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avi" ContentType="video/avi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379" r:id="rId2"/>
    <p:sldId id="1394" r:id="rId3"/>
    <p:sldId id="1452" r:id="rId4"/>
    <p:sldId id="1447" r:id="rId5"/>
    <p:sldId id="1434" r:id="rId6"/>
    <p:sldId id="1440" r:id="rId7"/>
    <p:sldId id="1435" r:id="rId8"/>
    <p:sldId id="1422" r:id="rId9"/>
    <p:sldId id="1424" r:id="rId10"/>
    <p:sldId id="1441" r:id="rId11"/>
    <p:sldId id="1446" r:id="rId12"/>
    <p:sldId id="1425" r:id="rId13"/>
    <p:sldId id="1426" r:id="rId14"/>
    <p:sldId id="1429" r:id="rId15"/>
    <p:sldId id="1437" r:id="rId16"/>
    <p:sldId id="1405" r:id="rId17"/>
    <p:sldId id="1444" r:id="rId18"/>
    <p:sldId id="1388" r:id="rId19"/>
    <p:sldId id="1357" r:id="rId20"/>
    <p:sldId id="1455" r:id="rId21"/>
    <p:sldId id="1458" r:id="rId22"/>
    <p:sldId id="1360" r:id="rId23"/>
    <p:sldId id="1409" r:id="rId24"/>
    <p:sldId id="1361" r:id="rId25"/>
    <p:sldId id="1371" r:id="rId26"/>
    <p:sldId id="1372" r:id="rId27"/>
    <p:sldId id="1375" r:id="rId28"/>
    <p:sldId id="1457" r:id="rId29"/>
    <p:sldId id="1412" r:id="rId30"/>
    <p:sldId id="1438" r:id="rId31"/>
    <p:sldId id="1451" r:id="rId32"/>
    <p:sldId id="1439" r:id="rId33"/>
    <p:sldId id="1443" r:id="rId34"/>
    <p:sldId id="1297" r:id="rId35"/>
    <p:sldId id="1202" r:id="rId36"/>
    <p:sldId id="1459" r:id="rId37"/>
    <p:sldId id="1460" r:id="rId38"/>
  </p:sldIdLst>
  <p:sldSz cx="9144000" cy="5143500" type="screen16x9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8000"/>
    <a:srgbClr val="DD594B"/>
    <a:srgbClr val="02A4A5"/>
    <a:srgbClr val="000000"/>
    <a:srgbClr val="FFFF00"/>
    <a:srgbClr val="FFFF99"/>
    <a:srgbClr val="2C388E"/>
    <a:srgbClr val="F1F1F1"/>
    <a:srgbClr val="FF6600"/>
    <a:srgbClr val="0364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540" autoAdjust="0"/>
  </p:normalViewPr>
  <p:slideViewPr>
    <p:cSldViewPr showGuides="1">
      <p:cViewPr varScale="1">
        <p:scale>
          <a:sx n="85" d="100"/>
          <a:sy n="85" d="100"/>
        </p:scale>
        <p:origin x="-84" y="-294"/>
      </p:cViewPr>
      <p:guideLst>
        <p:guide orient="horz" pos="2845"/>
        <p:guide orient="horz" pos="1620"/>
        <p:guide orient="horz" pos="3239"/>
        <p:guide pos="1746"/>
        <p:guide pos="2880"/>
        <p:guide pos="4332"/>
        <p:guide pos="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5538"/>
    </p:cViewPr>
  </p:sorterViewPr>
  <p:notesViewPr>
    <p:cSldViewPr showGuides="1">
      <p:cViewPr varScale="1">
        <p:scale>
          <a:sx n="49" d="100"/>
          <a:sy n="49" d="100"/>
        </p:scale>
        <p:origin x="-2964" y="-90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4.3112506978393472E-2"/>
          <c:y val="0.15139803404721797"/>
          <c:w val="0.91377498604321339"/>
          <c:h val="0.75155523007326352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numFmt formatCode="#,##0" sourceLinked="0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t-BR"/>
              </a:p>
            </c:txPr>
            <c:dLblPos val="inEnd"/>
            <c:showVal val="1"/>
          </c:dLbls>
          <c:cat>
            <c:numRef>
              <c:f>Plan1!$A$2:$A$7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Plan1!$B$2:$B$7</c:f>
              <c:numCache>
                <c:formatCode>General</c:formatCode>
                <c:ptCount val="6"/>
                <c:pt idx="0">
                  <c:v>19</c:v>
                </c:pt>
                <c:pt idx="1">
                  <c:v>18.8</c:v>
                </c:pt>
                <c:pt idx="2">
                  <c:v>22.7</c:v>
                </c:pt>
                <c:pt idx="3">
                  <c:v>25.8</c:v>
                </c:pt>
                <c:pt idx="4">
                  <c:v>29.3</c:v>
                </c:pt>
                <c:pt idx="5">
                  <c:v>30.9</c:v>
                </c:pt>
              </c:numCache>
            </c:numRef>
          </c:val>
        </c:ser>
        <c:gapWidth val="36"/>
        <c:axId val="102409728"/>
        <c:axId val="102411264"/>
      </c:barChart>
      <c:catAx>
        <c:axId val="102409728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Calibri" pitchFamily="34" charset="0"/>
              </a:defRPr>
            </a:pPr>
            <a:endParaRPr lang="pt-BR"/>
          </a:p>
        </c:txPr>
        <c:crossAx val="102411264"/>
        <c:crosses val="autoZero"/>
        <c:auto val="1"/>
        <c:lblAlgn val="ctr"/>
        <c:lblOffset val="0"/>
      </c:catAx>
      <c:valAx>
        <c:axId val="102411264"/>
        <c:scaling>
          <c:orientation val="minMax"/>
          <c:min val="10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1024097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t-B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 sz="1200"/>
            </a:pPr>
            <a:r>
              <a:rPr lang="pt-BR" sz="1600" dirty="0" smtClean="0"/>
              <a:t>tributos</a:t>
            </a:r>
            <a:r>
              <a:rPr lang="pt-BR" sz="1600" baseline="0" dirty="0" smtClean="0"/>
              <a:t> / receita líquida (%)</a:t>
            </a:r>
            <a:endParaRPr lang="en-US" sz="1200" b="0" dirty="0"/>
          </a:p>
        </c:rich>
      </c:tx>
      <c:layout>
        <c:manualLayout>
          <c:xMode val="edge"/>
          <c:yMode val="edge"/>
          <c:x val="0.68806545400874763"/>
          <c:y val="5.7706088212420882E-2"/>
        </c:manualLayout>
      </c:layout>
    </c:title>
    <c:view3D>
      <c:rotX val="0"/>
      <c:rotY val="0"/>
      <c:perspective val="20"/>
    </c:view3D>
    <c:floor>
      <c:spPr>
        <a:ln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0"/>
          <c:y val="6.1693145206088207E-2"/>
          <c:w val="0.94464990782223024"/>
          <c:h val="0.6537295856016001"/>
        </c:manualLayout>
      </c:layout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effectLst>
                <a:innerShdw blurRad="114300" dist="25400" dir="13500000">
                  <a:schemeClr val="bg1">
                    <a:lumMod val="50000"/>
                    <a:alpha val="5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pt-BR"/>
                </a:p>
              </c:txPr>
            </c:dLbl>
            <c:dLbl>
              <c:idx val="17"/>
              <c:layout>
                <c:manualLayout>
                  <c:x val="-5.3182126955052316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Plan1!$A$2:$A$19</c:f>
              <c:strCache>
                <c:ptCount val="18"/>
                <c:pt idx="0">
                  <c:v>Brasil</c:v>
                </c:pt>
                <c:pt idx="1">
                  <c:v>Argentina</c:v>
                </c:pt>
                <c:pt idx="2">
                  <c:v>Colômbia</c:v>
                </c:pt>
                <c:pt idx="3">
                  <c:v>Portugal</c:v>
                </c:pt>
                <c:pt idx="4">
                  <c:v>Itália</c:v>
                </c:pt>
                <c:pt idx="5">
                  <c:v>Peru</c:v>
                </c:pt>
                <c:pt idx="6">
                  <c:v>França</c:v>
                </c:pt>
                <c:pt idx="7">
                  <c:v>Chile</c:v>
                </c:pt>
                <c:pt idx="8">
                  <c:v>México</c:v>
                </c:pt>
                <c:pt idx="9">
                  <c:v>Rússia</c:v>
                </c:pt>
                <c:pt idx="10">
                  <c:v>Reino Unido</c:v>
                </c:pt>
                <c:pt idx="11">
                  <c:v>Espanha</c:v>
                </c:pt>
                <c:pt idx="12">
                  <c:v>EUA</c:v>
                </c:pt>
                <c:pt idx="13">
                  <c:v>Índia</c:v>
                </c:pt>
                <c:pt idx="14">
                  <c:v>Austrália</c:v>
                </c:pt>
                <c:pt idx="15">
                  <c:v>Coreia do Sul</c:v>
                </c:pt>
                <c:pt idx="16">
                  <c:v>Japão</c:v>
                </c:pt>
                <c:pt idx="17">
                  <c:v>China</c:v>
                </c:pt>
              </c:strCache>
            </c:strRef>
          </c:cat>
          <c:val>
            <c:numRef>
              <c:f>Plan1!$B$2:$B$19</c:f>
              <c:numCache>
                <c:formatCode>0%</c:formatCode>
                <c:ptCount val="18"/>
                <c:pt idx="0">
                  <c:v>0.4300000000000001</c:v>
                </c:pt>
                <c:pt idx="1">
                  <c:v>0.26</c:v>
                </c:pt>
                <c:pt idx="2">
                  <c:v>0.25</c:v>
                </c:pt>
                <c:pt idx="3">
                  <c:v>0.21000000000000005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0.19</c:v>
                </c:pt>
                <c:pt idx="8">
                  <c:v>0.19</c:v>
                </c:pt>
                <c:pt idx="9">
                  <c:v>0.18000000000000005</c:v>
                </c:pt>
                <c:pt idx="10">
                  <c:v>0.18000000000000005</c:v>
                </c:pt>
                <c:pt idx="11">
                  <c:v>0.16</c:v>
                </c:pt>
                <c:pt idx="12">
                  <c:v>0.13</c:v>
                </c:pt>
                <c:pt idx="13">
                  <c:v>0.12000000000000002</c:v>
                </c:pt>
                <c:pt idx="14">
                  <c:v>0.1</c:v>
                </c:pt>
                <c:pt idx="15">
                  <c:v>0.1</c:v>
                </c:pt>
                <c:pt idx="16">
                  <c:v>0.05</c:v>
                </c:pt>
                <c:pt idx="17">
                  <c:v>3.0000000000000002E-2</c:v>
                </c:pt>
              </c:numCache>
            </c:numRef>
          </c:val>
        </c:ser>
        <c:gapWidth val="60"/>
        <c:shape val="cylinder"/>
        <c:axId val="129495040"/>
        <c:axId val="129496960"/>
        <c:axId val="0"/>
      </c:bar3DChart>
      <c:catAx>
        <c:axId val="129495040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129496960"/>
        <c:crosses val="autoZero"/>
        <c:auto val="1"/>
        <c:lblAlgn val="ctr"/>
        <c:lblOffset val="0"/>
      </c:catAx>
      <c:valAx>
        <c:axId val="129496960"/>
        <c:scaling>
          <c:orientation val="minMax"/>
        </c:scaling>
        <c:axPos val="l"/>
        <c:numFmt formatCode="0%" sourceLinked="1"/>
        <c:majorTickMark val="none"/>
        <c:tickLblPos val="none"/>
        <c:spPr>
          <a:ln>
            <a:noFill/>
          </a:ln>
        </c:spPr>
        <c:crossAx val="1294950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2301523791688342"/>
          <c:y val="0.10118252619541004"/>
          <c:w val="0.5363154093989555"/>
          <c:h val="0.73785297218089563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4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3.9669674316283841E-2"/>
                  <c:y val="-0.19802026082687291"/>
                </c:manualLayout>
              </c:layout>
              <c:dLblPos val="bestFit"/>
              <c:showVal val="1"/>
              <c:separator>
</c:separator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t-BR"/>
              </a:p>
            </c:txPr>
            <c:dLblPos val="inEnd"/>
            <c:showVal val="1"/>
            <c:separator>
</c:separator>
          </c:dLbls>
          <c:cat>
            <c:numRef>
              <c:f>Plan1!$A$2:$A$5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Plan1!$B$2:$B$5</c:f>
              <c:numCache>
                <c:formatCode>0%</c:formatCode>
                <c:ptCount val="4"/>
                <c:pt idx="0">
                  <c:v>0.28000000000000008</c:v>
                </c:pt>
                <c:pt idx="1">
                  <c:v>0.34</c:v>
                </c:pt>
                <c:pt idx="2">
                  <c:v>0.25</c:v>
                </c:pt>
                <c:pt idx="3">
                  <c:v>0.13</c:v>
                </c:pt>
              </c:numCache>
            </c:numRef>
          </c:val>
        </c:ser>
        <c:firstSliceAng val="120"/>
      </c:pie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autoTitleDeleted val="1"/>
    <c:plotArea>
      <c:layout>
        <c:manualLayout>
          <c:layoutTarget val="inner"/>
          <c:xMode val="edge"/>
          <c:yMode val="edge"/>
          <c:x val="0.15656634511531387"/>
          <c:y val="0.13497045053196657"/>
          <c:w val="0.79763883888547715"/>
          <c:h val="0.75422522226256383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Prestadora 1</c:v>
                </c:pt>
              </c:strCache>
            </c:strRef>
          </c:tx>
          <c:dLbls>
            <c:delete val="1"/>
          </c:dLbls>
          <c:cat>
            <c:strRef>
              <c:f>Plan1!$A$2:$A$17</c:f>
              <c:strCach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1T15</c:v>
                </c:pt>
              </c:strCache>
            </c:strRef>
          </c:cat>
          <c:val>
            <c:numRef>
              <c:f>Plan1!$B$2:$B$17</c:f>
              <c:numCache>
                <c:formatCode>0.0%</c:formatCode>
                <c:ptCount val="16"/>
                <c:pt idx="0">
                  <c:v>0.53200000000000003</c:v>
                </c:pt>
                <c:pt idx="1">
                  <c:v>0.54900000000000004</c:v>
                </c:pt>
                <c:pt idx="2">
                  <c:v>0.54100000000000004</c:v>
                </c:pt>
                <c:pt idx="3">
                  <c:v>0.49700000000000011</c:v>
                </c:pt>
                <c:pt idx="4">
                  <c:v>0.44700000000000001</c:v>
                </c:pt>
                <c:pt idx="5">
                  <c:v>0.38400000000000012</c:v>
                </c:pt>
                <c:pt idx="6">
                  <c:v>0.32500000000000012</c:v>
                </c:pt>
                <c:pt idx="7">
                  <c:v>0.30900000000000011</c:v>
                </c:pt>
                <c:pt idx="8">
                  <c:v>0.29800000000000015</c:v>
                </c:pt>
                <c:pt idx="9">
                  <c:v>0.29700000000000015</c:v>
                </c:pt>
                <c:pt idx="10">
                  <c:v>0.29700000000000015</c:v>
                </c:pt>
                <c:pt idx="11">
                  <c:v>0.2950000000000001</c:v>
                </c:pt>
                <c:pt idx="12">
                  <c:v>0.29080000000000011</c:v>
                </c:pt>
                <c:pt idx="13">
                  <c:v>0.28490000000000015</c:v>
                </c:pt>
                <c:pt idx="14">
                  <c:v>0.28490000000000015</c:v>
                </c:pt>
                <c:pt idx="15">
                  <c:v>0.28900000000000009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Prestadora 2</c:v>
                </c:pt>
              </c:strCache>
            </c:strRef>
          </c:tx>
          <c:dLbls>
            <c:delete val="1"/>
          </c:dLbls>
          <c:cat>
            <c:strRef>
              <c:f>Plan1!$A$2:$A$17</c:f>
              <c:strCach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1T15</c:v>
                </c:pt>
              </c:strCache>
            </c:strRef>
          </c:cat>
          <c:val>
            <c:numRef>
              <c:f>Plan1!$C$2:$C$17</c:f>
              <c:numCache>
                <c:formatCode>0.0%</c:formatCode>
                <c:ptCount val="16"/>
                <c:pt idx="0">
                  <c:v>0.25700000000000001</c:v>
                </c:pt>
                <c:pt idx="1">
                  <c:v>0.24800000000000005</c:v>
                </c:pt>
                <c:pt idx="2">
                  <c:v>0.22700000000000001</c:v>
                </c:pt>
                <c:pt idx="3">
                  <c:v>0.20600000000000004</c:v>
                </c:pt>
                <c:pt idx="4">
                  <c:v>0.20700000000000005</c:v>
                </c:pt>
                <c:pt idx="5">
                  <c:v>0.21600000000000005</c:v>
                </c:pt>
                <c:pt idx="6">
                  <c:v>0.23900000000000005</c:v>
                </c:pt>
                <c:pt idx="7">
                  <c:v>0.25</c:v>
                </c:pt>
                <c:pt idx="8">
                  <c:v>0.25700000000000001</c:v>
                </c:pt>
                <c:pt idx="9">
                  <c:v>0.255</c:v>
                </c:pt>
                <c:pt idx="10">
                  <c:v>0.254</c:v>
                </c:pt>
                <c:pt idx="11">
                  <c:v>0.24900000000000005</c:v>
                </c:pt>
                <c:pt idx="12">
                  <c:v>0.24920000000000006</c:v>
                </c:pt>
                <c:pt idx="13">
                  <c:v>0.25340000000000001</c:v>
                </c:pt>
                <c:pt idx="14">
                  <c:v>0.25340000000000001</c:v>
                </c:pt>
                <c:pt idx="15">
                  <c:v>0.254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Prestadora 3</c:v>
                </c:pt>
              </c:strCache>
            </c:strRef>
          </c:tx>
          <c:dLbls>
            <c:delete val="1"/>
          </c:dLbls>
          <c:cat>
            <c:strRef>
              <c:f>Plan1!$A$2:$A$17</c:f>
              <c:strCach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1T15</c:v>
                </c:pt>
              </c:strCache>
            </c:strRef>
          </c:cat>
          <c:val>
            <c:numRef>
              <c:f>Plan1!$D$2:$D$17</c:f>
              <c:numCache>
                <c:formatCode>0.0%</c:formatCode>
                <c:ptCount val="16"/>
                <c:pt idx="0">
                  <c:v>0.16700000000000001</c:v>
                </c:pt>
                <c:pt idx="1">
                  <c:v>0.16</c:v>
                </c:pt>
                <c:pt idx="2">
                  <c:v>0.15400000000000005</c:v>
                </c:pt>
                <c:pt idx="3">
                  <c:v>0.18000000000000005</c:v>
                </c:pt>
                <c:pt idx="4">
                  <c:v>0.20700000000000005</c:v>
                </c:pt>
                <c:pt idx="5">
                  <c:v>0.23400000000000001</c:v>
                </c:pt>
                <c:pt idx="6">
                  <c:v>0.254</c:v>
                </c:pt>
                <c:pt idx="7">
                  <c:v>0.25800000000000001</c:v>
                </c:pt>
                <c:pt idx="8">
                  <c:v>0.24200000000000005</c:v>
                </c:pt>
                <c:pt idx="9">
                  <c:v>0.23600000000000004</c:v>
                </c:pt>
                <c:pt idx="10">
                  <c:v>0.251</c:v>
                </c:pt>
                <c:pt idx="11">
                  <c:v>0.26500000000000001</c:v>
                </c:pt>
                <c:pt idx="12">
                  <c:v>0.26879999999999998</c:v>
                </c:pt>
                <c:pt idx="13">
                  <c:v>0.27090000000000009</c:v>
                </c:pt>
                <c:pt idx="14">
                  <c:v>0.27</c:v>
                </c:pt>
                <c:pt idx="15">
                  <c:v>0.26700000000000002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Prestadora 4</c:v>
                </c:pt>
              </c:strCache>
            </c:strRef>
          </c:tx>
          <c:dLbls>
            <c:delete val="1"/>
          </c:dLbls>
          <c:cat>
            <c:strRef>
              <c:f>Plan1!$A$2:$A$17</c:f>
              <c:strCach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1T15</c:v>
                </c:pt>
              </c:strCache>
            </c:strRef>
          </c:cat>
          <c:val>
            <c:numRef>
              <c:f>Plan1!$E$2:$E$17</c:f>
              <c:numCache>
                <c:formatCode>0.0%</c:formatCode>
                <c:ptCount val="16"/>
                <c:pt idx="0">
                  <c:v>3.3000000000000002E-2</c:v>
                </c:pt>
                <c:pt idx="1">
                  <c:v>3.2000000000000015E-2</c:v>
                </c:pt>
                <c:pt idx="2">
                  <c:v>6.8000000000000019E-2</c:v>
                </c:pt>
                <c:pt idx="3">
                  <c:v>0.10800000000000003</c:v>
                </c:pt>
                <c:pt idx="4">
                  <c:v>0.13200000000000001</c:v>
                </c:pt>
                <c:pt idx="5">
                  <c:v>0.16</c:v>
                </c:pt>
                <c:pt idx="6">
                  <c:v>0.17700000000000005</c:v>
                </c:pt>
                <c:pt idx="7">
                  <c:v>0.17900000000000005</c:v>
                </c:pt>
                <c:pt idx="8">
                  <c:v>0.19900000000000001</c:v>
                </c:pt>
                <c:pt idx="9">
                  <c:v>0.20700000000000005</c:v>
                </c:pt>
                <c:pt idx="10">
                  <c:v>0.19400000000000001</c:v>
                </c:pt>
                <c:pt idx="11">
                  <c:v>0.18800000000000006</c:v>
                </c:pt>
                <c:pt idx="12">
                  <c:v>0.18810000000000004</c:v>
                </c:pt>
                <c:pt idx="13">
                  <c:v>0.18520000000000006</c:v>
                </c:pt>
                <c:pt idx="14">
                  <c:v>0.18100000000000005</c:v>
                </c:pt>
                <c:pt idx="15">
                  <c:v>0.17800000000000005</c:v>
                </c:pt>
              </c:numCache>
            </c:numRef>
          </c:val>
        </c:ser>
        <c:dLbls>
          <c:showVal val="1"/>
        </c:dLbls>
        <c:marker val="1"/>
        <c:axId val="138733440"/>
        <c:axId val="138734976"/>
      </c:lineChart>
      <c:catAx>
        <c:axId val="13873344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>
                <a:latin typeface="Calibri" pitchFamily="34" charset="0"/>
                <a:cs typeface="Calibri" pitchFamily="34" charset="0"/>
              </a:defRPr>
            </a:pPr>
            <a:endParaRPr lang="pt-BR"/>
          </a:p>
        </c:txPr>
        <c:crossAx val="138734976"/>
        <c:crosses val="autoZero"/>
        <c:auto val="1"/>
        <c:lblAlgn val="ctr"/>
        <c:lblOffset val="100"/>
        <c:tickLblSkip val="3"/>
      </c:catAx>
      <c:valAx>
        <c:axId val="138734976"/>
        <c:scaling>
          <c:orientation val="minMax"/>
          <c:max val="0.60000000000000031"/>
        </c:scaling>
        <c:axPos val="l"/>
        <c:numFmt formatCode="0%" sourceLinked="0"/>
        <c:majorTickMark val="none"/>
        <c:tickLblPos val="nextTo"/>
        <c:txPr>
          <a:bodyPr/>
          <a:lstStyle/>
          <a:p>
            <a:pPr>
              <a:defRPr sz="1400" b="1">
                <a:latin typeface="Calibri" pitchFamily="34" charset="0"/>
                <a:cs typeface="Calibri" pitchFamily="34" charset="0"/>
              </a:defRPr>
            </a:pPr>
            <a:endParaRPr lang="pt-BR"/>
          </a:p>
        </c:txPr>
        <c:crossAx val="138733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906239190438855"/>
          <c:y val="8.3193142064920761E-2"/>
          <c:w val="0.41177478875029133"/>
          <c:h val="0.31054979688898948"/>
        </c:manualLayout>
      </c:layout>
      <c:txPr>
        <a:bodyPr/>
        <a:lstStyle/>
        <a:p>
          <a:pPr>
            <a:defRPr sz="1100" b="1">
              <a:latin typeface="Calibri" pitchFamily="34" charset="0"/>
              <a:cs typeface="Calibri" pitchFamily="34" charset="0"/>
            </a:defRPr>
          </a:pPr>
          <a:endParaRPr lang="pt-BR"/>
        </a:p>
      </c:txPr>
    </c:legend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plotArea>
      <c:layout>
        <c:manualLayout>
          <c:layoutTarget val="inner"/>
          <c:xMode val="edge"/>
          <c:yMode val="edge"/>
          <c:x val="0.15292815864150691"/>
          <c:y val="0.24675942506794427"/>
          <c:w val="0.76167172574045461"/>
          <c:h val="0.62365847624884907"/>
        </c:manualLayout>
      </c:layout>
      <c:lineChart>
        <c:grouping val="standard"/>
        <c:ser>
          <c:idx val="2"/>
          <c:order val="0"/>
          <c:tx>
            <c:strRef>
              <c:f>Plan1!$B$1</c:f>
              <c:strCache>
                <c:ptCount val="1"/>
                <c:pt idx="0">
                  <c:v>Garantia da velocidade média contratada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circle"/>
            <c:size val="3"/>
            <c:spPr>
              <a:solidFill>
                <a:srgbClr val="7030A0"/>
              </a:solidFill>
              <a:ln w="28575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</c:spPr>
          </c:marker>
          <c:dLbls>
            <c:dLbl>
              <c:idx val="12"/>
              <c:spPr/>
              <c:txPr>
                <a:bodyPr/>
                <a:lstStyle/>
                <a:p>
                  <a:pPr>
                    <a:defRPr sz="1000" b="1">
                      <a:solidFill>
                        <a:srgbClr val="7030A0"/>
                      </a:solidFill>
                    </a:defRPr>
                  </a:pPr>
                  <a:endParaRPr lang="pt-BR"/>
                </a:p>
              </c:txPr>
              <c:showVal val="1"/>
            </c:dLbl>
            <c:delete val="1"/>
          </c:dLbls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Plan1!$B$2:$B$14</c:f>
              <c:numCache>
                <c:formatCode>0%</c:formatCode>
                <c:ptCount val="13"/>
                <c:pt idx="0">
                  <c:v>0.82104880000000036</c:v>
                </c:pt>
                <c:pt idx="1">
                  <c:v>0.82763388429752061</c:v>
                </c:pt>
                <c:pt idx="2">
                  <c:v>0.83365630252100842</c:v>
                </c:pt>
                <c:pt idx="3">
                  <c:v>0.84570413223140495</c:v>
                </c:pt>
                <c:pt idx="4">
                  <c:v>0.85134132231405002</c:v>
                </c:pt>
                <c:pt idx="5">
                  <c:v>0.84032727272727292</c:v>
                </c:pt>
                <c:pt idx="6">
                  <c:v>0.82974628099173553</c:v>
                </c:pt>
                <c:pt idx="7">
                  <c:v>0.83060330578512354</c:v>
                </c:pt>
                <c:pt idx="8">
                  <c:v>0.8453776000000004</c:v>
                </c:pt>
                <c:pt idx="9">
                  <c:v>0.87433040000000051</c:v>
                </c:pt>
                <c:pt idx="10">
                  <c:v>0.88775679999999957</c:v>
                </c:pt>
                <c:pt idx="11">
                  <c:v>0.88978320000000011</c:v>
                </c:pt>
                <c:pt idx="12">
                  <c:v>0.88538239999999935</c:v>
                </c:pt>
              </c:numCache>
            </c:numRef>
          </c:val>
        </c:ser>
        <c:ser>
          <c:idx val="3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8575">
              <a:solidFill>
                <a:srgbClr val="C00000"/>
              </a:solidFill>
              <a:prstDash val="sysDash"/>
            </a:ln>
          </c:spPr>
          <c:marker>
            <c:symbol val="none"/>
          </c:marker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</c:numCache>
            </c:numRef>
          </c:val>
        </c:ser>
        <c:marker val="1"/>
        <c:axId val="139830784"/>
        <c:axId val="139832320"/>
      </c:lineChart>
      <c:dateAx>
        <c:axId val="139830784"/>
        <c:scaling>
          <c:orientation val="minMax"/>
        </c:scaling>
        <c:axPos val="b"/>
        <c:numFmt formatCode="mmm\-yy" sourceLinked="1"/>
        <c:majorTickMark val="none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139832320"/>
        <c:crosses val="autoZero"/>
        <c:auto val="1"/>
        <c:lblOffset val="100"/>
        <c:baseTimeUnit val="months"/>
        <c:majorUnit val="3"/>
        <c:majorTimeUnit val="months"/>
      </c:dateAx>
      <c:valAx>
        <c:axId val="139832320"/>
        <c:scaling>
          <c:orientation val="minMax"/>
          <c:max val="1"/>
          <c:min val="0.70000000000000029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139830784"/>
        <c:crosses val="autoZero"/>
        <c:crossBetween val="between"/>
      </c:valAx>
      <c:spPr>
        <a:noFill/>
      </c:spPr>
    </c:plotArea>
    <c:legend>
      <c:legendPos val="t"/>
      <c:txPr>
        <a:bodyPr/>
        <a:lstStyle/>
        <a:p>
          <a:pPr>
            <a:defRPr sz="1000" b="0"/>
          </a:pPr>
          <a:endParaRPr lang="pt-BR"/>
        </a:p>
      </c:txPr>
    </c:legend>
    <c:plotVisOnly val="1"/>
    <c:dispBlanksAs val="gap"/>
  </c:chart>
  <c:txPr>
    <a:bodyPr/>
    <a:lstStyle/>
    <a:p>
      <a:pPr>
        <a:defRPr sz="1400">
          <a:latin typeface="Calibri" pitchFamily="34" charset="0"/>
        </a:defRPr>
      </a:pPr>
      <a:endParaRPr lang="pt-BR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plotArea>
      <c:layout>
        <c:manualLayout>
          <c:layoutTarget val="inner"/>
          <c:xMode val="edge"/>
          <c:yMode val="edge"/>
          <c:x val="0.11896765568853009"/>
          <c:y val="0.24493891066732015"/>
          <c:w val="0.7818238774926648"/>
          <c:h val="0.62874698740962254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Taxa de queda de ligações</c:v>
                </c:pt>
              </c:strCache>
            </c:strRef>
          </c:tx>
          <c:spPr>
            <a:ln w="28575">
              <a:solidFill>
                <a:schemeClr val="accent1">
                  <a:lumMod val="75000"/>
                </a:schemeClr>
              </a:solidFill>
            </a:ln>
          </c:spPr>
          <c:marker>
            <c:symbol val="circle"/>
            <c:size val="3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</c:spPr>
          </c:marker>
          <c:dLbls>
            <c:dLbl>
              <c:idx val="12"/>
              <c:showVal val="1"/>
            </c:dLbl>
            <c:delete val="1"/>
            <c:txPr>
              <a:bodyPr/>
              <a:lstStyle/>
              <a:p>
                <a:pPr>
                  <a:defRPr sz="1000" b="1">
                    <a:solidFill>
                      <a:srgbClr val="008000"/>
                    </a:solidFill>
                  </a:defRPr>
                </a:pPr>
                <a:endParaRPr lang="pt-BR"/>
              </a:p>
            </c:txPr>
          </c:dLbls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Plan1!$B$2:$B$14</c:f>
              <c:numCache>
                <c:formatCode>0%</c:formatCode>
                <c:ptCount val="13"/>
                <c:pt idx="0">
                  <c:v>1.0476013513513514E-2</c:v>
                </c:pt>
                <c:pt idx="1">
                  <c:v>1.0450673400673391E-2</c:v>
                </c:pt>
                <c:pt idx="2">
                  <c:v>1.0499333333333331E-2</c:v>
                </c:pt>
                <c:pt idx="3">
                  <c:v>1.0713861386138602E-2</c:v>
                </c:pt>
                <c:pt idx="4">
                  <c:v>1.1280033003300336E-2</c:v>
                </c:pt>
                <c:pt idx="5">
                  <c:v>1.1969078947368431E-2</c:v>
                </c:pt>
                <c:pt idx="6">
                  <c:v>1.0524262295081969E-2</c:v>
                </c:pt>
                <c:pt idx="7">
                  <c:v>9.7214052287581711E-3</c:v>
                </c:pt>
                <c:pt idx="8">
                  <c:v>1.124739413680783E-2</c:v>
                </c:pt>
                <c:pt idx="9">
                  <c:v>1.1832467532467536E-2</c:v>
                </c:pt>
                <c:pt idx="10">
                  <c:v>1.193795275590552E-2</c:v>
                </c:pt>
                <c:pt idx="11">
                  <c:v>1.2581703470031553E-2</c:v>
                </c:pt>
                <c:pt idx="12">
                  <c:v>1.3547401574803166E-2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8575">
              <a:solidFill>
                <a:srgbClr val="C00000"/>
              </a:solidFill>
              <a:prstDash val="sysDash"/>
            </a:ln>
          </c:spPr>
          <c:marker>
            <c:symbol val="none"/>
          </c:marker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2.0000000000000007E-2</c:v>
                </c:pt>
                <c:pt idx="1">
                  <c:v>2.0000000000000007E-2</c:v>
                </c:pt>
                <c:pt idx="2">
                  <c:v>2.0000000000000007E-2</c:v>
                </c:pt>
                <c:pt idx="3">
                  <c:v>2.0000000000000007E-2</c:v>
                </c:pt>
                <c:pt idx="4">
                  <c:v>2.0000000000000007E-2</c:v>
                </c:pt>
                <c:pt idx="5">
                  <c:v>2.0000000000000007E-2</c:v>
                </c:pt>
                <c:pt idx="6">
                  <c:v>2.0000000000000007E-2</c:v>
                </c:pt>
                <c:pt idx="7">
                  <c:v>2.0000000000000007E-2</c:v>
                </c:pt>
                <c:pt idx="8">
                  <c:v>2.0000000000000007E-2</c:v>
                </c:pt>
                <c:pt idx="9">
                  <c:v>2.0000000000000007E-2</c:v>
                </c:pt>
                <c:pt idx="10">
                  <c:v>2.0000000000000007E-2</c:v>
                </c:pt>
                <c:pt idx="11">
                  <c:v>2.0000000000000007E-2</c:v>
                </c:pt>
                <c:pt idx="12">
                  <c:v>2.0000000000000007E-2</c:v>
                </c:pt>
              </c:numCache>
            </c:numRef>
          </c:val>
        </c:ser>
        <c:marker val="1"/>
        <c:axId val="140006528"/>
        <c:axId val="140008064"/>
      </c:lineChart>
      <c:dateAx>
        <c:axId val="140006528"/>
        <c:scaling>
          <c:orientation val="minMax"/>
        </c:scaling>
        <c:axPos val="b"/>
        <c:numFmt formatCode="mmm\-yy" sourceLinked="1"/>
        <c:majorTickMark val="none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140008064"/>
        <c:crosses val="autoZero"/>
        <c:auto val="1"/>
        <c:lblOffset val="100"/>
        <c:baseTimeUnit val="months"/>
        <c:majorUnit val="3"/>
        <c:majorTimeUnit val="months"/>
      </c:dateAx>
      <c:valAx>
        <c:axId val="140008064"/>
        <c:scaling>
          <c:orientation val="minMax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140006528"/>
        <c:crosses val="autoZero"/>
        <c:crossBetween val="between"/>
        <c:majorUnit val="9.0000000000000028E-3"/>
      </c:valAx>
      <c:spPr>
        <a:noFill/>
      </c:spPr>
    </c:plotArea>
    <c:legend>
      <c:legendPos val="t"/>
      <c:txPr>
        <a:bodyPr/>
        <a:lstStyle/>
        <a:p>
          <a:pPr>
            <a:defRPr sz="1000" b="0"/>
          </a:pPr>
          <a:endParaRPr lang="pt-BR"/>
        </a:p>
      </c:txPr>
    </c:legend>
    <c:plotVisOnly val="1"/>
    <c:dispBlanksAs val="gap"/>
  </c:chart>
  <c:txPr>
    <a:bodyPr/>
    <a:lstStyle/>
    <a:p>
      <a:pPr>
        <a:defRPr sz="1400">
          <a:latin typeface="Calibri" pitchFamily="34" charset="0"/>
        </a:defRPr>
      </a:pPr>
      <a:endParaRPr lang="pt-B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plotArea>
      <c:layout>
        <c:manualLayout>
          <c:layoutTarget val="inner"/>
          <c:xMode val="edge"/>
          <c:yMode val="edge"/>
          <c:x val="0.15292815864150691"/>
          <c:y val="0.24675942506794427"/>
          <c:w val="0.76167172574045461"/>
          <c:h val="0.62365847624884907"/>
        </c:manualLayout>
      </c:layout>
      <c:lineChart>
        <c:grouping val="standard"/>
        <c:ser>
          <c:idx val="2"/>
          <c:order val="0"/>
          <c:tx>
            <c:strRef>
              <c:f>Plan1!$D$1</c:f>
              <c:strCache>
                <c:ptCount val="1"/>
                <c:pt idx="0">
                  <c:v>Taxa de queda das conexões de dados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3"/>
            <c:spPr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</c:spPr>
          </c:marker>
          <c:dLbls>
            <c:dLbl>
              <c:idx val="12"/>
              <c:showVal val="1"/>
            </c:dLbl>
            <c:delete val="1"/>
            <c:txPr>
              <a:bodyPr/>
              <a:lstStyle/>
              <a:p>
                <a:pPr>
                  <a:defRPr sz="1000"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pt-BR"/>
              </a:p>
            </c:txPr>
          </c:dLbls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Plan1!$D$2:$D$14</c:f>
              <c:numCache>
                <c:formatCode>0%</c:formatCode>
                <c:ptCount val="13"/>
                <c:pt idx="0">
                  <c:v>1.2023387096774189E-2</c:v>
                </c:pt>
                <c:pt idx="1">
                  <c:v>1.1799199999999989E-2</c:v>
                </c:pt>
                <c:pt idx="2">
                  <c:v>1.1706299212598425E-2</c:v>
                </c:pt>
                <c:pt idx="3">
                  <c:v>1.1520930232558133E-2</c:v>
                </c:pt>
                <c:pt idx="4">
                  <c:v>1.2251937984496097E-2</c:v>
                </c:pt>
                <c:pt idx="5">
                  <c:v>1.273333333333332E-2</c:v>
                </c:pt>
                <c:pt idx="6">
                  <c:v>1.2917054263565885E-2</c:v>
                </c:pt>
                <c:pt idx="7">
                  <c:v>1.214999999999998E-2</c:v>
                </c:pt>
                <c:pt idx="8">
                  <c:v>1.1558778625954181E-2</c:v>
                </c:pt>
                <c:pt idx="9">
                  <c:v>1.1145801526717555E-2</c:v>
                </c:pt>
                <c:pt idx="10">
                  <c:v>1.0764999999999981E-2</c:v>
                </c:pt>
                <c:pt idx="11">
                  <c:v>1.1244285714285705E-2</c:v>
                </c:pt>
                <c:pt idx="12">
                  <c:v>9.1978571428571344E-3</c:v>
                </c:pt>
              </c:numCache>
            </c:numRef>
          </c:val>
        </c:ser>
        <c:ser>
          <c:idx val="3"/>
          <c:order val="1"/>
          <c:tx>
            <c:strRef>
              <c:f>Plan1!$E$1</c:f>
              <c:strCache>
                <c:ptCount val="1"/>
                <c:pt idx="0">
                  <c:v>Meta</c:v>
                </c:pt>
              </c:strCache>
            </c:strRef>
          </c:tx>
          <c:spPr>
            <a:ln w="28575">
              <a:solidFill>
                <a:srgbClr val="C00000"/>
              </a:solidFill>
              <a:prstDash val="sysDash"/>
            </a:ln>
          </c:spPr>
          <c:marker>
            <c:symbol val="none"/>
          </c:marker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Plan1!$E$2:$E$14</c:f>
              <c:numCache>
                <c:formatCode>0%</c:formatCode>
                <c:ptCount val="13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</c:numCache>
            </c:numRef>
          </c:val>
        </c:ser>
        <c:marker val="1"/>
        <c:axId val="140045696"/>
        <c:axId val="139928704"/>
      </c:lineChart>
      <c:dateAx>
        <c:axId val="140045696"/>
        <c:scaling>
          <c:orientation val="minMax"/>
        </c:scaling>
        <c:axPos val="b"/>
        <c:numFmt formatCode="mmm\-yy" sourceLinked="1"/>
        <c:majorTickMark val="none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139928704"/>
        <c:crosses val="autoZero"/>
        <c:auto val="1"/>
        <c:lblOffset val="100"/>
        <c:baseTimeUnit val="months"/>
        <c:majorUnit val="3"/>
        <c:majorTimeUnit val="months"/>
      </c:dateAx>
      <c:valAx>
        <c:axId val="139928704"/>
        <c:scaling>
          <c:orientation val="minMax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140045696"/>
        <c:crosses val="autoZero"/>
        <c:crossBetween val="between"/>
      </c:valAx>
      <c:spPr>
        <a:noFill/>
      </c:spPr>
    </c:plotArea>
    <c:legend>
      <c:legendPos val="t"/>
      <c:txPr>
        <a:bodyPr/>
        <a:lstStyle/>
        <a:p>
          <a:pPr>
            <a:defRPr sz="1000" b="0"/>
          </a:pPr>
          <a:endParaRPr lang="pt-BR"/>
        </a:p>
      </c:txPr>
    </c:legend>
    <c:plotVisOnly val="1"/>
    <c:dispBlanksAs val="gap"/>
  </c:chart>
  <c:txPr>
    <a:bodyPr/>
    <a:lstStyle/>
    <a:p>
      <a:pPr>
        <a:defRPr sz="1400">
          <a:latin typeface="Calibri" pitchFamily="34" charset="0"/>
        </a:defRPr>
      </a:pPr>
      <a:endParaRPr lang="pt-BR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plotArea>
      <c:layout>
        <c:manualLayout>
          <c:layoutTarget val="inner"/>
          <c:xMode val="edge"/>
          <c:yMode val="edge"/>
          <c:x val="0.11896765568853009"/>
          <c:y val="0.24493891066732015"/>
          <c:w val="0.7818238774926648"/>
          <c:h val="0.62874698740962254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Garantia da velocidade instantânea contratada</c:v>
                </c:pt>
              </c:strCache>
            </c:strRef>
          </c:tx>
          <c:spPr>
            <a:ln w="28575">
              <a:solidFill>
                <a:srgbClr val="02A4A5"/>
              </a:solidFill>
            </a:ln>
          </c:spPr>
          <c:marker>
            <c:symbol val="circle"/>
            <c:size val="3"/>
            <c:spPr>
              <a:solidFill>
                <a:srgbClr val="02A4A5"/>
              </a:solidFill>
              <a:ln w="28575">
                <a:solidFill>
                  <a:srgbClr val="02A4A5"/>
                </a:solidFill>
              </a:ln>
              <a:scene3d>
                <a:camera prst="orthographicFront"/>
                <a:lightRig rig="threePt" dir="t"/>
              </a:scene3d>
            </c:spPr>
          </c:marker>
          <c:dLbls>
            <c:dLbl>
              <c:idx val="12"/>
              <c:showVal val="1"/>
            </c:dLbl>
            <c:delete val="1"/>
            <c:txPr>
              <a:bodyPr/>
              <a:lstStyle/>
              <a:p>
                <a:pPr>
                  <a:defRPr sz="1000" b="1">
                    <a:solidFill>
                      <a:srgbClr val="0070C0"/>
                    </a:solidFill>
                  </a:defRPr>
                </a:pPr>
                <a:endParaRPr lang="pt-BR"/>
              </a:p>
            </c:txPr>
          </c:dLbls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Plan1!$B$2:$B$14</c:f>
              <c:numCache>
                <c:formatCode>0%</c:formatCode>
                <c:ptCount val="13"/>
                <c:pt idx="0">
                  <c:v>0.94218239999999975</c:v>
                </c:pt>
                <c:pt idx="1">
                  <c:v>0.94365206611570274</c:v>
                </c:pt>
                <c:pt idx="2">
                  <c:v>0.95090924369747964</c:v>
                </c:pt>
                <c:pt idx="3">
                  <c:v>0.95666942148760359</c:v>
                </c:pt>
                <c:pt idx="4">
                  <c:v>0.95746363636363652</c:v>
                </c:pt>
                <c:pt idx="5">
                  <c:v>0.93917933884297544</c:v>
                </c:pt>
                <c:pt idx="6">
                  <c:v>0.95047768595041349</c:v>
                </c:pt>
                <c:pt idx="7">
                  <c:v>0.96010661157024779</c:v>
                </c:pt>
                <c:pt idx="8">
                  <c:v>0.93578160000000032</c:v>
                </c:pt>
                <c:pt idx="9">
                  <c:v>0.94608959999999986</c:v>
                </c:pt>
                <c:pt idx="10">
                  <c:v>0.95440480000000061</c:v>
                </c:pt>
                <c:pt idx="11">
                  <c:v>0.95651520000000001</c:v>
                </c:pt>
                <c:pt idx="12">
                  <c:v>0.95712799999999998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8575">
              <a:solidFill>
                <a:srgbClr val="C00000"/>
              </a:solidFill>
              <a:prstDash val="sysDash"/>
            </a:ln>
          </c:spPr>
          <c:marker>
            <c:symbol val="none"/>
          </c:marker>
          <c:cat>
            <c:numRef>
              <c:f>Plan1!$A$2:$A$14</c:f>
              <c:numCache>
                <c:formatCode>mmm\-yy</c:formatCode>
                <c:ptCount val="13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0.95000000000000018</c:v>
                </c:pt>
                <c:pt idx="1">
                  <c:v>0.95000000000000018</c:v>
                </c:pt>
                <c:pt idx="2">
                  <c:v>0.95000000000000018</c:v>
                </c:pt>
                <c:pt idx="3">
                  <c:v>0.95000000000000018</c:v>
                </c:pt>
                <c:pt idx="4">
                  <c:v>0.95000000000000018</c:v>
                </c:pt>
                <c:pt idx="5">
                  <c:v>0.95000000000000018</c:v>
                </c:pt>
                <c:pt idx="6">
                  <c:v>0.95000000000000018</c:v>
                </c:pt>
                <c:pt idx="7">
                  <c:v>0.95000000000000018</c:v>
                </c:pt>
                <c:pt idx="8">
                  <c:v>0.95000000000000018</c:v>
                </c:pt>
                <c:pt idx="9">
                  <c:v>0.95000000000000018</c:v>
                </c:pt>
                <c:pt idx="10">
                  <c:v>0.95000000000000018</c:v>
                </c:pt>
                <c:pt idx="11">
                  <c:v>0.95000000000000018</c:v>
                </c:pt>
                <c:pt idx="12">
                  <c:v>0.95000000000000018</c:v>
                </c:pt>
              </c:numCache>
            </c:numRef>
          </c:val>
        </c:ser>
        <c:marker val="1"/>
        <c:axId val="140068736"/>
        <c:axId val="140070272"/>
      </c:lineChart>
      <c:dateAx>
        <c:axId val="140068736"/>
        <c:scaling>
          <c:orientation val="minMax"/>
        </c:scaling>
        <c:axPos val="b"/>
        <c:numFmt formatCode="mmm\-yy" sourceLinked="1"/>
        <c:majorTickMark val="none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140070272"/>
        <c:crosses val="autoZero"/>
        <c:auto val="1"/>
        <c:lblOffset val="100"/>
        <c:baseTimeUnit val="months"/>
        <c:majorUnit val="3"/>
        <c:majorTimeUnit val="months"/>
      </c:dateAx>
      <c:valAx>
        <c:axId val="140070272"/>
        <c:scaling>
          <c:orientation val="minMax"/>
          <c:min val="0.70000000000000029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140068736"/>
        <c:crosses val="autoZero"/>
        <c:crossBetween val="between"/>
      </c:valAx>
      <c:spPr>
        <a:noFill/>
      </c:spPr>
    </c:plotArea>
    <c:legend>
      <c:legendPos val="t"/>
      <c:txPr>
        <a:bodyPr/>
        <a:lstStyle/>
        <a:p>
          <a:pPr>
            <a:defRPr sz="1000" b="0"/>
          </a:pPr>
          <a:endParaRPr lang="pt-BR"/>
        </a:p>
      </c:txPr>
    </c:legend>
    <c:plotVisOnly val="1"/>
    <c:dispBlanksAs val="gap"/>
  </c:chart>
  <c:txPr>
    <a:bodyPr/>
    <a:lstStyle/>
    <a:p>
      <a:pPr>
        <a:defRPr sz="1400">
          <a:latin typeface="Calibri" pitchFamily="34" charset="0"/>
        </a:defRPr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plotArea>
      <c:layout>
        <c:manualLayout>
          <c:layoutTarget val="inner"/>
          <c:xMode val="edge"/>
          <c:yMode val="edge"/>
          <c:x val="2.2916666666666672E-2"/>
          <c:y val="3.9405282056634176E-2"/>
          <c:w val="0.72990543785733242"/>
          <c:h val="0.74161305925357934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3G</c:v>
                </c:pt>
              </c:strCache>
            </c:strRef>
          </c:tx>
          <c:dLbls>
            <c:dLbl>
              <c:idx val="7"/>
              <c:layout>
                <c:manualLayout>
                  <c:x val="-5.8333333333333369E-2"/>
                  <c:y val="-7.1645967375698547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</c:dLbls>
          <c:cat>
            <c:strRef>
              <c:f>Plan1!$A$2:$A$9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1T15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0.89243599999999979</c:v>
                </c:pt>
                <c:pt idx="1">
                  <c:v>4.0906589999999996</c:v>
                </c:pt>
                <c:pt idx="2">
                  <c:v>14.613895000000001</c:v>
                </c:pt>
                <c:pt idx="3">
                  <c:v>33.240409</c:v>
                </c:pt>
                <c:pt idx="4">
                  <c:v>52.467528000000001</c:v>
                </c:pt>
                <c:pt idx="5">
                  <c:v>94.763508999999999</c:v>
                </c:pt>
                <c:pt idx="6">
                  <c:v>144.66845000000001</c:v>
                </c:pt>
                <c:pt idx="7">
                  <c:v>158.30000000000001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2G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7"/>
              <c:layout>
                <c:manualLayout>
                  <c:x val="-5.8333333333333369E-2"/>
                  <c:y val="-9.6722055957193021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</c:dLbls>
          <c:cat>
            <c:strRef>
              <c:f>Plan1!$A$2:$A$9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1T15</c:v>
                </c:pt>
              </c:strCache>
            </c:strRef>
          </c:cat>
          <c:val>
            <c:numRef>
              <c:f>Plan1!$C$2:$C$9</c:f>
              <c:numCache>
                <c:formatCode>General</c:formatCode>
                <c:ptCount val="8"/>
                <c:pt idx="0">
                  <c:v>147.82314900000006</c:v>
                </c:pt>
                <c:pt idx="1">
                  <c:v>165.29492499999998</c:v>
                </c:pt>
                <c:pt idx="2">
                  <c:v>182.31608300000002</c:v>
                </c:pt>
                <c:pt idx="3">
                  <c:v>201.117098</c:v>
                </c:pt>
                <c:pt idx="4">
                  <c:v>195.834621</c:v>
                </c:pt>
                <c:pt idx="5">
                  <c:v>159.69565199999994</c:v>
                </c:pt>
                <c:pt idx="6">
                  <c:v>112.99142200000003</c:v>
                </c:pt>
                <c:pt idx="7">
                  <c:v>99.1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4G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Lbls>
            <c:dLbl>
              <c:idx val="7"/>
              <c:layout>
                <c:manualLayout>
                  <c:x val="-4.5833333333333365E-2"/>
                  <c:y val="-6.8063669006913727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</c:dLbls>
          <c:cat>
            <c:strRef>
              <c:f>Plan1!$A$2:$A$9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1T15</c:v>
                </c:pt>
              </c:strCache>
            </c:strRef>
          </c:cat>
          <c:val>
            <c:numRef>
              <c:f>Plan1!$D$2:$D$9</c:f>
              <c:numCache>
                <c:formatCode>General</c:formatCode>
                <c:ptCount val="8"/>
                <c:pt idx="5">
                  <c:v>1.3097709999999998</c:v>
                </c:pt>
                <c:pt idx="6">
                  <c:v>6.7656460000000003</c:v>
                </c:pt>
                <c:pt idx="7">
                  <c:v>9.3000000000000007</c:v>
                </c:pt>
              </c:numCache>
            </c:numRef>
          </c:val>
        </c:ser>
        <c:marker val="1"/>
        <c:axId val="68221952"/>
        <c:axId val="102425344"/>
      </c:lineChart>
      <c:catAx>
        <c:axId val="682219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102425344"/>
        <c:crosses val="autoZero"/>
        <c:auto val="1"/>
        <c:lblAlgn val="ctr"/>
        <c:lblOffset val="0"/>
      </c:catAx>
      <c:valAx>
        <c:axId val="102425344"/>
        <c:scaling>
          <c:orientation val="minMax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68221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56155298983876"/>
          <c:y val="0.24888596162145543"/>
          <c:w val="0.17993855383589866"/>
          <c:h val="0.60969702782063684"/>
        </c:manualLayout>
      </c:layout>
      <c:txPr>
        <a:bodyPr/>
        <a:lstStyle/>
        <a:p>
          <a:pPr>
            <a:defRPr sz="1400" b="1"/>
          </a:pPr>
          <a:endParaRPr lang="pt-BR"/>
        </a:p>
      </c:txPr>
    </c:legend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7"/>
  <c:chart>
    <c:title>
      <c:tx>
        <c:rich>
          <a:bodyPr/>
          <a:lstStyle/>
          <a:p>
            <a:pPr>
              <a:defRPr/>
            </a:pPr>
            <a:r>
              <a:rPr lang="pt-BR" sz="1800" dirty="0" smtClean="0"/>
              <a:t>Arrecadação </a:t>
            </a:r>
            <a:r>
              <a:rPr lang="pt-BR" sz="1800" i="1" dirty="0" smtClean="0"/>
              <a:t>versus</a:t>
            </a:r>
            <a:r>
              <a:rPr lang="pt-BR" sz="1800" baseline="0" dirty="0" smtClean="0"/>
              <a:t> Aplicação</a:t>
            </a:r>
          </a:p>
          <a:p>
            <a:pPr>
              <a:defRPr/>
            </a:pPr>
            <a:r>
              <a:rPr lang="pt-BR" sz="1200" b="0" i="1" baseline="0" dirty="0" smtClean="0"/>
              <a:t>R$ bilhões, valores acumulados desde 2001</a:t>
            </a:r>
            <a:endParaRPr lang="pt-BR" sz="1200" b="0" i="1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3656301626421061"/>
          <c:y val="0.25249212598425208"/>
          <c:w val="0.81352835796022649"/>
          <c:h val="0.51380663107503066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arrecadado</c:v>
                </c:pt>
              </c:strCache>
            </c:strRef>
          </c:tx>
          <c:spPr>
            <a:solidFill>
              <a:srgbClr val="C0000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Val val="1"/>
          </c:dLbls>
          <c:cat>
            <c:strRef>
              <c:f>Plan1!$A$2:$A$4</c:f>
              <c:strCache>
                <c:ptCount val="3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60.5</c:v>
                </c:pt>
                <c:pt idx="1">
                  <c:v>18</c:v>
                </c:pt>
                <c:pt idx="2">
                  <c:v>5.2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aplicado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Val val="1"/>
          </c:dLbls>
          <c:cat>
            <c:strRef>
              <c:f>Plan1!$A$2:$A$4</c:f>
              <c:strCache>
                <c:ptCount val="3"/>
                <c:pt idx="0">
                  <c:v>Fistel</c:v>
                </c:pt>
                <c:pt idx="1">
                  <c:v>Fust</c:v>
                </c:pt>
                <c:pt idx="2">
                  <c:v>Funttel</c:v>
                </c:pt>
              </c:strCache>
            </c:strRef>
          </c:cat>
          <c:val>
            <c:numRef>
              <c:f>Plan1!$C$2:$C$4</c:f>
              <c:numCache>
                <c:formatCode>General</c:formatCode>
                <c:ptCount val="3"/>
                <c:pt idx="0">
                  <c:v>4.3</c:v>
                </c:pt>
                <c:pt idx="1">
                  <c:v>0</c:v>
                </c:pt>
                <c:pt idx="2">
                  <c:v>1.6</c:v>
                </c:pt>
              </c:numCache>
            </c:numRef>
          </c:val>
        </c:ser>
        <c:axId val="103443456"/>
        <c:axId val="103461632"/>
      </c:barChart>
      <c:catAx>
        <c:axId val="1034434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3461632"/>
        <c:crosses val="autoZero"/>
        <c:auto val="1"/>
        <c:lblAlgn val="ctr"/>
        <c:lblOffset val="0"/>
      </c:catAx>
      <c:valAx>
        <c:axId val="103461632"/>
        <c:scaling>
          <c:orientation val="minMax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103443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56046632264677"/>
          <c:y val="0.91756648760172388"/>
          <c:w val="0.67422531755730875"/>
          <c:h val="7.5552447397655584E-2"/>
        </c:manualLayout>
      </c:layout>
    </c:legend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title>
      <c:tx>
        <c:rich>
          <a:bodyPr/>
          <a:lstStyle/>
          <a:p>
            <a:pPr>
              <a:defRPr sz="1600"/>
            </a:pPr>
            <a:r>
              <a:rPr lang="pt-BR" sz="1600" dirty="0" smtClean="0"/>
              <a:t>Histórico</a:t>
            </a:r>
            <a:r>
              <a:rPr lang="pt-BR" sz="1600" baseline="0" dirty="0" smtClean="0"/>
              <a:t> da </a:t>
            </a:r>
            <a:r>
              <a:rPr lang="pt-BR" sz="1600" dirty="0" smtClean="0"/>
              <a:t>Margem EBITDA</a:t>
            </a:r>
            <a:r>
              <a:rPr lang="pt-BR" sz="1600" baseline="0" dirty="0" smtClean="0"/>
              <a:t> das operadoras de Telecom</a:t>
            </a:r>
            <a:endParaRPr lang="pt-BR" sz="1600" dirty="0"/>
          </a:p>
        </c:rich>
      </c:tx>
      <c:layout>
        <c:manualLayout>
          <c:xMode val="edge"/>
          <c:yMode val="edge"/>
          <c:x val="6.2476677210642428E-2"/>
          <c:y val="3.8376522978928275E-2"/>
        </c:manualLayout>
      </c:layout>
    </c:title>
    <c:plotArea>
      <c:layout>
        <c:manualLayout>
          <c:layoutTarget val="inner"/>
          <c:xMode val="edge"/>
          <c:yMode val="edge"/>
          <c:x val="5.6793141275984442E-2"/>
          <c:y val="0.273535579380069"/>
          <c:w val="0.79534222841939162"/>
          <c:h val="0.5595364982594525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Lbls>
            <c:dLbl>
              <c:idx val="0"/>
              <c:layout/>
              <c:dLblPos val="t"/>
              <c:showVal val="1"/>
            </c:dLbl>
            <c:dLbl>
              <c:idx val="14"/>
              <c:layout/>
              <c:dLblPos val="t"/>
              <c:showVal val="1"/>
            </c:dLbl>
            <c:delete val="1"/>
            <c:numFmt formatCode="0%" sourceLinked="0"/>
            <c:txPr>
              <a:bodyPr/>
              <a:lstStyle/>
              <a:p>
                <a:pPr>
                  <a:defRPr sz="2400" b="1"/>
                </a:pPr>
                <a:endParaRPr lang="pt-BR"/>
              </a:p>
            </c:txPr>
            <c:dLblPos val="t"/>
          </c:dLbls>
          <c:cat>
            <c:strRef>
              <c:f>Plan1!$A$2:$A$16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Plan1!$B$2:$B$16</c:f>
              <c:numCache>
                <c:formatCode>General</c:formatCode>
                <c:ptCount val="15"/>
                <c:pt idx="0">
                  <c:v>0.38051304180509982</c:v>
                </c:pt>
                <c:pt idx="1">
                  <c:v>0.34056132554742002</c:v>
                </c:pt>
                <c:pt idx="2">
                  <c:v>0.3774514367874115</c:v>
                </c:pt>
                <c:pt idx="3">
                  <c:v>0.36509543254762472</c:v>
                </c:pt>
                <c:pt idx="4">
                  <c:v>0.31987708270685694</c:v>
                </c:pt>
                <c:pt idx="5">
                  <c:v>0.28819884057561584</c:v>
                </c:pt>
                <c:pt idx="6">
                  <c:v>0.29327184998472938</c:v>
                </c:pt>
                <c:pt idx="7">
                  <c:v>0.31200000000000011</c:v>
                </c:pt>
                <c:pt idx="8">
                  <c:v>0.30600000000000016</c:v>
                </c:pt>
                <c:pt idx="9">
                  <c:v>0.30900000000000011</c:v>
                </c:pt>
                <c:pt idx="10">
                  <c:v>0.33000000000000013</c:v>
                </c:pt>
                <c:pt idx="11">
                  <c:v>0.30889546888417846</c:v>
                </c:pt>
                <c:pt idx="12">
                  <c:v>0.30622966552603198</c:v>
                </c:pt>
                <c:pt idx="13">
                  <c:v>0.26729098174947602</c:v>
                </c:pt>
                <c:pt idx="14">
                  <c:v>0.26313182934445001</c:v>
                </c:pt>
              </c:numCache>
            </c:numRef>
          </c:val>
        </c:ser>
        <c:marker val="1"/>
        <c:axId val="105485440"/>
        <c:axId val="105486976"/>
      </c:lineChart>
      <c:catAx>
        <c:axId val="10548544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05486976"/>
        <c:crosses val="autoZero"/>
        <c:auto val="1"/>
        <c:lblAlgn val="ctr"/>
        <c:lblOffset val="0"/>
        <c:tickLblSkip val="2"/>
      </c:catAx>
      <c:valAx>
        <c:axId val="105486976"/>
        <c:scaling>
          <c:orientation val="minMax"/>
          <c:max val="0.4"/>
          <c:min val="0.2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1054854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title>
      <c:tx>
        <c:rich>
          <a:bodyPr/>
          <a:lstStyle/>
          <a:p>
            <a:pPr>
              <a:defRPr sz="1600"/>
            </a:pPr>
            <a:r>
              <a:rPr lang="pt-BR" sz="1600" dirty="0" smtClean="0"/>
              <a:t>Preço médio</a:t>
            </a:r>
            <a:r>
              <a:rPr lang="pt-BR" sz="1600" baseline="0" dirty="0" smtClean="0"/>
              <a:t> do minuto no celular</a:t>
            </a:r>
            <a:endParaRPr lang="pt-BR" sz="1600" dirty="0"/>
          </a:p>
        </c:rich>
      </c:tx>
      <c:layout>
        <c:manualLayout>
          <c:xMode val="edge"/>
          <c:yMode val="edge"/>
          <c:x val="0.30159609852862135"/>
          <c:y val="2.3679081953856981E-2"/>
        </c:manualLayout>
      </c:layout>
    </c:title>
    <c:plotArea>
      <c:layout>
        <c:manualLayout>
          <c:layoutTarget val="inner"/>
          <c:xMode val="edge"/>
          <c:yMode val="edge"/>
          <c:x val="5.6793141275984442E-2"/>
          <c:y val="0.273535579380069"/>
          <c:w val="0.8263790648422541"/>
          <c:h val="0.5595364982594525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Lbls>
            <c:dLbl>
              <c:idx val="0"/>
              <c:layout>
                <c:manualLayout>
                  <c:x val="-7.2460214731428496E-2"/>
                  <c:y val="-8.4510285894159945E-2"/>
                </c:manualLayout>
              </c:layout>
              <c:showVal val="1"/>
            </c:dLbl>
            <c:dLbl>
              <c:idx val="16"/>
              <c:layout>
                <c:manualLayout>
                  <c:x val="-3.9167683638609958E-2"/>
                  <c:y val="-9.5533366662963429E-2"/>
                </c:manualLayout>
              </c:layout>
              <c:showVal val="1"/>
            </c:dLbl>
            <c:delete val="1"/>
            <c:numFmt formatCode="#,##0.00" sourceLinked="0"/>
            <c:txPr>
              <a:bodyPr/>
              <a:lstStyle/>
              <a:p>
                <a:pPr>
                  <a:defRPr sz="2400" b="1"/>
                </a:pPr>
                <a:endParaRPr lang="pt-BR"/>
              </a:p>
            </c:txPr>
          </c:dLbls>
          <c:cat>
            <c:strRef>
              <c:f>Plan1!$A$2:$A$18</c:f>
              <c:strCach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strCache>
            </c:strRef>
          </c:cat>
          <c:val>
            <c:numRef>
              <c:f>Plan1!$B$2:$B$18</c:f>
              <c:numCache>
                <c:formatCode>General</c:formatCode>
                <c:ptCount val="17"/>
                <c:pt idx="0">
                  <c:v>1.0522243112250094</c:v>
                </c:pt>
                <c:pt idx="1">
                  <c:v>0.78223686957912841</c:v>
                </c:pt>
                <c:pt idx="2">
                  <c:v>0.50780502569531105</c:v>
                </c:pt>
                <c:pt idx="3">
                  <c:v>0.46723157875522819</c:v>
                </c:pt>
                <c:pt idx="4">
                  <c:v>0.52437568439669813</c:v>
                </c:pt>
                <c:pt idx="5">
                  <c:v>0.54165153125907384</c:v>
                </c:pt>
                <c:pt idx="6">
                  <c:v>0.5326027567478816</c:v>
                </c:pt>
                <c:pt idx="7">
                  <c:v>0.41330090712859052</c:v>
                </c:pt>
                <c:pt idx="8">
                  <c:v>0.40197806407119835</c:v>
                </c:pt>
                <c:pt idx="9">
                  <c:v>0.39604581668243882</c:v>
                </c:pt>
                <c:pt idx="10">
                  <c:v>0.31642997515296628</c:v>
                </c:pt>
                <c:pt idx="11">
                  <c:v>0.28607657611757142</c:v>
                </c:pt>
                <c:pt idx="12">
                  <c:v>0.2493797710267745</c:v>
                </c:pt>
                <c:pt idx="13">
                  <c:v>0.2132599293454899</c:v>
                </c:pt>
                <c:pt idx="14">
                  <c:v>0.18038235491211416</c:v>
                </c:pt>
                <c:pt idx="15">
                  <c:v>0.15324238923339537</c:v>
                </c:pt>
                <c:pt idx="16">
                  <c:v>0.13888728473114784</c:v>
                </c:pt>
              </c:numCache>
            </c:numRef>
          </c:val>
        </c:ser>
        <c:marker val="1"/>
        <c:axId val="105866368"/>
        <c:axId val="105867904"/>
      </c:lineChart>
      <c:catAx>
        <c:axId val="10586636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05867904"/>
        <c:crosses val="autoZero"/>
        <c:auto val="1"/>
        <c:lblAlgn val="ctr"/>
        <c:lblOffset val="0"/>
        <c:tickLblSkip val="2"/>
      </c:catAx>
      <c:valAx>
        <c:axId val="105867904"/>
        <c:scaling>
          <c:orientation val="minMax"/>
          <c:max val="1.1000000000000001"/>
          <c:min val="0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1058663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30"/>
  <c:chart>
    <c:title>
      <c:tx>
        <c:rich>
          <a:bodyPr/>
          <a:lstStyle/>
          <a:p>
            <a:pPr>
              <a:defRPr sz="1400" b="1"/>
            </a:pPr>
            <a:r>
              <a:rPr lang="pt-BR" sz="1400" b="1" dirty="0"/>
              <a:t>Valor médio mensal </a:t>
            </a:r>
            <a:r>
              <a:rPr lang="pt-BR" sz="1400" b="1" dirty="0" smtClean="0"/>
              <a:t>de 1Mbps em R$</a:t>
            </a:r>
            <a:endParaRPr lang="pt-BR" sz="1400" b="1" dirty="0"/>
          </a:p>
        </c:rich>
      </c:tx>
      <c:layout>
        <c:manualLayout>
          <c:xMode val="edge"/>
          <c:yMode val="edge"/>
          <c:x val="3.721423396800403E-2"/>
          <c:y val="3.5704366181535392E-2"/>
        </c:manualLayout>
      </c:layout>
    </c:title>
    <c:plotArea>
      <c:layout>
        <c:manualLayout>
          <c:layoutTarget val="inner"/>
          <c:xMode val="edge"/>
          <c:yMode val="edge"/>
          <c:x val="5.6793141275984442E-2"/>
          <c:y val="0.273535579380069"/>
          <c:w val="0.8263790648422541"/>
          <c:h val="0.5595364982594525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Lbls>
            <c:dLbl>
              <c:idx val="0"/>
              <c:layout>
                <c:manualLayout>
                  <c:x val="-7.2460214731428496E-2"/>
                  <c:y val="-8.4510285894159945E-2"/>
                </c:manualLayout>
              </c:layout>
              <c:showVal val="1"/>
            </c:dLbl>
            <c:dLbl>
              <c:idx val="4"/>
              <c:layout>
                <c:manualLayout>
                  <c:x val="-5.8751525457914941E-2"/>
                  <c:y val="-0.10421821817777825"/>
                </c:manualLayout>
              </c:layout>
              <c:showVal val="1"/>
            </c:dLbl>
            <c:dLbl>
              <c:idx val="16"/>
              <c:layout>
                <c:manualLayout>
                  <c:x val="-3.9167683638609958E-2"/>
                  <c:y val="-9.5533366662963429E-2"/>
                </c:manualLayout>
              </c:layout>
              <c:showVal val="1"/>
            </c:dLbl>
            <c:delete val="1"/>
            <c:numFmt formatCode="#,##0.00" sourceLinked="0"/>
            <c:txPr>
              <a:bodyPr/>
              <a:lstStyle/>
              <a:p>
                <a:pPr>
                  <a:defRPr sz="2400" b="1"/>
                </a:pPr>
                <a:endParaRPr lang="pt-BR"/>
              </a:p>
            </c:txPr>
          </c:dLbls>
          <c:cat>
            <c:strRef>
              <c:f>Plan1!$A$2:$A$6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Plan1!$B$2:$B$6</c:f>
              <c:numCache>
                <c:formatCode>#,##0.00</c:formatCode>
                <c:ptCount val="5"/>
                <c:pt idx="0">
                  <c:v>29.403427225005789</c:v>
                </c:pt>
                <c:pt idx="1">
                  <c:v>19.602560628216448</c:v>
                </c:pt>
                <c:pt idx="2">
                  <c:v>14.270097508977987</c:v>
                </c:pt>
                <c:pt idx="3">
                  <c:v>11.039367952108591</c:v>
                </c:pt>
                <c:pt idx="4">
                  <c:v>8.6735390500685359</c:v>
                </c:pt>
              </c:numCache>
            </c:numRef>
          </c:val>
        </c:ser>
        <c:marker val="1"/>
        <c:axId val="129592704"/>
        <c:axId val="129602688"/>
      </c:lineChart>
      <c:catAx>
        <c:axId val="1295927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29602688"/>
        <c:crosses val="autoZero"/>
        <c:auto val="1"/>
        <c:lblAlgn val="ctr"/>
        <c:lblOffset val="0"/>
        <c:tickLblSkip val="1"/>
      </c:catAx>
      <c:valAx>
        <c:axId val="129602688"/>
        <c:scaling>
          <c:orientation val="minMax"/>
        </c:scaling>
        <c:axPos val="l"/>
        <c:numFmt formatCode="#,##0.00" sourceLinked="1"/>
        <c:majorTickMark val="none"/>
        <c:tickLblPos val="none"/>
        <c:spPr>
          <a:ln>
            <a:noFill/>
          </a:ln>
        </c:spPr>
        <c:crossAx val="129592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plotArea>
      <c:layout>
        <c:manualLayout>
          <c:layoutTarget val="inner"/>
          <c:xMode val="edge"/>
          <c:yMode val="edge"/>
          <c:x val="1.9311648255399244E-2"/>
          <c:y val="3.9023850640052607E-2"/>
          <c:w val="0.68902067134311784"/>
          <c:h val="0.9219522987198948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IGP-DI</c:v>
                </c:pt>
              </c:strCache>
            </c:strRef>
          </c:tx>
          <c:dLbls>
            <c:dLbl>
              <c:idx val="9"/>
              <c:layout>
                <c:manualLayout>
                  <c:x val="-1.7556043868544762E-3"/>
                  <c:y val="-4.7735080290804512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</c:dLbls>
          <c:cat>
            <c:numRef>
              <c:f>Plan1!$A$2:$A$11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2013</c:v>
                </c:pt>
              </c:numCache>
            </c:numRef>
          </c:cat>
          <c:val>
            <c:numRef>
              <c:f>Plan1!$B$2:$B$11</c:f>
              <c:numCache>
                <c:formatCode>General</c:formatCode>
                <c:ptCount val="10"/>
                <c:pt idx="0">
                  <c:v>0</c:v>
                </c:pt>
                <c:pt idx="1">
                  <c:v>-0.14000000000000001</c:v>
                </c:pt>
                <c:pt idx="2">
                  <c:v>4.2300000000000004</c:v>
                </c:pt>
                <c:pt idx="3">
                  <c:v>16.88</c:v>
                </c:pt>
                <c:pt idx="4">
                  <c:v>20.37</c:v>
                </c:pt>
                <c:pt idx="5">
                  <c:v>27.3</c:v>
                </c:pt>
                <c:pt idx="6">
                  <c:v>37.720000000000013</c:v>
                </c:pt>
                <c:pt idx="7">
                  <c:v>50.99</c:v>
                </c:pt>
                <c:pt idx="8" formatCode="0.0">
                  <c:v>57.84</c:v>
                </c:pt>
                <c:pt idx="9" formatCode="0.0">
                  <c:v>65.400000000000006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IPCA</c:v>
                </c:pt>
              </c:strCache>
            </c:strRef>
          </c:tx>
          <c:dLbls>
            <c:dLbl>
              <c:idx val="9"/>
              <c:layout/>
              <c:showVal val="1"/>
            </c:dLbl>
            <c:delete val="1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</c:dLbls>
          <c:cat>
            <c:numRef>
              <c:f>Plan1!$A$2:$A$11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2013</c:v>
                </c:pt>
              </c:numCache>
            </c:numRef>
          </c:cat>
          <c:val>
            <c:numRef>
              <c:f>Plan1!$C$2:$C$11</c:f>
              <c:numCache>
                <c:formatCode>General</c:formatCode>
                <c:ptCount val="10"/>
                <c:pt idx="0">
                  <c:v>0</c:v>
                </c:pt>
                <c:pt idx="1">
                  <c:v>4.2300000000000004</c:v>
                </c:pt>
                <c:pt idx="2">
                  <c:v>7.54</c:v>
                </c:pt>
                <c:pt idx="3">
                  <c:v>13.54</c:v>
                </c:pt>
                <c:pt idx="4">
                  <c:v>19.439999999999994</c:v>
                </c:pt>
                <c:pt idx="5">
                  <c:v>22.7</c:v>
                </c:pt>
                <c:pt idx="6">
                  <c:v>34.82</c:v>
                </c:pt>
                <c:pt idx="7">
                  <c:v>45.54</c:v>
                </c:pt>
                <c:pt idx="8" formatCode="0.0">
                  <c:v>47.44</c:v>
                </c:pt>
                <c:pt idx="9" formatCode="0.0">
                  <c:v>59.190000000000012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IST</c:v>
                </c:pt>
              </c:strCache>
            </c:strRef>
          </c:tx>
          <c:dLbls>
            <c:dLbl>
              <c:idx val="9"/>
              <c:layout/>
              <c:showVal val="1"/>
            </c:dLbl>
            <c:delete val="1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</c:dLbls>
          <c:cat>
            <c:numRef>
              <c:f>Plan1!$A$2:$A$11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2013</c:v>
                </c:pt>
              </c:numCache>
            </c:numRef>
          </c:cat>
          <c:val>
            <c:numRef>
              <c:f>Plan1!$D$2:$D$11</c:f>
              <c:numCache>
                <c:formatCode>General</c:formatCode>
                <c:ptCount val="10"/>
                <c:pt idx="0">
                  <c:v>0</c:v>
                </c:pt>
                <c:pt idx="1">
                  <c:v>0.62000000000000022</c:v>
                </c:pt>
                <c:pt idx="2">
                  <c:v>3.54</c:v>
                </c:pt>
                <c:pt idx="3">
                  <c:v>8.16</c:v>
                </c:pt>
                <c:pt idx="4">
                  <c:v>13.65</c:v>
                </c:pt>
                <c:pt idx="5">
                  <c:v>19.739999999999991</c:v>
                </c:pt>
                <c:pt idx="6">
                  <c:v>25.69</c:v>
                </c:pt>
                <c:pt idx="7">
                  <c:v>33.56</c:v>
                </c:pt>
                <c:pt idx="8" formatCode="0.0">
                  <c:v>38.81</c:v>
                </c:pt>
                <c:pt idx="9" formatCode="0.0">
                  <c:v>48.71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Reajuste</c:v>
                </c:pt>
              </c:strCache>
            </c:strRef>
          </c:tx>
          <c:marker>
            <c:symbol val="circle"/>
            <c:size val="13"/>
          </c:marker>
          <c:dLbls>
            <c:dLbl>
              <c:idx val="9"/>
              <c:layout/>
              <c:showVal val="1"/>
            </c:dLbl>
            <c:delete val="1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</c:dLbls>
          <c:cat>
            <c:numRef>
              <c:f>Plan1!$A$2:$A$11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2013</c:v>
                </c:pt>
              </c:numCache>
            </c:numRef>
          </c:cat>
          <c:val>
            <c:numRef>
              <c:f>Plan1!$E$2:$E$11</c:f>
              <c:numCache>
                <c:formatCode>General</c:formatCode>
                <c:ptCount val="10"/>
                <c:pt idx="0">
                  <c:v>0</c:v>
                </c:pt>
                <c:pt idx="1">
                  <c:v>-0.4200000000000001</c:v>
                </c:pt>
                <c:pt idx="2">
                  <c:v>1.71</c:v>
                </c:pt>
                <c:pt idx="3">
                  <c:v>4.7699999999999996</c:v>
                </c:pt>
                <c:pt idx="4">
                  <c:v>5.79</c:v>
                </c:pt>
                <c:pt idx="5">
                  <c:v>6.4</c:v>
                </c:pt>
                <c:pt idx="6">
                  <c:v>8.59</c:v>
                </c:pt>
                <c:pt idx="7">
                  <c:v>8.59</c:v>
                </c:pt>
                <c:pt idx="8" formatCode="0.0">
                  <c:v>8.82</c:v>
                </c:pt>
                <c:pt idx="9" formatCode="0.0">
                  <c:v>9.5300000000000011</c:v>
                </c:pt>
              </c:numCache>
            </c:numRef>
          </c:val>
        </c:ser>
        <c:marker val="1"/>
        <c:axId val="129635456"/>
        <c:axId val="129637376"/>
      </c:lineChart>
      <c:catAx>
        <c:axId val="1296354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129637376"/>
        <c:crosses val="autoZero"/>
        <c:auto val="1"/>
        <c:lblAlgn val="ctr"/>
        <c:lblOffset val="100"/>
      </c:catAx>
      <c:valAx>
        <c:axId val="129637376"/>
        <c:scaling>
          <c:orientation val="minMax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129635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00619876261323"/>
          <c:y val="0"/>
          <c:w val="0.20341538215844709"/>
          <c:h val="0.84697687911219766"/>
        </c:manualLayout>
      </c:layout>
      <c:txPr>
        <a:bodyPr/>
        <a:lstStyle/>
        <a:p>
          <a:pPr>
            <a:defRPr sz="1600" b="1"/>
          </a:pPr>
          <a:endParaRPr lang="pt-BR"/>
        </a:p>
      </c:txPr>
    </c:legend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 algn="l">
              <a:defRPr sz="1200"/>
            </a:pPr>
            <a:r>
              <a:rPr lang="pt-BR" sz="1600" dirty="0"/>
              <a:t>preço </a:t>
            </a:r>
            <a:r>
              <a:rPr lang="pt-BR" sz="1600" dirty="0" smtClean="0"/>
              <a:t>minuto do celular</a:t>
            </a:r>
          </a:p>
          <a:p>
            <a:pPr algn="l">
              <a:defRPr sz="1200"/>
            </a:pPr>
            <a:r>
              <a:rPr lang="pt-BR" sz="1400" b="0" dirty="0" smtClean="0"/>
              <a:t>com impostos,</a:t>
            </a:r>
            <a:r>
              <a:rPr lang="pt-BR" sz="1400" b="0" baseline="0" dirty="0" smtClean="0"/>
              <a:t> em </a:t>
            </a:r>
            <a:r>
              <a:rPr lang="pt-BR" sz="1400" b="0" dirty="0" smtClean="0"/>
              <a:t>US$</a:t>
            </a:r>
            <a:endParaRPr lang="en-US" sz="1600" b="0" dirty="0"/>
          </a:p>
        </c:rich>
      </c:tx>
      <c:layout>
        <c:manualLayout>
          <c:xMode val="edge"/>
          <c:yMode val="edge"/>
          <c:x val="2.7351151924182287E-2"/>
          <c:y val="0.1176716475947117"/>
        </c:manualLayout>
      </c:layout>
    </c:title>
    <c:view3D>
      <c:rotX val="0"/>
      <c:rotY val="0"/>
      <c:perspective val="20"/>
    </c:view3D>
    <c:floor>
      <c:spPr>
        <a:ln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0"/>
          <c:y val="6.1693145206088207E-2"/>
          <c:w val="0.94464990782223024"/>
          <c:h val="0.6537295856016001"/>
        </c:manualLayout>
      </c:layout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dPt>
            <c:idx val="3"/>
            <c:spPr>
              <a:solidFill>
                <a:schemeClr val="accent1">
                  <a:lumMod val="75000"/>
                </a:schemeClr>
              </a:solidFill>
              <a:effectLst>
                <a:innerShdw blurRad="114300" dist="25400" dir="13500000">
                  <a:schemeClr val="bg1">
                    <a:lumMod val="50000"/>
                    <a:alpha val="5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2765892300062284E-3"/>
                  <c:y val="-1.2933598692027002E-16"/>
                </c:manualLayout>
              </c:layout>
              <c:showVal val="1"/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/>
                  </a:pPr>
                  <a:endParaRPr lang="pt-BR"/>
                </a:p>
              </c:txPr>
            </c:dLbl>
            <c:dLbl>
              <c:idx val="17"/>
              <c:layout>
                <c:manualLayout>
                  <c:x val="-9.5214456554511728E-4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Plan1!$A$2:$A$19</c:f>
              <c:strCache>
                <c:ptCount val="18"/>
                <c:pt idx="0">
                  <c:v>China</c:v>
                </c:pt>
                <c:pt idx="1">
                  <c:v>Índia</c:v>
                </c:pt>
                <c:pt idx="2">
                  <c:v>Rússia</c:v>
                </c:pt>
                <c:pt idx="3">
                  <c:v>Brasil</c:v>
                </c:pt>
                <c:pt idx="4">
                  <c:v>México</c:v>
                </c:pt>
                <c:pt idx="5">
                  <c:v>Coreia do Sul</c:v>
                </c:pt>
                <c:pt idx="6">
                  <c:v>Colômbia</c:v>
                </c:pt>
                <c:pt idx="7">
                  <c:v>Austrália</c:v>
                </c:pt>
                <c:pt idx="8">
                  <c:v>Reino Unido</c:v>
                </c:pt>
                <c:pt idx="9">
                  <c:v>Chile</c:v>
                </c:pt>
                <c:pt idx="10">
                  <c:v>Peru</c:v>
                </c:pt>
                <c:pt idx="11">
                  <c:v>Portugal</c:v>
                </c:pt>
                <c:pt idx="12">
                  <c:v>Espanha</c:v>
                </c:pt>
                <c:pt idx="13">
                  <c:v>EUA</c:v>
                </c:pt>
                <c:pt idx="14">
                  <c:v>Itália</c:v>
                </c:pt>
                <c:pt idx="15">
                  <c:v>Japão</c:v>
                </c:pt>
                <c:pt idx="16">
                  <c:v>Argentina</c:v>
                </c:pt>
                <c:pt idx="17">
                  <c:v>França</c:v>
                </c:pt>
              </c:strCache>
            </c:strRef>
          </c:cat>
          <c:val>
            <c:numRef>
              <c:f>Plan1!$B$2:$B$19</c:f>
              <c:numCache>
                <c:formatCode>General</c:formatCode>
                <c:ptCount val="18"/>
                <c:pt idx="0">
                  <c:v>1.9000000000000006E-2</c:v>
                </c:pt>
                <c:pt idx="1">
                  <c:v>2.5000000000000001E-2</c:v>
                </c:pt>
                <c:pt idx="2">
                  <c:v>4.5000000000000012E-2</c:v>
                </c:pt>
                <c:pt idx="3">
                  <c:v>6.9000000000000034E-2</c:v>
                </c:pt>
                <c:pt idx="4">
                  <c:v>7.5000000000000011E-2</c:v>
                </c:pt>
                <c:pt idx="5">
                  <c:v>0.10500000000000002</c:v>
                </c:pt>
                <c:pt idx="6">
                  <c:v>0.10700000000000003</c:v>
                </c:pt>
                <c:pt idx="7">
                  <c:v>0.14000000000000001</c:v>
                </c:pt>
                <c:pt idx="8">
                  <c:v>0.16900000000000001</c:v>
                </c:pt>
                <c:pt idx="9">
                  <c:v>0.17300000000000001</c:v>
                </c:pt>
                <c:pt idx="10">
                  <c:v>0.17600000000000007</c:v>
                </c:pt>
                <c:pt idx="11">
                  <c:v>0.19</c:v>
                </c:pt>
                <c:pt idx="12">
                  <c:v>0.21500000000000005</c:v>
                </c:pt>
                <c:pt idx="13">
                  <c:v>0.25</c:v>
                </c:pt>
                <c:pt idx="14">
                  <c:v>0.38800000000000012</c:v>
                </c:pt>
                <c:pt idx="15">
                  <c:v>0.38900000000000012</c:v>
                </c:pt>
                <c:pt idx="16">
                  <c:v>0.40300000000000002</c:v>
                </c:pt>
                <c:pt idx="17">
                  <c:v>0.53500000000000003</c:v>
                </c:pt>
              </c:numCache>
            </c:numRef>
          </c:val>
        </c:ser>
        <c:gapWidth val="60"/>
        <c:shape val="cylinder"/>
        <c:axId val="129976576"/>
        <c:axId val="129994752"/>
        <c:axId val="0"/>
      </c:bar3DChart>
      <c:catAx>
        <c:axId val="129976576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129994752"/>
        <c:crosses val="autoZero"/>
        <c:auto val="1"/>
        <c:lblAlgn val="ctr"/>
        <c:lblOffset val="0"/>
      </c:catAx>
      <c:valAx>
        <c:axId val="129994752"/>
        <c:scaling>
          <c:orientation val="minMax"/>
        </c:scaling>
        <c:axPos val="l"/>
        <c:numFmt formatCode="General" sourceLinked="1"/>
        <c:majorTickMark val="none"/>
        <c:tickLblPos val="none"/>
        <c:spPr>
          <a:ln>
            <a:noFill/>
          </a:ln>
        </c:spPr>
        <c:crossAx val="1299765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 algn="l">
              <a:defRPr sz="1200"/>
            </a:pPr>
            <a:r>
              <a:rPr lang="pt-BR" sz="1600" dirty="0"/>
              <a:t>preço da </a:t>
            </a:r>
            <a:r>
              <a:rPr lang="pt-BR" sz="1600" dirty="0" smtClean="0"/>
              <a:t>banda larga móvel pré-paga</a:t>
            </a:r>
          </a:p>
          <a:p>
            <a:pPr algn="l">
              <a:defRPr sz="1200"/>
            </a:pPr>
            <a:r>
              <a:rPr lang="pt-BR" sz="1600" b="0" dirty="0" smtClean="0"/>
              <a:t>com</a:t>
            </a:r>
            <a:r>
              <a:rPr lang="pt-BR" sz="1600" b="0" baseline="0" dirty="0" smtClean="0"/>
              <a:t> impostos, em US$</a:t>
            </a:r>
            <a:endParaRPr lang="en-US" sz="1200" b="0" dirty="0"/>
          </a:p>
        </c:rich>
      </c:tx>
      <c:layout>
        <c:manualLayout>
          <c:xMode val="edge"/>
          <c:yMode val="edge"/>
          <c:x val="2.7351151924182287E-2"/>
          <c:y val="8.23977891345406E-2"/>
        </c:manualLayout>
      </c:layout>
    </c:title>
    <c:view3D>
      <c:rotX val="0"/>
      <c:rotY val="0"/>
      <c:perspective val="20"/>
    </c:view3D>
    <c:floor>
      <c:spPr>
        <a:ln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0"/>
          <c:y val="6.1693145206088207E-2"/>
          <c:w val="0.94464990782223024"/>
          <c:h val="0.6537295856016001"/>
        </c:manualLayout>
      </c:layout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dPt>
            <c:idx val="1"/>
            <c:spPr>
              <a:solidFill>
                <a:schemeClr val="accent1">
                  <a:lumMod val="75000"/>
                </a:schemeClr>
              </a:solidFill>
              <a:effectLst>
                <a:innerShdw blurRad="114300" dist="25400" dir="13500000">
                  <a:schemeClr val="bg1">
                    <a:lumMod val="50000"/>
                    <a:alpha val="5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1"/>
              <c:layout>
                <c:manualLayout>
                  <c:x val="4.365953538003735E-3"/>
                  <c:y val="3.5273858460171119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pt-BR"/>
                </a:p>
              </c:txPr>
              <c:showVal val="1"/>
            </c:dLbl>
            <c:dLbl>
              <c:idx val="17"/>
              <c:layout>
                <c:manualLayout>
                  <c:x val="-1.1139337914008405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Plan1!$A$2:$A$16</c:f>
              <c:strCache>
                <c:ptCount val="15"/>
                <c:pt idx="0">
                  <c:v>Índia</c:v>
                </c:pt>
                <c:pt idx="1">
                  <c:v>Brasil</c:v>
                </c:pt>
                <c:pt idx="2">
                  <c:v>Espanha</c:v>
                </c:pt>
                <c:pt idx="3">
                  <c:v>Portugal</c:v>
                </c:pt>
                <c:pt idx="4">
                  <c:v>França</c:v>
                </c:pt>
                <c:pt idx="5">
                  <c:v>China</c:v>
                </c:pt>
                <c:pt idx="6">
                  <c:v>Rússia</c:v>
                </c:pt>
                <c:pt idx="7">
                  <c:v>Reino Unido</c:v>
                </c:pt>
                <c:pt idx="8">
                  <c:v>Peru</c:v>
                </c:pt>
                <c:pt idx="9">
                  <c:v>Colômbia</c:v>
                </c:pt>
                <c:pt idx="10">
                  <c:v>Chile</c:v>
                </c:pt>
                <c:pt idx="11">
                  <c:v>Itália</c:v>
                </c:pt>
                <c:pt idx="12">
                  <c:v>México</c:v>
                </c:pt>
                <c:pt idx="13">
                  <c:v>EUA</c:v>
                </c:pt>
                <c:pt idx="14">
                  <c:v>Austrália</c:v>
                </c:pt>
              </c:strCache>
            </c:strRef>
          </c:cat>
          <c:val>
            <c:numRef>
              <c:f>Plan1!$B$2:$B$16</c:f>
              <c:numCache>
                <c:formatCode>0.0</c:formatCode>
                <c:ptCount val="15"/>
                <c:pt idx="0">
                  <c:v>1.7</c:v>
                </c:pt>
                <c:pt idx="1">
                  <c:v>5.3</c:v>
                </c:pt>
                <c:pt idx="2">
                  <c:v>6.6</c:v>
                </c:pt>
                <c:pt idx="3">
                  <c:v>7.2</c:v>
                </c:pt>
                <c:pt idx="4">
                  <c:v>7.9</c:v>
                </c:pt>
                <c:pt idx="5">
                  <c:v>8.1</c:v>
                </c:pt>
                <c:pt idx="6">
                  <c:v>9.4</c:v>
                </c:pt>
                <c:pt idx="7">
                  <c:v>10</c:v>
                </c:pt>
                <c:pt idx="8">
                  <c:v>10.6</c:v>
                </c:pt>
                <c:pt idx="9">
                  <c:v>11.5</c:v>
                </c:pt>
                <c:pt idx="10">
                  <c:v>12.7</c:v>
                </c:pt>
                <c:pt idx="11">
                  <c:v>13.2</c:v>
                </c:pt>
                <c:pt idx="12">
                  <c:v>19.100000000000001</c:v>
                </c:pt>
                <c:pt idx="13">
                  <c:v>25</c:v>
                </c:pt>
                <c:pt idx="14">
                  <c:v>28</c:v>
                </c:pt>
              </c:numCache>
            </c:numRef>
          </c:val>
        </c:ser>
        <c:gapWidth val="60"/>
        <c:shape val="cylinder"/>
        <c:axId val="129768832"/>
        <c:axId val="129795200"/>
        <c:axId val="0"/>
      </c:bar3DChart>
      <c:catAx>
        <c:axId val="129768832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129795200"/>
        <c:crosses val="autoZero"/>
        <c:auto val="1"/>
        <c:lblAlgn val="ctr"/>
        <c:lblOffset val="0"/>
      </c:catAx>
      <c:valAx>
        <c:axId val="129795200"/>
        <c:scaling>
          <c:orientation val="minMax"/>
        </c:scaling>
        <c:axPos val="l"/>
        <c:numFmt formatCode="0.0" sourceLinked="1"/>
        <c:majorTickMark val="none"/>
        <c:tickLblPos val="none"/>
        <c:spPr>
          <a:ln>
            <a:noFill/>
          </a:ln>
        </c:spPr>
        <c:crossAx val="129768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45448" cy="496253"/>
          </a:xfrm>
          <a:prstGeom prst="rect">
            <a:avLst/>
          </a:prstGeom>
        </p:spPr>
        <p:txBody>
          <a:bodyPr vert="horz" lIns="91311" tIns="45655" rIns="91311" bIns="4565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644" y="6"/>
            <a:ext cx="2945448" cy="496253"/>
          </a:xfrm>
          <a:prstGeom prst="rect">
            <a:avLst/>
          </a:prstGeom>
        </p:spPr>
        <p:txBody>
          <a:bodyPr vert="horz" lIns="91311" tIns="45655" rIns="91311" bIns="4565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1D98B4-DAF9-4CEB-9957-CFC668D1C559}" type="datetimeFigureOut">
              <a:rPr lang="pt-BR"/>
              <a:pPr>
                <a:defRPr/>
              </a:pPr>
              <a:t>15/07/2015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3" y="9428805"/>
            <a:ext cx="2945448" cy="496252"/>
          </a:xfrm>
          <a:prstGeom prst="rect">
            <a:avLst/>
          </a:prstGeom>
        </p:spPr>
        <p:txBody>
          <a:bodyPr vert="horz" lIns="91311" tIns="45655" rIns="91311" bIns="4565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644" y="9428805"/>
            <a:ext cx="2945448" cy="496252"/>
          </a:xfrm>
          <a:prstGeom prst="rect">
            <a:avLst/>
          </a:prstGeom>
        </p:spPr>
        <p:txBody>
          <a:bodyPr vert="horz" lIns="91311" tIns="45655" rIns="91311" bIns="4565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DA01AC-B8BC-47D1-8101-E4A4DB88CA1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451962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45448" cy="496253"/>
          </a:xfrm>
          <a:prstGeom prst="rect">
            <a:avLst/>
          </a:prstGeom>
        </p:spPr>
        <p:txBody>
          <a:bodyPr vert="horz" lIns="91311" tIns="45655" rIns="91311" bIns="45655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644" y="6"/>
            <a:ext cx="2945448" cy="496253"/>
          </a:xfrm>
          <a:prstGeom prst="rect">
            <a:avLst/>
          </a:prstGeom>
        </p:spPr>
        <p:txBody>
          <a:bodyPr vert="horz" lIns="91311" tIns="45655" rIns="91311" bIns="45655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1BC1B5-CF0A-4071-9E99-8F023434ABCC}" type="datetimeFigureOut">
              <a:rPr lang="pt-BR"/>
              <a:pPr>
                <a:defRPr/>
              </a:pPr>
              <a:t>15/07/2015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1" tIns="45655" rIns="91311" bIns="45655" rtlCol="0" anchor="ctr"/>
          <a:lstStyle>
            <a:extLst/>
          </a:lstStyle>
          <a:p>
            <a:pPr lvl="0"/>
            <a:endParaRPr lang="pt-B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6" y="4715197"/>
            <a:ext cx="5437506" cy="4466274"/>
          </a:xfrm>
          <a:prstGeom prst="rect">
            <a:avLst/>
          </a:prstGeom>
        </p:spPr>
        <p:txBody>
          <a:bodyPr vert="horz" lIns="91311" tIns="45655" rIns="91311" bIns="45655" rtlCol="0">
            <a:normAutofit/>
          </a:bodyPr>
          <a:lstStyle>
            <a:extLst/>
          </a:lstStyle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805"/>
            <a:ext cx="2945448" cy="496252"/>
          </a:xfrm>
          <a:prstGeom prst="rect">
            <a:avLst/>
          </a:prstGeom>
        </p:spPr>
        <p:txBody>
          <a:bodyPr vert="horz" lIns="91311" tIns="45655" rIns="91311" bIns="45655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pt-BR" sz="1200" dirty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644" y="9428805"/>
            <a:ext cx="2945448" cy="496252"/>
          </a:xfrm>
          <a:prstGeom prst="rect">
            <a:avLst/>
          </a:prstGeom>
        </p:spPr>
        <p:txBody>
          <a:bodyPr vert="horz" lIns="91311" tIns="45655" rIns="91311" bIns="45655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pt-B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656DEEE-CE1A-48FD-8D24-AF8FB7BE0D2D}" type="slidenum">
              <a:rPr/>
              <a:pPr>
                <a:defRPr/>
              </a:pPr>
              <a:t>‹nº›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255366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56DEEE-CE1A-48FD-8D24-AF8FB7BE0D2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59138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89715" tIns="44858" rIns="89715" bIns="44858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89715" tIns="44858" rIns="89715" bIns="44858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271371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28" tIns="45565" rIns="91128" bIns="45565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28" tIns="45565" rIns="91128" bIns="45565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26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308441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22" tIns="45710" rIns="91422" bIns="4571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22" tIns="45710" rIns="91422" bIns="45710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271371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22" tIns="45710" rIns="91422" bIns="4571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22" tIns="45710" rIns="91422" bIns="45710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27137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22" tIns="45710" rIns="91422" bIns="4571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22" tIns="45710" rIns="91422" bIns="45710"/>
          <a:lstStyle/>
          <a:p>
            <a:pPr>
              <a:defRPr/>
            </a:pPr>
            <a:fld id="{34AAE63F-89AE-4338-947A-13F40FFE2B91}" type="slidenum">
              <a:rPr lang="pt-BR" smtClean="0"/>
              <a:pPr>
                <a:defRPr/>
              </a:pPr>
              <a:t>29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271371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6735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1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67358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90" tIns="45496" rIns="90990" bIns="45496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9287" indent="-284341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7364" indent="-22747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2310" indent="-22747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7254" indent="-22747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2200" indent="-227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7146" indent="-227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12092" indent="-227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7036" indent="-227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F11D29A-9FED-48D7-A107-15AE3406467D}" type="slidenum">
              <a:rPr lang="es-ES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s-ES" smtClean="0">
              <a:latin typeface="Arial" charset="0"/>
              <a:cs typeface="Arial" charset="0"/>
            </a:endParaRPr>
          </a:p>
        </p:txBody>
      </p:sp>
      <p:sp>
        <p:nvSpPr>
          <p:cNvPr id="47107" name="doc id"/>
          <p:cNvSpPr txBox="1">
            <a:spLocks noGrp="1" noChangeArrowheads="1"/>
          </p:cNvSpPr>
          <p:nvPr/>
        </p:nvSpPr>
        <p:spPr bwMode="auto">
          <a:xfrm>
            <a:off x="6961836" y="53438"/>
            <a:ext cx="2367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1600">
                <a:latin typeface="Arial" charset="0"/>
              </a:rPr>
              <a:t>MAD-AAA123-20061019-</a:t>
            </a:r>
          </a:p>
        </p:txBody>
      </p:sp>
      <p:sp>
        <p:nvSpPr>
          <p:cNvPr id="47108" name="pg num"/>
          <p:cNvSpPr txBox="1">
            <a:spLocks noGrp="1" noChangeArrowheads="1"/>
          </p:cNvSpPr>
          <p:nvPr/>
        </p:nvSpPr>
        <p:spPr bwMode="auto">
          <a:xfrm>
            <a:off x="8788787" y="9623819"/>
            <a:ext cx="540582" cy="1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D8FC37AE-26F3-4DF7-9E5B-D4BD870DF2F1}" type="slidenum">
              <a:rPr lang="en-US" sz="700">
                <a:latin typeface="Arial" charset="0"/>
              </a:rPr>
              <a:pPr algn="r" eaLnBrk="1" hangingPunct="1"/>
              <a:t>35</a:t>
            </a:fld>
            <a:endParaRPr lang="en-US" sz="700">
              <a:latin typeface="Arial" charset="0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199" y="4713614"/>
            <a:ext cx="4987286" cy="18391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5839" indent="-105839" eaLnBrk="1" hangingPunct="1">
              <a:spcBef>
                <a:spcPct val="0"/>
              </a:spcBef>
            </a:pPr>
            <a:endParaRPr lang="es-ES_tradnl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2BB886-6DF3-459A-8176-2791F62940F9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894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2BB886-6DF3-459A-8176-2791F62940F9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894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2BB886-6DF3-459A-8176-2791F62940F9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894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431" tIns="45715" rIns="91431" bIns="45715"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431" tIns="45715" rIns="91431" bIns="45715"/>
          <a:lstStyle/>
          <a:p>
            <a:pPr>
              <a:defRPr/>
            </a:pPr>
            <a:fld id="{D656DEEE-CE1A-48FD-8D24-AF8FB7BE0D2D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40017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1119" tIns="45560" rIns="91119" bIns="45560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1119" tIns="45560" rIns="91119" bIns="45560"/>
          <a:lstStyle/>
          <a:p>
            <a:pPr>
              <a:defRPr/>
            </a:pPr>
            <a:fld id="{691B9D78-CA37-41ED-AF05-D5DDD1C715C1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3643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447800" y="0"/>
            <a:ext cx="100013" cy="51498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pt-BR" sz="1700" b="1">
                <a:latin typeface="Calibri" pitchFamily="34" charset="0"/>
                <a:cs typeface="Calibri" pitchFamily="34" charset="0"/>
              </a:defRPr>
            </a:lvl1pPr>
            <a:lvl2pPr eaLnBrk="1" latinLnBrk="0" hangingPunct="1">
              <a:buFontTx/>
              <a:buNone/>
              <a:defRPr kumimoji="0" lang="pt-BR" sz="1200"/>
            </a:lvl2pPr>
            <a:lvl3pPr eaLnBrk="1" latinLnBrk="0" hangingPunct="1">
              <a:buFontTx/>
              <a:buNone/>
              <a:defRPr kumimoji="0" lang="pt-BR" sz="1000"/>
            </a:lvl3pPr>
            <a:lvl4pPr eaLnBrk="1" latinLnBrk="0" hangingPunct="1">
              <a:buFontTx/>
              <a:buNone/>
              <a:defRPr kumimoji="0" lang="pt-BR" sz="900"/>
            </a:lvl4pPr>
            <a:lvl5pPr eaLnBrk="1" latinLnBrk="0" hangingPunct="1">
              <a:buFontTx/>
              <a:buNone/>
              <a:defRPr kumimoji="0" lang="pt-BR" sz="900"/>
            </a:lvl5pPr>
            <a:extLst/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283718"/>
            <a:ext cx="7315200" cy="457200"/>
          </a:xfrm>
        </p:spPr>
        <p:txBody>
          <a:bodyPr anchor="ctr">
            <a:noAutofit/>
          </a:bodyPr>
          <a:lstStyle>
            <a:lvl1pPr algn="l" eaLnBrk="1" latinLnBrk="0" hangingPunct="1">
              <a:buNone/>
              <a:defRPr kumimoji="0" lang="pt-BR" sz="3200" b="1">
                <a:solidFill>
                  <a:schemeClr val="bg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pt-BR" dirty="0" smtClean="0"/>
              <a:t>Clique para editar o título mestre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19780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497020" y="1131590"/>
            <a:ext cx="8153400" cy="3816424"/>
          </a:xfrm>
        </p:spPr>
        <p:txBody>
          <a:bodyPr>
            <a:normAutofit/>
          </a:bodyPr>
          <a:lstStyle>
            <a:lvl1pPr marL="320040" indent="-320040">
              <a:spcBef>
                <a:spcPts val="6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2400"/>
            </a:lvl1pPr>
            <a:lvl2pPr>
              <a:spcBef>
                <a:spcPts val="600"/>
              </a:spcBef>
              <a:buClr>
                <a:srgbClr val="006699"/>
              </a:buClr>
              <a:buSzPct val="60000"/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extLst/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609600" y="163670"/>
            <a:ext cx="8153400" cy="640432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r>
              <a:rPr lang="pt-BR" dirty="0" smtClean="0"/>
              <a:t>Clique para editar o título mestre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6055859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3513"/>
            <a:ext cx="7315200" cy="64135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8950" y="1139825"/>
            <a:ext cx="8153400" cy="32416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1BCD-EAAF-4986-B8E8-6493E61C0E9B}" type="datetime1">
              <a:rPr lang="pt-BR"/>
              <a:pPr>
                <a:defRPr/>
              </a:pPr>
              <a:t>15/07/2015</a:t>
            </a:fld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7546829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0" y="4686300"/>
            <a:ext cx="2667000" cy="2746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FE5DED-00A3-466F-BFEB-FC97277E12BF}" type="datetimeFigureOut">
              <a:rPr lang="pt-BR"/>
              <a:pPr>
                <a:defRPr/>
              </a:pPr>
              <a:t>15/07/2015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9388" y="4595813"/>
            <a:ext cx="5421312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7DDC-709E-4225-97A3-2E18C22B55D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88097861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70184A7-BFA7-4AE8-B0DD-9F3DBD58D928}" type="datetimeFigureOut">
              <a:rPr lang="pt-BR" smtClean="0"/>
              <a:pPr/>
              <a:t>15/07/2015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8FA5C3E-078B-463A-9C89-7B39DE210A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569591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88950" y="1139825"/>
            <a:ext cx="81534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029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63513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título mestre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5" r:id="rId3"/>
    <p:sldLayoutId id="2147483732" r:id="rId4"/>
    <p:sldLayoutId id="2147483739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FF6600"/>
        </a:buClr>
        <a:buSzPct val="60000"/>
        <a:buFont typeface="Wingdings" pitchFamily="2" charset="2"/>
        <a:buChar char=""/>
        <a:defRPr lang="pt-BR" sz="24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lang="pt-BR" sz="20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lang="pt-BR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lang="pt-BR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lang="en-US" sz="1600" kern="1200" dirty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pt-B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lecomunicacoesdobrasil.org.b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media" Target="../media/media1.avi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elecomunicacoesdobrasil.org.br/simulador-de-consumo-de-internet-movel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3"/>
          <p:cNvSpPr>
            <a:spLocks/>
          </p:cNvSpPr>
          <p:nvPr/>
        </p:nvSpPr>
        <p:spPr bwMode="auto">
          <a:xfrm>
            <a:off x="488182" y="411510"/>
            <a:ext cx="4557052" cy="79208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lIns="0" tIns="0" rIns="0" bIns="0" anchor="t" anchorCtr="0"/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pt-BR" sz="4800" b="1" cap="small" dirty="0" smtClean="0">
                <a:ea typeface="Tahoma" pitchFamily="34" charset="0"/>
                <a:cs typeface="Tahoma" pitchFamily="34" charset="0"/>
              </a:rPr>
              <a:t>Telecomunicações do Brasil</a:t>
            </a:r>
            <a:endParaRPr lang="pt-BR" sz="4800" b="1" cap="small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746693" y="2030774"/>
            <a:ext cx="4047306" cy="130625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sz="1900" dirty="0" smtClean="0">
                <a:solidFill>
                  <a:schemeClr val="tx1"/>
                </a:solidFill>
              </a:rPr>
              <a:t>Audiência Pública na </a:t>
            </a:r>
          </a:p>
          <a:p>
            <a:r>
              <a:rPr lang="pt-BR" sz="1900" dirty="0" smtClean="0">
                <a:solidFill>
                  <a:schemeClr val="tx1"/>
                </a:solidFill>
              </a:rPr>
              <a:t>Comissão de Ciência, Tecnologia, Inovação, Comunicação e Informática do Senado Federal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95230" y="3363838"/>
            <a:ext cx="3550232" cy="72027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t" anchorCtr="0"/>
          <a:lstStyle>
            <a:defPPr>
              <a:defRPr lang="pt-BR"/>
            </a:defPPr>
            <a:lvl1pPr algn="ctr">
              <a:spcBef>
                <a:spcPts val="0"/>
              </a:spcBef>
              <a:defRPr sz="4800" b="1" cap="small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sz="2800" dirty="0" smtClean="0">
                <a:solidFill>
                  <a:schemeClr val="tx1"/>
                </a:solidFill>
              </a:rPr>
              <a:t>Eduardo Levy</a:t>
            </a:r>
          </a:p>
          <a:p>
            <a:r>
              <a:rPr lang="pt-BR" sz="1600" b="0" dirty="0" smtClean="0">
                <a:solidFill>
                  <a:schemeClr val="tx1"/>
                </a:solidFill>
              </a:rPr>
              <a:t>Brasília</a:t>
            </a:r>
            <a:r>
              <a:rPr lang="pt-BR" sz="1600" b="0" dirty="0">
                <a:solidFill>
                  <a:schemeClr val="tx1"/>
                </a:solidFill>
              </a:rPr>
              <a:t>, </a:t>
            </a:r>
            <a:r>
              <a:rPr lang="pt-BR" sz="1600" b="0" dirty="0" smtClean="0">
                <a:solidFill>
                  <a:schemeClr val="tx1"/>
                </a:solidFill>
              </a:rPr>
              <a:t>15 de Julho de 2015</a:t>
            </a:r>
            <a:endParaRPr lang="pt-BR" sz="1600" b="0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68" y="4299942"/>
            <a:ext cx="2434356" cy="648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729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72" y="915566"/>
            <a:ext cx="3514127" cy="42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6024" y="180982"/>
            <a:ext cx="8371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O reajuste da telefonia fixa nos últimos 10 anos foi quase 7 vezes menor que a inflação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2723853561"/>
              </p:ext>
            </p:extLst>
          </p:nvPr>
        </p:nvGraphicFramePr>
        <p:xfrm>
          <a:off x="386024" y="1563638"/>
          <a:ext cx="541011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23528" y="1563638"/>
            <a:ext cx="3300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Comparação inflação X reajuste (ano-base: 2005)</a:t>
            </a:r>
            <a:endParaRPr lang="pt-BR" sz="1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4880303"/>
            <a:ext cx="2101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Fonte: Relatório Anual Anatel 2014</a:t>
            </a:r>
            <a:endParaRPr lang="pt-BR" sz="1050" dirty="0"/>
          </a:p>
        </p:txBody>
      </p:sp>
    </p:spTree>
    <p:extLst>
      <p:ext uri="{BB962C8B-B14F-4D97-AF65-F5344CB8AC3E}">
        <p14:creationId xmlns="" xmlns:p14="http://schemas.microsoft.com/office/powerpoint/2010/main" val="3091032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23" y="843558"/>
            <a:ext cx="3113477" cy="429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4881890"/>
            <a:ext cx="2016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Estudo da UIT. Dados Telebrasil.</a:t>
            </a:r>
            <a:endParaRPr lang="pt-BR" sz="1100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20529" y="188114"/>
            <a:ext cx="810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A conta média no Brasil é de R$ 18,20 enquanto a UIT diz que é R$ 220</a:t>
            </a:r>
          </a:p>
        </p:txBody>
      </p:sp>
      <p:sp>
        <p:nvSpPr>
          <p:cNvPr id="14" name="Título 3"/>
          <p:cNvSpPr txBox="1">
            <a:spLocks/>
          </p:cNvSpPr>
          <p:nvPr/>
        </p:nvSpPr>
        <p:spPr bwMode="auto">
          <a:xfrm>
            <a:off x="306120" y="1635646"/>
            <a:ext cx="6570930" cy="29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800" dirty="0" smtClean="0">
                <a:cs typeface="Calibri" pitchFamily="34" charset="0"/>
              </a:rPr>
              <a:t>R$ 220 representa 28% do salário mínimo</a:t>
            </a:r>
          </a:p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800" dirty="0" smtClean="0">
                <a:cs typeface="Calibri" pitchFamily="34" charset="0"/>
              </a:rPr>
              <a:t>Se a conta média fosse R$ 220, com 283 milhões de celulares, a receita das empresas deveria ser de no mínimo        R$ 750 bi. As empresas de telefonia  móvel faturaram 1/7 desse valor              em 2014</a:t>
            </a:r>
            <a:endParaRPr lang="pt-BR" sz="2800" dirty="0">
              <a:cs typeface="Calibri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652120" y="4084458"/>
            <a:ext cx="3096344" cy="77168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rgbClr val="FFFFFF"/>
                </a:solidFill>
                <a:latin typeface="Calibri" pitchFamily="34" charset="0"/>
              </a:rPr>
              <a:t>Se fosse caro, o Brasil teria 283 milhões de celulares?</a:t>
            </a:r>
            <a:endParaRPr lang="pt-BR" sz="20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329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5643"/>
            <a:ext cx="5151437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3309207030"/>
              </p:ext>
            </p:extLst>
          </p:nvPr>
        </p:nvGraphicFramePr>
        <p:xfrm>
          <a:off x="165864" y="1347614"/>
          <a:ext cx="8726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1685695" y="2639990"/>
            <a:ext cx="648072" cy="64285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9164638">
            <a:off x="1475102" y="4106265"/>
            <a:ext cx="66684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BRASIL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9919" y="-2873"/>
            <a:ext cx="9144000" cy="155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 anchor="ctr" anchorCtr="1">
            <a:spAutoFit/>
          </a:bodyPr>
          <a:lstStyle/>
          <a:p>
            <a:pPr algn="ctr"/>
            <a:r>
              <a:rPr lang="pt-BR" altLang="ja-JP" sz="3200" b="1" dirty="0" smtClean="0">
                <a:solidFill>
                  <a:schemeClr val="accent5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Estudo da </a:t>
            </a:r>
            <a:r>
              <a:rPr lang="pt-BR" altLang="ja-JP" sz="3200" b="1" dirty="0" err="1" smtClean="0">
                <a:solidFill>
                  <a:schemeClr val="accent5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Teleco</a:t>
            </a:r>
            <a:r>
              <a:rPr lang="pt-BR" altLang="ja-JP" sz="3200" b="1" dirty="0" smtClean="0">
                <a:solidFill>
                  <a:schemeClr val="accent5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, considerando a realidade brasileira, o minuto do celular </a:t>
            </a:r>
            <a:r>
              <a:rPr lang="pt-BR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no Brasil é o </a:t>
            </a:r>
            <a:r>
              <a:rPr lang="pt-BR" altLang="ja-JP" sz="3200" b="1" dirty="0" smtClean="0">
                <a:solidFill>
                  <a:schemeClr val="accent5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4º mais barato entre os países pesquisados</a:t>
            </a:r>
            <a:endParaRPr lang="pt-BR" altLang="ja-JP" sz="3200" b="1" dirty="0">
              <a:solidFill>
                <a:schemeClr val="tx1">
                  <a:lumMod val="65000"/>
                  <a:lumOff val="35000"/>
                </a:schemeClr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1506" y="4887172"/>
            <a:ext cx="4927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Fonte: </a:t>
            </a:r>
            <a:r>
              <a:rPr lang="pt-BR" sz="1050" dirty="0" err="1" smtClean="0"/>
              <a:t>Teleco</a:t>
            </a:r>
            <a:r>
              <a:rPr lang="pt-BR" sz="1050" dirty="0" smtClean="0"/>
              <a:t>, 2014. </a:t>
            </a:r>
            <a:r>
              <a:rPr lang="pt-BR" sz="1050" dirty="0"/>
              <a:t>Estudo disponível em http://www.teleco.com.br/precos_pais.asp </a:t>
            </a:r>
          </a:p>
        </p:txBody>
      </p:sp>
    </p:spTree>
    <p:extLst>
      <p:ext uri="{BB962C8B-B14F-4D97-AF65-F5344CB8AC3E}">
        <p14:creationId xmlns="" xmlns:p14="http://schemas.microsoft.com/office/powerpoint/2010/main" val="310843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5643"/>
            <a:ext cx="5151437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40778" y="47470"/>
            <a:ext cx="7252260" cy="10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 anchor="ctr" anchorCtr="1">
            <a:spAutoFit/>
          </a:bodyPr>
          <a:lstStyle/>
          <a:p>
            <a:pPr algn="ctr"/>
            <a:r>
              <a:rPr lang="pt-BR" altLang="ja-JP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Na banda larga móvel pré-paga, o Brasil tem o </a:t>
            </a:r>
            <a:r>
              <a:rPr lang="pt-BR" altLang="ja-JP" sz="3200" b="1" dirty="0" smtClean="0">
                <a:solidFill>
                  <a:schemeClr val="accent1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2º preço mais barato</a:t>
            </a:r>
            <a:endParaRPr lang="pt-BR" altLang="ja-JP" sz="3200" b="1" dirty="0">
              <a:solidFill>
                <a:schemeClr val="accent1">
                  <a:lumMod val="75000"/>
                </a:schemeClr>
              </a:solidFill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1946807020"/>
              </p:ext>
            </p:extLst>
          </p:nvPr>
        </p:nvGraphicFramePr>
        <p:xfrm>
          <a:off x="165864" y="1347614"/>
          <a:ext cx="8726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944598" y="2472220"/>
            <a:ext cx="648072" cy="64285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9164638">
            <a:off x="621448" y="4085869"/>
            <a:ext cx="66684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BRASIL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506" y="4887172"/>
            <a:ext cx="4927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Fonte: </a:t>
            </a:r>
            <a:r>
              <a:rPr lang="pt-BR" sz="1050" dirty="0" err="1" smtClean="0"/>
              <a:t>Teleco</a:t>
            </a:r>
            <a:r>
              <a:rPr lang="pt-BR" sz="1050" dirty="0" smtClean="0"/>
              <a:t>, 2014. </a:t>
            </a:r>
            <a:r>
              <a:rPr lang="pt-BR" sz="1050" dirty="0"/>
              <a:t>Estudo disponível em http://www.teleco.com.br/precos_pais.asp </a:t>
            </a:r>
          </a:p>
        </p:txBody>
      </p:sp>
    </p:spTree>
    <p:extLst>
      <p:ext uri="{BB962C8B-B14F-4D97-AF65-F5344CB8AC3E}">
        <p14:creationId xmlns="" xmlns:p14="http://schemas.microsoft.com/office/powerpoint/2010/main" val="2256678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5643"/>
            <a:ext cx="5151437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728" y="5643"/>
            <a:ext cx="9112272" cy="155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 anchor="ctr" anchorCtr="1">
            <a:spAutoFit/>
          </a:bodyPr>
          <a:lstStyle/>
          <a:p>
            <a:pPr algn="ctr"/>
            <a:r>
              <a:rPr lang="pt-BR" altLang="ja-JP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O mesmo estudo mostra que o </a:t>
            </a:r>
            <a:r>
              <a:rPr lang="pt-BR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Brasil tem a </a:t>
            </a:r>
            <a:endParaRPr lang="pt-BR" altLang="ja-JP" sz="3200" b="1" dirty="0" smtClean="0">
              <a:solidFill>
                <a:schemeClr val="tx1">
                  <a:lumMod val="65000"/>
                  <a:lumOff val="35000"/>
                </a:schemeClr>
              </a:solidFill>
              <a:ea typeface="MS Mincho" pitchFamily="49" charset="-128"/>
              <a:cs typeface="Times New Roman" pitchFamily="18" charset="0"/>
            </a:endParaRPr>
          </a:p>
          <a:p>
            <a:pPr algn="ctr"/>
            <a:r>
              <a:rPr lang="pt-BR" altLang="ja-JP" sz="3200" b="1" dirty="0" smtClean="0">
                <a:solidFill>
                  <a:schemeClr val="accent1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maior </a:t>
            </a:r>
            <a:r>
              <a:rPr lang="pt-BR" altLang="ja-JP" sz="3200" b="1" dirty="0">
                <a:solidFill>
                  <a:schemeClr val="accent1">
                    <a:lumMod val="75000"/>
                  </a:schemeClr>
                </a:solidFill>
                <a:ea typeface="MS Mincho" pitchFamily="49" charset="-128"/>
                <a:cs typeface="Times New Roman" pitchFamily="18" charset="0"/>
              </a:rPr>
              <a:t>carga tributária </a:t>
            </a:r>
            <a:endParaRPr lang="pt-BR" altLang="ja-JP" sz="3200" b="1" dirty="0" smtClean="0">
              <a:solidFill>
                <a:schemeClr val="accent1">
                  <a:lumMod val="75000"/>
                </a:schemeClr>
              </a:solidFill>
              <a:ea typeface="MS Mincho" pitchFamily="49" charset="-128"/>
              <a:cs typeface="Times New Roman" pitchFamily="18" charset="0"/>
            </a:endParaRPr>
          </a:p>
          <a:p>
            <a:pPr algn="ctr"/>
            <a:r>
              <a:rPr lang="pt-BR" altLang="ja-JP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entre </a:t>
            </a:r>
            <a:r>
              <a:rPr lang="pt-BR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MS Mincho" pitchFamily="49" charset="-128"/>
                <a:cs typeface="Times New Roman" pitchFamily="18" charset="0"/>
              </a:rPr>
              <a:t>os 18 países pesquisados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2340654256"/>
              </p:ext>
            </p:extLst>
          </p:nvPr>
        </p:nvGraphicFramePr>
        <p:xfrm>
          <a:off x="309880" y="1491630"/>
          <a:ext cx="87266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47" t="50000" r="34706"/>
          <a:stretch/>
        </p:blipFill>
        <p:spPr>
          <a:xfrm>
            <a:off x="546200" y="884502"/>
            <a:ext cx="648072" cy="64285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9164638">
            <a:off x="236503" y="4222820"/>
            <a:ext cx="66684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BRASIL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-1506" y="4887172"/>
            <a:ext cx="4927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Fonte: </a:t>
            </a:r>
            <a:r>
              <a:rPr lang="pt-BR" sz="1050" dirty="0" err="1" smtClean="0"/>
              <a:t>Teleco</a:t>
            </a:r>
            <a:r>
              <a:rPr lang="pt-BR" sz="1050" dirty="0" smtClean="0"/>
              <a:t>, 2014. </a:t>
            </a:r>
            <a:r>
              <a:rPr lang="pt-BR" sz="1050" dirty="0"/>
              <a:t>Estudo disponível em http://www.teleco.com.br/precos_pais.asp </a:t>
            </a:r>
          </a:p>
        </p:txBody>
      </p:sp>
    </p:spTree>
    <p:extLst>
      <p:ext uri="{BB962C8B-B14F-4D97-AF65-F5344CB8AC3E}">
        <p14:creationId xmlns="" xmlns:p14="http://schemas.microsoft.com/office/powerpoint/2010/main" val="3812197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4881890"/>
            <a:ext cx="6713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</a:t>
            </a:r>
            <a:r>
              <a:rPr lang="pt-BR" sz="1100" dirty="0" err="1" smtClean="0"/>
              <a:t>Teleco</a:t>
            </a:r>
            <a:r>
              <a:rPr lang="pt-BR" sz="1100" dirty="0" smtClean="0"/>
              <a:t>, </a:t>
            </a:r>
            <a:r>
              <a:rPr lang="pt-BR" sz="1100" dirty="0"/>
              <a:t>1T15. * Índice </a:t>
            </a:r>
            <a:r>
              <a:rPr lang="pt-BR" sz="1100" dirty="0" err="1"/>
              <a:t>Herfindahl-Hirschman</a:t>
            </a:r>
            <a:r>
              <a:rPr lang="pt-BR" sz="1100" dirty="0"/>
              <a:t>: mede a concentração de mercado com base no </a:t>
            </a:r>
            <a:r>
              <a:rPr lang="pt-BR" sz="1100" i="1" dirty="0" err="1"/>
              <a:t>market</a:t>
            </a:r>
            <a:r>
              <a:rPr lang="pt-BR" sz="1100" i="1" dirty="0"/>
              <a:t> </a:t>
            </a:r>
            <a:r>
              <a:rPr lang="pt-BR" sz="1100" i="1" dirty="0" err="1"/>
              <a:t>share</a:t>
            </a:r>
            <a:r>
              <a:rPr lang="pt-BR" sz="1100" i="1" dirty="0" smtClean="0"/>
              <a:t>.</a:t>
            </a:r>
            <a:endParaRPr lang="pt-BR" sz="1100" i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5571" y="1059582"/>
            <a:ext cx="2708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 b="1" i="1"/>
            </a:lvl1pPr>
          </a:lstStyle>
          <a:p>
            <a:r>
              <a:rPr lang="pt-BR" dirty="0" err="1" smtClean="0"/>
              <a:t>market</a:t>
            </a:r>
            <a:r>
              <a:rPr lang="pt-BR" dirty="0" smtClean="0"/>
              <a:t> </a:t>
            </a:r>
            <a:r>
              <a:rPr lang="pt-BR" dirty="0" err="1" smtClean="0"/>
              <a:t>share</a:t>
            </a:r>
            <a:r>
              <a:rPr lang="pt-BR" dirty="0" smtClean="0"/>
              <a:t> </a:t>
            </a:r>
            <a:r>
              <a:rPr lang="pt-BR" i="0" dirty="0" smtClean="0"/>
              <a:t>das prestadoras de banda larga móvel</a:t>
            </a:r>
            <a:endParaRPr lang="en-US" i="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="" xmlns:p14="http://schemas.microsoft.com/office/powerpoint/2010/main" val="3098488110"/>
              </p:ext>
            </p:extLst>
          </p:nvPr>
        </p:nvGraphicFramePr>
        <p:xfrm>
          <a:off x="107504" y="1430069"/>
          <a:ext cx="4517481" cy="286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213474" y="123478"/>
            <a:ext cx="882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Preços são reflexos da competição no mercado</a:t>
            </a: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="" xmlns:p14="http://schemas.microsoft.com/office/powerpoint/2010/main" val="3034941186"/>
              </p:ext>
            </p:extLst>
          </p:nvPr>
        </p:nvGraphicFramePr>
        <p:xfrm>
          <a:off x="4139952" y="1562477"/>
          <a:ext cx="4533024" cy="3156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4499992" y="1066352"/>
            <a:ext cx="2105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i="1" dirty="0" err="1"/>
              <a:t>m</a:t>
            </a:r>
            <a:r>
              <a:rPr lang="pt-BR" sz="1100" b="1" i="1" dirty="0" err="1" smtClean="0"/>
              <a:t>arket</a:t>
            </a:r>
            <a:r>
              <a:rPr lang="pt-BR" sz="1100" b="1" i="1" dirty="0" smtClean="0"/>
              <a:t> </a:t>
            </a:r>
            <a:r>
              <a:rPr lang="pt-BR" sz="1100" b="1" i="1" dirty="0" err="1" smtClean="0"/>
              <a:t>share</a:t>
            </a:r>
            <a:r>
              <a:rPr lang="pt-BR" sz="1100" b="1" i="1" dirty="0" smtClean="0"/>
              <a:t> </a:t>
            </a:r>
            <a:r>
              <a:rPr lang="pt-BR" sz="1100" b="1" dirty="0" smtClean="0"/>
              <a:t>das prestadoras de telefonia móvel</a:t>
            </a:r>
            <a:endParaRPr lang="pt-BR" sz="1100" b="1" dirty="0"/>
          </a:p>
        </p:txBody>
      </p:sp>
      <p:sp>
        <p:nvSpPr>
          <p:cNvPr id="8" name="Retângulo 7"/>
          <p:cNvSpPr/>
          <p:nvPr/>
        </p:nvSpPr>
        <p:spPr>
          <a:xfrm>
            <a:off x="212585" y="4048521"/>
            <a:ext cx="4104456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dirty="0" smtClean="0">
                <a:solidFill>
                  <a:srgbClr val="FFFFFF"/>
                </a:solidFill>
                <a:latin typeface="Calibri" pitchFamily="34" charset="0"/>
              </a:rPr>
              <a:t>Brasil é um dos países mais competitivos do mundo de acordo com o HHI*</a:t>
            </a:r>
            <a:endParaRPr lang="pt-B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999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17675"/>
          <a:stretch/>
        </p:blipFill>
        <p:spPr bwMode="auto">
          <a:xfrm>
            <a:off x="2771800" y="-1"/>
            <a:ext cx="6372200" cy="515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395536" y="812736"/>
            <a:ext cx="432048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4000" b="1" dirty="0" smtClean="0">
                <a:cs typeface="Calibri" pitchFamily="34" charset="0"/>
              </a:rPr>
              <a:t>A sociedade demanda cobertura de celular em todos os lugares: </a:t>
            </a:r>
            <a:r>
              <a:rPr lang="pt-BR" sz="4000" b="1" dirty="0" smtClean="0">
                <a:solidFill>
                  <a:schemeClr val="accent3">
                    <a:lumMod val="75000"/>
                  </a:schemeClr>
                </a:solidFill>
                <a:cs typeface="Calibri" pitchFamily="34" charset="0"/>
              </a:rPr>
              <a:t>estradas, distritos, lugares remotos</a:t>
            </a:r>
            <a:endParaRPr lang="pt-BR" sz="4000" b="1" dirty="0">
              <a:solidFill>
                <a:schemeClr val="accent3">
                  <a:lumMod val="75000"/>
                </a:schemeClr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9406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3326" y="0"/>
            <a:ext cx="3430674" cy="5143500"/>
          </a:xfrm>
          <a:prstGeom prst="rect">
            <a:avLst/>
          </a:prstGeom>
        </p:spPr>
      </p:pic>
      <p:sp>
        <p:nvSpPr>
          <p:cNvPr id="10" name="Título 3"/>
          <p:cNvSpPr txBox="1">
            <a:spLocks/>
          </p:cNvSpPr>
          <p:nvPr/>
        </p:nvSpPr>
        <p:spPr bwMode="auto">
          <a:xfrm>
            <a:off x="755576" y="555054"/>
            <a:ext cx="4248472" cy="28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A cobertura dos serviços móveis é resultado dos leilões de frequência realizados</a:t>
            </a:r>
            <a:endParaRPr lang="pt-BR" sz="3600" b="1" dirty="0">
              <a:solidFill>
                <a:schemeClr val="accent3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99592" y="3538118"/>
            <a:ext cx="4529765" cy="978320"/>
          </a:xfrm>
          <a:prstGeom prst="rect">
            <a:avLst/>
          </a:prstGeom>
          <a:solidFill>
            <a:srgbClr val="C00000"/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</a:rPr>
              <a:t>A cobertura em estradas e o atendimento dos distritos nunca foram consideradas necessárias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5391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PASTA\IMAGENS\dreamstime_xl_82224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11" b="7011"/>
          <a:stretch/>
        </p:blipFill>
        <p:spPr bwMode="auto">
          <a:xfrm>
            <a:off x="4788024" y="233794"/>
            <a:ext cx="4351474" cy="4675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313254" y="555526"/>
            <a:ext cx="4474770" cy="30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 smtClean="0">
                <a:cs typeface="Calibri" pitchFamily="34" charset="0"/>
              </a:rPr>
              <a:t>De acordo com os editais de licitação das licenças</a:t>
            </a:r>
          </a:p>
          <a:p>
            <a:pPr algn="ctr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i="1" dirty="0" smtClean="0">
                <a:cs typeface="Calibri" pitchFamily="34" charset="0"/>
              </a:rPr>
              <a:t>“um </a:t>
            </a:r>
            <a:r>
              <a:rPr lang="pt-BR" sz="2800" b="1" i="1" dirty="0">
                <a:cs typeface="Calibri" pitchFamily="34" charset="0"/>
              </a:rPr>
              <a:t>município será considerado atendido quando a área de cobertura contenha, pelo menos, 80% da área urbana do Distrito Sede do município </a:t>
            </a:r>
            <a:r>
              <a:rPr lang="pt-BR" sz="2800" b="1" i="1" dirty="0" smtClean="0">
                <a:cs typeface="Calibri" pitchFamily="34" charset="0"/>
              </a:rPr>
              <a:t>atendido”</a:t>
            </a:r>
            <a:endParaRPr lang="pt-BR" sz="2800" b="1" i="1" dirty="0"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42427" y="3791606"/>
            <a:ext cx="3816424" cy="978320"/>
          </a:xfrm>
          <a:prstGeom prst="rect">
            <a:avLst/>
          </a:prstGeom>
          <a:solidFill>
            <a:schemeClr val="accent6"/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</a:rPr>
              <a:t>Nos editais também está definido o cronograma de implantação em todos os municípios brasileiros </a:t>
            </a:r>
            <a:endParaRPr lang="pt-B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3950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iana\AppData\Local\Microsoft\Windows\Temporary Internet Files\Content.IE5\T3Q9WE2T\MC900155569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72" y="535552"/>
            <a:ext cx="1242925" cy="832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ítulo 3"/>
          <p:cNvSpPr txBox="1">
            <a:spLocks/>
          </p:cNvSpPr>
          <p:nvPr/>
        </p:nvSpPr>
        <p:spPr bwMode="auto">
          <a:xfrm>
            <a:off x="253013" y="627038"/>
            <a:ext cx="4134659" cy="15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pt-BR" sz="3200" dirty="0" smtClean="0">
                <a:solidFill>
                  <a:schemeClr val="tx1"/>
                </a:solidFill>
              </a:rPr>
              <a:t>não há, em nenhum edital, a obrigação de cobertura em estradas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4875262" y="3385347"/>
            <a:ext cx="4068811" cy="12070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estradas que estão dentro das áreas urbanas dos municípios ou locais que são economicamente viáveis já possuem cobertura do SMP</a:t>
            </a:r>
          </a:p>
        </p:txBody>
      </p:sp>
      <p:sp>
        <p:nvSpPr>
          <p:cNvPr id="61" name="CaixaDeTexto 7"/>
          <p:cNvSpPr txBox="1">
            <a:spLocks noChangeArrowheads="1"/>
          </p:cNvSpPr>
          <p:nvPr/>
        </p:nvSpPr>
        <p:spPr bwMode="auto">
          <a:xfrm>
            <a:off x="-11441" y="4888006"/>
            <a:ext cx="8893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1200" dirty="0" smtClean="0"/>
              <a:t>SMP: Serviço Móvel Pessoal</a:t>
            </a:r>
            <a:endParaRPr lang="pt-BR" sz="1200" dirty="0"/>
          </a:p>
        </p:txBody>
      </p:sp>
      <p:grpSp>
        <p:nvGrpSpPr>
          <p:cNvPr id="8" name="Grupo 7"/>
          <p:cNvGrpSpPr/>
          <p:nvPr/>
        </p:nvGrpSpPr>
        <p:grpSpPr>
          <a:xfrm>
            <a:off x="196057" y="195263"/>
            <a:ext cx="8748016" cy="4032671"/>
            <a:chOff x="196057" y="195263"/>
            <a:chExt cx="8748016" cy="4032671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103" r="36805" b="26666"/>
            <a:stretch/>
          </p:blipFill>
          <p:spPr>
            <a:xfrm>
              <a:off x="6948264" y="416083"/>
              <a:ext cx="1995809" cy="14667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8279" b="19817"/>
            <a:stretch/>
          </p:blipFill>
          <p:spPr>
            <a:xfrm>
              <a:off x="196057" y="2513492"/>
              <a:ext cx="1853822" cy="14753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CaixaDeTexto 3"/>
            <p:cNvSpPr txBox="1"/>
            <p:nvPr/>
          </p:nvSpPr>
          <p:spPr>
            <a:xfrm>
              <a:off x="470728" y="3920157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Município A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210677" y="1920670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Município </a:t>
              </a:r>
              <a:r>
                <a:rPr lang="pt-BR" sz="1400" b="1" dirty="0"/>
                <a:t>B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  <p:grpSp>
          <p:nvGrpSpPr>
            <p:cNvPr id="60" name="Grupo 59"/>
            <p:cNvGrpSpPr/>
            <p:nvPr/>
          </p:nvGrpSpPr>
          <p:grpSpPr>
            <a:xfrm>
              <a:off x="7020272" y="195263"/>
              <a:ext cx="1338663" cy="1479391"/>
              <a:chOff x="7020272" y="195263"/>
              <a:chExt cx="1338663" cy="1479391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7020272" y="475779"/>
                <a:ext cx="1338663" cy="1198875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0388" y="195263"/>
                <a:ext cx="595780" cy="1002797"/>
              </a:xfrm>
              <a:prstGeom prst="rect">
                <a:avLst/>
              </a:prstGeom>
            </p:spPr>
          </p:pic>
        </p:grpSp>
        <p:grpSp>
          <p:nvGrpSpPr>
            <p:cNvPr id="59" name="Grupo 58"/>
            <p:cNvGrpSpPr/>
            <p:nvPr/>
          </p:nvGrpSpPr>
          <p:grpSpPr>
            <a:xfrm>
              <a:off x="470728" y="2322962"/>
              <a:ext cx="1338663" cy="1478150"/>
              <a:chOff x="470728" y="2322962"/>
              <a:chExt cx="1338663" cy="147815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470728" y="2602237"/>
                <a:ext cx="1338663" cy="1198875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078" y="2322962"/>
                <a:ext cx="595780" cy="1002797"/>
              </a:xfrm>
              <a:prstGeom prst="rect">
                <a:avLst/>
              </a:prstGeom>
            </p:spPr>
          </p:pic>
        </p:grpSp>
        <p:sp>
          <p:nvSpPr>
            <p:cNvPr id="3" name="Forma livre 2"/>
            <p:cNvSpPr/>
            <p:nvPr/>
          </p:nvSpPr>
          <p:spPr>
            <a:xfrm>
              <a:off x="1808252" y="1202076"/>
              <a:ext cx="5301722" cy="2270589"/>
            </a:xfrm>
            <a:custGeom>
              <a:avLst/>
              <a:gdLst>
                <a:gd name="connsiteX0" fmla="*/ 0 w 5301722"/>
                <a:gd name="connsiteY0" fmla="*/ 1993187 h 2270589"/>
                <a:gd name="connsiteX1" fmla="*/ 92467 w 5301722"/>
                <a:gd name="connsiteY1" fmla="*/ 1972639 h 2270589"/>
                <a:gd name="connsiteX2" fmla="*/ 154112 w 5301722"/>
                <a:gd name="connsiteY2" fmla="*/ 1941816 h 2270589"/>
                <a:gd name="connsiteX3" fmla="*/ 205483 w 5301722"/>
                <a:gd name="connsiteY3" fmla="*/ 1880171 h 2270589"/>
                <a:gd name="connsiteX4" fmla="*/ 226031 w 5301722"/>
                <a:gd name="connsiteY4" fmla="*/ 1849349 h 2270589"/>
                <a:gd name="connsiteX5" fmla="*/ 246579 w 5301722"/>
                <a:gd name="connsiteY5" fmla="*/ 1828800 h 2270589"/>
                <a:gd name="connsiteX6" fmla="*/ 277402 w 5301722"/>
                <a:gd name="connsiteY6" fmla="*/ 1756881 h 2270589"/>
                <a:gd name="connsiteX7" fmla="*/ 318499 w 5301722"/>
                <a:gd name="connsiteY7" fmla="*/ 1705511 h 2270589"/>
                <a:gd name="connsiteX8" fmla="*/ 328773 w 5301722"/>
                <a:gd name="connsiteY8" fmla="*/ 1674688 h 2270589"/>
                <a:gd name="connsiteX9" fmla="*/ 390418 w 5301722"/>
                <a:gd name="connsiteY9" fmla="*/ 1654140 h 2270589"/>
                <a:gd name="connsiteX10" fmla="*/ 523982 w 5301722"/>
                <a:gd name="connsiteY10" fmla="*/ 1664414 h 2270589"/>
                <a:gd name="connsiteX11" fmla="*/ 554804 w 5301722"/>
                <a:gd name="connsiteY11" fmla="*/ 1684962 h 2270589"/>
                <a:gd name="connsiteX12" fmla="*/ 595901 w 5301722"/>
                <a:gd name="connsiteY12" fmla="*/ 1736333 h 2270589"/>
                <a:gd name="connsiteX13" fmla="*/ 626723 w 5301722"/>
                <a:gd name="connsiteY13" fmla="*/ 1828800 h 2270589"/>
                <a:gd name="connsiteX14" fmla="*/ 647272 w 5301722"/>
                <a:gd name="connsiteY14" fmla="*/ 1890445 h 2270589"/>
                <a:gd name="connsiteX15" fmla="*/ 667820 w 5301722"/>
                <a:gd name="connsiteY15" fmla="*/ 1910994 h 2270589"/>
                <a:gd name="connsiteX16" fmla="*/ 678094 w 5301722"/>
                <a:gd name="connsiteY16" fmla="*/ 1941816 h 2270589"/>
                <a:gd name="connsiteX17" fmla="*/ 739739 w 5301722"/>
                <a:gd name="connsiteY17" fmla="*/ 1993187 h 2270589"/>
                <a:gd name="connsiteX18" fmla="*/ 770561 w 5301722"/>
                <a:gd name="connsiteY18" fmla="*/ 2024009 h 2270589"/>
                <a:gd name="connsiteX19" fmla="*/ 832206 w 5301722"/>
                <a:gd name="connsiteY19" fmla="*/ 2044558 h 2270589"/>
                <a:gd name="connsiteX20" fmla="*/ 863029 w 5301722"/>
                <a:gd name="connsiteY20" fmla="*/ 2054832 h 2270589"/>
                <a:gd name="connsiteX21" fmla="*/ 893851 w 5301722"/>
                <a:gd name="connsiteY21" fmla="*/ 2075380 h 2270589"/>
                <a:gd name="connsiteX22" fmla="*/ 996593 w 5301722"/>
                <a:gd name="connsiteY22" fmla="*/ 2106203 h 2270589"/>
                <a:gd name="connsiteX23" fmla="*/ 1068512 w 5301722"/>
                <a:gd name="connsiteY23" fmla="*/ 2137025 h 2270589"/>
                <a:gd name="connsiteX24" fmla="*/ 1130157 w 5301722"/>
                <a:gd name="connsiteY24" fmla="*/ 2157573 h 2270589"/>
                <a:gd name="connsiteX25" fmla="*/ 1479478 w 5301722"/>
                <a:gd name="connsiteY25" fmla="*/ 2178122 h 2270589"/>
                <a:gd name="connsiteX26" fmla="*/ 1592494 w 5301722"/>
                <a:gd name="connsiteY26" fmla="*/ 2198670 h 2270589"/>
                <a:gd name="connsiteX27" fmla="*/ 1623317 w 5301722"/>
                <a:gd name="connsiteY27" fmla="*/ 2219218 h 2270589"/>
                <a:gd name="connsiteX28" fmla="*/ 1726058 w 5301722"/>
                <a:gd name="connsiteY28" fmla="*/ 2250041 h 2270589"/>
                <a:gd name="connsiteX29" fmla="*/ 1797977 w 5301722"/>
                <a:gd name="connsiteY29" fmla="*/ 2270589 h 2270589"/>
                <a:gd name="connsiteX30" fmla="*/ 1962364 w 5301722"/>
                <a:gd name="connsiteY30" fmla="*/ 2260315 h 2270589"/>
                <a:gd name="connsiteX31" fmla="*/ 1993186 w 5301722"/>
                <a:gd name="connsiteY31" fmla="*/ 2239767 h 2270589"/>
                <a:gd name="connsiteX32" fmla="*/ 2024009 w 5301722"/>
                <a:gd name="connsiteY32" fmla="*/ 2229493 h 2270589"/>
                <a:gd name="connsiteX33" fmla="*/ 2075379 w 5301722"/>
                <a:gd name="connsiteY33" fmla="*/ 2198670 h 2270589"/>
                <a:gd name="connsiteX34" fmla="*/ 2116476 w 5301722"/>
                <a:gd name="connsiteY34" fmla="*/ 2147299 h 2270589"/>
                <a:gd name="connsiteX35" fmla="*/ 2147299 w 5301722"/>
                <a:gd name="connsiteY35" fmla="*/ 2116477 h 2270589"/>
                <a:gd name="connsiteX36" fmla="*/ 2167847 w 5301722"/>
                <a:gd name="connsiteY36" fmla="*/ 2085654 h 2270589"/>
                <a:gd name="connsiteX37" fmla="*/ 2198669 w 5301722"/>
                <a:gd name="connsiteY37" fmla="*/ 2065106 h 2270589"/>
                <a:gd name="connsiteX38" fmla="*/ 2270588 w 5301722"/>
                <a:gd name="connsiteY38" fmla="*/ 1962364 h 2270589"/>
                <a:gd name="connsiteX39" fmla="*/ 2301411 w 5301722"/>
                <a:gd name="connsiteY39" fmla="*/ 1900720 h 2270589"/>
                <a:gd name="connsiteX40" fmla="*/ 2311685 w 5301722"/>
                <a:gd name="connsiteY40" fmla="*/ 1643866 h 2270589"/>
                <a:gd name="connsiteX41" fmla="*/ 2332233 w 5301722"/>
                <a:gd name="connsiteY41" fmla="*/ 1613043 h 2270589"/>
                <a:gd name="connsiteX42" fmla="*/ 2363056 w 5301722"/>
                <a:gd name="connsiteY42" fmla="*/ 1602769 h 2270589"/>
                <a:gd name="connsiteX43" fmla="*/ 2486346 w 5301722"/>
                <a:gd name="connsiteY43" fmla="*/ 1613043 h 2270589"/>
                <a:gd name="connsiteX44" fmla="*/ 2537717 w 5301722"/>
                <a:gd name="connsiteY44" fmla="*/ 1643866 h 2270589"/>
                <a:gd name="connsiteX45" fmla="*/ 2650732 w 5301722"/>
                <a:gd name="connsiteY45" fmla="*/ 1674688 h 2270589"/>
                <a:gd name="connsiteX46" fmla="*/ 2835667 w 5301722"/>
                <a:gd name="connsiteY46" fmla="*/ 1643866 h 2270589"/>
                <a:gd name="connsiteX47" fmla="*/ 2876764 w 5301722"/>
                <a:gd name="connsiteY47" fmla="*/ 1582221 h 2270589"/>
                <a:gd name="connsiteX48" fmla="*/ 2928135 w 5301722"/>
                <a:gd name="connsiteY48" fmla="*/ 1530850 h 2270589"/>
                <a:gd name="connsiteX49" fmla="*/ 2948683 w 5301722"/>
                <a:gd name="connsiteY49" fmla="*/ 1489753 h 2270589"/>
                <a:gd name="connsiteX50" fmla="*/ 2969231 w 5301722"/>
                <a:gd name="connsiteY50" fmla="*/ 1458931 h 2270589"/>
                <a:gd name="connsiteX51" fmla="*/ 3000054 w 5301722"/>
                <a:gd name="connsiteY51" fmla="*/ 1407560 h 2270589"/>
                <a:gd name="connsiteX52" fmla="*/ 3030876 w 5301722"/>
                <a:gd name="connsiteY52" fmla="*/ 1335641 h 2270589"/>
                <a:gd name="connsiteX53" fmla="*/ 3020602 w 5301722"/>
                <a:gd name="connsiteY53" fmla="*/ 1222625 h 2270589"/>
                <a:gd name="connsiteX54" fmla="*/ 2989779 w 5301722"/>
                <a:gd name="connsiteY54" fmla="*/ 1130158 h 2270589"/>
                <a:gd name="connsiteX55" fmla="*/ 2969231 w 5301722"/>
                <a:gd name="connsiteY55" fmla="*/ 1047964 h 2270589"/>
                <a:gd name="connsiteX56" fmla="*/ 2958957 w 5301722"/>
                <a:gd name="connsiteY56" fmla="*/ 1017142 h 2270589"/>
                <a:gd name="connsiteX57" fmla="*/ 2928135 w 5301722"/>
                <a:gd name="connsiteY57" fmla="*/ 914400 h 2270589"/>
                <a:gd name="connsiteX58" fmla="*/ 2907586 w 5301722"/>
                <a:gd name="connsiteY58" fmla="*/ 883578 h 2270589"/>
                <a:gd name="connsiteX59" fmla="*/ 2887038 w 5301722"/>
                <a:gd name="connsiteY59" fmla="*/ 821933 h 2270589"/>
                <a:gd name="connsiteX60" fmla="*/ 2876764 w 5301722"/>
                <a:gd name="connsiteY60" fmla="*/ 791111 h 2270589"/>
                <a:gd name="connsiteX61" fmla="*/ 2887038 w 5301722"/>
                <a:gd name="connsiteY61" fmla="*/ 585627 h 2270589"/>
                <a:gd name="connsiteX62" fmla="*/ 2917860 w 5301722"/>
                <a:gd name="connsiteY62" fmla="*/ 493160 h 2270589"/>
                <a:gd name="connsiteX63" fmla="*/ 2928135 w 5301722"/>
                <a:gd name="connsiteY63" fmla="*/ 462337 h 2270589"/>
                <a:gd name="connsiteX64" fmla="*/ 2938409 w 5301722"/>
                <a:gd name="connsiteY64" fmla="*/ 431515 h 2270589"/>
                <a:gd name="connsiteX65" fmla="*/ 3030876 w 5301722"/>
                <a:gd name="connsiteY65" fmla="*/ 359596 h 2270589"/>
                <a:gd name="connsiteX66" fmla="*/ 3061699 w 5301722"/>
                <a:gd name="connsiteY66" fmla="*/ 339048 h 2270589"/>
                <a:gd name="connsiteX67" fmla="*/ 3123344 w 5301722"/>
                <a:gd name="connsiteY67" fmla="*/ 318499 h 2270589"/>
                <a:gd name="connsiteX68" fmla="*/ 3308278 w 5301722"/>
                <a:gd name="connsiteY68" fmla="*/ 328773 h 2270589"/>
                <a:gd name="connsiteX69" fmla="*/ 3359649 w 5301722"/>
                <a:gd name="connsiteY69" fmla="*/ 339048 h 2270589"/>
                <a:gd name="connsiteX70" fmla="*/ 3431568 w 5301722"/>
                <a:gd name="connsiteY70" fmla="*/ 359596 h 2270589"/>
                <a:gd name="connsiteX71" fmla="*/ 3513761 w 5301722"/>
                <a:gd name="connsiteY71" fmla="*/ 390418 h 2270589"/>
                <a:gd name="connsiteX72" fmla="*/ 3565132 w 5301722"/>
                <a:gd name="connsiteY72" fmla="*/ 462337 h 2270589"/>
                <a:gd name="connsiteX73" fmla="*/ 3585681 w 5301722"/>
                <a:gd name="connsiteY73" fmla="*/ 482886 h 2270589"/>
                <a:gd name="connsiteX74" fmla="*/ 3606229 w 5301722"/>
                <a:gd name="connsiteY74" fmla="*/ 513708 h 2270589"/>
                <a:gd name="connsiteX75" fmla="*/ 3678148 w 5301722"/>
                <a:gd name="connsiteY75" fmla="*/ 534257 h 2270589"/>
                <a:gd name="connsiteX76" fmla="*/ 3708970 w 5301722"/>
                <a:gd name="connsiteY76" fmla="*/ 554805 h 2270589"/>
                <a:gd name="connsiteX77" fmla="*/ 3770615 w 5301722"/>
                <a:gd name="connsiteY77" fmla="*/ 565079 h 2270589"/>
                <a:gd name="connsiteX78" fmla="*/ 4058292 w 5301722"/>
                <a:gd name="connsiteY78" fmla="*/ 554805 h 2270589"/>
                <a:gd name="connsiteX79" fmla="*/ 4089114 w 5301722"/>
                <a:gd name="connsiteY79" fmla="*/ 544531 h 2270589"/>
                <a:gd name="connsiteX80" fmla="*/ 4202130 w 5301722"/>
                <a:gd name="connsiteY80" fmla="*/ 452063 h 2270589"/>
                <a:gd name="connsiteX81" fmla="*/ 4222678 w 5301722"/>
                <a:gd name="connsiteY81" fmla="*/ 421241 h 2270589"/>
                <a:gd name="connsiteX82" fmla="*/ 4263775 w 5301722"/>
                <a:gd name="connsiteY82" fmla="*/ 369870 h 2270589"/>
                <a:gd name="connsiteX83" fmla="*/ 4304872 w 5301722"/>
                <a:gd name="connsiteY83" fmla="*/ 287677 h 2270589"/>
                <a:gd name="connsiteX84" fmla="*/ 4345968 w 5301722"/>
                <a:gd name="connsiteY84" fmla="*/ 226032 h 2270589"/>
                <a:gd name="connsiteX85" fmla="*/ 4356242 w 5301722"/>
                <a:gd name="connsiteY85" fmla="*/ 195209 h 2270589"/>
                <a:gd name="connsiteX86" fmla="*/ 4387065 w 5301722"/>
                <a:gd name="connsiteY86" fmla="*/ 174661 h 2270589"/>
                <a:gd name="connsiteX87" fmla="*/ 4469258 w 5301722"/>
                <a:gd name="connsiteY87" fmla="*/ 102742 h 2270589"/>
                <a:gd name="connsiteX88" fmla="*/ 4510355 w 5301722"/>
                <a:gd name="connsiteY88" fmla="*/ 71920 h 2270589"/>
                <a:gd name="connsiteX89" fmla="*/ 4572000 w 5301722"/>
                <a:gd name="connsiteY89" fmla="*/ 51371 h 2270589"/>
                <a:gd name="connsiteX90" fmla="*/ 4602822 w 5301722"/>
                <a:gd name="connsiteY90" fmla="*/ 30823 h 2270589"/>
                <a:gd name="connsiteX91" fmla="*/ 4705564 w 5301722"/>
                <a:gd name="connsiteY91" fmla="*/ 0 h 2270589"/>
                <a:gd name="connsiteX92" fmla="*/ 4921321 w 5301722"/>
                <a:gd name="connsiteY92" fmla="*/ 30823 h 2270589"/>
                <a:gd name="connsiteX93" fmla="*/ 4972692 w 5301722"/>
                <a:gd name="connsiteY93" fmla="*/ 41097 h 2270589"/>
                <a:gd name="connsiteX94" fmla="*/ 5054885 w 5301722"/>
                <a:gd name="connsiteY94" fmla="*/ 61645 h 2270589"/>
                <a:gd name="connsiteX95" fmla="*/ 5095982 w 5301722"/>
                <a:gd name="connsiteY95" fmla="*/ 71920 h 2270589"/>
                <a:gd name="connsiteX96" fmla="*/ 5229546 w 5301722"/>
                <a:gd name="connsiteY96" fmla="*/ 61645 h 2270589"/>
                <a:gd name="connsiteX97" fmla="*/ 5301465 w 5301722"/>
                <a:gd name="connsiteY97" fmla="*/ 41097 h 227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301722" h="2270589">
                  <a:moveTo>
                    <a:pt x="0" y="1993187"/>
                  </a:moveTo>
                  <a:cubicBezTo>
                    <a:pt x="23675" y="1989241"/>
                    <a:pt x="67175" y="1985285"/>
                    <a:pt x="92467" y="1972639"/>
                  </a:cubicBezTo>
                  <a:cubicBezTo>
                    <a:pt x="172133" y="1932805"/>
                    <a:pt x="76641" y="1967640"/>
                    <a:pt x="154112" y="1941816"/>
                  </a:cubicBezTo>
                  <a:cubicBezTo>
                    <a:pt x="205128" y="1865292"/>
                    <a:pt x="139560" y="1959278"/>
                    <a:pt x="205483" y="1880171"/>
                  </a:cubicBezTo>
                  <a:cubicBezTo>
                    <a:pt x="213388" y="1870685"/>
                    <a:pt x="218317" y="1858991"/>
                    <a:pt x="226031" y="1849349"/>
                  </a:cubicBezTo>
                  <a:cubicBezTo>
                    <a:pt x="232082" y="1841785"/>
                    <a:pt x="241206" y="1836860"/>
                    <a:pt x="246579" y="1828800"/>
                  </a:cubicBezTo>
                  <a:cubicBezTo>
                    <a:pt x="289341" y="1764657"/>
                    <a:pt x="250002" y="1811681"/>
                    <a:pt x="277402" y="1756881"/>
                  </a:cubicBezTo>
                  <a:cubicBezTo>
                    <a:pt x="290363" y="1730959"/>
                    <a:pt x="299386" y="1724623"/>
                    <a:pt x="318499" y="1705511"/>
                  </a:cubicBezTo>
                  <a:cubicBezTo>
                    <a:pt x="321924" y="1695237"/>
                    <a:pt x="319960" y="1680983"/>
                    <a:pt x="328773" y="1674688"/>
                  </a:cubicBezTo>
                  <a:cubicBezTo>
                    <a:pt x="346398" y="1662098"/>
                    <a:pt x="390418" y="1654140"/>
                    <a:pt x="390418" y="1654140"/>
                  </a:cubicBezTo>
                  <a:cubicBezTo>
                    <a:pt x="434939" y="1657565"/>
                    <a:pt x="480094" y="1656185"/>
                    <a:pt x="523982" y="1664414"/>
                  </a:cubicBezTo>
                  <a:cubicBezTo>
                    <a:pt x="536118" y="1666690"/>
                    <a:pt x="545162" y="1677248"/>
                    <a:pt x="554804" y="1684962"/>
                  </a:cubicBezTo>
                  <a:cubicBezTo>
                    <a:pt x="575715" y="1701691"/>
                    <a:pt x="580645" y="1713451"/>
                    <a:pt x="595901" y="1736333"/>
                  </a:cubicBezTo>
                  <a:lnTo>
                    <a:pt x="626723" y="1828800"/>
                  </a:lnTo>
                  <a:lnTo>
                    <a:pt x="647272" y="1890445"/>
                  </a:lnTo>
                  <a:lnTo>
                    <a:pt x="667820" y="1910994"/>
                  </a:lnTo>
                  <a:cubicBezTo>
                    <a:pt x="671245" y="1921268"/>
                    <a:pt x="672087" y="1932805"/>
                    <a:pt x="678094" y="1941816"/>
                  </a:cubicBezTo>
                  <a:cubicBezTo>
                    <a:pt x="700607" y="1975585"/>
                    <a:pt x="711309" y="1969495"/>
                    <a:pt x="739739" y="1993187"/>
                  </a:cubicBezTo>
                  <a:cubicBezTo>
                    <a:pt x="750901" y="2002489"/>
                    <a:pt x="757860" y="2016953"/>
                    <a:pt x="770561" y="2024009"/>
                  </a:cubicBezTo>
                  <a:cubicBezTo>
                    <a:pt x="789495" y="2034528"/>
                    <a:pt x="811658" y="2037708"/>
                    <a:pt x="832206" y="2044558"/>
                  </a:cubicBezTo>
                  <a:lnTo>
                    <a:pt x="863029" y="2054832"/>
                  </a:lnTo>
                  <a:cubicBezTo>
                    <a:pt x="873303" y="2061681"/>
                    <a:pt x="882502" y="2070516"/>
                    <a:pt x="893851" y="2075380"/>
                  </a:cubicBezTo>
                  <a:cubicBezTo>
                    <a:pt x="934058" y="2092611"/>
                    <a:pt x="955151" y="2078575"/>
                    <a:pt x="996593" y="2106203"/>
                  </a:cubicBezTo>
                  <a:cubicBezTo>
                    <a:pt x="1045493" y="2138803"/>
                    <a:pt x="1008198" y="2118931"/>
                    <a:pt x="1068512" y="2137025"/>
                  </a:cubicBezTo>
                  <a:cubicBezTo>
                    <a:pt x="1089258" y="2143249"/>
                    <a:pt x="1109609" y="2150723"/>
                    <a:pt x="1130157" y="2157573"/>
                  </a:cubicBezTo>
                  <a:cubicBezTo>
                    <a:pt x="1261760" y="2201442"/>
                    <a:pt x="1150047" y="2167495"/>
                    <a:pt x="1479478" y="2178122"/>
                  </a:cubicBezTo>
                  <a:cubicBezTo>
                    <a:pt x="1496144" y="2180503"/>
                    <a:pt x="1568273" y="2188290"/>
                    <a:pt x="1592494" y="2198670"/>
                  </a:cubicBezTo>
                  <a:cubicBezTo>
                    <a:pt x="1603844" y="2203534"/>
                    <a:pt x="1612033" y="2214203"/>
                    <a:pt x="1623317" y="2219218"/>
                  </a:cubicBezTo>
                  <a:cubicBezTo>
                    <a:pt x="1667271" y="2238754"/>
                    <a:pt x="1684214" y="2238086"/>
                    <a:pt x="1726058" y="2250041"/>
                  </a:cubicBezTo>
                  <a:cubicBezTo>
                    <a:pt x="1829245" y="2279522"/>
                    <a:pt x="1669492" y="2238468"/>
                    <a:pt x="1797977" y="2270589"/>
                  </a:cubicBezTo>
                  <a:cubicBezTo>
                    <a:pt x="1852773" y="2267164"/>
                    <a:pt x="1908133" y="2268878"/>
                    <a:pt x="1962364" y="2260315"/>
                  </a:cubicBezTo>
                  <a:cubicBezTo>
                    <a:pt x="1974561" y="2258389"/>
                    <a:pt x="1982142" y="2245289"/>
                    <a:pt x="1993186" y="2239767"/>
                  </a:cubicBezTo>
                  <a:cubicBezTo>
                    <a:pt x="2002873" y="2234924"/>
                    <a:pt x="2013735" y="2232918"/>
                    <a:pt x="2024009" y="2229493"/>
                  </a:cubicBezTo>
                  <a:cubicBezTo>
                    <a:pt x="2076069" y="2177431"/>
                    <a:pt x="2008698" y="2238678"/>
                    <a:pt x="2075379" y="2198670"/>
                  </a:cubicBezTo>
                  <a:cubicBezTo>
                    <a:pt x="2095310" y="2186712"/>
                    <a:pt x="2102473" y="2164102"/>
                    <a:pt x="2116476" y="2147299"/>
                  </a:cubicBezTo>
                  <a:cubicBezTo>
                    <a:pt x="2125778" y="2136137"/>
                    <a:pt x="2137997" y="2127639"/>
                    <a:pt x="2147299" y="2116477"/>
                  </a:cubicBezTo>
                  <a:cubicBezTo>
                    <a:pt x="2155204" y="2106991"/>
                    <a:pt x="2159116" y="2094386"/>
                    <a:pt x="2167847" y="2085654"/>
                  </a:cubicBezTo>
                  <a:cubicBezTo>
                    <a:pt x="2176578" y="2076923"/>
                    <a:pt x="2189938" y="2073837"/>
                    <a:pt x="2198669" y="2065106"/>
                  </a:cubicBezTo>
                  <a:cubicBezTo>
                    <a:pt x="2210393" y="2053382"/>
                    <a:pt x="2268909" y="1967402"/>
                    <a:pt x="2270588" y="1962364"/>
                  </a:cubicBezTo>
                  <a:cubicBezTo>
                    <a:pt x="2284768" y="1919828"/>
                    <a:pt x="2274856" y="1940553"/>
                    <a:pt x="2301411" y="1900720"/>
                  </a:cubicBezTo>
                  <a:cubicBezTo>
                    <a:pt x="2304836" y="1815102"/>
                    <a:pt x="2302557" y="1729065"/>
                    <a:pt x="2311685" y="1643866"/>
                  </a:cubicBezTo>
                  <a:cubicBezTo>
                    <a:pt x="2313000" y="1631588"/>
                    <a:pt x="2322591" y="1620757"/>
                    <a:pt x="2332233" y="1613043"/>
                  </a:cubicBezTo>
                  <a:cubicBezTo>
                    <a:pt x="2340690" y="1606277"/>
                    <a:pt x="2352782" y="1606194"/>
                    <a:pt x="2363056" y="1602769"/>
                  </a:cubicBezTo>
                  <a:cubicBezTo>
                    <a:pt x="2404153" y="1606194"/>
                    <a:pt x="2445469" y="1607593"/>
                    <a:pt x="2486346" y="1613043"/>
                  </a:cubicBezTo>
                  <a:cubicBezTo>
                    <a:pt x="2547534" y="1621201"/>
                    <a:pt x="2490569" y="1620292"/>
                    <a:pt x="2537717" y="1643866"/>
                  </a:cubicBezTo>
                  <a:cubicBezTo>
                    <a:pt x="2572477" y="1661246"/>
                    <a:pt x="2613154" y="1667172"/>
                    <a:pt x="2650732" y="1674688"/>
                  </a:cubicBezTo>
                  <a:cubicBezTo>
                    <a:pt x="2681267" y="1672652"/>
                    <a:pt x="2794600" y="1690800"/>
                    <a:pt x="2835667" y="1643866"/>
                  </a:cubicBezTo>
                  <a:cubicBezTo>
                    <a:pt x="2851930" y="1625280"/>
                    <a:pt x="2859301" y="1599684"/>
                    <a:pt x="2876764" y="1582221"/>
                  </a:cubicBezTo>
                  <a:lnTo>
                    <a:pt x="2928135" y="1530850"/>
                  </a:lnTo>
                  <a:cubicBezTo>
                    <a:pt x="2934984" y="1517151"/>
                    <a:pt x="2941084" y="1503051"/>
                    <a:pt x="2948683" y="1489753"/>
                  </a:cubicBezTo>
                  <a:cubicBezTo>
                    <a:pt x="2954809" y="1479032"/>
                    <a:pt x="2963709" y="1469975"/>
                    <a:pt x="2969231" y="1458931"/>
                  </a:cubicBezTo>
                  <a:cubicBezTo>
                    <a:pt x="2995905" y="1405582"/>
                    <a:pt x="2959918" y="1447694"/>
                    <a:pt x="3000054" y="1407560"/>
                  </a:cubicBezTo>
                  <a:cubicBezTo>
                    <a:pt x="3004066" y="1399537"/>
                    <a:pt x="3030876" y="1350758"/>
                    <a:pt x="3030876" y="1335641"/>
                  </a:cubicBezTo>
                  <a:cubicBezTo>
                    <a:pt x="3030876" y="1297814"/>
                    <a:pt x="3027176" y="1259877"/>
                    <a:pt x="3020602" y="1222625"/>
                  </a:cubicBezTo>
                  <a:cubicBezTo>
                    <a:pt x="3014428" y="1187639"/>
                    <a:pt x="2998005" y="1163062"/>
                    <a:pt x="2989779" y="1130158"/>
                  </a:cubicBezTo>
                  <a:cubicBezTo>
                    <a:pt x="2982930" y="1102760"/>
                    <a:pt x="2978162" y="1074756"/>
                    <a:pt x="2969231" y="1047964"/>
                  </a:cubicBezTo>
                  <a:cubicBezTo>
                    <a:pt x="2965806" y="1037690"/>
                    <a:pt x="2961932" y="1027555"/>
                    <a:pt x="2958957" y="1017142"/>
                  </a:cubicBezTo>
                  <a:cubicBezTo>
                    <a:pt x="2951778" y="992016"/>
                    <a:pt x="2940342" y="932710"/>
                    <a:pt x="2928135" y="914400"/>
                  </a:cubicBezTo>
                  <a:lnTo>
                    <a:pt x="2907586" y="883578"/>
                  </a:lnTo>
                  <a:lnTo>
                    <a:pt x="2887038" y="821933"/>
                  </a:lnTo>
                  <a:lnTo>
                    <a:pt x="2876764" y="791111"/>
                  </a:lnTo>
                  <a:cubicBezTo>
                    <a:pt x="2880189" y="722616"/>
                    <a:pt x="2879177" y="653755"/>
                    <a:pt x="2887038" y="585627"/>
                  </a:cubicBezTo>
                  <a:lnTo>
                    <a:pt x="2917860" y="493160"/>
                  </a:lnTo>
                  <a:lnTo>
                    <a:pt x="2928135" y="462337"/>
                  </a:lnTo>
                  <a:cubicBezTo>
                    <a:pt x="2931560" y="452063"/>
                    <a:pt x="2930751" y="439173"/>
                    <a:pt x="2938409" y="431515"/>
                  </a:cubicBezTo>
                  <a:cubicBezTo>
                    <a:pt x="2986693" y="383231"/>
                    <a:pt x="2957144" y="408751"/>
                    <a:pt x="3030876" y="359596"/>
                  </a:cubicBezTo>
                  <a:cubicBezTo>
                    <a:pt x="3041150" y="352747"/>
                    <a:pt x="3049985" y="342953"/>
                    <a:pt x="3061699" y="339048"/>
                  </a:cubicBezTo>
                  <a:lnTo>
                    <a:pt x="3123344" y="318499"/>
                  </a:lnTo>
                  <a:cubicBezTo>
                    <a:pt x="3184989" y="321924"/>
                    <a:pt x="3246770" y="323424"/>
                    <a:pt x="3308278" y="328773"/>
                  </a:cubicBezTo>
                  <a:cubicBezTo>
                    <a:pt x="3325675" y="330286"/>
                    <a:pt x="3342602" y="335260"/>
                    <a:pt x="3359649" y="339048"/>
                  </a:cubicBezTo>
                  <a:cubicBezTo>
                    <a:pt x="3386150" y="344937"/>
                    <a:pt x="3406602" y="350234"/>
                    <a:pt x="3431568" y="359596"/>
                  </a:cubicBezTo>
                  <a:cubicBezTo>
                    <a:pt x="3529849" y="396451"/>
                    <a:pt x="3443801" y="367098"/>
                    <a:pt x="3513761" y="390418"/>
                  </a:cubicBezTo>
                  <a:cubicBezTo>
                    <a:pt x="3531554" y="417107"/>
                    <a:pt x="3543894" y="436852"/>
                    <a:pt x="3565132" y="462337"/>
                  </a:cubicBezTo>
                  <a:cubicBezTo>
                    <a:pt x="3571333" y="469779"/>
                    <a:pt x="3579630" y="475322"/>
                    <a:pt x="3585681" y="482886"/>
                  </a:cubicBezTo>
                  <a:cubicBezTo>
                    <a:pt x="3593395" y="492528"/>
                    <a:pt x="3596587" y="505994"/>
                    <a:pt x="3606229" y="513708"/>
                  </a:cubicBezTo>
                  <a:cubicBezTo>
                    <a:pt x="3612927" y="519067"/>
                    <a:pt x="3675466" y="533586"/>
                    <a:pt x="3678148" y="534257"/>
                  </a:cubicBezTo>
                  <a:cubicBezTo>
                    <a:pt x="3688422" y="541106"/>
                    <a:pt x="3697256" y="550900"/>
                    <a:pt x="3708970" y="554805"/>
                  </a:cubicBezTo>
                  <a:cubicBezTo>
                    <a:pt x="3728733" y="561393"/>
                    <a:pt x="3749783" y="565079"/>
                    <a:pt x="3770615" y="565079"/>
                  </a:cubicBezTo>
                  <a:cubicBezTo>
                    <a:pt x="3866568" y="565079"/>
                    <a:pt x="3962400" y="558230"/>
                    <a:pt x="4058292" y="554805"/>
                  </a:cubicBezTo>
                  <a:cubicBezTo>
                    <a:pt x="4068566" y="551380"/>
                    <a:pt x="4079647" y="549790"/>
                    <a:pt x="4089114" y="544531"/>
                  </a:cubicBezTo>
                  <a:cubicBezTo>
                    <a:pt x="4124122" y="525082"/>
                    <a:pt x="4179174" y="486497"/>
                    <a:pt x="4202130" y="452063"/>
                  </a:cubicBezTo>
                  <a:cubicBezTo>
                    <a:pt x="4208979" y="441789"/>
                    <a:pt x="4214964" y="430883"/>
                    <a:pt x="4222678" y="421241"/>
                  </a:cubicBezTo>
                  <a:cubicBezTo>
                    <a:pt x="4244029" y="394553"/>
                    <a:pt x="4247962" y="405450"/>
                    <a:pt x="4263775" y="369870"/>
                  </a:cubicBezTo>
                  <a:cubicBezTo>
                    <a:pt x="4301552" y="284871"/>
                    <a:pt x="4262672" y="329875"/>
                    <a:pt x="4304872" y="287677"/>
                  </a:cubicBezTo>
                  <a:cubicBezTo>
                    <a:pt x="4329301" y="214387"/>
                    <a:pt x="4294661" y="302993"/>
                    <a:pt x="4345968" y="226032"/>
                  </a:cubicBezTo>
                  <a:cubicBezTo>
                    <a:pt x="4351975" y="217021"/>
                    <a:pt x="4349476" y="203666"/>
                    <a:pt x="4356242" y="195209"/>
                  </a:cubicBezTo>
                  <a:cubicBezTo>
                    <a:pt x="4363956" y="185567"/>
                    <a:pt x="4377772" y="182792"/>
                    <a:pt x="4387065" y="174661"/>
                  </a:cubicBezTo>
                  <a:cubicBezTo>
                    <a:pt x="4523530" y="55256"/>
                    <a:pt x="4379350" y="166961"/>
                    <a:pt x="4469258" y="102742"/>
                  </a:cubicBezTo>
                  <a:cubicBezTo>
                    <a:pt x="4483192" y="92789"/>
                    <a:pt x="4495039" y="79578"/>
                    <a:pt x="4510355" y="71920"/>
                  </a:cubicBezTo>
                  <a:cubicBezTo>
                    <a:pt x="4529728" y="62233"/>
                    <a:pt x="4572000" y="51371"/>
                    <a:pt x="4572000" y="51371"/>
                  </a:cubicBezTo>
                  <a:cubicBezTo>
                    <a:pt x="4582274" y="44522"/>
                    <a:pt x="4591538" y="35838"/>
                    <a:pt x="4602822" y="30823"/>
                  </a:cubicBezTo>
                  <a:cubicBezTo>
                    <a:pt x="4634977" y="16532"/>
                    <a:pt x="4671413" y="8538"/>
                    <a:pt x="4705564" y="0"/>
                  </a:cubicBezTo>
                  <a:cubicBezTo>
                    <a:pt x="4792646" y="11611"/>
                    <a:pt x="4843800" y="16728"/>
                    <a:pt x="4921321" y="30823"/>
                  </a:cubicBezTo>
                  <a:cubicBezTo>
                    <a:pt x="4938502" y="33947"/>
                    <a:pt x="4955676" y="37170"/>
                    <a:pt x="4972692" y="41097"/>
                  </a:cubicBezTo>
                  <a:cubicBezTo>
                    <a:pt x="5000210" y="47447"/>
                    <a:pt x="5027487" y="54795"/>
                    <a:pt x="5054885" y="61645"/>
                  </a:cubicBezTo>
                  <a:lnTo>
                    <a:pt x="5095982" y="71920"/>
                  </a:lnTo>
                  <a:cubicBezTo>
                    <a:pt x="5140503" y="68495"/>
                    <a:pt x="5185440" y="68609"/>
                    <a:pt x="5229546" y="61645"/>
                  </a:cubicBezTo>
                  <a:cubicBezTo>
                    <a:pt x="5366540" y="40014"/>
                    <a:pt x="5258131" y="41097"/>
                    <a:pt x="5301465" y="41097"/>
                  </a:cubicBezTo>
                </a:path>
              </a:pathLst>
            </a:custGeom>
            <a:noFill/>
            <a:ln w="136525" cmpd="dbl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5009135" y="562029"/>
            <a:ext cx="1470982" cy="2040208"/>
            <a:chOff x="5009135" y="562029"/>
            <a:chExt cx="1470982" cy="2040208"/>
          </a:xfrm>
        </p:grpSpPr>
        <p:sp>
          <p:nvSpPr>
            <p:cNvPr id="39" name="Elipse 38"/>
            <p:cNvSpPr/>
            <p:nvPr/>
          </p:nvSpPr>
          <p:spPr>
            <a:xfrm>
              <a:off x="5112068" y="699542"/>
              <a:ext cx="1188124" cy="1145976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438" y="562029"/>
              <a:ext cx="500317" cy="842118"/>
            </a:xfrm>
            <a:prstGeom prst="rect">
              <a:avLst/>
            </a:prstGeom>
          </p:spPr>
        </p:pic>
        <p:sp>
          <p:nvSpPr>
            <p:cNvPr id="50" name="CaixaDeTexto 49"/>
            <p:cNvSpPr txBox="1"/>
            <p:nvPr/>
          </p:nvSpPr>
          <p:spPr>
            <a:xfrm>
              <a:off x="5009135" y="1863573"/>
              <a:ext cx="14709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Área de cobertura viável economicamente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792100" y="2798315"/>
            <a:ext cx="1815112" cy="1979176"/>
            <a:chOff x="2792100" y="2798315"/>
            <a:chExt cx="1815112" cy="1979176"/>
          </a:xfrm>
        </p:grpSpPr>
        <p:pic>
          <p:nvPicPr>
            <p:cNvPr id="32" name="Imagem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572" t="55675" r="45642" b="7304"/>
            <a:stretch/>
          </p:blipFill>
          <p:spPr bwMode="auto">
            <a:xfrm>
              <a:off x="2792100" y="3142089"/>
              <a:ext cx="1815112" cy="13180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aixaDeTexto 32"/>
            <p:cNvSpPr txBox="1"/>
            <p:nvPr/>
          </p:nvSpPr>
          <p:spPr>
            <a:xfrm>
              <a:off x="2964165" y="4469714"/>
              <a:ext cx="147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pt-BR" sz="1400" b="1" dirty="0" smtClean="0"/>
                <a:t>Município C</a:t>
              </a:r>
              <a:endParaRPr lang="pt-BR" sz="1400" b="1" dirty="0">
                <a:solidFill>
                  <a:srgbClr val="808000"/>
                </a:solidFill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64165" y="3059555"/>
              <a:ext cx="1338663" cy="1198875"/>
            </a:xfrm>
            <a:prstGeom prst="ellipse">
              <a:avLst/>
            </a:prstGeom>
            <a:solidFill>
              <a:srgbClr val="FFC000">
                <a:alpha val="36000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607" y="2798315"/>
              <a:ext cx="595780" cy="100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023621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51" y="0"/>
            <a:ext cx="4600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968838" y="3939306"/>
            <a:ext cx="3816424" cy="6486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lvl="1" algn="ctr">
              <a:lnSpc>
                <a:spcPct val="90000"/>
              </a:lnSpc>
            </a:pPr>
            <a:r>
              <a:rPr lang="pt-BR" sz="2000" b="1" dirty="0" smtClean="0">
                <a:solidFill>
                  <a:srgbClr val="FFFFFF"/>
                </a:solidFill>
                <a:latin typeface="Calibri" pitchFamily="34" charset="0"/>
              </a:rPr>
              <a:t>Em 2014 os investimentos alcançaram 22% da receita líquida</a:t>
            </a:r>
            <a:endParaRPr lang="pt-BR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150464" y="556121"/>
            <a:ext cx="427752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8000" b="1" dirty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R$ </a:t>
            </a:r>
            <a:r>
              <a:rPr lang="pt-BR" sz="8000" b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31 </a:t>
            </a:r>
            <a:endParaRPr lang="pt-BR" sz="7200" b="1" dirty="0">
              <a:solidFill>
                <a:schemeClr val="accent5">
                  <a:lumMod val="75000"/>
                </a:schemeClr>
              </a:solidFill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pt-BR" sz="4000" b="1" dirty="0">
                <a:cs typeface="Calibri" pitchFamily="34" charset="0"/>
              </a:rPr>
              <a:t>bilhões </a:t>
            </a:r>
            <a:r>
              <a:rPr lang="pt-BR" sz="4000" b="1" dirty="0" smtClean="0">
                <a:cs typeface="Calibri" pitchFamily="34" charset="0"/>
              </a:rPr>
              <a:t>de </a:t>
            </a:r>
            <a:r>
              <a:rPr lang="pt-BR" sz="4000" b="1" dirty="0">
                <a:cs typeface="Calibri" pitchFamily="34" charset="0"/>
              </a:rPr>
              <a:t>investimentos em </a:t>
            </a:r>
            <a:r>
              <a:rPr lang="pt-BR" sz="4000" b="1" dirty="0" smtClean="0">
                <a:cs typeface="Calibri" pitchFamily="34" charset="0"/>
              </a:rPr>
              <a:t>2014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448" y="4706987"/>
            <a:ext cx="5647446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Fonte: Telebrasil. </a:t>
            </a:r>
          </a:p>
          <a:p>
            <a:r>
              <a:rPr lang="pt-BR" sz="1200" dirty="0" smtClean="0">
                <a:solidFill>
                  <a:prstClr val="black"/>
                </a:solidFill>
              </a:rPr>
              <a:t>*não </a:t>
            </a:r>
            <a:r>
              <a:rPr lang="pt-BR" sz="1200" dirty="0">
                <a:solidFill>
                  <a:prstClr val="black"/>
                </a:solidFill>
              </a:rPr>
              <a:t>inclui o pagamento de licenças.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="" xmlns:p14="http://schemas.microsoft.com/office/powerpoint/2010/main" val="1103230605"/>
              </p:ext>
            </p:extLst>
          </p:nvPr>
        </p:nvGraphicFramePr>
        <p:xfrm>
          <a:off x="5220073" y="-1588"/>
          <a:ext cx="3240359" cy="369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251516" y="1131590"/>
            <a:ext cx="13260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prstClr val="black"/>
                </a:solidFill>
              </a:rPr>
              <a:t>Investimentos*</a:t>
            </a:r>
          </a:p>
          <a:p>
            <a:r>
              <a:rPr lang="pt-BR" sz="1100" b="1" i="1" dirty="0" smtClean="0">
                <a:solidFill>
                  <a:prstClr val="black"/>
                </a:solidFill>
              </a:rPr>
              <a:t>R$ bilhões</a:t>
            </a:r>
            <a:endParaRPr lang="en-US" sz="1100" b="1" i="1" dirty="0">
              <a:solidFill>
                <a:prstClr val="black"/>
              </a:solidFill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 bwMode="auto">
          <a:xfrm>
            <a:off x="199356" y="3507854"/>
            <a:ext cx="4277520" cy="10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R$ </a:t>
            </a:r>
            <a:r>
              <a:rPr lang="pt-BR" sz="3600" b="1" dirty="0" smtClean="0">
                <a:solidFill>
                  <a:schemeClr val="accent5">
                    <a:lumMod val="75000"/>
                  </a:schemeClr>
                </a:solidFill>
                <a:cs typeface="Calibri" pitchFamily="34" charset="0"/>
              </a:rPr>
              <a:t>36,6 bi 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2800" b="1" dirty="0" smtClean="0">
                <a:cs typeface="Calibri" pitchFamily="34" charset="0"/>
              </a:rPr>
              <a:t>considerando as licenças</a:t>
            </a:r>
          </a:p>
        </p:txBody>
      </p:sp>
    </p:spTree>
    <p:extLst>
      <p:ext uri="{BB962C8B-B14F-4D97-AF65-F5344CB8AC3E}">
        <p14:creationId xmlns="" xmlns:p14="http://schemas.microsoft.com/office/powerpoint/2010/main" val="497128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210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172212" y="555526"/>
            <a:ext cx="42307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Obrigação de cobertura do 3G</a:t>
            </a:r>
            <a:endParaRPr lang="pt-BR" sz="3200" b="1" i="1" dirty="0">
              <a:cs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565308" y="1604824"/>
            <a:ext cx="3440902" cy="19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2014 – </a:t>
            </a:r>
            <a:r>
              <a:rPr lang="pt-BR" sz="2000" b="1" dirty="0" smtClean="0">
                <a:cs typeface="Calibri" pitchFamily="34" charset="0"/>
              </a:rPr>
              <a:t>1.501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2016 – </a:t>
            </a:r>
            <a:r>
              <a:rPr lang="pt-BR" sz="2000" b="1" dirty="0" smtClean="0">
                <a:cs typeface="Calibri" pitchFamily="34" charset="0"/>
              </a:rPr>
              <a:t>3.761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2017 – </a:t>
            </a:r>
            <a:r>
              <a:rPr lang="pt-BR" sz="2000" b="1" dirty="0" smtClean="0">
                <a:cs typeface="Calibri" pitchFamily="34" charset="0"/>
              </a:rPr>
              <a:t>4.417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2019 – </a:t>
            </a:r>
            <a:r>
              <a:rPr lang="pt-BR" sz="2000" b="1" dirty="0" smtClean="0">
                <a:cs typeface="Calibri" pitchFamily="34" charset="0"/>
              </a:rPr>
              <a:t>5.570 municípios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2545" y="3794917"/>
            <a:ext cx="4166723" cy="9783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Hoje já existe cobertura 3G em </a:t>
            </a: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4.044</a:t>
            </a:r>
            <a:r>
              <a:rPr lang="pt-BR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municípios brasileiros</a:t>
            </a:r>
          </a:p>
        </p:txBody>
      </p:sp>
    </p:spTree>
    <p:extLst>
      <p:ext uri="{BB962C8B-B14F-4D97-AF65-F5344CB8AC3E}">
        <p14:creationId xmlns="" xmlns:p14="http://schemas.microsoft.com/office/powerpoint/2010/main" val="1453482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3"/>
          <p:cNvSpPr txBox="1">
            <a:spLocks/>
          </p:cNvSpPr>
          <p:nvPr/>
        </p:nvSpPr>
        <p:spPr bwMode="auto">
          <a:xfrm>
            <a:off x="172212" y="555526"/>
            <a:ext cx="42307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 smtClean="0">
                <a:cs typeface="Calibri" pitchFamily="34" charset="0"/>
              </a:rPr>
              <a:t>Obrigação de cobertura do 4G – 2,5GHZ</a:t>
            </a:r>
            <a:endParaRPr lang="pt-BR" sz="3200" b="1" i="1" dirty="0">
              <a:cs typeface="Calibri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565308" y="1604824"/>
            <a:ext cx="3440902" cy="19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2014 – </a:t>
            </a:r>
            <a:r>
              <a:rPr lang="pt-BR" sz="2000" b="1" dirty="0" smtClean="0">
                <a:cs typeface="Calibri" pitchFamily="34" charset="0"/>
              </a:rPr>
              <a:t>45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2016 – </a:t>
            </a:r>
            <a:r>
              <a:rPr lang="pt-BR" sz="2000" b="1" dirty="0" smtClean="0">
                <a:cs typeface="Calibri" pitchFamily="34" charset="0"/>
              </a:rPr>
              <a:t>136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2017 – </a:t>
            </a:r>
            <a:r>
              <a:rPr lang="pt-BR" sz="2000" b="1" dirty="0" smtClean="0">
                <a:cs typeface="Calibri" pitchFamily="34" charset="0"/>
              </a:rPr>
              <a:t>288 municípios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pt-BR" sz="2000" dirty="0" smtClean="0">
                <a:cs typeface="Calibri" pitchFamily="34" charset="0"/>
              </a:rPr>
              <a:t>2019 – </a:t>
            </a:r>
            <a:r>
              <a:rPr lang="pt-BR" sz="2000" b="1" dirty="0" smtClean="0">
                <a:cs typeface="Calibri" pitchFamily="34" charset="0"/>
              </a:rPr>
              <a:t>1.079 municípios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2545" y="3800153"/>
            <a:ext cx="4166723" cy="978320"/>
          </a:xfrm>
          <a:prstGeom prst="rect">
            <a:avLst/>
          </a:prstGeom>
          <a:solidFill>
            <a:schemeClr val="bg2">
              <a:lumMod val="2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Hoje já existe cobertura 4G em </a:t>
            </a:r>
            <a:endParaRPr lang="pt-BR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159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municípios brasileiros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4572000" y="-1587"/>
            <a:ext cx="4572000" cy="5143500"/>
          </a:xfrm>
          <a:prstGeom prst="rect">
            <a:avLst/>
          </a:prstGeom>
        </p:spPr>
      </p:pic>
      <p:sp>
        <p:nvSpPr>
          <p:cNvPr id="9" name="Canto dobrado 8"/>
          <p:cNvSpPr/>
          <p:nvPr/>
        </p:nvSpPr>
        <p:spPr>
          <a:xfrm>
            <a:off x="4788024" y="3723878"/>
            <a:ext cx="2217846" cy="1130870"/>
          </a:xfrm>
          <a:prstGeom prst="foldedCorner">
            <a:avLst>
              <a:gd name="adj" fmla="val 30494"/>
            </a:avLst>
          </a:prstGeom>
          <a:solidFill>
            <a:srgbClr val="FF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47376" y="3819069"/>
            <a:ext cx="2069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Para a faixa de 700 </a:t>
            </a:r>
            <a:r>
              <a:rPr lang="pt-BR" sz="1400" b="1" dirty="0" smtClean="0"/>
              <a:t>MHz </a:t>
            </a:r>
            <a:r>
              <a:rPr lang="pt-BR" sz="1400" b="1" dirty="0"/>
              <a:t>leiloada ano passado não existem compromissos de </a:t>
            </a:r>
            <a:r>
              <a:rPr lang="pt-BR" sz="1400" b="1" dirty="0" smtClean="0"/>
              <a:t>cobertura</a:t>
            </a:r>
            <a:endParaRPr lang="pt-BR" sz="1400" b="1" dirty="0"/>
          </a:p>
        </p:txBody>
      </p:sp>
    </p:spTree>
    <p:extLst>
      <p:ext uri="{BB962C8B-B14F-4D97-AF65-F5344CB8AC3E}">
        <p14:creationId xmlns="" xmlns:p14="http://schemas.microsoft.com/office/powerpoint/2010/main" val="625228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14131"/>
            <a:ext cx="3838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53752" y="156267"/>
            <a:ext cx="9036496" cy="126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O cronograma de implantação da cobertura da banda larga móvel prioriza os centros urbanos</a:t>
            </a:r>
            <a:endParaRPr lang="pt-BR" sz="3600" b="1" dirty="0">
              <a:cs typeface="Calibri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395536" y="2139702"/>
            <a:ext cx="51845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800" dirty="0" smtClean="0">
                <a:cs typeface="Calibri" pitchFamily="34" charset="0"/>
              </a:rPr>
              <a:t>3G </a:t>
            </a:r>
            <a:r>
              <a:rPr lang="pt-BR" sz="2800" dirty="0">
                <a:cs typeface="Calibri" pitchFamily="34" charset="0"/>
              </a:rPr>
              <a:t>só chegará em 100% das cidades com menos de 30 mil habitantes em </a:t>
            </a:r>
            <a:r>
              <a:rPr lang="pt-BR" sz="2800" dirty="0" smtClean="0">
                <a:cs typeface="Calibri" pitchFamily="34" charset="0"/>
              </a:rPr>
              <a:t>2019</a:t>
            </a:r>
          </a:p>
          <a:p>
            <a:pPr marL="266700" indent="-266700"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pt-BR" sz="2800" dirty="0" smtClean="0">
                <a:cs typeface="Calibri" pitchFamily="34" charset="0"/>
              </a:rPr>
              <a:t>4G, em 2019, estará nos municípios até 30 mil habitantes</a:t>
            </a:r>
            <a:endParaRPr lang="pt-BR" sz="28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881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835"/>
          <a:stretch/>
        </p:blipFill>
        <p:spPr>
          <a:xfrm>
            <a:off x="2733951" y="0"/>
            <a:ext cx="6405375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663790"/>
            <a:ext cx="417646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600" b="1" dirty="0" smtClean="0">
                <a:cs typeface="Calibri" pitchFamily="34" charset="0"/>
              </a:rPr>
              <a:t>Nas áreas onde há obrigação de cobertura o desafio são as legislações que dificultam e até impedem a instalação de infraestrutura</a:t>
            </a:r>
            <a:endParaRPr lang="pt-BR" sz="36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7650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002"/>
          <a:stretch/>
        </p:blipFill>
        <p:spPr>
          <a:xfrm>
            <a:off x="2843808" y="-8650"/>
            <a:ext cx="6300192" cy="5143500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42697" y="201246"/>
            <a:ext cx="4594110" cy="453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200" b="1" dirty="0" smtClean="0">
                <a:cs typeface="Calibri" pitchFamily="34" charset="0"/>
              </a:rPr>
              <a:t>Assim, os questionamentos sobre cobertura e qualidade precisam ser ponderadas:</a:t>
            </a: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2400" b="1" i="1" dirty="0" smtClean="0">
                <a:cs typeface="Calibri" pitchFamily="34" charset="0"/>
              </a:rPr>
              <a:t>As empresas têm obrigação de cobertura nessas áreas?</a:t>
            </a: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2400" b="1" i="1" dirty="0">
                <a:cs typeface="Calibri" pitchFamily="34" charset="0"/>
              </a:rPr>
              <a:t>Há impedimento para a instalação de antenas nessas áreas?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11960" y="4017960"/>
            <a:ext cx="4765171" cy="10020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é coerente uma empresa 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</a:rPr>
              <a:t>ser punida por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não cumprir um indicador de qualidade em um município que não deixa instalar antenas?</a:t>
            </a:r>
          </a:p>
        </p:txBody>
      </p:sp>
    </p:spTree>
    <p:extLst>
      <p:ext uri="{BB962C8B-B14F-4D97-AF65-F5344CB8AC3E}">
        <p14:creationId xmlns="" xmlns:p14="http://schemas.microsoft.com/office/powerpoint/2010/main" val="2279002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87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 txBox="1">
            <a:spLocks/>
          </p:cNvSpPr>
          <p:nvPr/>
        </p:nvSpPr>
        <p:spPr bwMode="auto">
          <a:xfrm>
            <a:off x="205567" y="324327"/>
            <a:ext cx="3979892" cy="35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chemeClr val="tx1"/>
                </a:solidFill>
              </a:rPr>
              <a:t>a</a:t>
            </a:r>
            <a:r>
              <a:rPr lang="pt-BR" sz="3200" dirty="0" smtClean="0">
                <a:solidFill>
                  <a:schemeClr val="tx1"/>
                </a:solidFill>
              </a:rPr>
              <a:t>s análises de quantidade de reclamações do setor devem considerar </a:t>
            </a:r>
            <a:r>
              <a:rPr lang="pt-BR" sz="3200" dirty="0">
                <a:solidFill>
                  <a:schemeClr val="tx1"/>
                </a:solidFill>
              </a:rPr>
              <a:t>a</a:t>
            </a:r>
            <a:r>
              <a:rPr lang="pt-BR" sz="3200" dirty="0" smtClean="0">
                <a:solidFill>
                  <a:schemeClr val="tx1"/>
                </a:solidFill>
              </a:rPr>
              <a:t> </a:t>
            </a:r>
            <a:r>
              <a:rPr lang="pt-BR" sz="6600" dirty="0" smtClean="0">
                <a:solidFill>
                  <a:schemeClr val="accent1">
                    <a:lumMod val="75000"/>
                  </a:schemeClr>
                </a:solidFill>
              </a:rPr>
              <a:t>enorme </a:t>
            </a:r>
            <a:r>
              <a:rPr lang="pt-BR" sz="3200" dirty="0" smtClean="0">
                <a:solidFill>
                  <a:schemeClr val="tx1"/>
                </a:solidFill>
              </a:rPr>
              <a:t>quantidade de </a:t>
            </a:r>
            <a:r>
              <a:rPr lang="pt-BR" sz="3200" dirty="0">
                <a:solidFill>
                  <a:schemeClr val="tx1"/>
                </a:solidFill>
              </a:rPr>
              <a:t>clientes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69552" y="3939902"/>
            <a:ext cx="3851921" cy="9355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b="1" dirty="0">
                <a:solidFill>
                  <a:srgbClr val="FFFFFF"/>
                </a:solidFill>
                <a:latin typeface="Calibri" pitchFamily="34" charset="0"/>
              </a:rPr>
              <a:t>comparar uma empresa que tem 20.000 clientes com outra que tem 70.000.000 gera distorções</a:t>
            </a:r>
          </a:p>
        </p:txBody>
      </p:sp>
    </p:spTree>
    <p:extLst>
      <p:ext uri="{BB962C8B-B14F-4D97-AF65-F5344CB8AC3E}">
        <p14:creationId xmlns="" xmlns:p14="http://schemas.microsoft.com/office/powerpoint/2010/main" val="2471593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7279247" y="1054618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152131" y="328870"/>
            <a:ext cx="8812359" cy="4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>
              <a:lnSpc>
                <a:spcPct val="80000"/>
              </a:lnSpc>
            </a:pPr>
            <a:r>
              <a:rPr lang="pt-BR" sz="3200" dirty="0" smtClean="0">
                <a:solidFill>
                  <a:schemeClr val="tx1"/>
                </a:solidFill>
                <a:ea typeface="+mn-ea"/>
              </a:rPr>
              <a:t>... e a complexidade </a:t>
            </a:r>
            <a:r>
              <a:rPr lang="pt-BR" sz="3200" dirty="0">
                <a:solidFill>
                  <a:schemeClr val="tx1"/>
                </a:solidFill>
                <a:ea typeface="+mn-ea"/>
              </a:rPr>
              <a:t>e </a:t>
            </a:r>
            <a:r>
              <a:rPr lang="pt-BR" sz="3200" dirty="0" smtClean="0">
                <a:solidFill>
                  <a:schemeClr val="tx1"/>
                </a:solidFill>
                <a:ea typeface="+mn-ea"/>
              </a:rPr>
              <a:t>detalhamento </a:t>
            </a:r>
            <a:r>
              <a:rPr lang="pt-BR" sz="3200" dirty="0">
                <a:solidFill>
                  <a:schemeClr val="tx1"/>
                </a:solidFill>
                <a:ea typeface="+mn-ea"/>
              </a:rPr>
              <a:t>dos </a:t>
            </a:r>
            <a:r>
              <a:rPr lang="pt-BR" sz="3200" dirty="0" smtClean="0">
                <a:solidFill>
                  <a:schemeClr val="tx1"/>
                </a:solidFill>
                <a:ea typeface="+mn-ea"/>
              </a:rPr>
              <a:t>serviços</a:t>
            </a:r>
            <a:endParaRPr lang="pt-BR" sz="32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82890" y="862717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1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48780" y="1054618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46300" y="850367"/>
            <a:ext cx="710302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Página 3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1" y="1139706"/>
            <a:ext cx="2571820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20" y="1331607"/>
            <a:ext cx="2680000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77" y="1139706"/>
            <a:ext cx="2690677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22" y="1331607"/>
            <a:ext cx="2675753" cy="360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5508104" y="3723879"/>
            <a:ext cx="3648314" cy="98684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400" dirty="0">
                <a:solidFill>
                  <a:srgbClr val="FFFFFF"/>
                </a:solidFill>
                <a:latin typeface="Calibri" pitchFamily="34" charset="0"/>
              </a:rPr>
              <a:t>u</a:t>
            </a:r>
            <a:r>
              <a:rPr lang="pt-BR" sz="2400" dirty="0" smtClean="0">
                <a:solidFill>
                  <a:srgbClr val="FFFFFF"/>
                </a:solidFill>
                <a:latin typeface="Calibri" pitchFamily="34" charset="0"/>
              </a:rPr>
              <a:t>ma conta de celular possui em média 6 páginas com 420 registros</a:t>
            </a:r>
          </a:p>
        </p:txBody>
      </p:sp>
    </p:spTree>
    <p:extLst>
      <p:ext uri="{BB962C8B-B14F-4D97-AF65-F5344CB8AC3E}">
        <p14:creationId xmlns="" xmlns:p14="http://schemas.microsoft.com/office/powerpoint/2010/main" val="1233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3"/>
          <p:cNvSpPr txBox="1">
            <a:spLocks/>
          </p:cNvSpPr>
          <p:nvPr/>
        </p:nvSpPr>
        <p:spPr bwMode="auto">
          <a:xfrm>
            <a:off x="107503" y="329274"/>
            <a:ext cx="4248473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As reclamações na Anatel diminuíram significativamente em 2014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4897279"/>
            <a:ext cx="6372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Fonte:http</a:t>
            </a:r>
            <a:r>
              <a:rPr lang="pt-BR" sz="1000" dirty="0"/>
              <a:t>://</a:t>
            </a:r>
            <a:r>
              <a:rPr lang="pt-BR" sz="1000" dirty="0" smtClean="0"/>
              <a:t>www.anatel.gov.br/consumidor/index.php?option=com_content&amp;view=article&amp;id=163&amp;Itemid=384 </a:t>
            </a:r>
            <a:endParaRPr lang="pt-BR" sz="10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0126800"/>
              </p:ext>
            </p:extLst>
          </p:nvPr>
        </p:nvGraphicFramePr>
        <p:xfrm>
          <a:off x="210423" y="2067694"/>
          <a:ext cx="5513704" cy="151075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133371"/>
                <a:gridCol w="946443"/>
                <a:gridCol w="1216945"/>
                <a:gridCol w="1216945"/>
              </a:tblGrid>
              <a:tr h="5634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reclamações na Anatel </a:t>
                      </a:r>
                      <a:endParaRPr lang="pt-BR" sz="1400" u="none" strike="noStrike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pt-BR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por </a:t>
                      </a:r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mil acessos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variação 2014/2013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5756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Telefonia Celular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Calibri" panose="020F0502020204030204" pitchFamily="34" charset="0"/>
                        </a:rPr>
                        <a:t>5,0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4,2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-16%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5756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>
                          <a:effectLst/>
                          <a:latin typeface="Calibri" panose="020F0502020204030204" pitchFamily="34" charset="0"/>
                        </a:rPr>
                        <a:t>Telefonia Fixa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22,1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19,9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5756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>
                          <a:effectLst/>
                          <a:latin typeface="Calibri" panose="020F0502020204030204" pitchFamily="34" charset="0"/>
                        </a:rPr>
                        <a:t>Banda Larga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18,1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793193" y="3976129"/>
            <a:ext cx="5557615" cy="7414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dirty="0" smtClean="0">
                <a:solidFill>
                  <a:srgbClr val="FFFFFF"/>
                </a:solidFill>
                <a:latin typeface="Calibri" pitchFamily="34" charset="0"/>
              </a:rPr>
              <a:t>Em 2014, o setor de Telecom resolveu </a:t>
            </a:r>
          </a:p>
          <a:p>
            <a:pPr marL="0" lvl="1"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dirty="0" smtClean="0">
                <a:solidFill>
                  <a:srgbClr val="FFFFFF"/>
                </a:solidFill>
                <a:latin typeface="Calibri" pitchFamily="34" charset="0"/>
              </a:rPr>
              <a:t>83% dos problemas apresentados nos </a:t>
            </a:r>
            <a:r>
              <a:rPr lang="pt-BR" sz="2000" dirty="0" err="1" smtClean="0">
                <a:solidFill>
                  <a:srgbClr val="FFFFFF"/>
                </a:solidFill>
                <a:latin typeface="Calibri" pitchFamily="34" charset="0"/>
              </a:rPr>
              <a:t>Procons</a:t>
            </a:r>
            <a:endParaRPr lang="pt-BR" sz="20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790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="" xmlns:p14="http://schemas.microsoft.com/office/powerpoint/2010/main" val="1522377859"/>
              </p:ext>
            </p:extLst>
          </p:nvPr>
        </p:nvGraphicFramePr>
        <p:xfrm>
          <a:off x="4977863" y="3367794"/>
          <a:ext cx="4058633" cy="152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ítulo 3"/>
          <p:cNvSpPr txBox="1">
            <a:spLocks/>
          </p:cNvSpPr>
          <p:nvPr/>
        </p:nvSpPr>
        <p:spPr bwMode="auto">
          <a:xfrm>
            <a:off x="701570" y="123478"/>
            <a:ext cx="7740860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A Anatel controla mensalmente 14 indicadores da telefonia móvel, por empresa e por UF</a:t>
            </a:r>
            <a:endParaRPr lang="pt-BR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3205578245"/>
              </p:ext>
            </p:extLst>
          </p:nvPr>
        </p:nvGraphicFramePr>
        <p:xfrm>
          <a:off x="1209559" y="1247604"/>
          <a:ext cx="3997420" cy="159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="" xmlns:p14="http://schemas.microsoft.com/office/powerpoint/2010/main" val="3749225452"/>
              </p:ext>
            </p:extLst>
          </p:nvPr>
        </p:nvGraphicFramePr>
        <p:xfrm>
          <a:off x="4977863" y="1203598"/>
          <a:ext cx="4058633" cy="164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="" xmlns:p14="http://schemas.microsoft.com/office/powerpoint/2010/main" val="390200383"/>
              </p:ext>
            </p:extLst>
          </p:nvPr>
        </p:nvGraphicFramePr>
        <p:xfrm>
          <a:off x="1209559" y="3390500"/>
          <a:ext cx="3997420" cy="147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6" name="Grupo 15"/>
          <p:cNvGrpSpPr/>
          <p:nvPr/>
        </p:nvGrpSpPr>
        <p:grpSpPr>
          <a:xfrm rot="10800000">
            <a:off x="652835" y="3008561"/>
            <a:ext cx="8964488" cy="125815"/>
            <a:chOff x="0" y="3078041"/>
            <a:chExt cx="8964488" cy="125815"/>
          </a:xfrm>
          <a:solidFill>
            <a:schemeClr val="tx1">
              <a:lumMod val="50000"/>
              <a:lumOff val="50000"/>
            </a:schemeClr>
          </a:solidFill>
          <a:effectLst>
            <a:glow rad="101600">
              <a:schemeClr val="bg1">
                <a:lumMod val="75000"/>
                <a:alpha val="60000"/>
              </a:schemeClr>
            </a:glow>
          </a:effectLst>
        </p:grpSpPr>
        <p:cxnSp>
          <p:nvCxnSpPr>
            <p:cNvPr id="4" name="Conector reto 3"/>
            <p:cNvCxnSpPr/>
            <p:nvPr/>
          </p:nvCxnSpPr>
          <p:spPr>
            <a:xfrm>
              <a:off x="0" y="3140948"/>
              <a:ext cx="8892480" cy="0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ipse 14"/>
            <p:cNvSpPr/>
            <p:nvPr/>
          </p:nvSpPr>
          <p:spPr>
            <a:xfrm>
              <a:off x="8844265" y="3078041"/>
              <a:ext cx="120223" cy="125815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Pentágono 16"/>
          <p:cNvSpPr/>
          <p:nvPr/>
        </p:nvSpPr>
        <p:spPr>
          <a:xfrm rot="16200000">
            <a:off x="-124600" y="3603824"/>
            <a:ext cx="1672204" cy="1048217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315502" y="3754700"/>
            <a:ext cx="7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 smtClean="0">
                <a:solidFill>
                  <a:schemeClr val="bg1"/>
                </a:solidFill>
              </a:rPr>
              <a:t>Quanto mais altas as taxas, melhor</a:t>
            </a:r>
            <a:endParaRPr lang="pt-BR" sz="1400" b="1" i="1" dirty="0">
              <a:solidFill>
                <a:schemeClr val="bg1"/>
              </a:solidFill>
            </a:endParaRPr>
          </a:p>
        </p:txBody>
      </p:sp>
      <p:sp>
        <p:nvSpPr>
          <p:cNvPr id="19" name="Pentágono 18"/>
          <p:cNvSpPr/>
          <p:nvPr/>
        </p:nvSpPr>
        <p:spPr>
          <a:xfrm rot="5400000">
            <a:off x="-124600" y="1515591"/>
            <a:ext cx="1672204" cy="1048217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275902" y="1347614"/>
            <a:ext cx="87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i="1" dirty="0">
                <a:solidFill>
                  <a:schemeClr val="bg1"/>
                </a:solidFill>
              </a:rPr>
              <a:t>Quanto mais baixas as taxas, melhor</a:t>
            </a:r>
          </a:p>
        </p:txBody>
      </p:sp>
    </p:spTree>
    <p:extLst>
      <p:ext uri="{BB962C8B-B14F-4D97-AF65-F5344CB8AC3E}">
        <p14:creationId xmlns="" xmlns:p14="http://schemas.microsoft.com/office/powerpoint/2010/main" val="3329550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 txBox="1">
            <a:spLocks/>
          </p:cNvSpPr>
          <p:nvPr/>
        </p:nvSpPr>
        <p:spPr bwMode="auto">
          <a:xfrm>
            <a:off x="251520" y="483518"/>
            <a:ext cx="360039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Em junho, as operadoras lançaram uma campanha de informação sobre o uso da internet móvel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28" y="1144217"/>
            <a:ext cx="4975804" cy="292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494519" y="4217043"/>
            <a:ext cx="3822970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pt-BR" b="1" dirty="0">
                <a:hlinkClick r:id="rId4"/>
              </a:rPr>
              <a:t>www.telecomunicacoesdobrasil.org.br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2926" y="2976111"/>
            <a:ext cx="3342659" cy="10895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i="1" dirty="0" smtClean="0"/>
              <a:t>Foco no esclarecimentos aos usuários sobre como usar a internet móvel</a:t>
            </a:r>
            <a:endParaRPr lang="pt-BR" sz="2400" i="1" dirty="0"/>
          </a:p>
        </p:txBody>
      </p:sp>
    </p:spTree>
    <p:extLst>
      <p:ext uri="{BB962C8B-B14F-4D97-AF65-F5344CB8AC3E}">
        <p14:creationId xmlns="" xmlns:p14="http://schemas.microsoft.com/office/powerpoint/2010/main" val="322791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203" b="5822"/>
          <a:stretch/>
        </p:blipFill>
        <p:spPr>
          <a:xfrm>
            <a:off x="5734058" y="514301"/>
            <a:ext cx="2949890" cy="3641625"/>
          </a:xfrm>
          <a:prstGeom prst="rect">
            <a:avLst/>
          </a:prstGeom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611560" y="339502"/>
            <a:ext cx="79928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200"/>
              </a:spcBef>
            </a:pPr>
            <a:r>
              <a:rPr lang="pt-BR" sz="3200" b="1" dirty="0" smtClean="0">
                <a:cs typeface="Calibri" pitchFamily="34" charset="0"/>
              </a:rPr>
              <a:t>Os celulares com banda larga já representam 63% do total de acessos</a:t>
            </a:r>
            <a:endParaRPr lang="pt-BR" sz="2800" b="1" i="1" dirty="0">
              <a:solidFill>
                <a:schemeClr val="accent2">
                  <a:lumMod val="50000"/>
                </a:schemeClr>
              </a:solidFill>
              <a:cs typeface="Calibri" pitchFamily="34" charset="0"/>
            </a:endParaRP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3020637468"/>
              </p:ext>
            </p:extLst>
          </p:nvPr>
        </p:nvGraphicFramePr>
        <p:xfrm>
          <a:off x="179512" y="1203598"/>
          <a:ext cx="597666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95536" y="1273794"/>
            <a:ext cx="26643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Celulares por tecnologia no Brasil</a:t>
            </a:r>
          </a:p>
          <a:p>
            <a:r>
              <a:rPr lang="pt-BR" sz="1200" b="1" i="1" dirty="0" smtClean="0"/>
              <a:t>em milhões</a:t>
            </a:r>
            <a:endParaRPr lang="pt-BR" sz="1200" b="1" i="1" dirty="0"/>
          </a:p>
        </p:txBody>
      </p:sp>
      <p:sp>
        <p:nvSpPr>
          <p:cNvPr id="7" name="Retângulo 6"/>
          <p:cNvSpPr/>
          <p:nvPr/>
        </p:nvSpPr>
        <p:spPr>
          <a:xfrm>
            <a:off x="1251897" y="4003573"/>
            <a:ext cx="6784225" cy="99369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sz="2800" b="1" dirty="0">
                <a:solidFill>
                  <a:srgbClr val="FFFFFF"/>
                </a:solidFill>
                <a:latin typeface="Calibri" pitchFamily="34" charset="0"/>
              </a:rPr>
              <a:t>97% </a:t>
            </a:r>
            <a:r>
              <a:rPr lang="pt-BR" sz="2200" b="1" dirty="0" smtClean="0">
                <a:solidFill>
                  <a:srgbClr val="FFFFFF"/>
                </a:solidFill>
                <a:latin typeface="Calibri" pitchFamily="34" charset="0"/>
              </a:rPr>
              <a:t>das </a:t>
            </a:r>
            <a:r>
              <a:rPr lang="pt-BR" sz="2200" b="1" dirty="0">
                <a:solidFill>
                  <a:srgbClr val="FFFFFF"/>
                </a:solidFill>
                <a:latin typeface="Calibri" pitchFamily="34" charset="0"/>
              </a:rPr>
              <a:t>novas ativações de banda larga são móveis</a:t>
            </a:r>
          </a:p>
          <a:p>
            <a:pPr marL="0" lvl="1" algn="ctr">
              <a:spcBef>
                <a:spcPts val="600"/>
              </a:spcBef>
              <a:defRPr/>
            </a:pPr>
            <a:r>
              <a:rPr lang="pt-BR" sz="2200" b="1" dirty="0" smtClean="0">
                <a:solidFill>
                  <a:srgbClr val="FFFFFF"/>
                </a:solidFill>
                <a:latin typeface="Calibri" pitchFamily="34" charset="0"/>
              </a:rPr>
              <a:t>Todos querem estar conectados o tempo todo</a:t>
            </a:r>
            <a:endParaRPr lang="pt-BR" sz="22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396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3"/>
          <p:cNvSpPr txBox="1">
            <a:spLocks/>
          </p:cNvSpPr>
          <p:nvPr/>
        </p:nvSpPr>
        <p:spPr bwMode="auto">
          <a:xfrm>
            <a:off x="581525" y="145909"/>
            <a:ext cx="76009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eaLnBrk="1" hangingPunct="1">
              <a:lnSpc>
                <a:spcPct val="90000"/>
              </a:lnSpc>
            </a:pPr>
            <a:endParaRPr lang="pt-BR" dirty="0" smtClean="0"/>
          </a:p>
        </p:txBody>
      </p:sp>
      <p:pic>
        <p:nvPicPr>
          <p:cNvPr id="2" name="Internet móvel aprenda a usar para usar melhor   Cópia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5984" y="484749"/>
            <a:ext cx="8282225" cy="46587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0" t="12113" r="82553" b="12113"/>
          <a:stretch/>
        </p:blipFill>
        <p:spPr bwMode="auto">
          <a:xfrm>
            <a:off x="211410" y="133350"/>
            <a:ext cx="1026114" cy="9906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351910" y="1"/>
            <a:ext cx="44425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2700" i="1" dirty="0"/>
              <a:t>Vídeos educativos</a:t>
            </a:r>
          </a:p>
        </p:txBody>
      </p:sp>
    </p:spTree>
    <p:extLst>
      <p:ext uri="{BB962C8B-B14F-4D97-AF65-F5344CB8AC3E}">
        <p14:creationId xmlns="" xmlns:p14="http://schemas.microsoft.com/office/powerpoint/2010/main" val="2386954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93" y="220282"/>
            <a:ext cx="7170597" cy="76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1" y="1556744"/>
            <a:ext cx="5086350" cy="253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7614"/>
            <a:ext cx="4011884" cy="310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389595" y="4773089"/>
            <a:ext cx="636719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pt-BR" sz="1400" b="1" dirty="0">
                <a:hlinkClick r:id="rId6"/>
              </a:rPr>
              <a:t>http://telecomunicacoesdobrasil.org.br/simulador-de-consumo-de-internet-movel</a:t>
            </a:r>
            <a:r>
              <a:rPr lang="pt-BR" sz="1400" b="1" dirty="0" smtClean="0">
                <a:hlinkClick r:id="rId6"/>
              </a:rPr>
              <a:t>/</a:t>
            </a:r>
            <a:endParaRPr lang="pt-B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508783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38" y="277858"/>
            <a:ext cx="3423048" cy="439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492144" y="51470"/>
            <a:ext cx="8153400" cy="64043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Desafios para melhoria da qualidade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12160" y="3147814"/>
            <a:ext cx="2683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Legislações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r>
              <a:rPr lang="pt-BR" sz="2400" b="1" dirty="0" smtClean="0"/>
              <a:t>que possibilitem e incentivem os investimentos</a:t>
            </a:r>
            <a:endParaRPr lang="en-US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611560" y="3099613"/>
            <a:ext cx="227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/>
              <a:t>Processos de </a:t>
            </a:r>
            <a:r>
              <a:rPr lang="pt-BR" sz="2400" b="1" dirty="0" smtClean="0">
                <a:solidFill>
                  <a:srgbClr val="C00000"/>
                </a:solidFill>
              </a:rPr>
              <a:t>licenciamento </a:t>
            </a:r>
            <a:r>
              <a:rPr lang="pt-BR" sz="2400" b="1" dirty="0" smtClean="0"/>
              <a:t>ágil</a:t>
            </a:r>
            <a:endParaRPr lang="en-US" sz="2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36026" y="4311775"/>
            <a:ext cx="227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$$$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r>
              <a:rPr lang="pt-BR" sz="2400" b="1" dirty="0" smtClean="0">
                <a:solidFill>
                  <a:srgbClr val="C00000"/>
                </a:solidFill>
              </a:rPr>
              <a:t>Investimentos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000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477"/>
            <a:ext cx="3686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 bwMode="auto">
          <a:xfrm>
            <a:off x="395536" y="1311610"/>
            <a:ext cx="446449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chemeClr val="tx1"/>
                </a:solidFill>
              </a:rPr>
              <a:t>Utilização dos fundos setoriais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chemeClr val="tx1"/>
                </a:solidFill>
              </a:rPr>
              <a:t>Parcerias com Estados e Municípios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chemeClr val="tx1"/>
                </a:solidFill>
              </a:rPr>
              <a:t>Troca de obrigações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pt-BR" sz="2800" dirty="0">
                <a:solidFill>
                  <a:schemeClr val="tx1"/>
                </a:solidFill>
              </a:rPr>
              <a:t>Novo modelo de Edital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 bwMode="auto">
          <a:xfrm>
            <a:off x="492144" y="51470"/>
            <a:ext cx="8153400" cy="6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3600" b="1" kern="12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</a:defRPr>
            </a:lvl9pPr>
            <a:extLst/>
          </a:lstStyle>
          <a:p>
            <a:pPr algn="ctr"/>
            <a:r>
              <a:rPr lang="pt-BR" dirty="0" smtClean="0">
                <a:solidFill>
                  <a:schemeClr val="tx1"/>
                </a:solidFill>
              </a:rPr>
              <a:t>Desafios para expansão da cobertura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192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3"/>
          <p:cNvSpPr txBox="1">
            <a:spLocks/>
          </p:cNvSpPr>
          <p:nvPr/>
        </p:nvSpPr>
        <p:spPr bwMode="auto">
          <a:xfrm>
            <a:off x="341060" y="463060"/>
            <a:ext cx="4572000" cy="102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3200" b="1" dirty="0">
                <a:cs typeface="Calibri" pitchFamily="34" charset="0"/>
              </a:rPr>
              <a:t>a</a:t>
            </a:r>
            <a:r>
              <a:rPr lang="pt-BR" sz="3200" b="1" dirty="0" smtClean="0">
                <a:cs typeface="Calibri" pitchFamily="34" charset="0"/>
              </a:rPr>
              <a:t>s telecomunicações são </a:t>
            </a:r>
            <a:r>
              <a:rPr lang="pt-BR" sz="3200" b="1" dirty="0" smtClean="0">
                <a:solidFill>
                  <a:srgbClr val="0070C0"/>
                </a:solidFill>
                <a:cs typeface="Calibri" pitchFamily="34" charset="0"/>
              </a:rPr>
              <a:t>essenciais</a:t>
            </a:r>
            <a:r>
              <a:rPr lang="pt-BR" sz="3200" b="1" dirty="0" smtClean="0">
                <a:cs typeface="Calibri" pitchFamily="34" charset="0"/>
              </a:rPr>
              <a:t> para o País</a:t>
            </a:r>
            <a:endParaRPr lang="pt-BR" sz="3200" b="1" dirty="0">
              <a:cs typeface="Calibri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2081" y="1831212"/>
            <a:ext cx="4609959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buFontTx/>
              <a:buNone/>
            </a:pPr>
            <a:r>
              <a:rPr lang="pt-BR" sz="3200" b="1" dirty="0" smtClean="0">
                <a:solidFill>
                  <a:srgbClr val="0070C0"/>
                </a:solidFill>
              </a:rPr>
              <a:t>conectamos </a:t>
            </a:r>
            <a:r>
              <a:rPr lang="pt-BR" sz="3200" b="1" dirty="0" smtClean="0"/>
              <a:t>pessoas, aumentamos a  </a:t>
            </a:r>
            <a:r>
              <a:rPr lang="pt-BR" sz="3200" b="1" dirty="0" smtClean="0">
                <a:solidFill>
                  <a:srgbClr val="0070C0"/>
                </a:solidFill>
              </a:rPr>
              <a:t>produtividade </a:t>
            </a:r>
            <a:r>
              <a:rPr lang="pt-BR" sz="3200" b="1" dirty="0" smtClean="0"/>
              <a:t>do Brasil e somos a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rgbClr val="0070C0"/>
                </a:solidFill>
              </a:rPr>
              <a:t>base </a:t>
            </a:r>
            <a:r>
              <a:rPr lang="pt-BR" sz="3200" b="1" dirty="0" smtClean="0"/>
              <a:t>de uma sociedade </a:t>
            </a:r>
            <a:r>
              <a:rPr lang="pt-BR" sz="3200" b="1" dirty="0" smtClean="0">
                <a:solidFill>
                  <a:srgbClr val="0070C0"/>
                </a:solidFill>
              </a:rPr>
              <a:t>sustentável </a:t>
            </a:r>
            <a:r>
              <a:rPr lang="pt-BR" sz="3200" b="1" dirty="0" smtClean="0"/>
              <a:t>com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rgbClr val="0070C0"/>
                </a:solidFill>
              </a:rPr>
              <a:t>inclusão social</a:t>
            </a:r>
            <a:endParaRPr lang="pt-BR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815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0" y="-1587"/>
            <a:ext cx="9144000" cy="5145087"/>
          </a:xfrm>
          <a:prstGeom prst="rect">
            <a:avLst/>
          </a:prstGeom>
        </p:spPr>
      </p:pic>
      <p:sp>
        <p:nvSpPr>
          <p:cNvPr id="28" name="Título 5"/>
          <p:cNvSpPr>
            <a:spLocks noGrp="1"/>
          </p:cNvSpPr>
          <p:nvPr>
            <p:ph type="title"/>
          </p:nvPr>
        </p:nvSpPr>
        <p:spPr>
          <a:xfrm>
            <a:off x="1968422" y="1059582"/>
            <a:ext cx="5207156" cy="1007815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6000" cap="small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Eduardo Levy</a:t>
            </a:r>
            <a:endParaRPr sz="2800" cap="small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907704" y="2283421"/>
            <a:ext cx="53285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levy@sinditelebrasil.org.br</a:t>
            </a:r>
            <a:endParaRPr lang="pt-BR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15" y="3358173"/>
            <a:ext cx="3244971" cy="86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35679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4499992" y="30934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Caso do Município de Altamira/PA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01069" y="1688209"/>
            <a:ext cx="30194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pt-BR" sz="1600" dirty="0" smtClean="0"/>
              <a:t>Maior município brasileiro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pt-BR" sz="1600" dirty="0" smtClean="0"/>
              <a:t>Tem apenas um distrito, que fica a 971 Km da sede do município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pt-BR" sz="1600" dirty="0" smtClean="0"/>
              <a:t>O município é considerado coberto pois 80% da área urbana do município-sede está atendido</a:t>
            </a:r>
            <a:endParaRPr lang="pt-BR" sz="1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43608" y="1053101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Altamira</a:t>
            </a:r>
            <a:endParaRPr lang="pt-B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5"/>
          <a:stretch/>
        </p:blipFill>
        <p:spPr bwMode="auto">
          <a:xfrm>
            <a:off x="-3398" y="0"/>
            <a:ext cx="4036562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 1"/>
          <p:cNvSpPr>
            <a:spLocks noChangeAspect="1"/>
          </p:cNvSpPr>
          <p:nvPr/>
        </p:nvSpPr>
        <p:spPr>
          <a:xfrm>
            <a:off x="631336" y="915566"/>
            <a:ext cx="2282815" cy="3924000"/>
          </a:xfrm>
          <a:custGeom>
            <a:avLst/>
            <a:gdLst>
              <a:gd name="connsiteX0" fmla="*/ 996950 w 1581150"/>
              <a:gd name="connsiteY0" fmla="*/ 2717800 h 2717865"/>
              <a:gd name="connsiteX1" fmla="*/ 781050 w 1581150"/>
              <a:gd name="connsiteY1" fmla="*/ 2705100 h 2717865"/>
              <a:gd name="connsiteX2" fmla="*/ 730250 w 1581150"/>
              <a:gd name="connsiteY2" fmla="*/ 2692400 h 2717865"/>
              <a:gd name="connsiteX3" fmla="*/ 679450 w 1581150"/>
              <a:gd name="connsiteY3" fmla="*/ 2686050 h 2717865"/>
              <a:gd name="connsiteX4" fmla="*/ 533400 w 1581150"/>
              <a:gd name="connsiteY4" fmla="*/ 2673350 h 2717865"/>
              <a:gd name="connsiteX5" fmla="*/ 508000 w 1581150"/>
              <a:gd name="connsiteY5" fmla="*/ 2667000 h 2717865"/>
              <a:gd name="connsiteX6" fmla="*/ 488950 w 1581150"/>
              <a:gd name="connsiteY6" fmla="*/ 2660650 h 2717865"/>
              <a:gd name="connsiteX7" fmla="*/ 387350 w 1581150"/>
              <a:gd name="connsiteY7" fmla="*/ 2654300 h 2717865"/>
              <a:gd name="connsiteX8" fmla="*/ 355600 w 1581150"/>
              <a:gd name="connsiteY8" fmla="*/ 2597150 h 2717865"/>
              <a:gd name="connsiteX9" fmla="*/ 368300 w 1581150"/>
              <a:gd name="connsiteY9" fmla="*/ 2546350 h 2717865"/>
              <a:gd name="connsiteX10" fmla="*/ 387350 w 1581150"/>
              <a:gd name="connsiteY10" fmla="*/ 2508250 h 2717865"/>
              <a:gd name="connsiteX11" fmla="*/ 368300 w 1581150"/>
              <a:gd name="connsiteY11" fmla="*/ 2495550 h 2717865"/>
              <a:gd name="connsiteX12" fmla="*/ 330200 w 1581150"/>
              <a:gd name="connsiteY12" fmla="*/ 2495550 h 2717865"/>
              <a:gd name="connsiteX13" fmla="*/ 279400 w 1581150"/>
              <a:gd name="connsiteY13" fmla="*/ 2470150 h 2717865"/>
              <a:gd name="connsiteX14" fmla="*/ 260350 w 1581150"/>
              <a:gd name="connsiteY14" fmla="*/ 2463800 h 2717865"/>
              <a:gd name="connsiteX15" fmla="*/ 209550 w 1581150"/>
              <a:gd name="connsiteY15" fmla="*/ 2451100 h 2717865"/>
              <a:gd name="connsiteX16" fmla="*/ 190500 w 1581150"/>
              <a:gd name="connsiteY16" fmla="*/ 2444750 h 2717865"/>
              <a:gd name="connsiteX17" fmla="*/ 184150 w 1581150"/>
              <a:gd name="connsiteY17" fmla="*/ 2425700 h 2717865"/>
              <a:gd name="connsiteX18" fmla="*/ 171450 w 1581150"/>
              <a:gd name="connsiteY18" fmla="*/ 2406650 h 2717865"/>
              <a:gd name="connsiteX19" fmla="*/ 152400 w 1581150"/>
              <a:gd name="connsiteY19" fmla="*/ 2362200 h 2717865"/>
              <a:gd name="connsiteX20" fmla="*/ 177800 w 1581150"/>
              <a:gd name="connsiteY20" fmla="*/ 2330450 h 2717865"/>
              <a:gd name="connsiteX21" fmla="*/ 215900 w 1581150"/>
              <a:gd name="connsiteY21" fmla="*/ 2355850 h 2717865"/>
              <a:gd name="connsiteX22" fmla="*/ 209550 w 1581150"/>
              <a:gd name="connsiteY22" fmla="*/ 2317750 h 2717865"/>
              <a:gd name="connsiteX23" fmla="*/ 196850 w 1581150"/>
              <a:gd name="connsiteY23" fmla="*/ 2298700 h 2717865"/>
              <a:gd name="connsiteX24" fmla="*/ 184150 w 1581150"/>
              <a:gd name="connsiteY24" fmla="*/ 2260600 h 2717865"/>
              <a:gd name="connsiteX25" fmla="*/ 171450 w 1581150"/>
              <a:gd name="connsiteY25" fmla="*/ 2216150 h 2717865"/>
              <a:gd name="connsiteX26" fmla="*/ 184150 w 1581150"/>
              <a:gd name="connsiteY26" fmla="*/ 2095500 h 2717865"/>
              <a:gd name="connsiteX27" fmla="*/ 203200 w 1581150"/>
              <a:gd name="connsiteY27" fmla="*/ 2057400 h 2717865"/>
              <a:gd name="connsiteX28" fmla="*/ 222250 w 1581150"/>
              <a:gd name="connsiteY28" fmla="*/ 2044700 h 2717865"/>
              <a:gd name="connsiteX29" fmla="*/ 234950 w 1581150"/>
              <a:gd name="connsiteY29" fmla="*/ 2025650 h 2717865"/>
              <a:gd name="connsiteX30" fmla="*/ 234950 w 1581150"/>
              <a:gd name="connsiteY30" fmla="*/ 1917700 h 2717865"/>
              <a:gd name="connsiteX31" fmla="*/ 215900 w 1581150"/>
              <a:gd name="connsiteY31" fmla="*/ 1905000 h 2717865"/>
              <a:gd name="connsiteX32" fmla="*/ 215900 w 1581150"/>
              <a:gd name="connsiteY32" fmla="*/ 1835150 h 2717865"/>
              <a:gd name="connsiteX33" fmla="*/ 196850 w 1581150"/>
              <a:gd name="connsiteY33" fmla="*/ 1828800 h 2717865"/>
              <a:gd name="connsiteX34" fmla="*/ 177800 w 1581150"/>
              <a:gd name="connsiteY34" fmla="*/ 1790700 h 2717865"/>
              <a:gd name="connsiteX35" fmla="*/ 158750 w 1581150"/>
              <a:gd name="connsiteY35" fmla="*/ 1746250 h 2717865"/>
              <a:gd name="connsiteX36" fmla="*/ 165100 w 1581150"/>
              <a:gd name="connsiteY36" fmla="*/ 1701800 h 2717865"/>
              <a:gd name="connsiteX37" fmla="*/ 171450 w 1581150"/>
              <a:gd name="connsiteY37" fmla="*/ 1676400 h 2717865"/>
              <a:gd name="connsiteX38" fmla="*/ 158750 w 1581150"/>
              <a:gd name="connsiteY38" fmla="*/ 1543050 h 2717865"/>
              <a:gd name="connsiteX39" fmla="*/ 152400 w 1581150"/>
              <a:gd name="connsiteY39" fmla="*/ 1409700 h 2717865"/>
              <a:gd name="connsiteX40" fmla="*/ 127000 w 1581150"/>
              <a:gd name="connsiteY40" fmla="*/ 1352550 h 2717865"/>
              <a:gd name="connsiteX41" fmla="*/ 107950 w 1581150"/>
              <a:gd name="connsiteY41" fmla="*/ 1289050 h 2717865"/>
              <a:gd name="connsiteX42" fmla="*/ 209550 w 1581150"/>
              <a:gd name="connsiteY42" fmla="*/ 1270000 h 2717865"/>
              <a:gd name="connsiteX43" fmla="*/ 228600 w 1581150"/>
              <a:gd name="connsiteY43" fmla="*/ 1257300 h 2717865"/>
              <a:gd name="connsiteX44" fmla="*/ 234950 w 1581150"/>
              <a:gd name="connsiteY44" fmla="*/ 1238250 h 2717865"/>
              <a:gd name="connsiteX45" fmla="*/ 228600 w 1581150"/>
              <a:gd name="connsiteY45" fmla="*/ 1187450 h 2717865"/>
              <a:gd name="connsiteX46" fmla="*/ 209550 w 1581150"/>
              <a:gd name="connsiteY46" fmla="*/ 1174750 h 2717865"/>
              <a:gd name="connsiteX47" fmla="*/ 171450 w 1581150"/>
              <a:gd name="connsiteY47" fmla="*/ 1155700 h 2717865"/>
              <a:gd name="connsiteX48" fmla="*/ 158750 w 1581150"/>
              <a:gd name="connsiteY48" fmla="*/ 1136650 h 2717865"/>
              <a:gd name="connsiteX49" fmla="*/ 133350 w 1581150"/>
              <a:gd name="connsiteY49" fmla="*/ 1085850 h 2717865"/>
              <a:gd name="connsiteX50" fmla="*/ 127000 w 1581150"/>
              <a:gd name="connsiteY50" fmla="*/ 1016000 h 2717865"/>
              <a:gd name="connsiteX51" fmla="*/ 101600 w 1581150"/>
              <a:gd name="connsiteY51" fmla="*/ 996950 h 2717865"/>
              <a:gd name="connsiteX52" fmla="*/ 57150 w 1581150"/>
              <a:gd name="connsiteY52" fmla="*/ 977900 h 2717865"/>
              <a:gd name="connsiteX53" fmla="*/ 38100 w 1581150"/>
              <a:gd name="connsiteY53" fmla="*/ 984250 h 2717865"/>
              <a:gd name="connsiteX54" fmla="*/ 19050 w 1581150"/>
              <a:gd name="connsiteY54" fmla="*/ 965200 h 2717865"/>
              <a:gd name="connsiteX55" fmla="*/ 0 w 1581150"/>
              <a:gd name="connsiteY55" fmla="*/ 927100 h 2717865"/>
              <a:gd name="connsiteX56" fmla="*/ 25400 w 1581150"/>
              <a:gd name="connsiteY56" fmla="*/ 920750 h 2717865"/>
              <a:gd name="connsiteX57" fmla="*/ 63500 w 1581150"/>
              <a:gd name="connsiteY57" fmla="*/ 908050 h 2717865"/>
              <a:gd name="connsiteX58" fmla="*/ 127000 w 1581150"/>
              <a:gd name="connsiteY58" fmla="*/ 895350 h 2717865"/>
              <a:gd name="connsiteX59" fmla="*/ 101600 w 1581150"/>
              <a:gd name="connsiteY59" fmla="*/ 857250 h 2717865"/>
              <a:gd name="connsiteX60" fmla="*/ 88900 w 1581150"/>
              <a:gd name="connsiteY60" fmla="*/ 838200 h 2717865"/>
              <a:gd name="connsiteX61" fmla="*/ 69850 w 1581150"/>
              <a:gd name="connsiteY61" fmla="*/ 800100 h 2717865"/>
              <a:gd name="connsiteX62" fmla="*/ 6350 w 1581150"/>
              <a:gd name="connsiteY62" fmla="*/ 781050 h 2717865"/>
              <a:gd name="connsiteX63" fmla="*/ 25400 w 1581150"/>
              <a:gd name="connsiteY63" fmla="*/ 762000 h 2717865"/>
              <a:gd name="connsiteX64" fmla="*/ 63500 w 1581150"/>
              <a:gd name="connsiteY64" fmla="*/ 730250 h 2717865"/>
              <a:gd name="connsiteX65" fmla="*/ 95250 w 1581150"/>
              <a:gd name="connsiteY65" fmla="*/ 704850 h 2717865"/>
              <a:gd name="connsiteX66" fmla="*/ 196850 w 1581150"/>
              <a:gd name="connsiteY66" fmla="*/ 698500 h 2717865"/>
              <a:gd name="connsiteX67" fmla="*/ 234950 w 1581150"/>
              <a:gd name="connsiteY67" fmla="*/ 673100 h 2717865"/>
              <a:gd name="connsiteX68" fmla="*/ 254000 w 1581150"/>
              <a:gd name="connsiteY68" fmla="*/ 660400 h 2717865"/>
              <a:gd name="connsiteX69" fmla="*/ 311150 w 1581150"/>
              <a:gd name="connsiteY69" fmla="*/ 635000 h 2717865"/>
              <a:gd name="connsiteX70" fmla="*/ 330200 w 1581150"/>
              <a:gd name="connsiteY70" fmla="*/ 615950 h 2717865"/>
              <a:gd name="connsiteX71" fmla="*/ 342900 w 1581150"/>
              <a:gd name="connsiteY71" fmla="*/ 596900 h 2717865"/>
              <a:gd name="connsiteX72" fmla="*/ 381000 w 1581150"/>
              <a:gd name="connsiteY72" fmla="*/ 590550 h 2717865"/>
              <a:gd name="connsiteX73" fmla="*/ 412750 w 1581150"/>
              <a:gd name="connsiteY73" fmla="*/ 584200 h 2717865"/>
              <a:gd name="connsiteX74" fmla="*/ 450850 w 1581150"/>
              <a:gd name="connsiteY74" fmla="*/ 571500 h 2717865"/>
              <a:gd name="connsiteX75" fmla="*/ 469900 w 1581150"/>
              <a:gd name="connsiteY75" fmla="*/ 558800 h 2717865"/>
              <a:gd name="connsiteX76" fmla="*/ 495300 w 1581150"/>
              <a:gd name="connsiteY76" fmla="*/ 552450 h 2717865"/>
              <a:gd name="connsiteX77" fmla="*/ 539750 w 1581150"/>
              <a:gd name="connsiteY77" fmla="*/ 558800 h 2717865"/>
              <a:gd name="connsiteX78" fmla="*/ 558800 w 1581150"/>
              <a:gd name="connsiteY78" fmla="*/ 565150 h 2717865"/>
              <a:gd name="connsiteX79" fmla="*/ 596900 w 1581150"/>
              <a:gd name="connsiteY79" fmla="*/ 552450 h 2717865"/>
              <a:gd name="connsiteX80" fmla="*/ 641350 w 1581150"/>
              <a:gd name="connsiteY80" fmla="*/ 527050 h 2717865"/>
              <a:gd name="connsiteX81" fmla="*/ 736600 w 1581150"/>
              <a:gd name="connsiteY81" fmla="*/ 520700 h 2717865"/>
              <a:gd name="connsiteX82" fmla="*/ 768350 w 1581150"/>
              <a:gd name="connsiteY82" fmla="*/ 488950 h 2717865"/>
              <a:gd name="connsiteX83" fmla="*/ 850900 w 1581150"/>
              <a:gd name="connsiteY83" fmla="*/ 469900 h 2717865"/>
              <a:gd name="connsiteX84" fmla="*/ 882650 w 1581150"/>
              <a:gd name="connsiteY84" fmla="*/ 438150 h 2717865"/>
              <a:gd name="connsiteX85" fmla="*/ 895350 w 1581150"/>
              <a:gd name="connsiteY85" fmla="*/ 400050 h 2717865"/>
              <a:gd name="connsiteX86" fmla="*/ 933450 w 1581150"/>
              <a:gd name="connsiteY86" fmla="*/ 381000 h 2717865"/>
              <a:gd name="connsiteX87" fmla="*/ 952500 w 1581150"/>
              <a:gd name="connsiteY87" fmla="*/ 368300 h 2717865"/>
              <a:gd name="connsiteX88" fmla="*/ 971550 w 1581150"/>
              <a:gd name="connsiteY88" fmla="*/ 330200 h 2717865"/>
              <a:gd name="connsiteX89" fmla="*/ 965200 w 1581150"/>
              <a:gd name="connsiteY89" fmla="*/ 311150 h 2717865"/>
              <a:gd name="connsiteX90" fmla="*/ 958850 w 1581150"/>
              <a:gd name="connsiteY90" fmla="*/ 336550 h 2717865"/>
              <a:gd name="connsiteX91" fmla="*/ 946150 w 1581150"/>
              <a:gd name="connsiteY91" fmla="*/ 374650 h 2717865"/>
              <a:gd name="connsiteX92" fmla="*/ 971550 w 1581150"/>
              <a:gd name="connsiteY92" fmla="*/ 387350 h 2717865"/>
              <a:gd name="connsiteX93" fmla="*/ 996950 w 1581150"/>
              <a:gd name="connsiteY93" fmla="*/ 393700 h 2717865"/>
              <a:gd name="connsiteX94" fmla="*/ 1016000 w 1581150"/>
              <a:gd name="connsiteY94" fmla="*/ 412750 h 2717865"/>
              <a:gd name="connsiteX95" fmla="*/ 1035050 w 1581150"/>
              <a:gd name="connsiteY95" fmla="*/ 425450 h 2717865"/>
              <a:gd name="connsiteX96" fmla="*/ 1054100 w 1581150"/>
              <a:gd name="connsiteY96" fmla="*/ 419100 h 2717865"/>
              <a:gd name="connsiteX97" fmla="*/ 1085850 w 1581150"/>
              <a:gd name="connsiteY97" fmla="*/ 387350 h 2717865"/>
              <a:gd name="connsiteX98" fmla="*/ 1149350 w 1581150"/>
              <a:gd name="connsiteY98" fmla="*/ 368300 h 2717865"/>
              <a:gd name="connsiteX99" fmla="*/ 1250950 w 1581150"/>
              <a:gd name="connsiteY99" fmla="*/ 361950 h 2717865"/>
              <a:gd name="connsiteX100" fmla="*/ 1263650 w 1581150"/>
              <a:gd name="connsiteY100" fmla="*/ 342900 h 2717865"/>
              <a:gd name="connsiteX101" fmla="*/ 1276350 w 1581150"/>
              <a:gd name="connsiteY101" fmla="*/ 298450 h 2717865"/>
              <a:gd name="connsiteX102" fmla="*/ 1308100 w 1581150"/>
              <a:gd name="connsiteY102" fmla="*/ 241300 h 2717865"/>
              <a:gd name="connsiteX103" fmla="*/ 1301750 w 1581150"/>
              <a:gd name="connsiteY103" fmla="*/ 222250 h 2717865"/>
              <a:gd name="connsiteX104" fmla="*/ 1263650 w 1581150"/>
              <a:gd name="connsiteY104" fmla="*/ 209550 h 2717865"/>
              <a:gd name="connsiteX105" fmla="*/ 1263650 w 1581150"/>
              <a:gd name="connsiteY105" fmla="*/ 158750 h 2717865"/>
              <a:gd name="connsiteX106" fmla="*/ 1270000 w 1581150"/>
              <a:gd name="connsiteY106" fmla="*/ 139700 h 2717865"/>
              <a:gd name="connsiteX107" fmla="*/ 1308100 w 1581150"/>
              <a:gd name="connsiteY107" fmla="*/ 107950 h 2717865"/>
              <a:gd name="connsiteX108" fmla="*/ 1339850 w 1581150"/>
              <a:gd name="connsiteY108" fmla="*/ 63500 h 2717865"/>
              <a:gd name="connsiteX109" fmla="*/ 1358900 w 1581150"/>
              <a:gd name="connsiteY109" fmla="*/ 0 h 2717865"/>
              <a:gd name="connsiteX110" fmla="*/ 1371600 w 1581150"/>
              <a:gd name="connsiteY110" fmla="*/ 88900 h 2717865"/>
              <a:gd name="connsiteX111" fmla="*/ 1397000 w 1581150"/>
              <a:gd name="connsiteY111" fmla="*/ 127000 h 2717865"/>
              <a:gd name="connsiteX112" fmla="*/ 1416050 w 1581150"/>
              <a:gd name="connsiteY112" fmla="*/ 139700 h 2717865"/>
              <a:gd name="connsiteX113" fmla="*/ 1460500 w 1581150"/>
              <a:gd name="connsiteY113" fmla="*/ 196850 h 2717865"/>
              <a:gd name="connsiteX114" fmla="*/ 1466850 w 1581150"/>
              <a:gd name="connsiteY114" fmla="*/ 222250 h 2717865"/>
              <a:gd name="connsiteX115" fmla="*/ 1460500 w 1581150"/>
              <a:gd name="connsiteY115" fmla="*/ 254000 h 2717865"/>
              <a:gd name="connsiteX116" fmla="*/ 1409700 w 1581150"/>
              <a:gd name="connsiteY116" fmla="*/ 273050 h 2717865"/>
              <a:gd name="connsiteX117" fmla="*/ 1371600 w 1581150"/>
              <a:gd name="connsiteY117" fmla="*/ 304800 h 2717865"/>
              <a:gd name="connsiteX118" fmla="*/ 1358900 w 1581150"/>
              <a:gd name="connsiteY118" fmla="*/ 342900 h 2717865"/>
              <a:gd name="connsiteX119" fmla="*/ 1346200 w 1581150"/>
              <a:gd name="connsiteY119" fmla="*/ 368300 h 2717865"/>
              <a:gd name="connsiteX120" fmla="*/ 1333500 w 1581150"/>
              <a:gd name="connsiteY120" fmla="*/ 406400 h 2717865"/>
              <a:gd name="connsiteX121" fmla="*/ 1339850 w 1581150"/>
              <a:gd name="connsiteY121" fmla="*/ 457200 h 2717865"/>
              <a:gd name="connsiteX122" fmla="*/ 1397000 w 1581150"/>
              <a:gd name="connsiteY122" fmla="*/ 463550 h 2717865"/>
              <a:gd name="connsiteX123" fmla="*/ 1416050 w 1581150"/>
              <a:gd name="connsiteY123" fmla="*/ 476250 h 2717865"/>
              <a:gd name="connsiteX124" fmla="*/ 1441450 w 1581150"/>
              <a:gd name="connsiteY124" fmla="*/ 514350 h 2717865"/>
              <a:gd name="connsiteX125" fmla="*/ 1454150 w 1581150"/>
              <a:gd name="connsiteY125" fmla="*/ 533400 h 2717865"/>
              <a:gd name="connsiteX126" fmla="*/ 1492250 w 1581150"/>
              <a:gd name="connsiteY126" fmla="*/ 546100 h 2717865"/>
              <a:gd name="connsiteX127" fmla="*/ 1549400 w 1581150"/>
              <a:gd name="connsiteY127" fmla="*/ 552450 h 2717865"/>
              <a:gd name="connsiteX128" fmla="*/ 1555750 w 1581150"/>
              <a:gd name="connsiteY128" fmla="*/ 571500 h 2717865"/>
              <a:gd name="connsiteX129" fmla="*/ 1581150 w 1581150"/>
              <a:gd name="connsiteY129" fmla="*/ 609600 h 2717865"/>
              <a:gd name="connsiteX130" fmla="*/ 1574800 w 1581150"/>
              <a:gd name="connsiteY130" fmla="*/ 628650 h 2717865"/>
              <a:gd name="connsiteX131" fmla="*/ 1524000 w 1581150"/>
              <a:gd name="connsiteY131" fmla="*/ 615950 h 2717865"/>
              <a:gd name="connsiteX132" fmla="*/ 1466850 w 1581150"/>
              <a:gd name="connsiteY132" fmla="*/ 635000 h 2717865"/>
              <a:gd name="connsiteX133" fmla="*/ 1454150 w 1581150"/>
              <a:gd name="connsiteY133" fmla="*/ 673100 h 2717865"/>
              <a:gd name="connsiteX134" fmla="*/ 1447800 w 1581150"/>
              <a:gd name="connsiteY134" fmla="*/ 692150 h 2717865"/>
              <a:gd name="connsiteX135" fmla="*/ 1416050 w 1581150"/>
              <a:gd name="connsiteY135" fmla="*/ 730250 h 2717865"/>
              <a:gd name="connsiteX136" fmla="*/ 1409700 w 1581150"/>
              <a:gd name="connsiteY136" fmla="*/ 749300 h 2717865"/>
              <a:gd name="connsiteX137" fmla="*/ 1416050 w 1581150"/>
              <a:gd name="connsiteY137" fmla="*/ 882650 h 2717865"/>
              <a:gd name="connsiteX138" fmla="*/ 1422400 w 1581150"/>
              <a:gd name="connsiteY138" fmla="*/ 939800 h 2717865"/>
              <a:gd name="connsiteX139" fmla="*/ 1416050 w 1581150"/>
              <a:gd name="connsiteY139" fmla="*/ 990600 h 2717865"/>
              <a:gd name="connsiteX140" fmla="*/ 1390650 w 1581150"/>
              <a:gd name="connsiteY140" fmla="*/ 984250 h 2717865"/>
              <a:gd name="connsiteX141" fmla="*/ 1365250 w 1581150"/>
              <a:gd name="connsiteY141" fmla="*/ 946150 h 2717865"/>
              <a:gd name="connsiteX142" fmla="*/ 1327150 w 1581150"/>
              <a:gd name="connsiteY142" fmla="*/ 933450 h 2717865"/>
              <a:gd name="connsiteX143" fmla="*/ 1289050 w 1581150"/>
              <a:gd name="connsiteY143" fmla="*/ 914400 h 2717865"/>
              <a:gd name="connsiteX144" fmla="*/ 1238250 w 1581150"/>
              <a:gd name="connsiteY144" fmla="*/ 920750 h 2717865"/>
              <a:gd name="connsiteX145" fmla="*/ 1219200 w 1581150"/>
              <a:gd name="connsiteY145" fmla="*/ 927100 h 2717865"/>
              <a:gd name="connsiteX146" fmla="*/ 1187450 w 1581150"/>
              <a:gd name="connsiteY146" fmla="*/ 977900 h 2717865"/>
              <a:gd name="connsiteX147" fmla="*/ 1181100 w 1581150"/>
              <a:gd name="connsiteY147" fmla="*/ 1016000 h 2717865"/>
              <a:gd name="connsiteX148" fmla="*/ 1174750 w 1581150"/>
              <a:gd name="connsiteY148" fmla="*/ 1054100 h 2717865"/>
              <a:gd name="connsiteX149" fmla="*/ 1149350 w 1581150"/>
              <a:gd name="connsiteY149" fmla="*/ 1117600 h 2717865"/>
              <a:gd name="connsiteX150" fmla="*/ 1136650 w 1581150"/>
              <a:gd name="connsiteY150" fmla="*/ 1136650 h 2717865"/>
              <a:gd name="connsiteX151" fmla="*/ 1117600 w 1581150"/>
              <a:gd name="connsiteY151" fmla="*/ 1149350 h 2717865"/>
              <a:gd name="connsiteX152" fmla="*/ 1060450 w 1581150"/>
              <a:gd name="connsiteY152" fmla="*/ 1162050 h 2717865"/>
              <a:gd name="connsiteX153" fmla="*/ 1041400 w 1581150"/>
              <a:gd name="connsiteY153" fmla="*/ 1181100 h 2717865"/>
              <a:gd name="connsiteX154" fmla="*/ 1035050 w 1581150"/>
              <a:gd name="connsiteY154" fmla="*/ 1200150 h 2717865"/>
              <a:gd name="connsiteX155" fmla="*/ 1003300 w 1581150"/>
              <a:gd name="connsiteY155" fmla="*/ 1225550 h 2717865"/>
              <a:gd name="connsiteX156" fmla="*/ 939800 w 1581150"/>
              <a:gd name="connsiteY156" fmla="*/ 1231900 h 2717865"/>
              <a:gd name="connsiteX157" fmla="*/ 920750 w 1581150"/>
              <a:gd name="connsiteY157" fmla="*/ 1244600 h 2717865"/>
              <a:gd name="connsiteX158" fmla="*/ 901700 w 1581150"/>
              <a:gd name="connsiteY158" fmla="*/ 1282700 h 2717865"/>
              <a:gd name="connsiteX159" fmla="*/ 889000 w 1581150"/>
              <a:gd name="connsiteY159" fmla="*/ 1308100 h 2717865"/>
              <a:gd name="connsiteX160" fmla="*/ 908050 w 1581150"/>
              <a:gd name="connsiteY160" fmla="*/ 1320800 h 2717865"/>
              <a:gd name="connsiteX161" fmla="*/ 939800 w 1581150"/>
              <a:gd name="connsiteY161" fmla="*/ 1327150 h 2717865"/>
              <a:gd name="connsiteX162" fmla="*/ 946150 w 1581150"/>
              <a:gd name="connsiteY162" fmla="*/ 1346200 h 2717865"/>
              <a:gd name="connsiteX163" fmla="*/ 952500 w 1581150"/>
              <a:gd name="connsiteY163" fmla="*/ 1397000 h 2717865"/>
              <a:gd name="connsiteX164" fmla="*/ 952500 w 1581150"/>
              <a:gd name="connsiteY164" fmla="*/ 1460500 h 2717865"/>
              <a:gd name="connsiteX165" fmla="*/ 933450 w 1581150"/>
              <a:gd name="connsiteY165" fmla="*/ 1466850 h 2717865"/>
              <a:gd name="connsiteX166" fmla="*/ 895350 w 1581150"/>
              <a:gd name="connsiteY166" fmla="*/ 1492250 h 2717865"/>
              <a:gd name="connsiteX167" fmla="*/ 876300 w 1581150"/>
              <a:gd name="connsiteY167" fmla="*/ 1485900 h 2717865"/>
              <a:gd name="connsiteX168" fmla="*/ 889000 w 1581150"/>
              <a:gd name="connsiteY168" fmla="*/ 1524000 h 2717865"/>
              <a:gd name="connsiteX169" fmla="*/ 908050 w 1581150"/>
              <a:gd name="connsiteY169" fmla="*/ 1530350 h 2717865"/>
              <a:gd name="connsiteX170" fmla="*/ 939800 w 1581150"/>
              <a:gd name="connsiteY170" fmla="*/ 1568450 h 2717865"/>
              <a:gd name="connsiteX171" fmla="*/ 920750 w 1581150"/>
              <a:gd name="connsiteY171" fmla="*/ 1631950 h 2717865"/>
              <a:gd name="connsiteX172" fmla="*/ 914400 w 1581150"/>
              <a:gd name="connsiteY172" fmla="*/ 1651000 h 2717865"/>
              <a:gd name="connsiteX173" fmla="*/ 927100 w 1581150"/>
              <a:gd name="connsiteY173" fmla="*/ 1689100 h 2717865"/>
              <a:gd name="connsiteX174" fmla="*/ 933450 w 1581150"/>
              <a:gd name="connsiteY174" fmla="*/ 1708150 h 2717865"/>
              <a:gd name="connsiteX175" fmla="*/ 971550 w 1581150"/>
              <a:gd name="connsiteY175" fmla="*/ 1790700 h 2717865"/>
              <a:gd name="connsiteX176" fmla="*/ 996950 w 1581150"/>
              <a:gd name="connsiteY176" fmla="*/ 1797050 h 2717865"/>
              <a:gd name="connsiteX177" fmla="*/ 996950 w 1581150"/>
              <a:gd name="connsiteY177" fmla="*/ 1885950 h 2717865"/>
              <a:gd name="connsiteX178" fmla="*/ 1003300 w 1581150"/>
              <a:gd name="connsiteY178" fmla="*/ 1905000 h 2717865"/>
              <a:gd name="connsiteX179" fmla="*/ 1028700 w 1581150"/>
              <a:gd name="connsiteY179" fmla="*/ 1943100 h 2717865"/>
              <a:gd name="connsiteX180" fmla="*/ 1035050 w 1581150"/>
              <a:gd name="connsiteY180" fmla="*/ 1987550 h 2717865"/>
              <a:gd name="connsiteX181" fmla="*/ 1047750 w 1581150"/>
              <a:gd name="connsiteY181" fmla="*/ 2006600 h 2717865"/>
              <a:gd name="connsiteX182" fmla="*/ 1035050 w 1581150"/>
              <a:gd name="connsiteY182" fmla="*/ 2076450 h 2717865"/>
              <a:gd name="connsiteX183" fmla="*/ 1041400 w 1581150"/>
              <a:gd name="connsiteY183" fmla="*/ 2101850 h 2717865"/>
              <a:gd name="connsiteX184" fmla="*/ 1079500 w 1581150"/>
              <a:gd name="connsiteY184" fmla="*/ 2127250 h 2717865"/>
              <a:gd name="connsiteX185" fmla="*/ 1073150 w 1581150"/>
              <a:gd name="connsiteY185" fmla="*/ 2330450 h 2717865"/>
              <a:gd name="connsiteX186" fmla="*/ 1054100 w 1581150"/>
              <a:gd name="connsiteY186" fmla="*/ 2368550 h 2717865"/>
              <a:gd name="connsiteX187" fmla="*/ 1047750 w 1581150"/>
              <a:gd name="connsiteY187" fmla="*/ 2387600 h 2717865"/>
              <a:gd name="connsiteX188" fmla="*/ 1035050 w 1581150"/>
              <a:gd name="connsiteY188" fmla="*/ 2444750 h 2717865"/>
              <a:gd name="connsiteX189" fmla="*/ 1022350 w 1581150"/>
              <a:gd name="connsiteY189" fmla="*/ 2463800 h 2717865"/>
              <a:gd name="connsiteX190" fmla="*/ 1003300 w 1581150"/>
              <a:gd name="connsiteY190" fmla="*/ 2470150 h 2717865"/>
              <a:gd name="connsiteX191" fmla="*/ 1035050 w 1581150"/>
              <a:gd name="connsiteY191" fmla="*/ 2508250 h 2717865"/>
              <a:gd name="connsiteX192" fmla="*/ 1060450 w 1581150"/>
              <a:gd name="connsiteY192" fmla="*/ 2559050 h 2717865"/>
              <a:gd name="connsiteX193" fmla="*/ 1066800 w 1581150"/>
              <a:gd name="connsiteY193" fmla="*/ 2635250 h 2717865"/>
              <a:gd name="connsiteX194" fmla="*/ 1060450 w 1581150"/>
              <a:gd name="connsiteY194" fmla="*/ 2654300 h 2717865"/>
              <a:gd name="connsiteX195" fmla="*/ 1022350 w 1581150"/>
              <a:gd name="connsiteY195" fmla="*/ 2660650 h 2717865"/>
              <a:gd name="connsiteX196" fmla="*/ 996950 w 1581150"/>
              <a:gd name="connsiteY196" fmla="*/ 2698750 h 2717865"/>
              <a:gd name="connsiteX197" fmla="*/ 996950 w 1581150"/>
              <a:gd name="connsiteY197" fmla="*/ 2717800 h 271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581150" h="2717865">
                <a:moveTo>
                  <a:pt x="996950" y="2717800"/>
                </a:moveTo>
                <a:cubicBezTo>
                  <a:pt x="960967" y="2718858"/>
                  <a:pt x="795018" y="2706846"/>
                  <a:pt x="781050" y="2705100"/>
                </a:cubicBezTo>
                <a:cubicBezTo>
                  <a:pt x="763730" y="2702935"/>
                  <a:pt x="747570" y="2694565"/>
                  <a:pt x="730250" y="2692400"/>
                </a:cubicBezTo>
                <a:cubicBezTo>
                  <a:pt x="713317" y="2690283"/>
                  <a:pt x="696436" y="2687694"/>
                  <a:pt x="679450" y="2686050"/>
                </a:cubicBezTo>
                <a:lnTo>
                  <a:pt x="533400" y="2673350"/>
                </a:lnTo>
                <a:cubicBezTo>
                  <a:pt x="524933" y="2671233"/>
                  <a:pt x="516391" y="2669398"/>
                  <a:pt x="508000" y="2667000"/>
                </a:cubicBezTo>
                <a:cubicBezTo>
                  <a:pt x="501564" y="2665161"/>
                  <a:pt x="495607" y="2661351"/>
                  <a:pt x="488950" y="2660650"/>
                </a:cubicBezTo>
                <a:cubicBezTo>
                  <a:pt x="455204" y="2657098"/>
                  <a:pt x="421217" y="2656417"/>
                  <a:pt x="387350" y="2654300"/>
                </a:cubicBezTo>
                <a:cubicBezTo>
                  <a:pt x="358237" y="2610631"/>
                  <a:pt x="366777" y="2630680"/>
                  <a:pt x="355600" y="2597150"/>
                </a:cubicBezTo>
                <a:cubicBezTo>
                  <a:pt x="358015" y="2585074"/>
                  <a:pt x="361791" y="2559367"/>
                  <a:pt x="368300" y="2546350"/>
                </a:cubicBezTo>
                <a:cubicBezTo>
                  <a:pt x="392919" y="2497111"/>
                  <a:pt x="371389" y="2556133"/>
                  <a:pt x="387350" y="2508250"/>
                </a:cubicBezTo>
                <a:cubicBezTo>
                  <a:pt x="381000" y="2504017"/>
                  <a:pt x="375828" y="2496805"/>
                  <a:pt x="368300" y="2495550"/>
                </a:cubicBezTo>
                <a:cubicBezTo>
                  <a:pt x="309479" y="2485746"/>
                  <a:pt x="389021" y="2522287"/>
                  <a:pt x="330200" y="2495550"/>
                </a:cubicBezTo>
                <a:cubicBezTo>
                  <a:pt x="312965" y="2487716"/>
                  <a:pt x="297361" y="2476137"/>
                  <a:pt x="279400" y="2470150"/>
                </a:cubicBezTo>
                <a:cubicBezTo>
                  <a:pt x="273050" y="2468033"/>
                  <a:pt x="266808" y="2465561"/>
                  <a:pt x="260350" y="2463800"/>
                </a:cubicBezTo>
                <a:cubicBezTo>
                  <a:pt x="243511" y="2459207"/>
                  <a:pt x="226109" y="2456620"/>
                  <a:pt x="209550" y="2451100"/>
                </a:cubicBezTo>
                <a:lnTo>
                  <a:pt x="190500" y="2444750"/>
                </a:lnTo>
                <a:cubicBezTo>
                  <a:pt x="188383" y="2438400"/>
                  <a:pt x="187143" y="2431687"/>
                  <a:pt x="184150" y="2425700"/>
                </a:cubicBezTo>
                <a:cubicBezTo>
                  <a:pt x="180737" y="2418874"/>
                  <a:pt x="174456" y="2413665"/>
                  <a:pt x="171450" y="2406650"/>
                </a:cubicBezTo>
                <a:cubicBezTo>
                  <a:pt x="146847" y="2349243"/>
                  <a:pt x="184284" y="2410026"/>
                  <a:pt x="152400" y="2362200"/>
                </a:cubicBezTo>
                <a:cubicBezTo>
                  <a:pt x="154891" y="2352234"/>
                  <a:pt x="154675" y="2322742"/>
                  <a:pt x="177800" y="2330450"/>
                </a:cubicBezTo>
                <a:cubicBezTo>
                  <a:pt x="192280" y="2335277"/>
                  <a:pt x="215900" y="2355850"/>
                  <a:pt x="215900" y="2355850"/>
                </a:cubicBezTo>
                <a:cubicBezTo>
                  <a:pt x="213783" y="2343150"/>
                  <a:pt x="213621" y="2329964"/>
                  <a:pt x="209550" y="2317750"/>
                </a:cubicBezTo>
                <a:cubicBezTo>
                  <a:pt x="207137" y="2310510"/>
                  <a:pt x="199950" y="2305674"/>
                  <a:pt x="196850" y="2298700"/>
                </a:cubicBezTo>
                <a:cubicBezTo>
                  <a:pt x="191413" y="2286467"/>
                  <a:pt x="188383" y="2273300"/>
                  <a:pt x="184150" y="2260600"/>
                </a:cubicBezTo>
                <a:cubicBezTo>
                  <a:pt x="175040" y="2233271"/>
                  <a:pt x="179423" y="2248044"/>
                  <a:pt x="171450" y="2216150"/>
                </a:cubicBezTo>
                <a:cubicBezTo>
                  <a:pt x="176150" y="2145643"/>
                  <a:pt x="170694" y="2142596"/>
                  <a:pt x="184150" y="2095500"/>
                </a:cubicBezTo>
                <a:cubicBezTo>
                  <a:pt x="188282" y="2081039"/>
                  <a:pt x="192068" y="2068532"/>
                  <a:pt x="203200" y="2057400"/>
                </a:cubicBezTo>
                <a:cubicBezTo>
                  <a:pt x="208596" y="2052004"/>
                  <a:pt x="215900" y="2048933"/>
                  <a:pt x="222250" y="2044700"/>
                </a:cubicBezTo>
                <a:cubicBezTo>
                  <a:pt x="226483" y="2038350"/>
                  <a:pt x="231537" y="2032476"/>
                  <a:pt x="234950" y="2025650"/>
                </a:cubicBezTo>
                <a:cubicBezTo>
                  <a:pt x="250755" y="1994039"/>
                  <a:pt x="241508" y="1943932"/>
                  <a:pt x="234950" y="1917700"/>
                </a:cubicBezTo>
                <a:cubicBezTo>
                  <a:pt x="233099" y="1910296"/>
                  <a:pt x="222250" y="1909233"/>
                  <a:pt x="215900" y="1905000"/>
                </a:cubicBezTo>
                <a:cubicBezTo>
                  <a:pt x="216425" y="1900799"/>
                  <a:pt x="230257" y="1849507"/>
                  <a:pt x="215900" y="1835150"/>
                </a:cubicBezTo>
                <a:cubicBezTo>
                  <a:pt x="211167" y="1830417"/>
                  <a:pt x="203200" y="1830917"/>
                  <a:pt x="196850" y="1828800"/>
                </a:cubicBezTo>
                <a:cubicBezTo>
                  <a:pt x="172444" y="1792191"/>
                  <a:pt x="193574" y="1827506"/>
                  <a:pt x="177800" y="1790700"/>
                </a:cubicBezTo>
                <a:cubicBezTo>
                  <a:pt x="154260" y="1735773"/>
                  <a:pt x="173642" y="1790926"/>
                  <a:pt x="158750" y="1746250"/>
                </a:cubicBezTo>
                <a:cubicBezTo>
                  <a:pt x="160867" y="1731433"/>
                  <a:pt x="162423" y="1716526"/>
                  <a:pt x="165100" y="1701800"/>
                </a:cubicBezTo>
                <a:cubicBezTo>
                  <a:pt x="166661" y="1693214"/>
                  <a:pt x="171450" y="1685127"/>
                  <a:pt x="171450" y="1676400"/>
                </a:cubicBezTo>
                <a:cubicBezTo>
                  <a:pt x="171450" y="1575581"/>
                  <a:pt x="175988" y="1594764"/>
                  <a:pt x="158750" y="1543050"/>
                </a:cubicBezTo>
                <a:cubicBezTo>
                  <a:pt x="156633" y="1498600"/>
                  <a:pt x="157314" y="1453928"/>
                  <a:pt x="152400" y="1409700"/>
                </a:cubicBezTo>
                <a:cubicBezTo>
                  <a:pt x="146798" y="1359284"/>
                  <a:pt x="141703" y="1385633"/>
                  <a:pt x="127000" y="1352550"/>
                </a:cubicBezTo>
                <a:cubicBezTo>
                  <a:pt x="118166" y="1332673"/>
                  <a:pt x="113227" y="1310160"/>
                  <a:pt x="107950" y="1289050"/>
                </a:cubicBezTo>
                <a:cubicBezTo>
                  <a:pt x="155716" y="1257206"/>
                  <a:pt x="98585" y="1290806"/>
                  <a:pt x="209550" y="1270000"/>
                </a:cubicBezTo>
                <a:cubicBezTo>
                  <a:pt x="217051" y="1268594"/>
                  <a:pt x="222250" y="1261533"/>
                  <a:pt x="228600" y="1257300"/>
                </a:cubicBezTo>
                <a:cubicBezTo>
                  <a:pt x="230717" y="1250950"/>
                  <a:pt x="234950" y="1244943"/>
                  <a:pt x="234950" y="1238250"/>
                </a:cubicBezTo>
                <a:cubicBezTo>
                  <a:pt x="234950" y="1221185"/>
                  <a:pt x="234938" y="1203295"/>
                  <a:pt x="228600" y="1187450"/>
                </a:cubicBezTo>
                <a:cubicBezTo>
                  <a:pt x="225766" y="1180364"/>
                  <a:pt x="216376" y="1178163"/>
                  <a:pt x="209550" y="1174750"/>
                </a:cubicBezTo>
                <a:cubicBezTo>
                  <a:pt x="156970" y="1148460"/>
                  <a:pt x="226045" y="1192096"/>
                  <a:pt x="171450" y="1155700"/>
                </a:cubicBezTo>
                <a:cubicBezTo>
                  <a:pt x="167217" y="1149350"/>
                  <a:pt x="162404" y="1143350"/>
                  <a:pt x="158750" y="1136650"/>
                </a:cubicBezTo>
                <a:cubicBezTo>
                  <a:pt x="149684" y="1120030"/>
                  <a:pt x="133350" y="1085850"/>
                  <a:pt x="133350" y="1085850"/>
                </a:cubicBezTo>
                <a:cubicBezTo>
                  <a:pt x="131233" y="1062567"/>
                  <a:pt x="134863" y="1038017"/>
                  <a:pt x="127000" y="1016000"/>
                </a:cubicBezTo>
                <a:cubicBezTo>
                  <a:pt x="123440" y="1006033"/>
                  <a:pt x="110212" y="1003101"/>
                  <a:pt x="101600" y="996950"/>
                </a:cubicBezTo>
                <a:cubicBezTo>
                  <a:pt x="77987" y="980084"/>
                  <a:pt x="86868" y="985329"/>
                  <a:pt x="57150" y="977900"/>
                </a:cubicBezTo>
                <a:cubicBezTo>
                  <a:pt x="50800" y="980017"/>
                  <a:pt x="44450" y="986367"/>
                  <a:pt x="38100" y="984250"/>
                </a:cubicBezTo>
                <a:cubicBezTo>
                  <a:pt x="29581" y="981410"/>
                  <a:pt x="24799" y="972099"/>
                  <a:pt x="19050" y="965200"/>
                </a:cubicBezTo>
                <a:cubicBezTo>
                  <a:pt x="5373" y="948787"/>
                  <a:pt x="6364" y="946193"/>
                  <a:pt x="0" y="927100"/>
                </a:cubicBezTo>
                <a:cubicBezTo>
                  <a:pt x="8467" y="924983"/>
                  <a:pt x="17041" y="923258"/>
                  <a:pt x="25400" y="920750"/>
                </a:cubicBezTo>
                <a:cubicBezTo>
                  <a:pt x="38222" y="916903"/>
                  <a:pt x="50513" y="911297"/>
                  <a:pt x="63500" y="908050"/>
                </a:cubicBezTo>
                <a:cubicBezTo>
                  <a:pt x="101391" y="898577"/>
                  <a:pt x="80292" y="903135"/>
                  <a:pt x="127000" y="895350"/>
                </a:cubicBezTo>
                <a:lnTo>
                  <a:pt x="101600" y="857250"/>
                </a:lnTo>
                <a:cubicBezTo>
                  <a:pt x="97367" y="850900"/>
                  <a:pt x="91313" y="845440"/>
                  <a:pt x="88900" y="838200"/>
                </a:cubicBezTo>
                <a:cubicBezTo>
                  <a:pt x="84566" y="825198"/>
                  <a:pt x="81213" y="809569"/>
                  <a:pt x="69850" y="800100"/>
                </a:cubicBezTo>
                <a:cubicBezTo>
                  <a:pt x="51392" y="784718"/>
                  <a:pt x="28682" y="784772"/>
                  <a:pt x="6350" y="781050"/>
                </a:cubicBezTo>
                <a:cubicBezTo>
                  <a:pt x="12700" y="774700"/>
                  <a:pt x="18501" y="767749"/>
                  <a:pt x="25400" y="762000"/>
                </a:cubicBezTo>
                <a:cubicBezTo>
                  <a:pt x="52645" y="739295"/>
                  <a:pt x="38202" y="760607"/>
                  <a:pt x="63500" y="730250"/>
                </a:cubicBezTo>
                <a:cubicBezTo>
                  <a:pt x="78166" y="712651"/>
                  <a:pt x="70492" y="707456"/>
                  <a:pt x="95250" y="704850"/>
                </a:cubicBezTo>
                <a:cubicBezTo>
                  <a:pt x="128996" y="701298"/>
                  <a:pt x="162983" y="700617"/>
                  <a:pt x="196850" y="698500"/>
                </a:cubicBezTo>
                <a:lnTo>
                  <a:pt x="234950" y="673100"/>
                </a:lnTo>
                <a:cubicBezTo>
                  <a:pt x="241300" y="668867"/>
                  <a:pt x="246760" y="662813"/>
                  <a:pt x="254000" y="660400"/>
                </a:cubicBezTo>
                <a:cubicBezTo>
                  <a:pt x="281689" y="651170"/>
                  <a:pt x="291024" y="651771"/>
                  <a:pt x="311150" y="635000"/>
                </a:cubicBezTo>
                <a:cubicBezTo>
                  <a:pt x="318049" y="629251"/>
                  <a:pt x="324451" y="622849"/>
                  <a:pt x="330200" y="615950"/>
                </a:cubicBezTo>
                <a:cubicBezTo>
                  <a:pt x="335086" y="610087"/>
                  <a:pt x="336074" y="600313"/>
                  <a:pt x="342900" y="596900"/>
                </a:cubicBezTo>
                <a:cubicBezTo>
                  <a:pt x="354416" y="591142"/>
                  <a:pt x="368332" y="592853"/>
                  <a:pt x="381000" y="590550"/>
                </a:cubicBezTo>
                <a:cubicBezTo>
                  <a:pt x="391619" y="588619"/>
                  <a:pt x="402337" y="587040"/>
                  <a:pt x="412750" y="584200"/>
                </a:cubicBezTo>
                <a:cubicBezTo>
                  <a:pt x="425665" y="580678"/>
                  <a:pt x="439711" y="578926"/>
                  <a:pt x="450850" y="571500"/>
                </a:cubicBezTo>
                <a:cubicBezTo>
                  <a:pt x="457200" y="567267"/>
                  <a:pt x="462885" y="561806"/>
                  <a:pt x="469900" y="558800"/>
                </a:cubicBezTo>
                <a:cubicBezTo>
                  <a:pt x="477922" y="555362"/>
                  <a:pt x="486833" y="554567"/>
                  <a:pt x="495300" y="552450"/>
                </a:cubicBezTo>
                <a:cubicBezTo>
                  <a:pt x="510117" y="554567"/>
                  <a:pt x="525074" y="555865"/>
                  <a:pt x="539750" y="558800"/>
                </a:cubicBezTo>
                <a:cubicBezTo>
                  <a:pt x="546314" y="560113"/>
                  <a:pt x="552147" y="565889"/>
                  <a:pt x="558800" y="565150"/>
                </a:cubicBezTo>
                <a:cubicBezTo>
                  <a:pt x="572105" y="563672"/>
                  <a:pt x="596900" y="552450"/>
                  <a:pt x="596900" y="552450"/>
                </a:cubicBezTo>
                <a:cubicBezTo>
                  <a:pt x="626533" y="508000"/>
                  <a:pt x="609600" y="505883"/>
                  <a:pt x="641350" y="527050"/>
                </a:cubicBezTo>
                <a:cubicBezTo>
                  <a:pt x="673100" y="524933"/>
                  <a:pt x="705212" y="525931"/>
                  <a:pt x="736600" y="520700"/>
                </a:cubicBezTo>
                <a:cubicBezTo>
                  <a:pt x="766618" y="515697"/>
                  <a:pt x="746798" y="502420"/>
                  <a:pt x="768350" y="488950"/>
                </a:cubicBezTo>
                <a:cubicBezTo>
                  <a:pt x="789011" y="476037"/>
                  <a:pt x="828570" y="473090"/>
                  <a:pt x="850900" y="469900"/>
                </a:cubicBezTo>
                <a:cubicBezTo>
                  <a:pt x="868279" y="458314"/>
                  <a:pt x="873738" y="458203"/>
                  <a:pt x="882650" y="438150"/>
                </a:cubicBezTo>
                <a:cubicBezTo>
                  <a:pt x="888087" y="425917"/>
                  <a:pt x="884211" y="407476"/>
                  <a:pt x="895350" y="400050"/>
                </a:cubicBezTo>
                <a:cubicBezTo>
                  <a:pt x="949945" y="363654"/>
                  <a:pt x="880870" y="407290"/>
                  <a:pt x="933450" y="381000"/>
                </a:cubicBezTo>
                <a:cubicBezTo>
                  <a:pt x="940276" y="377587"/>
                  <a:pt x="946150" y="372533"/>
                  <a:pt x="952500" y="368300"/>
                </a:cubicBezTo>
                <a:cubicBezTo>
                  <a:pt x="958921" y="358668"/>
                  <a:pt x="971550" y="343345"/>
                  <a:pt x="971550" y="330200"/>
                </a:cubicBezTo>
                <a:cubicBezTo>
                  <a:pt x="971550" y="323507"/>
                  <a:pt x="967317" y="317500"/>
                  <a:pt x="965200" y="311150"/>
                </a:cubicBezTo>
                <a:cubicBezTo>
                  <a:pt x="963083" y="319617"/>
                  <a:pt x="961358" y="328191"/>
                  <a:pt x="958850" y="336550"/>
                </a:cubicBezTo>
                <a:cubicBezTo>
                  <a:pt x="955003" y="349372"/>
                  <a:pt x="946150" y="374650"/>
                  <a:pt x="946150" y="374650"/>
                </a:cubicBezTo>
                <a:cubicBezTo>
                  <a:pt x="954617" y="378883"/>
                  <a:pt x="962687" y="384026"/>
                  <a:pt x="971550" y="387350"/>
                </a:cubicBezTo>
                <a:cubicBezTo>
                  <a:pt x="979722" y="390414"/>
                  <a:pt x="989373" y="389370"/>
                  <a:pt x="996950" y="393700"/>
                </a:cubicBezTo>
                <a:cubicBezTo>
                  <a:pt x="1004747" y="398155"/>
                  <a:pt x="1009101" y="407001"/>
                  <a:pt x="1016000" y="412750"/>
                </a:cubicBezTo>
                <a:cubicBezTo>
                  <a:pt x="1021863" y="417636"/>
                  <a:pt x="1028700" y="421217"/>
                  <a:pt x="1035050" y="425450"/>
                </a:cubicBezTo>
                <a:cubicBezTo>
                  <a:pt x="1041400" y="423333"/>
                  <a:pt x="1048873" y="423281"/>
                  <a:pt x="1054100" y="419100"/>
                </a:cubicBezTo>
                <a:cubicBezTo>
                  <a:pt x="1088496" y="391583"/>
                  <a:pt x="1042988" y="406400"/>
                  <a:pt x="1085850" y="387350"/>
                </a:cubicBezTo>
                <a:cubicBezTo>
                  <a:pt x="1091626" y="384783"/>
                  <a:pt x="1137433" y="369492"/>
                  <a:pt x="1149350" y="368300"/>
                </a:cubicBezTo>
                <a:cubicBezTo>
                  <a:pt x="1183114" y="364924"/>
                  <a:pt x="1217083" y="364067"/>
                  <a:pt x="1250950" y="361950"/>
                </a:cubicBezTo>
                <a:cubicBezTo>
                  <a:pt x="1255183" y="355600"/>
                  <a:pt x="1260644" y="349915"/>
                  <a:pt x="1263650" y="342900"/>
                </a:cubicBezTo>
                <a:cubicBezTo>
                  <a:pt x="1269815" y="328514"/>
                  <a:pt x="1268627" y="312352"/>
                  <a:pt x="1276350" y="298450"/>
                </a:cubicBezTo>
                <a:cubicBezTo>
                  <a:pt x="1312741" y="232946"/>
                  <a:pt x="1293732" y="284405"/>
                  <a:pt x="1308100" y="241300"/>
                </a:cubicBezTo>
                <a:cubicBezTo>
                  <a:pt x="1305983" y="234950"/>
                  <a:pt x="1307197" y="226141"/>
                  <a:pt x="1301750" y="222250"/>
                </a:cubicBezTo>
                <a:cubicBezTo>
                  <a:pt x="1290857" y="214469"/>
                  <a:pt x="1263650" y="209550"/>
                  <a:pt x="1263650" y="209550"/>
                </a:cubicBezTo>
                <a:cubicBezTo>
                  <a:pt x="1254566" y="182298"/>
                  <a:pt x="1254893" y="193779"/>
                  <a:pt x="1263650" y="158750"/>
                </a:cubicBezTo>
                <a:cubicBezTo>
                  <a:pt x="1265273" y="152256"/>
                  <a:pt x="1266287" y="145269"/>
                  <a:pt x="1270000" y="139700"/>
                </a:cubicBezTo>
                <a:cubicBezTo>
                  <a:pt x="1290806" y="108492"/>
                  <a:pt x="1284672" y="131378"/>
                  <a:pt x="1308100" y="107950"/>
                </a:cubicBezTo>
                <a:cubicBezTo>
                  <a:pt x="1309976" y="106074"/>
                  <a:pt x="1336966" y="69990"/>
                  <a:pt x="1339850" y="63500"/>
                </a:cubicBezTo>
                <a:cubicBezTo>
                  <a:pt x="1348684" y="43623"/>
                  <a:pt x="1353623" y="21110"/>
                  <a:pt x="1358900" y="0"/>
                </a:cubicBezTo>
                <a:cubicBezTo>
                  <a:pt x="1359595" y="7642"/>
                  <a:pt x="1359649" y="67389"/>
                  <a:pt x="1371600" y="88900"/>
                </a:cubicBezTo>
                <a:cubicBezTo>
                  <a:pt x="1379013" y="102243"/>
                  <a:pt x="1384300" y="118533"/>
                  <a:pt x="1397000" y="127000"/>
                </a:cubicBezTo>
                <a:lnTo>
                  <a:pt x="1416050" y="139700"/>
                </a:lnTo>
                <a:cubicBezTo>
                  <a:pt x="1446431" y="185272"/>
                  <a:pt x="1430657" y="167007"/>
                  <a:pt x="1460500" y="196850"/>
                </a:cubicBezTo>
                <a:cubicBezTo>
                  <a:pt x="1462617" y="205317"/>
                  <a:pt x="1466850" y="213523"/>
                  <a:pt x="1466850" y="222250"/>
                </a:cubicBezTo>
                <a:cubicBezTo>
                  <a:pt x="1466850" y="233043"/>
                  <a:pt x="1465855" y="244629"/>
                  <a:pt x="1460500" y="254000"/>
                </a:cubicBezTo>
                <a:cubicBezTo>
                  <a:pt x="1452061" y="268769"/>
                  <a:pt x="1421228" y="270744"/>
                  <a:pt x="1409700" y="273050"/>
                </a:cubicBezTo>
                <a:cubicBezTo>
                  <a:pt x="1397843" y="280955"/>
                  <a:pt x="1378790" y="291858"/>
                  <a:pt x="1371600" y="304800"/>
                </a:cubicBezTo>
                <a:cubicBezTo>
                  <a:pt x="1365099" y="316502"/>
                  <a:pt x="1364887" y="330926"/>
                  <a:pt x="1358900" y="342900"/>
                </a:cubicBezTo>
                <a:cubicBezTo>
                  <a:pt x="1354667" y="351367"/>
                  <a:pt x="1349716" y="359511"/>
                  <a:pt x="1346200" y="368300"/>
                </a:cubicBezTo>
                <a:cubicBezTo>
                  <a:pt x="1341228" y="380729"/>
                  <a:pt x="1333500" y="406400"/>
                  <a:pt x="1333500" y="406400"/>
                </a:cubicBezTo>
                <a:cubicBezTo>
                  <a:pt x="1335617" y="423333"/>
                  <a:pt x="1327166" y="445784"/>
                  <a:pt x="1339850" y="457200"/>
                </a:cubicBezTo>
                <a:cubicBezTo>
                  <a:pt x="1354097" y="470022"/>
                  <a:pt x="1378405" y="458901"/>
                  <a:pt x="1397000" y="463550"/>
                </a:cubicBezTo>
                <a:cubicBezTo>
                  <a:pt x="1404404" y="465401"/>
                  <a:pt x="1409700" y="472017"/>
                  <a:pt x="1416050" y="476250"/>
                </a:cubicBezTo>
                <a:lnTo>
                  <a:pt x="1441450" y="514350"/>
                </a:lnTo>
                <a:cubicBezTo>
                  <a:pt x="1445683" y="520700"/>
                  <a:pt x="1446910" y="530987"/>
                  <a:pt x="1454150" y="533400"/>
                </a:cubicBezTo>
                <a:lnTo>
                  <a:pt x="1492250" y="546100"/>
                </a:lnTo>
                <a:cubicBezTo>
                  <a:pt x="1517203" y="541941"/>
                  <a:pt x="1531892" y="530566"/>
                  <a:pt x="1549400" y="552450"/>
                </a:cubicBezTo>
                <a:cubicBezTo>
                  <a:pt x="1553581" y="557677"/>
                  <a:pt x="1552499" y="565649"/>
                  <a:pt x="1555750" y="571500"/>
                </a:cubicBezTo>
                <a:cubicBezTo>
                  <a:pt x="1563163" y="584843"/>
                  <a:pt x="1581150" y="609600"/>
                  <a:pt x="1581150" y="609600"/>
                </a:cubicBezTo>
                <a:cubicBezTo>
                  <a:pt x="1579033" y="615950"/>
                  <a:pt x="1581150" y="626533"/>
                  <a:pt x="1574800" y="628650"/>
                </a:cubicBezTo>
                <a:cubicBezTo>
                  <a:pt x="1567137" y="631204"/>
                  <a:pt x="1534280" y="619377"/>
                  <a:pt x="1524000" y="615950"/>
                </a:cubicBezTo>
                <a:cubicBezTo>
                  <a:pt x="1511068" y="618105"/>
                  <a:pt x="1477232" y="618388"/>
                  <a:pt x="1466850" y="635000"/>
                </a:cubicBezTo>
                <a:cubicBezTo>
                  <a:pt x="1459755" y="646352"/>
                  <a:pt x="1458383" y="660400"/>
                  <a:pt x="1454150" y="673100"/>
                </a:cubicBezTo>
                <a:cubicBezTo>
                  <a:pt x="1452033" y="679450"/>
                  <a:pt x="1452533" y="687417"/>
                  <a:pt x="1447800" y="692150"/>
                </a:cubicBezTo>
                <a:cubicBezTo>
                  <a:pt x="1433756" y="706194"/>
                  <a:pt x="1424891" y="712569"/>
                  <a:pt x="1416050" y="730250"/>
                </a:cubicBezTo>
                <a:cubicBezTo>
                  <a:pt x="1413057" y="736237"/>
                  <a:pt x="1411817" y="742950"/>
                  <a:pt x="1409700" y="749300"/>
                </a:cubicBezTo>
                <a:cubicBezTo>
                  <a:pt x="1411817" y="793750"/>
                  <a:pt x="1413090" y="838248"/>
                  <a:pt x="1416050" y="882650"/>
                </a:cubicBezTo>
                <a:cubicBezTo>
                  <a:pt x="1417325" y="901775"/>
                  <a:pt x="1422400" y="920633"/>
                  <a:pt x="1422400" y="939800"/>
                </a:cubicBezTo>
                <a:cubicBezTo>
                  <a:pt x="1422400" y="956865"/>
                  <a:pt x="1418167" y="973667"/>
                  <a:pt x="1416050" y="990600"/>
                </a:cubicBezTo>
                <a:cubicBezTo>
                  <a:pt x="1407583" y="988483"/>
                  <a:pt x="1397218" y="989997"/>
                  <a:pt x="1390650" y="984250"/>
                </a:cubicBezTo>
                <a:cubicBezTo>
                  <a:pt x="1379163" y="974199"/>
                  <a:pt x="1379730" y="950977"/>
                  <a:pt x="1365250" y="946150"/>
                </a:cubicBezTo>
                <a:cubicBezTo>
                  <a:pt x="1352550" y="941917"/>
                  <a:pt x="1338289" y="940876"/>
                  <a:pt x="1327150" y="933450"/>
                </a:cubicBezTo>
                <a:cubicBezTo>
                  <a:pt x="1302531" y="917037"/>
                  <a:pt x="1315340" y="923163"/>
                  <a:pt x="1289050" y="914400"/>
                </a:cubicBezTo>
                <a:cubicBezTo>
                  <a:pt x="1272117" y="916517"/>
                  <a:pt x="1255040" y="917697"/>
                  <a:pt x="1238250" y="920750"/>
                </a:cubicBezTo>
                <a:cubicBezTo>
                  <a:pt x="1231664" y="921947"/>
                  <a:pt x="1223091" y="921653"/>
                  <a:pt x="1219200" y="927100"/>
                </a:cubicBezTo>
                <a:cubicBezTo>
                  <a:pt x="1171112" y="994423"/>
                  <a:pt x="1236437" y="945242"/>
                  <a:pt x="1187450" y="977900"/>
                </a:cubicBezTo>
                <a:cubicBezTo>
                  <a:pt x="1199812" y="1014986"/>
                  <a:pt x="1193410" y="979071"/>
                  <a:pt x="1181100" y="1016000"/>
                </a:cubicBezTo>
                <a:cubicBezTo>
                  <a:pt x="1177029" y="1028214"/>
                  <a:pt x="1177873" y="1041609"/>
                  <a:pt x="1174750" y="1054100"/>
                </a:cubicBezTo>
                <a:cubicBezTo>
                  <a:pt x="1168968" y="1077229"/>
                  <a:pt x="1161029" y="1097163"/>
                  <a:pt x="1149350" y="1117600"/>
                </a:cubicBezTo>
                <a:cubicBezTo>
                  <a:pt x="1145564" y="1124226"/>
                  <a:pt x="1142046" y="1131254"/>
                  <a:pt x="1136650" y="1136650"/>
                </a:cubicBezTo>
                <a:cubicBezTo>
                  <a:pt x="1131254" y="1142046"/>
                  <a:pt x="1124426" y="1145937"/>
                  <a:pt x="1117600" y="1149350"/>
                </a:cubicBezTo>
                <a:cubicBezTo>
                  <a:pt x="1101968" y="1157166"/>
                  <a:pt x="1075083" y="1159611"/>
                  <a:pt x="1060450" y="1162050"/>
                </a:cubicBezTo>
                <a:cubicBezTo>
                  <a:pt x="1054100" y="1168400"/>
                  <a:pt x="1046381" y="1173628"/>
                  <a:pt x="1041400" y="1181100"/>
                </a:cubicBezTo>
                <a:cubicBezTo>
                  <a:pt x="1037687" y="1186669"/>
                  <a:pt x="1038043" y="1194163"/>
                  <a:pt x="1035050" y="1200150"/>
                </a:cubicBezTo>
                <a:cubicBezTo>
                  <a:pt x="1025997" y="1218257"/>
                  <a:pt x="1023135" y="1222498"/>
                  <a:pt x="1003300" y="1225550"/>
                </a:cubicBezTo>
                <a:cubicBezTo>
                  <a:pt x="982275" y="1228785"/>
                  <a:pt x="960967" y="1229783"/>
                  <a:pt x="939800" y="1231900"/>
                </a:cubicBezTo>
                <a:cubicBezTo>
                  <a:pt x="933450" y="1236133"/>
                  <a:pt x="926146" y="1239204"/>
                  <a:pt x="920750" y="1244600"/>
                </a:cubicBezTo>
                <a:cubicBezTo>
                  <a:pt x="905496" y="1259854"/>
                  <a:pt x="909447" y="1264624"/>
                  <a:pt x="901700" y="1282700"/>
                </a:cubicBezTo>
                <a:cubicBezTo>
                  <a:pt x="897971" y="1291401"/>
                  <a:pt x="893233" y="1299633"/>
                  <a:pt x="889000" y="1308100"/>
                </a:cubicBezTo>
                <a:cubicBezTo>
                  <a:pt x="895350" y="1312333"/>
                  <a:pt x="900904" y="1318120"/>
                  <a:pt x="908050" y="1320800"/>
                </a:cubicBezTo>
                <a:cubicBezTo>
                  <a:pt x="918156" y="1324590"/>
                  <a:pt x="930820" y="1321163"/>
                  <a:pt x="939800" y="1327150"/>
                </a:cubicBezTo>
                <a:cubicBezTo>
                  <a:pt x="945369" y="1330863"/>
                  <a:pt x="944033" y="1339850"/>
                  <a:pt x="946150" y="1346200"/>
                </a:cubicBezTo>
                <a:cubicBezTo>
                  <a:pt x="948267" y="1363133"/>
                  <a:pt x="949447" y="1380210"/>
                  <a:pt x="952500" y="1397000"/>
                </a:cubicBezTo>
                <a:cubicBezTo>
                  <a:pt x="957713" y="1425673"/>
                  <a:pt x="972922" y="1419656"/>
                  <a:pt x="952500" y="1460500"/>
                </a:cubicBezTo>
                <a:cubicBezTo>
                  <a:pt x="949507" y="1466487"/>
                  <a:pt x="939301" y="1463599"/>
                  <a:pt x="933450" y="1466850"/>
                </a:cubicBezTo>
                <a:cubicBezTo>
                  <a:pt x="920107" y="1474263"/>
                  <a:pt x="895350" y="1492250"/>
                  <a:pt x="895350" y="1492250"/>
                </a:cubicBezTo>
                <a:cubicBezTo>
                  <a:pt x="889000" y="1490133"/>
                  <a:pt x="877613" y="1479336"/>
                  <a:pt x="876300" y="1485900"/>
                </a:cubicBezTo>
                <a:cubicBezTo>
                  <a:pt x="873675" y="1499027"/>
                  <a:pt x="876300" y="1519767"/>
                  <a:pt x="889000" y="1524000"/>
                </a:cubicBezTo>
                <a:lnTo>
                  <a:pt x="908050" y="1530350"/>
                </a:lnTo>
                <a:cubicBezTo>
                  <a:pt x="912991" y="1535291"/>
                  <a:pt x="938695" y="1558504"/>
                  <a:pt x="939800" y="1568450"/>
                </a:cubicBezTo>
                <a:cubicBezTo>
                  <a:pt x="943096" y="1598117"/>
                  <a:pt x="930972" y="1608099"/>
                  <a:pt x="920750" y="1631950"/>
                </a:cubicBezTo>
                <a:cubicBezTo>
                  <a:pt x="918113" y="1638102"/>
                  <a:pt x="916517" y="1644650"/>
                  <a:pt x="914400" y="1651000"/>
                </a:cubicBezTo>
                <a:lnTo>
                  <a:pt x="927100" y="1689100"/>
                </a:lnTo>
                <a:lnTo>
                  <a:pt x="933450" y="1708150"/>
                </a:lnTo>
                <a:cubicBezTo>
                  <a:pt x="940949" y="1798140"/>
                  <a:pt x="914700" y="1778067"/>
                  <a:pt x="971550" y="1790700"/>
                </a:cubicBezTo>
                <a:cubicBezTo>
                  <a:pt x="980069" y="1792593"/>
                  <a:pt x="988483" y="1794933"/>
                  <a:pt x="996950" y="1797050"/>
                </a:cubicBezTo>
                <a:cubicBezTo>
                  <a:pt x="1011421" y="1854933"/>
                  <a:pt x="996950" y="1784892"/>
                  <a:pt x="996950" y="1885950"/>
                </a:cubicBezTo>
                <a:cubicBezTo>
                  <a:pt x="996950" y="1892643"/>
                  <a:pt x="1000049" y="1899149"/>
                  <a:pt x="1003300" y="1905000"/>
                </a:cubicBezTo>
                <a:cubicBezTo>
                  <a:pt x="1010713" y="1918343"/>
                  <a:pt x="1028700" y="1943100"/>
                  <a:pt x="1028700" y="1943100"/>
                </a:cubicBezTo>
                <a:cubicBezTo>
                  <a:pt x="1030817" y="1957917"/>
                  <a:pt x="1030749" y="1973214"/>
                  <a:pt x="1035050" y="1987550"/>
                </a:cubicBezTo>
                <a:cubicBezTo>
                  <a:pt x="1037243" y="1994860"/>
                  <a:pt x="1047059" y="1999000"/>
                  <a:pt x="1047750" y="2006600"/>
                </a:cubicBezTo>
                <a:cubicBezTo>
                  <a:pt x="1050314" y="2034808"/>
                  <a:pt x="1042974" y="2052677"/>
                  <a:pt x="1035050" y="2076450"/>
                </a:cubicBezTo>
                <a:cubicBezTo>
                  <a:pt x="1037167" y="2084917"/>
                  <a:pt x="1035653" y="2095282"/>
                  <a:pt x="1041400" y="2101850"/>
                </a:cubicBezTo>
                <a:cubicBezTo>
                  <a:pt x="1051451" y="2113337"/>
                  <a:pt x="1079500" y="2127250"/>
                  <a:pt x="1079500" y="2127250"/>
                </a:cubicBezTo>
                <a:cubicBezTo>
                  <a:pt x="1077383" y="2194983"/>
                  <a:pt x="1077016" y="2262794"/>
                  <a:pt x="1073150" y="2330450"/>
                </a:cubicBezTo>
                <a:cubicBezTo>
                  <a:pt x="1072120" y="2348470"/>
                  <a:pt x="1061695" y="2353360"/>
                  <a:pt x="1054100" y="2368550"/>
                </a:cubicBezTo>
                <a:cubicBezTo>
                  <a:pt x="1051107" y="2374537"/>
                  <a:pt x="1049202" y="2381066"/>
                  <a:pt x="1047750" y="2387600"/>
                </a:cubicBezTo>
                <a:cubicBezTo>
                  <a:pt x="1043848" y="2405160"/>
                  <a:pt x="1043627" y="2427596"/>
                  <a:pt x="1035050" y="2444750"/>
                </a:cubicBezTo>
                <a:cubicBezTo>
                  <a:pt x="1031637" y="2451576"/>
                  <a:pt x="1028309" y="2459032"/>
                  <a:pt x="1022350" y="2463800"/>
                </a:cubicBezTo>
                <a:cubicBezTo>
                  <a:pt x="1017123" y="2467981"/>
                  <a:pt x="1009650" y="2468033"/>
                  <a:pt x="1003300" y="2470150"/>
                </a:cubicBezTo>
                <a:cubicBezTo>
                  <a:pt x="1013183" y="2480033"/>
                  <a:pt x="1029746" y="2494105"/>
                  <a:pt x="1035050" y="2508250"/>
                </a:cubicBezTo>
                <a:cubicBezTo>
                  <a:pt x="1054517" y="2560162"/>
                  <a:pt x="1024320" y="2522920"/>
                  <a:pt x="1060450" y="2559050"/>
                </a:cubicBezTo>
                <a:cubicBezTo>
                  <a:pt x="1062567" y="2584450"/>
                  <a:pt x="1066800" y="2609762"/>
                  <a:pt x="1066800" y="2635250"/>
                </a:cubicBezTo>
                <a:cubicBezTo>
                  <a:pt x="1066800" y="2641943"/>
                  <a:pt x="1066262" y="2650979"/>
                  <a:pt x="1060450" y="2654300"/>
                </a:cubicBezTo>
                <a:cubicBezTo>
                  <a:pt x="1049271" y="2660688"/>
                  <a:pt x="1035050" y="2658533"/>
                  <a:pt x="1022350" y="2660650"/>
                </a:cubicBezTo>
                <a:cubicBezTo>
                  <a:pt x="986238" y="2696762"/>
                  <a:pt x="1015330" y="2661991"/>
                  <a:pt x="996950" y="2698750"/>
                </a:cubicBezTo>
                <a:cubicBezTo>
                  <a:pt x="984983" y="2722684"/>
                  <a:pt x="1032933" y="2716742"/>
                  <a:pt x="996950" y="2717800"/>
                </a:cubicBezTo>
                <a:close/>
              </a:path>
            </a:pathLst>
          </a:custGeom>
          <a:solidFill>
            <a:schemeClr val="accent1">
              <a:lumMod val="75000"/>
              <a:alpha val="26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92" y="3487306"/>
            <a:ext cx="311477" cy="59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38" r="81802" b="24372"/>
          <a:stretch/>
        </p:blipFill>
        <p:spPr bwMode="auto">
          <a:xfrm>
            <a:off x="-5691" y="3559224"/>
            <a:ext cx="848171" cy="5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8859" y="3894703"/>
            <a:ext cx="1004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Castelo dos Sonhos</a:t>
            </a:r>
            <a:endParaRPr lang="pt-BR" b="1" dirty="0"/>
          </a:p>
        </p:txBody>
      </p:sp>
      <p:sp>
        <p:nvSpPr>
          <p:cNvPr id="6" name="Elipse 5"/>
          <p:cNvSpPr/>
          <p:nvPr/>
        </p:nvSpPr>
        <p:spPr>
          <a:xfrm>
            <a:off x="2495818" y="910490"/>
            <a:ext cx="288032" cy="285221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2647" y="461774"/>
            <a:ext cx="311477" cy="59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ector reto 8"/>
          <p:cNvCxnSpPr>
            <a:stCxn id="6" idx="6"/>
            <a:endCxn id="2052" idx="7"/>
          </p:cNvCxnSpPr>
          <p:nvPr/>
        </p:nvCxnSpPr>
        <p:spPr>
          <a:xfrm>
            <a:off x="2783850" y="1053101"/>
            <a:ext cx="2639686" cy="14337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6" idx="3"/>
            <a:endCxn id="2052" idx="3"/>
          </p:cNvCxnSpPr>
          <p:nvPr/>
        </p:nvCxnSpPr>
        <p:spPr>
          <a:xfrm>
            <a:off x="2537999" y="1153941"/>
            <a:ext cx="1182464" cy="301428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6" t="3035" r="5785"/>
          <a:stretch/>
        </p:blipFill>
        <p:spPr bwMode="auto">
          <a:xfrm>
            <a:off x="3367745" y="2138673"/>
            <a:ext cx="2408509" cy="2377765"/>
          </a:xfrm>
          <a:prstGeom prst="flowChartConnector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159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83" y="53466"/>
            <a:ext cx="3073400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ítulo 3"/>
          <p:cNvSpPr txBox="1">
            <a:spLocks/>
          </p:cNvSpPr>
          <p:nvPr/>
        </p:nvSpPr>
        <p:spPr bwMode="auto">
          <a:xfrm>
            <a:off x="251520" y="555526"/>
            <a:ext cx="46085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0"/>
              </a:spcBef>
            </a:pPr>
            <a:r>
              <a:rPr lang="pt-BR" sz="3600" b="1" dirty="0" smtClean="0">
                <a:cs typeface="Calibri" pitchFamily="34" charset="0"/>
              </a:rPr>
              <a:t>De acordo com o IBGE, o Brasil tem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</a:pPr>
            <a:r>
              <a:rPr lang="pt-BR" sz="8000" b="1" dirty="0" smtClean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130 </a:t>
            </a:r>
            <a:endParaRPr lang="pt-BR" sz="4000" b="1" dirty="0" smtClean="0">
              <a:solidFill>
                <a:schemeClr val="accent4">
                  <a:lumMod val="75000"/>
                </a:schemeClr>
              </a:solidFill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</a:pPr>
            <a:r>
              <a:rPr lang="pt-BR" sz="3600" b="1" dirty="0" smtClean="0">
                <a:cs typeface="Calibri" pitchFamily="34" charset="0"/>
              </a:rPr>
              <a:t>milhões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</a:pPr>
            <a:r>
              <a:rPr lang="pt-BR" sz="3600" b="1" dirty="0" smtClean="0">
                <a:cs typeface="Calibri" pitchFamily="34" charset="0"/>
              </a:rPr>
              <a:t>de pessoas que usam o celular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</a:pPr>
            <a:r>
              <a:rPr lang="pt-BR" sz="3600" b="1" dirty="0" smtClean="0">
                <a:solidFill>
                  <a:schemeClr val="accent4">
                    <a:lumMod val="75000"/>
                  </a:schemeClr>
                </a:solidFill>
                <a:cs typeface="Calibri" pitchFamily="34" charset="0"/>
              </a:rPr>
              <a:t>75% da população</a:t>
            </a:r>
            <a:endParaRPr lang="pt-BR" sz="3600" b="1" i="1" dirty="0">
              <a:solidFill>
                <a:schemeClr val="accent4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0" y="4881565"/>
            <a:ext cx="39437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t-BR" sz="1050" dirty="0"/>
              <a:t>Fonte: </a:t>
            </a:r>
            <a:r>
              <a:rPr lang="pt-BR" sz="1050" dirty="0" smtClean="0"/>
              <a:t>IBGE / PNAD 2013, considera as pessoas com 10 anos ou mais.</a:t>
            </a:r>
            <a:endParaRPr lang="pt-BR" sz="1050" dirty="0"/>
          </a:p>
        </p:txBody>
      </p:sp>
      <p:sp>
        <p:nvSpPr>
          <p:cNvPr id="5" name="Retângulo 4"/>
          <p:cNvSpPr/>
          <p:nvPr/>
        </p:nvSpPr>
        <p:spPr>
          <a:xfrm>
            <a:off x="5388724" y="3456394"/>
            <a:ext cx="3491879" cy="9365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rgbClr val="FFFFFF"/>
                </a:solidFill>
                <a:latin typeface="Calibri" pitchFamily="34" charset="0"/>
              </a:rPr>
              <a:t>Como atender os outros 25%? Desejo da população: dados com mobilidade</a:t>
            </a:r>
            <a:endParaRPr lang="pt-BR" sz="20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4202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40" y="3389"/>
            <a:ext cx="4077601" cy="5143500"/>
          </a:xfrm>
          <a:prstGeom prst="rect">
            <a:avLst/>
          </a:prstGeom>
        </p:spPr>
      </p:pic>
      <p:sp>
        <p:nvSpPr>
          <p:cNvPr id="4" name="Título 3"/>
          <p:cNvSpPr txBox="1">
            <a:spLocks/>
          </p:cNvSpPr>
          <p:nvPr/>
        </p:nvSpPr>
        <p:spPr bwMode="auto">
          <a:xfrm>
            <a:off x="107503" y="915566"/>
            <a:ext cx="4835433" cy="32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t-BR" sz="4000" b="1" dirty="0" smtClean="0">
                <a:cs typeface="Calibri" pitchFamily="34" charset="0"/>
              </a:rPr>
              <a:t>Desde 2001 já foram arrecadados mais de </a:t>
            </a:r>
          </a:p>
          <a:p>
            <a:pPr algn="ctr" eaLnBrk="1" hangingPunct="1">
              <a:lnSpc>
                <a:spcPct val="80000"/>
              </a:lnSpc>
            </a:pPr>
            <a:r>
              <a:rPr lang="pt-BR" sz="4400" b="1" dirty="0" smtClean="0">
                <a:solidFill>
                  <a:srgbClr val="C00000"/>
                </a:solidFill>
                <a:cs typeface="Calibri" pitchFamily="34" charset="0"/>
              </a:rPr>
              <a:t>R$ 84 bilhões </a:t>
            </a:r>
          </a:p>
          <a:p>
            <a:pPr algn="ctr" eaLnBrk="1" hangingPunct="1">
              <a:lnSpc>
                <a:spcPct val="80000"/>
              </a:lnSpc>
            </a:pPr>
            <a:r>
              <a:rPr lang="pt-BR" sz="4000" b="1" dirty="0" smtClean="0">
                <a:cs typeface="Calibri" pitchFamily="34" charset="0"/>
              </a:rPr>
              <a:t>para os fundos setoriais e apenas </a:t>
            </a:r>
          </a:p>
          <a:p>
            <a:pPr algn="ctr" eaLnBrk="1" hangingPunct="1">
              <a:lnSpc>
                <a:spcPct val="80000"/>
              </a:lnSpc>
            </a:pPr>
            <a:r>
              <a:rPr lang="pt-BR" sz="4400" b="1" dirty="0" smtClean="0">
                <a:solidFill>
                  <a:srgbClr val="C00000"/>
                </a:solidFill>
                <a:cs typeface="Calibri" pitchFamily="34" charset="0"/>
              </a:rPr>
              <a:t>7% foram aplicados</a:t>
            </a:r>
            <a:endParaRPr lang="pt-BR" sz="2000" b="1" i="1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000" y="4880113"/>
            <a:ext cx="4943937" cy="232565"/>
          </a:xfrm>
          <a:prstGeom prst="rect">
            <a:avLst/>
          </a:prstGeom>
          <a:noFill/>
        </p:spPr>
        <p:txBody>
          <a:bodyPr wrap="square" lIns="77917" tIns="38958" rIns="77917" bIns="38958" rtlCol="0">
            <a:spAutoFit/>
          </a:bodyPr>
          <a:lstStyle/>
          <a:p>
            <a:r>
              <a:rPr lang="pt-BR" sz="1000" dirty="0"/>
              <a:t>Fonte: Telebrasil. Fundos Setoriais: FUST, FISTEL e </a:t>
            </a:r>
            <a:r>
              <a:rPr lang="pt-BR" sz="1000" dirty="0" err="1"/>
              <a:t>Funttel</a:t>
            </a:r>
            <a:endParaRPr lang="pt-BR" sz="1000" dirty="0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="" xmlns:p14="http://schemas.microsoft.com/office/powerpoint/2010/main" val="1036365832"/>
              </p:ext>
            </p:extLst>
          </p:nvPr>
        </p:nvGraphicFramePr>
        <p:xfrm>
          <a:off x="4644008" y="543139"/>
          <a:ext cx="4320480" cy="433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47264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158963" y="267494"/>
            <a:ext cx="880773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pt-BR" sz="3200" b="1" dirty="0" smtClean="0"/>
              <a:t>As taxas do </a:t>
            </a:r>
            <a:r>
              <a:rPr lang="pt-BR" sz="3200" b="1" dirty="0" err="1" smtClean="0"/>
              <a:t>Fistel</a:t>
            </a:r>
            <a:r>
              <a:rPr lang="pt-BR" sz="3200" b="1" dirty="0" smtClean="0"/>
              <a:t> são altas e a queda na receita por usuário cria um desequilíbrio na relação</a:t>
            </a:r>
            <a:endParaRPr lang="pt-BR" sz="1600" b="1" i="1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000" y="4880113"/>
            <a:ext cx="4943937" cy="232565"/>
          </a:xfrm>
          <a:prstGeom prst="rect">
            <a:avLst/>
          </a:prstGeom>
          <a:noFill/>
        </p:spPr>
        <p:txBody>
          <a:bodyPr wrap="square" lIns="77917" tIns="38958" rIns="77917" bIns="38958" rtlCol="0">
            <a:spAutoFit/>
          </a:bodyPr>
          <a:lstStyle/>
          <a:p>
            <a:r>
              <a:rPr lang="pt-BR" sz="1000" dirty="0" smtClean="0"/>
              <a:t>Taxa do </a:t>
            </a:r>
            <a:r>
              <a:rPr lang="pt-BR" sz="1000" dirty="0" err="1" smtClean="0"/>
              <a:t>Fistel</a:t>
            </a:r>
            <a:r>
              <a:rPr lang="pt-BR" sz="1000" dirty="0" smtClean="0"/>
              <a:t> considerada  na análise TFF: taxa de fiscalização de funcionamento.</a:t>
            </a:r>
            <a:endParaRPr lang="pt-BR" sz="1000" dirty="0"/>
          </a:p>
        </p:txBody>
      </p:sp>
      <p:sp>
        <p:nvSpPr>
          <p:cNvPr id="10" name="Retângulo 9"/>
          <p:cNvSpPr/>
          <p:nvPr/>
        </p:nvSpPr>
        <p:spPr>
          <a:xfrm>
            <a:off x="5292080" y="3435846"/>
            <a:ext cx="3522991" cy="129614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 cmpd="dbl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spcBef>
                <a:spcPts val="600"/>
              </a:spcBef>
              <a:defRPr/>
            </a:pPr>
            <a:r>
              <a:rPr lang="pt-BR" b="1" dirty="0" smtClean="0">
                <a:solidFill>
                  <a:srgbClr val="FFFFFF"/>
                </a:solidFill>
                <a:latin typeface="Calibri" pitchFamily="34" charset="0"/>
              </a:rPr>
              <a:t>A diminuição no valor do </a:t>
            </a:r>
            <a:r>
              <a:rPr lang="pt-BR" b="1" dirty="0" err="1" smtClean="0">
                <a:solidFill>
                  <a:srgbClr val="FFFFFF"/>
                </a:solidFill>
                <a:latin typeface="Calibri" pitchFamily="34" charset="0"/>
              </a:rPr>
              <a:t>Fistel</a:t>
            </a:r>
            <a:r>
              <a:rPr lang="pt-BR" b="1" dirty="0" smtClean="0">
                <a:solidFill>
                  <a:srgbClr val="FFFFFF"/>
                </a:solidFill>
                <a:latin typeface="Calibri" pitchFamily="34" charset="0"/>
              </a:rPr>
              <a:t> incluirá a população que ainda não tem acesso ao celular e à banda larga móvel</a:t>
            </a:r>
            <a:endParaRPr lang="pt-BR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4764"/>
            <a:ext cx="1539366" cy="35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92" b="10832"/>
          <a:stretch/>
        </p:blipFill>
        <p:spPr bwMode="auto">
          <a:xfrm>
            <a:off x="512355" y="1853768"/>
            <a:ext cx="4536504" cy="2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6979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231" b="10544"/>
          <a:stretch/>
        </p:blipFill>
        <p:spPr>
          <a:xfrm>
            <a:off x="5601814" y="1491630"/>
            <a:ext cx="3542186" cy="365187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13822" y="177840"/>
            <a:ext cx="8100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O Brasil teve a menor margem EBITDA entre 47 países analisados pela </a:t>
            </a:r>
            <a:r>
              <a:rPr lang="pt-BR" sz="3200" b="1" dirty="0" err="1" smtClean="0"/>
              <a:t>Merril</a:t>
            </a:r>
            <a:r>
              <a:rPr lang="pt-BR" sz="3200" b="1" dirty="0" smtClean="0"/>
              <a:t> Lynch*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301256182"/>
              </p:ext>
            </p:extLst>
          </p:nvPr>
        </p:nvGraphicFramePr>
        <p:xfrm>
          <a:off x="371475" y="1491630"/>
          <a:ext cx="6144741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-27208" y="4887049"/>
            <a:ext cx="38074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50" kern="0" dirty="0">
                <a:solidFill>
                  <a:sysClr val="windowText" lastClr="000000"/>
                </a:solidFill>
              </a:rPr>
              <a:t>Fonte: Global Matrix | </a:t>
            </a:r>
            <a:r>
              <a:rPr lang="pt-BR" sz="1050" kern="0" dirty="0" err="1">
                <a:solidFill>
                  <a:sysClr val="windowText" lastClr="000000"/>
                </a:solidFill>
              </a:rPr>
              <a:t>BofA</a:t>
            </a:r>
            <a:r>
              <a:rPr lang="pt-BR" sz="1050" kern="0" dirty="0">
                <a:solidFill>
                  <a:sysClr val="windowText" lastClr="000000"/>
                </a:solidFill>
              </a:rPr>
              <a:t> Merrill </a:t>
            </a:r>
            <a:r>
              <a:rPr lang="pt-BR" sz="1050" kern="0" dirty="0" smtClean="0">
                <a:solidFill>
                  <a:sysClr val="windowText" lastClr="000000"/>
                </a:solidFill>
              </a:rPr>
              <a:t>Lynch, margem EBITA do 3Q14</a:t>
            </a:r>
            <a:endParaRPr lang="pt-BR" sz="105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65" y="3682692"/>
            <a:ext cx="311477" cy="59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0894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58" r="20191"/>
          <a:stretch/>
        </p:blipFill>
        <p:spPr>
          <a:xfrm>
            <a:off x="5364088" y="0"/>
            <a:ext cx="3779912" cy="51410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27026" y="142646"/>
            <a:ext cx="6067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O preço do minuto no celular caiu 13 vezes desde 1998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4027130467"/>
              </p:ext>
            </p:extLst>
          </p:nvPr>
        </p:nvGraphicFramePr>
        <p:xfrm>
          <a:off x="371475" y="1491630"/>
          <a:ext cx="5712693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-1506" y="4887172"/>
            <a:ext cx="13292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Fonte: </a:t>
            </a:r>
            <a:r>
              <a:rPr lang="pt-BR" sz="1050" dirty="0" err="1" smtClean="0"/>
              <a:t>Teleco</a:t>
            </a:r>
            <a:r>
              <a:rPr lang="pt-BR" sz="1050" dirty="0" smtClean="0"/>
              <a:t>, 2014. </a:t>
            </a:r>
            <a:endParaRPr lang="pt-BR" sz="1050" dirty="0"/>
          </a:p>
        </p:txBody>
      </p:sp>
    </p:spTree>
    <p:extLst>
      <p:ext uri="{BB962C8B-B14F-4D97-AF65-F5344CB8AC3E}">
        <p14:creationId xmlns="" xmlns:p14="http://schemas.microsoft.com/office/powerpoint/2010/main" val="3228496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875"/>
            <a:ext cx="34194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195486"/>
            <a:ext cx="6323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pt-BR" sz="3200" b="1" dirty="0" smtClean="0"/>
              <a:t>O preço da Banda Larga Fixa caiu 70% nos últimos 5 anos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216069403"/>
              </p:ext>
            </p:extLst>
          </p:nvPr>
        </p:nvGraphicFramePr>
        <p:xfrm>
          <a:off x="371475" y="1491630"/>
          <a:ext cx="5856709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0" y="4727902"/>
            <a:ext cx="9036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/>
              <a:t>Fonte: Relatório Anual Anatel. </a:t>
            </a:r>
            <a:r>
              <a:rPr lang="pt-BR" sz="1050" dirty="0"/>
              <a:t>Para o cálculo do valor médio mensal de 1 Mbps, a Agência considera o número de usuários por</a:t>
            </a:r>
          </a:p>
          <a:p>
            <a:r>
              <a:rPr lang="pt-BR" sz="1050" dirty="0"/>
              <a:t>faixa de velocidade, a velocidade média oferecida pela empresa e a receita total da prestadora</a:t>
            </a:r>
          </a:p>
        </p:txBody>
      </p:sp>
    </p:spTree>
    <p:extLst>
      <p:ext uri="{BB962C8B-B14F-4D97-AF65-F5344CB8AC3E}">
        <p14:creationId xmlns="" xmlns:p14="http://schemas.microsoft.com/office/powerpoint/2010/main" val="3347463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1337</Words>
  <Application>Microsoft Office PowerPoint</Application>
  <PresentationFormat>Apresentação na tela (16:9)</PresentationFormat>
  <Paragraphs>206</Paragraphs>
  <Slides>37</Slides>
  <Notes>21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WidescreenPres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Desafios para melhoria da qualidade </vt:lpstr>
      <vt:lpstr>Slide 33</vt:lpstr>
      <vt:lpstr>Slide 34</vt:lpstr>
      <vt:lpstr>Eduardo Levy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da Regulamentação</dc:title>
  <dc:creator/>
  <cp:lastModifiedBy/>
  <cp:revision>18</cp:revision>
  <dcterms:created xsi:type="dcterms:W3CDTF">2011-03-03T18:56:17Z</dcterms:created>
  <dcterms:modified xsi:type="dcterms:W3CDTF">2015-07-15T11:55:42Z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TC010176930</vt:lpwstr>
  </property>
</Properties>
</file>