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7" r:id="rId5"/>
    <p:sldId id="2630" r:id="rId6"/>
    <p:sldId id="2580" r:id="rId7"/>
    <p:sldId id="2635" r:id="rId8"/>
    <p:sldId id="2639" r:id="rId9"/>
    <p:sldId id="2636" r:id="rId10"/>
    <p:sldId id="2638" r:id="rId11"/>
  </p:sldIdLst>
  <p:sldSz cx="20104100" cy="11309350"/>
  <p:notesSz cx="10017125" cy="68865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4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374CAF-320D-016D-2C42-4C7DEB25CD63}" name="Kelly Felix" initials="KF" userId="S::kelly.felix@abconsindcon.com.br::9383efe9-9478-4bf2-8b49-d39626426c7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BB2"/>
    <a:srgbClr val="9DC42E"/>
    <a:srgbClr val="262626"/>
    <a:srgbClr val="0D0D0D"/>
    <a:srgbClr val="090909"/>
    <a:srgbClr val="2B8DB3"/>
    <a:srgbClr val="348FB5"/>
    <a:srgbClr val="434343"/>
    <a:srgbClr val="62A8A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12503-6D81-44F0-BAA8-A467173128E9}" v="317" dt="2024-11-10T17:13:15.2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2" autoAdjust="0"/>
  </p:normalViewPr>
  <p:slideViewPr>
    <p:cSldViewPr snapToGrid="0">
      <p:cViewPr varScale="1">
        <p:scale>
          <a:sx n="51" d="100"/>
          <a:sy n="51" d="100"/>
        </p:scale>
        <p:origin x="822" y="150"/>
      </p:cViewPr>
      <p:guideLst>
        <p:guide orient="horz" pos="2904"/>
        <p:guide pos="21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965" cy="345102"/>
          </a:xfrm>
          <a:prstGeom prst="rect">
            <a:avLst/>
          </a:prstGeom>
        </p:spPr>
        <p:txBody>
          <a:bodyPr vert="horz" lIns="49204" tIns="24602" rIns="49204" bIns="24602" rtlCol="0"/>
          <a:lstStyle>
            <a:lvl1pPr algn="l">
              <a:defRPr sz="6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73787" y="0"/>
            <a:ext cx="4340965" cy="345102"/>
          </a:xfrm>
          <a:prstGeom prst="rect">
            <a:avLst/>
          </a:prstGeom>
        </p:spPr>
        <p:txBody>
          <a:bodyPr vert="horz" lIns="49204" tIns="24602" rIns="49204" bIns="24602" rtlCol="0"/>
          <a:lstStyle>
            <a:lvl1pPr algn="r">
              <a:defRPr sz="600"/>
            </a:lvl1pPr>
          </a:lstStyle>
          <a:p>
            <a:fld id="{5212ED0D-EE8C-4690-AF2A-790E5D0F6DEB}" type="datetimeFigureOut">
              <a:rPr lang="pt-BR" smtClean="0"/>
              <a:t>21/11/2024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44813" y="862013"/>
            <a:ext cx="4127500" cy="2322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9204" tIns="24602" rIns="49204" bIns="24602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01396" y="3313754"/>
            <a:ext cx="8014333" cy="2712483"/>
          </a:xfrm>
          <a:prstGeom prst="rect">
            <a:avLst/>
          </a:prstGeom>
        </p:spPr>
        <p:txBody>
          <a:bodyPr vert="horz" lIns="49204" tIns="24602" rIns="49204" bIns="24602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41473"/>
            <a:ext cx="4340965" cy="345102"/>
          </a:xfrm>
          <a:prstGeom prst="rect">
            <a:avLst/>
          </a:prstGeom>
        </p:spPr>
        <p:txBody>
          <a:bodyPr vert="horz" lIns="49204" tIns="24602" rIns="49204" bIns="24602" rtlCol="0" anchor="b"/>
          <a:lstStyle>
            <a:lvl1pPr algn="l">
              <a:defRPr sz="6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73787" y="6541473"/>
            <a:ext cx="4340965" cy="345102"/>
          </a:xfrm>
          <a:prstGeom prst="rect">
            <a:avLst/>
          </a:prstGeom>
        </p:spPr>
        <p:txBody>
          <a:bodyPr vert="horz" lIns="49204" tIns="24602" rIns="49204" bIns="24602" rtlCol="0" anchor="b"/>
          <a:lstStyle>
            <a:lvl1pPr algn="r">
              <a:defRPr sz="600"/>
            </a:lvl1pPr>
          </a:lstStyle>
          <a:p>
            <a:fld id="{41A705EC-9B88-4B9B-A6E4-1852BA1B27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7E845B-25A8-41FF-8B7F-F757832F7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2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3">
            <a:extLst>
              <a:ext uri="{FF2B5EF4-FFF2-40B4-BE49-F238E27FC236}">
                <a16:creationId xmlns:a16="http://schemas.microsoft.com/office/drawing/2014/main" id="{12B29877-6682-EF84-3404-268D44C8154B}"/>
              </a:ext>
            </a:extLst>
          </p:cNvPr>
          <p:cNvGrpSpPr/>
          <p:nvPr userDrawn="1"/>
        </p:nvGrpSpPr>
        <p:grpSpPr>
          <a:xfrm>
            <a:off x="946044" y="10638419"/>
            <a:ext cx="15751175" cy="670560"/>
            <a:chOff x="946044" y="10638419"/>
            <a:chExt cx="15751175" cy="670560"/>
          </a:xfrm>
        </p:grpSpPr>
        <p:pic>
          <p:nvPicPr>
            <p:cNvPr id="8" name="object 4">
              <a:extLst>
                <a:ext uri="{FF2B5EF4-FFF2-40B4-BE49-F238E27FC236}">
                  <a16:creationId xmlns:a16="http://schemas.microsoft.com/office/drawing/2014/main" id="{529B37D5-90C8-7051-0608-3D4614C001F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8760" y="10638419"/>
              <a:ext cx="14508356" cy="670136"/>
            </a:xfrm>
            <a:prstGeom prst="rect">
              <a:avLst/>
            </a:prstGeom>
          </p:spPr>
        </p:pic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6E847B01-8828-7FA2-CEC8-8E0F9CF247DD}"/>
                </a:ext>
              </a:extLst>
            </p:cNvPr>
            <p:cNvSpPr/>
            <p:nvPr/>
          </p:nvSpPr>
          <p:spPr>
            <a:xfrm>
              <a:off x="946044" y="10638419"/>
              <a:ext cx="3729990" cy="136525"/>
            </a:xfrm>
            <a:custGeom>
              <a:avLst/>
              <a:gdLst/>
              <a:ahLst/>
              <a:cxnLst/>
              <a:rect l="l" t="t" r="r" b="b"/>
              <a:pathLst>
                <a:path w="3729990" h="136525">
                  <a:moveTo>
                    <a:pt x="3729938" y="0"/>
                  </a:moveTo>
                  <a:lnTo>
                    <a:pt x="0" y="0"/>
                  </a:lnTo>
                  <a:lnTo>
                    <a:pt x="0" y="136121"/>
                  </a:lnTo>
                  <a:lnTo>
                    <a:pt x="3729938" y="136121"/>
                  </a:lnTo>
                  <a:lnTo>
                    <a:pt x="3729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6">
            <a:extLst>
              <a:ext uri="{FF2B5EF4-FFF2-40B4-BE49-F238E27FC236}">
                <a16:creationId xmlns:a16="http://schemas.microsoft.com/office/drawing/2014/main" id="{30586AA1-ED49-731B-85A9-11B64368803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17495"/>
            <a:ext cx="16738807" cy="732961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3A74078-2056-35EA-BF8A-FC8D6E0D17C9}"/>
              </a:ext>
            </a:extLst>
          </p:cNvPr>
          <p:cNvGrpSpPr/>
          <p:nvPr userDrawn="1"/>
        </p:nvGrpSpPr>
        <p:grpSpPr>
          <a:xfrm>
            <a:off x="16262723" y="193935"/>
            <a:ext cx="3379280" cy="4518212"/>
            <a:chOff x="15528259" y="425515"/>
            <a:chExt cx="4003675" cy="5353050"/>
          </a:xfrm>
        </p:grpSpPr>
        <p:grpSp>
          <p:nvGrpSpPr>
            <p:cNvPr id="12" name="object 25">
              <a:extLst>
                <a:ext uri="{FF2B5EF4-FFF2-40B4-BE49-F238E27FC236}">
                  <a16:creationId xmlns:a16="http://schemas.microsoft.com/office/drawing/2014/main" id="{7747086C-8AD4-FB01-47DA-2C2D2ABB3EAF}"/>
                </a:ext>
              </a:extLst>
            </p:cNvPr>
            <p:cNvGrpSpPr/>
            <p:nvPr/>
          </p:nvGrpSpPr>
          <p:grpSpPr>
            <a:xfrm>
              <a:off x="17022345" y="437057"/>
              <a:ext cx="758114" cy="783009"/>
              <a:chOff x="5516224" y="1909393"/>
              <a:chExt cx="1198880" cy="1238250"/>
            </a:xfrm>
          </p:grpSpPr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1D95178E-EFFE-D2B0-91ED-7BC77DC43E4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id="{6DD578D3-B201-4037-E281-3139F9233CE9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8133A8C3-15A8-0C93-B08E-4F32DD07C8D8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id="{51EE2A3A-3A76-3B4F-01A3-DA309B0617C9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id="{7BB212CA-816D-763B-2087-55820FC082C1}"/>
                </a:ext>
              </a:extLst>
            </p:cNvPr>
            <p:cNvGrpSpPr/>
            <p:nvPr/>
          </p:nvGrpSpPr>
          <p:grpSpPr>
            <a:xfrm>
              <a:off x="15528259" y="425515"/>
              <a:ext cx="4003675" cy="5353050"/>
              <a:chOff x="15131167" y="948417"/>
              <a:chExt cx="4003675" cy="5353050"/>
            </a:xfrm>
          </p:grpSpPr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742BEE2A-A263-642B-5A93-0D9FF20C1F7A}"/>
                  </a:ext>
                </a:extLst>
              </p:cNvPr>
              <p:cNvSpPr/>
              <p:nvPr/>
            </p:nvSpPr>
            <p:spPr>
              <a:xfrm>
                <a:off x="15222510" y="4861129"/>
                <a:ext cx="3820795" cy="1348740"/>
              </a:xfrm>
              <a:custGeom>
                <a:avLst/>
                <a:gdLst/>
                <a:ahLst/>
                <a:cxnLst/>
                <a:rect l="l" t="t" r="r" b="b"/>
                <a:pathLst>
                  <a:path w="3820794" h="1348739">
                    <a:moveTo>
                      <a:pt x="0" y="1348660"/>
                    </a:moveTo>
                    <a:lnTo>
                      <a:pt x="3820710" y="1348660"/>
                    </a:lnTo>
                    <a:lnTo>
                      <a:pt x="3820710" y="0"/>
                    </a:lnTo>
                    <a:lnTo>
                      <a:pt x="0" y="0"/>
                    </a:lnTo>
                    <a:lnTo>
                      <a:pt x="0" y="1348660"/>
                    </a:lnTo>
                    <a:close/>
                  </a:path>
                </a:pathLst>
              </a:custGeom>
              <a:ln w="18268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4">
                <a:extLst>
                  <a:ext uri="{FF2B5EF4-FFF2-40B4-BE49-F238E27FC236}">
                    <a16:creationId xmlns:a16="http://schemas.microsoft.com/office/drawing/2014/main" id="{106DCE32-8413-930C-7C03-83CA80E62E4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16148" y="1468723"/>
                <a:ext cx="193941" cy="241950"/>
              </a:xfrm>
              <a:prstGeom prst="rect">
                <a:avLst/>
              </a:prstGeom>
            </p:spPr>
          </p:pic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F1FF8853-E26E-7679-D6FF-CFAD6BBB8736}"/>
                  </a:ext>
                </a:extLst>
              </p:cNvPr>
              <p:cNvSpPr/>
              <p:nvPr/>
            </p:nvSpPr>
            <p:spPr>
              <a:xfrm>
                <a:off x="17740986" y="1373599"/>
                <a:ext cx="4699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336550">
                    <a:moveTo>
                      <a:pt x="46786" y="95097"/>
                    </a:moveTo>
                    <a:lnTo>
                      <a:pt x="0" y="95097"/>
                    </a:lnTo>
                    <a:lnTo>
                      <a:pt x="0" y="336473"/>
                    </a:lnTo>
                    <a:lnTo>
                      <a:pt x="46786" y="336473"/>
                    </a:lnTo>
                    <a:lnTo>
                      <a:pt x="46786" y="95097"/>
                    </a:lnTo>
                    <a:close/>
                  </a:path>
                  <a:path w="46990" h="336550">
                    <a:moveTo>
                      <a:pt x="46786" y="0"/>
                    </a:moveTo>
                    <a:lnTo>
                      <a:pt x="0" y="0"/>
                    </a:lnTo>
                    <a:lnTo>
                      <a:pt x="0" y="46799"/>
                    </a:lnTo>
                    <a:lnTo>
                      <a:pt x="46786" y="46799"/>
                    </a:lnTo>
                    <a:lnTo>
                      <a:pt x="46786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6">
                <a:extLst>
                  <a:ext uri="{FF2B5EF4-FFF2-40B4-BE49-F238E27FC236}">
                    <a16:creationId xmlns:a16="http://schemas.microsoft.com/office/drawing/2014/main" id="{1E23A749-CFB4-55B4-7938-2A0868EC479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7824631" y="1468689"/>
                <a:ext cx="224118" cy="241385"/>
              </a:xfrm>
              <a:prstGeom prst="rect">
                <a:avLst/>
              </a:prstGeom>
            </p:spPr>
          </p:pic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0012F36E-CB63-068D-DA35-8BCED93726AD}"/>
                  </a:ext>
                </a:extLst>
              </p:cNvPr>
              <p:cNvSpPr/>
              <p:nvPr/>
            </p:nvSpPr>
            <p:spPr>
              <a:xfrm>
                <a:off x="18082274" y="1373501"/>
                <a:ext cx="224154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337185">
                    <a:moveTo>
                      <a:pt x="224118" y="0"/>
                    </a:moveTo>
                    <a:lnTo>
                      <a:pt x="177010" y="0"/>
                    </a:lnTo>
                    <a:lnTo>
                      <a:pt x="177010" y="95180"/>
                    </a:lnTo>
                    <a:lnTo>
                      <a:pt x="112300" y="95180"/>
                    </a:lnTo>
                    <a:lnTo>
                      <a:pt x="63168" y="102742"/>
                    </a:lnTo>
                    <a:lnTo>
                      <a:pt x="28075" y="125383"/>
                    </a:lnTo>
                    <a:lnTo>
                      <a:pt x="7018" y="163102"/>
                    </a:lnTo>
                    <a:lnTo>
                      <a:pt x="0" y="215899"/>
                    </a:lnTo>
                    <a:lnTo>
                      <a:pt x="7195" y="268916"/>
                    </a:lnTo>
                    <a:lnTo>
                      <a:pt x="28310" y="306777"/>
                    </a:lnTo>
                    <a:lnTo>
                      <a:pt x="63345" y="329483"/>
                    </a:lnTo>
                    <a:lnTo>
                      <a:pt x="112300" y="337036"/>
                    </a:lnTo>
                    <a:lnTo>
                      <a:pt x="161219" y="329452"/>
                    </a:lnTo>
                    <a:lnTo>
                      <a:pt x="196162" y="306734"/>
                    </a:lnTo>
                    <a:lnTo>
                      <a:pt x="205373" y="290106"/>
                    </a:lnTo>
                    <a:lnTo>
                      <a:pt x="112300" y="290106"/>
                    </a:lnTo>
                    <a:lnTo>
                      <a:pt x="94909" y="288834"/>
                    </a:lnTo>
                    <a:lnTo>
                      <a:pt x="59746" y="269468"/>
                    </a:lnTo>
                    <a:lnTo>
                      <a:pt x="47537" y="215899"/>
                    </a:lnTo>
                    <a:lnTo>
                      <a:pt x="48299" y="198634"/>
                    </a:lnTo>
                    <a:lnTo>
                      <a:pt x="59746" y="162246"/>
                    </a:lnTo>
                    <a:lnTo>
                      <a:pt x="94919" y="143336"/>
                    </a:lnTo>
                    <a:lnTo>
                      <a:pt x="112300" y="142068"/>
                    </a:lnTo>
                    <a:lnTo>
                      <a:pt x="224118" y="142068"/>
                    </a:lnTo>
                    <a:lnTo>
                      <a:pt x="224118" y="0"/>
                    </a:lnTo>
                    <a:close/>
                  </a:path>
                  <a:path w="224155" h="337185">
                    <a:moveTo>
                      <a:pt x="224118" y="142068"/>
                    </a:moveTo>
                    <a:lnTo>
                      <a:pt x="177010" y="142068"/>
                    </a:lnTo>
                    <a:lnTo>
                      <a:pt x="177010" y="215899"/>
                    </a:lnTo>
                    <a:lnTo>
                      <a:pt x="176264" y="233160"/>
                    </a:lnTo>
                    <a:lnTo>
                      <a:pt x="155935" y="278479"/>
                    </a:lnTo>
                    <a:lnTo>
                      <a:pt x="112300" y="290106"/>
                    </a:lnTo>
                    <a:lnTo>
                      <a:pt x="205373" y="290106"/>
                    </a:lnTo>
                    <a:lnTo>
                      <a:pt x="217129" y="268882"/>
                    </a:lnTo>
                    <a:lnTo>
                      <a:pt x="224118" y="215899"/>
                    </a:lnTo>
                    <a:lnTo>
                      <a:pt x="224118" y="142068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8">
                <a:extLst>
                  <a:ext uri="{FF2B5EF4-FFF2-40B4-BE49-F238E27FC236}">
                    <a16:creationId xmlns:a16="http://schemas.microsoft.com/office/drawing/2014/main" id="{35A4352A-CF85-B341-36EB-E1F39AC0EBD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8341749" y="1468684"/>
                <a:ext cx="460443" cy="241386"/>
              </a:xfrm>
              <a:prstGeom prst="rect">
                <a:avLst/>
              </a:prstGeom>
            </p:spPr>
          </p:pic>
          <p:pic>
            <p:nvPicPr>
              <p:cNvPr id="20" name="object 19">
                <a:extLst>
                  <a:ext uri="{FF2B5EF4-FFF2-40B4-BE49-F238E27FC236}">
                    <a16:creationId xmlns:a16="http://schemas.microsoft.com/office/drawing/2014/main" id="{16223CF8-85F6-3FCD-8266-8D3BE94A2F1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8837037" y="1468689"/>
                <a:ext cx="224160" cy="241385"/>
              </a:xfrm>
              <a:prstGeom prst="rect">
                <a:avLst/>
              </a:prstGeom>
            </p:spPr>
          </p:pic>
          <p:pic>
            <p:nvPicPr>
              <p:cNvPr id="21" name="object 20">
                <a:extLst>
                  <a:ext uri="{FF2B5EF4-FFF2-40B4-BE49-F238E27FC236}">
                    <a16:creationId xmlns:a16="http://schemas.microsoft.com/office/drawing/2014/main" id="{278AD776-9F09-5866-FBB3-16B69FAECE0F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8500083" y="1044583"/>
                <a:ext cx="226370" cy="243814"/>
              </a:xfrm>
              <a:prstGeom prst="rect">
                <a:avLst/>
              </a:prstGeom>
            </p:spPr>
          </p:pic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id="{7CFAA3D5-0BD9-8AEA-48B3-6879BBA908B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7516270" y="1044411"/>
                <a:ext cx="196203" cy="243982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DFF70D8C-46BA-995B-F4FD-09A26A728D70}"/>
                  </a:ext>
                </a:extLst>
              </p:cNvPr>
              <p:cNvSpPr/>
              <p:nvPr/>
            </p:nvSpPr>
            <p:spPr>
              <a:xfrm>
                <a:off x="17749108" y="948417"/>
                <a:ext cx="22669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40359">
                    <a:moveTo>
                      <a:pt x="47569" y="0"/>
                    </a:moveTo>
                    <a:lnTo>
                      <a:pt x="0" y="0"/>
                    </a:lnTo>
                    <a:lnTo>
                      <a:pt x="27" y="218286"/>
                    </a:lnTo>
                    <a:lnTo>
                      <a:pt x="6901" y="271407"/>
                    </a:lnTo>
                    <a:lnTo>
                      <a:pt x="28029" y="309502"/>
                    </a:lnTo>
                    <a:lnTo>
                      <a:pt x="63385" y="332359"/>
                    </a:lnTo>
                    <a:lnTo>
                      <a:pt x="112970" y="339979"/>
                    </a:lnTo>
                    <a:lnTo>
                      <a:pt x="162603" y="332359"/>
                    </a:lnTo>
                    <a:lnTo>
                      <a:pt x="198020" y="309556"/>
                    </a:lnTo>
                    <a:lnTo>
                      <a:pt x="207413" y="292755"/>
                    </a:lnTo>
                    <a:lnTo>
                      <a:pt x="112970" y="292755"/>
                    </a:lnTo>
                    <a:lnTo>
                      <a:pt x="95406" y="291446"/>
                    </a:lnTo>
                    <a:lnTo>
                      <a:pt x="59914" y="271813"/>
                    </a:lnTo>
                    <a:lnTo>
                      <a:pt x="48340" y="235484"/>
                    </a:lnTo>
                    <a:lnTo>
                      <a:pt x="47569" y="218286"/>
                    </a:lnTo>
                    <a:lnTo>
                      <a:pt x="47569" y="143524"/>
                    </a:lnTo>
                    <a:lnTo>
                      <a:pt x="207416" y="143524"/>
                    </a:lnTo>
                    <a:lnTo>
                      <a:pt x="198043" y="126696"/>
                    </a:lnTo>
                    <a:lnTo>
                      <a:pt x="162600" y="103797"/>
                    </a:lnTo>
                    <a:lnTo>
                      <a:pt x="112970" y="96164"/>
                    </a:lnTo>
                    <a:lnTo>
                      <a:pt x="47569" y="96164"/>
                    </a:lnTo>
                    <a:lnTo>
                      <a:pt x="47569" y="0"/>
                    </a:lnTo>
                    <a:close/>
                  </a:path>
                  <a:path w="226694" h="340359">
                    <a:moveTo>
                      <a:pt x="207416" y="143524"/>
                    </a:moveTo>
                    <a:lnTo>
                      <a:pt x="112970" y="143524"/>
                    </a:lnTo>
                    <a:lnTo>
                      <a:pt x="130531" y="144839"/>
                    </a:lnTo>
                    <a:lnTo>
                      <a:pt x="145300" y="148738"/>
                    </a:lnTo>
                    <a:lnTo>
                      <a:pt x="175714" y="186104"/>
                    </a:lnTo>
                    <a:lnTo>
                      <a:pt x="178800" y="218286"/>
                    </a:lnTo>
                    <a:lnTo>
                      <a:pt x="177913" y="235496"/>
                    </a:lnTo>
                    <a:lnTo>
                      <a:pt x="166330" y="271813"/>
                    </a:lnTo>
                    <a:lnTo>
                      <a:pt x="130553" y="291446"/>
                    </a:lnTo>
                    <a:lnTo>
                      <a:pt x="112970" y="292755"/>
                    </a:lnTo>
                    <a:lnTo>
                      <a:pt x="207413" y="292755"/>
                    </a:lnTo>
                    <a:lnTo>
                      <a:pt x="219282" y="271527"/>
                    </a:lnTo>
                    <a:lnTo>
                      <a:pt x="226370" y="218286"/>
                    </a:lnTo>
                    <a:lnTo>
                      <a:pt x="219300" y="164859"/>
                    </a:lnTo>
                    <a:lnTo>
                      <a:pt x="207416" y="14352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3">
                <a:extLst>
                  <a:ext uri="{FF2B5EF4-FFF2-40B4-BE49-F238E27FC236}">
                    <a16:creationId xmlns:a16="http://schemas.microsoft.com/office/drawing/2014/main" id="{F07838CA-71E1-DDBF-66CF-C8EDEBBAFD31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7999732" y="1044581"/>
                <a:ext cx="465118" cy="243820"/>
              </a:xfrm>
              <a:prstGeom prst="rect">
                <a:avLst/>
              </a:prstGeom>
            </p:spPr>
          </p:pic>
          <p:pic>
            <p:nvPicPr>
              <p:cNvPr id="25" name="object 24">
                <a:extLst>
                  <a:ext uri="{FF2B5EF4-FFF2-40B4-BE49-F238E27FC236}">
                    <a16:creationId xmlns:a16="http://schemas.microsoft.com/office/drawing/2014/main" id="{13951F91-3601-D905-1C5B-4AC5F4BC8BDF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6703765" y="1402267"/>
                <a:ext cx="246201" cy="20194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98ECAB-91A1-44AC-8C58-03CADB583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A19CA8C3-3C0E-4CE4-99E0-E10A42CA1DBC}" type="datetimeFigureOut">
              <a:rPr lang="pt-BR" smtClean="0"/>
              <a:t>21/11/2024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2E45D1C-526A-418E-8A00-23FC2D0A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93AF0A-BF3E-411D-A156-7699396A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  <a:prstGeom prst="rect">
            <a:avLst/>
          </a:prstGeom>
        </p:spPr>
        <p:txBody>
          <a:bodyPr/>
          <a:lstStyle/>
          <a:p>
            <a:fld id="{404789F3-D4A1-4868-AB97-68497646EBF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46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 hidden="1">
            <a:extLst>
              <a:ext uri="{FF2B5EF4-FFF2-40B4-BE49-F238E27FC236}">
                <a16:creationId xmlns:a16="http://schemas.microsoft.com/office/drawing/2014/main" id="{4E7D4FBA-014C-42A8-86D7-135F4D1791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20588300"/>
              </p:ext>
            </p:extLst>
          </p:nvPr>
        </p:nvGraphicFramePr>
        <p:xfrm>
          <a:off x="2618" y="2619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3" imgW="488" imgH="484" progId="TCLayout.ActiveDocument.1">
                  <p:embed/>
                </p:oleObj>
              </mc:Choice>
              <mc:Fallback>
                <p:oleObj name="Slide do think-cell" r:id="rId3" imgW="488" imgH="484" progId="TCLayout.ActiveDocument.1">
                  <p:embed/>
                  <p:pic>
                    <p:nvPicPr>
                      <p:cNvPr id="7" name="Objeto 6" hidden="1">
                        <a:extLst>
                          <a:ext uri="{FF2B5EF4-FFF2-40B4-BE49-F238E27FC236}">
                            <a16:creationId xmlns:a16="http://schemas.microsoft.com/office/drawing/2014/main" id="{4E7D4FBA-014C-42A8-86D7-135F4D1791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8" y="2619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35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049AA-7984-44B5-B664-0EA277CEFDA5}" type="datetimeFigureOut">
              <a:rPr lang="pt-BR" smtClean="0"/>
              <a:t>21/11/2024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2165-128C-4D4B-9F19-BD5C523D7D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9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633470F-B9A8-3828-2991-98616E2D0A96}"/>
              </a:ext>
            </a:extLst>
          </p:cNvPr>
          <p:cNvGrpSpPr/>
          <p:nvPr userDrawn="1"/>
        </p:nvGrpSpPr>
        <p:grpSpPr>
          <a:xfrm>
            <a:off x="16262723" y="193935"/>
            <a:ext cx="3379280" cy="4518212"/>
            <a:chOff x="15528259" y="425515"/>
            <a:chExt cx="4003675" cy="5353050"/>
          </a:xfrm>
        </p:grpSpPr>
        <p:grpSp>
          <p:nvGrpSpPr>
            <p:cNvPr id="12" name="object 25">
              <a:extLst>
                <a:ext uri="{FF2B5EF4-FFF2-40B4-BE49-F238E27FC236}">
                  <a16:creationId xmlns:a16="http://schemas.microsoft.com/office/drawing/2014/main" id="{A9E375DE-B756-0C40-B370-49AE5FA2365E}"/>
                </a:ext>
              </a:extLst>
            </p:cNvPr>
            <p:cNvGrpSpPr/>
            <p:nvPr/>
          </p:nvGrpSpPr>
          <p:grpSpPr>
            <a:xfrm>
              <a:off x="17022345" y="437057"/>
              <a:ext cx="758114" cy="783009"/>
              <a:chOff x="5516224" y="1909393"/>
              <a:chExt cx="1198880" cy="1238250"/>
            </a:xfrm>
          </p:grpSpPr>
          <p:sp>
            <p:nvSpPr>
              <p:cNvPr id="26" name="object 26">
                <a:extLst>
                  <a:ext uri="{FF2B5EF4-FFF2-40B4-BE49-F238E27FC236}">
                    <a16:creationId xmlns:a16="http://schemas.microsoft.com/office/drawing/2014/main" id="{79781FE4-6BC9-C351-EABB-7A159BDABFB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>
                <a:extLst>
                  <a:ext uri="{FF2B5EF4-FFF2-40B4-BE49-F238E27FC236}">
                    <a16:creationId xmlns:a16="http://schemas.microsoft.com/office/drawing/2014/main" id="{EAFC4D2D-F131-8761-7619-65D4AEBE8161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>
                <a:extLst>
                  <a:ext uri="{FF2B5EF4-FFF2-40B4-BE49-F238E27FC236}">
                    <a16:creationId xmlns:a16="http://schemas.microsoft.com/office/drawing/2014/main" id="{2F91B168-9895-E1AA-0D7B-9AAD75091320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>
                <a:extLst>
                  <a:ext uri="{FF2B5EF4-FFF2-40B4-BE49-F238E27FC236}">
                    <a16:creationId xmlns:a16="http://schemas.microsoft.com/office/drawing/2014/main" id="{1F1FCAEB-451B-D379-2964-A2882ABDCE81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3" name="object 12">
              <a:extLst>
                <a:ext uri="{FF2B5EF4-FFF2-40B4-BE49-F238E27FC236}">
                  <a16:creationId xmlns:a16="http://schemas.microsoft.com/office/drawing/2014/main" id="{09F15B44-E847-371C-CD20-54C19417EB35}"/>
                </a:ext>
              </a:extLst>
            </p:cNvPr>
            <p:cNvGrpSpPr/>
            <p:nvPr/>
          </p:nvGrpSpPr>
          <p:grpSpPr>
            <a:xfrm>
              <a:off x="15528259" y="425515"/>
              <a:ext cx="4003675" cy="5353050"/>
              <a:chOff x="15131167" y="948417"/>
              <a:chExt cx="4003675" cy="5353050"/>
            </a:xfrm>
          </p:grpSpPr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4A23BE19-4DB6-7E39-0206-F284940C97D1}"/>
                  </a:ext>
                </a:extLst>
              </p:cNvPr>
              <p:cNvSpPr/>
              <p:nvPr/>
            </p:nvSpPr>
            <p:spPr>
              <a:xfrm>
                <a:off x="15222510" y="4861129"/>
                <a:ext cx="3820795" cy="1348740"/>
              </a:xfrm>
              <a:custGeom>
                <a:avLst/>
                <a:gdLst/>
                <a:ahLst/>
                <a:cxnLst/>
                <a:rect l="l" t="t" r="r" b="b"/>
                <a:pathLst>
                  <a:path w="3820794" h="1348739">
                    <a:moveTo>
                      <a:pt x="0" y="1348660"/>
                    </a:moveTo>
                    <a:lnTo>
                      <a:pt x="3820710" y="1348660"/>
                    </a:lnTo>
                    <a:lnTo>
                      <a:pt x="3820710" y="0"/>
                    </a:lnTo>
                    <a:lnTo>
                      <a:pt x="0" y="0"/>
                    </a:lnTo>
                    <a:lnTo>
                      <a:pt x="0" y="1348660"/>
                    </a:lnTo>
                    <a:close/>
                  </a:path>
                </a:pathLst>
              </a:custGeom>
              <a:ln w="182685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5" name="object 14">
                <a:extLst>
                  <a:ext uri="{FF2B5EF4-FFF2-40B4-BE49-F238E27FC236}">
                    <a16:creationId xmlns:a16="http://schemas.microsoft.com/office/drawing/2014/main" id="{1A74369B-89E0-54ED-8835-D705112742F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7516148" y="1468723"/>
                <a:ext cx="193941" cy="241950"/>
              </a:xfrm>
              <a:prstGeom prst="rect">
                <a:avLst/>
              </a:prstGeom>
            </p:spPr>
          </p:pic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A952FE3B-C495-917B-9364-DAF1B5D77809}"/>
                  </a:ext>
                </a:extLst>
              </p:cNvPr>
              <p:cNvSpPr/>
              <p:nvPr/>
            </p:nvSpPr>
            <p:spPr>
              <a:xfrm>
                <a:off x="17740986" y="1373599"/>
                <a:ext cx="4699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46990" h="336550">
                    <a:moveTo>
                      <a:pt x="46786" y="95097"/>
                    </a:moveTo>
                    <a:lnTo>
                      <a:pt x="0" y="95097"/>
                    </a:lnTo>
                    <a:lnTo>
                      <a:pt x="0" y="336473"/>
                    </a:lnTo>
                    <a:lnTo>
                      <a:pt x="46786" y="336473"/>
                    </a:lnTo>
                    <a:lnTo>
                      <a:pt x="46786" y="95097"/>
                    </a:lnTo>
                    <a:close/>
                  </a:path>
                  <a:path w="46990" h="336550">
                    <a:moveTo>
                      <a:pt x="46786" y="0"/>
                    </a:moveTo>
                    <a:lnTo>
                      <a:pt x="0" y="0"/>
                    </a:lnTo>
                    <a:lnTo>
                      <a:pt x="0" y="46799"/>
                    </a:lnTo>
                    <a:lnTo>
                      <a:pt x="46786" y="46799"/>
                    </a:lnTo>
                    <a:lnTo>
                      <a:pt x="46786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" name="object 16">
                <a:extLst>
                  <a:ext uri="{FF2B5EF4-FFF2-40B4-BE49-F238E27FC236}">
                    <a16:creationId xmlns:a16="http://schemas.microsoft.com/office/drawing/2014/main" id="{12278E24-78B2-C7F6-426C-56C0A5A83F17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7824631" y="1468689"/>
                <a:ext cx="224118" cy="241385"/>
              </a:xfrm>
              <a:prstGeom prst="rect">
                <a:avLst/>
              </a:prstGeom>
            </p:spPr>
          </p:pic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A83FFFEF-F345-C888-B1F5-F460DCFA25BC}"/>
                  </a:ext>
                </a:extLst>
              </p:cNvPr>
              <p:cNvSpPr/>
              <p:nvPr/>
            </p:nvSpPr>
            <p:spPr>
              <a:xfrm>
                <a:off x="18082274" y="1373501"/>
                <a:ext cx="224154" cy="337185"/>
              </a:xfrm>
              <a:custGeom>
                <a:avLst/>
                <a:gdLst/>
                <a:ahLst/>
                <a:cxnLst/>
                <a:rect l="l" t="t" r="r" b="b"/>
                <a:pathLst>
                  <a:path w="224155" h="337185">
                    <a:moveTo>
                      <a:pt x="224118" y="0"/>
                    </a:moveTo>
                    <a:lnTo>
                      <a:pt x="177010" y="0"/>
                    </a:lnTo>
                    <a:lnTo>
                      <a:pt x="177010" y="95180"/>
                    </a:lnTo>
                    <a:lnTo>
                      <a:pt x="112300" y="95180"/>
                    </a:lnTo>
                    <a:lnTo>
                      <a:pt x="63168" y="102742"/>
                    </a:lnTo>
                    <a:lnTo>
                      <a:pt x="28075" y="125383"/>
                    </a:lnTo>
                    <a:lnTo>
                      <a:pt x="7018" y="163102"/>
                    </a:lnTo>
                    <a:lnTo>
                      <a:pt x="0" y="215899"/>
                    </a:lnTo>
                    <a:lnTo>
                      <a:pt x="7195" y="268916"/>
                    </a:lnTo>
                    <a:lnTo>
                      <a:pt x="28310" y="306777"/>
                    </a:lnTo>
                    <a:lnTo>
                      <a:pt x="63345" y="329483"/>
                    </a:lnTo>
                    <a:lnTo>
                      <a:pt x="112300" y="337036"/>
                    </a:lnTo>
                    <a:lnTo>
                      <a:pt x="161219" y="329452"/>
                    </a:lnTo>
                    <a:lnTo>
                      <a:pt x="196162" y="306734"/>
                    </a:lnTo>
                    <a:lnTo>
                      <a:pt x="205373" y="290106"/>
                    </a:lnTo>
                    <a:lnTo>
                      <a:pt x="112300" y="290106"/>
                    </a:lnTo>
                    <a:lnTo>
                      <a:pt x="94909" y="288834"/>
                    </a:lnTo>
                    <a:lnTo>
                      <a:pt x="59746" y="269468"/>
                    </a:lnTo>
                    <a:lnTo>
                      <a:pt x="47537" y="215899"/>
                    </a:lnTo>
                    <a:lnTo>
                      <a:pt x="48299" y="198634"/>
                    </a:lnTo>
                    <a:lnTo>
                      <a:pt x="59746" y="162246"/>
                    </a:lnTo>
                    <a:lnTo>
                      <a:pt x="94919" y="143336"/>
                    </a:lnTo>
                    <a:lnTo>
                      <a:pt x="112300" y="142068"/>
                    </a:lnTo>
                    <a:lnTo>
                      <a:pt x="224118" y="142068"/>
                    </a:lnTo>
                    <a:lnTo>
                      <a:pt x="224118" y="0"/>
                    </a:lnTo>
                    <a:close/>
                  </a:path>
                  <a:path w="224155" h="337185">
                    <a:moveTo>
                      <a:pt x="224118" y="142068"/>
                    </a:moveTo>
                    <a:lnTo>
                      <a:pt x="177010" y="142068"/>
                    </a:lnTo>
                    <a:lnTo>
                      <a:pt x="177010" y="215899"/>
                    </a:lnTo>
                    <a:lnTo>
                      <a:pt x="176264" y="233160"/>
                    </a:lnTo>
                    <a:lnTo>
                      <a:pt x="155935" y="278479"/>
                    </a:lnTo>
                    <a:lnTo>
                      <a:pt x="112300" y="290106"/>
                    </a:lnTo>
                    <a:lnTo>
                      <a:pt x="205373" y="290106"/>
                    </a:lnTo>
                    <a:lnTo>
                      <a:pt x="217129" y="268882"/>
                    </a:lnTo>
                    <a:lnTo>
                      <a:pt x="224118" y="215899"/>
                    </a:lnTo>
                    <a:lnTo>
                      <a:pt x="224118" y="142068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object 18">
                <a:extLst>
                  <a:ext uri="{FF2B5EF4-FFF2-40B4-BE49-F238E27FC236}">
                    <a16:creationId xmlns:a16="http://schemas.microsoft.com/office/drawing/2014/main" id="{90B97F4A-6244-E6F8-11B3-E90AB85A269D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8341749" y="1468684"/>
                <a:ext cx="460443" cy="241386"/>
              </a:xfrm>
              <a:prstGeom prst="rect">
                <a:avLst/>
              </a:prstGeom>
            </p:spPr>
          </p:pic>
          <p:pic>
            <p:nvPicPr>
              <p:cNvPr id="20" name="object 19">
                <a:extLst>
                  <a:ext uri="{FF2B5EF4-FFF2-40B4-BE49-F238E27FC236}">
                    <a16:creationId xmlns:a16="http://schemas.microsoft.com/office/drawing/2014/main" id="{740B21CD-038C-FC1F-5C4A-569F1400187D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8837037" y="1468689"/>
                <a:ext cx="224160" cy="241385"/>
              </a:xfrm>
              <a:prstGeom prst="rect">
                <a:avLst/>
              </a:prstGeom>
            </p:spPr>
          </p:pic>
          <p:pic>
            <p:nvPicPr>
              <p:cNvPr id="21" name="object 20">
                <a:extLst>
                  <a:ext uri="{FF2B5EF4-FFF2-40B4-BE49-F238E27FC236}">
                    <a16:creationId xmlns:a16="http://schemas.microsoft.com/office/drawing/2014/main" id="{73D0C53B-EFF6-FCB2-4B8E-F6CD22574B7E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8500083" y="1044583"/>
                <a:ext cx="226370" cy="243814"/>
              </a:xfrm>
              <a:prstGeom prst="rect">
                <a:avLst/>
              </a:prstGeom>
            </p:spPr>
          </p:pic>
          <p:pic>
            <p:nvPicPr>
              <p:cNvPr id="22" name="object 21">
                <a:extLst>
                  <a:ext uri="{FF2B5EF4-FFF2-40B4-BE49-F238E27FC236}">
                    <a16:creationId xmlns:a16="http://schemas.microsoft.com/office/drawing/2014/main" id="{962C392A-7EEE-B259-10C7-A7258C8A71BB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17516270" y="1044411"/>
                <a:ext cx="196203" cy="243982"/>
              </a:xfrm>
              <a:prstGeom prst="rect">
                <a:avLst/>
              </a:prstGeom>
            </p:spPr>
          </p:pic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5955F486-CDE6-59CF-4AEF-719CBB87F72D}"/>
                  </a:ext>
                </a:extLst>
              </p:cNvPr>
              <p:cNvSpPr/>
              <p:nvPr/>
            </p:nvSpPr>
            <p:spPr>
              <a:xfrm>
                <a:off x="17749108" y="948417"/>
                <a:ext cx="226695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226694" h="340359">
                    <a:moveTo>
                      <a:pt x="47569" y="0"/>
                    </a:moveTo>
                    <a:lnTo>
                      <a:pt x="0" y="0"/>
                    </a:lnTo>
                    <a:lnTo>
                      <a:pt x="27" y="218286"/>
                    </a:lnTo>
                    <a:lnTo>
                      <a:pt x="6901" y="271407"/>
                    </a:lnTo>
                    <a:lnTo>
                      <a:pt x="28029" y="309502"/>
                    </a:lnTo>
                    <a:lnTo>
                      <a:pt x="63385" y="332359"/>
                    </a:lnTo>
                    <a:lnTo>
                      <a:pt x="112970" y="339979"/>
                    </a:lnTo>
                    <a:lnTo>
                      <a:pt x="162603" y="332359"/>
                    </a:lnTo>
                    <a:lnTo>
                      <a:pt x="198020" y="309556"/>
                    </a:lnTo>
                    <a:lnTo>
                      <a:pt x="207413" y="292755"/>
                    </a:lnTo>
                    <a:lnTo>
                      <a:pt x="112970" y="292755"/>
                    </a:lnTo>
                    <a:lnTo>
                      <a:pt x="95406" y="291446"/>
                    </a:lnTo>
                    <a:lnTo>
                      <a:pt x="59914" y="271813"/>
                    </a:lnTo>
                    <a:lnTo>
                      <a:pt x="48340" y="235484"/>
                    </a:lnTo>
                    <a:lnTo>
                      <a:pt x="47569" y="218286"/>
                    </a:lnTo>
                    <a:lnTo>
                      <a:pt x="47569" y="143524"/>
                    </a:lnTo>
                    <a:lnTo>
                      <a:pt x="207416" y="143524"/>
                    </a:lnTo>
                    <a:lnTo>
                      <a:pt x="198043" y="126696"/>
                    </a:lnTo>
                    <a:lnTo>
                      <a:pt x="162600" y="103797"/>
                    </a:lnTo>
                    <a:lnTo>
                      <a:pt x="112970" y="96164"/>
                    </a:lnTo>
                    <a:lnTo>
                      <a:pt x="47569" y="96164"/>
                    </a:lnTo>
                    <a:lnTo>
                      <a:pt x="47569" y="0"/>
                    </a:lnTo>
                    <a:close/>
                  </a:path>
                  <a:path w="226694" h="340359">
                    <a:moveTo>
                      <a:pt x="207416" y="143524"/>
                    </a:moveTo>
                    <a:lnTo>
                      <a:pt x="112970" y="143524"/>
                    </a:lnTo>
                    <a:lnTo>
                      <a:pt x="130531" y="144839"/>
                    </a:lnTo>
                    <a:lnTo>
                      <a:pt x="145300" y="148738"/>
                    </a:lnTo>
                    <a:lnTo>
                      <a:pt x="175714" y="186104"/>
                    </a:lnTo>
                    <a:lnTo>
                      <a:pt x="178800" y="218286"/>
                    </a:lnTo>
                    <a:lnTo>
                      <a:pt x="177913" y="235496"/>
                    </a:lnTo>
                    <a:lnTo>
                      <a:pt x="166330" y="271813"/>
                    </a:lnTo>
                    <a:lnTo>
                      <a:pt x="130553" y="291446"/>
                    </a:lnTo>
                    <a:lnTo>
                      <a:pt x="112970" y="292755"/>
                    </a:lnTo>
                    <a:lnTo>
                      <a:pt x="207413" y="292755"/>
                    </a:lnTo>
                    <a:lnTo>
                      <a:pt x="219282" y="271527"/>
                    </a:lnTo>
                    <a:lnTo>
                      <a:pt x="226370" y="218286"/>
                    </a:lnTo>
                    <a:lnTo>
                      <a:pt x="219300" y="164859"/>
                    </a:lnTo>
                    <a:lnTo>
                      <a:pt x="207416" y="14352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3">
                <a:extLst>
                  <a:ext uri="{FF2B5EF4-FFF2-40B4-BE49-F238E27FC236}">
                    <a16:creationId xmlns:a16="http://schemas.microsoft.com/office/drawing/2014/main" id="{92B78E7D-0AA3-2FAE-7427-11B81F5F3347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7999732" y="1044581"/>
                <a:ext cx="465118" cy="243820"/>
              </a:xfrm>
              <a:prstGeom prst="rect">
                <a:avLst/>
              </a:prstGeom>
            </p:spPr>
          </p:pic>
          <p:pic>
            <p:nvPicPr>
              <p:cNvPr id="25" name="object 24">
                <a:extLst>
                  <a:ext uri="{FF2B5EF4-FFF2-40B4-BE49-F238E27FC236}">
                    <a16:creationId xmlns:a16="http://schemas.microsoft.com/office/drawing/2014/main" id="{734ED80A-4350-711C-4674-022801513F4B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6703765" y="1402267"/>
                <a:ext cx="246201" cy="201941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DEAE60C-591C-4E26-9CE0-3C32C8459A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06" b="15536"/>
          <a:stretch/>
        </p:blipFill>
        <p:spPr>
          <a:xfrm>
            <a:off x="1" y="-1017373"/>
            <a:ext cx="20104102" cy="12326326"/>
          </a:xfrm>
          <a:prstGeom prst="rect">
            <a:avLst/>
          </a:prstGeom>
        </p:spPr>
      </p:pic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id="{96F3C41E-CF4B-4BE5-A020-E7397F876C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618" y="3015"/>
          <a:ext cx="2619" cy="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 do think-cell" r:id="rId5" imgW="348" imgH="346" progId="TCLayout.ActiveDocument.1">
                  <p:embed/>
                </p:oleObj>
              </mc:Choice>
              <mc:Fallback>
                <p:oleObj name="Slide do think-cell" r:id="rId5" imgW="348" imgH="346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:a16="http://schemas.microsoft.com/office/drawing/2014/main" id="{96F3C41E-CF4B-4BE5-A020-E7397F876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8" y="3015"/>
                        <a:ext cx="2619" cy="2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id="{A680E88F-DC17-4DD3-933F-BBC30AFA43B5}"/>
              </a:ext>
            </a:extLst>
          </p:cNvPr>
          <p:cNvSpPr/>
          <p:nvPr/>
        </p:nvSpPr>
        <p:spPr>
          <a:xfrm>
            <a:off x="16519909" y="5754963"/>
            <a:ext cx="152301" cy="152301"/>
          </a:xfrm>
          <a:prstGeom prst="ellipse">
            <a:avLst/>
          </a:prstGeom>
          <a:solidFill>
            <a:srgbClr val="FFE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>
              <a:defRPr/>
            </a:pPr>
            <a:endParaRPr lang="en-US" sz="296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76DFE8DC-7096-0578-CAF5-CFA9FD8C54C6}"/>
              </a:ext>
            </a:extLst>
          </p:cNvPr>
          <p:cNvSpPr/>
          <p:nvPr/>
        </p:nvSpPr>
        <p:spPr>
          <a:xfrm>
            <a:off x="-15532" y="0"/>
            <a:ext cx="20183217" cy="11308556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968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4F07B81-E903-BC68-C5EF-EBD228EB2CD5}"/>
              </a:ext>
            </a:extLst>
          </p:cNvPr>
          <p:cNvGrpSpPr>
            <a:grpSpLocks noChangeAspect="1"/>
          </p:cNvGrpSpPr>
          <p:nvPr/>
        </p:nvGrpSpPr>
        <p:grpSpPr>
          <a:xfrm>
            <a:off x="14699604" y="9860838"/>
            <a:ext cx="4574624" cy="624419"/>
            <a:chOff x="5516224" y="1909393"/>
            <a:chExt cx="9071676" cy="1238250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1EA1BD2D-8D6D-A7AD-EE0A-525154ADA90D}"/>
                </a:ext>
              </a:extLst>
            </p:cNvPr>
            <p:cNvSpPr/>
            <p:nvPr/>
          </p:nvSpPr>
          <p:spPr>
            <a:xfrm>
              <a:off x="10429477" y="2332130"/>
              <a:ext cx="521970" cy="652780"/>
            </a:xfrm>
            <a:custGeom>
              <a:avLst/>
              <a:gdLst/>
              <a:ahLst/>
              <a:cxnLst/>
              <a:rect l="l" t="t" r="r" b="b"/>
              <a:pathLst>
                <a:path w="521970" h="652780">
                  <a:moveTo>
                    <a:pt x="260777" y="0"/>
                  </a:moveTo>
                  <a:lnTo>
                    <a:pt x="199655" y="3042"/>
                  </a:lnTo>
                  <a:lnTo>
                    <a:pt x="146684" y="12168"/>
                  </a:lnTo>
                  <a:lnTo>
                    <a:pt x="101863" y="27379"/>
                  </a:lnTo>
                  <a:lnTo>
                    <a:pt x="65191" y="48673"/>
                  </a:lnTo>
                  <a:lnTo>
                    <a:pt x="36669" y="76052"/>
                  </a:lnTo>
                  <a:lnTo>
                    <a:pt x="16297" y="109516"/>
                  </a:lnTo>
                  <a:lnTo>
                    <a:pt x="4074" y="149063"/>
                  </a:lnTo>
                  <a:lnTo>
                    <a:pt x="0" y="194695"/>
                  </a:lnTo>
                  <a:lnTo>
                    <a:pt x="5797" y="248201"/>
                  </a:lnTo>
                  <a:lnTo>
                    <a:pt x="23190" y="292930"/>
                  </a:lnTo>
                  <a:lnTo>
                    <a:pt x="52178" y="328884"/>
                  </a:lnTo>
                  <a:lnTo>
                    <a:pt x="92761" y="356062"/>
                  </a:lnTo>
                  <a:lnTo>
                    <a:pt x="159991" y="377132"/>
                  </a:lnTo>
                  <a:lnTo>
                    <a:pt x="204859" y="384233"/>
                  </a:lnTo>
                  <a:lnTo>
                    <a:pt x="257227" y="389045"/>
                  </a:lnTo>
                  <a:lnTo>
                    <a:pt x="298284" y="392593"/>
                  </a:lnTo>
                  <a:lnTo>
                    <a:pt x="331267" y="397062"/>
                  </a:lnTo>
                  <a:lnTo>
                    <a:pt x="373014" y="408856"/>
                  </a:lnTo>
                  <a:lnTo>
                    <a:pt x="394888" y="457075"/>
                  </a:lnTo>
                  <a:lnTo>
                    <a:pt x="394560" y="469170"/>
                  </a:lnTo>
                  <a:lnTo>
                    <a:pt x="359575" y="511148"/>
                  </a:lnTo>
                  <a:lnTo>
                    <a:pt x="300995" y="523516"/>
                  </a:lnTo>
                  <a:lnTo>
                    <a:pt x="260777" y="525104"/>
                  </a:lnTo>
                  <a:lnTo>
                    <a:pt x="220569" y="523586"/>
                  </a:lnTo>
                  <a:lnTo>
                    <a:pt x="162105" y="511107"/>
                  </a:lnTo>
                  <a:lnTo>
                    <a:pt x="130121" y="480342"/>
                  </a:lnTo>
                  <a:lnTo>
                    <a:pt x="126666" y="456499"/>
                  </a:lnTo>
                  <a:lnTo>
                    <a:pt x="0" y="456499"/>
                  </a:lnTo>
                  <a:lnTo>
                    <a:pt x="4045" y="502399"/>
                  </a:lnTo>
                  <a:lnTo>
                    <a:pt x="16244" y="542180"/>
                  </a:lnTo>
                  <a:lnTo>
                    <a:pt x="36596" y="575842"/>
                  </a:lnTo>
                  <a:lnTo>
                    <a:pt x="65102" y="603383"/>
                  </a:lnTo>
                  <a:lnTo>
                    <a:pt x="101762" y="624804"/>
                  </a:lnTo>
                  <a:lnTo>
                    <a:pt x="146575" y="640105"/>
                  </a:lnTo>
                  <a:lnTo>
                    <a:pt x="199542" y="649286"/>
                  </a:lnTo>
                  <a:lnTo>
                    <a:pt x="260662" y="652346"/>
                  </a:lnTo>
                  <a:lnTo>
                    <a:pt x="321783" y="649304"/>
                  </a:lnTo>
                  <a:lnTo>
                    <a:pt x="374755" y="640178"/>
                  </a:lnTo>
                  <a:lnTo>
                    <a:pt x="419576" y="624967"/>
                  </a:lnTo>
                  <a:lnTo>
                    <a:pt x="456247" y="603672"/>
                  </a:lnTo>
                  <a:lnTo>
                    <a:pt x="484769" y="576293"/>
                  </a:lnTo>
                  <a:lnTo>
                    <a:pt x="505142" y="542830"/>
                  </a:lnTo>
                  <a:lnTo>
                    <a:pt x="517365" y="503282"/>
                  </a:lnTo>
                  <a:lnTo>
                    <a:pt x="521439" y="457650"/>
                  </a:lnTo>
                  <a:lnTo>
                    <a:pt x="515714" y="404494"/>
                  </a:lnTo>
                  <a:lnTo>
                    <a:pt x="498537" y="359900"/>
                  </a:lnTo>
                  <a:lnTo>
                    <a:pt x="469906" y="323865"/>
                  </a:lnTo>
                  <a:lnTo>
                    <a:pt x="429819" y="296388"/>
                  </a:lnTo>
                  <a:lnTo>
                    <a:pt x="361873" y="275263"/>
                  </a:lnTo>
                  <a:lnTo>
                    <a:pt x="317146" y="268176"/>
                  </a:lnTo>
                  <a:lnTo>
                    <a:pt x="265248" y="263405"/>
                  </a:lnTo>
                  <a:lnTo>
                    <a:pt x="224108" y="259864"/>
                  </a:lnTo>
                  <a:lnTo>
                    <a:pt x="191271" y="255578"/>
                  </a:lnTo>
                  <a:lnTo>
                    <a:pt x="150717" y="244736"/>
                  </a:lnTo>
                  <a:lnTo>
                    <a:pt x="128395" y="212271"/>
                  </a:lnTo>
                  <a:lnTo>
                    <a:pt x="126896" y="195261"/>
                  </a:lnTo>
                  <a:lnTo>
                    <a:pt x="127260" y="183170"/>
                  </a:lnTo>
                  <a:lnTo>
                    <a:pt x="162331" y="141217"/>
                  </a:lnTo>
                  <a:lnTo>
                    <a:pt x="220799" y="128786"/>
                  </a:lnTo>
                  <a:lnTo>
                    <a:pt x="261007" y="127231"/>
                  </a:lnTo>
                  <a:lnTo>
                    <a:pt x="301211" y="128727"/>
                  </a:lnTo>
                  <a:lnTo>
                    <a:pt x="359677" y="140695"/>
                  </a:lnTo>
                  <a:lnTo>
                    <a:pt x="391543" y="170629"/>
                  </a:lnTo>
                  <a:lnTo>
                    <a:pt x="395003" y="194119"/>
                  </a:lnTo>
                  <a:lnTo>
                    <a:pt x="521785" y="194119"/>
                  </a:lnTo>
                  <a:lnTo>
                    <a:pt x="517655" y="148620"/>
                  </a:lnTo>
                  <a:lnTo>
                    <a:pt x="505383" y="109189"/>
                  </a:lnTo>
                  <a:lnTo>
                    <a:pt x="484970" y="75824"/>
                  </a:lnTo>
                  <a:lnTo>
                    <a:pt x="456415" y="48527"/>
                  </a:lnTo>
                  <a:lnTo>
                    <a:pt x="419718" y="27296"/>
                  </a:lnTo>
                  <a:lnTo>
                    <a:pt x="374879" y="12131"/>
                  </a:lnTo>
                  <a:lnTo>
                    <a:pt x="321899" y="3032"/>
                  </a:lnTo>
                  <a:lnTo>
                    <a:pt x="260777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B3E2482F-E07E-BD81-30FC-B0AD5D937741}"/>
                </a:ext>
              </a:extLst>
            </p:cNvPr>
            <p:cNvSpPr/>
            <p:nvPr/>
          </p:nvSpPr>
          <p:spPr>
            <a:xfrm>
              <a:off x="11034187" y="2076617"/>
              <a:ext cx="127000" cy="126364"/>
            </a:xfrm>
            <a:custGeom>
              <a:avLst/>
              <a:gdLst/>
              <a:ahLst/>
              <a:cxnLst/>
              <a:rect l="l" t="t" r="r" b="b"/>
              <a:pathLst>
                <a:path w="127000" h="126364">
                  <a:moveTo>
                    <a:pt x="126666" y="0"/>
                  </a:moveTo>
                  <a:lnTo>
                    <a:pt x="0" y="0"/>
                  </a:lnTo>
                  <a:lnTo>
                    <a:pt x="0" y="125975"/>
                  </a:lnTo>
                  <a:lnTo>
                    <a:pt x="126666" y="125975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CC36AE7C-9DEB-60A0-B831-49B82A8D1253}"/>
                </a:ext>
              </a:extLst>
            </p:cNvPr>
            <p:cNvSpPr/>
            <p:nvPr/>
          </p:nvSpPr>
          <p:spPr>
            <a:xfrm>
              <a:off x="11034176" y="2332578"/>
              <a:ext cx="127000" cy="650240"/>
            </a:xfrm>
            <a:custGeom>
              <a:avLst/>
              <a:gdLst/>
              <a:ahLst/>
              <a:cxnLst/>
              <a:rect l="l" t="t" r="r" b="b"/>
              <a:pathLst>
                <a:path w="127000" h="650239">
                  <a:moveTo>
                    <a:pt x="126666" y="0"/>
                  </a:moveTo>
                  <a:lnTo>
                    <a:pt x="0" y="0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19" name="object 15">
              <a:extLst>
                <a:ext uri="{FF2B5EF4-FFF2-40B4-BE49-F238E27FC236}">
                  <a16:creationId xmlns:a16="http://schemas.microsoft.com/office/drawing/2014/main" id="{1D75D3BD-AD9F-3E6E-4F03-8E026E62D4BE}"/>
                </a:ext>
              </a:extLst>
            </p:cNvPr>
            <p:cNvSpPr/>
            <p:nvPr/>
          </p:nvSpPr>
          <p:spPr>
            <a:xfrm>
              <a:off x="11259572" y="2332580"/>
              <a:ext cx="603885" cy="650240"/>
            </a:xfrm>
            <a:custGeom>
              <a:avLst/>
              <a:gdLst/>
              <a:ahLst/>
              <a:cxnLst/>
              <a:rect l="l" t="t" r="r" b="b"/>
              <a:pathLst>
                <a:path w="603884" h="650239">
                  <a:moveTo>
                    <a:pt x="302242" y="0"/>
                  </a:moveTo>
                  <a:lnTo>
                    <a:pt x="249787" y="2690"/>
                  </a:lnTo>
                  <a:lnTo>
                    <a:pt x="202328" y="10760"/>
                  </a:lnTo>
                  <a:lnTo>
                    <a:pt x="159865" y="24210"/>
                  </a:lnTo>
                  <a:lnTo>
                    <a:pt x="122397" y="43040"/>
                  </a:lnTo>
                  <a:lnTo>
                    <a:pt x="89924" y="67250"/>
                  </a:lnTo>
                  <a:lnTo>
                    <a:pt x="62447" y="96840"/>
                  </a:lnTo>
                  <a:lnTo>
                    <a:pt x="39966" y="131810"/>
                  </a:lnTo>
                  <a:lnTo>
                    <a:pt x="22481" y="172160"/>
                  </a:lnTo>
                  <a:lnTo>
                    <a:pt x="9991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781" y="649718"/>
                  </a:lnTo>
                  <a:lnTo>
                    <a:pt x="126781" y="325487"/>
                  </a:lnTo>
                  <a:lnTo>
                    <a:pt x="128842" y="279241"/>
                  </a:lnTo>
                  <a:lnTo>
                    <a:pt x="135027" y="239910"/>
                  </a:lnTo>
                  <a:lnTo>
                    <a:pt x="159764" y="181983"/>
                  </a:lnTo>
                  <a:lnTo>
                    <a:pt x="215999" y="140584"/>
                  </a:lnTo>
                  <a:lnTo>
                    <a:pt x="255370" y="130232"/>
                  </a:lnTo>
                  <a:lnTo>
                    <a:pt x="302242" y="126781"/>
                  </a:lnTo>
                  <a:lnTo>
                    <a:pt x="349047" y="130195"/>
                  </a:lnTo>
                  <a:lnTo>
                    <a:pt x="388221" y="140439"/>
                  </a:lnTo>
                  <a:lnTo>
                    <a:pt x="443682" y="181418"/>
                  </a:lnTo>
                  <a:lnTo>
                    <a:pt x="468335" y="239281"/>
                  </a:lnTo>
                  <a:lnTo>
                    <a:pt x="474497" y="278629"/>
                  </a:lnTo>
                  <a:lnTo>
                    <a:pt x="476550" y="324922"/>
                  </a:lnTo>
                  <a:lnTo>
                    <a:pt x="476550" y="649718"/>
                  </a:lnTo>
                  <a:lnTo>
                    <a:pt x="603332" y="649718"/>
                  </a:lnTo>
                  <a:lnTo>
                    <a:pt x="603332" y="325487"/>
                  </a:lnTo>
                  <a:lnTo>
                    <a:pt x="601033" y="268998"/>
                  </a:lnTo>
                  <a:lnTo>
                    <a:pt x="593720" y="217889"/>
                  </a:lnTo>
                  <a:lnTo>
                    <a:pt x="581392" y="172160"/>
                  </a:lnTo>
                  <a:lnTo>
                    <a:pt x="564049" y="131810"/>
                  </a:lnTo>
                  <a:lnTo>
                    <a:pt x="541692" y="96840"/>
                  </a:lnTo>
                  <a:lnTo>
                    <a:pt x="514320" y="67250"/>
                  </a:lnTo>
                  <a:lnTo>
                    <a:pt x="481933" y="43040"/>
                  </a:lnTo>
                  <a:lnTo>
                    <a:pt x="444532" y="24210"/>
                  </a:lnTo>
                  <a:lnTo>
                    <a:pt x="402117" y="10760"/>
                  </a:lnTo>
                  <a:lnTo>
                    <a:pt x="354686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B4F7DB83-052E-DFF7-6EC6-0C24DBD557C1}"/>
                </a:ext>
              </a:extLst>
            </p:cNvPr>
            <p:cNvSpPr/>
            <p:nvPr/>
          </p:nvSpPr>
          <p:spPr>
            <a:xfrm>
              <a:off x="11952696" y="2076384"/>
              <a:ext cx="603885" cy="907415"/>
            </a:xfrm>
            <a:custGeom>
              <a:avLst/>
              <a:gdLst/>
              <a:ahLst/>
              <a:cxnLst/>
              <a:rect l="l" t="t" r="r" b="b"/>
              <a:pathLst>
                <a:path w="603884" h="907414">
                  <a:moveTo>
                    <a:pt x="603562" y="0"/>
                  </a:moveTo>
                  <a:lnTo>
                    <a:pt x="476550" y="0"/>
                  </a:lnTo>
                  <a:lnTo>
                    <a:pt x="476550" y="256201"/>
                  </a:lnTo>
                  <a:lnTo>
                    <a:pt x="302242" y="256201"/>
                  </a:lnTo>
                  <a:lnTo>
                    <a:pt x="249787" y="258904"/>
                  </a:lnTo>
                  <a:lnTo>
                    <a:pt x="202328" y="266974"/>
                  </a:lnTo>
                  <a:lnTo>
                    <a:pt x="159865" y="280411"/>
                  </a:lnTo>
                  <a:lnTo>
                    <a:pt x="122397" y="299215"/>
                  </a:lnTo>
                  <a:lnTo>
                    <a:pt x="89924" y="323385"/>
                  </a:lnTo>
                  <a:lnTo>
                    <a:pt x="62447" y="352922"/>
                  </a:lnTo>
                  <a:lnTo>
                    <a:pt x="39966" y="387826"/>
                  </a:lnTo>
                  <a:lnTo>
                    <a:pt x="22481" y="428097"/>
                  </a:lnTo>
                  <a:lnTo>
                    <a:pt x="9991" y="473735"/>
                  </a:lnTo>
                  <a:lnTo>
                    <a:pt x="2497" y="524740"/>
                  </a:lnTo>
                  <a:lnTo>
                    <a:pt x="0" y="581113"/>
                  </a:lnTo>
                  <a:lnTo>
                    <a:pt x="2765" y="637720"/>
                  </a:lnTo>
                  <a:lnTo>
                    <a:pt x="10479" y="688935"/>
                  </a:lnTo>
                  <a:lnTo>
                    <a:pt x="23142" y="734756"/>
                  </a:lnTo>
                  <a:lnTo>
                    <a:pt x="40753" y="775185"/>
                  </a:lnTo>
                  <a:lnTo>
                    <a:pt x="63312" y="810220"/>
                  </a:lnTo>
                  <a:lnTo>
                    <a:pt x="90820" y="839862"/>
                  </a:lnTo>
                  <a:lnTo>
                    <a:pt x="123275" y="864111"/>
                  </a:lnTo>
                  <a:lnTo>
                    <a:pt x="160679" y="882967"/>
                  </a:lnTo>
                  <a:lnTo>
                    <a:pt x="203030" y="896430"/>
                  </a:lnTo>
                  <a:lnTo>
                    <a:pt x="250330" y="904500"/>
                  </a:lnTo>
                  <a:lnTo>
                    <a:pt x="302577" y="907176"/>
                  </a:lnTo>
                  <a:lnTo>
                    <a:pt x="354813" y="904461"/>
                  </a:lnTo>
                  <a:lnTo>
                    <a:pt x="402075" y="896361"/>
                  </a:lnTo>
                  <a:lnTo>
                    <a:pt x="444362" y="882875"/>
                  </a:lnTo>
                  <a:lnTo>
                    <a:pt x="481674" y="864005"/>
                  </a:lnTo>
                  <a:lnTo>
                    <a:pt x="514011" y="839749"/>
                  </a:lnTo>
                  <a:lnTo>
                    <a:pt x="541374" y="810107"/>
                  </a:lnTo>
                  <a:lnTo>
                    <a:pt x="559709" y="781421"/>
                  </a:lnTo>
                  <a:lnTo>
                    <a:pt x="302577" y="781421"/>
                  </a:lnTo>
                  <a:lnTo>
                    <a:pt x="255825" y="777991"/>
                  </a:lnTo>
                  <a:lnTo>
                    <a:pt x="216687" y="767590"/>
                  </a:lnTo>
                  <a:lnTo>
                    <a:pt x="161251" y="725873"/>
                  </a:lnTo>
                  <a:lnTo>
                    <a:pt x="136658" y="667665"/>
                  </a:lnTo>
                  <a:lnTo>
                    <a:pt x="130479" y="628148"/>
                  </a:lnTo>
                  <a:lnTo>
                    <a:pt x="128383" y="581689"/>
                  </a:lnTo>
                  <a:lnTo>
                    <a:pt x="130396" y="535209"/>
                  </a:lnTo>
                  <a:lnTo>
                    <a:pt x="136544" y="495647"/>
                  </a:lnTo>
                  <a:lnTo>
                    <a:pt x="161251" y="437264"/>
                  </a:lnTo>
                  <a:lnTo>
                    <a:pt x="216687" y="396553"/>
                  </a:lnTo>
                  <a:lnTo>
                    <a:pt x="255825" y="386375"/>
                  </a:lnTo>
                  <a:lnTo>
                    <a:pt x="302577" y="382983"/>
                  </a:lnTo>
                  <a:lnTo>
                    <a:pt x="603562" y="382983"/>
                  </a:lnTo>
                  <a:lnTo>
                    <a:pt x="603562" y="0"/>
                  </a:lnTo>
                  <a:close/>
                </a:path>
                <a:path w="603884" h="907414">
                  <a:moveTo>
                    <a:pt x="603562" y="382983"/>
                  </a:moveTo>
                  <a:lnTo>
                    <a:pt x="476896" y="382983"/>
                  </a:lnTo>
                  <a:lnTo>
                    <a:pt x="476870" y="581689"/>
                  </a:lnTo>
                  <a:lnTo>
                    <a:pt x="474835" y="627525"/>
                  </a:lnTo>
                  <a:lnTo>
                    <a:pt x="468650" y="667122"/>
                  </a:lnTo>
                  <a:lnTo>
                    <a:pt x="443913" y="725873"/>
                  </a:lnTo>
                  <a:lnTo>
                    <a:pt x="388476" y="767480"/>
                  </a:lnTo>
                  <a:lnTo>
                    <a:pt x="349335" y="777908"/>
                  </a:lnTo>
                  <a:lnTo>
                    <a:pt x="302577" y="781421"/>
                  </a:lnTo>
                  <a:lnTo>
                    <a:pt x="559709" y="781421"/>
                  </a:lnTo>
                  <a:lnTo>
                    <a:pt x="581174" y="734667"/>
                  </a:lnTo>
                  <a:lnTo>
                    <a:pt x="593612" y="688869"/>
                  </a:lnTo>
                  <a:lnTo>
                    <a:pt x="601075" y="637684"/>
                  </a:lnTo>
                  <a:lnTo>
                    <a:pt x="603537" y="581689"/>
                  </a:lnTo>
                  <a:lnTo>
                    <a:pt x="603562" y="382983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C195ADB3-7FAC-14B4-CC52-A4B518E73D72}"/>
                </a:ext>
              </a:extLst>
            </p:cNvPr>
            <p:cNvSpPr/>
            <p:nvPr/>
          </p:nvSpPr>
          <p:spPr>
            <a:xfrm>
              <a:off x="12651313" y="2332580"/>
              <a:ext cx="588010" cy="650240"/>
            </a:xfrm>
            <a:custGeom>
              <a:avLst/>
              <a:gdLst/>
              <a:ahLst/>
              <a:cxnLst/>
              <a:rect l="l" t="t" r="r" b="b"/>
              <a:pathLst>
                <a:path w="588009" h="650239">
                  <a:moveTo>
                    <a:pt x="301100" y="0"/>
                  </a:moveTo>
                  <a:lnTo>
                    <a:pt x="248842" y="2471"/>
                  </a:lnTo>
                  <a:lnTo>
                    <a:pt x="201562" y="10344"/>
                  </a:lnTo>
                  <a:lnTo>
                    <a:pt x="159258" y="23618"/>
                  </a:lnTo>
                  <a:lnTo>
                    <a:pt x="121931" y="42292"/>
                  </a:lnTo>
                  <a:lnTo>
                    <a:pt x="89582" y="66367"/>
                  </a:lnTo>
                  <a:lnTo>
                    <a:pt x="62209" y="95843"/>
                  </a:lnTo>
                  <a:lnTo>
                    <a:pt x="39814" y="130720"/>
                  </a:lnTo>
                  <a:lnTo>
                    <a:pt x="22395" y="170997"/>
                  </a:lnTo>
                  <a:lnTo>
                    <a:pt x="9953" y="216674"/>
                  </a:lnTo>
                  <a:lnTo>
                    <a:pt x="2488" y="267752"/>
                  </a:lnTo>
                  <a:lnTo>
                    <a:pt x="0" y="324230"/>
                  </a:lnTo>
                  <a:lnTo>
                    <a:pt x="2488" y="380719"/>
                  </a:lnTo>
                  <a:lnTo>
                    <a:pt x="9953" y="431828"/>
                  </a:lnTo>
                  <a:lnTo>
                    <a:pt x="22395" y="477558"/>
                  </a:lnTo>
                  <a:lnTo>
                    <a:pt x="39814" y="517907"/>
                  </a:lnTo>
                  <a:lnTo>
                    <a:pt x="62209" y="552877"/>
                  </a:lnTo>
                  <a:lnTo>
                    <a:pt x="89582" y="582467"/>
                  </a:lnTo>
                  <a:lnTo>
                    <a:pt x="121931" y="606677"/>
                  </a:lnTo>
                  <a:lnTo>
                    <a:pt x="159258" y="625508"/>
                  </a:lnTo>
                  <a:lnTo>
                    <a:pt x="201562" y="638958"/>
                  </a:lnTo>
                  <a:lnTo>
                    <a:pt x="248842" y="647028"/>
                  </a:lnTo>
                  <a:lnTo>
                    <a:pt x="301100" y="649718"/>
                  </a:lnTo>
                  <a:lnTo>
                    <a:pt x="356757" y="646615"/>
                  </a:lnTo>
                  <a:lnTo>
                    <a:pt x="406737" y="637306"/>
                  </a:lnTo>
                  <a:lnTo>
                    <a:pt x="451041" y="621791"/>
                  </a:lnTo>
                  <a:lnTo>
                    <a:pt x="489669" y="600070"/>
                  </a:lnTo>
                  <a:lnTo>
                    <a:pt x="522621" y="572143"/>
                  </a:lnTo>
                  <a:lnTo>
                    <a:pt x="549896" y="538011"/>
                  </a:lnTo>
                  <a:lnTo>
                    <a:pt x="571494" y="497672"/>
                  </a:lnTo>
                  <a:lnTo>
                    <a:pt x="587416" y="451127"/>
                  </a:lnTo>
                  <a:lnTo>
                    <a:pt x="453996" y="451127"/>
                  </a:lnTo>
                  <a:lnTo>
                    <a:pt x="430299" y="482744"/>
                  </a:lnTo>
                  <a:lnTo>
                    <a:pt x="397012" y="505328"/>
                  </a:lnTo>
                  <a:lnTo>
                    <a:pt x="354135" y="518880"/>
                  </a:lnTo>
                  <a:lnTo>
                    <a:pt x="301666" y="523397"/>
                  </a:lnTo>
                  <a:lnTo>
                    <a:pt x="254826" y="519940"/>
                  </a:lnTo>
                  <a:lnTo>
                    <a:pt x="215658" y="509568"/>
                  </a:lnTo>
                  <a:lnTo>
                    <a:pt x="160340" y="468079"/>
                  </a:lnTo>
                  <a:lnTo>
                    <a:pt x="135173" y="410382"/>
                  </a:lnTo>
                  <a:lnTo>
                    <a:pt x="128879" y="371079"/>
                  </a:lnTo>
                  <a:lnTo>
                    <a:pt x="126781" y="324806"/>
                  </a:lnTo>
                  <a:lnTo>
                    <a:pt x="128842" y="278492"/>
                  </a:lnTo>
                  <a:lnTo>
                    <a:pt x="135027" y="239080"/>
                  </a:lnTo>
                  <a:lnTo>
                    <a:pt x="159764" y="180957"/>
                  </a:lnTo>
                  <a:lnTo>
                    <a:pt x="215142" y="140326"/>
                  </a:lnTo>
                  <a:lnTo>
                    <a:pt x="254300" y="130167"/>
                  </a:lnTo>
                  <a:lnTo>
                    <a:pt x="301100" y="126781"/>
                  </a:lnTo>
                  <a:lnTo>
                    <a:pt x="354040" y="131191"/>
                  </a:lnTo>
                  <a:lnTo>
                    <a:pt x="397074" y="144419"/>
                  </a:lnTo>
                  <a:lnTo>
                    <a:pt x="430200" y="166467"/>
                  </a:lnTo>
                  <a:lnTo>
                    <a:pt x="453420" y="197334"/>
                  </a:lnTo>
                  <a:lnTo>
                    <a:pt x="587416" y="197334"/>
                  </a:lnTo>
                  <a:lnTo>
                    <a:pt x="571494" y="151084"/>
                  </a:lnTo>
                  <a:lnTo>
                    <a:pt x="549896" y="111000"/>
                  </a:lnTo>
                  <a:lnTo>
                    <a:pt x="522621" y="77083"/>
                  </a:lnTo>
                  <a:lnTo>
                    <a:pt x="489669" y="49333"/>
                  </a:lnTo>
                  <a:lnTo>
                    <a:pt x="451041" y="27750"/>
                  </a:lnTo>
                  <a:lnTo>
                    <a:pt x="406737" y="12333"/>
                  </a:lnTo>
                  <a:lnTo>
                    <a:pt x="356757" y="3083"/>
                  </a:lnTo>
                  <a:lnTo>
                    <a:pt x="301100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D7FDB79F-8750-F523-DC3B-498835CC6920}"/>
                </a:ext>
              </a:extLst>
            </p:cNvPr>
            <p:cNvSpPr/>
            <p:nvPr/>
          </p:nvSpPr>
          <p:spPr>
            <a:xfrm>
              <a:off x="13287519" y="2332583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2705" y="381758"/>
                  </a:lnTo>
                  <a:lnTo>
                    <a:pt x="10365" y="432669"/>
                  </a:lnTo>
                  <a:lnTo>
                    <a:pt x="22979" y="478222"/>
                  </a:lnTo>
                  <a:lnTo>
                    <a:pt x="40548" y="518416"/>
                  </a:lnTo>
                  <a:lnTo>
                    <a:pt x="63070" y="553251"/>
                  </a:lnTo>
                  <a:lnTo>
                    <a:pt x="90547" y="582727"/>
                  </a:lnTo>
                  <a:lnTo>
                    <a:pt x="122978" y="606844"/>
                  </a:lnTo>
                  <a:lnTo>
                    <a:pt x="160363" y="625601"/>
                  </a:lnTo>
                  <a:lnTo>
                    <a:pt x="202702" y="638999"/>
                  </a:lnTo>
                  <a:lnTo>
                    <a:pt x="249995" y="647038"/>
                  </a:lnTo>
                  <a:lnTo>
                    <a:pt x="302242" y="649718"/>
                  </a:lnTo>
                  <a:lnTo>
                    <a:pt x="354475" y="647038"/>
                  </a:lnTo>
                  <a:lnTo>
                    <a:pt x="401735" y="638999"/>
                  </a:lnTo>
                  <a:lnTo>
                    <a:pt x="444020" y="625601"/>
                  </a:lnTo>
                  <a:lnTo>
                    <a:pt x="481331" y="606844"/>
                  </a:lnTo>
                  <a:lnTo>
                    <a:pt x="513668" y="582727"/>
                  </a:lnTo>
                  <a:lnTo>
                    <a:pt x="541029" y="553251"/>
                  </a:lnTo>
                  <a:lnTo>
                    <a:pt x="560222" y="523387"/>
                  </a:lnTo>
                  <a:lnTo>
                    <a:pt x="302242" y="523387"/>
                  </a:lnTo>
                  <a:lnTo>
                    <a:pt x="255484" y="520055"/>
                  </a:lnTo>
                  <a:lnTo>
                    <a:pt x="216342" y="509936"/>
                  </a:lnTo>
                  <a:lnTo>
                    <a:pt x="160906" y="469336"/>
                  </a:lnTo>
                  <a:lnTo>
                    <a:pt x="136168" y="411323"/>
                  </a:lnTo>
                  <a:lnTo>
                    <a:pt x="129984" y="371884"/>
                  </a:lnTo>
                  <a:lnTo>
                    <a:pt x="127922" y="325487"/>
                  </a:lnTo>
                  <a:lnTo>
                    <a:pt x="129984" y="279090"/>
                  </a:lnTo>
                  <a:lnTo>
                    <a:pt x="136168" y="239651"/>
                  </a:lnTo>
                  <a:lnTo>
                    <a:pt x="160906" y="181638"/>
                  </a:lnTo>
                  <a:lnTo>
                    <a:pt x="216342" y="140065"/>
                  </a:lnTo>
                  <a:lnTo>
                    <a:pt x="255484" y="129670"/>
                  </a:lnTo>
                  <a:lnTo>
                    <a:pt x="302242" y="126205"/>
                  </a:lnTo>
                  <a:lnTo>
                    <a:pt x="560419" y="126205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  <a:path w="603250" h="650239">
                  <a:moveTo>
                    <a:pt x="560419" y="126205"/>
                  </a:moveTo>
                  <a:lnTo>
                    <a:pt x="302242" y="126205"/>
                  </a:lnTo>
                  <a:lnTo>
                    <a:pt x="348993" y="129670"/>
                  </a:lnTo>
                  <a:lnTo>
                    <a:pt x="388132" y="140065"/>
                  </a:lnTo>
                  <a:lnTo>
                    <a:pt x="443567" y="181638"/>
                  </a:lnTo>
                  <a:lnTo>
                    <a:pt x="468305" y="239706"/>
                  </a:lnTo>
                  <a:lnTo>
                    <a:pt x="474489" y="279132"/>
                  </a:lnTo>
                  <a:lnTo>
                    <a:pt x="476550" y="325487"/>
                  </a:lnTo>
                  <a:lnTo>
                    <a:pt x="474489" y="371626"/>
                  </a:lnTo>
                  <a:lnTo>
                    <a:pt x="468305" y="410982"/>
                  </a:lnTo>
                  <a:lnTo>
                    <a:pt x="443567" y="469336"/>
                  </a:lnTo>
                  <a:lnTo>
                    <a:pt x="388132" y="509818"/>
                  </a:lnTo>
                  <a:lnTo>
                    <a:pt x="348993" y="519967"/>
                  </a:lnTo>
                  <a:lnTo>
                    <a:pt x="302242" y="523387"/>
                  </a:lnTo>
                  <a:lnTo>
                    <a:pt x="560222" y="523387"/>
                  </a:lnTo>
                  <a:lnTo>
                    <a:pt x="580829" y="478222"/>
                  </a:lnTo>
                  <a:lnTo>
                    <a:pt x="593267" y="432669"/>
                  </a:lnTo>
                  <a:lnTo>
                    <a:pt x="600729" y="38175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60419" y="126205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7414E1F2-F692-6230-F9DB-D6A224EE16FB}"/>
                </a:ext>
              </a:extLst>
            </p:cNvPr>
            <p:cNvSpPr/>
            <p:nvPr/>
          </p:nvSpPr>
          <p:spPr>
            <a:xfrm>
              <a:off x="13984650" y="2332580"/>
              <a:ext cx="603250" cy="650240"/>
            </a:xfrm>
            <a:custGeom>
              <a:avLst/>
              <a:gdLst/>
              <a:ahLst/>
              <a:cxnLst/>
              <a:rect l="l" t="t" r="r" b="b"/>
              <a:pathLst>
                <a:path w="603250" h="650239">
                  <a:moveTo>
                    <a:pt x="302242" y="0"/>
                  </a:moveTo>
                  <a:lnTo>
                    <a:pt x="249785" y="2690"/>
                  </a:lnTo>
                  <a:lnTo>
                    <a:pt x="202324" y="10760"/>
                  </a:lnTo>
                  <a:lnTo>
                    <a:pt x="159860" y="24210"/>
                  </a:lnTo>
                  <a:lnTo>
                    <a:pt x="122392" y="43040"/>
                  </a:lnTo>
                  <a:lnTo>
                    <a:pt x="89920" y="67250"/>
                  </a:lnTo>
                  <a:lnTo>
                    <a:pt x="62444" y="96840"/>
                  </a:lnTo>
                  <a:lnTo>
                    <a:pt x="39964" y="131810"/>
                  </a:lnTo>
                  <a:lnTo>
                    <a:pt x="22479" y="172160"/>
                  </a:lnTo>
                  <a:lnTo>
                    <a:pt x="9990" y="217889"/>
                  </a:lnTo>
                  <a:lnTo>
                    <a:pt x="2497" y="268998"/>
                  </a:lnTo>
                  <a:lnTo>
                    <a:pt x="0" y="325487"/>
                  </a:lnTo>
                  <a:lnTo>
                    <a:pt x="0" y="649718"/>
                  </a:lnTo>
                  <a:lnTo>
                    <a:pt x="126666" y="649718"/>
                  </a:lnTo>
                  <a:lnTo>
                    <a:pt x="126666" y="325487"/>
                  </a:lnTo>
                  <a:lnTo>
                    <a:pt x="128727" y="279241"/>
                  </a:lnTo>
                  <a:lnTo>
                    <a:pt x="134912" y="239910"/>
                  </a:lnTo>
                  <a:lnTo>
                    <a:pt x="159649" y="181983"/>
                  </a:lnTo>
                  <a:lnTo>
                    <a:pt x="216028" y="140584"/>
                  </a:lnTo>
                  <a:lnTo>
                    <a:pt x="255405" y="130232"/>
                  </a:lnTo>
                  <a:lnTo>
                    <a:pt x="302242" y="126781"/>
                  </a:lnTo>
                  <a:lnTo>
                    <a:pt x="348980" y="130195"/>
                  </a:lnTo>
                  <a:lnTo>
                    <a:pt x="388075" y="140439"/>
                  </a:lnTo>
                  <a:lnTo>
                    <a:pt x="443337" y="181418"/>
                  </a:lnTo>
                  <a:lnTo>
                    <a:pt x="467989" y="239281"/>
                  </a:lnTo>
                  <a:lnTo>
                    <a:pt x="474151" y="278629"/>
                  </a:lnTo>
                  <a:lnTo>
                    <a:pt x="476205" y="324922"/>
                  </a:lnTo>
                  <a:lnTo>
                    <a:pt x="476205" y="649718"/>
                  </a:lnTo>
                  <a:lnTo>
                    <a:pt x="603217" y="649718"/>
                  </a:lnTo>
                  <a:lnTo>
                    <a:pt x="603217" y="325487"/>
                  </a:lnTo>
                  <a:lnTo>
                    <a:pt x="600937" y="268998"/>
                  </a:lnTo>
                  <a:lnTo>
                    <a:pt x="593641" y="217889"/>
                  </a:lnTo>
                  <a:lnTo>
                    <a:pt x="581329" y="172160"/>
                  </a:lnTo>
                  <a:lnTo>
                    <a:pt x="564001" y="131810"/>
                  </a:lnTo>
                  <a:lnTo>
                    <a:pt x="541656" y="96840"/>
                  </a:lnTo>
                  <a:lnTo>
                    <a:pt x="514295" y="67250"/>
                  </a:lnTo>
                  <a:lnTo>
                    <a:pt x="481917" y="43040"/>
                  </a:lnTo>
                  <a:lnTo>
                    <a:pt x="444523" y="24210"/>
                  </a:lnTo>
                  <a:lnTo>
                    <a:pt x="402113" y="10760"/>
                  </a:lnTo>
                  <a:lnTo>
                    <a:pt x="354685" y="2690"/>
                  </a:lnTo>
                  <a:lnTo>
                    <a:pt x="302242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A4BBA795-38BB-CF29-6CD7-0D91E79A6238}"/>
                </a:ext>
              </a:extLst>
            </p:cNvPr>
            <p:cNvSpPr/>
            <p:nvPr/>
          </p:nvSpPr>
          <p:spPr>
            <a:xfrm>
              <a:off x="9591357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215" y="0"/>
                  </a:moveTo>
                  <a:lnTo>
                    <a:pt x="252243" y="2713"/>
                  </a:lnTo>
                  <a:lnTo>
                    <a:pt x="204316" y="10854"/>
                  </a:lnTo>
                  <a:lnTo>
                    <a:pt x="161434" y="24423"/>
                  </a:lnTo>
                  <a:lnTo>
                    <a:pt x="123598" y="43419"/>
                  </a:lnTo>
                  <a:lnTo>
                    <a:pt x="90806" y="67842"/>
                  </a:lnTo>
                  <a:lnTo>
                    <a:pt x="63059" y="97692"/>
                  </a:lnTo>
                  <a:lnTo>
                    <a:pt x="40358" y="132970"/>
                  </a:lnTo>
                  <a:lnTo>
                    <a:pt x="22701" y="173676"/>
                  </a:lnTo>
                  <a:lnTo>
                    <a:pt x="10089" y="219808"/>
                  </a:lnTo>
                  <a:lnTo>
                    <a:pt x="2522" y="271369"/>
                  </a:lnTo>
                  <a:lnTo>
                    <a:pt x="0" y="328356"/>
                  </a:lnTo>
                  <a:lnTo>
                    <a:pt x="0" y="655791"/>
                  </a:lnTo>
                  <a:lnTo>
                    <a:pt x="128037" y="655791"/>
                  </a:lnTo>
                  <a:lnTo>
                    <a:pt x="128037" y="327665"/>
                  </a:lnTo>
                  <a:lnTo>
                    <a:pt x="130114" y="281061"/>
                  </a:lnTo>
                  <a:lnTo>
                    <a:pt x="136344" y="241455"/>
                  </a:lnTo>
                  <a:lnTo>
                    <a:pt x="161251" y="183250"/>
                  </a:lnTo>
                  <a:lnTo>
                    <a:pt x="218159" y="141100"/>
                  </a:lnTo>
                  <a:lnTo>
                    <a:pt x="257935" y="130613"/>
                  </a:lnTo>
                  <a:lnTo>
                    <a:pt x="305215" y="127127"/>
                  </a:lnTo>
                  <a:lnTo>
                    <a:pt x="352429" y="130605"/>
                  </a:lnTo>
                  <a:lnTo>
                    <a:pt x="391999" y="141042"/>
                  </a:lnTo>
                  <a:lnTo>
                    <a:pt x="448038" y="182790"/>
                  </a:lnTo>
                  <a:lnTo>
                    <a:pt x="472941" y="241288"/>
                  </a:lnTo>
                  <a:lnTo>
                    <a:pt x="479166" y="280992"/>
                  </a:lnTo>
                  <a:lnTo>
                    <a:pt x="481241" y="327665"/>
                  </a:lnTo>
                  <a:lnTo>
                    <a:pt x="481241" y="655791"/>
                  </a:lnTo>
                  <a:lnTo>
                    <a:pt x="609059" y="655791"/>
                  </a:lnTo>
                  <a:lnTo>
                    <a:pt x="609059" y="328356"/>
                  </a:lnTo>
                  <a:lnTo>
                    <a:pt x="606774" y="271369"/>
                  </a:lnTo>
                  <a:lnTo>
                    <a:pt x="599422" y="219808"/>
                  </a:lnTo>
                  <a:lnTo>
                    <a:pt x="587003" y="173676"/>
                  </a:lnTo>
                  <a:lnTo>
                    <a:pt x="569516" y="132970"/>
                  </a:lnTo>
                  <a:lnTo>
                    <a:pt x="546962" y="97692"/>
                  </a:lnTo>
                  <a:lnTo>
                    <a:pt x="519340" y="67842"/>
                  </a:lnTo>
                  <a:lnTo>
                    <a:pt x="486651" y="43419"/>
                  </a:lnTo>
                  <a:lnTo>
                    <a:pt x="448894" y="24423"/>
                  </a:lnTo>
                  <a:lnTo>
                    <a:pt x="406069" y="10854"/>
                  </a:lnTo>
                  <a:lnTo>
                    <a:pt x="358176" y="2713"/>
                  </a:lnTo>
                  <a:lnTo>
                    <a:pt x="305215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17F1958B-B1DA-4796-61CA-8466059A405D}"/>
                </a:ext>
              </a:extLst>
            </p:cNvPr>
            <p:cNvSpPr/>
            <p:nvPr/>
          </p:nvSpPr>
          <p:spPr>
            <a:xfrm>
              <a:off x="6943357" y="2332007"/>
              <a:ext cx="528320" cy="657225"/>
            </a:xfrm>
            <a:custGeom>
              <a:avLst/>
              <a:gdLst/>
              <a:ahLst/>
              <a:cxnLst/>
              <a:rect l="l" t="t" r="r" b="b"/>
              <a:pathLst>
                <a:path w="528320" h="657225">
                  <a:moveTo>
                    <a:pt x="517278" y="128498"/>
                  </a:moveTo>
                  <a:lnTo>
                    <a:pt x="263070" y="128498"/>
                  </a:lnTo>
                  <a:lnTo>
                    <a:pt x="304201" y="130045"/>
                  </a:lnTo>
                  <a:lnTo>
                    <a:pt x="337801" y="134685"/>
                  </a:lnTo>
                  <a:lnTo>
                    <a:pt x="382407" y="153241"/>
                  </a:lnTo>
                  <a:lnTo>
                    <a:pt x="400165" y="196077"/>
                  </a:lnTo>
                  <a:lnTo>
                    <a:pt x="399917" y="208245"/>
                  </a:lnTo>
                  <a:lnTo>
                    <a:pt x="364330" y="250187"/>
                  </a:lnTo>
                  <a:lnTo>
                    <a:pt x="304662" y="262560"/>
                  </a:lnTo>
                  <a:lnTo>
                    <a:pt x="263531" y="264107"/>
                  </a:lnTo>
                  <a:lnTo>
                    <a:pt x="206487" y="266888"/>
                  </a:lnTo>
                  <a:lnTo>
                    <a:pt x="156204" y="275334"/>
                  </a:lnTo>
                  <a:lnTo>
                    <a:pt x="112684" y="289443"/>
                  </a:lnTo>
                  <a:lnTo>
                    <a:pt x="75924" y="309215"/>
                  </a:lnTo>
                  <a:lnTo>
                    <a:pt x="45925" y="334649"/>
                  </a:lnTo>
                  <a:lnTo>
                    <a:pt x="10824" y="393209"/>
                  </a:lnTo>
                  <a:lnTo>
                    <a:pt x="215" y="459033"/>
                  </a:lnTo>
                  <a:lnTo>
                    <a:pt x="171" y="461546"/>
                  </a:lnTo>
                  <a:lnTo>
                    <a:pt x="2244" y="495015"/>
                  </a:lnTo>
                  <a:lnTo>
                    <a:pt x="25472" y="558891"/>
                  </a:lnTo>
                  <a:lnTo>
                    <a:pt x="75774" y="612009"/>
                  </a:lnTo>
                  <a:lnTo>
                    <a:pt x="112460" y="631764"/>
                  </a:lnTo>
                  <a:lnTo>
                    <a:pt x="155983" y="645874"/>
                  </a:lnTo>
                  <a:lnTo>
                    <a:pt x="206340" y="654341"/>
                  </a:lnTo>
                  <a:lnTo>
                    <a:pt x="263531" y="657163"/>
                  </a:lnTo>
                  <a:lnTo>
                    <a:pt x="325562" y="654087"/>
                  </a:lnTo>
                  <a:lnTo>
                    <a:pt x="379324" y="644859"/>
                  </a:lnTo>
                  <a:lnTo>
                    <a:pt x="424814" y="629478"/>
                  </a:lnTo>
                  <a:lnTo>
                    <a:pt x="462034" y="607946"/>
                  </a:lnTo>
                  <a:lnTo>
                    <a:pt x="490983" y="580261"/>
                  </a:lnTo>
                  <a:lnTo>
                    <a:pt x="511661" y="546423"/>
                  </a:lnTo>
                  <a:lnTo>
                    <a:pt x="516852" y="529690"/>
                  </a:lnTo>
                  <a:lnTo>
                    <a:pt x="263531" y="529690"/>
                  </a:lnTo>
                  <a:lnTo>
                    <a:pt x="222901" y="528123"/>
                  </a:lnTo>
                  <a:lnTo>
                    <a:pt x="163802" y="515585"/>
                  </a:lnTo>
                  <a:lnTo>
                    <a:pt x="131596" y="484819"/>
                  </a:lnTo>
                  <a:lnTo>
                    <a:pt x="128169" y="461546"/>
                  </a:lnTo>
                  <a:lnTo>
                    <a:pt x="128208" y="459033"/>
                  </a:lnTo>
                  <a:lnTo>
                    <a:pt x="145335" y="417222"/>
                  </a:lnTo>
                  <a:lnTo>
                    <a:pt x="189657" y="399359"/>
                  </a:lnTo>
                  <a:lnTo>
                    <a:pt x="263531" y="393401"/>
                  </a:lnTo>
                  <a:lnTo>
                    <a:pt x="298222" y="392762"/>
                  </a:lnTo>
                  <a:lnTo>
                    <a:pt x="332677" y="389228"/>
                  </a:lnTo>
                  <a:lnTo>
                    <a:pt x="366717" y="382829"/>
                  </a:lnTo>
                  <a:lnTo>
                    <a:pt x="400165" y="373590"/>
                  </a:lnTo>
                  <a:lnTo>
                    <a:pt x="528088" y="373590"/>
                  </a:lnTo>
                  <a:lnTo>
                    <a:pt x="528088" y="195617"/>
                  </a:lnTo>
                  <a:lnTo>
                    <a:pt x="523928" y="149768"/>
                  </a:lnTo>
                  <a:lnTo>
                    <a:pt x="517278" y="128498"/>
                  </a:lnTo>
                  <a:close/>
                </a:path>
                <a:path w="528320" h="657225">
                  <a:moveTo>
                    <a:pt x="528088" y="373590"/>
                  </a:moveTo>
                  <a:lnTo>
                    <a:pt x="400165" y="373590"/>
                  </a:lnTo>
                  <a:lnTo>
                    <a:pt x="400165" y="460980"/>
                  </a:lnTo>
                  <a:lnTo>
                    <a:pt x="399705" y="461546"/>
                  </a:lnTo>
                  <a:lnTo>
                    <a:pt x="382407" y="505303"/>
                  </a:lnTo>
                  <a:lnTo>
                    <a:pt x="337572" y="523595"/>
                  </a:lnTo>
                  <a:lnTo>
                    <a:pt x="263531" y="529690"/>
                  </a:lnTo>
                  <a:lnTo>
                    <a:pt x="516852" y="529690"/>
                  </a:lnTo>
                  <a:lnTo>
                    <a:pt x="524068" y="506432"/>
                  </a:lnTo>
                  <a:lnTo>
                    <a:pt x="528091" y="461546"/>
                  </a:lnTo>
                  <a:lnTo>
                    <a:pt x="528088" y="373590"/>
                  </a:lnTo>
                  <a:close/>
                </a:path>
                <a:path w="528320" h="657225">
                  <a:moveTo>
                    <a:pt x="263416" y="0"/>
                  </a:moveTo>
                  <a:lnTo>
                    <a:pt x="206371" y="2803"/>
                  </a:lnTo>
                  <a:lnTo>
                    <a:pt x="156089" y="11213"/>
                  </a:lnTo>
                  <a:lnTo>
                    <a:pt x="112568" y="25231"/>
                  </a:lnTo>
                  <a:lnTo>
                    <a:pt x="75809" y="44857"/>
                  </a:lnTo>
                  <a:lnTo>
                    <a:pt x="45810" y="70092"/>
                  </a:lnTo>
                  <a:lnTo>
                    <a:pt x="10571" y="128600"/>
                  </a:lnTo>
                  <a:lnTo>
                    <a:pt x="0" y="196077"/>
                  </a:lnTo>
                  <a:lnTo>
                    <a:pt x="128153" y="196077"/>
                  </a:lnTo>
                  <a:lnTo>
                    <a:pt x="128592" y="184074"/>
                  </a:lnTo>
                  <a:lnTo>
                    <a:pt x="131722" y="172641"/>
                  </a:lnTo>
                  <a:lnTo>
                    <a:pt x="163172" y="142417"/>
                  </a:lnTo>
                  <a:lnTo>
                    <a:pt x="222039" y="130045"/>
                  </a:lnTo>
                  <a:lnTo>
                    <a:pt x="263070" y="128498"/>
                  </a:lnTo>
                  <a:lnTo>
                    <a:pt x="517278" y="128498"/>
                  </a:lnTo>
                  <a:lnTo>
                    <a:pt x="511504" y="110033"/>
                  </a:lnTo>
                  <a:lnTo>
                    <a:pt x="490816" y="76411"/>
                  </a:lnTo>
                  <a:lnTo>
                    <a:pt x="461864" y="48902"/>
                  </a:lnTo>
                  <a:lnTo>
                    <a:pt x="424647" y="27507"/>
                  </a:lnTo>
                  <a:lnTo>
                    <a:pt x="379167" y="12225"/>
                  </a:lnTo>
                  <a:lnTo>
                    <a:pt x="325423" y="3056"/>
                  </a:lnTo>
                  <a:lnTo>
                    <a:pt x="263416" y="0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656C655D-430F-2AC5-D1B1-D228573DE8FE}"/>
                </a:ext>
              </a:extLst>
            </p:cNvPr>
            <p:cNvSpPr/>
            <p:nvPr/>
          </p:nvSpPr>
          <p:spPr>
            <a:xfrm>
              <a:off x="7570053" y="2074088"/>
              <a:ext cx="609600" cy="915669"/>
            </a:xfrm>
            <a:custGeom>
              <a:avLst/>
              <a:gdLst/>
              <a:ahLst/>
              <a:cxnLst/>
              <a:rect l="l" t="t" r="r" b="b"/>
              <a:pathLst>
                <a:path w="609600" h="915669">
                  <a:moveTo>
                    <a:pt x="128048" y="0"/>
                  </a:moveTo>
                  <a:lnTo>
                    <a:pt x="0" y="0"/>
                  </a:lnTo>
                  <a:lnTo>
                    <a:pt x="46" y="588107"/>
                  </a:lnTo>
                  <a:lnTo>
                    <a:pt x="2323" y="643905"/>
                  </a:lnTo>
                  <a:lnTo>
                    <a:pt x="9710" y="695429"/>
                  </a:lnTo>
                  <a:lnTo>
                    <a:pt x="22162" y="741530"/>
                  </a:lnTo>
                  <a:lnTo>
                    <a:pt x="39677" y="782207"/>
                  </a:lnTo>
                  <a:lnTo>
                    <a:pt x="62256" y="817460"/>
                  </a:lnTo>
                  <a:lnTo>
                    <a:pt x="89899" y="847289"/>
                  </a:lnTo>
                  <a:lnTo>
                    <a:pt x="122606" y="871695"/>
                  </a:lnTo>
                  <a:lnTo>
                    <a:pt x="160377" y="890677"/>
                  </a:lnTo>
                  <a:lnTo>
                    <a:pt x="203212" y="904235"/>
                  </a:lnTo>
                  <a:lnTo>
                    <a:pt x="251218" y="912375"/>
                  </a:lnTo>
                  <a:lnTo>
                    <a:pt x="304074" y="915082"/>
                  </a:lnTo>
                  <a:lnTo>
                    <a:pt x="357078" y="912370"/>
                  </a:lnTo>
                  <a:lnTo>
                    <a:pt x="405043" y="904235"/>
                  </a:lnTo>
                  <a:lnTo>
                    <a:pt x="447855" y="890726"/>
                  </a:lnTo>
                  <a:lnTo>
                    <a:pt x="485692" y="871784"/>
                  </a:lnTo>
                  <a:lnTo>
                    <a:pt x="518483" y="847429"/>
                  </a:lnTo>
                  <a:lnTo>
                    <a:pt x="546230" y="817661"/>
                  </a:lnTo>
                  <a:lnTo>
                    <a:pt x="565623" y="787609"/>
                  </a:lnTo>
                  <a:lnTo>
                    <a:pt x="304074" y="787609"/>
                  </a:lnTo>
                  <a:lnTo>
                    <a:pt x="256794" y="784109"/>
                  </a:lnTo>
                  <a:lnTo>
                    <a:pt x="217232" y="773608"/>
                  </a:lnTo>
                  <a:lnTo>
                    <a:pt x="161262" y="731611"/>
                  </a:lnTo>
                  <a:lnTo>
                    <a:pt x="136350" y="673285"/>
                  </a:lnTo>
                  <a:lnTo>
                    <a:pt x="130123" y="633880"/>
                  </a:lnTo>
                  <a:lnTo>
                    <a:pt x="128069" y="588107"/>
                  </a:lnTo>
                  <a:lnTo>
                    <a:pt x="128048" y="386417"/>
                  </a:lnTo>
                  <a:lnTo>
                    <a:pt x="565107" y="386417"/>
                  </a:lnTo>
                  <a:lnTo>
                    <a:pt x="546284" y="357121"/>
                  </a:lnTo>
                  <a:lnTo>
                    <a:pt x="518538" y="327229"/>
                  </a:lnTo>
                  <a:lnTo>
                    <a:pt x="485742" y="302771"/>
                  </a:lnTo>
                  <a:lnTo>
                    <a:pt x="447898" y="283748"/>
                  </a:lnTo>
                  <a:lnTo>
                    <a:pt x="405006" y="270160"/>
                  </a:lnTo>
                  <a:lnTo>
                    <a:pt x="357064" y="262008"/>
                  </a:lnTo>
                  <a:lnTo>
                    <a:pt x="304074" y="259290"/>
                  </a:lnTo>
                  <a:lnTo>
                    <a:pt x="128048" y="259290"/>
                  </a:lnTo>
                  <a:lnTo>
                    <a:pt x="128048" y="0"/>
                  </a:lnTo>
                  <a:close/>
                </a:path>
                <a:path w="609600" h="915669">
                  <a:moveTo>
                    <a:pt x="565107" y="386417"/>
                  </a:moveTo>
                  <a:lnTo>
                    <a:pt x="304074" y="386417"/>
                  </a:lnTo>
                  <a:lnTo>
                    <a:pt x="351338" y="389869"/>
                  </a:lnTo>
                  <a:lnTo>
                    <a:pt x="391087" y="400334"/>
                  </a:lnTo>
                  <a:lnTo>
                    <a:pt x="448038" y="442311"/>
                  </a:lnTo>
                  <a:lnTo>
                    <a:pt x="472946" y="500980"/>
                  </a:lnTo>
                  <a:lnTo>
                    <a:pt x="479175" y="540814"/>
                  </a:lnTo>
                  <a:lnTo>
                    <a:pt x="481221" y="586955"/>
                  </a:lnTo>
                  <a:lnTo>
                    <a:pt x="481232" y="588107"/>
                  </a:lnTo>
                  <a:lnTo>
                    <a:pt x="479218" y="633880"/>
                  </a:lnTo>
                  <a:lnTo>
                    <a:pt x="473005" y="673285"/>
                  </a:lnTo>
                  <a:lnTo>
                    <a:pt x="448038" y="731611"/>
                  </a:lnTo>
                  <a:lnTo>
                    <a:pt x="391201" y="773608"/>
                  </a:lnTo>
                  <a:lnTo>
                    <a:pt x="351425" y="784109"/>
                  </a:lnTo>
                  <a:lnTo>
                    <a:pt x="304074" y="787609"/>
                  </a:lnTo>
                  <a:lnTo>
                    <a:pt x="565623" y="787609"/>
                  </a:lnTo>
                  <a:lnTo>
                    <a:pt x="586588" y="741891"/>
                  </a:lnTo>
                  <a:lnTo>
                    <a:pt x="599200" y="695888"/>
                  </a:lnTo>
                  <a:lnTo>
                    <a:pt x="606767" y="644473"/>
                  </a:lnTo>
                  <a:lnTo>
                    <a:pt x="609269" y="588107"/>
                  </a:lnTo>
                  <a:lnTo>
                    <a:pt x="609239" y="586955"/>
                  </a:lnTo>
                  <a:lnTo>
                    <a:pt x="606786" y="531041"/>
                  </a:lnTo>
                  <a:lnTo>
                    <a:pt x="599233" y="479409"/>
                  </a:lnTo>
                  <a:lnTo>
                    <a:pt x="586632" y="433211"/>
                  </a:lnTo>
                  <a:lnTo>
                    <a:pt x="568982" y="392449"/>
                  </a:lnTo>
                  <a:lnTo>
                    <a:pt x="565107" y="386417"/>
                  </a:lnTo>
                  <a:close/>
                </a:path>
              </a:pathLst>
            </a:custGeom>
            <a:solidFill>
              <a:srgbClr val="2A8AB1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CD1398F0-FC07-62C4-F5CC-E9932180C424}"/>
                </a:ext>
              </a:extLst>
            </p:cNvPr>
            <p:cNvSpPr/>
            <p:nvPr/>
          </p:nvSpPr>
          <p:spPr>
            <a:xfrm>
              <a:off x="8244171" y="2333379"/>
              <a:ext cx="593725" cy="655955"/>
            </a:xfrm>
            <a:custGeom>
              <a:avLst/>
              <a:gdLst/>
              <a:ahLst/>
              <a:cxnLst/>
              <a:rect l="l" t="t" r="r" b="b"/>
              <a:pathLst>
                <a:path w="593725" h="655955">
                  <a:moveTo>
                    <a:pt x="304524" y="0"/>
                  </a:moveTo>
                  <a:lnTo>
                    <a:pt x="251672" y="2438"/>
                  </a:lnTo>
                  <a:lnTo>
                    <a:pt x="203854" y="10336"/>
                  </a:lnTo>
                  <a:lnTo>
                    <a:pt x="161069" y="23694"/>
                  </a:lnTo>
                  <a:lnTo>
                    <a:pt x="123318" y="42511"/>
                  </a:lnTo>
                  <a:lnTo>
                    <a:pt x="90600" y="66788"/>
                  </a:lnTo>
                  <a:lnTo>
                    <a:pt x="62917" y="96524"/>
                  </a:lnTo>
                  <a:lnTo>
                    <a:pt x="40266" y="131720"/>
                  </a:lnTo>
                  <a:lnTo>
                    <a:pt x="22650" y="172376"/>
                  </a:lnTo>
                  <a:lnTo>
                    <a:pt x="10066" y="218491"/>
                  </a:lnTo>
                  <a:lnTo>
                    <a:pt x="2516" y="270065"/>
                  </a:lnTo>
                  <a:lnTo>
                    <a:pt x="0" y="327099"/>
                  </a:lnTo>
                  <a:lnTo>
                    <a:pt x="2512" y="384144"/>
                  </a:lnTo>
                  <a:lnTo>
                    <a:pt x="10051" y="435757"/>
                  </a:lnTo>
                  <a:lnTo>
                    <a:pt x="22615" y="481936"/>
                  </a:lnTo>
                  <a:lnTo>
                    <a:pt x="40205" y="522683"/>
                  </a:lnTo>
                  <a:lnTo>
                    <a:pt x="62820" y="557997"/>
                  </a:lnTo>
                  <a:lnTo>
                    <a:pt x="90462" y="587878"/>
                  </a:lnTo>
                  <a:lnTo>
                    <a:pt x="123130" y="612327"/>
                  </a:lnTo>
                  <a:lnTo>
                    <a:pt x="160824" y="631342"/>
                  </a:lnTo>
                  <a:lnTo>
                    <a:pt x="203544" y="644925"/>
                  </a:lnTo>
                  <a:lnTo>
                    <a:pt x="251291" y="653075"/>
                  </a:lnTo>
                  <a:lnTo>
                    <a:pt x="304064" y="655791"/>
                  </a:lnTo>
                  <a:lnTo>
                    <a:pt x="360244" y="652634"/>
                  </a:lnTo>
                  <a:lnTo>
                    <a:pt x="410705" y="643216"/>
                  </a:lnTo>
                  <a:lnTo>
                    <a:pt x="455447" y="627539"/>
                  </a:lnTo>
                  <a:lnTo>
                    <a:pt x="494470" y="605601"/>
                  </a:lnTo>
                  <a:lnTo>
                    <a:pt x="527773" y="577404"/>
                  </a:lnTo>
                  <a:lnTo>
                    <a:pt x="555356" y="542947"/>
                  </a:lnTo>
                  <a:lnTo>
                    <a:pt x="577220" y="502230"/>
                  </a:lnTo>
                  <a:lnTo>
                    <a:pt x="593364" y="455253"/>
                  </a:lnTo>
                  <a:lnTo>
                    <a:pt x="458331" y="455253"/>
                  </a:lnTo>
                  <a:lnTo>
                    <a:pt x="434418" y="487219"/>
                  </a:lnTo>
                  <a:lnTo>
                    <a:pt x="400813" y="510052"/>
                  </a:lnTo>
                  <a:lnTo>
                    <a:pt x="357516" y="523752"/>
                  </a:lnTo>
                  <a:lnTo>
                    <a:pt x="304524" y="528318"/>
                  </a:lnTo>
                  <a:lnTo>
                    <a:pt x="257244" y="524818"/>
                  </a:lnTo>
                  <a:lnTo>
                    <a:pt x="217683" y="514318"/>
                  </a:lnTo>
                  <a:lnTo>
                    <a:pt x="161712" y="472320"/>
                  </a:lnTo>
                  <a:lnTo>
                    <a:pt x="136855" y="413736"/>
                  </a:lnTo>
                  <a:lnTo>
                    <a:pt x="130615" y="373924"/>
                  </a:lnTo>
                  <a:lnTo>
                    <a:pt x="128498" y="327099"/>
                  </a:lnTo>
                  <a:lnTo>
                    <a:pt x="130528" y="280261"/>
                  </a:lnTo>
                  <a:lnTo>
                    <a:pt x="136741" y="240425"/>
                  </a:lnTo>
                  <a:lnTo>
                    <a:pt x="161712" y="181764"/>
                  </a:lnTo>
                  <a:lnTo>
                    <a:pt x="217742" y="140784"/>
                  </a:lnTo>
                  <a:lnTo>
                    <a:pt x="257290" y="130541"/>
                  </a:lnTo>
                  <a:lnTo>
                    <a:pt x="304524" y="127127"/>
                  </a:lnTo>
                  <a:lnTo>
                    <a:pt x="358030" y="131615"/>
                  </a:lnTo>
                  <a:lnTo>
                    <a:pt x="401500" y="145079"/>
                  </a:lnTo>
                  <a:lnTo>
                    <a:pt x="434935" y="167519"/>
                  </a:lnTo>
                  <a:lnTo>
                    <a:pt x="458331" y="198936"/>
                  </a:lnTo>
                  <a:lnTo>
                    <a:pt x="593364" y="198936"/>
                  </a:lnTo>
                  <a:lnTo>
                    <a:pt x="577327" y="152310"/>
                  </a:lnTo>
                  <a:lnTo>
                    <a:pt x="555557" y="111901"/>
                  </a:lnTo>
                  <a:lnTo>
                    <a:pt x="528052" y="77709"/>
                  </a:lnTo>
                  <a:lnTo>
                    <a:pt x="494814" y="49734"/>
                  </a:lnTo>
                  <a:lnTo>
                    <a:pt x="455842" y="27975"/>
                  </a:lnTo>
                  <a:lnTo>
                    <a:pt x="411137" y="12433"/>
                  </a:lnTo>
                  <a:lnTo>
                    <a:pt x="360697" y="3108"/>
                  </a:lnTo>
                  <a:lnTo>
                    <a:pt x="304524" y="0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6E2EA2A2-ED67-B4B6-A22B-163369428086}"/>
                </a:ext>
              </a:extLst>
            </p:cNvPr>
            <p:cNvSpPr/>
            <p:nvPr/>
          </p:nvSpPr>
          <p:spPr>
            <a:xfrm>
              <a:off x="8887124" y="2333379"/>
              <a:ext cx="609600" cy="655955"/>
            </a:xfrm>
            <a:custGeom>
              <a:avLst/>
              <a:gdLst/>
              <a:ahLst/>
              <a:cxnLst/>
              <a:rect l="l" t="t" r="r" b="b"/>
              <a:pathLst>
                <a:path w="609600" h="655955">
                  <a:moveTo>
                    <a:pt x="305446" y="0"/>
                  </a:moveTo>
                  <a:lnTo>
                    <a:pt x="252412" y="2717"/>
                  </a:lnTo>
                  <a:lnTo>
                    <a:pt x="204424" y="10870"/>
                  </a:lnTo>
                  <a:lnTo>
                    <a:pt x="161490" y="24458"/>
                  </a:lnTo>
                  <a:lnTo>
                    <a:pt x="123694" y="43419"/>
                  </a:lnTo>
                  <a:lnTo>
                    <a:pt x="90877" y="67842"/>
                  </a:lnTo>
                  <a:lnTo>
                    <a:pt x="63109" y="97692"/>
                  </a:lnTo>
                  <a:lnTo>
                    <a:pt x="40390" y="132970"/>
                  </a:lnTo>
                  <a:lnTo>
                    <a:pt x="22719" y="173676"/>
                  </a:lnTo>
                  <a:lnTo>
                    <a:pt x="10097" y="219808"/>
                  </a:lnTo>
                  <a:lnTo>
                    <a:pt x="2524" y="271369"/>
                  </a:lnTo>
                  <a:lnTo>
                    <a:pt x="0" y="328356"/>
                  </a:lnTo>
                  <a:lnTo>
                    <a:pt x="2731" y="385183"/>
                  </a:lnTo>
                  <a:lnTo>
                    <a:pt x="10468" y="436598"/>
                  </a:lnTo>
                  <a:lnTo>
                    <a:pt x="23210" y="482601"/>
                  </a:lnTo>
                  <a:lnTo>
                    <a:pt x="40958" y="523192"/>
                  </a:lnTo>
                  <a:lnTo>
                    <a:pt x="63711" y="558371"/>
                  </a:lnTo>
                  <a:lnTo>
                    <a:pt x="91469" y="588138"/>
                  </a:lnTo>
                  <a:lnTo>
                    <a:pt x="124232" y="612493"/>
                  </a:lnTo>
                  <a:lnTo>
                    <a:pt x="162000" y="631436"/>
                  </a:lnTo>
                  <a:lnTo>
                    <a:pt x="204772" y="644966"/>
                  </a:lnTo>
                  <a:lnTo>
                    <a:pt x="252549" y="653085"/>
                  </a:lnTo>
                  <a:lnTo>
                    <a:pt x="305331" y="655791"/>
                  </a:lnTo>
                  <a:lnTo>
                    <a:pt x="358104" y="653085"/>
                  </a:lnTo>
                  <a:lnTo>
                    <a:pt x="405851" y="644966"/>
                  </a:lnTo>
                  <a:lnTo>
                    <a:pt x="448572" y="631436"/>
                  </a:lnTo>
                  <a:lnTo>
                    <a:pt x="486267" y="612493"/>
                  </a:lnTo>
                  <a:lnTo>
                    <a:pt x="518937" y="588138"/>
                  </a:lnTo>
                  <a:lnTo>
                    <a:pt x="546580" y="558371"/>
                  </a:lnTo>
                  <a:lnTo>
                    <a:pt x="565753" y="528549"/>
                  </a:lnTo>
                  <a:lnTo>
                    <a:pt x="305331" y="528549"/>
                  </a:lnTo>
                  <a:lnTo>
                    <a:pt x="258139" y="525086"/>
                  </a:lnTo>
                  <a:lnTo>
                    <a:pt x="218607" y="514807"/>
                  </a:lnTo>
                  <a:lnTo>
                    <a:pt x="162518" y="473807"/>
                  </a:lnTo>
                  <a:lnTo>
                    <a:pt x="137543" y="415167"/>
                  </a:lnTo>
                  <a:lnTo>
                    <a:pt x="131337" y="375370"/>
                  </a:lnTo>
                  <a:lnTo>
                    <a:pt x="129314" y="328817"/>
                  </a:lnTo>
                  <a:lnTo>
                    <a:pt x="129315" y="328356"/>
                  </a:lnTo>
                  <a:lnTo>
                    <a:pt x="131423" y="281750"/>
                  </a:lnTo>
                  <a:lnTo>
                    <a:pt x="137665" y="241916"/>
                  </a:lnTo>
                  <a:lnTo>
                    <a:pt x="162518" y="183250"/>
                  </a:lnTo>
                  <a:lnTo>
                    <a:pt x="218692" y="141218"/>
                  </a:lnTo>
                  <a:lnTo>
                    <a:pt x="258246" y="130680"/>
                  </a:lnTo>
                  <a:lnTo>
                    <a:pt x="305446" y="127127"/>
                  </a:lnTo>
                  <a:lnTo>
                    <a:pt x="566093" y="127127"/>
                  </a:lnTo>
                  <a:lnTo>
                    <a:pt x="547376" y="97831"/>
                  </a:lnTo>
                  <a:lnTo>
                    <a:pt x="519734" y="67938"/>
                  </a:lnTo>
                  <a:lnTo>
                    <a:pt x="487020" y="43480"/>
                  </a:lnTo>
                  <a:lnTo>
                    <a:pt x="449234" y="24458"/>
                  </a:lnTo>
                  <a:lnTo>
                    <a:pt x="406377" y="10870"/>
                  </a:lnTo>
                  <a:lnTo>
                    <a:pt x="358371" y="2713"/>
                  </a:lnTo>
                  <a:lnTo>
                    <a:pt x="305446" y="0"/>
                  </a:lnTo>
                  <a:close/>
                </a:path>
                <a:path w="609600" h="655955">
                  <a:moveTo>
                    <a:pt x="566093" y="127127"/>
                  </a:moveTo>
                  <a:lnTo>
                    <a:pt x="305446" y="127127"/>
                  </a:lnTo>
                  <a:lnTo>
                    <a:pt x="352631" y="130578"/>
                  </a:lnTo>
                  <a:lnTo>
                    <a:pt x="392145" y="141044"/>
                  </a:lnTo>
                  <a:lnTo>
                    <a:pt x="448153" y="183020"/>
                  </a:lnTo>
                  <a:lnTo>
                    <a:pt x="473061" y="241690"/>
                  </a:lnTo>
                  <a:lnTo>
                    <a:pt x="479290" y="281524"/>
                  </a:lnTo>
                  <a:lnTo>
                    <a:pt x="481367" y="328356"/>
                  </a:lnTo>
                  <a:lnTo>
                    <a:pt x="479284" y="375411"/>
                  </a:lnTo>
                  <a:lnTo>
                    <a:pt x="473044" y="415222"/>
                  </a:lnTo>
                  <a:lnTo>
                    <a:pt x="448153" y="473807"/>
                  </a:lnTo>
                  <a:lnTo>
                    <a:pt x="392060" y="514921"/>
                  </a:lnTo>
                  <a:lnTo>
                    <a:pt x="352524" y="525170"/>
                  </a:lnTo>
                  <a:lnTo>
                    <a:pt x="305331" y="528549"/>
                  </a:lnTo>
                  <a:lnTo>
                    <a:pt x="565753" y="528549"/>
                  </a:lnTo>
                  <a:lnTo>
                    <a:pt x="586788" y="482601"/>
                  </a:lnTo>
                  <a:lnTo>
                    <a:pt x="599353" y="436598"/>
                  </a:lnTo>
                  <a:lnTo>
                    <a:pt x="606892" y="385183"/>
                  </a:lnTo>
                  <a:lnTo>
                    <a:pt x="609385" y="328817"/>
                  </a:lnTo>
                  <a:lnTo>
                    <a:pt x="609502" y="328356"/>
                  </a:lnTo>
                  <a:lnTo>
                    <a:pt x="607233" y="271750"/>
                  </a:lnTo>
                  <a:lnTo>
                    <a:pt x="599876" y="220118"/>
                  </a:lnTo>
                  <a:lnTo>
                    <a:pt x="587447" y="173921"/>
                  </a:lnTo>
                  <a:lnTo>
                    <a:pt x="569947" y="133158"/>
                  </a:lnTo>
                  <a:lnTo>
                    <a:pt x="566093" y="127127"/>
                  </a:lnTo>
                  <a:close/>
                </a:path>
                <a:path w="609600" h="655955">
                  <a:moveTo>
                    <a:pt x="609502" y="328356"/>
                  </a:moveTo>
                  <a:lnTo>
                    <a:pt x="609520" y="328817"/>
                  </a:lnTo>
                  <a:lnTo>
                    <a:pt x="609502" y="328356"/>
                  </a:lnTo>
                  <a:close/>
                </a:path>
              </a:pathLst>
            </a:custGeom>
            <a:solidFill>
              <a:srgbClr val="9DC42E"/>
            </a:solidFill>
          </p:spPr>
          <p:txBody>
            <a:bodyPr wrap="square" lIns="0" tIns="0" rIns="0" bIns="0" rtlCol="0"/>
            <a:lstStyle/>
            <a:p>
              <a:endParaRPr sz="2968"/>
            </a:p>
          </p:txBody>
        </p:sp>
        <p:grpSp>
          <p:nvGrpSpPr>
            <p:cNvPr id="30" name="object 25">
              <a:extLst>
                <a:ext uri="{FF2B5EF4-FFF2-40B4-BE49-F238E27FC236}">
                  <a16:creationId xmlns:a16="http://schemas.microsoft.com/office/drawing/2014/main" id="{658AEF53-E83F-DA2F-FD31-8DE805991C95}"/>
                </a:ext>
              </a:extLst>
            </p:cNvPr>
            <p:cNvGrpSpPr/>
            <p:nvPr/>
          </p:nvGrpSpPr>
          <p:grpSpPr>
            <a:xfrm>
              <a:off x="5516224" y="1909393"/>
              <a:ext cx="1198880" cy="1238250"/>
              <a:chOff x="5516224" y="1909393"/>
              <a:chExt cx="1198880" cy="1238250"/>
            </a:xfrm>
          </p:grpSpPr>
          <p:sp>
            <p:nvSpPr>
              <p:cNvPr id="31" name="object 26">
                <a:extLst>
                  <a:ext uri="{FF2B5EF4-FFF2-40B4-BE49-F238E27FC236}">
                    <a16:creationId xmlns:a16="http://schemas.microsoft.com/office/drawing/2014/main" id="{F4BB2867-DF78-F9B3-BFED-493DE9082863}"/>
                  </a:ext>
                </a:extLst>
              </p:cNvPr>
              <p:cNvSpPr/>
              <p:nvPr/>
            </p:nvSpPr>
            <p:spPr>
              <a:xfrm>
                <a:off x="5531218" y="2347384"/>
                <a:ext cx="1060450" cy="629920"/>
              </a:xfrm>
              <a:custGeom>
                <a:avLst/>
                <a:gdLst/>
                <a:ahLst/>
                <a:cxnLst/>
                <a:rect l="l" t="t" r="r" b="b"/>
                <a:pathLst>
                  <a:path w="1060450" h="629919">
                    <a:moveTo>
                      <a:pt x="400850" y="629767"/>
                    </a:moveTo>
                    <a:lnTo>
                      <a:pt x="355193" y="613117"/>
                    </a:lnTo>
                    <a:lnTo>
                      <a:pt x="310984" y="593521"/>
                    </a:lnTo>
                    <a:lnTo>
                      <a:pt x="268376" y="571068"/>
                    </a:lnTo>
                    <a:lnTo>
                      <a:pt x="227482" y="545884"/>
                    </a:lnTo>
                    <a:lnTo>
                      <a:pt x="188442" y="518045"/>
                    </a:lnTo>
                    <a:lnTo>
                      <a:pt x="151358" y="487680"/>
                    </a:lnTo>
                    <a:lnTo>
                      <a:pt x="116382" y="454875"/>
                    </a:lnTo>
                    <a:lnTo>
                      <a:pt x="83629" y="419747"/>
                    </a:lnTo>
                    <a:lnTo>
                      <a:pt x="53238" y="382384"/>
                    </a:lnTo>
                    <a:lnTo>
                      <a:pt x="25311" y="342900"/>
                    </a:lnTo>
                    <a:lnTo>
                      <a:pt x="0" y="301409"/>
                    </a:lnTo>
                    <a:lnTo>
                      <a:pt x="8026" y="321119"/>
                    </a:lnTo>
                    <a:lnTo>
                      <a:pt x="30365" y="363207"/>
                    </a:lnTo>
                    <a:lnTo>
                      <a:pt x="55968" y="402945"/>
                    </a:lnTo>
                    <a:lnTo>
                      <a:pt x="84620" y="440182"/>
                    </a:lnTo>
                    <a:lnTo>
                      <a:pt x="116141" y="474764"/>
                    </a:lnTo>
                    <a:lnTo>
                      <a:pt x="150342" y="506539"/>
                    </a:lnTo>
                    <a:lnTo>
                      <a:pt x="187020" y="535368"/>
                    </a:lnTo>
                    <a:lnTo>
                      <a:pt x="225983" y="561073"/>
                    </a:lnTo>
                    <a:lnTo>
                      <a:pt x="267042" y="583514"/>
                    </a:lnTo>
                    <a:lnTo>
                      <a:pt x="310007" y="602551"/>
                    </a:lnTo>
                    <a:lnTo>
                      <a:pt x="354672" y="618020"/>
                    </a:lnTo>
                    <a:lnTo>
                      <a:pt x="400850" y="629767"/>
                    </a:lnTo>
                    <a:close/>
                  </a:path>
                  <a:path w="1060450" h="629919">
                    <a:moveTo>
                      <a:pt x="1059942" y="290334"/>
                    </a:moveTo>
                    <a:lnTo>
                      <a:pt x="1055471" y="245808"/>
                    </a:lnTo>
                    <a:lnTo>
                      <a:pt x="1044270" y="202488"/>
                    </a:lnTo>
                    <a:lnTo>
                      <a:pt x="1026490" y="161201"/>
                    </a:lnTo>
                    <a:lnTo>
                      <a:pt x="1002296" y="122783"/>
                    </a:lnTo>
                    <a:lnTo>
                      <a:pt x="971829" y="88074"/>
                    </a:lnTo>
                    <a:lnTo>
                      <a:pt x="934440" y="57353"/>
                    </a:lnTo>
                    <a:lnTo>
                      <a:pt x="894638" y="32372"/>
                    </a:lnTo>
                    <a:lnTo>
                      <a:pt x="852487" y="14566"/>
                    </a:lnTo>
                    <a:lnTo>
                      <a:pt x="808824" y="3822"/>
                    </a:lnTo>
                    <a:lnTo>
                      <a:pt x="764451" y="0"/>
                    </a:lnTo>
                    <a:lnTo>
                      <a:pt x="720229" y="3009"/>
                    </a:lnTo>
                    <a:lnTo>
                      <a:pt x="676973" y="12712"/>
                    </a:lnTo>
                    <a:lnTo>
                      <a:pt x="635520" y="28981"/>
                    </a:lnTo>
                    <a:lnTo>
                      <a:pt x="596709" y="51714"/>
                    </a:lnTo>
                    <a:lnTo>
                      <a:pt x="561365" y="80784"/>
                    </a:lnTo>
                    <a:lnTo>
                      <a:pt x="530326" y="116052"/>
                    </a:lnTo>
                    <a:lnTo>
                      <a:pt x="505345" y="155854"/>
                    </a:lnTo>
                    <a:lnTo>
                      <a:pt x="487540" y="198005"/>
                    </a:lnTo>
                    <a:lnTo>
                      <a:pt x="476783" y="241668"/>
                    </a:lnTo>
                    <a:lnTo>
                      <a:pt x="472973" y="286042"/>
                    </a:lnTo>
                    <a:lnTo>
                      <a:pt x="475983" y="330263"/>
                    </a:lnTo>
                    <a:lnTo>
                      <a:pt x="485686" y="373519"/>
                    </a:lnTo>
                    <a:lnTo>
                      <a:pt x="501954" y="414959"/>
                    </a:lnTo>
                    <a:lnTo>
                      <a:pt x="524687" y="453771"/>
                    </a:lnTo>
                    <a:lnTo>
                      <a:pt x="553745" y="489115"/>
                    </a:lnTo>
                    <a:lnTo>
                      <a:pt x="589026" y="520153"/>
                    </a:lnTo>
                    <a:lnTo>
                      <a:pt x="635584" y="545744"/>
                    </a:lnTo>
                    <a:lnTo>
                      <a:pt x="684911" y="563816"/>
                    </a:lnTo>
                    <a:lnTo>
                      <a:pt x="736117" y="574243"/>
                    </a:lnTo>
                    <a:lnTo>
                      <a:pt x="788301" y="576948"/>
                    </a:lnTo>
                    <a:lnTo>
                      <a:pt x="840587" y="571779"/>
                    </a:lnTo>
                    <a:lnTo>
                      <a:pt x="892060" y="558647"/>
                    </a:lnTo>
                    <a:lnTo>
                      <a:pt x="956208" y="518922"/>
                    </a:lnTo>
                    <a:lnTo>
                      <a:pt x="1007618" y="463702"/>
                    </a:lnTo>
                    <a:lnTo>
                      <a:pt x="1031532" y="422732"/>
                    </a:lnTo>
                    <a:lnTo>
                      <a:pt x="1048118" y="379628"/>
                    </a:lnTo>
                    <a:lnTo>
                      <a:pt x="1057541" y="335216"/>
                    </a:lnTo>
                    <a:lnTo>
                      <a:pt x="1059942" y="290334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2" name="object 27">
                <a:extLst>
                  <a:ext uri="{FF2B5EF4-FFF2-40B4-BE49-F238E27FC236}">
                    <a16:creationId xmlns:a16="http://schemas.microsoft.com/office/drawing/2014/main" id="{58566271-7B86-255F-4AA0-E6142D0AA7F5}"/>
                  </a:ext>
                </a:extLst>
              </p:cNvPr>
              <p:cNvSpPr/>
              <p:nvPr/>
            </p:nvSpPr>
            <p:spPr>
              <a:xfrm>
                <a:off x="5516224" y="2762522"/>
                <a:ext cx="979169" cy="385445"/>
              </a:xfrm>
              <a:custGeom>
                <a:avLst/>
                <a:gdLst/>
                <a:ahLst/>
                <a:cxnLst/>
                <a:rect l="l" t="t" r="r" b="b"/>
                <a:pathLst>
                  <a:path w="979170" h="385444">
                    <a:moveTo>
                      <a:pt x="0" y="0"/>
                    </a:moveTo>
                    <a:lnTo>
                      <a:pt x="20290" y="42896"/>
                    </a:lnTo>
                    <a:lnTo>
                      <a:pt x="43336" y="83581"/>
                    </a:lnTo>
                    <a:lnTo>
                      <a:pt x="68975" y="121990"/>
                    </a:lnTo>
                    <a:lnTo>
                      <a:pt x="97047" y="158058"/>
                    </a:lnTo>
                    <a:lnTo>
                      <a:pt x="127391" y="191722"/>
                    </a:lnTo>
                    <a:lnTo>
                      <a:pt x="159844" y="222916"/>
                    </a:lnTo>
                    <a:lnTo>
                      <a:pt x="194246" y="251577"/>
                    </a:lnTo>
                    <a:lnTo>
                      <a:pt x="230435" y="277639"/>
                    </a:lnTo>
                    <a:lnTo>
                      <a:pt x="268250" y="301038"/>
                    </a:lnTo>
                    <a:lnTo>
                      <a:pt x="307529" y="321710"/>
                    </a:lnTo>
                    <a:lnTo>
                      <a:pt x="348112" y="339590"/>
                    </a:lnTo>
                    <a:lnTo>
                      <a:pt x="389837" y="354614"/>
                    </a:lnTo>
                    <a:lnTo>
                      <a:pt x="432542" y="366717"/>
                    </a:lnTo>
                    <a:lnTo>
                      <a:pt x="476066" y="375835"/>
                    </a:lnTo>
                    <a:lnTo>
                      <a:pt x="520248" y="381903"/>
                    </a:lnTo>
                    <a:lnTo>
                      <a:pt x="564927" y="384857"/>
                    </a:lnTo>
                    <a:lnTo>
                      <a:pt x="609941" y="384632"/>
                    </a:lnTo>
                    <a:lnTo>
                      <a:pt x="655129" y="381164"/>
                    </a:lnTo>
                    <a:lnTo>
                      <a:pt x="700330" y="374388"/>
                    </a:lnTo>
                    <a:lnTo>
                      <a:pt x="745381" y="364240"/>
                    </a:lnTo>
                    <a:lnTo>
                      <a:pt x="790123" y="350656"/>
                    </a:lnTo>
                    <a:lnTo>
                      <a:pt x="834393" y="333570"/>
                    </a:lnTo>
                    <a:lnTo>
                      <a:pt x="872602" y="315661"/>
                    </a:lnTo>
                    <a:lnTo>
                      <a:pt x="909498" y="295278"/>
                    </a:lnTo>
                    <a:lnTo>
                      <a:pt x="944961" y="272493"/>
                    </a:lnTo>
                    <a:lnTo>
                      <a:pt x="978870" y="247374"/>
                    </a:lnTo>
                    <a:lnTo>
                      <a:pt x="933713" y="271527"/>
                    </a:lnTo>
                    <a:lnTo>
                      <a:pt x="887254" y="292284"/>
                    </a:lnTo>
                    <a:lnTo>
                      <a:pt x="839681" y="309625"/>
                    </a:lnTo>
                    <a:lnTo>
                      <a:pt x="791180" y="323530"/>
                    </a:lnTo>
                    <a:lnTo>
                      <a:pt x="741940" y="333981"/>
                    </a:lnTo>
                    <a:lnTo>
                      <a:pt x="692146" y="340958"/>
                    </a:lnTo>
                    <a:lnTo>
                      <a:pt x="641987" y="344440"/>
                    </a:lnTo>
                    <a:lnTo>
                      <a:pt x="591649" y="344410"/>
                    </a:lnTo>
                    <a:lnTo>
                      <a:pt x="541320" y="340846"/>
                    </a:lnTo>
                    <a:lnTo>
                      <a:pt x="491188" y="333731"/>
                    </a:lnTo>
                    <a:lnTo>
                      <a:pt x="441438" y="323044"/>
                    </a:lnTo>
                    <a:lnTo>
                      <a:pt x="392260" y="308765"/>
                    </a:lnTo>
                    <a:lnTo>
                      <a:pt x="346148" y="296935"/>
                    </a:lnTo>
                    <a:lnTo>
                      <a:pt x="301551" y="281403"/>
                    </a:lnTo>
                    <a:lnTo>
                      <a:pt x="258660" y="262321"/>
                    </a:lnTo>
                    <a:lnTo>
                      <a:pt x="217668" y="239840"/>
                    </a:lnTo>
                    <a:lnTo>
                      <a:pt x="178765" y="214111"/>
                    </a:lnTo>
                    <a:lnTo>
                      <a:pt x="142146" y="185285"/>
                    </a:lnTo>
                    <a:lnTo>
                      <a:pt x="108000" y="153514"/>
                    </a:lnTo>
                    <a:lnTo>
                      <a:pt x="76521" y="118949"/>
                    </a:lnTo>
                    <a:lnTo>
                      <a:pt x="47899" y="81741"/>
                    </a:lnTo>
                    <a:lnTo>
                      <a:pt x="22328" y="42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3" name="object 28">
                <a:extLst>
                  <a:ext uri="{FF2B5EF4-FFF2-40B4-BE49-F238E27FC236}">
                    <a16:creationId xmlns:a16="http://schemas.microsoft.com/office/drawing/2014/main" id="{7F25DC6C-837D-E92C-4DDB-AB535AD90A5C}"/>
                  </a:ext>
                </a:extLst>
              </p:cNvPr>
              <p:cNvSpPr/>
              <p:nvPr/>
            </p:nvSpPr>
            <p:spPr>
              <a:xfrm>
                <a:off x="5586902" y="1909393"/>
                <a:ext cx="1128395" cy="1124585"/>
              </a:xfrm>
              <a:custGeom>
                <a:avLst/>
                <a:gdLst/>
                <a:ahLst/>
                <a:cxnLst/>
                <a:rect l="l" t="t" r="r" b="b"/>
                <a:pathLst>
                  <a:path w="1128395" h="1124585">
                    <a:moveTo>
                      <a:pt x="559054" y="0"/>
                    </a:moveTo>
                    <a:lnTo>
                      <a:pt x="512772" y="2314"/>
                    </a:lnTo>
                    <a:lnTo>
                      <a:pt x="467133" y="8390"/>
                    </a:lnTo>
                    <a:lnTo>
                      <a:pt x="422354" y="18120"/>
                    </a:lnTo>
                    <a:lnTo>
                      <a:pt x="378650" y="31401"/>
                    </a:lnTo>
                    <a:lnTo>
                      <a:pt x="336175" y="48155"/>
                    </a:lnTo>
                    <a:lnTo>
                      <a:pt x="295324" y="68190"/>
                    </a:lnTo>
                    <a:lnTo>
                      <a:pt x="256132" y="91488"/>
                    </a:lnTo>
                    <a:lnTo>
                      <a:pt x="218874" y="117914"/>
                    </a:lnTo>
                    <a:lnTo>
                      <a:pt x="183766" y="147363"/>
                    </a:lnTo>
                    <a:lnTo>
                      <a:pt x="151021" y="179730"/>
                    </a:lnTo>
                    <a:lnTo>
                      <a:pt x="120855" y="214909"/>
                    </a:lnTo>
                    <a:lnTo>
                      <a:pt x="93483" y="252794"/>
                    </a:lnTo>
                    <a:lnTo>
                      <a:pt x="69120" y="293281"/>
                    </a:lnTo>
                    <a:lnTo>
                      <a:pt x="47981" y="336264"/>
                    </a:lnTo>
                    <a:lnTo>
                      <a:pt x="30280" y="381638"/>
                    </a:lnTo>
                    <a:lnTo>
                      <a:pt x="16284" y="429292"/>
                    </a:lnTo>
                    <a:lnTo>
                      <a:pt x="6627" y="477360"/>
                    </a:lnTo>
                    <a:lnTo>
                      <a:pt x="1226" y="525589"/>
                    </a:lnTo>
                    <a:lnTo>
                      <a:pt x="0" y="573726"/>
                    </a:lnTo>
                    <a:lnTo>
                      <a:pt x="2865" y="621518"/>
                    </a:lnTo>
                    <a:lnTo>
                      <a:pt x="9741" y="668710"/>
                    </a:lnTo>
                    <a:lnTo>
                      <a:pt x="20545" y="715051"/>
                    </a:lnTo>
                    <a:lnTo>
                      <a:pt x="35195" y="760285"/>
                    </a:lnTo>
                    <a:lnTo>
                      <a:pt x="53609" y="804161"/>
                    </a:lnTo>
                    <a:lnTo>
                      <a:pt x="75705" y="846424"/>
                    </a:lnTo>
                    <a:lnTo>
                      <a:pt x="101401" y="886822"/>
                    </a:lnTo>
                    <a:lnTo>
                      <a:pt x="130616" y="925100"/>
                    </a:lnTo>
                    <a:lnTo>
                      <a:pt x="163266" y="961006"/>
                    </a:lnTo>
                    <a:lnTo>
                      <a:pt x="199270" y="994286"/>
                    </a:lnTo>
                    <a:lnTo>
                      <a:pt x="238546" y="1024686"/>
                    </a:lnTo>
                    <a:lnTo>
                      <a:pt x="297385" y="1061172"/>
                    </a:lnTo>
                    <a:lnTo>
                      <a:pt x="360291" y="1090088"/>
                    </a:lnTo>
                    <a:lnTo>
                      <a:pt x="410968" y="1105086"/>
                    </a:lnTo>
                    <a:lnTo>
                      <a:pt x="462493" y="1115779"/>
                    </a:lnTo>
                    <a:lnTo>
                      <a:pt x="514596" y="1122156"/>
                    </a:lnTo>
                    <a:lnTo>
                      <a:pt x="567005" y="1124206"/>
                    </a:lnTo>
                    <a:lnTo>
                      <a:pt x="619447" y="1121919"/>
                    </a:lnTo>
                    <a:lnTo>
                      <a:pt x="671652" y="1115282"/>
                    </a:lnTo>
                    <a:lnTo>
                      <a:pt x="723348" y="1104286"/>
                    </a:lnTo>
                    <a:lnTo>
                      <a:pt x="722887" y="1104286"/>
                    </a:lnTo>
                    <a:lnTo>
                      <a:pt x="768964" y="1083274"/>
                    </a:lnTo>
                    <a:lnTo>
                      <a:pt x="813274" y="1059150"/>
                    </a:lnTo>
                    <a:lnTo>
                      <a:pt x="855671" y="1032032"/>
                    </a:lnTo>
                    <a:lnTo>
                      <a:pt x="862350" y="1027066"/>
                    </a:lnTo>
                    <a:lnTo>
                      <a:pt x="617067" y="1027066"/>
                    </a:lnTo>
                    <a:lnTo>
                      <a:pt x="572256" y="1023952"/>
                    </a:lnTo>
                    <a:lnTo>
                      <a:pt x="527702" y="1016472"/>
                    </a:lnTo>
                    <a:lnTo>
                      <a:pt x="483730" y="1004570"/>
                    </a:lnTo>
                    <a:lnTo>
                      <a:pt x="440668" y="988189"/>
                    </a:lnTo>
                    <a:lnTo>
                      <a:pt x="398841" y="967273"/>
                    </a:lnTo>
                    <a:lnTo>
                      <a:pt x="358574" y="941767"/>
                    </a:lnTo>
                    <a:lnTo>
                      <a:pt x="321066" y="912324"/>
                    </a:lnTo>
                    <a:lnTo>
                      <a:pt x="287366" y="879873"/>
                    </a:lnTo>
                    <a:lnTo>
                      <a:pt x="257532" y="844742"/>
                    </a:lnTo>
                    <a:lnTo>
                      <a:pt x="231618" y="807256"/>
                    </a:lnTo>
                    <a:lnTo>
                      <a:pt x="209681" y="767743"/>
                    </a:lnTo>
                    <a:lnTo>
                      <a:pt x="191777" y="726528"/>
                    </a:lnTo>
                    <a:lnTo>
                      <a:pt x="177962" y="683938"/>
                    </a:lnTo>
                    <a:lnTo>
                      <a:pt x="168293" y="640299"/>
                    </a:lnTo>
                    <a:lnTo>
                      <a:pt x="162825" y="595937"/>
                    </a:lnTo>
                    <a:lnTo>
                      <a:pt x="161615" y="551179"/>
                    </a:lnTo>
                    <a:lnTo>
                      <a:pt x="164719" y="506351"/>
                    </a:lnTo>
                    <a:lnTo>
                      <a:pt x="172193" y="461780"/>
                    </a:lnTo>
                    <a:lnTo>
                      <a:pt x="184093" y="417791"/>
                    </a:lnTo>
                    <a:lnTo>
                      <a:pt x="200476" y="374711"/>
                    </a:lnTo>
                    <a:lnTo>
                      <a:pt x="221397" y="332866"/>
                    </a:lnTo>
                    <a:lnTo>
                      <a:pt x="246912" y="292583"/>
                    </a:lnTo>
                    <a:lnTo>
                      <a:pt x="276356" y="255075"/>
                    </a:lnTo>
                    <a:lnTo>
                      <a:pt x="308807" y="221376"/>
                    </a:lnTo>
                    <a:lnTo>
                      <a:pt x="343938" y="191542"/>
                    </a:lnTo>
                    <a:lnTo>
                      <a:pt x="381424" y="165628"/>
                    </a:lnTo>
                    <a:lnTo>
                      <a:pt x="420937" y="143692"/>
                    </a:lnTo>
                    <a:lnTo>
                      <a:pt x="462152" y="125789"/>
                    </a:lnTo>
                    <a:lnTo>
                      <a:pt x="504743" y="111975"/>
                    </a:lnTo>
                    <a:lnTo>
                      <a:pt x="548382" y="102306"/>
                    </a:lnTo>
                    <a:lnTo>
                      <a:pt x="592744" y="96839"/>
                    </a:lnTo>
                    <a:lnTo>
                      <a:pt x="637503" y="95629"/>
                    </a:lnTo>
                    <a:lnTo>
                      <a:pt x="877901" y="95629"/>
                    </a:lnTo>
                    <a:lnTo>
                      <a:pt x="875172" y="93657"/>
                    </a:lnTo>
                    <a:lnTo>
                      <a:pt x="834685" y="69295"/>
                    </a:lnTo>
                    <a:lnTo>
                      <a:pt x="791628" y="48126"/>
                    </a:lnTo>
                    <a:lnTo>
                      <a:pt x="746332" y="30455"/>
                    </a:lnTo>
                    <a:lnTo>
                      <a:pt x="699620" y="16673"/>
                    </a:lnTo>
                    <a:lnTo>
                      <a:pt x="652694" y="7074"/>
                    </a:lnTo>
                    <a:lnTo>
                      <a:pt x="605767" y="1551"/>
                    </a:lnTo>
                    <a:lnTo>
                      <a:pt x="559054" y="0"/>
                    </a:lnTo>
                    <a:close/>
                  </a:path>
                  <a:path w="1128395" h="1124585">
                    <a:moveTo>
                      <a:pt x="877901" y="95629"/>
                    </a:moveTo>
                    <a:lnTo>
                      <a:pt x="637503" y="95629"/>
                    </a:lnTo>
                    <a:lnTo>
                      <a:pt x="682332" y="98733"/>
                    </a:lnTo>
                    <a:lnTo>
                      <a:pt x="726905" y="106207"/>
                    </a:lnTo>
                    <a:lnTo>
                      <a:pt x="770895" y="118106"/>
                    </a:lnTo>
                    <a:lnTo>
                      <a:pt x="813976" y="134488"/>
                    </a:lnTo>
                    <a:lnTo>
                      <a:pt x="855822" y="155408"/>
                    </a:lnTo>
                    <a:lnTo>
                      <a:pt x="896107" y="180922"/>
                    </a:lnTo>
                    <a:lnTo>
                      <a:pt x="933615" y="210365"/>
                    </a:lnTo>
                    <a:lnTo>
                      <a:pt x="967314" y="242816"/>
                    </a:lnTo>
                    <a:lnTo>
                      <a:pt x="997148" y="277947"/>
                    </a:lnTo>
                    <a:lnTo>
                      <a:pt x="1023062" y="315433"/>
                    </a:lnTo>
                    <a:lnTo>
                      <a:pt x="1044998" y="354946"/>
                    </a:lnTo>
                    <a:lnTo>
                      <a:pt x="1062901" y="396161"/>
                    </a:lnTo>
                    <a:lnTo>
                      <a:pt x="1076715" y="438752"/>
                    </a:lnTo>
                    <a:lnTo>
                      <a:pt x="1086383" y="482391"/>
                    </a:lnTo>
                    <a:lnTo>
                      <a:pt x="1091850" y="526754"/>
                    </a:lnTo>
                    <a:lnTo>
                      <a:pt x="1093059" y="571512"/>
                    </a:lnTo>
                    <a:lnTo>
                      <a:pt x="1089954" y="616341"/>
                    </a:lnTo>
                    <a:lnTo>
                      <a:pt x="1082479" y="660914"/>
                    </a:lnTo>
                    <a:lnTo>
                      <a:pt x="1070578" y="704904"/>
                    </a:lnTo>
                    <a:lnTo>
                      <a:pt x="1054195" y="747985"/>
                    </a:lnTo>
                    <a:lnTo>
                      <a:pt x="1033274" y="789832"/>
                    </a:lnTo>
                    <a:lnTo>
                      <a:pt x="1007758" y="830116"/>
                    </a:lnTo>
                    <a:lnTo>
                      <a:pt x="978148" y="867813"/>
                    </a:lnTo>
                    <a:lnTo>
                      <a:pt x="945692" y="901483"/>
                    </a:lnTo>
                    <a:lnTo>
                      <a:pt x="910559" y="931290"/>
                    </a:lnTo>
                    <a:lnTo>
                      <a:pt x="873076" y="957177"/>
                    </a:lnTo>
                    <a:lnTo>
                      <a:pt x="833568" y="979089"/>
                    </a:lnTo>
                    <a:lnTo>
                      <a:pt x="792362" y="996970"/>
                    </a:lnTo>
                    <a:lnTo>
                      <a:pt x="749782" y="1010764"/>
                    </a:lnTo>
                    <a:lnTo>
                      <a:pt x="706156" y="1020416"/>
                    </a:lnTo>
                    <a:lnTo>
                      <a:pt x="661809" y="1025868"/>
                    </a:lnTo>
                    <a:lnTo>
                      <a:pt x="617067" y="1027066"/>
                    </a:lnTo>
                    <a:lnTo>
                      <a:pt x="862350" y="1027066"/>
                    </a:lnTo>
                    <a:lnTo>
                      <a:pt x="896009" y="1002037"/>
                    </a:lnTo>
                    <a:lnTo>
                      <a:pt x="934140" y="969283"/>
                    </a:lnTo>
                    <a:lnTo>
                      <a:pt x="969919" y="933888"/>
                    </a:lnTo>
                    <a:lnTo>
                      <a:pt x="1003198" y="895969"/>
                    </a:lnTo>
                    <a:lnTo>
                      <a:pt x="1033831" y="855644"/>
                    </a:lnTo>
                    <a:lnTo>
                      <a:pt x="1068055" y="802465"/>
                    </a:lnTo>
                    <a:lnTo>
                      <a:pt x="1097504" y="746506"/>
                    </a:lnTo>
                    <a:lnTo>
                      <a:pt x="1111287" y="699794"/>
                    </a:lnTo>
                    <a:lnTo>
                      <a:pt x="1120888" y="652866"/>
                    </a:lnTo>
                    <a:lnTo>
                      <a:pt x="1126412" y="605938"/>
                    </a:lnTo>
                    <a:lnTo>
                      <a:pt x="1127964" y="559225"/>
                    </a:lnTo>
                    <a:lnTo>
                      <a:pt x="1125650" y="512942"/>
                    </a:lnTo>
                    <a:lnTo>
                      <a:pt x="1119574" y="467303"/>
                    </a:lnTo>
                    <a:lnTo>
                      <a:pt x="1109844" y="422525"/>
                    </a:lnTo>
                    <a:lnTo>
                      <a:pt x="1096563" y="378820"/>
                    </a:lnTo>
                    <a:lnTo>
                      <a:pt x="1079769" y="336264"/>
                    </a:lnTo>
                    <a:lnTo>
                      <a:pt x="1059774" y="295495"/>
                    </a:lnTo>
                    <a:lnTo>
                      <a:pt x="1036476" y="256303"/>
                    </a:lnTo>
                    <a:lnTo>
                      <a:pt x="1010050" y="219046"/>
                    </a:lnTo>
                    <a:lnTo>
                      <a:pt x="980601" y="183938"/>
                    </a:lnTo>
                    <a:lnTo>
                      <a:pt x="948235" y="151194"/>
                    </a:lnTo>
                    <a:lnTo>
                      <a:pt x="913056" y="121029"/>
                    </a:lnTo>
                    <a:lnTo>
                      <a:pt x="877901" y="95629"/>
                    </a:lnTo>
                    <a:close/>
                  </a:path>
                </a:pathLst>
              </a:custGeom>
              <a:solidFill>
                <a:srgbClr val="9DC42E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id="{A75A9553-2660-D179-4E5D-844CFD7E5B5D}"/>
                  </a:ext>
                </a:extLst>
              </p:cNvPr>
              <p:cNvSpPr/>
              <p:nvPr/>
            </p:nvSpPr>
            <p:spPr>
              <a:xfrm>
                <a:off x="5935642" y="2141146"/>
                <a:ext cx="76708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767079" h="762000">
                    <a:moveTo>
                      <a:pt x="383253" y="0"/>
                    </a:moveTo>
                    <a:lnTo>
                      <a:pt x="338054" y="2015"/>
                    </a:lnTo>
                    <a:lnTo>
                      <a:pt x="293541" y="9287"/>
                    </a:lnTo>
                    <a:lnTo>
                      <a:pt x="250212" y="21732"/>
                    </a:lnTo>
                    <a:lnTo>
                      <a:pt x="208568" y="39269"/>
                    </a:lnTo>
                    <a:lnTo>
                      <a:pt x="169106" y="61814"/>
                    </a:lnTo>
                    <a:lnTo>
                      <a:pt x="132328" y="89286"/>
                    </a:lnTo>
                    <a:lnTo>
                      <a:pt x="98731" y="121603"/>
                    </a:lnTo>
                    <a:lnTo>
                      <a:pt x="68815" y="158682"/>
                    </a:lnTo>
                    <a:lnTo>
                      <a:pt x="43793" y="199223"/>
                    </a:lnTo>
                    <a:lnTo>
                      <a:pt x="24486" y="241649"/>
                    </a:lnTo>
                    <a:lnTo>
                      <a:pt x="10810" y="285462"/>
                    </a:lnTo>
                    <a:lnTo>
                      <a:pt x="2676" y="330163"/>
                    </a:lnTo>
                    <a:lnTo>
                      <a:pt x="0" y="375256"/>
                    </a:lnTo>
                    <a:lnTo>
                      <a:pt x="2693" y="420242"/>
                    </a:lnTo>
                    <a:lnTo>
                      <a:pt x="10672" y="464623"/>
                    </a:lnTo>
                    <a:lnTo>
                      <a:pt x="23848" y="507902"/>
                    </a:lnTo>
                    <a:lnTo>
                      <a:pt x="42136" y="549579"/>
                    </a:lnTo>
                    <a:lnTo>
                      <a:pt x="65449" y="589157"/>
                    </a:lnTo>
                    <a:lnTo>
                      <a:pt x="93701" y="626139"/>
                    </a:lnTo>
                    <a:lnTo>
                      <a:pt x="126805" y="660026"/>
                    </a:lnTo>
                    <a:lnTo>
                      <a:pt x="164676" y="690320"/>
                    </a:lnTo>
                    <a:lnTo>
                      <a:pt x="205815" y="715795"/>
                    </a:lnTo>
                    <a:lnTo>
                      <a:pt x="248765" y="735610"/>
                    </a:lnTo>
                    <a:lnTo>
                      <a:pt x="293025" y="749847"/>
                    </a:lnTo>
                    <a:lnTo>
                      <a:pt x="338098" y="758588"/>
                    </a:lnTo>
                    <a:lnTo>
                      <a:pt x="383483" y="761914"/>
                    </a:lnTo>
                    <a:lnTo>
                      <a:pt x="428681" y="759907"/>
                    </a:lnTo>
                    <a:lnTo>
                      <a:pt x="472220" y="752808"/>
                    </a:lnTo>
                    <a:lnTo>
                      <a:pt x="378806" y="752808"/>
                    </a:lnTo>
                    <a:lnTo>
                      <a:pt x="328291" y="752173"/>
                    </a:lnTo>
                    <a:lnTo>
                      <a:pt x="278626" y="742921"/>
                    </a:lnTo>
                    <a:lnTo>
                      <a:pt x="230958" y="725167"/>
                    </a:lnTo>
                    <a:lnTo>
                      <a:pt x="186434" y="699021"/>
                    </a:lnTo>
                    <a:lnTo>
                      <a:pt x="178644" y="692844"/>
                    </a:lnTo>
                    <a:lnTo>
                      <a:pt x="171314" y="686886"/>
                    </a:lnTo>
                    <a:lnTo>
                      <a:pt x="125496" y="652450"/>
                    </a:lnTo>
                    <a:lnTo>
                      <a:pt x="93750" y="619182"/>
                    </a:lnTo>
                    <a:lnTo>
                      <a:pt x="67132" y="582621"/>
                    </a:lnTo>
                    <a:lnTo>
                      <a:pt x="45748" y="543339"/>
                    </a:lnTo>
                    <a:lnTo>
                      <a:pt x="29699" y="501911"/>
                    </a:lnTo>
                    <a:lnTo>
                      <a:pt x="19090" y="458911"/>
                    </a:lnTo>
                    <a:lnTo>
                      <a:pt x="14023" y="414912"/>
                    </a:lnTo>
                    <a:lnTo>
                      <a:pt x="14603" y="370488"/>
                    </a:lnTo>
                    <a:lnTo>
                      <a:pt x="20933" y="326213"/>
                    </a:lnTo>
                    <a:lnTo>
                      <a:pt x="33115" y="282661"/>
                    </a:lnTo>
                    <a:lnTo>
                      <a:pt x="51254" y="240405"/>
                    </a:lnTo>
                    <a:lnTo>
                      <a:pt x="75453" y="200021"/>
                    </a:lnTo>
                    <a:lnTo>
                      <a:pt x="104930" y="163819"/>
                    </a:lnTo>
                    <a:lnTo>
                      <a:pt x="138288" y="132692"/>
                    </a:lnTo>
                    <a:lnTo>
                      <a:pt x="174950" y="106734"/>
                    </a:lnTo>
                    <a:lnTo>
                      <a:pt x="214340" y="86037"/>
                    </a:lnTo>
                    <a:lnTo>
                      <a:pt x="255882" y="70696"/>
                    </a:lnTo>
                    <a:lnTo>
                      <a:pt x="299000" y="60804"/>
                    </a:lnTo>
                    <a:lnTo>
                      <a:pt x="343118" y="56454"/>
                    </a:lnTo>
                    <a:lnTo>
                      <a:pt x="577559" y="56454"/>
                    </a:lnTo>
                    <a:lnTo>
                      <a:pt x="560918" y="46140"/>
                    </a:lnTo>
                    <a:lnTo>
                      <a:pt x="517969" y="26310"/>
                    </a:lnTo>
                    <a:lnTo>
                      <a:pt x="473710" y="12064"/>
                    </a:lnTo>
                    <a:lnTo>
                      <a:pt x="428638" y="3322"/>
                    </a:lnTo>
                    <a:lnTo>
                      <a:pt x="383253" y="0"/>
                    </a:lnTo>
                    <a:close/>
                  </a:path>
                  <a:path w="767079" h="762000">
                    <a:moveTo>
                      <a:pt x="577559" y="56454"/>
                    </a:moveTo>
                    <a:lnTo>
                      <a:pt x="343118" y="56454"/>
                    </a:lnTo>
                    <a:lnTo>
                      <a:pt x="387659" y="57740"/>
                    </a:lnTo>
                    <a:lnTo>
                      <a:pt x="432048" y="64755"/>
                    </a:lnTo>
                    <a:lnTo>
                      <a:pt x="475709" y="77594"/>
                    </a:lnTo>
                    <a:lnTo>
                      <a:pt x="518064" y="96348"/>
                    </a:lnTo>
                    <a:lnTo>
                      <a:pt x="558538" y="121112"/>
                    </a:lnTo>
                    <a:lnTo>
                      <a:pt x="558308" y="121112"/>
                    </a:lnTo>
                    <a:lnTo>
                      <a:pt x="595165" y="151024"/>
                    </a:lnTo>
                    <a:lnTo>
                      <a:pt x="626983" y="184713"/>
                    </a:lnTo>
                    <a:lnTo>
                      <a:pt x="653660" y="221605"/>
                    </a:lnTo>
                    <a:lnTo>
                      <a:pt x="675090" y="261125"/>
                    </a:lnTo>
                    <a:lnTo>
                      <a:pt x="691171" y="302698"/>
                    </a:lnTo>
                    <a:lnTo>
                      <a:pt x="701798" y="345749"/>
                    </a:lnTo>
                    <a:lnTo>
                      <a:pt x="706869" y="389705"/>
                    </a:lnTo>
                    <a:lnTo>
                      <a:pt x="706278" y="433990"/>
                    </a:lnTo>
                    <a:lnTo>
                      <a:pt x="699924" y="478030"/>
                    </a:lnTo>
                    <a:lnTo>
                      <a:pt x="687701" y="521249"/>
                    </a:lnTo>
                    <a:lnTo>
                      <a:pt x="669507" y="563074"/>
                    </a:lnTo>
                    <a:lnTo>
                      <a:pt x="645237" y="602930"/>
                    </a:lnTo>
                    <a:lnTo>
                      <a:pt x="611173" y="643783"/>
                    </a:lnTo>
                    <a:lnTo>
                      <a:pt x="571389" y="678597"/>
                    </a:lnTo>
                    <a:lnTo>
                      <a:pt x="526668" y="706788"/>
                    </a:lnTo>
                    <a:lnTo>
                      <a:pt x="477797" y="727774"/>
                    </a:lnTo>
                    <a:lnTo>
                      <a:pt x="429024" y="744712"/>
                    </a:lnTo>
                    <a:lnTo>
                      <a:pt x="378806" y="752808"/>
                    </a:lnTo>
                    <a:lnTo>
                      <a:pt x="472220" y="752808"/>
                    </a:lnTo>
                    <a:lnTo>
                      <a:pt x="516522" y="740221"/>
                    </a:lnTo>
                    <a:lnTo>
                      <a:pt x="558165" y="722704"/>
                    </a:lnTo>
                    <a:lnTo>
                      <a:pt x="597626" y="700182"/>
                    </a:lnTo>
                    <a:lnTo>
                      <a:pt x="634404" y="672734"/>
                    </a:lnTo>
                    <a:lnTo>
                      <a:pt x="668000" y="640443"/>
                    </a:lnTo>
                    <a:lnTo>
                      <a:pt x="697916" y="603391"/>
                    </a:lnTo>
                    <a:lnTo>
                      <a:pt x="722927" y="562872"/>
                    </a:lnTo>
                    <a:lnTo>
                      <a:pt x="742204" y="520461"/>
                    </a:lnTo>
                    <a:lnTo>
                      <a:pt x="755838" y="476657"/>
                    </a:lnTo>
                    <a:lnTo>
                      <a:pt x="763921" y="431957"/>
                    </a:lnTo>
                    <a:lnTo>
                      <a:pt x="766546" y="386860"/>
                    </a:lnTo>
                    <a:lnTo>
                      <a:pt x="763803" y="341865"/>
                    </a:lnTo>
                    <a:lnTo>
                      <a:pt x="755786" y="297471"/>
                    </a:lnTo>
                    <a:lnTo>
                      <a:pt x="742586" y="254176"/>
                    </a:lnTo>
                    <a:lnTo>
                      <a:pt x="724294" y="212478"/>
                    </a:lnTo>
                    <a:lnTo>
                      <a:pt x="701004" y="172877"/>
                    </a:lnTo>
                    <a:lnTo>
                      <a:pt x="672805" y="135871"/>
                    </a:lnTo>
                    <a:lnTo>
                      <a:pt x="639792" y="101958"/>
                    </a:lnTo>
                    <a:lnTo>
                      <a:pt x="602055" y="71637"/>
                    </a:lnTo>
                    <a:lnTo>
                      <a:pt x="577559" y="56454"/>
                    </a:lnTo>
                    <a:close/>
                  </a:path>
                </a:pathLst>
              </a:custGeom>
              <a:solidFill>
                <a:srgbClr val="2A8AB1"/>
              </a:solidFill>
            </p:spPr>
            <p:txBody>
              <a:bodyPr wrap="square" lIns="0" tIns="0" rIns="0" bIns="0" rtlCol="0"/>
              <a:lstStyle/>
              <a:p>
                <a:endParaRPr sz="2968"/>
              </a:p>
            </p:txBody>
          </p:sp>
        </p:grpSp>
      </p:grpSp>
      <p:pic>
        <p:nvPicPr>
          <p:cNvPr id="35" name="Imagem 34">
            <a:extLst>
              <a:ext uri="{FF2B5EF4-FFF2-40B4-BE49-F238E27FC236}">
                <a16:creationId xmlns:a16="http://schemas.microsoft.com/office/drawing/2014/main" id="{EA508235-E3B9-B883-D765-3E0C7CB7D2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38" b="83630" l="897" r="90000">
                        <a14:foregroundMark x1="4679" y1="34832" x2="4679" y2="34832"/>
                        <a14:foregroundMark x1="5256" y1="30457" x2="5256" y2="30457"/>
                        <a14:foregroundMark x1="929" y1="27644" x2="929" y2="27644"/>
                        <a14:foregroundMark x1="2340" y1="79255" x2="2340" y2="79255"/>
                        <a14:foregroundMark x1="5994" y1="83630" x2="5994" y2="83630"/>
                        <a14:backgroundMark x1="46314" y1="23438" x2="46314" y2="23438"/>
                        <a14:backgroundMark x1="46410" y1="25553" x2="46410" y2="25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7506" r="44804" b="15536"/>
          <a:stretch/>
        </p:blipFill>
        <p:spPr>
          <a:xfrm>
            <a:off x="-15532" y="-1017770"/>
            <a:ext cx="11096552" cy="1232632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883D559-BE0A-477E-A9F2-7767F2E5F1A9}"/>
              </a:ext>
            </a:extLst>
          </p:cNvPr>
          <p:cNvSpPr txBox="1"/>
          <p:nvPr/>
        </p:nvSpPr>
        <p:spPr>
          <a:xfrm>
            <a:off x="9685729" y="2715401"/>
            <a:ext cx="9588499" cy="70350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1507846">
              <a:defRPr/>
            </a:pPr>
            <a:r>
              <a:rPr lang="en-US" sz="8905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2" charset="0"/>
                <a:ea typeface="Segoe UI Black" panose="020B0A02040204020203" pitchFamily="34" charset="0"/>
              </a:rPr>
              <a:t>REFORMA TRIBUTÁRIA E SANEAMENTO</a:t>
            </a:r>
          </a:p>
          <a:p>
            <a:pPr algn="r" defTabSz="1507846">
              <a:defRPr/>
            </a:pPr>
            <a:r>
              <a:rPr lang="pt-BR" sz="28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COMISSÃO DE CONSTITUIÇÃO, JUSTIÇA E CIDADANIA</a:t>
            </a:r>
          </a:p>
          <a:p>
            <a:pPr algn="r" defTabSz="1507846">
              <a:defRPr/>
            </a:pPr>
            <a:endParaRPr lang="pt-BR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r" defTabSz="1507846">
              <a:defRPr/>
            </a:pPr>
            <a:r>
              <a:rPr lang="pt-BR" sz="3200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Christianne Dias</a:t>
            </a:r>
          </a:p>
          <a:p>
            <a:pPr algn="r" defTabSz="1507846">
              <a:defRPr/>
            </a:pPr>
            <a:r>
              <a:rPr lang="pt-BR" sz="3200" i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Diretora Executiva</a:t>
            </a:r>
          </a:p>
          <a:p>
            <a:pPr algn="r" defTabSz="1507846">
              <a:defRPr/>
            </a:pPr>
            <a:r>
              <a:rPr lang="pt-BR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Segoe UI Black" panose="020B0A02040204020203" pitchFamily="34" charset="0"/>
                <a:cs typeface="Segoe UI" panose="020B0502040204020203" pitchFamily="34" charset="0"/>
              </a:rPr>
              <a:t>Brasília, 21 de novembro de 2024</a:t>
            </a:r>
            <a:endParaRPr lang="en-US" sz="8905" kern="0" dirty="0">
              <a:solidFill>
                <a:schemeClr val="tx1">
                  <a:lumMod val="85000"/>
                  <a:lumOff val="15000"/>
                </a:schemeClr>
              </a:solidFill>
              <a:latin typeface="Helvetica" panose="020B0604020202020204" pitchFamily="2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9F56BEC4-F5DD-0E0A-29DD-ACAFB7D9E2F9}"/>
              </a:ext>
            </a:extLst>
          </p:cNvPr>
          <p:cNvSpPr txBox="1"/>
          <p:nvPr/>
        </p:nvSpPr>
        <p:spPr>
          <a:xfrm>
            <a:off x="9674188" y="2398046"/>
            <a:ext cx="93963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Atualmente, o setor de saneamento é contribuinte apenas do PIS/COFINS. </a:t>
            </a:r>
          </a:p>
          <a:p>
            <a:pPr algn="just"/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Os custos (CAPEX e OPEX) do setor incorporam a cumulatividade do ISS e do ICMS embutidos nos preços dos insumos, mercadorias e serviços utilizados. </a:t>
            </a:r>
          </a:p>
          <a:p>
            <a:pPr algn="just"/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Conforme estimativa da GO Associados, a carga tributária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efetiva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 (PIS/COFINS + resíduos tributários) incidente sobre o setor de saneamento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atualmente é de 9,74% sobre a receita bruta. </a:t>
            </a:r>
          </a:p>
          <a:p>
            <a:pPr algn="just"/>
            <a:endParaRPr lang="pt-BR" sz="3200" dirty="0">
              <a:solidFill>
                <a:schemeClr val="tx1">
                  <a:lumMod val="95000"/>
                  <a:lumOff val="5000"/>
                </a:schemeClr>
              </a:solidFill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</p:txBody>
      </p:sp>
      <p:sp>
        <p:nvSpPr>
          <p:cNvPr id="3094" name="Retângulo 3093">
            <a:extLst>
              <a:ext uri="{FF2B5EF4-FFF2-40B4-BE49-F238E27FC236}">
                <a16:creationId xmlns:a16="http://schemas.microsoft.com/office/drawing/2014/main" id="{8D2C8113-555B-C140-F227-B3CBBDDBA889}"/>
              </a:ext>
            </a:extLst>
          </p:cNvPr>
          <p:cNvSpPr/>
          <p:nvPr/>
        </p:nvSpPr>
        <p:spPr>
          <a:xfrm>
            <a:off x="1559750" y="2834678"/>
            <a:ext cx="1513156" cy="487863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Helvetica" panose="020B0604020202020204" pitchFamily="2" charset="0"/>
              </a:rPr>
              <a:t>PIS</a:t>
            </a:r>
          </a:p>
        </p:txBody>
      </p:sp>
      <p:sp>
        <p:nvSpPr>
          <p:cNvPr id="3095" name="Retângulo 3094">
            <a:extLst>
              <a:ext uri="{FF2B5EF4-FFF2-40B4-BE49-F238E27FC236}">
                <a16:creationId xmlns:a16="http://schemas.microsoft.com/office/drawing/2014/main" id="{A7082790-D107-37A5-41F6-D547AF8D5105}"/>
              </a:ext>
            </a:extLst>
          </p:cNvPr>
          <p:cNvSpPr/>
          <p:nvPr/>
        </p:nvSpPr>
        <p:spPr>
          <a:xfrm>
            <a:off x="3289570" y="2834678"/>
            <a:ext cx="1513156" cy="487863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1600" b="1" dirty="0">
                <a:latin typeface="Helvetica" panose="020B0604020202020204" pitchFamily="2" charset="0"/>
              </a:rPr>
              <a:t>COFINS</a:t>
            </a:r>
          </a:p>
        </p:txBody>
      </p:sp>
      <p:sp>
        <p:nvSpPr>
          <p:cNvPr id="3096" name="Retângulo 3095">
            <a:extLst>
              <a:ext uri="{FF2B5EF4-FFF2-40B4-BE49-F238E27FC236}">
                <a16:creationId xmlns:a16="http://schemas.microsoft.com/office/drawing/2014/main" id="{41831F3E-ACB7-3F2F-663E-35058C71592C}"/>
              </a:ext>
            </a:extLst>
          </p:cNvPr>
          <p:cNvSpPr/>
          <p:nvPr/>
        </p:nvSpPr>
        <p:spPr>
          <a:xfrm>
            <a:off x="4976629" y="2834678"/>
            <a:ext cx="1513156" cy="487863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Helvetica" panose="020B0604020202020204" pitchFamily="2" charset="0"/>
              </a:rPr>
              <a:t>IPI</a:t>
            </a:r>
          </a:p>
        </p:txBody>
      </p:sp>
      <p:pic>
        <p:nvPicPr>
          <p:cNvPr id="3100" name="Gráfico 3099" descr="Adicionar com preenchimento sólido">
            <a:extLst>
              <a:ext uri="{FF2B5EF4-FFF2-40B4-BE49-F238E27FC236}">
                <a16:creationId xmlns:a16="http://schemas.microsoft.com/office/drawing/2014/main" id="{E56D0D1A-B00A-A94F-4498-C468F60635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2345" y="2933455"/>
            <a:ext cx="373310" cy="308277"/>
          </a:xfrm>
          <a:prstGeom prst="rect">
            <a:avLst/>
          </a:prstGeom>
        </p:spPr>
      </p:pic>
      <p:pic>
        <p:nvPicPr>
          <p:cNvPr id="3101" name="Gráfico 3100" descr="Adicionar com preenchimento sólido">
            <a:extLst>
              <a:ext uri="{FF2B5EF4-FFF2-40B4-BE49-F238E27FC236}">
                <a16:creationId xmlns:a16="http://schemas.microsoft.com/office/drawing/2014/main" id="{C9FF4F10-8ACB-C0EB-93DC-F16AAB190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3022" y="2933455"/>
            <a:ext cx="373310" cy="308277"/>
          </a:xfrm>
          <a:prstGeom prst="rect">
            <a:avLst/>
          </a:prstGeom>
        </p:spPr>
      </p:pic>
      <p:sp>
        <p:nvSpPr>
          <p:cNvPr id="3103" name="CaixaDeTexto 3102">
            <a:extLst>
              <a:ext uri="{FF2B5EF4-FFF2-40B4-BE49-F238E27FC236}">
                <a16:creationId xmlns:a16="http://schemas.microsoft.com/office/drawing/2014/main" id="{F304CF57-0CA0-8F99-47D0-8EB829C42C20}"/>
              </a:ext>
            </a:extLst>
          </p:cNvPr>
          <p:cNvSpPr txBox="1"/>
          <p:nvPr/>
        </p:nvSpPr>
        <p:spPr>
          <a:xfrm>
            <a:off x="2867466" y="5088593"/>
            <a:ext cx="227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A69C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Chega a 9,25%</a:t>
            </a:r>
          </a:p>
        </p:txBody>
      </p:sp>
      <p:sp>
        <p:nvSpPr>
          <p:cNvPr id="3115" name="Colchete Esquerdo 3114">
            <a:extLst>
              <a:ext uri="{FF2B5EF4-FFF2-40B4-BE49-F238E27FC236}">
                <a16:creationId xmlns:a16="http://schemas.microsoft.com/office/drawing/2014/main" id="{4A9ADC9D-587B-8D1A-69D4-A2924F902721}"/>
              </a:ext>
            </a:extLst>
          </p:cNvPr>
          <p:cNvSpPr/>
          <p:nvPr/>
        </p:nvSpPr>
        <p:spPr>
          <a:xfrm rot="10800000">
            <a:off x="6106480" y="7461166"/>
            <a:ext cx="59319" cy="232785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3116" name="CaixaDeTexto 3115">
            <a:extLst>
              <a:ext uri="{FF2B5EF4-FFF2-40B4-BE49-F238E27FC236}">
                <a16:creationId xmlns:a16="http://schemas.microsoft.com/office/drawing/2014/main" id="{D2220F80-1581-F52D-31A7-4BB7C9F85782}"/>
              </a:ext>
            </a:extLst>
          </p:cNvPr>
          <p:cNvSpPr txBox="1"/>
          <p:nvPr/>
        </p:nvSpPr>
        <p:spPr>
          <a:xfrm>
            <a:off x="6106480" y="8517863"/>
            <a:ext cx="1104688" cy="214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IVA DUAL</a:t>
            </a:r>
          </a:p>
        </p:txBody>
      </p:sp>
      <p:sp>
        <p:nvSpPr>
          <p:cNvPr id="3117" name="Retângulo 3116">
            <a:extLst>
              <a:ext uri="{FF2B5EF4-FFF2-40B4-BE49-F238E27FC236}">
                <a16:creationId xmlns:a16="http://schemas.microsoft.com/office/drawing/2014/main" id="{AEF8EFE9-452C-5DB6-CF77-2E7418FA407D}"/>
              </a:ext>
            </a:extLst>
          </p:cNvPr>
          <p:cNvSpPr>
            <a:spLocks/>
          </p:cNvSpPr>
          <p:nvPr/>
        </p:nvSpPr>
        <p:spPr>
          <a:xfrm>
            <a:off x="7250179" y="2756027"/>
            <a:ext cx="216000" cy="216000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Helvetica" panose="020B0604020202020204" pitchFamily="2" charset="0"/>
            </a:endParaRPr>
          </a:p>
        </p:txBody>
      </p:sp>
      <p:sp>
        <p:nvSpPr>
          <p:cNvPr id="3118" name="Retângulo 3117">
            <a:extLst>
              <a:ext uri="{FF2B5EF4-FFF2-40B4-BE49-F238E27FC236}">
                <a16:creationId xmlns:a16="http://schemas.microsoft.com/office/drawing/2014/main" id="{90977EDA-546A-75A2-FE6B-30D36F4F23E9}"/>
              </a:ext>
            </a:extLst>
          </p:cNvPr>
          <p:cNvSpPr>
            <a:spLocks/>
          </p:cNvSpPr>
          <p:nvPr/>
        </p:nvSpPr>
        <p:spPr>
          <a:xfrm>
            <a:off x="7243241" y="2335382"/>
            <a:ext cx="216000" cy="216000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b="1" dirty="0">
              <a:latin typeface="Helvetica" panose="020B0604020202020204" pitchFamily="2" charset="0"/>
            </a:endParaRPr>
          </a:p>
        </p:txBody>
      </p:sp>
      <p:sp>
        <p:nvSpPr>
          <p:cNvPr id="3119" name="CaixaDeTexto 3118">
            <a:extLst>
              <a:ext uri="{FF2B5EF4-FFF2-40B4-BE49-F238E27FC236}">
                <a16:creationId xmlns:a16="http://schemas.microsoft.com/office/drawing/2014/main" id="{8CC1B27D-6BD8-AF25-CCF0-E2E31BA9C62C}"/>
              </a:ext>
            </a:extLst>
          </p:cNvPr>
          <p:cNvSpPr txBox="1"/>
          <p:nvPr/>
        </p:nvSpPr>
        <p:spPr>
          <a:xfrm>
            <a:off x="7478290" y="2602970"/>
            <a:ext cx="307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Não incidente</a:t>
            </a:r>
          </a:p>
        </p:txBody>
      </p:sp>
      <p:sp>
        <p:nvSpPr>
          <p:cNvPr id="3120" name="CaixaDeTexto 3119">
            <a:extLst>
              <a:ext uri="{FF2B5EF4-FFF2-40B4-BE49-F238E27FC236}">
                <a16:creationId xmlns:a16="http://schemas.microsoft.com/office/drawing/2014/main" id="{3AB4094A-AF80-792E-5E14-1C342F22F3F5}"/>
              </a:ext>
            </a:extLst>
          </p:cNvPr>
          <p:cNvSpPr txBox="1"/>
          <p:nvPr/>
        </p:nvSpPr>
        <p:spPr>
          <a:xfrm>
            <a:off x="7482563" y="2178029"/>
            <a:ext cx="1880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Incidente</a:t>
            </a:r>
          </a:p>
        </p:txBody>
      </p:sp>
      <p:sp>
        <p:nvSpPr>
          <p:cNvPr id="20" name="Retângulo Arredondado 19">
            <a:extLst>
              <a:ext uri="{FF2B5EF4-FFF2-40B4-BE49-F238E27FC236}">
                <a16:creationId xmlns:a16="http://schemas.microsoft.com/office/drawing/2014/main" id="{7264C088-9DAF-6261-F978-51FAF149C328}"/>
              </a:ext>
            </a:extLst>
          </p:cNvPr>
          <p:cNvSpPr/>
          <p:nvPr/>
        </p:nvSpPr>
        <p:spPr>
          <a:xfrm>
            <a:off x="936129" y="1970020"/>
            <a:ext cx="6137934" cy="4090168"/>
          </a:xfrm>
          <a:prstGeom prst="roundRect">
            <a:avLst>
              <a:gd name="adj" fmla="val 10750"/>
            </a:avLst>
          </a:prstGeom>
          <a:noFill/>
          <a:ln>
            <a:solidFill>
              <a:srgbClr val="9CC4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21" name="Retângulo: Cantos Arredondados 3078">
            <a:extLst>
              <a:ext uri="{FF2B5EF4-FFF2-40B4-BE49-F238E27FC236}">
                <a16:creationId xmlns:a16="http://schemas.microsoft.com/office/drawing/2014/main" id="{7BCC1B49-D6D1-7CBE-AA7C-6C29D2AD3BF9}"/>
              </a:ext>
            </a:extLst>
          </p:cNvPr>
          <p:cNvSpPr/>
          <p:nvPr/>
        </p:nvSpPr>
        <p:spPr>
          <a:xfrm>
            <a:off x="2186174" y="1705080"/>
            <a:ext cx="3719944" cy="487863"/>
          </a:xfrm>
          <a:prstGeom prst="roundRect">
            <a:avLst>
              <a:gd name="adj" fmla="val 27959"/>
            </a:avLst>
          </a:prstGeom>
          <a:solidFill>
            <a:srgbClr val="9CC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Helvetica" panose="020B0604020202020204" pitchFamily="2" charset="0"/>
              </a:rPr>
              <a:t>Regime atual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247EFAF-36A3-A893-8FE4-8D8B482F062B}"/>
              </a:ext>
            </a:extLst>
          </p:cNvPr>
          <p:cNvSpPr txBox="1"/>
          <p:nvPr/>
        </p:nvSpPr>
        <p:spPr>
          <a:xfrm>
            <a:off x="2645909" y="2484572"/>
            <a:ext cx="2678010" cy="30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Federais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A2CDD3F-52CA-34FC-930B-C7F6AA8DCC76}"/>
              </a:ext>
            </a:extLst>
          </p:cNvPr>
          <p:cNvSpPr/>
          <p:nvPr/>
        </p:nvSpPr>
        <p:spPr>
          <a:xfrm>
            <a:off x="2369208" y="4108185"/>
            <a:ext cx="1513156" cy="487863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Helvetica" panose="020B0604020202020204" pitchFamily="2" charset="0"/>
              </a:rPr>
              <a:t>ICMS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4CC7254-19D1-58D2-51FD-34E8E10FB9AD}"/>
              </a:ext>
            </a:extLst>
          </p:cNvPr>
          <p:cNvSpPr/>
          <p:nvPr/>
        </p:nvSpPr>
        <p:spPr>
          <a:xfrm>
            <a:off x="4099028" y="4108185"/>
            <a:ext cx="1513156" cy="487863"/>
          </a:xfrm>
          <a:prstGeom prst="rect">
            <a:avLst/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BR" sz="2000" b="1" dirty="0">
                <a:latin typeface="Helvetica" panose="020B0604020202020204" pitchFamily="2" charset="0"/>
              </a:rPr>
              <a:t>ISS</a:t>
            </a:r>
          </a:p>
        </p:txBody>
      </p:sp>
      <p:pic>
        <p:nvPicPr>
          <p:cNvPr id="26" name="Gráfico 25" descr="Adicionar com preenchimento sólido">
            <a:extLst>
              <a:ext uri="{FF2B5EF4-FFF2-40B4-BE49-F238E27FC236}">
                <a16:creationId xmlns:a16="http://schemas.microsoft.com/office/drawing/2014/main" id="{953ACE46-A231-E7F2-03EC-1884BB367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1804" y="4206962"/>
            <a:ext cx="373310" cy="308277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2DF54D69-0D5F-C8FD-99C4-556FA156E487}"/>
              </a:ext>
            </a:extLst>
          </p:cNvPr>
          <p:cNvSpPr txBox="1"/>
          <p:nvPr/>
        </p:nvSpPr>
        <p:spPr>
          <a:xfrm>
            <a:off x="2319828" y="3480910"/>
            <a:ext cx="3337258" cy="52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Estaduais e Municipais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39552E46-D685-739E-F5C0-F39A5808A778}"/>
              </a:ext>
            </a:extLst>
          </p:cNvPr>
          <p:cNvSpPr txBox="1"/>
          <p:nvPr/>
        </p:nvSpPr>
        <p:spPr>
          <a:xfrm>
            <a:off x="2319828" y="4787716"/>
            <a:ext cx="3337258" cy="30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Alíquota</a:t>
            </a:r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9C46926F-677D-CDC1-2A82-FBED5AFCDB8A}"/>
              </a:ext>
            </a:extLst>
          </p:cNvPr>
          <p:cNvSpPr/>
          <p:nvPr/>
        </p:nvSpPr>
        <p:spPr>
          <a:xfrm>
            <a:off x="1884883" y="7811272"/>
            <a:ext cx="4152936" cy="487863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Helvetica" panose="020B0604020202020204" pitchFamily="2" charset="0"/>
              </a:rPr>
              <a:t>CBS</a:t>
            </a:r>
          </a:p>
        </p:txBody>
      </p:sp>
      <p:sp>
        <p:nvSpPr>
          <p:cNvPr id="3078" name="CaixaDeTexto 3077">
            <a:extLst>
              <a:ext uri="{FF2B5EF4-FFF2-40B4-BE49-F238E27FC236}">
                <a16:creationId xmlns:a16="http://schemas.microsoft.com/office/drawing/2014/main" id="{D45A6CD2-6AEF-0691-A10C-5552B8C0E625}"/>
              </a:ext>
            </a:extLst>
          </p:cNvPr>
          <p:cNvSpPr txBox="1"/>
          <p:nvPr/>
        </p:nvSpPr>
        <p:spPr>
          <a:xfrm>
            <a:off x="2307639" y="10160820"/>
            <a:ext cx="3798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0A69C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Estimada </a:t>
            </a:r>
          </a:p>
          <a:p>
            <a:pPr algn="ctr"/>
            <a:r>
              <a:rPr lang="pt-BR" sz="2800" b="1" dirty="0">
                <a:solidFill>
                  <a:srgbClr val="00A69C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entre 26% e 28%</a:t>
            </a:r>
          </a:p>
        </p:txBody>
      </p:sp>
      <p:sp>
        <p:nvSpPr>
          <p:cNvPr id="3080" name="Retângulo Arredondado 3079">
            <a:extLst>
              <a:ext uri="{FF2B5EF4-FFF2-40B4-BE49-F238E27FC236}">
                <a16:creationId xmlns:a16="http://schemas.microsoft.com/office/drawing/2014/main" id="{F474BA86-BF9C-C229-F934-D1D79CDDCD73}"/>
              </a:ext>
            </a:extLst>
          </p:cNvPr>
          <p:cNvSpPr/>
          <p:nvPr/>
        </p:nvSpPr>
        <p:spPr>
          <a:xfrm>
            <a:off x="961945" y="6942177"/>
            <a:ext cx="6137934" cy="4090168"/>
          </a:xfrm>
          <a:prstGeom prst="roundRect">
            <a:avLst>
              <a:gd name="adj" fmla="val 10750"/>
            </a:avLst>
          </a:prstGeom>
          <a:noFill/>
          <a:ln>
            <a:solidFill>
              <a:srgbClr val="288BB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3082" name="Retângulo: Cantos Arredondados 3078">
            <a:extLst>
              <a:ext uri="{FF2B5EF4-FFF2-40B4-BE49-F238E27FC236}">
                <a16:creationId xmlns:a16="http://schemas.microsoft.com/office/drawing/2014/main" id="{3F94FF31-88AE-ADA9-E363-3255A34E097F}"/>
              </a:ext>
            </a:extLst>
          </p:cNvPr>
          <p:cNvSpPr/>
          <p:nvPr/>
        </p:nvSpPr>
        <p:spPr>
          <a:xfrm>
            <a:off x="2165953" y="6698246"/>
            <a:ext cx="3719944" cy="487863"/>
          </a:xfrm>
          <a:prstGeom prst="roundRect">
            <a:avLst>
              <a:gd name="adj" fmla="val 27959"/>
            </a:avLst>
          </a:prstGeom>
          <a:solidFill>
            <a:srgbClr val="288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latin typeface="Helvetica" panose="020B0604020202020204" pitchFamily="2" charset="0"/>
              </a:rPr>
              <a:t>Regime proposto</a:t>
            </a:r>
          </a:p>
        </p:txBody>
      </p:sp>
      <p:sp>
        <p:nvSpPr>
          <p:cNvPr id="3083" name="CaixaDeTexto 3082">
            <a:extLst>
              <a:ext uri="{FF2B5EF4-FFF2-40B4-BE49-F238E27FC236}">
                <a16:creationId xmlns:a16="http://schemas.microsoft.com/office/drawing/2014/main" id="{948A0AE1-6C85-9C01-97C7-2067E61338A0}"/>
              </a:ext>
            </a:extLst>
          </p:cNvPr>
          <p:cNvSpPr txBox="1"/>
          <p:nvPr/>
        </p:nvSpPr>
        <p:spPr>
          <a:xfrm>
            <a:off x="2630660" y="7461166"/>
            <a:ext cx="2678010" cy="30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Federais</a:t>
            </a:r>
          </a:p>
        </p:txBody>
      </p:sp>
      <p:pic>
        <p:nvPicPr>
          <p:cNvPr id="3107" name="Gráfico 3106" descr="Adicionar com preenchimento sólido">
            <a:extLst>
              <a:ext uri="{FF2B5EF4-FFF2-40B4-BE49-F238E27FC236}">
                <a16:creationId xmlns:a16="http://schemas.microsoft.com/office/drawing/2014/main" id="{C2527BE5-136B-B223-53BC-A50E63257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4695" y="8399689"/>
            <a:ext cx="373310" cy="308277"/>
          </a:xfrm>
          <a:prstGeom prst="rect">
            <a:avLst/>
          </a:prstGeom>
        </p:spPr>
      </p:pic>
      <p:sp>
        <p:nvSpPr>
          <p:cNvPr id="3108" name="CaixaDeTexto 3107">
            <a:extLst>
              <a:ext uri="{FF2B5EF4-FFF2-40B4-BE49-F238E27FC236}">
                <a16:creationId xmlns:a16="http://schemas.microsoft.com/office/drawing/2014/main" id="{1EF59B84-0D9B-1816-6F94-26F1AE7D6E20}"/>
              </a:ext>
            </a:extLst>
          </p:cNvPr>
          <p:cNvSpPr txBox="1"/>
          <p:nvPr/>
        </p:nvSpPr>
        <p:spPr>
          <a:xfrm>
            <a:off x="2271624" y="8691754"/>
            <a:ext cx="3337258" cy="52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Tributos Estaduais e Municipais</a:t>
            </a:r>
          </a:p>
        </p:txBody>
      </p:sp>
      <p:sp>
        <p:nvSpPr>
          <p:cNvPr id="3109" name="CaixaDeTexto 3108">
            <a:extLst>
              <a:ext uri="{FF2B5EF4-FFF2-40B4-BE49-F238E27FC236}">
                <a16:creationId xmlns:a16="http://schemas.microsoft.com/office/drawing/2014/main" id="{C43106C4-5388-D1E5-A67B-48721E718328}"/>
              </a:ext>
            </a:extLst>
          </p:cNvPr>
          <p:cNvSpPr txBox="1"/>
          <p:nvPr/>
        </p:nvSpPr>
        <p:spPr>
          <a:xfrm>
            <a:off x="2497296" y="9878610"/>
            <a:ext cx="3337258" cy="30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8BB3"/>
                </a:solidFill>
                <a:latin typeface="Helvetica" panose="020B0604020202020204" pitchFamily="2" charset="0"/>
                <a:ea typeface="Calibri" panose="020F0502020204030204" pitchFamily="34" charset="0"/>
                <a:cs typeface="Arial" panose="020B0604020202020204" pitchFamily="34" charset="0"/>
              </a:rPr>
              <a:t>Alíquota</a:t>
            </a:r>
          </a:p>
        </p:txBody>
      </p:sp>
      <p:sp>
        <p:nvSpPr>
          <p:cNvPr id="3111" name="Retângulo 3110">
            <a:extLst>
              <a:ext uri="{FF2B5EF4-FFF2-40B4-BE49-F238E27FC236}">
                <a16:creationId xmlns:a16="http://schemas.microsoft.com/office/drawing/2014/main" id="{3C086F26-DE23-BDE6-9E03-2C7FF239160B}"/>
              </a:ext>
            </a:extLst>
          </p:cNvPr>
          <p:cNvSpPr/>
          <p:nvPr/>
        </p:nvSpPr>
        <p:spPr>
          <a:xfrm>
            <a:off x="1884883" y="9276455"/>
            <a:ext cx="4152936" cy="487863"/>
          </a:xfrm>
          <a:prstGeom prst="rect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Helvetica" panose="020B0604020202020204" pitchFamily="2" charset="0"/>
              </a:rPr>
              <a:t>IBS</a:t>
            </a:r>
          </a:p>
        </p:txBody>
      </p:sp>
      <p:sp>
        <p:nvSpPr>
          <p:cNvPr id="2" name="Google Shape;93;p3">
            <a:extLst>
              <a:ext uri="{FF2B5EF4-FFF2-40B4-BE49-F238E27FC236}">
                <a16:creationId xmlns:a16="http://schemas.microsoft.com/office/drawing/2014/main" id="{09975551-EB5E-508F-198D-3B78859E6131}"/>
              </a:ext>
            </a:extLst>
          </p:cNvPr>
          <p:cNvSpPr/>
          <p:nvPr/>
        </p:nvSpPr>
        <p:spPr>
          <a:xfrm>
            <a:off x="256" y="-31482"/>
            <a:ext cx="444876" cy="11308556"/>
          </a:xfrm>
          <a:prstGeom prst="rect">
            <a:avLst/>
          </a:prstGeom>
          <a:solidFill>
            <a:srgbClr val="2A8BB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3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83CBCC-8187-9A16-A00C-572C2763487A}"/>
              </a:ext>
            </a:extLst>
          </p:cNvPr>
          <p:cNvSpPr txBox="1"/>
          <p:nvPr/>
        </p:nvSpPr>
        <p:spPr>
          <a:xfrm>
            <a:off x="876880" y="520856"/>
            <a:ext cx="13495458" cy="844073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REFORMA TRIBUTÁRIA NO SETOR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8B05E7-F17A-E176-B069-B32B50ADB9AB}"/>
              </a:ext>
            </a:extLst>
          </p:cNvPr>
          <p:cNvSpPr txBox="1"/>
          <p:nvPr/>
        </p:nvSpPr>
        <p:spPr>
          <a:xfrm>
            <a:off x="9618543" y="8588377"/>
            <a:ext cx="9396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  <a:p>
            <a:pPr algn="just"/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Com a reforma, a alíquota do setor saltará para a alíquota estimada entre 26% e 28% (IBS/ CBS). </a:t>
            </a:r>
          </a:p>
          <a:p>
            <a:pPr algn="just"/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4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1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94" grpId="0" animBg="1"/>
      <p:bldP spid="3095" grpId="0" animBg="1"/>
      <p:bldP spid="3096" grpId="0" animBg="1"/>
      <p:bldP spid="3103" grpId="0"/>
      <p:bldP spid="3115" grpId="0" animBg="1"/>
      <p:bldP spid="3116" grpId="0"/>
      <p:bldP spid="3117" grpId="0" animBg="1"/>
      <p:bldP spid="3118" grpId="0" animBg="1"/>
      <p:bldP spid="3119" grpId="0"/>
      <p:bldP spid="3120" grpId="0"/>
      <p:bldP spid="20" grpId="0" animBg="1"/>
      <p:bldP spid="21" grpId="0" animBg="1"/>
      <p:bldP spid="23" grpId="0"/>
      <p:bldP spid="24" grpId="0" animBg="1"/>
      <p:bldP spid="25" grpId="0" animBg="1"/>
      <p:bldP spid="27" grpId="0"/>
      <p:bldP spid="35" grpId="0"/>
      <p:bldP spid="57" grpId="0" animBg="1"/>
      <p:bldP spid="3078" grpId="0"/>
      <p:bldP spid="3080" grpId="0" animBg="1"/>
      <p:bldP spid="3082" grpId="0" animBg="1"/>
      <p:bldP spid="3083" grpId="0"/>
      <p:bldP spid="3108" grpId="0"/>
      <p:bldP spid="3109" grpId="0"/>
      <p:bldP spid="3111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6AF6F4E-6116-9F6D-5B47-CC742F419299}"/>
              </a:ext>
            </a:extLst>
          </p:cNvPr>
          <p:cNvSpPr txBox="1"/>
          <p:nvPr/>
        </p:nvSpPr>
        <p:spPr>
          <a:xfrm>
            <a:off x="7217829" y="1777740"/>
            <a:ext cx="65324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TARIFA E INVESTIMENTOS</a:t>
            </a:r>
            <a:endParaRPr lang="pt-BR" sz="3200" u="sng" dirty="0">
              <a:solidFill>
                <a:schemeClr val="tx1">
                  <a:lumMod val="95000"/>
                  <a:lumOff val="5000"/>
                </a:schemeClr>
              </a:solidFill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O incremento na carga tributária irá gerar um a necessidade de aumento das tarifas ou redução dos investimentos no setor,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afetando o alcance da universalização.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108D77-8D47-7385-053E-B79E0E24E468}"/>
              </a:ext>
            </a:extLst>
          </p:cNvPr>
          <p:cNvSpPr txBox="1"/>
          <p:nvPr/>
        </p:nvSpPr>
        <p:spPr>
          <a:xfrm>
            <a:off x="9539607" y="5983396"/>
            <a:ext cx="39477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highlight>
                  <a:srgbClr val="9DC42E"/>
                </a:highlight>
                <a:latin typeface="Rubik Light" panose="020B0604020202020204" charset="0"/>
                <a:cs typeface="Rubik Light" panose="020B0604020202020204" charset="0"/>
              </a:rPr>
              <a:t>18% </a:t>
            </a:r>
          </a:p>
          <a:p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nas tarifas de água e esgoto</a:t>
            </a:r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5FF9A845-1819-884C-4E15-61D1FE77C356}"/>
              </a:ext>
            </a:extLst>
          </p:cNvPr>
          <p:cNvSpPr/>
          <p:nvPr/>
        </p:nvSpPr>
        <p:spPr>
          <a:xfrm flipV="1">
            <a:off x="8155944" y="9185470"/>
            <a:ext cx="1220579" cy="1659603"/>
          </a:xfrm>
          <a:prstGeom prst="upArrow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atin typeface="Rubik Light" panose="020B0604020202020204" charset="0"/>
              <a:cs typeface="Rubik Light" panose="020B060402020202020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E6257DB-4A3D-C5A0-4463-E1CFFED299F8}"/>
              </a:ext>
            </a:extLst>
          </p:cNvPr>
          <p:cNvSpPr txBox="1"/>
          <p:nvPr/>
        </p:nvSpPr>
        <p:spPr>
          <a:xfrm>
            <a:off x="9585324" y="8968830"/>
            <a:ext cx="53855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highlight>
                  <a:srgbClr val="9DC42E"/>
                </a:highlight>
                <a:latin typeface="Rubik Light" panose="020B0604020202020204" charset="0"/>
                <a:cs typeface="Rubik Light" panose="020B0604020202020204" charset="0"/>
              </a:rPr>
              <a:t>26% </a:t>
            </a:r>
          </a:p>
          <a:p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nos investimentos</a:t>
            </a:r>
          </a:p>
          <a:p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no setor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E342A7-70CE-3281-C327-4F532935C286}"/>
              </a:ext>
            </a:extLst>
          </p:cNvPr>
          <p:cNvSpPr txBox="1"/>
          <p:nvPr/>
        </p:nvSpPr>
        <p:spPr>
          <a:xfrm>
            <a:off x="10812074" y="7911506"/>
            <a:ext cx="1621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OU</a:t>
            </a:r>
          </a:p>
        </p:txBody>
      </p:sp>
      <p:sp>
        <p:nvSpPr>
          <p:cNvPr id="10" name="Google Shape;93;p3">
            <a:extLst>
              <a:ext uri="{FF2B5EF4-FFF2-40B4-BE49-F238E27FC236}">
                <a16:creationId xmlns:a16="http://schemas.microsoft.com/office/drawing/2014/main" id="{8ABCB6AA-FDA4-F897-3EF7-12E5CBE40F60}"/>
              </a:ext>
            </a:extLst>
          </p:cNvPr>
          <p:cNvSpPr/>
          <p:nvPr/>
        </p:nvSpPr>
        <p:spPr>
          <a:xfrm>
            <a:off x="1" y="232"/>
            <a:ext cx="444876" cy="11308556"/>
          </a:xfrm>
          <a:prstGeom prst="rect">
            <a:avLst/>
          </a:prstGeom>
          <a:solidFill>
            <a:srgbClr val="2A8BB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3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eta: para Cima 11">
            <a:extLst>
              <a:ext uri="{FF2B5EF4-FFF2-40B4-BE49-F238E27FC236}">
                <a16:creationId xmlns:a16="http://schemas.microsoft.com/office/drawing/2014/main" id="{AA13B8DC-256A-0599-4E46-B87206795589}"/>
              </a:ext>
            </a:extLst>
          </p:cNvPr>
          <p:cNvSpPr/>
          <p:nvPr/>
        </p:nvSpPr>
        <p:spPr>
          <a:xfrm rot="10800000" flipV="1">
            <a:off x="8155945" y="6001092"/>
            <a:ext cx="1220579" cy="1659603"/>
          </a:xfrm>
          <a:prstGeom prst="upArrow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atin typeface="Rubik Light" panose="020B0604020202020204" charset="0"/>
              <a:cs typeface="Rubik Light" panose="020B060402020202020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2800057-539B-B0C3-E226-A74E71F959B1}"/>
              </a:ext>
            </a:extLst>
          </p:cNvPr>
          <p:cNvSpPr txBox="1"/>
          <p:nvPr/>
        </p:nvSpPr>
        <p:spPr>
          <a:xfrm>
            <a:off x="1139356" y="1850457"/>
            <a:ext cx="53767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ECONÔMICO</a:t>
            </a:r>
          </a:p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Estudo desenvolvido pela Pezco Consultoria mostra que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em todos os cenários analisados com diferentes alíquotas (de 25% a 29%) o setor de saneamento tem perda de PIB.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 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9B6476C0-E12E-45E4-D591-5E6E80BC53A9}"/>
              </a:ext>
            </a:extLst>
          </p:cNvPr>
          <p:cNvSpPr txBox="1"/>
          <p:nvPr/>
        </p:nvSpPr>
        <p:spPr>
          <a:xfrm>
            <a:off x="3063479" y="6748780"/>
            <a:ext cx="539581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highlight>
                  <a:srgbClr val="9DC42E"/>
                </a:highlight>
                <a:latin typeface="Rubik Light" panose="020B0604020202020204" charset="0"/>
                <a:cs typeface="Rubik Light" panose="020B0604020202020204" charset="0"/>
              </a:rPr>
              <a:t>-3,07% </a:t>
            </a:r>
          </a:p>
          <a:p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no PIB do setor*</a:t>
            </a:r>
            <a:endParaRPr lang="pt-BR" sz="2800" b="1" dirty="0">
              <a:solidFill>
                <a:schemeClr val="tx1">
                  <a:lumMod val="85000"/>
                  <a:lumOff val="15000"/>
                </a:schemeClr>
              </a:solidFill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</p:txBody>
      </p:sp>
      <p:sp>
        <p:nvSpPr>
          <p:cNvPr id="21" name="Seta: para Cima 20">
            <a:extLst>
              <a:ext uri="{FF2B5EF4-FFF2-40B4-BE49-F238E27FC236}">
                <a16:creationId xmlns:a16="http://schemas.microsoft.com/office/drawing/2014/main" id="{23A8BA8C-AC81-D7F1-2FBF-2F28427030D3}"/>
              </a:ext>
            </a:extLst>
          </p:cNvPr>
          <p:cNvSpPr/>
          <p:nvPr/>
        </p:nvSpPr>
        <p:spPr>
          <a:xfrm flipV="1">
            <a:off x="1632345" y="6798589"/>
            <a:ext cx="1220579" cy="1659603"/>
          </a:xfrm>
          <a:prstGeom prst="upArrow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atin typeface="Rubik Light" panose="020B0604020202020204" charset="0"/>
              <a:cs typeface="Rubik Light" panose="020B060402020202020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988E1C1-269E-11F7-B049-61A4520F2E81}"/>
              </a:ext>
            </a:extLst>
          </p:cNvPr>
          <p:cNvSpPr txBox="1"/>
          <p:nvPr/>
        </p:nvSpPr>
        <p:spPr>
          <a:xfrm>
            <a:off x="963582" y="8627896"/>
            <a:ext cx="5172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* Considerando uma alíquota de referência de 27%.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09838D-E6AC-9B3A-BF76-ABF08F0076D5}"/>
              </a:ext>
            </a:extLst>
          </p:cNvPr>
          <p:cNvSpPr txBox="1"/>
          <p:nvPr/>
        </p:nvSpPr>
        <p:spPr>
          <a:xfrm>
            <a:off x="14396819" y="1659718"/>
            <a:ext cx="51723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SOCIAL</a:t>
            </a:r>
          </a:p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O instrumento de </a:t>
            </a:r>
            <a:r>
              <a:rPr lang="pt-BR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cashback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 </a:t>
            </a:r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não será suficiente para neutralizar 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o aumento nas tarifas das classes mais baixas.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CF9912-6C5E-6DF4-F749-56740F724AF0}"/>
              </a:ext>
            </a:extLst>
          </p:cNvPr>
          <p:cNvSpPr txBox="1"/>
          <p:nvPr/>
        </p:nvSpPr>
        <p:spPr>
          <a:xfrm>
            <a:off x="16386653" y="8002648"/>
            <a:ext cx="30724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bg1"/>
                </a:solidFill>
                <a:highlight>
                  <a:srgbClr val="9DC42E"/>
                </a:highlight>
                <a:latin typeface="Rubik Light" panose="020B0604020202020204" charset="0"/>
                <a:cs typeface="Rubik Light" panose="020B0604020202020204" charset="0"/>
              </a:rPr>
              <a:t>6,5% </a:t>
            </a:r>
          </a:p>
          <a:p>
            <a:r>
              <a:rPr lang="pt-BR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nas tarifas para baixa renda com </a:t>
            </a:r>
            <a:r>
              <a:rPr lang="pt-BR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cashback</a:t>
            </a:r>
            <a:endParaRPr lang="pt-BR" sz="3200" b="1" dirty="0">
              <a:solidFill>
                <a:schemeClr val="tx1">
                  <a:lumMod val="95000"/>
                  <a:lumOff val="5000"/>
                </a:schemeClr>
              </a:solidFill>
              <a:latin typeface="Rubik Light" panose="020B0604020202020204" charset="0"/>
              <a:cs typeface="Rubik Light" panose="020B0604020202020204" charset="0"/>
            </a:endParaRPr>
          </a:p>
        </p:txBody>
      </p:sp>
      <p:sp>
        <p:nvSpPr>
          <p:cNvPr id="13" name="Seta: para Cima 12">
            <a:extLst>
              <a:ext uri="{FF2B5EF4-FFF2-40B4-BE49-F238E27FC236}">
                <a16:creationId xmlns:a16="http://schemas.microsoft.com/office/drawing/2014/main" id="{53590DF2-3B72-FA5B-E1EB-197CBCBFBAA1}"/>
              </a:ext>
            </a:extLst>
          </p:cNvPr>
          <p:cNvSpPr/>
          <p:nvPr/>
        </p:nvSpPr>
        <p:spPr>
          <a:xfrm rot="10800000" flipV="1">
            <a:off x="15002991" y="8020344"/>
            <a:ext cx="1220579" cy="1659603"/>
          </a:xfrm>
          <a:prstGeom prst="upArrow">
            <a:avLst/>
          </a:prstGeom>
          <a:solidFill>
            <a:srgbClr val="9DC4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400">
              <a:latin typeface="Rubik Light" panose="020B0604020202020204" charset="0"/>
              <a:cs typeface="Rubik Light" panose="020B0604020202020204" charset="0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58838555-1824-E988-ACA0-89803CD58CA1}"/>
              </a:ext>
            </a:extLst>
          </p:cNvPr>
          <p:cNvCxnSpPr/>
          <p:nvPr/>
        </p:nvCxnSpPr>
        <p:spPr>
          <a:xfrm>
            <a:off x="6896100" y="1708459"/>
            <a:ext cx="0" cy="8901973"/>
          </a:xfrm>
          <a:prstGeom prst="line">
            <a:avLst/>
          </a:prstGeom>
          <a:ln w="53975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74EE0B80-008D-6BAD-A923-7161B29DB976}"/>
              </a:ext>
            </a:extLst>
          </p:cNvPr>
          <p:cNvCxnSpPr>
            <a:cxnSpLocks/>
          </p:cNvCxnSpPr>
          <p:nvPr/>
        </p:nvCxnSpPr>
        <p:spPr>
          <a:xfrm>
            <a:off x="14020800" y="1532409"/>
            <a:ext cx="0" cy="9078023"/>
          </a:xfrm>
          <a:prstGeom prst="line">
            <a:avLst/>
          </a:prstGeom>
          <a:ln w="53975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DB66F0F-E88D-F1FC-611A-043D591CA4B9}"/>
              </a:ext>
            </a:extLst>
          </p:cNvPr>
          <p:cNvSpPr txBox="1"/>
          <p:nvPr/>
        </p:nvSpPr>
        <p:spPr>
          <a:xfrm>
            <a:off x="876880" y="520856"/>
            <a:ext cx="13495458" cy="844073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IMPACTO DA REFORMA NO SETOR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B7183C0-5727-2402-D097-503B5D5C2EF5}"/>
              </a:ext>
            </a:extLst>
          </p:cNvPr>
          <p:cNvGrpSpPr>
            <a:grpSpLocks noChangeAspect="1"/>
          </p:cNvGrpSpPr>
          <p:nvPr/>
        </p:nvGrpSpPr>
        <p:grpSpPr>
          <a:xfrm>
            <a:off x="14570224" y="4983575"/>
            <a:ext cx="4940794" cy="2757174"/>
            <a:chOff x="13518656" y="3552363"/>
            <a:chExt cx="6527874" cy="3642832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0E289385-AC39-1464-4D5A-353A91AF2A62}"/>
                </a:ext>
              </a:extLst>
            </p:cNvPr>
            <p:cNvSpPr txBox="1"/>
            <p:nvPr/>
          </p:nvSpPr>
          <p:spPr>
            <a:xfrm>
              <a:off x="16098736" y="3552363"/>
              <a:ext cx="3947794" cy="191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>
                  <a:solidFill>
                    <a:schemeClr val="bg1"/>
                  </a:solidFill>
                  <a:highlight>
                    <a:srgbClr val="2A8BB2"/>
                  </a:highlight>
                  <a:latin typeface="Rubik Light" panose="020B0604020202020204" charset="0"/>
                  <a:cs typeface="Rubik Light" panose="020B0604020202020204" charset="0"/>
                </a:rPr>
                <a:t>100% </a:t>
              </a:r>
            </a:p>
            <a:p>
              <a:r>
                <a:rPr lang="pt-BR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ubik Light" panose="020B0604020202020204" charset="0"/>
                  <a:cs typeface="Rubik Light" panose="020B0604020202020204" charset="0"/>
                </a:rPr>
                <a:t>CBS</a:t>
              </a:r>
            </a:p>
          </p:txBody>
        </p:sp>
        <p:pic>
          <p:nvPicPr>
            <p:cNvPr id="18" name="Gráfico 17" descr="Seta de linha: girar para a direita com preenchimento sólido">
              <a:extLst>
                <a:ext uri="{FF2B5EF4-FFF2-40B4-BE49-F238E27FC236}">
                  <a16:creationId xmlns:a16="http://schemas.microsoft.com/office/drawing/2014/main" id="{2C1B66A0-8DF8-57AB-B6D0-F46935326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862570">
              <a:off x="13518656" y="3783364"/>
              <a:ext cx="2738873" cy="2738873"/>
            </a:xfrm>
            <a:prstGeom prst="rect">
              <a:avLst/>
            </a:prstGeom>
          </p:spPr>
        </p:pic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AB09427-2ED3-7B77-B290-02FCD185D5C9}"/>
                </a:ext>
              </a:extLst>
            </p:cNvPr>
            <p:cNvSpPr txBox="1"/>
            <p:nvPr/>
          </p:nvSpPr>
          <p:spPr>
            <a:xfrm>
              <a:off x="16098736" y="5283985"/>
              <a:ext cx="3947794" cy="191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6000" dirty="0">
                  <a:solidFill>
                    <a:schemeClr val="bg1"/>
                  </a:solidFill>
                  <a:highlight>
                    <a:srgbClr val="2A8BB2"/>
                  </a:highlight>
                  <a:latin typeface="Rubik Light" panose="020B0604020202020204" charset="0"/>
                  <a:cs typeface="Rubik Light" panose="020B0604020202020204" charset="0"/>
                </a:rPr>
                <a:t>20%</a:t>
              </a:r>
              <a:r>
                <a:rPr lang="pt-BR" sz="6000" dirty="0">
                  <a:solidFill>
                    <a:schemeClr val="bg1"/>
                  </a:solidFill>
                  <a:highlight>
                    <a:srgbClr val="9DC42E"/>
                  </a:highlight>
                  <a:latin typeface="Rubik Light" panose="020B0604020202020204" charset="0"/>
                  <a:cs typeface="Rubik Light" panose="020B0604020202020204" charset="0"/>
                </a:rPr>
                <a:t> </a:t>
              </a:r>
            </a:p>
            <a:p>
              <a:r>
                <a:rPr lang="pt-BR" sz="2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Rubik Light" panose="020B0604020202020204" charset="0"/>
                  <a:cs typeface="Rubik Light" panose="020B0604020202020204" charset="0"/>
                </a:rPr>
                <a:t>IBS</a:t>
              </a:r>
            </a:p>
          </p:txBody>
        </p:sp>
      </p:grp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A7989EE-2901-82B5-853E-3CA61A7EF22D}"/>
              </a:ext>
            </a:extLst>
          </p:cNvPr>
          <p:cNvSpPr txBox="1"/>
          <p:nvPr/>
        </p:nvSpPr>
        <p:spPr>
          <a:xfrm>
            <a:off x="645000" y="10926525"/>
            <a:ext cx="534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effectLst/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Fontes: Pezco Consultoria, GO Associados e ABCON SINDCON.</a:t>
            </a:r>
            <a:endParaRPr lang="pt-BR" sz="1400" dirty="0">
              <a:latin typeface="Rubik Light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655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3">
            <a:extLst>
              <a:ext uri="{FF2B5EF4-FFF2-40B4-BE49-F238E27FC236}">
                <a16:creationId xmlns:a16="http://schemas.microsoft.com/office/drawing/2014/main" id="{FC1E8CCC-9526-E4F8-6426-7F7824A57A98}"/>
              </a:ext>
            </a:extLst>
          </p:cNvPr>
          <p:cNvSpPr/>
          <p:nvPr/>
        </p:nvSpPr>
        <p:spPr>
          <a:xfrm>
            <a:off x="1" y="232"/>
            <a:ext cx="444876" cy="11308556"/>
          </a:xfrm>
          <a:prstGeom prst="rect">
            <a:avLst/>
          </a:prstGeom>
          <a:solidFill>
            <a:srgbClr val="2A8BB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3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90FAAC-E444-E1C0-758F-40EB71ED69EB}"/>
              </a:ext>
            </a:extLst>
          </p:cNvPr>
          <p:cNvSpPr/>
          <p:nvPr/>
        </p:nvSpPr>
        <p:spPr>
          <a:xfrm>
            <a:off x="819250" y="1657350"/>
            <a:ext cx="18668899" cy="91652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Helvetica" panose="020B0604020202020204" pitchFamily="2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6D8F1F-7A6D-1D1F-91E8-5A71A3A7F491}"/>
              </a:ext>
            </a:extLst>
          </p:cNvPr>
          <p:cNvSpPr txBox="1"/>
          <p:nvPr/>
        </p:nvSpPr>
        <p:spPr>
          <a:xfrm>
            <a:off x="1352550" y="1904434"/>
            <a:ext cx="17508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A falta de serviços de saneamento tem relação com a incidência de diversas  doenças que geram custos à sociedade por provocarem afastamentos do trabalho e despesas com saúde. </a:t>
            </a:r>
          </a:p>
          <a:p>
            <a:pPr algn="just"/>
            <a:r>
              <a:rPr lang="pt-BR" sz="3600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Aumentar a tributação do setor impacta a própria despesa pública em saúde.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1C699C61-DF3A-FBDE-84D3-84C87C7C5312}"/>
              </a:ext>
            </a:extLst>
          </p:cNvPr>
          <p:cNvGrpSpPr/>
          <p:nvPr/>
        </p:nvGrpSpPr>
        <p:grpSpPr>
          <a:xfrm>
            <a:off x="1574934" y="6346480"/>
            <a:ext cx="5570214" cy="4284548"/>
            <a:chOff x="2553459" y="1226748"/>
            <a:chExt cx="2218537" cy="5499818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6591705E-2AE6-1D0B-2338-C086B31F977C}"/>
                </a:ext>
              </a:extLst>
            </p:cNvPr>
            <p:cNvSpPr txBox="1"/>
            <p:nvPr/>
          </p:nvSpPr>
          <p:spPr>
            <a:xfrm>
              <a:off x="2621011" y="6331491"/>
              <a:ext cx="1916634" cy="395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effectLst/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Fonte: Instituto Trata Brasil.</a:t>
              </a:r>
              <a:endParaRPr lang="pt-BR" sz="1400" dirty="0">
                <a:latin typeface="Rubik Light" panose="020B0604020202020204"/>
              </a:endParaRP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56626C00-BA52-0E07-56D3-5FD04D502A23}"/>
                </a:ext>
              </a:extLst>
            </p:cNvPr>
            <p:cNvSpPr txBox="1"/>
            <p:nvPr/>
          </p:nvSpPr>
          <p:spPr>
            <a:xfrm>
              <a:off x="2553459" y="1226748"/>
              <a:ext cx="2218537" cy="497793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5400" dirty="0">
                  <a:solidFill>
                    <a:schemeClr val="bg1"/>
                  </a:solidFill>
                  <a:highlight>
                    <a:srgbClr val="2B8DB3"/>
                  </a:highlight>
                  <a:latin typeface="Rubik Light" panose="020B0604020202020204"/>
                </a:rPr>
                <a:t>R$ 25 bilhões </a:t>
              </a:r>
            </a:p>
            <a:p>
              <a:pPr algn="ctr"/>
              <a:endParaRPr lang="pt-BR" sz="1200" dirty="0">
                <a:solidFill>
                  <a:schemeClr val="bg1"/>
                </a:solidFill>
                <a:highlight>
                  <a:srgbClr val="2B8DB3"/>
                </a:highlight>
                <a:latin typeface="Rubik Light" panose="020B0604020202020204"/>
              </a:endParaRPr>
            </a:p>
            <a:p>
              <a:pPr algn="ctr"/>
              <a:r>
                <a:rPr lang="pt-BR" sz="3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Economia total com a melhoria das </a:t>
              </a:r>
              <a:r>
                <a:rPr lang="pt-BR" sz="3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condições de saúde </a:t>
              </a:r>
              <a:r>
                <a:rPr lang="pt-BR" sz="3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da população até 2040 devido à universalização</a:t>
              </a:r>
              <a:r>
                <a:rPr lang="pt-BR" sz="3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.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BD69B6F-5900-718E-8366-B281D8D4E8EA}"/>
              </a:ext>
            </a:extLst>
          </p:cNvPr>
          <p:cNvGrpSpPr/>
          <p:nvPr/>
        </p:nvGrpSpPr>
        <p:grpSpPr>
          <a:xfrm>
            <a:off x="7706073" y="6346480"/>
            <a:ext cx="5347053" cy="4009506"/>
            <a:chOff x="2716421" y="284577"/>
            <a:chExt cx="1916634" cy="4412381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B621A108-2A81-3DFF-EE6D-300CC504D5B5}"/>
                </a:ext>
              </a:extLst>
            </p:cNvPr>
            <p:cNvSpPr txBox="1"/>
            <p:nvPr/>
          </p:nvSpPr>
          <p:spPr>
            <a:xfrm>
              <a:off x="2716421" y="4358256"/>
              <a:ext cx="1916634" cy="338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effectLst/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Fonte: </a:t>
              </a:r>
              <a:r>
                <a:rPr lang="pt-BR" sz="1400" dirty="0"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ABCON SINDCON com base no </a:t>
              </a:r>
              <a:r>
                <a:rPr lang="pt-BR" sz="1400" dirty="0" err="1"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Datasus</a:t>
              </a:r>
              <a:r>
                <a:rPr lang="pt-BR" sz="1400" dirty="0"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pt-BR" sz="1400" dirty="0">
                <a:latin typeface="Rubik Light" panose="020B0604020202020204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574D360-594B-14AE-58E3-8DB795727108}"/>
                </a:ext>
              </a:extLst>
            </p:cNvPr>
            <p:cNvSpPr txBox="1"/>
            <p:nvPr/>
          </p:nvSpPr>
          <p:spPr>
            <a:xfrm>
              <a:off x="2728273" y="284577"/>
              <a:ext cx="1892807" cy="308218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5400" dirty="0">
                  <a:solidFill>
                    <a:schemeClr val="bg1"/>
                  </a:solidFill>
                  <a:highlight>
                    <a:srgbClr val="2B8DB3"/>
                  </a:highlight>
                  <a:latin typeface="Rubik Light" panose="020B0604020202020204"/>
                </a:rPr>
                <a:t>330 mil</a:t>
              </a:r>
            </a:p>
            <a:p>
              <a:pPr algn="ctr"/>
              <a:endParaRPr lang="pt-BR" sz="1400" dirty="0">
                <a:solidFill>
                  <a:schemeClr val="bg1"/>
                </a:solidFill>
                <a:highlight>
                  <a:srgbClr val="2B8DB3"/>
                </a:highlight>
                <a:latin typeface="Rubik Light" panose="020B0604020202020204"/>
              </a:endParaRPr>
            </a:p>
            <a:p>
              <a:pPr algn="ctr"/>
              <a:r>
                <a:rPr lang="pt-BR" sz="3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Internações</a:t>
              </a:r>
              <a:r>
                <a:rPr lang="pt-BR" sz="3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 anuais por doenças relacionadas à falta de saneamento</a:t>
              </a:r>
              <a:endParaRPr lang="pt-BR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Rubik Light" panose="020B0604020202020204"/>
              </a:endParaRP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0BB0A5F-D769-C1C6-F29E-89FA17105CDC}"/>
              </a:ext>
            </a:extLst>
          </p:cNvPr>
          <p:cNvGrpSpPr/>
          <p:nvPr/>
        </p:nvGrpSpPr>
        <p:grpSpPr>
          <a:xfrm>
            <a:off x="13227302" y="6234097"/>
            <a:ext cx="6120079" cy="4207739"/>
            <a:chOff x="3482874" y="1956579"/>
            <a:chExt cx="1919423" cy="5284031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A585908-460E-F002-7149-E1198EA1D96F}"/>
                </a:ext>
              </a:extLst>
            </p:cNvPr>
            <p:cNvSpPr txBox="1"/>
            <p:nvPr/>
          </p:nvSpPr>
          <p:spPr>
            <a:xfrm>
              <a:off x="3485663" y="6854107"/>
              <a:ext cx="1916634" cy="386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effectLst/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Fonte: </a:t>
              </a:r>
              <a:r>
                <a:rPr lang="pt-BR" sz="1400" dirty="0"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ABCON SINDCON com base no </a:t>
              </a:r>
              <a:r>
                <a:rPr lang="pt-BR" sz="1400" dirty="0" err="1"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Datasus</a:t>
              </a:r>
              <a:r>
                <a:rPr lang="pt-BR" sz="1400" dirty="0">
                  <a:latin typeface="Rubik Light" panose="020B0604020202020204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pt-BR" sz="1400" dirty="0">
                <a:latin typeface="Rubik Light" panose="020B0604020202020204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D3BAF92-810D-FFF7-183C-6B810B45FEF1}"/>
                </a:ext>
              </a:extLst>
            </p:cNvPr>
            <p:cNvSpPr txBox="1"/>
            <p:nvPr/>
          </p:nvSpPr>
          <p:spPr>
            <a:xfrm>
              <a:off x="3482874" y="1956579"/>
              <a:ext cx="1892807" cy="417422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pt-BR" sz="5400" dirty="0">
                  <a:solidFill>
                    <a:schemeClr val="bg1"/>
                  </a:solidFill>
                  <a:highlight>
                    <a:srgbClr val="2B8DB3"/>
                  </a:highlight>
                  <a:latin typeface="Rubik Light" panose="020B0604020202020204"/>
                </a:rPr>
                <a:t>R$ 740 milhões</a:t>
              </a:r>
            </a:p>
            <a:p>
              <a:pPr algn="ctr"/>
              <a:endParaRPr lang="pt-BR" sz="1200" dirty="0">
                <a:solidFill>
                  <a:schemeClr val="bg1"/>
                </a:solidFill>
                <a:highlight>
                  <a:srgbClr val="2B8DB3"/>
                </a:highlight>
                <a:latin typeface="Rubik Light" panose="020B0604020202020204"/>
              </a:endParaRPr>
            </a:p>
            <a:p>
              <a:pPr algn="ctr"/>
              <a:r>
                <a:rPr lang="pt-BR" sz="36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Despesa</a:t>
              </a:r>
              <a:r>
                <a:rPr lang="pt-BR" sz="3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 anual com internações </a:t>
              </a:r>
            </a:p>
            <a:p>
              <a:pPr algn="ctr"/>
              <a:r>
                <a:rPr lang="pt-BR" sz="36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highlight>
                    <a:srgbClr val="FFFFFF"/>
                  </a:highlight>
                  <a:latin typeface="Rubik Light" panose="020B0604020202020204"/>
                </a:rPr>
                <a:t>(sem considerar consultas e atendimentos de emergência)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66E0417-0A04-B4ED-39AC-637EBD7659A3}"/>
              </a:ext>
            </a:extLst>
          </p:cNvPr>
          <p:cNvSpPr txBox="1"/>
          <p:nvPr/>
        </p:nvSpPr>
        <p:spPr>
          <a:xfrm>
            <a:off x="1744542" y="615617"/>
            <a:ext cx="10561757" cy="844073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SANEAMENTO É SAÚDE</a:t>
            </a:r>
          </a:p>
        </p:txBody>
      </p:sp>
      <p:pic>
        <p:nvPicPr>
          <p:cNvPr id="22" name="Gráfico 21" descr="Torneira com vazamento com preenchimento sólido">
            <a:extLst>
              <a:ext uri="{FF2B5EF4-FFF2-40B4-BE49-F238E27FC236}">
                <a16:creationId xmlns:a16="http://schemas.microsoft.com/office/drawing/2014/main" id="{E030BB52-F9EC-1389-2EA7-7ADAF6F05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1086" y="4453764"/>
            <a:ext cx="2097909" cy="2097909"/>
          </a:xfrm>
          <a:prstGeom prst="rect">
            <a:avLst/>
          </a:prstGeom>
        </p:spPr>
      </p:pic>
      <p:pic>
        <p:nvPicPr>
          <p:cNvPr id="24" name="Gráfico 23" descr="Médica com preenchimento sólido">
            <a:extLst>
              <a:ext uri="{FF2B5EF4-FFF2-40B4-BE49-F238E27FC236}">
                <a16:creationId xmlns:a16="http://schemas.microsoft.com/office/drawing/2014/main" id="{C4A434AC-CDDF-5D1C-888F-619FCC2A3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408193" y="4570514"/>
            <a:ext cx="1569660" cy="1569660"/>
          </a:xfrm>
          <a:prstGeom prst="rect">
            <a:avLst/>
          </a:prstGeom>
        </p:spPr>
      </p:pic>
      <p:pic>
        <p:nvPicPr>
          <p:cNvPr id="26" name="Gráfico 25" descr="IV com preenchimento sólido">
            <a:extLst>
              <a:ext uri="{FF2B5EF4-FFF2-40B4-BE49-F238E27FC236}">
                <a16:creationId xmlns:a16="http://schemas.microsoft.com/office/drawing/2014/main" id="{C8073E15-A37F-600F-7233-F8F07EA8B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05522" y="4434215"/>
            <a:ext cx="1747811" cy="174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E5438-798E-538B-89CC-3EFF90223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3;p3">
            <a:extLst>
              <a:ext uri="{FF2B5EF4-FFF2-40B4-BE49-F238E27FC236}">
                <a16:creationId xmlns:a16="http://schemas.microsoft.com/office/drawing/2014/main" id="{F8303928-451D-1F5D-41CC-3605CCF46D4A}"/>
              </a:ext>
            </a:extLst>
          </p:cNvPr>
          <p:cNvSpPr/>
          <p:nvPr/>
        </p:nvSpPr>
        <p:spPr>
          <a:xfrm>
            <a:off x="1" y="232"/>
            <a:ext cx="444876" cy="11308556"/>
          </a:xfrm>
          <a:prstGeom prst="rect">
            <a:avLst/>
          </a:prstGeom>
          <a:solidFill>
            <a:srgbClr val="2A8BB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3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335C32F-97D4-B4D2-6540-12C750F62350}"/>
              </a:ext>
            </a:extLst>
          </p:cNvPr>
          <p:cNvSpPr txBox="1"/>
          <p:nvPr/>
        </p:nvSpPr>
        <p:spPr>
          <a:xfrm>
            <a:off x="906342" y="387017"/>
            <a:ext cx="15019458" cy="1582737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/>
          <a:p>
            <a:r>
              <a:rPr lang="pt-BR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rPr>
              <a:t>TRATAMENTO TRIBUTÁRIO DO SETOR EM PAÍSES SELECIONADOS DA UNIÃO EUROPEIA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D6A2D8B6-20BE-68D7-41FE-DDECC15A3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525574"/>
              </p:ext>
            </p:extLst>
          </p:nvPr>
        </p:nvGraphicFramePr>
        <p:xfrm>
          <a:off x="3012235" y="3831570"/>
          <a:ext cx="12104807" cy="605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3126">
                  <a:extLst>
                    <a:ext uri="{9D8B030D-6E8A-4147-A177-3AD203B41FA5}">
                      <a16:colId xmlns:a16="http://schemas.microsoft.com/office/drawing/2014/main" val="3705215279"/>
                    </a:ext>
                  </a:extLst>
                </a:gridCol>
                <a:gridCol w="2094363">
                  <a:extLst>
                    <a:ext uri="{9D8B030D-6E8A-4147-A177-3AD203B41FA5}">
                      <a16:colId xmlns:a16="http://schemas.microsoft.com/office/drawing/2014/main" val="1315973215"/>
                    </a:ext>
                  </a:extLst>
                </a:gridCol>
                <a:gridCol w="2444825">
                  <a:extLst>
                    <a:ext uri="{9D8B030D-6E8A-4147-A177-3AD203B41FA5}">
                      <a16:colId xmlns:a16="http://schemas.microsoft.com/office/drawing/2014/main" val="3127127495"/>
                    </a:ext>
                  </a:extLst>
                </a:gridCol>
                <a:gridCol w="2661236">
                  <a:extLst>
                    <a:ext uri="{9D8B030D-6E8A-4147-A177-3AD203B41FA5}">
                      <a16:colId xmlns:a16="http://schemas.microsoft.com/office/drawing/2014/main" val="1584965207"/>
                    </a:ext>
                  </a:extLst>
                </a:gridCol>
                <a:gridCol w="2711257">
                  <a:extLst>
                    <a:ext uri="{9D8B030D-6E8A-4147-A177-3AD203B41FA5}">
                      <a16:colId xmlns:a16="http://schemas.microsoft.com/office/drawing/2014/main" val="3806101434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País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2A8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Alíquota Padrão do IVA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2A8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Alíquota de Saneamento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rgbClr val="2A8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Redução de alíquota para</a:t>
                      </a:r>
                      <a:br>
                        <a:rPr lang="pt-BR" sz="2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2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 saneamento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A8B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População com esgotamento sanitário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A8B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0210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Luxemburgo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17%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3%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82%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96%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4163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Chipre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19%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74%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77%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74911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Bélgica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21%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6%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71%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95%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253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Polônia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23%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65%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98%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405271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Lituânia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21%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9%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57%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95%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2136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Romênia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19%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9%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53%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88%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44581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Eslovênia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22%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10%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57%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84%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5668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Áustria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20%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10%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24591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Espanha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21%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10%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52%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90%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315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França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20%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effectLst/>
                          <a:latin typeface="+mn-lt"/>
                        </a:rPr>
                        <a:t>10%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90%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41199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Itália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22%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10%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55%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R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  <a:latin typeface="+mn-lt"/>
                        </a:rPr>
                        <a:t>79%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lnL w="28575" cap="flat" cmpd="sng" algn="ctr">
                      <a:solidFill>
                        <a:srgbClr val="2A8B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1470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BE5C060B-7BAA-647B-7D33-8DD28BF19C4F}"/>
              </a:ext>
            </a:extLst>
          </p:cNvPr>
          <p:cNvSpPr txBox="1"/>
          <p:nvPr/>
        </p:nvSpPr>
        <p:spPr>
          <a:xfrm>
            <a:off x="2945560" y="9919950"/>
            <a:ext cx="8771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effectLst/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Fontes: FGV Justiça e levantamento ABCON SINDCON com base em Banco Mundial.</a:t>
            </a:r>
            <a:endParaRPr lang="pt-BR" sz="1400" dirty="0">
              <a:latin typeface="Rubik Light" panose="020B0604020202020204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1BD9D01-4E38-C7B6-9D72-F56CB6456F57}"/>
              </a:ext>
            </a:extLst>
          </p:cNvPr>
          <p:cNvSpPr txBox="1"/>
          <p:nvPr/>
        </p:nvSpPr>
        <p:spPr>
          <a:xfrm>
            <a:off x="906341" y="1969754"/>
            <a:ext cx="14210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Países europeus com elevado nível de atendimento dispõem de tratamento tributário diferenciado para o setor de saneamento com redução de alíquota de até 82%. </a:t>
            </a:r>
          </a:p>
        </p:txBody>
      </p:sp>
    </p:spTree>
    <p:extLst>
      <p:ext uri="{BB962C8B-B14F-4D97-AF65-F5344CB8AC3E}">
        <p14:creationId xmlns:p14="http://schemas.microsoft.com/office/powerpoint/2010/main" val="14964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78C25C1-BA88-4839-7FEC-1DCA9CB904FE}"/>
              </a:ext>
            </a:extLst>
          </p:cNvPr>
          <p:cNvSpPr/>
          <p:nvPr/>
        </p:nvSpPr>
        <p:spPr>
          <a:xfrm>
            <a:off x="13201650" y="2209801"/>
            <a:ext cx="6206093" cy="796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Helvetica" panose="020B0604020202020204" pitchFamily="2" charset="0"/>
            </a:endParaRPr>
          </a:p>
        </p:txBody>
      </p:sp>
      <p:sp>
        <p:nvSpPr>
          <p:cNvPr id="10" name="Google Shape;93;p3">
            <a:extLst>
              <a:ext uri="{FF2B5EF4-FFF2-40B4-BE49-F238E27FC236}">
                <a16:creationId xmlns:a16="http://schemas.microsoft.com/office/drawing/2014/main" id="{8ABCB6AA-FDA4-F897-3EF7-12E5CBE40F60}"/>
              </a:ext>
            </a:extLst>
          </p:cNvPr>
          <p:cNvSpPr/>
          <p:nvPr/>
        </p:nvSpPr>
        <p:spPr>
          <a:xfrm>
            <a:off x="1" y="232"/>
            <a:ext cx="444876" cy="11308556"/>
          </a:xfrm>
          <a:prstGeom prst="rect">
            <a:avLst/>
          </a:prstGeom>
          <a:solidFill>
            <a:srgbClr val="2A8BB2"/>
          </a:solidFill>
          <a:ln>
            <a:noFill/>
          </a:ln>
        </p:spPr>
        <p:txBody>
          <a:bodyPr spcFirstLastPara="1" wrap="square" lIns="201008" tIns="201008" rIns="201008" bIns="201008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307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3083E60-DFA0-B768-5646-99ED5F4F05F0}"/>
              </a:ext>
            </a:extLst>
          </p:cNvPr>
          <p:cNvSpPr txBox="1"/>
          <p:nvPr/>
        </p:nvSpPr>
        <p:spPr>
          <a:xfrm>
            <a:off x="1387799" y="737140"/>
            <a:ext cx="8154212" cy="844073"/>
          </a:xfrm>
          <a:prstGeom prst="rect">
            <a:avLst/>
          </a:prstGeom>
          <a:noFill/>
          <a:ln>
            <a:noFill/>
          </a:ln>
        </p:spPr>
        <p:txBody>
          <a:bodyPr wrap="square" lIns="104390" tIns="52195" rIns="104390" bIns="52195" rtlCol="0" anchor="t">
            <a:spAutoFit/>
          </a:bodyPr>
          <a:lstStyle>
            <a:defPPr>
              <a:defRPr lang="pt-BR"/>
            </a:defPPr>
            <a:lvl1pPr>
              <a:defRPr sz="4800" b="1">
                <a:solidFill>
                  <a:schemeClr val="tx1">
                    <a:lumMod val="95000"/>
                    <a:lumOff val="5000"/>
                  </a:schemeClr>
                </a:solidFill>
                <a:latin typeface="Rubik Light" panose="020B0604020202020204" charset="0"/>
                <a:cs typeface="Rubik Light" panose="020B0604020202020204" charset="0"/>
              </a:defRPr>
            </a:lvl1pPr>
          </a:lstStyle>
          <a:p>
            <a:r>
              <a:rPr lang="pt-BR" dirty="0"/>
              <a:t>PROPOSTA DO SETOR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4DF5B3-1AC7-4FD8-1443-DDFBDA8DD416}"/>
              </a:ext>
            </a:extLst>
          </p:cNvPr>
          <p:cNvSpPr txBox="1"/>
          <p:nvPr/>
        </p:nvSpPr>
        <p:spPr>
          <a:xfrm>
            <a:off x="5028627" y="1871666"/>
            <a:ext cx="7251682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rPr>
              <a:t>Reconhecimento de Saneamento como Saúde</a:t>
            </a:r>
            <a:endParaRPr lang="pt-BR" sz="3600" b="1" dirty="0">
              <a:effectLst/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  <a:p>
            <a:pPr algn="just"/>
            <a:endParaRPr lang="pt-BR" sz="3600" b="1" dirty="0">
              <a:effectLst/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  <a:p>
            <a:pPr algn="just"/>
            <a:r>
              <a:rPr lang="pt-BR" sz="3200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A Organização Mundial da Saúde estima que a cada US$ 1 investido em saneamento se economiza US$ 5,50 em saúde.</a:t>
            </a:r>
          </a:p>
          <a:p>
            <a:pPr algn="just"/>
            <a:endParaRPr lang="pt-BR" sz="3200" dirty="0">
              <a:latin typeface="Rubik Light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A EQUIPARAÇÃO GARANTE A NEUTRALIDADE DO IMPACTO TRIBUTÁRIO da reforma no setor.</a:t>
            </a:r>
          </a:p>
          <a:p>
            <a:pPr algn="just"/>
            <a:endParaRPr lang="pt-BR" sz="3200" dirty="0">
              <a:latin typeface="Rubik Light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Nesse contexto, o </a:t>
            </a:r>
            <a:r>
              <a:rPr lang="pt-BR" sz="3200" dirty="0" err="1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cashback</a:t>
            </a:r>
            <a:r>
              <a:rPr lang="pt-BR" sz="3200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 de fato irá MELHORAR  a situação das famílias que passará a arcar mensalmente com uma tarifa 4,3% menor à tarifa atualmente paga e 10,2% menor à tarifa no modelo proposto.</a:t>
            </a:r>
          </a:p>
          <a:p>
            <a:pPr algn="just"/>
            <a:endParaRPr lang="pt-BR" sz="3600" dirty="0">
              <a:latin typeface="Rubik Light" panose="020B0604020202020204" charset="0"/>
              <a:ea typeface="Calibri" panose="020F0502020204030204" pitchFamily="34" charset="0"/>
              <a:cs typeface="Rubik Light" panose="020B060402020202020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860436EA-B958-CE26-D565-08B82FB54B1F}"/>
              </a:ext>
            </a:extLst>
          </p:cNvPr>
          <p:cNvSpPr txBox="1"/>
          <p:nvPr/>
        </p:nvSpPr>
        <p:spPr>
          <a:xfrm>
            <a:off x="1020207" y="3518182"/>
            <a:ext cx="3734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Rubik Light" panose="020B0604020202020204" charset="0"/>
                <a:ea typeface="Calibri" panose="020F0502020204030204" pitchFamily="34" charset="0"/>
                <a:cs typeface="Rubik Light" panose="020B0604020202020204" charset="0"/>
              </a:defRPr>
            </a:lvl1pPr>
          </a:lstStyle>
          <a:p>
            <a:pPr algn="ctr"/>
            <a:r>
              <a:rPr lang="pt-BR" b="1" dirty="0">
                <a:solidFill>
                  <a:srgbClr val="FF0000"/>
                </a:solidFill>
              </a:rPr>
              <a:t>Proposta ainda não contemplada no PLP 68/2024</a:t>
            </a:r>
          </a:p>
        </p:txBody>
      </p:sp>
      <p:pic>
        <p:nvPicPr>
          <p:cNvPr id="36" name="Gráfico 35" descr="Fechar com preenchimento sólido">
            <a:extLst>
              <a:ext uri="{FF2B5EF4-FFF2-40B4-BE49-F238E27FC236}">
                <a16:creationId xmlns:a16="http://schemas.microsoft.com/office/drawing/2014/main" id="{4E905A17-2C13-BB87-AAE8-9CD2BC72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5765" y="2568451"/>
            <a:ext cx="914400" cy="9144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6864155-4267-50A8-D6B7-2CF0D46EE5F6}"/>
              </a:ext>
            </a:extLst>
          </p:cNvPr>
          <p:cNvSpPr txBox="1"/>
          <p:nvPr/>
        </p:nvSpPr>
        <p:spPr>
          <a:xfrm>
            <a:off x="14290870" y="4417312"/>
            <a:ext cx="382844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Helvetica" panose="020B0604020202020204" pitchFamily="2" charset="0"/>
              </a:rPr>
              <a:t>É o acréscimo estimado na alíquota padrão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49EA67-27CD-1846-8D06-4EF2C988D7D1}"/>
              </a:ext>
            </a:extLst>
          </p:cNvPr>
          <p:cNvSpPr txBox="1"/>
          <p:nvPr/>
        </p:nvSpPr>
        <p:spPr>
          <a:xfrm>
            <a:off x="13560813" y="2682751"/>
            <a:ext cx="534141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i="0" u="none" strike="noStrike" baseline="0" dirty="0">
                <a:solidFill>
                  <a:schemeClr val="bg1"/>
                </a:solidFill>
                <a:highlight>
                  <a:srgbClr val="2B8DB3"/>
                </a:highlight>
                <a:latin typeface="Helvetica" panose="020B0604020202020204" pitchFamily="2" charset="0"/>
              </a:rPr>
              <a:t>0,2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  <a:highlight>
                  <a:srgbClr val="2B8DB3"/>
                </a:highlight>
                <a:latin typeface="Helvetica" panose="020B0604020202020204" pitchFamily="2" charset="0"/>
              </a:rPr>
              <a:t>ponto percentual</a:t>
            </a:r>
            <a:endParaRPr lang="pt-BR" sz="3600" dirty="0">
              <a:solidFill>
                <a:schemeClr val="bg1"/>
              </a:solidFill>
              <a:highlight>
                <a:srgbClr val="2B8DB3"/>
              </a:highlight>
              <a:latin typeface="Helvetica" panose="020B0604020202020204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04707CC-53A1-C91F-BFFF-84EC5687E0FF}"/>
              </a:ext>
            </a:extLst>
          </p:cNvPr>
          <p:cNvSpPr txBox="1"/>
          <p:nvPr/>
        </p:nvSpPr>
        <p:spPr>
          <a:xfrm>
            <a:off x="13440664" y="5936430"/>
            <a:ext cx="57354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Com a redução da arrecadação esperada de IBS e CBS sobre serviços de água e esgotamento sanitário, a alíquota padrão de equilíbrio arrecadatório teria  </a:t>
            </a:r>
            <a:r>
              <a:rPr lang="pt-BR" sz="3200" b="1" dirty="0">
                <a:latin typeface="Rubik Light" panose="020B0604020202020204"/>
                <a:ea typeface="Calibri" panose="020F0502020204030204" pitchFamily="34" charset="0"/>
                <a:cs typeface="Arial" panose="020B0604020202020204" pitchFamily="34" charset="0"/>
              </a:rPr>
              <a:t>acréscimo de apenas 0,2 ponto percentual.</a:t>
            </a:r>
            <a:endParaRPr lang="pt-BR" sz="3200" dirty="0">
              <a:effectLst/>
              <a:latin typeface="Rubik Light" panose="020B060402020202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38BA49D-748A-51B8-E642-743D037EEF1E}"/>
              </a:ext>
            </a:extLst>
          </p:cNvPr>
          <p:cNvSpPr txBox="1"/>
          <p:nvPr/>
        </p:nvSpPr>
        <p:spPr>
          <a:xfrm>
            <a:off x="1251839" y="7422568"/>
            <a:ext cx="35031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9DC42E"/>
                </a:solidFill>
                <a:latin typeface="Rubik Light" panose="020B0604020202020204" charset="-79"/>
                <a:cs typeface="Rubik Light" panose="020B0604020202020204" charset="-79"/>
              </a:rPr>
              <a:t>Proposta: Emenda 246</a:t>
            </a:r>
            <a:endParaRPr lang="pt-BR" sz="4000" dirty="0">
              <a:solidFill>
                <a:srgbClr val="9DC42E"/>
              </a:solidFill>
            </a:endParaRPr>
          </a:p>
        </p:txBody>
      </p:sp>
      <p:pic>
        <p:nvPicPr>
          <p:cNvPr id="12" name="Gráfico 11" descr="Marca de seleção com preenchimento sólido">
            <a:extLst>
              <a:ext uri="{FF2B5EF4-FFF2-40B4-BE49-F238E27FC236}">
                <a16:creationId xmlns:a16="http://schemas.microsoft.com/office/drawing/2014/main" id="{C3FFF93E-530F-CBD3-A83B-B82016711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3630" y="65081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41B23-D166-BFE2-DC73-D275C036A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3AB669B-65E2-ABDA-4DFC-D207268B3036}"/>
              </a:ext>
            </a:extLst>
          </p:cNvPr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object 8">
            <a:extLst>
              <a:ext uri="{FF2B5EF4-FFF2-40B4-BE49-F238E27FC236}">
                <a16:creationId xmlns:a16="http://schemas.microsoft.com/office/drawing/2014/main" id="{5BCA5F34-1A8E-A414-B1B2-98A8C22552BE}"/>
              </a:ext>
            </a:extLst>
          </p:cNvPr>
          <p:cNvPicPr/>
          <p:nvPr/>
        </p:nvPicPr>
        <p:blipFill rotWithShape="1">
          <a:blip r:embed="rId2" cstate="print"/>
          <a:srcRect l="25234" r="-25234"/>
          <a:stretch/>
        </p:blipFill>
        <p:spPr>
          <a:xfrm>
            <a:off x="3911101" y="3062871"/>
            <a:ext cx="17312118" cy="41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7503565755BE847B8BF0A7C6F898FFE" ma:contentTypeVersion="18" ma:contentTypeDescription="Crie um novo documento." ma:contentTypeScope="" ma:versionID="72d2e9c1475eaaf3e3c84da09f5e1c07">
  <xsd:schema xmlns:xsd="http://www.w3.org/2001/XMLSchema" xmlns:xs="http://www.w3.org/2001/XMLSchema" xmlns:p="http://schemas.microsoft.com/office/2006/metadata/properties" xmlns:ns2="5db8b3d2-b774-433c-9081-e81924795c15" xmlns:ns3="1ee198d2-db16-44ea-916b-1ea011b34cea" targetNamespace="http://schemas.microsoft.com/office/2006/metadata/properties" ma:root="true" ma:fieldsID="348bbac887260c73d7a8d9e5fc6ba1aa" ns2:_="" ns3:_="">
    <xsd:import namespace="5db8b3d2-b774-433c-9081-e81924795c15"/>
    <xsd:import namespace="1ee198d2-db16-44ea-916b-1ea011b34c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8b3d2-b774-433c-9081-e81924795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0c635b15-4d96-416a-9cde-4e66189d1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198d2-db16-44ea-916b-1ea011b34ce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4195d05-bd9a-4b00-9633-3c954bfc6488}" ma:internalName="TaxCatchAll" ma:showField="CatchAllData" ma:web="1ee198d2-db16-44ea-916b-1ea011b34c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e198d2-db16-44ea-916b-1ea011b34cea" xsi:nil="true"/>
    <lcf76f155ced4ddcb4097134ff3c332f xmlns="5db8b3d2-b774-433c-9081-e81924795c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33C979-5AD4-4781-8378-E474569D10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1A001F-94DD-4783-9D6A-CB56ADE169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8b3d2-b774-433c-9081-e81924795c15"/>
    <ds:schemaRef ds:uri="1ee198d2-db16-44ea-916b-1ea011b34c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6652CA-003D-4B77-8A26-56C314097496}">
  <ds:schemaRefs>
    <ds:schemaRef ds:uri="5db8b3d2-b774-433c-9081-e81924795c15"/>
    <ds:schemaRef ds:uri="http://www.w3.org/XML/1998/namespace"/>
    <ds:schemaRef ds:uri="http://purl.org/dc/terms/"/>
    <ds:schemaRef ds:uri="1ee198d2-db16-44ea-916b-1ea011b34ce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6905</TotalTime>
  <Words>732</Words>
  <Application>Microsoft Office PowerPoint</Application>
  <PresentationFormat>Personalizar</PresentationFormat>
  <Paragraphs>152</Paragraphs>
  <Slides>7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</vt:lpstr>
      <vt:lpstr>Rubik Light</vt:lpstr>
      <vt:lpstr>Office Theme</vt:lpstr>
      <vt:lpstr>Slide do think-cell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</dc:title>
  <dc:creator>IDEAPAD 330</dc:creator>
  <cp:lastModifiedBy>Ana Cristina Brasil Monteiro Costa</cp:lastModifiedBy>
  <cp:revision>9</cp:revision>
  <dcterms:created xsi:type="dcterms:W3CDTF">2021-08-09T21:15:57Z</dcterms:created>
  <dcterms:modified xsi:type="dcterms:W3CDTF">2024-11-21T12:55:09Z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2021-08-09T00:00:00Z</vt:filetime>
  </property>
  <property fmtid="{D5CDD505-2E9C-101B-9397-08002B2CF9AE}" pid="3" name="Creator">
    <vt:lpwstr>Adobe InDesign 16.3 (Windows)</vt:lpwstr>
  </property>
  <property fmtid="{D5CDD505-2E9C-101B-9397-08002B2CF9AE}" pid="4" name="LastSaved">
    <vt:filetime>2021-08-09T00:00:00Z</vt:filetime>
  </property>
  <property fmtid="{D5CDD505-2E9C-101B-9397-08002B2CF9AE}" pid="5" name="ContentTypeId">
    <vt:lpwstr>0x01010017503565755BE847B8BF0A7C6F898FFE</vt:lpwstr>
  </property>
  <property fmtid="{D5CDD505-2E9C-101B-9397-08002B2CF9AE}" pid="6" name="MediaServiceImageTags">
    <vt:lpwstr/>
  </property>
</Properties>
</file>