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notesMasterIdLst>
    <p:notesMasterId r:id="rId28"/>
  </p:notesMasterIdLst>
  <p:sldIdLst>
    <p:sldId id="283" r:id="rId2"/>
    <p:sldId id="470" r:id="rId3"/>
    <p:sldId id="327" r:id="rId4"/>
    <p:sldId id="328" r:id="rId5"/>
    <p:sldId id="348" r:id="rId6"/>
    <p:sldId id="329" r:id="rId7"/>
    <p:sldId id="330" r:id="rId8"/>
    <p:sldId id="362" r:id="rId9"/>
    <p:sldId id="284" r:id="rId10"/>
    <p:sldId id="332" r:id="rId11"/>
    <p:sldId id="258" r:id="rId12"/>
    <p:sldId id="318" r:id="rId13"/>
    <p:sldId id="321" r:id="rId14"/>
    <p:sldId id="259" r:id="rId15"/>
    <p:sldId id="262" r:id="rId16"/>
    <p:sldId id="303" r:id="rId17"/>
    <p:sldId id="316" r:id="rId18"/>
    <p:sldId id="306" r:id="rId19"/>
    <p:sldId id="323" r:id="rId20"/>
    <p:sldId id="363" r:id="rId21"/>
    <p:sldId id="291" r:id="rId22"/>
    <p:sldId id="473" r:id="rId23"/>
    <p:sldId id="474" r:id="rId24"/>
    <p:sldId id="478" r:id="rId25"/>
    <p:sldId id="484" r:id="rId26"/>
    <p:sldId id="483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8A41864-49AE-42BA-9A58-16E237ACF8B9}">
          <p14:sldIdLst>
            <p14:sldId id="283"/>
            <p14:sldId id="470"/>
            <p14:sldId id="327"/>
            <p14:sldId id="328"/>
            <p14:sldId id="348"/>
            <p14:sldId id="329"/>
            <p14:sldId id="330"/>
            <p14:sldId id="362"/>
            <p14:sldId id="284"/>
            <p14:sldId id="332"/>
            <p14:sldId id="258"/>
            <p14:sldId id="318"/>
            <p14:sldId id="321"/>
            <p14:sldId id="259"/>
            <p14:sldId id="262"/>
            <p14:sldId id="303"/>
            <p14:sldId id="316"/>
            <p14:sldId id="306"/>
            <p14:sldId id="323"/>
            <p14:sldId id="363"/>
            <p14:sldId id="291"/>
            <p14:sldId id="473"/>
            <p14:sldId id="474"/>
            <p14:sldId id="478"/>
            <p14:sldId id="484"/>
            <p14:sldId id="483"/>
          </p14:sldIdLst>
        </p14:section>
        <p14:section name="Seção sem Título" id="{50F8C615-D6A1-4169-8A1C-E67CC869EC1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E7"/>
    <a:srgbClr val="C9A9A9"/>
    <a:srgbClr val="AFC3C2"/>
    <a:srgbClr val="385723"/>
    <a:srgbClr val="36A86C"/>
    <a:srgbClr val="FA7F04"/>
    <a:srgbClr val="297D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3D1315-F31C-4B83-9C39-9983BF7D28E0}" type="doc">
      <dgm:prSet loTypeId="urn:microsoft.com/office/officeart/2005/8/layout/hierarchy4" loCatId="hierarchy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5AEB540F-6609-4D8E-B400-866C6D99314C}">
      <dgm:prSet phldrT="[Texto]"/>
      <dgm:spPr/>
      <dgm:t>
        <a:bodyPr/>
        <a:lstStyle/>
        <a:p>
          <a:r>
            <a:rPr lang="pt-BR" dirty="0"/>
            <a:t>Ineficácia do Direito à Saúde</a:t>
          </a:r>
        </a:p>
      </dgm:t>
    </dgm:pt>
    <dgm:pt modelId="{84F6FCB0-59FE-4661-AC64-43E37614CF5C}" type="parTrans" cxnId="{E5A20BBA-7A7B-4291-80B3-F89C79198808}">
      <dgm:prSet/>
      <dgm:spPr/>
      <dgm:t>
        <a:bodyPr/>
        <a:lstStyle/>
        <a:p>
          <a:endParaRPr lang="pt-BR"/>
        </a:p>
      </dgm:t>
    </dgm:pt>
    <dgm:pt modelId="{9BDEA98A-9DDE-49DF-83F8-5592ADB1889C}" type="sibTrans" cxnId="{E5A20BBA-7A7B-4291-80B3-F89C79198808}">
      <dgm:prSet/>
      <dgm:spPr/>
      <dgm:t>
        <a:bodyPr/>
        <a:lstStyle/>
        <a:p>
          <a:endParaRPr lang="pt-BR"/>
        </a:p>
      </dgm:t>
    </dgm:pt>
    <dgm:pt modelId="{37D86122-A73B-44B8-BF7D-7668FB2A5FFF}">
      <dgm:prSet phldrT="[Texto]" custT="1"/>
      <dgm:spPr/>
      <dgm:t>
        <a:bodyPr/>
        <a:lstStyle/>
        <a:p>
          <a:r>
            <a:rPr lang="pt-BR" sz="2800" dirty="0"/>
            <a:t>Baixa resolutividade dos serviços de saúde</a:t>
          </a:r>
        </a:p>
      </dgm:t>
    </dgm:pt>
    <dgm:pt modelId="{4E2A33E2-AE50-4D11-9D77-0295E4C7110D}" type="parTrans" cxnId="{353B866E-7F83-4521-B1C9-D0ADBD9F7137}">
      <dgm:prSet/>
      <dgm:spPr/>
      <dgm:t>
        <a:bodyPr/>
        <a:lstStyle/>
        <a:p>
          <a:endParaRPr lang="pt-BR"/>
        </a:p>
      </dgm:t>
    </dgm:pt>
    <dgm:pt modelId="{F49AD60A-5CA7-4C26-A169-53FC44732CCF}" type="sibTrans" cxnId="{353B866E-7F83-4521-B1C9-D0ADBD9F7137}">
      <dgm:prSet/>
      <dgm:spPr/>
      <dgm:t>
        <a:bodyPr/>
        <a:lstStyle/>
        <a:p>
          <a:endParaRPr lang="pt-BR"/>
        </a:p>
      </dgm:t>
    </dgm:pt>
    <dgm:pt modelId="{E71F4BD7-E286-421E-9FAC-DD9C5C8A96C4}">
      <dgm:prSet phldrT="[Texto]"/>
      <dgm:spPr/>
      <dgm:t>
        <a:bodyPr/>
        <a:lstStyle/>
        <a:p>
          <a:r>
            <a:rPr lang="pt-BR" dirty="0"/>
            <a:t>Desorganização da Atenção à Saúde</a:t>
          </a:r>
        </a:p>
      </dgm:t>
    </dgm:pt>
    <dgm:pt modelId="{1D6EC3E0-4C27-4D38-B25D-337DAC5B4389}" type="parTrans" cxnId="{45296084-9725-4B27-8EC2-2DBB320AC02A}">
      <dgm:prSet/>
      <dgm:spPr/>
      <dgm:t>
        <a:bodyPr/>
        <a:lstStyle/>
        <a:p>
          <a:endParaRPr lang="pt-BR"/>
        </a:p>
      </dgm:t>
    </dgm:pt>
    <dgm:pt modelId="{79057323-4EDA-4F01-A4B9-F23980D6328E}" type="sibTrans" cxnId="{45296084-9725-4B27-8EC2-2DBB320AC02A}">
      <dgm:prSet/>
      <dgm:spPr/>
      <dgm:t>
        <a:bodyPr/>
        <a:lstStyle/>
        <a:p>
          <a:endParaRPr lang="pt-BR"/>
        </a:p>
      </dgm:t>
    </dgm:pt>
    <dgm:pt modelId="{B4BD7DDA-0D73-4CAF-93FF-0A3837A53589}">
      <dgm:prSet phldrT="[Texto]"/>
      <dgm:spPr/>
      <dgm:t>
        <a:bodyPr/>
        <a:lstStyle/>
        <a:p>
          <a:r>
            <a:rPr lang="pt-BR" dirty="0"/>
            <a:t>Distanciamento da Realidade Social</a:t>
          </a:r>
        </a:p>
      </dgm:t>
    </dgm:pt>
    <dgm:pt modelId="{2B1666C2-069F-4E03-BBF2-2BCAEFF535D6}" type="parTrans" cxnId="{F8946196-4573-45E8-AB2C-93AD1751D5B0}">
      <dgm:prSet/>
      <dgm:spPr/>
      <dgm:t>
        <a:bodyPr/>
        <a:lstStyle/>
        <a:p>
          <a:endParaRPr lang="pt-BR"/>
        </a:p>
      </dgm:t>
    </dgm:pt>
    <dgm:pt modelId="{8FE32358-7DB9-463B-8A94-370A4EB9016E}" type="sibTrans" cxnId="{F8946196-4573-45E8-AB2C-93AD1751D5B0}">
      <dgm:prSet/>
      <dgm:spPr/>
      <dgm:t>
        <a:bodyPr/>
        <a:lstStyle/>
        <a:p>
          <a:endParaRPr lang="pt-BR"/>
        </a:p>
      </dgm:t>
    </dgm:pt>
    <dgm:pt modelId="{BBC15639-A5C3-44FC-8525-04EB993FAB16}">
      <dgm:prSet phldrT="[Texto]"/>
      <dgm:spPr/>
      <dgm:t>
        <a:bodyPr/>
        <a:lstStyle/>
        <a:p>
          <a:r>
            <a:rPr lang="pt-BR" dirty="0"/>
            <a:t>Serviços de Saúde que trabalham a partir da oferta</a:t>
          </a:r>
        </a:p>
      </dgm:t>
    </dgm:pt>
    <dgm:pt modelId="{13C82957-2CFF-4EB4-ACD5-46EA46F2C384}" type="parTrans" cxnId="{308218BF-7636-4BA7-9523-D242945AFFCD}">
      <dgm:prSet/>
      <dgm:spPr/>
      <dgm:t>
        <a:bodyPr/>
        <a:lstStyle/>
        <a:p>
          <a:endParaRPr lang="pt-BR"/>
        </a:p>
      </dgm:t>
    </dgm:pt>
    <dgm:pt modelId="{5E99A3D7-9874-4859-A6B1-5112E136CAA2}" type="sibTrans" cxnId="{308218BF-7636-4BA7-9523-D242945AFFCD}">
      <dgm:prSet/>
      <dgm:spPr/>
      <dgm:t>
        <a:bodyPr/>
        <a:lstStyle/>
        <a:p>
          <a:endParaRPr lang="pt-BR"/>
        </a:p>
      </dgm:t>
    </dgm:pt>
    <dgm:pt modelId="{61559806-3024-4ED7-98EC-5D4BA6588D2B}">
      <dgm:prSet phldrT="[Texto]"/>
      <dgm:spPr/>
      <dgm:t>
        <a:bodyPr/>
        <a:lstStyle/>
        <a:p>
          <a:r>
            <a:rPr lang="pt-BR" dirty="0"/>
            <a:t>Acesso restrito e falta de continuidade do cuidado</a:t>
          </a:r>
        </a:p>
      </dgm:t>
    </dgm:pt>
    <dgm:pt modelId="{DE9CD680-AB5B-4307-B846-BBD4421EA937}" type="parTrans" cxnId="{6B0F6449-BBA9-4E5D-8C2B-B46AF54036AD}">
      <dgm:prSet/>
      <dgm:spPr/>
      <dgm:t>
        <a:bodyPr/>
        <a:lstStyle/>
        <a:p>
          <a:endParaRPr lang="pt-BR"/>
        </a:p>
      </dgm:t>
    </dgm:pt>
    <dgm:pt modelId="{E055EF33-E508-4C14-AAC2-BDA024687CA7}" type="sibTrans" cxnId="{6B0F6449-BBA9-4E5D-8C2B-B46AF54036AD}">
      <dgm:prSet/>
      <dgm:spPr/>
      <dgm:t>
        <a:bodyPr/>
        <a:lstStyle/>
        <a:p>
          <a:endParaRPr lang="pt-BR"/>
        </a:p>
      </dgm:t>
    </dgm:pt>
    <dgm:pt modelId="{D230FFE6-009A-4D15-BB1F-8050AEBDE591}">
      <dgm:prSet phldrT="[Texto]"/>
      <dgm:spPr/>
      <dgm:t>
        <a:bodyPr/>
        <a:lstStyle/>
        <a:p>
          <a:r>
            <a:rPr lang="pt-BR" dirty="0"/>
            <a:t>Principal porta de entrada na Emergência dos Hospitais</a:t>
          </a:r>
        </a:p>
      </dgm:t>
    </dgm:pt>
    <dgm:pt modelId="{2D326A70-8282-4D20-88B2-C83F44D3F0CF}" type="parTrans" cxnId="{3DE75D2B-4507-4D48-BD06-7B94183CC271}">
      <dgm:prSet/>
      <dgm:spPr/>
      <dgm:t>
        <a:bodyPr/>
        <a:lstStyle/>
        <a:p>
          <a:endParaRPr lang="pt-BR"/>
        </a:p>
      </dgm:t>
    </dgm:pt>
    <dgm:pt modelId="{17F1140F-7E99-439B-9BDD-330A6ACC5720}" type="sibTrans" cxnId="{3DE75D2B-4507-4D48-BD06-7B94183CC271}">
      <dgm:prSet/>
      <dgm:spPr/>
      <dgm:t>
        <a:bodyPr/>
        <a:lstStyle/>
        <a:p>
          <a:endParaRPr lang="pt-BR"/>
        </a:p>
      </dgm:t>
    </dgm:pt>
    <dgm:pt modelId="{1AF29D73-2645-411D-9353-22F713C2FD2C}" type="pres">
      <dgm:prSet presAssocID="{603D1315-F31C-4B83-9C39-9983BF7D28E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1F264106-831B-4903-8409-9D3072797055}" type="pres">
      <dgm:prSet presAssocID="{5AEB540F-6609-4D8E-B400-866C6D99314C}" presName="vertOne" presStyleCnt="0"/>
      <dgm:spPr/>
    </dgm:pt>
    <dgm:pt modelId="{50FE381B-5003-4E05-9CF4-717FA135D50B}" type="pres">
      <dgm:prSet presAssocID="{5AEB540F-6609-4D8E-B400-866C6D99314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91B2A1E-AD3C-4E61-8998-E29EC295E4F4}" type="pres">
      <dgm:prSet presAssocID="{5AEB540F-6609-4D8E-B400-866C6D99314C}" presName="parTransOne" presStyleCnt="0"/>
      <dgm:spPr/>
    </dgm:pt>
    <dgm:pt modelId="{5650D709-281B-4ED3-A9EE-95F1CA08D436}" type="pres">
      <dgm:prSet presAssocID="{5AEB540F-6609-4D8E-B400-866C6D99314C}" presName="horzOne" presStyleCnt="0"/>
      <dgm:spPr/>
    </dgm:pt>
    <dgm:pt modelId="{9ACF0B82-5E71-450C-9F28-531B015179B6}" type="pres">
      <dgm:prSet presAssocID="{37D86122-A73B-44B8-BF7D-7668FB2A5FFF}" presName="vertTwo" presStyleCnt="0"/>
      <dgm:spPr/>
    </dgm:pt>
    <dgm:pt modelId="{C022B412-0526-4C9C-B742-839ABC6F267A}" type="pres">
      <dgm:prSet presAssocID="{37D86122-A73B-44B8-BF7D-7668FB2A5FFF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4C79B4A-EAF5-4826-A7A4-62C16B7FD77D}" type="pres">
      <dgm:prSet presAssocID="{37D86122-A73B-44B8-BF7D-7668FB2A5FFF}" presName="parTransTwo" presStyleCnt="0"/>
      <dgm:spPr/>
    </dgm:pt>
    <dgm:pt modelId="{025EA92F-6AAB-4B49-A0C2-F56F04120F79}" type="pres">
      <dgm:prSet presAssocID="{37D86122-A73B-44B8-BF7D-7668FB2A5FFF}" presName="horzTwo" presStyleCnt="0"/>
      <dgm:spPr/>
    </dgm:pt>
    <dgm:pt modelId="{150FAA52-D9E0-4333-B0B8-0C8C78F8CDD5}" type="pres">
      <dgm:prSet presAssocID="{E71F4BD7-E286-421E-9FAC-DD9C5C8A96C4}" presName="vertThree" presStyleCnt="0"/>
      <dgm:spPr/>
    </dgm:pt>
    <dgm:pt modelId="{B3C5C34D-358D-4324-9591-AF44955F23F8}" type="pres">
      <dgm:prSet presAssocID="{E71F4BD7-E286-421E-9FAC-DD9C5C8A96C4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89A3457-72B5-4292-86FA-87B9DB0059AD}" type="pres">
      <dgm:prSet presAssocID="{E71F4BD7-E286-421E-9FAC-DD9C5C8A96C4}" presName="horzThree" presStyleCnt="0"/>
      <dgm:spPr/>
    </dgm:pt>
    <dgm:pt modelId="{A5E6AF33-7E86-41B2-9227-E12A636AC65A}" type="pres">
      <dgm:prSet presAssocID="{79057323-4EDA-4F01-A4B9-F23980D6328E}" presName="sibSpaceThree" presStyleCnt="0"/>
      <dgm:spPr/>
    </dgm:pt>
    <dgm:pt modelId="{B264E20D-7812-46C0-A173-964918F8A562}" type="pres">
      <dgm:prSet presAssocID="{61559806-3024-4ED7-98EC-5D4BA6588D2B}" presName="vertThree" presStyleCnt="0"/>
      <dgm:spPr/>
    </dgm:pt>
    <dgm:pt modelId="{0CBAB352-3109-455F-A004-1890C27285C6}" type="pres">
      <dgm:prSet presAssocID="{61559806-3024-4ED7-98EC-5D4BA6588D2B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ED0D217-863C-49B9-8A88-F24278EDA29A}" type="pres">
      <dgm:prSet presAssocID="{61559806-3024-4ED7-98EC-5D4BA6588D2B}" presName="horzThree" presStyleCnt="0"/>
      <dgm:spPr/>
    </dgm:pt>
    <dgm:pt modelId="{7A06E70F-EFFB-4586-9BDA-B2DE82446DB2}" type="pres">
      <dgm:prSet presAssocID="{E055EF33-E508-4C14-AAC2-BDA024687CA7}" presName="sibSpaceThree" presStyleCnt="0"/>
      <dgm:spPr/>
    </dgm:pt>
    <dgm:pt modelId="{FB2DED5B-BE7C-4312-8875-84C41A5D8312}" type="pres">
      <dgm:prSet presAssocID="{D230FFE6-009A-4D15-BB1F-8050AEBDE591}" presName="vertThree" presStyleCnt="0"/>
      <dgm:spPr/>
    </dgm:pt>
    <dgm:pt modelId="{4F114538-2B88-4138-98C8-F87496E38FE3}" type="pres">
      <dgm:prSet presAssocID="{D230FFE6-009A-4D15-BB1F-8050AEBDE591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EEDA556-27FD-40DF-A674-016E68CECCA7}" type="pres">
      <dgm:prSet presAssocID="{D230FFE6-009A-4D15-BB1F-8050AEBDE591}" presName="horzThree" presStyleCnt="0"/>
      <dgm:spPr/>
    </dgm:pt>
    <dgm:pt modelId="{B3286BC5-A250-4E50-99F8-80B1AF95F6EB}" type="pres">
      <dgm:prSet presAssocID="{F49AD60A-5CA7-4C26-A169-53FC44732CCF}" presName="sibSpaceTwo" presStyleCnt="0"/>
      <dgm:spPr/>
    </dgm:pt>
    <dgm:pt modelId="{1A7193A3-8C1B-4100-A094-2BD653964EDE}" type="pres">
      <dgm:prSet presAssocID="{B4BD7DDA-0D73-4CAF-93FF-0A3837A53589}" presName="vertTwo" presStyleCnt="0"/>
      <dgm:spPr/>
    </dgm:pt>
    <dgm:pt modelId="{C9E30396-1268-4C4D-A138-38C5C34E0B92}" type="pres">
      <dgm:prSet presAssocID="{B4BD7DDA-0D73-4CAF-93FF-0A3837A53589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18F1E69-18D9-431B-9475-95D38A7CDD2F}" type="pres">
      <dgm:prSet presAssocID="{B4BD7DDA-0D73-4CAF-93FF-0A3837A53589}" presName="parTransTwo" presStyleCnt="0"/>
      <dgm:spPr/>
    </dgm:pt>
    <dgm:pt modelId="{85B1D173-281E-42AA-8ABE-9F22DDF64ACE}" type="pres">
      <dgm:prSet presAssocID="{B4BD7DDA-0D73-4CAF-93FF-0A3837A53589}" presName="horzTwo" presStyleCnt="0"/>
      <dgm:spPr/>
    </dgm:pt>
    <dgm:pt modelId="{1797D873-0CCB-4F2C-BA3E-86E9BB35E744}" type="pres">
      <dgm:prSet presAssocID="{BBC15639-A5C3-44FC-8525-04EB993FAB16}" presName="vertThree" presStyleCnt="0"/>
      <dgm:spPr/>
    </dgm:pt>
    <dgm:pt modelId="{41CECE4C-05FD-4768-8D07-C4B38519FDC5}" type="pres">
      <dgm:prSet presAssocID="{BBC15639-A5C3-44FC-8525-04EB993FAB16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AC29FF8-89F1-45A2-A504-E1F96069C98B}" type="pres">
      <dgm:prSet presAssocID="{BBC15639-A5C3-44FC-8525-04EB993FAB16}" presName="horzThree" presStyleCnt="0"/>
      <dgm:spPr/>
    </dgm:pt>
  </dgm:ptLst>
  <dgm:cxnLst>
    <dgm:cxn modelId="{26D59D8A-63FB-4B66-9B2E-C0EA3CD09910}" type="presOf" srcId="{37D86122-A73B-44B8-BF7D-7668FB2A5FFF}" destId="{C022B412-0526-4C9C-B742-839ABC6F267A}" srcOrd="0" destOrd="0" presId="urn:microsoft.com/office/officeart/2005/8/layout/hierarchy4"/>
    <dgm:cxn modelId="{597EC7B5-DC80-416D-A487-91C8DC2087D1}" type="presOf" srcId="{603D1315-F31C-4B83-9C39-9983BF7D28E0}" destId="{1AF29D73-2645-411D-9353-22F713C2FD2C}" srcOrd="0" destOrd="0" presId="urn:microsoft.com/office/officeart/2005/8/layout/hierarchy4"/>
    <dgm:cxn modelId="{458E7668-4964-44F0-8D34-D6C069FCF933}" type="presOf" srcId="{E71F4BD7-E286-421E-9FAC-DD9C5C8A96C4}" destId="{B3C5C34D-358D-4324-9591-AF44955F23F8}" srcOrd="0" destOrd="0" presId="urn:microsoft.com/office/officeart/2005/8/layout/hierarchy4"/>
    <dgm:cxn modelId="{581CC131-9074-4032-A790-B1654EBF1A08}" type="presOf" srcId="{61559806-3024-4ED7-98EC-5D4BA6588D2B}" destId="{0CBAB352-3109-455F-A004-1890C27285C6}" srcOrd="0" destOrd="0" presId="urn:microsoft.com/office/officeart/2005/8/layout/hierarchy4"/>
    <dgm:cxn modelId="{78DF1710-59D7-4A13-A8AC-7F63F2C627F0}" type="presOf" srcId="{BBC15639-A5C3-44FC-8525-04EB993FAB16}" destId="{41CECE4C-05FD-4768-8D07-C4B38519FDC5}" srcOrd="0" destOrd="0" presId="urn:microsoft.com/office/officeart/2005/8/layout/hierarchy4"/>
    <dgm:cxn modelId="{6B0F6449-BBA9-4E5D-8C2B-B46AF54036AD}" srcId="{37D86122-A73B-44B8-BF7D-7668FB2A5FFF}" destId="{61559806-3024-4ED7-98EC-5D4BA6588D2B}" srcOrd="1" destOrd="0" parTransId="{DE9CD680-AB5B-4307-B846-BBD4421EA937}" sibTransId="{E055EF33-E508-4C14-AAC2-BDA024687CA7}"/>
    <dgm:cxn modelId="{F8946196-4573-45E8-AB2C-93AD1751D5B0}" srcId="{5AEB540F-6609-4D8E-B400-866C6D99314C}" destId="{B4BD7DDA-0D73-4CAF-93FF-0A3837A53589}" srcOrd="1" destOrd="0" parTransId="{2B1666C2-069F-4E03-BBF2-2BCAEFF535D6}" sibTransId="{8FE32358-7DB9-463B-8A94-370A4EB9016E}"/>
    <dgm:cxn modelId="{D12ACD20-96DE-473B-A9E1-5079ED77E043}" type="presOf" srcId="{D230FFE6-009A-4D15-BB1F-8050AEBDE591}" destId="{4F114538-2B88-4138-98C8-F87496E38FE3}" srcOrd="0" destOrd="0" presId="urn:microsoft.com/office/officeart/2005/8/layout/hierarchy4"/>
    <dgm:cxn modelId="{3DE75D2B-4507-4D48-BD06-7B94183CC271}" srcId="{37D86122-A73B-44B8-BF7D-7668FB2A5FFF}" destId="{D230FFE6-009A-4D15-BB1F-8050AEBDE591}" srcOrd="2" destOrd="0" parTransId="{2D326A70-8282-4D20-88B2-C83F44D3F0CF}" sibTransId="{17F1140F-7E99-439B-9BDD-330A6ACC5720}"/>
    <dgm:cxn modelId="{E5A20BBA-7A7B-4291-80B3-F89C79198808}" srcId="{603D1315-F31C-4B83-9C39-9983BF7D28E0}" destId="{5AEB540F-6609-4D8E-B400-866C6D99314C}" srcOrd="0" destOrd="0" parTransId="{84F6FCB0-59FE-4661-AC64-43E37614CF5C}" sibTransId="{9BDEA98A-9DDE-49DF-83F8-5592ADB1889C}"/>
    <dgm:cxn modelId="{47F9422F-2873-4A03-ABE2-FCED0EEDF491}" type="presOf" srcId="{B4BD7DDA-0D73-4CAF-93FF-0A3837A53589}" destId="{C9E30396-1268-4C4D-A138-38C5C34E0B92}" srcOrd="0" destOrd="0" presId="urn:microsoft.com/office/officeart/2005/8/layout/hierarchy4"/>
    <dgm:cxn modelId="{308218BF-7636-4BA7-9523-D242945AFFCD}" srcId="{B4BD7DDA-0D73-4CAF-93FF-0A3837A53589}" destId="{BBC15639-A5C3-44FC-8525-04EB993FAB16}" srcOrd="0" destOrd="0" parTransId="{13C82957-2CFF-4EB4-ACD5-46EA46F2C384}" sibTransId="{5E99A3D7-9874-4859-A6B1-5112E136CAA2}"/>
    <dgm:cxn modelId="{353B866E-7F83-4521-B1C9-D0ADBD9F7137}" srcId="{5AEB540F-6609-4D8E-B400-866C6D99314C}" destId="{37D86122-A73B-44B8-BF7D-7668FB2A5FFF}" srcOrd="0" destOrd="0" parTransId="{4E2A33E2-AE50-4D11-9D77-0295E4C7110D}" sibTransId="{F49AD60A-5CA7-4C26-A169-53FC44732CCF}"/>
    <dgm:cxn modelId="{B5DFF412-7382-428D-8493-41DAA9838FE8}" type="presOf" srcId="{5AEB540F-6609-4D8E-B400-866C6D99314C}" destId="{50FE381B-5003-4E05-9CF4-717FA135D50B}" srcOrd="0" destOrd="0" presId="urn:microsoft.com/office/officeart/2005/8/layout/hierarchy4"/>
    <dgm:cxn modelId="{45296084-9725-4B27-8EC2-2DBB320AC02A}" srcId="{37D86122-A73B-44B8-BF7D-7668FB2A5FFF}" destId="{E71F4BD7-E286-421E-9FAC-DD9C5C8A96C4}" srcOrd="0" destOrd="0" parTransId="{1D6EC3E0-4C27-4D38-B25D-337DAC5B4389}" sibTransId="{79057323-4EDA-4F01-A4B9-F23980D6328E}"/>
    <dgm:cxn modelId="{2B8156E8-52A8-4625-ADCF-02AECA132ACC}" type="presParOf" srcId="{1AF29D73-2645-411D-9353-22F713C2FD2C}" destId="{1F264106-831B-4903-8409-9D3072797055}" srcOrd="0" destOrd="0" presId="urn:microsoft.com/office/officeart/2005/8/layout/hierarchy4"/>
    <dgm:cxn modelId="{167722D5-739C-4586-8018-6A2C8C4F9199}" type="presParOf" srcId="{1F264106-831B-4903-8409-9D3072797055}" destId="{50FE381B-5003-4E05-9CF4-717FA135D50B}" srcOrd="0" destOrd="0" presId="urn:microsoft.com/office/officeart/2005/8/layout/hierarchy4"/>
    <dgm:cxn modelId="{40DFFC65-00E9-424C-B152-0627E546E054}" type="presParOf" srcId="{1F264106-831B-4903-8409-9D3072797055}" destId="{991B2A1E-AD3C-4E61-8998-E29EC295E4F4}" srcOrd="1" destOrd="0" presId="urn:microsoft.com/office/officeart/2005/8/layout/hierarchy4"/>
    <dgm:cxn modelId="{7916E913-7701-4CB9-9712-E090760A8BB8}" type="presParOf" srcId="{1F264106-831B-4903-8409-9D3072797055}" destId="{5650D709-281B-4ED3-A9EE-95F1CA08D436}" srcOrd="2" destOrd="0" presId="urn:microsoft.com/office/officeart/2005/8/layout/hierarchy4"/>
    <dgm:cxn modelId="{33B64D6C-4110-4C3B-8495-59B4B758F3F2}" type="presParOf" srcId="{5650D709-281B-4ED3-A9EE-95F1CA08D436}" destId="{9ACF0B82-5E71-450C-9F28-531B015179B6}" srcOrd="0" destOrd="0" presId="urn:microsoft.com/office/officeart/2005/8/layout/hierarchy4"/>
    <dgm:cxn modelId="{9ECA9A2A-BE41-4C3A-95F2-D4CDDFE8DFDC}" type="presParOf" srcId="{9ACF0B82-5E71-450C-9F28-531B015179B6}" destId="{C022B412-0526-4C9C-B742-839ABC6F267A}" srcOrd="0" destOrd="0" presId="urn:microsoft.com/office/officeart/2005/8/layout/hierarchy4"/>
    <dgm:cxn modelId="{47E428E2-0C18-443F-B2AB-54D97C7148E2}" type="presParOf" srcId="{9ACF0B82-5E71-450C-9F28-531B015179B6}" destId="{54C79B4A-EAF5-4826-A7A4-62C16B7FD77D}" srcOrd="1" destOrd="0" presId="urn:microsoft.com/office/officeart/2005/8/layout/hierarchy4"/>
    <dgm:cxn modelId="{2FD1970A-DF94-4FC9-A05B-5BE30ACC843E}" type="presParOf" srcId="{9ACF0B82-5E71-450C-9F28-531B015179B6}" destId="{025EA92F-6AAB-4B49-A0C2-F56F04120F79}" srcOrd="2" destOrd="0" presId="urn:microsoft.com/office/officeart/2005/8/layout/hierarchy4"/>
    <dgm:cxn modelId="{F59F88F8-03A0-4298-977B-543224F77F4E}" type="presParOf" srcId="{025EA92F-6AAB-4B49-A0C2-F56F04120F79}" destId="{150FAA52-D9E0-4333-B0B8-0C8C78F8CDD5}" srcOrd="0" destOrd="0" presId="urn:microsoft.com/office/officeart/2005/8/layout/hierarchy4"/>
    <dgm:cxn modelId="{04D7CDBF-9318-4712-BB6C-BFB268653DF3}" type="presParOf" srcId="{150FAA52-D9E0-4333-B0B8-0C8C78F8CDD5}" destId="{B3C5C34D-358D-4324-9591-AF44955F23F8}" srcOrd="0" destOrd="0" presId="urn:microsoft.com/office/officeart/2005/8/layout/hierarchy4"/>
    <dgm:cxn modelId="{F95351F1-FBED-4D0A-9487-18325859AF3D}" type="presParOf" srcId="{150FAA52-D9E0-4333-B0B8-0C8C78F8CDD5}" destId="{E89A3457-72B5-4292-86FA-87B9DB0059AD}" srcOrd="1" destOrd="0" presId="urn:microsoft.com/office/officeart/2005/8/layout/hierarchy4"/>
    <dgm:cxn modelId="{61474AC6-25FE-48C7-B75E-582458C04ACE}" type="presParOf" srcId="{025EA92F-6AAB-4B49-A0C2-F56F04120F79}" destId="{A5E6AF33-7E86-41B2-9227-E12A636AC65A}" srcOrd="1" destOrd="0" presId="urn:microsoft.com/office/officeart/2005/8/layout/hierarchy4"/>
    <dgm:cxn modelId="{220AB08D-1E93-4E73-98AD-E0507DF8C7C4}" type="presParOf" srcId="{025EA92F-6AAB-4B49-A0C2-F56F04120F79}" destId="{B264E20D-7812-46C0-A173-964918F8A562}" srcOrd="2" destOrd="0" presId="urn:microsoft.com/office/officeart/2005/8/layout/hierarchy4"/>
    <dgm:cxn modelId="{6DFFA99A-8283-422C-A29F-F85CA27C4075}" type="presParOf" srcId="{B264E20D-7812-46C0-A173-964918F8A562}" destId="{0CBAB352-3109-455F-A004-1890C27285C6}" srcOrd="0" destOrd="0" presId="urn:microsoft.com/office/officeart/2005/8/layout/hierarchy4"/>
    <dgm:cxn modelId="{097C7497-9533-4A8A-A8BD-C657C4106451}" type="presParOf" srcId="{B264E20D-7812-46C0-A173-964918F8A562}" destId="{6ED0D217-863C-49B9-8A88-F24278EDA29A}" srcOrd="1" destOrd="0" presId="urn:microsoft.com/office/officeart/2005/8/layout/hierarchy4"/>
    <dgm:cxn modelId="{C521016E-2182-41BB-9938-A4F20F072F9A}" type="presParOf" srcId="{025EA92F-6AAB-4B49-A0C2-F56F04120F79}" destId="{7A06E70F-EFFB-4586-9BDA-B2DE82446DB2}" srcOrd="3" destOrd="0" presId="urn:microsoft.com/office/officeart/2005/8/layout/hierarchy4"/>
    <dgm:cxn modelId="{735DA35D-53D9-4BF8-93A8-B011C9A45F67}" type="presParOf" srcId="{025EA92F-6AAB-4B49-A0C2-F56F04120F79}" destId="{FB2DED5B-BE7C-4312-8875-84C41A5D8312}" srcOrd="4" destOrd="0" presId="urn:microsoft.com/office/officeart/2005/8/layout/hierarchy4"/>
    <dgm:cxn modelId="{8B11371A-2209-4575-8062-B24A6676365C}" type="presParOf" srcId="{FB2DED5B-BE7C-4312-8875-84C41A5D8312}" destId="{4F114538-2B88-4138-98C8-F87496E38FE3}" srcOrd="0" destOrd="0" presId="urn:microsoft.com/office/officeart/2005/8/layout/hierarchy4"/>
    <dgm:cxn modelId="{677E9197-F794-42DC-97BF-3E83B941ABEE}" type="presParOf" srcId="{FB2DED5B-BE7C-4312-8875-84C41A5D8312}" destId="{7EEDA556-27FD-40DF-A674-016E68CECCA7}" srcOrd="1" destOrd="0" presId="urn:microsoft.com/office/officeart/2005/8/layout/hierarchy4"/>
    <dgm:cxn modelId="{8CBA0FC4-80A5-420E-9848-C4B4EFCBEDF7}" type="presParOf" srcId="{5650D709-281B-4ED3-A9EE-95F1CA08D436}" destId="{B3286BC5-A250-4E50-99F8-80B1AF95F6EB}" srcOrd="1" destOrd="0" presId="urn:microsoft.com/office/officeart/2005/8/layout/hierarchy4"/>
    <dgm:cxn modelId="{DE5F14AE-EA54-4573-BBBA-892D8A9220AE}" type="presParOf" srcId="{5650D709-281B-4ED3-A9EE-95F1CA08D436}" destId="{1A7193A3-8C1B-4100-A094-2BD653964EDE}" srcOrd="2" destOrd="0" presId="urn:microsoft.com/office/officeart/2005/8/layout/hierarchy4"/>
    <dgm:cxn modelId="{10DFBCF3-4780-4356-85D2-1753166A9841}" type="presParOf" srcId="{1A7193A3-8C1B-4100-A094-2BD653964EDE}" destId="{C9E30396-1268-4C4D-A138-38C5C34E0B92}" srcOrd="0" destOrd="0" presId="urn:microsoft.com/office/officeart/2005/8/layout/hierarchy4"/>
    <dgm:cxn modelId="{45B35ACC-CEC2-49FC-BB25-32E10D3B11D9}" type="presParOf" srcId="{1A7193A3-8C1B-4100-A094-2BD653964EDE}" destId="{D18F1E69-18D9-431B-9475-95D38A7CDD2F}" srcOrd="1" destOrd="0" presId="urn:microsoft.com/office/officeart/2005/8/layout/hierarchy4"/>
    <dgm:cxn modelId="{5046AE56-4AB8-4117-8942-A804B1B945DD}" type="presParOf" srcId="{1A7193A3-8C1B-4100-A094-2BD653964EDE}" destId="{85B1D173-281E-42AA-8ABE-9F22DDF64ACE}" srcOrd="2" destOrd="0" presId="urn:microsoft.com/office/officeart/2005/8/layout/hierarchy4"/>
    <dgm:cxn modelId="{9A3CA818-0AB5-4F01-BC15-8E71CB34CE93}" type="presParOf" srcId="{85B1D173-281E-42AA-8ABE-9F22DDF64ACE}" destId="{1797D873-0CCB-4F2C-BA3E-86E9BB35E744}" srcOrd="0" destOrd="0" presId="urn:microsoft.com/office/officeart/2005/8/layout/hierarchy4"/>
    <dgm:cxn modelId="{988B7374-C334-49B9-9AD6-DA9FF1217678}" type="presParOf" srcId="{1797D873-0CCB-4F2C-BA3E-86E9BB35E744}" destId="{41CECE4C-05FD-4768-8D07-C4B38519FDC5}" srcOrd="0" destOrd="0" presId="urn:microsoft.com/office/officeart/2005/8/layout/hierarchy4"/>
    <dgm:cxn modelId="{F4460D49-CB15-42D4-87BA-D7CDD4A9A657}" type="presParOf" srcId="{1797D873-0CCB-4F2C-BA3E-86E9BB35E744}" destId="{1AC29FF8-89F1-45A2-A504-E1F96069C98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62FC70-FBE3-438C-B31A-D959614A14D1}" type="doc">
      <dgm:prSet loTypeId="urn:microsoft.com/office/officeart/2005/8/layout/radial5" loCatId="cycle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84CA7AFE-1742-4B71-9235-8A175B90CE4C}">
      <dgm:prSet phldrT="[Texto]"/>
      <dgm:spPr/>
      <dgm:t>
        <a:bodyPr/>
        <a:lstStyle/>
        <a:p>
          <a:r>
            <a:rPr lang="pt-BR" b="1"/>
            <a:t>Complexo Regulador</a:t>
          </a:r>
          <a:endParaRPr lang="pt-BR" b="1" dirty="0"/>
        </a:p>
      </dgm:t>
    </dgm:pt>
    <dgm:pt modelId="{4439CE16-B630-42F2-AEBC-F7114739EE4A}" type="parTrans" cxnId="{3224E922-37F0-49F6-8934-24DD33CDC663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6076C07-A257-45B5-91AF-E8A6601FAC28}" type="sibTrans" cxnId="{3224E922-37F0-49F6-8934-24DD33CDC663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7E463DF0-2E90-4B3E-888D-AF4C9DD91C40}">
      <dgm:prSet phldrT="[Texto]"/>
      <dgm:spPr/>
      <dgm:t>
        <a:bodyPr/>
        <a:lstStyle/>
        <a:p>
          <a:r>
            <a:rPr lang="pt-BR" b="1"/>
            <a:t>Regulador Territorial</a:t>
          </a:r>
        </a:p>
        <a:p>
          <a:r>
            <a:rPr lang="pt-BR" b="1"/>
            <a:t>DIRAPS/ LESTE</a:t>
          </a:r>
          <a:endParaRPr lang="pt-BR" b="1" dirty="0"/>
        </a:p>
      </dgm:t>
    </dgm:pt>
    <dgm:pt modelId="{0F151BC5-3818-4162-98B8-C09BBB5921B5}" type="parTrans" cxnId="{253E3A9D-297A-455E-856E-749B837465D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86902C8-3D09-418C-9EFF-C1A387E21968}" type="sibTrans" cxnId="{253E3A9D-297A-455E-856E-749B837465D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1A85B0A-1A85-4728-9946-27115EA653E4}">
      <dgm:prSet phldrT="[Texto]"/>
      <dgm:spPr/>
      <dgm:t>
        <a:bodyPr/>
        <a:lstStyle/>
        <a:p>
          <a:r>
            <a:rPr lang="pt-BR" b="1"/>
            <a:t>Regulador Territorial</a:t>
          </a:r>
        </a:p>
        <a:p>
          <a:r>
            <a:rPr lang="pt-BR" b="1"/>
            <a:t>DIRAPS/ OESTE</a:t>
          </a:r>
          <a:endParaRPr lang="pt-BR" b="1" dirty="0"/>
        </a:p>
      </dgm:t>
    </dgm:pt>
    <dgm:pt modelId="{DB8E3E4F-29EB-4FE5-BFA2-B3968E0C350A}" type="parTrans" cxnId="{61AF9751-2F17-4C9A-A5B3-A26F88E9621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8C86332-EA91-4E2B-9E9A-DB2E0A7AE85A}" type="sibTrans" cxnId="{61AF9751-2F17-4C9A-A5B3-A26F88E9621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09D1517-5370-44E9-A738-D0098EBDA805}">
      <dgm:prSet phldrT="[Texto]"/>
      <dgm:spPr/>
      <dgm:t>
        <a:bodyPr/>
        <a:lstStyle/>
        <a:p>
          <a:r>
            <a:rPr lang="pt-BR" b="1"/>
            <a:t>Regulador Territorial</a:t>
          </a:r>
        </a:p>
        <a:p>
          <a:r>
            <a:rPr lang="pt-BR" b="1"/>
            <a:t>DIRAPS/ NORTE</a:t>
          </a:r>
          <a:endParaRPr lang="pt-BR" b="1" dirty="0"/>
        </a:p>
      </dgm:t>
    </dgm:pt>
    <dgm:pt modelId="{E347A542-857C-4D0B-A908-3378DD31BA64}" type="parTrans" cxnId="{C0A3D8E1-B933-41FD-848F-8A980A37F6A9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11A292C5-DAFB-45A8-BED1-04617DE8236A}" type="sibTrans" cxnId="{C0A3D8E1-B933-41FD-848F-8A980A37F6A9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1875586-794E-449E-A49C-0EA7998230EB}">
      <dgm:prSet phldrT="[Texto]"/>
      <dgm:spPr/>
      <dgm:t>
        <a:bodyPr/>
        <a:lstStyle/>
        <a:p>
          <a:r>
            <a:rPr lang="pt-BR" b="1"/>
            <a:t>Regulador Territorial</a:t>
          </a:r>
        </a:p>
        <a:p>
          <a:r>
            <a:rPr lang="pt-BR" b="1"/>
            <a:t>DIRAPS/ SUL</a:t>
          </a:r>
          <a:endParaRPr lang="pt-BR" b="1" dirty="0"/>
        </a:p>
      </dgm:t>
    </dgm:pt>
    <dgm:pt modelId="{BE0BC78C-5A13-44C6-A034-9F1D5B5ED03A}" type="parTrans" cxnId="{71C01D87-333B-4CD1-83BE-C37766F44C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0E5140A-FDD5-4DF7-9094-6C71DD63921B}" type="sibTrans" cxnId="{71C01D87-333B-4CD1-83BE-C37766F44C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06FDA41-48F2-419B-B38F-4ED1A2E830EF}">
      <dgm:prSet phldrT="[Texto]"/>
      <dgm:spPr/>
      <dgm:t>
        <a:bodyPr/>
        <a:lstStyle/>
        <a:p>
          <a:r>
            <a:rPr lang="pt-BR" b="1"/>
            <a:t>Regulador Territorial</a:t>
          </a:r>
        </a:p>
        <a:p>
          <a:r>
            <a:rPr lang="pt-BR" b="1"/>
            <a:t>DIRAPS/ SUDOESTE</a:t>
          </a:r>
          <a:endParaRPr lang="pt-BR" b="1" dirty="0"/>
        </a:p>
      </dgm:t>
    </dgm:pt>
    <dgm:pt modelId="{1F9148FA-FE2A-48D2-B8AF-5E9C9541E233}" type="parTrans" cxnId="{FA8EC2DC-C32B-42EB-8B95-494BC74D45F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15124CE-CFF9-4B0B-B656-230659DE7D6A}" type="sibTrans" cxnId="{FA8EC2DC-C32B-42EB-8B95-494BC74D45F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6B8F15B-1E60-499F-8278-64DCB0135374}">
      <dgm:prSet phldrT="[Texto]"/>
      <dgm:spPr/>
      <dgm:t>
        <a:bodyPr/>
        <a:lstStyle/>
        <a:p>
          <a:r>
            <a:rPr lang="pt-BR" b="1"/>
            <a:t>Regulador Territorial</a:t>
          </a:r>
        </a:p>
        <a:p>
          <a:r>
            <a:rPr lang="pt-BR" b="1"/>
            <a:t>DIRAPS/ CENTRO-SUL</a:t>
          </a:r>
          <a:endParaRPr lang="pt-BR" b="1" dirty="0"/>
        </a:p>
      </dgm:t>
    </dgm:pt>
    <dgm:pt modelId="{94D1A7DA-0BD9-472C-B266-C2CE23D0A780}" type="parTrans" cxnId="{44B1DB4A-DCCC-4CDE-AF46-C3DF1A8AEBC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C429C9D3-78B6-40A0-806F-8C8DE259BFAC}" type="sibTrans" cxnId="{44B1DB4A-DCCC-4CDE-AF46-C3DF1A8AEBC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1DB5873-60B7-42B3-B57E-6E3348974625}">
      <dgm:prSet phldrT="[Texto]"/>
      <dgm:spPr/>
      <dgm:t>
        <a:bodyPr/>
        <a:lstStyle/>
        <a:p>
          <a:r>
            <a:rPr lang="pt-BR" b="1"/>
            <a:t>Regulador Territorial</a:t>
          </a:r>
        </a:p>
        <a:p>
          <a:r>
            <a:rPr lang="pt-BR" b="1"/>
            <a:t>DIRAPS/ CENTRO-NORTE</a:t>
          </a:r>
          <a:endParaRPr lang="pt-BR" b="1" dirty="0"/>
        </a:p>
      </dgm:t>
    </dgm:pt>
    <dgm:pt modelId="{89734722-B79A-442F-B330-A555139E7368}" type="parTrans" cxnId="{857B1B8B-D480-440C-808E-1133F66623A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729BD2E3-8C8D-490A-A36F-27F634752EEF}" type="sibTrans" cxnId="{857B1B8B-D480-440C-808E-1133F66623A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594C728-645F-4DBA-9165-D6708CE6012E}" type="pres">
      <dgm:prSet presAssocID="{4962FC70-FBE3-438C-B31A-D959614A14D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9ED9716-DDA9-497A-ADDC-52FCD366121B}" type="pres">
      <dgm:prSet presAssocID="{84CA7AFE-1742-4B71-9235-8A175B90CE4C}" presName="centerShape" presStyleLbl="node0" presStyleIdx="0" presStyleCnt="1"/>
      <dgm:spPr/>
      <dgm:t>
        <a:bodyPr/>
        <a:lstStyle/>
        <a:p>
          <a:endParaRPr lang="pt-BR"/>
        </a:p>
      </dgm:t>
    </dgm:pt>
    <dgm:pt modelId="{15E40BB7-56E6-4E01-9F56-939653A8FB34}" type="pres">
      <dgm:prSet presAssocID="{0F151BC5-3818-4162-98B8-C09BBB5921B5}" presName="parTrans" presStyleLbl="sibTrans2D1" presStyleIdx="0" presStyleCnt="7"/>
      <dgm:spPr/>
      <dgm:t>
        <a:bodyPr/>
        <a:lstStyle/>
        <a:p>
          <a:endParaRPr lang="pt-BR"/>
        </a:p>
      </dgm:t>
    </dgm:pt>
    <dgm:pt modelId="{51E848A6-1275-4403-8CF2-737EC88685A7}" type="pres">
      <dgm:prSet presAssocID="{0F151BC5-3818-4162-98B8-C09BBB5921B5}" presName="connectorText" presStyleLbl="sibTrans2D1" presStyleIdx="0" presStyleCnt="7"/>
      <dgm:spPr/>
      <dgm:t>
        <a:bodyPr/>
        <a:lstStyle/>
        <a:p>
          <a:endParaRPr lang="pt-BR"/>
        </a:p>
      </dgm:t>
    </dgm:pt>
    <dgm:pt modelId="{DF906DCF-3EBB-4CA6-9050-B217A9FE2EE5}" type="pres">
      <dgm:prSet presAssocID="{7E463DF0-2E90-4B3E-888D-AF4C9DD91C4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8B20909-5D72-4EA8-B491-6CC6FED86198}" type="pres">
      <dgm:prSet presAssocID="{DB8E3E4F-29EB-4FE5-BFA2-B3968E0C350A}" presName="parTrans" presStyleLbl="sibTrans2D1" presStyleIdx="1" presStyleCnt="7"/>
      <dgm:spPr/>
      <dgm:t>
        <a:bodyPr/>
        <a:lstStyle/>
        <a:p>
          <a:endParaRPr lang="pt-BR"/>
        </a:p>
      </dgm:t>
    </dgm:pt>
    <dgm:pt modelId="{5B8C3A0D-FF75-4D7C-98F9-802EC06AF7A6}" type="pres">
      <dgm:prSet presAssocID="{DB8E3E4F-29EB-4FE5-BFA2-B3968E0C350A}" presName="connectorText" presStyleLbl="sibTrans2D1" presStyleIdx="1" presStyleCnt="7"/>
      <dgm:spPr/>
      <dgm:t>
        <a:bodyPr/>
        <a:lstStyle/>
        <a:p>
          <a:endParaRPr lang="pt-BR"/>
        </a:p>
      </dgm:t>
    </dgm:pt>
    <dgm:pt modelId="{0C95A43A-1AF0-4358-B53F-13A054FEBFB8}" type="pres">
      <dgm:prSet presAssocID="{31A85B0A-1A85-4728-9946-27115EA653E4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621D81-6E12-41D9-9B54-238AC96F2729}" type="pres">
      <dgm:prSet presAssocID="{E347A542-857C-4D0B-A908-3378DD31BA64}" presName="parTrans" presStyleLbl="sibTrans2D1" presStyleIdx="2" presStyleCnt="7"/>
      <dgm:spPr/>
      <dgm:t>
        <a:bodyPr/>
        <a:lstStyle/>
        <a:p>
          <a:endParaRPr lang="pt-BR"/>
        </a:p>
      </dgm:t>
    </dgm:pt>
    <dgm:pt modelId="{F613DC7C-4AA1-4F3D-8EAE-8879795A9367}" type="pres">
      <dgm:prSet presAssocID="{E347A542-857C-4D0B-A908-3378DD31BA64}" presName="connectorText" presStyleLbl="sibTrans2D1" presStyleIdx="2" presStyleCnt="7"/>
      <dgm:spPr/>
      <dgm:t>
        <a:bodyPr/>
        <a:lstStyle/>
        <a:p>
          <a:endParaRPr lang="pt-BR"/>
        </a:p>
      </dgm:t>
    </dgm:pt>
    <dgm:pt modelId="{C399C805-EEC0-4762-A9B4-D85F2A011A06}" type="pres">
      <dgm:prSet presAssocID="{309D1517-5370-44E9-A738-D0098EBDA80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D252390-896C-4E7A-AADC-9367255BFC99}" type="pres">
      <dgm:prSet presAssocID="{BE0BC78C-5A13-44C6-A034-9F1D5B5ED03A}" presName="parTrans" presStyleLbl="sibTrans2D1" presStyleIdx="3" presStyleCnt="7"/>
      <dgm:spPr/>
      <dgm:t>
        <a:bodyPr/>
        <a:lstStyle/>
        <a:p>
          <a:endParaRPr lang="pt-BR"/>
        </a:p>
      </dgm:t>
    </dgm:pt>
    <dgm:pt modelId="{6A8371DB-2AD7-40C9-85E0-6F307ECF2E28}" type="pres">
      <dgm:prSet presAssocID="{BE0BC78C-5A13-44C6-A034-9F1D5B5ED03A}" presName="connectorText" presStyleLbl="sibTrans2D1" presStyleIdx="3" presStyleCnt="7"/>
      <dgm:spPr/>
      <dgm:t>
        <a:bodyPr/>
        <a:lstStyle/>
        <a:p>
          <a:endParaRPr lang="pt-BR"/>
        </a:p>
      </dgm:t>
    </dgm:pt>
    <dgm:pt modelId="{4BFBE813-A9CA-4D68-BBFE-F9E146DB17D0}" type="pres">
      <dgm:prSet presAssocID="{61875586-794E-449E-A49C-0EA7998230E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20668C1-CA41-4AA2-95FF-BB92CF24FE87}" type="pres">
      <dgm:prSet presAssocID="{1F9148FA-FE2A-48D2-B8AF-5E9C9541E233}" presName="parTrans" presStyleLbl="sibTrans2D1" presStyleIdx="4" presStyleCnt="7"/>
      <dgm:spPr/>
      <dgm:t>
        <a:bodyPr/>
        <a:lstStyle/>
        <a:p>
          <a:endParaRPr lang="pt-BR"/>
        </a:p>
      </dgm:t>
    </dgm:pt>
    <dgm:pt modelId="{FB264577-F0D5-4975-AFCA-CFFF8F26AE3A}" type="pres">
      <dgm:prSet presAssocID="{1F9148FA-FE2A-48D2-B8AF-5E9C9541E233}" presName="connectorText" presStyleLbl="sibTrans2D1" presStyleIdx="4" presStyleCnt="7"/>
      <dgm:spPr/>
      <dgm:t>
        <a:bodyPr/>
        <a:lstStyle/>
        <a:p>
          <a:endParaRPr lang="pt-BR"/>
        </a:p>
      </dgm:t>
    </dgm:pt>
    <dgm:pt modelId="{0BAAF516-4D63-4072-92D4-5B3CBECAB657}" type="pres">
      <dgm:prSet presAssocID="{F06FDA41-48F2-419B-B38F-4ED1A2E830E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4BD853-7BB5-4570-BF33-82C781002DAB}" type="pres">
      <dgm:prSet presAssocID="{94D1A7DA-0BD9-472C-B266-C2CE23D0A780}" presName="parTrans" presStyleLbl="sibTrans2D1" presStyleIdx="5" presStyleCnt="7"/>
      <dgm:spPr/>
      <dgm:t>
        <a:bodyPr/>
        <a:lstStyle/>
        <a:p>
          <a:endParaRPr lang="pt-BR"/>
        </a:p>
      </dgm:t>
    </dgm:pt>
    <dgm:pt modelId="{B898E245-130F-4BF1-ADF5-814369679364}" type="pres">
      <dgm:prSet presAssocID="{94D1A7DA-0BD9-472C-B266-C2CE23D0A780}" presName="connectorText" presStyleLbl="sibTrans2D1" presStyleIdx="5" presStyleCnt="7"/>
      <dgm:spPr/>
      <dgm:t>
        <a:bodyPr/>
        <a:lstStyle/>
        <a:p>
          <a:endParaRPr lang="pt-BR"/>
        </a:p>
      </dgm:t>
    </dgm:pt>
    <dgm:pt modelId="{B3B69AF6-F8DF-4E07-ABD7-22AA9168B7ED}" type="pres">
      <dgm:prSet presAssocID="{A6B8F15B-1E60-499F-8278-64DCB013537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26168D-EDD3-412C-A880-29E3A9381D35}" type="pres">
      <dgm:prSet presAssocID="{89734722-B79A-442F-B330-A555139E7368}" presName="parTrans" presStyleLbl="sibTrans2D1" presStyleIdx="6" presStyleCnt="7"/>
      <dgm:spPr/>
      <dgm:t>
        <a:bodyPr/>
        <a:lstStyle/>
        <a:p>
          <a:endParaRPr lang="pt-BR"/>
        </a:p>
      </dgm:t>
    </dgm:pt>
    <dgm:pt modelId="{AE2985CD-F892-40CC-9384-768685B5E7F6}" type="pres">
      <dgm:prSet presAssocID="{89734722-B79A-442F-B330-A555139E7368}" presName="connectorText" presStyleLbl="sibTrans2D1" presStyleIdx="6" presStyleCnt="7"/>
      <dgm:spPr/>
      <dgm:t>
        <a:bodyPr/>
        <a:lstStyle/>
        <a:p>
          <a:endParaRPr lang="pt-BR"/>
        </a:p>
      </dgm:t>
    </dgm:pt>
    <dgm:pt modelId="{A00E154D-0369-45B0-AD19-CD3545E1193A}" type="pres">
      <dgm:prSet presAssocID="{51DB5873-60B7-42B3-B57E-6E3348974625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24583BB-B3B1-4571-A439-784F2A57CD41}" type="presOf" srcId="{F06FDA41-48F2-419B-B38F-4ED1A2E830EF}" destId="{0BAAF516-4D63-4072-92D4-5B3CBECAB657}" srcOrd="0" destOrd="0" presId="urn:microsoft.com/office/officeart/2005/8/layout/radial5"/>
    <dgm:cxn modelId="{E5F923A2-5E71-4484-A1B6-49202739077F}" type="presOf" srcId="{DB8E3E4F-29EB-4FE5-BFA2-B3968E0C350A}" destId="{38B20909-5D72-4EA8-B491-6CC6FED86198}" srcOrd="0" destOrd="0" presId="urn:microsoft.com/office/officeart/2005/8/layout/radial5"/>
    <dgm:cxn modelId="{E15520EB-033A-4B15-B061-66DAF8D6465F}" type="presOf" srcId="{E347A542-857C-4D0B-A908-3378DD31BA64}" destId="{B6621D81-6E12-41D9-9B54-238AC96F2729}" srcOrd="0" destOrd="0" presId="urn:microsoft.com/office/officeart/2005/8/layout/radial5"/>
    <dgm:cxn modelId="{857B1B8B-D480-440C-808E-1133F66623A5}" srcId="{84CA7AFE-1742-4B71-9235-8A175B90CE4C}" destId="{51DB5873-60B7-42B3-B57E-6E3348974625}" srcOrd="6" destOrd="0" parTransId="{89734722-B79A-442F-B330-A555139E7368}" sibTransId="{729BD2E3-8C8D-490A-A36F-27F634752EEF}"/>
    <dgm:cxn modelId="{502E022F-18ED-4302-8D6A-5D0F70C105E5}" type="presOf" srcId="{4962FC70-FBE3-438C-B31A-D959614A14D1}" destId="{0594C728-645F-4DBA-9165-D6708CE6012E}" srcOrd="0" destOrd="0" presId="urn:microsoft.com/office/officeart/2005/8/layout/radial5"/>
    <dgm:cxn modelId="{253E3A9D-297A-455E-856E-749B837465D5}" srcId="{84CA7AFE-1742-4B71-9235-8A175B90CE4C}" destId="{7E463DF0-2E90-4B3E-888D-AF4C9DD91C40}" srcOrd="0" destOrd="0" parTransId="{0F151BC5-3818-4162-98B8-C09BBB5921B5}" sibTransId="{E86902C8-3D09-418C-9EFF-C1A387E21968}"/>
    <dgm:cxn modelId="{ABD2E11A-2AF8-40B2-AE3C-2478752A5003}" type="presOf" srcId="{0F151BC5-3818-4162-98B8-C09BBB5921B5}" destId="{51E848A6-1275-4403-8CF2-737EC88685A7}" srcOrd="1" destOrd="0" presId="urn:microsoft.com/office/officeart/2005/8/layout/radial5"/>
    <dgm:cxn modelId="{48C24946-06A7-4A9B-861C-ED6A923C76EE}" type="presOf" srcId="{89734722-B79A-442F-B330-A555139E7368}" destId="{AE2985CD-F892-40CC-9384-768685B5E7F6}" srcOrd="1" destOrd="0" presId="urn:microsoft.com/office/officeart/2005/8/layout/radial5"/>
    <dgm:cxn modelId="{61AF9751-2F17-4C9A-A5B3-A26F88E96216}" srcId="{84CA7AFE-1742-4B71-9235-8A175B90CE4C}" destId="{31A85B0A-1A85-4728-9946-27115EA653E4}" srcOrd="1" destOrd="0" parTransId="{DB8E3E4F-29EB-4FE5-BFA2-B3968E0C350A}" sibTransId="{48C86332-EA91-4E2B-9E9A-DB2E0A7AE85A}"/>
    <dgm:cxn modelId="{7268014F-FCD7-4B4E-BFBD-CEA871729C20}" type="presOf" srcId="{BE0BC78C-5A13-44C6-A034-9F1D5B5ED03A}" destId="{6A8371DB-2AD7-40C9-85E0-6F307ECF2E28}" srcOrd="1" destOrd="0" presId="urn:microsoft.com/office/officeart/2005/8/layout/radial5"/>
    <dgm:cxn modelId="{B85BDB67-4024-442E-A103-26CE0759938F}" type="presOf" srcId="{61875586-794E-449E-A49C-0EA7998230EB}" destId="{4BFBE813-A9CA-4D68-BBFE-F9E146DB17D0}" srcOrd="0" destOrd="0" presId="urn:microsoft.com/office/officeart/2005/8/layout/radial5"/>
    <dgm:cxn modelId="{3B55F7CF-8859-48B6-B232-F275EC113152}" type="presOf" srcId="{BE0BC78C-5A13-44C6-A034-9F1D5B5ED03A}" destId="{8D252390-896C-4E7A-AADC-9367255BFC99}" srcOrd="0" destOrd="0" presId="urn:microsoft.com/office/officeart/2005/8/layout/radial5"/>
    <dgm:cxn modelId="{87E58B55-E796-4D7D-9BF2-80F47053E676}" type="presOf" srcId="{0F151BC5-3818-4162-98B8-C09BBB5921B5}" destId="{15E40BB7-56E6-4E01-9F56-939653A8FB34}" srcOrd="0" destOrd="0" presId="urn:microsoft.com/office/officeart/2005/8/layout/radial5"/>
    <dgm:cxn modelId="{8431CA15-A90F-4EA9-9E42-5529A83D2E70}" type="presOf" srcId="{1F9148FA-FE2A-48D2-B8AF-5E9C9541E233}" destId="{FB264577-F0D5-4975-AFCA-CFFF8F26AE3A}" srcOrd="1" destOrd="0" presId="urn:microsoft.com/office/officeart/2005/8/layout/radial5"/>
    <dgm:cxn modelId="{983922F1-B703-4D76-9B01-A9B87574289C}" type="presOf" srcId="{E347A542-857C-4D0B-A908-3378DD31BA64}" destId="{F613DC7C-4AA1-4F3D-8EAE-8879795A9367}" srcOrd="1" destOrd="0" presId="urn:microsoft.com/office/officeart/2005/8/layout/radial5"/>
    <dgm:cxn modelId="{8F9FF078-3225-4738-A2C7-A699A9EA4756}" type="presOf" srcId="{7E463DF0-2E90-4B3E-888D-AF4C9DD91C40}" destId="{DF906DCF-3EBB-4CA6-9050-B217A9FE2EE5}" srcOrd="0" destOrd="0" presId="urn:microsoft.com/office/officeart/2005/8/layout/radial5"/>
    <dgm:cxn modelId="{B125790D-7080-4C59-869B-8DE34DF13B0A}" type="presOf" srcId="{1F9148FA-FE2A-48D2-B8AF-5E9C9541E233}" destId="{E20668C1-CA41-4AA2-95FF-BB92CF24FE87}" srcOrd="0" destOrd="0" presId="urn:microsoft.com/office/officeart/2005/8/layout/radial5"/>
    <dgm:cxn modelId="{35AD10ED-1FDE-4952-AAD4-7CB5DE7D9240}" type="presOf" srcId="{A6B8F15B-1E60-499F-8278-64DCB0135374}" destId="{B3B69AF6-F8DF-4E07-ABD7-22AA9168B7ED}" srcOrd="0" destOrd="0" presId="urn:microsoft.com/office/officeart/2005/8/layout/radial5"/>
    <dgm:cxn modelId="{4F436125-134A-4280-9C32-42FDAD934FDF}" type="presOf" srcId="{94D1A7DA-0BD9-472C-B266-C2CE23D0A780}" destId="{2E4BD853-7BB5-4570-BF33-82C781002DAB}" srcOrd="0" destOrd="0" presId="urn:microsoft.com/office/officeart/2005/8/layout/radial5"/>
    <dgm:cxn modelId="{44B1DB4A-DCCC-4CDE-AF46-C3DF1A8AEBCB}" srcId="{84CA7AFE-1742-4B71-9235-8A175B90CE4C}" destId="{A6B8F15B-1E60-499F-8278-64DCB0135374}" srcOrd="5" destOrd="0" parTransId="{94D1A7DA-0BD9-472C-B266-C2CE23D0A780}" sibTransId="{C429C9D3-78B6-40A0-806F-8C8DE259BFAC}"/>
    <dgm:cxn modelId="{4C4E28DC-1AAF-488D-8AA0-4D983604AD78}" type="presOf" srcId="{31A85B0A-1A85-4728-9946-27115EA653E4}" destId="{0C95A43A-1AF0-4358-B53F-13A054FEBFB8}" srcOrd="0" destOrd="0" presId="urn:microsoft.com/office/officeart/2005/8/layout/radial5"/>
    <dgm:cxn modelId="{C0A3D8E1-B933-41FD-848F-8A980A37F6A9}" srcId="{84CA7AFE-1742-4B71-9235-8A175B90CE4C}" destId="{309D1517-5370-44E9-A738-D0098EBDA805}" srcOrd="2" destOrd="0" parTransId="{E347A542-857C-4D0B-A908-3378DD31BA64}" sibTransId="{11A292C5-DAFB-45A8-BED1-04617DE8236A}"/>
    <dgm:cxn modelId="{41CB2A2C-7206-44CF-BDE2-8F0299E910B9}" type="presOf" srcId="{DB8E3E4F-29EB-4FE5-BFA2-B3968E0C350A}" destId="{5B8C3A0D-FF75-4D7C-98F9-802EC06AF7A6}" srcOrd="1" destOrd="0" presId="urn:microsoft.com/office/officeart/2005/8/layout/radial5"/>
    <dgm:cxn modelId="{825FC93C-DD61-4F05-BA47-4B04186AF229}" type="presOf" srcId="{51DB5873-60B7-42B3-B57E-6E3348974625}" destId="{A00E154D-0369-45B0-AD19-CD3545E1193A}" srcOrd="0" destOrd="0" presId="urn:microsoft.com/office/officeart/2005/8/layout/radial5"/>
    <dgm:cxn modelId="{FA8EC2DC-C32B-42EB-8B95-494BC74D45FC}" srcId="{84CA7AFE-1742-4B71-9235-8A175B90CE4C}" destId="{F06FDA41-48F2-419B-B38F-4ED1A2E830EF}" srcOrd="4" destOrd="0" parTransId="{1F9148FA-FE2A-48D2-B8AF-5E9C9541E233}" sibTransId="{915124CE-CFF9-4B0B-B656-230659DE7D6A}"/>
    <dgm:cxn modelId="{C3005123-F982-491B-A8F2-537D3F6CDAFC}" type="presOf" srcId="{89734722-B79A-442F-B330-A555139E7368}" destId="{7126168D-EDD3-412C-A880-29E3A9381D35}" srcOrd="0" destOrd="0" presId="urn:microsoft.com/office/officeart/2005/8/layout/radial5"/>
    <dgm:cxn modelId="{19AB385C-A081-4545-880D-609532E654A3}" type="presOf" srcId="{309D1517-5370-44E9-A738-D0098EBDA805}" destId="{C399C805-EEC0-4762-A9B4-D85F2A011A06}" srcOrd="0" destOrd="0" presId="urn:microsoft.com/office/officeart/2005/8/layout/radial5"/>
    <dgm:cxn modelId="{71C01D87-333B-4CD1-83BE-C37766F44C6F}" srcId="{84CA7AFE-1742-4B71-9235-8A175B90CE4C}" destId="{61875586-794E-449E-A49C-0EA7998230EB}" srcOrd="3" destOrd="0" parTransId="{BE0BC78C-5A13-44C6-A034-9F1D5B5ED03A}" sibTransId="{50E5140A-FDD5-4DF7-9094-6C71DD63921B}"/>
    <dgm:cxn modelId="{FC872238-F172-44E5-BAE5-4DB5ADF72C31}" type="presOf" srcId="{94D1A7DA-0BD9-472C-B266-C2CE23D0A780}" destId="{B898E245-130F-4BF1-ADF5-814369679364}" srcOrd="1" destOrd="0" presId="urn:microsoft.com/office/officeart/2005/8/layout/radial5"/>
    <dgm:cxn modelId="{3224E922-37F0-49F6-8934-24DD33CDC663}" srcId="{4962FC70-FBE3-438C-B31A-D959614A14D1}" destId="{84CA7AFE-1742-4B71-9235-8A175B90CE4C}" srcOrd="0" destOrd="0" parTransId="{4439CE16-B630-42F2-AEBC-F7114739EE4A}" sibTransId="{26076C07-A257-45B5-91AF-E8A6601FAC28}"/>
    <dgm:cxn modelId="{A98FDA84-5CC4-4665-8AE4-2388FAA7CA8D}" type="presOf" srcId="{84CA7AFE-1742-4B71-9235-8A175B90CE4C}" destId="{59ED9716-DDA9-497A-ADDC-52FCD366121B}" srcOrd="0" destOrd="0" presId="urn:microsoft.com/office/officeart/2005/8/layout/radial5"/>
    <dgm:cxn modelId="{77FA0AE2-1C0F-45BD-8068-04E8B5AF110E}" type="presParOf" srcId="{0594C728-645F-4DBA-9165-D6708CE6012E}" destId="{59ED9716-DDA9-497A-ADDC-52FCD366121B}" srcOrd="0" destOrd="0" presId="urn:microsoft.com/office/officeart/2005/8/layout/radial5"/>
    <dgm:cxn modelId="{8A5E6B88-68AA-4530-9E2C-6E5294A706A5}" type="presParOf" srcId="{0594C728-645F-4DBA-9165-D6708CE6012E}" destId="{15E40BB7-56E6-4E01-9F56-939653A8FB34}" srcOrd="1" destOrd="0" presId="urn:microsoft.com/office/officeart/2005/8/layout/radial5"/>
    <dgm:cxn modelId="{209742F5-DB57-4B17-A1CD-408557B8A39E}" type="presParOf" srcId="{15E40BB7-56E6-4E01-9F56-939653A8FB34}" destId="{51E848A6-1275-4403-8CF2-737EC88685A7}" srcOrd="0" destOrd="0" presId="urn:microsoft.com/office/officeart/2005/8/layout/radial5"/>
    <dgm:cxn modelId="{005F5C68-A290-4527-91D5-6A4931DAAF2E}" type="presParOf" srcId="{0594C728-645F-4DBA-9165-D6708CE6012E}" destId="{DF906DCF-3EBB-4CA6-9050-B217A9FE2EE5}" srcOrd="2" destOrd="0" presId="urn:microsoft.com/office/officeart/2005/8/layout/radial5"/>
    <dgm:cxn modelId="{3F72AE48-A855-454A-B7C9-9E9FFF42564A}" type="presParOf" srcId="{0594C728-645F-4DBA-9165-D6708CE6012E}" destId="{38B20909-5D72-4EA8-B491-6CC6FED86198}" srcOrd="3" destOrd="0" presId="urn:microsoft.com/office/officeart/2005/8/layout/radial5"/>
    <dgm:cxn modelId="{7B5CFD15-998B-41C1-97E0-5C937B8ED50D}" type="presParOf" srcId="{38B20909-5D72-4EA8-B491-6CC6FED86198}" destId="{5B8C3A0D-FF75-4D7C-98F9-802EC06AF7A6}" srcOrd="0" destOrd="0" presId="urn:microsoft.com/office/officeart/2005/8/layout/radial5"/>
    <dgm:cxn modelId="{39698236-2EB5-4482-A5CF-D74168EAFFA1}" type="presParOf" srcId="{0594C728-645F-4DBA-9165-D6708CE6012E}" destId="{0C95A43A-1AF0-4358-B53F-13A054FEBFB8}" srcOrd="4" destOrd="0" presId="urn:microsoft.com/office/officeart/2005/8/layout/radial5"/>
    <dgm:cxn modelId="{4E3AB75D-0A75-4B78-A263-E0FEDA9BCF9A}" type="presParOf" srcId="{0594C728-645F-4DBA-9165-D6708CE6012E}" destId="{B6621D81-6E12-41D9-9B54-238AC96F2729}" srcOrd="5" destOrd="0" presId="urn:microsoft.com/office/officeart/2005/8/layout/radial5"/>
    <dgm:cxn modelId="{1849BB5A-026D-43CF-8398-A3D20A5A471B}" type="presParOf" srcId="{B6621D81-6E12-41D9-9B54-238AC96F2729}" destId="{F613DC7C-4AA1-4F3D-8EAE-8879795A9367}" srcOrd="0" destOrd="0" presId="urn:microsoft.com/office/officeart/2005/8/layout/radial5"/>
    <dgm:cxn modelId="{94C2D8A5-51C6-4C45-8FA1-132DA37435C2}" type="presParOf" srcId="{0594C728-645F-4DBA-9165-D6708CE6012E}" destId="{C399C805-EEC0-4762-A9B4-D85F2A011A06}" srcOrd="6" destOrd="0" presId="urn:microsoft.com/office/officeart/2005/8/layout/radial5"/>
    <dgm:cxn modelId="{82D27725-0620-4B12-9D59-4DBF9D0C8B1B}" type="presParOf" srcId="{0594C728-645F-4DBA-9165-D6708CE6012E}" destId="{8D252390-896C-4E7A-AADC-9367255BFC99}" srcOrd="7" destOrd="0" presId="urn:microsoft.com/office/officeart/2005/8/layout/radial5"/>
    <dgm:cxn modelId="{31A704AB-E5FC-4A86-99A7-0AF157D310CB}" type="presParOf" srcId="{8D252390-896C-4E7A-AADC-9367255BFC99}" destId="{6A8371DB-2AD7-40C9-85E0-6F307ECF2E28}" srcOrd="0" destOrd="0" presId="urn:microsoft.com/office/officeart/2005/8/layout/radial5"/>
    <dgm:cxn modelId="{FC1721D8-093D-4FDF-9B66-A02BCBE0F31B}" type="presParOf" srcId="{0594C728-645F-4DBA-9165-D6708CE6012E}" destId="{4BFBE813-A9CA-4D68-BBFE-F9E146DB17D0}" srcOrd="8" destOrd="0" presId="urn:microsoft.com/office/officeart/2005/8/layout/radial5"/>
    <dgm:cxn modelId="{C3AC78CD-E453-4544-BB82-BB8073162F64}" type="presParOf" srcId="{0594C728-645F-4DBA-9165-D6708CE6012E}" destId="{E20668C1-CA41-4AA2-95FF-BB92CF24FE87}" srcOrd="9" destOrd="0" presId="urn:microsoft.com/office/officeart/2005/8/layout/radial5"/>
    <dgm:cxn modelId="{7EA02872-EC29-45DA-8C8F-A1B7FCF8543B}" type="presParOf" srcId="{E20668C1-CA41-4AA2-95FF-BB92CF24FE87}" destId="{FB264577-F0D5-4975-AFCA-CFFF8F26AE3A}" srcOrd="0" destOrd="0" presId="urn:microsoft.com/office/officeart/2005/8/layout/radial5"/>
    <dgm:cxn modelId="{24017B14-916D-4EF4-B0D7-36258FD71A9C}" type="presParOf" srcId="{0594C728-645F-4DBA-9165-D6708CE6012E}" destId="{0BAAF516-4D63-4072-92D4-5B3CBECAB657}" srcOrd="10" destOrd="0" presId="urn:microsoft.com/office/officeart/2005/8/layout/radial5"/>
    <dgm:cxn modelId="{5A1FA5C2-EF5E-42F3-8BDD-AF254D117336}" type="presParOf" srcId="{0594C728-645F-4DBA-9165-D6708CE6012E}" destId="{2E4BD853-7BB5-4570-BF33-82C781002DAB}" srcOrd="11" destOrd="0" presId="urn:microsoft.com/office/officeart/2005/8/layout/radial5"/>
    <dgm:cxn modelId="{C57093ED-26E8-4E16-A3CC-FBC68EF3DFB9}" type="presParOf" srcId="{2E4BD853-7BB5-4570-BF33-82C781002DAB}" destId="{B898E245-130F-4BF1-ADF5-814369679364}" srcOrd="0" destOrd="0" presId="urn:microsoft.com/office/officeart/2005/8/layout/radial5"/>
    <dgm:cxn modelId="{AEE38FD9-DC5C-4E55-A941-8C7766E0A919}" type="presParOf" srcId="{0594C728-645F-4DBA-9165-D6708CE6012E}" destId="{B3B69AF6-F8DF-4E07-ABD7-22AA9168B7ED}" srcOrd="12" destOrd="0" presId="urn:microsoft.com/office/officeart/2005/8/layout/radial5"/>
    <dgm:cxn modelId="{8984A733-BD29-46DD-B5C9-09DC722A05AE}" type="presParOf" srcId="{0594C728-645F-4DBA-9165-D6708CE6012E}" destId="{7126168D-EDD3-412C-A880-29E3A9381D35}" srcOrd="13" destOrd="0" presId="urn:microsoft.com/office/officeart/2005/8/layout/radial5"/>
    <dgm:cxn modelId="{0584F7F3-A53F-4E5B-B626-F20124201EAA}" type="presParOf" srcId="{7126168D-EDD3-412C-A880-29E3A9381D35}" destId="{AE2985CD-F892-40CC-9384-768685B5E7F6}" srcOrd="0" destOrd="0" presId="urn:microsoft.com/office/officeart/2005/8/layout/radial5"/>
    <dgm:cxn modelId="{E1FCDFFD-B0F3-436D-BDCC-F3CC21535049}" type="presParOf" srcId="{0594C728-645F-4DBA-9165-D6708CE6012E}" destId="{A00E154D-0369-45B0-AD19-CD3545E1193A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A8F673-37A4-4019-B4C6-6B840DEB7E9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159F0F5-DF6F-4F26-9A0E-690C4FD5CB9A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Pleno Exercício do DIREITO A SAÚDE</a:t>
          </a:r>
          <a:endParaRPr lang="pt-BR" dirty="0">
            <a:solidFill>
              <a:schemeClr val="tx1"/>
            </a:solidFill>
          </a:endParaRPr>
        </a:p>
      </dgm:t>
    </dgm:pt>
    <dgm:pt modelId="{E0CF5E5B-8E8A-4F59-8AD3-0FD0A6760B7D}" type="parTrans" cxnId="{E650BCF1-B03D-49D1-8F68-7777E69572A3}">
      <dgm:prSet/>
      <dgm:spPr/>
      <dgm:t>
        <a:bodyPr/>
        <a:lstStyle/>
        <a:p>
          <a:endParaRPr lang="pt-BR"/>
        </a:p>
      </dgm:t>
    </dgm:pt>
    <dgm:pt modelId="{FB84ACD9-DE35-4534-B41E-67FA237A3A59}" type="sibTrans" cxnId="{E650BCF1-B03D-49D1-8F68-7777E69572A3}">
      <dgm:prSet/>
      <dgm:spPr/>
      <dgm:t>
        <a:bodyPr/>
        <a:lstStyle/>
        <a:p>
          <a:endParaRPr lang="pt-BR"/>
        </a:p>
      </dgm:t>
    </dgm:pt>
    <dgm:pt modelId="{62ABF508-04ED-4193-8719-43B484505DCE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Afirmação da Cidadania</a:t>
          </a:r>
        </a:p>
      </dgm:t>
    </dgm:pt>
    <dgm:pt modelId="{9ED214AD-FE71-44B1-A0A6-F189BC2EFCA1}" type="parTrans" cxnId="{B77E2554-D1AE-4ED7-9105-535244E9D3D6}">
      <dgm:prSet/>
      <dgm:spPr/>
      <dgm:t>
        <a:bodyPr/>
        <a:lstStyle/>
        <a:p>
          <a:endParaRPr lang="pt-BR"/>
        </a:p>
      </dgm:t>
    </dgm:pt>
    <dgm:pt modelId="{474DFF8D-97D7-47E8-A5F7-60CA44F87AB5}" type="sibTrans" cxnId="{B77E2554-D1AE-4ED7-9105-535244E9D3D6}">
      <dgm:prSet/>
      <dgm:spPr/>
      <dgm:t>
        <a:bodyPr/>
        <a:lstStyle/>
        <a:p>
          <a:endParaRPr lang="pt-BR"/>
        </a:p>
      </dgm:t>
    </dgm:pt>
    <dgm:pt modelId="{365B3BC8-0708-428A-A4D9-6F147B02659A}">
      <dgm:prSet phldrT="[Texto]"/>
      <dgm:spPr/>
      <dgm:t>
        <a:bodyPr/>
        <a:lstStyle/>
        <a:p>
          <a:r>
            <a:rPr lang="pt-BR" dirty="0" smtClean="0"/>
            <a:t>oferta de serviços resolutivos, </a:t>
          </a:r>
          <a:endParaRPr lang="pt-BR" dirty="0"/>
        </a:p>
      </dgm:t>
    </dgm:pt>
    <dgm:pt modelId="{6AD8D5C3-9E4F-49BF-8A3F-B3F25F8377CD}" type="parTrans" cxnId="{AC13ED4B-F810-4A05-9D0D-63B7F4FDAE97}">
      <dgm:prSet/>
      <dgm:spPr/>
      <dgm:t>
        <a:bodyPr/>
        <a:lstStyle/>
        <a:p>
          <a:endParaRPr lang="pt-BR"/>
        </a:p>
      </dgm:t>
    </dgm:pt>
    <dgm:pt modelId="{03E860AF-3DDA-4462-8F06-49A8684F409A}" type="sibTrans" cxnId="{AC13ED4B-F810-4A05-9D0D-63B7F4FDAE97}">
      <dgm:prSet/>
      <dgm:spPr/>
      <dgm:t>
        <a:bodyPr/>
        <a:lstStyle/>
        <a:p>
          <a:endParaRPr lang="pt-BR"/>
        </a:p>
      </dgm:t>
    </dgm:pt>
    <dgm:pt modelId="{4D6994DD-699B-4F83-921D-086AC531FAA9}">
      <dgm:prSet phldrT="[Texto]"/>
      <dgm:spPr/>
      <dgm:t>
        <a:bodyPr/>
        <a:lstStyle/>
        <a:p>
          <a:r>
            <a:rPr lang="pt-BR" dirty="0" smtClean="0"/>
            <a:t>em ambientes humanizados, </a:t>
          </a:r>
          <a:endParaRPr lang="pt-BR" dirty="0"/>
        </a:p>
      </dgm:t>
    </dgm:pt>
    <dgm:pt modelId="{5E253723-EF9A-4212-871E-CEBEBA9DA048}" type="parTrans" cxnId="{AFF8D30A-B652-40C5-897E-6768A853DDE3}">
      <dgm:prSet/>
      <dgm:spPr/>
      <dgm:t>
        <a:bodyPr/>
        <a:lstStyle/>
        <a:p>
          <a:endParaRPr lang="pt-BR"/>
        </a:p>
      </dgm:t>
    </dgm:pt>
    <dgm:pt modelId="{F1C3A6DD-93AC-49CD-9EDA-1F27690B3D09}" type="sibTrans" cxnId="{AFF8D30A-B652-40C5-897E-6768A853DDE3}">
      <dgm:prSet/>
      <dgm:spPr/>
      <dgm:t>
        <a:bodyPr/>
        <a:lstStyle/>
        <a:p>
          <a:endParaRPr lang="pt-BR"/>
        </a:p>
      </dgm:t>
    </dgm:pt>
    <dgm:pt modelId="{51FECB4C-B4FA-4B4A-A0D7-F0D03D1E5358}">
      <dgm:prSet phldrT="[Texto]"/>
      <dgm:spPr/>
      <dgm:t>
        <a:bodyPr/>
        <a:lstStyle/>
        <a:p>
          <a:r>
            <a:rPr lang="pt-BR" dirty="0" smtClean="0"/>
            <a:t>próximos às residências dos usuários e</a:t>
          </a:r>
          <a:endParaRPr lang="pt-BR" dirty="0"/>
        </a:p>
      </dgm:t>
    </dgm:pt>
    <dgm:pt modelId="{914A01FE-A480-4A6D-A797-23C85ED532E7}" type="parTrans" cxnId="{FD62FBC5-FA13-460D-B946-23426936ABE6}">
      <dgm:prSet/>
      <dgm:spPr/>
      <dgm:t>
        <a:bodyPr/>
        <a:lstStyle/>
        <a:p>
          <a:endParaRPr lang="pt-BR"/>
        </a:p>
      </dgm:t>
    </dgm:pt>
    <dgm:pt modelId="{08212308-B585-48F1-9ADF-C18BE3E9DAD8}" type="sibTrans" cxnId="{FD62FBC5-FA13-460D-B946-23426936ABE6}">
      <dgm:prSet/>
      <dgm:spPr/>
      <dgm:t>
        <a:bodyPr/>
        <a:lstStyle/>
        <a:p>
          <a:endParaRPr lang="pt-BR"/>
        </a:p>
      </dgm:t>
    </dgm:pt>
    <dgm:pt modelId="{923A8100-2F31-4FD8-86EA-357FCBA1A00E}">
      <dgm:prSet phldrT="[Texto]"/>
      <dgm:spPr/>
      <dgm:t>
        <a:bodyPr/>
        <a:lstStyle/>
        <a:p>
          <a:r>
            <a:rPr lang="pt-BR" dirty="0" smtClean="0"/>
            <a:t>prestados com qualidade por profissionais formados e capacitados adequadamente</a:t>
          </a:r>
          <a:endParaRPr lang="pt-BR" dirty="0"/>
        </a:p>
      </dgm:t>
    </dgm:pt>
    <dgm:pt modelId="{03CD31E0-5FFE-483D-84DE-DBEB7DAC4F27}" type="parTrans" cxnId="{B325CF04-5A62-4109-A315-B2CCB21063BF}">
      <dgm:prSet/>
      <dgm:spPr/>
      <dgm:t>
        <a:bodyPr/>
        <a:lstStyle/>
        <a:p>
          <a:endParaRPr lang="pt-BR"/>
        </a:p>
      </dgm:t>
    </dgm:pt>
    <dgm:pt modelId="{5DFE822A-6384-463C-A7C1-8BC58E4858E4}" type="sibTrans" cxnId="{B325CF04-5A62-4109-A315-B2CCB21063BF}">
      <dgm:prSet/>
      <dgm:spPr/>
      <dgm:t>
        <a:bodyPr/>
        <a:lstStyle/>
        <a:p>
          <a:endParaRPr lang="pt-BR"/>
        </a:p>
      </dgm:t>
    </dgm:pt>
    <dgm:pt modelId="{A8B22B58-7DD3-4B1B-AA1A-4BC01620F686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como principal abordagem no enfrentamento dos Determinantes Sociais de Saúde, reforçando aqueles que protegem a condição de saúde dos usuários, e na integração das ações de governo que promovem a inclusão social, sobretudo em grupos vulneráveis</a:t>
          </a:r>
        </a:p>
      </dgm:t>
    </dgm:pt>
    <dgm:pt modelId="{C9B21D01-1039-4CF8-BA64-7708D2A9BCF3}" type="parTrans" cxnId="{714ECEE7-8979-4D7F-8D10-211A3B84500F}">
      <dgm:prSet/>
      <dgm:spPr/>
      <dgm:t>
        <a:bodyPr/>
        <a:lstStyle/>
        <a:p>
          <a:endParaRPr lang="pt-BR"/>
        </a:p>
      </dgm:t>
    </dgm:pt>
    <dgm:pt modelId="{9DF59992-8BEF-4E1B-84CE-92D521CA7F3F}" type="sibTrans" cxnId="{714ECEE7-8979-4D7F-8D10-211A3B84500F}">
      <dgm:prSet/>
      <dgm:spPr/>
      <dgm:t>
        <a:bodyPr/>
        <a:lstStyle/>
        <a:p>
          <a:endParaRPr lang="pt-BR"/>
        </a:p>
      </dgm:t>
    </dgm:pt>
    <dgm:pt modelId="{D77CC90D-BD8C-49B0-9BBE-C14091375498}" type="pres">
      <dgm:prSet presAssocID="{DFA8F673-37A4-4019-B4C6-6B840DEB7E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BDA9554-10D0-4526-B6BA-DDC43C68D86A}" type="pres">
      <dgm:prSet presAssocID="{D159F0F5-DF6F-4F26-9A0E-690C4FD5CB9A}" presName="parentLin" presStyleCnt="0"/>
      <dgm:spPr/>
    </dgm:pt>
    <dgm:pt modelId="{241491A6-E49F-42D1-85EF-FEF485A701A8}" type="pres">
      <dgm:prSet presAssocID="{D159F0F5-DF6F-4F26-9A0E-690C4FD5CB9A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9F2B0B1B-8562-4D8D-81D4-4FF44BC2E538}" type="pres">
      <dgm:prSet presAssocID="{D159F0F5-DF6F-4F26-9A0E-690C4FD5CB9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866A99-5E61-4A65-B35B-2B57A4A8D3AC}" type="pres">
      <dgm:prSet presAssocID="{D159F0F5-DF6F-4F26-9A0E-690C4FD5CB9A}" presName="negativeSpace" presStyleCnt="0"/>
      <dgm:spPr/>
    </dgm:pt>
    <dgm:pt modelId="{36B1BB8E-8230-4599-83C4-E2ED842428ED}" type="pres">
      <dgm:prSet presAssocID="{D159F0F5-DF6F-4F26-9A0E-690C4FD5CB9A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0931940-1339-456A-92F1-7E524026C1C7}" type="pres">
      <dgm:prSet presAssocID="{FB84ACD9-DE35-4534-B41E-67FA237A3A59}" presName="spaceBetweenRectangles" presStyleCnt="0"/>
      <dgm:spPr/>
    </dgm:pt>
    <dgm:pt modelId="{9157A7B6-FE06-4107-9E16-E7279C318F4B}" type="pres">
      <dgm:prSet presAssocID="{62ABF508-04ED-4193-8719-43B484505DCE}" presName="parentLin" presStyleCnt="0"/>
      <dgm:spPr/>
    </dgm:pt>
    <dgm:pt modelId="{CE52D541-6027-4BB1-938B-0188508FD8F5}" type="pres">
      <dgm:prSet presAssocID="{62ABF508-04ED-4193-8719-43B484505DCE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E13236B1-8FE5-4BCB-99BB-E477A4B091A7}" type="pres">
      <dgm:prSet presAssocID="{62ABF508-04ED-4193-8719-43B484505DC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060EB1-7BF5-4295-BFAB-0F45C638F989}" type="pres">
      <dgm:prSet presAssocID="{62ABF508-04ED-4193-8719-43B484505DCE}" presName="negativeSpace" presStyleCnt="0"/>
      <dgm:spPr/>
    </dgm:pt>
    <dgm:pt modelId="{324192B7-899F-4CA6-97A7-9D8E6063788A}" type="pres">
      <dgm:prSet presAssocID="{62ABF508-04ED-4193-8719-43B484505DC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14ECEE7-8979-4D7F-8D10-211A3B84500F}" srcId="{62ABF508-04ED-4193-8719-43B484505DCE}" destId="{A8B22B58-7DD3-4B1B-AA1A-4BC01620F686}" srcOrd="0" destOrd="0" parTransId="{C9B21D01-1039-4CF8-BA64-7708D2A9BCF3}" sibTransId="{9DF59992-8BEF-4E1B-84CE-92D521CA7F3F}"/>
    <dgm:cxn modelId="{4D937385-BB0F-427B-BAD4-7389BB09C608}" type="presOf" srcId="{D159F0F5-DF6F-4F26-9A0E-690C4FD5CB9A}" destId="{241491A6-E49F-42D1-85EF-FEF485A701A8}" srcOrd="0" destOrd="0" presId="urn:microsoft.com/office/officeart/2005/8/layout/list1"/>
    <dgm:cxn modelId="{4734FE0E-F85C-4A7D-BC76-E5E242CE73B2}" type="presOf" srcId="{62ABF508-04ED-4193-8719-43B484505DCE}" destId="{CE52D541-6027-4BB1-938B-0188508FD8F5}" srcOrd="0" destOrd="0" presId="urn:microsoft.com/office/officeart/2005/8/layout/list1"/>
    <dgm:cxn modelId="{A4C1F7E2-CEF9-498C-AA8B-3E2E0D21D043}" type="presOf" srcId="{D159F0F5-DF6F-4F26-9A0E-690C4FD5CB9A}" destId="{9F2B0B1B-8562-4D8D-81D4-4FF44BC2E538}" srcOrd="1" destOrd="0" presId="urn:microsoft.com/office/officeart/2005/8/layout/list1"/>
    <dgm:cxn modelId="{1CFB75C8-D927-4B11-BC0B-0F0A646697FB}" type="presOf" srcId="{365B3BC8-0708-428A-A4D9-6F147B02659A}" destId="{36B1BB8E-8230-4599-83C4-E2ED842428ED}" srcOrd="0" destOrd="0" presId="urn:microsoft.com/office/officeart/2005/8/layout/list1"/>
    <dgm:cxn modelId="{5F9A2DFA-C75D-45C6-A379-799C2E669CA9}" type="presOf" srcId="{62ABF508-04ED-4193-8719-43B484505DCE}" destId="{E13236B1-8FE5-4BCB-99BB-E477A4B091A7}" srcOrd="1" destOrd="0" presId="urn:microsoft.com/office/officeart/2005/8/layout/list1"/>
    <dgm:cxn modelId="{AEFB7EBA-E950-4CCD-AE6E-040F0B999D16}" type="presOf" srcId="{DFA8F673-37A4-4019-B4C6-6B840DEB7E91}" destId="{D77CC90D-BD8C-49B0-9BBE-C14091375498}" srcOrd="0" destOrd="0" presId="urn:microsoft.com/office/officeart/2005/8/layout/list1"/>
    <dgm:cxn modelId="{5C5F87D9-59B9-44AD-8492-EB7A7EB642D3}" type="presOf" srcId="{A8B22B58-7DD3-4B1B-AA1A-4BC01620F686}" destId="{324192B7-899F-4CA6-97A7-9D8E6063788A}" srcOrd="0" destOrd="0" presId="urn:microsoft.com/office/officeart/2005/8/layout/list1"/>
    <dgm:cxn modelId="{AC13ED4B-F810-4A05-9D0D-63B7F4FDAE97}" srcId="{D159F0F5-DF6F-4F26-9A0E-690C4FD5CB9A}" destId="{365B3BC8-0708-428A-A4D9-6F147B02659A}" srcOrd="0" destOrd="0" parTransId="{6AD8D5C3-9E4F-49BF-8A3F-B3F25F8377CD}" sibTransId="{03E860AF-3DDA-4462-8F06-49A8684F409A}"/>
    <dgm:cxn modelId="{E650BCF1-B03D-49D1-8F68-7777E69572A3}" srcId="{DFA8F673-37A4-4019-B4C6-6B840DEB7E91}" destId="{D159F0F5-DF6F-4F26-9A0E-690C4FD5CB9A}" srcOrd="0" destOrd="0" parTransId="{E0CF5E5B-8E8A-4F59-8AD3-0FD0A6760B7D}" sibTransId="{FB84ACD9-DE35-4534-B41E-67FA237A3A59}"/>
    <dgm:cxn modelId="{D7018E01-8218-4182-8455-16FECD4A538B}" type="presOf" srcId="{923A8100-2F31-4FD8-86EA-357FCBA1A00E}" destId="{36B1BB8E-8230-4599-83C4-E2ED842428ED}" srcOrd="0" destOrd="3" presId="urn:microsoft.com/office/officeart/2005/8/layout/list1"/>
    <dgm:cxn modelId="{B325CF04-5A62-4109-A315-B2CCB21063BF}" srcId="{D159F0F5-DF6F-4F26-9A0E-690C4FD5CB9A}" destId="{923A8100-2F31-4FD8-86EA-357FCBA1A00E}" srcOrd="3" destOrd="0" parTransId="{03CD31E0-5FFE-483D-84DE-DBEB7DAC4F27}" sibTransId="{5DFE822A-6384-463C-A7C1-8BC58E4858E4}"/>
    <dgm:cxn modelId="{75532696-DBFD-45CD-8465-9561051F528F}" type="presOf" srcId="{4D6994DD-699B-4F83-921D-086AC531FAA9}" destId="{36B1BB8E-8230-4599-83C4-E2ED842428ED}" srcOrd="0" destOrd="1" presId="urn:microsoft.com/office/officeart/2005/8/layout/list1"/>
    <dgm:cxn modelId="{3236F18B-C2E0-40BB-AB40-17B450D27162}" type="presOf" srcId="{51FECB4C-B4FA-4B4A-A0D7-F0D03D1E5358}" destId="{36B1BB8E-8230-4599-83C4-E2ED842428ED}" srcOrd="0" destOrd="2" presId="urn:microsoft.com/office/officeart/2005/8/layout/list1"/>
    <dgm:cxn modelId="{B77E2554-D1AE-4ED7-9105-535244E9D3D6}" srcId="{DFA8F673-37A4-4019-B4C6-6B840DEB7E91}" destId="{62ABF508-04ED-4193-8719-43B484505DCE}" srcOrd="1" destOrd="0" parTransId="{9ED214AD-FE71-44B1-A0A6-F189BC2EFCA1}" sibTransId="{474DFF8D-97D7-47E8-A5F7-60CA44F87AB5}"/>
    <dgm:cxn modelId="{AFF8D30A-B652-40C5-897E-6768A853DDE3}" srcId="{D159F0F5-DF6F-4F26-9A0E-690C4FD5CB9A}" destId="{4D6994DD-699B-4F83-921D-086AC531FAA9}" srcOrd="1" destOrd="0" parTransId="{5E253723-EF9A-4212-871E-CEBEBA9DA048}" sibTransId="{F1C3A6DD-93AC-49CD-9EDA-1F27690B3D09}"/>
    <dgm:cxn modelId="{FD62FBC5-FA13-460D-B946-23426936ABE6}" srcId="{D159F0F5-DF6F-4F26-9A0E-690C4FD5CB9A}" destId="{51FECB4C-B4FA-4B4A-A0D7-F0D03D1E5358}" srcOrd="2" destOrd="0" parTransId="{914A01FE-A480-4A6D-A797-23C85ED532E7}" sibTransId="{08212308-B585-48F1-9ADF-C18BE3E9DAD8}"/>
    <dgm:cxn modelId="{1EB4479E-B5F7-4068-A5BC-5EEE0C224F2A}" type="presParOf" srcId="{D77CC90D-BD8C-49B0-9BBE-C14091375498}" destId="{6BDA9554-10D0-4526-B6BA-DDC43C68D86A}" srcOrd="0" destOrd="0" presId="urn:microsoft.com/office/officeart/2005/8/layout/list1"/>
    <dgm:cxn modelId="{BEAF485A-77A4-4BDE-8826-4EC9BE7E2D35}" type="presParOf" srcId="{6BDA9554-10D0-4526-B6BA-DDC43C68D86A}" destId="{241491A6-E49F-42D1-85EF-FEF485A701A8}" srcOrd="0" destOrd="0" presId="urn:microsoft.com/office/officeart/2005/8/layout/list1"/>
    <dgm:cxn modelId="{EBCF1674-E58B-47AD-8D77-B07499ABDC4B}" type="presParOf" srcId="{6BDA9554-10D0-4526-B6BA-DDC43C68D86A}" destId="{9F2B0B1B-8562-4D8D-81D4-4FF44BC2E538}" srcOrd="1" destOrd="0" presId="urn:microsoft.com/office/officeart/2005/8/layout/list1"/>
    <dgm:cxn modelId="{E9807750-C447-48D1-830D-0FC2E63609E2}" type="presParOf" srcId="{D77CC90D-BD8C-49B0-9BBE-C14091375498}" destId="{43866A99-5E61-4A65-B35B-2B57A4A8D3AC}" srcOrd="1" destOrd="0" presId="urn:microsoft.com/office/officeart/2005/8/layout/list1"/>
    <dgm:cxn modelId="{7633C8B2-C6F3-4E1A-9440-6B08CCAE0DE9}" type="presParOf" srcId="{D77CC90D-BD8C-49B0-9BBE-C14091375498}" destId="{36B1BB8E-8230-4599-83C4-E2ED842428ED}" srcOrd="2" destOrd="0" presId="urn:microsoft.com/office/officeart/2005/8/layout/list1"/>
    <dgm:cxn modelId="{511C0CBD-DEE2-4868-8CB7-178412F0F46B}" type="presParOf" srcId="{D77CC90D-BD8C-49B0-9BBE-C14091375498}" destId="{A0931940-1339-456A-92F1-7E524026C1C7}" srcOrd="3" destOrd="0" presId="urn:microsoft.com/office/officeart/2005/8/layout/list1"/>
    <dgm:cxn modelId="{8B9F83AD-3422-4C69-AC8E-2F129D0FEA3C}" type="presParOf" srcId="{D77CC90D-BD8C-49B0-9BBE-C14091375498}" destId="{9157A7B6-FE06-4107-9E16-E7279C318F4B}" srcOrd="4" destOrd="0" presId="urn:microsoft.com/office/officeart/2005/8/layout/list1"/>
    <dgm:cxn modelId="{C6376AE6-D981-4FB2-A45D-0CFE968395C9}" type="presParOf" srcId="{9157A7B6-FE06-4107-9E16-E7279C318F4B}" destId="{CE52D541-6027-4BB1-938B-0188508FD8F5}" srcOrd="0" destOrd="0" presId="urn:microsoft.com/office/officeart/2005/8/layout/list1"/>
    <dgm:cxn modelId="{352BAA35-E7A9-449B-93E7-2E2FB9B812D5}" type="presParOf" srcId="{9157A7B6-FE06-4107-9E16-E7279C318F4B}" destId="{E13236B1-8FE5-4BCB-99BB-E477A4B091A7}" srcOrd="1" destOrd="0" presId="urn:microsoft.com/office/officeart/2005/8/layout/list1"/>
    <dgm:cxn modelId="{9713D730-82C0-49F1-9EEE-E842A2AF0B1B}" type="presParOf" srcId="{D77CC90D-BD8C-49B0-9BBE-C14091375498}" destId="{12060EB1-7BF5-4295-BFAB-0F45C638F989}" srcOrd="5" destOrd="0" presId="urn:microsoft.com/office/officeart/2005/8/layout/list1"/>
    <dgm:cxn modelId="{15D8715C-5433-4E1A-89C8-378FFB844700}" type="presParOf" srcId="{D77CC90D-BD8C-49B0-9BBE-C14091375498}" destId="{324192B7-899F-4CA6-97A7-9D8E6063788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A8F673-37A4-4019-B4C6-6B840DEB7E9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159F0F5-DF6F-4F26-9A0E-690C4FD5CB9A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reestruturação dos equipamentos assistenciais locais, permitindo uma abordagem em saúde mais humanizada e com qualidade de trabalho para os profissionais de saúde</a:t>
          </a:r>
          <a:endParaRPr lang="pt-BR" dirty="0">
            <a:solidFill>
              <a:schemeClr val="tx1"/>
            </a:solidFill>
          </a:endParaRPr>
        </a:p>
      </dgm:t>
    </dgm:pt>
    <dgm:pt modelId="{E0CF5E5B-8E8A-4F59-8AD3-0FD0A6760B7D}" type="parTrans" cxnId="{E650BCF1-B03D-49D1-8F68-7777E69572A3}">
      <dgm:prSet/>
      <dgm:spPr/>
      <dgm:t>
        <a:bodyPr/>
        <a:lstStyle/>
        <a:p>
          <a:endParaRPr lang="pt-BR"/>
        </a:p>
      </dgm:t>
    </dgm:pt>
    <dgm:pt modelId="{FB84ACD9-DE35-4534-B41E-67FA237A3A59}" type="sibTrans" cxnId="{E650BCF1-B03D-49D1-8F68-7777E69572A3}">
      <dgm:prSet/>
      <dgm:spPr/>
      <dgm:t>
        <a:bodyPr/>
        <a:lstStyle/>
        <a:p>
          <a:endParaRPr lang="pt-BR"/>
        </a:p>
      </dgm:t>
    </dgm:pt>
    <dgm:pt modelId="{D95CB568-B970-4FA1-8032-98DA59B664B5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Cobertura de ESF</a:t>
          </a:r>
          <a:endParaRPr lang="pt-BR" dirty="0">
            <a:solidFill>
              <a:schemeClr val="tx1"/>
            </a:solidFill>
          </a:endParaRPr>
        </a:p>
      </dgm:t>
    </dgm:pt>
    <dgm:pt modelId="{990058A9-E826-499E-B07B-C57FF60CCE18}" type="parTrans" cxnId="{EE6EF9D0-1FF4-445A-8390-ACD1D90B6435}">
      <dgm:prSet/>
      <dgm:spPr/>
      <dgm:t>
        <a:bodyPr/>
        <a:lstStyle/>
        <a:p>
          <a:endParaRPr lang="pt-BR"/>
        </a:p>
      </dgm:t>
    </dgm:pt>
    <dgm:pt modelId="{A716ADD0-D17A-402A-B848-88898A7BD9B0}" type="sibTrans" cxnId="{EE6EF9D0-1FF4-445A-8390-ACD1D90B6435}">
      <dgm:prSet/>
      <dgm:spPr/>
      <dgm:t>
        <a:bodyPr/>
        <a:lstStyle/>
        <a:p>
          <a:endParaRPr lang="pt-BR"/>
        </a:p>
      </dgm:t>
    </dgm:pt>
    <dgm:pt modelId="{763CCA85-362F-4172-B9CB-54145A29F6F4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atualização e ambientação humanizada do Parque da APS</a:t>
          </a:r>
          <a:endParaRPr lang="pt-BR" dirty="0">
            <a:solidFill>
              <a:schemeClr val="tx1"/>
            </a:solidFill>
          </a:endParaRPr>
        </a:p>
      </dgm:t>
    </dgm:pt>
    <dgm:pt modelId="{ACAB01E6-0F28-4A72-A5B5-14E4D57B8580}" type="parTrans" cxnId="{EFE3FEF8-BEBD-473C-8B09-D21A3EF7AB90}">
      <dgm:prSet/>
      <dgm:spPr/>
    </dgm:pt>
    <dgm:pt modelId="{EF58D532-D88F-440F-B2AB-05AADFB867FB}" type="sibTrans" cxnId="{EFE3FEF8-BEBD-473C-8B09-D21A3EF7AB90}">
      <dgm:prSet/>
      <dgm:spPr/>
    </dgm:pt>
    <dgm:pt modelId="{1B4CCAED-B53D-47E5-A259-6E76845B40AA}">
      <dgm:prSet phldrT="[Texto]"/>
      <dgm:spPr/>
      <dgm:t>
        <a:bodyPr/>
        <a:lstStyle/>
        <a:p>
          <a:r>
            <a:rPr lang="pt-BR" dirty="0" smtClean="0"/>
            <a:t>Ampla cobertura de Estratégia de Saúde da Família no DF</a:t>
          </a:r>
          <a:endParaRPr lang="pt-BR" dirty="0"/>
        </a:p>
      </dgm:t>
    </dgm:pt>
    <dgm:pt modelId="{B0BB0B2A-FBBC-4D25-B240-380EDFED13B6}" type="parTrans" cxnId="{5175298B-BCC7-4159-B1BA-D080A5AF4F1E}">
      <dgm:prSet/>
      <dgm:spPr/>
      <dgm:t>
        <a:bodyPr/>
        <a:lstStyle/>
        <a:p>
          <a:endParaRPr lang="pt-BR"/>
        </a:p>
      </dgm:t>
    </dgm:pt>
    <dgm:pt modelId="{68AC425A-3CF7-4B80-AEFA-F658AF1C850C}" type="sibTrans" cxnId="{5175298B-BCC7-4159-B1BA-D080A5AF4F1E}">
      <dgm:prSet/>
      <dgm:spPr/>
      <dgm:t>
        <a:bodyPr/>
        <a:lstStyle/>
        <a:p>
          <a:endParaRPr lang="pt-BR"/>
        </a:p>
      </dgm:t>
    </dgm:pt>
    <dgm:pt modelId="{8A9C77E0-DC7A-49A4-AD0D-78D1A61A6678}">
      <dgm:prSet phldrT="[Texto]"/>
      <dgm:spPr/>
      <dgm:t>
        <a:bodyPr/>
        <a:lstStyle/>
        <a:p>
          <a:r>
            <a:rPr lang="pt-BR" dirty="0" smtClean="0"/>
            <a:t>100% de cobertura por ESF nas áreas de maior vulnerabilidade social e econômica</a:t>
          </a:r>
          <a:endParaRPr lang="pt-BR" dirty="0"/>
        </a:p>
      </dgm:t>
    </dgm:pt>
    <dgm:pt modelId="{ABAEC3A7-DF02-4794-897D-790E02A5DCBC}" type="parTrans" cxnId="{913717B7-231F-49DC-AEEF-3AAACD89A483}">
      <dgm:prSet/>
      <dgm:spPr/>
      <dgm:t>
        <a:bodyPr/>
        <a:lstStyle/>
        <a:p>
          <a:endParaRPr lang="pt-BR"/>
        </a:p>
      </dgm:t>
    </dgm:pt>
    <dgm:pt modelId="{E9780F89-1E78-4931-BE49-B247406FC14B}" type="sibTrans" cxnId="{913717B7-231F-49DC-AEEF-3AAACD89A483}">
      <dgm:prSet/>
      <dgm:spPr/>
      <dgm:t>
        <a:bodyPr/>
        <a:lstStyle/>
        <a:p>
          <a:endParaRPr lang="pt-BR"/>
        </a:p>
      </dgm:t>
    </dgm:pt>
    <dgm:pt modelId="{E6CBFA10-9C96-49C5-B352-786B3C808B9B}">
      <dgm:prSet phldrT="[Texto]"/>
      <dgm:spPr/>
      <dgm:t>
        <a:bodyPr/>
        <a:lstStyle/>
        <a:p>
          <a:r>
            <a:rPr lang="pt-BR" dirty="0" smtClean="0"/>
            <a:t>Atenção primária como porta de entrada e responsável pela regulação dos serviços de saúde, com referência e </a:t>
          </a:r>
          <a:r>
            <a:rPr lang="pt-BR" dirty="0" err="1" smtClean="0"/>
            <a:t>contrarreferência</a:t>
          </a:r>
          <a:endParaRPr lang="pt-BR" dirty="0"/>
        </a:p>
      </dgm:t>
    </dgm:pt>
    <dgm:pt modelId="{E72BAE5A-B9AD-4CD1-9AE9-A3E07D1DB5EE}" type="parTrans" cxnId="{E17A1724-9EE3-4AB4-8D17-8E88858FA26B}">
      <dgm:prSet/>
      <dgm:spPr/>
    </dgm:pt>
    <dgm:pt modelId="{642A7AEA-022B-4F3F-9DC4-529FC312517E}" type="sibTrans" cxnId="{E17A1724-9EE3-4AB4-8D17-8E88858FA26B}">
      <dgm:prSet/>
      <dgm:spPr/>
    </dgm:pt>
    <dgm:pt modelId="{2CDAF766-2982-4534-A595-31D0F7B82ABE}">
      <dgm:prSet/>
      <dgm:spPr/>
      <dgm:t>
        <a:bodyPr/>
        <a:lstStyle/>
        <a:p>
          <a:r>
            <a:rPr lang="pt-BR" dirty="0" smtClean="0"/>
            <a:t>População com acesso a especialidades via APS</a:t>
          </a:r>
          <a:endParaRPr lang="pt-BR" dirty="0"/>
        </a:p>
      </dgm:t>
    </dgm:pt>
    <dgm:pt modelId="{7293E5B3-0653-4176-820A-889B7C47201E}" type="parTrans" cxnId="{0AA5C014-88C8-4E2A-BC8F-097DAE160B6B}">
      <dgm:prSet/>
      <dgm:spPr/>
      <dgm:t>
        <a:bodyPr/>
        <a:lstStyle/>
        <a:p>
          <a:endParaRPr lang="pt-BR"/>
        </a:p>
      </dgm:t>
    </dgm:pt>
    <dgm:pt modelId="{3C87D7CD-0E48-48F4-9C82-74BCC3D35E05}" type="sibTrans" cxnId="{0AA5C014-88C8-4E2A-BC8F-097DAE160B6B}">
      <dgm:prSet/>
      <dgm:spPr/>
      <dgm:t>
        <a:bodyPr/>
        <a:lstStyle/>
        <a:p>
          <a:endParaRPr lang="pt-BR"/>
        </a:p>
      </dgm:t>
    </dgm:pt>
    <dgm:pt modelId="{18F0E90A-FC9B-462C-8C18-235F9E3D290A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reforma e construção de UBS</a:t>
          </a:r>
          <a:endParaRPr lang="pt-BR" dirty="0">
            <a:solidFill>
              <a:schemeClr val="tx1"/>
            </a:solidFill>
          </a:endParaRPr>
        </a:p>
      </dgm:t>
    </dgm:pt>
    <dgm:pt modelId="{87D92D3C-E4CF-4E44-80C7-40CCC3EF5F69}" type="parTrans" cxnId="{2C9C34B1-C5F2-428F-B3BF-731337343E1E}">
      <dgm:prSet/>
      <dgm:spPr/>
    </dgm:pt>
    <dgm:pt modelId="{6C3A11B9-3FBD-49E9-8B6A-320D1ADF0F6C}" type="sibTrans" cxnId="{2C9C34B1-C5F2-428F-B3BF-731337343E1E}">
      <dgm:prSet/>
      <dgm:spPr/>
    </dgm:pt>
    <dgm:pt modelId="{CEF33B0F-F464-4C46-9F17-721E5F892699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Qualificação da APS</a:t>
          </a:r>
          <a:endParaRPr lang="pt-BR" dirty="0">
            <a:solidFill>
              <a:schemeClr val="tx1"/>
            </a:solidFill>
          </a:endParaRPr>
        </a:p>
      </dgm:t>
    </dgm:pt>
    <dgm:pt modelId="{185669EB-F7E0-4634-9829-E554B9CA0E94}" type="parTrans" cxnId="{4726A47A-FDBD-4D81-9808-44D8DEAD8F13}">
      <dgm:prSet/>
      <dgm:spPr/>
    </dgm:pt>
    <dgm:pt modelId="{E6642120-8E10-436F-B17F-A2EE3D517235}" type="sibTrans" cxnId="{4726A47A-FDBD-4D81-9808-44D8DEAD8F13}">
      <dgm:prSet/>
      <dgm:spPr/>
    </dgm:pt>
    <dgm:pt modelId="{315D4378-E056-4F0A-8700-CA98C8663CA2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Implantação do acesso avançado nas UBS</a:t>
          </a:r>
          <a:endParaRPr lang="pt-BR" dirty="0">
            <a:solidFill>
              <a:schemeClr val="tx1"/>
            </a:solidFill>
          </a:endParaRPr>
        </a:p>
      </dgm:t>
    </dgm:pt>
    <dgm:pt modelId="{37DA6477-67A9-4386-B0E6-D1ABA117CA71}" type="parTrans" cxnId="{95089A09-28FC-4968-A0F6-E706195156B5}">
      <dgm:prSet/>
      <dgm:spPr/>
    </dgm:pt>
    <dgm:pt modelId="{46DE43A3-B936-4942-940A-F0D3B239D20C}" type="sibTrans" cxnId="{95089A09-28FC-4968-A0F6-E706195156B5}">
      <dgm:prSet/>
      <dgm:spPr/>
    </dgm:pt>
    <dgm:pt modelId="{3C68A194-34B6-4DC5-A2C7-7BE5E68CC90C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Educação continuada para profissionais da APS</a:t>
          </a:r>
          <a:endParaRPr lang="pt-BR" dirty="0">
            <a:solidFill>
              <a:schemeClr val="tx1"/>
            </a:solidFill>
          </a:endParaRPr>
        </a:p>
      </dgm:t>
    </dgm:pt>
    <dgm:pt modelId="{0D1C9EAC-8D23-4F6A-87E1-F4981BE2D8FF}" type="parTrans" cxnId="{6FE5C541-34BF-440C-90F0-30A97FFA3D9B}">
      <dgm:prSet/>
      <dgm:spPr/>
    </dgm:pt>
    <dgm:pt modelId="{B8947C80-0E77-4FAC-9BFC-F9EC3E6D5AD3}" type="sibTrans" cxnId="{6FE5C541-34BF-440C-90F0-30A97FFA3D9B}">
      <dgm:prSet/>
      <dgm:spPr/>
    </dgm:pt>
    <dgm:pt modelId="{4FD597A3-668D-40AA-805E-34F9516791E6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Implantação do projeto QUALIFICASUS</a:t>
          </a:r>
          <a:endParaRPr lang="pt-BR" dirty="0">
            <a:solidFill>
              <a:schemeClr val="tx1"/>
            </a:solidFill>
          </a:endParaRPr>
        </a:p>
      </dgm:t>
    </dgm:pt>
    <dgm:pt modelId="{F3D9FEBC-814B-4486-872A-BDBFC78B264C}" type="parTrans" cxnId="{C46A7BEE-22F0-40C4-B817-3701178189A4}">
      <dgm:prSet/>
      <dgm:spPr/>
    </dgm:pt>
    <dgm:pt modelId="{8F1C3247-B185-43A9-BF49-7BAB40ED0BC5}" type="sibTrans" cxnId="{C46A7BEE-22F0-40C4-B817-3701178189A4}">
      <dgm:prSet/>
      <dgm:spPr/>
    </dgm:pt>
    <dgm:pt modelId="{D77CC90D-BD8C-49B0-9BBE-C14091375498}" type="pres">
      <dgm:prSet presAssocID="{DFA8F673-37A4-4019-B4C6-6B840DEB7E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AD9D6C8-C9BA-4755-B0F7-C76CA002929D}" type="pres">
      <dgm:prSet presAssocID="{CEF33B0F-F464-4C46-9F17-721E5F892699}" presName="parentLin" presStyleCnt="0"/>
      <dgm:spPr/>
    </dgm:pt>
    <dgm:pt modelId="{DB1C50F6-7494-483C-AC7B-35D8EF5221C5}" type="pres">
      <dgm:prSet presAssocID="{CEF33B0F-F464-4C46-9F17-721E5F892699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121DCDF8-711D-4E2A-A8F1-ADEFA2BC7497}" type="pres">
      <dgm:prSet presAssocID="{CEF33B0F-F464-4C46-9F17-721E5F89269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236F99-9EE3-4520-B74B-C15DCD0208FA}" type="pres">
      <dgm:prSet presAssocID="{CEF33B0F-F464-4C46-9F17-721E5F892699}" presName="negativeSpace" presStyleCnt="0"/>
      <dgm:spPr/>
    </dgm:pt>
    <dgm:pt modelId="{9B7FCA27-CC39-4BEF-907E-C10C512CB17A}" type="pres">
      <dgm:prSet presAssocID="{CEF33B0F-F464-4C46-9F17-721E5F892699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92A0DF-C848-4FE1-9125-E815AF55A8DB}" type="pres">
      <dgm:prSet presAssocID="{E6642120-8E10-436F-B17F-A2EE3D517235}" presName="spaceBetweenRectangles" presStyleCnt="0"/>
      <dgm:spPr/>
    </dgm:pt>
    <dgm:pt modelId="{3B3E07BC-592D-4664-A4BF-41CE9F402D79}" type="pres">
      <dgm:prSet presAssocID="{D95CB568-B970-4FA1-8032-98DA59B664B5}" presName="parentLin" presStyleCnt="0"/>
      <dgm:spPr/>
    </dgm:pt>
    <dgm:pt modelId="{E1F751DB-17FD-4EB7-9EF8-EF21307D5456}" type="pres">
      <dgm:prSet presAssocID="{D95CB568-B970-4FA1-8032-98DA59B664B5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B8048969-C6CD-49E0-9A4B-7A7E03E5942E}" type="pres">
      <dgm:prSet presAssocID="{D95CB568-B970-4FA1-8032-98DA59B664B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860628-89BF-4A32-B991-2603A2B55B9D}" type="pres">
      <dgm:prSet presAssocID="{D95CB568-B970-4FA1-8032-98DA59B664B5}" presName="negativeSpace" presStyleCnt="0"/>
      <dgm:spPr/>
    </dgm:pt>
    <dgm:pt modelId="{F9233661-0F99-45F4-9703-7E18563D3EB2}" type="pres">
      <dgm:prSet presAssocID="{D95CB568-B970-4FA1-8032-98DA59B664B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FE5C541-34BF-440C-90F0-30A97FFA3D9B}" srcId="{CEF33B0F-F464-4C46-9F17-721E5F892699}" destId="{3C68A194-34B6-4DC5-A2C7-7BE5E68CC90C}" srcOrd="4" destOrd="0" parTransId="{0D1C9EAC-8D23-4F6A-87E1-F4981BE2D8FF}" sibTransId="{B8947C80-0E77-4FAC-9BFC-F9EC3E6D5AD3}"/>
    <dgm:cxn modelId="{0AA5C014-88C8-4E2A-BC8F-097DAE160B6B}" srcId="{D95CB568-B970-4FA1-8032-98DA59B664B5}" destId="{2CDAF766-2982-4534-A595-31D0F7B82ABE}" srcOrd="3" destOrd="0" parTransId="{7293E5B3-0653-4176-820A-889B7C47201E}" sibTransId="{3C87D7CD-0E48-48F4-9C82-74BCC3D35E05}"/>
    <dgm:cxn modelId="{2C9C34B1-C5F2-428F-B3BF-731337343E1E}" srcId="{CEF33B0F-F464-4C46-9F17-721E5F892699}" destId="{18F0E90A-FC9B-462C-8C18-235F9E3D290A}" srcOrd="2" destOrd="0" parTransId="{87D92D3C-E4CF-4E44-80C7-40CCC3EF5F69}" sibTransId="{6C3A11B9-3FBD-49E9-8B6A-320D1ADF0F6C}"/>
    <dgm:cxn modelId="{95089A09-28FC-4968-A0F6-E706195156B5}" srcId="{CEF33B0F-F464-4C46-9F17-721E5F892699}" destId="{315D4378-E056-4F0A-8700-CA98C8663CA2}" srcOrd="3" destOrd="0" parTransId="{37DA6477-67A9-4386-B0E6-D1ABA117CA71}" sibTransId="{46DE43A3-B936-4942-940A-F0D3B239D20C}"/>
    <dgm:cxn modelId="{4ADA3328-E065-40FD-91D9-4DB1E4D6FC40}" type="presOf" srcId="{DFA8F673-37A4-4019-B4C6-6B840DEB7E91}" destId="{D77CC90D-BD8C-49B0-9BBE-C14091375498}" srcOrd="0" destOrd="0" presId="urn:microsoft.com/office/officeart/2005/8/layout/list1"/>
    <dgm:cxn modelId="{9B8B995B-0262-4327-9B3C-840C4FB9E7BA}" type="presOf" srcId="{4FD597A3-668D-40AA-805E-34F9516791E6}" destId="{9B7FCA27-CC39-4BEF-907E-C10C512CB17A}" srcOrd="0" destOrd="5" presId="urn:microsoft.com/office/officeart/2005/8/layout/list1"/>
    <dgm:cxn modelId="{3FEE9570-F2A9-4854-ADA6-D698DDAC5213}" type="presOf" srcId="{763CCA85-362F-4172-B9CB-54145A29F6F4}" destId="{9B7FCA27-CC39-4BEF-907E-C10C512CB17A}" srcOrd="0" destOrd="0" presId="urn:microsoft.com/office/officeart/2005/8/layout/list1"/>
    <dgm:cxn modelId="{C304D884-651B-461F-B5D6-F419F1E14FC4}" type="presOf" srcId="{CEF33B0F-F464-4C46-9F17-721E5F892699}" destId="{DB1C50F6-7494-483C-AC7B-35D8EF5221C5}" srcOrd="0" destOrd="0" presId="urn:microsoft.com/office/officeart/2005/8/layout/list1"/>
    <dgm:cxn modelId="{5175298B-BCC7-4159-B1BA-D080A5AF4F1E}" srcId="{D95CB568-B970-4FA1-8032-98DA59B664B5}" destId="{1B4CCAED-B53D-47E5-A259-6E76845B40AA}" srcOrd="0" destOrd="0" parTransId="{B0BB0B2A-FBBC-4D25-B240-380EDFED13B6}" sibTransId="{68AC425A-3CF7-4B80-AEFA-F658AF1C850C}"/>
    <dgm:cxn modelId="{EE6EF9D0-1FF4-445A-8390-ACD1D90B6435}" srcId="{DFA8F673-37A4-4019-B4C6-6B840DEB7E91}" destId="{D95CB568-B970-4FA1-8032-98DA59B664B5}" srcOrd="1" destOrd="0" parTransId="{990058A9-E826-499E-B07B-C57FF60CCE18}" sibTransId="{A716ADD0-D17A-402A-B848-88898A7BD9B0}"/>
    <dgm:cxn modelId="{C46A7BEE-22F0-40C4-B817-3701178189A4}" srcId="{CEF33B0F-F464-4C46-9F17-721E5F892699}" destId="{4FD597A3-668D-40AA-805E-34F9516791E6}" srcOrd="5" destOrd="0" parTransId="{F3D9FEBC-814B-4486-872A-BDBFC78B264C}" sibTransId="{8F1C3247-B185-43A9-BF49-7BAB40ED0BC5}"/>
    <dgm:cxn modelId="{E17A1724-9EE3-4AB4-8D17-8E88858FA26B}" srcId="{D95CB568-B970-4FA1-8032-98DA59B664B5}" destId="{E6CBFA10-9C96-49C5-B352-786B3C808B9B}" srcOrd="2" destOrd="0" parTransId="{E72BAE5A-B9AD-4CD1-9AE9-A3E07D1DB5EE}" sibTransId="{642A7AEA-022B-4F3F-9DC4-529FC312517E}"/>
    <dgm:cxn modelId="{913717B7-231F-49DC-AEEF-3AAACD89A483}" srcId="{D95CB568-B970-4FA1-8032-98DA59B664B5}" destId="{8A9C77E0-DC7A-49A4-AD0D-78D1A61A6678}" srcOrd="1" destOrd="0" parTransId="{ABAEC3A7-DF02-4794-897D-790E02A5DCBC}" sibTransId="{E9780F89-1E78-4931-BE49-B247406FC14B}"/>
    <dgm:cxn modelId="{A23AFDFB-5A3C-4CD4-BE50-97181736E51D}" type="presOf" srcId="{1B4CCAED-B53D-47E5-A259-6E76845B40AA}" destId="{F9233661-0F99-45F4-9703-7E18563D3EB2}" srcOrd="0" destOrd="0" presId="urn:microsoft.com/office/officeart/2005/8/layout/list1"/>
    <dgm:cxn modelId="{E650BCF1-B03D-49D1-8F68-7777E69572A3}" srcId="{CEF33B0F-F464-4C46-9F17-721E5F892699}" destId="{D159F0F5-DF6F-4F26-9A0E-690C4FD5CB9A}" srcOrd="1" destOrd="0" parTransId="{E0CF5E5B-8E8A-4F59-8AD3-0FD0A6760B7D}" sibTransId="{FB84ACD9-DE35-4534-B41E-67FA237A3A59}"/>
    <dgm:cxn modelId="{4726A47A-FDBD-4D81-9808-44D8DEAD8F13}" srcId="{DFA8F673-37A4-4019-B4C6-6B840DEB7E91}" destId="{CEF33B0F-F464-4C46-9F17-721E5F892699}" srcOrd="0" destOrd="0" parTransId="{185669EB-F7E0-4634-9829-E554B9CA0E94}" sibTransId="{E6642120-8E10-436F-B17F-A2EE3D517235}"/>
    <dgm:cxn modelId="{2176EE4D-717B-4A66-9ADE-362826F65F5D}" type="presOf" srcId="{CEF33B0F-F464-4C46-9F17-721E5F892699}" destId="{121DCDF8-711D-4E2A-A8F1-ADEFA2BC7497}" srcOrd="1" destOrd="0" presId="urn:microsoft.com/office/officeart/2005/8/layout/list1"/>
    <dgm:cxn modelId="{EFE3FEF8-BEBD-473C-8B09-D21A3EF7AB90}" srcId="{CEF33B0F-F464-4C46-9F17-721E5F892699}" destId="{763CCA85-362F-4172-B9CB-54145A29F6F4}" srcOrd="0" destOrd="0" parTransId="{ACAB01E6-0F28-4A72-A5B5-14E4D57B8580}" sibTransId="{EF58D532-D88F-440F-B2AB-05AADFB867FB}"/>
    <dgm:cxn modelId="{FB51AA75-6289-4A56-83B6-1F445406F4B4}" type="presOf" srcId="{2CDAF766-2982-4534-A595-31D0F7B82ABE}" destId="{F9233661-0F99-45F4-9703-7E18563D3EB2}" srcOrd="0" destOrd="3" presId="urn:microsoft.com/office/officeart/2005/8/layout/list1"/>
    <dgm:cxn modelId="{483A22E2-14F5-49C3-A198-1D6CF1F96B86}" type="presOf" srcId="{18F0E90A-FC9B-462C-8C18-235F9E3D290A}" destId="{9B7FCA27-CC39-4BEF-907E-C10C512CB17A}" srcOrd="0" destOrd="2" presId="urn:microsoft.com/office/officeart/2005/8/layout/list1"/>
    <dgm:cxn modelId="{E745410D-6297-4FBB-8F5E-F0E81326AB56}" type="presOf" srcId="{D159F0F5-DF6F-4F26-9A0E-690C4FD5CB9A}" destId="{9B7FCA27-CC39-4BEF-907E-C10C512CB17A}" srcOrd="0" destOrd="1" presId="urn:microsoft.com/office/officeart/2005/8/layout/list1"/>
    <dgm:cxn modelId="{C1D1489C-8ADB-43C2-9B6F-1D99CCD1B260}" type="presOf" srcId="{8A9C77E0-DC7A-49A4-AD0D-78D1A61A6678}" destId="{F9233661-0F99-45F4-9703-7E18563D3EB2}" srcOrd="0" destOrd="1" presId="urn:microsoft.com/office/officeart/2005/8/layout/list1"/>
    <dgm:cxn modelId="{262BB1DF-F043-4341-96C8-C4DB0C8EB6CE}" type="presOf" srcId="{E6CBFA10-9C96-49C5-B352-786B3C808B9B}" destId="{F9233661-0F99-45F4-9703-7E18563D3EB2}" srcOrd="0" destOrd="2" presId="urn:microsoft.com/office/officeart/2005/8/layout/list1"/>
    <dgm:cxn modelId="{E39D8117-29C2-4A6E-8EBB-84A5854612BA}" type="presOf" srcId="{3C68A194-34B6-4DC5-A2C7-7BE5E68CC90C}" destId="{9B7FCA27-CC39-4BEF-907E-C10C512CB17A}" srcOrd="0" destOrd="4" presId="urn:microsoft.com/office/officeart/2005/8/layout/list1"/>
    <dgm:cxn modelId="{9E27E360-F7D0-4051-BE53-70FED8C1EFDA}" type="presOf" srcId="{315D4378-E056-4F0A-8700-CA98C8663CA2}" destId="{9B7FCA27-CC39-4BEF-907E-C10C512CB17A}" srcOrd="0" destOrd="3" presId="urn:microsoft.com/office/officeart/2005/8/layout/list1"/>
    <dgm:cxn modelId="{7CCA145C-F776-43B5-80F8-C526447C9DCB}" type="presOf" srcId="{D95CB568-B970-4FA1-8032-98DA59B664B5}" destId="{B8048969-C6CD-49E0-9A4B-7A7E03E5942E}" srcOrd="1" destOrd="0" presId="urn:microsoft.com/office/officeart/2005/8/layout/list1"/>
    <dgm:cxn modelId="{A1A632A4-C0F2-48B7-B319-2D5494C5DDFF}" type="presOf" srcId="{D95CB568-B970-4FA1-8032-98DA59B664B5}" destId="{E1F751DB-17FD-4EB7-9EF8-EF21307D5456}" srcOrd="0" destOrd="0" presId="urn:microsoft.com/office/officeart/2005/8/layout/list1"/>
    <dgm:cxn modelId="{60B5F1E8-2E69-4957-A6AF-CF55B9A5827A}" type="presParOf" srcId="{D77CC90D-BD8C-49B0-9BBE-C14091375498}" destId="{4AD9D6C8-C9BA-4755-B0F7-C76CA002929D}" srcOrd="0" destOrd="0" presId="urn:microsoft.com/office/officeart/2005/8/layout/list1"/>
    <dgm:cxn modelId="{B4308CE2-2EE6-49DD-BCFA-93826F178612}" type="presParOf" srcId="{4AD9D6C8-C9BA-4755-B0F7-C76CA002929D}" destId="{DB1C50F6-7494-483C-AC7B-35D8EF5221C5}" srcOrd="0" destOrd="0" presId="urn:microsoft.com/office/officeart/2005/8/layout/list1"/>
    <dgm:cxn modelId="{3A14F121-1256-4FC6-AC8F-98CAB5102B66}" type="presParOf" srcId="{4AD9D6C8-C9BA-4755-B0F7-C76CA002929D}" destId="{121DCDF8-711D-4E2A-A8F1-ADEFA2BC7497}" srcOrd="1" destOrd="0" presId="urn:microsoft.com/office/officeart/2005/8/layout/list1"/>
    <dgm:cxn modelId="{9637976D-A0FF-46B4-B4C2-FA98A18375BB}" type="presParOf" srcId="{D77CC90D-BD8C-49B0-9BBE-C14091375498}" destId="{72236F99-9EE3-4520-B74B-C15DCD0208FA}" srcOrd="1" destOrd="0" presId="urn:microsoft.com/office/officeart/2005/8/layout/list1"/>
    <dgm:cxn modelId="{3FC44D79-1D12-48EC-93B1-28F868169551}" type="presParOf" srcId="{D77CC90D-BD8C-49B0-9BBE-C14091375498}" destId="{9B7FCA27-CC39-4BEF-907E-C10C512CB17A}" srcOrd="2" destOrd="0" presId="urn:microsoft.com/office/officeart/2005/8/layout/list1"/>
    <dgm:cxn modelId="{5601F3CE-7B85-41F5-AD93-B3AB6F7DDDEA}" type="presParOf" srcId="{D77CC90D-BD8C-49B0-9BBE-C14091375498}" destId="{3792A0DF-C848-4FE1-9125-E815AF55A8DB}" srcOrd="3" destOrd="0" presId="urn:microsoft.com/office/officeart/2005/8/layout/list1"/>
    <dgm:cxn modelId="{2B865BD9-D905-4878-A7AD-8F600DDCDB40}" type="presParOf" srcId="{D77CC90D-BD8C-49B0-9BBE-C14091375498}" destId="{3B3E07BC-592D-4664-A4BF-41CE9F402D79}" srcOrd="4" destOrd="0" presId="urn:microsoft.com/office/officeart/2005/8/layout/list1"/>
    <dgm:cxn modelId="{7E1593D4-D596-4BA5-8EC7-62E22ED97FFF}" type="presParOf" srcId="{3B3E07BC-592D-4664-A4BF-41CE9F402D79}" destId="{E1F751DB-17FD-4EB7-9EF8-EF21307D5456}" srcOrd="0" destOrd="0" presId="urn:microsoft.com/office/officeart/2005/8/layout/list1"/>
    <dgm:cxn modelId="{3C2BC163-E694-4AE7-BB9C-FD08776AEF5A}" type="presParOf" srcId="{3B3E07BC-592D-4664-A4BF-41CE9F402D79}" destId="{B8048969-C6CD-49E0-9A4B-7A7E03E5942E}" srcOrd="1" destOrd="0" presId="urn:microsoft.com/office/officeart/2005/8/layout/list1"/>
    <dgm:cxn modelId="{12194400-299C-4826-8BD5-A8A084012059}" type="presParOf" srcId="{D77CC90D-BD8C-49B0-9BBE-C14091375498}" destId="{9F860628-89BF-4A32-B991-2603A2B55B9D}" srcOrd="5" destOrd="0" presId="urn:microsoft.com/office/officeart/2005/8/layout/list1"/>
    <dgm:cxn modelId="{97FF9BA6-35F2-46C1-B32C-EF6E5B631D6E}" type="presParOf" srcId="{D77CC90D-BD8C-49B0-9BBE-C14091375498}" destId="{F9233661-0F99-45F4-9703-7E18563D3EB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A8F673-37A4-4019-B4C6-6B840DEB7E9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159F0F5-DF6F-4F26-9A0E-690C4FD5CB9A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dirty="0" smtClean="0"/>
            <a:t>Equipes resolutivas, reconhecidas pela população como referência de cuidado à saúde</a:t>
          </a:r>
          <a:endParaRPr lang="pt-BR" dirty="0">
            <a:solidFill>
              <a:schemeClr val="tx1"/>
            </a:solidFill>
          </a:endParaRPr>
        </a:p>
      </dgm:t>
    </dgm:pt>
    <dgm:pt modelId="{E0CF5E5B-8E8A-4F59-8AD3-0FD0A6760B7D}" type="parTrans" cxnId="{E650BCF1-B03D-49D1-8F68-7777E69572A3}">
      <dgm:prSet/>
      <dgm:spPr/>
      <dgm:t>
        <a:bodyPr/>
        <a:lstStyle/>
        <a:p>
          <a:endParaRPr lang="pt-BR"/>
        </a:p>
      </dgm:t>
    </dgm:pt>
    <dgm:pt modelId="{FB84ACD9-DE35-4534-B41E-67FA237A3A59}" type="sibTrans" cxnId="{E650BCF1-B03D-49D1-8F68-7777E69572A3}">
      <dgm:prSet/>
      <dgm:spPr/>
      <dgm:t>
        <a:bodyPr/>
        <a:lstStyle/>
        <a:p>
          <a:endParaRPr lang="pt-BR"/>
        </a:p>
      </dgm:t>
    </dgm:pt>
    <dgm:pt modelId="{D95CB568-B970-4FA1-8032-98DA59B664B5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Cobertura de ESF</a:t>
          </a:r>
          <a:endParaRPr lang="pt-BR" dirty="0">
            <a:solidFill>
              <a:schemeClr val="tx1"/>
            </a:solidFill>
          </a:endParaRPr>
        </a:p>
      </dgm:t>
    </dgm:pt>
    <dgm:pt modelId="{990058A9-E826-499E-B07B-C57FF60CCE18}" type="parTrans" cxnId="{EE6EF9D0-1FF4-445A-8390-ACD1D90B6435}">
      <dgm:prSet/>
      <dgm:spPr/>
      <dgm:t>
        <a:bodyPr/>
        <a:lstStyle/>
        <a:p>
          <a:endParaRPr lang="pt-BR"/>
        </a:p>
      </dgm:t>
    </dgm:pt>
    <dgm:pt modelId="{A716ADD0-D17A-402A-B848-88898A7BD9B0}" type="sibTrans" cxnId="{EE6EF9D0-1FF4-445A-8390-ACD1D90B6435}">
      <dgm:prSet/>
      <dgm:spPr/>
      <dgm:t>
        <a:bodyPr/>
        <a:lstStyle/>
        <a:p>
          <a:endParaRPr lang="pt-BR"/>
        </a:p>
      </dgm:t>
    </dgm:pt>
    <dgm:pt modelId="{763CCA85-362F-4172-B9CB-54145A29F6F4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ESF resolutiva</a:t>
          </a:r>
          <a:endParaRPr lang="pt-BR" dirty="0">
            <a:solidFill>
              <a:schemeClr val="tx1"/>
            </a:solidFill>
          </a:endParaRPr>
        </a:p>
      </dgm:t>
    </dgm:pt>
    <dgm:pt modelId="{ACAB01E6-0F28-4A72-A5B5-14E4D57B8580}" type="parTrans" cxnId="{EFE3FEF8-BEBD-473C-8B09-D21A3EF7AB90}">
      <dgm:prSet/>
      <dgm:spPr/>
      <dgm:t>
        <a:bodyPr/>
        <a:lstStyle/>
        <a:p>
          <a:endParaRPr lang="pt-BR"/>
        </a:p>
      </dgm:t>
    </dgm:pt>
    <dgm:pt modelId="{EF58D532-D88F-440F-B2AB-05AADFB867FB}" type="sibTrans" cxnId="{EFE3FEF8-BEBD-473C-8B09-D21A3EF7AB90}">
      <dgm:prSet/>
      <dgm:spPr/>
      <dgm:t>
        <a:bodyPr/>
        <a:lstStyle/>
        <a:p>
          <a:endParaRPr lang="pt-BR"/>
        </a:p>
      </dgm:t>
    </dgm:pt>
    <dgm:pt modelId="{1B4CCAED-B53D-47E5-A259-6E76845B40AA}">
      <dgm:prSet phldrT="[Texto]"/>
      <dgm:spPr/>
      <dgm:t>
        <a:bodyPr/>
        <a:lstStyle/>
        <a:p>
          <a:r>
            <a:rPr lang="pt-BR" dirty="0" smtClean="0"/>
            <a:t>Ampla cobertura de Estratégia de Saúde da Família no DF</a:t>
          </a:r>
          <a:endParaRPr lang="pt-BR" dirty="0"/>
        </a:p>
      </dgm:t>
    </dgm:pt>
    <dgm:pt modelId="{B0BB0B2A-FBBC-4D25-B240-380EDFED13B6}" type="parTrans" cxnId="{5175298B-BCC7-4159-B1BA-D080A5AF4F1E}">
      <dgm:prSet/>
      <dgm:spPr/>
      <dgm:t>
        <a:bodyPr/>
        <a:lstStyle/>
        <a:p>
          <a:endParaRPr lang="pt-BR"/>
        </a:p>
      </dgm:t>
    </dgm:pt>
    <dgm:pt modelId="{68AC425A-3CF7-4B80-AEFA-F658AF1C850C}" type="sibTrans" cxnId="{5175298B-BCC7-4159-B1BA-D080A5AF4F1E}">
      <dgm:prSet/>
      <dgm:spPr/>
      <dgm:t>
        <a:bodyPr/>
        <a:lstStyle/>
        <a:p>
          <a:endParaRPr lang="pt-BR"/>
        </a:p>
      </dgm:t>
    </dgm:pt>
    <dgm:pt modelId="{8A9C77E0-DC7A-49A4-AD0D-78D1A61A6678}">
      <dgm:prSet phldrT="[Texto]"/>
      <dgm:spPr/>
      <dgm:t>
        <a:bodyPr/>
        <a:lstStyle/>
        <a:p>
          <a:r>
            <a:rPr lang="pt-BR" dirty="0" smtClean="0"/>
            <a:t>100% de cobertura por ESF nas áreas de maior vulnerabilidade social e econômica</a:t>
          </a:r>
          <a:endParaRPr lang="pt-BR" dirty="0"/>
        </a:p>
      </dgm:t>
    </dgm:pt>
    <dgm:pt modelId="{ABAEC3A7-DF02-4794-897D-790E02A5DCBC}" type="parTrans" cxnId="{913717B7-231F-49DC-AEEF-3AAACD89A483}">
      <dgm:prSet/>
      <dgm:spPr/>
      <dgm:t>
        <a:bodyPr/>
        <a:lstStyle/>
        <a:p>
          <a:endParaRPr lang="pt-BR"/>
        </a:p>
      </dgm:t>
    </dgm:pt>
    <dgm:pt modelId="{E9780F89-1E78-4931-BE49-B247406FC14B}" type="sibTrans" cxnId="{913717B7-231F-49DC-AEEF-3AAACD89A483}">
      <dgm:prSet/>
      <dgm:spPr/>
      <dgm:t>
        <a:bodyPr/>
        <a:lstStyle/>
        <a:p>
          <a:endParaRPr lang="pt-BR"/>
        </a:p>
      </dgm:t>
    </dgm:pt>
    <dgm:pt modelId="{E6CBFA10-9C96-49C5-B352-786B3C808B9B}">
      <dgm:prSet phldrT="[Texto]"/>
      <dgm:spPr/>
      <dgm:t>
        <a:bodyPr/>
        <a:lstStyle/>
        <a:p>
          <a:r>
            <a:rPr lang="pt-BR" dirty="0" smtClean="0"/>
            <a:t>Atenção primária como porta de entrada e responsável pela regulação dos serviços de saúde, com referência e </a:t>
          </a:r>
          <a:r>
            <a:rPr lang="pt-BR" dirty="0" err="1" smtClean="0"/>
            <a:t>contrarreferência</a:t>
          </a:r>
          <a:endParaRPr lang="pt-BR" dirty="0"/>
        </a:p>
      </dgm:t>
    </dgm:pt>
    <dgm:pt modelId="{E72BAE5A-B9AD-4CD1-9AE9-A3E07D1DB5EE}" type="parTrans" cxnId="{E17A1724-9EE3-4AB4-8D17-8E88858FA26B}">
      <dgm:prSet/>
      <dgm:spPr/>
      <dgm:t>
        <a:bodyPr/>
        <a:lstStyle/>
        <a:p>
          <a:endParaRPr lang="pt-BR"/>
        </a:p>
      </dgm:t>
    </dgm:pt>
    <dgm:pt modelId="{642A7AEA-022B-4F3F-9DC4-529FC312517E}" type="sibTrans" cxnId="{E17A1724-9EE3-4AB4-8D17-8E88858FA26B}">
      <dgm:prSet/>
      <dgm:spPr/>
      <dgm:t>
        <a:bodyPr/>
        <a:lstStyle/>
        <a:p>
          <a:endParaRPr lang="pt-BR"/>
        </a:p>
      </dgm:t>
    </dgm:pt>
    <dgm:pt modelId="{9EE9CE49-D897-4366-8A5E-D40D3A071275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dirty="0" smtClean="0"/>
            <a:t>População com acesso a especialidades via APS</a:t>
          </a:r>
          <a:endParaRPr lang="pt-BR" dirty="0">
            <a:solidFill>
              <a:schemeClr val="tx1"/>
            </a:solidFill>
          </a:endParaRPr>
        </a:p>
      </dgm:t>
    </dgm:pt>
    <dgm:pt modelId="{B3C8FA8B-682E-4244-A786-899ABA352455}" type="parTrans" cxnId="{B259804C-8B97-46DB-982C-B60FA91E39E1}">
      <dgm:prSet/>
      <dgm:spPr/>
    </dgm:pt>
    <dgm:pt modelId="{00B93873-1395-4C3E-9EA8-91B0400505ED}" type="sibTrans" cxnId="{B259804C-8B97-46DB-982C-B60FA91E39E1}">
      <dgm:prSet/>
      <dgm:spPr/>
    </dgm:pt>
    <dgm:pt modelId="{7586A33F-AC63-46A1-BF2E-6BFE695AD5CA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dirty="0" smtClean="0"/>
            <a:t>Profissionais treinados, com abordagem técnica de excelência</a:t>
          </a:r>
          <a:endParaRPr lang="pt-BR" dirty="0">
            <a:solidFill>
              <a:schemeClr val="tx1"/>
            </a:solidFill>
          </a:endParaRPr>
        </a:p>
      </dgm:t>
    </dgm:pt>
    <dgm:pt modelId="{7A662130-E417-4C08-BA8F-82F4F956CF34}" type="parTrans" cxnId="{9263512C-8BDF-41D5-BD16-5CF3FF084DC3}">
      <dgm:prSet/>
      <dgm:spPr/>
    </dgm:pt>
    <dgm:pt modelId="{F5703FD7-E49E-42C0-9393-CAA3CCA3A5C1}" type="sibTrans" cxnId="{9263512C-8BDF-41D5-BD16-5CF3FF084DC3}">
      <dgm:prSet/>
      <dgm:spPr/>
    </dgm:pt>
    <dgm:pt modelId="{D77CC90D-BD8C-49B0-9BBE-C14091375498}" type="pres">
      <dgm:prSet presAssocID="{DFA8F673-37A4-4019-B4C6-6B840DEB7E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737C9F5-411D-4D02-960C-1DE4210229BE}" type="pres">
      <dgm:prSet presAssocID="{763CCA85-362F-4172-B9CB-54145A29F6F4}" presName="parentLin" presStyleCnt="0"/>
      <dgm:spPr/>
    </dgm:pt>
    <dgm:pt modelId="{4D1D2E94-33F8-437F-98E6-1341F9377431}" type="pres">
      <dgm:prSet presAssocID="{763CCA85-362F-4172-B9CB-54145A29F6F4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6DA739C4-9633-4852-8A6C-323A88750C2D}" type="pres">
      <dgm:prSet presAssocID="{763CCA85-362F-4172-B9CB-54145A29F6F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062982A-1165-4071-ABEE-F6CCE2603FFB}" type="pres">
      <dgm:prSet presAssocID="{763CCA85-362F-4172-B9CB-54145A29F6F4}" presName="negativeSpace" presStyleCnt="0"/>
      <dgm:spPr/>
    </dgm:pt>
    <dgm:pt modelId="{A4E7726D-CB2A-4F49-B671-DD17D25131AB}" type="pres">
      <dgm:prSet presAssocID="{763CCA85-362F-4172-B9CB-54145A29F6F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A21ECD-A24F-47A2-A264-B7B122AA651D}" type="pres">
      <dgm:prSet presAssocID="{EF58D532-D88F-440F-B2AB-05AADFB867FB}" presName="spaceBetweenRectangles" presStyleCnt="0"/>
      <dgm:spPr/>
    </dgm:pt>
    <dgm:pt modelId="{3B3E07BC-592D-4664-A4BF-41CE9F402D79}" type="pres">
      <dgm:prSet presAssocID="{D95CB568-B970-4FA1-8032-98DA59B664B5}" presName="parentLin" presStyleCnt="0"/>
      <dgm:spPr/>
    </dgm:pt>
    <dgm:pt modelId="{E1F751DB-17FD-4EB7-9EF8-EF21307D5456}" type="pres">
      <dgm:prSet presAssocID="{D95CB568-B970-4FA1-8032-98DA59B664B5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B8048969-C6CD-49E0-9A4B-7A7E03E5942E}" type="pres">
      <dgm:prSet presAssocID="{D95CB568-B970-4FA1-8032-98DA59B664B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860628-89BF-4A32-B991-2603A2B55B9D}" type="pres">
      <dgm:prSet presAssocID="{D95CB568-B970-4FA1-8032-98DA59B664B5}" presName="negativeSpace" presStyleCnt="0"/>
      <dgm:spPr/>
    </dgm:pt>
    <dgm:pt modelId="{F9233661-0F99-45F4-9703-7E18563D3EB2}" type="pres">
      <dgm:prSet presAssocID="{D95CB568-B970-4FA1-8032-98DA59B664B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9862674-3149-4384-9202-9D13160A78C3}" type="presOf" srcId="{7586A33F-AC63-46A1-BF2E-6BFE695AD5CA}" destId="{A4E7726D-CB2A-4F49-B671-DD17D25131AB}" srcOrd="0" destOrd="2" presId="urn:microsoft.com/office/officeart/2005/8/layout/list1"/>
    <dgm:cxn modelId="{5175298B-BCC7-4159-B1BA-D080A5AF4F1E}" srcId="{D95CB568-B970-4FA1-8032-98DA59B664B5}" destId="{1B4CCAED-B53D-47E5-A259-6E76845B40AA}" srcOrd="0" destOrd="0" parTransId="{B0BB0B2A-FBBC-4D25-B240-380EDFED13B6}" sibTransId="{68AC425A-3CF7-4B80-AEFA-F658AF1C850C}"/>
    <dgm:cxn modelId="{EE6EF9D0-1FF4-445A-8390-ACD1D90B6435}" srcId="{DFA8F673-37A4-4019-B4C6-6B840DEB7E91}" destId="{D95CB568-B970-4FA1-8032-98DA59B664B5}" srcOrd="1" destOrd="0" parTransId="{990058A9-E826-499E-B07B-C57FF60CCE18}" sibTransId="{A716ADD0-D17A-402A-B848-88898A7BD9B0}"/>
    <dgm:cxn modelId="{077D66F3-6B01-46CB-9D74-D7DF696E1F4C}" type="presOf" srcId="{E6CBFA10-9C96-49C5-B352-786B3C808B9B}" destId="{F9233661-0F99-45F4-9703-7E18563D3EB2}" srcOrd="0" destOrd="2" presId="urn:microsoft.com/office/officeart/2005/8/layout/list1"/>
    <dgm:cxn modelId="{3979E60C-F7FC-4671-B87A-E60C5061BD2C}" type="presOf" srcId="{9EE9CE49-D897-4366-8A5E-D40D3A071275}" destId="{A4E7726D-CB2A-4F49-B671-DD17D25131AB}" srcOrd="0" destOrd="1" presId="urn:microsoft.com/office/officeart/2005/8/layout/list1"/>
    <dgm:cxn modelId="{E17A1724-9EE3-4AB4-8D17-8E88858FA26B}" srcId="{D95CB568-B970-4FA1-8032-98DA59B664B5}" destId="{E6CBFA10-9C96-49C5-B352-786B3C808B9B}" srcOrd="2" destOrd="0" parTransId="{E72BAE5A-B9AD-4CD1-9AE9-A3E07D1DB5EE}" sibTransId="{642A7AEA-022B-4F3F-9DC4-529FC312517E}"/>
    <dgm:cxn modelId="{9263512C-8BDF-41D5-BD16-5CF3FF084DC3}" srcId="{763CCA85-362F-4172-B9CB-54145A29F6F4}" destId="{7586A33F-AC63-46A1-BF2E-6BFE695AD5CA}" srcOrd="2" destOrd="0" parTransId="{7A662130-E417-4C08-BA8F-82F4F956CF34}" sibTransId="{F5703FD7-E49E-42C0-9393-CAA3CCA3A5C1}"/>
    <dgm:cxn modelId="{913717B7-231F-49DC-AEEF-3AAACD89A483}" srcId="{D95CB568-B970-4FA1-8032-98DA59B664B5}" destId="{8A9C77E0-DC7A-49A4-AD0D-78D1A61A6678}" srcOrd="1" destOrd="0" parTransId="{ABAEC3A7-DF02-4794-897D-790E02A5DCBC}" sibTransId="{E9780F89-1E78-4931-BE49-B247406FC14B}"/>
    <dgm:cxn modelId="{23333F03-E70E-467E-807B-10BD9305F3F6}" type="presOf" srcId="{1B4CCAED-B53D-47E5-A259-6E76845B40AA}" destId="{F9233661-0F99-45F4-9703-7E18563D3EB2}" srcOrd="0" destOrd="0" presId="urn:microsoft.com/office/officeart/2005/8/layout/list1"/>
    <dgm:cxn modelId="{2A3AFA3D-1D00-4F5A-AD7C-88BCC1C40CD9}" type="presOf" srcId="{763CCA85-362F-4172-B9CB-54145A29F6F4}" destId="{4D1D2E94-33F8-437F-98E6-1341F9377431}" srcOrd="0" destOrd="0" presId="urn:microsoft.com/office/officeart/2005/8/layout/list1"/>
    <dgm:cxn modelId="{4F47E98E-D4B0-48C8-A1EA-6C1318665060}" type="presOf" srcId="{D95CB568-B970-4FA1-8032-98DA59B664B5}" destId="{E1F751DB-17FD-4EB7-9EF8-EF21307D5456}" srcOrd="0" destOrd="0" presId="urn:microsoft.com/office/officeart/2005/8/layout/list1"/>
    <dgm:cxn modelId="{E650BCF1-B03D-49D1-8F68-7777E69572A3}" srcId="{763CCA85-362F-4172-B9CB-54145A29F6F4}" destId="{D159F0F5-DF6F-4F26-9A0E-690C4FD5CB9A}" srcOrd="0" destOrd="0" parTransId="{E0CF5E5B-8E8A-4F59-8AD3-0FD0A6760B7D}" sibTransId="{FB84ACD9-DE35-4534-B41E-67FA237A3A59}"/>
    <dgm:cxn modelId="{EFE3FEF8-BEBD-473C-8B09-D21A3EF7AB90}" srcId="{DFA8F673-37A4-4019-B4C6-6B840DEB7E91}" destId="{763CCA85-362F-4172-B9CB-54145A29F6F4}" srcOrd="0" destOrd="0" parTransId="{ACAB01E6-0F28-4A72-A5B5-14E4D57B8580}" sibTransId="{EF58D532-D88F-440F-B2AB-05AADFB867FB}"/>
    <dgm:cxn modelId="{12CF42CD-1F0D-4FC1-9BAC-BC0B9122A48C}" type="presOf" srcId="{8A9C77E0-DC7A-49A4-AD0D-78D1A61A6678}" destId="{F9233661-0F99-45F4-9703-7E18563D3EB2}" srcOrd="0" destOrd="1" presId="urn:microsoft.com/office/officeart/2005/8/layout/list1"/>
    <dgm:cxn modelId="{E9742528-52A1-4173-BDB5-C6DCB3F33418}" type="presOf" srcId="{DFA8F673-37A4-4019-B4C6-6B840DEB7E91}" destId="{D77CC90D-BD8C-49B0-9BBE-C14091375498}" srcOrd="0" destOrd="0" presId="urn:microsoft.com/office/officeart/2005/8/layout/list1"/>
    <dgm:cxn modelId="{072AE2C5-4599-406B-8364-E3556B0CFC68}" type="presOf" srcId="{D159F0F5-DF6F-4F26-9A0E-690C4FD5CB9A}" destId="{A4E7726D-CB2A-4F49-B671-DD17D25131AB}" srcOrd="0" destOrd="0" presId="urn:microsoft.com/office/officeart/2005/8/layout/list1"/>
    <dgm:cxn modelId="{E7D44890-9A6B-40D1-B95B-5E262B9FF0CA}" type="presOf" srcId="{763CCA85-362F-4172-B9CB-54145A29F6F4}" destId="{6DA739C4-9633-4852-8A6C-323A88750C2D}" srcOrd="1" destOrd="0" presId="urn:microsoft.com/office/officeart/2005/8/layout/list1"/>
    <dgm:cxn modelId="{B259804C-8B97-46DB-982C-B60FA91E39E1}" srcId="{763CCA85-362F-4172-B9CB-54145A29F6F4}" destId="{9EE9CE49-D897-4366-8A5E-D40D3A071275}" srcOrd="1" destOrd="0" parTransId="{B3C8FA8B-682E-4244-A786-899ABA352455}" sibTransId="{00B93873-1395-4C3E-9EA8-91B0400505ED}"/>
    <dgm:cxn modelId="{CB7135CA-E81B-43A8-82FA-78C3025393E5}" type="presOf" srcId="{D95CB568-B970-4FA1-8032-98DA59B664B5}" destId="{B8048969-C6CD-49E0-9A4B-7A7E03E5942E}" srcOrd="1" destOrd="0" presId="urn:microsoft.com/office/officeart/2005/8/layout/list1"/>
    <dgm:cxn modelId="{CBDE0284-8000-40A0-BA51-AB10E9AFD445}" type="presParOf" srcId="{D77CC90D-BD8C-49B0-9BBE-C14091375498}" destId="{8737C9F5-411D-4D02-960C-1DE4210229BE}" srcOrd="0" destOrd="0" presId="urn:microsoft.com/office/officeart/2005/8/layout/list1"/>
    <dgm:cxn modelId="{8CCEA9FB-9C3E-410B-A82E-CEB8332CE647}" type="presParOf" srcId="{8737C9F5-411D-4D02-960C-1DE4210229BE}" destId="{4D1D2E94-33F8-437F-98E6-1341F9377431}" srcOrd="0" destOrd="0" presId="urn:microsoft.com/office/officeart/2005/8/layout/list1"/>
    <dgm:cxn modelId="{BCD41D1D-CBDF-4C4B-B43F-4DEAF0BB8DAE}" type="presParOf" srcId="{8737C9F5-411D-4D02-960C-1DE4210229BE}" destId="{6DA739C4-9633-4852-8A6C-323A88750C2D}" srcOrd="1" destOrd="0" presId="urn:microsoft.com/office/officeart/2005/8/layout/list1"/>
    <dgm:cxn modelId="{FD2AE4CB-7FAE-4509-A8DA-CEFD6C6D576B}" type="presParOf" srcId="{D77CC90D-BD8C-49B0-9BBE-C14091375498}" destId="{B062982A-1165-4071-ABEE-F6CCE2603FFB}" srcOrd="1" destOrd="0" presId="urn:microsoft.com/office/officeart/2005/8/layout/list1"/>
    <dgm:cxn modelId="{5876579B-1373-4FB0-8EED-B02552FBE6D9}" type="presParOf" srcId="{D77CC90D-BD8C-49B0-9BBE-C14091375498}" destId="{A4E7726D-CB2A-4F49-B671-DD17D25131AB}" srcOrd="2" destOrd="0" presId="urn:microsoft.com/office/officeart/2005/8/layout/list1"/>
    <dgm:cxn modelId="{36CED4F7-3184-4203-ACA3-71EF73AD23E7}" type="presParOf" srcId="{D77CC90D-BD8C-49B0-9BBE-C14091375498}" destId="{FAA21ECD-A24F-47A2-A264-B7B122AA651D}" srcOrd="3" destOrd="0" presId="urn:microsoft.com/office/officeart/2005/8/layout/list1"/>
    <dgm:cxn modelId="{F84F60F9-A1FE-494F-A852-021E08584C47}" type="presParOf" srcId="{D77CC90D-BD8C-49B0-9BBE-C14091375498}" destId="{3B3E07BC-592D-4664-A4BF-41CE9F402D79}" srcOrd="4" destOrd="0" presId="urn:microsoft.com/office/officeart/2005/8/layout/list1"/>
    <dgm:cxn modelId="{8B310597-C7E4-4D6F-890A-762C1AED2FBE}" type="presParOf" srcId="{3B3E07BC-592D-4664-A4BF-41CE9F402D79}" destId="{E1F751DB-17FD-4EB7-9EF8-EF21307D5456}" srcOrd="0" destOrd="0" presId="urn:microsoft.com/office/officeart/2005/8/layout/list1"/>
    <dgm:cxn modelId="{B39E52CB-E3DE-4FDC-A1C6-C887834BFC1A}" type="presParOf" srcId="{3B3E07BC-592D-4664-A4BF-41CE9F402D79}" destId="{B8048969-C6CD-49E0-9A4B-7A7E03E5942E}" srcOrd="1" destOrd="0" presId="urn:microsoft.com/office/officeart/2005/8/layout/list1"/>
    <dgm:cxn modelId="{D6A305E3-A03A-429F-AAF1-46C7780C0E81}" type="presParOf" srcId="{D77CC90D-BD8C-49B0-9BBE-C14091375498}" destId="{9F860628-89BF-4A32-B991-2603A2B55B9D}" srcOrd="5" destOrd="0" presId="urn:microsoft.com/office/officeart/2005/8/layout/list1"/>
    <dgm:cxn modelId="{E57A99F9-D1E4-46F4-B8F6-D9212B1F9945}" type="presParOf" srcId="{D77CC90D-BD8C-49B0-9BBE-C14091375498}" destId="{F9233661-0F99-45F4-9703-7E18563D3EB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A8F673-37A4-4019-B4C6-6B840DEB7E9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159F0F5-DF6F-4F26-9A0E-690C4FD5CB9A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dirty="0" smtClean="0"/>
            <a:t>Informatização do Parque da Atenção Primária</a:t>
          </a:r>
          <a:endParaRPr lang="pt-BR" dirty="0">
            <a:solidFill>
              <a:schemeClr val="tx1"/>
            </a:solidFill>
          </a:endParaRPr>
        </a:p>
      </dgm:t>
    </dgm:pt>
    <dgm:pt modelId="{E0CF5E5B-8E8A-4F59-8AD3-0FD0A6760B7D}" type="parTrans" cxnId="{E650BCF1-B03D-49D1-8F68-7777E69572A3}">
      <dgm:prSet/>
      <dgm:spPr/>
      <dgm:t>
        <a:bodyPr/>
        <a:lstStyle/>
        <a:p>
          <a:endParaRPr lang="pt-BR"/>
        </a:p>
      </dgm:t>
    </dgm:pt>
    <dgm:pt modelId="{FB84ACD9-DE35-4534-B41E-67FA237A3A59}" type="sibTrans" cxnId="{E650BCF1-B03D-49D1-8F68-7777E69572A3}">
      <dgm:prSet/>
      <dgm:spPr/>
      <dgm:t>
        <a:bodyPr/>
        <a:lstStyle/>
        <a:p>
          <a:endParaRPr lang="pt-BR"/>
        </a:p>
      </dgm:t>
    </dgm:pt>
    <dgm:pt modelId="{D95CB568-B970-4FA1-8032-98DA59B664B5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Informação em Saúde e Controle</a:t>
          </a:r>
          <a:endParaRPr lang="pt-BR" dirty="0">
            <a:solidFill>
              <a:schemeClr val="tx1"/>
            </a:solidFill>
          </a:endParaRPr>
        </a:p>
      </dgm:t>
    </dgm:pt>
    <dgm:pt modelId="{990058A9-E826-499E-B07B-C57FF60CCE18}" type="parTrans" cxnId="{EE6EF9D0-1FF4-445A-8390-ACD1D90B6435}">
      <dgm:prSet/>
      <dgm:spPr/>
      <dgm:t>
        <a:bodyPr/>
        <a:lstStyle/>
        <a:p>
          <a:endParaRPr lang="pt-BR"/>
        </a:p>
      </dgm:t>
    </dgm:pt>
    <dgm:pt modelId="{A716ADD0-D17A-402A-B848-88898A7BD9B0}" type="sibTrans" cxnId="{EE6EF9D0-1FF4-445A-8390-ACD1D90B6435}">
      <dgm:prSet/>
      <dgm:spPr/>
      <dgm:t>
        <a:bodyPr/>
        <a:lstStyle/>
        <a:p>
          <a:endParaRPr lang="pt-BR"/>
        </a:p>
      </dgm:t>
    </dgm:pt>
    <dgm:pt modelId="{763CCA85-362F-4172-B9CB-54145A29F6F4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Informatização</a:t>
          </a:r>
          <a:endParaRPr lang="pt-BR" dirty="0">
            <a:solidFill>
              <a:schemeClr val="tx1"/>
            </a:solidFill>
          </a:endParaRPr>
        </a:p>
      </dgm:t>
    </dgm:pt>
    <dgm:pt modelId="{ACAB01E6-0F28-4A72-A5B5-14E4D57B8580}" type="parTrans" cxnId="{EFE3FEF8-BEBD-473C-8B09-D21A3EF7AB90}">
      <dgm:prSet/>
      <dgm:spPr/>
      <dgm:t>
        <a:bodyPr/>
        <a:lstStyle/>
        <a:p>
          <a:endParaRPr lang="pt-BR"/>
        </a:p>
      </dgm:t>
    </dgm:pt>
    <dgm:pt modelId="{EF58D532-D88F-440F-B2AB-05AADFB867FB}" type="sibTrans" cxnId="{EFE3FEF8-BEBD-473C-8B09-D21A3EF7AB90}">
      <dgm:prSet/>
      <dgm:spPr/>
      <dgm:t>
        <a:bodyPr/>
        <a:lstStyle/>
        <a:p>
          <a:endParaRPr lang="pt-BR"/>
        </a:p>
      </dgm:t>
    </dgm:pt>
    <dgm:pt modelId="{1B4CCAED-B53D-47E5-A259-6E76845B40AA}">
      <dgm:prSet phldrT="[Texto]"/>
      <dgm:spPr/>
      <dgm:t>
        <a:bodyPr/>
        <a:lstStyle/>
        <a:p>
          <a:r>
            <a:rPr lang="pt-BR" dirty="0" smtClean="0"/>
            <a:t>Produção de informações sobre a atuação das Equipes de Saúde da Família </a:t>
          </a:r>
          <a:endParaRPr lang="pt-BR" dirty="0"/>
        </a:p>
      </dgm:t>
    </dgm:pt>
    <dgm:pt modelId="{B0BB0B2A-FBBC-4D25-B240-380EDFED13B6}" type="parTrans" cxnId="{5175298B-BCC7-4159-B1BA-D080A5AF4F1E}">
      <dgm:prSet/>
      <dgm:spPr/>
      <dgm:t>
        <a:bodyPr/>
        <a:lstStyle/>
        <a:p>
          <a:endParaRPr lang="pt-BR"/>
        </a:p>
      </dgm:t>
    </dgm:pt>
    <dgm:pt modelId="{68AC425A-3CF7-4B80-AEFA-F658AF1C850C}" type="sibTrans" cxnId="{5175298B-BCC7-4159-B1BA-D080A5AF4F1E}">
      <dgm:prSet/>
      <dgm:spPr/>
      <dgm:t>
        <a:bodyPr/>
        <a:lstStyle/>
        <a:p>
          <a:endParaRPr lang="pt-BR"/>
        </a:p>
      </dgm:t>
    </dgm:pt>
    <dgm:pt modelId="{F21F5C2C-3608-4C43-88F9-681E67D4D1FE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dirty="0" smtClean="0">
              <a:solidFill>
                <a:schemeClr val="tx1"/>
              </a:solidFill>
            </a:rPr>
            <a:t>Prontuário eletrônico que atenda a necessidade e especificidade da APS</a:t>
          </a:r>
          <a:endParaRPr lang="pt-BR" dirty="0">
            <a:solidFill>
              <a:schemeClr val="tx1"/>
            </a:solidFill>
          </a:endParaRPr>
        </a:p>
      </dgm:t>
    </dgm:pt>
    <dgm:pt modelId="{79E90DD1-FC8A-414F-80A5-7D75E1FD56B1}" type="parTrans" cxnId="{0671E892-345C-43C0-B151-712040E824E5}">
      <dgm:prSet/>
      <dgm:spPr/>
      <dgm:t>
        <a:bodyPr/>
        <a:lstStyle/>
        <a:p>
          <a:endParaRPr lang="pt-BR"/>
        </a:p>
      </dgm:t>
    </dgm:pt>
    <dgm:pt modelId="{9B4D0E1A-BD37-419D-A690-8B23CEB2CB90}" type="sibTrans" cxnId="{0671E892-345C-43C0-B151-712040E824E5}">
      <dgm:prSet/>
      <dgm:spPr/>
      <dgm:t>
        <a:bodyPr/>
        <a:lstStyle/>
        <a:p>
          <a:endParaRPr lang="pt-BR"/>
        </a:p>
      </dgm:t>
    </dgm:pt>
    <dgm:pt modelId="{233C11B6-159F-444E-93B9-E68B4AE5DB6C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dirty="0" smtClean="0">
              <a:solidFill>
                <a:schemeClr val="tx1"/>
              </a:solidFill>
            </a:rPr>
            <a:t>Gerenciamento de informações produzidas na região</a:t>
          </a:r>
          <a:endParaRPr lang="pt-BR" dirty="0">
            <a:solidFill>
              <a:schemeClr val="tx1"/>
            </a:solidFill>
          </a:endParaRPr>
        </a:p>
      </dgm:t>
    </dgm:pt>
    <dgm:pt modelId="{4B7989AC-BCCF-4065-8C7B-A45C16E70EDC}" type="parTrans" cxnId="{E176E620-FE07-4823-8F89-E3FF6C10E12B}">
      <dgm:prSet/>
      <dgm:spPr/>
      <dgm:t>
        <a:bodyPr/>
        <a:lstStyle/>
        <a:p>
          <a:endParaRPr lang="pt-BR"/>
        </a:p>
      </dgm:t>
    </dgm:pt>
    <dgm:pt modelId="{3E9A5315-03A3-4ACB-A040-253C2F34178F}" type="sibTrans" cxnId="{E176E620-FE07-4823-8F89-E3FF6C10E12B}">
      <dgm:prSet/>
      <dgm:spPr/>
      <dgm:t>
        <a:bodyPr/>
        <a:lstStyle/>
        <a:p>
          <a:endParaRPr lang="pt-BR"/>
        </a:p>
      </dgm:t>
    </dgm:pt>
    <dgm:pt modelId="{15B4595A-FAC1-42C5-BC51-2AE0C092274A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BR" dirty="0">
            <a:solidFill>
              <a:schemeClr val="tx1"/>
            </a:solidFill>
          </a:endParaRPr>
        </a:p>
      </dgm:t>
    </dgm:pt>
    <dgm:pt modelId="{6EFF6024-871A-4B56-81B6-F2A3239C4276}" type="parTrans" cxnId="{A0F635A3-5F45-46F3-B1EA-597A86D117FF}">
      <dgm:prSet/>
      <dgm:spPr/>
      <dgm:t>
        <a:bodyPr/>
        <a:lstStyle/>
        <a:p>
          <a:endParaRPr lang="pt-BR"/>
        </a:p>
      </dgm:t>
    </dgm:pt>
    <dgm:pt modelId="{622A9D63-6639-4AB2-9B04-A06918E3F060}" type="sibTrans" cxnId="{A0F635A3-5F45-46F3-B1EA-597A86D117FF}">
      <dgm:prSet/>
      <dgm:spPr/>
      <dgm:t>
        <a:bodyPr/>
        <a:lstStyle/>
        <a:p>
          <a:endParaRPr lang="pt-BR"/>
        </a:p>
      </dgm:t>
    </dgm:pt>
    <dgm:pt modelId="{1C9D01C8-A7A4-4DAD-91F0-4BA2EBA09990}">
      <dgm:prSet phldrT="[Texto]"/>
      <dgm:spPr/>
      <dgm:t>
        <a:bodyPr/>
        <a:lstStyle/>
        <a:p>
          <a:r>
            <a:rPr lang="pt-BR" dirty="0" smtClean="0"/>
            <a:t>Divulgação da produtividade e desempenho das </a:t>
          </a:r>
          <a:r>
            <a:rPr lang="pt-BR" dirty="0" err="1" smtClean="0"/>
            <a:t>ESFs</a:t>
          </a:r>
          <a:endParaRPr lang="pt-BR" dirty="0"/>
        </a:p>
      </dgm:t>
    </dgm:pt>
    <dgm:pt modelId="{807C9AD3-3A9F-496C-A9AA-B30A3D8F2D30}" type="parTrans" cxnId="{29B655E7-D4B8-4B6C-9D3E-35C5CA1B1057}">
      <dgm:prSet/>
      <dgm:spPr/>
      <dgm:t>
        <a:bodyPr/>
        <a:lstStyle/>
        <a:p>
          <a:endParaRPr lang="pt-BR"/>
        </a:p>
      </dgm:t>
    </dgm:pt>
    <dgm:pt modelId="{0006505C-3714-461D-9E8C-FAE42CE2DE03}" type="sibTrans" cxnId="{29B655E7-D4B8-4B6C-9D3E-35C5CA1B1057}">
      <dgm:prSet/>
      <dgm:spPr/>
      <dgm:t>
        <a:bodyPr/>
        <a:lstStyle/>
        <a:p>
          <a:endParaRPr lang="pt-BR"/>
        </a:p>
      </dgm:t>
    </dgm:pt>
    <dgm:pt modelId="{B5F8F680-1AFF-48A3-9110-0630793AFD36}">
      <dgm:prSet phldrT="[Texto]"/>
      <dgm:spPr/>
      <dgm:t>
        <a:bodyPr/>
        <a:lstStyle/>
        <a:p>
          <a:r>
            <a:rPr lang="pt-BR" dirty="0" smtClean="0"/>
            <a:t>Avaliação e controle do desempenho das </a:t>
          </a:r>
          <a:r>
            <a:rPr lang="pt-BR" dirty="0" err="1" smtClean="0"/>
            <a:t>ESFs</a:t>
          </a:r>
          <a:endParaRPr lang="pt-BR" dirty="0"/>
        </a:p>
      </dgm:t>
    </dgm:pt>
    <dgm:pt modelId="{AC1AE3BF-0A1C-4770-932B-44272B5A52BB}" type="parTrans" cxnId="{FEB32DDD-A8E3-45CF-86D0-5AEC99504A0C}">
      <dgm:prSet/>
      <dgm:spPr/>
      <dgm:t>
        <a:bodyPr/>
        <a:lstStyle/>
        <a:p>
          <a:endParaRPr lang="pt-BR"/>
        </a:p>
      </dgm:t>
    </dgm:pt>
    <dgm:pt modelId="{8B72E469-70C5-45F5-BDB7-8B146681F8BC}" type="sibTrans" cxnId="{FEB32DDD-A8E3-45CF-86D0-5AEC99504A0C}">
      <dgm:prSet/>
      <dgm:spPr/>
      <dgm:t>
        <a:bodyPr/>
        <a:lstStyle/>
        <a:p>
          <a:endParaRPr lang="pt-BR"/>
        </a:p>
      </dgm:t>
    </dgm:pt>
    <dgm:pt modelId="{54AE4209-E428-49D0-B122-FCF7B7919512}">
      <dgm:prSet phldrT="[Texto]"/>
      <dgm:spPr/>
      <dgm:t>
        <a:bodyPr/>
        <a:lstStyle/>
        <a:p>
          <a:r>
            <a:rPr lang="pt-BR" dirty="0" smtClean="0"/>
            <a:t>Indicadores e metas de ação definidas para todas as </a:t>
          </a:r>
          <a:r>
            <a:rPr lang="pt-BR" dirty="0" err="1" smtClean="0"/>
            <a:t>ESFs</a:t>
          </a:r>
          <a:r>
            <a:rPr lang="pt-BR" dirty="0" smtClean="0"/>
            <a:t> e UBS</a:t>
          </a:r>
          <a:endParaRPr lang="pt-BR" dirty="0"/>
        </a:p>
      </dgm:t>
    </dgm:pt>
    <dgm:pt modelId="{1D917F4D-CB25-4131-AC08-CF8FFE6D5005}" type="parTrans" cxnId="{521B6ED3-2727-4C0E-B706-770E94CCFEDE}">
      <dgm:prSet/>
      <dgm:spPr/>
      <dgm:t>
        <a:bodyPr/>
        <a:lstStyle/>
        <a:p>
          <a:endParaRPr lang="pt-BR"/>
        </a:p>
      </dgm:t>
    </dgm:pt>
    <dgm:pt modelId="{51E2FD5E-EC87-47C0-AA24-E7261FCC6384}" type="sibTrans" cxnId="{521B6ED3-2727-4C0E-B706-770E94CCFEDE}">
      <dgm:prSet/>
      <dgm:spPr/>
      <dgm:t>
        <a:bodyPr/>
        <a:lstStyle/>
        <a:p>
          <a:endParaRPr lang="pt-BR"/>
        </a:p>
      </dgm:t>
    </dgm:pt>
    <dgm:pt modelId="{FBED45ED-3DA8-48DD-AB87-8C10A412AB93}">
      <dgm:prSet phldrT="[Texto]"/>
      <dgm:spPr/>
      <dgm:t>
        <a:bodyPr/>
        <a:lstStyle/>
        <a:p>
          <a:r>
            <a:rPr lang="pt-BR" dirty="0" smtClean="0"/>
            <a:t>Transparência ativa, nos termos da Lei de Acesso a Informação</a:t>
          </a:r>
          <a:endParaRPr lang="pt-BR" dirty="0"/>
        </a:p>
      </dgm:t>
    </dgm:pt>
    <dgm:pt modelId="{EB4C956F-E73E-431C-865D-C35DF1A6ED4F}" type="parTrans" cxnId="{12364237-A42F-471D-9FDB-BEDCFC17F5FC}">
      <dgm:prSet/>
      <dgm:spPr/>
      <dgm:t>
        <a:bodyPr/>
        <a:lstStyle/>
        <a:p>
          <a:endParaRPr lang="pt-BR"/>
        </a:p>
      </dgm:t>
    </dgm:pt>
    <dgm:pt modelId="{68E095FF-68B9-4321-9F72-CF4034422174}" type="sibTrans" cxnId="{12364237-A42F-471D-9FDB-BEDCFC17F5FC}">
      <dgm:prSet/>
      <dgm:spPr/>
      <dgm:t>
        <a:bodyPr/>
        <a:lstStyle/>
        <a:p>
          <a:endParaRPr lang="pt-BR"/>
        </a:p>
      </dgm:t>
    </dgm:pt>
    <dgm:pt modelId="{D77CC90D-BD8C-49B0-9BBE-C14091375498}" type="pres">
      <dgm:prSet presAssocID="{DFA8F673-37A4-4019-B4C6-6B840DEB7E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737C9F5-411D-4D02-960C-1DE4210229BE}" type="pres">
      <dgm:prSet presAssocID="{763CCA85-362F-4172-B9CB-54145A29F6F4}" presName="parentLin" presStyleCnt="0"/>
      <dgm:spPr/>
    </dgm:pt>
    <dgm:pt modelId="{4D1D2E94-33F8-437F-98E6-1341F9377431}" type="pres">
      <dgm:prSet presAssocID="{763CCA85-362F-4172-B9CB-54145A29F6F4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6DA739C4-9633-4852-8A6C-323A88750C2D}" type="pres">
      <dgm:prSet presAssocID="{763CCA85-362F-4172-B9CB-54145A29F6F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062982A-1165-4071-ABEE-F6CCE2603FFB}" type="pres">
      <dgm:prSet presAssocID="{763CCA85-362F-4172-B9CB-54145A29F6F4}" presName="negativeSpace" presStyleCnt="0"/>
      <dgm:spPr/>
    </dgm:pt>
    <dgm:pt modelId="{A4E7726D-CB2A-4F49-B671-DD17D25131AB}" type="pres">
      <dgm:prSet presAssocID="{763CCA85-362F-4172-B9CB-54145A29F6F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A21ECD-A24F-47A2-A264-B7B122AA651D}" type="pres">
      <dgm:prSet presAssocID="{EF58D532-D88F-440F-B2AB-05AADFB867FB}" presName="spaceBetweenRectangles" presStyleCnt="0"/>
      <dgm:spPr/>
    </dgm:pt>
    <dgm:pt modelId="{3B3E07BC-592D-4664-A4BF-41CE9F402D79}" type="pres">
      <dgm:prSet presAssocID="{D95CB568-B970-4FA1-8032-98DA59B664B5}" presName="parentLin" presStyleCnt="0"/>
      <dgm:spPr/>
    </dgm:pt>
    <dgm:pt modelId="{E1F751DB-17FD-4EB7-9EF8-EF21307D5456}" type="pres">
      <dgm:prSet presAssocID="{D95CB568-B970-4FA1-8032-98DA59B664B5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B8048969-C6CD-49E0-9A4B-7A7E03E5942E}" type="pres">
      <dgm:prSet presAssocID="{D95CB568-B970-4FA1-8032-98DA59B664B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860628-89BF-4A32-B991-2603A2B55B9D}" type="pres">
      <dgm:prSet presAssocID="{D95CB568-B970-4FA1-8032-98DA59B664B5}" presName="negativeSpace" presStyleCnt="0"/>
      <dgm:spPr/>
    </dgm:pt>
    <dgm:pt modelId="{F9233661-0F99-45F4-9703-7E18563D3EB2}" type="pres">
      <dgm:prSet presAssocID="{D95CB568-B970-4FA1-8032-98DA59B664B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7D64717-883D-447B-94D2-DFBAC6B9055E}" type="presOf" srcId="{1B4CCAED-B53D-47E5-A259-6E76845B40AA}" destId="{F9233661-0F99-45F4-9703-7E18563D3EB2}" srcOrd="0" destOrd="0" presId="urn:microsoft.com/office/officeart/2005/8/layout/list1"/>
    <dgm:cxn modelId="{08E35D9F-6296-42A9-9929-00BE280C1471}" type="presOf" srcId="{763CCA85-362F-4172-B9CB-54145A29F6F4}" destId="{6DA739C4-9633-4852-8A6C-323A88750C2D}" srcOrd="1" destOrd="0" presId="urn:microsoft.com/office/officeart/2005/8/layout/list1"/>
    <dgm:cxn modelId="{0671E892-345C-43C0-B151-712040E824E5}" srcId="{763CCA85-362F-4172-B9CB-54145A29F6F4}" destId="{F21F5C2C-3608-4C43-88F9-681E67D4D1FE}" srcOrd="1" destOrd="0" parTransId="{79E90DD1-FC8A-414F-80A5-7D75E1FD56B1}" sibTransId="{9B4D0E1A-BD37-419D-A690-8B23CEB2CB90}"/>
    <dgm:cxn modelId="{521B6ED3-2727-4C0E-B706-770E94CCFEDE}" srcId="{D95CB568-B970-4FA1-8032-98DA59B664B5}" destId="{54AE4209-E428-49D0-B122-FCF7B7919512}" srcOrd="2" destOrd="0" parTransId="{1D917F4D-CB25-4131-AC08-CF8FFE6D5005}" sibTransId="{51E2FD5E-EC87-47C0-AA24-E7261FCC6384}"/>
    <dgm:cxn modelId="{5100F772-1A71-4127-B6E6-FD45C7CB9082}" type="presOf" srcId="{763CCA85-362F-4172-B9CB-54145A29F6F4}" destId="{4D1D2E94-33F8-437F-98E6-1341F9377431}" srcOrd="0" destOrd="0" presId="urn:microsoft.com/office/officeart/2005/8/layout/list1"/>
    <dgm:cxn modelId="{1C672798-BB95-470E-AB01-9C6818B8E866}" type="presOf" srcId="{FBED45ED-3DA8-48DD-AB87-8C10A412AB93}" destId="{F9233661-0F99-45F4-9703-7E18563D3EB2}" srcOrd="0" destOrd="4" presId="urn:microsoft.com/office/officeart/2005/8/layout/list1"/>
    <dgm:cxn modelId="{5175298B-BCC7-4159-B1BA-D080A5AF4F1E}" srcId="{D95CB568-B970-4FA1-8032-98DA59B664B5}" destId="{1B4CCAED-B53D-47E5-A259-6E76845B40AA}" srcOrd="0" destOrd="0" parTransId="{B0BB0B2A-FBBC-4D25-B240-380EDFED13B6}" sibTransId="{68AC425A-3CF7-4B80-AEFA-F658AF1C850C}"/>
    <dgm:cxn modelId="{E176E620-FE07-4823-8F89-E3FF6C10E12B}" srcId="{763CCA85-362F-4172-B9CB-54145A29F6F4}" destId="{233C11B6-159F-444E-93B9-E68B4AE5DB6C}" srcOrd="2" destOrd="0" parTransId="{4B7989AC-BCCF-4065-8C7B-A45C16E70EDC}" sibTransId="{3E9A5315-03A3-4ACB-A040-253C2F34178F}"/>
    <dgm:cxn modelId="{0F4AA21C-AB3E-4714-BD0D-54C10C04928C}" type="presOf" srcId="{233C11B6-159F-444E-93B9-E68B4AE5DB6C}" destId="{A4E7726D-CB2A-4F49-B671-DD17D25131AB}" srcOrd="0" destOrd="2" presId="urn:microsoft.com/office/officeart/2005/8/layout/list1"/>
    <dgm:cxn modelId="{EE6EF9D0-1FF4-445A-8390-ACD1D90B6435}" srcId="{DFA8F673-37A4-4019-B4C6-6B840DEB7E91}" destId="{D95CB568-B970-4FA1-8032-98DA59B664B5}" srcOrd="1" destOrd="0" parTransId="{990058A9-E826-499E-B07B-C57FF60CCE18}" sibTransId="{A716ADD0-D17A-402A-B848-88898A7BD9B0}"/>
    <dgm:cxn modelId="{2977EF7E-440B-4C11-AC62-A1B2E79545CB}" type="presOf" srcId="{D95CB568-B970-4FA1-8032-98DA59B664B5}" destId="{B8048969-C6CD-49E0-9A4B-7A7E03E5942E}" srcOrd="1" destOrd="0" presId="urn:microsoft.com/office/officeart/2005/8/layout/list1"/>
    <dgm:cxn modelId="{69FB7906-463B-4A1A-8E49-78D176CA4FF7}" type="presOf" srcId="{15B4595A-FAC1-42C5-BC51-2AE0C092274A}" destId="{A4E7726D-CB2A-4F49-B671-DD17D25131AB}" srcOrd="0" destOrd="3" presId="urn:microsoft.com/office/officeart/2005/8/layout/list1"/>
    <dgm:cxn modelId="{9E4BB259-979C-4B02-B9E6-CC4C022605DD}" type="presOf" srcId="{B5F8F680-1AFF-48A3-9110-0630793AFD36}" destId="{F9233661-0F99-45F4-9703-7E18563D3EB2}" srcOrd="0" destOrd="3" presId="urn:microsoft.com/office/officeart/2005/8/layout/list1"/>
    <dgm:cxn modelId="{7FAF6DFA-EC68-489D-AAC4-02EBF22CC357}" type="presOf" srcId="{54AE4209-E428-49D0-B122-FCF7B7919512}" destId="{F9233661-0F99-45F4-9703-7E18563D3EB2}" srcOrd="0" destOrd="2" presId="urn:microsoft.com/office/officeart/2005/8/layout/list1"/>
    <dgm:cxn modelId="{27F5C0A5-A7CE-47D0-BA56-1057F61D6C8E}" type="presOf" srcId="{DFA8F673-37A4-4019-B4C6-6B840DEB7E91}" destId="{D77CC90D-BD8C-49B0-9BBE-C14091375498}" srcOrd="0" destOrd="0" presId="urn:microsoft.com/office/officeart/2005/8/layout/list1"/>
    <dgm:cxn modelId="{D0B8ACD8-6828-4F7C-9AFB-D92DE6F1AB55}" type="presOf" srcId="{F21F5C2C-3608-4C43-88F9-681E67D4D1FE}" destId="{A4E7726D-CB2A-4F49-B671-DD17D25131AB}" srcOrd="0" destOrd="1" presId="urn:microsoft.com/office/officeart/2005/8/layout/list1"/>
    <dgm:cxn modelId="{A0F635A3-5F45-46F3-B1EA-597A86D117FF}" srcId="{763CCA85-362F-4172-B9CB-54145A29F6F4}" destId="{15B4595A-FAC1-42C5-BC51-2AE0C092274A}" srcOrd="3" destOrd="0" parTransId="{6EFF6024-871A-4B56-81B6-F2A3239C4276}" sibTransId="{622A9D63-6639-4AB2-9B04-A06918E3F060}"/>
    <dgm:cxn modelId="{FEB32DDD-A8E3-45CF-86D0-5AEC99504A0C}" srcId="{D95CB568-B970-4FA1-8032-98DA59B664B5}" destId="{B5F8F680-1AFF-48A3-9110-0630793AFD36}" srcOrd="3" destOrd="0" parTransId="{AC1AE3BF-0A1C-4770-932B-44272B5A52BB}" sibTransId="{8B72E469-70C5-45F5-BDB7-8B146681F8BC}"/>
    <dgm:cxn modelId="{E650BCF1-B03D-49D1-8F68-7777E69572A3}" srcId="{763CCA85-362F-4172-B9CB-54145A29F6F4}" destId="{D159F0F5-DF6F-4F26-9A0E-690C4FD5CB9A}" srcOrd="0" destOrd="0" parTransId="{E0CF5E5B-8E8A-4F59-8AD3-0FD0A6760B7D}" sibTransId="{FB84ACD9-DE35-4534-B41E-67FA237A3A59}"/>
    <dgm:cxn modelId="{EFE3FEF8-BEBD-473C-8B09-D21A3EF7AB90}" srcId="{DFA8F673-37A4-4019-B4C6-6B840DEB7E91}" destId="{763CCA85-362F-4172-B9CB-54145A29F6F4}" srcOrd="0" destOrd="0" parTransId="{ACAB01E6-0F28-4A72-A5B5-14E4D57B8580}" sibTransId="{EF58D532-D88F-440F-B2AB-05AADFB867FB}"/>
    <dgm:cxn modelId="{11ED679B-5C09-42AC-9853-F1D1FF245ED5}" type="presOf" srcId="{1C9D01C8-A7A4-4DAD-91F0-4BA2EBA09990}" destId="{F9233661-0F99-45F4-9703-7E18563D3EB2}" srcOrd="0" destOrd="1" presId="urn:microsoft.com/office/officeart/2005/8/layout/list1"/>
    <dgm:cxn modelId="{29B655E7-D4B8-4B6C-9D3E-35C5CA1B1057}" srcId="{D95CB568-B970-4FA1-8032-98DA59B664B5}" destId="{1C9D01C8-A7A4-4DAD-91F0-4BA2EBA09990}" srcOrd="1" destOrd="0" parTransId="{807C9AD3-3A9F-496C-A9AA-B30A3D8F2D30}" sibTransId="{0006505C-3714-461D-9E8C-FAE42CE2DE03}"/>
    <dgm:cxn modelId="{BA167982-69B2-4E2E-AD06-60B4885A6125}" type="presOf" srcId="{D159F0F5-DF6F-4F26-9A0E-690C4FD5CB9A}" destId="{A4E7726D-CB2A-4F49-B671-DD17D25131AB}" srcOrd="0" destOrd="0" presId="urn:microsoft.com/office/officeart/2005/8/layout/list1"/>
    <dgm:cxn modelId="{12364237-A42F-471D-9FDB-BEDCFC17F5FC}" srcId="{D95CB568-B970-4FA1-8032-98DA59B664B5}" destId="{FBED45ED-3DA8-48DD-AB87-8C10A412AB93}" srcOrd="4" destOrd="0" parTransId="{EB4C956F-E73E-431C-865D-C35DF1A6ED4F}" sibTransId="{68E095FF-68B9-4321-9F72-CF4034422174}"/>
    <dgm:cxn modelId="{9FC63164-036E-4ABD-93C4-089957C3DBDD}" type="presOf" srcId="{D95CB568-B970-4FA1-8032-98DA59B664B5}" destId="{E1F751DB-17FD-4EB7-9EF8-EF21307D5456}" srcOrd="0" destOrd="0" presId="urn:microsoft.com/office/officeart/2005/8/layout/list1"/>
    <dgm:cxn modelId="{8637D8C5-36EE-4E23-8334-8955D75D9416}" type="presParOf" srcId="{D77CC90D-BD8C-49B0-9BBE-C14091375498}" destId="{8737C9F5-411D-4D02-960C-1DE4210229BE}" srcOrd="0" destOrd="0" presId="urn:microsoft.com/office/officeart/2005/8/layout/list1"/>
    <dgm:cxn modelId="{F1A7C40D-2D5E-41D7-B2BD-71A20585F15E}" type="presParOf" srcId="{8737C9F5-411D-4D02-960C-1DE4210229BE}" destId="{4D1D2E94-33F8-437F-98E6-1341F9377431}" srcOrd="0" destOrd="0" presId="urn:microsoft.com/office/officeart/2005/8/layout/list1"/>
    <dgm:cxn modelId="{64166EEB-5A53-4F0D-8FD9-64AF3F72F0F3}" type="presParOf" srcId="{8737C9F5-411D-4D02-960C-1DE4210229BE}" destId="{6DA739C4-9633-4852-8A6C-323A88750C2D}" srcOrd="1" destOrd="0" presId="urn:microsoft.com/office/officeart/2005/8/layout/list1"/>
    <dgm:cxn modelId="{921AA3A3-2023-46F6-8B25-E5D3FEF603A1}" type="presParOf" srcId="{D77CC90D-BD8C-49B0-9BBE-C14091375498}" destId="{B062982A-1165-4071-ABEE-F6CCE2603FFB}" srcOrd="1" destOrd="0" presId="urn:microsoft.com/office/officeart/2005/8/layout/list1"/>
    <dgm:cxn modelId="{EDBA2BBD-BB8E-4765-809E-7915BBFD0373}" type="presParOf" srcId="{D77CC90D-BD8C-49B0-9BBE-C14091375498}" destId="{A4E7726D-CB2A-4F49-B671-DD17D25131AB}" srcOrd="2" destOrd="0" presId="urn:microsoft.com/office/officeart/2005/8/layout/list1"/>
    <dgm:cxn modelId="{94993713-3194-46E6-8ED0-FBC4F7400419}" type="presParOf" srcId="{D77CC90D-BD8C-49B0-9BBE-C14091375498}" destId="{FAA21ECD-A24F-47A2-A264-B7B122AA651D}" srcOrd="3" destOrd="0" presId="urn:microsoft.com/office/officeart/2005/8/layout/list1"/>
    <dgm:cxn modelId="{DEF4D054-6B7E-4E3D-A892-593D87BC0127}" type="presParOf" srcId="{D77CC90D-BD8C-49B0-9BBE-C14091375498}" destId="{3B3E07BC-592D-4664-A4BF-41CE9F402D79}" srcOrd="4" destOrd="0" presId="urn:microsoft.com/office/officeart/2005/8/layout/list1"/>
    <dgm:cxn modelId="{0E655B48-895F-4233-8D18-0F0F0198D431}" type="presParOf" srcId="{3B3E07BC-592D-4664-A4BF-41CE9F402D79}" destId="{E1F751DB-17FD-4EB7-9EF8-EF21307D5456}" srcOrd="0" destOrd="0" presId="urn:microsoft.com/office/officeart/2005/8/layout/list1"/>
    <dgm:cxn modelId="{473C1DF2-7AED-4340-BB5F-BD53946CB69E}" type="presParOf" srcId="{3B3E07BC-592D-4664-A4BF-41CE9F402D79}" destId="{B8048969-C6CD-49E0-9A4B-7A7E03E5942E}" srcOrd="1" destOrd="0" presId="urn:microsoft.com/office/officeart/2005/8/layout/list1"/>
    <dgm:cxn modelId="{63712502-0984-450B-A390-3ACE8CBF6B6E}" type="presParOf" srcId="{D77CC90D-BD8C-49B0-9BBE-C14091375498}" destId="{9F860628-89BF-4A32-B991-2603A2B55B9D}" srcOrd="5" destOrd="0" presId="urn:microsoft.com/office/officeart/2005/8/layout/list1"/>
    <dgm:cxn modelId="{93648AA2-2C48-4432-A2C6-D071E01ACB48}" type="presParOf" srcId="{D77CC90D-BD8C-49B0-9BBE-C14091375498}" destId="{F9233661-0F99-45F4-9703-7E18563D3EB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D0ED8-A08F-4F3A-9218-9BC1B2D719AC}" type="datetimeFigureOut">
              <a:rPr lang="pt-BR" smtClean="0"/>
              <a:pPr/>
              <a:t>23/06/2016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12FF1-0672-446D-80E5-FD69B2AC4A9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40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2FF1-0672-446D-80E5-FD69B2AC4A93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237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Competencias</a:t>
            </a:r>
            <a:r>
              <a:rPr lang="pt-BR" baseline="0" dirty="0"/>
              <a:t> do DF como estados e </a:t>
            </a:r>
            <a:r>
              <a:rPr lang="pt-BR" baseline="0" dirty="0" err="1"/>
              <a:t>municipios</a:t>
            </a:r>
            <a:r>
              <a:rPr lang="pt-BR" baseline="0" dirty="0"/>
              <a:t> – oportunidades e responsabilidades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2FF1-0672-446D-80E5-FD69B2AC4A93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586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Não ~e realizada</a:t>
            </a:r>
            <a:r>
              <a:rPr lang="pt-BR" baseline="0" dirty="0"/>
              <a:t> </a:t>
            </a:r>
            <a:r>
              <a:rPr lang="pt-BR" baseline="0" dirty="0" err="1"/>
              <a:t>marcaçao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2FF1-0672-446D-80E5-FD69B2AC4A93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711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Efeito demonstrativo</a:t>
            </a:r>
            <a:r>
              <a:rPr lang="pt-BR" baseline="0" dirty="0"/>
              <a:t> sobre os modelos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2FF1-0672-446D-80E5-FD69B2AC4A93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6204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Inserir titulo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2FF1-0672-446D-80E5-FD69B2AC4A93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826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Substituir pelo da CLEO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2FF1-0672-446D-80E5-FD69B2AC4A93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33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Informações sobre a precariedade</a:t>
            </a:r>
            <a:r>
              <a:rPr lang="pt-BR" baseline="0" dirty="0"/>
              <a:t> da APS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2FF1-0672-446D-80E5-FD69B2AC4A93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674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34DABE-B000-40B2-AB77-337D6DAC0D9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DD4E1-1CCD-440B-88F8-D83367846AA6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1687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5DB4E5-AEBC-4B90-9031-89BA4ED3D7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6/23/2016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2CD851-EE3C-4AA9-9786-99E5CF3CA339}" type="slidenum">
              <a:rPr lang="en-US" altLang="pt-BR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pt-B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23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5DB4E5-AEBC-4B90-9031-89BA4ED3D7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6/23/2016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2CD851-EE3C-4AA9-9786-99E5CF3CA339}" type="slidenum">
              <a:rPr lang="en-US" altLang="pt-BR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pt-BR"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7941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5DB4E5-AEBC-4B90-9031-89BA4ED3D7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6/23/2016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2CD851-EE3C-4AA9-9786-99E5CF3CA339}" type="slidenum">
              <a:rPr lang="en-US" altLang="pt-BR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pt-B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15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5DB4E5-AEBC-4B90-9031-89BA4ED3D7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6/23/2016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2CD851-EE3C-4AA9-9786-99E5CF3CA339}" type="slidenum">
              <a:rPr lang="en-US" altLang="pt-BR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pt-BR"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9140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5DB4E5-AEBC-4B90-9031-89BA4ED3D7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6/23/2016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2CD851-EE3C-4AA9-9786-99E5CF3CA339}" type="slidenum">
              <a:rPr lang="en-US" altLang="pt-BR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pt-B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66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61FB04-DD95-454E-80AA-F4632B0427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F08684-CB80-436A-B38B-2D88AA0FECD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4447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0EAB5C-0BC4-4FE2-A2DC-EC6F04F27B8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2752B-568E-4C1A-8897-FD1968D8753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6185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381565-F011-4270-9CA8-A24154CBCF5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068C9-0B95-4ED5-8280-682D7184D063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406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5ABFE8-810C-43B6-B8E8-DB9DD5B8EF65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B09FC-86AF-4F30-9CF4-15FF571741E3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9459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8DC547-8B3C-4933-8207-D1D8D4247B9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98F2B-A355-42B0-B2F8-00F654B29458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21438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05D6C7-A4ED-4AC1-9C04-0B0F51B43EC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481104-9035-4F13-BC8B-7F4D15D936A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327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9BD05D-C224-4719-9D65-583CB316D6B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C4031-BC88-4C9C-BF75-F79B9FC2693F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801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26970C-9B97-46BA-B98B-3D2B8AE3B29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50BBA-2A33-438F-BB47-391D1FE6E6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0324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60B35B-C80E-4829-9DDF-F58B3077A57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29235-D6B2-4E58-8927-8C00D64A0FC9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59445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10DD49-BCA3-451E-BAB6-88F683C1292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F2023-C49D-47B7-92E8-AB57A1873B2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1565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5DB4E5-AEBC-4B90-9031-89BA4ED3D7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6/23/2016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2CD851-EE3C-4AA9-9786-99E5CF3CA339}" type="slidenum">
              <a:rPr lang="en-US" altLang="pt-BR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pt-B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41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ibge.gov.br/estadosat/perfil.php?lang=&amp;sigla=df" TargetMode="External"/><Relationship Id="rId4" Type="http://schemas.openxmlformats.org/officeDocument/2006/relationships/hyperlink" Target="http://cnes2.datasus.gov.br/Lista_Tot_Equipes.as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Marcus.quito@saude.df.gov.br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body" idx="1"/>
          </p:nvPr>
        </p:nvSpPr>
        <p:spPr>
          <a:xfrm>
            <a:off x="395536" y="4653136"/>
            <a:ext cx="5976664" cy="1500187"/>
          </a:xfrm>
        </p:spPr>
        <p:txBody>
          <a:bodyPr>
            <a:normAutofit/>
          </a:bodyPr>
          <a:lstStyle/>
          <a:p>
            <a:pPr algn="ctr"/>
            <a:r>
              <a:rPr lang="pt-BR" sz="3200" dirty="0"/>
              <a:t>O Fortalecimento da Atenção Primária no Distrito Federal</a:t>
            </a:r>
          </a:p>
        </p:txBody>
      </p:sp>
      <p:pic>
        <p:nvPicPr>
          <p:cNvPr id="1030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378646" y="2623840"/>
            <a:ext cx="58326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000" dirty="0" smtClean="0"/>
              <a:t>Brasília Saudável</a:t>
            </a:r>
          </a:p>
          <a:p>
            <a:pPr algn="ctr"/>
            <a:endParaRPr lang="pt-BR" sz="6000" dirty="0"/>
          </a:p>
        </p:txBody>
      </p:sp>
      <p:sp>
        <p:nvSpPr>
          <p:cNvPr id="7" name="Retângulo 6"/>
          <p:cNvSpPr/>
          <p:nvPr/>
        </p:nvSpPr>
        <p:spPr>
          <a:xfrm>
            <a:off x="0" y="206931"/>
            <a:ext cx="58326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Secretaria de Estado da Saúde</a:t>
            </a:r>
          </a:p>
          <a:p>
            <a:r>
              <a:rPr lang="pt-BR" sz="2400" dirty="0" err="1" smtClean="0"/>
              <a:t>Sub-Secretaria</a:t>
            </a:r>
            <a:r>
              <a:rPr lang="pt-BR" sz="2400" dirty="0" smtClean="0"/>
              <a:t> de Atenção Integral em Saúde</a:t>
            </a:r>
          </a:p>
          <a:p>
            <a:r>
              <a:rPr lang="pt-BR" sz="2400" dirty="0" smtClean="0"/>
              <a:t>Coordenação de Atenção Primária em Saúde</a:t>
            </a:r>
          </a:p>
        </p:txBody>
      </p:sp>
    </p:spTree>
    <p:extLst>
      <p:ext uri="{BB962C8B-B14F-4D97-AF65-F5344CB8AC3E}">
        <p14:creationId xmlns:p14="http://schemas.microsoft.com/office/powerpoint/2010/main" val="1883440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8471" y="1916832"/>
            <a:ext cx="7329488" cy="35290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Por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ter</a:t>
            </a:r>
            <a:r>
              <a:rPr lang="en-US" sz="2400" dirty="0"/>
              <a:t> </a:t>
            </a:r>
            <a:r>
              <a:rPr lang="en-US" sz="2400" dirty="0" err="1"/>
              <a:t>acesso</a:t>
            </a:r>
            <a:r>
              <a:rPr lang="en-US" sz="2400" dirty="0"/>
              <a:t> e </a:t>
            </a:r>
            <a:r>
              <a:rPr lang="en-US" sz="2400" dirty="0" err="1"/>
              <a:t>por</a:t>
            </a:r>
            <a:r>
              <a:rPr lang="en-US" sz="2400" dirty="0"/>
              <a:t>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confiar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atenção</a:t>
            </a:r>
            <a:r>
              <a:rPr lang="en-US" sz="2400" dirty="0"/>
              <a:t> </a:t>
            </a:r>
            <a:r>
              <a:rPr lang="en-US" sz="2400" dirty="0" err="1"/>
              <a:t>primária</a:t>
            </a:r>
            <a:r>
              <a:rPr lang="en-US" sz="2400" dirty="0"/>
              <a:t>, as </a:t>
            </a:r>
            <a:r>
              <a:rPr lang="en-US" sz="2400" dirty="0" err="1"/>
              <a:t>pessoas</a:t>
            </a:r>
            <a:r>
              <a:rPr lang="en-US" sz="2400" dirty="0"/>
              <a:t> </a:t>
            </a:r>
            <a:r>
              <a:rPr lang="en-US" sz="2400" dirty="0" err="1"/>
              <a:t>procuram</a:t>
            </a:r>
            <a:r>
              <a:rPr lang="en-US" sz="2400" dirty="0"/>
              <a:t> as UPAs e </a:t>
            </a:r>
            <a:r>
              <a:rPr lang="en-US" sz="2400" dirty="0" err="1"/>
              <a:t>emergências</a:t>
            </a:r>
            <a:r>
              <a:rPr lang="en-US" sz="2400" dirty="0"/>
              <a:t> dos </a:t>
            </a:r>
            <a:r>
              <a:rPr lang="en-US" sz="2400" dirty="0" err="1"/>
              <a:t>hospitais</a:t>
            </a:r>
            <a:r>
              <a:rPr lang="en-US" sz="2400" dirty="0"/>
              <a:t>, </a:t>
            </a:r>
            <a:r>
              <a:rPr lang="en-US" sz="2400" dirty="0" err="1"/>
              <a:t>onde</a:t>
            </a:r>
            <a:r>
              <a:rPr lang="en-US" sz="2400" dirty="0"/>
              <a:t> </a:t>
            </a:r>
            <a:r>
              <a:rPr lang="en-US" sz="2400" dirty="0" err="1"/>
              <a:t>têm</a:t>
            </a:r>
            <a:r>
              <a:rPr lang="en-US" sz="2400" dirty="0"/>
              <a:t> </a:t>
            </a:r>
            <a:r>
              <a:rPr lang="en-US" sz="2400" dirty="0" err="1"/>
              <a:t>algum</a:t>
            </a:r>
            <a:r>
              <a:rPr lang="en-US" sz="2400" dirty="0"/>
              <a:t> </a:t>
            </a:r>
            <a:r>
              <a:rPr lang="en-US" sz="2400" dirty="0" err="1"/>
              <a:t>acesso</a:t>
            </a:r>
            <a:r>
              <a:rPr lang="en-US" sz="2400" dirty="0"/>
              <a:t>, </a:t>
            </a:r>
            <a:r>
              <a:rPr lang="en-US" sz="2400" dirty="0" err="1"/>
              <a:t>ainda</a:t>
            </a:r>
            <a:r>
              <a:rPr lang="en-US" sz="2400" dirty="0"/>
              <a:t> que de </a:t>
            </a:r>
            <a:r>
              <a:rPr lang="en-US" sz="2400" dirty="0" err="1"/>
              <a:t>baixa</a:t>
            </a:r>
            <a:r>
              <a:rPr lang="en-US" sz="2400" dirty="0"/>
              <a:t> </a:t>
            </a:r>
            <a:r>
              <a:rPr lang="en-US" sz="2400" dirty="0" err="1"/>
              <a:t>qualidade</a:t>
            </a:r>
            <a:r>
              <a:rPr lang="en-US" sz="2400" dirty="0"/>
              <a:t>, </a:t>
            </a:r>
            <a:r>
              <a:rPr lang="en-US" sz="2400" dirty="0" err="1"/>
              <a:t>perpetuando</a:t>
            </a:r>
            <a:r>
              <a:rPr lang="en-US" sz="2400" dirty="0"/>
              <a:t> o </a:t>
            </a:r>
            <a:r>
              <a:rPr lang="en-US" sz="2400" dirty="0" err="1"/>
              <a:t>modelo</a:t>
            </a:r>
            <a:r>
              <a:rPr lang="en-US" sz="2400" dirty="0"/>
              <a:t> </a:t>
            </a:r>
            <a:r>
              <a:rPr lang="en-US" sz="2400" dirty="0" err="1"/>
              <a:t>hospitalocêntrico</a:t>
            </a: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err="1"/>
              <a:t>Não</a:t>
            </a:r>
            <a:r>
              <a:rPr lang="en-US" sz="2400" dirty="0"/>
              <a:t> é </a:t>
            </a:r>
            <a:r>
              <a:rPr lang="en-US" sz="2400" dirty="0" err="1"/>
              <a:t>possível</a:t>
            </a:r>
            <a:r>
              <a:rPr lang="en-US" sz="2400" dirty="0"/>
              <a:t> </a:t>
            </a:r>
            <a:r>
              <a:rPr lang="en-US" sz="2400" dirty="0" err="1"/>
              <a:t>oferecer</a:t>
            </a:r>
            <a:r>
              <a:rPr lang="en-US" sz="2400" dirty="0"/>
              <a:t> </a:t>
            </a:r>
            <a:r>
              <a:rPr lang="en-US" sz="2400" dirty="0" err="1"/>
              <a:t>saúde</a:t>
            </a:r>
            <a:r>
              <a:rPr lang="en-US" sz="2400" dirty="0"/>
              <a:t> </a:t>
            </a:r>
            <a:r>
              <a:rPr lang="en-US" sz="2400" dirty="0" err="1"/>
              <a:t>pública</a:t>
            </a:r>
            <a:r>
              <a:rPr lang="en-US" sz="2400" dirty="0"/>
              <a:t> de </a:t>
            </a:r>
            <a:r>
              <a:rPr lang="en-US" sz="2400" dirty="0" err="1"/>
              <a:t>qualidade</a:t>
            </a:r>
            <a:r>
              <a:rPr lang="en-US" sz="2400" dirty="0"/>
              <a:t> </a:t>
            </a:r>
            <a:r>
              <a:rPr lang="en-US" sz="2400" dirty="0" err="1"/>
              <a:t>sem</a:t>
            </a:r>
            <a:r>
              <a:rPr lang="en-US" sz="2400" dirty="0"/>
              <a:t> </a:t>
            </a:r>
            <a:r>
              <a:rPr lang="en-US" sz="2400" dirty="0" err="1"/>
              <a:t>atenção</a:t>
            </a:r>
            <a:r>
              <a:rPr lang="en-US" sz="2400" dirty="0"/>
              <a:t> </a:t>
            </a:r>
            <a:r>
              <a:rPr lang="en-US" sz="2400" dirty="0" err="1"/>
              <a:t>primária</a:t>
            </a:r>
            <a:r>
              <a:rPr lang="en-US" sz="2400" dirty="0"/>
              <a:t> de </a:t>
            </a:r>
            <a:r>
              <a:rPr lang="en-US" sz="2400" dirty="0" err="1"/>
              <a:t>qualidade</a:t>
            </a:r>
            <a:endParaRPr lang="en-US" sz="2400" dirty="0"/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1215" y="332656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Ciclo Vicioso da Falta de APS</a:t>
            </a:r>
          </a:p>
        </p:txBody>
      </p:sp>
    </p:spTree>
    <p:extLst>
      <p:ext uri="{BB962C8B-B14F-4D97-AF65-F5344CB8AC3E}">
        <p14:creationId xmlns:p14="http://schemas.microsoft.com/office/powerpoint/2010/main" val="762500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55291535"/>
              </p:ext>
            </p:extLst>
          </p:nvPr>
        </p:nvGraphicFramePr>
        <p:xfrm>
          <a:off x="467544" y="1556792"/>
          <a:ext cx="843528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8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58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058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58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058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058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REGIÃO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POPULAÇÃO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COB. ESF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Nº ESF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Nº UBS PRÓPRIAS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Nº UBS NÃO PRÓPRIAS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</a:rPr>
                        <a:t>SUDOESTE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779.433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32,2%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67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26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</a:rPr>
                        <a:t>OESTE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518.985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27,4%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38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18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</a:rPr>
                        <a:t>CENTRO-SUL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443.358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27,9%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33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17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5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</a:rPr>
                        <a:t>SUL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285.147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39,4%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30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14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9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</a:rPr>
                        <a:t>LESTE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229.682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45,7%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28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11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15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</a:rPr>
                        <a:t>NORTE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372.582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42,2%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42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21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13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</a:rPr>
                        <a:t>CENTRO-NORTE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285.644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1,3%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8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TOTAL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2.914.830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30,7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239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115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54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0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36443" y="5516552"/>
            <a:ext cx="84331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FONTE: </a:t>
            </a:r>
            <a:r>
              <a:rPr lang="pt-BR" sz="1200" dirty="0">
                <a:hlinkClick r:id="rId4"/>
              </a:rPr>
              <a:t>http://cnes2.datasus.gov.br/Lista Tot_Equipes.asp</a:t>
            </a:r>
            <a:r>
              <a:rPr lang="pt-BR" sz="1200" dirty="0"/>
              <a:t> e </a:t>
            </a:r>
            <a:r>
              <a:rPr lang="pt-BR" sz="1200" dirty="0">
                <a:hlinkClick r:id="rId5"/>
              </a:rPr>
              <a:t>http://www.ibge.gov.br/estadosat/perfil.php?lang=&amp;sigla=df</a:t>
            </a:r>
            <a:r>
              <a:rPr lang="pt-BR" sz="1200" dirty="0"/>
              <a:t> 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188640"/>
            <a:ext cx="9147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Atenção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Primária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à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Saúde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Situação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atual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9633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587634" y="1556792"/>
            <a:ext cx="7872797" cy="402272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Estratégia de Saúde da Família dispersa nos territórios e com baixas coberturas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Não é a principal porta de entrada da população no SUS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Reduzida capacidade técnica de trabalho dos profissionais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Apenas 30 Médicos são Especialistas em Medicina de Família e Comunidade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97 Médicos das ESF são vinculados aos Programas de Provisão de Médicos (Mais Médicos e PROVAB)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 smtClean="0"/>
              <a:t>239 </a:t>
            </a:r>
            <a:r>
              <a:rPr lang="pt-BR" sz="2400" dirty="0" err="1"/>
              <a:t>ESFs</a:t>
            </a:r>
            <a:r>
              <a:rPr lang="pt-BR" sz="2400" dirty="0"/>
              <a:t>  consistidas no SCNES, sendo necessário 231 ACS para completar como equipes padrão de 05 ACS cada</a:t>
            </a:r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393504" y="188640"/>
            <a:ext cx="675049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APS –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Situação</a:t>
            </a: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atual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9925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395536" y="1268760"/>
            <a:ext cx="8064896" cy="518477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Unidades sem sistemas de informação adequados às necessidades da APS e baixa disponibilidade de conectividade de internet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Organizado a partir das necessidades dos profissionais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pt-BR" sz="2400" dirty="0"/>
              <a:t>Atendimentos burocratizados e desumanizados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pt-BR" sz="2400" dirty="0" smtClean="0"/>
              <a:t>Encaminhamentos mal indicados </a:t>
            </a:r>
            <a:r>
              <a:rPr lang="pt-BR" sz="2400" dirty="0"/>
              <a:t>às </a:t>
            </a:r>
            <a:r>
              <a:rPr lang="pt-BR" sz="2400" dirty="0" smtClean="0"/>
              <a:t>especialidades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pt-BR" sz="2400" dirty="0" smtClean="0"/>
              <a:t>Falta de acesso a especialidades</a:t>
            </a:r>
            <a:endParaRPr lang="pt-BR" sz="2400" dirty="0"/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pt-BR" sz="2400" dirty="0"/>
              <a:t>Alta rotatividade dos profissionais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pt-BR" sz="2400" dirty="0"/>
              <a:t>Ausência dos planos de contingências para determinados serviços e situações epidemiológicas (sazonalidades, rebeliões, </a:t>
            </a:r>
            <a:r>
              <a:rPr lang="pt-BR" sz="2400" dirty="0" smtClean="0"/>
              <a:t>surtos etc.)</a:t>
            </a:r>
            <a:endParaRPr lang="pt-BR" sz="2400" dirty="0"/>
          </a:p>
        </p:txBody>
      </p:sp>
      <p:pic>
        <p:nvPicPr>
          <p:cNvPr id="6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2393504" y="188640"/>
            <a:ext cx="675049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APS –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Situação</a:t>
            </a: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atual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1975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5205413"/>
            <a:ext cx="3913188" cy="8636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t-BR" sz="2800" dirty="0"/>
              <a:t>Precariedade dos locais de atuação das Equipes de Saúde da Família</a:t>
            </a:r>
            <a:endParaRPr lang="pt-BR" dirty="0"/>
          </a:p>
        </p:txBody>
      </p:sp>
      <p:pic>
        <p:nvPicPr>
          <p:cNvPr id="11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2393504" y="188640"/>
            <a:ext cx="675049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APS –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Situação</a:t>
            </a: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atual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152191" y="1340768"/>
            <a:ext cx="8524265" cy="4752528"/>
            <a:chOff x="152190" y="209478"/>
            <a:chExt cx="11898019" cy="6357976"/>
          </a:xfrm>
        </p:grpSpPr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2190" y="1125415"/>
              <a:ext cx="5117756" cy="409965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Imagem 13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49268" y="3466513"/>
              <a:ext cx="3100941" cy="310094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5" name="Imagem 14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410738" y="3466513"/>
              <a:ext cx="3402668" cy="309960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grpSp>
          <p:nvGrpSpPr>
            <p:cNvPr id="16" name="Grupo 15"/>
            <p:cNvGrpSpPr/>
            <p:nvPr/>
          </p:nvGrpSpPr>
          <p:grpSpPr>
            <a:xfrm>
              <a:off x="5413204" y="209478"/>
              <a:ext cx="6637005" cy="3096430"/>
              <a:chOff x="5413204" y="209478"/>
              <a:chExt cx="6637005" cy="3096430"/>
            </a:xfrm>
          </p:grpSpPr>
          <p:pic>
            <p:nvPicPr>
              <p:cNvPr id="17" name="Imagem 16"/>
              <p:cNvPicPr>
                <a:picLocks noChangeAspect="1"/>
              </p:cNvPicPr>
              <p:nvPr/>
            </p:nvPicPr>
            <p:blipFill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413204" y="209478"/>
                <a:ext cx="3397737" cy="309643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18" name="Imagem 17"/>
              <p:cNvPicPr>
                <a:picLocks noChangeAspect="1"/>
              </p:cNvPicPr>
              <p:nvPr/>
            </p:nvPicPr>
            <p:blipFill rotWithShape="1">
              <a:blip r:embed="rId7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2682" b="3331"/>
              <a:stretch/>
            </p:blipFill>
            <p:spPr>
              <a:xfrm>
                <a:off x="8949268" y="209478"/>
                <a:ext cx="3100941" cy="309643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</p:grpSp>
    </p:spTree>
    <p:extLst>
      <p:ext uri="{BB962C8B-B14F-4D97-AF65-F5344CB8AC3E}">
        <p14:creationId xmlns:p14="http://schemas.microsoft.com/office/powerpoint/2010/main" val="4151454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52247"/>
            <a:ext cx="5400600" cy="40504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tângulo 6"/>
          <p:cNvSpPr/>
          <p:nvPr/>
        </p:nvSpPr>
        <p:spPr>
          <a:xfrm>
            <a:off x="6228184" y="1340768"/>
            <a:ext cx="2428892" cy="6429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>
                <a:solidFill>
                  <a:schemeClr val="tx1"/>
                </a:solidFill>
              </a:rPr>
              <a:t>Acesso limitado às UBS</a:t>
            </a:r>
          </a:p>
        </p:txBody>
      </p:sp>
      <p:sp>
        <p:nvSpPr>
          <p:cNvPr id="8" name="Retângulo 7"/>
          <p:cNvSpPr/>
          <p:nvPr/>
        </p:nvSpPr>
        <p:spPr>
          <a:xfrm>
            <a:off x="6228184" y="2420888"/>
            <a:ext cx="2448272" cy="7858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Acolhimento Inadequado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5318" y="5013176"/>
            <a:ext cx="2880320" cy="10715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Agenda fechada ou limitada ao número de vagas disponíveis 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228184" y="3645024"/>
            <a:ext cx="2424832" cy="10001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Baixa resolutividade assistencial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4644008" y="5013176"/>
            <a:ext cx="2309956" cy="10715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Vários modelos de ação funcionando no mesmo espaço</a:t>
            </a:r>
          </a:p>
        </p:txBody>
      </p:sp>
      <p:pic>
        <p:nvPicPr>
          <p:cNvPr id="12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78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6185" y="5373216"/>
            <a:ext cx="8229600" cy="72008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sz="2400" b="1" dirty="0"/>
              <a:t>A Atenção Primária à Saúde não se faz de qualquer jeito, em qualquer lugar ou por qualquer profissional de saúde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5536" y="1232452"/>
            <a:ext cx="8229600" cy="35554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23528" y="4763899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Foto: UBS Recanto das Emas – em funcionamento.</a:t>
            </a:r>
          </a:p>
        </p:txBody>
      </p:sp>
      <p:sp>
        <p:nvSpPr>
          <p:cNvPr id="2" name="Retângulo 1"/>
          <p:cNvSpPr/>
          <p:nvPr/>
        </p:nvSpPr>
        <p:spPr>
          <a:xfrm>
            <a:off x="1053952" y="149731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Atenção Primária à Saúde de Qualidade</a:t>
            </a:r>
          </a:p>
          <a:p>
            <a:pPr lvl="0" algn="ctr"/>
            <a:r>
              <a:rPr lang="pt-BR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 mudança cultural</a:t>
            </a: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8365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7634" y="1628800"/>
            <a:ext cx="7543801" cy="446358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Coberturas de </a:t>
            </a:r>
            <a:r>
              <a:rPr lang="pt-BR" dirty="0" err="1"/>
              <a:t>ESFs</a:t>
            </a:r>
            <a:r>
              <a:rPr lang="pt-BR" dirty="0"/>
              <a:t> elevadas em todo o DF </a:t>
            </a:r>
            <a:r>
              <a:rPr lang="pt-BR" dirty="0" smtClean="0"/>
              <a:t>e em </a:t>
            </a:r>
            <a:r>
              <a:rPr lang="pt-BR" dirty="0"/>
              <a:t>100% nas áreas vulneráveis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Equipes compostas por: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/>
              <a:t>01 Médico de Família e Comunidade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/>
              <a:t>01 Enfermeiro de Família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/>
              <a:t>02 Técnicos de Enfermagem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/>
              <a:t>05 Agentes Comunitários de Saúde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Equipes resolutivas e capacitadas para atuação na APS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Coordenação do cuidado estabelecida e gerida pela APS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Suporte de especialidades para </a:t>
            </a:r>
            <a:r>
              <a:rPr lang="pt-BR" dirty="0" err="1"/>
              <a:t>ESFs</a:t>
            </a:r>
            <a:r>
              <a:rPr lang="pt-BR" dirty="0"/>
              <a:t>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/>
              <a:t>NASF – um para cada 09 </a:t>
            </a:r>
            <a:r>
              <a:rPr lang="pt-BR" dirty="0" err="1"/>
              <a:t>ESFs</a:t>
            </a:r>
            <a:endParaRPr lang="pt-BR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/>
              <a:t>ESB – uma para cada 02 </a:t>
            </a:r>
            <a:r>
              <a:rPr lang="pt-BR" dirty="0" err="1"/>
              <a:t>ESFs</a:t>
            </a:r>
            <a:endParaRPr lang="pt-BR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/>
              <a:t>01 Policlínica por região de abrangência voltada para as necessidades de especialidades da APS</a:t>
            </a:r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267744" y="192388"/>
            <a:ext cx="675049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APS que queremos no DF</a:t>
            </a:r>
          </a:p>
        </p:txBody>
      </p:sp>
    </p:spTree>
    <p:extLst>
      <p:ext uri="{BB962C8B-B14F-4D97-AF65-F5344CB8AC3E}">
        <p14:creationId xmlns:p14="http://schemas.microsoft.com/office/powerpoint/2010/main" val="1668187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85083" y="1141793"/>
            <a:ext cx="8946032" cy="4810411"/>
            <a:chOff x="435186" y="1124935"/>
            <a:chExt cx="10878375" cy="6370443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5186" y="1124935"/>
              <a:ext cx="2588929" cy="345190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Imagem 5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922"/>
            <a:stretch/>
          </p:blipFill>
          <p:spPr>
            <a:xfrm>
              <a:off x="3103054" y="1124936"/>
              <a:ext cx="5693918" cy="349819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24633" y="1124935"/>
              <a:ext cx="2588928" cy="345190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2321"/>
            <a:stretch/>
          </p:blipFill>
          <p:spPr>
            <a:xfrm>
              <a:off x="435186" y="4623130"/>
              <a:ext cx="3979572" cy="278019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0"/>
            <a:stretch/>
          </p:blipFill>
          <p:spPr>
            <a:xfrm>
              <a:off x="4436988" y="4623130"/>
              <a:ext cx="2796726" cy="287224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95418" y="4623130"/>
              <a:ext cx="4001172" cy="287224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11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ixaDeTexto 12"/>
          <p:cNvSpPr txBox="1"/>
          <p:nvPr/>
        </p:nvSpPr>
        <p:spPr>
          <a:xfrm>
            <a:off x="49142" y="5877272"/>
            <a:ext cx="5645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Foto: Clínica da Família - Samambaia</a:t>
            </a:r>
          </a:p>
        </p:txBody>
      </p:sp>
      <p:sp>
        <p:nvSpPr>
          <p:cNvPr id="2" name="Retângulo 1"/>
          <p:cNvSpPr/>
          <p:nvPr/>
        </p:nvSpPr>
        <p:spPr>
          <a:xfrm>
            <a:off x="2387477" y="122494"/>
            <a:ext cx="6678488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APS no DF é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possível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556792"/>
            <a:ext cx="7543801" cy="45283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2400" dirty="0"/>
              <a:t>Quatro diretrizes fundamentais:</a:t>
            </a:r>
          </a:p>
          <a:p>
            <a:pPr marL="0" indent="0" algn="ctr">
              <a:buNone/>
            </a:pPr>
            <a:endParaRPr lang="pt-BR" sz="2400" dirty="0"/>
          </a:p>
          <a:p>
            <a:pPr marL="514350" indent="-514350" algn="just">
              <a:buAutoNum type="arabicParenR"/>
            </a:pPr>
            <a:r>
              <a:rPr lang="pt-BR" sz="2400" dirty="0"/>
              <a:t>Controle informatizado de metas, resultados e indicadores de gestão</a:t>
            </a:r>
          </a:p>
          <a:p>
            <a:pPr marL="514350" indent="-514350" algn="just">
              <a:buFont typeface="Arial" panose="020B0604020202020204" pitchFamily="34" charset="0"/>
              <a:buAutoNum type="arabicParenR"/>
            </a:pPr>
            <a:r>
              <a:rPr lang="pt-BR" sz="2400" dirty="0"/>
              <a:t>Aumento da resolutividade do sistema como um todo, com formação continuada dos profissionais</a:t>
            </a:r>
          </a:p>
          <a:p>
            <a:pPr marL="514350" indent="-514350" algn="just">
              <a:buAutoNum type="arabicParenR"/>
            </a:pPr>
            <a:r>
              <a:rPr lang="pt-BR" sz="2400" dirty="0"/>
              <a:t>Conversão progressiva do modelo tradicional de atenção primária em estratégia de saúde da família e ampliação da cobertura</a:t>
            </a:r>
          </a:p>
          <a:p>
            <a:pPr marL="514350" indent="-514350" algn="just">
              <a:buAutoNum type="arabicParenR"/>
            </a:pPr>
            <a:r>
              <a:rPr lang="pt-BR" sz="2400" dirty="0"/>
              <a:t>Acesso e regulação do sistema de saúde baseado na atenção primária, com meios tecnológicos adequados</a:t>
            </a:r>
          </a:p>
          <a:p>
            <a:pPr marL="0" indent="0">
              <a:buNone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-36512" y="188640"/>
            <a:ext cx="69772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da Atenção Primária em Saúde Resolutiva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251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Contexto Atual da APS no DF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628587"/>
          </a:xfrm>
        </p:spPr>
        <p:txBody>
          <a:bodyPr>
            <a:normAutofit lnSpcReduction="10000"/>
          </a:bodyPr>
          <a:lstStyle/>
          <a:p>
            <a:r>
              <a:rPr lang="pt-BR" dirty="0"/>
              <a:t>1) Baixo percentual de execução do valor programado na LOA e de alcance das Metas fixadas no PPA; </a:t>
            </a:r>
            <a:endParaRPr lang="pt-BR" dirty="0" smtClean="0"/>
          </a:p>
          <a:p>
            <a:r>
              <a:rPr lang="pt-BR" dirty="0" smtClean="0"/>
              <a:t>2</a:t>
            </a:r>
            <a:r>
              <a:rPr lang="pt-BR" dirty="0"/>
              <a:t>) desatualização da base de dados do sistema </a:t>
            </a:r>
            <a:r>
              <a:rPr lang="pt-BR" dirty="0" smtClean="0"/>
              <a:t>SIAB;</a:t>
            </a:r>
          </a:p>
          <a:p>
            <a:r>
              <a:rPr lang="pt-BR" dirty="0" smtClean="0"/>
              <a:t>3</a:t>
            </a:r>
            <a:r>
              <a:rPr lang="pt-BR" dirty="0"/>
              <a:t>) insuficiência de medicamentos para as UBS; </a:t>
            </a:r>
            <a:endParaRPr lang="pt-BR" dirty="0" smtClean="0"/>
          </a:p>
          <a:p>
            <a:r>
              <a:rPr lang="pt-BR" dirty="0" smtClean="0"/>
              <a:t>4</a:t>
            </a:r>
            <a:r>
              <a:rPr lang="pt-BR" dirty="0"/>
              <a:t>) incompatibilidade de equipamentos novos nas UBS com as necessidades </a:t>
            </a:r>
            <a:r>
              <a:rPr lang="pt-BR" dirty="0" smtClean="0"/>
              <a:t>locais;</a:t>
            </a:r>
          </a:p>
          <a:p>
            <a:r>
              <a:rPr lang="pt-BR" dirty="0" smtClean="0"/>
              <a:t>5</a:t>
            </a:r>
            <a:r>
              <a:rPr lang="pt-BR" dirty="0"/>
              <a:t>) incompletude das equipes da ESF e jornada de trabalho insuficiente; </a:t>
            </a:r>
            <a:endParaRPr lang="pt-BR" dirty="0" smtClean="0"/>
          </a:p>
          <a:p>
            <a:r>
              <a:rPr lang="pt-BR" dirty="0" smtClean="0"/>
              <a:t>6</a:t>
            </a:r>
            <a:r>
              <a:rPr lang="pt-BR" dirty="0"/>
              <a:t>) não utilização de recursos federais disponibilizados para educação continuada aos profissionais da ESF; </a:t>
            </a:r>
            <a:endParaRPr lang="pt-BR" dirty="0" smtClean="0"/>
          </a:p>
          <a:p>
            <a:r>
              <a:rPr lang="pt-BR" dirty="0" smtClean="0"/>
              <a:t>7</a:t>
            </a:r>
            <a:r>
              <a:rPr lang="pt-BR" dirty="0"/>
              <a:t>) desobediência às normas sanitárias em relação às estruturas e aos equipamentos das UBS; e </a:t>
            </a:r>
            <a:endParaRPr lang="pt-BR" dirty="0" smtClean="0"/>
          </a:p>
          <a:p>
            <a:r>
              <a:rPr lang="pt-BR" dirty="0" smtClean="0"/>
              <a:t>8</a:t>
            </a:r>
            <a:r>
              <a:rPr lang="pt-BR" dirty="0"/>
              <a:t>) falta de equipamentos médico-hospitalares e mobiliários nas UBS. </a:t>
            </a:r>
          </a:p>
        </p:txBody>
      </p:sp>
    </p:spTree>
    <p:extLst>
      <p:ext uri="{BB962C8B-B14F-4D97-AF65-F5344CB8AC3E}">
        <p14:creationId xmlns:p14="http://schemas.microsoft.com/office/powerpoint/2010/main" val="1033651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9"/>
          <p:cNvSpPr>
            <a:spLocks noChangeArrowheads="1"/>
          </p:cNvSpPr>
          <p:nvPr/>
        </p:nvSpPr>
        <p:spPr bwMode="auto">
          <a:xfrm>
            <a:off x="683568" y="1556792"/>
            <a:ext cx="954544" cy="987018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65837" tIns="32918" rIns="65837" bIns="3291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pt-BR" altLang="pt-BR" sz="1400" b="1" dirty="0">
                <a:solidFill>
                  <a:schemeClr val="bg1"/>
                </a:solidFill>
                <a:latin typeface="Arial" charset="0"/>
              </a:rPr>
              <a:t>SAMU</a:t>
            </a:r>
          </a:p>
        </p:txBody>
      </p:sp>
      <p:sp>
        <p:nvSpPr>
          <p:cNvPr id="5" name="Oval 10"/>
          <p:cNvSpPr>
            <a:spLocks noChangeArrowheads="1"/>
          </p:cNvSpPr>
          <p:nvPr/>
        </p:nvSpPr>
        <p:spPr bwMode="auto">
          <a:xfrm>
            <a:off x="3131840" y="188640"/>
            <a:ext cx="1513865" cy="1505327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65837" tIns="32918" rIns="65837" bIns="3291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endParaRPr lang="pt-BR" altLang="pt-BR" sz="1800" b="1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6" name="Oval 11"/>
          <p:cNvSpPr>
            <a:spLocks noChangeArrowheads="1"/>
          </p:cNvSpPr>
          <p:nvPr/>
        </p:nvSpPr>
        <p:spPr bwMode="auto">
          <a:xfrm>
            <a:off x="2987824" y="5733256"/>
            <a:ext cx="983629" cy="931670"/>
          </a:xfrm>
          <a:prstGeom prst="ellipse">
            <a:avLst/>
          </a:prstGeom>
          <a:solidFill>
            <a:srgbClr val="FA7F04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65837" tIns="32918" rIns="65837" bIns="3291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pt-BR" altLang="pt-BR" sz="1400" b="1" dirty="0" err="1">
                <a:solidFill>
                  <a:schemeClr val="bg1"/>
                </a:solidFill>
                <a:latin typeface="Arial" charset="0"/>
              </a:rPr>
              <a:t>UPAs</a:t>
            </a:r>
            <a:endParaRPr lang="pt-BR" altLang="pt-BR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Oval 13"/>
          <p:cNvSpPr>
            <a:spLocks noChangeArrowheads="1"/>
          </p:cNvSpPr>
          <p:nvPr/>
        </p:nvSpPr>
        <p:spPr bwMode="auto">
          <a:xfrm>
            <a:off x="395536" y="4221088"/>
            <a:ext cx="2088232" cy="2088232"/>
          </a:xfrm>
          <a:prstGeom prst="ellipse">
            <a:avLst/>
          </a:prstGeom>
          <a:solidFill>
            <a:srgbClr val="A40000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65837" tIns="32918" rIns="65837" bIns="3291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pt-BR" altLang="pt-BR" sz="1600" b="1" dirty="0">
                <a:solidFill>
                  <a:schemeClr val="bg1"/>
                </a:solidFill>
                <a:latin typeface="Arial" charset="0"/>
              </a:rPr>
              <a:t>HOSPITAIS</a:t>
            </a:r>
          </a:p>
        </p:txBody>
      </p:sp>
      <p:sp>
        <p:nvSpPr>
          <p:cNvPr id="14" name="Oval 24"/>
          <p:cNvSpPr>
            <a:spLocks noChangeArrowheads="1"/>
          </p:cNvSpPr>
          <p:nvPr/>
        </p:nvSpPr>
        <p:spPr bwMode="auto">
          <a:xfrm>
            <a:off x="5292080" y="5373216"/>
            <a:ext cx="1285880" cy="1319214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65837" tIns="32918" rIns="65837" bIns="3291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pt-BR" altLang="pt-B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Apoio </a:t>
            </a:r>
            <a:r>
              <a:rPr lang="pt-BR" altLang="pt-BR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Diag</a:t>
            </a:r>
            <a:endParaRPr lang="pt-BR" alt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6372200" y="2924944"/>
            <a:ext cx="2146985" cy="1958624"/>
          </a:xfrm>
          <a:prstGeom prst="ellipse">
            <a:avLst/>
          </a:prstGeom>
          <a:solidFill>
            <a:srgbClr val="92D050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65837" tIns="32918" rIns="65837" bIns="3291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pt-BR" sz="2000" b="1" dirty="0" err="1">
                <a:solidFill>
                  <a:schemeClr val="bg1"/>
                </a:solidFill>
                <a:latin typeface="Arial" charset="0"/>
              </a:rPr>
              <a:t>Policlínica</a:t>
            </a:r>
            <a:endParaRPr lang="pt-BR" altLang="pt-BR" sz="2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" name="Oval 13"/>
          <p:cNvSpPr>
            <a:spLocks noChangeArrowheads="1"/>
          </p:cNvSpPr>
          <p:nvPr/>
        </p:nvSpPr>
        <p:spPr bwMode="auto">
          <a:xfrm>
            <a:off x="5796136" y="332656"/>
            <a:ext cx="989548" cy="955435"/>
          </a:xfrm>
          <a:prstGeom prst="ellipse">
            <a:avLst/>
          </a:prstGeom>
          <a:solidFill>
            <a:srgbClr val="FA7F04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65837" tIns="32918" rIns="65837" bIns="3291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pt-BR" altLang="pt-BR" sz="1400" b="1" dirty="0">
                <a:solidFill>
                  <a:schemeClr val="bg1"/>
                </a:solidFill>
                <a:latin typeface="Arial" charset="0"/>
              </a:rPr>
              <a:t>NRAD</a:t>
            </a:r>
            <a:endParaRPr lang="pt-BR" altLang="pt-BR" sz="800" b="1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57" name="Conector de seta reta 56"/>
          <p:cNvCxnSpPr>
            <a:stCxn id="6" idx="1"/>
            <a:endCxn id="4" idx="5"/>
          </p:cNvCxnSpPr>
          <p:nvPr/>
        </p:nvCxnSpPr>
        <p:spPr>
          <a:xfrm flipH="1" flipV="1">
            <a:off x="1498322" y="2399265"/>
            <a:ext cx="1633551" cy="3470431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/>
          <p:cNvCxnSpPr>
            <a:stCxn id="4" idx="5"/>
          </p:cNvCxnSpPr>
          <p:nvPr/>
        </p:nvCxnSpPr>
        <p:spPr>
          <a:xfrm>
            <a:off x="1498322" y="2399265"/>
            <a:ext cx="1753048" cy="701586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de seta reta 64"/>
          <p:cNvCxnSpPr>
            <a:stCxn id="15" idx="0"/>
            <a:endCxn id="5" idx="4"/>
          </p:cNvCxnSpPr>
          <p:nvPr/>
        </p:nvCxnSpPr>
        <p:spPr>
          <a:xfrm flipH="1" flipV="1">
            <a:off x="3888773" y="1693967"/>
            <a:ext cx="437994" cy="726921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de seta reta 66"/>
          <p:cNvCxnSpPr>
            <a:stCxn id="5" idx="6"/>
            <a:endCxn id="17" idx="2"/>
          </p:cNvCxnSpPr>
          <p:nvPr/>
        </p:nvCxnSpPr>
        <p:spPr>
          <a:xfrm flipV="1">
            <a:off x="4645705" y="810374"/>
            <a:ext cx="1150431" cy="130930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de seta reta 70"/>
          <p:cNvCxnSpPr>
            <a:stCxn id="17" idx="3"/>
            <a:endCxn id="15" idx="7"/>
          </p:cNvCxnSpPr>
          <p:nvPr/>
        </p:nvCxnSpPr>
        <p:spPr>
          <a:xfrm flipH="1">
            <a:off x="5171707" y="1148171"/>
            <a:ext cx="769345" cy="1599372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de seta reta 72"/>
          <p:cNvCxnSpPr>
            <a:stCxn id="17" idx="5"/>
            <a:endCxn id="16" idx="0"/>
          </p:cNvCxnSpPr>
          <p:nvPr/>
        </p:nvCxnSpPr>
        <p:spPr>
          <a:xfrm>
            <a:off x="6640768" y="1148171"/>
            <a:ext cx="804925" cy="1776773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de seta reta 74"/>
          <p:cNvCxnSpPr>
            <a:stCxn id="5" idx="2"/>
            <a:endCxn id="4" idx="7"/>
          </p:cNvCxnSpPr>
          <p:nvPr/>
        </p:nvCxnSpPr>
        <p:spPr>
          <a:xfrm flipH="1">
            <a:off x="1498322" y="941304"/>
            <a:ext cx="1633518" cy="760033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de seta reta 76"/>
          <p:cNvCxnSpPr>
            <a:stCxn id="5" idx="5"/>
            <a:endCxn id="16" idx="1"/>
          </p:cNvCxnSpPr>
          <p:nvPr/>
        </p:nvCxnSpPr>
        <p:spPr>
          <a:xfrm>
            <a:off x="4424004" y="1473517"/>
            <a:ext cx="2262615" cy="1738261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de seta reta 78"/>
          <p:cNvCxnSpPr>
            <a:stCxn id="17" idx="4"/>
            <a:endCxn id="14" idx="0"/>
          </p:cNvCxnSpPr>
          <p:nvPr/>
        </p:nvCxnSpPr>
        <p:spPr>
          <a:xfrm flipH="1">
            <a:off x="5935020" y="1288091"/>
            <a:ext cx="355890" cy="4085125"/>
          </a:xfrm>
          <a:prstGeom prst="straightConnector1">
            <a:avLst/>
          </a:prstGeom>
          <a:ln w="12700">
            <a:solidFill>
              <a:schemeClr val="tx2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de seta reta 82"/>
          <p:cNvCxnSpPr>
            <a:stCxn id="15" idx="4"/>
            <a:endCxn id="6" idx="7"/>
          </p:cNvCxnSpPr>
          <p:nvPr/>
        </p:nvCxnSpPr>
        <p:spPr>
          <a:xfrm flipH="1">
            <a:off x="3827404" y="4651427"/>
            <a:ext cx="499363" cy="1218269"/>
          </a:xfrm>
          <a:prstGeom prst="straightConnector1">
            <a:avLst/>
          </a:prstGeom>
          <a:ln w="12700">
            <a:solidFill>
              <a:schemeClr val="tx2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de seta reta 84"/>
          <p:cNvCxnSpPr>
            <a:stCxn id="7" idx="5"/>
            <a:endCxn id="6" idx="2"/>
          </p:cNvCxnSpPr>
          <p:nvPr/>
        </p:nvCxnSpPr>
        <p:spPr>
          <a:xfrm>
            <a:off x="2177953" y="6003506"/>
            <a:ext cx="809871" cy="195585"/>
          </a:xfrm>
          <a:prstGeom prst="straightConnector1">
            <a:avLst/>
          </a:prstGeom>
          <a:ln w="12700">
            <a:solidFill>
              <a:schemeClr val="tx2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de seta reta 86"/>
          <p:cNvCxnSpPr>
            <a:stCxn id="7" idx="6"/>
            <a:endCxn id="16" idx="3"/>
          </p:cNvCxnSpPr>
          <p:nvPr/>
        </p:nvCxnSpPr>
        <p:spPr>
          <a:xfrm flipV="1">
            <a:off x="2483768" y="4596734"/>
            <a:ext cx="4202851" cy="668470"/>
          </a:xfrm>
          <a:prstGeom prst="straightConnector1">
            <a:avLst/>
          </a:prstGeom>
          <a:ln w="12700">
            <a:solidFill>
              <a:schemeClr val="tx2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de seta reta 101"/>
          <p:cNvCxnSpPr>
            <a:stCxn id="6" idx="6"/>
            <a:endCxn id="16" idx="3"/>
          </p:cNvCxnSpPr>
          <p:nvPr/>
        </p:nvCxnSpPr>
        <p:spPr>
          <a:xfrm flipV="1">
            <a:off x="3971453" y="4596734"/>
            <a:ext cx="2715166" cy="1602357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CaixaDeTexto 115"/>
          <p:cNvSpPr txBox="1"/>
          <p:nvPr/>
        </p:nvSpPr>
        <p:spPr>
          <a:xfrm>
            <a:off x="6582354" y="266317"/>
            <a:ext cx="23101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/>
              <a:t>PREDOMINÂNCIA DE </a:t>
            </a:r>
          </a:p>
          <a:p>
            <a:pPr algn="r"/>
            <a:r>
              <a:rPr lang="pt-BR" sz="1600" dirty="0"/>
              <a:t>CONDIÇÕES CRÔNICAS </a:t>
            </a:r>
          </a:p>
          <a:p>
            <a:pPr algn="r"/>
            <a:r>
              <a:rPr lang="pt-BR" sz="1600" dirty="0"/>
              <a:t>COM OCORRÊNCIA </a:t>
            </a:r>
          </a:p>
          <a:p>
            <a:pPr algn="r"/>
            <a:r>
              <a:rPr lang="pt-BR" sz="1600" dirty="0"/>
              <a:t>DE CASOS </a:t>
            </a:r>
          </a:p>
          <a:p>
            <a:pPr algn="r"/>
            <a:r>
              <a:rPr lang="pt-BR" sz="1600" dirty="0"/>
              <a:t>AGUDOS</a:t>
            </a:r>
          </a:p>
        </p:txBody>
      </p:sp>
      <p:sp>
        <p:nvSpPr>
          <p:cNvPr id="145" name="CaixaDeTexto 144"/>
          <p:cNvSpPr txBox="1"/>
          <p:nvPr/>
        </p:nvSpPr>
        <p:spPr>
          <a:xfrm>
            <a:off x="130649" y="266317"/>
            <a:ext cx="1937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PREDOMINÂNCIA DE</a:t>
            </a:r>
          </a:p>
          <a:p>
            <a:r>
              <a:rPr lang="pt-BR" sz="1600" dirty="0"/>
              <a:t>CONDIÇÕES AGUDAS</a:t>
            </a:r>
          </a:p>
        </p:txBody>
      </p:sp>
      <p:sp>
        <p:nvSpPr>
          <p:cNvPr id="180" name="CaixaDeTexto 179"/>
          <p:cNvSpPr txBox="1"/>
          <p:nvPr/>
        </p:nvSpPr>
        <p:spPr>
          <a:xfrm>
            <a:off x="6787632" y="5459512"/>
            <a:ext cx="23101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SAÚDE MENTAL E VIGILÂNCIA </a:t>
            </a:r>
            <a:r>
              <a:rPr lang="pt-BR" sz="1600" dirty="0"/>
              <a:t>EM SAÚDE</a:t>
            </a:r>
          </a:p>
          <a:p>
            <a:pPr algn="r"/>
            <a:r>
              <a:rPr lang="pt-BR" sz="1600" dirty="0" smtClean="0"/>
              <a:t>INTEGRADOS  </a:t>
            </a:r>
            <a:r>
              <a:rPr lang="pt-BR" sz="1600" dirty="0"/>
              <a:t>EM </a:t>
            </a:r>
            <a:r>
              <a:rPr lang="pt-BR" sz="1600" dirty="0" smtClean="0"/>
              <a:t>TODA A REDE DE ATENÇÃO</a:t>
            </a:r>
            <a:endParaRPr lang="pt-BR" sz="1600" dirty="0"/>
          </a:p>
        </p:txBody>
      </p:sp>
      <p:cxnSp>
        <p:nvCxnSpPr>
          <p:cNvPr id="26" name="Conector de seta reta 25"/>
          <p:cNvCxnSpPr>
            <a:stCxn id="5" idx="4"/>
            <a:endCxn id="7" idx="7"/>
          </p:cNvCxnSpPr>
          <p:nvPr/>
        </p:nvCxnSpPr>
        <p:spPr>
          <a:xfrm flipH="1">
            <a:off x="2177953" y="1693967"/>
            <a:ext cx="1710820" cy="2832935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>
            <a:stCxn id="4" idx="4"/>
            <a:endCxn id="7" idx="0"/>
          </p:cNvCxnSpPr>
          <p:nvPr/>
        </p:nvCxnSpPr>
        <p:spPr>
          <a:xfrm>
            <a:off x="1160840" y="2543810"/>
            <a:ext cx="278812" cy="1677278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68"/>
          <p:cNvCxnSpPr>
            <a:stCxn id="7" idx="7"/>
            <a:endCxn id="15" idx="3"/>
          </p:cNvCxnSpPr>
          <p:nvPr/>
        </p:nvCxnSpPr>
        <p:spPr>
          <a:xfrm flipV="1">
            <a:off x="2177953" y="4324772"/>
            <a:ext cx="1303873" cy="202130"/>
          </a:xfrm>
          <a:prstGeom prst="straightConnector1">
            <a:avLst/>
          </a:prstGeom>
          <a:ln w="127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275856" y="548680"/>
            <a:ext cx="1203830" cy="522366"/>
          </a:xfrm>
          <a:prstGeom prst="rect">
            <a:avLst/>
          </a:prstGeom>
          <a:noFill/>
          <a:ln w="12700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6810" tIns="29542" rIns="56810" bIns="29542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ts val="975"/>
              </a:spcBef>
            </a:pPr>
            <a:r>
              <a:rPr lang="en-GB" altLang="pt-BR" sz="1600" b="1" dirty="0" err="1">
                <a:solidFill>
                  <a:schemeClr val="bg1"/>
                </a:solidFill>
                <a:latin typeface="Arial" charset="0"/>
              </a:rPr>
              <a:t>Regulador</a:t>
            </a:r>
            <a:r>
              <a:rPr lang="en-GB" altLang="pt-BR" sz="1600" b="1" dirty="0">
                <a:solidFill>
                  <a:schemeClr val="bg1"/>
                </a:solidFill>
                <a:latin typeface="Arial" charset="0"/>
              </a:rPr>
              <a:t> de </a:t>
            </a:r>
            <a:r>
              <a:rPr lang="en-GB" altLang="pt-BR" sz="1600" b="1" dirty="0" err="1">
                <a:solidFill>
                  <a:schemeClr val="bg1"/>
                </a:solidFill>
                <a:latin typeface="Arial" charset="0"/>
              </a:rPr>
              <a:t>Território</a:t>
            </a:r>
            <a:r>
              <a:rPr lang="en-GB" altLang="pt-BR" sz="1600" b="1" dirty="0">
                <a:solidFill>
                  <a:schemeClr val="bg1"/>
                </a:solidFill>
                <a:latin typeface="Arial" charset="0"/>
              </a:rPr>
              <a:t> </a:t>
            </a:r>
            <a:endParaRPr lang="pt-BR" altLang="pt-BR" sz="3600" b="1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81" name="Conector de seta reta 80"/>
          <p:cNvCxnSpPr>
            <a:stCxn id="15" idx="5"/>
            <a:endCxn id="14" idx="0"/>
          </p:cNvCxnSpPr>
          <p:nvPr/>
        </p:nvCxnSpPr>
        <p:spPr>
          <a:xfrm>
            <a:off x="5171707" y="4324772"/>
            <a:ext cx="763313" cy="1048444"/>
          </a:xfrm>
          <a:prstGeom prst="straightConnector1">
            <a:avLst/>
          </a:prstGeom>
          <a:ln w="12700">
            <a:solidFill>
              <a:schemeClr val="tx2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Grupo 125"/>
          <p:cNvGrpSpPr/>
          <p:nvPr/>
        </p:nvGrpSpPr>
        <p:grpSpPr>
          <a:xfrm>
            <a:off x="3131840" y="2420888"/>
            <a:ext cx="2389853" cy="2230539"/>
            <a:chOff x="3131840" y="2420888"/>
            <a:chExt cx="2389853" cy="2230539"/>
          </a:xfrm>
        </p:grpSpPr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3131840" y="2420888"/>
              <a:ext cx="2389853" cy="2230539"/>
            </a:xfrm>
            <a:prstGeom prst="ellipse">
              <a:avLst/>
            </a:prstGeom>
            <a:solidFill>
              <a:srgbClr val="FA7F04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lIns="65837" tIns="32918" rIns="65837" bIns="32918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endParaRPr lang="pt-BR" altLang="pt-BR" sz="2000" b="1">
                <a:solidFill>
                  <a:srgbClr val="FF0066"/>
                </a:solidFill>
                <a:latin typeface="Arial" charset="0"/>
              </a:endParaRP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3779912" y="3284984"/>
              <a:ext cx="1511103" cy="700130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6810" tIns="29542" rIns="56810" bIns="29542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ts val="975"/>
                </a:spcBef>
              </a:pPr>
              <a:r>
                <a:rPr lang="en-GB" altLang="pt-BR" sz="4800" b="1" dirty="0">
                  <a:solidFill>
                    <a:schemeClr val="bg1"/>
                  </a:solidFill>
                  <a:latin typeface="Arial" charset="0"/>
                </a:rPr>
                <a:t>APS</a:t>
              </a:r>
              <a:endParaRPr lang="pt-BR" altLang="pt-BR" sz="80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70" name="Oval 10"/>
            <p:cNvSpPr>
              <a:spLocks noChangeArrowheads="1"/>
            </p:cNvSpPr>
            <p:nvPr/>
          </p:nvSpPr>
          <p:spPr bwMode="auto">
            <a:xfrm>
              <a:off x="3419872" y="2525480"/>
              <a:ext cx="1101910" cy="847732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5837" tIns="32918" rIns="65837" bIns="32918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r>
                <a:rPr lang="pt-BR" altLang="pt-BR" sz="900" b="1" dirty="0">
                  <a:latin typeface="Arial" charset="0"/>
                </a:rPr>
                <a:t>Regulador APS</a:t>
              </a:r>
            </a:p>
          </p:txBody>
        </p:sp>
      </p:grpSp>
      <p:cxnSp>
        <p:nvCxnSpPr>
          <p:cNvPr id="158" name="Conector de seta reta 157"/>
          <p:cNvCxnSpPr>
            <a:stCxn id="15" idx="6"/>
            <a:endCxn id="16" idx="2"/>
          </p:cNvCxnSpPr>
          <p:nvPr/>
        </p:nvCxnSpPr>
        <p:spPr>
          <a:xfrm>
            <a:off x="5521693" y="3536158"/>
            <a:ext cx="850507" cy="36809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ector de seta reta 176"/>
          <p:cNvCxnSpPr>
            <a:stCxn id="17" idx="4"/>
            <a:endCxn id="4" idx="5"/>
          </p:cNvCxnSpPr>
          <p:nvPr/>
        </p:nvCxnSpPr>
        <p:spPr>
          <a:xfrm flipH="1">
            <a:off x="1498322" y="1288091"/>
            <a:ext cx="4792588" cy="1111174"/>
          </a:xfrm>
          <a:prstGeom prst="straightConnector1">
            <a:avLst/>
          </a:prstGeom>
          <a:ln w="12700">
            <a:solidFill>
              <a:schemeClr val="tx2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ector de seta reta 196"/>
          <p:cNvCxnSpPr>
            <a:stCxn id="17" idx="2"/>
            <a:endCxn id="7" idx="0"/>
          </p:cNvCxnSpPr>
          <p:nvPr/>
        </p:nvCxnSpPr>
        <p:spPr>
          <a:xfrm flipH="1">
            <a:off x="1439652" y="810374"/>
            <a:ext cx="4356484" cy="341071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ector de seta reta 208"/>
          <p:cNvCxnSpPr>
            <a:stCxn id="7" idx="6"/>
            <a:endCxn id="14" idx="1"/>
          </p:cNvCxnSpPr>
          <p:nvPr/>
        </p:nvCxnSpPr>
        <p:spPr>
          <a:xfrm>
            <a:off x="2483768" y="5265204"/>
            <a:ext cx="2996625" cy="301206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Conector de seta reta 222"/>
          <p:cNvCxnSpPr>
            <a:stCxn id="16" idx="4"/>
            <a:endCxn id="14" idx="7"/>
          </p:cNvCxnSpPr>
          <p:nvPr/>
        </p:nvCxnSpPr>
        <p:spPr>
          <a:xfrm flipH="1">
            <a:off x="6389647" y="4883568"/>
            <a:ext cx="1056046" cy="682842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668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34047" y="80241"/>
            <a:ext cx="8121650" cy="792709"/>
          </a:xfrm>
        </p:spPr>
        <p:txBody>
          <a:bodyPr>
            <a:normAutofit/>
          </a:bodyPr>
          <a:lstStyle/>
          <a:p>
            <a:pPr algn="r"/>
            <a:r>
              <a:rPr lang="pt-B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Regulação Distrital</a:t>
            </a:r>
          </a:p>
        </p:txBody>
      </p:sp>
      <p:graphicFrame>
        <p:nvGraphicFramePr>
          <p:cNvPr id="6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9865772"/>
              </p:ext>
            </p:extLst>
          </p:nvPr>
        </p:nvGraphicFramePr>
        <p:xfrm>
          <a:off x="323528" y="925333"/>
          <a:ext cx="8229600" cy="540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908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46442192"/>
              </p:ext>
            </p:extLst>
          </p:nvPr>
        </p:nvGraphicFramePr>
        <p:xfrm>
          <a:off x="467544" y="836712"/>
          <a:ext cx="65527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2117965" y="10127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queremos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chegar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075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188349799"/>
              </p:ext>
            </p:extLst>
          </p:nvPr>
        </p:nvGraphicFramePr>
        <p:xfrm>
          <a:off x="539552" y="620688"/>
          <a:ext cx="65527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2117965" y="10127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queremos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chegar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2335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087357745"/>
              </p:ext>
            </p:extLst>
          </p:nvPr>
        </p:nvGraphicFramePr>
        <p:xfrm>
          <a:off x="539552" y="620688"/>
          <a:ext cx="65527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2117965" y="10127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queremos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chegar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10939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83152521"/>
              </p:ext>
            </p:extLst>
          </p:nvPr>
        </p:nvGraphicFramePr>
        <p:xfrm>
          <a:off x="539552" y="620688"/>
          <a:ext cx="6552728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2117965" y="10127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queremos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chegar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02502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75656" y="2060848"/>
            <a:ext cx="18601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 smtClean="0"/>
              <a:t>Obrigado!</a:t>
            </a:r>
            <a:endParaRPr lang="pt-BR" sz="3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423445" y="4725144"/>
            <a:ext cx="4356705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/>
              <a:t>Marcus Quito</a:t>
            </a:r>
          </a:p>
          <a:p>
            <a:r>
              <a:rPr lang="pt-BR" dirty="0" smtClean="0"/>
              <a:t>Coordenador de Atenção Primária em Saúde</a:t>
            </a:r>
          </a:p>
          <a:p>
            <a:r>
              <a:rPr lang="pt-BR" dirty="0" smtClean="0"/>
              <a:t>Secretaria de Estado da Saúde – DF </a:t>
            </a:r>
          </a:p>
          <a:p>
            <a:r>
              <a:rPr lang="pt-BR" dirty="0" smtClean="0">
                <a:hlinkClick r:id="rId2"/>
              </a:rPr>
              <a:t>Marcus.quito@saude.df.gov.br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89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886700" cy="687610"/>
          </a:xfrm>
        </p:spPr>
        <p:txBody>
          <a:bodyPr>
            <a:normAutofit fontScale="90000"/>
          </a:bodyPr>
          <a:lstStyle/>
          <a:p>
            <a:pPr algn="r"/>
            <a:r>
              <a:rPr lang="en-US" sz="43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Problemas</a:t>
            </a:r>
            <a:r>
              <a:rPr lang="en-US" sz="4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3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identificados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390" y="1628800"/>
            <a:ext cx="7634809" cy="388077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Emergências</a:t>
            </a:r>
            <a:r>
              <a:rPr lang="en-US" sz="2400" dirty="0">
                <a:latin typeface="Calibri" panose="020F0502020204030204" pitchFamily="34" charset="0"/>
              </a:rPr>
              <a:t> dos </a:t>
            </a:r>
            <a:r>
              <a:rPr lang="en-US" sz="2400" dirty="0" err="1">
                <a:latin typeface="Calibri" panose="020F0502020204030204" pitchFamily="34" charset="0"/>
              </a:rPr>
              <a:t>hospitais</a:t>
            </a:r>
            <a:r>
              <a:rPr lang="en-US" sz="2400" dirty="0">
                <a:latin typeface="Calibri" panose="020F0502020204030204" pitchFamily="34" charset="0"/>
              </a:rPr>
              <a:t> e UPAs </a:t>
            </a:r>
            <a:r>
              <a:rPr lang="en-US" sz="2400" dirty="0" err="1">
                <a:latin typeface="Calibri" panose="020F0502020204030204" pitchFamily="34" charset="0"/>
              </a:rPr>
              <a:t>superlotadas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Fechamento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portas</a:t>
            </a:r>
            <a:r>
              <a:rPr lang="en-US" sz="2400" dirty="0">
                <a:latin typeface="Calibri" panose="020F0502020204030204" pitchFamily="34" charset="0"/>
              </a:rPr>
              <a:t> de pronto </a:t>
            </a:r>
            <a:r>
              <a:rPr lang="en-US" sz="2400" dirty="0" err="1">
                <a:latin typeface="Calibri" panose="020F0502020204030204" pitchFamily="34" charset="0"/>
              </a:rPr>
              <a:t>atendimento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 smtClean="0">
                <a:latin typeface="Calibri" panose="020F0502020204030204" pitchFamily="34" charset="0"/>
              </a:rPr>
              <a:t>Falta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de </a:t>
            </a:r>
            <a:r>
              <a:rPr lang="en-US" sz="2400" dirty="0" err="1">
                <a:latin typeface="Calibri" panose="020F0502020204030204" pitchFamily="34" charset="0"/>
              </a:rPr>
              <a:t>qualidade</a:t>
            </a:r>
            <a:r>
              <a:rPr lang="en-US" sz="2400" dirty="0">
                <a:latin typeface="Calibri" panose="020F0502020204030204" pitchFamily="34" charset="0"/>
              </a:rPr>
              <a:t> no </a:t>
            </a:r>
            <a:r>
              <a:rPr lang="en-US" sz="2400" dirty="0" err="1">
                <a:latin typeface="Calibri" panose="020F0502020204030204" pitchFamily="34" charset="0"/>
              </a:rPr>
              <a:t>atendimento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Falta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 smtClean="0">
                <a:latin typeface="Calibri" panose="020F0502020204030204" pitchFamily="34" charset="0"/>
              </a:rPr>
              <a:t>resolutividade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em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todos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os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níveis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 smtClean="0">
                <a:latin typeface="Calibri" panose="020F0502020204030204" pitchFamily="34" charset="0"/>
              </a:rPr>
              <a:t>Longas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listas</a:t>
            </a:r>
            <a:r>
              <a:rPr lang="en-US" sz="2400" dirty="0" smtClean="0">
                <a:latin typeface="Calibri" panose="020F0502020204030204" pitchFamily="34" charset="0"/>
              </a:rPr>
              <a:t> de </a:t>
            </a:r>
            <a:r>
              <a:rPr lang="en-US" sz="2400" dirty="0" err="1" smtClean="0">
                <a:latin typeface="Calibri" panose="020F0502020204030204" pitchFamily="34" charset="0"/>
              </a:rPr>
              <a:t>espera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por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consultas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em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especialidades</a:t>
            </a:r>
            <a:r>
              <a:rPr lang="en-US" sz="2400" dirty="0" smtClean="0">
                <a:latin typeface="Calibri" panose="020F0502020204030204" pitchFamily="34" charset="0"/>
              </a:rPr>
              <a:t> e </a:t>
            </a:r>
            <a:r>
              <a:rPr lang="en-US" sz="2400" dirty="0" err="1" smtClean="0">
                <a:latin typeface="Calibri" panose="020F0502020204030204" pitchFamily="34" charset="0"/>
              </a:rPr>
              <a:t>cirurgias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eletivas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 smtClean="0">
                <a:latin typeface="Calibri" panose="020F0502020204030204" pitchFamily="34" charset="0"/>
              </a:rPr>
              <a:t>Carência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e </a:t>
            </a:r>
            <a:r>
              <a:rPr lang="en-US" sz="2400" dirty="0" err="1">
                <a:latin typeface="Calibri" panose="020F0502020204030204" pitchFamily="34" charset="0"/>
              </a:rPr>
              <a:t>insatisfação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profissionais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Deficiências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abastecimento</a:t>
            </a:r>
            <a:r>
              <a:rPr lang="en-US" sz="2400" dirty="0">
                <a:latin typeface="Calibri" panose="020F0502020204030204" pitchFamily="34" charset="0"/>
              </a:rPr>
              <a:t> e de </a:t>
            </a:r>
            <a:r>
              <a:rPr lang="en-US" sz="2400" dirty="0" err="1">
                <a:latin typeface="Calibri" panose="020F0502020204030204" pitchFamily="34" charset="0"/>
              </a:rPr>
              <a:t>manutenção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725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920880" cy="453559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Estima</a:t>
            </a:r>
            <a:r>
              <a:rPr lang="en-US" sz="2400" dirty="0">
                <a:latin typeface="Calibri" panose="020F0502020204030204" pitchFamily="34" charset="0"/>
              </a:rPr>
              <a:t>-se que 65% das </a:t>
            </a:r>
            <a:r>
              <a:rPr lang="en-US" sz="2400" dirty="0" err="1">
                <a:latin typeface="Calibri" panose="020F0502020204030204" pitchFamily="34" charset="0"/>
              </a:rPr>
              <a:t>pessoas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procuram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atendimento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emergencial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por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causas</a:t>
            </a:r>
            <a:r>
              <a:rPr lang="en-US" sz="2400" dirty="0">
                <a:latin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</a:rPr>
              <a:t>sensíveis</a:t>
            </a:r>
            <a:r>
              <a:rPr lang="en-US" sz="2400" dirty="0">
                <a:latin typeface="Calibri" panose="020F0502020204030204" pitchFamily="34" charset="0"/>
              </a:rPr>
              <a:t> à  </a:t>
            </a:r>
            <a:r>
              <a:rPr lang="en-US" sz="2400" dirty="0" err="1">
                <a:latin typeface="Calibri" panose="020F0502020204030204" pitchFamily="34" charset="0"/>
              </a:rPr>
              <a:t>atenção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primária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Não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há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produção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adequada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informações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sobre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quantidade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ou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efetividade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atendimentos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em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atenção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primária</a:t>
            </a:r>
            <a:r>
              <a:rPr lang="en-US" sz="2400" dirty="0" smtClean="0">
                <a:latin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</a:rPr>
              <a:t>em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atenção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ambulatorial</a:t>
            </a:r>
            <a:r>
              <a:rPr lang="en-US" sz="2400" dirty="0" smtClean="0">
                <a:latin typeface="Calibri" panose="020F0502020204030204" pitchFamily="34" charset="0"/>
              </a:rPr>
              <a:t> e </a:t>
            </a:r>
            <a:r>
              <a:rPr lang="en-US" sz="2400" dirty="0" err="1" smtClean="0">
                <a:latin typeface="Calibri" panose="020F0502020204030204" pitchFamily="34" charset="0"/>
              </a:rPr>
              <a:t>hospitalar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</a:rPr>
              <a:t>O </a:t>
            </a:r>
            <a:r>
              <a:rPr lang="en-US" sz="2400" dirty="0" err="1">
                <a:latin typeface="Calibri" panose="020F0502020204030204" pitchFamily="34" charset="0"/>
              </a:rPr>
              <a:t>planejamento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saúde</a:t>
            </a:r>
            <a:r>
              <a:rPr lang="en-US" sz="2400" dirty="0">
                <a:latin typeface="Calibri" panose="020F0502020204030204" pitchFamily="34" charset="0"/>
              </a:rPr>
              <a:t> do DF é </a:t>
            </a:r>
            <a:r>
              <a:rPr lang="en-US" sz="2400" dirty="0" err="1">
                <a:latin typeface="Calibri" panose="020F0502020204030204" pitchFamily="34" charset="0"/>
              </a:rPr>
              <a:t>feito</a:t>
            </a:r>
            <a:r>
              <a:rPr lang="en-US" sz="2400" dirty="0">
                <a:latin typeface="Calibri" panose="020F0502020204030204" pitchFamily="34" charset="0"/>
              </a:rPr>
              <a:t> para </a:t>
            </a:r>
            <a:r>
              <a:rPr lang="en-US" sz="2400" dirty="0" err="1">
                <a:latin typeface="Calibri" panose="020F0502020204030204" pitchFamily="34" charset="0"/>
              </a:rPr>
              <a:t>seus</a:t>
            </a:r>
            <a:r>
              <a:rPr lang="en-US" sz="2400" dirty="0">
                <a:latin typeface="Calibri" panose="020F0502020204030204" pitchFamily="34" charset="0"/>
              </a:rPr>
              <a:t> 3 </a:t>
            </a:r>
            <a:r>
              <a:rPr lang="en-US" sz="2400" dirty="0" err="1">
                <a:latin typeface="Calibri" panose="020F0502020204030204" pitchFamily="34" charset="0"/>
              </a:rPr>
              <a:t>milhões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habitantes</a:t>
            </a:r>
            <a:r>
              <a:rPr lang="en-US" sz="2400" dirty="0">
                <a:latin typeface="Calibri" panose="020F0502020204030204" pitchFamily="34" charset="0"/>
              </a:rPr>
              <a:t>, mas </a:t>
            </a:r>
            <a:r>
              <a:rPr lang="en-US" sz="2400" dirty="0" err="1">
                <a:latin typeface="Calibri" panose="020F0502020204030204" pitchFamily="34" charset="0"/>
              </a:rPr>
              <a:t>deve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considerar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também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assistência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média</a:t>
            </a:r>
            <a:r>
              <a:rPr lang="en-US" sz="2400" dirty="0">
                <a:latin typeface="Calibri" panose="020F0502020204030204" pitchFamily="34" charset="0"/>
              </a:rPr>
              <a:t> e </a:t>
            </a:r>
            <a:r>
              <a:rPr lang="en-US" sz="2400" dirty="0" err="1">
                <a:latin typeface="Calibri" panose="020F0502020204030204" pitchFamily="34" charset="0"/>
              </a:rPr>
              <a:t>alta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complexidade</a:t>
            </a:r>
            <a:r>
              <a:rPr lang="en-US" sz="2400" dirty="0">
                <a:latin typeface="Calibri" panose="020F0502020204030204" pitchFamily="34" charset="0"/>
              </a:rPr>
              <a:t> a 1,450 </a:t>
            </a:r>
            <a:r>
              <a:rPr lang="en-US" sz="2400" dirty="0" err="1">
                <a:latin typeface="Calibri" panose="020F0502020204030204" pitchFamily="34" charset="0"/>
              </a:rPr>
              <a:t>milhão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habitantes</a:t>
            </a:r>
            <a:r>
              <a:rPr lang="en-US" sz="2400" dirty="0">
                <a:latin typeface="Calibri" panose="020F0502020204030204" pitchFamily="34" charset="0"/>
              </a:rPr>
              <a:t> das 22 </a:t>
            </a:r>
            <a:r>
              <a:rPr lang="en-US" sz="2400" dirty="0" err="1">
                <a:latin typeface="Calibri" panose="020F0502020204030204" pitchFamily="34" charset="0"/>
              </a:rPr>
              <a:t>cidades</a:t>
            </a:r>
            <a:r>
              <a:rPr lang="en-US" sz="2400" dirty="0">
                <a:latin typeface="Calibri" panose="020F0502020204030204" pitchFamily="34" charset="0"/>
              </a:rPr>
              <a:t> da RIDE</a:t>
            </a:r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2959" y="188640"/>
            <a:ext cx="8280920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Informações</a:t>
            </a: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Importantes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85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85" y="1700808"/>
            <a:ext cx="7850833" cy="388077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Há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dificuldade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garantir</a:t>
            </a:r>
            <a:r>
              <a:rPr lang="en-US" sz="2400" dirty="0">
                <a:latin typeface="Calibri" panose="020F0502020204030204" pitchFamily="34" charset="0"/>
              </a:rPr>
              <a:t> o </a:t>
            </a:r>
            <a:r>
              <a:rPr lang="en-US" sz="2400" dirty="0" err="1">
                <a:latin typeface="Calibri" panose="020F0502020204030204" pitchFamily="34" charset="0"/>
              </a:rPr>
              <a:t>abastecimento</a:t>
            </a:r>
            <a:r>
              <a:rPr lang="en-US" sz="2400" dirty="0">
                <a:latin typeface="Calibri" panose="020F0502020204030204" pitchFamily="34" charset="0"/>
              </a:rPr>
              <a:t> e a </a:t>
            </a:r>
            <a:r>
              <a:rPr lang="en-US" sz="2400" dirty="0" err="1">
                <a:latin typeface="Calibri" panose="020F0502020204030204" pitchFamily="34" charset="0"/>
              </a:rPr>
              <a:t>manutenção</a:t>
            </a:r>
            <a:r>
              <a:rPr lang="en-US" sz="2400" dirty="0">
                <a:latin typeface="Calibri" panose="020F0502020204030204" pitchFamily="34" charset="0"/>
              </a:rPr>
              <a:t> dos </a:t>
            </a:r>
            <a:r>
              <a:rPr lang="en-US" sz="2400" dirty="0" err="1">
                <a:latin typeface="Calibri" panose="020F0502020204030204" pitchFamily="34" charset="0"/>
              </a:rPr>
              <a:t>equipamentos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por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dívidas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pretéritas</a:t>
            </a:r>
            <a:r>
              <a:rPr lang="en-US" sz="2400" dirty="0">
                <a:latin typeface="Calibri" panose="020F0502020204030204" pitchFamily="34" charset="0"/>
              </a:rPr>
              <a:t> com </a:t>
            </a:r>
            <a:r>
              <a:rPr lang="en-US" sz="2400" dirty="0" err="1">
                <a:latin typeface="Calibri" panose="020F0502020204030204" pitchFamily="34" charset="0"/>
              </a:rPr>
              <a:t>fornecedores</a:t>
            </a:r>
            <a:r>
              <a:rPr lang="en-US" sz="2400" dirty="0">
                <a:latin typeface="Calibri" panose="020F0502020204030204" pitchFamily="34" charset="0"/>
              </a:rPr>
              <a:t> e </a:t>
            </a:r>
            <a:r>
              <a:rPr lang="en-US" sz="2400" dirty="0" err="1">
                <a:latin typeface="Calibri" panose="020F0502020204030204" pitchFamily="34" charset="0"/>
              </a:rPr>
              <a:t>por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ineficiência</a:t>
            </a:r>
            <a:r>
              <a:rPr lang="en-US" sz="2400" dirty="0">
                <a:latin typeface="Calibri" panose="020F0502020204030204" pitchFamily="34" charset="0"/>
              </a:rPr>
              <a:t> no </a:t>
            </a:r>
            <a:r>
              <a:rPr lang="en-US" sz="2400" dirty="0" err="1">
                <a:latin typeface="Calibri" panose="020F0502020204030204" pitchFamily="34" charset="0"/>
              </a:rPr>
              <a:t>processo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público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contratação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Faltam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recursos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orçamentários</a:t>
            </a:r>
            <a:r>
              <a:rPr lang="en-US" sz="2400" dirty="0">
                <a:latin typeface="Calibri" panose="020F0502020204030204" pitchFamily="34" charset="0"/>
              </a:rPr>
              <a:t> e </a:t>
            </a:r>
            <a:r>
              <a:rPr lang="en-US" sz="2400" dirty="0" err="1">
                <a:latin typeface="Calibri" panose="020F0502020204030204" pitchFamily="34" charset="0"/>
              </a:rPr>
              <a:t>financeiros</a:t>
            </a:r>
            <a:r>
              <a:rPr lang="en-US" sz="2400" dirty="0">
                <a:latin typeface="Calibri" panose="020F0502020204030204" pitchFamily="34" charset="0"/>
              </a:rPr>
              <a:t> para o </a:t>
            </a:r>
            <a:r>
              <a:rPr lang="en-US" sz="2400" dirty="0" err="1">
                <a:latin typeface="Calibri" panose="020F0502020204030204" pitchFamily="34" charset="0"/>
              </a:rPr>
              <a:t>cumprimento</a:t>
            </a:r>
            <a:r>
              <a:rPr lang="en-US" sz="2400" dirty="0">
                <a:latin typeface="Calibri" panose="020F0502020204030204" pitchFamily="34" charset="0"/>
              </a:rPr>
              <a:t> das </a:t>
            </a:r>
            <a:r>
              <a:rPr lang="en-US" sz="2400" dirty="0" err="1">
                <a:latin typeface="Calibri" panose="020F0502020204030204" pitchFamily="34" charset="0"/>
              </a:rPr>
              <a:t>obrigações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contratuais</a:t>
            </a:r>
            <a:r>
              <a:rPr lang="en-US" sz="2400" dirty="0">
                <a:latin typeface="Calibri" panose="020F0502020204030204" pitchFamily="34" charset="0"/>
              </a:rPr>
              <a:t> e para o </a:t>
            </a:r>
            <a:r>
              <a:rPr lang="en-US" sz="2400" dirty="0" err="1">
                <a:latin typeface="Calibri" panose="020F0502020204030204" pitchFamily="34" charset="0"/>
              </a:rPr>
              <a:t>investimento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em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expansão</a:t>
            </a:r>
            <a:endParaRPr lang="en-US" sz="2400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</a:rPr>
              <a:t>Não</a:t>
            </a:r>
            <a:r>
              <a:rPr lang="en-US" sz="2400" dirty="0">
                <a:latin typeface="Calibri" panose="020F0502020204030204" pitchFamily="34" charset="0"/>
              </a:rPr>
              <a:t> se </a:t>
            </a:r>
            <a:r>
              <a:rPr lang="en-US" sz="2400" dirty="0" err="1">
                <a:latin typeface="Calibri" panose="020F0502020204030204" pitchFamily="34" charset="0"/>
              </a:rPr>
              <a:t>consegue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repor</a:t>
            </a:r>
            <a:r>
              <a:rPr lang="en-US" sz="2400" dirty="0">
                <a:latin typeface="Calibri" panose="020F0502020204030204" pitchFamily="34" charset="0"/>
              </a:rPr>
              <a:t> as </a:t>
            </a:r>
            <a:r>
              <a:rPr lang="en-US" sz="2400" dirty="0" err="1">
                <a:latin typeface="Calibri" panose="020F0502020204030204" pitchFamily="34" charset="0"/>
              </a:rPr>
              <a:t>perdas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recursos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humanos</a:t>
            </a:r>
            <a:r>
              <a:rPr lang="en-US" sz="2400" dirty="0">
                <a:latin typeface="Calibri" panose="020F0502020204030204" pitchFamily="34" charset="0"/>
              </a:rPr>
              <a:t>  e </a:t>
            </a:r>
            <a:r>
              <a:rPr lang="en-US" sz="2400" dirty="0" err="1">
                <a:latin typeface="Calibri" panose="020F0502020204030204" pitchFamily="34" charset="0"/>
              </a:rPr>
              <a:t>há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dificuldade</a:t>
            </a:r>
            <a:r>
              <a:rPr lang="en-US" sz="2400" dirty="0">
                <a:latin typeface="Calibri" panose="020F0502020204030204" pitchFamily="34" charset="0"/>
              </a:rPr>
              <a:t> para </a:t>
            </a:r>
            <a:r>
              <a:rPr lang="en-US" sz="2400" dirty="0" err="1">
                <a:latin typeface="Calibri" panose="020F0502020204030204" pitchFamily="34" charset="0"/>
              </a:rPr>
              <a:t>contratar</a:t>
            </a:r>
            <a:endParaRPr lang="en-US" sz="2400" dirty="0">
              <a:latin typeface="Calibri" panose="020F0502020204030204" pitchFamily="34" charset="0"/>
            </a:endParaRPr>
          </a:p>
          <a:p>
            <a:endParaRPr lang="en-US" sz="2400" dirty="0"/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339752" y="188640"/>
            <a:ext cx="675049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Causa dos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Problemas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5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069" y="1412776"/>
            <a:ext cx="7778825" cy="468052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/>
              <a:t>O </a:t>
            </a:r>
            <a:r>
              <a:rPr lang="en-US" sz="2400" dirty="0" err="1"/>
              <a:t>acesso</a:t>
            </a:r>
            <a:r>
              <a:rPr lang="en-US" sz="2400" dirty="0"/>
              <a:t> da </a:t>
            </a:r>
            <a:r>
              <a:rPr lang="en-US" sz="2400" dirty="0" err="1"/>
              <a:t>população</a:t>
            </a:r>
            <a:r>
              <a:rPr lang="en-US" sz="2400" dirty="0"/>
              <a:t> à </a:t>
            </a:r>
            <a:r>
              <a:rPr lang="en-US" sz="2400" dirty="0" err="1"/>
              <a:t>saúde</a:t>
            </a:r>
            <a:r>
              <a:rPr lang="en-US" sz="2400" dirty="0"/>
              <a:t> </a:t>
            </a:r>
            <a:r>
              <a:rPr lang="en-US" sz="2400" dirty="0" err="1" smtClean="0"/>
              <a:t>ocorre</a:t>
            </a:r>
            <a:r>
              <a:rPr lang="en-US" sz="2400" dirty="0" smtClean="0"/>
              <a:t> </a:t>
            </a:r>
            <a:r>
              <a:rPr lang="en-US" sz="2400" dirty="0" err="1" smtClean="0"/>
              <a:t>primordialmente</a:t>
            </a:r>
            <a:r>
              <a:rPr lang="en-US" sz="2400" dirty="0" smtClean="0"/>
              <a:t> </a:t>
            </a:r>
            <a:r>
              <a:rPr lang="en-US" sz="2400" dirty="0" err="1"/>
              <a:t>por</a:t>
            </a:r>
            <a:r>
              <a:rPr lang="en-US" sz="2400" dirty="0"/>
              <a:t> </a:t>
            </a:r>
            <a:r>
              <a:rPr lang="en-US" sz="2400" dirty="0" err="1"/>
              <a:t>meio</a:t>
            </a:r>
            <a:r>
              <a:rPr lang="en-US" sz="2400" dirty="0"/>
              <a:t> dos </a:t>
            </a:r>
            <a:r>
              <a:rPr lang="en-US" sz="2400" dirty="0" err="1"/>
              <a:t>serviços</a:t>
            </a:r>
            <a:r>
              <a:rPr lang="en-US" sz="2400" dirty="0"/>
              <a:t> de pronto </a:t>
            </a:r>
            <a:r>
              <a:rPr lang="en-US" sz="2400" dirty="0" err="1"/>
              <a:t>atendimento</a:t>
            </a:r>
            <a:r>
              <a:rPr lang="en-US" sz="2400" dirty="0"/>
              <a:t> e </a:t>
            </a:r>
            <a:r>
              <a:rPr lang="en-US" sz="2400" dirty="0" err="1"/>
              <a:t>emergências</a:t>
            </a:r>
            <a:r>
              <a:rPr lang="en-US" sz="2400" dirty="0"/>
              <a:t> de </a:t>
            </a:r>
            <a:r>
              <a:rPr lang="en-US" sz="2400" dirty="0" err="1"/>
              <a:t>hospitais</a:t>
            </a:r>
            <a:endParaRPr lang="en-US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atendimentos</a:t>
            </a:r>
            <a:r>
              <a:rPr lang="en-US" sz="2400" dirty="0"/>
              <a:t> </a:t>
            </a:r>
            <a:r>
              <a:rPr lang="en-US" sz="2400" dirty="0" err="1"/>
              <a:t>regulados</a:t>
            </a:r>
            <a:r>
              <a:rPr lang="en-US" sz="2400" dirty="0"/>
              <a:t> </a:t>
            </a:r>
            <a:r>
              <a:rPr lang="en-US" sz="2400" dirty="0" err="1"/>
              <a:t>são</a:t>
            </a:r>
            <a:r>
              <a:rPr lang="en-US" sz="2400" dirty="0"/>
              <a:t> </a:t>
            </a:r>
            <a:r>
              <a:rPr lang="en-US" sz="2400" dirty="0" err="1"/>
              <a:t>feitos</a:t>
            </a:r>
            <a:r>
              <a:rPr lang="en-US" sz="2400" dirty="0"/>
              <a:t> </a:t>
            </a:r>
            <a:r>
              <a:rPr lang="en-US" sz="2400" dirty="0" err="1"/>
              <a:t>centralmente</a:t>
            </a:r>
            <a:r>
              <a:rPr lang="en-US" sz="2400" dirty="0"/>
              <a:t>. </a:t>
            </a:r>
            <a:r>
              <a:rPr lang="en-US" sz="2400" dirty="0" err="1"/>
              <a:t>Não</a:t>
            </a:r>
            <a:r>
              <a:rPr lang="en-US" sz="2400" dirty="0"/>
              <a:t> é </a:t>
            </a:r>
            <a:r>
              <a:rPr lang="en-US" sz="2400" dirty="0" err="1" smtClean="0"/>
              <a:t>realizada</a:t>
            </a:r>
            <a:r>
              <a:rPr lang="en-US" sz="2400" dirty="0" smtClean="0"/>
              <a:t> </a:t>
            </a:r>
            <a:r>
              <a:rPr lang="en-US" sz="2400" dirty="0" err="1"/>
              <a:t>marcação</a:t>
            </a:r>
            <a:r>
              <a:rPr lang="en-US" sz="2400" dirty="0"/>
              <a:t> de </a:t>
            </a:r>
            <a:r>
              <a:rPr lang="en-US" sz="2400" dirty="0" err="1"/>
              <a:t>atendimentos</a:t>
            </a:r>
            <a:r>
              <a:rPr lang="en-US" sz="2400" dirty="0"/>
              <a:t> de </a:t>
            </a:r>
            <a:r>
              <a:rPr lang="en-US" sz="2400" dirty="0" err="1"/>
              <a:t>atenção</a:t>
            </a:r>
            <a:r>
              <a:rPr lang="en-US" sz="2400" dirty="0"/>
              <a:t> </a:t>
            </a:r>
            <a:r>
              <a:rPr lang="en-US" sz="2400" dirty="0" err="1"/>
              <a:t>primária</a:t>
            </a:r>
            <a:r>
              <a:rPr lang="en-US" sz="2400" dirty="0"/>
              <a:t> </a:t>
            </a:r>
            <a:r>
              <a:rPr lang="en-US" sz="2400" dirty="0" err="1"/>
              <a:t>nos</a:t>
            </a:r>
            <a:r>
              <a:rPr lang="en-US" sz="2400" dirty="0"/>
              <a:t> </a:t>
            </a:r>
            <a:r>
              <a:rPr lang="en-US" sz="2400" dirty="0" err="1"/>
              <a:t>hospitais</a:t>
            </a:r>
            <a:r>
              <a:rPr lang="en-US" sz="2400" dirty="0"/>
              <a:t>, </a:t>
            </a:r>
            <a:r>
              <a:rPr lang="en-US" sz="2400" dirty="0" err="1"/>
              <a:t>nem</a:t>
            </a:r>
            <a:r>
              <a:rPr lang="en-US" sz="2400" dirty="0"/>
              <a:t> </a:t>
            </a:r>
            <a:r>
              <a:rPr lang="en-US" sz="2400" dirty="0" err="1"/>
              <a:t>tampouco</a:t>
            </a:r>
            <a:r>
              <a:rPr lang="en-US" sz="2400" dirty="0"/>
              <a:t> de </a:t>
            </a:r>
            <a:r>
              <a:rPr lang="en-US" sz="2400" dirty="0" err="1"/>
              <a:t>consultas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hospitais</a:t>
            </a:r>
            <a:r>
              <a:rPr lang="en-US" sz="2400" dirty="0"/>
              <a:t> pela </a:t>
            </a:r>
            <a:r>
              <a:rPr lang="en-US" sz="2400" dirty="0" err="1"/>
              <a:t>atenção</a:t>
            </a:r>
            <a:r>
              <a:rPr lang="en-US" sz="2400" dirty="0"/>
              <a:t> </a:t>
            </a:r>
            <a:r>
              <a:rPr lang="en-US" sz="2400" dirty="0" err="1"/>
              <a:t>primária</a:t>
            </a:r>
            <a:endParaRPr lang="en-US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 smtClean="0"/>
              <a:t>Não</a:t>
            </a:r>
            <a:r>
              <a:rPr lang="en-US" sz="2400" dirty="0" smtClean="0"/>
              <a:t> </a:t>
            </a:r>
            <a:r>
              <a:rPr lang="en-US" sz="2400" dirty="0" err="1"/>
              <a:t>há</a:t>
            </a:r>
            <a:r>
              <a:rPr lang="en-US" sz="2400" dirty="0"/>
              <a:t> </a:t>
            </a:r>
            <a:r>
              <a:rPr lang="en-US" sz="2400" dirty="0" err="1"/>
              <a:t>continuidade</a:t>
            </a:r>
            <a:r>
              <a:rPr lang="en-US" sz="2400" dirty="0"/>
              <a:t> no </a:t>
            </a:r>
            <a:r>
              <a:rPr lang="en-US" sz="2400" dirty="0" err="1"/>
              <a:t>cuidado</a:t>
            </a:r>
            <a:r>
              <a:rPr lang="en-US" sz="2400" dirty="0"/>
              <a:t>, </a:t>
            </a:r>
            <a:r>
              <a:rPr lang="en-US" sz="2400" dirty="0" err="1"/>
              <a:t>nem</a:t>
            </a:r>
            <a:r>
              <a:rPr lang="en-US" sz="2400" dirty="0"/>
              <a:t> </a:t>
            </a:r>
            <a:r>
              <a:rPr lang="en-US" sz="2400" dirty="0" err="1"/>
              <a:t>sistema</a:t>
            </a:r>
            <a:r>
              <a:rPr lang="en-US" sz="2400" dirty="0"/>
              <a:t> de </a:t>
            </a:r>
            <a:r>
              <a:rPr lang="en-US" sz="2400" dirty="0" err="1"/>
              <a:t>referência</a:t>
            </a:r>
            <a:r>
              <a:rPr lang="en-US" sz="2400" dirty="0"/>
              <a:t> e contra-</a:t>
            </a:r>
            <a:r>
              <a:rPr lang="en-US" sz="2400" dirty="0" err="1"/>
              <a:t>referência</a:t>
            </a:r>
            <a:endParaRPr lang="en-US" sz="2400" dirty="0"/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2339752" y="188640"/>
            <a:ext cx="675049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 dos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Problemas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5022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28800"/>
            <a:ext cx="7521836" cy="388077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/>
              <a:t>A </a:t>
            </a:r>
            <a:r>
              <a:rPr lang="en-US" sz="2400" dirty="0" err="1"/>
              <a:t>cobertura</a:t>
            </a:r>
            <a:r>
              <a:rPr lang="en-US" sz="2400" dirty="0"/>
              <a:t> da </a:t>
            </a:r>
            <a:r>
              <a:rPr lang="en-US" sz="2400" dirty="0" err="1"/>
              <a:t>saúde</a:t>
            </a:r>
            <a:r>
              <a:rPr lang="en-US" sz="2400" dirty="0"/>
              <a:t> da </a:t>
            </a:r>
            <a:r>
              <a:rPr lang="en-US" sz="2400" dirty="0" err="1"/>
              <a:t>família</a:t>
            </a:r>
            <a:r>
              <a:rPr lang="en-US" sz="2400" dirty="0"/>
              <a:t> é </a:t>
            </a:r>
            <a:r>
              <a:rPr lang="en-US" sz="2400" dirty="0" err="1"/>
              <a:t>insuficiente</a:t>
            </a:r>
            <a:r>
              <a:rPr lang="en-US" sz="2400" dirty="0"/>
              <a:t> para </a:t>
            </a:r>
            <a:r>
              <a:rPr lang="en-US" sz="2400" dirty="0" err="1"/>
              <a:t>ser</a:t>
            </a:r>
            <a:r>
              <a:rPr lang="en-US" sz="2400" dirty="0"/>
              <a:t> a porta de entrada da </a:t>
            </a:r>
            <a:r>
              <a:rPr lang="en-US" sz="2400" dirty="0" err="1"/>
              <a:t>população</a:t>
            </a:r>
            <a:r>
              <a:rPr lang="en-US" sz="2400" dirty="0"/>
              <a:t> à </a:t>
            </a:r>
            <a:r>
              <a:rPr lang="en-US" sz="2400" dirty="0" err="1"/>
              <a:t>saúde</a:t>
            </a:r>
            <a:r>
              <a:rPr lang="en-US" sz="2400" dirty="0"/>
              <a:t> (30,7% no DF)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/>
              <a:t>A </a:t>
            </a:r>
            <a:r>
              <a:rPr lang="en-US" sz="2400" dirty="0" err="1"/>
              <a:t>atenção</a:t>
            </a:r>
            <a:r>
              <a:rPr lang="en-US" sz="2400" dirty="0"/>
              <a:t> </a:t>
            </a:r>
            <a:r>
              <a:rPr lang="en-US" sz="2400" dirty="0" err="1"/>
              <a:t>primária</a:t>
            </a:r>
            <a:r>
              <a:rPr lang="en-US" sz="2400" dirty="0"/>
              <a:t> tem </a:t>
            </a:r>
            <a:r>
              <a:rPr lang="en-US" sz="2400" dirty="0" err="1"/>
              <a:t>baixa</a:t>
            </a:r>
            <a:r>
              <a:rPr lang="en-US" sz="2400" dirty="0"/>
              <a:t> </a:t>
            </a:r>
            <a:r>
              <a:rPr lang="en-US" sz="2400" dirty="0" err="1"/>
              <a:t>resolutividade</a:t>
            </a:r>
            <a:r>
              <a:rPr lang="en-US" sz="2400" dirty="0"/>
              <a:t>, com </a:t>
            </a:r>
            <a:r>
              <a:rPr lang="en-US" sz="2400" dirty="0" err="1"/>
              <a:t>grande</a:t>
            </a:r>
            <a:r>
              <a:rPr lang="en-US" sz="2400" dirty="0"/>
              <a:t> </a:t>
            </a:r>
            <a:r>
              <a:rPr lang="en-US" sz="2400" dirty="0" err="1"/>
              <a:t>número</a:t>
            </a:r>
            <a:r>
              <a:rPr lang="en-US" sz="2400" dirty="0"/>
              <a:t> de </a:t>
            </a:r>
            <a:r>
              <a:rPr lang="en-US" sz="2400" dirty="0" err="1"/>
              <a:t>encaminhamentos</a:t>
            </a:r>
            <a:r>
              <a:rPr lang="en-US" sz="2400" dirty="0"/>
              <a:t> à </a:t>
            </a:r>
            <a:r>
              <a:rPr lang="en-US" sz="2400" dirty="0" err="1"/>
              <a:t>atenção</a:t>
            </a:r>
            <a:r>
              <a:rPr lang="en-US" sz="2400" dirty="0"/>
              <a:t> </a:t>
            </a:r>
            <a:r>
              <a:rPr lang="en-US" sz="2400" dirty="0" err="1"/>
              <a:t>hospitalar</a:t>
            </a:r>
            <a:endParaRPr lang="en-US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/>
              <a:t>A </a:t>
            </a:r>
            <a:r>
              <a:rPr lang="en-US" sz="2400" dirty="0" err="1"/>
              <a:t>atenção</a:t>
            </a:r>
            <a:r>
              <a:rPr lang="en-US" sz="2400" dirty="0"/>
              <a:t> </a:t>
            </a:r>
            <a:r>
              <a:rPr lang="en-US" sz="2400" dirty="0" err="1"/>
              <a:t>primária</a:t>
            </a:r>
            <a:r>
              <a:rPr lang="en-US" sz="2400" dirty="0"/>
              <a:t> é </a:t>
            </a:r>
            <a:r>
              <a:rPr lang="en-US" sz="2400" dirty="0" err="1"/>
              <a:t>feita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dois</a:t>
            </a:r>
            <a:r>
              <a:rPr lang="en-US" sz="2400" dirty="0"/>
              <a:t> </a:t>
            </a:r>
            <a:r>
              <a:rPr lang="en-US" sz="2400" dirty="0" err="1"/>
              <a:t>modelos</a:t>
            </a:r>
            <a:r>
              <a:rPr lang="en-US" sz="2400" dirty="0"/>
              <a:t> </a:t>
            </a:r>
            <a:r>
              <a:rPr lang="en-US" sz="2400" dirty="0" err="1"/>
              <a:t>distintos</a:t>
            </a:r>
            <a:r>
              <a:rPr lang="en-US" sz="2400" dirty="0"/>
              <a:t> no DF: </a:t>
            </a:r>
            <a:r>
              <a:rPr lang="en-US" sz="2400" dirty="0" err="1"/>
              <a:t>modelo</a:t>
            </a:r>
            <a:r>
              <a:rPr lang="en-US" sz="2400" dirty="0"/>
              <a:t> </a:t>
            </a:r>
            <a:r>
              <a:rPr lang="en-US" sz="2400" dirty="0" err="1"/>
              <a:t>tradicional</a:t>
            </a:r>
            <a:r>
              <a:rPr lang="en-US" sz="2400" dirty="0"/>
              <a:t> e </a:t>
            </a:r>
            <a:r>
              <a:rPr lang="en-US" sz="2400" dirty="0" err="1"/>
              <a:t>estratégia</a:t>
            </a:r>
            <a:r>
              <a:rPr lang="en-US" sz="2400" dirty="0"/>
              <a:t> de </a:t>
            </a:r>
            <a:r>
              <a:rPr lang="en-US" sz="2400" dirty="0" err="1"/>
              <a:t>saúde</a:t>
            </a:r>
            <a:r>
              <a:rPr lang="en-US" sz="2400" dirty="0"/>
              <a:t> </a:t>
            </a:r>
            <a:r>
              <a:rPr lang="en-US" sz="2400" dirty="0" err="1"/>
              <a:t>da</a:t>
            </a:r>
            <a:r>
              <a:rPr lang="en-US" sz="2400" dirty="0"/>
              <a:t> </a:t>
            </a:r>
            <a:r>
              <a:rPr lang="en-US" sz="2400" dirty="0" err="1" smtClean="0"/>
              <a:t>família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2339752" y="188640"/>
            <a:ext cx="675049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 dos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Problemas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027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435" y="5877272"/>
            <a:ext cx="653529" cy="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Espaço Reservado para Conteúdo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37692431"/>
              </p:ext>
            </p:extLst>
          </p:nvPr>
        </p:nvGraphicFramePr>
        <p:xfrm>
          <a:off x="539552" y="1268760"/>
          <a:ext cx="7704856" cy="48245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6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389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772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936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Características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Convencional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Estratégia de saúde da família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968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Enfoque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Doença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Saúde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36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Cura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Prevenção, atenção e cura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968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Conteúdo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Tratamento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Promoção da Saúde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93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Atenção por episódio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Atenção integral, contínua e organizada à população adscrita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36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Problemas específicos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Atenção abrangente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968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Organização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Acesso restrito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Acesso avançado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593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 smtClean="0">
                          <a:effectLst/>
                        </a:rPr>
                        <a:t>Especialistas focais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Médicos de Família e Comunidade ou Generalistas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733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Atendimento médico-centrado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Equipe Multiprofissional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968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Reponsabilidade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Apenas do Setor de Saúde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Ações </a:t>
                      </a:r>
                      <a:r>
                        <a:rPr lang="pt-BR" sz="1600" u="none" strike="noStrike" dirty="0" err="1">
                          <a:effectLst/>
                        </a:rPr>
                        <a:t>Intersetoriais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968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Domínio do Profissional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Fortalecimento do Controle Social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36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Recepção passiva do usuário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 err="1">
                          <a:effectLst/>
                        </a:rPr>
                        <a:t>Auto-responsabilização</a:t>
                      </a:r>
                      <a:r>
                        <a:rPr lang="pt-BR" sz="1600" u="none" strike="noStrike" dirty="0">
                          <a:effectLst/>
                        </a:rPr>
                        <a:t> do usuário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79683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7968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</a:rPr>
                        <a:t>Adaptado de </a:t>
                      </a:r>
                      <a:r>
                        <a:rPr lang="pt-BR" sz="1200" u="none" strike="noStrike" dirty="0" err="1">
                          <a:effectLst/>
                        </a:rPr>
                        <a:t>Starfield</a:t>
                      </a:r>
                      <a:r>
                        <a:rPr lang="pt-BR" sz="1200" u="none" strike="noStrike" dirty="0">
                          <a:effectLst/>
                        </a:rPr>
                        <a:t> (2002).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0" marR="6400" marT="640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719064" y="150059"/>
            <a:ext cx="842493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Modelos</a:t>
            </a: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Atenção</a:t>
            </a: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Primária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141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725517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6" descr="http://diariodocongresso.com.br/novo/wp-content/uploads/2015/04/Logo-Governo-de-Brasilia_cor-abril2015-vertical_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193" y="6126163"/>
            <a:ext cx="518736" cy="71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3435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Amare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5332</TotalTime>
  <Words>1610</Words>
  <Application>Microsoft Office PowerPoint</Application>
  <PresentationFormat>Apresentação na tela (4:3)</PresentationFormat>
  <Paragraphs>278</Paragraphs>
  <Slides>26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1" baseType="lpstr">
      <vt:lpstr>Arial</vt:lpstr>
      <vt:lpstr>Calibri</vt:lpstr>
      <vt:lpstr>Wingdings</vt:lpstr>
      <vt:lpstr>Wingdings 3</vt:lpstr>
      <vt:lpstr>Facetado</vt:lpstr>
      <vt:lpstr>Apresentação do PowerPoint</vt:lpstr>
      <vt:lpstr>Contexto Atual da APS no DF</vt:lpstr>
      <vt:lpstr>Problemas identificados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Regulação Distrital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Christiano de Oliveira Emery</cp:lastModifiedBy>
  <cp:revision>601</cp:revision>
  <dcterms:created xsi:type="dcterms:W3CDTF">2016-04-20T00:18:30Z</dcterms:created>
  <dcterms:modified xsi:type="dcterms:W3CDTF">2016-06-23T12:33:17Z</dcterms:modified>
</cp:coreProperties>
</file>