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549" r:id="rId2"/>
    <p:sldId id="550" r:id="rId3"/>
    <p:sldId id="540" r:id="rId4"/>
    <p:sldId id="551" r:id="rId5"/>
    <p:sldId id="555" r:id="rId6"/>
    <p:sldId id="556" r:id="rId7"/>
    <p:sldId id="552" r:id="rId8"/>
    <p:sldId id="553" r:id="rId9"/>
    <p:sldId id="554" r:id="rId10"/>
    <p:sldId id="386" r:id="rId11"/>
  </p:sldIdLst>
  <p:sldSz cx="9144000" cy="6858000" type="screen4x3"/>
  <p:notesSz cx="6784975" cy="9906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0000CC"/>
    <a:srgbClr val="000099"/>
    <a:srgbClr val="66FF66"/>
    <a:srgbClr val="FF00FF"/>
    <a:srgbClr val="00FFFF"/>
    <a:srgbClr val="9F2E01"/>
    <a:srgbClr val="003300"/>
    <a:srgbClr val="F9AD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594" autoAdjust="0"/>
    <p:restoredTop sz="94676" autoAdjust="0"/>
  </p:normalViewPr>
  <p:slideViewPr>
    <p:cSldViewPr>
      <p:cViewPr varScale="1">
        <p:scale>
          <a:sx n="92" d="100"/>
          <a:sy n="92" d="100"/>
        </p:scale>
        <p:origin x="19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2"/>
      </p:cViewPr>
      <p:guideLst>
        <p:guide orient="horz" pos="3120"/>
        <p:guide pos="21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B6E246-9FC8-4E8A-9B64-357DDBFF2742}" type="datetimeFigureOut">
              <a:rPr lang="pt-BR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8498" y="4705350"/>
            <a:ext cx="542798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DC93E4-29FC-40D3-B17D-6EC797C215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84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CE6D5AB-CFF4-414B-8790-083B7A9EF939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750AA54-3650-49BD-AA41-2C38541DFD8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7590D51-EC5A-4227-9EB8-D32C0D080C56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DD454A-B7DB-41A6-B5DD-70E182DD27D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39E26AE-69A8-465E-BDFC-2ECD1DA64773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B5E77E4-539E-44FE-AEAC-BA8829AE2B1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D45239-55D0-4310-862D-FA7EBFFB319D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A99A01-8936-456F-9870-E1FB9000B46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8A28B9B-5825-4FA5-9C9B-6A55E98213C2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B69CA0E-737C-4D17-AAE2-630831C9881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F6ECE6-7BE7-4ABA-A7C9-71E35E70A45B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5C90010-6439-41D3-94B2-9E421952D18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3F56010-31FC-466B-B6A9-FE6A85E28A5D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356CA46-C5CD-4FBF-8FD3-4D26F681C5CD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27CD615-E80D-4A4A-A416-85334DDB8CB1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CA7D4B-C707-44F1-867E-6FD4D00EDC4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5206349-F207-4AE8-962C-32CAAA813CC6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0CB59D6-2A8A-4C55-A1FD-7EB086D4606C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B002BC8A-CCEA-4A0E-823C-635F7461906E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9C4FB9B-C4A4-45F7-A06E-E8217F343D33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90BDF36-ED7A-411F-949C-5195D5FB2809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7DBEDA3-FDD5-40DF-9A86-BB6EF580E974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228EB30-D9A1-4CC1-BD9F-736CA15C36B1}" type="datetimeFigureOut">
              <a:rPr lang="pt-BR" smtClean="0"/>
              <a:pPr>
                <a:defRPr/>
              </a:pPr>
              <a:t>15/4/2015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23607B8-332F-41DE-8E3D-E446A906029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ntc@tcu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ChangeArrowheads="1"/>
          </p:cNvSpPr>
          <p:nvPr/>
        </p:nvSpPr>
        <p:spPr bwMode="auto">
          <a:xfrm>
            <a:off x="357188" y="119697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38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222" name="CaixaDeTexto 9"/>
          <p:cNvSpPr txBox="1">
            <a:spLocks noChangeArrowheads="1"/>
          </p:cNvSpPr>
          <p:nvPr/>
        </p:nvSpPr>
        <p:spPr bwMode="auto">
          <a:xfrm>
            <a:off x="-10391" y="1144797"/>
            <a:ext cx="9144000" cy="57554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COMISSÃO ESPECIAL DA MEDIDA PROVISÓRIA Nº 663/2014</a:t>
            </a:r>
          </a:p>
          <a:p>
            <a:pPr algn="ctr"/>
            <a:r>
              <a:rPr lang="pt-B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AUDIÊNCIA PÚBLICA</a:t>
            </a:r>
          </a:p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 </a:t>
            </a:r>
          </a:p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LUCIENI </a:t>
            </a:r>
            <a:r>
              <a:rPr lang="pt-BR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PEREIRA</a:t>
            </a:r>
          </a:p>
          <a:p>
            <a:pPr algn="ctr"/>
            <a:r>
              <a:rPr lang="pt-BR" sz="2800" dirty="0">
                <a:latin typeface="Arial" charset="0"/>
                <a:cs typeface="Arial" charset="0"/>
              </a:rPr>
              <a:t>Auditora Federal de Controle Externo do </a:t>
            </a:r>
            <a:r>
              <a:rPr lang="pt-BR" sz="2800" dirty="0" smtClean="0">
                <a:latin typeface="Arial" charset="0"/>
                <a:cs typeface="Arial" charset="0"/>
              </a:rPr>
              <a:t>TCU</a:t>
            </a:r>
          </a:p>
          <a:p>
            <a:pPr algn="ctr"/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Professora </a:t>
            </a: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de </a:t>
            </a:r>
            <a:r>
              <a:rPr lang="pt-BR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Gestão Fiscal</a:t>
            </a:r>
            <a:endParaRPr lang="pt-BR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  <a:p>
            <a:pPr algn="ctr"/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Diretora da CNSP</a:t>
            </a:r>
            <a:endParaRPr lang="pt-BR" sz="2800" b="1" dirty="0"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algn="ctr"/>
            <a:r>
              <a:rPr lang="pt-BR" sz="2800" b="1" dirty="0">
                <a:latin typeface="Arial" charset="0"/>
                <a:cs typeface="Arial" charset="0"/>
              </a:rPr>
              <a:t>Presidente da </a:t>
            </a:r>
            <a:r>
              <a:rPr lang="pt-BR" sz="2800" b="1" dirty="0" smtClean="0">
                <a:latin typeface="Arial" charset="0"/>
                <a:cs typeface="Arial" charset="0"/>
              </a:rPr>
              <a:t>ANTC</a:t>
            </a:r>
          </a:p>
          <a:p>
            <a:pPr algn="ctr"/>
            <a:endParaRPr lang="pt-BR" sz="2800" b="1" dirty="0" smtClean="0">
              <a:latin typeface="Arial" charset="0"/>
              <a:cs typeface="Arial" charset="0"/>
            </a:endParaRPr>
          </a:p>
          <a:p>
            <a:pPr algn="ctr"/>
            <a:r>
              <a:rPr lang="pt-BR" sz="2800" dirty="0" smtClean="0">
                <a:cs typeface="Arial" charset="0"/>
              </a:rPr>
              <a:t>Brasília, 15 de abril de 2015</a:t>
            </a:r>
          </a:p>
          <a:p>
            <a:pPr algn="ctr"/>
            <a:endParaRPr lang="pt-BR" sz="2400" dirty="0">
              <a:latin typeface="Arial" charset="0"/>
              <a:cs typeface="Arial" charset="0"/>
            </a:endParaRPr>
          </a:p>
        </p:txBody>
      </p:sp>
      <p:pic>
        <p:nvPicPr>
          <p:cNvPr id="14341" name="Imagem 1" descr="papel timbrado - topo - 03-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567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9978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 bwMode="auto">
          <a:xfrm>
            <a:off x="428596" y="285728"/>
            <a:ext cx="848742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pt-BR" sz="4400" b="1" spc="50" dirty="0" smtClean="0">
                <a:ln w="11430"/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rPr>
              <a:t>Agradecimento</a:t>
            </a:r>
            <a:endParaRPr lang="pt-BR" sz="4400" b="1" spc="50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95536" y="2348880"/>
            <a:ext cx="84296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/>
              <a:t>OBRIGADA PELA ATENÇÃO!</a:t>
            </a:r>
          </a:p>
          <a:p>
            <a:pPr algn="ctr"/>
            <a:endParaRPr lang="pt-BR" sz="2800" b="1" dirty="0" smtClean="0"/>
          </a:p>
          <a:p>
            <a:pPr algn="ctr"/>
            <a:r>
              <a:rPr lang="pt-BR" sz="2800" b="1" dirty="0" smtClean="0"/>
              <a:t>LUCIENI PEREIRA</a:t>
            </a:r>
          </a:p>
          <a:p>
            <a:pPr algn="ctr"/>
            <a:r>
              <a:rPr lang="pt-BR" sz="2800" b="1" dirty="0" smtClean="0">
                <a:hlinkClick r:id="rId2"/>
              </a:rPr>
              <a:t>lucienips@tcu.gov.br</a:t>
            </a:r>
            <a:r>
              <a:rPr lang="pt-BR" sz="2800" b="1" dirty="0" smtClean="0"/>
              <a:t> </a:t>
            </a:r>
          </a:p>
          <a:p>
            <a:pPr algn="ctr"/>
            <a:r>
              <a:rPr lang="pt-BR" sz="2800" b="1" dirty="0" smtClean="0"/>
              <a:t>(61) 9619 06 29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FISCAIS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885128"/>
              </p:ext>
            </p:extLst>
          </p:nvPr>
        </p:nvGraphicFramePr>
        <p:xfrm>
          <a:off x="55545" y="3554421"/>
          <a:ext cx="9036500" cy="16598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36827"/>
                <a:gridCol w="1090477"/>
                <a:gridCol w="1025376"/>
                <a:gridCol w="996764"/>
                <a:gridCol w="996764"/>
                <a:gridCol w="996764"/>
                <a:gridCol w="996764"/>
                <a:gridCol w="996764"/>
              </a:tblGrid>
              <a:tr h="1490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RELATÓRIO DE GESTÃO FISCAL DA UNIÃO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Dívida </a:t>
                      </a:r>
                      <a:r>
                        <a:rPr lang="pt-BR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Consolidada Bruta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1.714.930.326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2.179.091.992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2.475.696.960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2.735.390.104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2.948.430.464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3.130.872.778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3.452.539.210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Dívida </a:t>
                      </a:r>
                      <a:r>
                        <a:rPr lang="pt-BR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Mobiliária (Títulos)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1.828.615.101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2.087.639.820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2.368.029.688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2.594.070.699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2.891.113.532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3.067.041.594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3.395.698.428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</a:t>
                      </a:r>
                      <a:r>
                        <a:rPr lang="pt-BR" sz="105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Créditos </a:t>
                      </a:r>
                      <a:r>
                        <a:rPr lang="pt-BR" sz="105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Bancários (BNDES e outros Bancos)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10.723.553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8.995.874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265.885.255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353.339.489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384.539.958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436.504.275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514.598.698</a:t>
                      </a:r>
                      <a:endParaRPr lang="pt-BR" sz="105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Variação Créditos / Títulos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0,59%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0,43%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11,23%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13,62%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13,30%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14,23%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15,15%</a:t>
                      </a:r>
                      <a:endParaRPr lang="pt-BR" sz="105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Dívida </a:t>
                      </a:r>
                      <a:r>
                        <a:rPr lang="pt-BR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Consolidada Líquida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760.312.587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971.868.925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1.015.544.388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1.072.128.007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1.082.714.146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1.120.086.710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1.352.476.442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Receita </a:t>
                      </a:r>
                      <a:r>
                        <a:rPr lang="pt-BR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Corrente Líquida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428.563.288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437.199.421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499.866.613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558.706.387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616.933.349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656.094.218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05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641.578.197</a:t>
                      </a:r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Fonte: RGF</a:t>
                      </a:r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105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456106"/>
              </p:ext>
            </p:extLst>
          </p:nvPr>
        </p:nvGraphicFramePr>
        <p:xfrm>
          <a:off x="149068" y="703087"/>
          <a:ext cx="8893621" cy="2185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55836"/>
                <a:gridCol w="2237785"/>
              </a:tblGrid>
              <a:tr h="149087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RELATÓRIO DE GESTÃO FISCAL DA UNIÃO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 / 2014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Dívida 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Consolidada Bruta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Dívida 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Mobiliária (Títulos)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Créditos 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Bancários (BNDES e outros Bancos)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4699%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Dívida 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Consolidada Líquida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Receita </a:t>
                      </a:r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Corrente Líquida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  <a:tr h="149087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Fonte: RGF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454" marR="7454" marT="745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40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PARECER PRÉVIO – TCU - 2013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6" y="710407"/>
            <a:ext cx="9070622" cy="4849294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0" y="5559701"/>
            <a:ext cx="9133609" cy="12982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7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40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PARECER PRÉVIO – TCU - 2013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390" y="650681"/>
            <a:ext cx="9144000" cy="614307"/>
          </a:xfrm>
          <a:prstGeom prst="rect">
            <a:avLst/>
          </a:prstGeom>
        </p:spPr>
      </p:pic>
      <p:sp>
        <p:nvSpPr>
          <p:cNvPr id="6" name="Seta para a esquerda e para a direita 5"/>
          <p:cNvSpPr/>
          <p:nvPr/>
        </p:nvSpPr>
        <p:spPr>
          <a:xfrm>
            <a:off x="2462986" y="4005064"/>
            <a:ext cx="1368152" cy="144016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0" y="5559701"/>
            <a:ext cx="9133609" cy="12982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391" y="1214334"/>
            <a:ext cx="9144000" cy="4891303"/>
          </a:xfrm>
          <a:prstGeom prst="rect">
            <a:avLst/>
          </a:prstGeom>
        </p:spPr>
      </p:pic>
      <p:sp>
        <p:nvSpPr>
          <p:cNvPr id="7" name="Seta para a esquerda e para a direita 6"/>
          <p:cNvSpPr/>
          <p:nvPr/>
        </p:nvSpPr>
        <p:spPr>
          <a:xfrm>
            <a:off x="2442204" y="3942718"/>
            <a:ext cx="1368152" cy="216099"/>
          </a:xfrm>
          <a:prstGeom prst="left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794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INDICADORES FISCAIS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78576" y="1838325"/>
          <a:ext cx="8786811" cy="1625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2191"/>
                <a:gridCol w="848648"/>
                <a:gridCol w="837627"/>
                <a:gridCol w="859669"/>
                <a:gridCol w="859669"/>
                <a:gridCol w="859669"/>
                <a:gridCol w="859669"/>
                <a:gridCol w="859669"/>
              </a:tblGrid>
              <a:tr h="2787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Discriminação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2008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2009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2011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2013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</a:tr>
              <a:tr h="1060968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Taxa de Juros Implícita da Dívida Líquida da União (Governo Federal e Bacen)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12,90%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19,70%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13,90%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19,10%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15,60%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19,80%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24,60%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</a:tr>
              <a:tr h="271050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Taxa Selic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13,67%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8,65%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10,67%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10,90%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7,29%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9,90%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11,65%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744" marR="7744" marT="774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470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ALGUNS DESAFIOS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-20782" y="510950"/>
            <a:ext cx="9144000" cy="65556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AutoNum type="arabicPeriod"/>
            </a:pP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falta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transparência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sobre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os subsídios concedidos e tentativas de bloqueio ao controle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pelos órgãos de controle (MS 33.340);</a:t>
            </a:r>
          </a:p>
          <a:p>
            <a:pPr algn="just">
              <a:spcAft>
                <a:spcPts val="0"/>
              </a:spcAft>
            </a:pPr>
            <a:endParaRPr lang="pt-B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2.    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 sociedade não conhece os critérios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para a concessão dos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subsídios (por que beneficiar uma empresa em detrimento de outras?);</a:t>
            </a:r>
          </a:p>
          <a:p>
            <a:pPr algn="just">
              <a:spcAft>
                <a:spcPts val="0"/>
              </a:spcAft>
            </a:pPr>
            <a:endParaRPr lang="pt-B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3.     ausência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diagnóstico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das necessidades dos subsídios propostos, com identificação da população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destinatária a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política, do problema que se pretende resolver e de sua quantificação (qual o tamanho do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problema?);</a:t>
            </a:r>
          </a:p>
          <a:p>
            <a:pPr algn="just">
              <a:spcAft>
                <a:spcPts val="0"/>
              </a:spcAft>
            </a:pPr>
            <a:endParaRPr lang="pt-B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4.     ausência de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análise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custo benefício dos subsídios 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concedidos;</a:t>
            </a:r>
          </a:p>
          <a:p>
            <a:pPr algn="just">
              <a:spcAft>
                <a:spcPts val="0"/>
              </a:spcAft>
            </a:pPr>
            <a:endParaRPr lang="pt-B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5.    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ausência de análise 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dos riscos da política </a:t>
            </a:r>
            <a:endParaRPr lang="pt-BR" sz="20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pt-BR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6</a:t>
            </a: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    não definição dos objetivos do programa de subsídios, bem como ausência de metas e indicadores de desempenho (inclusive dos resultados/impactos pretendidos</a:t>
            </a:r>
            <a:r>
              <a:rPr lang="pt-BR" sz="20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).</a:t>
            </a:r>
          </a:p>
          <a:p>
            <a:pPr algn="just">
              <a:spcAft>
                <a:spcPts val="0"/>
              </a:spcAft>
            </a:pPr>
            <a:endParaRPr lang="pt-BR" sz="20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pt-BR" sz="20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pt-BR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pt-BR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pt-BR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40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OPERAÇÕES DA UNIÃO COM BNDES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87" y="515321"/>
            <a:ext cx="9150796" cy="643168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2836" y="6237312"/>
            <a:ext cx="3011705" cy="53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0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40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PARECER PRÉVIO CONTAS DE GOVERNO (2013)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63888" y="2852936"/>
            <a:ext cx="22322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0" y="5559701"/>
            <a:ext cx="9133609" cy="12982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980729"/>
            <a:ext cx="9111808" cy="4834284"/>
          </a:xfrm>
          <a:prstGeom prst="rect">
            <a:avLst/>
          </a:prstGeom>
        </p:spPr>
      </p:pic>
      <p:sp>
        <p:nvSpPr>
          <p:cNvPr id="4" name="Seta para a esquerda 3"/>
          <p:cNvSpPr/>
          <p:nvPr/>
        </p:nvSpPr>
        <p:spPr>
          <a:xfrm>
            <a:off x="878081" y="4611572"/>
            <a:ext cx="360040" cy="216024"/>
          </a:xfrm>
          <a:prstGeom prst="leftArrow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398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14313" y="1838325"/>
            <a:ext cx="8786812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pt-BR">
              <a:latin typeface="Verdana" pitchFamily="34" charset="0"/>
            </a:endParaRPr>
          </a:p>
        </p:txBody>
      </p:sp>
      <p:sp>
        <p:nvSpPr>
          <p:cNvPr id="14340" name="Text Box 15"/>
          <p:cNvSpPr txBox="1">
            <a:spLocks noChangeArrowheads="1"/>
          </p:cNvSpPr>
          <p:nvPr/>
        </p:nvSpPr>
        <p:spPr bwMode="auto">
          <a:xfrm>
            <a:off x="1187450" y="4221163"/>
            <a:ext cx="44640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sp>
        <p:nvSpPr>
          <p:cNvPr id="9" name="Retângulo 13"/>
          <p:cNvSpPr>
            <a:spLocks noChangeArrowheads="1"/>
          </p:cNvSpPr>
          <p:nvPr/>
        </p:nvSpPr>
        <p:spPr bwMode="auto">
          <a:xfrm>
            <a:off x="6143636" y="5357826"/>
            <a:ext cx="15716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sz="600" b="1" dirty="0">
                <a:solidFill>
                  <a:schemeClr val="bg1"/>
                </a:solidFill>
                <a:latin typeface="+mn-lt"/>
              </a:rPr>
              <a:t>“O Pensador”, do Escultor Francês Auguste Rodin (1840 – 1917)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9144000" cy="500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PARECER PRÉVIO CONTAS DE GOVERNO (2013)</a:t>
            </a:r>
            <a:endParaRPr lang="pt-B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63888" y="2852936"/>
            <a:ext cx="2232248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391" y="632835"/>
            <a:ext cx="9143999" cy="625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23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2087</TotalTime>
  <Words>433</Words>
  <Application>Microsoft Office PowerPoint</Application>
  <PresentationFormat>Apresentação na tela (4:3)</PresentationFormat>
  <Paragraphs>141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Concurso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Lucieni Pereira da Silva</cp:lastModifiedBy>
  <cp:revision>244</cp:revision>
  <cp:lastPrinted>2015-04-15T17:08:06Z</cp:lastPrinted>
  <dcterms:created xsi:type="dcterms:W3CDTF">2012-01-19T13:05:04Z</dcterms:created>
  <dcterms:modified xsi:type="dcterms:W3CDTF">2015-04-15T17:25:32Z</dcterms:modified>
</cp:coreProperties>
</file>