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55"/>
  </p:handoutMasterIdLst>
  <p:sldIdLst>
    <p:sldId id="278" r:id="rId2"/>
    <p:sldId id="277" r:id="rId3"/>
    <p:sldId id="301" r:id="rId4"/>
    <p:sldId id="279" r:id="rId5"/>
    <p:sldId id="280" r:id="rId6"/>
    <p:sldId id="283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5" r:id="rId20"/>
    <p:sldId id="316" r:id="rId21"/>
    <p:sldId id="317" r:id="rId22"/>
    <p:sldId id="318" r:id="rId23"/>
    <p:sldId id="319" r:id="rId24"/>
    <p:sldId id="321" r:id="rId25"/>
    <p:sldId id="320" r:id="rId26"/>
    <p:sldId id="322" r:id="rId27"/>
    <p:sldId id="323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51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7" autoAdjust="0"/>
    <p:restoredTop sz="94638" autoAdjust="0"/>
  </p:normalViewPr>
  <p:slideViewPr>
    <p:cSldViewPr>
      <p:cViewPr varScale="1">
        <p:scale>
          <a:sx n="87" d="100"/>
          <a:sy n="87" d="100"/>
        </p:scale>
        <p:origin x="14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74A1D-B7AD-4CD3-BF3A-F011435DD6D3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DCF80-1866-421D-953A-8C81D7239A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34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DB6DF7-AE9E-49FE-A171-A22BFCB9ABFB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D25A88-585F-4271-B30B-DCCD50218F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4E10-A071-44A8-970F-54AFC9DDE042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B2A3-BC83-4C86-B6E5-86FCC4272F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CF74-C21A-4764-AC3F-D5D4087879AD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F2CE-7803-4D3C-AC38-0981824E27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CA54-F189-4612-96D9-A0732D3F8F2E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E91D-EFF8-4023-839A-8396068176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3BC358-AA2E-4630-AF2B-43603BA59972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77EE8C-0A0E-4F6F-9BC4-5618BAF316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B7AE-C13E-415C-A7FB-9E69CAE40A0C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5599-38F8-46E5-8758-4C0DA9E1A9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6FFE2E-0A8F-4278-8827-37EC234DF147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64BA8-5B3A-43FB-8277-72F24B6BD1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648B2-460C-49F9-B5EE-3748FE36B134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8371-B890-4215-968C-C825ACDDF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4856FE-96C6-4E43-81FB-C4838352008F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260697-EDB1-42C8-A43F-D173DACDC3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89D3F5-6B05-4CB5-82A1-EF2D79075E11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4A51AB-40DD-4DAC-95C1-E0466F6380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31BD1-C919-4DE0-941E-7CEEFACF95BD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8F3353-2AAF-4B16-92EB-2FA4BB2837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A32EC8-AA1C-4F44-88A4-A4B8C544E99D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F4FA2D-58EA-4A80-8401-B1FE3587BA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F6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grap.org.br/wp-content/uploads/2010/12/3386174882_17b7f6cd0d.jpg" TargetMode="External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www.sempretops.com/dicas/dicas-para-um-envelhecimento-saudavel/attachment/dicas-para-um-envelhecimento-saudave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5777" y="1772816"/>
            <a:ext cx="7329078" cy="147218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Futura Hv BT" pitchFamily="34" charset="0"/>
              </a:rPr>
              <a:t>Tempo de Perguntas</a:t>
            </a:r>
            <a:r>
              <a:rPr lang="pt-BR" dirty="0" smtClean="0">
                <a:latin typeface="Futura Hv BT" pitchFamily="34" charset="0"/>
              </a:rPr>
              <a:t/>
            </a:r>
            <a:br>
              <a:rPr lang="pt-BR" dirty="0" smtClean="0">
                <a:latin typeface="Futura Hv BT" pitchFamily="34" charset="0"/>
              </a:rPr>
            </a:br>
            <a:endParaRPr lang="pt-BR" dirty="0" smtClean="0">
              <a:latin typeface="Futura Hv BT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3218" y="5013176"/>
            <a:ext cx="7329078" cy="1320552"/>
          </a:xfrm>
        </p:spPr>
        <p:txBody>
          <a:bodyPr/>
          <a:lstStyle/>
          <a:p>
            <a:pPr algn="ctr"/>
            <a:r>
              <a:rPr lang="pt-BR" sz="1600" dirty="0" smtClean="0">
                <a:latin typeface="Futura Md BT" pitchFamily="34" charset="0"/>
              </a:rPr>
              <a:t>I Congresso do Futuro: Democracia, Comunicação e Progresso no mundo digital e sustentável</a:t>
            </a:r>
          </a:p>
          <a:p>
            <a:pPr algn="ctr"/>
            <a:r>
              <a:rPr lang="pt-BR" sz="1600" dirty="0" smtClean="0">
                <a:latin typeface="Futura Md BT" pitchFamily="34" charset="0"/>
              </a:rPr>
              <a:t>Brasília, 09/12/2016.</a:t>
            </a:r>
            <a:endParaRPr lang="pt-BR" sz="1600" dirty="0" smtClean="0">
              <a:latin typeface="Futura Md BT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28192" y="3356992"/>
            <a:ext cx="6804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5F688B"/>
                </a:solidFill>
                <a:latin typeface="Futura Hv BT" pitchFamily="34" charset="0"/>
                <a:ea typeface="+mj-ea"/>
                <a:cs typeface="+mj-cs"/>
              </a:rPr>
              <a:t>Cristovam</a:t>
            </a:r>
            <a:r>
              <a:rPr lang="pt-BR" sz="2000" b="1" dirty="0" smtClean="0">
                <a:solidFill>
                  <a:srgbClr val="002060"/>
                </a:solidFill>
                <a:latin typeface="Futura Md BT" pitchFamily="34" charset="0"/>
              </a:rPr>
              <a:t> </a:t>
            </a:r>
            <a:r>
              <a:rPr lang="pt-BR" sz="2000" dirty="0" smtClean="0">
                <a:solidFill>
                  <a:srgbClr val="5F688B"/>
                </a:solidFill>
                <a:latin typeface="Futura Hv BT" pitchFamily="34" charset="0"/>
                <a:ea typeface="+mj-ea"/>
                <a:cs typeface="+mj-cs"/>
              </a:rPr>
              <a:t>Buarque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3. Desenvolvimento Sustentável: o que é e como?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O que significa desenvolvimento sustentável?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Qual é a diferença entre desenvolvimento sustentável, economia verde e decrescimento?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combinar sustentabilidade ambiental com justiça social e democracia?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será a passagem do desenvolvimento econômico depredador para o desenvolvimento sustentável?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149743" y="581779"/>
            <a:ext cx="601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DESENVOLVIMENTO SUSTENTÁVEL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45058" name="Picture 2" descr="http://jie.itaipu.gov.br/jie/files/image/16.04.09/feira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330452" cy="3031316"/>
          </a:xfrm>
          <a:prstGeom prst="rect">
            <a:avLst/>
          </a:prstGeom>
          <a:noFill/>
        </p:spPr>
      </p:pic>
      <p:pic>
        <p:nvPicPr>
          <p:cNvPr id="45060" name="Picture 4" descr="http://www.sdr.rs.gov.br/upload/HD_20110715181601dsc02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76872"/>
            <a:ext cx="3975596" cy="22660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4. Crescimento Econômico: até onde?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Existe base científica para indicar os limites do crescimento?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são os entraves que provocam os limites ao crescimento?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são as direções para um crescimento alternativo?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604066" y="581779"/>
            <a:ext cx="5110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CRESCIMENTO ECONÔMICO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44038" name="Picture 6" descr="http://oexpressobandeirante.com/show_image_NpAdvSinglePhoto.php?filename=/2010/01/Porto-de-xangai-arte-belica.jpg&amp;cat=17&amp;pid=752&amp;cache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39353"/>
            <a:ext cx="3600400" cy="2657437"/>
          </a:xfrm>
          <a:prstGeom prst="rect">
            <a:avLst/>
          </a:prstGeom>
          <a:noFill/>
        </p:spPr>
      </p:pic>
      <p:pic>
        <p:nvPicPr>
          <p:cNvPr id="44042" name="Picture 10" descr="http://www.wikinoticia.com/images/www.ecologismo.com/www.ecologismo.com.wp-content.uploads.2010.04.Ch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2202627"/>
            <a:ext cx="3456384" cy="2461395"/>
          </a:xfrm>
          <a:prstGeom prst="rect">
            <a:avLst/>
          </a:prstGeom>
          <a:noFill/>
        </p:spPr>
      </p:pic>
      <p:pic>
        <p:nvPicPr>
          <p:cNvPr id="44040" name="Picture 8" descr="https://web307.kinghost.net/~efetividade/wp-content/uploads/2010/06/finance.jpg?w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95026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5. Decrescimento: Por que e como construir?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é possível aumentar o bem estar social e facilitar a busca da felicidade pessoal reduzindo o PIB?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possível diminuir a produção geral com uma elevação do consumo das camadas de baixa renda?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fazer decrescimento com inclusão social?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substituir os bens privados e materiais por bens públicos e imateriais?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ser mais feliz consumindo menos?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decrescer aumentando o nível de ocupação dos adultos.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2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convencer a sociedade, secularmente viciada no crescimento, de que o decrescimento é uma proposta séria? 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600331" y="581779"/>
            <a:ext cx="3118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DECRESCIMENTO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43010" name="Picture 2" descr="http://2.bp.blogspot.com/_Pwl33xA0OjI/SwZ-2apod-I/AAAAAAAAAEk/_N7-E1zlASI/s1600/DSCN2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645024"/>
            <a:ext cx="4464496" cy="3060340"/>
          </a:xfrm>
          <a:prstGeom prst="rect">
            <a:avLst/>
          </a:prstGeom>
          <a:noFill/>
        </p:spPr>
      </p:pic>
      <p:pic>
        <p:nvPicPr>
          <p:cNvPr id="43012" name="Picture 4" descr="http://www.grap.org.br/wp-content/uploads/2010/12/3386174882_17b7f6cd0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365104"/>
            <a:ext cx="3086100" cy="1944216"/>
          </a:xfrm>
          <a:prstGeom prst="rect">
            <a:avLst/>
          </a:prstGeom>
          <a:noFill/>
        </p:spPr>
      </p:pic>
      <p:pic>
        <p:nvPicPr>
          <p:cNvPr id="8" name="Picture 2" descr="http://t1.gstatic.com/images?q=tbn:ANd9GcRRQMxJ0dvE2WmK2k83lnPj63WLaNklyVuCjwhrClSoI1qygQAd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132856"/>
            <a:ext cx="2448272" cy="2437392"/>
          </a:xfrm>
          <a:prstGeom prst="rect">
            <a:avLst/>
          </a:prstGeom>
          <a:noFill/>
        </p:spPr>
      </p:pic>
      <p:pic>
        <p:nvPicPr>
          <p:cNvPr id="43014" name="Picture 6" descr="http://thebrokeronline.eu/var/broker/storage/images/blogs/global-green-economics/designing-a-de-growth-strategy/71741-3-eng-GB/Designing-a-de-growth-strategy_colum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204864"/>
            <a:ext cx="2381250" cy="1428750"/>
          </a:xfrm>
          <a:prstGeom prst="rect">
            <a:avLst/>
          </a:prstGeom>
          <a:noFill/>
        </p:spPr>
      </p:pic>
      <p:pic>
        <p:nvPicPr>
          <p:cNvPr id="43016" name="Picture 8" descr="http://greenliving.angiemathot.net/wp-content/uploads/2010/06/978275550007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356992"/>
            <a:ext cx="1047750" cy="1495425"/>
          </a:xfrm>
          <a:prstGeom prst="rect">
            <a:avLst/>
          </a:prstGeom>
          <a:noFill/>
        </p:spPr>
      </p:pic>
      <p:pic>
        <p:nvPicPr>
          <p:cNvPr id="43020" name="Picture 12" descr="http://governingtemptation.files.wordpress.com/2011/06/degrowth-by-desazkundea-at-flik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2204864"/>
            <a:ext cx="2497460" cy="1881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6. Novos Indicadores para a qualidade de vida: como definir e disseminar?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3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alternativas de indicadores existem hoje?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3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construir um indicador qualitativo?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3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Que variáveis devem ser contempladas pelos novos indicadores?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3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possível desenhar um indicador que incorpore todas as dimensões do bem estar?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3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medir, considerar e valorizar o tempo livre, as atividades culturais, o lazer e as atividades lúdicas?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856812" y="581779"/>
            <a:ext cx="26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INDICADORES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6" name="Picture 4" descr="http://www.deseretnews.com/photos/midres/226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4706888" cy="3667125"/>
          </a:xfrm>
          <a:prstGeom prst="rect">
            <a:avLst/>
          </a:prstGeom>
          <a:noFill/>
        </p:spPr>
      </p:pic>
      <p:pic>
        <p:nvPicPr>
          <p:cNvPr id="41986" name="Picture 2" descr="http://alexandre-silva.com/wp-content/uploads/2011/08/img_qualidade_de_v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80928"/>
            <a:ext cx="3176233" cy="2903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7. Padrões de Consumo: como modificar?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3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modificar o padrão de consumo voraz, baseado em produtos de obsolescência rápida, que caracteriza o atual padrão de civilização?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3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reorientar o consumo de bens privados pelo uso de bens públicos, atendendo aos anseios das populações, tanto os incluídos quanto os excluídos?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3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convencer a humanidade a reorientar seus anseios para novos objetivos, tais como tempo livre e atividades culturais?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971345" y="581779"/>
            <a:ext cx="43761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PADRÕES DE CONSUMO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40964" name="Picture 4" descr="http://perlbal.hi-pi.com/blog-images/353947/gd/1227877046/Transporte-publico-de-barato-e-de-qualidade-estudo-de-caso-em-Barcelona-Espan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4562872" cy="3422154"/>
          </a:xfrm>
          <a:prstGeom prst="rect">
            <a:avLst/>
          </a:prstGeom>
          <a:noFill/>
        </p:spPr>
      </p:pic>
      <p:pic>
        <p:nvPicPr>
          <p:cNvPr id="40962" name="Picture 2" descr="http://3.bp.blogspot.com/_kgMxe04O718/ShpbSbd5w-I/AAAAAAAAAVU/SzjAfL-IsiA/s320/Consum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09120"/>
            <a:ext cx="2457759" cy="2160240"/>
          </a:xfrm>
          <a:prstGeom prst="rect">
            <a:avLst/>
          </a:prstGeom>
          <a:noFill/>
        </p:spPr>
      </p:pic>
      <p:pic>
        <p:nvPicPr>
          <p:cNvPr id="40966" name="Picture 6" descr="http://www.culturamix.com/wp-content/gallery/escolas-brasileiras/escolas-brasileiras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2987824" cy="22395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8. Padrões de Produção e Distribuição: como conseguir uma eficiência inteligente e justa?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42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Que experiências há de logísticas capazes de descentralizar a produção e o consumo?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42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é possível casar eficiência ecológica com eficiência do mercado?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42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manter lucratividade reduzindo escala de produção e reduzindo a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mercantilização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624103" y="581779"/>
            <a:ext cx="5070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PRODUÇÃO E DISTRIBUIÇÃO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39938" name="Picture 2" descr="http://www.espacoacademico.com.br/_bd.imagens/agricultura_famil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2489639" cy="1872209"/>
          </a:xfrm>
          <a:prstGeom prst="rect">
            <a:avLst/>
          </a:prstGeom>
          <a:noFill/>
        </p:spPr>
      </p:pic>
      <p:pic>
        <p:nvPicPr>
          <p:cNvPr id="39940" name="Picture 4" descr="http://www.chacaradeorganicos.com.br/wp-content/uploads/2010/05/Agricultura-Org%C3%A2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2306681" cy="3483347"/>
          </a:xfrm>
          <a:prstGeom prst="rect">
            <a:avLst/>
          </a:prstGeom>
          <a:noFill/>
        </p:spPr>
      </p:pic>
      <p:pic>
        <p:nvPicPr>
          <p:cNvPr id="39942" name="Picture 6" descr="http://www.fotoflagrante.com.br/wp-content/uploads/2010/02/Rendeiras-foto-Dieve-Oeheme-110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445" y="2780928"/>
            <a:ext cx="3352154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9. Economia Verde: que limites tem?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4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possível crescer com economia verde, sem mudar padrões de consumo?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4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estratégias serão capazes de executar a economia verde no mundo?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4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O que a economia verde oferece para outros objetivos, tais como tempo livre e atividades lúdicas?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4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Apenas a política de preços será capaz de reorientar a economia atual para a economia verde?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473695" y="581779"/>
            <a:ext cx="3371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ECONOMIA VERDE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38914" name="Picture 2" descr="http://sc5.com.br/wp-content/uploads/2011/07/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3048000" cy="2790825"/>
          </a:xfrm>
          <a:prstGeom prst="rect">
            <a:avLst/>
          </a:prstGeom>
          <a:noFill/>
        </p:spPr>
      </p:pic>
      <p:pic>
        <p:nvPicPr>
          <p:cNvPr id="38916" name="Picture 4" descr="http://dbc.fm.br/dbcnews2/images/stories/ADAO/economia_ver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686300" cy="2809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10. Ciência e Tecnologia: como ela pode ajudar?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4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Será possível uma alternativa que subordine o avanço técnico a valores éticos?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4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setores da ciência e tecnologia podem ser úteis para recuperar o meio ambiente poluído, reverter a tendência ao aquecimento global, enfrentar desigualdade?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4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possível incorporar a ética na formação dos engenheiros e cientistas?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4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 velocidade do avanço técnico está sendo maior do que a velocidade de degradação ambiental?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49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980771" y="581779"/>
            <a:ext cx="4357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CIÊNCIA E TECNOLOGIA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37894" name="Picture 6" descr="http://1.bp.blogspot.com/_sE9I4DVwjhk/TJeDxFYjDrI/AAAAAAAAACk/ZPouIEvOmt0/s1600/large-exposicao-ecologica-em-angra-apresenta-alunos-de-escolas-municipais-como-artis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3494931" cy="2756565"/>
          </a:xfrm>
          <a:prstGeom prst="rect">
            <a:avLst/>
          </a:prstGeom>
          <a:noFill/>
        </p:spPr>
      </p:pic>
      <p:pic>
        <p:nvPicPr>
          <p:cNvPr id="37896" name="Picture 8" descr="http://www.homebuilding.co.uk/files/ascent-homebuilding/images/0105_barnes_elev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3810000" cy="2800351"/>
          </a:xfrm>
          <a:prstGeom prst="rect">
            <a:avLst/>
          </a:prstGeom>
          <a:noFill/>
        </p:spPr>
      </p:pic>
      <p:pic>
        <p:nvPicPr>
          <p:cNvPr id="37890" name="Picture 2" descr="http://portal2.tcu.gov.br/portal/pls/portal/docs/1/1496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69160"/>
            <a:ext cx="1800200" cy="17881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11. Conhecimento: quanto saberemos?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O que sabemos saber?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O que pensamos saber?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O que sabemos não saber?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possível especular sobre o que nem sabemos saber?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3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593116" y="581779"/>
            <a:ext cx="3132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CONHECIMENTO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36866" name="Picture 2" descr="http://www.culturamix.com/wp-content/uploads/2009/06/gestao-do-conheci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2390775" cy="2857500"/>
          </a:xfrm>
          <a:prstGeom prst="rect">
            <a:avLst/>
          </a:prstGeom>
          <a:noFill/>
        </p:spPr>
      </p:pic>
      <p:pic>
        <p:nvPicPr>
          <p:cNvPr id="36870" name="Picture 6" descr="http://bloglog.globo.com/FCKeditor/UserFiles/Image/livro%20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348880"/>
            <a:ext cx="4176464" cy="2779959"/>
          </a:xfrm>
          <a:prstGeom prst="rect">
            <a:avLst/>
          </a:prstGeom>
          <a:noFill/>
        </p:spPr>
      </p:pic>
      <p:pic>
        <p:nvPicPr>
          <p:cNvPr id="36868" name="Picture 4" descr="http://bp2.blogger.com/_mNlBy8vOULY/SFE1Ac8G02I/AAAAAAAAB4Y/mcw9h_qtQGg/s400/Interroga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815072"/>
            <a:ext cx="1656184" cy="1678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12. Mudanças Climáticas: como evitar e adaptar-se a ela?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Ainda é possível retomar o equilíbrio, parando as mudanças climáticas, com uma reorientação o processo produtivo?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Que consequências as mudanças climáticas trarão para a agricultura?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Em quanto tempo a elevação do nível do mar vai afetar as populações litorâneas?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Há possibilidade de equilibrar a natureza usando engenharia ecológica?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7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958265" y="581779"/>
            <a:ext cx="4402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MUDANÇAS CLIMÁTICAS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35842" name="Picture 2" descr="http://arquivos.tribunadonorte.com.br/fotos/53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3528392" cy="2352261"/>
          </a:xfrm>
          <a:prstGeom prst="rect">
            <a:avLst/>
          </a:prstGeom>
          <a:noFill/>
        </p:spPr>
      </p:pic>
      <p:pic>
        <p:nvPicPr>
          <p:cNvPr id="35844" name="Picture 4" descr="http://1.bp.blogspot.com/_4ygI4JRPyFM/TMqqRJ3ATiI/AAAAAAAADko/lVUM1PKSMyo/s1600/aquecimento-glob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908182" cy="2993815"/>
          </a:xfrm>
          <a:prstGeom prst="rect">
            <a:avLst/>
          </a:prstGeom>
          <a:noFill/>
        </p:spPr>
      </p:pic>
      <p:pic>
        <p:nvPicPr>
          <p:cNvPr id="35846" name="Picture 6" descr="http://www.ecodebate.com.br/foto/milho_afr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81128"/>
            <a:ext cx="3160787" cy="21021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O casamento iluminista entre Progresso, Democracia e Justiça está ameaçado. </a:t>
            </a:r>
          </a:p>
          <a:p>
            <a:pPr algn="just">
              <a:spcAft>
                <a:spcPts val="600"/>
              </a:spcAft>
            </a:pPr>
            <a:endParaRPr lang="pt-BR" sz="24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Identificado com o Crescimento Econômico, o Progresso apresenta limites ecológicos. 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Os recursos naturais não são suficientes para atender a todos os habitantes da Terra com os padrões de consumo dos ricos do mundo. 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A alternativa de Crescimento pelo consumo nos padrões dos ricos para todos provocará o colapso ecológico. 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endParaRPr lang="pt-PT" dirty="0" smtClean="0">
              <a:latin typeface="Futura Hv B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049787" y="581779"/>
            <a:ext cx="4219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3600" cap="all" dirty="0" smtClean="0">
                <a:latin typeface="Futura Md BT" pitchFamily="34" charset="0"/>
              </a:rPr>
              <a:t>O modelo atual</a:t>
            </a:r>
            <a:endParaRPr lang="pt-BR" sz="3600" cap="all" dirty="0">
              <a:latin typeface="Futura Md BT" pitchFamily="34" charset="0"/>
            </a:endParaRPr>
          </a:p>
        </p:txBody>
      </p:sp>
      <p:pic>
        <p:nvPicPr>
          <p:cNvPr id="53250" name="Picture 2" descr="http://www.nosrevista.com.br/wp-content/uploads/2009/12/exclusao_social_gent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4176464" cy="3024336"/>
          </a:xfrm>
          <a:prstGeom prst="rect">
            <a:avLst/>
          </a:prstGeom>
          <a:noFill/>
        </p:spPr>
      </p:pic>
      <p:pic>
        <p:nvPicPr>
          <p:cNvPr id="53254" name="Picture 6" descr="http://farm4.static.flickr.com/3079/2481755748_ec65cf9b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19"/>
            <a:ext cx="2952328" cy="39364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13. Biodiversidade: como manter?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1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ampliar a ocupação territorial e a transformação da natureza em bens e serviços, mantendo a totalidade da biodiversidade das florestas e espécies animais?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1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proteger as espécies animais, as florestas, os diferentes biomas?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1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os direitos das demais espécies?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1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Faz sentido falar em um modelo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biocêntrico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substituindo o antropocentrismo?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1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1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769446" y="581779"/>
            <a:ext cx="2779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BIODIVERSIADE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34820" name="Picture 4" descr="http://t3.gstatic.com/images?q=tbn:ANd9GcRGwsWvTuaWDNDR5-kW21GmViwDy4_1gP0JLTDzvQlFQxoYNo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3528392" cy="2369431"/>
          </a:xfrm>
          <a:prstGeom prst="rect">
            <a:avLst/>
          </a:prstGeom>
          <a:noFill/>
        </p:spPr>
      </p:pic>
      <p:pic>
        <p:nvPicPr>
          <p:cNvPr id="34822" name="Picture 6" descr="http://www.ciflorestas.com.br/imagem.php?w=250&amp;h=250&amp;imagem=n_exclusivo_preocupacoes_9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81128"/>
            <a:ext cx="2381250" cy="1666875"/>
          </a:xfrm>
          <a:prstGeom prst="rect">
            <a:avLst/>
          </a:prstGeom>
          <a:noFill/>
        </p:spPr>
      </p:pic>
      <p:pic>
        <p:nvPicPr>
          <p:cNvPr id="34824" name="Picture 8" descr="http://t0.gstatic.com/images?q=tbn:ANd9GcRLt5DOaYFK5Mf3qVvSeUQ6GBEPyv2ypxDchz_bT_0BWTobhEGHjfpDDH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653136"/>
            <a:ext cx="1419225" cy="1171576"/>
          </a:xfrm>
          <a:prstGeom prst="rect">
            <a:avLst/>
          </a:prstGeom>
          <a:noFill/>
        </p:spPr>
      </p:pic>
      <p:pic>
        <p:nvPicPr>
          <p:cNvPr id="34826" name="Picture 10" descr="http://assets.wwfbr.panda.org/img/ag_serra_pardo2010_macaco_aranha_ateles_marginatus_470_36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229025"/>
            <a:ext cx="3600400" cy="23923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14. Animais: como respeitá-los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alimentar os seres humanos respeitando os outros animais?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possível fazer avançar a ciência sem o uso de cobaias animais?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O futuro da alimentação estará em uma alternativa vegetariana ou química no lugar da carnívora?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5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5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329694" y="581779"/>
            <a:ext cx="1659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ANIMAIS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33796" name="Picture 4" descr="http://t3.gstatic.com/images?q=tbn:ANd9GcSrDpMKj3sgLSOL8K8H2y_EY4FefK0HfWpOozAhOwnDVn1xdLH7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132856"/>
            <a:ext cx="2376264" cy="2692102"/>
          </a:xfrm>
          <a:prstGeom prst="rect">
            <a:avLst/>
          </a:prstGeom>
          <a:noFill/>
        </p:spPr>
      </p:pic>
      <p:pic>
        <p:nvPicPr>
          <p:cNvPr id="33798" name="Picture 6" descr="http://www.vooz.com.br/userfiles/image/Jos%C3%A9%20Wilson/gran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48880"/>
            <a:ext cx="4727848" cy="3545886"/>
          </a:xfrm>
          <a:prstGeom prst="rect">
            <a:avLst/>
          </a:prstGeom>
          <a:noFill/>
        </p:spPr>
      </p:pic>
      <p:pic>
        <p:nvPicPr>
          <p:cNvPr id="33794" name="Picture 2" descr="http://www.culturamix.com/wp-content/gallery/fotos-mico-leao-dourado/mico-leao-dourado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653136"/>
            <a:ext cx="2774082" cy="1849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15. Pobreza: como superar?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usar a economia para reduzir a pobreza?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 transferência de renda é um caminho para eliminar a pobreza, ou o caminho está na garantia de bens e serviços públicos gratuitamente?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Qual o papel das transferências condicionadas de renda?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possível um Plano Marshall Social Global para enfrentar a pobreza no mundo?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6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mobilizar a mão de obra pobre ociosa para produzir o que a população pobre precisa?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295231" y="581779"/>
            <a:ext cx="1728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POBREZA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32770" name="Picture 2" descr="http://paranavainet.com/wp-content/uploads/2009/05/bolsa_fam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3465045" cy="2304256"/>
          </a:xfrm>
          <a:prstGeom prst="rect">
            <a:avLst/>
          </a:prstGeom>
          <a:noFill/>
        </p:spPr>
      </p:pic>
      <p:pic>
        <p:nvPicPr>
          <p:cNvPr id="32772" name="Picture 4" descr="http://www.paraibaemnoticia.com/wp-content/uploads/2011/07/%7Bvkkvkiurt7n4sj65d4tbqne322dyeg%7D_maranh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48880"/>
            <a:ext cx="3933825" cy="2886076"/>
          </a:xfrm>
          <a:prstGeom prst="rect">
            <a:avLst/>
          </a:prstGeom>
          <a:noFill/>
        </p:spPr>
      </p:pic>
      <p:pic>
        <p:nvPicPr>
          <p:cNvPr id="32774" name="Picture 6" descr="http://4.bp.blogspot.com/-OQDVXSrYq38/TcVIA9CIqTI/AAAAAAAACU8/ZsrjrHn8FJ4/s1600/luta-contra-desempre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3336371" cy="25022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15. Pobreza: como superar?  (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cont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pobre quem tem baixa renda ou quem não tem acesso à segurança, educação, habitação e demais serviços essenciais, além de alimentação?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 solução para a pobreza está mais no aumento da renda privada de cada família pobre ou na oferta universal dos serviços públicos?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 pobreza é o resultado da baixa produção ou da má distribuição?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3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3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295231" y="581779"/>
            <a:ext cx="1728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POBREZA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31746" name="Picture 2" descr="http://umaemuitasoutras.files.wordpress.com/2010/09/menos-ricos-e-menos-pob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1"/>
            <a:ext cx="3384376" cy="2541150"/>
          </a:xfrm>
          <a:prstGeom prst="rect">
            <a:avLst/>
          </a:prstGeom>
          <a:noFill/>
        </p:spPr>
      </p:pic>
      <p:pic>
        <p:nvPicPr>
          <p:cNvPr id="31748" name="Picture 4" descr="http://www.cubadebate.cu/wp-content/uploads/2010/09/ninos-pob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169738" cy="2350870"/>
          </a:xfrm>
          <a:prstGeom prst="rect">
            <a:avLst/>
          </a:prstGeom>
          <a:noFill/>
        </p:spPr>
      </p:pic>
      <p:pic>
        <p:nvPicPr>
          <p:cNvPr id="31750" name="Picture 6" descr="http://correiodesantamaria.com.br/wp-content/uploads/2011/07/pobres-sem-aju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581128"/>
            <a:ext cx="3259308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17. Cidades: o que fazer?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possível promover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desmigração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das cidades ao campo?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fazer cidades mais inteligentes, eficientes, humanas, pacíficas?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as boas experiências de administração de cidades no mundo?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equacionar problemas como transporte urbano e lixo, de forma compatível com o meio ambiente e com o aumento do tempo livre dos habitantes?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cuidar da imigração nas cidades?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9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311197" y="581779"/>
            <a:ext cx="16964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CIDADES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29698" name="Picture 2" descr="http://files.informatematica.webnode.com.br/200000029-62bb063b74/Fave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810000" cy="3238501"/>
          </a:xfrm>
          <a:prstGeom prst="rect">
            <a:avLst/>
          </a:prstGeom>
          <a:noFill/>
        </p:spPr>
      </p:pic>
      <p:pic>
        <p:nvPicPr>
          <p:cNvPr id="29700" name="Picture 4" descr="http://mundoeducacao.uol.com.br/upload/conteudo_legenda/e8ec89385036d960a6be6ec452873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76872"/>
            <a:ext cx="3456384" cy="2524209"/>
          </a:xfrm>
          <a:prstGeom prst="rect">
            <a:avLst/>
          </a:prstGeom>
          <a:noFill/>
        </p:spPr>
      </p:pic>
      <p:pic>
        <p:nvPicPr>
          <p:cNvPr id="29702" name="Picture 6" descr="http://1.bp.blogspot.com/-m2RyYb9tZYw/TZx8StYeb0I/AAAAAAAABzM/lErIdpUr8rk/s1600/Forca-Nacional-de-Seguranca-Luziania-ABr-620-size-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739476"/>
            <a:ext cx="2808312" cy="1917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16. Migração: como equilibrar?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permitir as migrações em um mundo dividido em fronteiras?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barrar as forças que provocam o exílio econômico?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tratar o exílio ecológico provocado por mudanças climáticas?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6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76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094856" y="581779"/>
            <a:ext cx="21291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MIGRAÇÃO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30724" name="Picture 4" descr="http://2.bp.blogspot.com/-Z6SOJ1af8RI/Tf_mOSvDRoI/AAAAAAAAAlU/0HHMLITnaYI/s320/dia-mundial-de-los-refugiado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4"/>
            <a:ext cx="3048000" cy="2990850"/>
          </a:xfrm>
          <a:prstGeom prst="rect">
            <a:avLst/>
          </a:prstGeom>
          <a:noFill/>
        </p:spPr>
      </p:pic>
      <p:pic>
        <p:nvPicPr>
          <p:cNvPr id="30722" name="Picture 2" descr="http://www.passeiweb.com/saiba_mais/voce_sabia/imagens/onu_medicos_refugi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509120"/>
            <a:ext cx="2857500" cy="2143125"/>
          </a:xfrm>
          <a:prstGeom prst="rect">
            <a:avLst/>
          </a:prstGeom>
          <a:noFill/>
        </p:spPr>
      </p:pic>
      <p:pic>
        <p:nvPicPr>
          <p:cNvPr id="30726" name="Picture 6" descr="http://www.geomundi.org/wp-content/uploads/2008/10/397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276872"/>
            <a:ext cx="3888432" cy="2290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18. Economia Solidária: como fazer?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8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montar redes de economia solidária, com micro-crédito, assistência técnica, cooperativismo, capazes de incorporar, pelo empreendedorismo, bilhões de excluídos, organizados em pequenas unidades de produção em redes?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8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Como, no lugar de excluir, globalizar os pequenos produtores?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8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Qual a capacidade competitiva da economia solidária no mundo global?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096989" y="581779"/>
            <a:ext cx="4124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ECONOMIA SOLIDÁRIA</a:t>
            </a:r>
            <a:endParaRPr lang="pt-BR" sz="2800" cap="all" dirty="0">
              <a:latin typeface="Futura Md BT" pitchFamily="34" charset="0"/>
            </a:endParaRPr>
          </a:p>
        </p:txBody>
      </p:sp>
      <p:sp>
        <p:nvSpPr>
          <p:cNvPr id="28674" name="AutoShape 2" descr="data:image/jpg;base64,/9j/4AAQSkZJRgABAQAAAQABAAD/2wCEAAkGBhQSEBUUEhQVFRQUFhgXFxYVFRYaGBYWGhQXGBoZFhsXGyYfGBkjGxgYIC8gJScpLCwsGB8xNTAqNyYrLSkBCQoKDgwOGg8PGi4lHiQsLSwqLCkpLC8sKSwpMCwpKSksLC8sKSwsKSwsKSkpLCksLC8pLCwsLC0sLCwsLCwsLP/AABEIALkBEAMBIgACEQEDEQH/xAAbAAEAAgMBAQAAAAAAAAAAAAAABQYCAwQHAf/EAEwQAAIBAwIEAwQFBQ0HBAMBAAECAwAEERIhBQYTMSJBURRhcYEjMjNCkQdSU2KhFRYXJFRydJKTlLG00jRDY7LB0dNEgoSzotTxJf/EABoBAQADAQEBAAAAAAAAAAAAAAABAgQFAwb/xAAsEQACAgEDAwIFBAMAAAAAAAAAAQIRAwQSIRMxUSJBBTKR0fAUUmGBcaHB/9oADAMBAAIRAxEAPwD3GlKUApSlAKUpQClKUApSlAKUpQClKUApSlAKUpQClKUBi7gAknAAySfIVQDxO4v/AKTqvb2rbxRwnRLJGcaZJpPrJqHiCJpIDDJJ2F34rY9aCWLJXqxvHqHca0K5HvGao/ALg9IQyApPbqkcsZGCrKunUufrRtpJVhsR7wQMesnOEPSatLCM5eo0/vOsy2p4EkYnOqbVKST3yZSxrKPlWBM9BXtifvW0kkP4iNgrfAgipelcnqzu7f1Op04VVIcv8cmjuEtbmTqiVXMEzBVclAC0UoUBWbSSwcAZCtkZGTb6oVsnX4lbom4tS88rDshMLxRIfRm6jNj0jz5ir7Xb08pSxpyOPnjGM2oilKV7niKUpQClKUApSlAKUpQClKUApXwmoq55ts4/tLu2TfHiniXf03bvQEtSq8fyicNzj262J90yH8MHen8IPD/5ZB/aLQFhpVe/hD4dnHttsCfWZB/iam7a8SRdUbq6+qMGH4igN1KUoBSonjfNEFqVWQs0jglIokaSVwO5CICQv6xwo9ajU5/j1ENa3yY8zauw+Ri1VNNgtFKrh/KBZj6zyp/PtbpM/DXEM1l/CDw/+WQf2gpTBYaVW5PykcNUEm+t9u4Eik/gNyfdX3+EOx/TN/Yz/wDjqraRNFjpVc/hDsf0zf2M/wD46fwh2P6Zv7Gf/wAdNy8imWOqn+UPhyC1kvFOie0jaRJBgalXxNC/5yP2wexIIwRWc35R7XIES3E7H7sVvL+1pFVF+bCoq9e4vXU3IEMCFXW2R9Zd1bUrXDgAEKQCI1yuRklsADxy5scIvd9D1xYpyfpO81HcUDySQW0bmNrlyrSKQGSJELyFM9nIAUHyLavu1I1xcSsmfpvGwSaBxJExGV1BWUq47lGVmU4wcNkbgVxMTippy7HYyqTg1HuW/hPBobWIRwRrGg3wO5J7sxO7MfNiSTXbVVh/KFCg/jkctqwxkupeHPqJowUx/P0H3Cpez5ntJcdK5gfO40TRtn8Gr6GMlJWjhNNOmSdKwjlDDKkEeoOR+ys81JApWLyADJIAHmdhRHBGQQQexG4oDKlKUApSlAKUpQClKUBB86cui9s5IcKX2eLWAV6qHUmoEbqSNLDzVmHnVa4FY2rwxzRW0MYkQHAhjBX1RsL3VgVPvWvQaoXDEMd1fQHOEuOqmR9y4QS7e7q9b5g1o079VMhkmiAYwAMdsbY+GK2dQ+p/E1jSt9FT5IoYYbxD0O4/bUXPyvbMdQhWNwciSDMMgPqJIdLftwalaj+L3br044cde4kEceoZVdi7yMMjKpGrtjO5AHnVJbUrYO3lXiUwuJbWaQzBI0mjlYKJNDO6FJdICsQUyGAGQd9xk2uovgPL8dqrBCzvIQ0ssh1SSsFC5Y9gABgKAFA7AVKVzJNN8FyiWA1Xd87j6X2jpn9WJIYjEoPoVfqfGQ+lSeKz5j5adnNzaELcacOjZ6Vwqg6VkwRocZwso3AOCGGw4uGcQE8SyAMucgqwwyOrFHRv1lZWU/Ct2CacdpVnUDWXUPqfxNY0rQQQPODFo4YhuZ7qBDnfKK/Wf5aIjn3fGpfVULzGNVzajUEEa3M+o40gpCsQJ+HXz6bGqjwnic0Dp1JJZpZYZjGVukuLe5kSJpAQhAeHttpGN8V858TXUy0vZHS0klCPK7s9I1UzXntjeskVhcJeSzTXMsKyxtKHRxJ9qqxDaPp77gDGnep/ku/Z7PMkhZ+rcDLNlsCeQKNznYAAfCuVLE4qzbHIpOqLGTSvM+X5XuXtVnurhFPDuqWS4eMmT2pl1Mc4Y6fXPYela+IcxTy2UESTTmSSW50zwK5kkhgDrG5EQzh3MYJA+6TV+g7q/wA5+xRZ1V0eoUrz7i3GpLkcLaMzkXCTNJHbTdJ2ZYVJGrUo8Lhu58j61r4JxOYm0Jll6cl7cKqSSFpVjSBsRznbLB1Jwc4yN6jourv85+xbrK6r84+56LmuW44XDJnqRRPnvrjRs/HI3rz/AJOeZ4I5ZPaiTFIxlbiGpCdD4PQ1Z74AGNjvW3hVy8UfDZEuZpJbp4llhlmModHQmRwr5KaNjkYHkal4Wm0n+fiKrMpLlFwblSzJ3tLb+wi/01j+9O0/Qr+Lf6qqfBOZpH4oWLzGC4lngRWEnRXpKnTaMkaCzGObIBzvvXPcXbpbXd0LudZ4rudIozMzRuFmASLosSCCCRsMj5VbZNOt3ghzg1e0uq8p2YOfZoWPq6K5+WvOKlOSZBBPNZjAjx7RAo2Co7ESxqOwVZMMB5CcDsBXnXD3mmurnULplS8dAU4h0kjUaDp6RYFguSdu+ceVXLiTmK7sZxnw3HQfGfs7lTHvjy6vRPxAr2wSlDKk3dnllSnjbSqj0SlKV1jmClKUBHcY5ggtQpmfSXJCIqs8jkYyI40Bd8ZGcA4zvUEed52P0XD59O/imlgiz8F1s2/vA8qi+WMyxi8k8U12okZvzYzvHEm50oqkeH87UTuamq1w06atlbNS8/8ATAN3aXECfekHSmjT3uYHZ1HvKYHmRVotrpJEDxsrowyrIQysPUEbEVXKiZOVLUtqEKoxOS0TPCSfUmFlyffSWm/axZep7hUUs7BVUZLMQAB6knYVSbK9W4u7m4j3hcQxRvviTpLIWdMjdNUukHsdBIJGK0ryja6w7QiRwchpnkmIOMZHWZvKuvi/FI7WB5pchI1ydIye4AVR6kkAD31bHh2PdJhs7aVAQ80suo3NrNbosby9RikiaUGWDGInQ+Oynv8AGtdnziWeETW0sEdyQIZJGiIZipZVdUYmNmUZANe+9EFjqO4vE4MM8S65LaXqBAQDIhjeORFJ2DFXJGfNQNs5qHj58BVZjbzLaO4RbkmPG76Fcx6taxlttRHmNqxveejGbhjayGC1lMUsyyReEjTkiMkMR417etVlKMlTB6JwbjkN1H1IHDDsw7MjeaSKd0ceanBrvryBr5Lu4kZeH62hneA3AuIopMxkKSCGWXGCMb9jgVyXHGY0E8htbw29tM8Mkw4jPsUcKSIzOGI8SnHvrG8X8lrPUePc1QWuFdtczfZwR4aaQ/qpnYerHCjzIqA4HaPHD9LjqSPJLIF+qryyvKyr6hS+kHzxnzqGXjFtZ3sdnFbhOtp1yoFADuJTGsh+s7N02wSfMV1X3NLLNJFBbS3BgCmYo0ahNS6gq62BkfTvpHqPOtGKChy2Q+SfpVN5p5qaI2xR5YROuWBhjJhVnjTqTLJuNJkACjG4OdQ2qY4rzEYpxbwwPcTmPqFVaNAkerSGd5CACWyAB3we1e29EGvjokiuIrlY2ljSOWKVYxqkVXaJw6r98AxYIG+GyAcYrhsuJcLicvG1nBIe+RHDJv5MHCuPgRU5wPjSXUXUQMpV2jdHADRyIcMjYJGQfT1FddzEjLmQKVHm4BA/rbCufqdBHPLepVZpxah41VWVdeMcMikMsTWpmbO9usckzk98CEFzn/8AtaLPhLtJ1Y+F2kHiLK87Ks2e+orFC5Q+4tnerXZXUTbQvG2O4iZDge8IdhXTVMXwzHH5m2Wnq5vskilz8PVQvtfC4WjjXSskAjnWNMk/ZsiyBQSThVbzNWGyigcJNEIz9HpjkQL9mTnSpHZcjt7qk6r3DQEvrqJB9HphmIHZJZBIrgAbDUI0fHq5P3qya/QxxQ6kH/R76bUOUtskd8XCYV0aYo16ZYphFGgv9cpgeHVk5x3oOFQhtYij1ay+rQudZXSXzj6xXbPfFddK4ls6VIioeVbNGDJa26sOxEMYI+BC7Vw8LjgD6uHWBlJH20EMUURG2wmkKK4/mFu29d/ELQXF1a2r7xSmSSYZA1pCqkRn1VnkQkeYUjsTXoKIAAAMADAA7Aegro6fT9SO6bZz8+fZLbFHnacGuEVVPDI+nEweNIZoGKMMnUqusaq2S24bO/vNaOHW1m1w2LaOK7Ul2SSBEnBJ3cHHjBP30LA+tem1w8V4HBcqFuIklCnK61BKn1U91PvGK0T0kGvS2jwjqpJ8qylz8qWjsXe1gZ2JLM0KEsT3JJXJNY3k4mngt4jrlFxBK4Ug9KOGZJmeXH1AdGkA7ksMZwcTQ/Jhw7OfZ/kZpyv9UyYx7sYqwcP4XFAmiCKOJPzY0VF/BQBVMej2yUpSui89VcWlGrOoUpSt5iFKUoCjzcGuLJmEMTXFoSzKkZUTW+TqKAOyiWLJbSAdSghcMAK0fvqgBIcyxsO6yW1yjD5NHV/pXtHNKKoiiiRcXaY6bSGSZvz3WSGFfe0kib/BFc+4dx1/uJxDGrXZEn/d6JwB7urrOr49MfDyq4Uo8037iikR8QkSVYbmEwyPnQQweKUqMkRuMHOAW0uqtgEgHBx85g4Mt3bSQOSokA8Q7qwYMrD1wyg491SHOpzJYp63LP8AKO1uG/5tP7fWlasUnOPqKsrh4DcziRLy4RonheLRBEUDaxgyOXZjrHkFwM/gdUHK9w7W4up45IrVg6COJkeR1QojSkuQMAk4UDJq0Ur02IFOTkmboJZvcI1kjKQOkROyLJ1FiZ9enAIA1BckCumHkW3E1xPcqkhknacamcIi4XAdS2hsEE5I8/dVoAqC4Tw5b5Rc3A1wsSbeA/Z9MN4JZV7SSPjUNWVUFcDOTWfPOGGNtf4BSY4UW5mktxaXjPcyTh0sbi5kjLvqCiWIhAVxkb98msbjhdoGkkl1W10949zDLd2kyIAXDCKUuNDLjV5juD5V7ABgYHYeXkKEbY8j3HkfjXL/AFrv5eBZ59fcim4ea5W4+mlmimhZHYwqsWjp61BxIQA/i/W2866uNcLuYZ5JbJx/HHiWVWhaQxMF6fWQhlAAXBIfbbPuro4hw9eHzRSwHp288ywzQAHph5NQSWFc4jOvAYDwkHOMirJXUwTjmjujwCm8W/J8blpGmuJGJtVt4yrFSSMszTBcK4MmltPbwiu6fl+4EsdxDNELj2dYJupG7RS6Tq1gKysrai3n2OKslK0dNAqwiawgWKNhLd3dw7anXCGV/HLIVB2jRFzpBycAeddEPKkRbXcZupfN5wGA3z9HH9nGM9tIz6k96z5piw1rOP8Ac3KBv5k4Nu34GRD8ql6+f+KZJxmoJ1Gjp6KEWnJrki77li2lA1QoCPquihJEPqjphlPwNaLSO/hGjXBcqNleVpIpcf8AE0I6u36w057kb1N0rnYdVlw/IzXkwQyd0RLR3smzSwQKe/RVpJMfqvLhFPvMZ/612cO4akK6UzuSzMzFndj3Z2bdm7DfyAAwABXVUcLL2y6NsWZYYY1knCNpaQyMwji1L4lTEbs2CCfCM4JzaebLqXU5FNmPTx3JGd3xy3iOmWeGNvR5Y1P4MwNLTjlvKcRTwyH0SWNj+CsatPD+BW8C6YYIox6JGq5+OBv86+cR5ftrgYnt4ZfIdSNGx8NQ2+VR0Y+Tw/WPwVfiVo5McsLBZ4GLxls6GypVo5Mb6GU4ONwQpGdODJ2/P8ajF3FLbN6lTLEx/UliBHycIfdUXxbgx4fpkhZmtWkRJIXYt0eoyxq8LMdWjWy6oyTscrjGD31eGaen9PdF+nDULcuGbz+Uzh+4WfWwONMcUztnOMaUQnOdq425ovZt4YYrePyNzrklYeRaKNkEefQyE+oHatuaVaeum/lVCGjivmdmCc5XMOTc2qug7yWjlmA82MUgVsAb4QufcattpdpKiyRsHR1DKynIZSMggjuMVVc439K6PyZW5ThFoGGC0Qf5SMZF+eGFatLnllvd7GbU4Y462+5Z6UpW0yClKUApSlAKUpQFT5p3v7Mekd0x+GIF/wAXX8a2Vy893iW9xZ3ErrHFmaBnY4AMkYkXJPYEwfjprkHNdn/K7X+8Q/663aeSUSrJWlRX767P+V2v94h/11g/ONkO93b7ekyH/A7177o+SCYqE4Hem0EdpcAhRiO3nAOiRRskch/3cwGFAOz4GDk6awi56sWOFuUY+ihyf2LWriHMVpcRvBpluda4MUVvMxYbdiUCKQcHUWGkgHIxWXUQx5Y02C3VrublY0Z5GVEUZZmICqPUk7AVz8FjkW2hWc5mWKMSHOcyBAGOfPfO9QPOqeO2kmVpLONmaZVQviTA6Ukijdok8ZOAcEqSD5cGEN0lGyDCaVuIyQsqlbKKRZg7gq9zIuenoU7rCCQ2psFiBgY3qxVzWHEYp11QyJKvrG6sM+edJO9dJr6TDijijtiSKV8zX0V7EHDx3h5ntpol2aSNlUnycqdB+TaT8q1cGv8Ar28MxGDLGjkehZASPkSaz4zzBBaJ1LiRYwOwJ8Tb9lUeJj8B8dqrvKHH4VsbZA7yOsKBlijklZTpHhYQo2CM4we22a4XxeO7a13OhopqLdstdKjhxdj9S1vG/wDjOm/p9No/Ht7+9Z+13H8gu/xtP/2a4fSn4Oh18fk7qjv3QFld+0PtBOixTvj7Ixl2ilbAJ0eN0Y9hlCdga1S8yxxkCdJ7fO4M0EiqQO51gFBj3sK1tzhYkEe1W7ZBGkSKxPuCjJb4AHNWgpwldMrkcMkas9CRwQCCCDuCOxHqK+1XeQ7V47TSyNHGZZGgjfZkgZtSKV7p3OFO6ggbYwMufOFSXNhJFEGYsYy6IwVpIhKrSRqxIwzIGA3Ge3nWuuaOSQXGuPDiMiwWx1WsUivPcDGiRo3DrDEfvjWqlnGwAwDvUpUPwzjdqoWFWWBkAUW8o6MigDYCOTDEY8xkH1NTGKyZZNvlUdbBCMI8OxSlK8TQcHHpStpcMO6wykZ9RGxq1crj+I239Hh/+parXFbXqW8qZxrjdMnsNSFcn8amuQ+Kx3HDbZ4jkCJEOx2dECOu/owIyNtts11NB2kczW90T9KUrpGAUpSgFKUoBSlKArXOI+ksP6Wf8jeVt6C/mr+ArXzh9rYf0s/5G8rfWHUfN/RSRh0F/NX8BWxdhgbD0G1fKVnIMtZ9T+Jr4WPrXylAK+18pQEXxPla0uCTNbxOx+/oAk/tFw/7a54+TLdQAhuIwPJLy7A/+2pylWU5LswQv704v0t5/fbr/wAlYvyZbt9fryb5+ku7pu3uMuCPlU5SrdWfl/UFW5g4JbWtnJLDbxR9JoZmMcahikNxFKw1AZPhQ16ADVd4vZda3mi/SxSR/wBeNl/613cqXYlsLWQZAeCJsHvvGveqt2j0gSIlXVpyNQGdORnHbOO+PfWMN2j/AFHVts+FgdskZ2PbII+VUj8ooltpory2RmkeGazbQpLZkQvbscfdWZcE/wDEqHvLZuGPcCFHYwcHhhiKITqmM8qAjA3Jdgx+JNWULRc9PS8QoXDqUGcsGGkY75IOBitcF3CwLI8bBd2ZWU4+JB2868o4Nw2a0sOKWMkBizZdaJVbqhibYwSnUqgameJW09/Ga4OC24JmMUaPnhVxG5t7OW2WN9AIEwcYnkYjAIPkdt6t015FntcVyrbKynYHYg7HsdvI+RrCbiEaZ1SIuCAdTqMEjIBydiRvivMeUeORWU4NzrjD8N4cq/QzNlkhfUPo0OCMjY4ri5iWM3k0s0Ze3PE7GRtULOrRfua+SU0ksMkZGNjUdPmhZ6teWcFxH9KkU0ffxqjpt5+IEfOoRuTeHaOoiLEn58E8kK98d4ZFXv8Atqk3GpbfiZsIHjt7v2e3tk6bRK88gMc0kUbAGNNLDLYAJT3VzXVrLFwXitk1u0RhkjkiiBMiiKaSNwqOFAfSyvnA2zVlD+RdF7XlO3Kl0vLnpjzF2WVfizZP4msLflW3kOEvrlzjOFulJx67DtVJ5ktoJRcycMt2jgFhOlwyW7wxyuWTooqFF1yKdRyF2Bxnyqx/k7ng65EZtNZi/wDT8NmtXwCudUj7MM48O2Tg+VVcElf/AAtvl5J23/J3ZKQXjadh53Mss+/rplYoDn0HnWzkBALeYAAAXt6ABsAPbJdhVgqB5C/2ef8Ap19/nJa9dO22ykiyUpSthUUpSgFKUoBSlKArfOH2th/Sz/kbyt9aedI2C20yo7rb3HUkEalnEZt54SyqN3wZVJA3wDgHtWix45bzKWhnikA76JFOMd9QByvfzxWLUJ7rKSO2lRFxzErOIbQLdXB+5HIuiMfnzyDIiX3YLN2UHfG48H4mRnrWKHH2fQncZ9Op1lJHv0D4V5xxSkrQokaVFXF7dW41XNsDGBlpbWQy6AO5eJ0SQDz8HUI+Wakre4V0V0YMjgMrKchlIyCCO4IqkoSj3IozpSlVAri4lxuC3x1pUjLfVVmGpv5q/Wb5A1p47dSKsUcJCy3Eywq7AER5R5GfSdmISN8KdixXO2ameDcvw2wPTUl3+0lc6pZT6yOd2+HYeQA2qaXdloxsh7LmW1lYLHcRFz2QuFf+o2G/ZUnXXxLhENwuieKOVfSRFYf/AJA4NQjcmtEMWd1LAvlE4E8S7fcEvjQfqhwvuFTSZLgSKdx8R/jUd+TNyeEWZJz9CB8gSAPkABWD8rXUoKT3o6bDDC3txC7DByOo8khXP6oBx2I71Zba2WNFRFCoihVUDAVQMAD3AU7Ki0VRG8a5pgtXjSYya5QxRY4ZZWITTqOIkYjGod/WtFxztaxpGztIpmLCOMwT9ZtP1iIun1MD1K47etQfP/Aria7tJoI53WJJ1f2a4jgkBfpacM7DIOk5A9K57Xhd5DPBeJbTSlYJLZ4J7qJpwpmEqyiXUUffKkFgQAO+Kuoxq7LFjbnqy6CTiYMkjmNAqSNI0g7oIlUyax5jTkeda5vyhWKW/tDT4i6vRJKSBklwTpkQrrQ4BPiAqHuuF3xktL028Bmge51WsUgU9OcKAVkfwtMukajsGye1Rd/yTc3MhuJoVU3HELOSS36iPotoInjYyNsruwY5Vc7YAzUqMfdgvN3zRbRGYSShTbxpJKWyFVHyEOrGDkqRgZPb1FRHAuf4pY5mnZI2gQzMii4DdDTnXpmhjdgDkZVSDgds4qpHki7QXayNFpjFmLWSWRQs6W0zyIkvmp0FUJI3K53qU4xwm84j1Zmt1g0WN1BEnXjkaaS4jAGWQ6FjGnYk5yc4FNsQWZ+e7MRW8pm8F2+iA6Hy7atOMacrg7HOMV9uOebNFyZTnrSQBVjlZ2liOJFRFUs+nzIBHvqiD8nt2HUaAY4JbZ4F1p4epNDPeH633Xi29QxxmpGx5ZvLa49qSBZStzf/AEPVjVmhuJUdJI2J0hvBurEHB8qbY+QW1OdLQ2j3QmBhiJWRtL6kcMF0MhXWr5ZRpIzuPWpPhvEUnhSaJtUcih0bcZUjI2O4+B3ql8Y4VxC8ghRo4bdnvBM+nTIIoYvHGJgXAmkaRUzp22qX/J/wie0tWt5wPoppRE64AkhZtasFDHRuzDSTtgVVxSXcFlqB5C/2ef8Ap19/nJanqqvAeLxWRlgu3WBnuriWNpSFjlSad5F6ch8JYBsFMhgR2wQT66d8shlwpUZc8y2saF3uIQqjJPUT9gBySTsANydqjIuK3tz4reOK3hJ8D3SyNK4/P6CsnTU+QZ9RHdV7VrlJR7lSzUqtluJR+LNncAZ8CpLbsR7mLyrn3EAH1FdfBuZkncxPHJBcKNRhmChiuw1xshKSpkgalJwe+KiM4y7MEzSlKuBSlKAwmmVFLOQqqCSzEAADckk7AVT7vjvB5n1Si3kyftpLYmMkdj13j6Z7d9VdPOaiWaztmAZHkeaRTgh1gjyqsD3HVkibfbwe+u4GvDJm2OqIbokeFdHpKbbpdI7qYdOg7910bHf0rrqmzcuqHM1sfZpzkmSJRpc47Tx7LMPj4h3DKd66Y+K8QUYMdnKfzhLPDn/2dKX/AJzSOeL7iy01S+BRqs16sQAiF2dAX6ob2eAyhfIfTGTIH3i3nmt8zX8/hd4reMjDC26jzH3LNIqhPiIyfQg7jp4dw1IIlihTRGgwAM7eZye5JJJJO5JJPevLNljJUiGzfSvoFAp9DWUqcHGuFC4jC6tDo6yxSAZMcqHKvg9x3BHmrMPOsYub5I8LdWk4bzktkM8J3AyvT+lUHvhkBHv7mR0n0P4U0H0P4VKfsyVJo45OeI84S3vZCfIWc6D5tMqKPma515jvpCenYpEvk1zcrk/+y3ST8CwrZxPjkVuQJS4JUt4YpXwAceIxoQpJ2AOMnYZqQAzU3XsTvZGJzRPAR7dFCsJIX2iCRyqMxAXrJIgKIScawWAyM4GSLTUJdWqyI0cgyjqUcHzVgVYfgTWvkS6d7CIS/aRa4HPq0EjQk/E6M/Oj5Vl4yssFKUqpc57++SGJ5ZDpSNGdz6KqlidvcKg7Lg0t4olvXkjRxlLSJ3jCIdx7Q0bB5ZMYyuQg3GDjUZbjnDBc2s0BbSJonj1AZK61K5x54znFc3LPMguFMco6V3EAJ4DsVbtqT8+JjurjIII88itWnUXd9yrMIuQeHqoHsVqcebwRufmzgk/M18bkGxzmO2SFvz7bMDj4NAVPyzirBSthUrFo81pcx28sjTwT6hBK/wBqkiLrMMpAxICiuyvgH6Ng2TgmxVXbm7F3fQiEh4rN5HlkXBUTGF4VhB+8wWV2YD6uFB3YCrFXPzpKXBdClKV4kionjHH7WI9Kd1LMM9EK0jsvbPSQMxX34xUrUFyNEGt2uceO7lkmLn6zxGVxBk+iwdMAeQr2xY97IbOfhF/wxpQIPZUmB2TppFMD22R1WQHy7VZa1cS4RDcJonijlT82RAw+WRsfeKhl4Jd2+1rOksXlDd6yyDfwpOpLaf56yEY742r1np37Miyfqvc3hR7KwH0wvLdYiBlgGmUT4x902/W1eWkEntkbWk4kRgQ2UZP3jcTyY9+j2ePV8NQrdwvlspIJ7iU3FwAVVyoRIgfrCGMbJnsSSzEAAtjaox4ZKVsNk3SlK2FRSlKAqvFm1cUjH6KzkPzlnhA+P2B/Z6121F823qWt7DcS5WJoJYS4R20ydSGRA2hSd1WTHwPrWCczxsMxx3UoPnHaXOPxeNQfkaw5oyc+EUZRLzi7/uubzTKYIbqOyMgK9FYzG0curxZLdaVWzpx4e/lXZxfjMcH7tRTSCOWUZhRiQ0muzCL0h97x7eHse9W8caz4Vs7w530+y6QT37yMq+/cj8a+ScXmyP8A/OvGx56bXI+GbjNKl+0FNuuVoDecKSaLxTW8onUs4LvFZw6dWG7qc9q0cUkti/EDfSsl5HLJ7KOrIjrFoHsxtVVgGLN3wDk5zV7fjhBBktLxPQ+zdTGdv/TtIR/jSLmW1Z1UyBJDsqzo8Lk+iCdVJPuXNRcl3TBQriUPK44sVEotLVrdJ7h7eIuYv4wwZNhKJc52JGAAMduLiF8s68MaZYghguhi/upFRgkiKjtKqKzsQMjwjIPzr194we4Bx6j/AL18kiVvrAH4gH/Gq9T+BZ5dxaK2aO0AnsVRUm/i7XFx7G7GTJaO4Qj6VcjZskath2NZ8Rs4LrhthO0ThjcW8GZJXdzCbl1K6/DrRhkhsA4Iq83PESZTb2tuJ5FAZ8sscMOcFeo+lsOQQwRVLaTnYEE7nS/87O3bG/hvDjI7Y12w3+OK9EptJpf7HJ59z4WSdYrSOTTwy3FwBEw0xyGVXHV1OCV6MT9tR8fapTjt5bT30RvZMWMlmslvrkaOF5WfLamVgC4jKYBPY7b1aFvrrxauGz/FZbJtQx751PyxWKcVlIw3DbwDyGm1I/AXFRtn4Bw/k+ldrRiWdouvMLZpCxZrYP8ARElvER9bBPkBU9ySc28hHY3d6QfUe2zVE8Q5klWJzFZXjTBToRrc4L9lDMGK6c4JIJ27V0cA4ytrbRQC3vm6aAFvZJRrbuzY8tTEnHvqrhJ3wWiW6lQH771/kt9/dJf+1P33r/Jb7+6S/wDaqdOfg9LJ+q5zrGEhS5Ta4gkj6LAbsZJUjaI+qSagpHrpPdQR9k5lncfxawuHOQNU5jt4x7zrYyEfzYzW2y5emklSe+kR2jOqKCJSIIn3HUJbxSyAEgMcAZOFB3r1x4pXfYhssVVzmuQySW1oGZFuHcylTpLQxR6mjVu4LsyA430dTGMZFjqM47wQXKL4jHLE6yRSgZMci+7I1KwJVlyMqxG3cbXbXBU6LSzSJFjiRURBhVUAKo9ABsK3VXU47cwnTd2rt6TWgM0bD1Mf2sZ92lx6MaT8/wBlGQJpWhz+nguIf2yxqPT8RXOeOa7ovZYqVCJzvYN2vbQ//Ih/1Vn+/Cy/llr/AHiL/VVNr8A7+IylYZGXuqMR8QpIrm5QjC8PtAOwtoAPgIUrku+arF43U3tsAylSfaIdgRjP1vfWXIHEVm4bbMpB0xLExU5GuIdNtJHdSVJB8wQfOtenVXZDLBSlK1FRSlKAUpSgFKUoBTFKUApSlAK03lmkqFJUWRGGCjqGUj3htjW6qxzrdOxt7WNmT2p2EkiNpZYY06kgQg5DP4UyOwZj5VDdK2CO4LCsVzcwW7FrWHphRnUIZm1mWFGO+lV6Tad9JkI27CbrTZWMcMaxxIsaLsqoMAfL/r51urmTlulZ5s4+RJABdRt9ul1K0hPdlkIaFwPJekEQe+Jh5GrTVT4lwjqESRsYrhARHMucrk50uM4kiJG6H34wcETHLPGDdWscrKFc6lkUHIWVHaORQfMB1YA+lbsWRSVF0yUpSlexIxTFKUAxTFKUApSlAKUpQCmKUoDVJao27IrH3qD/AI1h+58X6NP6i/8AauilAaEsYwchEBHmFAP+Fb6UoBSlKAUpSgFKUoBSlKAUpSgFKUoBUPzNwZ540aFgs8DiWItnSW0sjI+N9DozoSO2oHBxipilGrBSf32QodF0TaSeaXOEBP8Aw5T9HKPerH4DtW2TmuzUZa7tQP6RD/qqwcf/ANmk+X/MKpNv9YVmemXsyu0kBx1rkFeHp1mIOJ2DLbRnyLSEfSkd9EYbOMEr3q0cC4QtrbpCpLaAcu31ndmLO7e9nZmPxrur7XrDGodiUqFKUr0JFKUoBSlKAUpSgFKUoBSlKAUpSgFKUoBSlKAUpSgP/9k="/>
          <p:cNvSpPr>
            <a:spLocks noChangeAspect="1" noChangeArrowheads="1"/>
          </p:cNvSpPr>
          <p:nvPr/>
        </p:nvSpPr>
        <p:spPr bwMode="auto">
          <a:xfrm>
            <a:off x="114300" y="-719138"/>
            <a:ext cx="2181225" cy="1485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g;base64,/9j/4AAQSkZJRgABAQAAAQABAAD/2wCEAAkGBhQSEBUUEhQVFRQUFhgXFxYVFRYaGBYWGhQXGBoZFhsXGyYfGBkjGxgYIC8gJScpLCwsGB8xNTAqNyYrLSkBCQoKDgwOGg8PGi4lHiQsLSwqLCkpLC8sKSwpMCwpKSksLC8sKSwsKSwsKSkpLCksLC8pLCwsLC0sLCwsLCwsLP/AABEIALkBEAMBIgACEQEDEQH/xAAbAAEAAgMBAQAAAAAAAAAAAAAABQYCAwQHAf/EAEwQAAIBAwIEAwQFBQ0HBAMBAAECAwAEERIhBQYTMSJBURRhcYEjMjNCkQdSU2KhFRYXJFRydJKTlLG00jRDY7LB0dNEgoSzotTxJf/EABoBAQADAQEBAAAAAAAAAAAAAAABAgQFAwb/xAAsEQACAgEDAwIFBAMAAAAAAAAAAQIRAwQSIRMxUSJBBTKR0fAUUmGBcaHB/9oADAMBAAIRAxEAPwD3GlKUApSlAKUpQClKUApSlAKUpQClKUApSlAKUpQClKUBi7gAknAAySfIVQDxO4v/AKTqvb2rbxRwnRLJGcaZJpPrJqHiCJpIDDJJ2F34rY9aCWLJXqxvHqHca0K5HvGao/ALg9IQyApPbqkcsZGCrKunUufrRtpJVhsR7wQMesnOEPSatLCM5eo0/vOsy2p4EkYnOqbVKST3yZSxrKPlWBM9BXtifvW0kkP4iNgrfAgipelcnqzu7f1Op04VVIcv8cmjuEtbmTqiVXMEzBVclAC0UoUBWbSSwcAZCtkZGTb6oVsnX4lbom4tS88rDshMLxRIfRm6jNj0jz5ir7Xb08pSxpyOPnjGM2oilKV7niKUpQClKUApSlAKUpQClKUApXwmoq55ts4/tLu2TfHiniXf03bvQEtSq8fyicNzj262J90yH8MHen8IPD/5ZB/aLQFhpVe/hD4dnHttsCfWZB/iam7a8SRdUbq6+qMGH4igN1KUoBSonjfNEFqVWQs0jglIokaSVwO5CICQv6xwo9ajU5/j1ENa3yY8zauw+Ri1VNNgtFKrh/KBZj6zyp/PtbpM/DXEM1l/CDw/+WQf2gpTBYaVW5PykcNUEm+t9u4Eik/gNyfdX3+EOx/TN/Yz/wDjqraRNFjpVc/hDsf0zf2M/wD46fwh2P6Zv7Gf/wAdNy8imWOqn+UPhyC1kvFOie0jaRJBgalXxNC/5yP2wexIIwRWc35R7XIES3E7H7sVvL+1pFVF+bCoq9e4vXU3IEMCFXW2R9Zd1bUrXDgAEKQCI1yuRklsADxy5scIvd9D1xYpyfpO81HcUDySQW0bmNrlyrSKQGSJELyFM9nIAUHyLavu1I1xcSsmfpvGwSaBxJExGV1BWUq47lGVmU4wcNkbgVxMTippy7HYyqTg1HuW/hPBobWIRwRrGg3wO5J7sxO7MfNiSTXbVVh/KFCg/jkctqwxkupeHPqJowUx/P0H3Cpez5ntJcdK5gfO40TRtn8Gr6GMlJWjhNNOmSdKwjlDDKkEeoOR+ys81JApWLyADJIAHmdhRHBGQQQexG4oDKlKUApSlAKUpQClKUBB86cui9s5IcKX2eLWAV6qHUmoEbqSNLDzVmHnVa4FY2rwxzRW0MYkQHAhjBX1RsL3VgVPvWvQaoXDEMd1fQHOEuOqmR9y4QS7e7q9b5g1o079VMhkmiAYwAMdsbY+GK2dQ+p/E1jSt9FT5IoYYbxD0O4/bUXPyvbMdQhWNwciSDMMgPqJIdLftwalaj+L3br044cde4kEceoZVdi7yMMjKpGrtjO5AHnVJbUrYO3lXiUwuJbWaQzBI0mjlYKJNDO6FJdICsQUyGAGQd9xk2uovgPL8dqrBCzvIQ0ssh1SSsFC5Y9gABgKAFA7AVKVzJNN8FyiWA1Xd87j6X2jpn9WJIYjEoPoVfqfGQ+lSeKz5j5adnNzaELcacOjZ6Vwqg6VkwRocZwso3AOCGGw4uGcQE8SyAMucgqwwyOrFHRv1lZWU/Ct2CacdpVnUDWXUPqfxNY0rQQQPODFo4YhuZ7qBDnfKK/Wf5aIjn3fGpfVULzGNVzajUEEa3M+o40gpCsQJ+HXz6bGqjwnic0Dp1JJZpZYZjGVukuLe5kSJpAQhAeHttpGN8V858TXUy0vZHS0klCPK7s9I1UzXntjeskVhcJeSzTXMsKyxtKHRxJ9qqxDaPp77gDGnep/ku/Z7PMkhZ+rcDLNlsCeQKNznYAAfCuVLE4qzbHIpOqLGTSvM+X5XuXtVnurhFPDuqWS4eMmT2pl1Mc4Y6fXPYela+IcxTy2UESTTmSSW50zwK5kkhgDrG5EQzh3MYJA+6TV+g7q/wA5+xRZ1V0eoUrz7i3GpLkcLaMzkXCTNJHbTdJ2ZYVJGrUo8Lhu58j61r4JxOYm0Jll6cl7cKqSSFpVjSBsRznbLB1Jwc4yN6jourv85+xbrK6r84+56LmuW44XDJnqRRPnvrjRs/HI3rz/AJOeZ4I5ZPaiTFIxlbiGpCdD4PQ1Z74AGNjvW3hVy8UfDZEuZpJbp4llhlmModHQmRwr5KaNjkYHkal4Wm0n+fiKrMpLlFwblSzJ3tLb+wi/01j+9O0/Qr+Lf6qqfBOZpH4oWLzGC4lngRWEnRXpKnTaMkaCzGObIBzvvXPcXbpbXd0LudZ4rudIozMzRuFmASLosSCCCRsMj5VbZNOt3ghzg1e0uq8p2YOfZoWPq6K5+WvOKlOSZBBPNZjAjx7RAo2Co7ESxqOwVZMMB5CcDsBXnXD3mmurnULplS8dAU4h0kjUaDp6RYFguSdu+ceVXLiTmK7sZxnw3HQfGfs7lTHvjy6vRPxAr2wSlDKk3dnllSnjbSqj0SlKV1jmClKUBHcY5ggtQpmfSXJCIqs8jkYyI40Bd8ZGcA4zvUEed52P0XD59O/imlgiz8F1s2/vA8qi+WMyxi8k8U12okZvzYzvHEm50oqkeH87UTuamq1w06atlbNS8/8ATAN3aXECfekHSmjT3uYHZ1HvKYHmRVotrpJEDxsrowyrIQysPUEbEVXKiZOVLUtqEKoxOS0TPCSfUmFlyffSWm/axZep7hUUs7BVUZLMQAB6knYVSbK9W4u7m4j3hcQxRvviTpLIWdMjdNUukHsdBIJGK0ryja6w7QiRwchpnkmIOMZHWZvKuvi/FI7WB5pchI1ydIye4AVR6kkAD31bHh2PdJhs7aVAQ80suo3NrNbosby9RikiaUGWDGInQ+Oynv8AGtdnziWeETW0sEdyQIZJGiIZipZVdUYmNmUZANe+9EFjqO4vE4MM8S65LaXqBAQDIhjeORFJ2DFXJGfNQNs5qHj58BVZjbzLaO4RbkmPG76Fcx6taxlttRHmNqxveejGbhjayGC1lMUsyyReEjTkiMkMR417etVlKMlTB6JwbjkN1H1IHDDsw7MjeaSKd0ceanBrvryBr5Lu4kZeH62hneA3AuIopMxkKSCGWXGCMb9jgVyXHGY0E8htbw29tM8Mkw4jPsUcKSIzOGI8SnHvrG8X8lrPUePc1QWuFdtczfZwR4aaQ/qpnYerHCjzIqA4HaPHD9LjqSPJLIF+qryyvKyr6hS+kHzxnzqGXjFtZ3sdnFbhOtp1yoFADuJTGsh+s7N02wSfMV1X3NLLNJFBbS3BgCmYo0ahNS6gq62BkfTvpHqPOtGKChy2Q+SfpVN5p5qaI2xR5YROuWBhjJhVnjTqTLJuNJkACjG4OdQ2qY4rzEYpxbwwPcTmPqFVaNAkerSGd5CACWyAB3we1e29EGvjokiuIrlY2ljSOWKVYxqkVXaJw6r98AxYIG+GyAcYrhsuJcLicvG1nBIe+RHDJv5MHCuPgRU5wPjSXUXUQMpV2jdHADRyIcMjYJGQfT1FddzEjLmQKVHm4BA/rbCufqdBHPLepVZpxah41VWVdeMcMikMsTWpmbO9usckzk98CEFzn/8AtaLPhLtJ1Y+F2kHiLK87Ks2e+orFC5Q+4tnerXZXUTbQvG2O4iZDge8IdhXTVMXwzHH5m2Wnq5vskilz8PVQvtfC4WjjXSskAjnWNMk/ZsiyBQSThVbzNWGyigcJNEIz9HpjkQL9mTnSpHZcjt7qk6r3DQEvrqJB9HphmIHZJZBIrgAbDUI0fHq5P3qya/QxxQ6kH/R76bUOUtskd8XCYV0aYo16ZYphFGgv9cpgeHVk5x3oOFQhtYij1ay+rQudZXSXzj6xXbPfFddK4ls6VIioeVbNGDJa26sOxEMYI+BC7Vw8LjgD6uHWBlJH20EMUURG2wmkKK4/mFu29d/ELQXF1a2r7xSmSSYZA1pCqkRn1VnkQkeYUjsTXoKIAAAMADAA7Aegro6fT9SO6bZz8+fZLbFHnacGuEVVPDI+nEweNIZoGKMMnUqusaq2S24bO/vNaOHW1m1w2LaOK7Ul2SSBEnBJ3cHHjBP30LA+tem1w8V4HBcqFuIklCnK61BKn1U91PvGK0T0kGvS2jwjqpJ8qylz8qWjsXe1gZ2JLM0KEsT3JJXJNY3k4mngt4jrlFxBK4Ug9KOGZJmeXH1AdGkA7ksMZwcTQ/Jhw7OfZ/kZpyv9UyYx7sYqwcP4XFAmiCKOJPzY0VF/BQBVMej2yUpSui89VcWlGrOoUpSt5iFKUoCjzcGuLJmEMTXFoSzKkZUTW+TqKAOyiWLJbSAdSghcMAK0fvqgBIcyxsO6yW1yjD5NHV/pXtHNKKoiiiRcXaY6bSGSZvz3WSGFfe0kib/BFc+4dx1/uJxDGrXZEn/d6JwB7urrOr49MfDyq4Uo8037iikR8QkSVYbmEwyPnQQweKUqMkRuMHOAW0uqtgEgHBx85g4Mt3bSQOSokA8Q7qwYMrD1wyg491SHOpzJYp63LP8AKO1uG/5tP7fWlasUnOPqKsrh4DcziRLy4RonheLRBEUDaxgyOXZjrHkFwM/gdUHK9w7W4up45IrVg6COJkeR1QojSkuQMAk4UDJq0Ur02IFOTkmboJZvcI1kjKQOkROyLJ1FiZ9enAIA1BckCumHkW3E1xPcqkhknacamcIi4XAdS2hsEE5I8/dVoAqC4Tw5b5Rc3A1wsSbeA/Z9MN4JZV7SSPjUNWVUFcDOTWfPOGGNtf4BSY4UW5mktxaXjPcyTh0sbi5kjLvqCiWIhAVxkb98msbjhdoGkkl1W10949zDLd2kyIAXDCKUuNDLjV5juD5V7ABgYHYeXkKEbY8j3HkfjXL/AFrv5eBZ59fcim4ea5W4+mlmimhZHYwqsWjp61BxIQA/i/W2866uNcLuYZ5JbJx/HHiWVWhaQxMF6fWQhlAAXBIfbbPuro4hw9eHzRSwHp288ywzQAHph5NQSWFc4jOvAYDwkHOMirJXUwTjmjujwCm8W/J8blpGmuJGJtVt4yrFSSMszTBcK4MmltPbwiu6fl+4EsdxDNELj2dYJupG7RS6Tq1gKysrai3n2OKslK0dNAqwiawgWKNhLd3dw7anXCGV/HLIVB2jRFzpBycAeddEPKkRbXcZupfN5wGA3z9HH9nGM9tIz6k96z5piw1rOP8Ac3KBv5k4Nu34GRD8ql6+f+KZJxmoJ1Gjp6KEWnJrki77li2lA1QoCPquihJEPqjphlPwNaLSO/hGjXBcqNleVpIpcf8AE0I6u36w057kb1N0rnYdVlw/IzXkwQyd0RLR3smzSwQKe/RVpJMfqvLhFPvMZ/612cO4akK6UzuSzMzFndj3Z2bdm7DfyAAwABXVUcLL2y6NsWZYYY1knCNpaQyMwji1L4lTEbs2CCfCM4JzaebLqXU5FNmPTx3JGd3xy3iOmWeGNvR5Y1P4MwNLTjlvKcRTwyH0SWNj+CsatPD+BW8C6YYIox6JGq5+OBv86+cR5ftrgYnt4ZfIdSNGx8NQ2+VR0Y+Tw/WPwVfiVo5McsLBZ4GLxls6GypVo5Mb6GU4ONwQpGdODJ2/P8ajF3FLbN6lTLEx/UliBHycIfdUXxbgx4fpkhZmtWkRJIXYt0eoyxq8LMdWjWy6oyTscrjGD31eGaen9PdF+nDULcuGbz+Uzh+4WfWwONMcUztnOMaUQnOdq425ovZt4YYrePyNzrklYeRaKNkEefQyE+oHatuaVaeum/lVCGjivmdmCc5XMOTc2qug7yWjlmA82MUgVsAb4QufcattpdpKiyRsHR1DKynIZSMggjuMVVc439K6PyZW5ThFoGGC0Qf5SMZF+eGFatLnllvd7GbU4Y462+5Z6UpW0yClKUApSlAKUpQFT5p3v7Mekd0x+GIF/wAXX8a2Vy893iW9xZ3ErrHFmaBnY4AMkYkXJPYEwfjprkHNdn/K7X+8Q/663aeSUSrJWlRX767P+V2v94h/11g/ONkO93b7ekyH/A7177o+SCYqE4Hem0EdpcAhRiO3nAOiRRskch/3cwGFAOz4GDk6awi56sWOFuUY+ihyf2LWriHMVpcRvBpluda4MUVvMxYbdiUCKQcHUWGkgHIxWXUQx5Y02C3VrublY0Z5GVEUZZmICqPUk7AVz8FjkW2hWc5mWKMSHOcyBAGOfPfO9QPOqeO2kmVpLONmaZVQviTA6Ukijdok8ZOAcEqSD5cGEN0lGyDCaVuIyQsqlbKKRZg7gq9zIuenoU7rCCQ2psFiBgY3qxVzWHEYp11QyJKvrG6sM+edJO9dJr6TDijijtiSKV8zX0V7EHDx3h5ntpol2aSNlUnycqdB+TaT8q1cGv8Ar28MxGDLGjkehZASPkSaz4zzBBaJ1LiRYwOwJ8Tb9lUeJj8B8dqrvKHH4VsbZA7yOsKBlijklZTpHhYQo2CM4we22a4XxeO7a13OhopqLdstdKjhxdj9S1vG/wDjOm/p9No/Ht7+9Z+13H8gu/xtP/2a4fSn4Oh18fk7qjv3QFld+0PtBOixTvj7Ixl2ilbAJ0eN0Y9hlCdga1S8yxxkCdJ7fO4M0EiqQO51gFBj3sK1tzhYkEe1W7ZBGkSKxPuCjJb4AHNWgpwldMrkcMkas9CRwQCCCDuCOxHqK+1XeQ7V47TSyNHGZZGgjfZkgZtSKV7p3OFO6ggbYwMufOFSXNhJFEGYsYy6IwVpIhKrSRqxIwzIGA3Ge3nWuuaOSQXGuPDiMiwWx1WsUivPcDGiRo3DrDEfvjWqlnGwAwDvUpUPwzjdqoWFWWBkAUW8o6MigDYCOTDEY8xkH1NTGKyZZNvlUdbBCMI8OxSlK8TQcHHpStpcMO6wykZ9RGxq1crj+I239Hh/+parXFbXqW8qZxrjdMnsNSFcn8amuQ+Kx3HDbZ4jkCJEOx2dECOu/owIyNtts11NB2kczW90T9KUrpGAUpSgFKUoBSlKArXOI+ksP6Wf8jeVt6C/mr+ArXzh9rYf0s/5G8rfWHUfN/RSRh0F/NX8BWxdhgbD0G1fKVnIMtZ9T+Jr4WPrXylAK+18pQEXxPla0uCTNbxOx+/oAk/tFw/7a54+TLdQAhuIwPJLy7A/+2pylWU5LswQv704v0t5/fbr/wAlYvyZbt9fryb5+ku7pu3uMuCPlU5SrdWfl/UFW5g4JbWtnJLDbxR9JoZmMcahikNxFKw1AZPhQ16ADVd4vZda3mi/SxSR/wBeNl/613cqXYlsLWQZAeCJsHvvGveqt2j0gSIlXVpyNQGdORnHbOO+PfWMN2j/AFHVts+FgdskZ2PbII+VUj8ooltpory2RmkeGazbQpLZkQvbscfdWZcE/wDEqHvLZuGPcCFHYwcHhhiKITqmM8qAjA3Jdgx+JNWULRc9PS8QoXDqUGcsGGkY75IOBitcF3CwLI8bBd2ZWU4+JB2868o4Nw2a0sOKWMkBizZdaJVbqhibYwSnUqgameJW09/Ga4OC24JmMUaPnhVxG5t7OW2WN9AIEwcYnkYjAIPkdt6t015FntcVyrbKynYHYg7HsdvI+RrCbiEaZ1SIuCAdTqMEjIBydiRvivMeUeORWU4NzrjD8N4cq/QzNlkhfUPo0OCMjY4ri5iWM3k0s0Ze3PE7GRtULOrRfua+SU0ksMkZGNjUdPmhZ6teWcFxH9KkU0ffxqjpt5+IEfOoRuTeHaOoiLEn58E8kK98d4ZFXv8Atqk3GpbfiZsIHjt7v2e3tk6bRK88gMc0kUbAGNNLDLYAJT3VzXVrLFwXitk1u0RhkjkiiBMiiKaSNwqOFAfSyvnA2zVlD+RdF7XlO3Kl0vLnpjzF2WVfizZP4msLflW3kOEvrlzjOFulJx67DtVJ5ktoJRcycMt2jgFhOlwyW7wxyuWTooqFF1yKdRyF2Bxnyqx/k7ng65EZtNZi/wDT8NmtXwCudUj7MM48O2Tg+VVcElf/AAtvl5J23/J3ZKQXjadh53Mss+/rplYoDn0HnWzkBALeYAAAXt6ABsAPbJdhVgqB5C/2ef8Ap19/nJa9dO22ykiyUpSthUUpSgFKUoBSlKArfOH2th/Sz/kbyt9aedI2C20yo7rb3HUkEalnEZt54SyqN3wZVJA3wDgHtWix45bzKWhnikA76JFOMd9QByvfzxWLUJ7rKSO2lRFxzErOIbQLdXB+5HIuiMfnzyDIiX3YLN2UHfG48H4mRnrWKHH2fQncZ9Op1lJHv0D4V5xxSkrQokaVFXF7dW41XNsDGBlpbWQy6AO5eJ0SQDz8HUI+Wakre4V0V0YMjgMrKchlIyCCO4IqkoSj3IozpSlVAri4lxuC3x1pUjLfVVmGpv5q/Wb5A1p47dSKsUcJCy3Eywq7AER5R5GfSdmISN8KdixXO2ameDcvw2wPTUl3+0lc6pZT6yOd2+HYeQA2qaXdloxsh7LmW1lYLHcRFz2QuFf+o2G/ZUnXXxLhENwuieKOVfSRFYf/AJA4NQjcmtEMWd1LAvlE4E8S7fcEvjQfqhwvuFTSZLgSKdx8R/jUd+TNyeEWZJz9CB8gSAPkABWD8rXUoKT3o6bDDC3txC7DByOo8khXP6oBx2I71Zba2WNFRFCoihVUDAVQMAD3AU7Ki0VRG8a5pgtXjSYya5QxRY4ZZWITTqOIkYjGod/WtFxztaxpGztIpmLCOMwT9ZtP1iIun1MD1K47etQfP/Aria7tJoI53WJJ1f2a4jgkBfpacM7DIOk5A9K57Xhd5DPBeJbTSlYJLZ4J7qJpwpmEqyiXUUffKkFgQAO+Kuoxq7LFjbnqy6CTiYMkjmNAqSNI0g7oIlUyax5jTkeda5vyhWKW/tDT4i6vRJKSBklwTpkQrrQ4BPiAqHuuF3xktL028Bmge51WsUgU9OcKAVkfwtMukajsGye1Rd/yTc3MhuJoVU3HELOSS36iPotoInjYyNsruwY5Vc7YAzUqMfdgvN3zRbRGYSShTbxpJKWyFVHyEOrGDkqRgZPb1FRHAuf4pY5mnZI2gQzMii4DdDTnXpmhjdgDkZVSDgds4qpHki7QXayNFpjFmLWSWRQs6W0zyIkvmp0FUJI3K53qU4xwm84j1Zmt1g0WN1BEnXjkaaS4jAGWQ6FjGnYk5yc4FNsQWZ+e7MRW8pm8F2+iA6Hy7atOMacrg7HOMV9uOebNFyZTnrSQBVjlZ2liOJFRFUs+nzIBHvqiD8nt2HUaAY4JbZ4F1p4epNDPeH633Xi29QxxmpGx5ZvLa49qSBZStzf/AEPVjVmhuJUdJI2J0hvBurEHB8qbY+QW1OdLQ2j3QmBhiJWRtL6kcMF0MhXWr5ZRpIzuPWpPhvEUnhSaJtUcih0bcZUjI2O4+B3ql8Y4VxC8ghRo4bdnvBM+nTIIoYvHGJgXAmkaRUzp22qX/J/wie0tWt5wPoppRE64AkhZtasFDHRuzDSTtgVVxSXcFlqB5C/2ef8Ap19/nJanqqvAeLxWRlgu3WBnuriWNpSFjlSad5F6ch8JYBsFMhgR2wQT66d8shlwpUZc8y2saF3uIQqjJPUT9gBySTsANydqjIuK3tz4reOK3hJ8D3SyNK4/P6CsnTU+QZ9RHdV7VrlJR7lSzUqtluJR+LNncAZ8CpLbsR7mLyrn3EAH1FdfBuZkncxPHJBcKNRhmChiuw1xshKSpkgalJwe+KiM4y7MEzSlKuBSlKAwmmVFLOQqqCSzEAADckk7AVT7vjvB5n1Si3kyftpLYmMkdj13j6Z7d9VdPOaiWaztmAZHkeaRTgh1gjyqsD3HVkibfbwe+u4GvDJm2OqIbokeFdHpKbbpdI7qYdOg7910bHf0rrqmzcuqHM1sfZpzkmSJRpc47Tx7LMPj4h3DKd66Y+K8QUYMdnKfzhLPDn/2dKX/AJzSOeL7iy01S+BRqs16sQAiF2dAX6ob2eAyhfIfTGTIH3i3nmt8zX8/hd4reMjDC26jzH3LNIqhPiIyfQg7jp4dw1IIlihTRGgwAM7eZye5JJJJO5JJPevLNljJUiGzfSvoFAp9DWUqcHGuFC4jC6tDo6yxSAZMcqHKvg9x3BHmrMPOsYub5I8LdWk4bzktkM8J3AyvT+lUHvhkBHv7mR0n0P4U0H0P4VKfsyVJo45OeI84S3vZCfIWc6D5tMqKPma515jvpCenYpEvk1zcrk/+y3ST8CwrZxPjkVuQJS4JUt4YpXwAceIxoQpJ2AOMnYZqQAzU3XsTvZGJzRPAR7dFCsJIX2iCRyqMxAXrJIgKIScawWAyM4GSLTUJdWqyI0cgyjqUcHzVgVYfgTWvkS6d7CIS/aRa4HPq0EjQk/E6M/Oj5Vl4yssFKUqpc57++SGJ5ZDpSNGdz6KqlidvcKg7Lg0t4olvXkjRxlLSJ3jCIdx7Q0bB5ZMYyuQg3GDjUZbjnDBc2s0BbSJonj1AZK61K5x54znFc3LPMguFMco6V3EAJ4DsVbtqT8+JjurjIII88itWnUXd9yrMIuQeHqoHsVqcebwRufmzgk/M18bkGxzmO2SFvz7bMDj4NAVPyzirBSthUrFo81pcx28sjTwT6hBK/wBqkiLrMMpAxICiuyvgH6Ng2TgmxVXbm7F3fQiEh4rN5HlkXBUTGF4VhB+8wWV2YD6uFB3YCrFXPzpKXBdClKV4kionjHH7WI9Kd1LMM9EK0jsvbPSQMxX34xUrUFyNEGt2uceO7lkmLn6zxGVxBk+iwdMAeQr2xY97IbOfhF/wxpQIPZUmB2TppFMD22R1WQHy7VZa1cS4RDcJonijlT82RAw+WRsfeKhl4Jd2+1rOksXlDd6yyDfwpOpLaf56yEY742r1np37Miyfqvc3hR7KwH0wvLdYiBlgGmUT4x902/W1eWkEntkbWk4kRgQ2UZP3jcTyY9+j2ePV8NQrdwvlspIJ7iU3FwAVVyoRIgfrCGMbJnsSSzEAAtjaox4ZKVsNk3SlK2FRSlKAqvFm1cUjH6KzkPzlnhA+P2B/Z6121F823qWt7DcS5WJoJYS4R20ydSGRA2hSd1WTHwPrWCczxsMxx3UoPnHaXOPxeNQfkaw5oyc+EUZRLzi7/uubzTKYIbqOyMgK9FYzG0curxZLdaVWzpx4e/lXZxfjMcH7tRTSCOWUZhRiQ0muzCL0h97x7eHse9W8caz4Vs7w530+y6QT37yMq+/cj8a+ScXmyP8A/OvGx56bXI+GbjNKl+0FNuuVoDecKSaLxTW8onUs4LvFZw6dWG7qc9q0cUkti/EDfSsl5HLJ7KOrIjrFoHsxtVVgGLN3wDk5zV7fjhBBktLxPQ+zdTGdv/TtIR/jSLmW1Z1UyBJDsqzo8Lk+iCdVJPuXNRcl3TBQriUPK44sVEotLVrdJ7h7eIuYv4wwZNhKJc52JGAAMduLiF8s68MaZYghguhi/upFRgkiKjtKqKzsQMjwjIPzr194we4Bx6j/AL18kiVvrAH4gH/Gq9T+BZ5dxaK2aO0AnsVRUm/i7XFx7G7GTJaO4Qj6VcjZskath2NZ8Rs4LrhthO0ThjcW8GZJXdzCbl1K6/DrRhkhsA4Iq83PESZTb2tuJ5FAZ8sscMOcFeo+lsOQQwRVLaTnYEE7nS/87O3bG/hvDjI7Y12w3+OK9EptJpf7HJ59z4WSdYrSOTTwy3FwBEw0xyGVXHV1OCV6MT9tR8fapTjt5bT30RvZMWMlmslvrkaOF5WfLamVgC4jKYBPY7b1aFvrrxauGz/FZbJtQx751PyxWKcVlIw3DbwDyGm1I/AXFRtn4Bw/k+ldrRiWdouvMLZpCxZrYP8ARElvER9bBPkBU9ySc28hHY3d6QfUe2zVE8Q5klWJzFZXjTBToRrc4L9lDMGK6c4JIJ27V0cA4ytrbRQC3vm6aAFvZJRrbuzY8tTEnHvqrhJ3wWiW6lQH771/kt9/dJf+1P33r/Jb7+6S/wDaqdOfg9LJ+q5zrGEhS5Ta4gkj6LAbsZJUjaI+qSagpHrpPdQR9k5lncfxawuHOQNU5jt4x7zrYyEfzYzW2y5emklSe+kR2jOqKCJSIIn3HUJbxSyAEgMcAZOFB3r1x4pXfYhssVVzmuQySW1oGZFuHcylTpLQxR6mjVu4LsyA430dTGMZFjqM47wQXKL4jHLE6yRSgZMci+7I1KwJVlyMqxG3cbXbXBU6LSzSJFjiRURBhVUAKo9ABsK3VXU47cwnTd2rt6TWgM0bD1Mf2sZ92lx6MaT8/wBlGQJpWhz+nguIf2yxqPT8RXOeOa7ovZYqVCJzvYN2vbQ//Ih/1Vn+/Cy/llr/AHiL/VVNr8A7+IylYZGXuqMR8QpIrm5QjC8PtAOwtoAPgIUrku+arF43U3tsAylSfaIdgRjP1vfWXIHEVm4bbMpB0xLExU5GuIdNtJHdSVJB8wQfOtenVXZDLBSlK1FRSlKAUpSgFKUoBTFKUApSlAK03lmkqFJUWRGGCjqGUj3htjW6qxzrdOxt7WNmT2p2EkiNpZYY06kgQg5DP4UyOwZj5VDdK2CO4LCsVzcwW7FrWHphRnUIZm1mWFGO+lV6Tad9JkI27CbrTZWMcMaxxIsaLsqoMAfL/r51urmTlulZ5s4+RJABdRt9ul1K0hPdlkIaFwPJekEQe+Jh5GrTVT4lwjqESRsYrhARHMucrk50uM4kiJG6H34wcETHLPGDdWscrKFc6lkUHIWVHaORQfMB1YA+lbsWRSVF0yUpSlexIxTFKUAxTFKUApSlAKUpQCmKUoDVJao27IrH3qD/AI1h+58X6NP6i/8AauilAaEsYwchEBHmFAP+Fb6UoBSlKAUpSgFKUoBSlKAUpSgFKUoBUPzNwZ540aFgs8DiWItnSW0sjI+N9DozoSO2oHBxipilGrBSf32QodF0TaSeaXOEBP8Aw5T9HKPerH4DtW2TmuzUZa7tQP6RD/qqwcf/ANmk+X/MKpNv9YVmemXsyu0kBx1rkFeHp1mIOJ2DLbRnyLSEfSkd9EYbOMEr3q0cC4QtrbpCpLaAcu31ndmLO7e9nZmPxrur7XrDGodiUqFKUr0JFKUoBSlKAUpSgFKUoBSlKAUpSgFKUoBSlKAUpSgP/9k="/>
          <p:cNvSpPr>
            <a:spLocks noChangeAspect="1" noChangeArrowheads="1"/>
          </p:cNvSpPr>
          <p:nvPr/>
        </p:nvSpPr>
        <p:spPr bwMode="auto">
          <a:xfrm>
            <a:off x="114300" y="-719138"/>
            <a:ext cx="2181225" cy="1485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78" name="Picture 6" descr="http://4.bp.blogspot.com/_zud0L6vLgsA/SfcZO-NzJUI/AAAAAAAAAlY/Z1_p6P3cvFU/s320/Ensaio%2BFeira%2Bde%2BEconomia%2BSolid%C3%A1ria%2B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3048000" cy="2286001"/>
          </a:xfrm>
          <a:prstGeom prst="rect">
            <a:avLst/>
          </a:prstGeom>
          <a:noFill/>
        </p:spPr>
      </p:pic>
      <p:pic>
        <p:nvPicPr>
          <p:cNvPr id="28680" name="Picture 8" descr="http://www.clictribuna.com.br/imagens/noticias/feira-da-economia-solidaria-tera-novo-espaco-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4421111" cy="2952328"/>
          </a:xfrm>
          <a:prstGeom prst="rect">
            <a:avLst/>
          </a:prstGeom>
          <a:noFill/>
        </p:spPr>
      </p:pic>
      <p:sp>
        <p:nvSpPr>
          <p:cNvPr id="28682" name="AutoShape 10" descr="data:image/jpg;base64,/9j/4AAQSkZJRgABAQAAAQABAAD/2wCEAAkGBhQSERQUEhQUFRQUFxYUFBUYFRQUFBgVFxcXFRYUFRcXHCYeFxkkHBQUHy8gIycpLCwsFR8xNTAqNSYrLCkBCQoKDgwOGg8PGiwkHCQsLCksLCwpLCwpLCwsKSwtKSkpKSwpKSksKSwsKSotLCosLCksLCksLCwsLCwsLCkpLP/AABEIAQYAwAMBIgACEQEDEQH/xAAcAAABBQEBAQAAAAAAAAAAAAAFAQIDBAYHAAj/xABGEAABAwEFBQUFBQYDBwUAAAABAgMRAAQFEiExBiJBUWETcYGRoTJSscHwBxQjQmIzcoKSotHC4fEVFiRDU7KzNERjk6P/xAAaAQACAwEBAAAAAAAAAAAAAAAAAQIDBAYF/8QALBEAAgIBAwMDAwQDAQAAAAAAAAECEQMSITEEQVETImEFMpFxgfDxobHhM//aAAwDAQACEQMRAD8AwZFeFONKkVWSPAUoqQJp2CgCMU4VKEU8IoAYlNOw1IE04ClYEYbqQIp4TTgKAGYKeG6vWW7ifaEDLOr7d1oJAEeYnyoACpbqF5NaY3K3oFKConCYBPUZZ+FDLyugpBKTiA194d45UiQBNKlVPeaw1HQMkU5UJVToppTQIe2ulUaiFPoAYU1EqnqVUc0wErwqZLdO7KgCuRUjaaQJqRApkR2GngV4U4CkB4U9IpQKcE0DPAU4JpwTT0ooEIlNTWd1IUJz4aTny76TBULreFacshpnPfPrpQSW+xFar2Wt0pQnFByHTnRKy2ZwwSI4ETlHUVJc7TbeahvK1otKScprPPI+xshij3K7bDkQSDynOKq21txJJEzxEkg9M9KNMvYdUmmW20pVomKipyJPHHwZG1JxZjgMxx+tap1qGrDidSOJmO+JHr8aA7RWTsHP0qzHCDxH9qvi7VmSa0uiqTTCqhz14xUH+1BUiuwsVxSC0Chj1vyoa/eZBp0FmhcdFQm0AUEN6SNagevE5UUFmqbtYqQWgE1kk3kedT2W8SVRNFCs0BcpyXKFqfNOQ+edSoVhUO1Ih2hYePOnJe60UMMB4U8Oig/b9acm0daVAGUuinh8UCVa4qNV4UUBr7qGNYAz/wA8qtXtZkpIJyJyAHPl3ZUF2Rt+8ok5SB3cJP8AMKuX5ayp9I4JCiOWoE+tQlwWQ5RdsjCSCpRgDUnQVaRerIy7RJI5VmLWm0EbhAT+lJdPikR86GWbZ95xQVjMfmJaLXgMxPlVGm92zXqd7I6O7eTaYxKABE0z7205+zWlRHAUI2h2aK20dkSlSQYGs9NR041nrsuq0pVhS4+g8UllOCeMkkCO40lFNckpN3sjW2Z/A6lXJUeJyoT9oRBb7Qe8Brz/AM6lc7RCRjwlSSCYJiRBnPT6zoT9oNrOFttIGHEVEyNdAmNefCrcT2M+WGqaowdreNVg6aneRVdIzq9cFUsbiywh0kVFaEVZs7dSusZVG6ZY8OwMTTlpqcM50rrdS1bgsPtZTq7dyJV41WDedF7qYzFNsz6WPpwBqUWapBZadkSJI60o76m+60n3egCu47HGkbtA5160MVDZmd4Uhov4ZFUrTIrQM2MlNVLbdhpWSoo3S7KlIJMqAw94M/Ca1KUCTmqEbueZ3sz4ZDzrLGwFJChkQQQeozrYAJW2FjIr15yBx7sxVOTyacL2oIWa+UoSBAGHjUVq2iagqcXgkwgYTCudALfZiMKvyTmOo0B9fKp7NerbstJQpZTkQMP+I5mq9Ke5e59jSP7ZsQntF4QSYwjEfThTVbRdm5Ck5HeQdMSevWqNhsiGQFpsro/UQ3HDiT1ofeF9N2pKkoSrG2dY9k6DMSPWnoQtdBu22oOz1rJbXsp7RtSJGNOIpMyM4kzzj0o/drZwJKhCoAV3xnWa2kfx2hXJISkdwA+ZNRjyXRVuwE61VQt50TWiaVN3KVoKuUqFkgmRWdGlSqRU4sSk6inGymlZYobFRLVNdZq8mxmvLsxqNj0poFCzZ0VsDMEVCWYq3ZDnUkyjLi2scFCnhQq19w6U9N3mtOlnlFIrppXRNN2nlXlXWeVGl+BWArQuo7J7VF3rnUeFes1zKGcVJ45VwNNBSwo3RUztnFOszeEUy0vQKoaaZairaLMIqii0ltYE7skd08fMCrzzuVCLWaVWNSoKl6ThPsmJ6daLsXeiceAFRGGeJHhE0JDW6lXMA+lPavhbemY848Kp37GxNdw3dtiwEkNGJmSpZieICpAqd+xJQ2QlASPagACVHjQZja+BAzJ4CSfKp372Wv2vaOidcI6nn0pOx2isu0lsGTpmf8qzRYKiSdSST41p7ddKltKIBUvIpSMyYMmAOgNAmVCoN0aumimMasFHrtuuRpVJs5ZUau20QBUXJl88Vbiu3LI0qg9csAxWjatM61XfIzqOpkEgM3dO7VW2XeBFaJlYqlemGRRbIpGZtFlih6VQaN20cqEpblQ76si7JzXtOgJu0cqkF3DlRbsxS4a7H0Y+Di/VYObsA5VL9wHKr4FPFP0l4D1GC/8AZo5U127gBRgVG+nKhwVDU3ZlrWxFCLVpWgvFOtZq3vQK5/qFWRo9PG7iQr0qi6yVqSlIkqIAHMnICjN23C88Jw4En8y5EjoNTWsubZZpohR3nBniVwP6U6D1NZnKiYDeu/s09kQfw4TOp0BxdxmhD9iIk8OY08eXjXRrbdaXImQRooaxy6ihr+zC8KlBSdCeKVEDXLSqN0aYzi1TMHZwVE4UknnHzo3YbrWlYxDIZxxPVR/KPWtFszcSH0hQXgQQSkobSFHODmZjjw4VrLJcrTXspk+8o4lTzk092DnGINuG5CFB1zKBuCI/i6DkKzu1mwClOqds+GF7ymzukKOpSdIOsHma6I2J68z9cahdTJgU9KqiuGeUJakcWeu11nJxtaOpBjz0NIh1Q0rtrtlBTBAM65UCtmxlmczwFJ5oOH00qDxeD0ofUYtVOJzZm8FTU7tsJFaa3fZ4oSWlg8cKhB8CMvhWZt92utGHEKSeoyPcdDUXFovhlx5H7WVG7yIpzltxVD93E05SMqrs1PEnwRvGaHpELHfREDKoSxJmrYGbNGo0dLFepoNLNdxRwo8VIKiBp4NAyQV5wZU3FVm4Xw6HD7qsI5xEzWTqc8cMbfJbixub2A7lxrd0EDmansGyCUEKKQVe8og+QiBWnKKf2eVc7lyPLK2elFaVQIVd5PAedQpsa0qnCT60cwU9LdU6SVgsWM8ZFedsjhQpIwHElQkkiCQRMRR9ttPKqb2bqUCNCr5Z+dOgsDbPXCLGyhlLqnFIThKggJyxKWcpMGVnXkKOWewk5qnxj1in2exkGRlmZmZ4d455jLTxICgCAMQKiFmjzzq3wpihQBWKOdIocqsEUxQpgR9lQXatYDQTlKyZ/dTBOvUpHnRK029KciRPujNXkM6z98K7VxBKsEAhCIxOLzJlKEyTwyEnKpxi2F0YC2XeW1cwdD8u+qriSPHTrwrqFj2Pec9lvs0n/mP+1HRpOZ/iwVl9sLuCC0qACpICiPeAKSBmdCjSoS6eO7PVw/UJvTBr9zGrJFOsq5Mdafamtaq2VUKHfVETdP3xOk08Uyniu6OCHCnA0wU4GkBSvm04W4Gqvh9RVjZG0fiOo/S2vzxJPwFBb3tIU5A4EJ8dT9dK9s5bIvLB77Ch4pWD8Aa53rZ68j+D08MdMUdCByqZGYqJNSNqrzy8fg51IkUk0wqoAetw6UPsq/8AiVHkgD1mrqU/KqCEkPqPNIpAGkv0/HQR2+G0TicQO9SQfU1DZtoEOOBCFYieWnifCpaX4A0YXUbrgTmogDmTFDhaVHJBxK4obHaLHeTuo/iqwxs48s4lqS31P4zscpO4j+oVNY/IrIbRfASJSJHvKIbQOsqz9Kqo7e0fs0rWDxTLDOen4it5Y4yie6tNYtmWWyFFPaLGi3DjUOqZ3UfwgUUqxRSI2Zex7HKP7VzCMpbZGAZc3CMZ704KOWC6GWAeybSifaIG8r95R3leJNTrfOYAM+n1nTMJ1JA58/P61qViJ8Q0nPlXKftFYgfuOr8lEODwhZrqLITJjOONYX7RLICl7mQ2vzCmv8I9KFyTg6dnLLU3lQpHteNGLWcvWhdmZxOeNeelR0S+2zok04KqKaWa7k4UmCqdiqEGobxfwtLPSB3nL51Gb0xbGlboxzdqxLXzxFXnV+w3skWppzswFSW1LzyBSrPkBIGdBrrUDbEpV7KlJBH8QHzrpFx7GJfaLincMOLRhQ2gZJVHtGc4g6VyuWUIRc5vY9eMb4Lje0zAGbgOX5QpR/pBqJe2LSdEOq/hSkealCijexFl49qs/qdUB3EN4fSrdm2XsyDu2dieaklZ81kmvPfXdOlatlywyMu5t1JIQ0mersnySn505u+ba5+zZPemzun+pwgVuUvBpOSUgCBCITrlkPlTkWrtMwYHr48qql9RjXtiP0fJjE3RebpzKkd7jLX/AIgVV5H2dvuH8V5A5yp14yeG9hFbZDhGpNStE4e/jw8OdC+oZJK0kgeNIxb/ANn7bY/bKUvkhtCB0mcRqjca8Fts5w5rbQnP34UgnvChW9tNuS0mAJM6Z6nVROdc+vFeB5hzLcddGRy3XcYg8RCq9DpM7y2myuUJLfsdMuFGGztpIAKRgMRqglJOXVNXe2H0DVK6XJDgmcLqo7lAOD/vq2QQch4+NXlJ4lR0iOuR4/5VGSAcySfof3p7g945cqRvoI1zoAWVH9PxrzTYMmZn5UxwpBClHUwOUwePDKaZ20jcIGWkbwymR5jgadAW8hyFZXbmzgpn3mnB4oKXE/4qNt2ZSsz7sAkZjMkGCJnTiNPKrtKxLaJ4OAEx76VN6d6k0nsOPJw19GQ8R5Ej5VSu1P4njRO9W8JUOSviAfjNDrqEr8ay5VWRo6DDLX09/BsqdUc0oVXaHEkgNCdoLRklA47x8Mh9dKJ4qzV42jGtR8B3DIfXWsXW5NGOvJfgjcr8GZbtmC3oHIz5pJHrFdz2WtmEWhBOjmMCdQtCNOJzSdK4BeRw2tpXMpz/AIortNw2lIK1LIGNlggkgDVYUTiyOUedc31WN5MLS/nB6mGtW5qX7eBEcdABme7z9agTeekJnOFALSSJ9mOczWSvbbCyoJQX21qUDhKN9SYzS2AglWtJdt4JtHahsKThiO0SpLhUchCNU8CB+6a8pfT6jqZ6erEtnLc1NqtyVYJBTvaq3RlGEhWhzM68KmcvJKB28FKFp3kkQoKkxA5q+taDNXgCpILhhzPcEwpIkCSkJGkaka55GqVtS+kJlOIJUSEnAmICkDEmYCvzawZEHOox6dJ6WUSnBxtPcPpv2SVHCAOKlQkSYHfnlx0mkZvNbi04FkpzO7C1YQSJiSc+AIGlUrPY/bBJIcQhKkyEpSpOmIwY0y4c6RizPKJBU2pDQwyWnASk5HeSM/4cpFXelHfyVLMk7pV/n8B6y2YuLlWcCCVDCSCDEDPLM6jiKym2lmKVqjg42oREQtrBw/Ug1rFW4oCGyjCVqgDJWFKUhRkJ4iePPwoBtyicRmZbQrpLbhJ9HBWvpFpyJrgpnleRmr2efxKUZntGmHfEpKD/ANg86NKWBE8ch38qyextrxIs5iJaca1/6akkehVWmds2LWY4QTkQciOE8c63VTKWMtD+mEDMKMkGBA7svGKhwqXIMmUkaYUzn1giI0mrDYGcAn2sznrwHCMhSr0zPePlQIYEgDgDMwnMSRh+fSaelEJlISnIDQDdGnhSIUfyp8T4/wCvjTsOe8rUad9IBodjKSSdD6fKq9+ImzuE/lAX/IQv/DVntUjQZ1I+0FpUk6KBSe4iPnQBw3auyYX3kjQjEPPFHqBWWsb+FYrabVA9o0o6qQJ74gj+isM81hdjkfSaozLdS+D2ugn7J43+puMVLiqDZy5bXb2kPNlplpc4VKONcAlJ3RxkEcNK0Kfs3YQAq1Wl1yOqW0z0CZ+NdFk6/HH7dzmFgb5Mtb72QlJAWCo5ADM55cKzV52xTQG4QVThxpUhBSnCFKnUgYhw512i5bBYGiEsJbCpyJjET0KtTWV+3K6Zs7D/AP0nChevsOjDy95KfOvNy5/XkmzTCChsUbP9khWQq0WlvKYDTIUfBbxMae7Whs/2a2FEdol20EcXnVqHdgRhTHSK9sBfHa2JlSpUoICVTxUjcV6prSBcmqG3wWDLDdzLIhllpro22hE/yiss+12d6qGIhNoaBJ/MSkEFKTwUezRn1rYOp5Vltsfw3bJaR+R0JV3Kz+KQPGoNWmvgOSS8bS12ZIwtuB2HQCQ+UlR3AghIURKSSDG7qamblTYLi3VqKxGEByEKgpCwgFQJGZAORAAyortCUsWR99sQpKcUgwJUpIKimYJzJk8hWK/3itRbKg6oKClCYRKkKXxMazGdYMcZNbJfv/RNRt0aS77Y0y/mkt4sQWpW9nJKYgnCsgnEnKAAAIzOiDBWABIkqmQqcCiVEnEBBk5cqB7A3ut0OpdIPZqlG7BhRJkx7Wqc4mtcXSTAFKcae/IkrXwDk3VvAYjg93rzJET40M23sMob/Ul5r+ZvGn1arUAUH2sRLKVe460rwKuzP/kqzE6khqKXAA2CtEsMk/kfI8HWyB/UoVu3XY4TXMdjHsCLQmf2S23I6NuQrpoIrqKhlXoT+5kWQltR1MDpSY0gRrOfOlLQEyYHf8z3ClKkp0+uVQA8VKOgjvpVpzz0117qaoynMka5zGlIhAVOZMUBZI2oaD6+pqQ14Jr1Ajku3dmw557rrgidE48SYHAQ58KxirLidB5geYyPyro32iWYy6Jy3HAMoJUgt+GbY86w1mRvJ8CPGo5FcDVgnpmvlGl+w+8u0sTjJObDyoH6HfxE/wBXaVcvi09o+SrGUYSAAoAQTCU4oUM4JMa6c6yf2UWv7ve1ps5MJdSpSe9tXaJ/oWryrVbThbSghOMJSACNAdd5I6pI8aOojTr5MsSo021IKS6nlnu8NzCSY47094jKi182Y2y6bS1G92ZLcyZKQHG8zGcpjvBrPptpXhSkqxJPupEjL2lzwAGeuUd23si02ezgvZY+BAByEAZdPjVOPaRJqzmH2TXnKHET7K0rA6OJz9UHzrp6frj8K5hsu0my9ulI9p5xAXGqAsobT0EZ+JrfWG8UkYSqVAA8pHMATVvqKUqROWJxjYXLh/vlFBtq7P2ljdAzKU9okfqRviPFMeNR27amzM/tHWknlik/yzPpQ/8A34Q5IYZtFoJ9xohJByzUuIHhU+Nyo0RfTabpVBkqsyxzzSgwfNINYKzIjCsFGANrxoJhSgQkkpEQSAiYPzrT7EWd5qzlt1soglKEFaVbpECcPSB55Vj7WkuJU2CQFIJRHNMSFcwYA8Kz40tUkuLLW63NlsO1/wAQqPcKY5gKCgT4GtulSpnnlyrlmz99izWtKlZIKi2rpICcXoPKum/fhw48ctDxnl1qrNzY0qLSHjxEGqW0jeKyP8w2VjvRvj1TUrdsE91PcUXElOEwoFOfIiD8ari6aYNHPdn/AP1drbBycQ5HWUhYg+ddNu+0do02v30JV5gH51yS53ii32ZUmVpaBz1kKaUPSup3CIYSn3CpvhMIWpI06AV6ku36FbLy0TUZbCRkI4CBOvwqaooVPAD1qBEQNADM9eQ5RXg7rhE+gr3ZgGTmfOlUvwoAeieMUtRyenjTwaAMptvZpSo82V//AJrQsR13jXHrqtQC1NyThWYkzqZIHIZ5V3XaSz4kt8sZSr91aFJPrhr50ttkWm8wEkgGFK7k+18I8aHWiV9tyce1F4237re1jtB9krQFn9JJaX/SseVdzeU2tzs1jEQkqKuIJMJGIaTvHwriG0Fym0oSAoJKSTJBOREHTjkPKp74vS1Is7qjaXSogSEQ0Cck4lESogaxiGnfXp9T0spScktjJjyKku51Z22WOzqiCcOcklYTAnIHIZcIymsnf+0+JSnlzgSCUgzknWT1Op8Bwrmxvl95hTbYIISMapI3BkZ5nh50KtN+OqaU2pcpOuQ8c68f05V8HoJwi9uTdO36wGEHGCcYUrotSVk5cpVFZ/atTq1WdbcuNqSpMBRgqBmCBE5EHPWsriOnDI+Q/wA6LbO3kpdpYbJlKVGABMqVCfE1KGOpWOeS1TNzstZklltbbSEEITiWQlO9hAUSVda2Vlv6zx+PaEBSYBSlWIeQ+FcxXZXXFluT2TZUN47iUhRzg5eNSi2tIhuzoDipjGobs8wOPjl0NUywJyduwSdW9v8AZ01za9hST2KXXFD2SUhDeI6E4s44mOANZNpYxgCVBKQJjJR1y6SdevWqNkCgVpQQpZgPPGITlmhtOgjPoM8hnTLBeqC6ptKoSpJCVH8zh0JJzA1jnl0AnBJbRLPSivdL+/8Ag60EQojfmXSBJJSSCVJ55K+FH7kvp1tqWH8bIjJULCegxglGuh06isomyOK7KJZeaAQJBCTAAkGOJngdeNSsPS4r/wBvagYMGGXTrCxmATqDoZqMo7UzTGUVT0rf+fn4NXeW2FqJOF5xpIHtJZbUB1Mkkd4yoI5eNtd0tineiX1IP8uQrzd/IH4dobW0pPtDMoB5pghbfgSKd/sJD2/Z3Ao65KCHPGQArvIT3mmtiqcME/tVPuiwCpv7q4QQpJWlUnPEhYUAeuZ1rrlwvT2wPB2R+6tCFj/uPlXHX2FIZAXixNugnEMKoWgDST7uoMeddR2StWJWs9oww4Dzw421H0T51qe8UzFNUaYmo+0n6+dMCDOnifkKkLc65xUSsVBGnwpSKRSwkSSABqdAB15UEtm2DKMm8Tx/+MSn/wCwkI8iT0pAHIqG12xDScTi0oTzUoJHma57f32jlv23W2AdEo/EdPcVCPAJmsVb9rnVqlllWI6PWhRxxzAVKgOkDOpUOvJ1C+9rW1IwtJUsYkKLhhtsBK0qJBXmrIcAQZ1rld5vo+9OwUqM6pUlWRUTnGmunSs9etqecV+K+tWshO4nnGRxEd5r12qAISlITnwEVnztOLiu5rw4ZP3djTV4icjmKYXKQu12J4ItmsqECEJSkcgAPhQG/NkQ5K2YSvUp0Sru90+ndR3tqel6q54ozjpaJRk4u0cnvOzqQuFAhWFMg5EZR8qtbLvYbU0o8DPkCflR/bq6SopfQJgYVxmQB7Ku7MjyrO3FY1reSUJMJOJR4ADWTXg5MLhl0UbYzTVm/wBpmVF5SAYbCiojKJISZy1OemcZ9addtkDaO0OuYbHXie4caI2iwh50E5J7Jt0nooET/TVpi4HX1AkYECEpB4AZ6cvjWHLKnR6eDFfv/ANvZlTdkSGwYUZcPGM/6SrXuAoBZm0kSRnnXSX7rU1GuFCVk9UgiAR1zPT45Zu6EuLOGEAmTyzMaf25UozVEc+NuX88FOwqUkwhSyFfkmdMz4RU71mbfdUN4ESMQiMU6RxHea0tzbNIbWrGrCCkwoykSep4AcKRF1WVqJeQVJUVSlQIzndBbxE6xnBEaUnO1sPHCUNpceGQ2W7ytIatGFwD9k9kVpI/KZz8D55TVc3I6yskJAn8yAYPHeGoNEk2+zNkEKcUc5CUQMWenaAA5RlSJ2jbW6lKEEKP5sSUkgTmpIxAmBGvEVBLIldFs1jk+RrDP3hSkPrw7qM0gFW6pRGoOefpwo/dN+M2fsijEQEKaAJBxBSkuTPCDP8AMaz96PJBdcAiEGYI1DeKcv3h5dao3ja0NobWohAQ4mcxkFAo0H7w8qXqT4K/Th3OtnapjDIUSqJKEjEsToFRknxIoFfO3KkJmW2Ee+4oKV4CQkH+auf2vatpaFpaeW2rAUhxITMzIJCgQRl35nOsOz2DtmW686py1YyN5ZUAOEAyc9ZrRGW25leOmbq8Nvw8qGw5alzkpw4GgeMAwB/Cmh14Wx9acVotIaR7jW4O7GreJ7gKyVhdWT+CIKfzHTyjOpLRdyicTy1KP1kPoVZZW2SuX000T92QCo6uqBKj57yvE+FXrM64sSvdnM+8e/kKjZsSEtBUCTpyHDz605NoMVnnk3pG7B0qpSn+CneGSqludMrFU7c7vVauV3e8arXJ6CVRYTNqpirXQ7tqULrsbOQovfeqem11QFLTsKQSFsphtXCh5JpWyZHeKTY6NTcl9JaU2shK4Z7MpKwiFJWAknI5wk5ROhq/avtECD/yE8pKl+uJPwoHatkmFhWS5USZ7RwwTyTiiOkVk7TcnYKAUkTORAEEcCK5hvHJ3R6qyTSpM2Vq+06cUPA4slYGkKBHISlRjxoPadt4gJS/HKS2mP3ZA9K87Yy4gJA1AjXgKGXjYyEGdU692hpqa7JEZSl3Z57a5Z9lpI5EqkzzkAknvNU3dqLQY3kjhkD6Z1RUimlmO/6FS9RkC07eLhyU64e4BOUCCIE8/KvWa1KQVEKVvJwkklWWR4nLMCqn3fORUrZPGoOTezY064L6L6eDa28RwrBBHQgJOfhVBTqiIWSZ1k5HvqQGnhIqKSRJzYNXeITuwTw1j/Wpblg4iQDmD50613ZjzBANXrjuJxRwIGJSszHLqeA61K0iG7CNntoQiE5qJ8AIgTVuz3NaHBjwEg6EkJkdATpWquLYptqFOnGsZgRuJPTmeprQqbABiqnMdGDtNiKW0pUIIkHzNU328MUevofiH61oJaRiNUdz28TWhAS2olVWLkG/40+3M4RNV7vtELHfVqRCUuaJEIzqw23UybNUyGa69I5WxiGqd2FTpRUyUVJIjZS+71LZrLvp7x8as4Knsbe+OmdQy+2En8MlDeSQXKKrXhd6XEYVCc5B4g86sivVx56hWbsuER0jurOXqySXB3/3rWk0DvZrOeeVOD3EzHBmKrPj0Pzom6xBI8vlVS2tQKuENApxbmpjZDXgwRSAgLdIGjRBiwlQ/vU9lupRVByA40WBTsdiUtUJEnieAHfXULhulLLSQkCSAVHiTxM1mbMwEJhOQ+teZrY2VcIT+6PhVcnYybDFNjWnKcpJqAGU2nXgPeAfl8qCWZ0KNanau6S8ySgfiI3k9eafEeorC3c9Uorub8c7hRYvk5RQSyGFDvoreTsigoe3h31MmuDYYa9Fer1dgcuxwFPFer1MQtXLvGZPSPP/AEpa9WTrf/CRdh+9BA16vV6uVPSENUrYJBpK9QuQM/a7P6ZeBqE2AKTKtOQpK9Vog2nZWRPaemVWrHs40kSqVnrEeX969Xqi2Ima2fQEQCZ5/KKo9jhJBr1epEhTwrVNGUp7h8q9XqTAlSacDwpK9SBjVGue39Yw3aXAnQkKA5YgFEeZNer1SiW4eQbbfZoIpWder1SNcT//2Q=="/>
          <p:cNvSpPr>
            <a:spLocks noChangeAspect="1" noChangeArrowheads="1"/>
          </p:cNvSpPr>
          <p:nvPr/>
        </p:nvSpPr>
        <p:spPr bwMode="auto">
          <a:xfrm>
            <a:off x="114300" y="-765175"/>
            <a:ext cx="1152525" cy="1571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84" name="Picture 12" descr="http://www.mises.org.br/images/articles/2009/Outubro/yunu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365104"/>
            <a:ext cx="1728192" cy="23497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19. Alimento: como produzir para satisfazer as necessidades, em equilíbrio ecológico?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8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produzir mais alimento?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8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os riscos do manuseio genético?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8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Há possibilidade de produção de alimentos fora da agricultura?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8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as principais áreas geográficas de produção de alimentos no futuro?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8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evitar a disputa entre alimentos e energia e alimentos de florestas e biomas?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8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incentivar com eficiência os pequenos produtores? 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178212" y="581779"/>
            <a:ext cx="1962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alimento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27650" name="Picture 2" descr="http://1.bp.blogspot.com/-nJxY1xNUJZg/Tizr7Kk0J0I/AAAAAAAAC2Q/PT3yyv5RvLE/s1600/producao+alimentos+f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3786488" cy="2514229"/>
          </a:xfrm>
          <a:prstGeom prst="rect">
            <a:avLst/>
          </a:prstGeom>
          <a:noFill/>
        </p:spPr>
      </p:pic>
      <p:pic>
        <p:nvPicPr>
          <p:cNvPr id="27652" name="Picture 4" descr="http://1.bp.blogspot.com/-hpk4Y6nf7U8/TfjyLjiIPmI/AAAAAAAAAwk/wfM8vlIYR2U/s1600/agricul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08920"/>
            <a:ext cx="3787147" cy="2840361"/>
          </a:xfrm>
          <a:prstGeom prst="rect">
            <a:avLst/>
          </a:prstGeom>
          <a:noFill/>
        </p:spPr>
      </p:pic>
      <p:pic>
        <p:nvPicPr>
          <p:cNvPr id="27654" name="Picture 6" descr="http://centrodeestudosambientais.files.wordpress.com/2010/03/milho_transgen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36912"/>
            <a:ext cx="2288070" cy="15165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20. Governança: como administrar as soluções?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9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administrar o longo prazo e o planeta com a democracia baseada no voto local entre eleições no curto prazo?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9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Qual organismo internacional poderá auxiliar o governo de soluções planetárias, apesar da soberania de cada país?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9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Até quando a soberania de cada nação deve se sobrepor aos interesses maiores da humanidade?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809457" y="581779"/>
            <a:ext cx="26999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governança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26626" name="Picture 2" descr="http://2.bp.blogspot.com/-Gls_UgyK3Kk/TWPyTDVI1cI/AAAAAAAAAzU/z7N3a3l4prk/s1600/170610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20888"/>
            <a:ext cx="5334000" cy="3000376"/>
          </a:xfrm>
          <a:prstGeom prst="rect">
            <a:avLst/>
          </a:prstGeom>
          <a:noFill/>
        </p:spPr>
      </p:pic>
      <p:pic>
        <p:nvPicPr>
          <p:cNvPr id="26628" name="Picture 4" descr="http://abimaelmarques.files.wordpress.com/2010/10/vo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348880"/>
            <a:ext cx="2657075" cy="25366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21. Oceanos e Espaço: a quem pertencem?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9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definir regras que assegurem o uso e a proteção do espaço e dos oceanos por toda a humanidade?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9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proteger os oceanos e o espaço das  mudanças climáticas que estão descongelando calotas polares?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9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impedir o espaço de ser plataforma para guerras do futuro?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283130" y="581779"/>
            <a:ext cx="37525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Oceanos e espaço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25602" name="Picture 2" descr="http://oglobo.globo.com/fotos/2011/09/02/02_MVG_lixoespacial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76872"/>
            <a:ext cx="3429000" cy="4381501"/>
          </a:xfrm>
          <a:prstGeom prst="rect">
            <a:avLst/>
          </a:prstGeom>
          <a:noFill/>
        </p:spPr>
      </p:pic>
      <p:pic>
        <p:nvPicPr>
          <p:cNvPr id="25604" name="Picture 4" descr="http://2.bp.blogspot.com/_bCRco5PHKsw/TUGVrNYxfTI/AAAAAAAAAAU/_dMsH5fv2zE/s1600/deg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3610372" cy="36103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O mundo parece ter encontrado uma solução: manter o rumo do progresso/crescimento apenas para poucos. </a:t>
            </a:r>
          </a:p>
          <a:p>
            <a:pPr algn="just">
              <a:spcAft>
                <a:spcPts val="600"/>
              </a:spcAft>
            </a:pPr>
            <a:endParaRPr lang="pt-BR" sz="24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Incluir todos os habitantes do mundo no mesmo padrão dos ricos é impossível. 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O caminho é optar pelo Crescimento (a técnica), deixando de lado a justiça (a ética)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Isso salva o modelo civilizatório atual, mas exclui parte substancial dos habitantes da terra dos benefícios do progresso. 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Essa é a opção da exclusão social. 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endParaRPr lang="pt-PT" dirty="0" smtClean="0">
              <a:latin typeface="Futura Hv B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049787" y="581779"/>
            <a:ext cx="4219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3600" cap="all" dirty="0" smtClean="0">
                <a:latin typeface="Futura Md BT" pitchFamily="34" charset="0"/>
              </a:rPr>
              <a:t>O modelo atual</a:t>
            </a:r>
            <a:endParaRPr lang="pt-BR" sz="3600" cap="all" dirty="0">
              <a:latin typeface="Futura Md BT" pitchFamily="34" charset="0"/>
            </a:endParaRPr>
          </a:p>
        </p:txBody>
      </p:sp>
      <p:pic>
        <p:nvPicPr>
          <p:cNvPr id="52228" name="Picture 4" descr="http://blog.jangadeiroonline.com.br/uploads/2010/11/veja-tecnol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258" y="3068960"/>
            <a:ext cx="3333750" cy="3096344"/>
          </a:xfrm>
          <a:prstGeom prst="rect">
            <a:avLst/>
          </a:prstGeom>
          <a:noFill/>
        </p:spPr>
      </p:pic>
      <p:pic>
        <p:nvPicPr>
          <p:cNvPr id="52230" name="Picture 6" descr="http://psicocafe.blogosfere.it/images/consumis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283968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22. Trabalho: o que será?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9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Que áreas do trabalho humano jamais serão substituídas pelas maquinas inteligentes?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9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preencher o tempo dos “homens descartáveis”?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160578" y="581779"/>
            <a:ext cx="1997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trabalho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24578" name="Picture 2" descr="http://3.bp.blogspot.com/_BNM6EArYoUI/TPqRz8qsN5I/AAAAAAAAABE/_BIH-9hdII0/s1600/fabrica_automove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3810000" cy="3238501"/>
          </a:xfrm>
          <a:prstGeom prst="rect">
            <a:avLst/>
          </a:prstGeom>
          <a:noFill/>
        </p:spPr>
      </p:pic>
      <p:pic>
        <p:nvPicPr>
          <p:cNvPr id="24580" name="Picture 4" descr="http://1.bp.blogspot.com/_mFvOxJ7RD3M/TSx3Mbcrj7I/AAAAAAAABfk/LgL9u7Fkjso/s1600/classmate_profes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3672407" cy="27543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23. Desemprego: como evitá-lo e conviver com ele?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1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A solução está na redução da jornada e do período anual de trabalho?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1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conviver com o desemprego permanente de uma população já descartada do processo produtivo?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1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regulamentar o uso do avanço técnico para reduzir o desemprego?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1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899289" y="581779"/>
            <a:ext cx="2520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desemprego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23554" name="Picture 2" descr="http://www.topgyn.com.br/home/thumbnail.php?file=gdc6p.jpg&amp;size=article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3429000" cy="2571750"/>
          </a:xfrm>
          <a:prstGeom prst="rect">
            <a:avLst/>
          </a:prstGeom>
          <a:noFill/>
        </p:spPr>
      </p:pic>
      <p:pic>
        <p:nvPicPr>
          <p:cNvPr id="23556" name="Picture 4" descr="http://www.jornalcorreiopopular.com/wp-content/uploads/2011/08/desempre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324350" cy="3267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24. Envelhecimento: como funcionar com ele?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Será necessário reduzir os benefícios previdenciários e aumentar a idade mínina para aposentadoria?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manter a qualidade dos serviços médicos e assistenciais?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ocupar ativamente aos idosos?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4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492127" y="581779"/>
            <a:ext cx="3334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envelhecimento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22530" name="Picture 2" descr="http://www.sempretops.com/wp-content/uploads/Dicas-para-um-Envelhecimento-Saudável-363x2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1"/>
            <a:ext cx="3816424" cy="2628391"/>
          </a:xfrm>
          <a:prstGeom prst="rect">
            <a:avLst/>
          </a:prstGeom>
          <a:noFill/>
        </p:spPr>
      </p:pic>
      <p:pic>
        <p:nvPicPr>
          <p:cNvPr id="22532" name="Picture 4" descr="http://www.moginews.com.br/edicoes/110611/m1106100725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3632262" cy="2736304"/>
          </a:xfrm>
          <a:prstGeom prst="rect">
            <a:avLst/>
          </a:prstGeom>
          <a:noFill/>
        </p:spPr>
      </p:pic>
      <p:pic>
        <p:nvPicPr>
          <p:cNvPr id="22534" name="Picture 6" descr="http://cpadnews.com.br/uploads/20110616/266x220-20110616093841-ido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437112"/>
            <a:ext cx="2533650" cy="2095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25. Estados Inviáveis, como ser solidário com eles?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Internacionalizar estes países sob a proteção das Nações Unidas?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Anexar estes Estados a outros vizinhos maiores?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Garantir a soberania graças a fortes injeções de recursos externos, tanto financeiros quanto técnicos e institucionais?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402585" y="581779"/>
            <a:ext cx="35136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Estados inviáveis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21508" name="Picture 4" descr="http://graphics8.nytimes.com/images/2010/06/14/world/14somaliacnd_337-span/14somaliacnd_337-span-artic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3744416" cy="2121836"/>
          </a:xfrm>
          <a:prstGeom prst="rect">
            <a:avLst/>
          </a:prstGeom>
          <a:noFill/>
        </p:spPr>
      </p:pic>
      <p:pic>
        <p:nvPicPr>
          <p:cNvPr id="21510" name="Picture 6" descr="http://static7.businessinsider.com/image/4d3a0b9fccd1d50603090000-400-300/failed-s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3810000" cy="2857500"/>
          </a:xfrm>
          <a:prstGeom prst="rect">
            <a:avLst/>
          </a:prstGeom>
          <a:noFill/>
        </p:spPr>
      </p:pic>
      <p:pic>
        <p:nvPicPr>
          <p:cNvPr id="21512" name="Picture 8" descr="http://t0.gstatic.com/images?q=tbn:ANd9GcRrLo8J24LSVxYFNusXR2aDsvq2OUNsvYZ4tad2jRlTveDq_Db8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458884"/>
            <a:ext cx="3524250" cy="12954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26. Publicidade: como liberar-se dela?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manter a liberdade sem deixá-la ser perniciosa, nem destrutiva, nem mentirosa, conforme os desejos dos donos dos meios de informação e dos meios publicitários?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frear a criação de necessidades que escravizam as pessoas  e depredam a natureza?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941705" y="581779"/>
            <a:ext cx="2435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publicidade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20482" name="Picture 2" descr="http://images.sabob.com/products/images/1/Want_You_For_the_US_Army_Vintage_World_War_One_WW1_WWI_USA_Military_Propaganda_MOUSE_PA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362" y="5085184"/>
            <a:ext cx="1363114" cy="1656184"/>
          </a:xfrm>
          <a:prstGeom prst="rect">
            <a:avLst/>
          </a:prstGeom>
          <a:noFill/>
        </p:spPr>
      </p:pic>
      <p:pic>
        <p:nvPicPr>
          <p:cNvPr id="20486" name="Picture 6" descr="http://www.coletivoverde.com.br/wp-content/uploads/2011/07/consumis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3482752" cy="2612064"/>
          </a:xfrm>
          <a:prstGeom prst="rect">
            <a:avLst/>
          </a:prstGeom>
          <a:noFill/>
        </p:spPr>
      </p:pic>
      <p:pic>
        <p:nvPicPr>
          <p:cNvPr id="20484" name="Picture 4" descr="http://www.humorbabaca.com/upload/fotos/fotos_1027_bebe%20propagan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305" y="2276872"/>
            <a:ext cx="3908844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27. Cultura: como manter a diversidade?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2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proteger culturas locais, sem frear a marcha da boa universalização do acesso a todas as culturas?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2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usar a globalização para globalizar as culturas locais, em vez de destruí-las?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285805" y="581779"/>
            <a:ext cx="17472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cultura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19460" name="Picture 4" descr="http://l2.cust.educ.ubc.ca/wordpress_edcp/thompsonjayni/files/2010/08/gloabilzation.jo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348880"/>
            <a:ext cx="5048250" cy="3314700"/>
          </a:xfrm>
          <a:prstGeom prst="rect">
            <a:avLst/>
          </a:prstGeom>
          <a:noFill/>
        </p:spPr>
      </p:pic>
      <p:pic>
        <p:nvPicPr>
          <p:cNvPr id="19462" name="Picture 6" descr="http://4.bp.blogspot.com/_oWP-llils1U/SQyGcoRT1mI/AAAAAAAAAfk/bGRtOhKgr98/s1600/dia-de-los-muerto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3233936" cy="27407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28. Idiomas: como integrar sem destruir?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salvar os idiomas moribundos?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abrigar as novas palavra que surgem a cada dia sem destruir as línguas que as abrigam?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304047" y="581779"/>
            <a:ext cx="1710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idiomas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18434" name="Picture 2" descr="http://southasia.oneworld.net/ImageCatalog/dying-langu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4392488" cy="2848255"/>
          </a:xfrm>
          <a:prstGeom prst="rect">
            <a:avLst/>
          </a:prstGeom>
          <a:noFill/>
        </p:spPr>
      </p:pic>
      <p:pic>
        <p:nvPicPr>
          <p:cNvPr id="18436" name="Picture 4" descr="http://micaelelima.zip.net/images/28.t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3333750" cy="2190750"/>
          </a:xfrm>
          <a:prstGeom prst="rect">
            <a:avLst/>
          </a:prstGeom>
          <a:noFill/>
        </p:spPr>
      </p:pic>
      <p:pic>
        <p:nvPicPr>
          <p:cNvPr id="18438" name="Picture 6" descr="http://www.por.automatictrans.es/wp-content/uploads/2011/03/neologism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437112"/>
            <a:ext cx="1728192" cy="17281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29. Educação: a ponte entre classes e entre gerações?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assegurar acesso igual à educação para toda criança do mundo inteiro, independente da renda do país e da família?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educar para a criatividade e a solidariedade, a visão critica, o sentimento estético, as valores éticos, necessários à construção de uma sociedade planetária e harmônica, entre os seres humanos e entre eles e a natureza?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053979" y="581779"/>
            <a:ext cx="2210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educação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17410" name="Picture 2" descr="http://3.bp.blogspot.com/--oL-7YYeEHM/TVm5GH-DrLI/AAAAAAAAAAU/Cd3haezeaNg/s1600/160207_educa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365104"/>
            <a:ext cx="3024336" cy="2268252"/>
          </a:xfrm>
          <a:prstGeom prst="rect">
            <a:avLst/>
          </a:prstGeom>
          <a:noFill/>
        </p:spPr>
      </p:pic>
      <p:pic>
        <p:nvPicPr>
          <p:cNvPr id="17414" name="Picture 6" descr="http://bichirina.files.wordpress.com/2011/03/58496_427401446122_287045711122_5575454_637949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4104456" cy="4056498"/>
          </a:xfrm>
          <a:prstGeom prst="rect">
            <a:avLst/>
          </a:prstGeom>
          <a:noFill/>
        </p:spPr>
      </p:pic>
      <p:pic>
        <p:nvPicPr>
          <p:cNvPr id="17416" name="Picture 8" descr="http://www.champagnat.org/images/news/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204865"/>
            <a:ext cx="3087241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30. Universidade: como reinventá-la para uma qualidade desencastelada?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trazer o conhecimento externo para dentro da universidade?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trazer para dentro da universidade os temas da realidade?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fazer com que a universidade tenha velocidade para  criar conhecimento acompanhando a velocidade como o conhecimento avança fora dela?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dar à universidade responsabilidade diante das tragédias humanas?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1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Qual a melhor estrutura para universidade livrar-se da prisão das categorias do conhecimento e passar ao pensamento multidisciplinar?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804648" y="581779"/>
            <a:ext cx="2709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Universidade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2626315"/>
            <a:ext cx="6120679" cy="411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http://t1.gstatic.com/images?q=tbn:ANd9GcR786wD7eB_7OS1hiRS-8YPCiWOwuP7nX-rKrhLbcyMsUbNh1tQ7Z35VWo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581128"/>
            <a:ext cx="1028700" cy="1171576"/>
          </a:xfrm>
          <a:prstGeom prst="rect">
            <a:avLst/>
          </a:prstGeom>
          <a:noFill/>
        </p:spPr>
      </p:pic>
      <p:pic>
        <p:nvPicPr>
          <p:cNvPr id="16386" name="Picture 2" descr="http://t0.gstatic.com/images?q=tbn:ANd9GcS04yrh8ffWbDWZr2JzQuOHThUw9l8cewUqi2qnc4NbNk9uJhQY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36912"/>
            <a:ext cx="1794660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31. Saúde: como redefinir?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2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Até quando manter a vida de uma pessoa?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2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redefinir o papel da medicina?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2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Como livrar o sistema de saúde do lucro de fabricantes de remédios e equipamentos?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2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assegurar o mesmo direito de acesso à saúde a cada ser humano?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2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impedir que tecnologias da saúde sejam usadas para induzir uma mutação biológica que faça os homens dessemelhantes?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487590" y="581779"/>
            <a:ext cx="1343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Saúde</a:t>
            </a:r>
          </a:p>
        </p:txBody>
      </p:sp>
      <p:pic>
        <p:nvPicPr>
          <p:cNvPr id="15362" name="Picture 2" descr="http://i1.r7.com/data/files/2C92/94A4/296B/B6A8/0129/7B3D/93FC/1BB0/plano-saude-paciente-hg-20100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3"/>
            <a:ext cx="3998218" cy="2808312"/>
          </a:xfrm>
          <a:prstGeom prst="rect">
            <a:avLst/>
          </a:prstGeom>
          <a:noFill/>
        </p:spPr>
      </p:pic>
      <p:pic>
        <p:nvPicPr>
          <p:cNvPr id="15366" name="Picture 6" descr="Joe Raedle/11.04.2006/Getty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76872"/>
            <a:ext cx="3902776" cy="29314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049784" y="581779"/>
            <a:ext cx="4219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3600" cap="all" dirty="0" smtClean="0">
                <a:latin typeface="Futura Md BT" pitchFamily="34" charset="0"/>
              </a:rPr>
              <a:t>O modelo atual</a:t>
            </a:r>
            <a:endParaRPr lang="pt-BR" sz="3600" cap="all" dirty="0">
              <a:latin typeface="Futura Md B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31640" y="1772816"/>
            <a:ext cx="75608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Substituindo a antiga Cortina de Ferro, que separava países por regime político e social, forma-se uma Cortina de Ouro, que separa pobres e ricos, serpenteando pelo Planeta, cortando países e separando populações.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endParaRPr lang="pt-B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38745"/>
            <a:ext cx="6264696" cy="338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32. Vulnerabilidade: como evitar?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2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criar mecanismos de convivência entre diferentes tipos de civilização que existam?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2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controlar as forças do terrorismo, sem restringir a liberdade pessoal, nem a soberania de cada nação?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2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eliminar as razões que induzem ao terrorismo?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2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fazer com que o mundo seja menos vulnerável as doenças que transitam, os hackers que penetram nos sistemas?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512904" y="581779"/>
            <a:ext cx="3293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Vulnerabilidade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6" name="Picture 11" descr="terror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21088"/>
            <a:ext cx="3835694" cy="2401516"/>
          </a:xfrm>
          <a:prstGeom prst="rect">
            <a:avLst/>
          </a:prstGeom>
          <a:noFill/>
        </p:spPr>
      </p:pic>
      <p:pic>
        <p:nvPicPr>
          <p:cNvPr id="8" name="Picture 9" descr="gripe avia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4320480" cy="2429762"/>
          </a:xfrm>
          <a:prstGeom prst="rect">
            <a:avLst/>
          </a:prstGeom>
          <a:noFill/>
        </p:spPr>
      </p:pic>
      <p:pic>
        <p:nvPicPr>
          <p:cNvPr id="14338" name="Picture 2" descr="http://3.bp.blogspot.com/_BQRbERWo84Q/TQFVqjqgVTI/AAAAAAAAAbA/0wUwJF9q0WE/s400/hackers+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572000"/>
            <a:ext cx="2759968" cy="2069976"/>
          </a:xfrm>
          <a:prstGeom prst="rect">
            <a:avLst/>
          </a:prstGeom>
          <a:noFill/>
        </p:spPr>
      </p:pic>
      <p:pic>
        <p:nvPicPr>
          <p:cNvPr id="14340" name="Picture 4" descr="http://img236.imageshack.us/img236/8044/hatevq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420888"/>
            <a:ext cx="2857500" cy="18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33. Refugiados: como cuidar?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32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evitar as forças que impelem a necessidade de refúgios, sob qualquer razão?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32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Como oferecer terra, pátria, documentos, emprego, renda e serviços sociais aos refugiados?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941768" y="581779"/>
            <a:ext cx="2435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Refugiados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13316" name="Picture 4" descr="http://guidepk.info/wp-content/uploads/2009/11/pakistani-refugees-wait-for-food-water-in-swabi-paki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2348880"/>
            <a:ext cx="4230703" cy="2808312"/>
          </a:xfrm>
          <a:prstGeom prst="rect">
            <a:avLst/>
          </a:prstGeom>
          <a:noFill/>
        </p:spPr>
      </p:pic>
      <p:pic>
        <p:nvPicPr>
          <p:cNvPr id="13314" name="Picture 2" descr="http://blogvisao.files.wordpress.com/2007/06/refugi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333875" cy="3384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34. Lixo: como tratar?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3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tratar o lixo hospitalar, os resíduos das centrais nucleares, a biodiversidade submersa nos lagos das hidrelétricas e os desperdícios urbanos?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3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impar cidades, mares, rios, espaço, montanhas do lixo jogado todos  os dias?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3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transformar o “anti-PIB” em “PIB pela reciclagem”?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34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676680" y="581779"/>
            <a:ext cx="9654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lixo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12290" name="Picture 2" descr="http://postmania.org/wp-content/uploads/2009/05/napoles-italia-lixo-nas-ru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633" y="2348880"/>
            <a:ext cx="4555352" cy="3027809"/>
          </a:xfrm>
          <a:prstGeom prst="rect">
            <a:avLst/>
          </a:prstGeom>
          <a:noFill/>
        </p:spPr>
      </p:pic>
      <p:pic>
        <p:nvPicPr>
          <p:cNvPr id="12292" name="Picture 4" descr="http://api.ning.com/files/LRN63WVLF9iU8NUr7tOTF22V1YX0gBywM83eG4ABbH2fMlVPLXnxpVgeZRigSShNhNI4m55f68l2-SB89IyUp59pMrQX-t6R/lix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48880"/>
            <a:ext cx="3078510" cy="1802328"/>
          </a:xfrm>
          <a:prstGeom prst="rect">
            <a:avLst/>
          </a:prstGeom>
          <a:noFill/>
        </p:spPr>
      </p:pic>
      <p:sp>
        <p:nvSpPr>
          <p:cNvPr id="12294" name="AutoShape 6" descr="data:image/jpg;base64,/9j/4AAQSkZJRgABAQAAAQABAAD/2wCEAAkGBhQSERQUExQVFRQVFRUYFxcXGBcZHBUXHRQVFBgcFxUYHCYeGRwkGRgVHy8gJCcpLCwsFR4xNTAqNSYrLCkBCQoKDgwOGg8PGikkHyQsLCo2KSopLCwqLCwqLCwsKS0sLywpLCwsLCwsLCwtLCwsKSwsLSwvLCwsLCwsLCwsLP/AABEIAOEA4QMBIgACEQEDEQH/xAAcAAABBQEBAQAAAAAAAAAAAAAAAwQFBgcBAgj/xABCEAABAwIDBQUEBgkDBQEAAAABAAIRAwQFITEGEkFRYRMicYGRBzKhsRRCUsHR8CMzQ1NicoKy4RaSohVjc8LxJP/EABsBAAIDAQEBAAAAAAAAAAAAAAAFAgMEBgEH/8QAOBEAAQMCAwQIBQMDBQAAAAAAAQACAwQREiExBRNBUSJhcYGRocHRFDJCseFi8PEVI1IGMzRDgv/aAAwDAQACEQMRAD8A3FCEIQhCEIQhCEIQhCFyUIXVyVCbS7ZWtgzeuKgaeDB3nu8GjNUl3tPfd0y6jFCnLgCSC8gGJJOTJ8D4q0RPLcVslmqKmOnZjetIvcSp0RvVHtYOpifAanyUHX2zYcqTd7kTInwYAXesKh2j3VKge8GrzzJLhrm88PBST9vqNE7m5TaRqGk5eMN1U2wuPygnsSk7SkkzDcI5kElWA4tdVAcqgB+wxlP/AJVC4/BeXUbh0TvZc7h49RTDQoiz9odOoYDN4/wk/e1e7na5+e41reW8T8dAF7uXA2It2qDq0AXc93hb0T04M/e3yAXQRJuLjIHUarn/AEx7dG1gBkBTu6oy8HKKpbW1HDNw4+43OP4eEpV2MRSO7+kfIEF3eEn7IMkjpCs3ThxVXxgPyud329kYnc31IF1G4rtPBlemyo3yqAT6qHoe1bEKJPb2jKrRq6nvNMcTlvD5KwWW1Fse47eaeO8DE8eJhO6+z9Gq3epHdJ0c0yD5SpghuUjAfLzCtZUVGsbg7q4qPwn242VQgVm1KDiQO8N5o/qbw6xxV6w7F6Nw3eo1WVG82ODvlosg2u9nu9L3a/vGj+9v3rO7mxubGoHsc9h+rUpuIB9PkVobRwT/AO06x5HNboNoNe7A8WdyK+rwV1YRsn7cq9OGXgFVogb4yf5/VPotgwDaq3vG71CoHc26OHi37xIWGeklgPTHfwTEPByUuhCFlU0IXE2vMSp0hNR7WD+I6+SF4SALlOkLzTqBwBBkHMEcQvSF6hCEIQhCEIQhCEIQhCEjd3bKTHPqODWNEucTAA6lCEo+oAJOQGZKyPb/ANtraRdRsIe/R1Y5tadCGDieuiq3tK9rj7smhaucy3Grhk6r48Q3pxWc0aQMFzg1sgE6kdQ3intFs4H+5L4Kpz+SlrK1r39wS55e93ee950GWZPyC0Gx2ApMILWuc4D3ahEE5QYy9FSLbasWzSy1Zu551XwXu8hk0dM1ZNlNqK9zcS8ywADIE97h3tczJ8ldXNqS0mMhrQFEbsfPmpo4g+m4NJjdgAD6vSOCUxW5t6zQatMGQQHADeJ/pzTXaqTU3hGYG9GcmTmcuMHNQ9WuSI/+eiRUxcx+K6VVFWWPLNc+Ke22H0qLg6lUI0Dmu0PAkjgQM8uPJSdS+3gJeOOW6HEjq4nJVrtTrK9W9TOSUwMjpDZxusfxGMYHAWVipugDdLmjemQYjyJjmnzKzaTC5rTV3XS10ZzmcyMzr8VQsCxN/bOpVSd2pIEn3XTlHIKcwQuFwKbnENkgiSARn14q0wFhLXHTPuWIwmJ5bfrHYrIBTuwXPZ2Z1DxBLoyMjiPimOF7TvtHFjSHt3usHq3knlzgzImiS2o3NsHKevJQmNYNWjtXd5x96AMuWmuXFQiMbsicuSkWuab8eYWnYTi9O6p7zfBwPBZli9UMr1GOH6MvcC055SVG4fjtW3M03Fp49fEJLGcddcODnhocBBIEb3U9VaylwuI4FXSkzgX1HFR+P7NU9ztbaSB77dY6jjHRROzN06lV32VXUntEsIMAunQ8IjgdVMW1+6m7eafLgfFdv9nBXIq28NJPfZpuu5joStYlLWlkhyPH3WmGpdGMEpy4O91rOxPtSZWa2ndEU6oEdoYDHmY/pdPDTkrvf4vSoiajw2dOZ8AMysBo4YxsdqQXnVrdCepXrHKlSo3da8tyiJ16b2saLnJmhpuFa3a3027+CvW0/tdZTltHI6TkXemjfOVXdmHXGJXG84kNniSZAiSXdOWklUDCsJfWqimAdc+g/PzX0dsbs220oNG7DyBPQcG/eepKzjNWbt1RIGvN+J5fyVO2tuGMaxohrQAPACEquNXVNOgLCyEIQheoQhCEIQhCEJOrVDWlziAAJJOgA5r519q3tLdfVHW9B0WrHaj9s4ZEk/ZnQeatnto27Aa6zpO/8xH2si2n8nO6ZLDiU82bSA/3Hdyre7guLsriE/uql6ar5s60UactkgukGACSBEka+CotJhJAAknQc1qFbCXCg3MlwDWxlrHeJA6mPVKNrz7uIN5qt7XuHRXboufSD2nuucGkRoWiG5+E+qj6tCNZH/xWLD8MqMtyCD9U5iN3LXjP+QmF1a7zSJGRnT8/kLmt4Ra6wTUlxfjZQVQZfJdo1cgV4Xpjc8o88gtsb8dgErIysn9u9jt01GbwaZGcEeY9VJXNh2lZj6WhOccM5k+ShaFu8OEvaZ+qA6fLJSeHVMntnTOAcwtEu9iIde4UJ8bQCcwPsnd1dFr3bpIEnp8E6scVecmy7L4KLdWBXW1QOccpIn0zWKwvclZWucNLgJ3itkyqwksFN8Hdj651iOOXHgqVVyMKzXtUsio5280DuNLiDmSBAOoCr+JXTHulgiQJ8eieUtw3W4W+EOum28nNpfGmZadcj1TAFew5aXNDhYrQ5oIsVO212KhAd3SIz1lOnuJceKiMLoB7wCToYjmBIVitrZ2pB7oyGpMAmT5JBtBjWkNCwyRnGGsGvBPdmMQtrS6puuAAHmN/g1/1N48hn5+C2xjwQCMwRkQvl6ridUmqHjegF/Z1GtAdSyI0zDgII6LVvZrtk0GlZv3mh9Lfob5kjMg0946xkR0PFeSUTomA6rp6KDcxYSc+K01C4CurGtqEIQhCEIQhCFC7XbRMsrWpWe4DdHdni7gAOJUySsD9um0Dq1420GVO3aHOnRz3AGfANIHmr6ePePDeCi42F1m+MXpqPLnGS8l7syZc4ydfIeSYJS4eCctOqTXWwizQFQhdXF1XIVo2FsA6q6of2QBaObjkPQSfRajZ2LhABnjMaHn1zWc+z+8b+kpkQ4w8HPMAQRHCJmVq9JkAQQZGoXFbdkdv7HqsmdDCH3KPpObabu8HSI5R+Qqw9g7Q7wOp14dFYAQCRBMxJygnxOfXJRFOk19d/wBkkkZpQ6S7UTwdIZcUxfgWZO73TnqouvQAGmY+IKujqJDYGfRVurRFR5Ba4aTGhM8lfTz4dUmrdngZtFiVGW1Xdfvfwbvqc8+GSescG1N5rT3oDzlEjOR8oUa62O+QM+H5ClKVFxb3xutEDKZJTQ1JLc+VkmcbNdG/u9l5faOLoAymOXVM8bueyhrSN7jnmOngpG8v9yk8xBggTn0VIq1iTqtlBT7w7x3BRjhGEDsunF1evqGXuLj1TYuXnfXC5PQ0DRag2y9By9NKSBStFhJACi7JBFhmpPB6DnvEGA3vF32QFcsAp17o1HCGW7t5ran15GRc3nmq8ywJ7O1Y4NfVLe0dyk5Nyz/JWm4ThDbekKTCd1vPUk6lc7tKpaxuLidOzmmGyKQzSGd2g09+/RROGez21Yd4t7Q8S/OfLgvLvZ9QbVZUYajezdvNbvGGn+Hi3PPJWdjxquVKw5pAdo1NycZXUfDs5KbwLFjUDmP/AFjIk/badHDzkHwUuqC6/wCxqsqg5MPfHNh978fJXunUDgCDIIkHmFqgl3jVgqYd07qK9oQhXrMmrsTpAwalMEcN9vyle6d2x3uuafAg/JZlthsTWpgvoPO6M9J3R/EP/YeazS6xu6ouLXGD1a3MeMaKN0qNZKHlhYAe38Lfdu9pfoNjWriC9oAYDxe47rcvj5L5bxXGalw81Kri6o733EmX55TygZR0CtFDaWs4He3HDkWhddjIPvUaJ8WBOKImNuLDe/WovrX3tg8/wqQuwrkcTpHW1o+QheHXltxtGeTnBNBUu/xPiF4K0/4HxHuqehW0usyJNseWVQ/JeYsT+wqjwep/FfpPl7r34z9DvL3UBhl+6jUa9hgj5cQtrwrEt6oGkjdfRY+n1EQ74kLIsdwkW9RrqZmk8BzCfiD5q609pQ63o3VKm1v0c9k+kCYLSAMumnmVg2hA2qYHNGoIv18PPJNKKpHztOSs+KuIgtMOEHLyASdpQE7wEE6jlzSNfEhWax7Yghp58B8l5biAaRnOcEjgeq4x8bhdpFk1dI3HjOYUw6vA6phWoy0kAAnT4qtbY7Wvt3CnSIDy0FziM2cgOscVT27Y3QM9s8/zQ4ehTii2JLJGJCQL8FnqqsOu0DNXttMU9ZMn0C83V3Ae9oJgCBBzOgHqSVSDtjc/vP8Ai38FMYJtLUqAtfUO+ZAOQ1GRGUZEJl/TJI7ONj4+y5BtPUNOI2J7T7JnfXdeqe818cg0gDwACZiyqfYf/tK4/ay6BjtT6N/BeP8AVl1++d8PwTpkcrRZobbtPsrxHPyb4n2Swsan2H/7T+C6LCp+7f8A7T+Cbu2ruv3zvgvJ2puf3z1LDN+nxPsvd1Pyb4n2T1uG1f3b/wDaVI2dP6NTdXqiHDKm08Xc45Kvnae5/fP9U1u8TqVSO0e50aSZhQMMr8nWA6kfDSvyeQB1XV59l9N1W+NV2ZaHuJPPQfErWntJyGSwzYHFnUbumR9YhpHMEgELeHuAXKf6iYWzNPCy6vZ9hHZo0Xl1LJRtbI5cSn7rpRt1diYylczdOImuvmitbjXmPgrLsZel1E03a0Xbg6sgOZ/xy/pVNr4kBx+KkdhMYDrp7AfepT5tdPycVspCWv7VRXMxRXOoWhIXEJukC4WqmbXezqlctcaYAcfq6CebT9U/BXVJV6m6C46AEnwAJRa6plhZK2zgvmi/2fdQLo7zWuIJH1SDBDhwIMqLcmw2qqtuatZpkVaj3uafddvOLtOGqmrltOrQ+kUwWZ7pYftfwlPWNdCAHac0klY+F3TzBNgfdRLiknFKOSblsCsavBXkldJXgq4K0Kbw2Lmg62d74l1En7QzI81AWmI1KBqNblvNdTcCJyOuXMc+CVt7kscHNMOaQQpDai0D2suqY7tTJ4+zU4+qqFo34To77oiO5lwnR3kfz91I7C42GipRfO6RvDoRAP3eilr67NMkAAtfxB08ln+HYg6k7eGeUEcwrbglWhcywONOpuS1roIcQJgO8QlG0qJ28MrRlxsmLnPc0NaoPap4Nw4tMgtYf+An4yocBWfFsHJiQQ6JBI1BTSww/s3ZmXaeHqmNPXxNgHMC1lldLYXOqh2Mz70gJ5QNEiDvtPB05eYhecZrl1Qjg3IZz45+KYSmbbyNBOV1MDELqXdgDznTc2p0aRveTTr5Sox9MgwQQeRStK5LG918TqP8pX6eCBvy8jTez+JXgL265ozATKV5KdVq9M6MIMcDlPgmpVrXXUwhC4her1OrO5LHB06EFbfQ2pZVosqNJLXCDwIIycPVYPKlsBxw0XQ4k03AhzR14gcwQPFJ9qUPxcYtqNOtbaSpMDlq78dawnMkEc5UJf46Scuvio2ld0asblZknQE7pHjvJK6q0qLj2tRoPId4+g0XHCilDsOA37ExdWPOYIC7/wBTcJPGFObDYn2eIW2Y77y0wY95pHpMKDtTRrGKVVrnZ90gtcY4gEZ9Era2PZ1WVCcmva70cCoujfE8B4IWcyF4zK+jp6ISX05qFuxBY04THG3Rb1j/ANqp/Y5Pkxxwf/mr/wDhq/2OUhqhfHDVdL2n2Vvb0uIZvu/mdn8lULKlvVGN5uaPUhXLaJ013Dg0BvoAF0cxu5re/wBElrTeRje0+nqodyTclXJJysaohJFJuKUcknK5quavBKmdnbxp3rep+rrCB/C/6pUK4rjTn4KUke8bhXskYkaQV5xCydRqOpuHeaY/ykGvIzBg9FZsXZ9Ktm3A/WUobV6j6rlWIXsMmNueoyKugkMjelqMj2qQdj9cgNNRxDdASnTcf3s3tE8xx8ZUIhePpYpBYt8MlY9gfqrJcObUAMNIjUAfcq87VLWV1uOnUcRzHFLVqVMjeDjnEZac5VULDTuIJJBVLGbs24Jknllhb6vuwBpJIAS1nYQ6XiWjQTqeEjkn5qz06aR4BVVW0RF0WZleSTWyamo2aqECC2XTujMb3DKeZ05plfYZUomKjC09VONL3EangD+BUzZup9i6nctmm52WYkOjVsaGFiZtZ4PTFx1ar2B5kdZ2Sz9CvJ2EoVp7CuQ6J3agGf8AUPwVSxTCqlvUNOoIcPiDoQeIKcQ1cU2TDny4rWWEC/BM0IXFoUF2UEriFEr1PsFLRXpb5hu+JPL8laJeNgdYnx/IWXBaRhodUtqTyPeZE6+73Z9Vzm3I8mydy0w5gtWqf6lZ9l3qEKiweaEgxq3du5LcU2xGlvUqjRq5jx6tITlcK16KlfH2ztA/S6LSMxUAI6g5/JTuKumrUPN7vmuXmH/R8bqUogNuXwB9kkub8CEYg39I/wDnd8yn5dieD+lIqv8A5H/n1TFwSZCVcEm4LQCvAkXJF4S7gk+zJMDMngrgVe0pOnbuc4NaCScgBxSt/hFWif0jC3rwPgVMXFZtjTgQbp41/dA/+yi8P2qrU5a4iow6tf3h5E5hViSR2bBl5nsUWvlf0owMPXqez95r3gOJ9jV72dN/deObTqY6Jrj2FdhWLNWnvMPNpzClm0bS59x3YVT9R3uE9DwT69wWo+1NOo39LQBdTdqKlPiA7jCrMzWSYtL5EHyVe/bHIHHK+RB8j/CpC6EQhMrpqvTmEZHIpewsn1XtYwEuceAmOEnoEkxpc4ASSSABzJKu1em6wpNpta0PcAaruJMTuzrujLIZEzqsdZVinZ1nQL0NyLjoFFX9xvPOQEQ3LQwA2fOJ814t6YJzIA6z92abtJcZ1JS9pblzw0akrlnm6VvsCSpvCsKZVzdIZk0dXHl0UXendlgzAcZnnMfJWBjw2rSpN0puE9XcVB3tPvunQudmBxnRVtyWGCV7pCToRovFtfOplrmuII+GoS+OMqXdKmY3qjA7Qd5zcvWEjTY0GCZ1IEH4lSOGXjg9jhkYHkAYy5ZZq2OpMLw8cE2geflJyVHfTIMEQRr0Xha4cHtrs1C6mC5wMv0cDzkanxWebS4B9FeAHbzXAlp0ORgyF0dHtGKpOEZHkmctO6MB2oUMhCExKzrrAtfwiy7O2o03RvNZLtciQXx8Qs12Yww17hjQJAILvAEfPRbLUtZLGRJc7MDmS1kDoJjyXMbdqB0IR2qG9ffDGbG4ue/TvUn/AKPH20K+fQWckJPgCab1OkIQtCzLAfbBh3Y4xQr8Kwpk6atIYfD/AAo3E8OHaPOebifXMLQvbzghqWLLhvvW1QEwPquhpz6EArN8Yqlxp1Qcn02uHjEFMWOc9rcJsdPBItpMO9aRxBHqm3/Thr73TSfNRtxTgnKNcuXgpN925zTAgjMkT8lGvcSZOa1wbz61lixfUmzmqUsWttqRuXiXaUmni77XgEhZ2Jqva0ZSQJ+fwlM9rcQ7SvuN/V0huNHhqfVaM5HCMd/YtAG9eIhpqez8qHubl1R7nuMucZJSa4hMQAMgmwAAsF0FSVttFXpsLG1HbpBEax4TooxC8dG12oXjmNdk4XXZQuIU9FJOLG57Oox/2XNd6EFXfaSg64qNqU2uIqU+0aOMbu+fSDkqDKt+yWMl25QJG+0l1Jzu8OrCDwiSOuSUbUgL2CVurfsrW9Jhj5qMa6NMuan8Jp9nTNY+8e6wfMpqcHJr7k70md4aEayeX3J7iFcOIa33GDdb+K5xzlztXfFuvHs/K5hw/S0/5gmV2ZqVOjjmPEp5QPZua6JgzEJ2MNZVlzCWmZIdoT4qAeBmqA7C+5HBQTaPGQdfL/KsWBW/dJIyjIcp5Lza4S5p0bE8CCrLb4eMgSMtYj8wqXPB1XQ0DY3EODgo+3IGTdePh4qhbc3u/dOHBjWtHoCfiVp3YimXd0EAOOecwCYj86rKrjBrmvUc/snS5xJygZ+KcbFwh7pHEAAWzW2smDAA5w8VCJezs3VXBjGlzjoB+dFP0NjN3OvVYwfZB3nFSdO7p0W7lu3dnV59534J7JVjSPM+SSyVrbWi6R8vFPMIshb7tGnnVc5u+7rOTR8FpeBUO1vGA6MMnj7on+4t9Fl+APPbMIzhwJ8jJWz7B2eT6pGbjuj+53xLR/SuYr2F0zAc+N17s7Nzrm51P2H76la4QvUIULJuhCEL1CbYlZNrUn0nCWva5p8xHH1Xzq7DX06TreqIq2lQscObDm0+BBX0kVmntNwLcrMvGjuPAo3Hn+qefA90/wAwV0T8OXel+0Ii+G41bn7+Sz51kct0AGMojMcR6JjeWM6CDlkOKt9KxkZ8U0usE73cWFm0XRvzWP8Ap8mASR53VbwGjuVnEiCxj3eYCpFR8kk8SStUFiQXyMyxzSeOYWY31maTt0+R5hdLs6qZM4njkpUbXCR+IWOXqmyF1cTlMl1C4hehCELqF6hCXs7g03te3VrgR4gpBSuzmFdvWAPuN7zzyaFXIWtaS7RQfII2l54LS7O1bcUxUb+jL2aH6smSGjgJkz1Uedl3tzJGkgZ5iQJEZfFQdfHH9sX03FgA3W7piGjRXjZis+tR36p3u9GgEgAEyRrmuOq6N0Ld5fI8O1ZYGMqn3kFnnPq/YTVuznd1k8OPxTsYCWAbuYjNWBsTERHBL1KgaAuadK5psujbQwgXtmqzhVuQYiITyuxs6Anw+9L70OJjUqCxXaVlKQ3vOkzwDfPitVPDJUP6CxStggZ/cse0LxtHiApMAaAHvzGWbRz81T62I1Havd6lF7fPquLnkklN4XZU1M2FgadVzcuF7y6wQhdAXujSLiABJJgK9xsFAmyn9j8MdVqgN1cQxvidT5Nk+S+gLK0FNjWN91oAH4+J181SfZps2KbO2I0lrPH67vPTyKvoSOV+N1002fEWsMh+r7cF1CEKpMkIQhCEJriOHsr0n0qgDmPaWuB5H7+PknSEIWQtw2pbvdRqzLHEMcf2jPqu8xkeoKesaFcdrdnvpNKWZVqclh+1xLD0PPgYWfW9ydHSxzcnNOodoQespVW0xJLxovKWcU7ty7Q6H7j2TytYtLXfag+eUql7W7M77O4BJhzeHlPVTV3tA1lSIOUZ/wCEniWP0m0m75ABBIJ8eA4lTo46qme17ATmrm1FLJUFhIuRbvbn9iVkD6ZBIORBhKWzGuIDsp4p3jty2pXe9numM4icomOsJDDR+kGYyk59B1X0PEXR30NljcACQE3qtAcQNJK8r1VdJJ0kleVaNF4hCEKa8XQFcaVD6Nahn7SsA5/RvAeapwV0oVvpNq1/7SjDH9W8CsVVfo30v/CX117NvpfP081HUWLTdlrXctmbw1O/5HIZeA+KoeFWRqVGtGpIH4/BanaW+n2Q0ADplx8kg2zNZgZ3rXsthdIX8skqxsydE1BJnj8kpiFTdGQ4eii6uKsa0F790DgMyT4Lk44XTHohPqipbF8xRjeIClRc5rodkBzk6+gnNZ5VdJUnjGJdq7LJoyaOQ68yowhdns+l+HisdVyNXUmokLuC8bqN1egF3cW4lZbpMBXDYbZh1as3LM5n+BnEnkToFE4fhpDmAtL6tQgUqQ1ceZ5NGpPRbhsns2LSlBO9Vf3qr+buTeTRoB+KW1M2VgrqaA1Ds/l+/V7qZtrdtNgY0ANaIAHAJVcC6l66IZIQhCEIQhCEIQhCELhaqdtrsgas16AHbAd9mnbNGgnQPGcHjMHhFyXCEKuSNsjcLl854tRcSX5kTBkQWOGRa4cCCmV1b/SLV9Me/T77PD6wHktt2s2IFxNWjDK8d4QN2sI0f1gQHcPBZVc4RUoVZDHMe336TtQOO6dHN6hb4prAcxoucqIJKZ1znncO91m1O8LWlsDMRpwTaVN7V4T2NbeYP0dTvN+8eRlQi6KFzXtxDinUT2yMD28VxCEK5WrqEBC9CF0KY2ZxTsaw3vcf3Xjocp8lDhK2zN5wA1JheSMD2lpVckYkaWHitb2Zwg06rn5Frcmdd4ZegVvpP3RmevAKIwuj2DKYcI7jRmZIIEZnqAVA7RbQ78sYBuzm6Znw5BcDLFJWz4RoOKsp5W7Pgs/N/Ln+LKZxjaykwlrW9oemnqqdiuJms/e3Wt6D85pmTK62kToJTumo4abNuvNJamtlqM5DlySULm4pClhNQ5kbo5uySFze21H36naOH1WaT1dotW8ubNzKxNfiNmC56l4trRzzDRKWfdMovbTpjt7lxAaxubWuPPmVHUsVur6oLe0pkb31WaxxLn8BzW2ezr2YUsPaKlSKl0Rm/gyRm1n3niqpnbsXk8B6pjBQPkN5chyHqUt7P9hPojTWuCKl3U952opty7jfDiRqrpCAF1KHOLjcp41oaLN0QhCFFSQhCEIQhCEIQhCEIQhCEIXCo3G9n6N0zdqtzGbXDJzDza78hSaELwgOFisG9pewF62mCxra9FhLpYD2g/mZxy4t9AskcIMHVfaaqW1nsxs7+S+mKdXhVpw139Q0d5hM6Wu3QwuGSpZAyNuFgsF8sIWpbQewK7pEm2eyuzgCdx+nL3SfNZ5imA3Fs7dr0alI8N9pE+B0KdRVUcnylBBCYoQAuwtYUUBOcOuRTqseRIa4EjnB0SuD4JVuqopUWFzzOWQyGsk5BWfBfZ651GtXrh+5RdullIBznkTOcw1o+1moPkY0Wcf2VIX4J7c+0gVNwdmYDhJJgRoe6NSOvVcxC3DXSM2uEtPMFVfGsQo1IFG2bQDScw+o9zhEd4uMdcgFObOXvbUDSP6ylm3mWcR5felksDYgHsFhxCVbTa5zhP3Hs4eC9AI2ixqpbtotpHd3qckwJmeZQ+oBxVps/Zc/E3Mqmq2nQY0MMAl5MBxgaR3hnKzb2Nr27zRYqaISTNBFxn9lldxiVWqe897ydBJM+QV52O9jN1dlr6829E594d9w6MOniVsWzHszsrGHU6QfUH7WpDneXAeQVrUZtpfTCLBdGyINGQULszsjbWFMU7emG/aec3v/AJncVNLqEpJLjcq5CEIXiEIQhCEIQhCEIQhCEIQhCEIQhCEIQhCEIQhCFwheK1u14hzQ4ciAR6FKIQhVPFPZdh1d++62Y10RLAGg+LR3T6JnR9lFnTnco0TnlvsJ+O99yvCFcJ5ALBxXlgqjYbCU6Di6lSoMcRB3d8SOIhSFfAnuYaZFEsIjdh0R4BTyFEyvcbkr1VG19nlBuXZ24BMkNoyZz+s9x58k4qbCW4pubTY1ri0w4NY2DqD3WjirMuEIdK92RJ8VF7Q5paRkV8v7S4Q6hcOaQQCTHQzBHkVvfs/pgWbI4udPkY+5Vr2p7L75bWaNSJ6OEa+LRHiArdsbS3bOl13neryqRrmlNKwsqMB+kH0sp1CEKScIQhCEIQhCEIQhCEIQhCEIQhCEIQhCEIQhCEIQhCEIQhCEIQhCEIQhCEIQhCEIQhCEJli/6pyWs/cZ/KPkEIXiq/7O5LoQheq1CEIQhCEIQhCEIQhCEIQhf//Z"/>
          <p:cNvSpPr>
            <a:spLocks noChangeAspect="1" noChangeArrowheads="1"/>
          </p:cNvSpPr>
          <p:nvPr/>
        </p:nvSpPr>
        <p:spPr bwMode="auto">
          <a:xfrm>
            <a:off x="114300" y="-1039813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296" name="Picture 8" descr="http://3.bp.blogspot.com/-p5mA0jXqDVU/TYl97KDDGHI/AAAAAAAAAMA/PXN94eJJy3I/reciclagem2%255B1%25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93096"/>
            <a:ext cx="2381250" cy="2371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35. Tráfico: como impedir?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3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impedir o tráfico humano, seja para prostituição, trabalho escravo, adoção ilegal de crianças?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3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regularizar a adoção internacional de crianças?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3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O que fazer para eliminar o tráfico de órgãos?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37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A descriminalização das drogas é o caminho ou a solução é mais rigor no combate por meios mais eficazes?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37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326488" y="581779"/>
            <a:ext cx="1665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tráfico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11266" name="Picture 2" descr="http://www.paraibaemqap.com.br/imagens/26-08-2011.200447_trafico-de-dro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348880"/>
            <a:ext cx="4814935" cy="2448272"/>
          </a:xfrm>
          <a:prstGeom prst="rect">
            <a:avLst/>
          </a:prstGeom>
          <a:noFill/>
        </p:spPr>
      </p:pic>
      <p:pic>
        <p:nvPicPr>
          <p:cNvPr id="11268" name="Picture 4" descr="http://www.estadao.com.br/fotos/haiti_carlabruni_220110_reuters_cort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27813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36. Desigualdade: como reduzir?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1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Há o risco de que a desigualdade no acesso aos serviços de saúde possa quebrar o sentimento de semelhança entre os seres humanos?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1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A desigualdade no acesso aos serviços educacionais é o berço de todas as demais desigualdades sociais?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1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construir sistemas de atendimento à saúde e à educação que ofereçam a mesma qualidade a cada ser humano, independente da renda familiar e da economia do país onde vive a criança?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1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734053" y="581779"/>
            <a:ext cx="28507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desigualdade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6" name="Picture 5" descr="fom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3733271" cy="276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5997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2348880"/>
            <a:ext cx="399872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37. Desarmamento: como conseguir?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levar adiante a conquista de acordo de paz universal?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reorientar o potencial armamentista, científico e industrial para a produção a serviço de um mundo em paz?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613157" y="581779"/>
            <a:ext cx="3092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desARMAMENTO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1026" name="Picture 2" descr="http://www.imotion.com.br/imagens/data/media/75/295ar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612" y="2286000"/>
            <a:ext cx="2725465" cy="2044099"/>
          </a:xfrm>
          <a:prstGeom prst="rect">
            <a:avLst/>
          </a:prstGeom>
          <a:noFill/>
        </p:spPr>
      </p:pic>
      <p:pic>
        <p:nvPicPr>
          <p:cNvPr id="1028" name="Picture 4" descr="http://1.bp.blogspot.com/-OM5LhwsWvb8/TeEgQKz5sqI/AAAAAAAAAkQ/vNXYWHfXDqI/s1600/armas_de_guerr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76872"/>
            <a:ext cx="2736304" cy="2052228"/>
          </a:xfrm>
          <a:prstGeom prst="rect">
            <a:avLst/>
          </a:prstGeom>
          <a:noFill/>
        </p:spPr>
      </p:pic>
      <p:pic>
        <p:nvPicPr>
          <p:cNvPr id="1030" name="Picture 6" descr="http://www.medicina.ufmg.br/noticias/wp-content/uploads/2007/11/dia-mundial-da-ciencia-pela-paz-e-desenvolvimen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276872"/>
            <a:ext cx="2448272" cy="2088232"/>
          </a:xfrm>
          <a:prstGeom prst="rect">
            <a:avLst/>
          </a:prstGeom>
          <a:noFill/>
        </p:spPr>
      </p:pic>
      <p:pic>
        <p:nvPicPr>
          <p:cNvPr id="1032" name="Picture 8" descr="http://t0.gstatic.com/images?q=tbn:ANd9GcSZl58yb4p231G6tAxcbjeXW_Kycv3RDWQpvl_xGBNXiWez7tR8k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861048"/>
            <a:ext cx="841966" cy="50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38. Bancos: Como utilizá-los?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impedir o poder transnacional do setor financeiro e sua capacidade de arruinar economias e nações inteiras?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De que forma impedir as bolhas - ilusórias e de curto prazo?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mobilizar politicamente os trilhões de dólares congelados sob a forma de títulos da dívida pública norte americana nas mãos de credores em todo o mundo?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317673" y="581779"/>
            <a:ext cx="1683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bancos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8194" name="Picture 2" descr="http://igepri.org/news/wp-content/uploads/2011/03/dinheiro-1024x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5113412" cy="4082483"/>
          </a:xfrm>
          <a:prstGeom prst="rect">
            <a:avLst/>
          </a:prstGeom>
          <a:noFill/>
        </p:spPr>
      </p:pic>
      <p:pic>
        <p:nvPicPr>
          <p:cNvPr id="8196" name="Picture 4" descr="http://www.akatu.org.br/Content/Akatu/Arquivos/image/05_07_26_bovespa_ind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2543424" cy="17281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39. Moeda: como desmonetarizar a civilização?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aumentar a participação de bens e serviços  desmonetarizados na soma dos produtos da sociedade?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medir valor sem monetarizar?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quebrar monopólio de algumas moedas sobre as outras?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49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Como manter soberania em um mundo com moeda comum?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412986" y="581779"/>
            <a:ext cx="14928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moeda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7170" name="Picture 2" descr="http://techfilipino.com/wp-content/uploads/2010/03/domaining-monetization-strategy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4788024" cy="3591018"/>
          </a:xfrm>
          <a:prstGeom prst="rect">
            <a:avLst/>
          </a:prstGeom>
          <a:noFill/>
        </p:spPr>
      </p:pic>
      <p:pic>
        <p:nvPicPr>
          <p:cNvPr id="7172" name="Picture 4" descr="http://blogs.estadao.com.br/celso-ming/wp-content/blogs.dir/43/files/2010/02/euro_russell_boyce_reuters_0101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0888"/>
            <a:ext cx="3798744" cy="2684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40. Felicidade: Como facilitar seu caminho?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É possível a felicidade sem aumento da produção e do consumo?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É possível um indicador de felicidade bruta de um povo?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Se o papel do político é eliminar os entraves que ocorrem no caminho da felicidade, quais ações um governo pode realizar para facilitar a busca da felicidade pelas pessoas?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3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084372" y="581779"/>
            <a:ext cx="2150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felicidade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6148" name="Picture 4" descr="http://2.bp.blogspot.com/_me-HQpUJIVE/TDA6lWGq5XI/AAAAAAAAANo/6a0INmRH224/s320/declaracao-independencia-e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5"/>
            <a:ext cx="2880320" cy="3021315"/>
          </a:xfrm>
          <a:prstGeom prst="rect">
            <a:avLst/>
          </a:prstGeom>
          <a:noFill/>
        </p:spPr>
      </p:pic>
      <p:pic>
        <p:nvPicPr>
          <p:cNvPr id="6150" name="Picture 6" descr="http://1.bp.blogspot.com/_5Dk4GB3rFDk/TAFHo6IeT4I/AAAAAAAAAn4/hS4XpwBHeDQ/s1600/1431806347_c8ed31b0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4762500" cy="4248151"/>
          </a:xfrm>
          <a:prstGeom prst="rect">
            <a:avLst/>
          </a:prstGeom>
          <a:noFill/>
        </p:spPr>
      </p:pic>
      <p:pic>
        <p:nvPicPr>
          <p:cNvPr id="6152" name="Picture 8" descr="http://3.bp.blogspot.com/_KrAGIrHQ5xA/TOJsxWTKlzI/AAAAAAAAAkE/KdDfCR8UZNg/s1600/constituicao-feder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062861"/>
            <a:ext cx="2520280" cy="16785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41. Condição humana: qual é?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A crise é das características da civilização ou da essência da humanidade?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O que há de especial na espécie humana que justifique a luta por uma reorientação do modelo civilizatório?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O cérebro humano será capaz de adaptar-se para controlar o poder planetário da humanidade?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6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Será possível controlar eticamente o poder da lógica pondo-a a serviço de um projeto de longo prazo?</a:t>
            </a:r>
          </a:p>
          <a:p>
            <a:pPr marL="800100" lvl="1" indent="-342900"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191565" y="581779"/>
            <a:ext cx="3935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Condição humana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5122" name="Picture 2" descr="http://www.agitairaja.com.br/agitairaja2011/wp-content/uploads/2011/02/o-que-e-humanismo-e-quais-su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76872"/>
            <a:ext cx="2714625" cy="2771776"/>
          </a:xfrm>
          <a:prstGeom prst="rect">
            <a:avLst/>
          </a:prstGeom>
          <a:noFill/>
        </p:spPr>
      </p:pic>
      <p:pic>
        <p:nvPicPr>
          <p:cNvPr id="5124" name="Picture 4" descr="http://3.bp.blogspot.com/-8zilwFLtHuQ/TisO6OsuVPI/AAAAAAAAAbw/x0aFqjKP-bk/s400/cerebro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403648" y="5373216"/>
            <a:ext cx="7416824" cy="11521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Se não quisermos manter a exclusão por apartação - apartheid social -, o caminho é reorientar o modelo de civilização, mudando:</a:t>
            </a:r>
          </a:p>
          <a:p>
            <a:pPr algn="just">
              <a:spcAft>
                <a:spcPts val="600"/>
              </a:spcAft>
            </a:pPr>
            <a:endParaRPr lang="pt-BR" sz="2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valores, propósitos, meios de produção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gostos de consumo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criação e  uso do tempo livre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mentalidade predominante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papel da tecnologia</a:t>
            </a:r>
          </a:p>
          <a:p>
            <a:pPr algn="just">
              <a:spcAft>
                <a:spcPts val="60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      A chance para a metamorfose do atual modelo em um novo está na    Reunião de Cúpula de 2012,  a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Rio+20,  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com um amplo debate prévio, envolvendo toda a sociedade.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endParaRPr lang="pt-PT" dirty="0" smtClean="0">
              <a:latin typeface="Futura Hv B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847270" y="581779"/>
            <a:ext cx="46242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3600" cap="all" dirty="0" smtClean="0">
                <a:latin typeface="Futura Md BT" pitchFamily="34" charset="0"/>
              </a:rPr>
              <a:t>um novo modelo</a:t>
            </a:r>
            <a:endParaRPr lang="pt-BR" sz="3600" cap="all" dirty="0">
              <a:latin typeface="Futura Md B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41. Condição humana: qual é? (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cont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A minúscula dimensão do fenômeno humano, simples poeira no conjunto das estrelas, justifica o esforço para buscar a sobrevivência da espécie humana?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O poder científico aliado à voracidade do consumo faz a humanidade carregar um meteoro interno capaz de produzir o mesmo estrago daquele que atingiu a Terra 65 milhões de anos atrás?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Somos o meteoro de nós próprios?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0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191562" y="581779"/>
            <a:ext cx="3935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Condição humana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4100" name="Picture 4" descr="http://3.bp.blogspot.com/-bzfOKHA6Nb0/TVxLM8QYAZI/AAAAAAAAA0o/h12dbXgUeZY/s1600/172meteoro_ter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810" y="2276872"/>
            <a:ext cx="6984776" cy="4261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42. Metamorfose civilizatória - como fazer?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Como fazer um Plano Marshall Global para a Educação, que assegure educação com qualidade para todas as crianças do mundo oferecendo-lhes as mesmas oportunidades?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Como redefinir o conceito de riqueza e inverter a lógica: vendo riqueza no lixo, fonte de energia no sol sobre o Saara, potencial produtiva nas mãos dos desempregados?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Quais educação permitirá a mudança de mentalidade dos futuros adultos?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Como utilizar os mais modernos equipamentos pedagógicos, inclusive os novos conhecimentos da neurociência, sem afetar o âmago dos sentimentos que caracterizam o humanismo?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3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Como sair da sociedade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do-ter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para a sociedade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do-usar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e como construir a sociedade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do-ser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504296" y="581779"/>
            <a:ext cx="5310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Metamorfose civilizatória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3074" name="Picture 2" descr="http://www.onecommunityranch.com/one-community-long-term_files/Hatching-a-New-Civ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7632848" cy="4392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43. Novo Humanismo?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Como impedir o poder transnacional do setor financeiro e sua capacidade de arruinar economias e nações inteiras?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De que forma podemos impedir as bolhas que criam riquezas ilusórias e de curto prazo?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Como evoluir do pensamento lógico ao pensamento complexo?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Como definir riqueza?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Como implantar limites ecológicos para o consumo?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68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Quais são os instrumentos sociais para construir o limite social abaixo do qual nenhum ser humano ficará excluído do acesso às necessidades básicas?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306853" y="581779"/>
            <a:ext cx="3705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Novo humanismo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83532"/>
            <a:ext cx="7560840" cy="349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44. Retórica: como apresentar o caminho de um novo humanismo?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74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	Como escrever um texto que sensibilize a opinião pública mundial e aponte o rumo para o futuro?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225501" y="581779"/>
            <a:ext cx="18678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smtClean="0">
                <a:latin typeface="Futura Md BT" pitchFamily="34" charset="0"/>
              </a:rPr>
              <a:t>retórica</a:t>
            </a:r>
            <a:endParaRPr lang="pt-BR" sz="2800" cap="all" dirty="0">
              <a:latin typeface="Futura Md B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07704" y="5517232"/>
            <a:ext cx="352839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pt-BR" sz="1600" b="1" u="sng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itchFamily="18" charset="0"/>
                <a:cs typeface="Microsoft New Tai Lue" pitchFamily="34" charset="0"/>
              </a:rPr>
              <a:t>www.educacionista.org.br</a:t>
            </a:r>
          </a:p>
          <a:p>
            <a:pPr marL="342900" indent="-342900" algn="ctr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pt-BR" sz="1600" b="1" u="sng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itchFamily="18" charset="0"/>
                <a:cs typeface="Microsoft New Tai Lue" pitchFamily="34" charset="0"/>
              </a:rPr>
              <a:t>www.cristovam.org.br</a:t>
            </a:r>
          </a:p>
        </p:txBody>
      </p:sp>
      <p:pic>
        <p:nvPicPr>
          <p:cNvPr id="6" name="Picture 33" descr="save-the-pl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6984776" cy="40431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1. Água, como conservá-la?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os riscos de falta de água potável no futuro e em quanto tempo a água poderá ser recurso escasso?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prevenir a escassez de água, como eliminar desperdícios, como proteger a qualidade, como dessalinizar?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Existem outras soluções técnicas?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Há risco de guerras futuras por água?</a:t>
            </a:r>
            <a:endParaRPr lang="pt-PT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554852" y="581779"/>
            <a:ext cx="1209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ÁGUA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49154" name="Picture 2" descr="http://3.bp.blogspot.com/_glyLfBk9Cic/SKMK6v6LgII/AAAAAAAACZ8/b9e2Gwjsrcg/s400/polui%C3%A7%C3%A3o+das+aguas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3810000" cy="2592288"/>
          </a:xfrm>
          <a:prstGeom prst="rect">
            <a:avLst/>
          </a:prstGeom>
          <a:noFill/>
        </p:spPr>
      </p:pic>
      <p:pic>
        <p:nvPicPr>
          <p:cNvPr id="49156" name="Picture 4" descr="http://www.ecodebate.com.br/foto/sec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505963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2. Energia, para que e como implantar?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 saída está mais no aumento da oferta ou na redução da demanda?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melhor explorar petróleo no Pólo ou energia solar no Saara?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Nós temos falta de energia, escassez de fontes ou excesso de consumo?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mais grave, para a humanidade, a falta de energia no futuro ou a má distribuição do consumo no presente?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Onde estão geograficamente localizadas as fontes de energia no nível atual de conhecimento científico e tecnológico?</a:t>
            </a:r>
            <a:endParaRPr lang="pt-PT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317673" y="581779"/>
            <a:ext cx="1683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ENERGIA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48130" name="Picture 2" descr="http://blog.jangadeiroonline.com.br/uploads/2010/09/energia-elet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3168352" cy="3168352"/>
          </a:xfrm>
          <a:prstGeom prst="rect">
            <a:avLst/>
          </a:prstGeom>
          <a:noFill/>
        </p:spPr>
      </p:pic>
      <p:pic>
        <p:nvPicPr>
          <p:cNvPr id="48132" name="Picture 4" descr="http://2.bp.blogspot.com/--1Jmq76cF7M/TlkIDi9RNKI/AAAAAAAAAdw/AVDfjN5MKCw/s1600/ener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362" y="2420888"/>
            <a:ext cx="1904852" cy="2232248"/>
          </a:xfrm>
          <a:prstGeom prst="rect">
            <a:avLst/>
          </a:prstGeom>
          <a:noFill/>
        </p:spPr>
      </p:pic>
      <p:pic>
        <p:nvPicPr>
          <p:cNvPr id="48134" name="Picture 6" descr="http://1.bp.blogspot.com/-p10JIiMXwoM/TZJMhxP6sWI/AAAAAAAAABQ/sTtQ2wk1gGA/s1600/hidri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2838450" cy="2847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2. Energia, para que e como implantar?  (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cont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Onde estarão geograficamente localizadas as fontes de energia no nível de conhecimento científico e tecnológico esperado em 30 anos?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ampliar as produções domésticas de energia?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são os lobbies da energia, além dos petroleiros,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barrageiros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, carvoeiros e nucleares?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são os beneficiados pelo aumento na oferta de energia, e quais são as vítimas, de acordo com a fonte?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0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definir um modelo produtivo e de consumo que exija menos energia?</a:t>
            </a:r>
            <a:endParaRPr lang="pt-PT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317673" y="581779"/>
            <a:ext cx="16834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ENERGIA</a:t>
            </a:r>
            <a:endParaRPr lang="pt-BR" sz="2800" cap="all" dirty="0" smtClean="0">
              <a:latin typeface="Futura Md BT" pitchFamily="34" charset="0"/>
            </a:endParaRPr>
          </a:p>
        </p:txBody>
      </p:sp>
      <p:pic>
        <p:nvPicPr>
          <p:cNvPr id="47108" name="Picture 4" descr="http://2.bp.blogspot.com/-CE_5KgZUjeA/TZJD0QQI-0I/AAAAAAAABnk/rDHuj-KYL-Q/s1600/20110325for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75123"/>
            <a:ext cx="4381500" cy="3286125"/>
          </a:xfrm>
          <a:prstGeom prst="rect">
            <a:avLst/>
          </a:prstGeom>
          <a:noFill/>
        </p:spPr>
      </p:pic>
      <p:pic>
        <p:nvPicPr>
          <p:cNvPr id="47110" name="Picture 6" descr="http://ecourbana.files.wordpress.com/2008/07/etanol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8888" y="1724615"/>
            <a:ext cx="7634287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2. Energia, para que e como implantar?  (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cont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as fontes eficientes no sentido econômico, social, ecológico?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Como evitar os problemas provocados pelas grandes hidrelétricas?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são os riscos da energia nuclear?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Quais são as possibilidades as fontes eólica e solar e como desenvolvê-las? 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 startAt="15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Que outras fontes de energia podem ser previstas?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8888" y="404813"/>
            <a:ext cx="7885112" cy="115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317672" y="581779"/>
            <a:ext cx="16834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cap="all" dirty="0" smtClean="0">
                <a:latin typeface="Futura Md BT" pitchFamily="34" charset="0"/>
              </a:rPr>
              <a:t>ENERGIA</a:t>
            </a:r>
            <a:endParaRPr lang="pt-BR" sz="2800" cap="all" dirty="0">
              <a:latin typeface="Futura Md BT" pitchFamily="34" charset="0"/>
            </a:endParaRPr>
          </a:p>
        </p:txBody>
      </p:sp>
      <p:pic>
        <p:nvPicPr>
          <p:cNvPr id="46084" name="Picture 4" descr="http://4.bp.blogspot.com/-ec4poqTvoeY/TbYDG6Q2bxI/AAAAAAAAADI/gkvvuY-PHU8/s1600/fabrica+de+energia+nucl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4281663" cy="2421086"/>
          </a:xfrm>
          <a:prstGeom prst="rect">
            <a:avLst/>
          </a:prstGeom>
          <a:noFill/>
        </p:spPr>
      </p:pic>
      <p:pic>
        <p:nvPicPr>
          <p:cNvPr id="46082" name="Picture 2" descr="http://1.bp.blogspot.com/_8uToWLpJx98/TQFIHU8dfZI/AAAAAAAAABw/2H4cHZl6A3Q/s1600/ENERGIA_EOLICA-SO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8880"/>
            <a:ext cx="3609984" cy="29504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 novo PNE Por uma revolaçã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 novo PNE Por uma revolação</Template>
  <TotalTime>1240</TotalTime>
  <Words>3110</Words>
  <Application>Microsoft Office PowerPoint</Application>
  <PresentationFormat>Apresentação na tela (4:3)</PresentationFormat>
  <Paragraphs>301</Paragraphs>
  <Slides>53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4" baseType="lpstr">
      <vt:lpstr>Arial</vt:lpstr>
      <vt:lpstr>Calibri</vt:lpstr>
      <vt:lpstr>Futura Hv BT</vt:lpstr>
      <vt:lpstr>Futura Md BT</vt:lpstr>
      <vt:lpstr>Gill Sans MT</vt:lpstr>
      <vt:lpstr>Lucida Bright</vt:lpstr>
      <vt:lpstr>Microsoft New Tai Lue</vt:lpstr>
      <vt:lpstr>Verdana</vt:lpstr>
      <vt:lpstr>Wingdings</vt:lpstr>
      <vt:lpstr>Wingdings 2</vt:lpstr>
      <vt:lpstr>O novo PNE Por uma revolação</vt:lpstr>
      <vt:lpstr>Tempo de Perguntas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ADALVES</dc:creator>
  <cp:lastModifiedBy>Priscila Alves de França</cp:lastModifiedBy>
  <cp:revision>188</cp:revision>
  <cp:lastPrinted>2016-12-08T18:47:59Z</cp:lastPrinted>
  <dcterms:created xsi:type="dcterms:W3CDTF">2011-05-04T12:16:19Z</dcterms:created>
  <dcterms:modified xsi:type="dcterms:W3CDTF">2016-12-08T19:02:46Z</dcterms:modified>
</cp:coreProperties>
</file>