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9" r:id="rId2"/>
    <p:sldId id="377" r:id="rId3"/>
    <p:sldId id="361" r:id="rId4"/>
    <p:sldId id="331" r:id="rId5"/>
    <p:sldId id="362" r:id="rId6"/>
    <p:sldId id="378" r:id="rId7"/>
    <p:sldId id="366" r:id="rId8"/>
    <p:sldId id="364" r:id="rId9"/>
    <p:sldId id="334" r:id="rId10"/>
    <p:sldId id="375" r:id="rId11"/>
    <p:sldId id="379" r:id="rId12"/>
    <p:sldId id="380" r:id="rId13"/>
    <p:sldId id="373" r:id="rId14"/>
    <p:sldId id="374" r:id="rId15"/>
    <p:sldId id="360" r:id="rId16"/>
    <p:sldId id="367" r:id="rId17"/>
    <p:sldId id="368" r:id="rId18"/>
    <p:sldId id="369" r:id="rId19"/>
    <p:sldId id="370" r:id="rId20"/>
    <p:sldId id="37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 Cesar Machado" initials="PC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45F"/>
    <a:srgbClr val="FFFFFF"/>
    <a:srgbClr val="B5D2EC"/>
    <a:srgbClr val="605E95"/>
    <a:srgbClr val="D3E4F3"/>
    <a:srgbClr val="D0E3F3"/>
    <a:srgbClr val="DAE3F3"/>
    <a:srgbClr val="A9D18E"/>
    <a:srgbClr val="8CD147"/>
    <a:srgbClr val="79B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83694" autoAdjust="0"/>
  </p:normalViewPr>
  <p:slideViewPr>
    <p:cSldViewPr snapToGrid="0">
      <p:cViewPr varScale="1">
        <p:scale>
          <a:sx n="77" d="100"/>
          <a:sy n="77" d="100"/>
        </p:scale>
        <p:origin x="105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0507B-FBF8-4171-9EC1-4E3DBA9F2EE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C96FBA4-690A-4F52-BB6C-F8AF158DD4C0}">
      <dgm:prSet phldrT="[Texto]" custT="1"/>
      <dgm:spPr/>
      <dgm:t>
        <a:bodyPr/>
        <a:lstStyle/>
        <a:p>
          <a:r>
            <a:rPr lang="pt-BR" sz="5600" b="0" i="0" dirty="0" smtClean="0"/>
            <a:t>Mitigar o efeito da seca na renda</a:t>
          </a:r>
          <a:endParaRPr lang="pt-BR" sz="5600" dirty="0"/>
        </a:p>
      </dgm:t>
    </dgm:pt>
    <dgm:pt modelId="{1DA2C6C7-0488-480B-927C-86F5EA9D3616}" type="parTrans" cxnId="{255317D3-3943-424C-9146-5CFB1E8E8B79}">
      <dgm:prSet/>
      <dgm:spPr/>
      <dgm:t>
        <a:bodyPr/>
        <a:lstStyle/>
        <a:p>
          <a:endParaRPr lang="pt-BR"/>
        </a:p>
      </dgm:t>
    </dgm:pt>
    <dgm:pt modelId="{9D2EE0BC-45DF-4249-BDC4-C0B6B18B8677}" type="sibTrans" cxnId="{255317D3-3943-424C-9146-5CFB1E8E8B79}">
      <dgm:prSet/>
      <dgm:spPr/>
      <dgm:t>
        <a:bodyPr/>
        <a:lstStyle/>
        <a:p>
          <a:endParaRPr lang="pt-BR"/>
        </a:p>
      </dgm:t>
    </dgm:pt>
    <dgm:pt modelId="{A1075949-5DD5-4D60-A8C7-1B97513E66C0}">
      <dgm:prSet phldrT="[Texto]" custT="1"/>
      <dgm:spPr/>
      <dgm:t>
        <a:bodyPr/>
        <a:lstStyle/>
        <a:p>
          <a:r>
            <a:rPr lang="pt-BR" sz="5600" b="0" i="0" dirty="0" smtClean="0"/>
            <a:t>Diminuir a insegurança alimentar</a:t>
          </a:r>
          <a:endParaRPr lang="pt-BR" sz="5600" dirty="0"/>
        </a:p>
      </dgm:t>
    </dgm:pt>
    <dgm:pt modelId="{BB6EB74F-A301-40F9-B28A-29C21181CEA6}" type="parTrans" cxnId="{DC33A63C-A586-45B2-A077-BE21A53B146B}">
      <dgm:prSet/>
      <dgm:spPr/>
      <dgm:t>
        <a:bodyPr/>
        <a:lstStyle/>
        <a:p>
          <a:endParaRPr lang="pt-BR"/>
        </a:p>
      </dgm:t>
    </dgm:pt>
    <dgm:pt modelId="{701DACDE-ED5B-44A2-A018-869547B75784}" type="sibTrans" cxnId="{DC33A63C-A586-45B2-A077-BE21A53B146B}">
      <dgm:prSet/>
      <dgm:spPr/>
      <dgm:t>
        <a:bodyPr/>
        <a:lstStyle/>
        <a:p>
          <a:endParaRPr lang="pt-BR"/>
        </a:p>
      </dgm:t>
    </dgm:pt>
    <dgm:pt modelId="{9A1E6C85-2AD1-4649-BCCC-CAC7BADA9F19}" type="pres">
      <dgm:prSet presAssocID="{E4D0507B-FBF8-4171-9EC1-4E3DBA9F2EE3}" presName="Name0" presStyleCnt="0">
        <dgm:presLayoutVars>
          <dgm:dir/>
          <dgm:resizeHandles val="exact"/>
        </dgm:presLayoutVars>
      </dgm:prSet>
      <dgm:spPr/>
    </dgm:pt>
    <dgm:pt modelId="{5CFB89B0-F6F5-4649-9730-ECA992F4FDCD}" type="pres">
      <dgm:prSet presAssocID="{E4D0507B-FBF8-4171-9EC1-4E3DBA9F2EE3}" presName="bkgdShp" presStyleLbl="alignAccFollowNode1" presStyleIdx="0" presStyleCnt="1" custScaleY="110364" custLinFactNeighborX="-137" custLinFactNeighborY="1054"/>
      <dgm:spPr/>
    </dgm:pt>
    <dgm:pt modelId="{3461628E-E18C-4A24-A75D-45E3B878C19F}" type="pres">
      <dgm:prSet presAssocID="{E4D0507B-FBF8-4171-9EC1-4E3DBA9F2EE3}" presName="linComp" presStyleCnt="0"/>
      <dgm:spPr/>
    </dgm:pt>
    <dgm:pt modelId="{2A50D98B-D0C1-4E37-96F6-079971F92D90}" type="pres">
      <dgm:prSet presAssocID="{CC96FBA4-690A-4F52-BB6C-F8AF158DD4C0}" presName="compNode" presStyleCnt="0"/>
      <dgm:spPr/>
    </dgm:pt>
    <dgm:pt modelId="{A432088D-BE27-4917-88F9-0A5BD71EB6FD}" type="pres">
      <dgm:prSet presAssocID="{CC96FBA4-690A-4F52-BB6C-F8AF158DD4C0}" presName="node" presStyleLbl="node1" presStyleIdx="0" presStyleCnt="2" custScaleY="75215" custLinFactNeighborX="-583" custLinFactNeighborY="-1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59657-3461-4315-A489-4A5ED8BE44B9}" type="pres">
      <dgm:prSet presAssocID="{CC96FBA4-690A-4F52-BB6C-F8AF158DD4C0}" presName="invisiNode" presStyleLbl="node1" presStyleIdx="0" presStyleCnt="2"/>
      <dgm:spPr/>
    </dgm:pt>
    <dgm:pt modelId="{E1BFD6C8-FBE1-47A1-8076-BC282786B2D8}" type="pres">
      <dgm:prSet presAssocID="{CC96FBA4-690A-4F52-BB6C-F8AF158DD4C0}" presName="imagNode" presStyleLbl="fgImgPlace1" presStyleIdx="0" presStyleCnt="2" custScaleY="122826" custLinFactNeighborX="1177" custLinFactNeighborY="156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CAFC3B-D565-49F9-956A-F3F6DD867999}" type="pres">
      <dgm:prSet presAssocID="{9D2EE0BC-45DF-4249-BDC4-C0B6B18B867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728F61C-DD9B-41B1-8B3D-D8351BD71F73}" type="pres">
      <dgm:prSet presAssocID="{A1075949-5DD5-4D60-A8C7-1B97513E66C0}" presName="compNode" presStyleCnt="0"/>
      <dgm:spPr/>
    </dgm:pt>
    <dgm:pt modelId="{FDF6B7B6-F99B-49FB-AC50-140FF87F18A1}" type="pres">
      <dgm:prSet presAssocID="{A1075949-5DD5-4D60-A8C7-1B97513E66C0}" presName="node" presStyleLbl="node1" presStyleIdx="1" presStyleCnt="2" custScaleY="75215" custLinFactNeighborX="-583" custLinFactNeighborY="-3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AE85E-799D-4725-B24B-B701C415498A}" type="pres">
      <dgm:prSet presAssocID="{A1075949-5DD5-4D60-A8C7-1B97513E66C0}" presName="invisiNode" presStyleLbl="node1" presStyleIdx="1" presStyleCnt="2"/>
      <dgm:spPr/>
    </dgm:pt>
    <dgm:pt modelId="{B2C98CAA-5EDE-4F08-8624-63B5E9E04214}" type="pres">
      <dgm:prSet presAssocID="{A1075949-5DD5-4D60-A8C7-1B97513E66C0}" presName="imagNode" presStyleLbl="fgImgPlace1" presStyleIdx="1" presStyleCnt="2" custScaleY="122826" custLinFactNeighborX="2039" custLinFactNeighborY="159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18A8DE57-DD70-4E5D-A6E2-6E3CE1E69BB5}" type="presOf" srcId="{9D2EE0BC-45DF-4249-BDC4-C0B6B18B8677}" destId="{1FCAFC3B-D565-49F9-956A-F3F6DD867999}" srcOrd="0" destOrd="0" presId="urn:microsoft.com/office/officeart/2005/8/layout/pList2"/>
    <dgm:cxn modelId="{DC33A63C-A586-45B2-A077-BE21A53B146B}" srcId="{E4D0507B-FBF8-4171-9EC1-4E3DBA9F2EE3}" destId="{A1075949-5DD5-4D60-A8C7-1B97513E66C0}" srcOrd="1" destOrd="0" parTransId="{BB6EB74F-A301-40F9-B28A-29C21181CEA6}" sibTransId="{701DACDE-ED5B-44A2-A018-869547B75784}"/>
    <dgm:cxn modelId="{9A4A98D6-4C48-4D03-8781-522566351975}" type="presOf" srcId="{CC96FBA4-690A-4F52-BB6C-F8AF158DD4C0}" destId="{A432088D-BE27-4917-88F9-0A5BD71EB6FD}" srcOrd="0" destOrd="0" presId="urn:microsoft.com/office/officeart/2005/8/layout/pList2"/>
    <dgm:cxn modelId="{D2DCE14C-1252-40DB-944D-E06F1448D024}" type="presOf" srcId="{A1075949-5DD5-4D60-A8C7-1B97513E66C0}" destId="{FDF6B7B6-F99B-49FB-AC50-140FF87F18A1}" srcOrd="0" destOrd="0" presId="urn:microsoft.com/office/officeart/2005/8/layout/pList2"/>
    <dgm:cxn modelId="{255317D3-3943-424C-9146-5CFB1E8E8B79}" srcId="{E4D0507B-FBF8-4171-9EC1-4E3DBA9F2EE3}" destId="{CC96FBA4-690A-4F52-BB6C-F8AF158DD4C0}" srcOrd="0" destOrd="0" parTransId="{1DA2C6C7-0488-480B-927C-86F5EA9D3616}" sibTransId="{9D2EE0BC-45DF-4249-BDC4-C0B6B18B8677}"/>
    <dgm:cxn modelId="{EEF1D37A-B313-48CF-A8B3-8B70DE15C4DA}" type="presOf" srcId="{E4D0507B-FBF8-4171-9EC1-4E3DBA9F2EE3}" destId="{9A1E6C85-2AD1-4649-BCCC-CAC7BADA9F19}" srcOrd="0" destOrd="0" presId="urn:microsoft.com/office/officeart/2005/8/layout/pList2"/>
    <dgm:cxn modelId="{4AFCD8FD-59C9-4F5F-8B3B-4CF50C22F326}" type="presParOf" srcId="{9A1E6C85-2AD1-4649-BCCC-CAC7BADA9F19}" destId="{5CFB89B0-F6F5-4649-9730-ECA992F4FDCD}" srcOrd="0" destOrd="0" presId="urn:microsoft.com/office/officeart/2005/8/layout/pList2"/>
    <dgm:cxn modelId="{93B93CE0-6067-4FC9-82E1-99F79E27A01D}" type="presParOf" srcId="{9A1E6C85-2AD1-4649-BCCC-CAC7BADA9F19}" destId="{3461628E-E18C-4A24-A75D-45E3B878C19F}" srcOrd="1" destOrd="0" presId="urn:microsoft.com/office/officeart/2005/8/layout/pList2"/>
    <dgm:cxn modelId="{D073D512-B00C-4D8B-A31A-60368A27EB9B}" type="presParOf" srcId="{3461628E-E18C-4A24-A75D-45E3B878C19F}" destId="{2A50D98B-D0C1-4E37-96F6-079971F92D90}" srcOrd="0" destOrd="0" presId="urn:microsoft.com/office/officeart/2005/8/layout/pList2"/>
    <dgm:cxn modelId="{1AC9A36B-6108-49B5-A166-A0E404BCA537}" type="presParOf" srcId="{2A50D98B-D0C1-4E37-96F6-079971F92D90}" destId="{A432088D-BE27-4917-88F9-0A5BD71EB6FD}" srcOrd="0" destOrd="0" presId="urn:microsoft.com/office/officeart/2005/8/layout/pList2"/>
    <dgm:cxn modelId="{36B80DD4-559A-4AE5-8BC3-354C11CE0FC4}" type="presParOf" srcId="{2A50D98B-D0C1-4E37-96F6-079971F92D90}" destId="{99859657-3461-4315-A489-4A5ED8BE44B9}" srcOrd="1" destOrd="0" presId="urn:microsoft.com/office/officeart/2005/8/layout/pList2"/>
    <dgm:cxn modelId="{4190C8AA-BF48-47FA-B402-7108008B69EA}" type="presParOf" srcId="{2A50D98B-D0C1-4E37-96F6-079971F92D90}" destId="{E1BFD6C8-FBE1-47A1-8076-BC282786B2D8}" srcOrd="2" destOrd="0" presId="urn:microsoft.com/office/officeart/2005/8/layout/pList2"/>
    <dgm:cxn modelId="{E59C1E85-C185-49A7-A9C2-FB7B8A525989}" type="presParOf" srcId="{3461628E-E18C-4A24-A75D-45E3B878C19F}" destId="{1FCAFC3B-D565-49F9-956A-F3F6DD867999}" srcOrd="1" destOrd="0" presId="urn:microsoft.com/office/officeart/2005/8/layout/pList2"/>
    <dgm:cxn modelId="{0CDF8EC7-9EBD-49B6-86EF-3535D2AF19EE}" type="presParOf" srcId="{3461628E-E18C-4A24-A75D-45E3B878C19F}" destId="{A728F61C-DD9B-41B1-8B3D-D8351BD71F73}" srcOrd="2" destOrd="0" presId="urn:microsoft.com/office/officeart/2005/8/layout/pList2"/>
    <dgm:cxn modelId="{A2CD0BB8-3A02-4E6D-9F34-0F682E9CD203}" type="presParOf" srcId="{A728F61C-DD9B-41B1-8B3D-D8351BD71F73}" destId="{FDF6B7B6-F99B-49FB-AC50-140FF87F18A1}" srcOrd="0" destOrd="0" presId="urn:microsoft.com/office/officeart/2005/8/layout/pList2"/>
    <dgm:cxn modelId="{3FB5A00B-B009-4FF1-8BA6-BA72D897354D}" type="presParOf" srcId="{A728F61C-DD9B-41B1-8B3D-D8351BD71F73}" destId="{93EAE85E-799D-4725-B24B-B701C415498A}" srcOrd="1" destOrd="0" presId="urn:microsoft.com/office/officeart/2005/8/layout/pList2"/>
    <dgm:cxn modelId="{F455A7FD-F790-4367-8C7A-8B6316F344D0}" type="presParOf" srcId="{A728F61C-DD9B-41B1-8B3D-D8351BD71F73}" destId="{B2C98CAA-5EDE-4F08-8624-63B5E9E0421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F056-FDE0-4795-9A80-7817220A8AB2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AA130-4AE8-46F0-A781-21AF84D18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28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65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58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5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27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9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50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06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8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98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5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7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3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76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90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1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80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79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23E6-6F18-4260-A60A-8EE63C446E80}" type="datetimeFigureOut">
              <a:rPr lang="pt-BR" smtClean="0"/>
              <a:t>03/07/2018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6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B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25" b="34259"/>
          <a:stretch/>
        </p:blipFill>
        <p:spPr bwMode="auto">
          <a:xfrm>
            <a:off x="0" y="2623"/>
            <a:ext cx="12192000" cy="67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61776"/>
            <a:ext cx="5685045" cy="7331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de cantos arredondados 7"/>
          <p:cNvSpPr/>
          <p:nvPr/>
        </p:nvSpPr>
        <p:spPr>
          <a:xfrm>
            <a:off x="1449832" y="1148430"/>
            <a:ext cx="9292335" cy="2253306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85800" dist="50800" dir="118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rgbClr val="2614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ATUAÇÃO DO TCU NO </a:t>
            </a:r>
            <a:r>
              <a:rPr lang="pt-BR" sz="5400" b="1" dirty="0">
                <a:solidFill>
                  <a:srgbClr val="2614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</a:t>
            </a:r>
            <a:r>
              <a:rPr lang="pt-BR" sz="5400" b="1" dirty="0" smtClean="0">
                <a:solidFill>
                  <a:srgbClr val="2614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GARANTIA-SAFRA</a:t>
            </a:r>
            <a:endParaRPr lang="pt-BR" sz="5400" b="1" dirty="0">
              <a:solidFill>
                <a:srgbClr val="2614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06004" y="1397322"/>
            <a:ext cx="517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Deliberações</a:t>
            </a:r>
            <a:endParaRPr lang="pt-BR" sz="72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90800" y="594704"/>
            <a:ext cx="9477788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latin typeface="+mn-lt"/>
              </a:rPr>
              <a:t>Acórdão </a:t>
            </a:r>
            <a:r>
              <a:rPr lang="pt-BR" sz="54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451/2014</a:t>
            </a:r>
            <a:r>
              <a:rPr lang="pt-BR" sz="5400" b="1" dirty="0" smtClean="0">
                <a:latin typeface="+mn-lt"/>
              </a:rPr>
              <a:t>-TCU-Plenário</a:t>
            </a:r>
            <a:endParaRPr lang="pt-BR" sz="5400" b="1" dirty="0">
              <a:latin typeface="+mn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469"/>
              </p:ext>
            </p:extLst>
          </p:nvPr>
        </p:nvGraphicFramePr>
        <p:xfrm>
          <a:off x="368969" y="1737358"/>
          <a:ext cx="1170612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122"/>
              </a:tblGrid>
              <a:tr h="509600">
                <a:tc>
                  <a:txBody>
                    <a:bodyPr/>
                    <a:lstStyle/>
                    <a:p>
                      <a:pPr algn="ctr"/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MDA</a:t>
                      </a:r>
                      <a:r>
                        <a:rPr lang="pt-BR" sz="3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t-BR" sz="3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Sead</a:t>
                      </a:r>
                      <a:endParaRPr lang="pt-B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2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Análise de beneficiários que não se enquadram</a:t>
                      </a:r>
                      <a:endParaRPr lang="pt-BR" sz="3600" u="sng" dirty="0"/>
                    </a:p>
                  </a:txBody>
                  <a:tcPr/>
                </a:tc>
              </a:tr>
              <a:tr h="512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Rotinas para aprimorar controles internos e responsabilização</a:t>
                      </a:r>
                      <a:endParaRPr lang="pt-BR" sz="3600" u="sng" dirty="0" smtClean="0"/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u="none" dirty="0" smtClean="0"/>
                        <a:t>Procedimentos</a:t>
                      </a:r>
                      <a:r>
                        <a:rPr lang="pt-BR" sz="3600" u="none" baseline="0" dirty="0" smtClean="0"/>
                        <a:t> de ressarcimento </a:t>
                      </a:r>
                      <a:endParaRPr lang="pt-BR" sz="3600" u="none" dirty="0" smtClean="0"/>
                    </a:p>
                  </a:txBody>
                  <a:tcPr/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pt-BR" sz="3600" u="none" dirty="0" smtClean="0"/>
                        <a:t>Conselhos Municipais de Desenvolvimento Rural Sustentável</a:t>
                      </a:r>
                      <a:endParaRPr lang="pt-BR" sz="360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90800" y="594704"/>
            <a:ext cx="9477788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latin typeface="+mn-lt"/>
              </a:rPr>
              <a:t>Acórdão </a:t>
            </a:r>
            <a:r>
              <a:rPr lang="pt-BR" sz="5400" b="1" dirty="0" smtClean="0">
                <a:latin typeface="+mn-lt"/>
              </a:rPr>
              <a:t>803/2018-TCU-Plenário</a:t>
            </a:r>
            <a:endParaRPr lang="pt-BR" sz="5400" b="1" dirty="0">
              <a:latin typeface="+mn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09030"/>
              </p:ext>
            </p:extLst>
          </p:nvPr>
        </p:nvGraphicFramePr>
        <p:xfrm>
          <a:off x="731418" y="2080258"/>
          <a:ext cx="1072916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282"/>
                <a:gridCol w="8145880"/>
              </a:tblGrid>
              <a:tr h="509600">
                <a:tc gridSpan="2">
                  <a:txBody>
                    <a:bodyPr/>
                    <a:lstStyle/>
                    <a:p>
                      <a:pPr algn="ctr"/>
                      <a:r>
                        <a:rPr lang="pt-BR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Secretaria Especial de Agricultura Familiar e do Desenvolvimento Agrário – </a:t>
                      </a:r>
                      <a:r>
                        <a:rPr lang="pt-BR" sz="4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Sead</a:t>
                      </a:r>
                      <a:endParaRPr lang="pt-BR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2064">
                <a:tc rowSpan="3">
                  <a:txBody>
                    <a:bodyPr/>
                    <a:lstStyle/>
                    <a:p>
                      <a:r>
                        <a:rPr lang="pt-BR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Melhorias</a:t>
                      </a:r>
                      <a:endParaRPr lang="pt-BR" sz="40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controles internos</a:t>
                      </a:r>
                      <a:endParaRPr lang="pt-BR" sz="4000" u="sng" dirty="0"/>
                    </a:p>
                  </a:txBody>
                  <a:tcPr/>
                </a:tc>
              </a:tr>
              <a:tr h="384048">
                <a:tc vMerge="1">
                  <a:txBody>
                    <a:bodyPr/>
                    <a:lstStyle/>
                    <a:p>
                      <a:endParaRPr lang="pt-BR" sz="3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identificação de beneficiários</a:t>
                      </a:r>
                      <a:endParaRPr lang="pt-BR" sz="4000" u="sng" dirty="0"/>
                    </a:p>
                  </a:txBody>
                  <a:tcPr/>
                </a:tc>
              </a:tr>
              <a:tr h="256032">
                <a:tc vMerge="1">
                  <a:txBody>
                    <a:bodyPr/>
                    <a:lstStyle/>
                    <a:p>
                      <a:endParaRPr lang="pt-BR" sz="3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procedimentos de ressarcimento</a:t>
                      </a:r>
                      <a:endParaRPr lang="pt-BR" sz="4000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11622" y="2877647"/>
            <a:ext cx="99135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Acompanhamento </a:t>
            </a:r>
            <a:r>
              <a:rPr lang="pt-BR" sz="40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2016-2020</a:t>
            </a:r>
            <a:endParaRPr lang="pt-BR" sz="4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Acordo de Cooperação Técnica TCU-MDA</a:t>
            </a:r>
            <a:endParaRPr lang="pt-BR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Painel da Agricultura Familiar</a:t>
            </a:r>
          </a:p>
          <a:p>
            <a:r>
              <a:rPr lang="pt-B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4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Auditoria na DAP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991785" y="505065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/>
              <a:t>Próximos Passos</a:t>
            </a:r>
            <a:endParaRPr lang="pt-BR" sz="7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92420" y="2212342"/>
            <a:ext cx="11351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</a:t>
            </a:r>
            <a:r>
              <a:rPr lang="pt-BR" sz="4000" dirty="0" smtClean="0"/>
              <a:t>ruzamento </a:t>
            </a:r>
            <a:r>
              <a:rPr lang="pt-BR" sz="4000" dirty="0"/>
              <a:t>de dados prévio ao </a:t>
            </a:r>
            <a:r>
              <a:rPr lang="pt-BR" sz="4000" dirty="0" smtClean="0"/>
              <a:t>pagamento apontou indícios </a:t>
            </a:r>
            <a:r>
              <a:rPr lang="pt-BR" sz="4000" dirty="0"/>
              <a:t>de </a:t>
            </a:r>
            <a:r>
              <a:rPr lang="pt-BR" sz="4000" dirty="0" smtClean="0"/>
              <a:t>desconformidades, gerando benefício:</a:t>
            </a:r>
          </a:p>
          <a:p>
            <a:endParaRPr lang="pt-BR" sz="4000" dirty="0" smtClean="0"/>
          </a:p>
          <a:p>
            <a:r>
              <a:rPr lang="pt-BR" sz="4000" dirty="0" smtClean="0"/>
              <a:t>- R</a:t>
            </a:r>
            <a:r>
              <a:rPr lang="pt-BR" sz="4000" dirty="0"/>
              <a:t>$ 98 milhões </a:t>
            </a:r>
            <a:r>
              <a:rPr lang="pt-BR" sz="4000" dirty="0" smtClean="0"/>
              <a:t>- </a:t>
            </a:r>
            <a:r>
              <a:rPr lang="pt-BR" sz="4000" dirty="0"/>
              <a:t>Garantia-Safra </a:t>
            </a:r>
            <a:r>
              <a:rPr lang="pt-BR" sz="4000" dirty="0" smtClean="0"/>
              <a:t>2015/16</a:t>
            </a:r>
          </a:p>
          <a:p>
            <a:endParaRPr lang="pt-BR" sz="4000" dirty="0" smtClean="0"/>
          </a:p>
          <a:p>
            <a:r>
              <a:rPr lang="pt-BR" sz="4000" dirty="0" smtClean="0"/>
              <a:t>- R</a:t>
            </a:r>
            <a:r>
              <a:rPr lang="pt-BR" sz="4000" dirty="0"/>
              <a:t>$ 42 </a:t>
            </a:r>
            <a:r>
              <a:rPr lang="pt-BR" sz="4000" dirty="0" smtClean="0"/>
              <a:t>milhões - </a:t>
            </a:r>
            <a:r>
              <a:rPr lang="pt-BR" sz="4000" dirty="0"/>
              <a:t>Garantia-Safra </a:t>
            </a:r>
            <a:r>
              <a:rPr lang="pt-BR" sz="4000" dirty="0" smtClean="0"/>
              <a:t>2016/17</a:t>
            </a:r>
            <a:endParaRPr lang="pt-BR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91785" y="505065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4999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3600" dirty="0" smtClean="0">
              <a:solidFill>
                <a:schemeClr val="dk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68230" y="415065"/>
            <a:ext cx="8655538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latin typeface="+mn-lt"/>
              </a:rPr>
              <a:t>Painel da Agricultura Familiar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10652" y="1957137"/>
            <a:ext cx="10800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solidFill>
                  <a:schemeClr val="dk1"/>
                </a:solidFill>
              </a:rPr>
              <a:t>Aplicação </a:t>
            </a:r>
            <a:r>
              <a:rPr lang="pt-BR" sz="3600" dirty="0">
                <a:solidFill>
                  <a:schemeClr val="dk1"/>
                </a:solidFill>
              </a:rPr>
              <a:t>dos recursos </a:t>
            </a:r>
            <a:r>
              <a:rPr lang="pt-BR" sz="3600" dirty="0" smtClean="0">
                <a:solidFill>
                  <a:schemeClr val="dk1"/>
                </a:solidFill>
              </a:rPr>
              <a:t>e </a:t>
            </a:r>
            <a:r>
              <a:rPr lang="pt-BR" sz="3600" dirty="0">
                <a:solidFill>
                  <a:schemeClr val="dk1"/>
                </a:solidFill>
              </a:rPr>
              <a:t>sua distribuição </a:t>
            </a:r>
            <a:r>
              <a:rPr lang="pt-BR" sz="3600" dirty="0" smtClean="0">
                <a:solidFill>
                  <a:schemeClr val="dk1"/>
                </a:solidFill>
              </a:rPr>
              <a:t>geográfica</a:t>
            </a:r>
            <a:endParaRPr lang="pt-BR" sz="3600" dirty="0">
              <a:solidFill>
                <a:schemeClr val="dk1"/>
              </a:solidFill>
            </a:endParaRPr>
          </a:p>
          <a:p>
            <a:pPr algn="just"/>
            <a:endParaRPr lang="pt-BR" sz="3600" dirty="0">
              <a:solidFill>
                <a:schemeClr val="dk1"/>
              </a:solidFill>
            </a:endParaRPr>
          </a:p>
          <a:p>
            <a:pPr algn="just"/>
            <a:r>
              <a:rPr lang="pt-BR" sz="3600" dirty="0" smtClean="0">
                <a:solidFill>
                  <a:schemeClr val="dk1"/>
                </a:solidFill>
              </a:rPr>
              <a:t>Indícios </a:t>
            </a:r>
            <a:r>
              <a:rPr lang="pt-BR" sz="3600" dirty="0">
                <a:solidFill>
                  <a:schemeClr val="dk1"/>
                </a:solidFill>
              </a:rPr>
              <a:t>de </a:t>
            </a:r>
            <a:r>
              <a:rPr lang="pt-BR" sz="3600" dirty="0" smtClean="0">
                <a:solidFill>
                  <a:schemeClr val="dk1"/>
                </a:solidFill>
              </a:rPr>
              <a:t>desconformidades em </a:t>
            </a:r>
            <a:r>
              <a:rPr lang="pt-BR" sz="3600" dirty="0" err="1" smtClean="0">
                <a:solidFill>
                  <a:schemeClr val="dk1"/>
                </a:solidFill>
              </a:rPr>
              <a:t>DAPs</a:t>
            </a:r>
            <a:endParaRPr lang="pt-BR" sz="3600" dirty="0" smtClean="0">
              <a:solidFill>
                <a:schemeClr val="dk1"/>
              </a:solidFill>
            </a:endParaRPr>
          </a:p>
          <a:p>
            <a:pPr algn="just"/>
            <a:endParaRPr lang="pt-BR" sz="3600" dirty="0">
              <a:solidFill>
                <a:schemeClr val="dk1"/>
              </a:solidFill>
            </a:endParaRPr>
          </a:p>
          <a:p>
            <a:pPr algn="just"/>
            <a:r>
              <a:rPr lang="pt-BR" sz="3600" dirty="0" smtClean="0">
                <a:solidFill>
                  <a:schemeClr val="dk1"/>
                </a:solidFill>
              </a:rPr>
              <a:t>Impacto dos programas </a:t>
            </a:r>
            <a:r>
              <a:rPr lang="pt-BR" sz="3600" dirty="0">
                <a:solidFill>
                  <a:schemeClr val="dk1"/>
                </a:solidFill>
              </a:rPr>
              <a:t>e políticas da agricultura </a:t>
            </a:r>
            <a:r>
              <a:rPr lang="pt-BR" sz="3600" dirty="0" smtClean="0">
                <a:solidFill>
                  <a:schemeClr val="dk1"/>
                </a:solidFill>
              </a:rPr>
              <a:t>familiar</a:t>
            </a:r>
            <a:endParaRPr lang="pt-BR" sz="3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22573"/>
          <a:stretch/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check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83" y="2057400"/>
            <a:ext cx="8235285" cy="46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97259" y="310934"/>
            <a:ext cx="3727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rgbClr val="000000"/>
                </a:solidFill>
              </a:rPr>
              <a:t>Sumário</a:t>
            </a:r>
          </a:p>
        </p:txBody>
      </p:sp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640159" y="2467542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1450" y="2124642"/>
            <a:ext cx="5827756" cy="43714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pt-BR" sz="6000" dirty="0" smtClean="0"/>
              <a:t>Motivação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4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sz="6000" dirty="0" smtClean="0"/>
              <a:t>Constatações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48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sz="6000" dirty="0" smtClean="0"/>
              <a:t>Próximos passos</a:t>
            </a:r>
          </a:p>
        </p:txBody>
      </p:sp>
    </p:spTree>
    <p:extLst>
      <p:ext uri="{BB962C8B-B14F-4D97-AF65-F5344CB8AC3E}">
        <p14:creationId xmlns:p14="http://schemas.microsoft.com/office/powerpoint/2010/main" val="33499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472342" y="875390"/>
            <a:ext cx="290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26145F"/>
                </a:solidFill>
                <a:latin typeface="Arial Black" panose="020B0A04020102020204" pitchFamily="34" charset="0"/>
              </a:rPr>
              <a:t>SecexAmbiental</a:t>
            </a:r>
            <a:endParaRPr lang="pt-BR" sz="3200" dirty="0" smtClean="0">
              <a:solidFill>
                <a:srgbClr val="26145F"/>
              </a:solidFill>
            </a:endParaRPr>
          </a:p>
        </p:txBody>
      </p:sp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568504" y="5373666"/>
            <a:ext cx="2118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26145F"/>
                </a:solidFill>
                <a:latin typeface="Arial Black" panose="020B0A04020102020204" pitchFamily="34" charset="0"/>
              </a:rPr>
              <a:t>Créditos</a:t>
            </a:r>
          </a:p>
          <a:p>
            <a:r>
              <a:rPr lang="pt-BR" sz="2400" b="1" dirty="0" smtClean="0">
                <a:solidFill>
                  <a:srgbClr val="26145F"/>
                </a:solidFill>
                <a:latin typeface="Arial Black" panose="020B0A04020102020204" pitchFamily="34" charset="0"/>
              </a:rPr>
              <a:t>Imagens</a:t>
            </a:r>
          </a:p>
          <a:p>
            <a:r>
              <a:rPr lang="pt-BR" b="1" dirty="0" smtClean="0">
                <a:solidFill>
                  <a:srgbClr val="26145F"/>
                </a:solidFill>
                <a:latin typeface="Arial Black" panose="020B0A04020102020204" pitchFamily="34" charset="0"/>
              </a:rPr>
              <a:t>Google </a:t>
            </a:r>
            <a:r>
              <a:rPr lang="pt-BR" b="1" dirty="0" err="1" smtClean="0">
                <a:solidFill>
                  <a:srgbClr val="26145F"/>
                </a:solidFill>
                <a:latin typeface="Arial Black" panose="020B0A04020102020204" pitchFamily="34" charset="0"/>
              </a:rPr>
              <a:t>Images</a:t>
            </a:r>
            <a:endParaRPr lang="pt-BR" sz="36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4230709" y="3049797"/>
            <a:ext cx="331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26145F"/>
                </a:solidFill>
                <a:latin typeface="Arial Black" panose="020B0A04020102020204" pitchFamily="34" charset="0"/>
              </a:rPr>
              <a:t>Obrigado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0" y="373070"/>
            <a:ext cx="5685045" cy="733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93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98829" y="797158"/>
            <a:ext cx="10016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o Garantia-Safra</a:t>
            </a:r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72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8829" y="2745742"/>
            <a:ext cx="111233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- para </a:t>
            </a:r>
            <a:r>
              <a:rPr lang="pt-BR" sz="4000" dirty="0"/>
              <a:t>agricultores </a:t>
            </a:r>
            <a:r>
              <a:rPr lang="pt-BR" sz="4000" dirty="0" smtClean="0"/>
              <a:t>familiares</a:t>
            </a:r>
          </a:p>
          <a:p>
            <a:r>
              <a:rPr lang="pt-BR" sz="4000" dirty="0" smtClean="0"/>
              <a:t>- localizados </a:t>
            </a:r>
            <a:r>
              <a:rPr lang="pt-BR" sz="4000" dirty="0"/>
              <a:t>na área </a:t>
            </a:r>
            <a:r>
              <a:rPr lang="pt-BR" sz="4000" dirty="0" smtClean="0"/>
              <a:t>da Sudene</a:t>
            </a:r>
          </a:p>
          <a:p>
            <a:r>
              <a:rPr lang="pt-BR" sz="4000" dirty="0" smtClean="0"/>
              <a:t>- perda </a:t>
            </a:r>
            <a:r>
              <a:rPr lang="pt-BR" sz="4000" dirty="0"/>
              <a:t>de safra </a:t>
            </a:r>
            <a:r>
              <a:rPr lang="pt-BR" sz="4000" dirty="0" smtClean="0"/>
              <a:t>por seca </a:t>
            </a:r>
            <a:r>
              <a:rPr lang="pt-BR" sz="4000" dirty="0"/>
              <a:t>ou excesso de </a:t>
            </a:r>
            <a:r>
              <a:rPr lang="pt-BR" sz="4000" dirty="0" smtClean="0"/>
              <a:t>chuvas</a:t>
            </a:r>
          </a:p>
          <a:p>
            <a:r>
              <a:rPr lang="pt-BR" sz="4000" dirty="0"/>
              <a:t>- DAP ativa</a:t>
            </a:r>
          </a:p>
          <a:p>
            <a:r>
              <a:rPr lang="pt-BR" sz="4000" dirty="0"/>
              <a:t>- Renda familiar até 1,5 </a:t>
            </a:r>
            <a:r>
              <a:rPr lang="pt-BR" sz="4000" dirty="0" smtClean="0"/>
              <a:t>salário mínimo</a:t>
            </a:r>
            <a:endParaRPr lang="pt-BR" sz="4000" dirty="0"/>
          </a:p>
          <a:p>
            <a:r>
              <a:rPr lang="pt-BR" sz="4000" dirty="0"/>
              <a:t>- Cultivar em pequenas </a:t>
            </a:r>
            <a:r>
              <a:rPr lang="pt-BR" sz="4000" dirty="0" smtClean="0"/>
              <a:t>áreas</a:t>
            </a:r>
            <a:endParaRPr lang="pt-BR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21499"/>
              </p:ext>
            </p:extLst>
          </p:nvPr>
        </p:nvGraphicFramePr>
        <p:xfrm>
          <a:off x="237995" y="0"/>
          <a:ext cx="1178699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6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75079" y="2186948"/>
            <a:ext cx="9292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o </a:t>
            </a:r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TCU avaliou </a:t>
            </a:r>
            <a:r>
              <a:rPr lang="pt-BR" sz="7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Garantia-Safra?</a:t>
            </a:r>
            <a:endParaRPr lang="pt-BR" sz="7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3069" y="1997487"/>
            <a:ext cx="7065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M</a:t>
            </a:r>
            <a:r>
              <a:rPr lang="pt-BR" sz="4000" dirty="0" smtClean="0"/>
              <a:t>ecanismos </a:t>
            </a:r>
            <a:r>
              <a:rPr lang="pt-BR" sz="4000" dirty="0"/>
              <a:t>de mitigação de riscos da atividade </a:t>
            </a:r>
            <a:r>
              <a:rPr lang="pt-BR" sz="4000" dirty="0" smtClean="0"/>
              <a:t>agropecuária:</a:t>
            </a:r>
          </a:p>
          <a:p>
            <a:endParaRPr lang="pt-BR" sz="4000" dirty="0"/>
          </a:p>
          <a:p>
            <a:pPr marL="571500" indent="-571500">
              <a:buFontTx/>
              <a:buChar char="-"/>
            </a:pPr>
            <a:r>
              <a:rPr lang="pt-BR" sz="4000" dirty="0" smtClean="0"/>
              <a:t>Prêmio </a:t>
            </a:r>
            <a:r>
              <a:rPr lang="pt-BR" sz="4000" dirty="0"/>
              <a:t>de </a:t>
            </a:r>
            <a:r>
              <a:rPr lang="pt-BR" sz="4000" dirty="0" smtClean="0"/>
              <a:t>Seguro Rural</a:t>
            </a:r>
          </a:p>
          <a:p>
            <a:pPr marL="571500" indent="-571500">
              <a:buFontTx/>
              <a:buChar char="-"/>
            </a:pPr>
            <a:r>
              <a:rPr lang="pt-BR" sz="4000" dirty="0" err="1" smtClean="0"/>
              <a:t>Proagro</a:t>
            </a:r>
            <a:endParaRPr lang="pt-BR" sz="4000" dirty="0" smtClean="0"/>
          </a:p>
          <a:p>
            <a:pPr marL="571500" indent="-571500">
              <a:buFontTx/>
              <a:buChar char="-"/>
            </a:pPr>
            <a:r>
              <a:rPr lang="pt-BR" sz="4000" dirty="0" smtClean="0"/>
              <a:t>Garantia Safra</a:t>
            </a:r>
            <a:endParaRPr lang="pt-BR" sz="4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91785" y="505065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C</a:t>
            </a:r>
            <a:r>
              <a:rPr lang="pt-BR" sz="5400" b="1" dirty="0" smtClean="0"/>
              <a:t>onjunto </a:t>
            </a:r>
            <a:r>
              <a:rPr lang="pt-BR" sz="5400" b="1" dirty="0"/>
              <a:t>de </a:t>
            </a:r>
            <a:r>
              <a:rPr lang="pt-BR" sz="5400" b="1" dirty="0" smtClean="0"/>
              <a:t>trabalhos</a:t>
            </a:r>
            <a:endParaRPr lang="pt-BR" sz="54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54" y="2266951"/>
            <a:ext cx="7333946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679879" y="2186948"/>
            <a:ext cx="8759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o </a:t>
            </a:r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TCU avaliou o Garantia-Safra?</a:t>
            </a:r>
          </a:p>
        </p:txBody>
      </p:sp>
    </p:spTree>
    <p:extLst>
      <p:ext uri="{BB962C8B-B14F-4D97-AF65-F5344CB8AC3E}">
        <p14:creationId xmlns:p14="http://schemas.microsoft.com/office/powerpoint/2010/main" val="38817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575">
              <a:srgbClr val="E3EEF8"/>
            </a:gs>
            <a:gs pos="12385">
              <a:srgbClr val="ECF3FA"/>
            </a:gs>
            <a:gs pos="32765">
              <a:srgbClr val="DAE8F5"/>
            </a:gs>
            <a:gs pos="55722">
              <a:srgbClr val="C5DC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3"/>
            <a:ext cx="6812924" cy="6857998"/>
          </a:xfrm>
          <a:prstGeom prst="rect">
            <a:avLst/>
          </a:prstGeom>
          <a:solidFill>
            <a:schemeClr val="bg1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ct val="20000"/>
              </a:spcBef>
            </a:pPr>
            <a:r>
              <a:rPr lang="pt-BR" sz="4400" b="1" dirty="0" smtClean="0">
                <a:solidFill>
                  <a:prstClr val="black"/>
                </a:solidFill>
              </a:rPr>
              <a:t>Auditoria operacional</a:t>
            </a:r>
          </a:p>
          <a:p>
            <a:pPr lvl="1">
              <a:spcBef>
                <a:spcPct val="20000"/>
              </a:spcBef>
            </a:pPr>
            <a:r>
              <a:rPr lang="pt-BR" sz="4400" b="1" dirty="0" smtClean="0">
                <a:solidFill>
                  <a:prstClr val="black"/>
                </a:solidFill>
              </a:rPr>
              <a:t>		2014 </a:t>
            </a:r>
            <a:endParaRPr lang="pt-BR" sz="44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endParaRPr lang="pt-BR" sz="32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pt-BR" sz="4400" b="1" dirty="0" smtClean="0">
                <a:solidFill>
                  <a:prstClr val="black"/>
                </a:solidFill>
              </a:rPr>
              <a:t>Monitoramentos</a:t>
            </a:r>
          </a:p>
          <a:p>
            <a:pPr lvl="1">
              <a:spcBef>
                <a:spcPct val="20000"/>
              </a:spcBef>
            </a:pPr>
            <a:r>
              <a:rPr lang="pt-BR" sz="4400" b="1" dirty="0" smtClean="0">
                <a:solidFill>
                  <a:prstClr val="black"/>
                </a:solidFill>
              </a:rPr>
              <a:t>		2015 e 2018</a:t>
            </a:r>
          </a:p>
          <a:p>
            <a:pPr lvl="1">
              <a:spcBef>
                <a:spcPct val="20000"/>
              </a:spcBef>
            </a:pPr>
            <a:endParaRPr lang="pt-BR" sz="32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pt-BR" sz="4400" b="1" dirty="0" smtClean="0">
                <a:solidFill>
                  <a:prstClr val="black"/>
                </a:solidFill>
              </a:rPr>
              <a:t>Acompanhamento</a:t>
            </a:r>
          </a:p>
          <a:p>
            <a:pPr lvl="1">
              <a:spcBef>
                <a:spcPct val="20000"/>
              </a:spcBef>
            </a:pPr>
            <a:r>
              <a:rPr lang="pt-BR" sz="4400" b="1" dirty="0">
                <a:solidFill>
                  <a:prstClr val="black"/>
                </a:solidFill>
              </a:rPr>
              <a:t>	</a:t>
            </a:r>
            <a:r>
              <a:rPr lang="pt-BR" sz="4400" b="1" dirty="0" smtClean="0">
                <a:solidFill>
                  <a:prstClr val="black"/>
                </a:solidFill>
              </a:rPr>
              <a:t>	</a:t>
            </a:r>
            <a:r>
              <a:rPr lang="pt-BR" sz="4400" b="1" dirty="0" smtClean="0">
                <a:solidFill>
                  <a:prstClr val="black"/>
                </a:solidFill>
              </a:rPr>
              <a:t>2016-2020</a:t>
            </a:r>
            <a:endParaRPr lang="pt-BR" sz="4400" b="1" dirty="0">
              <a:solidFill>
                <a:prstClr val="black"/>
              </a:solidFill>
            </a:endParaRPr>
          </a:p>
        </p:txBody>
      </p:sp>
      <p:pic>
        <p:nvPicPr>
          <p:cNvPr id="6" name="Picture 6" descr="La correcta identificaciÃ³n del bien subastado es el mayor problema en las subastas de la A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"/>
            <a:ext cx="6362701" cy="6857998"/>
          </a:xfrm>
          <a:prstGeom prst="rect">
            <a:avLst/>
          </a:prstGeom>
          <a:gradFill flip="none" rotWithShape="1">
            <a:gsLst>
              <a:gs pos="22575">
                <a:srgbClr val="E3EEF8"/>
              </a:gs>
              <a:gs pos="12385">
                <a:srgbClr val="ECF3FA"/>
              </a:gs>
              <a:gs pos="32765">
                <a:srgbClr val="DAE8F5"/>
              </a:gs>
              <a:gs pos="55722">
                <a:srgbClr val="C5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5640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26446"/>
              </p:ext>
            </p:extLst>
          </p:nvPr>
        </p:nvGraphicFramePr>
        <p:xfrm>
          <a:off x="194007" y="257174"/>
          <a:ext cx="11803983" cy="553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983"/>
              </a:tblGrid>
              <a:tr h="1324516">
                <a:tc>
                  <a:txBody>
                    <a:bodyPr/>
                    <a:lstStyle/>
                    <a:p>
                      <a:pPr algn="ctr"/>
                      <a:r>
                        <a:rPr lang="pt-BR" sz="7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Constatações</a:t>
                      </a:r>
                      <a:endParaRPr lang="pt-BR" sz="4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16684">
                <a:tc>
                  <a:txBody>
                    <a:bodyPr/>
                    <a:lstStyle/>
                    <a:p>
                      <a:r>
                        <a:rPr lang="pt-BR" sz="4400" b="0" dirty="0" smtClean="0"/>
                        <a:t>Pagamento para agricultores fora do perfil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400" b="0" baseline="0" dirty="0" smtClean="0"/>
                        <a:t>    - Safra </a:t>
                      </a:r>
                      <a:r>
                        <a:rPr lang="pt-BR" sz="4400" b="0" dirty="0" smtClean="0"/>
                        <a:t>2011/12 e 2012/13</a:t>
                      </a:r>
                      <a:endParaRPr lang="pt-BR" sz="4400" b="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400" b="0" baseline="0" dirty="0" smtClean="0"/>
                        <a:t>    </a:t>
                      </a:r>
                      <a:r>
                        <a:rPr lang="pt-BR" sz="4400" b="0" dirty="0" smtClean="0"/>
                        <a:t>- 4,7% dos beneficiários</a:t>
                      </a:r>
                      <a:r>
                        <a:rPr lang="pt-BR" sz="4400" b="0" baseline="0" dirty="0" smtClean="0"/>
                        <a:t> </a:t>
                      </a:r>
                      <a:endParaRPr lang="pt-BR" sz="4400" b="0" dirty="0" smtClean="0"/>
                    </a:p>
                    <a:p>
                      <a:r>
                        <a:rPr lang="pt-BR" sz="4400" b="0" dirty="0" smtClean="0"/>
                        <a:t>    - R$ 66 milhões –</a:t>
                      </a:r>
                      <a:r>
                        <a:rPr lang="pt-BR" sz="4400" b="0" baseline="0" dirty="0" smtClean="0"/>
                        <a:t> prejuízo potencial</a:t>
                      </a:r>
                      <a:endParaRPr lang="pt-BR" sz="4400" b="0" dirty="0"/>
                    </a:p>
                  </a:txBody>
                  <a:tcPr/>
                </a:tc>
              </a:tr>
              <a:tr h="1216684">
                <a:tc>
                  <a:txBody>
                    <a:bodyPr/>
                    <a:lstStyle/>
                    <a:p>
                      <a:r>
                        <a:rPr lang="pt-BR" sz="4400" b="0" dirty="0" smtClean="0"/>
                        <a:t>Fragilidades</a:t>
                      </a:r>
                      <a:r>
                        <a:rPr lang="pt-BR" sz="4400" b="0" baseline="0" dirty="0" smtClean="0"/>
                        <a:t> nos controles internos</a:t>
                      </a:r>
                    </a:p>
                    <a:p>
                      <a:r>
                        <a:rPr lang="pt-BR" sz="4400" b="0" baseline="0" dirty="0" smtClean="0"/>
                        <a:t>    - cruzamento de dados</a:t>
                      </a:r>
                      <a:endParaRPr lang="pt-BR" sz="4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263</Words>
  <Application>Microsoft Office PowerPoint</Application>
  <PresentationFormat>Widescreen</PresentationFormat>
  <Paragraphs>86</Paragraphs>
  <Slides>20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Eras Demi ITC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Cesar Machado</dc:creator>
  <cp:lastModifiedBy>Leomar Diniz</cp:lastModifiedBy>
  <cp:revision>267</cp:revision>
  <dcterms:created xsi:type="dcterms:W3CDTF">2018-04-25T19:56:26Z</dcterms:created>
  <dcterms:modified xsi:type="dcterms:W3CDTF">2018-07-03T13:57:29Z</dcterms:modified>
</cp:coreProperties>
</file>