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4" name="Google Shape;25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0" name="Google Shape;20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542042" y="1762651"/>
            <a:ext cx="7824467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D"/>
              </a:buClr>
              <a:buSzPts val="4800"/>
              <a:buFont typeface="Montserrat"/>
              <a:buNone/>
            </a:pPr>
            <a:r>
              <a:rPr lang="pt-BR" sz="4800" b="1" i="0" u="none" strike="noStrike" cap="none">
                <a:solidFill>
                  <a:srgbClr val="00206D"/>
                </a:solidFill>
                <a:latin typeface="Montserrat"/>
                <a:ea typeface="Montserrat"/>
                <a:cs typeface="Montserrat"/>
                <a:sym typeface="Montserrat"/>
              </a:rPr>
              <a:t>REFORMA TRIBUTÁRIA  SOBRE O CONSUMO </a:t>
            </a:r>
            <a:endParaRPr sz="3600" b="1" i="0" u="none" strike="noStrike" cap="none">
              <a:solidFill>
                <a:srgbClr val="00216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40DA"/>
              </a:buClr>
              <a:buSzPts val="3200"/>
              <a:buFont typeface="Montserrat"/>
              <a:buNone/>
            </a:pPr>
            <a:r>
              <a:rPr lang="pt-BR" sz="3200" b="1" i="0" u="none" strike="noStrike" cap="none">
                <a:solidFill>
                  <a:srgbClr val="0040DA"/>
                </a:solidFill>
                <a:latin typeface="Montserrat"/>
                <a:ea typeface="Montserrat"/>
                <a:cs typeface="Montserrat"/>
                <a:sym typeface="Montserrat"/>
              </a:rPr>
              <a:t>APRIMORAMENTOS DESEJÁVEIS PELO SENADO FEDERAL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042" y="4857272"/>
            <a:ext cx="2818614" cy="83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0" y="1561330"/>
            <a:ext cx="11461531" cy="490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Editar o regulamento único e as demais normas infralegais atinentes ao imposto;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Arrecadar o imposto, efetuar as compensações e distribuir o produto da arrecadação entre Estados, Distrito Federal e Municípios;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Uniformizar a interpretação e a aplicação da legislação do imposto;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Dirimir as questões no âmbito do contencioso administrativo tributário;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Estabelecer critérios e diretrizes para a atuação concorrente e coordenada na fiscalização e representação judicial;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Definir critérios objetivos para os regimes diferenciados submetidos de tributação;</a:t>
            </a:r>
            <a:br>
              <a:rPr lang="pt-BR" sz="2400"/>
            </a:br>
            <a:endParaRPr sz="2400"/>
          </a:p>
          <a:p>
            <a:pPr marL="914400" lvl="2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0" algn="l" rtl="0">
              <a:lnSpc>
                <a:spcPct val="1625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</p:txBody>
      </p:sp>
      <p:sp>
        <p:nvSpPr>
          <p:cNvPr id="220" name="Google Shape;220;p22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547317" y="146012"/>
            <a:ext cx="622056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Competências do </a:t>
            </a:r>
            <a:r>
              <a:rPr lang="pt-BR" sz="36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Conselho</a:t>
            </a: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 Federativo</a:t>
            </a:r>
            <a:endParaRPr sz="3600" b="1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918716" y="4156992"/>
            <a:ext cx="10746310" cy="14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just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21621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0" y="2087775"/>
            <a:ext cx="11665026" cy="14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br>
              <a:rPr lang="pt-BR" sz="2400" b="1"/>
            </a:br>
            <a:r>
              <a:rPr lang="pt-BR" sz="2400" b="1"/>
              <a:t>          </a:t>
            </a:r>
            <a:r>
              <a:rPr lang="pt-BR" sz="2800" b="1">
                <a:solidFill>
                  <a:srgbClr val="0000B7"/>
                </a:solidFill>
              </a:rPr>
              <a:t>Autonomia Federativa</a:t>
            </a:r>
            <a:endParaRPr/>
          </a:p>
          <a:p>
            <a:pPr marL="914400" lvl="2" indent="0" algn="just" rtl="0">
              <a:lnSpc>
                <a:spcPct val="1625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 b="1">
                <a:solidFill>
                  <a:srgbClr val="0040DA"/>
                </a:solidFill>
                <a:latin typeface="Montserrat"/>
                <a:ea typeface="Montserrat"/>
                <a:cs typeface="Montserrat"/>
                <a:sym typeface="Montserrat"/>
              </a:rPr>
              <a:t>Competência tributária plena </a:t>
            </a:r>
            <a:r>
              <a:rPr lang="pt-BR" sz="2400">
                <a:latin typeface="Montserrat"/>
                <a:ea typeface="Montserrat"/>
                <a:cs typeface="Montserrat"/>
                <a:sym typeface="Montserrat"/>
              </a:rPr>
              <a:t>– é </a:t>
            </a:r>
            <a:r>
              <a:rPr lang="pt-BR" sz="2400"/>
              <a:t>fundamental, para evitar a federalização do IBS, que o regulamento seja editado pelo próprio Conselho Federativo, pelos representantes dos poderes executivos dos Estados, Distrito Federal e Municípios.</a:t>
            </a:r>
            <a:endParaRPr/>
          </a:p>
          <a:p>
            <a:pPr marL="914400" lvl="2" indent="0" algn="just" rtl="0">
              <a:lnSpc>
                <a:spcPct val="195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918716" y="205041"/>
            <a:ext cx="622056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Competências do </a:t>
            </a:r>
            <a:r>
              <a:rPr lang="pt-BR" sz="36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Conselho</a:t>
            </a: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 Federativo</a:t>
            </a:r>
            <a:endParaRPr sz="3600" b="1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918716" y="4156992"/>
            <a:ext cx="10746310" cy="14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just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3" name="Google Shape;233;p23"/>
          <p:cNvGrpSpPr/>
          <p:nvPr/>
        </p:nvGrpSpPr>
        <p:grpSpPr>
          <a:xfrm>
            <a:off x="784501" y="2416738"/>
            <a:ext cx="627293" cy="627293"/>
            <a:chOff x="105508" y="2930769"/>
            <a:chExt cx="890954" cy="890954"/>
          </a:xfrm>
        </p:grpSpPr>
        <p:sp>
          <p:nvSpPr>
            <p:cNvPr id="234" name="Google Shape;234;p23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35" name="Google Shape;235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78828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908883" y="2076509"/>
            <a:ext cx="10746310" cy="14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No texto atual, o art. </a:t>
            </a:r>
            <a:r>
              <a:rPr lang="pt-BR" sz="2400" b="1"/>
              <a:t>149-B</a:t>
            </a:r>
            <a:r>
              <a:rPr lang="pt-BR" sz="2400"/>
              <a:t> coloca em risco a efetivação IVA-dual, um princípio da Reforma, podendo promover uma vinculação excessiva do IBS ao regramento da CBS.  </a:t>
            </a:r>
            <a:endParaRPr/>
          </a:p>
          <a:p>
            <a:pPr marL="914400" lvl="2" indent="0" algn="l" rtl="0">
              <a:lnSpc>
                <a:spcPct val="15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/>
              <a:t>Como a CBS terá vigência plena a partir de 2027, enquanto o IBS somente a partir de 2033. Propõe-se a distinção de um e outro como medida necessária à preservação da autonomia dos entes subnacionais.</a:t>
            </a:r>
            <a:endParaRPr/>
          </a:p>
          <a:p>
            <a:pPr marL="914400" lvl="2" indent="0" algn="l" rtl="0">
              <a:lnSpc>
                <a:spcPct val="1500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</p:txBody>
      </p:sp>
      <p:sp>
        <p:nvSpPr>
          <p:cNvPr id="243" name="Google Shape;243;p24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722845" y="399679"/>
            <a:ext cx="5706530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IVA - Dual ou </a:t>
            </a:r>
            <a:r>
              <a:rPr lang="pt-BR" sz="36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Nacional</a:t>
            </a: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 b="1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5" name="Google Shape;245;p24"/>
          <p:cNvGrpSpPr/>
          <p:nvPr/>
        </p:nvGrpSpPr>
        <p:grpSpPr>
          <a:xfrm>
            <a:off x="1020984" y="2185173"/>
            <a:ext cx="627293" cy="627293"/>
            <a:chOff x="105508" y="2930769"/>
            <a:chExt cx="890954" cy="890954"/>
          </a:xfrm>
        </p:grpSpPr>
        <p:sp>
          <p:nvSpPr>
            <p:cNvPr id="246" name="Google Shape;246;p24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47" name="Google Shape;24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24"/>
          <p:cNvGrpSpPr/>
          <p:nvPr/>
        </p:nvGrpSpPr>
        <p:grpSpPr>
          <a:xfrm>
            <a:off x="1020985" y="4247424"/>
            <a:ext cx="627293" cy="627293"/>
            <a:chOff x="105508" y="2930769"/>
            <a:chExt cx="890954" cy="890954"/>
          </a:xfrm>
        </p:grpSpPr>
        <p:sp>
          <p:nvSpPr>
            <p:cNvPr id="249" name="Google Shape;249;p24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50" name="Google Shape;25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765741" y="340182"/>
            <a:ext cx="711551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Fundo Nacional de </a:t>
            </a:r>
            <a:r>
              <a:rPr lang="pt-BR" sz="40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</a:t>
            </a: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40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Regional</a:t>
            </a:r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body" idx="1"/>
          </p:nvPr>
        </p:nvSpPr>
        <p:spPr>
          <a:xfrm>
            <a:off x="1684241" y="2202022"/>
            <a:ext cx="9742015" cy="17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just" rtl="0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765742" y="2483877"/>
            <a:ext cx="492138" cy="492138"/>
            <a:chOff x="105508" y="2930769"/>
            <a:chExt cx="890954" cy="890954"/>
          </a:xfrm>
        </p:grpSpPr>
        <p:sp>
          <p:nvSpPr>
            <p:cNvPr id="261" name="Google Shape;261;p25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62" name="Google Shape;262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25"/>
          <p:cNvSpPr txBox="1"/>
          <p:nvPr/>
        </p:nvSpPr>
        <p:spPr>
          <a:xfrm>
            <a:off x="1667513" y="2404907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FNDR será o novo mecanismo para promover o equilíbrio da distribuição dos investimentos produtivos pelo país;</a:t>
            </a:r>
            <a:endParaRPr/>
          </a:p>
          <a:p>
            <a:pPr marL="914400" marR="0" lvl="2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4" name="Google Shape;264;p25"/>
          <p:cNvGrpSpPr/>
          <p:nvPr/>
        </p:nvGrpSpPr>
        <p:grpSpPr>
          <a:xfrm>
            <a:off x="782470" y="3856346"/>
            <a:ext cx="492138" cy="492138"/>
            <a:chOff x="105508" y="2930769"/>
            <a:chExt cx="890954" cy="890954"/>
          </a:xfrm>
        </p:grpSpPr>
        <p:sp>
          <p:nvSpPr>
            <p:cNvPr id="265" name="Google Shape;265;p25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66" name="Google Shape;266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25"/>
          <p:cNvSpPr txBox="1"/>
          <p:nvPr/>
        </p:nvSpPr>
        <p:spPr>
          <a:xfrm>
            <a:off x="1684241" y="4812584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8" name="Google Shape;268;p25"/>
          <p:cNvGrpSpPr/>
          <p:nvPr/>
        </p:nvGrpSpPr>
        <p:grpSpPr>
          <a:xfrm>
            <a:off x="765742" y="5288112"/>
            <a:ext cx="492138" cy="492138"/>
            <a:chOff x="105508" y="2930769"/>
            <a:chExt cx="890954" cy="890954"/>
          </a:xfrm>
        </p:grpSpPr>
        <p:sp>
          <p:nvSpPr>
            <p:cNvPr id="269" name="Google Shape;269;p25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70" name="Google Shape;270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25"/>
          <p:cNvSpPr txBox="1"/>
          <p:nvPr/>
        </p:nvSpPr>
        <p:spPr>
          <a:xfrm>
            <a:off x="1684241" y="3856346"/>
            <a:ext cx="9742015" cy="2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 estados entendem necessário o aporte anual de R$ 75 bi de reais;</a:t>
            </a:r>
            <a:endParaRPr/>
          </a:p>
          <a:p>
            <a:pPr marL="0" marR="0" lvl="0" indent="0" algn="just" rtl="0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valor atual de R$ 40 bi é </a:t>
            </a: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insuficiente para manter as empresas, o emprego, renda e competitividade das regiões menos desenvolvidas.</a:t>
            </a: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765741" y="340182"/>
            <a:ext cx="711551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Fundo de Compensação de </a:t>
            </a:r>
            <a:r>
              <a:rPr lang="pt-BR" sz="40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Benefício Fiscal</a:t>
            </a:r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1"/>
          </p:nvPr>
        </p:nvSpPr>
        <p:spPr>
          <a:xfrm>
            <a:off x="979934" y="1899351"/>
            <a:ext cx="10847305" cy="495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81" name="Google Shape;281;p26"/>
          <p:cNvSpPr txBox="1"/>
          <p:nvPr/>
        </p:nvSpPr>
        <p:spPr>
          <a:xfrm>
            <a:off x="1684241" y="3781451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1684241" y="5030294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1684241" y="5137513"/>
            <a:ext cx="9742015" cy="2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4" name="Google Shape;284;p26"/>
          <p:cNvGrpSpPr/>
          <p:nvPr/>
        </p:nvGrpSpPr>
        <p:grpSpPr>
          <a:xfrm>
            <a:off x="820221" y="2400055"/>
            <a:ext cx="492138" cy="492138"/>
            <a:chOff x="105508" y="2930769"/>
            <a:chExt cx="890954" cy="890954"/>
          </a:xfrm>
        </p:grpSpPr>
        <p:sp>
          <p:nvSpPr>
            <p:cNvPr id="285" name="Google Shape;285;p26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86" name="Google Shape;286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26"/>
          <p:cNvSpPr txBox="1"/>
          <p:nvPr/>
        </p:nvSpPr>
        <p:spPr>
          <a:xfrm>
            <a:off x="1580036" y="2440904"/>
            <a:ext cx="9510218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Atualmente, o Fundo de Compensação de Benefício Fiscal não abrange a totalidade dos benefícios;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LC 160/17 convalidou outros benefícios além dos concedidos por prazo certo e sob condição;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garantir segurança jurídica, é recomendável que FCBF alcance os benefícios concedidos e reinstituídos ou prorrogados pela LC 160/17, bem como a ampliação do montante aportado para fazer frente às reais necessidades dos estados.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8" name="Google Shape;288;p26"/>
          <p:cNvGrpSpPr/>
          <p:nvPr/>
        </p:nvGrpSpPr>
        <p:grpSpPr>
          <a:xfrm>
            <a:off x="812318" y="3781451"/>
            <a:ext cx="492138" cy="492138"/>
            <a:chOff x="105508" y="2930769"/>
            <a:chExt cx="890954" cy="890954"/>
          </a:xfrm>
        </p:grpSpPr>
        <p:sp>
          <p:nvSpPr>
            <p:cNvPr id="289" name="Google Shape;289;p26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90" name="Google Shape;290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Google Shape;291;p26"/>
          <p:cNvGrpSpPr/>
          <p:nvPr/>
        </p:nvGrpSpPr>
        <p:grpSpPr>
          <a:xfrm>
            <a:off x="758593" y="5073656"/>
            <a:ext cx="492138" cy="492138"/>
            <a:chOff x="105508" y="2930769"/>
            <a:chExt cx="890954" cy="890954"/>
          </a:xfrm>
        </p:grpSpPr>
        <p:sp>
          <p:nvSpPr>
            <p:cNvPr id="292" name="Google Shape;292;p26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93" name="Google Shape;293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855" y="0"/>
            <a:ext cx="4851145" cy="536257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7"/>
          <p:cNvSpPr txBox="1"/>
          <p:nvPr/>
        </p:nvSpPr>
        <p:spPr>
          <a:xfrm>
            <a:off x="3740599" y="6350585"/>
            <a:ext cx="47108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www.comsefaz.org.br</a:t>
            </a:r>
            <a:endParaRPr/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119" y="2172219"/>
            <a:ext cx="6232960" cy="1853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671936" y="1849031"/>
            <a:ext cx="5460564" cy="50089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132500" y="1849031"/>
            <a:ext cx="5387564" cy="5008969"/>
          </a:xfrm>
          <a:prstGeom prst="rect">
            <a:avLst/>
          </a:prstGeom>
          <a:solidFill>
            <a:srgbClr val="0000B7"/>
          </a:solidFill>
          <a:ln>
            <a:noFill/>
          </a:ln>
          <a:effectLst>
            <a:outerShdw blurRad="762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274300" tIns="1828800" rIns="2743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614662" y="2395642"/>
            <a:ext cx="4803081" cy="316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AEF"/>
              </a:buClr>
              <a:buSzPts val="2533"/>
              <a:buFont typeface="Noto Sans Symbols"/>
              <a:buChar char="▪"/>
            </a:pPr>
            <a:r>
              <a:rPr lang="pt-BR" sz="253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Manutenção da ZFM;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AAEF"/>
              </a:buClr>
              <a:buSzPts val="2533"/>
              <a:buFont typeface="Noto Sans Symbols"/>
              <a:buChar char="▪"/>
            </a:pPr>
            <a:r>
              <a:rPr lang="pt-BR" sz="253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Não-cumulatividade;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AAEF"/>
              </a:buClr>
              <a:buSzPts val="2533"/>
              <a:buFont typeface="Noto Sans Symbols"/>
              <a:buChar char="▪"/>
            </a:pPr>
            <a:r>
              <a:rPr lang="pt-BR" sz="253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Compensação pela desoneração das exportações;</a:t>
            </a:r>
            <a:endParaRPr sz="2533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154098" y="2445749"/>
            <a:ext cx="4643571" cy="326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 Ampla;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Princípio do Destino;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 Regional;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Autonomia Federativa;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Manutenção da arrecadação atual;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39869" y="4066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Premissas / Princípios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a </a:t>
            </a:r>
            <a:r>
              <a:rPr lang="pt-BR" sz="4400" b="1" i="0" u="none" strike="noStrike" cap="none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Reforma 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289863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673240" y="2445749"/>
            <a:ext cx="10209125" cy="326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Simplificação;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Transparência;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Justiça Tributária;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Segurança Jurídica;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Progressividade;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DCB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Neutralidade.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539869" y="4066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Premissas / Princípios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a </a:t>
            </a:r>
            <a:r>
              <a:rPr lang="pt-BR" sz="4400" b="1" i="0" u="none" strike="noStrike" cap="none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Reforma 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0" y="289863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765742" y="289861"/>
            <a:ext cx="711551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Alíquota</a:t>
            </a:r>
            <a:endParaRPr sz="4000" b="1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1684240" y="1988692"/>
            <a:ext cx="9742015" cy="17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A forma de cálculo da alíquota sobre o consumo, que hoje é realizada por “por dentro”, ou seja, embutida nos preços, será alterada;</a:t>
            </a:r>
            <a:endParaRPr sz="3600"/>
          </a:p>
        </p:txBody>
      </p:sp>
      <p:grpSp>
        <p:nvGrpSpPr>
          <p:cNvPr id="122" name="Google Shape;122;p16"/>
          <p:cNvGrpSpPr/>
          <p:nvPr/>
        </p:nvGrpSpPr>
        <p:grpSpPr>
          <a:xfrm>
            <a:off x="765742" y="2262765"/>
            <a:ext cx="492138" cy="492138"/>
            <a:chOff x="105508" y="2930769"/>
            <a:chExt cx="890954" cy="890954"/>
          </a:xfrm>
        </p:grpSpPr>
        <p:sp>
          <p:nvSpPr>
            <p:cNvPr id="123" name="Google Shape;123;p16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24" name="Google Shape;12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6"/>
          <p:cNvSpPr txBox="1"/>
          <p:nvPr/>
        </p:nvSpPr>
        <p:spPr>
          <a:xfrm>
            <a:off x="1684240" y="3677274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cálculo “por fora” é mais intuitivo e dá mais transparência para o contribuinte;</a:t>
            </a:r>
            <a:endParaRPr/>
          </a:p>
        </p:txBody>
      </p:sp>
      <p:grpSp>
        <p:nvGrpSpPr>
          <p:cNvPr id="126" name="Google Shape;126;p16"/>
          <p:cNvGrpSpPr/>
          <p:nvPr/>
        </p:nvGrpSpPr>
        <p:grpSpPr>
          <a:xfrm>
            <a:off x="765742" y="3860037"/>
            <a:ext cx="492138" cy="492138"/>
            <a:chOff x="105508" y="2930769"/>
            <a:chExt cx="890954" cy="890954"/>
          </a:xfrm>
        </p:grpSpPr>
        <p:sp>
          <p:nvSpPr>
            <p:cNvPr id="127" name="Google Shape;127;p16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28" name="Google Shape;128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6"/>
          <p:cNvSpPr txBox="1"/>
          <p:nvPr/>
        </p:nvSpPr>
        <p:spPr>
          <a:xfrm>
            <a:off x="1684241" y="5030294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0" name="Google Shape;130;p16"/>
          <p:cNvGrpSpPr/>
          <p:nvPr/>
        </p:nvGrpSpPr>
        <p:grpSpPr>
          <a:xfrm>
            <a:off x="765742" y="5237872"/>
            <a:ext cx="492138" cy="492138"/>
            <a:chOff x="105508" y="2930769"/>
            <a:chExt cx="890954" cy="890954"/>
          </a:xfrm>
        </p:grpSpPr>
        <p:sp>
          <p:nvSpPr>
            <p:cNvPr id="131" name="Google Shape;131;p16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32" name="Google Shape;132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16"/>
          <p:cNvSpPr txBox="1"/>
          <p:nvPr/>
        </p:nvSpPr>
        <p:spPr>
          <a:xfrm>
            <a:off x="1684240" y="5065733"/>
            <a:ext cx="9742015" cy="2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balizas do projeto da Câmara, que definem a neutralidade desejada pela reforma são apropriadas, suficientes e evitam distorções.</a:t>
            </a:r>
            <a:endParaRPr/>
          </a:p>
          <a:p>
            <a:pPr marL="0" marR="0" lvl="0" indent="0" algn="just" rtl="0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65741" y="289862"/>
            <a:ext cx="711551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Alíquota</a:t>
            </a:r>
            <a:endParaRPr sz="4000" b="1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1684240" y="2033470"/>
            <a:ext cx="9742015" cy="17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O teto para o setor privado será a carga tributária atual, enquanto o piso para a esfera pública equivalerá à arrecadação atual;</a:t>
            </a:r>
            <a:endParaRPr sz="3600"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765742" y="2202476"/>
            <a:ext cx="492138" cy="492138"/>
            <a:chOff x="105508" y="2930769"/>
            <a:chExt cx="890954" cy="890954"/>
          </a:xfrm>
        </p:grpSpPr>
        <p:sp>
          <p:nvSpPr>
            <p:cNvPr id="144" name="Google Shape;144;p17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45" name="Google Shape;14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7"/>
          <p:cNvSpPr txBox="1"/>
          <p:nvPr/>
        </p:nvSpPr>
        <p:spPr>
          <a:xfrm>
            <a:off x="1684241" y="5030294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7" name="Google Shape;147;p17"/>
          <p:cNvGrpSpPr/>
          <p:nvPr/>
        </p:nvGrpSpPr>
        <p:grpSpPr>
          <a:xfrm>
            <a:off x="787513" y="4155999"/>
            <a:ext cx="492138" cy="492138"/>
            <a:chOff x="105508" y="2930769"/>
            <a:chExt cx="890954" cy="890954"/>
          </a:xfrm>
        </p:grpSpPr>
        <p:sp>
          <p:nvSpPr>
            <p:cNvPr id="148" name="Google Shape;148;p17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49" name="Google Shape;149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7"/>
          <p:cNvSpPr txBox="1"/>
          <p:nvPr/>
        </p:nvSpPr>
        <p:spPr>
          <a:xfrm>
            <a:off x="1684240" y="5076899"/>
            <a:ext cx="9742015" cy="2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1684240" y="4073354"/>
            <a:ext cx="9742015" cy="281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reduções da carga incorporadas ao texto para os setores que o Parlamento entende que necessitam de tratamento especial, deverão ser calibradas para a manutenção da carga tributária total atual via ajuste da alíquota de referência.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765741" y="340182"/>
            <a:ext cx="711551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Alíquota</a:t>
            </a:r>
            <a:endParaRPr sz="4000" b="1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1684240" y="1851490"/>
            <a:ext cx="9742015" cy="17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dirty="0"/>
              <a:t>Os entes subnacionais não podem suportar uma nova corrosão fiscal, como ocorreu recentemente com as LC 192 e 194, de 2022. </a:t>
            </a:r>
            <a:endParaRPr dirty="0"/>
          </a:p>
        </p:txBody>
      </p:sp>
      <p:grpSp>
        <p:nvGrpSpPr>
          <p:cNvPr id="161" name="Google Shape;161;p18"/>
          <p:cNvGrpSpPr/>
          <p:nvPr/>
        </p:nvGrpSpPr>
        <p:grpSpPr>
          <a:xfrm>
            <a:off x="765742" y="2012391"/>
            <a:ext cx="492138" cy="492138"/>
            <a:chOff x="105508" y="2930769"/>
            <a:chExt cx="890954" cy="890954"/>
          </a:xfrm>
        </p:grpSpPr>
        <p:sp>
          <p:nvSpPr>
            <p:cNvPr id="162" name="Google Shape;162;p18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63" name="Google Shape;16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8"/>
          <p:cNvSpPr txBox="1"/>
          <p:nvPr/>
        </p:nvSpPr>
        <p:spPr>
          <a:xfrm>
            <a:off x="1684240" y="3407022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" name="Google Shape;165;p18"/>
          <p:cNvGrpSpPr/>
          <p:nvPr/>
        </p:nvGrpSpPr>
        <p:grpSpPr>
          <a:xfrm>
            <a:off x="765742" y="3537650"/>
            <a:ext cx="492138" cy="492138"/>
            <a:chOff x="105508" y="2930769"/>
            <a:chExt cx="890954" cy="890954"/>
          </a:xfrm>
        </p:grpSpPr>
        <p:sp>
          <p:nvSpPr>
            <p:cNvPr id="166" name="Google Shape;166;p18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67" name="Google Shape;167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8"/>
          <p:cNvSpPr txBox="1"/>
          <p:nvPr/>
        </p:nvSpPr>
        <p:spPr>
          <a:xfrm>
            <a:off x="1684241" y="4779920"/>
            <a:ext cx="9742015" cy="11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765742" y="4950654"/>
            <a:ext cx="492138" cy="492138"/>
            <a:chOff x="105508" y="2930769"/>
            <a:chExt cx="890954" cy="890954"/>
          </a:xfrm>
        </p:grpSpPr>
        <p:sp>
          <p:nvSpPr>
            <p:cNvPr id="170" name="Google Shape;170;p18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71" name="Google Shape;17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8"/>
          <p:cNvSpPr txBox="1"/>
          <p:nvPr/>
        </p:nvSpPr>
        <p:spPr>
          <a:xfrm>
            <a:off x="1684240" y="5076899"/>
            <a:ext cx="9742015" cy="2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684240" y="4983532"/>
            <a:ext cx="9742015" cy="281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1684239" y="3454008"/>
            <a:ext cx="9742015" cy="17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preservação das receitas é fundamental para manter financiamento dos serviços públicos;  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1684238" y="4578335"/>
            <a:ext cx="9963472" cy="224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São esses recursos que sustentam a saúde, a educação e o FUNDEB, a seguridade social, a segurança pública e tantos outras políticas públicas promovidas pelos Estados e Municípios.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-170483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765741" y="340182"/>
            <a:ext cx="711551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pt-BR" sz="4000" b="1">
                <a:latin typeface="Montserrat"/>
                <a:ea typeface="Montserrat"/>
                <a:cs typeface="Montserrat"/>
                <a:sym typeface="Montserrat"/>
              </a:rPr>
              <a:t>Federalismo Brasileiro – </a:t>
            </a:r>
            <a:r>
              <a:rPr lang="pt-BR" sz="4000" b="1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Receitas Disponíveis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1684240" y="5076899"/>
            <a:ext cx="9742015" cy="2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1684240" y="4983532"/>
            <a:ext cx="9742015" cy="281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2136949" y="6177212"/>
            <a:ext cx="79181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 - elaboração própria com dados de: PRADO, Sérgio. O Federalismo inconcluso. In: REZENDE, Fernando (org.). O federalismo brasileiro em seu labirinto: crise e necessidade de reformas. Rio de Janeiro, Editora FGV, 2013. p. 171 &amp; OLIVEIRA; CHIEZA. 2018.</a:t>
            </a:r>
            <a:endParaRPr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180" y="882462"/>
            <a:ext cx="9264580" cy="521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0" y="0"/>
            <a:ext cx="12192000" cy="1360714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4157"/>
            <a:ext cx="6890657" cy="488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5">
            <a:alphaModFix/>
          </a:blip>
          <a:srcRect l="3020" t="25535" r="47214" b="15748"/>
          <a:stretch/>
        </p:blipFill>
        <p:spPr>
          <a:xfrm>
            <a:off x="5301343" y="2068286"/>
            <a:ext cx="6890657" cy="478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4876800" cy="53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908883" y="2076509"/>
            <a:ext cx="10746310" cy="14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 dirty="0"/>
              <a:t>Entidade pública de regime especial, dotada de independência técnica, administrativa, orçamentária e financeira; </a:t>
            </a:r>
            <a:endParaRPr dirty="0"/>
          </a:p>
          <a:p>
            <a:pPr marL="914400" lvl="2" indent="0" algn="l" rtl="0">
              <a:lnSpc>
                <a:spcPct val="1625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 dirty="0"/>
              <a:t>Postulação de composição paritária: 26 Estados + DF + 26 Municípios de todos os Estados = total de 53 entes federativos.</a:t>
            </a:r>
            <a:endParaRPr dirty="0"/>
          </a:p>
          <a:p>
            <a:pPr marL="914400" lvl="2" indent="0" algn="l" rtl="0">
              <a:lnSpc>
                <a:spcPct val="162500"/>
              </a:lnSpc>
              <a:spcBef>
                <a:spcPts val="41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br>
              <a:rPr lang="pt-BR" sz="2400" dirty="0"/>
            </a:br>
            <a:endParaRPr sz="2400" dirty="0"/>
          </a:p>
        </p:txBody>
      </p:sp>
      <p:sp>
        <p:nvSpPr>
          <p:cNvPr id="204" name="Google Shape;204;p21"/>
          <p:cNvSpPr/>
          <p:nvPr/>
        </p:nvSpPr>
        <p:spPr>
          <a:xfrm>
            <a:off x="0" y="289862"/>
            <a:ext cx="410308" cy="1559169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22845" y="399679"/>
            <a:ext cx="6220566" cy="15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Natureza e Composição do </a:t>
            </a:r>
            <a:r>
              <a:rPr lang="pt-BR" sz="3600" b="1" dirty="0">
                <a:solidFill>
                  <a:srgbClr val="0000B7"/>
                </a:solidFill>
                <a:latin typeface="Montserrat"/>
                <a:ea typeface="Montserrat"/>
                <a:cs typeface="Montserrat"/>
                <a:sym typeface="Montserrat"/>
              </a:rPr>
              <a:t>Conselho</a:t>
            </a: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 Federativo</a:t>
            </a:r>
            <a:endParaRPr sz="3600" b="1" dirty="0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>
            <a:off x="1020984" y="2185173"/>
            <a:ext cx="627293" cy="627293"/>
            <a:chOff x="105508" y="2930769"/>
            <a:chExt cx="890954" cy="890954"/>
          </a:xfrm>
        </p:grpSpPr>
        <p:sp>
          <p:nvSpPr>
            <p:cNvPr id="207" name="Google Shape;207;p21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08" name="Google Shape;20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1"/>
          <p:cNvSpPr txBox="1"/>
          <p:nvPr/>
        </p:nvSpPr>
        <p:spPr>
          <a:xfrm>
            <a:off x="918716" y="4156992"/>
            <a:ext cx="10746310" cy="14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just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0" name="Google Shape;210;p21"/>
          <p:cNvGrpSpPr/>
          <p:nvPr/>
        </p:nvGrpSpPr>
        <p:grpSpPr>
          <a:xfrm>
            <a:off x="1020985" y="4247424"/>
            <a:ext cx="627293" cy="627293"/>
            <a:chOff x="105508" y="2930769"/>
            <a:chExt cx="890954" cy="890954"/>
          </a:xfrm>
        </p:grpSpPr>
        <p:sp>
          <p:nvSpPr>
            <p:cNvPr id="211" name="Google Shape;211;p21"/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94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12" name="Google Shape;21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Montserrat SemiBold</vt:lpstr>
      <vt:lpstr>Calibri</vt:lpstr>
      <vt:lpstr>Montserrat</vt:lpstr>
      <vt:lpstr>Noto Sans Symbols</vt:lpstr>
      <vt:lpstr>Tema do Office</vt:lpstr>
      <vt:lpstr>Apresentação do PowerPoint</vt:lpstr>
      <vt:lpstr>Apresentação do PowerPoint</vt:lpstr>
      <vt:lpstr>Apresentação do PowerPoint</vt:lpstr>
      <vt:lpstr>Alíquota</vt:lpstr>
      <vt:lpstr>Alíquota</vt:lpstr>
      <vt:lpstr>Alíquota</vt:lpstr>
      <vt:lpstr>Federalismo Brasileiro – Receitas Disponíveis</vt:lpstr>
      <vt:lpstr>Apresentação do PowerPoint</vt:lpstr>
      <vt:lpstr>Natureza e Composição do Conselho Federativo</vt:lpstr>
      <vt:lpstr>Competências do Conselho Federativo</vt:lpstr>
      <vt:lpstr>Competências do Conselho Federativo</vt:lpstr>
      <vt:lpstr>IVA - Dual ou Nacional?</vt:lpstr>
      <vt:lpstr>Fundo Nacional de Desenvolvimento Regional</vt:lpstr>
      <vt:lpstr>Fundo de Compensação de Benefício Fiscal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Luis Fernando Pereira da Silva</cp:lastModifiedBy>
  <cp:revision>1</cp:revision>
  <dcterms:modified xsi:type="dcterms:W3CDTF">2023-09-27T15:27:15Z</dcterms:modified>
</cp:coreProperties>
</file>