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9" r:id="rId3"/>
    <p:sldId id="290" r:id="rId4"/>
    <p:sldId id="293" r:id="rId5"/>
    <p:sldId id="291" r:id="rId6"/>
    <p:sldId id="296" r:id="rId7"/>
    <p:sldId id="292" r:id="rId8"/>
    <p:sldId id="297" r:id="rId9"/>
    <p:sldId id="298" r:id="rId10"/>
    <p:sldId id="282" r:id="rId11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2" userDrawn="1">
          <p15:clr>
            <a:srgbClr val="A4A3A4"/>
          </p15:clr>
        </p15:guide>
        <p15:guide id="2" pos="189" userDrawn="1">
          <p15:clr>
            <a:srgbClr val="A4A3A4"/>
          </p15:clr>
        </p15:guide>
        <p15:guide id="3" pos="7491" userDrawn="1">
          <p15:clr>
            <a:srgbClr val="A4A3A4"/>
          </p15:clr>
        </p15:guide>
        <p15:guide id="4" orient="horz" pos="4178" userDrawn="1">
          <p15:clr>
            <a:srgbClr val="A4A3A4"/>
          </p15:clr>
        </p15:guide>
        <p15:guide id="5" orient="horz" pos="2341" userDrawn="1">
          <p15:clr>
            <a:srgbClr val="A4A3A4"/>
          </p15:clr>
        </p15:guide>
        <p15:guide id="6" orient="horz" pos="867" userDrawn="1">
          <p15:clr>
            <a:srgbClr val="A4A3A4"/>
          </p15:clr>
        </p15:guide>
        <p15:guide id="7" pos="801" userDrawn="1">
          <p15:clr>
            <a:srgbClr val="A4A3A4"/>
          </p15:clr>
        </p15:guide>
        <p15:guide id="8" pos="1413" userDrawn="1">
          <p15:clr>
            <a:srgbClr val="A4A3A4"/>
          </p15:clr>
        </p15:guide>
        <p15:guide id="9" pos="3250" userDrawn="1">
          <p15:clr>
            <a:srgbClr val="A4A3A4"/>
          </p15:clr>
        </p15:guide>
        <p15:guide id="10" pos="2026" userDrawn="1">
          <p15:clr>
            <a:srgbClr val="A4A3A4"/>
          </p15:clr>
        </p15:guide>
        <p15:guide id="11" pos="2638" userDrawn="1">
          <p15:clr>
            <a:srgbClr val="A4A3A4"/>
          </p15:clr>
        </p15:guide>
        <p15:guide id="12" pos="3840" userDrawn="1">
          <p15:clr>
            <a:srgbClr val="A4A3A4"/>
          </p15:clr>
        </p15:guide>
        <p15:guide id="13" pos="4430" userDrawn="1">
          <p15:clr>
            <a:srgbClr val="A4A3A4"/>
          </p15:clr>
        </p15:guide>
        <p15:guide id="14" pos="5042" userDrawn="1">
          <p15:clr>
            <a:srgbClr val="A4A3A4"/>
          </p15:clr>
        </p15:guide>
        <p15:guide id="15" pos="5677" userDrawn="1">
          <p15:clr>
            <a:srgbClr val="A4A3A4"/>
          </p15:clr>
        </p15:guide>
        <p15:guide id="16" pos="6289" userDrawn="1">
          <p15:clr>
            <a:srgbClr val="A4A3A4"/>
          </p15:clr>
        </p15:guide>
        <p15:guide id="17" pos="6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C0C4"/>
    <a:srgbClr val="1C4694"/>
    <a:srgbClr val="038DAD"/>
    <a:srgbClr val="E5E015"/>
    <a:srgbClr val="ECE830"/>
    <a:srgbClr val="EEEE64"/>
    <a:srgbClr val="255EC5"/>
    <a:srgbClr val="FEBE10"/>
    <a:srgbClr val="FE9700"/>
    <a:srgbClr val="EBE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846" autoAdjust="0"/>
    <p:restoredTop sz="94660"/>
  </p:normalViewPr>
  <p:slideViewPr>
    <p:cSldViewPr snapToGrid="0">
      <p:cViewPr varScale="1">
        <p:scale>
          <a:sx n="63" d="100"/>
          <a:sy n="63" d="100"/>
        </p:scale>
        <p:origin x="656" y="32"/>
      </p:cViewPr>
      <p:guideLst>
        <p:guide orient="horz" pos="142"/>
        <p:guide pos="189"/>
        <p:guide pos="7491"/>
        <p:guide orient="horz" pos="4178"/>
        <p:guide orient="horz" pos="2341"/>
        <p:guide orient="horz" pos="867"/>
        <p:guide pos="801"/>
        <p:guide pos="1413"/>
        <p:guide pos="3250"/>
        <p:guide pos="2026"/>
        <p:guide pos="2638"/>
        <p:guide pos="3840"/>
        <p:guide pos="4430"/>
        <p:guide pos="5042"/>
        <p:guide pos="5677"/>
        <p:guide pos="6289"/>
        <p:guide pos="687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Master" Target="slideMasters/slideMaster2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0448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092AD8-F7C5-4AD2-AB39-1ECA563B92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554E51F5-3EA4-4A53-8538-6C795CEBD0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6CF5C5C-E6E2-433B-B48E-0B65A035B2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CBE5D-63F7-4D9D-BC2D-358E4ADD62D5}" type="datetimeFigureOut">
              <a:rPr lang="pt-BR" smtClean="0"/>
              <a:t>02/10/2023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13E905B-290A-47EF-97C0-788F822356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9658661-BFB6-40E3-9DB6-AE1622F48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0426C2-6276-4165-929E-246489AAD02F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41612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55BCB41-DC4B-4494-874D-CCAE87993B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6D3491A3-EBBF-4647-95B6-57B47C8CBE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0EF4432-E10F-4F04-8FAA-02FE74AEF5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CBE5D-63F7-4D9D-BC2D-358E4ADD62D5}" type="datetimeFigureOut">
              <a:rPr lang="pt-BR" smtClean="0"/>
              <a:t>02/10/2023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F1D5F3A-4C33-470B-944A-797AB4415A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E44EC57-FADB-4425-95D5-A05A2F60A9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0426C2-6276-4165-929E-246489AAD02F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0576145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1D0F92-16B9-4C92-8C31-3EBC9502EA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8ACEE98-AEB2-4D98-86F1-6A205B049A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6AAB490-9968-43A8-A622-88628CBB17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A2DC50-4489-4162-BFA5-19848496C3C1}" type="datetimeFigureOut">
              <a:rPr lang="pt-BR" smtClean="0"/>
              <a:t>02/10/2023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A3225FF-4272-45D5-B68C-23B501BFB9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E3555EF-B78F-43A9-8C3B-5AFF10C61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445B61-70C2-44F0-90A0-DEAB3173EE18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064397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00918A-3850-4C64-AC52-BB5247F93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20B1156-314F-429A-9832-EFB8A64977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01C5D79-6A25-431E-A48E-2B909D1696C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A2DC50-4489-4162-BFA5-19848496C3C1}" type="datetimeFigureOut">
              <a:rPr lang="pt-BR" smtClean="0"/>
              <a:t>02/10/2023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5BEAC85-2B1F-4A08-8B95-30C47E5039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7BC0D5C-0BC0-4BFD-87BF-962A748F4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445B61-70C2-44F0-90A0-DEAB3173EE18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0811806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677D9E-223E-4119-A86F-C24735650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89F7EFD-9204-4A67-A4B3-B4906614C5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A870F89-07E5-4C9B-A5E3-D1F852F843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A2DC50-4489-4162-BFA5-19848496C3C1}" type="datetimeFigureOut">
              <a:rPr lang="pt-BR" smtClean="0"/>
              <a:t>02/10/2023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6FA4AD3-9A36-475C-B6A2-1A309DFBB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6A694CC-B4C8-46AB-8A70-7AA549929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445B61-70C2-44F0-90A0-DEAB3173EE18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8005035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4B9C01-30BD-4AA7-AE33-57BA174A0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8E314EE-D712-4DBA-8889-480A268372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C9C4979F-090F-4FE9-9E3F-C75A08F7E4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44ABEDF-A05B-4630-8852-F5236A9075F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A2DC50-4489-4162-BFA5-19848496C3C1}" type="datetimeFigureOut">
              <a:rPr lang="pt-BR" smtClean="0"/>
              <a:t>02/10/2023</a:t>
            </a:fld>
            <a:endParaRPr lang="pt-BR" dirty="0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2489264-7FC7-4523-BB13-9489558CE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56CF4D3-7790-41C4-AA85-0689CA829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445B61-70C2-44F0-90A0-DEAB3173EE18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9061315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61140F-F28B-4B6C-AC77-795E1F1EDF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4878928-7F3B-469D-9B4F-DA51C20BFC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F9A18CC-FC48-4A55-93A1-27059D6D14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5131CDC3-DD34-4CD9-B232-881EB0FD69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3EFE9D0-8C73-4F36-A6CC-1B06E17B99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D092CB9D-BA4D-4F68-B390-D47FA0B40D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A2DC50-4489-4162-BFA5-19848496C3C1}" type="datetimeFigureOut">
              <a:rPr lang="pt-BR" smtClean="0"/>
              <a:t>02/10/2023</a:t>
            </a:fld>
            <a:endParaRPr lang="pt-BR" dirty="0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6C4880D8-3203-48F2-A3F2-2F531575F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 dirty="0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A75C726A-8560-4BC6-9F6D-F6BAB52A7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445B61-70C2-44F0-90A0-DEAB3173EE18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072286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FD1818E-A242-4304-8FBD-80D8BD5775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AC061CA7-1887-444A-95DC-C3E1C27EB5D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A2DC50-4489-4162-BFA5-19848496C3C1}" type="datetimeFigureOut">
              <a:rPr lang="pt-BR" smtClean="0"/>
              <a:t>02/10/2023</a:t>
            </a:fld>
            <a:endParaRPr lang="pt-BR" dirty="0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7E5E2F74-822D-45C5-91A0-F4D4BEF42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 dirty="0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C84A4687-3BC1-4EF1-8758-D2C807E5B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445B61-70C2-44F0-90A0-DEAB3173EE18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746536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31A326BD-0AA1-44B4-88FC-C839E1986B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A2DC50-4489-4162-BFA5-19848496C3C1}" type="datetimeFigureOut">
              <a:rPr lang="pt-BR" smtClean="0"/>
              <a:t>02/10/2023</a:t>
            </a:fld>
            <a:endParaRPr lang="pt-BR" dirty="0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D995F49A-3076-446C-B08A-FC78B93E8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090D178-51ED-4FBB-A7D5-349166FDEC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445B61-70C2-44F0-90A0-DEAB3173EE18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914836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72E840-9110-461C-835B-720D9AFF99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6F106BF-557C-4F1F-B61D-6281DB1C4D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9FB6C28-6757-4D06-93A1-5D382FEB2E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80B1D5A-2342-47CC-908C-6FAA6309E79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A2DC50-4489-4162-BFA5-19848496C3C1}" type="datetimeFigureOut">
              <a:rPr lang="pt-BR" smtClean="0"/>
              <a:t>02/10/2023</a:t>
            </a:fld>
            <a:endParaRPr lang="pt-BR" dirty="0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694EBF9-5C64-43FB-B55F-072556FF4C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8594FDC-940B-4D3F-A447-D17BEAB4C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445B61-70C2-44F0-90A0-DEAB3173EE18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22339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9F51F2-D04B-439B-95A0-3230AE3E47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88A90F2-C889-4B2C-8917-4AB955793E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360C44A-0B96-421C-96AF-2BE3FE61FA6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CBE5D-63F7-4D9D-BC2D-358E4ADD62D5}" type="datetimeFigureOut">
              <a:rPr lang="pt-BR" smtClean="0"/>
              <a:t>02/10/2023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45CD71B-2978-4929-A45E-C60A260B95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3DD54E8-A418-4633-9A7F-72505621D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0426C2-6276-4165-929E-246489AAD02F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941416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618237-F9F3-496B-A1FB-380CFE9AE7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216D97D5-C7BA-4227-8D5C-5D35FEB1F2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 dirty="0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26F8268-3BA9-49CA-86F4-92E05C3DE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F974944-C8D1-4359-A11F-D7CA5F2484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A2DC50-4489-4162-BFA5-19848496C3C1}" type="datetimeFigureOut">
              <a:rPr lang="pt-BR" smtClean="0"/>
              <a:t>02/10/2023</a:t>
            </a:fld>
            <a:endParaRPr lang="pt-BR" dirty="0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C1964A5-4D1B-483D-9D4E-32302B3E3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F8CB184-F9EC-449C-A7DD-C2CA788CA0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445B61-70C2-44F0-90A0-DEAB3173EE18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7059991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D289AC-74A7-47A3-9D66-67013C26E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E6D5838F-337E-4357-9ABC-B13366AF5F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023EB68-40C4-4847-9B8A-EAB4426D19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A2DC50-4489-4162-BFA5-19848496C3C1}" type="datetimeFigureOut">
              <a:rPr lang="pt-BR" smtClean="0"/>
              <a:t>02/10/2023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C47CAA0-1F6F-4FAF-90AB-2E997F1A4F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AE32BF8-3DA7-4B97-A1EC-F47C508AFD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445B61-70C2-44F0-90A0-DEAB3173EE18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636846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984D5A4-68B9-4B22-89E6-C6D507B0DD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95DA99C-34E2-4292-8ED1-3927BBFAB5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21EF977-D7B9-4C0A-8CF5-5CB134A806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A2DC50-4489-4162-BFA5-19848496C3C1}" type="datetimeFigureOut">
              <a:rPr lang="pt-BR" smtClean="0"/>
              <a:t>02/10/2023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A54C109-B12D-491E-9323-3FA6280583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A248BE2-1002-4966-BE6B-CD35625CF3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445B61-70C2-44F0-90A0-DEAB3173EE18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85846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6620A9-EEB7-4C4A-A40D-2D86995CF9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7D59927-67E1-47B0-B783-283278A940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9987F38-9F90-449E-900F-6C70FFDCF3B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CBE5D-63F7-4D9D-BC2D-358E4ADD62D5}" type="datetimeFigureOut">
              <a:rPr lang="pt-BR" smtClean="0"/>
              <a:t>02/10/2023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29257AD-0F6D-43FF-A185-98EEBB9ED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C0E0383-5D0A-4FAB-AF69-A0FD7CFCC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0426C2-6276-4165-929E-246489AAD02F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807212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ED87BD-B000-4345-9BC5-7D0F45F019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363AD08-2589-4BD8-9564-5A188FEBF1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B69F18C-C991-4938-A0B3-591F303756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6CB3D39-D923-4FE7-A193-5DAE4A47317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CBE5D-63F7-4D9D-BC2D-358E4ADD62D5}" type="datetimeFigureOut">
              <a:rPr lang="pt-BR" smtClean="0"/>
              <a:t>02/10/2023</a:t>
            </a:fld>
            <a:endParaRPr lang="pt-BR" dirty="0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BF2B650-9C5A-4675-A46C-1E92974DD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F13BC67-19B4-499F-BB2C-9AC709B688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0426C2-6276-4165-929E-246489AAD02F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99339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23C9BC-E46C-4B47-B6CB-C4C0492BE6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4DC37A4-5B1B-4FC7-A28D-F5EA1BF445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35A387D-11D2-44A4-BE4E-C493098241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5D91299B-DEA5-4D81-B269-6C9D300FF7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7119EAC9-5D54-4705-BBD3-6110691DE5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B7C3446A-833C-455B-8240-2357B36F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CBE5D-63F7-4D9D-BC2D-358E4ADD62D5}" type="datetimeFigureOut">
              <a:rPr lang="pt-BR" smtClean="0"/>
              <a:t>02/10/2023</a:t>
            </a:fld>
            <a:endParaRPr lang="pt-BR" dirty="0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2CD48C64-F888-4F63-9223-4C57D3F6B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 dirty="0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41A8BD34-6685-4234-9F8F-B07B5D202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0426C2-6276-4165-929E-246489AAD02F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461427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C6DB02-854F-46E7-A5C3-019B67FA0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E2716B88-A907-4841-A64B-ABC79A3F5CE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CBE5D-63F7-4D9D-BC2D-358E4ADD62D5}" type="datetimeFigureOut">
              <a:rPr lang="pt-BR" smtClean="0"/>
              <a:t>02/10/2023</a:t>
            </a:fld>
            <a:endParaRPr lang="pt-BR" dirty="0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9FBFD5B2-C94E-4E83-924C-E2375EBFA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 dirty="0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3FD0AD39-D3BA-4BDE-B0F6-118A47C11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0426C2-6276-4165-929E-246489AAD02F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235746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2F871216-4D7F-4B58-81A9-C1DC599FED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CBE5D-63F7-4D9D-BC2D-358E4ADD62D5}" type="datetimeFigureOut">
              <a:rPr lang="pt-BR" smtClean="0"/>
              <a:t>02/10/2023</a:t>
            </a:fld>
            <a:endParaRPr lang="pt-BR" dirty="0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E887B707-E584-4235-ADAB-D842D788B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370640BD-F56B-4141-8CCE-E52A81DAB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0426C2-6276-4165-929E-246489AAD02F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8550295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2BF9C8-FC20-48F8-A4F8-E672DD5F8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6483116-E09A-4A50-8343-1BCB7154DC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D12C634-80F1-4845-9799-CAE60E6059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ADB613C-C8D8-4B46-8F96-187FA12490C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CBE5D-63F7-4D9D-BC2D-358E4ADD62D5}" type="datetimeFigureOut">
              <a:rPr lang="pt-BR" smtClean="0"/>
              <a:t>02/10/2023</a:t>
            </a:fld>
            <a:endParaRPr lang="pt-BR" dirty="0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3D1B595-DAFB-44E5-B564-1BF7FE590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510C45C-BA1A-4599-8FC9-8FF7B4142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0426C2-6276-4165-929E-246489AAD02F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60683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6BB042-017C-4805-8A5D-C9ACF0E5B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7EF261CC-E714-47A4-B9F4-5958290D89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 dirty="0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89C2B19-9179-495F-9C08-FB753F5C7E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36C2E29-7C3A-46B2-84AC-95196434291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CBE5D-63F7-4D9D-BC2D-358E4ADD62D5}" type="datetimeFigureOut">
              <a:rPr lang="pt-BR" smtClean="0"/>
              <a:t>02/10/2023</a:t>
            </a:fld>
            <a:endParaRPr lang="pt-BR" dirty="0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C5AF415-FC1C-422E-89D3-C716ADF695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D0C9AC8-FCE5-499B-9F57-F4258FC9B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0426C2-6276-4165-929E-246489AAD02F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019116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2BD128DA-35FB-48E4-957A-28331A354D2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233529"/>
            <a:ext cx="6091768" cy="1624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883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6B842619-5441-455B-8551-EE9D8D2951AB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7550" y="5492609"/>
            <a:ext cx="5120218" cy="1365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073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agem 28" descr="Forma&#10;&#10;Descrição gerada automaticamente">
            <a:extLst>
              <a:ext uri="{FF2B5EF4-FFF2-40B4-BE49-F238E27FC236}">
                <a16:creationId xmlns:a16="http://schemas.microsoft.com/office/drawing/2014/main" id="{443E10AA-26B2-BECA-E8BB-1393DA8260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9653" y="4428315"/>
            <a:ext cx="1429515" cy="1581915"/>
          </a:xfrm>
          <a:prstGeom prst="rect">
            <a:avLst/>
          </a:prstGeom>
        </p:spPr>
      </p:pic>
      <p:pic>
        <p:nvPicPr>
          <p:cNvPr id="26" name="Imagem 25" descr="Vista de janela de vidro&#10;&#10;Descrição gerada automaticamente">
            <a:extLst>
              <a:ext uri="{FF2B5EF4-FFF2-40B4-BE49-F238E27FC236}">
                <a16:creationId xmlns:a16="http://schemas.microsoft.com/office/drawing/2014/main" id="{382BA86C-D584-61F1-123F-FB1A359DF6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907" y="1790019"/>
            <a:ext cx="6714148" cy="7429584"/>
          </a:xfrm>
          <a:prstGeom prst="rect">
            <a:avLst/>
          </a:prstGeom>
        </p:spPr>
      </p:pic>
      <p:pic>
        <p:nvPicPr>
          <p:cNvPr id="51" name="Imagem 50" descr="Logotipo&#10;&#10;Descrição gerada automaticamente">
            <a:extLst>
              <a:ext uri="{FF2B5EF4-FFF2-40B4-BE49-F238E27FC236}">
                <a16:creationId xmlns:a16="http://schemas.microsoft.com/office/drawing/2014/main" id="{C38FBEBB-8DE0-425A-8401-A48D4BD1DF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37" y="4857146"/>
            <a:ext cx="1485624" cy="1129074"/>
          </a:xfrm>
          <a:prstGeom prst="rect">
            <a:avLst/>
          </a:prstGeom>
        </p:spPr>
      </p:pic>
      <p:sp>
        <p:nvSpPr>
          <p:cNvPr id="27" name="CaixaDeTexto 26">
            <a:extLst>
              <a:ext uri="{FF2B5EF4-FFF2-40B4-BE49-F238E27FC236}">
                <a16:creationId xmlns:a16="http://schemas.microsoft.com/office/drawing/2014/main" id="{AB7B3EC7-415D-4F6E-85C8-E4C52C682A81}"/>
              </a:ext>
            </a:extLst>
          </p:cNvPr>
          <p:cNvSpPr txBox="1"/>
          <p:nvPr/>
        </p:nvSpPr>
        <p:spPr>
          <a:xfrm>
            <a:off x="300038" y="296536"/>
            <a:ext cx="11577982" cy="1255728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5600" b="1" dirty="0">
                <a:solidFill>
                  <a:srgbClr val="1C4694"/>
                </a:solidFill>
                <a:latin typeface="Plus Jakarta Sans" pitchFamily="2" charset="0"/>
              </a:rPr>
              <a:t>Manutenção de Benefícios</a:t>
            </a:r>
          </a:p>
          <a:p>
            <a:pPr>
              <a:lnSpc>
                <a:spcPct val="90000"/>
              </a:lnSpc>
            </a:pPr>
            <a:r>
              <a:rPr lang="pt-BR" sz="2800" b="1" dirty="0">
                <a:solidFill>
                  <a:srgbClr val="39C0C4"/>
                </a:solidFill>
                <a:latin typeface="Plus Jakarta Sans" pitchFamily="2" charset="0"/>
              </a:rPr>
              <a:t>DIMB – Divisão de Produtos de Manutenção de Benefícios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5C7631A0-E2A5-4616-A8B1-670488B3BD74}"/>
              </a:ext>
            </a:extLst>
          </p:cNvPr>
          <p:cNvSpPr txBox="1"/>
          <p:nvPr/>
        </p:nvSpPr>
        <p:spPr>
          <a:xfrm>
            <a:off x="300037" y="3046360"/>
            <a:ext cx="10066011" cy="757130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2600" b="1" dirty="0">
                <a:solidFill>
                  <a:srgbClr val="1C4694"/>
                </a:solidFill>
                <a:latin typeface="Plus Jakarta Sans" pitchFamily="2" charset="0"/>
              </a:rPr>
              <a:t>André Terra</a:t>
            </a:r>
          </a:p>
          <a:p>
            <a:pPr>
              <a:lnSpc>
                <a:spcPct val="90000"/>
              </a:lnSpc>
            </a:pPr>
            <a:r>
              <a:rPr lang="pt-BR" sz="2000" dirty="0">
                <a:solidFill>
                  <a:srgbClr val="1C4694"/>
                </a:solidFill>
                <a:latin typeface="Plus Jakarta Sans" pitchFamily="2" charset="0"/>
              </a:rPr>
              <a:t>Gerente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B433943F-A52B-4880-8149-1BA279BBEF18}"/>
              </a:ext>
            </a:extLst>
          </p:cNvPr>
          <p:cNvSpPr txBox="1"/>
          <p:nvPr/>
        </p:nvSpPr>
        <p:spPr>
          <a:xfrm>
            <a:off x="300038" y="6396731"/>
            <a:ext cx="10066011" cy="230832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1000" dirty="0">
                <a:solidFill>
                  <a:schemeClr val="bg2">
                    <a:lumMod val="50000"/>
                  </a:schemeClr>
                </a:solidFill>
                <a:latin typeface="Plus Jakarta Sans" pitchFamily="2" charset="0"/>
              </a:rPr>
              <a:t>Setembro de 2023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91D418D2-FE36-BBA1-1D59-05664E8036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85661" y="5518865"/>
            <a:ext cx="1734340" cy="396493"/>
          </a:xfrm>
          <a:prstGeom prst="rect">
            <a:avLst/>
          </a:prstGeom>
        </p:spPr>
      </p:pic>
      <p:pic>
        <p:nvPicPr>
          <p:cNvPr id="31" name="Imagem 30" descr="Forma&#10;&#10;Descrição gerada automaticamente">
            <a:extLst>
              <a:ext uri="{FF2B5EF4-FFF2-40B4-BE49-F238E27FC236}">
                <a16:creationId xmlns:a16="http://schemas.microsoft.com/office/drawing/2014/main" id="{81CA5651-1646-BF32-3A6B-10B298707A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907" y="5217391"/>
            <a:ext cx="2434104" cy="2693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662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allAtOnce"/>
      <p:bldP spid="10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CaixaDeTexto 26">
            <a:extLst>
              <a:ext uri="{FF2B5EF4-FFF2-40B4-BE49-F238E27FC236}">
                <a16:creationId xmlns:a16="http://schemas.microsoft.com/office/drawing/2014/main" id="{AB7B3EC7-415D-4F6E-85C8-E4C52C682A81}"/>
              </a:ext>
            </a:extLst>
          </p:cNvPr>
          <p:cNvSpPr txBox="1"/>
          <p:nvPr/>
        </p:nvSpPr>
        <p:spPr>
          <a:xfrm>
            <a:off x="313981" y="501109"/>
            <a:ext cx="11577982" cy="618631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3800" b="1" dirty="0">
                <a:solidFill>
                  <a:srgbClr val="1C4694"/>
                </a:solidFill>
                <a:latin typeface="Plus Jakarta Sans SemiBold" pitchFamily="2" charset="0"/>
              </a:rPr>
              <a:t>Entidades Associativas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FEF952B8-368D-4F45-A707-79E541F678F1}"/>
              </a:ext>
            </a:extLst>
          </p:cNvPr>
          <p:cNvSpPr txBox="1"/>
          <p:nvPr/>
        </p:nvSpPr>
        <p:spPr>
          <a:xfrm>
            <a:off x="300038" y="1461330"/>
            <a:ext cx="11591925" cy="294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2400" b="1" dirty="0">
                <a:solidFill>
                  <a:srgbClr val="39C0C4"/>
                </a:solidFill>
                <a:latin typeface="Plus Jakarta Sans" pitchFamily="2" charset="0"/>
              </a:rPr>
              <a:t>O que é?</a:t>
            </a:r>
            <a:br>
              <a:rPr lang="pt-BR" sz="1000" b="1" dirty="0">
                <a:solidFill>
                  <a:srgbClr val="39C0C4"/>
                </a:solidFill>
                <a:latin typeface="Plus Jakarta Sans" pitchFamily="2" charset="0"/>
              </a:rPr>
            </a:br>
            <a:br>
              <a:rPr lang="pt-BR" sz="1400" b="1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</a:rPr>
            </a:br>
            <a:r>
              <a:rPr lang="pt-BR" sz="2000" b="1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</a:rPr>
              <a:t> </a:t>
            </a:r>
            <a:r>
              <a:rPr lang="pt-BR" sz="2000" dirty="0">
                <a:latin typeface="Plus Jakarta Sans" pitchFamily="2" charset="0"/>
              </a:rPr>
              <a:t>É o processo mensal de inclusão de consignações de entidades associativas.</a:t>
            </a:r>
          </a:p>
          <a:p>
            <a:pPr>
              <a:lnSpc>
                <a:spcPct val="90000"/>
              </a:lnSpc>
            </a:pPr>
            <a:endParaRPr lang="pt-BR" dirty="0">
              <a:latin typeface="Plus Jakarta Sans" pitchFamily="2" charset="0"/>
            </a:endParaRPr>
          </a:p>
          <a:p>
            <a:pPr>
              <a:lnSpc>
                <a:spcPct val="90000"/>
              </a:lnSpc>
            </a:pPr>
            <a:r>
              <a:rPr lang="pt-BR" sz="2400" b="1" dirty="0">
                <a:solidFill>
                  <a:srgbClr val="39C0C4"/>
                </a:solidFill>
                <a:latin typeface="Plus Jakarta Sans" pitchFamily="2" charset="0"/>
              </a:rPr>
              <a:t>Qual é o objetivo?</a:t>
            </a:r>
            <a:br>
              <a:rPr lang="pt-BR" sz="1000" b="1" dirty="0">
                <a:solidFill>
                  <a:srgbClr val="39C0C4"/>
                </a:solidFill>
                <a:latin typeface="Plus Jakarta Sans" pitchFamily="2" charset="0"/>
              </a:rPr>
            </a:br>
            <a:br>
              <a:rPr lang="pt-BR" sz="1400" b="1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</a:rPr>
            </a:br>
            <a:r>
              <a:rPr lang="pt-BR" sz="1400" b="1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</a:rPr>
              <a:t> </a:t>
            </a:r>
            <a:r>
              <a:rPr lang="pt-BR" sz="2000" dirty="0">
                <a:latin typeface="Plus Jakarta Sans" pitchFamily="2" charset="0"/>
              </a:rPr>
              <a:t>Permitir o desconto de contribuição associativa na Folha de Pagamento dos Beneficiários do INSS.</a:t>
            </a:r>
            <a:br>
              <a:rPr lang="pt-BR" dirty="0">
                <a:latin typeface="Plus Jakarta Sans" pitchFamily="2" charset="0"/>
              </a:rPr>
            </a:br>
            <a:endParaRPr lang="pt-BR" dirty="0">
              <a:latin typeface="Plus Jakarta Sans" pitchFamily="2" charset="0"/>
            </a:endParaRPr>
          </a:p>
          <a:p>
            <a:pPr>
              <a:lnSpc>
                <a:spcPct val="90000"/>
              </a:lnSpc>
            </a:pPr>
            <a:br>
              <a:rPr lang="pt-BR" dirty="0">
                <a:latin typeface="Plus Jakarta Sans" pitchFamily="2" charset="0"/>
              </a:rPr>
            </a:br>
            <a:br>
              <a:rPr lang="pt-BR" dirty="0">
                <a:latin typeface="Plus Jakarta Sans" pitchFamily="2" charset="0"/>
              </a:rPr>
            </a:br>
            <a:endParaRPr lang="pt-BR" dirty="0">
              <a:latin typeface="Plus Jakarta Sans" pitchFamily="2" charset="0"/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9116EC7B-196B-5456-1A36-4DCF4A335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459" y="6557605"/>
            <a:ext cx="2798511" cy="65702"/>
          </a:xfrm>
          <a:prstGeom prst="rect">
            <a:avLst/>
          </a:prstGeom>
        </p:spPr>
      </p:pic>
      <p:pic>
        <p:nvPicPr>
          <p:cNvPr id="2" name="Imagem 1" descr="Ícone&#10;&#10;Descrição gerada automaticamente">
            <a:extLst>
              <a:ext uri="{FF2B5EF4-FFF2-40B4-BE49-F238E27FC236}">
                <a16:creationId xmlns:a16="http://schemas.microsoft.com/office/drawing/2014/main" id="{D6DF5405-6642-432D-2B99-C0ABEEC5C7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785">
            <a:off x="8800218" y="5222401"/>
            <a:ext cx="3297033" cy="3271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614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allAtOnce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CaixaDeTexto 26">
            <a:extLst>
              <a:ext uri="{FF2B5EF4-FFF2-40B4-BE49-F238E27FC236}">
                <a16:creationId xmlns:a16="http://schemas.microsoft.com/office/drawing/2014/main" id="{AB7B3EC7-415D-4F6E-85C8-E4C52C682A81}"/>
              </a:ext>
            </a:extLst>
          </p:cNvPr>
          <p:cNvSpPr txBox="1"/>
          <p:nvPr/>
        </p:nvSpPr>
        <p:spPr>
          <a:xfrm>
            <a:off x="313981" y="501109"/>
            <a:ext cx="11577982" cy="618631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3800" b="1" dirty="0">
                <a:solidFill>
                  <a:srgbClr val="1C4694"/>
                </a:solidFill>
                <a:latin typeface="Plus Jakarta Sans SemiBold" pitchFamily="2" charset="0"/>
              </a:rPr>
              <a:t>Entidades Associativas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FEF952B8-368D-4F45-A707-79E541F678F1}"/>
              </a:ext>
            </a:extLst>
          </p:cNvPr>
          <p:cNvSpPr txBox="1"/>
          <p:nvPr/>
        </p:nvSpPr>
        <p:spPr>
          <a:xfrm>
            <a:off x="300038" y="1461330"/>
            <a:ext cx="11591925" cy="3250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2400" b="1" dirty="0">
                <a:solidFill>
                  <a:srgbClr val="39C0C4"/>
                </a:solidFill>
                <a:latin typeface="Plus Jakarta Sans" pitchFamily="2" charset="0"/>
              </a:rPr>
              <a:t>Como ocorre a comunicação entre INSS/DATAPREV e as entidades?</a:t>
            </a:r>
          </a:p>
          <a:p>
            <a:pPr>
              <a:lnSpc>
                <a:spcPct val="90000"/>
              </a:lnSpc>
            </a:pPr>
            <a:endParaRPr lang="pt-BR" sz="2400" b="1" dirty="0">
              <a:solidFill>
                <a:srgbClr val="39C0C4"/>
              </a:solidFill>
              <a:latin typeface="Plus Jakarta Sans" pitchFamily="2" charset="0"/>
            </a:endParaRPr>
          </a:p>
          <a:p>
            <a:pPr>
              <a:lnSpc>
                <a:spcPct val="90000"/>
              </a:lnSpc>
            </a:pPr>
            <a:r>
              <a:rPr lang="pt-BR" sz="2000" dirty="0">
                <a:latin typeface="Plus Jakarta Sans" pitchFamily="2" charset="0"/>
              </a:rPr>
              <a:t>A comunicação ocorre através da troca de arquivos via ferramenta GIS, onde apenas os usuários nomeados pela Entidade possuem permissão para uso da ferramenta utilizada para troca de arquivos.</a:t>
            </a:r>
          </a:p>
          <a:p>
            <a:pPr>
              <a:lnSpc>
                <a:spcPct val="90000"/>
              </a:lnSpc>
            </a:pPr>
            <a:endParaRPr lang="pt-BR" sz="2000" dirty="0">
              <a:latin typeface="Plus Jakarta Sans" pitchFamily="2" charset="0"/>
            </a:endParaRPr>
          </a:p>
          <a:p>
            <a:pPr>
              <a:lnSpc>
                <a:spcPct val="90000"/>
              </a:lnSpc>
            </a:pPr>
            <a:r>
              <a:rPr lang="pt-BR" sz="2000" dirty="0">
                <a:latin typeface="Plus Jakarta Sans" pitchFamily="2" charset="0"/>
              </a:rPr>
              <a:t>Uma vez habilitada, a entidade deverá informar ao INSS, via ofício, os dados dos dois usuários (Nome, CPF e e-mail corporativo) que serão responsáveis pelo envio e recepção dos arquivos. </a:t>
            </a:r>
          </a:p>
          <a:p>
            <a:pPr>
              <a:lnSpc>
                <a:spcPct val="90000"/>
              </a:lnSpc>
            </a:pPr>
            <a:endParaRPr lang="pt-BR" sz="2000" dirty="0">
              <a:latin typeface="Plus Jakarta Sans" pitchFamily="2" charset="0"/>
            </a:endParaRPr>
          </a:p>
          <a:p>
            <a:pPr>
              <a:lnSpc>
                <a:spcPct val="90000"/>
              </a:lnSpc>
            </a:pPr>
            <a:r>
              <a:rPr lang="pt-BR" sz="2000" dirty="0">
                <a:latin typeface="Plus Jakarta Sans" pitchFamily="2" charset="0"/>
              </a:rPr>
              <a:t>O cadastramento dos usuários no GIS é feito por meio de uma Requisição de Mudança e passa pela análise e autorização da área de segurança da DATAPREV.</a:t>
            </a:r>
            <a:br>
              <a:rPr lang="pt-BR" sz="2000" dirty="0">
                <a:latin typeface="Plus Jakarta Sans" pitchFamily="2" charset="0"/>
              </a:rPr>
            </a:br>
            <a:endParaRPr lang="pt-BR" sz="2000" dirty="0">
              <a:latin typeface="Plus Jakarta Sans" pitchFamily="2" charset="0"/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9116EC7B-196B-5456-1A36-4DCF4A335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459" y="6557605"/>
            <a:ext cx="2798511" cy="65702"/>
          </a:xfrm>
          <a:prstGeom prst="rect">
            <a:avLst/>
          </a:prstGeom>
        </p:spPr>
      </p:pic>
      <p:pic>
        <p:nvPicPr>
          <p:cNvPr id="2" name="Imagem 1" descr="Ícone&#10;&#10;Descrição gerada automaticamente">
            <a:extLst>
              <a:ext uri="{FF2B5EF4-FFF2-40B4-BE49-F238E27FC236}">
                <a16:creationId xmlns:a16="http://schemas.microsoft.com/office/drawing/2014/main" id="{D6DF5405-6642-432D-2B99-C0ABEEC5C7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785">
            <a:off x="8800218" y="5222401"/>
            <a:ext cx="3297033" cy="3271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440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allAtOnce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CaixaDeTexto 26">
            <a:extLst>
              <a:ext uri="{FF2B5EF4-FFF2-40B4-BE49-F238E27FC236}">
                <a16:creationId xmlns:a16="http://schemas.microsoft.com/office/drawing/2014/main" id="{AB7B3EC7-415D-4F6E-85C8-E4C52C682A81}"/>
              </a:ext>
            </a:extLst>
          </p:cNvPr>
          <p:cNvSpPr txBox="1"/>
          <p:nvPr/>
        </p:nvSpPr>
        <p:spPr>
          <a:xfrm>
            <a:off x="313981" y="511269"/>
            <a:ext cx="11577982" cy="618631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3800" b="1" dirty="0">
                <a:solidFill>
                  <a:srgbClr val="1C4694"/>
                </a:solidFill>
                <a:latin typeface="Plus Jakarta Sans SemiBold" pitchFamily="2" charset="0"/>
              </a:rPr>
              <a:t>Entidades Associativas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FEF952B8-368D-4F45-A707-79E541F678F1}"/>
              </a:ext>
            </a:extLst>
          </p:cNvPr>
          <p:cNvSpPr txBox="1"/>
          <p:nvPr/>
        </p:nvSpPr>
        <p:spPr>
          <a:xfrm>
            <a:off x="300038" y="1461330"/>
            <a:ext cx="11591925" cy="527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2400" b="1" dirty="0">
                <a:solidFill>
                  <a:srgbClr val="39C0C4"/>
                </a:solidFill>
                <a:latin typeface="Plus Jakarta Sans" pitchFamily="2" charset="0"/>
              </a:rPr>
              <a:t>Premissas para o cadastramento de uma nova entidade</a:t>
            </a:r>
            <a:br>
              <a:rPr lang="pt-BR" sz="1000" b="1" dirty="0">
                <a:solidFill>
                  <a:srgbClr val="39C0C4"/>
                </a:solidFill>
                <a:latin typeface="Plus Jakarta Sans" pitchFamily="2" charset="0"/>
              </a:rPr>
            </a:br>
            <a:endParaRPr lang="pt-BR" sz="1000" dirty="0">
              <a:latin typeface="Plus Jakarta Sans" pitchFamily="2" charset="0"/>
            </a:endParaRPr>
          </a:p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pt-BR" sz="2000" dirty="0">
                <a:latin typeface="Plus Jakarta Sans" pitchFamily="2" charset="0"/>
              </a:rPr>
              <a:t>A entidade precisa celebrar um ACT junto ao INSS;</a:t>
            </a:r>
            <a:br>
              <a:rPr lang="pt-BR" sz="1000" dirty="0">
                <a:latin typeface="Plus Jakarta Sans" pitchFamily="2" charset="0"/>
              </a:rPr>
            </a:br>
            <a:endParaRPr lang="pt-BR" sz="1000" dirty="0">
              <a:latin typeface="Plus Jakarta Sans" pitchFamily="2" charset="0"/>
            </a:endParaRPr>
          </a:p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pt-BR" sz="2000" dirty="0">
                <a:latin typeface="Plus Jakarta Sans" pitchFamily="2" charset="0"/>
              </a:rPr>
              <a:t>A DATAPREV deve ser formalmente demandada;</a:t>
            </a:r>
            <a:br>
              <a:rPr lang="pt-BR" sz="1000" dirty="0">
                <a:latin typeface="Plus Jakarta Sans" pitchFamily="2" charset="0"/>
              </a:rPr>
            </a:br>
            <a:endParaRPr lang="pt-BR" sz="1000" dirty="0">
              <a:latin typeface="Plus Jakarta Sans" pitchFamily="2" charset="0"/>
            </a:endParaRPr>
          </a:p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pt-BR" sz="2000" dirty="0">
                <a:latin typeface="Plus Jakarta Sans" pitchFamily="2" charset="0"/>
              </a:rPr>
              <a:t>A entidade precisará se adequar às regras definidas no Manual de Documentação Técnica e no Guia de Transferência de Arquivos – GIS. </a:t>
            </a:r>
            <a:endParaRPr lang="pt-BR" sz="1000" dirty="0">
              <a:latin typeface="Plus Jakarta Sans" pitchFamily="2" charset="0"/>
            </a:endParaRPr>
          </a:p>
          <a:p>
            <a:pPr>
              <a:lnSpc>
                <a:spcPct val="90000"/>
              </a:lnSpc>
            </a:pPr>
            <a:endParaRPr lang="pt-BR" sz="1000" dirty="0">
              <a:latin typeface="Plus Jakarta Sans" pitchFamily="2" charset="0"/>
            </a:endParaRPr>
          </a:p>
          <a:p>
            <a:pPr>
              <a:lnSpc>
                <a:spcPct val="90000"/>
              </a:lnSpc>
            </a:pPr>
            <a:r>
              <a:rPr lang="pt-BR" sz="2400" b="1" dirty="0">
                <a:solidFill>
                  <a:srgbClr val="39C0C4"/>
                </a:solidFill>
                <a:latin typeface="Plus Jakarta Sans" pitchFamily="2" charset="0"/>
              </a:rPr>
              <a:t>Manual de Documentação Técnica</a:t>
            </a:r>
            <a:endParaRPr lang="pt-BR" sz="1000" b="1" dirty="0">
              <a:solidFill>
                <a:srgbClr val="39C0C4"/>
              </a:solidFill>
              <a:latin typeface="Plus Jakarta Sans" pitchFamily="2" charset="0"/>
            </a:endParaRPr>
          </a:p>
          <a:p>
            <a:pPr>
              <a:lnSpc>
                <a:spcPct val="90000"/>
              </a:lnSpc>
            </a:pPr>
            <a:endParaRPr lang="pt-BR" sz="1000" b="1" dirty="0">
              <a:solidFill>
                <a:srgbClr val="39C0C4"/>
              </a:solidFill>
              <a:latin typeface="Plus Jakarta Sans" pitchFamily="2" charset="0"/>
            </a:endParaRPr>
          </a:p>
          <a:p>
            <a:pPr>
              <a:lnSpc>
                <a:spcPct val="90000"/>
              </a:lnSpc>
            </a:pPr>
            <a:r>
              <a:rPr lang="pt-BR" sz="2000" dirty="0">
                <a:latin typeface="Plus Jakarta Sans" pitchFamily="2" charset="0"/>
              </a:rPr>
              <a:t>Documento que contém as regras de negócio, comunicação e nomenclatura de arquivos, assim como leiautes, tabelas de domínios e todas as outras informações necessárias para a operacionalização do desconto de mensalidades associativas.</a:t>
            </a:r>
            <a:br>
              <a:rPr lang="pt-BR" sz="1000" dirty="0">
                <a:latin typeface="Plus Jakarta Sans" pitchFamily="2" charset="0"/>
              </a:rPr>
            </a:br>
            <a:endParaRPr lang="pt-BR" sz="1000" dirty="0">
              <a:latin typeface="Plus Jakarta Sans" pitchFamily="2" charset="0"/>
            </a:endParaRPr>
          </a:p>
          <a:p>
            <a:pPr>
              <a:lnSpc>
                <a:spcPct val="90000"/>
              </a:lnSpc>
            </a:pPr>
            <a:r>
              <a:rPr lang="pt-BR" sz="2400" b="1" dirty="0">
                <a:solidFill>
                  <a:srgbClr val="39C0C4"/>
                </a:solidFill>
                <a:latin typeface="Plus Jakarta Sans" pitchFamily="2" charset="0"/>
              </a:rPr>
              <a:t>Guia de Transferência de Arquivos – GIS</a:t>
            </a:r>
            <a:br>
              <a:rPr lang="pt-BR" sz="1000" b="1" dirty="0">
                <a:solidFill>
                  <a:srgbClr val="39C0C4"/>
                </a:solidFill>
                <a:latin typeface="Plus Jakarta Sans" pitchFamily="2" charset="0"/>
              </a:rPr>
            </a:br>
            <a:endParaRPr lang="pt-BR" sz="1000" b="1" dirty="0">
              <a:solidFill>
                <a:srgbClr val="39C0C4"/>
              </a:solidFill>
              <a:latin typeface="Plus Jakarta Sans" pitchFamily="2" charset="0"/>
            </a:endParaRPr>
          </a:p>
          <a:p>
            <a:pPr>
              <a:lnSpc>
                <a:spcPct val="90000"/>
              </a:lnSpc>
            </a:pPr>
            <a:r>
              <a:rPr lang="pt-BR" sz="2000" dirty="0">
                <a:latin typeface="Plus Jakarta Sans" pitchFamily="2" charset="0"/>
              </a:rPr>
              <a:t>Documento com as orientações para o uso da ferramenta de transferência dos arquivos.</a:t>
            </a:r>
          </a:p>
          <a:p>
            <a:pPr>
              <a:lnSpc>
                <a:spcPct val="90000"/>
              </a:lnSpc>
            </a:pPr>
            <a:endParaRPr lang="pt-BR" b="1" dirty="0">
              <a:solidFill>
                <a:srgbClr val="39C0C4"/>
              </a:solidFill>
              <a:latin typeface="Plus Jakarta Sans" pitchFamily="2" charset="0"/>
            </a:endParaRPr>
          </a:p>
          <a:p>
            <a:pPr>
              <a:lnSpc>
                <a:spcPct val="90000"/>
              </a:lnSpc>
            </a:pPr>
            <a:br>
              <a:rPr lang="pt-BR" dirty="0">
                <a:latin typeface="Plus Jakarta Sans" pitchFamily="2" charset="0"/>
              </a:rPr>
            </a:br>
            <a:br>
              <a:rPr lang="pt-BR" dirty="0">
                <a:latin typeface="Plus Jakarta Sans" pitchFamily="2" charset="0"/>
              </a:rPr>
            </a:br>
            <a:endParaRPr lang="pt-BR" dirty="0">
              <a:latin typeface="Plus Jakarta Sans" pitchFamily="2" charset="0"/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9116EC7B-196B-5456-1A36-4DCF4A335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459" y="6557605"/>
            <a:ext cx="2798511" cy="65702"/>
          </a:xfrm>
          <a:prstGeom prst="rect">
            <a:avLst/>
          </a:prstGeom>
        </p:spPr>
      </p:pic>
      <p:pic>
        <p:nvPicPr>
          <p:cNvPr id="2" name="Imagem 1" descr="Ícone&#10;&#10;Descrição gerada automaticamente">
            <a:extLst>
              <a:ext uri="{FF2B5EF4-FFF2-40B4-BE49-F238E27FC236}">
                <a16:creationId xmlns:a16="http://schemas.microsoft.com/office/drawing/2014/main" id="{D6DF5405-6642-432D-2B99-C0ABEEC5C7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785">
            <a:off x="8800218" y="5222401"/>
            <a:ext cx="3297033" cy="3271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299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allAtOnce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CaixaDeTexto 26">
            <a:extLst>
              <a:ext uri="{FF2B5EF4-FFF2-40B4-BE49-F238E27FC236}">
                <a16:creationId xmlns:a16="http://schemas.microsoft.com/office/drawing/2014/main" id="{AB7B3EC7-415D-4F6E-85C8-E4C52C682A81}"/>
              </a:ext>
            </a:extLst>
          </p:cNvPr>
          <p:cNvSpPr txBox="1"/>
          <p:nvPr/>
        </p:nvSpPr>
        <p:spPr>
          <a:xfrm>
            <a:off x="313981" y="501109"/>
            <a:ext cx="11577982" cy="618631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3800" b="1" dirty="0">
                <a:solidFill>
                  <a:srgbClr val="1C4694"/>
                </a:solidFill>
                <a:latin typeface="Plus Jakarta Sans SemiBold" pitchFamily="2" charset="0"/>
              </a:rPr>
              <a:t>Entidades Associativas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FEF952B8-368D-4F45-A707-79E541F678F1}"/>
              </a:ext>
            </a:extLst>
          </p:cNvPr>
          <p:cNvSpPr txBox="1"/>
          <p:nvPr/>
        </p:nvSpPr>
        <p:spPr>
          <a:xfrm>
            <a:off x="300038" y="1461330"/>
            <a:ext cx="11591925" cy="51060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2400" b="1" dirty="0">
                <a:solidFill>
                  <a:srgbClr val="39C0C4"/>
                </a:solidFill>
                <a:latin typeface="Plus Jakarta Sans" pitchFamily="2" charset="0"/>
              </a:rPr>
              <a:t>Fluxo para cadastramento de entidade</a:t>
            </a:r>
            <a:br>
              <a:rPr lang="pt-BR" sz="2400" b="1" dirty="0">
                <a:solidFill>
                  <a:srgbClr val="39C0C4"/>
                </a:solidFill>
                <a:latin typeface="Plus Jakarta Sans" pitchFamily="2" charset="0"/>
              </a:rPr>
            </a:br>
            <a:endParaRPr lang="pt-BR" sz="2400" b="1" dirty="0">
              <a:solidFill>
                <a:srgbClr val="39C0C4"/>
              </a:solidFill>
              <a:latin typeface="Plus Jakarta Sans" pitchFamily="2" charset="0"/>
            </a:endParaRPr>
          </a:p>
          <a:p>
            <a:pPr marL="285750" indent="-285750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pt-BR" sz="2000" dirty="0">
                <a:latin typeface="Plus Jakarta Sans" pitchFamily="2" charset="0"/>
              </a:rPr>
              <a:t>Celebração do ACT entre INSS e Entidade</a:t>
            </a:r>
            <a:br>
              <a:rPr lang="pt-BR" sz="2000" dirty="0">
                <a:latin typeface="Plus Jakarta Sans" pitchFamily="2" charset="0"/>
              </a:rPr>
            </a:br>
            <a:endParaRPr lang="pt-BR" sz="2000" dirty="0">
              <a:latin typeface="Plus Jakarta Sans" pitchFamily="2" charset="0"/>
            </a:endParaRPr>
          </a:p>
          <a:p>
            <a:pPr marL="285750" indent="-285750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pt-BR" sz="2000" dirty="0">
                <a:latin typeface="Plus Jakarta Sans" pitchFamily="2" charset="0"/>
              </a:rPr>
              <a:t>Abertura de demanda para a DATAPREV</a:t>
            </a:r>
            <a:br>
              <a:rPr lang="pt-BR" sz="2000" dirty="0">
                <a:latin typeface="Plus Jakarta Sans" pitchFamily="2" charset="0"/>
              </a:rPr>
            </a:br>
            <a:endParaRPr lang="pt-BR" sz="2000" dirty="0">
              <a:latin typeface="Plus Jakarta Sans" pitchFamily="2" charset="0"/>
            </a:endParaRPr>
          </a:p>
          <a:p>
            <a:pPr marL="285750" indent="-285750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pt-BR" sz="2000" dirty="0">
                <a:latin typeface="Plus Jakarta Sans" pitchFamily="2" charset="0"/>
              </a:rPr>
              <a:t>Adequação da entidade ao Manual de Documentação Técnica e Guia de Transferência de Arquivos – GIS</a:t>
            </a:r>
            <a:br>
              <a:rPr lang="pt-BR" sz="2000" dirty="0">
                <a:latin typeface="Plus Jakarta Sans" pitchFamily="2" charset="0"/>
              </a:rPr>
            </a:br>
            <a:endParaRPr lang="pt-BR" sz="2000" dirty="0">
              <a:latin typeface="Plus Jakarta Sans" pitchFamily="2" charset="0"/>
            </a:endParaRPr>
          </a:p>
          <a:p>
            <a:pPr marL="285750" indent="-285750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pt-BR" sz="2000" dirty="0">
                <a:latin typeface="Plus Jakarta Sans" pitchFamily="2" charset="0"/>
              </a:rPr>
              <a:t>Cadastramento de usuários da entidade na ferramenta de transferência de arquivos</a:t>
            </a:r>
            <a:br>
              <a:rPr lang="pt-BR" sz="2000" dirty="0">
                <a:latin typeface="Plus Jakarta Sans" pitchFamily="2" charset="0"/>
              </a:rPr>
            </a:br>
            <a:endParaRPr lang="pt-BR" sz="2000" dirty="0">
              <a:latin typeface="Plus Jakarta Sans" pitchFamily="2" charset="0"/>
            </a:endParaRPr>
          </a:p>
          <a:p>
            <a:pPr marL="285750" indent="-285750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pt-BR" sz="2000" dirty="0">
                <a:latin typeface="Plus Jakarta Sans" pitchFamily="2" charset="0"/>
              </a:rPr>
              <a:t>Adequação dos sistemas do INSS</a:t>
            </a:r>
            <a:br>
              <a:rPr lang="pt-BR" sz="2000" dirty="0">
                <a:latin typeface="Plus Jakarta Sans" pitchFamily="2" charset="0"/>
              </a:rPr>
            </a:br>
            <a:endParaRPr lang="pt-BR" sz="2000" dirty="0">
              <a:latin typeface="Plus Jakarta Sans" pitchFamily="2" charset="0"/>
            </a:endParaRPr>
          </a:p>
          <a:p>
            <a:pPr marL="285750" indent="-285750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pt-BR" sz="2000" dirty="0">
                <a:latin typeface="Plus Jakarta Sans" pitchFamily="2" charset="0"/>
              </a:rPr>
              <a:t>Realização de testes e homologação</a:t>
            </a:r>
            <a:br>
              <a:rPr lang="pt-BR" sz="2000" dirty="0">
                <a:latin typeface="Plus Jakarta Sans" pitchFamily="2" charset="0"/>
              </a:rPr>
            </a:br>
            <a:endParaRPr lang="pt-BR" sz="2000" dirty="0">
              <a:latin typeface="Plus Jakarta Sans" pitchFamily="2" charset="0"/>
            </a:endParaRPr>
          </a:p>
          <a:p>
            <a:pPr marL="285750" indent="-285750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pt-BR" sz="2000" dirty="0">
                <a:latin typeface="Plus Jakarta Sans" pitchFamily="2" charset="0"/>
              </a:rPr>
              <a:t>Implantação em ambiente produtivo  </a:t>
            </a:r>
          </a:p>
          <a:p>
            <a:pPr>
              <a:lnSpc>
                <a:spcPct val="90000"/>
              </a:lnSpc>
            </a:pPr>
            <a:br>
              <a:rPr lang="pt-BR" dirty="0">
                <a:latin typeface="Plus Jakarta Sans" pitchFamily="2" charset="0"/>
              </a:rPr>
            </a:br>
            <a:br>
              <a:rPr lang="pt-BR" dirty="0">
                <a:latin typeface="Plus Jakarta Sans" pitchFamily="2" charset="0"/>
              </a:rPr>
            </a:br>
            <a:endParaRPr lang="pt-BR" dirty="0">
              <a:latin typeface="Plus Jakarta Sans" pitchFamily="2" charset="0"/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9116EC7B-196B-5456-1A36-4DCF4A335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459" y="6557605"/>
            <a:ext cx="2798511" cy="65702"/>
          </a:xfrm>
          <a:prstGeom prst="rect">
            <a:avLst/>
          </a:prstGeom>
        </p:spPr>
      </p:pic>
      <p:pic>
        <p:nvPicPr>
          <p:cNvPr id="2" name="Imagem 1" descr="Ícone&#10;&#10;Descrição gerada automaticamente">
            <a:extLst>
              <a:ext uri="{FF2B5EF4-FFF2-40B4-BE49-F238E27FC236}">
                <a16:creationId xmlns:a16="http://schemas.microsoft.com/office/drawing/2014/main" id="{D6DF5405-6642-432D-2B99-C0ABEEC5C7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785">
            <a:off x="8800218" y="5222401"/>
            <a:ext cx="3297033" cy="3271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336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allAtOnce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CaixaDeTexto 26">
            <a:extLst>
              <a:ext uri="{FF2B5EF4-FFF2-40B4-BE49-F238E27FC236}">
                <a16:creationId xmlns:a16="http://schemas.microsoft.com/office/drawing/2014/main" id="{AB7B3EC7-415D-4F6E-85C8-E4C52C682A81}"/>
              </a:ext>
            </a:extLst>
          </p:cNvPr>
          <p:cNvSpPr txBox="1"/>
          <p:nvPr/>
        </p:nvSpPr>
        <p:spPr>
          <a:xfrm>
            <a:off x="313981" y="501109"/>
            <a:ext cx="11577982" cy="618631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3800" b="1" dirty="0">
                <a:solidFill>
                  <a:srgbClr val="1C4694"/>
                </a:solidFill>
                <a:latin typeface="Plus Jakarta Sans SemiBold" pitchFamily="2" charset="0"/>
              </a:rPr>
              <a:t>Entidades Associativas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FEF952B8-368D-4F45-A707-79E541F678F1}"/>
              </a:ext>
            </a:extLst>
          </p:cNvPr>
          <p:cNvSpPr txBox="1"/>
          <p:nvPr/>
        </p:nvSpPr>
        <p:spPr>
          <a:xfrm>
            <a:off x="300038" y="1461330"/>
            <a:ext cx="11591925" cy="4745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2400" b="1" dirty="0">
                <a:solidFill>
                  <a:srgbClr val="39C0C4"/>
                </a:solidFill>
                <a:latin typeface="Plus Jakarta Sans" pitchFamily="2" charset="0"/>
              </a:rPr>
              <a:t>Fluxo para inclusão/exclusão de consignação para desconto em Folha</a:t>
            </a:r>
            <a:br>
              <a:rPr lang="pt-BR" sz="1000" b="1" dirty="0">
                <a:solidFill>
                  <a:srgbClr val="39C0C4"/>
                </a:solidFill>
                <a:latin typeface="Plus Jakarta Sans" pitchFamily="2" charset="0"/>
              </a:rPr>
            </a:br>
            <a:endParaRPr lang="pt-BR" sz="1000" b="1" dirty="0">
              <a:solidFill>
                <a:srgbClr val="39C0C4"/>
              </a:solidFill>
              <a:latin typeface="Plus Jakarta Sans" pitchFamily="2" charset="0"/>
            </a:endParaRPr>
          </a:p>
          <a:p>
            <a:pPr marL="285750" indent="-285750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pt-BR" dirty="0">
                <a:latin typeface="Plus Jakarta Sans" pitchFamily="2" charset="0"/>
              </a:rPr>
              <a:t>Até o segundo dia útil do mês, a entidade envia o arquivo de remessas contendo comandos de inclusão e exclusão de consignação à DATAPREV;</a:t>
            </a:r>
            <a:br>
              <a:rPr lang="pt-BR" sz="1000" dirty="0">
                <a:latin typeface="Plus Jakarta Sans" pitchFamily="2" charset="0"/>
              </a:rPr>
            </a:br>
            <a:endParaRPr lang="pt-BR" sz="1000" dirty="0">
              <a:latin typeface="Plus Jakarta Sans" pitchFamily="2" charset="0"/>
            </a:endParaRPr>
          </a:p>
          <a:p>
            <a:pPr marL="285750" indent="-285750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pt-BR" dirty="0">
                <a:latin typeface="Plus Jakarta Sans" pitchFamily="2" charset="0"/>
              </a:rPr>
              <a:t>A DATAPREV processa os arquivos de remessas, aplicando as regras definidas em sistema;</a:t>
            </a:r>
            <a:br>
              <a:rPr lang="pt-BR" sz="1000" dirty="0">
                <a:latin typeface="Plus Jakarta Sans" pitchFamily="2" charset="0"/>
              </a:rPr>
            </a:br>
            <a:endParaRPr lang="pt-BR" sz="1000" dirty="0">
              <a:latin typeface="Plus Jakarta Sans" pitchFamily="2" charset="0"/>
            </a:endParaRPr>
          </a:p>
          <a:p>
            <a:pPr marL="285750" indent="-285750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pt-BR" dirty="0">
                <a:latin typeface="Plus Jakarta Sans" pitchFamily="2" charset="0"/>
              </a:rPr>
              <a:t>Os comandos que processados com sucesso (sem ocorrência de críticas) resultarão na criação de novas consignações ou na exclusão de consignações já existentes;</a:t>
            </a:r>
            <a:br>
              <a:rPr lang="pt-BR" sz="1000" dirty="0">
                <a:latin typeface="Plus Jakarta Sans" pitchFamily="2" charset="0"/>
              </a:rPr>
            </a:br>
            <a:endParaRPr lang="pt-BR" sz="1000" dirty="0">
              <a:latin typeface="Plus Jakarta Sans" pitchFamily="2" charset="0"/>
            </a:endParaRPr>
          </a:p>
          <a:p>
            <a:pPr marL="285750" indent="-285750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pt-BR" dirty="0">
                <a:latin typeface="Plus Jakarta Sans" pitchFamily="2" charset="0"/>
              </a:rPr>
              <a:t>A Folha de Pagamento de Benefícios, ao identificar a existência da consignação, procederá com o desconto da contribuição associativa no pagamento do beneficiário;</a:t>
            </a:r>
            <a:br>
              <a:rPr lang="pt-BR" sz="1000" dirty="0">
                <a:latin typeface="Plus Jakarta Sans" pitchFamily="2" charset="0"/>
              </a:rPr>
            </a:br>
            <a:endParaRPr lang="pt-BR" sz="1000" dirty="0">
              <a:latin typeface="Plus Jakarta Sans" pitchFamily="2" charset="0"/>
            </a:endParaRPr>
          </a:p>
          <a:p>
            <a:pPr marL="285750" indent="-285750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pt-BR" dirty="0">
                <a:latin typeface="Plus Jakarta Sans" pitchFamily="2" charset="0"/>
              </a:rPr>
              <a:t>Após o término do processamento da Folha e fechamento da competência de pagamento, a DATAPREV encaminha à entidade um arquivo de Retorno, informando o resultado do processamento de cada comando enviado via remessa, e um arquivo de Repasse, este contendo a lista de benefícios que foram objeto de desconto e os respectivos valores descontados.</a:t>
            </a:r>
            <a:br>
              <a:rPr lang="pt-BR" sz="1000" dirty="0">
                <a:latin typeface="Plus Jakarta Sans" pitchFamily="2" charset="0"/>
              </a:rPr>
            </a:br>
            <a:endParaRPr lang="pt-BR" sz="1000" dirty="0">
              <a:latin typeface="Plus Jakarta Sans" pitchFamily="2" charset="0"/>
            </a:endParaRPr>
          </a:p>
          <a:p>
            <a:pPr marL="285750" indent="-285750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pt-BR" dirty="0">
                <a:latin typeface="Plus Jakarta Sans" pitchFamily="2" charset="0"/>
              </a:rPr>
              <a:t>Na última etapa do processo, a DATAPREV encaminha ao INSS dois relatórios de valores descontados </a:t>
            </a:r>
            <a:r>
              <a:rPr lang="pt-BR">
                <a:latin typeface="Plus Jakarta Sans" pitchFamily="2" charset="0"/>
              </a:rPr>
              <a:t>por Entidade, </a:t>
            </a:r>
            <a:r>
              <a:rPr lang="pt-BR" dirty="0">
                <a:latin typeface="Plus Jakarta Sans" pitchFamily="2" charset="0"/>
              </a:rPr>
              <a:t>sendo um totalizado por UF/Espécie e outro por Espécie.</a:t>
            </a:r>
            <a:br>
              <a:rPr lang="pt-BR" dirty="0">
                <a:latin typeface="Plus Jakarta Sans" pitchFamily="2" charset="0"/>
              </a:rPr>
            </a:br>
            <a:endParaRPr lang="pt-BR" dirty="0">
              <a:latin typeface="Plus Jakarta Sans" pitchFamily="2" charset="0"/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9116EC7B-196B-5456-1A36-4DCF4A335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459" y="6557605"/>
            <a:ext cx="2798511" cy="65702"/>
          </a:xfrm>
          <a:prstGeom prst="rect">
            <a:avLst/>
          </a:prstGeom>
        </p:spPr>
      </p:pic>
      <p:pic>
        <p:nvPicPr>
          <p:cNvPr id="2" name="Imagem 1" descr="Ícone&#10;&#10;Descrição gerada automaticamente">
            <a:extLst>
              <a:ext uri="{FF2B5EF4-FFF2-40B4-BE49-F238E27FC236}">
                <a16:creationId xmlns:a16="http://schemas.microsoft.com/office/drawing/2014/main" id="{D6DF5405-6642-432D-2B99-C0ABEEC5C7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785">
            <a:off x="8800218" y="5222401"/>
            <a:ext cx="3297033" cy="3271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09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allAtOnce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CaixaDeTexto 26">
            <a:extLst>
              <a:ext uri="{FF2B5EF4-FFF2-40B4-BE49-F238E27FC236}">
                <a16:creationId xmlns:a16="http://schemas.microsoft.com/office/drawing/2014/main" id="{AB7B3EC7-415D-4F6E-85C8-E4C52C682A81}"/>
              </a:ext>
            </a:extLst>
          </p:cNvPr>
          <p:cNvSpPr txBox="1"/>
          <p:nvPr/>
        </p:nvSpPr>
        <p:spPr>
          <a:xfrm>
            <a:off x="313981" y="501109"/>
            <a:ext cx="11577982" cy="618631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3800" b="1" dirty="0">
                <a:solidFill>
                  <a:srgbClr val="1C4694"/>
                </a:solidFill>
                <a:latin typeface="Plus Jakarta Sans SemiBold" pitchFamily="2" charset="0"/>
              </a:rPr>
              <a:t>Entidades Associativas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FEF952B8-368D-4F45-A707-79E541F678F1}"/>
              </a:ext>
            </a:extLst>
          </p:cNvPr>
          <p:cNvSpPr txBox="1"/>
          <p:nvPr/>
        </p:nvSpPr>
        <p:spPr>
          <a:xfrm>
            <a:off x="300038" y="1461330"/>
            <a:ext cx="11591925" cy="4829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2400" b="1" dirty="0">
                <a:solidFill>
                  <a:srgbClr val="39C0C4"/>
                </a:solidFill>
                <a:latin typeface="Plus Jakarta Sans" pitchFamily="2" charset="0"/>
              </a:rPr>
              <a:t>Funcionalidades para manutenção do desconto</a:t>
            </a:r>
          </a:p>
          <a:p>
            <a:pPr>
              <a:lnSpc>
                <a:spcPct val="90000"/>
              </a:lnSpc>
            </a:pPr>
            <a:endParaRPr lang="pt-BR" b="1" dirty="0">
              <a:latin typeface="Plus Jakarta Sans" pitchFamily="2" charset="0"/>
            </a:endParaRPr>
          </a:p>
          <a:p>
            <a:pPr>
              <a:lnSpc>
                <a:spcPct val="90000"/>
              </a:lnSpc>
            </a:pPr>
            <a:r>
              <a:rPr lang="pt-BR" sz="2000" b="1" dirty="0">
                <a:latin typeface="Plus Jakarta Sans" pitchFamily="2" charset="0"/>
              </a:rPr>
              <a:t>Inclusão de consignação</a:t>
            </a:r>
          </a:p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pt-BR" sz="1600" dirty="0">
                <a:latin typeface="Plus Jakarta Sans" pitchFamily="2" charset="0"/>
              </a:rPr>
              <a:t>Entidade</a:t>
            </a:r>
          </a:p>
          <a:p>
            <a:pPr>
              <a:lnSpc>
                <a:spcPct val="90000"/>
              </a:lnSpc>
            </a:pPr>
            <a:endParaRPr lang="pt-BR" b="1" dirty="0">
              <a:latin typeface="Plus Jakarta Sans" pitchFamily="2" charset="0"/>
            </a:endParaRPr>
          </a:p>
          <a:p>
            <a:pPr>
              <a:lnSpc>
                <a:spcPct val="90000"/>
              </a:lnSpc>
            </a:pPr>
            <a:r>
              <a:rPr lang="pt-BR" sz="2000" b="1" dirty="0">
                <a:latin typeface="Plus Jakarta Sans" pitchFamily="2" charset="0"/>
              </a:rPr>
              <a:t>Bloqueio para desconto</a:t>
            </a:r>
          </a:p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pt-BR" sz="1600" dirty="0">
                <a:latin typeface="Plus Jakarta Sans" pitchFamily="2" charset="0"/>
              </a:rPr>
              <a:t>Meu INSS</a:t>
            </a:r>
          </a:p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pt-BR" sz="1600" dirty="0">
                <a:latin typeface="Plus Jakarta Sans" pitchFamily="2" charset="0"/>
              </a:rPr>
              <a:t>APS</a:t>
            </a:r>
          </a:p>
          <a:p>
            <a:pPr>
              <a:lnSpc>
                <a:spcPct val="90000"/>
              </a:lnSpc>
            </a:pPr>
            <a:endParaRPr lang="pt-BR" b="1" dirty="0">
              <a:latin typeface="Plus Jakarta Sans" pitchFamily="2" charset="0"/>
            </a:endParaRPr>
          </a:p>
          <a:p>
            <a:pPr>
              <a:lnSpc>
                <a:spcPct val="90000"/>
              </a:lnSpc>
            </a:pPr>
            <a:r>
              <a:rPr lang="pt-BR" sz="2000" b="1" dirty="0">
                <a:latin typeface="Plus Jakarta Sans" pitchFamily="2" charset="0"/>
              </a:rPr>
              <a:t>Desbloqueio para desconto</a:t>
            </a:r>
          </a:p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pt-BR" sz="1600" dirty="0">
                <a:latin typeface="Plus Jakarta Sans" pitchFamily="2" charset="0"/>
              </a:rPr>
              <a:t>Meu INSS</a:t>
            </a:r>
          </a:p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pt-BR" sz="1600" dirty="0">
                <a:latin typeface="Plus Jakarta Sans" pitchFamily="2" charset="0"/>
              </a:rPr>
              <a:t>APS</a:t>
            </a:r>
          </a:p>
          <a:p>
            <a:pPr>
              <a:lnSpc>
                <a:spcPct val="90000"/>
              </a:lnSpc>
            </a:pPr>
            <a:endParaRPr lang="pt-BR" b="1" dirty="0">
              <a:latin typeface="Plus Jakarta Sans" pitchFamily="2" charset="0"/>
            </a:endParaRPr>
          </a:p>
          <a:p>
            <a:pPr>
              <a:lnSpc>
                <a:spcPct val="90000"/>
              </a:lnSpc>
            </a:pPr>
            <a:r>
              <a:rPr lang="pt-BR" sz="2000" b="1" dirty="0">
                <a:latin typeface="Plus Jakarta Sans" pitchFamily="2" charset="0"/>
              </a:rPr>
              <a:t>Exclusão de consignação</a:t>
            </a:r>
          </a:p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pt-BR" sz="1600" dirty="0">
                <a:latin typeface="Plus Jakarta Sans" pitchFamily="2" charset="0"/>
              </a:rPr>
              <a:t>Meu INSS</a:t>
            </a:r>
          </a:p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pt-BR" sz="1600" dirty="0">
                <a:latin typeface="Plus Jakarta Sans" pitchFamily="2" charset="0"/>
              </a:rPr>
              <a:t>APS</a:t>
            </a:r>
          </a:p>
          <a:p>
            <a:pPr>
              <a:lnSpc>
                <a:spcPct val="90000"/>
              </a:lnSpc>
            </a:pPr>
            <a:endParaRPr lang="pt-BR" b="1" dirty="0">
              <a:latin typeface="Plus Jakarta Sans" pitchFamily="2" charset="0"/>
            </a:endParaRPr>
          </a:p>
          <a:p>
            <a:pPr>
              <a:lnSpc>
                <a:spcPct val="90000"/>
              </a:lnSpc>
            </a:pPr>
            <a:r>
              <a:rPr lang="pt-BR" sz="2000" b="1" dirty="0">
                <a:latin typeface="Plus Jakarta Sans" pitchFamily="2" charset="0"/>
              </a:rPr>
              <a:t>Reativação de consignação</a:t>
            </a:r>
          </a:p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pt-BR" sz="1600" dirty="0">
                <a:latin typeface="Plus Jakarta Sans" pitchFamily="2" charset="0"/>
              </a:rPr>
              <a:t>APS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9116EC7B-196B-5456-1A36-4DCF4A335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459" y="6557605"/>
            <a:ext cx="2798511" cy="65702"/>
          </a:xfrm>
          <a:prstGeom prst="rect">
            <a:avLst/>
          </a:prstGeom>
        </p:spPr>
      </p:pic>
      <p:pic>
        <p:nvPicPr>
          <p:cNvPr id="2" name="Imagem 1" descr="Ícone&#10;&#10;Descrição gerada automaticamente">
            <a:extLst>
              <a:ext uri="{FF2B5EF4-FFF2-40B4-BE49-F238E27FC236}">
                <a16:creationId xmlns:a16="http://schemas.microsoft.com/office/drawing/2014/main" id="{D6DF5405-6642-432D-2B99-C0ABEEC5C7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785">
            <a:off x="8800218" y="5222401"/>
            <a:ext cx="3297033" cy="3271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595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allAtOnce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CaixaDeTexto 26">
            <a:extLst>
              <a:ext uri="{FF2B5EF4-FFF2-40B4-BE49-F238E27FC236}">
                <a16:creationId xmlns:a16="http://schemas.microsoft.com/office/drawing/2014/main" id="{AB7B3EC7-415D-4F6E-85C8-E4C52C682A81}"/>
              </a:ext>
            </a:extLst>
          </p:cNvPr>
          <p:cNvSpPr txBox="1"/>
          <p:nvPr/>
        </p:nvSpPr>
        <p:spPr>
          <a:xfrm>
            <a:off x="313981" y="501109"/>
            <a:ext cx="11577982" cy="618631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3800" b="1" dirty="0">
                <a:solidFill>
                  <a:srgbClr val="1C4694"/>
                </a:solidFill>
                <a:latin typeface="Plus Jakarta Sans SemiBold" pitchFamily="2" charset="0"/>
              </a:rPr>
              <a:t>Entidades Associativas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FEF952B8-368D-4F45-A707-79E541F678F1}"/>
              </a:ext>
            </a:extLst>
          </p:cNvPr>
          <p:cNvSpPr txBox="1"/>
          <p:nvPr/>
        </p:nvSpPr>
        <p:spPr>
          <a:xfrm>
            <a:off x="300038" y="1461330"/>
            <a:ext cx="11591925" cy="47736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2400" b="1" dirty="0">
                <a:solidFill>
                  <a:srgbClr val="39C0C4"/>
                </a:solidFill>
                <a:latin typeface="Plus Jakarta Sans" pitchFamily="2" charset="0"/>
              </a:rPr>
              <a:t>Observações importantes</a:t>
            </a:r>
            <a:endParaRPr lang="pt-BR" dirty="0">
              <a:latin typeface="Plus Jakarta Sans" pitchFamily="2" charset="0"/>
            </a:endParaRPr>
          </a:p>
          <a:p>
            <a:pPr marL="285750" indent="-285750">
              <a:lnSpc>
                <a:spcPct val="90000"/>
              </a:lnSpc>
              <a:buFont typeface="Courier New" panose="02070309020205020404" pitchFamily="49" charset="0"/>
              <a:buChar char="o"/>
            </a:pPr>
            <a:endParaRPr lang="pt-BR" dirty="0">
              <a:latin typeface="Plus Jakarta Sans" pitchFamily="2" charset="0"/>
            </a:endParaRPr>
          </a:p>
          <a:p>
            <a:pPr marL="285750" indent="-285750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pt-BR" sz="2000" dirty="0">
                <a:latin typeface="Plus Jakarta Sans" pitchFamily="2" charset="0"/>
              </a:rPr>
              <a:t>Os benefícios do INSS são concedidos bloqueados para desconto de entidades associativas.</a:t>
            </a:r>
            <a:br>
              <a:rPr lang="pt-BR" sz="2000" dirty="0">
                <a:latin typeface="Plus Jakarta Sans" pitchFamily="2" charset="0"/>
              </a:rPr>
            </a:br>
            <a:endParaRPr lang="pt-BR" sz="2000" dirty="0">
              <a:latin typeface="Plus Jakarta Sans" pitchFamily="2" charset="0"/>
            </a:endParaRPr>
          </a:p>
          <a:p>
            <a:pPr marL="285750" indent="-285750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pt-BR" sz="2000" dirty="0">
                <a:latin typeface="Plus Jakarta Sans" pitchFamily="2" charset="0"/>
              </a:rPr>
              <a:t>O desconto da mensalidade só pode ocorrer se o benefício estiver desbloqueado pra esta modalidade.</a:t>
            </a:r>
            <a:br>
              <a:rPr lang="pt-BR" sz="2000" dirty="0">
                <a:latin typeface="Plus Jakarta Sans" pitchFamily="2" charset="0"/>
              </a:rPr>
            </a:br>
            <a:endParaRPr lang="pt-BR" sz="2000" dirty="0">
              <a:latin typeface="Plus Jakarta Sans" pitchFamily="2" charset="0"/>
            </a:endParaRPr>
          </a:p>
          <a:p>
            <a:pPr marL="285750" indent="-285750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pt-BR" sz="2000" dirty="0">
                <a:latin typeface="Plus Jakarta Sans" pitchFamily="2" charset="0"/>
              </a:rPr>
              <a:t>O desbloqueio do benefício para desconto de mensalidade só pode ser solicitado pelo beneficiário ao INSS.</a:t>
            </a:r>
            <a:br>
              <a:rPr lang="pt-BR" sz="2000" dirty="0">
                <a:latin typeface="Plus Jakarta Sans" pitchFamily="2" charset="0"/>
              </a:rPr>
            </a:br>
            <a:endParaRPr lang="pt-BR" sz="2000" dirty="0">
              <a:latin typeface="Plus Jakarta Sans" pitchFamily="2" charset="0"/>
            </a:endParaRPr>
          </a:p>
          <a:p>
            <a:pPr marL="285750" indent="-285750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pt-BR" sz="2000" dirty="0">
                <a:latin typeface="Plus Jakarta Sans" pitchFamily="2" charset="0"/>
              </a:rPr>
              <a:t>Um benefício só pode ser descontado por uma única Entidade por vez.</a:t>
            </a:r>
            <a:br>
              <a:rPr lang="pt-BR" sz="2000" dirty="0">
                <a:latin typeface="Plus Jakarta Sans" pitchFamily="2" charset="0"/>
              </a:rPr>
            </a:br>
            <a:endParaRPr lang="pt-BR" sz="2000" dirty="0">
              <a:latin typeface="Plus Jakarta Sans" pitchFamily="2" charset="0"/>
            </a:endParaRPr>
          </a:p>
          <a:p>
            <a:pPr marL="285750" indent="-285750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pt-BR" sz="2000" dirty="0">
                <a:latin typeface="Plus Jakarta Sans" pitchFamily="2" charset="0"/>
              </a:rPr>
              <a:t>Os descontos associativos são limitados a 1% do teto do INSS.</a:t>
            </a:r>
            <a:br>
              <a:rPr lang="pt-BR" sz="2000" dirty="0">
                <a:latin typeface="Plus Jakarta Sans" pitchFamily="2" charset="0"/>
              </a:rPr>
            </a:br>
            <a:endParaRPr lang="pt-BR" sz="2000" dirty="0">
              <a:latin typeface="Plus Jakarta Sans" pitchFamily="2" charset="0"/>
            </a:endParaRPr>
          </a:p>
          <a:p>
            <a:pPr marL="285750" indent="-285750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pt-BR" sz="2000" dirty="0">
                <a:latin typeface="Plus Jakarta Sans" pitchFamily="2" charset="0"/>
              </a:rPr>
              <a:t>Cada entidade possui sua própria rubrica, sendo possível identificar a origem do desconto.</a:t>
            </a:r>
            <a:br>
              <a:rPr lang="pt-BR" sz="2000" dirty="0">
                <a:latin typeface="Plus Jakarta Sans" pitchFamily="2" charset="0"/>
              </a:rPr>
            </a:br>
            <a:endParaRPr lang="pt-BR" sz="2000" dirty="0">
              <a:latin typeface="Plus Jakarta Sans" pitchFamily="2" charset="0"/>
            </a:endParaRPr>
          </a:p>
          <a:p>
            <a:pPr marL="285750" indent="-285750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pt-BR" sz="2000" dirty="0">
                <a:latin typeface="Plus Jakarta Sans" pitchFamily="2" charset="0"/>
              </a:rPr>
              <a:t>O repasse financeiro é feito pelo INSS, fora do escopo desse processo.</a:t>
            </a:r>
          </a:p>
          <a:p>
            <a:pPr>
              <a:lnSpc>
                <a:spcPct val="90000"/>
              </a:lnSpc>
            </a:pPr>
            <a:br>
              <a:rPr lang="pt-BR" dirty="0">
                <a:latin typeface="Plus Jakarta Sans" pitchFamily="2" charset="0"/>
              </a:rPr>
            </a:br>
            <a:endParaRPr lang="pt-BR" dirty="0">
              <a:latin typeface="Plus Jakarta Sans" pitchFamily="2" charset="0"/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9116EC7B-196B-5456-1A36-4DCF4A335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459" y="6557605"/>
            <a:ext cx="2798511" cy="65702"/>
          </a:xfrm>
          <a:prstGeom prst="rect">
            <a:avLst/>
          </a:prstGeom>
        </p:spPr>
      </p:pic>
      <p:pic>
        <p:nvPicPr>
          <p:cNvPr id="2" name="Imagem 1" descr="Ícone&#10;&#10;Descrição gerada automaticamente">
            <a:extLst>
              <a:ext uri="{FF2B5EF4-FFF2-40B4-BE49-F238E27FC236}">
                <a16:creationId xmlns:a16="http://schemas.microsoft.com/office/drawing/2014/main" id="{D6DF5405-6642-432D-2B99-C0ABEEC5C7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785">
            <a:off x="8800218" y="5222401"/>
            <a:ext cx="3297033" cy="3271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30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allAtOnce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 descr="Forma&#10;&#10;Descrição gerada automaticamente">
            <a:extLst>
              <a:ext uri="{FF2B5EF4-FFF2-40B4-BE49-F238E27FC236}">
                <a16:creationId xmlns:a16="http://schemas.microsoft.com/office/drawing/2014/main" id="{B967348F-8048-7919-1E74-2089FF7635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9442" y="1951237"/>
            <a:ext cx="1429515" cy="1581915"/>
          </a:xfrm>
          <a:prstGeom prst="rect">
            <a:avLst/>
          </a:prstGeom>
        </p:spPr>
      </p:pic>
      <p:sp>
        <p:nvSpPr>
          <p:cNvPr id="27" name="CaixaDeTexto 26">
            <a:extLst>
              <a:ext uri="{FF2B5EF4-FFF2-40B4-BE49-F238E27FC236}">
                <a16:creationId xmlns:a16="http://schemas.microsoft.com/office/drawing/2014/main" id="{AB7B3EC7-415D-4F6E-85C8-E4C52C682A81}"/>
              </a:ext>
            </a:extLst>
          </p:cNvPr>
          <p:cNvSpPr txBox="1"/>
          <p:nvPr/>
        </p:nvSpPr>
        <p:spPr>
          <a:xfrm>
            <a:off x="300038" y="1575241"/>
            <a:ext cx="5668075" cy="1077218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r>
              <a:rPr lang="pt-BR" sz="6400" b="1" dirty="0">
                <a:solidFill>
                  <a:srgbClr val="1C4694"/>
                </a:solidFill>
                <a:latin typeface="Plus Jakarta Sans SemiBold" pitchFamily="2" charset="0"/>
              </a:rPr>
              <a:t>Obrigado!</a:t>
            </a:r>
            <a:endParaRPr lang="pt-BR" b="1" dirty="0">
              <a:solidFill>
                <a:srgbClr val="1C4694"/>
              </a:solidFill>
              <a:latin typeface="Plus Jakarta Sans" pitchFamily="2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EB85A806-980A-4BA1-B3B7-CAE291E8F0E1}"/>
              </a:ext>
            </a:extLst>
          </p:cNvPr>
          <p:cNvSpPr txBox="1"/>
          <p:nvPr/>
        </p:nvSpPr>
        <p:spPr>
          <a:xfrm>
            <a:off x="300038" y="3277951"/>
            <a:ext cx="4494153" cy="2062103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r>
              <a:rPr lang="pt-BR" sz="4000" b="1" dirty="0">
                <a:solidFill>
                  <a:srgbClr val="1C4694"/>
                </a:solidFill>
                <a:latin typeface="Plus Jakarta Sans SemiBold" pitchFamily="2" charset="0"/>
              </a:rPr>
              <a:t>Perguntas?</a:t>
            </a:r>
          </a:p>
          <a:p>
            <a:r>
              <a:rPr lang="pt-BR" sz="2400" b="1" dirty="0">
                <a:solidFill>
                  <a:srgbClr val="1C4694"/>
                </a:solidFill>
                <a:latin typeface="Plus Jakarta Sans" pitchFamily="2" charset="0"/>
              </a:rPr>
              <a:t>Fale comigo!</a:t>
            </a:r>
          </a:p>
          <a:p>
            <a:endParaRPr lang="pt-BR" sz="2400" b="1" dirty="0">
              <a:solidFill>
                <a:schemeClr val="accent1"/>
              </a:solidFill>
              <a:latin typeface="Plus Jakarta Sans" pitchFamily="2" charset="0"/>
            </a:endParaRPr>
          </a:p>
          <a:p>
            <a:r>
              <a:rPr lang="pt-BR" sz="2200" b="1" dirty="0">
                <a:solidFill>
                  <a:schemeClr val="bg2">
                    <a:lumMod val="25000"/>
                  </a:schemeClr>
                </a:solidFill>
                <a:latin typeface="Plus Jakarta Sans Medium" pitchFamily="2" charset="0"/>
                <a:cs typeface="Plus Jakarta Sans Medium" pitchFamily="2" charset="0"/>
              </a:rPr>
              <a:t>André Terra</a:t>
            </a:r>
          </a:p>
          <a:p>
            <a:r>
              <a:rPr lang="pt-BR" b="1" dirty="0">
                <a:solidFill>
                  <a:schemeClr val="bg2">
                    <a:lumMod val="50000"/>
                  </a:schemeClr>
                </a:solidFill>
                <a:latin typeface="Plus Jakarta Sans Medium" pitchFamily="2" charset="0"/>
                <a:cs typeface="Plus Jakarta Sans Medium" pitchFamily="2" charset="0"/>
              </a:rPr>
              <a:t>Andre.terra@dataprev.gov.br</a:t>
            </a:r>
          </a:p>
        </p:txBody>
      </p:sp>
      <p:grpSp>
        <p:nvGrpSpPr>
          <p:cNvPr id="23" name="Agrupar 22">
            <a:extLst>
              <a:ext uri="{FF2B5EF4-FFF2-40B4-BE49-F238E27FC236}">
                <a16:creationId xmlns:a16="http://schemas.microsoft.com/office/drawing/2014/main" id="{F35089FA-E76B-4038-897C-D032A40E24E1}"/>
              </a:ext>
            </a:extLst>
          </p:cNvPr>
          <p:cNvGrpSpPr/>
          <p:nvPr/>
        </p:nvGrpSpPr>
        <p:grpSpPr>
          <a:xfrm>
            <a:off x="5310534" y="3769766"/>
            <a:ext cx="2508921" cy="1538631"/>
            <a:chOff x="4960156" y="3812496"/>
            <a:chExt cx="2508921" cy="1538631"/>
          </a:xfrm>
        </p:grpSpPr>
        <p:pic>
          <p:nvPicPr>
            <p:cNvPr id="25" name="Imagem 24">
              <a:extLst>
                <a:ext uri="{FF2B5EF4-FFF2-40B4-BE49-F238E27FC236}">
                  <a16:creationId xmlns:a16="http://schemas.microsoft.com/office/drawing/2014/main" id="{4334249A-D3BA-4A94-8963-69D76DF2D2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0156" y="3831549"/>
              <a:ext cx="227168" cy="227168"/>
            </a:xfrm>
            <a:prstGeom prst="ellipse">
              <a:avLst/>
            </a:prstGeom>
            <a:ln w="190500" cap="rnd">
              <a:noFill/>
              <a:prstDash val="solid"/>
            </a:ln>
            <a:effectLst/>
          </p:spPr>
        </p:pic>
        <p:pic>
          <p:nvPicPr>
            <p:cNvPr id="26" name="Imagem 25">
              <a:extLst>
                <a:ext uri="{FF2B5EF4-FFF2-40B4-BE49-F238E27FC236}">
                  <a16:creationId xmlns:a16="http://schemas.microsoft.com/office/drawing/2014/main" id="{613D0E63-E47F-47EA-AA9D-ED08BE7942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0156" y="4477753"/>
              <a:ext cx="227168" cy="227168"/>
            </a:xfrm>
            <a:prstGeom prst="ellipse">
              <a:avLst/>
            </a:prstGeom>
            <a:ln w="190500" cap="rnd">
              <a:noFill/>
              <a:prstDash val="solid"/>
            </a:ln>
            <a:effectLst/>
          </p:spPr>
        </p:pic>
        <p:pic>
          <p:nvPicPr>
            <p:cNvPr id="28" name="Imagem 27">
              <a:extLst>
                <a:ext uri="{FF2B5EF4-FFF2-40B4-BE49-F238E27FC236}">
                  <a16:creationId xmlns:a16="http://schemas.microsoft.com/office/drawing/2014/main" id="{E5A409C0-CE7A-47D0-9DE5-BF8805EC483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0156" y="4800855"/>
              <a:ext cx="227168" cy="227168"/>
            </a:xfrm>
            <a:prstGeom prst="ellipse">
              <a:avLst/>
            </a:prstGeom>
            <a:ln w="190500" cap="rnd">
              <a:noFill/>
              <a:prstDash val="solid"/>
            </a:ln>
            <a:effectLst/>
          </p:spPr>
        </p:pic>
        <p:pic>
          <p:nvPicPr>
            <p:cNvPr id="29" name="Imagem 28">
              <a:extLst>
                <a:ext uri="{FF2B5EF4-FFF2-40B4-BE49-F238E27FC236}">
                  <a16:creationId xmlns:a16="http://schemas.microsoft.com/office/drawing/2014/main" id="{0892D654-D955-40FE-AEFF-657BEB13A64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0156" y="4154651"/>
              <a:ext cx="227168" cy="227168"/>
            </a:xfrm>
            <a:prstGeom prst="ellipse">
              <a:avLst/>
            </a:prstGeom>
            <a:ln w="190500" cap="rnd">
              <a:noFill/>
              <a:prstDash val="solid"/>
            </a:ln>
            <a:effectLst/>
          </p:spPr>
        </p:pic>
        <p:pic>
          <p:nvPicPr>
            <p:cNvPr id="30" name="Imagem 29">
              <a:extLst>
                <a:ext uri="{FF2B5EF4-FFF2-40B4-BE49-F238E27FC236}">
                  <a16:creationId xmlns:a16="http://schemas.microsoft.com/office/drawing/2014/main" id="{B644E57C-0C27-4DD3-B285-53F40ACDE1A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0156" y="5123959"/>
              <a:ext cx="227168" cy="227168"/>
            </a:xfrm>
            <a:prstGeom prst="ellipse">
              <a:avLst/>
            </a:prstGeom>
            <a:ln w="190500" cap="rnd">
              <a:noFill/>
              <a:prstDash val="solid"/>
            </a:ln>
            <a:effectLst/>
          </p:spPr>
        </p:pic>
        <p:sp>
          <p:nvSpPr>
            <p:cNvPr id="31" name="CaixaDeTexto 30">
              <a:extLst>
                <a:ext uri="{FF2B5EF4-FFF2-40B4-BE49-F238E27FC236}">
                  <a16:creationId xmlns:a16="http://schemas.microsoft.com/office/drawing/2014/main" id="{CFB3CDB1-2715-4FB8-BD0F-B289721C2F05}"/>
                </a:ext>
              </a:extLst>
            </p:cNvPr>
            <p:cNvSpPr txBox="1"/>
            <p:nvPr/>
          </p:nvSpPr>
          <p:spPr>
            <a:xfrm>
              <a:off x="5208082" y="3812496"/>
              <a:ext cx="226099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pt-BR" sz="1000" kern="800" spc="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Plus Jakarta Sans" pitchFamily="2" charset="0"/>
                  <a:cs typeface="Segoe UI" panose="020B0502040204020203" pitchFamily="34" charset="0"/>
                </a:rPr>
                <a:t>dataprevtecnologia</a:t>
              </a:r>
            </a:p>
          </p:txBody>
        </p:sp>
        <p:sp>
          <p:nvSpPr>
            <p:cNvPr id="32" name="CaixaDeTexto 31">
              <a:extLst>
                <a:ext uri="{FF2B5EF4-FFF2-40B4-BE49-F238E27FC236}">
                  <a16:creationId xmlns:a16="http://schemas.microsoft.com/office/drawing/2014/main" id="{04C12B85-35B8-4015-B8FD-506D53FB6A51}"/>
                </a:ext>
              </a:extLst>
            </p:cNvPr>
            <p:cNvSpPr txBox="1"/>
            <p:nvPr/>
          </p:nvSpPr>
          <p:spPr>
            <a:xfrm>
              <a:off x="5208082" y="4131535"/>
              <a:ext cx="226099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pt-BR" sz="1000" kern="800" spc="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Plus Jakarta Sans" pitchFamily="2" charset="0"/>
                  <a:cs typeface="Segoe UI" panose="020B0502040204020203" pitchFamily="34" charset="0"/>
                </a:rPr>
                <a:t>dataprev</a:t>
              </a:r>
            </a:p>
          </p:txBody>
        </p:sp>
        <p:sp>
          <p:nvSpPr>
            <p:cNvPr id="33" name="CaixaDeTexto 32">
              <a:extLst>
                <a:ext uri="{FF2B5EF4-FFF2-40B4-BE49-F238E27FC236}">
                  <a16:creationId xmlns:a16="http://schemas.microsoft.com/office/drawing/2014/main" id="{323A427C-D80A-4121-969A-FAB5FA9887C0}"/>
                </a:ext>
              </a:extLst>
            </p:cNvPr>
            <p:cNvSpPr txBox="1"/>
            <p:nvPr/>
          </p:nvSpPr>
          <p:spPr>
            <a:xfrm>
              <a:off x="5208082" y="4450574"/>
              <a:ext cx="226099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pt-BR" sz="1000" kern="800" spc="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Plus Jakarta Sans" pitchFamily="2" charset="0"/>
                  <a:cs typeface="Segoe UI" panose="020B0502040204020203" pitchFamily="34" charset="0"/>
                </a:rPr>
                <a:t>dataprev</a:t>
              </a:r>
            </a:p>
          </p:txBody>
        </p:sp>
        <p:sp>
          <p:nvSpPr>
            <p:cNvPr id="34" name="CaixaDeTexto 33">
              <a:extLst>
                <a:ext uri="{FF2B5EF4-FFF2-40B4-BE49-F238E27FC236}">
                  <a16:creationId xmlns:a16="http://schemas.microsoft.com/office/drawing/2014/main" id="{99EB782E-89FA-432A-B293-BE47E9E36826}"/>
                </a:ext>
              </a:extLst>
            </p:cNvPr>
            <p:cNvSpPr txBox="1"/>
            <p:nvPr/>
          </p:nvSpPr>
          <p:spPr>
            <a:xfrm>
              <a:off x="5208082" y="4769613"/>
              <a:ext cx="226099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pt-BR" sz="1000" kern="800" spc="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Plus Jakarta Sans" pitchFamily="2" charset="0"/>
                  <a:cs typeface="Segoe UI" panose="020B0502040204020203" pitchFamily="34" charset="0"/>
                </a:rPr>
                <a:t>dataprev-tecnologia</a:t>
              </a:r>
            </a:p>
          </p:txBody>
        </p:sp>
        <p:sp>
          <p:nvSpPr>
            <p:cNvPr id="35" name="CaixaDeTexto 34">
              <a:extLst>
                <a:ext uri="{FF2B5EF4-FFF2-40B4-BE49-F238E27FC236}">
                  <a16:creationId xmlns:a16="http://schemas.microsoft.com/office/drawing/2014/main" id="{898CE6AD-3A9E-49EE-8D96-623792295A56}"/>
                </a:ext>
              </a:extLst>
            </p:cNvPr>
            <p:cNvSpPr txBox="1"/>
            <p:nvPr/>
          </p:nvSpPr>
          <p:spPr>
            <a:xfrm>
              <a:off x="5208082" y="5088653"/>
              <a:ext cx="226099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pt-BR" sz="1000" kern="800" spc="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Plus Jakarta Sans" pitchFamily="2" charset="0"/>
                  <a:cs typeface="Segoe UI" panose="020B0502040204020203" pitchFamily="34" charset="0"/>
                </a:rPr>
                <a:t>dataprevtecnologia</a:t>
              </a:r>
            </a:p>
          </p:txBody>
        </p:sp>
      </p:grpSp>
      <p:pic>
        <p:nvPicPr>
          <p:cNvPr id="2" name="Imagem 1" descr="Forma&#10;&#10;Descrição gerada automaticamente">
            <a:extLst>
              <a:ext uri="{FF2B5EF4-FFF2-40B4-BE49-F238E27FC236}">
                <a16:creationId xmlns:a16="http://schemas.microsoft.com/office/drawing/2014/main" id="{6A558A32-3E8F-CAEA-46EB-B0DB3758B36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138" y="723582"/>
            <a:ext cx="2434104" cy="2693603"/>
          </a:xfrm>
          <a:prstGeom prst="rect">
            <a:avLst/>
          </a:prstGeom>
        </p:spPr>
      </p:pic>
      <p:pic>
        <p:nvPicPr>
          <p:cNvPr id="10" name="Imagem 9" descr="Tela de jogo de vídeo game&#10;&#10;Descrição gerada automaticamente com confiança baixa">
            <a:extLst>
              <a:ext uri="{FF2B5EF4-FFF2-40B4-BE49-F238E27FC236}">
                <a16:creationId xmlns:a16="http://schemas.microsoft.com/office/drawing/2014/main" id="{FF8AC06E-82BB-F295-9619-96B80153059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814" y="-361107"/>
            <a:ext cx="13846259" cy="7788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639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1100" dirty="0" smtClean="0">
            <a:solidFill>
              <a:schemeClr val="bg2">
                <a:lumMod val="25000"/>
              </a:schemeClr>
            </a:solidFill>
            <a:latin typeface="Raleway" panose="020B0503030101060003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ersonalizar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0F78C11874FC1E459972AD9F775A86DA" ma:contentTypeVersion="0" ma:contentTypeDescription="Crie um novo documento." ma:contentTypeScope="" ma:versionID="9d5b71393a9e85b7487b86713cce356c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e257547f92819c86ae4143fe76bb6c5b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A903D46-44FF-45E8-B5D3-20CA3DA31699}"/>
</file>

<file path=customXml/itemProps2.xml><?xml version="1.0" encoding="utf-8"?>
<ds:datastoreItem xmlns:ds="http://schemas.openxmlformats.org/officeDocument/2006/customXml" ds:itemID="{6973DDE2-8A14-4505-958E-43905F812F86}"/>
</file>

<file path=customXml/itemProps3.xml><?xml version="1.0" encoding="utf-8"?>
<ds:datastoreItem xmlns:ds="http://schemas.openxmlformats.org/officeDocument/2006/customXml" ds:itemID="{0F67C76A-56AF-44B7-BF0D-3B67F2329C0F}"/>
</file>

<file path=docProps/app.xml><?xml version="1.0" encoding="utf-8"?>
<Properties xmlns="http://schemas.openxmlformats.org/officeDocument/2006/extended-properties" xmlns:vt="http://schemas.openxmlformats.org/officeDocument/2006/docPropsVTypes">
  <TotalTime>7762</TotalTime>
  <Words>735</Words>
  <Application>Microsoft Office PowerPoint</Application>
  <PresentationFormat>Widescreen</PresentationFormat>
  <Paragraphs>91</Paragraphs>
  <Slides>9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8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9</vt:i4>
      </vt:variant>
    </vt:vector>
  </HeadingPairs>
  <TitlesOfParts>
    <vt:vector size="19" baseType="lpstr">
      <vt:lpstr>Arial</vt:lpstr>
      <vt:lpstr>Calibri</vt:lpstr>
      <vt:lpstr>Calibri Light</vt:lpstr>
      <vt:lpstr>Courier New</vt:lpstr>
      <vt:lpstr>Plus Jakarta Sans</vt:lpstr>
      <vt:lpstr>Plus Jakarta Sans Medium</vt:lpstr>
      <vt:lpstr>Plus Jakarta Sans SemiBold</vt:lpstr>
      <vt:lpstr>Wingdings</vt:lpstr>
      <vt:lpstr>Tema do Office</vt:lpstr>
      <vt:lpstr>Personalizar design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David Macedo Sa</dc:creator>
  <cp:lastModifiedBy>Andre Terra da Silva</cp:lastModifiedBy>
  <cp:revision>161</cp:revision>
  <dcterms:created xsi:type="dcterms:W3CDTF">2020-10-28T13:19:10Z</dcterms:created>
  <dcterms:modified xsi:type="dcterms:W3CDTF">2023-10-02T16:51:35Z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0x0101000F78C11874FC1E459972AD9F775A86DA</vt:lpwstr>
  </property>
</Properties>
</file>