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9" r:id="rId6"/>
    <p:sldId id="285" r:id="rId7"/>
    <p:sldId id="276" r:id="rId8"/>
    <p:sldId id="262" r:id="rId9"/>
    <p:sldId id="286" r:id="rId10"/>
    <p:sldId id="287" r:id="rId11"/>
    <p:sldId id="288" r:id="rId12"/>
    <p:sldId id="289" r:id="rId13"/>
    <p:sldId id="290" r:id="rId14"/>
    <p:sldId id="291" r:id="rId15"/>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B2674A-B266-4D66-8D20-20268C4D194F}" v="22" dt="2023-03-07T18:35:34.076"/>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3"/>
  </p:normalViewPr>
  <p:slideViewPr>
    <p:cSldViewPr snapToGrid="0">
      <p:cViewPr varScale="1">
        <p:scale>
          <a:sx n="108" d="100"/>
          <a:sy n="108" d="100"/>
        </p:scale>
        <p:origin x="67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423C14-786C-427A-AF5B-653413CFD019}" type="datetimeFigureOut">
              <a:rPr lang="pt-BR" smtClean="0"/>
              <a:t>07/02/2024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B720F-8F20-4B63-860B-C1AC197898EE}" type="slidenum">
              <a:rPr lang="pt-BR" smtClean="0"/>
              <a:t>‹nº›</a:t>
            </a:fld>
            <a:endParaRPr lang="pt-BR"/>
          </a:p>
        </p:txBody>
      </p:sp>
    </p:spTree>
    <p:extLst>
      <p:ext uri="{BB962C8B-B14F-4D97-AF65-F5344CB8AC3E}">
        <p14:creationId xmlns:p14="http://schemas.microsoft.com/office/powerpoint/2010/main" val="3093378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7CB720F-8F20-4B63-860B-C1AC197898EE}" type="slidenum">
              <a:rPr lang="pt-BR" smtClean="0"/>
              <a:t>8</a:t>
            </a:fld>
            <a:endParaRPr lang="pt-BR"/>
          </a:p>
        </p:txBody>
      </p:sp>
    </p:spTree>
    <p:extLst>
      <p:ext uri="{BB962C8B-B14F-4D97-AF65-F5344CB8AC3E}">
        <p14:creationId xmlns:p14="http://schemas.microsoft.com/office/powerpoint/2010/main" val="2055634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7CB720F-8F20-4B63-860B-C1AC197898EE}" type="slidenum">
              <a:rPr lang="pt-BR" smtClean="0"/>
              <a:t>9</a:t>
            </a:fld>
            <a:endParaRPr lang="pt-BR"/>
          </a:p>
        </p:txBody>
      </p:sp>
    </p:spTree>
    <p:extLst>
      <p:ext uri="{BB962C8B-B14F-4D97-AF65-F5344CB8AC3E}">
        <p14:creationId xmlns:p14="http://schemas.microsoft.com/office/powerpoint/2010/main" val="3272660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7CB720F-8F20-4B63-860B-C1AC197898EE}" type="slidenum">
              <a:rPr lang="pt-BR" smtClean="0"/>
              <a:t>10</a:t>
            </a:fld>
            <a:endParaRPr lang="pt-BR"/>
          </a:p>
        </p:txBody>
      </p:sp>
    </p:spTree>
    <p:extLst>
      <p:ext uri="{BB962C8B-B14F-4D97-AF65-F5344CB8AC3E}">
        <p14:creationId xmlns:p14="http://schemas.microsoft.com/office/powerpoint/2010/main" val="446574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7CB720F-8F20-4B63-860B-C1AC197898EE}" type="slidenum">
              <a:rPr lang="pt-BR" smtClean="0"/>
              <a:t>11</a:t>
            </a:fld>
            <a:endParaRPr lang="pt-BR"/>
          </a:p>
        </p:txBody>
      </p:sp>
    </p:spTree>
    <p:extLst>
      <p:ext uri="{BB962C8B-B14F-4D97-AF65-F5344CB8AC3E}">
        <p14:creationId xmlns:p14="http://schemas.microsoft.com/office/powerpoint/2010/main" val="3874920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27F80EB-E4D7-9B95-DC48-DDB36D57C985}"/>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E3590C0A-4F50-F43E-2107-7195719159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C721A5B-3864-3874-8D27-4BFCDC023EC2}"/>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BF6A02B7-4C8A-491E-A17F-1BD92190C5F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CDF71BC5-96BF-182F-B208-3ECA97C89C14}"/>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234280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E6EB3D-11A7-7098-404C-2802D4CE3997}"/>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821C79D5-70D5-7CA3-09E4-16A5B4E64A9D}"/>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5694029A-B313-4FE8-A962-4CC3674D60AB}"/>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25F5CAFB-99D8-9D71-B274-DC5E84223A2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4296BCB-154A-C129-EF42-FAAA81E59D95}"/>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722047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48EE8CC-87CD-49FF-6F7E-8C8F401045EE}"/>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B2EEA049-6646-C5EE-6085-4B6D0F18C3FB}"/>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B63644-3CF2-81DA-B098-DA9F21C92C69}"/>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B0A50E15-20FB-C033-ED2C-B0BB470DBAC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B8B58877-13B4-5DB6-FD87-4E94C43EEE34}"/>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3877047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A02317-1DEF-B1E1-0C03-2C89C3E8D518}"/>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BF3DCC0A-925C-9EDD-93C5-D8E72EF07A86}"/>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2706D95-0060-74C5-F77E-28308E2412FB}"/>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AC0E0ECA-4FB8-DD1A-57F2-67101D96596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910E603F-5DE3-8006-2559-65F1DB23D415}"/>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266875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15125A-535F-81B2-D963-551B1EFA5047}"/>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4B276B1E-6215-C8A6-FE7E-D93F6F7C84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205D8378-0D3C-6F53-0EE1-DF6658BAA0ED}"/>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61EE34DC-D6F9-8F99-7399-0BF08AFC38A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3930DD9-5DCA-3A7A-0504-0D6EAAD35C56}"/>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4208679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54BD2F-3833-D2B2-2AE7-31CDF9338CF8}"/>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AF654A88-9B2B-66E7-362C-27067F790445}"/>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3A06C1C2-7FE7-AD02-FE14-D8B958625C2E}"/>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C8DAE3B-C68C-12D8-CB0A-237F71DAFFC9}"/>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6" name="Espaço Reservado para Rodapé 5">
            <a:extLst>
              <a:ext uri="{FF2B5EF4-FFF2-40B4-BE49-F238E27FC236}">
                <a16:creationId xmlns:a16="http://schemas.microsoft.com/office/drawing/2014/main" id="{D9DAD87B-22B1-0BAD-D847-88D8B9F4304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D7924018-3B19-32AB-25EB-2D983A72A654}"/>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119339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191E87-C0BE-347B-DBD4-917A1E84784F}"/>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DC2F800D-78AE-550A-BFBA-4615BD356E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267F2F20-E7B3-1377-F41F-6025C3D4C045}"/>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E0292CC-B0EB-32C8-0BD3-C9A45E4088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72FCEC06-40C1-1BE9-0B28-A1A873C67A5D}"/>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0FE95021-3D29-BC4D-997C-B1C5005A1000}"/>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8" name="Espaço Reservado para Rodapé 7">
            <a:extLst>
              <a:ext uri="{FF2B5EF4-FFF2-40B4-BE49-F238E27FC236}">
                <a16:creationId xmlns:a16="http://schemas.microsoft.com/office/drawing/2014/main" id="{D4837E68-3410-82CF-B2D2-E35A44459D78}"/>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607F87BC-901A-6E29-ADFB-24F3A69BA311}"/>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2016466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3DB028-C064-74E6-0429-5736CAFFBE76}"/>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E2E162ED-3F2D-D065-88DE-3B2FDF98BDD6}"/>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4" name="Espaço Reservado para Rodapé 3">
            <a:extLst>
              <a:ext uri="{FF2B5EF4-FFF2-40B4-BE49-F238E27FC236}">
                <a16:creationId xmlns:a16="http://schemas.microsoft.com/office/drawing/2014/main" id="{00360280-E801-781B-3249-95D3DA976841}"/>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25A3AC6F-F94E-B2E0-A6C2-4FC9DD2E8236}"/>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1085422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pic>
        <p:nvPicPr>
          <p:cNvPr id="6" name="Imagem 5" descr="Logotipo&#10;&#10;Descrição gerada automaticamente">
            <a:extLst>
              <a:ext uri="{FF2B5EF4-FFF2-40B4-BE49-F238E27FC236}">
                <a16:creationId xmlns:a16="http://schemas.microsoft.com/office/drawing/2014/main" id="{74A2550B-6798-C4E8-95BF-657E80C98CCD}"/>
              </a:ext>
            </a:extLst>
          </p:cNvPr>
          <p:cNvPicPr>
            <a:picLocks noChangeAspect="1"/>
          </p:cNvPicPr>
          <p:nvPr userDrawn="1"/>
        </p:nvPicPr>
        <p:blipFill>
          <a:blip r:embed="rId2"/>
          <a:stretch>
            <a:fillRect/>
          </a:stretch>
        </p:blipFill>
        <p:spPr>
          <a:xfrm>
            <a:off x="10224089" y="0"/>
            <a:ext cx="1967911" cy="1377538"/>
          </a:xfrm>
          <a:prstGeom prst="rect">
            <a:avLst/>
          </a:prstGeom>
        </p:spPr>
      </p:pic>
    </p:spTree>
    <p:extLst>
      <p:ext uri="{BB962C8B-B14F-4D97-AF65-F5344CB8AC3E}">
        <p14:creationId xmlns:p14="http://schemas.microsoft.com/office/powerpoint/2010/main" val="2336264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805804-B655-FED4-F6FB-C793D35E495B}"/>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A9159032-3C3A-EC84-8249-F20DB774DA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91C9A1E2-5113-9D3B-BE99-479BE58893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D1D62243-7158-0D20-8F8C-9BA6BE73D622}"/>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6" name="Espaço Reservado para Rodapé 5">
            <a:extLst>
              <a:ext uri="{FF2B5EF4-FFF2-40B4-BE49-F238E27FC236}">
                <a16:creationId xmlns:a16="http://schemas.microsoft.com/office/drawing/2014/main" id="{CD2CF880-917F-E6EB-027F-49A571F429B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55C8D8F9-A01F-AC6B-802E-1413B0011B1B}"/>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211180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1AA2A9-B801-1CC0-A50C-4C3DB65A62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F8D7952D-F041-98F5-65E8-63BB4644FA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9F5EA79D-38BC-4C63-D7C5-81BC6DE103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4F9522E6-9BCC-A6C0-6730-6714C01C264A}"/>
              </a:ext>
            </a:extLst>
          </p:cNvPr>
          <p:cNvSpPr>
            <a:spLocks noGrp="1"/>
          </p:cNvSpPr>
          <p:nvPr>
            <p:ph type="dt" sz="half" idx="10"/>
          </p:nvPr>
        </p:nvSpPr>
        <p:spPr/>
        <p:txBody>
          <a:bodyPr/>
          <a:lstStyle/>
          <a:p>
            <a:fld id="{890FBDEF-50DE-4D45-BC65-AB81243B8F42}" type="datetimeFigureOut">
              <a:rPr lang="pt-BR" smtClean="0"/>
              <a:t>07/02/2024</a:t>
            </a:fld>
            <a:endParaRPr lang="pt-BR"/>
          </a:p>
        </p:txBody>
      </p:sp>
      <p:sp>
        <p:nvSpPr>
          <p:cNvPr id="6" name="Espaço Reservado para Rodapé 5">
            <a:extLst>
              <a:ext uri="{FF2B5EF4-FFF2-40B4-BE49-F238E27FC236}">
                <a16:creationId xmlns:a16="http://schemas.microsoft.com/office/drawing/2014/main" id="{B370350B-D9A0-5683-9FC3-563AB3328221}"/>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17215BF-6572-4561-85D0-57C77701B714}"/>
              </a:ext>
            </a:extLst>
          </p:cNvPr>
          <p:cNvSpPr>
            <a:spLocks noGrp="1"/>
          </p:cNvSpPr>
          <p:nvPr>
            <p:ph type="sldNum" sz="quarter" idx="12"/>
          </p:nvPr>
        </p:nvSpPr>
        <p:spPr/>
        <p:txBody>
          <a:bodyPr/>
          <a:lstStyle/>
          <a:p>
            <a:fld id="{8D32E0F0-0FDE-5847-BF9B-66A412151613}" type="slidenum">
              <a:rPr lang="pt-BR" smtClean="0"/>
              <a:t>‹nº›</a:t>
            </a:fld>
            <a:endParaRPr lang="pt-BR"/>
          </a:p>
        </p:txBody>
      </p:sp>
    </p:spTree>
    <p:extLst>
      <p:ext uri="{BB962C8B-B14F-4D97-AF65-F5344CB8AC3E}">
        <p14:creationId xmlns:p14="http://schemas.microsoft.com/office/powerpoint/2010/main" val="3332099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79A0B882-BC13-1AE8-D195-DBF06F9C0E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5424ECE5-35F4-CB83-F0E3-C715D70637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2646097-4364-CD95-CE20-B7B8C4DE6C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FBDEF-50DE-4D45-BC65-AB81243B8F42}" type="datetimeFigureOut">
              <a:rPr lang="pt-BR" smtClean="0"/>
              <a:t>07/02/2024</a:t>
            </a:fld>
            <a:endParaRPr lang="pt-BR"/>
          </a:p>
        </p:txBody>
      </p:sp>
      <p:sp>
        <p:nvSpPr>
          <p:cNvPr id="5" name="Espaço Reservado para Rodapé 4">
            <a:extLst>
              <a:ext uri="{FF2B5EF4-FFF2-40B4-BE49-F238E27FC236}">
                <a16:creationId xmlns:a16="http://schemas.microsoft.com/office/drawing/2014/main" id="{8424C14A-E67D-11E3-164C-BCFC6F79A6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CA92D389-BABD-D485-41F4-57B2C796A2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32E0F0-0FDE-5847-BF9B-66A412151613}" type="slidenum">
              <a:rPr lang="pt-BR" smtClean="0"/>
              <a:t>‹nº›</a:t>
            </a:fld>
            <a:endParaRPr lang="pt-BR"/>
          </a:p>
        </p:txBody>
      </p:sp>
    </p:spTree>
    <p:extLst>
      <p:ext uri="{BB962C8B-B14F-4D97-AF65-F5344CB8AC3E}">
        <p14:creationId xmlns:p14="http://schemas.microsoft.com/office/powerpoint/2010/main" val="3777159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Interface gráfica do usuário, Aplicativo&#10;&#10;Descrição gerada automaticamente">
            <a:extLst>
              <a:ext uri="{FF2B5EF4-FFF2-40B4-BE49-F238E27FC236}">
                <a16:creationId xmlns:a16="http://schemas.microsoft.com/office/drawing/2014/main" id="{435EE003-9B58-CA16-D20B-CE4EA8E8AE8F}"/>
              </a:ext>
            </a:extLst>
          </p:cNvPr>
          <p:cNvPicPr>
            <a:picLocks noChangeAspect="1"/>
          </p:cNvPicPr>
          <p:nvPr/>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ED93BEE9-519F-57B5-FA4A-5293CCED0C5A}"/>
              </a:ext>
            </a:extLst>
          </p:cNvPr>
          <p:cNvSpPr>
            <a:spLocks noGrp="1"/>
          </p:cNvSpPr>
          <p:nvPr>
            <p:ph type="ctrTitle"/>
          </p:nvPr>
        </p:nvSpPr>
        <p:spPr>
          <a:xfrm>
            <a:off x="876300" y="4656751"/>
            <a:ext cx="10439400" cy="1422400"/>
          </a:xfrm>
        </p:spPr>
        <p:txBody>
          <a:bodyPr>
            <a:normAutofit fontScale="90000"/>
          </a:bodyPr>
          <a:lstStyle/>
          <a:p>
            <a:r>
              <a:rPr lang="pt-BR" sz="5400" b="1" dirty="0">
                <a:solidFill>
                  <a:schemeClr val="bg1"/>
                </a:solidFill>
                <a:latin typeface="+mn-lt"/>
              </a:rPr>
              <a:t>Consignados INSS</a:t>
            </a:r>
            <a:br>
              <a:rPr lang="pt-BR" dirty="0"/>
            </a:br>
            <a:r>
              <a:rPr lang="pt-BR" sz="3200" dirty="0">
                <a:solidFill>
                  <a:schemeClr val="bg1"/>
                </a:solidFill>
              </a:rPr>
              <a:t>Relatório de Avaliação 1205005</a:t>
            </a:r>
            <a:br>
              <a:rPr lang="pt-BR" sz="3200" dirty="0">
                <a:solidFill>
                  <a:schemeClr val="bg1"/>
                </a:solidFill>
              </a:rPr>
            </a:br>
            <a:r>
              <a:rPr lang="pt-BR" sz="3200" dirty="0">
                <a:solidFill>
                  <a:schemeClr val="bg1"/>
                </a:solidFill>
              </a:rPr>
              <a:t>Resultados Preliminares</a:t>
            </a:r>
            <a:endParaRPr lang="pt-BR" dirty="0">
              <a:solidFill>
                <a:schemeClr val="bg1"/>
              </a:solidFill>
            </a:endParaRPr>
          </a:p>
        </p:txBody>
      </p:sp>
    </p:spTree>
    <p:extLst>
      <p:ext uri="{BB962C8B-B14F-4D97-AF65-F5344CB8AC3E}">
        <p14:creationId xmlns:p14="http://schemas.microsoft.com/office/powerpoint/2010/main" val="3894533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709738"/>
            <a:ext cx="10515600" cy="44471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t>4. Ausência de institucionalização e falhas nos processos de apuração e de cobrança dos custos operacionais acarretados ao INSS pelas operações de crédito consignado. </a:t>
            </a:r>
          </a:p>
          <a:p>
            <a:pPr marL="0" indent="0" algn="just">
              <a:buNone/>
            </a:pPr>
            <a:endParaRPr lang="pt-BR" sz="1800" b="1" dirty="0"/>
          </a:p>
          <a:p>
            <a:pPr algn="just"/>
            <a:r>
              <a:rPr lang="pt-BR" sz="1600" u="sng" dirty="0"/>
              <a:t>Ausência de norma institucionalizada relacionada à apuração dos custos operacionais acarretados ao INSS pelas operações de crédito consignado</a:t>
            </a:r>
          </a:p>
          <a:p>
            <a:pPr lvl="1" algn="just">
              <a:buFont typeface="Wingdings" panose="05000000000000000000" pitchFamily="2" charset="2"/>
              <a:buChar char="Ø"/>
            </a:pPr>
            <a:r>
              <a:rPr lang="pt-BR" sz="1400" dirty="0"/>
              <a:t>Baixo grau de transparência dos procedimentos de apuração, das responsabilidades e áreas envolvidas, das fontes de informação e dos prazos aplicáveis</a:t>
            </a:r>
          </a:p>
          <a:p>
            <a:pPr lvl="1" algn="just">
              <a:buFont typeface="Wingdings" panose="05000000000000000000" pitchFamily="2" charset="2"/>
              <a:buChar char="Ø"/>
            </a:pPr>
            <a:endParaRPr lang="pt-BR" sz="1400" dirty="0"/>
          </a:p>
          <a:p>
            <a:pPr algn="just"/>
            <a:r>
              <a:rPr lang="pt-BR" sz="1600" u="sng" dirty="0"/>
              <a:t>Inadequação da documentação comprobatória do processo de apuração dos custos operacionais acarretados ao INSS pelas operações de crédito consignado, ocasionando prejuízos à rastreabilidade e à transparência dos resultados da apuração</a:t>
            </a:r>
          </a:p>
          <a:p>
            <a:pPr lvl="1" algn="just">
              <a:buFont typeface="Wingdings" panose="05000000000000000000" pitchFamily="2" charset="2"/>
              <a:buChar char="Ø"/>
            </a:pPr>
            <a:r>
              <a:rPr lang="pt-BR" sz="1400" dirty="0"/>
              <a:t>Dificuldade para identificar todos os arquivos utilizados nos cálculos;</a:t>
            </a:r>
          </a:p>
          <a:p>
            <a:pPr lvl="1" algn="just">
              <a:buFont typeface="Wingdings" panose="05000000000000000000" pitchFamily="2" charset="2"/>
              <a:buChar char="Ø"/>
            </a:pPr>
            <a:r>
              <a:rPr lang="pt-BR" sz="1400" dirty="0"/>
              <a:t>Dificuldade de identificação de todos os parâmetros utilizados na extração de cada relatório/arquivo;</a:t>
            </a:r>
          </a:p>
          <a:p>
            <a:pPr lvl="1" algn="just">
              <a:buFont typeface="Wingdings" panose="05000000000000000000" pitchFamily="2" charset="2"/>
              <a:buChar char="Ø"/>
            </a:pPr>
            <a:endParaRPr lang="pt-BR" sz="1200" u="sng" dirty="0"/>
          </a:p>
        </p:txBody>
      </p:sp>
    </p:spTree>
    <p:extLst>
      <p:ext uri="{BB962C8B-B14F-4D97-AF65-F5344CB8AC3E}">
        <p14:creationId xmlns:p14="http://schemas.microsoft.com/office/powerpoint/2010/main" val="71260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709738"/>
            <a:ext cx="10515600" cy="44471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t>4. Ausência de institucionalização e falhas nos processos de apuração e de cobrança dos custos operacionais acarretados ao INSS pelas operações de crédito consignado. </a:t>
            </a:r>
          </a:p>
          <a:p>
            <a:pPr marL="0" indent="0" algn="just">
              <a:buNone/>
            </a:pPr>
            <a:endParaRPr lang="pt-BR" sz="1800" b="1" dirty="0"/>
          </a:p>
          <a:p>
            <a:pPr algn="just"/>
            <a:r>
              <a:rPr lang="pt-BR" sz="1600" u="sng" dirty="0"/>
              <a:t>Mensuração inadequada dos custos operacionais acarretados ao INSS pelas operações de crédito consignado</a:t>
            </a:r>
          </a:p>
          <a:p>
            <a:pPr lvl="1" algn="just">
              <a:buFont typeface="Wingdings" panose="05000000000000000000" pitchFamily="2" charset="2"/>
              <a:buChar char="Ø"/>
            </a:pPr>
            <a:r>
              <a:rPr lang="pt-BR" sz="1400" dirty="0"/>
              <a:t>Inconsistência na apuração dos atendimentos ocorridos em 2020, com possível subavaliação do custo do INSS em R$ 11,8 milhões;</a:t>
            </a:r>
          </a:p>
          <a:p>
            <a:pPr lvl="1" algn="just">
              <a:buFont typeface="Wingdings" panose="05000000000000000000" pitchFamily="2" charset="2"/>
              <a:buChar char="Ø"/>
            </a:pPr>
            <a:r>
              <a:rPr lang="pt-BR" sz="1400" dirty="0"/>
              <a:t>Possível erro no custo calculado da Central 135 para o ano de 2021, que pode ter sido superestimado pelo INSS em cerca de R$ 10,3 milhões;</a:t>
            </a:r>
          </a:p>
          <a:p>
            <a:pPr lvl="1" algn="just">
              <a:buFont typeface="Wingdings" panose="05000000000000000000" pitchFamily="2" charset="2"/>
              <a:buChar char="Ø"/>
            </a:pPr>
            <a:r>
              <a:rPr lang="pt-BR" sz="1400" dirty="0"/>
              <a:t>Risco de distorção na apuração de custos relacionados a demandas de ouvidoria referentes a 2020 e a 2021.</a:t>
            </a:r>
          </a:p>
          <a:p>
            <a:pPr lvl="1" algn="just">
              <a:buFont typeface="Wingdings" panose="05000000000000000000" pitchFamily="2" charset="2"/>
              <a:buChar char="Ø"/>
            </a:pPr>
            <a:endParaRPr lang="pt-BR" sz="1400" dirty="0"/>
          </a:p>
          <a:p>
            <a:pPr algn="just"/>
            <a:r>
              <a:rPr lang="pt-BR" sz="1600" u="sng" dirty="0"/>
              <a:t>Falhas no processo de cobrança e de acompanhamento do ressarcimento dos custos operacionais acarretados ao INSS pelas operações de crédito consignado </a:t>
            </a:r>
          </a:p>
          <a:p>
            <a:pPr lvl="1" algn="just">
              <a:buFont typeface="Wingdings" panose="05000000000000000000" pitchFamily="2" charset="2"/>
              <a:buChar char="Ø"/>
            </a:pPr>
            <a:r>
              <a:rPr lang="pt-BR" sz="1400" dirty="0"/>
              <a:t>Não foram identificados regras e prazos para apuração dos custos e para pagamento pelas instituições consignatárias acordantes, tampouco foram identificadas orientações relacionadas à incidência de encargos decorrentes de atrasos nos pagamentos</a:t>
            </a:r>
          </a:p>
          <a:p>
            <a:pPr lvl="1" algn="just">
              <a:buFont typeface="Wingdings" panose="05000000000000000000" pitchFamily="2" charset="2"/>
              <a:buChar char="Ø"/>
            </a:pPr>
            <a:r>
              <a:rPr lang="pt-BR" sz="1400" dirty="0"/>
              <a:t>Impactos sobre a efetividade e sobre a tempestividade do referido processo.</a:t>
            </a:r>
          </a:p>
          <a:p>
            <a:pPr lvl="1" algn="just">
              <a:buFont typeface="Wingdings" panose="05000000000000000000" pitchFamily="2" charset="2"/>
              <a:buChar char="Ø"/>
            </a:pPr>
            <a:endParaRPr lang="pt-BR" sz="1200" u="sng" dirty="0"/>
          </a:p>
        </p:txBody>
      </p:sp>
    </p:spTree>
    <p:extLst>
      <p:ext uri="{BB962C8B-B14F-4D97-AF65-F5344CB8AC3E}">
        <p14:creationId xmlns:p14="http://schemas.microsoft.com/office/powerpoint/2010/main" val="366097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Contextualização</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430999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pt-BR" sz="2200" b="1" dirty="0"/>
              <a:t>Pontos avaliados:</a:t>
            </a:r>
          </a:p>
          <a:p>
            <a:pPr lvl="1" algn="just">
              <a:buFont typeface="Wingdings" panose="05000000000000000000" pitchFamily="2" charset="2"/>
              <a:buChar char="Ø"/>
            </a:pPr>
            <a:r>
              <a:rPr lang="pt-BR" sz="1800" dirty="0">
                <a:latin typeface="Calibri" panose="020F0502020204030204" pitchFamily="34" charset="0"/>
                <a:ea typeface="Calibri" panose="020F0502020204030204" pitchFamily="34" charset="0"/>
                <a:cs typeface="Times New Roman" panose="02020603050405020304" pitchFamily="18" charset="0"/>
              </a:rPr>
              <a:t>C</a:t>
            </a:r>
            <a:r>
              <a:rPr lang="pt-BR" sz="1800" dirty="0">
                <a:effectLst/>
                <a:latin typeface="Calibri" panose="020F0502020204030204" pitchFamily="34" charset="0"/>
                <a:ea typeface="Calibri" panose="020F0502020204030204" pitchFamily="34" charset="0"/>
                <a:cs typeface="Times New Roman" panose="02020603050405020304" pitchFamily="18" charset="0"/>
              </a:rPr>
              <a:t>onformidade das consignações de descontos de empréstimo pessoal consignado (</a:t>
            </a:r>
            <a:r>
              <a:rPr lang="pt-BR" sz="1800" dirty="0">
                <a:latin typeface="Calibri" panose="020F0502020204030204" pitchFamily="34" charset="0"/>
                <a:ea typeface="Calibri" panose="020F0502020204030204" pitchFamily="34" charset="0"/>
                <a:cs typeface="Times New Roman" panose="02020603050405020304" pitchFamily="18" charset="0"/>
              </a:rPr>
              <a:t>&gt;80%</a:t>
            </a:r>
            <a:r>
              <a:rPr lang="pt-BR" sz="1800" dirty="0">
                <a:effectLst/>
                <a:latin typeface="Calibri" panose="020F0502020204030204" pitchFamily="34" charset="0"/>
                <a:ea typeface="Calibri" panose="020F0502020204030204" pitchFamily="34" charset="0"/>
                <a:cs typeface="Times New Roman" panose="02020603050405020304" pitchFamily="18" charset="0"/>
              </a:rPr>
              <a:t>);</a:t>
            </a:r>
          </a:p>
          <a:p>
            <a:pPr lvl="1" algn="just">
              <a:buFont typeface="Wingdings" panose="05000000000000000000" pitchFamily="2" charset="2"/>
              <a:buChar char="Ø"/>
            </a:pPr>
            <a:r>
              <a:rPr lang="pt-BR" sz="1800" dirty="0">
                <a:latin typeface="Calibri" panose="020F0502020204030204" pitchFamily="34" charset="0"/>
                <a:ea typeface="Calibri" panose="020F0502020204030204" pitchFamily="34" charset="0"/>
                <a:cs typeface="Times New Roman" panose="02020603050405020304" pitchFamily="18" charset="0"/>
              </a:rPr>
              <a:t>A</a:t>
            </a:r>
            <a:r>
              <a:rPr lang="pt-BR" sz="1800" dirty="0">
                <a:effectLst/>
                <a:latin typeface="Calibri" panose="020F0502020204030204" pitchFamily="34" charset="0"/>
                <a:ea typeface="Calibri" panose="020F0502020204030204" pitchFamily="34" charset="0"/>
                <a:cs typeface="Times New Roman" panose="02020603050405020304" pitchFamily="18" charset="0"/>
              </a:rPr>
              <a:t>companhamento periódico pelo INSS sobre as operações e sobre a qualidade dos serviços prestados pelas instituições consignatárias acordantes;</a:t>
            </a:r>
          </a:p>
          <a:p>
            <a:pPr lvl="1" algn="just">
              <a:buFont typeface="Wingdings" panose="05000000000000000000" pitchFamily="2" charset="2"/>
              <a:buChar char="Ø"/>
            </a:pPr>
            <a:r>
              <a:rPr lang="pt-BR" sz="1800" dirty="0">
                <a:latin typeface="Calibri" panose="020F0502020204030204" pitchFamily="34" charset="0"/>
                <a:ea typeface="Calibri" panose="020F0502020204030204" pitchFamily="34" charset="0"/>
                <a:cs typeface="Times New Roman" panose="02020603050405020304" pitchFamily="18" charset="0"/>
              </a:rPr>
              <a:t>G</a:t>
            </a:r>
            <a:r>
              <a:rPr lang="pt-BR" sz="1800" dirty="0">
                <a:effectLst/>
                <a:latin typeface="Calibri" panose="020F0502020204030204" pitchFamily="34" charset="0"/>
                <a:ea typeface="Calibri" panose="020F0502020204030204" pitchFamily="34" charset="0"/>
                <a:cs typeface="Times New Roman" panose="02020603050405020304" pitchFamily="18" charset="0"/>
              </a:rPr>
              <a:t>rau de transparência sobre o crédito consignado;</a:t>
            </a:r>
          </a:p>
          <a:p>
            <a:pPr lvl="1" algn="just">
              <a:buFont typeface="Wingdings" panose="05000000000000000000" pitchFamily="2" charset="2"/>
              <a:buChar char="Ø"/>
            </a:pPr>
            <a:r>
              <a:rPr lang="pt-BR" sz="1800" dirty="0">
                <a:latin typeface="Calibri" panose="020F0502020204030204" pitchFamily="34" charset="0"/>
                <a:ea typeface="Calibri" panose="020F0502020204030204" pitchFamily="34" charset="0"/>
                <a:cs typeface="Times New Roman" panose="02020603050405020304" pitchFamily="18" charset="0"/>
              </a:rPr>
              <a:t>M</a:t>
            </a:r>
            <a:r>
              <a:rPr lang="pt-BR" sz="1800" dirty="0">
                <a:effectLst/>
                <a:latin typeface="Calibri" panose="020F0502020204030204" pitchFamily="34" charset="0"/>
                <a:ea typeface="Calibri" panose="020F0502020204030204" pitchFamily="34" charset="0"/>
                <a:cs typeface="Times New Roman" panose="02020603050405020304" pitchFamily="18" charset="0"/>
              </a:rPr>
              <a:t>ensuração e ressarcimento dos custos de operacionalização incorridos ao INSS.</a:t>
            </a:r>
          </a:p>
          <a:p>
            <a:pPr lvl="1" algn="just">
              <a:buFont typeface="Wingdings" panose="05000000000000000000" pitchFamily="2" charset="2"/>
              <a:buChar char="Ø"/>
            </a:pP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sz="2200" b="1" dirty="0">
                <a:effectLst/>
                <a:latin typeface="Calibri" panose="020F0502020204030204" pitchFamily="34" charset="0"/>
                <a:ea typeface="Calibri" panose="020F0502020204030204" pitchFamily="34" charset="0"/>
                <a:cs typeface="Times New Roman" panose="02020603050405020304" pitchFamily="18" charset="0"/>
              </a:rPr>
              <a:t>Fontes de informação:</a:t>
            </a:r>
            <a:endParaRPr lang="pt-BR" sz="1800" b="1" dirty="0">
              <a:latin typeface="Calibri" panose="020F0502020204030204" pitchFamily="34" charset="0"/>
              <a:cs typeface="Times New Roman" panose="02020603050405020304" pitchFamily="18" charset="0"/>
            </a:endParaRPr>
          </a:p>
          <a:p>
            <a:pPr marL="800100" lvl="1" indent="-342900">
              <a:buFont typeface="Wingdings" panose="05000000000000000000" pitchFamily="2" charset="2"/>
              <a:buChar char="Ø"/>
            </a:pPr>
            <a:r>
              <a:rPr lang="pt-BR" sz="1800" dirty="0"/>
              <a:t>Dados da Maciça;</a:t>
            </a:r>
          </a:p>
          <a:p>
            <a:pPr marL="800100" lvl="1" indent="-342900">
              <a:buFont typeface="Wingdings" panose="05000000000000000000" pitchFamily="2" charset="2"/>
              <a:buChar char="Ø"/>
            </a:pPr>
            <a:r>
              <a:rPr lang="pt-BR" sz="1800" dirty="0"/>
              <a:t>Dados do e-Consignado;</a:t>
            </a:r>
          </a:p>
          <a:p>
            <a:pPr marL="800100" lvl="1" indent="-342900">
              <a:buFont typeface="Wingdings" panose="05000000000000000000" pitchFamily="2" charset="2"/>
              <a:buChar char="Ø"/>
            </a:pPr>
            <a:r>
              <a:rPr lang="pt-BR" sz="1800" dirty="0"/>
              <a:t>Amostra de contratos;</a:t>
            </a:r>
          </a:p>
          <a:p>
            <a:pPr marL="800100" lvl="1" indent="-342900">
              <a:buFont typeface="Wingdings" panose="05000000000000000000" pitchFamily="2" charset="2"/>
              <a:buChar char="Ø"/>
            </a:pPr>
            <a:r>
              <a:rPr lang="pt-BR" sz="1800" dirty="0"/>
              <a:t>Consultas ao INSS, a portais e painéis</a:t>
            </a:r>
          </a:p>
          <a:p>
            <a:pPr lvl="1" algn="just">
              <a:buFont typeface="Wingdings" panose="05000000000000000000" pitchFamily="2" charset="2"/>
              <a:buChar char="Ø"/>
            </a:pPr>
            <a:endParaRPr lang="pt-BR" sz="2000" dirty="0"/>
          </a:p>
          <a:p>
            <a:pPr algn="just"/>
            <a:endParaRPr lang="pt-BR" sz="2400" dirty="0"/>
          </a:p>
        </p:txBody>
      </p:sp>
    </p:spTree>
    <p:extLst>
      <p:ext uri="{BB962C8B-B14F-4D97-AF65-F5344CB8AC3E}">
        <p14:creationId xmlns:p14="http://schemas.microsoft.com/office/powerpoint/2010/main" val="772210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Contextualização</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392595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pt-BR" sz="2200" b="1" dirty="0"/>
              <a:t>Escopo:</a:t>
            </a:r>
            <a:endParaRPr lang="pt-BR" sz="2200" dirty="0"/>
          </a:p>
          <a:p>
            <a:pPr lvl="1" algn="just">
              <a:buFont typeface="Wingdings" panose="05000000000000000000" pitchFamily="2" charset="2"/>
              <a:buChar char="Ø"/>
            </a:pPr>
            <a:endParaRPr lang="pt-BR" sz="2000" dirty="0"/>
          </a:p>
          <a:p>
            <a:pPr lvl="1" algn="just">
              <a:buFont typeface="Wingdings" panose="05000000000000000000" pitchFamily="2" charset="2"/>
              <a:buChar char="Ø"/>
            </a:pPr>
            <a:r>
              <a:rPr lang="pt-BR" sz="1800" dirty="0"/>
              <a:t>Contratos celebrados na modalidade de empréstimo pessoal consignado;</a:t>
            </a:r>
          </a:p>
          <a:p>
            <a:pPr lvl="1" algn="just">
              <a:buFont typeface="Wingdings" panose="05000000000000000000" pitchFamily="2" charset="2"/>
              <a:buChar char="Ø"/>
            </a:pPr>
            <a:r>
              <a:rPr lang="pt-BR" sz="1800" dirty="0"/>
              <a:t>Contratos ativos em 20.06.2023;</a:t>
            </a:r>
          </a:p>
          <a:p>
            <a:pPr lvl="1" algn="just">
              <a:buFont typeface="Wingdings" panose="05000000000000000000" pitchFamily="2" charset="2"/>
              <a:buChar char="Ø"/>
            </a:pPr>
            <a:r>
              <a:rPr lang="pt-BR" sz="1800" dirty="0"/>
              <a:t>Reclamações de beneficiários do INSS registradas na plataforma consumidor.gov.br e finalizadas no período de janeiro a março de 2023;</a:t>
            </a:r>
          </a:p>
          <a:p>
            <a:pPr lvl="1" algn="just">
              <a:buFont typeface="Wingdings" panose="05000000000000000000" pitchFamily="2" charset="2"/>
              <a:buChar char="Ø"/>
            </a:pPr>
            <a:r>
              <a:rPr lang="pt-BR" sz="1800" dirty="0"/>
              <a:t>Processos de apuração e de cobrança de custos referentes aos exercícios de 2018 a 2021, apenas em relação aos valores devidos pelas instituições consignatárias acordantes.</a:t>
            </a:r>
          </a:p>
          <a:p>
            <a:pPr lvl="1" algn="just">
              <a:buFont typeface="Wingdings" panose="05000000000000000000" pitchFamily="2" charset="2"/>
              <a:buChar char="Ø"/>
            </a:pPr>
            <a:endParaRPr lang="pt-BR" sz="1600" dirty="0"/>
          </a:p>
          <a:p>
            <a:pPr lvl="1" algn="just">
              <a:buFont typeface="Wingdings" panose="05000000000000000000" pitchFamily="2" charset="2"/>
              <a:buChar char="Ø"/>
            </a:pPr>
            <a:endParaRPr lang="pt-BR" sz="2000" dirty="0"/>
          </a:p>
          <a:p>
            <a:pPr algn="just"/>
            <a:endParaRPr lang="pt-BR" sz="2400" dirty="0"/>
          </a:p>
        </p:txBody>
      </p:sp>
    </p:spTree>
    <p:extLst>
      <p:ext uri="{BB962C8B-B14F-4D97-AF65-F5344CB8AC3E}">
        <p14:creationId xmlns:p14="http://schemas.microsoft.com/office/powerpoint/2010/main" val="1601721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Questões de auditoria</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spcAft>
                <a:spcPts val="800"/>
              </a:spcAft>
              <a:buFont typeface="+mj-lt"/>
              <a:buAutoNum type="arabicPeriod"/>
            </a:pPr>
            <a:r>
              <a:rPr lang="pt-BR" sz="2000" kern="100" dirty="0">
                <a:effectLst/>
                <a:latin typeface="Calibri" panose="020F0502020204030204" pitchFamily="34" charset="0"/>
                <a:ea typeface="Calibri" panose="020F0502020204030204" pitchFamily="34" charset="0"/>
                <a:cs typeface="Times New Roman" panose="02020603050405020304" pitchFamily="18" charset="0"/>
              </a:rPr>
              <a:t>Os controles implementados asseguram que os critérios normativos para a averbação e a manutenção das consignações de descontos de crédito consignado sejam cumpridos e validados corretamente? </a:t>
            </a:r>
          </a:p>
          <a:p>
            <a:pPr marL="342900" indent="-342900" algn="just">
              <a:lnSpc>
                <a:spcPct val="107000"/>
              </a:lnSpc>
              <a:spcAft>
                <a:spcPts val="800"/>
              </a:spcAft>
              <a:buFont typeface="+mj-lt"/>
              <a:buAutoNum type="arabicPeriod"/>
            </a:pPr>
            <a:r>
              <a:rPr lang="pt-BR" sz="2000" kern="100" dirty="0">
                <a:effectLst/>
                <a:latin typeface="Calibri" panose="020F0502020204030204" pitchFamily="34" charset="0"/>
                <a:ea typeface="Calibri" panose="020F0502020204030204" pitchFamily="34" charset="0"/>
                <a:cs typeface="Times New Roman" panose="02020603050405020304" pitchFamily="18" charset="0"/>
              </a:rPr>
              <a:t>Os controles implementados asseguram o efetivo acompanhamento, pelo INSS, da conformidade das consignações de descontos de crédito consignado e da qualidade dos serviços prestados pelas instituições consignatárias acordantes? </a:t>
            </a:r>
          </a:p>
          <a:p>
            <a:pPr marL="342900" indent="-342900" algn="just">
              <a:lnSpc>
                <a:spcPct val="107000"/>
              </a:lnSpc>
              <a:spcAft>
                <a:spcPts val="800"/>
              </a:spcAft>
              <a:buFont typeface="+mj-lt"/>
              <a:buAutoNum type="arabicPeriod"/>
            </a:pPr>
            <a:r>
              <a:rPr lang="pt-BR" sz="2000" kern="100" dirty="0">
                <a:effectLst/>
                <a:latin typeface="Calibri" panose="020F0502020204030204" pitchFamily="34" charset="0"/>
                <a:ea typeface="Calibri" panose="020F0502020204030204" pitchFamily="34" charset="0"/>
                <a:cs typeface="Times New Roman" panose="02020603050405020304" pitchFamily="18" charset="0"/>
              </a:rPr>
              <a:t>Há transparência e divulgação adequada de informações e resultados do crédito consignado? </a:t>
            </a:r>
          </a:p>
          <a:p>
            <a:pPr marL="342900" indent="-342900" algn="just">
              <a:lnSpc>
                <a:spcPct val="107000"/>
              </a:lnSpc>
              <a:spcAft>
                <a:spcPts val="800"/>
              </a:spcAft>
              <a:buFont typeface="+mj-lt"/>
              <a:buAutoNum type="arabicPeriod"/>
            </a:pPr>
            <a:r>
              <a:rPr lang="pt-BR" sz="2000" kern="100" dirty="0">
                <a:effectLst/>
                <a:latin typeface="Calibri" panose="020F0502020204030204" pitchFamily="34" charset="0"/>
                <a:ea typeface="Calibri" panose="020F0502020204030204" pitchFamily="34" charset="0"/>
                <a:cs typeface="Times New Roman" panose="02020603050405020304" pitchFamily="18" charset="0"/>
              </a:rPr>
              <a:t>Os controles implementados asseguram que os custos de operacionalização do crédito consignado sejam adequadamente mensurados e tempestivamente reembolsados ao INSS?</a:t>
            </a:r>
          </a:p>
        </p:txBody>
      </p:sp>
    </p:spTree>
    <p:extLst>
      <p:ext uri="{BB962C8B-B14F-4D97-AF65-F5344CB8AC3E}">
        <p14:creationId xmlns:p14="http://schemas.microsoft.com/office/powerpoint/2010/main" val="281176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9735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effectLst/>
                <a:latin typeface="Calibri" panose="020F0502020204030204" pitchFamily="34" charset="0"/>
                <a:ea typeface="Calibri" panose="020F0502020204030204" pitchFamily="34" charset="0"/>
                <a:cs typeface="Times New Roman" panose="02020603050405020304" pitchFamily="18" charset="0"/>
              </a:rPr>
              <a:t>1.1 Fragilidades relacionadas à completude e à fidedignidade das informações registradas no e-Consignado</a:t>
            </a:r>
            <a:r>
              <a:rPr lang="pt-BR" sz="2000" b="1" dirty="0"/>
              <a:t>.</a:t>
            </a:r>
          </a:p>
          <a:p>
            <a:pPr marL="0" indent="0" algn="just">
              <a:buNone/>
            </a:pPr>
            <a:endParaRPr lang="pt-BR" sz="2000" b="1" dirty="0"/>
          </a:p>
        </p:txBody>
      </p:sp>
      <p:pic>
        <p:nvPicPr>
          <p:cNvPr id="6" name="Gráfico 5" descr="Contrato estrutura de tópicos">
            <a:extLst>
              <a:ext uri="{FF2B5EF4-FFF2-40B4-BE49-F238E27FC236}">
                <a16:creationId xmlns:a16="http://schemas.microsoft.com/office/drawing/2014/main" id="{2661D262-DBB7-FB42-5D41-40BD951F74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20387" y="2799184"/>
            <a:ext cx="2332653" cy="2332653"/>
          </a:xfrm>
          <a:prstGeom prst="rect">
            <a:avLst/>
          </a:prstGeom>
        </p:spPr>
      </p:pic>
      <p:sp>
        <p:nvSpPr>
          <p:cNvPr id="7" name="CaixaDeTexto 6">
            <a:extLst>
              <a:ext uri="{FF2B5EF4-FFF2-40B4-BE49-F238E27FC236}">
                <a16:creationId xmlns:a16="http://schemas.microsoft.com/office/drawing/2014/main" id="{4D5351D1-C972-01BC-479E-EE367BA99B3F}"/>
              </a:ext>
            </a:extLst>
          </p:cNvPr>
          <p:cNvSpPr txBox="1"/>
          <p:nvPr/>
        </p:nvSpPr>
        <p:spPr>
          <a:xfrm>
            <a:off x="1878539" y="5131837"/>
            <a:ext cx="2876341" cy="1107996"/>
          </a:xfrm>
          <a:prstGeom prst="rect">
            <a:avLst/>
          </a:prstGeom>
          <a:noFill/>
        </p:spPr>
        <p:txBody>
          <a:bodyPr wrap="square" rtlCol="0">
            <a:spAutoFit/>
          </a:bodyPr>
          <a:lstStyle/>
          <a:p>
            <a:r>
              <a:rPr lang="pt-BR" sz="1600" dirty="0">
                <a:effectLst/>
                <a:latin typeface="Calibri" panose="020F0502020204030204" pitchFamily="34" charset="0"/>
                <a:ea typeface="Calibri" panose="020F0502020204030204" pitchFamily="34" charset="0"/>
                <a:cs typeface="Times New Roman" panose="02020603050405020304" pitchFamily="18" charset="0"/>
              </a:rPr>
              <a:t>47.209.913 contratos de empréstimo pessoal consignado ativos em 20.06.2023</a:t>
            </a:r>
            <a:endParaRPr lang="pt-BR" sz="1600" b="1" dirty="0"/>
          </a:p>
          <a:p>
            <a:endParaRPr lang="pt-BR" dirty="0"/>
          </a:p>
        </p:txBody>
      </p:sp>
      <p:cxnSp>
        <p:nvCxnSpPr>
          <p:cNvPr id="9" name="Conector reto 8">
            <a:extLst>
              <a:ext uri="{FF2B5EF4-FFF2-40B4-BE49-F238E27FC236}">
                <a16:creationId xmlns:a16="http://schemas.microsoft.com/office/drawing/2014/main" id="{711E4572-0D67-1510-1C5F-AF673C20BE54}"/>
              </a:ext>
            </a:extLst>
          </p:cNvPr>
          <p:cNvCxnSpPr/>
          <p:nvPr/>
        </p:nvCxnSpPr>
        <p:spPr>
          <a:xfrm flipV="1">
            <a:off x="4353040" y="2980944"/>
            <a:ext cx="1919744" cy="984566"/>
          </a:xfrm>
          <a:prstGeom prst="line">
            <a:avLst/>
          </a:prstGeom>
        </p:spPr>
        <p:style>
          <a:lnRef idx="1">
            <a:schemeClr val="dk1"/>
          </a:lnRef>
          <a:fillRef idx="0">
            <a:schemeClr val="dk1"/>
          </a:fillRef>
          <a:effectRef idx="0">
            <a:schemeClr val="dk1"/>
          </a:effectRef>
          <a:fontRef idx="minor">
            <a:schemeClr val="tx1"/>
          </a:fontRef>
        </p:style>
      </p:cxnSp>
      <p:cxnSp>
        <p:nvCxnSpPr>
          <p:cNvPr id="10" name="Conector reto 9">
            <a:extLst>
              <a:ext uri="{FF2B5EF4-FFF2-40B4-BE49-F238E27FC236}">
                <a16:creationId xmlns:a16="http://schemas.microsoft.com/office/drawing/2014/main" id="{0708FDF3-9081-0AD3-A394-536830F7851A}"/>
              </a:ext>
            </a:extLst>
          </p:cNvPr>
          <p:cNvCxnSpPr>
            <a:cxnSpLocks/>
          </p:cNvCxnSpPr>
          <p:nvPr/>
        </p:nvCxnSpPr>
        <p:spPr>
          <a:xfrm>
            <a:off x="4353040" y="3965510"/>
            <a:ext cx="1919744" cy="0"/>
          </a:xfrm>
          <a:prstGeom prst="line">
            <a:avLst/>
          </a:prstGeom>
        </p:spPr>
        <p:style>
          <a:lnRef idx="1">
            <a:schemeClr val="dk1"/>
          </a:lnRef>
          <a:fillRef idx="0">
            <a:schemeClr val="dk1"/>
          </a:fillRef>
          <a:effectRef idx="0">
            <a:schemeClr val="dk1"/>
          </a:effectRef>
          <a:fontRef idx="minor">
            <a:schemeClr val="tx1"/>
          </a:fontRef>
        </p:style>
      </p:cxnSp>
      <p:sp>
        <p:nvSpPr>
          <p:cNvPr id="13" name="CaixaDeTexto 12">
            <a:extLst>
              <a:ext uri="{FF2B5EF4-FFF2-40B4-BE49-F238E27FC236}">
                <a16:creationId xmlns:a16="http://schemas.microsoft.com/office/drawing/2014/main" id="{28A70E84-BB36-CE91-5367-146DBFE92033}"/>
              </a:ext>
            </a:extLst>
          </p:cNvPr>
          <p:cNvSpPr txBox="1"/>
          <p:nvPr/>
        </p:nvSpPr>
        <p:spPr>
          <a:xfrm>
            <a:off x="6272784" y="2695645"/>
            <a:ext cx="4206806" cy="584775"/>
          </a:xfrm>
          <a:prstGeom prst="rect">
            <a:avLst/>
          </a:prstGeom>
          <a:noFill/>
        </p:spPr>
        <p:txBody>
          <a:bodyPr wrap="square" rtlCol="0">
            <a:spAutoFit/>
          </a:bodyPr>
          <a:lstStyle/>
          <a:p>
            <a:r>
              <a:rPr lang="pt-BR" sz="1600" dirty="0">
                <a:effectLst/>
                <a:latin typeface="Calibri" panose="020F0502020204030204" pitchFamily="34" charset="0"/>
                <a:ea typeface="Calibri" panose="020F0502020204030204" pitchFamily="34" charset="0"/>
                <a:cs typeface="Times New Roman" panose="02020603050405020304" pitchFamily="18" charset="0"/>
              </a:rPr>
              <a:t>66,4% com o valor do Imposto sobre Operações Financeiras (IOF) igual a zero</a:t>
            </a:r>
            <a:endParaRPr lang="pt-BR" sz="1600" dirty="0"/>
          </a:p>
        </p:txBody>
      </p:sp>
      <p:sp>
        <p:nvSpPr>
          <p:cNvPr id="15" name="CaixaDeTexto 14">
            <a:extLst>
              <a:ext uri="{FF2B5EF4-FFF2-40B4-BE49-F238E27FC236}">
                <a16:creationId xmlns:a16="http://schemas.microsoft.com/office/drawing/2014/main" id="{CC6ABC0C-75F0-AC6A-04F5-6FA5FF033674}"/>
              </a:ext>
            </a:extLst>
          </p:cNvPr>
          <p:cNvSpPr txBox="1"/>
          <p:nvPr/>
        </p:nvSpPr>
        <p:spPr>
          <a:xfrm>
            <a:off x="6272784" y="3682178"/>
            <a:ext cx="4690872" cy="584775"/>
          </a:xfrm>
          <a:prstGeom prst="rect">
            <a:avLst/>
          </a:prstGeom>
          <a:noFill/>
        </p:spPr>
        <p:txBody>
          <a:bodyPr wrap="square">
            <a:spAutoFit/>
          </a:bodyPr>
          <a:lstStyle/>
          <a:p>
            <a:r>
              <a:rPr lang="pt-BR" sz="1600" dirty="0">
                <a:effectLst/>
                <a:latin typeface="Calibri" panose="020F0502020204030204" pitchFamily="34" charset="0"/>
                <a:ea typeface="Calibri" panose="020F0502020204030204" pitchFamily="34" charset="0"/>
                <a:cs typeface="Times New Roman" panose="02020603050405020304" pitchFamily="18" charset="0"/>
              </a:rPr>
              <a:t>55,3% estavam com valor do empréstimo igual ao valor total a pagar</a:t>
            </a:r>
            <a:endParaRPr lang="pt-BR" sz="1600" dirty="0"/>
          </a:p>
        </p:txBody>
      </p:sp>
      <p:cxnSp>
        <p:nvCxnSpPr>
          <p:cNvPr id="17" name="Conector reto 16">
            <a:extLst>
              <a:ext uri="{FF2B5EF4-FFF2-40B4-BE49-F238E27FC236}">
                <a16:creationId xmlns:a16="http://schemas.microsoft.com/office/drawing/2014/main" id="{0910F84B-E545-EE67-ED1B-9A41F34CB222}"/>
              </a:ext>
            </a:extLst>
          </p:cNvPr>
          <p:cNvCxnSpPr>
            <a:cxnSpLocks/>
          </p:cNvCxnSpPr>
          <p:nvPr/>
        </p:nvCxnSpPr>
        <p:spPr>
          <a:xfrm>
            <a:off x="4353040" y="3965510"/>
            <a:ext cx="1846592" cy="999682"/>
          </a:xfrm>
          <a:prstGeom prst="line">
            <a:avLst/>
          </a:prstGeom>
        </p:spPr>
        <p:style>
          <a:lnRef idx="1">
            <a:schemeClr val="dk1"/>
          </a:lnRef>
          <a:fillRef idx="0">
            <a:schemeClr val="dk1"/>
          </a:fillRef>
          <a:effectRef idx="0">
            <a:schemeClr val="dk1"/>
          </a:effectRef>
          <a:fontRef idx="minor">
            <a:schemeClr val="tx1"/>
          </a:fontRef>
        </p:style>
      </p:cxnSp>
      <p:sp>
        <p:nvSpPr>
          <p:cNvPr id="21" name="CaixaDeTexto 20">
            <a:extLst>
              <a:ext uri="{FF2B5EF4-FFF2-40B4-BE49-F238E27FC236}">
                <a16:creationId xmlns:a16="http://schemas.microsoft.com/office/drawing/2014/main" id="{87DC7D9E-7153-52F5-B5AC-65DC85BAA17E}"/>
              </a:ext>
            </a:extLst>
          </p:cNvPr>
          <p:cNvSpPr txBox="1"/>
          <p:nvPr/>
        </p:nvSpPr>
        <p:spPr>
          <a:xfrm>
            <a:off x="6199632" y="4672804"/>
            <a:ext cx="4743885" cy="584775"/>
          </a:xfrm>
          <a:prstGeom prst="rect">
            <a:avLst/>
          </a:prstGeom>
          <a:noFill/>
        </p:spPr>
        <p:txBody>
          <a:bodyPr wrap="square">
            <a:spAutoFit/>
          </a:bodyPr>
          <a:lstStyle/>
          <a:p>
            <a:r>
              <a:rPr lang="pt-BR" sz="1600" dirty="0">
                <a:latin typeface="Calibri" panose="020F0502020204030204" pitchFamily="34" charset="0"/>
                <a:ea typeface="Calibri" panose="020F0502020204030204" pitchFamily="34" charset="0"/>
                <a:cs typeface="Times New Roman" panose="02020603050405020304" pitchFamily="18" charset="0"/>
              </a:rPr>
              <a:t>D</a:t>
            </a:r>
            <a:r>
              <a:rPr lang="pt-BR" sz="1600" dirty="0">
                <a:effectLst/>
                <a:latin typeface="Calibri" panose="020F0502020204030204" pitchFamily="34" charset="0"/>
                <a:ea typeface="Calibri" panose="020F0502020204030204" pitchFamily="34" charset="0"/>
                <a:cs typeface="Times New Roman" panose="02020603050405020304" pitchFamily="18" charset="0"/>
              </a:rPr>
              <a:t>ivergência de dados entre os contratos originais e os registros do e-Consignado</a:t>
            </a:r>
            <a:endParaRPr lang="pt-BR" sz="1600" dirty="0"/>
          </a:p>
        </p:txBody>
      </p:sp>
    </p:spTree>
    <p:extLst>
      <p:ext uri="{BB962C8B-B14F-4D97-AF65-F5344CB8AC3E}">
        <p14:creationId xmlns:p14="http://schemas.microsoft.com/office/powerpoint/2010/main" val="650528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4447159"/>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2600" b="1" dirty="0">
                <a:latin typeface="Calibri" panose="020F0502020204030204" pitchFamily="34" charset="0"/>
                <a:cs typeface="Times New Roman" panose="02020603050405020304" pitchFamily="18" charset="0"/>
              </a:rPr>
              <a:t>1.2 Averbações de empréstimo pessoal consignado com possível inobservância dos critérios legais.</a:t>
            </a:r>
          </a:p>
          <a:p>
            <a:pPr marL="400050" indent="-400050" algn="just">
              <a:buFont typeface="+mj-lt"/>
              <a:buAutoNum type="romanLcPeriod"/>
            </a:pP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marL="400050" indent="-400050" algn="just">
              <a:buFont typeface="+mj-lt"/>
              <a:buAutoNum type="romanLcPeriod"/>
            </a:pPr>
            <a:r>
              <a:rPr lang="pt-BR"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Espécies de benefício elegíveis ao desconto de crédito consignado (art. 1º); </a:t>
            </a:r>
          </a:p>
          <a:p>
            <a:pPr marL="400050" indent="-400050" algn="just">
              <a:buFont typeface="+mj-lt"/>
              <a:buAutoNum type="romanLcPeriod"/>
            </a:pPr>
            <a:r>
              <a:rPr lang="pt-BR" sz="1800"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Percentual máximo de taxa de juros cobrada no empréstimo pessoal (inciso II do art. 12);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Limite da quantidade de parcelas mensais e sucessivas, assim como observância a eventual limite imposto pela Data de Cessação do Benefício – DCB (inciso VI e § 6º do art. 5º);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Vedação de averbação de contrato para benefícios pagos em países com os quais o Brasil mantém Acordo Internacional de Previdência Social para beneficiários residentes no exterior (alínea “a” do inciso I do art. 6º);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Vedação de averbação de contrato para benefícios pagos integralmente por intermédio de empresas, sindicatos ou entidades fechadas de previdência complementar acordantes (alínea “b” do inciso I do art. 6º);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Observância ao prazo mínimo de 90 dias, após a concessão do benefício, para realização de contratações (inciso I do § 6º do art. 8º);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Benefício na situação de “Ativo” (alínea “a” do inciso I do art. 23);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Somatório dos descontos não ter superado a renda mensal do benefício (alínea “d” do inciso I do art. 23); </a:t>
            </a:r>
          </a:p>
          <a:p>
            <a:pPr marL="400050" indent="-400050" algn="just">
              <a:lnSpc>
                <a:spcPct val="107000"/>
              </a:lnSpc>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Não ter ocorrido, por meio de processamento de revisão, alteração da data de início do benefício (DIB) para data posterior ao início do respectivo contrato (alínea “e” do inciso I do art. 23); e 17 </a:t>
            </a:r>
          </a:p>
          <a:p>
            <a:pPr marL="400050" indent="-400050" algn="just">
              <a:lnSpc>
                <a:spcPct val="107000"/>
              </a:lnSpc>
              <a:spcAft>
                <a:spcPts val="800"/>
              </a:spcAft>
              <a:buFont typeface="+mj-lt"/>
              <a:buAutoNum type="romanLcPeriod"/>
            </a:pPr>
            <a:r>
              <a:rPr lang="pt-BR" sz="1800" kern="100" dirty="0">
                <a:effectLst/>
                <a:latin typeface="Calibri" panose="020F0502020204030204" pitchFamily="34" charset="0"/>
                <a:ea typeface="Calibri" panose="020F0502020204030204" pitchFamily="34" charset="0"/>
                <a:cs typeface="Times New Roman" panose="02020603050405020304" pitchFamily="18" charset="0"/>
              </a:rPr>
              <a:t>Contrato de crédito consignado na situação de “Ativo” (alínea “a” do inciso II do art. 23).</a:t>
            </a:r>
          </a:p>
          <a:p>
            <a:pPr marL="0" indent="0" algn="just">
              <a:buNone/>
            </a:pPr>
            <a:endParaRPr lang="pt-B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pt-BR" sz="2000" b="1" dirty="0"/>
          </a:p>
        </p:txBody>
      </p:sp>
    </p:spTree>
    <p:extLst>
      <p:ext uri="{BB962C8B-B14F-4D97-AF65-F5344CB8AC3E}">
        <p14:creationId xmlns:p14="http://schemas.microsoft.com/office/powerpoint/2010/main" val="159624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825625"/>
            <a:ext cx="10515600" cy="44471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latin typeface="Calibri" panose="020F0502020204030204" pitchFamily="34" charset="0"/>
                <a:cs typeface="Times New Roman" panose="02020603050405020304" pitchFamily="18" charset="0"/>
              </a:rPr>
              <a:t>1.2 Averbações de empréstimo pessoal consignado com possível inobservância dos critérios legais.</a:t>
            </a:r>
          </a:p>
          <a:p>
            <a:pPr marL="400050" indent="-400050" algn="just">
              <a:buFont typeface="+mj-lt"/>
              <a:buAutoNum type="romanLcPeriod"/>
            </a:pPr>
            <a:r>
              <a:rPr lang="pt-BR" sz="1600" dirty="0">
                <a:effectLst/>
                <a:latin typeface="Calibri" panose="020F0502020204030204" pitchFamily="34" charset="0"/>
                <a:ea typeface="Calibri" panose="020F0502020204030204" pitchFamily="34" charset="0"/>
                <a:cs typeface="Times New Roman" panose="02020603050405020304" pitchFamily="18" charset="0"/>
              </a:rPr>
              <a:t>Espécies de benefício elegíveis ao desconto de crédito consignado (art. 1º)</a:t>
            </a:r>
            <a:endParaRPr lang="pt-BR" sz="1600" dirty="0"/>
          </a:p>
          <a:p>
            <a:pPr lvl="1" algn="just">
              <a:buFont typeface="Wingdings" panose="05000000000000000000" pitchFamily="2" charset="2"/>
              <a:buChar char="Ø"/>
            </a:pPr>
            <a:r>
              <a:rPr lang="pt-BR" sz="1400" dirty="0"/>
              <a:t>2.812 contratações junto a pensões especiais vitalícias pagas pelo INSS como EPU, após 13.02.2023</a:t>
            </a:r>
          </a:p>
          <a:p>
            <a:pPr lvl="1" algn="just">
              <a:buFont typeface="Wingdings" panose="05000000000000000000" pitchFamily="2" charset="2"/>
              <a:buChar char="Ø"/>
            </a:pPr>
            <a:r>
              <a:rPr lang="pt-BR" sz="1400" dirty="0"/>
              <a:t>Constavam como elegíveis no manual, elaborado pela Dataprev, vigente em 31.03.2023</a:t>
            </a:r>
          </a:p>
          <a:p>
            <a:pPr lvl="1" algn="just">
              <a:buFont typeface="Wingdings" panose="05000000000000000000" pitchFamily="2" charset="2"/>
              <a:buChar char="Ø"/>
            </a:pPr>
            <a:endParaRPr lang="pt-BR" sz="1600" dirty="0"/>
          </a:p>
          <a:p>
            <a:pPr marL="400050" indent="-400050" algn="just">
              <a:buFont typeface="+mj-lt"/>
              <a:buAutoNum type="romanLcPeriod"/>
            </a:pPr>
            <a:r>
              <a:rPr lang="pt-BR" sz="1600" kern="100" dirty="0">
                <a:effectLst/>
                <a:latin typeface="Calibri" panose="020F0502020204030204" pitchFamily="34" charset="0"/>
                <a:ea typeface="Calibri" panose="020F0502020204030204" pitchFamily="34" charset="0"/>
                <a:cs typeface="Times New Roman" panose="02020603050405020304" pitchFamily="18" charset="0"/>
              </a:rPr>
              <a:t>Percentual máximo de taxa de juros cobrada no empréstimo pessoal (inciso II do art. 12)</a:t>
            </a:r>
          </a:p>
          <a:p>
            <a:pPr marL="457200" lvl="1" indent="0" algn="just">
              <a:buNone/>
            </a:pPr>
            <a:endParaRPr lang="pt-BR"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pt-B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pt-BR" sz="2000" b="1" dirty="0"/>
          </a:p>
        </p:txBody>
      </p:sp>
      <p:pic>
        <p:nvPicPr>
          <p:cNvPr id="5" name="Imagem 4">
            <a:extLst>
              <a:ext uri="{FF2B5EF4-FFF2-40B4-BE49-F238E27FC236}">
                <a16:creationId xmlns:a16="http://schemas.microsoft.com/office/drawing/2014/main" id="{36A93713-AC1F-F290-2ECC-C8CB0F1F34C8}"/>
              </a:ext>
            </a:extLst>
          </p:cNvPr>
          <p:cNvPicPr>
            <a:picLocks noChangeAspect="1"/>
          </p:cNvPicPr>
          <p:nvPr/>
        </p:nvPicPr>
        <p:blipFill>
          <a:blip r:embed="rId2"/>
          <a:stretch>
            <a:fillRect/>
          </a:stretch>
        </p:blipFill>
        <p:spPr>
          <a:xfrm>
            <a:off x="838200" y="3933317"/>
            <a:ext cx="6988504" cy="2339467"/>
          </a:xfrm>
          <a:prstGeom prst="rect">
            <a:avLst/>
          </a:prstGeom>
        </p:spPr>
      </p:pic>
      <p:sp>
        <p:nvSpPr>
          <p:cNvPr id="7" name="CaixaDeTexto 6">
            <a:extLst>
              <a:ext uri="{FF2B5EF4-FFF2-40B4-BE49-F238E27FC236}">
                <a16:creationId xmlns:a16="http://schemas.microsoft.com/office/drawing/2014/main" id="{DE597EF9-BA64-F835-9C66-B00466204346}"/>
              </a:ext>
            </a:extLst>
          </p:cNvPr>
          <p:cNvSpPr txBox="1"/>
          <p:nvPr/>
        </p:nvSpPr>
        <p:spPr>
          <a:xfrm>
            <a:off x="8043703" y="4266303"/>
            <a:ext cx="3310097" cy="2092881"/>
          </a:xfrm>
          <a:prstGeom prst="rect">
            <a:avLst/>
          </a:prstGeom>
          <a:noFill/>
        </p:spPr>
        <p:txBody>
          <a:bodyPr wrap="square" rtlCol="0">
            <a:spAutoFit/>
          </a:bodyPr>
          <a:lstStyle/>
          <a:p>
            <a:pPr marL="285750" indent="-285750">
              <a:buFont typeface="Arial" panose="020B0604020202020204" pitchFamily="34" charset="0"/>
              <a:buChar char="•"/>
            </a:pPr>
            <a:r>
              <a:rPr lang="pt-BR" sz="1400" kern="100" dirty="0">
                <a:effectLst/>
                <a:latin typeface="Calibri" panose="020F0502020204030204" pitchFamily="34" charset="0"/>
                <a:ea typeface="Calibri" panose="020F0502020204030204" pitchFamily="34" charset="0"/>
                <a:cs typeface="Times New Roman" panose="02020603050405020304" pitchFamily="18" charset="0"/>
              </a:rPr>
              <a:t>Imprecisão nos registros realizados pelas instituições consignatárias acordantes;</a:t>
            </a:r>
          </a:p>
          <a:p>
            <a:pPr marL="285750" indent="-285750">
              <a:buFont typeface="Arial" panose="020B0604020202020204" pitchFamily="34" charset="0"/>
              <a:buChar char="•"/>
            </a:pPr>
            <a:r>
              <a:rPr lang="pt-BR" sz="1400" kern="100" dirty="0">
                <a:effectLst/>
                <a:latin typeface="Calibri" panose="020F0502020204030204" pitchFamily="34" charset="0"/>
                <a:ea typeface="Calibri" panose="020F0502020204030204" pitchFamily="34" charset="0"/>
                <a:cs typeface="Times New Roman" panose="02020603050405020304" pitchFamily="18" charset="0"/>
              </a:rPr>
              <a:t>Aplicação de taxas de juros não permitidas;</a:t>
            </a:r>
          </a:p>
          <a:p>
            <a:pPr marL="285750" indent="-285750">
              <a:buFont typeface="Arial" panose="020B0604020202020204" pitchFamily="34" charset="0"/>
              <a:buChar char="•"/>
            </a:pPr>
            <a:r>
              <a:rPr lang="pt-BR" sz="1400" kern="100" dirty="0">
                <a:latin typeface="Calibri" panose="020F0502020204030204" pitchFamily="34" charset="0"/>
                <a:ea typeface="Calibri" panose="020F0502020204030204" pitchFamily="34" charset="0"/>
                <a:cs typeface="Times New Roman" panose="02020603050405020304" pitchFamily="18" charset="0"/>
              </a:rPr>
              <a:t>I</a:t>
            </a:r>
            <a:r>
              <a:rPr lang="pt-BR" sz="1400" kern="100" dirty="0">
                <a:effectLst/>
                <a:latin typeface="Calibri" panose="020F0502020204030204" pitchFamily="34" charset="0"/>
                <a:ea typeface="Calibri" panose="020F0502020204030204" pitchFamily="34" charset="0"/>
                <a:cs typeface="Times New Roman" panose="02020603050405020304" pitchFamily="18" charset="0"/>
              </a:rPr>
              <a:t>ncorporação de despesas não permitidas nos valores das parcelas contratadas (</a:t>
            </a:r>
            <a:r>
              <a:rPr lang="pt-BR" sz="1400" kern="100" dirty="0" err="1">
                <a:effectLst/>
                <a:latin typeface="Calibri" panose="020F0502020204030204" pitchFamily="34" charset="0"/>
                <a:ea typeface="Calibri" panose="020F0502020204030204" pitchFamily="34" charset="0"/>
                <a:cs typeface="Times New Roman" panose="02020603050405020304" pitchFamily="18" charset="0"/>
              </a:rPr>
              <a:t>ex</a:t>
            </a:r>
            <a:r>
              <a:rPr lang="pt-BR" sz="1400" kern="100" dirty="0">
                <a:effectLst/>
                <a:latin typeface="Calibri" panose="020F0502020204030204" pitchFamily="34" charset="0"/>
                <a:ea typeface="Calibri" panose="020F0502020204030204" pitchFamily="34" charset="0"/>
                <a:cs typeface="Times New Roman" panose="02020603050405020304" pitchFamily="18" charset="0"/>
              </a:rPr>
              <a:t>: seguro prestamista)</a:t>
            </a:r>
          </a:p>
          <a:p>
            <a:endParaRPr lang="pt-BR" dirty="0"/>
          </a:p>
        </p:txBody>
      </p:sp>
      <p:sp>
        <p:nvSpPr>
          <p:cNvPr id="8" name="Retângulo 7">
            <a:extLst>
              <a:ext uri="{FF2B5EF4-FFF2-40B4-BE49-F238E27FC236}">
                <a16:creationId xmlns:a16="http://schemas.microsoft.com/office/drawing/2014/main" id="{15247D40-B782-D64D-5D76-1CCD30C2AF8A}"/>
              </a:ext>
            </a:extLst>
          </p:cNvPr>
          <p:cNvSpPr/>
          <p:nvPr/>
        </p:nvSpPr>
        <p:spPr>
          <a:xfrm>
            <a:off x="7964424" y="4131168"/>
            <a:ext cx="3389376" cy="209288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09129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709738"/>
            <a:ext cx="10515600" cy="44471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latin typeface="Calibri" panose="020F0502020204030204" pitchFamily="34" charset="0"/>
                <a:cs typeface="Times New Roman" panose="02020603050405020304" pitchFamily="18" charset="0"/>
              </a:rPr>
              <a:t>2. Ausência de rotinas de acompanhamento do cumprimento das normas e dos Acordos de Cooperação Técnica relativos à operação do crédito consignado e da qualidade dos serviços prestados pelas instituições consignatárias acordantes. </a:t>
            </a:r>
          </a:p>
          <a:p>
            <a:pPr algn="just"/>
            <a:r>
              <a:rPr lang="pt-BR" sz="1600" dirty="0"/>
              <a:t>IN PRES/INSS nº 138/2022, art. 27, inciso V, prevê acompanhamento sobre: </a:t>
            </a:r>
          </a:p>
          <a:p>
            <a:pPr lvl="1" algn="just">
              <a:buFont typeface="Wingdings" panose="05000000000000000000" pitchFamily="2" charset="2"/>
              <a:buChar char="Ø"/>
            </a:pPr>
            <a:r>
              <a:rPr lang="pt-BR" sz="1400" dirty="0"/>
              <a:t>A manutenção das condições de habilitação e qualificação das instituições consignatárias acordantes; </a:t>
            </a:r>
          </a:p>
          <a:p>
            <a:pPr lvl="1" algn="just">
              <a:buFont typeface="Wingdings" panose="05000000000000000000" pitchFamily="2" charset="2"/>
              <a:buChar char="Ø"/>
            </a:pPr>
            <a:r>
              <a:rPr lang="pt-BR" sz="1400" dirty="0"/>
              <a:t>O cumprimento das normas e dos Acordos de Cooperação Técnica (ACT) referentes ao crédito consignado; </a:t>
            </a:r>
          </a:p>
          <a:p>
            <a:pPr lvl="1" algn="just">
              <a:buFont typeface="Wingdings" panose="05000000000000000000" pitchFamily="2" charset="2"/>
              <a:buChar char="Ø"/>
            </a:pPr>
            <a:r>
              <a:rPr lang="pt-BR" sz="1400" dirty="0"/>
              <a:t>A qualidade dos serviços prestados pelas instituições consignatárias acordantes (“consumidor.gov.br”; relatórios Senacon e outros)</a:t>
            </a:r>
          </a:p>
          <a:p>
            <a:pPr algn="just"/>
            <a:endParaRPr lang="pt-BR" sz="1600" u="sng" dirty="0"/>
          </a:p>
          <a:p>
            <a:pPr algn="just"/>
            <a:r>
              <a:rPr lang="pt-BR" sz="1600" u="sng" dirty="0"/>
              <a:t>Não foram implementadas rotinas de acompanhamento periódico que contemplassem as responsabilidades expressas na nova Instrução Normativa – acompanhamento continuava restrito à verificação trimestral da manutenção das condições de habilitação, qualificação e adimplência das instituições consignatárias acordantes.</a:t>
            </a:r>
          </a:p>
          <a:p>
            <a:pPr lvl="1" algn="just">
              <a:buFont typeface="Wingdings" panose="05000000000000000000" pitchFamily="2" charset="2"/>
              <a:buChar char="Ø"/>
            </a:pPr>
            <a:r>
              <a:rPr lang="pt-BR" sz="1400" dirty="0"/>
              <a:t>Ausência de rotina de análise dos dados do e-Consignado;</a:t>
            </a:r>
          </a:p>
          <a:p>
            <a:pPr lvl="1" algn="just">
              <a:buFont typeface="Wingdings" panose="05000000000000000000" pitchFamily="2" charset="2"/>
              <a:buChar char="Ø"/>
            </a:pPr>
            <a:r>
              <a:rPr lang="pt-BR" sz="1400" dirty="0"/>
              <a:t>Ausência de rotina de acompanhamento das reclamações registradas na plataforma “consumidor.gov.br”</a:t>
            </a:r>
          </a:p>
          <a:p>
            <a:pPr lvl="1" algn="just">
              <a:buFont typeface="Wingdings" panose="05000000000000000000" pitchFamily="2" charset="2"/>
              <a:buChar char="Ø"/>
            </a:pPr>
            <a:r>
              <a:rPr lang="pt-BR" sz="1400" dirty="0"/>
              <a:t>Não recebimento de relatórios da Senacon</a:t>
            </a:r>
          </a:p>
          <a:p>
            <a:pPr lvl="1" algn="just">
              <a:buFont typeface="Wingdings" panose="05000000000000000000" pitchFamily="2" charset="2"/>
              <a:buChar char="Ø"/>
            </a:pPr>
            <a:r>
              <a:rPr lang="pt-BR" sz="1400" dirty="0"/>
              <a:t>Dificuldades na estruturação do CNARB</a:t>
            </a:r>
          </a:p>
          <a:p>
            <a:pPr algn="just">
              <a:buFont typeface="Wingdings" panose="05000000000000000000" pitchFamily="2" charset="2"/>
              <a:buChar char="Ø"/>
            </a:pPr>
            <a:endParaRPr lang="pt-B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pt-B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pt-BR" sz="2000" b="1" dirty="0"/>
          </a:p>
        </p:txBody>
      </p:sp>
    </p:spTree>
    <p:extLst>
      <p:ext uri="{BB962C8B-B14F-4D97-AF65-F5344CB8AC3E}">
        <p14:creationId xmlns:p14="http://schemas.microsoft.com/office/powerpoint/2010/main" val="1237486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58E25F-89B7-A47E-4BF7-25B40B86F759}"/>
              </a:ext>
            </a:extLst>
          </p:cNvPr>
          <p:cNvSpPr txBox="1">
            <a:spLocks/>
          </p:cNvSpPr>
          <p:nvPr/>
        </p:nvSpPr>
        <p:spPr>
          <a:xfrm>
            <a:off x="838200" y="911416"/>
            <a:ext cx="10515600" cy="79832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t-BR" sz="3200" b="1" dirty="0">
                <a:solidFill>
                  <a:srgbClr val="002060"/>
                </a:solidFill>
              </a:rPr>
              <a:t>Achados</a:t>
            </a:r>
          </a:p>
        </p:txBody>
      </p:sp>
      <p:sp>
        <p:nvSpPr>
          <p:cNvPr id="3" name="Espaço Reservado para Conteúdo 2">
            <a:extLst>
              <a:ext uri="{FF2B5EF4-FFF2-40B4-BE49-F238E27FC236}">
                <a16:creationId xmlns:a16="http://schemas.microsoft.com/office/drawing/2014/main" id="{CA06B3B6-750E-82BC-C052-4CE975593371}"/>
              </a:ext>
            </a:extLst>
          </p:cNvPr>
          <p:cNvSpPr txBox="1">
            <a:spLocks/>
          </p:cNvSpPr>
          <p:nvPr/>
        </p:nvSpPr>
        <p:spPr>
          <a:xfrm>
            <a:off x="838200" y="1709738"/>
            <a:ext cx="10515600" cy="444715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pt-BR" sz="1800" b="1" dirty="0"/>
              <a:t>3. Ausência de divulgação mensal, pelo INSS, da relação das instituições consignatárias acordantes que estão ou não operando averbações de crédito consignado nos benefícios pagos pelo INSS, bem como de outras informações e orientações sobre o crédito consignado. </a:t>
            </a:r>
          </a:p>
          <a:p>
            <a:pPr algn="just"/>
            <a:r>
              <a:rPr lang="pt-BR" sz="1600" dirty="0"/>
              <a:t>IN PRES/INSS nº 138/2022 prevê a divulgação das seguintes informações:</a:t>
            </a:r>
          </a:p>
          <a:p>
            <a:pPr lvl="1" algn="just">
              <a:buFont typeface="Wingdings" panose="05000000000000000000" pitchFamily="2" charset="2"/>
              <a:buChar char="Ø"/>
            </a:pPr>
            <a:r>
              <a:rPr lang="pt-BR" sz="1400" dirty="0"/>
              <a:t>Relação das instituições que tenham celebrado ACT, informando se estão ou não operando consignações (inciso XVIII do Art. 4º);</a:t>
            </a:r>
          </a:p>
          <a:p>
            <a:pPr lvl="1" algn="just">
              <a:buFont typeface="Wingdings" panose="05000000000000000000" pitchFamily="2" charset="2"/>
              <a:buChar char="Ø"/>
            </a:pPr>
            <a:r>
              <a:rPr lang="pt-BR" sz="1400" dirty="0"/>
              <a:t>Informações sobre o crédito consignado (inciso II do art. 27);</a:t>
            </a:r>
          </a:p>
          <a:p>
            <a:pPr lvl="1" algn="just">
              <a:buFont typeface="Wingdings" panose="05000000000000000000" pitchFamily="2" charset="2"/>
              <a:buChar char="Ø"/>
            </a:pPr>
            <a:r>
              <a:rPr lang="pt-BR" sz="1400" dirty="0"/>
              <a:t>Lista de correspondentes bancários contratados para ofertar crédito consignado (inciso III do art. 34);</a:t>
            </a:r>
          </a:p>
          <a:p>
            <a:pPr lvl="1" algn="just">
              <a:buFont typeface="Wingdings" panose="05000000000000000000" pitchFamily="2" charset="2"/>
              <a:buChar char="Ø"/>
            </a:pPr>
            <a:r>
              <a:rPr lang="pt-BR" sz="1400" dirty="0"/>
              <a:t>Disponibilização, no aplicativo “Meu INSS”, de informações atualizadas sobre taxas de juros ofertadas, além do número do SAC ou do CAC das instituições consignatárias acordantes (alíneas “d” e “e” do inciso VI do art. 34).</a:t>
            </a:r>
          </a:p>
          <a:p>
            <a:pPr marL="457200" lvl="1" indent="0" algn="just">
              <a:buNone/>
            </a:pPr>
            <a:endParaRPr lang="pt-BR" sz="1400" kern="100" dirty="0">
              <a:latin typeface="Calibri" panose="020F0502020204030204" pitchFamily="34" charset="0"/>
              <a:ea typeface="Calibri" panose="020F0502020204030204" pitchFamily="34" charset="0"/>
              <a:cs typeface="Times New Roman" panose="02020603050405020304" pitchFamily="18" charset="0"/>
            </a:endParaRPr>
          </a:p>
          <a:p>
            <a:pPr marL="457200" lvl="1" indent="0" algn="just">
              <a:buNone/>
            </a:pPr>
            <a:endParaRPr lang="pt-B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sz="1800" u="sng" dirty="0"/>
              <a:t>Lista das instituições que celebraram ACT desatualizada no portal do INSS, sem detalhamento sobre quais instituições estão e quais não estão operando;</a:t>
            </a:r>
          </a:p>
          <a:p>
            <a:pPr algn="just"/>
            <a:r>
              <a:rPr lang="pt-BR" sz="1800" u="sng" dirty="0"/>
              <a:t>Portal do INSS não traz informações gerais sobre o crédito consignado;</a:t>
            </a:r>
          </a:p>
          <a:p>
            <a:pPr algn="just"/>
            <a:r>
              <a:rPr lang="pt-BR" sz="1800" u="sng" kern="100" dirty="0">
                <a:effectLst/>
                <a:latin typeface="Calibri" panose="020F0502020204030204" pitchFamily="34" charset="0"/>
                <a:ea typeface="Calibri" panose="020F0502020204030204" pitchFamily="34" charset="0"/>
                <a:cs typeface="Times New Roman" panose="02020603050405020304" pitchFamily="18" charset="0"/>
              </a:rPr>
              <a:t>Taxas de juros não disponíveis no “Meu INSS”</a:t>
            </a:r>
          </a:p>
          <a:p>
            <a:pPr marL="0" indent="0" algn="just">
              <a:buNone/>
            </a:pPr>
            <a:endParaRPr lang="pt-BR" sz="2000" b="1" dirty="0"/>
          </a:p>
        </p:txBody>
      </p:sp>
    </p:spTree>
    <p:extLst>
      <p:ext uri="{BB962C8B-B14F-4D97-AF65-F5344CB8AC3E}">
        <p14:creationId xmlns:p14="http://schemas.microsoft.com/office/powerpoint/2010/main" val="341901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F78C11874FC1E459972AD9F775A86DA" ma:contentTypeVersion="0" ma:contentTypeDescription="Crie um novo documento." ma:contentTypeScope="" ma:versionID="9d5b71393a9e85b7487b86713cce356c">
  <xsd:schema xmlns:xsd="http://www.w3.org/2001/XMLSchema" xmlns:xs="http://www.w3.org/2001/XMLSchema" xmlns:p="http://schemas.microsoft.com/office/2006/metadata/properties" targetNamespace="http://schemas.microsoft.com/office/2006/metadata/properties" ma:root="true" ma:fieldsID="e257547f92819c86ae4143fe76bb6c5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393AD0-7877-45CA-BEAA-869AF283888E}"/>
</file>

<file path=customXml/itemProps2.xml><?xml version="1.0" encoding="utf-8"?>
<ds:datastoreItem xmlns:ds="http://schemas.openxmlformats.org/officeDocument/2006/customXml" ds:itemID="{3FC7456A-0C2A-407A-B0F0-6CF7AC501FCD}">
  <ds:schemaRefs>
    <ds:schemaRef ds:uri="http://schemas.microsoft.com/office/2006/metadata/properties"/>
    <ds:schemaRef ds:uri="http://schemas.microsoft.com/office/infopath/2007/PartnerControls"/>
    <ds:schemaRef ds:uri="http://schemas.microsoft.com/sharepoint/v3"/>
    <ds:schemaRef ds:uri="649a81e0-0c1e-454b-8b7e-f879bd36f483"/>
    <ds:schemaRef ds:uri="60ad05f1-07d3-4de5-99ec-38f58125e3a3"/>
  </ds:schemaRefs>
</ds:datastoreItem>
</file>

<file path=customXml/itemProps3.xml><?xml version="1.0" encoding="utf-8"?>
<ds:datastoreItem xmlns:ds="http://schemas.openxmlformats.org/officeDocument/2006/customXml" ds:itemID="{6163D810-62B4-473C-9DF0-A4ABF40120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636</TotalTime>
  <Words>1405</Words>
  <Application>Microsoft Office PowerPoint</Application>
  <PresentationFormat>Widescreen</PresentationFormat>
  <Paragraphs>105</Paragraphs>
  <Slides>11</Slides>
  <Notes>4</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11</vt:i4>
      </vt:variant>
    </vt:vector>
  </HeadingPairs>
  <TitlesOfParts>
    <vt:vector size="16" baseType="lpstr">
      <vt:lpstr>Arial</vt:lpstr>
      <vt:lpstr>Calibri</vt:lpstr>
      <vt:lpstr>Calibri Light</vt:lpstr>
      <vt:lpstr>Wingdings</vt:lpstr>
      <vt:lpstr>Tema do Office</vt:lpstr>
      <vt:lpstr>Consignados INSS Relatório de Avaliação 1205005 Resultados Preliminares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DA PALESTRA Palestrante</dc:title>
  <dc:creator>Gabriela de Alencar Araripe Pereira</dc:creator>
  <cp:lastModifiedBy>Elias Fernandes de Oliveira</cp:lastModifiedBy>
  <cp:revision>6</cp:revision>
  <dcterms:created xsi:type="dcterms:W3CDTF">2023-02-27T23:08:33Z</dcterms:created>
  <dcterms:modified xsi:type="dcterms:W3CDTF">2024-02-07T13:54:51Z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0x0101000F78C11874FC1E459972AD9F775A86DA</vt:lpwstr>
  </property>
</Properties>
</file>