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69" r:id="rId16"/>
    <p:sldId id="270" r:id="rId17"/>
    <p:sldId id="273" r:id="rId18"/>
    <p:sldId id="274" r:id="rId19"/>
    <p:sldId id="275" r:id="rId20"/>
    <p:sldId id="276" r:id="rId21"/>
    <p:sldId id="277" r:id="rId2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smtClean="0"/>
              <a:t>Clique para editar o estilo do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7" name="Espaço Reservado para Data 6"/>
          <p:cNvSpPr>
            <a:spLocks noGrp="1"/>
          </p:cNvSpPr>
          <p:nvPr>
            <p:ph type="dt" sz="half" idx="10"/>
          </p:nvPr>
        </p:nvSpPr>
        <p:spPr/>
        <p:txBody>
          <a:bodyPr/>
          <a:lstStyle>
            <a:extLst/>
          </a:lstStyle>
          <a:p>
            <a:fld id="{9F8FD4E8-A0D1-4E3E-9701-11C9B0B12386}" type="datetimeFigureOut">
              <a:rPr lang="pt-BR" smtClean="0"/>
              <a:pPr/>
              <a:t>31/08/2017</a:t>
            </a:fld>
            <a:endParaRPr lang="pt-BR"/>
          </a:p>
        </p:txBody>
      </p:sp>
      <p:sp>
        <p:nvSpPr>
          <p:cNvPr id="20" name="Espaço Reservado para Rodapé 19"/>
          <p:cNvSpPr>
            <a:spLocks noGrp="1"/>
          </p:cNvSpPr>
          <p:nvPr>
            <p:ph type="ftr" sz="quarter" idx="11"/>
          </p:nvPr>
        </p:nvSpPr>
        <p:spPr/>
        <p:txBody>
          <a:bodyPr/>
          <a:lstStyle>
            <a:extLst/>
          </a:lstStyle>
          <a:p>
            <a:endParaRPr lang="pt-BR"/>
          </a:p>
        </p:txBody>
      </p:sp>
      <p:sp>
        <p:nvSpPr>
          <p:cNvPr id="10" name="Espaço Reservado para Número de Slide 9"/>
          <p:cNvSpPr>
            <a:spLocks noGrp="1"/>
          </p:cNvSpPr>
          <p:nvPr>
            <p:ph type="sldNum" sz="quarter" idx="12"/>
          </p:nvPr>
        </p:nvSpPr>
        <p:spPr/>
        <p:txBody>
          <a:bodyPr/>
          <a:lstStyle>
            <a:extLst/>
          </a:lstStyle>
          <a:p>
            <a:fld id="{46D2292B-C636-45E5-A403-A6D6F2DFEFCB}" type="slidenum">
              <a:rPr lang="pt-BR" smtClean="0"/>
              <a:pPr/>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9F8FD4E8-A0D1-4E3E-9701-11C9B0B12386}" type="datetimeFigureOut">
              <a:rPr lang="pt-BR" smtClean="0"/>
              <a:pPr/>
              <a:t>31/08/2017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6D2292B-C636-45E5-A403-A6D6F2DFEFCB}"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9F8FD4E8-A0D1-4E3E-9701-11C9B0B12386}" type="datetimeFigureOut">
              <a:rPr lang="pt-BR" smtClean="0"/>
              <a:pPr/>
              <a:t>31/08/2017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6D2292B-C636-45E5-A403-A6D6F2DFEFCB}"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9F8FD4E8-A0D1-4E3E-9701-11C9B0B12386}" type="datetimeFigureOut">
              <a:rPr lang="pt-BR" smtClean="0"/>
              <a:pPr/>
              <a:t>31/08/2017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6D2292B-C636-45E5-A403-A6D6F2DFEFCB}"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9F8FD4E8-A0D1-4E3E-9701-11C9B0B12386}" type="datetimeFigureOut">
              <a:rPr lang="pt-BR" smtClean="0"/>
              <a:pPr/>
              <a:t>31/08/2017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6D2292B-C636-45E5-A403-A6D6F2DFEFCB}" type="slidenum">
              <a:rPr lang="pt-BR" smtClean="0"/>
              <a:pPr/>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9F8FD4E8-A0D1-4E3E-9701-11C9B0B12386}" type="datetimeFigureOut">
              <a:rPr lang="pt-BR" smtClean="0"/>
              <a:pPr/>
              <a:t>31/08/2017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6D2292B-C636-45E5-A403-A6D6F2DFEFCB}"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9F8FD4E8-A0D1-4E3E-9701-11C9B0B12386}" type="datetimeFigureOut">
              <a:rPr lang="pt-BR" smtClean="0"/>
              <a:pPr/>
              <a:t>31/08/2017</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46D2292B-C636-45E5-A403-A6D6F2DFEFCB}"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extLst/>
          </a:lstStyle>
          <a:p>
            <a:fld id="{9F8FD4E8-A0D1-4E3E-9701-11C9B0B12386}" type="datetimeFigureOut">
              <a:rPr lang="pt-BR" smtClean="0"/>
              <a:pPr/>
              <a:t>31/08/2017</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46D2292B-C636-45E5-A403-A6D6F2DFEFCB}"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fld id="{9F8FD4E8-A0D1-4E3E-9701-11C9B0B12386}" type="datetimeFigureOut">
              <a:rPr lang="pt-BR" smtClean="0"/>
              <a:pPr/>
              <a:t>31/08/2017</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46D2292B-C636-45E5-A403-A6D6F2DFEFCB}" type="slidenum">
              <a:rPr lang="pt-BR" smtClean="0"/>
              <a:pPr/>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9F8FD4E8-A0D1-4E3E-9701-11C9B0B12386}" type="datetimeFigureOut">
              <a:rPr lang="pt-BR" smtClean="0"/>
              <a:pPr/>
              <a:t>31/08/2017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6D2292B-C636-45E5-A403-A6D6F2DFEFCB}"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extLst/>
          </a:lstStyle>
          <a:p>
            <a:fld id="{9F8FD4E8-A0D1-4E3E-9701-11C9B0B12386}" type="datetimeFigureOut">
              <a:rPr lang="pt-BR" smtClean="0"/>
              <a:pPr/>
              <a:t>31/08/2017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6D2292B-C636-45E5-A403-A6D6F2DFEFCB}" type="slidenum">
              <a:rPr lang="pt-BR" smtClean="0"/>
              <a:pPr/>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smtClean="0"/>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pt-BR" smtClean="0"/>
              <a:t>Clique para editar o estilo do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F8FD4E8-A0D1-4E3E-9701-11C9B0B12386}" type="datetimeFigureOut">
              <a:rPr lang="pt-BR" smtClean="0"/>
              <a:pPr/>
              <a:t>31/08/2017</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6D2292B-C636-45E5-A403-A6D6F2DFEFCB}" type="slidenum">
              <a:rPr lang="pt-BR" smtClean="0"/>
              <a:pPr/>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tj.jus.br/webstj/processo/justica/jurisprudencia.asp?origemPesquisa=informativo&amp;tipo=num_pro&amp;valor=REsp14808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28728" y="714356"/>
            <a:ext cx="7406640" cy="4357718"/>
          </a:xfrm>
        </p:spPr>
        <p:txBody>
          <a:bodyPr>
            <a:normAutofit fontScale="90000"/>
          </a:bodyPr>
          <a:lstStyle/>
          <a:p>
            <a:pPr algn="ct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EXPLORAÇÃO SEXUAL DE </a:t>
            </a:r>
            <a:br>
              <a:rPr lang="pt-BR" dirty="0" smtClean="0"/>
            </a:br>
            <a:r>
              <a:rPr lang="pt-BR" dirty="0" smtClean="0"/>
              <a:t/>
            </a:r>
            <a:br>
              <a:rPr lang="pt-BR" dirty="0" smtClean="0"/>
            </a:br>
            <a:r>
              <a:rPr lang="pt-BR" dirty="0" smtClean="0"/>
              <a:t>CRIANÇAS E </a:t>
            </a:r>
            <a:br>
              <a:rPr lang="pt-BR" dirty="0" smtClean="0"/>
            </a:br>
            <a:r>
              <a:rPr lang="pt-BR" dirty="0" smtClean="0"/>
              <a:t/>
            </a:r>
            <a:br>
              <a:rPr lang="pt-BR" dirty="0" smtClean="0"/>
            </a:br>
            <a:r>
              <a:rPr lang="pt-BR" sz="7300" dirty="0" smtClean="0"/>
              <a:t>ADOLESCENTES</a:t>
            </a:r>
            <a:r>
              <a:rPr lang="pt-BR" dirty="0" smtClean="0"/>
              <a:t> – </a:t>
            </a:r>
            <a:br>
              <a:rPr lang="pt-BR" dirty="0" smtClean="0"/>
            </a:br>
            <a:r>
              <a:rPr lang="pt-BR" dirty="0" smtClean="0"/>
              <a:t/>
            </a:r>
            <a:br>
              <a:rPr lang="pt-BR" dirty="0" smtClean="0"/>
            </a:br>
            <a:r>
              <a:rPr lang="pt-BR" dirty="0" smtClean="0"/>
              <a:t>UMA TRISTE REALIDADE</a:t>
            </a:r>
            <a:endParaRPr lang="pt-BR" dirty="0"/>
          </a:p>
        </p:txBody>
      </p:sp>
      <p:sp>
        <p:nvSpPr>
          <p:cNvPr id="3" name="Subtítulo 2"/>
          <p:cNvSpPr>
            <a:spLocks noGrp="1"/>
          </p:cNvSpPr>
          <p:nvPr>
            <p:ph type="subTitle" idx="1"/>
          </p:nvPr>
        </p:nvSpPr>
        <p:spPr>
          <a:xfrm>
            <a:off x="1432560" y="5715016"/>
            <a:ext cx="7406640" cy="428628"/>
          </a:xfrm>
        </p:spPr>
        <p:txBody>
          <a:bodyPr>
            <a:normAutofit lnSpcReduction="10000"/>
          </a:bodyPr>
          <a:lstStyle/>
          <a:p>
            <a:pPr algn="ctr"/>
            <a:r>
              <a:rPr lang="pt-BR" dirty="0" smtClean="0"/>
              <a:t>Vitória/ES</a:t>
            </a:r>
            <a:endParaRPr lang="pt-BR"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Estatuto da Criança e do Adolescente - ECRIAD</a:t>
            </a:r>
            <a:endParaRPr lang="pt-BR" dirty="0"/>
          </a:p>
        </p:txBody>
      </p:sp>
      <p:sp>
        <p:nvSpPr>
          <p:cNvPr id="3" name="Espaço Reservado para Conteúdo 2"/>
          <p:cNvSpPr>
            <a:spLocks noGrp="1"/>
          </p:cNvSpPr>
          <p:nvPr>
            <p:ph idx="1"/>
          </p:nvPr>
        </p:nvSpPr>
        <p:spPr/>
        <p:txBody>
          <a:bodyPr>
            <a:normAutofit fontScale="92500" lnSpcReduction="10000"/>
          </a:bodyPr>
          <a:lstStyle/>
          <a:p>
            <a:endParaRPr lang="pt-BR" dirty="0" smtClean="0"/>
          </a:p>
          <a:p>
            <a:pPr algn="just"/>
            <a:r>
              <a:rPr lang="pt-BR" dirty="0" smtClean="0"/>
              <a:t>Crianças e adolescentes são sujeitos de direitos e não objetos passíveis de tutela da família.</a:t>
            </a:r>
          </a:p>
          <a:p>
            <a:pPr algn="just"/>
            <a:endParaRPr lang="pt-BR" dirty="0" smtClean="0"/>
          </a:p>
          <a:p>
            <a:pPr algn="just"/>
            <a:r>
              <a:rPr lang="pt-BR" dirty="0" smtClean="0"/>
              <a:t>Direitos de “Segunda Geração” -     Prestações Estatais positivas. Políticas Públicas.</a:t>
            </a:r>
          </a:p>
          <a:p>
            <a:pPr algn="just"/>
            <a:endParaRPr lang="pt-BR" dirty="0" smtClean="0"/>
          </a:p>
          <a:p>
            <a:pPr algn="just"/>
            <a:r>
              <a:rPr lang="pt-BR" dirty="0" smtClean="0"/>
              <a:t>PPA; LDO e LOA.</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Panorama Atual dos Combate aos Crimes Contra a Dignidade Sexual</a:t>
            </a:r>
            <a:endParaRPr lang="pt-BR" dirty="0"/>
          </a:p>
        </p:txBody>
      </p:sp>
      <p:sp>
        <p:nvSpPr>
          <p:cNvPr id="3" name="Espaço Reservado para Conteúdo 2"/>
          <p:cNvSpPr>
            <a:spLocks noGrp="1"/>
          </p:cNvSpPr>
          <p:nvPr>
            <p:ph idx="1"/>
          </p:nvPr>
        </p:nvSpPr>
        <p:spPr/>
        <p:txBody>
          <a:bodyPr/>
          <a:lstStyle/>
          <a:p>
            <a:endParaRPr lang="pt-BR" dirty="0" smtClean="0"/>
          </a:p>
          <a:p>
            <a:r>
              <a:rPr lang="pt-BR" dirty="0" smtClean="0"/>
              <a:t>Dificuldades estruturais, logísticas, humanas e legislativas.</a:t>
            </a:r>
          </a:p>
          <a:p>
            <a:endParaRPr lang="pt-BR" dirty="0" smtClean="0"/>
          </a:p>
          <a:p>
            <a:r>
              <a:rPr lang="pt-BR" dirty="0" smtClean="0"/>
              <a:t>Ausência de “paridade de armas”.</a:t>
            </a:r>
          </a:p>
          <a:p>
            <a:endParaRPr lang="pt-BR" dirty="0" smtClean="0"/>
          </a:p>
          <a:p>
            <a:r>
              <a:rPr lang="pt-BR" dirty="0" smtClean="0"/>
              <a:t>Necessidade de aprimoramento da legislação federal.</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Novidade Legislativa – “Infiltração Virtual” – Lei 13.441/2017</a:t>
            </a:r>
            <a:endParaRPr lang="pt-BR" dirty="0"/>
          </a:p>
        </p:txBody>
      </p:sp>
      <p:sp>
        <p:nvSpPr>
          <p:cNvPr id="3" name="Espaço Reservado para Conteúdo 2"/>
          <p:cNvSpPr>
            <a:spLocks noGrp="1"/>
          </p:cNvSpPr>
          <p:nvPr>
            <p:ph idx="1"/>
          </p:nvPr>
        </p:nvSpPr>
        <p:spPr/>
        <p:txBody>
          <a:bodyPr>
            <a:normAutofit fontScale="85000" lnSpcReduction="20000"/>
          </a:bodyPr>
          <a:lstStyle/>
          <a:p>
            <a:pPr algn="just" fontAlgn="base"/>
            <a:endParaRPr lang="pt-BR" dirty="0" smtClean="0"/>
          </a:p>
          <a:p>
            <a:pPr algn="just" fontAlgn="base"/>
            <a:r>
              <a:rPr lang="pt-BR" dirty="0" smtClean="0"/>
              <a:t>Segundo Denílson Feitosa, a “infiltração é a introdução de agente público, dissimuladamente quanto à finalidade investigativa (provas e informações) e/ou operacional (“dado negado” ou de difícil acesso) em quadrilha, bando, organização criminosa ou associação criminosa ou, ainda em determinadas hipóteses (como crimes de drogas), no âmbito social, profissional ou criminoso do suposto autor de crime, a fim de obter provas que possibilitem, eficazmente, prevenir, detectar, reprimir ou, enfim, combater a atividade criminosa deles”.</a:t>
            </a:r>
          </a:p>
          <a:p>
            <a:pPr algn="just" fontAlgn="base"/>
            <a:endParaRPr lang="pt-B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endParaRPr lang="pt-BR" dirty="0" smtClean="0"/>
          </a:p>
          <a:p>
            <a:pPr algn="just"/>
            <a:r>
              <a:rPr lang="pt-BR" dirty="0" smtClean="0"/>
              <a:t>NUCCI (2016, p. 724): “A infiltração de agentes representa uma penetração, em algum lugar ou coisa, de maneira lenta, pouco a pouco, correndo pelos seus meandros. Tal como a infiltração de água, que segue seu caminho pelas pequenas rachaduras de uma laje ou parede, sem ser percebida, o objetivo deste meio de captação de prova tem idêntico perfil”.</a:t>
            </a:r>
          </a:p>
          <a:p>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7498080" cy="368280"/>
          </a:xfrm>
        </p:spPr>
        <p:txBody>
          <a:bodyPr>
            <a:normAutofit fontScale="90000"/>
          </a:bodyPr>
          <a:lstStyle/>
          <a:p>
            <a:endParaRPr lang="pt-BR" dirty="0"/>
          </a:p>
        </p:txBody>
      </p:sp>
      <p:sp>
        <p:nvSpPr>
          <p:cNvPr id="3" name="Espaço Reservado para Conteúdo 2"/>
          <p:cNvSpPr>
            <a:spLocks noGrp="1"/>
          </p:cNvSpPr>
          <p:nvPr>
            <p:ph idx="1"/>
          </p:nvPr>
        </p:nvSpPr>
        <p:spPr>
          <a:xfrm>
            <a:off x="1435608" y="714356"/>
            <a:ext cx="7498080" cy="5534044"/>
          </a:xfrm>
        </p:spPr>
        <p:txBody>
          <a:bodyPr>
            <a:normAutofit fontScale="62500" lnSpcReduction="20000"/>
          </a:bodyPr>
          <a:lstStyle/>
          <a:p>
            <a:pPr algn="just"/>
            <a:r>
              <a:rPr lang="pt-BR" dirty="0" smtClean="0"/>
              <a:t>Legitimidade Ativa: Delegado de Polícia e MP.</a:t>
            </a:r>
          </a:p>
          <a:p>
            <a:pPr algn="just"/>
            <a:endParaRPr lang="pt-BR" dirty="0" smtClean="0"/>
          </a:p>
          <a:p>
            <a:pPr algn="just"/>
            <a:r>
              <a:rPr lang="pt-BR" dirty="0" smtClean="0"/>
              <a:t>Na hipótese do MP ser autor, o Delegado de Polícia deve ser ouvido?</a:t>
            </a:r>
          </a:p>
          <a:p>
            <a:pPr algn="just" fontAlgn="base"/>
            <a:endParaRPr lang="pt-BR" dirty="0" smtClean="0"/>
          </a:p>
          <a:p>
            <a:pPr algn="just" fontAlgn="base"/>
            <a:r>
              <a:rPr lang="pt-BR" dirty="0" smtClean="0"/>
              <a:t>Artigo 10, da Lei 12.850/13, que prevê a necessidade de manifestação técnica do delegado de polícia nos casos em que a infiltração for requerida pelo Ministério Público. Nesse ponto valem as lições de ROQUE, TÁVORA e ALENCAR (2016, p. 626) ao comentar a Lei das Organizações Criminosas:</a:t>
            </a:r>
          </a:p>
          <a:p>
            <a:pPr algn="just"/>
            <a:endParaRPr lang="pt-BR" dirty="0" smtClean="0"/>
          </a:p>
          <a:p>
            <a:pPr algn="just"/>
            <a:r>
              <a:rPr lang="pt-BR" dirty="0" smtClean="0"/>
              <a:t>(...) andou muito bem o legislador em estabelecer tal requisito, pois, estando o delegado na condução do inquérito e à frente da investigação, tem maiores condições de aquilatar a viabilidade de uma medida desta natureza. Com efeito, de nada adiantaria as boas intenções ministeriais no sentido da autorização judicial se o delegado demonstra, por exemplo, que a possibilidade de o agente vir a ser descoberto é muito grande.</a:t>
            </a:r>
          </a:p>
          <a:p>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smtClean="0"/>
              <a:t>Caráter Subsidiário:</a:t>
            </a:r>
          </a:p>
          <a:p>
            <a:endParaRPr lang="pt-BR" dirty="0" smtClean="0"/>
          </a:p>
          <a:p>
            <a:r>
              <a:rPr lang="pt-BR" dirty="0" smtClean="0"/>
              <a:t>Rol Taxativo de Crimes?</a:t>
            </a:r>
          </a:p>
          <a:p>
            <a:endParaRPr lang="pt-BR" dirty="0" smtClean="0"/>
          </a:p>
          <a:p>
            <a:r>
              <a:rPr lang="pt-BR" dirty="0" smtClean="0"/>
              <a:t>Prazo de duração:  90 dias, prorrogáveis, com prazo máximo de 720 dias.</a:t>
            </a:r>
          </a:p>
          <a:p>
            <a:endParaRPr lang="pt-BR" dirty="0" smtClean="0"/>
          </a:p>
          <a:p>
            <a:r>
              <a:rPr lang="pt-BR" dirty="0" err="1" smtClean="0"/>
              <a:t>Serendipidade</a:t>
            </a:r>
            <a:r>
              <a:rPr lang="pt-BR" dirty="0" smtClean="0"/>
              <a:t>: Tráfico de drogas, tráfico de pessoas, favorecimento à prostituição de adultos, etc.</a:t>
            </a:r>
          </a:p>
          <a:p>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Jurisprudência</a:t>
            </a:r>
            <a:endParaRPr lang="pt-BR" dirty="0"/>
          </a:p>
        </p:txBody>
      </p:sp>
      <p:sp>
        <p:nvSpPr>
          <p:cNvPr id="3" name="Espaço Reservado para Conteúdo 2"/>
          <p:cNvSpPr>
            <a:spLocks noGrp="1"/>
          </p:cNvSpPr>
          <p:nvPr>
            <p:ph idx="1"/>
          </p:nvPr>
        </p:nvSpPr>
        <p:spPr/>
        <p:txBody>
          <a:bodyPr>
            <a:normAutofit fontScale="70000" lnSpcReduction="20000"/>
          </a:bodyPr>
          <a:lstStyle/>
          <a:p>
            <a:pPr algn="just"/>
            <a:r>
              <a:rPr lang="pt-BR" b="1" dirty="0" smtClean="0"/>
              <a:t>RECURSOS REPETITIVOS</a:t>
            </a:r>
            <a:endParaRPr lang="pt-BR" dirty="0" smtClean="0"/>
          </a:p>
          <a:p>
            <a:pPr algn="just"/>
            <a:r>
              <a:rPr lang="pt-BR" b="1" dirty="0" smtClean="0"/>
              <a:t>DIREITO PENAL. CONFIGURAÇÃO DO CRIME DE ESTUPRO DE VULNERÁVEL. RECURSO REPETITIVO (ART. 543-C DO CPC E RES. 8/2008-STJ). TEMA 918.</a:t>
            </a:r>
            <a:endParaRPr lang="pt-BR" dirty="0" smtClean="0"/>
          </a:p>
          <a:p>
            <a:pPr algn="just"/>
            <a:endParaRPr lang="pt-BR" b="1" dirty="0" smtClean="0"/>
          </a:p>
          <a:p>
            <a:pPr algn="just"/>
            <a:r>
              <a:rPr lang="pt-BR" b="1" dirty="0" smtClean="0"/>
              <a:t>Para a caracterização do crime de estupro de vulnerável previsto no art. 217-A, </a:t>
            </a:r>
            <a:r>
              <a:rPr lang="pt-BR" b="1" i="1" dirty="0" smtClean="0"/>
              <a:t>caput</a:t>
            </a:r>
            <a:r>
              <a:rPr lang="pt-BR" b="1" dirty="0" smtClean="0"/>
              <a:t>, do Código Penal, basta que o agente tenha conjunção carnal ou pratique qualquer ato libidinoso com pessoa menor de 14 anos; o consentimento da vítima, sua eventual experiência sexual anterior ou a existência de relacionamento amoroso entre o agente e a vítima não afastam a ocorrência do crime. </a:t>
            </a:r>
            <a:r>
              <a:rPr lang="pt-BR" b="1" dirty="0" err="1" smtClean="0">
                <a:hlinkClick r:id="rId2"/>
              </a:rPr>
              <a:t>REsp</a:t>
            </a:r>
            <a:r>
              <a:rPr lang="pt-BR" b="1" dirty="0" smtClean="0">
                <a:hlinkClick r:id="rId2"/>
              </a:rPr>
              <a:t> 1.480.881-PI</a:t>
            </a:r>
            <a:r>
              <a:rPr lang="pt-BR" b="1" dirty="0" smtClean="0"/>
              <a:t>, Rel. Min. </a:t>
            </a:r>
            <a:r>
              <a:rPr lang="pt-BR" b="1" dirty="0" err="1" smtClean="0"/>
              <a:t>Rogerio</a:t>
            </a:r>
            <a:r>
              <a:rPr lang="pt-BR" b="1" dirty="0" smtClean="0"/>
              <a:t> </a:t>
            </a:r>
            <a:r>
              <a:rPr lang="pt-BR" b="1" dirty="0" err="1" smtClean="0"/>
              <a:t>Schietti</a:t>
            </a:r>
            <a:r>
              <a:rPr lang="pt-BR" b="1" dirty="0" smtClean="0"/>
              <a:t> Cruz, Terceira Seção.</a:t>
            </a:r>
            <a:endParaRPr lang="pt-BR" dirty="0" smtClean="0"/>
          </a:p>
          <a:p>
            <a:pPr algn="just"/>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2219324"/>
          </a:xfrm>
        </p:spPr>
        <p:txBody>
          <a:bodyPr/>
          <a:lstStyle/>
          <a:p>
            <a:pPr algn="just"/>
            <a:r>
              <a:rPr lang="pt-BR" sz="3200" dirty="0" smtClean="0"/>
              <a:t>CRIMES APURADOS PELA DPCA</a:t>
            </a:r>
            <a:endParaRPr lang="pt-BR" sz="3200" dirty="0"/>
          </a:p>
        </p:txBody>
      </p:sp>
      <p:sp>
        <p:nvSpPr>
          <p:cNvPr id="4" name="Espaço Reservado para Texto 3"/>
          <p:cNvSpPr>
            <a:spLocks noGrp="1"/>
          </p:cNvSpPr>
          <p:nvPr>
            <p:ph type="body" sz="half" idx="2"/>
          </p:nvPr>
        </p:nvSpPr>
        <p:spPr>
          <a:xfrm>
            <a:off x="838200" y="4643446"/>
            <a:ext cx="4419600" cy="1000132"/>
          </a:xfrm>
        </p:spPr>
        <p:txBody>
          <a:bodyPr>
            <a:normAutofit fontScale="92500"/>
          </a:bodyPr>
          <a:lstStyle/>
          <a:p>
            <a:endParaRPr lang="pt-BR" sz="2800" dirty="0" smtClean="0"/>
          </a:p>
          <a:p>
            <a:r>
              <a:rPr lang="pt-BR" sz="2800" dirty="0" smtClean="0"/>
              <a:t>Criança </a:t>
            </a:r>
            <a:r>
              <a:rPr lang="pt-BR" sz="2800" dirty="0" smtClean="0"/>
              <a:t>“anunciada” em site </a:t>
            </a:r>
          </a:p>
          <a:p>
            <a:endParaRPr lang="pt-BR" sz="2800" dirty="0" smtClean="0"/>
          </a:p>
          <a:p>
            <a:r>
              <a:rPr lang="pt-BR" sz="2800" dirty="0" smtClean="0"/>
              <a:t>de compra e venda.</a:t>
            </a:r>
            <a:endParaRPr lang="pt-BR" sz="2800" dirty="0"/>
          </a:p>
        </p:txBody>
      </p:sp>
      <p:pic>
        <p:nvPicPr>
          <p:cNvPr id="1027" name="Picture 3"/>
          <p:cNvPicPr>
            <a:picLocks noGrp="1" noChangeAspect="1" noChangeArrowheads="1"/>
          </p:cNvPicPr>
          <p:nvPr>
            <p:ph type="pic" idx="1"/>
          </p:nvPr>
        </p:nvPicPr>
        <p:blipFill>
          <a:blip r:embed="rId2" cstate="print"/>
          <a:srcRect t="27664" b="27664"/>
          <a:stretch>
            <a:fillRect/>
          </a:stretch>
        </p:blipFill>
        <p:spPr bwMode="auto">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pPr algn="ctr"/>
            <a:r>
              <a:rPr lang="pt-BR" sz="1800" dirty="0" smtClean="0"/>
              <a:t>Idoso utilizava “</a:t>
            </a:r>
            <a:r>
              <a:rPr lang="pt-BR" sz="1800" dirty="0" err="1" smtClean="0"/>
              <a:t>fapinha</a:t>
            </a:r>
            <a:r>
              <a:rPr lang="pt-BR" sz="1800" dirty="0" smtClean="0"/>
              <a:t>” para atrair crianças.</a:t>
            </a:r>
            <a:endParaRPr lang="pt-BR" sz="1800" dirty="0"/>
          </a:p>
        </p:txBody>
      </p:sp>
      <p:pic>
        <p:nvPicPr>
          <p:cNvPr id="2050" name="Picture 2"/>
          <p:cNvPicPr>
            <a:picLocks noGrp="1" noChangeAspect="1" noChangeArrowheads="1"/>
          </p:cNvPicPr>
          <p:nvPr>
            <p:ph type="pic" idx="1"/>
          </p:nvPr>
        </p:nvPicPr>
        <p:blipFill>
          <a:blip r:embed="rId2" cstate="print"/>
          <a:srcRect l="14634" r="14634"/>
          <a:stretch>
            <a:fillRect/>
          </a:stretch>
        </p:blipFill>
        <p:spPr bwMode="auto">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Imagem 2"/>
          <p:cNvSpPr>
            <a:spLocks noGrp="1"/>
          </p:cNvSpPr>
          <p:nvPr>
            <p:ph type="pic" idx="1"/>
          </p:nvPr>
        </p:nvSpPr>
        <p:spPr/>
      </p:sp>
      <p:sp>
        <p:nvSpPr>
          <p:cNvPr id="4" name="Espaço Reservado para Texto 3"/>
          <p:cNvSpPr>
            <a:spLocks noGrp="1"/>
          </p:cNvSpPr>
          <p:nvPr>
            <p:ph type="body" sz="half" idx="2"/>
          </p:nvPr>
        </p:nvSpPr>
        <p:spPr/>
        <p:txBody>
          <a:bodyPr/>
          <a:lstStyle/>
          <a:p>
            <a:pPr algn="ctr"/>
            <a:r>
              <a:rPr lang="pt-BR" sz="2400" dirty="0" smtClean="0"/>
              <a:t>Maníaco do Parque da Cidade.</a:t>
            </a:r>
            <a:endParaRPr lang="pt-BR" sz="2400" dirty="0"/>
          </a:p>
        </p:txBody>
      </p:sp>
      <p:pic>
        <p:nvPicPr>
          <p:cNvPr id="3074" name="Picture 2" descr="http://midias.folhavitoria.com.br/files/2015/04/154330919-abordagem-maniaco.jpg"/>
          <p:cNvPicPr>
            <a:picLocks noChangeAspect="1" noChangeArrowheads="1"/>
          </p:cNvPicPr>
          <p:nvPr/>
        </p:nvPicPr>
        <p:blipFill>
          <a:blip r:embed="rId2" cstate="print"/>
          <a:srcRect/>
          <a:stretch>
            <a:fillRect/>
          </a:stretch>
        </p:blipFill>
        <p:spPr bwMode="auto">
          <a:xfrm>
            <a:off x="857224" y="1142984"/>
            <a:ext cx="4429156" cy="35004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1000108"/>
            <a:ext cx="7498080" cy="2357454"/>
          </a:xfrm>
        </p:spPr>
        <p:txBody>
          <a:bodyPr>
            <a:normAutofit fontScale="90000"/>
          </a:bodyPr>
          <a:lstStyle/>
          <a:p>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Século XVIII     Revolução Industrial. Ideais do Iluminismo. Crianças e adolescentes eram submetidos à mesmas regras de julgamento dos adultos. </a:t>
            </a:r>
            <a:br>
              <a:rPr lang="pt-BR" dirty="0" smtClean="0"/>
            </a:br>
            <a:r>
              <a:rPr lang="pt-BR" dirty="0" smtClean="0"/>
              <a:t/>
            </a:r>
            <a:br>
              <a:rPr lang="pt-BR" dirty="0" smtClean="0"/>
            </a:br>
            <a:r>
              <a:rPr lang="pt-BR" dirty="0" smtClean="0"/>
              <a:t>Regra geral eram julgados a partir de 09 anos de idade.</a:t>
            </a:r>
            <a:br>
              <a:rPr lang="pt-BR" dirty="0" smtClean="0"/>
            </a:br>
            <a:endParaRPr lang="pt-BR" dirty="0"/>
          </a:p>
        </p:txBody>
      </p:sp>
      <p:sp>
        <p:nvSpPr>
          <p:cNvPr id="3" name="Espaço Reservado para Conteúdo 2"/>
          <p:cNvSpPr>
            <a:spLocks noGrp="1"/>
          </p:cNvSpPr>
          <p:nvPr>
            <p:ph idx="1"/>
          </p:nvPr>
        </p:nvSpPr>
        <p:spPr>
          <a:xfrm>
            <a:off x="1435608" y="6202680"/>
            <a:ext cx="7498080" cy="45719"/>
          </a:xfrm>
        </p:spPr>
        <p:txBody>
          <a:bodyPr>
            <a:normAutofit fontScale="25000" lnSpcReduction="20000"/>
          </a:bodyPr>
          <a:lstStyle/>
          <a:p>
            <a:endParaRPr lang="pt-BR" dirty="0"/>
          </a:p>
        </p:txBody>
      </p:sp>
      <p:sp>
        <p:nvSpPr>
          <p:cNvPr id="4" name="Seta para a direita 3"/>
          <p:cNvSpPr/>
          <p:nvPr/>
        </p:nvSpPr>
        <p:spPr>
          <a:xfrm>
            <a:off x="4067944" y="980728"/>
            <a:ext cx="500066" cy="142876"/>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Estatística da DPCA</a:t>
            </a:r>
            <a:endParaRPr lang="pt-BR" dirty="0"/>
          </a:p>
        </p:txBody>
      </p:sp>
      <p:sp>
        <p:nvSpPr>
          <p:cNvPr id="3" name="Espaço Reservado para Conteúdo 2"/>
          <p:cNvSpPr>
            <a:spLocks noGrp="1"/>
          </p:cNvSpPr>
          <p:nvPr>
            <p:ph idx="1"/>
          </p:nvPr>
        </p:nvSpPr>
        <p:spPr/>
        <p:txBody>
          <a:bodyPr/>
          <a:lstStyle/>
          <a:p>
            <a:endParaRPr lang="pt-BR" dirty="0" smtClean="0"/>
          </a:p>
          <a:p>
            <a:r>
              <a:rPr lang="pt-BR" dirty="0" smtClean="0"/>
              <a:t>1.050 Inquéritos Policiais Concluídos;</a:t>
            </a:r>
          </a:p>
          <a:p>
            <a:endParaRPr lang="pt-BR" dirty="0" smtClean="0"/>
          </a:p>
          <a:p>
            <a:r>
              <a:rPr lang="pt-BR" dirty="0" smtClean="0"/>
              <a:t>60 autores de crimes contra a dignidade sexual presos (2016);</a:t>
            </a:r>
          </a:p>
          <a:p>
            <a:endParaRPr lang="pt-BR" dirty="0" smtClean="0"/>
          </a:p>
          <a:p>
            <a:r>
              <a:rPr lang="pt-BR" dirty="0" smtClean="0"/>
              <a:t>61 </a:t>
            </a:r>
            <a:r>
              <a:rPr lang="pt-BR" dirty="0" smtClean="0"/>
              <a:t>presos em 2017;</a:t>
            </a:r>
          </a:p>
          <a:p>
            <a:endParaRPr lang="pt-BR" dirty="0" smtClean="0"/>
          </a:p>
          <a:p>
            <a:endParaRPr lang="pt-BR" dirty="0" smtClean="0"/>
          </a:p>
          <a:p>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endParaRPr lang="pt-BR" dirty="0"/>
          </a:p>
        </p:txBody>
      </p:sp>
      <p:sp>
        <p:nvSpPr>
          <p:cNvPr id="3" name="Espaço Reservado para Conteúdo 2"/>
          <p:cNvSpPr>
            <a:spLocks noGrp="1"/>
          </p:cNvSpPr>
          <p:nvPr>
            <p:ph idx="1"/>
          </p:nvPr>
        </p:nvSpPr>
        <p:spPr/>
        <p:txBody>
          <a:bodyPr/>
          <a:lstStyle/>
          <a:p>
            <a:r>
              <a:rPr lang="pt-BR" dirty="0" smtClean="0"/>
              <a:t>Perfil dos Autores e das Vítimas.</a:t>
            </a:r>
          </a:p>
          <a:p>
            <a:endParaRPr lang="pt-BR" dirty="0" smtClean="0"/>
          </a:p>
          <a:p>
            <a:r>
              <a:rPr lang="pt-BR" dirty="0" smtClean="0"/>
              <a:t>“Regra de Ouro” da DPCA.</a:t>
            </a:r>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a:bodyPr>
          <a:lstStyle/>
          <a:p>
            <a:pPr algn="just"/>
            <a:r>
              <a:rPr lang="pt-BR" dirty="0" smtClean="0"/>
              <a:t>Final do Séc. XIX e início do Séc. XX: Processo de industrialização e Urbanização     Fluxo migratório em direção às cidades.</a:t>
            </a:r>
          </a:p>
          <a:p>
            <a:pPr algn="just"/>
            <a:endParaRPr lang="pt-BR" dirty="0" smtClean="0"/>
          </a:p>
          <a:p>
            <a:pPr algn="just"/>
            <a:r>
              <a:rPr lang="pt-BR" dirty="0" smtClean="0"/>
              <a:t>Agravamento das crises sociais com surgimento dos cortiços, marginalidade, miséria e criminalidade.</a:t>
            </a:r>
          </a:p>
          <a:p>
            <a:pPr>
              <a:buNone/>
            </a:pPr>
            <a:endParaRPr lang="pt-BR" dirty="0"/>
          </a:p>
        </p:txBody>
      </p:sp>
      <p:sp>
        <p:nvSpPr>
          <p:cNvPr id="4" name="Seta para a direita 3"/>
          <p:cNvSpPr/>
          <p:nvPr/>
        </p:nvSpPr>
        <p:spPr>
          <a:xfrm>
            <a:off x="4071934" y="2571744"/>
            <a:ext cx="92869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smtClean="0"/>
          </a:p>
          <a:p>
            <a:endParaRPr lang="pt-BR" dirty="0" smtClean="0"/>
          </a:p>
          <a:p>
            <a:r>
              <a:rPr lang="pt-BR" dirty="0" smtClean="0"/>
              <a:t>Contextualização com o Estado do Espírito Santo          Crescimento desordenado e instalação das grandes plantas industriais na Grande Vitória.</a:t>
            </a:r>
          </a:p>
          <a:p>
            <a:endParaRPr lang="pt-BR" dirty="0"/>
          </a:p>
        </p:txBody>
      </p:sp>
      <p:sp>
        <p:nvSpPr>
          <p:cNvPr id="4" name="Seta para a direita 3"/>
          <p:cNvSpPr/>
          <p:nvPr/>
        </p:nvSpPr>
        <p:spPr>
          <a:xfrm>
            <a:off x="4355976" y="3212976"/>
            <a:ext cx="714380" cy="341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Primeira Legislação </a:t>
            </a:r>
            <a:r>
              <a:rPr lang="pt-BR" dirty="0" err="1" smtClean="0"/>
              <a:t>Menorista</a:t>
            </a:r>
            <a:endParaRPr lang="pt-BR" dirty="0"/>
          </a:p>
        </p:txBody>
      </p:sp>
      <p:sp>
        <p:nvSpPr>
          <p:cNvPr id="3" name="Espaço Reservado para Conteúdo 2"/>
          <p:cNvSpPr>
            <a:spLocks noGrp="1"/>
          </p:cNvSpPr>
          <p:nvPr>
            <p:ph idx="1"/>
          </p:nvPr>
        </p:nvSpPr>
        <p:spPr/>
        <p:txBody>
          <a:bodyPr/>
          <a:lstStyle/>
          <a:p>
            <a:pPr algn="just"/>
            <a:endParaRPr lang="pt-BR" dirty="0" smtClean="0"/>
          </a:p>
          <a:p>
            <a:pPr algn="just"/>
            <a:r>
              <a:rPr lang="pt-BR" dirty="0" smtClean="0"/>
              <a:t>Código de Menores de 1927, conhecido como Código Mello Matos.</a:t>
            </a:r>
          </a:p>
          <a:p>
            <a:pPr algn="just"/>
            <a:endParaRPr lang="pt-BR" dirty="0" smtClean="0"/>
          </a:p>
          <a:p>
            <a:pPr algn="just"/>
            <a:r>
              <a:rPr lang="pt-BR" dirty="0" smtClean="0"/>
              <a:t>Aplicação da Doutrina da situação Irregular    Modelo baseado na internação. Inexistência de ações preventivas. Atuação restrita aos “</a:t>
            </a:r>
            <a:r>
              <a:rPr lang="pt-BR" dirty="0" err="1" smtClean="0"/>
              <a:t>delinquentes</a:t>
            </a:r>
            <a:r>
              <a:rPr lang="pt-BR" dirty="0" smtClean="0"/>
              <a:t>”.</a:t>
            </a:r>
            <a:endParaRPr lang="pt-BR" dirty="0"/>
          </a:p>
        </p:txBody>
      </p:sp>
      <p:sp>
        <p:nvSpPr>
          <p:cNvPr id="4" name="Seta para a direita 3"/>
          <p:cNvSpPr/>
          <p:nvPr/>
        </p:nvSpPr>
        <p:spPr>
          <a:xfrm>
            <a:off x="3357554" y="4357694"/>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r>
              <a:rPr lang="pt-BR" dirty="0" smtClean="0"/>
              <a:t/>
            </a:r>
            <a:br>
              <a:rPr lang="pt-BR" dirty="0" smtClean="0"/>
            </a:br>
            <a:r>
              <a:rPr lang="pt-BR" dirty="0" smtClean="0"/>
              <a:t>1959      Declaração Universal dos Direitos das Crianças. Brasil Signatário.</a:t>
            </a:r>
            <a:endParaRPr lang="pt-BR" dirty="0"/>
          </a:p>
        </p:txBody>
      </p:sp>
      <p:sp>
        <p:nvSpPr>
          <p:cNvPr id="3" name="Espaço Reservado para Conteúdo 2"/>
          <p:cNvSpPr>
            <a:spLocks noGrp="1"/>
          </p:cNvSpPr>
          <p:nvPr>
            <p:ph idx="1"/>
          </p:nvPr>
        </p:nvSpPr>
        <p:spPr>
          <a:xfrm>
            <a:off x="1435608" y="1928802"/>
            <a:ext cx="7498080" cy="4319598"/>
          </a:xfrm>
        </p:spPr>
        <p:txBody>
          <a:bodyPr>
            <a:normAutofit lnSpcReduction="10000"/>
          </a:bodyPr>
          <a:lstStyle/>
          <a:p>
            <a:endParaRPr lang="pt-BR" dirty="0" smtClean="0"/>
          </a:p>
          <a:p>
            <a:pPr algn="just"/>
            <a:r>
              <a:rPr lang="pt-BR" dirty="0" smtClean="0"/>
              <a:t>Segunda legislação Código de Menores de 1979, projeto de lei de autoria do Senador Nelson Carneiro.</a:t>
            </a:r>
          </a:p>
          <a:p>
            <a:pPr algn="just"/>
            <a:endParaRPr lang="pt-BR" dirty="0" smtClean="0"/>
          </a:p>
          <a:p>
            <a:pPr algn="just"/>
            <a:r>
              <a:rPr lang="pt-BR" dirty="0" smtClean="0"/>
              <a:t>A proposta original adotava a “Doutrina da Proteção Integral”, mas foi desnaturada durante a tramitação legislativa.</a:t>
            </a:r>
            <a:endParaRPr lang="pt-BR" dirty="0"/>
          </a:p>
        </p:txBody>
      </p:sp>
      <p:sp>
        <p:nvSpPr>
          <p:cNvPr id="4" name="Seta para a direita 3"/>
          <p:cNvSpPr/>
          <p:nvPr/>
        </p:nvSpPr>
        <p:spPr>
          <a:xfrm>
            <a:off x="2786050" y="357166"/>
            <a:ext cx="642942" cy="484632"/>
          </a:xfrm>
          <a:prstGeom prst="rightArrow">
            <a:avLst>
              <a:gd name="adj1" fmla="val 50000"/>
              <a:gd name="adj2" fmla="val 468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7498080" cy="368280"/>
          </a:xfrm>
        </p:spPr>
        <p:txBody>
          <a:bodyPr>
            <a:normAutofit fontScale="90000"/>
          </a:bodyPr>
          <a:lstStyle/>
          <a:p>
            <a:endParaRPr lang="pt-BR" dirty="0"/>
          </a:p>
        </p:txBody>
      </p:sp>
      <p:sp>
        <p:nvSpPr>
          <p:cNvPr id="3" name="Espaço Reservado para Conteúdo 2"/>
          <p:cNvSpPr>
            <a:spLocks noGrp="1"/>
          </p:cNvSpPr>
          <p:nvPr>
            <p:ph idx="1"/>
          </p:nvPr>
        </p:nvSpPr>
        <p:spPr>
          <a:xfrm>
            <a:off x="1435608" y="1000108"/>
            <a:ext cx="7498080" cy="5248292"/>
          </a:xfrm>
        </p:spPr>
        <p:txBody>
          <a:bodyPr>
            <a:normAutofit lnSpcReduction="10000"/>
          </a:bodyPr>
          <a:lstStyle/>
          <a:p>
            <a:pPr algn="just"/>
            <a:r>
              <a:rPr lang="pt-BR" dirty="0" smtClean="0"/>
              <a:t>Manteve-se o espírito o Código de 1927, dando continuidade à aplicação da Doutrina da Situação Irregular.</a:t>
            </a:r>
          </a:p>
          <a:p>
            <a:pPr algn="just"/>
            <a:endParaRPr lang="pt-BR" dirty="0" smtClean="0"/>
          </a:p>
          <a:p>
            <a:pPr algn="just"/>
            <a:r>
              <a:rPr lang="pt-BR" dirty="0" smtClean="0"/>
              <a:t>A aplicação do Estatuto </a:t>
            </a:r>
            <a:r>
              <a:rPr lang="pt-BR" dirty="0" err="1" smtClean="0"/>
              <a:t>Menorista</a:t>
            </a:r>
            <a:r>
              <a:rPr lang="pt-BR" dirty="0" smtClean="0"/>
              <a:t> se restringia às hipóteses de “patologia social”.</a:t>
            </a:r>
          </a:p>
          <a:p>
            <a:pPr algn="just"/>
            <a:endParaRPr lang="pt-BR" dirty="0" smtClean="0"/>
          </a:p>
          <a:p>
            <a:pPr algn="just"/>
            <a:r>
              <a:rPr lang="pt-BR" dirty="0" smtClean="0"/>
              <a:t>A responsabilidade era atribuída somente às famílias.</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Carta Magna de 1988</a:t>
            </a:r>
            <a:endParaRPr lang="pt-BR" dirty="0"/>
          </a:p>
        </p:txBody>
      </p:sp>
      <p:sp>
        <p:nvSpPr>
          <p:cNvPr id="3" name="Espaço Reservado para Conteúdo 2"/>
          <p:cNvSpPr>
            <a:spLocks noGrp="1"/>
          </p:cNvSpPr>
          <p:nvPr>
            <p:ph idx="1"/>
          </p:nvPr>
        </p:nvSpPr>
        <p:spPr/>
        <p:txBody>
          <a:bodyPr>
            <a:normAutofit fontScale="77500" lnSpcReduction="20000"/>
          </a:bodyPr>
          <a:lstStyle/>
          <a:p>
            <a:pPr algn="just"/>
            <a:r>
              <a:rPr lang="pt-BR" dirty="0" smtClean="0"/>
              <a:t>Art. 227        Estabelece a aplicação da “Doutrina da Proteção Integral. Prioridade Absoluta.</a:t>
            </a:r>
          </a:p>
          <a:p>
            <a:pPr algn="just">
              <a:buNone/>
            </a:pPr>
            <a:endParaRPr lang="pt-BR" dirty="0" smtClean="0"/>
          </a:p>
          <a:p>
            <a:pPr algn="just">
              <a:buNone/>
            </a:pPr>
            <a:endParaRPr lang="pt-BR" dirty="0" smtClean="0"/>
          </a:p>
          <a:p>
            <a:pPr algn="just"/>
            <a:r>
              <a:rPr lang="pt-BR" dirty="0" smtClean="0"/>
              <a:t>Art. 227. É dever da família, da sociedade e do Estado assegurar à criança, ao adolescente e ao jovem, com absoluta prioridade, o direito à vida, à saúde, à alimentação, à educação, ao lazer, à profissionalização, à cultura, à dignidade, ao respeito, à liberdade e à convivência familiar e comunitária, além de colocá-los a salvo de toda forma de negligência, discriminação, exploração, violência, crueldade e opressão. </a:t>
            </a:r>
            <a:endParaRPr lang="pt-BR" dirty="0"/>
          </a:p>
        </p:txBody>
      </p:sp>
      <p:sp>
        <p:nvSpPr>
          <p:cNvPr id="4" name="Seta para a direita 3"/>
          <p:cNvSpPr/>
          <p:nvPr/>
        </p:nvSpPr>
        <p:spPr>
          <a:xfrm>
            <a:off x="3214678" y="1500174"/>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 4º A lei punirá severamente o abuso, a violência e a exploração sexual da criança e do adolescente.</a:t>
            </a:r>
          </a:p>
          <a:p>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277</TotalTime>
  <Words>678</Words>
  <Application>Microsoft Office PowerPoint</Application>
  <PresentationFormat>Apresentação na tela (4:3)</PresentationFormat>
  <Paragraphs>87</Paragraphs>
  <Slides>21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21</vt:i4>
      </vt:variant>
    </vt:vector>
  </HeadingPairs>
  <TitlesOfParts>
    <vt:vector size="25" baseType="lpstr">
      <vt:lpstr>Gill Sans MT</vt:lpstr>
      <vt:lpstr>Verdana</vt:lpstr>
      <vt:lpstr>Wingdings 2</vt:lpstr>
      <vt:lpstr>Solstício</vt:lpstr>
      <vt:lpstr>                   EXPLORAÇÃO SEXUAL DE   CRIANÇAS E   ADOLESCENTES –   UMA TRISTE REALIDADE</vt:lpstr>
      <vt:lpstr>    Século XVIII     Revolução Industrial. Ideais do Iluminismo. Crianças e adolescentes eram submetidos à mesmas regras de julgamento dos adultos.   Regra geral eram julgados a partir de 09 anos de idade. </vt:lpstr>
      <vt:lpstr>Apresentação do PowerPoint</vt:lpstr>
      <vt:lpstr>Apresentação do PowerPoint</vt:lpstr>
      <vt:lpstr>Primeira Legislação Menorista</vt:lpstr>
      <vt:lpstr> 1959      Declaração Universal dos Direitos das Crianças. Brasil Signatário.</vt:lpstr>
      <vt:lpstr>Apresentação do PowerPoint</vt:lpstr>
      <vt:lpstr>Carta Magna de 1988</vt:lpstr>
      <vt:lpstr>Apresentação do PowerPoint</vt:lpstr>
      <vt:lpstr>Estatuto da Criança e do Adolescente - ECRIAD</vt:lpstr>
      <vt:lpstr>Panorama Atual dos Combate aos Crimes Contra a Dignidade Sexual</vt:lpstr>
      <vt:lpstr>Novidade Legislativa – “Infiltração Virtual” – Lei 13.441/2017</vt:lpstr>
      <vt:lpstr>Apresentação do PowerPoint</vt:lpstr>
      <vt:lpstr>Apresentação do PowerPoint</vt:lpstr>
      <vt:lpstr>Apresentação do PowerPoint</vt:lpstr>
      <vt:lpstr>Jurisprudência</vt:lpstr>
      <vt:lpstr>CRIMES APURADOS PELA DPCA</vt:lpstr>
      <vt:lpstr>Apresentação do PowerPoint</vt:lpstr>
      <vt:lpstr>Apresentação do PowerPoint</vt:lpstr>
      <vt:lpstr>Estatística da DPCA</vt:lpstr>
      <vt:lpstr>Apresentação do PowerPoint</vt:lpstr>
    </vt:vector>
  </TitlesOfParts>
  <Company>LG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EXPLORAÇÃO SEXUAL DE CRIANÇAS E ADOLESCENTES – UMA TRISTE REALIDADE</dc:title>
  <dc:creator>Lorena</dc:creator>
  <cp:lastModifiedBy>Igor Barbosa Everton</cp:lastModifiedBy>
  <cp:revision>19</cp:revision>
  <dcterms:created xsi:type="dcterms:W3CDTF">2017-05-17T20:28:04Z</dcterms:created>
  <dcterms:modified xsi:type="dcterms:W3CDTF">2017-08-31T13:07:51Z</dcterms:modified>
</cp:coreProperties>
</file>