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2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660"/>
  </p:normalViewPr>
  <p:slideViewPr>
    <p:cSldViewPr snapToGrid="0">
      <p:cViewPr>
        <p:scale>
          <a:sx n="70" d="100"/>
          <a:sy n="70" d="100"/>
        </p:scale>
        <p:origin x="70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ítulo 2"/>
          <p:cNvSpPr txBox="1">
            <a:spLocks/>
          </p:cNvSpPr>
          <p:nvPr/>
        </p:nvSpPr>
        <p:spPr>
          <a:xfrm>
            <a:off x="1272077" y="4924213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80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Organizações Estaduais de Pesquisa Agropecuária (</a:t>
            </a:r>
            <a:r>
              <a:rPr lang="pt-BR" sz="2800" dirty="0" err="1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OEPAs</a:t>
            </a:r>
            <a:r>
              <a:rPr lang="pt-BR" sz="280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pt-BR" sz="2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161" y="738446"/>
            <a:ext cx="4822767" cy="482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78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95004"/>
          </a:xfrm>
        </p:spPr>
        <p:txBody>
          <a:bodyPr>
            <a:normAutofit fontScale="90000"/>
          </a:bodyPr>
          <a:lstStyle/>
          <a:p>
            <a:r>
              <a:rPr lang="pt-BR" sz="27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PESQUISA NACIONAL PELA EMBRAPA E </a:t>
            </a:r>
            <a:r>
              <a:rPr lang="pt-BR" sz="2700" b="1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17 ENTIDADES</a:t>
            </a:r>
            <a:br>
              <a:rPr lang="pt-BR" sz="2700" b="1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700" b="1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ESTADUAIS </a:t>
            </a:r>
            <a:r>
              <a:rPr lang="pt-BR" sz="27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COM PESQUISA AGROPECUÁRIA</a:t>
            </a:r>
            <a: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2730884" cy="3880773"/>
          </a:xfrm>
        </p:spPr>
        <p:txBody>
          <a:bodyPr>
            <a:normAutofit/>
          </a:bodyPr>
          <a:lstStyle/>
          <a:p>
            <a:r>
              <a:rPr lang="pt-BR" sz="1400" dirty="0" smtClean="0"/>
              <a:t>EMPAER -  MT</a:t>
            </a:r>
          </a:p>
          <a:p>
            <a:r>
              <a:rPr lang="pt-BR" sz="1400" dirty="0" smtClean="0"/>
              <a:t>AGRAER – MS</a:t>
            </a:r>
          </a:p>
          <a:p>
            <a:r>
              <a:rPr lang="pt-BR" sz="1400" dirty="0" smtClean="0"/>
              <a:t>EMATER – GO</a:t>
            </a:r>
          </a:p>
          <a:p>
            <a:r>
              <a:rPr lang="pt-BR" sz="1400" dirty="0" smtClean="0"/>
              <a:t>UNITINS – TO</a:t>
            </a:r>
          </a:p>
          <a:p>
            <a:r>
              <a:rPr lang="pt-BR" sz="1400" dirty="0" smtClean="0"/>
              <a:t>AGERP – MA</a:t>
            </a:r>
          </a:p>
          <a:p>
            <a:r>
              <a:rPr lang="pt-BR" sz="1400" dirty="0" smtClean="0"/>
              <a:t>DDPA – RS</a:t>
            </a:r>
          </a:p>
          <a:p>
            <a:r>
              <a:rPr lang="pt-BR" sz="1400" dirty="0" smtClean="0"/>
              <a:t>APAGRI – SC </a:t>
            </a:r>
          </a:p>
          <a:p>
            <a:r>
              <a:rPr lang="pt-BR" sz="1400" dirty="0" smtClean="0"/>
              <a:t>IDR – PR</a:t>
            </a:r>
          </a:p>
          <a:p>
            <a:r>
              <a:rPr lang="pt-BR" sz="1400" dirty="0" smtClean="0"/>
              <a:t>APTA – SP</a:t>
            </a:r>
          </a:p>
          <a:p>
            <a:endParaRPr lang="pt-BR" dirty="0"/>
          </a:p>
        </p:txBody>
      </p:sp>
      <p:pic>
        <p:nvPicPr>
          <p:cNvPr id="5" name="Google Shape;99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61476" y="1930400"/>
            <a:ext cx="4712526" cy="357872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2966105" y="2160589"/>
            <a:ext cx="273088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dirty="0" smtClean="0"/>
              <a:t>EPAMIG – MG </a:t>
            </a:r>
          </a:p>
          <a:p>
            <a:r>
              <a:rPr lang="pt-BR" sz="1400" dirty="0" smtClean="0"/>
              <a:t>PESAGRO – RJ</a:t>
            </a:r>
          </a:p>
          <a:p>
            <a:r>
              <a:rPr lang="pt-BR" sz="1400" dirty="0" smtClean="0"/>
              <a:t>INCAPER – ES </a:t>
            </a:r>
          </a:p>
          <a:p>
            <a:r>
              <a:rPr lang="pt-BR" sz="1400" dirty="0" smtClean="0"/>
              <a:t>EMDAGRO – SE</a:t>
            </a:r>
          </a:p>
          <a:p>
            <a:r>
              <a:rPr lang="pt-BR" sz="1400" dirty="0" smtClean="0"/>
              <a:t>EMATER – AL </a:t>
            </a:r>
          </a:p>
          <a:p>
            <a:r>
              <a:rPr lang="pt-BR" sz="1400" dirty="0" smtClean="0"/>
              <a:t>IPA – PE </a:t>
            </a:r>
          </a:p>
          <a:p>
            <a:r>
              <a:rPr lang="pt-BR" sz="1400" dirty="0" smtClean="0"/>
              <a:t>EMPAER – PB</a:t>
            </a:r>
          </a:p>
          <a:p>
            <a:r>
              <a:rPr lang="pt-BR" sz="1400" dirty="0" smtClean="0"/>
              <a:t>EMPARN – RN 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19340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710584" y="1673628"/>
            <a:ext cx="8596668" cy="895004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ALTERAÇÕES </a:t>
            </a:r>
            <a:r>
              <a:rPr lang="pt-BR" b="1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PROPOSTAS:</a:t>
            </a:r>
            <a: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BR" dirty="0"/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710584" y="2645497"/>
            <a:ext cx="7926340" cy="2383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pt-BR" sz="1600" b="1" dirty="0" smtClean="0"/>
              <a:t>Estabelecimento de Planos Plurianuais e Planos Operativos Anuais próprios para a Pesquisa Agropecuária;</a:t>
            </a:r>
          </a:p>
          <a:p>
            <a:pPr>
              <a:lnSpc>
                <a:spcPct val="170000"/>
              </a:lnSpc>
            </a:pPr>
            <a:r>
              <a:rPr lang="pt-BR" sz="1600" b="1" dirty="0" smtClean="0"/>
              <a:t>Estruturação em rede do </a:t>
            </a:r>
            <a:r>
              <a:rPr lang="pt-BR" sz="1600" b="1" dirty="0"/>
              <a:t>Sistema Nacional de Ciência, Tecnologia e Inovação para a Agropecuária</a:t>
            </a:r>
            <a:r>
              <a:rPr lang="pt-BR" sz="1600" b="1" dirty="0" smtClean="0"/>
              <a:t> (SNPA), articulada por meio de plataforma digital, com informações padronizadas</a:t>
            </a:r>
            <a:r>
              <a:rPr lang="pt-BR" sz="1600" b="1" dirty="0"/>
              <a:t>;</a:t>
            </a:r>
            <a:endParaRPr lang="pt-BR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378006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813407" y="1778924"/>
            <a:ext cx="7139401" cy="4879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t-BR" sz="2900" dirty="0" smtClean="0"/>
              <a:t>Universidades, escolas de ensino superior e Institutos Federais e estaduais de Ciência, Tecnologia e Inovação;</a:t>
            </a:r>
          </a:p>
          <a:p>
            <a:pPr>
              <a:lnSpc>
                <a:spcPct val="120000"/>
              </a:lnSpc>
            </a:pPr>
            <a:r>
              <a:rPr lang="pt-BR" sz="2900" dirty="0" smtClean="0"/>
              <a:t>Núcleos de inovação tecnológica (NIT);</a:t>
            </a:r>
          </a:p>
          <a:p>
            <a:pPr>
              <a:lnSpc>
                <a:spcPct val="120000"/>
              </a:lnSpc>
            </a:pPr>
            <a:r>
              <a:rPr lang="pt-BR" sz="2900" dirty="0" smtClean="0"/>
              <a:t>Institutos nacionais de Ciência e Tecnologia (INCT);</a:t>
            </a:r>
          </a:p>
          <a:p>
            <a:pPr>
              <a:lnSpc>
                <a:spcPct val="120000"/>
              </a:lnSpc>
            </a:pPr>
            <a:r>
              <a:rPr lang="pt-BR" sz="2900" dirty="0" smtClean="0"/>
              <a:t>Institutos e empresas federais, do Distrito Federal e estaduais de pesquisa;</a:t>
            </a:r>
          </a:p>
          <a:p>
            <a:pPr>
              <a:lnSpc>
                <a:spcPct val="120000"/>
              </a:lnSpc>
            </a:pPr>
            <a:r>
              <a:rPr lang="pt-BR" sz="2900" dirty="0" smtClean="0"/>
              <a:t>Agências de fomento; </a:t>
            </a:r>
          </a:p>
          <a:p>
            <a:pPr>
              <a:lnSpc>
                <a:spcPct val="120000"/>
              </a:lnSpc>
            </a:pPr>
            <a:r>
              <a:rPr lang="pt-BR" sz="2900" dirty="0" smtClean="0"/>
              <a:t>Fundações de amparo à pesquisa;</a:t>
            </a:r>
          </a:p>
          <a:p>
            <a:pPr>
              <a:lnSpc>
                <a:spcPct val="120000"/>
              </a:lnSpc>
            </a:pPr>
            <a:r>
              <a:rPr lang="pt-BR" sz="2900" dirty="0" smtClean="0"/>
              <a:t>Incubadoras de empresas;</a:t>
            </a:r>
          </a:p>
          <a:p>
            <a:pPr>
              <a:lnSpc>
                <a:spcPct val="120000"/>
              </a:lnSpc>
            </a:pPr>
            <a:r>
              <a:rPr lang="pt-BR" sz="2900" dirty="0"/>
              <a:t>Parques e polos tecnológicos;</a:t>
            </a:r>
          </a:p>
          <a:p>
            <a:pPr>
              <a:lnSpc>
                <a:spcPct val="120000"/>
              </a:lnSpc>
            </a:pPr>
            <a:r>
              <a:rPr lang="pt-BR" sz="2900" dirty="0"/>
              <a:t>Cooperativas, sindicatos e associações de produtores rurais;</a:t>
            </a:r>
          </a:p>
          <a:p>
            <a:pPr>
              <a:lnSpc>
                <a:spcPct val="120000"/>
              </a:lnSpc>
            </a:pPr>
            <a:r>
              <a:rPr lang="pt-BR" sz="2900" dirty="0"/>
              <a:t>Empresas privadas;</a:t>
            </a:r>
          </a:p>
          <a:p>
            <a:pPr>
              <a:lnSpc>
                <a:spcPct val="120000"/>
              </a:lnSpc>
            </a:pPr>
            <a:r>
              <a:rPr lang="pt-BR" sz="2900" dirty="0"/>
              <a:t>Órgãos oficiais de propriedade industrial e de informação em Ciência e Tecnologia do país; </a:t>
            </a:r>
          </a:p>
          <a:p>
            <a:pPr>
              <a:lnSpc>
                <a:spcPct val="120000"/>
              </a:lnSpc>
            </a:pPr>
            <a:r>
              <a:rPr lang="pt-BR" sz="2900" dirty="0"/>
              <a:t>Outras, conforme regulamento.</a:t>
            </a:r>
          </a:p>
          <a:p>
            <a:endParaRPr lang="pt-BR" sz="1400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752147" y="1221246"/>
            <a:ext cx="8596668" cy="424671"/>
          </a:xfrm>
        </p:spPr>
        <p:txBody>
          <a:bodyPr/>
          <a:lstStyle/>
          <a:p>
            <a:r>
              <a:rPr lang="pt-BR" sz="1600" b="1" dirty="0"/>
              <a:t>Integram a rede do SNPA:</a:t>
            </a:r>
          </a:p>
          <a:p>
            <a:endParaRPr lang="pt-BR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752147" y="392743"/>
            <a:ext cx="8596668" cy="895004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ALTERAÇÕES </a:t>
            </a:r>
            <a:r>
              <a:rPr lang="pt-BR" b="1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PROPOSTAS:</a:t>
            </a:r>
            <a: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9963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710584" y="2136373"/>
            <a:ext cx="8596668" cy="34747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1700" b="1" dirty="0"/>
              <a:t>Revoga a legislação anterior, servindo como novo marco do </a:t>
            </a:r>
            <a:r>
              <a:rPr lang="pt-BR" sz="1700" b="1" dirty="0" smtClean="0"/>
              <a:t>SNPA</a:t>
            </a:r>
            <a:r>
              <a:rPr lang="pt-BR" sz="1700" b="1" dirty="0"/>
              <a:t>;</a:t>
            </a:r>
            <a:endParaRPr lang="pt-BR" sz="1700" b="1" dirty="0" smtClean="0"/>
          </a:p>
          <a:p>
            <a:pPr>
              <a:lnSpc>
                <a:spcPct val="150000"/>
              </a:lnSpc>
            </a:pPr>
            <a:r>
              <a:rPr lang="pt-BR" sz="1700" b="1" dirty="0"/>
              <a:t>Cláusula de não-duplicação de pesquisa, visando a economia de recursos públicos e maior eficiência nas parcerias para compartilhamento de recursos humanos e infraestrutura de pesquisa</a:t>
            </a:r>
            <a:r>
              <a:rPr lang="pt-BR" sz="1700" b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pt-BR" sz="1700" b="1" dirty="0"/>
              <a:t>Cláusula de integração entre a plataforma e as demais redes e sistemas oficiais de informação</a:t>
            </a:r>
            <a:r>
              <a:rPr lang="pt-BR" sz="1700" b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pt-BR" sz="1700" b="1" dirty="0"/>
              <a:t>Estabelecimento de competência </a:t>
            </a:r>
            <a:r>
              <a:rPr lang="pt-BR" sz="1700" b="1" dirty="0" err="1"/>
              <a:t>infralegal</a:t>
            </a:r>
            <a:r>
              <a:rPr lang="pt-BR" sz="1700" b="1" dirty="0"/>
              <a:t> para os incentivos</a:t>
            </a:r>
            <a:r>
              <a:rPr lang="pt-BR" sz="1700" b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pt-BR" sz="1700" b="1" dirty="0"/>
              <a:t>Autorização para a celebração de parcerias para captação de recursos.</a:t>
            </a:r>
            <a:endParaRPr lang="pt-BR" sz="1700" b="1" dirty="0" smtClean="0"/>
          </a:p>
          <a:p>
            <a:endParaRPr lang="pt-BR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710584" y="1199805"/>
            <a:ext cx="8596668" cy="895004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ALTERAÇÕES PROPOSTAS:</a:t>
            </a:r>
            <a: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328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710584" y="2303799"/>
            <a:ext cx="8596668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pt-BR" dirty="0" smtClean="0"/>
              <a:t>O Sistema Nacional de Pesquisa Agropecuária (SNPA) carece de uma atualização para melhorar a integração entre os membros do sistema;</a:t>
            </a:r>
          </a:p>
          <a:p>
            <a:pPr>
              <a:spcAft>
                <a:spcPts val="600"/>
              </a:spcAft>
            </a:pPr>
            <a:r>
              <a:rPr lang="pt-BR" dirty="0" smtClean="0"/>
              <a:t>Emenda nº 1 da Comissão de Agricultura: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710584" y="1199805"/>
            <a:ext cx="8596668" cy="895004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CONSIDERAÇÕES</a:t>
            </a:r>
            <a: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t-B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t-BR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272496" y="3762270"/>
            <a:ext cx="7139401" cy="2419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pt-BR" sz="1400" dirty="0" smtClean="0"/>
              <a:t>Gera preocupação </a:t>
            </a:r>
            <a:r>
              <a:rPr lang="pt-BR" sz="1400" dirty="0"/>
              <a:t>por obrigar muitas entidades a integrar o sistema, podendo resultar no efeito contrário</a:t>
            </a:r>
            <a:r>
              <a:rPr lang="pt-BR" sz="1400" dirty="0" smtClean="0"/>
              <a:t>;</a:t>
            </a:r>
          </a:p>
          <a:p>
            <a:r>
              <a:rPr lang="pt-BR" sz="1400" dirty="0" smtClean="0"/>
              <a:t>Pulveriza os recursos federais para o SNPA para muitas instituições, </a:t>
            </a:r>
            <a:r>
              <a:rPr lang="pt-BR" sz="1400" dirty="0"/>
              <a:t>e, considerando o volume de recursos necessários para realizar a pesquisa</a:t>
            </a:r>
            <a:r>
              <a:rPr lang="pt-BR" sz="1400"/>
              <a:t>, </a:t>
            </a:r>
            <a:r>
              <a:rPr lang="pt-BR" sz="1400" smtClean="0"/>
              <a:t>causa </a:t>
            </a:r>
            <a:r>
              <a:rPr lang="pt-BR" sz="1400" dirty="0"/>
              <a:t>uma redução na efetiva capacidade de realizar pesquisa agropecuária por parte da Embrapa e das </a:t>
            </a:r>
            <a:r>
              <a:rPr lang="pt-BR" sz="1400" dirty="0" err="1"/>
              <a:t>OEPAs</a:t>
            </a:r>
            <a:r>
              <a:rPr lang="pt-BR" sz="1400" dirty="0"/>
              <a:t>, que possuem a pesquisa agropecuária como sua atividade primária.</a:t>
            </a:r>
          </a:p>
          <a:p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76327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2394065" y="4874334"/>
            <a:ext cx="5741324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GILSON DOS ANJOS</a:t>
            </a:r>
          </a:p>
          <a:p>
            <a:pPr algn="ctr"/>
            <a:r>
              <a:rPr lang="pt-BR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Vice-presidente </a:t>
            </a:r>
            <a:r>
              <a:rPr lang="pt-BR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Nacional de </a:t>
            </a:r>
            <a:r>
              <a:rPr lang="pt-BR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Pesquisa Agropecuária</a:t>
            </a:r>
            <a:endParaRPr lang="pt-BR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161" y="738446"/>
            <a:ext cx="4822767" cy="482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8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</TotalTime>
  <Words>405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Facetado</vt:lpstr>
      <vt:lpstr>Apresentação do PowerPoint</vt:lpstr>
      <vt:lpstr>PESQUISA NACIONAL PELA EMBRAPA E 17 ENTIDADES ESTADUAIS COM PESQUISA AGROPECUÁRIA </vt:lpstr>
      <vt:lpstr>ALTERAÇÕES PROPOSTAS: </vt:lpstr>
      <vt:lpstr>ALTERAÇÕES PROPOSTAS: </vt:lpstr>
      <vt:lpstr>ALTERAÇÕES PROPOSTAS: </vt:lpstr>
      <vt:lpstr>CONSIDERAÇÕES 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Estagiario</dc:creator>
  <cp:lastModifiedBy>Ana</cp:lastModifiedBy>
  <cp:revision>12</cp:revision>
  <dcterms:created xsi:type="dcterms:W3CDTF">2023-09-18T17:12:16Z</dcterms:created>
  <dcterms:modified xsi:type="dcterms:W3CDTF">2023-09-19T13:22:49Z</dcterms:modified>
</cp:coreProperties>
</file>