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omments/comment1.xml" ContentType="application/vnd.openxmlformats-officedocument.presentationml.comment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omments/comment2.xml" ContentType="application/vnd.openxmlformats-officedocument.presentationml.comments+xml"/>
  <Override PartName="/ppt/charts/chart7.xml" ContentType="application/vnd.openxmlformats-officedocument.drawingml.chart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omments/comment6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harts/chart9.xml" ContentType="application/vnd.openxmlformats-officedocument.drawingml.chart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rts/chart10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484" r:id="rId2"/>
    <p:sldId id="518" r:id="rId3"/>
    <p:sldId id="517" r:id="rId4"/>
    <p:sldId id="562" r:id="rId5"/>
    <p:sldId id="563" r:id="rId6"/>
    <p:sldId id="564" r:id="rId7"/>
    <p:sldId id="565" r:id="rId8"/>
    <p:sldId id="567" r:id="rId9"/>
    <p:sldId id="537" r:id="rId10"/>
    <p:sldId id="540" r:id="rId11"/>
    <p:sldId id="539" r:id="rId12"/>
    <p:sldId id="541" r:id="rId13"/>
    <p:sldId id="597" r:id="rId14"/>
    <p:sldId id="559" r:id="rId15"/>
    <p:sldId id="570" r:id="rId16"/>
    <p:sldId id="571" r:id="rId17"/>
    <p:sldId id="572" r:id="rId18"/>
    <p:sldId id="457" r:id="rId19"/>
    <p:sldId id="577" r:id="rId20"/>
    <p:sldId id="578" r:id="rId21"/>
    <p:sldId id="560" r:id="rId22"/>
    <p:sldId id="464" r:id="rId23"/>
    <p:sldId id="507" r:id="rId24"/>
    <p:sldId id="428" r:id="rId25"/>
    <p:sldId id="594" r:id="rId26"/>
    <p:sldId id="595" r:id="rId27"/>
    <p:sldId id="596" r:id="rId28"/>
    <p:sldId id="573" r:id="rId29"/>
    <p:sldId id="574" r:id="rId30"/>
    <p:sldId id="575" r:id="rId31"/>
    <p:sldId id="576" r:id="rId32"/>
    <p:sldId id="476" r:id="rId33"/>
    <p:sldId id="588" r:id="rId34"/>
    <p:sldId id="589" r:id="rId35"/>
    <p:sldId id="590" r:id="rId36"/>
    <p:sldId id="591" r:id="rId37"/>
    <p:sldId id="592" r:id="rId38"/>
    <p:sldId id="593" r:id="rId39"/>
    <p:sldId id="580" r:id="rId40"/>
    <p:sldId id="581" r:id="rId41"/>
    <p:sldId id="582" r:id="rId42"/>
    <p:sldId id="583" r:id="rId43"/>
    <p:sldId id="584" r:id="rId44"/>
    <p:sldId id="585" r:id="rId45"/>
    <p:sldId id="586" r:id="rId46"/>
    <p:sldId id="506" r:id="rId47"/>
    <p:sldId id="492" r:id="rId48"/>
    <p:sldId id="392" r:id="rId49"/>
    <p:sldId id="437" r:id="rId50"/>
    <p:sldId id="466" r:id="rId51"/>
    <p:sldId id="509" r:id="rId52"/>
    <p:sldId id="421" r:id="rId53"/>
    <p:sldId id="512" r:id="rId54"/>
    <p:sldId id="587" r:id="rId55"/>
    <p:sldId id="528" r:id="rId56"/>
    <p:sldId id="513" r:id="rId57"/>
    <p:sldId id="514" r:id="rId58"/>
    <p:sldId id="515" r:id="rId59"/>
    <p:sldId id="531" r:id="rId60"/>
    <p:sldId id="532" r:id="rId61"/>
    <p:sldId id="533" r:id="rId62"/>
    <p:sldId id="534" r:id="rId63"/>
    <p:sldId id="536" r:id="rId64"/>
    <p:sldId id="456" r:id="rId65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linton.rocha" initials="h" lastIdx="36" clrIdx="0"/>
  <p:cmAuthor id="1" name="Helinton" initials="H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C3D69B"/>
    <a:srgbClr val="320019"/>
    <a:srgbClr val="660033"/>
    <a:srgbClr val="FFCC00"/>
    <a:srgbClr val="F1E7AD"/>
    <a:srgbClr val="FF0000"/>
    <a:srgbClr val="CC0000"/>
    <a:srgbClr val="FF3300"/>
    <a:srgbClr val="FCD3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708" autoAdjust="0"/>
    <p:restoredTop sz="94671" autoAdjust="0"/>
  </p:normalViewPr>
  <p:slideViewPr>
    <p:cSldViewPr>
      <p:cViewPr varScale="1">
        <p:scale>
          <a:sx n="70" d="100"/>
          <a:sy n="70" d="100"/>
        </p:scale>
        <p:origin x="74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632"/>
    </p:cViewPr>
  </p:sorterViewPr>
  <p:notesViewPr>
    <p:cSldViewPr>
      <p:cViewPr varScale="1">
        <p:scale>
          <a:sx n="49" d="100"/>
          <a:sy n="49" d="100"/>
        </p:scale>
        <p:origin x="-2910" y="-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elinton.rocha\AppData\Local\Microsoft\Windows\Temporary%20Internet%20Files\Content.IE5\PNY40S1W\Dados%20Cacau.%20proje&#195;&#167;&#195;&#163;o%20AGE.MAPA%202%20%20(editado).xls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Planilha_do_Microsoft_Excel9.xlsx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Planilha_do_Microsoft_Excel7.xlsx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/>
            </a:pPr>
            <a:r>
              <a:rPr lang="en-US"/>
              <a:t>Série temporal da Produção, Produtividade e Área Colhida de Cacau - Nacional</a:t>
            </a:r>
            <a:endParaRPr lang="pt-BR"/>
          </a:p>
        </c:rich>
      </c:tx>
      <c:layout>
        <c:manualLayout>
          <c:xMode val="edge"/>
          <c:yMode val="edge"/>
          <c:x val="0.13836111111111118"/>
          <c:y val="4.329543665477828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3561211813060065E-2"/>
          <c:y val="0.21446435267020325"/>
          <c:w val="0.90380795031432215"/>
          <c:h val="0.62725052225614664"/>
        </c:manualLayout>
      </c:layout>
      <c:lineChart>
        <c:grouping val="standard"/>
        <c:varyColors val="0"/>
        <c:ser>
          <c:idx val="0"/>
          <c:order val="0"/>
          <c:tx>
            <c:strRef>
              <c:f>Plan2!$B$2</c:f>
              <c:strCache>
                <c:ptCount val="1"/>
                <c:pt idx="0">
                  <c:v>Produção (mil ton)</c:v>
                </c:pt>
              </c:strCache>
            </c:strRef>
          </c:tx>
          <c:marker>
            <c:symbol val="none"/>
          </c:marker>
          <c:dLbls>
            <c:dLbl>
              <c:idx val="30"/>
              <c:layout>
                <c:manualLayout>
                  <c:x val="-3.5832159964978696E-2"/>
                  <c:y val="6.1224489795918373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ysClr val="windowText" lastClr="000000"/>
                        </a:solidFill>
                      </a:defRPr>
                    </a:pPr>
                    <a:r>
                      <a:rPr lang="en-US" b="1">
                        <a:solidFill>
                          <a:sysClr val="windowText" lastClr="000000"/>
                        </a:solidFill>
                      </a:rPr>
                      <a:t>Produção mil ton</a:t>
                    </a:r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Plan2!$A$3:$A$33</c:f>
              <c:strCache>
                <c:ptCount val="31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2014*</c:v>
                </c:pt>
                <c:pt idx="30">
                  <c:v>2015*</c:v>
                </c:pt>
              </c:strCache>
            </c:strRef>
          </c:cat>
          <c:val>
            <c:numRef>
              <c:f>Plan2!$B$3:$B$33</c:f>
              <c:numCache>
                <c:formatCode>_(* #,##0_);_(* \(#,##0\);_(* "-"??_);_(@_)</c:formatCode>
                <c:ptCount val="31"/>
                <c:pt idx="0">
                  <c:v>430.78899999999851</c:v>
                </c:pt>
                <c:pt idx="1">
                  <c:v>458.75400000000002</c:v>
                </c:pt>
                <c:pt idx="2">
                  <c:v>329.26599999999894</c:v>
                </c:pt>
                <c:pt idx="3">
                  <c:v>392.44600000000003</c:v>
                </c:pt>
                <c:pt idx="4">
                  <c:v>392.61</c:v>
                </c:pt>
                <c:pt idx="5">
                  <c:v>356.24599999999964</c:v>
                </c:pt>
                <c:pt idx="6">
                  <c:v>320.96699999999845</c:v>
                </c:pt>
                <c:pt idx="7">
                  <c:v>328.51799999999969</c:v>
                </c:pt>
                <c:pt idx="8">
                  <c:v>340.88499999999999</c:v>
                </c:pt>
                <c:pt idx="9">
                  <c:v>330.577</c:v>
                </c:pt>
                <c:pt idx="10">
                  <c:v>296.70499999999993</c:v>
                </c:pt>
                <c:pt idx="11">
                  <c:v>256.77699999999851</c:v>
                </c:pt>
                <c:pt idx="12">
                  <c:v>277.96599999999899</c:v>
                </c:pt>
                <c:pt idx="13">
                  <c:v>280.80099999999999</c:v>
                </c:pt>
                <c:pt idx="14">
                  <c:v>205.00300000000001</c:v>
                </c:pt>
                <c:pt idx="15">
                  <c:v>196.78800000000001</c:v>
                </c:pt>
                <c:pt idx="16">
                  <c:v>185.66200000000001</c:v>
                </c:pt>
                <c:pt idx="17">
                  <c:v>174.79599999999999</c:v>
                </c:pt>
                <c:pt idx="18">
                  <c:v>170.00399999999999</c:v>
                </c:pt>
                <c:pt idx="19">
                  <c:v>196.005</c:v>
                </c:pt>
                <c:pt idx="20">
                  <c:v>208.62</c:v>
                </c:pt>
                <c:pt idx="21">
                  <c:v>212.26999999999998</c:v>
                </c:pt>
                <c:pt idx="22">
                  <c:v>201.65100000000001</c:v>
                </c:pt>
                <c:pt idx="23">
                  <c:v>202.03</c:v>
                </c:pt>
                <c:pt idx="24">
                  <c:v>218.48700000000059</c:v>
                </c:pt>
                <c:pt idx="25">
                  <c:v>235.38900000000001</c:v>
                </c:pt>
                <c:pt idx="26">
                  <c:v>248.524</c:v>
                </c:pt>
                <c:pt idx="27">
                  <c:v>253.21099999999998</c:v>
                </c:pt>
                <c:pt idx="28">
                  <c:v>261.78799999999899</c:v>
                </c:pt>
                <c:pt idx="29">
                  <c:v>270</c:v>
                </c:pt>
                <c:pt idx="30">
                  <c:v>290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Plan2!$C$2</c:f>
              <c:strCache>
                <c:ptCount val="1"/>
                <c:pt idx="0">
                  <c:v>Produtividade Kg/ha</c:v>
                </c:pt>
              </c:strCache>
            </c:strRef>
          </c:tx>
          <c:marker>
            <c:symbol val="none"/>
          </c:marker>
          <c:dLbls>
            <c:dLbl>
              <c:idx val="30"/>
              <c:layout>
                <c:manualLayout>
                  <c:x val="-4.8638900400607817E-2"/>
                  <c:y val="3.6117660015060954E-3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ysClr val="windowText" lastClr="000000"/>
                        </a:solidFill>
                      </a:defRPr>
                    </a:pPr>
                    <a:r>
                      <a:rPr lang="en-US" b="1">
                        <a:solidFill>
                          <a:sysClr val="windowText" lastClr="000000"/>
                        </a:solidFill>
                      </a:rPr>
                      <a:t>Produtividade Kg/ha</a:t>
                    </a:r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Plan2!$A$3:$A$33</c:f>
              <c:strCache>
                <c:ptCount val="31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2014*</c:v>
                </c:pt>
                <c:pt idx="30">
                  <c:v>2015*</c:v>
                </c:pt>
              </c:strCache>
            </c:strRef>
          </c:cat>
          <c:val>
            <c:numRef>
              <c:f>Plan2!$C$3:$C$33</c:f>
              <c:numCache>
                <c:formatCode>_(* #,##0_);_(* \(#,##0\);_(* "-"??_);_(@_)</c:formatCode>
                <c:ptCount val="31"/>
                <c:pt idx="0">
                  <c:v>663.70191196635528</c:v>
                </c:pt>
                <c:pt idx="1">
                  <c:v>699.85141158989609</c:v>
                </c:pt>
                <c:pt idx="2">
                  <c:v>507.04437904903574</c:v>
                </c:pt>
                <c:pt idx="3">
                  <c:v>558.64994519494746</c:v>
                </c:pt>
                <c:pt idx="4">
                  <c:v>594.88977545983425</c:v>
                </c:pt>
                <c:pt idx="5">
                  <c:v>535.82671658246238</c:v>
                </c:pt>
                <c:pt idx="6">
                  <c:v>480.56361983958601</c:v>
                </c:pt>
                <c:pt idx="7">
                  <c:v>449.14789622996437</c:v>
                </c:pt>
                <c:pt idx="8">
                  <c:v>464.34253613830907</c:v>
                </c:pt>
                <c:pt idx="9">
                  <c:v>473.17622675105969</c:v>
                </c:pt>
                <c:pt idx="10">
                  <c:v>401.74751129261125</c:v>
                </c:pt>
                <c:pt idx="11">
                  <c:v>387.92578592978333</c:v>
                </c:pt>
                <c:pt idx="12">
                  <c:v>388.39913871038357</c:v>
                </c:pt>
                <c:pt idx="13">
                  <c:v>395.60691915164563</c:v>
                </c:pt>
                <c:pt idx="14">
                  <c:v>300.97926943857169</c:v>
                </c:pt>
                <c:pt idx="15">
                  <c:v>278.75036297833464</c:v>
                </c:pt>
                <c:pt idx="16">
                  <c:v>278.85174276706965</c:v>
                </c:pt>
                <c:pt idx="17">
                  <c:v>300.17430428548118</c:v>
                </c:pt>
                <c:pt idx="18">
                  <c:v>287.68159473385901</c:v>
                </c:pt>
                <c:pt idx="19">
                  <c:v>306.82111689429638</c:v>
                </c:pt>
                <c:pt idx="20">
                  <c:v>333.58704412009268</c:v>
                </c:pt>
                <c:pt idx="21">
                  <c:v>328.01502004991227</c:v>
                </c:pt>
                <c:pt idx="22">
                  <c:v>320.62652640683825</c:v>
                </c:pt>
                <c:pt idx="23">
                  <c:v>315.01379150119169</c:v>
                </c:pt>
                <c:pt idx="24">
                  <c:v>343.54652305515157</c:v>
                </c:pt>
                <c:pt idx="25">
                  <c:v>356.26620413463678</c:v>
                </c:pt>
                <c:pt idx="26">
                  <c:v>365.21652235761417</c:v>
                </c:pt>
                <c:pt idx="27">
                  <c:v>370.01138334699624</c:v>
                </c:pt>
                <c:pt idx="28">
                  <c:v>382.50004018041778</c:v>
                </c:pt>
                <c:pt idx="29">
                  <c:v>393.83976264590302</c:v>
                </c:pt>
                <c:pt idx="30">
                  <c:v>422.74052478134132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Plan2!$D$2</c:f>
              <c:strCache>
                <c:ptCount val="1"/>
                <c:pt idx="0">
                  <c:v>Área Colhida (mil hectare)</c:v>
                </c:pt>
              </c:strCache>
            </c:strRef>
          </c:tx>
          <c:marker>
            <c:symbol val="none"/>
          </c:marker>
          <c:dLbls>
            <c:dLbl>
              <c:idx val="30"/>
              <c:layout>
                <c:manualLayout>
                  <c:x val="-3.4209283050145096E-2"/>
                  <c:y val="4.0605850205874261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ysClr val="windowText" lastClr="000000"/>
                        </a:solidFill>
                      </a:defRPr>
                    </a:pPr>
                    <a:r>
                      <a:rPr lang="en-US" b="1">
                        <a:solidFill>
                          <a:sysClr val="windowText" lastClr="000000"/>
                        </a:solidFill>
                      </a:rPr>
                      <a:t>Área Colhida mil hectare</a:t>
                    </a:r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Plan2!$A$3:$A$33</c:f>
              <c:strCache>
                <c:ptCount val="31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2014*</c:v>
                </c:pt>
                <c:pt idx="30">
                  <c:v>2015*</c:v>
                </c:pt>
              </c:strCache>
            </c:strRef>
          </c:cat>
          <c:val>
            <c:numRef>
              <c:f>Plan2!$D$3:$D$33</c:f>
              <c:numCache>
                <c:formatCode>_(* #,##0_);_(* \(#,##0\);_(* "-"??_);_(@_)</c:formatCode>
                <c:ptCount val="31"/>
                <c:pt idx="0">
                  <c:v>649.07000000000005</c:v>
                </c:pt>
                <c:pt idx="1">
                  <c:v>655.50199999999938</c:v>
                </c:pt>
                <c:pt idx="2">
                  <c:v>649.38300000000004</c:v>
                </c:pt>
                <c:pt idx="3">
                  <c:v>702.49</c:v>
                </c:pt>
                <c:pt idx="4">
                  <c:v>659.971</c:v>
                </c:pt>
                <c:pt idx="5">
                  <c:v>664.85299999999665</c:v>
                </c:pt>
                <c:pt idx="6">
                  <c:v>667.89699999999948</c:v>
                </c:pt>
                <c:pt idx="7">
                  <c:v>731.42499999999939</c:v>
                </c:pt>
                <c:pt idx="8">
                  <c:v>734.12400000000002</c:v>
                </c:pt>
                <c:pt idx="9">
                  <c:v>698.63400000000001</c:v>
                </c:pt>
                <c:pt idx="10">
                  <c:v>738.53599999999949</c:v>
                </c:pt>
                <c:pt idx="11">
                  <c:v>661.923</c:v>
                </c:pt>
                <c:pt idx="12">
                  <c:v>715.67100000000005</c:v>
                </c:pt>
                <c:pt idx="13">
                  <c:v>709.79800000000284</c:v>
                </c:pt>
                <c:pt idx="14">
                  <c:v>681.12</c:v>
                </c:pt>
                <c:pt idx="15">
                  <c:v>705.96499999999946</c:v>
                </c:pt>
                <c:pt idx="16">
                  <c:v>665.80899999999997</c:v>
                </c:pt>
                <c:pt idx="17">
                  <c:v>582.31499999999949</c:v>
                </c:pt>
                <c:pt idx="18">
                  <c:v>590.94499999999948</c:v>
                </c:pt>
                <c:pt idx="19">
                  <c:v>638.82499999999948</c:v>
                </c:pt>
                <c:pt idx="20">
                  <c:v>625.38400000000001</c:v>
                </c:pt>
                <c:pt idx="21">
                  <c:v>647.13499999999999</c:v>
                </c:pt>
                <c:pt idx="22">
                  <c:v>628.928</c:v>
                </c:pt>
                <c:pt idx="23">
                  <c:v>641.33699999999749</c:v>
                </c:pt>
                <c:pt idx="24">
                  <c:v>635.97500000000002</c:v>
                </c:pt>
                <c:pt idx="25">
                  <c:v>660.71100000000001</c:v>
                </c:pt>
                <c:pt idx="26">
                  <c:v>680.48400000000004</c:v>
                </c:pt>
                <c:pt idx="27">
                  <c:v>684.33299999999747</c:v>
                </c:pt>
                <c:pt idx="28">
                  <c:v>684.41300000000001</c:v>
                </c:pt>
                <c:pt idx="29">
                  <c:v>685.55799999999749</c:v>
                </c:pt>
                <c:pt idx="30">
                  <c:v>686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4186016"/>
        <c:axId val="284186576"/>
      </c:lineChart>
      <c:catAx>
        <c:axId val="28418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284186576"/>
        <c:crosses val="autoZero"/>
        <c:auto val="1"/>
        <c:lblAlgn val="ctr"/>
        <c:lblOffset val="100"/>
        <c:noMultiLvlLbl val="0"/>
      </c:catAx>
      <c:valAx>
        <c:axId val="284186576"/>
        <c:scaling>
          <c:orientation val="minMax"/>
        </c:scaling>
        <c:delete val="0"/>
        <c:axPos val="l"/>
        <c:majorGridlines/>
        <c:numFmt formatCode="_(* #,##0_);_(* \(#,##0\);_(* &quot;-&quot;??_);_(@_)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284186016"/>
        <c:crosses val="autoZero"/>
        <c:crossBetween val="between"/>
      </c:valAx>
      <c:spPr>
        <a:solidFill>
          <a:schemeClr val="bg1"/>
        </a:solidFill>
        <a:scene3d>
          <a:camera prst="orthographicFront"/>
          <a:lightRig rig="glow" dir="t">
            <a:rot lat="0" lon="0" rev="14100000"/>
          </a:lightRig>
        </a:scene3d>
        <a:sp3d prstMaterial="softEdge">
          <a:bevelT w="127000" prst="artDeco"/>
        </a:sp3d>
      </c:spPr>
    </c:plotArea>
    <c:plotVisOnly val="1"/>
    <c:dispBlanksAs val="gap"/>
    <c:showDLblsOverMax val="0"/>
  </c:chart>
  <c:spPr>
    <a:solidFill>
      <a:srgbClr val="320019"/>
    </a:solidFill>
    <a:ln>
      <a:noFill/>
    </a:ln>
    <a:effectLst>
      <a:outerShdw blurRad="40000" dist="23000" dir="5400000" rotWithShape="0">
        <a:srgbClr val="000000">
          <a:alpha val="35000"/>
        </a:srgbClr>
      </a:outerShdw>
    </a:effectLst>
    <a:scene3d>
      <a:camera prst="orthographicFront"/>
      <a:lightRig rig="balanced" dir="t">
        <a:rot lat="0" lon="0" rev="8700000"/>
      </a:lightRig>
    </a:scene3d>
    <a:sp3d>
      <a:bevelT w="190500" h="38100"/>
    </a:sp3d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pt-B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Plan1!$B$1:$B$2</c:f>
              <c:strCache>
                <c:ptCount val="1"/>
                <c:pt idx="0">
                  <c:v>TOTAL Ativo  (a)</c:v>
                </c:pt>
              </c:strCache>
            </c:strRef>
          </c:tx>
          <c:invertIfNegative val="0"/>
          <c:cat>
            <c:strRef>
              <c:f>Plan1!$A$3:$A$6</c:f>
              <c:strCache>
                <c:ptCount val="4"/>
                <c:pt idx="0">
                  <c:v>Superior</c:v>
                </c:pt>
                <c:pt idx="1">
                  <c:v>Intermediário</c:v>
                </c:pt>
                <c:pt idx="2">
                  <c:v>Auxiliar</c:v>
                </c:pt>
                <c:pt idx="3">
                  <c:v>TOTAL </c:v>
                </c:pt>
              </c:strCache>
            </c:strRef>
          </c:cat>
          <c:val>
            <c:numRef>
              <c:f>Plan1!$B$3:$B$6</c:f>
              <c:numCache>
                <c:formatCode>#,##0</c:formatCode>
                <c:ptCount val="4"/>
                <c:pt idx="0" formatCode="General">
                  <c:v>231</c:v>
                </c:pt>
                <c:pt idx="1">
                  <c:v>1063</c:v>
                </c:pt>
                <c:pt idx="2" formatCode="General">
                  <c:v>539</c:v>
                </c:pt>
                <c:pt idx="3">
                  <c:v>1833</c:v>
                </c:pt>
              </c:numCache>
            </c:numRef>
          </c:val>
        </c:ser>
        <c:ser>
          <c:idx val="1"/>
          <c:order val="1"/>
          <c:tx>
            <c:strRef>
              <c:f>Plan1!$C$1:$C$2</c:f>
              <c:strCache>
                <c:ptCount val="1"/>
                <c:pt idx="0">
                  <c:v>TOTAL Abono (b)</c:v>
                </c:pt>
              </c:strCache>
            </c:strRef>
          </c:tx>
          <c:invertIfNegative val="0"/>
          <c:cat>
            <c:strRef>
              <c:f>Plan1!$A$3:$A$6</c:f>
              <c:strCache>
                <c:ptCount val="4"/>
                <c:pt idx="0">
                  <c:v>Superior</c:v>
                </c:pt>
                <c:pt idx="1">
                  <c:v>Intermediário</c:v>
                </c:pt>
                <c:pt idx="2">
                  <c:v>Auxiliar</c:v>
                </c:pt>
                <c:pt idx="3">
                  <c:v>TOTAL </c:v>
                </c:pt>
              </c:strCache>
            </c:strRef>
          </c:cat>
          <c:val>
            <c:numRef>
              <c:f>Plan1!$C$3:$C$6</c:f>
              <c:numCache>
                <c:formatCode>General</c:formatCode>
                <c:ptCount val="4"/>
                <c:pt idx="0">
                  <c:v>163</c:v>
                </c:pt>
                <c:pt idx="1">
                  <c:v>655</c:v>
                </c:pt>
                <c:pt idx="2">
                  <c:v>293</c:v>
                </c:pt>
                <c:pt idx="3">
                  <c:v>1111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2807936"/>
        <c:axId val="242807376"/>
      </c:barChart>
      <c:catAx>
        <c:axId val="242807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t-BR"/>
          </a:p>
        </c:txPr>
        <c:crossAx val="242807376"/>
        <c:crosses val="autoZero"/>
        <c:auto val="1"/>
        <c:lblAlgn val="ctr"/>
        <c:lblOffset val="100"/>
        <c:noMultiLvlLbl val="0"/>
      </c:catAx>
      <c:valAx>
        <c:axId val="242807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t-BR"/>
          </a:p>
        </c:txPr>
        <c:crossAx val="242807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139582327627615"/>
          <c:y val="0.39832693627648946"/>
          <c:w val="0.15923943553961195"/>
          <c:h val="0.14536170258099254"/>
        </c:manualLayout>
      </c:layout>
      <c:overlay val="0"/>
      <c:txPr>
        <a:bodyPr/>
        <a:lstStyle/>
        <a:p>
          <a:pPr>
            <a:defRPr sz="1200" b="1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Cacau [tonelada]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Plan1!$A$2:$A$4</c:f>
              <c:strCache>
                <c:ptCount val="3"/>
                <c:pt idx="0">
                  <c:v>Brasil</c:v>
                </c:pt>
                <c:pt idx="1">
                  <c:v>Norte</c:v>
                </c:pt>
                <c:pt idx="2">
                  <c:v>Nordeste</c:v>
                </c:pt>
              </c:strCache>
            </c:strRef>
          </c:cat>
          <c:val>
            <c:numRef>
              <c:f>Plan1!$B$2:$B$4</c:f>
              <c:numCache>
                <c:formatCode>#,##0</c:formatCode>
                <c:ptCount val="3"/>
                <c:pt idx="0">
                  <c:v>291868</c:v>
                </c:pt>
                <c:pt idx="1">
                  <c:v>107811</c:v>
                </c:pt>
                <c:pt idx="2">
                  <c:v>179179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4197776"/>
        <c:axId val="284197216"/>
      </c:barChart>
      <c:catAx>
        <c:axId val="28419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4197216"/>
        <c:crosses val="autoZero"/>
        <c:auto val="1"/>
        <c:lblAlgn val="ctr"/>
        <c:lblOffset val="100"/>
        <c:noMultiLvlLbl val="0"/>
      </c:catAx>
      <c:valAx>
        <c:axId val="284197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4197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 smtClean="0"/>
              <a:t>Produção</a:t>
            </a:r>
            <a:r>
              <a:rPr lang="pt-BR" baseline="0" dirty="0" smtClean="0"/>
              <a:t> de cacau [tonelada]</a:t>
            </a:r>
            <a:endParaRPr lang="pt-BR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Plan1!$A$2:$A$8</c:f>
              <c:strCache>
                <c:ptCount val="7"/>
                <c:pt idx="0">
                  <c:v>Brasil</c:v>
                </c:pt>
                <c:pt idx="1">
                  <c:v>Norte</c:v>
                </c:pt>
                <c:pt idx="2">
                  <c:v>Nordeste</c:v>
                </c:pt>
                <c:pt idx="3">
                  <c:v>Pará</c:v>
                </c:pt>
                <c:pt idx="4">
                  <c:v>Rondônia</c:v>
                </c:pt>
                <c:pt idx="5">
                  <c:v>Amazônia</c:v>
                </c:pt>
                <c:pt idx="6">
                  <c:v>MT</c:v>
                </c:pt>
              </c:strCache>
            </c:strRef>
          </c:cat>
          <c:val>
            <c:numRef>
              <c:f>Plan1!$B$2:$B$8</c:f>
              <c:numCache>
                <c:formatCode>#,##0</c:formatCode>
                <c:ptCount val="7"/>
                <c:pt idx="0">
                  <c:v>291868</c:v>
                </c:pt>
                <c:pt idx="1">
                  <c:v>107811</c:v>
                </c:pt>
                <c:pt idx="2">
                  <c:v>179179</c:v>
                </c:pt>
                <c:pt idx="3">
                  <c:v>100293</c:v>
                </c:pt>
                <c:pt idx="4">
                  <c:v>5230</c:v>
                </c:pt>
                <c:pt idx="5">
                  <c:v>2288</c:v>
                </c:pt>
                <c:pt idx="6">
                  <c:v>582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4194976"/>
        <c:axId val="284182096"/>
      </c:barChart>
      <c:catAx>
        <c:axId val="28419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4182096"/>
        <c:crosses val="autoZero"/>
        <c:auto val="1"/>
        <c:lblAlgn val="ctr"/>
        <c:lblOffset val="100"/>
        <c:noMultiLvlLbl val="0"/>
      </c:catAx>
      <c:valAx>
        <c:axId val="284182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4194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Produção</a:t>
            </a:r>
            <a:r>
              <a:rPr lang="pt-BR" baseline="0"/>
              <a:t> de cacau [tonelada]</a:t>
            </a:r>
            <a:endParaRPr lang="pt-BR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Plan1!$A$1:$A$4</c:f>
              <c:strCache>
                <c:ptCount val="4"/>
                <c:pt idx="0">
                  <c:v>Pará</c:v>
                </c:pt>
                <c:pt idx="1">
                  <c:v>Rondônia</c:v>
                </c:pt>
                <c:pt idx="2">
                  <c:v>Amazônia</c:v>
                </c:pt>
                <c:pt idx="3">
                  <c:v>MT</c:v>
                </c:pt>
              </c:strCache>
            </c:strRef>
          </c:cat>
          <c:val>
            <c:numRef>
              <c:f>Plan1!$B$1:$B$4</c:f>
              <c:numCache>
                <c:formatCode>#,##0</c:formatCode>
                <c:ptCount val="4"/>
                <c:pt idx="0">
                  <c:v>100293</c:v>
                </c:pt>
                <c:pt idx="1">
                  <c:v>5230</c:v>
                </c:pt>
                <c:pt idx="2">
                  <c:v>2288</c:v>
                </c:pt>
                <c:pt idx="3">
                  <c:v>582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4180416"/>
        <c:axId val="284180976"/>
      </c:barChart>
      <c:catAx>
        <c:axId val="28418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4180976"/>
        <c:crosses val="autoZero"/>
        <c:auto val="1"/>
        <c:lblAlgn val="ctr"/>
        <c:lblOffset val="100"/>
        <c:noMultiLvlLbl val="0"/>
      </c:catAx>
      <c:valAx>
        <c:axId val="28418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4180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800" dirty="0" smtClean="0">
                <a:latin typeface="Century Schoolbook" panose="02040604050505020304" pitchFamily="18" charset="0"/>
              </a:rPr>
              <a:t>Painel sobre produção</a:t>
            </a:r>
            <a:r>
              <a:rPr lang="pt-BR" sz="2800" baseline="0" dirty="0" smtClean="0">
                <a:latin typeface="Century Schoolbook" panose="02040604050505020304" pitchFamily="18" charset="0"/>
              </a:rPr>
              <a:t> e renda bruta</a:t>
            </a:r>
            <a:endParaRPr lang="pt-BR" sz="2800" dirty="0">
              <a:latin typeface="Century Schoolbook" panose="020406040505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Plan1!$A$2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Plan1!$B$1:$F$1</c:f>
              <c:strCache>
                <c:ptCount val="5"/>
                <c:pt idx="0">
                  <c:v>Produção</c:v>
                </c:pt>
                <c:pt idx="1">
                  <c:v>nº de produtores</c:v>
                </c:pt>
                <c:pt idx="2">
                  <c:v>R$/tonelada</c:v>
                </c:pt>
                <c:pt idx="3">
                  <c:v>Renda Bruta[R$]</c:v>
                </c:pt>
                <c:pt idx="4">
                  <c:v>Isenção do IR [R$]</c:v>
                </c:pt>
              </c:strCache>
            </c:strRef>
          </c:cat>
          <c:val>
            <c:numRef>
              <c:f>Plan1!$B$2:$F$2</c:f>
              <c:numCache>
                <c:formatCode>#,##0</c:formatCode>
                <c:ptCount val="5"/>
                <c:pt idx="0">
                  <c:v>291000</c:v>
                </c:pt>
                <c:pt idx="1">
                  <c:v>56000</c:v>
                </c:pt>
                <c:pt idx="2">
                  <c:v>5800</c:v>
                </c:pt>
                <c:pt idx="3">
                  <c:v>30139</c:v>
                </c:pt>
                <c:pt idx="4">
                  <c:v>125000</c:v>
                </c:pt>
              </c:numCache>
            </c:numRef>
          </c:val>
        </c:ser>
        <c:ser>
          <c:idx val="1"/>
          <c:order val="1"/>
          <c:tx>
            <c:strRef>
              <c:f>Plan1!$A$3</c:f>
              <c:strCache>
                <c:ptCount val="1"/>
                <c:pt idx="0">
                  <c:v>Pará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Plan1!$B$1:$F$1</c:f>
              <c:strCache>
                <c:ptCount val="5"/>
                <c:pt idx="0">
                  <c:v>Produção</c:v>
                </c:pt>
                <c:pt idx="1">
                  <c:v>nº de produtores</c:v>
                </c:pt>
                <c:pt idx="2">
                  <c:v>R$/tonelada</c:v>
                </c:pt>
                <c:pt idx="3">
                  <c:v>Renda Bruta[R$]</c:v>
                </c:pt>
                <c:pt idx="4">
                  <c:v>Isenção do IR [R$]</c:v>
                </c:pt>
              </c:strCache>
            </c:strRef>
          </c:cat>
          <c:val>
            <c:numRef>
              <c:f>Plan1!$B$3:$F$3</c:f>
              <c:numCache>
                <c:formatCode>#,##0</c:formatCode>
                <c:ptCount val="5"/>
                <c:pt idx="0">
                  <c:v>100000</c:v>
                </c:pt>
                <c:pt idx="1">
                  <c:v>19000</c:v>
                </c:pt>
                <c:pt idx="2">
                  <c:v>5500</c:v>
                </c:pt>
                <c:pt idx="3">
                  <c:v>28947</c:v>
                </c:pt>
                <c:pt idx="4">
                  <c:v>125000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4175936"/>
        <c:axId val="284175376"/>
        <c:axId val="269860224"/>
      </c:bar3DChart>
      <c:catAx>
        <c:axId val="28417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4175376"/>
        <c:crosses val="autoZero"/>
        <c:auto val="1"/>
        <c:lblAlgn val="ctr"/>
        <c:lblOffset val="100"/>
        <c:noMultiLvlLbl val="0"/>
      </c:catAx>
      <c:valAx>
        <c:axId val="284175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4175936"/>
        <c:crosses val="autoZero"/>
        <c:crossBetween val="between"/>
      </c:valAx>
      <c:serAx>
        <c:axId val="26986022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4175376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800" dirty="0" smtClean="0">
                <a:latin typeface="Century Schoolbook" panose="02040604050505020304" pitchFamily="18" charset="0"/>
              </a:rPr>
              <a:t>Painel sobre produção</a:t>
            </a:r>
            <a:r>
              <a:rPr lang="pt-BR" sz="2800" baseline="0" dirty="0" smtClean="0">
                <a:latin typeface="Century Schoolbook" panose="02040604050505020304" pitchFamily="18" charset="0"/>
              </a:rPr>
              <a:t> e renda bruta</a:t>
            </a:r>
            <a:endParaRPr lang="pt-BR" sz="2800" dirty="0">
              <a:latin typeface="Century Schoolbook" panose="020406040505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Plan1!$A$2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Plan1!$B$1:$F$1</c:f>
              <c:strCache>
                <c:ptCount val="5"/>
                <c:pt idx="0">
                  <c:v>Produção</c:v>
                </c:pt>
                <c:pt idx="1">
                  <c:v>nº de produtores</c:v>
                </c:pt>
                <c:pt idx="2">
                  <c:v>R$/tonelada</c:v>
                </c:pt>
                <c:pt idx="3">
                  <c:v>Renda Bruta[R$]</c:v>
                </c:pt>
                <c:pt idx="4">
                  <c:v>Isenção do IR [R$]</c:v>
                </c:pt>
              </c:strCache>
            </c:strRef>
          </c:cat>
          <c:val>
            <c:numRef>
              <c:f>Plan1!$B$2:$F$2</c:f>
              <c:numCache>
                <c:formatCode>#,##0</c:formatCode>
                <c:ptCount val="5"/>
                <c:pt idx="0">
                  <c:v>291000</c:v>
                </c:pt>
                <c:pt idx="1">
                  <c:v>56000</c:v>
                </c:pt>
                <c:pt idx="2">
                  <c:v>5800</c:v>
                </c:pt>
                <c:pt idx="3">
                  <c:v>30139</c:v>
                </c:pt>
                <c:pt idx="4">
                  <c:v>125000</c:v>
                </c:pt>
              </c:numCache>
            </c:numRef>
          </c:val>
        </c:ser>
        <c:ser>
          <c:idx val="1"/>
          <c:order val="1"/>
          <c:tx>
            <c:strRef>
              <c:f>Plan1!$A$3</c:f>
              <c:strCache>
                <c:ptCount val="1"/>
                <c:pt idx="0">
                  <c:v>Pará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Plan1!$B$1:$F$1</c:f>
              <c:strCache>
                <c:ptCount val="5"/>
                <c:pt idx="0">
                  <c:v>Produção</c:v>
                </c:pt>
                <c:pt idx="1">
                  <c:v>nº de produtores</c:v>
                </c:pt>
                <c:pt idx="2">
                  <c:v>R$/tonelada</c:v>
                </c:pt>
                <c:pt idx="3">
                  <c:v>Renda Bruta[R$]</c:v>
                </c:pt>
                <c:pt idx="4">
                  <c:v>Isenção do IR [R$]</c:v>
                </c:pt>
              </c:strCache>
            </c:strRef>
          </c:cat>
          <c:val>
            <c:numRef>
              <c:f>Plan1!$B$3:$F$3</c:f>
              <c:numCache>
                <c:formatCode>#,##0</c:formatCode>
                <c:ptCount val="5"/>
                <c:pt idx="0">
                  <c:v>100000</c:v>
                </c:pt>
                <c:pt idx="1">
                  <c:v>19000</c:v>
                </c:pt>
                <c:pt idx="2">
                  <c:v>5500</c:v>
                </c:pt>
                <c:pt idx="3">
                  <c:v>28947</c:v>
                </c:pt>
                <c:pt idx="4">
                  <c:v>125000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4172576"/>
        <c:axId val="284170336"/>
        <c:axId val="269861472"/>
      </c:bar3DChart>
      <c:catAx>
        <c:axId val="28417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4170336"/>
        <c:crosses val="autoZero"/>
        <c:auto val="1"/>
        <c:lblAlgn val="ctr"/>
        <c:lblOffset val="100"/>
        <c:noMultiLvlLbl val="0"/>
      </c:catAx>
      <c:valAx>
        <c:axId val="284170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4172576"/>
        <c:crosses val="autoZero"/>
        <c:crossBetween val="between"/>
      </c:valAx>
      <c:serAx>
        <c:axId val="26986147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4170336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24146699749485"/>
          <c:y val="8.8269557684544656E-2"/>
          <c:w val="0.34264267704822932"/>
          <c:h val="0.549971886729534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kg/hectare</c:v>
                </c:pt>
              </c:strCache>
            </c:strRef>
          </c:tx>
          <c:invertIfNegative val="0"/>
          <c:cat>
            <c:strRef>
              <c:f>Plan1!$A$2:$A$6</c:f>
              <c:strCache>
                <c:ptCount val="5"/>
                <c:pt idx="0">
                  <c:v>   Potencial validado</c:v>
                </c:pt>
                <c:pt idx="1">
                  <c:v>Validado em Produção</c:v>
                </c:pt>
                <c:pt idx="2">
                  <c:v>Produt. PA</c:v>
                </c:pt>
                <c:pt idx="3">
                  <c:v>Produt. BR</c:v>
                </c:pt>
                <c:pt idx="4">
                  <c:v>Produt. BA</c:v>
                </c:pt>
              </c:strCache>
            </c:strRef>
          </c:cat>
          <c:val>
            <c:numRef>
              <c:f>Plan1!$B$2:$B$6</c:f>
              <c:numCache>
                <c:formatCode>General</c:formatCode>
                <c:ptCount val="5"/>
                <c:pt idx="0">
                  <c:v>4500</c:v>
                </c:pt>
                <c:pt idx="1">
                  <c:v>3000</c:v>
                </c:pt>
                <c:pt idx="2">
                  <c:v>848</c:v>
                </c:pt>
                <c:pt idx="3">
                  <c:v>388</c:v>
                </c:pt>
                <c:pt idx="4">
                  <c:v>301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2817456"/>
        <c:axId val="242816896"/>
      </c:barChart>
      <c:catAx>
        <c:axId val="242817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42816896"/>
        <c:crosses val="autoZero"/>
        <c:auto val="1"/>
        <c:lblAlgn val="ctr"/>
        <c:lblOffset val="100"/>
        <c:noMultiLvlLbl val="0"/>
      </c:catAx>
      <c:valAx>
        <c:axId val="242816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2817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9816752963117465"/>
          <c:y val="0.88783227302229561"/>
          <c:w val="0.22786659632074469"/>
          <c:h val="6.441005823914303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Plan1!$B$1:$B$2</c:f>
              <c:strCache>
                <c:ptCount val="1"/>
                <c:pt idx="0">
                  <c:v>TOTAL Ativo  (a)</c:v>
                </c:pt>
              </c:strCache>
            </c:strRef>
          </c:tx>
          <c:invertIfNegative val="0"/>
          <c:cat>
            <c:strRef>
              <c:f>Plan1!$A$3:$A$6</c:f>
              <c:strCache>
                <c:ptCount val="4"/>
                <c:pt idx="0">
                  <c:v>Superior</c:v>
                </c:pt>
                <c:pt idx="1">
                  <c:v>Intermediário</c:v>
                </c:pt>
                <c:pt idx="2">
                  <c:v>Auxiliar</c:v>
                </c:pt>
                <c:pt idx="3">
                  <c:v>TOTAL </c:v>
                </c:pt>
              </c:strCache>
            </c:strRef>
          </c:cat>
          <c:val>
            <c:numRef>
              <c:f>Plan1!$B$3:$B$6</c:f>
              <c:numCache>
                <c:formatCode>#,##0</c:formatCode>
                <c:ptCount val="4"/>
                <c:pt idx="0" formatCode="General">
                  <c:v>231</c:v>
                </c:pt>
                <c:pt idx="1">
                  <c:v>1063</c:v>
                </c:pt>
                <c:pt idx="2" formatCode="General">
                  <c:v>539</c:v>
                </c:pt>
                <c:pt idx="3">
                  <c:v>1833</c:v>
                </c:pt>
              </c:numCache>
            </c:numRef>
          </c:val>
        </c:ser>
        <c:ser>
          <c:idx val="1"/>
          <c:order val="1"/>
          <c:tx>
            <c:strRef>
              <c:f>Plan1!$C$1:$C$2</c:f>
              <c:strCache>
                <c:ptCount val="1"/>
                <c:pt idx="0">
                  <c:v>TOTAL Abono (b)</c:v>
                </c:pt>
              </c:strCache>
            </c:strRef>
          </c:tx>
          <c:invertIfNegative val="0"/>
          <c:cat>
            <c:strRef>
              <c:f>Plan1!$A$3:$A$6</c:f>
              <c:strCache>
                <c:ptCount val="4"/>
                <c:pt idx="0">
                  <c:v>Superior</c:v>
                </c:pt>
                <c:pt idx="1">
                  <c:v>Intermediário</c:v>
                </c:pt>
                <c:pt idx="2">
                  <c:v>Auxiliar</c:v>
                </c:pt>
                <c:pt idx="3">
                  <c:v>TOTAL </c:v>
                </c:pt>
              </c:strCache>
            </c:strRef>
          </c:cat>
          <c:val>
            <c:numRef>
              <c:f>Plan1!$C$3:$C$6</c:f>
              <c:numCache>
                <c:formatCode>General</c:formatCode>
                <c:ptCount val="4"/>
                <c:pt idx="0">
                  <c:v>163</c:v>
                </c:pt>
                <c:pt idx="1">
                  <c:v>655</c:v>
                </c:pt>
                <c:pt idx="2">
                  <c:v>293</c:v>
                </c:pt>
                <c:pt idx="3">
                  <c:v>1111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2814096"/>
        <c:axId val="242813536"/>
      </c:barChart>
      <c:catAx>
        <c:axId val="242814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t-BR"/>
          </a:p>
        </c:txPr>
        <c:crossAx val="242813536"/>
        <c:crosses val="autoZero"/>
        <c:auto val="1"/>
        <c:lblAlgn val="ctr"/>
        <c:lblOffset val="100"/>
        <c:noMultiLvlLbl val="0"/>
      </c:catAx>
      <c:valAx>
        <c:axId val="242813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t-BR"/>
          </a:p>
        </c:txPr>
        <c:crossAx val="242814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139582327627681"/>
          <c:y val="0.39832693627648991"/>
          <c:w val="0.1592394355396122"/>
          <c:h val="0.14536170258099274"/>
        </c:manualLayout>
      </c:layout>
      <c:overlay val="0"/>
      <c:txPr>
        <a:bodyPr/>
        <a:lstStyle/>
        <a:p>
          <a:pPr>
            <a:defRPr sz="1200" b="1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ISENÇÃO IR [@/ano]</c:v>
                </c:pt>
              </c:strCache>
            </c:strRef>
          </c:tx>
          <c:invertIfNegative val="0"/>
          <c:cat>
            <c:strRef>
              <c:f>Plan1!$A$2</c:f>
              <c:strCache>
                <c:ptCount val="1"/>
                <c:pt idx="0">
                  <c:v>fonte: IBGE, MF e Valor Econômico 2013</c:v>
                </c:pt>
              </c:strCache>
            </c:strRef>
          </c:cat>
          <c:val>
            <c:numRef>
              <c:f>Plan1!$B$2</c:f>
              <c:numCache>
                <c:formatCode>General</c:formatCode>
                <c:ptCount val="1"/>
                <c:pt idx="0">
                  <c:v>1250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Produção por cacauicultor [@/ano]</c:v>
                </c:pt>
              </c:strCache>
            </c:strRef>
          </c:tx>
          <c:invertIfNegative val="0"/>
          <c:cat>
            <c:strRef>
              <c:f>Plan1!$A$2</c:f>
              <c:strCache>
                <c:ptCount val="1"/>
                <c:pt idx="0">
                  <c:v>fonte: IBGE, MF e Valor Econômico 2013</c:v>
                </c:pt>
              </c:strCache>
            </c:strRef>
          </c:cat>
          <c:val>
            <c:numRef>
              <c:f>Plan1!$C$2</c:f>
              <c:numCache>
                <c:formatCode>General</c:formatCode>
                <c:ptCount val="1"/>
                <c:pt idx="0">
                  <c:v>360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2810736"/>
        <c:axId val="242810176"/>
      </c:barChart>
      <c:catAx>
        <c:axId val="242810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42810176"/>
        <c:crosses val="autoZero"/>
        <c:auto val="1"/>
        <c:lblAlgn val="ctr"/>
        <c:lblOffset val="100"/>
        <c:noMultiLvlLbl val="0"/>
      </c:catAx>
      <c:valAx>
        <c:axId val="242810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2810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466453600925576"/>
          <c:y val="0.20847506371867466"/>
          <c:w val="0.43153258416669532"/>
          <c:h val="0.5830498725626507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7-21T10:17:20.843" idx="33">
    <p:pos x="5465" y="482"/>
    <p:text/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7-21T10:17:20.843" idx="14">
    <p:pos x="5465" y="482"/>
    <p:text/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7-21T10:17:20.843" idx="35">
    <p:pos x="5465" y="482"/>
    <p:text/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7-21T10:17:20.843" idx="32">
    <p:pos x="5465" y="482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7-21T10:17:20.843" idx="21">
    <p:pos x="5465" y="482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7-21T10:17:20.843" idx="28">
    <p:pos x="5465" y="482"/>
    <p:text/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8-19T21:20:40.114" idx="1">
    <p:pos x="3999" y="230"/>
    <p:text/>
  </p:cm>
  <p:cm authorId="1" dt="2015-08-19T21:20:43.063" idx="2">
    <p:pos x="4135" y="366"/>
    <p:text/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7-21T10:17:20.843" idx="36">
    <p:pos x="5465" y="482"/>
    <p:text/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7-21T10:17:20.843" idx="34">
    <p:pos x="5465" y="482"/>
    <p:text/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7-21T10:17:20.843" idx="5">
    <p:pos x="5465" y="482"/>
    <p:text/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7-21T10:17:20.843" idx="18">
    <p:pos x="5465" y="482"/>
    <p:text/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7-21T10:17:20.843" idx="30">
    <p:pos x="5465" y="482"/>
    <p:text/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16CC57-D879-476B-ABC4-F88BD2E47832}" type="doc">
      <dgm:prSet loTypeId="urn:microsoft.com/office/officeart/2005/8/layout/list1" loCatId="list" qsTypeId="urn:microsoft.com/office/officeart/2005/8/quickstyle/3d9" qsCatId="3D" csTypeId="urn:microsoft.com/office/officeart/2005/8/colors/colorful1#1" csCatId="colorful" phldr="1"/>
      <dgm:spPr/>
      <dgm:t>
        <a:bodyPr/>
        <a:lstStyle/>
        <a:p>
          <a:endParaRPr lang="pt-BR"/>
        </a:p>
      </dgm:t>
    </dgm:pt>
    <dgm:pt modelId="{52EDD3D1-BF7D-44AF-8E49-518EF1755FDB}">
      <dgm:prSet phldrT="[Texto]" custT="1"/>
      <dgm:spPr/>
      <dgm:t>
        <a:bodyPr/>
        <a:lstStyle/>
        <a:p>
          <a:r>
            <a:rPr lang="pt-BR" sz="3600" b="1" dirty="0" err="1" smtClean="0">
              <a:effectLst/>
            </a:rPr>
            <a:t>Nutrômica</a:t>
          </a:r>
          <a:r>
            <a:rPr lang="pt-BR" sz="3600" b="1" dirty="0" smtClean="0">
              <a:effectLst/>
            </a:rPr>
            <a:t> do chocolate</a:t>
          </a:r>
          <a:endParaRPr lang="pt-BR" sz="3600" b="1" dirty="0">
            <a:effectLst/>
          </a:endParaRPr>
        </a:p>
      </dgm:t>
    </dgm:pt>
    <dgm:pt modelId="{99972075-C26C-4AEB-BFD2-FB057CB86E62}" type="parTrans" cxnId="{DAAC1083-F26B-4A89-8094-E0D32C0CE462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BFC34B-830B-4F48-BFDC-2CC7F012014A}" type="sibTrans" cxnId="{DAAC1083-F26B-4A89-8094-E0D32C0CE462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A54890-EAAE-4C90-9036-02CCFEC04721}">
      <dgm:prSet phldrT="[Texto]" custT="1"/>
      <dgm:spPr/>
      <dgm:t>
        <a:bodyPr/>
        <a:lstStyle/>
        <a:p>
          <a:r>
            <a:rPr lang="pt-B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Biotecnologia</a:t>
          </a:r>
          <a:endParaRPr lang="pt-BR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E321ED-D31F-4141-9CBB-3DD0D23A79E0}" type="parTrans" cxnId="{CB705EF0-AC4E-4B4C-8382-845FD5793848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BAAF1F-D94C-450A-992C-BDBD443AA448}" type="sibTrans" cxnId="{CB705EF0-AC4E-4B4C-8382-845FD5793848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0283DF-448B-4146-8CCB-0E534B2BEF02}">
      <dgm:prSet phldrT="[Texto]" custT="1"/>
      <dgm:spPr/>
      <dgm:t>
        <a:bodyPr/>
        <a:lstStyle/>
        <a:p>
          <a:r>
            <a:rPr lang="pt-BR" sz="3600" b="1" dirty="0" err="1" smtClean="0">
              <a:effectLst/>
            </a:rPr>
            <a:t>fertirrigação</a:t>
          </a:r>
          <a:r>
            <a:rPr lang="pt-BR" sz="3600" b="1" dirty="0" smtClean="0">
              <a:effectLst/>
            </a:rPr>
            <a:t> de precisão</a:t>
          </a:r>
          <a:endParaRPr lang="pt-BR" sz="3600" b="1" dirty="0">
            <a:effectLst/>
          </a:endParaRPr>
        </a:p>
      </dgm:t>
    </dgm:pt>
    <dgm:pt modelId="{385BE75F-BDD5-4203-B82E-286BF74B38C8}" type="parTrans" cxnId="{41653EFF-D388-4461-8B9A-6046127EFEB9}">
      <dgm:prSet/>
      <dgm:spPr/>
      <dgm:t>
        <a:bodyPr/>
        <a:lstStyle/>
        <a:p>
          <a:endParaRPr lang="pt-BR"/>
        </a:p>
      </dgm:t>
    </dgm:pt>
    <dgm:pt modelId="{62E75987-A3E8-4350-9F49-F287B9F67D37}" type="sibTrans" cxnId="{41653EFF-D388-4461-8B9A-6046127EFEB9}">
      <dgm:prSet/>
      <dgm:spPr/>
      <dgm:t>
        <a:bodyPr/>
        <a:lstStyle/>
        <a:p>
          <a:endParaRPr lang="pt-BR"/>
        </a:p>
      </dgm:t>
    </dgm:pt>
    <dgm:pt modelId="{F4FFDD01-2C12-4036-880E-61DA28D8427F}">
      <dgm:prSet phldrT="[Texto]" custT="1"/>
      <dgm:spPr/>
      <dgm:t>
        <a:bodyPr/>
        <a:lstStyle/>
        <a:p>
          <a:r>
            <a: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Sistemas agroflorestais e mudanças climáticas</a:t>
          </a:r>
          <a:endParaRPr lang="pt-BR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317390-75F1-4EEB-ACDA-CB23196ED9D8}" type="parTrans" cxnId="{7F92FA02-5B49-469D-8984-75F0C4FF9094}">
      <dgm:prSet/>
      <dgm:spPr/>
      <dgm:t>
        <a:bodyPr/>
        <a:lstStyle/>
        <a:p>
          <a:endParaRPr lang="pt-BR"/>
        </a:p>
      </dgm:t>
    </dgm:pt>
    <dgm:pt modelId="{8A3C1961-7686-47C8-B824-6EF8F9BDEF84}" type="sibTrans" cxnId="{7F92FA02-5B49-469D-8984-75F0C4FF9094}">
      <dgm:prSet/>
      <dgm:spPr/>
      <dgm:t>
        <a:bodyPr/>
        <a:lstStyle/>
        <a:p>
          <a:endParaRPr lang="pt-BR"/>
        </a:p>
      </dgm:t>
    </dgm:pt>
    <dgm:pt modelId="{A7C7A1CA-1BB6-49DE-A38C-C2ABBF48B59C}" type="pres">
      <dgm:prSet presAssocID="{4D16CC57-D879-476B-ABC4-F88BD2E4783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D549ACC-2C14-4E9B-8972-A9B0624B3733}" type="pres">
      <dgm:prSet presAssocID="{52EDD3D1-BF7D-44AF-8E49-518EF1755FDB}" presName="parentLin" presStyleCnt="0"/>
      <dgm:spPr/>
      <dgm:t>
        <a:bodyPr/>
        <a:lstStyle/>
        <a:p>
          <a:endParaRPr lang="pt-BR"/>
        </a:p>
      </dgm:t>
    </dgm:pt>
    <dgm:pt modelId="{77C2E6F6-E1D9-4B6F-8FDA-D1B18809FA30}" type="pres">
      <dgm:prSet presAssocID="{52EDD3D1-BF7D-44AF-8E49-518EF1755FDB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A2517262-54A2-42CE-8429-695EE2455E2E}" type="pres">
      <dgm:prSet presAssocID="{52EDD3D1-BF7D-44AF-8E49-518EF1755FD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2363DF7-0F83-4909-BE8E-86A824F85E22}" type="pres">
      <dgm:prSet presAssocID="{52EDD3D1-BF7D-44AF-8E49-518EF1755FDB}" presName="negativeSpace" presStyleCnt="0"/>
      <dgm:spPr/>
      <dgm:t>
        <a:bodyPr/>
        <a:lstStyle/>
        <a:p>
          <a:endParaRPr lang="pt-BR"/>
        </a:p>
      </dgm:t>
    </dgm:pt>
    <dgm:pt modelId="{E20BA2AF-184C-4EA0-AA17-22283AC85A14}" type="pres">
      <dgm:prSet presAssocID="{52EDD3D1-BF7D-44AF-8E49-518EF1755FDB}" presName="childText" presStyleLbl="conFgAcc1" presStyleIdx="0" presStyleCnt="4" custLinFactNeighborX="-937">
        <dgm:presLayoutVars>
          <dgm:bulletEnabled val="1"/>
        </dgm:presLayoutVars>
      </dgm:prSet>
      <dgm:spPr>
        <a:solidFill>
          <a:schemeClr val="accent3">
            <a:lumMod val="20000"/>
            <a:lumOff val="80000"/>
            <a:alpha val="61000"/>
          </a:schemeClr>
        </a:solidFill>
      </dgm:spPr>
      <dgm:t>
        <a:bodyPr/>
        <a:lstStyle/>
        <a:p>
          <a:endParaRPr lang="pt-BR"/>
        </a:p>
      </dgm:t>
    </dgm:pt>
    <dgm:pt modelId="{0AC7D3A4-32B2-4CFF-A1BC-4FD3B6224A6F}" type="pres">
      <dgm:prSet presAssocID="{5CBFC34B-830B-4F48-BFDC-2CC7F012014A}" presName="spaceBetweenRectangles" presStyleCnt="0"/>
      <dgm:spPr/>
      <dgm:t>
        <a:bodyPr/>
        <a:lstStyle/>
        <a:p>
          <a:endParaRPr lang="pt-BR"/>
        </a:p>
      </dgm:t>
    </dgm:pt>
    <dgm:pt modelId="{DFE2FC24-1030-4966-907B-05EF6DED8CA5}" type="pres">
      <dgm:prSet presAssocID="{BF0283DF-448B-4146-8CCB-0E534B2BEF02}" presName="parentLin" presStyleCnt="0"/>
      <dgm:spPr/>
      <dgm:t>
        <a:bodyPr/>
        <a:lstStyle/>
        <a:p>
          <a:endParaRPr lang="pt-BR"/>
        </a:p>
      </dgm:t>
    </dgm:pt>
    <dgm:pt modelId="{F1E4AF64-9D47-4A62-A84B-C4AFA9CAF398}" type="pres">
      <dgm:prSet presAssocID="{BF0283DF-448B-4146-8CCB-0E534B2BEF02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410F831D-8D50-429E-8125-DF74D07EC409}" type="pres">
      <dgm:prSet presAssocID="{BF0283DF-448B-4146-8CCB-0E534B2BEF0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0D8E4D5-CEDE-46C1-B5D5-F706678F6FE4}" type="pres">
      <dgm:prSet presAssocID="{BF0283DF-448B-4146-8CCB-0E534B2BEF02}" presName="negativeSpace" presStyleCnt="0"/>
      <dgm:spPr/>
      <dgm:t>
        <a:bodyPr/>
        <a:lstStyle/>
        <a:p>
          <a:endParaRPr lang="pt-BR"/>
        </a:p>
      </dgm:t>
    </dgm:pt>
    <dgm:pt modelId="{872B0025-49B2-46C3-B8EC-BA30C93AE718}" type="pres">
      <dgm:prSet presAssocID="{BF0283DF-448B-4146-8CCB-0E534B2BEF02}" presName="childText" presStyleLbl="conFgAcc1" presStyleIdx="1" presStyleCnt="4" custLinFactNeighborX="-937">
        <dgm:presLayoutVars>
          <dgm:bulletEnabled val="1"/>
        </dgm:presLayoutVars>
      </dgm:prSet>
      <dgm:spPr>
        <a:solidFill>
          <a:schemeClr val="accent3">
            <a:lumMod val="20000"/>
            <a:lumOff val="80000"/>
            <a:alpha val="61000"/>
          </a:schemeClr>
        </a:solidFill>
      </dgm:spPr>
      <dgm:t>
        <a:bodyPr/>
        <a:lstStyle/>
        <a:p>
          <a:endParaRPr lang="pt-BR"/>
        </a:p>
      </dgm:t>
    </dgm:pt>
    <dgm:pt modelId="{CB0563F8-C9EA-42B1-9240-CC8ACD1F6C36}" type="pres">
      <dgm:prSet presAssocID="{62E75987-A3E8-4350-9F49-F287B9F67D37}" presName="spaceBetweenRectangles" presStyleCnt="0"/>
      <dgm:spPr/>
      <dgm:t>
        <a:bodyPr/>
        <a:lstStyle/>
        <a:p>
          <a:endParaRPr lang="pt-BR"/>
        </a:p>
      </dgm:t>
    </dgm:pt>
    <dgm:pt modelId="{A558087D-1947-42C0-AE29-7119DDDBFAF1}" type="pres">
      <dgm:prSet presAssocID="{74A54890-EAAE-4C90-9036-02CCFEC04721}" presName="parentLin" presStyleCnt="0"/>
      <dgm:spPr/>
      <dgm:t>
        <a:bodyPr/>
        <a:lstStyle/>
        <a:p>
          <a:endParaRPr lang="pt-BR"/>
        </a:p>
      </dgm:t>
    </dgm:pt>
    <dgm:pt modelId="{59AC752A-2BC9-41F0-ABE8-97DB87CAE285}" type="pres">
      <dgm:prSet presAssocID="{74A54890-EAAE-4C90-9036-02CCFEC04721}" presName="parentLeftMargin" presStyleLbl="node1" presStyleIdx="1" presStyleCnt="4"/>
      <dgm:spPr/>
      <dgm:t>
        <a:bodyPr/>
        <a:lstStyle/>
        <a:p>
          <a:endParaRPr lang="pt-BR"/>
        </a:p>
      </dgm:t>
    </dgm:pt>
    <dgm:pt modelId="{BC5B4BA5-2AE1-4EF3-AC5E-528CD947F398}" type="pres">
      <dgm:prSet presAssocID="{74A54890-EAAE-4C90-9036-02CCFEC04721}" presName="parentText" presStyleLbl="node1" presStyleIdx="2" presStyleCnt="4" custLinFactNeighborX="29535" custLinFactNeighborY="315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3E3BF0-033D-40EC-AAC4-F3E2FC2F678F}" type="pres">
      <dgm:prSet presAssocID="{74A54890-EAAE-4C90-9036-02CCFEC04721}" presName="negativeSpace" presStyleCnt="0"/>
      <dgm:spPr/>
      <dgm:t>
        <a:bodyPr/>
        <a:lstStyle/>
        <a:p>
          <a:endParaRPr lang="pt-BR"/>
        </a:p>
      </dgm:t>
    </dgm:pt>
    <dgm:pt modelId="{A14FC9AC-3DBF-4D1E-81B9-F446E86093CE}" type="pres">
      <dgm:prSet presAssocID="{74A54890-EAAE-4C90-9036-02CCFEC04721}" presName="childText" presStyleLbl="conFgAcc1" presStyleIdx="2" presStyleCnt="4" custLinFactNeighborX="-937">
        <dgm:presLayoutVars>
          <dgm:bulletEnabled val="1"/>
        </dgm:presLayoutVars>
      </dgm:prSet>
      <dgm:spPr>
        <a:solidFill>
          <a:schemeClr val="accent3">
            <a:lumMod val="20000"/>
            <a:lumOff val="80000"/>
            <a:alpha val="61000"/>
          </a:schemeClr>
        </a:solidFill>
      </dgm:spPr>
      <dgm:t>
        <a:bodyPr/>
        <a:lstStyle/>
        <a:p>
          <a:endParaRPr lang="pt-BR"/>
        </a:p>
      </dgm:t>
    </dgm:pt>
    <dgm:pt modelId="{4CC28C59-5C2A-4854-89F1-57113E7A21CE}" type="pres">
      <dgm:prSet presAssocID="{D8BAAF1F-D94C-450A-992C-BDBD443AA448}" presName="spaceBetweenRectangles" presStyleCnt="0"/>
      <dgm:spPr/>
      <dgm:t>
        <a:bodyPr/>
        <a:lstStyle/>
        <a:p>
          <a:endParaRPr lang="pt-BR"/>
        </a:p>
      </dgm:t>
    </dgm:pt>
    <dgm:pt modelId="{DF900EE8-8725-438D-83A4-251E7D6BB5BD}" type="pres">
      <dgm:prSet presAssocID="{F4FFDD01-2C12-4036-880E-61DA28D8427F}" presName="parentLin" presStyleCnt="0"/>
      <dgm:spPr/>
    </dgm:pt>
    <dgm:pt modelId="{8EF8D1CC-F6DC-436D-A043-BF6B90D37D87}" type="pres">
      <dgm:prSet presAssocID="{F4FFDD01-2C12-4036-880E-61DA28D8427F}" presName="parentLeftMargin" presStyleLbl="node1" presStyleIdx="2" presStyleCnt="4"/>
      <dgm:spPr/>
      <dgm:t>
        <a:bodyPr/>
        <a:lstStyle/>
        <a:p>
          <a:endParaRPr lang="pt-BR"/>
        </a:p>
      </dgm:t>
    </dgm:pt>
    <dgm:pt modelId="{B8CA1494-3C73-404F-A2A5-C8EFFC3B444D}" type="pres">
      <dgm:prSet presAssocID="{F4FFDD01-2C12-4036-880E-61DA28D8427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44CF1B5-DDCE-4DD1-98F5-081E51B4BBF5}" type="pres">
      <dgm:prSet presAssocID="{F4FFDD01-2C12-4036-880E-61DA28D8427F}" presName="negativeSpace" presStyleCnt="0"/>
      <dgm:spPr/>
    </dgm:pt>
    <dgm:pt modelId="{ED24F367-1DB9-49C8-9D72-01E80F1536B4}" type="pres">
      <dgm:prSet presAssocID="{F4FFDD01-2C12-4036-880E-61DA28D8427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D861D37-9E33-4C9D-8390-B6C0A943D2F3}" type="presOf" srcId="{52EDD3D1-BF7D-44AF-8E49-518EF1755FDB}" destId="{A2517262-54A2-42CE-8429-695EE2455E2E}" srcOrd="1" destOrd="0" presId="urn:microsoft.com/office/officeart/2005/8/layout/list1"/>
    <dgm:cxn modelId="{98D29CB6-0743-4A43-BDBB-7E06F0FA4A82}" type="presOf" srcId="{74A54890-EAAE-4C90-9036-02CCFEC04721}" destId="{BC5B4BA5-2AE1-4EF3-AC5E-528CD947F398}" srcOrd="1" destOrd="0" presId="urn:microsoft.com/office/officeart/2005/8/layout/list1"/>
    <dgm:cxn modelId="{12600FE8-663C-4D6E-8EB9-601FE89BF25F}" type="presOf" srcId="{F4FFDD01-2C12-4036-880E-61DA28D8427F}" destId="{8EF8D1CC-F6DC-436D-A043-BF6B90D37D87}" srcOrd="0" destOrd="0" presId="urn:microsoft.com/office/officeart/2005/8/layout/list1"/>
    <dgm:cxn modelId="{41653EFF-D388-4461-8B9A-6046127EFEB9}" srcId="{4D16CC57-D879-476B-ABC4-F88BD2E47832}" destId="{BF0283DF-448B-4146-8CCB-0E534B2BEF02}" srcOrd="1" destOrd="0" parTransId="{385BE75F-BDD5-4203-B82E-286BF74B38C8}" sibTransId="{62E75987-A3E8-4350-9F49-F287B9F67D37}"/>
    <dgm:cxn modelId="{7F92FA02-5B49-469D-8984-75F0C4FF9094}" srcId="{4D16CC57-D879-476B-ABC4-F88BD2E47832}" destId="{F4FFDD01-2C12-4036-880E-61DA28D8427F}" srcOrd="3" destOrd="0" parTransId="{EA317390-75F1-4EEB-ACDA-CB23196ED9D8}" sibTransId="{8A3C1961-7686-47C8-B824-6EF8F9BDEF84}"/>
    <dgm:cxn modelId="{D47DD406-ED8A-49EB-9147-7E2E04BD3C93}" type="presOf" srcId="{4D16CC57-D879-476B-ABC4-F88BD2E47832}" destId="{A7C7A1CA-1BB6-49DE-A38C-C2ABBF48B59C}" srcOrd="0" destOrd="0" presId="urn:microsoft.com/office/officeart/2005/8/layout/list1"/>
    <dgm:cxn modelId="{CC608A88-BD21-4215-82BF-3FC06732F01A}" type="presOf" srcId="{BF0283DF-448B-4146-8CCB-0E534B2BEF02}" destId="{410F831D-8D50-429E-8125-DF74D07EC409}" srcOrd="1" destOrd="0" presId="urn:microsoft.com/office/officeart/2005/8/layout/list1"/>
    <dgm:cxn modelId="{FE390F3B-C928-425B-A78E-603A22CB021F}" type="presOf" srcId="{74A54890-EAAE-4C90-9036-02CCFEC04721}" destId="{59AC752A-2BC9-41F0-ABE8-97DB87CAE285}" srcOrd="0" destOrd="0" presId="urn:microsoft.com/office/officeart/2005/8/layout/list1"/>
    <dgm:cxn modelId="{DAAC1083-F26B-4A89-8094-E0D32C0CE462}" srcId="{4D16CC57-D879-476B-ABC4-F88BD2E47832}" destId="{52EDD3D1-BF7D-44AF-8E49-518EF1755FDB}" srcOrd="0" destOrd="0" parTransId="{99972075-C26C-4AEB-BFD2-FB057CB86E62}" sibTransId="{5CBFC34B-830B-4F48-BFDC-2CC7F012014A}"/>
    <dgm:cxn modelId="{CB705EF0-AC4E-4B4C-8382-845FD5793848}" srcId="{4D16CC57-D879-476B-ABC4-F88BD2E47832}" destId="{74A54890-EAAE-4C90-9036-02CCFEC04721}" srcOrd="2" destOrd="0" parTransId="{09E321ED-D31F-4141-9CBB-3DD0D23A79E0}" sibTransId="{D8BAAF1F-D94C-450A-992C-BDBD443AA448}"/>
    <dgm:cxn modelId="{4C67B0C8-5C82-402D-AD6A-97D0DC804A47}" type="presOf" srcId="{BF0283DF-448B-4146-8CCB-0E534B2BEF02}" destId="{F1E4AF64-9D47-4A62-A84B-C4AFA9CAF398}" srcOrd="0" destOrd="0" presId="urn:microsoft.com/office/officeart/2005/8/layout/list1"/>
    <dgm:cxn modelId="{5E5876CC-72B3-46F2-BA18-3D0CFE3040E3}" type="presOf" srcId="{F4FFDD01-2C12-4036-880E-61DA28D8427F}" destId="{B8CA1494-3C73-404F-A2A5-C8EFFC3B444D}" srcOrd="1" destOrd="0" presId="urn:microsoft.com/office/officeart/2005/8/layout/list1"/>
    <dgm:cxn modelId="{2DCCD83C-51A1-477B-B010-B428647A0FE6}" type="presOf" srcId="{52EDD3D1-BF7D-44AF-8E49-518EF1755FDB}" destId="{77C2E6F6-E1D9-4B6F-8FDA-D1B18809FA30}" srcOrd="0" destOrd="0" presId="urn:microsoft.com/office/officeart/2005/8/layout/list1"/>
    <dgm:cxn modelId="{BBC3E1C3-1E26-406C-ACA8-F39265ACC5CC}" type="presParOf" srcId="{A7C7A1CA-1BB6-49DE-A38C-C2ABBF48B59C}" destId="{ED549ACC-2C14-4E9B-8972-A9B0624B3733}" srcOrd="0" destOrd="0" presId="urn:microsoft.com/office/officeart/2005/8/layout/list1"/>
    <dgm:cxn modelId="{D9C7080D-C33E-4EC5-A8DF-A6EFB1DC92A6}" type="presParOf" srcId="{ED549ACC-2C14-4E9B-8972-A9B0624B3733}" destId="{77C2E6F6-E1D9-4B6F-8FDA-D1B18809FA30}" srcOrd="0" destOrd="0" presId="urn:microsoft.com/office/officeart/2005/8/layout/list1"/>
    <dgm:cxn modelId="{3506AB2D-6F88-45FF-AADE-4EA881E5EF4F}" type="presParOf" srcId="{ED549ACC-2C14-4E9B-8972-A9B0624B3733}" destId="{A2517262-54A2-42CE-8429-695EE2455E2E}" srcOrd="1" destOrd="0" presId="urn:microsoft.com/office/officeart/2005/8/layout/list1"/>
    <dgm:cxn modelId="{A59BB0C9-EC76-42DB-AEA9-C211924829DA}" type="presParOf" srcId="{A7C7A1CA-1BB6-49DE-A38C-C2ABBF48B59C}" destId="{82363DF7-0F83-4909-BE8E-86A824F85E22}" srcOrd="1" destOrd="0" presId="urn:microsoft.com/office/officeart/2005/8/layout/list1"/>
    <dgm:cxn modelId="{7D8B5F23-B8F3-4E01-97C8-BE1E02C8785E}" type="presParOf" srcId="{A7C7A1CA-1BB6-49DE-A38C-C2ABBF48B59C}" destId="{E20BA2AF-184C-4EA0-AA17-22283AC85A14}" srcOrd="2" destOrd="0" presId="urn:microsoft.com/office/officeart/2005/8/layout/list1"/>
    <dgm:cxn modelId="{54D33810-C237-40EE-9AC2-CAB295361425}" type="presParOf" srcId="{A7C7A1CA-1BB6-49DE-A38C-C2ABBF48B59C}" destId="{0AC7D3A4-32B2-4CFF-A1BC-4FD3B6224A6F}" srcOrd="3" destOrd="0" presId="urn:microsoft.com/office/officeart/2005/8/layout/list1"/>
    <dgm:cxn modelId="{89AD29D0-46D7-45DF-A7DC-C0615FDEFEE5}" type="presParOf" srcId="{A7C7A1CA-1BB6-49DE-A38C-C2ABBF48B59C}" destId="{DFE2FC24-1030-4966-907B-05EF6DED8CA5}" srcOrd="4" destOrd="0" presId="urn:microsoft.com/office/officeart/2005/8/layout/list1"/>
    <dgm:cxn modelId="{4E9013EA-F0E6-40FB-95A8-2E4810AEDC07}" type="presParOf" srcId="{DFE2FC24-1030-4966-907B-05EF6DED8CA5}" destId="{F1E4AF64-9D47-4A62-A84B-C4AFA9CAF398}" srcOrd="0" destOrd="0" presId="urn:microsoft.com/office/officeart/2005/8/layout/list1"/>
    <dgm:cxn modelId="{AE53A64D-83E4-42F0-8EFB-6F242FBB9329}" type="presParOf" srcId="{DFE2FC24-1030-4966-907B-05EF6DED8CA5}" destId="{410F831D-8D50-429E-8125-DF74D07EC409}" srcOrd="1" destOrd="0" presId="urn:microsoft.com/office/officeart/2005/8/layout/list1"/>
    <dgm:cxn modelId="{F383AE33-42FA-43B4-B628-B939F4618402}" type="presParOf" srcId="{A7C7A1CA-1BB6-49DE-A38C-C2ABBF48B59C}" destId="{C0D8E4D5-CEDE-46C1-B5D5-F706678F6FE4}" srcOrd="5" destOrd="0" presId="urn:microsoft.com/office/officeart/2005/8/layout/list1"/>
    <dgm:cxn modelId="{BE4D55DA-4EC7-442A-96D0-1C198E74004C}" type="presParOf" srcId="{A7C7A1CA-1BB6-49DE-A38C-C2ABBF48B59C}" destId="{872B0025-49B2-46C3-B8EC-BA30C93AE718}" srcOrd="6" destOrd="0" presId="urn:microsoft.com/office/officeart/2005/8/layout/list1"/>
    <dgm:cxn modelId="{D4EA228E-FD06-44C5-923F-3A8A899F29EF}" type="presParOf" srcId="{A7C7A1CA-1BB6-49DE-A38C-C2ABBF48B59C}" destId="{CB0563F8-C9EA-42B1-9240-CC8ACD1F6C36}" srcOrd="7" destOrd="0" presId="urn:microsoft.com/office/officeart/2005/8/layout/list1"/>
    <dgm:cxn modelId="{23DC9FA2-CC2F-4E07-B7C2-531DA9CF4500}" type="presParOf" srcId="{A7C7A1CA-1BB6-49DE-A38C-C2ABBF48B59C}" destId="{A558087D-1947-42C0-AE29-7119DDDBFAF1}" srcOrd="8" destOrd="0" presId="urn:microsoft.com/office/officeart/2005/8/layout/list1"/>
    <dgm:cxn modelId="{9FAB394F-8934-4D32-A350-42E5FB80FFCC}" type="presParOf" srcId="{A558087D-1947-42C0-AE29-7119DDDBFAF1}" destId="{59AC752A-2BC9-41F0-ABE8-97DB87CAE285}" srcOrd="0" destOrd="0" presId="urn:microsoft.com/office/officeart/2005/8/layout/list1"/>
    <dgm:cxn modelId="{C09692E8-B444-4957-A2B5-8068DD822B61}" type="presParOf" srcId="{A558087D-1947-42C0-AE29-7119DDDBFAF1}" destId="{BC5B4BA5-2AE1-4EF3-AC5E-528CD947F398}" srcOrd="1" destOrd="0" presId="urn:microsoft.com/office/officeart/2005/8/layout/list1"/>
    <dgm:cxn modelId="{E68A9A41-31CA-402C-80F2-A728B3DB8A0A}" type="presParOf" srcId="{A7C7A1CA-1BB6-49DE-A38C-C2ABBF48B59C}" destId="{543E3BF0-033D-40EC-AAC4-F3E2FC2F678F}" srcOrd="9" destOrd="0" presId="urn:microsoft.com/office/officeart/2005/8/layout/list1"/>
    <dgm:cxn modelId="{255F07CD-8EFD-4A63-B186-4AD5E785E3F1}" type="presParOf" srcId="{A7C7A1CA-1BB6-49DE-A38C-C2ABBF48B59C}" destId="{A14FC9AC-3DBF-4D1E-81B9-F446E86093CE}" srcOrd="10" destOrd="0" presId="urn:microsoft.com/office/officeart/2005/8/layout/list1"/>
    <dgm:cxn modelId="{E2AFABFF-CD10-47A6-BE50-25374685C0EC}" type="presParOf" srcId="{A7C7A1CA-1BB6-49DE-A38C-C2ABBF48B59C}" destId="{4CC28C59-5C2A-4854-89F1-57113E7A21CE}" srcOrd="11" destOrd="0" presId="urn:microsoft.com/office/officeart/2005/8/layout/list1"/>
    <dgm:cxn modelId="{1ED074ED-1D8C-40CE-BB63-C4A6D7CB43D9}" type="presParOf" srcId="{A7C7A1CA-1BB6-49DE-A38C-C2ABBF48B59C}" destId="{DF900EE8-8725-438D-83A4-251E7D6BB5BD}" srcOrd="12" destOrd="0" presId="urn:microsoft.com/office/officeart/2005/8/layout/list1"/>
    <dgm:cxn modelId="{53328966-2EF2-49C9-88F2-522E4DE52252}" type="presParOf" srcId="{DF900EE8-8725-438D-83A4-251E7D6BB5BD}" destId="{8EF8D1CC-F6DC-436D-A043-BF6B90D37D87}" srcOrd="0" destOrd="0" presId="urn:microsoft.com/office/officeart/2005/8/layout/list1"/>
    <dgm:cxn modelId="{E42B7459-A4F6-4376-AFC1-E396E1259109}" type="presParOf" srcId="{DF900EE8-8725-438D-83A4-251E7D6BB5BD}" destId="{B8CA1494-3C73-404F-A2A5-C8EFFC3B444D}" srcOrd="1" destOrd="0" presId="urn:microsoft.com/office/officeart/2005/8/layout/list1"/>
    <dgm:cxn modelId="{432E18DE-8B95-4498-879D-88E81390C0F8}" type="presParOf" srcId="{A7C7A1CA-1BB6-49DE-A38C-C2ABBF48B59C}" destId="{044CF1B5-DDCE-4DD1-98F5-081E51B4BBF5}" srcOrd="13" destOrd="0" presId="urn:microsoft.com/office/officeart/2005/8/layout/list1"/>
    <dgm:cxn modelId="{C577CB03-2C11-4AE2-9C18-EB2E5BE1D3E4}" type="presParOf" srcId="{A7C7A1CA-1BB6-49DE-A38C-C2ABBF48B59C}" destId="{ED24F367-1DB9-49C8-9D72-01E80F1536B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16CC57-D879-476B-ABC4-F88BD2E47832}" type="doc">
      <dgm:prSet loTypeId="urn:microsoft.com/office/officeart/2005/8/layout/list1" loCatId="list" qsTypeId="urn:microsoft.com/office/officeart/2005/8/quickstyle/3d9" qsCatId="3D" csTypeId="urn:microsoft.com/office/officeart/2005/8/colors/colorful1#1" csCatId="colorful" phldr="1"/>
      <dgm:spPr/>
      <dgm:t>
        <a:bodyPr/>
        <a:lstStyle/>
        <a:p>
          <a:endParaRPr lang="pt-BR"/>
        </a:p>
      </dgm:t>
    </dgm:pt>
    <dgm:pt modelId="{52EDD3D1-BF7D-44AF-8E49-518EF1755FDB}">
      <dgm:prSet phldrT="[Texto]" custT="1"/>
      <dgm:spPr/>
      <dgm:t>
        <a:bodyPr/>
        <a:lstStyle/>
        <a:p>
          <a:r>
            <a:rPr lang="pt-BR" sz="3600" b="1" dirty="0" smtClean="0">
              <a:effectLst/>
            </a:rPr>
            <a:t>Gestão coordenada </a:t>
          </a:r>
          <a:r>
            <a:rPr lang="pt-BR" sz="3600" b="1" smtClean="0">
              <a:effectLst/>
            </a:rPr>
            <a:t>de cadeia</a:t>
          </a:r>
          <a:endParaRPr lang="pt-BR" sz="3600" b="1" dirty="0">
            <a:effectLst/>
          </a:endParaRPr>
        </a:p>
      </dgm:t>
    </dgm:pt>
    <dgm:pt modelId="{99972075-C26C-4AEB-BFD2-FB057CB86E62}" type="parTrans" cxnId="{DAAC1083-F26B-4A89-8094-E0D32C0CE462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BFC34B-830B-4F48-BFDC-2CC7F012014A}" type="sibTrans" cxnId="{DAAC1083-F26B-4A89-8094-E0D32C0CE462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A54890-EAAE-4C90-9036-02CCFEC04721}">
      <dgm:prSet phldrT="[Texto]" custT="1"/>
      <dgm:spPr/>
      <dgm:t>
        <a:bodyPr/>
        <a:lstStyle/>
        <a:p>
          <a:r>
            <a:rPr lang="pt-B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Defesa </a:t>
          </a:r>
          <a:r>
            <a:rPr lang="pt-BR" sz="3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agropecuaria</a:t>
          </a:r>
          <a:r>
            <a:rPr lang="pt-B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inocuidade alimentar</a:t>
          </a:r>
          <a:endParaRPr lang="pt-BR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E321ED-D31F-4141-9CBB-3DD0D23A79E0}" type="parTrans" cxnId="{CB705EF0-AC4E-4B4C-8382-845FD5793848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BAAF1F-D94C-450A-992C-BDBD443AA448}" type="sibTrans" cxnId="{CB705EF0-AC4E-4B4C-8382-845FD5793848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F2A30F-ED87-46C7-8EBD-DE11DC221E43}">
      <dgm:prSet phldrT="[Texto]" custT="1"/>
      <dgm:spPr/>
      <dgm:t>
        <a:bodyPr/>
        <a:lstStyle/>
        <a:p>
          <a:r>
            <a:rPr lang="pt-BR" sz="3600" b="1" dirty="0" smtClean="0">
              <a:effectLst/>
            </a:rPr>
            <a:t>Inclusão Produtiva</a:t>
          </a:r>
          <a:endParaRPr lang="pt-BR" sz="3600" b="1" dirty="0">
            <a:effectLst/>
          </a:endParaRPr>
        </a:p>
      </dgm:t>
    </dgm:pt>
    <dgm:pt modelId="{4B0D6EE3-421A-4AB1-BE65-74C025B63F65}" type="sibTrans" cxnId="{DC98F498-FCD2-4D57-9CFF-C56FC6269A26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A49136-EA1E-45D3-898D-80D69A75C436}" type="parTrans" cxnId="{DC98F498-FCD2-4D57-9CFF-C56FC6269A26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C7A1CA-1BB6-49DE-A38C-C2ABBF48B59C}" type="pres">
      <dgm:prSet presAssocID="{4D16CC57-D879-476B-ABC4-F88BD2E4783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D549ACC-2C14-4E9B-8972-A9B0624B3733}" type="pres">
      <dgm:prSet presAssocID="{52EDD3D1-BF7D-44AF-8E49-518EF1755FDB}" presName="parentLin" presStyleCnt="0"/>
      <dgm:spPr/>
      <dgm:t>
        <a:bodyPr/>
        <a:lstStyle/>
        <a:p>
          <a:endParaRPr lang="pt-BR"/>
        </a:p>
      </dgm:t>
    </dgm:pt>
    <dgm:pt modelId="{77C2E6F6-E1D9-4B6F-8FDA-D1B18809FA30}" type="pres">
      <dgm:prSet presAssocID="{52EDD3D1-BF7D-44AF-8E49-518EF1755FDB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A2517262-54A2-42CE-8429-695EE2455E2E}" type="pres">
      <dgm:prSet presAssocID="{52EDD3D1-BF7D-44AF-8E49-518EF1755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2363DF7-0F83-4909-BE8E-86A824F85E22}" type="pres">
      <dgm:prSet presAssocID="{52EDD3D1-BF7D-44AF-8E49-518EF1755FDB}" presName="negativeSpace" presStyleCnt="0"/>
      <dgm:spPr/>
      <dgm:t>
        <a:bodyPr/>
        <a:lstStyle/>
        <a:p>
          <a:endParaRPr lang="pt-BR"/>
        </a:p>
      </dgm:t>
    </dgm:pt>
    <dgm:pt modelId="{E20BA2AF-184C-4EA0-AA17-22283AC85A14}" type="pres">
      <dgm:prSet presAssocID="{52EDD3D1-BF7D-44AF-8E49-518EF1755FDB}" presName="childText" presStyleLbl="conFgAcc1" presStyleIdx="0" presStyleCnt="3" custLinFactNeighborX="-937">
        <dgm:presLayoutVars>
          <dgm:bulletEnabled val="1"/>
        </dgm:presLayoutVars>
      </dgm:prSet>
      <dgm:spPr>
        <a:solidFill>
          <a:schemeClr val="accent3">
            <a:lumMod val="20000"/>
            <a:lumOff val="80000"/>
            <a:alpha val="61000"/>
          </a:schemeClr>
        </a:solidFill>
      </dgm:spPr>
      <dgm:t>
        <a:bodyPr/>
        <a:lstStyle/>
        <a:p>
          <a:endParaRPr lang="pt-BR"/>
        </a:p>
      </dgm:t>
    </dgm:pt>
    <dgm:pt modelId="{0AC7D3A4-32B2-4CFF-A1BC-4FD3B6224A6F}" type="pres">
      <dgm:prSet presAssocID="{5CBFC34B-830B-4F48-BFDC-2CC7F012014A}" presName="spaceBetweenRectangles" presStyleCnt="0"/>
      <dgm:spPr/>
      <dgm:t>
        <a:bodyPr/>
        <a:lstStyle/>
        <a:p>
          <a:endParaRPr lang="pt-BR"/>
        </a:p>
      </dgm:t>
    </dgm:pt>
    <dgm:pt modelId="{182335C1-46BD-496C-97EE-7BC0723C93C1}" type="pres">
      <dgm:prSet presAssocID="{C4F2A30F-ED87-46C7-8EBD-DE11DC221E43}" presName="parentLin" presStyleCnt="0"/>
      <dgm:spPr/>
      <dgm:t>
        <a:bodyPr/>
        <a:lstStyle/>
        <a:p>
          <a:endParaRPr lang="pt-BR"/>
        </a:p>
      </dgm:t>
    </dgm:pt>
    <dgm:pt modelId="{5267AA67-CDCD-4C09-8F71-8D736ECBC0F3}" type="pres">
      <dgm:prSet presAssocID="{C4F2A30F-ED87-46C7-8EBD-DE11DC221E43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E1F97C8D-FB4D-49FE-AA85-9E92AEB9D818}" type="pres">
      <dgm:prSet presAssocID="{C4F2A30F-ED87-46C7-8EBD-DE11DC221E4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0778C9D-0FBE-46B3-B589-3654F2063C3A}" type="pres">
      <dgm:prSet presAssocID="{C4F2A30F-ED87-46C7-8EBD-DE11DC221E43}" presName="negativeSpace" presStyleCnt="0"/>
      <dgm:spPr/>
      <dgm:t>
        <a:bodyPr/>
        <a:lstStyle/>
        <a:p>
          <a:endParaRPr lang="pt-BR"/>
        </a:p>
      </dgm:t>
    </dgm:pt>
    <dgm:pt modelId="{B183C125-408C-44AD-9908-9C0FF38009E8}" type="pres">
      <dgm:prSet presAssocID="{C4F2A30F-ED87-46C7-8EBD-DE11DC221E43}" presName="childText" presStyleLbl="conFgAcc1" presStyleIdx="1" presStyleCnt="3" custLinFactNeighborX="-937">
        <dgm:presLayoutVars>
          <dgm:bulletEnabled val="1"/>
        </dgm:presLayoutVars>
      </dgm:prSet>
      <dgm:spPr>
        <a:solidFill>
          <a:schemeClr val="accent3">
            <a:lumMod val="20000"/>
            <a:lumOff val="80000"/>
            <a:alpha val="61000"/>
          </a:schemeClr>
        </a:solidFill>
      </dgm:spPr>
      <dgm:t>
        <a:bodyPr/>
        <a:lstStyle/>
        <a:p>
          <a:endParaRPr lang="pt-BR"/>
        </a:p>
      </dgm:t>
    </dgm:pt>
    <dgm:pt modelId="{8A3CE3C8-9A32-4C64-AF29-285ABDB4208A}" type="pres">
      <dgm:prSet presAssocID="{4B0D6EE3-421A-4AB1-BE65-74C025B63F65}" presName="spaceBetweenRectangles" presStyleCnt="0"/>
      <dgm:spPr/>
      <dgm:t>
        <a:bodyPr/>
        <a:lstStyle/>
        <a:p>
          <a:endParaRPr lang="pt-BR"/>
        </a:p>
      </dgm:t>
    </dgm:pt>
    <dgm:pt modelId="{A558087D-1947-42C0-AE29-7119DDDBFAF1}" type="pres">
      <dgm:prSet presAssocID="{74A54890-EAAE-4C90-9036-02CCFEC04721}" presName="parentLin" presStyleCnt="0"/>
      <dgm:spPr/>
      <dgm:t>
        <a:bodyPr/>
        <a:lstStyle/>
        <a:p>
          <a:endParaRPr lang="pt-BR"/>
        </a:p>
      </dgm:t>
    </dgm:pt>
    <dgm:pt modelId="{59AC752A-2BC9-41F0-ABE8-97DB87CAE285}" type="pres">
      <dgm:prSet presAssocID="{74A54890-EAAE-4C90-9036-02CCFEC04721}" presName="parentLeftMargin" presStyleLbl="node1" presStyleIdx="1" presStyleCnt="3"/>
      <dgm:spPr/>
      <dgm:t>
        <a:bodyPr/>
        <a:lstStyle/>
        <a:p>
          <a:endParaRPr lang="pt-BR"/>
        </a:p>
      </dgm:t>
    </dgm:pt>
    <dgm:pt modelId="{BC5B4BA5-2AE1-4EF3-AC5E-528CD947F398}" type="pres">
      <dgm:prSet presAssocID="{74A54890-EAAE-4C90-9036-02CCFEC04721}" presName="parentText" presStyleLbl="node1" presStyleIdx="2" presStyleCnt="3" custLinFactNeighborX="29535" custLinFactNeighborY="315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3E3BF0-033D-40EC-AAC4-F3E2FC2F678F}" type="pres">
      <dgm:prSet presAssocID="{74A54890-EAAE-4C90-9036-02CCFEC04721}" presName="negativeSpace" presStyleCnt="0"/>
      <dgm:spPr/>
      <dgm:t>
        <a:bodyPr/>
        <a:lstStyle/>
        <a:p>
          <a:endParaRPr lang="pt-BR"/>
        </a:p>
      </dgm:t>
    </dgm:pt>
    <dgm:pt modelId="{A14FC9AC-3DBF-4D1E-81B9-F446E86093CE}" type="pres">
      <dgm:prSet presAssocID="{74A54890-EAAE-4C90-9036-02CCFEC04721}" presName="childText" presStyleLbl="conFgAcc1" presStyleIdx="2" presStyleCnt="3" custLinFactNeighborX="-937">
        <dgm:presLayoutVars>
          <dgm:bulletEnabled val="1"/>
        </dgm:presLayoutVars>
      </dgm:prSet>
      <dgm:spPr>
        <a:solidFill>
          <a:schemeClr val="accent3">
            <a:lumMod val="20000"/>
            <a:lumOff val="80000"/>
            <a:alpha val="61000"/>
          </a:schemeClr>
        </a:solidFill>
      </dgm:spPr>
      <dgm:t>
        <a:bodyPr/>
        <a:lstStyle/>
        <a:p>
          <a:endParaRPr lang="pt-BR"/>
        </a:p>
      </dgm:t>
    </dgm:pt>
  </dgm:ptLst>
  <dgm:cxnLst>
    <dgm:cxn modelId="{7F218F63-326B-49DB-B286-A59B28052FB4}" type="presOf" srcId="{74A54890-EAAE-4C90-9036-02CCFEC04721}" destId="{59AC752A-2BC9-41F0-ABE8-97DB87CAE285}" srcOrd="0" destOrd="0" presId="urn:microsoft.com/office/officeart/2005/8/layout/list1"/>
    <dgm:cxn modelId="{E43AA273-AABE-461D-A8BF-2A096C024ED1}" type="presOf" srcId="{4D16CC57-D879-476B-ABC4-F88BD2E47832}" destId="{A7C7A1CA-1BB6-49DE-A38C-C2ABBF48B59C}" srcOrd="0" destOrd="0" presId="urn:microsoft.com/office/officeart/2005/8/layout/list1"/>
    <dgm:cxn modelId="{FACD0F64-6550-4D95-8EF5-6E5AA3808E42}" type="presOf" srcId="{52EDD3D1-BF7D-44AF-8E49-518EF1755FDB}" destId="{77C2E6F6-E1D9-4B6F-8FDA-D1B18809FA30}" srcOrd="0" destOrd="0" presId="urn:microsoft.com/office/officeart/2005/8/layout/list1"/>
    <dgm:cxn modelId="{24D85A85-26CF-47E1-AE64-B6C9244D719A}" type="presOf" srcId="{74A54890-EAAE-4C90-9036-02CCFEC04721}" destId="{BC5B4BA5-2AE1-4EF3-AC5E-528CD947F398}" srcOrd="1" destOrd="0" presId="urn:microsoft.com/office/officeart/2005/8/layout/list1"/>
    <dgm:cxn modelId="{6921BF47-7FA9-4941-B726-44C78696F2FB}" type="presOf" srcId="{C4F2A30F-ED87-46C7-8EBD-DE11DC221E43}" destId="{5267AA67-CDCD-4C09-8F71-8D736ECBC0F3}" srcOrd="0" destOrd="0" presId="urn:microsoft.com/office/officeart/2005/8/layout/list1"/>
    <dgm:cxn modelId="{CBE55D89-7ADB-498A-AFAA-BE9420F5D38F}" type="presOf" srcId="{52EDD3D1-BF7D-44AF-8E49-518EF1755FDB}" destId="{A2517262-54A2-42CE-8429-695EE2455E2E}" srcOrd="1" destOrd="0" presId="urn:microsoft.com/office/officeart/2005/8/layout/list1"/>
    <dgm:cxn modelId="{DC98F498-FCD2-4D57-9CFF-C56FC6269A26}" srcId="{4D16CC57-D879-476B-ABC4-F88BD2E47832}" destId="{C4F2A30F-ED87-46C7-8EBD-DE11DC221E43}" srcOrd="1" destOrd="0" parTransId="{E2A49136-EA1E-45D3-898D-80D69A75C436}" sibTransId="{4B0D6EE3-421A-4AB1-BE65-74C025B63F65}"/>
    <dgm:cxn modelId="{3A3F920D-344F-4413-8113-7E87BF4A125E}" type="presOf" srcId="{C4F2A30F-ED87-46C7-8EBD-DE11DC221E43}" destId="{E1F97C8D-FB4D-49FE-AA85-9E92AEB9D818}" srcOrd="1" destOrd="0" presId="urn:microsoft.com/office/officeart/2005/8/layout/list1"/>
    <dgm:cxn modelId="{DAAC1083-F26B-4A89-8094-E0D32C0CE462}" srcId="{4D16CC57-D879-476B-ABC4-F88BD2E47832}" destId="{52EDD3D1-BF7D-44AF-8E49-518EF1755FDB}" srcOrd="0" destOrd="0" parTransId="{99972075-C26C-4AEB-BFD2-FB057CB86E62}" sibTransId="{5CBFC34B-830B-4F48-BFDC-2CC7F012014A}"/>
    <dgm:cxn modelId="{CB705EF0-AC4E-4B4C-8382-845FD5793848}" srcId="{4D16CC57-D879-476B-ABC4-F88BD2E47832}" destId="{74A54890-EAAE-4C90-9036-02CCFEC04721}" srcOrd="2" destOrd="0" parTransId="{09E321ED-D31F-4141-9CBB-3DD0D23A79E0}" sibTransId="{D8BAAF1F-D94C-450A-992C-BDBD443AA448}"/>
    <dgm:cxn modelId="{5F17BF16-8109-4B5E-910C-E57E114E50DB}" type="presParOf" srcId="{A7C7A1CA-1BB6-49DE-A38C-C2ABBF48B59C}" destId="{ED549ACC-2C14-4E9B-8972-A9B0624B3733}" srcOrd="0" destOrd="0" presId="urn:microsoft.com/office/officeart/2005/8/layout/list1"/>
    <dgm:cxn modelId="{C410D3BF-2A11-4DAB-9835-81865FC0A42A}" type="presParOf" srcId="{ED549ACC-2C14-4E9B-8972-A9B0624B3733}" destId="{77C2E6F6-E1D9-4B6F-8FDA-D1B18809FA30}" srcOrd="0" destOrd="0" presId="urn:microsoft.com/office/officeart/2005/8/layout/list1"/>
    <dgm:cxn modelId="{62CC3DDD-39BB-4ABB-BEA0-27EB91CC7F92}" type="presParOf" srcId="{ED549ACC-2C14-4E9B-8972-A9B0624B3733}" destId="{A2517262-54A2-42CE-8429-695EE2455E2E}" srcOrd="1" destOrd="0" presId="urn:microsoft.com/office/officeart/2005/8/layout/list1"/>
    <dgm:cxn modelId="{80019575-EA6B-470E-9113-4C1B82E515F3}" type="presParOf" srcId="{A7C7A1CA-1BB6-49DE-A38C-C2ABBF48B59C}" destId="{82363DF7-0F83-4909-BE8E-86A824F85E22}" srcOrd="1" destOrd="0" presId="urn:microsoft.com/office/officeart/2005/8/layout/list1"/>
    <dgm:cxn modelId="{F270DFD1-706F-4E03-A03D-975FD4E1F2FC}" type="presParOf" srcId="{A7C7A1CA-1BB6-49DE-A38C-C2ABBF48B59C}" destId="{E20BA2AF-184C-4EA0-AA17-22283AC85A14}" srcOrd="2" destOrd="0" presId="urn:microsoft.com/office/officeart/2005/8/layout/list1"/>
    <dgm:cxn modelId="{5875C5CE-9491-4413-9C6F-5F0AA8AD3686}" type="presParOf" srcId="{A7C7A1CA-1BB6-49DE-A38C-C2ABBF48B59C}" destId="{0AC7D3A4-32B2-4CFF-A1BC-4FD3B6224A6F}" srcOrd="3" destOrd="0" presId="urn:microsoft.com/office/officeart/2005/8/layout/list1"/>
    <dgm:cxn modelId="{53596F00-742F-4DCB-958A-E9C021AFEDD7}" type="presParOf" srcId="{A7C7A1CA-1BB6-49DE-A38C-C2ABBF48B59C}" destId="{182335C1-46BD-496C-97EE-7BC0723C93C1}" srcOrd="4" destOrd="0" presId="urn:microsoft.com/office/officeart/2005/8/layout/list1"/>
    <dgm:cxn modelId="{FA03FA97-2966-457E-A749-971C40A24EC8}" type="presParOf" srcId="{182335C1-46BD-496C-97EE-7BC0723C93C1}" destId="{5267AA67-CDCD-4C09-8F71-8D736ECBC0F3}" srcOrd="0" destOrd="0" presId="urn:microsoft.com/office/officeart/2005/8/layout/list1"/>
    <dgm:cxn modelId="{88824016-0557-492B-A130-1FDCFAB8BAD9}" type="presParOf" srcId="{182335C1-46BD-496C-97EE-7BC0723C93C1}" destId="{E1F97C8D-FB4D-49FE-AA85-9E92AEB9D818}" srcOrd="1" destOrd="0" presId="urn:microsoft.com/office/officeart/2005/8/layout/list1"/>
    <dgm:cxn modelId="{F8519E81-6EDB-4D55-A867-E85B6E9553F2}" type="presParOf" srcId="{A7C7A1CA-1BB6-49DE-A38C-C2ABBF48B59C}" destId="{30778C9D-0FBE-46B3-B589-3654F2063C3A}" srcOrd="5" destOrd="0" presId="urn:microsoft.com/office/officeart/2005/8/layout/list1"/>
    <dgm:cxn modelId="{A4CF0A0B-F6A4-4F1B-8283-0283C0929404}" type="presParOf" srcId="{A7C7A1CA-1BB6-49DE-A38C-C2ABBF48B59C}" destId="{B183C125-408C-44AD-9908-9C0FF38009E8}" srcOrd="6" destOrd="0" presId="urn:microsoft.com/office/officeart/2005/8/layout/list1"/>
    <dgm:cxn modelId="{96BE0880-8B38-4075-9750-8AEED29BAAC0}" type="presParOf" srcId="{A7C7A1CA-1BB6-49DE-A38C-C2ABBF48B59C}" destId="{8A3CE3C8-9A32-4C64-AF29-285ABDB4208A}" srcOrd="7" destOrd="0" presId="urn:microsoft.com/office/officeart/2005/8/layout/list1"/>
    <dgm:cxn modelId="{59788DE1-9A16-4F7D-92E3-18DD18E302B8}" type="presParOf" srcId="{A7C7A1CA-1BB6-49DE-A38C-C2ABBF48B59C}" destId="{A558087D-1947-42C0-AE29-7119DDDBFAF1}" srcOrd="8" destOrd="0" presId="urn:microsoft.com/office/officeart/2005/8/layout/list1"/>
    <dgm:cxn modelId="{8A110C1B-5942-43B6-9F22-A90EBB612006}" type="presParOf" srcId="{A558087D-1947-42C0-AE29-7119DDDBFAF1}" destId="{59AC752A-2BC9-41F0-ABE8-97DB87CAE285}" srcOrd="0" destOrd="0" presId="urn:microsoft.com/office/officeart/2005/8/layout/list1"/>
    <dgm:cxn modelId="{2976BC81-6AB1-49B8-BD6C-A56AFA276E6B}" type="presParOf" srcId="{A558087D-1947-42C0-AE29-7119DDDBFAF1}" destId="{BC5B4BA5-2AE1-4EF3-AC5E-528CD947F398}" srcOrd="1" destOrd="0" presId="urn:microsoft.com/office/officeart/2005/8/layout/list1"/>
    <dgm:cxn modelId="{6622D679-D5CD-4A0D-987B-02E379A5E8C8}" type="presParOf" srcId="{A7C7A1CA-1BB6-49DE-A38C-C2ABBF48B59C}" destId="{543E3BF0-033D-40EC-AAC4-F3E2FC2F678F}" srcOrd="9" destOrd="0" presId="urn:microsoft.com/office/officeart/2005/8/layout/list1"/>
    <dgm:cxn modelId="{307A7FDB-A939-49D3-A85A-DC62B840B5D6}" type="presParOf" srcId="{A7C7A1CA-1BB6-49DE-A38C-C2ABBF48B59C}" destId="{A14FC9AC-3DBF-4D1E-81B9-F446E86093C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0.52378</cdr:x>
      <cdr:y>0.73973</cdr:y>
    </cdr:from>
    <cdr:to>
      <cdr:x>0.6876</cdr:x>
      <cdr:y>0.78082</cdr:y>
    </cdr:to>
    <cdr:sp macro="" textlink="">
      <cdr:nvSpPr>
        <cdr:cNvPr id="4" name="CaixaDeTexto 3"/>
        <cdr:cNvSpPr txBox="1"/>
      </cdr:nvSpPr>
      <cdr:spPr>
        <a:xfrm xmlns:a="http://schemas.openxmlformats.org/drawingml/2006/main">
          <a:off x="4261974" y="3888432"/>
          <a:ext cx="133294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1000" b="1" dirty="0" smtClean="0"/>
            <a:t>54,36%</a:t>
          </a:r>
          <a:endParaRPr lang="pt-BR" sz="1000" b="1" dirty="0"/>
        </a:p>
      </cdr:txBody>
    </cdr:sp>
  </cdr:relSizeAnchor>
  <cdr:relSizeAnchor xmlns:cdr="http://schemas.openxmlformats.org/drawingml/2006/chartDrawing">
    <cdr:from>
      <cdr:x>0.70796</cdr:x>
      <cdr:y>0.38356</cdr:y>
    </cdr:from>
    <cdr:to>
      <cdr:x>0.85574</cdr:x>
      <cdr:y>0.42466</cdr:y>
    </cdr:to>
    <cdr:sp macro="" textlink="">
      <cdr:nvSpPr>
        <cdr:cNvPr id="5" name="CaixaDeTexto 4"/>
        <cdr:cNvSpPr txBox="1"/>
      </cdr:nvSpPr>
      <cdr:spPr>
        <a:xfrm xmlns:a="http://schemas.openxmlformats.org/drawingml/2006/main">
          <a:off x="5760640" y="2016224"/>
          <a:ext cx="120243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1000" b="1" dirty="0" smtClean="0"/>
            <a:t>60,61%</a:t>
          </a:r>
          <a:endParaRPr lang="pt-BR" sz="10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0.52378</cdr:x>
      <cdr:y>0.73973</cdr:y>
    </cdr:from>
    <cdr:to>
      <cdr:x>0.6876</cdr:x>
      <cdr:y>0.78082</cdr:y>
    </cdr:to>
    <cdr:sp macro="" textlink="">
      <cdr:nvSpPr>
        <cdr:cNvPr id="4" name="CaixaDeTexto 3"/>
        <cdr:cNvSpPr txBox="1"/>
      </cdr:nvSpPr>
      <cdr:spPr>
        <a:xfrm xmlns:a="http://schemas.openxmlformats.org/drawingml/2006/main">
          <a:off x="4261974" y="3888432"/>
          <a:ext cx="133294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1000" b="1" dirty="0" smtClean="0"/>
            <a:t>54,36%</a:t>
          </a:r>
          <a:endParaRPr lang="pt-BR" sz="1000" b="1" dirty="0"/>
        </a:p>
      </cdr:txBody>
    </cdr:sp>
  </cdr:relSizeAnchor>
  <cdr:relSizeAnchor xmlns:cdr="http://schemas.openxmlformats.org/drawingml/2006/chartDrawing">
    <cdr:from>
      <cdr:x>0.70796</cdr:x>
      <cdr:y>0.38356</cdr:y>
    </cdr:from>
    <cdr:to>
      <cdr:x>0.85574</cdr:x>
      <cdr:y>0.42466</cdr:y>
    </cdr:to>
    <cdr:sp macro="" textlink="">
      <cdr:nvSpPr>
        <cdr:cNvPr id="5" name="CaixaDeTexto 4"/>
        <cdr:cNvSpPr txBox="1"/>
      </cdr:nvSpPr>
      <cdr:spPr>
        <a:xfrm xmlns:a="http://schemas.openxmlformats.org/drawingml/2006/main">
          <a:off x="5760640" y="2016224"/>
          <a:ext cx="120243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1000" b="1" dirty="0" smtClean="0"/>
            <a:t>60,61%</a:t>
          </a:r>
          <a:endParaRPr lang="pt-BR" sz="10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42E6C-843B-4773-9179-36301AFD296B}" type="datetimeFigureOut">
              <a:rPr lang="pt-BR" smtClean="0"/>
              <a:pPr/>
              <a:t>18/09/2015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4BADE-BE2E-4290-9DF9-1B16233E10A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7024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ADE-BE2E-4290-9DF9-1B16233E10A6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4819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ADE-BE2E-4290-9DF9-1B16233E10A6}" type="slidenum">
              <a:rPr lang="pt-BR" smtClean="0">
                <a:solidFill>
                  <a:prstClr val="black"/>
                </a:solidFill>
              </a:rPr>
              <a:pPr/>
              <a:t>31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26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defRPr/>
            </a:pPr>
            <a:r>
              <a:rPr lang="pt-BR" dirty="0" smtClean="0"/>
              <a:t>	</a:t>
            </a:r>
          </a:p>
          <a:p>
            <a:pPr algn="just">
              <a:defRPr/>
            </a:pPr>
            <a:r>
              <a:rPr lang="pt-BR" dirty="0" smtClean="0"/>
              <a:t>	</a:t>
            </a:r>
            <a:endParaRPr lang="pt-BR" b="1" dirty="0" smtClean="0"/>
          </a:p>
          <a:p>
            <a:pPr algn="just">
              <a:defRPr/>
            </a:pPr>
            <a:r>
              <a:rPr lang="pt-BR" b="1" dirty="0" smtClean="0"/>
              <a:t>3.3.4 Ocorrência da vassoura-de-bruxa </a:t>
            </a:r>
          </a:p>
          <a:p>
            <a:pPr algn="just">
              <a:defRPr/>
            </a:pPr>
            <a:endParaRPr lang="pt-BR" dirty="0" smtClean="0"/>
          </a:p>
          <a:p>
            <a:pPr algn="just">
              <a:defRPr/>
            </a:pPr>
            <a:r>
              <a:rPr lang="pt-BR" dirty="0" smtClean="0"/>
              <a:t>	Em 23 de maio de 1989, especificamente na região do Catolé, no município baiano de </a:t>
            </a:r>
            <a:r>
              <a:rPr lang="pt-BR" dirty="0" err="1" smtClean="0"/>
              <a:t>Uruçuca</a:t>
            </a:r>
            <a:r>
              <a:rPr lang="pt-BR" dirty="0" smtClean="0"/>
              <a:t>, foi detectado o 1º foco do fungo </a:t>
            </a:r>
            <a:r>
              <a:rPr lang="pt-BR" i="1" dirty="0" err="1" smtClean="0"/>
              <a:t>Moniliophthora</a:t>
            </a:r>
            <a:r>
              <a:rPr lang="pt-BR" i="1" dirty="0" smtClean="0"/>
              <a:t>  perniciosa </a:t>
            </a:r>
            <a:r>
              <a:rPr lang="pt-BR" dirty="0" smtClean="0"/>
              <a:t>e, posteriormente, em 26.10.1989, foram descobertas outras áreas-foco em fazendas no município de </a:t>
            </a:r>
            <a:r>
              <a:rPr lang="pt-BR" dirty="0" err="1" smtClean="0"/>
              <a:t>Camacan</a:t>
            </a:r>
            <a:r>
              <a:rPr lang="pt-BR" dirty="0" smtClean="0"/>
              <a:t> - Bahia. Até então, essa enfermidade estivera confinada à Amazônia; mas, uma vez instalada na região, abalou profundamente o sistema produtivo já combalido por outras adversidades. </a:t>
            </a:r>
          </a:p>
          <a:p>
            <a:pPr algn="just">
              <a:defRPr/>
            </a:pPr>
            <a:endParaRPr lang="pt-BR" dirty="0" smtClean="0"/>
          </a:p>
          <a:p>
            <a:pPr algn="just">
              <a:defRPr/>
            </a:pPr>
            <a:r>
              <a:rPr lang="pt-BR" dirty="0" smtClean="0"/>
              <a:t>	Esse poderoso agente </a:t>
            </a:r>
            <a:r>
              <a:rPr lang="pt-BR" dirty="0" err="1" smtClean="0"/>
              <a:t>fitopatogênico</a:t>
            </a:r>
            <a:r>
              <a:rPr lang="pt-BR" dirty="0" smtClean="0"/>
              <a:t>, de alto potencial ofensivo, encontrou as condições </a:t>
            </a:r>
            <a:r>
              <a:rPr lang="pt-BR" dirty="0" err="1" smtClean="0"/>
              <a:t>bio-climáticas</a:t>
            </a:r>
            <a:r>
              <a:rPr lang="pt-BR" dirty="0" smtClean="0"/>
              <a:t> favoráveis para se disseminar. Aliando-se a outros fatores, tornou-se importante agente de transformação da economia regional, ao desorganizar a estrutura produtiva do cacau, lastreada em 600 mil ha de cacaueiros de estreita base genética para resistência à enfermidade - </a:t>
            </a:r>
            <a:r>
              <a:rPr lang="pt-BR" b="1" dirty="0" smtClean="0"/>
              <a:t>fator predisponente a epidemias </a:t>
            </a:r>
            <a:r>
              <a:rPr lang="pt-BR" dirty="0" smtClean="0"/>
              <a:t>- e alcançou produtores e cerca de 250 mil trabalhadores rurais. Este fato aconteceu num momento de depressão da </a:t>
            </a:r>
            <a:r>
              <a:rPr lang="pt-BR" dirty="0" err="1" smtClean="0"/>
              <a:t>cacauicultura</a:t>
            </a:r>
            <a:r>
              <a:rPr lang="pt-BR" dirty="0" smtClean="0"/>
              <a:t> nacional, molestada pelos baixos preços no mercado internacional, elevação dos custos dos insumos químicos e fatores climáticos adversos. </a:t>
            </a:r>
          </a:p>
          <a:p>
            <a:pPr algn="just">
              <a:defRPr/>
            </a:pPr>
            <a:endParaRPr lang="pt-BR" dirty="0" smtClean="0"/>
          </a:p>
          <a:p>
            <a:pPr algn="just">
              <a:defRPr/>
            </a:pPr>
            <a:r>
              <a:rPr lang="pt-BR" dirty="0" smtClean="0"/>
              <a:t>	Instala-se, então, a mais recente crise da lavoura, dessa vez com a companhia da vassoura-de-bruxa. </a:t>
            </a:r>
          </a:p>
          <a:p>
            <a:pPr algn="just">
              <a:defRPr/>
            </a:pPr>
            <a:endParaRPr lang="pt-BR" dirty="0" smtClean="0"/>
          </a:p>
          <a:p>
            <a:pPr algn="just">
              <a:defRPr/>
            </a:pPr>
            <a:r>
              <a:rPr lang="pt-BR" dirty="0" smtClean="0"/>
              <a:t>Esses problemas levaram a perda de importância da lavoura do cacau na economia do estado da Bahia, descrédito dos produtores nas políticas implementadas pelo governo, enfraquecimento das empresas nacionais de exportação e industrialização, e redução na confiança quanto à potencialidades do complexo agroindustrial cacau (MENEZES &amp; CARMO NETO,1993; VIRGENS FILHO </a:t>
            </a:r>
            <a:r>
              <a:rPr lang="pt-BR" dirty="0" err="1" smtClean="0"/>
              <a:t>et</a:t>
            </a:r>
            <a:r>
              <a:rPr lang="pt-BR" dirty="0" smtClean="0"/>
              <a:t> al., 1993; COUTO, 2000). 4 </a:t>
            </a:r>
          </a:p>
          <a:p>
            <a:pPr algn="just">
              <a:defRPr/>
            </a:pPr>
            <a:endParaRPr lang="pt-BR" dirty="0" smtClean="0"/>
          </a:p>
          <a:p>
            <a:pPr algn="just">
              <a:defRPr/>
            </a:pPr>
            <a:r>
              <a:rPr lang="pt-BR" dirty="0" smtClean="0"/>
              <a:t>	Assim, pode-se deduzir que, ainda na década de 1980, iniciou-se um processo de enfraquecimento da economia cacaueira, levando o governo a intervir em meado dos anos 1990, dessa feita com medidas no âmbito tecnológico e creditício.</a:t>
            </a:r>
            <a:r>
              <a:rPr lang="pt-BR" b="1" dirty="0" smtClean="0"/>
              <a:t> </a:t>
            </a:r>
          </a:p>
          <a:p>
            <a:pPr>
              <a:defRPr/>
            </a:pPr>
            <a:endParaRPr lang="pt-BR" dirty="0"/>
          </a:p>
        </p:txBody>
      </p:sp>
      <p:sp>
        <p:nvSpPr>
          <p:cNvPr id="138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0CF94AD-2FEE-4FDE-BEA2-C2A2D456018C}" type="slidenum">
              <a:rPr lang="pt-BR" smtClean="0">
                <a:latin typeface="Arial" pitchFamily="34" charset="0"/>
              </a:rPr>
              <a:pPr>
                <a:defRPr/>
              </a:pPr>
              <a:t>46</a:t>
            </a:fld>
            <a:endParaRPr 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971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207E45-3168-40E0-80A0-CF1F62C56CEF}" type="slidenum">
              <a:rPr lang="pt-BR" smtClean="0">
                <a:latin typeface="Times New Roman" pitchFamily="18" charset="0"/>
              </a:rPr>
              <a:pPr/>
              <a:t>57</a:t>
            </a:fld>
            <a:endParaRPr lang="pt-BR" smtClean="0">
              <a:latin typeface="Times New Roman" pitchFamily="1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518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207E45-3168-40E0-80A0-CF1F62C56CEF}" type="slidenum">
              <a:rPr lang="pt-BR" smtClean="0">
                <a:latin typeface="Times New Roman" pitchFamily="18" charset="0"/>
              </a:rPr>
              <a:pPr/>
              <a:t>58</a:t>
            </a:fld>
            <a:endParaRPr lang="pt-BR" smtClean="0">
              <a:latin typeface="Times New Roman" pitchFamily="1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168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4BADE-BE2E-4290-9DF9-1B16233E10A6}" type="slidenum">
              <a:rPr lang="pt-BR" smtClean="0"/>
              <a:pPr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69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9884-CA9E-42E6-82E9-AB65A2D87AAC}" type="datetimeFigureOut">
              <a:rPr lang="pt-BR" smtClean="0"/>
              <a:pPr/>
              <a:t>18/09/2015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6424-65EF-4E0C-BAAE-3CDA741A1F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9884-CA9E-42E6-82E9-AB65A2D87AAC}" type="datetimeFigureOut">
              <a:rPr lang="pt-BR" smtClean="0"/>
              <a:pPr/>
              <a:t>18/09/2015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6424-65EF-4E0C-BAAE-3CDA741A1F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9884-CA9E-42E6-82E9-AB65A2D87AAC}" type="datetimeFigureOut">
              <a:rPr lang="pt-BR" smtClean="0"/>
              <a:pPr/>
              <a:t>18/09/2015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6424-65EF-4E0C-BAAE-3CDA741A1F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296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9884-CA9E-42E6-82E9-AB65A2D87AAC}" type="datetimeFigureOut">
              <a:rPr lang="pt-BR" smtClean="0"/>
              <a:pPr/>
              <a:t>18/09/2015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6424-65EF-4E0C-BAAE-3CDA741A1F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9884-CA9E-42E6-82E9-AB65A2D87AAC}" type="datetimeFigureOut">
              <a:rPr lang="pt-BR" smtClean="0"/>
              <a:pPr/>
              <a:t>18/09/2015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6424-65EF-4E0C-BAAE-3CDA741A1F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9884-CA9E-42E6-82E9-AB65A2D87AAC}" type="datetimeFigureOut">
              <a:rPr lang="pt-BR" smtClean="0"/>
              <a:pPr/>
              <a:t>18/09/2015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6424-65EF-4E0C-BAAE-3CDA741A1F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9884-CA9E-42E6-82E9-AB65A2D87AAC}" type="datetimeFigureOut">
              <a:rPr lang="pt-BR" smtClean="0"/>
              <a:pPr/>
              <a:t>18/09/2015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6424-65EF-4E0C-BAAE-3CDA741A1F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9884-CA9E-42E6-82E9-AB65A2D87AAC}" type="datetimeFigureOut">
              <a:rPr lang="pt-BR" smtClean="0"/>
              <a:pPr/>
              <a:t>18/09/2015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6424-65EF-4E0C-BAAE-3CDA741A1F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9884-CA9E-42E6-82E9-AB65A2D87AAC}" type="datetimeFigureOut">
              <a:rPr lang="pt-BR" smtClean="0"/>
              <a:pPr/>
              <a:t>18/09/2015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6424-65EF-4E0C-BAAE-3CDA741A1F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9884-CA9E-42E6-82E9-AB65A2D87AAC}" type="datetimeFigureOut">
              <a:rPr lang="pt-BR" smtClean="0"/>
              <a:pPr/>
              <a:t>18/09/2015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6424-65EF-4E0C-BAAE-3CDA741A1F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9884-CA9E-42E6-82E9-AB65A2D87AAC}" type="datetimeFigureOut">
              <a:rPr lang="pt-BR" smtClean="0"/>
              <a:pPr/>
              <a:t>18/09/2015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6424-65EF-4E0C-BAAE-3CDA741A1F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E9884-CA9E-42E6-82E9-AB65A2D87AAC}" type="datetimeFigureOut">
              <a:rPr lang="pt-BR" smtClean="0"/>
              <a:pPr/>
              <a:t>18/09/2015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86424-65EF-4E0C-BAAE-3CDA741A1F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comments" Target="../comments/comment2.xml"/><Relationship Id="rId4" Type="http://schemas.openxmlformats.org/officeDocument/2006/relationships/image" Target="../media/image17.jpeg"/><Relationship Id="rId9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comments" Target="../comments/comment3.xml"/><Relationship Id="rId4" Type="http://schemas.openxmlformats.org/officeDocument/2006/relationships/image" Target="../media/image17.jpeg"/><Relationship Id="rId9" Type="http://schemas.openxmlformats.org/officeDocument/2006/relationships/chart" Target="../charts/char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comments" Target="../comments/comment5.xml"/><Relationship Id="rId5" Type="http://schemas.openxmlformats.org/officeDocument/2006/relationships/image" Target="../media/image18.jpeg"/><Relationship Id="rId10" Type="http://schemas.openxmlformats.org/officeDocument/2006/relationships/image" Target="../media/image38.jpeg"/><Relationship Id="rId4" Type="http://schemas.openxmlformats.org/officeDocument/2006/relationships/image" Target="../media/image17.jpeg"/><Relationship Id="rId9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jpe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chart" Target="../charts/char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helinton@ceplac.gov.br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comments" Target="../comments/comment6.xml"/><Relationship Id="rId4" Type="http://schemas.openxmlformats.org/officeDocument/2006/relationships/image" Target="../media/image17.jpeg"/><Relationship Id="rId9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gif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comments" Target="../comments/comment7.xml"/><Relationship Id="rId4" Type="http://schemas.openxmlformats.org/officeDocument/2006/relationships/image" Target="../media/image17.jpeg"/><Relationship Id="rId9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comments" Target="../comments/comment8.xml"/><Relationship Id="rId4" Type="http://schemas.openxmlformats.org/officeDocument/2006/relationships/image" Target="../media/image17.jpeg"/><Relationship Id="rId9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jpeg"/><Relationship Id="rId5" Type="http://schemas.openxmlformats.org/officeDocument/2006/relationships/image" Target="../media/image60.emf"/><Relationship Id="rId4" Type="http://schemas.openxmlformats.org/officeDocument/2006/relationships/oleObject" Target="../embeddings/oleObject3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comments" Target="../comments/comment9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6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65.jpeg"/><Relationship Id="rId5" Type="http://schemas.openxmlformats.org/officeDocument/2006/relationships/image" Target="../media/image18.jpeg"/><Relationship Id="rId10" Type="http://schemas.openxmlformats.org/officeDocument/2006/relationships/image" Target="../media/image64.jpeg"/><Relationship Id="rId4" Type="http://schemas.openxmlformats.org/officeDocument/2006/relationships/image" Target="../media/image17.jpeg"/><Relationship Id="rId9" Type="http://schemas.openxmlformats.org/officeDocument/2006/relationships/hyperlink" Target="http://www.google.com.br/url?sa=i&amp;rct=j&amp;q=&amp;esrc=s&amp;source=images&amp;cd=&amp;cad=rja&amp;uact=8&amp;docid=ltZgSIMXtbHBOM&amp;tbnid=8n6EG4CKJ5DQfM:&amp;ved=0CAUQjRw&amp;url=http://www.youtube.com/watch?v=hmtX1R_yKjU&amp;ei=SCTNU_OQDMmoO8fwgYgP&amp;bvm=bv.71198958,d.bGQ&amp;psig=AFQjCNG3O5Zomw3bMdOCj1nfcScgC_CqWg&amp;ust=1406038910330571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comments" Target="../comments/comment10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69.jpeg"/><Relationship Id="rId5" Type="http://schemas.openxmlformats.org/officeDocument/2006/relationships/image" Target="../media/image18.jpeg"/><Relationship Id="rId10" Type="http://schemas.openxmlformats.org/officeDocument/2006/relationships/image" Target="../media/image68.jpeg"/><Relationship Id="rId4" Type="http://schemas.openxmlformats.org/officeDocument/2006/relationships/image" Target="../media/image17.jpeg"/><Relationship Id="rId9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6.jpeg"/><Relationship Id="rId4" Type="http://schemas.openxmlformats.org/officeDocument/2006/relationships/image" Target="../media/image72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comments" Target="../comments/comment11.xml"/><Relationship Id="rId4" Type="http://schemas.openxmlformats.org/officeDocument/2006/relationships/image" Target="../media/image17.jpeg"/><Relationship Id="rId9" Type="http://schemas.openxmlformats.org/officeDocument/2006/relationships/chart" Target="../charts/char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comments" Target="../comments/comment12.xml"/><Relationship Id="rId5" Type="http://schemas.openxmlformats.org/officeDocument/2006/relationships/image" Target="../media/image18.jpeg"/><Relationship Id="rId10" Type="http://schemas.openxmlformats.org/officeDocument/2006/relationships/image" Target="../media/image80.jpeg"/><Relationship Id="rId4" Type="http://schemas.openxmlformats.org/officeDocument/2006/relationships/image" Target="../media/image17.jpeg"/><Relationship Id="rId9" Type="http://schemas.openxmlformats.org/officeDocument/2006/relationships/image" Target="../media/image79.jpe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82.jpeg"/><Relationship Id="rId4" Type="http://schemas.openxmlformats.org/officeDocument/2006/relationships/diagramData" Target="../diagrams/data1.xml"/><Relationship Id="rId9" Type="http://schemas.openxmlformats.org/officeDocument/2006/relationships/image" Target="NULL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NUL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9.jpeg"/><Relationship Id="rId4" Type="http://schemas.openxmlformats.org/officeDocument/2006/relationships/image" Target="../media/image2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3.jpeg"/><Relationship Id="rId4" Type="http://schemas.openxmlformats.org/officeDocument/2006/relationships/image" Target="../media/image2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4.jpeg"/><Relationship Id="rId4" Type="http://schemas.openxmlformats.org/officeDocument/2006/relationships/image" Target="../media/image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comments" Target="../comments/comment1.xml"/><Relationship Id="rId4" Type="http://schemas.openxmlformats.org/officeDocument/2006/relationships/image" Target="../media/image17.jpeg"/><Relationship Id="rId9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1" descr="Raul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075" name="Imagem 11" descr="selo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4138" y="53975"/>
            <a:ext cx="788987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CaixaDeTexto 9"/>
          <p:cNvSpPr txBox="1">
            <a:spLocks noChangeArrowheads="1"/>
          </p:cNvSpPr>
          <p:nvPr/>
        </p:nvSpPr>
        <p:spPr bwMode="auto">
          <a:xfrm>
            <a:off x="2082879" y="2546350"/>
            <a:ext cx="49180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latin typeface="+mj-lt"/>
                <a:cs typeface="Aharoni" pitchFamily="2" charset="-79"/>
              </a:rPr>
              <a:t>Comissão </a:t>
            </a:r>
            <a:r>
              <a:rPr lang="pt-BR" sz="2800" dirty="0">
                <a:latin typeface="+mj-lt"/>
                <a:cs typeface="Aharoni" pitchFamily="2" charset="-79"/>
              </a:rPr>
              <a:t>Executiva do Plano da </a:t>
            </a:r>
          </a:p>
          <a:p>
            <a:pPr algn="ctr"/>
            <a:r>
              <a:rPr lang="pt-BR" sz="2800" dirty="0">
                <a:latin typeface="+mj-lt"/>
                <a:cs typeface="Aharoni" pitchFamily="2" charset="-79"/>
              </a:rPr>
              <a:t>Lavoura Cacaueira</a:t>
            </a:r>
          </a:p>
        </p:txBody>
      </p:sp>
      <p:sp>
        <p:nvSpPr>
          <p:cNvPr id="15" name="Título 1"/>
          <p:cNvSpPr>
            <a:spLocks noGrp="1"/>
          </p:cNvSpPr>
          <p:nvPr>
            <p:ph type="ctrTitle"/>
          </p:nvPr>
        </p:nvSpPr>
        <p:spPr>
          <a:xfrm>
            <a:off x="827584" y="3645024"/>
            <a:ext cx="6858048" cy="1084110"/>
          </a:xfrm>
          <a:solidFill>
            <a:srgbClr val="320019"/>
          </a:solidFill>
          <a:ln w="3175"/>
          <a:effectLst>
            <a:glow rad="139700">
              <a:schemeClr val="accent2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Tendências da </a:t>
            </a:r>
            <a:r>
              <a:rPr lang="pt-B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Cacauicultura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/>
            </a:r>
            <a:b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</a:b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da Região Norte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3082" name="Imagem 8" descr="Painel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CaixaDeTexto 11"/>
          <p:cNvSpPr txBox="1">
            <a:spLocks noChangeArrowheads="1"/>
          </p:cNvSpPr>
          <p:nvPr/>
        </p:nvSpPr>
        <p:spPr bwMode="auto">
          <a:xfrm>
            <a:off x="2714625" y="142875"/>
            <a:ext cx="350043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Ministério da </a:t>
            </a:r>
          </a:p>
          <a:p>
            <a:pPr algn="ctr"/>
            <a:r>
              <a:rPr lang="pt-BR" sz="1400" b="1" dirty="0">
                <a:solidFill>
                  <a:schemeClr val="bg1"/>
                </a:solidFill>
              </a:rPr>
              <a:t> Agricultura, Pecuária</a:t>
            </a:r>
          </a:p>
          <a:p>
            <a:pPr algn="ctr"/>
            <a:r>
              <a:rPr lang="pt-BR" sz="1400" b="1" dirty="0">
                <a:solidFill>
                  <a:schemeClr val="bg1"/>
                </a:solidFill>
              </a:rPr>
              <a:t>e Abastecimento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835697" y="5868561"/>
            <a:ext cx="4054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600" dirty="0" smtClean="0">
              <a:latin typeface="+mn-lt"/>
            </a:endParaRPr>
          </a:p>
          <a:p>
            <a:pPr algn="ctr"/>
            <a:r>
              <a:rPr lang="pt-BR" sz="1600" dirty="0" smtClean="0"/>
              <a:t>Belém, PA </a:t>
            </a:r>
            <a:r>
              <a:rPr lang="pt-BR" sz="1600" dirty="0" smtClean="0"/>
              <a:t>18</a:t>
            </a:r>
            <a:r>
              <a:rPr lang="pt-BR" sz="1600" dirty="0" smtClean="0"/>
              <a:t> </a:t>
            </a:r>
            <a:r>
              <a:rPr lang="pt-BR" sz="1600" dirty="0" smtClean="0"/>
              <a:t>de </a:t>
            </a:r>
            <a:r>
              <a:rPr lang="pt-BR" sz="1600" dirty="0" smtClean="0"/>
              <a:t>setembro </a:t>
            </a:r>
            <a:r>
              <a:rPr lang="pt-BR" sz="1600" dirty="0" smtClean="0">
                <a:latin typeface="+mn-lt"/>
              </a:rPr>
              <a:t>de 2015</a:t>
            </a:r>
            <a:endParaRPr lang="pt-BR" sz="1600" dirty="0">
              <a:latin typeface="+mn-lt"/>
            </a:endParaRPr>
          </a:p>
        </p:txBody>
      </p:sp>
      <p:pic>
        <p:nvPicPr>
          <p:cNvPr id="15361" name="Picture 1" descr="C:\Users\JURANDY\DIRET\Marca.governofeder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0958" y="0"/>
            <a:ext cx="1162005" cy="871034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4909824"/>
            <a:ext cx="4530079" cy="255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orma em L 11"/>
          <p:cNvSpPr/>
          <p:nvPr/>
        </p:nvSpPr>
        <p:spPr>
          <a:xfrm rot="5400000">
            <a:off x="6439644" y="4153644"/>
            <a:ext cx="1988840" cy="3419872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4283968" y="4869160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660033"/>
                </a:solidFill>
                <a:latin typeface="Century Schoolbook" pitchFamily="18" charset="0"/>
              </a:rPr>
              <a:t>Helinton Rocha</a:t>
            </a:r>
          </a:p>
          <a:p>
            <a:pPr algn="r"/>
            <a:r>
              <a:rPr lang="pt-BR" dirty="0" smtClean="0">
                <a:solidFill>
                  <a:srgbClr val="660033"/>
                </a:solidFill>
                <a:latin typeface="Century Schoolbook" pitchFamily="18" charset="0"/>
              </a:rPr>
              <a:t>Diretor Geral </a:t>
            </a:r>
          </a:p>
          <a:p>
            <a:pPr algn="r"/>
            <a:endParaRPr lang="pt-BR" dirty="0">
              <a:solidFill>
                <a:srgbClr val="660033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36712" y="-531440"/>
            <a:ext cx="12954000" cy="78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6444208" y="98072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14 unidades de ATER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970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72639" y="-1467544"/>
            <a:ext cx="14760624" cy="10585176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 rot="18853769">
            <a:off x="5612982" y="2448088"/>
            <a:ext cx="864096" cy="23433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 rot="3352850">
            <a:off x="4706294" y="1542352"/>
            <a:ext cx="395601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683568" y="1239721"/>
            <a:ext cx="32403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 smtClean="0">
                <a:solidFill>
                  <a:srgbClr val="800000"/>
                </a:solidFill>
                <a:latin typeface="Century Schoolbook" panose="02040604050505020304" pitchFamily="18" charset="0"/>
              </a:rPr>
              <a:t>Estado de Rondônia</a:t>
            </a:r>
            <a:endParaRPr lang="pt-BR" sz="5400" dirty="0">
              <a:solidFill>
                <a:srgbClr val="80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" name="Imagem 475" descr="logceplac (Original vazado5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444" y="1484784"/>
            <a:ext cx="86321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421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0" y="-1714500"/>
            <a:ext cx="18288000" cy="10287000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2411760" y="3284984"/>
            <a:ext cx="3744416" cy="12961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467544" y="836712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rgbClr val="800000"/>
                </a:solidFill>
                <a:latin typeface="Century Schoolbook" panose="02040604050505020304" pitchFamily="18" charset="0"/>
              </a:rPr>
              <a:t>Produção de cacau</a:t>
            </a:r>
          </a:p>
          <a:p>
            <a:pPr algn="ctr"/>
            <a:r>
              <a:rPr lang="pt-BR" sz="4800" dirty="0" smtClean="0">
                <a:solidFill>
                  <a:srgbClr val="800000"/>
                </a:solidFill>
                <a:latin typeface="Century Schoolbook" panose="02040604050505020304" pitchFamily="18" charset="0"/>
              </a:rPr>
              <a:t> no MT</a:t>
            </a:r>
            <a:endParaRPr lang="pt-BR" sz="4800" dirty="0">
              <a:solidFill>
                <a:srgbClr val="80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75" descr="logceplac (Original vazado5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75429"/>
            <a:ext cx="11064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324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D:\CEPLAC\CEPLAC\DESENHOS\Municipi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9850"/>
            <a:ext cx="9144000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rma livre 2"/>
          <p:cNvSpPr/>
          <p:nvPr/>
        </p:nvSpPr>
        <p:spPr>
          <a:xfrm>
            <a:off x="1358900" y="2371725"/>
            <a:ext cx="1903413" cy="2568575"/>
          </a:xfrm>
          <a:custGeom>
            <a:avLst/>
            <a:gdLst>
              <a:gd name="connsiteX0" fmla="*/ 1153067 w 1903694"/>
              <a:gd name="connsiteY0" fmla="*/ 70787 h 2568328"/>
              <a:gd name="connsiteX1" fmla="*/ 1112124 w 1903694"/>
              <a:gd name="connsiteY1" fmla="*/ 179969 h 2568328"/>
              <a:gd name="connsiteX2" fmla="*/ 1084828 w 1903694"/>
              <a:gd name="connsiteY2" fmla="*/ 234560 h 2568328"/>
              <a:gd name="connsiteX3" fmla="*/ 1071180 w 1903694"/>
              <a:gd name="connsiteY3" fmla="*/ 275504 h 2568328"/>
              <a:gd name="connsiteX4" fmla="*/ 1016589 w 1903694"/>
              <a:gd name="connsiteY4" fmla="*/ 357390 h 2568328"/>
              <a:gd name="connsiteX5" fmla="*/ 989294 w 1903694"/>
              <a:gd name="connsiteY5" fmla="*/ 398334 h 2568328"/>
              <a:gd name="connsiteX6" fmla="*/ 975646 w 1903694"/>
              <a:gd name="connsiteY6" fmla="*/ 439277 h 2568328"/>
              <a:gd name="connsiteX7" fmla="*/ 934703 w 1903694"/>
              <a:gd name="connsiteY7" fmla="*/ 466572 h 2568328"/>
              <a:gd name="connsiteX8" fmla="*/ 839169 w 1903694"/>
              <a:gd name="connsiteY8" fmla="*/ 521163 h 2568328"/>
              <a:gd name="connsiteX9" fmla="*/ 784578 w 1903694"/>
              <a:gd name="connsiteY9" fmla="*/ 575754 h 2568328"/>
              <a:gd name="connsiteX10" fmla="*/ 729986 w 1903694"/>
              <a:gd name="connsiteY10" fmla="*/ 603050 h 2568328"/>
              <a:gd name="connsiteX11" fmla="*/ 702691 w 1903694"/>
              <a:gd name="connsiteY11" fmla="*/ 643993 h 2568328"/>
              <a:gd name="connsiteX12" fmla="*/ 661748 w 1903694"/>
              <a:gd name="connsiteY12" fmla="*/ 684937 h 2568328"/>
              <a:gd name="connsiteX13" fmla="*/ 566213 w 1903694"/>
              <a:gd name="connsiteY13" fmla="*/ 794119 h 2568328"/>
              <a:gd name="connsiteX14" fmla="*/ 511622 w 1903694"/>
              <a:gd name="connsiteY14" fmla="*/ 930596 h 2568328"/>
              <a:gd name="connsiteX15" fmla="*/ 457031 w 1903694"/>
              <a:gd name="connsiteY15" fmla="*/ 1012483 h 2568328"/>
              <a:gd name="connsiteX16" fmla="*/ 402440 w 1903694"/>
              <a:gd name="connsiteY16" fmla="*/ 1067074 h 2568328"/>
              <a:gd name="connsiteX17" fmla="*/ 375145 w 1903694"/>
              <a:gd name="connsiteY17" fmla="*/ 1148960 h 2568328"/>
              <a:gd name="connsiteX18" fmla="*/ 306906 w 1903694"/>
              <a:gd name="connsiteY18" fmla="*/ 1230847 h 2568328"/>
              <a:gd name="connsiteX19" fmla="*/ 279610 w 1903694"/>
              <a:gd name="connsiteY19" fmla="*/ 1271790 h 2568328"/>
              <a:gd name="connsiteX20" fmla="*/ 265963 w 1903694"/>
              <a:gd name="connsiteY20" fmla="*/ 1312734 h 2568328"/>
              <a:gd name="connsiteX21" fmla="*/ 238667 w 1903694"/>
              <a:gd name="connsiteY21" fmla="*/ 1353677 h 2568328"/>
              <a:gd name="connsiteX22" fmla="*/ 211372 w 1903694"/>
              <a:gd name="connsiteY22" fmla="*/ 1408268 h 2568328"/>
              <a:gd name="connsiteX23" fmla="*/ 156780 w 1903694"/>
              <a:gd name="connsiteY23" fmla="*/ 1517450 h 2568328"/>
              <a:gd name="connsiteX24" fmla="*/ 143133 w 1903694"/>
              <a:gd name="connsiteY24" fmla="*/ 1572041 h 2568328"/>
              <a:gd name="connsiteX25" fmla="*/ 102189 w 1903694"/>
              <a:gd name="connsiteY25" fmla="*/ 1694871 h 2568328"/>
              <a:gd name="connsiteX26" fmla="*/ 74894 w 1903694"/>
              <a:gd name="connsiteY26" fmla="*/ 1735814 h 2568328"/>
              <a:gd name="connsiteX27" fmla="*/ 33951 w 1903694"/>
              <a:gd name="connsiteY27" fmla="*/ 1858644 h 2568328"/>
              <a:gd name="connsiteX28" fmla="*/ 20303 w 1903694"/>
              <a:gd name="connsiteY28" fmla="*/ 1899587 h 2568328"/>
              <a:gd name="connsiteX29" fmla="*/ 74894 w 1903694"/>
              <a:gd name="connsiteY29" fmla="*/ 2363611 h 2568328"/>
              <a:gd name="connsiteX30" fmla="*/ 184076 w 1903694"/>
              <a:gd name="connsiteY30" fmla="*/ 2459145 h 2568328"/>
              <a:gd name="connsiteX31" fmla="*/ 225019 w 1903694"/>
              <a:gd name="connsiteY31" fmla="*/ 2486441 h 2568328"/>
              <a:gd name="connsiteX32" fmla="*/ 252315 w 1903694"/>
              <a:gd name="connsiteY32" fmla="*/ 2527384 h 2568328"/>
              <a:gd name="connsiteX33" fmla="*/ 293258 w 1903694"/>
              <a:gd name="connsiteY33" fmla="*/ 2541032 h 2568328"/>
              <a:gd name="connsiteX34" fmla="*/ 443383 w 1903694"/>
              <a:gd name="connsiteY34" fmla="*/ 2568328 h 2568328"/>
              <a:gd name="connsiteX35" fmla="*/ 798225 w 1903694"/>
              <a:gd name="connsiteY35" fmla="*/ 2541032 h 2568328"/>
              <a:gd name="connsiteX36" fmla="*/ 839169 w 1903694"/>
              <a:gd name="connsiteY36" fmla="*/ 2554680 h 2568328"/>
              <a:gd name="connsiteX37" fmla="*/ 921055 w 1903694"/>
              <a:gd name="connsiteY37" fmla="*/ 2527384 h 2568328"/>
              <a:gd name="connsiteX38" fmla="*/ 975646 w 1903694"/>
              <a:gd name="connsiteY38" fmla="*/ 2513737 h 2568328"/>
              <a:gd name="connsiteX39" fmla="*/ 1016589 w 1903694"/>
              <a:gd name="connsiteY39" fmla="*/ 2486441 h 2568328"/>
              <a:gd name="connsiteX40" fmla="*/ 1098476 w 1903694"/>
              <a:gd name="connsiteY40" fmla="*/ 2418202 h 2568328"/>
              <a:gd name="connsiteX41" fmla="*/ 1166715 w 1903694"/>
              <a:gd name="connsiteY41" fmla="*/ 2349963 h 2568328"/>
              <a:gd name="connsiteX42" fmla="*/ 1194010 w 1903694"/>
              <a:gd name="connsiteY42" fmla="*/ 2309020 h 2568328"/>
              <a:gd name="connsiteX43" fmla="*/ 1234954 w 1903694"/>
              <a:gd name="connsiteY43" fmla="*/ 2281725 h 2568328"/>
              <a:gd name="connsiteX44" fmla="*/ 1316840 w 1903694"/>
              <a:gd name="connsiteY44" fmla="*/ 2213486 h 2568328"/>
              <a:gd name="connsiteX45" fmla="*/ 1385079 w 1903694"/>
              <a:gd name="connsiteY45" fmla="*/ 2131599 h 2568328"/>
              <a:gd name="connsiteX46" fmla="*/ 1412375 w 1903694"/>
              <a:gd name="connsiteY46" fmla="*/ 2090656 h 2568328"/>
              <a:gd name="connsiteX47" fmla="*/ 1521557 w 1903694"/>
              <a:gd name="connsiteY47" fmla="*/ 1967826 h 2568328"/>
              <a:gd name="connsiteX48" fmla="*/ 1548852 w 1903694"/>
              <a:gd name="connsiteY48" fmla="*/ 1885939 h 2568328"/>
              <a:gd name="connsiteX49" fmla="*/ 1562500 w 1903694"/>
              <a:gd name="connsiteY49" fmla="*/ 1844996 h 2568328"/>
              <a:gd name="connsiteX50" fmla="*/ 1617091 w 1903694"/>
              <a:gd name="connsiteY50" fmla="*/ 1722166 h 2568328"/>
              <a:gd name="connsiteX51" fmla="*/ 1630739 w 1903694"/>
              <a:gd name="connsiteY51" fmla="*/ 1681223 h 2568328"/>
              <a:gd name="connsiteX52" fmla="*/ 1685330 w 1903694"/>
              <a:gd name="connsiteY52" fmla="*/ 1599337 h 2568328"/>
              <a:gd name="connsiteX53" fmla="*/ 1712625 w 1903694"/>
              <a:gd name="connsiteY53" fmla="*/ 1408268 h 2568328"/>
              <a:gd name="connsiteX54" fmla="*/ 1739921 w 1903694"/>
              <a:gd name="connsiteY54" fmla="*/ 1326381 h 2568328"/>
              <a:gd name="connsiteX55" fmla="*/ 1767216 w 1903694"/>
              <a:gd name="connsiteY55" fmla="*/ 1230847 h 2568328"/>
              <a:gd name="connsiteX56" fmla="*/ 1739921 w 1903694"/>
              <a:gd name="connsiteY56" fmla="*/ 1176256 h 2568328"/>
              <a:gd name="connsiteX57" fmla="*/ 1767216 w 1903694"/>
              <a:gd name="connsiteY57" fmla="*/ 1135313 h 2568328"/>
              <a:gd name="connsiteX58" fmla="*/ 1794512 w 1903694"/>
              <a:gd name="connsiteY58" fmla="*/ 1053426 h 2568328"/>
              <a:gd name="connsiteX59" fmla="*/ 1808160 w 1903694"/>
              <a:gd name="connsiteY59" fmla="*/ 1012483 h 2568328"/>
              <a:gd name="connsiteX60" fmla="*/ 1821807 w 1903694"/>
              <a:gd name="connsiteY60" fmla="*/ 971539 h 2568328"/>
              <a:gd name="connsiteX61" fmla="*/ 1862751 w 1903694"/>
              <a:gd name="connsiteY61" fmla="*/ 889653 h 2568328"/>
              <a:gd name="connsiteX62" fmla="*/ 1876398 w 1903694"/>
              <a:gd name="connsiteY62" fmla="*/ 780471 h 2568328"/>
              <a:gd name="connsiteX63" fmla="*/ 1903694 w 1903694"/>
              <a:gd name="connsiteY63" fmla="*/ 684937 h 2568328"/>
              <a:gd name="connsiteX64" fmla="*/ 1890046 w 1903694"/>
              <a:gd name="connsiteY64" fmla="*/ 466572 h 2568328"/>
              <a:gd name="connsiteX65" fmla="*/ 1862751 w 1903694"/>
              <a:gd name="connsiteY65" fmla="*/ 384686 h 2568328"/>
              <a:gd name="connsiteX66" fmla="*/ 1849103 w 1903694"/>
              <a:gd name="connsiteY66" fmla="*/ 179969 h 2568328"/>
              <a:gd name="connsiteX67" fmla="*/ 1808160 w 1903694"/>
              <a:gd name="connsiteY67" fmla="*/ 166322 h 2568328"/>
              <a:gd name="connsiteX68" fmla="*/ 1767216 w 1903694"/>
              <a:gd name="connsiteY68" fmla="*/ 139026 h 2568328"/>
              <a:gd name="connsiteX69" fmla="*/ 1712625 w 1903694"/>
              <a:gd name="connsiteY69" fmla="*/ 98083 h 2568328"/>
              <a:gd name="connsiteX70" fmla="*/ 1630739 w 1903694"/>
              <a:gd name="connsiteY70" fmla="*/ 29844 h 2568328"/>
              <a:gd name="connsiteX71" fmla="*/ 1507909 w 1903694"/>
              <a:gd name="connsiteY71" fmla="*/ 2548 h 2568328"/>
              <a:gd name="connsiteX72" fmla="*/ 1248601 w 1903694"/>
              <a:gd name="connsiteY72" fmla="*/ 16196 h 2568328"/>
              <a:gd name="connsiteX73" fmla="*/ 1221306 w 1903694"/>
              <a:gd name="connsiteY73" fmla="*/ 57139 h 2568328"/>
              <a:gd name="connsiteX74" fmla="*/ 1153067 w 1903694"/>
              <a:gd name="connsiteY74" fmla="*/ 70787 h 256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903694" h="2568328">
                <a:moveTo>
                  <a:pt x="1153067" y="70787"/>
                </a:moveTo>
                <a:cubicBezTo>
                  <a:pt x="1134870" y="91259"/>
                  <a:pt x="1151477" y="61914"/>
                  <a:pt x="1112124" y="179969"/>
                </a:cubicBezTo>
                <a:cubicBezTo>
                  <a:pt x="1105690" y="199270"/>
                  <a:pt x="1092842" y="215860"/>
                  <a:pt x="1084828" y="234560"/>
                </a:cubicBezTo>
                <a:cubicBezTo>
                  <a:pt x="1079161" y="247783"/>
                  <a:pt x="1078167" y="262928"/>
                  <a:pt x="1071180" y="275504"/>
                </a:cubicBezTo>
                <a:cubicBezTo>
                  <a:pt x="1055248" y="304181"/>
                  <a:pt x="1034786" y="330095"/>
                  <a:pt x="1016589" y="357390"/>
                </a:cubicBezTo>
                <a:lnTo>
                  <a:pt x="989294" y="398334"/>
                </a:lnTo>
                <a:cubicBezTo>
                  <a:pt x="981314" y="410304"/>
                  <a:pt x="984633" y="428044"/>
                  <a:pt x="975646" y="439277"/>
                </a:cubicBezTo>
                <a:cubicBezTo>
                  <a:pt x="965399" y="452085"/>
                  <a:pt x="948050" y="457038"/>
                  <a:pt x="934703" y="466572"/>
                </a:cubicBezTo>
                <a:cubicBezTo>
                  <a:pt x="862405" y="518214"/>
                  <a:pt x="905611" y="499017"/>
                  <a:pt x="839169" y="521163"/>
                </a:cubicBezTo>
                <a:cubicBezTo>
                  <a:pt x="820972" y="539360"/>
                  <a:pt x="805166" y="560313"/>
                  <a:pt x="784578" y="575754"/>
                </a:cubicBezTo>
                <a:cubicBezTo>
                  <a:pt x="768302" y="587961"/>
                  <a:pt x="745616" y="590025"/>
                  <a:pt x="729986" y="603050"/>
                </a:cubicBezTo>
                <a:cubicBezTo>
                  <a:pt x="717385" y="613551"/>
                  <a:pt x="713191" y="631392"/>
                  <a:pt x="702691" y="643993"/>
                </a:cubicBezTo>
                <a:cubicBezTo>
                  <a:pt x="690335" y="658821"/>
                  <a:pt x="673598" y="669702"/>
                  <a:pt x="661748" y="684937"/>
                </a:cubicBezTo>
                <a:cubicBezTo>
                  <a:pt x="576014" y="795167"/>
                  <a:pt x="645475" y="741278"/>
                  <a:pt x="566213" y="794119"/>
                </a:cubicBezTo>
                <a:cubicBezTo>
                  <a:pt x="546682" y="852712"/>
                  <a:pt x="541746" y="880390"/>
                  <a:pt x="511622" y="930596"/>
                </a:cubicBezTo>
                <a:cubicBezTo>
                  <a:pt x="494744" y="958726"/>
                  <a:pt x="480228" y="989286"/>
                  <a:pt x="457031" y="1012483"/>
                </a:cubicBezTo>
                <a:lnTo>
                  <a:pt x="402440" y="1067074"/>
                </a:lnTo>
                <a:lnTo>
                  <a:pt x="375145" y="1148960"/>
                </a:lnTo>
                <a:cubicBezTo>
                  <a:pt x="363850" y="1182845"/>
                  <a:pt x="328022" y="1205508"/>
                  <a:pt x="306906" y="1230847"/>
                </a:cubicBezTo>
                <a:cubicBezTo>
                  <a:pt x="296405" y="1243448"/>
                  <a:pt x="288709" y="1258142"/>
                  <a:pt x="279610" y="1271790"/>
                </a:cubicBezTo>
                <a:cubicBezTo>
                  <a:pt x="275061" y="1285438"/>
                  <a:pt x="272397" y="1299867"/>
                  <a:pt x="265963" y="1312734"/>
                </a:cubicBezTo>
                <a:cubicBezTo>
                  <a:pt x="258628" y="1327405"/>
                  <a:pt x="246805" y="1339436"/>
                  <a:pt x="238667" y="1353677"/>
                </a:cubicBezTo>
                <a:cubicBezTo>
                  <a:pt x="228573" y="1371341"/>
                  <a:pt x="219635" y="1389677"/>
                  <a:pt x="211372" y="1408268"/>
                </a:cubicBezTo>
                <a:cubicBezTo>
                  <a:pt x="166857" y="1508426"/>
                  <a:pt x="205115" y="1444949"/>
                  <a:pt x="156780" y="1517450"/>
                </a:cubicBezTo>
                <a:cubicBezTo>
                  <a:pt x="152231" y="1535647"/>
                  <a:pt x="148523" y="1554075"/>
                  <a:pt x="143133" y="1572041"/>
                </a:cubicBezTo>
                <a:cubicBezTo>
                  <a:pt x="143130" y="1572053"/>
                  <a:pt x="109015" y="1674393"/>
                  <a:pt x="102189" y="1694871"/>
                </a:cubicBezTo>
                <a:cubicBezTo>
                  <a:pt x="97002" y="1710432"/>
                  <a:pt x="81556" y="1720825"/>
                  <a:pt x="74894" y="1735814"/>
                </a:cubicBezTo>
                <a:cubicBezTo>
                  <a:pt x="74884" y="1735836"/>
                  <a:pt x="40779" y="1838161"/>
                  <a:pt x="33951" y="1858644"/>
                </a:cubicBezTo>
                <a:lnTo>
                  <a:pt x="20303" y="1899587"/>
                </a:lnTo>
                <a:cubicBezTo>
                  <a:pt x="30289" y="2149231"/>
                  <a:pt x="0" y="2183864"/>
                  <a:pt x="74894" y="2363611"/>
                </a:cubicBezTo>
                <a:cubicBezTo>
                  <a:pt x="96765" y="2416103"/>
                  <a:pt x="135783" y="2426950"/>
                  <a:pt x="184076" y="2459145"/>
                </a:cubicBezTo>
                <a:lnTo>
                  <a:pt x="225019" y="2486441"/>
                </a:lnTo>
                <a:cubicBezTo>
                  <a:pt x="234118" y="2500089"/>
                  <a:pt x="239507" y="2517137"/>
                  <a:pt x="252315" y="2527384"/>
                </a:cubicBezTo>
                <a:cubicBezTo>
                  <a:pt x="263549" y="2536371"/>
                  <a:pt x="279426" y="2537080"/>
                  <a:pt x="293258" y="2541032"/>
                </a:cubicBezTo>
                <a:cubicBezTo>
                  <a:pt x="357606" y="2559418"/>
                  <a:pt x="366067" y="2557283"/>
                  <a:pt x="443383" y="2568328"/>
                </a:cubicBezTo>
                <a:cubicBezTo>
                  <a:pt x="561664" y="2559229"/>
                  <a:pt x="679665" y="2545120"/>
                  <a:pt x="798225" y="2541032"/>
                </a:cubicBezTo>
                <a:cubicBezTo>
                  <a:pt x="812603" y="2540536"/>
                  <a:pt x="824871" y="2556269"/>
                  <a:pt x="839169" y="2554680"/>
                </a:cubicBezTo>
                <a:cubicBezTo>
                  <a:pt x="867765" y="2551503"/>
                  <a:pt x="893760" y="2536483"/>
                  <a:pt x="921055" y="2527384"/>
                </a:cubicBezTo>
                <a:cubicBezTo>
                  <a:pt x="938849" y="2521452"/>
                  <a:pt x="957449" y="2518286"/>
                  <a:pt x="975646" y="2513737"/>
                </a:cubicBezTo>
                <a:cubicBezTo>
                  <a:pt x="989294" y="2504638"/>
                  <a:pt x="1003988" y="2496942"/>
                  <a:pt x="1016589" y="2486441"/>
                </a:cubicBezTo>
                <a:cubicBezTo>
                  <a:pt x="1121673" y="2398871"/>
                  <a:pt x="996823" y="2485973"/>
                  <a:pt x="1098476" y="2418202"/>
                </a:cubicBezTo>
                <a:cubicBezTo>
                  <a:pt x="1171268" y="2309017"/>
                  <a:pt x="1075727" y="2440952"/>
                  <a:pt x="1166715" y="2349963"/>
                </a:cubicBezTo>
                <a:cubicBezTo>
                  <a:pt x="1178313" y="2338365"/>
                  <a:pt x="1182412" y="2320618"/>
                  <a:pt x="1194010" y="2309020"/>
                </a:cubicBezTo>
                <a:cubicBezTo>
                  <a:pt x="1205609" y="2297422"/>
                  <a:pt x="1222353" y="2292226"/>
                  <a:pt x="1234954" y="2281725"/>
                </a:cubicBezTo>
                <a:cubicBezTo>
                  <a:pt x="1340043" y="2194151"/>
                  <a:pt x="1215181" y="2281258"/>
                  <a:pt x="1316840" y="2213486"/>
                </a:cubicBezTo>
                <a:cubicBezTo>
                  <a:pt x="1384608" y="2111834"/>
                  <a:pt x="1297513" y="2236677"/>
                  <a:pt x="1385079" y="2131599"/>
                </a:cubicBezTo>
                <a:cubicBezTo>
                  <a:pt x="1395580" y="2118998"/>
                  <a:pt x="1401478" y="2102915"/>
                  <a:pt x="1412375" y="2090656"/>
                </a:cubicBezTo>
                <a:cubicBezTo>
                  <a:pt x="1537021" y="1950428"/>
                  <a:pt x="1459607" y="2060749"/>
                  <a:pt x="1521557" y="1967826"/>
                </a:cubicBezTo>
                <a:lnTo>
                  <a:pt x="1548852" y="1885939"/>
                </a:lnTo>
                <a:cubicBezTo>
                  <a:pt x="1553401" y="1872291"/>
                  <a:pt x="1554520" y="1856966"/>
                  <a:pt x="1562500" y="1844996"/>
                </a:cubicBezTo>
                <a:cubicBezTo>
                  <a:pt x="1605755" y="1780113"/>
                  <a:pt x="1584608" y="1819614"/>
                  <a:pt x="1617091" y="1722166"/>
                </a:cubicBezTo>
                <a:lnTo>
                  <a:pt x="1630739" y="1681223"/>
                </a:lnTo>
                <a:cubicBezTo>
                  <a:pt x="1641113" y="1650102"/>
                  <a:pt x="1685330" y="1599337"/>
                  <a:pt x="1685330" y="1599337"/>
                </a:cubicBezTo>
                <a:cubicBezTo>
                  <a:pt x="1723429" y="1485041"/>
                  <a:pt x="1667774" y="1662424"/>
                  <a:pt x="1712625" y="1408268"/>
                </a:cubicBezTo>
                <a:cubicBezTo>
                  <a:pt x="1717625" y="1379934"/>
                  <a:pt x="1730822" y="1353677"/>
                  <a:pt x="1739921" y="1326381"/>
                </a:cubicBezTo>
                <a:cubicBezTo>
                  <a:pt x="1759501" y="1267642"/>
                  <a:pt x="1750079" y="1299397"/>
                  <a:pt x="1767216" y="1230847"/>
                </a:cubicBezTo>
                <a:cubicBezTo>
                  <a:pt x="1758118" y="1212650"/>
                  <a:pt x="1739921" y="1196601"/>
                  <a:pt x="1739921" y="1176256"/>
                </a:cubicBezTo>
                <a:cubicBezTo>
                  <a:pt x="1739921" y="1159854"/>
                  <a:pt x="1760554" y="1150302"/>
                  <a:pt x="1767216" y="1135313"/>
                </a:cubicBezTo>
                <a:cubicBezTo>
                  <a:pt x="1778901" y="1109021"/>
                  <a:pt x="1785413" y="1080722"/>
                  <a:pt x="1794512" y="1053426"/>
                </a:cubicBezTo>
                <a:lnTo>
                  <a:pt x="1808160" y="1012483"/>
                </a:lnTo>
                <a:cubicBezTo>
                  <a:pt x="1812709" y="998835"/>
                  <a:pt x="1813827" y="983509"/>
                  <a:pt x="1821807" y="971539"/>
                </a:cubicBezTo>
                <a:cubicBezTo>
                  <a:pt x="1857083" y="918626"/>
                  <a:pt x="1843916" y="946157"/>
                  <a:pt x="1862751" y="889653"/>
                </a:cubicBezTo>
                <a:cubicBezTo>
                  <a:pt x="1867300" y="853259"/>
                  <a:pt x="1870368" y="816649"/>
                  <a:pt x="1876398" y="780471"/>
                </a:cubicBezTo>
                <a:cubicBezTo>
                  <a:pt x="1882110" y="746198"/>
                  <a:pt x="1892877" y="717387"/>
                  <a:pt x="1903694" y="684937"/>
                </a:cubicBezTo>
                <a:cubicBezTo>
                  <a:pt x="1899145" y="612149"/>
                  <a:pt x="1899900" y="538834"/>
                  <a:pt x="1890046" y="466572"/>
                </a:cubicBezTo>
                <a:cubicBezTo>
                  <a:pt x="1886159" y="438064"/>
                  <a:pt x="1862751" y="384686"/>
                  <a:pt x="1862751" y="384686"/>
                </a:cubicBezTo>
                <a:cubicBezTo>
                  <a:pt x="1858202" y="316447"/>
                  <a:pt x="1865690" y="246318"/>
                  <a:pt x="1849103" y="179969"/>
                </a:cubicBezTo>
                <a:cubicBezTo>
                  <a:pt x="1845614" y="166013"/>
                  <a:pt x="1821027" y="172755"/>
                  <a:pt x="1808160" y="166322"/>
                </a:cubicBezTo>
                <a:cubicBezTo>
                  <a:pt x="1793489" y="158986"/>
                  <a:pt x="1780564" y="148560"/>
                  <a:pt x="1767216" y="139026"/>
                </a:cubicBezTo>
                <a:cubicBezTo>
                  <a:pt x="1748707" y="125805"/>
                  <a:pt x="1729895" y="112886"/>
                  <a:pt x="1712625" y="98083"/>
                </a:cubicBezTo>
                <a:cubicBezTo>
                  <a:pt x="1670366" y="61861"/>
                  <a:pt x="1679003" y="53976"/>
                  <a:pt x="1630739" y="29844"/>
                </a:cubicBezTo>
                <a:cubicBezTo>
                  <a:pt x="1597141" y="13045"/>
                  <a:pt x="1539361" y="7790"/>
                  <a:pt x="1507909" y="2548"/>
                </a:cubicBezTo>
                <a:cubicBezTo>
                  <a:pt x="1421473" y="7097"/>
                  <a:pt x="1333628" y="0"/>
                  <a:pt x="1248601" y="16196"/>
                </a:cubicBezTo>
                <a:cubicBezTo>
                  <a:pt x="1232488" y="19265"/>
                  <a:pt x="1236867" y="51952"/>
                  <a:pt x="1221306" y="57139"/>
                </a:cubicBezTo>
                <a:cubicBezTo>
                  <a:pt x="1162301" y="76808"/>
                  <a:pt x="1171264" y="50315"/>
                  <a:pt x="1153067" y="70787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4" name="Forma livre 3"/>
          <p:cNvSpPr/>
          <p:nvPr/>
        </p:nvSpPr>
        <p:spPr>
          <a:xfrm>
            <a:off x="2987675" y="3343275"/>
            <a:ext cx="2120900" cy="1009650"/>
          </a:xfrm>
          <a:custGeom>
            <a:avLst/>
            <a:gdLst>
              <a:gd name="connsiteX0" fmla="*/ 28482 w 2120737"/>
              <a:gd name="connsiteY0" fmla="*/ 968992 h 1009935"/>
              <a:gd name="connsiteX1" fmla="*/ 55778 w 2120737"/>
              <a:gd name="connsiteY1" fmla="*/ 928048 h 1009935"/>
              <a:gd name="connsiteX2" fmla="*/ 83073 w 2120737"/>
              <a:gd name="connsiteY2" fmla="*/ 791571 h 1009935"/>
              <a:gd name="connsiteX3" fmla="*/ 83073 w 2120737"/>
              <a:gd name="connsiteY3" fmla="*/ 655093 h 1009935"/>
              <a:gd name="connsiteX4" fmla="*/ 69426 w 2120737"/>
              <a:gd name="connsiteY4" fmla="*/ 573206 h 1009935"/>
              <a:gd name="connsiteX5" fmla="*/ 83073 w 2120737"/>
              <a:gd name="connsiteY5" fmla="*/ 532263 h 1009935"/>
              <a:gd name="connsiteX6" fmla="*/ 110369 w 2120737"/>
              <a:gd name="connsiteY6" fmla="*/ 436729 h 1009935"/>
              <a:gd name="connsiteX7" fmla="*/ 151312 w 2120737"/>
              <a:gd name="connsiteY7" fmla="*/ 409433 h 1009935"/>
              <a:gd name="connsiteX8" fmla="*/ 233199 w 2120737"/>
              <a:gd name="connsiteY8" fmla="*/ 382138 h 1009935"/>
              <a:gd name="connsiteX9" fmla="*/ 274142 w 2120737"/>
              <a:gd name="connsiteY9" fmla="*/ 354842 h 1009935"/>
              <a:gd name="connsiteX10" fmla="*/ 287790 w 2120737"/>
              <a:gd name="connsiteY10" fmla="*/ 313899 h 1009935"/>
              <a:gd name="connsiteX11" fmla="*/ 383324 w 2120737"/>
              <a:gd name="connsiteY11" fmla="*/ 218365 h 1009935"/>
              <a:gd name="connsiteX12" fmla="*/ 437915 w 2120737"/>
              <a:gd name="connsiteY12" fmla="*/ 177421 h 1009935"/>
              <a:gd name="connsiteX13" fmla="*/ 478858 w 2120737"/>
              <a:gd name="connsiteY13" fmla="*/ 163774 h 1009935"/>
              <a:gd name="connsiteX14" fmla="*/ 547097 w 2120737"/>
              <a:gd name="connsiteY14" fmla="*/ 122830 h 1009935"/>
              <a:gd name="connsiteX15" fmla="*/ 656279 w 2120737"/>
              <a:gd name="connsiteY15" fmla="*/ 13648 h 1009935"/>
              <a:gd name="connsiteX16" fmla="*/ 697223 w 2120737"/>
              <a:gd name="connsiteY16" fmla="*/ 0 h 1009935"/>
              <a:gd name="connsiteX17" fmla="*/ 901939 w 2120737"/>
              <a:gd name="connsiteY17" fmla="*/ 27296 h 1009935"/>
              <a:gd name="connsiteX18" fmla="*/ 970178 w 2120737"/>
              <a:gd name="connsiteY18" fmla="*/ 68239 h 1009935"/>
              <a:gd name="connsiteX19" fmla="*/ 1079360 w 2120737"/>
              <a:gd name="connsiteY19" fmla="*/ 95535 h 1009935"/>
              <a:gd name="connsiteX20" fmla="*/ 1133951 w 2120737"/>
              <a:gd name="connsiteY20" fmla="*/ 109183 h 1009935"/>
              <a:gd name="connsiteX21" fmla="*/ 1516088 w 2120737"/>
              <a:gd name="connsiteY21" fmla="*/ 122830 h 1009935"/>
              <a:gd name="connsiteX22" fmla="*/ 1638918 w 2120737"/>
              <a:gd name="connsiteY22" fmla="*/ 150126 h 1009935"/>
              <a:gd name="connsiteX23" fmla="*/ 1679861 w 2120737"/>
              <a:gd name="connsiteY23" fmla="*/ 163774 h 1009935"/>
              <a:gd name="connsiteX24" fmla="*/ 1693509 w 2120737"/>
              <a:gd name="connsiteY24" fmla="*/ 204717 h 1009935"/>
              <a:gd name="connsiteX25" fmla="*/ 1720805 w 2120737"/>
              <a:gd name="connsiteY25" fmla="*/ 245660 h 1009935"/>
              <a:gd name="connsiteX26" fmla="*/ 1843634 w 2120737"/>
              <a:gd name="connsiteY26" fmla="*/ 341195 h 1009935"/>
              <a:gd name="connsiteX27" fmla="*/ 1884578 w 2120737"/>
              <a:gd name="connsiteY27" fmla="*/ 354842 h 1009935"/>
              <a:gd name="connsiteX28" fmla="*/ 1952817 w 2120737"/>
              <a:gd name="connsiteY28" fmla="*/ 423081 h 1009935"/>
              <a:gd name="connsiteX29" fmla="*/ 1980112 w 2120737"/>
              <a:gd name="connsiteY29" fmla="*/ 504968 h 1009935"/>
              <a:gd name="connsiteX30" fmla="*/ 1993760 w 2120737"/>
              <a:gd name="connsiteY30" fmla="*/ 545911 h 1009935"/>
              <a:gd name="connsiteX31" fmla="*/ 2021055 w 2120737"/>
              <a:gd name="connsiteY31" fmla="*/ 586854 h 1009935"/>
              <a:gd name="connsiteX32" fmla="*/ 2061999 w 2120737"/>
              <a:gd name="connsiteY32" fmla="*/ 614150 h 1009935"/>
              <a:gd name="connsiteX33" fmla="*/ 2102942 w 2120737"/>
              <a:gd name="connsiteY33" fmla="*/ 655093 h 1009935"/>
              <a:gd name="connsiteX34" fmla="*/ 2116590 w 2120737"/>
              <a:gd name="connsiteY34" fmla="*/ 696036 h 1009935"/>
              <a:gd name="connsiteX35" fmla="*/ 2102942 w 2120737"/>
              <a:gd name="connsiteY35" fmla="*/ 641445 h 1009935"/>
              <a:gd name="connsiteX36" fmla="*/ 2075646 w 2120737"/>
              <a:gd name="connsiteY36" fmla="*/ 682389 h 1009935"/>
              <a:gd name="connsiteX37" fmla="*/ 2089294 w 2120737"/>
              <a:gd name="connsiteY37" fmla="*/ 723332 h 1009935"/>
              <a:gd name="connsiteX38" fmla="*/ 2061999 w 2120737"/>
              <a:gd name="connsiteY38" fmla="*/ 846162 h 1009935"/>
              <a:gd name="connsiteX39" fmla="*/ 1980112 w 2120737"/>
              <a:gd name="connsiteY39" fmla="*/ 887105 h 1009935"/>
              <a:gd name="connsiteX40" fmla="*/ 1898226 w 2120737"/>
              <a:gd name="connsiteY40" fmla="*/ 941696 h 1009935"/>
              <a:gd name="connsiteX41" fmla="*/ 1857282 w 2120737"/>
              <a:gd name="connsiteY41" fmla="*/ 982639 h 1009935"/>
              <a:gd name="connsiteX42" fmla="*/ 1775396 w 2120737"/>
              <a:gd name="connsiteY42" fmla="*/ 1009935 h 1009935"/>
              <a:gd name="connsiteX43" fmla="*/ 1243133 w 2120737"/>
              <a:gd name="connsiteY43" fmla="*/ 996287 h 1009935"/>
              <a:gd name="connsiteX44" fmla="*/ 1093008 w 2120737"/>
              <a:gd name="connsiteY44" fmla="*/ 968992 h 1009935"/>
              <a:gd name="connsiteX45" fmla="*/ 1052064 w 2120737"/>
              <a:gd name="connsiteY45" fmla="*/ 955344 h 1009935"/>
              <a:gd name="connsiteX46" fmla="*/ 915587 w 2120737"/>
              <a:gd name="connsiteY46" fmla="*/ 941696 h 1009935"/>
              <a:gd name="connsiteX47" fmla="*/ 301437 w 2120737"/>
              <a:gd name="connsiteY47" fmla="*/ 941696 h 1009935"/>
              <a:gd name="connsiteX48" fmla="*/ 260494 w 2120737"/>
              <a:gd name="connsiteY48" fmla="*/ 914400 h 1009935"/>
              <a:gd name="connsiteX49" fmla="*/ 219551 w 2120737"/>
              <a:gd name="connsiteY49" fmla="*/ 900753 h 1009935"/>
              <a:gd name="connsiteX50" fmla="*/ 178608 w 2120737"/>
              <a:gd name="connsiteY50" fmla="*/ 914400 h 1009935"/>
              <a:gd name="connsiteX51" fmla="*/ 69426 w 2120737"/>
              <a:gd name="connsiteY51" fmla="*/ 941696 h 1009935"/>
              <a:gd name="connsiteX52" fmla="*/ 55778 w 2120737"/>
              <a:gd name="connsiteY52" fmla="*/ 887105 h 10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120737" h="1009935">
                <a:moveTo>
                  <a:pt x="28482" y="968992"/>
                </a:moveTo>
                <a:cubicBezTo>
                  <a:pt x="37581" y="955344"/>
                  <a:pt x="48442" y="942719"/>
                  <a:pt x="55778" y="928048"/>
                </a:cubicBezTo>
                <a:cubicBezTo>
                  <a:pt x="74835" y="889934"/>
                  <a:pt x="78043" y="826782"/>
                  <a:pt x="83073" y="791571"/>
                </a:cubicBezTo>
                <a:cubicBezTo>
                  <a:pt x="52241" y="699069"/>
                  <a:pt x="83073" y="811916"/>
                  <a:pt x="83073" y="655093"/>
                </a:cubicBezTo>
                <a:cubicBezTo>
                  <a:pt x="83073" y="627421"/>
                  <a:pt x="73975" y="600502"/>
                  <a:pt x="69426" y="573206"/>
                </a:cubicBezTo>
                <a:cubicBezTo>
                  <a:pt x="73975" y="559558"/>
                  <a:pt x="85438" y="546453"/>
                  <a:pt x="83073" y="532263"/>
                </a:cubicBezTo>
                <a:cubicBezTo>
                  <a:pt x="69662" y="451798"/>
                  <a:pt x="0" y="531331"/>
                  <a:pt x="110369" y="436729"/>
                </a:cubicBezTo>
                <a:cubicBezTo>
                  <a:pt x="122823" y="426054"/>
                  <a:pt x="136323" y="416095"/>
                  <a:pt x="151312" y="409433"/>
                </a:cubicBezTo>
                <a:cubicBezTo>
                  <a:pt x="177604" y="397748"/>
                  <a:pt x="233199" y="382138"/>
                  <a:pt x="233199" y="382138"/>
                </a:cubicBezTo>
                <a:cubicBezTo>
                  <a:pt x="246847" y="373039"/>
                  <a:pt x="263895" y="367650"/>
                  <a:pt x="274142" y="354842"/>
                </a:cubicBezTo>
                <a:cubicBezTo>
                  <a:pt x="283129" y="343608"/>
                  <a:pt x="280804" y="326475"/>
                  <a:pt x="287790" y="313899"/>
                </a:cubicBezTo>
                <a:cubicBezTo>
                  <a:pt x="337563" y="224308"/>
                  <a:pt x="316871" y="240515"/>
                  <a:pt x="383324" y="218365"/>
                </a:cubicBezTo>
                <a:cubicBezTo>
                  <a:pt x="401521" y="204717"/>
                  <a:pt x="418166" y="188706"/>
                  <a:pt x="437915" y="177421"/>
                </a:cubicBezTo>
                <a:cubicBezTo>
                  <a:pt x="450405" y="170284"/>
                  <a:pt x="465991" y="170208"/>
                  <a:pt x="478858" y="163774"/>
                </a:cubicBezTo>
                <a:cubicBezTo>
                  <a:pt x="502584" y="151911"/>
                  <a:pt x="524351" y="136478"/>
                  <a:pt x="547097" y="122830"/>
                </a:cubicBezTo>
                <a:cubicBezTo>
                  <a:pt x="603950" y="37551"/>
                  <a:pt x="577942" y="47221"/>
                  <a:pt x="656279" y="13648"/>
                </a:cubicBezTo>
                <a:cubicBezTo>
                  <a:pt x="669502" y="7981"/>
                  <a:pt x="683575" y="4549"/>
                  <a:pt x="697223" y="0"/>
                </a:cubicBezTo>
                <a:cubicBezTo>
                  <a:pt x="708214" y="1099"/>
                  <a:pt x="864248" y="12220"/>
                  <a:pt x="901939" y="27296"/>
                </a:cubicBezTo>
                <a:cubicBezTo>
                  <a:pt x="926568" y="37148"/>
                  <a:pt x="945420" y="58717"/>
                  <a:pt x="970178" y="68239"/>
                </a:cubicBezTo>
                <a:cubicBezTo>
                  <a:pt x="1005192" y="81706"/>
                  <a:pt x="1042966" y="86436"/>
                  <a:pt x="1079360" y="95535"/>
                </a:cubicBezTo>
                <a:cubicBezTo>
                  <a:pt x="1097557" y="100084"/>
                  <a:pt x="1115206" y="108514"/>
                  <a:pt x="1133951" y="109183"/>
                </a:cubicBezTo>
                <a:lnTo>
                  <a:pt x="1516088" y="122830"/>
                </a:lnTo>
                <a:cubicBezTo>
                  <a:pt x="1557031" y="131929"/>
                  <a:pt x="1598228" y="139953"/>
                  <a:pt x="1638918" y="150126"/>
                </a:cubicBezTo>
                <a:cubicBezTo>
                  <a:pt x="1652874" y="153615"/>
                  <a:pt x="1669689" y="153602"/>
                  <a:pt x="1679861" y="163774"/>
                </a:cubicBezTo>
                <a:cubicBezTo>
                  <a:pt x="1690033" y="173946"/>
                  <a:pt x="1687075" y="191850"/>
                  <a:pt x="1693509" y="204717"/>
                </a:cubicBezTo>
                <a:cubicBezTo>
                  <a:pt x="1700845" y="219388"/>
                  <a:pt x="1710304" y="233059"/>
                  <a:pt x="1720805" y="245660"/>
                </a:cubicBezTo>
                <a:cubicBezTo>
                  <a:pt x="1747978" y="278268"/>
                  <a:pt x="1808520" y="329491"/>
                  <a:pt x="1843634" y="341195"/>
                </a:cubicBezTo>
                <a:lnTo>
                  <a:pt x="1884578" y="354842"/>
                </a:lnTo>
                <a:cubicBezTo>
                  <a:pt x="1921928" y="379743"/>
                  <a:pt x="1933663" y="379984"/>
                  <a:pt x="1952817" y="423081"/>
                </a:cubicBezTo>
                <a:cubicBezTo>
                  <a:pt x="1964502" y="449373"/>
                  <a:pt x="1971014" y="477672"/>
                  <a:pt x="1980112" y="504968"/>
                </a:cubicBezTo>
                <a:cubicBezTo>
                  <a:pt x="1984661" y="518616"/>
                  <a:pt x="1985780" y="533941"/>
                  <a:pt x="1993760" y="545911"/>
                </a:cubicBezTo>
                <a:cubicBezTo>
                  <a:pt x="2002858" y="559559"/>
                  <a:pt x="2009457" y="575256"/>
                  <a:pt x="2021055" y="586854"/>
                </a:cubicBezTo>
                <a:cubicBezTo>
                  <a:pt x="2032654" y="598453"/>
                  <a:pt x="2049398" y="603649"/>
                  <a:pt x="2061999" y="614150"/>
                </a:cubicBezTo>
                <a:cubicBezTo>
                  <a:pt x="2076826" y="626506"/>
                  <a:pt x="2089294" y="641445"/>
                  <a:pt x="2102942" y="655093"/>
                </a:cubicBezTo>
                <a:cubicBezTo>
                  <a:pt x="2107491" y="668741"/>
                  <a:pt x="2116590" y="710422"/>
                  <a:pt x="2116590" y="696036"/>
                </a:cubicBezTo>
                <a:cubicBezTo>
                  <a:pt x="2116590" y="677279"/>
                  <a:pt x="2120737" y="647376"/>
                  <a:pt x="2102942" y="641445"/>
                </a:cubicBezTo>
                <a:cubicBezTo>
                  <a:pt x="2087381" y="636258"/>
                  <a:pt x="2084745" y="668741"/>
                  <a:pt x="2075646" y="682389"/>
                </a:cubicBezTo>
                <a:cubicBezTo>
                  <a:pt x="2080195" y="696037"/>
                  <a:pt x="2089294" y="708946"/>
                  <a:pt x="2089294" y="723332"/>
                </a:cubicBezTo>
                <a:cubicBezTo>
                  <a:pt x="2089294" y="723991"/>
                  <a:pt x="2076071" y="828572"/>
                  <a:pt x="2061999" y="846162"/>
                </a:cubicBezTo>
                <a:cubicBezTo>
                  <a:pt x="2032919" y="882512"/>
                  <a:pt x="2015712" y="867327"/>
                  <a:pt x="1980112" y="887105"/>
                </a:cubicBezTo>
                <a:cubicBezTo>
                  <a:pt x="1951435" y="903037"/>
                  <a:pt x="1921423" y="918500"/>
                  <a:pt x="1898226" y="941696"/>
                </a:cubicBezTo>
                <a:cubicBezTo>
                  <a:pt x="1884578" y="955344"/>
                  <a:pt x="1874154" y="973266"/>
                  <a:pt x="1857282" y="982639"/>
                </a:cubicBezTo>
                <a:cubicBezTo>
                  <a:pt x="1832131" y="996612"/>
                  <a:pt x="1775396" y="1009935"/>
                  <a:pt x="1775396" y="1009935"/>
                </a:cubicBezTo>
                <a:lnTo>
                  <a:pt x="1243133" y="996287"/>
                </a:lnTo>
                <a:cubicBezTo>
                  <a:pt x="1197543" y="994305"/>
                  <a:pt x="1138857" y="982091"/>
                  <a:pt x="1093008" y="968992"/>
                </a:cubicBezTo>
                <a:cubicBezTo>
                  <a:pt x="1079175" y="965040"/>
                  <a:pt x="1066283" y="957532"/>
                  <a:pt x="1052064" y="955344"/>
                </a:cubicBezTo>
                <a:cubicBezTo>
                  <a:pt x="1006876" y="948392"/>
                  <a:pt x="961079" y="946245"/>
                  <a:pt x="915587" y="941696"/>
                </a:cubicBezTo>
                <a:cubicBezTo>
                  <a:pt x="667620" y="972692"/>
                  <a:pt x="713150" y="972575"/>
                  <a:pt x="301437" y="941696"/>
                </a:cubicBezTo>
                <a:cubicBezTo>
                  <a:pt x="285080" y="940469"/>
                  <a:pt x="275165" y="921735"/>
                  <a:pt x="260494" y="914400"/>
                </a:cubicBezTo>
                <a:cubicBezTo>
                  <a:pt x="247627" y="907966"/>
                  <a:pt x="233199" y="905302"/>
                  <a:pt x="219551" y="900753"/>
                </a:cubicBezTo>
                <a:cubicBezTo>
                  <a:pt x="205903" y="905302"/>
                  <a:pt x="192487" y="910615"/>
                  <a:pt x="178608" y="914400"/>
                </a:cubicBezTo>
                <a:cubicBezTo>
                  <a:pt x="142416" y="924271"/>
                  <a:pt x="69426" y="941696"/>
                  <a:pt x="69426" y="941696"/>
                </a:cubicBezTo>
                <a:lnTo>
                  <a:pt x="55778" y="88710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5" name="Forma livre 4"/>
          <p:cNvSpPr/>
          <p:nvPr/>
        </p:nvSpPr>
        <p:spPr>
          <a:xfrm>
            <a:off x="3643313" y="2563813"/>
            <a:ext cx="2921000" cy="3181350"/>
          </a:xfrm>
          <a:custGeom>
            <a:avLst/>
            <a:gdLst>
              <a:gd name="connsiteX0" fmla="*/ 1487606 w 2920621"/>
              <a:gd name="connsiteY0" fmla="*/ 739515 h 3182464"/>
              <a:gd name="connsiteX1" fmla="*/ 1501254 w 2920621"/>
              <a:gd name="connsiteY1" fmla="*/ 889641 h 3182464"/>
              <a:gd name="connsiteX2" fmla="*/ 1514902 w 2920621"/>
              <a:gd name="connsiteY2" fmla="*/ 1244482 h 3182464"/>
              <a:gd name="connsiteX3" fmla="*/ 1569493 w 2920621"/>
              <a:gd name="connsiteY3" fmla="*/ 1449199 h 3182464"/>
              <a:gd name="connsiteX4" fmla="*/ 1555845 w 2920621"/>
              <a:gd name="connsiteY4" fmla="*/ 1681211 h 3182464"/>
              <a:gd name="connsiteX5" fmla="*/ 1514902 w 2920621"/>
              <a:gd name="connsiteY5" fmla="*/ 1708506 h 3182464"/>
              <a:gd name="connsiteX6" fmla="*/ 1501254 w 2920621"/>
              <a:gd name="connsiteY6" fmla="*/ 1749450 h 3182464"/>
              <a:gd name="connsiteX7" fmla="*/ 1392072 w 2920621"/>
              <a:gd name="connsiteY7" fmla="*/ 1872279 h 3182464"/>
              <a:gd name="connsiteX8" fmla="*/ 1378424 w 2920621"/>
              <a:gd name="connsiteY8" fmla="*/ 1913223 h 3182464"/>
              <a:gd name="connsiteX9" fmla="*/ 1269242 w 2920621"/>
              <a:gd name="connsiteY9" fmla="*/ 1899575 h 3182464"/>
              <a:gd name="connsiteX10" fmla="*/ 1214651 w 2920621"/>
              <a:gd name="connsiteY10" fmla="*/ 1913223 h 3182464"/>
              <a:gd name="connsiteX11" fmla="*/ 1173708 w 2920621"/>
              <a:gd name="connsiteY11" fmla="*/ 1940518 h 3182464"/>
              <a:gd name="connsiteX12" fmla="*/ 1132764 w 2920621"/>
              <a:gd name="connsiteY12" fmla="*/ 1954166 h 3182464"/>
              <a:gd name="connsiteX13" fmla="*/ 1064526 w 2920621"/>
              <a:gd name="connsiteY13" fmla="*/ 2022405 h 3182464"/>
              <a:gd name="connsiteX14" fmla="*/ 1037230 w 2920621"/>
              <a:gd name="connsiteY14" fmla="*/ 2063348 h 3182464"/>
              <a:gd name="connsiteX15" fmla="*/ 914400 w 2920621"/>
              <a:gd name="connsiteY15" fmla="*/ 2131587 h 3182464"/>
              <a:gd name="connsiteX16" fmla="*/ 846161 w 2920621"/>
              <a:gd name="connsiteY16" fmla="*/ 2186178 h 3182464"/>
              <a:gd name="connsiteX17" fmla="*/ 805218 w 2920621"/>
              <a:gd name="connsiteY17" fmla="*/ 2227121 h 3182464"/>
              <a:gd name="connsiteX18" fmla="*/ 723332 w 2920621"/>
              <a:gd name="connsiteY18" fmla="*/ 2268064 h 3182464"/>
              <a:gd name="connsiteX19" fmla="*/ 600502 w 2920621"/>
              <a:gd name="connsiteY19" fmla="*/ 2322656 h 3182464"/>
              <a:gd name="connsiteX20" fmla="*/ 518615 w 2920621"/>
              <a:gd name="connsiteY20" fmla="*/ 2349951 h 3182464"/>
              <a:gd name="connsiteX21" fmla="*/ 450376 w 2920621"/>
              <a:gd name="connsiteY21" fmla="*/ 2363599 h 3182464"/>
              <a:gd name="connsiteX22" fmla="*/ 409433 w 2920621"/>
              <a:gd name="connsiteY22" fmla="*/ 2390894 h 3182464"/>
              <a:gd name="connsiteX23" fmla="*/ 368490 w 2920621"/>
              <a:gd name="connsiteY23" fmla="*/ 2295360 h 3182464"/>
              <a:gd name="connsiteX24" fmla="*/ 300251 w 2920621"/>
              <a:gd name="connsiteY24" fmla="*/ 2390894 h 3182464"/>
              <a:gd name="connsiteX25" fmla="*/ 204717 w 2920621"/>
              <a:gd name="connsiteY25" fmla="*/ 2472781 h 3182464"/>
              <a:gd name="connsiteX26" fmla="*/ 150126 w 2920621"/>
              <a:gd name="connsiteY26" fmla="*/ 2568315 h 3182464"/>
              <a:gd name="connsiteX27" fmla="*/ 109182 w 2920621"/>
              <a:gd name="connsiteY27" fmla="*/ 2595611 h 3182464"/>
              <a:gd name="connsiteX28" fmla="*/ 81887 w 2920621"/>
              <a:gd name="connsiteY28" fmla="*/ 2636554 h 3182464"/>
              <a:gd name="connsiteX29" fmla="*/ 40944 w 2920621"/>
              <a:gd name="connsiteY29" fmla="*/ 2663850 h 3182464"/>
              <a:gd name="connsiteX30" fmla="*/ 27296 w 2920621"/>
              <a:gd name="connsiteY30" fmla="*/ 2704793 h 3182464"/>
              <a:gd name="connsiteX31" fmla="*/ 0 w 2920621"/>
              <a:gd name="connsiteY31" fmla="*/ 2745736 h 3182464"/>
              <a:gd name="connsiteX32" fmla="*/ 13648 w 2920621"/>
              <a:gd name="connsiteY32" fmla="*/ 2964100 h 3182464"/>
              <a:gd name="connsiteX33" fmla="*/ 40944 w 2920621"/>
              <a:gd name="connsiteY33" fmla="*/ 3005044 h 3182464"/>
              <a:gd name="connsiteX34" fmla="*/ 54591 w 2920621"/>
              <a:gd name="connsiteY34" fmla="*/ 3045987 h 3182464"/>
              <a:gd name="connsiteX35" fmla="*/ 136478 w 2920621"/>
              <a:gd name="connsiteY35" fmla="*/ 3100578 h 3182464"/>
              <a:gd name="connsiteX36" fmla="*/ 286603 w 2920621"/>
              <a:gd name="connsiteY36" fmla="*/ 3182464 h 3182464"/>
              <a:gd name="connsiteX37" fmla="*/ 368490 w 2920621"/>
              <a:gd name="connsiteY37" fmla="*/ 3168817 h 3182464"/>
              <a:gd name="connsiteX38" fmla="*/ 409433 w 2920621"/>
              <a:gd name="connsiteY38" fmla="*/ 3141521 h 3182464"/>
              <a:gd name="connsiteX39" fmla="*/ 450376 w 2920621"/>
              <a:gd name="connsiteY39" fmla="*/ 3127873 h 3182464"/>
              <a:gd name="connsiteX40" fmla="*/ 600502 w 2920621"/>
              <a:gd name="connsiteY40" fmla="*/ 3086930 h 3182464"/>
              <a:gd name="connsiteX41" fmla="*/ 723332 w 2920621"/>
              <a:gd name="connsiteY41" fmla="*/ 3100578 h 3182464"/>
              <a:gd name="connsiteX42" fmla="*/ 736979 w 2920621"/>
              <a:gd name="connsiteY42" fmla="*/ 3045987 h 3182464"/>
              <a:gd name="connsiteX43" fmla="*/ 791570 w 2920621"/>
              <a:gd name="connsiteY43" fmla="*/ 2977748 h 3182464"/>
              <a:gd name="connsiteX44" fmla="*/ 887105 w 2920621"/>
              <a:gd name="connsiteY44" fmla="*/ 2991396 h 3182464"/>
              <a:gd name="connsiteX45" fmla="*/ 928048 w 2920621"/>
              <a:gd name="connsiteY45" fmla="*/ 2964100 h 3182464"/>
              <a:gd name="connsiteX46" fmla="*/ 1037230 w 2920621"/>
              <a:gd name="connsiteY46" fmla="*/ 2950453 h 3182464"/>
              <a:gd name="connsiteX47" fmla="*/ 1064526 w 2920621"/>
              <a:gd name="connsiteY47" fmla="*/ 2868566 h 3182464"/>
              <a:gd name="connsiteX48" fmla="*/ 1078173 w 2920621"/>
              <a:gd name="connsiteY48" fmla="*/ 2773032 h 3182464"/>
              <a:gd name="connsiteX49" fmla="*/ 1119117 w 2920621"/>
              <a:gd name="connsiteY49" fmla="*/ 2691145 h 3182464"/>
              <a:gd name="connsiteX50" fmla="*/ 1146412 w 2920621"/>
              <a:gd name="connsiteY50" fmla="*/ 2609258 h 3182464"/>
              <a:gd name="connsiteX51" fmla="*/ 1160060 w 2920621"/>
              <a:gd name="connsiteY51" fmla="*/ 2541020 h 3182464"/>
              <a:gd name="connsiteX52" fmla="*/ 1228299 w 2920621"/>
              <a:gd name="connsiteY52" fmla="*/ 2459133 h 3182464"/>
              <a:gd name="connsiteX53" fmla="*/ 1282890 w 2920621"/>
              <a:gd name="connsiteY53" fmla="*/ 2418190 h 3182464"/>
              <a:gd name="connsiteX54" fmla="*/ 1351129 w 2920621"/>
              <a:gd name="connsiteY54" fmla="*/ 2322656 h 3182464"/>
              <a:gd name="connsiteX55" fmla="*/ 1405720 w 2920621"/>
              <a:gd name="connsiteY55" fmla="*/ 2199826 h 3182464"/>
              <a:gd name="connsiteX56" fmla="*/ 1446663 w 2920621"/>
              <a:gd name="connsiteY56" fmla="*/ 2186178 h 3182464"/>
              <a:gd name="connsiteX57" fmla="*/ 1473958 w 2920621"/>
              <a:gd name="connsiteY57" fmla="*/ 2131587 h 3182464"/>
              <a:gd name="connsiteX58" fmla="*/ 1487606 w 2920621"/>
              <a:gd name="connsiteY58" fmla="*/ 2049700 h 3182464"/>
              <a:gd name="connsiteX59" fmla="*/ 1583141 w 2920621"/>
              <a:gd name="connsiteY59" fmla="*/ 1967814 h 3182464"/>
              <a:gd name="connsiteX60" fmla="*/ 1569493 w 2920621"/>
              <a:gd name="connsiteY60" fmla="*/ 1899575 h 3182464"/>
              <a:gd name="connsiteX61" fmla="*/ 1555845 w 2920621"/>
              <a:gd name="connsiteY61" fmla="*/ 1844984 h 3182464"/>
              <a:gd name="connsiteX62" fmla="*/ 1583141 w 2920621"/>
              <a:gd name="connsiteY62" fmla="*/ 1804041 h 3182464"/>
              <a:gd name="connsiteX63" fmla="*/ 1596788 w 2920621"/>
              <a:gd name="connsiteY63" fmla="*/ 1763097 h 3182464"/>
              <a:gd name="connsiteX64" fmla="*/ 1637732 w 2920621"/>
              <a:gd name="connsiteY64" fmla="*/ 1735802 h 3182464"/>
              <a:gd name="connsiteX65" fmla="*/ 1733266 w 2920621"/>
              <a:gd name="connsiteY65" fmla="*/ 1681211 h 3182464"/>
              <a:gd name="connsiteX66" fmla="*/ 1746914 w 2920621"/>
              <a:gd name="connsiteY66" fmla="*/ 1640267 h 3182464"/>
              <a:gd name="connsiteX67" fmla="*/ 1869744 w 2920621"/>
              <a:gd name="connsiteY67" fmla="*/ 1544733 h 3182464"/>
              <a:gd name="connsiteX68" fmla="*/ 2033517 w 2920621"/>
              <a:gd name="connsiteY68" fmla="*/ 1408256 h 3182464"/>
              <a:gd name="connsiteX69" fmla="*/ 2060812 w 2920621"/>
              <a:gd name="connsiteY69" fmla="*/ 1326369 h 3182464"/>
              <a:gd name="connsiteX70" fmla="*/ 2074460 w 2920621"/>
              <a:gd name="connsiteY70" fmla="*/ 1285426 h 3182464"/>
              <a:gd name="connsiteX71" fmla="*/ 2129051 w 2920621"/>
              <a:gd name="connsiteY71" fmla="*/ 1217187 h 3182464"/>
              <a:gd name="connsiteX72" fmla="*/ 2333767 w 2920621"/>
              <a:gd name="connsiteY72" fmla="*/ 1203539 h 3182464"/>
              <a:gd name="connsiteX73" fmla="*/ 2374711 w 2920621"/>
              <a:gd name="connsiteY73" fmla="*/ 1189891 h 3182464"/>
              <a:gd name="connsiteX74" fmla="*/ 2429302 w 2920621"/>
              <a:gd name="connsiteY74" fmla="*/ 1176244 h 3182464"/>
              <a:gd name="connsiteX75" fmla="*/ 2511188 w 2920621"/>
              <a:gd name="connsiteY75" fmla="*/ 1121653 h 3182464"/>
              <a:gd name="connsiteX76" fmla="*/ 2661314 w 2920621"/>
              <a:gd name="connsiteY76" fmla="*/ 1067061 h 3182464"/>
              <a:gd name="connsiteX77" fmla="*/ 2620370 w 2920621"/>
              <a:gd name="connsiteY77" fmla="*/ 780458 h 3182464"/>
              <a:gd name="connsiteX78" fmla="*/ 2661314 w 2920621"/>
              <a:gd name="connsiteY78" fmla="*/ 739515 h 3182464"/>
              <a:gd name="connsiteX79" fmla="*/ 2825087 w 2920621"/>
              <a:gd name="connsiteY79" fmla="*/ 616685 h 3182464"/>
              <a:gd name="connsiteX80" fmla="*/ 2920621 w 2920621"/>
              <a:gd name="connsiteY80" fmla="*/ 480208 h 3182464"/>
              <a:gd name="connsiteX81" fmla="*/ 2893326 w 2920621"/>
              <a:gd name="connsiteY81" fmla="*/ 330082 h 3182464"/>
              <a:gd name="connsiteX82" fmla="*/ 2879678 w 2920621"/>
              <a:gd name="connsiteY82" fmla="*/ 289139 h 3182464"/>
              <a:gd name="connsiteX83" fmla="*/ 2866030 w 2920621"/>
              <a:gd name="connsiteY83" fmla="*/ 234548 h 3182464"/>
              <a:gd name="connsiteX84" fmla="*/ 2811439 w 2920621"/>
              <a:gd name="connsiteY84" fmla="*/ 152661 h 3182464"/>
              <a:gd name="connsiteX85" fmla="*/ 2743200 w 2920621"/>
              <a:gd name="connsiteY85" fmla="*/ 70775 h 3182464"/>
              <a:gd name="connsiteX86" fmla="*/ 2702257 w 2920621"/>
              <a:gd name="connsiteY86" fmla="*/ 57127 h 3182464"/>
              <a:gd name="connsiteX87" fmla="*/ 2661314 w 2920621"/>
              <a:gd name="connsiteY87" fmla="*/ 29832 h 3182464"/>
              <a:gd name="connsiteX88" fmla="*/ 2333767 w 2920621"/>
              <a:gd name="connsiteY88" fmla="*/ 16184 h 3182464"/>
              <a:gd name="connsiteX89" fmla="*/ 2197290 w 2920621"/>
              <a:gd name="connsiteY89" fmla="*/ 2536 h 3182464"/>
              <a:gd name="connsiteX90" fmla="*/ 2006221 w 2920621"/>
              <a:gd name="connsiteY90" fmla="*/ 57127 h 3182464"/>
              <a:gd name="connsiteX91" fmla="*/ 1842448 w 2920621"/>
              <a:gd name="connsiteY91" fmla="*/ 111718 h 3182464"/>
              <a:gd name="connsiteX92" fmla="*/ 1760561 w 2920621"/>
              <a:gd name="connsiteY92" fmla="*/ 139014 h 3182464"/>
              <a:gd name="connsiteX93" fmla="*/ 1719618 w 2920621"/>
              <a:gd name="connsiteY93" fmla="*/ 166309 h 3182464"/>
              <a:gd name="connsiteX94" fmla="*/ 1624084 w 2920621"/>
              <a:gd name="connsiteY94" fmla="*/ 261844 h 3182464"/>
              <a:gd name="connsiteX95" fmla="*/ 1583141 w 2920621"/>
              <a:gd name="connsiteY95" fmla="*/ 302787 h 3182464"/>
              <a:gd name="connsiteX96" fmla="*/ 1569493 w 2920621"/>
              <a:gd name="connsiteY96" fmla="*/ 343730 h 3182464"/>
              <a:gd name="connsiteX97" fmla="*/ 1528549 w 2920621"/>
              <a:gd name="connsiteY97" fmla="*/ 371026 h 3182464"/>
              <a:gd name="connsiteX98" fmla="*/ 1473958 w 2920621"/>
              <a:gd name="connsiteY98" fmla="*/ 493856 h 3182464"/>
              <a:gd name="connsiteX99" fmla="*/ 1460311 w 2920621"/>
              <a:gd name="connsiteY99" fmla="*/ 534799 h 3182464"/>
              <a:gd name="connsiteX100" fmla="*/ 1487606 w 2920621"/>
              <a:gd name="connsiteY100" fmla="*/ 739515 h 318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920621" h="3182464">
                <a:moveTo>
                  <a:pt x="1487606" y="739515"/>
                </a:moveTo>
                <a:cubicBezTo>
                  <a:pt x="1494430" y="798655"/>
                  <a:pt x="1498542" y="839466"/>
                  <a:pt x="1501254" y="889641"/>
                </a:cubicBezTo>
                <a:cubicBezTo>
                  <a:pt x="1507643" y="1007836"/>
                  <a:pt x="1502511" y="1126765"/>
                  <a:pt x="1514902" y="1244482"/>
                </a:cubicBezTo>
                <a:cubicBezTo>
                  <a:pt x="1521738" y="1309428"/>
                  <a:pt x="1547661" y="1383706"/>
                  <a:pt x="1569493" y="1449199"/>
                </a:cubicBezTo>
                <a:cubicBezTo>
                  <a:pt x="1564944" y="1526536"/>
                  <a:pt x="1571805" y="1605402"/>
                  <a:pt x="1555845" y="1681211"/>
                </a:cubicBezTo>
                <a:cubicBezTo>
                  <a:pt x="1552466" y="1697262"/>
                  <a:pt x="1525148" y="1695698"/>
                  <a:pt x="1514902" y="1708506"/>
                </a:cubicBezTo>
                <a:cubicBezTo>
                  <a:pt x="1505915" y="1719740"/>
                  <a:pt x="1508143" y="1736820"/>
                  <a:pt x="1501254" y="1749450"/>
                </a:cubicBezTo>
                <a:cubicBezTo>
                  <a:pt x="1437192" y="1866898"/>
                  <a:pt x="1469775" y="1846379"/>
                  <a:pt x="1392072" y="1872279"/>
                </a:cubicBezTo>
                <a:cubicBezTo>
                  <a:pt x="1387523" y="1885927"/>
                  <a:pt x="1388597" y="1903050"/>
                  <a:pt x="1378424" y="1913223"/>
                </a:cubicBezTo>
                <a:cubicBezTo>
                  <a:pt x="1344805" y="1946842"/>
                  <a:pt x="1298787" y="1911393"/>
                  <a:pt x="1269242" y="1899575"/>
                </a:cubicBezTo>
                <a:cubicBezTo>
                  <a:pt x="1251045" y="1904124"/>
                  <a:pt x="1231891" y="1905834"/>
                  <a:pt x="1214651" y="1913223"/>
                </a:cubicBezTo>
                <a:cubicBezTo>
                  <a:pt x="1199575" y="1919684"/>
                  <a:pt x="1188379" y="1933183"/>
                  <a:pt x="1173708" y="1940518"/>
                </a:cubicBezTo>
                <a:cubicBezTo>
                  <a:pt x="1160841" y="1946952"/>
                  <a:pt x="1146412" y="1949617"/>
                  <a:pt x="1132764" y="1954166"/>
                </a:cubicBezTo>
                <a:cubicBezTo>
                  <a:pt x="1059980" y="2063343"/>
                  <a:pt x="1155507" y="1931424"/>
                  <a:pt x="1064526" y="2022405"/>
                </a:cubicBezTo>
                <a:cubicBezTo>
                  <a:pt x="1052928" y="2034003"/>
                  <a:pt x="1049574" y="2052547"/>
                  <a:pt x="1037230" y="2063348"/>
                </a:cubicBezTo>
                <a:cubicBezTo>
                  <a:pt x="979471" y="2113887"/>
                  <a:pt x="970635" y="2112842"/>
                  <a:pt x="914400" y="2131587"/>
                </a:cubicBezTo>
                <a:cubicBezTo>
                  <a:pt x="853357" y="2223153"/>
                  <a:pt x="925267" y="2133441"/>
                  <a:pt x="846161" y="2186178"/>
                </a:cubicBezTo>
                <a:cubicBezTo>
                  <a:pt x="830102" y="2196884"/>
                  <a:pt x="820045" y="2214765"/>
                  <a:pt x="805218" y="2227121"/>
                </a:cubicBezTo>
                <a:cubicBezTo>
                  <a:pt x="769941" y="2256519"/>
                  <a:pt x="764368" y="2254386"/>
                  <a:pt x="723332" y="2268064"/>
                </a:cubicBezTo>
                <a:cubicBezTo>
                  <a:pt x="658450" y="2311319"/>
                  <a:pt x="697946" y="2290175"/>
                  <a:pt x="600502" y="2322656"/>
                </a:cubicBezTo>
                <a:lnTo>
                  <a:pt x="518615" y="2349951"/>
                </a:lnTo>
                <a:cubicBezTo>
                  <a:pt x="496609" y="2357287"/>
                  <a:pt x="473122" y="2359050"/>
                  <a:pt x="450376" y="2363599"/>
                </a:cubicBezTo>
                <a:cubicBezTo>
                  <a:pt x="436728" y="2372697"/>
                  <a:pt x="424662" y="2396986"/>
                  <a:pt x="409433" y="2390894"/>
                </a:cubicBezTo>
                <a:cubicBezTo>
                  <a:pt x="396462" y="2385705"/>
                  <a:pt x="373894" y="2311573"/>
                  <a:pt x="368490" y="2295360"/>
                </a:cubicBezTo>
                <a:cubicBezTo>
                  <a:pt x="352993" y="2318605"/>
                  <a:pt x="317176" y="2373969"/>
                  <a:pt x="300251" y="2390894"/>
                </a:cubicBezTo>
                <a:cubicBezTo>
                  <a:pt x="270594" y="2420552"/>
                  <a:pt x="236562" y="2445485"/>
                  <a:pt x="204717" y="2472781"/>
                </a:cubicBezTo>
                <a:cubicBezTo>
                  <a:pt x="194014" y="2494187"/>
                  <a:pt x="169415" y="2549026"/>
                  <a:pt x="150126" y="2568315"/>
                </a:cubicBezTo>
                <a:cubicBezTo>
                  <a:pt x="138527" y="2579914"/>
                  <a:pt x="122830" y="2586512"/>
                  <a:pt x="109182" y="2595611"/>
                </a:cubicBezTo>
                <a:cubicBezTo>
                  <a:pt x="100084" y="2609259"/>
                  <a:pt x="93485" y="2624956"/>
                  <a:pt x="81887" y="2636554"/>
                </a:cubicBezTo>
                <a:cubicBezTo>
                  <a:pt x="70289" y="2648152"/>
                  <a:pt x="51191" y="2651042"/>
                  <a:pt x="40944" y="2663850"/>
                </a:cubicBezTo>
                <a:cubicBezTo>
                  <a:pt x="31957" y="2675084"/>
                  <a:pt x="33730" y="2691926"/>
                  <a:pt x="27296" y="2704793"/>
                </a:cubicBezTo>
                <a:cubicBezTo>
                  <a:pt x="19960" y="2719464"/>
                  <a:pt x="9099" y="2732088"/>
                  <a:pt x="0" y="2745736"/>
                </a:cubicBezTo>
                <a:cubicBezTo>
                  <a:pt x="4549" y="2818524"/>
                  <a:pt x="2273" y="2892062"/>
                  <a:pt x="13648" y="2964100"/>
                </a:cubicBezTo>
                <a:cubicBezTo>
                  <a:pt x="16206" y="2980302"/>
                  <a:pt x="33608" y="2990373"/>
                  <a:pt x="40944" y="3005044"/>
                </a:cubicBezTo>
                <a:cubicBezTo>
                  <a:pt x="47377" y="3017911"/>
                  <a:pt x="44419" y="3035815"/>
                  <a:pt x="54591" y="3045987"/>
                </a:cubicBezTo>
                <a:cubicBezTo>
                  <a:pt x="77788" y="3069184"/>
                  <a:pt x="108348" y="3083700"/>
                  <a:pt x="136478" y="3100578"/>
                </a:cubicBezTo>
                <a:cubicBezTo>
                  <a:pt x="230885" y="3157222"/>
                  <a:pt x="180991" y="3129658"/>
                  <a:pt x="286603" y="3182464"/>
                </a:cubicBezTo>
                <a:cubicBezTo>
                  <a:pt x="313899" y="3177915"/>
                  <a:pt x="342238" y="3177568"/>
                  <a:pt x="368490" y="3168817"/>
                </a:cubicBezTo>
                <a:cubicBezTo>
                  <a:pt x="384051" y="3163630"/>
                  <a:pt x="394762" y="3148857"/>
                  <a:pt x="409433" y="3141521"/>
                </a:cubicBezTo>
                <a:cubicBezTo>
                  <a:pt x="422300" y="3135087"/>
                  <a:pt x="436420" y="3131362"/>
                  <a:pt x="450376" y="3127873"/>
                </a:cubicBezTo>
                <a:cubicBezTo>
                  <a:pt x="604702" y="3089292"/>
                  <a:pt x="424825" y="3145490"/>
                  <a:pt x="600502" y="3086930"/>
                </a:cubicBezTo>
                <a:cubicBezTo>
                  <a:pt x="641445" y="3091479"/>
                  <a:pt x="683874" y="3112415"/>
                  <a:pt x="723332" y="3100578"/>
                </a:cubicBezTo>
                <a:cubicBezTo>
                  <a:pt x="741298" y="3095188"/>
                  <a:pt x="731826" y="3064022"/>
                  <a:pt x="736979" y="3045987"/>
                </a:cubicBezTo>
                <a:cubicBezTo>
                  <a:pt x="752489" y="2991700"/>
                  <a:pt x="742448" y="3010497"/>
                  <a:pt x="791570" y="2977748"/>
                </a:cubicBezTo>
                <a:cubicBezTo>
                  <a:pt x="823415" y="2982297"/>
                  <a:pt x="855096" y="2994597"/>
                  <a:pt x="887105" y="2991396"/>
                </a:cubicBezTo>
                <a:cubicBezTo>
                  <a:pt x="903426" y="2989764"/>
                  <a:pt x="912223" y="2968416"/>
                  <a:pt x="928048" y="2964100"/>
                </a:cubicBezTo>
                <a:cubicBezTo>
                  <a:pt x="963433" y="2954450"/>
                  <a:pt x="1000836" y="2955002"/>
                  <a:pt x="1037230" y="2950453"/>
                </a:cubicBezTo>
                <a:lnTo>
                  <a:pt x="1064526" y="2868566"/>
                </a:lnTo>
                <a:cubicBezTo>
                  <a:pt x="1074699" y="2838049"/>
                  <a:pt x="1071864" y="2804575"/>
                  <a:pt x="1078173" y="2773032"/>
                </a:cubicBezTo>
                <a:cubicBezTo>
                  <a:pt x="1086245" y="2732671"/>
                  <a:pt x="1096112" y="2725651"/>
                  <a:pt x="1119117" y="2691145"/>
                </a:cubicBezTo>
                <a:lnTo>
                  <a:pt x="1146412" y="2609258"/>
                </a:lnTo>
                <a:cubicBezTo>
                  <a:pt x="1153747" y="2587252"/>
                  <a:pt x="1151915" y="2562740"/>
                  <a:pt x="1160060" y="2541020"/>
                </a:cubicBezTo>
                <a:cubicBezTo>
                  <a:pt x="1170037" y="2514415"/>
                  <a:pt x="1208732" y="2475904"/>
                  <a:pt x="1228299" y="2459133"/>
                </a:cubicBezTo>
                <a:cubicBezTo>
                  <a:pt x="1245569" y="2444330"/>
                  <a:pt x="1266806" y="2434274"/>
                  <a:pt x="1282890" y="2418190"/>
                </a:cubicBezTo>
                <a:cubicBezTo>
                  <a:pt x="1299815" y="2401265"/>
                  <a:pt x="1335632" y="2345901"/>
                  <a:pt x="1351129" y="2322656"/>
                </a:cubicBezTo>
                <a:cubicBezTo>
                  <a:pt x="1359470" y="2297631"/>
                  <a:pt x="1376226" y="2223421"/>
                  <a:pt x="1405720" y="2199826"/>
                </a:cubicBezTo>
                <a:cubicBezTo>
                  <a:pt x="1416954" y="2190839"/>
                  <a:pt x="1433015" y="2190727"/>
                  <a:pt x="1446663" y="2186178"/>
                </a:cubicBezTo>
                <a:cubicBezTo>
                  <a:pt x="1455761" y="2167981"/>
                  <a:pt x="1468112" y="2151074"/>
                  <a:pt x="1473958" y="2131587"/>
                </a:cubicBezTo>
                <a:cubicBezTo>
                  <a:pt x="1481909" y="2105082"/>
                  <a:pt x="1472256" y="2072725"/>
                  <a:pt x="1487606" y="2049700"/>
                </a:cubicBezTo>
                <a:cubicBezTo>
                  <a:pt x="1510871" y="2014802"/>
                  <a:pt x="1551296" y="1995109"/>
                  <a:pt x="1583141" y="1967814"/>
                </a:cubicBezTo>
                <a:cubicBezTo>
                  <a:pt x="1578592" y="1945068"/>
                  <a:pt x="1581787" y="1919246"/>
                  <a:pt x="1569493" y="1899575"/>
                </a:cubicBezTo>
                <a:cubicBezTo>
                  <a:pt x="1532454" y="1840313"/>
                  <a:pt x="1474943" y="1871952"/>
                  <a:pt x="1555845" y="1844984"/>
                </a:cubicBezTo>
                <a:cubicBezTo>
                  <a:pt x="1564944" y="1831336"/>
                  <a:pt x="1575806" y="1818712"/>
                  <a:pt x="1583141" y="1804041"/>
                </a:cubicBezTo>
                <a:cubicBezTo>
                  <a:pt x="1589575" y="1791174"/>
                  <a:pt x="1587801" y="1774331"/>
                  <a:pt x="1596788" y="1763097"/>
                </a:cubicBezTo>
                <a:cubicBezTo>
                  <a:pt x="1607035" y="1750289"/>
                  <a:pt x="1623490" y="1743940"/>
                  <a:pt x="1637732" y="1735802"/>
                </a:cubicBezTo>
                <a:cubicBezTo>
                  <a:pt x="1758932" y="1666545"/>
                  <a:pt x="1633521" y="1747707"/>
                  <a:pt x="1733266" y="1681211"/>
                </a:cubicBezTo>
                <a:cubicBezTo>
                  <a:pt x="1737815" y="1667563"/>
                  <a:pt x="1738082" y="1651623"/>
                  <a:pt x="1746914" y="1640267"/>
                </a:cubicBezTo>
                <a:cubicBezTo>
                  <a:pt x="1811355" y="1557414"/>
                  <a:pt x="1802472" y="1567157"/>
                  <a:pt x="1869744" y="1544733"/>
                </a:cubicBezTo>
                <a:cubicBezTo>
                  <a:pt x="1887972" y="1531062"/>
                  <a:pt x="2009856" y="1447692"/>
                  <a:pt x="2033517" y="1408256"/>
                </a:cubicBezTo>
                <a:cubicBezTo>
                  <a:pt x="2048320" y="1383584"/>
                  <a:pt x="2051714" y="1353665"/>
                  <a:pt x="2060812" y="1326369"/>
                </a:cubicBezTo>
                <a:lnTo>
                  <a:pt x="2074460" y="1285426"/>
                </a:lnTo>
                <a:cubicBezTo>
                  <a:pt x="2085105" y="1253491"/>
                  <a:pt x="2085475" y="1224450"/>
                  <a:pt x="2129051" y="1217187"/>
                </a:cubicBezTo>
                <a:cubicBezTo>
                  <a:pt x="2196511" y="1205944"/>
                  <a:pt x="2265528" y="1208088"/>
                  <a:pt x="2333767" y="1203539"/>
                </a:cubicBezTo>
                <a:cubicBezTo>
                  <a:pt x="2347415" y="1198990"/>
                  <a:pt x="2360878" y="1193843"/>
                  <a:pt x="2374711" y="1189891"/>
                </a:cubicBezTo>
                <a:cubicBezTo>
                  <a:pt x="2392746" y="1184738"/>
                  <a:pt x="2412525" y="1184632"/>
                  <a:pt x="2429302" y="1176244"/>
                </a:cubicBezTo>
                <a:cubicBezTo>
                  <a:pt x="2458644" y="1161573"/>
                  <a:pt x="2482304" y="1137206"/>
                  <a:pt x="2511188" y="1121653"/>
                </a:cubicBezTo>
                <a:cubicBezTo>
                  <a:pt x="2581002" y="1084061"/>
                  <a:pt x="2596370" y="1083297"/>
                  <a:pt x="2661314" y="1067061"/>
                </a:cubicBezTo>
                <a:cubicBezTo>
                  <a:pt x="2612391" y="920294"/>
                  <a:pt x="2635932" y="1013883"/>
                  <a:pt x="2620370" y="780458"/>
                </a:cubicBezTo>
                <a:cubicBezTo>
                  <a:pt x="2634018" y="766810"/>
                  <a:pt x="2646487" y="751871"/>
                  <a:pt x="2661314" y="739515"/>
                </a:cubicBezTo>
                <a:cubicBezTo>
                  <a:pt x="2751829" y="664086"/>
                  <a:pt x="2755299" y="663211"/>
                  <a:pt x="2825087" y="616685"/>
                </a:cubicBezTo>
                <a:cubicBezTo>
                  <a:pt x="2887013" y="492832"/>
                  <a:pt x="2845822" y="530073"/>
                  <a:pt x="2920621" y="480208"/>
                </a:cubicBezTo>
                <a:cubicBezTo>
                  <a:pt x="2914540" y="443720"/>
                  <a:pt x="2902860" y="368219"/>
                  <a:pt x="2893326" y="330082"/>
                </a:cubicBezTo>
                <a:cubicBezTo>
                  <a:pt x="2889837" y="316126"/>
                  <a:pt x="2883630" y="302971"/>
                  <a:pt x="2879678" y="289139"/>
                </a:cubicBezTo>
                <a:cubicBezTo>
                  <a:pt x="2874525" y="271104"/>
                  <a:pt x="2874418" y="251325"/>
                  <a:pt x="2866030" y="234548"/>
                </a:cubicBezTo>
                <a:cubicBezTo>
                  <a:pt x="2851359" y="205206"/>
                  <a:pt x="2829636" y="179957"/>
                  <a:pt x="2811439" y="152661"/>
                </a:cubicBezTo>
                <a:cubicBezTo>
                  <a:pt x="2791297" y="122447"/>
                  <a:pt x="2774727" y="91793"/>
                  <a:pt x="2743200" y="70775"/>
                </a:cubicBezTo>
                <a:cubicBezTo>
                  <a:pt x="2731230" y="62795"/>
                  <a:pt x="2715124" y="63561"/>
                  <a:pt x="2702257" y="57127"/>
                </a:cubicBezTo>
                <a:cubicBezTo>
                  <a:pt x="2687586" y="49792"/>
                  <a:pt x="2677616" y="31643"/>
                  <a:pt x="2661314" y="29832"/>
                </a:cubicBezTo>
                <a:cubicBezTo>
                  <a:pt x="2552705" y="17764"/>
                  <a:pt x="2442949" y="20733"/>
                  <a:pt x="2333767" y="16184"/>
                </a:cubicBezTo>
                <a:cubicBezTo>
                  <a:pt x="2288275" y="11635"/>
                  <a:pt x="2242939" y="0"/>
                  <a:pt x="2197290" y="2536"/>
                </a:cubicBezTo>
                <a:cubicBezTo>
                  <a:pt x="2156168" y="4821"/>
                  <a:pt x="2050089" y="42504"/>
                  <a:pt x="2006221" y="57127"/>
                </a:cubicBezTo>
                <a:lnTo>
                  <a:pt x="1842448" y="111718"/>
                </a:lnTo>
                <a:lnTo>
                  <a:pt x="1760561" y="139014"/>
                </a:lnTo>
                <a:cubicBezTo>
                  <a:pt x="1745000" y="144201"/>
                  <a:pt x="1733266" y="157211"/>
                  <a:pt x="1719618" y="166309"/>
                </a:cubicBezTo>
                <a:cubicBezTo>
                  <a:pt x="1657047" y="260166"/>
                  <a:pt x="1696149" y="237822"/>
                  <a:pt x="1624084" y="261844"/>
                </a:cubicBezTo>
                <a:cubicBezTo>
                  <a:pt x="1610436" y="275492"/>
                  <a:pt x="1593847" y="286728"/>
                  <a:pt x="1583141" y="302787"/>
                </a:cubicBezTo>
                <a:cubicBezTo>
                  <a:pt x="1575161" y="314757"/>
                  <a:pt x="1578480" y="332497"/>
                  <a:pt x="1569493" y="343730"/>
                </a:cubicBezTo>
                <a:cubicBezTo>
                  <a:pt x="1559246" y="356538"/>
                  <a:pt x="1542197" y="361927"/>
                  <a:pt x="1528549" y="371026"/>
                </a:cubicBezTo>
                <a:cubicBezTo>
                  <a:pt x="1485295" y="435908"/>
                  <a:pt x="1506440" y="396410"/>
                  <a:pt x="1473958" y="493856"/>
                </a:cubicBezTo>
                <a:lnTo>
                  <a:pt x="1460311" y="534799"/>
                </a:lnTo>
                <a:cubicBezTo>
                  <a:pt x="1477474" y="689279"/>
                  <a:pt x="1480782" y="680375"/>
                  <a:pt x="1487606" y="739515"/>
                </a:cubicBez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Texto Explicativo 1 5"/>
          <p:cNvSpPr/>
          <p:nvPr/>
        </p:nvSpPr>
        <p:spPr>
          <a:xfrm>
            <a:off x="1357313" y="571500"/>
            <a:ext cx="1143000" cy="285750"/>
          </a:xfrm>
          <a:prstGeom prst="borderCallout1">
            <a:avLst>
              <a:gd name="adj1" fmla="val 109496"/>
              <a:gd name="adj2" fmla="val 17935"/>
              <a:gd name="adj3" fmla="val 805033"/>
              <a:gd name="adj4" fmla="val 10495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err="1">
                <a:solidFill>
                  <a:prstClr val="white"/>
                </a:solidFill>
              </a:rPr>
              <a:t>Alenquer</a:t>
            </a:r>
            <a:endParaRPr lang="pt-BR" b="1" dirty="0">
              <a:solidFill>
                <a:prstClr val="white"/>
              </a:solidFill>
            </a:endParaRPr>
          </a:p>
        </p:txBody>
      </p:sp>
      <p:sp>
        <p:nvSpPr>
          <p:cNvPr id="7" name="Texto Explicativo 1 6"/>
          <p:cNvSpPr/>
          <p:nvPr/>
        </p:nvSpPr>
        <p:spPr>
          <a:xfrm>
            <a:off x="2857500" y="571500"/>
            <a:ext cx="1143000" cy="285750"/>
          </a:xfrm>
          <a:prstGeom prst="borderCallout1">
            <a:avLst>
              <a:gd name="adj1" fmla="val 109496"/>
              <a:gd name="adj2" fmla="val 13159"/>
              <a:gd name="adj3" fmla="val 819361"/>
              <a:gd name="adj4" fmla="val 1301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prstClr val="white"/>
                </a:solidFill>
              </a:rPr>
              <a:t>M. Alegre</a:t>
            </a:r>
          </a:p>
        </p:txBody>
      </p:sp>
      <p:sp>
        <p:nvSpPr>
          <p:cNvPr id="8" name="Texto Explicativo 1 7"/>
          <p:cNvSpPr/>
          <p:nvPr/>
        </p:nvSpPr>
        <p:spPr>
          <a:xfrm>
            <a:off x="357188" y="2143125"/>
            <a:ext cx="1143000" cy="285750"/>
          </a:xfrm>
          <a:prstGeom prst="borderCallout1">
            <a:avLst>
              <a:gd name="adj1" fmla="val 104720"/>
              <a:gd name="adj2" fmla="val 17935"/>
              <a:gd name="adj3" fmla="val 805033"/>
              <a:gd name="adj4" fmla="val 10495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prstClr val="white"/>
                </a:solidFill>
              </a:rPr>
              <a:t>Itaituba</a:t>
            </a:r>
          </a:p>
        </p:txBody>
      </p:sp>
      <p:sp>
        <p:nvSpPr>
          <p:cNvPr id="9" name="Texto Explicativo 1 8"/>
          <p:cNvSpPr/>
          <p:nvPr/>
        </p:nvSpPr>
        <p:spPr>
          <a:xfrm>
            <a:off x="928688" y="2714625"/>
            <a:ext cx="1143000" cy="285750"/>
          </a:xfrm>
          <a:prstGeom prst="borderCallout1">
            <a:avLst>
              <a:gd name="adj1" fmla="val 104719"/>
              <a:gd name="adj2" fmla="val 17935"/>
              <a:gd name="adj3" fmla="val 699959"/>
              <a:gd name="adj4" fmla="val 8704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prstClr val="white"/>
                </a:solidFill>
              </a:rPr>
              <a:t>Trairão</a:t>
            </a:r>
          </a:p>
        </p:txBody>
      </p:sp>
      <p:sp>
        <p:nvSpPr>
          <p:cNvPr id="10" name="Texto Explicativo 1 9"/>
          <p:cNvSpPr/>
          <p:nvPr/>
        </p:nvSpPr>
        <p:spPr>
          <a:xfrm>
            <a:off x="285750" y="6286500"/>
            <a:ext cx="1143000" cy="285750"/>
          </a:xfrm>
          <a:prstGeom prst="borderCallout1">
            <a:avLst>
              <a:gd name="adj1" fmla="val -5130"/>
              <a:gd name="adj2" fmla="val 7189"/>
              <a:gd name="adj3" fmla="val -713762"/>
              <a:gd name="adj4" fmla="val 19091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err="1">
                <a:solidFill>
                  <a:prstClr val="white"/>
                </a:solidFill>
              </a:rPr>
              <a:t>Rurópolis</a:t>
            </a:r>
            <a:endParaRPr lang="pt-BR" b="1" dirty="0">
              <a:solidFill>
                <a:prstClr val="white"/>
              </a:solidFill>
            </a:endParaRPr>
          </a:p>
        </p:txBody>
      </p:sp>
      <p:sp>
        <p:nvSpPr>
          <p:cNvPr id="11" name="Texto Explicativo 1 10"/>
          <p:cNvSpPr/>
          <p:nvPr/>
        </p:nvSpPr>
        <p:spPr>
          <a:xfrm>
            <a:off x="3714750" y="1714500"/>
            <a:ext cx="1143000" cy="285750"/>
          </a:xfrm>
          <a:prstGeom prst="borderCallout1">
            <a:avLst>
              <a:gd name="adj1" fmla="val 95168"/>
              <a:gd name="adj2" fmla="val 25"/>
              <a:gd name="adj3" fmla="val 613990"/>
              <a:gd name="adj4" fmla="val -6698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prstClr val="white"/>
                </a:solidFill>
              </a:rPr>
              <a:t>Santarém</a:t>
            </a:r>
          </a:p>
        </p:txBody>
      </p:sp>
      <p:sp>
        <p:nvSpPr>
          <p:cNvPr id="12" name="Texto Explicativo 1 11"/>
          <p:cNvSpPr/>
          <p:nvPr/>
        </p:nvSpPr>
        <p:spPr>
          <a:xfrm>
            <a:off x="6715125" y="1785938"/>
            <a:ext cx="1143000" cy="285750"/>
          </a:xfrm>
          <a:prstGeom prst="borderCallout1">
            <a:avLst>
              <a:gd name="adj1" fmla="val 56959"/>
              <a:gd name="adj2" fmla="val -2363"/>
              <a:gd name="adj3" fmla="val 341753"/>
              <a:gd name="adj4" fmla="val -6818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prstClr val="black"/>
                </a:solidFill>
              </a:rPr>
              <a:t>S. Isabel</a:t>
            </a:r>
          </a:p>
        </p:txBody>
      </p:sp>
      <p:sp>
        <p:nvSpPr>
          <p:cNvPr id="13" name="Texto Explicativo 1 12"/>
          <p:cNvSpPr/>
          <p:nvPr/>
        </p:nvSpPr>
        <p:spPr>
          <a:xfrm>
            <a:off x="6786563" y="2143125"/>
            <a:ext cx="1143000" cy="285750"/>
          </a:xfrm>
          <a:prstGeom prst="borderCallout1">
            <a:avLst>
              <a:gd name="adj1" fmla="val 42630"/>
              <a:gd name="adj2" fmla="val 2413"/>
              <a:gd name="adj3" fmla="val 203246"/>
              <a:gd name="adj4" fmla="val -5743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prstClr val="black"/>
                </a:solidFill>
              </a:rPr>
              <a:t>Castanhal</a:t>
            </a:r>
          </a:p>
        </p:txBody>
      </p:sp>
      <p:sp>
        <p:nvSpPr>
          <p:cNvPr id="14" name="Texto Explicativo 1 13"/>
          <p:cNvSpPr/>
          <p:nvPr/>
        </p:nvSpPr>
        <p:spPr>
          <a:xfrm>
            <a:off x="7072313" y="2786063"/>
            <a:ext cx="1143000" cy="285750"/>
          </a:xfrm>
          <a:prstGeom prst="borderCallout1">
            <a:avLst>
              <a:gd name="adj1" fmla="val 42630"/>
              <a:gd name="adj2" fmla="val 2413"/>
              <a:gd name="adj3" fmla="val 112501"/>
              <a:gd name="adj4" fmla="val -10400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prstClr val="black"/>
                </a:solidFill>
              </a:rPr>
              <a:t>Acará</a:t>
            </a:r>
          </a:p>
        </p:txBody>
      </p:sp>
      <p:sp>
        <p:nvSpPr>
          <p:cNvPr id="15" name="Texto Explicativo 1 14"/>
          <p:cNvSpPr>
            <a:spLocks/>
          </p:cNvSpPr>
          <p:nvPr/>
        </p:nvSpPr>
        <p:spPr bwMode="auto">
          <a:xfrm>
            <a:off x="7143750" y="3141663"/>
            <a:ext cx="1316038" cy="215900"/>
          </a:xfrm>
          <a:prstGeom prst="borderCallout1">
            <a:avLst>
              <a:gd name="adj1" fmla="val 52940"/>
              <a:gd name="adj2" fmla="val -5792"/>
              <a:gd name="adj3" fmla="val 52940"/>
              <a:gd name="adj4" fmla="val -84079"/>
            </a:avLst>
          </a:prstGeom>
          <a:solidFill>
            <a:srgbClr val="FFFF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prstClr val="black"/>
                </a:solidFill>
                <a:cs typeface="Arial" charset="0"/>
              </a:rPr>
              <a:t>Tomé-Açu</a:t>
            </a:r>
          </a:p>
        </p:txBody>
      </p:sp>
      <p:sp>
        <p:nvSpPr>
          <p:cNvPr id="16" name="Texto Explicativo 1 15"/>
          <p:cNvSpPr>
            <a:spLocks/>
          </p:cNvSpPr>
          <p:nvPr/>
        </p:nvSpPr>
        <p:spPr bwMode="auto">
          <a:xfrm>
            <a:off x="7072313" y="3500438"/>
            <a:ext cx="1244600" cy="284162"/>
          </a:xfrm>
          <a:prstGeom prst="borderCallout1">
            <a:avLst>
              <a:gd name="adj1" fmla="val 40222"/>
              <a:gd name="adj2" fmla="val -6120"/>
              <a:gd name="adj3" fmla="val -55306"/>
              <a:gd name="adj4" fmla="val -138264"/>
            </a:avLst>
          </a:prstGeom>
          <a:solidFill>
            <a:srgbClr val="FFFF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b="1" dirty="0" err="1">
                <a:solidFill>
                  <a:prstClr val="black"/>
                </a:solidFill>
                <a:cs typeface="Arial" charset="0"/>
              </a:rPr>
              <a:t>Mocajuba</a:t>
            </a:r>
            <a:endParaRPr lang="pt-BR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7" name="Texto Explicativo 1 16"/>
          <p:cNvSpPr/>
          <p:nvPr/>
        </p:nvSpPr>
        <p:spPr>
          <a:xfrm>
            <a:off x="5429250" y="1714500"/>
            <a:ext cx="1143000" cy="285750"/>
          </a:xfrm>
          <a:prstGeom prst="borderCallout1">
            <a:avLst>
              <a:gd name="adj1" fmla="val 42630"/>
              <a:gd name="adj2" fmla="val 2413"/>
              <a:gd name="adj3" fmla="val 432499"/>
              <a:gd name="adj4" fmla="val -49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prstClr val="black"/>
                </a:solidFill>
              </a:rPr>
              <a:t>Limoeiro</a:t>
            </a:r>
          </a:p>
        </p:txBody>
      </p:sp>
      <p:sp>
        <p:nvSpPr>
          <p:cNvPr id="18" name="Texto Explicativo 1 17"/>
          <p:cNvSpPr/>
          <p:nvPr/>
        </p:nvSpPr>
        <p:spPr>
          <a:xfrm flipH="1">
            <a:off x="4000500" y="2428875"/>
            <a:ext cx="1285875" cy="285750"/>
          </a:xfrm>
          <a:prstGeom prst="borderCallout1">
            <a:avLst>
              <a:gd name="adj1" fmla="val 103764"/>
              <a:gd name="adj2" fmla="val 36376"/>
              <a:gd name="adj3" fmla="val 245276"/>
              <a:gd name="adj4" fmla="val 41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prstClr val="black"/>
                </a:solidFill>
              </a:rPr>
              <a:t>Cametá</a:t>
            </a:r>
          </a:p>
        </p:txBody>
      </p:sp>
      <p:sp>
        <p:nvSpPr>
          <p:cNvPr id="19" name="Texto Explicativo 1 18"/>
          <p:cNvSpPr/>
          <p:nvPr/>
        </p:nvSpPr>
        <p:spPr>
          <a:xfrm>
            <a:off x="5143500" y="4643438"/>
            <a:ext cx="1143000" cy="285750"/>
          </a:xfrm>
          <a:prstGeom prst="borderCallout1">
            <a:avLst>
              <a:gd name="adj1" fmla="val 42630"/>
              <a:gd name="adj2" fmla="val 2413"/>
              <a:gd name="adj3" fmla="val 203246"/>
              <a:gd name="adj4" fmla="val -5743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err="1">
                <a:solidFill>
                  <a:prstClr val="black"/>
                </a:solidFill>
              </a:rPr>
              <a:t>Tucamã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20" name="Texto Explicativo 1 19"/>
          <p:cNvSpPr/>
          <p:nvPr/>
        </p:nvSpPr>
        <p:spPr>
          <a:xfrm>
            <a:off x="4572000" y="5500688"/>
            <a:ext cx="1143000" cy="285750"/>
          </a:xfrm>
          <a:prstGeom prst="borderCallout1">
            <a:avLst>
              <a:gd name="adj1" fmla="val 42630"/>
              <a:gd name="adj2" fmla="val 2413"/>
              <a:gd name="adj3" fmla="val -68991"/>
              <a:gd name="adj4" fmla="val -5982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prstClr val="black"/>
                </a:solidFill>
              </a:rPr>
              <a:t>S. Félix</a:t>
            </a:r>
          </a:p>
        </p:txBody>
      </p:sp>
      <p:sp>
        <p:nvSpPr>
          <p:cNvPr id="21" name="Texto Explicativo 1 20"/>
          <p:cNvSpPr/>
          <p:nvPr/>
        </p:nvSpPr>
        <p:spPr>
          <a:xfrm>
            <a:off x="6215063" y="4286250"/>
            <a:ext cx="1785937" cy="285750"/>
          </a:xfrm>
          <a:prstGeom prst="borderCallout1">
            <a:avLst>
              <a:gd name="adj1" fmla="val 42630"/>
              <a:gd name="adj2" fmla="val 2413"/>
              <a:gd name="adj3" fmla="val -68991"/>
              <a:gd name="adj4" fmla="val -760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prstClr val="black"/>
                </a:solidFill>
              </a:rPr>
              <a:t>N Repartimento</a:t>
            </a:r>
          </a:p>
        </p:txBody>
      </p:sp>
      <p:sp>
        <p:nvSpPr>
          <p:cNvPr id="22" name="Texto Explicativo 1 21"/>
          <p:cNvSpPr/>
          <p:nvPr/>
        </p:nvSpPr>
        <p:spPr>
          <a:xfrm>
            <a:off x="6572250" y="3857625"/>
            <a:ext cx="1143000" cy="285750"/>
          </a:xfrm>
          <a:prstGeom prst="borderCallout1">
            <a:avLst>
              <a:gd name="adj1" fmla="val 42630"/>
              <a:gd name="adj2" fmla="val 2413"/>
              <a:gd name="adj3" fmla="val -59439"/>
              <a:gd name="adj4" fmla="val -1780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err="1">
                <a:solidFill>
                  <a:prstClr val="white"/>
                </a:solidFill>
              </a:rPr>
              <a:t>Pacajá</a:t>
            </a:r>
            <a:endParaRPr lang="pt-BR" b="1" dirty="0">
              <a:solidFill>
                <a:prstClr val="white"/>
              </a:solidFill>
            </a:endParaRPr>
          </a:p>
        </p:txBody>
      </p:sp>
      <p:sp>
        <p:nvSpPr>
          <p:cNvPr id="23" name="Texto Explicativo 1 22"/>
          <p:cNvSpPr/>
          <p:nvPr/>
        </p:nvSpPr>
        <p:spPr>
          <a:xfrm>
            <a:off x="1000125" y="5929313"/>
            <a:ext cx="1143000" cy="285750"/>
          </a:xfrm>
          <a:prstGeom prst="borderCallout1">
            <a:avLst>
              <a:gd name="adj1" fmla="val 42630"/>
              <a:gd name="adj2" fmla="val 2413"/>
              <a:gd name="adj3" fmla="val -661226"/>
              <a:gd name="adj4" fmla="val 16106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prstClr val="white"/>
                </a:solidFill>
              </a:rPr>
              <a:t>Placas</a:t>
            </a:r>
          </a:p>
        </p:txBody>
      </p:sp>
      <p:sp>
        <p:nvSpPr>
          <p:cNvPr id="24" name="Texto Explicativo 1 23"/>
          <p:cNvSpPr/>
          <p:nvPr/>
        </p:nvSpPr>
        <p:spPr>
          <a:xfrm>
            <a:off x="1643063" y="5500688"/>
            <a:ext cx="1143000" cy="285750"/>
          </a:xfrm>
          <a:prstGeom prst="borderCallout1">
            <a:avLst>
              <a:gd name="adj1" fmla="val 42630"/>
              <a:gd name="adj2" fmla="val 2413"/>
              <a:gd name="adj3" fmla="val -541823"/>
              <a:gd name="adj4" fmla="val 13121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err="1">
                <a:solidFill>
                  <a:prstClr val="white"/>
                </a:solidFill>
              </a:rPr>
              <a:t>Uruará</a:t>
            </a:r>
            <a:endParaRPr lang="pt-BR" b="1" dirty="0">
              <a:solidFill>
                <a:prstClr val="white"/>
              </a:solidFill>
            </a:endParaRPr>
          </a:p>
        </p:txBody>
      </p:sp>
      <p:sp>
        <p:nvSpPr>
          <p:cNvPr id="25" name="Texto Explicativo 1 24"/>
          <p:cNvSpPr/>
          <p:nvPr/>
        </p:nvSpPr>
        <p:spPr>
          <a:xfrm>
            <a:off x="2214563" y="5072063"/>
            <a:ext cx="1571625" cy="357187"/>
          </a:xfrm>
          <a:prstGeom prst="borderCallout1">
            <a:avLst>
              <a:gd name="adj1" fmla="val 42630"/>
              <a:gd name="adj2" fmla="val 2413"/>
              <a:gd name="adj3" fmla="val -382301"/>
              <a:gd name="adj4" fmla="val 8595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prstClr val="white"/>
                </a:solidFill>
              </a:rPr>
              <a:t>Medicilândia</a:t>
            </a:r>
          </a:p>
        </p:txBody>
      </p:sp>
      <p:sp>
        <p:nvSpPr>
          <p:cNvPr id="26" name="Texto Explicativo 1 25"/>
          <p:cNvSpPr/>
          <p:nvPr/>
        </p:nvSpPr>
        <p:spPr>
          <a:xfrm>
            <a:off x="3357563" y="3000375"/>
            <a:ext cx="1143000" cy="285750"/>
          </a:xfrm>
          <a:prstGeom prst="borderCallout1">
            <a:avLst>
              <a:gd name="adj1" fmla="val 42630"/>
              <a:gd name="adj2" fmla="val 2413"/>
              <a:gd name="adj3" fmla="val 184142"/>
              <a:gd name="adj4" fmla="val 41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prstClr val="white"/>
                </a:solidFill>
              </a:rPr>
              <a:t>B. Novo</a:t>
            </a:r>
          </a:p>
        </p:txBody>
      </p:sp>
      <p:sp>
        <p:nvSpPr>
          <p:cNvPr id="27" name="Texto Explicativo 1 26"/>
          <p:cNvSpPr/>
          <p:nvPr/>
        </p:nvSpPr>
        <p:spPr>
          <a:xfrm>
            <a:off x="2786063" y="4786313"/>
            <a:ext cx="1143000" cy="285750"/>
          </a:xfrm>
          <a:prstGeom prst="borderCallout1">
            <a:avLst>
              <a:gd name="adj1" fmla="val 42630"/>
              <a:gd name="adj2" fmla="val 2413"/>
              <a:gd name="adj3" fmla="val -374661"/>
              <a:gd name="adj4" fmla="val 1037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prstClr val="white"/>
                </a:solidFill>
              </a:rPr>
              <a:t>Altamira</a:t>
            </a:r>
          </a:p>
        </p:txBody>
      </p:sp>
      <p:sp>
        <p:nvSpPr>
          <p:cNvPr id="28" name="Texto Explicativo 1 27"/>
          <p:cNvSpPr/>
          <p:nvPr/>
        </p:nvSpPr>
        <p:spPr>
          <a:xfrm>
            <a:off x="3214688" y="4500563"/>
            <a:ext cx="1143000" cy="285750"/>
          </a:xfrm>
          <a:prstGeom prst="borderCallout1">
            <a:avLst>
              <a:gd name="adj1" fmla="val 42630"/>
              <a:gd name="adj2" fmla="val 2413"/>
              <a:gd name="adj3" fmla="val -288691"/>
              <a:gd name="adj4" fmla="val 810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prstClr val="white"/>
                </a:solidFill>
              </a:rPr>
              <a:t>V. Xingu</a:t>
            </a:r>
          </a:p>
        </p:txBody>
      </p:sp>
      <p:sp>
        <p:nvSpPr>
          <p:cNvPr id="29" name="Texto Explicativo 1 28"/>
          <p:cNvSpPr/>
          <p:nvPr/>
        </p:nvSpPr>
        <p:spPr>
          <a:xfrm>
            <a:off x="3786188" y="4214813"/>
            <a:ext cx="1143000" cy="285750"/>
          </a:xfrm>
          <a:prstGeom prst="borderCallout1">
            <a:avLst>
              <a:gd name="adj1" fmla="val 42630"/>
              <a:gd name="adj2" fmla="val 2413"/>
              <a:gd name="adj3" fmla="val -107199"/>
              <a:gd name="adj4" fmla="val 4405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err="1">
                <a:solidFill>
                  <a:prstClr val="white"/>
                </a:solidFill>
              </a:rPr>
              <a:t>Anapu</a:t>
            </a:r>
            <a:endParaRPr lang="pt-BR" b="1" dirty="0">
              <a:solidFill>
                <a:prstClr val="white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516216" y="44624"/>
            <a:ext cx="2553712" cy="33855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 Black" pitchFamily="34" charset="0"/>
              </a:rPr>
              <a:t>REGIONAIS DO PARÁ</a:t>
            </a:r>
            <a:endParaRPr lang="pt-BR" sz="1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217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356992" y="-1683568"/>
            <a:ext cx="18288000" cy="10287000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 rot="20298235">
            <a:off x="4211959" y="3402780"/>
            <a:ext cx="720080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 rot="20703341">
            <a:off x="3244881" y="3830603"/>
            <a:ext cx="890646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 rot="1706553">
            <a:off x="4994080" y="3635808"/>
            <a:ext cx="962975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4716016" y="4941168"/>
            <a:ext cx="864096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 rot="16200000">
            <a:off x="6588224" y="2996952"/>
            <a:ext cx="504056" cy="2160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5940152" y="3007070"/>
            <a:ext cx="144016" cy="2779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5334857" y="3618804"/>
            <a:ext cx="216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Century Schoolbook" panose="02040604050505020304" pitchFamily="18" charset="0"/>
              </a:rPr>
              <a:t>1</a:t>
            </a:r>
            <a:endParaRPr lang="pt-BR" sz="2000" dirty="0">
              <a:latin typeface="Century Schoolbook" panose="02040604050505020304" pitchFamily="18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409441" y="3398118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2</a:t>
            </a:r>
            <a:endParaRPr lang="pt-BR" sz="24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500273" y="3743786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4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696236" y="2852934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004048" y="4890355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3</a:t>
            </a:r>
            <a:endParaRPr lang="pt-BR" sz="24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857808" y="2936453"/>
            <a:ext cx="37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6</a:t>
            </a:r>
            <a:endParaRPr lang="pt-BR" sz="24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6263680" y="260648"/>
            <a:ext cx="288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 Repartimento;</a:t>
            </a:r>
          </a:p>
          <a:p>
            <a:pPr marL="342900" indent="-342900">
              <a:buAutoNum type="arabicPeriod"/>
            </a:pP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Medicilândia;</a:t>
            </a:r>
          </a:p>
          <a:p>
            <a:pPr marL="342900" indent="-342900">
              <a:buAutoNum type="arabicPeriod"/>
            </a:pP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Tucumã;</a:t>
            </a:r>
          </a:p>
          <a:p>
            <a:pPr marL="342900" indent="-342900">
              <a:buAutoNum type="arabicPeriod"/>
            </a:pP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Uruará;</a:t>
            </a:r>
          </a:p>
          <a:p>
            <a:pPr marL="342900" indent="-342900">
              <a:buAutoNum type="arabicPeriod"/>
            </a:pP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Tomé Açu</a:t>
            </a:r>
          </a:p>
          <a:p>
            <a:pPr marL="342900" indent="-342900">
              <a:buAutoNum type="arabicPeriod"/>
            </a:pP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Cametá.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647372" y="1429757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Pólos</a:t>
            </a:r>
            <a:r>
              <a:rPr lang="pt-BR" sz="4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de cacau</a:t>
            </a:r>
          </a:p>
          <a:p>
            <a:r>
              <a:rPr lang="pt-BR" sz="4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no Pará</a:t>
            </a:r>
            <a:endParaRPr lang="pt-BR" sz="40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17" name="Imagem 475" descr="logceplac (Original vazado5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75429"/>
            <a:ext cx="11064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8711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3766280"/>
              </p:ext>
            </p:extLst>
          </p:nvPr>
        </p:nvGraphicFramePr>
        <p:xfrm>
          <a:off x="539552" y="548680"/>
          <a:ext cx="835292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m 475" descr="logceplac (Original vazado5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88640"/>
            <a:ext cx="11064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53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4415016"/>
              </p:ext>
            </p:extLst>
          </p:nvPr>
        </p:nvGraphicFramePr>
        <p:xfrm>
          <a:off x="179512" y="332656"/>
          <a:ext cx="8928992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18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110574"/>
              </p:ext>
            </p:extLst>
          </p:nvPr>
        </p:nvGraphicFramePr>
        <p:xfrm>
          <a:off x="107504" y="476672"/>
          <a:ext cx="8856984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3302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55576" y="1124744"/>
            <a:ext cx="7704856" cy="3785652"/>
          </a:xfrm>
          <a:prstGeom prst="rect">
            <a:avLst/>
          </a:prstGeom>
          <a:solidFill>
            <a:srgbClr val="320019"/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marL="342900" indent="-342900" algn="ctr"/>
            <a:r>
              <a:rPr lang="pt-BR" sz="2400" dirty="0" smtClean="0">
                <a:solidFill>
                  <a:schemeClr val="bg1"/>
                </a:solidFill>
                <a:latin typeface="Century Schoolbook" pitchFamily="18" charset="0"/>
              </a:rPr>
              <a:t>RISCOS  DA CACAICULTURA:</a:t>
            </a:r>
          </a:p>
          <a:p>
            <a:pPr marL="342900" indent="-342900">
              <a:buFont typeface="+mj-lt"/>
              <a:buAutoNum type="arabicPeriod"/>
            </a:pPr>
            <a:endParaRPr lang="pt-BR" sz="2400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2400" dirty="0" smtClean="0">
                <a:solidFill>
                  <a:schemeClr val="bg1"/>
                </a:solidFill>
                <a:latin typeface="Century Schoolbook" pitchFamily="18" charset="0"/>
              </a:rPr>
              <a:t>Riscos por baixa escala de produção e produtividade;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 smtClean="0">
                <a:solidFill>
                  <a:schemeClr val="bg1"/>
                </a:solidFill>
                <a:latin typeface="Century Schoolbook" pitchFamily="18" charset="0"/>
              </a:rPr>
              <a:t>Ascensão dos custos de mão de obra;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 smtClean="0">
                <a:solidFill>
                  <a:schemeClr val="bg1"/>
                </a:solidFill>
                <a:latin typeface="Century Schoolbook" pitchFamily="18" charset="0"/>
              </a:rPr>
              <a:t>Baixa sucessão geracional;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 smtClean="0">
                <a:solidFill>
                  <a:schemeClr val="bg1"/>
                </a:solidFill>
                <a:latin typeface="Century Schoolbook" pitchFamily="18" charset="0"/>
              </a:rPr>
              <a:t>Proteção do país para a entrada e migração de novas pragas e doenças;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 smtClean="0">
                <a:solidFill>
                  <a:schemeClr val="bg1"/>
                </a:solidFill>
                <a:latin typeface="Century Schoolbook" pitchFamily="18" charset="0"/>
              </a:rPr>
              <a:t>Endividamento: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 smtClean="0">
                <a:solidFill>
                  <a:schemeClr val="bg1"/>
                </a:solidFill>
                <a:latin typeface="Century Schoolbook" pitchFamily="18" charset="0"/>
              </a:rPr>
              <a:t>Marco Regulatório  Ambiental;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154750" y="1495614"/>
            <a:ext cx="1923925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Chocolate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14810" y="1000108"/>
          <a:ext cx="4097337" cy="136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36" name="Image" r:id="rId3" imgW="5095658" imgH="1385104" progId="">
                  <p:embed/>
                </p:oleObj>
              </mc:Choice>
              <mc:Fallback>
                <p:oleObj name="Image" r:id="rId3" imgW="5095658" imgH="138510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546"/>
                      <a:stretch>
                        <a:fillRect/>
                      </a:stretch>
                    </p:blipFill>
                    <p:spPr bwMode="auto">
                      <a:xfrm>
                        <a:off x="4214810" y="1000108"/>
                        <a:ext cx="4097337" cy="1366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928794" y="2071678"/>
            <a:ext cx="226760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R$ 12 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Bilhões de </a:t>
            </a: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reais</a:t>
            </a:r>
            <a:endParaRPr lang="pt-BR" b="1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782762" y="6147634"/>
            <a:ext cx="249683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pt-BR" b="1" dirty="0" smtClean="0">
                <a:solidFill>
                  <a:srgbClr val="800000"/>
                </a:solidFill>
                <a:cs typeface="Arial" pitchFamily="34" charset="0"/>
              </a:rPr>
              <a:t>R$ 2,36 Bilhões de reais </a:t>
            </a:r>
            <a:endParaRPr lang="pt-BR" b="1" dirty="0">
              <a:solidFill>
                <a:srgbClr val="800000"/>
              </a:solidFill>
              <a:cs typeface="Arial" pitchFamily="34" charset="0"/>
            </a:endParaRPr>
          </a:p>
        </p:txBody>
      </p:sp>
      <p:pic>
        <p:nvPicPr>
          <p:cNvPr id="103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572008"/>
            <a:ext cx="2889901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2643182"/>
            <a:ext cx="2857520" cy="186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4214810" y="5643578"/>
            <a:ext cx="12883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pt-BR" sz="3200" b="1" dirty="0">
                <a:solidFill>
                  <a:srgbClr val="800000"/>
                </a:solidFill>
                <a:cs typeface="Arial" pitchFamily="34" charset="0"/>
              </a:rPr>
              <a:t> </a:t>
            </a:r>
            <a:r>
              <a:rPr lang="pt-BR" sz="3200" b="1" dirty="0" smtClean="0">
                <a:solidFill>
                  <a:srgbClr val="800000"/>
                </a:solidFill>
                <a:cs typeface="Arial" pitchFamily="34" charset="0"/>
              </a:rPr>
              <a:t>Cacau</a:t>
            </a:r>
            <a:endParaRPr lang="pt-BR" sz="3200" b="1" dirty="0">
              <a:solidFill>
                <a:srgbClr val="800000"/>
              </a:solidFill>
              <a:cs typeface="Arial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67544" y="95836"/>
            <a:ext cx="8280920" cy="596860"/>
          </a:xfrm>
          <a:prstGeom prst="rect">
            <a:avLst/>
          </a:prstGeom>
          <a:solidFill>
            <a:srgbClr val="320019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1470" tIns="0" rIns="231470" bIns="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 smtClean="0">
                <a:solidFill>
                  <a:schemeClr val="bg1"/>
                </a:solidFill>
                <a:latin typeface="Arial Black" pitchFamily="34" charset="0"/>
              </a:rPr>
              <a:t>A relação entre o negócio amêndoa e chocolate</a:t>
            </a:r>
            <a:endParaRPr lang="pt-BR" sz="2000" b="1" kern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Imagem 475" descr="logceplac (Original vazado5)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124744"/>
            <a:ext cx="11064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/>
          <p:nvPr/>
        </p:nvSpPr>
        <p:spPr>
          <a:xfrm>
            <a:off x="3643306" y="2714620"/>
            <a:ext cx="55006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 dirty="0" smtClean="0">
                <a:solidFill>
                  <a:srgbClr val="320019"/>
                </a:solidFill>
                <a:cs typeface="Arial" pitchFamily="34" charset="0"/>
              </a:rPr>
              <a:t> Estima-se que aumento de 20% no teor de cacau poderia representar 6% no preço médio do chocolate;</a:t>
            </a:r>
          </a:p>
          <a:p>
            <a:endParaRPr lang="pt-BR" sz="2400" b="1" dirty="0" smtClean="0">
              <a:solidFill>
                <a:srgbClr val="320019"/>
              </a:solidFill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pt-BR" sz="2400" b="1" dirty="0" smtClean="0">
                <a:solidFill>
                  <a:srgbClr val="320019"/>
                </a:solidFill>
                <a:cs typeface="Arial" pitchFamily="34" charset="0"/>
              </a:rPr>
              <a:t> Os preços de chocolate são definidos mais pelas leis e demandas de mercado, do que pelo custo do cacau;</a:t>
            </a:r>
            <a:endParaRPr lang="pt-BR" sz="2400" b="1" dirty="0">
              <a:solidFill>
                <a:srgbClr val="320019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3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Imagem 9" descr="logceplac (Original vazado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11064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9171" y="2559774"/>
            <a:ext cx="7215237" cy="79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defRPr/>
            </a:pPr>
            <a:r>
              <a:rPr lang="pt-BR" sz="2400" b="1" dirty="0" smtClean="0">
                <a:solidFill>
                  <a:prstClr val="black"/>
                </a:solidFill>
                <a:cs typeface="Arial" pitchFamily="34" charset="0"/>
              </a:rPr>
              <a:t>Promover   </a:t>
            </a:r>
            <a:r>
              <a:rPr lang="pt-BR" sz="2400" b="1" dirty="0">
                <a:solidFill>
                  <a:prstClr val="black"/>
                </a:solidFill>
                <a:cs typeface="Arial" pitchFamily="34" charset="0"/>
              </a:rPr>
              <a:t>o  desenvolvimento  rural  sustentável </a:t>
            </a:r>
            <a:endParaRPr lang="pt-BR" sz="2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defRPr/>
            </a:pPr>
            <a:r>
              <a:rPr lang="pt-BR" sz="2400" b="1" dirty="0" smtClean="0">
                <a:solidFill>
                  <a:prstClr val="black"/>
                </a:solidFill>
                <a:cs typeface="Arial" pitchFamily="34" charset="0"/>
              </a:rPr>
              <a:t>das </a:t>
            </a:r>
            <a:r>
              <a:rPr lang="pt-BR" sz="2400" b="1" dirty="0">
                <a:solidFill>
                  <a:prstClr val="black"/>
                </a:solidFill>
                <a:cs typeface="Arial" pitchFamily="34" charset="0"/>
              </a:rPr>
              <a:t>regiões produtoras de </a:t>
            </a:r>
            <a:r>
              <a:rPr lang="pt-BR" sz="2400" b="1" dirty="0" smtClean="0">
                <a:solidFill>
                  <a:prstClr val="black"/>
                </a:solidFill>
                <a:cs typeface="Arial" pitchFamily="34" charset="0"/>
              </a:rPr>
              <a:t>cacau do Brasil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defRPr/>
            </a:pPr>
            <a:endParaRPr lang="pt-BR" sz="16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defRPr/>
            </a:pPr>
            <a:endParaRPr lang="pt-BR" sz="16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defRPr/>
            </a:pPr>
            <a:endParaRPr lang="pt-BR" sz="1600" b="1" dirty="0">
              <a:solidFill>
                <a:prstClr val="black"/>
              </a:solidFill>
              <a:cs typeface="Arial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defRPr/>
            </a:pPr>
            <a:endParaRPr lang="pt-BR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2" name="Grupo 14"/>
          <p:cNvGrpSpPr/>
          <p:nvPr/>
        </p:nvGrpSpPr>
        <p:grpSpPr>
          <a:xfrm>
            <a:off x="1475656" y="1988840"/>
            <a:ext cx="6123924" cy="501840"/>
            <a:chOff x="437423" y="13384"/>
            <a:chExt cx="6123924" cy="501840"/>
          </a:xfrm>
        </p:grpSpPr>
        <p:sp>
          <p:nvSpPr>
            <p:cNvPr id="8" name="Retângulo de cantos arredondados 7"/>
            <p:cNvSpPr/>
            <p:nvPr/>
          </p:nvSpPr>
          <p:spPr>
            <a:xfrm>
              <a:off x="437423" y="13384"/>
              <a:ext cx="6123924" cy="50184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tângulo 8"/>
            <p:cNvSpPr/>
            <p:nvPr/>
          </p:nvSpPr>
          <p:spPr>
            <a:xfrm>
              <a:off x="461921" y="37882"/>
              <a:ext cx="6074928" cy="452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b="1" dirty="0" smtClean="0">
                  <a:solidFill>
                    <a:srgbClr val="C00000"/>
                  </a:solidFill>
                </a:rPr>
                <a:t>Missão</a:t>
              </a:r>
              <a:endParaRPr lang="pt-BR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971600" y="4437112"/>
            <a:ext cx="700092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</a:pPr>
            <a:r>
              <a:rPr lang="pt-BR" sz="2400" b="1" dirty="0" smtClean="0">
                <a:solidFill>
                  <a:prstClr val="black"/>
                </a:solidFill>
                <a:cs typeface="Arial" pitchFamily="34" charset="0"/>
              </a:rPr>
              <a:t>Ser reconhecida, até 2022, pela excelência no desenvolvimento  de modelos competitivos</a:t>
            </a:r>
          </a:p>
          <a:p>
            <a:pPr marL="342900" indent="-342900" algn="ctr">
              <a:spcBef>
                <a:spcPct val="20000"/>
              </a:spcBef>
              <a:buClr>
                <a:srgbClr val="FF0000"/>
              </a:buClr>
            </a:pPr>
            <a:r>
              <a:rPr lang="pt-BR" sz="2400" b="1" dirty="0" smtClean="0">
                <a:solidFill>
                  <a:prstClr val="black"/>
                </a:solidFill>
                <a:cs typeface="Arial" pitchFamily="34" charset="0"/>
              </a:rPr>
              <a:t> e</a:t>
            </a:r>
            <a:r>
              <a:rPr lang="pt-BR" sz="2400" b="1" dirty="0">
                <a:solidFill>
                  <a:prstClr val="black"/>
                </a:solidFill>
                <a:cs typeface="Arial" pitchFamily="34" charset="0"/>
              </a:rPr>
              <a:t>	sustentável </a:t>
            </a:r>
            <a:r>
              <a:rPr lang="pt-BR" sz="2400" b="1" dirty="0" smtClean="0">
                <a:solidFill>
                  <a:prstClr val="black"/>
                </a:solidFill>
                <a:cs typeface="Arial" pitchFamily="34" charset="0"/>
              </a:rPr>
              <a:t>de produção para a agricultura tropical perene nas regiões cacaueiras</a:t>
            </a:r>
            <a:endParaRPr lang="en-US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3" name="Grupo 14"/>
          <p:cNvGrpSpPr/>
          <p:nvPr/>
        </p:nvGrpSpPr>
        <p:grpSpPr>
          <a:xfrm>
            <a:off x="0" y="0"/>
            <a:ext cx="9144000" cy="1512168"/>
            <a:chOff x="-437395" y="-726646"/>
            <a:chExt cx="7998539" cy="1512168"/>
          </a:xfrm>
          <a:solidFill>
            <a:srgbClr val="320019"/>
          </a:solidFill>
        </p:grpSpPr>
        <p:sp>
          <p:nvSpPr>
            <p:cNvPr id="15" name="Retângulo de cantos arredondados 14"/>
            <p:cNvSpPr/>
            <p:nvPr/>
          </p:nvSpPr>
          <p:spPr>
            <a:xfrm>
              <a:off x="437423" y="13384"/>
              <a:ext cx="6123924" cy="501840"/>
            </a:xfrm>
            <a:prstGeom prst="round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tângulo 15"/>
            <p:cNvSpPr/>
            <p:nvPr/>
          </p:nvSpPr>
          <p:spPr>
            <a:xfrm>
              <a:off x="-437395" y="-726646"/>
              <a:ext cx="7998539" cy="1512168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 smtClean="0">
                  <a:solidFill>
                    <a:prstClr val="white"/>
                  </a:solidFill>
                  <a:latin typeface="Arial Black" pitchFamily="34" charset="0"/>
                </a:rPr>
                <a:t>2015 – 50 </a:t>
              </a:r>
              <a:r>
                <a:rPr lang="en-US" sz="2400" dirty="0" err="1" smtClean="0">
                  <a:solidFill>
                    <a:prstClr val="white"/>
                  </a:solidFill>
                  <a:latin typeface="Arial Black" pitchFamily="34" charset="0"/>
                </a:rPr>
                <a:t>anos</a:t>
              </a:r>
              <a:r>
                <a:rPr lang="en-US" sz="2400" dirty="0" smtClean="0">
                  <a:solidFill>
                    <a:prstClr val="white"/>
                  </a:solidFill>
                  <a:latin typeface="Arial Black" pitchFamily="34" charset="0"/>
                </a:rPr>
                <a:t> de </a:t>
              </a:r>
              <a:r>
                <a:rPr lang="en-US" sz="2400" dirty="0" err="1" smtClean="0">
                  <a:solidFill>
                    <a:prstClr val="white"/>
                  </a:solidFill>
                  <a:latin typeface="Arial Black" pitchFamily="34" charset="0"/>
                </a:rPr>
                <a:t>serviços</a:t>
              </a:r>
              <a:r>
                <a:rPr lang="en-US" sz="2400" dirty="0" smtClean="0">
                  <a:solidFill>
                    <a:prstClr val="white"/>
                  </a:solidFill>
                  <a:latin typeface="Arial Black" pitchFamily="34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Arial Black" pitchFamily="34" charset="0"/>
                </a:rPr>
                <a:t>prestados</a:t>
              </a:r>
              <a:endParaRPr lang="en-US" sz="2400" dirty="0" smtClean="0">
                <a:solidFill>
                  <a:prstClr val="white"/>
                </a:solidFill>
                <a:latin typeface="Arial Black" pitchFamily="34" charset="0"/>
              </a:endParaRPr>
            </a:p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 smtClean="0">
                  <a:solidFill>
                    <a:prstClr val="white"/>
                  </a:solidFill>
                  <a:latin typeface="Arial Black" pitchFamily="34" charset="0"/>
                </a:rPr>
                <a:t>  </a:t>
              </a:r>
              <a:r>
                <a:rPr lang="en-US" sz="2400" dirty="0" err="1" smtClean="0">
                  <a:solidFill>
                    <a:prstClr val="white"/>
                  </a:solidFill>
                  <a:latin typeface="Arial Black" pitchFamily="34" charset="0"/>
                </a:rPr>
                <a:t>na</a:t>
              </a:r>
              <a:r>
                <a:rPr lang="en-US" sz="2400" dirty="0" smtClean="0">
                  <a:solidFill>
                    <a:prstClr val="white"/>
                  </a:solidFill>
                  <a:latin typeface="Arial Black" pitchFamily="34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Arial Black" pitchFamily="34" charset="0"/>
                </a:rPr>
                <a:t>Amazônia</a:t>
              </a:r>
              <a:endParaRPr lang="pt-BR" sz="2400" dirty="0" smtClean="0">
                <a:solidFill>
                  <a:prstClr val="white"/>
                </a:solidFill>
                <a:latin typeface="Arial Black" pitchFamily="34" charset="0"/>
              </a:endParaRPr>
            </a:p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dirty="0" smtClean="0">
                  <a:solidFill>
                    <a:prstClr val="white"/>
                  </a:solidFill>
                  <a:latin typeface="Arial Black" pitchFamily="34" charset="0"/>
                </a:rPr>
                <a:t>PLANO DE GESTÃO ESTRATÉGICA</a:t>
              </a:r>
              <a:endParaRPr lang="pt-BR" sz="24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</p:grpSp>
      <p:grpSp>
        <p:nvGrpSpPr>
          <p:cNvPr id="4" name="Grupo 14"/>
          <p:cNvGrpSpPr/>
          <p:nvPr/>
        </p:nvGrpSpPr>
        <p:grpSpPr>
          <a:xfrm>
            <a:off x="1519910" y="3855854"/>
            <a:ext cx="6123924" cy="501840"/>
            <a:chOff x="437423" y="13384"/>
            <a:chExt cx="6123924" cy="501840"/>
          </a:xfrm>
        </p:grpSpPr>
        <p:sp>
          <p:nvSpPr>
            <p:cNvPr id="19" name="Retângulo de cantos arredondados 18"/>
            <p:cNvSpPr/>
            <p:nvPr/>
          </p:nvSpPr>
          <p:spPr>
            <a:xfrm>
              <a:off x="437423" y="13384"/>
              <a:ext cx="6123924" cy="50184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tângulo 19"/>
            <p:cNvSpPr/>
            <p:nvPr/>
          </p:nvSpPr>
          <p:spPr>
            <a:xfrm>
              <a:off x="461921" y="37882"/>
              <a:ext cx="6074928" cy="452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b="1" dirty="0" smtClean="0">
                  <a:solidFill>
                    <a:srgbClr val="C00000"/>
                  </a:solidFill>
                </a:rPr>
                <a:t>Visão de Futuro</a:t>
              </a:r>
              <a:endParaRPr lang="pt-BR" sz="24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192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197414"/>
              </p:ext>
            </p:extLst>
          </p:nvPr>
        </p:nvGraphicFramePr>
        <p:xfrm>
          <a:off x="179512" y="980728"/>
          <a:ext cx="8964488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m 475" descr="logceplac (Original vazado5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11064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273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6"/>
          <p:cNvGrpSpPr>
            <a:grpSpLocks/>
          </p:cNvGrpSpPr>
          <p:nvPr/>
        </p:nvGrpSpPr>
        <p:grpSpPr bwMode="auto">
          <a:xfrm>
            <a:off x="0" y="5910263"/>
            <a:ext cx="9001125" cy="947737"/>
            <a:chOff x="0" y="5909708"/>
            <a:chExt cx="9001156" cy="948292"/>
          </a:xfrm>
        </p:grpSpPr>
        <p:pic>
          <p:nvPicPr>
            <p:cNvPr id="86021" name="Imagem 4" descr="Mudas de Dendê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72396" y="5929330"/>
              <a:ext cx="1428760" cy="913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2" name="Picture 5" descr="C:\Documents and Settings\Administrador\Meus documentos\FOTOS\FotosFazPSALMIRANTE\100_070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36" y="5930104"/>
              <a:ext cx="1428760" cy="92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3" name="Picture 3" descr="E:\Fotos CACAU\DSC0095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562" y="5909708"/>
              <a:ext cx="1643042" cy="948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4" name="Picture 6" descr="http://1.bp.blogspot.com/_cy9ZXh-k9H8/SPwAogmYBZI/AAAAAAAAD_I/1g0KybS-bSE/s320/dendezeir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00364" y="5916166"/>
              <a:ext cx="1500768" cy="94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5" name="Picture 7" descr="E:\Fotos CACAU\DSC0046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47669" y="5946123"/>
              <a:ext cx="1499628" cy="911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6" name="Picture 2" descr="DSC0073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5912074"/>
              <a:ext cx="1571590" cy="945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Imagem 475" descr="logceplac (Original vazado5)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60648"/>
            <a:ext cx="73989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grpSp>
        <p:nvGrpSpPr>
          <p:cNvPr id="3" name="Grupo 5"/>
          <p:cNvGrpSpPr/>
          <p:nvPr/>
        </p:nvGrpSpPr>
        <p:grpSpPr>
          <a:xfrm>
            <a:off x="899592" y="0"/>
            <a:ext cx="7956376" cy="980728"/>
            <a:chOff x="437423" y="-78004"/>
            <a:chExt cx="6123924" cy="504056"/>
          </a:xfrm>
          <a:solidFill>
            <a:srgbClr val="320019"/>
          </a:solidFill>
        </p:grpSpPr>
        <p:sp>
          <p:nvSpPr>
            <p:cNvPr id="18" name="Retângulo de cantos arredondados 17"/>
            <p:cNvSpPr/>
            <p:nvPr/>
          </p:nvSpPr>
          <p:spPr>
            <a:xfrm>
              <a:off x="437423" y="-78004"/>
              <a:ext cx="6123924" cy="5018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tângulo 21"/>
            <p:cNvSpPr/>
            <p:nvPr/>
          </p:nvSpPr>
          <p:spPr>
            <a:xfrm>
              <a:off x="461921" y="-26792"/>
              <a:ext cx="6074928" cy="4528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b="1" kern="1200" dirty="0" smtClean="0">
                  <a:latin typeface="Century Schoolbook" panose="02040604050505020304" pitchFamily="18" charset="0"/>
                </a:rPr>
                <a:t>Ampliaç</a:t>
              </a:r>
              <a:r>
                <a:rPr lang="pt-BR" sz="2800" b="1" dirty="0" smtClean="0">
                  <a:latin typeface="Century Schoolbook" panose="02040604050505020304" pitchFamily="18" charset="0"/>
                </a:rPr>
                <a:t>ão da renda na </a:t>
              </a:r>
              <a:r>
                <a:rPr lang="pt-BR" sz="2800" b="1" dirty="0" err="1" smtClean="0">
                  <a:latin typeface="Century Schoolbook" panose="02040604050505020304" pitchFamily="18" charset="0"/>
                </a:rPr>
                <a:t>cacauicultura</a:t>
              </a:r>
              <a:endParaRPr lang="pt-BR" sz="2800" b="1" kern="1200" dirty="0">
                <a:latin typeface="Century Schoolbook" panose="02040604050505020304" pitchFamily="18" charset="0"/>
              </a:endParaRPr>
            </a:p>
          </p:txBody>
        </p:sp>
      </p:grpSp>
      <p:sp>
        <p:nvSpPr>
          <p:cNvPr id="17" name="Retângulo 16"/>
          <p:cNvSpPr/>
          <p:nvPr/>
        </p:nvSpPr>
        <p:spPr>
          <a:xfrm>
            <a:off x="1403648" y="260648"/>
            <a:ext cx="70827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  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3371275" y="1153571"/>
            <a:ext cx="55446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lvl="1" indent="-360363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t-BR" sz="2400" b="1" dirty="0" smtClean="0">
                <a:solidFill>
                  <a:srgbClr val="800000"/>
                </a:solidFill>
                <a:cs typeface="Arial" pitchFamily="34" charset="0"/>
              </a:rPr>
              <a:t>Sucessão rural e micro economia regional;</a:t>
            </a:r>
          </a:p>
          <a:p>
            <a:pPr marL="360363" lvl="1" indent="-360363" algn="just" fontAlgn="base">
              <a:spcBef>
                <a:spcPct val="0"/>
              </a:spcBef>
              <a:spcAft>
                <a:spcPct val="0"/>
              </a:spcAft>
            </a:pPr>
            <a:endParaRPr lang="pt-BR" sz="2400" b="1" dirty="0" smtClean="0">
              <a:solidFill>
                <a:srgbClr val="800000"/>
              </a:solidFill>
              <a:cs typeface="Arial" pitchFamily="34" charset="0"/>
            </a:endParaRPr>
          </a:p>
          <a:p>
            <a:pPr marL="360363" lvl="1" indent="-360363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t-BR" sz="2400" b="1" dirty="0" smtClean="0">
                <a:solidFill>
                  <a:srgbClr val="FF0000"/>
                </a:solidFill>
                <a:cs typeface="Arial" pitchFamily="34" charset="0"/>
              </a:rPr>
              <a:t>Sistema de produção estável para o bioma excessivamente para floresta tropical úmida;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</a:pPr>
            <a:endParaRPr lang="pt-BR" sz="2400" b="1" dirty="0" smtClean="0">
              <a:solidFill>
                <a:srgbClr val="000000"/>
              </a:solidFill>
              <a:cs typeface="Arial" pitchFamily="34" charset="0"/>
            </a:endParaRPr>
          </a:p>
          <a:p>
            <a:pPr marL="360363" lvl="1" indent="-360363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t-BR" sz="2400" b="1" dirty="0" smtClean="0">
                <a:solidFill>
                  <a:srgbClr val="800000"/>
                </a:solidFill>
                <a:cs typeface="Arial" pitchFamily="34" charset="0"/>
              </a:rPr>
              <a:t>Organização da oferta e capacidade de operar no mercado internacional;</a:t>
            </a:r>
          </a:p>
          <a:p>
            <a:pPr marL="360363" lvl="1" indent="-360363" algn="just" fontAlgn="base">
              <a:spcBef>
                <a:spcPct val="0"/>
              </a:spcBef>
              <a:spcAft>
                <a:spcPct val="0"/>
              </a:spcAft>
            </a:pPr>
            <a:endParaRPr lang="pt-BR" sz="2400" b="1" dirty="0" smtClean="0">
              <a:solidFill>
                <a:srgbClr val="800000"/>
              </a:solidFill>
              <a:cs typeface="Arial" pitchFamily="34" charset="0"/>
            </a:endParaRPr>
          </a:p>
          <a:p>
            <a:pPr marL="360363" lvl="1" indent="-360363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t-BR" sz="2400" b="1" dirty="0" smtClean="0">
                <a:solidFill>
                  <a:srgbClr val="FF0000"/>
                </a:solidFill>
                <a:cs typeface="Arial" pitchFamily="34" charset="0"/>
              </a:rPr>
              <a:t>Conservação do modo de </a:t>
            </a:r>
            <a:r>
              <a:rPr lang="pt-BR" sz="2400" b="1" i="1" dirty="0" smtClean="0">
                <a:solidFill>
                  <a:srgbClr val="FF0000"/>
                </a:solidFill>
                <a:cs typeface="Arial" pitchFamily="34" charset="0"/>
              </a:rPr>
              <a:t>uso </a:t>
            </a:r>
            <a:r>
              <a:rPr lang="pt-BR" sz="2400" b="1" dirty="0" smtClean="0">
                <a:solidFill>
                  <a:srgbClr val="FF0000"/>
                </a:solidFill>
                <a:cs typeface="Arial" pitchFamily="34" charset="0"/>
              </a:rPr>
              <a:t>do solo e seus arranjos ambientais; </a:t>
            </a:r>
          </a:p>
        </p:txBody>
      </p:sp>
      <p:graphicFrame>
        <p:nvGraphicFramePr>
          <p:cNvPr id="19" name="Grá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197414"/>
              </p:ext>
            </p:extLst>
          </p:nvPr>
        </p:nvGraphicFramePr>
        <p:xfrm>
          <a:off x="-540568" y="980728"/>
          <a:ext cx="4032448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4622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Users\helinton.rocha\Pictures\Imagens CEPLAC\Divi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060848"/>
            <a:ext cx="3172436" cy="2376265"/>
          </a:xfrm>
          <a:prstGeom prst="rect">
            <a:avLst/>
          </a:prstGeom>
          <a:noFill/>
        </p:spPr>
      </p:pic>
      <p:pic>
        <p:nvPicPr>
          <p:cNvPr id="126979" name="Picture 3" descr="C:\Users\helinton.rocha\Pictures\Imagens CEPLAC\divida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861048"/>
            <a:ext cx="3960440" cy="2203445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467544" y="332656"/>
            <a:ext cx="8136904" cy="1569660"/>
          </a:xfrm>
          <a:prstGeom prst="rect">
            <a:avLst/>
          </a:prstGeom>
          <a:solidFill>
            <a:srgbClr val="32001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3200" dirty="0" smtClean="0">
                <a:solidFill>
                  <a:schemeClr val="bg1"/>
                </a:solidFill>
                <a:latin typeface="Century Schoolbook" pitchFamily="18" charset="0"/>
              </a:rPr>
              <a:t>Dificuldade de uso das novas tecnologias por falta de acesso ao crédito e passivos creditícios, ambientais e </a:t>
            </a:r>
            <a:r>
              <a:rPr lang="pt-BR" sz="3200" dirty="0" err="1" smtClean="0">
                <a:solidFill>
                  <a:schemeClr val="bg1"/>
                </a:solidFill>
                <a:latin typeface="Century Schoolbook" pitchFamily="18" charset="0"/>
              </a:rPr>
              <a:t>fundiarios</a:t>
            </a:r>
            <a:r>
              <a:rPr lang="pt-BR" sz="3200" dirty="0" smtClean="0">
                <a:solidFill>
                  <a:schemeClr val="bg1"/>
                </a:solidFill>
                <a:latin typeface="Century Schoolbook" pitchFamily="18" charset="0"/>
              </a:rPr>
              <a:t>;</a:t>
            </a:r>
            <a:endParaRPr lang="pt-BR" sz="3200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6" name="Imagem 475" descr="logceplac (Original vazado5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653136"/>
            <a:ext cx="86321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6"/>
          <p:cNvGrpSpPr>
            <a:grpSpLocks/>
          </p:cNvGrpSpPr>
          <p:nvPr/>
        </p:nvGrpSpPr>
        <p:grpSpPr bwMode="auto">
          <a:xfrm>
            <a:off x="0" y="5910263"/>
            <a:ext cx="9001125" cy="947737"/>
            <a:chOff x="0" y="5909708"/>
            <a:chExt cx="9001156" cy="948292"/>
          </a:xfrm>
        </p:grpSpPr>
        <p:pic>
          <p:nvPicPr>
            <p:cNvPr id="86021" name="Imagem 4" descr="Mudas de Dendê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72396" y="5929330"/>
              <a:ext cx="1428760" cy="913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2" name="Picture 5" descr="C:\Documents and Settings\Administrador\Meus documentos\FOTOS\FotosFazPSALMIRANTE\100_070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36" y="5930104"/>
              <a:ext cx="1428760" cy="92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3" name="Picture 3" descr="E:\Fotos CACAU\DSC0095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562" y="5909708"/>
              <a:ext cx="1643042" cy="948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4" name="Picture 6" descr="http://1.bp.blogspot.com/_cy9ZXh-k9H8/SPwAogmYBZI/AAAAAAAAD_I/1g0KybS-bSE/s320/dendezeir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00364" y="5916166"/>
              <a:ext cx="1500768" cy="94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5" name="Picture 7" descr="E:\Fotos CACAU\DSC0046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47669" y="5946123"/>
              <a:ext cx="1499628" cy="911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6" name="Picture 2" descr="DSC0073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5912074"/>
              <a:ext cx="1571590" cy="945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Imagem 475" descr="logceplac (Original vazado5)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6564" y="181000"/>
            <a:ext cx="818455" cy="47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grpSp>
        <p:nvGrpSpPr>
          <p:cNvPr id="3" name="Grupo 5"/>
          <p:cNvGrpSpPr/>
          <p:nvPr/>
        </p:nvGrpSpPr>
        <p:grpSpPr>
          <a:xfrm>
            <a:off x="1547664" y="0"/>
            <a:ext cx="7272808" cy="836712"/>
            <a:chOff x="437423" y="-78004"/>
            <a:chExt cx="7272808" cy="504056"/>
          </a:xfrm>
          <a:solidFill>
            <a:srgbClr val="320019"/>
          </a:solidFill>
        </p:grpSpPr>
        <p:sp>
          <p:nvSpPr>
            <p:cNvPr id="18" name="Retângulo de cantos arredondados 17"/>
            <p:cNvSpPr/>
            <p:nvPr/>
          </p:nvSpPr>
          <p:spPr>
            <a:xfrm>
              <a:off x="437423" y="-78004"/>
              <a:ext cx="7272808" cy="501840"/>
            </a:xfrm>
            <a:prstGeom prst="round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tângulo 21"/>
            <p:cNvSpPr/>
            <p:nvPr/>
          </p:nvSpPr>
          <p:spPr>
            <a:xfrm>
              <a:off x="461921" y="-26792"/>
              <a:ext cx="7176302" cy="45284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dirty="0" smtClean="0">
                  <a:latin typeface="Arial Black" pitchFamily="34" charset="0"/>
                </a:rPr>
                <a:t>Potencial de ganhos de produtividade com melhoramento </a:t>
              </a:r>
              <a:r>
                <a:rPr lang="pt-BR" sz="2400" dirty="0" err="1" smtClean="0">
                  <a:latin typeface="Arial Black" pitchFamily="34" charset="0"/>
                </a:rPr>
                <a:t>gen</a:t>
              </a:r>
              <a:r>
                <a:rPr lang="pt-BR" sz="2400" dirty="0" smtClean="0">
                  <a:latin typeface="Arial Black" pitchFamily="34" charset="0"/>
                </a:rPr>
                <a:t>[</a:t>
              </a:r>
              <a:r>
                <a:rPr lang="pt-BR" sz="2400" dirty="0" err="1" smtClean="0">
                  <a:latin typeface="Arial Black" pitchFamily="34" charset="0"/>
                </a:rPr>
                <a:t>etico</a:t>
              </a:r>
              <a:endParaRPr lang="pt-BR" sz="2400" b="1" kern="1200" dirty="0">
                <a:latin typeface="+mj-lt"/>
              </a:endParaRPr>
            </a:p>
          </p:txBody>
        </p:sp>
      </p:grpSp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3574491401"/>
              </p:ext>
            </p:extLst>
          </p:nvPr>
        </p:nvGraphicFramePr>
        <p:xfrm>
          <a:off x="0" y="437655"/>
          <a:ext cx="579613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9" name="Retângulo 18"/>
          <p:cNvSpPr/>
          <p:nvPr/>
        </p:nvSpPr>
        <p:spPr>
          <a:xfrm>
            <a:off x="3995935" y="836712"/>
            <a:ext cx="500518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b="1" dirty="0" smtClean="0">
              <a:solidFill>
                <a:srgbClr val="002060"/>
              </a:solidFill>
              <a:latin typeface="Century Schoolbook" pitchFamily="18" charset="0"/>
              <a:cs typeface="Arial" pitchFamily="34" charset="0"/>
            </a:endParaRPr>
          </a:p>
          <a:p>
            <a:r>
              <a:rPr lang="pt-BR" b="1" u="sng" dirty="0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Melhoramento de plantas:</a:t>
            </a:r>
          </a:p>
          <a:p>
            <a:pPr>
              <a:buFont typeface="Wingdings" pitchFamily="2" charset="2"/>
              <a:buChar char="q"/>
            </a:pPr>
            <a:endParaRPr lang="pt-BR" b="1" dirty="0" smtClean="0">
              <a:solidFill>
                <a:srgbClr val="800000"/>
              </a:solidFill>
              <a:latin typeface="Century Schoolbook" pitchFamily="18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pt-BR" b="1" dirty="0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 Da avaliação de </a:t>
            </a:r>
            <a:r>
              <a:rPr lang="pt-BR" b="1" dirty="0" err="1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hibridos</a:t>
            </a:r>
            <a:r>
              <a:rPr lang="pt-BR" b="1" dirty="0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 e de </a:t>
            </a:r>
            <a:r>
              <a:rPr lang="pt-BR" b="1" dirty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600 </a:t>
            </a:r>
            <a:r>
              <a:rPr lang="pt-BR" b="1" dirty="0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clones. </a:t>
            </a:r>
            <a:r>
              <a:rPr lang="pt-BR" b="1" dirty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13 </a:t>
            </a:r>
            <a:r>
              <a:rPr lang="pt-BR" b="1" dirty="0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novos foram  validados em 2014; </a:t>
            </a:r>
          </a:p>
          <a:p>
            <a:pPr>
              <a:buFont typeface="Wingdings" pitchFamily="2" charset="2"/>
              <a:buChar char="q"/>
            </a:pPr>
            <a:endParaRPr lang="pt-BR" b="1" dirty="0" smtClean="0">
              <a:solidFill>
                <a:srgbClr val="800000"/>
              </a:solidFill>
              <a:latin typeface="Century Schoolbook" pitchFamily="18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pt-BR" b="1" dirty="0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 Ampliar com países da AL a busca de novas fontes de tolerância a vassoura e monilíase;</a:t>
            </a:r>
          </a:p>
          <a:p>
            <a:pPr>
              <a:buFont typeface="Wingdings" pitchFamily="2" charset="2"/>
              <a:buChar char="q"/>
            </a:pPr>
            <a:endParaRPr lang="pt-BR" b="1" dirty="0" smtClean="0">
              <a:solidFill>
                <a:srgbClr val="800000"/>
              </a:solidFill>
              <a:latin typeface="Century Schoolbook" pitchFamily="18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pt-BR" b="1" dirty="0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 Fortalecer as coleções de germoplasma mantidas há 50 anos pela CEPLAC e regularizadas perante o CGEN/MMA em 2014.</a:t>
            </a:r>
          </a:p>
          <a:p>
            <a:pPr>
              <a:buFont typeface="Wingdings" pitchFamily="2" charset="2"/>
              <a:buChar char="q"/>
            </a:pPr>
            <a:endParaRPr lang="pt-BR" b="1" dirty="0" smtClean="0">
              <a:solidFill>
                <a:srgbClr val="800000"/>
              </a:solidFill>
              <a:latin typeface="Century Schoolbook" pitchFamily="18" charset="0"/>
              <a:cs typeface="Arial" pitchFamily="34" charset="0"/>
            </a:endParaRPr>
          </a:p>
          <a:p>
            <a:endParaRPr lang="pt-BR" b="1" dirty="0" smtClean="0">
              <a:solidFill>
                <a:srgbClr val="002060"/>
              </a:solidFill>
              <a:latin typeface="Century Schoolbook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72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51720" y="332656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chemeClr val="accent6">
                    <a:lumMod val="50000"/>
                  </a:schemeClr>
                </a:solidFill>
                <a:latin typeface="Century Schoolbook" pitchFamily="18" charset="0"/>
              </a:rPr>
              <a:t>Ações Estratégicas</a:t>
            </a:r>
            <a:endParaRPr lang="pt-BR" sz="2800" dirty="0">
              <a:solidFill>
                <a:schemeClr val="accent6">
                  <a:lumMod val="50000"/>
                </a:schemeClr>
              </a:solidFill>
              <a:latin typeface="Century Schoolbook" pitchFamily="18" charset="0"/>
            </a:endParaRPr>
          </a:p>
        </p:txBody>
      </p:sp>
      <p:pic>
        <p:nvPicPr>
          <p:cNvPr id="8" name="Imagem 7" descr="2012-12-06 14.25.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1556792"/>
            <a:ext cx="2843808" cy="2926483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23528" y="638132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FONTE: IBGE, MF,  Valor econômico.</a:t>
            </a:r>
          </a:p>
          <a:p>
            <a:r>
              <a:rPr lang="pt-BR" sz="900" dirty="0" smtClean="0"/>
              <a:t>Ano: 2013</a:t>
            </a:r>
            <a:endParaRPr lang="pt-BR" sz="900" dirty="0"/>
          </a:p>
        </p:txBody>
      </p:sp>
      <p:pic>
        <p:nvPicPr>
          <p:cNvPr id="9" name="Imagem 475" descr="logceplac (Original vazado5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6321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sp>
        <p:nvSpPr>
          <p:cNvPr id="10" name="CaixaDeTexto 9"/>
          <p:cNvSpPr txBox="1"/>
          <p:nvPr/>
        </p:nvSpPr>
        <p:spPr>
          <a:xfrm>
            <a:off x="323528" y="1556792"/>
            <a:ext cx="597666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pt-BR" sz="2000" dirty="0" smtClean="0">
              <a:latin typeface="Century Schoolbook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2400" dirty="0" smtClean="0">
                <a:latin typeface="Century Schoolbook" pitchFamily="18" charset="0"/>
              </a:rPr>
              <a:t>Organizar e qualificar a oferta em bases associativas fortes;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 smtClean="0">
                <a:latin typeface="Century Schoolbook" pitchFamily="18" charset="0"/>
              </a:rPr>
              <a:t>Identificar e profissionalizar a comercialização como </a:t>
            </a:r>
            <a:r>
              <a:rPr lang="pt-BR" sz="2400" dirty="0" err="1" smtClean="0">
                <a:latin typeface="Century Schoolbook" pitchFamily="18" charset="0"/>
              </a:rPr>
              <a:t>commoditie</a:t>
            </a:r>
            <a:r>
              <a:rPr lang="pt-BR" sz="2400" dirty="0" smtClean="0">
                <a:latin typeface="Century Schoolbook" pitchFamily="18" charset="0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 smtClean="0">
                <a:latin typeface="Century Schoolbook" pitchFamily="18" charset="0"/>
              </a:rPr>
              <a:t>Agregar valor de produtos qualificados, sob estratégias de signos distintivos, especialmente por marcas coletivas;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 smtClean="0">
                <a:latin typeface="Century Schoolbook" pitchFamily="18" charset="0"/>
              </a:rPr>
              <a:t>Reduzir o deságio em relação a Bolsa de NY e exportar o excedente de cacau a chocolate através dos novos modais disponíveis no Norte;</a:t>
            </a:r>
          </a:p>
          <a:p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475" descr="logceplac (Original vazado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11064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grpSp>
        <p:nvGrpSpPr>
          <p:cNvPr id="2" name="Grupo 5"/>
          <p:cNvGrpSpPr/>
          <p:nvPr/>
        </p:nvGrpSpPr>
        <p:grpSpPr>
          <a:xfrm>
            <a:off x="1439144" y="260648"/>
            <a:ext cx="7704856" cy="504056"/>
            <a:chOff x="437423" y="-78004"/>
            <a:chExt cx="6123924" cy="504056"/>
          </a:xfrm>
          <a:solidFill>
            <a:srgbClr val="320019"/>
          </a:solidFill>
        </p:grpSpPr>
        <p:sp>
          <p:nvSpPr>
            <p:cNvPr id="5" name="Retângulo de cantos arredondados 4"/>
            <p:cNvSpPr/>
            <p:nvPr/>
          </p:nvSpPr>
          <p:spPr>
            <a:xfrm>
              <a:off x="437423" y="-78004"/>
              <a:ext cx="6123924" cy="501840"/>
            </a:xfrm>
            <a:prstGeom prst="round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tângulo 5"/>
            <p:cNvSpPr/>
            <p:nvPr/>
          </p:nvSpPr>
          <p:spPr>
            <a:xfrm>
              <a:off x="461921" y="-26792"/>
              <a:ext cx="6074928" cy="45284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3200" b="1" kern="1200" dirty="0" smtClean="0">
                  <a:latin typeface="+mj-lt"/>
                </a:rPr>
                <a:t>Produtividade do trabalho na colheita</a:t>
              </a:r>
              <a:endParaRPr lang="pt-BR" sz="3200" b="1" kern="1200" dirty="0">
                <a:latin typeface="+mj-lt"/>
              </a:endParaRPr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323019" y="1507376"/>
            <a:ext cx="4968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660033"/>
                </a:solidFill>
                <a:latin typeface="Century Schoolbook" pitchFamily="18" charset="0"/>
              </a:rPr>
              <a:t>É necessário quebrar os paradigmas da cultura para remunerar de modo justo os trabalhos na </a:t>
            </a:r>
            <a:r>
              <a:rPr lang="pt-BR" sz="2400" dirty="0" err="1" smtClean="0">
                <a:solidFill>
                  <a:srgbClr val="660033"/>
                </a:solidFill>
                <a:latin typeface="Century Schoolbook" pitchFamily="18" charset="0"/>
              </a:rPr>
              <a:t>cacauicultura</a:t>
            </a:r>
            <a:r>
              <a:rPr lang="pt-BR" sz="2400" dirty="0" smtClean="0">
                <a:solidFill>
                  <a:srgbClr val="660033"/>
                </a:solidFill>
                <a:latin typeface="Century Schoolbook" pitchFamily="18" charset="0"/>
              </a:rPr>
              <a:t>.</a:t>
            </a:r>
            <a:endParaRPr lang="pt-BR" sz="2400" dirty="0">
              <a:solidFill>
                <a:srgbClr val="660033"/>
              </a:solidFill>
              <a:latin typeface="Century Schoolbook" pitchFamily="18" charset="0"/>
            </a:endParaRPr>
          </a:p>
        </p:txBody>
      </p:sp>
      <p:pic>
        <p:nvPicPr>
          <p:cNvPr id="88065" name="Picture 1" descr="C:\Users\helinton.rocha\Pictures\Imagens CEPLAC\Logistica de colhei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077073"/>
            <a:ext cx="3779912" cy="2520279"/>
          </a:xfrm>
          <a:prstGeom prst="rect">
            <a:avLst/>
          </a:prstGeom>
          <a:noFill/>
        </p:spPr>
      </p:pic>
      <p:pic>
        <p:nvPicPr>
          <p:cNvPr id="88067" name="Picture 3" descr="C:\Users\helinton.rocha\Pictures\Imagens CEPLAC\Recepção de fruto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77072"/>
            <a:ext cx="4896544" cy="2557959"/>
          </a:xfrm>
          <a:prstGeom prst="rect">
            <a:avLst/>
          </a:prstGeom>
          <a:noFill/>
        </p:spPr>
      </p:pic>
      <p:pic>
        <p:nvPicPr>
          <p:cNvPr id="10" name="Picture 5" descr="C:\Users\Administrador\Documents\Documents\MECANIZAÇÃO CACAU\DSC055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1571" y="876672"/>
            <a:ext cx="3821606" cy="32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481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6"/>
          <p:cNvGrpSpPr>
            <a:grpSpLocks/>
          </p:cNvGrpSpPr>
          <p:nvPr/>
        </p:nvGrpSpPr>
        <p:grpSpPr bwMode="auto">
          <a:xfrm>
            <a:off x="0" y="5910263"/>
            <a:ext cx="9001125" cy="947737"/>
            <a:chOff x="0" y="5909708"/>
            <a:chExt cx="9001156" cy="948292"/>
          </a:xfrm>
        </p:grpSpPr>
        <p:pic>
          <p:nvPicPr>
            <p:cNvPr id="86021" name="Imagem 4" descr="Mudas de Dendê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72396" y="5929330"/>
              <a:ext cx="1428760" cy="913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2" name="Picture 5" descr="C:\Documents and Settings\Administrador\Meus documentos\FOTOS\FotosFazPSALMIRANTE\100_070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36" y="5930104"/>
              <a:ext cx="1428760" cy="92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3" name="Picture 3" descr="E:\Fotos CACAU\DSC0095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562" y="5909708"/>
              <a:ext cx="1643042" cy="948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4" name="Picture 6" descr="http://1.bp.blogspot.com/_cy9ZXh-k9H8/SPwAogmYBZI/AAAAAAAAD_I/1g0KybS-bSE/s320/dendezeir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00364" y="5916166"/>
              <a:ext cx="1500768" cy="94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5" name="Picture 7" descr="E:\Fotos CACAU\DSC0046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47669" y="5946123"/>
              <a:ext cx="1499628" cy="911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6" name="Picture 2" descr="DSC0073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5912074"/>
              <a:ext cx="1571590" cy="945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Imagem 475" descr="logceplac (Original vazado5)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60648"/>
            <a:ext cx="11064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sp>
        <p:nvSpPr>
          <p:cNvPr id="18" name="CaixaDeTexto 17"/>
          <p:cNvSpPr txBox="1"/>
          <p:nvPr/>
        </p:nvSpPr>
        <p:spPr>
          <a:xfrm>
            <a:off x="251972" y="1340768"/>
            <a:ext cx="4146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Revolvimento mecânico na fermentação do cacau</a:t>
            </a:r>
            <a:endParaRPr lang="pt-B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grpSp>
        <p:nvGrpSpPr>
          <p:cNvPr id="3" name="Grupo 5"/>
          <p:cNvGrpSpPr/>
          <p:nvPr/>
        </p:nvGrpSpPr>
        <p:grpSpPr>
          <a:xfrm>
            <a:off x="1547664" y="0"/>
            <a:ext cx="7416824" cy="1196752"/>
            <a:chOff x="437423" y="-78004"/>
            <a:chExt cx="7416824" cy="1196752"/>
          </a:xfrm>
        </p:grpSpPr>
        <p:sp>
          <p:nvSpPr>
            <p:cNvPr id="23" name="Retângulo de cantos arredondados 22"/>
            <p:cNvSpPr/>
            <p:nvPr/>
          </p:nvSpPr>
          <p:spPr>
            <a:xfrm>
              <a:off x="437423" y="-78004"/>
              <a:ext cx="7416824" cy="1196752"/>
            </a:xfrm>
            <a:prstGeom prst="roundRect">
              <a:avLst/>
            </a:prstGeom>
            <a:solidFill>
              <a:srgbClr val="3200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pt-BR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Schoolbook" pitchFamily="18" charset="0"/>
                </a:rPr>
                <a:t>Valorização e </a:t>
              </a:r>
              <a:r>
                <a:rPr lang="pt-BR" sz="3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Schoolbook" pitchFamily="18" charset="0"/>
                </a:rPr>
                <a:t>ergonnometria</a:t>
              </a:r>
              <a:r>
                <a:rPr lang="pt-BR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Schoolbook" pitchFamily="18" charset="0"/>
                </a:rPr>
                <a:t> do trabalho do </a:t>
              </a:r>
              <a:r>
                <a:rPr lang="pt-BR" sz="3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Schoolbook" pitchFamily="18" charset="0"/>
                </a:rPr>
                <a:t>cacauicultor</a:t>
              </a:r>
              <a:endPara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endParaRPr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461921" y="-26792"/>
              <a:ext cx="6074928" cy="452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b="1" kern="1200" dirty="0">
                <a:latin typeface="+mj-lt"/>
              </a:endParaRPr>
            </a:p>
          </p:txBody>
        </p:sp>
      </p:grpSp>
      <p:pic>
        <p:nvPicPr>
          <p:cNvPr id="19" name="Picture 3" descr="C:\Users\Administrador\Documents\Documents\MECANIZAÇÃO CACAU\16 Revolviment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2286000"/>
            <a:ext cx="4267200" cy="3263900"/>
          </a:xfrm>
          <a:prstGeom prst="rect">
            <a:avLst/>
          </a:prstGeom>
          <a:noFill/>
        </p:spPr>
      </p:pic>
      <p:pic>
        <p:nvPicPr>
          <p:cNvPr id="20" name="Picture 2" descr="C:\Users\Administrador\Documents\Documents\MECANIZAÇÃO CACAU\17 Revolviment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2292350"/>
            <a:ext cx="4343400" cy="3257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330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136127" y="1844824"/>
            <a:ext cx="58681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pt-PT" sz="2200" dirty="0" smtClean="0">
                <a:solidFill>
                  <a:srgbClr val="660033"/>
                </a:solidFill>
                <a:latin typeface="Century Schoolbook" pitchFamily="18" charset="0"/>
              </a:rPr>
              <a:t>Avanços permanentes na genética com clones tolerantes e recomendações técnicas de controle de pragas;</a:t>
            </a:r>
          </a:p>
          <a:p>
            <a:pPr marL="342900" indent="-342900">
              <a:buFont typeface="Wingdings" pitchFamily="2" charset="2"/>
              <a:buChar char="q"/>
            </a:pPr>
            <a:endParaRPr lang="pt-PT" sz="2200" dirty="0" smtClean="0">
              <a:solidFill>
                <a:srgbClr val="660033"/>
              </a:solidFill>
              <a:latin typeface="Century Schoolbook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pt-PT" sz="2200" dirty="0" smtClean="0">
                <a:solidFill>
                  <a:srgbClr val="660033"/>
                </a:solidFill>
                <a:latin typeface="Century Schoolbook" pitchFamily="18" charset="0"/>
              </a:rPr>
              <a:t>Política fitossanitária para o cacau;</a:t>
            </a:r>
          </a:p>
          <a:p>
            <a:pPr marL="342900" indent="-342900">
              <a:buFont typeface="Wingdings" pitchFamily="2" charset="2"/>
              <a:buChar char="q"/>
            </a:pPr>
            <a:endParaRPr lang="pt-PT" sz="2200" dirty="0" smtClean="0">
              <a:solidFill>
                <a:srgbClr val="660033"/>
              </a:solidFill>
              <a:latin typeface="Century Schoolbook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pt-PT" sz="2200" dirty="0" smtClean="0">
                <a:solidFill>
                  <a:srgbClr val="660033"/>
                </a:solidFill>
                <a:latin typeface="Century Schoolbook" pitchFamily="18" charset="0"/>
              </a:rPr>
              <a:t>Fortalecimento do Plano de Prevenção da monilíase; </a:t>
            </a:r>
          </a:p>
          <a:p>
            <a:pPr marL="342900" indent="-342900">
              <a:buFont typeface="Wingdings" pitchFamily="2" charset="2"/>
              <a:buChar char="q"/>
            </a:pPr>
            <a:endParaRPr lang="pt-PT" sz="2200" dirty="0" smtClean="0">
              <a:solidFill>
                <a:srgbClr val="660033"/>
              </a:solidFill>
              <a:latin typeface="Century Schoolbook" pitchFamily="18" charset="0"/>
            </a:endParaRPr>
          </a:p>
        </p:txBody>
      </p:sp>
      <p:sp>
        <p:nvSpPr>
          <p:cNvPr id="166914" name="AutoShape 2" descr="data:image/jpeg;base64,/9j/4AAQSkZJRgABAQAAAQABAAD/2wCEAAkGBxITEhQUExQVFhQXGRwaGBgXGR8bHRkZGhgXHyAcHBggIioiHCEmHx8YITEjJSksLi4uHB8zODMsNygtLi4BCgoKDg0OGxAQGiwkHyY1LDcrNywsNSwsNzQsKywsMi0sLiw0LywsLCwsLSwsLCwsLCwsLCwsLC8sLDQsLCw0LP/AABEIAKwBJAMBIgACEQEDEQH/xAAcAAACAgMBAQAAAAAAAAAAAAAABgUHAgMEAQj/xABEEAACAQIEBAMFBQUFBwUBAAABAhEAAwQSITEFBkFREyJhByMycYEUQlKR8GJyobHBFSQzstE0U3OCktLhFkOio8IX/8QAGQEBAQEBAQEAAAAAAAAAAAAAAAEEAwIF/8QAJxEBAAMAAQMEAgIDAQAAAAAAAAECEQMSITEEE1HwQeFhcSIjgTL/2gAMAwEAAhEDEQA/ALxooqI4/j7trwxaALPm0KF5KqSAAGESdJOgrze0VjZEvRUE/MOXxZtPFoNmImMyhSVzRl66a6xsNK23eNlRdLW4FkefzAnMVDBQI10I1+e8V496nympiioK5zCVGtlgQrM0krCq6qSAygmcwIkDrtXt7jrItxmRfLcZFAYywRSSYCmNBPbXUiKe9T5NTlFQV3mRVk+GcgzayJlbHiny/KBvv/HoXjHuXutbZSrBcpkZi2UAgsAYlgJI6HeKRzUne5qVoqEw/FLly/bRVCrF3xNZOa06rAMaiWHY69IIrViuPtDBUjV8rEgz4d63baV6SWMegp71M3797mmCil7F8wmDkSDmhSSDmC4hLTyPu6tpv30iK3f+oR5PJqXyOASSp8bwpkLBBYGCSJg9dKnv03NNTdFQo4w64dLrLmlmDESAqgv5mgEgCAJjrrA1rVjuPwbiIBKglX1IOW5bVhqAJBeNCdjMVZ5qRHeTU/RUJ/b5PiZbFxghIBAaDluZG1y9NWhcxgHSdK2YzjgRLbhQ+e213RhGRFUtDEanUQNJ9Ke9TN01L0VFYfjGa6EyEKWZA0/eVA/w9BB/Oua5xi9mAW2v+O9uM3xBLdxtTHl1UHrVnlqanqKhsHx8XXRVtuQyoxaD5c6ZxMCIiBM7nY715jeLvluG2ghLqW5J1Ym7bVhl6CGMGfpU96mbEmpqioMcw7TbOhi55h5ffG15dPP5gT00jqYrP+3CQpFuc7MtuXAnILhYtp5dEMDXfprD3qfJqZopdHMcLceMy+UouobKbC3DsG1En09RW1uPkZ/dyBcREgkkl7av5gFJGh6A9oqe/T5+/YNTtFROP42LdlLhQyylzbaQwCrLaAHUbawNRqK1XuYApebZyJ4nmBEk27Yc+X1Hrv8AnXqeakfk1N0VHcIxr3DezgLkcKADMA2rbfF11Y1I16raLRsKKKKK9AooooCiiigKKKKAooooCubF37SFC8ZiSE0kzGsQJ23NdNcmMwIdkfMyMkwVjZokEMCIMD103rzbc7DkfE4Ml2PhFtFdiokgtliY8wzDL1EiK1XuJYU3UORGL23JulR5bamGDEid5GX0NbU4BbB+JzBUqCRCBbouZRpsWA3kx1r25wKyQQxaCLi6kf8AvXQ56b5oj+tcZjk+I+yncWrmEAVFW2M0qFFvYZhmBWPKM0TIGsVoXF4O55ylvKw8QsyAElSqgwRJPmgH1jrXTheCrbKsjspWQcq21DgmYZQgG/VQD61rHL1vKq57hyrlXVZUZ0cR5dSrIsTPrNSYvn/mPv2Rz/3Pxlum4MxEKuVQBvb1hQ2hlYYwCY00rrXE4RFdB4SoCQyhQFJJynSIbzeUxOuhrFeA24PmclviJIknxDcJ2iS3YRHQV4nL1oMWEiXD7JIIuC5GbLmILDYk6bRpSK3jxWB0YO7h5RbYQEBlUBYIAKlgBHlE5ZHyqNttghedzcDM0ggqsCXE7KM0MqjMxMEASK78Hw7Lfu3mgF4CgEnQASxkCC0JIH4Bqaw/sG1EZniGG4+/d8Q9PxafKrNbzHiB7eu4RTczi2D5TcLJGbzAAkkeaGjXWDWmzicISZS2vhSFlQIUJbuFhp5FGZe2v0rJeXbWZmzOSzBj8PS6twCcskZhGpJjSdozv8AtM1xiWm7IeCNVKKuXbYZQw6gzrBIqTHJ+Kx939AbEYVzbtFVbMWKqbchWUiZBHlPm6xv61hdxOERrhdbatmIY5QS0LbZiYE6SpM9gelbcNwVENsqzApm2VFzB8shgqAfdXUAHTevL3A7bM7EvLi4DBH/uJbQxp2RY9ZqzHJm5G/oY8TFhAWbDq63IzsEQ/eUDNJBbUiAJOlc97iuGa25eyWS0M6g21aVBZQyCTAGU75YEd678bwsXPD95cTw/hy5CJiJIZSJHQ9JNak4FbC3VzPFxDb3HkQlzlXTux3k7dqWrfZ6Y7f8APvkZfabYuovgkFyStyFgtkk9c05RBMR0musYO3mLeGmYmS2USTBEk7zBI+RNc6cMAveKLlycoXKcpXKBsPLmEnUwRJA7AV310rE9+qPyrnXA2gVYW0DIMqnKJVYiFMaCNIFBwVosWNtMxiWyiTlIIkxJggEdoFdFFe+mPgaDgrRKk20lSWU5RIYmSRpoSdSawfhtg5ptWznMtKL5iOp01Pqa6qKnTX4HPdwNpvito2oOqg6gQDtuBpPavH4fZOabVs5gA0qDIXYHTUDpXTRTpj4HPcwVpgqtbQqvwgqCF0jQRppppWX2W3vkXcn4RuRBP1GnyrdRV6Y+Bqw2GS2ItoqDsoAG0bD0ittFFIjPAKKKKoKKKKAooooCiiigKKKKAooooCkf2rYeML4wa55WVTbDHK4ZoEpMSCQc0fnpDpiLyorO5CqoJJOwA3NU3zZzE+LuzqLKn3a//pv2j/AadyeHPeIrku/BSZtsIbgPFL93F2ratcW41wDPmLFC0KWM7+Xf00q/MNZyIqyzQIliWY+pJ3NfPSWIYOCQwYtIPU+vpAj5Vb/I3M/2lPDun36D/rX8Xz7j69YHP0967jp6ils010UUVrZHHxbEXLdpntWxdZROTNlkDeDBk+nWq2X2p3QACtgtGpkgEyOk6aSIk66+lN3O3My4W3kSGvONAdQq7ZmH8h1+hqkL/C1MBVGUKBEnXXWT+713rLzcmWyJauHj2uzD6K4Ti3u2luPbNvNqFJk5TsW00J3jpXZS5ybzIuLt5TC3kHmUbEfiUdvTofpLHWilomNhntExOSKKKiuZuLNhbDXlt5wu/mgKO59O8f61ZnI2UiNnErRSVy57QFxd8WUsmSJlXDQARLMIEKB1E6wOtOtStot3hbVmvkUUUV6eRRRRQFFFFAUUUUBRRRQFFFFAUUUUBRRRQFFFFAUUUUBRRRQFFFYXrgVSx2AJPyAoK89pvHSWGFQ6CGux1O6r9NGPzXtSBW7GYprtx7jfE7Fj9TMfTatNfLvfqtr6nHTprgrfgcW9q4ty2YdDIP8AQ+hEgjsTWiivL0vbgfE1xNhLq/eGo/Cw0I+hr3jXE0w1l7z7KNB+JjoAPmYpD9lfESLl2wTowzr6MsA/mCP+ms/arxAl7VgHQDxG9SZVfyAb863+7/r6vywe1/s6fwSeIY171xrtwy7mT/oPQDQfKueiisDe6uGY97F1btswyn6EdQfQjSru4PxJMRZS6mzDbqD1B9QZFUPT37LOJkXLmHJ8rjOvoywD+Yj/AKa7+nvls+Wf1FNrvwsqq59o/MgYNhLcEbXjv65B/U/TvTXzjxj7Lhmdf8RvIn7xnX6AE/SqWJnU6nuetdfUcmf4w5en49/yl08sY04LE+OgUkgqyxuhYEgH7uy/VR8qvLhuOt37a3bZlGEj+oPYg6GqDpw9nPHDav8AgMfd3Tp+zc6H/m+H55a58HLMTk+HXn4omNjytWiiuPi3EEw9l7r/AAoJjudgB6kwPrW6ZzuwxGlb2i8zX8F4Rs5WDBsylZIiNd9tYgDepzlDiNzEYSzeuZc1xZ8o2G2up10kx3iNKp7i3EXxF1rt0yzHbooGyj0H/nepvkXmL7LdFtzFhzBHRG2DDsNgfTXpWOvPHX38NduCejt5W/RRRWxkFQHMHN+GwbhL+dSVzAwII9CTUzjMUlpGuOYRQST6CqP5t4kcddL3BCjRF08q6xJ6mdT6+lcebk6I/l24ePrn+F52boZQwmCJEggwe4Oo+RrOlXkTmX7Tb8O4R41sa9M67Zo77A/TvAaq6VtFo2HO1ZrOSKKKxdwASSAAJJOgAHUmvTyyopF5V5yu4jG3LFw2haGbwnCsDdhjESdPLrB/1p6rzW0WjYerVms5Iooor08iisbrwCTAgE6mBp3PQUucnc1jHeL7rwzbIBGfMWkbgQNPWpNoicWKzMaZaKKKqCiiigK4eO/7Nf8A+Fc/yGu6ubiWHNyzctgwXRlB7FlImpPhY8qDrq4Zh1uXbdtmKhmCyBJ1MCB6mB6TUvj+SsbaP+F4g72zm/8Ajo38Ki/7OxKMD4N5WBBB8NgQQdCNK+Z0zE94fT6omO0u69wVBYuXBcl7ZaVldAt4WwCJzBjIeYiNN6hKkzZxjLkyYgoWzFcjwWPUiNTRZ5fxbbYe99UZf4kCkxviCJzzKS9nak463HQOT8shH8yK2+0r/bT/AMNP61NcjcqYmzfF+7ltgKwyTLGR6aAdd502rp5z5OvYm8b1p0MqBkaRt2bUH6xXeOO3tZn5cJ5K+7u/gjYfAWjZS6zXGLXfDZEUSDlJUKSfMScv5966LfBrTYm9aFw+HaEljlBJDIhEkhR52iew61tPLnEbUAWrgCtnGQhgHGzDKTr60YbhfEky+HavIVLEFRlMvlmT1+Fd+1cor81l16vi0IPFWSjuhBBVipB3BUkEGNPyqc5AB+32I/bn5eG9YLyjj2M+A8kySzKJJ6klqaeTeTb9i+t+6yrlnyDzEypGp2G86TtV4+O3VHZOTkr0z3avazcM4ZenvD9R4YH8z+dJ+C4YLtlmRibouW0FsDQ+IWA83ckH5fWrF595cvYvwmtFZthgVYwTmy7Hbp1ikW5y1j0DJ4FzKxEhYYErMTlJ2k/nXvmrPXM52/Txw2joiN7/ALZYjl0JiFtM5C+F4rOy5dFRmaA0aSIkxHXaKi8fZaxeZRIa20qSQTpBUyND0OlTFnhfEwFC2rwykFTEEQpUAMdYCkiNtTWy1yVj7zk3FyltWe44O/WASSa5zSZ8Vl0i8R5mFuW2kA9xSJ7V8SRbsWxszMx/5AoH+Y0+Clbnrlu7jBaNpkBt59GkTmybEA/h/jW3miZpMQw8MxF4mVV4NFZ1DByCYhIzEnQATpvFbOLYdLd65bRiyo2WT1I0O37Uj5VNJybxFGDJa8ymQy3EEEdR5ga9tciY4721X951/oTWH27ZmS3+5Xd2Fh8k41ruCss2rAFSe+RioP5AVOVE8rcLbDYa3ZcqzLmJK7eZmbrvvUtX0ab0xr5186pwje1XGlbVq0NrjFm9QmWB+bA/QUk4HhIfDveLaguFQFRPhoHY6mSApmAJ0PpNh8+cuXsWLRtFJt55DEic2TYwfw9aT7fKvFEV7aowR/iC3UCt8xmrJy1tN5nNhr4rVikRuShOC8ROHv27oPwMCfVdmH1E1e9VJheQcaxGZUQdSzg/wWZq266emraInXP1NqzMYKSvaPxPKLWGLFVumbhBAOUEACWIABbck6AU60r818tXcRdt3rN4W3RSokHrOuYbaEiIrryxM1yHLimItskO1wa2L15Fut4lvI1kAqrOSheQSYOWF1XeQRVmcp8WOJwtu6fj+F/3l0J+uh+tK3/pLiRBBxSAGQxDvLST8RygncjfbTamnlbgxwlgWiwc5ixIEb9N/wCNcuGtq28dnXmtE1890xRRRWlmJ/PGNDPbwhLqtwF7hSNFB+8WICoIZmP7IHU0n8GtNh1+12rmdlL5VBCh7SOiuWBMkHMNANND8n7mHl25fui9ZxDWXCZDAkFcxbcEHc+uwqIu8k4m5mFzGnK8ZlCGDAUDTMBsq/OATWXkpabbn9NXHesVzf7OmGvq6K6/Cyhh8iJFba0YHDC3bS2DIRVUE9QoA/pW+tUMsiiiigK8J9K9ooMZPaiT2/Wn6+lQPM3MDYS5Y8ga05i6ROdFL2rYZVHxee4gI7TUaOcrowr3vBD3Uu3la1bJYi1h7xS44MamBoNASwHrUDhmPaiT2pJxfPJGI8O0LT2i2FCPmyhlxIutJcmFhbZI0OYkLAJEynK/Mj4lsly34b+ELsRmUqxgMl1WZLi+vlP7IoGLMe360/X0ozHtWRNJXHOPYpxeu4Fg2HSxJcr8LjxGLWwR52CqqlTIBdOzA3A5ye1GY9v1p+vpSna5rxDy1vCl7cmHBYhlDOAQQupKqG0ke8UAyDOrD8w443GH2W5DlQoKsBb0OaWyanfXVZTeGBpgccx7frX9fWiT2pG4fzFjktZrli6zZbIPiIyAE2wXchLUgTJO8bROgelYEAjUHamDFrkAk6AakkjT9f0rhXjFs7Bz9NdDGx1GsDXuK3cX/wAC9/w3/wAppQ4gjLiLuVGdZkEDM28sMgBJl8w2iABrNA2jiS7lXC/iKmBqNSeg9dhXXmPakpc2UG9bZWNu8Lc7iLcnMI0EErP3oB7Eu9BjJ7frX9fWiT2/Wn6+lZVV/wDaeLNtrrY+8s3biBFWyAv9/bDqBOHYnyxEnUgyVGtQWdmPaiT2quLWIxbXfDGPxYAa2C5TD5YuW0cZf7vLZszAMBoUIYLpMTf5jxKMFOPxR9+LLZUsmM2HW6GP91kAecNAaBBkwaC3cx7frT9fSjMe1QPIuMvXcIGvs7XBdvoS+TNFvEXUAbwwEJAUAldCRWfOHMJwVq3cFtbhe8loKXySXkAjytmI3Ij4Qx6QQm5PajMe360/X0qvb3tLZGvo2GtB7LKjL9pmWZ7KGItbKbhk9Mj9q0//ANW74ZB7kXCPH1D/AGd7vhEeHo0oyRMyV01IFFkZj2ok9qr3D+07M9hfAtkXQCfDxGcrN42wAPDAJmNCRqSNwJn+SeaGx1t2ayLeXJ8L+IpL21cpmyrDoSUdY0I36CBjzHtRmPb9a/r60le0zj+Iwow/gPkz583lVpy5I+IGNzSQnP8AxCROIEf8O3/21cF2Se1GY9qp27z3ixnjFTEZfd29e/3en8fSuQ8/cR/3/wD9dv8A7aYLtk9v1r+vrRJ7UqezfjV/FWLr33zst0qDlVdMiGIUDqTTTib6ojOxhVBZj2AEk/lQZZj2ok9v1r+vrS9iOacKygObiF0zpNpzKyoDBlBUyWQQDMuq7kCoTEcdsXL1sXb4WzbBLZg4BK+KSrSsBvdOMrQfI+lMD5J7frT9fSjMe1RuE49h7ji0pcXPwNbdGAhjJDKIEDc6ar+JZlKgKKKKoKKKKDEoJmBPeKwGHQfdX8hVa+2LmjF4N8P9nLKkMXZejdAQQVbSdD676VL+y3nG9xG1dN20FNoqviAFQ7EEkZCSQwGUnWPMNqB08BPwr+Q+de27SrMACdTAifnWq5jrS3FtM6i44JVCRmYLuQOsf69q6KArFEAEAAD0rKo/iXGbNj4283RRqxPaPX1oNmJ4XZuZcy/CIEMywJB2UjqBUZxazgbC5rxy9h4jyfkoaSfUClvjXOt4nLbXwlImTuVPWTsI7bd6r3HcTuXHLE6k6s2uUGYHqY3HUydN6C2+UuIYTEs5spcVrRgC47ElWBGbKWIGuYekdJppAqh+RuL/AGXEo7E5SStwbgIYklgSBBytBM6Gr5FBoxtkvbdBoWVlH1BFKGL4ZxFrjsty4EYsQsqCpJeAGW5qoGSJEzm1iFLtWF26qqWYhVAkkmAB3JO1AnYThXEM0XbjuhV1IYrpnVgCYfUCR0J8vWfK6Ul8X50sXVa1hWa5dMgC2CCfKTKntGuYfTcVs9n3Gc6Nhbje+sgaN8WXYg98p0nsVoHCl08k4KWIW+uYsSExWIQedi7Qq3QACxLQBEk0xUUC2ORsFtGIiQf9rxO4AAP+LuAAAegA7VieRMCSCVvysZT9rxMjLtB8XSOkbVO8Qx1uyhe40KPzJ3gDrsT8gTsKr/mHj+LNy3iMOZFlmFywpBAHXxSGktAE+WFzafCSQfeFcMtYe2LVoEICzeZmclnZmYl3JYksSZJ612VHcB4xaxdlb1o6HcHdW6qfUf6HY1I0BWNu4GAKkEHUEGQR6Gkjnfm9Ev2sBab3t1h4pXe3aOpAjXOwBAG+s9q6eCo1lHCRbUN8KqAszmMLAGoIEwD9aBworXh7uZVbuAa2UEVxvgVrElDcLjJMZSOrI2sg9UH8ajbnJGHYEF7usTqgmGDfg67HuDrTPXlAt2uS8Ouz3PiLH4NcxYx8G0mfoKwHI+HgjPdIPqmh02OSRMDatXNXNbYVrZVQ4LFcvVgq+Yg9IJVR6zTWjSAYInodx6Gg4eDcIt4ZWW2WIZsxzRufkBXbeQsrAGCQQDAMSN4Oh+tZ14TG9AppyJZA0dhGcgKqqqs16xdBVNlAayvlGmrd603/AGeWWLk3bma4WLkBdS5vl400k3ZHbIu+suU17QL9nlmMUuLN5jeEBjlADIFcFCOxJVvmi+tMFFFAUUUUBWNxwoLEwAJJ9BWVQfNGKGVbIOtzUidSgIkD1P8AQ0Fb+0Lipawz5AxukqqN8UsRkKCCWJUKBBA8060/8rcMt8M4fbtuQCozXCNc91zLQOssYA7AUl8PsW72MttdLeDgfePmB814wtkAbMdGfy/eA2mKy5j4+19zmDKoOTMuosh0JBETmaPMx6aASCaCC55xjX74xCMVuoQFCsSUyxCgxAYHzaH7xNWf7P8Ajt/GYUXL9oowOXPELdA++o39D0mY7Bc5S5XV/wC84oFUdgy2dgzkeY5AYys2Yqo3GXTTWS505mNqy4tF08NVuOUEstuRBiIAInr32g0Exzp44wrNYdlZPM2Xcp113EbyOgNImB4hh7dsXSC90aySd/y8gOaPXKNpNWHy5xP7Xhbd1kKl1h0YbHY+hB366Gq7xHL1+3iblq2rFVOYPsApkglzoCP5gxtQRPFca10EhXd41KjMxWBJyKNANQBtGgr2zyvfusngXMttllrZEu0z5mSNtep76jSG7geCw6yFuC8zat4TaHpre3PX4du9TvE7y4fDE2wqnTQLpJIElZlj11JmKoVOBeyiyvx3Wj7wUgsT2LahfUak9xVl4awqIqLOVQFEkkwBAknU/M0mck4y6LzrcJZbpOUyIz29wANBKmf+WpPn7gb4rCstssLqedACRmIB8p+fQ9DHrUHZxXmG3aW6UBvPaEstsjy+jMSFB9Jn0pI5qv379nEEuHZfBZLSFXQBmddhoxzZRLTsYitXAuEYbGYS2Qj+KQVYW3Ns5lUoSYMAFW+Qzd92Ll/k2zhFa5fuZpBzBmPhgEzDFtX6/FpqdKCH4Lw+7fBGGzKniC4L7iF1tANAIDO+cvt5Y0BFMnC+SrNnELifEvPdAO5UKSRBJAUE9dCTv1qJ4/7QFUZMIgY7C44hB08q6Fu2sDbepDlbnFbxWziALeIO0fBc/dPRv2T9CdYBsqP4txZLAAPmuNoiCdT3YgHKvqfQCSQDHcz8zphWt2o97d+BnBFsdPM3zgQO4mAZpSxdy4HJYvcDgC4GGq6ODebKQSBmVHtj4NCsALIdOJxJxBLve8wYL7poKFfMQmh00JYEE3Eg7plpaJxPj57FpDiyBbueHke0zDKVdDOjR8Q2XJJ0kV3YfDXsVlsWPFyfeum6S5UGR7xgzBJ2uAySoKBcxl34VhMLgFS0hBuN5R/MhRrlWY07xJJM1Rp5E5SOBRme4z3bgGcA+7ESfKOp1+I/QCaa6ghxcC9GcEgedeyyNfQgnY6kfKp2oEbiPAAWdb9vxFdi6k65WIGYBt4MAjfqIgAVK4bBZyioSEXedcw6k/tE9f50xsoIgiR61wYvF2sMp/OBuZ/kKDqvXUtISxCoo3OwApf4NzlYxF97KHMFE+IvmQGYCM40zHcRpuOmsHx7BXsZdt+KzfZt/AUZSx6ZjMkbaaHbQGIZOG8uolsLGReiJAAHUad/T86CeqL41fIyoHyZgxJ6kLEhfzqUFQ/MmDS6iLczZc/3CQ3wsNIoKtscSH2/C/agERWMgtIQalZY6RmyE9ND86ukGqj4pwS17xUAUfEJkv5e7Hb5D07U7ezzEM2ECtPu2KLP4QAR+Ux8gKBnrl4l8I/ft/51rqri4s8Wwf27f8bi0G3NSJx3mJcLevlw5WdMrEEHKsQJA696asZj1toXaSBG2+pA6x3pQxlizfvu04gM5OgCBZRrlsgMZ1m00TvI+gS3J/GWvpcuS+UsMoZiSBr3mmrBOSupnU0k8DTwgMi3YulWY3dwDbLDYADopmYMjsacODtKH94/yFB3UUUUGrF3xbR3MkKpYgbmBOlfOHOHtAxV3FLeKLaRG0Ck3AQNPigaEToQJk/KvpSlzjXI/D8U4uXcOpfMGYr5c+UzDgaOPnQVdw7E3PsmcHIXZ7hLFmCMSvuy0HzZMttSSsCMsGanOVuEZoxF/YmUU+bO0zmVBq4zLcdQCMwCxOSKg+M8r3sFxNEQPewbkXRbO2USCpad1k+Y7AidTJb7Ys3rhW9dVrbMCtm3DNK+bW6BCy3vCitAI06k0dGJ4vcuv4eGDvdlkvTGZQPEQ5X2tlLiqwlcrKQfN0leDcrEKWxb+K7oiXFAAV1QsRnMSxJZydlOZpBpb5g50bB5rGHwoswfiuaz3MKYJ9Sx6T2qY9m/Md3FLeS++e4jBgYA8jCIgADQg/mKgcGQhSEgGPLI0B6SBGlUkOZ8bexL28Q3vEY5UGiK6brkHxEGYJ103q8apz2uYdsNirGIRSVuPJI6EABhHqIYdzn70HlvjdqxmNu34LAsXZRlZmdsxJA6SfLGmUDUAxUhb4lfvIy38xH3WZChPb0PeRWngXB7151xGHtoVdRL3FhSDl3JBzEADSDBnaadUw+Eta4i9adx0ZgAP+SdfrNUKnBuG4m5dtvZWFRlJc+VTlJ/PSV0nc7TVnswAJJgDUk9BUTwvmTC4glcPcFzKQGKgws7amJ+k1JYrDrcR0bVXUqfkwg1AhY3mbBYN7xwdoPdutNy4JyTr97qBqYWBqdZNKmP4jicU5N1ywB0GyqNPhXofXeK6sBwF/GZTDZWIKwZzLC/KJUMNJpw4ZwFYhVViD8kUzrLD4j6L9SKoSrfDDGZgIGmZtOun+kb1OcJ5Ee9DXZtW/lFxvkD8A9Tr6DenrB8Jt2yHeHcbMRAX9xdl+epPUmuLFc3Ya1ea1cLrljz5cyGVB0KyesbVB08xcAtYvDmxc7eVtyrAQDrv2I6gmqr/szEvcbDYt/Dt2CBcf8A3gIOTXe4cvlAEEiM2oAq5cNiEuKHRgynZgZB+tLvNvDyVLLEwxAIBBbKdDI7wfz70EJh+NJZS2llCljMQ7OCXuZQoDZvvdfSEiBGkbxbjBvQQMiIQZJgyRuSDoPiiDJIEV7huA4q6pAUOzkS7sRkgES5GsQzDIusHcVNYPCcOwbKcRfS9iFJKrAbIT/usOklfnBO+upqjDlXhN15uQyA6ZrggOrasQkhm1iGaJB2p4sW8qhZJgRJ3qC4RzfZxGI+zol1WyFw1xcoYAgQATmnWdQNjTDUCrx/nFLWS3YQ3b9wlba7AkbkzqAO8fmJqO4NwzENcuNed7l54Gmlu3EkFVO0SfNqfnUpxHlS347Yi2vvXIkk6LH4fwgnUx1+dTdy/ZsL5mVB6nUn+ZNBhwvhSWRpJbqzEkn6nWu+ajbnEHJ8iwnV2MCPToaWuNYnF/arJs5cRh2kXVUBriHK0Qc4UAtlGq6E66UDvWq9ZDRPTYgkEfUa1o4X4vh+9UK0mBmzHL0zGAM3cCR6mtXGOMWcMoN1gCxhV+8x7Af12HWg58XwjCIpuXQFVZZme4wA7sSW/iaw5X4zg76sMI6FVOoEgz3ZTDaxud6qn2gcWxeIcC6MtkHMtpT5Tl6k/fYeo06ATrD4DFPYe1fwmVbikyoJ96u8KvWYaVGoO3YB9FVw8Zwr3LeVIzZ0bUwIV1Y9OwNcnK3MdnHWRdtHUaOh+JG7EfyPWpmgiE4bd6so+Un/AEraOFd3n5D/AMmpKigjxwi33Y/UD+Qrrw2HVBCiBM7k6/WttFAUUUUBXBx607Ya8tssrm22UqSCGgxBGo1iu+igoPDYprw9/duPkQlc7F4AIGilhP4iJGgJ6U1YVxZuKERkys9salyty1kzDIIGocsDLSoOkmaWOP4YYbGX0y+VWcBdvJcBgTBjyMOlSXCONm8SPszO5YElFa4CVt5FJBJytl0JB8257VR33MRddc7szxldhoEDpe8O+h0C/wCHkdc+ulR/IXE1t8REQEuF7em2plYjSJC/nU83AcdiRlewttSIJuXMpjNPwpJJjQkxPWtvCfZgLdxbj4g+VgwW2kQQQR5mJkfSgeOLYlraBlKgZlDFgSApMEwCO4qseKcZxeLGW6toIj7FVhXA7t2n+NWZx3D+Jh7yd0aPmBI/iBVVYpLa2Vu6NceSofbMCZAUanUHv8qg4uJYy8dHvM5j8ZK/SNPp0qaTA2bWVDbVyAPELSGJO+QlgAASIO5qEwmA4hevK64M5R90WQiEGdCXgMNhMkjWIp+wvC8cwE2bNr964SRp+FFIPT7w2qhf5V4Y2GxN1gPcsAQYjXMtxQZPmIML+Z0mBalKWH5RvEzexbFfwWraoPkS2cn6RUnzRxJ8Lhi9sKXBVVDk6yY+ZIEn6GoMsXwizne7cbKhgushVJgCWbeIA8sxMzM1k3FlMJhwHMGIICLlMeY9APT6TVF8f5lxOIci47NBgTsDt5VHlHz3NNnJfLWPe37y2LYzBrd66WFxBGoVAQzA6eVio3+oSXM/NV0W4DxcYkEDQ2yrQQRt0MMDJnpUbwHk/GYhvEf3aHdrs5mH7KfF9Tl9KsPhHK9iw3iEG7eOpu3NWn9kbL9BPqam6DTg8OLaKgiFAAgQNOwk/wA6rDmnn3Fi7dsrbt21R2QkguxynQgmFEiDBB3FWrVPe1HB+HjGYAxfVHEdXSUI/LIaDj47jGZFDXrrq2mrwBttbTKkfNTWg2yLfh2wyh5BVQdSNxrqdwTNTnA+F+JYtg8Ov3rg3N1/AtiJAIOjMIjSDUrwjkbGK2Z8UtnU+W0ouGGmfOwGup6H+VULXCcNdweJwl9g3hC6LZdlKf4oYEZTrp5mmI2q6KW7HJWFkG8buIYdb9wsP+gQn/xpkqBfxOIfE2c1q8+HKP7wZQTCt5kIIkSBupBg+orgsWQxbwka/cUhWdjA80kjOdNIggGdfh3FMOK4TZuNmdM0xKknKxGxZNmI9QenYR2qoAAAgDYCghLXA2YzeuGAQRbtEqBHQuIJ110Cj00qWwuFS2uW2qoo6KIFbqKCA5q5i+yKsWyzN1+4nSWP8h/EVVmPxSX8Sz4h2lgVE+YdYgR00Om01cnFuHLeQqwB336yII+o/pVZcw8vNGQLovwN1Md+xHUfOgXcZwHFeAt66wW2NELEyEnRiu4B6ASTppXZwPkjG3bzKvubO5vEEaMp/wAITJJBmNAOvYtnAuUsRiArY52FkfDhxpmjbP1A/ZmflGthqoAAAgDYCgiuW+XMPgbXhYdIH3mOrue7N1+Ww6ACpeiigKKKKAooooCiiigKKKKCHx3LGEvXvGu2g7wBqTGm0rMH6ipSxYRBlRVUDooAH5CtlFAUUUUBWrD4VLYCoiooEAKAAB2AGwrbRQFFFFAVqxWGS4pR1DKdwR+tfWttFBB8I5SweGc3LVoZyZzMS5Wfwlicv01PWpyiigKKKKArEoJBgSNjGonfX8qyooCiiigKKKKAooooCiiigK1GwubNGv8Ap1+frW2ig8r2iigKKKKAooooCiiigKKKKD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5536" y="188640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busca do estabilidade fitossanitária</a:t>
            </a:r>
            <a:endParaRPr lang="pt-BR" sz="4000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m 7" descr="vassoura de bruxa tromb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717032"/>
            <a:ext cx="2915815" cy="3140968"/>
          </a:xfrm>
          <a:prstGeom prst="rect">
            <a:avLst/>
          </a:prstGeom>
        </p:spPr>
      </p:pic>
      <p:pic>
        <p:nvPicPr>
          <p:cNvPr id="9" name="Imagem 8" descr="vassoura de brux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980728"/>
            <a:ext cx="2915815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alfpodsmall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77480"/>
            <a:ext cx="2555776" cy="468052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Instituição de Ciência e Tecnologia  - ICT </a:t>
            </a:r>
          </a:p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do cacau</a:t>
            </a:r>
          </a:p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 e seus sistemas agroflorestais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131840" y="1844824"/>
            <a:ext cx="5112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lvl="1" indent="-361950" algn="just">
              <a:buFont typeface="Wingdings" pitchFamily="2" charset="2"/>
              <a:buChar char="Ø"/>
            </a:pPr>
            <a:r>
              <a:rPr lang="pt-BR" sz="2400" b="1" dirty="0" smtClean="0">
                <a:solidFill>
                  <a:srgbClr val="002060"/>
                </a:solidFill>
              </a:rPr>
              <a:t>Lei nº 12.702 de 07 de agosto de 2012, que cria a gratificação de apoio à execução de atividade da CEPLAC – GECEPLAC;</a:t>
            </a:r>
          </a:p>
          <a:p>
            <a:pPr marL="361950" lvl="1" indent="-361950" algn="just"/>
            <a:endParaRPr lang="pt-BR" sz="2400" b="1" dirty="0" smtClean="0">
              <a:solidFill>
                <a:srgbClr val="002060"/>
              </a:solidFill>
            </a:endParaRPr>
          </a:p>
          <a:p>
            <a:pPr marL="361950" lvl="1" indent="-361950" algn="just">
              <a:buFont typeface="Wingdings" pitchFamily="2" charset="2"/>
              <a:buChar char="Ø"/>
            </a:pPr>
            <a:endParaRPr lang="pt-BR" sz="2400" b="1" dirty="0" smtClean="0"/>
          </a:p>
          <a:p>
            <a:pPr marL="361950" lvl="1" indent="-361950" algn="just">
              <a:buFont typeface="Wingdings" pitchFamily="2" charset="2"/>
              <a:buChar char="Ø"/>
            </a:pPr>
            <a:r>
              <a:rPr lang="pt-BR" sz="2400" b="1" dirty="0" smtClean="0">
                <a:solidFill>
                  <a:srgbClr val="0070C0"/>
                </a:solidFill>
              </a:rPr>
              <a:t>Lei nº 12.823 de 05 de junho de 2013,  inclui a CEPLAC nos Planos de Carreiras da área de Ciência e Tecnologia;</a:t>
            </a:r>
          </a:p>
        </p:txBody>
      </p:sp>
      <p:pic>
        <p:nvPicPr>
          <p:cNvPr id="6" name="Imagem 475" descr="logceplac (Original vazado5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86321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9177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4"/>
          <p:cNvGrpSpPr/>
          <p:nvPr/>
        </p:nvGrpSpPr>
        <p:grpSpPr>
          <a:xfrm>
            <a:off x="1475656" y="0"/>
            <a:ext cx="7668344" cy="1412776"/>
            <a:chOff x="437423" y="-346656"/>
            <a:chExt cx="6123924" cy="861880"/>
          </a:xfrm>
          <a:solidFill>
            <a:srgbClr val="320019"/>
          </a:solidFill>
        </p:grpSpPr>
        <p:sp>
          <p:nvSpPr>
            <p:cNvPr id="15" name="Retângulo de cantos arredondados 14"/>
            <p:cNvSpPr/>
            <p:nvPr/>
          </p:nvSpPr>
          <p:spPr>
            <a:xfrm>
              <a:off x="437423" y="-346656"/>
              <a:ext cx="6123924" cy="8618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tângulo 15"/>
            <p:cNvSpPr/>
            <p:nvPr/>
          </p:nvSpPr>
          <p:spPr>
            <a:xfrm>
              <a:off x="487009" y="-274648"/>
              <a:ext cx="6049841" cy="7653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dirty="0" smtClean="0">
                  <a:solidFill>
                    <a:prstClr val="white"/>
                  </a:solidFill>
                  <a:latin typeface="Arial Black" pitchFamily="34" charset="0"/>
                </a:rPr>
                <a:t>IMPLEMENTAÇÃO DA PRIMEIRA ONDA DO </a:t>
              </a:r>
            </a:p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dirty="0" smtClean="0">
                  <a:solidFill>
                    <a:prstClr val="white"/>
                  </a:solidFill>
                  <a:latin typeface="Arial Black" pitchFamily="34" charset="0"/>
                </a:rPr>
                <a:t>PLANO ESTRATÉGICO DA CEPLAC</a:t>
              </a:r>
              <a:endParaRPr lang="pt-BR" sz="24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 l="863" t="2372" r="17123" b="996"/>
          <a:stretch>
            <a:fillRect/>
          </a:stretch>
        </p:blipFill>
        <p:spPr bwMode="auto">
          <a:xfrm>
            <a:off x="36097" y="1428736"/>
            <a:ext cx="9036497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Forma livre 19"/>
          <p:cNvSpPr/>
          <p:nvPr/>
        </p:nvSpPr>
        <p:spPr>
          <a:xfrm>
            <a:off x="1792817" y="2599266"/>
            <a:ext cx="772583" cy="1629833"/>
          </a:xfrm>
          <a:custGeom>
            <a:avLst/>
            <a:gdLst>
              <a:gd name="connsiteX0" fmla="*/ 499533 w 772583"/>
              <a:gd name="connsiteY0" fmla="*/ 7408 h 1629833"/>
              <a:gd name="connsiteX1" fmla="*/ 696383 w 772583"/>
              <a:gd name="connsiteY1" fmla="*/ 140758 h 1629833"/>
              <a:gd name="connsiteX2" fmla="*/ 734483 w 772583"/>
              <a:gd name="connsiteY2" fmla="*/ 305858 h 1629833"/>
              <a:gd name="connsiteX3" fmla="*/ 728133 w 772583"/>
              <a:gd name="connsiteY3" fmla="*/ 1436158 h 1629833"/>
              <a:gd name="connsiteX4" fmla="*/ 467783 w 772583"/>
              <a:gd name="connsiteY4" fmla="*/ 1467908 h 1629833"/>
              <a:gd name="connsiteX5" fmla="*/ 258233 w 772583"/>
              <a:gd name="connsiteY5" fmla="*/ 1086908 h 1629833"/>
              <a:gd name="connsiteX6" fmla="*/ 67733 w 772583"/>
              <a:gd name="connsiteY6" fmla="*/ 445558 h 1629833"/>
              <a:gd name="connsiteX7" fmla="*/ 67733 w 772583"/>
              <a:gd name="connsiteY7" fmla="*/ 96308 h 1629833"/>
              <a:gd name="connsiteX8" fmla="*/ 499533 w 772583"/>
              <a:gd name="connsiteY8" fmla="*/ 7408 h 1629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83" h="1629833">
                <a:moveTo>
                  <a:pt x="499533" y="7408"/>
                </a:moveTo>
                <a:cubicBezTo>
                  <a:pt x="604308" y="14816"/>
                  <a:pt x="657225" y="91016"/>
                  <a:pt x="696383" y="140758"/>
                </a:cubicBezTo>
                <a:cubicBezTo>
                  <a:pt x="735541" y="190500"/>
                  <a:pt x="729191" y="89958"/>
                  <a:pt x="734483" y="305858"/>
                </a:cubicBezTo>
                <a:cubicBezTo>
                  <a:pt x="739775" y="521758"/>
                  <a:pt x="772583" y="1242483"/>
                  <a:pt x="728133" y="1436158"/>
                </a:cubicBezTo>
                <a:cubicBezTo>
                  <a:pt x="683683" y="1629833"/>
                  <a:pt x="546100" y="1526116"/>
                  <a:pt x="467783" y="1467908"/>
                </a:cubicBezTo>
                <a:cubicBezTo>
                  <a:pt x="389466" y="1409700"/>
                  <a:pt x="324908" y="1257300"/>
                  <a:pt x="258233" y="1086908"/>
                </a:cubicBezTo>
                <a:cubicBezTo>
                  <a:pt x="191558" y="916516"/>
                  <a:pt x="99483" y="610658"/>
                  <a:pt x="67733" y="445558"/>
                </a:cubicBezTo>
                <a:cubicBezTo>
                  <a:pt x="35983" y="280458"/>
                  <a:pt x="0" y="169333"/>
                  <a:pt x="67733" y="96308"/>
                </a:cubicBezTo>
                <a:cubicBezTo>
                  <a:pt x="135466" y="23283"/>
                  <a:pt x="394758" y="0"/>
                  <a:pt x="499533" y="7408"/>
                </a:cubicBez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orma livre 20"/>
          <p:cNvSpPr/>
          <p:nvPr/>
        </p:nvSpPr>
        <p:spPr>
          <a:xfrm>
            <a:off x="1007533" y="2489199"/>
            <a:ext cx="853017" cy="1819275"/>
          </a:xfrm>
          <a:custGeom>
            <a:avLst/>
            <a:gdLst>
              <a:gd name="connsiteX0" fmla="*/ 541867 w 853017"/>
              <a:gd name="connsiteY0" fmla="*/ 142875 h 1819275"/>
              <a:gd name="connsiteX1" fmla="*/ 745067 w 853017"/>
              <a:gd name="connsiteY1" fmla="*/ 98425 h 1819275"/>
              <a:gd name="connsiteX2" fmla="*/ 840317 w 853017"/>
              <a:gd name="connsiteY2" fmla="*/ 193675 h 1819275"/>
              <a:gd name="connsiteX3" fmla="*/ 821267 w 853017"/>
              <a:gd name="connsiteY3" fmla="*/ 581025 h 1819275"/>
              <a:gd name="connsiteX4" fmla="*/ 713317 w 853017"/>
              <a:gd name="connsiteY4" fmla="*/ 1673225 h 1819275"/>
              <a:gd name="connsiteX5" fmla="*/ 103717 w 853017"/>
              <a:gd name="connsiteY5" fmla="*/ 1457325 h 1819275"/>
              <a:gd name="connsiteX6" fmla="*/ 91017 w 853017"/>
              <a:gd name="connsiteY6" fmla="*/ 955675 h 1819275"/>
              <a:gd name="connsiteX7" fmla="*/ 541867 w 853017"/>
              <a:gd name="connsiteY7" fmla="*/ 142875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017" h="1819275">
                <a:moveTo>
                  <a:pt x="541867" y="142875"/>
                </a:moveTo>
                <a:cubicBezTo>
                  <a:pt x="650875" y="0"/>
                  <a:pt x="695325" y="89958"/>
                  <a:pt x="745067" y="98425"/>
                </a:cubicBezTo>
                <a:cubicBezTo>
                  <a:pt x="794809" y="106892"/>
                  <a:pt x="827617" y="113242"/>
                  <a:pt x="840317" y="193675"/>
                </a:cubicBezTo>
                <a:cubicBezTo>
                  <a:pt x="853017" y="274108"/>
                  <a:pt x="842434" y="334433"/>
                  <a:pt x="821267" y="581025"/>
                </a:cubicBezTo>
                <a:cubicBezTo>
                  <a:pt x="800100" y="827617"/>
                  <a:pt x="832909" y="1527175"/>
                  <a:pt x="713317" y="1673225"/>
                </a:cubicBezTo>
                <a:cubicBezTo>
                  <a:pt x="593725" y="1819275"/>
                  <a:pt x="207434" y="1576917"/>
                  <a:pt x="103717" y="1457325"/>
                </a:cubicBezTo>
                <a:cubicBezTo>
                  <a:pt x="0" y="1337733"/>
                  <a:pt x="20109" y="1174750"/>
                  <a:pt x="91017" y="955675"/>
                </a:cubicBezTo>
                <a:cubicBezTo>
                  <a:pt x="161925" y="736600"/>
                  <a:pt x="432859" y="285750"/>
                  <a:pt x="541867" y="142875"/>
                </a:cubicBezTo>
                <a:close/>
              </a:path>
            </a:pathLst>
          </a:cu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orma livre 21"/>
          <p:cNvSpPr/>
          <p:nvPr/>
        </p:nvSpPr>
        <p:spPr>
          <a:xfrm>
            <a:off x="2366433" y="1802341"/>
            <a:ext cx="2783417" cy="1486958"/>
          </a:xfrm>
          <a:custGeom>
            <a:avLst/>
            <a:gdLst>
              <a:gd name="connsiteX0" fmla="*/ 218017 w 2783417"/>
              <a:gd name="connsiteY0" fmla="*/ 289983 h 1486958"/>
              <a:gd name="connsiteX1" fmla="*/ 1341967 w 2783417"/>
              <a:gd name="connsiteY1" fmla="*/ 67733 h 1486958"/>
              <a:gd name="connsiteX2" fmla="*/ 2453217 w 2783417"/>
              <a:gd name="connsiteY2" fmla="*/ 48683 h 1486958"/>
              <a:gd name="connsiteX3" fmla="*/ 2732617 w 2783417"/>
              <a:gd name="connsiteY3" fmla="*/ 359833 h 1486958"/>
              <a:gd name="connsiteX4" fmla="*/ 2148417 w 2783417"/>
              <a:gd name="connsiteY4" fmla="*/ 963083 h 1486958"/>
              <a:gd name="connsiteX5" fmla="*/ 649817 w 2783417"/>
              <a:gd name="connsiteY5" fmla="*/ 1471083 h 1486958"/>
              <a:gd name="connsiteX6" fmla="*/ 205317 w 2783417"/>
              <a:gd name="connsiteY6" fmla="*/ 1058333 h 1486958"/>
              <a:gd name="connsiteX7" fmla="*/ 33867 w 2783417"/>
              <a:gd name="connsiteY7" fmla="*/ 486833 h 1486958"/>
              <a:gd name="connsiteX8" fmla="*/ 218017 w 2783417"/>
              <a:gd name="connsiteY8" fmla="*/ 289983 h 148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3417" h="1486958">
                <a:moveTo>
                  <a:pt x="218017" y="289983"/>
                </a:moveTo>
                <a:cubicBezTo>
                  <a:pt x="436034" y="220133"/>
                  <a:pt x="969434" y="107950"/>
                  <a:pt x="1341967" y="67733"/>
                </a:cubicBezTo>
                <a:cubicBezTo>
                  <a:pt x="1714500" y="27516"/>
                  <a:pt x="2221442" y="0"/>
                  <a:pt x="2453217" y="48683"/>
                </a:cubicBezTo>
                <a:cubicBezTo>
                  <a:pt x="2684992" y="97366"/>
                  <a:pt x="2783417" y="207433"/>
                  <a:pt x="2732617" y="359833"/>
                </a:cubicBezTo>
                <a:cubicBezTo>
                  <a:pt x="2681817" y="512233"/>
                  <a:pt x="2495550" y="777875"/>
                  <a:pt x="2148417" y="963083"/>
                </a:cubicBezTo>
                <a:cubicBezTo>
                  <a:pt x="1801284" y="1148291"/>
                  <a:pt x="973667" y="1455208"/>
                  <a:pt x="649817" y="1471083"/>
                </a:cubicBezTo>
                <a:cubicBezTo>
                  <a:pt x="325967" y="1486958"/>
                  <a:pt x="307975" y="1222375"/>
                  <a:pt x="205317" y="1058333"/>
                </a:cubicBezTo>
                <a:cubicBezTo>
                  <a:pt x="102659" y="894291"/>
                  <a:pt x="32809" y="615950"/>
                  <a:pt x="33867" y="486833"/>
                </a:cubicBezTo>
                <a:cubicBezTo>
                  <a:pt x="34925" y="357716"/>
                  <a:pt x="0" y="359833"/>
                  <a:pt x="218017" y="289983"/>
                </a:cubicBez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3707904" y="297016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0070C0"/>
                </a:solidFill>
              </a:rPr>
              <a:t>1ª onda</a:t>
            </a: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2483768" y="390626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B050"/>
                </a:solidFill>
              </a:rPr>
              <a:t>2ª onda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971600" y="419429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6600"/>
                </a:solidFill>
              </a:rPr>
              <a:t>3ª onda</a:t>
            </a:r>
            <a:endParaRPr lang="pt-BR" dirty="0">
              <a:solidFill>
                <a:srgbClr val="FF6600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5292080" y="4725144"/>
            <a:ext cx="14401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483768" y="2564904"/>
            <a:ext cx="14401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Multiplicar 6"/>
          <p:cNvSpPr/>
          <p:nvPr/>
        </p:nvSpPr>
        <p:spPr>
          <a:xfrm>
            <a:off x="5292080" y="5301208"/>
            <a:ext cx="216024" cy="19852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Multiplicar 7"/>
          <p:cNvSpPr/>
          <p:nvPr/>
        </p:nvSpPr>
        <p:spPr>
          <a:xfrm>
            <a:off x="4716016" y="2060848"/>
            <a:ext cx="216024" cy="14401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Mais 8"/>
          <p:cNvSpPr/>
          <p:nvPr/>
        </p:nvSpPr>
        <p:spPr>
          <a:xfrm>
            <a:off x="5364088" y="6093296"/>
            <a:ext cx="216024" cy="21602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Mais 9"/>
          <p:cNvSpPr/>
          <p:nvPr/>
        </p:nvSpPr>
        <p:spPr>
          <a:xfrm>
            <a:off x="3491880" y="2204864"/>
            <a:ext cx="180021" cy="14401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580112" y="5229200"/>
            <a:ext cx="3744416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prstClr val="white"/>
                </a:solidFill>
              </a:rPr>
              <a:t>Readequação do quadro funcional (CONCURSO)</a:t>
            </a:r>
            <a:endParaRPr lang="pt-BR" sz="1200" dirty="0">
              <a:solidFill>
                <a:prstClr val="white"/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6876256" y="1484784"/>
            <a:ext cx="1368152" cy="369332"/>
          </a:xfrm>
          <a:prstGeom prst="rect">
            <a:avLst/>
          </a:prstGeom>
          <a:solidFill>
            <a:srgbClr val="E9F1F7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5508104" y="4653136"/>
            <a:ext cx="3635896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prstClr val="white"/>
                </a:solidFill>
              </a:rPr>
              <a:t>Implementar modelo institucional adequado</a:t>
            </a:r>
            <a:endParaRPr lang="pt-BR" sz="1200" dirty="0">
              <a:solidFill>
                <a:prstClr val="white"/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5580112" y="6093296"/>
            <a:ext cx="3563888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prstClr val="white"/>
                </a:solidFill>
              </a:rPr>
              <a:t>Disponibilidade de Limite Orçamentário</a:t>
            </a:r>
            <a:endParaRPr lang="pt-BR" sz="1200" dirty="0">
              <a:solidFill>
                <a:prstClr val="white"/>
              </a:solidFill>
            </a:endParaRPr>
          </a:p>
        </p:txBody>
      </p:sp>
      <p:pic>
        <p:nvPicPr>
          <p:cNvPr id="29" name="Imagem 475" descr="logceplac (Original vazado5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6321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1309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2"/>
          <p:cNvGrpSpPr>
            <a:grpSpLocks/>
          </p:cNvGrpSpPr>
          <p:nvPr/>
        </p:nvGrpSpPr>
        <p:grpSpPr bwMode="auto">
          <a:xfrm>
            <a:off x="539552" y="908720"/>
            <a:ext cx="8334681" cy="5700046"/>
            <a:chOff x="664" y="1162"/>
            <a:chExt cx="5696" cy="3224"/>
          </a:xfrm>
        </p:grpSpPr>
        <p:sp>
          <p:nvSpPr>
            <p:cNvPr id="5126" name="Freeform 16"/>
            <p:cNvSpPr>
              <a:spLocks/>
            </p:cNvSpPr>
            <p:nvPr/>
          </p:nvSpPr>
          <p:spPr bwMode="auto">
            <a:xfrm>
              <a:off x="1280" y="1162"/>
              <a:ext cx="2893" cy="2169"/>
            </a:xfrm>
            <a:custGeom>
              <a:avLst/>
              <a:gdLst>
                <a:gd name="T0" fmla="*/ 130 w 4664"/>
                <a:gd name="T1" fmla="*/ 93 h 4023"/>
                <a:gd name="T2" fmla="*/ 114 w 4664"/>
                <a:gd name="T3" fmla="*/ 90 h 4023"/>
                <a:gd name="T4" fmla="*/ 128 w 4664"/>
                <a:gd name="T5" fmla="*/ 84 h 4023"/>
                <a:gd name="T6" fmla="*/ 133 w 4664"/>
                <a:gd name="T7" fmla="*/ 78 h 4023"/>
                <a:gd name="T8" fmla="*/ 131 w 4664"/>
                <a:gd name="T9" fmla="*/ 74 h 4023"/>
                <a:gd name="T10" fmla="*/ 124 w 4664"/>
                <a:gd name="T11" fmla="*/ 70 h 4023"/>
                <a:gd name="T12" fmla="*/ 110 w 4664"/>
                <a:gd name="T13" fmla="*/ 67 h 4023"/>
                <a:gd name="T14" fmla="*/ 112 w 4664"/>
                <a:gd name="T15" fmla="*/ 60 h 4023"/>
                <a:gd name="T16" fmla="*/ 94 w 4664"/>
                <a:gd name="T17" fmla="*/ 52 h 4023"/>
                <a:gd name="T18" fmla="*/ 89 w 4664"/>
                <a:gd name="T19" fmla="*/ 47 h 4023"/>
                <a:gd name="T20" fmla="*/ 74 w 4664"/>
                <a:gd name="T21" fmla="*/ 46 h 4023"/>
                <a:gd name="T22" fmla="*/ 60 w 4664"/>
                <a:gd name="T23" fmla="*/ 43 h 4023"/>
                <a:gd name="T24" fmla="*/ 49 w 4664"/>
                <a:gd name="T25" fmla="*/ 39 h 4023"/>
                <a:gd name="T26" fmla="*/ 35 w 4664"/>
                <a:gd name="T27" fmla="*/ 42 h 4023"/>
                <a:gd name="T28" fmla="*/ 20 w 4664"/>
                <a:gd name="T29" fmla="*/ 39 h 4023"/>
                <a:gd name="T30" fmla="*/ 7 w 4664"/>
                <a:gd name="T31" fmla="*/ 38 h 4023"/>
                <a:gd name="T32" fmla="*/ 1 w 4664"/>
                <a:gd name="T33" fmla="*/ 34 h 4023"/>
                <a:gd name="T34" fmla="*/ 6 w 4664"/>
                <a:gd name="T35" fmla="*/ 28 h 4023"/>
                <a:gd name="T36" fmla="*/ 25 w 4664"/>
                <a:gd name="T37" fmla="*/ 25 h 4023"/>
                <a:gd name="T38" fmla="*/ 25 w 4664"/>
                <a:gd name="T39" fmla="*/ 14 h 4023"/>
                <a:gd name="T40" fmla="*/ 30 w 4664"/>
                <a:gd name="T41" fmla="*/ 11 h 4023"/>
                <a:gd name="T42" fmla="*/ 38 w 4664"/>
                <a:gd name="T43" fmla="*/ 9 h 4023"/>
                <a:gd name="T44" fmla="*/ 54 w 4664"/>
                <a:gd name="T45" fmla="*/ 11 h 4023"/>
                <a:gd name="T46" fmla="*/ 65 w 4664"/>
                <a:gd name="T47" fmla="*/ 10 h 4023"/>
                <a:gd name="T48" fmla="*/ 66 w 4664"/>
                <a:gd name="T49" fmla="*/ 7 h 4023"/>
                <a:gd name="T50" fmla="*/ 66 w 4664"/>
                <a:gd name="T51" fmla="*/ 4 h 4023"/>
                <a:gd name="T52" fmla="*/ 79 w 4664"/>
                <a:gd name="T53" fmla="*/ 3 h 4023"/>
                <a:gd name="T54" fmla="*/ 89 w 4664"/>
                <a:gd name="T55" fmla="*/ 1 h 4023"/>
                <a:gd name="T56" fmla="*/ 96 w 4664"/>
                <a:gd name="T57" fmla="*/ 4 h 4023"/>
                <a:gd name="T58" fmla="*/ 101 w 4664"/>
                <a:gd name="T59" fmla="*/ 10 h 4023"/>
                <a:gd name="T60" fmla="*/ 112 w 4664"/>
                <a:gd name="T61" fmla="*/ 9 h 4023"/>
                <a:gd name="T62" fmla="*/ 125 w 4664"/>
                <a:gd name="T63" fmla="*/ 7 h 4023"/>
                <a:gd name="T64" fmla="*/ 141 w 4664"/>
                <a:gd name="T65" fmla="*/ 8 h 4023"/>
                <a:gd name="T66" fmla="*/ 153 w 4664"/>
                <a:gd name="T67" fmla="*/ 3 h 4023"/>
                <a:gd name="T68" fmla="*/ 159 w 4664"/>
                <a:gd name="T69" fmla="*/ 9 h 4023"/>
                <a:gd name="T70" fmla="*/ 155 w 4664"/>
                <a:gd name="T71" fmla="*/ 13 h 4023"/>
                <a:gd name="T72" fmla="*/ 156 w 4664"/>
                <a:gd name="T73" fmla="*/ 16 h 4023"/>
                <a:gd name="T74" fmla="*/ 164 w 4664"/>
                <a:gd name="T75" fmla="*/ 18 h 4023"/>
                <a:gd name="T76" fmla="*/ 167 w 4664"/>
                <a:gd name="T77" fmla="*/ 19 h 4023"/>
                <a:gd name="T78" fmla="*/ 176 w 4664"/>
                <a:gd name="T79" fmla="*/ 15 h 4023"/>
                <a:gd name="T80" fmla="*/ 188 w 4664"/>
                <a:gd name="T81" fmla="*/ 16 h 4023"/>
                <a:gd name="T82" fmla="*/ 195 w 4664"/>
                <a:gd name="T83" fmla="*/ 17 h 4023"/>
                <a:gd name="T84" fmla="*/ 200 w 4664"/>
                <a:gd name="T85" fmla="*/ 19 h 4023"/>
                <a:gd name="T86" fmla="*/ 202 w 4664"/>
                <a:gd name="T87" fmla="*/ 20 h 4023"/>
                <a:gd name="T88" fmla="*/ 208 w 4664"/>
                <a:gd name="T89" fmla="*/ 20 h 4023"/>
                <a:gd name="T90" fmla="*/ 223 w 4664"/>
                <a:gd name="T91" fmla="*/ 21 h 4023"/>
                <a:gd name="T92" fmla="*/ 249 w 4664"/>
                <a:gd name="T93" fmla="*/ 26 h 4023"/>
                <a:gd name="T94" fmla="*/ 265 w 4664"/>
                <a:gd name="T95" fmla="*/ 31 h 4023"/>
                <a:gd name="T96" fmla="*/ 250 w 4664"/>
                <a:gd name="T97" fmla="*/ 42 h 4023"/>
                <a:gd name="T98" fmla="*/ 236 w 4664"/>
                <a:gd name="T99" fmla="*/ 47 h 4023"/>
                <a:gd name="T100" fmla="*/ 236 w 4664"/>
                <a:gd name="T101" fmla="*/ 50 h 4023"/>
                <a:gd name="T102" fmla="*/ 228 w 4664"/>
                <a:gd name="T103" fmla="*/ 61 h 4023"/>
                <a:gd name="T104" fmla="*/ 217 w 4664"/>
                <a:gd name="T105" fmla="*/ 70 h 4023"/>
                <a:gd name="T106" fmla="*/ 205 w 4664"/>
                <a:gd name="T107" fmla="*/ 72 h 4023"/>
                <a:gd name="T108" fmla="*/ 194 w 4664"/>
                <a:gd name="T109" fmla="*/ 73 h 4023"/>
                <a:gd name="T110" fmla="*/ 174 w 4664"/>
                <a:gd name="T111" fmla="*/ 77 h 4023"/>
                <a:gd name="T112" fmla="*/ 169 w 4664"/>
                <a:gd name="T113" fmla="*/ 78 h 4023"/>
                <a:gd name="T114" fmla="*/ 169 w 4664"/>
                <a:gd name="T115" fmla="*/ 82 h 4023"/>
                <a:gd name="T116" fmla="*/ 148 w 4664"/>
                <a:gd name="T117" fmla="*/ 94 h 4023"/>
                <a:gd name="T118" fmla="*/ 153 w 4664"/>
                <a:gd name="T119" fmla="*/ 92 h 4023"/>
                <a:gd name="T120" fmla="*/ 153 w 4664"/>
                <a:gd name="T121" fmla="*/ 90 h 4023"/>
                <a:gd name="T122" fmla="*/ 149 w 4664"/>
                <a:gd name="T123" fmla="*/ 92 h 4023"/>
                <a:gd name="T124" fmla="*/ 145 w 4664"/>
                <a:gd name="T125" fmla="*/ 95 h 402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64"/>
                <a:gd name="T190" fmla="*/ 0 h 4023"/>
                <a:gd name="T191" fmla="*/ 4664 w 4664"/>
                <a:gd name="T192" fmla="*/ 4023 h 402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64" h="4023">
                  <a:moveTo>
                    <a:pt x="2434" y="4023"/>
                  </a:moveTo>
                  <a:lnTo>
                    <a:pt x="2427" y="4001"/>
                  </a:lnTo>
                  <a:lnTo>
                    <a:pt x="2423" y="3977"/>
                  </a:lnTo>
                  <a:lnTo>
                    <a:pt x="2425" y="3965"/>
                  </a:lnTo>
                  <a:lnTo>
                    <a:pt x="2430" y="3957"/>
                  </a:lnTo>
                  <a:lnTo>
                    <a:pt x="2434" y="3951"/>
                  </a:lnTo>
                  <a:lnTo>
                    <a:pt x="2444" y="3945"/>
                  </a:lnTo>
                  <a:lnTo>
                    <a:pt x="2451" y="3939"/>
                  </a:lnTo>
                  <a:lnTo>
                    <a:pt x="2455" y="3933"/>
                  </a:lnTo>
                  <a:lnTo>
                    <a:pt x="2460" y="3924"/>
                  </a:lnTo>
                  <a:lnTo>
                    <a:pt x="2462" y="3914"/>
                  </a:lnTo>
                  <a:lnTo>
                    <a:pt x="2453" y="3910"/>
                  </a:lnTo>
                  <a:lnTo>
                    <a:pt x="2439" y="3902"/>
                  </a:lnTo>
                  <a:lnTo>
                    <a:pt x="2425" y="3894"/>
                  </a:lnTo>
                  <a:lnTo>
                    <a:pt x="2418" y="3886"/>
                  </a:lnTo>
                  <a:lnTo>
                    <a:pt x="2416" y="3876"/>
                  </a:lnTo>
                  <a:lnTo>
                    <a:pt x="2409" y="3864"/>
                  </a:lnTo>
                  <a:lnTo>
                    <a:pt x="2402" y="3852"/>
                  </a:lnTo>
                  <a:lnTo>
                    <a:pt x="2395" y="3844"/>
                  </a:lnTo>
                  <a:lnTo>
                    <a:pt x="2364" y="3834"/>
                  </a:lnTo>
                  <a:lnTo>
                    <a:pt x="2339" y="3824"/>
                  </a:lnTo>
                  <a:lnTo>
                    <a:pt x="2334" y="3811"/>
                  </a:lnTo>
                  <a:lnTo>
                    <a:pt x="2325" y="3799"/>
                  </a:lnTo>
                  <a:lnTo>
                    <a:pt x="2318" y="3795"/>
                  </a:lnTo>
                  <a:lnTo>
                    <a:pt x="2311" y="3789"/>
                  </a:lnTo>
                  <a:lnTo>
                    <a:pt x="2304" y="3787"/>
                  </a:lnTo>
                  <a:lnTo>
                    <a:pt x="2297" y="3785"/>
                  </a:lnTo>
                  <a:lnTo>
                    <a:pt x="2285" y="3783"/>
                  </a:lnTo>
                  <a:lnTo>
                    <a:pt x="2267" y="3775"/>
                  </a:lnTo>
                  <a:lnTo>
                    <a:pt x="2253" y="3767"/>
                  </a:lnTo>
                  <a:lnTo>
                    <a:pt x="2243" y="3759"/>
                  </a:lnTo>
                  <a:lnTo>
                    <a:pt x="2229" y="3743"/>
                  </a:lnTo>
                  <a:lnTo>
                    <a:pt x="2211" y="3727"/>
                  </a:lnTo>
                  <a:lnTo>
                    <a:pt x="2195" y="3741"/>
                  </a:lnTo>
                  <a:lnTo>
                    <a:pt x="2171" y="3753"/>
                  </a:lnTo>
                  <a:lnTo>
                    <a:pt x="2169" y="3751"/>
                  </a:lnTo>
                  <a:lnTo>
                    <a:pt x="2167" y="3747"/>
                  </a:lnTo>
                  <a:lnTo>
                    <a:pt x="2167" y="3741"/>
                  </a:lnTo>
                  <a:lnTo>
                    <a:pt x="2164" y="3733"/>
                  </a:lnTo>
                  <a:lnTo>
                    <a:pt x="2162" y="3723"/>
                  </a:lnTo>
                  <a:lnTo>
                    <a:pt x="2157" y="3712"/>
                  </a:lnTo>
                  <a:lnTo>
                    <a:pt x="2150" y="3702"/>
                  </a:lnTo>
                  <a:lnTo>
                    <a:pt x="2139" y="3692"/>
                  </a:lnTo>
                  <a:lnTo>
                    <a:pt x="2115" y="3680"/>
                  </a:lnTo>
                  <a:lnTo>
                    <a:pt x="2097" y="3664"/>
                  </a:lnTo>
                  <a:lnTo>
                    <a:pt x="2095" y="3662"/>
                  </a:lnTo>
                  <a:lnTo>
                    <a:pt x="2090" y="3656"/>
                  </a:lnTo>
                  <a:lnTo>
                    <a:pt x="2085" y="3654"/>
                  </a:lnTo>
                  <a:lnTo>
                    <a:pt x="2081" y="3650"/>
                  </a:lnTo>
                  <a:lnTo>
                    <a:pt x="2074" y="3650"/>
                  </a:lnTo>
                  <a:lnTo>
                    <a:pt x="2067" y="3650"/>
                  </a:lnTo>
                  <a:lnTo>
                    <a:pt x="2046" y="3660"/>
                  </a:lnTo>
                  <a:lnTo>
                    <a:pt x="2032" y="3670"/>
                  </a:lnTo>
                  <a:lnTo>
                    <a:pt x="2022" y="3668"/>
                  </a:lnTo>
                  <a:lnTo>
                    <a:pt x="2011" y="3668"/>
                  </a:lnTo>
                  <a:lnTo>
                    <a:pt x="2004" y="3666"/>
                  </a:lnTo>
                  <a:lnTo>
                    <a:pt x="2001" y="3664"/>
                  </a:lnTo>
                  <a:lnTo>
                    <a:pt x="1999" y="3664"/>
                  </a:lnTo>
                  <a:lnTo>
                    <a:pt x="1999" y="3662"/>
                  </a:lnTo>
                  <a:lnTo>
                    <a:pt x="2013" y="3646"/>
                  </a:lnTo>
                  <a:lnTo>
                    <a:pt x="2025" y="3630"/>
                  </a:lnTo>
                  <a:lnTo>
                    <a:pt x="2032" y="3622"/>
                  </a:lnTo>
                  <a:lnTo>
                    <a:pt x="2041" y="3614"/>
                  </a:lnTo>
                  <a:lnTo>
                    <a:pt x="2050" y="3606"/>
                  </a:lnTo>
                  <a:lnTo>
                    <a:pt x="2062" y="3601"/>
                  </a:lnTo>
                  <a:lnTo>
                    <a:pt x="2071" y="3595"/>
                  </a:lnTo>
                  <a:lnTo>
                    <a:pt x="2078" y="3589"/>
                  </a:lnTo>
                  <a:lnTo>
                    <a:pt x="2083" y="3583"/>
                  </a:lnTo>
                  <a:lnTo>
                    <a:pt x="2085" y="3575"/>
                  </a:lnTo>
                  <a:lnTo>
                    <a:pt x="2090" y="3567"/>
                  </a:lnTo>
                  <a:lnTo>
                    <a:pt x="2095" y="3559"/>
                  </a:lnTo>
                  <a:lnTo>
                    <a:pt x="2101" y="3551"/>
                  </a:lnTo>
                  <a:lnTo>
                    <a:pt x="2108" y="3545"/>
                  </a:lnTo>
                  <a:lnTo>
                    <a:pt x="2120" y="3535"/>
                  </a:lnTo>
                  <a:lnTo>
                    <a:pt x="2132" y="3523"/>
                  </a:lnTo>
                  <a:lnTo>
                    <a:pt x="2141" y="3509"/>
                  </a:lnTo>
                  <a:lnTo>
                    <a:pt x="2150" y="3497"/>
                  </a:lnTo>
                  <a:lnTo>
                    <a:pt x="2176" y="3476"/>
                  </a:lnTo>
                  <a:lnTo>
                    <a:pt x="2195" y="3456"/>
                  </a:lnTo>
                  <a:lnTo>
                    <a:pt x="2202" y="3448"/>
                  </a:lnTo>
                  <a:lnTo>
                    <a:pt x="2216" y="3438"/>
                  </a:lnTo>
                  <a:lnTo>
                    <a:pt x="2232" y="3430"/>
                  </a:lnTo>
                  <a:lnTo>
                    <a:pt x="2243" y="3422"/>
                  </a:lnTo>
                  <a:lnTo>
                    <a:pt x="2257" y="3418"/>
                  </a:lnTo>
                  <a:lnTo>
                    <a:pt x="2269" y="3414"/>
                  </a:lnTo>
                  <a:lnTo>
                    <a:pt x="2274" y="3410"/>
                  </a:lnTo>
                  <a:lnTo>
                    <a:pt x="2278" y="3406"/>
                  </a:lnTo>
                  <a:lnTo>
                    <a:pt x="2283" y="3400"/>
                  </a:lnTo>
                  <a:lnTo>
                    <a:pt x="2285" y="3394"/>
                  </a:lnTo>
                  <a:lnTo>
                    <a:pt x="2292" y="3388"/>
                  </a:lnTo>
                  <a:lnTo>
                    <a:pt x="2304" y="3383"/>
                  </a:lnTo>
                  <a:lnTo>
                    <a:pt x="2316" y="3379"/>
                  </a:lnTo>
                  <a:lnTo>
                    <a:pt x="2327" y="3377"/>
                  </a:lnTo>
                  <a:lnTo>
                    <a:pt x="2344" y="3369"/>
                  </a:lnTo>
                  <a:lnTo>
                    <a:pt x="2360" y="3359"/>
                  </a:lnTo>
                  <a:lnTo>
                    <a:pt x="2376" y="3353"/>
                  </a:lnTo>
                  <a:lnTo>
                    <a:pt x="2390" y="3345"/>
                  </a:lnTo>
                  <a:lnTo>
                    <a:pt x="2397" y="3339"/>
                  </a:lnTo>
                  <a:lnTo>
                    <a:pt x="2399" y="3335"/>
                  </a:lnTo>
                  <a:lnTo>
                    <a:pt x="2404" y="3329"/>
                  </a:lnTo>
                  <a:lnTo>
                    <a:pt x="2404" y="3323"/>
                  </a:lnTo>
                  <a:lnTo>
                    <a:pt x="2406" y="3305"/>
                  </a:lnTo>
                  <a:lnTo>
                    <a:pt x="2406" y="3291"/>
                  </a:lnTo>
                  <a:lnTo>
                    <a:pt x="2406" y="3274"/>
                  </a:lnTo>
                  <a:lnTo>
                    <a:pt x="2406" y="3254"/>
                  </a:lnTo>
                  <a:lnTo>
                    <a:pt x="2402" y="3234"/>
                  </a:lnTo>
                  <a:lnTo>
                    <a:pt x="2392" y="3208"/>
                  </a:lnTo>
                  <a:lnTo>
                    <a:pt x="2385" y="3198"/>
                  </a:lnTo>
                  <a:lnTo>
                    <a:pt x="2378" y="3188"/>
                  </a:lnTo>
                  <a:lnTo>
                    <a:pt x="2371" y="3180"/>
                  </a:lnTo>
                  <a:lnTo>
                    <a:pt x="2367" y="3178"/>
                  </a:lnTo>
                  <a:lnTo>
                    <a:pt x="2332" y="3184"/>
                  </a:lnTo>
                  <a:lnTo>
                    <a:pt x="2313" y="3188"/>
                  </a:lnTo>
                  <a:lnTo>
                    <a:pt x="2309" y="3184"/>
                  </a:lnTo>
                  <a:lnTo>
                    <a:pt x="2309" y="3174"/>
                  </a:lnTo>
                  <a:lnTo>
                    <a:pt x="2309" y="3170"/>
                  </a:lnTo>
                  <a:lnTo>
                    <a:pt x="2311" y="3163"/>
                  </a:lnTo>
                  <a:lnTo>
                    <a:pt x="2313" y="3159"/>
                  </a:lnTo>
                  <a:lnTo>
                    <a:pt x="2318" y="3155"/>
                  </a:lnTo>
                  <a:lnTo>
                    <a:pt x="2325" y="3151"/>
                  </a:lnTo>
                  <a:lnTo>
                    <a:pt x="2330" y="3145"/>
                  </a:lnTo>
                  <a:lnTo>
                    <a:pt x="2334" y="3125"/>
                  </a:lnTo>
                  <a:lnTo>
                    <a:pt x="2341" y="3081"/>
                  </a:lnTo>
                  <a:lnTo>
                    <a:pt x="2344" y="3073"/>
                  </a:lnTo>
                  <a:lnTo>
                    <a:pt x="2348" y="3065"/>
                  </a:lnTo>
                  <a:lnTo>
                    <a:pt x="2348" y="3058"/>
                  </a:lnTo>
                  <a:lnTo>
                    <a:pt x="2348" y="3054"/>
                  </a:lnTo>
                  <a:lnTo>
                    <a:pt x="2346" y="3050"/>
                  </a:lnTo>
                  <a:lnTo>
                    <a:pt x="2344" y="3046"/>
                  </a:lnTo>
                  <a:lnTo>
                    <a:pt x="2339" y="3036"/>
                  </a:lnTo>
                  <a:lnTo>
                    <a:pt x="2339" y="3028"/>
                  </a:lnTo>
                  <a:lnTo>
                    <a:pt x="2341" y="3022"/>
                  </a:lnTo>
                  <a:lnTo>
                    <a:pt x="2344" y="3020"/>
                  </a:lnTo>
                  <a:lnTo>
                    <a:pt x="2339" y="3018"/>
                  </a:lnTo>
                  <a:lnTo>
                    <a:pt x="2332" y="3010"/>
                  </a:lnTo>
                  <a:lnTo>
                    <a:pt x="2327" y="3006"/>
                  </a:lnTo>
                  <a:lnTo>
                    <a:pt x="2323" y="3004"/>
                  </a:lnTo>
                  <a:lnTo>
                    <a:pt x="2316" y="3002"/>
                  </a:lnTo>
                  <a:lnTo>
                    <a:pt x="2309" y="3000"/>
                  </a:lnTo>
                  <a:lnTo>
                    <a:pt x="2302" y="3002"/>
                  </a:lnTo>
                  <a:lnTo>
                    <a:pt x="2295" y="3004"/>
                  </a:lnTo>
                  <a:lnTo>
                    <a:pt x="2288" y="3008"/>
                  </a:lnTo>
                  <a:lnTo>
                    <a:pt x="2278" y="3012"/>
                  </a:lnTo>
                  <a:lnTo>
                    <a:pt x="2271" y="3016"/>
                  </a:lnTo>
                  <a:lnTo>
                    <a:pt x="2262" y="3020"/>
                  </a:lnTo>
                  <a:lnTo>
                    <a:pt x="2253" y="3020"/>
                  </a:lnTo>
                  <a:lnTo>
                    <a:pt x="2239" y="3020"/>
                  </a:lnTo>
                  <a:lnTo>
                    <a:pt x="2227" y="3018"/>
                  </a:lnTo>
                  <a:lnTo>
                    <a:pt x="2220" y="3014"/>
                  </a:lnTo>
                  <a:lnTo>
                    <a:pt x="2216" y="3008"/>
                  </a:lnTo>
                  <a:lnTo>
                    <a:pt x="2213" y="3002"/>
                  </a:lnTo>
                  <a:lnTo>
                    <a:pt x="2213" y="2994"/>
                  </a:lnTo>
                  <a:lnTo>
                    <a:pt x="2211" y="2986"/>
                  </a:lnTo>
                  <a:lnTo>
                    <a:pt x="2209" y="2980"/>
                  </a:lnTo>
                  <a:lnTo>
                    <a:pt x="2204" y="2976"/>
                  </a:lnTo>
                  <a:lnTo>
                    <a:pt x="2206" y="2962"/>
                  </a:lnTo>
                  <a:lnTo>
                    <a:pt x="2204" y="2933"/>
                  </a:lnTo>
                  <a:lnTo>
                    <a:pt x="2199" y="2929"/>
                  </a:lnTo>
                  <a:lnTo>
                    <a:pt x="2195" y="2923"/>
                  </a:lnTo>
                  <a:lnTo>
                    <a:pt x="2192" y="2917"/>
                  </a:lnTo>
                  <a:lnTo>
                    <a:pt x="2190" y="2909"/>
                  </a:lnTo>
                  <a:lnTo>
                    <a:pt x="2192" y="2897"/>
                  </a:lnTo>
                  <a:lnTo>
                    <a:pt x="2195" y="2885"/>
                  </a:lnTo>
                  <a:lnTo>
                    <a:pt x="2190" y="2875"/>
                  </a:lnTo>
                  <a:lnTo>
                    <a:pt x="2183" y="2867"/>
                  </a:lnTo>
                  <a:lnTo>
                    <a:pt x="2181" y="2859"/>
                  </a:lnTo>
                  <a:lnTo>
                    <a:pt x="2176" y="2853"/>
                  </a:lnTo>
                  <a:lnTo>
                    <a:pt x="2171" y="2847"/>
                  </a:lnTo>
                  <a:lnTo>
                    <a:pt x="2167" y="2845"/>
                  </a:lnTo>
                  <a:lnTo>
                    <a:pt x="2162" y="2843"/>
                  </a:lnTo>
                  <a:lnTo>
                    <a:pt x="2153" y="2840"/>
                  </a:lnTo>
                  <a:lnTo>
                    <a:pt x="2146" y="2840"/>
                  </a:lnTo>
                  <a:lnTo>
                    <a:pt x="2136" y="2840"/>
                  </a:lnTo>
                  <a:lnTo>
                    <a:pt x="2115" y="2830"/>
                  </a:lnTo>
                  <a:lnTo>
                    <a:pt x="2097" y="2820"/>
                  </a:lnTo>
                  <a:lnTo>
                    <a:pt x="2090" y="2828"/>
                  </a:lnTo>
                  <a:lnTo>
                    <a:pt x="2081" y="2836"/>
                  </a:lnTo>
                  <a:lnTo>
                    <a:pt x="2071" y="2840"/>
                  </a:lnTo>
                  <a:lnTo>
                    <a:pt x="2060" y="2843"/>
                  </a:lnTo>
                  <a:lnTo>
                    <a:pt x="2039" y="2838"/>
                  </a:lnTo>
                  <a:lnTo>
                    <a:pt x="2018" y="2834"/>
                  </a:lnTo>
                  <a:lnTo>
                    <a:pt x="2001" y="2836"/>
                  </a:lnTo>
                  <a:lnTo>
                    <a:pt x="1987" y="2836"/>
                  </a:lnTo>
                  <a:lnTo>
                    <a:pt x="1973" y="2832"/>
                  </a:lnTo>
                  <a:lnTo>
                    <a:pt x="1955" y="2826"/>
                  </a:lnTo>
                  <a:lnTo>
                    <a:pt x="1948" y="2826"/>
                  </a:lnTo>
                  <a:lnTo>
                    <a:pt x="1939" y="2826"/>
                  </a:lnTo>
                  <a:lnTo>
                    <a:pt x="1932" y="2826"/>
                  </a:lnTo>
                  <a:lnTo>
                    <a:pt x="1929" y="2824"/>
                  </a:lnTo>
                  <a:lnTo>
                    <a:pt x="1929" y="2820"/>
                  </a:lnTo>
                  <a:lnTo>
                    <a:pt x="1932" y="2814"/>
                  </a:lnTo>
                  <a:lnTo>
                    <a:pt x="1934" y="2800"/>
                  </a:lnTo>
                  <a:lnTo>
                    <a:pt x="1936" y="2784"/>
                  </a:lnTo>
                  <a:lnTo>
                    <a:pt x="1936" y="2768"/>
                  </a:lnTo>
                  <a:lnTo>
                    <a:pt x="1939" y="2750"/>
                  </a:lnTo>
                  <a:lnTo>
                    <a:pt x="1941" y="2734"/>
                  </a:lnTo>
                  <a:lnTo>
                    <a:pt x="1941" y="2715"/>
                  </a:lnTo>
                  <a:lnTo>
                    <a:pt x="1941" y="2699"/>
                  </a:lnTo>
                  <a:lnTo>
                    <a:pt x="1936" y="2685"/>
                  </a:lnTo>
                  <a:lnTo>
                    <a:pt x="1929" y="2675"/>
                  </a:lnTo>
                  <a:lnTo>
                    <a:pt x="1922" y="2665"/>
                  </a:lnTo>
                  <a:lnTo>
                    <a:pt x="1915" y="2655"/>
                  </a:lnTo>
                  <a:lnTo>
                    <a:pt x="1908" y="2645"/>
                  </a:lnTo>
                  <a:lnTo>
                    <a:pt x="1904" y="2631"/>
                  </a:lnTo>
                  <a:lnTo>
                    <a:pt x="1901" y="2612"/>
                  </a:lnTo>
                  <a:lnTo>
                    <a:pt x="1901" y="2602"/>
                  </a:lnTo>
                  <a:lnTo>
                    <a:pt x="1904" y="2596"/>
                  </a:lnTo>
                  <a:lnTo>
                    <a:pt x="1913" y="2608"/>
                  </a:lnTo>
                  <a:lnTo>
                    <a:pt x="1922" y="2618"/>
                  </a:lnTo>
                  <a:lnTo>
                    <a:pt x="1932" y="2614"/>
                  </a:lnTo>
                  <a:lnTo>
                    <a:pt x="1939" y="2608"/>
                  </a:lnTo>
                  <a:lnTo>
                    <a:pt x="1927" y="2596"/>
                  </a:lnTo>
                  <a:lnTo>
                    <a:pt x="1911" y="2582"/>
                  </a:lnTo>
                  <a:lnTo>
                    <a:pt x="1911" y="2574"/>
                  </a:lnTo>
                  <a:lnTo>
                    <a:pt x="1913" y="2566"/>
                  </a:lnTo>
                  <a:lnTo>
                    <a:pt x="1918" y="2558"/>
                  </a:lnTo>
                  <a:lnTo>
                    <a:pt x="1925" y="2548"/>
                  </a:lnTo>
                  <a:lnTo>
                    <a:pt x="1939" y="2528"/>
                  </a:lnTo>
                  <a:lnTo>
                    <a:pt x="1948" y="2507"/>
                  </a:lnTo>
                  <a:lnTo>
                    <a:pt x="1948" y="2493"/>
                  </a:lnTo>
                  <a:lnTo>
                    <a:pt x="1948" y="2481"/>
                  </a:lnTo>
                  <a:lnTo>
                    <a:pt x="1953" y="2467"/>
                  </a:lnTo>
                  <a:lnTo>
                    <a:pt x="1957" y="2455"/>
                  </a:lnTo>
                  <a:lnTo>
                    <a:pt x="1964" y="2433"/>
                  </a:lnTo>
                  <a:lnTo>
                    <a:pt x="1966" y="2417"/>
                  </a:lnTo>
                  <a:lnTo>
                    <a:pt x="1957" y="2398"/>
                  </a:lnTo>
                  <a:lnTo>
                    <a:pt x="1950" y="2378"/>
                  </a:lnTo>
                  <a:lnTo>
                    <a:pt x="1948" y="2368"/>
                  </a:lnTo>
                  <a:lnTo>
                    <a:pt x="1943" y="2360"/>
                  </a:lnTo>
                  <a:lnTo>
                    <a:pt x="1939" y="2352"/>
                  </a:lnTo>
                  <a:lnTo>
                    <a:pt x="1932" y="2346"/>
                  </a:lnTo>
                  <a:lnTo>
                    <a:pt x="1901" y="2334"/>
                  </a:lnTo>
                  <a:lnTo>
                    <a:pt x="1873" y="2324"/>
                  </a:lnTo>
                  <a:lnTo>
                    <a:pt x="1869" y="2318"/>
                  </a:lnTo>
                  <a:lnTo>
                    <a:pt x="1864" y="2304"/>
                  </a:lnTo>
                  <a:lnTo>
                    <a:pt x="1862" y="2289"/>
                  </a:lnTo>
                  <a:lnTo>
                    <a:pt x="1859" y="2279"/>
                  </a:lnTo>
                  <a:lnTo>
                    <a:pt x="1866" y="2255"/>
                  </a:lnTo>
                  <a:lnTo>
                    <a:pt x="1871" y="2245"/>
                  </a:lnTo>
                  <a:lnTo>
                    <a:pt x="1873" y="2227"/>
                  </a:lnTo>
                  <a:lnTo>
                    <a:pt x="1871" y="2227"/>
                  </a:lnTo>
                  <a:lnTo>
                    <a:pt x="1838" y="2227"/>
                  </a:lnTo>
                  <a:lnTo>
                    <a:pt x="1766" y="2229"/>
                  </a:lnTo>
                  <a:lnTo>
                    <a:pt x="1694" y="2229"/>
                  </a:lnTo>
                  <a:lnTo>
                    <a:pt x="1662" y="2225"/>
                  </a:lnTo>
                  <a:lnTo>
                    <a:pt x="1662" y="2213"/>
                  </a:lnTo>
                  <a:lnTo>
                    <a:pt x="1659" y="2189"/>
                  </a:lnTo>
                  <a:lnTo>
                    <a:pt x="1657" y="2164"/>
                  </a:lnTo>
                  <a:lnTo>
                    <a:pt x="1655" y="2146"/>
                  </a:lnTo>
                  <a:lnTo>
                    <a:pt x="1652" y="2140"/>
                  </a:lnTo>
                  <a:lnTo>
                    <a:pt x="1648" y="2136"/>
                  </a:lnTo>
                  <a:lnTo>
                    <a:pt x="1641" y="2132"/>
                  </a:lnTo>
                  <a:lnTo>
                    <a:pt x="1631" y="2126"/>
                  </a:lnTo>
                  <a:lnTo>
                    <a:pt x="1624" y="2122"/>
                  </a:lnTo>
                  <a:lnTo>
                    <a:pt x="1620" y="2118"/>
                  </a:lnTo>
                  <a:lnTo>
                    <a:pt x="1617" y="2112"/>
                  </a:lnTo>
                  <a:lnTo>
                    <a:pt x="1620" y="2106"/>
                  </a:lnTo>
                  <a:lnTo>
                    <a:pt x="1622" y="2106"/>
                  </a:lnTo>
                  <a:lnTo>
                    <a:pt x="1629" y="2104"/>
                  </a:lnTo>
                  <a:lnTo>
                    <a:pt x="1634" y="2102"/>
                  </a:lnTo>
                  <a:lnTo>
                    <a:pt x="1636" y="2098"/>
                  </a:lnTo>
                  <a:lnTo>
                    <a:pt x="1631" y="2084"/>
                  </a:lnTo>
                  <a:lnTo>
                    <a:pt x="1627" y="2069"/>
                  </a:lnTo>
                  <a:lnTo>
                    <a:pt x="1631" y="2059"/>
                  </a:lnTo>
                  <a:lnTo>
                    <a:pt x="1636" y="2047"/>
                  </a:lnTo>
                  <a:lnTo>
                    <a:pt x="1629" y="2029"/>
                  </a:lnTo>
                  <a:lnTo>
                    <a:pt x="1620" y="2013"/>
                  </a:lnTo>
                  <a:lnTo>
                    <a:pt x="1617" y="2005"/>
                  </a:lnTo>
                  <a:lnTo>
                    <a:pt x="1620" y="2001"/>
                  </a:lnTo>
                  <a:lnTo>
                    <a:pt x="1624" y="1999"/>
                  </a:lnTo>
                  <a:lnTo>
                    <a:pt x="1627" y="1997"/>
                  </a:lnTo>
                  <a:lnTo>
                    <a:pt x="1627" y="1993"/>
                  </a:lnTo>
                  <a:lnTo>
                    <a:pt x="1627" y="1989"/>
                  </a:lnTo>
                  <a:lnTo>
                    <a:pt x="1624" y="1985"/>
                  </a:lnTo>
                  <a:lnTo>
                    <a:pt x="1620" y="1981"/>
                  </a:lnTo>
                  <a:lnTo>
                    <a:pt x="1608" y="1971"/>
                  </a:lnTo>
                  <a:lnTo>
                    <a:pt x="1596" y="1962"/>
                  </a:lnTo>
                  <a:lnTo>
                    <a:pt x="1580" y="1954"/>
                  </a:lnTo>
                  <a:lnTo>
                    <a:pt x="1566" y="1948"/>
                  </a:lnTo>
                  <a:lnTo>
                    <a:pt x="1555" y="1944"/>
                  </a:lnTo>
                  <a:lnTo>
                    <a:pt x="1545" y="1942"/>
                  </a:lnTo>
                  <a:lnTo>
                    <a:pt x="1524" y="1944"/>
                  </a:lnTo>
                  <a:lnTo>
                    <a:pt x="1501" y="1946"/>
                  </a:lnTo>
                  <a:lnTo>
                    <a:pt x="1480" y="1948"/>
                  </a:lnTo>
                  <a:lnTo>
                    <a:pt x="1464" y="1948"/>
                  </a:lnTo>
                  <a:lnTo>
                    <a:pt x="1457" y="1944"/>
                  </a:lnTo>
                  <a:lnTo>
                    <a:pt x="1450" y="1940"/>
                  </a:lnTo>
                  <a:lnTo>
                    <a:pt x="1445" y="1934"/>
                  </a:lnTo>
                  <a:lnTo>
                    <a:pt x="1438" y="1926"/>
                  </a:lnTo>
                  <a:lnTo>
                    <a:pt x="1431" y="1922"/>
                  </a:lnTo>
                  <a:lnTo>
                    <a:pt x="1427" y="1916"/>
                  </a:lnTo>
                  <a:lnTo>
                    <a:pt x="1424" y="1912"/>
                  </a:lnTo>
                  <a:lnTo>
                    <a:pt x="1422" y="1910"/>
                  </a:lnTo>
                  <a:lnTo>
                    <a:pt x="1420" y="1908"/>
                  </a:lnTo>
                  <a:lnTo>
                    <a:pt x="1413" y="1908"/>
                  </a:lnTo>
                  <a:lnTo>
                    <a:pt x="1403" y="1910"/>
                  </a:lnTo>
                  <a:lnTo>
                    <a:pt x="1396" y="1910"/>
                  </a:lnTo>
                  <a:lnTo>
                    <a:pt x="1385" y="1904"/>
                  </a:lnTo>
                  <a:lnTo>
                    <a:pt x="1375" y="1900"/>
                  </a:lnTo>
                  <a:lnTo>
                    <a:pt x="1366" y="1898"/>
                  </a:lnTo>
                  <a:lnTo>
                    <a:pt x="1357" y="1896"/>
                  </a:lnTo>
                  <a:lnTo>
                    <a:pt x="1345" y="1894"/>
                  </a:lnTo>
                  <a:lnTo>
                    <a:pt x="1338" y="1892"/>
                  </a:lnTo>
                  <a:lnTo>
                    <a:pt x="1329" y="1888"/>
                  </a:lnTo>
                  <a:lnTo>
                    <a:pt x="1322" y="1880"/>
                  </a:lnTo>
                  <a:lnTo>
                    <a:pt x="1317" y="1876"/>
                  </a:lnTo>
                  <a:lnTo>
                    <a:pt x="1313" y="1870"/>
                  </a:lnTo>
                  <a:lnTo>
                    <a:pt x="1308" y="1864"/>
                  </a:lnTo>
                  <a:lnTo>
                    <a:pt x="1301" y="1862"/>
                  </a:lnTo>
                  <a:lnTo>
                    <a:pt x="1294" y="1864"/>
                  </a:lnTo>
                  <a:lnTo>
                    <a:pt x="1287" y="1866"/>
                  </a:lnTo>
                  <a:lnTo>
                    <a:pt x="1282" y="1868"/>
                  </a:lnTo>
                  <a:lnTo>
                    <a:pt x="1280" y="1868"/>
                  </a:lnTo>
                  <a:lnTo>
                    <a:pt x="1275" y="1866"/>
                  </a:lnTo>
                  <a:lnTo>
                    <a:pt x="1271" y="1864"/>
                  </a:lnTo>
                  <a:lnTo>
                    <a:pt x="1259" y="1855"/>
                  </a:lnTo>
                  <a:lnTo>
                    <a:pt x="1252" y="1847"/>
                  </a:lnTo>
                  <a:lnTo>
                    <a:pt x="1243" y="1845"/>
                  </a:lnTo>
                  <a:lnTo>
                    <a:pt x="1224" y="1843"/>
                  </a:lnTo>
                  <a:lnTo>
                    <a:pt x="1215" y="1845"/>
                  </a:lnTo>
                  <a:lnTo>
                    <a:pt x="1205" y="1849"/>
                  </a:lnTo>
                  <a:lnTo>
                    <a:pt x="1191" y="1851"/>
                  </a:lnTo>
                  <a:lnTo>
                    <a:pt x="1171" y="1849"/>
                  </a:lnTo>
                  <a:lnTo>
                    <a:pt x="1159" y="1847"/>
                  </a:lnTo>
                  <a:lnTo>
                    <a:pt x="1152" y="1843"/>
                  </a:lnTo>
                  <a:lnTo>
                    <a:pt x="1147" y="1839"/>
                  </a:lnTo>
                  <a:lnTo>
                    <a:pt x="1145" y="1835"/>
                  </a:lnTo>
                  <a:lnTo>
                    <a:pt x="1143" y="1829"/>
                  </a:lnTo>
                  <a:lnTo>
                    <a:pt x="1140" y="1825"/>
                  </a:lnTo>
                  <a:lnTo>
                    <a:pt x="1136" y="1823"/>
                  </a:lnTo>
                  <a:lnTo>
                    <a:pt x="1126" y="1821"/>
                  </a:lnTo>
                  <a:lnTo>
                    <a:pt x="1110" y="1813"/>
                  </a:lnTo>
                  <a:lnTo>
                    <a:pt x="1089" y="1801"/>
                  </a:lnTo>
                  <a:lnTo>
                    <a:pt x="1075" y="1789"/>
                  </a:lnTo>
                  <a:lnTo>
                    <a:pt x="1063" y="1773"/>
                  </a:lnTo>
                  <a:lnTo>
                    <a:pt x="1054" y="1767"/>
                  </a:lnTo>
                  <a:lnTo>
                    <a:pt x="1045" y="1757"/>
                  </a:lnTo>
                  <a:lnTo>
                    <a:pt x="1038" y="1744"/>
                  </a:lnTo>
                  <a:lnTo>
                    <a:pt x="1036" y="1730"/>
                  </a:lnTo>
                  <a:lnTo>
                    <a:pt x="1038" y="1710"/>
                  </a:lnTo>
                  <a:lnTo>
                    <a:pt x="1038" y="1690"/>
                  </a:lnTo>
                  <a:lnTo>
                    <a:pt x="1031" y="1674"/>
                  </a:lnTo>
                  <a:lnTo>
                    <a:pt x="1022" y="1654"/>
                  </a:lnTo>
                  <a:lnTo>
                    <a:pt x="1029" y="1633"/>
                  </a:lnTo>
                  <a:lnTo>
                    <a:pt x="1036" y="1617"/>
                  </a:lnTo>
                  <a:lnTo>
                    <a:pt x="1033" y="1609"/>
                  </a:lnTo>
                  <a:lnTo>
                    <a:pt x="1031" y="1597"/>
                  </a:lnTo>
                  <a:lnTo>
                    <a:pt x="1033" y="1589"/>
                  </a:lnTo>
                  <a:lnTo>
                    <a:pt x="1033" y="1581"/>
                  </a:lnTo>
                  <a:lnTo>
                    <a:pt x="1033" y="1577"/>
                  </a:lnTo>
                  <a:lnTo>
                    <a:pt x="1031" y="1571"/>
                  </a:lnTo>
                  <a:lnTo>
                    <a:pt x="1029" y="1567"/>
                  </a:lnTo>
                  <a:lnTo>
                    <a:pt x="1022" y="1561"/>
                  </a:lnTo>
                  <a:lnTo>
                    <a:pt x="1008" y="1567"/>
                  </a:lnTo>
                  <a:lnTo>
                    <a:pt x="991" y="1575"/>
                  </a:lnTo>
                  <a:lnTo>
                    <a:pt x="968" y="1575"/>
                  </a:lnTo>
                  <a:lnTo>
                    <a:pt x="942" y="1575"/>
                  </a:lnTo>
                  <a:lnTo>
                    <a:pt x="928" y="1577"/>
                  </a:lnTo>
                  <a:lnTo>
                    <a:pt x="917" y="1579"/>
                  </a:lnTo>
                  <a:lnTo>
                    <a:pt x="910" y="1583"/>
                  </a:lnTo>
                  <a:lnTo>
                    <a:pt x="896" y="1587"/>
                  </a:lnTo>
                  <a:lnTo>
                    <a:pt x="884" y="1591"/>
                  </a:lnTo>
                  <a:lnTo>
                    <a:pt x="875" y="1593"/>
                  </a:lnTo>
                  <a:lnTo>
                    <a:pt x="863" y="1597"/>
                  </a:lnTo>
                  <a:lnTo>
                    <a:pt x="854" y="1607"/>
                  </a:lnTo>
                  <a:lnTo>
                    <a:pt x="847" y="1615"/>
                  </a:lnTo>
                  <a:lnTo>
                    <a:pt x="840" y="1621"/>
                  </a:lnTo>
                  <a:lnTo>
                    <a:pt x="831" y="1625"/>
                  </a:lnTo>
                  <a:lnTo>
                    <a:pt x="819" y="1631"/>
                  </a:lnTo>
                  <a:lnTo>
                    <a:pt x="800" y="1637"/>
                  </a:lnTo>
                  <a:lnTo>
                    <a:pt x="780" y="1650"/>
                  </a:lnTo>
                  <a:lnTo>
                    <a:pt x="770" y="1658"/>
                  </a:lnTo>
                  <a:lnTo>
                    <a:pt x="763" y="1668"/>
                  </a:lnTo>
                  <a:lnTo>
                    <a:pt x="759" y="1672"/>
                  </a:lnTo>
                  <a:lnTo>
                    <a:pt x="754" y="1674"/>
                  </a:lnTo>
                  <a:lnTo>
                    <a:pt x="747" y="1676"/>
                  </a:lnTo>
                  <a:lnTo>
                    <a:pt x="740" y="1676"/>
                  </a:lnTo>
                  <a:lnTo>
                    <a:pt x="728" y="1678"/>
                  </a:lnTo>
                  <a:lnTo>
                    <a:pt x="721" y="1678"/>
                  </a:lnTo>
                  <a:lnTo>
                    <a:pt x="714" y="1682"/>
                  </a:lnTo>
                  <a:lnTo>
                    <a:pt x="707" y="1684"/>
                  </a:lnTo>
                  <a:lnTo>
                    <a:pt x="700" y="1692"/>
                  </a:lnTo>
                  <a:lnTo>
                    <a:pt x="693" y="1700"/>
                  </a:lnTo>
                  <a:lnTo>
                    <a:pt x="686" y="1710"/>
                  </a:lnTo>
                  <a:lnTo>
                    <a:pt x="677" y="1718"/>
                  </a:lnTo>
                  <a:lnTo>
                    <a:pt x="670" y="1720"/>
                  </a:lnTo>
                  <a:lnTo>
                    <a:pt x="663" y="1724"/>
                  </a:lnTo>
                  <a:lnTo>
                    <a:pt x="654" y="1726"/>
                  </a:lnTo>
                  <a:lnTo>
                    <a:pt x="645" y="1726"/>
                  </a:lnTo>
                  <a:lnTo>
                    <a:pt x="635" y="1724"/>
                  </a:lnTo>
                  <a:lnTo>
                    <a:pt x="628" y="1718"/>
                  </a:lnTo>
                  <a:lnTo>
                    <a:pt x="621" y="1716"/>
                  </a:lnTo>
                  <a:lnTo>
                    <a:pt x="612" y="1714"/>
                  </a:lnTo>
                  <a:lnTo>
                    <a:pt x="598" y="1712"/>
                  </a:lnTo>
                  <a:lnTo>
                    <a:pt x="582" y="1712"/>
                  </a:lnTo>
                  <a:lnTo>
                    <a:pt x="563" y="1714"/>
                  </a:lnTo>
                  <a:lnTo>
                    <a:pt x="540" y="1714"/>
                  </a:lnTo>
                  <a:lnTo>
                    <a:pt x="514" y="1712"/>
                  </a:lnTo>
                  <a:lnTo>
                    <a:pt x="493" y="1712"/>
                  </a:lnTo>
                  <a:lnTo>
                    <a:pt x="470" y="1722"/>
                  </a:lnTo>
                  <a:lnTo>
                    <a:pt x="449" y="1732"/>
                  </a:lnTo>
                  <a:lnTo>
                    <a:pt x="442" y="1732"/>
                  </a:lnTo>
                  <a:lnTo>
                    <a:pt x="437" y="1730"/>
                  </a:lnTo>
                  <a:lnTo>
                    <a:pt x="433" y="1730"/>
                  </a:lnTo>
                  <a:lnTo>
                    <a:pt x="430" y="1726"/>
                  </a:lnTo>
                  <a:lnTo>
                    <a:pt x="421" y="1724"/>
                  </a:lnTo>
                  <a:lnTo>
                    <a:pt x="414" y="1720"/>
                  </a:lnTo>
                  <a:lnTo>
                    <a:pt x="409" y="1714"/>
                  </a:lnTo>
                  <a:lnTo>
                    <a:pt x="407" y="1708"/>
                  </a:lnTo>
                  <a:lnTo>
                    <a:pt x="407" y="1692"/>
                  </a:lnTo>
                  <a:lnTo>
                    <a:pt x="407" y="1668"/>
                  </a:lnTo>
                  <a:lnTo>
                    <a:pt x="407" y="1642"/>
                  </a:lnTo>
                  <a:lnTo>
                    <a:pt x="409" y="1611"/>
                  </a:lnTo>
                  <a:lnTo>
                    <a:pt x="409" y="1583"/>
                  </a:lnTo>
                  <a:lnTo>
                    <a:pt x="407" y="1567"/>
                  </a:lnTo>
                  <a:lnTo>
                    <a:pt x="391" y="1575"/>
                  </a:lnTo>
                  <a:lnTo>
                    <a:pt x="379" y="1585"/>
                  </a:lnTo>
                  <a:lnTo>
                    <a:pt x="368" y="1597"/>
                  </a:lnTo>
                  <a:lnTo>
                    <a:pt x="358" y="1607"/>
                  </a:lnTo>
                  <a:lnTo>
                    <a:pt x="347" y="1617"/>
                  </a:lnTo>
                  <a:lnTo>
                    <a:pt x="333" y="1625"/>
                  </a:lnTo>
                  <a:lnTo>
                    <a:pt x="321" y="1629"/>
                  </a:lnTo>
                  <a:lnTo>
                    <a:pt x="309" y="1631"/>
                  </a:lnTo>
                  <a:lnTo>
                    <a:pt x="295" y="1633"/>
                  </a:lnTo>
                  <a:lnTo>
                    <a:pt x="279" y="1633"/>
                  </a:lnTo>
                  <a:lnTo>
                    <a:pt x="254" y="1633"/>
                  </a:lnTo>
                  <a:lnTo>
                    <a:pt x="223" y="1631"/>
                  </a:lnTo>
                  <a:lnTo>
                    <a:pt x="223" y="1617"/>
                  </a:lnTo>
                  <a:lnTo>
                    <a:pt x="219" y="1605"/>
                  </a:lnTo>
                  <a:lnTo>
                    <a:pt x="214" y="1595"/>
                  </a:lnTo>
                  <a:lnTo>
                    <a:pt x="205" y="1589"/>
                  </a:lnTo>
                  <a:lnTo>
                    <a:pt x="195" y="1585"/>
                  </a:lnTo>
                  <a:lnTo>
                    <a:pt x="184" y="1581"/>
                  </a:lnTo>
                  <a:lnTo>
                    <a:pt x="172" y="1579"/>
                  </a:lnTo>
                  <a:lnTo>
                    <a:pt x="160" y="1579"/>
                  </a:lnTo>
                  <a:lnTo>
                    <a:pt x="139" y="1579"/>
                  </a:lnTo>
                  <a:lnTo>
                    <a:pt x="121" y="1579"/>
                  </a:lnTo>
                  <a:lnTo>
                    <a:pt x="114" y="1581"/>
                  </a:lnTo>
                  <a:lnTo>
                    <a:pt x="109" y="1579"/>
                  </a:lnTo>
                  <a:lnTo>
                    <a:pt x="107" y="1579"/>
                  </a:lnTo>
                  <a:lnTo>
                    <a:pt x="107" y="1575"/>
                  </a:lnTo>
                  <a:lnTo>
                    <a:pt x="112" y="1569"/>
                  </a:lnTo>
                  <a:lnTo>
                    <a:pt x="121" y="1561"/>
                  </a:lnTo>
                  <a:lnTo>
                    <a:pt x="126" y="1553"/>
                  </a:lnTo>
                  <a:lnTo>
                    <a:pt x="128" y="1545"/>
                  </a:lnTo>
                  <a:lnTo>
                    <a:pt x="126" y="1537"/>
                  </a:lnTo>
                  <a:lnTo>
                    <a:pt x="121" y="1528"/>
                  </a:lnTo>
                  <a:lnTo>
                    <a:pt x="114" y="1522"/>
                  </a:lnTo>
                  <a:lnTo>
                    <a:pt x="105" y="1514"/>
                  </a:lnTo>
                  <a:lnTo>
                    <a:pt x="88" y="1504"/>
                  </a:lnTo>
                  <a:lnTo>
                    <a:pt x="79" y="1496"/>
                  </a:lnTo>
                  <a:lnTo>
                    <a:pt x="79" y="1488"/>
                  </a:lnTo>
                  <a:lnTo>
                    <a:pt x="77" y="1484"/>
                  </a:lnTo>
                  <a:lnTo>
                    <a:pt x="74" y="1482"/>
                  </a:lnTo>
                  <a:lnTo>
                    <a:pt x="70" y="1480"/>
                  </a:lnTo>
                  <a:lnTo>
                    <a:pt x="65" y="1478"/>
                  </a:lnTo>
                  <a:lnTo>
                    <a:pt x="63" y="1478"/>
                  </a:lnTo>
                  <a:lnTo>
                    <a:pt x="58" y="1476"/>
                  </a:lnTo>
                  <a:lnTo>
                    <a:pt x="56" y="1470"/>
                  </a:lnTo>
                  <a:lnTo>
                    <a:pt x="49" y="1452"/>
                  </a:lnTo>
                  <a:lnTo>
                    <a:pt x="44" y="1444"/>
                  </a:lnTo>
                  <a:lnTo>
                    <a:pt x="35" y="1438"/>
                  </a:lnTo>
                  <a:lnTo>
                    <a:pt x="23" y="1430"/>
                  </a:lnTo>
                  <a:lnTo>
                    <a:pt x="28" y="1426"/>
                  </a:lnTo>
                  <a:lnTo>
                    <a:pt x="30" y="1417"/>
                  </a:lnTo>
                  <a:lnTo>
                    <a:pt x="28" y="1411"/>
                  </a:lnTo>
                  <a:lnTo>
                    <a:pt x="25" y="1409"/>
                  </a:lnTo>
                  <a:lnTo>
                    <a:pt x="18" y="1405"/>
                  </a:lnTo>
                  <a:lnTo>
                    <a:pt x="14" y="1403"/>
                  </a:lnTo>
                  <a:lnTo>
                    <a:pt x="7" y="1401"/>
                  </a:lnTo>
                  <a:lnTo>
                    <a:pt x="2" y="1397"/>
                  </a:lnTo>
                  <a:lnTo>
                    <a:pt x="0" y="1391"/>
                  </a:lnTo>
                  <a:lnTo>
                    <a:pt x="0" y="1381"/>
                  </a:lnTo>
                  <a:lnTo>
                    <a:pt x="0" y="1375"/>
                  </a:lnTo>
                  <a:lnTo>
                    <a:pt x="2" y="1371"/>
                  </a:lnTo>
                  <a:lnTo>
                    <a:pt x="7" y="1369"/>
                  </a:lnTo>
                  <a:lnTo>
                    <a:pt x="11" y="1367"/>
                  </a:lnTo>
                  <a:lnTo>
                    <a:pt x="18" y="1367"/>
                  </a:lnTo>
                  <a:lnTo>
                    <a:pt x="21" y="1365"/>
                  </a:lnTo>
                  <a:lnTo>
                    <a:pt x="25" y="1363"/>
                  </a:lnTo>
                  <a:lnTo>
                    <a:pt x="25" y="1361"/>
                  </a:lnTo>
                  <a:lnTo>
                    <a:pt x="21" y="1347"/>
                  </a:lnTo>
                  <a:lnTo>
                    <a:pt x="16" y="1333"/>
                  </a:lnTo>
                  <a:lnTo>
                    <a:pt x="18" y="1325"/>
                  </a:lnTo>
                  <a:lnTo>
                    <a:pt x="21" y="1319"/>
                  </a:lnTo>
                  <a:lnTo>
                    <a:pt x="23" y="1312"/>
                  </a:lnTo>
                  <a:lnTo>
                    <a:pt x="28" y="1306"/>
                  </a:lnTo>
                  <a:lnTo>
                    <a:pt x="42" y="1298"/>
                  </a:lnTo>
                  <a:lnTo>
                    <a:pt x="56" y="1290"/>
                  </a:lnTo>
                  <a:lnTo>
                    <a:pt x="67" y="1284"/>
                  </a:lnTo>
                  <a:lnTo>
                    <a:pt x="79" y="1276"/>
                  </a:lnTo>
                  <a:lnTo>
                    <a:pt x="84" y="1272"/>
                  </a:lnTo>
                  <a:lnTo>
                    <a:pt x="86" y="1268"/>
                  </a:lnTo>
                  <a:lnTo>
                    <a:pt x="88" y="1264"/>
                  </a:lnTo>
                  <a:lnTo>
                    <a:pt x="88" y="1258"/>
                  </a:lnTo>
                  <a:lnTo>
                    <a:pt x="84" y="1254"/>
                  </a:lnTo>
                  <a:lnTo>
                    <a:pt x="84" y="1246"/>
                  </a:lnTo>
                  <a:lnTo>
                    <a:pt x="84" y="1236"/>
                  </a:lnTo>
                  <a:lnTo>
                    <a:pt x="84" y="1226"/>
                  </a:lnTo>
                  <a:lnTo>
                    <a:pt x="95" y="1206"/>
                  </a:lnTo>
                  <a:lnTo>
                    <a:pt x="109" y="1185"/>
                  </a:lnTo>
                  <a:lnTo>
                    <a:pt x="107" y="1171"/>
                  </a:lnTo>
                  <a:lnTo>
                    <a:pt x="105" y="1161"/>
                  </a:lnTo>
                  <a:lnTo>
                    <a:pt x="107" y="1149"/>
                  </a:lnTo>
                  <a:lnTo>
                    <a:pt x="112" y="1135"/>
                  </a:lnTo>
                  <a:lnTo>
                    <a:pt x="114" y="1127"/>
                  </a:lnTo>
                  <a:lnTo>
                    <a:pt x="121" y="1123"/>
                  </a:lnTo>
                  <a:lnTo>
                    <a:pt x="128" y="1119"/>
                  </a:lnTo>
                  <a:lnTo>
                    <a:pt x="135" y="1117"/>
                  </a:lnTo>
                  <a:lnTo>
                    <a:pt x="149" y="1111"/>
                  </a:lnTo>
                  <a:lnTo>
                    <a:pt x="158" y="1103"/>
                  </a:lnTo>
                  <a:lnTo>
                    <a:pt x="172" y="1090"/>
                  </a:lnTo>
                  <a:lnTo>
                    <a:pt x="191" y="1078"/>
                  </a:lnTo>
                  <a:lnTo>
                    <a:pt x="209" y="1066"/>
                  </a:lnTo>
                  <a:lnTo>
                    <a:pt x="230" y="1056"/>
                  </a:lnTo>
                  <a:lnTo>
                    <a:pt x="254" y="1048"/>
                  </a:lnTo>
                  <a:lnTo>
                    <a:pt x="277" y="1042"/>
                  </a:lnTo>
                  <a:lnTo>
                    <a:pt x="302" y="1038"/>
                  </a:lnTo>
                  <a:lnTo>
                    <a:pt x="328" y="1038"/>
                  </a:lnTo>
                  <a:lnTo>
                    <a:pt x="333" y="1036"/>
                  </a:lnTo>
                  <a:lnTo>
                    <a:pt x="337" y="1034"/>
                  </a:lnTo>
                  <a:lnTo>
                    <a:pt x="342" y="1030"/>
                  </a:lnTo>
                  <a:lnTo>
                    <a:pt x="344" y="1026"/>
                  </a:lnTo>
                  <a:lnTo>
                    <a:pt x="349" y="1020"/>
                  </a:lnTo>
                  <a:lnTo>
                    <a:pt x="356" y="1016"/>
                  </a:lnTo>
                  <a:lnTo>
                    <a:pt x="365" y="1012"/>
                  </a:lnTo>
                  <a:lnTo>
                    <a:pt x="377" y="1012"/>
                  </a:lnTo>
                  <a:lnTo>
                    <a:pt x="396" y="1012"/>
                  </a:lnTo>
                  <a:lnTo>
                    <a:pt x="407" y="1014"/>
                  </a:lnTo>
                  <a:lnTo>
                    <a:pt x="419" y="1020"/>
                  </a:lnTo>
                  <a:lnTo>
                    <a:pt x="428" y="1026"/>
                  </a:lnTo>
                  <a:lnTo>
                    <a:pt x="435" y="1030"/>
                  </a:lnTo>
                  <a:lnTo>
                    <a:pt x="440" y="1034"/>
                  </a:lnTo>
                  <a:lnTo>
                    <a:pt x="444" y="1034"/>
                  </a:lnTo>
                  <a:lnTo>
                    <a:pt x="449" y="1030"/>
                  </a:lnTo>
                  <a:lnTo>
                    <a:pt x="456" y="998"/>
                  </a:lnTo>
                  <a:lnTo>
                    <a:pt x="465" y="953"/>
                  </a:lnTo>
                  <a:lnTo>
                    <a:pt x="477" y="903"/>
                  </a:lnTo>
                  <a:lnTo>
                    <a:pt x="489" y="848"/>
                  </a:lnTo>
                  <a:lnTo>
                    <a:pt x="498" y="796"/>
                  </a:lnTo>
                  <a:lnTo>
                    <a:pt x="507" y="751"/>
                  </a:lnTo>
                  <a:lnTo>
                    <a:pt x="512" y="721"/>
                  </a:lnTo>
                  <a:lnTo>
                    <a:pt x="514" y="711"/>
                  </a:lnTo>
                  <a:lnTo>
                    <a:pt x="514" y="699"/>
                  </a:lnTo>
                  <a:lnTo>
                    <a:pt x="512" y="689"/>
                  </a:lnTo>
                  <a:lnTo>
                    <a:pt x="507" y="681"/>
                  </a:lnTo>
                  <a:lnTo>
                    <a:pt x="500" y="675"/>
                  </a:lnTo>
                  <a:lnTo>
                    <a:pt x="496" y="669"/>
                  </a:lnTo>
                  <a:lnTo>
                    <a:pt x="491" y="665"/>
                  </a:lnTo>
                  <a:lnTo>
                    <a:pt x="486" y="659"/>
                  </a:lnTo>
                  <a:lnTo>
                    <a:pt x="486" y="650"/>
                  </a:lnTo>
                  <a:lnTo>
                    <a:pt x="489" y="648"/>
                  </a:lnTo>
                  <a:lnTo>
                    <a:pt x="491" y="638"/>
                  </a:lnTo>
                  <a:lnTo>
                    <a:pt x="489" y="632"/>
                  </a:lnTo>
                  <a:lnTo>
                    <a:pt x="484" y="626"/>
                  </a:lnTo>
                  <a:lnTo>
                    <a:pt x="477" y="620"/>
                  </a:lnTo>
                  <a:lnTo>
                    <a:pt x="468" y="614"/>
                  </a:lnTo>
                  <a:lnTo>
                    <a:pt x="447" y="604"/>
                  </a:lnTo>
                  <a:lnTo>
                    <a:pt x="433" y="594"/>
                  </a:lnTo>
                  <a:lnTo>
                    <a:pt x="433" y="582"/>
                  </a:lnTo>
                  <a:lnTo>
                    <a:pt x="430" y="556"/>
                  </a:lnTo>
                  <a:lnTo>
                    <a:pt x="430" y="531"/>
                  </a:lnTo>
                  <a:lnTo>
                    <a:pt x="433" y="517"/>
                  </a:lnTo>
                  <a:lnTo>
                    <a:pt x="444" y="517"/>
                  </a:lnTo>
                  <a:lnTo>
                    <a:pt x="456" y="513"/>
                  </a:lnTo>
                  <a:lnTo>
                    <a:pt x="461" y="509"/>
                  </a:lnTo>
                  <a:lnTo>
                    <a:pt x="465" y="505"/>
                  </a:lnTo>
                  <a:lnTo>
                    <a:pt x="470" y="503"/>
                  </a:lnTo>
                  <a:lnTo>
                    <a:pt x="477" y="505"/>
                  </a:lnTo>
                  <a:lnTo>
                    <a:pt x="486" y="505"/>
                  </a:lnTo>
                  <a:lnTo>
                    <a:pt x="493" y="501"/>
                  </a:lnTo>
                  <a:lnTo>
                    <a:pt x="498" y="499"/>
                  </a:lnTo>
                  <a:lnTo>
                    <a:pt x="503" y="497"/>
                  </a:lnTo>
                  <a:lnTo>
                    <a:pt x="507" y="497"/>
                  </a:lnTo>
                  <a:lnTo>
                    <a:pt x="510" y="499"/>
                  </a:lnTo>
                  <a:lnTo>
                    <a:pt x="510" y="503"/>
                  </a:lnTo>
                  <a:lnTo>
                    <a:pt x="514" y="507"/>
                  </a:lnTo>
                  <a:lnTo>
                    <a:pt x="519" y="511"/>
                  </a:lnTo>
                  <a:lnTo>
                    <a:pt x="521" y="513"/>
                  </a:lnTo>
                  <a:lnTo>
                    <a:pt x="526" y="513"/>
                  </a:lnTo>
                  <a:lnTo>
                    <a:pt x="530" y="511"/>
                  </a:lnTo>
                  <a:lnTo>
                    <a:pt x="535" y="509"/>
                  </a:lnTo>
                  <a:lnTo>
                    <a:pt x="537" y="507"/>
                  </a:lnTo>
                  <a:lnTo>
                    <a:pt x="540" y="495"/>
                  </a:lnTo>
                  <a:lnTo>
                    <a:pt x="540" y="481"/>
                  </a:lnTo>
                  <a:lnTo>
                    <a:pt x="535" y="475"/>
                  </a:lnTo>
                  <a:lnTo>
                    <a:pt x="530" y="469"/>
                  </a:lnTo>
                  <a:lnTo>
                    <a:pt x="524" y="465"/>
                  </a:lnTo>
                  <a:lnTo>
                    <a:pt x="514" y="465"/>
                  </a:lnTo>
                  <a:lnTo>
                    <a:pt x="486" y="463"/>
                  </a:lnTo>
                  <a:lnTo>
                    <a:pt x="456" y="463"/>
                  </a:lnTo>
                  <a:lnTo>
                    <a:pt x="456" y="453"/>
                  </a:lnTo>
                  <a:lnTo>
                    <a:pt x="456" y="432"/>
                  </a:lnTo>
                  <a:lnTo>
                    <a:pt x="456" y="410"/>
                  </a:lnTo>
                  <a:lnTo>
                    <a:pt x="456" y="396"/>
                  </a:lnTo>
                  <a:lnTo>
                    <a:pt x="461" y="392"/>
                  </a:lnTo>
                  <a:lnTo>
                    <a:pt x="477" y="390"/>
                  </a:lnTo>
                  <a:lnTo>
                    <a:pt x="498" y="388"/>
                  </a:lnTo>
                  <a:lnTo>
                    <a:pt x="526" y="392"/>
                  </a:lnTo>
                  <a:lnTo>
                    <a:pt x="547" y="392"/>
                  </a:lnTo>
                  <a:lnTo>
                    <a:pt x="577" y="392"/>
                  </a:lnTo>
                  <a:lnTo>
                    <a:pt x="612" y="390"/>
                  </a:lnTo>
                  <a:lnTo>
                    <a:pt x="642" y="388"/>
                  </a:lnTo>
                  <a:lnTo>
                    <a:pt x="647" y="388"/>
                  </a:lnTo>
                  <a:lnTo>
                    <a:pt x="647" y="386"/>
                  </a:lnTo>
                  <a:lnTo>
                    <a:pt x="647" y="384"/>
                  </a:lnTo>
                  <a:lnTo>
                    <a:pt x="647" y="382"/>
                  </a:lnTo>
                  <a:lnTo>
                    <a:pt x="645" y="376"/>
                  </a:lnTo>
                  <a:lnTo>
                    <a:pt x="642" y="370"/>
                  </a:lnTo>
                  <a:lnTo>
                    <a:pt x="645" y="366"/>
                  </a:lnTo>
                  <a:lnTo>
                    <a:pt x="649" y="362"/>
                  </a:lnTo>
                  <a:lnTo>
                    <a:pt x="659" y="362"/>
                  </a:lnTo>
                  <a:lnTo>
                    <a:pt x="663" y="366"/>
                  </a:lnTo>
                  <a:lnTo>
                    <a:pt x="665" y="370"/>
                  </a:lnTo>
                  <a:lnTo>
                    <a:pt x="668" y="374"/>
                  </a:lnTo>
                  <a:lnTo>
                    <a:pt x="670" y="380"/>
                  </a:lnTo>
                  <a:lnTo>
                    <a:pt x="675" y="384"/>
                  </a:lnTo>
                  <a:lnTo>
                    <a:pt x="679" y="386"/>
                  </a:lnTo>
                  <a:lnTo>
                    <a:pt x="689" y="388"/>
                  </a:lnTo>
                  <a:lnTo>
                    <a:pt x="703" y="378"/>
                  </a:lnTo>
                  <a:lnTo>
                    <a:pt x="714" y="362"/>
                  </a:lnTo>
                  <a:lnTo>
                    <a:pt x="721" y="356"/>
                  </a:lnTo>
                  <a:lnTo>
                    <a:pt x="728" y="350"/>
                  </a:lnTo>
                  <a:lnTo>
                    <a:pt x="735" y="346"/>
                  </a:lnTo>
                  <a:lnTo>
                    <a:pt x="742" y="344"/>
                  </a:lnTo>
                  <a:lnTo>
                    <a:pt x="749" y="346"/>
                  </a:lnTo>
                  <a:lnTo>
                    <a:pt x="754" y="350"/>
                  </a:lnTo>
                  <a:lnTo>
                    <a:pt x="761" y="358"/>
                  </a:lnTo>
                  <a:lnTo>
                    <a:pt x="768" y="366"/>
                  </a:lnTo>
                  <a:lnTo>
                    <a:pt x="782" y="384"/>
                  </a:lnTo>
                  <a:lnTo>
                    <a:pt x="789" y="398"/>
                  </a:lnTo>
                  <a:lnTo>
                    <a:pt x="789" y="420"/>
                  </a:lnTo>
                  <a:lnTo>
                    <a:pt x="789" y="438"/>
                  </a:lnTo>
                  <a:lnTo>
                    <a:pt x="803" y="438"/>
                  </a:lnTo>
                  <a:lnTo>
                    <a:pt x="814" y="436"/>
                  </a:lnTo>
                  <a:lnTo>
                    <a:pt x="835" y="451"/>
                  </a:lnTo>
                  <a:lnTo>
                    <a:pt x="854" y="463"/>
                  </a:lnTo>
                  <a:lnTo>
                    <a:pt x="873" y="473"/>
                  </a:lnTo>
                  <a:lnTo>
                    <a:pt x="887" y="479"/>
                  </a:lnTo>
                  <a:lnTo>
                    <a:pt x="898" y="481"/>
                  </a:lnTo>
                  <a:lnTo>
                    <a:pt x="910" y="479"/>
                  </a:lnTo>
                  <a:lnTo>
                    <a:pt x="921" y="475"/>
                  </a:lnTo>
                  <a:lnTo>
                    <a:pt x="931" y="469"/>
                  </a:lnTo>
                  <a:lnTo>
                    <a:pt x="940" y="465"/>
                  </a:lnTo>
                  <a:lnTo>
                    <a:pt x="949" y="459"/>
                  </a:lnTo>
                  <a:lnTo>
                    <a:pt x="959" y="457"/>
                  </a:lnTo>
                  <a:lnTo>
                    <a:pt x="966" y="457"/>
                  </a:lnTo>
                  <a:lnTo>
                    <a:pt x="970" y="471"/>
                  </a:lnTo>
                  <a:lnTo>
                    <a:pt x="977" y="487"/>
                  </a:lnTo>
                  <a:lnTo>
                    <a:pt x="989" y="477"/>
                  </a:lnTo>
                  <a:lnTo>
                    <a:pt x="1010" y="459"/>
                  </a:lnTo>
                  <a:lnTo>
                    <a:pt x="1017" y="457"/>
                  </a:lnTo>
                  <a:lnTo>
                    <a:pt x="1022" y="453"/>
                  </a:lnTo>
                  <a:lnTo>
                    <a:pt x="1024" y="445"/>
                  </a:lnTo>
                  <a:lnTo>
                    <a:pt x="1024" y="438"/>
                  </a:lnTo>
                  <a:lnTo>
                    <a:pt x="1045" y="432"/>
                  </a:lnTo>
                  <a:lnTo>
                    <a:pt x="1061" y="424"/>
                  </a:lnTo>
                  <a:lnTo>
                    <a:pt x="1068" y="424"/>
                  </a:lnTo>
                  <a:lnTo>
                    <a:pt x="1075" y="422"/>
                  </a:lnTo>
                  <a:lnTo>
                    <a:pt x="1082" y="420"/>
                  </a:lnTo>
                  <a:lnTo>
                    <a:pt x="1087" y="418"/>
                  </a:lnTo>
                  <a:lnTo>
                    <a:pt x="1096" y="410"/>
                  </a:lnTo>
                  <a:lnTo>
                    <a:pt x="1105" y="400"/>
                  </a:lnTo>
                  <a:lnTo>
                    <a:pt x="1110" y="400"/>
                  </a:lnTo>
                  <a:lnTo>
                    <a:pt x="1112" y="406"/>
                  </a:lnTo>
                  <a:lnTo>
                    <a:pt x="1115" y="406"/>
                  </a:lnTo>
                  <a:lnTo>
                    <a:pt x="1117" y="408"/>
                  </a:lnTo>
                  <a:lnTo>
                    <a:pt x="1119" y="406"/>
                  </a:lnTo>
                  <a:lnTo>
                    <a:pt x="1124" y="402"/>
                  </a:lnTo>
                  <a:lnTo>
                    <a:pt x="1129" y="398"/>
                  </a:lnTo>
                  <a:lnTo>
                    <a:pt x="1138" y="394"/>
                  </a:lnTo>
                  <a:lnTo>
                    <a:pt x="1147" y="388"/>
                  </a:lnTo>
                  <a:lnTo>
                    <a:pt x="1150" y="382"/>
                  </a:lnTo>
                  <a:lnTo>
                    <a:pt x="1150" y="372"/>
                  </a:lnTo>
                  <a:lnTo>
                    <a:pt x="1152" y="362"/>
                  </a:lnTo>
                  <a:lnTo>
                    <a:pt x="1152" y="358"/>
                  </a:lnTo>
                  <a:lnTo>
                    <a:pt x="1154" y="354"/>
                  </a:lnTo>
                  <a:lnTo>
                    <a:pt x="1157" y="352"/>
                  </a:lnTo>
                  <a:lnTo>
                    <a:pt x="1161" y="350"/>
                  </a:lnTo>
                  <a:lnTo>
                    <a:pt x="1168" y="350"/>
                  </a:lnTo>
                  <a:lnTo>
                    <a:pt x="1175" y="350"/>
                  </a:lnTo>
                  <a:lnTo>
                    <a:pt x="1182" y="346"/>
                  </a:lnTo>
                  <a:lnTo>
                    <a:pt x="1189" y="344"/>
                  </a:lnTo>
                  <a:lnTo>
                    <a:pt x="1201" y="336"/>
                  </a:lnTo>
                  <a:lnTo>
                    <a:pt x="1212" y="327"/>
                  </a:lnTo>
                  <a:lnTo>
                    <a:pt x="1229" y="327"/>
                  </a:lnTo>
                  <a:lnTo>
                    <a:pt x="1233" y="325"/>
                  </a:lnTo>
                  <a:lnTo>
                    <a:pt x="1236" y="321"/>
                  </a:lnTo>
                  <a:lnTo>
                    <a:pt x="1238" y="315"/>
                  </a:lnTo>
                  <a:lnTo>
                    <a:pt x="1238" y="307"/>
                  </a:lnTo>
                  <a:lnTo>
                    <a:pt x="1238" y="303"/>
                  </a:lnTo>
                  <a:lnTo>
                    <a:pt x="1236" y="301"/>
                  </a:lnTo>
                  <a:lnTo>
                    <a:pt x="1233" y="301"/>
                  </a:lnTo>
                  <a:lnTo>
                    <a:pt x="1229" y="301"/>
                  </a:lnTo>
                  <a:lnTo>
                    <a:pt x="1222" y="301"/>
                  </a:lnTo>
                  <a:lnTo>
                    <a:pt x="1217" y="301"/>
                  </a:lnTo>
                  <a:lnTo>
                    <a:pt x="1203" y="301"/>
                  </a:lnTo>
                  <a:lnTo>
                    <a:pt x="1178" y="301"/>
                  </a:lnTo>
                  <a:lnTo>
                    <a:pt x="1168" y="299"/>
                  </a:lnTo>
                  <a:lnTo>
                    <a:pt x="1164" y="297"/>
                  </a:lnTo>
                  <a:lnTo>
                    <a:pt x="1159" y="289"/>
                  </a:lnTo>
                  <a:lnTo>
                    <a:pt x="1157" y="281"/>
                  </a:lnTo>
                  <a:lnTo>
                    <a:pt x="1157" y="269"/>
                  </a:lnTo>
                  <a:lnTo>
                    <a:pt x="1154" y="261"/>
                  </a:lnTo>
                  <a:lnTo>
                    <a:pt x="1152" y="255"/>
                  </a:lnTo>
                  <a:lnTo>
                    <a:pt x="1147" y="249"/>
                  </a:lnTo>
                  <a:lnTo>
                    <a:pt x="1140" y="245"/>
                  </a:lnTo>
                  <a:lnTo>
                    <a:pt x="1138" y="241"/>
                  </a:lnTo>
                  <a:lnTo>
                    <a:pt x="1133" y="235"/>
                  </a:lnTo>
                  <a:lnTo>
                    <a:pt x="1133" y="229"/>
                  </a:lnTo>
                  <a:lnTo>
                    <a:pt x="1133" y="214"/>
                  </a:lnTo>
                  <a:lnTo>
                    <a:pt x="1133" y="194"/>
                  </a:lnTo>
                  <a:lnTo>
                    <a:pt x="1133" y="186"/>
                  </a:lnTo>
                  <a:lnTo>
                    <a:pt x="1131" y="180"/>
                  </a:lnTo>
                  <a:lnTo>
                    <a:pt x="1131" y="174"/>
                  </a:lnTo>
                  <a:lnTo>
                    <a:pt x="1126" y="170"/>
                  </a:lnTo>
                  <a:lnTo>
                    <a:pt x="1112" y="160"/>
                  </a:lnTo>
                  <a:lnTo>
                    <a:pt x="1084" y="146"/>
                  </a:lnTo>
                  <a:lnTo>
                    <a:pt x="1075" y="140"/>
                  </a:lnTo>
                  <a:lnTo>
                    <a:pt x="1070" y="128"/>
                  </a:lnTo>
                  <a:lnTo>
                    <a:pt x="1068" y="118"/>
                  </a:lnTo>
                  <a:lnTo>
                    <a:pt x="1070" y="114"/>
                  </a:lnTo>
                  <a:lnTo>
                    <a:pt x="1082" y="120"/>
                  </a:lnTo>
                  <a:lnTo>
                    <a:pt x="1094" y="126"/>
                  </a:lnTo>
                  <a:lnTo>
                    <a:pt x="1112" y="126"/>
                  </a:lnTo>
                  <a:lnTo>
                    <a:pt x="1131" y="126"/>
                  </a:lnTo>
                  <a:lnTo>
                    <a:pt x="1145" y="138"/>
                  </a:lnTo>
                  <a:lnTo>
                    <a:pt x="1157" y="152"/>
                  </a:lnTo>
                  <a:lnTo>
                    <a:pt x="1168" y="148"/>
                  </a:lnTo>
                  <a:lnTo>
                    <a:pt x="1187" y="144"/>
                  </a:lnTo>
                  <a:lnTo>
                    <a:pt x="1201" y="146"/>
                  </a:lnTo>
                  <a:lnTo>
                    <a:pt x="1217" y="148"/>
                  </a:lnTo>
                  <a:lnTo>
                    <a:pt x="1226" y="146"/>
                  </a:lnTo>
                  <a:lnTo>
                    <a:pt x="1238" y="142"/>
                  </a:lnTo>
                  <a:lnTo>
                    <a:pt x="1264" y="160"/>
                  </a:lnTo>
                  <a:lnTo>
                    <a:pt x="1294" y="180"/>
                  </a:lnTo>
                  <a:lnTo>
                    <a:pt x="1301" y="178"/>
                  </a:lnTo>
                  <a:lnTo>
                    <a:pt x="1306" y="174"/>
                  </a:lnTo>
                  <a:lnTo>
                    <a:pt x="1310" y="168"/>
                  </a:lnTo>
                  <a:lnTo>
                    <a:pt x="1310" y="166"/>
                  </a:lnTo>
                  <a:lnTo>
                    <a:pt x="1310" y="162"/>
                  </a:lnTo>
                  <a:lnTo>
                    <a:pt x="1306" y="156"/>
                  </a:lnTo>
                  <a:lnTo>
                    <a:pt x="1306" y="148"/>
                  </a:lnTo>
                  <a:lnTo>
                    <a:pt x="1308" y="140"/>
                  </a:lnTo>
                  <a:lnTo>
                    <a:pt x="1310" y="134"/>
                  </a:lnTo>
                  <a:lnTo>
                    <a:pt x="1315" y="132"/>
                  </a:lnTo>
                  <a:lnTo>
                    <a:pt x="1317" y="130"/>
                  </a:lnTo>
                  <a:lnTo>
                    <a:pt x="1322" y="130"/>
                  </a:lnTo>
                  <a:lnTo>
                    <a:pt x="1331" y="132"/>
                  </a:lnTo>
                  <a:lnTo>
                    <a:pt x="1333" y="132"/>
                  </a:lnTo>
                  <a:lnTo>
                    <a:pt x="1333" y="130"/>
                  </a:lnTo>
                  <a:lnTo>
                    <a:pt x="1336" y="126"/>
                  </a:lnTo>
                  <a:lnTo>
                    <a:pt x="1340" y="120"/>
                  </a:lnTo>
                  <a:lnTo>
                    <a:pt x="1350" y="116"/>
                  </a:lnTo>
                  <a:lnTo>
                    <a:pt x="1364" y="120"/>
                  </a:lnTo>
                  <a:lnTo>
                    <a:pt x="1378" y="126"/>
                  </a:lnTo>
                  <a:lnTo>
                    <a:pt x="1389" y="122"/>
                  </a:lnTo>
                  <a:lnTo>
                    <a:pt x="1401" y="118"/>
                  </a:lnTo>
                  <a:lnTo>
                    <a:pt x="1408" y="118"/>
                  </a:lnTo>
                  <a:lnTo>
                    <a:pt x="1415" y="116"/>
                  </a:lnTo>
                  <a:lnTo>
                    <a:pt x="1429" y="111"/>
                  </a:lnTo>
                  <a:lnTo>
                    <a:pt x="1450" y="107"/>
                  </a:lnTo>
                  <a:lnTo>
                    <a:pt x="1454" y="103"/>
                  </a:lnTo>
                  <a:lnTo>
                    <a:pt x="1457" y="97"/>
                  </a:lnTo>
                  <a:lnTo>
                    <a:pt x="1459" y="93"/>
                  </a:lnTo>
                  <a:lnTo>
                    <a:pt x="1464" y="91"/>
                  </a:lnTo>
                  <a:lnTo>
                    <a:pt x="1468" y="89"/>
                  </a:lnTo>
                  <a:lnTo>
                    <a:pt x="1478" y="89"/>
                  </a:lnTo>
                  <a:lnTo>
                    <a:pt x="1485" y="83"/>
                  </a:lnTo>
                  <a:lnTo>
                    <a:pt x="1492" y="81"/>
                  </a:lnTo>
                  <a:lnTo>
                    <a:pt x="1501" y="79"/>
                  </a:lnTo>
                  <a:lnTo>
                    <a:pt x="1508" y="79"/>
                  </a:lnTo>
                  <a:lnTo>
                    <a:pt x="1520" y="81"/>
                  </a:lnTo>
                  <a:lnTo>
                    <a:pt x="1524" y="79"/>
                  </a:lnTo>
                  <a:lnTo>
                    <a:pt x="1534" y="67"/>
                  </a:lnTo>
                  <a:lnTo>
                    <a:pt x="1541" y="61"/>
                  </a:lnTo>
                  <a:lnTo>
                    <a:pt x="1550" y="57"/>
                  </a:lnTo>
                  <a:lnTo>
                    <a:pt x="1555" y="55"/>
                  </a:lnTo>
                  <a:lnTo>
                    <a:pt x="1562" y="53"/>
                  </a:lnTo>
                  <a:lnTo>
                    <a:pt x="1566" y="49"/>
                  </a:lnTo>
                  <a:lnTo>
                    <a:pt x="1571" y="43"/>
                  </a:lnTo>
                  <a:lnTo>
                    <a:pt x="1573" y="33"/>
                  </a:lnTo>
                  <a:lnTo>
                    <a:pt x="1566" y="21"/>
                  </a:lnTo>
                  <a:lnTo>
                    <a:pt x="1564" y="11"/>
                  </a:lnTo>
                  <a:lnTo>
                    <a:pt x="1578" y="9"/>
                  </a:lnTo>
                  <a:lnTo>
                    <a:pt x="1599" y="9"/>
                  </a:lnTo>
                  <a:lnTo>
                    <a:pt x="1613" y="5"/>
                  </a:lnTo>
                  <a:lnTo>
                    <a:pt x="1624" y="0"/>
                  </a:lnTo>
                  <a:lnTo>
                    <a:pt x="1629" y="2"/>
                  </a:lnTo>
                  <a:lnTo>
                    <a:pt x="1636" y="5"/>
                  </a:lnTo>
                  <a:lnTo>
                    <a:pt x="1638" y="9"/>
                  </a:lnTo>
                  <a:lnTo>
                    <a:pt x="1643" y="15"/>
                  </a:lnTo>
                  <a:lnTo>
                    <a:pt x="1645" y="21"/>
                  </a:lnTo>
                  <a:lnTo>
                    <a:pt x="1645" y="27"/>
                  </a:lnTo>
                  <a:lnTo>
                    <a:pt x="1645" y="33"/>
                  </a:lnTo>
                  <a:lnTo>
                    <a:pt x="1643" y="41"/>
                  </a:lnTo>
                  <a:lnTo>
                    <a:pt x="1636" y="57"/>
                  </a:lnTo>
                  <a:lnTo>
                    <a:pt x="1629" y="73"/>
                  </a:lnTo>
                  <a:lnTo>
                    <a:pt x="1631" y="77"/>
                  </a:lnTo>
                  <a:lnTo>
                    <a:pt x="1636" y="79"/>
                  </a:lnTo>
                  <a:lnTo>
                    <a:pt x="1643" y="79"/>
                  </a:lnTo>
                  <a:lnTo>
                    <a:pt x="1650" y="81"/>
                  </a:lnTo>
                  <a:lnTo>
                    <a:pt x="1666" y="81"/>
                  </a:lnTo>
                  <a:lnTo>
                    <a:pt x="1676" y="83"/>
                  </a:lnTo>
                  <a:lnTo>
                    <a:pt x="1680" y="95"/>
                  </a:lnTo>
                  <a:lnTo>
                    <a:pt x="1683" y="105"/>
                  </a:lnTo>
                  <a:lnTo>
                    <a:pt x="1690" y="126"/>
                  </a:lnTo>
                  <a:lnTo>
                    <a:pt x="1697" y="144"/>
                  </a:lnTo>
                  <a:lnTo>
                    <a:pt x="1692" y="152"/>
                  </a:lnTo>
                  <a:lnTo>
                    <a:pt x="1687" y="158"/>
                  </a:lnTo>
                  <a:lnTo>
                    <a:pt x="1683" y="162"/>
                  </a:lnTo>
                  <a:lnTo>
                    <a:pt x="1678" y="164"/>
                  </a:lnTo>
                  <a:lnTo>
                    <a:pt x="1673" y="166"/>
                  </a:lnTo>
                  <a:lnTo>
                    <a:pt x="1671" y="168"/>
                  </a:lnTo>
                  <a:lnTo>
                    <a:pt x="1666" y="170"/>
                  </a:lnTo>
                  <a:lnTo>
                    <a:pt x="1664" y="174"/>
                  </a:lnTo>
                  <a:lnTo>
                    <a:pt x="1664" y="188"/>
                  </a:lnTo>
                  <a:lnTo>
                    <a:pt x="1666" y="200"/>
                  </a:lnTo>
                  <a:lnTo>
                    <a:pt x="1664" y="212"/>
                  </a:lnTo>
                  <a:lnTo>
                    <a:pt x="1657" y="223"/>
                  </a:lnTo>
                  <a:lnTo>
                    <a:pt x="1652" y="227"/>
                  </a:lnTo>
                  <a:lnTo>
                    <a:pt x="1650" y="235"/>
                  </a:lnTo>
                  <a:lnTo>
                    <a:pt x="1648" y="245"/>
                  </a:lnTo>
                  <a:lnTo>
                    <a:pt x="1648" y="257"/>
                  </a:lnTo>
                  <a:lnTo>
                    <a:pt x="1650" y="275"/>
                  </a:lnTo>
                  <a:lnTo>
                    <a:pt x="1652" y="287"/>
                  </a:lnTo>
                  <a:lnTo>
                    <a:pt x="1657" y="293"/>
                  </a:lnTo>
                  <a:lnTo>
                    <a:pt x="1662" y="299"/>
                  </a:lnTo>
                  <a:lnTo>
                    <a:pt x="1673" y="303"/>
                  </a:lnTo>
                  <a:lnTo>
                    <a:pt x="1680" y="311"/>
                  </a:lnTo>
                  <a:lnTo>
                    <a:pt x="1678" y="329"/>
                  </a:lnTo>
                  <a:lnTo>
                    <a:pt x="1683" y="346"/>
                  </a:lnTo>
                  <a:lnTo>
                    <a:pt x="1694" y="358"/>
                  </a:lnTo>
                  <a:lnTo>
                    <a:pt x="1713" y="376"/>
                  </a:lnTo>
                  <a:lnTo>
                    <a:pt x="1731" y="390"/>
                  </a:lnTo>
                  <a:lnTo>
                    <a:pt x="1748" y="400"/>
                  </a:lnTo>
                  <a:lnTo>
                    <a:pt x="1757" y="400"/>
                  </a:lnTo>
                  <a:lnTo>
                    <a:pt x="1764" y="400"/>
                  </a:lnTo>
                  <a:lnTo>
                    <a:pt x="1766" y="400"/>
                  </a:lnTo>
                  <a:lnTo>
                    <a:pt x="1771" y="402"/>
                  </a:lnTo>
                  <a:lnTo>
                    <a:pt x="1773" y="406"/>
                  </a:lnTo>
                  <a:lnTo>
                    <a:pt x="1778" y="410"/>
                  </a:lnTo>
                  <a:lnTo>
                    <a:pt x="1780" y="414"/>
                  </a:lnTo>
                  <a:lnTo>
                    <a:pt x="1783" y="414"/>
                  </a:lnTo>
                  <a:lnTo>
                    <a:pt x="1787" y="414"/>
                  </a:lnTo>
                  <a:lnTo>
                    <a:pt x="1792" y="412"/>
                  </a:lnTo>
                  <a:lnTo>
                    <a:pt x="1804" y="408"/>
                  </a:lnTo>
                  <a:lnTo>
                    <a:pt x="1820" y="406"/>
                  </a:lnTo>
                  <a:lnTo>
                    <a:pt x="1825" y="404"/>
                  </a:lnTo>
                  <a:lnTo>
                    <a:pt x="1827" y="400"/>
                  </a:lnTo>
                  <a:lnTo>
                    <a:pt x="1829" y="396"/>
                  </a:lnTo>
                  <a:lnTo>
                    <a:pt x="1832" y="390"/>
                  </a:lnTo>
                  <a:lnTo>
                    <a:pt x="1836" y="384"/>
                  </a:lnTo>
                  <a:lnTo>
                    <a:pt x="1841" y="380"/>
                  </a:lnTo>
                  <a:lnTo>
                    <a:pt x="1848" y="378"/>
                  </a:lnTo>
                  <a:lnTo>
                    <a:pt x="1857" y="378"/>
                  </a:lnTo>
                  <a:lnTo>
                    <a:pt x="1864" y="380"/>
                  </a:lnTo>
                  <a:lnTo>
                    <a:pt x="1873" y="382"/>
                  </a:lnTo>
                  <a:lnTo>
                    <a:pt x="1880" y="382"/>
                  </a:lnTo>
                  <a:lnTo>
                    <a:pt x="1887" y="380"/>
                  </a:lnTo>
                  <a:lnTo>
                    <a:pt x="1892" y="378"/>
                  </a:lnTo>
                  <a:lnTo>
                    <a:pt x="1894" y="376"/>
                  </a:lnTo>
                  <a:lnTo>
                    <a:pt x="1901" y="368"/>
                  </a:lnTo>
                  <a:lnTo>
                    <a:pt x="1908" y="364"/>
                  </a:lnTo>
                  <a:lnTo>
                    <a:pt x="1929" y="362"/>
                  </a:lnTo>
                  <a:lnTo>
                    <a:pt x="1948" y="356"/>
                  </a:lnTo>
                  <a:lnTo>
                    <a:pt x="1957" y="348"/>
                  </a:lnTo>
                  <a:lnTo>
                    <a:pt x="1964" y="342"/>
                  </a:lnTo>
                  <a:lnTo>
                    <a:pt x="1969" y="338"/>
                  </a:lnTo>
                  <a:lnTo>
                    <a:pt x="1976" y="336"/>
                  </a:lnTo>
                  <a:lnTo>
                    <a:pt x="1983" y="334"/>
                  </a:lnTo>
                  <a:lnTo>
                    <a:pt x="1990" y="334"/>
                  </a:lnTo>
                  <a:lnTo>
                    <a:pt x="2008" y="338"/>
                  </a:lnTo>
                  <a:lnTo>
                    <a:pt x="2027" y="342"/>
                  </a:lnTo>
                  <a:lnTo>
                    <a:pt x="2046" y="340"/>
                  </a:lnTo>
                  <a:lnTo>
                    <a:pt x="2060" y="336"/>
                  </a:lnTo>
                  <a:lnTo>
                    <a:pt x="2092" y="342"/>
                  </a:lnTo>
                  <a:lnTo>
                    <a:pt x="2122" y="346"/>
                  </a:lnTo>
                  <a:lnTo>
                    <a:pt x="2129" y="348"/>
                  </a:lnTo>
                  <a:lnTo>
                    <a:pt x="2136" y="346"/>
                  </a:lnTo>
                  <a:lnTo>
                    <a:pt x="2139" y="346"/>
                  </a:lnTo>
                  <a:lnTo>
                    <a:pt x="2141" y="344"/>
                  </a:lnTo>
                  <a:lnTo>
                    <a:pt x="2143" y="342"/>
                  </a:lnTo>
                  <a:lnTo>
                    <a:pt x="2143" y="338"/>
                  </a:lnTo>
                  <a:lnTo>
                    <a:pt x="2134" y="319"/>
                  </a:lnTo>
                  <a:lnTo>
                    <a:pt x="2120" y="301"/>
                  </a:lnTo>
                  <a:lnTo>
                    <a:pt x="2125" y="295"/>
                  </a:lnTo>
                  <a:lnTo>
                    <a:pt x="2132" y="287"/>
                  </a:lnTo>
                  <a:lnTo>
                    <a:pt x="2136" y="283"/>
                  </a:lnTo>
                  <a:lnTo>
                    <a:pt x="2141" y="279"/>
                  </a:lnTo>
                  <a:lnTo>
                    <a:pt x="2146" y="279"/>
                  </a:lnTo>
                  <a:lnTo>
                    <a:pt x="2150" y="281"/>
                  </a:lnTo>
                  <a:lnTo>
                    <a:pt x="2162" y="285"/>
                  </a:lnTo>
                  <a:lnTo>
                    <a:pt x="2171" y="287"/>
                  </a:lnTo>
                  <a:lnTo>
                    <a:pt x="2192" y="287"/>
                  </a:lnTo>
                  <a:lnTo>
                    <a:pt x="2204" y="287"/>
                  </a:lnTo>
                  <a:lnTo>
                    <a:pt x="2213" y="285"/>
                  </a:lnTo>
                  <a:lnTo>
                    <a:pt x="2220" y="281"/>
                  </a:lnTo>
                  <a:lnTo>
                    <a:pt x="2227" y="277"/>
                  </a:lnTo>
                  <a:lnTo>
                    <a:pt x="2232" y="275"/>
                  </a:lnTo>
                  <a:lnTo>
                    <a:pt x="2241" y="273"/>
                  </a:lnTo>
                  <a:lnTo>
                    <a:pt x="2250" y="271"/>
                  </a:lnTo>
                  <a:lnTo>
                    <a:pt x="2262" y="275"/>
                  </a:lnTo>
                  <a:lnTo>
                    <a:pt x="2274" y="281"/>
                  </a:lnTo>
                  <a:lnTo>
                    <a:pt x="2281" y="283"/>
                  </a:lnTo>
                  <a:lnTo>
                    <a:pt x="2285" y="287"/>
                  </a:lnTo>
                  <a:lnTo>
                    <a:pt x="2288" y="291"/>
                  </a:lnTo>
                  <a:lnTo>
                    <a:pt x="2288" y="293"/>
                  </a:lnTo>
                  <a:lnTo>
                    <a:pt x="2320" y="301"/>
                  </a:lnTo>
                  <a:lnTo>
                    <a:pt x="2351" y="313"/>
                  </a:lnTo>
                  <a:lnTo>
                    <a:pt x="2362" y="315"/>
                  </a:lnTo>
                  <a:lnTo>
                    <a:pt x="2371" y="313"/>
                  </a:lnTo>
                  <a:lnTo>
                    <a:pt x="2378" y="311"/>
                  </a:lnTo>
                  <a:lnTo>
                    <a:pt x="2383" y="307"/>
                  </a:lnTo>
                  <a:lnTo>
                    <a:pt x="2388" y="303"/>
                  </a:lnTo>
                  <a:lnTo>
                    <a:pt x="2390" y="299"/>
                  </a:lnTo>
                  <a:lnTo>
                    <a:pt x="2397" y="297"/>
                  </a:lnTo>
                  <a:lnTo>
                    <a:pt x="2402" y="297"/>
                  </a:lnTo>
                  <a:lnTo>
                    <a:pt x="2416" y="301"/>
                  </a:lnTo>
                  <a:lnTo>
                    <a:pt x="2430" y="305"/>
                  </a:lnTo>
                  <a:lnTo>
                    <a:pt x="2444" y="301"/>
                  </a:lnTo>
                  <a:lnTo>
                    <a:pt x="2462" y="297"/>
                  </a:lnTo>
                  <a:lnTo>
                    <a:pt x="2469" y="309"/>
                  </a:lnTo>
                  <a:lnTo>
                    <a:pt x="2479" y="311"/>
                  </a:lnTo>
                  <a:lnTo>
                    <a:pt x="2495" y="311"/>
                  </a:lnTo>
                  <a:lnTo>
                    <a:pt x="2506" y="309"/>
                  </a:lnTo>
                  <a:lnTo>
                    <a:pt x="2520" y="303"/>
                  </a:lnTo>
                  <a:lnTo>
                    <a:pt x="2532" y="293"/>
                  </a:lnTo>
                  <a:lnTo>
                    <a:pt x="2544" y="281"/>
                  </a:lnTo>
                  <a:lnTo>
                    <a:pt x="2553" y="259"/>
                  </a:lnTo>
                  <a:lnTo>
                    <a:pt x="2567" y="241"/>
                  </a:lnTo>
                  <a:lnTo>
                    <a:pt x="2572" y="233"/>
                  </a:lnTo>
                  <a:lnTo>
                    <a:pt x="2576" y="223"/>
                  </a:lnTo>
                  <a:lnTo>
                    <a:pt x="2576" y="216"/>
                  </a:lnTo>
                  <a:lnTo>
                    <a:pt x="2581" y="210"/>
                  </a:lnTo>
                  <a:lnTo>
                    <a:pt x="2586" y="206"/>
                  </a:lnTo>
                  <a:lnTo>
                    <a:pt x="2593" y="200"/>
                  </a:lnTo>
                  <a:lnTo>
                    <a:pt x="2602" y="190"/>
                  </a:lnTo>
                  <a:lnTo>
                    <a:pt x="2614" y="168"/>
                  </a:lnTo>
                  <a:lnTo>
                    <a:pt x="2620" y="156"/>
                  </a:lnTo>
                  <a:lnTo>
                    <a:pt x="2630" y="146"/>
                  </a:lnTo>
                  <a:lnTo>
                    <a:pt x="2639" y="138"/>
                  </a:lnTo>
                  <a:lnTo>
                    <a:pt x="2651" y="134"/>
                  </a:lnTo>
                  <a:lnTo>
                    <a:pt x="2655" y="132"/>
                  </a:lnTo>
                  <a:lnTo>
                    <a:pt x="2655" y="124"/>
                  </a:lnTo>
                  <a:lnTo>
                    <a:pt x="2658" y="118"/>
                  </a:lnTo>
                  <a:lnTo>
                    <a:pt x="2660" y="109"/>
                  </a:lnTo>
                  <a:lnTo>
                    <a:pt x="2665" y="114"/>
                  </a:lnTo>
                  <a:lnTo>
                    <a:pt x="2669" y="116"/>
                  </a:lnTo>
                  <a:lnTo>
                    <a:pt x="2674" y="116"/>
                  </a:lnTo>
                  <a:lnTo>
                    <a:pt x="2672" y="103"/>
                  </a:lnTo>
                  <a:lnTo>
                    <a:pt x="2674" y="97"/>
                  </a:lnTo>
                  <a:lnTo>
                    <a:pt x="2672" y="93"/>
                  </a:lnTo>
                  <a:lnTo>
                    <a:pt x="2672" y="87"/>
                  </a:lnTo>
                  <a:lnTo>
                    <a:pt x="2672" y="85"/>
                  </a:lnTo>
                  <a:lnTo>
                    <a:pt x="2674" y="85"/>
                  </a:lnTo>
                  <a:lnTo>
                    <a:pt x="2676" y="85"/>
                  </a:lnTo>
                  <a:lnTo>
                    <a:pt x="2681" y="89"/>
                  </a:lnTo>
                  <a:lnTo>
                    <a:pt x="2688" y="89"/>
                  </a:lnTo>
                  <a:lnTo>
                    <a:pt x="2695" y="91"/>
                  </a:lnTo>
                  <a:lnTo>
                    <a:pt x="2700" y="95"/>
                  </a:lnTo>
                  <a:lnTo>
                    <a:pt x="2704" y="101"/>
                  </a:lnTo>
                  <a:lnTo>
                    <a:pt x="2714" y="114"/>
                  </a:lnTo>
                  <a:lnTo>
                    <a:pt x="2718" y="128"/>
                  </a:lnTo>
                  <a:lnTo>
                    <a:pt x="2728" y="162"/>
                  </a:lnTo>
                  <a:lnTo>
                    <a:pt x="2732" y="194"/>
                  </a:lnTo>
                  <a:lnTo>
                    <a:pt x="2735" y="210"/>
                  </a:lnTo>
                  <a:lnTo>
                    <a:pt x="2739" y="225"/>
                  </a:lnTo>
                  <a:lnTo>
                    <a:pt x="2744" y="237"/>
                  </a:lnTo>
                  <a:lnTo>
                    <a:pt x="2749" y="247"/>
                  </a:lnTo>
                  <a:lnTo>
                    <a:pt x="2760" y="269"/>
                  </a:lnTo>
                  <a:lnTo>
                    <a:pt x="2774" y="295"/>
                  </a:lnTo>
                  <a:lnTo>
                    <a:pt x="2776" y="307"/>
                  </a:lnTo>
                  <a:lnTo>
                    <a:pt x="2779" y="319"/>
                  </a:lnTo>
                  <a:lnTo>
                    <a:pt x="2786" y="319"/>
                  </a:lnTo>
                  <a:lnTo>
                    <a:pt x="2790" y="319"/>
                  </a:lnTo>
                  <a:lnTo>
                    <a:pt x="2793" y="325"/>
                  </a:lnTo>
                  <a:lnTo>
                    <a:pt x="2795" y="334"/>
                  </a:lnTo>
                  <a:lnTo>
                    <a:pt x="2797" y="338"/>
                  </a:lnTo>
                  <a:lnTo>
                    <a:pt x="2802" y="342"/>
                  </a:lnTo>
                  <a:lnTo>
                    <a:pt x="2807" y="346"/>
                  </a:lnTo>
                  <a:lnTo>
                    <a:pt x="2811" y="346"/>
                  </a:lnTo>
                  <a:lnTo>
                    <a:pt x="2832" y="350"/>
                  </a:lnTo>
                  <a:lnTo>
                    <a:pt x="2853" y="354"/>
                  </a:lnTo>
                  <a:lnTo>
                    <a:pt x="2860" y="360"/>
                  </a:lnTo>
                  <a:lnTo>
                    <a:pt x="2867" y="368"/>
                  </a:lnTo>
                  <a:lnTo>
                    <a:pt x="2872" y="378"/>
                  </a:lnTo>
                  <a:lnTo>
                    <a:pt x="2872" y="396"/>
                  </a:lnTo>
                  <a:lnTo>
                    <a:pt x="2867" y="416"/>
                  </a:lnTo>
                  <a:lnTo>
                    <a:pt x="2863" y="430"/>
                  </a:lnTo>
                  <a:lnTo>
                    <a:pt x="2858" y="434"/>
                  </a:lnTo>
                  <a:lnTo>
                    <a:pt x="2853" y="438"/>
                  </a:lnTo>
                  <a:lnTo>
                    <a:pt x="2846" y="438"/>
                  </a:lnTo>
                  <a:lnTo>
                    <a:pt x="2839" y="438"/>
                  </a:lnTo>
                  <a:lnTo>
                    <a:pt x="2832" y="441"/>
                  </a:lnTo>
                  <a:lnTo>
                    <a:pt x="2825" y="445"/>
                  </a:lnTo>
                  <a:lnTo>
                    <a:pt x="2821" y="451"/>
                  </a:lnTo>
                  <a:lnTo>
                    <a:pt x="2814" y="459"/>
                  </a:lnTo>
                  <a:lnTo>
                    <a:pt x="2800" y="479"/>
                  </a:lnTo>
                  <a:lnTo>
                    <a:pt x="2783" y="499"/>
                  </a:lnTo>
                  <a:lnTo>
                    <a:pt x="2776" y="505"/>
                  </a:lnTo>
                  <a:lnTo>
                    <a:pt x="2767" y="511"/>
                  </a:lnTo>
                  <a:lnTo>
                    <a:pt x="2758" y="513"/>
                  </a:lnTo>
                  <a:lnTo>
                    <a:pt x="2749" y="517"/>
                  </a:lnTo>
                  <a:lnTo>
                    <a:pt x="2737" y="521"/>
                  </a:lnTo>
                  <a:lnTo>
                    <a:pt x="2728" y="527"/>
                  </a:lnTo>
                  <a:lnTo>
                    <a:pt x="2718" y="535"/>
                  </a:lnTo>
                  <a:lnTo>
                    <a:pt x="2711" y="547"/>
                  </a:lnTo>
                  <a:lnTo>
                    <a:pt x="2702" y="560"/>
                  </a:lnTo>
                  <a:lnTo>
                    <a:pt x="2693" y="570"/>
                  </a:lnTo>
                  <a:lnTo>
                    <a:pt x="2683" y="576"/>
                  </a:lnTo>
                  <a:lnTo>
                    <a:pt x="2674" y="584"/>
                  </a:lnTo>
                  <a:lnTo>
                    <a:pt x="2667" y="592"/>
                  </a:lnTo>
                  <a:lnTo>
                    <a:pt x="2660" y="604"/>
                  </a:lnTo>
                  <a:lnTo>
                    <a:pt x="2658" y="620"/>
                  </a:lnTo>
                  <a:lnTo>
                    <a:pt x="2658" y="644"/>
                  </a:lnTo>
                  <a:lnTo>
                    <a:pt x="2655" y="648"/>
                  </a:lnTo>
                  <a:lnTo>
                    <a:pt x="2653" y="652"/>
                  </a:lnTo>
                  <a:lnTo>
                    <a:pt x="2646" y="654"/>
                  </a:lnTo>
                  <a:lnTo>
                    <a:pt x="2639" y="656"/>
                  </a:lnTo>
                  <a:lnTo>
                    <a:pt x="2632" y="659"/>
                  </a:lnTo>
                  <a:lnTo>
                    <a:pt x="2627" y="663"/>
                  </a:lnTo>
                  <a:lnTo>
                    <a:pt x="2623" y="671"/>
                  </a:lnTo>
                  <a:lnTo>
                    <a:pt x="2620" y="681"/>
                  </a:lnTo>
                  <a:lnTo>
                    <a:pt x="2623" y="687"/>
                  </a:lnTo>
                  <a:lnTo>
                    <a:pt x="2627" y="689"/>
                  </a:lnTo>
                  <a:lnTo>
                    <a:pt x="2632" y="691"/>
                  </a:lnTo>
                  <a:lnTo>
                    <a:pt x="2637" y="691"/>
                  </a:lnTo>
                  <a:lnTo>
                    <a:pt x="2648" y="689"/>
                  </a:lnTo>
                  <a:lnTo>
                    <a:pt x="2665" y="683"/>
                  </a:lnTo>
                  <a:lnTo>
                    <a:pt x="2679" y="675"/>
                  </a:lnTo>
                  <a:lnTo>
                    <a:pt x="2695" y="665"/>
                  </a:lnTo>
                  <a:lnTo>
                    <a:pt x="2723" y="644"/>
                  </a:lnTo>
                  <a:lnTo>
                    <a:pt x="2746" y="630"/>
                  </a:lnTo>
                  <a:lnTo>
                    <a:pt x="2749" y="630"/>
                  </a:lnTo>
                  <a:lnTo>
                    <a:pt x="2751" y="630"/>
                  </a:lnTo>
                  <a:lnTo>
                    <a:pt x="2753" y="632"/>
                  </a:lnTo>
                  <a:lnTo>
                    <a:pt x="2755" y="634"/>
                  </a:lnTo>
                  <a:lnTo>
                    <a:pt x="2755" y="638"/>
                  </a:lnTo>
                  <a:lnTo>
                    <a:pt x="2755" y="640"/>
                  </a:lnTo>
                  <a:lnTo>
                    <a:pt x="2753" y="644"/>
                  </a:lnTo>
                  <a:lnTo>
                    <a:pt x="2751" y="648"/>
                  </a:lnTo>
                  <a:lnTo>
                    <a:pt x="2749" y="652"/>
                  </a:lnTo>
                  <a:lnTo>
                    <a:pt x="2749" y="654"/>
                  </a:lnTo>
                  <a:lnTo>
                    <a:pt x="2751" y="656"/>
                  </a:lnTo>
                  <a:lnTo>
                    <a:pt x="2753" y="659"/>
                  </a:lnTo>
                  <a:lnTo>
                    <a:pt x="2758" y="663"/>
                  </a:lnTo>
                  <a:lnTo>
                    <a:pt x="2760" y="665"/>
                  </a:lnTo>
                  <a:lnTo>
                    <a:pt x="2762" y="677"/>
                  </a:lnTo>
                  <a:lnTo>
                    <a:pt x="2767" y="691"/>
                  </a:lnTo>
                  <a:lnTo>
                    <a:pt x="2774" y="705"/>
                  </a:lnTo>
                  <a:lnTo>
                    <a:pt x="2781" y="717"/>
                  </a:lnTo>
                  <a:lnTo>
                    <a:pt x="2790" y="729"/>
                  </a:lnTo>
                  <a:lnTo>
                    <a:pt x="2797" y="737"/>
                  </a:lnTo>
                  <a:lnTo>
                    <a:pt x="2804" y="741"/>
                  </a:lnTo>
                  <a:lnTo>
                    <a:pt x="2809" y="741"/>
                  </a:lnTo>
                  <a:lnTo>
                    <a:pt x="2818" y="735"/>
                  </a:lnTo>
                  <a:lnTo>
                    <a:pt x="2830" y="729"/>
                  </a:lnTo>
                  <a:lnTo>
                    <a:pt x="2842" y="725"/>
                  </a:lnTo>
                  <a:lnTo>
                    <a:pt x="2853" y="723"/>
                  </a:lnTo>
                  <a:lnTo>
                    <a:pt x="2860" y="727"/>
                  </a:lnTo>
                  <a:lnTo>
                    <a:pt x="2867" y="733"/>
                  </a:lnTo>
                  <a:lnTo>
                    <a:pt x="2872" y="735"/>
                  </a:lnTo>
                  <a:lnTo>
                    <a:pt x="2874" y="737"/>
                  </a:lnTo>
                  <a:lnTo>
                    <a:pt x="2877" y="737"/>
                  </a:lnTo>
                  <a:lnTo>
                    <a:pt x="2881" y="735"/>
                  </a:lnTo>
                  <a:lnTo>
                    <a:pt x="2886" y="731"/>
                  </a:lnTo>
                  <a:lnTo>
                    <a:pt x="2890" y="731"/>
                  </a:lnTo>
                  <a:lnTo>
                    <a:pt x="2897" y="729"/>
                  </a:lnTo>
                  <a:lnTo>
                    <a:pt x="2904" y="729"/>
                  </a:lnTo>
                  <a:lnTo>
                    <a:pt x="2911" y="723"/>
                  </a:lnTo>
                  <a:lnTo>
                    <a:pt x="2925" y="715"/>
                  </a:lnTo>
                  <a:lnTo>
                    <a:pt x="2935" y="713"/>
                  </a:lnTo>
                  <a:lnTo>
                    <a:pt x="2942" y="713"/>
                  </a:lnTo>
                  <a:lnTo>
                    <a:pt x="2946" y="713"/>
                  </a:lnTo>
                  <a:lnTo>
                    <a:pt x="2949" y="717"/>
                  </a:lnTo>
                  <a:lnTo>
                    <a:pt x="2949" y="725"/>
                  </a:lnTo>
                  <a:lnTo>
                    <a:pt x="2942" y="735"/>
                  </a:lnTo>
                  <a:lnTo>
                    <a:pt x="2935" y="749"/>
                  </a:lnTo>
                  <a:lnTo>
                    <a:pt x="2925" y="763"/>
                  </a:lnTo>
                  <a:lnTo>
                    <a:pt x="2916" y="778"/>
                  </a:lnTo>
                  <a:lnTo>
                    <a:pt x="2911" y="792"/>
                  </a:lnTo>
                  <a:lnTo>
                    <a:pt x="2909" y="796"/>
                  </a:lnTo>
                  <a:lnTo>
                    <a:pt x="2909" y="800"/>
                  </a:lnTo>
                  <a:lnTo>
                    <a:pt x="2909" y="802"/>
                  </a:lnTo>
                  <a:lnTo>
                    <a:pt x="2911" y="804"/>
                  </a:lnTo>
                  <a:lnTo>
                    <a:pt x="2914" y="804"/>
                  </a:lnTo>
                  <a:lnTo>
                    <a:pt x="2916" y="804"/>
                  </a:lnTo>
                  <a:lnTo>
                    <a:pt x="2918" y="802"/>
                  </a:lnTo>
                  <a:lnTo>
                    <a:pt x="2921" y="798"/>
                  </a:lnTo>
                  <a:lnTo>
                    <a:pt x="2928" y="788"/>
                  </a:lnTo>
                  <a:lnTo>
                    <a:pt x="2932" y="776"/>
                  </a:lnTo>
                  <a:lnTo>
                    <a:pt x="2937" y="763"/>
                  </a:lnTo>
                  <a:lnTo>
                    <a:pt x="2944" y="751"/>
                  </a:lnTo>
                  <a:lnTo>
                    <a:pt x="2949" y="743"/>
                  </a:lnTo>
                  <a:lnTo>
                    <a:pt x="2953" y="739"/>
                  </a:lnTo>
                  <a:lnTo>
                    <a:pt x="2972" y="733"/>
                  </a:lnTo>
                  <a:lnTo>
                    <a:pt x="2984" y="729"/>
                  </a:lnTo>
                  <a:lnTo>
                    <a:pt x="2991" y="725"/>
                  </a:lnTo>
                  <a:lnTo>
                    <a:pt x="2991" y="721"/>
                  </a:lnTo>
                  <a:lnTo>
                    <a:pt x="2991" y="717"/>
                  </a:lnTo>
                  <a:lnTo>
                    <a:pt x="2993" y="715"/>
                  </a:lnTo>
                  <a:lnTo>
                    <a:pt x="2993" y="711"/>
                  </a:lnTo>
                  <a:lnTo>
                    <a:pt x="3000" y="707"/>
                  </a:lnTo>
                  <a:lnTo>
                    <a:pt x="3009" y="699"/>
                  </a:lnTo>
                  <a:lnTo>
                    <a:pt x="3016" y="691"/>
                  </a:lnTo>
                  <a:lnTo>
                    <a:pt x="3021" y="687"/>
                  </a:lnTo>
                  <a:lnTo>
                    <a:pt x="3025" y="685"/>
                  </a:lnTo>
                  <a:lnTo>
                    <a:pt x="3035" y="683"/>
                  </a:lnTo>
                  <a:lnTo>
                    <a:pt x="3046" y="681"/>
                  </a:lnTo>
                  <a:lnTo>
                    <a:pt x="3046" y="675"/>
                  </a:lnTo>
                  <a:lnTo>
                    <a:pt x="3046" y="667"/>
                  </a:lnTo>
                  <a:lnTo>
                    <a:pt x="3049" y="661"/>
                  </a:lnTo>
                  <a:lnTo>
                    <a:pt x="3049" y="654"/>
                  </a:lnTo>
                  <a:lnTo>
                    <a:pt x="3053" y="648"/>
                  </a:lnTo>
                  <a:lnTo>
                    <a:pt x="3058" y="642"/>
                  </a:lnTo>
                  <a:lnTo>
                    <a:pt x="3067" y="634"/>
                  </a:lnTo>
                  <a:lnTo>
                    <a:pt x="3079" y="622"/>
                  </a:lnTo>
                  <a:lnTo>
                    <a:pt x="3086" y="616"/>
                  </a:lnTo>
                  <a:lnTo>
                    <a:pt x="3093" y="610"/>
                  </a:lnTo>
                  <a:lnTo>
                    <a:pt x="3098" y="608"/>
                  </a:lnTo>
                  <a:lnTo>
                    <a:pt x="3100" y="608"/>
                  </a:lnTo>
                  <a:lnTo>
                    <a:pt x="3112" y="610"/>
                  </a:lnTo>
                  <a:lnTo>
                    <a:pt x="3121" y="608"/>
                  </a:lnTo>
                  <a:lnTo>
                    <a:pt x="3133" y="602"/>
                  </a:lnTo>
                  <a:lnTo>
                    <a:pt x="3149" y="598"/>
                  </a:lnTo>
                  <a:lnTo>
                    <a:pt x="3151" y="600"/>
                  </a:lnTo>
                  <a:lnTo>
                    <a:pt x="3151" y="606"/>
                  </a:lnTo>
                  <a:lnTo>
                    <a:pt x="3151" y="608"/>
                  </a:lnTo>
                  <a:lnTo>
                    <a:pt x="3156" y="608"/>
                  </a:lnTo>
                  <a:lnTo>
                    <a:pt x="3163" y="608"/>
                  </a:lnTo>
                  <a:lnTo>
                    <a:pt x="3174" y="606"/>
                  </a:lnTo>
                  <a:lnTo>
                    <a:pt x="3188" y="606"/>
                  </a:lnTo>
                  <a:lnTo>
                    <a:pt x="3195" y="608"/>
                  </a:lnTo>
                  <a:lnTo>
                    <a:pt x="3202" y="612"/>
                  </a:lnTo>
                  <a:lnTo>
                    <a:pt x="3207" y="616"/>
                  </a:lnTo>
                  <a:lnTo>
                    <a:pt x="3219" y="614"/>
                  </a:lnTo>
                  <a:lnTo>
                    <a:pt x="3230" y="616"/>
                  </a:lnTo>
                  <a:lnTo>
                    <a:pt x="3235" y="622"/>
                  </a:lnTo>
                  <a:lnTo>
                    <a:pt x="3237" y="626"/>
                  </a:lnTo>
                  <a:lnTo>
                    <a:pt x="3249" y="626"/>
                  </a:lnTo>
                  <a:lnTo>
                    <a:pt x="3254" y="626"/>
                  </a:lnTo>
                  <a:lnTo>
                    <a:pt x="3263" y="626"/>
                  </a:lnTo>
                  <a:lnTo>
                    <a:pt x="3268" y="626"/>
                  </a:lnTo>
                  <a:lnTo>
                    <a:pt x="3270" y="628"/>
                  </a:lnTo>
                  <a:lnTo>
                    <a:pt x="3272" y="638"/>
                  </a:lnTo>
                  <a:lnTo>
                    <a:pt x="3295" y="640"/>
                  </a:lnTo>
                  <a:lnTo>
                    <a:pt x="3305" y="642"/>
                  </a:lnTo>
                  <a:lnTo>
                    <a:pt x="3305" y="640"/>
                  </a:lnTo>
                  <a:lnTo>
                    <a:pt x="3309" y="638"/>
                  </a:lnTo>
                  <a:lnTo>
                    <a:pt x="3321" y="640"/>
                  </a:lnTo>
                  <a:lnTo>
                    <a:pt x="3323" y="650"/>
                  </a:lnTo>
                  <a:lnTo>
                    <a:pt x="3326" y="654"/>
                  </a:lnTo>
                  <a:lnTo>
                    <a:pt x="3337" y="656"/>
                  </a:lnTo>
                  <a:lnTo>
                    <a:pt x="3347" y="661"/>
                  </a:lnTo>
                  <a:lnTo>
                    <a:pt x="3354" y="667"/>
                  </a:lnTo>
                  <a:lnTo>
                    <a:pt x="3361" y="671"/>
                  </a:lnTo>
                  <a:lnTo>
                    <a:pt x="3368" y="665"/>
                  </a:lnTo>
                  <a:lnTo>
                    <a:pt x="3370" y="667"/>
                  </a:lnTo>
                  <a:lnTo>
                    <a:pt x="3372" y="669"/>
                  </a:lnTo>
                  <a:lnTo>
                    <a:pt x="3372" y="673"/>
                  </a:lnTo>
                  <a:lnTo>
                    <a:pt x="3375" y="675"/>
                  </a:lnTo>
                  <a:lnTo>
                    <a:pt x="3377" y="673"/>
                  </a:lnTo>
                  <a:lnTo>
                    <a:pt x="3379" y="671"/>
                  </a:lnTo>
                  <a:lnTo>
                    <a:pt x="3384" y="671"/>
                  </a:lnTo>
                  <a:lnTo>
                    <a:pt x="3389" y="675"/>
                  </a:lnTo>
                  <a:lnTo>
                    <a:pt x="3393" y="681"/>
                  </a:lnTo>
                  <a:lnTo>
                    <a:pt x="3396" y="685"/>
                  </a:lnTo>
                  <a:lnTo>
                    <a:pt x="3405" y="683"/>
                  </a:lnTo>
                  <a:lnTo>
                    <a:pt x="3409" y="685"/>
                  </a:lnTo>
                  <a:lnTo>
                    <a:pt x="3414" y="687"/>
                  </a:lnTo>
                  <a:lnTo>
                    <a:pt x="3419" y="691"/>
                  </a:lnTo>
                  <a:lnTo>
                    <a:pt x="3419" y="699"/>
                  </a:lnTo>
                  <a:lnTo>
                    <a:pt x="3419" y="707"/>
                  </a:lnTo>
                  <a:lnTo>
                    <a:pt x="3419" y="715"/>
                  </a:lnTo>
                  <a:lnTo>
                    <a:pt x="3421" y="719"/>
                  </a:lnTo>
                  <a:lnTo>
                    <a:pt x="3423" y="721"/>
                  </a:lnTo>
                  <a:lnTo>
                    <a:pt x="3426" y="723"/>
                  </a:lnTo>
                  <a:lnTo>
                    <a:pt x="3428" y="721"/>
                  </a:lnTo>
                  <a:lnTo>
                    <a:pt x="3433" y="721"/>
                  </a:lnTo>
                  <a:lnTo>
                    <a:pt x="3437" y="717"/>
                  </a:lnTo>
                  <a:lnTo>
                    <a:pt x="3440" y="713"/>
                  </a:lnTo>
                  <a:lnTo>
                    <a:pt x="3442" y="707"/>
                  </a:lnTo>
                  <a:lnTo>
                    <a:pt x="3442" y="703"/>
                  </a:lnTo>
                  <a:lnTo>
                    <a:pt x="3454" y="701"/>
                  </a:lnTo>
                  <a:lnTo>
                    <a:pt x="3461" y="703"/>
                  </a:lnTo>
                  <a:lnTo>
                    <a:pt x="3465" y="707"/>
                  </a:lnTo>
                  <a:lnTo>
                    <a:pt x="3472" y="707"/>
                  </a:lnTo>
                  <a:lnTo>
                    <a:pt x="3482" y="711"/>
                  </a:lnTo>
                  <a:lnTo>
                    <a:pt x="3493" y="721"/>
                  </a:lnTo>
                  <a:lnTo>
                    <a:pt x="3507" y="735"/>
                  </a:lnTo>
                  <a:lnTo>
                    <a:pt x="3524" y="755"/>
                  </a:lnTo>
                  <a:lnTo>
                    <a:pt x="3526" y="759"/>
                  </a:lnTo>
                  <a:lnTo>
                    <a:pt x="3524" y="765"/>
                  </a:lnTo>
                  <a:lnTo>
                    <a:pt x="3519" y="772"/>
                  </a:lnTo>
                  <a:lnTo>
                    <a:pt x="3512" y="780"/>
                  </a:lnTo>
                  <a:lnTo>
                    <a:pt x="3507" y="784"/>
                  </a:lnTo>
                  <a:lnTo>
                    <a:pt x="3503" y="788"/>
                  </a:lnTo>
                  <a:lnTo>
                    <a:pt x="3503" y="790"/>
                  </a:lnTo>
                  <a:lnTo>
                    <a:pt x="3503" y="792"/>
                  </a:lnTo>
                  <a:lnTo>
                    <a:pt x="3505" y="792"/>
                  </a:lnTo>
                  <a:lnTo>
                    <a:pt x="3507" y="792"/>
                  </a:lnTo>
                  <a:lnTo>
                    <a:pt x="3519" y="778"/>
                  </a:lnTo>
                  <a:lnTo>
                    <a:pt x="3526" y="774"/>
                  </a:lnTo>
                  <a:lnTo>
                    <a:pt x="3531" y="774"/>
                  </a:lnTo>
                  <a:lnTo>
                    <a:pt x="3533" y="774"/>
                  </a:lnTo>
                  <a:lnTo>
                    <a:pt x="3533" y="776"/>
                  </a:lnTo>
                  <a:lnTo>
                    <a:pt x="3535" y="780"/>
                  </a:lnTo>
                  <a:lnTo>
                    <a:pt x="3535" y="786"/>
                  </a:lnTo>
                  <a:lnTo>
                    <a:pt x="3535" y="794"/>
                  </a:lnTo>
                  <a:lnTo>
                    <a:pt x="3535" y="796"/>
                  </a:lnTo>
                  <a:lnTo>
                    <a:pt x="3533" y="798"/>
                  </a:lnTo>
                  <a:lnTo>
                    <a:pt x="3531" y="800"/>
                  </a:lnTo>
                  <a:lnTo>
                    <a:pt x="3528" y="798"/>
                  </a:lnTo>
                  <a:lnTo>
                    <a:pt x="3521" y="816"/>
                  </a:lnTo>
                  <a:lnTo>
                    <a:pt x="3512" y="834"/>
                  </a:lnTo>
                  <a:lnTo>
                    <a:pt x="3517" y="836"/>
                  </a:lnTo>
                  <a:lnTo>
                    <a:pt x="3521" y="832"/>
                  </a:lnTo>
                  <a:lnTo>
                    <a:pt x="3524" y="830"/>
                  </a:lnTo>
                  <a:lnTo>
                    <a:pt x="3526" y="830"/>
                  </a:lnTo>
                  <a:lnTo>
                    <a:pt x="3528" y="830"/>
                  </a:lnTo>
                  <a:lnTo>
                    <a:pt x="3531" y="834"/>
                  </a:lnTo>
                  <a:lnTo>
                    <a:pt x="3531" y="850"/>
                  </a:lnTo>
                  <a:lnTo>
                    <a:pt x="3528" y="862"/>
                  </a:lnTo>
                  <a:lnTo>
                    <a:pt x="3533" y="862"/>
                  </a:lnTo>
                  <a:lnTo>
                    <a:pt x="3535" y="862"/>
                  </a:lnTo>
                  <a:lnTo>
                    <a:pt x="3537" y="858"/>
                  </a:lnTo>
                  <a:lnTo>
                    <a:pt x="3537" y="854"/>
                  </a:lnTo>
                  <a:lnTo>
                    <a:pt x="3540" y="844"/>
                  </a:lnTo>
                  <a:lnTo>
                    <a:pt x="3542" y="830"/>
                  </a:lnTo>
                  <a:lnTo>
                    <a:pt x="3542" y="816"/>
                  </a:lnTo>
                  <a:lnTo>
                    <a:pt x="3544" y="804"/>
                  </a:lnTo>
                  <a:lnTo>
                    <a:pt x="3547" y="800"/>
                  </a:lnTo>
                  <a:lnTo>
                    <a:pt x="3549" y="796"/>
                  </a:lnTo>
                  <a:lnTo>
                    <a:pt x="3551" y="794"/>
                  </a:lnTo>
                  <a:lnTo>
                    <a:pt x="3556" y="794"/>
                  </a:lnTo>
                  <a:lnTo>
                    <a:pt x="3558" y="794"/>
                  </a:lnTo>
                  <a:lnTo>
                    <a:pt x="3561" y="794"/>
                  </a:lnTo>
                  <a:lnTo>
                    <a:pt x="3563" y="794"/>
                  </a:lnTo>
                  <a:lnTo>
                    <a:pt x="3565" y="796"/>
                  </a:lnTo>
                  <a:lnTo>
                    <a:pt x="3565" y="802"/>
                  </a:lnTo>
                  <a:lnTo>
                    <a:pt x="3565" y="810"/>
                  </a:lnTo>
                  <a:lnTo>
                    <a:pt x="3563" y="818"/>
                  </a:lnTo>
                  <a:lnTo>
                    <a:pt x="3563" y="824"/>
                  </a:lnTo>
                  <a:lnTo>
                    <a:pt x="3565" y="830"/>
                  </a:lnTo>
                  <a:lnTo>
                    <a:pt x="3570" y="832"/>
                  </a:lnTo>
                  <a:lnTo>
                    <a:pt x="3577" y="830"/>
                  </a:lnTo>
                  <a:lnTo>
                    <a:pt x="3582" y="828"/>
                  </a:lnTo>
                  <a:lnTo>
                    <a:pt x="3586" y="824"/>
                  </a:lnTo>
                  <a:lnTo>
                    <a:pt x="3591" y="820"/>
                  </a:lnTo>
                  <a:lnTo>
                    <a:pt x="3598" y="816"/>
                  </a:lnTo>
                  <a:lnTo>
                    <a:pt x="3610" y="812"/>
                  </a:lnTo>
                  <a:lnTo>
                    <a:pt x="3624" y="810"/>
                  </a:lnTo>
                  <a:lnTo>
                    <a:pt x="3642" y="810"/>
                  </a:lnTo>
                  <a:lnTo>
                    <a:pt x="3649" y="812"/>
                  </a:lnTo>
                  <a:lnTo>
                    <a:pt x="3652" y="810"/>
                  </a:lnTo>
                  <a:lnTo>
                    <a:pt x="3649" y="808"/>
                  </a:lnTo>
                  <a:lnTo>
                    <a:pt x="3649" y="806"/>
                  </a:lnTo>
                  <a:lnTo>
                    <a:pt x="3649" y="802"/>
                  </a:lnTo>
                  <a:lnTo>
                    <a:pt x="3654" y="800"/>
                  </a:lnTo>
                  <a:lnTo>
                    <a:pt x="3661" y="798"/>
                  </a:lnTo>
                  <a:lnTo>
                    <a:pt x="3677" y="798"/>
                  </a:lnTo>
                  <a:lnTo>
                    <a:pt x="3691" y="800"/>
                  </a:lnTo>
                  <a:lnTo>
                    <a:pt x="3707" y="806"/>
                  </a:lnTo>
                  <a:lnTo>
                    <a:pt x="3726" y="814"/>
                  </a:lnTo>
                  <a:lnTo>
                    <a:pt x="3745" y="824"/>
                  </a:lnTo>
                  <a:lnTo>
                    <a:pt x="3761" y="834"/>
                  </a:lnTo>
                  <a:lnTo>
                    <a:pt x="3777" y="840"/>
                  </a:lnTo>
                  <a:lnTo>
                    <a:pt x="3789" y="844"/>
                  </a:lnTo>
                  <a:lnTo>
                    <a:pt x="3800" y="846"/>
                  </a:lnTo>
                  <a:lnTo>
                    <a:pt x="3803" y="846"/>
                  </a:lnTo>
                  <a:lnTo>
                    <a:pt x="3812" y="848"/>
                  </a:lnTo>
                  <a:lnTo>
                    <a:pt x="3824" y="848"/>
                  </a:lnTo>
                  <a:lnTo>
                    <a:pt x="3835" y="846"/>
                  </a:lnTo>
                  <a:lnTo>
                    <a:pt x="3842" y="842"/>
                  </a:lnTo>
                  <a:lnTo>
                    <a:pt x="3849" y="838"/>
                  </a:lnTo>
                  <a:lnTo>
                    <a:pt x="3854" y="840"/>
                  </a:lnTo>
                  <a:lnTo>
                    <a:pt x="3859" y="842"/>
                  </a:lnTo>
                  <a:lnTo>
                    <a:pt x="3859" y="844"/>
                  </a:lnTo>
                  <a:lnTo>
                    <a:pt x="3859" y="846"/>
                  </a:lnTo>
                  <a:lnTo>
                    <a:pt x="3859" y="852"/>
                  </a:lnTo>
                  <a:lnTo>
                    <a:pt x="3863" y="854"/>
                  </a:lnTo>
                  <a:lnTo>
                    <a:pt x="3880" y="858"/>
                  </a:lnTo>
                  <a:lnTo>
                    <a:pt x="3894" y="858"/>
                  </a:lnTo>
                  <a:lnTo>
                    <a:pt x="3910" y="858"/>
                  </a:lnTo>
                  <a:lnTo>
                    <a:pt x="3924" y="858"/>
                  </a:lnTo>
                  <a:lnTo>
                    <a:pt x="3991" y="858"/>
                  </a:lnTo>
                  <a:lnTo>
                    <a:pt x="4012" y="856"/>
                  </a:lnTo>
                  <a:lnTo>
                    <a:pt x="4031" y="856"/>
                  </a:lnTo>
                  <a:lnTo>
                    <a:pt x="4045" y="856"/>
                  </a:lnTo>
                  <a:lnTo>
                    <a:pt x="4054" y="860"/>
                  </a:lnTo>
                  <a:lnTo>
                    <a:pt x="4066" y="862"/>
                  </a:lnTo>
                  <a:lnTo>
                    <a:pt x="4075" y="868"/>
                  </a:lnTo>
                  <a:lnTo>
                    <a:pt x="4091" y="877"/>
                  </a:lnTo>
                  <a:lnTo>
                    <a:pt x="4105" y="887"/>
                  </a:lnTo>
                  <a:lnTo>
                    <a:pt x="4140" y="903"/>
                  </a:lnTo>
                  <a:lnTo>
                    <a:pt x="4173" y="923"/>
                  </a:lnTo>
                  <a:lnTo>
                    <a:pt x="4205" y="943"/>
                  </a:lnTo>
                  <a:lnTo>
                    <a:pt x="4238" y="961"/>
                  </a:lnTo>
                  <a:lnTo>
                    <a:pt x="4254" y="975"/>
                  </a:lnTo>
                  <a:lnTo>
                    <a:pt x="4266" y="986"/>
                  </a:lnTo>
                  <a:lnTo>
                    <a:pt x="4273" y="996"/>
                  </a:lnTo>
                  <a:lnTo>
                    <a:pt x="4278" y="1002"/>
                  </a:lnTo>
                  <a:lnTo>
                    <a:pt x="4280" y="1008"/>
                  </a:lnTo>
                  <a:lnTo>
                    <a:pt x="4285" y="1012"/>
                  </a:lnTo>
                  <a:lnTo>
                    <a:pt x="4292" y="1018"/>
                  </a:lnTo>
                  <a:lnTo>
                    <a:pt x="4303" y="1024"/>
                  </a:lnTo>
                  <a:lnTo>
                    <a:pt x="4313" y="1030"/>
                  </a:lnTo>
                  <a:lnTo>
                    <a:pt x="4322" y="1038"/>
                  </a:lnTo>
                  <a:lnTo>
                    <a:pt x="4331" y="1046"/>
                  </a:lnTo>
                  <a:lnTo>
                    <a:pt x="4338" y="1054"/>
                  </a:lnTo>
                  <a:lnTo>
                    <a:pt x="4350" y="1060"/>
                  </a:lnTo>
                  <a:lnTo>
                    <a:pt x="4368" y="1064"/>
                  </a:lnTo>
                  <a:lnTo>
                    <a:pt x="4375" y="1068"/>
                  </a:lnTo>
                  <a:lnTo>
                    <a:pt x="4385" y="1072"/>
                  </a:lnTo>
                  <a:lnTo>
                    <a:pt x="4392" y="1078"/>
                  </a:lnTo>
                  <a:lnTo>
                    <a:pt x="4396" y="1086"/>
                  </a:lnTo>
                  <a:lnTo>
                    <a:pt x="4415" y="1099"/>
                  </a:lnTo>
                  <a:lnTo>
                    <a:pt x="4436" y="1109"/>
                  </a:lnTo>
                  <a:lnTo>
                    <a:pt x="4447" y="1113"/>
                  </a:lnTo>
                  <a:lnTo>
                    <a:pt x="4459" y="1117"/>
                  </a:lnTo>
                  <a:lnTo>
                    <a:pt x="4473" y="1119"/>
                  </a:lnTo>
                  <a:lnTo>
                    <a:pt x="4487" y="1119"/>
                  </a:lnTo>
                  <a:lnTo>
                    <a:pt x="4517" y="1119"/>
                  </a:lnTo>
                  <a:lnTo>
                    <a:pt x="4543" y="1121"/>
                  </a:lnTo>
                  <a:lnTo>
                    <a:pt x="4569" y="1125"/>
                  </a:lnTo>
                  <a:lnTo>
                    <a:pt x="4587" y="1133"/>
                  </a:lnTo>
                  <a:lnTo>
                    <a:pt x="4596" y="1137"/>
                  </a:lnTo>
                  <a:lnTo>
                    <a:pt x="4603" y="1143"/>
                  </a:lnTo>
                  <a:lnTo>
                    <a:pt x="4610" y="1151"/>
                  </a:lnTo>
                  <a:lnTo>
                    <a:pt x="4617" y="1159"/>
                  </a:lnTo>
                  <a:lnTo>
                    <a:pt x="4622" y="1169"/>
                  </a:lnTo>
                  <a:lnTo>
                    <a:pt x="4627" y="1179"/>
                  </a:lnTo>
                  <a:lnTo>
                    <a:pt x="4629" y="1191"/>
                  </a:lnTo>
                  <a:lnTo>
                    <a:pt x="4631" y="1206"/>
                  </a:lnTo>
                  <a:lnTo>
                    <a:pt x="4636" y="1208"/>
                  </a:lnTo>
                  <a:lnTo>
                    <a:pt x="4638" y="1212"/>
                  </a:lnTo>
                  <a:lnTo>
                    <a:pt x="4641" y="1214"/>
                  </a:lnTo>
                  <a:lnTo>
                    <a:pt x="4641" y="1220"/>
                  </a:lnTo>
                  <a:lnTo>
                    <a:pt x="4643" y="1230"/>
                  </a:lnTo>
                  <a:lnTo>
                    <a:pt x="4645" y="1244"/>
                  </a:lnTo>
                  <a:lnTo>
                    <a:pt x="4648" y="1256"/>
                  </a:lnTo>
                  <a:lnTo>
                    <a:pt x="4650" y="1272"/>
                  </a:lnTo>
                  <a:lnTo>
                    <a:pt x="4655" y="1288"/>
                  </a:lnTo>
                  <a:lnTo>
                    <a:pt x="4655" y="1304"/>
                  </a:lnTo>
                  <a:lnTo>
                    <a:pt x="4659" y="1327"/>
                  </a:lnTo>
                  <a:lnTo>
                    <a:pt x="4664" y="1351"/>
                  </a:lnTo>
                  <a:lnTo>
                    <a:pt x="4662" y="1367"/>
                  </a:lnTo>
                  <a:lnTo>
                    <a:pt x="4659" y="1391"/>
                  </a:lnTo>
                  <a:lnTo>
                    <a:pt x="4659" y="1405"/>
                  </a:lnTo>
                  <a:lnTo>
                    <a:pt x="4659" y="1424"/>
                  </a:lnTo>
                  <a:lnTo>
                    <a:pt x="4659" y="1440"/>
                  </a:lnTo>
                  <a:lnTo>
                    <a:pt x="4657" y="1456"/>
                  </a:lnTo>
                  <a:lnTo>
                    <a:pt x="4655" y="1468"/>
                  </a:lnTo>
                  <a:lnTo>
                    <a:pt x="4648" y="1480"/>
                  </a:lnTo>
                  <a:lnTo>
                    <a:pt x="4638" y="1494"/>
                  </a:lnTo>
                  <a:lnTo>
                    <a:pt x="4629" y="1508"/>
                  </a:lnTo>
                  <a:lnTo>
                    <a:pt x="4610" y="1533"/>
                  </a:lnTo>
                  <a:lnTo>
                    <a:pt x="4592" y="1553"/>
                  </a:lnTo>
                  <a:lnTo>
                    <a:pt x="4562" y="1583"/>
                  </a:lnTo>
                  <a:lnTo>
                    <a:pt x="4529" y="1611"/>
                  </a:lnTo>
                  <a:lnTo>
                    <a:pt x="4501" y="1637"/>
                  </a:lnTo>
                  <a:lnTo>
                    <a:pt x="4473" y="1668"/>
                  </a:lnTo>
                  <a:lnTo>
                    <a:pt x="4466" y="1676"/>
                  </a:lnTo>
                  <a:lnTo>
                    <a:pt x="4459" y="1680"/>
                  </a:lnTo>
                  <a:lnTo>
                    <a:pt x="4450" y="1684"/>
                  </a:lnTo>
                  <a:lnTo>
                    <a:pt x="4443" y="1688"/>
                  </a:lnTo>
                  <a:lnTo>
                    <a:pt x="4424" y="1692"/>
                  </a:lnTo>
                  <a:lnTo>
                    <a:pt x="4403" y="1700"/>
                  </a:lnTo>
                  <a:lnTo>
                    <a:pt x="4392" y="1708"/>
                  </a:lnTo>
                  <a:lnTo>
                    <a:pt x="4380" y="1714"/>
                  </a:lnTo>
                  <a:lnTo>
                    <a:pt x="4368" y="1724"/>
                  </a:lnTo>
                  <a:lnTo>
                    <a:pt x="4361" y="1734"/>
                  </a:lnTo>
                  <a:lnTo>
                    <a:pt x="4345" y="1755"/>
                  </a:lnTo>
                  <a:lnTo>
                    <a:pt x="4331" y="1779"/>
                  </a:lnTo>
                  <a:lnTo>
                    <a:pt x="4319" y="1801"/>
                  </a:lnTo>
                  <a:lnTo>
                    <a:pt x="4306" y="1823"/>
                  </a:lnTo>
                  <a:lnTo>
                    <a:pt x="4289" y="1843"/>
                  </a:lnTo>
                  <a:lnTo>
                    <a:pt x="4273" y="1862"/>
                  </a:lnTo>
                  <a:lnTo>
                    <a:pt x="4252" y="1886"/>
                  </a:lnTo>
                  <a:lnTo>
                    <a:pt x="4226" y="1912"/>
                  </a:lnTo>
                  <a:lnTo>
                    <a:pt x="4215" y="1924"/>
                  </a:lnTo>
                  <a:lnTo>
                    <a:pt x="4205" y="1930"/>
                  </a:lnTo>
                  <a:lnTo>
                    <a:pt x="4198" y="1932"/>
                  </a:lnTo>
                  <a:lnTo>
                    <a:pt x="4194" y="1932"/>
                  </a:lnTo>
                  <a:lnTo>
                    <a:pt x="4191" y="1930"/>
                  </a:lnTo>
                  <a:lnTo>
                    <a:pt x="4187" y="1926"/>
                  </a:lnTo>
                  <a:lnTo>
                    <a:pt x="4182" y="1910"/>
                  </a:lnTo>
                  <a:lnTo>
                    <a:pt x="4178" y="1894"/>
                  </a:lnTo>
                  <a:lnTo>
                    <a:pt x="4171" y="1894"/>
                  </a:lnTo>
                  <a:lnTo>
                    <a:pt x="4164" y="1894"/>
                  </a:lnTo>
                  <a:lnTo>
                    <a:pt x="4161" y="1894"/>
                  </a:lnTo>
                  <a:lnTo>
                    <a:pt x="4157" y="1896"/>
                  </a:lnTo>
                  <a:lnTo>
                    <a:pt x="4152" y="1898"/>
                  </a:lnTo>
                  <a:lnTo>
                    <a:pt x="4150" y="1900"/>
                  </a:lnTo>
                  <a:lnTo>
                    <a:pt x="4150" y="1906"/>
                  </a:lnTo>
                  <a:lnTo>
                    <a:pt x="4152" y="1910"/>
                  </a:lnTo>
                  <a:lnTo>
                    <a:pt x="4157" y="1914"/>
                  </a:lnTo>
                  <a:lnTo>
                    <a:pt x="4166" y="1920"/>
                  </a:lnTo>
                  <a:lnTo>
                    <a:pt x="4171" y="1924"/>
                  </a:lnTo>
                  <a:lnTo>
                    <a:pt x="4171" y="1930"/>
                  </a:lnTo>
                  <a:lnTo>
                    <a:pt x="4168" y="1934"/>
                  </a:lnTo>
                  <a:lnTo>
                    <a:pt x="4164" y="1938"/>
                  </a:lnTo>
                  <a:lnTo>
                    <a:pt x="4157" y="1942"/>
                  </a:lnTo>
                  <a:lnTo>
                    <a:pt x="4150" y="1944"/>
                  </a:lnTo>
                  <a:lnTo>
                    <a:pt x="4145" y="1946"/>
                  </a:lnTo>
                  <a:lnTo>
                    <a:pt x="4143" y="1944"/>
                  </a:lnTo>
                  <a:lnTo>
                    <a:pt x="4140" y="1944"/>
                  </a:lnTo>
                  <a:lnTo>
                    <a:pt x="4138" y="1950"/>
                  </a:lnTo>
                  <a:lnTo>
                    <a:pt x="4136" y="1956"/>
                  </a:lnTo>
                  <a:lnTo>
                    <a:pt x="4136" y="1964"/>
                  </a:lnTo>
                  <a:lnTo>
                    <a:pt x="4140" y="1983"/>
                  </a:lnTo>
                  <a:lnTo>
                    <a:pt x="4138" y="1995"/>
                  </a:lnTo>
                  <a:lnTo>
                    <a:pt x="4138" y="1999"/>
                  </a:lnTo>
                  <a:lnTo>
                    <a:pt x="4136" y="2001"/>
                  </a:lnTo>
                  <a:lnTo>
                    <a:pt x="4131" y="2001"/>
                  </a:lnTo>
                  <a:lnTo>
                    <a:pt x="4126" y="2001"/>
                  </a:lnTo>
                  <a:lnTo>
                    <a:pt x="4126" y="2003"/>
                  </a:lnTo>
                  <a:lnTo>
                    <a:pt x="4124" y="2007"/>
                  </a:lnTo>
                  <a:lnTo>
                    <a:pt x="4124" y="2011"/>
                  </a:lnTo>
                  <a:lnTo>
                    <a:pt x="4124" y="2015"/>
                  </a:lnTo>
                  <a:lnTo>
                    <a:pt x="4126" y="2017"/>
                  </a:lnTo>
                  <a:lnTo>
                    <a:pt x="4129" y="2021"/>
                  </a:lnTo>
                  <a:lnTo>
                    <a:pt x="4133" y="2023"/>
                  </a:lnTo>
                  <a:lnTo>
                    <a:pt x="4136" y="2027"/>
                  </a:lnTo>
                  <a:lnTo>
                    <a:pt x="4136" y="2031"/>
                  </a:lnTo>
                  <a:lnTo>
                    <a:pt x="4136" y="2035"/>
                  </a:lnTo>
                  <a:lnTo>
                    <a:pt x="4131" y="2043"/>
                  </a:lnTo>
                  <a:lnTo>
                    <a:pt x="4126" y="2053"/>
                  </a:lnTo>
                  <a:lnTo>
                    <a:pt x="4119" y="2069"/>
                  </a:lnTo>
                  <a:lnTo>
                    <a:pt x="4112" y="2090"/>
                  </a:lnTo>
                  <a:lnTo>
                    <a:pt x="4112" y="2102"/>
                  </a:lnTo>
                  <a:lnTo>
                    <a:pt x="4112" y="2116"/>
                  </a:lnTo>
                  <a:lnTo>
                    <a:pt x="4112" y="2134"/>
                  </a:lnTo>
                  <a:lnTo>
                    <a:pt x="4115" y="2154"/>
                  </a:lnTo>
                  <a:lnTo>
                    <a:pt x="4119" y="2170"/>
                  </a:lnTo>
                  <a:lnTo>
                    <a:pt x="4122" y="2182"/>
                  </a:lnTo>
                  <a:lnTo>
                    <a:pt x="4122" y="2193"/>
                  </a:lnTo>
                  <a:lnTo>
                    <a:pt x="4122" y="2201"/>
                  </a:lnTo>
                  <a:lnTo>
                    <a:pt x="4122" y="2209"/>
                  </a:lnTo>
                  <a:lnTo>
                    <a:pt x="4126" y="2217"/>
                  </a:lnTo>
                  <a:lnTo>
                    <a:pt x="4112" y="2257"/>
                  </a:lnTo>
                  <a:lnTo>
                    <a:pt x="4096" y="2296"/>
                  </a:lnTo>
                  <a:lnTo>
                    <a:pt x="4089" y="2314"/>
                  </a:lnTo>
                  <a:lnTo>
                    <a:pt x="4082" y="2332"/>
                  </a:lnTo>
                  <a:lnTo>
                    <a:pt x="4077" y="2354"/>
                  </a:lnTo>
                  <a:lnTo>
                    <a:pt x="4070" y="2376"/>
                  </a:lnTo>
                  <a:lnTo>
                    <a:pt x="4075" y="2400"/>
                  </a:lnTo>
                  <a:lnTo>
                    <a:pt x="4075" y="2419"/>
                  </a:lnTo>
                  <a:lnTo>
                    <a:pt x="4061" y="2431"/>
                  </a:lnTo>
                  <a:lnTo>
                    <a:pt x="4045" y="2439"/>
                  </a:lnTo>
                  <a:lnTo>
                    <a:pt x="4031" y="2449"/>
                  </a:lnTo>
                  <a:lnTo>
                    <a:pt x="4019" y="2463"/>
                  </a:lnTo>
                  <a:lnTo>
                    <a:pt x="4015" y="2473"/>
                  </a:lnTo>
                  <a:lnTo>
                    <a:pt x="4010" y="2483"/>
                  </a:lnTo>
                  <a:lnTo>
                    <a:pt x="4008" y="2497"/>
                  </a:lnTo>
                  <a:lnTo>
                    <a:pt x="4008" y="2511"/>
                  </a:lnTo>
                  <a:lnTo>
                    <a:pt x="4001" y="2582"/>
                  </a:lnTo>
                  <a:lnTo>
                    <a:pt x="3994" y="2598"/>
                  </a:lnTo>
                  <a:lnTo>
                    <a:pt x="3987" y="2612"/>
                  </a:lnTo>
                  <a:lnTo>
                    <a:pt x="3970" y="2620"/>
                  </a:lnTo>
                  <a:lnTo>
                    <a:pt x="3956" y="2633"/>
                  </a:lnTo>
                  <a:lnTo>
                    <a:pt x="3949" y="2645"/>
                  </a:lnTo>
                  <a:lnTo>
                    <a:pt x="3942" y="2657"/>
                  </a:lnTo>
                  <a:lnTo>
                    <a:pt x="3928" y="2681"/>
                  </a:lnTo>
                  <a:lnTo>
                    <a:pt x="3912" y="2705"/>
                  </a:lnTo>
                  <a:lnTo>
                    <a:pt x="3901" y="2717"/>
                  </a:lnTo>
                  <a:lnTo>
                    <a:pt x="3894" y="2725"/>
                  </a:lnTo>
                  <a:lnTo>
                    <a:pt x="3884" y="2729"/>
                  </a:lnTo>
                  <a:lnTo>
                    <a:pt x="3870" y="2734"/>
                  </a:lnTo>
                  <a:lnTo>
                    <a:pt x="3861" y="2738"/>
                  </a:lnTo>
                  <a:lnTo>
                    <a:pt x="3856" y="2742"/>
                  </a:lnTo>
                  <a:lnTo>
                    <a:pt x="3856" y="2748"/>
                  </a:lnTo>
                  <a:lnTo>
                    <a:pt x="3856" y="2754"/>
                  </a:lnTo>
                  <a:lnTo>
                    <a:pt x="3847" y="2770"/>
                  </a:lnTo>
                  <a:lnTo>
                    <a:pt x="3835" y="2786"/>
                  </a:lnTo>
                  <a:lnTo>
                    <a:pt x="3835" y="2814"/>
                  </a:lnTo>
                  <a:lnTo>
                    <a:pt x="3835" y="2836"/>
                  </a:lnTo>
                  <a:lnTo>
                    <a:pt x="3835" y="2847"/>
                  </a:lnTo>
                  <a:lnTo>
                    <a:pt x="3831" y="2855"/>
                  </a:lnTo>
                  <a:lnTo>
                    <a:pt x="3821" y="2859"/>
                  </a:lnTo>
                  <a:lnTo>
                    <a:pt x="3812" y="2865"/>
                  </a:lnTo>
                  <a:lnTo>
                    <a:pt x="3789" y="2871"/>
                  </a:lnTo>
                  <a:lnTo>
                    <a:pt x="3759" y="2877"/>
                  </a:lnTo>
                  <a:lnTo>
                    <a:pt x="3749" y="2881"/>
                  </a:lnTo>
                  <a:lnTo>
                    <a:pt x="3738" y="2887"/>
                  </a:lnTo>
                  <a:lnTo>
                    <a:pt x="3728" y="2895"/>
                  </a:lnTo>
                  <a:lnTo>
                    <a:pt x="3721" y="2901"/>
                  </a:lnTo>
                  <a:lnTo>
                    <a:pt x="3717" y="2909"/>
                  </a:lnTo>
                  <a:lnTo>
                    <a:pt x="3714" y="2915"/>
                  </a:lnTo>
                  <a:lnTo>
                    <a:pt x="3714" y="2921"/>
                  </a:lnTo>
                  <a:lnTo>
                    <a:pt x="3717" y="2925"/>
                  </a:lnTo>
                  <a:lnTo>
                    <a:pt x="3719" y="2927"/>
                  </a:lnTo>
                  <a:lnTo>
                    <a:pt x="3719" y="2931"/>
                  </a:lnTo>
                  <a:lnTo>
                    <a:pt x="3717" y="2935"/>
                  </a:lnTo>
                  <a:lnTo>
                    <a:pt x="3712" y="2939"/>
                  </a:lnTo>
                  <a:lnTo>
                    <a:pt x="3707" y="2941"/>
                  </a:lnTo>
                  <a:lnTo>
                    <a:pt x="3698" y="2943"/>
                  </a:lnTo>
                  <a:lnTo>
                    <a:pt x="3686" y="2941"/>
                  </a:lnTo>
                  <a:lnTo>
                    <a:pt x="3672" y="2937"/>
                  </a:lnTo>
                  <a:lnTo>
                    <a:pt x="3656" y="2937"/>
                  </a:lnTo>
                  <a:lnTo>
                    <a:pt x="3628" y="2939"/>
                  </a:lnTo>
                  <a:lnTo>
                    <a:pt x="3614" y="2939"/>
                  </a:lnTo>
                  <a:lnTo>
                    <a:pt x="3603" y="2939"/>
                  </a:lnTo>
                  <a:lnTo>
                    <a:pt x="3591" y="2939"/>
                  </a:lnTo>
                  <a:lnTo>
                    <a:pt x="3584" y="2937"/>
                  </a:lnTo>
                  <a:lnTo>
                    <a:pt x="3589" y="2927"/>
                  </a:lnTo>
                  <a:lnTo>
                    <a:pt x="3591" y="2919"/>
                  </a:lnTo>
                  <a:lnTo>
                    <a:pt x="3591" y="2915"/>
                  </a:lnTo>
                  <a:lnTo>
                    <a:pt x="3589" y="2913"/>
                  </a:lnTo>
                  <a:lnTo>
                    <a:pt x="3584" y="2915"/>
                  </a:lnTo>
                  <a:lnTo>
                    <a:pt x="3577" y="2915"/>
                  </a:lnTo>
                  <a:lnTo>
                    <a:pt x="3572" y="2939"/>
                  </a:lnTo>
                  <a:lnTo>
                    <a:pt x="3554" y="2939"/>
                  </a:lnTo>
                  <a:lnTo>
                    <a:pt x="3533" y="2941"/>
                  </a:lnTo>
                  <a:lnTo>
                    <a:pt x="3510" y="2941"/>
                  </a:lnTo>
                  <a:lnTo>
                    <a:pt x="3491" y="2943"/>
                  </a:lnTo>
                  <a:lnTo>
                    <a:pt x="3491" y="2939"/>
                  </a:lnTo>
                  <a:lnTo>
                    <a:pt x="3493" y="2937"/>
                  </a:lnTo>
                  <a:lnTo>
                    <a:pt x="3498" y="2935"/>
                  </a:lnTo>
                  <a:lnTo>
                    <a:pt x="3500" y="2935"/>
                  </a:lnTo>
                  <a:lnTo>
                    <a:pt x="3510" y="2933"/>
                  </a:lnTo>
                  <a:lnTo>
                    <a:pt x="3512" y="2933"/>
                  </a:lnTo>
                  <a:lnTo>
                    <a:pt x="3507" y="2929"/>
                  </a:lnTo>
                  <a:lnTo>
                    <a:pt x="3498" y="2929"/>
                  </a:lnTo>
                  <a:lnTo>
                    <a:pt x="3479" y="2935"/>
                  </a:lnTo>
                  <a:lnTo>
                    <a:pt x="3465" y="2941"/>
                  </a:lnTo>
                  <a:lnTo>
                    <a:pt x="3451" y="2933"/>
                  </a:lnTo>
                  <a:lnTo>
                    <a:pt x="3442" y="2931"/>
                  </a:lnTo>
                  <a:lnTo>
                    <a:pt x="3428" y="2937"/>
                  </a:lnTo>
                  <a:lnTo>
                    <a:pt x="3419" y="2943"/>
                  </a:lnTo>
                  <a:lnTo>
                    <a:pt x="3426" y="2954"/>
                  </a:lnTo>
                  <a:lnTo>
                    <a:pt x="3433" y="2958"/>
                  </a:lnTo>
                  <a:lnTo>
                    <a:pt x="3430" y="2964"/>
                  </a:lnTo>
                  <a:lnTo>
                    <a:pt x="3426" y="2968"/>
                  </a:lnTo>
                  <a:lnTo>
                    <a:pt x="3421" y="2972"/>
                  </a:lnTo>
                  <a:lnTo>
                    <a:pt x="3414" y="2974"/>
                  </a:lnTo>
                  <a:lnTo>
                    <a:pt x="3400" y="2976"/>
                  </a:lnTo>
                  <a:lnTo>
                    <a:pt x="3391" y="2976"/>
                  </a:lnTo>
                  <a:lnTo>
                    <a:pt x="3363" y="2988"/>
                  </a:lnTo>
                  <a:lnTo>
                    <a:pt x="3333" y="2996"/>
                  </a:lnTo>
                  <a:lnTo>
                    <a:pt x="3330" y="2996"/>
                  </a:lnTo>
                  <a:lnTo>
                    <a:pt x="3326" y="3000"/>
                  </a:lnTo>
                  <a:lnTo>
                    <a:pt x="3321" y="3004"/>
                  </a:lnTo>
                  <a:lnTo>
                    <a:pt x="3321" y="3012"/>
                  </a:lnTo>
                  <a:lnTo>
                    <a:pt x="3316" y="3016"/>
                  </a:lnTo>
                  <a:lnTo>
                    <a:pt x="3312" y="3018"/>
                  </a:lnTo>
                  <a:lnTo>
                    <a:pt x="3309" y="3018"/>
                  </a:lnTo>
                  <a:lnTo>
                    <a:pt x="3305" y="3018"/>
                  </a:lnTo>
                  <a:lnTo>
                    <a:pt x="3298" y="3014"/>
                  </a:lnTo>
                  <a:lnTo>
                    <a:pt x="3288" y="3012"/>
                  </a:lnTo>
                  <a:lnTo>
                    <a:pt x="3277" y="3012"/>
                  </a:lnTo>
                  <a:lnTo>
                    <a:pt x="3268" y="3014"/>
                  </a:lnTo>
                  <a:lnTo>
                    <a:pt x="3251" y="3022"/>
                  </a:lnTo>
                  <a:lnTo>
                    <a:pt x="3233" y="3030"/>
                  </a:lnTo>
                  <a:lnTo>
                    <a:pt x="3216" y="3032"/>
                  </a:lnTo>
                  <a:lnTo>
                    <a:pt x="3202" y="3036"/>
                  </a:lnTo>
                  <a:lnTo>
                    <a:pt x="3191" y="3040"/>
                  </a:lnTo>
                  <a:lnTo>
                    <a:pt x="3179" y="3046"/>
                  </a:lnTo>
                  <a:lnTo>
                    <a:pt x="3160" y="3058"/>
                  </a:lnTo>
                  <a:lnTo>
                    <a:pt x="3137" y="3077"/>
                  </a:lnTo>
                  <a:lnTo>
                    <a:pt x="3123" y="3085"/>
                  </a:lnTo>
                  <a:lnTo>
                    <a:pt x="3114" y="3091"/>
                  </a:lnTo>
                  <a:lnTo>
                    <a:pt x="3105" y="3095"/>
                  </a:lnTo>
                  <a:lnTo>
                    <a:pt x="3088" y="3101"/>
                  </a:lnTo>
                  <a:lnTo>
                    <a:pt x="3065" y="3117"/>
                  </a:lnTo>
                  <a:lnTo>
                    <a:pt x="3044" y="3129"/>
                  </a:lnTo>
                  <a:lnTo>
                    <a:pt x="3037" y="3133"/>
                  </a:lnTo>
                  <a:lnTo>
                    <a:pt x="3035" y="3135"/>
                  </a:lnTo>
                  <a:lnTo>
                    <a:pt x="3035" y="3137"/>
                  </a:lnTo>
                  <a:lnTo>
                    <a:pt x="3037" y="3139"/>
                  </a:lnTo>
                  <a:lnTo>
                    <a:pt x="3039" y="3141"/>
                  </a:lnTo>
                  <a:lnTo>
                    <a:pt x="3042" y="3143"/>
                  </a:lnTo>
                  <a:lnTo>
                    <a:pt x="3039" y="3145"/>
                  </a:lnTo>
                  <a:lnTo>
                    <a:pt x="3035" y="3151"/>
                  </a:lnTo>
                  <a:lnTo>
                    <a:pt x="3035" y="3153"/>
                  </a:lnTo>
                  <a:lnTo>
                    <a:pt x="3023" y="3161"/>
                  </a:lnTo>
                  <a:lnTo>
                    <a:pt x="3009" y="3172"/>
                  </a:lnTo>
                  <a:lnTo>
                    <a:pt x="2995" y="3178"/>
                  </a:lnTo>
                  <a:lnTo>
                    <a:pt x="2993" y="3176"/>
                  </a:lnTo>
                  <a:lnTo>
                    <a:pt x="2995" y="3174"/>
                  </a:lnTo>
                  <a:lnTo>
                    <a:pt x="2998" y="3170"/>
                  </a:lnTo>
                  <a:lnTo>
                    <a:pt x="2998" y="3167"/>
                  </a:lnTo>
                  <a:lnTo>
                    <a:pt x="3000" y="3165"/>
                  </a:lnTo>
                  <a:lnTo>
                    <a:pt x="3000" y="3161"/>
                  </a:lnTo>
                  <a:lnTo>
                    <a:pt x="2995" y="3159"/>
                  </a:lnTo>
                  <a:lnTo>
                    <a:pt x="2986" y="3159"/>
                  </a:lnTo>
                  <a:lnTo>
                    <a:pt x="2984" y="3157"/>
                  </a:lnTo>
                  <a:lnTo>
                    <a:pt x="2979" y="3159"/>
                  </a:lnTo>
                  <a:lnTo>
                    <a:pt x="2977" y="3163"/>
                  </a:lnTo>
                  <a:lnTo>
                    <a:pt x="2974" y="3167"/>
                  </a:lnTo>
                  <a:lnTo>
                    <a:pt x="2972" y="3172"/>
                  </a:lnTo>
                  <a:lnTo>
                    <a:pt x="2967" y="3174"/>
                  </a:lnTo>
                  <a:lnTo>
                    <a:pt x="2963" y="3174"/>
                  </a:lnTo>
                  <a:lnTo>
                    <a:pt x="2953" y="3172"/>
                  </a:lnTo>
                  <a:lnTo>
                    <a:pt x="2953" y="3180"/>
                  </a:lnTo>
                  <a:lnTo>
                    <a:pt x="2958" y="3184"/>
                  </a:lnTo>
                  <a:lnTo>
                    <a:pt x="2963" y="3186"/>
                  </a:lnTo>
                  <a:lnTo>
                    <a:pt x="2970" y="3186"/>
                  </a:lnTo>
                  <a:lnTo>
                    <a:pt x="2977" y="3188"/>
                  </a:lnTo>
                  <a:lnTo>
                    <a:pt x="2981" y="3188"/>
                  </a:lnTo>
                  <a:lnTo>
                    <a:pt x="2986" y="3190"/>
                  </a:lnTo>
                  <a:lnTo>
                    <a:pt x="2986" y="3194"/>
                  </a:lnTo>
                  <a:lnTo>
                    <a:pt x="2974" y="3206"/>
                  </a:lnTo>
                  <a:lnTo>
                    <a:pt x="2967" y="3220"/>
                  </a:lnTo>
                  <a:lnTo>
                    <a:pt x="2967" y="3248"/>
                  </a:lnTo>
                  <a:lnTo>
                    <a:pt x="2970" y="3256"/>
                  </a:lnTo>
                  <a:lnTo>
                    <a:pt x="2965" y="3254"/>
                  </a:lnTo>
                  <a:lnTo>
                    <a:pt x="2960" y="3254"/>
                  </a:lnTo>
                  <a:lnTo>
                    <a:pt x="2958" y="3256"/>
                  </a:lnTo>
                  <a:lnTo>
                    <a:pt x="2953" y="3258"/>
                  </a:lnTo>
                  <a:lnTo>
                    <a:pt x="2953" y="3266"/>
                  </a:lnTo>
                  <a:lnTo>
                    <a:pt x="2956" y="3270"/>
                  </a:lnTo>
                  <a:lnTo>
                    <a:pt x="2958" y="3270"/>
                  </a:lnTo>
                  <a:lnTo>
                    <a:pt x="2963" y="3272"/>
                  </a:lnTo>
                  <a:lnTo>
                    <a:pt x="2965" y="3272"/>
                  </a:lnTo>
                  <a:lnTo>
                    <a:pt x="2965" y="3276"/>
                  </a:lnTo>
                  <a:lnTo>
                    <a:pt x="2960" y="3285"/>
                  </a:lnTo>
                  <a:lnTo>
                    <a:pt x="2951" y="3297"/>
                  </a:lnTo>
                  <a:lnTo>
                    <a:pt x="2953" y="3309"/>
                  </a:lnTo>
                  <a:lnTo>
                    <a:pt x="2958" y="3329"/>
                  </a:lnTo>
                  <a:lnTo>
                    <a:pt x="2970" y="3347"/>
                  </a:lnTo>
                  <a:lnTo>
                    <a:pt x="2981" y="3373"/>
                  </a:lnTo>
                  <a:lnTo>
                    <a:pt x="2979" y="3388"/>
                  </a:lnTo>
                  <a:lnTo>
                    <a:pt x="2977" y="3402"/>
                  </a:lnTo>
                  <a:lnTo>
                    <a:pt x="2972" y="3412"/>
                  </a:lnTo>
                  <a:lnTo>
                    <a:pt x="2965" y="3420"/>
                  </a:lnTo>
                  <a:lnTo>
                    <a:pt x="2956" y="3432"/>
                  </a:lnTo>
                  <a:lnTo>
                    <a:pt x="2951" y="3442"/>
                  </a:lnTo>
                  <a:lnTo>
                    <a:pt x="2949" y="3466"/>
                  </a:lnTo>
                  <a:lnTo>
                    <a:pt x="2946" y="3474"/>
                  </a:lnTo>
                  <a:lnTo>
                    <a:pt x="2939" y="3476"/>
                  </a:lnTo>
                  <a:lnTo>
                    <a:pt x="2935" y="3482"/>
                  </a:lnTo>
                  <a:lnTo>
                    <a:pt x="2932" y="3488"/>
                  </a:lnTo>
                  <a:lnTo>
                    <a:pt x="2930" y="3494"/>
                  </a:lnTo>
                  <a:lnTo>
                    <a:pt x="2921" y="3503"/>
                  </a:lnTo>
                  <a:lnTo>
                    <a:pt x="2902" y="3513"/>
                  </a:lnTo>
                  <a:lnTo>
                    <a:pt x="2877" y="3535"/>
                  </a:lnTo>
                  <a:lnTo>
                    <a:pt x="2844" y="3565"/>
                  </a:lnTo>
                  <a:lnTo>
                    <a:pt x="2830" y="3583"/>
                  </a:lnTo>
                  <a:lnTo>
                    <a:pt x="2814" y="3603"/>
                  </a:lnTo>
                  <a:lnTo>
                    <a:pt x="2800" y="3624"/>
                  </a:lnTo>
                  <a:lnTo>
                    <a:pt x="2786" y="3644"/>
                  </a:lnTo>
                  <a:lnTo>
                    <a:pt x="2755" y="3696"/>
                  </a:lnTo>
                  <a:lnTo>
                    <a:pt x="2728" y="3739"/>
                  </a:lnTo>
                  <a:lnTo>
                    <a:pt x="2711" y="3759"/>
                  </a:lnTo>
                  <a:lnTo>
                    <a:pt x="2688" y="3779"/>
                  </a:lnTo>
                  <a:lnTo>
                    <a:pt x="2658" y="3801"/>
                  </a:lnTo>
                  <a:lnTo>
                    <a:pt x="2616" y="3824"/>
                  </a:lnTo>
                  <a:lnTo>
                    <a:pt x="2600" y="3840"/>
                  </a:lnTo>
                  <a:lnTo>
                    <a:pt x="2586" y="3848"/>
                  </a:lnTo>
                  <a:lnTo>
                    <a:pt x="2583" y="3834"/>
                  </a:lnTo>
                  <a:lnTo>
                    <a:pt x="2579" y="3821"/>
                  </a:lnTo>
                  <a:lnTo>
                    <a:pt x="2583" y="3819"/>
                  </a:lnTo>
                  <a:lnTo>
                    <a:pt x="2586" y="3819"/>
                  </a:lnTo>
                  <a:lnTo>
                    <a:pt x="2588" y="3819"/>
                  </a:lnTo>
                  <a:lnTo>
                    <a:pt x="2588" y="3821"/>
                  </a:lnTo>
                  <a:lnTo>
                    <a:pt x="2590" y="3826"/>
                  </a:lnTo>
                  <a:lnTo>
                    <a:pt x="2595" y="3828"/>
                  </a:lnTo>
                  <a:lnTo>
                    <a:pt x="2607" y="3819"/>
                  </a:lnTo>
                  <a:lnTo>
                    <a:pt x="2620" y="3811"/>
                  </a:lnTo>
                  <a:lnTo>
                    <a:pt x="2627" y="3807"/>
                  </a:lnTo>
                  <a:lnTo>
                    <a:pt x="2634" y="3803"/>
                  </a:lnTo>
                  <a:lnTo>
                    <a:pt x="2639" y="3797"/>
                  </a:lnTo>
                  <a:lnTo>
                    <a:pt x="2641" y="3793"/>
                  </a:lnTo>
                  <a:lnTo>
                    <a:pt x="2648" y="3793"/>
                  </a:lnTo>
                  <a:lnTo>
                    <a:pt x="2655" y="3789"/>
                  </a:lnTo>
                  <a:lnTo>
                    <a:pt x="2662" y="3787"/>
                  </a:lnTo>
                  <a:lnTo>
                    <a:pt x="2665" y="3783"/>
                  </a:lnTo>
                  <a:lnTo>
                    <a:pt x="2669" y="3771"/>
                  </a:lnTo>
                  <a:lnTo>
                    <a:pt x="2669" y="3759"/>
                  </a:lnTo>
                  <a:lnTo>
                    <a:pt x="2672" y="3755"/>
                  </a:lnTo>
                  <a:lnTo>
                    <a:pt x="2674" y="3751"/>
                  </a:lnTo>
                  <a:lnTo>
                    <a:pt x="2681" y="3749"/>
                  </a:lnTo>
                  <a:lnTo>
                    <a:pt x="2690" y="3749"/>
                  </a:lnTo>
                  <a:lnTo>
                    <a:pt x="2693" y="3749"/>
                  </a:lnTo>
                  <a:lnTo>
                    <a:pt x="2693" y="3747"/>
                  </a:lnTo>
                  <a:lnTo>
                    <a:pt x="2695" y="3745"/>
                  </a:lnTo>
                  <a:lnTo>
                    <a:pt x="2695" y="3743"/>
                  </a:lnTo>
                  <a:lnTo>
                    <a:pt x="2693" y="3737"/>
                  </a:lnTo>
                  <a:lnTo>
                    <a:pt x="2693" y="3733"/>
                  </a:lnTo>
                  <a:lnTo>
                    <a:pt x="2695" y="3729"/>
                  </a:lnTo>
                  <a:lnTo>
                    <a:pt x="2700" y="3725"/>
                  </a:lnTo>
                  <a:lnTo>
                    <a:pt x="2702" y="3725"/>
                  </a:lnTo>
                  <a:lnTo>
                    <a:pt x="2707" y="3723"/>
                  </a:lnTo>
                  <a:lnTo>
                    <a:pt x="2716" y="3723"/>
                  </a:lnTo>
                  <a:lnTo>
                    <a:pt x="2723" y="3721"/>
                  </a:lnTo>
                  <a:lnTo>
                    <a:pt x="2723" y="3708"/>
                  </a:lnTo>
                  <a:lnTo>
                    <a:pt x="2721" y="3698"/>
                  </a:lnTo>
                  <a:lnTo>
                    <a:pt x="2721" y="3692"/>
                  </a:lnTo>
                  <a:lnTo>
                    <a:pt x="2721" y="3686"/>
                  </a:lnTo>
                  <a:lnTo>
                    <a:pt x="2723" y="3680"/>
                  </a:lnTo>
                  <a:lnTo>
                    <a:pt x="2730" y="3678"/>
                  </a:lnTo>
                  <a:lnTo>
                    <a:pt x="2735" y="3676"/>
                  </a:lnTo>
                  <a:lnTo>
                    <a:pt x="2737" y="3672"/>
                  </a:lnTo>
                  <a:lnTo>
                    <a:pt x="2737" y="3670"/>
                  </a:lnTo>
                  <a:lnTo>
                    <a:pt x="2737" y="3668"/>
                  </a:lnTo>
                  <a:lnTo>
                    <a:pt x="2728" y="3664"/>
                  </a:lnTo>
                  <a:lnTo>
                    <a:pt x="2718" y="3656"/>
                  </a:lnTo>
                  <a:lnTo>
                    <a:pt x="2714" y="3654"/>
                  </a:lnTo>
                  <a:lnTo>
                    <a:pt x="2707" y="3652"/>
                  </a:lnTo>
                  <a:lnTo>
                    <a:pt x="2702" y="3652"/>
                  </a:lnTo>
                  <a:lnTo>
                    <a:pt x="2695" y="3656"/>
                  </a:lnTo>
                  <a:lnTo>
                    <a:pt x="2693" y="3658"/>
                  </a:lnTo>
                  <a:lnTo>
                    <a:pt x="2690" y="3662"/>
                  </a:lnTo>
                  <a:lnTo>
                    <a:pt x="2690" y="3666"/>
                  </a:lnTo>
                  <a:lnTo>
                    <a:pt x="2690" y="3670"/>
                  </a:lnTo>
                  <a:lnTo>
                    <a:pt x="2693" y="3674"/>
                  </a:lnTo>
                  <a:lnTo>
                    <a:pt x="2693" y="3678"/>
                  </a:lnTo>
                  <a:lnTo>
                    <a:pt x="2683" y="3678"/>
                  </a:lnTo>
                  <a:lnTo>
                    <a:pt x="2676" y="3682"/>
                  </a:lnTo>
                  <a:lnTo>
                    <a:pt x="2672" y="3688"/>
                  </a:lnTo>
                  <a:lnTo>
                    <a:pt x="2667" y="3692"/>
                  </a:lnTo>
                  <a:lnTo>
                    <a:pt x="2665" y="3698"/>
                  </a:lnTo>
                  <a:lnTo>
                    <a:pt x="2665" y="3706"/>
                  </a:lnTo>
                  <a:lnTo>
                    <a:pt x="2662" y="3710"/>
                  </a:lnTo>
                  <a:lnTo>
                    <a:pt x="2662" y="3712"/>
                  </a:lnTo>
                  <a:lnTo>
                    <a:pt x="2660" y="3715"/>
                  </a:lnTo>
                  <a:lnTo>
                    <a:pt x="2658" y="3715"/>
                  </a:lnTo>
                  <a:lnTo>
                    <a:pt x="2658" y="3723"/>
                  </a:lnTo>
                  <a:lnTo>
                    <a:pt x="2655" y="3727"/>
                  </a:lnTo>
                  <a:lnTo>
                    <a:pt x="2653" y="3729"/>
                  </a:lnTo>
                  <a:lnTo>
                    <a:pt x="2648" y="3731"/>
                  </a:lnTo>
                  <a:lnTo>
                    <a:pt x="2644" y="3731"/>
                  </a:lnTo>
                  <a:lnTo>
                    <a:pt x="2641" y="3733"/>
                  </a:lnTo>
                  <a:lnTo>
                    <a:pt x="2641" y="3737"/>
                  </a:lnTo>
                  <a:lnTo>
                    <a:pt x="2639" y="3743"/>
                  </a:lnTo>
                  <a:lnTo>
                    <a:pt x="2639" y="3747"/>
                  </a:lnTo>
                  <a:lnTo>
                    <a:pt x="2637" y="3751"/>
                  </a:lnTo>
                  <a:lnTo>
                    <a:pt x="2634" y="3753"/>
                  </a:lnTo>
                  <a:lnTo>
                    <a:pt x="2630" y="3755"/>
                  </a:lnTo>
                  <a:lnTo>
                    <a:pt x="2625" y="3757"/>
                  </a:lnTo>
                  <a:lnTo>
                    <a:pt x="2625" y="3765"/>
                  </a:lnTo>
                  <a:lnTo>
                    <a:pt x="2625" y="3767"/>
                  </a:lnTo>
                  <a:lnTo>
                    <a:pt x="2623" y="3769"/>
                  </a:lnTo>
                  <a:lnTo>
                    <a:pt x="2618" y="3769"/>
                  </a:lnTo>
                  <a:lnTo>
                    <a:pt x="2611" y="3769"/>
                  </a:lnTo>
                  <a:lnTo>
                    <a:pt x="2604" y="3769"/>
                  </a:lnTo>
                  <a:lnTo>
                    <a:pt x="2595" y="3773"/>
                  </a:lnTo>
                  <a:lnTo>
                    <a:pt x="2590" y="3775"/>
                  </a:lnTo>
                  <a:lnTo>
                    <a:pt x="2586" y="3779"/>
                  </a:lnTo>
                  <a:lnTo>
                    <a:pt x="2581" y="3785"/>
                  </a:lnTo>
                  <a:lnTo>
                    <a:pt x="2581" y="3791"/>
                  </a:lnTo>
                  <a:lnTo>
                    <a:pt x="2583" y="3801"/>
                  </a:lnTo>
                  <a:lnTo>
                    <a:pt x="2581" y="3807"/>
                  </a:lnTo>
                  <a:lnTo>
                    <a:pt x="2574" y="3813"/>
                  </a:lnTo>
                  <a:lnTo>
                    <a:pt x="2565" y="3819"/>
                  </a:lnTo>
                  <a:lnTo>
                    <a:pt x="2567" y="3830"/>
                  </a:lnTo>
                  <a:lnTo>
                    <a:pt x="2562" y="3846"/>
                  </a:lnTo>
                  <a:lnTo>
                    <a:pt x="2562" y="3850"/>
                  </a:lnTo>
                  <a:lnTo>
                    <a:pt x="2565" y="3848"/>
                  </a:lnTo>
                  <a:lnTo>
                    <a:pt x="2569" y="3846"/>
                  </a:lnTo>
                  <a:lnTo>
                    <a:pt x="2572" y="3844"/>
                  </a:lnTo>
                  <a:lnTo>
                    <a:pt x="2576" y="3844"/>
                  </a:lnTo>
                  <a:lnTo>
                    <a:pt x="2579" y="3846"/>
                  </a:lnTo>
                  <a:lnTo>
                    <a:pt x="2581" y="3852"/>
                  </a:lnTo>
                  <a:lnTo>
                    <a:pt x="2576" y="3860"/>
                  </a:lnTo>
                  <a:lnTo>
                    <a:pt x="2562" y="3872"/>
                  </a:lnTo>
                  <a:lnTo>
                    <a:pt x="2555" y="3880"/>
                  </a:lnTo>
                  <a:lnTo>
                    <a:pt x="2551" y="3890"/>
                  </a:lnTo>
                  <a:lnTo>
                    <a:pt x="2546" y="3902"/>
                  </a:lnTo>
                  <a:lnTo>
                    <a:pt x="2544" y="3916"/>
                  </a:lnTo>
                  <a:lnTo>
                    <a:pt x="2539" y="3928"/>
                  </a:lnTo>
                  <a:lnTo>
                    <a:pt x="2532" y="3943"/>
                  </a:lnTo>
                  <a:lnTo>
                    <a:pt x="2523" y="3955"/>
                  </a:lnTo>
                  <a:lnTo>
                    <a:pt x="2513" y="3963"/>
                  </a:lnTo>
                  <a:lnTo>
                    <a:pt x="2509" y="3971"/>
                  </a:lnTo>
                  <a:lnTo>
                    <a:pt x="2497" y="3981"/>
                  </a:lnTo>
                  <a:lnTo>
                    <a:pt x="2486" y="3989"/>
                  </a:lnTo>
                  <a:lnTo>
                    <a:pt x="2479" y="3991"/>
                  </a:lnTo>
                  <a:lnTo>
                    <a:pt x="2455" y="4007"/>
                  </a:lnTo>
                  <a:lnTo>
                    <a:pt x="2434" y="4023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27" name="Freeform 17"/>
            <p:cNvSpPr>
              <a:spLocks/>
            </p:cNvSpPr>
            <p:nvPr/>
          </p:nvSpPr>
          <p:spPr bwMode="auto">
            <a:xfrm>
              <a:off x="1280" y="1162"/>
              <a:ext cx="2893" cy="2169"/>
            </a:xfrm>
            <a:custGeom>
              <a:avLst/>
              <a:gdLst>
                <a:gd name="T0" fmla="*/ 130 w 4664"/>
                <a:gd name="T1" fmla="*/ 93 h 4023"/>
                <a:gd name="T2" fmla="*/ 114 w 4664"/>
                <a:gd name="T3" fmla="*/ 90 h 4023"/>
                <a:gd name="T4" fmla="*/ 128 w 4664"/>
                <a:gd name="T5" fmla="*/ 84 h 4023"/>
                <a:gd name="T6" fmla="*/ 133 w 4664"/>
                <a:gd name="T7" fmla="*/ 78 h 4023"/>
                <a:gd name="T8" fmla="*/ 131 w 4664"/>
                <a:gd name="T9" fmla="*/ 74 h 4023"/>
                <a:gd name="T10" fmla="*/ 124 w 4664"/>
                <a:gd name="T11" fmla="*/ 70 h 4023"/>
                <a:gd name="T12" fmla="*/ 110 w 4664"/>
                <a:gd name="T13" fmla="*/ 67 h 4023"/>
                <a:gd name="T14" fmla="*/ 112 w 4664"/>
                <a:gd name="T15" fmla="*/ 60 h 4023"/>
                <a:gd name="T16" fmla="*/ 94 w 4664"/>
                <a:gd name="T17" fmla="*/ 52 h 4023"/>
                <a:gd name="T18" fmla="*/ 89 w 4664"/>
                <a:gd name="T19" fmla="*/ 47 h 4023"/>
                <a:gd name="T20" fmla="*/ 74 w 4664"/>
                <a:gd name="T21" fmla="*/ 46 h 4023"/>
                <a:gd name="T22" fmla="*/ 60 w 4664"/>
                <a:gd name="T23" fmla="*/ 43 h 4023"/>
                <a:gd name="T24" fmla="*/ 49 w 4664"/>
                <a:gd name="T25" fmla="*/ 39 h 4023"/>
                <a:gd name="T26" fmla="*/ 35 w 4664"/>
                <a:gd name="T27" fmla="*/ 42 h 4023"/>
                <a:gd name="T28" fmla="*/ 20 w 4664"/>
                <a:gd name="T29" fmla="*/ 39 h 4023"/>
                <a:gd name="T30" fmla="*/ 7 w 4664"/>
                <a:gd name="T31" fmla="*/ 38 h 4023"/>
                <a:gd name="T32" fmla="*/ 1 w 4664"/>
                <a:gd name="T33" fmla="*/ 34 h 4023"/>
                <a:gd name="T34" fmla="*/ 6 w 4664"/>
                <a:gd name="T35" fmla="*/ 28 h 4023"/>
                <a:gd name="T36" fmla="*/ 25 w 4664"/>
                <a:gd name="T37" fmla="*/ 25 h 4023"/>
                <a:gd name="T38" fmla="*/ 25 w 4664"/>
                <a:gd name="T39" fmla="*/ 14 h 4023"/>
                <a:gd name="T40" fmla="*/ 30 w 4664"/>
                <a:gd name="T41" fmla="*/ 11 h 4023"/>
                <a:gd name="T42" fmla="*/ 38 w 4664"/>
                <a:gd name="T43" fmla="*/ 9 h 4023"/>
                <a:gd name="T44" fmla="*/ 54 w 4664"/>
                <a:gd name="T45" fmla="*/ 11 h 4023"/>
                <a:gd name="T46" fmla="*/ 65 w 4664"/>
                <a:gd name="T47" fmla="*/ 10 h 4023"/>
                <a:gd name="T48" fmla="*/ 67 w 4664"/>
                <a:gd name="T49" fmla="*/ 7 h 4023"/>
                <a:gd name="T50" fmla="*/ 65 w 4664"/>
                <a:gd name="T51" fmla="*/ 3 h 4023"/>
                <a:gd name="T52" fmla="*/ 77 w 4664"/>
                <a:gd name="T53" fmla="*/ 3 h 4023"/>
                <a:gd name="T54" fmla="*/ 90 w 4664"/>
                <a:gd name="T55" fmla="*/ 1 h 4023"/>
                <a:gd name="T56" fmla="*/ 96 w 4664"/>
                <a:gd name="T57" fmla="*/ 4 h 4023"/>
                <a:gd name="T58" fmla="*/ 100 w 4664"/>
                <a:gd name="T59" fmla="*/ 10 h 4023"/>
                <a:gd name="T60" fmla="*/ 111 w 4664"/>
                <a:gd name="T61" fmla="*/ 9 h 4023"/>
                <a:gd name="T62" fmla="*/ 124 w 4664"/>
                <a:gd name="T63" fmla="*/ 7 h 4023"/>
                <a:gd name="T64" fmla="*/ 140 w 4664"/>
                <a:gd name="T65" fmla="*/ 7 h 4023"/>
                <a:gd name="T66" fmla="*/ 151 w 4664"/>
                <a:gd name="T67" fmla="*/ 3 h 4023"/>
                <a:gd name="T68" fmla="*/ 159 w 4664"/>
                <a:gd name="T69" fmla="*/ 8 h 4023"/>
                <a:gd name="T70" fmla="*/ 157 w 4664"/>
                <a:gd name="T71" fmla="*/ 12 h 4023"/>
                <a:gd name="T72" fmla="*/ 153 w 4664"/>
                <a:gd name="T73" fmla="*/ 17 h 4023"/>
                <a:gd name="T74" fmla="*/ 162 w 4664"/>
                <a:gd name="T75" fmla="*/ 18 h 4023"/>
                <a:gd name="T76" fmla="*/ 166 w 4664"/>
                <a:gd name="T77" fmla="*/ 20 h 4023"/>
                <a:gd name="T78" fmla="*/ 174 w 4664"/>
                <a:gd name="T79" fmla="*/ 16 h 4023"/>
                <a:gd name="T80" fmla="*/ 186 w 4664"/>
                <a:gd name="T81" fmla="*/ 16 h 4023"/>
                <a:gd name="T82" fmla="*/ 193 w 4664"/>
                <a:gd name="T83" fmla="*/ 17 h 4023"/>
                <a:gd name="T84" fmla="*/ 200 w 4664"/>
                <a:gd name="T85" fmla="*/ 19 h 4023"/>
                <a:gd name="T86" fmla="*/ 201 w 4664"/>
                <a:gd name="T87" fmla="*/ 21 h 4023"/>
                <a:gd name="T88" fmla="*/ 206 w 4664"/>
                <a:gd name="T89" fmla="*/ 20 h 4023"/>
                <a:gd name="T90" fmla="*/ 220 w 4664"/>
                <a:gd name="T91" fmla="*/ 21 h 4023"/>
                <a:gd name="T92" fmla="*/ 244 w 4664"/>
                <a:gd name="T93" fmla="*/ 25 h 4023"/>
                <a:gd name="T94" fmla="*/ 264 w 4664"/>
                <a:gd name="T95" fmla="*/ 29 h 4023"/>
                <a:gd name="T96" fmla="*/ 256 w 4664"/>
                <a:gd name="T97" fmla="*/ 40 h 4023"/>
                <a:gd name="T98" fmla="*/ 238 w 4664"/>
                <a:gd name="T99" fmla="*/ 46 h 4023"/>
                <a:gd name="T100" fmla="*/ 234 w 4664"/>
                <a:gd name="T101" fmla="*/ 49 h 4023"/>
                <a:gd name="T102" fmla="*/ 233 w 4664"/>
                <a:gd name="T103" fmla="*/ 58 h 4023"/>
                <a:gd name="T104" fmla="*/ 220 w 4664"/>
                <a:gd name="T105" fmla="*/ 67 h 4023"/>
                <a:gd name="T106" fmla="*/ 209 w 4664"/>
                <a:gd name="T107" fmla="*/ 72 h 4023"/>
                <a:gd name="T108" fmla="*/ 198 w 4664"/>
                <a:gd name="T109" fmla="*/ 72 h 4023"/>
                <a:gd name="T110" fmla="*/ 185 w 4664"/>
                <a:gd name="T111" fmla="*/ 74 h 4023"/>
                <a:gd name="T112" fmla="*/ 171 w 4664"/>
                <a:gd name="T113" fmla="*/ 78 h 4023"/>
                <a:gd name="T114" fmla="*/ 169 w 4664"/>
                <a:gd name="T115" fmla="*/ 80 h 4023"/>
                <a:gd name="T116" fmla="*/ 164 w 4664"/>
                <a:gd name="T117" fmla="*/ 87 h 4023"/>
                <a:gd name="T118" fmla="*/ 151 w 4664"/>
                <a:gd name="T119" fmla="*/ 93 h 4023"/>
                <a:gd name="T120" fmla="*/ 156 w 4664"/>
                <a:gd name="T121" fmla="*/ 91 h 4023"/>
                <a:gd name="T122" fmla="*/ 151 w 4664"/>
                <a:gd name="T123" fmla="*/ 92 h 4023"/>
                <a:gd name="T124" fmla="*/ 146 w 4664"/>
                <a:gd name="T125" fmla="*/ 94 h 402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64"/>
                <a:gd name="T190" fmla="*/ 0 h 4023"/>
                <a:gd name="T191" fmla="*/ 4664 w 4664"/>
                <a:gd name="T192" fmla="*/ 4023 h 402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64" h="4023">
                  <a:moveTo>
                    <a:pt x="2434" y="4023"/>
                  </a:moveTo>
                  <a:lnTo>
                    <a:pt x="2427" y="4001"/>
                  </a:lnTo>
                  <a:lnTo>
                    <a:pt x="2423" y="3977"/>
                  </a:lnTo>
                  <a:lnTo>
                    <a:pt x="2425" y="3965"/>
                  </a:lnTo>
                  <a:lnTo>
                    <a:pt x="2430" y="3957"/>
                  </a:lnTo>
                  <a:lnTo>
                    <a:pt x="2434" y="3951"/>
                  </a:lnTo>
                  <a:lnTo>
                    <a:pt x="2444" y="3945"/>
                  </a:lnTo>
                  <a:lnTo>
                    <a:pt x="2451" y="3939"/>
                  </a:lnTo>
                  <a:lnTo>
                    <a:pt x="2455" y="3933"/>
                  </a:lnTo>
                  <a:lnTo>
                    <a:pt x="2460" y="3924"/>
                  </a:lnTo>
                  <a:lnTo>
                    <a:pt x="2462" y="3914"/>
                  </a:lnTo>
                  <a:lnTo>
                    <a:pt x="2453" y="3910"/>
                  </a:lnTo>
                  <a:lnTo>
                    <a:pt x="2439" y="3902"/>
                  </a:lnTo>
                  <a:lnTo>
                    <a:pt x="2425" y="3894"/>
                  </a:lnTo>
                  <a:lnTo>
                    <a:pt x="2418" y="3886"/>
                  </a:lnTo>
                  <a:lnTo>
                    <a:pt x="2416" y="3876"/>
                  </a:lnTo>
                  <a:lnTo>
                    <a:pt x="2409" y="3864"/>
                  </a:lnTo>
                  <a:lnTo>
                    <a:pt x="2402" y="3852"/>
                  </a:lnTo>
                  <a:lnTo>
                    <a:pt x="2395" y="3844"/>
                  </a:lnTo>
                  <a:lnTo>
                    <a:pt x="2364" y="3834"/>
                  </a:lnTo>
                  <a:lnTo>
                    <a:pt x="2339" y="3824"/>
                  </a:lnTo>
                  <a:lnTo>
                    <a:pt x="2334" y="3811"/>
                  </a:lnTo>
                  <a:lnTo>
                    <a:pt x="2325" y="3799"/>
                  </a:lnTo>
                  <a:lnTo>
                    <a:pt x="2318" y="3795"/>
                  </a:lnTo>
                  <a:lnTo>
                    <a:pt x="2311" y="3789"/>
                  </a:lnTo>
                  <a:lnTo>
                    <a:pt x="2304" y="3787"/>
                  </a:lnTo>
                  <a:lnTo>
                    <a:pt x="2297" y="3785"/>
                  </a:lnTo>
                  <a:lnTo>
                    <a:pt x="2285" y="3783"/>
                  </a:lnTo>
                  <a:lnTo>
                    <a:pt x="2267" y="3775"/>
                  </a:lnTo>
                  <a:lnTo>
                    <a:pt x="2253" y="3767"/>
                  </a:lnTo>
                  <a:lnTo>
                    <a:pt x="2243" y="3759"/>
                  </a:lnTo>
                  <a:lnTo>
                    <a:pt x="2229" y="3743"/>
                  </a:lnTo>
                  <a:lnTo>
                    <a:pt x="2211" y="3727"/>
                  </a:lnTo>
                  <a:lnTo>
                    <a:pt x="2195" y="3741"/>
                  </a:lnTo>
                  <a:lnTo>
                    <a:pt x="2171" y="3753"/>
                  </a:lnTo>
                  <a:lnTo>
                    <a:pt x="2169" y="3751"/>
                  </a:lnTo>
                  <a:lnTo>
                    <a:pt x="2167" y="3747"/>
                  </a:lnTo>
                  <a:lnTo>
                    <a:pt x="2167" y="3741"/>
                  </a:lnTo>
                  <a:lnTo>
                    <a:pt x="2164" y="3733"/>
                  </a:lnTo>
                  <a:lnTo>
                    <a:pt x="2162" y="3723"/>
                  </a:lnTo>
                  <a:lnTo>
                    <a:pt x="2157" y="3712"/>
                  </a:lnTo>
                  <a:lnTo>
                    <a:pt x="2150" y="3702"/>
                  </a:lnTo>
                  <a:lnTo>
                    <a:pt x="2139" y="3692"/>
                  </a:lnTo>
                  <a:lnTo>
                    <a:pt x="2115" y="3680"/>
                  </a:lnTo>
                  <a:lnTo>
                    <a:pt x="2097" y="3664"/>
                  </a:lnTo>
                  <a:lnTo>
                    <a:pt x="2095" y="3662"/>
                  </a:lnTo>
                  <a:lnTo>
                    <a:pt x="2090" y="3656"/>
                  </a:lnTo>
                  <a:lnTo>
                    <a:pt x="2085" y="3654"/>
                  </a:lnTo>
                  <a:lnTo>
                    <a:pt x="2081" y="3650"/>
                  </a:lnTo>
                  <a:lnTo>
                    <a:pt x="2074" y="3650"/>
                  </a:lnTo>
                  <a:lnTo>
                    <a:pt x="2067" y="3650"/>
                  </a:lnTo>
                  <a:lnTo>
                    <a:pt x="2046" y="3660"/>
                  </a:lnTo>
                  <a:lnTo>
                    <a:pt x="2032" y="3670"/>
                  </a:lnTo>
                  <a:lnTo>
                    <a:pt x="2022" y="3668"/>
                  </a:lnTo>
                  <a:lnTo>
                    <a:pt x="2011" y="3668"/>
                  </a:lnTo>
                  <a:lnTo>
                    <a:pt x="2004" y="3666"/>
                  </a:lnTo>
                  <a:lnTo>
                    <a:pt x="2001" y="3664"/>
                  </a:lnTo>
                  <a:lnTo>
                    <a:pt x="1999" y="3664"/>
                  </a:lnTo>
                  <a:lnTo>
                    <a:pt x="1999" y="3662"/>
                  </a:lnTo>
                  <a:lnTo>
                    <a:pt x="2013" y="3646"/>
                  </a:lnTo>
                  <a:lnTo>
                    <a:pt x="2025" y="3630"/>
                  </a:lnTo>
                  <a:lnTo>
                    <a:pt x="2032" y="3622"/>
                  </a:lnTo>
                  <a:lnTo>
                    <a:pt x="2041" y="3614"/>
                  </a:lnTo>
                  <a:lnTo>
                    <a:pt x="2050" y="3606"/>
                  </a:lnTo>
                  <a:lnTo>
                    <a:pt x="2062" y="3601"/>
                  </a:lnTo>
                  <a:lnTo>
                    <a:pt x="2071" y="3595"/>
                  </a:lnTo>
                  <a:lnTo>
                    <a:pt x="2078" y="3589"/>
                  </a:lnTo>
                  <a:lnTo>
                    <a:pt x="2083" y="3583"/>
                  </a:lnTo>
                  <a:lnTo>
                    <a:pt x="2085" y="3575"/>
                  </a:lnTo>
                  <a:lnTo>
                    <a:pt x="2090" y="3567"/>
                  </a:lnTo>
                  <a:lnTo>
                    <a:pt x="2095" y="3559"/>
                  </a:lnTo>
                  <a:lnTo>
                    <a:pt x="2101" y="3551"/>
                  </a:lnTo>
                  <a:lnTo>
                    <a:pt x="2108" y="3545"/>
                  </a:lnTo>
                  <a:lnTo>
                    <a:pt x="2120" y="3535"/>
                  </a:lnTo>
                  <a:lnTo>
                    <a:pt x="2132" y="3523"/>
                  </a:lnTo>
                  <a:lnTo>
                    <a:pt x="2141" y="3509"/>
                  </a:lnTo>
                  <a:lnTo>
                    <a:pt x="2150" y="3497"/>
                  </a:lnTo>
                  <a:lnTo>
                    <a:pt x="2176" y="3476"/>
                  </a:lnTo>
                  <a:lnTo>
                    <a:pt x="2195" y="3456"/>
                  </a:lnTo>
                  <a:lnTo>
                    <a:pt x="2202" y="3448"/>
                  </a:lnTo>
                  <a:lnTo>
                    <a:pt x="2216" y="3438"/>
                  </a:lnTo>
                  <a:lnTo>
                    <a:pt x="2232" y="3430"/>
                  </a:lnTo>
                  <a:lnTo>
                    <a:pt x="2243" y="3422"/>
                  </a:lnTo>
                  <a:lnTo>
                    <a:pt x="2257" y="3418"/>
                  </a:lnTo>
                  <a:lnTo>
                    <a:pt x="2269" y="3414"/>
                  </a:lnTo>
                  <a:lnTo>
                    <a:pt x="2274" y="3410"/>
                  </a:lnTo>
                  <a:lnTo>
                    <a:pt x="2278" y="3406"/>
                  </a:lnTo>
                  <a:lnTo>
                    <a:pt x="2283" y="3400"/>
                  </a:lnTo>
                  <a:lnTo>
                    <a:pt x="2285" y="3394"/>
                  </a:lnTo>
                  <a:lnTo>
                    <a:pt x="2292" y="3388"/>
                  </a:lnTo>
                  <a:lnTo>
                    <a:pt x="2304" y="3383"/>
                  </a:lnTo>
                  <a:lnTo>
                    <a:pt x="2316" y="3379"/>
                  </a:lnTo>
                  <a:lnTo>
                    <a:pt x="2327" y="3377"/>
                  </a:lnTo>
                  <a:lnTo>
                    <a:pt x="2344" y="3369"/>
                  </a:lnTo>
                  <a:lnTo>
                    <a:pt x="2360" y="3359"/>
                  </a:lnTo>
                  <a:lnTo>
                    <a:pt x="2376" y="3353"/>
                  </a:lnTo>
                  <a:lnTo>
                    <a:pt x="2390" y="3345"/>
                  </a:lnTo>
                  <a:lnTo>
                    <a:pt x="2397" y="3339"/>
                  </a:lnTo>
                  <a:lnTo>
                    <a:pt x="2399" y="3335"/>
                  </a:lnTo>
                  <a:lnTo>
                    <a:pt x="2404" y="3329"/>
                  </a:lnTo>
                  <a:lnTo>
                    <a:pt x="2404" y="3323"/>
                  </a:lnTo>
                  <a:lnTo>
                    <a:pt x="2406" y="3305"/>
                  </a:lnTo>
                  <a:lnTo>
                    <a:pt x="2406" y="3291"/>
                  </a:lnTo>
                  <a:lnTo>
                    <a:pt x="2406" y="3274"/>
                  </a:lnTo>
                  <a:lnTo>
                    <a:pt x="2406" y="3254"/>
                  </a:lnTo>
                  <a:lnTo>
                    <a:pt x="2402" y="3234"/>
                  </a:lnTo>
                  <a:lnTo>
                    <a:pt x="2392" y="3208"/>
                  </a:lnTo>
                  <a:lnTo>
                    <a:pt x="2385" y="3198"/>
                  </a:lnTo>
                  <a:lnTo>
                    <a:pt x="2378" y="3188"/>
                  </a:lnTo>
                  <a:lnTo>
                    <a:pt x="2371" y="3180"/>
                  </a:lnTo>
                  <a:lnTo>
                    <a:pt x="2367" y="3178"/>
                  </a:lnTo>
                  <a:lnTo>
                    <a:pt x="2332" y="3184"/>
                  </a:lnTo>
                  <a:lnTo>
                    <a:pt x="2313" y="3188"/>
                  </a:lnTo>
                  <a:lnTo>
                    <a:pt x="2309" y="3184"/>
                  </a:lnTo>
                  <a:lnTo>
                    <a:pt x="2309" y="3174"/>
                  </a:lnTo>
                  <a:lnTo>
                    <a:pt x="2309" y="3170"/>
                  </a:lnTo>
                  <a:lnTo>
                    <a:pt x="2311" y="3163"/>
                  </a:lnTo>
                  <a:lnTo>
                    <a:pt x="2313" y="3159"/>
                  </a:lnTo>
                  <a:lnTo>
                    <a:pt x="2318" y="3155"/>
                  </a:lnTo>
                  <a:lnTo>
                    <a:pt x="2325" y="3151"/>
                  </a:lnTo>
                  <a:lnTo>
                    <a:pt x="2330" y="3145"/>
                  </a:lnTo>
                  <a:lnTo>
                    <a:pt x="2334" y="3125"/>
                  </a:lnTo>
                  <a:lnTo>
                    <a:pt x="2341" y="3081"/>
                  </a:lnTo>
                  <a:lnTo>
                    <a:pt x="2344" y="3073"/>
                  </a:lnTo>
                  <a:lnTo>
                    <a:pt x="2348" y="3065"/>
                  </a:lnTo>
                  <a:lnTo>
                    <a:pt x="2348" y="3058"/>
                  </a:lnTo>
                  <a:lnTo>
                    <a:pt x="2348" y="3054"/>
                  </a:lnTo>
                  <a:lnTo>
                    <a:pt x="2346" y="3050"/>
                  </a:lnTo>
                  <a:lnTo>
                    <a:pt x="2344" y="3046"/>
                  </a:lnTo>
                  <a:lnTo>
                    <a:pt x="2339" y="3036"/>
                  </a:lnTo>
                  <a:lnTo>
                    <a:pt x="2339" y="3028"/>
                  </a:lnTo>
                  <a:lnTo>
                    <a:pt x="2341" y="3022"/>
                  </a:lnTo>
                  <a:lnTo>
                    <a:pt x="2344" y="3020"/>
                  </a:lnTo>
                  <a:lnTo>
                    <a:pt x="2339" y="3018"/>
                  </a:lnTo>
                  <a:lnTo>
                    <a:pt x="2332" y="3010"/>
                  </a:lnTo>
                  <a:lnTo>
                    <a:pt x="2327" y="3006"/>
                  </a:lnTo>
                  <a:lnTo>
                    <a:pt x="2323" y="3004"/>
                  </a:lnTo>
                  <a:lnTo>
                    <a:pt x="2316" y="3002"/>
                  </a:lnTo>
                  <a:lnTo>
                    <a:pt x="2309" y="3000"/>
                  </a:lnTo>
                  <a:lnTo>
                    <a:pt x="2302" y="3002"/>
                  </a:lnTo>
                  <a:lnTo>
                    <a:pt x="2295" y="3004"/>
                  </a:lnTo>
                  <a:lnTo>
                    <a:pt x="2288" y="3008"/>
                  </a:lnTo>
                  <a:lnTo>
                    <a:pt x="2278" y="3012"/>
                  </a:lnTo>
                  <a:lnTo>
                    <a:pt x="2271" y="3016"/>
                  </a:lnTo>
                  <a:lnTo>
                    <a:pt x="2262" y="3020"/>
                  </a:lnTo>
                  <a:lnTo>
                    <a:pt x="2253" y="3020"/>
                  </a:lnTo>
                  <a:lnTo>
                    <a:pt x="2239" y="3020"/>
                  </a:lnTo>
                  <a:lnTo>
                    <a:pt x="2227" y="3018"/>
                  </a:lnTo>
                  <a:lnTo>
                    <a:pt x="2220" y="3014"/>
                  </a:lnTo>
                  <a:lnTo>
                    <a:pt x="2216" y="3008"/>
                  </a:lnTo>
                  <a:lnTo>
                    <a:pt x="2213" y="3002"/>
                  </a:lnTo>
                  <a:lnTo>
                    <a:pt x="2213" y="2994"/>
                  </a:lnTo>
                  <a:lnTo>
                    <a:pt x="2211" y="2986"/>
                  </a:lnTo>
                  <a:lnTo>
                    <a:pt x="2209" y="2980"/>
                  </a:lnTo>
                  <a:lnTo>
                    <a:pt x="2204" y="2976"/>
                  </a:lnTo>
                  <a:lnTo>
                    <a:pt x="2206" y="2962"/>
                  </a:lnTo>
                  <a:lnTo>
                    <a:pt x="2204" y="2933"/>
                  </a:lnTo>
                  <a:lnTo>
                    <a:pt x="2199" y="2929"/>
                  </a:lnTo>
                  <a:lnTo>
                    <a:pt x="2195" y="2923"/>
                  </a:lnTo>
                  <a:lnTo>
                    <a:pt x="2192" y="2917"/>
                  </a:lnTo>
                  <a:lnTo>
                    <a:pt x="2190" y="2909"/>
                  </a:lnTo>
                  <a:lnTo>
                    <a:pt x="2192" y="2897"/>
                  </a:lnTo>
                  <a:lnTo>
                    <a:pt x="2195" y="2885"/>
                  </a:lnTo>
                  <a:lnTo>
                    <a:pt x="2190" y="2875"/>
                  </a:lnTo>
                  <a:lnTo>
                    <a:pt x="2183" y="2867"/>
                  </a:lnTo>
                  <a:lnTo>
                    <a:pt x="2181" y="2859"/>
                  </a:lnTo>
                  <a:lnTo>
                    <a:pt x="2176" y="2853"/>
                  </a:lnTo>
                  <a:lnTo>
                    <a:pt x="2171" y="2847"/>
                  </a:lnTo>
                  <a:lnTo>
                    <a:pt x="2167" y="2845"/>
                  </a:lnTo>
                  <a:lnTo>
                    <a:pt x="2162" y="2843"/>
                  </a:lnTo>
                  <a:lnTo>
                    <a:pt x="2153" y="2840"/>
                  </a:lnTo>
                  <a:lnTo>
                    <a:pt x="2146" y="2840"/>
                  </a:lnTo>
                  <a:lnTo>
                    <a:pt x="2136" y="2840"/>
                  </a:lnTo>
                  <a:lnTo>
                    <a:pt x="2115" y="2830"/>
                  </a:lnTo>
                  <a:lnTo>
                    <a:pt x="2097" y="2820"/>
                  </a:lnTo>
                  <a:lnTo>
                    <a:pt x="2090" y="2828"/>
                  </a:lnTo>
                  <a:lnTo>
                    <a:pt x="2081" y="2836"/>
                  </a:lnTo>
                  <a:lnTo>
                    <a:pt x="2071" y="2840"/>
                  </a:lnTo>
                  <a:lnTo>
                    <a:pt x="2060" y="2843"/>
                  </a:lnTo>
                  <a:lnTo>
                    <a:pt x="2039" y="2838"/>
                  </a:lnTo>
                  <a:lnTo>
                    <a:pt x="2018" y="2834"/>
                  </a:lnTo>
                  <a:lnTo>
                    <a:pt x="2001" y="2836"/>
                  </a:lnTo>
                  <a:lnTo>
                    <a:pt x="1987" y="2836"/>
                  </a:lnTo>
                  <a:lnTo>
                    <a:pt x="1973" y="2832"/>
                  </a:lnTo>
                  <a:lnTo>
                    <a:pt x="1955" y="2826"/>
                  </a:lnTo>
                  <a:lnTo>
                    <a:pt x="1948" y="2826"/>
                  </a:lnTo>
                  <a:lnTo>
                    <a:pt x="1939" y="2826"/>
                  </a:lnTo>
                  <a:lnTo>
                    <a:pt x="1932" y="2826"/>
                  </a:lnTo>
                  <a:lnTo>
                    <a:pt x="1929" y="2824"/>
                  </a:lnTo>
                  <a:lnTo>
                    <a:pt x="1929" y="2820"/>
                  </a:lnTo>
                  <a:lnTo>
                    <a:pt x="1932" y="2814"/>
                  </a:lnTo>
                  <a:lnTo>
                    <a:pt x="1934" y="2800"/>
                  </a:lnTo>
                  <a:lnTo>
                    <a:pt x="1936" y="2784"/>
                  </a:lnTo>
                  <a:lnTo>
                    <a:pt x="1936" y="2768"/>
                  </a:lnTo>
                  <a:lnTo>
                    <a:pt x="1939" y="2750"/>
                  </a:lnTo>
                  <a:lnTo>
                    <a:pt x="1941" y="2734"/>
                  </a:lnTo>
                  <a:lnTo>
                    <a:pt x="1941" y="2715"/>
                  </a:lnTo>
                  <a:lnTo>
                    <a:pt x="1941" y="2699"/>
                  </a:lnTo>
                  <a:lnTo>
                    <a:pt x="1936" y="2685"/>
                  </a:lnTo>
                  <a:lnTo>
                    <a:pt x="1929" y="2675"/>
                  </a:lnTo>
                  <a:lnTo>
                    <a:pt x="1922" y="2665"/>
                  </a:lnTo>
                  <a:lnTo>
                    <a:pt x="1915" y="2655"/>
                  </a:lnTo>
                  <a:lnTo>
                    <a:pt x="1908" y="2645"/>
                  </a:lnTo>
                  <a:lnTo>
                    <a:pt x="1904" y="2631"/>
                  </a:lnTo>
                  <a:lnTo>
                    <a:pt x="1901" y="2612"/>
                  </a:lnTo>
                  <a:lnTo>
                    <a:pt x="1901" y="2602"/>
                  </a:lnTo>
                  <a:lnTo>
                    <a:pt x="1904" y="2596"/>
                  </a:lnTo>
                  <a:lnTo>
                    <a:pt x="1913" y="2608"/>
                  </a:lnTo>
                  <a:lnTo>
                    <a:pt x="1922" y="2618"/>
                  </a:lnTo>
                  <a:lnTo>
                    <a:pt x="1932" y="2614"/>
                  </a:lnTo>
                  <a:lnTo>
                    <a:pt x="1939" y="2608"/>
                  </a:lnTo>
                  <a:lnTo>
                    <a:pt x="1927" y="2596"/>
                  </a:lnTo>
                  <a:lnTo>
                    <a:pt x="1911" y="2582"/>
                  </a:lnTo>
                  <a:lnTo>
                    <a:pt x="1911" y="2574"/>
                  </a:lnTo>
                  <a:lnTo>
                    <a:pt x="1913" y="2566"/>
                  </a:lnTo>
                  <a:lnTo>
                    <a:pt x="1918" y="2558"/>
                  </a:lnTo>
                  <a:lnTo>
                    <a:pt x="1925" y="2548"/>
                  </a:lnTo>
                  <a:lnTo>
                    <a:pt x="1939" y="2528"/>
                  </a:lnTo>
                  <a:lnTo>
                    <a:pt x="1948" y="2507"/>
                  </a:lnTo>
                  <a:lnTo>
                    <a:pt x="1948" y="2493"/>
                  </a:lnTo>
                  <a:lnTo>
                    <a:pt x="1948" y="2481"/>
                  </a:lnTo>
                  <a:lnTo>
                    <a:pt x="1953" y="2467"/>
                  </a:lnTo>
                  <a:lnTo>
                    <a:pt x="1957" y="2455"/>
                  </a:lnTo>
                  <a:lnTo>
                    <a:pt x="1964" y="2433"/>
                  </a:lnTo>
                  <a:lnTo>
                    <a:pt x="1966" y="2417"/>
                  </a:lnTo>
                  <a:lnTo>
                    <a:pt x="1957" y="2398"/>
                  </a:lnTo>
                  <a:lnTo>
                    <a:pt x="1950" y="2378"/>
                  </a:lnTo>
                  <a:lnTo>
                    <a:pt x="1948" y="2368"/>
                  </a:lnTo>
                  <a:lnTo>
                    <a:pt x="1943" y="2360"/>
                  </a:lnTo>
                  <a:lnTo>
                    <a:pt x="1939" y="2352"/>
                  </a:lnTo>
                  <a:lnTo>
                    <a:pt x="1932" y="2346"/>
                  </a:lnTo>
                  <a:lnTo>
                    <a:pt x="1901" y="2334"/>
                  </a:lnTo>
                  <a:lnTo>
                    <a:pt x="1873" y="2324"/>
                  </a:lnTo>
                  <a:lnTo>
                    <a:pt x="1869" y="2318"/>
                  </a:lnTo>
                  <a:lnTo>
                    <a:pt x="1864" y="2304"/>
                  </a:lnTo>
                  <a:lnTo>
                    <a:pt x="1862" y="2289"/>
                  </a:lnTo>
                  <a:lnTo>
                    <a:pt x="1859" y="2279"/>
                  </a:lnTo>
                  <a:lnTo>
                    <a:pt x="1866" y="2255"/>
                  </a:lnTo>
                  <a:lnTo>
                    <a:pt x="1871" y="2245"/>
                  </a:lnTo>
                  <a:lnTo>
                    <a:pt x="1873" y="2227"/>
                  </a:lnTo>
                  <a:lnTo>
                    <a:pt x="1871" y="2227"/>
                  </a:lnTo>
                  <a:lnTo>
                    <a:pt x="1838" y="2227"/>
                  </a:lnTo>
                  <a:lnTo>
                    <a:pt x="1766" y="2229"/>
                  </a:lnTo>
                  <a:lnTo>
                    <a:pt x="1694" y="2229"/>
                  </a:lnTo>
                  <a:lnTo>
                    <a:pt x="1662" y="2225"/>
                  </a:lnTo>
                  <a:lnTo>
                    <a:pt x="1662" y="2213"/>
                  </a:lnTo>
                  <a:lnTo>
                    <a:pt x="1659" y="2189"/>
                  </a:lnTo>
                  <a:lnTo>
                    <a:pt x="1657" y="2164"/>
                  </a:lnTo>
                  <a:lnTo>
                    <a:pt x="1655" y="2146"/>
                  </a:lnTo>
                  <a:lnTo>
                    <a:pt x="1652" y="2140"/>
                  </a:lnTo>
                  <a:lnTo>
                    <a:pt x="1648" y="2136"/>
                  </a:lnTo>
                  <a:lnTo>
                    <a:pt x="1641" y="2132"/>
                  </a:lnTo>
                  <a:lnTo>
                    <a:pt x="1631" y="2126"/>
                  </a:lnTo>
                  <a:lnTo>
                    <a:pt x="1624" y="2122"/>
                  </a:lnTo>
                  <a:lnTo>
                    <a:pt x="1620" y="2118"/>
                  </a:lnTo>
                  <a:lnTo>
                    <a:pt x="1617" y="2112"/>
                  </a:lnTo>
                  <a:lnTo>
                    <a:pt x="1620" y="2106"/>
                  </a:lnTo>
                  <a:lnTo>
                    <a:pt x="1622" y="2106"/>
                  </a:lnTo>
                  <a:lnTo>
                    <a:pt x="1629" y="2104"/>
                  </a:lnTo>
                  <a:lnTo>
                    <a:pt x="1634" y="2102"/>
                  </a:lnTo>
                  <a:lnTo>
                    <a:pt x="1636" y="2098"/>
                  </a:lnTo>
                  <a:lnTo>
                    <a:pt x="1631" y="2084"/>
                  </a:lnTo>
                  <a:lnTo>
                    <a:pt x="1627" y="2069"/>
                  </a:lnTo>
                  <a:lnTo>
                    <a:pt x="1631" y="2059"/>
                  </a:lnTo>
                  <a:lnTo>
                    <a:pt x="1636" y="2047"/>
                  </a:lnTo>
                  <a:lnTo>
                    <a:pt x="1629" y="2029"/>
                  </a:lnTo>
                  <a:lnTo>
                    <a:pt x="1620" y="2013"/>
                  </a:lnTo>
                  <a:lnTo>
                    <a:pt x="1617" y="2005"/>
                  </a:lnTo>
                  <a:lnTo>
                    <a:pt x="1620" y="2001"/>
                  </a:lnTo>
                  <a:lnTo>
                    <a:pt x="1624" y="1999"/>
                  </a:lnTo>
                  <a:lnTo>
                    <a:pt x="1627" y="1997"/>
                  </a:lnTo>
                  <a:lnTo>
                    <a:pt x="1627" y="1993"/>
                  </a:lnTo>
                  <a:lnTo>
                    <a:pt x="1627" y="1989"/>
                  </a:lnTo>
                  <a:lnTo>
                    <a:pt x="1624" y="1985"/>
                  </a:lnTo>
                  <a:lnTo>
                    <a:pt x="1620" y="1981"/>
                  </a:lnTo>
                  <a:lnTo>
                    <a:pt x="1608" y="1971"/>
                  </a:lnTo>
                  <a:lnTo>
                    <a:pt x="1596" y="1962"/>
                  </a:lnTo>
                  <a:lnTo>
                    <a:pt x="1580" y="1954"/>
                  </a:lnTo>
                  <a:lnTo>
                    <a:pt x="1566" y="1948"/>
                  </a:lnTo>
                  <a:lnTo>
                    <a:pt x="1555" y="1944"/>
                  </a:lnTo>
                  <a:lnTo>
                    <a:pt x="1545" y="1942"/>
                  </a:lnTo>
                  <a:lnTo>
                    <a:pt x="1524" y="1944"/>
                  </a:lnTo>
                  <a:lnTo>
                    <a:pt x="1501" y="1946"/>
                  </a:lnTo>
                  <a:lnTo>
                    <a:pt x="1480" y="1948"/>
                  </a:lnTo>
                  <a:lnTo>
                    <a:pt x="1464" y="1948"/>
                  </a:lnTo>
                  <a:lnTo>
                    <a:pt x="1457" y="1944"/>
                  </a:lnTo>
                  <a:lnTo>
                    <a:pt x="1450" y="1940"/>
                  </a:lnTo>
                  <a:lnTo>
                    <a:pt x="1445" y="1934"/>
                  </a:lnTo>
                  <a:lnTo>
                    <a:pt x="1438" y="1926"/>
                  </a:lnTo>
                  <a:lnTo>
                    <a:pt x="1431" y="1922"/>
                  </a:lnTo>
                  <a:lnTo>
                    <a:pt x="1427" y="1916"/>
                  </a:lnTo>
                  <a:lnTo>
                    <a:pt x="1424" y="1912"/>
                  </a:lnTo>
                  <a:lnTo>
                    <a:pt x="1422" y="1910"/>
                  </a:lnTo>
                  <a:lnTo>
                    <a:pt x="1420" y="1908"/>
                  </a:lnTo>
                  <a:lnTo>
                    <a:pt x="1413" y="1908"/>
                  </a:lnTo>
                  <a:lnTo>
                    <a:pt x="1403" y="1910"/>
                  </a:lnTo>
                  <a:lnTo>
                    <a:pt x="1396" y="1910"/>
                  </a:lnTo>
                  <a:lnTo>
                    <a:pt x="1385" y="1904"/>
                  </a:lnTo>
                  <a:lnTo>
                    <a:pt x="1375" y="1900"/>
                  </a:lnTo>
                  <a:lnTo>
                    <a:pt x="1366" y="1898"/>
                  </a:lnTo>
                  <a:lnTo>
                    <a:pt x="1357" y="1896"/>
                  </a:lnTo>
                  <a:lnTo>
                    <a:pt x="1345" y="1894"/>
                  </a:lnTo>
                  <a:lnTo>
                    <a:pt x="1338" y="1892"/>
                  </a:lnTo>
                  <a:lnTo>
                    <a:pt x="1329" y="1888"/>
                  </a:lnTo>
                  <a:lnTo>
                    <a:pt x="1322" y="1880"/>
                  </a:lnTo>
                  <a:lnTo>
                    <a:pt x="1317" y="1876"/>
                  </a:lnTo>
                  <a:lnTo>
                    <a:pt x="1313" y="1870"/>
                  </a:lnTo>
                  <a:lnTo>
                    <a:pt x="1308" y="1864"/>
                  </a:lnTo>
                  <a:lnTo>
                    <a:pt x="1301" y="1862"/>
                  </a:lnTo>
                  <a:lnTo>
                    <a:pt x="1294" y="1864"/>
                  </a:lnTo>
                  <a:lnTo>
                    <a:pt x="1287" y="1866"/>
                  </a:lnTo>
                  <a:lnTo>
                    <a:pt x="1282" y="1868"/>
                  </a:lnTo>
                  <a:lnTo>
                    <a:pt x="1280" y="1868"/>
                  </a:lnTo>
                  <a:lnTo>
                    <a:pt x="1275" y="1866"/>
                  </a:lnTo>
                  <a:lnTo>
                    <a:pt x="1271" y="1864"/>
                  </a:lnTo>
                  <a:lnTo>
                    <a:pt x="1259" y="1855"/>
                  </a:lnTo>
                  <a:lnTo>
                    <a:pt x="1252" y="1847"/>
                  </a:lnTo>
                  <a:lnTo>
                    <a:pt x="1243" y="1845"/>
                  </a:lnTo>
                  <a:lnTo>
                    <a:pt x="1224" y="1843"/>
                  </a:lnTo>
                  <a:lnTo>
                    <a:pt x="1215" y="1845"/>
                  </a:lnTo>
                  <a:lnTo>
                    <a:pt x="1205" y="1849"/>
                  </a:lnTo>
                  <a:lnTo>
                    <a:pt x="1191" y="1851"/>
                  </a:lnTo>
                  <a:lnTo>
                    <a:pt x="1171" y="1849"/>
                  </a:lnTo>
                  <a:lnTo>
                    <a:pt x="1159" y="1847"/>
                  </a:lnTo>
                  <a:lnTo>
                    <a:pt x="1152" y="1843"/>
                  </a:lnTo>
                  <a:lnTo>
                    <a:pt x="1147" y="1839"/>
                  </a:lnTo>
                  <a:lnTo>
                    <a:pt x="1145" y="1835"/>
                  </a:lnTo>
                  <a:lnTo>
                    <a:pt x="1143" y="1829"/>
                  </a:lnTo>
                  <a:lnTo>
                    <a:pt x="1140" y="1825"/>
                  </a:lnTo>
                  <a:lnTo>
                    <a:pt x="1136" y="1823"/>
                  </a:lnTo>
                  <a:lnTo>
                    <a:pt x="1126" y="1821"/>
                  </a:lnTo>
                  <a:lnTo>
                    <a:pt x="1110" y="1813"/>
                  </a:lnTo>
                  <a:lnTo>
                    <a:pt x="1089" y="1801"/>
                  </a:lnTo>
                  <a:lnTo>
                    <a:pt x="1075" y="1789"/>
                  </a:lnTo>
                  <a:lnTo>
                    <a:pt x="1063" y="1773"/>
                  </a:lnTo>
                  <a:lnTo>
                    <a:pt x="1054" y="1767"/>
                  </a:lnTo>
                  <a:lnTo>
                    <a:pt x="1045" y="1757"/>
                  </a:lnTo>
                  <a:lnTo>
                    <a:pt x="1038" y="1744"/>
                  </a:lnTo>
                  <a:lnTo>
                    <a:pt x="1036" y="1730"/>
                  </a:lnTo>
                  <a:lnTo>
                    <a:pt x="1038" y="1710"/>
                  </a:lnTo>
                  <a:lnTo>
                    <a:pt x="1038" y="1690"/>
                  </a:lnTo>
                  <a:lnTo>
                    <a:pt x="1031" y="1674"/>
                  </a:lnTo>
                  <a:lnTo>
                    <a:pt x="1022" y="1654"/>
                  </a:lnTo>
                  <a:lnTo>
                    <a:pt x="1029" y="1633"/>
                  </a:lnTo>
                  <a:lnTo>
                    <a:pt x="1036" y="1617"/>
                  </a:lnTo>
                  <a:lnTo>
                    <a:pt x="1033" y="1609"/>
                  </a:lnTo>
                  <a:lnTo>
                    <a:pt x="1031" y="1597"/>
                  </a:lnTo>
                  <a:lnTo>
                    <a:pt x="1033" y="1589"/>
                  </a:lnTo>
                  <a:lnTo>
                    <a:pt x="1033" y="1581"/>
                  </a:lnTo>
                  <a:lnTo>
                    <a:pt x="1033" y="1577"/>
                  </a:lnTo>
                  <a:lnTo>
                    <a:pt x="1031" y="1571"/>
                  </a:lnTo>
                  <a:lnTo>
                    <a:pt x="1029" y="1567"/>
                  </a:lnTo>
                  <a:lnTo>
                    <a:pt x="1022" y="1561"/>
                  </a:lnTo>
                  <a:lnTo>
                    <a:pt x="1008" y="1567"/>
                  </a:lnTo>
                  <a:lnTo>
                    <a:pt x="991" y="1575"/>
                  </a:lnTo>
                  <a:lnTo>
                    <a:pt x="968" y="1575"/>
                  </a:lnTo>
                  <a:lnTo>
                    <a:pt x="942" y="1575"/>
                  </a:lnTo>
                  <a:lnTo>
                    <a:pt x="928" y="1577"/>
                  </a:lnTo>
                  <a:lnTo>
                    <a:pt x="917" y="1579"/>
                  </a:lnTo>
                  <a:lnTo>
                    <a:pt x="910" y="1583"/>
                  </a:lnTo>
                  <a:lnTo>
                    <a:pt x="896" y="1587"/>
                  </a:lnTo>
                  <a:lnTo>
                    <a:pt x="884" y="1591"/>
                  </a:lnTo>
                  <a:lnTo>
                    <a:pt x="875" y="1593"/>
                  </a:lnTo>
                  <a:lnTo>
                    <a:pt x="863" y="1597"/>
                  </a:lnTo>
                  <a:lnTo>
                    <a:pt x="854" y="1607"/>
                  </a:lnTo>
                  <a:lnTo>
                    <a:pt x="847" y="1615"/>
                  </a:lnTo>
                  <a:lnTo>
                    <a:pt x="840" y="1621"/>
                  </a:lnTo>
                  <a:lnTo>
                    <a:pt x="831" y="1625"/>
                  </a:lnTo>
                  <a:lnTo>
                    <a:pt x="819" y="1631"/>
                  </a:lnTo>
                  <a:lnTo>
                    <a:pt x="800" y="1637"/>
                  </a:lnTo>
                  <a:lnTo>
                    <a:pt x="780" y="1650"/>
                  </a:lnTo>
                  <a:lnTo>
                    <a:pt x="770" y="1658"/>
                  </a:lnTo>
                  <a:lnTo>
                    <a:pt x="763" y="1668"/>
                  </a:lnTo>
                  <a:lnTo>
                    <a:pt x="759" y="1672"/>
                  </a:lnTo>
                  <a:lnTo>
                    <a:pt x="754" y="1674"/>
                  </a:lnTo>
                  <a:lnTo>
                    <a:pt x="747" y="1676"/>
                  </a:lnTo>
                  <a:lnTo>
                    <a:pt x="740" y="1676"/>
                  </a:lnTo>
                  <a:lnTo>
                    <a:pt x="728" y="1678"/>
                  </a:lnTo>
                  <a:lnTo>
                    <a:pt x="721" y="1678"/>
                  </a:lnTo>
                  <a:lnTo>
                    <a:pt x="714" y="1682"/>
                  </a:lnTo>
                  <a:lnTo>
                    <a:pt x="707" y="1684"/>
                  </a:lnTo>
                  <a:lnTo>
                    <a:pt x="700" y="1692"/>
                  </a:lnTo>
                  <a:lnTo>
                    <a:pt x="693" y="1700"/>
                  </a:lnTo>
                  <a:lnTo>
                    <a:pt x="686" y="1710"/>
                  </a:lnTo>
                  <a:lnTo>
                    <a:pt x="677" y="1718"/>
                  </a:lnTo>
                  <a:lnTo>
                    <a:pt x="670" y="1720"/>
                  </a:lnTo>
                  <a:lnTo>
                    <a:pt x="663" y="1724"/>
                  </a:lnTo>
                  <a:lnTo>
                    <a:pt x="654" y="1726"/>
                  </a:lnTo>
                  <a:lnTo>
                    <a:pt x="645" y="1726"/>
                  </a:lnTo>
                  <a:lnTo>
                    <a:pt x="635" y="1724"/>
                  </a:lnTo>
                  <a:lnTo>
                    <a:pt x="628" y="1718"/>
                  </a:lnTo>
                  <a:lnTo>
                    <a:pt x="621" y="1716"/>
                  </a:lnTo>
                  <a:lnTo>
                    <a:pt x="612" y="1714"/>
                  </a:lnTo>
                  <a:lnTo>
                    <a:pt x="598" y="1712"/>
                  </a:lnTo>
                  <a:lnTo>
                    <a:pt x="582" y="1712"/>
                  </a:lnTo>
                  <a:lnTo>
                    <a:pt x="563" y="1714"/>
                  </a:lnTo>
                  <a:lnTo>
                    <a:pt x="540" y="1714"/>
                  </a:lnTo>
                  <a:lnTo>
                    <a:pt x="514" y="1712"/>
                  </a:lnTo>
                  <a:lnTo>
                    <a:pt x="493" y="1712"/>
                  </a:lnTo>
                  <a:lnTo>
                    <a:pt x="470" y="1722"/>
                  </a:lnTo>
                  <a:lnTo>
                    <a:pt x="449" y="1732"/>
                  </a:lnTo>
                  <a:lnTo>
                    <a:pt x="442" y="1732"/>
                  </a:lnTo>
                  <a:lnTo>
                    <a:pt x="437" y="1730"/>
                  </a:lnTo>
                  <a:lnTo>
                    <a:pt x="433" y="1730"/>
                  </a:lnTo>
                  <a:lnTo>
                    <a:pt x="430" y="1726"/>
                  </a:lnTo>
                  <a:lnTo>
                    <a:pt x="421" y="1724"/>
                  </a:lnTo>
                  <a:lnTo>
                    <a:pt x="414" y="1720"/>
                  </a:lnTo>
                  <a:lnTo>
                    <a:pt x="409" y="1714"/>
                  </a:lnTo>
                  <a:lnTo>
                    <a:pt x="407" y="1708"/>
                  </a:lnTo>
                  <a:lnTo>
                    <a:pt x="407" y="1692"/>
                  </a:lnTo>
                  <a:lnTo>
                    <a:pt x="407" y="1668"/>
                  </a:lnTo>
                  <a:lnTo>
                    <a:pt x="407" y="1642"/>
                  </a:lnTo>
                  <a:lnTo>
                    <a:pt x="409" y="1611"/>
                  </a:lnTo>
                  <a:lnTo>
                    <a:pt x="409" y="1583"/>
                  </a:lnTo>
                  <a:lnTo>
                    <a:pt x="407" y="1567"/>
                  </a:lnTo>
                  <a:lnTo>
                    <a:pt x="391" y="1575"/>
                  </a:lnTo>
                  <a:lnTo>
                    <a:pt x="379" y="1585"/>
                  </a:lnTo>
                  <a:lnTo>
                    <a:pt x="368" y="1597"/>
                  </a:lnTo>
                  <a:lnTo>
                    <a:pt x="358" y="1607"/>
                  </a:lnTo>
                  <a:lnTo>
                    <a:pt x="347" y="1617"/>
                  </a:lnTo>
                  <a:lnTo>
                    <a:pt x="333" y="1625"/>
                  </a:lnTo>
                  <a:lnTo>
                    <a:pt x="321" y="1629"/>
                  </a:lnTo>
                  <a:lnTo>
                    <a:pt x="309" y="1631"/>
                  </a:lnTo>
                  <a:lnTo>
                    <a:pt x="295" y="1633"/>
                  </a:lnTo>
                  <a:lnTo>
                    <a:pt x="279" y="1633"/>
                  </a:lnTo>
                  <a:lnTo>
                    <a:pt x="254" y="1633"/>
                  </a:lnTo>
                  <a:lnTo>
                    <a:pt x="223" y="1631"/>
                  </a:lnTo>
                  <a:lnTo>
                    <a:pt x="223" y="1617"/>
                  </a:lnTo>
                  <a:lnTo>
                    <a:pt x="219" y="1605"/>
                  </a:lnTo>
                  <a:lnTo>
                    <a:pt x="214" y="1595"/>
                  </a:lnTo>
                  <a:lnTo>
                    <a:pt x="205" y="1589"/>
                  </a:lnTo>
                  <a:lnTo>
                    <a:pt x="195" y="1585"/>
                  </a:lnTo>
                  <a:lnTo>
                    <a:pt x="184" y="1581"/>
                  </a:lnTo>
                  <a:lnTo>
                    <a:pt x="172" y="1579"/>
                  </a:lnTo>
                  <a:lnTo>
                    <a:pt x="160" y="1579"/>
                  </a:lnTo>
                  <a:lnTo>
                    <a:pt x="139" y="1579"/>
                  </a:lnTo>
                  <a:lnTo>
                    <a:pt x="121" y="1579"/>
                  </a:lnTo>
                  <a:lnTo>
                    <a:pt x="114" y="1581"/>
                  </a:lnTo>
                  <a:lnTo>
                    <a:pt x="109" y="1579"/>
                  </a:lnTo>
                  <a:lnTo>
                    <a:pt x="107" y="1579"/>
                  </a:lnTo>
                  <a:lnTo>
                    <a:pt x="107" y="1575"/>
                  </a:lnTo>
                  <a:lnTo>
                    <a:pt x="112" y="1569"/>
                  </a:lnTo>
                  <a:lnTo>
                    <a:pt x="121" y="1561"/>
                  </a:lnTo>
                  <a:lnTo>
                    <a:pt x="126" y="1553"/>
                  </a:lnTo>
                  <a:lnTo>
                    <a:pt x="128" y="1545"/>
                  </a:lnTo>
                  <a:lnTo>
                    <a:pt x="126" y="1537"/>
                  </a:lnTo>
                  <a:lnTo>
                    <a:pt x="121" y="1528"/>
                  </a:lnTo>
                  <a:lnTo>
                    <a:pt x="114" y="1522"/>
                  </a:lnTo>
                  <a:lnTo>
                    <a:pt x="105" y="1514"/>
                  </a:lnTo>
                  <a:lnTo>
                    <a:pt x="88" y="1504"/>
                  </a:lnTo>
                  <a:lnTo>
                    <a:pt x="79" y="1496"/>
                  </a:lnTo>
                  <a:lnTo>
                    <a:pt x="79" y="1488"/>
                  </a:lnTo>
                  <a:lnTo>
                    <a:pt x="77" y="1484"/>
                  </a:lnTo>
                  <a:lnTo>
                    <a:pt x="74" y="1482"/>
                  </a:lnTo>
                  <a:lnTo>
                    <a:pt x="70" y="1480"/>
                  </a:lnTo>
                  <a:lnTo>
                    <a:pt x="65" y="1478"/>
                  </a:lnTo>
                  <a:lnTo>
                    <a:pt x="63" y="1478"/>
                  </a:lnTo>
                  <a:lnTo>
                    <a:pt x="58" y="1476"/>
                  </a:lnTo>
                  <a:lnTo>
                    <a:pt x="56" y="1470"/>
                  </a:lnTo>
                  <a:lnTo>
                    <a:pt x="49" y="1452"/>
                  </a:lnTo>
                  <a:lnTo>
                    <a:pt x="44" y="1444"/>
                  </a:lnTo>
                  <a:lnTo>
                    <a:pt x="35" y="1438"/>
                  </a:lnTo>
                  <a:lnTo>
                    <a:pt x="23" y="1430"/>
                  </a:lnTo>
                  <a:lnTo>
                    <a:pt x="28" y="1426"/>
                  </a:lnTo>
                  <a:lnTo>
                    <a:pt x="30" y="1417"/>
                  </a:lnTo>
                  <a:lnTo>
                    <a:pt x="28" y="1411"/>
                  </a:lnTo>
                  <a:lnTo>
                    <a:pt x="25" y="1409"/>
                  </a:lnTo>
                  <a:lnTo>
                    <a:pt x="18" y="1405"/>
                  </a:lnTo>
                  <a:lnTo>
                    <a:pt x="14" y="1403"/>
                  </a:lnTo>
                  <a:lnTo>
                    <a:pt x="7" y="1401"/>
                  </a:lnTo>
                  <a:lnTo>
                    <a:pt x="2" y="1397"/>
                  </a:lnTo>
                  <a:lnTo>
                    <a:pt x="0" y="1391"/>
                  </a:lnTo>
                  <a:lnTo>
                    <a:pt x="0" y="1381"/>
                  </a:lnTo>
                  <a:lnTo>
                    <a:pt x="0" y="1375"/>
                  </a:lnTo>
                  <a:lnTo>
                    <a:pt x="2" y="1371"/>
                  </a:lnTo>
                  <a:lnTo>
                    <a:pt x="7" y="1369"/>
                  </a:lnTo>
                  <a:lnTo>
                    <a:pt x="11" y="1367"/>
                  </a:lnTo>
                  <a:lnTo>
                    <a:pt x="18" y="1367"/>
                  </a:lnTo>
                  <a:lnTo>
                    <a:pt x="21" y="1365"/>
                  </a:lnTo>
                  <a:lnTo>
                    <a:pt x="25" y="1363"/>
                  </a:lnTo>
                  <a:lnTo>
                    <a:pt x="25" y="1361"/>
                  </a:lnTo>
                  <a:lnTo>
                    <a:pt x="21" y="1347"/>
                  </a:lnTo>
                  <a:lnTo>
                    <a:pt x="16" y="1333"/>
                  </a:lnTo>
                  <a:lnTo>
                    <a:pt x="18" y="1325"/>
                  </a:lnTo>
                  <a:lnTo>
                    <a:pt x="21" y="1319"/>
                  </a:lnTo>
                  <a:lnTo>
                    <a:pt x="23" y="1312"/>
                  </a:lnTo>
                  <a:lnTo>
                    <a:pt x="28" y="1306"/>
                  </a:lnTo>
                  <a:lnTo>
                    <a:pt x="42" y="1298"/>
                  </a:lnTo>
                  <a:lnTo>
                    <a:pt x="56" y="1290"/>
                  </a:lnTo>
                  <a:lnTo>
                    <a:pt x="67" y="1284"/>
                  </a:lnTo>
                  <a:lnTo>
                    <a:pt x="79" y="1276"/>
                  </a:lnTo>
                  <a:lnTo>
                    <a:pt x="84" y="1272"/>
                  </a:lnTo>
                  <a:lnTo>
                    <a:pt x="86" y="1268"/>
                  </a:lnTo>
                  <a:lnTo>
                    <a:pt x="88" y="1264"/>
                  </a:lnTo>
                  <a:lnTo>
                    <a:pt x="88" y="1258"/>
                  </a:lnTo>
                  <a:lnTo>
                    <a:pt x="84" y="1254"/>
                  </a:lnTo>
                  <a:lnTo>
                    <a:pt x="84" y="1246"/>
                  </a:lnTo>
                  <a:lnTo>
                    <a:pt x="84" y="1236"/>
                  </a:lnTo>
                  <a:lnTo>
                    <a:pt x="84" y="1226"/>
                  </a:lnTo>
                  <a:lnTo>
                    <a:pt x="95" y="1206"/>
                  </a:lnTo>
                  <a:lnTo>
                    <a:pt x="109" y="1185"/>
                  </a:lnTo>
                  <a:lnTo>
                    <a:pt x="107" y="1171"/>
                  </a:lnTo>
                  <a:lnTo>
                    <a:pt x="105" y="1161"/>
                  </a:lnTo>
                  <a:lnTo>
                    <a:pt x="107" y="1149"/>
                  </a:lnTo>
                  <a:lnTo>
                    <a:pt x="112" y="1135"/>
                  </a:lnTo>
                  <a:lnTo>
                    <a:pt x="114" y="1127"/>
                  </a:lnTo>
                  <a:lnTo>
                    <a:pt x="121" y="1123"/>
                  </a:lnTo>
                  <a:lnTo>
                    <a:pt x="128" y="1119"/>
                  </a:lnTo>
                  <a:lnTo>
                    <a:pt x="135" y="1117"/>
                  </a:lnTo>
                  <a:lnTo>
                    <a:pt x="149" y="1111"/>
                  </a:lnTo>
                  <a:lnTo>
                    <a:pt x="158" y="1103"/>
                  </a:lnTo>
                  <a:lnTo>
                    <a:pt x="172" y="1090"/>
                  </a:lnTo>
                  <a:lnTo>
                    <a:pt x="191" y="1078"/>
                  </a:lnTo>
                  <a:lnTo>
                    <a:pt x="209" y="1066"/>
                  </a:lnTo>
                  <a:lnTo>
                    <a:pt x="230" y="1056"/>
                  </a:lnTo>
                  <a:lnTo>
                    <a:pt x="254" y="1048"/>
                  </a:lnTo>
                  <a:lnTo>
                    <a:pt x="277" y="1042"/>
                  </a:lnTo>
                  <a:lnTo>
                    <a:pt x="302" y="1038"/>
                  </a:lnTo>
                  <a:lnTo>
                    <a:pt x="328" y="1038"/>
                  </a:lnTo>
                  <a:lnTo>
                    <a:pt x="333" y="1036"/>
                  </a:lnTo>
                  <a:lnTo>
                    <a:pt x="337" y="1034"/>
                  </a:lnTo>
                  <a:lnTo>
                    <a:pt x="342" y="1030"/>
                  </a:lnTo>
                  <a:lnTo>
                    <a:pt x="344" y="1026"/>
                  </a:lnTo>
                  <a:lnTo>
                    <a:pt x="349" y="1020"/>
                  </a:lnTo>
                  <a:lnTo>
                    <a:pt x="356" y="1016"/>
                  </a:lnTo>
                  <a:lnTo>
                    <a:pt x="365" y="1012"/>
                  </a:lnTo>
                  <a:lnTo>
                    <a:pt x="377" y="1012"/>
                  </a:lnTo>
                  <a:lnTo>
                    <a:pt x="396" y="1012"/>
                  </a:lnTo>
                  <a:lnTo>
                    <a:pt x="407" y="1014"/>
                  </a:lnTo>
                  <a:lnTo>
                    <a:pt x="419" y="1020"/>
                  </a:lnTo>
                  <a:lnTo>
                    <a:pt x="428" y="1026"/>
                  </a:lnTo>
                  <a:lnTo>
                    <a:pt x="435" y="1030"/>
                  </a:lnTo>
                  <a:lnTo>
                    <a:pt x="440" y="1034"/>
                  </a:lnTo>
                  <a:lnTo>
                    <a:pt x="444" y="1034"/>
                  </a:lnTo>
                  <a:lnTo>
                    <a:pt x="449" y="1030"/>
                  </a:lnTo>
                  <a:lnTo>
                    <a:pt x="456" y="998"/>
                  </a:lnTo>
                  <a:lnTo>
                    <a:pt x="465" y="953"/>
                  </a:lnTo>
                  <a:lnTo>
                    <a:pt x="477" y="903"/>
                  </a:lnTo>
                  <a:lnTo>
                    <a:pt x="489" y="848"/>
                  </a:lnTo>
                  <a:lnTo>
                    <a:pt x="498" y="796"/>
                  </a:lnTo>
                  <a:lnTo>
                    <a:pt x="507" y="751"/>
                  </a:lnTo>
                  <a:lnTo>
                    <a:pt x="512" y="721"/>
                  </a:lnTo>
                  <a:lnTo>
                    <a:pt x="514" y="711"/>
                  </a:lnTo>
                  <a:lnTo>
                    <a:pt x="514" y="699"/>
                  </a:lnTo>
                  <a:lnTo>
                    <a:pt x="512" y="689"/>
                  </a:lnTo>
                  <a:lnTo>
                    <a:pt x="507" y="681"/>
                  </a:lnTo>
                  <a:lnTo>
                    <a:pt x="500" y="675"/>
                  </a:lnTo>
                  <a:lnTo>
                    <a:pt x="496" y="669"/>
                  </a:lnTo>
                  <a:lnTo>
                    <a:pt x="491" y="665"/>
                  </a:lnTo>
                  <a:lnTo>
                    <a:pt x="486" y="659"/>
                  </a:lnTo>
                  <a:lnTo>
                    <a:pt x="486" y="650"/>
                  </a:lnTo>
                  <a:lnTo>
                    <a:pt x="489" y="648"/>
                  </a:lnTo>
                  <a:lnTo>
                    <a:pt x="491" y="638"/>
                  </a:lnTo>
                  <a:lnTo>
                    <a:pt x="489" y="632"/>
                  </a:lnTo>
                  <a:lnTo>
                    <a:pt x="484" y="626"/>
                  </a:lnTo>
                  <a:lnTo>
                    <a:pt x="477" y="620"/>
                  </a:lnTo>
                  <a:lnTo>
                    <a:pt x="468" y="614"/>
                  </a:lnTo>
                  <a:lnTo>
                    <a:pt x="447" y="604"/>
                  </a:lnTo>
                  <a:lnTo>
                    <a:pt x="433" y="594"/>
                  </a:lnTo>
                  <a:lnTo>
                    <a:pt x="433" y="582"/>
                  </a:lnTo>
                  <a:lnTo>
                    <a:pt x="430" y="556"/>
                  </a:lnTo>
                  <a:lnTo>
                    <a:pt x="430" y="531"/>
                  </a:lnTo>
                  <a:lnTo>
                    <a:pt x="433" y="517"/>
                  </a:lnTo>
                  <a:lnTo>
                    <a:pt x="444" y="517"/>
                  </a:lnTo>
                  <a:lnTo>
                    <a:pt x="456" y="513"/>
                  </a:lnTo>
                  <a:lnTo>
                    <a:pt x="461" y="509"/>
                  </a:lnTo>
                  <a:lnTo>
                    <a:pt x="465" y="505"/>
                  </a:lnTo>
                  <a:lnTo>
                    <a:pt x="470" y="503"/>
                  </a:lnTo>
                  <a:lnTo>
                    <a:pt x="477" y="505"/>
                  </a:lnTo>
                  <a:lnTo>
                    <a:pt x="486" y="505"/>
                  </a:lnTo>
                  <a:lnTo>
                    <a:pt x="493" y="501"/>
                  </a:lnTo>
                  <a:lnTo>
                    <a:pt x="498" y="499"/>
                  </a:lnTo>
                  <a:lnTo>
                    <a:pt x="503" y="497"/>
                  </a:lnTo>
                  <a:lnTo>
                    <a:pt x="507" y="497"/>
                  </a:lnTo>
                  <a:lnTo>
                    <a:pt x="510" y="499"/>
                  </a:lnTo>
                  <a:lnTo>
                    <a:pt x="510" y="503"/>
                  </a:lnTo>
                  <a:lnTo>
                    <a:pt x="514" y="507"/>
                  </a:lnTo>
                  <a:lnTo>
                    <a:pt x="519" y="511"/>
                  </a:lnTo>
                  <a:lnTo>
                    <a:pt x="521" y="513"/>
                  </a:lnTo>
                  <a:lnTo>
                    <a:pt x="526" y="513"/>
                  </a:lnTo>
                  <a:lnTo>
                    <a:pt x="530" y="511"/>
                  </a:lnTo>
                  <a:lnTo>
                    <a:pt x="535" y="509"/>
                  </a:lnTo>
                  <a:lnTo>
                    <a:pt x="537" y="507"/>
                  </a:lnTo>
                  <a:lnTo>
                    <a:pt x="540" y="495"/>
                  </a:lnTo>
                  <a:lnTo>
                    <a:pt x="540" y="481"/>
                  </a:lnTo>
                  <a:lnTo>
                    <a:pt x="535" y="475"/>
                  </a:lnTo>
                  <a:lnTo>
                    <a:pt x="530" y="469"/>
                  </a:lnTo>
                  <a:lnTo>
                    <a:pt x="524" y="465"/>
                  </a:lnTo>
                  <a:lnTo>
                    <a:pt x="514" y="465"/>
                  </a:lnTo>
                  <a:lnTo>
                    <a:pt x="486" y="463"/>
                  </a:lnTo>
                  <a:lnTo>
                    <a:pt x="456" y="463"/>
                  </a:lnTo>
                  <a:lnTo>
                    <a:pt x="456" y="453"/>
                  </a:lnTo>
                  <a:lnTo>
                    <a:pt x="456" y="432"/>
                  </a:lnTo>
                  <a:lnTo>
                    <a:pt x="456" y="410"/>
                  </a:lnTo>
                  <a:lnTo>
                    <a:pt x="456" y="396"/>
                  </a:lnTo>
                  <a:lnTo>
                    <a:pt x="461" y="392"/>
                  </a:lnTo>
                  <a:lnTo>
                    <a:pt x="477" y="390"/>
                  </a:lnTo>
                  <a:lnTo>
                    <a:pt x="498" y="388"/>
                  </a:lnTo>
                  <a:lnTo>
                    <a:pt x="526" y="392"/>
                  </a:lnTo>
                  <a:lnTo>
                    <a:pt x="547" y="392"/>
                  </a:lnTo>
                  <a:lnTo>
                    <a:pt x="577" y="392"/>
                  </a:lnTo>
                  <a:lnTo>
                    <a:pt x="612" y="390"/>
                  </a:lnTo>
                  <a:lnTo>
                    <a:pt x="642" y="388"/>
                  </a:lnTo>
                  <a:lnTo>
                    <a:pt x="647" y="388"/>
                  </a:lnTo>
                  <a:lnTo>
                    <a:pt x="647" y="386"/>
                  </a:lnTo>
                  <a:lnTo>
                    <a:pt x="647" y="384"/>
                  </a:lnTo>
                  <a:lnTo>
                    <a:pt x="647" y="382"/>
                  </a:lnTo>
                  <a:lnTo>
                    <a:pt x="645" y="376"/>
                  </a:lnTo>
                  <a:lnTo>
                    <a:pt x="642" y="370"/>
                  </a:lnTo>
                  <a:lnTo>
                    <a:pt x="645" y="366"/>
                  </a:lnTo>
                  <a:lnTo>
                    <a:pt x="649" y="362"/>
                  </a:lnTo>
                  <a:lnTo>
                    <a:pt x="659" y="362"/>
                  </a:lnTo>
                  <a:lnTo>
                    <a:pt x="663" y="366"/>
                  </a:lnTo>
                  <a:lnTo>
                    <a:pt x="665" y="370"/>
                  </a:lnTo>
                  <a:lnTo>
                    <a:pt x="668" y="374"/>
                  </a:lnTo>
                  <a:lnTo>
                    <a:pt x="670" y="380"/>
                  </a:lnTo>
                  <a:lnTo>
                    <a:pt x="675" y="384"/>
                  </a:lnTo>
                  <a:lnTo>
                    <a:pt x="679" y="386"/>
                  </a:lnTo>
                  <a:lnTo>
                    <a:pt x="689" y="388"/>
                  </a:lnTo>
                  <a:lnTo>
                    <a:pt x="703" y="378"/>
                  </a:lnTo>
                  <a:lnTo>
                    <a:pt x="714" y="362"/>
                  </a:lnTo>
                  <a:lnTo>
                    <a:pt x="721" y="356"/>
                  </a:lnTo>
                  <a:lnTo>
                    <a:pt x="728" y="350"/>
                  </a:lnTo>
                  <a:lnTo>
                    <a:pt x="735" y="346"/>
                  </a:lnTo>
                  <a:lnTo>
                    <a:pt x="742" y="344"/>
                  </a:lnTo>
                  <a:lnTo>
                    <a:pt x="749" y="346"/>
                  </a:lnTo>
                  <a:lnTo>
                    <a:pt x="754" y="350"/>
                  </a:lnTo>
                  <a:lnTo>
                    <a:pt x="761" y="358"/>
                  </a:lnTo>
                  <a:lnTo>
                    <a:pt x="768" y="366"/>
                  </a:lnTo>
                  <a:lnTo>
                    <a:pt x="782" y="384"/>
                  </a:lnTo>
                  <a:lnTo>
                    <a:pt x="789" y="398"/>
                  </a:lnTo>
                  <a:lnTo>
                    <a:pt x="789" y="420"/>
                  </a:lnTo>
                  <a:lnTo>
                    <a:pt x="789" y="438"/>
                  </a:lnTo>
                  <a:lnTo>
                    <a:pt x="803" y="438"/>
                  </a:lnTo>
                  <a:lnTo>
                    <a:pt x="814" y="436"/>
                  </a:lnTo>
                  <a:lnTo>
                    <a:pt x="835" y="451"/>
                  </a:lnTo>
                  <a:lnTo>
                    <a:pt x="854" y="463"/>
                  </a:lnTo>
                  <a:lnTo>
                    <a:pt x="873" y="473"/>
                  </a:lnTo>
                  <a:lnTo>
                    <a:pt x="887" y="479"/>
                  </a:lnTo>
                  <a:lnTo>
                    <a:pt x="898" y="481"/>
                  </a:lnTo>
                  <a:lnTo>
                    <a:pt x="910" y="479"/>
                  </a:lnTo>
                  <a:lnTo>
                    <a:pt x="921" y="475"/>
                  </a:lnTo>
                  <a:lnTo>
                    <a:pt x="931" y="469"/>
                  </a:lnTo>
                  <a:lnTo>
                    <a:pt x="940" y="465"/>
                  </a:lnTo>
                  <a:lnTo>
                    <a:pt x="949" y="459"/>
                  </a:lnTo>
                  <a:lnTo>
                    <a:pt x="959" y="457"/>
                  </a:lnTo>
                  <a:lnTo>
                    <a:pt x="966" y="457"/>
                  </a:lnTo>
                  <a:lnTo>
                    <a:pt x="970" y="471"/>
                  </a:lnTo>
                  <a:lnTo>
                    <a:pt x="977" y="487"/>
                  </a:lnTo>
                  <a:lnTo>
                    <a:pt x="989" y="477"/>
                  </a:lnTo>
                  <a:lnTo>
                    <a:pt x="1010" y="459"/>
                  </a:lnTo>
                  <a:lnTo>
                    <a:pt x="1017" y="457"/>
                  </a:lnTo>
                  <a:lnTo>
                    <a:pt x="1022" y="453"/>
                  </a:lnTo>
                  <a:lnTo>
                    <a:pt x="1024" y="445"/>
                  </a:lnTo>
                  <a:lnTo>
                    <a:pt x="1024" y="438"/>
                  </a:lnTo>
                  <a:lnTo>
                    <a:pt x="1045" y="432"/>
                  </a:lnTo>
                  <a:lnTo>
                    <a:pt x="1061" y="424"/>
                  </a:lnTo>
                  <a:lnTo>
                    <a:pt x="1068" y="424"/>
                  </a:lnTo>
                  <a:lnTo>
                    <a:pt x="1075" y="422"/>
                  </a:lnTo>
                  <a:lnTo>
                    <a:pt x="1082" y="420"/>
                  </a:lnTo>
                  <a:lnTo>
                    <a:pt x="1087" y="418"/>
                  </a:lnTo>
                  <a:lnTo>
                    <a:pt x="1096" y="410"/>
                  </a:lnTo>
                  <a:lnTo>
                    <a:pt x="1105" y="400"/>
                  </a:lnTo>
                  <a:lnTo>
                    <a:pt x="1110" y="400"/>
                  </a:lnTo>
                  <a:lnTo>
                    <a:pt x="1112" y="406"/>
                  </a:lnTo>
                  <a:lnTo>
                    <a:pt x="1115" y="406"/>
                  </a:lnTo>
                  <a:lnTo>
                    <a:pt x="1117" y="408"/>
                  </a:lnTo>
                  <a:lnTo>
                    <a:pt x="1119" y="406"/>
                  </a:lnTo>
                  <a:lnTo>
                    <a:pt x="1124" y="402"/>
                  </a:lnTo>
                  <a:lnTo>
                    <a:pt x="1129" y="398"/>
                  </a:lnTo>
                  <a:lnTo>
                    <a:pt x="1138" y="394"/>
                  </a:lnTo>
                  <a:lnTo>
                    <a:pt x="1147" y="388"/>
                  </a:lnTo>
                  <a:lnTo>
                    <a:pt x="1150" y="382"/>
                  </a:lnTo>
                  <a:lnTo>
                    <a:pt x="1150" y="372"/>
                  </a:lnTo>
                  <a:lnTo>
                    <a:pt x="1152" y="362"/>
                  </a:lnTo>
                  <a:lnTo>
                    <a:pt x="1152" y="358"/>
                  </a:lnTo>
                  <a:lnTo>
                    <a:pt x="1154" y="354"/>
                  </a:lnTo>
                  <a:lnTo>
                    <a:pt x="1157" y="352"/>
                  </a:lnTo>
                  <a:lnTo>
                    <a:pt x="1161" y="350"/>
                  </a:lnTo>
                  <a:lnTo>
                    <a:pt x="1168" y="350"/>
                  </a:lnTo>
                  <a:lnTo>
                    <a:pt x="1175" y="350"/>
                  </a:lnTo>
                  <a:lnTo>
                    <a:pt x="1182" y="346"/>
                  </a:lnTo>
                  <a:lnTo>
                    <a:pt x="1189" y="344"/>
                  </a:lnTo>
                  <a:lnTo>
                    <a:pt x="1201" y="336"/>
                  </a:lnTo>
                  <a:lnTo>
                    <a:pt x="1212" y="327"/>
                  </a:lnTo>
                  <a:lnTo>
                    <a:pt x="1229" y="327"/>
                  </a:lnTo>
                  <a:lnTo>
                    <a:pt x="1233" y="325"/>
                  </a:lnTo>
                  <a:lnTo>
                    <a:pt x="1236" y="321"/>
                  </a:lnTo>
                  <a:lnTo>
                    <a:pt x="1238" y="315"/>
                  </a:lnTo>
                  <a:lnTo>
                    <a:pt x="1238" y="307"/>
                  </a:lnTo>
                  <a:lnTo>
                    <a:pt x="1238" y="303"/>
                  </a:lnTo>
                  <a:lnTo>
                    <a:pt x="1236" y="301"/>
                  </a:lnTo>
                  <a:lnTo>
                    <a:pt x="1233" y="301"/>
                  </a:lnTo>
                  <a:lnTo>
                    <a:pt x="1229" y="301"/>
                  </a:lnTo>
                  <a:lnTo>
                    <a:pt x="1222" y="301"/>
                  </a:lnTo>
                  <a:lnTo>
                    <a:pt x="1217" y="301"/>
                  </a:lnTo>
                  <a:lnTo>
                    <a:pt x="1203" y="301"/>
                  </a:lnTo>
                  <a:lnTo>
                    <a:pt x="1178" y="301"/>
                  </a:lnTo>
                  <a:lnTo>
                    <a:pt x="1168" y="299"/>
                  </a:lnTo>
                  <a:lnTo>
                    <a:pt x="1164" y="297"/>
                  </a:lnTo>
                  <a:lnTo>
                    <a:pt x="1159" y="289"/>
                  </a:lnTo>
                  <a:lnTo>
                    <a:pt x="1157" y="281"/>
                  </a:lnTo>
                  <a:lnTo>
                    <a:pt x="1157" y="269"/>
                  </a:lnTo>
                  <a:lnTo>
                    <a:pt x="1154" y="261"/>
                  </a:lnTo>
                  <a:lnTo>
                    <a:pt x="1152" y="255"/>
                  </a:lnTo>
                  <a:lnTo>
                    <a:pt x="1147" y="249"/>
                  </a:lnTo>
                  <a:lnTo>
                    <a:pt x="1140" y="245"/>
                  </a:lnTo>
                  <a:lnTo>
                    <a:pt x="1138" y="241"/>
                  </a:lnTo>
                  <a:lnTo>
                    <a:pt x="1133" y="235"/>
                  </a:lnTo>
                  <a:lnTo>
                    <a:pt x="1133" y="229"/>
                  </a:lnTo>
                  <a:lnTo>
                    <a:pt x="1133" y="214"/>
                  </a:lnTo>
                  <a:lnTo>
                    <a:pt x="1133" y="194"/>
                  </a:lnTo>
                  <a:lnTo>
                    <a:pt x="1133" y="186"/>
                  </a:lnTo>
                  <a:lnTo>
                    <a:pt x="1131" y="180"/>
                  </a:lnTo>
                  <a:lnTo>
                    <a:pt x="1131" y="174"/>
                  </a:lnTo>
                  <a:lnTo>
                    <a:pt x="1126" y="170"/>
                  </a:lnTo>
                  <a:lnTo>
                    <a:pt x="1112" y="160"/>
                  </a:lnTo>
                  <a:lnTo>
                    <a:pt x="1084" y="146"/>
                  </a:lnTo>
                  <a:lnTo>
                    <a:pt x="1075" y="140"/>
                  </a:lnTo>
                  <a:lnTo>
                    <a:pt x="1070" y="128"/>
                  </a:lnTo>
                  <a:lnTo>
                    <a:pt x="1068" y="118"/>
                  </a:lnTo>
                  <a:lnTo>
                    <a:pt x="1070" y="114"/>
                  </a:lnTo>
                  <a:lnTo>
                    <a:pt x="1082" y="120"/>
                  </a:lnTo>
                  <a:lnTo>
                    <a:pt x="1094" y="126"/>
                  </a:lnTo>
                  <a:lnTo>
                    <a:pt x="1112" y="126"/>
                  </a:lnTo>
                  <a:lnTo>
                    <a:pt x="1131" y="126"/>
                  </a:lnTo>
                  <a:lnTo>
                    <a:pt x="1145" y="138"/>
                  </a:lnTo>
                  <a:lnTo>
                    <a:pt x="1157" y="152"/>
                  </a:lnTo>
                  <a:lnTo>
                    <a:pt x="1168" y="148"/>
                  </a:lnTo>
                  <a:lnTo>
                    <a:pt x="1187" y="144"/>
                  </a:lnTo>
                  <a:lnTo>
                    <a:pt x="1201" y="146"/>
                  </a:lnTo>
                  <a:lnTo>
                    <a:pt x="1217" y="148"/>
                  </a:lnTo>
                  <a:lnTo>
                    <a:pt x="1226" y="146"/>
                  </a:lnTo>
                  <a:lnTo>
                    <a:pt x="1238" y="142"/>
                  </a:lnTo>
                  <a:lnTo>
                    <a:pt x="1264" y="160"/>
                  </a:lnTo>
                  <a:lnTo>
                    <a:pt x="1294" y="180"/>
                  </a:lnTo>
                  <a:lnTo>
                    <a:pt x="1301" y="178"/>
                  </a:lnTo>
                  <a:lnTo>
                    <a:pt x="1306" y="174"/>
                  </a:lnTo>
                  <a:lnTo>
                    <a:pt x="1310" y="168"/>
                  </a:lnTo>
                  <a:lnTo>
                    <a:pt x="1310" y="166"/>
                  </a:lnTo>
                  <a:lnTo>
                    <a:pt x="1310" y="162"/>
                  </a:lnTo>
                  <a:lnTo>
                    <a:pt x="1306" y="156"/>
                  </a:lnTo>
                  <a:lnTo>
                    <a:pt x="1306" y="148"/>
                  </a:lnTo>
                  <a:lnTo>
                    <a:pt x="1308" y="140"/>
                  </a:lnTo>
                  <a:lnTo>
                    <a:pt x="1310" y="134"/>
                  </a:lnTo>
                  <a:lnTo>
                    <a:pt x="1315" y="132"/>
                  </a:lnTo>
                  <a:lnTo>
                    <a:pt x="1317" y="130"/>
                  </a:lnTo>
                  <a:lnTo>
                    <a:pt x="1322" y="130"/>
                  </a:lnTo>
                  <a:lnTo>
                    <a:pt x="1331" y="132"/>
                  </a:lnTo>
                  <a:lnTo>
                    <a:pt x="1333" y="132"/>
                  </a:lnTo>
                  <a:lnTo>
                    <a:pt x="1333" y="130"/>
                  </a:lnTo>
                  <a:lnTo>
                    <a:pt x="1336" y="126"/>
                  </a:lnTo>
                  <a:lnTo>
                    <a:pt x="1340" y="120"/>
                  </a:lnTo>
                  <a:lnTo>
                    <a:pt x="1350" y="116"/>
                  </a:lnTo>
                  <a:lnTo>
                    <a:pt x="1364" y="120"/>
                  </a:lnTo>
                  <a:lnTo>
                    <a:pt x="1378" y="126"/>
                  </a:lnTo>
                  <a:lnTo>
                    <a:pt x="1389" y="122"/>
                  </a:lnTo>
                  <a:lnTo>
                    <a:pt x="1401" y="118"/>
                  </a:lnTo>
                  <a:lnTo>
                    <a:pt x="1408" y="118"/>
                  </a:lnTo>
                  <a:lnTo>
                    <a:pt x="1415" y="116"/>
                  </a:lnTo>
                  <a:lnTo>
                    <a:pt x="1429" y="111"/>
                  </a:lnTo>
                  <a:lnTo>
                    <a:pt x="1450" y="107"/>
                  </a:lnTo>
                  <a:lnTo>
                    <a:pt x="1454" y="103"/>
                  </a:lnTo>
                  <a:lnTo>
                    <a:pt x="1457" y="97"/>
                  </a:lnTo>
                  <a:lnTo>
                    <a:pt x="1459" y="93"/>
                  </a:lnTo>
                  <a:lnTo>
                    <a:pt x="1464" y="91"/>
                  </a:lnTo>
                  <a:lnTo>
                    <a:pt x="1468" y="89"/>
                  </a:lnTo>
                  <a:lnTo>
                    <a:pt x="1478" y="89"/>
                  </a:lnTo>
                  <a:lnTo>
                    <a:pt x="1485" y="83"/>
                  </a:lnTo>
                  <a:lnTo>
                    <a:pt x="1492" y="81"/>
                  </a:lnTo>
                  <a:lnTo>
                    <a:pt x="1501" y="79"/>
                  </a:lnTo>
                  <a:lnTo>
                    <a:pt x="1508" y="79"/>
                  </a:lnTo>
                  <a:lnTo>
                    <a:pt x="1520" y="81"/>
                  </a:lnTo>
                  <a:lnTo>
                    <a:pt x="1524" y="79"/>
                  </a:lnTo>
                  <a:lnTo>
                    <a:pt x="1534" y="67"/>
                  </a:lnTo>
                  <a:lnTo>
                    <a:pt x="1541" y="61"/>
                  </a:lnTo>
                  <a:lnTo>
                    <a:pt x="1550" y="57"/>
                  </a:lnTo>
                  <a:lnTo>
                    <a:pt x="1555" y="55"/>
                  </a:lnTo>
                  <a:lnTo>
                    <a:pt x="1562" y="53"/>
                  </a:lnTo>
                  <a:lnTo>
                    <a:pt x="1566" y="49"/>
                  </a:lnTo>
                  <a:lnTo>
                    <a:pt x="1571" y="43"/>
                  </a:lnTo>
                  <a:lnTo>
                    <a:pt x="1573" y="33"/>
                  </a:lnTo>
                  <a:lnTo>
                    <a:pt x="1566" y="21"/>
                  </a:lnTo>
                  <a:lnTo>
                    <a:pt x="1564" y="11"/>
                  </a:lnTo>
                  <a:lnTo>
                    <a:pt x="1578" y="9"/>
                  </a:lnTo>
                  <a:lnTo>
                    <a:pt x="1599" y="9"/>
                  </a:lnTo>
                  <a:lnTo>
                    <a:pt x="1613" y="5"/>
                  </a:lnTo>
                  <a:lnTo>
                    <a:pt x="1624" y="0"/>
                  </a:lnTo>
                  <a:lnTo>
                    <a:pt x="1629" y="2"/>
                  </a:lnTo>
                  <a:lnTo>
                    <a:pt x="1636" y="5"/>
                  </a:lnTo>
                  <a:lnTo>
                    <a:pt x="1638" y="9"/>
                  </a:lnTo>
                  <a:lnTo>
                    <a:pt x="1643" y="15"/>
                  </a:lnTo>
                  <a:lnTo>
                    <a:pt x="1645" y="21"/>
                  </a:lnTo>
                  <a:lnTo>
                    <a:pt x="1645" y="27"/>
                  </a:lnTo>
                  <a:lnTo>
                    <a:pt x="1645" y="33"/>
                  </a:lnTo>
                  <a:lnTo>
                    <a:pt x="1643" y="41"/>
                  </a:lnTo>
                  <a:lnTo>
                    <a:pt x="1636" y="57"/>
                  </a:lnTo>
                  <a:lnTo>
                    <a:pt x="1629" y="73"/>
                  </a:lnTo>
                  <a:lnTo>
                    <a:pt x="1631" y="77"/>
                  </a:lnTo>
                  <a:lnTo>
                    <a:pt x="1636" y="79"/>
                  </a:lnTo>
                  <a:lnTo>
                    <a:pt x="1643" y="79"/>
                  </a:lnTo>
                  <a:lnTo>
                    <a:pt x="1650" y="81"/>
                  </a:lnTo>
                  <a:lnTo>
                    <a:pt x="1666" y="81"/>
                  </a:lnTo>
                  <a:lnTo>
                    <a:pt x="1676" y="83"/>
                  </a:lnTo>
                  <a:lnTo>
                    <a:pt x="1680" y="95"/>
                  </a:lnTo>
                  <a:lnTo>
                    <a:pt x="1683" y="105"/>
                  </a:lnTo>
                  <a:lnTo>
                    <a:pt x="1690" y="126"/>
                  </a:lnTo>
                  <a:lnTo>
                    <a:pt x="1697" y="144"/>
                  </a:lnTo>
                  <a:lnTo>
                    <a:pt x="1692" y="152"/>
                  </a:lnTo>
                  <a:lnTo>
                    <a:pt x="1687" y="158"/>
                  </a:lnTo>
                  <a:lnTo>
                    <a:pt x="1683" y="162"/>
                  </a:lnTo>
                  <a:lnTo>
                    <a:pt x="1678" y="164"/>
                  </a:lnTo>
                  <a:lnTo>
                    <a:pt x="1673" y="166"/>
                  </a:lnTo>
                  <a:lnTo>
                    <a:pt x="1671" y="168"/>
                  </a:lnTo>
                  <a:lnTo>
                    <a:pt x="1666" y="170"/>
                  </a:lnTo>
                  <a:lnTo>
                    <a:pt x="1664" y="174"/>
                  </a:lnTo>
                  <a:lnTo>
                    <a:pt x="1664" y="188"/>
                  </a:lnTo>
                  <a:lnTo>
                    <a:pt x="1666" y="200"/>
                  </a:lnTo>
                  <a:lnTo>
                    <a:pt x="1664" y="212"/>
                  </a:lnTo>
                  <a:lnTo>
                    <a:pt x="1657" y="223"/>
                  </a:lnTo>
                  <a:lnTo>
                    <a:pt x="1652" y="227"/>
                  </a:lnTo>
                  <a:lnTo>
                    <a:pt x="1650" y="235"/>
                  </a:lnTo>
                  <a:lnTo>
                    <a:pt x="1648" y="245"/>
                  </a:lnTo>
                  <a:lnTo>
                    <a:pt x="1648" y="257"/>
                  </a:lnTo>
                  <a:lnTo>
                    <a:pt x="1650" y="275"/>
                  </a:lnTo>
                  <a:lnTo>
                    <a:pt x="1652" y="287"/>
                  </a:lnTo>
                  <a:lnTo>
                    <a:pt x="1657" y="293"/>
                  </a:lnTo>
                  <a:lnTo>
                    <a:pt x="1662" y="299"/>
                  </a:lnTo>
                  <a:lnTo>
                    <a:pt x="1673" y="303"/>
                  </a:lnTo>
                  <a:lnTo>
                    <a:pt x="1680" y="311"/>
                  </a:lnTo>
                  <a:lnTo>
                    <a:pt x="1678" y="329"/>
                  </a:lnTo>
                  <a:lnTo>
                    <a:pt x="1683" y="346"/>
                  </a:lnTo>
                  <a:lnTo>
                    <a:pt x="1694" y="358"/>
                  </a:lnTo>
                  <a:lnTo>
                    <a:pt x="1713" y="376"/>
                  </a:lnTo>
                  <a:lnTo>
                    <a:pt x="1731" y="390"/>
                  </a:lnTo>
                  <a:lnTo>
                    <a:pt x="1748" y="400"/>
                  </a:lnTo>
                  <a:lnTo>
                    <a:pt x="1757" y="400"/>
                  </a:lnTo>
                  <a:lnTo>
                    <a:pt x="1764" y="400"/>
                  </a:lnTo>
                  <a:lnTo>
                    <a:pt x="1766" y="400"/>
                  </a:lnTo>
                  <a:lnTo>
                    <a:pt x="1771" y="402"/>
                  </a:lnTo>
                  <a:lnTo>
                    <a:pt x="1773" y="406"/>
                  </a:lnTo>
                  <a:lnTo>
                    <a:pt x="1778" y="410"/>
                  </a:lnTo>
                  <a:lnTo>
                    <a:pt x="1780" y="414"/>
                  </a:lnTo>
                  <a:lnTo>
                    <a:pt x="1783" y="414"/>
                  </a:lnTo>
                  <a:lnTo>
                    <a:pt x="1787" y="414"/>
                  </a:lnTo>
                  <a:lnTo>
                    <a:pt x="1792" y="412"/>
                  </a:lnTo>
                  <a:lnTo>
                    <a:pt x="1804" y="408"/>
                  </a:lnTo>
                  <a:lnTo>
                    <a:pt x="1820" y="406"/>
                  </a:lnTo>
                  <a:lnTo>
                    <a:pt x="1825" y="404"/>
                  </a:lnTo>
                  <a:lnTo>
                    <a:pt x="1827" y="400"/>
                  </a:lnTo>
                  <a:lnTo>
                    <a:pt x="1829" y="396"/>
                  </a:lnTo>
                  <a:lnTo>
                    <a:pt x="1832" y="390"/>
                  </a:lnTo>
                  <a:lnTo>
                    <a:pt x="1836" y="384"/>
                  </a:lnTo>
                  <a:lnTo>
                    <a:pt x="1841" y="380"/>
                  </a:lnTo>
                  <a:lnTo>
                    <a:pt x="1848" y="378"/>
                  </a:lnTo>
                  <a:lnTo>
                    <a:pt x="1857" y="378"/>
                  </a:lnTo>
                  <a:lnTo>
                    <a:pt x="1864" y="380"/>
                  </a:lnTo>
                  <a:lnTo>
                    <a:pt x="1873" y="382"/>
                  </a:lnTo>
                  <a:lnTo>
                    <a:pt x="1880" y="382"/>
                  </a:lnTo>
                  <a:lnTo>
                    <a:pt x="1887" y="380"/>
                  </a:lnTo>
                  <a:lnTo>
                    <a:pt x="1892" y="378"/>
                  </a:lnTo>
                  <a:lnTo>
                    <a:pt x="1894" y="376"/>
                  </a:lnTo>
                  <a:lnTo>
                    <a:pt x="1901" y="368"/>
                  </a:lnTo>
                  <a:lnTo>
                    <a:pt x="1908" y="364"/>
                  </a:lnTo>
                  <a:lnTo>
                    <a:pt x="1929" y="362"/>
                  </a:lnTo>
                  <a:lnTo>
                    <a:pt x="1948" y="356"/>
                  </a:lnTo>
                  <a:lnTo>
                    <a:pt x="1957" y="348"/>
                  </a:lnTo>
                  <a:lnTo>
                    <a:pt x="1964" y="342"/>
                  </a:lnTo>
                  <a:lnTo>
                    <a:pt x="1969" y="338"/>
                  </a:lnTo>
                  <a:lnTo>
                    <a:pt x="1976" y="336"/>
                  </a:lnTo>
                  <a:lnTo>
                    <a:pt x="1983" y="334"/>
                  </a:lnTo>
                  <a:lnTo>
                    <a:pt x="1990" y="334"/>
                  </a:lnTo>
                  <a:lnTo>
                    <a:pt x="2008" y="338"/>
                  </a:lnTo>
                  <a:lnTo>
                    <a:pt x="2027" y="342"/>
                  </a:lnTo>
                  <a:lnTo>
                    <a:pt x="2046" y="340"/>
                  </a:lnTo>
                  <a:lnTo>
                    <a:pt x="2060" y="336"/>
                  </a:lnTo>
                  <a:lnTo>
                    <a:pt x="2092" y="342"/>
                  </a:lnTo>
                  <a:lnTo>
                    <a:pt x="2122" y="346"/>
                  </a:lnTo>
                  <a:lnTo>
                    <a:pt x="2129" y="348"/>
                  </a:lnTo>
                  <a:lnTo>
                    <a:pt x="2136" y="346"/>
                  </a:lnTo>
                  <a:lnTo>
                    <a:pt x="2139" y="346"/>
                  </a:lnTo>
                  <a:lnTo>
                    <a:pt x="2141" y="344"/>
                  </a:lnTo>
                  <a:lnTo>
                    <a:pt x="2143" y="342"/>
                  </a:lnTo>
                  <a:lnTo>
                    <a:pt x="2143" y="338"/>
                  </a:lnTo>
                  <a:lnTo>
                    <a:pt x="2134" y="319"/>
                  </a:lnTo>
                  <a:lnTo>
                    <a:pt x="2120" y="301"/>
                  </a:lnTo>
                  <a:lnTo>
                    <a:pt x="2125" y="295"/>
                  </a:lnTo>
                  <a:lnTo>
                    <a:pt x="2132" y="287"/>
                  </a:lnTo>
                  <a:lnTo>
                    <a:pt x="2136" y="283"/>
                  </a:lnTo>
                  <a:lnTo>
                    <a:pt x="2141" y="279"/>
                  </a:lnTo>
                  <a:lnTo>
                    <a:pt x="2146" y="279"/>
                  </a:lnTo>
                  <a:lnTo>
                    <a:pt x="2150" y="281"/>
                  </a:lnTo>
                  <a:lnTo>
                    <a:pt x="2162" y="285"/>
                  </a:lnTo>
                  <a:lnTo>
                    <a:pt x="2171" y="287"/>
                  </a:lnTo>
                  <a:lnTo>
                    <a:pt x="2192" y="287"/>
                  </a:lnTo>
                  <a:lnTo>
                    <a:pt x="2204" y="287"/>
                  </a:lnTo>
                  <a:lnTo>
                    <a:pt x="2213" y="285"/>
                  </a:lnTo>
                  <a:lnTo>
                    <a:pt x="2220" y="281"/>
                  </a:lnTo>
                  <a:lnTo>
                    <a:pt x="2227" y="277"/>
                  </a:lnTo>
                  <a:lnTo>
                    <a:pt x="2232" y="275"/>
                  </a:lnTo>
                  <a:lnTo>
                    <a:pt x="2241" y="273"/>
                  </a:lnTo>
                  <a:lnTo>
                    <a:pt x="2250" y="271"/>
                  </a:lnTo>
                  <a:lnTo>
                    <a:pt x="2262" y="275"/>
                  </a:lnTo>
                  <a:lnTo>
                    <a:pt x="2274" y="281"/>
                  </a:lnTo>
                  <a:lnTo>
                    <a:pt x="2281" y="283"/>
                  </a:lnTo>
                  <a:lnTo>
                    <a:pt x="2285" y="287"/>
                  </a:lnTo>
                  <a:lnTo>
                    <a:pt x="2288" y="291"/>
                  </a:lnTo>
                  <a:lnTo>
                    <a:pt x="2288" y="293"/>
                  </a:lnTo>
                  <a:lnTo>
                    <a:pt x="2320" y="301"/>
                  </a:lnTo>
                  <a:lnTo>
                    <a:pt x="2351" y="313"/>
                  </a:lnTo>
                  <a:lnTo>
                    <a:pt x="2362" y="315"/>
                  </a:lnTo>
                  <a:lnTo>
                    <a:pt x="2371" y="313"/>
                  </a:lnTo>
                  <a:lnTo>
                    <a:pt x="2378" y="311"/>
                  </a:lnTo>
                  <a:lnTo>
                    <a:pt x="2383" y="307"/>
                  </a:lnTo>
                  <a:lnTo>
                    <a:pt x="2388" y="303"/>
                  </a:lnTo>
                  <a:lnTo>
                    <a:pt x="2390" y="299"/>
                  </a:lnTo>
                  <a:lnTo>
                    <a:pt x="2397" y="297"/>
                  </a:lnTo>
                  <a:lnTo>
                    <a:pt x="2402" y="297"/>
                  </a:lnTo>
                  <a:lnTo>
                    <a:pt x="2416" y="301"/>
                  </a:lnTo>
                  <a:lnTo>
                    <a:pt x="2430" y="305"/>
                  </a:lnTo>
                  <a:lnTo>
                    <a:pt x="2444" y="301"/>
                  </a:lnTo>
                  <a:lnTo>
                    <a:pt x="2462" y="297"/>
                  </a:lnTo>
                  <a:lnTo>
                    <a:pt x="2469" y="309"/>
                  </a:lnTo>
                  <a:lnTo>
                    <a:pt x="2479" y="311"/>
                  </a:lnTo>
                  <a:lnTo>
                    <a:pt x="2495" y="311"/>
                  </a:lnTo>
                  <a:lnTo>
                    <a:pt x="2506" y="309"/>
                  </a:lnTo>
                  <a:lnTo>
                    <a:pt x="2520" y="303"/>
                  </a:lnTo>
                  <a:lnTo>
                    <a:pt x="2532" y="293"/>
                  </a:lnTo>
                  <a:lnTo>
                    <a:pt x="2544" y="281"/>
                  </a:lnTo>
                  <a:lnTo>
                    <a:pt x="2553" y="259"/>
                  </a:lnTo>
                  <a:lnTo>
                    <a:pt x="2567" y="241"/>
                  </a:lnTo>
                  <a:lnTo>
                    <a:pt x="2572" y="233"/>
                  </a:lnTo>
                  <a:lnTo>
                    <a:pt x="2576" y="223"/>
                  </a:lnTo>
                  <a:lnTo>
                    <a:pt x="2576" y="216"/>
                  </a:lnTo>
                  <a:lnTo>
                    <a:pt x="2581" y="210"/>
                  </a:lnTo>
                  <a:lnTo>
                    <a:pt x="2586" y="206"/>
                  </a:lnTo>
                  <a:lnTo>
                    <a:pt x="2593" y="200"/>
                  </a:lnTo>
                  <a:lnTo>
                    <a:pt x="2602" y="190"/>
                  </a:lnTo>
                  <a:lnTo>
                    <a:pt x="2614" y="168"/>
                  </a:lnTo>
                  <a:lnTo>
                    <a:pt x="2620" y="156"/>
                  </a:lnTo>
                  <a:lnTo>
                    <a:pt x="2630" y="146"/>
                  </a:lnTo>
                  <a:lnTo>
                    <a:pt x="2639" y="138"/>
                  </a:lnTo>
                  <a:lnTo>
                    <a:pt x="2651" y="134"/>
                  </a:lnTo>
                  <a:lnTo>
                    <a:pt x="2655" y="132"/>
                  </a:lnTo>
                  <a:lnTo>
                    <a:pt x="2655" y="124"/>
                  </a:lnTo>
                  <a:lnTo>
                    <a:pt x="2658" y="118"/>
                  </a:lnTo>
                  <a:lnTo>
                    <a:pt x="2660" y="109"/>
                  </a:lnTo>
                  <a:lnTo>
                    <a:pt x="2665" y="114"/>
                  </a:lnTo>
                  <a:lnTo>
                    <a:pt x="2669" y="116"/>
                  </a:lnTo>
                  <a:lnTo>
                    <a:pt x="2674" y="116"/>
                  </a:lnTo>
                  <a:lnTo>
                    <a:pt x="2672" y="103"/>
                  </a:lnTo>
                  <a:lnTo>
                    <a:pt x="2674" y="97"/>
                  </a:lnTo>
                  <a:lnTo>
                    <a:pt x="2672" y="93"/>
                  </a:lnTo>
                  <a:lnTo>
                    <a:pt x="2672" y="87"/>
                  </a:lnTo>
                  <a:lnTo>
                    <a:pt x="2672" y="85"/>
                  </a:lnTo>
                  <a:lnTo>
                    <a:pt x="2674" y="85"/>
                  </a:lnTo>
                  <a:lnTo>
                    <a:pt x="2676" y="85"/>
                  </a:lnTo>
                  <a:lnTo>
                    <a:pt x="2681" y="89"/>
                  </a:lnTo>
                  <a:lnTo>
                    <a:pt x="2688" y="89"/>
                  </a:lnTo>
                  <a:lnTo>
                    <a:pt x="2695" y="91"/>
                  </a:lnTo>
                  <a:lnTo>
                    <a:pt x="2700" y="95"/>
                  </a:lnTo>
                  <a:lnTo>
                    <a:pt x="2704" y="101"/>
                  </a:lnTo>
                  <a:lnTo>
                    <a:pt x="2714" y="114"/>
                  </a:lnTo>
                  <a:lnTo>
                    <a:pt x="2718" y="128"/>
                  </a:lnTo>
                  <a:lnTo>
                    <a:pt x="2728" y="162"/>
                  </a:lnTo>
                  <a:lnTo>
                    <a:pt x="2732" y="194"/>
                  </a:lnTo>
                  <a:lnTo>
                    <a:pt x="2735" y="210"/>
                  </a:lnTo>
                  <a:lnTo>
                    <a:pt x="2739" y="225"/>
                  </a:lnTo>
                  <a:lnTo>
                    <a:pt x="2744" y="237"/>
                  </a:lnTo>
                  <a:lnTo>
                    <a:pt x="2749" y="247"/>
                  </a:lnTo>
                  <a:lnTo>
                    <a:pt x="2760" y="269"/>
                  </a:lnTo>
                  <a:lnTo>
                    <a:pt x="2774" y="295"/>
                  </a:lnTo>
                  <a:lnTo>
                    <a:pt x="2776" y="307"/>
                  </a:lnTo>
                  <a:lnTo>
                    <a:pt x="2779" y="319"/>
                  </a:lnTo>
                  <a:lnTo>
                    <a:pt x="2786" y="319"/>
                  </a:lnTo>
                  <a:lnTo>
                    <a:pt x="2790" y="319"/>
                  </a:lnTo>
                  <a:lnTo>
                    <a:pt x="2793" y="325"/>
                  </a:lnTo>
                  <a:lnTo>
                    <a:pt x="2795" y="334"/>
                  </a:lnTo>
                  <a:lnTo>
                    <a:pt x="2797" y="338"/>
                  </a:lnTo>
                  <a:lnTo>
                    <a:pt x="2802" y="342"/>
                  </a:lnTo>
                  <a:lnTo>
                    <a:pt x="2807" y="346"/>
                  </a:lnTo>
                  <a:lnTo>
                    <a:pt x="2811" y="346"/>
                  </a:lnTo>
                  <a:lnTo>
                    <a:pt x="2832" y="350"/>
                  </a:lnTo>
                  <a:lnTo>
                    <a:pt x="2853" y="354"/>
                  </a:lnTo>
                  <a:lnTo>
                    <a:pt x="2860" y="360"/>
                  </a:lnTo>
                  <a:lnTo>
                    <a:pt x="2867" y="368"/>
                  </a:lnTo>
                  <a:lnTo>
                    <a:pt x="2872" y="378"/>
                  </a:lnTo>
                  <a:lnTo>
                    <a:pt x="2872" y="396"/>
                  </a:lnTo>
                  <a:lnTo>
                    <a:pt x="2867" y="416"/>
                  </a:lnTo>
                  <a:lnTo>
                    <a:pt x="2863" y="430"/>
                  </a:lnTo>
                  <a:lnTo>
                    <a:pt x="2858" y="434"/>
                  </a:lnTo>
                  <a:lnTo>
                    <a:pt x="2853" y="438"/>
                  </a:lnTo>
                  <a:lnTo>
                    <a:pt x="2846" y="438"/>
                  </a:lnTo>
                  <a:lnTo>
                    <a:pt x="2839" y="438"/>
                  </a:lnTo>
                  <a:lnTo>
                    <a:pt x="2832" y="441"/>
                  </a:lnTo>
                  <a:lnTo>
                    <a:pt x="2825" y="445"/>
                  </a:lnTo>
                  <a:lnTo>
                    <a:pt x="2821" y="451"/>
                  </a:lnTo>
                  <a:lnTo>
                    <a:pt x="2814" y="459"/>
                  </a:lnTo>
                  <a:lnTo>
                    <a:pt x="2800" y="479"/>
                  </a:lnTo>
                  <a:lnTo>
                    <a:pt x="2783" y="499"/>
                  </a:lnTo>
                  <a:lnTo>
                    <a:pt x="2776" y="505"/>
                  </a:lnTo>
                  <a:lnTo>
                    <a:pt x="2767" y="511"/>
                  </a:lnTo>
                  <a:lnTo>
                    <a:pt x="2758" y="513"/>
                  </a:lnTo>
                  <a:lnTo>
                    <a:pt x="2749" y="517"/>
                  </a:lnTo>
                  <a:lnTo>
                    <a:pt x="2737" y="521"/>
                  </a:lnTo>
                  <a:lnTo>
                    <a:pt x="2728" y="527"/>
                  </a:lnTo>
                  <a:lnTo>
                    <a:pt x="2718" y="535"/>
                  </a:lnTo>
                  <a:lnTo>
                    <a:pt x="2711" y="547"/>
                  </a:lnTo>
                  <a:lnTo>
                    <a:pt x="2702" y="560"/>
                  </a:lnTo>
                  <a:lnTo>
                    <a:pt x="2693" y="570"/>
                  </a:lnTo>
                  <a:lnTo>
                    <a:pt x="2683" y="576"/>
                  </a:lnTo>
                  <a:lnTo>
                    <a:pt x="2674" y="584"/>
                  </a:lnTo>
                  <a:lnTo>
                    <a:pt x="2667" y="592"/>
                  </a:lnTo>
                  <a:lnTo>
                    <a:pt x="2660" y="604"/>
                  </a:lnTo>
                  <a:lnTo>
                    <a:pt x="2658" y="620"/>
                  </a:lnTo>
                  <a:lnTo>
                    <a:pt x="2658" y="644"/>
                  </a:lnTo>
                  <a:lnTo>
                    <a:pt x="2655" y="648"/>
                  </a:lnTo>
                  <a:lnTo>
                    <a:pt x="2653" y="652"/>
                  </a:lnTo>
                  <a:lnTo>
                    <a:pt x="2646" y="654"/>
                  </a:lnTo>
                  <a:lnTo>
                    <a:pt x="2639" y="656"/>
                  </a:lnTo>
                  <a:lnTo>
                    <a:pt x="2632" y="659"/>
                  </a:lnTo>
                  <a:lnTo>
                    <a:pt x="2627" y="663"/>
                  </a:lnTo>
                  <a:lnTo>
                    <a:pt x="2623" y="671"/>
                  </a:lnTo>
                  <a:lnTo>
                    <a:pt x="2620" y="681"/>
                  </a:lnTo>
                  <a:lnTo>
                    <a:pt x="2623" y="687"/>
                  </a:lnTo>
                  <a:lnTo>
                    <a:pt x="2627" y="689"/>
                  </a:lnTo>
                  <a:lnTo>
                    <a:pt x="2632" y="691"/>
                  </a:lnTo>
                  <a:lnTo>
                    <a:pt x="2637" y="691"/>
                  </a:lnTo>
                  <a:lnTo>
                    <a:pt x="2648" y="689"/>
                  </a:lnTo>
                  <a:lnTo>
                    <a:pt x="2665" y="683"/>
                  </a:lnTo>
                  <a:lnTo>
                    <a:pt x="2679" y="675"/>
                  </a:lnTo>
                  <a:lnTo>
                    <a:pt x="2695" y="665"/>
                  </a:lnTo>
                  <a:lnTo>
                    <a:pt x="2723" y="644"/>
                  </a:lnTo>
                  <a:lnTo>
                    <a:pt x="2746" y="630"/>
                  </a:lnTo>
                  <a:lnTo>
                    <a:pt x="2749" y="630"/>
                  </a:lnTo>
                  <a:lnTo>
                    <a:pt x="2751" y="630"/>
                  </a:lnTo>
                  <a:lnTo>
                    <a:pt x="2753" y="632"/>
                  </a:lnTo>
                  <a:lnTo>
                    <a:pt x="2755" y="634"/>
                  </a:lnTo>
                  <a:lnTo>
                    <a:pt x="2755" y="638"/>
                  </a:lnTo>
                  <a:lnTo>
                    <a:pt x="2755" y="640"/>
                  </a:lnTo>
                  <a:lnTo>
                    <a:pt x="2753" y="644"/>
                  </a:lnTo>
                  <a:lnTo>
                    <a:pt x="2751" y="648"/>
                  </a:lnTo>
                  <a:lnTo>
                    <a:pt x="2749" y="652"/>
                  </a:lnTo>
                  <a:lnTo>
                    <a:pt x="2749" y="654"/>
                  </a:lnTo>
                  <a:lnTo>
                    <a:pt x="2751" y="656"/>
                  </a:lnTo>
                  <a:lnTo>
                    <a:pt x="2753" y="659"/>
                  </a:lnTo>
                  <a:lnTo>
                    <a:pt x="2758" y="663"/>
                  </a:lnTo>
                  <a:lnTo>
                    <a:pt x="2760" y="665"/>
                  </a:lnTo>
                  <a:lnTo>
                    <a:pt x="2762" y="677"/>
                  </a:lnTo>
                  <a:lnTo>
                    <a:pt x="2767" y="691"/>
                  </a:lnTo>
                  <a:lnTo>
                    <a:pt x="2774" y="705"/>
                  </a:lnTo>
                  <a:lnTo>
                    <a:pt x="2781" y="717"/>
                  </a:lnTo>
                  <a:lnTo>
                    <a:pt x="2790" y="729"/>
                  </a:lnTo>
                  <a:lnTo>
                    <a:pt x="2797" y="737"/>
                  </a:lnTo>
                  <a:lnTo>
                    <a:pt x="2804" y="741"/>
                  </a:lnTo>
                  <a:lnTo>
                    <a:pt x="2809" y="741"/>
                  </a:lnTo>
                  <a:lnTo>
                    <a:pt x="2818" y="735"/>
                  </a:lnTo>
                  <a:lnTo>
                    <a:pt x="2830" y="729"/>
                  </a:lnTo>
                  <a:lnTo>
                    <a:pt x="2842" y="725"/>
                  </a:lnTo>
                  <a:lnTo>
                    <a:pt x="2853" y="723"/>
                  </a:lnTo>
                  <a:lnTo>
                    <a:pt x="2860" y="727"/>
                  </a:lnTo>
                  <a:lnTo>
                    <a:pt x="2867" y="733"/>
                  </a:lnTo>
                  <a:lnTo>
                    <a:pt x="2872" y="735"/>
                  </a:lnTo>
                  <a:lnTo>
                    <a:pt x="2874" y="737"/>
                  </a:lnTo>
                  <a:lnTo>
                    <a:pt x="2877" y="737"/>
                  </a:lnTo>
                  <a:lnTo>
                    <a:pt x="2881" y="735"/>
                  </a:lnTo>
                  <a:lnTo>
                    <a:pt x="2886" y="731"/>
                  </a:lnTo>
                  <a:lnTo>
                    <a:pt x="2890" y="731"/>
                  </a:lnTo>
                  <a:lnTo>
                    <a:pt x="2897" y="729"/>
                  </a:lnTo>
                  <a:lnTo>
                    <a:pt x="2904" y="729"/>
                  </a:lnTo>
                  <a:lnTo>
                    <a:pt x="2911" y="723"/>
                  </a:lnTo>
                  <a:lnTo>
                    <a:pt x="2925" y="715"/>
                  </a:lnTo>
                  <a:lnTo>
                    <a:pt x="2935" y="713"/>
                  </a:lnTo>
                  <a:lnTo>
                    <a:pt x="2942" y="713"/>
                  </a:lnTo>
                  <a:lnTo>
                    <a:pt x="2946" y="713"/>
                  </a:lnTo>
                  <a:lnTo>
                    <a:pt x="2949" y="717"/>
                  </a:lnTo>
                  <a:lnTo>
                    <a:pt x="2949" y="725"/>
                  </a:lnTo>
                  <a:lnTo>
                    <a:pt x="2942" y="735"/>
                  </a:lnTo>
                  <a:lnTo>
                    <a:pt x="2935" y="749"/>
                  </a:lnTo>
                  <a:lnTo>
                    <a:pt x="2925" y="763"/>
                  </a:lnTo>
                  <a:lnTo>
                    <a:pt x="2916" y="778"/>
                  </a:lnTo>
                  <a:lnTo>
                    <a:pt x="2911" y="792"/>
                  </a:lnTo>
                  <a:lnTo>
                    <a:pt x="2909" y="796"/>
                  </a:lnTo>
                  <a:lnTo>
                    <a:pt x="2909" y="800"/>
                  </a:lnTo>
                  <a:lnTo>
                    <a:pt x="2909" y="802"/>
                  </a:lnTo>
                  <a:lnTo>
                    <a:pt x="2911" y="804"/>
                  </a:lnTo>
                  <a:lnTo>
                    <a:pt x="2914" y="804"/>
                  </a:lnTo>
                  <a:lnTo>
                    <a:pt x="2916" y="804"/>
                  </a:lnTo>
                  <a:lnTo>
                    <a:pt x="2918" y="802"/>
                  </a:lnTo>
                  <a:lnTo>
                    <a:pt x="2921" y="798"/>
                  </a:lnTo>
                  <a:lnTo>
                    <a:pt x="2928" y="788"/>
                  </a:lnTo>
                  <a:lnTo>
                    <a:pt x="2932" y="776"/>
                  </a:lnTo>
                  <a:lnTo>
                    <a:pt x="2937" y="763"/>
                  </a:lnTo>
                  <a:lnTo>
                    <a:pt x="2944" y="751"/>
                  </a:lnTo>
                  <a:lnTo>
                    <a:pt x="2949" y="743"/>
                  </a:lnTo>
                  <a:lnTo>
                    <a:pt x="2953" y="739"/>
                  </a:lnTo>
                  <a:lnTo>
                    <a:pt x="2972" y="733"/>
                  </a:lnTo>
                  <a:lnTo>
                    <a:pt x="2984" y="729"/>
                  </a:lnTo>
                  <a:lnTo>
                    <a:pt x="2991" y="725"/>
                  </a:lnTo>
                  <a:lnTo>
                    <a:pt x="2991" y="721"/>
                  </a:lnTo>
                  <a:lnTo>
                    <a:pt x="2991" y="717"/>
                  </a:lnTo>
                  <a:lnTo>
                    <a:pt x="2993" y="715"/>
                  </a:lnTo>
                  <a:lnTo>
                    <a:pt x="2993" y="711"/>
                  </a:lnTo>
                  <a:lnTo>
                    <a:pt x="3000" y="707"/>
                  </a:lnTo>
                  <a:lnTo>
                    <a:pt x="3009" y="699"/>
                  </a:lnTo>
                  <a:lnTo>
                    <a:pt x="3016" y="691"/>
                  </a:lnTo>
                  <a:lnTo>
                    <a:pt x="3021" y="687"/>
                  </a:lnTo>
                  <a:lnTo>
                    <a:pt x="3025" y="685"/>
                  </a:lnTo>
                  <a:lnTo>
                    <a:pt x="3035" y="683"/>
                  </a:lnTo>
                  <a:lnTo>
                    <a:pt x="3046" y="681"/>
                  </a:lnTo>
                  <a:lnTo>
                    <a:pt x="3046" y="675"/>
                  </a:lnTo>
                  <a:lnTo>
                    <a:pt x="3046" y="667"/>
                  </a:lnTo>
                  <a:lnTo>
                    <a:pt x="3049" y="661"/>
                  </a:lnTo>
                  <a:lnTo>
                    <a:pt x="3049" y="654"/>
                  </a:lnTo>
                  <a:lnTo>
                    <a:pt x="3053" y="648"/>
                  </a:lnTo>
                  <a:lnTo>
                    <a:pt x="3058" y="642"/>
                  </a:lnTo>
                  <a:lnTo>
                    <a:pt x="3067" y="634"/>
                  </a:lnTo>
                  <a:lnTo>
                    <a:pt x="3079" y="622"/>
                  </a:lnTo>
                  <a:lnTo>
                    <a:pt x="3086" y="616"/>
                  </a:lnTo>
                  <a:lnTo>
                    <a:pt x="3093" y="610"/>
                  </a:lnTo>
                  <a:lnTo>
                    <a:pt x="3098" y="608"/>
                  </a:lnTo>
                  <a:lnTo>
                    <a:pt x="3100" y="608"/>
                  </a:lnTo>
                  <a:lnTo>
                    <a:pt x="3112" y="610"/>
                  </a:lnTo>
                  <a:lnTo>
                    <a:pt x="3121" y="608"/>
                  </a:lnTo>
                  <a:lnTo>
                    <a:pt x="3133" y="602"/>
                  </a:lnTo>
                  <a:lnTo>
                    <a:pt x="3149" y="598"/>
                  </a:lnTo>
                  <a:lnTo>
                    <a:pt x="3151" y="600"/>
                  </a:lnTo>
                  <a:lnTo>
                    <a:pt x="3151" y="606"/>
                  </a:lnTo>
                  <a:lnTo>
                    <a:pt x="3151" y="608"/>
                  </a:lnTo>
                  <a:lnTo>
                    <a:pt x="3156" y="608"/>
                  </a:lnTo>
                  <a:lnTo>
                    <a:pt x="3163" y="608"/>
                  </a:lnTo>
                  <a:lnTo>
                    <a:pt x="3174" y="606"/>
                  </a:lnTo>
                  <a:lnTo>
                    <a:pt x="3188" y="606"/>
                  </a:lnTo>
                  <a:lnTo>
                    <a:pt x="3195" y="608"/>
                  </a:lnTo>
                  <a:lnTo>
                    <a:pt x="3202" y="612"/>
                  </a:lnTo>
                  <a:lnTo>
                    <a:pt x="3207" y="616"/>
                  </a:lnTo>
                  <a:lnTo>
                    <a:pt x="3219" y="614"/>
                  </a:lnTo>
                  <a:lnTo>
                    <a:pt x="3230" y="616"/>
                  </a:lnTo>
                  <a:lnTo>
                    <a:pt x="3235" y="622"/>
                  </a:lnTo>
                  <a:lnTo>
                    <a:pt x="3237" y="626"/>
                  </a:lnTo>
                  <a:lnTo>
                    <a:pt x="3249" y="626"/>
                  </a:lnTo>
                  <a:lnTo>
                    <a:pt x="3254" y="626"/>
                  </a:lnTo>
                  <a:lnTo>
                    <a:pt x="3263" y="626"/>
                  </a:lnTo>
                  <a:lnTo>
                    <a:pt x="3268" y="626"/>
                  </a:lnTo>
                  <a:lnTo>
                    <a:pt x="3270" y="628"/>
                  </a:lnTo>
                  <a:lnTo>
                    <a:pt x="3272" y="638"/>
                  </a:lnTo>
                  <a:lnTo>
                    <a:pt x="3295" y="640"/>
                  </a:lnTo>
                  <a:lnTo>
                    <a:pt x="3305" y="642"/>
                  </a:lnTo>
                  <a:lnTo>
                    <a:pt x="3305" y="640"/>
                  </a:lnTo>
                  <a:lnTo>
                    <a:pt x="3309" y="638"/>
                  </a:lnTo>
                  <a:lnTo>
                    <a:pt x="3321" y="640"/>
                  </a:lnTo>
                  <a:lnTo>
                    <a:pt x="3323" y="650"/>
                  </a:lnTo>
                  <a:lnTo>
                    <a:pt x="3326" y="654"/>
                  </a:lnTo>
                  <a:lnTo>
                    <a:pt x="3337" y="656"/>
                  </a:lnTo>
                  <a:lnTo>
                    <a:pt x="3347" y="661"/>
                  </a:lnTo>
                  <a:lnTo>
                    <a:pt x="3354" y="667"/>
                  </a:lnTo>
                  <a:lnTo>
                    <a:pt x="3361" y="671"/>
                  </a:lnTo>
                  <a:lnTo>
                    <a:pt x="3368" y="665"/>
                  </a:lnTo>
                  <a:lnTo>
                    <a:pt x="3370" y="667"/>
                  </a:lnTo>
                  <a:lnTo>
                    <a:pt x="3372" y="669"/>
                  </a:lnTo>
                  <a:lnTo>
                    <a:pt x="3372" y="673"/>
                  </a:lnTo>
                  <a:lnTo>
                    <a:pt x="3375" y="675"/>
                  </a:lnTo>
                  <a:lnTo>
                    <a:pt x="3377" y="673"/>
                  </a:lnTo>
                  <a:lnTo>
                    <a:pt x="3379" y="671"/>
                  </a:lnTo>
                  <a:lnTo>
                    <a:pt x="3384" y="671"/>
                  </a:lnTo>
                  <a:lnTo>
                    <a:pt x="3389" y="675"/>
                  </a:lnTo>
                  <a:lnTo>
                    <a:pt x="3393" y="681"/>
                  </a:lnTo>
                  <a:lnTo>
                    <a:pt x="3396" y="685"/>
                  </a:lnTo>
                  <a:lnTo>
                    <a:pt x="3405" y="683"/>
                  </a:lnTo>
                  <a:lnTo>
                    <a:pt x="3409" y="685"/>
                  </a:lnTo>
                  <a:lnTo>
                    <a:pt x="3414" y="687"/>
                  </a:lnTo>
                  <a:lnTo>
                    <a:pt x="3419" y="691"/>
                  </a:lnTo>
                  <a:lnTo>
                    <a:pt x="3419" y="699"/>
                  </a:lnTo>
                  <a:lnTo>
                    <a:pt x="3419" y="707"/>
                  </a:lnTo>
                  <a:lnTo>
                    <a:pt x="3419" y="715"/>
                  </a:lnTo>
                  <a:lnTo>
                    <a:pt x="3421" y="719"/>
                  </a:lnTo>
                  <a:lnTo>
                    <a:pt x="3423" y="721"/>
                  </a:lnTo>
                  <a:lnTo>
                    <a:pt x="3426" y="723"/>
                  </a:lnTo>
                  <a:lnTo>
                    <a:pt x="3428" y="721"/>
                  </a:lnTo>
                  <a:lnTo>
                    <a:pt x="3433" y="721"/>
                  </a:lnTo>
                  <a:lnTo>
                    <a:pt x="3437" y="717"/>
                  </a:lnTo>
                  <a:lnTo>
                    <a:pt x="3440" y="713"/>
                  </a:lnTo>
                  <a:lnTo>
                    <a:pt x="3442" y="707"/>
                  </a:lnTo>
                  <a:lnTo>
                    <a:pt x="3442" y="703"/>
                  </a:lnTo>
                  <a:lnTo>
                    <a:pt x="3454" y="701"/>
                  </a:lnTo>
                  <a:lnTo>
                    <a:pt x="3461" y="703"/>
                  </a:lnTo>
                  <a:lnTo>
                    <a:pt x="3465" y="707"/>
                  </a:lnTo>
                  <a:lnTo>
                    <a:pt x="3472" y="707"/>
                  </a:lnTo>
                  <a:lnTo>
                    <a:pt x="3482" y="711"/>
                  </a:lnTo>
                  <a:lnTo>
                    <a:pt x="3493" y="721"/>
                  </a:lnTo>
                  <a:lnTo>
                    <a:pt x="3507" y="735"/>
                  </a:lnTo>
                  <a:lnTo>
                    <a:pt x="3524" y="755"/>
                  </a:lnTo>
                  <a:lnTo>
                    <a:pt x="3526" y="759"/>
                  </a:lnTo>
                  <a:lnTo>
                    <a:pt x="3524" y="765"/>
                  </a:lnTo>
                  <a:lnTo>
                    <a:pt x="3519" y="772"/>
                  </a:lnTo>
                  <a:lnTo>
                    <a:pt x="3512" y="780"/>
                  </a:lnTo>
                  <a:lnTo>
                    <a:pt x="3507" y="784"/>
                  </a:lnTo>
                  <a:lnTo>
                    <a:pt x="3503" y="788"/>
                  </a:lnTo>
                  <a:lnTo>
                    <a:pt x="3503" y="790"/>
                  </a:lnTo>
                  <a:lnTo>
                    <a:pt x="3503" y="792"/>
                  </a:lnTo>
                  <a:lnTo>
                    <a:pt x="3505" y="792"/>
                  </a:lnTo>
                  <a:lnTo>
                    <a:pt x="3507" y="792"/>
                  </a:lnTo>
                  <a:lnTo>
                    <a:pt x="3519" y="778"/>
                  </a:lnTo>
                  <a:lnTo>
                    <a:pt x="3526" y="774"/>
                  </a:lnTo>
                  <a:lnTo>
                    <a:pt x="3531" y="774"/>
                  </a:lnTo>
                  <a:lnTo>
                    <a:pt x="3533" y="774"/>
                  </a:lnTo>
                  <a:lnTo>
                    <a:pt x="3533" y="776"/>
                  </a:lnTo>
                  <a:lnTo>
                    <a:pt x="3535" y="780"/>
                  </a:lnTo>
                  <a:lnTo>
                    <a:pt x="3535" y="786"/>
                  </a:lnTo>
                  <a:lnTo>
                    <a:pt x="3535" y="794"/>
                  </a:lnTo>
                  <a:lnTo>
                    <a:pt x="3535" y="796"/>
                  </a:lnTo>
                  <a:lnTo>
                    <a:pt x="3533" y="798"/>
                  </a:lnTo>
                  <a:lnTo>
                    <a:pt x="3531" y="800"/>
                  </a:lnTo>
                  <a:lnTo>
                    <a:pt x="3528" y="798"/>
                  </a:lnTo>
                  <a:lnTo>
                    <a:pt x="3521" y="816"/>
                  </a:lnTo>
                  <a:lnTo>
                    <a:pt x="3512" y="834"/>
                  </a:lnTo>
                  <a:lnTo>
                    <a:pt x="3517" y="836"/>
                  </a:lnTo>
                  <a:lnTo>
                    <a:pt x="3521" y="832"/>
                  </a:lnTo>
                  <a:lnTo>
                    <a:pt x="3524" y="830"/>
                  </a:lnTo>
                  <a:lnTo>
                    <a:pt x="3526" y="830"/>
                  </a:lnTo>
                  <a:lnTo>
                    <a:pt x="3528" y="830"/>
                  </a:lnTo>
                  <a:lnTo>
                    <a:pt x="3531" y="834"/>
                  </a:lnTo>
                  <a:lnTo>
                    <a:pt x="3531" y="850"/>
                  </a:lnTo>
                  <a:lnTo>
                    <a:pt x="3528" y="862"/>
                  </a:lnTo>
                  <a:lnTo>
                    <a:pt x="3533" y="862"/>
                  </a:lnTo>
                  <a:lnTo>
                    <a:pt x="3535" y="862"/>
                  </a:lnTo>
                  <a:lnTo>
                    <a:pt x="3537" y="858"/>
                  </a:lnTo>
                  <a:lnTo>
                    <a:pt x="3537" y="854"/>
                  </a:lnTo>
                  <a:lnTo>
                    <a:pt x="3540" y="844"/>
                  </a:lnTo>
                  <a:lnTo>
                    <a:pt x="3542" y="830"/>
                  </a:lnTo>
                  <a:lnTo>
                    <a:pt x="3542" y="816"/>
                  </a:lnTo>
                  <a:lnTo>
                    <a:pt x="3544" y="804"/>
                  </a:lnTo>
                  <a:lnTo>
                    <a:pt x="3547" y="800"/>
                  </a:lnTo>
                  <a:lnTo>
                    <a:pt x="3549" y="796"/>
                  </a:lnTo>
                  <a:lnTo>
                    <a:pt x="3551" y="794"/>
                  </a:lnTo>
                  <a:lnTo>
                    <a:pt x="3556" y="794"/>
                  </a:lnTo>
                  <a:lnTo>
                    <a:pt x="3558" y="794"/>
                  </a:lnTo>
                  <a:lnTo>
                    <a:pt x="3561" y="794"/>
                  </a:lnTo>
                  <a:lnTo>
                    <a:pt x="3563" y="794"/>
                  </a:lnTo>
                  <a:lnTo>
                    <a:pt x="3565" y="796"/>
                  </a:lnTo>
                  <a:lnTo>
                    <a:pt x="3565" y="802"/>
                  </a:lnTo>
                  <a:lnTo>
                    <a:pt x="3565" y="810"/>
                  </a:lnTo>
                  <a:lnTo>
                    <a:pt x="3563" y="818"/>
                  </a:lnTo>
                  <a:lnTo>
                    <a:pt x="3563" y="824"/>
                  </a:lnTo>
                  <a:lnTo>
                    <a:pt x="3565" y="830"/>
                  </a:lnTo>
                  <a:lnTo>
                    <a:pt x="3570" y="832"/>
                  </a:lnTo>
                  <a:lnTo>
                    <a:pt x="3577" y="830"/>
                  </a:lnTo>
                  <a:lnTo>
                    <a:pt x="3582" y="828"/>
                  </a:lnTo>
                  <a:lnTo>
                    <a:pt x="3586" y="824"/>
                  </a:lnTo>
                  <a:lnTo>
                    <a:pt x="3591" y="820"/>
                  </a:lnTo>
                  <a:lnTo>
                    <a:pt x="3598" y="816"/>
                  </a:lnTo>
                  <a:lnTo>
                    <a:pt x="3610" y="812"/>
                  </a:lnTo>
                  <a:lnTo>
                    <a:pt x="3624" y="810"/>
                  </a:lnTo>
                  <a:lnTo>
                    <a:pt x="3642" y="810"/>
                  </a:lnTo>
                  <a:lnTo>
                    <a:pt x="3649" y="812"/>
                  </a:lnTo>
                  <a:lnTo>
                    <a:pt x="3652" y="810"/>
                  </a:lnTo>
                  <a:lnTo>
                    <a:pt x="3649" y="808"/>
                  </a:lnTo>
                  <a:lnTo>
                    <a:pt x="3649" y="806"/>
                  </a:lnTo>
                  <a:lnTo>
                    <a:pt x="3649" y="802"/>
                  </a:lnTo>
                  <a:lnTo>
                    <a:pt x="3654" y="800"/>
                  </a:lnTo>
                  <a:lnTo>
                    <a:pt x="3661" y="798"/>
                  </a:lnTo>
                  <a:lnTo>
                    <a:pt x="3677" y="798"/>
                  </a:lnTo>
                  <a:lnTo>
                    <a:pt x="3691" y="800"/>
                  </a:lnTo>
                  <a:lnTo>
                    <a:pt x="3707" y="806"/>
                  </a:lnTo>
                  <a:lnTo>
                    <a:pt x="3726" y="814"/>
                  </a:lnTo>
                  <a:lnTo>
                    <a:pt x="3745" y="824"/>
                  </a:lnTo>
                  <a:lnTo>
                    <a:pt x="3761" y="834"/>
                  </a:lnTo>
                  <a:lnTo>
                    <a:pt x="3777" y="840"/>
                  </a:lnTo>
                  <a:lnTo>
                    <a:pt x="3789" y="844"/>
                  </a:lnTo>
                  <a:lnTo>
                    <a:pt x="3800" y="846"/>
                  </a:lnTo>
                  <a:lnTo>
                    <a:pt x="3803" y="846"/>
                  </a:lnTo>
                  <a:lnTo>
                    <a:pt x="3812" y="848"/>
                  </a:lnTo>
                  <a:lnTo>
                    <a:pt x="3824" y="848"/>
                  </a:lnTo>
                  <a:lnTo>
                    <a:pt x="3835" y="846"/>
                  </a:lnTo>
                  <a:lnTo>
                    <a:pt x="3842" y="842"/>
                  </a:lnTo>
                  <a:lnTo>
                    <a:pt x="3849" y="838"/>
                  </a:lnTo>
                  <a:lnTo>
                    <a:pt x="3854" y="840"/>
                  </a:lnTo>
                  <a:lnTo>
                    <a:pt x="3859" y="842"/>
                  </a:lnTo>
                  <a:lnTo>
                    <a:pt x="3859" y="844"/>
                  </a:lnTo>
                  <a:lnTo>
                    <a:pt x="3859" y="846"/>
                  </a:lnTo>
                  <a:lnTo>
                    <a:pt x="3859" y="852"/>
                  </a:lnTo>
                  <a:lnTo>
                    <a:pt x="3863" y="854"/>
                  </a:lnTo>
                  <a:lnTo>
                    <a:pt x="3880" y="858"/>
                  </a:lnTo>
                  <a:lnTo>
                    <a:pt x="3894" y="858"/>
                  </a:lnTo>
                  <a:lnTo>
                    <a:pt x="3910" y="858"/>
                  </a:lnTo>
                  <a:lnTo>
                    <a:pt x="3924" y="858"/>
                  </a:lnTo>
                  <a:lnTo>
                    <a:pt x="3991" y="858"/>
                  </a:lnTo>
                  <a:lnTo>
                    <a:pt x="4012" y="856"/>
                  </a:lnTo>
                  <a:lnTo>
                    <a:pt x="4031" y="856"/>
                  </a:lnTo>
                  <a:lnTo>
                    <a:pt x="4045" y="856"/>
                  </a:lnTo>
                  <a:lnTo>
                    <a:pt x="4054" y="860"/>
                  </a:lnTo>
                  <a:lnTo>
                    <a:pt x="4066" y="862"/>
                  </a:lnTo>
                  <a:lnTo>
                    <a:pt x="4075" y="868"/>
                  </a:lnTo>
                  <a:lnTo>
                    <a:pt x="4091" y="877"/>
                  </a:lnTo>
                  <a:lnTo>
                    <a:pt x="4105" y="887"/>
                  </a:lnTo>
                  <a:lnTo>
                    <a:pt x="4140" y="903"/>
                  </a:lnTo>
                  <a:lnTo>
                    <a:pt x="4173" y="923"/>
                  </a:lnTo>
                  <a:lnTo>
                    <a:pt x="4205" y="943"/>
                  </a:lnTo>
                  <a:lnTo>
                    <a:pt x="4238" y="961"/>
                  </a:lnTo>
                  <a:lnTo>
                    <a:pt x="4254" y="975"/>
                  </a:lnTo>
                  <a:lnTo>
                    <a:pt x="4266" y="986"/>
                  </a:lnTo>
                  <a:lnTo>
                    <a:pt x="4273" y="996"/>
                  </a:lnTo>
                  <a:lnTo>
                    <a:pt x="4278" y="1002"/>
                  </a:lnTo>
                  <a:lnTo>
                    <a:pt x="4280" y="1008"/>
                  </a:lnTo>
                  <a:lnTo>
                    <a:pt x="4285" y="1012"/>
                  </a:lnTo>
                  <a:lnTo>
                    <a:pt x="4292" y="1018"/>
                  </a:lnTo>
                  <a:lnTo>
                    <a:pt x="4303" y="1024"/>
                  </a:lnTo>
                  <a:lnTo>
                    <a:pt x="4313" y="1030"/>
                  </a:lnTo>
                  <a:lnTo>
                    <a:pt x="4322" y="1038"/>
                  </a:lnTo>
                  <a:lnTo>
                    <a:pt x="4331" y="1046"/>
                  </a:lnTo>
                  <a:lnTo>
                    <a:pt x="4338" y="1054"/>
                  </a:lnTo>
                  <a:lnTo>
                    <a:pt x="4350" y="1060"/>
                  </a:lnTo>
                  <a:lnTo>
                    <a:pt x="4368" y="1064"/>
                  </a:lnTo>
                  <a:lnTo>
                    <a:pt x="4375" y="1068"/>
                  </a:lnTo>
                  <a:lnTo>
                    <a:pt x="4385" y="1072"/>
                  </a:lnTo>
                  <a:lnTo>
                    <a:pt x="4392" y="1078"/>
                  </a:lnTo>
                  <a:lnTo>
                    <a:pt x="4396" y="1086"/>
                  </a:lnTo>
                  <a:lnTo>
                    <a:pt x="4415" y="1099"/>
                  </a:lnTo>
                  <a:lnTo>
                    <a:pt x="4436" y="1109"/>
                  </a:lnTo>
                  <a:lnTo>
                    <a:pt x="4447" y="1113"/>
                  </a:lnTo>
                  <a:lnTo>
                    <a:pt x="4459" y="1117"/>
                  </a:lnTo>
                  <a:lnTo>
                    <a:pt x="4473" y="1119"/>
                  </a:lnTo>
                  <a:lnTo>
                    <a:pt x="4487" y="1119"/>
                  </a:lnTo>
                  <a:lnTo>
                    <a:pt x="4517" y="1119"/>
                  </a:lnTo>
                  <a:lnTo>
                    <a:pt x="4543" y="1121"/>
                  </a:lnTo>
                  <a:lnTo>
                    <a:pt x="4569" y="1125"/>
                  </a:lnTo>
                  <a:lnTo>
                    <a:pt x="4587" y="1133"/>
                  </a:lnTo>
                  <a:lnTo>
                    <a:pt x="4596" y="1137"/>
                  </a:lnTo>
                  <a:lnTo>
                    <a:pt x="4603" y="1143"/>
                  </a:lnTo>
                  <a:lnTo>
                    <a:pt x="4610" y="1151"/>
                  </a:lnTo>
                  <a:lnTo>
                    <a:pt x="4617" y="1159"/>
                  </a:lnTo>
                  <a:lnTo>
                    <a:pt x="4622" y="1169"/>
                  </a:lnTo>
                  <a:lnTo>
                    <a:pt x="4627" y="1179"/>
                  </a:lnTo>
                  <a:lnTo>
                    <a:pt x="4629" y="1191"/>
                  </a:lnTo>
                  <a:lnTo>
                    <a:pt x="4631" y="1206"/>
                  </a:lnTo>
                  <a:lnTo>
                    <a:pt x="4636" y="1208"/>
                  </a:lnTo>
                  <a:lnTo>
                    <a:pt x="4638" y="1212"/>
                  </a:lnTo>
                  <a:lnTo>
                    <a:pt x="4641" y="1214"/>
                  </a:lnTo>
                  <a:lnTo>
                    <a:pt x="4641" y="1220"/>
                  </a:lnTo>
                  <a:lnTo>
                    <a:pt x="4643" y="1230"/>
                  </a:lnTo>
                  <a:lnTo>
                    <a:pt x="4645" y="1244"/>
                  </a:lnTo>
                  <a:lnTo>
                    <a:pt x="4648" y="1256"/>
                  </a:lnTo>
                  <a:lnTo>
                    <a:pt x="4650" y="1272"/>
                  </a:lnTo>
                  <a:lnTo>
                    <a:pt x="4655" y="1288"/>
                  </a:lnTo>
                  <a:lnTo>
                    <a:pt x="4655" y="1304"/>
                  </a:lnTo>
                  <a:lnTo>
                    <a:pt x="4659" y="1327"/>
                  </a:lnTo>
                  <a:lnTo>
                    <a:pt x="4664" y="1351"/>
                  </a:lnTo>
                  <a:lnTo>
                    <a:pt x="4662" y="1367"/>
                  </a:lnTo>
                  <a:lnTo>
                    <a:pt x="4659" y="1391"/>
                  </a:lnTo>
                  <a:lnTo>
                    <a:pt x="4659" y="1405"/>
                  </a:lnTo>
                  <a:lnTo>
                    <a:pt x="4659" y="1424"/>
                  </a:lnTo>
                  <a:lnTo>
                    <a:pt x="4659" y="1440"/>
                  </a:lnTo>
                  <a:lnTo>
                    <a:pt x="4657" y="1456"/>
                  </a:lnTo>
                  <a:lnTo>
                    <a:pt x="4655" y="1468"/>
                  </a:lnTo>
                  <a:lnTo>
                    <a:pt x="4648" y="1480"/>
                  </a:lnTo>
                  <a:lnTo>
                    <a:pt x="4638" y="1494"/>
                  </a:lnTo>
                  <a:lnTo>
                    <a:pt x="4629" y="1508"/>
                  </a:lnTo>
                  <a:lnTo>
                    <a:pt x="4610" y="1533"/>
                  </a:lnTo>
                  <a:lnTo>
                    <a:pt x="4592" y="1553"/>
                  </a:lnTo>
                  <a:lnTo>
                    <a:pt x="4562" y="1583"/>
                  </a:lnTo>
                  <a:lnTo>
                    <a:pt x="4529" y="1611"/>
                  </a:lnTo>
                  <a:lnTo>
                    <a:pt x="4501" y="1637"/>
                  </a:lnTo>
                  <a:lnTo>
                    <a:pt x="4473" y="1668"/>
                  </a:lnTo>
                  <a:lnTo>
                    <a:pt x="4466" y="1676"/>
                  </a:lnTo>
                  <a:lnTo>
                    <a:pt x="4459" y="1680"/>
                  </a:lnTo>
                  <a:lnTo>
                    <a:pt x="4450" y="1684"/>
                  </a:lnTo>
                  <a:lnTo>
                    <a:pt x="4443" y="1688"/>
                  </a:lnTo>
                  <a:lnTo>
                    <a:pt x="4424" y="1692"/>
                  </a:lnTo>
                  <a:lnTo>
                    <a:pt x="4403" y="1700"/>
                  </a:lnTo>
                  <a:lnTo>
                    <a:pt x="4392" y="1708"/>
                  </a:lnTo>
                  <a:lnTo>
                    <a:pt x="4380" y="1714"/>
                  </a:lnTo>
                  <a:lnTo>
                    <a:pt x="4368" y="1724"/>
                  </a:lnTo>
                  <a:lnTo>
                    <a:pt x="4361" y="1734"/>
                  </a:lnTo>
                  <a:lnTo>
                    <a:pt x="4345" y="1755"/>
                  </a:lnTo>
                  <a:lnTo>
                    <a:pt x="4331" y="1779"/>
                  </a:lnTo>
                  <a:lnTo>
                    <a:pt x="4319" y="1801"/>
                  </a:lnTo>
                  <a:lnTo>
                    <a:pt x="4306" y="1823"/>
                  </a:lnTo>
                  <a:lnTo>
                    <a:pt x="4289" y="1843"/>
                  </a:lnTo>
                  <a:lnTo>
                    <a:pt x="4273" y="1862"/>
                  </a:lnTo>
                  <a:lnTo>
                    <a:pt x="4252" y="1886"/>
                  </a:lnTo>
                  <a:lnTo>
                    <a:pt x="4226" y="1912"/>
                  </a:lnTo>
                  <a:lnTo>
                    <a:pt x="4215" y="1924"/>
                  </a:lnTo>
                  <a:lnTo>
                    <a:pt x="4205" y="1930"/>
                  </a:lnTo>
                  <a:lnTo>
                    <a:pt x="4198" y="1932"/>
                  </a:lnTo>
                  <a:lnTo>
                    <a:pt x="4194" y="1932"/>
                  </a:lnTo>
                  <a:lnTo>
                    <a:pt x="4191" y="1930"/>
                  </a:lnTo>
                  <a:lnTo>
                    <a:pt x="4187" y="1926"/>
                  </a:lnTo>
                  <a:lnTo>
                    <a:pt x="4182" y="1910"/>
                  </a:lnTo>
                  <a:lnTo>
                    <a:pt x="4178" y="1894"/>
                  </a:lnTo>
                  <a:lnTo>
                    <a:pt x="4171" y="1894"/>
                  </a:lnTo>
                  <a:lnTo>
                    <a:pt x="4164" y="1894"/>
                  </a:lnTo>
                  <a:lnTo>
                    <a:pt x="4161" y="1894"/>
                  </a:lnTo>
                  <a:lnTo>
                    <a:pt x="4157" y="1896"/>
                  </a:lnTo>
                  <a:lnTo>
                    <a:pt x="4152" y="1898"/>
                  </a:lnTo>
                  <a:lnTo>
                    <a:pt x="4150" y="1900"/>
                  </a:lnTo>
                  <a:lnTo>
                    <a:pt x="4150" y="1906"/>
                  </a:lnTo>
                  <a:lnTo>
                    <a:pt x="4152" y="1910"/>
                  </a:lnTo>
                  <a:lnTo>
                    <a:pt x="4157" y="1914"/>
                  </a:lnTo>
                  <a:lnTo>
                    <a:pt x="4166" y="1920"/>
                  </a:lnTo>
                  <a:lnTo>
                    <a:pt x="4171" y="1924"/>
                  </a:lnTo>
                  <a:lnTo>
                    <a:pt x="4171" y="1930"/>
                  </a:lnTo>
                  <a:lnTo>
                    <a:pt x="4168" y="1934"/>
                  </a:lnTo>
                  <a:lnTo>
                    <a:pt x="4164" y="1938"/>
                  </a:lnTo>
                  <a:lnTo>
                    <a:pt x="4157" y="1942"/>
                  </a:lnTo>
                  <a:lnTo>
                    <a:pt x="4150" y="1944"/>
                  </a:lnTo>
                  <a:lnTo>
                    <a:pt x="4145" y="1946"/>
                  </a:lnTo>
                  <a:lnTo>
                    <a:pt x="4143" y="1944"/>
                  </a:lnTo>
                  <a:lnTo>
                    <a:pt x="4140" y="1944"/>
                  </a:lnTo>
                  <a:lnTo>
                    <a:pt x="4138" y="1950"/>
                  </a:lnTo>
                  <a:lnTo>
                    <a:pt x="4136" y="1956"/>
                  </a:lnTo>
                  <a:lnTo>
                    <a:pt x="4136" y="1964"/>
                  </a:lnTo>
                  <a:lnTo>
                    <a:pt x="4140" y="1983"/>
                  </a:lnTo>
                  <a:lnTo>
                    <a:pt x="4138" y="1995"/>
                  </a:lnTo>
                  <a:lnTo>
                    <a:pt x="4138" y="1999"/>
                  </a:lnTo>
                  <a:lnTo>
                    <a:pt x="4136" y="2001"/>
                  </a:lnTo>
                  <a:lnTo>
                    <a:pt x="4131" y="2001"/>
                  </a:lnTo>
                  <a:lnTo>
                    <a:pt x="4126" y="2001"/>
                  </a:lnTo>
                  <a:lnTo>
                    <a:pt x="4126" y="2003"/>
                  </a:lnTo>
                  <a:lnTo>
                    <a:pt x="4124" y="2007"/>
                  </a:lnTo>
                  <a:lnTo>
                    <a:pt x="4124" y="2011"/>
                  </a:lnTo>
                  <a:lnTo>
                    <a:pt x="4124" y="2015"/>
                  </a:lnTo>
                  <a:lnTo>
                    <a:pt x="4126" y="2017"/>
                  </a:lnTo>
                  <a:lnTo>
                    <a:pt x="4129" y="2021"/>
                  </a:lnTo>
                  <a:lnTo>
                    <a:pt x="4133" y="2023"/>
                  </a:lnTo>
                  <a:lnTo>
                    <a:pt x="4136" y="2027"/>
                  </a:lnTo>
                  <a:lnTo>
                    <a:pt x="4136" y="2031"/>
                  </a:lnTo>
                  <a:lnTo>
                    <a:pt x="4136" y="2035"/>
                  </a:lnTo>
                  <a:lnTo>
                    <a:pt x="4131" y="2043"/>
                  </a:lnTo>
                  <a:lnTo>
                    <a:pt x="4126" y="2053"/>
                  </a:lnTo>
                  <a:lnTo>
                    <a:pt x="4119" y="2069"/>
                  </a:lnTo>
                  <a:lnTo>
                    <a:pt x="4112" y="2090"/>
                  </a:lnTo>
                  <a:lnTo>
                    <a:pt x="4112" y="2102"/>
                  </a:lnTo>
                  <a:lnTo>
                    <a:pt x="4112" y="2116"/>
                  </a:lnTo>
                  <a:lnTo>
                    <a:pt x="4112" y="2134"/>
                  </a:lnTo>
                  <a:lnTo>
                    <a:pt x="4115" y="2154"/>
                  </a:lnTo>
                  <a:lnTo>
                    <a:pt x="4119" y="2170"/>
                  </a:lnTo>
                  <a:lnTo>
                    <a:pt x="4122" y="2182"/>
                  </a:lnTo>
                  <a:lnTo>
                    <a:pt x="4122" y="2193"/>
                  </a:lnTo>
                  <a:lnTo>
                    <a:pt x="4122" y="2201"/>
                  </a:lnTo>
                  <a:lnTo>
                    <a:pt x="4122" y="2209"/>
                  </a:lnTo>
                  <a:lnTo>
                    <a:pt x="4126" y="2217"/>
                  </a:lnTo>
                  <a:lnTo>
                    <a:pt x="4112" y="2257"/>
                  </a:lnTo>
                  <a:lnTo>
                    <a:pt x="4096" y="2296"/>
                  </a:lnTo>
                  <a:lnTo>
                    <a:pt x="4089" y="2314"/>
                  </a:lnTo>
                  <a:lnTo>
                    <a:pt x="4082" y="2332"/>
                  </a:lnTo>
                  <a:lnTo>
                    <a:pt x="4077" y="2354"/>
                  </a:lnTo>
                  <a:lnTo>
                    <a:pt x="4070" y="2376"/>
                  </a:lnTo>
                  <a:lnTo>
                    <a:pt x="4075" y="2400"/>
                  </a:lnTo>
                  <a:lnTo>
                    <a:pt x="4075" y="2419"/>
                  </a:lnTo>
                  <a:lnTo>
                    <a:pt x="4061" y="2431"/>
                  </a:lnTo>
                  <a:lnTo>
                    <a:pt x="4045" y="2439"/>
                  </a:lnTo>
                  <a:lnTo>
                    <a:pt x="4031" y="2449"/>
                  </a:lnTo>
                  <a:lnTo>
                    <a:pt x="4019" y="2463"/>
                  </a:lnTo>
                  <a:lnTo>
                    <a:pt x="4015" y="2473"/>
                  </a:lnTo>
                  <a:lnTo>
                    <a:pt x="4010" y="2483"/>
                  </a:lnTo>
                  <a:lnTo>
                    <a:pt x="4008" y="2497"/>
                  </a:lnTo>
                  <a:lnTo>
                    <a:pt x="4008" y="2511"/>
                  </a:lnTo>
                  <a:lnTo>
                    <a:pt x="4001" y="2582"/>
                  </a:lnTo>
                  <a:lnTo>
                    <a:pt x="3994" y="2598"/>
                  </a:lnTo>
                  <a:lnTo>
                    <a:pt x="3987" y="2612"/>
                  </a:lnTo>
                  <a:lnTo>
                    <a:pt x="3970" y="2620"/>
                  </a:lnTo>
                  <a:lnTo>
                    <a:pt x="3956" y="2633"/>
                  </a:lnTo>
                  <a:lnTo>
                    <a:pt x="3949" y="2645"/>
                  </a:lnTo>
                  <a:lnTo>
                    <a:pt x="3942" y="2657"/>
                  </a:lnTo>
                  <a:lnTo>
                    <a:pt x="3928" y="2681"/>
                  </a:lnTo>
                  <a:lnTo>
                    <a:pt x="3912" y="2705"/>
                  </a:lnTo>
                  <a:lnTo>
                    <a:pt x="3901" y="2717"/>
                  </a:lnTo>
                  <a:lnTo>
                    <a:pt x="3894" y="2725"/>
                  </a:lnTo>
                  <a:lnTo>
                    <a:pt x="3884" y="2729"/>
                  </a:lnTo>
                  <a:lnTo>
                    <a:pt x="3870" y="2734"/>
                  </a:lnTo>
                  <a:lnTo>
                    <a:pt x="3861" y="2738"/>
                  </a:lnTo>
                  <a:lnTo>
                    <a:pt x="3856" y="2742"/>
                  </a:lnTo>
                  <a:lnTo>
                    <a:pt x="3856" y="2748"/>
                  </a:lnTo>
                  <a:lnTo>
                    <a:pt x="3856" y="2754"/>
                  </a:lnTo>
                  <a:lnTo>
                    <a:pt x="3847" y="2770"/>
                  </a:lnTo>
                  <a:lnTo>
                    <a:pt x="3835" y="2786"/>
                  </a:lnTo>
                  <a:lnTo>
                    <a:pt x="3835" y="2814"/>
                  </a:lnTo>
                  <a:lnTo>
                    <a:pt x="3835" y="2836"/>
                  </a:lnTo>
                  <a:lnTo>
                    <a:pt x="3835" y="2847"/>
                  </a:lnTo>
                  <a:lnTo>
                    <a:pt x="3831" y="2855"/>
                  </a:lnTo>
                  <a:lnTo>
                    <a:pt x="3821" y="2859"/>
                  </a:lnTo>
                  <a:lnTo>
                    <a:pt x="3812" y="2865"/>
                  </a:lnTo>
                  <a:lnTo>
                    <a:pt x="3789" y="2871"/>
                  </a:lnTo>
                  <a:lnTo>
                    <a:pt x="3759" y="2877"/>
                  </a:lnTo>
                  <a:lnTo>
                    <a:pt x="3749" y="2881"/>
                  </a:lnTo>
                  <a:lnTo>
                    <a:pt x="3738" y="2887"/>
                  </a:lnTo>
                  <a:lnTo>
                    <a:pt x="3728" y="2895"/>
                  </a:lnTo>
                  <a:lnTo>
                    <a:pt x="3721" y="2901"/>
                  </a:lnTo>
                  <a:lnTo>
                    <a:pt x="3717" y="2909"/>
                  </a:lnTo>
                  <a:lnTo>
                    <a:pt x="3714" y="2915"/>
                  </a:lnTo>
                  <a:lnTo>
                    <a:pt x="3714" y="2921"/>
                  </a:lnTo>
                  <a:lnTo>
                    <a:pt x="3717" y="2925"/>
                  </a:lnTo>
                  <a:lnTo>
                    <a:pt x="3719" y="2927"/>
                  </a:lnTo>
                  <a:lnTo>
                    <a:pt x="3719" y="2931"/>
                  </a:lnTo>
                  <a:lnTo>
                    <a:pt x="3717" y="2935"/>
                  </a:lnTo>
                  <a:lnTo>
                    <a:pt x="3712" y="2939"/>
                  </a:lnTo>
                  <a:lnTo>
                    <a:pt x="3707" y="2941"/>
                  </a:lnTo>
                  <a:lnTo>
                    <a:pt x="3698" y="2943"/>
                  </a:lnTo>
                  <a:lnTo>
                    <a:pt x="3686" y="2941"/>
                  </a:lnTo>
                  <a:lnTo>
                    <a:pt x="3672" y="2937"/>
                  </a:lnTo>
                  <a:lnTo>
                    <a:pt x="3656" y="2937"/>
                  </a:lnTo>
                  <a:lnTo>
                    <a:pt x="3628" y="2939"/>
                  </a:lnTo>
                  <a:lnTo>
                    <a:pt x="3614" y="2939"/>
                  </a:lnTo>
                  <a:lnTo>
                    <a:pt x="3603" y="2939"/>
                  </a:lnTo>
                  <a:lnTo>
                    <a:pt x="3591" y="2939"/>
                  </a:lnTo>
                  <a:lnTo>
                    <a:pt x="3584" y="2937"/>
                  </a:lnTo>
                  <a:lnTo>
                    <a:pt x="3589" y="2927"/>
                  </a:lnTo>
                  <a:lnTo>
                    <a:pt x="3591" y="2919"/>
                  </a:lnTo>
                  <a:lnTo>
                    <a:pt x="3591" y="2915"/>
                  </a:lnTo>
                  <a:lnTo>
                    <a:pt x="3589" y="2913"/>
                  </a:lnTo>
                  <a:lnTo>
                    <a:pt x="3584" y="2915"/>
                  </a:lnTo>
                  <a:lnTo>
                    <a:pt x="3577" y="2915"/>
                  </a:lnTo>
                  <a:lnTo>
                    <a:pt x="3572" y="2939"/>
                  </a:lnTo>
                  <a:lnTo>
                    <a:pt x="3554" y="2939"/>
                  </a:lnTo>
                  <a:lnTo>
                    <a:pt x="3533" y="2941"/>
                  </a:lnTo>
                  <a:lnTo>
                    <a:pt x="3510" y="2941"/>
                  </a:lnTo>
                  <a:lnTo>
                    <a:pt x="3491" y="2943"/>
                  </a:lnTo>
                  <a:lnTo>
                    <a:pt x="3491" y="2939"/>
                  </a:lnTo>
                  <a:lnTo>
                    <a:pt x="3493" y="2937"/>
                  </a:lnTo>
                  <a:lnTo>
                    <a:pt x="3498" y="2935"/>
                  </a:lnTo>
                  <a:lnTo>
                    <a:pt x="3500" y="2935"/>
                  </a:lnTo>
                  <a:lnTo>
                    <a:pt x="3510" y="2933"/>
                  </a:lnTo>
                  <a:lnTo>
                    <a:pt x="3512" y="2933"/>
                  </a:lnTo>
                  <a:lnTo>
                    <a:pt x="3507" y="2929"/>
                  </a:lnTo>
                  <a:lnTo>
                    <a:pt x="3498" y="2929"/>
                  </a:lnTo>
                  <a:lnTo>
                    <a:pt x="3479" y="2935"/>
                  </a:lnTo>
                  <a:lnTo>
                    <a:pt x="3465" y="2941"/>
                  </a:lnTo>
                  <a:lnTo>
                    <a:pt x="3451" y="2933"/>
                  </a:lnTo>
                  <a:lnTo>
                    <a:pt x="3442" y="2931"/>
                  </a:lnTo>
                  <a:lnTo>
                    <a:pt x="3428" y="2937"/>
                  </a:lnTo>
                  <a:lnTo>
                    <a:pt x="3419" y="2943"/>
                  </a:lnTo>
                  <a:lnTo>
                    <a:pt x="3426" y="2954"/>
                  </a:lnTo>
                  <a:lnTo>
                    <a:pt x="3433" y="2958"/>
                  </a:lnTo>
                  <a:lnTo>
                    <a:pt x="3430" y="2964"/>
                  </a:lnTo>
                  <a:lnTo>
                    <a:pt x="3426" y="2968"/>
                  </a:lnTo>
                  <a:lnTo>
                    <a:pt x="3421" y="2972"/>
                  </a:lnTo>
                  <a:lnTo>
                    <a:pt x="3414" y="2974"/>
                  </a:lnTo>
                  <a:lnTo>
                    <a:pt x="3400" y="2976"/>
                  </a:lnTo>
                  <a:lnTo>
                    <a:pt x="3391" y="2976"/>
                  </a:lnTo>
                  <a:lnTo>
                    <a:pt x="3363" y="2988"/>
                  </a:lnTo>
                  <a:lnTo>
                    <a:pt x="3333" y="2996"/>
                  </a:lnTo>
                  <a:lnTo>
                    <a:pt x="3330" y="2996"/>
                  </a:lnTo>
                  <a:lnTo>
                    <a:pt x="3326" y="3000"/>
                  </a:lnTo>
                  <a:lnTo>
                    <a:pt x="3321" y="3004"/>
                  </a:lnTo>
                  <a:lnTo>
                    <a:pt x="3321" y="3012"/>
                  </a:lnTo>
                  <a:lnTo>
                    <a:pt x="3316" y="3016"/>
                  </a:lnTo>
                  <a:lnTo>
                    <a:pt x="3312" y="3018"/>
                  </a:lnTo>
                  <a:lnTo>
                    <a:pt x="3309" y="3018"/>
                  </a:lnTo>
                  <a:lnTo>
                    <a:pt x="3305" y="3018"/>
                  </a:lnTo>
                  <a:lnTo>
                    <a:pt x="3298" y="3014"/>
                  </a:lnTo>
                  <a:lnTo>
                    <a:pt x="3288" y="3012"/>
                  </a:lnTo>
                  <a:lnTo>
                    <a:pt x="3277" y="3012"/>
                  </a:lnTo>
                  <a:lnTo>
                    <a:pt x="3268" y="3014"/>
                  </a:lnTo>
                  <a:lnTo>
                    <a:pt x="3251" y="3022"/>
                  </a:lnTo>
                  <a:lnTo>
                    <a:pt x="3233" y="3030"/>
                  </a:lnTo>
                  <a:lnTo>
                    <a:pt x="3216" y="3032"/>
                  </a:lnTo>
                  <a:lnTo>
                    <a:pt x="3202" y="3036"/>
                  </a:lnTo>
                  <a:lnTo>
                    <a:pt x="3191" y="3040"/>
                  </a:lnTo>
                  <a:lnTo>
                    <a:pt x="3179" y="3046"/>
                  </a:lnTo>
                  <a:lnTo>
                    <a:pt x="3160" y="3058"/>
                  </a:lnTo>
                  <a:lnTo>
                    <a:pt x="3137" y="3077"/>
                  </a:lnTo>
                  <a:lnTo>
                    <a:pt x="3123" y="3085"/>
                  </a:lnTo>
                  <a:lnTo>
                    <a:pt x="3114" y="3091"/>
                  </a:lnTo>
                  <a:lnTo>
                    <a:pt x="3105" y="3095"/>
                  </a:lnTo>
                  <a:lnTo>
                    <a:pt x="3088" y="3101"/>
                  </a:lnTo>
                  <a:lnTo>
                    <a:pt x="3065" y="3117"/>
                  </a:lnTo>
                  <a:lnTo>
                    <a:pt x="3044" y="3129"/>
                  </a:lnTo>
                  <a:lnTo>
                    <a:pt x="3037" y="3133"/>
                  </a:lnTo>
                  <a:lnTo>
                    <a:pt x="3035" y="3135"/>
                  </a:lnTo>
                  <a:lnTo>
                    <a:pt x="3035" y="3137"/>
                  </a:lnTo>
                  <a:lnTo>
                    <a:pt x="3037" y="3139"/>
                  </a:lnTo>
                  <a:lnTo>
                    <a:pt x="3039" y="3141"/>
                  </a:lnTo>
                  <a:lnTo>
                    <a:pt x="3042" y="3143"/>
                  </a:lnTo>
                  <a:lnTo>
                    <a:pt x="3039" y="3145"/>
                  </a:lnTo>
                  <a:lnTo>
                    <a:pt x="3035" y="3151"/>
                  </a:lnTo>
                  <a:lnTo>
                    <a:pt x="3035" y="3153"/>
                  </a:lnTo>
                  <a:lnTo>
                    <a:pt x="3023" y="3161"/>
                  </a:lnTo>
                  <a:lnTo>
                    <a:pt x="3009" y="3172"/>
                  </a:lnTo>
                  <a:lnTo>
                    <a:pt x="2995" y="3178"/>
                  </a:lnTo>
                  <a:lnTo>
                    <a:pt x="2993" y="3176"/>
                  </a:lnTo>
                  <a:lnTo>
                    <a:pt x="2995" y="3174"/>
                  </a:lnTo>
                  <a:lnTo>
                    <a:pt x="2998" y="3170"/>
                  </a:lnTo>
                  <a:lnTo>
                    <a:pt x="2998" y="3167"/>
                  </a:lnTo>
                  <a:lnTo>
                    <a:pt x="3000" y="3165"/>
                  </a:lnTo>
                  <a:lnTo>
                    <a:pt x="3000" y="3161"/>
                  </a:lnTo>
                  <a:lnTo>
                    <a:pt x="2995" y="3159"/>
                  </a:lnTo>
                  <a:lnTo>
                    <a:pt x="2986" y="3159"/>
                  </a:lnTo>
                  <a:lnTo>
                    <a:pt x="2984" y="3157"/>
                  </a:lnTo>
                  <a:lnTo>
                    <a:pt x="2979" y="3159"/>
                  </a:lnTo>
                  <a:lnTo>
                    <a:pt x="2977" y="3163"/>
                  </a:lnTo>
                  <a:lnTo>
                    <a:pt x="2974" y="3167"/>
                  </a:lnTo>
                  <a:lnTo>
                    <a:pt x="2972" y="3172"/>
                  </a:lnTo>
                  <a:lnTo>
                    <a:pt x="2967" y="3174"/>
                  </a:lnTo>
                  <a:lnTo>
                    <a:pt x="2963" y="3174"/>
                  </a:lnTo>
                  <a:lnTo>
                    <a:pt x="2953" y="3172"/>
                  </a:lnTo>
                  <a:lnTo>
                    <a:pt x="2953" y="3180"/>
                  </a:lnTo>
                  <a:lnTo>
                    <a:pt x="2958" y="3184"/>
                  </a:lnTo>
                  <a:lnTo>
                    <a:pt x="2963" y="3186"/>
                  </a:lnTo>
                  <a:lnTo>
                    <a:pt x="2970" y="3186"/>
                  </a:lnTo>
                  <a:lnTo>
                    <a:pt x="2977" y="3188"/>
                  </a:lnTo>
                  <a:lnTo>
                    <a:pt x="2981" y="3188"/>
                  </a:lnTo>
                  <a:lnTo>
                    <a:pt x="2986" y="3190"/>
                  </a:lnTo>
                  <a:lnTo>
                    <a:pt x="2986" y="3194"/>
                  </a:lnTo>
                  <a:lnTo>
                    <a:pt x="2974" y="3206"/>
                  </a:lnTo>
                  <a:lnTo>
                    <a:pt x="2967" y="3220"/>
                  </a:lnTo>
                  <a:lnTo>
                    <a:pt x="2967" y="3248"/>
                  </a:lnTo>
                  <a:lnTo>
                    <a:pt x="2970" y="3256"/>
                  </a:lnTo>
                  <a:lnTo>
                    <a:pt x="2965" y="3254"/>
                  </a:lnTo>
                  <a:lnTo>
                    <a:pt x="2960" y="3254"/>
                  </a:lnTo>
                  <a:lnTo>
                    <a:pt x="2958" y="3256"/>
                  </a:lnTo>
                  <a:lnTo>
                    <a:pt x="2953" y="3258"/>
                  </a:lnTo>
                  <a:lnTo>
                    <a:pt x="2953" y="3266"/>
                  </a:lnTo>
                  <a:lnTo>
                    <a:pt x="2956" y="3270"/>
                  </a:lnTo>
                  <a:lnTo>
                    <a:pt x="2958" y="3270"/>
                  </a:lnTo>
                  <a:lnTo>
                    <a:pt x="2963" y="3272"/>
                  </a:lnTo>
                  <a:lnTo>
                    <a:pt x="2965" y="3272"/>
                  </a:lnTo>
                  <a:lnTo>
                    <a:pt x="2965" y="3276"/>
                  </a:lnTo>
                  <a:lnTo>
                    <a:pt x="2960" y="3285"/>
                  </a:lnTo>
                  <a:lnTo>
                    <a:pt x="2951" y="3297"/>
                  </a:lnTo>
                  <a:lnTo>
                    <a:pt x="2953" y="3309"/>
                  </a:lnTo>
                  <a:lnTo>
                    <a:pt x="2958" y="3329"/>
                  </a:lnTo>
                  <a:lnTo>
                    <a:pt x="2970" y="3347"/>
                  </a:lnTo>
                  <a:lnTo>
                    <a:pt x="2981" y="3373"/>
                  </a:lnTo>
                  <a:lnTo>
                    <a:pt x="2979" y="3388"/>
                  </a:lnTo>
                  <a:lnTo>
                    <a:pt x="2977" y="3402"/>
                  </a:lnTo>
                  <a:lnTo>
                    <a:pt x="2972" y="3412"/>
                  </a:lnTo>
                  <a:lnTo>
                    <a:pt x="2965" y="3420"/>
                  </a:lnTo>
                  <a:lnTo>
                    <a:pt x="2956" y="3432"/>
                  </a:lnTo>
                  <a:lnTo>
                    <a:pt x="2951" y="3442"/>
                  </a:lnTo>
                  <a:lnTo>
                    <a:pt x="2949" y="3466"/>
                  </a:lnTo>
                  <a:lnTo>
                    <a:pt x="2946" y="3474"/>
                  </a:lnTo>
                  <a:lnTo>
                    <a:pt x="2939" y="3476"/>
                  </a:lnTo>
                  <a:lnTo>
                    <a:pt x="2935" y="3482"/>
                  </a:lnTo>
                  <a:lnTo>
                    <a:pt x="2932" y="3488"/>
                  </a:lnTo>
                  <a:lnTo>
                    <a:pt x="2930" y="3494"/>
                  </a:lnTo>
                  <a:lnTo>
                    <a:pt x="2921" y="3503"/>
                  </a:lnTo>
                  <a:lnTo>
                    <a:pt x="2902" y="3513"/>
                  </a:lnTo>
                  <a:lnTo>
                    <a:pt x="2877" y="3535"/>
                  </a:lnTo>
                  <a:lnTo>
                    <a:pt x="2844" y="3565"/>
                  </a:lnTo>
                  <a:lnTo>
                    <a:pt x="2830" y="3583"/>
                  </a:lnTo>
                  <a:lnTo>
                    <a:pt x="2814" y="3603"/>
                  </a:lnTo>
                  <a:lnTo>
                    <a:pt x="2800" y="3624"/>
                  </a:lnTo>
                  <a:lnTo>
                    <a:pt x="2786" y="3644"/>
                  </a:lnTo>
                  <a:lnTo>
                    <a:pt x="2755" y="3696"/>
                  </a:lnTo>
                  <a:lnTo>
                    <a:pt x="2728" y="3739"/>
                  </a:lnTo>
                  <a:lnTo>
                    <a:pt x="2711" y="3759"/>
                  </a:lnTo>
                  <a:lnTo>
                    <a:pt x="2688" y="3779"/>
                  </a:lnTo>
                  <a:lnTo>
                    <a:pt x="2658" y="3801"/>
                  </a:lnTo>
                  <a:lnTo>
                    <a:pt x="2616" y="3824"/>
                  </a:lnTo>
                  <a:lnTo>
                    <a:pt x="2600" y="3840"/>
                  </a:lnTo>
                  <a:lnTo>
                    <a:pt x="2586" y="3848"/>
                  </a:lnTo>
                  <a:lnTo>
                    <a:pt x="2583" y="3834"/>
                  </a:lnTo>
                  <a:lnTo>
                    <a:pt x="2579" y="3821"/>
                  </a:lnTo>
                  <a:lnTo>
                    <a:pt x="2583" y="3819"/>
                  </a:lnTo>
                  <a:lnTo>
                    <a:pt x="2586" y="3819"/>
                  </a:lnTo>
                  <a:lnTo>
                    <a:pt x="2588" y="3819"/>
                  </a:lnTo>
                  <a:lnTo>
                    <a:pt x="2588" y="3821"/>
                  </a:lnTo>
                  <a:lnTo>
                    <a:pt x="2590" y="3826"/>
                  </a:lnTo>
                  <a:lnTo>
                    <a:pt x="2595" y="3828"/>
                  </a:lnTo>
                  <a:lnTo>
                    <a:pt x="2607" y="3819"/>
                  </a:lnTo>
                  <a:lnTo>
                    <a:pt x="2620" y="3811"/>
                  </a:lnTo>
                  <a:lnTo>
                    <a:pt x="2627" y="3807"/>
                  </a:lnTo>
                  <a:lnTo>
                    <a:pt x="2634" y="3803"/>
                  </a:lnTo>
                  <a:lnTo>
                    <a:pt x="2639" y="3797"/>
                  </a:lnTo>
                  <a:lnTo>
                    <a:pt x="2641" y="3793"/>
                  </a:lnTo>
                  <a:lnTo>
                    <a:pt x="2648" y="3793"/>
                  </a:lnTo>
                  <a:lnTo>
                    <a:pt x="2655" y="3789"/>
                  </a:lnTo>
                  <a:lnTo>
                    <a:pt x="2662" y="3787"/>
                  </a:lnTo>
                  <a:lnTo>
                    <a:pt x="2665" y="3783"/>
                  </a:lnTo>
                  <a:lnTo>
                    <a:pt x="2669" y="3771"/>
                  </a:lnTo>
                  <a:lnTo>
                    <a:pt x="2669" y="3759"/>
                  </a:lnTo>
                  <a:lnTo>
                    <a:pt x="2672" y="3755"/>
                  </a:lnTo>
                  <a:lnTo>
                    <a:pt x="2674" y="3751"/>
                  </a:lnTo>
                  <a:lnTo>
                    <a:pt x="2681" y="3749"/>
                  </a:lnTo>
                  <a:lnTo>
                    <a:pt x="2690" y="3749"/>
                  </a:lnTo>
                  <a:lnTo>
                    <a:pt x="2693" y="3749"/>
                  </a:lnTo>
                  <a:lnTo>
                    <a:pt x="2693" y="3747"/>
                  </a:lnTo>
                  <a:lnTo>
                    <a:pt x="2695" y="3745"/>
                  </a:lnTo>
                  <a:lnTo>
                    <a:pt x="2695" y="3743"/>
                  </a:lnTo>
                  <a:lnTo>
                    <a:pt x="2693" y="3737"/>
                  </a:lnTo>
                  <a:lnTo>
                    <a:pt x="2693" y="3733"/>
                  </a:lnTo>
                  <a:lnTo>
                    <a:pt x="2695" y="3729"/>
                  </a:lnTo>
                  <a:lnTo>
                    <a:pt x="2700" y="3725"/>
                  </a:lnTo>
                  <a:lnTo>
                    <a:pt x="2702" y="3725"/>
                  </a:lnTo>
                  <a:lnTo>
                    <a:pt x="2707" y="3723"/>
                  </a:lnTo>
                  <a:lnTo>
                    <a:pt x="2716" y="3723"/>
                  </a:lnTo>
                  <a:lnTo>
                    <a:pt x="2723" y="3721"/>
                  </a:lnTo>
                  <a:lnTo>
                    <a:pt x="2723" y="3708"/>
                  </a:lnTo>
                  <a:lnTo>
                    <a:pt x="2721" y="3698"/>
                  </a:lnTo>
                  <a:lnTo>
                    <a:pt x="2721" y="3692"/>
                  </a:lnTo>
                  <a:lnTo>
                    <a:pt x="2721" y="3686"/>
                  </a:lnTo>
                  <a:lnTo>
                    <a:pt x="2723" y="3680"/>
                  </a:lnTo>
                  <a:lnTo>
                    <a:pt x="2730" y="3678"/>
                  </a:lnTo>
                  <a:lnTo>
                    <a:pt x="2735" y="3676"/>
                  </a:lnTo>
                  <a:lnTo>
                    <a:pt x="2737" y="3672"/>
                  </a:lnTo>
                  <a:lnTo>
                    <a:pt x="2737" y="3670"/>
                  </a:lnTo>
                  <a:lnTo>
                    <a:pt x="2737" y="3668"/>
                  </a:lnTo>
                  <a:lnTo>
                    <a:pt x="2728" y="3664"/>
                  </a:lnTo>
                  <a:lnTo>
                    <a:pt x="2718" y="3656"/>
                  </a:lnTo>
                  <a:lnTo>
                    <a:pt x="2714" y="3654"/>
                  </a:lnTo>
                  <a:lnTo>
                    <a:pt x="2707" y="3652"/>
                  </a:lnTo>
                  <a:lnTo>
                    <a:pt x="2702" y="3652"/>
                  </a:lnTo>
                  <a:lnTo>
                    <a:pt x="2695" y="3656"/>
                  </a:lnTo>
                  <a:lnTo>
                    <a:pt x="2693" y="3658"/>
                  </a:lnTo>
                  <a:lnTo>
                    <a:pt x="2690" y="3662"/>
                  </a:lnTo>
                  <a:lnTo>
                    <a:pt x="2690" y="3666"/>
                  </a:lnTo>
                  <a:lnTo>
                    <a:pt x="2690" y="3670"/>
                  </a:lnTo>
                  <a:lnTo>
                    <a:pt x="2693" y="3674"/>
                  </a:lnTo>
                  <a:lnTo>
                    <a:pt x="2693" y="3678"/>
                  </a:lnTo>
                  <a:lnTo>
                    <a:pt x="2683" y="3678"/>
                  </a:lnTo>
                  <a:lnTo>
                    <a:pt x="2676" y="3682"/>
                  </a:lnTo>
                  <a:lnTo>
                    <a:pt x="2672" y="3688"/>
                  </a:lnTo>
                  <a:lnTo>
                    <a:pt x="2667" y="3692"/>
                  </a:lnTo>
                  <a:lnTo>
                    <a:pt x="2665" y="3698"/>
                  </a:lnTo>
                  <a:lnTo>
                    <a:pt x="2665" y="3706"/>
                  </a:lnTo>
                  <a:lnTo>
                    <a:pt x="2662" y="3710"/>
                  </a:lnTo>
                  <a:lnTo>
                    <a:pt x="2662" y="3712"/>
                  </a:lnTo>
                  <a:lnTo>
                    <a:pt x="2660" y="3715"/>
                  </a:lnTo>
                  <a:lnTo>
                    <a:pt x="2658" y="3715"/>
                  </a:lnTo>
                  <a:lnTo>
                    <a:pt x="2658" y="3723"/>
                  </a:lnTo>
                  <a:lnTo>
                    <a:pt x="2655" y="3727"/>
                  </a:lnTo>
                  <a:lnTo>
                    <a:pt x="2653" y="3729"/>
                  </a:lnTo>
                  <a:lnTo>
                    <a:pt x="2648" y="3731"/>
                  </a:lnTo>
                  <a:lnTo>
                    <a:pt x="2644" y="3731"/>
                  </a:lnTo>
                  <a:lnTo>
                    <a:pt x="2641" y="3733"/>
                  </a:lnTo>
                  <a:lnTo>
                    <a:pt x="2641" y="3737"/>
                  </a:lnTo>
                  <a:lnTo>
                    <a:pt x="2639" y="3743"/>
                  </a:lnTo>
                  <a:lnTo>
                    <a:pt x="2639" y="3747"/>
                  </a:lnTo>
                  <a:lnTo>
                    <a:pt x="2637" y="3751"/>
                  </a:lnTo>
                  <a:lnTo>
                    <a:pt x="2634" y="3753"/>
                  </a:lnTo>
                  <a:lnTo>
                    <a:pt x="2630" y="3755"/>
                  </a:lnTo>
                  <a:lnTo>
                    <a:pt x="2625" y="3757"/>
                  </a:lnTo>
                  <a:lnTo>
                    <a:pt x="2625" y="3765"/>
                  </a:lnTo>
                  <a:lnTo>
                    <a:pt x="2625" y="3767"/>
                  </a:lnTo>
                  <a:lnTo>
                    <a:pt x="2623" y="3769"/>
                  </a:lnTo>
                  <a:lnTo>
                    <a:pt x="2618" y="3769"/>
                  </a:lnTo>
                  <a:lnTo>
                    <a:pt x="2611" y="3769"/>
                  </a:lnTo>
                  <a:lnTo>
                    <a:pt x="2604" y="3769"/>
                  </a:lnTo>
                  <a:lnTo>
                    <a:pt x="2595" y="3773"/>
                  </a:lnTo>
                  <a:lnTo>
                    <a:pt x="2590" y="3775"/>
                  </a:lnTo>
                  <a:lnTo>
                    <a:pt x="2586" y="3779"/>
                  </a:lnTo>
                  <a:lnTo>
                    <a:pt x="2581" y="3785"/>
                  </a:lnTo>
                  <a:lnTo>
                    <a:pt x="2581" y="3791"/>
                  </a:lnTo>
                  <a:lnTo>
                    <a:pt x="2583" y="3801"/>
                  </a:lnTo>
                  <a:lnTo>
                    <a:pt x="2581" y="3807"/>
                  </a:lnTo>
                  <a:lnTo>
                    <a:pt x="2574" y="3813"/>
                  </a:lnTo>
                  <a:lnTo>
                    <a:pt x="2565" y="3819"/>
                  </a:lnTo>
                  <a:lnTo>
                    <a:pt x="2567" y="3830"/>
                  </a:lnTo>
                  <a:lnTo>
                    <a:pt x="2562" y="3846"/>
                  </a:lnTo>
                  <a:lnTo>
                    <a:pt x="2562" y="3850"/>
                  </a:lnTo>
                  <a:lnTo>
                    <a:pt x="2565" y="3848"/>
                  </a:lnTo>
                  <a:lnTo>
                    <a:pt x="2569" y="3846"/>
                  </a:lnTo>
                  <a:lnTo>
                    <a:pt x="2572" y="3844"/>
                  </a:lnTo>
                  <a:lnTo>
                    <a:pt x="2576" y="3844"/>
                  </a:lnTo>
                  <a:lnTo>
                    <a:pt x="2579" y="3846"/>
                  </a:lnTo>
                  <a:lnTo>
                    <a:pt x="2581" y="3852"/>
                  </a:lnTo>
                  <a:lnTo>
                    <a:pt x="2576" y="3860"/>
                  </a:lnTo>
                  <a:lnTo>
                    <a:pt x="2562" y="3872"/>
                  </a:lnTo>
                  <a:lnTo>
                    <a:pt x="2555" y="3880"/>
                  </a:lnTo>
                  <a:lnTo>
                    <a:pt x="2551" y="3890"/>
                  </a:lnTo>
                  <a:lnTo>
                    <a:pt x="2546" y="3902"/>
                  </a:lnTo>
                  <a:lnTo>
                    <a:pt x="2544" y="3916"/>
                  </a:lnTo>
                  <a:lnTo>
                    <a:pt x="2539" y="3928"/>
                  </a:lnTo>
                  <a:lnTo>
                    <a:pt x="2532" y="3943"/>
                  </a:lnTo>
                  <a:lnTo>
                    <a:pt x="2523" y="3955"/>
                  </a:lnTo>
                  <a:lnTo>
                    <a:pt x="2513" y="3963"/>
                  </a:lnTo>
                  <a:lnTo>
                    <a:pt x="2509" y="3971"/>
                  </a:lnTo>
                  <a:lnTo>
                    <a:pt x="2497" y="3981"/>
                  </a:lnTo>
                  <a:lnTo>
                    <a:pt x="2486" y="3989"/>
                  </a:lnTo>
                  <a:lnTo>
                    <a:pt x="2479" y="3991"/>
                  </a:lnTo>
                  <a:lnTo>
                    <a:pt x="2455" y="4007"/>
                  </a:lnTo>
                  <a:lnTo>
                    <a:pt x="2434" y="4023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28" name="Freeform 18"/>
            <p:cNvSpPr>
              <a:spLocks/>
            </p:cNvSpPr>
            <p:nvPr/>
          </p:nvSpPr>
          <p:spPr bwMode="auto">
            <a:xfrm>
              <a:off x="1280" y="1881"/>
              <a:ext cx="555" cy="215"/>
            </a:xfrm>
            <a:custGeom>
              <a:avLst/>
              <a:gdLst>
                <a:gd name="T0" fmla="*/ 50 w 896"/>
                <a:gd name="T1" fmla="*/ 6 h 399"/>
                <a:gd name="T2" fmla="*/ 48 w 896"/>
                <a:gd name="T3" fmla="*/ 6 h 399"/>
                <a:gd name="T4" fmla="*/ 47 w 896"/>
                <a:gd name="T5" fmla="*/ 7 h 399"/>
                <a:gd name="T6" fmla="*/ 44 w 896"/>
                <a:gd name="T7" fmla="*/ 8 h 399"/>
                <a:gd name="T8" fmla="*/ 43 w 896"/>
                <a:gd name="T9" fmla="*/ 9 h 399"/>
                <a:gd name="T10" fmla="*/ 42 w 896"/>
                <a:gd name="T11" fmla="*/ 9 h 399"/>
                <a:gd name="T12" fmla="*/ 40 w 896"/>
                <a:gd name="T13" fmla="*/ 9 h 399"/>
                <a:gd name="T14" fmla="*/ 39 w 896"/>
                <a:gd name="T15" fmla="*/ 9 h 399"/>
                <a:gd name="T16" fmla="*/ 38 w 896"/>
                <a:gd name="T17" fmla="*/ 10 h 399"/>
                <a:gd name="T18" fmla="*/ 37 w 896"/>
                <a:gd name="T19" fmla="*/ 10 h 399"/>
                <a:gd name="T20" fmla="*/ 35 w 896"/>
                <a:gd name="T21" fmla="*/ 9 h 399"/>
                <a:gd name="T22" fmla="*/ 33 w 896"/>
                <a:gd name="T23" fmla="*/ 9 h 399"/>
                <a:gd name="T24" fmla="*/ 29 w 896"/>
                <a:gd name="T25" fmla="*/ 9 h 399"/>
                <a:gd name="T26" fmla="*/ 25 w 896"/>
                <a:gd name="T27" fmla="*/ 10 h 399"/>
                <a:gd name="T28" fmla="*/ 25 w 896"/>
                <a:gd name="T29" fmla="*/ 10 h 399"/>
                <a:gd name="T30" fmla="*/ 24 w 896"/>
                <a:gd name="T31" fmla="*/ 10 h 399"/>
                <a:gd name="T32" fmla="*/ 23 w 896"/>
                <a:gd name="T33" fmla="*/ 9 h 399"/>
                <a:gd name="T34" fmla="*/ 23 w 896"/>
                <a:gd name="T35" fmla="*/ 7 h 399"/>
                <a:gd name="T36" fmla="*/ 22 w 896"/>
                <a:gd name="T37" fmla="*/ 6 h 399"/>
                <a:gd name="T38" fmla="*/ 20 w 896"/>
                <a:gd name="T39" fmla="*/ 6 h 399"/>
                <a:gd name="T40" fmla="*/ 18 w 896"/>
                <a:gd name="T41" fmla="*/ 7 h 399"/>
                <a:gd name="T42" fmla="*/ 15 w 896"/>
                <a:gd name="T43" fmla="*/ 7 h 399"/>
                <a:gd name="T44" fmla="*/ 12 w 896"/>
                <a:gd name="T45" fmla="*/ 7 h 399"/>
                <a:gd name="T46" fmla="*/ 12 w 896"/>
                <a:gd name="T47" fmla="*/ 6 h 399"/>
                <a:gd name="T48" fmla="*/ 9 w 896"/>
                <a:gd name="T49" fmla="*/ 6 h 399"/>
                <a:gd name="T50" fmla="*/ 7 w 896"/>
                <a:gd name="T51" fmla="*/ 6 h 399"/>
                <a:gd name="T52" fmla="*/ 6 w 896"/>
                <a:gd name="T53" fmla="*/ 6 h 399"/>
                <a:gd name="T54" fmla="*/ 7 w 896"/>
                <a:gd name="T55" fmla="*/ 5 h 399"/>
                <a:gd name="T56" fmla="*/ 7 w 896"/>
                <a:gd name="T57" fmla="*/ 5 h 399"/>
                <a:gd name="T58" fmla="*/ 6 w 896"/>
                <a:gd name="T59" fmla="*/ 5 h 399"/>
                <a:gd name="T60" fmla="*/ 4 w 896"/>
                <a:gd name="T61" fmla="*/ 4 h 399"/>
                <a:gd name="T62" fmla="*/ 4 w 896"/>
                <a:gd name="T63" fmla="*/ 3 h 399"/>
                <a:gd name="T64" fmla="*/ 4 w 896"/>
                <a:gd name="T65" fmla="*/ 3 h 399"/>
                <a:gd name="T66" fmla="*/ 2 w 896"/>
                <a:gd name="T67" fmla="*/ 3 h 399"/>
                <a:gd name="T68" fmla="*/ 1 w 896"/>
                <a:gd name="T69" fmla="*/ 2 h 399"/>
                <a:gd name="T70" fmla="*/ 1 w 896"/>
                <a:gd name="T71" fmla="*/ 2 h 399"/>
                <a:gd name="T72" fmla="*/ 1 w 896"/>
                <a:gd name="T73" fmla="*/ 2 h 399"/>
                <a:gd name="T74" fmla="*/ 0 w 896"/>
                <a:gd name="T75" fmla="*/ 1 h 399"/>
                <a:gd name="T76" fmla="*/ 1 w 896"/>
                <a:gd name="T77" fmla="*/ 1 h 399"/>
                <a:gd name="T78" fmla="*/ 1 w 896"/>
                <a:gd name="T79" fmla="*/ 1 h 399"/>
                <a:gd name="T80" fmla="*/ 1 w 896"/>
                <a:gd name="T81" fmla="*/ 1 h 399"/>
                <a:gd name="T82" fmla="*/ 2 w 896"/>
                <a:gd name="T83" fmla="*/ 1 h 399"/>
                <a:gd name="T84" fmla="*/ 7 w 896"/>
                <a:gd name="T85" fmla="*/ 1 h 399"/>
                <a:gd name="T86" fmla="*/ 11 w 896"/>
                <a:gd name="T87" fmla="*/ 1 h 399"/>
                <a:gd name="T88" fmla="*/ 19 w 896"/>
                <a:gd name="T89" fmla="*/ 2 h 399"/>
                <a:gd name="T90" fmla="*/ 23 w 896"/>
                <a:gd name="T91" fmla="*/ 2 h 399"/>
                <a:gd name="T92" fmla="*/ 27 w 896"/>
                <a:gd name="T93" fmla="*/ 3 h 399"/>
                <a:gd name="T94" fmla="*/ 38 w 896"/>
                <a:gd name="T95" fmla="*/ 5 h 39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96"/>
                <a:gd name="T145" fmla="*/ 0 h 399"/>
                <a:gd name="T146" fmla="*/ 896 w 896"/>
                <a:gd name="T147" fmla="*/ 399 h 39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96" h="399">
                  <a:moveTo>
                    <a:pt x="847" y="240"/>
                  </a:moveTo>
                  <a:lnTo>
                    <a:pt x="896" y="254"/>
                  </a:lnTo>
                  <a:lnTo>
                    <a:pt x="884" y="258"/>
                  </a:lnTo>
                  <a:lnTo>
                    <a:pt x="875" y="260"/>
                  </a:lnTo>
                  <a:lnTo>
                    <a:pt x="863" y="264"/>
                  </a:lnTo>
                  <a:lnTo>
                    <a:pt x="854" y="274"/>
                  </a:lnTo>
                  <a:lnTo>
                    <a:pt x="847" y="282"/>
                  </a:lnTo>
                  <a:lnTo>
                    <a:pt x="840" y="288"/>
                  </a:lnTo>
                  <a:lnTo>
                    <a:pt x="831" y="292"/>
                  </a:lnTo>
                  <a:lnTo>
                    <a:pt x="819" y="298"/>
                  </a:lnTo>
                  <a:lnTo>
                    <a:pt x="800" y="304"/>
                  </a:lnTo>
                  <a:lnTo>
                    <a:pt x="780" y="317"/>
                  </a:lnTo>
                  <a:lnTo>
                    <a:pt x="770" y="325"/>
                  </a:lnTo>
                  <a:lnTo>
                    <a:pt x="763" y="335"/>
                  </a:lnTo>
                  <a:lnTo>
                    <a:pt x="759" y="339"/>
                  </a:lnTo>
                  <a:lnTo>
                    <a:pt x="754" y="341"/>
                  </a:lnTo>
                  <a:lnTo>
                    <a:pt x="747" y="343"/>
                  </a:lnTo>
                  <a:lnTo>
                    <a:pt x="740" y="343"/>
                  </a:lnTo>
                  <a:lnTo>
                    <a:pt x="728" y="345"/>
                  </a:lnTo>
                  <a:lnTo>
                    <a:pt x="721" y="345"/>
                  </a:lnTo>
                  <a:lnTo>
                    <a:pt x="714" y="349"/>
                  </a:lnTo>
                  <a:lnTo>
                    <a:pt x="707" y="351"/>
                  </a:lnTo>
                  <a:lnTo>
                    <a:pt x="700" y="359"/>
                  </a:lnTo>
                  <a:lnTo>
                    <a:pt x="693" y="367"/>
                  </a:lnTo>
                  <a:lnTo>
                    <a:pt x="686" y="377"/>
                  </a:lnTo>
                  <a:lnTo>
                    <a:pt x="677" y="385"/>
                  </a:lnTo>
                  <a:lnTo>
                    <a:pt x="670" y="387"/>
                  </a:lnTo>
                  <a:lnTo>
                    <a:pt x="663" y="391"/>
                  </a:lnTo>
                  <a:lnTo>
                    <a:pt x="654" y="393"/>
                  </a:lnTo>
                  <a:lnTo>
                    <a:pt x="645" y="393"/>
                  </a:lnTo>
                  <a:lnTo>
                    <a:pt x="635" y="391"/>
                  </a:lnTo>
                  <a:lnTo>
                    <a:pt x="628" y="385"/>
                  </a:lnTo>
                  <a:lnTo>
                    <a:pt x="621" y="383"/>
                  </a:lnTo>
                  <a:lnTo>
                    <a:pt x="612" y="381"/>
                  </a:lnTo>
                  <a:lnTo>
                    <a:pt x="598" y="379"/>
                  </a:lnTo>
                  <a:lnTo>
                    <a:pt x="582" y="379"/>
                  </a:lnTo>
                  <a:lnTo>
                    <a:pt x="563" y="381"/>
                  </a:lnTo>
                  <a:lnTo>
                    <a:pt x="540" y="381"/>
                  </a:lnTo>
                  <a:lnTo>
                    <a:pt x="514" y="379"/>
                  </a:lnTo>
                  <a:lnTo>
                    <a:pt x="493" y="379"/>
                  </a:lnTo>
                  <a:lnTo>
                    <a:pt x="470" y="389"/>
                  </a:lnTo>
                  <a:lnTo>
                    <a:pt x="449" y="399"/>
                  </a:lnTo>
                  <a:lnTo>
                    <a:pt x="442" y="399"/>
                  </a:lnTo>
                  <a:lnTo>
                    <a:pt x="437" y="397"/>
                  </a:lnTo>
                  <a:lnTo>
                    <a:pt x="433" y="397"/>
                  </a:lnTo>
                  <a:lnTo>
                    <a:pt x="430" y="393"/>
                  </a:lnTo>
                  <a:lnTo>
                    <a:pt x="421" y="391"/>
                  </a:lnTo>
                  <a:lnTo>
                    <a:pt x="414" y="387"/>
                  </a:lnTo>
                  <a:lnTo>
                    <a:pt x="409" y="381"/>
                  </a:lnTo>
                  <a:lnTo>
                    <a:pt x="407" y="375"/>
                  </a:lnTo>
                  <a:lnTo>
                    <a:pt x="407" y="359"/>
                  </a:lnTo>
                  <a:lnTo>
                    <a:pt x="407" y="335"/>
                  </a:lnTo>
                  <a:lnTo>
                    <a:pt x="407" y="309"/>
                  </a:lnTo>
                  <a:lnTo>
                    <a:pt x="409" y="278"/>
                  </a:lnTo>
                  <a:lnTo>
                    <a:pt x="409" y="250"/>
                  </a:lnTo>
                  <a:lnTo>
                    <a:pt x="407" y="234"/>
                  </a:lnTo>
                  <a:lnTo>
                    <a:pt x="391" y="242"/>
                  </a:lnTo>
                  <a:lnTo>
                    <a:pt x="379" y="252"/>
                  </a:lnTo>
                  <a:lnTo>
                    <a:pt x="368" y="264"/>
                  </a:lnTo>
                  <a:lnTo>
                    <a:pt x="358" y="274"/>
                  </a:lnTo>
                  <a:lnTo>
                    <a:pt x="347" y="284"/>
                  </a:lnTo>
                  <a:lnTo>
                    <a:pt x="333" y="292"/>
                  </a:lnTo>
                  <a:lnTo>
                    <a:pt x="321" y="296"/>
                  </a:lnTo>
                  <a:lnTo>
                    <a:pt x="309" y="298"/>
                  </a:lnTo>
                  <a:lnTo>
                    <a:pt x="295" y="300"/>
                  </a:lnTo>
                  <a:lnTo>
                    <a:pt x="279" y="300"/>
                  </a:lnTo>
                  <a:lnTo>
                    <a:pt x="254" y="300"/>
                  </a:lnTo>
                  <a:lnTo>
                    <a:pt x="223" y="298"/>
                  </a:lnTo>
                  <a:lnTo>
                    <a:pt x="223" y="284"/>
                  </a:lnTo>
                  <a:lnTo>
                    <a:pt x="219" y="272"/>
                  </a:lnTo>
                  <a:lnTo>
                    <a:pt x="214" y="262"/>
                  </a:lnTo>
                  <a:lnTo>
                    <a:pt x="205" y="256"/>
                  </a:lnTo>
                  <a:lnTo>
                    <a:pt x="195" y="252"/>
                  </a:lnTo>
                  <a:lnTo>
                    <a:pt x="184" y="248"/>
                  </a:lnTo>
                  <a:lnTo>
                    <a:pt x="172" y="246"/>
                  </a:lnTo>
                  <a:lnTo>
                    <a:pt x="160" y="246"/>
                  </a:lnTo>
                  <a:lnTo>
                    <a:pt x="139" y="246"/>
                  </a:lnTo>
                  <a:lnTo>
                    <a:pt x="121" y="246"/>
                  </a:lnTo>
                  <a:lnTo>
                    <a:pt x="114" y="248"/>
                  </a:lnTo>
                  <a:lnTo>
                    <a:pt x="109" y="246"/>
                  </a:lnTo>
                  <a:lnTo>
                    <a:pt x="107" y="246"/>
                  </a:lnTo>
                  <a:lnTo>
                    <a:pt x="107" y="242"/>
                  </a:lnTo>
                  <a:lnTo>
                    <a:pt x="112" y="236"/>
                  </a:lnTo>
                  <a:lnTo>
                    <a:pt x="121" y="228"/>
                  </a:lnTo>
                  <a:lnTo>
                    <a:pt x="126" y="220"/>
                  </a:lnTo>
                  <a:lnTo>
                    <a:pt x="128" y="212"/>
                  </a:lnTo>
                  <a:lnTo>
                    <a:pt x="126" y="204"/>
                  </a:lnTo>
                  <a:lnTo>
                    <a:pt x="121" y="195"/>
                  </a:lnTo>
                  <a:lnTo>
                    <a:pt x="114" y="189"/>
                  </a:lnTo>
                  <a:lnTo>
                    <a:pt x="105" y="181"/>
                  </a:lnTo>
                  <a:lnTo>
                    <a:pt x="88" y="171"/>
                  </a:lnTo>
                  <a:lnTo>
                    <a:pt x="79" y="163"/>
                  </a:lnTo>
                  <a:lnTo>
                    <a:pt x="79" y="155"/>
                  </a:lnTo>
                  <a:lnTo>
                    <a:pt x="77" y="151"/>
                  </a:lnTo>
                  <a:lnTo>
                    <a:pt x="74" y="149"/>
                  </a:lnTo>
                  <a:lnTo>
                    <a:pt x="70" y="147"/>
                  </a:lnTo>
                  <a:lnTo>
                    <a:pt x="65" y="145"/>
                  </a:lnTo>
                  <a:lnTo>
                    <a:pt x="63" y="145"/>
                  </a:lnTo>
                  <a:lnTo>
                    <a:pt x="58" y="143"/>
                  </a:lnTo>
                  <a:lnTo>
                    <a:pt x="56" y="137"/>
                  </a:lnTo>
                  <a:lnTo>
                    <a:pt x="49" y="119"/>
                  </a:lnTo>
                  <a:lnTo>
                    <a:pt x="44" y="111"/>
                  </a:lnTo>
                  <a:lnTo>
                    <a:pt x="35" y="105"/>
                  </a:lnTo>
                  <a:lnTo>
                    <a:pt x="23" y="97"/>
                  </a:lnTo>
                  <a:lnTo>
                    <a:pt x="28" y="93"/>
                  </a:lnTo>
                  <a:lnTo>
                    <a:pt x="30" y="84"/>
                  </a:lnTo>
                  <a:lnTo>
                    <a:pt x="28" y="78"/>
                  </a:lnTo>
                  <a:lnTo>
                    <a:pt x="25" y="76"/>
                  </a:lnTo>
                  <a:lnTo>
                    <a:pt x="18" y="72"/>
                  </a:lnTo>
                  <a:lnTo>
                    <a:pt x="14" y="70"/>
                  </a:lnTo>
                  <a:lnTo>
                    <a:pt x="7" y="68"/>
                  </a:lnTo>
                  <a:lnTo>
                    <a:pt x="2" y="64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2" y="38"/>
                  </a:lnTo>
                  <a:lnTo>
                    <a:pt x="7" y="36"/>
                  </a:lnTo>
                  <a:lnTo>
                    <a:pt x="11" y="34"/>
                  </a:lnTo>
                  <a:lnTo>
                    <a:pt x="18" y="34"/>
                  </a:lnTo>
                  <a:lnTo>
                    <a:pt x="21" y="32"/>
                  </a:lnTo>
                  <a:lnTo>
                    <a:pt x="25" y="30"/>
                  </a:lnTo>
                  <a:lnTo>
                    <a:pt x="25" y="28"/>
                  </a:lnTo>
                  <a:lnTo>
                    <a:pt x="21" y="14"/>
                  </a:lnTo>
                  <a:lnTo>
                    <a:pt x="16" y="0"/>
                  </a:lnTo>
                  <a:lnTo>
                    <a:pt x="35" y="2"/>
                  </a:lnTo>
                  <a:lnTo>
                    <a:pt x="53" y="6"/>
                  </a:lnTo>
                  <a:lnTo>
                    <a:pt x="72" y="14"/>
                  </a:lnTo>
                  <a:lnTo>
                    <a:pt x="91" y="22"/>
                  </a:lnTo>
                  <a:lnTo>
                    <a:pt x="112" y="30"/>
                  </a:lnTo>
                  <a:lnTo>
                    <a:pt x="133" y="38"/>
                  </a:lnTo>
                  <a:lnTo>
                    <a:pt x="156" y="44"/>
                  </a:lnTo>
                  <a:lnTo>
                    <a:pt x="184" y="48"/>
                  </a:lnTo>
                  <a:lnTo>
                    <a:pt x="251" y="56"/>
                  </a:lnTo>
                  <a:lnTo>
                    <a:pt x="300" y="64"/>
                  </a:lnTo>
                  <a:lnTo>
                    <a:pt x="337" y="72"/>
                  </a:lnTo>
                  <a:lnTo>
                    <a:pt x="361" y="74"/>
                  </a:lnTo>
                  <a:lnTo>
                    <a:pt x="384" y="78"/>
                  </a:lnTo>
                  <a:lnTo>
                    <a:pt x="405" y="82"/>
                  </a:lnTo>
                  <a:lnTo>
                    <a:pt x="423" y="86"/>
                  </a:lnTo>
                  <a:lnTo>
                    <a:pt x="440" y="93"/>
                  </a:lnTo>
                  <a:lnTo>
                    <a:pt x="477" y="107"/>
                  </a:lnTo>
                  <a:lnTo>
                    <a:pt x="524" y="127"/>
                  </a:lnTo>
                  <a:lnTo>
                    <a:pt x="586" y="153"/>
                  </a:lnTo>
                  <a:lnTo>
                    <a:pt x="665" y="181"/>
                  </a:lnTo>
                  <a:lnTo>
                    <a:pt x="754" y="212"/>
                  </a:lnTo>
                  <a:lnTo>
                    <a:pt x="847" y="240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29" name="Freeform 19"/>
            <p:cNvSpPr>
              <a:spLocks/>
            </p:cNvSpPr>
            <p:nvPr/>
          </p:nvSpPr>
          <p:spPr bwMode="auto">
            <a:xfrm>
              <a:off x="1280" y="1881"/>
              <a:ext cx="555" cy="215"/>
            </a:xfrm>
            <a:custGeom>
              <a:avLst/>
              <a:gdLst>
                <a:gd name="T0" fmla="*/ 51 w 896"/>
                <a:gd name="T1" fmla="*/ 6 h 399"/>
                <a:gd name="T2" fmla="*/ 49 w 896"/>
                <a:gd name="T3" fmla="*/ 6 h 399"/>
                <a:gd name="T4" fmla="*/ 47 w 896"/>
                <a:gd name="T5" fmla="*/ 7 h 399"/>
                <a:gd name="T6" fmla="*/ 45 w 896"/>
                <a:gd name="T7" fmla="*/ 7 h 399"/>
                <a:gd name="T8" fmla="*/ 43 w 896"/>
                <a:gd name="T9" fmla="*/ 9 h 399"/>
                <a:gd name="T10" fmla="*/ 42 w 896"/>
                <a:gd name="T11" fmla="*/ 9 h 399"/>
                <a:gd name="T12" fmla="*/ 41 w 896"/>
                <a:gd name="T13" fmla="*/ 9 h 399"/>
                <a:gd name="T14" fmla="*/ 40 w 896"/>
                <a:gd name="T15" fmla="*/ 9 h 399"/>
                <a:gd name="T16" fmla="*/ 38 w 896"/>
                <a:gd name="T17" fmla="*/ 9 h 399"/>
                <a:gd name="T18" fmla="*/ 37 w 896"/>
                <a:gd name="T19" fmla="*/ 10 h 399"/>
                <a:gd name="T20" fmla="*/ 35 w 896"/>
                <a:gd name="T21" fmla="*/ 9 h 399"/>
                <a:gd name="T22" fmla="*/ 34 w 896"/>
                <a:gd name="T23" fmla="*/ 9 h 399"/>
                <a:gd name="T24" fmla="*/ 30 w 896"/>
                <a:gd name="T25" fmla="*/ 9 h 399"/>
                <a:gd name="T26" fmla="*/ 27 w 896"/>
                <a:gd name="T27" fmla="*/ 10 h 399"/>
                <a:gd name="T28" fmla="*/ 25 w 896"/>
                <a:gd name="T29" fmla="*/ 10 h 399"/>
                <a:gd name="T30" fmla="*/ 24 w 896"/>
                <a:gd name="T31" fmla="*/ 10 h 399"/>
                <a:gd name="T32" fmla="*/ 23 w 896"/>
                <a:gd name="T33" fmla="*/ 9 h 399"/>
                <a:gd name="T34" fmla="*/ 23 w 896"/>
                <a:gd name="T35" fmla="*/ 8 h 399"/>
                <a:gd name="T36" fmla="*/ 23 w 896"/>
                <a:gd name="T37" fmla="*/ 6 h 399"/>
                <a:gd name="T38" fmla="*/ 20 w 896"/>
                <a:gd name="T39" fmla="*/ 6 h 399"/>
                <a:gd name="T40" fmla="*/ 19 w 896"/>
                <a:gd name="T41" fmla="*/ 7 h 399"/>
                <a:gd name="T42" fmla="*/ 17 w 896"/>
                <a:gd name="T43" fmla="*/ 7 h 399"/>
                <a:gd name="T44" fmla="*/ 12 w 896"/>
                <a:gd name="T45" fmla="*/ 7 h 399"/>
                <a:gd name="T46" fmla="*/ 12 w 896"/>
                <a:gd name="T47" fmla="*/ 6 h 399"/>
                <a:gd name="T48" fmla="*/ 11 w 896"/>
                <a:gd name="T49" fmla="*/ 6 h 399"/>
                <a:gd name="T50" fmla="*/ 7 w 896"/>
                <a:gd name="T51" fmla="*/ 6 h 399"/>
                <a:gd name="T52" fmla="*/ 6 w 896"/>
                <a:gd name="T53" fmla="*/ 6 h 399"/>
                <a:gd name="T54" fmla="*/ 7 w 896"/>
                <a:gd name="T55" fmla="*/ 6 h 399"/>
                <a:gd name="T56" fmla="*/ 7 w 896"/>
                <a:gd name="T57" fmla="*/ 5 h 399"/>
                <a:gd name="T58" fmla="*/ 7 w 896"/>
                <a:gd name="T59" fmla="*/ 5 h 399"/>
                <a:gd name="T60" fmla="*/ 4 w 896"/>
                <a:gd name="T61" fmla="*/ 4 h 399"/>
                <a:gd name="T62" fmla="*/ 4 w 896"/>
                <a:gd name="T63" fmla="*/ 3 h 399"/>
                <a:gd name="T64" fmla="*/ 4 w 896"/>
                <a:gd name="T65" fmla="*/ 3 h 399"/>
                <a:gd name="T66" fmla="*/ 2 w 896"/>
                <a:gd name="T67" fmla="*/ 3 h 399"/>
                <a:gd name="T68" fmla="*/ 1 w 896"/>
                <a:gd name="T69" fmla="*/ 2 h 399"/>
                <a:gd name="T70" fmla="*/ 1 w 896"/>
                <a:gd name="T71" fmla="*/ 2 h 399"/>
                <a:gd name="T72" fmla="*/ 1 w 896"/>
                <a:gd name="T73" fmla="*/ 2 h 399"/>
                <a:gd name="T74" fmla="*/ 0 w 896"/>
                <a:gd name="T75" fmla="*/ 2 h 399"/>
                <a:gd name="T76" fmla="*/ 1 w 896"/>
                <a:gd name="T77" fmla="*/ 1 h 399"/>
                <a:gd name="T78" fmla="*/ 1 w 896"/>
                <a:gd name="T79" fmla="*/ 1 h 399"/>
                <a:gd name="T80" fmla="*/ 1 w 896"/>
                <a:gd name="T81" fmla="*/ 1 h 399"/>
                <a:gd name="T82" fmla="*/ 2 w 896"/>
                <a:gd name="T83" fmla="*/ 1 h 399"/>
                <a:gd name="T84" fmla="*/ 6 w 896"/>
                <a:gd name="T85" fmla="*/ 1 h 399"/>
                <a:gd name="T86" fmla="*/ 9 w 896"/>
                <a:gd name="T87" fmla="*/ 1 h 399"/>
                <a:gd name="T88" fmla="*/ 17 w 896"/>
                <a:gd name="T89" fmla="*/ 2 h 399"/>
                <a:gd name="T90" fmla="*/ 22 w 896"/>
                <a:gd name="T91" fmla="*/ 2 h 399"/>
                <a:gd name="T92" fmla="*/ 25 w 896"/>
                <a:gd name="T93" fmla="*/ 2 h 399"/>
                <a:gd name="T94" fmla="*/ 33 w 896"/>
                <a:gd name="T95" fmla="*/ 4 h 399"/>
                <a:gd name="T96" fmla="*/ 48 w 896"/>
                <a:gd name="T97" fmla="*/ 6 h 39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96"/>
                <a:gd name="T148" fmla="*/ 0 h 399"/>
                <a:gd name="T149" fmla="*/ 896 w 896"/>
                <a:gd name="T150" fmla="*/ 399 h 39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96" h="399">
                  <a:moveTo>
                    <a:pt x="847" y="240"/>
                  </a:moveTo>
                  <a:lnTo>
                    <a:pt x="896" y="254"/>
                  </a:lnTo>
                  <a:lnTo>
                    <a:pt x="884" y="258"/>
                  </a:lnTo>
                  <a:lnTo>
                    <a:pt x="875" y="260"/>
                  </a:lnTo>
                  <a:lnTo>
                    <a:pt x="863" y="264"/>
                  </a:lnTo>
                  <a:lnTo>
                    <a:pt x="854" y="274"/>
                  </a:lnTo>
                  <a:lnTo>
                    <a:pt x="847" y="282"/>
                  </a:lnTo>
                  <a:lnTo>
                    <a:pt x="840" y="288"/>
                  </a:lnTo>
                  <a:lnTo>
                    <a:pt x="831" y="292"/>
                  </a:lnTo>
                  <a:lnTo>
                    <a:pt x="819" y="298"/>
                  </a:lnTo>
                  <a:lnTo>
                    <a:pt x="800" y="304"/>
                  </a:lnTo>
                  <a:lnTo>
                    <a:pt x="780" y="317"/>
                  </a:lnTo>
                  <a:lnTo>
                    <a:pt x="770" y="325"/>
                  </a:lnTo>
                  <a:lnTo>
                    <a:pt x="763" y="335"/>
                  </a:lnTo>
                  <a:lnTo>
                    <a:pt x="759" y="339"/>
                  </a:lnTo>
                  <a:lnTo>
                    <a:pt x="754" y="341"/>
                  </a:lnTo>
                  <a:lnTo>
                    <a:pt x="747" y="343"/>
                  </a:lnTo>
                  <a:lnTo>
                    <a:pt x="740" y="343"/>
                  </a:lnTo>
                  <a:lnTo>
                    <a:pt x="728" y="345"/>
                  </a:lnTo>
                  <a:lnTo>
                    <a:pt x="721" y="345"/>
                  </a:lnTo>
                  <a:lnTo>
                    <a:pt x="714" y="349"/>
                  </a:lnTo>
                  <a:lnTo>
                    <a:pt x="707" y="351"/>
                  </a:lnTo>
                  <a:lnTo>
                    <a:pt x="700" y="359"/>
                  </a:lnTo>
                  <a:lnTo>
                    <a:pt x="693" y="367"/>
                  </a:lnTo>
                  <a:lnTo>
                    <a:pt x="686" y="377"/>
                  </a:lnTo>
                  <a:lnTo>
                    <a:pt x="677" y="385"/>
                  </a:lnTo>
                  <a:lnTo>
                    <a:pt x="670" y="387"/>
                  </a:lnTo>
                  <a:lnTo>
                    <a:pt x="663" y="391"/>
                  </a:lnTo>
                  <a:lnTo>
                    <a:pt x="654" y="393"/>
                  </a:lnTo>
                  <a:lnTo>
                    <a:pt x="645" y="393"/>
                  </a:lnTo>
                  <a:lnTo>
                    <a:pt x="635" y="391"/>
                  </a:lnTo>
                  <a:lnTo>
                    <a:pt x="628" y="385"/>
                  </a:lnTo>
                  <a:lnTo>
                    <a:pt x="621" y="383"/>
                  </a:lnTo>
                  <a:lnTo>
                    <a:pt x="612" y="381"/>
                  </a:lnTo>
                  <a:lnTo>
                    <a:pt x="598" y="379"/>
                  </a:lnTo>
                  <a:lnTo>
                    <a:pt x="582" y="379"/>
                  </a:lnTo>
                  <a:lnTo>
                    <a:pt x="563" y="381"/>
                  </a:lnTo>
                  <a:lnTo>
                    <a:pt x="540" y="381"/>
                  </a:lnTo>
                  <a:lnTo>
                    <a:pt x="514" y="379"/>
                  </a:lnTo>
                  <a:lnTo>
                    <a:pt x="493" y="379"/>
                  </a:lnTo>
                  <a:lnTo>
                    <a:pt x="470" y="389"/>
                  </a:lnTo>
                  <a:lnTo>
                    <a:pt x="449" y="399"/>
                  </a:lnTo>
                  <a:lnTo>
                    <a:pt x="442" y="399"/>
                  </a:lnTo>
                  <a:lnTo>
                    <a:pt x="437" y="397"/>
                  </a:lnTo>
                  <a:lnTo>
                    <a:pt x="433" y="397"/>
                  </a:lnTo>
                  <a:lnTo>
                    <a:pt x="430" y="393"/>
                  </a:lnTo>
                  <a:lnTo>
                    <a:pt x="421" y="391"/>
                  </a:lnTo>
                  <a:lnTo>
                    <a:pt x="414" y="387"/>
                  </a:lnTo>
                  <a:lnTo>
                    <a:pt x="409" y="381"/>
                  </a:lnTo>
                  <a:lnTo>
                    <a:pt x="407" y="375"/>
                  </a:lnTo>
                  <a:lnTo>
                    <a:pt x="407" y="359"/>
                  </a:lnTo>
                  <a:lnTo>
                    <a:pt x="407" y="335"/>
                  </a:lnTo>
                  <a:lnTo>
                    <a:pt x="407" y="309"/>
                  </a:lnTo>
                  <a:lnTo>
                    <a:pt x="409" y="278"/>
                  </a:lnTo>
                  <a:lnTo>
                    <a:pt x="409" y="250"/>
                  </a:lnTo>
                  <a:lnTo>
                    <a:pt x="407" y="234"/>
                  </a:lnTo>
                  <a:lnTo>
                    <a:pt x="391" y="242"/>
                  </a:lnTo>
                  <a:lnTo>
                    <a:pt x="379" y="252"/>
                  </a:lnTo>
                  <a:lnTo>
                    <a:pt x="368" y="264"/>
                  </a:lnTo>
                  <a:lnTo>
                    <a:pt x="358" y="274"/>
                  </a:lnTo>
                  <a:lnTo>
                    <a:pt x="347" y="284"/>
                  </a:lnTo>
                  <a:lnTo>
                    <a:pt x="333" y="292"/>
                  </a:lnTo>
                  <a:lnTo>
                    <a:pt x="321" y="296"/>
                  </a:lnTo>
                  <a:lnTo>
                    <a:pt x="309" y="298"/>
                  </a:lnTo>
                  <a:lnTo>
                    <a:pt x="295" y="300"/>
                  </a:lnTo>
                  <a:lnTo>
                    <a:pt x="279" y="300"/>
                  </a:lnTo>
                  <a:lnTo>
                    <a:pt x="254" y="300"/>
                  </a:lnTo>
                  <a:lnTo>
                    <a:pt x="223" y="298"/>
                  </a:lnTo>
                  <a:lnTo>
                    <a:pt x="223" y="284"/>
                  </a:lnTo>
                  <a:lnTo>
                    <a:pt x="219" y="272"/>
                  </a:lnTo>
                  <a:lnTo>
                    <a:pt x="214" y="262"/>
                  </a:lnTo>
                  <a:lnTo>
                    <a:pt x="205" y="256"/>
                  </a:lnTo>
                  <a:lnTo>
                    <a:pt x="195" y="252"/>
                  </a:lnTo>
                  <a:lnTo>
                    <a:pt x="184" y="248"/>
                  </a:lnTo>
                  <a:lnTo>
                    <a:pt x="172" y="246"/>
                  </a:lnTo>
                  <a:lnTo>
                    <a:pt x="160" y="246"/>
                  </a:lnTo>
                  <a:lnTo>
                    <a:pt x="139" y="246"/>
                  </a:lnTo>
                  <a:lnTo>
                    <a:pt x="121" y="246"/>
                  </a:lnTo>
                  <a:lnTo>
                    <a:pt x="114" y="248"/>
                  </a:lnTo>
                  <a:lnTo>
                    <a:pt x="109" y="246"/>
                  </a:lnTo>
                  <a:lnTo>
                    <a:pt x="107" y="246"/>
                  </a:lnTo>
                  <a:lnTo>
                    <a:pt x="107" y="242"/>
                  </a:lnTo>
                  <a:lnTo>
                    <a:pt x="112" y="236"/>
                  </a:lnTo>
                  <a:lnTo>
                    <a:pt x="121" y="228"/>
                  </a:lnTo>
                  <a:lnTo>
                    <a:pt x="126" y="220"/>
                  </a:lnTo>
                  <a:lnTo>
                    <a:pt x="128" y="212"/>
                  </a:lnTo>
                  <a:lnTo>
                    <a:pt x="126" y="204"/>
                  </a:lnTo>
                  <a:lnTo>
                    <a:pt x="121" y="195"/>
                  </a:lnTo>
                  <a:lnTo>
                    <a:pt x="114" y="189"/>
                  </a:lnTo>
                  <a:lnTo>
                    <a:pt x="105" y="181"/>
                  </a:lnTo>
                  <a:lnTo>
                    <a:pt x="88" y="171"/>
                  </a:lnTo>
                  <a:lnTo>
                    <a:pt x="79" y="163"/>
                  </a:lnTo>
                  <a:lnTo>
                    <a:pt x="79" y="155"/>
                  </a:lnTo>
                  <a:lnTo>
                    <a:pt x="77" y="151"/>
                  </a:lnTo>
                  <a:lnTo>
                    <a:pt x="74" y="149"/>
                  </a:lnTo>
                  <a:lnTo>
                    <a:pt x="70" y="147"/>
                  </a:lnTo>
                  <a:lnTo>
                    <a:pt x="65" y="145"/>
                  </a:lnTo>
                  <a:lnTo>
                    <a:pt x="63" y="145"/>
                  </a:lnTo>
                  <a:lnTo>
                    <a:pt x="58" y="143"/>
                  </a:lnTo>
                  <a:lnTo>
                    <a:pt x="56" y="137"/>
                  </a:lnTo>
                  <a:lnTo>
                    <a:pt x="49" y="119"/>
                  </a:lnTo>
                  <a:lnTo>
                    <a:pt x="44" y="111"/>
                  </a:lnTo>
                  <a:lnTo>
                    <a:pt x="35" y="105"/>
                  </a:lnTo>
                  <a:lnTo>
                    <a:pt x="23" y="97"/>
                  </a:lnTo>
                  <a:lnTo>
                    <a:pt x="28" y="93"/>
                  </a:lnTo>
                  <a:lnTo>
                    <a:pt x="30" y="84"/>
                  </a:lnTo>
                  <a:lnTo>
                    <a:pt x="28" y="78"/>
                  </a:lnTo>
                  <a:lnTo>
                    <a:pt x="25" y="76"/>
                  </a:lnTo>
                  <a:lnTo>
                    <a:pt x="18" y="72"/>
                  </a:lnTo>
                  <a:lnTo>
                    <a:pt x="14" y="70"/>
                  </a:lnTo>
                  <a:lnTo>
                    <a:pt x="7" y="68"/>
                  </a:lnTo>
                  <a:lnTo>
                    <a:pt x="2" y="64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2" y="38"/>
                  </a:lnTo>
                  <a:lnTo>
                    <a:pt x="7" y="36"/>
                  </a:lnTo>
                  <a:lnTo>
                    <a:pt x="11" y="34"/>
                  </a:lnTo>
                  <a:lnTo>
                    <a:pt x="18" y="34"/>
                  </a:lnTo>
                  <a:lnTo>
                    <a:pt x="21" y="32"/>
                  </a:lnTo>
                  <a:lnTo>
                    <a:pt x="25" y="30"/>
                  </a:lnTo>
                  <a:lnTo>
                    <a:pt x="25" y="28"/>
                  </a:lnTo>
                  <a:lnTo>
                    <a:pt x="21" y="14"/>
                  </a:lnTo>
                  <a:lnTo>
                    <a:pt x="16" y="0"/>
                  </a:lnTo>
                  <a:lnTo>
                    <a:pt x="35" y="2"/>
                  </a:lnTo>
                  <a:lnTo>
                    <a:pt x="53" y="6"/>
                  </a:lnTo>
                  <a:lnTo>
                    <a:pt x="72" y="14"/>
                  </a:lnTo>
                  <a:lnTo>
                    <a:pt x="91" y="22"/>
                  </a:lnTo>
                  <a:lnTo>
                    <a:pt x="112" y="30"/>
                  </a:lnTo>
                  <a:lnTo>
                    <a:pt x="133" y="38"/>
                  </a:lnTo>
                  <a:lnTo>
                    <a:pt x="156" y="44"/>
                  </a:lnTo>
                  <a:lnTo>
                    <a:pt x="184" y="48"/>
                  </a:lnTo>
                  <a:lnTo>
                    <a:pt x="251" y="56"/>
                  </a:lnTo>
                  <a:lnTo>
                    <a:pt x="300" y="64"/>
                  </a:lnTo>
                  <a:lnTo>
                    <a:pt x="337" y="72"/>
                  </a:lnTo>
                  <a:lnTo>
                    <a:pt x="361" y="74"/>
                  </a:lnTo>
                  <a:lnTo>
                    <a:pt x="384" y="78"/>
                  </a:lnTo>
                  <a:lnTo>
                    <a:pt x="405" y="82"/>
                  </a:lnTo>
                  <a:lnTo>
                    <a:pt x="423" y="86"/>
                  </a:lnTo>
                  <a:lnTo>
                    <a:pt x="440" y="93"/>
                  </a:lnTo>
                  <a:lnTo>
                    <a:pt x="477" y="107"/>
                  </a:lnTo>
                  <a:lnTo>
                    <a:pt x="524" y="127"/>
                  </a:lnTo>
                  <a:lnTo>
                    <a:pt x="586" y="153"/>
                  </a:lnTo>
                  <a:lnTo>
                    <a:pt x="665" y="181"/>
                  </a:lnTo>
                  <a:lnTo>
                    <a:pt x="754" y="212"/>
                  </a:lnTo>
                  <a:lnTo>
                    <a:pt x="847" y="24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30" name="Freeform 20"/>
            <p:cNvSpPr>
              <a:spLocks/>
            </p:cNvSpPr>
            <p:nvPr/>
          </p:nvSpPr>
          <p:spPr bwMode="auto">
            <a:xfrm>
              <a:off x="2992" y="1457"/>
              <a:ext cx="185" cy="96"/>
            </a:xfrm>
            <a:custGeom>
              <a:avLst/>
              <a:gdLst>
                <a:gd name="T0" fmla="*/ 7 w 296"/>
                <a:gd name="T1" fmla="*/ 1 h 178"/>
                <a:gd name="T2" fmla="*/ 6 w 296"/>
                <a:gd name="T3" fmla="*/ 1 h 178"/>
                <a:gd name="T4" fmla="*/ 4 w 296"/>
                <a:gd name="T5" fmla="*/ 0 h 178"/>
                <a:gd name="T6" fmla="*/ 3 w 296"/>
                <a:gd name="T7" fmla="*/ 1 h 178"/>
                <a:gd name="T8" fmla="*/ 1 w 296"/>
                <a:gd name="T9" fmla="*/ 1 h 178"/>
                <a:gd name="T10" fmla="*/ 1 w 296"/>
                <a:gd name="T11" fmla="*/ 1 h 178"/>
                <a:gd name="T12" fmla="*/ 1 w 296"/>
                <a:gd name="T13" fmla="*/ 1 h 178"/>
                <a:gd name="T14" fmla="*/ 1 w 296"/>
                <a:gd name="T15" fmla="*/ 1 h 178"/>
                <a:gd name="T16" fmla="*/ 1 w 296"/>
                <a:gd name="T17" fmla="*/ 1 h 178"/>
                <a:gd name="T18" fmla="*/ 1 w 296"/>
                <a:gd name="T19" fmla="*/ 1 h 178"/>
                <a:gd name="T20" fmla="*/ 1 w 296"/>
                <a:gd name="T21" fmla="*/ 1 h 178"/>
                <a:gd name="T22" fmla="*/ 1 w 296"/>
                <a:gd name="T23" fmla="*/ 1 h 178"/>
                <a:gd name="T24" fmla="*/ 0 w 296"/>
                <a:gd name="T25" fmla="*/ 2 h 178"/>
                <a:gd name="T26" fmla="*/ 1 w 296"/>
                <a:gd name="T27" fmla="*/ 2 h 178"/>
                <a:gd name="T28" fmla="*/ 1 w 296"/>
                <a:gd name="T29" fmla="*/ 2 h 178"/>
                <a:gd name="T30" fmla="*/ 1 w 296"/>
                <a:gd name="T31" fmla="*/ 3 h 178"/>
                <a:gd name="T32" fmla="*/ 1 w 296"/>
                <a:gd name="T33" fmla="*/ 3 h 178"/>
                <a:gd name="T34" fmla="*/ 1 w 296"/>
                <a:gd name="T35" fmla="*/ 3 h 178"/>
                <a:gd name="T36" fmla="*/ 1 w 296"/>
                <a:gd name="T37" fmla="*/ 4 h 178"/>
                <a:gd name="T38" fmla="*/ 2 w 296"/>
                <a:gd name="T39" fmla="*/ 4 h 178"/>
                <a:gd name="T40" fmla="*/ 3 w 296"/>
                <a:gd name="T41" fmla="*/ 4 h 178"/>
                <a:gd name="T42" fmla="*/ 4 w 296"/>
                <a:gd name="T43" fmla="*/ 4 h 178"/>
                <a:gd name="T44" fmla="*/ 4 w 296"/>
                <a:gd name="T45" fmla="*/ 4 h 178"/>
                <a:gd name="T46" fmla="*/ 4 w 296"/>
                <a:gd name="T47" fmla="*/ 4 h 178"/>
                <a:gd name="T48" fmla="*/ 6 w 296"/>
                <a:gd name="T49" fmla="*/ 4 h 178"/>
                <a:gd name="T50" fmla="*/ 6 w 296"/>
                <a:gd name="T51" fmla="*/ 4 h 178"/>
                <a:gd name="T52" fmla="*/ 7 w 296"/>
                <a:gd name="T53" fmla="*/ 4 h 178"/>
                <a:gd name="T54" fmla="*/ 8 w 296"/>
                <a:gd name="T55" fmla="*/ 4 h 178"/>
                <a:gd name="T56" fmla="*/ 9 w 296"/>
                <a:gd name="T57" fmla="*/ 4 h 178"/>
                <a:gd name="T58" fmla="*/ 10 w 296"/>
                <a:gd name="T59" fmla="*/ 3 h 178"/>
                <a:gd name="T60" fmla="*/ 11 w 296"/>
                <a:gd name="T61" fmla="*/ 3 h 178"/>
                <a:gd name="T62" fmla="*/ 11 w 296"/>
                <a:gd name="T63" fmla="*/ 3 h 178"/>
                <a:gd name="T64" fmla="*/ 12 w 296"/>
                <a:gd name="T65" fmla="*/ 3 h 178"/>
                <a:gd name="T66" fmla="*/ 12 w 296"/>
                <a:gd name="T67" fmla="*/ 3 h 178"/>
                <a:gd name="T68" fmla="*/ 14 w 296"/>
                <a:gd name="T69" fmla="*/ 3 h 178"/>
                <a:gd name="T70" fmla="*/ 14 w 296"/>
                <a:gd name="T71" fmla="*/ 3 h 178"/>
                <a:gd name="T72" fmla="*/ 14 w 296"/>
                <a:gd name="T73" fmla="*/ 3 h 178"/>
                <a:gd name="T74" fmla="*/ 14 w 296"/>
                <a:gd name="T75" fmla="*/ 3 h 178"/>
                <a:gd name="T76" fmla="*/ 15 w 296"/>
                <a:gd name="T77" fmla="*/ 3 h 178"/>
                <a:gd name="T78" fmla="*/ 15 w 296"/>
                <a:gd name="T79" fmla="*/ 3 h 178"/>
                <a:gd name="T80" fmla="*/ 16 w 296"/>
                <a:gd name="T81" fmla="*/ 2 h 178"/>
                <a:gd name="T82" fmla="*/ 16 w 296"/>
                <a:gd name="T83" fmla="*/ 2 h 178"/>
                <a:gd name="T84" fmla="*/ 16 w 296"/>
                <a:gd name="T85" fmla="*/ 2 h 178"/>
                <a:gd name="T86" fmla="*/ 17 w 296"/>
                <a:gd name="T87" fmla="*/ 1 h 178"/>
                <a:gd name="T88" fmla="*/ 17 w 296"/>
                <a:gd name="T89" fmla="*/ 1 h 178"/>
                <a:gd name="T90" fmla="*/ 17 w 296"/>
                <a:gd name="T91" fmla="*/ 1 h 178"/>
                <a:gd name="T92" fmla="*/ 15 w 296"/>
                <a:gd name="T93" fmla="*/ 1 h 178"/>
                <a:gd name="T94" fmla="*/ 12 w 296"/>
                <a:gd name="T95" fmla="*/ 1 h 178"/>
                <a:gd name="T96" fmla="*/ 11 w 296"/>
                <a:gd name="T97" fmla="*/ 1 h 178"/>
                <a:gd name="T98" fmla="*/ 10 w 296"/>
                <a:gd name="T99" fmla="*/ 1 h 1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96"/>
                <a:gd name="T151" fmla="*/ 0 h 178"/>
                <a:gd name="T152" fmla="*/ 296 w 296"/>
                <a:gd name="T153" fmla="*/ 178 h 17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96" h="178">
                  <a:moveTo>
                    <a:pt x="159" y="13"/>
                  </a:moveTo>
                  <a:lnTo>
                    <a:pt x="135" y="11"/>
                  </a:lnTo>
                  <a:lnTo>
                    <a:pt x="115" y="7"/>
                  </a:lnTo>
                  <a:lnTo>
                    <a:pt x="94" y="3"/>
                  </a:lnTo>
                  <a:lnTo>
                    <a:pt x="70" y="0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38" y="5"/>
                  </a:lnTo>
                  <a:lnTo>
                    <a:pt x="28" y="7"/>
                  </a:lnTo>
                  <a:lnTo>
                    <a:pt x="21" y="11"/>
                  </a:lnTo>
                  <a:lnTo>
                    <a:pt x="17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2" y="37"/>
                  </a:lnTo>
                  <a:lnTo>
                    <a:pt x="12" y="41"/>
                  </a:lnTo>
                  <a:lnTo>
                    <a:pt x="17" y="45"/>
                  </a:lnTo>
                  <a:lnTo>
                    <a:pt x="21" y="49"/>
                  </a:lnTo>
                  <a:lnTo>
                    <a:pt x="19" y="51"/>
                  </a:lnTo>
                  <a:lnTo>
                    <a:pt x="17" y="51"/>
                  </a:lnTo>
                  <a:lnTo>
                    <a:pt x="14" y="51"/>
                  </a:lnTo>
                  <a:lnTo>
                    <a:pt x="12" y="51"/>
                  </a:lnTo>
                  <a:lnTo>
                    <a:pt x="7" y="49"/>
                  </a:lnTo>
                  <a:lnTo>
                    <a:pt x="5" y="47"/>
                  </a:lnTo>
                  <a:lnTo>
                    <a:pt x="3" y="47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0" y="63"/>
                  </a:lnTo>
                  <a:lnTo>
                    <a:pt x="3" y="79"/>
                  </a:lnTo>
                  <a:lnTo>
                    <a:pt x="5" y="91"/>
                  </a:lnTo>
                  <a:lnTo>
                    <a:pt x="17" y="95"/>
                  </a:lnTo>
                  <a:lnTo>
                    <a:pt x="28" y="101"/>
                  </a:lnTo>
                  <a:lnTo>
                    <a:pt x="19" y="103"/>
                  </a:lnTo>
                  <a:lnTo>
                    <a:pt x="7" y="103"/>
                  </a:lnTo>
                  <a:lnTo>
                    <a:pt x="5" y="114"/>
                  </a:lnTo>
                  <a:lnTo>
                    <a:pt x="7" y="120"/>
                  </a:lnTo>
                  <a:lnTo>
                    <a:pt x="10" y="134"/>
                  </a:lnTo>
                  <a:lnTo>
                    <a:pt x="14" y="148"/>
                  </a:lnTo>
                  <a:lnTo>
                    <a:pt x="21" y="152"/>
                  </a:lnTo>
                  <a:lnTo>
                    <a:pt x="24" y="156"/>
                  </a:lnTo>
                  <a:lnTo>
                    <a:pt x="28" y="164"/>
                  </a:lnTo>
                  <a:lnTo>
                    <a:pt x="31" y="170"/>
                  </a:lnTo>
                  <a:lnTo>
                    <a:pt x="35" y="176"/>
                  </a:lnTo>
                  <a:lnTo>
                    <a:pt x="42" y="178"/>
                  </a:lnTo>
                  <a:lnTo>
                    <a:pt x="56" y="172"/>
                  </a:lnTo>
                  <a:lnTo>
                    <a:pt x="63" y="166"/>
                  </a:lnTo>
                  <a:lnTo>
                    <a:pt x="68" y="170"/>
                  </a:lnTo>
                  <a:lnTo>
                    <a:pt x="75" y="174"/>
                  </a:lnTo>
                  <a:lnTo>
                    <a:pt x="84" y="170"/>
                  </a:lnTo>
                  <a:lnTo>
                    <a:pt x="87" y="166"/>
                  </a:lnTo>
                  <a:lnTo>
                    <a:pt x="91" y="170"/>
                  </a:lnTo>
                  <a:lnTo>
                    <a:pt x="98" y="172"/>
                  </a:lnTo>
                  <a:lnTo>
                    <a:pt x="105" y="176"/>
                  </a:lnTo>
                  <a:lnTo>
                    <a:pt x="112" y="176"/>
                  </a:lnTo>
                  <a:lnTo>
                    <a:pt x="124" y="170"/>
                  </a:lnTo>
                  <a:lnTo>
                    <a:pt x="133" y="164"/>
                  </a:lnTo>
                  <a:lnTo>
                    <a:pt x="140" y="164"/>
                  </a:lnTo>
                  <a:lnTo>
                    <a:pt x="152" y="164"/>
                  </a:lnTo>
                  <a:lnTo>
                    <a:pt x="152" y="158"/>
                  </a:lnTo>
                  <a:lnTo>
                    <a:pt x="156" y="152"/>
                  </a:lnTo>
                  <a:lnTo>
                    <a:pt x="163" y="148"/>
                  </a:lnTo>
                  <a:lnTo>
                    <a:pt x="173" y="146"/>
                  </a:lnTo>
                  <a:lnTo>
                    <a:pt x="180" y="148"/>
                  </a:lnTo>
                  <a:lnTo>
                    <a:pt x="184" y="150"/>
                  </a:lnTo>
                  <a:lnTo>
                    <a:pt x="194" y="144"/>
                  </a:lnTo>
                  <a:lnTo>
                    <a:pt x="198" y="138"/>
                  </a:lnTo>
                  <a:lnTo>
                    <a:pt x="203" y="142"/>
                  </a:lnTo>
                  <a:lnTo>
                    <a:pt x="208" y="144"/>
                  </a:lnTo>
                  <a:lnTo>
                    <a:pt x="212" y="144"/>
                  </a:lnTo>
                  <a:lnTo>
                    <a:pt x="219" y="146"/>
                  </a:lnTo>
                  <a:lnTo>
                    <a:pt x="229" y="144"/>
                  </a:lnTo>
                  <a:lnTo>
                    <a:pt x="236" y="140"/>
                  </a:lnTo>
                  <a:lnTo>
                    <a:pt x="233" y="134"/>
                  </a:lnTo>
                  <a:lnTo>
                    <a:pt x="236" y="126"/>
                  </a:lnTo>
                  <a:lnTo>
                    <a:pt x="240" y="122"/>
                  </a:lnTo>
                  <a:lnTo>
                    <a:pt x="240" y="118"/>
                  </a:lnTo>
                  <a:lnTo>
                    <a:pt x="243" y="114"/>
                  </a:lnTo>
                  <a:lnTo>
                    <a:pt x="247" y="112"/>
                  </a:lnTo>
                  <a:lnTo>
                    <a:pt x="252" y="109"/>
                  </a:lnTo>
                  <a:lnTo>
                    <a:pt x="254" y="109"/>
                  </a:lnTo>
                  <a:lnTo>
                    <a:pt x="259" y="103"/>
                  </a:lnTo>
                  <a:lnTo>
                    <a:pt x="259" y="97"/>
                  </a:lnTo>
                  <a:lnTo>
                    <a:pt x="270" y="89"/>
                  </a:lnTo>
                  <a:lnTo>
                    <a:pt x="280" y="81"/>
                  </a:lnTo>
                  <a:lnTo>
                    <a:pt x="277" y="71"/>
                  </a:lnTo>
                  <a:lnTo>
                    <a:pt x="273" y="65"/>
                  </a:lnTo>
                  <a:lnTo>
                    <a:pt x="277" y="59"/>
                  </a:lnTo>
                  <a:lnTo>
                    <a:pt x="282" y="49"/>
                  </a:lnTo>
                  <a:lnTo>
                    <a:pt x="289" y="37"/>
                  </a:lnTo>
                  <a:lnTo>
                    <a:pt x="296" y="27"/>
                  </a:lnTo>
                  <a:lnTo>
                    <a:pt x="294" y="21"/>
                  </a:lnTo>
                  <a:lnTo>
                    <a:pt x="289" y="17"/>
                  </a:lnTo>
                  <a:lnTo>
                    <a:pt x="282" y="15"/>
                  </a:lnTo>
                  <a:lnTo>
                    <a:pt x="275" y="13"/>
                  </a:lnTo>
                  <a:lnTo>
                    <a:pt x="259" y="13"/>
                  </a:lnTo>
                  <a:lnTo>
                    <a:pt x="240" y="15"/>
                  </a:lnTo>
                  <a:lnTo>
                    <a:pt x="215" y="7"/>
                  </a:lnTo>
                  <a:lnTo>
                    <a:pt x="191" y="0"/>
                  </a:lnTo>
                  <a:lnTo>
                    <a:pt x="180" y="3"/>
                  </a:lnTo>
                  <a:lnTo>
                    <a:pt x="173" y="5"/>
                  </a:lnTo>
                  <a:lnTo>
                    <a:pt x="168" y="9"/>
                  </a:lnTo>
                  <a:lnTo>
                    <a:pt x="159" y="13"/>
                  </a:lnTo>
                  <a:close/>
                </a:path>
              </a:pathLst>
            </a:custGeom>
            <a:solidFill>
              <a:srgbClr val="EDD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31" name="Freeform 21"/>
            <p:cNvSpPr>
              <a:spLocks/>
            </p:cNvSpPr>
            <p:nvPr/>
          </p:nvSpPr>
          <p:spPr bwMode="auto">
            <a:xfrm>
              <a:off x="2992" y="1457"/>
              <a:ext cx="185" cy="96"/>
            </a:xfrm>
            <a:custGeom>
              <a:avLst/>
              <a:gdLst>
                <a:gd name="T0" fmla="*/ 7 w 296"/>
                <a:gd name="T1" fmla="*/ 1 h 178"/>
                <a:gd name="T2" fmla="*/ 6 w 296"/>
                <a:gd name="T3" fmla="*/ 1 h 178"/>
                <a:gd name="T4" fmla="*/ 4 w 296"/>
                <a:gd name="T5" fmla="*/ 0 h 178"/>
                <a:gd name="T6" fmla="*/ 3 w 296"/>
                <a:gd name="T7" fmla="*/ 1 h 178"/>
                <a:gd name="T8" fmla="*/ 1 w 296"/>
                <a:gd name="T9" fmla="*/ 1 h 178"/>
                <a:gd name="T10" fmla="*/ 1 w 296"/>
                <a:gd name="T11" fmla="*/ 1 h 178"/>
                <a:gd name="T12" fmla="*/ 1 w 296"/>
                <a:gd name="T13" fmla="*/ 1 h 178"/>
                <a:gd name="T14" fmla="*/ 1 w 296"/>
                <a:gd name="T15" fmla="*/ 1 h 178"/>
                <a:gd name="T16" fmla="*/ 1 w 296"/>
                <a:gd name="T17" fmla="*/ 1 h 178"/>
                <a:gd name="T18" fmla="*/ 1 w 296"/>
                <a:gd name="T19" fmla="*/ 1 h 178"/>
                <a:gd name="T20" fmla="*/ 1 w 296"/>
                <a:gd name="T21" fmla="*/ 1 h 178"/>
                <a:gd name="T22" fmla="*/ 1 w 296"/>
                <a:gd name="T23" fmla="*/ 1 h 178"/>
                <a:gd name="T24" fmla="*/ 0 w 296"/>
                <a:gd name="T25" fmla="*/ 2 h 178"/>
                <a:gd name="T26" fmla="*/ 1 w 296"/>
                <a:gd name="T27" fmla="*/ 2 h 178"/>
                <a:gd name="T28" fmla="*/ 1 w 296"/>
                <a:gd name="T29" fmla="*/ 2 h 178"/>
                <a:gd name="T30" fmla="*/ 1 w 296"/>
                <a:gd name="T31" fmla="*/ 3 h 178"/>
                <a:gd name="T32" fmla="*/ 1 w 296"/>
                <a:gd name="T33" fmla="*/ 3 h 178"/>
                <a:gd name="T34" fmla="*/ 1 w 296"/>
                <a:gd name="T35" fmla="*/ 3 h 178"/>
                <a:gd name="T36" fmla="*/ 1 w 296"/>
                <a:gd name="T37" fmla="*/ 4 h 178"/>
                <a:gd name="T38" fmla="*/ 2 w 296"/>
                <a:gd name="T39" fmla="*/ 4 h 178"/>
                <a:gd name="T40" fmla="*/ 3 w 296"/>
                <a:gd name="T41" fmla="*/ 4 h 178"/>
                <a:gd name="T42" fmla="*/ 4 w 296"/>
                <a:gd name="T43" fmla="*/ 4 h 178"/>
                <a:gd name="T44" fmla="*/ 4 w 296"/>
                <a:gd name="T45" fmla="*/ 4 h 178"/>
                <a:gd name="T46" fmla="*/ 4 w 296"/>
                <a:gd name="T47" fmla="*/ 4 h 178"/>
                <a:gd name="T48" fmla="*/ 6 w 296"/>
                <a:gd name="T49" fmla="*/ 4 h 178"/>
                <a:gd name="T50" fmla="*/ 6 w 296"/>
                <a:gd name="T51" fmla="*/ 4 h 178"/>
                <a:gd name="T52" fmla="*/ 7 w 296"/>
                <a:gd name="T53" fmla="*/ 4 h 178"/>
                <a:gd name="T54" fmla="*/ 8 w 296"/>
                <a:gd name="T55" fmla="*/ 4 h 178"/>
                <a:gd name="T56" fmla="*/ 9 w 296"/>
                <a:gd name="T57" fmla="*/ 4 h 178"/>
                <a:gd name="T58" fmla="*/ 10 w 296"/>
                <a:gd name="T59" fmla="*/ 3 h 178"/>
                <a:gd name="T60" fmla="*/ 11 w 296"/>
                <a:gd name="T61" fmla="*/ 3 h 178"/>
                <a:gd name="T62" fmla="*/ 11 w 296"/>
                <a:gd name="T63" fmla="*/ 3 h 178"/>
                <a:gd name="T64" fmla="*/ 12 w 296"/>
                <a:gd name="T65" fmla="*/ 3 h 178"/>
                <a:gd name="T66" fmla="*/ 12 w 296"/>
                <a:gd name="T67" fmla="*/ 3 h 178"/>
                <a:gd name="T68" fmla="*/ 14 w 296"/>
                <a:gd name="T69" fmla="*/ 3 h 178"/>
                <a:gd name="T70" fmla="*/ 14 w 296"/>
                <a:gd name="T71" fmla="*/ 3 h 178"/>
                <a:gd name="T72" fmla="*/ 14 w 296"/>
                <a:gd name="T73" fmla="*/ 3 h 178"/>
                <a:gd name="T74" fmla="*/ 14 w 296"/>
                <a:gd name="T75" fmla="*/ 3 h 178"/>
                <a:gd name="T76" fmla="*/ 15 w 296"/>
                <a:gd name="T77" fmla="*/ 3 h 178"/>
                <a:gd name="T78" fmla="*/ 15 w 296"/>
                <a:gd name="T79" fmla="*/ 3 h 178"/>
                <a:gd name="T80" fmla="*/ 16 w 296"/>
                <a:gd name="T81" fmla="*/ 2 h 178"/>
                <a:gd name="T82" fmla="*/ 16 w 296"/>
                <a:gd name="T83" fmla="*/ 2 h 178"/>
                <a:gd name="T84" fmla="*/ 16 w 296"/>
                <a:gd name="T85" fmla="*/ 2 h 178"/>
                <a:gd name="T86" fmla="*/ 17 w 296"/>
                <a:gd name="T87" fmla="*/ 1 h 178"/>
                <a:gd name="T88" fmla="*/ 17 w 296"/>
                <a:gd name="T89" fmla="*/ 1 h 178"/>
                <a:gd name="T90" fmla="*/ 17 w 296"/>
                <a:gd name="T91" fmla="*/ 1 h 178"/>
                <a:gd name="T92" fmla="*/ 15 w 296"/>
                <a:gd name="T93" fmla="*/ 1 h 178"/>
                <a:gd name="T94" fmla="*/ 12 w 296"/>
                <a:gd name="T95" fmla="*/ 1 h 178"/>
                <a:gd name="T96" fmla="*/ 11 w 296"/>
                <a:gd name="T97" fmla="*/ 1 h 178"/>
                <a:gd name="T98" fmla="*/ 10 w 296"/>
                <a:gd name="T99" fmla="*/ 1 h 178"/>
                <a:gd name="T100" fmla="*/ 9 w 296"/>
                <a:gd name="T101" fmla="*/ 1 h 17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96"/>
                <a:gd name="T154" fmla="*/ 0 h 178"/>
                <a:gd name="T155" fmla="*/ 296 w 296"/>
                <a:gd name="T156" fmla="*/ 178 h 17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96" h="178">
                  <a:moveTo>
                    <a:pt x="159" y="13"/>
                  </a:moveTo>
                  <a:lnTo>
                    <a:pt x="135" y="11"/>
                  </a:lnTo>
                  <a:lnTo>
                    <a:pt x="115" y="7"/>
                  </a:lnTo>
                  <a:lnTo>
                    <a:pt x="94" y="3"/>
                  </a:lnTo>
                  <a:lnTo>
                    <a:pt x="70" y="0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38" y="5"/>
                  </a:lnTo>
                  <a:lnTo>
                    <a:pt x="28" y="7"/>
                  </a:lnTo>
                  <a:lnTo>
                    <a:pt x="21" y="11"/>
                  </a:lnTo>
                  <a:lnTo>
                    <a:pt x="17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2" y="37"/>
                  </a:lnTo>
                  <a:lnTo>
                    <a:pt x="12" y="41"/>
                  </a:lnTo>
                  <a:lnTo>
                    <a:pt x="17" y="45"/>
                  </a:lnTo>
                  <a:lnTo>
                    <a:pt x="21" y="49"/>
                  </a:lnTo>
                  <a:lnTo>
                    <a:pt x="19" y="51"/>
                  </a:lnTo>
                  <a:lnTo>
                    <a:pt x="17" y="51"/>
                  </a:lnTo>
                  <a:lnTo>
                    <a:pt x="14" y="51"/>
                  </a:lnTo>
                  <a:lnTo>
                    <a:pt x="12" y="51"/>
                  </a:lnTo>
                  <a:lnTo>
                    <a:pt x="7" y="49"/>
                  </a:lnTo>
                  <a:lnTo>
                    <a:pt x="5" y="47"/>
                  </a:lnTo>
                  <a:lnTo>
                    <a:pt x="3" y="47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0" y="63"/>
                  </a:lnTo>
                  <a:lnTo>
                    <a:pt x="3" y="79"/>
                  </a:lnTo>
                  <a:lnTo>
                    <a:pt x="5" y="91"/>
                  </a:lnTo>
                  <a:lnTo>
                    <a:pt x="17" y="95"/>
                  </a:lnTo>
                  <a:lnTo>
                    <a:pt x="28" y="101"/>
                  </a:lnTo>
                  <a:lnTo>
                    <a:pt x="19" y="103"/>
                  </a:lnTo>
                  <a:lnTo>
                    <a:pt x="7" y="103"/>
                  </a:lnTo>
                  <a:lnTo>
                    <a:pt x="5" y="114"/>
                  </a:lnTo>
                  <a:lnTo>
                    <a:pt x="7" y="120"/>
                  </a:lnTo>
                  <a:lnTo>
                    <a:pt x="10" y="134"/>
                  </a:lnTo>
                  <a:lnTo>
                    <a:pt x="14" y="148"/>
                  </a:lnTo>
                  <a:lnTo>
                    <a:pt x="21" y="152"/>
                  </a:lnTo>
                  <a:lnTo>
                    <a:pt x="24" y="156"/>
                  </a:lnTo>
                  <a:lnTo>
                    <a:pt x="28" y="164"/>
                  </a:lnTo>
                  <a:lnTo>
                    <a:pt x="31" y="170"/>
                  </a:lnTo>
                  <a:lnTo>
                    <a:pt x="35" y="176"/>
                  </a:lnTo>
                  <a:lnTo>
                    <a:pt x="42" y="178"/>
                  </a:lnTo>
                  <a:lnTo>
                    <a:pt x="56" y="172"/>
                  </a:lnTo>
                  <a:lnTo>
                    <a:pt x="63" y="166"/>
                  </a:lnTo>
                  <a:lnTo>
                    <a:pt x="68" y="170"/>
                  </a:lnTo>
                  <a:lnTo>
                    <a:pt x="75" y="174"/>
                  </a:lnTo>
                  <a:lnTo>
                    <a:pt x="84" y="170"/>
                  </a:lnTo>
                  <a:lnTo>
                    <a:pt x="87" y="166"/>
                  </a:lnTo>
                  <a:lnTo>
                    <a:pt x="91" y="170"/>
                  </a:lnTo>
                  <a:lnTo>
                    <a:pt x="98" y="172"/>
                  </a:lnTo>
                  <a:lnTo>
                    <a:pt x="105" y="176"/>
                  </a:lnTo>
                  <a:lnTo>
                    <a:pt x="112" y="176"/>
                  </a:lnTo>
                  <a:lnTo>
                    <a:pt x="124" y="170"/>
                  </a:lnTo>
                  <a:lnTo>
                    <a:pt x="133" y="164"/>
                  </a:lnTo>
                  <a:lnTo>
                    <a:pt x="140" y="164"/>
                  </a:lnTo>
                  <a:lnTo>
                    <a:pt x="152" y="164"/>
                  </a:lnTo>
                  <a:lnTo>
                    <a:pt x="152" y="158"/>
                  </a:lnTo>
                  <a:lnTo>
                    <a:pt x="156" y="152"/>
                  </a:lnTo>
                  <a:lnTo>
                    <a:pt x="163" y="148"/>
                  </a:lnTo>
                  <a:lnTo>
                    <a:pt x="173" y="146"/>
                  </a:lnTo>
                  <a:lnTo>
                    <a:pt x="180" y="148"/>
                  </a:lnTo>
                  <a:lnTo>
                    <a:pt x="184" y="150"/>
                  </a:lnTo>
                  <a:lnTo>
                    <a:pt x="194" y="144"/>
                  </a:lnTo>
                  <a:lnTo>
                    <a:pt x="198" y="138"/>
                  </a:lnTo>
                  <a:lnTo>
                    <a:pt x="203" y="142"/>
                  </a:lnTo>
                  <a:lnTo>
                    <a:pt x="208" y="144"/>
                  </a:lnTo>
                  <a:lnTo>
                    <a:pt x="212" y="144"/>
                  </a:lnTo>
                  <a:lnTo>
                    <a:pt x="219" y="146"/>
                  </a:lnTo>
                  <a:lnTo>
                    <a:pt x="229" y="144"/>
                  </a:lnTo>
                  <a:lnTo>
                    <a:pt x="236" y="140"/>
                  </a:lnTo>
                  <a:lnTo>
                    <a:pt x="233" y="134"/>
                  </a:lnTo>
                  <a:lnTo>
                    <a:pt x="236" y="126"/>
                  </a:lnTo>
                  <a:lnTo>
                    <a:pt x="240" y="122"/>
                  </a:lnTo>
                  <a:lnTo>
                    <a:pt x="240" y="118"/>
                  </a:lnTo>
                  <a:lnTo>
                    <a:pt x="243" y="114"/>
                  </a:lnTo>
                  <a:lnTo>
                    <a:pt x="247" y="112"/>
                  </a:lnTo>
                  <a:lnTo>
                    <a:pt x="252" y="109"/>
                  </a:lnTo>
                  <a:lnTo>
                    <a:pt x="254" y="109"/>
                  </a:lnTo>
                  <a:lnTo>
                    <a:pt x="259" y="103"/>
                  </a:lnTo>
                  <a:lnTo>
                    <a:pt x="259" y="97"/>
                  </a:lnTo>
                  <a:lnTo>
                    <a:pt x="270" y="89"/>
                  </a:lnTo>
                  <a:lnTo>
                    <a:pt x="280" y="81"/>
                  </a:lnTo>
                  <a:lnTo>
                    <a:pt x="277" y="71"/>
                  </a:lnTo>
                  <a:lnTo>
                    <a:pt x="273" y="65"/>
                  </a:lnTo>
                  <a:lnTo>
                    <a:pt x="277" y="59"/>
                  </a:lnTo>
                  <a:lnTo>
                    <a:pt x="282" y="49"/>
                  </a:lnTo>
                  <a:lnTo>
                    <a:pt x="289" y="37"/>
                  </a:lnTo>
                  <a:lnTo>
                    <a:pt x="296" y="27"/>
                  </a:lnTo>
                  <a:lnTo>
                    <a:pt x="294" y="21"/>
                  </a:lnTo>
                  <a:lnTo>
                    <a:pt x="289" y="17"/>
                  </a:lnTo>
                  <a:lnTo>
                    <a:pt x="282" y="15"/>
                  </a:lnTo>
                  <a:lnTo>
                    <a:pt x="275" y="13"/>
                  </a:lnTo>
                  <a:lnTo>
                    <a:pt x="259" y="13"/>
                  </a:lnTo>
                  <a:lnTo>
                    <a:pt x="240" y="15"/>
                  </a:lnTo>
                  <a:lnTo>
                    <a:pt x="215" y="7"/>
                  </a:lnTo>
                  <a:lnTo>
                    <a:pt x="191" y="0"/>
                  </a:lnTo>
                  <a:lnTo>
                    <a:pt x="180" y="3"/>
                  </a:lnTo>
                  <a:lnTo>
                    <a:pt x="173" y="5"/>
                  </a:lnTo>
                  <a:lnTo>
                    <a:pt x="168" y="9"/>
                  </a:lnTo>
                  <a:lnTo>
                    <a:pt x="159" y="13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32" name="Freeform 22"/>
            <p:cNvSpPr>
              <a:spLocks/>
            </p:cNvSpPr>
            <p:nvPr/>
          </p:nvSpPr>
          <p:spPr bwMode="auto">
            <a:xfrm>
              <a:off x="3069" y="1447"/>
              <a:ext cx="32" cy="10"/>
            </a:xfrm>
            <a:custGeom>
              <a:avLst/>
              <a:gdLst>
                <a:gd name="T0" fmla="*/ 0 w 49"/>
                <a:gd name="T1" fmla="*/ 1 h 18"/>
                <a:gd name="T2" fmla="*/ 1 w 49"/>
                <a:gd name="T3" fmla="*/ 1 h 18"/>
                <a:gd name="T4" fmla="*/ 1 w 49"/>
                <a:gd name="T5" fmla="*/ 1 h 18"/>
                <a:gd name="T6" fmla="*/ 1 w 49"/>
                <a:gd name="T7" fmla="*/ 1 h 18"/>
                <a:gd name="T8" fmla="*/ 2 w 49"/>
                <a:gd name="T9" fmla="*/ 0 h 18"/>
                <a:gd name="T10" fmla="*/ 3 w 49"/>
                <a:gd name="T11" fmla="*/ 0 h 18"/>
                <a:gd name="T12" fmla="*/ 3 w 49"/>
                <a:gd name="T13" fmla="*/ 0 h 18"/>
                <a:gd name="T14" fmla="*/ 3 w 49"/>
                <a:gd name="T15" fmla="*/ 1 h 18"/>
                <a:gd name="T16" fmla="*/ 4 w 49"/>
                <a:gd name="T17" fmla="*/ 1 h 18"/>
                <a:gd name="T18" fmla="*/ 3 w 49"/>
                <a:gd name="T19" fmla="*/ 1 h 18"/>
                <a:gd name="T20" fmla="*/ 3 w 49"/>
                <a:gd name="T21" fmla="*/ 1 h 18"/>
                <a:gd name="T22" fmla="*/ 3 w 49"/>
                <a:gd name="T23" fmla="*/ 1 h 18"/>
                <a:gd name="T24" fmla="*/ 2 w 49"/>
                <a:gd name="T25" fmla="*/ 1 h 18"/>
                <a:gd name="T26" fmla="*/ 1 w 49"/>
                <a:gd name="T27" fmla="*/ 1 h 18"/>
                <a:gd name="T28" fmla="*/ 1 w 49"/>
                <a:gd name="T29" fmla="*/ 1 h 18"/>
                <a:gd name="T30" fmla="*/ 1 w 49"/>
                <a:gd name="T31" fmla="*/ 1 h 18"/>
                <a:gd name="T32" fmla="*/ 0 w 49"/>
                <a:gd name="T33" fmla="*/ 1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18"/>
                <a:gd name="T53" fmla="*/ 49 w 4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18">
                  <a:moveTo>
                    <a:pt x="0" y="12"/>
                  </a:moveTo>
                  <a:lnTo>
                    <a:pt x="4" y="8"/>
                  </a:lnTo>
                  <a:lnTo>
                    <a:pt x="9" y="4"/>
                  </a:lnTo>
                  <a:lnTo>
                    <a:pt x="16" y="2"/>
                  </a:lnTo>
                  <a:lnTo>
                    <a:pt x="25" y="0"/>
                  </a:lnTo>
                  <a:lnTo>
                    <a:pt x="35" y="0"/>
                  </a:lnTo>
                  <a:lnTo>
                    <a:pt x="42" y="0"/>
                  </a:lnTo>
                  <a:lnTo>
                    <a:pt x="46" y="2"/>
                  </a:lnTo>
                  <a:lnTo>
                    <a:pt x="49" y="4"/>
                  </a:lnTo>
                  <a:lnTo>
                    <a:pt x="46" y="10"/>
                  </a:lnTo>
                  <a:lnTo>
                    <a:pt x="44" y="14"/>
                  </a:lnTo>
                  <a:lnTo>
                    <a:pt x="37" y="16"/>
                  </a:lnTo>
                  <a:lnTo>
                    <a:pt x="28" y="18"/>
                  </a:lnTo>
                  <a:lnTo>
                    <a:pt x="16" y="18"/>
                  </a:lnTo>
                  <a:lnTo>
                    <a:pt x="7" y="16"/>
                  </a:lnTo>
                  <a:lnTo>
                    <a:pt x="2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EDD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33" name="Freeform 23"/>
            <p:cNvSpPr>
              <a:spLocks/>
            </p:cNvSpPr>
            <p:nvPr/>
          </p:nvSpPr>
          <p:spPr bwMode="auto">
            <a:xfrm>
              <a:off x="3069" y="1447"/>
              <a:ext cx="32" cy="10"/>
            </a:xfrm>
            <a:custGeom>
              <a:avLst/>
              <a:gdLst>
                <a:gd name="T0" fmla="*/ 0 w 49"/>
                <a:gd name="T1" fmla="*/ 1 h 18"/>
                <a:gd name="T2" fmla="*/ 1 w 49"/>
                <a:gd name="T3" fmla="*/ 1 h 18"/>
                <a:gd name="T4" fmla="*/ 1 w 49"/>
                <a:gd name="T5" fmla="*/ 1 h 18"/>
                <a:gd name="T6" fmla="*/ 1 w 49"/>
                <a:gd name="T7" fmla="*/ 1 h 18"/>
                <a:gd name="T8" fmla="*/ 2 w 49"/>
                <a:gd name="T9" fmla="*/ 0 h 18"/>
                <a:gd name="T10" fmla="*/ 3 w 49"/>
                <a:gd name="T11" fmla="*/ 0 h 18"/>
                <a:gd name="T12" fmla="*/ 3 w 49"/>
                <a:gd name="T13" fmla="*/ 0 h 18"/>
                <a:gd name="T14" fmla="*/ 3 w 49"/>
                <a:gd name="T15" fmla="*/ 1 h 18"/>
                <a:gd name="T16" fmla="*/ 4 w 49"/>
                <a:gd name="T17" fmla="*/ 1 h 18"/>
                <a:gd name="T18" fmla="*/ 3 w 49"/>
                <a:gd name="T19" fmla="*/ 1 h 18"/>
                <a:gd name="T20" fmla="*/ 3 w 49"/>
                <a:gd name="T21" fmla="*/ 1 h 18"/>
                <a:gd name="T22" fmla="*/ 3 w 49"/>
                <a:gd name="T23" fmla="*/ 1 h 18"/>
                <a:gd name="T24" fmla="*/ 2 w 49"/>
                <a:gd name="T25" fmla="*/ 1 h 18"/>
                <a:gd name="T26" fmla="*/ 1 w 49"/>
                <a:gd name="T27" fmla="*/ 1 h 18"/>
                <a:gd name="T28" fmla="*/ 1 w 49"/>
                <a:gd name="T29" fmla="*/ 1 h 18"/>
                <a:gd name="T30" fmla="*/ 1 w 49"/>
                <a:gd name="T31" fmla="*/ 1 h 18"/>
                <a:gd name="T32" fmla="*/ 0 w 49"/>
                <a:gd name="T33" fmla="*/ 1 h 18"/>
                <a:gd name="T34" fmla="*/ 0 w 49"/>
                <a:gd name="T35" fmla="*/ 1 h 18"/>
                <a:gd name="T36" fmla="*/ 0 w 49"/>
                <a:gd name="T37" fmla="*/ 1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9"/>
                <a:gd name="T58" fmla="*/ 0 h 18"/>
                <a:gd name="T59" fmla="*/ 49 w 49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9" h="18">
                  <a:moveTo>
                    <a:pt x="0" y="12"/>
                  </a:moveTo>
                  <a:lnTo>
                    <a:pt x="4" y="8"/>
                  </a:lnTo>
                  <a:lnTo>
                    <a:pt x="9" y="4"/>
                  </a:lnTo>
                  <a:lnTo>
                    <a:pt x="16" y="2"/>
                  </a:lnTo>
                  <a:lnTo>
                    <a:pt x="25" y="0"/>
                  </a:lnTo>
                  <a:lnTo>
                    <a:pt x="35" y="0"/>
                  </a:lnTo>
                  <a:lnTo>
                    <a:pt x="42" y="0"/>
                  </a:lnTo>
                  <a:lnTo>
                    <a:pt x="46" y="2"/>
                  </a:lnTo>
                  <a:lnTo>
                    <a:pt x="49" y="4"/>
                  </a:lnTo>
                  <a:lnTo>
                    <a:pt x="46" y="10"/>
                  </a:lnTo>
                  <a:lnTo>
                    <a:pt x="44" y="14"/>
                  </a:lnTo>
                  <a:lnTo>
                    <a:pt x="37" y="16"/>
                  </a:lnTo>
                  <a:lnTo>
                    <a:pt x="28" y="18"/>
                  </a:lnTo>
                  <a:lnTo>
                    <a:pt x="16" y="18"/>
                  </a:lnTo>
                  <a:lnTo>
                    <a:pt x="7" y="16"/>
                  </a:lnTo>
                  <a:lnTo>
                    <a:pt x="2" y="14"/>
                  </a:lnTo>
                  <a:lnTo>
                    <a:pt x="0" y="12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34" name="Freeform 24"/>
            <p:cNvSpPr>
              <a:spLocks/>
            </p:cNvSpPr>
            <p:nvPr/>
          </p:nvSpPr>
          <p:spPr bwMode="auto">
            <a:xfrm>
              <a:off x="3025" y="1433"/>
              <a:ext cx="49" cy="20"/>
            </a:xfrm>
            <a:custGeom>
              <a:avLst/>
              <a:gdLst>
                <a:gd name="T0" fmla="*/ 1 w 79"/>
                <a:gd name="T1" fmla="*/ 1 h 38"/>
                <a:gd name="T2" fmla="*/ 1 w 79"/>
                <a:gd name="T3" fmla="*/ 1 h 38"/>
                <a:gd name="T4" fmla="*/ 1 w 79"/>
                <a:gd name="T5" fmla="*/ 1 h 38"/>
                <a:gd name="T6" fmla="*/ 1 w 79"/>
                <a:gd name="T7" fmla="*/ 1 h 38"/>
                <a:gd name="T8" fmla="*/ 0 w 79"/>
                <a:gd name="T9" fmla="*/ 1 h 38"/>
                <a:gd name="T10" fmla="*/ 1 w 79"/>
                <a:gd name="T11" fmla="*/ 1 h 38"/>
                <a:gd name="T12" fmla="*/ 1 w 79"/>
                <a:gd name="T13" fmla="*/ 1 h 38"/>
                <a:gd name="T14" fmla="*/ 1 w 79"/>
                <a:gd name="T15" fmla="*/ 1 h 38"/>
                <a:gd name="T16" fmla="*/ 1 w 79"/>
                <a:gd name="T17" fmla="*/ 1 h 38"/>
                <a:gd name="T18" fmla="*/ 1 w 79"/>
                <a:gd name="T19" fmla="*/ 1 h 38"/>
                <a:gd name="T20" fmla="*/ 2 w 79"/>
                <a:gd name="T21" fmla="*/ 1 h 38"/>
                <a:gd name="T22" fmla="*/ 2 w 79"/>
                <a:gd name="T23" fmla="*/ 1 h 38"/>
                <a:gd name="T24" fmla="*/ 4 w 79"/>
                <a:gd name="T25" fmla="*/ 1 h 38"/>
                <a:gd name="T26" fmla="*/ 4 w 79"/>
                <a:gd name="T27" fmla="*/ 1 h 38"/>
                <a:gd name="T28" fmla="*/ 4 w 79"/>
                <a:gd name="T29" fmla="*/ 1 h 38"/>
                <a:gd name="T30" fmla="*/ 4 w 79"/>
                <a:gd name="T31" fmla="*/ 1 h 38"/>
                <a:gd name="T32" fmla="*/ 4 w 79"/>
                <a:gd name="T33" fmla="*/ 1 h 38"/>
                <a:gd name="T34" fmla="*/ 4 w 79"/>
                <a:gd name="T35" fmla="*/ 1 h 38"/>
                <a:gd name="T36" fmla="*/ 4 w 79"/>
                <a:gd name="T37" fmla="*/ 0 h 38"/>
                <a:gd name="T38" fmla="*/ 2 w 79"/>
                <a:gd name="T39" fmla="*/ 1 h 38"/>
                <a:gd name="T40" fmla="*/ 2 w 79"/>
                <a:gd name="T41" fmla="*/ 1 h 38"/>
                <a:gd name="T42" fmla="*/ 2 w 79"/>
                <a:gd name="T43" fmla="*/ 1 h 38"/>
                <a:gd name="T44" fmla="*/ 1 w 79"/>
                <a:gd name="T45" fmla="*/ 1 h 3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9"/>
                <a:gd name="T70" fmla="*/ 0 h 38"/>
                <a:gd name="T71" fmla="*/ 79 w 79"/>
                <a:gd name="T72" fmla="*/ 38 h 3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9" h="38">
                  <a:moveTo>
                    <a:pt x="28" y="4"/>
                  </a:moveTo>
                  <a:lnTo>
                    <a:pt x="18" y="6"/>
                  </a:lnTo>
                  <a:lnTo>
                    <a:pt x="9" y="8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11" y="32"/>
                  </a:lnTo>
                  <a:lnTo>
                    <a:pt x="18" y="34"/>
                  </a:lnTo>
                  <a:lnTo>
                    <a:pt x="32" y="36"/>
                  </a:lnTo>
                  <a:lnTo>
                    <a:pt x="44" y="38"/>
                  </a:lnTo>
                  <a:lnTo>
                    <a:pt x="53" y="36"/>
                  </a:lnTo>
                  <a:lnTo>
                    <a:pt x="65" y="30"/>
                  </a:lnTo>
                  <a:lnTo>
                    <a:pt x="74" y="22"/>
                  </a:lnTo>
                  <a:lnTo>
                    <a:pt x="79" y="16"/>
                  </a:lnTo>
                  <a:lnTo>
                    <a:pt x="76" y="10"/>
                  </a:lnTo>
                  <a:lnTo>
                    <a:pt x="72" y="4"/>
                  </a:lnTo>
                  <a:lnTo>
                    <a:pt x="65" y="2"/>
                  </a:lnTo>
                  <a:lnTo>
                    <a:pt x="60" y="0"/>
                  </a:lnTo>
                  <a:lnTo>
                    <a:pt x="49" y="4"/>
                  </a:lnTo>
                  <a:lnTo>
                    <a:pt x="39" y="8"/>
                  </a:lnTo>
                  <a:lnTo>
                    <a:pt x="35" y="6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EDD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35" name="Freeform 25"/>
            <p:cNvSpPr>
              <a:spLocks/>
            </p:cNvSpPr>
            <p:nvPr/>
          </p:nvSpPr>
          <p:spPr bwMode="auto">
            <a:xfrm>
              <a:off x="3025" y="1433"/>
              <a:ext cx="49" cy="20"/>
            </a:xfrm>
            <a:custGeom>
              <a:avLst/>
              <a:gdLst>
                <a:gd name="T0" fmla="*/ 1 w 79"/>
                <a:gd name="T1" fmla="*/ 1 h 38"/>
                <a:gd name="T2" fmla="*/ 1 w 79"/>
                <a:gd name="T3" fmla="*/ 1 h 38"/>
                <a:gd name="T4" fmla="*/ 1 w 79"/>
                <a:gd name="T5" fmla="*/ 1 h 38"/>
                <a:gd name="T6" fmla="*/ 1 w 79"/>
                <a:gd name="T7" fmla="*/ 1 h 38"/>
                <a:gd name="T8" fmla="*/ 0 w 79"/>
                <a:gd name="T9" fmla="*/ 1 h 38"/>
                <a:gd name="T10" fmla="*/ 1 w 79"/>
                <a:gd name="T11" fmla="*/ 1 h 38"/>
                <a:gd name="T12" fmla="*/ 1 w 79"/>
                <a:gd name="T13" fmla="*/ 1 h 38"/>
                <a:gd name="T14" fmla="*/ 1 w 79"/>
                <a:gd name="T15" fmla="*/ 1 h 38"/>
                <a:gd name="T16" fmla="*/ 1 w 79"/>
                <a:gd name="T17" fmla="*/ 1 h 38"/>
                <a:gd name="T18" fmla="*/ 1 w 79"/>
                <a:gd name="T19" fmla="*/ 1 h 38"/>
                <a:gd name="T20" fmla="*/ 2 w 79"/>
                <a:gd name="T21" fmla="*/ 1 h 38"/>
                <a:gd name="T22" fmla="*/ 2 w 79"/>
                <a:gd name="T23" fmla="*/ 1 h 38"/>
                <a:gd name="T24" fmla="*/ 4 w 79"/>
                <a:gd name="T25" fmla="*/ 1 h 38"/>
                <a:gd name="T26" fmla="*/ 4 w 79"/>
                <a:gd name="T27" fmla="*/ 1 h 38"/>
                <a:gd name="T28" fmla="*/ 4 w 79"/>
                <a:gd name="T29" fmla="*/ 1 h 38"/>
                <a:gd name="T30" fmla="*/ 4 w 79"/>
                <a:gd name="T31" fmla="*/ 1 h 38"/>
                <a:gd name="T32" fmla="*/ 4 w 79"/>
                <a:gd name="T33" fmla="*/ 1 h 38"/>
                <a:gd name="T34" fmla="*/ 4 w 79"/>
                <a:gd name="T35" fmla="*/ 1 h 38"/>
                <a:gd name="T36" fmla="*/ 4 w 79"/>
                <a:gd name="T37" fmla="*/ 0 h 38"/>
                <a:gd name="T38" fmla="*/ 2 w 79"/>
                <a:gd name="T39" fmla="*/ 1 h 38"/>
                <a:gd name="T40" fmla="*/ 2 w 79"/>
                <a:gd name="T41" fmla="*/ 1 h 38"/>
                <a:gd name="T42" fmla="*/ 2 w 79"/>
                <a:gd name="T43" fmla="*/ 1 h 38"/>
                <a:gd name="T44" fmla="*/ 1 w 79"/>
                <a:gd name="T45" fmla="*/ 1 h 38"/>
                <a:gd name="T46" fmla="*/ 1 w 79"/>
                <a:gd name="T47" fmla="*/ 1 h 38"/>
                <a:gd name="T48" fmla="*/ 1 w 79"/>
                <a:gd name="T49" fmla="*/ 1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9"/>
                <a:gd name="T76" fmla="*/ 0 h 38"/>
                <a:gd name="T77" fmla="*/ 79 w 79"/>
                <a:gd name="T78" fmla="*/ 38 h 3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9" h="38">
                  <a:moveTo>
                    <a:pt x="28" y="4"/>
                  </a:moveTo>
                  <a:lnTo>
                    <a:pt x="18" y="6"/>
                  </a:lnTo>
                  <a:lnTo>
                    <a:pt x="9" y="8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11" y="32"/>
                  </a:lnTo>
                  <a:lnTo>
                    <a:pt x="18" y="34"/>
                  </a:lnTo>
                  <a:lnTo>
                    <a:pt x="32" y="36"/>
                  </a:lnTo>
                  <a:lnTo>
                    <a:pt x="44" y="38"/>
                  </a:lnTo>
                  <a:lnTo>
                    <a:pt x="53" y="36"/>
                  </a:lnTo>
                  <a:lnTo>
                    <a:pt x="65" y="30"/>
                  </a:lnTo>
                  <a:lnTo>
                    <a:pt x="74" y="22"/>
                  </a:lnTo>
                  <a:lnTo>
                    <a:pt x="79" y="16"/>
                  </a:lnTo>
                  <a:lnTo>
                    <a:pt x="76" y="10"/>
                  </a:lnTo>
                  <a:lnTo>
                    <a:pt x="72" y="4"/>
                  </a:lnTo>
                  <a:lnTo>
                    <a:pt x="65" y="2"/>
                  </a:lnTo>
                  <a:lnTo>
                    <a:pt x="60" y="0"/>
                  </a:lnTo>
                  <a:lnTo>
                    <a:pt x="49" y="4"/>
                  </a:lnTo>
                  <a:lnTo>
                    <a:pt x="39" y="8"/>
                  </a:lnTo>
                  <a:lnTo>
                    <a:pt x="35" y="6"/>
                  </a:lnTo>
                  <a:lnTo>
                    <a:pt x="28" y="4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36" name="Freeform 26"/>
            <p:cNvSpPr>
              <a:spLocks/>
            </p:cNvSpPr>
            <p:nvPr/>
          </p:nvSpPr>
          <p:spPr bwMode="auto">
            <a:xfrm>
              <a:off x="3028" y="1415"/>
              <a:ext cx="22" cy="17"/>
            </a:xfrm>
            <a:custGeom>
              <a:avLst/>
              <a:gdLst>
                <a:gd name="T0" fmla="*/ 0 w 35"/>
                <a:gd name="T1" fmla="*/ 1 h 30"/>
                <a:gd name="T2" fmla="*/ 0 w 35"/>
                <a:gd name="T3" fmla="*/ 1 h 30"/>
                <a:gd name="T4" fmla="*/ 1 w 35"/>
                <a:gd name="T5" fmla="*/ 1 h 30"/>
                <a:gd name="T6" fmla="*/ 1 w 35"/>
                <a:gd name="T7" fmla="*/ 1 h 30"/>
                <a:gd name="T8" fmla="*/ 1 w 35"/>
                <a:gd name="T9" fmla="*/ 1 h 30"/>
                <a:gd name="T10" fmla="*/ 1 w 35"/>
                <a:gd name="T11" fmla="*/ 1 h 30"/>
                <a:gd name="T12" fmla="*/ 2 w 35"/>
                <a:gd name="T13" fmla="*/ 1 h 30"/>
                <a:gd name="T14" fmla="*/ 2 w 35"/>
                <a:gd name="T15" fmla="*/ 1 h 30"/>
                <a:gd name="T16" fmla="*/ 3 w 35"/>
                <a:gd name="T17" fmla="*/ 1 h 30"/>
                <a:gd name="T18" fmla="*/ 3 w 35"/>
                <a:gd name="T19" fmla="*/ 1 h 30"/>
                <a:gd name="T20" fmla="*/ 2 w 35"/>
                <a:gd name="T21" fmla="*/ 0 h 30"/>
                <a:gd name="T22" fmla="*/ 2 w 35"/>
                <a:gd name="T23" fmla="*/ 0 h 30"/>
                <a:gd name="T24" fmla="*/ 2 w 35"/>
                <a:gd name="T25" fmla="*/ 0 h 30"/>
                <a:gd name="T26" fmla="*/ 1 w 35"/>
                <a:gd name="T27" fmla="*/ 1 h 30"/>
                <a:gd name="T28" fmla="*/ 1 w 35"/>
                <a:gd name="T29" fmla="*/ 1 h 30"/>
                <a:gd name="T30" fmla="*/ 1 w 35"/>
                <a:gd name="T31" fmla="*/ 1 h 30"/>
                <a:gd name="T32" fmla="*/ 0 w 35"/>
                <a:gd name="T33" fmla="*/ 1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0" y="18"/>
                  </a:moveTo>
                  <a:lnTo>
                    <a:pt x="0" y="22"/>
                  </a:lnTo>
                  <a:lnTo>
                    <a:pt x="3" y="26"/>
                  </a:lnTo>
                  <a:lnTo>
                    <a:pt x="5" y="28"/>
                  </a:lnTo>
                  <a:lnTo>
                    <a:pt x="7" y="30"/>
                  </a:lnTo>
                  <a:lnTo>
                    <a:pt x="19" y="28"/>
                  </a:lnTo>
                  <a:lnTo>
                    <a:pt x="26" y="24"/>
                  </a:lnTo>
                  <a:lnTo>
                    <a:pt x="33" y="16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17" y="6"/>
                  </a:lnTo>
                  <a:lnTo>
                    <a:pt x="10" y="10"/>
                  </a:lnTo>
                  <a:lnTo>
                    <a:pt x="3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EDD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37" name="Freeform 27"/>
            <p:cNvSpPr>
              <a:spLocks/>
            </p:cNvSpPr>
            <p:nvPr/>
          </p:nvSpPr>
          <p:spPr bwMode="auto">
            <a:xfrm>
              <a:off x="3028" y="1415"/>
              <a:ext cx="22" cy="17"/>
            </a:xfrm>
            <a:custGeom>
              <a:avLst/>
              <a:gdLst>
                <a:gd name="T0" fmla="*/ 0 w 35"/>
                <a:gd name="T1" fmla="*/ 1 h 30"/>
                <a:gd name="T2" fmla="*/ 0 w 35"/>
                <a:gd name="T3" fmla="*/ 1 h 30"/>
                <a:gd name="T4" fmla="*/ 1 w 35"/>
                <a:gd name="T5" fmla="*/ 1 h 30"/>
                <a:gd name="T6" fmla="*/ 1 w 35"/>
                <a:gd name="T7" fmla="*/ 1 h 30"/>
                <a:gd name="T8" fmla="*/ 1 w 35"/>
                <a:gd name="T9" fmla="*/ 1 h 30"/>
                <a:gd name="T10" fmla="*/ 1 w 35"/>
                <a:gd name="T11" fmla="*/ 1 h 30"/>
                <a:gd name="T12" fmla="*/ 2 w 35"/>
                <a:gd name="T13" fmla="*/ 1 h 30"/>
                <a:gd name="T14" fmla="*/ 2 w 35"/>
                <a:gd name="T15" fmla="*/ 1 h 30"/>
                <a:gd name="T16" fmla="*/ 3 w 35"/>
                <a:gd name="T17" fmla="*/ 1 h 30"/>
                <a:gd name="T18" fmla="*/ 3 w 35"/>
                <a:gd name="T19" fmla="*/ 1 h 30"/>
                <a:gd name="T20" fmla="*/ 2 w 35"/>
                <a:gd name="T21" fmla="*/ 0 h 30"/>
                <a:gd name="T22" fmla="*/ 2 w 35"/>
                <a:gd name="T23" fmla="*/ 0 h 30"/>
                <a:gd name="T24" fmla="*/ 2 w 35"/>
                <a:gd name="T25" fmla="*/ 0 h 30"/>
                <a:gd name="T26" fmla="*/ 1 w 35"/>
                <a:gd name="T27" fmla="*/ 1 h 30"/>
                <a:gd name="T28" fmla="*/ 1 w 35"/>
                <a:gd name="T29" fmla="*/ 1 h 30"/>
                <a:gd name="T30" fmla="*/ 1 w 35"/>
                <a:gd name="T31" fmla="*/ 1 h 30"/>
                <a:gd name="T32" fmla="*/ 0 w 35"/>
                <a:gd name="T33" fmla="*/ 1 h 30"/>
                <a:gd name="T34" fmla="*/ 0 w 35"/>
                <a:gd name="T35" fmla="*/ 1 h 30"/>
                <a:gd name="T36" fmla="*/ 0 w 35"/>
                <a:gd name="T37" fmla="*/ 1 h 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5"/>
                <a:gd name="T58" fmla="*/ 0 h 30"/>
                <a:gd name="T59" fmla="*/ 35 w 35"/>
                <a:gd name="T60" fmla="*/ 30 h 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5" h="30">
                  <a:moveTo>
                    <a:pt x="0" y="18"/>
                  </a:moveTo>
                  <a:lnTo>
                    <a:pt x="0" y="22"/>
                  </a:lnTo>
                  <a:lnTo>
                    <a:pt x="3" y="26"/>
                  </a:lnTo>
                  <a:lnTo>
                    <a:pt x="5" y="28"/>
                  </a:lnTo>
                  <a:lnTo>
                    <a:pt x="7" y="30"/>
                  </a:lnTo>
                  <a:lnTo>
                    <a:pt x="19" y="28"/>
                  </a:lnTo>
                  <a:lnTo>
                    <a:pt x="26" y="24"/>
                  </a:lnTo>
                  <a:lnTo>
                    <a:pt x="33" y="16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17" y="6"/>
                  </a:lnTo>
                  <a:lnTo>
                    <a:pt x="10" y="10"/>
                  </a:lnTo>
                  <a:lnTo>
                    <a:pt x="3" y="12"/>
                  </a:lnTo>
                  <a:lnTo>
                    <a:pt x="0" y="18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38" name="Freeform 28"/>
            <p:cNvSpPr>
              <a:spLocks/>
            </p:cNvSpPr>
            <p:nvPr/>
          </p:nvSpPr>
          <p:spPr bwMode="auto">
            <a:xfrm>
              <a:off x="2912" y="1481"/>
              <a:ext cx="53" cy="50"/>
            </a:xfrm>
            <a:custGeom>
              <a:avLst/>
              <a:gdLst>
                <a:gd name="T0" fmla="*/ 4 w 84"/>
                <a:gd name="T1" fmla="*/ 1 h 93"/>
                <a:gd name="T2" fmla="*/ 4 w 84"/>
                <a:gd name="T3" fmla="*/ 1 h 93"/>
                <a:gd name="T4" fmla="*/ 4 w 84"/>
                <a:gd name="T5" fmla="*/ 1 h 93"/>
                <a:gd name="T6" fmla="*/ 4 w 84"/>
                <a:gd name="T7" fmla="*/ 1 h 93"/>
                <a:gd name="T8" fmla="*/ 4 w 84"/>
                <a:gd name="T9" fmla="*/ 1 h 93"/>
                <a:gd name="T10" fmla="*/ 4 w 84"/>
                <a:gd name="T11" fmla="*/ 1 h 93"/>
                <a:gd name="T12" fmla="*/ 5 w 84"/>
                <a:gd name="T13" fmla="*/ 0 h 93"/>
                <a:gd name="T14" fmla="*/ 5 w 84"/>
                <a:gd name="T15" fmla="*/ 0 h 93"/>
                <a:gd name="T16" fmla="*/ 5 w 84"/>
                <a:gd name="T17" fmla="*/ 1 h 93"/>
                <a:gd name="T18" fmla="*/ 5 w 84"/>
                <a:gd name="T19" fmla="*/ 1 h 93"/>
                <a:gd name="T20" fmla="*/ 5 w 84"/>
                <a:gd name="T21" fmla="*/ 1 h 93"/>
                <a:gd name="T22" fmla="*/ 5 w 84"/>
                <a:gd name="T23" fmla="*/ 1 h 93"/>
                <a:gd name="T24" fmla="*/ 5 w 84"/>
                <a:gd name="T25" fmla="*/ 1 h 93"/>
                <a:gd name="T26" fmla="*/ 5 w 84"/>
                <a:gd name="T27" fmla="*/ 1 h 93"/>
                <a:gd name="T28" fmla="*/ 4 w 84"/>
                <a:gd name="T29" fmla="*/ 1 h 93"/>
                <a:gd name="T30" fmla="*/ 4 w 84"/>
                <a:gd name="T31" fmla="*/ 2 h 93"/>
                <a:gd name="T32" fmla="*/ 4 w 84"/>
                <a:gd name="T33" fmla="*/ 2 h 93"/>
                <a:gd name="T34" fmla="*/ 3 w 84"/>
                <a:gd name="T35" fmla="*/ 2 h 93"/>
                <a:gd name="T36" fmla="*/ 3 w 84"/>
                <a:gd name="T37" fmla="*/ 2 h 93"/>
                <a:gd name="T38" fmla="*/ 2 w 84"/>
                <a:gd name="T39" fmla="*/ 2 h 93"/>
                <a:gd name="T40" fmla="*/ 1 w 84"/>
                <a:gd name="T41" fmla="*/ 2 h 93"/>
                <a:gd name="T42" fmla="*/ 1 w 84"/>
                <a:gd name="T43" fmla="*/ 2 h 93"/>
                <a:gd name="T44" fmla="*/ 1 w 84"/>
                <a:gd name="T45" fmla="*/ 2 h 93"/>
                <a:gd name="T46" fmla="*/ 0 w 84"/>
                <a:gd name="T47" fmla="*/ 2 h 93"/>
                <a:gd name="T48" fmla="*/ 0 w 84"/>
                <a:gd name="T49" fmla="*/ 2 h 93"/>
                <a:gd name="T50" fmla="*/ 1 w 84"/>
                <a:gd name="T51" fmla="*/ 2 h 93"/>
                <a:gd name="T52" fmla="*/ 1 w 84"/>
                <a:gd name="T53" fmla="*/ 2 h 93"/>
                <a:gd name="T54" fmla="*/ 1 w 84"/>
                <a:gd name="T55" fmla="*/ 2 h 93"/>
                <a:gd name="T56" fmla="*/ 2 w 84"/>
                <a:gd name="T57" fmla="*/ 2 h 93"/>
                <a:gd name="T58" fmla="*/ 2 w 84"/>
                <a:gd name="T59" fmla="*/ 2 h 93"/>
                <a:gd name="T60" fmla="*/ 2 w 84"/>
                <a:gd name="T61" fmla="*/ 2 h 93"/>
                <a:gd name="T62" fmla="*/ 2 w 84"/>
                <a:gd name="T63" fmla="*/ 2 h 93"/>
                <a:gd name="T64" fmla="*/ 3 w 84"/>
                <a:gd name="T65" fmla="*/ 1 h 93"/>
                <a:gd name="T66" fmla="*/ 3 w 84"/>
                <a:gd name="T67" fmla="*/ 1 h 93"/>
                <a:gd name="T68" fmla="*/ 3 w 84"/>
                <a:gd name="T69" fmla="*/ 1 h 93"/>
                <a:gd name="T70" fmla="*/ 3 w 84"/>
                <a:gd name="T71" fmla="*/ 1 h 93"/>
                <a:gd name="T72" fmla="*/ 3 w 84"/>
                <a:gd name="T73" fmla="*/ 1 h 93"/>
                <a:gd name="T74" fmla="*/ 3 w 84"/>
                <a:gd name="T75" fmla="*/ 1 h 93"/>
                <a:gd name="T76" fmla="*/ 4 w 84"/>
                <a:gd name="T77" fmla="*/ 1 h 9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4"/>
                <a:gd name="T118" fmla="*/ 0 h 93"/>
                <a:gd name="T119" fmla="*/ 84 w 84"/>
                <a:gd name="T120" fmla="*/ 93 h 9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4" h="93">
                  <a:moveTo>
                    <a:pt x="58" y="6"/>
                  </a:moveTo>
                  <a:lnTo>
                    <a:pt x="63" y="8"/>
                  </a:lnTo>
                  <a:lnTo>
                    <a:pt x="65" y="10"/>
                  </a:lnTo>
                  <a:lnTo>
                    <a:pt x="68" y="8"/>
                  </a:lnTo>
                  <a:lnTo>
                    <a:pt x="70" y="6"/>
                  </a:lnTo>
                  <a:lnTo>
                    <a:pt x="72" y="2"/>
                  </a:lnTo>
                  <a:lnTo>
                    <a:pt x="75" y="0"/>
                  </a:lnTo>
                  <a:lnTo>
                    <a:pt x="79" y="0"/>
                  </a:lnTo>
                  <a:lnTo>
                    <a:pt x="82" y="2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82" y="24"/>
                  </a:lnTo>
                  <a:lnTo>
                    <a:pt x="82" y="32"/>
                  </a:lnTo>
                  <a:lnTo>
                    <a:pt x="77" y="42"/>
                  </a:lnTo>
                  <a:lnTo>
                    <a:pt x="72" y="52"/>
                  </a:lnTo>
                  <a:lnTo>
                    <a:pt x="63" y="60"/>
                  </a:lnTo>
                  <a:lnTo>
                    <a:pt x="56" y="66"/>
                  </a:lnTo>
                  <a:lnTo>
                    <a:pt x="47" y="75"/>
                  </a:lnTo>
                  <a:lnTo>
                    <a:pt x="37" y="83"/>
                  </a:lnTo>
                  <a:lnTo>
                    <a:pt x="26" y="89"/>
                  </a:lnTo>
                  <a:lnTo>
                    <a:pt x="14" y="93"/>
                  </a:lnTo>
                  <a:lnTo>
                    <a:pt x="7" y="91"/>
                  </a:lnTo>
                  <a:lnTo>
                    <a:pt x="2" y="89"/>
                  </a:lnTo>
                  <a:lnTo>
                    <a:pt x="0" y="87"/>
                  </a:lnTo>
                  <a:lnTo>
                    <a:pt x="0" y="83"/>
                  </a:lnTo>
                  <a:lnTo>
                    <a:pt x="2" y="79"/>
                  </a:lnTo>
                  <a:lnTo>
                    <a:pt x="9" y="75"/>
                  </a:lnTo>
                  <a:lnTo>
                    <a:pt x="16" y="73"/>
                  </a:lnTo>
                  <a:lnTo>
                    <a:pt x="26" y="71"/>
                  </a:lnTo>
                  <a:lnTo>
                    <a:pt x="30" y="66"/>
                  </a:lnTo>
                  <a:lnTo>
                    <a:pt x="33" y="60"/>
                  </a:lnTo>
                  <a:lnTo>
                    <a:pt x="33" y="56"/>
                  </a:lnTo>
                  <a:lnTo>
                    <a:pt x="35" y="52"/>
                  </a:lnTo>
                  <a:lnTo>
                    <a:pt x="37" y="36"/>
                  </a:lnTo>
                  <a:lnTo>
                    <a:pt x="40" y="22"/>
                  </a:lnTo>
                  <a:lnTo>
                    <a:pt x="42" y="16"/>
                  </a:lnTo>
                  <a:lnTo>
                    <a:pt x="47" y="10"/>
                  </a:lnTo>
                  <a:lnTo>
                    <a:pt x="51" y="6"/>
                  </a:lnTo>
                  <a:lnTo>
                    <a:pt x="58" y="6"/>
                  </a:lnTo>
                  <a:close/>
                </a:path>
              </a:pathLst>
            </a:custGeom>
            <a:solidFill>
              <a:srgbClr val="EDD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39" name="Freeform 29"/>
            <p:cNvSpPr>
              <a:spLocks/>
            </p:cNvSpPr>
            <p:nvPr/>
          </p:nvSpPr>
          <p:spPr bwMode="auto">
            <a:xfrm>
              <a:off x="2912" y="1481"/>
              <a:ext cx="53" cy="50"/>
            </a:xfrm>
            <a:custGeom>
              <a:avLst/>
              <a:gdLst>
                <a:gd name="T0" fmla="*/ 4 w 84"/>
                <a:gd name="T1" fmla="*/ 1 h 93"/>
                <a:gd name="T2" fmla="*/ 4 w 84"/>
                <a:gd name="T3" fmla="*/ 1 h 93"/>
                <a:gd name="T4" fmla="*/ 4 w 84"/>
                <a:gd name="T5" fmla="*/ 1 h 93"/>
                <a:gd name="T6" fmla="*/ 4 w 84"/>
                <a:gd name="T7" fmla="*/ 1 h 93"/>
                <a:gd name="T8" fmla="*/ 4 w 84"/>
                <a:gd name="T9" fmla="*/ 1 h 93"/>
                <a:gd name="T10" fmla="*/ 4 w 84"/>
                <a:gd name="T11" fmla="*/ 1 h 93"/>
                <a:gd name="T12" fmla="*/ 5 w 84"/>
                <a:gd name="T13" fmla="*/ 0 h 93"/>
                <a:gd name="T14" fmla="*/ 5 w 84"/>
                <a:gd name="T15" fmla="*/ 0 h 93"/>
                <a:gd name="T16" fmla="*/ 5 w 84"/>
                <a:gd name="T17" fmla="*/ 1 h 93"/>
                <a:gd name="T18" fmla="*/ 5 w 84"/>
                <a:gd name="T19" fmla="*/ 1 h 93"/>
                <a:gd name="T20" fmla="*/ 5 w 84"/>
                <a:gd name="T21" fmla="*/ 1 h 93"/>
                <a:gd name="T22" fmla="*/ 5 w 84"/>
                <a:gd name="T23" fmla="*/ 1 h 93"/>
                <a:gd name="T24" fmla="*/ 5 w 84"/>
                <a:gd name="T25" fmla="*/ 1 h 93"/>
                <a:gd name="T26" fmla="*/ 5 w 84"/>
                <a:gd name="T27" fmla="*/ 1 h 93"/>
                <a:gd name="T28" fmla="*/ 4 w 84"/>
                <a:gd name="T29" fmla="*/ 1 h 93"/>
                <a:gd name="T30" fmla="*/ 4 w 84"/>
                <a:gd name="T31" fmla="*/ 2 h 93"/>
                <a:gd name="T32" fmla="*/ 4 w 84"/>
                <a:gd name="T33" fmla="*/ 2 h 93"/>
                <a:gd name="T34" fmla="*/ 3 w 84"/>
                <a:gd name="T35" fmla="*/ 2 h 93"/>
                <a:gd name="T36" fmla="*/ 3 w 84"/>
                <a:gd name="T37" fmla="*/ 2 h 93"/>
                <a:gd name="T38" fmla="*/ 2 w 84"/>
                <a:gd name="T39" fmla="*/ 2 h 93"/>
                <a:gd name="T40" fmla="*/ 1 w 84"/>
                <a:gd name="T41" fmla="*/ 2 h 93"/>
                <a:gd name="T42" fmla="*/ 1 w 84"/>
                <a:gd name="T43" fmla="*/ 2 h 93"/>
                <a:gd name="T44" fmla="*/ 1 w 84"/>
                <a:gd name="T45" fmla="*/ 2 h 93"/>
                <a:gd name="T46" fmla="*/ 0 w 84"/>
                <a:gd name="T47" fmla="*/ 2 h 93"/>
                <a:gd name="T48" fmla="*/ 0 w 84"/>
                <a:gd name="T49" fmla="*/ 2 h 93"/>
                <a:gd name="T50" fmla="*/ 1 w 84"/>
                <a:gd name="T51" fmla="*/ 2 h 93"/>
                <a:gd name="T52" fmla="*/ 1 w 84"/>
                <a:gd name="T53" fmla="*/ 2 h 93"/>
                <a:gd name="T54" fmla="*/ 1 w 84"/>
                <a:gd name="T55" fmla="*/ 2 h 93"/>
                <a:gd name="T56" fmla="*/ 2 w 84"/>
                <a:gd name="T57" fmla="*/ 2 h 93"/>
                <a:gd name="T58" fmla="*/ 2 w 84"/>
                <a:gd name="T59" fmla="*/ 2 h 93"/>
                <a:gd name="T60" fmla="*/ 2 w 84"/>
                <a:gd name="T61" fmla="*/ 2 h 93"/>
                <a:gd name="T62" fmla="*/ 2 w 84"/>
                <a:gd name="T63" fmla="*/ 2 h 93"/>
                <a:gd name="T64" fmla="*/ 3 w 84"/>
                <a:gd name="T65" fmla="*/ 1 h 93"/>
                <a:gd name="T66" fmla="*/ 3 w 84"/>
                <a:gd name="T67" fmla="*/ 1 h 93"/>
                <a:gd name="T68" fmla="*/ 3 w 84"/>
                <a:gd name="T69" fmla="*/ 1 h 93"/>
                <a:gd name="T70" fmla="*/ 3 w 84"/>
                <a:gd name="T71" fmla="*/ 1 h 93"/>
                <a:gd name="T72" fmla="*/ 3 w 84"/>
                <a:gd name="T73" fmla="*/ 1 h 93"/>
                <a:gd name="T74" fmla="*/ 3 w 84"/>
                <a:gd name="T75" fmla="*/ 1 h 93"/>
                <a:gd name="T76" fmla="*/ 4 w 84"/>
                <a:gd name="T77" fmla="*/ 1 h 93"/>
                <a:gd name="T78" fmla="*/ 4 w 84"/>
                <a:gd name="T79" fmla="*/ 1 h 93"/>
                <a:gd name="T80" fmla="*/ 4 w 84"/>
                <a:gd name="T81" fmla="*/ 1 h 9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4"/>
                <a:gd name="T124" fmla="*/ 0 h 93"/>
                <a:gd name="T125" fmla="*/ 84 w 84"/>
                <a:gd name="T126" fmla="*/ 93 h 9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4" h="93">
                  <a:moveTo>
                    <a:pt x="58" y="6"/>
                  </a:moveTo>
                  <a:lnTo>
                    <a:pt x="63" y="8"/>
                  </a:lnTo>
                  <a:lnTo>
                    <a:pt x="65" y="10"/>
                  </a:lnTo>
                  <a:lnTo>
                    <a:pt x="68" y="8"/>
                  </a:lnTo>
                  <a:lnTo>
                    <a:pt x="70" y="6"/>
                  </a:lnTo>
                  <a:lnTo>
                    <a:pt x="72" y="2"/>
                  </a:lnTo>
                  <a:lnTo>
                    <a:pt x="75" y="0"/>
                  </a:lnTo>
                  <a:lnTo>
                    <a:pt x="79" y="0"/>
                  </a:lnTo>
                  <a:lnTo>
                    <a:pt x="82" y="2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82" y="24"/>
                  </a:lnTo>
                  <a:lnTo>
                    <a:pt x="82" y="32"/>
                  </a:lnTo>
                  <a:lnTo>
                    <a:pt x="77" y="42"/>
                  </a:lnTo>
                  <a:lnTo>
                    <a:pt x="72" y="52"/>
                  </a:lnTo>
                  <a:lnTo>
                    <a:pt x="63" y="60"/>
                  </a:lnTo>
                  <a:lnTo>
                    <a:pt x="56" y="66"/>
                  </a:lnTo>
                  <a:lnTo>
                    <a:pt x="47" y="75"/>
                  </a:lnTo>
                  <a:lnTo>
                    <a:pt x="37" y="83"/>
                  </a:lnTo>
                  <a:lnTo>
                    <a:pt x="26" y="89"/>
                  </a:lnTo>
                  <a:lnTo>
                    <a:pt x="14" y="93"/>
                  </a:lnTo>
                  <a:lnTo>
                    <a:pt x="7" y="91"/>
                  </a:lnTo>
                  <a:lnTo>
                    <a:pt x="2" y="89"/>
                  </a:lnTo>
                  <a:lnTo>
                    <a:pt x="0" y="87"/>
                  </a:lnTo>
                  <a:lnTo>
                    <a:pt x="0" y="83"/>
                  </a:lnTo>
                  <a:lnTo>
                    <a:pt x="2" y="79"/>
                  </a:lnTo>
                  <a:lnTo>
                    <a:pt x="9" y="75"/>
                  </a:lnTo>
                  <a:lnTo>
                    <a:pt x="16" y="73"/>
                  </a:lnTo>
                  <a:lnTo>
                    <a:pt x="26" y="71"/>
                  </a:lnTo>
                  <a:lnTo>
                    <a:pt x="30" y="66"/>
                  </a:lnTo>
                  <a:lnTo>
                    <a:pt x="33" y="60"/>
                  </a:lnTo>
                  <a:lnTo>
                    <a:pt x="33" y="56"/>
                  </a:lnTo>
                  <a:lnTo>
                    <a:pt x="35" y="52"/>
                  </a:lnTo>
                  <a:lnTo>
                    <a:pt x="37" y="36"/>
                  </a:lnTo>
                  <a:lnTo>
                    <a:pt x="40" y="22"/>
                  </a:lnTo>
                  <a:lnTo>
                    <a:pt x="42" y="16"/>
                  </a:lnTo>
                  <a:lnTo>
                    <a:pt x="47" y="10"/>
                  </a:lnTo>
                  <a:lnTo>
                    <a:pt x="51" y="6"/>
                  </a:lnTo>
                  <a:lnTo>
                    <a:pt x="58" y="6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40" name="Freeform 30"/>
            <p:cNvSpPr>
              <a:spLocks/>
            </p:cNvSpPr>
            <p:nvPr/>
          </p:nvSpPr>
          <p:spPr bwMode="auto">
            <a:xfrm>
              <a:off x="2976" y="1450"/>
              <a:ext cx="29" cy="21"/>
            </a:xfrm>
            <a:custGeom>
              <a:avLst/>
              <a:gdLst>
                <a:gd name="T0" fmla="*/ 1 w 46"/>
                <a:gd name="T1" fmla="*/ 1 h 39"/>
                <a:gd name="T2" fmla="*/ 1 w 46"/>
                <a:gd name="T3" fmla="*/ 1 h 39"/>
                <a:gd name="T4" fmla="*/ 2 w 46"/>
                <a:gd name="T5" fmla="*/ 1 h 39"/>
                <a:gd name="T6" fmla="*/ 3 w 46"/>
                <a:gd name="T7" fmla="*/ 0 h 39"/>
                <a:gd name="T8" fmla="*/ 3 w 46"/>
                <a:gd name="T9" fmla="*/ 0 h 39"/>
                <a:gd name="T10" fmla="*/ 3 w 46"/>
                <a:gd name="T11" fmla="*/ 1 h 39"/>
                <a:gd name="T12" fmla="*/ 3 w 46"/>
                <a:gd name="T13" fmla="*/ 1 h 39"/>
                <a:gd name="T14" fmla="*/ 3 w 46"/>
                <a:gd name="T15" fmla="*/ 1 h 39"/>
                <a:gd name="T16" fmla="*/ 3 w 46"/>
                <a:gd name="T17" fmla="*/ 1 h 39"/>
                <a:gd name="T18" fmla="*/ 3 w 46"/>
                <a:gd name="T19" fmla="*/ 1 h 39"/>
                <a:gd name="T20" fmla="*/ 2 w 46"/>
                <a:gd name="T21" fmla="*/ 1 h 39"/>
                <a:gd name="T22" fmla="*/ 2 w 46"/>
                <a:gd name="T23" fmla="*/ 1 h 39"/>
                <a:gd name="T24" fmla="*/ 1 w 46"/>
                <a:gd name="T25" fmla="*/ 1 h 39"/>
                <a:gd name="T26" fmla="*/ 2 w 46"/>
                <a:gd name="T27" fmla="*/ 1 h 39"/>
                <a:gd name="T28" fmla="*/ 2 w 46"/>
                <a:gd name="T29" fmla="*/ 1 h 39"/>
                <a:gd name="T30" fmla="*/ 1 w 46"/>
                <a:gd name="T31" fmla="*/ 1 h 39"/>
                <a:gd name="T32" fmla="*/ 1 w 46"/>
                <a:gd name="T33" fmla="*/ 1 h 39"/>
                <a:gd name="T34" fmla="*/ 1 w 46"/>
                <a:gd name="T35" fmla="*/ 1 h 39"/>
                <a:gd name="T36" fmla="*/ 1 w 46"/>
                <a:gd name="T37" fmla="*/ 1 h 39"/>
                <a:gd name="T38" fmla="*/ 0 w 46"/>
                <a:gd name="T39" fmla="*/ 1 h 39"/>
                <a:gd name="T40" fmla="*/ 0 w 46"/>
                <a:gd name="T41" fmla="*/ 1 h 39"/>
                <a:gd name="T42" fmla="*/ 1 w 46"/>
                <a:gd name="T43" fmla="*/ 1 h 39"/>
                <a:gd name="T44" fmla="*/ 1 w 46"/>
                <a:gd name="T45" fmla="*/ 1 h 3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6"/>
                <a:gd name="T70" fmla="*/ 0 h 39"/>
                <a:gd name="T71" fmla="*/ 46 w 46"/>
                <a:gd name="T72" fmla="*/ 39 h 3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6" h="39">
                  <a:moveTo>
                    <a:pt x="9" y="12"/>
                  </a:moveTo>
                  <a:lnTo>
                    <a:pt x="16" y="6"/>
                  </a:lnTo>
                  <a:lnTo>
                    <a:pt x="27" y="2"/>
                  </a:lnTo>
                  <a:lnTo>
                    <a:pt x="37" y="0"/>
                  </a:lnTo>
                  <a:lnTo>
                    <a:pt x="44" y="0"/>
                  </a:lnTo>
                  <a:lnTo>
                    <a:pt x="46" y="4"/>
                  </a:lnTo>
                  <a:lnTo>
                    <a:pt x="46" y="8"/>
                  </a:lnTo>
                  <a:lnTo>
                    <a:pt x="44" y="12"/>
                  </a:lnTo>
                  <a:lnTo>
                    <a:pt x="39" y="19"/>
                  </a:lnTo>
                  <a:lnTo>
                    <a:pt x="37" y="23"/>
                  </a:lnTo>
                  <a:lnTo>
                    <a:pt x="32" y="27"/>
                  </a:lnTo>
                  <a:lnTo>
                    <a:pt x="27" y="29"/>
                  </a:lnTo>
                  <a:lnTo>
                    <a:pt x="20" y="29"/>
                  </a:lnTo>
                  <a:lnTo>
                    <a:pt x="23" y="35"/>
                  </a:lnTo>
                  <a:lnTo>
                    <a:pt x="23" y="37"/>
                  </a:lnTo>
                  <a:lnTo>
                    <a:pt x="20" y="37"/>
                  </a:lnTo>
                  <a:lnTo>
                    <a:pt x="18" y="39"/>
                  </a:lnTo>
                  <a:lnTo>
                    <a:pt x="9" y="35"/>
                  </a:lnTo>
                  <a:lnTo>
                    <a:pt x="2" y="31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2" y="19"/>
                  </a:lnTo>
                  <a:lnTo>
                    <a:pt x="9" y="12"/>
                  </a:lnTo>
                  <a:close/>
                </a:path>
              </a:pathLst>
            </a:custGeom>
            <a:solidFill>
              <a:srgbClr val="EDD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41" name="Freeform 31"/>
            <p:cNvSpPr>
              <a:spLocks/>
            </p:cNvSpPr>
            <p:nvPr/>
          </p:nvSpPr>
          <p:spPr bwMode="auto">
            <a:xfrm>
              <a:off x="2976" y="1450"/>
              <a:ext cx="29" cy="21"/>
            </a:xfrm>
            <a:custGeom>
              <a:avLst/>
              <a:gdLst>
                <a:gd name="T0" fmla="*/ 1 w 46"/>
                <a:gd name="T1" fmla="*/ 1 h 39"/>
                <a:gd name="T2" fmla="*/ 1 w 46"/>
                <a:gd name="T3" fmla="*/ 1 h 39"/>
                <a:gd name="T4" fmla="*/ 2 w 46"/>
                <a:gd name="T5" fmla="*/ 1 h 39"/>
                <a:gd name="T6" fmla="*/ 3 w 46"/>
                <a:gd name="T7" fmla="*/ 0 h 39"/>
                <a:gd name="T8" fmla="*/ 3 w 46"/>
                <a:gd name="T9" fmla="*/ 0 h 39"/>
                <a:gd name="T10" fmla="*/ 3 w 46"/>
                <a:gd name="T11" fmla="*/ 1 h 39"/>
                <a:gd name="T12" fmla="*/ 3 w 46"/>
                <a:gd name="T13" fmla="*/ 1 h 39"/>
                <a:gd name="T14" fmla="*/ 3 w 46"/>
                <a:gd name="T15" fmla="*/ 1 h 39"/>
                <a:gd name="T16" fmla="*/ 3 w 46"/>
                <a:gd name="T17" fmla="*/ 1 h 39"/>
                <a:gd name="T18" fmla="*/ 3 w 46"/>
                <a:gd name="T19" fmla="*/ 1 h 39"/>
                <a:gd name="T20" fmla="*/ 2 w 46"/>
                <a:gd name="T21" fmla="*/ 1 h 39"/>
                <a:gd name="T22" fmla="*/ 2 w 46"/>
                <a:gd name="T23" fmla="*/ 1 h 39"/>
                <a:gd name="T24" fmla="*/ 1 w 46"/>
                <a:gd name="T25" fmla="*/ 1 h 39"/>
                <a:gd name="T26" fmla="*/ 2 w 46"/>
                <a:gd name="T27" fmla="*/ 1 h 39"/>
                <a:gd name="T28" fmla="*/ 2 w 46"/>
                <a:gd name="T29" fmla="*/ 1 h 39"/>
                <a:gd name="T30" fmla="*/ 1 w 46"/>
                <a:gd name="T31" fmla="*/ 1 h 39"/>
                <a:gd name="T32" fmla="*/ 1 w 46"/>
                <a:gd name="T33" fmla="*/ 1 h 39"/>
                <a:gd name="T34" fmla="*/ 1 w 46"/>
                <a:gd name="T35" fmla="*/ 1 h 39"/>
                <a:gd name="T36" fmla="*/ 1 w 46"/>
                <a:gd name="T37" fmla="*/ 1 h 39"/>
                <a:gd name="T38" fmla="*/ 0 w 46"/>
                <a:gd name="T39" fmla="*/ 1 h 39"/>
                <a:gd name="T40" fmla="*/ 0 w 46"/>
                <a:gd name="T41" fmla="*/ 1 h 39"/>
                <a:gd name="T42" fmla="*/ 1 w 46"/>
                <a:gd name="T43" fmla="*/ 1 h 39"/>
                <a:gd name="T44" fmla="*/ 1 w 46"/>
                <a:gd name="T45" fmla="*/ 1 h 39"/>
                <a:gd name="T46" fmla="*/ 1 w 46"/>
                <a:gd name="T47" fmla="*/ 1 h 39"/>
                <a:gd name="T48" fmla="*/ 1 w 46"/>
                <a:gd name="T49" fmla="*/ 1 h 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39"/>
                <a:gd name="T77" fmla="*/ 46 w 46"/>
                <a:gd name="T78" fmla="*/ 39 h 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39">
                  <a:moveTo>
                    <a:pt x="9" y="12"/>
                  </a:moveTo>
                  <a:lnTo>
                    <a:pt x="16" y="6"/>
                  </a:lnTo>
                  <a:lnTo>
                    <a:pt x="27" y="2"/>
                  </a:lnTo>
                  <a:lnTo>
                    <a:pt x="37" y="0"/>
                  </a:lnTo>
                  <a:lnTo>
                    <a:pt x="44" y="0"/>
                  </a:lnTo>
                  <a:lnTo>
                    <a:pt x="46" y="4"/>
                  </a:lnTo>
                  <a:lnTo>
                    <a:pt x="46" y="8"/>
                  </a:lnTo>
                  <a:lnTo>
                    <a:pt x="44" y="12"/>
                  </a:lnTo>
                  <a:lnTo>
                    <a:pt x="39" y="19"/>
                  </a:lnTo>
                  <a:lnTo>
                    <a:pt x="37" y="23"/>
                  </a:lnTo>
                  <a:lnTo>
                    <a:pt x="32" y="27"/>
                  </a:lnTo>
                  <a:lnTo>
                    <a:pt x="27" y="29"/>
                  </a:lnTo>
                  <a:lnTo>
                    <a:pt x="20" y="29"/>
                  </a:lnTo>
                  <a:lnTo>
                    <a:pt x="23" y="35"/>
                  </a:lnTo>
                  <a:lnTo>
                    <a:pt x="23" y="37"/>
                  </a:lnTo>
                  <a:lnTo>
                    <a:pt x="20" y="37"/>
                  </a:lnTo>
                  <a:lnTo>
                    <a:pt x="18" y="39"/>
                  </a:lnTo>
                  <a:lnTo>
                    <a:pt x="9" y="35"/>
                  </a:lnTo>
                  <a:lnTo>
                    <a:pt x="2" y="31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2" y="19"/>
                  </a:lnTo>
                  <a:lnTo>
                    <a:pt x="9" y="12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42" name="Freeform 32"/>
            <p:cNvSpPr>
              <a:spLocks/>
            </p:cNvSpPr>
            <p:nvPr/>
          </p:nvSpPr>
          <p:spPr bwMode="auto">
            <a:xfrm>
              <a:off x="2973" y="1473"/>
              <a:ext cx="16" cy="18"/>
            </a:xfrm>
            <a:custGeom>
              <a:avLst/>
              <a:gdLst>
                <a:gd name="T0" fmla="*/ 0 w 25"/>
                <a:gd name="T1" fmla="*/ 1 h 34"/>
                <a:gd name="T2" fmla="*/ 0 w 25"/>
                <a:gd name="T3" fmla="*/ 1 h 34"/>
                <a:gd name="T4" fmla="*/ 0 w 25"/>
                <a:gd name="T5" fmla="*/ 1 h 34"/>
                <a:gd name="T6" fmla="*/ 0 w 25"/>
                <a:gd name="T7" fmla="*/ 1 h 34"/>
                <a:gd name="T8" fmla="*/ 1 w 25"/>
                <a:gd name="T9" fmla="*/ 1 h 34"/>
                <a:gd name="T10" fmla="*/ 1 w 25"/>
                <a:gd name="T11" fmla="*/ 0 h 34"/>
                <a:gd name="T12" fmla="*/ 1 w 25"/>
                <a:gd name="T13" fmla="*/ 0 h 34"/>
                <a:gd name="T14" fmla="*/ 2 w 25"/>
                <a:gd name="T15" fmla="*/ 0 h 34"/>
                <a:gd name="T16" fmla="*/ 2 w 25"/>
                <a:gd name="T17" fmla="*/ 1 h 34"/>
                <a:gd name="T18" fmla="*/ 2 w 25"/>
                <a:gd name="T19" fmla="*/ 1 h 34"/>
                <a:gd name="T20" fmla="*/ 1 w 25"/>
                <a:gd name="T21" fmla="*/ 1 h 34"/>
                <a:gd name="T22" fmla="*/ 1 w 25"/>
                <a:gd name="T23" fmla="*/ 1 h 34"/>
                <a:gd name="T24" fmla="*/ 1 w 25"/>
                <a:gd name="T25" fmla="*/ 1 h 34"/>
                <a:gd name="T26" fmla="*/ 1 w 25"/>
                <a:gd name="T27" fmla="*/ 1 h 34"/>
                <a:gd name="T28" fmla="*/ 0 w 25"/>
                <a:gd name="T29" fmla="*/ 1 h 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34"/>
                <a:gd name="T47" fmla="*/ 25 w 25"/>
                <a:gd name="T48" fmla="*/ 34 h 3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34">
                  <a:moveTo>
                    <a:pt x="0" y="26"/>
                  </a:moveTo>
                  <a:lnTo>
                    <a:pt x="0" y="22"/>
                  </a:lnTo>
                  <a:lnTo>
                    <a:pt x="0" y="14"/>
                  </a:lnTo>
                  <a:lnTo>
                    <a:pt x="0" y="8"/>
                  </a:lnTo>
                  <a:lnTo>
                    <a:pt x="7" y="4"/>
                  </a:lnTo>
                  <a:lnTo>
                    <a:pt x="12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5" y="2"/>
                  </a:lnTo>
                  <a:lnTo>
                    <a:pt x="23" y="14"/>
                  </a:lnTo>
                  <a:lnTo>
                    <a:pt x="19" y="34"/>
                  </a:lnTo>
                  <a:lnTo>
                    <a:pt x="12" y="34"/>
                  </a:lnTo>
                  <a:lnTo>
                    <a:pt x="7" y="32"/>
                  </a:lnTo>
                  <a:lnTo>
                    <a:pt x="2" y="3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EDD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43" name="Freeform 33"/>
            <p:cNvSpPr>
              <a:spLocks/>
            </p:cNvSpPr>
            <p:nvPr/>
          </p:nvSpPr>
          <p:spPr bwMode="auto">
            <a:xfrm>
              <a:off x="2973" y="1473"/>
              <a:ext cx="16" cy="18"/>
            </a:xfrm>
            <a:custGeom>
              <a:avLst/>
              <a:gdLst>
                <a:gd name="T0" fmla="*/ 0 w 25"/>
                <a:gd name="T1" fmla="*/ 1 h 34"/>
                <a:gd name="T2" fmla="*/ 0 w 25"/>
                <a:gd name="T3" fmla="*/ 1 h 34"/>
                <a:gd name="T4" fmla="*/ 0 w 25"/>
                <a:gd name="T5" fmla="*/ 1 h 34"/>
                <a:gd name="T6" fmla="*/ 0 w 25"/>
                <a:gd name="T7" fmla="*/ 1 h 34"/>
                <a:gd name="T8" fmla="*/ 1 w 25"/>
                <a:gd name="T9" fmla="*/ 1 h 34"/>
                <a:gd name="T10" fmla="*/ 1 w 25"/>
                <a:gd name="T11" fmla="*/ 0 h 34"/>
                <a:gd name="T12" fmla="*/ 1 w 25"/>
                <a:gd name="T13" fmla="*/ 0 h 34"/>
                <a:gd name="T14" fmla="*/ 2 w 25"/>
                <a:gd name="T15" fmla="*/ 0 h 34"/>
                <a:gd name="T16" fmla="*/ 2 w 25"/>
                <a:gd name="T17" fmla="*/ 1 h 34"/>
                <a:gd name="T18" fmla="*/ 2 w 25"/>
                <a:gd name="T19" fmla="*/ 1 h 34"/>
                <a:gd name="T20" fmla="*/ 1 w 25"/>
                <a:gd name="T21" fmla="*/ 1 h 34"/>
                <a:gd name="T22" fmla="*/ 1 w 25"/>
                <a:gd name="T23" fmla="*/ 1 h 34"/>
                <a:gd name="T24" fmla="*/ 1 w 25"/>
                <a:gd name="T25" fmla="*/ 1 h 34"/>
                <a:gd name="T26" fmla="*/ 1 w 25"/>
                <a:gd name="T27" fmla="*/ 1 h 34"/>
                <a:gd name="T28" fmla="*/ 0 w 25"/>
                <a:gd name="T29" fmla="*/ 1 h 34"/>
                <a:gd name="T30" fmla="*/ 0 w 25"/>
                <a:gd name="T31" fmla="*/ 1 h 34"/>
                <a:gd name="T32" fmla="*/ 0 w 25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4"/>
                <a:gd name="T53" fmla="*/ 25 w 25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4">
                  <a:moveTo>
                    <a:pt x="0" y="26"/>
                  </a:moveTo>
                  <a:lnTo>
                    <a:pt x="0" y="22"/>
                  </a:lnTo>
                  <a:lnTo>
                    <a:pt x="0" y="14"/>
                  </a:lnTo>
                  <a:lnTo>
                    <a:pt x="0" y="8"/>
                  </a:lnTo>
                  <a:lnTo>
                    <a:pt x="7" y="4"/>
                  </a:lnTo>
                  <a:lnTo>
                    <a:pt x="12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5" y="2"/>
                  </a:lnTo>
                  <a:lnTo>
                    <a:pt x="23" y="14"/>
                  </a:lnTo>
                  <a:lnTo>
                    <a:pt x="19" y="34"/>
                  </a:lnTo>
                  <a:lnTo>
                    <a:pt x="12" y="34"/>
                  </a:lnTo>
                  <a:lnTo>
                    <a:pt x="7" y="32"/>
                  </a:lnTo>
                  <a:lnTo>
                    <a:pt x="2" y="30"/>
                  </a:lnTo>
                  <a:lnTo>
                    <a:pt x="0" y="26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44" name="Freeform 34"/>
            <p:cNvSpPr>
              <a:spLocks/>
            </p:cNvSpPr>
            <p:nvPr/>
          </p:nvSpPr>
          <p:spPr bwMode="auto">
            <a:xfrm>
              <a:off x="2969" y="1494"/>
              <a:ext cx="14" cy="8"/>
            </a:xfrm>
            <a:custGeom>
              <a:avLst/>
              <a:gdLst>
                <a:gd name="T0" fmla="*/ 0 w 23"/>
                <a:gd name="T1" fmla="*/ 1 h 14"/>
                <a:gd name="T2" fmla="*/ 0 w 23"/>
                <a:gd name="T3" fmla="*/ 1 h 14"/>
                <a:gd name="T4" fmla="*/ 1 w 23"/>
                <a:gd name="T5" fmla="*/ 1 h 14"/>
                <a:gd name="T6" fmla="*/ 1 w 23"/>
                <a:gd name="T7" fmla="*/ 1 h 14"/>
                <a:gd name="T8" fmla="*/ 1 w 23"/>
                <a:gd name="T9" fmla="*/ 0 h 14"/>
                <a:gd name="T10" fmla="*/ 1 w 23"/>
                <a:gd name="T11" fmla="*/ 0 h 14"/>
                <a:gd name="T12" fmla="*/ 1 w 23"/>
                <a:gd name="T13" fmla="*/ 0 h 14"/>
                <a:gd name="T14" fmla="*/ 1 w 23"/>
                <a:gd name="T15" fmla="*/ 1 h 14"/>
                <a:gd name="T16" fmla="*/ 1 w 23"/>
                <a:gd name="T17" fmla="*/ 1 h 14"/>
                <a:gd name="T18" fmla="*/ 1 w 23"/>
                <a:gd name="T19" fmla="*/ 1 h 14"/>
                <a:gd name="T20" fmla="*/ 1 w 23"/>
                <a:gd name="T21" fmla="*/ 1 h 14"/>
                <a:gd name="T22" fmla="*/ 1 w 23"/>
                <a:gd name="T23" fmla="*/ 1 h 14"/>
                <a:gd name="T24" fmla="*/ 0 w 23"/>
                <a:gd name="T25" fmla="*/ 1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14"/>
                <a:gd name="T41" fmla="*/ 23 w 23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14">
                  <a:moveTo>
                    <a:pt x="0" y="14"/>
                  </a:moveTo>
                  <a:lnTo>
                    <a:pt x="0" y="12"/>
                  </a:lnTo>
                  <a:lnTo>
                    <a:pt x="2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4"/>
                  </a:lnTo>
                  <a:lnTo>
                    <a:pt x="19" y="8"/>
                  </a:lnTo>
                  <a:lnTo>
                    <a:pt x="14" y="10"/>
                  </a:lnTo>
                  <a:lnTo>
                    <a:pt x="9" y="12"/>
                  </a:lnTo>
                  <a:lnTo>
                    <a:pt x="2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EDD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45" name="Freeform 35"/>
            <p:cNvSpPr>
              <a:spLocks/>
            </p:cNvSpPr>
            <p:nvPr/>
          </p:nvSpPr>
          <p:spPr bwMode="auto">
            <a:xfrm>
              <a:off x="2969" y="1494"/>
              <a:ext cx="14" cy="8"/>
            </a:xfrm>
            <a:custGeom>
              <a:avLst/>
              <a:gdLst>
                <a:gd name="T0" fmla="*/ 0 w 23"/>
                <a:gd name="T1" fmla="*/ 1 h 14"/>
                <a:gd name="T2" fmla="*/ 0 w 23"/>
                <a:gd name="T3" fmla="*/ 1 h 14"/>
                <a:gd name="T4" fmla="*/ 1 w 23"/>
                <a:gd name="T5" fmla="*/ 1 h 14"/>
                <a:gd name="T6" fmla="*/ 1 w 23"/>
                <a:gd name="T7" fmla="*/ 1 h 14"/>
                <a:gd name="T8" fmla="*/ 1 w 23"/>
                <a:gd name="T9" fmla="*/ 0 h 14"/>
                <a:gd name="T10" fmla="*/ 1 w 23"/>
                <a:gd name="T11" fmla="*/ 0 h 14"/>
                <a:gd name="T12" fmla="*/ 1 w 23"/>
                <a:gd name="T13" fmla="*/ 0 h 14"/>
                <a:gd name="T14" fmla="*/ 1 w 23"/>
                <a:gd name="T15" fmla="*/ 1 h 14"/>
                <a:gd name="T16" fmla="*/ 1 w 23"/>
                <a:gd name="T17" fmla="*/ 1 h 14"/>
                <a:gd name="T18" fmla="*/ 1 w 23"/>
                <a:gd name="T19" fmla="*/ 1 h 14"/>
                <a:gd name="T20" fmla="*/ 1 w 23"/>
                <a:gd name="T21" fmla="*/ 1 h 14"/>
                <a:gd name="T22" fmla="*/ 1 w 23"/>
                <a:gd name="T23" fmla="*/ 1 h 14"/>
                <a:gd name="T24" fmla="*/ 0 w 23"/>
                <a:gd name="T25" fmla="*/ 1 h 14"/>
                <a:gd name="T26" fmla="*/ 0 w 23"/>
                <a:gd name="T27" fmla="*/ 1 h 14"/>
                <a:gd name="T28" fmla="*/ 0 w 23"/>
                <a:gd name="T29" fmla="*/ 1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"/>
                <a:gd name="T46" fmla="*/ 0 h 14"/>
                <a:gd name="T47" fmla="*/ 23 w 23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" h="14">
                  <a:moveTo>
                    <a:pt x="0" y="14"/>
                  </a:moveTo>
                  <a:lnTo>
                    <a:pt x="0" y="12"/>
                  </a:lnTo>
                  <a:lnTo>
                    <a:pt x="2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4"/>
                  </a:lnTo>
                  <a:lnTo>
                    <a:pt x="19" y="8"/>
                  </a:lnTo>
                  <a:lnTo>
                    <a:pt x="14" y="10"/>
                  </a:lnTo>
                  <a:lnTo>
                    <a:pt x="9" y="12"/>
                  </a:lnTo>
                  <a:lnTo>
                    <a:pt x="2" y="14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46" name="Freeform 36"/>
            <p:cNvSpPr>
              <a:spLocks/>
            </p:cNvSpPr>
            <p:nvPr/>
          </p:nvSpPr>
          <p:spPr bwMode="auto">
            <a:xfrm>
              <a:off x="2960" y="1465"/>
              <a:ext cx="10" cy="11"/>
            </a:xfrm>
            <a:custGeom>
              <a:avLst/>
              <a:gdLst>
                <a:gd name="T0" fmla="*/ 0 w 16"/>
                <a:gd name="T1" fmla="*/ 1 h 20"/>
                <a:gd name="T2" fmla="*/ 1 w 16"/>
                <a:gd name="T3" fmla="*/ 0 h 20"/>
                <a:gd name="T4" fmla="*/ 1 w 16"/>
                <a:gd name="T5" fmla="*/ 0 h 20"/>
                <a:gd name="T6" fmla="*/ 1 w 16"/>
                <a:gd name="T7" fmla="*/ 0 h 20"/>
                <a:gd name="T8" fmla="*/ 1 w 16"/>
                <a:gd name="T9" fmla="*/ 1 h 20"/>
                <a:gd name="T10" fmla="*/ 1 w 16"/>
                <a:gd name="T11" fmla="*/ 1 h 20"/>
                <a:gd name="T12" fmla="*/ 1 w 16"/>
                <a:gd name="T13" fmla="*/ 1 h 20"/>
                <a:gd name="T14" fmla="*/ 1 w 16"/>
                <a:gd name="T15" fmla="*/ 1 h 20"/>
                <a:gd name="T16" fmla="*/ 1 w 16"/>
                <a:gd name="T17" fmla="*/ 1 h 20"/>
                <a:gd name="T18" fmla="*/ 0 w 16"/>
                <a:gd name="T19" fmla="*/ 1 h 20"/>
                <a:gd name="T20" fmla="*/ 0 w 16"/>
                <a:gd name="T21" fmla="*/ 1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20"/>
                <a:gd name="T35" fmla="*/ 16 w 16"/>
                <a:gd name="T36" fmla="*/ 20 h 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20">
                  <a:moveTo>
                    <a:pt x="0" y="6"/>
                  </a:moveTo>
                  <a:lnTo>
                    <a:pt x="7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9" y="16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DD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47" name="Freeform 37"/>
            <p:cNvSpPr>
              <a:spLocks/>
            </p:cNvSpPr>
            <p:nvPr/>
          </p:nvSpPr>
          <p:spPr bwMode="auto">
            <a:xfrm>
              <a:off x="2960" y="1465"/>
              <a:ext cx="10" cy="11"/>
            </a:xfrm>
            <a:custGeom>
              <a:avLst/>
              <a:gdLst>
                <a:gd name="T0" fmla="*/ 0 w 16"/>
                <a:gd name="T1" fmla="*/ 1 h 20"/>
                <a:gd name="T2" fmla="*/ 1 w 16"/>
                <a:gd name="T3" fmla="*/ 0 h 20"/>
                <a:gd name="T4" fmla="*/ 1 w 16"/>
                <a:gd name="T5" fmla="*/ 0 h 20"/>
                <a:gd name="T6" fmla="*/ 1 w 16"/>
                <a:gd name="T7" fmla="*/ 0 h 20"/>
                <a:gd name="T8" fmla="*/ 1 w 16"/>
                <a:gd name="T9" fmla="*/ 1 h 20"/>
                <a:gd name="T10" fmla="*/ 1 w 16"/>
                <a:gd name="T11" fmla="*/ 1 h 20"/>
                <a:gd name="T12" fmla="*/ 1 w 16"/>
                <a:gd name="T13" fmla="*/ 1 h 20"/>
                <a:gd name="T14" fmla="*/ 1 w 16"/>
                <a:gd name="T15" fmla="*/ 1 h 20"/>
                <a:gd name="T16" fmla="*/ 1 w 16"/>
                <a:gd name="T17" fmla="*/ 1 h 20"/>
                <a:gd name="T18" fmla="*/ 0 w 16"/>
                <a:gd name="T19" fmla="*/ 1 h 20"/>
                <a:gd name="T20" fmla="*/ 0 w 16"/>
                <a:gd name="T21" fmla="*/ 1 h 20"/>
                <a:gd name="T22" fmla="*/ 0 w 16"/>
                <a:gd name="T23" fmla="*/ 1 h 20"/>
                <a:gd name="T24" fmla="*/ 0 w 16"/>
                <a:gd name="T25" fmla="*/ 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20"/>
                <a:gd name="T41" fmla="*/ 16 w 16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20">
                  <a:moveTo>
                    <a:pt x="0" y="6"/>
                  </a:moveTo>
                  <a:lnTo>
                    <a:pt x="7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9" y="16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0" y="6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48" name="Freeform 38"/>
            <p:cNvSpPr>
              <a:spLocks/>
            </p:cNvSpPr>
            <p:nvPr/>
          </p:nvSpPr>
          <p:spPr bwMode="auto">
            <a:xfrm>
              <a:off x="3011" y="1439"/>
              <a:ext cx="8" cy="12"/>
            </a:xfrm>
            <a:custGeom>
              <a:avLst/>
              <a:gdLst>
                <a:gd name="T0" fmla="*/ 0 w 14"/>
                <a:gd name="T1" fmla="*/ 1 h 22"/>
                <a:gd name="T2" fmla="*/ 0 w 14"/>
                <a:gd name="T3" fmla="*/ 1 h 22"/>
                <a:gd name="T4" fmla="*/ 0 w 14"/>
                <a:gd name="T5" fmla="*/ 1 h 22"/>
                <a:gd name="T6" fmla="*/ 0 w 14"/>
                <a:gd name="T7" fmla="*/ 1 h 22"/>
                <a:gd name="T8" fmla="*/ 1 w 14"/>
                <a:gd name="T9" fmla="*/ 0 h 22"/>
                <a:gd name="T10" fmla="*/ 1 w 14"/>
                <a:gd name="T11" fmla="*/ 1 h 22"/>
                <a:gd name="T12" fmla="*/ 1 w 14"/>
                <a:gd name="T13" fmla="*/ 1 h 22"/>
                <a:gd name="T14" fmla="*/ 1 w 14"/>
                <a:gd name="T15" fmla="*/ 1 h 22"/>
                <a:gd name="T16" fmla="*/ 1 w 14"/>
                <a:gd name="T17" fmla="*/ 1 h 22"/>
                <a:gd name="T18" fmla="*/ 1 w 14"/>
                <a:gd name="T19" fmla="*/ 1 h 22"/>
                <a:gd name="T20" fmla="*/ 1 w 14"/>
                <a:gd name="T21" fmla="*/ 1 h 22"/>
                <a:gd name="T22" fmla="*/ 1 w 14"/>
                <a:gd name="T23" fmla="*/ 1 h 22"/>
                <a:gd name="T24" fmla="*/ 1 w 14"/>
                <a:gd name="T25" fmla="*/ 1 h 22"/>
                <a:gd name="T26" fmla="*/ 0 w 14"/>
                <a:gd name="T27" fmla="*/ 1 h 22"/>
                <a:gd name="T28" fmla="*/ 0 w 14"/>
                <a:gd name="T29" fmla="*/ 1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"/>
                <a:gd name="T46" fmla="*/ 0 h 22"/>
                <a:gd name="T47" fmla="*/ 14 w 14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" h="22">
                  <a:moveTo>
                    <a:pt x="0" y="16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3" y="0"/>
                  </a:lnTo>
                  <a:lnTo>
                    <a:pt x="7" y="2"/>
                  </a:lnTo>
                  <a:lnTo>
                    <a:pt x="12" y="4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14" y="20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EDD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49" name="Freeform 39"/>
            <p:cNvSpPr>
              <a:spLocks/>
            </p:cNvSpPr>
            <p:nvPr/>
          </p:nvSpPr>
          <p:spPr bwMode="auto">
            <a:xfrm>
              <a:off x="3011" y="1439"/>
              <a:ext cx="8" cy="12"/>
            </a:xfrm>
            <a:custGeom>
              <a:avLst/>
              <a:gdLst>
                <a:gd name="T0" fmla="*/ 0 w 14"/>
                <a:gd name="T1" fmla="*/ 1 h 22"/>
                <a:gd name="T2" fmla="*/ 0 w 14"/>
                <a:gd name="T3" fmla="*/ 1 h 22"/>
                <a:gd name="T4" fmla="*/ 0 w 14"/>
                <a:gd name="T5" fmla="*/ 1 h 22"/>
                <a:gd name="T6" fmla="*/ 0 w 14"/>
                <a:gd name="T7" fmla="*/ 1 h 22"/>
                <a:gd name="T8" fmla="*/ 1 w 14"/>
                <a:gd name="T9" fmla="*/ 0 h 22"/>
                <a:gd name="T10" fmla="*/ 1 w 14"/>
                <a:gd name="T11" fmla="*/ 1 h 22"/>
                <a:gd name="T12" fmla="*/ 1 w 14"/>
                <a:gd name="T13" fmla="*/ 1 h 22"/>
                <a:gd name="T14" fmla="*/ 1 w 14"/>
                <a:gd name="T15" fmla="*/ 1 h 22"/>
                <a:gd name="T16" fmla="*/ 1 w 14"/>
                <a:gd name="T17" fmla="*/ 1 h 22"/>
                <a:gd name="T18" fmla="*/ 1 w 14"/>
                <a:gd name="T19" fmla="*/ 1 h 22"/>
                <a:gd name="T20" fmla="*/ 1 w 14"/>
                <a:gd name="T21" fmla="*/ 1 h 22"/>
                <a:gd name="T22" fmla="*/ 1 w 14"/>
                <a:gd name="T23" fmla="*/ 1 h 22"/>
                <a:gd name="T24" fmla="*/ 1 w 14"/>
                <a:gd name="T25" fmla="*/ 1 h 22"/>
                <a:gd name="T26" fmla="*/ 0 w 14"/>
                <a:gd name="T27" fmla="*/ 1 h 22"/>
                <a:gd name="T28" fmla="*/ 0 w 14"/>
                <a:gd name="T29" fmla="*/ 1 h 22"/>
                <a:gd name="T30" fmla="*/ 0 w 14"/>
                <a:gd name="T31" fmla="*/ 1 h 22"/>
                <a:gd name="T32" fmla="*/ 0 w 14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22"/>
                <a:gd name="T53" fmla="*/ 14 w 14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22">
                  <a:moveTo>
                    <a:pt x="0" y="16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3" y="0"/>
                  </a:lnTo>
                  <a:lnTo>
                    <a:pt x="7" y="2"/>
                  </a:lnTo>
                  <a:lnTo>
                    <a:pt x="12" y="4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14" y="20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0" y="20"/>
                  </a:lnTo>
                  <a:lnTo>
                    <a:pt x="0" y="16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50" name="Freeform 40"/>
            <p:cNvSpPr>
              <a:spLocks/>
            </p:cNvSpPr>
            <p:nvPr/>
          </p:nvSpPr>
          <p:spPr bwMode="auto">
            <a:xfrm>
              <a:off x="3119" y="1541"/>
              <a:ext cx="14" cy="12"/>
            </a:xfrm>
            <a:custGeom>
              <a:avLst/>
              <a:gdLst>
                <a:gd name="T0" fmla="*/ 1 w 23"/>
                <a:gd name="T1" fmla="*/ 1 h 24"/>
                <a:gd name="T2" fmla="*/ 1 w 23"/>
                <a:gd name="T3" fmla="*/ 1 h 24"/>
                <a:gd name="T4" fmla="*/ 1 w 23"/>
                <a:gd name="T5" fmla="*/ 1 h 24"/>
                <a:gd name="T6" fmla="*/ 1 w 23"/>
                <a:gd name="T7" fmla="*/ 0 h 24"/>
                <a:gd name="T8" fmla="*/ 1 w 23"/>
                <a:gd name="T9" fmla="*/ 0 h 24"/>
                <a:gd name="T10" fmla="*/ 1 w 23"/>
                <a:gd name="T11" fmla="*/ 1 h 24"/>
                <a:gd name="T12" fmla="*/ 1 w 23"/>
                <a:gd name="T13" fmla="*/ 1 h 24"/>
                <a:gd name="T14" fmla="*/ 1 w 23"/>
                <a:gd name="T15" fmla="*/ 1 h 24"/>
                <a:gd name="T16" fmla="*/ 1 w 23"/>
                <a:gd name="T17" fmla="*/ 1 h 24"/>
                <a:gd name="T18" fmla="*/ 1 w 23"/>
                <a:gd name="T19" fmla="*/ 1 h 24"/>
                <a:gd name="T20" fmla="*/ 1 w 23"/>
                <a:gd name="T21" fmla="*/ 1 h 24"/>
                <a:gd name="T22" fmla="*/ 1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1 w 23"/>
                <a:gd name="T29" fmla="*/ 1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"/>
                <a:gd name="T46" fmla="*/ 0 h 24"/>
                <a:gd name="T47" fmla="*/ 23 w 23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" h="24">
                  <a:moveTo>
                    <a:pt x="5" y="12"/>
                  </a:moveTo>
                  <a:lnTo>
                    <a:pt x="7" y="8"/>
                  </a:lnTo>
                  <a:lnTo>
                    <a:pt x="14" y="4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1" y="8"/>
                  </a:lnTo>
                  <a:lnTo>
                    <a:pt x="14" y="20"/>
                  </a:lnTo>
                  <a:lnTo>
                    <a:pt x="12" y="22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EDD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51" name="Freeform 41"/>
            <p:cNvSpPr>
              <a:spLocks/>
            </p:cNvSpPr>
            <p:nvPr/>
          </p:nvSpPr>
          <p:spPr bwMode="auto">
            <a:xfrm>
              <a:off x="3119" y="1541"/>
              <a:ext cx="14" cy="12"/>
            </a:xfrm>
            <a:custGeom>
              <a:avLst/>
              <a:gdLst>
                <a:gd name="T0" fmla="*/ 1 w 23"/>
                <a:gd name="T1" fmla="*/ 1 h 24"/>
                <a:gd name="T2" fmla="*/ 1 w 23"/>
                <a:gd name="T3" fmla="*/ 1 h 24"/>
                <a:gd name="T4" fmla="*/ 1 w 23"/>
                <a:gd name="T5" fmla="*/ 1 h 24"/>
                <a:gd name="T6" fmla="*/ 1 w 23"/>
                <a:gd name="T7" fmla="*/ 0 h 24"/>
                <a:gd name="T8" fmla="*/ 1 w 23"/>
                <a:gd name="T9" fmla="*/ 0 h 24"/>
                <a:gd name="T10" fmla="*/ 1 w 23"/>
                <a:gd name="T11" fmla="*/ 1 h 24"/>
                <a:gd name="T12" fmla="*/ 1 w 23"/>
                <a:gd name="T13" fmla="*/ 1 h 24"/>
                <a:gd name="T14" fmla="*/ 1 w 23"/>
                <a:gd name="T15" fmla="*/ 1 h 24"/>
                <a:gd name="T16" fmla="*/ 1 w 23"/>
                <a:gd name="T17" fmla="*/ 1 h 24"/>
                <a:gd name="T18" fmla="*/ 1 w 23"/>
                <a:gd name="T19" fmla="*/ 1 h 24"/>
                <a:gd name="T20" fmla="*/ 1 w 23"/>
                <a:gd name="T21" fmla="*/ 1 h 24"/>
                <a:gd name="T22" fmla="*/ 1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1 w 23"/>
                <a:gd name="T29" fmla="*/ 1 h 24"/>
                <a:gd name="T30" fmla="*/ 1 w 23"/>
                <a:gd name="T31" fmla="*/ 1 h 24"/>
                <a:gd name="T32" fmla="*/ 1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5" y="12"/>
                  </a:moveTo>
                  <a:lnTo>
                    <a:pt x="7" y="8"/>
                  </a:lnTo>
                  <a:lnTo>
                    <a:pt x="14" y="4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1" y="8"/>
                  </a:lnTo>
                  <a:lnTo>
                    <a:pt x="14" y="20"/>
                  </a:lnTo>
                  <a:lnTo>
                    <a:pt x="12" y="22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5" y="12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52" name="Freeform 42"/>
            <p:cNvSpPr>
              <a:spLocks/>
            </p:cNvSpPr>
            <p:nvPr/>
          </p:nvSpPr>
          <p:spPr bwMode="auto">
            <a:xfrm>
              <a:off x="3012" y="1324"/>
              <a:ext cx="20" cy="21"/>
            </a:xfrm>
            <a:custGeom>
              <a:avLst/>
              <a:gdLst>
                <a:gd name="T0" fmla="*/ 1 w 32"/>
                <a:gd name="T1" fmla="*/ 0 h 39"/>
                <a:gd name="T2" fmla="*/ 1 w 32"/>
                <a:gd name="T3" fmla="*/ 1 h 39"/>
                <a:gd name="T4" fmla="*/ 0 w 32"/>
                <a:gd name="T5" fmla="*/ 1 h 39"/>
                <a:gd name="T6" fmla="*/ 1 w 32"/>
                <a:gd name="T7" fmla="*/ 1 h 39"/>
                <a:gd name="T8" fmla="*/ 1 w 32"/>
                <a:gd name="T9" fmla="*/ 1 h 39"/>
                <a:gd name="T10" fmla="*/ 1 w 32"/>
                <a:gd name="T11" fmla="*/ 1 h 39"/>
                <a:gd name="T12" fmla="*/ 2 w 32"/>
                <a:gd name="T13" fmla="*/ 1 h 39"/>
                <a:gd name="T14" fmla="*/ 2 w 32"/>
                <a:gd name="T15" fmla="*/ 1 h 39"/>
                <a:gd name="T16" fmla="*/ 2 w 32"/>
                <a:gd name="T17" fmla="*/ 1 h 39"/>
                <a:gd name="T18" fmla="*/ 2 w 32"/>
                <a:gd name="T19" fmla="*/ 1 h 39"/>
                <a:gd name="T20" fmla="*/ 2 w 32"/>
                <a:gd name="T21" fmla="*/ 1 h 39"/>
                <a:gd name="T22" fmla="*/ 2 w 32"/>
                <a:gd name="T23" fmla="*/ 1 h 39"/>
                <a:gd name="T24" fmla="*/ 2 w 32"/>
                <a:gd name="T25" fmla="*/ 1 h 39"/>
                <a:gd name="T26" fmla="*/ 2 w 32"/>
                <a:gd name="T27" fmla="*/ 1 h 39"/>
                <a:gd name="T28" fmla="*/ 2 w 32"/>
                <a:gd name="T29" fmla="*/ 1 h 39"/>
                <a:gd name="T30" fmla="*/ 1 w 32"/>
                <a:gd name="T31" fmla="*/ 1 h 39"/>
                <a:gd name="T32" fmla="*/ 1 w 32"/>
                <a:gd name="T33" fmla="*/ 1 h 39"/>
                <a:gd name="T34" fmla="*/ 1 w 32"/>
                <a:gd name="T35" fmla="*/ 1 h 39"/>
                <a:gd name="T36" fmla="*/ 1 w 32"/>
                <a:gd name="T37" fmla="*/ 0 h 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"/>
                <a:gd name="T58" fmla="*/ 0 h 39"/>
                <a:gd name="T59" fmla="*/ 32 w 32"/>
                <a:gd name="T60" fmla="*/ 39 h 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" h="39">
                  <a:moveTo>
                    <a:pt x="14" y="0"/>
                  </a:moveTo>
                  <a:lnTo>
                    <a:pt x="4" y="2"/>
                  </a:lnTo>
                  <a:lnTo>
                    <a:pt x="0" y="6"/>
                  </a:lnTo>
                  <a:lnTo>
                    <a:pt x="4" y="14"/>
                  </a:lnTo>
                  <a:lnTo>
                    <a:pt x="9" y="24"/>
                  </a:lnTo>
                  <a:lnTo>
                    <a:pt x="18" y="35"/>
                  </a:lnTo>
                  <a:lnTo>
                    <a:pt x="25" y="39"/>
                  </a:lnTo>
                  <a:lnTo>
                    <a:pt x="30" y="37"/>
                  </a:lnTo>
                  <a:lnTo>
                    <a:pt x="32" y="33"/>
                  </a:lnTo>
                  <a:lnTo>
                    <a:pt x="32" y="28"/>
                  </a:lnTo>
                  <a:lnTo>
                    <a:pt x="32" y="24"/>
                  </a:lnTo>
                  <a:lnTo>
                    <a:pt x="30" y="18"/>
                  </a:lnTo>
                  <a:lnTo>
                    <a:pt x="28" y="12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16" y="10"/>
                  </a:lnTo>
                  <a:lnTo>
                    <a:pt x="14" y="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DD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53" name="Freeform 43"/>
            <p:cNvSpPr>
              <a:spLocks/>
            </p:cNvSpPr>
            <p:nvPr/>
          </p:nvSpPr>
          <p:spPr bwMode="auto">
            <a:xfrm>
              <a:off x="3012" y="1324"/>
              <a:ext cx="20" cy="21"/>
            </a:xfrm>
            <a:custGeom>
              <a:avLst/>
              <a:gdLst>
                <a:gd name="T0" fmla="*/ 1 w 32"/>
                <a:gd name="T1" fmla="*/ 0 h 39"/>
                <a:gd name="T2" fmla="*/ 1 w 32"/>
                <a:gd name="T3" fmla="*/ 1 h 39"/>
                <a:gd name="T4" fmla="*/ 0 w 32"/>
                <a:gd name="T5" fmla="*/ 1 h 39"/>
                <a:gd name="T6" fmla="*/ 1 w 32"/>
                <a:gd name="T7" fmla="*/ 1 h 39"/>
                <a:gd name="T8" fmla="*/ 1 w 32"/>
                <a:gd name="T9" fmla="*/ 1 h 39"/>
                <a:gd name="T10" fmla="*/ 1 w 32"/>
                <a:gd name="T11" fmla="*/ 1 h 39"/>
                <a:gd name="T12" fmla="*/ 2 w 32"/>
                <a:gd name="T13" fmla="*/ 1 h 39"/>
                <a:gd name="T14" fmla="*/ 2 w 32"/>
                <a:gd name="T15" fmla="*/ 1 h 39"/>
                <a:gd name="T16" fmla="*/ 2 w 32"/>
                <a:gd name="T17" fmla="*/ 1 h 39"/>
                <a:gd name="T18" fmla="*/ 2 w 32"/>
                <a:gd name="T19" fmla="*/ 1 h 39"/>
                <a:gd name="T20" fmla="*/ 2 w 32"/>
                <a:gd name="T21" fmla="*/ 1 h 39"/>
                <a:gd name="T22" fmla="*/ 2 w 32"/>
                <a:gd name="T23" fmla="*/ 1 h 39"/>
                <a:gd name="T24" fmla="*/ 2 w 32"/>
                <a:gd name="T25" fmla="*/ 1 h 39"/>
                <a:gd name="T26" fmla="*/ 2 w 32"/>
                <a:gd name="T27" fmla="*/ 1 h 39"/>
                <a:gd name="T28" fmla="*/ 2 w 32"/>
                <a:gd name="T29" fmla="*/ 1 h 39"/>
                <a:gd name="T30" fmla="*/ 1 w 32"/>
                <a:gd name="T31" fmla="*/ 1 h 39"/>
                <a:gd name="T32" fmla="*/ 1 w 32"/>
                <a:gd name="T33" fmla="*/ 1 h 39"/>
                <a:gd name="T34" fmla="*/ 1 w 32"/>
                <a:gd name="T35" fmla="*/ 1 h 39"/>
                <a:gd name="T36" fmla="*/ 1 w 32"/>
                <a:gd name="T37" fmla="*/ 0 h 39"/>
                <a:gd name="T38" fmla="*/ 1 w 32"/>
                <a:gd name="T39" fmla="*/ 0 h 39"/>
                <a:gd name="T40" fmla="*/ 1 w 32"/>
                <a:gd name="T41" fmla="*/ 0 h 3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"/>
                <a:gd name="T64" fmla="*/ 0 h 39"/>
                <a:gd name="T65" fmla="*/ 32 w 32"/>
                <a:gd name="T66" fmla="*/ 39 h 3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" h="39">
                  <a:moveTo>
                    <a:pt x="14" y="0"/>
                  </a:moveTo>
                  <a:lnTo>
                    <a:pt x="4" y="2"/>
                  </a:lnTo>
                  <a:lnTo>
                    <a:pt x="0" y="6"/>
                  </a:lnTo>
                  <a:lnTo>
                    <a:pt x="4" y="14"/>
                  </a:lnTo>
                  <a:lnTo>
                    <a:pt x="9" y="24"/>
                  </a:lnTo>
                  <a:lnTo>
                    <a:pt x="18" y="35"/>
                  </a:lnTo>
                  <a:lnTo>
                    <a:pt x="25" y="39"/>
                  </a:lnTo>
                  <a:lnTo>
                    <a:pt x="30" y="37"/>
                  </a:lnTo>
                  <a:lnTo>
                    <a:pt x="32" y="33"/>
                  </a:lnTo>
                  <a:lnTo>
                    <a:pt x="32" y="28"/>
                  </a:lnTo>
                  <a:lnTo>
                    <a:pt x="32" y="24"/>
                  </a:lnTo>
                  <a:lnTo>
                    <a:pt x="30" y="18"/>
                  </a:lnTo>
                  <a:lnTo>
                    <a:pt x="28" y="12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16" y="10"/>
                  </a:lnTo>
                  <a:lnTo>
                    <a:pt x="14" y="6"/>
                  </a:lnTo>
                  <a:lnTo>
                    <a:pt x="14" y="0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54" name="Freeform 44"/>
            <p:cNvSpPr>
              <a:spLocks/>
            </p:cNvSpPr>
            <p:nvPr/>
          </p:nvSpPr>
          <p:spPr bwMode="auto">
            <a:xfrm>
              <a:off x="3419" y="2752"/>
              <a:ext cx="16" cy="4"/>
            </a:xfrm>
            <a:custGeom>
              <a:avLst/>
              <a:gdLst>
                <a:gd name="T0" fmla="*/ 0 w 26"/>
                <a:gd name="T1" fmla="*/ 0 h 9"/>
                <a:gd name="T2" fmla="*/ 1 w 26"/>
                <a:gd name="T3" fmla="*/ 0 h 9"/>
                <a:gd name="T4" fmla="*/ 1 w 26"/>
                <a:gd name="T5" fmla="*/ 0 h 9"/>
                <a:gd name="T6" fmla="*/ 1 w 26"/>
                <a:gd name="T7" fmla="*/ 0 h 9"/>
                <a:gd name="T8" fmla="*/ 1 w 26"/>
                <a:gd name="T9" fmla="*/ 0 h 9"/>
                <a:gd name="T10" fmla="*/ 1 w 26"/>
                <a:gd name="T11" fmla="*/ 0 h 9"/>
                <a:gd name="T12" fmla="*/ 1 w 26"/>
                <a:gd name="T13" fmla="*/ 0 h 9"/>
                <a:gd name="T14" fmla="*/ 1 w 26"/>
                <a:gd name="T15" fmla="*/ 0 h 9"/>
                <a:gd name="T16" fmla="*/ 1 w 26"/>
                <a:gd name="T17" fmla="*/ 0 h 9"/>
                <a:gd name="T18" fmla="*/ 1 w 26"/>
                <a:gd name="T19" fmla="*/ 0 h 9"/>
                <a:gd name="T20" fmla="*/ 0 w 26"/>
                <a:gd name="T21" fmla="*/ 0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"/>
                <a:gd name="T34" fmla="*/ 0 h 9"/>
                <a:gd name="T35" fmla="*/ 26 w 26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" h="9">
                  <a:moveTo>
                    <a:pt x="0" y="7"/>
                  </a:move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6" y="7"/>
                  </a:lnTo>
                  <a:lnTo>
                    <a:pt x="23" y="9"/>
                  </a:lnTo>
                  <a:lnTo>
                    <a:pt x="14" y="9"/>
                  </a:lnTo>
                  <a:lnTo>
                    <a:pt x="5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DD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55" name="Freeform 45"/>
            <p:cNvSpPr>
              <a:spLocks/>
            </p:cNvSpPr>
            <p:nvPr/>
          </p:nvSpPr>
          <p:spPr bwMode="auto">
            <a:xfrm>
              <a:off x="3419" y="2752"/>
              <a:ext cx="16" cy="4"/>
            </a:xfrm>
            <a:custGeom>
              <a:avLst/>
              <a:gdLst>
                <a:gd name="T0" fmla="*/ 0 w 26"/>
                <a:gd name="T1" fmla="*/ 0 h 9"/>
                <a:gd name="T2" fmla="*/ 1 w 26"/>
                <a:gd name="T3" fmla="*/ 0 h 9"/>
                <a:gd name="T4" fmla="*/ 1 w 26"/>
                <a:gd name="T5" fmla="*/ 0 h 9"/>
                <a:gd name="T6" fmla="*/ 1 w 26"/>
                <a:gd name="T7" fmla="*/ 0 h 9"/>
                <a:gd name="T8" fmla="*/ 1 w 26"/>
                <a:gd name="T9" fmla="*/ 0 h 9"/>
                <a:gd name="T10" fmla="*/ 1 w 26"/>
                <a:gd name="T11" fmla="*/ 0 h 9"/>
                <a:gd name="T12" fmla="*/ 1 w 26"/>
                <a:gd name="T13" fmla="*/ 0 h 9"/>
                <a:gd name="T14" fmla="*/ 1 w 26"/>
                <a:gd name="T15" fmla="*/ 0 h 9"/>
                <a:gd name="T16" fmla="*/ 1 w 26"/>
                <a:gd name="T17" fmla="*/ 0 h 9"/>
                <a:gd name="T18" fmla="*/ 1 w 26"/>
                <a:gd name="T19" fmla="*/ 0 h 9"/>
                <a:gd name="T20" fmla="*/ 0 w 26"/>
                <a:gd name="T21" fmla="*/ 0 h 9"/>
                <a:gd name="T22" fmla="*/ 0 w 26"/>
                <a:gd name="T23" fmla="*/ 0 h 9"/>
                <a:gd name="T24" fmla="*/ 0 w 26"/>
                <a:gd name="T25" fmla="*/ 0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9"/>
                <a:gd name="T41" fmla="*/ 26 w 26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9">
                  <a:moveTo>
                    <a:pt x="0" y="7"/>
                  </a:move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6" y="7"/>
                  </a:lnTo>
                  <a:lnTo>
                    <a:pt x="23" y="9"/>
                  </a:lnTo>
                  <a:lnTo>
                    <a:pt x="14" y="9"/>
                  </a:lnTo>
                  <a:lnTo>
                    <a:pt x="5" y="9"/>
                  </a:lnTo>
                  <a:lnTo>
                    <a:pt x="0" y="7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56" name="Freeform 46"/>
            <p:cNvSpPr>
              <a:spLocks/>
            </p:cNvSpPr>
            <p:nvPr/>
          </p:nvSpPr>
          <p:spPr bwMode="auto">
            <a:xfrm>
              <a:off x="2992" y="1457"/>
              <a:ext cx="185" cy="96"/>
            </a:xfrm>
            <a:custGeom>
              <a:avLst/>
              <a:gdLst>
                <a:gd name="T0" fmla="*/ 7 w 296"/>
                <a:gd name="T1" fmla="*/ 1 h 178"/>
                <a:gd name="T2" fmla="*/ 6 w 296"/>
                <a:gd name="T3" fmla="*/ 1 h 178"/>
                <a:gd name="T4" fmla="*/ 4 w 296"/>
                <a:gd name="T5" fmla="*/ 0 h 178"/>
                <a:gd name="T6" fmla="*/ 3 w 296"/>
                <a:gd name="T7" fmla="*/ 1 h 178"/>
                <a:gd name="T8" fmla="*/ 1 w 296"/>
                <a:gd name="T9" fmla="*/ 1 h 178"/>
                <a:gd name="T10" fmla="*/ 1 w 296"/>
                <a:gd name="T11" fmla="*/ 1 h 178"/>
                <a:gd name="T12" fmla="*/ 1 w 296"/>
                <a:gd name="T13" fmla="*/ 1 h 178"/>
                <a:gd name="T14" fmla="*/ 1 w 296"/>
                <a:gd name="T15" fmla="*/ 1 h 178"/>
                <a:gd name="T16" fmla="*/ 1 w 296"/>
                <a:gd name="T17" fmla="*/ 1 h 178"/>
                <a:gd name="T18" fmla="*/ 1 w 296"/>
                <a:gd name="T19" fmla="*/ 1 h 178"/>
                <a:gd name="T20" fmla="*/ 1 w 296"/>
                <a:gd name="T21" fmla="*/ 1 h 178"/>
                <a:gd name="T22" fmla="*/ 1 w 296"/>
                <a:gd name="T23" fmla="*/ 1 h 178"/>
                <a:gd name="T24" fmla="*/ 0 w 296"/>
                <a:gd name="T25" fmla="*/ 2 h 178"/>
                <a:gd name="T26" fmla="*/ 1 w 296"/>
                <a:gd name="T27" fmla="*/ 2 h 178"/>
                <a:gd name="T28" fmla="*/ 1 w 296"/>
                <a:gd name="T29" fmla="*/ 2 h 178"/>
                <a:gd name="T30" fmla="*/ 1 w 296"/>
                <a:gd name="T31" fmla="*/ 3 h 178"/>
                <a:gd name="T32" fmla="*/ 1 w 296"/>
                <a:gd name="T33" fmla="*/ 3 h 178"/>
                <a:gd name="T34" fmla="*/ 1 w 296"/>
                <a:gd name="T35" fmla="*/ 3 h 178"/>
                <a:gd name="T36" fmla="*/ 1 w 296"/>
                <a:gd name="T37" fmla="*/ 4 h 178"/>
                <a:gd name="T38" fmla="*/ 2 w 296"/>
                <a:gd name="T39" fmla="*/ 4 h 178"/>
                <a:gd name="T40" fmla="*/ 3 w 296"/>
                <a:gd name="T41" fmla="*/ 4 h 178"/>
                <a:gd name="T42" fmla="*/ 4 w 296"/>
                <a:gd name="T43" fmla="*/ 4 h 178"/>
                <a:gd name="T44" fmla="*/ 4 w 296"/>
                <a:gd name="T45" fmla="*/ 4 h 178"/>
                <a:gd name="T46" fmla="*/ 4 w 296"/>
                <a:gd name="T47" fmla="*/ 4 h 178"/>
                <a:gd name="T48" fmla="*/ 6 w 296"/>
                <a:gd name="T49" fmla="*/ 4 h 178"/>
                <a:gd name="T50" fmla="*/ 6 w 296"/>
                <a:gd name="T51" fmla="*/ 4 h 178"/>
                <a:gd name="T52" fmla="*/ 7 w 296"/>
                <a:gd name="T53" fmla="*/ 4 h 178"/>
                <a:gd name="T54" fmla="*/ 8 w 296"/>
                <a:gd name="T55" fmla="*/ 4 h 178"/>
                <a:gd name="T56" fmla="*/ 9 w 296"/>
                <a:gd name="T57" fmla="*/ 4 h 178"/>
                <a:gd name="T58" fmla="*/ 10 w 296"/>
                <a:gd name="T59" fmla="*/ 3 h 178"/>
                <a:gd name="T60" fmla="*/ 11 w 296"/>
                <a:gd name="T61" fmla="*/ 3 h 178"/>
                <a:gd name="T62" fmla="*/ 11 w 296"/>
                <a:gd name="T63" fmla="*/ 3 h 178"/>
                <a:gd name="T64" fmla="*/ 12 w 296"/>
                <a:gd name="T65" fmla="*/ 3 h 178"/>
                <a:gd name="T66" fmla="*/ 12 w 296"/>
                <a:gd name="T67" fmla="*/ 3 h 178"/>
                <a:gd name="T68" fmla="*/ 14 w 296"/>
                <a:gd name="T69" fmla="*/ 3 h 178"/>
                <a:gd name="T70" fmla="*/ 14 w 296"/>
                <a:gd name="T71" fmla="*/ 3 h 178"/>
                <a:gd name="T72" fmla="*/ 14 w 296"/>
                <a:gd name="T73" fmla="*/ 3 h 178"/>
                <a:gd name="T74" fmla="*/ 14 w 296"/>
                <a:gd name="T75" fmla="*/ 3 h 178"/>
                <a:gd name="T76" fmla="*/ 15 w 296"/>
                <a:gd name="T77" fmla="*/ 3 h 178"/>
                <a:gd name="T78" fmla="*/ 15 w 296"/>
                <a:gd name="T79" fmla="*/ 3 h 178"/>
                <a:gd name="T80" fmla="*/ 16 w 296"/>
                <a:gd name="T81" fmla="*/ 2 h 178"/>
                <a:gd name="T82" fmla="*/ 16 w 296"/>
                <a:gd name="T83" fmla="*/ 2 h 178"/>
                <a:gd name="T84" fmla="*/ 16 w 296"/>
                <a:gd name="T85" fmla="*/ 2 h 178"/>
                <a:gd name="T86" fmla="*/ 17 w 296"/>
                <a:gd name="T87" fmla="*/ 1 h 178"/>
                <a:gd name="T88" fmla="*/ 17 w 296"/>
                <a:gd name="T89" fmla="*/ 1 h 178"/>
                <a:gd name="T90" fmla="*/ 17 w 296"/>
                <a:gd name="T91" fmla="*/ 1 h 178"/>
                <a:gd name="T92" fmla="*/ 15 w 296"/>
                <a:gd name="T93" fmla="*/ 1 h 178"/>
                <a:gd name="T94" fmla="*/ 12 w 296"/>
                <a:gd name="T95" fmla="*/ 1 h 178"/>
                <a:gd name="T96" fmla="*/ 11 w 296"/>
                <a:gd name="T97" fmla="*/ 1 h 178"/>
                <a:gd name="T98" fmla="*/ 10 w 296"/>
                <a:gd name="T99" fmla="*/ 1 h 1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96"/>
                <a:gd name="T151" fmla="*/ 0 h 178"/>
                <a:gd name="T152" fmla="*/ 296 w 296"/>
                <a:gd name="T153" fmla="*/ 178 h 17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96" h="178">
                  <a:moveTo>
                    <a:pt x="159" y="13"/>
                  </a:moveTo>
                  <a:lnTo>
                    <a:pt x="135" y="11"/>
                  </a:lnTo>
                  <a:lnTo>
                    <a:pt x="115" y="7"/>
                  </a:lnTo>
                  <a:lnTo>
                    <a:pt x="94" y="3"/>
                  </a:lnTo>
                  <a:lnTo>
                    <a:pt x="70" y="0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38" y="5"/>
                  </a:lnTo>
                  <a:lnTo>
                    <a:pt x="28" y="7"/>
                  </a:lnTo>
                  <a:lnTo>
                    <a:pt x="21" y="11"/>
                  </a:lnTo>
                  <a:lnTo>
                    <a:pt x="17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2" y="37"/>
                  </a:lnTo>
                  <a:lnTo>
                    <a:pt x="12" y="41"/>
                  </a:lnTo>
                  <a:lnTo>
                    <a:pt x="17" y="45"/>
                  </a:lnTo>
                  <a:lnTo>
                    <a:pt x="21" y="49"/>
                  </a:lnTo>
                  <a:lnTo>
                    <a:pt x="19" y="51"/>
                  </a:lnTo>
                  <a:lnTo>
                    <a:pt x="17" y="51"/>
                  </a:lnTo>
                  <a:lnTo>
                    <a:pt x="14" y="51"/>
                  </a:lnTo>
                  <a:lnTo>
                    <a:pt x="12" y="51"/>
                  </a:lnTo>
                  <a:lnTo>
                    <a:pt x="7" y="49"/>
                  </a:lnTo>
                  <a:lnTo>
                    <a:pt x="5" y="47"/>
                  </a:lnTo>
                  <a:lnTo>
                    <a:pt x="3" y="47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0" y="63"/>
                  </a:lnTo>
                  <a:lnTo>
                    <a:pt x="3" y="79"/>
                  </a:lnTo>
                  <a:lnTo>
                    <a:pt x="5" y="91"/>
                  </a:lnTo>
                  <a:lnTo>
                    <a:pt x="17" y="95"/>
                  </a:lnTo>
                  <a:lnTo>
                    <a:pt x="28" y="101"/>
                  </a:lnTo>
                  <a:lnTo>
                    <a:pt x="19" y="103"/>
                  </a:lnTo>
                  <a:lnTo>
                    <a:pt x="7" y="103"/>
                  </a:lnTo>
                  <a:lnTo>
                    <a:pt x="5" y="114"/>
                  </a:lnTo>
                  <a:lnTo>
                    <a:pt x="7" y="120"/>
                  </a:lnTo>
                  <a:lnTo>
                    <a:pt x="10" y="134"/>
                  </a:lnTo>
                  <a:lnTo>
                    <a:pt x="14" y="148"/>
                  </a:lnTo>
                  <a:lnTo>
                    <a:pt x="21" y="152"/>
                  </a:lnTo>
                  <a:lnTo>
                    <a:pt x="24" y="156"/>
                  </a:lnTo>
                  <a:lnTo>
                    <a:pt x="28" y="164"/>
                  </a:lnTo>
                  <a:lnTo>
                    <a:pt x="31" y="170"/>
                  </a:lnTo>
                  <a:lnTo>
                    <a:pt x="35" y="176"/>
                  </a:lnTo>
                  <a:lnTo>
                    <a:pt x="42" y="178"/>
                  </a:lnTo>
                  <a:lnTo>
                    <a:pt x="56" y="172"/>
                  </a:lnTo>
                  <a:lnTo>
                    <a:pt x="63" y="166"/>
                  </a:lnTo>
                  <a:lnTo>
                    <a:pt x="68" y="170"/>
                  </a:lnTo>
                  <a:lnTo>
                    <a:pt x="75" y="174"/>
                  </a:lnTo>
                  <a:lnTo>
                    <a:pt x="84" y="170"/>
                  </a:lnTo>
                  <a:lnTo>
                    <a:pt x="87" y="166"/>
                  </a:lnTo>
                  <a:lnTo>
                    <a:pt x="91" y="170"/>
                  </a:lnTo>
                  <a:lnTo>
                    <a:pt x="98" y="172"/>
                  </a:lnTo>
                  <a:lnTo>
                    <a:pt x="105" y="176"/>
                  </a:lnTo>
                  <a:lnTo>
                    <a:pt x="112" y="176"/>
                  </a:lnTo>
                  <a:lnTo>
                    <a:pt x="124" y="170"/>
                  </a:lnTo>
                  <a:lnTo>
                    <a:pt x="133" y="164"/>
                  </a:lnTo>
                  <a:lnTo>
                    <a:pt x="140" y="164"/>
                  </a:lnTo>
                  <a:lnTo>
                    <a:pt x="152" y="164"/>
                  </a:lnTo>
                  <a:lnTo>
                    <a:pt x="152" y="158"/>
                  </a:lnTo>
                  <a:lnTo>
                    <a:pt x="156" y="152"/>
                  </a:lnTo>
                  <a:lnTo>
                    <a:pt x="163" y="148"/>
                  </a:lnTo>
                  <a:lnTo>
                    <a:pt x="173" y="146"/>
                  </a:lnTo>
                  <a:lnTo>
                    <a:pt x="180" y="148"/>
                  </a:lnTo>
                  <a:lnTo>
                    <a:pt x="184" y="150"/>
                  </a:lnTo>
                  <a:lnTo>
                    <a:pt x="194" y="144"/>
                  </a:lnTo>
                  <a:lnTo>
                    <a:pt x="198" y="138"/>
                  </a:lnTo>
                  <a:lnTo>
                    <a:pt x="203" y="142"/>
                  </a:lnTo>
                  <a:lnTo>
                    <a:pt x="208" y="144"/>
                  </a:lnTo>
                  <a:lnTo>
                    <a:pt x="212" y="144"/>
                  </a:lnTo>
                  <a:lnTo>
                    <a:pt x="219" y="146"/>
                  </a:lnTo>
                  <a:lnTo>
                    <a:pt x="229" y="144"/>
                  </a:lnTo>
                  <a:lnTo>
                    <a:pt x="236" y="140"/>
                  </a:lnTo>
                  <a:lnTo>
                    <a:pt x="233" y="134"/>
                  </a:lnTo>
                  <a:lnTo>
                    <a:pt x="236" y="126"/>
                  </a:lnTo>
                  <a:lnTo>
                    <a:pt x="240" y="122"/>
                  </a:lnTo>
                  <a:lnTo>
                    <a:pt x="240" y="118"/>
                  </a:lnTo>
                  <a:lnTo>
                    <a:pt x="243" y="114"/>
                  </a:lnTo>
                  <a:lnTo>
                    <a:pt x="247" y="112"/>
                  </a:lnTo>
                  <a:lnTo>
                    <a:pt x="252" y="109"/>
                  </a:lnTo>
                  <a:lnTo>
                    <a:pt x="254" y="109"/>
                  </a:lnTo>
                  <a:lnTo>
                    <a:pt x="259" y="103"/>
                  </a:lnTo>
                  <a:lnTo>
                    <a:pt x="259" y="97"/>
                  </a:lnTo>
                  <a:lnTo>
                    <a:pt x="270" y="89"/>
                  </a:lnTo>
                  <a:lnTo>
                    <a:pt x="280" y="81"/>
                  </a:lnTo>
                  <a:lnTo>
                    <a:pt x="277" y="71"/>
                  </a:lnTo>
                  <a:lnTo>
                    <a:pt x="273" y="65"/>
                  </a:lnTo>
                  <a:lnTo>
                    <a:pt x="277" y="59"/>
                  </a:lnTo>
                  <a:lnTo>
                    <a:pt x="282" y="49"/>
                  </a:lnTo>
                  <a:lnTo>
                    <a:pt x="289" y="37"/>
                  </a:lnTo>
                  <a:lnTo>
                    <a:pt x="296" y="27"/>
                  </a:lnTo>
                  <a:lnTo>
                    <a:pt x="294" y="21"/>
                  </a:lnTo>
                  <a:lnTo>
                    <a:pt x="289" y="17"/>
                  </a:lnTo>
                  <a:lnTo>
                    <a:pt x="282" y="15"/>
                  </a:lnTo>
                  <a:lnTo>
                    <a:pt x="275" y="13"/>
                  </a:lnTo>
                  <a:lnTo>
                    <a:pt x="259" y="13"/>
                  </a:lnTo>
                  <a:lnTo>
                    <a:pt x="240" y="15"/>
                  </a:lnTo>
                  <a:lnTo>
                    <a:pt x="215" y="7"/>
                  </a:lnTo>
                  <a:lnTo>
                    <a:pt x="191" y="0"/>
                  </a:lnTo>
                  <a:lnTo>
                    <a:pt x="180" y="3"/>
                  </a:lnTo>
                  <a:lnTo>
                    <a:pt x="173" y="5"/>
                  </a:lnTo>
                  <a:lnTo>
                    <a:pt x="168" y="9"/>
                  </a:lnTo>
                  <a:lnTo>
                    <a:pt x="159" y="13"/>
                  </a:lnTo>
                  <a:close/>
                </a:path>
              </a:pathLst>
            </a:custGeom>
            <a:solidFill>
              <a:srgbClr val="B0D9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57" name="Freeform 47"/>
            <p:cNvSpPr>
              <a:spLocks/>
            </p:cNvSpPr>
            <p:nvPr/>
          </p:nvSpPr>
          <p:spPr bwMode="auto">
            <a:xfrm>
              <a:off x="2992" y="1457"/>
              <a:ext cx="185" cy="96"/>
            </a:xfrm>
            <a:custGeom>
              <a:avLst/>
              <a:gdLst>
                <a:gd name="T0" fmla="*/ 7 w 296"/>
                <a:gd name="T1" fmla="*/ 1 h 178"/>
                <a:gd name="T2" fmla="*/ 6 w 296"/>
                <a:gd name="T3" fmla="*/ 1 h 178"/>
                <a:gd name="T4" fmla="*/ 4 w 296"/>
                <a:gd name="T5" fmla="*/ 0 h 178"/>
                <a:gd name="T6" fmla="*/ 3 w 296"/>
                <a:gd name="T7" fmla="*/ 1 h 178"/>
                <a:gd name="T8" fmla="*/ 1 w 296"/>
                <a:gd name="T9" fmla="*/ 1 h 178"/>
                <a:gd name="T10" fmla="*/ 1 w 296"/>
                <a:gd name="T11" fmla="*/ 1 h 178"/>
                <a:gd name="T12" fmla="*/ 1 w 296"/>
                <a:gd name="T13" fmla="*/ 1 h 178"/>
                <a:gd name="T14" fmla="*/ 1 w 296"/>
                <a:gd name="T15" fmla="*/ 1 h 178"/>
                <a:gd name="T16" fmla="*/ 1 w 296"/>
                <a:gd name="T17" fmla="*/ 1 h 178"/>
                <a:gd name="T18" fmla="*/ 1 w 296"/>
                <a:gd name="T19" fmla="*/ 1 h 178"/>
                <a:gd name="T20" fmla="*/ 1 w 296"/>
                <a:gd name="T21" fmla="*/ 1 h 178"/>
                <a:gd name="T22" fmla="*/ 1 w 296"/>
                <a:gd name="T23" fmla="*/ 1 h 178"/>
                <a:gd name="T24" fmla="*/ 0 w 296"/>
                <a:gd name="T25" fmla="*/ 2 h 178"/>
                <a:gd name="T26" fmla="*/ 1 w 296"/>
                <a:gd name="T27" fmla="*/ 2 h 178"/>
                <a:gd name="T28" fmla="*/ 1 w 296"/>
                <a:gd name="T29" fmla="*/ 2 h 178"/>
                <a:gd name="T30" fmla="*/ 1 w 296"/>
                <a:gd name="T31" fmla="*/ 3 h 178"/>
                <a:gd name="T32" fmla="*/ 1 w 296"/>
                <a:gd name="T33" fmla="*/ 3 h 178"/>
                <a:gd name="T34" fmla="*/ 1 w 296"/>
                <a:gd name="T35" fmla="*/ 3 h 178"/>
                <a:gd name="T36" fmla="*/ 1 w 296"/>
                <a:gd name="T37" fmla="*/ 4 h 178"/>
                <a:gd name="T38" fmla="*/ 2 w 296"/>
                <a:gd name="T39" fmla="*/ 4 h 178"/>
                <a:gd name="T40" fmla="*/ 3 w 296"/>
                <a:gd name="T41" fmla="*/ 4 h 178"/>
                <a:gd name="T42" fmla="*/ 4 w 296"/>
                <a:gd name="T43" fmla="*/ 4 h 178"/>
                <a:gd name="T44" fmla="*/ 4 w 296"/>
                <a:gd name="T45" fmla="*/ 4 h 178"/>
                <a:gd name="T46" fmla="*/ 4 w 296"/>
                <a:gd name="T47" fmla="*/ 4 h 178"/>
                <a:gd name="T48" fmla="*/ 6 w 296"/>
                <a:gd name="T49" fmla="*/ 4 h 178"/>
                <a:gd name="T50" fmla="*/ 6 w 296"/>
                <a:gd name="T51" fmla="*/ 4 h 178"/>
                <a:gd name="T52" fmla="*/ 7 w 296"/>
                <a:gd name="T53" fmla="*/ 4 h 178"/>
                <a:gd name="T54" fmla="*/ 8 w 296"/>
                <a:gd name="T55" fmla="*/ 4 h 178"/>
                <a:gd name="T56" fmla="*/ 9 w 296"/>
                <a:gd name="T57" fmla="*/ 4 h 178"/>
                <a:gd name="T58" fmla="*/ 10 w 296"/>
                <a:gd name="T59" fmla="*/ 3 h 178"/>
                <a:gd name="T60" fmla="*/ 11 w 296"/>
                <a:gd name="T61" fmla="*/ 3 h 178"/>
                <a:gd name="T62" fmla="*/ 11 w 296"/>
                <a:gd name="T63" fmla="*/ 3 h 178"/>
                <a:gd name="T64" fmla="*/ 12 w 296"/>
                <a:gd name="T65" fmla="*/ 3 h 178"/>
                <a:gd name="T66" fmla="*/ 12 w 296"/>
                <a:gd name="T67" fmla="*/ 3 h 178"/>
                <a:gd name="T68" fmla="*/ 14 w 296"/>
                <a:gd name="T69" fmla="*/ 3 h 178"/>
                <a:gd name="T70" fmla="*/ 14 w 296"/>
                <a:gd name="T71" fmla="*/ 3 h 178"/>
                <a:gd name="T72" fmla="*/ 14 w 296"/>
                <a:gd name="T73" fmla="*/ 3 h 178"/>
                <a:gd name="T74" fmla="*/ 14 w 296"/>
                <a:gd name="T75" fmla="*/ 3 h 178"/>
                <a:gd name="T76" fmla="*/ 15 w 296"/>
                <a:gd name="T77" fmla="*/ 3 h 178"/>
                <a:gd name="T78" fmla="*/ 15 w 296"/>
                <a:gd name="T79" fmla="*/ 3 h 178"/>
                <a:gd name="T80" fmla="*/ 16 w 296"/>
                <a:gd name="T81" fmla="*/ 2 h 178"/>
                <a:gd name="T82" fmla="*/ 16 w 296"/>
                <a:gd name="T83" fmla="*/ 2 h 178"/>
                <a:gd name="T84" fmla="*/ 16 w 296"/>
                <a:gd name="T85" fmla="*/ 2 h 178"/>
                <a:gd name="T86" fmla="*/ 17 w 296"/>
                <a:gd name="T87" fmla="*/ 1 h 178"/>
                <a:gd name="T88" fmla="*/ 17 w 296"/>
                <a:gd name="T89" fmla="*/ 1 h 178"/>
                <a:gd name="T90" fmla="*/ 17 w 296"/>
                <a:gd name="T91" fmla="*/ 1 h 178"/>
                <a:gd name="T92" fmla="*/ 15 w 296"/>
                <a:gd name="T93" fmla="*/ 1 h 178"/>
                <a:gd name="T94" fmla="*/ 12 w 296"/>
                <a:gd name="T95" fmla="*/ 1 h 178"/>
                <a:gd name="T96" fmla="*/ 11 w 296"/>
                <a:gd name="T97" fmla="*/ 1 h 178"/>
                <a:gd name="T98" fmla="*/ 10 w 296"/>
                <a:gd name="T99" fmla="*/ 1 h 178"/>
                <a:gd name="T100" fmla="*/ 9 w 296"/>
                <a:gd name="T101" fmla="*/ 1 h 17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96"/>
                <a:gd name="T154" fmla="*/ 0 h 178"/>
                <a:gd name="T155" fmla="*/ 296 w 296"/>
                <a:gd name="T156" fmla="*/ 178 h 17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96" h="178">
                  <a:moveTo>
                    <a:pt x="159" y="13"/>
                  </a:moveTo>
                  <a:lnTo>
                    <a:pt x="135" y="11"/>
                  </a:lnTo>
                  <a:lnTo>
                    <a:pt x="115" y="7"/>
                  </a:lnTo>
                  <a:lnTo>
                    <a:pt x="94" y="3"/>
                  </a:lnTo>
                  <a:lnTo>
                    <a:pt x="70" y="0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38" y="5"/>
                  </a:lnTo>
                  <a:lnTo>
                    <a:pt x="28" y="7"/>
                  </a:lnTo>
                  <a:lnTo>
                    <a:pt x="21" y="11"/>
                  </a:lnTo>
                  <a:lnTo>
                    <a:pt x="17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2" y="37"/>
                  </a:lnTo>
                  <a:lnTo>
                    <a:pt x="12" y="41"/>
                  </a:lnTo>
                  <a:lnTo>
                    <a:pt x="17" y="45"/>
                  </a:lnTo>
                  <a:lnTo>
                    <a:pt x="21" y="49"/>
                  </a:lnTo>
                  <a:lnTo>
                    <a:pt x="19" y="51"/>
                  </a:lnTo>
                  <a:lnTo>
                    <a:pt x="17" y="51"/>
                  </a:lnTo>
                  <a:lnTo>
                    <a:pt x="14" y="51"/>
                  </a:lnTo>
                  <a:lnTo>
                    <a:pt x="12" y="51"/>
                  </a:lnTo>
                  <a:lnTo>
                    <a:pt x="7" y="49"/>
                  </a:lnTo>
                  <a:lnTo>
                    <a:pt x="5" y="47"/>
                  </a:lnTo>
                  <a:lnTo>
                    <a:pt x="3" y="47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0" y="63"/>
                  </a:lnTo>
                  <a:lnTo>
                    <a:pt x="3" y="79"/>
                  </a:lnTo>
                  <a:lnTo>
                    <a:pt x="5" y="91"/>
                  </a:lnTo>
                  <a:lnTo>
                    <a:pt x="17" y="95"/>
                  </a:lnTo>
                  <a:lnTo>
                    <a:pt x="28" y="101"/>
                  </a:lnTo>
                  <a:lnTo>
                    <a:pt x="19" y="103"/>
                  </a:lnTo>
                  <a:lnTo>
                    <a:pt x="7" y="103"/>
                  </a:lnTo>
                  <a:lnTo>
                    <a:pt x="5" y="114"/>
                  </a:lnTo>
                  <a:lnTo>
                    <a:pt x="7" y="120"/>
                  </a:lnTo>
                  <a:lnTo>
                    <a:pt x="10" y="134"/>
                  </a:lnTo>
                  <a:lnTo>
                    <a:pt x="14" y="148"/>
                  </a:lnTo>
                  <a:lnTo>
                    <a:pt x="21" y="152"/>
                  </a:lnTo>
                  <a:lnTo>
                    <a:pt x="24" y="156"/>
                  </a:lnTo>
                  <a:lnTo>
                    <a:pt x="28" y="164"/>
                  </a:lnTo>
                  <a:lnTo>
                    <a:pt x="31" y="170"/>
                  </a:lnTo>
                  <a:lnTo>
                    <a:pt x="35" y="176"/>
                  </a:lnTo>
                  <a:lnTo>
                    <a:pt x="42" y="178"/>
                  </a:lnTo>
                  <a:lnTo>
                    <a:pt x="56" y="172"/>
                  </a:lnTo>
                  <a:lnTo>
                    <a:pt x="63" y="166"/>
                  </a:lnTo>
                  <a:lnTo>
                    <a:pt x="68" y="170"/>
                  </a:lnTo>
                  <a:lnTo>
                    <a:pt x="75" y="174"/>
                  </a:lnTo>
                  <a:lnTo>
                    <a:pt x="84" y="170"/>
                  </a:lnTo>
                  <a:lnTo>
                    <a:pt x="87" y="166"/>
                  </a:lnTo>
                  <a:lnTo>
                    <a:pt x="91" y="170"/>
                  </a:lnTo>
                  <a:lnTo>
                    <a:pt x="98" y="172"/>
                  </a:lnTo>
                  <a:lnTo>
                    <a:pt x="105" y="176"/>
                  </a:lnTo>
                  <a:lnTo>
                    <a:pt x="112" y="176"/>
                  </a:lnTo>
                  <a:lnTo>
                    <a:pt x="124" y="170"/>
                  </a:lnTo>
                  <a:lnTo>
                    <a:pt x="133" y="164"/>
                  </a:lnTo>
                  <a:lnTo>
                    <a:pt x="140" y="164"/>
                  </a:lnTo>
                  <a:lnTo>
                    <a:pt x="152" y="164"/>
                  </a:lnTo>
                  <a:lnTo>
                    <a:pt x="152" y="158"/>
                  </a:lnTo>
                  <a:lnTo>
                    <a:pt x="156" y="152"/>
                  </a:lnTo>
                  <a:lnTo>
                    <a:pt x="163" y="148"/>
                  </a:lnTo>
                  <a:lnTo>
                    <a:pt x="173" y="146"/>
                  </a:lnTo>
                  <a:lnTo>
                    <a:pt x="180" y="148"/>
                  </a:lnTo>
                  <a:lnTo>
                    <a:pt x="184" y="150"/>
                  </a:lnTo>
                  <a:lnTo>
                    <a:pt x="194" y="144"/>
                  </a:lnTo>
                  <a:lnTo>
                    <a:pt x="198" y="138"/>
                  </a:lnTo>
                  <a:lnTo>
                    <a:pt x="203" y="142"/>
                  </a:lnTo>
                  <a:lnTo>
                    <a:pt x="208" y="144"/>
                  </a:lnTo>
                  <a:lnTo>
                    <a:pt x="212" y="144"/>
                  </a:lnTo>
                  <a:lnTo>
                    <a:pt x="219" y="146"/>
                  </a:lnTo>
                  <a:lnTo>
                    <a:pt x="229" y="144"/>
                  </a:lnTo>
                  <a:lnTo>
                    <a:pt x="236" y="140"/>
                  </a:lnTo>
                  <a:lnTo>
                    <a:pt x="233" y="134"/>
                  </a:lnTo>
                  <a:lnTo>
                    <a:pt x="236" y="126"/>
                  </a:lnTo>
                  <a:lnTo>
                    <a:pt x="240" y="122"/>
                  </a:lnTo>
                  <a:lnTo>
                    <a:pt x="240" y="118"/>
                  </a:lnTo>
                  <a:lnTo>
                    <a:pt x="243" y="114"/>
                  </a:lnTo>
                  <a:lnTo>
                    <a:pt x="247" y="112"/>
                  </a:lnTo>
                  <a:lnTo>
                    <a:pt x="252" y="109"/>
                  </a:lnTo>
                  <a:lnTo>
                    <a:pt x="254" y="109"/>
                  </a:lnTo>
                  <a:lnTo>
                    <a:pt x="259" y="103"/>
                  </a:lnTo>
                  <a:lnTo>
                    <a:pt x="259" y="97"/>
                  </a:lnTo>
                  <a:lnTo>
                    <a:pt x="270" y="89"/>
                  </a:lnTo>
                  <a:lnTo>
                    <a:pt x="280" y="81"/>
                  </a:lnTo>
                  <a:lnTo>
                    <a:pt x="277" y="71"/>
                  </a:lnTo>
                  <a:lnTo>
                    <a:pt x="273" y="65"/>
                  </a:lnTo>
                  <a:lnTo>
                    <a:pt x="277" y="59"/>
                  </a:lnTo>
                  <a:lnTo>
                    <a:pt x="282" y="49"/>
                  </a:lnTo>
                  <a:lnTo>
                    <a:pt x="289" y="37"/>
                  </a:lnTo>
                  <a:lnTo>
                    <a:pt x="296" y="27"/>
                  </a:lnTo>
                  <a:lnTo>
                    <a:pt x="294" y="21"/>
                  </a:lnTo>
                  <a:lnTo>
                    <a:pt x="289" y="17"/>
                  </a:lnTo>
                  <a:lnTo>
                    <a:pt x="282" y="15"/>
                  </a:lnTo>
                  <a:lnTo>
                    <a:pt x="275" y="13"/>
                  </a:lnTo>
                  <a:lnTo>
                    <a:pt x="259" y="13"/>
                  </a:lnTo>
                  <a:lnTo>
                    <a:pt x="240" y="15"/>
                  </a:lnTo>
                  <a:lnTo>
                    <a:pt x="215" y="7"/>
                  </a:lnTo>
                  <a:lnTo>
                    <a:pt x="191" y="0"/>
                  </a:lnTo>
                  <a:lnTo>
                    <a:pt x="180" y="3"/>
                  </a:lnTo>
                  <a:lnTo>
                    <a:pt x="173" y="5"/>
                  </a:lnTo>
                  <a:lnTo>
                    <a:pt x="168" y="9"/>
                  </a:lnTo>
                  <a:lnTo>
                    <a:pt x="159" y="13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58" name="Freeform 48"/>
            <p:cNvSpPr>
              <a:spLocks/>
            </p:cNvSpPr>
            <p:nvPr/>
          </p:nvSpPr>
          <p:spPr bwMode="auto">
            <a:xfrm>
              <a:off x="3069" y="1447"/>
              <a:ext cx="32" cy="10"/>
            </a:xfrm>
            <a:custGeom>
              <a:avLst/>
              <a:gdLst>
                <a:gd name="T0" fmla="*/ 0 w 49"/>
                <a:gd name="T1" fmla="*/ 1 h 18"/>
                <a:gd name="T2" fmla="*/ 1 w 49"/>
                <a:gd name="T3" fmla="*/ 1 h 18"/>
                <a:gd name="T4" fmla="*/ 1 w 49"/>
                <a:gd name="T5" fmla="*/ 1 h 18"/>
                <a:gd name="T6" fmla="*/ 1 w 49"/>
                <a:gd name="T7" fmla="*/ 1 h 18"/>
                <a:gd name="T8" fmla="*/ 2 w 49"/>
                <a:gd name="T9" fmla="*/ 0 h 18"/>
                <a:gd name="T10" fmla="*/ 3 w 49"/>
                <a:gd name="T11" fmla="*/ 0 h 18"/>
                <a:gd name="T12" fmla="*/ 3 w 49"/>
                <a:gd name="T13" fmla="*/ 0 h 18"/>
                <a:gd name="T14" fmla="*/ 3 w 49"/>
                <a:gd name="T15" fmla="*/ 1 h 18"/>
                <a:gd name="T16" fmla="*/ 4 w 49"/>
                <a:gd name="T17" fmla="*/ 1 h 18"/>
                <a:gd name="T18" fmla="*/ 3 w 49"/>
                <a:gd name="T19" fmla="*/ 1 h 18"/>
                <a:gd name="T20" fmla="*/ 3 w 49"/>
                <a:gd name="T21" fmla="*/ 1 h 18"/>
                <a:gd name="T22" fmla="*/ 3 w 49"/>
                <a:gd name="T23" fmla="*/ 1 h 18"/>
                <a:gd name="T24" fmla="*/ 2 w 49"/>
                <a:gd name="T25" fmla="*/ 1 h 18"/>
                <a:gd name="T26" fmla="*/ 1 w 49"/>
                <a:gd name="T27" fmla="*/ 1 h 18"/>
                <a:gd name="T28" fmla="*/ 1 w 49"/>
                <a:gd name="T29" fmla="*/ 1 h 18"/>
                <a:gd name="T30" fmla="*/ 1 w 49"/>
                <a:gd name="T31" fmla="*/ 1 h 18"/>
                <a:gd name="T32" fmla="*/ 0 w 49"/>
                <a:gd name="T33" fmla="*/ 1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18"/>
                <a:gd name="T53" fmla="*/ 49 w 4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18">
                  <a:moveTo>
                    <a:pt x="0" y="12"/>
                  </a:moveTo>
                  <a:lnTo>
                    <a:pt x="4" y="8"/>
                  </a:lnTo>
                  <a:lnTo>
                    <a:pt x="9" y="4"/>
                  </a:lnTo>
                  <a:lnTo>
                    <a:pt x="16" y="2"/>
                  </a:lnTo>
                  <a:lnTo>
                    <a:pt x="25" y="0"/>
                  </a:lnTo>
                  <a:lnTo>
                    <a:pt x="35" y="0"/>
                  </a:lnTo>
                  <a:lnTo>
                    <a:pt x="42" y="0"/>
                  </a:lnTo>
                  <a:lnTo>
                    <a:pt x="46" y="2"/>
                  </a:lnTo>
                  <a:lnTo>
                    <a:pt x="49" y="4"/>
                  </a:lnTo>
                  <a:lnTo>
                    <a:pt x="46" y="10"/>
                  </a:lnTo>
                  <a:lnTo>
                    <a:pt x="44" y="14"/>
                  </a:lnTo>
                  <a:lnTo>
                    <a:pt x="37" y="16"/>
                  </a:lnTo>
                  <a:lnTo>
                    <a:pt x="28" y="18"/>
                  </a:lnTo>
                  <a:lnTo>
                    <a:pt x="16" y="18"/>
                  </a:lnTo>
                  <a:lnTo>
                    <a:pt x="7" y="16"/>
                  </a:lnTo>
                  <a:lnTo>
                    <a:pt x="2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0D9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59" name="Freeform 49"/>
            <p:cNvSpPr>
              <a:spLocks/>
            </p:cNvSpPr>
            <p:nvPr/>
          </p:nvSpPr>
          <p:spPr bwMode="auto">
            <a:xfrm>
              <a:off x="3069" y="1447"/>
              <a:ext cx="32" cy="10"/>
            </a:xfrm>
            <a:custGeom>
              <a:avLst/>
              <a:gdLst>
                <a:gd name="T0" fmla="*/ 0 w 49"/>
                <a:gd name="T1" fmla="*/ 1 h 18"/>
                <a:gd name="T2" fmla="*/ 1 w 49"/>
                <a:gd name="T3" fmla="*/ 1 h 18"/>
                <a:gd name="T4" fmla="*/ 1 w 49"/>
                <a:gd name="T5" fmla="*/ 1 h 18"/>
                <a:gd name="T6" fmla="*/ 1 w 49"/>
                <a:gd name="T7" fmla="*/ 1 h 18"/>
                <a:gd name="T8" fmla="*/ 2 w 49"/>
                <a:gd name="T9" fmla="*/ 0 h 18"/>
                <a:gd name="T10" fmla="*/ 3 w 49"/>
                <a:gd name="T11" fmla="*/ 0 h 18"/>
                <a:gd name="T12" fmla="*/ 3 w 49"/>
                <a:gd name="T13" fmla="*/ 0 h 18"/>
                <a:gd name="T14" fmla="*/ 3 w 49"/>
                <a:gd name="T15" fmla="*/ 1 h 18"/>
                <a:gd name="T16" fmla="*/ 4 w 49"/>
                <a:gd name="T17" fmla="*/ 1 h 18"/>
                <a:gd name="T18" fmla="*/ 3 w 49"/>
                <a:gd name="T19" fmla="*/ 1 h 18"/>
                <a:gd name="T20" fmla="*/ 3 w 49"/>
                <a:gd name="T21" fmla="*/ 1 h 18"/>
                <a:gd name="T22" fmla="*/ 3 w 49"/>
                <a:gd name="T23" fmla="*/ 1 h 18"/>
                <a:gd name="T24" fmla="*/ 2 w 49"/>
                <a:gd name="T25" fmla="*/ 1 h 18"/>
                <a:gd name="T26" fmla="*/ 1 w 49"/>
                <a:gd name="T27" fmla="*/ 1 h 18"/>
                <a:gd name="T28" fmla="*/ 1 w 49"/>
                <a:gd name="T29" fmla="*/ 1 h 18"/>
                <a:gd name="T30" fmla="*/ 1 w 49"/>
                <a:gd name="T31" fmla="*/ 1 h 18"/>
                <a:gd name="T32" fmla="*/ 0 w 49"/>
                <a:gd name="T33" fmla="*/ 1 h 18"/>
                <a:gd name="T34" fmla="*/ 0 w 49"/>
                <a:gd name="T35" fmla="*/ 1 h 18"/>
                <a:gd name="T36" fmla="*/ 0 w 49"/>
                <a:gd name="T37" fmla="*/ 1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9"/>
                <a:gd name="T58" fmla="*/ 0 h 18"/>
                <a:gd name="T59" fmla="*/ 49 w 49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9" h="18">
                  <a:moveTo>
                    <a:pt x="0" y="12"/>
                  </a:moveTo>
                  <a:lnTo>
                    <a:pt x="4" y="8"/>
                  </a:lnTo>
                  <a:lnTo>
                    <a:pt x="9" y="4"/>
                  </a:lnTo>
                  <a:lnTo>
                    <a:pt x="16" y="2"/>
                  </a:lnTo>
                  <a:lnTo>
                    <a:pt x="25" y="0"/>
                  </a:lnTo>
                  <a:lnTo>
                    <a:pt x="35" y="0"/>
                  </a:lnTo>
                  <a:lnTo>
                    <a:pt x="42" y="0"/>
                  </a:lnTo>
                  <a:lnTo>
                    <a:pt x="46" y="2"/>
                  </a:lnTo>
                  <a:lnTo>
                    <a:pt x="49" y="4"/>
                  </a:lnTo>
                  <a:lnTo>
                    <a:pt x="46" y="10"/>
                  </a:lnTo>
                  <a:lnTo>
                    <a:pt x="44" y="14"/>
                  </a:lnTo>
                  <a:lnTo>
                    <a:pt x="37" y="16"/>
                  </a:lnTo>
                  <a:lnTo>
                    <a:pt x="28" y="18"/>
                  </a:lnTo>
                  <a:lnTo>
                    <a:pt x="16" y="18"/>
                  </a:lnTo>
                  <a:lnTo>
                    <a:pt x="7" y="16"/>
                  </a:lnTo>
                  <a:lnTo>
                    <a:pt x="2" y="14"/>
                  </a:lnTo>
                  <a:lnTo>
                    <a:pt x="0" y="12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60" name="Freeform 50"/>
            <p:cNvSpPr>
              <a:spLocks/>
            </p:cNvSpPr>
            <p:nvPr/>
          </p:nvSpPr>
          <p:spPr bwMode="auto">
            <a:xfrm>
              <a:off x="3025" y="1433"/>
              <a:ext cx="49" cy="20"/>
            </a:xfrm>
            <a:custGeom>
              <a:avLst/>
              <a:gdLst>
                <a:gd name="T0" fmla="*/ 1 w 79"/>
                <a:gd name="T1" fmla="*/ 1 h 38"/>
                <a:gd name="T2" fmla="*/ 1 w 79"/>
                <a:gd name="T3" fmla="*/ 1 h 38"/>
                <a:gd name="T4" fmla="*/ 1 w 79"/>
                <a:gd name="T5" fmla="*/ 1 h 38"/>
                <a:gd name="T6" fmla="*/ 1 w 79"/>
                <a:gd name="T7" fmla="*/ 1 h 38"/>
                <a:gd name="T8" fmla="*/ 0 w 79"/>
                <a:gd name="T9" fmla="*/ 1 h 38"/>
                <a:gd name="T10" fmla="*/ 1 w 79"/>
                <a:gd name="T11" fmla="*/ 1 h 38"/>
                <a:gd name="T12" fmla="*/ 1 w 79"/>
                <a:gd name="T13" fmla="*/ 1 h 38"/>
                <a:gd name="T14" fmla="*/ 1 w 79"/>
                <a:gd name="T15" fmla="*/ 1 h 38"/>
                <a:gd name="T16" fmla="*/ 1 w 79"/>
                <a:gd name="T17" fmla="*/ 1 h 38"/>
                <a:gd name="T18" fmla="*/ 1 w 79"/>
                <a:gd name="T19" fmla="*/ 1 h 38"/>
                <a:gd name="T20" fmla="*/ 2 w 79"/>
                <a:gd name="T21" fmla="*/ 1 h 38"/>
                <a:gd name="T22" fmla="*/ 2 w 79"/>
                <a:gd name="T23" fmla="*/ 1 h 38"/>
                <a:gd name="T24" fmla="*/ 4 w 79"/>
                <a:gd name="T25" fmla="*/ 1 h 38"/>
                <a:gd name="T26" fmla="*/ 4 w 79"/>
                <a:gd name="T27" fmla="*/ 1 h 38"/>
                <a:gd name="T28" fmla="*/ 4 w 79"/>
                <a:gd name="T29" fmla="*/ 1 h 38"/>
                <a:gd name="T30" fmla="*/ 4 w 79"/>
                <a:gd name="T31" fmla="*/ 1 h 38"/>
                <a:gd name="T32" fmla="*/ 4 w 79"/>
                <a:gd name="T33" fmla="*/ 1 h 38"/>
                <a:gd name="T34" fmla="*/ 4 w 79"/>
                <a:gd name="T35" fmla="*/ 1 h 38"/>
                <a:gd name="T36" fmla="*/ 4 w 79"/>
                <a:gd name="T37" fmla="*/ 0 h 38"/>
                <a:gd name="T38" fmla="*/ 2 w 79"/>
                <a:gd name="T39" fmla="*/ 1 h 38"/>
                <a:gd name="T40" fmla="*/ 2 w 79"/>
                <a:gd name="T41" fmla="*/ 1 h 38"/>
                <a:gd name="T42" fmla="*/ 2 w 79"/>
                <a:gd name="T43" fmla="*/ 1 h 38"/>
                <a:gd name="T44" fmla="*/ 1 w 79"/>
                <a:gd name="T45" fmla="*/ 1 h 3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9"/>
                <a:gd name="T70" fmla="*/ 0 h 38"/>
                <a:gd name="T71" fmla="*/ 79 w 79"/>
                <a:gd name="T72" fmla="*/ 38 h 3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9" h="38">
                  <a:moveTo>
                    <a:pt x="28" y="4"/>
                  </a:moveTo>
                  <a:lnTo>
                    <a:pt x="18" y="6"/>
                  </a:lnTo>
                  <a:lnTo>
                    <a:pt x="9" y="8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11" y="32"/>
                  </a:lnTo>
                  <a:lnTo>
                    <a:pt x="18" y="34"/>
                  </a:lnTo>
                  <a:lnTo>
                    <a:pt x="32" y="36"/>
                  </a:lnTo>
                  <a:lnTo>
                    <a:pt x="44" y="38"/>
                  </a:lnTo>
                  <a:lnTo>
                    <a:pt x="53" y="36"/>
                  </a:lnTo>
                  <a:lnTo>
                    <a:pt x="65" y="30"/>
                  </a:lnTo>
                  <a:lnTo>
                    <a:pt x="74" y="22"/>
                  </a:lnTo>
                  <a:lnTo>
                    <a:pt x="79" y="16"/>
                  </a:lnTo>
                  <a:lnTo>
                    <a:pt x="76" y="10"/>
                  </a:lnTo>
                  <a:lnTo>
                    <a:pt x="72" y="4"/>
                  </a:lnTo>
                  <a:lnTo>
                    <a:pt x="65" y="2"/>
                  </a:lnTo>
                  <a:lnTo>
                    <a:pt x="60" y="0"/>
                  </a:lnTo>
                  <a:lnTo>
                    <a:pt x="49" y="4"/>
                  </a:lnTo>
                  <a:lnTo>
                    <a:pt x="39" y="8"/>
                  </a:lnTo>
                  <a:lnTo>
                    <a:pt x="35" y="6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B0D9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61" name="Freeform 51"/>
            <p:cNvSpPr>
              <a:spLocks/>
            </p:cNvSpPr>
            <p:nvPr/>
          </p:nvSpPr>
          <p:spPr bwMode="auto">
            <a:xfrm>
              <a:off x="3025" y="1433"/>
              <a:ext cx="49" cy="20"/>
            </a:xfrm>
            <a:custGeom>
              <a:avLst/>
              <a:gdLst>
                <a:gd name="T0" fmla="*/ 1 w 79"/>
                <a:gd name="T1" fmla="*/ 1 h 38"/>
                <a:gd name="T2" fmla="*/ 1 w 79"/>
                <a:gd name="T3" fmla="*/ 1 h 38"/>
                <a:gd name="T4" fmla="*/ 1 w 79"/>
                <a:gd name="T5" fmla="*/ 1 h 38"/>
                <a:gd name="T6" fmla="*/ 1 w 79"/>
                <a:gd name="T7" fmla="*/ 1 h 38"/>
                <a:gd name="T8" fmla="*/ 0 w 79"/>
                <a:gd name="T9" fmla="*/ 1 h 38"/>
                <a:gd name="T10" fmla="*/ 1 w 79"/>
                <a:gd name="T11" fmla="*/ 1 h 38"/>
                <a:gd name="T12" fmla="*/ 1 w 79"/>
                <a:gd name="T13" fmla="*/ 1 h 38"/>
                <a:gd name="T14" fmla="*/ 1 w 79"/>
                <a:gd name="T15" fmla="*/ 1 h 38"/>
                <a:gd name="T16" fmla="*/ 1 w 79"/>
                <a:gd name="T17" fmla="*/ 1 h 38"/>
                <a:gd name="T18" fmla="*/ 1 w 79"/>
                <a:gd name="T19" fmla="*/ 1 h 38"/>
                <a:gd name="T20" fmla="*/ 2 w 79"/>
                <a:gd name="T21" fmla="*/ 1 h 38"/>
                <a:gd name="T22" fmla="*/ 2 w 79"/>
                <a:gd name="T23" fmla="*/ 1 h 38"/>
                <a:gd name="T24" fmla="*/ 4 w 79"/>
                <a:gd name="T25" fmla="*/ 1 h 38"/>
                <a:gd name="T26" fmla="*/ 4 w 79"/>
                <a:gd name="T27" fmla="*/ 1 h 38"/>
                <a:gd name="T28" fmla="*/ 4 w 79"/>
                <a:gd name="T29" fmla="*/ 1 h 38"/>
                <a:gd name="T30" fmla="*/ 4 w 79"/>
                <a:gd name="T31" fmla="*/ 1 h 38"/>
                <a:gd name="T32" fmla="*/ 4 w 79"/>
                <a:gd name="T33" fmla="*/ 1 h 38"/>
                <a:gd name="T34" fmla="*/ 4 w 79"/>
                <a:gd name="T35" fmla="*/ 1 h 38"/>
                <a:gd name="T36" fmla="*/ 4 w 79"/>
                <a:gd name="T37" fmla="*/ 0 h 38"/>
                <a:gd name="T38" fmla="*/ 2 w 79"/>
                <a:gd name="T39" fmla="*/ 1 h 38"/>
                <a:gd name="T40" fmla="*/ 2 w 79"/>
                <a:gd name="T41" fmla="*/ 1 h 38"/>
                <a:gd name="T42" fmla="*/ 2 w 79"/>
                <a:gd name="T43" fmla="*/ 1 h 38"/>
                <a:gd name="T44" fmla="*/ 1 w 79"/>
                <a:gd name="T45" fmla="*/ 1 h 38"/>
                <a:gd name="T46" fmla="*/ 1 w 79"/>
                <a:gd name="T47" fmla="*/ 1 h 38"/>
                <a:gd name="T48" fmla="*/ 1 w 79"/>
                <a:gd name="T49" fmla="*/ 1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9"/>
                <a:gd name="T76" fmla="*/ 0 h 38"/>
                <a:gd name="T77" fmla="*/ 79 w 79"/>
                <a:gd name="T78" fmla="*/ 38 h 3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9" h="38">
                  <a:moveTo>
                    <a:pt x="28" y="4"/>
                  </a:moveTo>
                  <a:lnTo>
                    <a:pt x="18" y="6"/>
                  </a:lnTo>
                  <a:lnTo>
                    <a:pt x="9" y="8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11" y="32"/>
                  </a:lnTo>
                  <a:lnTo>
                    <a:pt x="18" y="34"/>
                  </a:lnTo>
                  <a:lnTo>
                    <a:pt x="32" y="36"/>
                  </a:lnTo>
                  <a:lnTo>
                    <a:pt x="44" y="38"/>
                  </a:lnTo>
                  <a:lnTo>
                    <a:pt x="53" y="36"/>
                  </a:lnTo>
                  <a:lnTo>
                    <a:pt x="65" y="30"/>
                  </a:lnTo>
                  <a:lnTo>
                    <a:pt x="74" y="22"/>
                  </a:lnTo>
                  <a:lnTo>
                    <a:pt x="79" y="16"/>
                  </a:lnTo>
                  <a:lnTo>
                    <a:pt x="76" y="10"/>
                  </a:lnTo>
                  <a:lnTo>
                    <a:pt x="72" y="4"/>
                  </a:lnTo>
                  <a:lnTo>
                    <a:pt x="65" y="2"/>
                  </a:lnTo>
                  <a:lnTo>
                    <a:pt x="60" y="0"/>
                  </a:lnTo>
                  <a:lnTo>
                    <a:pt x="49" y="4"/>
                  </a:lnTo>
                  <a:lnTo>
                    <a:pt x="39" y="8"/>
                  </a:lnTo>
                  <a:lnTo>
                    <a:pt x="35" y="6"/>
                  </a:lnTo>
                  <a:lnTo>
                    <a:pt x="28" y="4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62" name="Freeform 52"/>
            <p:cNvSpPr>
              <a:spLocks/>
            </p:cNvSpPr>
            <p:nvPr/>
          </p:nvSpPr>
          <p:spPr bwMode="auto">
            <a:xfrm>
              <a:off x="3028" y="1415"/>
              <a:ext cx="22" cy="17"/>
            </a:xfrm>
            <a:custGeom>
              <a:avLst/>
              <a:gdLst>
                <a:gd name="T0" fmla="*/ 0 w 35"/>
                <a:gd name="T1" fmla="*/ 1 h 30"/>
                <a:gd name="T2" fmla="*/ 0 w 35"/>
                <a:gd name="T3" fmla="*/ 1 h 30"/>
                <a:gd name="T4" fmla="*/ 1 w 35"/>
                <a:gd name="T5" fmla="*/ 1 h 30"/>
                <a:gd name="T6" fmla="*/ 1 w 35"/>
                <a:gd name="T7" fmla="*/ 1 h 30"/>
                <a:gd name="T8" fmla="*/ 1 w 35"/>
                <a:gd name="T9" fmla="*/ 1 h 30"/>
                <a:gd name="T10" fmla="*/ 1 w 35"/>
                <a:gd name="T11" fmla="*/ 1 h 30"/>
                <a:gd name="T12" fmla="*/ 2 w 35"/>
                <a:gd name="T13" fmla="*/ 1 h 30"/>
                <a:gd name="T14" fmla="*/ 2 w 35"/>
                <a:gd name="T15" fmla="*/ 1 h 30"/>
                <a:gd name="T16" fmla="*/ 3 w 35"/>
                <a:gd name="T17" fmla="*/ 1 h 30"/>
                <a:gd name="T18" fmla="*/ 3 w 35"/>
                <a:gd name="T19" fmla="*/ 1 h 30"/>
                <a:gd name="T20" fmla="*/ 2 w 35"/>
                <a:gd name="T21" fmla="*/ 0 h 30"/>
                <a:gd name="T22" fmla="*/ 2 w 35"/>
                <a:gd name="T23" fmla="*/ 0 h 30"/>
                <a:gd name="T24" fmla="*/ 2 w 35"/>
                <a:gd name="T25" fmla="*/ 0 h 30"/>
                <a:gd name="T26" fmla="*/ 1 w 35"/>
                <a:gd name="T27" fmla="*/ 1 h 30"/>
                <a:gd name="T28" fmla="*/ 1 w 35"/>
                <a:gd name="T29" fmla="*/ 1 h 30"/>
                <a:gd name="T30" fmla="*/ 1 w 35"/>
                <a:gd name="T31" fmla="*/ 1 h 30"/>
                <a:gd name="T32" fmla="*/ 0 w 35"/>
                <a:gd name="T33" fmla="*/ 1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0" y="18"/>
                  </a:moveTo>
                  <a:lnTo>
                    <a:pt x="0" y="22"/>
                  </a:lnTo>
                  <a:lnTo>
                    <a:pt x="3" y="26"/>
                  </a:lnTo>
                  <a:lnTo>
                    <a:pt x="5" y="28"/>
                  </a:lnTo>
                  <a:lnTo>
                    <a:pt x="7" y="30"/>
                  </a:lnTo>
                  <a:lnTo>
                    <a:pt x="19" y="28"/>
                  </a:lnTo>
                  <a:lnTo>
                    <a:pt x="26" y="24"/>
                  </a:lnTo>
                  <a:lnTo>
                    <a:pt x="33" y="16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17" y="6"/>
                  </a:lnTo>
                  <a:lnTo>
                    <a:pt x="10" y="10"/>
                  </a:lnTo>
                  <a:lnTo>
                    <a:pt x="3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0D9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63" name="Freeform 53"/>
            <p:cNvSpPr>
              <a:spLocks/>
            </p:cNvSpPr>
            <p:nvPr/>
          </p:nvSpPr>
          <p:spPr bwMode="auto">
            <a:xfrm>
              <a:off x="3028" y="1415"/>
              <a:ext cx="22" cy="17"/>
            </a:xfrm>
            <a:custGeom>
              <a:avLst/>
              <a:gdLst>
                <a:gd name="T0" fmla="*/ 0 w 35"/>
                <a:gd name="T1" fmla="*/ 1 h 30"/>
                <a:gd name="T2" fmla="*/ 0 w 35"/>
                <a:gd name="T3" fmla="*/ 1 h 30"/>
                <a:gd name="T4" fmla="*/ 1 w 35"/>
                <a:gd name="T5" fmla="*/ 1 h 30"/>
                <a:gd name="T6" fmla="*/ 1 w 35"/>
                <a:gd name="T7" fmla="*/ 1 h 30"/>
                <a:gd name="T8" fmla="*/ 1 w 35"/>
                <a:gd name="T9" fmla="*/ 1 h 30"/>
                <a:gd name="T10" fmla="*/ 1 w 35"/>
                <a:gd name="T11" fmla="*/ 1 h 30"/>
                <a:gd name="T12" fmla="*/ 2 w 35"/>
                <a:gd name="T13" fmla="*/ 1 h 30"/>
                <a:gd name="T14" fmla="*/ 2 w 35"/>
                <a:gd name="T15" fmla="*/ 1 h 30"/>
                <a:gd name="T16" fmla="*/ 3 w 35"/>
                <a:gd name="T17" fmla="*/ 1 h 30"/>
                <a:gd name="T18" fmla="*/ 3 w 35"/>
                <a:gd name="T19" fmla="*/ 1 h 30"/>
                <a:gd name="T20" fmla="*/ 2 w 35"/>
                <a:gd name="T21" fmla="*/ 0 h 30"/>
                <a:gd name="T22" fmla="*/ 2 w 35"/>
                <a:gd name="T23" fmla="*/ 0 h 30"/>
                <a:gd name="T24" fmla="*/ 2 w 35"/>
                <a:gd name="T25" fmla="*/ 0 h 30"/>
                <a:gd name="T26" fmla="*/ 1 w 35"/>
                <a:gd name="T27" fmla="*/ 1 h 30"/>
                <a:gd name="T28" fmla="*/ 1 w 35"/>
                <a:gd name="T29" fmla="*/ 1 h 30"/>
                <a:gd name="T30" fmla="*/ 1 w 35"/>
                <a:gd name="T31" fmla="*/ 1 h 30"/>
                <a:gd name="T32" fmla="*/ 0 w 35"/>
                <a:gd name="T33" fmla="*/ 1 h 30"/>
                <a:gd name="T34" fmla="*/ 0 w 35"/>
                <a:gd name="T35" fmla="*/ 1 h 30"/>
                <a:gd name="T36" fmla="*/ 0 w 35"/>
                <a:gd name="T37" fmla="*/ 1 h 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5"/>
                <a:gd name="T58" fmla="*/ 0 h 30"/>
                <a:gd name="T59" fmla="*/ 35 w 35"/>
                <a:gd name="T60" fmla="*/ 30 h 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5" h="30">
                  <a:moveTo>
                    <a:pt x="0" y="18"/>
                  </a:moveTo>
                  <a:lnTo>
                    <a:pt x="0" y="22"/>
                  </a:lnTo>
                  <a:lnTo>
                    <a:pt x="3" y="26"/>
                  </a:lnTo>
                  <a:lnTo>
                    <a:pt x="5" y="28"/>
                  </a:lnTo>
                  <a:lnTo>
                    <a:pt x="7" y="30"/>
                  </a:lnTo>
                  <a:lnTo>
                    <a:pt x="19" y="28"/>
                  </a:lnTo>
                  <a:lnTo>
                    <a:pt x="26" y="24"/>
                  </a:lnTo>
                  <a:lnTo>
                    <a:pt x="33" y="16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17" y="6"/>
                  </a:lnTo>
                  <a:lnTo>
                    <a:pt x="10" y="10"/>
                  </a:lnTo>
                  <a:lnTo>
                    <a:pt x="3" y="12"/>
                  </a:lnTo>
                  <a:lnTo>
                    <a:pt x="0" y="18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64" name="Freeform 54"/>
            <p:cNvSpPr>
              <a:spLocks/>
            </p:cNvSpPr>
            <p:nvPr/>
          </p:nvSpPr>
          <p:spPr bwMode="auto">
            <a:xfrm>
              <a:off x="2912" y="1481"/>
              <a:ext cx="53" cy="50"/>
            </a:xfrm>
            <a:custGeom>
              <a:avLst/>
              <a:gdLst>
                <a:gd name="T0" fmla="*/ 4 w 84"/>
                <a:gd name="T1" fmla="*/ 1 h 93"/>
                <a:gd name="T2" fmla="*/ 4 w 84"/>
                <a:gd name="T3" fmla="*/ 1 h 93"/>
                <a:gd name="T4" fmla="*/ 4 w 84"/>
                <a:gd name="T5" fmla="*/ 1 h 93"/>
                <a:gd name="T6" fmla="*/ 4 w 84"/>
                <a:gd name="T7" fmla="*/ 1 h 93"/>
                <a:gd name="T8" fmla="*/ 4 w 84"/>
                <a:gd name="T9" fmla="*/ 1 h 93"/>
                <a:gd name="T10" fmla="*/ 4 w 84"/>
                <a:gd name="T11" fmla="*/ 1 h 93"/>
                <a:gd name="T12" fmla="*/ 5 w 84"/>
                <a:gd name="T13" fmla="*/ 0 h 93"/>
                <a:gd name="T14" fmla="*/ 5 w 84"/>
                <a:gd name="T15" fmla="*/ 0 h 93"/>
                <a:gd name="T16" fmla="*/ 5 w 84"/>
                <a:gd name="T17" fmla="*/ 1 h 93"/>
                <a:gd name="T18" fmla="*/ 5 w 84"/>
                <a:gd name="T19" fmla="*/ 1 h 93"/>
                <a:gd name="T20" fmla="*/ 5 w 84"/>
                <a:gd name="T21" fmla="*/ 1 h 93"/>
                <a:gd name="T22" fmla="*/ 5 w 84"/>
                <a:gd name="T23" fmla="*/ 1 h 93"/>
                <a:gd name="T24" fmla="*/ 5 w 84"/>
                <a:gd name="T25" fmla="*/ 1 h 93"/>
                <a:gd name="T26" fmla="*/ 5 w 84"/>
                <a:gd name="T27" fmla="*/ 1 h 93"/>
                <a:gd name="T28" fmla="*/ 4 w 84"/>
                <a:gd name="T29" fmla="*/ 1 h 93"/>
                <a:gd name="T30" fmla="*/ 4 w 84"/>
                <a:gd name="T31" fmla="*/ 2 h 93"/>
                <a:gd name="T32" fmla="*/ 4 w 84"/>
                <a:gd name="T33" fmla="*/ 2 h 93"/>
                <a:gd name="T34" fmla="*/ 3 w 84"/>
                <a:gd name="T35" fmla="*/ 2 h 93"/>
                <a:gd name="T36" fmla="*/ 3 w 84"/>
                <a:gd name="T37" fmla="*/ 2 h 93"/>
                <a:gd name="T38" fmla="*/ 2 w 84"/>
                <a:gd name="T39" fmla="*/ 2 h 93"/>
                <a:gd name="T40" fmla="*/ 1 w 84"/>
                <a:gd name="T41" fmla="*/ 2 h 93"/>
                <a:gd name="T42" fmla="*/ 1 w 84"/>
                <a:gd name="T43" fmla="*/ 2 h 93"/>
                <a:gd name="T44" fmla="*/ 1 w 84"/>
                <a:gd name="T45" fmla="*/ 2 h 93"/>
                <a:gd name="T46" fmla="*/ 0 w 84"/>
                <a:gd name="T47" fmla="*/ 2 h 93"/>
                <a:gd name="T48" fmla="*/ 0 w 84"/>
                <a:gd name="T49" fmla="*/ 2 h 93"/>
                <a:gd name="T50" fmla="*/ 1 w 84"/>
                <a:gd name="T51" fmla="*/ 2 h 93"/>
                <a:gd name="T52" fmla="*/ 1 w 84"/>
                <a:gd name="T53" fmla="*/ 2 h 93"/>
                <a:gd name="T54" fmla="*/ 1 w 84"/>
                <a:gd name="T55" fmla="*/ 2 h 93"/>
                <a:gd name="T56" fmla="*/ 2 w 84"/>
                <a:gd name="T57" fmla="*/ 2 h 93"/>
                <a:gd name="T58" fmla="*/ 2 w 84"/>
                <a:gd name="T59" fmla="*/ 2 h 93"/>
                <a:gd name="T60" fmla="*/ 2 w 84"/>
                <a:gd name="T61" fmla="*/ 2 h 93"/>
                <a:gd name="T62" fmla="*/ 2 w 84"/>
                <a:gd name="T63" fmla="*/ 2 h 93"/>
                <a:gd name="T64" fmla="*/ 3 w 84"/>
                <a:gd name="T65" fmla="*/ 1 h 93"/>
                <a:gd name="T66" fmla="*/ 3 w 84"/>
                <a:gd name="T67" fmla="*/ 1 h 93"/>
                <a:gd name="T68" fmla="*/ 3 w 84"/>
                <a:gd name="T69" fmla="*/ 1 h 93"/>
                <a:gd name="T70" fmla="*/ 3 w 84"/>
                <a:gd name="T71" fmla="*/ 1 h 93"/>
                <a:gd name="T72" fmla="*/ 3 w 84"/>
                <a:gd name="T73" fmla="*/ 1 h 93"/>
                <a:gd name="T74" fmla="*/ 3 w 84"/>
                <a:gd name="T75" fmla="*/ 1 h 93"/>
                <a:gd name="T76" fmla="*/ 4 w 84"/>
                <a:gd name="T77" fmla="*/ 1 h 9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4"/>
                <a:gd name="T118" fmla="*/ 0 h 93"/>
                <a:gd name="T119" fmla="*/ 84 w 84"/>
                <a:gd name="T120" fmla="*/ 93 h 9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4" h="93">
                  <a:moveTo>
                    <a:pt x="58" y="6"/>
                  </a:moveTo>
                  <a:lnTo>
                    <a:pt x="63" y="8"/>
                  </a:lnTo>
                  <a:lnTo>
                    <a:pt x="65" y="10"/>
                  </a:lnTo>
                  <a:lnTo>
                    <a:pt x="68" y="8"/>
                  </a:lnTo>
                  <a:lnTo>
                    <a:pt x="70" y="6"/>
                  </a:lnTo>
                  <a:lnTo>
                    <a:pt x="72" y="2"/>
                  </a:lnTo>
                  <a:lnTo>
                    <a:pt x="75" y="0"/>
                  </a:lnTo>
                  <a:lnTo>
                    <a:pt x="79" y="0"/>
                  </a:lnTo>
                  <a:lnTo>
                    <a:pt x="82" y="2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82" y="24"/>
                  </a:lnTo>
                  <a:lnTo>
                    <a:pt x="82" y="32"/>
                  </a:lnTo>
                  <a:lnTo>
                    <a:pt x="77" y="42"/>
                  </a:lnTo>
                  <a:lnTo>
                    <a:pt x="72" y="52"/>
                  </a:lnTo>
                  <a:lnTo>
                    <a:pt x="63" y="60"/>
                  </a:lnTo>
                  <a:lnTo>
                    <a:pt x="56" y="66"/>
                  </a:lnTo>
                  <a:lnTo>
                    <a:pt x="47" y="75"/>
                  </a:lnTo>
                  <a:lnTo>
                    <a:pt x="37" y="83"/>
                  </a:lnTo>
                  <a:lnTo>
                    <a:pt x="26" y="89"/>
                  </a:lnTo>
                  <a:lnTo>
                    <a:pt x="14" y="93"/>
                  </a:lnTo>
                  <a:lnTo>
                    <a:pt x="7" y="91"/>
                  </a:lnTo>
                  <a:lnTo>
                    <a:pt x="2" y="89"/>
                  </a:lnTo>
                  <a:lnTo>
                    <a:pt x="0" y="87"/>
                  </a:lnTo>
                  <a:lnTo>
                    <a:pt x="0" y="83"/>
                  </a:lnTo>
                  <a:lnTo>
                    <a:pt x="2" y="79"/>
                  </a:lnTo>
                  <a:lnTo>
                    <a:pt x="9" y="75"/>
                  </a:lnTo>
                  <a:lnTo>
                    <a:pt x="16" y="73"/>
                  </a:lnTo>
                  <a:lnTo>
                    <a:pt x="26" y="71"/>
                  </a:lnTo>
                  <a:lnTo>
                    <a:pt x="30" y="66"/>
                  </a:lnTo>
                  <a:lnTo>
                    <a:pt x="33" y="60"/>
                  </a:lnTo>
                  <a:lnTo>
                    <a:pt x="33" y="56"/>
                  </a:lnTo>
                  <a:lnTo>
                    <a:pt x="35" y="52"/>
                  </a:lnTo>
                  <a:lnTo>
                    <a:pt x="37" y="36"/>
                  </a:lnTo>
                  <a:lnTo>
                    <a:pt x="40" y="22"/>
                  </a:lnTo>
                  <a:lnTo>
                    <a:pt x="42" y="16"/>
                  </a:lnTo>
                  <a:lnTo>
                    <a:pt x="47" y="10"/>
                  </a:lnTo>
                  <a:lnTo>
                    <a:pt x="51" y="6"/>
                  </a:lnTo>
                  <a:lnTo>
                    <a:pt x="58" y="6"/>
                  </a:lnTo>
                  <a:close/>
                </a:path>
              </a:pathLst>
            </a:custGeom>
            <a:solidFill>
              <a:srgbClr val="B0D9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65" name="Freeform 55"/>
            <p:cNvSpPr>
              <a:spLocks/>
            </p:cNvSpPr>
            <p:nvPr/>
          </p:nvSpPr>
          <p:spPr bwMode="auto">
            <a:xfrm>
              <a:off x="2912" y="1481"/>
              <a:ext cx="53" cy="50"/>
            </a:xfrm>
            <a:custGeom>
              <a:avLst/>
              <a:gdLst>
                <a:gd name="T0" fmla="*/ 4 w 84"/>
                <a:gd name="T1" fmla="*/ 1 h 93"/>
                <a:gd name="T2" fmla="*/ 4 w 84"/>
                <a:gd name="T3" fmla="*/ 1 h 93"/>
                <a:gd name="T4" fmla="*/ 4 w 84"/>
                <a:gd name="T5" fmla="*/ 1 h 93"/>
                <a:gd name="T6" fmla="*/ 4 w 84"/>
                <a:gd name="T7" fmla="*/ 1 h 93"/>
                <a:gd name="T8" fmla="*/ 4 w 84"/>
                <a:gd name="T9" fmla="*/ 1 h 93"/>
                <a:gd name="T10" fmla="*/ 4 w 84"/>
                <a:gd name="T11" fmla="*/ 1 h 93"/>
                <a:gd name="T12" fmla="*/ 5 w 84"/>
                <a:gd name="T13" fmla="*/ 0 h 93"/>
                <a:gd name="T14" fmla="*/ 5 w 84"/>
                <a:gd name="T15" fmla="*/ 0 h 93"/>
                <a:gd name="T16" fmla="*/ 5 w 84"/>
                <a:gd name="T17" fmla="*/ 1 h 93"/>
                <a:gd name="T18" fmla="*/ 5 w 84"/>
                <a:gd name="T19" fmla="*/ 1 h 93"/>
                <a:gd name="T20" fmla="*/ 5 w 84"/>
                <a:gd name="T21" fmla="*/ 1 h 93"/>
                <a:gd name="T22" fmla="*/ 5 w 84"/>
                <a:gd name="T23" fmla="*/ 1 h 93"/>
                <a:gd name="T24" fmla="*/ 5 w 84"/>
                <a:gd name="T25" fmla="*/ 1 h 93"/>
                <a:gd name="T26" fmla="*/ 5 w 84"/>
                <a:gd name="T27" fmla="*/ 1 h 93"/>
                <a:gd name="T28" fmla="*/ 4 w 84"/>
                <a:gd name="T29" fmla="*/ 1 h 93"/>
                <a:gd name="T30" fmla="*/ 4 w 84"/>
                <a:gd name="T31" fmla="*/ 2 h 93"/>
                <a:gd name="T32" fmla="*/ 4 w 84"/>
                <a:gd name="T33" fmla="*/ 2 h 93"/>
                <a:gd name="T34" fmla="*/ 3 w 84"/>
                <a:gd name="T35" fmla="*/ 2 h 93"/>
                <a:gd name="T36" fmla="*/ 3 w 84"/>
                <a:gd name="T37" fmla="*/ 2 h 93"/>
                <a:gd name="T38" fmla="*/ 2 w 84"/>
                <a:gd name="T39" fmla="*/ 2 h 93"/>
                <a:gd name="T40" fmla="*/ 1 w 84"/>
                <a:gd name="T41" fmla="*/ 2 h 93"/>
                <a:gd name="T42" fmla="*/ 1 w 84"/>
                <a:gd name="T43" fmla="*/ 2 h 93"/>
                <a:gd name="T44" fmla="*/ 1 w 84"/>
                <a:gd name="T45" fmla="*/ 2 h 93"/>
                <a:gd name="T46" fmla="*/ 0 w 84"/>
                <a:gd name="T47" fmla="*/ 2 h 93"/>
                <a:gd name="T48" fmla="*/ 0 w 84"/>
                <a:gd name="T49" fmla="*/ 2 h 93"/>
                <a:gd name="T50" fmla="*/ 1 w 84"/>
                <a:gd name="T51" fmla="*/ 2 h 93"/>
                <a:gd name="T52" fmla="*/ 1 w 84"/>
                <a:gd name="T53" fmla="*/ 2 h 93"/>
                <a:gd name="T54" fmla="*/ 1 w 84"/>
                <a:gd name="T55" fmla="*/ 2 h 93"/>
                <a:gd name="T56" fmla="*/ 2 w 84"/>
                <a:gd name="T57" fmla="*/ 2 h 93"/>
                <a:gd name="T58" fmla="*/ 2 w 84"/>
                <a:gd name="T59" fmla="*/ 2 h 93"/>
                <a:gd name="T60" fmla="*/ 2 w 84"/>
                <a:gd name="T61" fmla="*/ 2 h 93"/>
                <a:gd name="T62" fmla="*/ 2 w 84"/>
                <a:gd name="T63" fmla="*/ 2 h 93"/>
                <a:gd name="T64" fmla="*/ 3 w 84"/>
                <a:gd name="T65" fmla="*/ 1 h 93"/>
                <a:gd name="T66" fmla="*/ 3 w 84"/>
                <a:gd name="T67" fmla="*/ 1 h 93"/>
                <a:gd name="T68" fmla="*/ 3 w 84"/>
                <a:gd name="T69" fmla="*/ 1 h 93"/>
                <a:gd name="T70" fmla="*/ 3 w 84"/>
                <a:gd name="T71" fmla="*/ 1 h 93"/>
                <a:gd name="T72" fmla="*/ 3 w 84"/>
                <a:gd name="T73" fmla="*/ 1 h 93"/>
                <a:gd name="T74" fmla="*/ 3 w 84"/>
                <a:gd name="T75" fmla="*/ 1 h 93"/>
                <a:gd name="T76" fmla="*/ 4 w 84"/>
                <a:gd name="T77" fmla="*/ 1 h 93"/>
                <a:gd name="T78" fmla="*/ 4 w 84"/>
                <a:gd name="T79" fmla="*/ 1 h 93"/>
                <a:gd name="T80" fmla="*/ 4 w 84"/>
                <a:gd name="T81" fmla="*/ 1 h 9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4"/>
                <a:gd name="T124" fmla="*/ 0 h 93"/>
                <a:gd name="T125" fmla="*/ 84 w 84"/>
                <a:gd name="T126" fmla="*/ 93 h 9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4" h="93">
                  <a:moveTo>
                    <a:pt x="58" y="6"/>
                  </a:moveTo>
                  <a:lnTo>
                    <a:pt x="63" y="8"/>
                  </a:lnTo>
                  <a:lnTo>
                    <a:pt x="65" y="10"/>
                  </a:lnTo>
                  <a:lnTo>
                    <a:pt x="68" y="8"/>
                  </a:lnTo>
                  <a:lnTo>
                    <a:pt x="70" y="6"/>
                  </a:lnTo>
                  <a:lnTo>
                    <a:pt x="72" y="2"/>
                  </a:lnTo>
                  <a:lnTo>
                    <a:pt x="75" y="0"/>
                  </a:lnTo>
                  <a:lnTo>
                    <a:pt x="79" y="0"/>
                  </a:lnTo>
                  <a:lnTo>
                    <a:pt x="82" y="2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82" y="24"/>
                  </a:lnTo>
                  <a:lnTo>
                    <a:pt x="82" y="32"/>
                  </a:lnTo>
                  <a:lnTo>
                    <a:pt x="77" y="42"/>
                  </a:lnTo>
                  <a:lnTo>
                    <a:pt x="72" y="52"/>
                  </a:lnTo>
                  <a:lnTo>
                    <a:pt x="63" y="60"/>
                  </a:lnTo>
                  <a:lnTo>
                    <a:pt x="56" y="66"/>
                  </a:lnTo>
                  <a:lnTo>
                    <a:pt x="47" y="75"/>
                  </a:lnTo>
                  <a:lnTo>
                    <a:pt x="37" y="83"/>
                  </a:lnTo>
                  <a:lnTo>
                    <a:pt x="26" y="89"/>
                  </a:lnTo>
                  <a:lnTo>
                    <a:pt x="14" y="93"/>
                  </a:lnTo>
                  <a:lnTo>
                    <a:pt x="7" y="91"/>
                  </a:lnTo>
                  <a:lnTo>
                    <a:pt x="2" y="89"/>
                  </a:lnTo>
                  <a:lnTo>
                    <a:pt x="0" y="87"/>
                  </a:lnTo>
                  <a:lnTo>
                    <a:pt x="0" y="83"/>
                  </a:lnTo>
                  <a:lnTo>
                    <a:pt x="2" y="79"/>
                  </a:lnTo>
                  <a:lnTo>
                    <a:pt x="9" y="75"/>
                  </a:lnTo>
                  <a:lnTo>
                    <a:pt x="16" y="73"/>
                  </a:lnTo>
                  <a:lnTo>
                    <a:pt x="26" y="71"/>
                  </a:lnTo>
                  <a:lnTo>
                    <a:pt x="30" y="66"/>
                  </a:lnTo>
                  <a:lnTo>
                    <a:pt x="33" y="60"/>
                  </a:lnTo>
                  <a:lnTo>
                    <a:pt x="33" y="56"/>
                  </a:lnTo>
                  <a:lnTo>
                    <a:pt x="35" y="52"/>
                  </a:lnTo>
                  <a:lnTo>
                    <a:pt x="37" y="36"/>
                  </a:lnTo>
                  <a:lnTo>
                    <a:pt x="40" y="22"/>
                  </a:lnTo>
                  <a:lnTo>
                    <a:pt x="42" y="16"/>
                  </a:lnTo>
                  <a:lnTo>
                    <a:pt x="47" y="10"/>
                  </a:lnTo>
                  <a:lnTo>
                    <a:pt x="51" y="6"/>
                  </a:lnTo>
                  <a:lnTo>
                    <a:pt x="58" y="6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66" name="Freeform 56"/>
            <p:cNvSpPr>
              <a:spLocks/>
            </p:cNvSpPr>
            <p:nvPr/>
          </p:nvSpPr>
          <p:spPr bwMode="auto">
            <a:xfrm>
              <a:off x="2976" y="1450"/>
              <a:ext cx="29" cy="21"/>
            </a:xfrm>
            <a:custGeom>
              <a:avLst/>
              <a:gdLst>
                <a:gd name="T0" fmla="*/ 1 w 46"/>
                <a:gd name="T1" fmla="*/ 1 h 39"/>
                <a:gd name="T2" fmla="*/ 1 w 46"/>
                <a:gd name="T3" fmla="*/ 1 h 39"/>
                <a:gd name="T4" fmla="*/ 2 w 46"/>
                <a:gd name="T5" fmla="*/ 1 h 39"/>
                <a:gd name="T6" fmla="*/ 3 w 46"/>
                <a:gd name="T7" fmla="*/ 0 h 39"/>
                <a:gd name="T8" fmla="*/ 3 w 46"/>
                <a:gd name="T9" fmla="*/ 0 h 39"/>
                <a:gd name="T10" fmla="*/ 3 w 46"/>
                <a:gd name="T11" fmla="*/ 1 h 39"/>
                <a:gd name="T12" fmla="*/ 3 w 46"/>
                <a:gd name="T13" fmla="*/ 1 h 39"/>
                <a:gd name="T14" fmla="*/ 3 w 46"/>
                <a:gd name="T15" fmla="*/ 1 h 39"/>
                <a:gd name="T16" fmla="*/ 3 w 46"/>
                <a:gd name="T17" fmla="*/ 1 h 39"/>
                <a:gd name="T18" fmla="*/ 3 w 46"/>
                <a:gd name="T19" fmla="*/ 1 h 39"/>
                <a:gd name="T20" fmla="*/ 2 w 46"/>
                <a:gd name="T21" fmla="*/ 1 h 39"/>
                <a:gd name="T22" fmla="*/ 2 w 46"/>
                <a:gd name="T23" fmla="*/ 1 h 39"/>
                <a:gd name="T24" fmla="*/ 1 w 46"/>
                <a:gd name="T25" fmla="*/ 1 h 39"/>
                <a:gd name="T26" fmla="*/ 2 w 46"/>
                <a:gd name="T27" fmla="*/ 1 h 39"/>
                <a:gd name="T28" fmla="*/ 2 w 46"/>
                <a:gd name="T29" fmla="*/ 1 h 39"/>
                <a:gd name="T30" fmla="*/ 1 w 46"/>
                <a:gd name="T31" fmla="*/ 1 h 39"/>
                <a:gd name="T32" fmla="*/ 1 w 46"/>
                <a:gd name="T33" fmla="*/ 1 h 39"/>
                <a:gd name="T34" fmla="*/ 1 w 46"/>
                <a:gd name="T35" fmla="*/ 1 h 39"/>
                <a:gd name="T36" fmla="*/ 1 w 46"/>
                <a:gd name="T37" fmla="*/ 1 h 39"/>
                <a:gd name="T38" fmla="*/ 0 w 46"/>
                <a:gd name="T39" fmla="*/ 1 h 39"/>
                <a:gd name="T40" fmla="*/ 0 w 46"/>
                <a:gd name="T41" fmla="*/ 1 h 39"/>
                <a:gd name="T42" fmla="*/ 1 w 46"/>
                <a:gd name="T43" fmla="*/ 1 h 39"/>
                <a:gd name="T44" fmla="*/ 1 w 46"/>
                <a:gd name="T45" fmla="*/ 1 h 3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6"/>
                <a:gd name="T70" fmla="*/ 0 h 39"/>
                <a:gd name="T71" fmla="*/ 46 w 46"/>
                <a:gd name="T72" fmla="*/ 39 h 3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6" h="39">
                  <a:moveTo>
                    <a:pt x="9" y="12"/>
                  </a:moveTo>
                  <a:lnTo>
                    <a:pt x="16" y="6"/>
                  </a:lnTo>
                  <a:lnTo>
                    <a:pt x="27" y="2"/>
                  </a:lnTo>
                  <a:lnTo>
                    <a:pt x="37" y="0"/>
                  </a:lnTo>
                  <a:lnTo>
                    <a:pt x="44" y="0"/>
                  </a:lnTo>
                  <a:lnTo>
                    <a:pt x="46" y="4"/>
                  </a:lnTo>
                  <a:lnTo>
                    <a:pt x="46" y="8"/>
                  </a:lnTo>
                  <a:lnTo>
                    <a:pt x="44" y="12"/>
                  </a:lnTo>
                  <a:lnTo>
                    <a:pt x="39" y="19"/>
                  </a:lnTo>
                  <a:lnTo>
                    <a:pt x="37" y="23"/>
                  </a:lnTo>
                  <a:lnTo>
                    <a:pt x="32" y="27"/>
                  </a:lnTo>
                  <a:lnTo>
                    <a:pt x="27" y="29"/>
                  </a:lnTo>
                  <a:lnTo>
                    <a:pt x="20" y="29"/>
                  </a:lnTo>
                  <a:lnTo>
                    <a:pt x="23" y="35"/>
                  </a:lnTo>
                  <a:lnTo>
                    <a:pt x="23" y="37"/>
                  </a:lnTo>
                  <a:lnTo>
                    <a:pt x="20" y="37"/>
                  </a:lnTo>
                  <a:lnTo>
                    <a:pt x="18" y="39"/>
                  </a:lnTo>
                  <a:lnTo>
                    <a:pt x="9" y="35"/>
                  </a:lnTo>
                  <a:lnTo>
                    <a:pt x="2" y="31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2" y="19"/>
                  </a:lnTo>
                  <a:lnTo>
                    <a:pt x="9" y="12"/>
                  </a:lnTo>
                  <a:close/>
                </a:path>
              </a:pathLst>
            </a:custGeom>
            <a:solidFill>
              <a:srgbClr val="B0D9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67" name="Freeform 57"/>
            <p:cNvSpPr>
              <a:spLocks/>
            </p:cNvSpPr>
            <p:nvPr/>
          </p:nvSpPr>
          <p:spPr bwMode="auto">
            <a:xfrm>
              <a:off x="2976" y="1450"/>
              <a:ext cx="29" cy="21"/>
            </a:xfrm>
            <a:custGeom>
              <a:avLst/>
              <a:gdLst>
                <a:gd name="T0" fmla="*/ 1 w 46"/>
                <a:gd name="T1" fmla="*/ 1 h 39"/>
                <a:gd name="T2" fmla="*/ 1 w 46"/>
                <a:gd name="T3" fmla="*/ 1 h 39"/>
                <a:gd name="T4" fmla="*/ 2 w 46"/>
                <a:gd name="T5" fmla="*/ 1 h 39"/>
                <a:gd name="T6" fmla="*/ 3 w 46"/>
                <a:gd name="T7" fmla="*/ 0 h 39"/>
                <a:gd name="T8" fmla="*/ 3 w 46"/>
                <a:gd name="T9" fmla="*/ 0 h 39"/>
                <a:gd name="T10" fmla="*/ 3 w 46"/>
                <a:gd name="T11" fmla="*/ 1 h 39"/>
                <a:gd name="T12" fmla="*/ 3 w 46"/>
                <a:gd name="T13" fmla="*/ 1 h 39"/>
                <a:gd name="T14" fmla="*/ 3 w 46"/>
                <a:gd name="T15" fmla="*/ 1 h 39"/>
                <a:gd name="T16" fmla="*/ 3 w 46"/>
                <a:gd name="T17" fmla="*/ 1 h 39"/>
                <a:gd name="T18" fmla="*/ 3 w 46"/>
                <a:gd name="T19" fmla="*/ 1 h 39"/>
                <a:gd name="T20" fmla="*/ 2 w 46"/>
                <a:gd name="T21" fmla="*/ 1 h 39"/>
                <a:gd name="T22" fmla="*/ 2 w 46"/>
                <a:gd name="T23" fmla="*/ 1 h 39"/>
                <a:gd name="T24" fmla="*/ 1 w 46"/>
                <a:gd name="T25" fmla="*/ 1 h 39"/>
                <a:gd name="T26" fmla="*/ 2 w 46"/>
                <a:gd name="T27" fmla="*/ 1 h 39"/>
                <a:gd name="T28" fmla="*/ 2 w 46"/>
                <a:gd name="T29" fmla="*/ 1 h 39"/>
                <a:gd name="T30" fmla="*/ 1 w 46"/>
                <a:gd name="T31" fmla="*/ 1 h 39"/>
                <a:gd name="T32" fmla="*/ 1 w 46"/>
                <a:gd name="T33" fmla="*/ 1 h 39"/>
                <a:gd name="T34" fmla="*/ 1 w 46"/>
                <a:gd name="T35" fmla="*/ 1 h 39"/>
                <a:gd name="T36" fmla="*/ 1 w 46"/>
                <a:gd name="T37" fmla="*/ 1 h 39"/>
                <a:gd name="T38" fmla="*/ 0 w 46"/>
                <a:gd name="T39" fmla="*/ 1 h 39"/>
                <a:gd name="T40" fmla="*/ 0 w 46"/>
                <a:gd name="T41" fmla="*/ 1 h 39"/>
                <a:gd name="T42" fmla="*/ 1 w 46"/>
                <a:gd name="T43" fmla="*/ 1 h 39"/>
                <a:gd name="T44" fmla="*/ 1 w 46"/>
                <a:gd name="T45" fmla="*/ 1 h 39"/>
                <a:gd name="T46" fmla="*/ 1 w 46"/>
                <a:gd name="T47" fmla="*/ 1 h 39"/>
                <a:gd name="T48" fmla="*/ 1 w 46"/>
                <a:gd name="T49" fmla="*/ 1 h 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39"/>
                <a:gd name="T77" fmla="*/ 46 w 46"/>
                <a:gd name="T78" fmla="*/ 39 h 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39">
                  <a:moveTo>
                    <a:pt x="9" y="12"/>
                  </a:moveTo>
                  <a:lnTo>
                    <a:pt x="16" y="6"/>
                  </a:lnTo>
                  <a:lnTo>
                    <a:pt x="27" y="2"/>
                  </a:lnTo>
                  <a:lnTo>
                    <a:pt x="37" y="0"/>
                  </a:lnTo>
                  <a:lnTo>
                    <a:pt x="44" y="0"/>
                  </a:lnTo>
                  <a:lnTo>
                    <a:pt x="46" y="4"/>
                  </a:lnTo>
                  <a:lnTo>
                    <a:pt x="46" y="8"/>
                  </a:lnTo>
                  <a:lnTo>
                    <a:pt x="44" y="12"/>
                  </a:lnTo>
                  <a:lnTo>
                    <a:pt x="39" y="19"/>
                  </a:lnTo>
                  <a:lnTo>
                    <a:pt x="37" y="23"/>
                  </a:lnTo>
                  <a:lnTo>
                    <a:pt x="32" y="27"/>
                  </a:lnTo>
                  <a:lnTo>
                    <a:pt x="27" y="29"/>
                  </a:lnTo>
                  <a:lnTo>
                    <a:pt x="20" y="29"/>
                  </a:lnTo>
                  <a:lnTo>
                    <a:pt x="23" y="35"/>
                  </a:lnTo>
                  <a:lnTo>
                    <a:pt x="23" y="37"/>
                  </a:lnTo>
                  <a:lnTo>
                    <a:pt x="20" y="37"/>
                  </a:lnTo>
                  <a:lnTo>
                    <a:pt x="18" y="39"/>
                  </a:lnTo>
                  <a:lnTo>
                    <a:pt x="9" y="35"/>
                  </a:lnTo>
                  <a:lnTo>
                    <a:pt x="2" y="31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2" y="19"/>
                  </a:lnTo>
                  <a:lnTo>
                    <a:pt x="9" y="12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68" name="Freeform 58"/>
            <p:cNvSpPr>
              <a:spLocks/>
            </p:cNvSpPr>
            <p:nvPr/>
          </p:nvSpPr>
          <p:spPr bwMode="auto">
            <a:xfrm>
              <a:off x="2973" y="1473"/>
              <a:ext cx="16" cy="18"/>
            </a:xfrm>
            <a:custGeom>
              <a:avLst/>
              <a:gdLst>
                <a:gd name="T0" fmla="*/ 0 w 25"/>
                <a:gd name="T1" fmla="*/ 1 h 34"/>
                <a:gd name="T2" fmla="*/ 0 w 25"/>
                <a:gd name="T3" fmla="*/ 1 h 34"/>
                <a:gd name="T4" fmla="*/ 0 w 25"/>
                <a:gd name="T5" fmla="*/ 1 h 34"/>
                <a:gd name="T6" fmla="*/ 0 w 25"/>
                <a:gd name="T7" fmla="*/ 1 h 34"/>
                <a:gd name="T8" fmla="*/ 1 w 25"/>
                <a:gd name="T9" fmla="*/ 1 h 34"/>
                <a:gd name="T10" fmla="*/ 1 w 25"/>
                <a:gd name="T11" fmla="*/ 0 h 34"/>
                <a:gd name="T12" fmla="*/ 1 w 25"/>
                <a:gd name="T13" fmla="*/ 0 h 34"/>
                <a:gd name="T14" fmla="*/ 2 w 25"/>
                <a:gd name="T15" fmla="*/ 0 h 34"/>
                <a:gd name="T16" fmla="*/ 2 w 25"/>
                <a:gd name="T17" fmla="*/ 1 h 34"/>
                <a:gd name="T18" fmla="*/ 2 w 25"/>
                <a:gd name="T19" fmla="*/ 1 h 34"/>
                <a:gd name="T20" fmla="*/ 1 w 25"/>
                <a:gd name="T21" fmla="*/ 1 h 34"/>
                <a:gd name="T22" fmla="*/ 1 w 25"/>
                <a:gd name="T23" fmla="*/ 1 h 34"/>
                <a:gd name="T24" fmla="*/ 1 w 25"/>
                <a:gd name="T25" fmla="*/ 1 h 34"/>
                <a:gd name="T26" fmla="*/ 1 w 25"/>
                <a:gd name="T27" fmla="*/ 1 h 34"/>
                <a:gd name="T28" fmla="*/ 0 w 25"/>
                <a:gd name="T29" fmla="*/ 1 h 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34"/>
                <a:gd name="T47" fmla="*/ 25 w 25"/>
                <a:gd name="T48" fmla="*/ 34 h 3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34">
                  <a:moveTo>
                    <a:pt x="0" y="26"/>
                  </a:moveTo>
                  <a:lnTo>
                    <a:pt x="0" y="22"/>
                  </a:lnTo>
                  <a:lnTo>
                    <a:pt x="0" y="14"/>
                  </a:lnTo>
                  <a:lnTo>
                    <a:pt x="0" y="8"/>
                  </a:lnTo>
                  <a:lnTo>
                    <a:pt x="7" y="4"/>
                  </a:lnTo>
                  <a:lnTo>
                    <a:pt x="12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5" y="2"/>
                  </a:lnTo>
                  <a:lnTo>
                    <a:pt x="23" y="14"/>
                  </a:lnTo>
                  <a:lnTo>
                    <a:pt x="19" y="34"/>
                  </a:lnTo>
                  <a:lnTo>
                    <a:pt x="12" y="34"/>
                  </a:lnTo>
                  <a:lnTo>
                    <a:pt x="7" y="32"/>
                  </a:lnTo>
                  <a:lnTo>
                    <a:pt x="2" y="3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0D9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69" name="Freeform 59"/>
            <p:cNvSpPr>
              <a:spLocks/>
            </p:cNvSpPr>
            <p:nvPr/>
          </p:nvSpPr>
          <p:spPr bwMode="auto">
            <a:xfrm>
              <a:off x="2973" y="1473"/>
              <a:ext cx="16" cy="18"/>
            </a:xfrm>
            <a:custGeom>
              <a:avLst/>
              <a:gdLst>
                <a:gd name="T0" fmla="*/ 0 w 25"/>
                <a:gd name="T1" fmla="*/ 1 h 34"/>
                <a:gd name="T2" fmla="*/ 0 w 25"/>
                <a:gd name="T3" fmla="*/ 1 h 34"/>
                <a:gd name="T4" fmla="*/ 0 w 25"/>
                <a:gd name="T5" fmla="*/ 1 h 34"/>
                <a:gd name="T6" fmla="*/ 0 w 25"/>
                <a:gd name="T7" fmla="*/ 1 h 34"/>
                <a:gd name="T8" fmla="*/ 1 w 25"/>
                <a:gd name="T9" fmla="*/ 1 h 34"/>
                <a:gd name="T10" fmla="*/ 1 w 25"/>
                <a:gd name="T11" fmla="*/ 0 h 34"/>
                <a:gd name="T12" fmla="*/ 1 w 25"/>
                <a:gd name="T13" fmla="*/ 0 h 34"/>
                <a:gd name="T14" fmla="*/ 2 w 25"/>
                <a:gd name="T15" fmla="*/ 0 h 34"/>
                <a:gd name="T16" fmla="*/ 2 w 25"/>
                <a:gd name="T17" fmla="*/ 1 h 34"/>
                <a:gd name="T18" fmla="*/ 2 w 25"/>
                <a:gd name="T19" fmla="*/ 1 h 34"/>
                <a:gd name="T20" fmla="*/ 1 w 25"/>
                <a:gd name="T21" fmla="*/ 1 h 34"/>
                <a:gd name="T22" fmla="*/ 1 w 25"/>
                <a:gd name="T23" fmla="*/ 1 h 34"/>
                <a:gd name="T24" fmla="*/ 1 w 25"/>
                <a:gd name="T25" fmla="*/ 1 h 34"/>
                <a:gd name="T26" fmla="*/ 1 w 25"/>
                <a:gd name="T27" fmla="*/ 1 h 34"/>
                <a:gd name="T28" fmla="*/ 0 w 25"/>
                <a:gd name="T29" fmla="*/ 1 h 34"/>
                <a:gd name="T30" fmla="*/ 0 w 25"/>
                <a:gd name="T31" fmla="*/ 1 h 34"/>
                <a:gd name="T32" fmla="*/ 0 w 25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4"/>
                <a:gd name="T53" fmla="*/ 25 w 25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4">
                  <a:moveTo>
                    <a:pt x="0" y="26"/>
                  </a:moveTo>
                  <a:lnTo>
                    <a:pt x="0" y="22"/>
                  </a:lnTo>
                  <a:lnTo>
                    <a:pt x="0" y="14"/>
                  </a:lnTo>
                  <a:lnTo>
                    <a:pt x="0" y="8"/>
                  </a:lnTo>
                  <a:lnTo>
                    <a:pt x="7" y="4"/>
                  </a:lnTo>
                  <a:lnTo>
                    <a:pt x="12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5" y="2"/>
                  </a:lnTo>
                  <a:lnTo>
                    <a:pt x="23" y="14"/>
                  </a:lnTo>
                  <a:lnTo>
                    <a:pt x="19" y="34"/>
                  </a:lnTo>
                  <a:lnTo>
                    <a:pt x="12" y="34"/>
                  </a:lnTo>
                  <a:lnTo>
                    <a:pt x="7" y="32"/>
                  </a:lnTo>
                  <a:lnTo>
                    <a:pt x="2" y="30"/>
                  </a:lnTo>
                  <a:lnTo>
                    <a:pt x="0" y="26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70" name="Freeform 60"/>
            <p:cNvSpPr>
              <a:spLocks/>
            </p:cNvSpPr>
            <p:nvPr/>
          </p:nvSpPr>
          <p:spPr bwMode="auto">
            <a:xfrm>
              <a:off x="2969" y="1494"/>
              <a:ext cx="14" cy="8"/>
            </a:xfrm>
            <a:custGeom>
              <a:avLst/>
              <a:gdLst>
                <a:gd name="T0" fmla="*/ 0 w 23"/>
                <a:gd name="T1" fmla="*/ 1 h 14"/>
                <a:gd name="T2" fmla="*/ 0 w 23"/>
                <a:gd name="T3" fmla="*/ 1 h 14"/>
                <a:gd name="T4" fmla="*/ 1 w 23"/>
                <a:gd name="T5" fmla="*/ 1 h 14"/>
                <a:gd name="T6" fmla="*/ 1 w 23"/>
                <a:gd name="T7" fmla="*/ 1 h 14"/>
                <a:gd name="T8" fmla="*/ 1 w 23"/>
                <a:gd name="T9" fmla="*/ 0 h 14"/>
                <a:gd name="T10" fmla="*/ 1 w 23"/>
                <a:gd name="T11" fmla="*/ 0 h 14"/>
                <a:gd name="T12" fmla="*/ 1 w 23"/>
                <a:gd name="T13" fmla="*/ 0 h 14"/>
                <a:gd name="T14" fmla="*/ 1 w 23"/>
                <a:gd name="T15" fmla="*/ 1 h 14"/>
                <a:gd name="T16" fmla="*/ 1 w 23"/>
                <a:gd name="T17" fmla="*/ 1 h 14"/>
                <a:gd name="T18" fmla="*/ 1 w 23"/>
                <a:gd name="T19" fmla="*/ 1 h 14"/>
                <a:gd name="T20" fmla="*/ 1 w 23"/>
                <a:gd name="T21" fmla="*/ 1 h 14"/>
                <a:gd name="T22" fmla="*/ 1 w 23"/>
                <a:gd name="T23" fmla="*/ 1 h 14"/>
                <a:gd name="T24" fmla="*/ 0 w 23"/>
                <a:gd name="T25" fmla="*/ 1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14"/>
                <a:gd name="T41" fmla="*/ 23 w 23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14">
                  <a:moveTo>
                    <a:pt x="0" y="14"/>
                  </a:moveTo>
                  <a:lnTo>
                    <a:pt x="0" y="12"/>
                  </a:lnTo>
                  <a:lnTo>
                    <a:pt x="2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4"/>
                  </a:lnTo>
                  <a:lnTo>
                    <a:pt x="19" y="8"/>
                  </a:lnTo>
                  <a:lnTo>
                    <a:pt x="14" y="10"/>
                  </a:lnTo>
                  <a:lnTo>
                    <a:pt x="9" y="12"/>
                  </a:lnTo>
                  <a:lnTo>
                    <a:pt x="2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B0D9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71" name="Freeform 61"/>
            <p:cNvSpPr>
              <a:spLocks/>
            </p:cNvSpPr>
            <p:nvPr/>
          </p:nvSpPr>
          <p:spPr bwMode="auto">
            <a:xfrm>
              <a:off x="2969" y="1494"/>
              <a:ext cx="14" cy="8"/>
            </a:xfrm>
            <a:custGeom>
              <a:avLst/>
              <a:gdLst>
                <a:gd name="T0" fmla="*/ 0 w 23"/>
                <a:gd name="T1" fmla="*/ 1 h 14"/>
                <a:gd name="T2" fmla="*/ 0 w 23"/>
                <a:gd name="T3" fmla="*/ 1 h 14"/>
                <a:gd name="T4" fmla="*/ 1 w 23"/>
                <a:gd name="T5" fmla="*/ 1 h 14"/>
                <a:gd name="T6" fmla="*/ 1 w 23"/>
                <a:gd name="T7" fmla="*/ 1 h 14"/>
                <a:gd name="T8" fmla="*/ 1 w 23"/>
                <a:gd name="T9" fmla="*/ 0 h 14"/>
                <a:gd name="T10" fmla="*/ 1 w 23"/>
                <a:gd name="T11" fmla="*/ 0 h 14"/>
                <a:gd name="T12" fmla="*/ 1 w 23"/>
                <a:gd name="T13" fmla="*/ 0 h 14"/>
                <a:gd name="T14" fmla="*/ 1 w 23"/>
                <a:gd name="T15" fmla="*/ 1 h 14"/>
                <a:gd name="T16" fmla="*/ 1 w 23"/>
                <a:gd name="T17" fmla="*/ 1 h 14"/>
                <a:gd name="T18" fmla="*/ 1 w 23"/>
                <a:gd name="T19" fmla="*/ 1 h 14"/>
                <a:gd name="T20" fmla="*/ 1 w 23"/>
                <a:gd name="T21" fmla="*/ 1 h 14"/>
                <a:gd name="T22" fmla="*/ 1 w 23"/>
                <a:gd name="T23" fmla="*/ 1 h 14"/>
                <a:gd name="T24" fmla="*/ 0 w 23"/>
                <a:gd name="T25" fmla="*/ 1 h 14"/>
                <a:gd name="T26" fmla="*/ 0 w 23"/>
                <a:gd name="T27" fmla="*/ 1 h 14"/>
                <a:gd name="T28" fmla="*/ 0 w 23"/>
                <a:gd name="T29" fmla="*/ 1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"/>
                <a:gd name="T46" fmla="*/ 0 h 14"/>
                <a:gd name="T47" fmla="*/ 23 w 23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" h="14">
                  <a:moveTo>
                    <a:pt x="0" y="14"/>
                  </a:moveTo>
                  <a:lnTo>
                    <a:pt x="0" y="12"/>
                  </a:lnTo>
                  <a:lnTo>
                    <a:pt x="2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4"/>
                  </a:lnTo>
                  <a:lnTo>
                    <a:pt x="19" y="8"/>
                  </a:lnTo>
                  <a:lnTo>
                    <a:pt x="14" y="10"/>
                  </a:lnTo>
                  <a:lnTo>
                    <a:pt x="9" y="12"/>
                  </a:lnTo>
                  <a:lnTo>
                    <a:pt x="2" y="14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72" name="Freeform 62"/>
            <p:cNvSpPr>
              <a:spLocks/>
            </p:cNvSpPr>
            <p:nvPr/>
          </p:nvSpPr>
          <p:spPr bwMode="auto">
            <a:xfrm>
              <a:off x="2960" y="1465"/>
              <a:ext cx="10" cy="11"/>
            </a:xfrm>
            <a:custGeom>
              <a:avLst/>
              <a:gdLst>
                <a:gd name="T0" fmla="*/ 0 w 16"/>
                <a:gd name="T1" fmla="*/ 1 h 20"/>
                <a:gd name="T2" fmla="*/ 1 w 16"/>
                <a:gd name="T3" fmla="*/ 0 h 20"/>
                <a:gd name="T4" fmla="*/ 1 w 16"/>
                <a:gd name="T5" fmla="*/ 0 h 20"/>
                <a:gd name="T6" fmla="*/ 1 w 16"/>
                <a:gd name="T7" fmla="*/ 0 h 20"/>
                <a:gd name="T8" fmla="*/ 1 w 16"/>
                <a:gd name="T9" fmla="*/ 1 h 20"/>
                <a:gd name="T10" fmla="*/ 1 w 16"/>
                <a:gd name="T11" fmla="*/ 1 h 20"/>
                <a:gd name="T12" fmla="*/ 1 w 16"/>
                <a:gd name="T13" fmla="*/ 1 h 20"/>
                <a:gd name="T14" fmla="*/ 1 w 16"/>
                <a:gd name="T15" fmla="*/ 1 h 20"/>
                <a:gd name="T16" fmla="*/ 1 w 16"/>
                <a:gd name="T17" fmla="*/ 1 h 20"/>
                <a:gd name="T18" fmla="*/ 0 w 16"/>
                <a:gd name="T19" fmla="*/ 1 h 20"/>
                <a:gd name="T20" fmla="*/ 0 w 16"/>
                <a:gd name="T21" fmla="*/ 1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20"/>
                <a:gd name="T35" fmla="*/ 16 w 16"/>
                <a:gd name="T36" fmla="*/ 20 h 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20">
                  <a:moveTo>
                    <a:pt x="0" y="6"/>
                  </a:moveTo>
                  <a:lnTo>
                    <a:pt x="7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9" y="16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0D9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73" name="Freeform 63"/>
            <p:cNvSpPr>
              <a:spLocks/>
            </p:cNvSpPr>
            <p:nvPr/>
          </p:nvSpPr>
          <p:spPr bwMode="auto">
            <a:xfrm>
              <a:off x="2960" y="1465"/>
              <a:ext cx="10" cy="11"/>
            </a:xfrm>
            <a:custGeom>
              <a:avLst/>
              <a:gdLst>
                <a:gd name="T0" fmla="*/ 0 w 16"/>
                <a:gd name="T1" fmla="*/ 1 h 20"/>
                <a:gd name="T2" fmla="*/ 1 w 16"/>
                <a:gd name="T3" fmla="*/ 0 h 20"/>
                <a:gd name="T4" fmla="*/ 1 w 16"/>
                <a:gd name="T5" fmla="*/ 0 h 20"/>
                <a:gd name="T6" fmla="*/ 1 w 16"/>
                <a:gd name="T7" fmla="*/ 0 h 20"/>
                <a:gd name="T8" fmla="*/ 1 w 16"/>
                <a:gd name="T9" fmla="*/ 1 h 20"/>
                <a:gd name="T10" fmla="*/ 1 w 16"/>
                <a:gd name="T11" fmla="*/ 1 h 20"/>
                <a:gd name="T12" fmla="*/ 1 w 16"/>
                <a:gd name="T13" fmla="*/ 1 h 20"/>
                <a:gd name="T14" fmla="*/ 1 w 16"/>
                <a:gd name="T15" fmla="*/ 1 h 20"/>
                <a:gd name="T16" fmla="*/ 1 w 16"/>
                <a:gd name="T17" fmla="*/ 1 h 20"/>
                <a:gd name="T18" fmla="*/ 0 w 16"/>
                <a:gd name="T19" fmla="*/ 1 h 20"/>
                <a:gd name="T20" fmla="*/ 0 w 16"/>
                <a:gd name="T21" fmla="*/ 1 h 20"/>
                <a:gd name="T22" fmla="*/ 0 w 16"/>
                <a:gd name="T23" fmla="*/ 1 h 20"/>
                <a:gd name="T24" fmla="*/ 0 w 16"/>
                <a:gd name="T25" fmla="*/ 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20"/>
                <a:gd name="T41" fmla="*/ 16 w 16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20">
                  <a:moveTo>
                    <a:pt x="0" y="6"/>
                  </a:moveTo>
                  <a:lnTo>
                    <a:pt x="7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9" y="16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0" y="6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74" name="Freeform 64"/>
            <p:cNvSpPr>
              <a:spLocks/>
            </p:cNvSpPr>
            <p:nvPr/>
          </p:nvSpPr>
          <p:spPr bwMode="auto">
            <a:xfrm>
              <a:off x="3011" y="1439"/>
              <a:ext cx="8" cy="12"/>
            </a:xfrm>
            <a:custGeom>
              <a:avLst/>
              <a:gdLst>
                <a:gd name="T0" fmla="*/ 0 w 14"/>
                <a:gd name="T1" fmla="*/ 1 h 22"/>
                <a:gd name="T2" fmla="*/ 0 w 14"/>
                <a:gd name="T3" fmla="*/ 1 h 22"/>
                <a:gd name="T4" fmla="*/ 0 w 14"/>
                <a:gd name="T5" fmla="*/ 1 h 22"/>
                <a:gd name="T6" fmla="*/ 0 w 14"/>
                <a:gd name="T7" fmla="*/ 1 h 22"/>
                <a:gd name="T8" fmla="*/ 1 w 14"/>
                <a:gd name="T9" fmla="*/ 0 h 22"/>
                <a:gd name="T10" fmla="*/ 1 w 14"/>
                <a:gd name="T11" fmla="*/ 1 h 22"/>
                <a:gd name="T12" fmla="*/ 1 w 14"/>
                <a:gd name="T13" fmla="*/ 1 h 22"/>
                <a:gd name="T14" fmla="*/ 1 w 14"/>
                <a:gd name="T15" fmla="*/ 1 h 22"/>
                <a:gd name="T16" fmla="*/ 1 w 14"/>
                <a:gd name="T17" fmla="*/ 1 h 22"/>
                <a:gd name="T18" fmla="*/ 1 w 14"/>
                <a:gd name="T19" fmla="*/ 1 h 22"/>
                <a:gd name="T20" fmla="*/ 1 w 14"/>
                <a:gd name="T21" fmla="*/ 1 h 22"/>
                <a:gd name="T22" fmla="*/ 1 w 14"/>
                <a:gd name="T23" fmla="*/ 1 h 22"/>
                <a:gd name="T24" fmla="*/ 1 w 14"/>
                <a:gd name="T25" fmla="*/ 1 h 22"/>
                <a:gd name="T26" fmla="*/ 0 w 14"/>
                <a:gd name="T27" fmla="*/ 1 h 22"/>
                <a:gd name="T28" fmla="*/ 0 w 14"/>
                <a:gd name="T29" fmla="*/ 1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"/>
                <a:gd name="T46" fmla="*/ 0 h 22"/>
                <a:gd name="T47" fmla="*/ 14 w 14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" h="22">
                  <a:moveTo>
                    <a:pt x="0" y="16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3" y="0"/>
                  </a:lnTo>
                  <a:lnTo>
                    <a:pt x="7" y="2"/>
                  </a:lnTo>
                  <a:lnTo>
                    <a:pt x="12" y="4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14" y="20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0D9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75" name="Freeform 65"/>
            <p:cNvSpPr>
              <a:spLocks/>
            </p:cNvSpPr>
            <p:nvPr/>
          </p:nvSpPr>
          <p:spPr bwMode="auto">
            <a:xfrm>
              <a:off x="3011" y="1439"/>
              <a:ext cx="8" cy="12"/>
            </a:xfrm>
            <a:custGeom>
              <a:avLst/>
              <a:gdLst>
                <a:gd name="T0" fmla="*/ 0 w 14"/>
                <a:gd name="T1" fmla="*/ 1 h 22"/>
                <a:gd name="T2" fmla="*/ 0 w 14"/>
                <a:gd name="T3" fmla="*/ 1 h 22"/>
                <a:gd name="T4" fmla="*/ 0 w 14"/>
                <a:gd name="T5" fmla="*/ 1 h 22"/>
                <a:gd name="T6" fmla="*/ 0 w 14"/>
                <a:gd name="T7" fmla="*/ 1 h 22"/>
                <a:gd name="T8" fmla="*/ 1 w 14"/>
                <a:gd name="T9" fmla="*/ 0 h 22"/>
                <a:gd name="T10" fmla="*/ 1 w 14"/>
                <a:gd name="T11" fmla="*/ 1 h 22"/>
                <a:gd name="T12" fmla="*/ 1 w 14"/>
                <a:gd name="T13" fmla="*/ 1 h 22"/>
                <a:gd name="T14" fmla="*/ 1 w 14"/>
                <a:gd name="T15" fmla="*/ 1 h 22"/>
                <a:gd name="T16" fmla="*/ 1 w 14"/>
                <a:gd name="T17" fmla="*/ 1 h 22"/>
                <a:gd name="T18" fmla="*/ 1 w 14"/>
                <a:gd name="T19" fmla="*/ 1 h 22"/>
                <a:gd name="T20" fmla="*/ 1 w 14"/>
                <a:gd name="T21" fmla="*/ 1 h 22"/>
                <a:gd name="T22" fmla="*/ 1 w 14"/>
                <a:gd name="T23" fmla="*/ 1 h 22"/>
                <a:gd name="T24" fmla="*/ 1 w 14"/>
                <a:gd name="T25" fmla="*/ 1 h 22"/>
                <a:gd name="T26" fmla="*/ 0 w 14"/>
                <a:gd name="T27" fmla="*/ 1 h 22"/>
                <a:gd name="T28" fmla="*/ 0 w 14"/>
                <a:gd name="T29" fmla="*/ 1 h 22"/>
                <a:gd name="T30" fmla="*/ 0 w 14"/>
                <a:gd name="T31" fmla="*/ 1 h 22"/>
                <a:gd name="T32" fmla="*/ 0 w 14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22"/>
                <a:gd name="T53" fmla="*/ 14 w 14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22">
                  <a:moveTo>
                    <a:pt x="0" y="16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3" y="0"/>
                  </a:lnTo>
                  <a:lnTo>
                    <a:pt x="7" y="2"/>
                  </a:lnTo>
                  <a:lnTo>
                    <a:pt x="12" y="4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14" y="20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0" y="20"/>
                  </a:lnTo>
                  <a:lnTo>
                    <a:pt x="0" y="16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76" name="Freeform 66"/>
            <p:cNvSpPr>
              <a:spLocks/>
            </p:cNvSpPr>
            <p:nvPr/>
          </p:nvSpPr>
          <p:spPr bwMode="auto">
            <a:xfrm>
              <a:off x="3119" y="1541"/>
              <a:ext cx="14" cy="12"/>
            </a:xfrm>
            <a:custGeom>
              <a:avLst/>
              <a:gdLst>
                <a:gd name="T0" fmla="*/ 1 w 23"/>
                <a:gd name="T1" fmla="*/ 1 h 24"/>
                <a:gd name="T2" fmla="*/ 1 w 23"/>
                <a:gd name="T3" fmla="*/ 1 h 24"/>
                <a:gd name="T4" fmla="*/ 1 w 23"/>
                <a:gd name="T5" fmla="*/ 1 h 24"/>
                <a:gd name="T6" fmla="*/ 1 w 23"/>
                <a:gd name="T7" fmla="*/ 0 h 24"/>
                <a:gd name="T8" fmla="*/ 1 w 23"/>
                <a:gd name="T9" fmla="*/ 0 h 24"/>
                <a:gd name="T10" fmla="*/ 1 w 23"/>
                <a:gd name="T11" fmla="*/ 1 h 24"/>
                <a:gd name="T12" fmla="*/ 1 w 23"/>
                <a:gd name="T13" fmla="*/ 1 h 24"/>
                <a:gd name="T14" fmla="*/ 1 w 23"/>
                <a:gd name="T15" fmla="*/ 1 h 24"/>
                <a:gd name="T16" fmla="*/ 1 w 23"/>
                <a:gd name="T17" fmla="*/ 1 h 24"/>
                <a:gd name="T18" fmla="*/ 1 w 23"/>
                <a:gd name="T19" fmla="*/ 1 h 24"/>
                <a:gd name="T20" fmla="*/ 1 w 23"/>
                <a:gd name="T21" fmla="*/ 1 h 24"/>
                <a:gd name="T22" fmla="*/ 1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1 w 23"/>
                <a:gd name="T29" fmla="*/ 1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"/>
                <a:gd name="T46" fmla="*/ 0 h 24"/>
                <a:gd name="T47" fmla="*/ 23 w 23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" h="24">
                  <a:moveTo>
                    <a:pt x="5" y="12"/>
                  </a:moveTo>
                  <a:lnTo>
                    <a:pt x="7" y="8"/>
                  </a:lnTo>
                  <a:lnTo>
                    <a:pt x="14" y="4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1" y="8"/>
                  </a:lnTo>
                  <a:lnTo>
                    <a:pt x="14" y="20"/>
                  </a:lnTo>
                  <a:lnTo>
                    <a:pt x="12" y="22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B0D9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77" name="Freeform 67"/>
            <p:cNvSpPr>
              <a:spLocks/>
            </p:cNvSpPr>
            <p:nvPr/>
          </p:nvSpPr>
          <p:spPr bwMode="auto">
            <a:xfrm>
              <a:off x="3119" y="1541"/>
              <a:ext cx="14" cy="12"/>
            </a:xfrm>
            <a:custGeom>
              <a:avLst/>
              <a:gdLst>
                <a:gd name="T0" fmla="*/ 1 w 23"/>
                <a:gd name="T1" fmla="*/ 1 h 24"/>
                <a:gd name="T2" fmla="*/ 1 w 23"/>
                <a:gd name="T3" fmla="*/ 1 h 24"/>
                <a:gd name="T4" fmla="*/ 1 w 23"/>
                <a:gd name="T5" fmla="*/ 1 h 24"/>
                <a:gd name="T6" fmla="*/ 1 w 23"/>
                <a:gd name="T7" fmla="*/ 0 h 24"/>
                <a:gd name="T8" fmla="*/ 1 w 23"/>
                <a:gd name="T9" fmla="*/ 0 h 24"/>
                <a:gd name="T10" fmla="*/ 1 w 23"/>
                <a:gd name="T11" fmla="*/ 1 h 24"/>
                <a:gd name="T12" fmla="*/ 1 w 23"/>
                <a:gd name="T13" fmla="*/ 1 h 24"/>
                <a:gd name="T14" fmla="*/ 1 w 23"/>
                <a:gd name="T15" fmla="*/ 1 h 24"/>
                <a:gd name="T16" fmla="*/ 1 w 23"/>
                <a:gd name="T17" fmla="*/ 1 h 24"/>
                <a:gd name="T18" fmla="*/ 1 w 23"/>
                <a:gd name="T19" fmla="*/ 1 h 24"/>
                <a:gd name="T20" fmla="*/ 1 w 23"/>
                <a:gd name="T21" fmla="*/ 1 h 24"/>
                <a:gd name="T22" fmla="*/ 1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1 w 23"/>
                <a:gd name="T29" fmla="*/ 1 h 24"/>
                <a:gd name="T30" fmla="*/ 1 w 23"/>
                <a:gd name="T31" fmla="*/ 1 h 24"/>
                <a:gd name="T32" fmla="*/ 1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5" y="12"/>
                  </a:moveTo>
                  <a:lnTo>
                    <a:pt x="7" y="8"/>
                  </a:lnTo>
                  <a:lnTo>
                    <a:pt x="14" y="4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1" y="8"/>
                  </a:lnTo>
                  <a:lnTo>
                    <a:pt x="14" y="20"/>
                  </a:lnTo>
                  <a:lnTo>
                    <a:pt x="12" y="22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5" y="12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78" name="Freeform 68"/>
            <p:cNvSpPr>
              <a:spLocks/>
            </p:cNvSpPr>
            <p:nvPr/>
          </p:nvSpPr>
          <p:spPr bwMode="auto">
            <a:xfrm>
              <a:off x="3012" y="1324"/>
              <a:ext cx="20" cy="21"/>
            </a:xfrm>
            <a:custGeom>
              <a:avLst/>
              <a:gdLst>
                <a:gd name="T0" fmla="*/ 1 w 32"/>
                <a:gd name="T1" fmla="*/ 0 h 39"/>
                <a:gd name="T2" fmla="*/ 1 w 32"/>
                <a:gd name="T3" fmla="*/ 1 h 39"/>
                <a:gd name="T4" fmla="*/ 0 w 32"/>
                <a:gd name="T5" fmla="*/ 1 h 39"/>
                <a:gd name="T6" fmla="*/ 1 w 32"/>
                <a:gd name="T7" fmla="*/ 1 h 39"/>
                <a:gd name="T8" fmla="*/ 1 w 32"/>
                <a:gd name="T9" fmla="*/ 1 h 39"/>
                <a:gd name="T10" fmla="*/ 1 w 32"/>
                <a:gd name="T11" fmla="*/ 1 h 39"/>
                <a:gd name="T12" fmla="*/ 2 w 32"/>
                <a:gd name="T13" fmla="*/ 1 h 39"/>
                <a:gd name="T14" fmla="*/ 2 w 32"/>
                <a:gd name="T15" fmla="*/ 1 h 39"/>
                <a:gd name="T16" fmla="*/ 2 w 32"/>
                <a:gd name="T17" fmla="*/ 1 h 39"/>
                <a:gd name="T18" fmla="*/ 2 w 32"/>
                <a:gd name="T19" fmla="*/ 1 h 39"/>
                <a:gd name="T20" fmla="*/ 2 w 32"/>
                <a:gd name="T21" fmla="*/ 1 h 39"/>
                <a:gd name="T22" fmla="*/ 2 w 32"/>
                <a:gd name="T23" fmla="*/ 1 h 39"/>
                <a:gd name="T24" fmla="*/ 2 w 32"/>
                <a:gd name="T25" fmla="*/ 1 h 39"/>
                <a:gd name="T26" fmla="*/ 2 w 32"/>
                <a:gd name="T27" fmla="*/ 1 h 39"/>
                <a:gd name="T28" fmla="*/ 2 w 32"/>
                <a:gd name="T29" fmla="*/ 1 h 39"/>
                <a:gd name="T30" fmla="*/ 1 w 32"/>
                <a:gd name="T31" fmla="*/ 1 h 39"/>
                <a:gd name="T32" fmla="*/ 1 w 32"/>
                <a:gd name="T33" fmla="*/ 1 h 39"/>
                <a:gd name="T34" fmla="*/ 1 w 32"/>
                <a:gd name="T35" fmla="*/ 1 h 39"/>
                <a:gd name="T36" fmla="*/ 1 w 32"/>
                <a:gd name="T37" fmla="*/ 0 h 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"/>
                <a:gd name="T58" fmla="*/ 0 h 39"/>
                <a:gd name="T59" fmla="*/ 32 w 32"/>
                <a:gd name="T60" fmla="*/ 39 h 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" h="39">
                  <a:moveTo>
                    <a:pt x="14" y="0"/>
                  </a:moveTo>
                  <a:lnTo>
                    <a:pt x="4" y="2"/>
                  </a:lnTo>
                  <a:lnTo>
                    <a:pt x="0" y="6"/>
                  </a:lnTo>
                  <a:lnTo>
                    <a:pt x="4" y="14"/>
                  </a:lnTo>
                  <a:lnTo>
                    <a:pt x="9" y="24"/>
                  </a:lnTo>
                  <a:lnTo>
                    <a:pt x="18" y="35"/>
                  </a:lnTo>
                  <a:lnTo>
                    <a:pt x="25" y="39"/>
                  </a:lnTo>
                  <a:lnTo>
                    <a:pt x="30" y="37"/>
                  </a:lnTo>
                  <a:lnTo>
                    <a:pt x="32" y="33"/>
                  </a:lnTo>
                  <a:lnTo>
                    <a:pt x="32" y="28"/>
                  </a:lnTo>
                  <a:lnTo>
                    <a:pt x="32" y="24"/>
                  </a:lnTo>
                  <a:lnTo>
                    <a:pt x="30" y="18"/>
                  </a:lnTo>
                  <a:lnTo>
                    <a:pt x="28" y="12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16" y="10"/>
                  </a:lnTo>
                  <a:lnTo>
                    <a:pt x="14" y="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B0D9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79" name="Freeform 69"/>
            <p:cNvSpPr>
              <a:spLocks/>
            </p:cNvSpPr>
            <p:nvPr/>
          </p:nvSpPr>
          <p:spPr bwMode="auto">
            <a:xfrm>
              <a:off x="3012" y="1324"/>
              <a:ext cx="20" cy="21"/>
            </a:xfrm>
            <a:custGeom>
              <a:avLst/>
              <a:gdLst>
                <a:gd name="T0" fmla="*/ 1 w 32"/>
                <a:gd name="T1" fmla="*/ 0 h 39"/>
                <a:gd name="T2" fmla="*/ 1 w 32"/>
                <a:gd name="T3" fmla="*/ 1 h 39"/>
                <a:gd name="T4" fmla="*/ 0 w 32"/>
                <a:gd name="T5" fmla="*/ 1 h 39"/>
                <a:gd name="T6" fmla="*/ 1 w 32"/>
                <a:gd name="T7" fmla="*/ 1 h 39"/>
                <a:gd name="T8" fmla="*/ 1 w 32"/>
                <a:gd name="T9" fmla="*/ 1 h 39"/>
                <a:gd name="T10" fmla="*/ 1 w 32"/>
                <a:gd name="T11" fmla="*/ 1 h 39"/>
                <a:gd name="T12" fmla="*/ 2 w 32"/>
                <a:gd name="T13" fmla="*/ 1 h 39"/>
                <a:gd name="T14" fmla="*/ 2 w 32"/>
                <a:gd name="T15" fmla="*/ 1 h 39"/>
                <a:gd name="T16" fmla="*/ 2 w 32"/>
                <a:gd name="T17" fmla="*/ 1 h 39"/>
                <a:gd name="T18" fmla="*/ 2 w 32"/>
                <a:gd name="T19" fmla="*/ 1 h 39"/>
                <a:gd name="T20" fmla="*/ 2 w 32"/>
                <a:gd name="T21" fmla="*/ 1 h 39"/>
                <a:gd name="T22" fmla="*/ 2 w 32"/>
                <a:gd name="T23" fmla="*/ 1 h 39"/>
                <a:gd name="T24" fmla="*/ 2 w 32"/>
                <a:gd name="T25" fmla="*/ 1 h 39"/>
                <a:gd name="T26" fmla="*/ 2 w 32"/>
                <a:gd name="T27" fmla="*/ 1 h 39"/>
                <a:gd name="T28" fmla="*/ 2 w 32"/>
                <a:gd name="T29" fmla="*/ 1 h 39"/>
                <a:gd name="T30" fmla="*/ 1 w 32"/>
                <a:gd name="T31" fmla="*/ 1 h 39"/>
                <a:gd name="T32" fmla="*/ 1 w 32"/>
                <a:gd name="T33" fmla="*/ 1 h 39"/>
                <a:gd name="T34" fmla="*/ 1 w 32"/>
                <a:gd name="T35" fmla="*/ 1 h 39"/>
                <a:gd name="T36" fmla="*/ 1 w 32"/>
                <a:gd name="T37" fmla="*/ 0 h 39"/>
                <a:gd name="T38" fmla="*/ 1 w 32"/>
                <a:gd name="T39" fmla="*/ 0 h 39"/>
                <a:gd name="T40" fmla="*/ 1 w 32"/>
                <a:gd name="T41" fmla="*/ 0 h 3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"/>
                <a:gd name="T64" fmla="*/ 0 h 39"/>
                <a:gd name="T65" fmla="*/ 32 w 32"/>
                <a:gd name="T66" fmla="*/ 39 h 3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" h="39">
                  <a:moveTo>
                    <a:pt x="14" y="0"/>
                  </a:moveTo>
                  <a:lnTo>
                    <a:pt x="4" y="2"/>
                  </a:lnTo>
                  <a:lnTo>
                    <a:pt x="0" y="6"/>
                  </a:lnTo>
                  <a:lnTo>
                    <a:pt x="4" y="14"/>
                  </a:lnTo>
                  <a:lnTo>
                    <a:pt x="9" y="24"/>
                  </a:lnTo>
                  <a:lnTo>
                    <a:pt x="18" y="35"/>
                  </a:lnTo>
                  <a:lnTo>
                    <a:pt x="25" y="39"/>
                  </a:lnTo>
                  <a:lnTo>
                    <a:pt x="30" y="37"/>
                  </a:lnTo>
                  <a:lnTo>
                    <a:pt x="32" y="33"/>
                  </a:lnTo>
                  <a:lnTo>
                    <a:pt x="32" y="28"/>
                  </a:lnTo>
                  <a:lnTo>
                    <a:pt x="32" y="24"/>
                  </a:lnTo>
                  <a:lnTo>
                    <a:pt x="30" y="18"/>
                  </a:lnTo>
                  <a:lnTo>
                    <a:pt x="28" y="12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16" y="10"/>
                  </a:lnTo>
                  <a:lnTo>
                    <a:pt x="14" y="6"/>
                  </a:lnTo>
                  <a:lnTo>
                    <a:pt x="14" y="0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80" name="Freeform 70"/>
            <p:cNvSpPr>
              <a:spLocks/>
            </p:cNvSpPr>
            <p:nvPr/>
          </p:nvSpPr>
          <p:spPr bwMode="auto">
            <a:xfrm>
              <a:off x="3419" y="2752"/>
              <a:ext cx="16" cy="4"/>
            </a:xfrm>
            <a:custGeom>
              <a:avLst/>
              <a:gdLst>
                <a:gd name="T0" fmla="*/ 0 w 26"/>
                <a:gd name="T1" fmla="*/ 0 h 9"/>
                <a:gd name="T2" fmla="*/ 1 w 26"/>
                <a:gd name="T3" fmla="*/ 0 h 9"/>
                <a:gd name="T4" fmla="*/ 1 w 26"/>
                <a:gd name="T5" fmla="*/ 0 h 9"/>
                <a:gd name="T6" fmla="*/ 1 w 26"/>
                <a:gd name="T7" fmla="*/ 0 h 9"/>
                <a:gd name="T8" fmla="*/ 1 w 26"/>
                <a:gd name="T9" fmla="*/ 0 h 9"/>
                <a:gd name="T10" fmla="*/ 1 w 26"/>
                <a:gd name="T11" fmla="*/ 0 h 9"/>
                <a:gd name="T12" fmla="*/ 1 w 26"/>
                <a:gd name="T13" fmla="*/ 0 h 9"/>
                <a:gd name="T14" fmla="*/ 1 w 26"/>
                <a:gd name="T15" fmla="*/ 0 h 9"/>
                <a:gd name="T16" fmla="*/ 1 w 26"/>
                <a:gd name="T17" fmla="*/ 0 h 9"/>
                <a:gd name="T18" fmla="*/ 1 w 26"/>
                <a:gd name="T19" fmla="*/ 0 h 9"/>
                <a:gd name="T20" fmla="*/ 0 w 26"/>
                <a:gd name="T21" fmla="*/ 0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"/>
                <a:gd name="T34" fmla="*/ 0 h 9"/>
                <a:gd name="T35" fmla="*/ 26 w 26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" h="9">
                  <a:moveTo>
                    <a:pt x="0" y="7"/>
                  </a:move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6" y="7"/>
                  </a:lnTo>
                  <a:lnTo>
                    <a:pt x="23" y="9"/>
                  </a:lnTo>
                  <a:lnTo>
                    <a:pt x="14" y="9"/>
                  </a:lnTo>
                  <a:lnTo>
                    <a:pt x="5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0D9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81" name="Freeform 71"/>
            <p:cNvSpPr>
              <a:spLocks/>
            </p:cNvSpPr>
            <p:nvPr/>
          </p:nvSpPr>
          <p:spPr bwMode="auto">
            <a:xfrm>
              <a:off x="3419" y="2752"/>
              <a:ext cx="16" cy="4"/>
            </a:xfrm>
            <a:custGeom>
              <a:avLst/>
              <a:gdLst>
                <a:gd name="T0" fmla="*/ 0 w 26"/>
                <a:gd name="T1" fmla="*/ 0 h 9"/>
                <a:gd name="T2" fmla="*/ 1 w 26"/>
                <a:gd name="T3" fmla="*/ 0 h 9"/>
                <a:gd name="T4" fmla="*/ 1 w 26"/>
                <a:gd name="T5" fmla="*/ 0 h 9"/>
                <a:gd name="T6" fmla="*/ 1 w 26"/>
                <a:gd name="T7" fmla="*/ 0 h 9"/>
                <a:gd name="T8" fmla="*/ 1 w 26"/>
                <a:gd name="T9" fmla="*/ 0 h 9"/>
                <a:gd name="T10" fmla="*/ 1 w 26"/>
                <a:gd name="T11" fmla="*/ 0 h 9"/>
                <a:gd name="T12" fmla="*/ 1 w 26"/>
                <a:gd name="T13" fmla="*/ 0 h 9"/>
                <a:gd name="T14" fmla="*/ 1 w 26"/>
                <a:gd name="T15" fmla="*/ 0 h 9"/>
                <a:gd name="T16" fmla="*/ 1 w 26"/>
                <a:gd name="T17" fmla="*/ 0 h 9"/>
                <a:gd name="T18" fmla="*/ 1 w 26"/>
                <a:gd name="T19" fmla="*/ 0 h 9"/>
                <a:gd name="T20" fmla="*/ 0 w 26"/>
                <a:gd name="T21" fmla="*/ 0 h 9"/>
                <a:gd name="T22" fmla="*/ 0 w 26"/>
                <a:gd name="T23" fmla="*/ 0 h 9"/>
                <a:gd name="T24" fmla="*/ 0 w 26"/>
                <a:gd name="T25" fmla="*/ 0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9"/>
                <a:gd name="T41" fmla="*/ 26 w 26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9">
                  <a:moveTo>
                    <a:pt x="0" y="7"/>
                  </a:move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6" y="7"/>
                  </a:lnTo>
                  <a:lnTo>
                    <a:pt x="23" y="9"/>
                  </a:lnTo>
                  <a:lnTo>
                    <a:pt x="14" y="9"/>
                  </a:lnTo>
                  <a:lnTo>
                    <a:pt x="5" y="9"/>
                  </a:lnTo>
                  <a:lnTo>
                    <a:pt x="0" y="7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82" name="Freeform 72"/>
            <p:cNvSpPr>
              <a:spLocks/>
            </p:cNvSpPr>
            <p:nvPr/>
          </p:nvSpPr>
          <p:spPr bwMode="auto">
            <a:xfrm>
              <a:off x="3069" y="1447"/>
              <a:ext cx="32" cy="10"/>
            </a:xfrm>
            <a:custGeom>
              <a:avLst/>
              <a:gdLst>
                <a:gd name="T0" fmla="*/ 0 w 49"/>
                <a:gd name="T1" fmla="*/ 1 h 18"/>
                <a:gd name="T2" fmla="*/ 1 w 49"/>
                <a:gd name="T3" fmla="*/ 1 h 18"/>
                <a:gd name="T4" fmla="*/ 1 w 49"/>
                <a:gd name="T5" fmla="*/ 1 h 18"/>
                <a:gd name="T6" fmla="*/ 1 w 49"/>
                <a:gd name="T7" fmla="*/ 1 h 18"/>
                <a:gd name="T8" fmla="*/ 2 w 49"/>
                <a:gd name="T9" fmla="*/ 0 h 18"/>
                <a:gd name="T10" fmla="*/ 3 w 49"/>
                <a:gd name="T11" fmla="*/ 0 h 18"/>
                <a:gd name="T12" fmla="*/ 3 w 49"/>
                <a:gd name="T13" fmla="*/ 0 h 18"/>
                <a:gd name="T14" fmla="*/ 3 w 49"/>
                <a:gd name="T15" fmla="*/ 1 h 18"/>
                <a:gd name="T16" fmla="*/ 4 w 49"/>
                <a:gd name="T17" fmla="*/ 1 h 18"/>
                <a:gd name="T18" fmla="*/ 3 w 49"/>
                <a:gd name="T19" fmla="*/ 1 h 18"/>
                <a:gd name="T20" fmla="*/ 3 w 49"/>
                <a:gd name="T21" fmla="*/ 1 h 18"/>
                <a:gd name="T22" fmla="*/ 3 w 49"/>
                <a:gd name="T23" fmla="*/ 1 h 18"/>
                <a:gd name="T24" fmla="*/ 2 w 49"/>
                <a:gd name="T25" fmla="*/ 1 h 18"/>
                <a:gd name="T26" fmla="*/ 1 w 49"/>
                <a:gd name="T27" fmla="*/ 1 h 18"/>
                <a:gd name="T28" fmla="*/ 1 w 49"/>
                <a:gd name="T29" fmla="*/ 1 h 18"/>
                <a:gd name="T30" fmla="*/ 1 w 49"/>
                <a:gd name="T31" fmla="*/ 1 h 18"/>
                <a:gd name="T32" fmla="*/ 0 w 49"/>
                <a:gd name="T33" fmla="*/ 1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18"/>
                <a:gd name="T53" fmla="*/ 49 w 4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18">
                  <a:moveTo>
                    <a:pt x="0" y="12"/>
                  </a:moveTo>
                  <a:lnTo>
                    <a:pt x="4" y="8"/>
                  </a:lnTo>
                  <a:lnTo>
                    <a:pt x="9" y="4"/>
                  </a:lnTo>
                  <a:lnTo>
                    <a:pt x="16" y="2"/>
                  </a:lnTo>
                  <a:lnTo>
                    <a:pt x="25" y="0"/>
                  </a:lnTo>
                  <a:lnTo>
                    <a:pt x="35" y="0"/>
                  </a:lnTo>
                  <a:lnTo>
                    <a:pt x="42" y="0"/>
                  </a:lnTo>
                  <a:lnTo>
                    <a:pt x="46" y="2"/>
                  </a:lnTo>
                  <a:lnTo>
                    <a:pt x="49" y="4"/>
                  </a:lnTo>
                  <a:lnTo>
                    <a:pt x="46" y="10"/>
                  </a:lnTo>
                  <a:lnTo>
                    <a:pt x="44" y="14"/>
                  </a:lnTo>
                  <a:lnTo>
                    <a:pt x="37" y="16"/>
                  </a:lnTo>
                  <a:lnTo>
                    <a:pt x="28" y="18"/>
                  </a:lnTo>
                  <a:lnTo>
                    <a:pt x="16" y="18"/>
                  </a:lnTo>
                  <a:lnTo>
                    <a:pt x="7" y="16"/>
                  </a:lnTo>
                  <a:lnTo>
                    <a:pt x="2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83" name="Freeform 73"/>
            <p:cNvSpPr>
              <a:spLocks/>
            </p:cNvSpPr>
            <p:nvPr/>
          </p:nvSpPr>
          <p:spPr bwMode="auto">
            <a:xfrm>
              <a:off x="3069" y="1447"/>
              <a:ext cx="32" cy="10"/>
            </a:xfrm>
            <a:custGeom>
              <a:avLst/>
              <a:gdLst>
                <a:gd name="T0" fmla="*/ 0 w 49"/>
                <a:gd name="T1" fmla="*/ 1 h 18"/>
                <a:gd name="T2" fmla="*/ 1 w 49"/>
                <a:gd name="T3" fmla="*/ 1 h 18"/>
                <a:gd name="T4" fmla="*/ 1 w 49"/>
                <a:gd name="T5" fmla="*/ 1 h 18"/>
                <a:gd name="T6" fmla="*/ 1 w 49"/>
                <a:gd name="T7" fmla="*/ 1 h 18"/>
                <a:gd name="T8" fmla="*/ 2 w 49"/>
                <a:gd name="T9" fmla="*/ 0 h 18"/>
                <a:gd name="T10" fmla="*/ 3 w 49"/>
                <a:gd name="T11" fmla="*/ 0 h 18"/>
                <a:gd name="T12" fmla="*/ 3 w 49"/>
                <a:gd name="T13" fmla="*/ 0 h 18"/>
                <a:gd name="T14" fmla="*/ 3 w 49"/>
                <a:gd name="T15" fmla="*/ 1 h 18"/>
                <a:gd name="T16" fmla="*/ 4 w 49"/>
                <a:gd name="T17" fmla="*/ 1 h 18"/>
                <a:gd name="T18" fmla="*/ 3 w 49"/>
                <a:gd name="T19" fmla="*/ 1 h 18"/>
                <a:gd name="T20" fmla="*/ 3 w 49"/>
                <a:gd name="T21" fmla="*/ 1 h 18"/>
                <a:gd name="T22" fmla="*/ 3 w 49"/>
                <a:gd name="T23" fmla="*/ 1 h 18"/>
                <a:gd name="T24" fmla="*/ 2 w 49"/>
                <a:gd name="T25" fmla="*/ 1 h 18"/>
                <a:gd name="T26" fmla="*/ 1 w 49"/>
                <a:gd name="T27" fmla="*/ 1 h 18"/>
                <a:gd name="T28" fmla="*/ 1 w 49"/>
                <a:gd name="T29" fmla="*/ 1 h 18"/>
                <a:gd name="T30" fmla="*/ 1 w 49"/>
                <a:gd name="T31" fmla="*/ 1 h 18"/>
                <a:gd name="T32" fmla="*/ 0 w 49"/>
                <a:gd name="T33" fmla="*/ 1 h 18"/>
                <a:gd name="T34" fmla="*/ 0 w 49"/>
                <a:gd name="T35" fmla="*/ 1 h 18"/>
                <a:gd name="T36" fmla="*/ 0 w 49"/>
                <a:gd name="T37" fmla="*/ 1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9"/>
                <a:gd name="T58" fmla="*/ 0 h 18"/>
                <a:gd name="T59" fmla="*/ 49 w 49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9" h="18">
                  <a:moveTo>
                    <a:pt x="0" y="12"/>
                  </a:moveTo>
                  <a:lnTo>
                    <a:pt x="4" y="8"/>
                  </a:lnTo>
                  <a:lnTo>
                    <a:pt x="9" y="4"/>
                  </a:lnTo>
                  <a:lnTo>
                    <a:pt x="16" y="2"/>
                  </a:lnTo>
                  <a:lnTo>
                    <a:pt x="25" y="0"/>
                  </a:lnTo>
                  <a:lnTo>
                    <a:pt x="35" y="0"/>
                  </a:lnTo>
                  <a:lnTo>
                    <a:pt x="42" y="0"/>
                  </a:lnTo>
                  <a:lnTo>
                    <a:pt x="46" y="2"/>
                  </a:lnTo>
                  <a:lnTo>
                    <a:pt x="49" y="4"/>
                  </a:lnTo>
                  <a:lnTo>
                    <a:pt x="46" y="10"/>
                  </a:lnTo>
                  <a:lnTo>
                    <a:pt x="44" y="14"/>
                  </a:lnTo>
                  <a:lnTo>
                    <a:pt x="37" y="16"/>
                  </a:lnTo>
                  <a:lnTo>
                    <a:pt x="28" y="18"/>
                  </a:lnTo>
                  <a:lnTo>
                    <a:pt x="16" y="18"/>
                  </a:lnTo>
                  <a:lnTo>
                    <a:pt x="7" y="16"/>
                  </a:lnTo>
                  <a:lnTo>
                    <a:pt x="2" y="14"/>
                  </a:lnTo>
                  <a:lnTo>
                    <a:pt x="0" y="12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84" name="Freeform 74"/>
            <p:cNvSpPr>
              <a:spLocks/>
            </p:cNvSpPr>
            <p:nvPr/>
          </p:nvSpPr>
          <p:spPr bwMode="auto">
            <a:xfrm>
              <a:off x="3025" y="1433"/>
              <a:ext cx="49" cy="20"/>
            </a:xfrm>
            <a:custGeom>
              <a:avLst/>
              <a:gdLst>
                <a:gd name="T0" fmla="*/ 1 w 79"/>
                <a:gd name="T1" fmla="*/ 1 h 38"/>
                <a:gd name="T2" fmla="*/ 1 w 79"/>
                <a:gd name="T3" fmla="*/ 1 h 38"/>
                <a:gd name="T4" fmla="*/ 1 w 79"/>
                <a:gd name="T5" fmla="*/ 1 h 38"/>
                <a:gd name="T6" fmla="*/ 1 w 79"/>
                <a:gd name="T7" fmla="*/ 1 h 38"/>
                <a:gd name="T8" fmla="*/ 0 w 79"/>
                <a:gd name="T9" fmla="*/ 1 h 38"/>
                <a:gd name="T10" fmla="*/ 1 w 79"/>
                <a:gd name="T11" fmla="*/ 1 h 38"/>
                <a:gd name="T12" fmla="*/ 1 w 79"/>
                <a:gd name="T13" fmla="*/ 1 h 38"/>
                <a:gd name="T14" fmla="*/ 1 w 79"/>
                <a:gd name="T15" fmla="*/ 1 h 38"/>
                <a:gd name="T16" fmla="*/ 1 w 79"/>
                <a:gd name="T17" fmla="*/ 1 h 38"/>
                <a:gd name="T18" fmla="*/ 1 w 79"/>
                <a:gd name="T19" fmla="*/ 1 h 38"/>
                <a:gd name="T20" fmla="*/ 2 w 79"/>
                <a:gd name="T21" fmla="*/ 1 h 38"/>
                <a:gd name="T22" fmla="*/ 2 w 79"/>
                <a:gd name="T23" fmla="*/ 1 h 38"/>
                <a:gd name="T24" fmla="*/ 4 w 79"/>
                <a:gd name="T25" fmla="*/ 1 h 38"/>
                <a:gd name="T26" fmla="*/ 4 w 79"/>
                <a:gd name="T27" fmla="*/ 1 h 38"/>
                <a:gd name="T28" fmla="*/ 4 w 79"/>
                <a:gd name="T29" fmla="*/ 1 h 38"/>
                <a:gd name="T30" fmla="*/ 4 w 79"/>
                <a:gd name="T31" fmla="*/ 1 h 38"/>
                <a:gd name="T32" fmla="*/ 4 w 79"/>
                <a:gd name="T33" fmla="*/ 1 h 38"/>
                <a:gd name="T34" fmla="*/ 4 w 79"/>
                <a:gd name="T35" fmla="*/ 1 h 38"/>
                <a:gd name="T36" fmla="*/ 4 w 79"/>
                <a:gd name="T37" fmla="*/ 0 h 38"/>
                <a:gd name="T38" fmla="*/ 2 w 79"/>
                <a:gd name="T39" fmla="*/ 1 h 38"/>
                <a:gd name="T40" fmla="*/ 2 w 79"/>
                <a:gd name="T41" fmla="*/ 1 h 38"/>
                <a:gd name="T42" fmla="*/ 2 w 79"/>
                <a:gd name="T43" fmla="*/ 1 h 38"/>
                <a:gd name="T44" fmla="*/ 1 w 79"/>
                <a:gd name="T45" fmla="*/ 1 h 3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9"/>
                <a:gd name="T70" fmla="*/ 0 h 38"/>
                <a:gd name="T71" fmla="*/ 79 w 79"/>
                <a:gd name="T72" fmla="*/ 38 h 3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9" h="38">
                  <a:moveTo>
                    <a:pt x="28" y="4"/>
                  </a:moveTo>
                  <a:lnTo>
                    <a:pt x="18" y="6"/>
                  </a:lnTo>
                  <a:lnTo>
                    <a:pt x="9" y="8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11" y="32"/>
                  </a:lnTo>
                  <a:lnTo>
                    <a:pt x="18" y="34"/>
                  </a:lnTo>
                  <a:lnTo>
                    <a:pt x="32" y="36"/>
                  </a:lnTo>
                  <a:lnTo>
                    <a:pt x="44" y="38"/>
                  </a:lnTo>
                  <a:lnTo>
                    <a:pt x="53" y="36"/>
                  </a:lnTo>
                  <a:lnTo>
                    <a:pt x="65" y="30"/>
                  </a:lnTo>
                  <a:lnTo>
                    <a:pt x="74" y="22"/>
                  </a:lnTo>
                  <a:lnTo>
                    <a:pt x="79" y="16"/>
                  </a:lnTo>
                  <a:lnTo>
                    <a:pt x="76" y="10"/>
                  </a:lnTo>
                  <a:lnTo>
                    <a:pt x="72" y="4"/>
                  </a:lnTo>
                  <a:lnTo>
                    <a:pt x="65" y="2"/>
                  </a:lnTo>
                  <a:lnTo>
                    <a:pt x="60" y="0"/>
                  </a:lnTo>
                  <a:lnTo>
                    <a:pt x="49" y="4"/>
                  </a:lnTo>
                  <a:lnTo>
                    <a:pt x="39" y="8"/>
                  </a:lnTo>
                  <a:lnTo>
                    <a:pt x="35" y="6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85" name="Freeform 75"/>
            <p:cNvSpPr>
              <a:spLocks/>
            </p:cNvSpPr>
            <p:nvPr/>
          </p:nvSpPr>
          <p:spPr bwMode="auto">
            <a:xfrm>
              <a:off x="3025" y="1433"/>
              <a:ext cx="49" cy="20"/>
            </a:xfrm>
            <a:custGeom>
              <a:avLst/>
              <a:gdLst>
                <a:gd name="T0" fmla="*/ 1 w 79"/>
                <a:gd name="T1" fmla="*/ 1 h 38"/>
                <a:gd name="T2" fmla="*/ 1 w 79"/>
                <a:gd name="T3" fmla="*/ 1 h 38"/>
                <a:gd name="T4" fmla="*/ 1 w 79"/>
                <a:gd name="T5" fmla="*/ 1 h 38"/>
                <a:gd name="T6" fmla="*/ 1 w 79"/>
                <a:gd name="T7" fmla="*/ 1 h 38"/>
                <a:gd name="T8" fmla="*/ 0 w 79"/>
                <a:gd name="T9" fmla="*/ 1 h 38"/>
                <a:gd name="T10" fmla="*/ 1 w 79"/>
                <a:gd name="T11" fmla="*/ 1 h 38"/>
                <a:gd name="T12" fmla="*/ 1 w 79"/>
                <a:gd name="T13" fmla="*/ 1 h 38"/>
                <a:gd name="T14" fmla="*/ 1 w 79"/>
                <a:gd name="T15" fmla="*/ 1 h 38"/>
                <a:gd name="T16" fmla="*/ 1 w 79"/>
                <a:gd name="T17" fmla="*/ 1 h 38"/>
                <a:gd name="T18" fmla="*/ 1 w 79"/>
                <a:gd name="T19" fmla="*/ 1 h 38"/>
                <a:gd name="T20" fmla="*/ 2 w 79"/>
                <a:gd name="T21" fmla="*/ 1 h 38"/>
                <a:gd name="T22" fmla="*/ 2 w 79"/>
                <a:gd name="T23" fmla="*/ 1 h 38"/>
                <a:gd name="T24" fmla="*/ 4 w 79"/>
                <a:gd name="T25" fmla="*/ 1 h 38"/>
                <a:gd name="T26" fmla="*/ 4 w 79"/>
                <a:gd name="T27" fmla="*/ 1 h 38"/>
                <a:gd name="T28" fmla="*/ 4 w 79"/>
                <a:gd name="T29" fmla="*/ 1 h 38"/>
                <a:gd name="T30" fmla="*/ 4 w 79"/>
                <a:gd name="T31" fmla="*/ 1 h 38"/>
                <a:gd name="T32" fmla="*/ 4 w 79"/>
                <a:gd name="T33" fmla="*/ 1 h 38"/>
                <a:gd name="T34" fmla="*/ 4 w 79"/>
                <a:gd name="T35" fmla="*/ 1 h 38"/>
                <a:gd name="T36" fmla="*/ 4 w 79"/>
                <a:gd name="T37" fmla="*/ 0 h 38"/>
                <a:gd name="T38" fmla="*/ 2 w 79"/>
                <a:gd name="T39" fmla="*/ 1 h 38"/>
                <a:gd name="T40" fmla="*/ 2 w 79"/>
                <a:gd name="T41" fmla="*/ 1 h 38"/>
                <a:gd name="T42" fmla="*/ 2 w 79"/>
                <a:gd name="T43" fmla="*/ 1 h 38"/>
                <a:gd name="T44" fmla="*/ 1 w 79"/>
                <a:gd name="T45" fmla="*/ 1 h 38"/>
                <a:gd name="T46" fmla="*/ 1 w 79"/>
                <a:gd name="T47" fmla="*/ 1 h 38"/>
                <a:gd name="T48" fmla="*/ 1 w 79"/>
                <a:gd name="T49" fmla="*/ 1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9"/>
                <a:gd name="T76" fmla="*/ 0 h 38"/>
                <a:gd name="T77" fmla="*/ 79 w 79"/>
                <a:gd name="T78" fmla="*/ 38 h 3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9" h="38">
                  <a:moveTo>
                    <a:pt x="28" y="4"/>
                  </a:moveTo>
                  <a:lnTo>
                    <a:pt x="18" y="6"/>
                  </a:lnTo>
                  <a:lnTo>
                    <a:pt x="9" y="8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11" y="32"/>
                  </a:lnTo>
                  <a:lnTo>
                    <a:pt x="18" y="34"/>
                  </a:lnTo>
                  <a:lnTo>
                    <a:pt x="32" y="36"/>
                  </a:lnTo>
                  <a:lnTo>
                    <a:pt x="44" y="38"/>
                  </a:lnTo>
                  <a:lnTo>
                    <a:pt x="53" y="36"/>
                  </a:lnTo>
                  <a:lnTo>
                    <a:pt x="65" y="30"/>
                  </a:lnTo>
                  <a:lnTo>
                    <a:pt x="74" y="22"/>
                  </a:lnTo>
                  <a:lnTo>
                    <a:pt x="79" y="16"/>
                  </a:lnTo>
                  <a:lnTo>
                    <a:pt x="76" y="10"/>
                  </a:lnTo>
                  <a:lnTo>
                    <a:pt x="72" y="4"/>
                  </a:lnTo>
                  <a:lnTo>
                    <a:pt x="65" y="2"/>
                  </a:lnTo>
                  <a:lnTo>
                    <a:pt x="60" y="0"/>
                  </a:lnTo>
                  <a:lnTo>
                    <a:pt x="49" y="4"/>
                  </a:lnTo>
                  <a:lnTo>
                    <a:pt x="39" y="8"/>
                  </a:lnTo>
                  <a:lnTo>
                    <a:pt x="35" y="6"/>
                  </a:lnTo>
                  <a:lnTo>
                    <a:pt x="28" y="4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86" name="Freeform 76"/>
            <p:cNvSpPr>
              <a:spLocks/>
            </p:cNvSpPr>
            <p:nvPr/>
          </p:nvSpPr>
          <p:spPr bwMode="auto">
            <a:xfrm>
              <a:off x="3028" y="1415"/>
              <a:ext cx="22" cy="17"/>
            </a:xfrm>
            <a:custGeom>
              <a:avLst/>
              <a:gdLst>
                <a:gd name="T0" fmla="*/ 0 w 35"/>
                <a:gd name="T1" fmla="*/ 1 h 30"/>
                <a:gd name="T2" fmla="*/ 0 w 35"/>
                <a:gd name="T3" fmla="*/ 1 h 30"/>
                <a:gd name="T4" fmla="*/ 1 w 35"/>
                <a:gd name="T5" fmla="*/ 1 h 30"/>
                <a:gd name="T6" fmla="*/ 1 w 35"/>
                <a:gd name="T7" fmla="*/ 1 h 30"/>
                <a:gd name="T8" fmla="*/ 1 w 35"/>
                <a:gd name="T9" fmla="*/ 1 h 30"/>
                <a:gd name="T10" fmla="*/ 1 w 35"/>
                <a:gd name="T11" fmla="*/ 1 h 30"/>
                <a:gd name="T12" fmla="*/ 2 w 35"/>
                <a:gd name="T13" fmla="*/ 1 h 30"/>
                <a:gd name="T14" fmla="*/ 2 w 35"/>
                <a:gd name="T15" fmla="*/ 1 h 30"/>
                <a:gd name="T16" fmla="*/ 3 w 35"/>
                <a:gd name="T17" fmla="*/ 1 h 30"/>
                <a:gd name="T18" fmla="*/ 3 w 35"/>
                <a:gd name="T19" fmla="*/ 1 h 30"/>
                <a:gd name="T20" fmla="*/ 2 w 35"/>
                <a:gd name="T21" fmla="*/ 0 h 30"/>
                <a:gd name="T22" fmla="*/ 2 w 35"/>
                <a:gd name="T23" fmla="*/ 0 h 30"/>
                <a:gd name="T24" fmla="*/ 2 w 35"/>
                <a:gd name="T25" fmla="*/ 0 h 30"/>
                <a:gd name="T26" fmla="*/ 1 w 35"/>
                <a:gd name="T27" fmla="*/ 1 h 30"/>
                <a:gd name="T28" fmla="*/ 1 w 35"/>
                <a:gd name="T29" fmla="*/ 1 h 30"/>
                <a:gd name="T30" fmla="*/ 1 w 35"/>
                <a:gd name="T31" fmla="*/ 1 h 30"/>
                <a:gd name="T32" fmla="*/ 0 w 35"/>
                <a:gd name="T33" fmla="*/ 1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0" y="18"/>
                  </a:moveTo>
                  <a:lnTo>
                    <a:pt x="0" y="22"/>
                  </a:lnTo>
                  <a:lnTo>
                    <a:pt x="3" y="26"/>
                  </a:lnTo>
                  <a:lnTo>
                    <a:pt x="5" y="28"/>
                  </a:lnTo>
                  <a:lnTo>
                    <a:pt x="7" y="30"/>
                  </a:lnTo>
                  <a:lnTo>
                    <a:pt x="19" y="28"/>
                  </a:lnTo>
                  <a:lnTo>
                    <a:pt x="26" y="24"/>
                  </a:lnTo>
                  <a:lnTo>
                    <a:pt x="33" y="16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17" y="6"/>
                  </a:lnTo>
                  <a:lnTo>
                    <a:pt x="10" y="10"/>
                  </a:lnTo>
                  <a:lnTo>
                    <a:pt x="3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87" name="Freeform 77"/>
            <p:cNvSpPr>
              <a:spLocks/>
            </p:cNvSpPr>
            <p:nvPr/>
          </p:nvSpPr>
          <p:spPr bwMode="auto">
            <a:xfrm>
              <a:off x="3028" y="1415"/>
              <a:ext cx="22" cy="17"/>
            </a:xfrm>
            <a:custGeom>
              <a:avLst/>
              <a:gdLst>
                <a:gd name="T0" fmla="*/ 0 w 35"/>
                <a:gd name="T1" fmla="*/ 1 h 30"/>
                <a:gd name="T2" fmla="*/ 0 w 35"/>
                <a:gd name="T3" fmla="*/ 1 h 30"/>
                <a:gd name="T4" fmla="*/ 1 w 35"/>
                <a:gd name="T5" fmla="*/ 1 h 30"/>
                <a:gd name="T6" fmla="*/ 1 w 35"/>
                <a:gd name="T7" fmla="*/ 1 h 30"/>
                <a:gd name="T8" fmla="*/ 1 w 35"/>
                <a:gd name="T9" fmla="*/ 1 h 30"/>
                <a:gd name="T10" fmla="*/ 1 w 35"/>
                <a:gd name="T11" fmla="*/ 1 h 30"/>
                <a:gd name="T12" fmla="*/ 2 w 35"/>
                <a:gd name="T13" fmla="*/ 1 h 30"/>
                <a:gd name="T14" fmla="*/ 2 w 35"/>
                <a:gd name="T15" fmla="*/ 1 h 30"/>
                <a:gd name="T16" fmla="*/ 3 w 35"/>
                <a:gd name="T17" fmla="*/ 1 h 30"/>
                <a:gd name="T18" fmla="*/ 3 w 35"/>
                <a:gd name="T19" fmla="*/ 1 h 30"/>
                <a:gd name="T20" fmla="*/ 2 w 35"/>
                <a:gd name="T21" fmla="*/ 0 h 30"/>
                <a:gd name="T22" fmla="*/ 2 w 35"/>
                <a:gd name="T23" fmla="*/ 0 h 30"/>
                <a:gd name="T24" fmla="*/ 2 w 35"/>
                <a:gd name="T25" fmla="*/ 0 h 30"/>
                <a:gd name="T26" fmla="*/ 1 w 35"/>
                <a:gd name="T27" fmla="*/ 1 h 30"/>
                <a:gd name="T28" fmla="*/ 1 w 35"/>
                <a:gd name="T29" fmla="*/ 1 h 30"/>
                <a:gd name="T30" fmla="*/ 1 w 35"/>
                <a:gd name="T31" fmla="*/ 1 h 30"/>
                <a:gd name="T32" fmla="*/ 0 w 35"/>
                <a:gd name="T33" fmla="*/ 1 h 30"/>
                <a:gd name="T34" fmla="*/ 0 w 35"/>
                <a:gd name="T35" fmla="*/ 1 h 30"/>
                <a:gd name="T36" fmla="*/ 0 w 35"/>
                <a:gd name="T37" fmla="*/ 1 h 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5"/>
                <a:gd name="T58" fmla="*/ 0 h 30"/>
                <a:gd name="T59" fmla="*/ 35 w 35"/>
                <a:gd name="T60" fmla="*/ 30 h 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5" h="30">
                  <a:moveTo>
                    <a:pt x="0" y="18"/>
                  </a:moveTo>
                  <a:lnTo>
                    <a:pt x="0" y="22"/>
                  </a:lnTo>
                  <a:lnTo>
                    <a:pt x="3" y="26"/>
                  </a:lnTo>
                  <a:lnTo>
                    <a:pt x="5" y="28"/>
                  </a:lnTo>
                  <a:lnTo>
                    <a:pt x="7" y="30"/>
                  </a:lnTo>
                  <a:lnTo>
                    <a:pt x="19" y="28"/>
                  </a:lnTo>
                  <a:lnTo>
                    <a:pt x="26" y="24"/>
                  </a:lnTo>
                  <a:lnTo>
                    <a:pt x="33" y="16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17" y="6"/>
                  </a:lnTo>
                  <a:lnTo>
                    <a:pt x="10" y="10"/>
                  </a:lnTo>
                  <a:lnTo>
                    <a:pt x="3" y="12"/>
                  </a:lnTo>
                  <a:lnTo>
                    <a:pt x="0" y="18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88" name="Freeform 78"/>
            <p:cNvSpPr>
              <a:spLocks/>
            </p:cNvSpPr>
            <p:nvPr/>
          </p:nvSpPr>
          <p:spPr bwMode="auto">
            <a:xfrm>
              <a:off x="2912" y="1481"/>
              <a:ext cx="53" cy="50"/>
            </a:xfrm>
            <a:custGeom>
              <a:avLst/>
              <a:gdLst>
                <a:gd name="T0" fmla="*/ 4 w 84"/>
                <a:gd name="T1" fmla="*/ 1 h 93"/>
                <a:gd name="T2" fmla="*/ 4 w 84"/>
                <a:gd name="T3" fmla="*/ 1 h 93"/>
                <a:gd name="T4" fmla="*/ 4 w 84"/>
                <a:gd name="T5" fmla="*/ 1 h 93"/>
                <a:gd name="T6" fmla="*/ 4 w 84"/>
                <a:gd name="T7" fmla="*/ 1 h 93"/>
                <a:gd name="T8" fmla="*/ 4 w 84"/>
                <a:gd name="T9" fmla="*/ 1 h 93"/>
                <a:gd name="T10" fmla="*/ 4 w 84"/>
                <a:gd name="T11" fmla="*/ 1 h 93"/>
                <a:gd name="T12" fmla="*/ 5 w 84"/>
                <a:gd name="T13" fmla="*/ 0 h 93"/>
                <a:gd name="T14" fmla="*/ 5 w 84"/>
                <a:gd name="T15" fmla="*/ 0 h 93"/>
                <a:gd name="T16" fmla="*/ 5 w 84"/>
                <a:gd name="T17" fmla="*/ 1 h 93"/>
                <a:gd name="T18" fmla="*/ 5 w 84"/>
                <a:gd name="T19" fmla="*/ 1 h 93"/>
                <a:gd name="T20" fmla="*/ 5 w 84"/>
                <a:gd name="T21" fmla="*/ 1 h 93"/>
                <a:gd name="T22" fmla="*/ 5 w 84"/>
                <a:gd name="T23" fmla="*/ 1 h 93"/>
                <a:gd name="T24" fmla="*/ 5 w 84"/>
                <a:gd name="T25" fmla="*/ 1 h 93"/>
                <a:gd name="T26" fmla="*/ 5 w 84"/>
                <a:gd name="T27" fmla="*/ 1 h 93"/>
                <a:gd name="T28" fmla="*/ 4 w 84"/>
                <a:gd name="T29" fmla="*/ 1 h 93"/>
                <a:gd name="T30" fmla="*/ 4 w 84"/>
                <a:gd name="T31" fmla="*/ 2 h 93"/>
                <a:gd name="T32" fmla="*/ 4 w 84"/>
                <a:gd name="T33" fmla="*/ 2 h 93"/>
                <a:gd name="T34" fmla="*/ 3 w 84"/>
                <a:gd name="T35" fmla="*/ 2 h 93"/>
                <a:gd name="T36" fmla="*/ 3 w 84"/>
                <a:gd name="T37" fmla="*/ 2 h 93"/>
                <a:gd name="T38" fmla="*/ 2 w 84"/>
                <a:gd name="T39" fmla="*/ 2 h 93"/>
                <a:gd name="T40" fmla="*/ 1 w 84"/>
                <a:gd name="T41" fmla="*/ 2 h 93"/>
                <a:gd name="T42" fmla="*/ 1 w 84"/>
                <a:gd name="T43" fmla="*/ 2 h 93"/>
                <a:gd name="T44" fmla="*/ 1 w 84"/>
                <a:gd name="T45" fmla="*/ 2 h 93"/>
                <a:gd name="T46" fmla="*/ 0 w 84"/>
                <a:gd name="T47" fmla="*/ 2 h 93"/>
                <a:gd name="T48" fmla="*/ 0 w 84"/>
                <a:gd name="T49" fmla="*/ 2 h 93"/>
                <a:gd name="T50" fmla="*/ 1 w 84"/>
                <a:gd name="T51" fmla="*/ 2 h 93"/>
                <a:gd name="T52" fmla="*/ 1 w 84"/>
                <a:gd name="T53" fmla="*/ 2 h 93"/>
                <a:gd name="T54" fmla="*/ 1 w 84"/>
                <a:gd name="T55" fmla="*/ 2 h 93"/>
                <a:gd name="T56" fmla="*/ 2 w 84"/>
                <a:gd name="T57" fmla="*/ 2 h 93"/>
                <a:gd name="T58" fmla="*/ 2 w 84"/>
                <a:gd name="T59" fmla="*/ 2 h 93"/>
                <a:gd name="T60" fmla="*/ 2 w 84"/>
                <a:gd name="T61" fmla="*/ 2 h 93"/>
                <a:gd name="T62" fmla="*/ 2 w 84"/>
                <a:gd name="T63" fmla="*/ 2 h 93"/>
                <a:gd name="T64" fmla="*/ 3 w 84"/>
                <a:gd name="T65" fmla="*/ 1 h 93"/>
                <a:gd name="T66" fmla="*/ 3 w 84"/>
                <a:gd name="T67" fmla="*/ 1 h 93"/>
                <a:gd name="T68" fmla="*/ 3 w 84"/>
                <a:gd name="T69" fmla="*/ 1 h 93"/>
                <a:gd name="T70" fmla="*/ 3 w 84"/>
                <a:gd name="T71" fmla="*/ 1 h 93"/>
                <a:gd name="T72" fmla="*/ 3 w 84"/>
                <a:gd name="T73" fmla="*/ 1 h 93"/>
                <a:gd name="T74" fmla="*/ 3 w 84"/>
                <a:gd name="T75" fmla="*/ 1 h 93"/>
                <a:gd name="T76" fmla="*/ 4 w 84"/>
                <a:gd name="T77" fmla="*/ 1 h 9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4"/>
                <a:gd name="T118" fmla="*/ 0 h 93"/>
                <a:gd name="T119" fmla="*/ 84 w 84"/>
                <a:gd name="T120" fmla="*/ 93 h 9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4" h="93">
                  <a:moveTo>
                    <a:pt x="58" y="6"/>
                  </a:moveTo>
                  <a:lnTo>
                    <a:pt x="63" y="8"/>
                  </a:lnTo>
                  <a:lnTo>
                    <a:pt x="65" y="10"/>
                  </a:lnTo>
                  <a:lnTo>
                    <a:pt x="68" y="8"/>
                  </a:lnTo>
                  <a:lnTo>
                    <a:pt x="70" y="6"/>
                  </a:lnTo>
                  <a:lnTo>
                    <a:pt x="72" y="2"/>
                  </a:lnTo>
                  <a:lnTo>
                    <a:pt x="75" y="0"/>
                  </a:lnTo>
                  <a:lnTo>
                    <a:pt x="79" y="0"/>
                  </a:lnTo>
                  <a:lnTo>
                    <a:pt x="82" y="2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82" y="24"/>
                  </a:lnTo>
                  <a:lnTo>
                    <a:pt x="82" y="32"/>
                  </a:lnTo>
                  <a:lnTo>
                    <a:pt x="77" y="42"/>
                  </a:lnTo>
                  <a:lnTo>
                    <a:pt x="72" y="52"/>
                  </a:lnTo>
                  <a:lnTo>
                    <a:pt x="63" y="60"/>
                  </a:lnTo>
                  <a:lnTo>
                    <a:pt x="56" y="66"/>
                  </a:lnTo>
                  <a:lnTo>
                    <a:pt x="47" y="75"/>
                  </a:lnTo>
                  <a:lnTo>
                    <a:pt x="37" y="83"/>
                  </a:lnTo>
                  <a:lnTo>
                    <a:pt x="26" y="89"/>
                  </a:lnTo>
                  <a:lnTo>
                    <a:pt x="14" y="93"/>
                  </a:lnTo>
                  <a:lnTo>
                    <a:pt x="7" y="91"/>
                  </a:lnTo>
                  <a:lnTo>
                    <a:pt x="2" y="89"/>
                  </a:lnTo>
                  <a:lnTo>
                    <a:pt x="0" y="87"/>
                  </a:lnTo>
                  <a:lnTo>
                    <a:pt x="0" y="83"/>
                  </a:lnTo>
                  <a:lnTo>
                    <a:pt x="2" y="79"/>
                  </a:lnTo>
                  <a:lnTo>
                    <a:pt x="9" y="75"/>
                  </a:lnTo>
                  <a:lnTo>
                    <a:pt x="16" y="73"/>
                  </a:lnTo>
                  <a:lnTo>
                    <a:pt x="26" y="71"/>
                  </a:lnTo>
                  <a:lnTo>
                    <a:pt x="30" y="66"/>
                  </a:lnTo>
                  <a:lnTo>
                    <a:pt x="33" y="60"/>
                  </a:lnTo>
                  <a:lnTo>
                    <a:pt x="33" y="56"/>
                  </a:lnTo>
                  <a:lnTo>
                    <a:pt x="35" y="52"/>
                  </a:lnTo>
                  <a:lnTo>
                    <a:pt x="37" y="36"/>
                  </a:lnTo>
                  <a:lnTo>
                    <a:pt x="40" y="22"/>
                  </a:lnTo>
                  <a:lnTo>
                    <a:pt x="42" y="16"/>
                  </a:lnTo>
                  <a:lnTo>
                    <a:pt x="47" y="10"/>
                  </a:lnTo>
                  <a:lnTo>
                    <a:pt x="51" y="6"/>
                  </a:lnTo>
                  <a:lnTo>
                    <a:pt x="58" y="6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89" name="Freeform 79"/>
            <p:cNvSpPr>
              <a:spLocks/>
            </p:cNvSpPr>
            <p:nvPr/>
          </p:nvSpPr>
          <p:spPr bwMode="auto">
            <a:xfrm>
              <a:off x="2912" y="1481"/>
              <a:ext cx="53" cy="50"/>
            </a:xfrm>
            <a:custGeom>
              <a:avLst/>
              <a:gdLst>
                <a:gd name="T0" fmla="*/ 4 w 84"/>
                <a:gd name="T1" fmla="*/ 1 h 93"/>
                <a:gd name="T2" fmla="*/ 4 w 84"/>
                <a:gd name="T3" fmla="*/ 1 h 93"/>
                <a:gd name="T4" fmla="*/ 4 w 84"/>
                <a:gd name="T5" fmla="*/ 1 h 93"/>
                <a:gd name="T6" fmla="*/ 4 w 84"/>
                <a:gd name="T7" fmla="*/ 1 h 93"/>
                <a:gd name="T8" fmla="*/ 4 w 84"/>
                <a:gd name="T9" fmla="*/ 1 h 93"/>
                <a:gd name="T10" fmla="*/ 4 w 84"/>
                <a:gd name="T11" fmla="*/ 1 h 93"/>
                <a:gd name="T12" fmla="*/ 5 w 84"/>
                <a:gd name="T13" fmla="*/ 0 h 93"/>
                <a:gd name="T14" fmla="*/ 5 w 84"/>
                <a:gd name="T15" fmla="*/ 0 h 93"/>
                <a:gd name="T16" fmla="*/ 5 w 84"/>
                <a:gd name="T17" fmla="*/ 1 h 93"/>
                <a:gd name="T18" fmla="*/ 5 w 84"/>
                <a:gd name="T19" fmla="*/ 1 h 93"/>
                <a:gd name="T20" fmla="*/ 5 w 84"/>
                <a:gd name="T21" fmla="*/ 1 h 93"/>
                <a:gd name="T22" fmla="*/ 5 w 84"/>
                <a:gd name="T23" fmla="*/ 1 h 93"/>
                <a:gd name="T24" fmla="*/ 5 w 84"/>
                <a:gd name="T25" fmla="*/ 1 h 93"/>
                <a:gd name="T26" fmla="*/ 5 w 84"/>
                <a:gd name="T27" fmla="*/ 1 h 93"/>
                <a:gd name="T28" fmla="*/ 4 w 84"/>
                <a:gd name="T29" fmla="*/ 1 h 93"/>
                <a:gd name="T30" fmla="*/ 4 w 84"/>
                <a:gd name="T31" fmla="*/ 2 h 93"/>
                <a:gd name="T32" fmla="*/ 4 w 84"/>
                <a:gd name="T33" fmla="*/ 2 h 93"/>
                <a:gd name="T34" fmla="*/ 3 w 84"/>
                <a:gd name="T35" fmla="*/ 2 h 93"/>
                <a:gd name="T36" fmla="*/ 3 w 84"/>
                <a:gd name="T37" fmla="*/ 2 h 93"/>
                <a:gd name="T38" fmla="*/ 2 w 84"/>
                <a:gd name="T39" fmla="*/ 2 h 93"/>
                <a:gd name="T40" fmla="*/ 1 w 84"/>
                <a:gd name="T41" fmla="*/ 2 h 93"/>
                <a:gd name="T42" fmla="*/ 1 w 84"/>
                <a:gd name="T43" fmla="*/ 2 h 93"/>
                <a:gd name="T44" fmla="*/ 1 w 84"/>
                <a:gd name="T45" fmla="*/ 2 h 93"/>
                <a:gd name="T46" fmla="*/ 0 w 84"/>
                <a:gd name="T47" fmla="*/ 2 h 93"/>
                <a:gd name="T48" fmla="*/ 0 w 84"/>
                <a:gd name="T49" fmla="*/ 2 h 93"/>
                <a:gd name="T50" fmla="*/ 1 w 84"/>
                <a:gd name="T51" fmla="*/ 2 h 93"/>
                <a:gd name="T52" fmla="*/ 1 w 84"/>
                <a:gd name="T53" fmla="*/ 2 h 93"/>
                <a:gd name="T54" fmla="*/ 1 w 84"/>
                <a:gd name="T55" fmla="*/ 2 h 93"/>
                <a:gd name="T56" fmla="*/ 2 w 84"/>
                <a:gd name="T57" fmla="*/ 2 h 93"/>
                <a:gd name="T58" fmla="*/ 2 w 84"/>
                <a:gd name="T59" fmla="*/ 2 h 93"/>
                <a:gd name="T60" fmla="*/ 2 w 84"/>
                <a:gd name="T61" fmla="*/ 2 h 93"/>
                <a:gd name="T62" fmla="*/ 2 w 84"/>
                <a:gd name="T63" fmla="*/ 2 h 93"/>
                <a:gd name="T64" fmla="*/ 3 w 84"/>
                <a:gd name="T65" fmla="*/ 1 h 93"/>
                <a:gd name="T66" fmla="*/ 3 w 84"/>
                <a:gd name="T67" fmla="*/ 1 h 93"/>
                <a:gd name="T68" fmla="*/ 3 w 84"/>
                <a:gd name="T69" fmla="*/ 1 h 93"/>
                <a:gd name="T70" fmla="*/ 3 w 84"/>
                <a:gd name="T71" fmla="*/ 1 h 93"/>
                <a:gd name="T72" fmla="*/ 3 w 84"/>
                <a:gd name="T73" fmla="*/ 1 h 93"/>
                <a:gd name="T74" fmla="*/ 3 w 84"/>
                <a:gd name="T75" fmla="*/ 1 h 93"/>
                <a:gd name="T76" fmla="*/ 4 w 84"/>
                <a:gd name="T77" fmla="*/ 1 h 93"/>
                <a:gd name="T78" fmla="*/ 4 w 84"/>
                <a:gd name="T79" fmla="*/ 1 h 93"/>
                <a:gd name="T80" fmla="*/ 4 w 84"/>
                <a:gd name="T81" fmla="*/ 1 h 9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4"/>
                <a:gd name="T124" fmla="*/ 0 h 93"/>
                <a:gd name="T125" fmla="*/ 84 w 84"/>
                <a:gd name="T126" fmla="*/ 93 h 9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4" h="93">
                  <a:moveTo>
                    <a:pt x="58" y="6"/>
                  </a:moveTo>
                  <a:lnTo>
                    <a:pt x="63" y="8"/>
                  </a:lnTo>
                  <a:lnTo>
                    <a:pt x="65" y="10"/>
                  </a:lnTo>
                  <a:lnTo>
                    <a:pt x="68" y="8"/>
                  </a:lnTo>
                  <a:lnTo>
                    <a:pt x="70" y="6"/>
                  </a:lnTo>
                  <a:lnTo>
                    <a:pt x="72" y="2"/>
                  </a:lnTo>
                  <a:lnTo>
                    <a:pt x="75" y="0"/>
                  </a:lnTo>
                  <a:lnTo>
                    <a:pt x="79" y="0"/>
                  </a:lnTo>
                  <a:lnTo>
                    <a:pt x="82" y="2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82" y="24"/>
                  </a:lnTo>
                  <a:lnTo>
                    <a:pt x="82" y="32"/>
                  </a:lnTo>
                  <a:lnTo>
                    <a:pt x="77" y="42"/>
                  </a:lnTo>
                  <a:lnTo>
                    <a:pt x="72" y="52"/>
                  </a:lnTo>
                  <a:lnTo>
                    <a:pt x="63" y="60"/>
                  </a:lnTo>
                  <a:lnTo>
                    <a:pt x="56" y="66"/>
                  </a:lnTo>
                  <a:lnTo>
                    <a:pt x="47" y="75"/>
                  </a:lnTo>
                  <a:lnTo>
                    <a:pt x="37" y="83"/>
                  </a:lnTo>
                  <a:lnTo>
                    <a:pt x="26" y="89"/>
                  </a:lnTo>
                  <a:lnTo>
                    <a:pt x="14" y="93"/>
                  </a:lnTo>
                  <a:lnTo>
                    <a:pt x="7" y="91"/>
                  </a:lnTo>
                  <a:lnTo>
                    <a:pt x="2" y="89"/>
                  </a:lnTo>
                  <a:lnTo>
                    <a:pt x="0" y="87"/>
                  </a:lnTo>
                  <a:lnTo>
                    <a:pt x="0" y="83"/>
                  </a:lnTo>
                  <a:lnTo>
                    <a:pt x="2" y="79"/>
                  </a:lnTo>
                  <a:lnTo>
                    <a:pt x="9" y="75"/>
                  </a:lnTo>
                  <a:lnTo>
                    <a:pt x="16" y="73"/>
                  </a:lnTo>
                  <a:lnTo>
                    <a:pt x="26" y="71"/>
                  </a:lnTo>
                  <a:lnTo>
                    <a:pt x="30" y="66"/>
                  </a:lnTo>
                  <a:lnTo>
                    <a:pt x="33" y="60"/>
                  </a:lnTo>
                  <a:lnTo>
                    <a:pt x="33" y="56"/>
                  </a:lnTo>
                  <a:lnTo>
                    <a:pt x="35" y="52"/>
                  </a:lnTo>
                  <a:lnTo>
                    <a:pt x="37" y="36"/>
                  </a:lnTo>
                  <a:lnTo>
                    <a:pt x="40" y="22"/>
                  </a:lnTo>
                  <a:lnTo>
                    <a:pt x="42" y="16"/>
                  </a:lnTo>
                  <a:lnTo>
                    <a:pt x="47" y="10"/>
                  </a:lnTo>
                  <a:lnTo>
                    <a:pt x="51" y="6"/>
                  </a:lnTo>
                  <a:lnTo>
                    <a:pt x="58" y="6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90" name="Freeform 80"/>
            <p:cNvSpPr>
              <a:spLocks/>
            </p:cNvSpPr>
            <p:nvPr/>
          </p:nvSpPr>
          <p:spPr bwMode="auto">
            <a:xfrm>
              <a:off x="2976" y="1450"/>
              <a:ext cx="29" cy="21"/>
            </a:xfrm>
            <a:custGeom>
              <a:avLst/>
              <a:gdLst>
                <a:gd name="T0" fmla="*/ 1 w 46"/>
                <a:gd name="T1" fmla="*/ 1 h 39"/>
                <a:gd name="T2" fmla="*/ 1 w 46"/>
                <a:gd name="T3" fmla="*/ 1 h 39"/>
                <a:gd name="T4" fmla="*/ 2 w 46"/>
                <a:gd name="T5" fmla="*/ 1 h 39"/>
                <a:gd name="T6" fmla="*/ 3 w 46"/>
                <a:gd name="T7" fmla="*/ 0 h 39"/>
                <a:gd name="T8" fmla="*/ 3 w 46"/>
                <a:gd name="T9" fmla="*/ 0 h 39"/>
                <a:gd name="T10" fmla="*/ 3 w 46"/>
                <a:gd name="T11" fmla="*/ 1 h 39"/>
                <a:gd name="T12" fmla="*/ 3 w 46"/>
                <a:gd name="T13" fmla="*/ 1 h 39"/>
                <a:gd name="T14" fmla="*/ 3 w 46"/>
                <a:gd name="T15" fmla="*/ 1 h 39"/>
                <a:gd name="T16" fmla="*/ 3 w 46"/>
                <a:gd name="T17" fmla="*/ 1 h 39"/>
                <a:gd name="T18" fmla="*/ 3 w 46"/>
                <a:gd name="T19" fmla="*/ 1 h 39"/>
                <a:gd name="T20" fmla="*/ 2 w 46"/>
                <a:gd name="T21" fmla="*/ 1 h 39"/>
                <a:gd name="T22" fmla="*/ 2 w 46"/>
                <a:gd name="T23" fmla="*/ 1 h 39"/>
                <a:gd name="T24" fmla="*/ 1 w 46"/>
                <a:gd name="T25" fmla="*/ 1 h 39"/>
                <a:gd name="T26" fmla="*/ 2 w 46"/>
                <a:gd name="T27" fmla="*/ 1 h 39"/>
                <a:gd name="T28" fmla="*/ 2 w 46"/>
                <a:gd name="T29" fmla="*/ 1 h 39"/>
                <a:gd name="T30" fmla="*/ 1 w 46"/>
                <a:gd name="T31" fmla="*/ 1 h 39"/>
                <a:gd name="T32" fmla="*/ 1 w 46"/>
                <a:gd name="T33" fmla="*/ 1 h 39"/>
                <a:gd name="T34" fmla="*/ 1 w 46"/>
                <a:gd name="T35" fmla="*/ 1 h 39"/>
                <a:gd name="T36" fmla="*/ 1 w 46"/>
                <a:gd name="T37" fmla="*/ 1 h 39"/>
                <a:gd name="T38" fmla="*/ 0 w 46"/>
                <a:gd name="T39" fmla="*/ 1 h 39"/>
                <a:gd name="T40" fmla="*/ 0 w 46"/>
                <a:gd name="T41" fmla="*/ 1 h 39"/>
                <a:gd name="T42" fmla="*/ 1 w 46"/>
                <a:gd name="T43" fmla="*/ 1 h 39"/>
                <a:gd name="T44" fmla="*/ 1 w 46"/>
                <a:gd name="T45" fmla="*/ 1 h 3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6"/>
                <a:gd name="T70" fmla="*/ 0 h 39"/>
                <a:gd name="T71" fmla="*/ 46 w 46"/>
                <a:gd name="T72" fmla="*/ 39 h 3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6" h="39">
                  <a:moveTo>
                    <a:pt x="9" y="12"/>
                  </a:moveTo>
                  <a:lnTo>
                    <a:pt x="16" y="6"/>
                  </a:lnTo>
                  <a:lnTo>
                    <a:pt x="27" y="2"/>
                  </a:lnTo>
                  <a:lnTo>
                    <a:pt x="37" y="0"/>
                  </a:lnTo>
                  <a:lnTo>
                    <a:pt x="44" y="0"/>
                  </a:lnTo>
                  <a:lnTo>
                    <a:pt x="46" y="4"/>
                  </a:lnTo>
                  <a:lnTo>
                    <a:pt x="46" y="8"/>
                  </a:lnTo>
                  <a:lnTo>
                    <a:pt x="44" y="12"/>
                  </a:lnTo>
                  <a:lnTo>
                    <a:pt x="39" y="19"/>
                  </a:lnTo>
                  <a:lnTo>
                    <a:pt x="37" y="23"/>
                  </a:lnTo>
                  <a:lnTo>
                    <a:pt x="32" y="27"/>
                  </a:lnTo>
                  <a:lnTo>
                    <a:pt x="27" y="29"/>
                  </a:lnTo>
                  <a:lnTo>
                    <a:pt x="20" y="29"/>
                  </a:lnTo>
                  <a:lnTo>
                    <a:pt x="23" y="35"/>
                  </a:lnTo>
                  <a:lnTo>
                    <a:pt x="23" y="37"/>
                  </a:lnTo>
                  <a:lnTo>
                    <a:pt x="20" y="37"/>
                  </a:lnTo>
                  <a:lnTo>
                    <a:pt x="18" y="39"/>
                  </a:lnTo>
                  <a:lnTo>
                    <a:pt x="9" y="35"/>
                  </a:lnTo>
                  <a:lnTo>
                    <a:pt x="2" y="31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2" y="19"/>
                  </a:lnTo>
                  <a:lnTo>
                    <a:pt x="9" y="12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91" name="Freeform 81"/>
            <p:cNvSpPr>
              <a:spLocks/>
            </p:cNvSpPr>
            <p:nvPr/>
          </p:nvSpPr>
          <p:spPr bwMode="auto">
            <a:xfrm>
              <a:off x="2976" y="1450"/>
              <a:ext cx="29" cy="21"/>
            </a:xfrm>
            <a:custGeom>
              <a:avLst/>
              <a:gdLst>
                <a:gd name="T0" fmla="*/ 1 w 46"/>
                <a:gd name="T1" fmla="*/ 1 h 39"/>
                <a:gd name="T2" fmla="*/ 1 w 46"/>
                <a:gd name="T3" fmla="*/ 1 h 39"/>
                <a:gd name="T4" fmla="*/ 2 w 46"/>
                <a:gd name="T5" fmla="*/ 1 h 39"/>
                <a:gd name="T6" fmla="*/ 3 w 46"/>
                <a:gd name="T7" fmla="*/ 0 h 39"/>
                <a:gd name="T8" fmla="*/ 3 w 46"/>
                <a:gd name="T9" fmla="*/ 0 h 39"/>
                <a:gd name="T10" fmla="*/ 3 w 46"/>
                <a:gd name="T11" fmla="*/ 1 h 39"/>
                <a:gd name="T12" fmla="*/ 3 w 46"/>
                <a:gd name="T13" fmla="*/ 1 h 39"/>
                <a:gd name="T14" fmla="*/ 3 w 46"/>
                <a:gd name="T15" fmla="*/ 1 h 39"/>
                <a:gd name="T16" fmla="*/ 3 w 46"/>
                <a:gd name="T17" fmla="*/ 1 h 39"/>
                <a:gd name="T18" fmla="*/ 3 w 46"/>
                <a:gd name="T19" fmla="*/ 1 h 39"/>
                <a:gd name="T20" fmla="*/ 2 w 46"/>
                <a:gd name="T21" fmla="*/ 1 h 39"/>
                <a:gd name="T22" fmla="*/ 2 w 46"/>
                <a:gd name="T23" fmla="*/ 1 h 39"/>
                <a:gd name="T24" fmla="*/ 1 w 46"/>
                <a:gd name="T25" fmla="*/ 1 h 39"/>
                <a:gd name="T26" fmla="*/ 2 w 46"/>
                <a:gd name="T27" fmla="*/ 1 h 39"/>
                <a:gd name="T28" fmla="*/ 2 w 46"/>
                <a:gd name="T29" fmla="*/ 1 h 39"/>
                <a:gd name="T30" fmla="*/ 1 w 46"/>
                <a:gd name="T31" fmla="*/ 1 h 39"/>
                <a:gd name="T32" fmla="*/ 1 w 46"/>
                <a:gd name="T33" fmla="*/ 1 h 39"/>
                <a:gd name="T34" fmla="*/ 1 w 46"/>
                <a:gd name="T35" fmla="*/ 1 h 39"/>
                <a:gd name="T36" fmla="*/ 1 w 46"/>
                <a:gd name="T37" fmla="*/ 1 h 39"/>
                <a:gd name="T38" fmla="*/ 0 w 46"/>
                <a:gd name="T39" fmla="*/ 1 h 39"/>
                <a:gd name="T40" fmla="*/ 0 w 46"/>
                <a:gd name="T41" fmla="*/ 1 h 39"/>
                <a:gd name="T42" fmla="*/ 1 w 46"/>
                <a:gd name="T43" fmla="*/ 1 h 39"/>
                <a:gd name="T44" fmla="*/ 1 w 46"/>
                <a:gd name="T45" fmla="*/ 1 h 39"/>
                <a:gd name="T46" fmla="*/ 1 w 46"/>
                <a:gd name="T47" fmla="*/ 1 h 39"/>
                <a:gd name="T48" fmla="*/ 1 w 46"/>
                <a:gd name="T49" fmla="*/ 1 h 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39"/>
                <a:gd name="T77" fmla="*/ 46 w 46"/>
                <a:gd name="T78" fmla="*/ 39 h 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39">
                  <a:moveTo>
                    <a:pt x="9" y="12"/>
                  </a:moveTo>
                  <a:lnTo>
                    <a:pt x="16" y="6"/>
                  </a:lnTo>
                  <a:lnTo>
                    <a:pt x="27" y="2"/>
                  </a:lnTo>
                  <a:lnTo>
                    <a:pt x="37" y="0"/>
                  </a:lnTo>
                  <a:lnTo>
                    <a:pt x="44" y="0"/>
                  </a:lnTo>
                  <a:lnTo>
                    <a:pt x="46" y="4"/>
                  </a:lnTo>
                  <a:lnTo>
                    <a:pt x="46" y="8"/>
                  </a:lnTo>
                  <a:lnTo>
                    <a:pt x="44" y="12"/>
                  </a:lnTo>
                  <a:lnTo>
                    <a:pt x="39" y="19"/>
                  </a:lnTo>
                  <a:lnTo>
                    <a:pt x="37" y="23"/>
                  </a:lnTo>
                  <a:lnTo>
                    <a:pt x="32" y="27"/>
                  </a:lnTo>
                  <a:lnTo>
                    <a:pt x="27" y="29"/>
                  </a:lnTo>
                  <a:lnTo>
                    <a:pt x="20" y="29"/>
                  </a:lnTo>
                  <a:lnTo>
                    <a:pt x="23" y="35"/>
                  </a:lnTo>
                  <a:lnTo>
                    <a:pt x="23" y="37"/>
                  </a:lnTo>
                  <a:lnTo>
                    <a:pt x="20" y="37"/>
                  </a:lnTo>
                  <a:lnTo>
                    <a:pt x="18" y="39"/>
                  </a:lnTo>
                  <a:lnTo>
                    <a:pt x="9" y="35"/>
                  </a:lnTo>
                  <a:lnTo>
                    <a:pt x="2" y="31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2" y="19"/>
                  </a:lnTo>
                  <a:lnTo>
                    <a:pt x="9" y="12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92" name="Freeform 82"/>
            <p:cNvSpPr>
              <a:spLocks/>
            </p:cNvSpPr>
            <p:nvPr/>
          </p:nvSpPr>
          <p:spPr bwMode="auto">
            <a:xfrm>
              <a:off x="2973" y="1473"/>
              <a:ext cx="16" cy="18"/>
            </a:xfrm>
            <a:custGeom>
              <a:avLst/>
              <a:gdLst>
                <a:gd name="T0" fmla="*/ 0 w 25"/>
                <a:gd name="T1" fmla="*/ 1 h 34"/>
                <a:gd name="T2" fmla="*/ 0 w 25"/>
                <a:gd name="T3" fmla="*/ 1 h 34"/>
                <a:gd name="T4" fmla="*/ 0 w 25"/>
                <a:gd name="T5" fmla="*/ 1 h 34"/>
                <a:gd name="T6" fmla="*/ 0 w 25"/>
                <a:gd name="T7" fmla="*/ 1 h 34"/>
                <a:gd name="T8" fmla="*/ 1 w 25"/>
                <a:gd name="T9" fmla="*/ 1 h 34"/>
                <a:gd name="T10" fmla="*/ 1 w 25"/>
                <a:gd name="T11" fmla="*/ 0 h 34"/>
                <a:gd name="T12" fmla="*/ 1 w 25"/>
                <a:gd name="T13" fmla="*/ 0 h 34"/>
                <a:gd name="T14" fmla="*/ 2 w 25"/>
                <a:gd name="T15" fmla="*/ 0 h 34"/>
                <a:gd name="T16" fmla="*/ 2 w 25"/>
                <a:gd name="T17" fmla="*/ 1 h 34"/>
                <a:gd name="T18" fmla="*/ 2 w 25"/>
                <a:gd name="T19" fmla="*/ 1 h 34"/>
                <a:gd name="T20" fmla="*/ 1 w 25"/>
                <a:gd name="T21" fmla="*/ 1 h 34"/>
                <a:gd name="T22" fmla="*/ 1 w 25"/>
                <a:gd name="T23" fmla="*/ 1 h 34"/>
                <a:gd name="T24" fmla="*/ 1 w 25"/>
                <a:gd name="T25" fmla="*/ 1 h 34"/>
                <a:gd name="T26" fmla="*/ 1 w 25"/>
                <a:gd name="T27" fmla="*/ 1 h 34"/>
                <a:gd name="T28" fmla="*/ 0 w 25"/>
                <a:gd name="T29" fmla="*/ 1 h 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34"/>
                <a:gd name="T47" fmla="*/ 25 w 25"/>
                <a:gd name="T48" fmla="*/ 34 h 3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34">
                  <a:moveTo>
                    <a:pt x="0" y="26"/>
                  </a:moveTo>
                  <a:lnTo>
                    <a:pt x="0" y="22"/>
                  </a:lnTo>
                  <a:lnTo>
                    <a:pt x="0" y="14"/>
                  </a:lnTo>
                  <a:lnTo>
                    <a:pt x="0" y="8"/>
                  </a:lnTo>
                  <a:lnTo>
                    <a:pt x="7" y="4"/>
                  </a:lnTo>
                  <a:lnTo>
                    <a:pt x="12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5" y="2"/>
                  </a:lnTo>
                  <a:lnTo>
                    <a:pt x="23" y="14"/>
                  </a:lnTo>
                  <a:lnTo>
                    <a:pt x="19" y="34"/>
                  </a:lnTo>
                  <a:lnTo>
                    <a:pt x="12" y="34"/>
                  </a:lnTo>
                  <a:lnTo>
                    <a:pt x="7" y="32"/>
                  </a:lnTo>
                  <a:lnTo>
                    <a:pt x="2" y="3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93" name="Freeform 83"/>
            <p:cNvSpPr>
              <a:spLocks/>
            </p:cNvSpPr>
            <p:nvPr/>
          </p:nvSpPr>
          <p:spPr bwMode="auto">
            <a:xfrm>
              <a:off x="2973" y="1473"/>
              <a:ext cx="16" cy="18"/>
            </a:xfrm>
            <a:custGeom>
              <a:avLst/>
              <a:gdLst>
                <a:gd name="T0" fmla="*/ 0 w 25"/>
                <a:gd name="T1" fmla="*/ 1 h 34"/>
                <a:gd name="T2" fmla="*/ 0 w 25"/>
                <a:gd name="T3" fmla="*/ 1 h 34"/>
                <a:gd name="T4" fmla="*/ 0 w 25"/>
                <a:gd name="T5" fmla="*/ 1 h 34"/>
                <a:gd name="T6" fmla="*/ 0 w 25"/>
                <a:gd name="T7" fmla="*/ 1 h 34"/>
                <a:gd name="T8" fmla="*/ 1 w 25"/>
                <a:gd name="T9" fmla="*/ 1 h 34"/>
                <a:gd name="T10" fmla="*/ 1 w 25"/>
                <a:gd name="T11" fmla="*/ 0 h 34"/>
                <a:gd name="T12" fmla="*/ 1 w 25"/>
                <a:gd name="T13" fmla="*/ 0 h 34"/>
                <a:gd name="T14" fmla="*/ 2 w 25"/>
                <a:gd name="T15" fmla="*/ 0 h 34"/>
                <a:gd name="T16" fmla="*/ 2 w 25"/>
                <a:gd name="T17" fmla="*/ 1 h 34"/>
                <a:gd name="T18" fmla="*/ 2 w 25"/>
                <a:gd name="T19" fmla="*/ 1 h 34"/>
                <a:gd name="T20" fmla="*/ 1 w 25"/>
                <a:gd name="T21" fmla="*/ 1 h 34"/>
                <a:gd name="T22" fmla="*/ 1 w 25"/>
                <a:gd name="T23" fmla="*/ 1 h 34"/>
                <a:gd name="T24" fmla="*/ 1 w 25"/>
                <a:gd name="T25" fmla="*/ 1 h 34"/>
                <a:gd name="T26" fmla="*/ 1 w 25"/>
                <a:gd name="T27" fmla="*/ 1 h 34"/>
                <a:gd name="T28" fmla="*/ 0 w 25"/>
                <a:gd name="T29" fmla="*/ 1 h 34"/>
                <a:gd name="T30" fmla="*/ 0 w 25"/>
                <a:gd name="T31" fmla="*/ 1 h 34"/>
                <a:gd name="T32" fmla="*/ 0 w 25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4"/>
                <a:gd name="T53" fmla="*/ 25 w 25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4">
                  <a:moveTo>
                    <a:pt x="0" y="26"/>
                  </a:moveTo>
                  <a:lnTo>
                    <a:pt x="0" y="22"/>
                  </a:lnTo>
                  <a:lnTo>
                    <a:pt x="0" y="14"/>
                  </a:lnTo>
                  <a:lnTo>
                    <a:pt x="0" y="8"/>
                  </a:lnTo>
                  <a:lnTo>
                    <a:pt x="7" y="4"/>
                  </a:lnTo>
                  <a:lnTo>
                    <a:pt x="12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5" y="2"/>
                  </a:lnTo>
                  <a:lnTo>
                    <a:pt x="23" y="14"/>
                  </a:lnTo>
                  <a:lnTo>
                    <a:pt x="19" y="34"/>
                  </a:lnTo>
                  <a:lnTo>
                    <a:pt x="12" y="34"/>
                  </a:lnTo>
                  <a:lnTo>
                    <a:pt x="7" y="32"/>
                  </a:lnTo>
                  <a:lnTo>
                    <a:pt x="2" y="30"/>
                  </a:lnTo>
                  <a:lnTo>
                    <a:pt x="0" y="26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94" name="Freeform 84"/>
            <p:cNvSpPr>
              <a:spLocks/>
            </p:cNvSpPr>
            <p:nvPr/>
          </p:nvSpPr>
          <p:spPr bwMode="auto">
            <a:xfrm>
              <a:off x="2969" y="1494"/>
              <a:ext cx="14" cy="8"/>
            </a:xfrm>
            <a:custGeom>
              <a:avLst/>
              <a:gdLst>
                <a:gd name="T0" fmla="*/ 0 w 23"/>
                <a:gd name="T1" fmla="*/ 1 h 14"/>
                <a:gd name="T2" fmla="*/ 0 w 23"/>
                <a:gd name="T3" fmla="*/ 1 h 14"/>
                <a:gd name="T4" fmla="*/ 1 w 23"/>
                <a:gd name="T5" fmla="*/ 1 h 14"/>
                <a:gd name="T6" fmla="*/ 1 w 23"/>
                <a:gd name="T7" fmla="*/ 1 h 14"/>
                <a:gd name="T8" fmla="*/ 1 w 23"/>
                <a:gd name="T9" fmla="*/ 0 h 14"/>
                <a:gd name="T10" fmla="*/ 1 w 23"/>
                <a:gd name="T11" fmla="*/ 0 h 14"/>
                <a:gd name="T12" fmla="*/ 1 w 23"/>
                <a:gd name="T13" fmla="*/ 0 h 14"/>
                <a:gd name="T14" fmla="*/ 1 w 23"/>
                <a:gd name="T15" fmla="*/ 1 h 14"/>
                <a:gd name="T16" fmla="*/ 1 w 23"/>
                <a:gd name="T17" fmla="*/ 1 h 14"/>
                <a:gd name="T18" fmla="*/ 1 w 23"/>
                <a:gd name="T19" fmla="*/ 1 h 14"/>
                <a:gd name="T20" fmla="*/ 1 w 23"/>
                <a:gd name="T21" fmla="*/ 1 h 14"/>
                <a:gd name="T22" fmla="*/ 1 w 23"/>
                <a:gd name="T23" fmla="*/ 1 h 14"/>
                <a:gd name="T24" fmla="*/ 0 w 23"/>
                <a:gd name="T25" fmla="*/ 1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14"/>
                <a:gd name="T41" fmla="*/ 23 w 23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14">
                  <a:moveTo>
                    <a:pt x="0" y="14"/>
                  </a:moveTo>
                  <a:lnTo>
                    <a:pt x="0" y="12"/>
                  </a:lnTo>
                  <a:lnTo>
                    <a:pt x="2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4"/>
                  </a:lnTo>
                  <a:lnTo>
                    <a:pt x="19" y="8"/>
                  </a:lnTo>
                  <a:lnTo>
                    <a:pt x="14" y="10"/>
                  </a:lnTo>
                  <a:lnTo>
                    <a:pt x="9" y="12"/>
                  </a:lnTo>
                  <a:lnTo>
                    <a:pt x="2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95" name="Freeform 85"/>
            <p:cNvSpPr>
              <a:spLocks/>
            </p:cNvSpPr>
            <p:nvPr/>
          </p:nvSpPr>
          <p:spPr bwMode="auto">
            <a:xfrm>
              <a:off x="2969" y="1494"/>
              <a:ext cx="14" cy="8"/>
            </a:xfrm>
            <a:custGeom>
              <a:avLst/>
              <a:gdLst>
                <a:gd name="T0" fmla="*/ 0 w 23"/>
                <a:gd name="T1" fmla="*/ 1 h 14"/>
                <a:gd name="T2" fmla="*/ 0 w 23"/>
                <a:gd name="T3" fmla="*/ 1 h 14"/>
                <a:gd name="T4" fmla="*/ 1 w 23"/>
                <a:gd name="T5" fmla="*/ 1 h 14"/>
                <a:gd name="T6" fmla="*/ 1 w 23"/>
                <a:gd name="T7" fmla="*/ 1 h 14"/>
                <a:gd name="T8" fmla="*/ 1 w 23"/>
                <a:gd name="T9" fmla="*/ 0 h 14"/>
                <a:gd name="T10" fmla="*/ 1 w 23"/>
                <a:gd name="T11" fmla="*/ 0 h 14"/>
                <a:gd name="T12" fmla="*/ 1 w 23"/>
                <a:gd name="T13" fmla="*/ 0 h 14"/>
                <a:gd name="T14" fmla="*/ 1 w 23"/>
                <a:gd name="T15" fmla="*/ 1 h 14"/>
                <a:gd name="T16" fmla="*/ 1 w 23"/>
                <a:gd name="T17" fmla="*/ 1 h 14"/>
                <a:gd name="T18" fmla="*/ 1 w 23"/>
                <a:gd name="T19" fmla="*/ 1 h 14"/>
                <a:gd name="T20" fmla="*/ 1 w 23"/>
                <a:gd name="T21" fmla="*/ 1 h 14"/>
                <a:gd name="T22" fmla="*/ 1 w 23"/>
                <a:gd name="T23" fmla="*/ 1 h 14"/>
                <a:gd name="T24" fmla="*/ 0 w 23"/>
                <a:gd name="T25" fmla="*/ 1 h 14"/>
                <a:gd name="T26" fmla="*/ 0 w 23"/>
                <a:gd name="T27" fmla="*/ 1 h 14"/>
                <a:gd name="T28" fmla="*/ 0 w 23"/>
                <a:gd name="T29" fmla="*/ 1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"/>
                <a:gd name="T46" fmla="*/ 0 h 14"/>
                <a:gd name="T47" fmla="*/ 23 w 23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" h="14">
                  <a:moveTo>
                    <a:pt x="0" y="14"/>
                  </a:moveTo>
                  <a:lnTo>
                    <a:pt x="0" y="12"/>
                  </a:lnTo>
                  <a:lnTo>
                    <a:pt x="2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4"/>
                  </a:lnTo>
                  <a:lnTo>
                    <a:pt x="19" y="8"/>
                  </a:lnTo>
                  <a:lnTo>
                    <a:pt x="14" y="10"/>
                  </a:lnTo>
                  <a:lnTo>
                    <a:pt x="9" y="12"/>
                  </a:lnTo>
                  <a:lnTo>
                    <a:pt x="2" y="14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96" name="Freeform 86"/>
            <p:cNvSpPr>
              <a:spLocks/>
            </p:cNvSpPr>
            <p:nvPr/>
          </p:nvSpPr>
          <p:spPr bwMode="auto">
            <a:xfrm>
              <a:off x="2960" y="1465"/>
              <a:ext cx="10" cy="11"/>
            </a:xfrm>
            <a:custGeom>
              <a:avLst/>
              <a:gdLst>
                <a:gd name="T0" fmla="*/ 0 w 16"/>
                <a:gd name="T1" fmla="*/ 1 h 20"/>
                <a:gd name="T2" fmla="*/ 1 w 16"/>
                <a:gd name="T3" fmla="*/ 0 h 20"/>
                <a:gd name="T4" fmla="*/ 1 w 16"/>
                <a:gd name="T5" fmla="*/ 0 h 20"/>
                <a:gd name="T6" fmla="*/ 1 w 16"/>
                <a:gd name="T7" fmla="*/ 0 h 20"/>
                <a:gd name="T8" fmla="*/ 1 w 16"/>
                <a:gd name="T9" fmla="*/ 1 h 20"/>
                <a:gd name="T10" fmla="*/ 1 w 16"/>
                <a:gd name="T11" fmla="*/ 1 h 20"/>
                <a:gd name="T12" fmla="*/ 1 w 16"/>
                <a:gd name="T13" fmla="*/ 1 h 20"/>
                <a:gd name="T14" fmla="*/ 1 w 16"/>
                <a:gd name="T15" fmla="*/ 1 h 20"/>
                <a:gd name="T16" fmla="*/ 1 w 16"/>
                <a:gd name="T17" fmla="*/ 1 h 20"/>
                <a:gd name="T18" fmla="*/ 0 w 16"/>
                <a:gd name="T19" fmla="*/ 1 h 20"/>
                <a:gd name="T20" fmla="*/ 0 w 16"/>
                <a:gd name="T21" fmla="*/ 1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20"/>
                <a:gd name="T35" fmla="*/ 16 w 16"/>
                <a:gd name="T36" fmla="*/ 20 h 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20">
                  <a:moveTo>
                    <a:pt x="0" y="6"/>
                  </a:moveTo>
                  <a:lnTo>
                    <a:pt x="7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9" y="16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97" name="Freeform 87"/>
            <p:cNvSpPr>
              <a:spLocks/>
            </p:cNvSpPr>
            <p:nvPr/>
          </p:nvSpPr>
          <p:spPr bwMode="auto">
            <a:xfrm>
              <a:off x="2960" y="1465"/>
              <a:ext cx="10" cy="11"/>
            </a:xfrm>
            <a:custGeom>
              <a:avLst/>
              <a:gdLst>
                <a:gd name="T0" fmla="*/ 0 w 16"/>
                <a:gd name="T1" fmla="*/ 1 h 20"/>
                <a:gd name="T2" fmla="*/ 1 w 16"/>
                <a:gd name="T3" fmla="*/ 0 h 20"/>
                <a:gd name="T4" fmla="*/ 1 w 16"/>
                <a:gd name="T5" fmla="*/ 0 h 20"/>
                <a:gd name="T6" fmla="*/ 1 w 16"/>
                <a:gd name="T7" fmla="*/ 0 h 20"/>
                <a:gd name="T8" fmla="*/ 1 w 16"/>
                <a:gd name="T9" fmla="*/ 1 h 20"/>
                <a:gd name="T10" fmla="*/ 1 w 16"/>
                <a:gd name="T11" fmla="*/ 1 h 20"/>
                <a:gd name="T12" fmla="*/ 1 w 16"/>
                <a:gd name="T13" fmla="*/ 1 h 20"/>
                <a:gd name="T14" fmla="*/ 1 w 16"/>
                <a:gd name="T15" fmla="*/ 1 h 20"/>
                <a:gd name="T16" fmla="*/ 1 w 16"/>
                <a:gd name="T17" fmla="*/ 1 h 20"/>
                <a:gd name="T18" fmla="*/ 0 w 16"/>
                <a:gd name="T19" fmla="*/ 1 h 20"/>
                <a:gd name="T20" fmla="*/ 0 w 16"/>
                <a:gd name="T21" fmla="*/ 1 h 20"/>
                <a:gd name="T22" fmla="*/ 0 w 16"/>
                <a:gd name="T23" fmla="*/ 1 h 20"/>
                <a:gd name="T24" fmla="*/ 0 w 16"/>
                <a:gd name="T25" fmla="*/ 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20"/>
                <a:gd name="T41" fmla="*/ 16 w 16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20">
                  <a:moveTo>
                    <a:pt x="0" y="6"/>
                  </a:moveTo>
                  <a:lnTo>
                    <a:pt x="7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9" y="16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0" y="6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98" name="Freeform 88"/>
            <p:cNvSpPr>
              <a:spLocks/>
            </p:cNvSpPr>
            <p:nvPr/>
          </p:nvSpPr>
          <p:spPr bwMode="auto">
            <a:xfrm>
              <a:off x="3011" y="1439"/>
              <a:ext cx="8" cy="12"/>
            </a:xfrm>
            <a:custGeom>
              <a:avLst/>
              <a:gdLst>
                <a:gd name="T0" fmla="*/ 0 w 14"/>
                <a:gd name="T1" fmla="*/ 1 h 22"/>
                <a:gd name="T2" fmla="*/ 0 w 14"/>
                <a:gd name="T3" fmla="*/ 1 h 22"/>
                <a:gd name="T4" fmla="*/ 0 w 14"/>
                <a:gd name="T5" fmla="*/ 1 h 22"/>
                <a:gd name="T6" fmla="*/ 0 w 14"/>
                <a:gd name="T7" fmla="*/ 1 h 22"/>
                <a:gd name="T8" fmla="*/ 1 w 14"/>
                <a:gd name="T9" fmla="*/ 0 h 22"/>
                <a:gd name="T10" fmla="*/ 1 w 14"/>
                <a:gd name="T11" fmla="*/ 1 h 22"/>
                <a:gd name="T12" fmla="*/ 1 w 14"/>
                <a:gd name="T13" fmla="*/ 1 h 22"/>
                <a:gd name="T14" fmla="*/ 1 w 14"/>
                <a:gd name="T15" fmla="*/ 1 h 22"/>
                <a:gd name="T16" fmla="*/ 1 w 14"/>
                <a:gd name="T17" fmla="*/ 1 h 22"/>
                <a:gd name="T18" fmla="*/ 1 w 14"/>
                <a:gd name="T19" fmla="*/ 1 h 22"/>
                <a:gd name="T20" fmla="*/ 1 w 14"/>
                <a:gd name="T21" fmla="*/ 1 h 22"/>
                <a:gd name="T22" fmla="*/ 1 w 14"/>
                <a:gd name="T23" fmla="*/ 1 h 22"/>
                <a:gd name="T24" fmla="*/ 1 w 14"/>
                <a:gd name="T25" fmla="*/ 1 h 22"/>
                <a:gd name="T26" fmla="*/ 0 w 14"/>
                <a:gd name="T27" fmla="*/ 1 h 22"/>
                <a:gd name="T28" fmla="*/ 0 w 14"/>
                <a:gd name="T29" fmla="*/ 1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"/>
                <a:gd name="T46" fmla="*/ 0 h 22"/>
                <a:gd name="T47" fmla="*/ 14 w 14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" h="22">
                  <a:moveTo>
                    <a:pt x="0" y="16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3" y="0"/>
                  </a:lnTo>
                  <a:lnTo>
                    <a:pt x="7" y="2"/>
                  </a:lnTo>
                  <a:lnTo>
                    <a:pt x="12" y="4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14" y="20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199" name="Freeform 89"/>
            <p:cNvSpPr>
              <a:spLocks/>
            </p:cNvSpPr>
            <p:nvPr/>
          </p:nvSpPr>
          <p:spPr bwMode="auto">
            <a:xfrm>
              <a:off x="3011" y="1439"/>
              <a:ext cx="8" cy="12"/>
            </a:xfrm>
            <a:custGeom>
              <a:avLst/>
              <a:gdLst>
                <a:gd name="T0" fmla="*/ 0 w 14"/>
                <a:gd name="T1" fmla="*/ 1 h 22"/>
                <a:gd name="T2" fmla="*/ 0 w 14"/>
                <a:gd name="T3" fmla="*/ 1 h 22"/>
                <a:gd name="T4" fmla="*/ 0 w 14"/>
                <a:gd name="T5" fmla="*/ 1 h 22"/>
                <a:gd name="T6" fmla="*/ 0 w 14"/>
                <a:gd name="T7" fmla="*/ 1 h 22"/>
                <a:gd name="T8" fmla="*/ 1 w 14"/>
                <a:gd name="T9" fmla="*/ 0 h 22"/>
                <a:gd name="T10" fmla="*/ 1 w 14"/>
                <a:gd name="T11" fmla="*/ 1 h 22"/>
                <a:gd name="T12" fmla="*/ 1 w 14"/>
                <a:gd name="T13" fmla="*/ 1 h 22"/>
                <a:gd name="T14" fmla="*/ 1 w 14"/>
                <a:gd name="T15" fmla="*/ 1 h 22"/>
                <a:gd name="T16" fmla="*/ 1 w 14"/>
                <a:gd name="T17" fmla="*/ 1 h 22"/>
                <a:gd name="T18" fmla="*/ 1 w 14"/>
                <a:gd name="T19" fmla="*/ 1 h 22"/>
                <a:gd name="T20" fmla="*/ 1 w 14"/>
                <a:gd name="T21" fmla="*/ 1 h 22"/>
                <a:gd name="T22" fmla="*/ 1 w 14"/>
                <a:gd name="T23" fmla="*/ 1 h 22"/>
                <a:gd name="T24" fmla="*/ 1 w 14"/>
                <a:gd name="T25" fmla="*/ 1 h 22"/>
                <a:gd name="T26" fmla="*/ 0 w 14"/>
                <a:gd name="T27" fmla="*/ 1 h 22"/>
                <a:gd name="T28" fmla="*/ 0 w 14"/>
                <a:gd name="T29" fmla="*/ 1 h 22"/>
                <a:gd name="T30" fmla="*/ 0 w 14"/>
                <a:gd name="T31" fmla="*/ 1 h 22"/>
                <a:gd name="T32" fmla="*/ 0 w 14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22"/>
                <a:gd name="T53" fmla="*/ 14 w 14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22">
                  <a:moveTo>
                    <a:pt x="0" y="16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3" y="0"/>
                  </a:lnTo>
                  <a:lnTo>
                    <a:pt x="7" y="2"/>
                  </a:lnTo>
                  <a:lnTo>
                    <a:pt x="12" y="4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14" y="20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0" y="20"/>
                  </a:lnTo>
                  <a:lnTo>
                    <a:pt x="0" y="16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00" name="Freeform 90"/>
            <p:cNvSpPr>
              <a:spLocks/>
            </p:cNvSpPr>
            <p:nvPr/>
          </p:nvSpPr>
          <p:spPr bwMode="auto">
            <a:xfrm>
              <a:off x="3119" y="1541"/>
              <a:ext cx="14" cy="12"/>
            </a:xfrm>
            <a:custGeom>
              <a:avLst/>
              <a:gdLst>
                <a:gd name="T0" fmla="*/ 1 w 23"/>
                <a:gd name="T1" fmla="*/ 1 h 24"/>
                <a:gd name="T2" fmla="*/ 1 w 23"/>
                <a:gd name="T3" fmla="*/ 1 h 24"/>
                <a:gd name="T4" fmla="*/ 1 w 23"/>
                <a:gd name="T5" fmla="*/ 1 h 24"/>
                <a:gd name="T6" fmla="*/ 1 w 23"/>
                <a:gd name="T7" fmla="*/ 0 h 24"/>
                <a:gd name="T8" fmla="*/ 1 w 23"/>
                <a:gd name="T9" fmla="*/ 0 h 24"/>
                <a:gd name="T10" fmla="*/ 1 w 23"/>
                <a:gd name="T11" fmla="*/ 1 h 24"/>
                <a:gd name="T12" fmla="*/ 1 w 23"/>
                <a:gd name="T13" fmla="*/ 1 h 24"/>
                <a:gd name="T14" fmla="*/ 1 w 23"/>
                <a:gd name="T15" fmla="*/ 1 h 24"/>
                <a:gd name="T16" fmla="*/ 1 w 23"/>
                <a:gd name="T17" fmla="*/ 1 h 24"/>
                <a:gd name="T18" fmla="*/ 1 w 23"/>
                <a:gd name="T19" fmla="*/ 1 h 24"/>
                <a:gd name="T20" fmla="*/ 1 w 23"/>
                <a:gd name="T21" fmla="*/ 1 h 24"/>
                <a:gd name="T22" fmla="*/ 1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1 w 23"/>
                <a:gd name="T29" fmla="*/ 1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"/>
                <a:gd name="T46" fmla="*/ 0 h 24"/>
                <a:gd name="T47" fmla="*/ 23 w 23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" h="24">
                  <a:moveTo>
                    <a:pt x="5" y="12"/>
                  </a:moveTo>
                  <a:lnTo>
                    <a:pt x="7" y="8"/>
                  </a:lnTo>
                  <a:lnTo>
                    <a:pt x="14" y="4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1" y="8"/>
                  </a:lnTo>
                  <a:lnTo>
                    <a:pt x="14" y="20"/>
                  </a:lnTo>
                  <a:lnTo>
                    <a:pt x="12" y="22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01" name="Freeform 91"/>
            <p:cNvSpPr>
              <a:spLocks/>
            </p:cNvSpPr>
            <p:nvPr/>
          </p:nvSpPr>
          <p:spPr bwMode="auto">
            <a:xfrm>
              <a:off x="3119" y="1541"/>
              <a:ext cx="14" cy="12"/>
            </a:xfrm>
            <a:custGeom>
              <a:avLst/>
              <a:gdLst>
                <a:gd name="T0" fmla="*/ 1 w 23"/>
                <a:gd name="T1" fmla="*/ 1 h 24"/>
                <a:gd name="T2" fmla="*/ 1 w 23"/>
                <a:gd name="T3" fmla="*/ 1 h 24"/>
                <a:gd name="T4" fmla="*/ 1 w 23"/>
                <a:gd name="T5" fmla="*/ 1 h 24"/>
                <a:gd name="T6" fmla="*/ 1 w 23"/>
                <a:gd name="T7" fmla="*/ 0 h 24"/>
                <a:gd name="T8" fmla="*/ 1 w 23"/>
                <a:gd name="T9" fmla="*/ 0 h 24"/>
                <a:gd name="T10" fmla="*/ 1 w 23"/>
                <a:gd name="T11" fmla="*/ 1 h 24"/>
                <a:gd name="T12" fmla="*/ 1 w 23"/>
                <a:gd name="T13" fmla="*/ 1 h 24"/>
                <a:gd name="T14" fmla="*/ 1 w 23"/>
                <a:gd name="T15" fmla="*/ 1 h 24"/>
                <a:gd name="T16" fmla="*/ 1 w 23"/>
                <a:gd name="T17" fmla="*/ 1 h 24"/>
                <a:gd name="T18" fmla="*/ 1 w 23"/>
                <a:gd name="T19" fmla="*/ 1 h 24"/>
                <a:gd name="T20" fmla="*/ 1 w 23"/>
                <a:gd name="T21" fmla="*/ 1 h 24"/>
                <a:gd name="T22" fmla="*/ 1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1 w 23"/>
                <a:gd name="T29" fmla="*/ 1 h 24"/>
                <a:gd name="T30" fmla="*/ 1 w 23"/>
                <a:gd name="T31" fmla="*/ 1 h 24"/>
                <a:gd name="T32" fmla="*/ 1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5" y="12"/>
                  </a:moveTo>
                  <a:lnTo>
                    <a:pt x="7" y="8"/>
                  </a:lnTo>
                  <a:lnTo>
                    <a:pt x="14" y="4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1" y="8"/>
                  </a:lnTo>
                  <a:lnTo>
                    <a:pt x="14" y="20"/>
                  </a:lnTo>
                  <a:lnTo>
                    <a:pt x="12" y="22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5" y="12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02" name="Freeform 92"/>
            <p:cNvSpPr>
              <a:spLocks/>
            </p:cNvSpPr>
            <p:nvPr/>
          </p:nvSpPr>
          <p:spPr bwMode="auto">
            <a:xfrm>
              <a:off x="3012" y="1324"/>
              <a:ext cx="20" cy="21"/>
            </a:xfrm>
            <a:custGeom>
              <a:avLst/>
              <a:gdLst>
                <a:gd name="T0" fmla="*/ 1 w 32"/>
                <a:gd name="T1" fmla="*/ 0 h 39"/>
                <a:gd name="T2" fmla="*/ 1 w 32"/>
                <a:gd name="T3" fmla="*/ 1 h 39"/>
                <a:gd name="T4" fmla="*/ 0 w 32"/>
                <a:gd name="T5" fmla="*/ 1 h 39"/>
                <a:gd name="T6" fmla="*/ 1 w 32"/>
                <a:gd name="T7" fmla="*/ 1 h 39"/>
                <a:gd name="T8" fmla="*/ 1 w 32"/>
                <a:gd name="T9" fmla="*/ 1 h 39"/>
                <a:gd name="T10" fmla="*/ 1 w 32"/>
                <a:gd name="T11" fmla="*/ 1 h 39"/>
                <a:gd name="T12" fmla="*/ 2 w 32"/>
                <a:gd name="T13" fmla="*/ 1 h 39"/>
                <a:gd name="T14" fmla="*/ 2 w 32"/>
                <a:gd name="T15" fmla="*/ 1 h 39"/>
                <a:gd name="T16" fmla="*/ 2 w 32"/>
                <a:gd name="T17" fmla="*/ 1 h 39"/>
                <a:gd name="T18" fmla="*/ 2 w 32"/>
                <a:gd name="T19" fmla="*/ 1 h 39"/>
                <a:gd name="T20" fmla="*/ 2 w 32"/>
                <a:gd name="T21" fmla="*/ 1 h 39"/>
                <a:gd name="T22" fmla="*/ 2 w 32"/>
                <a:gd name="T23" fmla="*/ 1 h 39"/>
                <a:gd name="T24" fmla="*/ 2 w 32"/>
                <a:gd name="T25" fmla="*/ 1 h 39"/>
                <a:gd name="T26" fmla="*/ 2 w 32"/>
                <a:gd name="T27" fmla="*/ 1 h 39"/>
                <a:gd name="T28" fmla="*/ 2 w 32"/>
                <a:gd name="T29" fmla="*/ 1 h 39"/>
                <a:gd name="T30" fmla="*/ 1 w 32"/>
                <a:gd name="T31" fmla="*/ 1 h 39"/>
                <a:gd name="T32" fmla="*/ 1 w 32"/>
                <a:gd name="T33" fmla="*/ 1 h 39"/>
                <a:gd name="T34" fmla="*/ 1 w 32"/>
                <a:gd name="T35" fmla="*/ 1 h 39"/>
                <a:gd name="T36" fmla="*/ 1 w 32"/>
                <a:gd name="T37" fmla="*/ 0 h 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"/>
                <a:gd name="T58" fmla="*/ 0 h 39"/>
                <a:gd name="T59" fmla="*/ 32 w 32"/>
                <a:gd name="T60" fmla="*/ 39 h 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" h="39">
                  <a:moveTo>
                    <a:pt x="14" y="0"/>
                  </a:moveTo>
                  <a:lnTo>
                    <a:pt x="4" y="2"/>
                  </a:lnTo>
                  <a:lnTo>
                    <a:pt x="0" y="6"/>
                  </a:lnTo>
                  <a:lnTo>
                    <a:pt x="4" y="14"/>
                  </a:lnTo>
                  <a:lnTo>
                    <a:pt x="9" y="24"/>
                  </a:lnTo>
                  <a:lnTo>
                    <a:pt x="18" y="35"/>
                  </a:lnTo>
                  <a:lnTo>
                    <a:pt x="25" y="39"/>
                  </a:lnTo>
                  <a:lnTo>
                    <a:pt x="30" y="37"/>
                  </a:lnTo>
                  <a:lnTo>
                    <a:pt x="32" y="33"/>
                  </a:lnTo>
                  <a:lnTo>
                    <a:pt x="32" y="28"/>
                  </a:lnTo>
                  <a:lnTo>
                    <a:pt x="32" y="24"/>
                  </a:lnTo>
                  <a:lnTo>
                    <a:pt x="30" y="18"/>
                  </a:lnTo>
                  <a:lnTo>
                    <a:pt x="28" y="12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16" y="10"/>
                  </a:lnTo>
                  <a:lnTo>
                    <a:pt x="14" y="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B9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03" name="Freeform 93"/>
            <p:cNvSpPr>
              <a:spLocks/>
            </p:cNvSpPr>
            <p:nvPr/>
          </p:nvSpPr>
          <p:spPr bwMode="auto">
            <a:xfrm>
              <a:off x="3012" y="1324"/>
              <a:ext cx="20" cy="21"/>
            </a:xfrm>
            <a:custGeom>
              <a:avLst/>
              <a:gdLst>
                <a:gd name="T0" fmla="*/ 1 w 32"/>
                <a:gd name="T1" fmla="*/ 0 h 39"/>
                <a:gd name="T2" fmla="*/ 1 w 32"/>
                <a:gd name="T3" fmla="*/ 1 h 39"/>
                <a:gd name="T4" fmla="*/ 0 w 32"/>
                <a:gd name="T5" fmla="*/ 1 h 39"/>
                <a:gd name="T6" fmla="*/ 1 w 32"/>
                <a:gd name="T7" fmla="*/ 1 h 39"/>
                <a:gd name="T8" fmla="*/ 1 w 32"/>
                <a:gd name="T9" fmla="*/ 1 h 39"/>
                <a:gd name="T10" fmla="*/ 1 w 32"/>
                <a:gd name="T11" fmla="*/ 1 h 39"/>
                <a:gd name="T12" fmla="*/ 2 w 32"/>
                <a:gd name="T13" fmla="*/ 1 h 39"/>
                <a:gd name="T14" fmla="*/ 2 w 32"/>
                <a:gd name="T15" fmla="*/ 1 h 39"/>
                <a:gd name="T16" fmla="*/ 2 w 32"/>
                <a:gd name="T17" fmla="*/ 1 h 39"/>
                <a:gd name="T18" fmla="*/ 2 w 32"/>
                <a:gd name="T19" fmla="*/ 1 h 39"/>
                <a:gd name="T20" fmla="*/ 2 w 32"/>
                <a:gd name="T21" fmla="*/ 1 h 39"/>
                <a:gd name="T22" fmla="*/ 2 w 32"/>
                <a:gd name="T23" fmla="*/ 1 h 39"/>
                <a:gd name="T24" fmla="*/ 2 w 32"/>
                <a:gd name="T25" fmla="*/ 1 h 39"/>
                <a:gd name="T26" fmla="*/ 2 w 32"/>
                <a:gd name="T27" fmla="*/ 1 h 39"/>
                <a:gd name="T28" fmla="*/ 2 w 32"/>
                <a:gd name="T29" fmla="*/ 1 h 39"/>
                <a:gd name="T30" fmla="*/ 1 w 32"/>
                <a:gd name="T31" fmla="*/ 1 h 39"/>
                <a:gd name="T32" fmla="*/ 1 w 32"/>
                <a:gd name="T33" fmla="*/ 1 h 39"/>
                <a:gd name="T34" fmla="*/ 1 w 32"/>
                <a:gd name="T35" fmla="*/ 1 h 39"/>
                <a:gd name="T36" fmla="*/ 1 w 32"/>
                <a:gd name="T37" fmla="*/ 0 h 39"/>
                <a:gd name="T38" fmla="*/ 1 w 32"/>
                <a:gd name="T39" fmla="*/ 0 h 39"/>
                <a:gd name="T40" fmla="*/ 1 w 32"/>
                <a:gd name="T41" fmla="*/ 0 h 3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"/>
                <a:gd name="T64" fmla="*/ 0 h 39"/>
                <a:gd name="T65" fmla="*/ 32 w 32"/>
                <a:gd name="T66" fmla="*/ 39 h 3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" h="39">
                  <a:moveTo>
                    <a:pt x="14" y="0"/>
                  </a:moveTo>
                  <a:lnTo>
                    <a:pt x="4" y="2"/>
                  </a:lnTo>
                  <a:lnTo>
                    <a:pt x="0" y="6"/>
                  </a:lnTo>
                  <a:lnTo>
                    <a:pt x="4" y="14"/>
                  </a:lnTo>
                  <a:lnTo>
                    <a:pt x="9" y="24"/>
                  </a:lnTo>
                  <a:lnTo>
                    <a:pt x="18" y="35"/>
                  </a:lnTo>
                  <a:lnTo>
                    <a:pt x="25" y="39"/>
                  </a:lnTo>
                  <a:lnTo>
                    <a:pt x="30" y="37"/>
                  </a:lnTo>
                  <a:lnTo>
                    <a:pt x="32" y="33"/>
                  </a:lnTo>
                  <a:lnTo>
                    <a:pt x="32" y="28"/>
                  </a:lnTo>
                  <a:lnTo>
                    <a:pt x="32" y="24"/>
                  </a:lnTo>
                  <a:lnTo>
                    <a:pt x="30" y="18"/>
                  </a:lnTo>
                  <a:lnTo>
                    <a:pt x="28" y="12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16" y="10"/>
                  </a:lnTo>
                  <a:lnTo>
                    <a:pt x="14" y="6"/>
                  </a:lnTo>
                  <a:lnTo>
                    <a:pt x="14" y="0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04" name="Freeform 94"/>
            <p:cNvSpPr>
              <a:spLocks/>
            </p:cNvSpPr>
            <p:nvPr/>
          </p:nvSpPr>
          <p:spPr bwMode="auto">
            <a:xfrm>
              <a:off x="3419" y="2752"/>
              <a:ext cx="16" cy="4"/>
            </a:xfrm>
            <a:custGeom>
              <a:avLst/>
              <a:gdLst>
                <a:gd name="T0" fmla="*/ 0 w 26"/>
                <a:gd name="T1" fmla="*/ 0 h 9"/>
                <a:gd name="T2" fmla="*/ 1 w 26"/>
                <a:gd name="T3" fmla="*/ 0 h 9"/>
                <a:gd name="T4" fmla="*/ 1 w 26"/>
                <a:gd name="T5" fmla="*/ 0 h 9"/>
                <a:gd name="T6" fmla="*/ 1 w 26"/>
                <a:gd name="T7" fmla="*/ 0 h 9"/>
                <a:gd name="T8" fmla="*/ 1 w 26"/>
                <a:gd name="T9" fmla="*/ 0 h 9"/>
                <a:gd name="T10" fmla="*/ 1 w 26"/>
                <a:gd name="T11" fmla="*/ 0 h 9"/>
                <a:gd name="T12" fmla="*/ 1 w 26"/>
                <a:gd name="T13" fmla="*/ 0 h 9"/>
                <a:gd name="T14" fmla="*/ 1 w 26"/>
                <a:gd name="T15" fmla="*/ 0 h 9"/>
                <a:gd name="T16" fmla="*/ 1 w 26"/>
                <a:gd name="T17" fmla="*/ 0 h 9"/>
                <a:gd name="T18" fmla="*/ 1 w 26"/>
                <a:gd name="T19" fmla="*/ 0 h 9"/>
                <a:gd name="T20" fmla="*/ 0 w 26"/>
                <a:gd name="T21" fmla="*/ 0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"/>
                <a:gd name="T34" fmla="*/ 0 h 9"/>
                <a:gd name="T35" fmla="*/ 26 w 26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" h="9">
                  <a:moveTo>
                    <a:pt x="0" y="7"/>
                  </a:move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6" y="7"/>
                  </a:lnTo>
                  <a:lnTo>
                    <a:pt x="23" y="9"/>
                  </a:lnTo>
                  <a:lnTo>
                    <a:pt x="14" y="9"/>
                  </a:lnTo>
                  <a:lnTo>
                    <a:pt x="5" y="9"/>
                  </a:lnTo>
                  <a:lnTo>
                    <a:pt x="0" y="7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05" name="Line 95"/>
            <p:cNvSpPr>
              <a:spLocks noChangeShapeType="1"/>
            </p:cNvSpPr>
            <p:nvPr/>
          </p:nvSpPr>
          <p:spPr bwMode="auto">
            <a:xfrm>
              <a:off x="3419" y="2755"/>
              <a:ext cx="0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06" name="Freeform 96"/>
            <p:cNvSpPr>
              <a:spLocks/>
            </p:cNvSpPr>
            <p:nvPr/>
          </p:nvSpPr>
          <p:spPr bwMode="auto">
            <a:xfrm>
              <a:off x="3167" y="1515"/>
              <a:ext cx="500" cy="511"/>
            </a:xfrm>
            <a:custGeom>
              <a:avLst/>
              <a:gdLst>
                <a:gd name="T0" fmla="*/ 14 w 807"/>
                <a:gd name="T1" fmla="*/ 23 h 947"/>
                <a:gd name="T2" fmla="*/ 12 w 807"/>
                <a:gd name="T3" fmla="*/ 22 h 947"/>
                <a:gd name="T4" fmla="*/ 11 w 807"/>
                <a:gd name="T5" fmla="*/ 21 h 947"/>
                <a:gd name="T6" fmla="*/ 10 w 807"/>
                <a:gd name="T7" fmla="*/ 20 h 947"/>
                <a:gd name="T8" fmla="*/ 12 w 807"/>
                <a:gd name="T9" fmla="*/ 19 h 947"/>
                <a:gd name="T10" fmla="*/ 13 w 807"/>
                <a:gd name="T11" fmla="*/ 17 h 947"/>
                <a:gd name="T12" fmla="*/ 9 w 807"/>
                <a:gd name="T13" fmla="*/ 17 h 947"/>
                <a:gd name="T14" fmla="*/ 7 w 807"/>
                <a:gd name="T15" fmla="*/ 16 h 947"/>
                <a:gd name="T16" fmla="*/ 6 w 807"/>
                <a:gd name="T17" fmla="*/ 16 h 947"/>
                <a:gd name="T18" fmla="*/ 6 w 807"/>
                <a:gd name="T19" fmla="*/ 16 h 947"/>
                <a:gd name="T20" fmla="*/ 6 w 807"/>
                <a:gd name="T21" fmla="*/ 15 h 947"/>
                <a:gd name="T22" fmla="*/ 7 w 807"/>
                <a:gd name="T23" fmla="*/ 12 h 947"/>
                <a:gd name="T24" fmla="*/ 4 w 807"/>
                <a:gd name="T25" fmla="*/ 11 h 947"/>
                <a:gd name="T26" fmla="*/ 4 w 807"/>
                <a:gd name="T27" fmla="*/ 10 h 947"/>
                <a:gd name="T28" fmla="*/ 4 w 807"/>
                <a:gd name="T29" fmla="*/ 9 h 947"/>
                <a:gd name="T30" fmla="*/ 9 w 807"/>
                <a:gd name="T31" fmla="*/ 7 h 947"/>
                <a:gd name="T32" fmla="*/ 10 w 807"/>
                <a:gd name="T33" fmla="*/ 6 h 947"/>
                <a:gd name="T34" fmla="*/ 12 w 807"/>
                <a:gd name="T35" fmla="*/ 5 h 947"/>
                <a:gd name="T36" fmla="*/ 13 w 807"/>
                <a:gd name="T37" fmla="*/ 4 h 947"/>
                <a:gd name="T38" fmla="*/ 15 w 807"/>
                <a:gd name="T39" fmla="*/ 3 h 947"/>
                <a:gd name="T40" fmla="*/ 15 w 807"/>
                <a:gd name="T41" fmla="*/ 2 h 947"/>
                <a:gd name="T42" fmla="*/ 16 w 807"/>
                <a:gd name="T43" fmla="*/ 1 h 947"/>
                <a:gd name="T44" fmla="*/ 19 w 807"/>
                <a:gd name="T45" fmla="*/ 1 h 947"/>
                <a:gd name="T46" fmla="*/ 20 w 807"/>
                <a:gd name="T47" fmla="*/ 1 h 947"/>
                <a:gd name="T48" fmla="*/ 22 w 807"/>
                <a:gd name="T49" fmla="*/ 1 h 947"/>
                <a:gd name="T50" fmla="*/ 22 w 807"/>
                <a:gd name="T51" fmla="*/ 2 h 947"/>
                <a:gd name="T52" fmla="*/ 23 w 807"/>
                <a:gd name="T53" fmla="*/ 1 h 947"/>
                <a:gd name="T54" fmla="*/ 25 w 807"/>
                <a:gd name="T55" fmla="*/ 2 h 947"/>
                <a:gd name="T56" fmla="*/ 27 w 807"/>
                <a:gd name="T57" fmla="*/ 3 h 947"/>
                <a:gd name="T58" fmla="*/ 26 w 807"/>
                <a:gd name="T59" fmla="*/ 3 h 947"/>
                <a:gd name="T60" fmla="*/ 28 w 807"/>
                <a:gd name="T61" fmla="*/ 3 h 947"/>
                <a:gd name="T62" fmla="*/ 27 w 807"/>
                <a:gd name="T63" fmla="*/ 3 h 947"/>
                <a:gd name="T64" fmla="*/ 27 w 807"/>
                <a:gd name="T65" fmla="*/ 4 h 947"/>
                <a:gd name="T66" fmla="*/ 28 w 807"/>
                <a:gd name="T67" fmla="*/ 5 h 947"/>
                <a:gd name="T68" fmla="*/ 29 w 807"/>
                <a:gd name="T69" fmla="*/ 4 h 947"/>
                <a:gd name="T70" fmla="*/ 30 w 807"/>
                <a:gd name="T71" fmla="*/ 3 h 947"/>
                <a:gd name="T72" fmla="*/ 30 w 807"/>
                <a:gd name="T73" fmla="*/ 4 h 947"/>
                <a:gd name="T74" fmla="*/ 31 w 807"/>
                <a:gd name="T75" fmla="*/ 4 h 947"/>
                <a:gd name="T76" fmla="*/ 35 w 807"/>
                <a:gd name="T77" fmla="*/ 4 h 947"/>
                <a:gd name="T78" fmla="*/ 36 w 807"/>
                <a:gd name="T79" fmla="*/ 3 h 947"/>
                <a:gd name="T80" fmla="*/ 42 w 807"/>
                <a:gd name="T81" fmla="*/ 5 h 947"/>
                <a:gd name="T82" fmla="*/ 45 w 807"/>
                <a:gd name="T83" fmla="*/ 5 h 947"/>
                <a:gd name="T84" fmla="*/ 45 w 807"/>
                <a:gd name="T85" fmla="*/ 5 h 947"/>
                <a:gd name="T86" fmla="*/ 42 w 807"/>
                <a:gd name="T87" fmla="*/ 6 h 947"/>
                <a:gd name="T88" fmla="*/ 40 w 807"/>
                <a:gd name="T89" fmla="*/ 6 h 947"/>
                <a:gd name="T90" fmla="*/ 38 w 807"/>
                <a:gd name="T91" fmla="*/ 8 h 947"/>
                <a:gd name="T92" fmla="*/ 38 w 807"/>
                <a:gd name="T93" fmla="*/ 9 h 947"/>
                <a:gd name="T94" fmla="*/ 37 w 807"/>
                <a:gd name="T95" fmla="*/ 11 h 947"/>
                <a:gd name="T96" fmla="*/ 37 w 807"/>
                <a:gd name="T97" fmla="*/ 13 h 947"/>
                <a:gd name="T98" fmla="*/ 38 w 807"/>
                <a:gd name="T99" fmla="*/ 13 h 947"/>
                <a:gd name="T100" fmla="*/ 37 w 807"/>
                <a:gd name="T101" fmla="*/ 15 h 947"/>
                <a:gd name="T102" fmla="*/ 31 w 807"/>
                <a:gd name="T103" fmla="*/ 15 h 947"/>
                <a:gd name="T104" fmla="*/ 29 w 807"/>
                <a:gd name="T105" fmla="*/ 15 h 947"/>
                <a:gd name="T106" fmla="*/ 25 w 807"/>
                <a:gd name="T107" fmla="*/ 16 h 947"/>
                <a:gd name="T108" fmla="*/ 22 w 807"/>
                <a:gd name="T109" fmla="*/ 16 h 947"/>
                <a:gd name="T110" fmla="*/ 20 w 807"/>
                <a:gd name="T111" fmla="*/ 17 h 947"/>
                <a:gd name="T112" fmla="*/ 17 w 807"/>
                <a:gd name="T113" fmla="*/ 20 h 947"/>
                <a:gd name="T114" fmla="*/ 17 w 807"/>
                <a:gd name="T115" fmla="*/ 21 h 947"/>
                <a:gd name="T116" fmla="*/ 16 w 807"/>
                <a:gd name="T117" fmla="*/ 23 h 94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07"/>
                <a:gd name="T178" fmla="*/ 0 h 947"/>
                <a:gd name="T179" fmla="*/ 807 w 807"/>
                <a:gd name="T180" fmla="*/ 947 h 94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07" h="947">
                  <a:moveTo>
                    <a:pt x="279" y="947"/>
                  </a:moveTo>
                  <a:lnTo>
                    <a:pt x="277" y="943"/>
                  </a:lnTo>
                  <a:lnTo>
                    <a:pt x="272" y="941"/>
                  </a:lnTo>
                  <a:lnTo>
                    <a:pt x="265" y="939"/>
                  </a:lnTo>
                  <a:lnTo>
                    <a:pt x="258" y="939"/>
                  </a:lnTo>
                  <a:lnTo>
                    <a:pt x="249" y="937"/>
                  </a:lnTo>
                  <a:lnTo>
                    <a:pt x="239" y="933"/>
                  </a:lnTo>
                  <a:lnTo>
                    <a:pt x="235" y="927"/>
                  </a:lnTo>
                  <a:lnTo>
                    <a:pt x="230" y="921"/>
                  </a:lnTo>
                  <a:lnTo>
                    <a:pt x="223" y="907"/>
                  </a:lnTo>
                  <a:lnTo>
                    <a:pt x="214" y="899"/>
                  </a:lnTo>
                  <a:lnTo>
                    <a:pt x="212" y="893"/>
                  </a:lnTo>
                  <a:lnTo>
                    <a:pt x="212" y="885"/>
                  </a:lnTo>
                  <a:lnTo>
                    <a:pt x="216" y="879"/>
                  </a:lnTo>
                  <a:lnTo>
                    <a:pt x="219" y="872"/>
                  </a:lnTo>
                  <a:lnTo>
                    <a:pt x="207" y="858"/>
                  </a:lnTo>
                  <a:lnTo>
                    <a:pt x="186" y="836"/>
                  </a:lnTo>
                  <a:lnTo>
                    <a:pt x="184" y="828"/>
                  </a:lnTo>
                  <a:lnTo>
                    <a:pt x="181" y="822"/>
                  </a:lnTo>
                  <a:lnTo>
                    <a:pt x="179" y="820"/>
                  </a:lnTo>
                  <a:lnTo>
                    <a:pt x="177" y="818"/>
                  </a:lnTo>
                  <a:lnTo>
                    <a:pt x="170" y="818"/>
                  </a:lnTo>
                  <a:lnTo>
                    <a:pt x="167" y="814"/>
                  </a:lnTo>
                  <a:lnTo>
                    <a:pt x="174" y="798"/>
                  </a:lnTo>
                  <a:lnTo>
                    <a:pt x="184" y="786"/>
                  </a:lnTo>
                  <a:lnTo>
                    <a:pt x="186" y="770"/>
                  </a:lnTo>
                  <a:lnTo>
                    <a:pt x="191" y="753"/>
                  </a:lnTo>
                  <a:lnTo>
                    <a:pt x="198" y="751"/>
                  </a:lnTo>
                  <a:lnTo>
                    <a:pt x="205" y="751"/>
                  </a:lnTo>
                  <a:lnTo>
                    <a:pt x="212" y="751"/>
                  </a:lnTo>
                  <a:lnTo>
                    <a:pt x="219" y="751"/>
                  </a:lnTo>
                  <a:lnTo>
                    <a:pt x="223" y="749"/>
                  </a:lnTo>
                  <a:lnTo>
                    <a:pt x="228" y="743"/>
                  </a:lnTo>
                  <a:lnTo>
                    <a:pt x="232" y="735"/>
                  </a:lnTo>
                  <a:lnTo>
                    <a:pt x="232" y="717"/>
                  </a:lnTo>
                  <a:lnTo>
                    <a:pt x="232" y="711"/>
                  </a:lnTo>
                  <a:lnTo>
                    <a:pt x="228" y="705"/>
                  </a:lnTo>
                  <a:lnTo>
                    <a:pt x="221" y="701"/>
                  </a:lnTo>
                  <a:lnTo>
                    <a:pt x="212" y="699"/>
                  </a:lnTo>
                  <a:lnTo>
                    <a:pt x="184" y="703"/>
                  </a:lnTo>
                  <a:lnTo>
                    <a:pt x="163" y="705"/>
                  </a:lnTo>
                  <a:lnTo>
                    <a:pt x="156" y="699"/>
                  </a:lnTo>
                  <a:lnTo>
                    <a:pt x="149" y="691"/>
                  </a:lnTo>
                  <a:lnTo>
                    <a:pt x="139" y="681"/>
                  </a:lnTo>
                  <a:lnTo>
                    <a:pt x="135" y="669"/>
                  </a:lnTo>
                  <a:lnTo>
                    <a:pt x="132" y="663"/>
                  </a:lnTo>
                  <a:lnTo>
                    <a:pt x="130" y="661"/>
                  </a:lnTo>
                  <a:lnTo>
                    <a:pt x="125" y="658"/>
                  </a:lnTo>
                  <a:lnTo>
                    <a:pt x="123" y="656"/>
                  </a:lnTo>
                  <a:lnTo>
                    <a:pt x="116" y="654"/>
                  </a:lnTo>
                  <a:lnTo>
                    <a:pt x="111" y="654"/>
                  </a:lnTo>
                  <a:lnTo>
                    <a:pt x="107" y="650"/>
                  </a:lnTo>
                  <a:lnTo>
                    <a:pt x="104" y="646"/>
                  </a:lnTo>
                  <a:lnTo>
                    <a:pt x="107" y="644"/>
                  </a:lnTo>
                  <a:lnTo>
                    <a:pt x="109" y="642"/>
                  </a:lnTo>
                  <a:lnTo>
                    <a:pt x="111" y="642"/>
                  </a:lnTo>
                  <a:lnTo>
                    <a:pt x="111" y="640"/>
                  </a:lnTo>
                  <a:lnTo>
                    <a:pt x="109" y="636"/>
                  </a:lnTo>
                  <a:lnTo>
                    <a:pt x="102" y="634"/>
                  </a:lnTo>
                  <a:lnTo>
                    <a:pt x="98" y="632"/>
                  </a:lnTo>
                  <a:lnTo>
                    <a:pt x="91" y="630"/>
                  </a:lnTo>
                  <a:lnTo>
                    <a:pt x="88" y="630"/>
                  </a:lnTo>
                  <a:lnTo>
                    <a:pt x="86" y="628"/>
                  </a:lnTo>
                  <a:lnTo>
                    <a:pt x="86" y="626"/>
                  </a:lnTo>
                  <a:lnTo>
                    <a:pt x="88" y="622"/>
                  </a:lnTo>
                  <a:lnTo>
                    <a:pt x="102" y="610"/>
                  </a:lnTo>
                  <a:lnTo>
                    <a:pt x="114" y="600"/>
                  </a:lnTo>
                  <a:lnTo>
                    <a:pt x="118" y="572"/>
                  </a:lnTo>
                  <a:lnTo>
                    <a:pt x="121" y="547"/>
                  </a:lnTo>
                  <a:lnTo>
                    <a:pt x="123" y="523"/>
                  </a:lnTo>
                  <a:lnTo>
                    <a:pt x="123" y="497"/>
                  </a:lnTo>
                  <a:lnTo>
                    <a:pt x="123" y="485"/>
                  </a:lnTo>
                  <a:lnTo>
                    <a:pt x="118" y="473"/>
                  </a:lnTo>
                  <a:lnTo>
                    <a:pt x="116" y="465"/>
                  </a:lnTo>
                  <a:lnTo>
                    <a:pt x="111" y="457"/>
                  </a:lnTo>
                  <a:lnTo>
                    <a:pt x="102" y="445"/>
                  </a:lnTo>
                  <a:lnTo>
                    <a:pt x="95" y="441"/>
                  </a:lnTo>
                  <a:lnTo>
                    <a:pt x="86" y="438"/>
                  </a:lnTo>
                  <a:lnTo>
                    <a:pt x="79" y="434"/>
                  </a:lnTo>
                  <a:lnTo>
                    <a:pt x="77" y="432"/>
                  </a:lnTo>
                  <a:lnTo>
                    <a:pt x="72" y="426"/>
                  </a:lnTo>
                  <a:lnTo>
                    <a:pt x="70" y="424"/>
                  </a:lnTo>
                  <a:lnTo>
                    <a:pt x="65" y="420"/>
                  </a:lnTo>
                  <a:lnTo>
                    <a:pt x="56" y="418"/>
                  </a:lnTo>
                  <a:lnTo>
                    <a:pt x="42" y="420"/>
                  </a:lnTo>
                  <a:lnTo>
                    <a:pt x="21" y="414"/>
                  </a:lnTo>
                  <a:lnTo>
                    <a:pt x="0" y="406"/>
                  </a:lnTo>
                  <a:lnTo>
                    <a:pt x="16" y="394"/>
                  </a:lnTo>
                  <a:lnTo>
                    <a:pt x="39" y="378"/>
                  </a:lnTo>
                  <a:lnTo>
                    <a:pt x="63" y="364"/>
                  </a:lnTo>
                  <a:lnTo>
                    <a:pt x="77" y="358"/>
                  </a:lnTo>
                  <a:lnTo>
                    <a:pt x="86" y="356"/>
                  </a:lnTo>
                  <a:lnTo>
                    <a:pt x="100" y="352"/>
                  </a:lnTo>
                  <a:lnTo>
                    <a:pt x="118" y="336"/>
                  </a:lnTo>
                  <a:lnTo>
                    <a:pt x="135" y="315"/>
                  </a:lnTo>
                  <a:lnTo>
                    <a:pt x="146" y="303"/>
                  </a:lnTo>
                  <a:lnTo>
                    <a:pt x="151" y="295"/>
                  </a:lnTo>
                  <a:lnTo>
                    <a:pt x="156" y="289"/>
                  </a:lnTo>
                  <a:lnTo>
                    <a:pt x="167" y="283"/>
                  </a:lnTo>
                  <a:lnTo>
                    <a:pt x="172" y="279"/>
                  </a:lnTo>
                  <a:lnTo>
                    <a:pt x="172" y="275"/>
                  </a:lnTo>
                  <a:lnTo>
                    <a:pt x="174" y="267"/>
                  </a:lnTo>
                  <a:lnTo>
                    <a:pt x="177" y="257"/>
                  </a:lnTo>
                  <a:lnTo>
                    <a:pt x="179" y="249"/>
                  </a:lnTo>
                  <a:lnTo>
                    <a:pt x="184" y="239"/>
                  </a:lnTo>
                  <a:lnTo>
                    <a:pt x="195" y="229"/>
                  </a:lnTo>
                  <a:lnTo>
                    <a:pt x="209" y="218"/>
                  </a:lnTo>
                  <a:lnTo>
                    <a:pt x="219" y="208"/>
                  </a:lnTo>
                  <a:lnTo>
                    <a:pt x="223" y="196"/>
                  </a:lnTo>
                  <a:lnTo>
                    <a:pt x="226" y="184"/>
                  </a:lnTo>
                  <a:lnTo>
                    <a:pt x="228" y="178"/>
                  </a:lnTo>
                  <a:lnTo>
                    <a:pt x="226" y="168"/>
                  </a:lnTo>
                  <a:lnTo>
                    <a:pt x="228" y="160"/>
                  </a:lnTo>
                  <a:lnTo>
                    <a:pt x="232" y="156"/>
                  </a:lnTo>
                  <a:lnTo>
                    <a:pt x="237" y="150"/>
                  </a:lnTo>
                  <a:lnTo>
                    <a:pt x="244" y="146"/>
                  </a:lnTo>
                  <a:lnTo>
                    <a:pt x="249" y="140"/>
                  </a:lnTo>
                  <a:lnTo>
                    <a:pt x="253" y="130"/>
                  </a:lnTo>
                  <a:lnTo>
                    <a:pt x="256" y="116"/>
                  </a:lnTo>
                  <a:lnTo>
                    <a:pt x="256" y="111"/>
                  </a:lnTo>
                  <a:lnTo>
                    <a:pt x="263" y="107"/>
                  </a:lnTo>
                  <a:lnTo>
                    <a:pt x="267" y="105"/>
                  </a:lnTo>
                  <a:lnTo>
                    <a:pt x="270" y="99"/>
                  </a:lnTo>
                  <a:lnTo>
                    <a:pt x="274" y="89"/>
                  </a:lnTo>
                  <a:lnTo>
                    <a:pt x="279" y="77"/>
                  </a:lnTo>
                  <a:lnTo>
                    <a:pt x="279" y="69"/>
                  </a:lnTo>
                  <a:lnTo>
                    <a:pt x="277" y="65"/>
                  </a:lnTo>
                  <a:lnTo>
                    <a:pt x="274" y="63"/>
                  </a:lnTo>
                  <a:lnTo>
                    <a:pt x="274" y="61"/>
                  </a:lnTo>
                  <a:lnTo>
                    <a:pt x="274" y="57"/>
                  </a:lnTo>
                  <a:lnTo>
                    <a:pt x="279" y="53"/>
                  </a:lnTo>
                  <a:lnTo>
                    <a:pt x="288" y="25"/>
                  </a:lnTo>
                  <a:lnTo>
                    <a:pt x="295" y="0"/>
                  </a:lnTo>
                  <a:lnTo>
                    <a:pt x="307" y="9"/>
                  </a:lnTo>
                  <a:lnTo>
                    <a:pt x="319" y="17"/>
                  </a:lnTo>
                  <a:lnTo>
                    <a:pt x="326" y="11"/>
                  </a:lnTo>
                  <a:lnTo>
                    <a:pt x="328" y="13"/>
                  </a:lnTo>
                  <a:lnTo>
                    <a:pt x="330" y="15"/>
                  </a:lnTo>
                  <a:lnTo>
                    <a:pt x="330" y="19"/>
                  </a:lnTo>
                  <a:lnTo>
                    <a:pt x="333" y="21"/>
                  </a:lnTo>
                  <a:lnTo>
                    <a:pt x="335" y="19"/>
                  </a:lnTo>
                  <a:lnTo>
                    <a:pt x="337" y="17"/>
                  </a:lnTo>
                  <a:lnTo>
                    <a:pt x="342" y="17"/>
                  </a:lnTo>
                  <a:lnTo>
                    <a:pt x="347" y="21"/>
                  </a:lnTo>
                  <a:lnTo>
                    <a:pt x="351" y="27"/>
                  </a:lnTo>
                  <a:lnTo>
                    <a:pt x="354" y="31"/>
                  </a:lnTo>
                  <a:lnTo>
                    <a:pt x="363" y="29"/>
                  </a:lnTo>
                  <a:lnTo>
                    <a:pt x="367" y="31"/>
                  </a:lnTo>
                  <a:lnTo>
                    <a:pt x="372" y="33"/>
                  </a:lnTo>
                  <a:lnTo>
                    <a:pt x="377" y="37"/>
                  </a:lnTo>
                  <a:lnTo>
                    <a:pt x="377" y="45"/>
                  </a:lnTo>
                  <a:lnTo>
                    <a:pt x="377" y="53"/>
                  </a:lnTo>
                  <a:lnTo>
                    <a:pt x="377" y="61"/>
                  </a:lnTo>
                  <a:lnTo>
                    <a:pt x="379" y="65"/>
                  </a:lnTo>
                  <a:lnTo>
                    <a:pt x="381" y="67"/>
                  </a:lnTo>
                  <a:lnTo>
                    <a:pt x="384" y="69"/>
                  </a:lnTo>
                  <a:lnTo>
                    <a:pt x="386" y="67"/>
                  </a:lnTo>
                  <a:lnTo>
                    <a:pt x="391" y="67"/>
                  </a:lnTo>
                  <a:lnTo>
                    <a:pt x="395" y="63"/>
                  </a:lnTo>
                  <a:lnTo>
                    <a:pt x="398" y="59"/>
                  </a:lnTo>
                  <a:lnTo>
                    <a:pt x="400" y="53"/>
                  </a:lnTo>
                  <a:lnTo>
                    <a:pt x="400" y="49"/>
                  </a:lnTo>
                  <a:lnTo>
                    <a:pt x="412" y="47"/>
                  </a:lnTo>
                  <a:lnTo>
                    <a:pt x="419" y="49"/>
                  </a:lnTo>
                  <a:lnTo>
                    <a:pt x="423" y="53"/>
                  </a:lnTo>
                  <a:lnTo>
                    <a:pt x="430" y="53"/>
                  </a:lnTo>
                  <a:lnTo>
                    <a:pt x="440" y="57"/>
                  </a:lnTo>
                  <a:lnTo>
                    <a:pt x="451" y="67"/>
                  </a:lnTo>
                  <a:lnTo>
                    <a:pt x="465" y="81"/>
                  </a:lnTo>
                  <a:lnTo>
                    <a:pt x="482" y="101"/>
                  </a:lnTo>
                  <a:lnTo>
                    <a:pt x="484" y="105"/>
                  </a:lnTo>
                  <a:lnTo>
                    <a:pt x="482" y="111"/>
                  </a:lnTo>
                  <a:lnTo>
                    <a:pt x="477" y="118"/>
                  </a:lnTo>
                  <a:lnTo>
                    <a:pt x="470" y="126"/>
                  </a:lnTo>
                  <a:lnTo>
                    <a:pt x="465" y="130"/>
                  </a:lnTo>
                  <a:lnTo>
                    <a:pt x="461" y="134"/>
                  </a:lnTo>
                  <a:lnTo>
                    <a:pt x="461" y="136"/>
                  </a:lnTo>
                  <a:lnTo>
                    <a:pt x="461" y="138"/>
                  </a:lnTo>
                  <a:lnTo>
                    <a:pt x="463" y="138"/>
                  </a:lnTo>
                  <a:lnTo>
                    <a:pt x="465" y="138"/>
                  </a:lnTo>
                  <a:lnTo>
                    <a:pt x="477" y="124"/>
                  </a:lnTo>
                  <a:lnTo>
                    <a:pt x="484" y="120"/>
                  </a:lnTo>
                  <a:lnTo>
                    <a:pt x="489" y="120"/>
                  </a:lnTo>
                  <a:lnTo>
                    <a:pt x="491" y="120"/>
                  </a:lnTo>
                  <a:lnTo>
                    <a:pt x="491" y="122"/>
                  </a:lnTo>
                  <a:lnTo>
                    <a:pt x="493" y="126"/>
                  </a:lnTo>
                  <a:lnTo>
                    <a:pt x="493" y="132"/>
                  </a:lnTo>
                  <a:lnTo>
                    <a:pt x="493" y="140"/>
                  </a:lnTo>
                  <a:lnTo>
                    <a:pt x="493" y="142"/>
                  </a:lnTo>
                  <a:lnTo>
                    <a:pt x="491" y="144"/>
                  </a:lnTo>
                  <a:lnTo>
                    <a:pt x="489" y="146"/>
                  </a:lnTo>
                  <a:lnTo>
                    <a:pt x="486" y="144"/>
                  </a:lnTo>
                  <a:lnTo>
                    <a:pt x="479" y="162"/>
                  </a:lnTo>
                  <a:lnTo>
                    <a:pt x="470" y="180"/>
                  </a:lnTo>
                  <a:lnTo>
                    <a:pt x="475" y="182"/>
                  </a:lnTo>
                  <a:lnTo>
                    <a:pt x="479" y="178"/>
                  </a:lnTo>
                  <a:lnTo>
                    <a:pt x="482" y="176"/>
                  </a:lnTo>
                  <a:lnTo>
                    <a:pt x="484" y="176"/>
                  </a:lnTo>
                  <a:lnTo>
                    <a:pt x="486" y="176"/>
                  </a:lnTo>
                  <a:lnTo>
                    <a:pt x="489" y="180"/>
                  </a:lnTo>
                  <a:lnTo>
                    <a:pt x="489" y="196"/>
                  </a:lnTo>
                  <a:lnTo>
                    <a:pt x="486" y="208"/>
                  </a:lnTo>
                  <a:lnTo>
                    <a:pt x="491" y="208"/>
                  </a:lnTo>
                  <a:lnTo>
                    <a:pt x="493" y="208"/>
                  </a:lnTo>
                  <a:lnTo>
                    <a:pt x="495" y="204"/>
                  </a:lnTo>
                  <a:lnTo>
                    <a:pt x="495" y="200"/>
                  </a:lnTo>
                  <a:lnTo>
                    <a:pt x="498" y="190"/>
                  </a:lnTo>
                  <a:lnTo>
                    <a:pt x="500" y="176"/>
                  </a:lnTo>
                  <a:lnTo>
                    <a:pt x="500" y="162"/>
                  </a:lnTo>
                  <a:lnTo>
                    <a:pt x="502" y="150"/>
                  </a:lnTo>
                  <a:lnTo>
                    <a:pt x="505" y="146"/>
                  </a:lnTo>
                  <a:lnTo>
                    <a:pt x="507" y="142"/>
                  </a:lnTo>
                  <a:lnTo>
                    <a:pt x="509" y="140"/>
                  </a:lnTo>
                  <a:lnTo>
                    <a:pt x="514" y="140"/>
                  </a:lnTo>
                  <a:lnTo>
                    <a:pt x="516" y="140"/>
                  </a:lnTo>
                  <a:lnTo>
                    <a:pt x="519" y="140"/>
                  </a:lnTo>
                  <a:lnTo>
                    <a:pt x="521" y="140"/>
                  </a:lnTo>
                  <a:lnTo>
                    <a:pt x="523" y="142"/>
                  </a:lnTo>
                  <a:lnTo>
                    <a:pt x="523" y="148"/>
                  </a:lnTo>
                  <a:lnTo>
                    <a:pt x="523" y="156"/>
                  </a:lnTo>
                  <a:lnTo>
                    <a:pt x="521" y="164"/>
                  </a:lnTo>
                  <a:lnTo>
                    <a:pt x="521" y="170"/>
                  </a:lnTo>
                  <a:lnTo>
                    <a:pt x="523" y="176"/>
                  </a:lnTo>
                  <a:lnTo>
                    <a:pt x="528" y="178"/>
                  </a:lnTo>
                  <a:lnTo>
                    <a:pt x="535" y="176"/>
                  </a:lnTo>
                  <a:lnTo>
                    <a:pt x="540" y="174"/>
                  </a:lnTo>
                  <a:lnTo>
                    <a:pt x="544" y="170"/>
                  </a:lnTo>
                  <a:lnTo>
                    <a:pt x="549" y="166"/>
                  </a:lnTo>
                  <a:lnTo>
                    <a:pt x="556" y="162"/>
                  </a:lnTo>
                  <a:lnTo>
                    <a:pt x="568" y="158"/>
                  </a:lnTo>
                  <a:lnTo>
                    <a:pt x="582" y="156"/>
                  </a:lnTo>
                  <a:lnTo>
                    <a:pt x="600" y="156"/>
                  </a:lnTo>
                  <a:lnTo>
                    <a:pt x="607" y="158"/>
                  </a:lnTo>
                  <a:lnTo>
                    <a:pt x="610" y="156"/>
                  </a:lnTo>
                  <a:lnTo>
                    <a:pt x="607" y="154"/>
                  </a:lnTo>
                  <a:lnTo>
                    <a:pt x="607" y="152"/>
                  </a:lnTo>
                  <a:lnTo>
                    <a:pt x="607" y="148"/>
                  </a:lnTo>
                  <a:lnTo>
                    <a:pt x="612" y="146"/>
                  </a:lnTo>
                  <a:lnTo>
                    <a:pt x="619" y="144"/>
                  </a:lnTo>
                  <a:lnTo>
                    <a:pt x="635" y="144"/>
                  </a:lnTo>
                  <a:lnTo>
                    <a:pt x="649" y="146"/>
                  </a:lnTo>
                  <a:lnTo>
                    <a:pt x="665" y="152"/>
                  </a:lnTo>
                  <a:lnTo>
                    <a:pt x="684" y="160"/>
                  </a:lnTo>
                  <a:lnTo>
                    <a:pt x="703" y="170"/>
                  </a:lnTo>
                  <a:lnTo>
                    <a:pt x="719" y="180"/>
                  </a:lnTo>
                  <a:lnTo>
                    <a:pt x="735" y="186"/>
                  </a:lnTo>
                  <a:lnTo>
                    <a:pt x="747" y="190"/>
                  </a:lnTo>
                  <a:lnTo>
                    <a:pt x="758" y="192"/>
                  </a:lnTo>
                  <a:lnTo>
                    <a:pt x="761" y="192"/>
                  </a:lnTo>
                  <a:lnTo>
                    <a:pt x="770" y="194"/>
                  </a:lnTo>
                  <a:lnTo>
                    <a:pt x="782" y="194"/>
                  </a:lnTo>
                  <a:lnTo>
                    <a:pt x="793" y="192"/>
                  </a:lnTo>
                  <a:lnTo>
                    <a:pt x="800" y="188"/>
                  </a:lnTo>
                  <a:lnTo>
                    <a:pt x="807" y="184"/>
                  </a:lnTo>
                  <a:lnTo>
                    <a:pt x="807" y="194"/>
                  </a:lnTo>
                  <a:lnTo>
                    <a:pt x="805" y="198"/>
                  </a:lnTo>
                  <a:lnTo>
                    <a:pt x="805" y="206"/>
                  </a:lnTo>
                  <a:lnTo>
                    <a:pt x="800" y="214"/>
                  </a:lnTo>
                  <a:lnTo>
                    <a:pt x="793" y="223"/>
                  </a:lnTo>
                  <a:lnTo>
                    <a:pt x="786" y="229"/>
                  </a:lnTo>
                  <a:lnTo>
                    <a:pt x="777" y="237"/>
                  </a:lnTo>
                  <a:lnTo>
                    <a:pt x="765" y="243"/>
                  </a:lnTo>
                  <a:lnTo>
                    <a:pt x="756" y="249"/>
                  </a:lnTo>
                  <a:lnTo>
                    <a:pt x="749" y="251"/>
                  </a:lnTo>
                  <a:lnTo>
                    <a:pt x="733" y="255"/>
                  </a:lnTo>
                  <a:lnTo>
                    <a:pt x="721" y="257"/>
                  </a:lnTo>
                  <a:lnTo>
                    <a:pt x="714" y="261"/>
                  </a:lnTo>
                  <a:lnTo>
                    <a:pt x="707" y="265"/>
                  </a:lnTo>
                  <a:lnTo>
                    <a:pt x="705" y="271"/>
                  </a:lnTo>
                  <a:lnTo>
                    <a:pt x="703" y="275"/>
                  </a:lnTo>
                  <a:lnTo>
                    <a:pt x="700" y="287"/>
                  </a:lnTo>
                  <a:lnTo>
                    <a:pt x="696" y="295"/>
                  </a:lnTo>
                  <a:lnTo>
                    <a:pt x="686" y="305"/>
                  </a:lnTo>
                  <a:lnTo>
                    <a:pt x="677" y="311"/>
                  </a:lnTo>
                  <a:lnTo>
                    <a:pt x="672" y="315"/>
                  </a:lnTo>
                  <a:lnTo>
                    <a:pt x="670" y="319"/>
                  </a:lnTo>
                  <a:lnTo>
                    <a:pt x="668" y="323"/>
                  </a:lnTo>
                  <a:lnTo>
                    <a:pt x="668" y="329"/>
                  </a:lnTo>
                  <a:lnTo>
                    <a:pt x="670" y="344"/>
                  </a:lnTo>
                  <a:lnTo>
                    <a:pt x="670" y="358"/>
                  </a:lnTo>
                  <a:lnTo>
                    <a:pt x="668" y="370"/>
                  </a:lnTo>
                  <a:lnTo>
                    <a:pt x="663" y="378"/>
                  </a:lnTo>
                  <a:lnTo>
                    <a:pt x="670" y="400"/>
                  </a:lnTo>
                  <a:lnTo>
                    <a:pt x="677" y="426"/>
                  </a:lnTo>
                  <a:lnTo>
                    <a:pt x="675" y="438"/>
                  </a:lnTo>
                  <a:lnTo>
                    <a:pt x="670" y="447"/>
                  </a:lnTo>
                  <a:lnTo>
                    <a:pt x="665" y="455"/>
                  </a:lnTo>
                  <a:lnTo>
                    <a:pt x="658" y="461"/>
                  </a:lnTo>
                  <a:lnTo>
                    <a:pt x="654" y="467"/>
                  </a:lnTo>
                  <a:lnTo>
                    <a:pt x="647" y="475"/>
                  </a:lnTo>
                  <a:lnTo>
                    <a:pt x="644" y="485"/>
                  </a:lnTo>
                  <a:lnTo>
                    <a:pt x="642" y="497"/>
                  </a:lnTo>
                  <a:lnTo>
                    <a:pt x="644" y="507"/>
                  </a:lnTo>
                  <a:lnTo>
                    <a:pt x="647" y="517"/>
                  </a:lnTo>
                  <a:lnTo>
                    <a:pt x="651" y="523"/>
                  </a:lnTo>
                  <a:lnTo>
                    <a:pt x="656" y="529"/>
                  </a:lnTo>
                  <a:lnTo>
                    <a:pt x="661" y="535"/>
                  </a:lnTo>
                  <a:lnTo>
                    <a:pt x="665" y="539"/>
                  </a:lnTo>
                  <a:lnTo>
                    <a:pt x="670" y="545"/>
                  </a:lnTo>
                  <a:lnTo>
                    <a:pt x="670" y="554"/>
                  </a:lnTo>
                  <a:lnTo>
                    <a:pt x="670" y="566"/>
                  </a:lnTo>
                  <a:lnTo>
                    <a:pt x="668" y="574"/>
                  </a:lnTo>
                  <a:lnTo>
                    <a:pt x="665" y="582"/>
                  </a:lnTo>
                  <a:lnTo>
                    <a:pt x="661" y="586"/>
                  </a:lnTo>
                  <a:lnTo>
                    <a:pt x="654" y="592"/>
                  </a:lnTo>
                  <a:lnTo>
                    <a:pt x="647" y="594"/>
                  </a:lnTo>
                  <a:lnTo>
                    <a:pt x="635" y="596"/>
                  </a:lnTo>
                  <a:lnTo>
                    <a:pt x="621" y="596"/>
                  </a:lnTo>
                  <a:lnTo>
                    <a:pt x="603" y="594"/>
                  </a:lnTo>
                  <a:lnTo>
                    <a:pt x="582" y="590"/>
                  </a:lnTo>
                  <a:lnTo>
                    <a:pt x="563" y="588"/>
                  </a:lnTo>
                  <a:lnTo>
                    <a:pt x="544" y="586"/>
                  </a:lnTo>
                  <a:lnTo>
                    <a:pt x="537" y="586"/>
                  </a:lnTo>
                  <a:lnTo>
                    <a:pt x="530" y="588"/>
                  </a:lnTo>
                  <a:lnTo>
                    <a:pt x="523" y="592"/>
                  </a:lnTo>
                  <a:lnTo>
                    <a:pt x="519" y="596"/>
                  </a:lnTo>
                  <a:lnTo>
                    <a:pt x="509" y="606"/>
                  </a:lnTo>
                  <a:lnTo>
                    <a:pt x="502" y="614"/>
                  </a:lnTo>
                  <a:lnTo>
                    <a:pt x="491" y="624"/>
                  </a:lnTo>
                  <a:lnTo>
                    <a:pt x="479" y="632"/>
                  </a:lnTo>
                  <a:lnTo>
                    <a:pt x="468" y="638"/>
                  </a:lnTo>
                  <a:lnTo>
                    <a:pt x="456" y="642"/>
                  </a:lnTo>
                  <a:lnTo>
                    <a:pt x="444" y="644"/>
                  </a:lnTo>
                  <a:lnTo>
                    <a:pt x="437" y="646"/>
                  </a:lnTo>
                  <a:lnTo>
                    <a:pt x="430" y="650"/>
                  </a:lnTo>
                  <a:lnTo>
                    <a:pt x="426" y="654"/>
                  </a:lnTo>
                  <a:lnTo>
                    <a:pt x="421" y="658"/>
                  </a:lnTo>
                  <a:lnTo>
                    <a:pt x="414" y="661"/>
                  </a:lnTo>
                  <a:lnTo>
                    <a:pt x="407" y="663"/>
                  </a:lnTo>
                  <a:lnTo>
                    <a:pt x="395" y="663"/>
                  </a:lnTo>
                  <a:lnTo>
                    <a:pt x="386" y="665"/>
                  </a:lnTo>
                  <a:lnTo>
                    <a:pt x="377" y="665"/>
                  </a:lnTo>
                  <a:lnTo>
                    <a:pt x="370" y="667"/>
                  </a:lnTo>
                  <a:lnTo>
                    <a:pt x="365" y="671"/>
                  </a:lnTo>
                  <a:lnTo>
                    <a:pt x="356" y="679"/>
                  </a:lnTo>
                  <a:lnTo>
                    <a:pt x="351" y="687"/>
                  </a:lnTo>
                  <a:lnTo>
                    <a:pt x="344" y="707"/>
                  </a:lnTo>
                  <a:lnTo>
                    <a:pt x="342" y="725"/>
                  </a:lnTo>
                  <a:lnTo>
                    <a:pt x="328" y="745"/>
                  </a:lnTo>
                  <a:lnTo>
                    <a:pt x="319" y="765"/>
                  </a:lnTo>
                  <a:lnTo>
                    <a:pt x="302" y="788"/>
                  </a:lnTo>
                  <a:lnTo>
                    <a:pt x="291" y="806"/>
                  </a:lnTo>
                  <a:lnTo>
                    <a:pt x="291" y="816"/>
                  </a:lnTo>
                  <a:lnTo>
                    <a:pt x="291" y="824"/>
                  </a:lnTo>
                  <a:lnTo>
                    <a:pt x="293" y="832"/>
                  </a:lnTo>
                  <a:lnTo>
                    <a:pt x="298" y="838"/>
                  </a:lnTo>
                  <a:lnTo>
                    <a:pt x="302" y="850"/>
                  </a:lnTo>
                  <a:lnTo>
                    <a:pt x="307" y="860"/>
                  </a:lnTo>
                  <a:lnTo>
                    <a:pt x="302" y="909"/>
                  </a:lnTo>
                  <a:lnTo>
                    <a:pt x="302" y="915"/>
                  </a:lnTo>
                  <a:lnTo>
                    <a:pt x="300" y="919"/>
                  </a:lnTo>
                  <a:lnTo>
                    <a:pt x="298" y="923"/>
                  </a:lnTo>
                  <a:lnTo>
                    <a:pt x="293" y="929"/>
                  </a:lnTo>
                  <a:lnTo>
                    <a:pt x="286" y="937"/>
                  </a:lnTo>
                  <a:lnTo>
                    <a:pt x="279" y="947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07" name="Freeform 97"/>
            <p:cNvSpPr>
              <a:spLocks/>
            </p:cNvSpPr>
            <p:nvPr/>
          </p:nvSpPr>
          <p:spPr bwMode="auto">
            <a:xfrm>
              <a:off x="3167" y="1515"/>
              <a:ext cx="500" cy="511"/>
            </a:xfrm>
            <a:custGeom>
              <a:avLst/>
              <a:gdLst>
                <a:gd name="T0" fmla="*/ 14 w 807"/>
                <a:gd name="T1" fmla="*/ 23 h 947"/>
                <a:gd name="T2" fmla="*/ 12 w 807"/>
                <a:gd name="T3" fmla="*/ 22 h 947"/>
                <a:gd name="T4" fmla="*/ 11 w 807"/>
                <a:gd name="T5" fmla="*/ 21 h 947"/>
                <a:gd name="T6" fmla="*/ 10 w 807"/>
                <a:gd name="T7" fmla="*/ 20 h 947"/>
                <a:gd name="T8" fmla="*/ 12 w 807"/>
                <a:gd name="T9" fmla="*/ 19 h 947"/>
                <a:gd name="T10" fmla="*/ 13 w 807"/>
                <a:gd name="T11" fmla="*/ 17 h 947"/>
                <a:gd name="T12" fmla="*/ 9 w 807"/>
                <a:gd name="T13" fmla="*/ 17 h 947"/>
                <a:gd name="T14" fmla="*/ 7 w 807"/>
                <a:gd name="T15" fmla="*/ 16 h 947"/>
                <a:gd name="T16" fmla="*/ 6 w 807"/>
                <a:gd name="T17" fmla="*/ 16 h 947"/>
                <a:gd name="T18" fmla="*/ 6 w 807"/>
                <a:gd name="T19" fmla="*/ 16 h 947"/>
                <a:gd name="T20" fmla="*/ 6 w 807"/>
                <a:gd name="T21" fmla="*/ 15 h 947"/>
                <a:gd name="T22" fmla="*/ 7 w 807"/>
                <a:gd name="T23" fmla="*/ 12 h 947"/>
                <a:gd name="T24" fmla="*/ 4 w 807"/>
                <a:gd name="T25" fmla="*/ 11 h 947"/>
                <a:gd name="T26" fmla="*/ 4 w 807"/>
                <a:gd name="T27" fmla="*/ 10 h 947"/>
                <a:gd name="T28" fmla="*/ 4 w 807"/>
                <a:gd name="T29" fmla="*/ 9 h 947"/>
                <a:gd name="T30" fmla="*/ 9 w 807"/>
                <a:gd name="T31" fmla="*/ 7 h 947"/>
                <a:gd name="T32" fmla="*/ 10 w 807"/>
                <a:gd name="T33" fmla="*/ 6 h 947"/>
                <a:gd name="T34" fmla="*/ 12 w 807"/>
                <a:gd name="T35" fmla="*/ 5 h 947"/>
                <a:gd name="T36" fmla="*/ 13 w 807"/>
                <a:gd name="T37" fmla="*/ 4 h 947"/>
                <a:gd name="T38" fmla="*/ 15 w 807"/>
                <a:gd name="T39" fmla="*/ 3 h 947"/>
                <a:gd name="T40" fmla="*/ 15 w 807"/>
                <a:gd name="T41" fmla="*/ 2 h 947"/>
                <a:gd name="T42" fmla="*/ 16 w 807"/>
                <a:gd name="T43" fmla="*/ 1 h 947"/>
                <a:gd name="T44" fmla="*/ 19 w 807"/>
                <a:gd name="T45" fmla="*/ 1 h 947"/>
                <a:gd name="T46" fmla="*/ 19 w 807"/>
                <a:gd name="T47" fmla="*/ 1 h 947"/>
                <a:gd name="T48" fmla="*/ 20 w 807"/>
                <a:gd name="T49" fmla="*/ 1 h 947"/>
                <a:gd name="T50" fmla="*/ 22 w 807"/>
                <a:gd name="T51" fmla="*/ 2 h 947"/>
                <a:gd name="T52" fmla="*/ 23 w 807"/>
                <a:gd name="T53" fmla="*/ 2 h 947"/>
                <a:gd name="T54" fmla="*/ 24 w 807"/>
                <a:gd name="T55" fmla="*/ 2 h 947"/>
                <a:gd name="T56" fmla="*/ 27 w 807"/>
                <a:gd name="T57" fmla="*/ 3 h 947"/>
                <a:gd name="T58" fmla="*/ 26 w 807"/>
                <a:gd name="T59" fmla="*/ 3 h 947"/>
                <a:gd name="T60" fmla="*/ 28 w 807"/>
                <a:gd name="T61" fmla="*/ 3 h 947"/>
                <a:gd name="T62" fmla="*/ 28 w 807"/>
                <a:gd name="T63" fmla="*/ 3 h 947"/>
                <a:gd name="T64" fmla="*/ 27 w 807"/>
                <a:gd name="T65" fmla="*/ 4 h 947"/>
                <a:gd name="T66" fmla="*/ 27 w 807"/>
                <a:gd name="T67" fmla="*/ 5 h 947"/>
                <a:gd name="T68" fmla="*/ 29 w 807"/>
                <a:gd name="T69" fmla="*/ 4 h 947"/>
                <a:gd name="T70" fmla="*/ 29 w 807"/>
                <a:gd name="T71" fmla="*/ 3 h 947"/>
                <a:gd name="T72" fmla="*/ 30 w 807"/>
                <a:gd name="T73" fmla="*/ 4 h 947"/>
                <a:gd name="T74" fmla="*/ 31 w 807"/>
                <a:gd name="T75" fmla="*/ 4 h 947"/>
                <a:gd name="T76" fmla="*/ 34 w 807"/>
                <a:gd name="T77" fmla="*/ 4 h 947"/>
                <a:gd name="T78" fmla="*/ 35 w 807"/>
                <a:gd name="T79" fmla="*/ 3 h 947"/>
                <a:gd name="T80" fmla="*/ 40 w 807"/>
                <a:gd name="T81" fmla="*/ 4 h 947"/>
                <a:gd name="T82" fmla="*/ 43 w 807"/>
                <a:gd name="T83" fmla="*/ 5 h 947"/>
                <a:gd name="T84" fmla="*/ 45 w 807"/>
                <a:gd name="T85" fmla="*/ 5 h 947"/>
                <a:gd name="T86" fmla="*/ 43 w 807"/>
                <a:gd name="T87" fmla="*/ 6 h 947"/>
                <a:gd name="T88" fmla="*/ 40 w 807"/>
                <a:gd name="T89" fmla="*/ 6 h 947"/>
                <a:gd name="T90" fmla="*/ 38 w 807"/>
                <a:gd name="T91" fmla="*/ 8 h 947"/>
                <a:gd name="T92" fmla="*/ 38 w 807"/>
                <a:gd name="T93" fmla="*/ 9 h 947"/>
                <a:gd name="T94" fmla="*/ 38 w 807"/>
                <a:gd name="T95" fmla="*/ 11 h 947"/>
                <a:gd name="T96" fmla="*/ 37 w 807"/>
                <a:gd name="T97" fmla="*/ 12 h 947"/>
                <a:gd name="T98" fmla="*/ 38 w 807"/>
                <a:gd name="T99" fmla="*/ 13 h 947"/>
                <a:gd name="T100" fmla="*/ 37 w 807"/>
                <a:gd name="T101" fmla="*/ 15 h 947"/>
                <a:gd name="T102" fmla="*/ 33 w 807"/>
                <a:gd name="T103" fmla="*/ 15 h 947"/>
                <a:gd name="T104" fmla="*/ 30 w 807"/>
                <a:gd name="T105" fmla="*/ 15 h 947"/>
                <a:gd name="T106" fmla="*/ 26 w 807"/>
                <a:gd name="T107" fmla="*/ 16 h 947"/>
                <a:gd name="T108" fmla="*/ 24 w 807"/>
                <a:gd name="T109" fmla="*/ 16 h 947"/>
                <a:gd name="T110" fmla="*/ 20 w 807"/>
                <a:gd name="T111" fmla="*/ 17 h 947"/>
                <a:gd name="T112" fmla="*/ 18 w 807"/>
                <a:gd name="T113" fmla="*/ 19 h 947"/>
                <a:gd name="T114" fmla="*/ 17 w 807"/>
                <a:gd name="T115" fmla="*/ 21 h 947"/>
                <a:gd name="T116" fmla="*/ 17 w 807"/>
                <a:gd name="T117" fmla="*/ 23 h 947"/>
                <a:gd name="T118" fmla="*/ 15 w 807"/>
                <a:gd name="T119" fmla="*/ 23 h 9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07"/>
                <a:gd name="T181" fmla="*/ 0 h 947"/>
                <a:gd name="T182" fmla="*/ 807 w 807"/>
                <a:gd name="T183" fmla="*/ 947 h 9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07" h="947">
                  <a:moveTo>
                    <a:pt x="279" y="947"/>
                  </a:moveTo>
                  <a:lnTo>
                    <a:pt x="277" y="943"/>
                  </a:lnTo>
                  <a:lnTo>
                    <a:pt x="272" y="941"/>
                  </a:lnTo>
                  <a:lnTo>
                    <a:pt x="265" y="939"/>
                  </a:lnTo>
                  <a:lnTo>
                    <a:pt x="258" y="939"/>
                  </a:lnTo>
                  <a:lnTo>
                    <a:pt x="249" y="937"/>
                  </a:lnTo>
                  <a:lnTo>
                    <a:pt x="239" y="933"/>
                  </a:lnTo>
                  <a:lnTo>
                    <a:pt x="235" y="927"/>
                  </a:lnTo>
                  <a:lnTo>
                    <a:pt x="230" y="921"/>
                  </a:lnTo>
                  <a:lnTo>
                    <a:pt x="223" y="907"/>
                  </a:lnTo>
                  <a:lnTo>
                    <a:pt x="214" y="899"/>
                  </a:lnTo>
                  <a:lnTo>
                    <a:pt x="212" y="893"/>
                  </a:lnTo>
                  <a:lnTo>
                    <a:pt x="212" y="885"/>
                  </a:lnTo>
                  <a:lnTo>
                    <a:pt x="216" y="879"/>
                  </a:lnTo>
                  <a:lnTo>
                    <a:pt x="219" y="872"/>
                  </a:lnTo>
                  <a:lnTo>
                    <a:pt x="207" y="858"/>
                  </a:lnTo>
                  <a:lnTo>
                    <a:pt x="186" y="836"/>
                  </a:lnTo>
                  <a:lnTo>
                    <a:pt x="184" y="828"/>
                  </a:lnTo>
                  <a:lnTo>
                    <a:pt x="181" y="822"/>
                  </a:lnTo>
                  <a:lnTo>
                    <a:pt x="179" y="820"/>
                  </a:lnTo>
                  <a:lnTo>
                    <a:pt x="177" y="818"/>
                  </a:lnTo>
                  <a:lnTo>
                    <a:pt x="170" y="818"/>
                  </a:lnTo>
                  <a:lnTo>
                    <a:pt x="167" y="814"/>
                  </a:lnTo>
                  <a:lnTo>
                    <a:pt x="174" y="798"/>
                  </a:lnTo>
                  <a:lnTo>
                    <a:pt x="184" y="786"/>
                  </a:lnTo>
                  <a:lnTo>
                    <a:pt x="186" y="770"/>
                  </a:lnTo>
                  <a:lnTo>
                    <a:pt x="191" y="753"/>
                  </a:lnTo>
                  <a:lnTo>
                    <a:pt x="198" y="751"/>
                  </a:lnTo>
                  <a:lnTo>
                    <a:pt x="205" y="751"/>
                  </a:lnTo>
                  <a:lnTo>
                    <a:pt x="212" y="751"/>
                  </a:lnTo>
                  <a:lnTo>
                    <a:pt x="219" y="751"/>
                  </a:lnTo>
                  <a:lnTo>
                    <a:pt x="223" y="749"/>
                  </a:lnTo>
                  <a:lnTo>
                    <a:pt x="228" y="743"/>
                  </a:lnTo>
                  <a:lnTo>
                    <a:pt x="232" y="735"/>
                  </a:lnTo>
                  <a:lnTo>
                    <a:pt x="232" y="717"/>
                  </a:lnTo>
                  <a:lnTo>
                    <a:pt x="232" y="711"/>
                  </a:lnTo>
                  <a:lnTo>
                    <a:pt x="228" y="705"/>
                  </a:lnTo>
                  <a:lnTo>
                    <a:pt x="221" y="701"/>
                  </a:lnTo>
                  <a:lnTo>
                    <a:pt x="212" y="699"/>
                  </a:lnTo>
                  <a:lnTo>
                    <a:pt x="184" y="703"/>
                  </a:lnTo>
                  <a:lnTo>
                    <a:pt x="163" y="705"/>
                  </a:lnTo>
                  <a:lnTo>
                    <a:pt x="156" y="699"/>
                  </a:lnTo>
                  <a:lnTo>
                    <a:pt x="149" y="691"/>
                  </a:lnTo>
                  <a:lnTo>
                    <a:pt x="139" y="681"/>
                  </a:lnTo>
                  <a:lnTo>
                    <a:pt x="135" y="669"/>
                  </a:lnTo>
                  <a:lnTo>
                    <a:pt x="132" y="663"/>
                  </a:lnTo>
                  <a:lnTo>
                    <a:pt x="130" y="661"/>
                  </a:lnTo>
                  <a:lnTo>
                    <a:pt x="125" y="658"/>
                  </a:lnTo>
                  <a:lnTo>
                    <a:pt x="123" y="656"/>
                  </a:lnTo>
                  <a:lnTo>
                    <a:pt x="116" y="654"/>
                  </a:lnTo>
                  <a:lnTo>
                    <a:pt x="111" y="654"/>
                  </a:lnTo>
                  <a:lnTo>
                    <a:pt x="107" y="650"/>
                  </a:lnTo>
                  <a:lnTo>
                    <a:pt x="104" y="646"/>
                  </a:lnTo>
                  <a:lnTo>
                    <a:pt x="107" y="644"/>
                  </a:lnTo>
                  <a:lnTo>
                    <a:pt x="109" y="642"/>
                  </a:lnTo>
                  <a:lnTo>
                    <a:pt x="111" y="642"/>
                  </a:lnTo>
                  <a:lnTo>
                    <a:pt x="111" y="640"/>
                  </a:lnTo>
                  <a:lnTo>
                    <a:pt x="109" y="636"/>
                  </a:lnTo>
                  <a:lnTo>
                    <a:pt x="102" y="634"/>
                  </a:lnTo>
                  <a:lnTo>
                    <a:pt x="98" y="632"/>
                  </a:lnTo>
                  <a:lnTo>
                    <a:pt x="91" y="630"/>
                  </a:lnTo>
                  <a:lnTo>
                    <a:pt x="88" y="630"/>
                  </a:lnTo>
                  <a:lnTo>
                    <a:pt x="86" y="628"/>
                  </a:lnTo>
                  <a:lnTo>
                    <a:pt x="86" y="626"/>
                  </a:lnTo>
                  <a:lnTo>
                    <a:pt x="88" y="622"/>
                  </a:lnTo>
                  <a:lnTo>
                    <a:pt x="102" y="610"/>
                  </a:lnTo>
                  <a:lnTo>
                    <a:pt x="114" y="600"/>
                  </a:lnTo>
                  <a:lnTo>
                    <a:pt x="118" y="572"/>
                  </a:lnTo>
                  <a:lnTo>
                    <a:pt x="121" y="547"/>
                  </a:lnTo>
                  <a:lnTo>
                    <a:pt x="123" y="523"/>
                  </a:lnTo>
                  <a:lnTo>
                    <a:pt x="123" y="497"/>
                  </a:lnTo>
                  <a:lnTo>
                    <a:pt x="123" y="485"/>
                  </a:lnTo>
                  <a:lnTo>
                    <a:pt x="118" y="473"/>
                  </a:lnTo>
                  <a:lnTo>
                    <a:pt x="116" y="465"/>
                  </a:lnTo>
                  <a:lnTo>
                    <a:pt x="111" y="457"/>
                  </a:lnTo>
                  <a:lnTo>
                    <a:pt x="102" y="445"/>
                  </a:lnTo>
                  <a:lnTo>
                    <a:pt x="95" y="441"/>
                  </a:lnTo>
                  <a:lnTo>
                    <a:pt x="86" y="438"/>
                  </a:lnTo>
                  <a:lnTo>
                    <a:pt x="79" y="434"/>
                  </a:lnTo>
                  <a:lnTo>
                    <a:pt x="77" y="432"/>
                  </a:lnTo>
                  <a:lnTo>
                    <a:pt x="72" y="426"/>
                  </a:lnTo>
                  <a:lnTo>
                    <a:pt x="70" y="424"/>
                  </a:lnTo>
                  <a:lnTo>
                    <a:pt x="65" y="420"/>
                  </a:lnTo>
                  <a:lnTo>
                    <a:pt x="56" y="418"/>
                  </a:lnTo>
                  <a:lnTo>
                    <a:pt x="42" y="420"/>
                  </a:lnTo>
                  <a:lnTo>
                    <a:pt x="21" y="414"/>
                  </a:lnTo>
                  <a:lnTo>
                    <a:pt x="0" y="406"/>
                  </a:lnTo>
                  <a:lnTo>
                    <a:pt x="16" y="394"/>
                  </a:lnTo>
                  <a:lnTo>
                    <a:pt x="39" y="378"/>
                  </a:lnTo>
                  <a:lnTo>
                    <a:pt x="63" y="364"/>
                  </a:lnTo>
                  <a:lnTo>
                    <a:pt x="77" y="358"/>
                  </a:lnTo>
                  <a:lnTo>
                    <a:pt x="86" y="356"/>
                  </a:lnTo>
                  <a:lnTo>
                    <a:pt x="100" y="352"/>
                  </a:lnTo>
                  <a:lnTo>
                    <a:pt x="118" y="336"/>
                  </a:lnTo>
                  <a:lnTo>
                    <a:pt x="135" y="315"/>
                  </a:lnTo>
                  <a:lnTo>
                    <a:pt x="146" y="303"/>
                  </a:lnTo>
                  <a:lnTo>
                    <a:pt x="151" y="295"/>
                  </a:lnTo>
                  <a:lnTo>
                    <a:pt x="156" y="289"/>
                  </a:lnTo>
                  <a:lnTo>
                    <a:pt x="167" y="283"/>
                  </a:lnTo>
                  <a:lnTo>
                    <a:pt x="172" y="279"/>
                  </a:lnTo>
                  <a:lnTo>
                    <a:pt x="172" y="275"/>
                  </a:lnTo>
                  <a:lnTo>
                    <a:pt x="174" y="267"/>
                  </a:lnTo>
                  <a:lnTo>
                    <a:pt x="177" y="257"/>
                  </a:lnTo>
                  <a:lnTo>
                    <a:pt x="179" y="249"/>
                  </a:lnTo>
                  <a:lnTo>
                    <a:pt x="184" y="239"/>
                  </a:lnTo>
                  <a:lnTo>
                    <a:pt x="195" y="229"/>
                  </a:lnTo>
                  <a:lnTo>
                    <a:pt x="209" y="218"/>
                  </a:lnTo>
                  <a:lnTo>
                    <a:pt x="219" y="208"/>
                  </a:lnTo>
                  <a:lnTo>
                    <a:pt x="223" y="196"/>
                  </a:lnTo>
                  <a:lnTo>
                    <a:pt x="226" y="184"/>
                  </a:lnTo>
                  <a:lnTo>
                    <a:pt x="228" y="178"/>
                  </a:lnTo>
                  <a:lnTo>
                    <a:pt x="226" y="168"/>
                  </a:lnTo>
                  <a:lnTo>
                    <a:pt x="228" y="160"/>
                  </a:lnTo>
                  <a:lnTo>
                    <a:pt x="232" y="156"/>
                  </a:lnTo>
                  <a:lnTo>
                    <a:pt x="237" y="150"/>
                  </a:lnTo>
                  <a:lnTo>
                    <a:pt x="244" y="146"/>
                  </a:lnTo>
                  <a:lnTo>
                    <a:pt x="249" y="140"/>
                  </a:lnTo>
                  <a:lnTo>
                    <a:pt x="253" y="130"/>
                  </a:lnTo>
                  <a:lnTo>
                    <a:pt x="256" y="116"/>
                  </a:lnTo>
                  <a:lnTo>
                    <a:pt x="256" y="111"/>
                  </a:lnTo>
                  <a:lnTo>
                    <a:pt x="263" y="107"/>
                  </a:lnTo>
                  <a:lnTo>
                    <a:pt x="267" y="105"/>
                  </a:lnTo>
                  <a:lnTo>
                    <a:pt x="270" y="99"/>
                  </a:lnTo>
                  <a:lnTo>
                    <a:pt x="274" y="89"/>
                  </a:lnTo>
                  <a:lnTo>
                    <a:pt x="279" y="77"/>
                  </a:lnTo>
                  <a:lnTo>
                    <a:pt x="279" y="69"/>
                  </a:lnTo>
                  <a:lnTo>
                    <a:pt x="277" y="65"/>
                  </a:lnTo>
                  <a:lnTo>
                    <a:pt x="274" y="63"/>
                  </a:lnTo>
                  <a:lnTo>
                    <a:pt x="274" y="61"/>
                  </a:lnTo>
                  <a:lnTo>
                    <a:pt x="274" y="57"/>
                  </a:lnTo>
                  <a:lnTo>
                    <a:pt x="279" y="53"/>
                  </a:lnTo>
                  <a:lnTo>
                    <a:pt x="288" y="25"/>
                  </a:lnTo>
                  <a:lnTo>
                    <a:pt x="295" y="0"/>
                  </a:lnTo>
                  <a:lnTo>
                    <a:pt x="307" y="9"/>
                  </a:lnTo>
                  <a:lnTo>
                    <a:pt x="319" y="17"/>
                  </a:lnTo>
                  <a:lnTo>
                    <a:pt x="326" y="11"/>
                  </a:lnTo>
                  <a:lnTo>
                    <a:pt x="328" y="13"/>
                  </a:lnTo>
                  <a:lnTo>
                    <a:pt x="330" y="15"/>
                  </a:lnTo>
                  <a:lnTo>
                    <a:pt x="330" y="19"/>
                  </a:lnTo>
                  <a:lnTo>
                    <a:pt x="333" y="21"/>
                  </a:lnTo>
                  <a:lnTo>
                    <a:pt x="335" y="19"/>
                  </a:lnTo>
                  <a:lnTo>
                    <a:pt x="337" y="17"/>
                  </a:lnTo>
                  <a:lnTo>
                    <a:pt x="342" y="17"/>
                  </a:lnTo>
                  <a:lnTo>
                    <a:pt x="347" y="21"/>
                  </a:lnTo>
                  <a:lnTo>
                    <a:pt x="351" y="27"/>
                  </a:lnTo>
                  <a:lnTo>
                    <a:pt x="354" y="31"/>
                  </a:lnTo>
                  <a:lnTo>
                    <a:pt x="363" y="29"/>
                  </a:lnTo>
                  <a:lnTo>
                    <a:pt x="367" y="31"/>
                  </a:lnTo>
                  <a:lnTo>
                    <a:pt x="372" y="33"/>
                  </a:lnTo>
                  <a:lnTo>
                    <a:pt x="377" y="37"/>
                  </a:lnTo>
                  <a:lnTo>
                    <a:pt x="377" y="45"/>
                  </a:lnTo>
                  <a:lnTo>
                    <a:pt x="377" y="53"/>
                  </a:lnTo>
                  <a:lnTo>
                    <a:pt x="377" y="61"/>
                  </a:lnTo>
                  <a:lnTo>
                    <a:pt x="379" y="65"/>
                  </a:lnTo>
                  <a:lnTo>
                    <a:pt x="381" y="67"/>
                  </a:lnTo>
                  <a:lnTo>
                    <a:pt x="384" y="69"/>
                  </a:lnTo>
                  <a:lnTo>
                    <a:pt x="386" y="67"/>
                  </a:lnTo>
                  <a:lnTo>
                    <a:pt x="391" y="67"/>
                  </a:lnTo>
                  <a:lnTo>
                    <a:pt x="395" y="63"/>
                  </a:lnTo>
                  <a:lnTo>
                    <a:pt x="398" y="59"/>
                  </a:lnTo>
                  <a:lnTo>
                    <a:pt x="400" y="53"/>
                  </a:lnTo>
                  <a:lnTo>
                    <a:pt x="400" y="49"/>
                  </a:lnTo>
                  <a:lnTo>
                    <a:pt x="412" y="47"/>
                  </a:lnTo>
                  <a:lnTo>
                    <a:pt x="419" y="49"/>
                  </a:lnTo>
                  <a:lnTo>
                    <a:pt x="423" y="53"/>
                  </a:lnTo>
                  <a:lnTo>
                    <a:pt x="430" y="53"/>
                  </a:lnTo>
                  <a:lnTo>
                    <a:pt x="440" y="57"/>
                  </a:lnTo>
                  <a:lnTo>
                    <a:pt x="451" y="67"/>
                  </a:lnTo>
                  <a:lnTo>
                    <a:pt x="465" y="81"/>
                  </a:lnTo>
                  <a:lnTo>
                    <a:pt x="482" y="101"/>
                  </a:lnTo>
                  <a:lnTo>
                    <a:pt x="484" y="105"/>
                  </a:lnTo>
                  <a:lnTo>
                    <a:pt x="482" y="111"/>
                  </a:lnTo>
                  <a:lnTo>
                    <a:pt x="477" y="118"/>
                  </a:lnTo>
                  <a:lnTo>
                    <a:pt x="470" y="126"/>
                  </a:lnTo>
                  <a:lnTo>
                    <a:pt x="465" y="130"/>
                  </a:lnTo>
                  <a:lnTo>
                    <a:pt x="461" y="134"/>
                  </a:lnTo>
                  <a:lnTo>
                    <a:pt x="461" y="136"/>
                  </a:lnTo>
                  <a:lnTo>
                    <a:pt x="461" y="138"/>
                  </a:lnTo>
                  <a:lnTo>
                    <a:pt x="463" y="138"/>
                  </a:lnTo>
                  <a:lnTo>
                    <a:pt x="465" y="138"/>
                  </a:lnTo>
                  <a:lnTo>
                    <a:pt x="477" y="124"/>
                  </a:lnTo>
                  <a:lnTo>
                    <a:pt x="484" y="120"/>
                  </a:lnTo>
                  <a:lnTo>
                    <a:pt x="489" y="120"/>
                  </a:lnTo>
                  <a:lnTo>
                    <a:pt x="491" y="120"/>
                  </a:lnTo>
                  <a:lnTo>
                    <a:pt x="491" y="122"/>
                  </a:lnTo>
                  <a:lnTo>
                    <a:pt x="493" y="126"/>
                  </a:lnTo>
                  <a:lnTo>
                    <a:pt x="493" y="132"/>
                  </a:lnTo>
                  <a:lnTo>
                    <a:pt x="493" y="140"/>
                  </a:lnTo>
                  <a:lnTo>
                    <a:pt x="493" y="142"/>
                  </a:lnTo>
                  <a:lnTo>
                    <a:pt x="491" y="144"/>
                  </a:lnTo>
                  <a:lnTo>
                    <a:pt x="489" y="146"/>
                  </a:lnTo>
                  <a:lnTo>
                    <a:pt x="486" y="144"/>
                  </a:lnTo>
                  <a:lnTo>
                    <a:pt x="479" y="162"/>
                  </a:lnTo>
                  <a:lnTo>
                    <a:pt x="470" y="180"/>
                  </a:lnTo>
                  <a:lnTo>
                    <a:pt x="475" y="182"/>
                  </a:lnTo>
                  <a:lnTo>
                    <a:pt x="479" y="178"/>
                  </a:lnTo>
                  <a:lnTo>
                    <a:pt x="482" y="176"/>
                  </a:lnTo>
                  <a:lnTo>
                    <a:pt x="484" y="176"/>
                  </a:lnTo>
                  <a:lnTo>
                    <a:pt x="486" y="176"/>
                  </a:lnTo>
                  <a:lnTo>
                    <a:pt x="489" y="180"/>
                  </a:lnTo>
                  <a:lnTo>
                    <a:pt x="489" y="196"/>
                  </a:lnTo>
                  <a:lnTo>
                    <a:pt x="486" y="208"/>
                  </a:lnTo>
                  <a:lnTo>
                    <a:pt x="491" y="208"/>
                  </a:lnTo>
                  <a:lnTo>
                    <a:pt x="493" y="208"/>
                  </a:lnTo>
                  <a:lnTo>
                    <a:pt x="495" y="204"/>
                  </a:lnTo>
                  <a:lnTo>
                    <a:pt x="495" y="200"/>
                  </a:lnTo>
                  <a:lnTo>
                    <a:pt x="498" y="190"/>
                  </a:lnTo>
                  <a:lnTo>
                    <a:pt x="500" y="176"/>
                  </a:lnTo>
                  <a:lnTo>
                    <a:pt x="500" y="162"/>
                  </a:lnTo>
                  <a:lnTo>
                    <a:pt x="502" y="150"/>
                  </a:lnTo>
                  <a:lnTo>
                    <a:pt x="505" y="146"/>
                  </a:lnTo>
                  <a:lnTo>
                    <a:pt x="507" y="142"/>
                  </a:lnTo>
                  <a:lnTo>
                    <a:pt x="509" y="140"/>
                  </a:lnTo>
                  <a:lnTo>
                    <a:pt x="514" y="140"/>
                  </a:lnTo>
                  <a:lnTo>
                    <a:pt x="516" y="140"/>
                  </a:lnTo>
                  <a:lnTo>
                    <a:pt x="519" y="140"/>
                  </a:lnTo>
                  <a:lnTo>
                    <a:pt x="521" y="140"/>
                  </a:lnTo>
                  <a:lnTo>
                    <a:pt x="523" y="142"/>
                  </a:lnTo>
                  <a:lnTo>
                    <a:pt x="523" y="148"/>
                  </a:lnTo>
                  <a:lnTo>
                    <a:pt x="523" y="156"/>
                  </a:lnTo>
                  <a:lnTo>
                    <a:pt x="521" y="164"/>
                  </a:lnTo>
                  <a:lnTo>
                    <a:pt x="521" y="170"/>
                  </a:lnTo>
                  <a:lnTo>
                    <a:pt x="523" y="176"/>
                  </a:lnTo>
                  <a:lnTo>
                    <a:pt x="528" y="178"/>
                  </a:lnTo>
                  <a:lnTo>
                    <a:pt x="535" y="176"/>
                  </a:lnTo>
                  <a:lnTo>
                    <a:pt x="540" y="174"/>
                  </a:lnTo>
                  <a:lnTo>
                    <a:pt x="544" y="170"/>
                  </a:lnTo>
                  <a:lnTo>
                    <a:pt x="549" y="166"/>
                  </a:lnTo>
                  <a:lnTo>
                    <a:pt x="556" y="162"/>
                  </a:lnTo>
                  <a:lnTo>
                    <a:pt x="568" y="158"/>
                  </a:lnTo>
                  <a:lnTo>
                    <a:pt x="582" y="156"/>
                  </a:lnTo>
                  <a:lnTo>
                    <a:pt x="600" y="156"/>
                  </a:lnTo>
                  <a:lnTo>
                    <a:pt x="607" y="158"/>
                  </a:lnTo>
                  <a:lnTo>
                    <a:pt x="610" y="156"/>
                  </a:lnTo>
                  <a:lnTo>
                    <a:pt x="607" y="154"/>
                  </a:lnTo>
                  <a:lnTo>
                    <a:pt x="607" y="152"/>
                  </a:lnTo>
                  <a:lnTo>
                    <a:pt x="607" y="148"/>
                  </a:lnTo>
                  <a:lnTo>
                    <a:pt x="612" y="146"/>
                  </a:lnTo>
                  <a:lnTo>
                    <a:pt x="619" y="144"/>
                  </a:lnTo>
                  <a:lnTo>
                    <a:pt x="635" y="144"/>
                  </a:lnTo>
                  <a:lnTo>
                    <a:pt x="649" y="146"/>
                  </a:lnTo>
                  <a:lnTo>
                    <a:pt x="665" y="152"/>
                  </a:lnTo>
                  <a:lnTo>
                    <a:pt x="684" y="160"/>
                  </a:lnTo>
                  <a:lnTo>
                    <a:pt x="703" y="170"/>
                  </a:lnTo>
                  <a:lnTo>
                    <a:pt x="719" y="180"/>
                  </a:lnTo>
                  <a:lnTo>
                    <a:pt x="735" y="186"/>
                  </a:lnTo>
                  <a:lnTo>
                    <a:pt x="747" y="190"/>
                  </a:lnTo>
                  <a:lnTo>
                    <a:pt x="758" y="192"/>
                  </a:lnTo>
                  <a:lnTo>
                    <a:pt x="761" y="192"/>
                  </a:lnTo>
                  <a:lnTo>
                    <a:pt x="770" y="194"/>
                  </a:lnTo>
                  <a:lnTo>
                    <a:pt x="782" y="194"/>
                  </a:lnTo>
                  <a:lnTo>
                    <a:pt x="793" y="192"/>
                  </a:lnTo>
                  <a:lnTo>
                    <a:pt x="800" y="188"/>
                  </a:lnTo>
                  <a:lnTo>
                    <a:pt x="807" y="184"/>
                  </a:lnTo>
                  <a:lnTo>
                    <a:pt x="807" y="194"/>
                  </a:lnTo>
                  <a:lnTo>
                    <a:pt x="805" y="198"/>
                  </a:lnTo>
                  <a:lnTo>
                    <a:pt x="805" y="206"/>
                  </a:lnTo>
                  <a:lnTo>
                    <a:pt x="800" y="214"/>
                  </a:lnTo>
                  <a:lnTo>
                    <a:pt x="793" y="223"/>
                  </a:lnTo>
                  <a:lnTo>
                    <a:pt x="786" y="229"/>
                  </a:lnTo>
                  <a:lnTo>
                    <a:pt x="777" y="237"/>
                  </a:lnTo>
                  <a:lnTo>
                    <a:pt x="765" y="243"/>
                  </a:lnTo>
                  <a:lnTo>
                    <a:pt x="756" y="249"/>
                  </a:lnTo>
                  <a:lnTo>
                    <a:pt x="749" y="251"/>
                  </a:lnTo>
                  <a:lnTo>
                    <a:pt x="733" y="255"/>
                  </a:lnTo>
                  <a:lnTo>
                    <a:pt x="721" y="257"/>
                  </a:lnTo>
                  <a:lnTo>
                    <a:pt x="714" y="261"/>
                  </a:lnTo>
                  <a:lnTo>
                    <a:pt x="707" y="265"/>
                  </a:lnTo>
                  <a:lnTo>
                    <a:pt x="705" y="271"/>
                  </a:lnTo>
                  <a:lnTo>
                    <a:pt x="703" y="275"/>
                  </a:lnTo>
                  <a:lnTo>
                    <a:pt x="700" y="287"/>
                  </a:lnTo>
                  <a:lnTo>
                    <a:pt x="696" y="295"/>
                  </a:lnTo>
                  <a:lnTo>
                    <a:pt x="686" y="305"/>
                  </a:lnTo>
                  <a:lnTo>
                    <a:pt x="677" y="311"/>
                  </a:lnTo>
                  <a:lnTo>
                    <a:pt x="672" y="315"/>
                  </a:lnTo>
                  <a:lnTo>
                    <a:pt x="670" y="319"/>
                  </a:lnTo>
                  <a:lnTo>
                    <a:pt x="668" y="323"/>
                  </a:lnTo>
                  <a:lnTo>
                    <a:pt x="668" y="329"/>
                  </a:lnTo>
                  <a:lnTo>
                    <a:pt x="670" y="344"/>
                  </a:lnTo>
                  <a:lnTo>
                    <a:pt x="670" y="358"/>
                  </a:lnTo>
                  <a:lnTo>
                    <a:pt x="668" y="370"/>
                  </a:lnTo>
                  <a:lnTo>
                    <a:pt x="663" y="378"/>
                  </a:lnTo>
                  <a:lnTo>
                    <a:pt x="670" y="400"/>
                  </a:lnTo>
                  <a:lnTo>
                    <a:pt x="677" y="426"/>
                  </a:lnTo>
                  <a:lnTo>
                    <a:pt x="675" y="438"/>
                  </a:lnTo>
                  <a:lnTo>
                    <a:pt x="670" y="447"/>
                  </a:lnTo>
                  <a:lnTo>
                    <a:pt x="665" y="455"/>
                  </a:lnTo>
                  <a:lnTo>
                    <a:pt x="658" y="461"/>
                  </a:lnTo>
                  <a:lnTo>
                    <a:pt x="654" y="467"/>
                  </a:lnTo>
                  <a:lnTo>
                    <a:pt x="647" y="475"/>
                  </a:lnTo>
                  <a:lnTo>
                    <a:pt x="644" y="485"/>
                  </a:lnTo>
                  <a:lnTo>
                    <a:pt x="642" y="497"/>
                  </a:lnTo>
                  <a:lnTo>
                    <a:pt x="644" y="507"/>
                  </a:lnTo>
                  <a:lnTo>
                    <a:pt x="647" y="517"/>
                  </a:lnTo>
                  <a:lnTo>
                    <a:pt x="651" y="523"/>
                  </a:lnTo>
                  <a:lnTo>
                    <a:pt x="656" y="529"/>
                  </a:lnTo>
                  <a:lnTo>
                    <a:pt x="661" y="535"/>
                  </a:lnTo>
                  <a:lnTo>
                    <a:pt x="665" y="539"/>
                  </a:lnTo>
                  <a:lnTo>
                    <a:pt x="670" y="545"/>
                  </a:lnTo>
                  <a:lnTo>
                    <a:pt x="670" y="554"/>
                  </a:lnTo>
                  <a:lnTo>
                    <a:pt x="670" y="566"/>
                  </a:lnTo>
                  <a:lnTo>
                    <a:pt x="668" y="574"/>
                  </a:lnTo>
                  <a:lnTo>
                    <a:pt x="665" y="582"/>
                  </a:lnTo>
                  <a:lnTo>
                    <a:pt x="661" y="586"/>
                  </a:lnTo>
                  <a:lnTo>
                    <a:pt x="654" y="592"/>
                  </a:lnTo>
                  <a:lnTo>
                    <a:pt x="647" y="594"/>
                  </a:lnTo>
                  <a:lnTo>
                    <a:pt x="635" y="596"/>
                  </a:lnTo>
                  <a:lnTo>
                    <a:pt x="621" y="596"/>
                  </a:lnTo>
                  <a:lnTo>
                    <a:pt x="603" y="594"/>
                  </a:lnTo>
                  <a:lnTo>
                    <a:pt x="582" y="590"/>
                  </a:lnTo>
                  <a:lnTo>
                    <a:pt x="563" y="588"/>
                  </a:lnTo>
                  <a:lnTo>
                    <a:pt x="544" y="586"/>
                  </a:lnTo>
                  <a:lnTo>
                    <a:pt x="537" y="586"/>
                  </a:lnTo>
                  <a:lnTo>
                    <a:pt x="530" y="588"/>
                  </a:lnTo>
                  <a:lnTo>
                    <a:pt x="523" y="592"/>
                  </a:lnTo>
                  <a:lnTo>
                    <a:pt x="519" y="596"/>
                  </a:lnTo>
                  <a:lnTo>
                    <a:pt x="509" y="606"/>
                  </a:lnTo>
                  <a:lnTo>
                    <a:pt x="502" y="614"/>
                  </a:lnTo>
                  <a:lnTo>
                    <a:pt x="491" y="624"/>
                  </a:lnTo>
                  <a:lnTo>
                    <a:pt x="479" y="632"/>
                  </a:lnTo>
                  <a:lnTo>
                    <a:pt x="468" y="638"/>
                  </a:lnTo>
                  <a:lnTo>
                    <a:pt x="456" y="642"/>
                  </a:lnTo>
                  <a:lnTo>
                    <a:pt x="444" y="644"/>
                  </a:lnTo>
                  <a:lnTo>
                    <a:pt x="437" y="646"/>
                  </a:lnTo>
                  <a:lnTo>
                    <a:pt x="430" y="650"/>
                  </a:lnTo>
                  <a:lnTo>
                    <a:pt x="426" y="654"/>
                  </a:lnTo>
                  <a:lnTo>
                    <a:pt x="421" y="658"/>
                  </a:lnTo>
                  <a:lnTo>
                    <a:pt x="414" y="661"/>
                  </a:lnTo>
                  <a:lnTo>
                    <a:pt x="407" y="663"/>
                  </a:lnTo>
                  <a:lnTo>
                    <a:pt x="395" y="663"/>
                  </a:lnTo>
                  <a:lnTo>
                    <a:pt x="386" y="665"/>
                  </a:lnTo>
                  <a:lnTo>
                    <a:pt x="377" y="665"/>
                  </a:lnTo>
                  <a:lnTo>
                    <a:pt x="370" y="667"/>
                  </a:lnTo>
                  <a:lnTo>
                    <a:pt x="365" y="671"/>
                  </a:lnTo>
                  <a:lnTo>
                    <a:pt x="356" y="679"/>
                  </a:lnTo>
                  <a:lnTo>
                    <a:pt x="351" y="687"/>
                  </a:lnTo>
                  <a:lnTo>
                    <a:pt x="344" y="707"/>
                  </a:lnTo>
                  <a:lnTo>
                    <a:pt x="342" y="725"/>
                  </a:lnTo>
                  <a:lnTo>
                    <a:pt x="328" y="745"/>
                  </a:lnTo>
                  <a:lnTo>
                    <a:pt x="319" y="765"/>
                  </a:lnTo>
                  <a:lnTo>
                    <a:pt x="302" y="788"/>
                  </a:lnTo>
                  <a:lnTo>
                    <a:pt x="291" y="806"/>
                  </a:lnTo>
                  <a:lnTo>
                    <a:pt x="291" y="816"/>
                  </a:lnTo>
                  <a:lnTo>
                    <a:pt x="291" y="824"/>
                  </a:lnTo>
                  <a:lnTo>
                    <a:pt x="293" y="832"/>
                  </a:lnTo>
                  <a:lnTo>
                    <a:pt x="298" y="838"/>
                  </a:lnTo>
                  <a:lnTo>
                    <a:pt x="302" y="850"/>
                  </a:lnTo>
                  <a:lnTo>
                    <a:pt x="307" y="860"/>
                  </a:lnTo>
                  <a:lnTo>
                    <a:pt x="302" y="909"/>
                  </a:lnTo>
                  <a:lnTo>
                    <a:pt x="302" y="915"/>
                  </a:lnTo>
                  <a:lnTo>
                    <a:pt x="300" y="919"/>
                  </a:lnTo>
                  <a:lnTo>
                    <a:pt x="298" y="923"/>
                  </a:lnTo>
                  <a:lnTo>
                    <a:pt x="293" y="929"/>
                  </a:lnTo>
                  <a:lnTo>
                    <a:pt x="286" y="937"/>
                  </a:lnTo>
                  <a:lnTo>
                    <a:pt x="279" y="947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08" name="Freeform 98"/>
            <p:cNvSpPr>
              <a:spLocks/>
            </p:cNvSpPr>
            <p:nvPr/>
          </p:nvSpPr>
          <p:spPr bwMode="auto">
            <a:xfrm>
              <a:off x="2712" y="2705"/>
              <a:ext cx="450" cy="230"/>
            </a:xfrm>
            <a:custGeom>
              <a:avLst/>
              <a:gdLst>
                <a:gd name="T0" fmla="*/ 6 w 726"/>
                <a:gd name="T1" fmla="*/ 10 h 426"/>
                <a:gd name="T2" fmla="*/ 7 w 726"/>
                <a:gd name="T3" fmla="*/ 9 h 426"/>
                <a:gd name="T4" fmla="*/ 9 w 726"/>
                <a:gd name="T5" fmla="*/ 10 h 426"/>
                <a:gd name="T6" fmla="*/ 11 w 726"/>
                <a:gd name="T7" fmla="*/ 10 h 426"/>
                <a:gd name="T8" fmla="*/ 11 w 726"/>
                <a:gd name="T9" fmla="*/ 10 h 426"/>
                <a:gd name="T10" fmla="*/ 14 w 726"/>
                <a:gd name="T11" fmla="*/ 10 h 426"/>
                <a:gd name="T12" fmla="*/ 15 w 726"/>
                <a:gd name="T13" fmla="*/ 10 h 426"/>
                <a:gd name="T14" fmla="*/ 20 w 726"/>
                <a:gd name="T15" fmla="*/ 10 h 426"/>
                <a:gd name="T16" fmla="*/ 20 w 726"/>
                <a:gd name="T17" fmla="*/ 10 h 426"/>
                <a:gd name="T18" fmla="*/ 22 w 726"/>
                <a:gd name="T19" fmla="*/ 9 h 426"/>
                <a:gd name="T20" fmla="*/ 24 w 726"/>
                <a:gd name="T21" fmla="*/ 9 h 426"/>
                <a:gd name="T22" fmla="*/ 25 w 726"/>
                <a:gd name="T23" fmla="*/ 9 h 426"/>
                <a:gd name="T24" fmla="*/ 27 w 726"/>
                <a:gd name="T25" fmla="*/ 9 h 426"/>
                <a:gd name="T26" fmla="*/ 29 w 726"/>
                <a:gd name="T27" fmla="*/ 9 h 426"/>
                <a:gd name="T28" fmla="*/ 30 w 726"/>
                <a:gd name="T29" fmla="*/ 9 h 426"/>
                <a:gd name="T30" fmla="*/ 31 w 726"/>
                <a:gd name="T31" fmla="*/ 9 h 426"/>
                <a:gd name="T32" fmla="*/ 34 w 726"/>
                <a:gd name="T33" fmla="*/ 9 h 426"/>
                <a:gd name="T34" fmla="*/ 38 w 726"/>
                <a:gd name="T35" fmla="*/ 9 h 426"/>
                <a:gd name="T36" fmla="*/ 38 w 726"/>
                <a:gd name="T37" fmla="*/ 8 h 426"/>
                <a:gd name="T38" fmla="*/ 37 w 726"/>
                <a:gd name="T39" fmla="*/ 8 h 426"/>
                <a:gd name="T40" fmla="*/ 37 w 726"/>
                <a:gd name="T41" fmla="*/ 8 h 426"/>
                <a:gd name="T42" fmla="*/ 38 w 726"/>
                <a:gd name="T43" fmla="*/ 8 h 426"/>
                <a:gd name="T44" fmla="*/ 38 w 726"/>
                <a:gd name="T45" fmla="*/ 7 h 426"/>
                <a:gd name="T46" fmla="*/ 39 w 726"/>
                <a:gd name="T47" fmla="*/ 7 h 426"/>
                <a:gd name="T48" fmla="*/ 39 w 726"/>
                <a:gd name="T49" fmla="*/ 8 h 426"/>
                <a:gd name="T50" fmla="*/ 39 w 726"/>
                <a:gd name="T51" fmla="*/ 8 h 426"/>
                <a:gd name="T52" fmla="*/ 40 w 726"/>
                <a:gd name="T53" fmla="*/ 7 h 426"/>
                <a:gd name="T54" fmla="*/ 40 w 726"/>
                <a:gd name="T55" fmla="*/ 6 h 426"/>
                <a:gd name="T56" fmla="*/ 38 w 726"/>
                <a:gd name="T57" fmla="*/ 6 h 426"/>
                <a:gd name="T58" fmla="*/ 37 w 726"/>
                <a:gd name="T59" fmla="*/ 6 h 426"/>
                <a:gd name="T60" fmla="*/ 38 w 726"/>
                <a:gd name="T61" fmla="*/ 6 h 426"/>
                <a:gd name="T62" fmla="*/ 36 w 726"/>
                <a:gd name="T63" fmla="*/ 5 h 426"/>
                <a:gd name="T64" fmla="*/ 33 w 726"/>
                <a:gd name="T65" fmla="*/ 5 h 426"/>
                <a:gd name="T66" fmla="*/ 33 w 726"/>
                <a:gd name="T67" fmla="*/ 5 h 426"/>
                <a:gd name="T68" fmla="*/ 32 w 726"/>
                <a:gd name="T69" fmla="*/ 3 h 426"/>
                <a:gd name="T70" fmla="*/ 31 w 726"/>
                <a:gd name="T71" fmla="*/ 2 h 426"/>
                <a:gd name="T72" fmla="*/ 29 w 726"/>
                <a:gd name="T73" fmla="*/ 1 h 426"/>
                <a:gd name="T74" fmla="*/ 27 w 726"/>
                <a:gd name="T75" fmla="*/ 1 h 426"/>
                <a:gd name="T76" fmla="*/ 24 w 726"/>
                <a:gd name="T77" fmla="*/ 1 h 426"/>
                <a:gd name="T78" fmla="*/ 20 w 726"/>
                <a:gd name="T79" fmla="*/ 1 h 426"/>
                <a:gd name="T80" fmla="*/ 16 w 726"/>
                <a:gd name="T81" fmla="*/ 0 h 426"/>
                <a:gd name="T82" fmla="*/ 12 w 726"/>
                <a:gd name="T83" fmla="*/ 1 h 426"/>
                <a:gd name="T84" fmla="*/ 9 w 726"/>
                <a:gd name="T85" fmla="*/ 1 h 426"/>
                <a:gd name="T86" fmla="*/ 7 w 726"/>
                <a:gd name="T87" fmla="*/ 1 h 426"/>
                <a:gd name="T88" fmla="*/ 7 w 726"/>
                <a:gd name="T89" fmla="*/ 1 h 426"/>
                <a:gd name="T90" fmla="*/ 5 w 726"/>
                <a:gd name="T91" fmla="*/ 2 h 426"/>
                <a:gd name="T92" fmla="*/ 4 w 726"/>
                <a:gd name="T93" fmla="*/ 3 h 426"/>
                <a:gd name="T94" fmla="*/ 1 w 726"/>
                <a:gd name="T95" fmla="*/ 4 h 426"/>
                <a:gd name="T96" fmla="*/ 2 w 726"/>
                <a:gd name="T97" fmla="*/ 5 h 426"/>
                <a:gd name="T98" fmla="*/ 2 w 726"/>
                <a:gd name="T99" fmla="*/ 5 h 426"/>
                <a:gd name="T100" fmla="*/ 1 w 726"/>
                <a:gd name="T101" fmla="*/ 5 h 426"/>
                <a:gd name="T102" fmla="*/ 1 w 726"/>
                <a:gd name="T103" fmla="*/ 7 h 426"/>
                <a:gd name="T104" fmla="*/ 1 w 726"/>
                <a:gd name="T105" fmla="*/ 8 h 426"/>
                <a:gd name="T106" fmla="*/ 0 w 726"/>
                <a:gd name="T107" fmla="*/ 8 h 426"/>
                <a:gd name="T108" fmla="*/ 4 w 726"/>
                <a:gd name="T109" fmla="*/ 8 h 426"/>
                <a:gd name="T110" fmla="*/ 4 w 726"/>
                <a:gd name="T111" fmla="*/ 8 h 426"/>
                <a:gd name="T112" fmla="*/ 6 w 726"/>
                <a:gd name="T113" fmla="*/ 9 h 4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26"/>
                <a:gd name="T172" fmla="*/ 0 h 426"/>
                <a:gd name="T173" fmla="*/ 726 w 726"/>
                <a:gd name="T174" fmla="*/ 426 h 4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26" h="426">
                  <a:moveTo>
                    <a:pt x="95" y="381"/>
                  </a:moveTo>
                  <a:lnTo>
                    <a:pt x="100" y="385"/>
                  </a:lnTo>
                  <a:lnTo>
                    <a:pt x="104" y="387"/>
                  </a:lnTo>
                  <a:lnTo>
                    <a:pt x="111" y="389"/>
                  </a:lnTo>
                  <a:lnTo>
                    <a:pt x="121" y="387"/>
                  </a:lnTo>
                  <a:lnTo>
                    <a:pt x="132" y="385"/>
                  </a:lnTo>
                  <a:lnTo>
                    <a:pt x="146" y="385"/>
                  </a:lnTo>
                  <a:lnTo>
                    <a:pt x="160" y="387"/>
                  </a:lnTo>
                  <a:lnTo>
                    <a:pt x="167" y="391"/>
                  </a:lnTo>
                  <a:lnTo>
                    <a:pt x="172" y="395"/>
                  </a:lnTo>
                  <a:lnTo>
                    <a:pt x="177" y="395"/>
                  </a:lnTo>
                  <a:lnTo>
                    <a:pt x="181" y="395"/>
                  </a:lnTo>
                  <a:lnTo>
                    <a:pt x="186" y="395"/>
                  </a:lnTo>
                  <a:lnTo>
                    <a:pt x="193" y="393"/>
                  </a:lnTo>
                  <a:lnTo>
                    <a:pt x="197" y="393"/>
                  </a:lnTo>
                  <a:lnTo>
                    <a:pt x="216" y="399"/>
                  </a:lnTo>
                  <a:lnTo>
                    <a:pt x="237" y="401"/>
                  </a:lnTo>
                  <a:lnTo>
                    <a:pt x="246" y="403"/>
                  </a:lnTo>
                  <a:lnTo>
                    <a:pt x="256" y="403"/>
                  </a:lnTo>
                  <a:lnTo>
                    <a:pt x="263" y="407"/>
                  </a:lnTo>
                  <a:lnTo>
                    <a:pt x="270" y="411"/>
                  </a:lnTo>
                  <a:lnTo>
                    <a:pt x="307" y="422"/>
                  </a:lnTo>
                  <a:lnTo>
                    <a:pt x="339" y="426"/>
                  </a:lnTo>
                  <a:lnTo>
                    <a:pt x="349" y="426"/>
                  </a:lnTo>
                  <a:lnTo>
                    <a:pt x="367" y="424"/>
                  </a:lnTo>
                  <a:lnTo>
                    <a:pt x="367" y="413"/>
                  </a:lnTo>
                  <a:lnTo>
                    <a:pt x="367" y="401"/>
                  </a:lnTo>
                  <a:lnTo>
                    <a:pt x="370" y="393"/>
                  </a:lnTo>
                  <a:lnTo>
                    <a:pt x="374" y="389"/>
                  </a:lnTo>
                  <a:lnTo>
                    <a:pt x="381" y="385"/>
                  </a:lnTo>
                  <a:lnTo>
                    <a:pt x="388" y="385"/>
                  </a:lnTo>
                  <a:lnTo>
                    <a:pt x="407" y="383"/>
                  </a:lnTo>
                  <a:lnTo>
                    <a:pt x="421" y="381"/>
                  </a:lnTo>
                  <a:lnTo>
                    <a:pt x="426" y="377"/>
                  </a:lnTo>
                  <a:lnTo>
                    <a:pt x="428" y="371"/>
                  </a:lnTo>
                  <a:lnTo>
                    <a:pt x="435" y="365"/>
                  </a:lnTo>
                  <a:lnTo>
                    <a:pt x="442" y="363"/>
                  </a:lnTo>
                  <a:lnTo>
                    <a:pt x="453" y="365"/>
                  </a:lnTo>
                  <a:lnTo>
                    <a:pt x="467" y="367"/>
                  </a:lnTo>
                  <a:lnTo>
                    <a:pt x="484" y="365"/>
                  </a:lnTo>
                  <a:lnTo>
                    <a:pt x="502" y="363"/>
                  </a:lnTo>
                  <a:lnTo>
                    <a:pt x="512" y="363"/>
                  </a:lnTo>
                  <a:lnTo>
                    <a:pt x="519" y="365"/>
                  </a:lnTo>
                  <a:lnTo>
                    <a:pt x="523" y="367"/>
                  </a:lnTo>
                  <a:lnTo>
                    <a:pt x="530" y="373"/>
                  </a:lnTo>
                  <a:lnTo>
                    <a:pt x="535" y="377"/>
                  </a:lnTo>
                  <a:lnTo>
                    <a:pt x="540" y="381"/>
                  </a:lnTo>
                  <a:lnTo>
                    <a:pt x="547" y="385"/>
                  </a:lnTo>
                  <a:lnTo>
                    <a:pt x="554" y="387"/>
                  </a:lnTo>
                  <a:lnTo>
                    <a:pt x="572" y="375"/>
                  </a:lnTo>
                  <a:lnTo>
                    <a:pt x="595" y="361"/>
                  </a:lnTo>
                  <a:lnTo>
                    <a:pt x="628" y="361"/>
                  </a:lnTo>
                  <a:lnTo>
                    <a:pt x="658" y="359"/>
                  </a:lnTo>
                  <a:lnTo>
                    <a:pt x="665" y="345"/>
                  </a:lnTo>
                  <a:lnTo>
                    <a:pt x="677" y="333"/>
                  </a:lnTo>
                  <a:lnTo>
                    <a:pt x="677" y="329"/>
                  </a:lnTo>
                  <a:lnTo>
                    <a:pt x="672" y="327"/>
                  </a:lnTo>
                  <a:lnTo>
                    <a:pt x="668" y="327"/>
                  </a:lnTo>
                  <a:lnTo>
                    <a:pt x="661" y="325"/>
                  </a:lnTo>
                  <a:lnTo>
                    <a:pt x="654" y="325"/>
                  </a:lnTo>
                  <a:lnTo>
                    <a:pt x="649" y="323"/>
                  </a:lnTo>
                  <a:lnTo>
                    <a:pt x="644" y="319"/>
                  </a:lnTo>
                  <a:lnTo>
                    <a:pt x="644" y="311"/>
                  </a:lnTo>
                  <a:lnTo>
                    <a:pt x="654" y="313"/>
                  </a:lnTo>
                  <a:lnTo>
                    <a:pt x="658" y="313"/>
                  </a:lnTo>
                  <a:lnTo>
                    <a:pt x="663" y="311"/>
                  </a:lnTo>
                  <a:lnTo>
                    <a:pt x="665" y="306"/>
                  </a:lnTo>
                  <a:lnTo>
                    <a:pt x="668" y="302"/>
                  </a:lnTo>
                  <a:lnTo>
                    <a:pt x="670" y="298"/>
                  </a:lnTo>
                  <a:lnTo>
                    <a:pt x="675" y="296"/>
                  </a:lnTo>
                  <a:lnTo>
                    <a:pt x="677" y="298"/>
                  </a:lnTo>
                  <a:lnTo>
                    <a:pt x="686" y="298"/>
                  </a:lnTo>
                  <a:lnTo>
                    <a:pt x="691" y="300"/>
                  </a:lnTo>
                  <a:lnTo>
                    <a:pt x="691" y="304"/>
                  </a:lnTo>
                  <a:lnTo>
                    <a:pt x="689" y="306"/>
                  </a:lnTo>
                  <a:lnTo>
                    <a:pt x="689" y="309"/>
                  </a:lnTo>
                  <a:lnTo>
                    <a:pt x="686" y="313"/>
                  </a:lnTo>
                  <a:lnTo>
                    <a:pt x="684" y="315"/>
                  </a:lnTo>
                  <a:lnTo>
                    <a:pt x="686" y="317"/>
                  </a:lnTo>
                  <a:lnTo>
                    <a:pt x="700" y="311"/>
                  </a:lnTo>
                  <a:lnTo>
                    <a:pt x="714" y="300"/>
                  </a:lnTo>
                  <a:lnTo>
                    <a:pt x="726" y="292"/>
                  </a:lnTo>
                  <a:lnTo>
                    <a:pt x="726" y="290"/>
                  </a:lnTo>
                  <a:lnTo>
                    <a:pt x="700" y="274"/>
                  </a:lnTo>
                  <a:lnTo>
                    <a:pt x="675" y="256"/>
                  </a:lnTo>
                  <a:lnTo>
                    <a:pt x="672" y="262"/>
                  </a:lnTo>
                  <a:lnTo>
                    <a:pt x="668" y="266"/>
                  </a:lnTo>
                  <a:lnTo>
                    <a:pt x="663" y="268"/>
                  </a:lnTo>
                  <a:lnTo>
                    <a:pt x="658" y="270"/>
                  </a:lnTo>
                  <a:lnTo>
                    <a:pt x="658" y="250"/>
                  </a:lnTo>
                  <a:lnTo>
                    <a:pt x="663" y="248"/>
                  </a:lnTo>
                  <a:lnTo>
                    <a:pt x="668" y="244"/>
                  </a:lnTo>
                  <a:lnTo>
                    <a:pt x="668" y="238"/>
                  </a:lnTo>
                  <a:lnTo>
                    <a:pt x="668" y="232"/>
                  </a:lnTo>
                  <a:lnTo>
                    <a:pt x="654" y="228"/>
                  </a:lnTo>
                  <a:lnTo>
                    <a:pt x="640" y="224"/>
                  </a:lnTo>
                  <a:lnTo>
                    <a:pt x="591" y="224"/>
                  </a:lnTo>
                  <a:lnTo>
                    <a:pt x="586" y="222"/>
                  </a:lnTo>
                  <a:lnTo>
                    <a:pt x="584" y="220"/>
                  </a:lnTo>
                  <a:lnTo>
                    <a:pt x="581" y="216"/>
                  </a:lnTo>
                  <a:lnTo>
                    <a:pt x="581" y="212"/>
                  </a:lnTo>
                  <a:lnTo>
                    <a:pt x="586" y="202"/>
                  </a:lnTo>
                  <a:lnTo>
                    <a:pt x="593" y="193"/>
                  </a:lnTo>
                  <a:lnTo>
                    <a:pt x="572" y="165"/>
                  </a:lnTo>
                  <a:lnTo>
                    <a:pt x="554" y="139"/>
                  </a:lnTo>
                  <a:lnTo>
                    <a:pt x="554" y="111"/>
                  </a:lnTo>
                  <a:lnTo>
                    <a:pt x="551" y="84"/>
                  </a:lnTo>
                  <a:lnTo>
                    <a:pt x="547" y="70"/>
                  </a:lnTo>
                  <a:lnTo>
                    <a:pt x="542" y="60"/>
                  </a:lnTo>
                  <a:lnTo>
                    <a:pt x="530" y="50"/>
                  </a:lnTo>
                  <a:lnTo>
                    <a:pt x="516" y="42"/>
                  </a:lnTo>
                  <a:lnTo>
                    <a:pt x="505" y="38"/>
                  </a:lnTo>
                  <a:lnTo>
                    <a:pt x="493" y="36"/>
                  </a:lnTo>
                  <a:lnTo>
                    <a:pt x="484" y="36"/>
                  </a:lnTo>
                  <a:lnTo>
                    <a:pt x="472" y="36"/>
                  </a:lnTo>
                  <a:lnTo>
                    <a:pt x="449" y="38"/>
                  </a:lnTo>
                  <a:lnTo>
                    <a:pt x="421" y="36"/>
                  </a:lnTo>
                  <a:lnTo>
                    <a:pt x="393" y="22"/>
                  </a:lnTo>
                  <a:lnTo>
                    <a:pt x="363" y="10"/>
                  </a:lnTo>
                  <a:lnTo>
                    <a:pt x="349" y="14"/>
                  </a:lnTo>
                  <a:lnTo>
                    <a:pt x="337" y="16"/>
                  </a:lnTo>
                  <a:lnTo>
                    <a:pt x="309" y="8"/>
                  </a:lnTo>
                  <a:lnTo>
                    <a:pt x="286" y="0"/>
                  </a:lnTo>
                  <a:lnTo>
                    <a:pt x="263" y="2"/>
                  </a:lnTo>
                  <a:lnTo>
                    <a:pt x="237" y="4"/>
                  </a:lnTo>
                  <a:lnTo>
                    <a:pt x="207" y="4"/>
                  </a:lnTo>
                  <a:lnTo>
                    <a:pt x="177" y="2"/>
                  </a:lnTo>
                  <a:lnTo>
                    <a:pt x="170" y="8"/>
                  </a:lnTo>
                  <a:lnTo>
                    <a:pt x="160" y="14"/>
                  </a:lnTo>
                  <a:lnTo>
                    <a:pt x="149" y="20"/>
                  </a:lnTo>
                  <a:lnTo>
                    <a:pt x="135" y="24"/>
                  </a:lnTo>
                  <a:lnTo>
                    <a:pt x="125" y="28"/>
                  </a:lnTo>
                  <a:lnTo>
                    <a:pt x="118" y="32"/>
                  </a:lnTo>
                  <a:lnTo>
                    <a:pt x="114" y="36"/>
                  </a:lnTo>
                  <a:lnTo>
                    <a:pt x="111" y="42"/>
                  </a:lnTo>
                  <a:lnTo>
                    <a:pt x="104" y="56"/>
                  </a:lnTo>
                  <a:lnTo>
                    <a:pt x="100" y="72"/>
                  </a:lnTo>
                  <a:lnTo>
                    <a:pt x="88" y="82"/>
                  </a:lnTo>
                  <a:lnTo>
                    <a:pt x="72" y="93"/>
                  </a:lnTo>
                  <a:lnTo>
                    <a:pt x="65" y="117"/>
                  </a:lnTo>
                  <a:lnTo>
                    <a:pt x="62" y="141"/>
                  </a:lnTo>
                  <a:lnTo>
                    <a:pt x="51" y="151"/>
                  </a:lnTo>
                  <a:lnTo>
                    <a:pt x="35" y="159"/>
                  </a:lnTo>
                  <a:lnTo>
                    <a:pt x="32" y="161"/>
                  </a:lnTo>
                  <a:lnTo>
                    <a:pt x="30" y="167"/>
                  </a:lnTo>
                  <a:lnTo>
                    <a:pt x="30" y="175"/>
                  </a:lnTo>
                  <a:lnTo>
                    <a:pt x="35" y="185"/>
                  </a:lnTo>
                  <a:lnTo>
                    <a:pt x="37" y="189"/>
                  </a:lnTo>
                  <a:lnTo>
                    <a:pt x="39" y="193"/>
                  </a:lnTo>
                  <a:lnTo>
                    <a:pt x="39" y="197"/>
                  </a:lnTo>
                  <a:lnTo>
                    <a:pt x="39" y="204"/>
                  </a:lnTo>
                  <a:lnTo>
                    <a:pt x="35" y="212"/>
                  </a:lnTo>
                  <a:lnTo>
                    <a:pt x="32" y="220"/>
                  </a:lnTo>
                  <a:lnTo>
                    <a:pt x="25" y="264"/>
                  </a:lnTo>
                  <a:lnTo>
                    <a:pt x="21" y="284"/>
                  </a:lnTo>
                  <a:lnTo>
                    <a:pt x="16" y="290"/>
                  </a:lnTo>
                  <a:lnTo>
                    <a:pt x="9" y="294"/>
                  </a:lnTo>
                  <a:lnTo>
                    <a:pt x="4" y="298"/>
                  </a:lnTo>
                  <a:lnTo>
                    <a:pt x="2" y="302"/>
                  </a:lnTo>
                  <a:lnTo>
                    <a:pt x="0" y="309"/>
                  </a:lnTo>
                  <a:lnTo>
                    <a:pt x="0" y="313"/>
                  </a:lnTo>
                  <a:lnTo>
                    <a:pt x="0" y="323"/>
                  </a:lnTo>
                  <a:lnTo>
                    <a:pt x="4" y="327"/>
                  </a:lnTo>
                  <a:lnTo>
                    <a:pt x="23" y="323"/>
                  </a:lnTo>
                  <a:lnTo>
                    <a:pt x="58" y="317"/>
                  </a:lnTo>
                  <a:lnTo>
                    <a:pt x="62" y="319"/>
                  </a:lnTo>
                  <a:lnTo>
                    <a:pt x="67" y="325"/>
                  </a:lnTo>
                  <a:lnTo>
                    <a:pt x="74" y="331"/>
                  </a:lnTo>
                  <a:lnTo>
                    <a:pt x="79" y="341"/>
                  </a:lnTo>
                  <a:lnTo>
                    <a:pt x="88" y="361"/>
                  </a:lnTo>
                  <a:lnTo>
                    <a:pt x="95" y="381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09" name="Freeform 99"/>
            <p:cNvSpPr>
              <a:spLocks/>
            </p:cNvSpPr>
            <p:nvPr/>
          </p:nvSpPr>
          <p:spPr bwMode="auto">
            <a:xfrm>
              <a:off x="2712" y="2705"/>
              <a:ext cx="450" cy="230"/>
            </a:xfrm>
            <a:custGeom>
              <a:avLst/>
              <a:gdLst>
                <a:gd name="T0" fmla="*/ 6 w 726"/>
                <a:gd name="T1" fmla="*/ 10 h 426"/>
                <a:gd name="T2" fmla="*/ 7 w 726"/>
                <a:gd name="T3" fmla="*/ 9 h 426"/>
                <a:gd name="T4" fmla="*/ 9 w 726"/>
                <a:gd name="T5" fmla="*/ 10 h 426"/>
                <a:gd name="T6" fmla="*/ 11 w 726"/>
                <a:gd name="T7" fmla="*/ 10 h 426"/>
                <a:gd name="T8" fmla="*/ 11 w 726"/>
                <a:gd name="T9" fmla="*/ 10 h 426"/>
                <a:gd name="T10" fmla="*/ 14 w 726"/>
                <a:gd name="T11" fmla="*/ 10 h 426"/>
                <a:gd name="T12" fmla="*/ 15 w 726"/>
                <a:gd name="T13" fmla="*/ 10 h 426"/>
                <a:gd name="T14" fmla="*/ 20 w 726"/>
                <a:gd name="T15" fmla="*/ 10 h 426"/>
                <a:gd name="T16" fmla="*/ 20 w 726"/>
                <a:gd name="T17" fmla="*/ 10 h 426"/>
                <a:gd name="T18" fmla="*/ 22 w 726"/>
                <a:gd name="T19" fmla="*/ 9 h 426"/>
                <a:gd name="T20" fmla="*/ 24 w 726"/>
                <a:gd name="T21" fmla="*/ 9 h 426"/>
                <a:gd name="T22" fmla="*/ 25 w 726"/>
                <a:gd name="T23" fmla="*/ 9 h 426"/>
                <a:gd name="T24" fmla="*/ 27 w 726"/>
                <a:gd name="T25" fmla="*/ 9 h 426"/>
                <a:gd name="T26" fmla="*/ 29 w 726"/>
                <a:gd name="T27" fmla="*/ 9 h 426"/>
                <a:gd name="T28" fmla="*/ 30 w 726"/>
                <a:gd name="T29" fmla="*/ 9 h 426"/>
                <a:gd name="T30" fmla="*/ 31 w 726"/>
                <a:gd name="T31" fmla="*/ 9 h 426"/>
                <a:gd name="T32" fmla="*/ 34 w 726"/>
                <a:gd name="T33" fmla="*/ 9 h 426"/>
                <a:gd name="T34" fmla="*/ 38 w 726"/>
                <a:gd name="T35" fmla="*/ 9 h 426"/>
                <a:gd name="T36" fmla="*/ 38 w 726"/>
                <a:gd name="T37" fmla="*/ 8 h 426"/>
                <a:gd name="T38" fmla="*/ 37 w 726"/>
                <a:gd name="T39" fmla="*/ 8 h 426"/>
                <a:gd name="T40" fmla="*/ 37 w 726"/>
                <a:gd name="T41" fmla="*/ 8 h 426"/>
                <a:gd name="T42" fmla="*/ 38 w 726"/>
                <a:gd name="T43" fmla="*/ 8 h 426"/>
                <a:gd name="T44" fmla="*/ 38 w 726"/>
                <a:gd name="T45" fmla="*/ 7 h 426"/>
                <a:gd name="T46" fmla="*/ 39 w 726"/>
                <a:gd name="T47" fmla="*/ 7 h 426"/>
                <a:gd name="T48" fmla="*/ 39 w 726"/>
                <a:gd name="T49" fmla="*/ 8 h 426"/>
                <a:gd name="T50" fmla="*/ 39 w 726"/>
                <a:gd name="T51" fmla="*/ 8 h 426"/>
                <a:gd name="T52" fmla="*/ 40 w 726"/>
                <a:gd name="T53" fmla="*/ 7 h 426"/>
                <a:gd name="T54" fmla="*/ 40 w 726"/>
                <a:gd name="T55" fmla="*/ 6 h 426"/>
                <a:gd name="T56" fmla="*/ 38 w 726"/>
                <a:gd name="T57" fmla="*/ 6 h 426"/>
                <a:gd name="T58" fmla="*/ 37 w 726"/>
                <a:gd name="T59" fmla="*/ 6 h 426"/>
                <a:gd name="T60" fmla="*/ 38 w 726"/>
                <a:gd name="T61" fmla="*/ 6 h 426"/>
                <a:gd name="T62" fmla="*/ 38 w 726"/>
                <a:gd name="T63" fmla="*/ 5 h 426"/>
                <a:gd name="T64" fmla="*/ 36 w 726"/>
                <a:gd name="T65" fmla="*/ 5 h 426"/>
                <a:gd name="T66" fmla="*/ 33 w 726"/>
                <a:gd name="T67" fmla="*/ 5 h 426"/>
                <a:gd name="T68" fmla="*/ 33 w 726"/>
                <a:gd name="T69" fmla="*/ 5 h 426"/>
                <a:gd name="T70" fmla="*/ 32 w 726"/>
                <a:gd name="T71" fmla="*/ 4 h 426"/>
                <a:gd name="T72" fmla="*/ 31 w 726"/>
                <a:gd name="T73" fmla="*/ 2 h 426"/>
                <a:gd name="T74" fmla="*/ 30 w 726"/>
                <a:gd name="T75" fmla="*/ 1 h 426"/>
                <a:gd name="T76" fmla="*/ 28 w 726"/>
                <a:gd name="T77" fmla="*/ 1 h 426"/>
                <a:gd name="T78" fmla="*/ 25 w 726"/>
                <a:gd name="T79" fmla="*/ 1 h 426"/>
                <a:gd name="T80" fmla="*/ 20 w 726"/>
                <a:gd name="T81" fmla="*/ 1 h 426"/>
                <a:gd name="T82" fmla="*/ 18 w 726"/>
                <a:gd name="T83" fmla="*/ 1 h 426"/>
                <a:gd name="T84" fmla="*/ 14 w 726"/>
                <a:gd name="T85" fmla="*/ 1 h 426"/>
                <a:gd name="T86" fmla="*/ 9 w 726"/>
                <a:gd name="T87" fmla="*/ 1 h 426"/>
                <a:gd name="T88" fmla="*/ 7 w 726"/>
                <a:gd name="T89" fmla="*/ 1 h 426"/>
                <a:gd name="T90" fmla="*/ 7 w 726"/>
                <a:gd name="T91" fmla="*/ 1 h 426"/>
                <a:gd name="T92" fmla="*/ 6 w 726"/>
                <a:gd name="T93" fmla="*/ 2 h 426"/>
                <a:gd name="T94" fmla="*/ 4 w 726"/>
                <a:gd name="T95" fmla="*/ 3 h 426"/>
                <a:gd name="T96" fmla="*/ 2 w 726"/>
                <a:gd name="T97" fmla="*/ 4 h 426"/>
                <a:gd name="T98" fmla="*/ 1 w 726"/>
                <a:gd name="T99" fmla="*/ 4 h 426"/>
                <a:gd name="T100" fmla="*/ 2 w 726"/>
                <a:gd name="T101" fmla="*/ 5 h 426"/>
                <a:gd name="T102" fmla="*/ 2 w 726"/>
                <a:gd name="T103" fmla="*/ 5 h 426"/>
                <a:gd name="T104" fmla="*/ 1 w 726"/>
                <a:gd name="T105" fmla="*/ 7 h 426"/>
                <a:gd name="T106" fmla="*/ 1 w 726"/>
                <a:gd name="T107" fmla="*/ 7 h 426"/>
                <a:gd name="T108" fmla="*/ 0 w 726"/>
                <a:gd name="T109" fmla="*/ 8 h 426"/>
                <a:gd name="T110" fmla="*/ 1 w 726"/>
                <a:gd name="T111" fmla="*/ 8 h 426"/>
                <a:gd name="T112" fmla="*/ 4 w 726"/>
                <a:gd name="T113" fmla="*/ 8 h 426"/>
                <a:gd name="T114" fmla="*/ 5 w 726"/>
                <a:gd name="T115" fmla="*/ 9 h 426"/>
                <a:gd name="T116" fmla="*/ 6 w 726"/>
                <a:gd name="T117" fmla="*/ 9 h 4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26"/>
                <a:gd name="T178" fmla="*/ 0 h 426"/>
                <a:gd name="T179" fmla="*/ 726 w 726"/>
                <a:gd name="T180" fmla="*/ 426 h 4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26" h="426">
                  <a:moveTo>
                    <a:pt x="95" y="381"/>
                  </a:moveTo>
                  <a:lnTo>
                    <a:pt x="100" y="385"/>
                  </a:lnTo>
                  <a:lnTo>
                    <a:pt x="104" y="387"/>
                  </a:lnTo>
                  <a:lnTo>
                    <a:pt x="111" y="389"/>
                  </a:lnTo>
                  <a:lnTo>
                    <a:pt x="121" y="387"/>
                  </a:lnTo>
                  <a:lnTo>
                    <a:pt x="132" y="385"/>
                  </a:lnTo>
                  <a:lnTo>
                    <a:pt x="146" y="385"/>
                  </a:lnTo>
                  <a:lnTo>
                    <a:pt x="160" y="387"/>
                  </a:lnTo>
                  <a:lnTo>
                    <a:pt x="167" y="391"/>
                  </a:lnTo>
                  <a:lnTo>
                    <a:pt x="172" y="395"/>
                  </a:lnTo>
                  <a:lnTo>
                    <a:pt x="177" y="395"/>
                  </a:lnTo>
                  <a:lnTo>
                    <a:pt x="181" y="395"/>
                  </a:lnTo>
                  <a:lnTo>
                    <a:pt x="186" y="395"/>
                  </a:lnTo>
                  <a:lnTo>
                    <a:pt x="193" y="393"/>
                  </a:lnTo>
                  <a:lnTo>
                    <a:pt x="197" y="393"/>
                  </a:lnTo>
                  <a:lnTo>
                    <a:pt x="216" y="399"/>
                  </a:lnTo>
                  <a:lnTo>
                    <a:pt x="237" y="401"/>
                  </a:lnTo>
                  <a:lnTo>
                    <a:pt x="246" y="403"/>
                  </a:lnTo>
                  <a:lnTo>
                    <a:pt x="256" y="403"/>
                  </a:lnTo>
                  <a:lnTo>
                    <a:pt x="263" y="407"/>
                  </a:lnTo>
                  <a:lnTo>
                    <a:pt x="270" y="411"/>
                  </a:lnTo>
                  <a:lnTo>
                    <a:pt x="307" y="422"/>
                  </a:lnTo>
                  <a:lnTo>
                    <a:pt x="339" y="426"/>
                  </a:lnTo>
                  <a:lnTo>
                    <a:pt x="349" y="426"/>
                  </a:lnTo>
                  <a:lnTo>
                    <a:pt x="367" y="424"/>
                  </a:lnTo>
                  <a:lnTo>
                    <a:pt x="367" y="413"/>
                  </a:lnTo>
                  <a:lnTo>
                    <a:pt x="367" y="401"/>
                  </a:lnTo>
                  <a:lnTo>
                    <a:pt x="370" y="393"/>
                  </a:lnTo>
                  <a:lnTo>
                    <a:pt x="374" y="389"/>
                  </a:lnTo>
                  <a:lnTo>
                    <a:pt x="381" y="385"/>
                  </a:lnTo>
                  <a:lnTo>
                    <a:pt x="388" y="385"/>
                  </a:lnTo>
                  <a:lnTo>
                    <a:pt x="407" y="383"/>
                  </a:lnTo>
                  <a:lnTo>
                    <a:pt x="421" y="381"/>
                  </a:lnTo>
                  <a:lnTo>
                    <a:pt x="426" y="377"/>
                  </a:lnTo>
                  <a:lnTo>
                    <a:pt x="428" y="371"/>
                  </a:lnTo>
                  <a:lnTo>
                    <a:pt x="435" y="365"/>
                  </a:lnTo>
                  <a:lnTo>
                    <a:pt x="442" y="363"/>
                  </a:lnTo>
                  <a:lnTo>
                    <a:pt x="453" y="365"/>
                  </a:lnTo>
                  <a:lnTo>
                    <a:pt x="467" y="367"/>
                  </a:lnTo>
                  <a:lnTo>
                    <a:pt x="484" y="365"/>
                  </a:lnTo>
                  <a:lnTo>
                    <a:pt x="502" y="363"/>
                  </a:lnTo>
                  <a:lnTo>
                    <a:pt x="512" y="363"/>
                  </a:lnTo>
                  <a:lnTo>
                    <a:pt x="519" y="365"/>
                  </a:lnTo>
                  <a:lnTo>
                    <a:pt x="523" y="367"/>
                  </a:lnTo>
                  <a:lnTo>
                    <a:pt x="530" y="373"/>
                  </a:lnTo>
                  <a:lnTo>
                    <a:pt x="535" y="377"/>
                  </a:lnTo>
                  <a:lnTo>
                    <a:pt x="540" y="381"/>
                  </a:lnTo>
                  <a:lnTo>
                    <a:pt x="547" y="385"/>
                  </a:lnTo>
                  <a:lnTo>
                    <a:pt x="554" y="387"/>
                  </a:lnTo>
                  <a:lnTo>
                    <a:pt x="572" y="375"/>
                  </a:lnTo>
                  <a:lnTo>
                    <a:pt x="595" y="361"/>
                  </a:lnTo>
                  <a:lnTo>
                    <a:pt x="628" y="361"/>
                  </a:lnTo>
                  <a:lnTo>
                    <a:pt x="658" y="359"/>
                  </a:lnTo>
                  <a:lnTo>
                    <a:pt x="665" y="345"/>
                  </a:lnTo>
                  <a:lnTo>
                    <a:pt x="677" y="333"/>
                  </a:lnTo>
                  <a:lnTo>
                    <a:pt x="677" y="329"/>
                  </a:lnTo>
                  <a:lnTo>
                    <a:pt x="672" y="327"/>
                  </a:lnTo>
                  <a:lnTo>
                    <a:pt x="668" y="327"/>
                  </a:lnTo>
                  <a:lnTo>
                    <a:pt x="661" y="325"/>
                  </a:lnTo>
                  <a:lnTo>
                    <a:pt x="654" y="325"/>
                  </a:lnTo>
                  <a:lnTo>
                    <a:pt x="649" y="323"/>
                  </a:lnTo>
                  <a:lnTo>
                    <a:pt x="644" y="319"/>
                  </a:lnTo>
                  <a:lnTo>
                    <a:pt x="644" y="311"/>
                  </a:lnTo>
                  <a:lnTo>
                    <a:pt x="654" y="313"/>
                  </a:lnTo>
                  <a:lnTo>
                    <a:pt x="658" y="313"/>
                  </a:lnTo>
                  <a:lnTo>
                    <a:pt x="663" y="311"/>
                  </a:lnTo>
                  <a:lnTo>
                    <a:pt x="665" y="306"/>
                  </a:lnTo>
                  <a:lnTo>
                    <a:pt x="668" y="302"/>
                  </a:lnTo>
                  <a:lnTo>
                    <a:pt x="670" y="298"/>
                  </a:lnTo>
                  <a:lnTo>
                    <a:pt x="675" y="296"/>
                  </a:lnTo>
                  <a:lnTo>
                    <a:pt x="677" y="298"/>
                  </a:lnTo>
                  <a:lnTo>
                    <a:pt x="686" y="298"/>
                  </a:lnTo>
                  <a:lnTo>
                    <a:pt x="691" y="300"/>
                  </a:lnTo>
                  <a:lnTo>
                    <a:pt x="691" y="304"/>
                  </a:lnTo>
                  <a:lnTo>
                    <a:pt x="689" y="306"/>
                  </a:lnTo>
                  <a:lnTo>
                    <a:pt x="689" y="309"/>
                  </a:lnTo>
                  <a:lnTo>
                    <a:pt x="686" y="313"/>
                  </a:lnTo>
                  <a:lnTo>
                    <a:pt x="684" y="315"/>
                  </a:lnTo>
                  <a:lnTo>
                    <a:pt x="686" y="317"/>
                  </a:lnTo>
                  <a:lnTo>
                    <a:pt x="700" y="311"/>
                  </a:lnTo>
                  <a:lnTo>
                    <a:pt x="714" y="300"/>
                  </a:lnTo>
                  <a:lnTo>
                    <a:pt x="726" y="292"/>
                  </a:lnTo>
                  <a:lnTo>
                    <a:pt x="726" y="290"/>
                  </a:lnTo>
                  <a:lnTo>
                    <a:pt x="700" y="274"/>
                  </a:lnTo>
                  <a:lnTo>
                    <a:pt x="675" y="256"/>
                  </a:lnTo>
                  <a:lnTo>
                    <a:pt x="672" y="262"/>
                  </a:lnTo>
                  <a:lnTo>
                    <a:pt x="668" y="266"/>
                  </a:lnTo>
                  <a:lnTo>
                    <a:pt x="663" y="268"/>
                  </a:lnTo>
                  <a:lnTo>
                    <a:pt x="658" y="270"/>
                  </a:lnTo>
                  <a:lnTo>
                    <a:pt x="658" y="250"/>
                  </a:lnTo>
                  <a:lnTo>
                    <a:pt x="663" y="248"/>
                  </a:lnTo>
                  <a:lnTo>
                    <a:pt x="668" y="244"/>
                  </a:lnTo>
                  <a:lnTo>
                    <a:pt x="668" y="238"/>
                  </a:lnTo>
                  <a:lnTo>
                    <a:pt x="668" y="232"/>
                  </a:lnTo>
                  <a:lnTo>
                    <a:pt x="654" y="228"/>
                  </a:lnTo>
                  <a:lnTo>
                    <a:pt x="640" y="224"/>
                  </a:lnTo>
                  <a:lnTo>
                    <a:pt x="591" y="224"/>
                  </a:lnTo>
                  <a:lnTo>
                    <a:pt x="586" y="222"/>
                  </a:lnTo>
                  <a:lnTo>
                    <a:pt x="584" y="220"/>
                  </a:lnTo>
                  <a:lnTo>
                    <a:pt x="581" y="216"/>
                  </a:lnTo>
                  <a:lnTo>
                    <a:pt x="581" y="212"/>
                  </a:lnTo>
                  <a:lnTo>
                    <a:pt x="586" y="202"/>
                  </a:lnTo>
                  <a:lnTo>
                    <a:pt x="593" y="193"/>
                  </a:lnTo>
                  <a:lnTo>
                    <a:pt x="572" y="165"/>
                  </a:lnTo>
                  <a:lnTo>
                    <a:pt x="554" y="139"/>
                  </a:lnTo>
                  <a:lnTo>
                    <a:pt x="554" y="111"/>
                  </a:lnTo>
                  <a:lnTo>
                    <a:pt x="551" y="84"/>
                  </a:lnTo>
                  <a:lnTo>
                    <a:pt x="547" y="70"/>
                  </a:lnTo>
                  <a:lnTo>
                    <a:pt x="542" y="60"/>
                  </a:lnTo>
                  <a:lnTo>
                    <a:pt x="530" y="50"/>
                  </a:lnTo>
                  <a:lnTo>
                    <a:pt x="516" y="42"/>
                  </a:lnTo>
                  <a:lnTo>
                    <a:pt x="505" y="38"/>
                  </a:lnTo>
                  <a:lnTo>
                    <a:pt x="493" y="36"/>
                  </a:lnTo>
                  <a:lnTo>
                    <a:pt x="484" y="36"/>
                  </a:lnTo>
                  <a:lnTo>
                    <a:pt x="472" y="36"/>
                  </a:lnTo>
                  <a:lnTo>
                    <a:pt x="449" y="38"/>
                  </a:lnTo>
                  <a:lnTo>
                    <a:pt x="421" y="36"/>
                  </a:lnTo>
                  <a:lnTo>
                    <a:pt x="393" y="22"/>
                  </a:lnTo>
                  <a:lnTo>
                    <a:pt x="363" y="10"/>
                  </a:lnTo>
                  <a:lnTo>
                    <a:pt x="349" y="14"/>
                  </a:lnTo>
                  <a:lnTo>
                    <a:pt x="337" y="16"/>
                  </a:lnTo>
                  <a:lnTo>
                    <a:pt x="309" y="8"/>
                  </a:lnTo>
                  <a:lnTo>
                    <a:pt x="286" y="0"/>
                  </a:lnTo>
                  <a:lnTo>
                    <a:pt x="263" y="2"/>
                  </a:lnTo>
                  <a:lnTo>
                    <a:pt x="237" y="4"/>
                  </a:lnTo>
                  <a:lnTo>
                    <a:pt x="207" y="4"/>
                  </a:lnTo>
                  <a:lnTo>
                    <a:pt x="177" y="2"/>
                  </a:lnTo>
                  <a:lnTo>
                    <a:pt x="170" y="8"/>
                  </a:lnTo>
                  <a:lnTo>
                    <a:pt x="160" y="14"/>
                  </a:lnTo>
                  <a:lnTo>
                    <a:pt x="149" y="20"/>
                  </a:lnTo>
                  <a:lnTo>
                    <a:pt x="135" y="24"/>
                  </a:lnTo>
                  <a:lnTo>
                    <a:pt x="125" y="28"/>
                  </a:lnTo>
                  <a:lnTo>
                    <a:pt x="118" y="32"/>
                  </a:lnTo>
                  <a:lnTo>
                    <a:pt x="114" y="36"/>
                  </a:lnTo>
                  <a:lnTo>
                    <a:pt x="111" y="42"/>
                  </a:lnTo>
                  <a:lnTo>
                    <a:pt x="104" y="56"/>
                  </a:lnTo>
                  <a:lnTo>
                    <a:pt x="100" y="72"/>
                  </a:lnTo>
                  <a:lnTo>
                    <a:pt x="88" y="82"/>
                  </a:lnTo>
                  <a:lnTo>
                    <a:pt x="72" y="93"/>
                  </a:lnTo>
                  <a:lnTo>
                    <a:pt x="65" y="117"/>
                  </a:lnTo>
                  <a:lnTo>
                    <a:pt x="62" y="141"/>
                  </a:lnTo>
                  <a:lnTo>
                    <a:pt x="51" y="151"/>
                  </a:lnTo>
                  <a:lnTo>
                    <a:pt x="35" y="159"/>
                  </a:lnTo>
                  <a:lnTo>
                    <a:pt x="32" y="161"/>
                  </a:lnTo>
                  <a:lnTo>
                    <a:pt x="30" y="167"/>
                  </a:lnTo>
                  <a:lnTo>
                    <a:pt x="30" y="175"/>
                  </a:lnTo>
                  <a:lnTo>
                    <a:pt x="35" y="185"/>
                  </a:lnTo>
                  <a:lnTo>
                    <a:pt x="37" y="189"/>
                  </a:lnTo>
                  <a:lnTo>
                    <a:pt x="39" y="193"/>
                  </a:lnTo>
                  <a:lnTo>
                    <a:pt x="39" y="197"/>
                  </a:lnTo>
                  <a:lnTo>
                    <a:pt x="39" y="204"/>
                  </a:lnTo>
                  <a:lnTo>
                    <a:pt x="35" y="212"/>
                  </a:lnTo>
                  <a:lnTo>
                    <a:pt x="32" y="220"/>
                  </a:lnTo>
                  <a:lnTo>
                    <a:pt x="25" y="264"/>
                  </a:lnTo>
                  <a:lnTo>
                    <a:pt x="21" y="284"/>
                  </a:lnTo>
                  <a:lnTo>
                    <a:pt x="16" y="290"/>
                  </a:lnTo>
                  <a:lnTo>
                    <a:pt x="9" y="294"/>
                  </a:lnTo>
                  <a:lnTo>
                    <a:pt x="4" y="298"/>
                  </a:lnTo>
                  <a:lnTo>
                    <a:pt x="2" y="302"/>
                  </a:lnTo>
                  <a:lnTo>
                    <a:pt x="0" y="309"/>
                  </a:lnTo>
                  <a:lnTo>
                    <a:pt x="0" y="313"/>
                  </a:lnTo>
                  <a:lnTo>
                    <a:pt x="0" y="323"/>
                  </a:lnTo>
                  <a:lnTo>
                    <a:pt x="4" y="327"/>
                  </a:lnTo>
                  <a:lnTo>
                    <a:pt x="23" y="323"/>
                  </a:lnTo>
                  <a:lnTo>
                    <a:pt x="58" y="317"/>
                  </a:lnTo>
                  <a:lnTo>
                    <a:pt x="62" y="319"/>
                  </a:lnTo>
                  <a:lnTo>
                    <a:pt x="67" y="325"/>
                  </a:lnTo>
                  <a:lnTo>
                    <a:pt x="74" y="331"/>
                  </a:lnTo>
                  <a:lnTo>
                    <a:pt x="79" y="341"/>
                  </a:lnTo>
                  <a:lnTo>
                    <a:pt x="88" y="361"/>
                  </a:lnTo>
                  <a:lnTo>
                    <a:pt x="95" y="381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10" name="Freeform 100"/>
            <p:cNvSpPr>
              <a:spLocks/>
            </p:cNvSpPr>
            <p:nvPr/>
          </p:nvSpPr>
          <p:spPr bwMode="auto">
            <a:xfrm>
              <a:off x="2992" y="1457"/>
              <a:ext cx="185" cy="96"/>
            </a:xfrm>
            <a:custGeom>
              <a:avLst/>
              <a:gdLst>
                <a:gd name="T0" fmla="*/ 7 w 296"/>
                <a:gd name="T1" fmla="*/ 1 h 178"/>
                <a:gd name="T2" fmla="*/ 6 w 296"/>
                <a:gd name="T3" fmla="*/ 1 h 178"/>
                <a:gd name="T4" fmla="*/ 4 w 296"/>
                <a:gd name="T5" fmla="*/ 0 h 178"/>
                <a:gd name="T6" fmla="*/ 3 w 296"/>
                <a:gd name="T7" fmla="*/ 1 h 178"/>
                <a:gd name="T8" fmla="*/ 1 w 296"/>
                <a:gd name="T9" fmla="*/ 1 h 178"/>
                <a:gd name="T10" fmla="*/ 1 w 296"/>
                <a:gd name="T11" fmla="*/ 1 h 178"/>
                <a:gd name="T12" fmla="*/ 1 w 296"/>
                <a:gd name="T13" fmla="*/ 1 h 178"/>
                <a:gd name="T14" fmla="*/ 1 w 296"/>
                <a:gd name="T15" fmla="*/ 1 h 178"/>
                <a:gd name="T16" fmla="*/ 1 w 296"/>
                <a:gd name="T17" fmla="*/ 1 h 178"/>
                <a:gd name="T18" fmla="*/ 1 w 296"/>
                <a:gd name="T19" fmla="*/ 1 h 178"/>
                <a:gd name="T20" fmla="*/ 1 w 296"/>
                <a:gd name="T21" fmla="*/ 1 h 178"/>
                <a:gd name="T22" fmla="*/ 1 w 296"/>
                <a:gd name="T23" fmla="*/ 1 h 178"/>
                <a:gd name="T24" fmla="*/ 0 w 296"/>
                <a:gd name="T25" fmla="*/ 2 h 178"/>
                <a:gd name="T26" fmla="*/ 1 w 296"/>
                <a:gd name="T27" fmla="*/ 2 h 178"/>
                <a:gd name="T28" fmla="*/ 1 w 296"/>
                <a:gd name="T29" fmla="*/ 2 h 178"/>
                <a:gd name="T30" fmla="*/ 1 w 296"/>
                <a:gd name="T31" fmla="*/ 3 h 178"/>
                <a:gd name="T32" fmla="*/ 1 w 296"/>
                <a:gd name="T33" fmla="*/ 3 h 178"/>
                <a:gd name="T34" fmla="*/ 1 w 296"/>
                <a:gd name="T35" fmla="*/ 3 h 178"/>
                <a:gd name="T36" fmla="*/ 1 w 296"/>
                <a:gd name="T37" fmla="*/ 4 h 178"/>
                <a:gd name="T38" fmla="*/ 2 w 296"/>
                <a:gd name="T39" fmla="*/ 4 h 178"/>
                <a:gd name="T40" fmla="*/ 3 w 296"/>
                <a:gd name="T41" fmla="*/ 4 h 178"/>
                <a:gd name="T42" fmla="*/ 4 w 296"/>
                <a:gd name="T43" fmla="*/ 4 h 178"/>
                <a:gd name="T44" fmla="*/ 4 w 296"/>
                <a:gd name="T45" fmla="*/ 4 h 178"/>
                <a:gd name="T46" fmla="*/ 4 w 296"/>
                <a:gd name="T47" fmla="*/ 4 h 178"/>
                <a:gd name="T48" fmla="*/ 6 w 296"/>
                <a:gd name="T49" fmla="*/ 4 h 178"/>
                <a:gd name="T50" fmla="*/ 6 w 296"/>
                <a:gd name="T51" fmla="*/ 4 h 178"/>
                <a:gd name="T52" fmla="*/ 7 w 296"/>
                <a:gd name="T53" fmla="*/ 4 h 178"/>
                <a:gd name="T54" fmla="*/ 8 w 296"/>
                <a:gd name="T55" fmla="*/ 4 h 178"/>
                <a:gd name="T56" fmla="*/ 9 w 296"/>
                <a:gd name="T57" fmla="*/ 4 h 178"/>
                <a:gd name="T58" fmla="*/ 10 w 296"/>
                <a:gd name="T59" fmla="*/ 3 h 178"/>
                <a:gd name="T60" fmla="*/ 11 w 296"/>
                <a:gd name="T61" fmla="*/ 3 h 178"/>
                <a:gd name="T62" fmla="*/ 11 w 296"/>
                <a:gd name="T63" fmla="*/ 3 h 178"/>
                <a:gd name="T64" fmla="*/ 12 w 296"/>
                <a:gd name="T65" fmla="*/ 3 h 178"/>
                <a:gd name="T66" fmla="*/ 12 w 296"/>
                <a:gd name="T67" fmla="*/ 3 h 178"/>
                <a:gd name="T68" fmla="*/ 14 w 296"/>
                <a:gd name="T69" fmla="*/ 3 h 178"/>
                <a:gd name="T70" fmla="*/ 14 w 296"/>
                <a:gd name="T71" fmla="*/ 3 h 178"/>
                <a:gd name="T72" fmla="*/ 14 w 296"/>
                <a:gd name="T73" fmla="*/ 3 h 178"/>
                <a:gd name="T74" fmla="*/ 14 w 296"/>
                <a:gd name="T75" fmla="*/ 3 h 178"/>
                <a:gd name="T76" fmla="*/ 15 w 296"/>
                <a:gd name="T77" fmla="*/ 3 h 178"/>
                <a:gd name="T78" fmla="*/ 15 w 296"/>
                <a:gd name="T79" fmla="*/ 3 h 178"/>
                <a:gd name="T80" fmla="*/ 16 w 296"/>
                <a:gd name="T81" fmla="*/ 2 h 178"/>
                <a:gd name="T82" fmla="*/ 16 w 296"/>
                <a:gd name="T83" fmla="*/ 2 h 178"/>
                <a:gd name="T84" fmla="*/ 16 w 296"/>
                <a:gd name="T85" fmla="*/ 2 h 178"/>
                <a:gd name="T86" fmla="*/ 17 w 296"/>
                <a:gd name="T87" fmla="*/ 1 h 178"/>
                <a:gd name="T88" fmla="*/ 17 w 296"/>
                <a:gd name="T89" fmla="*/ 1 h 178"/>
                <a:gd name="T90" fmla="*/ 17 w 296"/>
                <a:gd name="T91" fmla="*/ 1 h 178"/>
                <a:gd name="T92" fmla="*/ 15 w 296"/>
                <a:gd name="T93" fmla="*/ 1 h 178"/>
                <a:gd name="T94" fmla="*/ 12 w 296"/>
                <a:gd name="T95" fmla="*/ 1 h 178"/>
                <a:gd name="T96" fmla="*/ 11 w 296"/>
                <a:gd name="T97" fmla="*/ 1 h 178"/>
                <a:gd name="T98" fmla="*/ 10 w 296"/>
                <a:gd name="T99" fmla="*/ 1 h 1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96"/>
                <a:gd name="T151" fmla="*/ 0 h 178"/>
                <a:gd name="T152" fmla="*/ 296 w 296"/>
                <a:gd name="T153" fmla="*/ 178 h 17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96" h="178">
                  <a:moveTo>
                    <a:pt x="159" y="13"/>
                  </a:moveTo>
                  <a:lnTo>
                    <a:pt x="135" y="11"/>
                  </a:lnTo>
                  <a:lnTo>
                    <a:pt x="115" y="7"/>
                  </a:lnTo>
                  <a:lnTo>
                    <a:pt x="94" y="3"/>
                  </a:lnTo>
                  <a:lnTo>
                    <a:pt x="70" y="0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38" y="5"/>
                  </a:lnTo>
                  <a:lnTo>
                    <a:pt x="28" y="7"/>
                  </a:lnTo>
                  <a:lnTo>
                    <a:pt x="21" y="11"/>
                  </a:lnTo>
                  <a:lnTo>
                    <a:pt x="17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2" y="37"/>
                  </a:lnTo>
                  <a:lnTo>
                    <a:pt x="12" y="41"/>
                  </a:lnTo>
                  <a:lnTo>
                    <a:pt x="17" y="45"/>
                  </a:lnTo>
                  <a:lnTo>
                    <a:pt x="21" y="49"/>
                  </a:lnTo>
                  <a:lnTo>
                    <a:pt x="19" y="51"/>
                  </a:lnTo>
                  <a:lnTo>
                    <a:pt x="17" y="51"/>
                  </a:lnTo>
                  <a:lnTo>
                    <a:pt x="14" y="51"/>
                  </a:lnTo>
                  <a:lnTo>
                    <a:pt x="12" y="51"/>
                  </a:lnTo>
                  <a:lnTo>
                    <a:pt x="7" y="49"/>
                  </a:lnTo>
                  <a:lnTo>
                    <a:pt x="5" y="47"/>
                  </a:lnTo>
                  <a:lnTo>
                    <a:pt x="3" y="47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0" y="63"/>
                  </a:lnTo>
                  <a:lnTo>
                    <a:pt x="3" y="79"/>
                  </a:lnTo>
                  <a:lnTo>
                    <a:pt x="5" y="91"/>
                  </a:lnTo>
                  <a:lnTo>
                    <a:pt x="17" y="95"/>
                  </a:lnTo>
                  <a:lnTo>
                    <a:pt x="28" y="101"/>
                  </a:lnTo>
                  <a:lnTo>
                    <a:pt x="19" y="103"/>
                  </a:lnTo>
                  <a:lnTo>
                    <a:pt x="7" y="103"/>
                  </a:lnTo>
                  <a:lnTo>
                    <a:pt x="5" y="114"/>
                  </a:lnTo>
                  <a:lnTo>
                    <a:pt x="7" y="120"/>
                  </a:lnTo>
                  <a:lnTo>
                    <a:pt x="10" y="134"/>
                  </a:lnTo>
                  <a:lnTo>
                    <a:pt x="14" y="148"/>
                  </a:lnTo>
                  <a:lnTo>
                    <a:pt x="21" y="152"/>
                  </a:lnTo>
                  <a:lnTo>
                    <a:pt x="24" y="156"/>
                  </a:lnTo>
                  <a:lnTo>
                    <a:pt x="28" y="164"/>
                  </a:lnTo>
                  <a:lnTo>
                    <a:pt x="31" y="170"/>
                  </a:lnTo>
                  <a:lnTo>
                    <a:pt x="35" y="176"/>
                  </a:lnTo>
                  <a:lnTo>
                    <a:pt x="42" y="178"/>
                  </a:lnTo>
                  <a:lnTo>
                    <a:pt x="56" y="172"/>
                  </a:lnTo>
                  <a:lnTo>
                    <a:pt x="63" y="166"/>
                  </a:lnTo>
                  <a:lnTo>
                    <a:pt x="68" y="170"/>
                  </a:lnTo>
                  <a:lnTo>
                    <a:pt x="75" y="174"/>
                  </a:lnTo>
                  <a:lnTo>
                    <a:pt x="84" y="170"/>
                  </a:lnTo>
                  <a:lnTo>
                    <a:pt x="87" y="166"/>
                  </a:lnTo>
                  <a:lnTo>
                    <a:pt x="91" y="170"/>
                  </a:lnTo>
                  <a:lnTo>
                    <a:pt x="98" y="172"/>
                  </a:lnTo>
                  <a:lnTo>
                    <a:pt x="105" y="176"/>
                  </a:lnTo>
                  <a:lnTo>
                    <a:pt x="112" y="176"/>
                  </a:lnTo>
                  <a:lnTo>
                    <a:pt x="124" y="170"/>
                  </a:lnTo>
                  <a:lnTo>
                    <a:pt x="133" y="164"/>
                  </a:lnTo>
                  <a:lnTo>
                    <a:pt x="140" y="164"/>
                  </a:lnTo>
                  <a:lnTo>
                    <a:pt x="152" y="164"/>
                  </a:lnTo>
                  <a:lnTo>
                    <a:pt x="152" y="158"/>
                  </a:lnTo>
                  <a:lnTo>
                    <a:pt x="156" y="152"/>
                  </a:lnTo>
                  <a:lnTo>
                    <a:pt x="163" y="148"/>
                  </a:lnTo>
                  <a:lnTo>
                    <a:pt x="173" y="146"/>
                  </a:lnTo>
                  <a:lnTo>
                    <a:pt x="180" y="148"/>
                  </a:lnTo>
                  <a:lnTo>
                    <a:pt x="184" y="150"/>
                  </a:lnTo>
                  <a:lnTo>
                    <a:pt x="194" y="144"/>
                  </a:lnTo>
                  <a:lnTo>
                    <a:pt x="198" y="138"/>
                  </a:lnTo>
                  <a:lnTo>
                    <a:pt x="203" y="142"/>
                  </a:lnTo>
                  <a:lnTo>
                    <a:pt x="208" y="144"/>
                  </a:lnTo>
                  <a:lnTo>
                    <a:pt x="212" y="144"/>
                  </a:lnTo>
                  <a:lnTo>
                    <a:pt x="219" y="146"/>
                  </a:lnTo>
                  <a:lnTo>
                    <a:pt x="229" y="144"/>
                  </a:lnTo>
                  <a:lnTo>
                    <a:pt x="236" y="140"/>
                  </a:lnTo>
                  <a:lnTo>
                    <a:pt x="233" y="134"/>
                  </a:lnTo>
                  <a:lnTo>
                    <a:pt x="236" y="126"/>
                  </a:lnTo>
                  <a:lnTo>
                    <a:pt x="240" y="122"/>
                  </a:lnTo>
                  <a:lnTo>
                    <a:pt x="240" y="118"/>
                  </a:lnTo>
                  <a:lnTo>
                    <a:pt x="243" y="114"/>
                  </a:lnTo>
                  <a:lnTo>
                    <a:pt x="247" y="112"/>
                  </a:lnTo>
                  <a:lnTo>
                    <a:pt x="252" y="109"/>
                  </a:lnTo>
                  <a:lnTo>
                    <a:pt x="254" y="109"/>
                  </a:lnTo>
                  <a:lnTo>
                    <a:pt x="259" y="103"/>
                  </a:lnTo>
                  <a:lnTo>
                    <a:pt x="259" y="97"/>
                  </a:lnTo>
                  <a:lnTo>
                    <a:pt x="270" y="89"/>
                  </a:lnTo>
                  <a:lnTo>
                    <a:pt x="280" y="81"/>
                  </a:lnTo>
                  <a:lnTo>
                    <a:pt x="277" y="71"/>
                  </a:lnTo>
                  <a:lnTo>
                    <a:pt x="273" y="65"/>
                  </a:lnTo>
                  <a:lnTo>
                    <a:pt x="277" y="59"/>
                  </a:lnTo>
                  <a:lnTo>
                    <a:pt x="282" y="49"/>
                  </a:lnTo>
                  <a:lnTo>
                    <a:pt x="289" y="37"/>
                  </a:lnTo>
                  <a:lnTo>
                    <a:pt x="296" y="27"/>
                  </a:lnTo>
                  <a:lnTo>
                    <a:pt x="294" y="21"/>
                  </a:lnTo>
                  <a:lnTo>
                    <a:pt x="289" y="17"/>
                  </a:lnTo>
                  <a:lnTo>
                    <a:pt x="282" y="15"/>
                  </a:lnTo>
                  <a:lnTo>
                    <a:pt x="275" y="13"/>
                  </a:lnTo>
                  <a:lnTo>
                    <a:pt x="259" y="13"/>
                  </a:lnTo>
                  <a:lnTo>
                    <a:pt x="240" y="15"/>
                  </a:lnTo>
                  <a:lnTo>
                    <a:pt x="215" y="7"/>
                  </a:lnTo>
                  <a:lnTo>
                    <a:pt x="191" y="0"/>
                  </a:lnTo>
                  <a:lnTo>
                    <a:pt x="180" y="3"/>
                  </a:lnTo>
                  <a:lnTo>
                    <a:pt x="173" y="5"/>
                  </a:lnTo>
                  <a:lnTo>
                    <a:pt x="168" y="9"/>
                  </a:lnTo>
                  <a:lnTo>
                    <a:pt x="159" y="13"/>
                  </a:lnTo>
                  <a:close/>
                </a:path>
              </a:pathLst>
            </a:custGeom>
            <a:solidFill>
              <a:srgbClr val="F2ED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11" name="Freeform 101"/>
            <p:cNvSpPr>
              <a:spLocks/>
            </p:cNvSpPr>
            <p:nvPr/>
          </p:nvSpPr>
          <p:spPr bwMode="auto">
            <a:xfrm>
              <a:off x="2992" y="1457"/>
              <a:ext cx="185" cy="96"/>
            </a:xfrm>
            <a:custGeom>
              <a:avLst/>
              <a:gdLst>
                <a:gd name="T0" fmla="*/ 7 w 296"/>
                <a:gd name="T1" fmla="*/ 1 h 178"/>
                <a:gd name="T2" fmla="*/ 6 w 296"/>
                <a:gd name="T3" fmla="*/ 1 h 178"/>
                <a:gd name="T4" fmla="*/ 4 w 296"/>
                <a:gd name="T5" fmla="*/ 0 h 178"/>
                <a:gd name="T6" fmla="*/ 3 w 296"/>
                <a:gd name="T7" fmla="*/ 1 h 178"/>
                <a:gd name="T8" fmla="*/ 1 w 296"/>
                <a:gd name="T9" fmla="*/ 1 h 178"/>
                <a:gd name="T10" fmla="*/ 1 w 296"/>
                <a:gd name="T11" fmla="*/ 1 h 178"/>
                <a:gd name="T12" fmla="*/ 1 w 296"/>
                <a:gd name="T13" fmla="*/ 1 h 178"/>
                <a:gd name="T14" fmla="*/ 1 w 296"/>
                <a:gd name="T15" fmla="*/ 1 h 178"/>
                <a:gd name="T16" fmla="*/ 1 w 296"/>
                <a:gd name="T17" fmla="*/ 1 h 178"/>
                <a:gd name="T18" fmla="*/ 1 w 296"/>
                <a:gd name="T19" fmla="*/ 1 h 178"/>
                <a:gd name="T20" fmla="*/ 1 w 296"/>
                <a:gd name="T21" fmla="*/ 1 h 178"/>
                <a:gd name="T22" fmla="*/ 1 w 296"/>
                <a:gd name="T23" fmla="*/ 1 h 178"/>
                <a:gd name="T24" fmla="*/ 0 w 296"/>
                <a:gd name="T25" fmla="*/ 2 h 178"/>
                <a:gd name="T26" fmla="*/ 1 w 296"/>
                <a:gd name="T27" fmla="*/ 2 h 178"/>
                <a:gd name="T28" fmla="*/ 1 w 296"/>
                <a:gd name="T29" fmla="*/ 2 h 178"/>
                <a:gd name="T30" fmla="*/ 1 w 296"/>
                <a:gd name="T31" fmla="*/ 3 h 178"/>
                <a:gd name="T32" fmla="*/ 1 w 296"/>
                <a:gd name="T33" fmla="*/ 3 h 178"/>
                <a:gd name="T34" fmla="*/ 1 w 296"/>
                <a:gd name="T35" fmla="*/ 3 h 178"/>
                <a:gd name="T36" fmla="*/ 1 w 296"/>
                <a:gd name="T37" fmla="*/ 4 h 178"/>
                <a:gd name="T38" fmla="*/ 2 w 296"/>
                <a:gd name="T39" fmla="*/ 4 h 178"/>
                <a:gd name="T40" fmla="*/ 3 w 296"/>
                <a:gd name="T41" fmla="*/ 4 h 178"/>
                <a:gd name="T42" fmla="*/ 4 w 296"/>
                <a:gd name="T43" fmla="*/ 4 h 178"/>
                <a:gd name="T44" fmla="*/ 4 w 296"/>
                <a:gd name="T45" fmla="*/ 4 h 178"/>
                <a:gd name="T46" fmla="*/ 4 w 296"/>
                <a:gd name="T47" fmla="*/ 4 h 178"/>
                <a:gd name="T48" fmla="*/ 6 w 296"/>
                <a:gd name="T49" fmla="*/ 4 h 178"/>
                <a:gd name="T50" fmla="*/ 6 w 296"/>
                <a:gd name="T51" fmla="*/ 4 h 178"/>
                <a:gd name="T52" fmla="*/ 7 w 296"/>
                <a:gd name="T53" fmla="*/ 4 h 178"/>
                <a:gd name="T54" fmla="*/ 8 w 296"/>
                <a:gd name="T55" fmla="*/ 4 h 178"/>
                <a:gd name="T56" fmla="*/ 9 w 296"/>
                <a:gd name="T57" fmla="*/ 4 h 178"/>
                <a:gd name="T58" fmla="*/ 10 w 296"/>
                <a:gd name="T59" fmla="*/ 3 h 178"/>
                <a:gd name="T60" fmla="*/ 11 w 296"/>
                <a:gd name="T61" fmla="*/ 3 h 178"/>
                <a:gd name="T62" fmla="*/ 11 w 296"/>
                <a:gd name="T63" fmla="*/ 3 h 178"/>
                <a:gd name="T64" fmla="*/ 12 w 296"/>
                <a:gd name="T65" fmla="*/ 3 h 178"/>
                <a:gd name="T66" fmla="*/ 12 w 296"/>
                <a:gd name="T67" fmla="*/ 3 h 178"/>
                <a:gd name="T68" fmla="*/ 14 w 296"/>
                <a:gd name="T69" fmla="*/ 3 h 178"/>
                <a:gd name="T70" fmla="*/ 14 w 296"/>
                <a:gd name="T71" fmla="*/ 3 h 178"/>
                <a:gd name="T72" fmla="*/ 14 w 296"/>
                <a:gd name="T73" fmla="*/ 3 h 178"/>
                <a:gd name="T74" fmla="*/ 14 w 296"/>
                <a:gd name="T75" fmla="*/ 3 h 178"/>
                <a:gd name="T76" fmla="*/ 15 w 296"/>
                <a:gd name="T77" fmla="*/ 3 h 178"/>
                <a:gd name="T78" fmla="*/ 15 w 296"/>
                <a:gd name="T79" fmla="*/ 3 h 178"/>
                <a:gd name="T80" fmla="*/ 16 w 296"/>
                <a:gd name="T81" fmla="*/ 2 h 178"/>
                <a:gd name="T82" fmla="*/ 16 w 296"/>
                <a:gd name="T83" fmla="*/ 2 h 178"/>
                <a:gd name="T84" fmla="*/ 16 w 296"/>
                <a:gd name="T85" fmla="*/ 2 h 178"/>
                <a:gd name="T86" fmla="*/ 17 w 296"/>
                <a:gd name="T87" fmla="*/ 1 h 178"/>
                <a:gd name="T88" fmla="*/ 17 w 296"/>
                <a:gd name="T89" fmla="*/ 1 h 178"/>
                <a:gd name="T90" fmla="*/ 17 w 296"/>
                <a:gd name="T91" fmla="*/ 1 h 178"/>
                <a:gd name="T92" fmla="*/ 15 w 296"/>
                <a:gd name="T93" fmla="*/ 1 h 178"/>
                <a:gd name="T94" fmla="*/ 12 w 296"/>
                <a:gd name="T95" fmla="*/ 1 h 178"/>
                <a:gd name="T96" fmla="*/ 11 w 296"/>
                <a:gd name="T97" fmla="*/ 1 h 178"/>
                <a:gd name="T98" fmla="*/ 10 w 296"/>
                <a:gd name="T99" fmla="*/ 1 h 178"/>
                <a:gd name="T100" fmla="*/ 9 w 296"/>
                <a:gd name="T101" fmla="*/ 1 h 17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96"/>
                <a:gd name="T154" fmla="*/ 0 h 178"/>
                <a:gd name="T155" fmla="*/ 296 w 296"/>
                <a:gd name="T156" fmla="*/ 178 h 17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96" h="178">
                  <a:moveTo>
                    <a:pt x="159" y="13"/>
                  </a:moveTo>
                  <a:lnTo>
                    <a:pt x="135" y="11"/>
                  </a:lnTo>
                  <a:lnTo>
                    <a:pt x="115" y="7"/>
                  </a:lnTo>
                  <a:lnTo>
                    <a:pt x="94" y="3"/>
                  </a:lnTo>
                  <a:lnTo>
                    <a:pt x="70" y="0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38" y="5"/>
                  </a:lnTo>
                  <a:lnTo>
                    <a:pt x="28" y="7"/>
                  </a:lnTo>
                  <a:lnTo>
                    <a:pt x="21" y="11"/>
                  </a:lnTo>
                  <a:lnTo>
                    <a:pt x="17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2" y="37"/>
                  </a:lnTo>
                  <a:lnTo>
                    <a:pt x="12" y="41"/>
                  </a:lnTo>
                  <a:lnTo>
                    <a:pt x="17" y="45"/>
                  </a:lnTo>
                  <a:lnTo>
                    <a:pt x="21" y="49"/>
                  </a:lnTo>
                  <a:lnTo>
                    <a:pt x="19" y="51"/>
                  </a:lnTo>
                  <a:lnTo>
                    <a:pt x="17" y="51"/>
                  </a:lnTo>
                  <a:lnTo>
                    <a:pt x="14" y="51"/>
                  </a:lnTo>
                  <a:lnTo>
                    <a:pt x="12" y="51"/>
                  </a:lnTo>
                  <a:lnTo>
                    <a:pt x="7" y="49"/>
                  </a:lnTo>
                  <a:lnTo>
                    <a:pt x="5" y="47"/>
                  </a:lnTo>
                  <a:lnTo>
                    <a:pt x="3" y="47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0" y="63"/>
                  </a:lnTo>
                  <a:lnTo>
                    <a:pt x="3" y="79"/>
                  </a:lnTo>
                  <a:lnTo>
                    <a:pt x="5" y="91"/>
                  </a:lnTo>
                  <a:lnTo>
                    <a:pt x="17" y="95"/>
                  </a:lnTo>
                  <a:lnTo>
                    <a:pt x="28" y="101"/>
                  </a:lnTo>
                  <a:lnTo>
                    <a:pt x="19" y="103"/>
                  </a:lnTo>
                  <a:lnTo>
                    <a:pt x="7" y="103"/>
                  </a:lnTo>
                  <a:lnTo>
                    <a:pt x="5" y="114"/>
                  </a:lnTo>
                  <a:lnTo>
                    <a:pt x="7" y="120"/>
                  </a:lnTo>
                  <a:lnTo>
                    <a:pt x="10" y="134"/>
                  </a:lnTo>
                  <a:lnTo>
                    <a:pt x="14" y="148"/>
                  </a:lnTo>
                  <a:lnTo>
                    <a:pt x="21" y="152"/>
                  </a:lnTo>
                  <a:lnTo>
                    <a:pt x="24" y="156"/>
                  </a:lnTo>
                  <a:lnTo>
                    <a:pt x="28" y="164"/>
                  </a:lnTo>
                  <a:lnTo>
                    <a:pt x="31" y="170"/>
                  </a:lnTo>
                  <a:lnTo>
                    <a:pt x="35" y="176"/>
                  </a:lnTo>
                  <a:lnTo>
                    <a:pt x="42" y="178"/>
                  </a:lnTo>
                  <a:lnTo>
                    <a:pt x="56" y="172"/>
                  </a:lnTo>
                  <a:lnTo>
                    <a:pt x="63" y="166"/>
                  </a:lnTo>
                  <a:lnTo>
                    <a:pt x="68" y="170"/>
                  </a:lnTo>
                  <a:lnTo>
                    <a:pt x="75" y="174"/>
                  </a:lnTo>
                  <a:lnTo>
                    <a:pt x="84" y="170"/>
                  </a:lnTo>
                  <a:lnTo>
                    <a:pt x="87" y="166"/>
                  </a:lnTo>
                  <a:lnTo>
                    <a:pt x="91" y="170"/>
                  </a:lnTo>
                  <a:lnTo>
                    <a:pt x="98" y="172"/>
                  </a:lnTo>
                  <a:lnTo>
                    <a:pt x="105" y="176"/>
                  </a:lnTo>
                  <a:lnTo>
                    <a:pt x="112" y="176"/>
                  </a:lnTo>
                  <a:lnTo>
                    <a:pt x="124" y="170"/>
                  </a:lnTo>
                  <a:lnTo>
                    <a:pt x="133" y="164"/>
                  </a:lnTo>
                  <a:lnTo>
                    <a:pt x="140" y="164"/>
                  </a:lnTo>
                  <a:lnTo>
                    <a:pt x="152" y="164"/>
                  </a:lnTo>
                  <a:lnTo>
                    <a:pt x="152" y="158"/>
                  </a:lnTo>
                  <a:lnTo>
                    <a:pt x="156" y="152"/>
                  </a:lnTo>
                  <a:lnTo>
                    <a:pt x="163" y="148"/>
                  </a:lnTo>
                  <a:lnTo>
                    <a:pt x="173" y="146"/>
                  </a:lnTo>
                  <a:lnTo>
                    <a:pt x="180" y="148"/>
                  </a:lnTo>
                  <a:lnTo>
                    <a:pt x="184" y="150"/>
                  </a:lnTo>
                  <a:lnTo>
                    <a:pt x="194" y="144"/>
                  </a:lnTo>
                  <a:lnTo>
                    <a:pt x="198" y="138"/>
                  </a:lnTo>
                  <a:lnTo>
                    <a:pt x="203" y="142"/>
                  </a:lnTo>
                  <a:lnTo>
                    <a:pt x="208" y="144"/>
                  </a:lnTo>
                  <a:lnTo>
                    <a:pt x="212" y="144"/>
                  </a:lnTo>
                  <a:lnTo>
                    <a:pt x="219" y="146"/>
                  </a:lnTo>
                  <a:lnTo>
                    <a:pt x="229" y="144"/>
                  </a:lnTo>
                  <a:lnTo>
                    <a:pt x="236" y="140"/>
                  </a:lnTo>
                  <a:lnTo>
                    <a:pt x="233" y="134"/>
                  </a:lnTo>
                  <a:lnTo>
                    <a:pt x="236" y="126"/>
                  </a:lnTo>
                  <a:lnTo>
                    <a:pt x="240" y="122"/>
                  </a:lnTo>
                  <a:lnTo>
                    <a:pt x="240" y="118"/>
                  </a:lnTo>
                  <a:lnTo>
                    <a:pt x="243" y="114"/>
                  </a:lnTo>
                  <a:lnTo>
                    <a:pt x="247" y="112"/>
                  </a:lnTo>
                  <a:lnTo>
                    <a:pt x="252" y="109"/>
                  </a:lnTo>
                  <a:lnTo>
                    <a:pt x="254" y="109"/>
                  </a:lnTo>
                  <a:lnTo>
                    <a:pt x="259" y="103"/>
                  </a:lnTo>
                  <a:lnTo>
                    <a:pt x="259" y="97"/>
                  </a:lnTo>
                  <a:lnTo>
                    <a:pt x="270" y="89"/>
                  </a:lnTo>
                  <a:lnTo>
                    <a:pt x="280" y="81"/>
                  </a:lnTo>
                  <a:lnTo>
                    <a:pt x="277" y="71"/>
                  </a:lnTo>
                  <a:lnTo>
                    <a:pt x="273" y="65"/>
                  </a:lnTo>
                  <a:lnTo>
                    <a:pt x="277" y="59"/>
                  </a:lnTo>
                  <a:lnTo>
                    <a:pt x="282" y="49"/>
                  </a:lnTo>
                  <a:lnTo>
                    <a:pt x="289" y="37"/>
                  </a:lnTo>
                  <a:lnTo>
                    <a:pt x="296" y="27"/>
                  </a:lnTo>
                  <a:lnTo>
                    <a:pt x="294" y="21"/>
                  </a:lnTo>
                  <a:lnTo>
                    <a:pt x="289" y="17"/>
                  </a:lnTo>
                  <a:lnTo>
                    <a:pt x="282" y="15"/>
                  </a:lnTo>
                  <a:lnTo>
                    <a:pt x="275" y="13"/>
                  </a:lnTo>
                  <a:lnTo>
                    <a:pt x="259" y="13"/>
                  </a:lnTo>
                  <a:lnTo>
                    <a:pt x="240" y="15"/>
                  </a:lnTo>
                  <a:lnTo>
                    <a:pt x="215" y="7"/>
                  </a:lnTo>
                  <a:lnTo>
                    <a:pt x="191" y="0"/>
                  </a:lnTo>
                  <a:lnTo>
                    <a:pt x="180" y="3"/>
                  </a:lnTo>
                  <a:lnTo>
                    <a:pt x="173" y="5"/>
                  </a:lnTo>
                  <a:lnTo>
                    <a:pt x="168" y="9"/>
                  </a:lnTo>
                  <a:lnTo>
                    <a:pt x="159" y="13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12" name="Freeform 102"/>
            <p:cNvSpPr>
              <a:spLocks/>
            </p:cNvSpPr>
            <p:nvPr/>
          </p:nvSpPr>
          <p:spPr bwMode="auto">
            <a:xfrm>
              <a:off x="1803" y="1897"/>
              <a:ext cx="523" cy="319"/>
            </a:xfrm>
            <a:custGeom>
              <a:avLst/>
              <a:gdLst>
                <a:gd name="T0" fmla="*/ 4 w 842"/>
                <a:gd name="T1" fmla="*/ 5 h 591"/>
                <a:gd name="T2" fmla="*/ 7 w 842"/>
                <a:gd name="T3" fmla="*/ 5 h 591"/>
                <a:gd name="T4" fmla="*/ 10 w 842"/>
                <a:gd name="T5" fmla="*/ 5 h 591"/>
                <a:gd name="T6" fmla="*/ 11 w 842"/>
                <a:gd name="T7" fmla="*/ 5 h 591"/>
                <a:gd name="T8" fmla="*/ 11 w 842"/>
                <a:gd name="T9" fmla="*/ 6 h 591"/>
                <a:gd name="T10" fmla="*/ 11 w 842"/>
                <a:gd name="T11" fmla="*/ 6 h 591"/>
                <a:gd name="T12" fmla="*/ 11 w 842"/>
                <a:gd name="T13" fmla="*/ 8 h 591"/>
                <a:gd name="T14" fmla="*/ 11 w 842"/>
                <a:gd name="T15" fmla="*/ 9 h 591"/>
                <a:gd name="T16" fmla="*/ 12 w 842"/>
                <a:gd name="T17" fmla="*/ 10 h 591"/>
                <a:gd name="T18" fmla="*/ 15 w 842"/>
                <a:gd name="T19" fmla="*/ 11 h 591"/>
                <a:gd name="T20" fmla="*/ 17 w 842"/>
                <a:gd name="T21" fmla="*/ 11 h 591"/>
                <a:gd name="T22" fmla="*/ 17 w 842"/>
                <a:gd name="T23" fmla="*/ 12 h 591"/>
                <a:gd name="T24" fmla="*/ 19 w 842"/>
                <a:gd name="T25" fmla="*/ 12 h 591"/>
                <a:gd name="T26" fmla="*/ 21 w 842"/>
                <a:gd name="T27" fmla="*/ 12 h 591"/>
                <a:gd name="T28" fmla="*/ 24 w 842"/>
                <a:gd name="T29" fmla="*/ 12 h 591"/>
                <a:gd name="T30" fmla="*/ 25 w 842"/>
                <a:gd name="T31" fmla="*/ 12 h 591"/>
                <a:gd name="T32" fmla="*/ 25 w 842"/>
                <a:gd name="T33" fmla="*/ 12 h 591"/>
                <a:gd name="T34" fmla="*/ 27 w 842"/>
                <a:gd name="T35" fmla="*/ 12 h 591"/>
                <a:gd name="T36" fmla="*/ 27 w 842"/>
                <a:gd name="T37" fmla="*/ 13 h 591"/>
                <a:gd name="T38" fmla="*/ 29 w 842"/>
                <a:gd name="T39" fmla="*/ 13 h 591"/>
                <a:gd name="T40" fmla="*/ 30 w 842"/>
                <a:gd name="T41" fmla="*/ 13 h 591"/>
                <a:gd name="T42" fmla="*/ 32 w 842"/>
                <a:gd name="T43" fmla="*/ 13 h 591"/>
                <a:gd name="T44" fmla="*/ 33 w 842"/>
                <a:gd name="T45" fmla="*/ 13 h 591"/>
                <a:gd name="T46" fmla="*/ 34 w 842"/>
                <a:gd name="T47" fmla="*/ 13 h 591"/>
                <a:gd name="T48" fmla="*/ 35 w 842"/>
                <a:gd name="T49" fmla="*/ 14 h 591"/>
                <a:gd name="T50" fmla="*/ 36 w 842"/>
                <a:gd name="T51" fmla="*/ 15 h 591"/>
                <a:gd name="T52" fmla="*/ 40 w 842"/>
                <a:gd name="T53" fmla="*/ 14 h 591"/>
                <a:gd name="T54" fmla="*/ 43 w 842"/>
                <a:gd name="T55" fmla="*/ 14 h 591"/>
                <a:gd name="T56" fmla="*/ 45 w 842"/>
                <a:gd name="T57" fmla="*/ 13 h 591"/>
                <a:gd name="T58" fmla="*/ 47 w 842"/>
                <a:gd name="T59" fmla="*/ 12 h 591"/>
                <a:gd name="T60" fmla="*/ 48 w 842"/>
                <a:gd name="T61" fmla="*/ 11 h 591"/>
                <a:gd name="T62" fmla="*/ 48 w 842"/>
                <a:gd name="T63" fmla="*/ 10 h 591"/>
                <a:gd name="T64" fmla="*/ 47 w 842"/>
                <a:gd name="T65" fmla="*/ 10 h 591"/>
                <a:gd name="T66" fmla="*/ 47 w 842"/>
                <a:gd name="T67" fmla="*/ 9 h 591"/>
                <a:gd name="T68" fmla="*/ 47 w 842"/>
                <a:gd name="T69" fmla="*/ 9 h 591"/>
                <a:gd name="T70" fmla="*/ 48 w 842"/>
                <a:gd name="T71" fmla="*/ 9 h 591"/>
                <a:gd name="T72" fmla="*/ 47 w 842"/>
                <a:gd name="T73" fmla="*/ 8 h 591"/>
                <a:gd name="T74" fmla="*/ 45 w 842"/>
                <a:gd name="T75" fmla="*/ 8 h 591"/>
                <a:gd name="T76" fmla="*/ 39 w 842"/>
                <a:gd name="T77" fmla="*/ 8 h 591"/>
                <a:gd name="T78" fmla="*/ 38 w 842"/>
                <a:gd name="T79" fmla="*/ 7 h 591"/>
                <a:gd name="T80" fmla="*/ 37 w 842"/>
                <a:gd name="T81" fmla="*/ 6 h 591"/>
                <a:gd name="T82" fmla="*/ 37 w 842"/>
                <a:gd name="T83" fmla="*/ 5 h 591"/>
                <a:gd name="T84" fmla="*/ 38 w 842"/>
                <a:gd name="T85" fmla="*/ 4 h 591"/>
                <a:gd name="T86" fmla="*/ 37 w 842"/>
                <a:gd name="T87" fmla="*/ 3 h 591"/>
                <a:gd name="T88" fmla="*/ 36 w 842"/>
                <a:gd name="T89" fmla="*/ 2 h 591"/>
                <a:gd name="T90" fmla="*/ 34 w 842"/>
                <a:gd name="T91" fmla="*/ 2 h 591"/>
                <a:gd name="T92" fmla="*/ 33 w 842"/>
                <a:gd name="T93" fmla="*/ 2 h 591"/>
                <a:gd name="T94" fmla="*/ 30 w 842"/>
                <a:gd name="T95" fmla="*/ 1 h 591"/>
                <a:gd name="T96" fmla="*/ 29 w 842"/>
                <a:gd name="T97" fmla="*/ 1 h 591"/>
                <a:gd name="T98" fmla="*/ 26 w 842"/>
                <a:gd name="T99" fmla="*/ 0 h 591"/>
                <a:gd name="T100" fmla="*/ 22 w 842"/>
                <a:gd name="T101" fmla="*/ 1 h 591"/>
                <a:gd name="T102" fmla="*/ 20 w 842"/>
                <a:gd name="T103" fmla="*/ 1 h 591"/>
                <a:gd name="T104" fmla="*/ 19 w 842"/>
                <a:gd name="T105" fmla="*/ 2 h 591"/>
                <a:gd name="T106" fmla="*/ 19 w 842"/>
                <a:gd name="T107" fmla="*/ 2 h 591"/>
                <a:gd name="T108" fmla="*/ 16 w 842"/>
                <a:gd name="T109" fmla="*/ 3 h 591"/>
                <a:gd name="T110" fmla="*/ 13 w 842"/>
                <a:gd name="T111" fmla="*/ 3 h 591"/>
                <a:gd name="T112" fmla="*/ 12 w 842"/>
                <a:gd name="T113" fmla="*/ 4 h 591"/>
                <a:gd name="T114" fmla="*/ 12 w 842"/>
                <a:gd name="T115" fmla="*/ 4 h 591"/>
                <a:gd name="T116" fmla="*/ 7 w 842"/>
                <a:gd name="T117" fmla="*/ 4 h 591"/>
                <a:gd name="T118" fmla="*/ 5 w 842"/>
                <a:gd name="T119" fmla="*/ 4 h 591"/>
                <a:gd name="T120" fmla="*/ 2 w 842"/>
                <a:gd name="T121" fmla="*/ 4 h 591"/>
                <a:gd name="T122" fmla="*/ 1 w 842"/>
                <a:gd name="T123" fmla="*/ 5 h 59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2"/>
                <a:gd name="T187" fmla="*/ 0 h 591"/>
                <a:gd name="T188" fmla="*/ 842 w 842"/>
                <a:gd name="T189" fmla="*/ 591 h 59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2" h="591">
                  <a:moveTo>
                    <a:pt x="51" y="224"/>
                  </a:moveTo>
                  <a:lnTo>
                    <a:pt x="65" y="220"/>
                  </a:lnTo>
                  <a:lnTo>
                    <a:pt x="72" y="216"/>
                  </a:lnTo>
                  <a:lnTo>
                    <a:pt x="83" y="214"/>
                  </a:lnTo>
                  <a:lnTo>
                    <a:pt x="97" y="212"/>
                  </a:lnTo>
                  <a:lnTo>
                    <a:pt x="123" y="212"/>
                  </a:lnTo>
                  <a:lnTo>
                    <a:pt x="146" y="212"/>
                  </a:lnTo>
                  <a:lnTo>
                    <a:pt x="163" y="204"/>
                  </a:lnTo>
                  <a:lnTo>
                    <a:pt x="177" y="198"/>
                  </a:lnTo>
                  <a:lnTo>
                    <a:pt x="184" y="204"/>
                  </a:lnTo>
                  <a:lnTo>
                    <a:pt x="186" y="208"/>
                  </a:lnTo>
                  <a:lnTo>
                    <a:pt x="188" y="214"/>
                  </a:lnTo>
                  <a:lnTo>
                    <a:pt x="188" y="218"/>
                  </a:lnTo>
                  <a:lnTo>
                    <a:pt x="188" y="226"/>
                  </a:lnTo>
                  <a:lnTo>
                    <a:pt x="186" y="234"/>
                  </a:lnTo>
                  <a:lnTo>
                    <a:pt x="188" y="246"/>
                  </a:lnTo>
                  <a:lnTo>
                    <a:pt x="191" y="254"/>
                  </a:lnTo>
                  <a:lnTo>
                    <a:pt x="184" y="270"/>
                  </a:lnTo>
                  <a:lnTo>
                    <a:pt x="177" y="291"/>
                  </a:lnTo>
                  <a:lnTo>
                    <a:pt x="186" y="311"/>
                  </a:lnTo>
                  <a:lnTo>
                    <a:pt x="193" y="327"/>
                  </a:lnTo>
                  <a:lnTo>
                    <a:pt x="193" y="347"/>
                  </a:lnTo>
                  <a:lnTo>
                    <a:pt x="191" y="367"/>
                  </a:lnTo>
                  <a:lnTo>
                    <a:pt x="193" y="381"/>
                  </a:lnTo>
                  <a:lnTo>
                    <a:pt x="200" y="394"/>
                  </a:lnTo>
                  <a:lnTo>
                    <a:pt x="209" y="404"/>
                  </a:lnTo>
                  <a:lnTo>
                    <a:pt x="218" y="410"/>
                  </a:lnTo>
                  <a:lnTo>
                    <a:pt x="230" y="426"/>
                  </a:lnTo>
                  <a:lnTo>
                    <a:pt x="244" y="438"/>
                  </a:lnTo>
                  <a:lnTo>
                    <a:pt x="265" y="450"/>
                  </a:lnTo>
                  <a:lnTo>
                    <a:pt x="281" y="458"/>
                  </a:lnTo>
                  <a:lnTo>
                    <a:pt x="291" y="460"/>
                  </a:lnTo>
                  <a:lnTo>
                    <a:pt x="295" y="462"/>
                  </a:lnTo>
                  <a:lnTo>
                    <a:pt x="298" y="466"/>
                  </a:lnTo>
                  <a:lnTo>
                    <a:pt x="300" y="472"/>
                  </a:lnTo>
                  <a:lnTo>
                    <a:pt x="302" y="476"/>
                  </a:lnTo>
                  <a:lnTo>
                    <a:pt x="307" y="480"/>
                  </a:lnTo>
                  <a:lnTo>
                    <a:pt x="314" y="484"/>
                  </a:lnTo>
                  <a:lnTo>
                    <a:pt x="326" y="486"/>
                  </a:lnTo>
                  <a:lnTo>
                    <a:pt x="346" y="488"/>
                  </a:lnTo>
                  <a:lnTo>
                    <a:pt x="360" y="486"/>
                  </a:lnTo>
                  <a:lnTo>
                    <a:pt x="370" y="482"/>
                  </a:lnTo>
                  <a:lnTo>
                    <a:pt x="379" y="480"/>
                  </a:lnTo>
                  <a:lnTo>
                    <a:pt x="398" y="482"/>
                  </a:lnTo>
                  <a:lnTo>
                    <a:pt x="407" y="484"/>
                  </a:lnTo>
                  <a:lnTo>
                    <a:pt x="414" y="492"/>
                  </a:lnTo>
                  <a:lnTo>
                    <a:pt x="426" y="501"/>
                  </a:lnTo>
                  <a:lnTo>
                    <a:pt x="430" y="503"/>
                  </a:lnTo>
                  <a:lnTo>
                    <a:pt x="435" y="505"/>
                  </a:lnTo>
                  <a:lnTo>
                    <a:pt x="437" y="505"/>
                  </a:lnTo>
                  <a:lnTo>
                    <a:pt x="442" y="503"/>
                  </a:lnTo>
                  <a:lnTo>
                    <a:pt x="449" y="501"/>
                  </a:lnTo>
                  <a:lnTo>
                    <a:pt x="456" y="499"/>
                  </a:lnTo>
                  <a:lnTo>
                    <a:pt x="463" y="501"/>
                  </a:lnTo>
                  <a:lnTo>
                    <a:pt x="468" y="507"/>
                  </a:lnTo>
                  <a:lnTo>
                    <a:pt x="472" y="513"/>
                  </a:lnTo>
                  <a:lnTo>
                    <a:pt x="477" y="517"/>
                  </a:lnTo>
                  <a:lnTo>
                    <a:pt x="484" y="525"/>
                  </a:lnTo>
                  <a:lnTo>
                    <a:pt x="493" y="529"/>
                  </a:lnTo>
                  <a:lnTo>
                    <a:pt x="500" y="531"/>
                  </a:lnTo>
                  <a:lnTo>
                    <a:pt x="512" y="533"/>
                  </a:lnTo>
                  <a:lnTo>
                    <a:pt x="521" y="535"/>
                  </a:lnTo>
                  <a:lnTo>
                    <a:pt x="530" y="537"/>
                  </a:lnTo>
                  <a:lnTo>
                    <a:pt x="540" y="541"/>
                  </a:lnTo>
                  <a:lnTo>
                    <a:pt x="551" y="547"/>
                  </a:lnTo>
                  <a:lnTo>
                    <a:pt x="558" y="547"/>
                  </a:lnTo>
                  <a:lnTo>
                    <a:pt x="568" y="545"/>
                  </a:lnTo>
                  <a:lnTo>
                    <a:pt x="575" y="545"/>
                  </a:lnTo>
                  <a:lnTo>
                    <a:pt x="577" y="547"/>
                  </a:lnTo>
                  <a:lnTo>
                    <a:pt x="579" y="549"/>
                  </a:lnTo>
                  <a:lnTo>
                    <a:pt x="582" y="553"/>
                  </a:lnTo>
                  <a:lnTo>
                    <a:pt x="586" y="559"/>
                  </a:lnTo>
                  <a:lnTo>
                    <a:pt x="593" y="563"/>
                  </a:lnTo>
                  <a:lnTo>
                    <a:pt x="600" y="571"/>
                  </a:lnTo>
                  <a:lnTo>
                    <a:pt x="605" y="577"/>
                  </a:lnTo>
                  <a:lnTo>
                    <a:pt x="612" y="581"/>
                  </a:lnTo>
                  <a:lnTo>
                    <a:pt x="619" y="585"/>
                  </a:lnTo>
                  <a:lnTo>
                    <a:pt x="635" y="585"/>
                  </a:lnTo>
                  <a:lnTo>
                    <a:pt x="656" y="583"/>
                  </a:lnTo>
                  <a:lnTo>
                    <a:pt x="679" y="581"/>
                  </a:lnTo>
                  <a:lnTo>
                    <a:pt x="700" y="579"/>
                  </a:lnTo>
                  <a:lnTo>
                    <a:pt x="714" y="583"/>
                  </a:lnTo>
                  <a:lnTo>
                    <a:pt x="735" y="591"/>
                  </a:lnTo>
                  <a:lnTo>
                    <a:pt x="756" y="577"/>
                  </a:lnTo>
                  <a:lnTo>
                    <a:pt x="775" y="565"/>
                  </a:lnTo>
                  <a:lnTo>
                    <a:pt x="786" y="547"/>
                  </a:lnTo>
                  <a:lnTo>
                    <a:pt x="793" y="523"/>
                  </a:lnTo>
                  <a:lnTo>
                    <a:pt x="807" y="509"/>
                  </a:lnTo>
                  <a:lnTo>
                    <a:pt x="821" y="494"/>
                  </a:lnTo>
                  <a:lnTo>
                    <a:pt x="828" y="486"/>
                  </a:lnTo>
                  <a:lnTo>
                    <a:pt x="833" y="476"/>
                  </a:lnTo>
                  <a:lnTo>
                    <a:pt x="838" y="464"/>
                  </a:lnTo>
                  <a:lnTo>
                    <a:pt x="842" y="446"/>
                  </a:lnTo>
                  <a:lnTo>
                    <a:pt x="842" y="432"/>
                  </a:lnTo>
                  <a:lnTo>
                    <a:pt x="840" y="422"/>
                  </a:lnTo>
                  <a:lnTo>
                    <a:pt x="835" y="414"/>
                  </a:lnTo>
                  <a:lnTo>
                    <a:pt x="828" y="406"/>
                  </a:lnTo>
                  <a:lnTo>
                    <a:pt x="824" y="400"/>
                  </a:lnTo>
                  <a:lnTo>
                    <a:pt x="817" y="394"/>
                  </a:lnTo>
                  <a:lnTo>
                    <a:pt x="814" y="385"/>
                  </a:lnTo>
                  <a:lnTo>
                    <a:pt x="812" y="377"/>
                  </a:lnTo>
                  <a:lnTo>
                    <a:pt x="812" y="371"/>
                  </a:lnTo>
                  <a:lnTo>
                    <a:pt x="817" y="367"/>
                  </a:lnTo>
                  <a:lnTo>
                    <a:pt x="819" y="363"/>
                  </a:lnTo>
                  <a:lnTo>
                    <a:pt x="824" y="359"/>
                  </a:lnTo>
                  <a:lnTo>
                    <a:pt x="828" y="355"/>
                  </a:lnTo>
                  <a:lnTo>
                    <a:pt x="831" y="351"/>
                  </a:lnTo>
                  <a:lnTo>
                    <a:pt x="833" y="343"/>
                  </a:lnTo>
                  <a:lnTo>
                    <a:pt x="831" y="335"/>
                  </a:lnTo>
                  <a:lnTo>
                    <a:pt x="828" y="327"/>
                  </a:lnTo>
                  <a:lnTo>
                    <a:pt x="821" y="323"/>
                  </a:lnTo>
                  <a:lnTo>
                    <a:pt x="812" y="319"/>
                  </a:lnTo>
                  <a:lnTo>
                    <a:pt x="800" y="317"/>
                  </a:lnTo>
                  <a:lnTo>
                    <a:pt x="777" y="315"/>
                  </a:lnTo>
                  <a:lnTo>
                    <a:pt x="751" y="309"/>
                  </a:lnTo>
                  <a:lnTo>
                    <a:pt x="717" y="309"/>
                  </a:lnTo>
                  <a:lnTo>
                    <a:pt x="689" y="307"/>
                  </a:lnTo>
                  <a:lnTo>
                    <a:pt x="686" y="301"/>
                  </a:lnTo>
                  <a:lnTo>
                    <a:pt x="679" y="293"/>
                  </a:lnTo>
                  <a:lnTo>
                    <a:pt x="670" y="287"/>
                  </a:lnTo>
                  <a:lnTo>
                    <a:pt x="661" y="279"/>
                  </a:lnTo>
                  <a:lnTo>
                    <a:pt x="654" y="272"/>
                  </a:lnTo>
                  <a:lnTo>
                    <a:pt x="644" y="262"/>
                  </a:lnTo>
                  <a:lnTo>
                    <a:pt x="640" y="254"/>
                  </a:lnTo>
                  <a:lnTo>
                    <a:pt x="637" y="242"/>
                  </a:lnTo>
                  <a:lnTo>
                    <a:pt x="640" y="222"/>
                  </a:lnTo>
                  <a:lnTo>
                    <a:pt x="647" y="206"/>
                  </a:lnTo>
                  <a:lnTo>
                    <a:pt x="656" y="188"/>
                  </a:lnTo>
                  <a:lnTo>
                    <a:pt x="658" y="167"/>
                  </a:lnTo>
                  <a:lnTo>
                    <a:pt x="656" y="147"/>
                  </a:lnTo>
                  <a:lnTo>
                    <a:pt x="651" y="127"/>
                  </a:lnTo>
                  <a:lnTo>
                    <a:pt x="647" y="105"/>
                  </a:lnTo>
                  <a:lnTo>
                    <a:pt x="647" y="83"/>
                  </a:lnTo>
                  <a:lnTo>
                    <a:pt x="637" y="79"/>
                  </a:lnTo>
                  <a:lnTo>
                    <a:pt x="623" y="75"/>
                  </a:lnTo>
                  <a:lnTo>
                    <a:pt x="609" y="71"/>
                  </a:lnTo>
                  <a:lnTo>
                    <a:pt x="598" y="71"/>
                  </a:lnTo>
                  <a:lnTo>
                    <a:pt x="589" y="71"/>
                  </a:lnTo>
                  <a:lnTo>
                    <a:pt x="584" y="69"/>
                  </a:lnTo>
                  <a:lnTo>
                    <a:pt x="579" y="67"/>
                  </a:lnTo>
                  <a:lnTo>
                    <a:pt x="572" y="65"/>
                  </a:lnTo>
                  <a:lnTo>
                    <a:pt x="558" y="56"/>
                  </a:lnTo>
                  <a:lnTo>
                    <a:pt x="535" y="50"/>
                  </a:lnTo>
                  <a:lnTo>
                    <a:pt x="523" y="44"/>
                  </a:lnTo>
                  <a:lnTo>
                    <a:pt x="512" y="38"/>
                  </a:lnTo>
                  <a:lnTo>
                    <a:pt x="502" y="30"/>
                  </a:lnTo>
                  <a:lnTo>
                    <a:pt x="495" y="20"/>
                  </a:lnTo>
                  <a:lnTo>
                    <a:pt x="486" y="6"/>
                  </a:lnTo>
                  <a:lnTo>
                    <a:pt x="479" y="0"/>
                  </a:lnTo>
                  <a:lnTo>
                    <a:pt x="458" y="0"/>
                  </a:lnTo>
                  <a:lnTo>
                    <a:pt x="435" y="2"/>
                  </a:lnTo>
                  <a:lnTo>
                    <a:pt x="412" y="2"/>
                  </a:lnTo>
                  <a:lnTo>
                    <a:pt x="391" y="2"/>
                  </a:lnTo>
                  <a:lnTo>
                    <a:pt x="381" y="16"/>
                  </a:lnTo>
                  <a:lnTo>
                    <a:pt x="374" y="26"/>
                  </a:lnTo>
                  <a:lnTo>
                    <a:pt x="358" y="36"/>
                  </a:lnTo>
                  <a:lnTo>
                    <a:pt x="337" y="50"/>
                  </a:lnTo>
                  <a:lnTo>
                    <a:pt x="333" y="61"/>
                  </a:lnTo>
                  <a:lnTo>
                    <a:pt x="330" y="71"/>
                  </a:lnTo>
                  <a:lnTo>
                    <a:pt x="330" y="81"/>
                  </a:lnTo>
                  <a:lnTo>
                    <a:pt x="326" y="89"/>
                  </a:lnTo>
                  <a:lnTo>
                    <a:pt x="321" y="95"/>
                  </a:lnTo>
                  <a:lnTo>
                    <a:pt x="314" y="99"/>
                  </a:lnTo>
                  <a:lnTo>
                    <a:pt x="295" y="105"/>
                  </a:lnTo>
                  <a:lnTo>
                    <a:pt x="277" y="107"/>
                  </a:lnTo>
                  <a:lnTo>
                    <a:pt x="258" y="111"/>
                  </a:lnTo>
                  <a:lnTo>
                    <a:pt x="244" y="119"/>
                  </a:lnTo>
                  <a:lnTo>
                    <a:pt x="232" y="127"/>
                  </a:lnTo>
                  <a:lnTo>
                    <a:pt x="225" y="137"/>
                  </a:lnTo>
                  <a:lnTo>
                    <a:pt x="216" y="147"/>
                  </a:lnTo>
                  <a:lnTo>
                    <a:pt x="211" y="153"/>
                  </a:lnTo>
                  <a:lnTo>
                    <a:pt x="207" y="155"/>
                  </a:lnTo>
                  <a:lnTo>
                    <a:pt x="205" y="157"/>
                  </a:lnTo>
                  <a:lnTo>
                    <a:pt x="202" y="157"/>
                  </a:lnTo>
                  <a:lnTo>
                    <a:pt x="200" y="157"/>
                  </a:lnTo>
                  <a:lnTo>
                    <a:pt x="172" y="161"/>
                  </a:lnTo>
                  <a:lnTo>
                    <a:pt x="139" y="167"/>
                  </a:lnTo>
                  <a:lnTo>
                    <a:pt x="125" y="161"/>
                  </a:lnTo>
                  <a:lnTo>
                    <a:pt x="104" y="157"/>
                  </a:lnTo>
                  <a:lnTo>
                    <a:pt x="88" y="157"/>
                  </a:lnTo>
                  <a:lnTo>
                    <a:pt x="74" y="161"/>
                  </a:lnTo>
                  <a:lnTo>
                    <a:pt x="63" y="165"/>
                  </a:lnTo>
                  <a:lnTo>
                    <a:pt x="53" y="174"/>
                  </a:lnTo>
                  <a:lnTo>
                    <a:pt x="44" y="182"/>
                  </a:lnTo>
                  <a:lnTo>
                    <a:pt x="32" y="192"/>
                  </a:lnTo>
                  <a:lnTo>
                    <a:pt x="18" y="200"/>
                  </a:lnTo>
                  <a:lnTo>
                    <a:pt x="0" y="210"/>
                  </a:lnTo>
                  <a:lnTo>
                    <a:pt x="51" y="224"/>
                  </a:lnTo>
                  <a:close/>
                </a:path>
              </a:pathLst>
            </a:custGeom>
            <a:solidFill>
              <a:srgbClr val="E467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13" name="Freeform 103"/>
            <p:cNvSpPr>
              <a:spLocks/>
            </p:cNvSpPr>
            <p:nvPr/>
          </p:nvSpPr>
          <p:spPr bwMode="auto">
            <a:xfrm>
              <a:off x="1803" y="1897"/>
              <a:ext cx="523" cy="319"/>
            </a:xfrm>
            <a:custGeom>
              <a:avLst/>
              <a:gdLst>
                <a:gd name="T0" fmla="*/ 4 w 842"/>
                <a:gd name="T1" fmla="*/ 5 h 591"/>
                <a:gd name="T2" fmla="*/ 7 w 842"/>
                <a:gd name="T3" fmla="*/ 5 h 591"/>
                <a:gd name="T4" fmla="*/ 10 w 842"/>
                <a:gd name="T5" fmla="*/ 5 h 591"/>
                <a:gd name="T6" fmla="*/ 11 w 842"/>
                <a:gd name="T7" fmla="*/ 5 h 591"/>
                <a:gd name="T8" fmla="*/ 11 w 842"/>
                <a:gd name="T9" fmla="*/ 6 h 591"/>
                <a:gd name="T10" fmla="*/ 11 w 842"/>
                <a:gd name="T11" fmla="*/ 6 h 591"/>
                <a:gd name="T12" fmla="*/ 11 w 842"/>
                <a:gd name="T13" fmla="*/ 8 h 591"/>
                <a:gd name="T14" fmla="*/ 11 w 842"/>
                <a:gd name="T15" fmla="*/ 9 h 591"/>
                <a:gd name="T16" fmla="*/ 12 w 842"/>
                <a:gd name="T17" fmla="*/ 10 h 591"/>
                <a:gd name="T18" fmla="*/ 15 w 842"/>
                <a:gd name="T19" fmla="*/ 11 h 591"/>
                <a:gd name="T20" fmla="*/ 17 w 842"/>
                <a:gd name="T21" fmla="*/ 11 h 591"/>
                <a:gd name="T22" fmla="*/ 17 w 842"/>
                <a:gd name="T23" fmla="*/ 12 h 591"/>
                <a:gd name="T24" fmla="*/ 19 w 842"/>
                <a:gd name="T25" fmla="*/ 12 h 591"/>
                <a:gd name="T26" fmla="*/ 21 w 842"/>
                <a:gd name="T27" fmla="*/ 12 h 591"/>
                <a:gd name="T28" fmla="*/ 24 w 842"/>
                <a:gd name="T29" fmla="*/ 12 h 591"/>
                <a:gd name="T30" fmla="*/ 25 w 842"/>
                <a:gd name="T31" fmla="*/ 12 h 591"/>
                <a:gd name="T32" fmla="*/ 25 w 842"/>
                <a:gd name="T33" fmla="*/ 12 h 591"/>
                <a:gd name="T34" fmla="*/ 27 w 842"/>
                <a:gd name="T35" fmla="*/ 12 h 591"/>
                <a:gd name="T36" fmla="*/ 27 w 842"/>
                <a:gd name="T37" fmla="*/ 13 h 591"/>
                <a:gd name="T38" fmla="*/ 29 w 842"/>
                <a:gd name="T39" fmla="*/ 13 h 591"/>
                <a:gd name="T40" fmla="*/ 30 w 842"/>
                <a:gd name="T41" fmla="*/ 13 h 591"/>
                <a:gd name="T42" fmla="*/ 32 w 842"/>
                <a:gd name="T43" fmla="*/ 13 h 591"/>
                <a:gd name="T44" fmla="*/ 33 w 842"/>
                <a:gd name="T45" fmla="*/ 13 h 591"/>
                <a:gd name="T46" fmla="*/ 34 w 842"/>
                <a:gd name="T47" fmla="*/ 13 h 591"/>
                <a:gd name="T48" fmla="*/ 35 w 842"/>
                <a:gd name="T49" fmla="*/ 14 h 591"/>
                <a:gd name="T50" fmla="*/ 36 w 842"/>
                <a:gd name="T51" fmla="*/ 15 h 591"/>
                <a:gd name="T52" fmla="*/ 40 w 842"/>
                <a:gd name="T53" fmla="*/ 14 h 591"/>
                <a:gd name="T54" fmla="*/ 43 w 842"/>
                <a:gd name="T55" fmla="*/ 14 h 591"/>
                <a:gd name="T56" fmla="*/ 45 w 842"/>
                <a:gd name="T57" fmla="*/ 13 h 591"/>
                <a:gd name="T58" fmla="*/ 47 w 842"/>
                <a:gd name="T59" fmla="*/ 12 h 591"/>
                <a:gd name="T60" fmla="*/ 48 w 842"/>
                <a:gd name="T61" fmla="*/ 11 h 591"/>
                <a:gd name="T62" fmla="*/ 48 w 842"/>
                <a:gd name="T63" fmla="*/ 10 h 591"/>
                <a:gd name="T64" fmla="*/ 47 w 842"/>
                <a:gd name="T65" fmla="*/ 10 h 591"/>
                <a:gd name="T66" fmla="*/ 47 w 842"/>
                <a:gd name="T67" fmla="*/ 9 h 591"/>
                <a:gd name="T68" fmla="*/ 47 w 842"/>
                <a:gd name="T69" fmla="*/ 9 h 591"/>
                <a:gd name="T70" fmla="*/ 48 w 842"/>
                <a:gd name="T71" fmla="*/ 9 h 591"/>
                <a:gd name="T72" fmla="*/ 47 w 842"/>
                <a:gd name="T73" fmla="*/ 8 h 591"/>
                <a:gd name="T74" fmla="*/ 45 w 842"/>
                <a:gd name="T75" fmla="*/ 8 h 591"/>
                <a:gd name="T76" fmla="*/ 39 w 842"/>
                <a:gd name="T77" fmla="*/ 8 h 591"/>
                <a:gd name="T78" fmla="*/ 38 w 842"/>
                <a:gd name="T79" fmla="*/ 7 h 591"/>
                <a:gd name="T80" fmla="*/ 37 w 842"/>
                <a:gd name="T81" fmla="*/ 6 h 591"/>
                <a:gd name="T82" fmla="*/ 37 w 842"/>
                <a:gd name="T83" fmla="*/ 5 h 591"/>
                <a:gd name="T84" fmla="*/ 38 w 842"/>
                <a:gd name="T85" fmla="*/ 4 h 591"/>
                <a:gd name="T86" fmla="*/ 37 w 842"/>
                <a:gd name="T87" fmla="*/ 3 h 591"/>
                <a:gd name="T88" fmla="*/ 36 w 842"/>
                <a:gd name="T89" fmla="*/ 2 h 591"/>
                <a:gd name="T90" fmla="*/ 34 w 842"/>
                <a:gd name="T91" fmla="*/ 2 h 591"/>
                <a:gd name="T92" fmla="*/ 33 w 842"/>
                <a:gd name="T93" fmla="*/ 2 h 591"/>
                <a:gd name="T94" fmla="*/ 30 w 842"/>
                <a:gd name="T95" fmla="*/ 1 h 591"/>
                <a:gd name="T96" fmla="*/ 29 w 842"/>
                <a:gd name="T97" fmla="*/ 1 h 591"/>
                <a:gd name="T98" fmla="*/ 26 w 842"/>
                <a:gd name="T99" fmla="*/ 0 h 591"/>
                <a:gd name="T100" fmla="*/ 22 w 842"/>
                <a:gd name="T101" fmla="*/ 1 h 591"/>
                <a:gd name="T102" fmla="*/ 20 w 842"/>
                <a:gd name="T103" fmla="*/ 1 h 591"/>
                <a:gd name="T104" fmla="*/ 19 w 842"/>
                <a:gd name="T105" fmla="*/ 2 h 591"/>
                <a:gd name="T106" fmla="*/ 19 w 842"/>
                <a:gd name="T107" fmla="*/ 2 h 591"/>
                <a:gd name="T108" fmla="*/ 16 w 842"/>
                <a:gd name="T109" fmla="*/ 3 h 591"/>
                <a:gd name="T110" fmla="*/ 13 w 842"/>
                <a:gd name="T111" fmla="*/ 3 h 591"/>
                <a:gd name="T112" fmla="*/ 12 w 842"/>
                <a:gd name="T113" fmla="*/ 4 h 591"/>
                <a:gd name="T114" fmla="*/ 12 w 842"/>
                <a:gd name="T115" fmla="*/ 4 h 591"/>
                <a:gd name="T116" fmla="*/ 7 w 842"/>
                <a:gd name="T117" fmla="*/ 4 h 591"/>
                <a:gd name="T118" fmla="*/ 5 w 842"/>
                <a:gd name="T119" fmla="*/ 4 h 591"/>
                <a:gd name="T120" fmla="*/ 2 w 842"/>
                <a:gd name="T121" fmla="*/ 4 h 591"/>
                <a:gd name="T122" fmla="*/ 1 w 842"/>
                <a:gd name="T123" fmla="*/ 5 h 591"/>
                <a:gd name="T124" fmla="*/ 2 w 842"/>
                <a:gd name="T125" fmla="*/ 5 h 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42"/>
                <a:gd name="T190" fmla="*/ 0 h 591"/>
                <a:gd name="T191" fmla="*/ 842 w 842"/>
                <a:gd name="T192" fmla="*/ 591 h 59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42" h="591">
                  <a:moveTo>
                    <a:pt x="51" y="224"/>
                  </a:moveTo>
                  <a:lnTo>
                    <a:pt x="65" y="220"/>
                  </a:lnTo>
                  <a:lnTo>
                    <a:pt x="72" y="216"/>
                  </a:lnTo>
                  <a:lnTo>
                    <a:pt x="83" y="214"/>
                  </a:lnTo>
                  <a:lnTo>
                    <a:pt x="97" y="212"/>
                  </a:lnTo>
                  <a:lnTo>
                    <a:pt x="123" y="212"/>
                  </a:lnTo>
                  <a:lnTo>
                    <a:pt x="146" y="212"/>
                  </a:lnTo>
                  <a:lnTo>
                    <a:pt x="163" y="204"/>
                  </a:lnTo>
                  <a:lnTo>
                    <a:pt x="177" y="198"/>
                  </a:lnTo>
                  <a:lnTo>
                    <a:pt x="184" y="204"/>
                  </a:lnTo>
                  <a:lnTo>
                    <a:pt x="186" y="208"/>
                  </a:lnTo>
                  <a:lnTo>
                    <a:pt x="188" y="214"/>
                  </a:lnTo>
                  <a:lnTo>
                    <a:pt x="188" y="218"/>
                  </a:lnTo>
                  <a:lnTo>
                    <a:pt x="188" y="226"/>
                  </a:lnTo>
                  <a:lnTo>
                    <a:pt x="186" y="234"/>
                  </a:lnTo>
                  <a:lnTo>
                    <a:pt x="188" y="246"/>
                  </a:lnTo>
                  <a:lnTo>
                    <a:pt x="191" y="254"/>
                  </a:lnTo>
                  <a:lnTo>
                    <a:pt x="184" y="270"/>
                  </a:lnTo>
                  <a:lnTo>
                    <a:pt x="177" y="291"/>
                  </a:lnTo>
                  <a:lnTo>
                    <a:pt x="186" y="311"/>
                  </a:lnTo>
                  <a:lnTo>
                    <a:pt x="193" y="327"/>
                  </a:lnTo>
                  <a:lnTo>
                    <a:pt x="193" y="347"/>
                  </a:lnTo>
                  <a:lnTo>
                    <a:pt x="191" y="367"/>
                  </a:lnTo>
                  <a:lnTo>
                    <a:pt x="193" y="381"/>
                  </a:lnTo>
                  <a:lnTo>
                    <a:pt x="200" y="394"/>
                  </a:lnTo>
                  <a:lnTo>
                    <a:pt x="209" y="404"/>
                  </a:lnTo>
                  <a:lnTo>
                    <a:pt x="218" y="410"/>
                  </a:lnTo>
                  <a:lnTo>
                    <a:pt x="230" y="426"/>
                  </a:lnTo>
                  <a:lnTo>
                    <a:pt x="244" y="438"/>
                  </a:lnTo>
                  <a:lnTo>
                    <a:pt x="265" y="450"/>
                  </a:lnTo>
                  <a:lnTo>
                    <a:pt x="281" y="458"/>
                  </a:lnTo>
                  <a:lnTo>
                    <a:pt x="291" y="460"/>
                  </a:lnTo>
                  <a:lnTo>
                    <a:pt x="295" y="462"/>
                  </a:lnTo>
                  <a:lnTo>
                    <a:pt x="298" y="466"/>
                  </a:lnTo>
                  <a:lnTo>
                    <a:pt x="300" y="472"/>
                  </a:lnTo>
                  <a:lnTo>
                    <a:pt x="302" y="476"/>
                  </a:lnTo>
                  <a:lnTo>
                    <a:pt x="307" y="480"/>
                  </a:lnTo>
                  <a:lnTo>
                    <a:pt x="314" y="484"/>
                  </a:lnTo>
                  <a:lnTo>
                    <a:pt x="326" y="486"/>
                  </a:lnTo>
                  <a:lnTo>
                    <a:pt x="346" y="488"/>
                  </a:lnTo>
                  <a:lnTo>
                    <a:pt x="360" y="486"/>
                  </a:lnTo>
                  <a:lnTo>
                    <a:pt x="370" y="482"/>
                  </a:lnTo>
                  <a:lnTo>
                    <a:pt x="379" y="480"/>
                  </a:lnTo>
                  <a:lnTo>
                    <a:pt x="398" y="482"/>
                  </a:lnTo>
                  <a:lnTo>
                    <a:pt x="407" y="484"/>
                  </a:lnTo>
                  <a:lnTo>
                    <a:pt x="414" y="492"/>
                  </a:lnTo>
                  <a:lnTo>
                    <a:pt x="426" y="501"/>
                  </a:lnTo>
                  <a:lnTo>
                    <a:pt x="430" y="503"/>
                  </a:lnTo>
                  <a:lnTo>
                    <a:pt x="435" y="505"/>
                  </a:lnTo>
                  <a:lnTo>
                    <a:pt x="437" y="505"/>
                  </a:lnTo>
                  <a:lnTo>
                    <a:pt x="442" y="503"/>
                  </a:lnTo>
                  <a:lnTo>
                    <a:pt x="449" y="501"/>
                  </a:lnTo>
                  <a:lnTo>
                    <a:pt x="456" y="499"/>
                  </a:lnTo>
                  <a:lnTo>
                    <a:pt x="463" y="501"/>
                  </a:lnTo>
                  <a:lnTo>
                    <a:pt x="468" y="507"/>
                  </a:lnTo>
                  <a:lnTo>
                    <a:pt x="472" y="513"/>
                  </a:lnTo>
                  <a:lnTo>
                    <a:pt x="477" y="517"/>
                  </a:lnTo>
                  <a:lnTo>
                    <a:pt x="484" y="525"/>
                  </a:lnTo>
                  <a:lnTo>
                    <a:pt x="493" y="529"/>
                  </a:lnTo>
                  <a:lnTo>
                    <a:pt x="500" y="531"/>
                  </a:lnTo>
                  <a:lnTo>
                    <a:pt x="512" y="533"/>
                  </a:lnTo>
                  <a:lnTo>
                    <a:pt x="521" y="535"/>
                  </a:lnTo>
                  <a:lnTo>
                    <a:pt x="530" y="537"/>
                  </a:lnTo>
                  <a:lnTo>
                    <a:pt x="540" y="541"/>
                  </a:lnTo>
                  <a:lnTo>
                    <a:pt x="551" y="547"/>
                  </a:lnTo>
                  <a:lnTo>
                    <a:pt x="558" y="547"/>
                  </a:lnTo>
                  <a:lnTo>
                    <a:pt x="568" y="545"/>
                  </a:lnTo>
                  <a:lnTo>
                    <a:pt x="575" y="545"/>
                  </a:lnTo>
                  <a:lnTo>
                    <a:pt x="577" y="547"/>
                  </a:lnTo>
                  <a:lnTo>
                    <a:pt x="579" y="549"/>
                  </a:lnTo>
                  <a:lnTo>
                    <a:pt x="582" y="553"/>
                  </a:lnTo>
                  <a:lnTo>
                    <a:pt x="586" y="559"/>
                  </a:lnTo>
                  <a:lnTo>
                    <a:pt x="593" y="563"/>
                  </a:lnTo>
                  <a:lnTo>
                    <a:pt x="600" y="571"/>
                  </a:lnTo>
                  <a:lnTo>
                    <a:pt x="605" y="577"/>
                  </a:lnTo>
                  <a:lnTo>
                    <a:pt x="612" y="581"/>
                  </a:lnTo>
                  <a:lnTo>
                    <a:pt x="619" y="585"/>
                  </a:lnTo>
                  <a:lnTo>
                    <a:pt x="635" y="585"/>
                  </a:lnTo>
                  <a:lnTo>
                    <a:pt x="656" y="583"/>
                  </a:lnTo>
                  <a:lnTo>
                    <a:pt x="679" y="581"/>
                  </a:lnTo>
                  <a:lnTo>
                    <a:pt x="700" y="579"/>
                  </a:lnTo>
                  <a:lnTo>
                    <a:pt x="714" y="583"/>
                  </a:lnTo>
                  <a:lnTo>
                    <a:pt x="735" y="591"/>
                  </a:lnTo>
                  <a:lnTo>
                    <a:pt x="756" y="577"/>
                  </a:lnTo>
                  <a:lnTo>
                    <a:pt x="775" y="565"/>
                  </a:lnTo>
                  <a:lnTo>
                    <a:pt x="786" y="547"/>
                  </a:lnTo>
                  <a:lnTo>
                    <a:pt x="793" y="523"/>
                  </a:lnTo>
                  <a:lnTo>
                    <a:pt x="807" y="509"/>
                  </a:lnTo>
                  <a:lnTo>
                    <a:pt x="821" y="494"/>
                  </a:lnTo>
                  <a:lnTo>
                    <a:pt x="828" y="486"/>
                  </a:lnTo>
                  <a:lnTo>
                    <a:pt x="833" y="476"/>
                  </a:lnTo>
                  <a:lnTo>
                    <a:pt x="838" y="464"/>
                  </a:lnTo>
                  <a:lnTo>
                    <a:pt x="842" y="446"/>
                  </a:lnTo>
                  <a:lnTo>
                    <a:pt x="842" y="432"/>
                  </a:lnTo>
                  <a:lnTo>
                    <a:pt x="840" y="422"/>
                  </a:lnTo>
                  <a:lnTo>
                    <a:pt x="835" y="414"/>
                  </a:lnTo>
                  <a:lnTo>
                    <a:pt x="828" y="406"/>
                  </a:lnTo>
                  <a:lnTo>
                    <a:pt x="824" y="400"/>
                  </a:lnTo>
                  <a:lnTo>
                    <a:pt x="817" y="394"/>
                  </a:lnTo>
                  <a:lnTo>
                    <a:pt x="814" y="385"/>
                  </a:lnTo>
                  <a:lnTo>
                    <a:pt x="812" y="377"/>
                  </a:lnTo>
                  <a:lnTo>
                    <a:pt x="812" y="371"/>
                  </a:lnTo>
                  <a:lnTo>
                    <a:pt x="817" y="367"/>
                  </a:lnTo>
                  <a:lnTo>
                    <a:pt x="819" y="363"/>
                  </a:lnTo>
                  <a:lnTo>
                    <a:pt x="824" y="359"/>
                  </a:lnTo>
                  <a:lnTo>
                    <a:pt x="828" y="355"/>
                  </a:lnTo>
                  <a:lnTo>
                    <a:pt x="831" y="351"/>
                  </a:lnTo>
                  <a:lnTo>
                    <a:pt x="833" y="343"/>
                  </a:lnTo>
                  <a:lnTo>
                    <a:pt x="831" y="335"/>
                  </a:lnTo>
                  <a:lnTo>
                    <a:pt x="828" y="327"/>
                  </a:lnTo>
                  <a:lnTo>
                    <a:pt x="821" y="323"/>
                  </a:lnTo>
                  <a:lnTo>
                    <a:pt x="812" y="319"/>
                  </a:lnTo>
                  <a:lnTo>
                    <a:pt x="800" y="317"/>
                  </a:lnTo>
                  <a:lnTo>
                    <a:pt x="777" y="315"/>
                  </a:lnTo>
                  <a:lnTo>
                    <a:pt x="751" y="309"/>
                  </a:lnTo>
                  <a:lnTo>
                    <a:pt x="717" y="309"/>
                  </a:lnTo>
                  <a:lnTo>
                    <a:pt x="689" y="307"/>
                  </a:lnTo>
                  <a:lnTo>
                    <a:pt x="686" y="301"/>
                  </a:lnTo>
                  <a:lnTo>
                    <a:pt x="679" y="293"/>
                  </a:lnTo>
                  <a:lnTo>
                    <a:pt x="670" y="287"/>
                  </a:lnTo>
                  <a:lnTo>
                    <a:pt x="661" y="279"/>
                  </a:lnTo>
                  <a:lnTo>
                    <a:pt x="654" y="272"/>
                  </a:lnTo>
                  <a:lnTo>
                    <a:pt x="644" y="262"/>
                  </a:lnTo>
                  <a:lnTo>
                    <a:pt x="640" y="254"/>
                  </a:lnTo>
                  <a:lnTo>
                    <a:pt x="637" y="242"/>
                  </a:lnTo>
                  <a:lnTo>
                    <a:pt x="640" y="222"/>
                  </a:lnTo>
                  <a:lnTo>
                    <a:pt x="647" y="206"/>
                  </a:lnTo>
                  <a:lnTo>
                    <a:pt x="656" y="188"/>
                  </a:lnTo>
                  <a:lnTo>
                    <a:pt x="658" y="167"/>
                  </a:lnTo>
                  <a:lnTo>
                    <a:pt x="656" y="147"/>
                  </a:lnTo>
                  <a:lnTo>
                    <a:pt x="651" y="127"/>
                  </a:lnTo>
                  <a:lnTo>
                    <a:pt x="647" y="105"/>
                  </a:lnTo>
                  <a:lnTo>
                    <a:pt x="647" y="83"/>
                  </a:lnTo>
                  <a:lnTo>
                    <a:pt x="637" y="79"/>
                  </a:lnTo>
                  <a:lnTo>
                    <a:pt x="623" y="75"/>
                  </a:lnTo>
                  <a:lnTo>
                    <a:pt x="609" y="71"/>
                  </a:lnTo>
                  <a:lnTo>
                    <a:pt x="598" y="71"/>
                  </a:lnTo>
                  <a:lnTo>
                    <a:pt x="589" y="71"/>
                  </a:lnTo>
                  <a:lnTo>
                    <a:pt x="584" y="69"/>
                  </a:lnTo>
                  <a:lnTo>
                    <a:pt x="579" y="67"/>
                  </a:lnTo>
                  <a:lnTo>
                    <a:pt x="572" y="65"/>
                  </a:lnTo>
                  <a:lnTo>
                    <a:pt x="558" y="56"/>
                  </a:lnTo>
                  <a:lnTo>
                    <a:pt x="535" y="50"/>
                  </a:lnTo>
                  <a:lnTo>
                    <a:pt x="523" y="44"/>
                  </a:lnTo>
                  <a:lnTo>
                    <a:pt x="512" y="38"/>
                  </a:lnTo>
                  <a:lnTo>
                    <a:pt x="502" y="30"/>
                  </a:lnTo>
                  <a:lnTo>
                    <a:pt x="495" y="20"/>
                  </a:lnTo>
                  <a:lnTo>
                    <a:pt x="486" y="6"/>
                  </a:lnTo>
                  <a:lnTo>
                    <a:pt x="479" y="0"/>
                  </a:lnTo>
                  <a:lnTo>
                    <a:pt x="458" y="0"/>
                  </a:lnTo>
                  <a:lnTo>
                    <a:pt x="435" y="2"/>
                  </a:lnTo>
                  <a:lnTo>
                    <a:pt x="412" y="2"/>
                  </a:lnTo>
                  <a:lnTo>
                    <a:pt x="391" y="2"/>
                  </a:lnTo>
                  <a:lnTo>
                    <a:pt x="381" y="16"/>
                  </a:lnTo>
                  <a:lnTo>
                    <a:pt x="374" y="26"/>
                  </a:lnTo>
                  <a:lnTo>
                    <a:pt x="358" y="36"/>
                  </a:lnTo>
                  <a:lnTo>
                    <a:pt x="337" y="50"/>
                  </a:lnTo>
                  <a:lnTo>
                    <a:pt x="333" y="61"/>
                  </a:lnTo>
                  <a:lnTo>
                    <a:pt x="330" y="71"/>
                  </a:lnTo>
                  <a:lnTo>
                    <a:pt x="330" y="81"/>
                  </a:lnTo>
                  <a:lnTo>
                    <a:pt x="326" y="89"/>
                  </a:lnTo>
                  <a:lnTo>
                    <a:pt x="321" y="95"/>
                  </a:lnTo>
                  <a:lnTo>
                    <a:pt x="314" y="99"/>
                  </a:lnTo>
                  <a:lnTo>
                    <a:pt x="295" y="105"/>
                  </a:lnTo>
                  <a:lnTo>
                    <a:pt x="277" y="107"/>
                  </a:lnTo>
                  <a:lnTo>
                    <a:pt x="258" y="111"/>
                  </a:lnTo>
                  <a:lnTo>
                    <a:pt x="244" y="119"/>
                  </a:lnTo>
                  <a:lnTo>
                    <a:pt x="232" y="127"/>
                  </a:lnTo>
                  <a:lnTo>
                    <a:pt x="225" y="137"/>
                  </a:lnTo>
                  <a:lnTo>
                    <a:pt x="216" y="147"/>
                  </a:lnTo>
                  <a:lnTo>
                    <a:pt x="211" y="153"/>
                  </a:lnTo>
                  <a:lnTo>
                    <a:pt x="207" y="155"/>
                  </a:lnTo>
                  <a:lnTo>
                    <a:pt x="205" y="157"/>
                  </a:lnTo>
                  <a:lnTo>
                    <a:pt x="202" y="157"/>
                  </a:lnTo>
                  <a:lnTo>
                    <a:pt x="200" y="157"/>
                  </a:lnTo>
                  <a:lnTo>
                    <a:pt x="172" y="161"/>
                  </a:lnTo>
                  <a:lnTo>
                    <a:pt x="139" y="167"/>
                  </a:lnTo>
                  <a:lnTo>
                    <a:pt x="125" y="161"/>
                  </a:lnTo>
                  <a:lnTo>
                    <a:pt x="104" y="157"/>
                  </a:lnTo>
                  <a:lnTo>
                    <a:pt x="88" y="157"/>
                  </a:lnTo>
                  <a:lnTo>
                    <a:pt x="74" y="161"/>
                  </a:lnTo>
                  <a:lnTo>
                    <a:pt x="63" y="165"/>
                  </a:lnTo>
                  <a:lnTo>
                    <a:pt x="53" y="174"/>
                  </a:lnTo>
                  <a:lnTo>
                    <a:pt x="44" y="182"/>
                  </a:lnTo>
                  <a:lnTo>
                    <a:pt x="32" y="192"/>
                  </a:lnTo>
                  <a:lnTo>
                    <a:pt x="18" y="200"/>
                  </a:lnTo>
                  <a:lnTo>
                    <a:pt x="0" y="210"/>
                  </a:lnTo>
                  <a:lnTo>
                    <a:pt x="51" y="224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14" name="Freeform 104"/>
            <p:cNvSpPr>
              <a:spLocks/>
            </p:cNvSpPr>
            <p:nvPr/>
          </p:nvSpPr>
          <p:spPr bwMode="auto">
            <a:xfrm>
              <a:off x="2199" y="1856"/>
              <a:ext cx="833" cy="610"/>
            </a:xfrm>
            <a:custGeom>
              <a:avLst/>
              <a:gdLst>
                <a:gd name="T0" fmla="*/ 26 w 1343"/>
                <a:gd name="T1" fmla="*/ 26 h 1131"/>
                <a:gd name="T2" fmla="*/ 22 w 1343"/>
                <a:gd name="T3" fmla="*/ 25 h 1131"/>
                <a:gd name="T4" fmla="*/ 22 w 1343"/>
                <a:gd name="T5" fmla="*/ 24 h 1131"/>
                <a:gd name="T6" fmla="*/ 12 w 1343"/>
                <a:gd name="T7" fmla="*/ 23 h 1131"/>
                <a:gd name="T8" fmla="*/ 10 w 1343"/>
                <a:gd name="T9" fmla="*/ 21 h 1131"/>
                <a:gd name="T10" fmla="*/ 8 w 1343"/>
                <a:gd name="T11" fmla="*/ 20 h 1131"/>
                <a:gd name="T12" fmla="*/ 9 w 1343"/>
                <a:gd name="T13" fmla="*/ 20 h 1131"/>
                <a:gd name="T14" fmla="*/ 9 w 1343"/>
                <a:gd name="T15" fmla="*/ 19 h 1131"/>
                <a:gd name="T16" fmla="*/ 7 w 1343"/>
                <a:gd name="T17" fmla="*/ 17 h 1131"/>
                <a:gd name="T18" fmla="*/ 7 w 1343"/>
                <a:gd name="T19" fmla="*/ 17 h 1131"/>
                <a:gd name="T20" fmla="*/ 7 w 1343"/>
                <a:gd name="T21" fmla="*/ 16 h 1131"/>
                <a:gd name="T22" fmla="*/ 11 w 1343"/>
                <a:gd name="T23" fmla="*/ 13 h 1131"/>
                <a:gd name="T24" fmla="*/ 12 w 1343"/>
                <a:gd name="T25" fmla="*/ 12 h 1131"/>
                <a:gd name="T26" fmla="*/ 10 w 1343"/>
                <a:gd name="T27" fmla="*/ 11 h 1131"/>
                <a:gd name="T28" fmla="*/ 11 w 1343"/>
                <a:gd name="T29" fmla="*/ 11 h 1131"/>
                <a:gd name="T30" fmla="*/ 11 w 1343"/>
                <a:gd name="T31" fmla="*/ 10 h 1131"/>
                <a:gd name="T32" fmla="*/ 7 w 1343"/>
                <a:gd name="T33" fmla="*/ 9 h 1131"/>
                <a:gd name="T34" fmla="*/ 1 w 1343"/>
                <a:gd name="T35" fmla="*/ 9 h 1131"/>
                <a:gd name="T36" fmla="*/ 0 w 1343"/>
                <a:gd name="T37" fmla="*/ 8 h 1131"/>
                <a:gd name="T38" fmla="*/ 1 w 1343"/>
                <a:gd name="T39" fmla="*/ 5 h 1131"/>
                <a:gd name="T40" fmla="*/ 20 w 1343"/>
                <a:gd name="T41" fmla="*/ 4 h 1131"/>
                <a:gd name="T42" fmla="*/ 22 w 1343"/>
                <a:gd name="T43" fmla="*/ 2 h 1131"/>
                <a:gd name="T44" fmla="*/ 22 w 1343"/>
                <a:gd name="T45" fmla="*/ 1 h 1131"/>
                <a:gd name="T46" fmla="*/ 25 w 1343"/>
                <a:gd name="T47" fmla="*/ 1 h 1131"/>
                <a:gd name="T48" fmla="*/ 27 w 1343"/>
                <a:gd name="T49" fmla="*/ 3 h 1131"/>
                <a:gd name="T50" fmla="*/ 30 w 1343"/>
                <a:gd name="T51" fmla="*/ 4 h 1131"/>
                <a:gd name="T52" fmla="*/ 32 w 1343"/>
                <a:gd name="T53" fmla="*/ 5 h 1131"/>
                <a:gd name="T54" fmla="*/ 74 w 1343"/>
                <a:gd name="T55" fmla="*/ 8 h 1131"/>
                <a:gd name="T56" fmla="*/ 74 w 1343"/>
                <a:gd name="T57" fmla="*/ 9 h 1131"/>
                <a:gd name="T58" fmla="*/ 73 w 1343"/>
                <a:gd name="T59" fmla="*/ 10 h 1131"/>
                <a:gd name="T60" fmla="*/ 73 w 1343"/>
                <a:gd name="T61" fmla="*/ 13 h 1131"/>
                <a:gd name="T62" fmla="*/ 74 w 1343"/>
                <a:gd name="T63" fmla="*/ 15 h 1131"/>
                <a:gd name="T64" fmla="*/ 73 w 1343"/>
                <a:gd name="T65" fmla="*/ 16 h 1131"/>
                <a:gd name="T66" fmla="*/ 72 w 1343"/>
                <a:gd name="T67" fmla="*/ 16 h 1131"/>
                <a:gd name="T68" fmla="*/ 71 w 1343"/>
                <a:gd name="T69" fmla="*/ 17 h 1131"/>
                <a:gd name="T70" fmla="*/ 71 w 1343"/>
                <a:gd name="T71" fmla="*/ 18 h 1131"/>
                <a:gd name="T72" fmla="*/ 69 w 1343"/>
                <a:gd name="T73" fmla="*/ 19 h 1131"/>
                <a:gd name="T74" fmla="*/ 66 w 1343"/>
                <a:gd name="T75" fmla="*/ 21 h 1131"/>
                <a:gd name="T76" fmla="*/ 65 w 1343"/>
                <a:gd name="T77" fmla="*/ 22 h 1131"/>
                <a:gd name="T78" fmla="*/ 61 w 1343"/>
                <a:gd name="T79" fmla="*/ 23 h 1131"/>
                <a:gd name="T80" fmla="*/ 59 w 1343"/>
                <a:gd name="T81" fmla="*/ 24 h 1131"/>
                <a:gd name="T82" fmla="*/ 57 w 1343"/>
                <a:gd name="T83" fmla="*/ 25 h 1131"/>
                <a:gd name="T84" fmla="*/ 57 w 1343"/>
                <a:gd name="T85" fmla="*/ 27 h 1131"/>
                <a:gd name="T86" fmla="*/ 54 w 1343"/>
                <a:gd name="T87" fmla="*/ 26 h 1131"/>
                <a:gd name="T88" fmla="*/ 53 w 1343"/>
                <a:gd name="T89" fmla="*/ 25 h 1131"/>
                <a:gd name="T90" fmla="*/ 50 w 1343"/>
                <a:gd name="T91" fmla="*/ 26 h 1131"/>
                <a:gd name="T92" fmla="*/ 47 w 1343"/>
                <a:gd name="T93" fmla="*/ 25 h 1131"/>
                <a:gd name="T94" fmla="*/ 42 w 1343"/>
                <a:gd name="T95" fmla="*/ 26 h 1131"/>
                <a:gd name="T96" fmla="*/ 38 w 1343"/>
                <a:gd name="T97" fmla="*/ 25 h 1131"/>
                <a:gd name="T98" fmla="*/ 35 w 1343"/>
                <a:gd name="T99" fmla="*/ 25 h 1131"/>
                <a:gd name="T100" fmla="*/ 32 w 1343"/>
                <a:gd name="T101" fmla="*/ 26 h 1131"/>
                <a:gd name="T102" fmla="*/ 30 w 1343"/>
                <a:gd name="T103" fmla="*/ 27 h 1131"/>
                <a:gd name="T104" fmla="*/ 28 w 1343"/>
                <a:gd name="T105" fmla="*/ 28 h 11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43"/>
                <a:gd name="T160" fmla="*/ 0 h 1131"/>
                <a:gd name="T161" fmla="*/ 1343 w 1343"/>
                <a:gd name="T162" fmla="*/ 1131 h 11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43" h="1131">
                  <a:moveTo>
                    <a:pt x="484" y="1131"/>
                  </a:moveTo>
                  <a:lnTo>
                    <a:pt x="475" y="1112"/>
                  </a:lnTo>
                  <a:lnTo>
                    <a:pt x="468" y="1092"/>
                  </a:lnTo>
                  <a:lnTo>
                    <a:pt x="466" y="1082"/>
                  </a:lnTo>
                  <a:lnTo>
                    <a:pt x="461" y="1074"/>
                  </a:lnTo>
                  <a:lnTo>
                    <a:pt x="457" y="1066"/>
                  </a:lnTo>
                  <a:lnTo>
                    <a:pt x="450" y="1060"/>
                  </a:lnTo>
                  <a:lnTo>
                    <a:pt x="419" y="1048"/>
                  </a:lnTo>
                  <a:lnTo>
                    <a:pt x="391" y="1038"/>
                  </a:lnTo>
                  <a:lnTo>
                    <a:pt x="387" y="1032"/>
                  </a:lnTo>
                  <a:lnTo>
                    <a:pt x="382" y="1018"/>
                  </a:lnTo>
                  <a:lnTo>
                    <a:pt x="380" y="1003"/>
                  </a:lnTo>
                  <a:lnTo>
                    <a:pt x="377" y="993"/>
                  </a:lnTo>
                  <a:lnTo>
                    <a:pt x="384" y="969"/>
                  </a:lnTo>
                  <a:lnTo>
                    <a:pt x="389" y="959"/>
                  </a:lnTo>
                  <a:lnTo>
                    <a:pt x="391" y="941"/>
                  </a:lnTo>
                  <a:lnTo>
                    <a:pt x="389" y="941"/>
                  </a:lnTo>
                  <a:lnTo>
                    <a:pt x="356" y="941"/>
                  </a:lnTo>
                  <a:lnTo>
                    <a:pt x="284" y="943"/>
                  </a:lnTo>
                  <a:lnTo>
                    <a:pt x="212" y="943"/>
                  </a:lnTo>
                  <a:lnTo>
                    <a:pt x="180" y="939"/>
                  </a:lnTo>
                  <a:lnTo>
                    <a:pt x="180" y="927"/>
                  </a:lnTo>
                  <a:lnTo>
                    <a:pt x="177" y="903"/>
                  </a:lnTo>
                  <a:lnTo>
                    <a:pt x="175" y="878"/>
                  </a:lnTo>
                  <a:lnTo>
                    <a:pt x="173" y="860"/>
                  </a:lnTo>
                  <a:lnTo>
                    <a:pt x="170" y="854"/>
                  </a:lnTo>
                  <a:lnTo>
                    <a:pt x="166" y="850"/>
                  </a:lnTo>
                  <a:lnTo>
                    <a:pt x="159" y="846"/>
                  </a:lnTo>
                  <a:lnTo>
                    <a:pt x="149" y="840"/>
                  </a:lnTo>
                  <a:lnTo>
                    <a:pt x="142" y="836"/>
                  </a:lnTo>
                  <a:lnTo>
                    <a:pt x="138" y="832"/>
                  </a:lnTo>
                  <a:lnTo>
                    <a:pt x="135" y="826"/>
                  </a:lnTo>
                  <a:lnTo>
                    <a:pt x="138" y="820"/>
                  </a:lnTo>
                  <a:lnTo>
                    <a:pt x="140" y="820"/>
                  </a:lnTo>
                  <a:lnTo>
                    <a:pt x="147" y="818"/>
                  </a:lnTo>
                  <a:lnTo>
                    <a:pt x="152" y="816"/>
                  </a:lnTo>
                  <a:lnTo>
                    <a:pt x="154" y="812"/>
                  </a:lnTo>
                  <a:lnTo>
                    <a:pt x="149" y="798"/>
                  </a:lnTo>
                  <a:lnTo>
                    <a:pt x="145" y="783"/>
                  </a:lnTo>
                  <a:lnTo>
                    <a:pt x="149" y="773"/>
                  </a:lnTo>
                  <a:lnTo>
                    <a:pt x="154" y="761"/>
                  </a:lnTo>
                  <a:lnTo>
                    <a:pt x="147" y="743"/>
                  </a:lnTo>
                  <a:lnTo>
                    <a:pt x="138" y="727"/>
                  </a:lnTo>
                  <a:lnTo>
                    <a:pt x="135" y="719"/>
                  </a:lnTo>
                  <a:lnTo>
                    <a:pt x="138" y="715"/>
                  </a:lnTo>
                  <a:lnTo>
                    <a:pt x="142" y="713"/>
                  </a:lnTo>
                  <a:lnTo>
                    <a:pt x="145" y="711"/>
                  </a:lnTo>
                  <a:lnTo>
                    <a:pt x="145" y="707"/>
                  </a:lnTo>
                  <a:lnTo>
                    <a:pt x="142" y="701"/>
                  </a:lnTo>
                  <a:lnTo>
                    <a:pt x="138" y="695"/>
                  </a:lnTo>
                  <a:lnTo>
                    <a:pt x="133" y="689"/>
                  </a:lnTo>
                  <a:lnTo>
                    <a:pt x="117" y="678"/>
                  </a:lnTo>
                  <a:lnTo>
                    <a:pt x="98" y="668"/>
                  </a:lnTo>
                  <a:lnTo>
                    <a:pt x="119" y="654"/>
                  </a:lnTo>
                  <a:lnTo>
                    <a:pt x="138" y="642"/>
                  </a:lnTo>
                  <a:lnTo>
                    <a:pt x="149" y="624"/>
                  </a:lnTo>
                  <a:lnTo>
                    <a:pt x="156" y="600"/>
                  </a:lnTo>
                  <a:lnTo>
                    <a:pt x="170" y="586"/>
                  </a:lnTo>
                  <a:lnTo>
                    <a:pt x="184" y="571"/>
                  </a:lnTo>
                  <a:lnTo>
                    <a:pt x="191" y="563"/>
                  </a:lnTo>
                  <a:lnTo>
                    <a:pt x="196" y="553"/>
                  </a:lnTo>
                  <a:lnTo>
                    <a:pt x="201" y="541"/>
                  </a:lnTo>
                  <a:lnTo>
                    <a:pt x="205" y="523"/>
                  </a:lnTo>
                  <a:lnTo>
                    <a:pt x="205" y="509"/>
                  </a:lnTo>
                  <a:lnTo>
                    <a:pt x="203" y="499"/>
                  </a:lnTo>
                  <a:lnTo>
                    <a:pt x="198" y="491"/>
                  </a:lnTo>
                  <a:lnTo>
                    <a:pt x="191" y="483"/>
                  </a:lnTo>
                  <a:lnTo>
                    <a:pt x="187" y="477"/>
                  </a:lnTo>
                  <a:lnTo>
                    <a:pt x="180" y="471"/>
                  </a:lnTo>
                  <a:lnTo>
                    <a:pt x="177" y="462"/>
                  </a:lnTo>
                  <a:lnTo>
                    <a:pt x="175" y="454"/>
                  </a:lnTo>
                  <a:lnTo>
                    <a:pt x="175" y="448"/>
                  </a:lnTo>
                  <a:lnTo>
                    <a:pt x="180" y="444"/>
                  </a:lnTo>
                  <a:lnTo>
                    <a:pt x="182" y="440"/>
                  </a:lnTo>
                  <a:lnTo>
                    <a:pt x="187" y="436"/>
                  </a:lnTo>
                  <a:lnTo>
                    <a:pt x="191" y="432"/>
                  </a:lnTo>
                  <a:lnTo>
                    <a:pt x="194" y="428"/>
                  </a:lnTo>
                  <a:lnTo>
                    <a:pt x="196" y="420"/>
                  </a:lnTo>
                  <a:lnTo>
                    <a:pt x="194" y="412"/>
                  </a:lnTo>
                  <a:lnTo>
                    <a:pt x="191" y="404"/>
                  </a:lnTo>
                  <a:lnTo>
                    <a:pt x="184" y="400"/>
                  </a:lnTo>
                  <a:lnTo>
                    <a:pt x="175" y="396"/>
                  </a:lnTo>
                  <a:lnTo>
                    <a:pt x="163" y="394"/>
                  </a:lnTo>
                  <a:lnTo>
                    <a:pt x="140" y="392"/>
                  </a:lnTo>
                  <a:lnTo>
                    <a:pt x="114" y="386"/>
                  </a:lnTo>
                  <a:lnTo>
                    <a:pt x="80" y="386"/>
                  </a:lnTo>
                  <a:lnTo>
                    <a:pt x="52" y="384"/>
                  </a:lnTo>
                  <a:lnTo>
                    <a:pt x="49" y="378"/>
                  </a:lnTo>
                  <a:lnTo>
                    <a:pt x="42" y="370"/>
                  </a:lnTo>
                  <a:lnTo>
                    <a:pt x="33" y="364"/>
                  </a:lnTo>
                  <a:lnTo>
                    <a:pt x="24" y="356"/>
                  </a:lnTo>
                  <a:lnTo>
                    <a:pt x="17" y="349"/>
                  </a:lnTo>
                  <a:lnTo>
                    <a:pt x="7" y="339"/>
                  </a:lnTo>
                  <a:lnTo>
                    <a:pt x="3" y="331"/>
                  </a:lnTo>
                  <a:lnTo>
                    <a:pt x="0" y="319"/>
                  </a:lnTo>
                  <a:lnTo>
                    <a:pt x="3" y="299"/>
                  </a:lnTo>
                  <a:lnTo>
                    <a:pt x="10" y="283"/>
                  </a:lnTo>
                  <a:lnTo>
                    <a:pt x="19" y="265"/>
                  </a:lnTo>
                  <a:lnTo>
                    <a:pt x="21" y="244"/>
                  </a:lnTo>
                  <a:lnTo>
                    <a:pt x="19" y="224"/>
                  </a:lnTo>
                  <a:lnTo>
                    <a:pt x="14" y="204"/>
                  </a:lnTo>
                  <a:lnTo>
                    <a:pt x="10" y="182"/>
                  </a:lnTo>
                  <a:lnTo>
                    <a:pt x="10" y="160"/>
                  </a:lnTo>
                  <a:lnTo>
                    <a:pt x="359" y="160"/>
                  </a:lnTo>
                  <a:lnTo>
                    <a:pt x="366" y="154"/>
                  </a:lnTo>
                  <a:lnTo>
                    <a:pt x="373" y="150"/>
                  </a:lnTo>
                  <a:lnTo>
                    <a:pt x="373" y="107"/>
                  </a:lnTo>
                  <a:lnTo>
                    <a:pt x="382" y="93"/>
                  </a:lnTo>
                  <a:lnTo>
                    <a:pt x="387" y="79"/>
                  </a:lnTo>
                  <a:lnTo>
                    <a:pt x="380" y="67"/>
                  </a:lnTo>
                  <a:lnTo>
                    <a:pt x="373" y="55"/>
                  </a:lnTo>
                  <a:lnTo>
                    <a:pt x="375" y="49"/>
                  </a:lnTo>
                  <a:lnTo>
                    <a:pt x="382" y="45"/>
                  </a:lnTo>
                  <a:lnTo>
                    <a:pt x="389" y="43"/>
                  </a:lnTo>
                  <a:lnTo>
                    <a:pt x="394" y="39"/>
                  </a:lnTo>
                  <a:lnTo>
                    <a:pt x="398" y="18"/>
                  </a:lnTo>
                  <a:lnTo>
                    <a:pt x="401" y="0"/>
                  </a:lnTo>
                  <a:lnTo>
                    <a:pt x="415" y="12"/>
                  </a:lnTo>
                  <a:lnTo>
                    <a:pt x="426" y="26"/>
                  </a:lnTo>
                  <a:lnTo>
                    <a:pt x="436" y="41"/>
                  </a:lnTo>
                  <a:lnTo>
                    <a:pt x="443" y="57"/>
                  </a:lnTo>
                  <a:lnTo>
                    <a:pt x="452" y="91"/>
                  </a:lnTo>
                  <a:lnTo>
                    <a:pt x="459" y="131"/>
                  </a:lnTo>
                  <a:lnTo>
                    <a:pt x="461" y="138"/>
                  </a:lnTo>
                  <a:lnTo>
                    <a:pt x="466" y="144"/>
                  </a:lnTo>
                  <a:lnTo>
                    <a:pt x="473" y="150"/>
                  </a:lnTo>
                  <a:lnTo>
                    <a:pt x="480" y="154"/>
                  </a:lnTo>
                  <a:lnTo>
                    <a:pt x="496" y="160"/>
                  </a:lnTo>
                  <a:lnTo>
                    <a:pt x="515" y="166"/>
                  </a:lnTo>
                  <a:lnTo>
                    <a:pt x="522" y="170"/>
                  </a:lnTo>
                  <a:lnTo>
                    <a:pt x="526" y="176"/>
                  </a:lnTo>
                  <a:lnTo>
                    <a:pt x="529" y="184"/>
                  </a:lnTo>
                  <a:lnTo>
                    <a:pt x="529" y="190"/>
                  </a:lnTo>
                  <a:lnTo>
                    <a:pt x="550" y="206"/>
                  </a:lnTo>
                  <a:lnTo>
                    <a:pt x="568" y="220"/>
                  </a:lnTo>
                  <a:lnTo>
                    <a:pt x="1343" y="257"/>
                  </a:lnTo>
                  <a:lnTo>
                    <a:pt x="1332" y="275"/>
                  </a:lnTo>
                  <a:lnTo>
                    <a:pt x="1322" y="291"/>
                  </a:lnTo>
                  <a:lnTo>
                    <a:pt x="1315" y="305"/>
                  </a:lnTo>
                  <a:lnTo>
                    <a:pt x="1311" y="315"/>
                  </a:lnTo>
                  <a:lnTo>
                    <a:pt x="1308" y="325"/>
                  </a:lnTo>
                  <a:lnTo>
                    <a:pt x="1304" y="335"/>
                  </a:lnTo>
                  <a:lnTo>
                    <a:pt x="1301" y="341"/>
                  </a:lnTo>
                  <a:lnTo>
                    <a:pt x="1299" y="351"/>
                  </a:lnTo>
                  <a:lnTo>
                    <a:pt x="1297" y="366"/>
                  </a:lnTo>
                  <a:lnTo>
                    <a:pt x="1294" y="384"/>
                  </a:lnTo>
                  <a:lnTo>
                    <a:pt x="1290" y="400"/>
                  </a:lnTo>
                  <a:lnTo>
                    <a:pt x="1283" y="414"/>
                  </a:lnTo>
                  <a:lnTo>
                    <a:pt x="1283" y="422"/>
                  </a:lnTo>
                  <a:lnTo>
                    <a:pt x="1280" y="430"/>
                  </a:lnTo>
                  <a:lnTo>
                    <a:pt x="1280" y="440"/>
                  </a:lnTo>
                  <a:lnTo>
                    <a:pt x="1285" y="452"/>
                  </a:lnTo>
                  <a:lnTo>
                    <a:pt x="1285" y="479"/>
                  </a:lnTo>
                  <a:lnTo>
                    <a:pt x="1287" y="503"/>
                  </a:lnTo>
                  <a:lnTo>
                    <a:pt x="1292" y="517"/>
                  </a:lnTo>
                  <a:lnTo>
                    <a:pt x="1294" y="527"/>
                  </a:lnTo>
                  <a:lnTo>
                    <a:pt x="1292" y="537"/>
                  </a:lnTo>
                  <a:lnTo>
                    <a:pt x="1290" y="547"/>
                  </a:lnTo>
                  <a:lnTo>
                    <a:pt x="1297" y="569"/>
                  </a:lnTo>
                  <a:lnTo>
                    <a:pt x="1304" y="586"/>
                  </a:lnTo>
                  <a:lnTo>
                    <a:pt x="1299" y="598"/>
                  </a:lnTo>
                  <a:lnTo>
                    <a:pt x="1294" y="612"/>
                  </a:lnTo>
                  <a:lnTo>
                    <a:pt x="1292" y="620"/>
                  </a:lnTo>
                  <a:lnTo>
                    <a:pt x="1290" y="626"/>
                  </a:lnTo>
                  <a:lnTo>
                    <a:pt x="1285" y="632"/>
                  </a:lnTo>
                  <a:lnTo>
                    <a:pt x="1280" y="638"/>
                  </a:lnTo>
                  <a:lnTo>
                    <a:pt x="1271" y="642"/>
                  </a:lnTo>
                  <a:lnTo>
                    <a:pt x="1267" y="648"/>
                  </a:lnTo>
                  <a:lnTo>
                    <a:pt x="1262" y="652"/>
                  </a:lnTo>
                  <a:lnTo>
                    <a:pt x="1260" y="658"/>
                  </a:lnTo>
                  <a:lnTo>
                    <a:pt x="1257" y="668"/>
                  </a:lnTo>
                  <a:lnTo>
                    <a:pt x="1257" y="678"/>
                  </a:lnTo>
                  <a:lnTo>
                    <a:pt x="1257" y="689"/>
                  </a:lnTo>
                  <a:lnTo>
                    <a:pt x="1260" y="697"/>
                  </a:lnTo>
                  <a:lnTo>
                    <a:pt x="1257" y="703"/>
                  </a:lnTo>
                  <a:lnTo>
                    <a:pt x="1253" y="709"/>
                  </a:lnTo>
                  <a:lnTo>
                    <a:pt x="1248" y="713"/>
                  </a:lnTo>
                  <a:lnTo>
                    <a:pt x="1248" y="719"/>
                  </a:lnTo>
                  <a:lnTo>
                    <a:pt x="1246" y="729"/>
                  </a:lnTo>
                  <a:lnTo>
                    <a:pt x="1246" y="741"/>
                  </a:lnTo>
                  <a:lnTo>
                    <a:pt x="1243" y="753"/>
                  </a:lnTo>
                  <a:lnTo>
                    <a:pt x="1241" y="765"/>
                  </a:lnTo>
                  <a:lnTo>
                    <a:pt x="1234" y="777"/>
                  </a:lnTo>
                  <a:lnTo>
                    <a:pt x="1225" y="787"/>
                  </a:lnTo>
                  <a:lnTo>
                    <a:pt x="1208" y="794"/>
                  </a:lnTo>
                  <a:lnTo>
                    <a:pt x="1190" y="800"/>
                  </a:lnTo>
                  <a:lnTo>
                    <a:pt x="1171" y="814"/>
                  </a:lnTo>
                  <a:lnTo>
                    <a:pt x="1159" y="828"/>
                  </a:lnTo>
                  <a:lnTo>
                    <a:pt x="1155" y="838"/>
                  </a:lnTo>
                  <a:lnTo>
                    <a:pt x="1152" y="846"/>
                  </a:lnTo>
                  <a:lnTo>
                    <a:pt x="1150" y="858"/>
                  </a:lnTo>
                  <a:lnTo>
                    <a:pt x="1145" y="868"/>
                  </a:lnTo>
                  <a:lnTo>
                    <a:pt x="1141" y="876"/>
                  </a:lnTo>
                  <a:lnTo>
                    <a:pt x="1134" y="880"/>
                  </a:lnTo>
                  <a:lnTo>
                    <a:pt x="1127" y="882"/>
                  </a:lnTo>
                  <a:lnTo>
                    <a:pt x="1122" y="884"/>
                  </a:lnTo>
                  <a:lnTo>
                    <a:pt x="1111" y="884"/>
                  </a:lnTo>
                  <a:lnTo>
                    <a:pt x="1099" y="886"/>
                  </a:lnTo>
                  <a:lnTo>
                    <a:pt x="1083" y="898"/>
                  </a:lnTo>
                  <a:lnTo>
                    <a:pt x="1073" y="913"/>
                  </a:lnTo>
                  <a:lnTo>
                    <a:pt x="1059" y="931"/>
                  </a:lnTo>
                  <a:lnTo>
                    <a:pt x="1041" y="961"/>
                  </a:lnTo>
                  <a:lnTo>
                    <a:pt x="1038" y="969"/>
                  </a:lnTo>
                  <a:lnTo>
                    <a:pt x="1034" y="973"/>
                  </a:lnTo>
                  <a:lnTo>
                    <a:pt x="1029" y="975"/>
                  </a:lnTo>
                  <a:lnTo>
                    <a:pt x="1022" y="977"/>
                  </a:lnTo>
                  <a:lnTo>
                    <a:pt x="1015" y="981"/>
                  </a:lnTo>
                  <a:lnTo>
                    <a:pt x="1008" y="987"/>
                  </a:lnTo>
                  <a:lnTo>
                    <a:pt x="1004" y="995"/>
                  </a:lnTo>
                  <a:lnTo>
                    <a:pt x="999" y="1010"/>
                  </a:lnTo>
                  <a:lnTo>
                    <a:pt x="990" y="1024"/>
                  </a:lnTo>
                  <a:lnTo>
                    <a:pt x="980" y="1046"/>
                  </a:lnTo>
                  <a:lnTo>
                    <a:pt x="987" y="1064"/>
                  </a:lnTo>
                  <a:lnTo>
                    <a:pt x="994" y="1084"/>
                  </a:lnTo>
                  <a:lnTo>
                    <a:pt x="994" y="1102"/>
                  </a:lnTo>
                  <a:lnTo>
                    <a:pt x="987" y="1102"/>
                  </a:lnTo>
                  <a:lnTo>
                    <a:pt x="978" y="1100"/>
                  </a:lnTo>
                  <a:lnTo>
                    <a:pt x="969" y="1096"/>
                  </a:lnTo>
                  <a:lnTo>
                    <a:pt x="962" y="1090"/>
                  </a:lnTo>
                  <a:lnTo>
                    <a:pt x="945" y="1078"/>
                  </a:lnTo>
                  <a:lnTo>
                    <a:pt x="938" y="1070"/>
                  </a:lnTo>
                  <a:lnTo>
                    <a:pt x="936" y="1058"/>
                  </a:lnTo>
                  <a:lnTo>
                    <a:pt x="934" y="1044"/>
                  </a:lnTo>
                  <a:lnTo>
                    <a:pt x="934" y="1040"/>
                  </a:lnTo>
                  <a:lnTo>
                    <a:pt x="931" y="1034"/>
                  </a:lnTo>
                  <a:lnTo>
                    <a:pt x="924" y="1032"/>
                  </a:lnTo>
                  <a:lnTo>
                    <a:pt x="917" y="1030"/>
                  </a:lnTo>
                  <a:lnTo>
                    <a:pt x="908" y="1034"/>
                  </a:lnTo>
                  <a:lnTo>
                    <a:pt x="892" y="1046"/>
                  </a:lnTo>
                  <a:lnTo>
                    <a:pt x="885" y="1050"/>
                  </a:lnTo>
                  <a:lnTo>
                    <a:pt x="873" y="1050"/>
                  </a:lnTo>
                  <a:lnTo>
                    <a:pt x="864" y="1050"/>
                  </a:lnTo>
                  <a:lnTo>
                    <a:pt x="852" y="1048"/>
                  </a:lnTo>
                  <a:lnTo>
                    <a:pt x="831" y="1044"/>
                  </a:lnTo>
                  <a:lnTo>
                    <a:pt x="820" y="1044"/>
                  </a:lnTo>
                  <a:lnTo>
                    <a:pt x="801" y="1052"/>
                  </a:lnTo>
                  <a:lnTo>
                    <a:pt x="785" y="1060"/>
                  </a:lnTo>
                  <a:lnTo>
                    <a:pt x="761" y="1056"/>
                  </a:lnTo>
                  <a:lnTo>
                    <a:pt x="741" y="1050"/>
                  </a:lnTo>
                  <a:lnTo>
                    <a:pt x="729" y="1050"/>
                  </a:lnTo>
                  <a:lnTo>
                    <a:pt x="717" y="1044"/>
                  </a:lnTo>
                  <a:lnTo>
                    <a:pt x="706" y="1038"/>
                  </a:lnTo>
                  <a:lnTo>
                    <a:pt x="692" y="1030"/>
                  </a:lnTo>
                  <a:lnTo>
                    <a:pt x="678" y="1024"/>
                  </a:lnTo>
                  <a:lnTo>
                    <a:pt x="664" y="1020"/>
                  </a:lnTo>
                  <a:lnTo>
                    <a:pt x="654" y="1018"/>
                  </a:lnTo>
                  <a:lnTo>
                    <a:pt x="647" y="1018"/>
                  </a:lnTo>
                  <a:lnTo>
                    <a:pt x="638" y="1020"/>
                  </a:lnTo>
                  <a:lnTo>
                    <a:pt x="629" y="1022"/>
                  </a:lnTo>
                  <a:lnTo>
                    <a:pt x="608" y="1030"/>
                  </a:lnTo>
                  <a:lnTo>
                    <a:pt x="592" y="1032"/>
                  </a:lnTo>
                  <a:lnTo>
                    <a:pt x="585" y="1032"/>
                  </a:lnTo>
                  <a:lnTo>
                    <a:pt x="578" y="1036"/>
                  </a:lnTo>
                  <a:lnTo>
                    <a:pt x="571" y="1042"/>
                  </a:lnTo>
                  <a:lnTo>
                    <a:pt x="564" y="1050"/>
                  </a:lnTo>
                  <a:lnTo>
                    <a:pt x="557" y="1060"/>
                  </a:lnTo>
                  <a:lnTo>
                    <a:pt x="550" y="1068"/>
                  </a:lnTo>
                  <a:lnTo>
                    <a:pt x="543" y="1074"/>
                  </a:lnTo>
                  <a:lnTo>
                    <a:pt x="533" y="1080"/>
                  </a:lnTo>
                  <a:lnTo>
                    <a:pt x="524" y="1082"/>
                  </a:lnTo>
                  <a:lnTo>
                    <a:pt x="517" y="1082"/>
                  </a:lnTo>
                  <a:lnTo>
                    <a:pt x="510" y="1084"/>
                  </a:lnTo>
                  <a:lnTo>
                    <a:pt x="505" y="1090"/>
                  </a:lnTo>
                  <a:lnTo>
                    <a:pt x="498" y="1100"/>
                  </a:lnTo>
                  <a:lnTo>
                    <a:pt x="496" y="1112"/>
                  </a:lnTo>
                  <a:lnTo>
                    <a:pt x="496" y="1116"/>
                  </a:lnTo>
                  <a:lnTo>
                    <a:pt x="494" y="1123"/>
                  </a:lnTo>
                  <a:lnTo>
                    <a:pt x="489" y="1127"/>
                  </a:lnTo>
                  <a:lnTo>
                    <a:pt x="484" y="1131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15" name="Freeform 105"/>
            <p:cNvSpPr>
              <a:spLocks/>
            </p:cNvSpPr>
            <p:nvPr/>
          </p:nvSpPr>
          <p:spPr bwMode="auto">
            <a:xfrm>
              <a:off x="2199" y="1856"/>
              <a:ext cx="833" cy="610"/>
            </a:xfrm>
            <a:custGeom>
              <a:avLst/>
              <a:gdLst>
                <a:gd name="T0" fmla="*/ 26 w 1343"/>
                <a:gd name="T1" fmla="*/ 26 h 1131"/>
                <a:gd name="T2" fmla="*/ 22 w 1343"/>
                <a:gd name="T3" fmla="*/ 25 h 1131"/>
                <a:gd name="T4" fmla="*/ 22 w 1343"/>
                <a:gd name="T5" fmla="*/ 24 h 1131"/>
                <a:gd name="T6" fmla="*/ 12 w 1343"/>
                <a:gd name="T7" fmla="*/ 23 h 1131"/>
                <a:gd name="T8" fmla="*/ 10 w 1343"/>
                <a:gd name="T9" fmla="*/ 21 h 1131"/>
                <a:gd name="T10" fmla="*/ 8 w 1343"/>
                <a:gd name="T11" fmla="*/ 20 h 1131"/>
                <a:gd name="T12" fmla="*/ 9 w 1343"/>
                <a:gd name="T13" fmla="*/ 20 h 1131"/>
                <a:gd name="T14" fmla="*/ 9 w 1343"/>
                <a:gd name="T15" fmla="*/ 19 h 1131"/>
                <a:gd name="T16" fmla="*/ 7 w 1343"/>
                <a:gd name="T17" fmla="*/ 17 h 1131"/>
                <a:gd name="T18" fmla="*/ 7 w 1343"/>
                <a:gd name="T19" fmla="*/ 17 h 1131"/>
                <a:gd name="T20" fmla="*/ 7 w 1343"/>
                <a:gd name="T21" fmla="*/ 16 h 1131"/>
                <a:gd name="T22" fmla="*/ 11 w 1343"/>
                <a:gd name="T23" fmla="*/ 13 h 1131"/>
                <a:gd name="T24" fmla="*/ 12 w 1343"/>
                <a:gd name="T25" fmla="*/ 12 h 1131"/>
                <a:gd name="T26" fmla="*/ 10 w 1343"/>
                <a:gd name="T27" fmla="*/ 11 h 1131"/>
                <a:gd name="T28" fmla="*/ 11 w 1343"/>
                <a:gd name="T29" fmla="*/ 11 h 1131"/>
                <a:gd name="T30" fmla="*/ 11 w 1343"/>
                <a:gd name="T31" fmla="*/ 10 h 1131"/>
                <a:gd name="T32" fmla="*/ 7 w 1343"/>
                <a:gd name="T33" fmla="*/ 9 h 1131"/>
                <a:gd name="T34" fmla="*/ 1 w 1343"/>
                <a:gd name="T35" fmla="*/ 9 h 1131"/>
                <a:gd name="T36" fmla="*/ 0 w 1343"/>
                <a:gd name="T37" fmla="*/ 8 h 1131"/>
                <a:gd name="T38" fmla="*/ 1 w 1343"/>
                <a:gd name="T39" fmla="*/ 5 h 1131"/>
                <a:gd name="T40" fmla="*/ 20 w 1343"/>
                <a:gd name="T41" fmla="*/ 4 h 1131"/>
                <a:gd name="T42" fmla="*/ 21 w 1343"/>
                <a:gd name="T43" fmla="*/ 3 h 1131"/>
                <a:gd name="T44" fmla="*/ 21 w 1343"/>
                <a:gd name="T45" fmla="*/ 2 h 1131"/>
                <a:gd name="T46" fmla="*/ 23 w 1343"/>
                <a:gd name="T47" fmla="*/ 1 h 1131"/>
                <a:gd name="T48" fmla="*/ 25 w 1343"/>
                <a:gd name="T49" fmla="*/ 2 h 1131"/>
                <a:gd name="T50" fmla="*/ 27 w 1343"/>
                <a:gd name="T51" fmla="*/ 4 h 1131"/>
                <a:gd name="T52" fmla="*/ 30 w 1343"/>
                <a:gd name="T53" fmla="*/ 4 h 1131"/>
                <a:gd name="T54" fmla="*/ 32 w 1343"/>
                <a:gd name="T55" fmla="*/ 5 h 1131"/>
                <a:gd name="T56" fmla="*/ 75 w 1343"/>
                <a:gd name="T57" fmla="*/ 8 h 1131"/>
                <a:gd name="T58" fmla="*/ 74 w 1343"/>
                <a:gd name="T59" fmla="*/ 9 h 1131"/>
                <a:gd name="T60" fmla="*/ 73 w 1343"/>
                <a:gd name="T61" fmla="*/ 10 h 1131"/>
                <a:gd name="T62" fmla="*/ 73 w 1343"/>
                <a:gd name="T63" fmla="*/ 12 h 1131"/>
                <a:gd name="T64" fmla="*/ 74 w 1343"/>
                <a:gd name="T65" fmla="*/ 14 h 1131"/>
                <a:gd name="T66" fmla="*/ 73 w 1343"/>
                <a:gd name="T67" fmla="*/ 16 h 1131"/>
                <a:gd name="T68" fmla="*/ 72 w 1343"/>
                <a:gd name="T69" fmla="*/ 16 h 1131"/>
                <a:gd name="T70" fmla="*/ 72 w 1343"/>
                <a:gd name="T71" fmla="*/ 17 h 1131"/>
                <a:gd name="T72" fmla="*/ 71 w 1343"/>
                <a:gd name="T73" fmla="*/ 18 h 1131"/>
                <a:gd name="T74" fmla="*/ 69 w 1343"/>
                <a:gd name="T75" fmla="*/ 19 h 1131"/>
                <a:gd name="T76" fmla="*/ 66 w 1343"/>
                <a:gd name="T77" fmla="*/ 20 h 1131"/>
                <a:gd name="T78" fmla="*/ 65 w 1343"/>
                <a:gd name="T79" fmla="*/ 22 h 1131"/>
                <a:gd name="T80" fmla="*/ 62 w 1343"/>
                <a:gd name="T81" fmla="*/ 22 h 1131"/>
                <a:gd name="T82" fmla="*/ 59 w 1343"/>
                <a:gd name="T83" fmla="*/ 24 h 1131"/>
                <a:gd name="T84" fmla="*/ 57 w 1343"/>
                <a:gd name="T85" fmla="*/ 24 h 1131"/>
                <a:gd name="T86" fmla="*/ 57 w 1343"/>
                <a:gd name="T87" fmla="*/ 27 h 1131"/>
                <a:gd name="T88" fmla="*/ 56 w 1343"/>
                <a:gd name="T89" fmla="*/ 27 h 1131"/>
                <a:gd name="T90" fmla="*/ 53 w 1343"/>
                <a:gd name="T91" fmla="*/ 26 h 1131"/>
                <a:gd name="T92" fmla="*/ 52 w 1343"/>
                <a:gd name="T93" fmla="*/ 25 h 1131"/>
                <a:gd name="T94" fmla="*/ 49 w 1343"/>
                <a:gd name="T95" fmla="*/ 26 h 1131"/>
                <a:gd name="T96" fmla="*/ 45 w 1343"/>
                <a:gd name="T97" fmla="*/ 26 h 1131"/>
                <a:gd name="T98" fmla="*/ 40 w 1343"/>
                <a:gd name="T99" fmla="*/ 25 h 1131"/>
                <a:gd name="T100" fmla="*/ 37 w 1343"/>
                <a:gd name="T101" fmla="*/ 25 h 1131"/>
                <a:gd name="T102" fmla="*/ 33 w 1343"/>
                <a:gd name="T103" fmla="*/ 25 h 1131"/>
                <a:gd name="T104" fmla="*/ 31 w 1343"/>
                <a:gd name="T105" fmla="*/ 26 h 1131"/>
                <a:gd name="T106" fmla="*/ 29 w 1343"/>
                <a:gd name="T107" fmla="*/ 27 h 1131"/>
                <a:gd name="T108" fmla="*/ 28 w 1343"/>
                <a:gd name="T109" fmla="*/ 28 h 113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343"/>
                <a:gd name="T166" fmla="*/ 0 h 1131"/>
                <a:gd name="T167" fmla="*/ 1343 w 1343"/>
                <a:gd name="T168" fmla="*/ 1131 h 113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343" h="1131">
                  <a:moveTo>
                    <a:pt x="484" y="1131"/>
                  </a:moveTo>
                  <a:lnTo>
                    <a:pt x="475" y="1112"/>
                  </a:lnTo>
                  <a:lnTo>
                    <a:pt x="468" y="1092"/>
                  </a:lnTo>
                  <a:lnTo>
                    <a:pt x="466" y="1082"/>
                  </a:lnTo>
                  <a:lnTo>
                    <a:pt x="461" y="1074"/>
                  </a:lnTo>
                  <a:lnTo>
                    <a:pt x="457" y="1066"/>
                  </a:lnTo>
                  <a:lnTo>
                    <a:pt x="450" y="1060"/>
                  </a:lnTo>
                  <a:lnTo>
                    <a:pt x="419" y="1048"/>
                  </a:lnTo>
                  <a:lnTo>
                    <a:pt x="391" y="1038"/>
                  </a:lnTo>
                  <a:lnTo>
                    <a:pt x="387" y="1032"/>
                  </a:lnTo>
                  <a:lnTo>
                    <a:pt x="382" y="1018"/>
                  </a:lnTo>
                  <a:lnTo>
                    <a:pt x="380" y="1003"/>
                  </a:lnTo>
                  <a:lnTo>
                    <a:pt x="377" y="993"/>
                  </a:lnTo>
                  <a:lnTo>
                    <a:pt x="384" y="969"/>
                  </a:lnTo>
                  <a:lnTo>
                    <a:pt x="389" y="959"/>
                  </a:lnTo>
                  <a:lnTo>
                    <a:pt x="391" y="941"/>
                  </a:lnTo>
                  <a:lnTo>
                    <a:pt x="389" y="941"/>
                  </a:lnTo>
                  <a:lnTo>
                    <a:pt x="356" y="941"/>
                  </a:lnTo>
                  <a:lnTo>
                    <a:pt x="284" y="943"/>
                  </a:lnTo>
                  <a:lnTo>
                    <a:pt x="212" y="943"/>
                  </a:lnTo>
                  <a:lnTo>
                    <a:pt x="180" y="939"/>
                  </a:lnTo>
                  <a:lnTo>
                    <a:pt x="180" y="927"/>
                  </a:lnTo>
                  <a:lnTo>
                    <a:pt x="177" y="903"/>
                  </a:lnTo>
                  <a:lnTo>
                    <a:pt x="175" y="878"/>
                  </a:lnTo>
                  <a:lnTo>
                    <a:pt x="173" y="860"/>
                  </a:lnTo>
                  <a:lnTo>
                    <a:pt x="170" y="854"/>
                  </a:lnTo>
                  <a:lnTo>
                    <a:pt x="166" y="850"/>
                  </a:lnTo>
                  <a:lnTo>
                    <a:pt x="159" y="846"/>
                  </a:lnTo>
                  <a:lnTo>
                    <a:pt x="149" y="840"/>
                  </a:lnTo>
                  <a:lnTo>
                    <a:pt x="142" y="836"/>
                  </a:lnTo>
                  <a:lnTo>
                    <a:pt x="138" y="832"/>
                  </a:lnTo>
                  <a:lnTo>
                    <a:pt x="135" y="826"/>
                  </a:lnTo>
                  <a:lnTo>
                    <a:pt x="138" y="820"/>
                  </a:lnTo>
                  <a:lnTo>
                    <a:pt x="140" y="820"/>
                  </a:lnTo>
                  <a:lnTo>
                    <a:pt x="147" y="818"/>
                  </a:lnTo>
                  <a:lnTo>
                    <a:pt x="152" y="816"/>
                  </a:lnTo>
                  <a:lnTo>
                    <a:pt x="154" y="812"/>
                  </a:lnTo>
                  <a:lnTo>
                    <a:pt x="149" y="798"/>
                  </a:lnTo>
                  <a:lnTo>
                    <a:pt x="145" y="783"/>
                  </a:lnTo>
                  <a:lnTo>
                    <a:pt x="149" y="773"/>
                  </a:lnTo>
                  <a:lnTo>
                    <a:pt x="154" y="761"/>
                  </a:lnTo>
                  <a:lnTo>
                    <a:pt x="147" y="743"/>
                  </a:lnTo>
                  <a:lnTo>
                    <a:pt x="138" y="727"/>
                  </a:lnTo>
                  <a:lnTo>
                    <a:pt x="135" y="719"/>
                  </a:lnTo>
                  <a:lnTo>
                    <a:pt x="138" y="715"/>
                  </a:lnTo>
                  <a:lnTo>
                    <a:pt x="142" y="713"/>
                  </a:lnTo>
                  <a:lnTo>
                    <a:pt x="145" y="711"/>
                  </a:lnTo>
                  <a:lnTo>
                    <a:pt x="145" y="707"/>
                  </a:lnTo>
                  <a:lnTo>
                    <a:pt x="142" y="701"/>
                  </a:lnTo>
                  <a:lnTo>
                    <a:pt x="138" y="695"/>
                  </a:lnTo>
                  <a:lnTo>
                    <a:pt x="133" y="689"/>
                  </a:lnTo>
                  <a:lnTo>
                    <a:pt x="117" y="678"/>
                  </a:lnTo>
                  <a:lnTo>
                    <a:pt x="98" y="668"/>
                  </a:lnTo>
                  <a:lnTo>
                    <a:pt x="119" y="654"/>
                  </a:lnTo>
                  <a:lnTo>
                    <a:pt x="138" y="642"/>
                  </a:lnTo>
                  <a:lnTo>
                    <a:pt x="149" y="624"/>
                  </a:lnTo>
                  <a:lnTo>
                    <a:pt x="156" y="600"/>
                  </a:lnTo>
                  <a:lnTo>
                    <a:pt x="170" y="586"/>
                  </a:lnTo>
                  <a:lnTo>
                    <a:pt x="184" y="571"/>
                  </a:lnTo>
                  <a:lnTo>
                    <a:pt x="191" y="563"/>
                  </a:lnTo>
                  <a:lnTo>
                    <a:pt x="196" y="553"/>
                  </a:lnTo>
                  <a:lnTo>
                    <a:pt x="201" y="541"/>
                  </a:lnTo>
                  <a:lnTo>
                    <a:pt x="205" y="523"/>
                  </a:lnTo>
                  <a:lnTo>
                    <a:pt x="205" y="509"/>
                  </a:lnTo>
                  <a:lnTo>
                    <a:pt x="203" y="499"/>
                  </a:lnTo>
                  <a:lnTo>
                    <a:pt x="198" y="491"/>
                  </a:lnTo>
                  <a:lnTo>
                    <a:pt x="191" y="483"/>
                  </a:lnTo>
                  <a:lnTo>
                    <a:pt x="187" y="477"/>
                  </a:lnTo>
                  <a:lnTo>
                    <a:pt x="180" y="471"/>
                  </a:lnTo>
                  <a:lnTo>
                    <a:pt x="177" y="462"/>
                  </a:lnTo>
                  <a:lnTo>
                    <a:pt x="175" y="454"/>
                  </a:lnTo>
                  <a:lnTo>
                    <a:pt x="175" y="448"/>
                  </a:lnTo>
                  <a:lnTo>
                    <a:pt x="180" y="444"/>
                  </a:lnTo>
                  <a:lnTo>
                    <a:pt x="182" y="440"/>
                  </a:lnTo>
                  <a:lnTo>
                    <a:pt x="187" y="436"/>
                  </a:lnTo>
                  <a:lnTo>
                    <a:pt x="191" y="432"/>
                  </a:lnTo>
                  <a:lnTo>
                    <a:pt x="194" y="428"/>
                  </a:lnTo>
                  <a:lnTo>
                    <a:pt x="196" y="420"/>
                  </a:lnTo>
                  <a:lnTo>
                    <a:pt x="194" y="412"/>
                  </a:lnTo>
                  <a:lnTo>
                    <a:pt x="191" y="404"/>
                  </a:lnTo>
                  <a:lnTo>
                    <a:pt x="184" y="400"/>
                  </a:lnTo>
                  <a:lnTo>
                    <a:pt x="175" y="396"/>
                  </a:lnTo>
                  <a:lnTo>
                    <a:pt x="163" y="394"/>
                  </a:lnTo>
                  <a:lnTo>
                    <a:pt x="140" y="392"/>
                  </a:lnTo>
                  <a:lnTo>
                    <a:pt x="114" y="386"/>
                  </a:lnTo>
                  <a:lnTo>
                    <a:pt x="80" y="386"/>
                  </a:lnTo>
                  <a:lnTo>
                    <a:pt x="52" y="384"/>
                  </a:lnTo>
                  <a:lnTo>
                    <a:pt x="49" y="378"/>
                  </a:lnTo>
                  <a:lnTo>
                    <a:pt x="42" y="370"/>
                  </a:lnTo>
                  <a:lnTo>
                    <a:pt x="33" y="364"/>
                  </a:lnTo>
                  <a:lnTo>
                    <a:pt x="24" y="356"/>
                  </a:lnTo>
                  <a:lnTo>
                    <a:pt x="17" y="349"/>
                  </a:lnTo>
                  <a:lnTo>
                    <a:pt x="7" y="339"/>
                  </a:lnTo>
                  <a:lnTo>
                    <a:pt x="3" y="331"/>
                  </a:lnTo>
                  <a:lnTo>
                    <a:pt x="0" y="319"/>
                  </a:lnTo>
                  <a:lnTo>
                    <a:pt x="3" y="299"/>
                  </a:lnTo>
                  <a:lnTo>
                    <a:pt x="10" y="283"/>
                  </a:lnTo>
                  <a:lnTo>
                    <a:pt x="19" y="265"/>
                  </a:lnTo>
                  <a:lnTo>
                    <a:pt x="21" y="244"/>
                  </a:lnTo>
                  <a:lnTo>
                    <a:pt x="19" y="224"/>
                  </a:lnTo>
                  <a:lnTo>
                    <a:pt x="14" y="204"/>
                  </a:lnTo>
                  <a:lnTo>
                    <a:pt x="10" y="182"/>
                  </a:lnTo>
                  <a:lnTo>
                    <a:pt x="10" y="160"/>
                  </a:lnTo>
                  <a:lnTo>
                    <a:pt x="359" y="160"/>
                  </a:lnTo>
                  <a:lnTo>
                    <a:pt x="366" y="154"/>
                  </a:lnTo>
                  <a:lnTo>
                    <a:pt x="373" y="150"/>
                  </a:lnTo>
                  <a:lnTo>
                    <a:pt x="373" y="107"/>
                  </a:lnTo>
                  <a:lnTo>
                    <a:pt x="382" y="93"/>
                  </a:lnTo>
                  <a:lnTo>
                    <a:pt x="387" y="79"/>
                  </a:lnTo>
                  <a:lnTo>
                    <a:pt x="380" y="67"/>
                  </a:lnTo>
                  <a:lnTo>
                    <a:pt x="373" y="55"/>
                  </a:lnTo>
                  <a:lnTo>
                    <a:pt x="375" y="49"/>
                  </a:lnTo>
                  <a:lnTo>
                    <a:pt x="382" y="45"/>
                  </a:lnTo>
                  <a:lnTo>
                    <a:pt x="389" y="43"/>
                  </a:lnTo>
                  <a:lnTo>
                    <a:pt x="394" y="39"/>
                  </a:lnTo>
                  <a:lnTo>
                    <a:pt x="398" y="18"/>
                  </a:lnTo>
                  <a:lnTo>
                    <a:pt x="401" y="0"/>
                  </a:lnTo>
                  <a:lnTo>
                    <a:pt x="415" y="12"/>
                  </a:lnTo>
                  <a:lnTo>
                    <a:pt x="426" y="26"/>
                  </a:lnTo>
                  <a:lnTo>
                    <a:pt x="436" y="41"/>
                  </a:lnTo>
                  <a:lnTo>
                    <a:pt x="443" y="57"/>
                  </a:lnTo>
                  <a:lnTo>
                    <a:pt x="452" y="91"/>
                  </a:lnTo>
                  <a:lnTo>
                    <a:pt x="459" y="131"/>
                  </a:lnTo>
                  <a:lnTo>
                    <a:pt x="461" y="138"/>
                  </a:lnTo>
                  <a:lnTo>
                    <a:pt x="466" y="144"/>
                  </a:lnTo>
                  <a:lnTo>
                    <a:pt x="473" y="150"/>
                  </a:lnTo>
                  <a:lnTo>
                    <a:pt x="480" y="154"/>
                  </a:lnTo>
                  <a:lnTo>
                    <a:pt x="496" y="160"/>
                  </a:lnTo>
                  <a:lnTo>
                    <a:pt x="515" y="166"/>
                  </a:lnTo>
                  <a:lnTo>
                    <a:pt x="522" y="170"/>
                  </a:lnTo>
                  <a:lnTo>
                    <a:pt x="526" y="176"/>
                  </a:lnTo>
                  <a:lnTo>
                    <a:pt x="529" y="184"/>
                  </a:lnTo>
                  <a:lnTo>
                    <a:pt x="529" y="190"/>
                  </a:lnTo>
                  <a:lnTo>
                    <a:pt x="550" y="206"/>
                  </a:lnTo>
                  <a:lnTo>
                    <a:pt x="568" y="220"/>
                  </a:lnTo>
                  <a:lnTo>
                    <a:pt x="1343" y="257"/>
                  </a:lnTo>
                  <a:lnTo>
                    <a:pt x="1332" y="275"/>
                  </a:lnTo>
                  <a:lnTo>
                    <a:pt x="1322" y="291"/>
                  </a:lnTo>
                  <a:lnTo>
                    <a:pt x="1315" y="305"/>
                  </a:lnTo>
                  <a:lnTo>
                    <a:pt x="1311" y="315"/>
                  </a:lnTo>
                  <a:lnTo>
                    <a:pt x="1308" y="325"/>
                  </a:lnTo>
                  <a:lnTo>
                    <a:pt x="1304" y="335"/>
                  </a:lnTo>
                  <a:lnTo>
                    <a:pt x="1301" y="341"/>
                  </a:lnTo>
                  <a:lnTo>
                    <a:pt x="1299" y="351"/>
                  </a:lnTo>
                  <a:lnTo>
                    <a:pt x="1297" y="366"/>
                  </a:lnTo>
                  <a:lnTo>
                    <a:pt x="1294" y="384"/>
                  </a:lnTo>
                  <a:lnTo>
                    <a:pt x="1290" y="400"/>
                  </a:lnTo>
                  <a:lnTo>
                    <a:pt x="1283" y="414"/>
                  </a:lnTo>
                  <a:lnTo>
                    <a:pt x="1283" y="422"/>
                  </a:lnTo>
                  <a:lnTo>
                    <a:pt x="1280" y="430"/>
                  </a:lnTo>
                  <a:lnTo>
                    <a:pt x="1280" y="440"/>
                  </a:lnTo>
                  <a:lnTo>
                    <a:pt x="1285" y="452"/>
                  </a:lnTo>
                  <a:lnTo>
                    <a:pt x="1285" y="479"/>
                  </a:lnTo>
                  <a:lnTo>
                    <a:pt x="1287" y="503"/>
                  </a:lnTo>
                  <a:lnTo>
                    <a:pt x="1292" y="517"/>
                  </a:lnTo>
                  <a:lnTo>
                    <a:pt x="1294" y="527"/>
                  </a:lnTo>
                  <a:lnTo>
                    <a:pt x="1292" y="537"/>
                  </a:lnTo>
                  <a:lnTo>
                    <a:pt x="1290" y="547"/>
                  </a:lnTo>
                  <a:lnTo>
                    <a:pt x="1297" y="569"/>
                  </a:lnTo>
                  <a:lnTo>
                    <a:pt x="1304" y="586"/>
                  </a:lnTo>
                  <a:lnTo>
                    <a:pt x="1299" y="598"/>
                  </a:lnTo>
                  <a:lnTo>
                    <a:pt x="1294" y="612"/>
                  </a:lnTo>
                  <a:lnTo>
                    <a:pt x="1292" y="620"/>
                  </a:lnTo>
                  <a:lnTo>
                    <a:pt x="1290" y="626"/>
                  </a:lnTo>
                  <a:lnTo>
                    <a:pt x="1285" y="632"/>
                  </a:lnTo>
                  <a:lnTo>
                    <a:pt x="1280" y="638"/>
                  </a:lnTo>
                  <a:lnTo>
                    <a:pt x="1271" y="642"/>
                  </a:lnTo>
                  <a:lnTo>
                    <a:pt x="1267" y="648"/>
                  </a:lnTo>
                  <a:lnTo>
                    <a:pt x="1262" y="652"/>
                  </a:lnTo>
                  <a:lnTo>
                    <a:pt x="1260" y="658"/>
                  </a:lnTo>
                  <a:lnTo>
                    <a:pt x="1257" y="668"/>
                  </a:lnTo>
                  <a:lnTo>
                    <a:pt x="1257" y="678"/>
                  </a:lnTo>
                  <a:lnTo>
                    <a:pt x="1257" y="689"/>
                  </a:lnTo>
                  <a:lnTo>
                    <a:pt x="1260" y="697"/>
                  </a:lnTo>
                  <a:lnTo>
                    <a:pt x="1257" y="703"/>
                  </a:lnTo>
                  <a:lnTo>
                    <a:pt x="1253" y="709"/>
                  </a:lnTo>
                  <a:lnTo>
                    <a:pt x="1248" y="713"/>
                  </a:lnTo>
                  <a:lnTo>
                    <a:pt x="1248" y="719"/>
                  </a:lnTo>
                  <a:lnTo>
                    <a:pt x="1246" y="729"/>
                  </a:lnTo>
                  <a:lnTo>
                    <a:pt x="1246" y="741"/>
                  </a:lnTo>
                  <a:lnTo>
                    <a:pt x="1243" y="753"/>
                  </a:lnTo>
                  <a:lnTo>
                    <a:pt x="1241" y="765"/>
                  </a:lnTo>
                  <a:lnTo>
                    <a:pt x="1234" y="777"/>
                  </a:lnTo>
                  <a:lnTo>
                    <a:pt x="1225" y="787"/>
                  </a:lnTo>
                  <a:lnTo>
                    <a:pt x="1208" y="794"/>
                  </a:lnTo>
                  <a:lnTo>
                    <a:pt x="1190" y="800"/>
                  </a:lnTo>
                  <a:lnTo>
                    <a:pt x="1171" y="814"/>
                  </a:lnTo>
                  <a:lnTo>
                    <a:pt x="1159" y="828"/>
                  </a:lnTo>
                  <a:lnTo>
                    <a:pt x="1155" y="838"/>
                  </a:lnTo>
                  <a:lnTo>
                    <a:pt x="1152" y="846"/>
                  </a:lnTo>
                  <a:lnTo>
                    <a:pt x="1150" y="858"/>
                  </a:lnTo>
                  <a:lnTo>
                    <a:pt x="1145" y="868"/>
                  </a:lnTo>
                  <a:lnTo>
                    <a:pt x="1141" y="876"/>
                  </a:lnTo>
                  <a:lnTo>
                    <a:pt x="1134" y="880"/>
                  </a:lnTo>
                  <a:lnTo>
                    <a:pt x="1127" y="882"/>
                  </a:lnTo>
                  <a:lnTo>
                    <a:pt x="1122" y="884"/>
                  </a:lnTo>
                  <a:lnTo>
                    <a:pt x="1111" y="884"/>
                  </a:lnTo>
                  <a:lnTo>
                    <a:pt x="1099" y="886"/>
                  </a:lnTo>
                  <a:lnTo>
                    <a:pt x="1083" y="898"/>
                  </a:lnTo>
                  <a:lnTo>
                    <a:pt x="1073" y="913"/>
                  </a:lnTo>
                  <a:lnTo>
                    <a:pt x="1059" y="931"/>
                  </a:lnTo>
                  <a:lnTo>
                    <a:pt x="1041" y="961"/>
                  </a:lnTo>
                  <a:lnTo>
                    <a:pt x="1038" y="969"/>
                  </a:lnTo>
                  <a:lnTo>
                    <a:pt x="1034" y="973"/>
                  </a:lnTo>
                  <a:lnTo>
                    <a:pt x="1029" y="975"/>
                  </a:lnTo>
                  <a:lnTo>
                    <a:pt x="1022" y="977"/>
                  </a:lnTo>
                  <a:lnTo>
                    <a:pt x="1015" y="981"/>
                  </a:lnTo>
                  <a:lnTo>
                    <a:pt x="1008" y="987"/>
                  </a:lnTo>
                  <a:lnTo>
                    <a:pt x="1004" y="995"/>
                  </a:lnTo>
                  <a:lnTo>
                    <a:pt x="999" y="1010"/>
                  </a:lnTo>
                  <a:lnTo>
                    <a:pt x="990" y="1024"/>
                  </a:lnTo>
                  <a:lnTo>
                    <a:pt x="980" y="1046"/>
                  </a:lnTo>
                  <a:lnTo>
                    <a:pt x="987" y="1064"/>
                  </a:lnTo>
                  <a:lnTo>
                    <a:pt x="994" y="1084"/>
                  </a:lnTo>
                  <a:lnTo>
                    <a:pt x="994" y="1102"/>
                  </a:lnTo>
                  <a:lnTo>
                    <a:pt x="987" y="1102"/>
                  </a:lnTo>
                  <a:lnTo>
                    <a:pt x="978" y="1100"/>
                  </a:lnTo>
                  <a:lnTo>
                    <a:pt x="969" y="1096"/>
                  </a:lnTo>
                  <a:lnTo>
                    <a:pt x="962" y="1090"/>
                  </a:lnTo>
                  <a:lnTo>
                    <a:pt x="945" y="1078"/>
                  </a:lnTo>
                  <a:lnTo>
                    <a:pt x="938" y="1070"/>
                  </a:lnTo>
                  <a:lnTo>
                    <a:pt x="936" y="1058"/>
                  </a:lnTo>
                  <a:lnTo>
                    <a:pt x="934" y="1044"/>
                  </a:lnTo>
                  <a:lnTo>
                    <a:pt x="934" y="1040"/>
                  </a:lnTo>
                  <a:lnTo>
                    <a:pt x="931" y="1034"/>
                  </a:lnTo>
                  <a:lnTo>
                    <a:pt x="924" y="1032"/>
                  </a:lnTo>
                  <a:lnTo>
                    <a:pt x="917" y="1030"/>
                  </a:lnTo>
                  <a:lnTo>
                    <a:pt x="908" y="1034"/>
                  </a:lnTo>
                  <a:lnTo>
                    <a:pt x="892" y="1046"/>
                  </a:lnTo>
                  <a:lnTo>
                    <a:pt x="885" y="1050"/>
                  </a:lnTo>
                  <a:lnTo>
                    <a:pt x="873" y="1050"/>
                  </a:lnTo>
                  <a:lnTo>
                    <a:pt x="864" y="1050"/>
                  </a:lnTo>
                  <a:lnTo>
                    <a:pt x="852" y="1048"/>
                  </a:lnTo>
                  <a:lnTo>
                    <a:pt x="831" y="1044"/>
                  </a:lnTo>
                  <a:lnTo>
                    <a:pt x="820" y="1044"/>
                  </a:lnTo>
                  <a:lnTo>
                    <a:pt x="801" y="1052"/>
                  </a:lnTo>
                  <a:lnTo>
                    <a:pt x="785" y="1060"/>
                  </a:lnTo>
                  <a:lnTo>
                    <a:pt x="761" y="1056"/>
                  </a:lnTo>
                  <a:lnTo>
                    <a:pt x="741" y="1050"/>
                  </a:lnTo>
                  <a:lnTo>
                    <a:pt x="729" y="1050"/>
                  </a:lnTo>
                  <a:lnTo>
                    <a:pt x="717" y="1044"/>
                  </a:lnTo>
                  <a:lnTo>
                    <a:pt x="706" y="1038"/>
                  </a:lnTo>
                  <a:lnTo>
                    <a:pt x="692" y="1030"/>
                  </a:lnTo>
                  <a:lnTo>
                    <a:pt x="678" y="1024"/>
                  </a:lnTo>
                  <a:lnTo>
                    <a:pt x="664" y="1020"/>
                  </a:lnTo>
                  <a:lnTo>
                    <a:pt x="654" y="1018"/>
                  </a:lnTo>
                  <a:lnTo>
                    <a:pt x="647" y="1018"/>
                  </a:lnTo>
                  <a:lnTo>
                    <a:pt x="638" y="1020"/>
                  </a:lnTo>
                  <a:lnTo>
                    <a:pt x="629" y="1022"/>
                  </a:lnTo>
                  <a:lnTo>
                    <a:pt x="608" y="1030"/>
                  </a:lnTo>
                  <a:lnTo>
                    <a:pt x="592" y="1032"/>
                  </a:lnTo>
                  <a:lnTo>
                    <a:pt x="585" y="1032"/>
                  </a:lnTo>
                  <a:lnTo>
                    <a:pt x="578" y="1036"/>
                  </a:lnTo>
                  <a:lnTo>
                    <a:pt x="571" y="1042"/>
                  </a:lnTo>
                  <a:lnTo>
                    <a:pt x="564" y="1050"/>
                  </a:lnTo>
                  <a:lnTo>
                    <a:pt x="557" y="1060"/>
                  </a:lnTo>
                  <a:lnTo>
                    <a:pt x="550" y="1068"/>
                  </a:lnTo>
                  <a:lnTo>
                    <a:pt x="543" y="1074"/>
                  </a:lnTo>
                  <a:lnTo>
                    <a:pt x="533" y="1080"/>
                  </a:lnTo>
                  <a:lnTo>
                    <a:pt x="524" y="1082"/>
                  </a:lnTo>
                  <a:lnTo>
                    <a:pt x="517" y="1082"/>
                  </a:lnTo>
                  <a:lnTo>
                    <a:pt x="510" y="1084"/>
                  </a:lnTo>
                  <a:lnTo>
                    <a:pt x="505" y="1090"/>
                  </a:lnTo>
                  <a:lnTo>
                    <a:pt x="498" y="1100"/>
                  </a:lnTo>
                  <a:lnTo>
                    <a:pt x="496" y="1112"/>
                  </a:lnTo>
                  <a:lnTo>
                    <a:pt x="496" y="1116"/>
                  </a:lnTo>
                  <a:lnTo>
                    <a:pt x="494" y="1123"/>
                  </a:lnTo>
                  <a:lnTo>
                    <a:pt x="489" y="1127"/>
                  </a:lnTo>
                  <a:lnTo>
                    <a:pt x="484" y="1131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16" name="Freeform 106"/>
            <p:cNvSpPr>
              <a:spLocks/>
            </p:cNvSpPr>
            <p:nvPr/>
          </p:nvSpPr>
          <p:spPr bwMode="auto">
            <a:xfrm>
              <a:off x="1942" y="1162"/>
              <a:ext cx="446" cy="364"/>
            </a:xfrm>
            <a:custGeom>
              <a:avLst/>
              <a:gdLst>
                <a:gd name="T0" fmla="*/ 41 w 719"/>
                <a:gd name="T1" fmla="*/ 12 h 675"/>
                <a:gd name="T2" fmla="*/ 37 w 719"/>
                <a:gd name="T3" fmla="*/ 12 h 675"/>
                <a:gd name="T4" fmla="*/ 34 w 719"/>
                <a:gd name="T5" fmla="*/ 12 h 675"/>
                <a:gd name="T6" fmla="*/ 33 w 719"/>
                <a:gd name="T7" fmla="*/ 13 h 675"/>
                <a:gd name="T8" fmla="*/ 32 w 719"/>
                <a:gd name="T9" fmla="*/ 13 h 675"/>
                <a:gd name="T10" fmla="*/ 30 w 719"/>
                <a:gd name="T11" fmla="*/ 15 h 675"/>
                <a:gd name="T12" fmla="*/ 30 w 719"/>
                <a:gd name="T13" fmla="*/ 15 h 675"/>
                <a:gd name="T14" fmla="*/ 29 w 719"/>
                <a:gd name="T15" fmla="*/ 15 h 675"/>
                <a:gd name="T16" fmla="*/ 25 w 719"/>
                <a:gd name="T17" fmla="*/ 15 h 675"/>
                <a:gd name="T18" fmla="*/ 23 w 719"/>
                <a:gd name="T19" fmla="*/ 15 h 675"/>
                <a:gd name="T20" fmla="*/ 22 w 719"/>
                <a:gd name="T21" fmla="*/ 16 h 675"/>
                <a:gd name="T22" fmla="*/ 21 w 719"/>
                <a:gd name="T23" fmla="*/ 17 h 675"/>
                <a:gd name="T24" fmla="*/ 19 w 719"/>
                <a:gd name="T25" fmla="*/ 16 h 675"/>
                <a:gd name="T26" fmla="*/ 16 w 719"/>
                <a:gd name="T27" fmla="*/ 15 h 675"/>
                <a:gd name="T28" fmla="*/ 16 w 719"/>
                <a:gd name="T29" fmla="*/ 15 h 675"/>
                <a:gd name="T30" fmla="*/ 17 w 719"/>
                <a:gd name="T31" fmla="*/ 15 h 675"/>
                <a:gd name="T32" fmla="*/ 16 w 719"/>
                <a:gd name="T33" fmla="*/ 13 h 675"/>
                <a:gd name="T34" fmla="*/ 16 w 719"/>
                <a:gd name="T35" fmla="*/ 12 h 675"/>
                <a:gd name="T36" fmla="*/ 15 w 719"/>
                <a:gd name="T37" fmla="*/ 10 h 675"/>
                <a:gd name="T38" fmla="*/ 12 w 719"/>
                <a:gd name="T39" fmla="*/ 9 h 675"/>
                <a:gd name="T40" fmla="*/ 10 w 719"/>
                <a:gd name="T41" fmla="*/ 7 h 675"/>
                <a:gd name="T42" fmla="*/ 10 w 719"/>
                <a:gd name="T43" fmla="*/ 7 h 675"/>
                <a:gd name="T44" fmla="*/ 9 w 719"/>
                <a:gd name="T45" fmla="*/ 7 h 675"/>
                <a:gd name="T46" fmla="*/ 6 w 719"/>
                <a:gd name="T47" fmla="*/ 7 h 675"/>
                <a:gd name="T48" fmla="*/ 5 w 719"/>
                <a:gd name="T49" fmla="*/ 6 h 675"/>
                <a:gd name="T50" fmla="*/ 4 w 719"/>
                <a:gd name="T51" fmla="*/ 6 h 675"/>
                <a:gd name="T52" fmla="*/ 4 w 719"/>
                <a:gd name="T53" fmla="*/ 5 h 675"/>
                <a:gd name="T54" fmla="*/ 4 w 719"/>
                <a:gd name="T55" fmla="*/ 4 h 675"/>
                <a:gd name="T56" fmla="*/ 1 w 719"/>
                <a:gd name="T57" fmla="*/ 3 h 675"/>
                <a:gd name="T58" fmla="*/ 1 w 719"/>
                <a:gd name="T59" fmla="*/ 3 h 675"/>
                <a:gd name="T60" fmla="*/ 4 w 719"/>
                <a:gd name="T61" fmla="*/ 3 h 675"/>
                <a:gd name="T62" fmla="*/ 7 w 719"/>
                <a:gd name="T63" fmla="*/ 3 h 675"/>
                <a:gd name="T64" fmla="*/ 11 w 719"/>
                <a:gd name="T65" fmla="*/ 4 h 675"/>
                <a:gd name="T66" fmla="*/ 14 w 719"/>
                <a:gd name="T67" fmla="*/ 4 h 675"/>
                <a:gd name="T68" fmla="*/ 14 w 719"/>
                <a:gd name="T69" fmla="*/ 3 h 675"/>
                <a:gd name="T70" fmla="*/ 14 w 719"/>
                <a:gd name="T71" fmla="*/ 3 h 675"/>
                <a:gd name="T72" fmla="*/ 15 w 719"/>
                <a:gd name="T73" fmla="*/ 3 h 675"/>
                <a:gd name="T74" fmla="*/ 17 w 719"/>
                <a:gd name="T75" fmla="*/ 3 h 675"/>
                <a:gd name="T76" fmla="*/ 19 w 719"/>
                <a:gd name="T77" fmla="*/ 3 h 675"/>
                <a:gd name="T78" fmla="*/ 22 w 719"/>
                <a:gd name="T79" fmla="*/ 3 h 675"/>
                <a:gd name="T80" fmla="*/ 23 w 719"/>
                <a:gd name="T81" fmla="*/ 2 h 675"/>
                <a:gd name="T82" fmla="*/ 25 w 719"/>
                <a:gd name="T83" fmla="*/ 2 h 675"/>
                <a:gd name="T84" fmla="*/ 27 w 719"/>
                <a:gd name="T85" fmla="*/ 2 h 675"/>
                <a:gd name="T86" fmla="*/ 28 w 719"/>
                <a:gd name="T87" fmla="*/ 2 h 675"/>
                <a:gd name="T88" fmla="*/ 29 w 719"/>
                <a:gd name="T89" fmla="*/ 1 h 675"/>
                <a:gd name="T90" fmla="*/ 31 w 719"/>
                <a:gd name="T91" fmla="*/ 1 h 675"/>
                <a:gd name="T92" fmla="*/ 32 w 719"/>
                <a:gd name="T93" fmla="*/ 1 h 675"/>
                <a:gd name="T94" fmla="*/ 33 w 719"/>
                <a:gd name="T95" fmla="*/ 1 h 675"/>
                <a:gd name="T96" fmla="*/ 32 w 719"/>
                <a:gd name="T97" fmla="*/ 2 h 675"/>
                <a:gd name="T98" fmla="*/ 34 w 719"/>
                <a:gd name="T99" fmla="*/ 2 h 675"/>
                <a:gd name="T100" fmla="*/ 35 w 719"/>
                <a:gd name="T101" fmla="*/ 3 h 675"/>
                <a:gd name="T102" fmla="*/ 35 w 719"/>
                <a:gd name="T103" fmla="*/ 4 h 675"/>
                <a:gd name="T104" fmla="*/ 34 w 719"/>
                <a:gd name="T105" fmla="*/ 4 h 675"/>
                <a:gd name="T106" fmla="*/ 34 w 719"/>
                <a:gd name="T107" fmla="*/ 5 h 675"/>
                <a:gd name="T108" fmla="*/ 33 w 719"/>
                <a:gd name="T109" fmla="*/ 6 h 675"/>
                <a:gd name="T110" fmla="*/ 33 w 719"/>
                <a:gd name="T111" fmla="*/ 7 h 675"/>
                <a:gd name="T112" fmla="*/ 35 w 719"/>
                <a:gd name="T113" fmla="*/ 8 h 675"/>
                <a:gd name="T114" fmla="*/ 38 w 719"/>
                <a:gd name="T115" fmla="*/ 10 h 675"/>
                <a:gd name="T116" fmla="*/ 40 w 719"/>
                <a:gd name="T117" fmla="*/ 10 h 675"/>
                <a:gd name="T118" fmla="*/ 40 w 719"/>
                <a:gd name="T119" fmla="*/ 10 h 67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19"/>
                <a:gd name="T181" fmla="*/ 0 h 675"/>
                <a:gd name="T182" fmla="*/ 719 w 719"/>
                <a:gd name="T183" fmla="*/ 675 h 67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19" h="675">
                  <a:moveTo>
                    <a:pt x="717" y="501"/>
                  </a:moveTo>
                  <a:lnTo>
                    <a:pt x="719" y="513"/>
                  </a:lnTo>
                  <a:lnTo>
                    <a:pt x="719" y="511"/>
                  </a:lnTo>
                  <a:lnTo>
                    <a:pt x="719" y="507"/>
                  </a:lnTo>
                  <a:lnTo>
                    <a:pt x="719" y="503"/>
                  </a:lnTo>
                  <a:lnTo>
                    <a:pt x="708" y="503"/>
                  </a:lnTo>
                  <a:lnTo>
                    <a:pt x="682" y="501"/>
                  </a:lnTo>
                  <a:lnTo>
                    <a:pt x="649" y="503"/>
                  </a:lnTo>
                  <a:lnTo>
                    <a:pt x="624" y="505"/>
                  </a:lnTo>
                  <a:lnTo>
                    <a:pt x="615" y="505"/>
                  </a:lnTo>
                  <a:lnTo>
                    <a:pt x="605" y="505"/>
                  </a:lnTo>
                  <a:lnTo>
                    <a:pt x="598" y="507"/>
                  </a:lnTo>
                  <a:lnTo>
                    <a:pt x="591" y="511"/>
                  </a:lnTo>
                  <a:lnTo>
                    <a:pt x="584" y="515"/>
                  </a:lnTo>
                  <a:lnTo>
                    <a:pt x="580" y="519"/>
                  </a:lnTo>
                  <a:lnTo>
                    <a:pt x="577" y="525"/>
                  </a:lnTo>
                  <a:lnTo>
                    <a:pt x="575" y="529"/>
                  </a:lnTo>
                  <a:lnTo>
                    <a:pt x="570" y="543"/>
                  </a:lnTo>
                  <a:lnTo>
                    <a:pt x="568" y="552"/>
                  </a:lnTo>
                  <a:lnTo>
                    <a:pt x="561" y="560"/>
                  </a:lnTo>
                  <a:lnTo>
                    <a:pt x="552" y="564"/>
                  </a:lnTo>
                  <a:lnTo>
                    <a:pt x="545" y="570"/>
                  </a:lnTo>
                  <a:lnTo>
                    <a:pt x="540" y="576"/>
                  </a:lnTo>
                  <a:lnTo>
                    <a:pt x="535" y="584"/>
                  </a:lnTo>
                  <a:lnTo>
                    <a:pt x="533" y="592"/>
                  </a:lnTo>
                  <a:lnTo>
                    <a:pt x="533" y="602"/>
                  </a:lnTo>
                  <a:lnTo>
                    <a:pt x="533" y="600"/>
                  </a:lnTo>
                  <a:lnTo>
                    <a:pt x="531" y="604"/>
                  </a:lnTo>
                  <a:lnTo>
                    <a:pt x="521" y="610"/>
                  </a:lnTo>
                  <a:lnTo>
                    <a:pt x="517" y="614"/>
                  </a:lnTo>
                  <a:lnTo>
                    <a:pt x="512" y="618"/>
                  </a:lnTo>
                  <a:lnTo>
                    <a:pt x="505" y="620"/>
                  </a:lnTo>
                  <a:lnTo>
                    <a:pt x="498" y="620"/>
                  </a:lnTo>
                  <a:lnTo>
                    <a:pt x="473" y="600"/>
                  </a:lnTo>
                  <a:lnTo>
                    <a:pt x="449" y="584"/>
                  </a:lnTo>
                  <a:lnTo>
                    <a:pt x="438" y="586"/>
                  </a:lnTo>
                  <a:lnTo>
                    <a:pt x="426" y="588"/>
                  </a:lnTo>
                  <a:lnTo>
                    <a:pt x="414" y="590"/>
                  </a:lnTo>
                  <a:lnTo>
                    <a:pt x="405" y="596"/>
                  </a:lnTo>
                  <a:lnTo>
                    <a:pt x="396" y="604"/>
                  </a:lnTo>
                  <a:lnTo>
                    <a:pt x="389" y="616"/>
                  </a:lnTo>
                  <a:lnTo>
                    <a:pt x="386" y="630"/>
                  </a:lnTo>
                  <a:lnTo>
                    <a:pt x="389" y="646"/>
                  </a:lnTo>
                  <a:lnTo>
                    <a:pt x="389" y="656"/>
                  </a:lnTo>
                  <a:lnTo>
                    <a:pt x="386" y="663"/>
                  </a:lnTo>
                  <a:lnTo>
                    <a:pt x="382" y="669"/>
                  </a:lnTo>
                  <a:lnTo>
                    <a:pt x="377" y="673"/>
                  </a:lnTo>
                  <a:lnTo>
                    <a:pt x="370" y="675"/>
                  </a:lnTo>
                  <a:lnTo>
                    <a:pt x="363" y="673"/>
                  </a:lnTo>
                  <a:lnTo>
                    <a:pt x="354" y="671"/>
                  </a:lnTo>
                  <a:lnTo>
                    <a:pt x="345" y="665"/>
                  </a:lnTo>
                  <a:lnTo>
                    <a:pt x="340" y="659"/>
                  </a:lnTo>
                  <a:lnTo>
                    <a:pt x="328" y="648"/>
                  </a:lnTo>
                  <a:lnTo>
                    <a:pt x="310" y="634"/>
                  </a:lnTo>
                  <a:lnTo>
                    <a:pt x="289" y="624"/>
                  </a:lnTo>
                  <a:lnTo>
                    <a:pt x="277" y="618"/>
                  </a:lnTo>
                  <a:lnTo>
                    <a:pt x="272" y="612"/>
                  </a:lnTo>
                  <a:lnTo>
                    <a:pt x="275" y="610"/>
                  </a:lnTo>
                  <a:lnTo>
                    <a:pt x="275" y="608"/>
                  </a:lnTo>
                  <a:lnTo>
                    <a:pt x="279" y="606"/>
                  </a:lnTo>
                  <a:lnTo>
                    <a:pt x="286" y="606"/>
                  </a:lnTo>
                  <a:lnTo>
                    <a:pt x="293" y="604"/>
                  </a:lnTo>
                  <a:lnTo>
                    <a:pt x="296" y="600"/>
                  </a:lnTo>
                  <a:lnTo>
                    <a:pt x="296" y="594"/>
                  </a:lnTo>
                  <a:lnTo>
                    <a:pt x="293" y="586"/>
                  </a:lnTo>
                  <a:lnTo>
                    <a:pt x="289" y="572"/>
                  </a:lnTo>
                  <a:lnTo>
                    <a:pt x="286" y="560"/>
                  </a:lnTo>
                  <a:lnTo>
                    <a:pt x="284" y="543"/>
                  </a:lnTo>
                  <a:lnTo>
                    <a:pt x="282" y="527"/>
                  </a:lnTo>
                  <a:lnTo>
                    <a:pt x="277" y="513"/>
                  </a:lnTo>
                  <a:lnTo>
                    <a:pt x="275" y="499"/>
                  </a:lnTo>
                  <a:lnTo>
                    <a:pt x="277" y="475"/>
                  </a:lnTo>
                  <a:lnTo>
                    <a:pt x="277" y="459"/>
                  </a:lnTo>
                  <a:lnTo>
                    <a:pt x="277" y="447"/>
                  </a:lnTo>
                  <a:lnTo>
                    <a:pt x="272" y="438"/>
                  </a:lnTo>
                  <a:lnTo>
                    <a:pt x="265" y="424"/>
                  </a:lnTo>
                  <a:lnTo>
                    <a:pt x="258" y="406"/>
                  </a:lnTo>
                  <a:lnTo>
                    <a:pt x="247" y="392"/>
                  </a:lnTo>
                  <a:lnTo>
                    <a:pt x="233" y="372"/>
                  </a:lnTo>
                  <a:lnTo>
                    <a:pt x="219" y="354"/>
                  </a:lnTo>
                  <a:lnTo>
                    <a:pt x="196" y="327"/>
                  </a:lnTo>
                  <a:lnTo>
                    <a:pt x="186" y="317"/>
                  </a:lnTo>
                  <a:lnTo>
                    <a:pt x="177" y="307"/>
                  </a:lnTo>
                  <a:lnTo>
                    <a:pt x="172" y="305"/>
                  </a:lnTo>
                  <a:lnTo>
                    <a:pt x="170" y="305"/>
                  </a:lnTo>
                  <a:lnTo>
                    <a:pt x="170" y="307"/>
                  </a:lnTo>
                  <a:lnTo>
                    <a:pt x="170" y="303"/>
                  </a:lnTo>
                  <a:lnTo>
                    <a:pt x="168" y="301"/>
                  </a:lnTo>
                  <a:lnTo>
                    <a:pt x="165" y="301"/>
                  </a:lnTo>
                  <a:lnTo>
                    <a:pt x="161" y="301"/>
                  </a:lnTo>
                  <a:lnTo>
                    <a:pt x="154" y="301"/>
                  </a:lnTo>
                  <a:lnTo>
                    <a:pt x="149" y="301"/>
                  </a:lnTo>
                  <a:lnTo>
                    <a:pt x="135" y="301"/>
                  </a:lnTo>
                  <a:lnTo>
                    <a:pt x="110" y="301"/>
                  </a:lnTo>
                  <a:lnTo>
                    <a:pt x="100" y="299"/>
                  </a:lnTo>
                  <a:lnTo>
                    <a:pt x="96" y="297"/>
                  </a:lnTo>
                  <a:lnTo>
                    <a:pt x="91" y="289"/>
                  </a:lnTo>
                  <a:lnTo>
                    <a:pt x="89" y="281"/>
                  </a:lnTo>
                  <a:lnTo>
                    <a:pt x="89" y="269"/>
                  </a:lnTo>
                  <a:lnTo>
                    <a:pt x="86" y="261"/>
                  </a:lnTo>
                  <a:lnTo>
                    <a:pt x="84" y="255"/>
                  </a:lnTo>
                  <a:lnTo>
                    <a:pt x="79" y="249"/>
                  </a:lnTo>
                  <a:lnTo>
                    <a:pt x="72" y="245"/>
                  </a:lnTo>
                  <a:lnTo>
                    <a:pt x="70" y="241"/>
                  </a:lnTo>
                  <a:lnTo>
                    <a:pt x="65" y="235"/>
                  </a:lnTo>
                  <a:lnTo>
                    <a:pt x="65" y="229"/>
                  </a:lnTo>
                  <a:lnTo>
                    <a:pt x="65" y="214"/>
                  </a:lnTo>
                  <a:lnTo>
                    <a:pt x="65" y="194"/>
                  </a:lnTo>
                  <a:lnTo>
                    <a:pt x="65" y="186"/>
                  </a:lnTo>
                  <a:lnTo>
                    <a:pt x="63" y="180"/>
                  </a:lnTo>
                  <a:lnTo>
                    <a:pt x="63" y="174"/>
                  </a:lnTo>
                  <a:lnTo>
                    <a:pt x="58" y="170"/>
                  </a:lnTo>
                  <a:lnTo>
                    <a:pt x="44" y="160"/>
                  </a:lnTo>
                  <a:lnTo>
                    <a:pt x="16" y="146"/>
                  </a:lnTo>
                  <a:lnTo>
                    <a:pt x="7" y="140"/>
                  </a:lnTo>
                  <a:lnTo>
                    <a:pt x="2" y="128"/>
                  </a:lnTo>
                  <a:lnTo>
                    <a:pt x="0" y="118"/>
                  </a:lnTo>
                  <a:lnTo>
                    <a:pt x="2" y="114"/>
                  </a:lnTo>
                  <a:lnTo>
                    <a:pt x="14" y="120"/>
                  </a:lnTo>
                  <a:lnTo>
                    <a:pt x="26" y="126"/>
                  </a:lnTo>
                  <a:lnTo>
                    <a:pt x="44" y="126"/>
                  </a:lnTo>
                  <a:lnTo>
                    <a:pt x="63" y="126"/>
                  </a:lnTo>
                  <a:lnTo>
                    <a:pt x="77" y="138"/>
                  </a:lnTo>
                  <a:lnTo>
                    <a:pt x="89" y="152"/>
                  </a:lnTo>
                  <a:lnTo>
                    <a:pt x="100" y="148"/>
                  </a:lnTo>
                  <a:lnTo>
                    <a:pt x="119" y="144"/>
                  </a:lnTo>
                  <a:lnTo>
                    <a:pt x="133" y="146"/>
                  </a:lnTo>
                  <a:lnTo>
                    <a:pt x="149" y="148"/>
                  </a:lnTo>
                  <a:lnTo>
                    <a:pt x="158" y="146"/>
                  </a:lnTo>
                  <a:lnTo>
                    <a:pt x="170" y="142"/>
                  </a:lnTo>
                  <a:lnTo>
                    <a:pt x="196" y="160"/>
                  </a:lnTo>
                  <a:lnTo>
                    <a:pt x="226" y="180"/>
                  </a:lnTo>
                  <a:lnTo>
                    <a:pt x="233" y="178"/>
                  </a:lnTo>
                  <a:lnTo>
                    <a:pt x="238" y="174"/>
                  </a:lnTo>
                  <a:lnTo>
                    <a:pt x="242" y="168"/>
                  </a:lnTo>
                  <a:lnTo>
                    <a:pt x="242" y="166"/>
                  </a:lnTo>
                  <a:lnTo>
                    <a:pt x="242" y="162"/>
                  </a:lnTo>
                  <a:lnTo>
                    <a:pt x="238" y="156"/>
                  </a:lnTo>
                  <a:lnTo>
                    <a:pt x="238" y="148"/>
                  </a:lnTo>
                  <a:lnTo>
                    <a:pt x="240" y="140"/>
                  </a:lnTo>
                  <a:lnTo>
                    <a:pt x="242" y="134"/>
                  </a:lnTo>
                  <a:lnTo>
                    <a:pt x="247" y="132"/>
                  </a:lnTo>
                  <a:lnTo>
                    <a:pt x="249" y="130"/>
                  </a:lnTo>
                  <a:lnTo>
                    <a:pt x="254" y="130"/>
                  </a:lnTo>
                  <a:lnTo>
                    <a:pt x="263" y="132"/>
                  </a:lnTo>
                  <a:lnTo>
                    <a:pt x="265" y="132"/>
                  </a:lnTo>
                  <a:lnTo>
                    <a:pt x="265" y="130"/>
                  </a:lnTo>
                  <a:lnTo>
                    <a:pt x="268" y="126"/>
                  </a:lnTo>
                  <a:lnTo>
                    <a:pt x="272" y="120"/>
                  </a:lnTo>
                  <a:lnTo>
                    <a:pt x="282" y="116"/>
                  </a:lnTo>
                  <a:lnTo>
                    <a:pt x="296" y="120"/>
                  </a:lnTo>
                  <a:lnTo>
                    <a:pt x="310" y="126"/>
                  </a:lnTo>
                  <a:lnTo>
                    <a:pt x="321" y="122"/>
                  </a:lnTo>
                  <a:lnTo>
                    <a:pt x="333" y="118"/>
                  </a:lnTo>
                  <a:lnTo>
                    <a:pt x="340" y="118"/>
                  </a:lnTo>
                  <a:lnTo>
                    <a:pt x="347" y="116"/>
                  </a:lnTo>
                  <a:lnTo>
                    <a:pt x="361" y="111"/>
                  </a:lnTo>
                  <a:lnTo>
                    <a:pt x="382" y="107"/>
                  </a:lnTo>
                  <a:lnTo>
                    <a:pt x="386" y="103"/>
                  </a:lnTo>
                  <a:lnTo>
                    <a:pt x="389" y="97"/>
                  </a:lnTo>
                  <a:lnTo>
                    <a:pt x="391" y="93"/>
                  </a:lnTo>
                  <a:lnTo>
                    <a:pt x="396" y="91"/>
                  </a:lnTo>
                  <a:lnTo>
                    <a:pt x="400" y="89"/>
                  </a:lnTo>
                  <a:lnTo>
                    <a:pt x="410" y="89"/>
                  </a:lnTo>
                  <a:lnTo>
                    <a:pt x="417" y="83"/>
                  </a:lnTo>
                  <a:lnTo>
                    <a:pt x="424" y="81"/>
                  </a:lnTo>
                  <a:lnTo>
                    <a:pt x="433" y="79"/>
                  </a:lnTo>
                  <a:lnTo>
                    <a:pt x="440" y="79"/>
                  </a:lnTo>
                  <a:lnTo>
                    <a:pt x="452" y="81"/>
                  </a:lnTo>
                  <a:lnTo>
                    <a:pt x="456" y="79"/>
                  </a:lnTo>
                  <a:lnTo>
                    <a:pt x="466" y="67"/>
                  </a:lnTo>
                  <a:lnTo>
                    <a:pt x="473" y="61"/>
                  </a:lnTo>
                  <a:lnTo>
                    <a:pt x="482" y="57"/>
                  </a:lnTo>
                  <a:lnTo>
                    <a:pt x="487" y="55"/>
                  </a:lnTo>
                  <a:lnTo>
                    <a:pt x="494" y="53"/>
                  </a:lnTo>
                  <a:lnTo>
                    <a:pt x="498" y="49"/>
                  </a:lnTo>
                  <a:lnTo>
                    <a:pt x="503" y="43"/>
                  </a:lnTo>
                  <a:lnTo>
                    <a:pt x="505" y="33"/>
                  </a:lnTo>
                  <a:lnTo>
                    <a:pt x="498" y="21"/>
                  </a:lnTo>
                  <a:lnTo>
                    <a:pt x="496" y="11"/>
                  </a:lnTo>
                  <a:lnTo>
                    <a:pt x="510" y="9"/>
                  </a:lnTo>
                  <a:lnTo>
                    <a:pt x="531" y="9"/>
                  </a:lnTo>
                  <a:lnTo>
                    <a:pt x="545" y="5"/>
                  </a:lnTo>
                  <a:lnTo>
                    <a:pt x="556" y="0"/>
                  </a:lnTo>
                  <a:lnTo>
                    <a:pt x="561" y="2"/>
                  </a:lnTo>
                  <a:lnTo>
                    <a:pt x="568" y="5"/>
                  </a:lnTo>
                  <a:lnTo>
                    <a:pt x="570" y="9"/>
                  </a:lnTo>
                  <a:lnTo>
                    <a:pt x="575" y="15"/>
                  </a:lnTo>
                  <a:lnTo>
                    <a:pt x="577" y="21"/>
                  </a:lnTo>
                  <a:lnTo>
                    <a:pt x="577" y="27"/>
                  </a:lnTo>
                  <a:lnTo>
                    <a:pt x="577" y="33"/>
                  </a:lnTo>
                  <a:lnTo>
                    <a:pt x="575" y="41"/>
                  </a:lnTo>
                  <a:lnTo>
                    <a:pt x="568" y="57"/>
                  </a:lnTo>
                  <a:lnTo>
                    <a:pt x="561" y="73"/>
                  </a:lnTo>
                  <a:lnTo>
                    <a:pt x="563" y="77"/>
                  </a:lnTo>
                  <a:lnTo>
                    <a:pt x="568" y="79"/>
                  </a:lnTo>
                  <a:lnTo>
                    <a:pt x="575" y="79"/>
                  </a:lnTo>
                  <a:lnTo>
                    <a:pt x="582" y="81"/>
                  </a:lnTo>
                  <a:lnTo>
                    <a:pt x="598" y="81"/>
                  </a:lnTo>
                  <a:lnTo>
                    <a:pt x="608" y="83"/>
                  </a:lnTo>
                  <a:lnTo>
                    <a:pt x="612" y="95"/>
                  </a:lnTo>
                  <a:lnTo>
                    <a:pt x="615" y="105"/>
                  </a:lnTo>
                  <a:lnTo>
                    <a:pt x="622" y="126"/>
                  </a:lnTo>
                  <a:lnTo>
                    <a:pt x="629" y="144"/>
                  </a:lnTo>
                  <a:lnTo>
                    <a:pt x="624" y="152"/>
                  </a:lnTo>
                  <a:lnTo>
                    <a:pt x="619" y="158"/>
                  </a:lnTo>
                  <a:lnTo>
                    <a:pt x="615" y="162"/>
                  </a:lnTo>
                  <a:lnTo>
                    <a:pt x="610" y="164"/>
                  </a:lnTo>
                  <a:lnTo>
                    <a:pt x="605" y="166"/>
                  </a:lnTo>
                  <a:lnTo>
                    <a:pt x="603" y="168"/>
                  </a:lnTo>
                  <a:lnTo>
                    <a:pt x="598" y="170"/>
                  </a:lnTo>
                  <a:lnTo>
                    <a:pt x="596" y="174"/>
                  </a:lnTo>
                  <a:lnTo>
                    <a:pt x="596" y="188"/>
                  </a:lnTo>
                  <a:lnTo>
                    <a:pt x="598" y="200"/>
                  </a:lnTo>
                  <a:lnTo>
                    <a:pt x="596" y="212"/>
                  </a:lnTo>
                  <a:lnTo>
                    <a:pt x="589" y="223"/>
                  </a:lnTo>
                  <a:lnTo>
                    <a:pt x="584" y="227"/>
                  </a:lnTo>
                  <a:lnTo>
                    <a:pt x="582" y="235"/>
                  </a:lnTo>
                  <a:lnTo>
                    <a:pt x="580" y="245"/>
                  </a:lnTo>
                  <a:lnTo>
                    <a:pt x="580" y="257"/>
                  </a:lnTo>
                  <a:lnTo>
                    <a:pt x="582" y="275"/>
                  </a:lnTo>
                  <a:lnTo>
                    <a:pt x="584" y="287"/>
                  </a:lnTo>
                  <a:lnTo>
                    <a:pt x="589" y="293"/>
                  </a:lnTo>
                  <a:lnTo>
                    <a:pt x="594" y="299"/>
                  </a:lnTo>
                  <a:lnTo>
                    <a:pt x="605" y="303"/>
                  </a:lnTo>
                  <a:lnTo>
                    <a:pt x="612" y="311"/>
                  </a:lnTo>
                  <a:lnTo>
                    <a:pt x="610" y="329"/>
                  </a:lnTo>
                  <a:lnTo>
                    <a:pt x="615" y="346"/>
                  </a:lnTo>
                  <a:lnTo>
                    <a:pt x="626" y="358"/>
                  </a:lnTo>
                  <a:lnTo>
                    <a:pt x="645" y="376"/>
                  </a:lnTo>
                  <a:lnTo>
                    <a:pt x="663" y="390"/>
                  </a:lnTo>
                  <a:lnTo>
                    <a:pt x="680" y="400"/>
                  </a:lnTo>
                  <a:lnTo>
                    <a:pt x="689" y="400"/>
                  </a:lnTo>
                  <a:lnTo>
                    <a:pt x="696" y="400"/>
                  </a:lnTo>
                  <a:lnTo>
                    <a:pt x="698" y="400"/>
                  </a:lnTo>
                  <a:lnTo>
                    <a:pt x="703" y="402"/>
                  </a:lnTo>
                  <a:lnTo>
                    <a:pt x="705" y="406"/>
                  </a:lnTo>
                  <a:lnTo>
                    <a:pt x="710" y="410"/>
                  </a:lnTo>
                  <a:lnTo>
                    <a:pt x="710" y="420"/>
                  </a:lnTo>
                  <a:lnTo>
                    <a:pt x="710" y="447"/>
                  </a:lnTo>
                  <a:lnTo>
                    <a:pt x="712" y="477"/>
                  </a:lnTo>
                  <a:lnTo>
                    <a:pt x="717" y="501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17" name="Freeform 107"/>
            <p:cNvSpPr>
              <a:spLocks/>
            </p:cNvSpPr>
            <p:nvPr/>
          </p:nvSpPr>
          <p:spPr bwMode="auto">
            <a:xfrm>
              <a:off x="1942" y="1162"/>
              <a:ext cx="446" cy="364"/>
            </a:xfrm>
            <a:custGeom>
              <a:avLst/>
              <a:gdLst>
                <a:gd name="T0" fmla="*/ 41 w 719"/>
                <a:gd name="T1" fmla="*/ 12 h 675"/>
                <a:gd name="T2" fmla="*/ 37 w 719"/>
                <a:gd name="T3" fmla="*/ 12 h 675"/>
                <a:gd name="T4" fmla="*/ 34 w 719"/>
                <a:gd name="T5" fmla="*/ 12 h 675"/>
                <a:gd name="T6" fmla="*/ 33 w 719"/>
                <a:gd name="T7" fmla="*/ 13 h 675"/>
                <a:gd name="T8" fmla="*/ 32 w 719"/>
                <a:gd name="T9" fmla="*/ 13 h 675"/>
                <a:gd name="T10" fmla="*/ 30 w 719"/>
                <a:gd name="T11" fmla="*/ 15 h 675"/>
                <a:gd name="T12" fmla="*/ 30 w 719"/>
                <a:gd name="T13" fmla="*/ 15 h 675"/>
                <a:gd name="T14" fmla="*/ 29 w 719"/>
                <a:gd name="T15" fmla="*/ 15 h 675"/>
                <a:gd name="T16" fmla="*/ 25 w 719"/>
                <a:gd name="T17" fmla="*/ 15 h 675"/>
                <a:gd name="T18" fmla="*/ 23 w 719"/>
                <a:gd name="T19" fmla="*/ 15 h 675"/>
                <a:gd name="T20" fmla="*/ 22 w 719"/>
                <a:gd name="T21" fmla="*/ 16 h 675"/>
                <a:gd name="T22" fmla="*/ 21 w 719"/>
                <a:gd name="T23" fmla="*/ 17 h 675"/>
                <a:gd name="T24" fmla="*/ 19 w 719"/>
                <a:gd name="T25" fmla="*/ 16 h 675"/>
                <a:gd name="T26" fmla="*/ 16 w 719"/>
                <a:gd name="T27" fmla="*/ 15 h 675"/>
                <a:gd name="T28" fmla="*/ 16 w 719"/>
                <a:gd name="T29" fmla="*/ 15 h 675"/>
                <a:gd name="T30" fmla="*/ 17 w 719"/>
                <a:gd name="T31" fmla="*/ 15 h 675"/>
                <a:gd name="T32" fmla="*/ 16 w 719"/>
                <a:gd name="T33" fmla="*/ 13 h 675"/>
                <a:gd name="T34" fmla="*/ 16 w 719"/>
                <a:gd name="T35" fmla="*/ 12 h 675"/>
                <a:gd name="T36" fmla="*/ 15 w 719"/>
                <a:gd name="T37" fmla="*/ 10 h 675"/>
                <a:gd name="T38" fmla="*/ 12 w 719"/>
                <a:gd name="T39" fmla="*/ 9 h 675"/>
                <a:gd name="T40" fmla="*/ 10 w 719"/>
                <a:gd name="T41" fmla="*/ 7 h 675"/>
                <a:gd name="T42" fmla="*/ 10 w 719"/>
                <a:gd name="T43" fmla="*/ 7 h 675"/>
                <a:gd name="T44" fmla="*/ 9 w 719"/>
                <a:gd name="T45" fmla="*/ 7 h 675"/>
                <a:gd name="T46" fmla="*/ 6 w 719"/>
                <a:gd name="T47" fmla="*/ 7 h 675"/>
                <a:gd name="T48" fmla="*/ 5 w 719"/>
                <a:gd name="T49" fmla="*/ 6 h 675"/>
                <a:gd name="T50" fmla="*/ 4 w 719"/>
                <a:gd name="T51" fmla="*/ 6 h 675"/>
                <a:gd name="T52" fmla="*/ 4 w 719"/>
                <a:gd name="T53" fmla="*/ 5 h 675"/>
                <a:gd name="T54" fmla="*/ 4 w 719"/>
                <a:gd name="T55" fmla="*/ 4 h 675"/>
                <a:gd name="T56" fmla="*/ 1 w 719"/>
                <a:gd name="T57" fmla="*/ 3 h 675"/>
                <a:gd name="T58" fmla="*/ 1 w 719"/>
                <a:gd name="T59" fmla="*/ 3 h 675"/>
                <a:gd name="T60" fmla="*/ 4 w 719"/>
                <a:gd name="T61" fmla="*/ 3 h 675"/>
                <a:gd name="T62" fmla="*/ 7 w 719"/>
                <a:gd name="T63" fmla="*/ 3 h 675"/>
                <a:gd name="T64" fmla="*/ 11 w 719"/>
                <a:gd name="T65" fmla="*/ 4 h 675"/>
                <a:gd name="T66" fmla="*/ 14 w 719"/>
                <a:gd name="T67" fmla="*/ 4 h 675"/>
                <a:gd name="T68" fmla="*/ 14 w 719"/>
                <a:gd name="T69" fmla="*/ 3 h 675"/>
                <a:gd name="T70" fmla="*/ 14 w 719"/>
                <a:gd name="T71" fmla="*/ 3 h 675"/>
                <a:gd name="T72" fmla="*/ 15 w 719"/>
                <a:gd name="T73" fmla="*/ 3 h 675"/>
                <a:gd name="T74" fmla="*/ 17 w 719"/>
                <a:gd name="T75" fmla="*/ 3 h 675"/>
                <a:gd name="T76" fmla="*/ 19 w 719"/>
                <a:gd name="T77" fmla="*/ 3 h 675"/>
                <a:gd name="T78" fmla="*/ 22 w 719"/>
                <a:gd name="T79" fmla="*/ 3 h 675"/>
                <a:gd name="T80" fmla="*/ 23 w 719"/>
                <a:gd name="T81" fmla="*/ 2 h 675"/>
                <a:gd name="T82" fmla="*/ 25 w 719"/>
                <a:gd name="T83" fmla="*/ 2 h 675"/>
                <a:gd name="T84" fmla="*/ 27 w 719"/>
                <a:gd name="T85" fmla="*/ 2 h 675"/>
                <a:gd name="T86" fmla="*/ 28 w 719"/>
                <a:gd name="T87" fmla="*/ 2 h 675"/>
                <a:gd name="T88" fmla="*/ 29 w 719"/>
                <a:gd name="T89" fmla="*/ 1 h 675"/>
                <a:gd name="T90" fmla="*/ 31 w 719"/>
                <a:gd name="T91" fmla="*/ 1 h 675"/>
                <a:gd name="T92" fmla="*/ 32 w 719"/>
                <a:gd name="T93" fmla="*/ 1 h 675"/>
                <a:gd name="T94" fmla="*/ 33 w 719"/>
                <a:gd name="T95" fmla="*/ 1 h 675"/>
                <a:gd name="T96" fmla="*/ 32 w 719"/>
                <a:gd name="T97" fmla="*/ 2 h 675"/>
                <a:gd name="T98" fmla="*/ 34 w 719"/>
                <a:gd name="T99" fmla="*/ 2 h 675"/>
                <a:gd name="T100" fmla="*/ 35 w 719"/>
                <a:gd name="T101" fmla="*/ 3 h 675"/>
                <a:gd name="T102" fmla="*/ 35 w 719"/>
                <a:gd name="T103" fmla="*/ 4 h 675"/>
                <a:gd name="T104" fmla="*/ 34 w 719"/>
                <a:gd name="T105" fmla="*/ 4 h 675"/>
                <a:gd name="T106" fmla="*/ 34 w 719"/>
                <a:gd name="T107" fmla="*/ 5 h 675"/>
                <a:gd name="T108" fmla="*/ 33 w 719"/>
                <a:gd name="T109" fmla="*/ 6 h 675"/>
                <a:gd name="T110" fmla="*/ 33 w 719"/>
                <a:gd name="T111" fmla="*/ 7 h 675"/>
                <a:gd name="T112" fmla="*/ 35 w 719"/>
                <a:gd name="T113" fmla="*/ 8 h 675"/>
                <a:gd name="T114" fmla="*/ 38 w 719"/>
                <a:gd name="T115" fmla="*/ 10 h 675"/>
                <a:gd name="T116" fmla="*/ 40 w 719"/>
                <a:gd name="T117" fmla="*/ 10 h 675"/>
                <a:gd name="T118" fmla="*/ 40 w 719"/>
                <a:gd name="T119" fmla="*/ 10 h 675"/>
                <a:gd name="T120" fmla="*/ 41 w 719"/>
                <a:gd name="T121" fmla="*/ 12 h 67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9"/>
                <a:gd name="T184" fmla="*/ 0 h 675"/>
                <a:gd name="T185" fmla="*/ 719 w 719"/>
                <a:gd name="T186" fmla="*/ 675 h 67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9" h="675">
                  <a:moveTo>
                    <a:pt x="717" y="501"/>
                  </a:moveTo>
                  <a:lnTo>
                    <a:pt x="719" y="513"/>
                  </a:lnTo>
                  <a:lnTo>
                    <a:pt x="719" y="511"/>
                  </a:lnTo>
                  <a:lnTo>
                    <a:pt x="719" y="507"/>
                  </a:lnTo>
                  <a:lnTo>
                    <a:pt x="719" y="503"/>
                  </a:lnTo>
                  <a:lnTo>
                    <a:pt x="708" y="503"/>
                  </a:lnTo>
                  <a:lnTo>
                    <a:pt x="682" y="501"/>
                  </a:lnTo>
                  <a:lnTo>
                    <a:pt x="649" y="503"/>
                  </a:lnTo>
                  <a:lnTo>
                    <a:pt x="624" y="505"/>
                  </a:lnTo>
                  <a:lnTo>
                    <a:pt x="615" y="505"/>
                  </a:lnTo>
                  <a:lnTo>
                    <a:pt x="605" y="505"/>
                  </a:lnTo>
                  <a:lnTo>
                    <a:pt x="598" y="507"/>
                  </a:lnTo>
                  <a:lnTo>
                    <a:pt x="591" y="511"/>
                  </a:lnTo>
                  <a:lnTo>
                    <a:pt x="584" y="515"/>
                  </a:lnTo>
                  <a:lnTo>
                    <a:pt x="580" y="519"/>
                  </a:lnTo>
                  <a:lnTo>
                    <a:pt x="577" y="525"/>
                  </a:lnTo>
                  <a:lnTo>
                    <a:pt x="575" y="529"/>
                  </a:lnTo>
                  <a:lnTo>
                    <a:pt x="570" y="543"/>
                  </a:lnTo>
                  <a:lnTo>
                    <a:pt x="568" y="552"/>
                  </a:lnTo>
                  <a:lnTo>
                    <a:pt x="561" y="560"/>
                  </a:lnTo>
                  <a:lnTo>
                    <a:pt x="552" y="564"/>
                  </a:lnTo>
                  <a:lnTo>
                    <a:pt x="545" y="570"/>
                  </a:lnTo>
                  <a:lnTo>
                    <a:pt x="540" y="576"/>
                  </a:lnTo>
                  <a:lnTo>
                    <a:pt x="535" y="584"/>
                  </a:lnTo>
                  <a:lnTo>
                    <a:pt x="533" y="592"/>
                  </a:lnTo>
                  <a:lnTo>
                    <a:pt x="533" y="602"/>
                  </a:lnTo>
                  <a:lnTo>
                    <a:pt x="533" y="600"/>
                  </a:lnTo>
                  <a:lnTo>
                    <a:pt x="531" y="604"/>
                  </a:lnTo>
                  <a:lnTo>
                    <a:pt x="521" y="610"/>
                  </a:lnTo>
                  <a:lnTo>
                    <a:pt x="517" y="614"/>
                  </a:lnTo>
                  <a:lnTo>
                    <a:pt x="512" y="618"/>
                  </a:lnTo>
                  <a:lnTo>
                    <a:pt x="505" y="620"/>
                  </a:lnTo>
                  <a:lnTo>
                    <a:pt x="498" y="620"/>
                  </a:lnTo>
                  <a:lnTo>
                    <a:pt x="473" y="600"/>
                  </a:lnTo>
                  <a:lnTo>
                    <a:pt x="449" y="584"/>
                  </a:lnTo>
                  <a:lnTo>
                    <a:pt x="438" y="586"/>
                  </a:lnTo>
                  <a:lnTo>
                    <a:pt x="426" y="588"/>
                  </a:lnTo>
                  <a:lnTo>
                    <a:pt x="414" y="590"/>
                  </a:lnTo>
                  <a:lnTo>
                    <a:pt x="405" y="596"/>
                  </a:lnTo>
                  <a:lnTo>
                    <a:pt x="396" y="604"/>
                  </a:lnTo>
                  <a:lnTo>
                    <a:pt x="389" y="616"/>
                  </a:lnTo>
                  <a:lnTo>
                    <a:pt x="386" y="630"/>
                  </a:lnTo>
                  <a:lnTo>
                    <a:pt x="389" y="646"/>
                  </a:lnTo>
                  <a:lnTo>
                    <a:pt x="389" y="656"/>
                  </a:lnTo>
                  <a:lnTo>
                    <a:pt x="386" y="663"/>
                  </a:lnTo>
                  <a:lnTo>
                    <a:pt x="382" y="669"/>
                  </a:lnTo>
                  <a:lnTo>
                    <a:pt x="377" y="673"/>
                  </a:lnTo>
                  <a:lnTo>
                    <a:pt x="370" y="675"/>
                  </a:lnTo>
                  <a:lnTo>
                    <a:pt x="363" y="673"/>
                  </a:lnTo>
                  <a:lnTo>
                    <a:pt x="354" y="671"/>
                  </a:lnTo>
                  <a:lnTo>
                    <a:pt x="345" y="665"/>
                  </a:lnTo>
                  <a:lnTo>
                    <a:pt x="340" y="659"/>
                  </a:lnTo>
                  <a:lnTo>
                    <a:pt x="328" y="648"/>
                  </a:lnTo>
                  <a:lnTo>
                    <a:pt x="310" y="634"/>
                  </a:lnTo>
                  <a:lnTo>
                    <a:pt x="289" y="624"/>
                  </a:lnTo>
                  <a:lnTo>
                    <a:pt x="277" y="618"/>
                  </a:lnTo>
                  <a:lnTo>
                    <a:pt x="272" y="612"/>
                  </a:lnTo>
                  <a:lnTo>
                    <a:pt x="275" y="610"/>
                  </a:lnTo>
                  <a:lnTo>
                    <a:pt x="275" y="608"/>
                  </a:lnTo>
                  <a:lnTo>
                    <a:pt x="279" y="606"/>
                  </a:lnTo>
                  <a:lnTo>
                    <a:pt x="286" y="606"/>
                  </a:lnTo>
                  <a:lnTo>
                    <a:pt x="293" y="604"/>
                  </a:lnTo>
                  <a:lnTo>
                    <a:pt x="296" y="600"/>
                  </a:lnTo>
                  <a:lnTo>
                    <a:pt x="296" y="594"/>
                  </a:lnTo>
                  <a:lnTo>
                    <a:pt x="293" y="586"/>
                  </a:lnTo>
                  <a:lnTo>
                    <a:pt x="289" y="572"/>
                  </a:lnTo>
                  <a:lnTo>
                    <a:pt x="286" y="560"/>
                  </a:lnTo>
                  <a:lnTo>
                    <a:pt x="284" y="543"/>
                  </a:lnTo>
                  <a:lnTo>
                    <a:pt x="282" y="527"/>
                  </a:lnTo>
                  <a:lnTo>
                    <a:pt x="277" y="513"/>
                  </a:lnTo>
                  <a:lnTo>
                    <a:pt x="275" y="499"/>
                  </a:lnTo>
                  <a:lnTo>
                    <a:pt x="277" y="475"/>
                  </a:lnTo>
                  <a:lnTo>
                    <a:pt x="277" y="459"/>
                  </a:lnTo>
                  <a:lnTo>
                    <a:pt x="277" y="447"/>
                  </a:lnTo>
                  <a:lnTo>
                    <a:pt x="272" y="438"/>
                  </a:lnTo>
                  <a:lnTo>
                    <a:pt x="265" y="424"/>
                  </a:lnTo>
                  <a:lnTo>
                    <a:pt x="258" y="406"/>
                  </a:lnTo>
                  <a:lnTo>
                    <a:pt x="247" y="392"/>
                  </a:lnTo>
                  <a:lnTo>
                    <a:pt x="233" y="372"/>
                  </a:lnTo>
                  <a:lnTo>
                    <a:pt x="219" y="354"/>
                  </a:lnTo>
                  <a:lnTo>
                    <a:pt x="196" y="327"/>
                  </a:lnTo>
                  <a:lnTo>
                    <a:pt x="186" y="317"/>
                  </a:lnTo>
                  <a:lnTo>
                    <a:pt x="177" y="307"/>
                  </a:lnTo>
                  <a:lnTo>
                    <a:pt x="172" y="305"/>
                  </a:lnTo>
                  <a:lnTo>
                    <a:pt x="170" y="305"/>
                  </a:lnTo>
                  <a:lnTo>
                    <a:pt x="170" y="307"/>
                  </a:lnTo>
                  <a:lnTo>
                    <a:pt x="170" y="303"/>
                  </a:lnTo>
                  <a:lnTo>
                    <a:pt x="168" y="301"/>
                  </a:lnTo>
                  <a:lnTo>
                    <a:pt x="165" y="301"/>
                  </a:lnTo>
                  <a:lnTo>
                    <a:pt x="161" y="301"/>
                  </a:lnTo>
                  <a:lnTo>
                    <a:pt x="154" y="301"/>
                  </a:lnTo>
                  <a:lnTo>
                    <a:pt x="149" y="301"/>
                  </a:lnTo>
                  <a:lnTo>
                    <a:pt x="135" y="301"/>
                  </a:lnTo>
                  <a:lnTo>
                    <a:pt x="110" y="301"/>
                  </a:lnTo>
                  <a:lnTo>
                    <a:pt x="100" y="299"/>
                  </a:lnTo>
                  <a:lnTo>
                    <a:pt x="96" y="297"/>
                  </a:lnTo>
                  <a:lnTo>
                    <a:pt x="91" y="289"/>
                  </a:lnTo>
                  <a:lnTo>
                    <a:pt x="89" y="281"/>
                  </a:lnTo>
                  <a:lnTo>
                    <a:pt x="89" y="269"/>
                  </a:lnTo>
                  <a:lnTo>
                    <a:pt x="86" y="261"/>
                  </a:lnTo>
                  <a:lnTo>
                    <a:pt x="84" y="255"/>
                  </a:lnTo>
                  <a:lnTo>
                    <a:pt x="79" y="249"/>
                  </a:lnTo>
                  <a:lnTo>
                    <a:pt x="72" y="245"/>
                  </a:lnTo>
                  <a:lnTo>
                    <a:pt x="70" y="241"/>
                  </a:lnTo>
                  <a:lnTo>
                    <a:pt x="65" y="235"/>
                  </a:lnTo>
                  <a:lnTo>
                    <a:pt x="65" y="229"/>
                  </a:lnTo>
                  <a:lnTo>
                    <a:pt x="65" y="214"/>
                  </a:lnTo>
                  <a:lnTo>
                    <a:pt x="65" y="194"/>
                  </a:lnTo>
                  <a:lnTo>
                    <a:pt x="65" y="186"/>
                  </a:lnTo>
                  <a:lnTo>
                    <a:pt x="63" y="180"/>
                  </a:lnTo>
                  <a:lnTo>
                    <a:pt x="63" y="174"/>
                  </a:lnTo>
                  <a:lnTo>
                    <a:pt x="58" y="170"/>
                  </a:lnTo>
                  <a:lnTo>
                    <a:pt x="44" y="160"/>
                  </a:lnTo>
                  <a:lnTo>
                    <a:pt x="16" y="146"/>
                  </a:lnTo>
                  <a:lnTo>
                    <a:pt x="7" y="140"/>
                  </a:lnTo>
                  <a:lnTo>
                    <a:pt x="2" y="128"/>
                  </a:lnTo>
                  <a:lnTo>
                    <a:pt x="0" y="118"/>
                  </a:lnTo>
                  <a:lnTo>
                    <a:pt x="2" y="114"/>
                  </a:lnTo>
                  <a:lnTo>
                    <a:pt x="14" y="120"/>
                  </a:lnTo>
                  <a:lnTo>
                    <a:pt x="26" y="126"/>
                  </a:lnTo>
                  <a:lnTo>
                    <a:pt x="44" y="126"/>
                  </a:lnTo>
                  <a:lnTo>
                    <a:pt x="63" y="126"/>
                  </a:lnTo>
                  <a:lnTo>
                    <a:pt x="77" y="138"/>
                  </a:lnTo>
                  <a:lnTo>
                    <a:pt x="89" y="152"/>
                  </a:lnTo>
                  <a:lnTo>
                    <a:pt x="100" y="148"/>
                  </a:lnTo>
                  <a:lnTo>
                    <a:pt x="119" y="144"/>
                  </a:lnTo>
                  <a:lnTo>
                    <a:pt x="133" y="146"/>
                  </a:lnTo>
                  <a:lnTo>
                    <a:pt x="149" y="148"/>
                  </a:lnTo>
                  <a:lnTo>
                    <a:pt x="158" y="146"/>
                  </a:lnTo>
                  <a:lnTo>
                    <a:pt x="170" y="142"/>
                  </a:lnTo>
                  <a:lnTo>
                    <a:pt x="196" y="160"/>
                  </a:lnTo>
                  <a:lnTo>
                    <a:pt x="226" y="180"/>
                  </a:lnTo>
                  <a:lnTo>
                    <a:pt x="233" y="178"/>
                  </a:lnTo>
                  <a:lnTo>
                    <a:pt x="238" y="174"/>
                  </a:lnTo>
                  <a:lnTo>
                    <a:pt x="242" y="168"/>
                  </a:lnTo>
                  <a:lnTo>
                    <a:pt x="242" y="166"/>
                  </a:lnTo>
                  <a:lnTo>
                    <a:pt x="242" y="162"/>
                  </a:lnTo>
                  <a:lnTo>
                    <a:pt x="238" y="156"/>
                  </a:lnTo>
                  <a:lnTo>
                    <a:pt x="238" y="148"/>
                  </a:lnTo>
                  <a:lnTo>
                    <a:pt x="240" y="140"/>
                  </a:lnTo>
                  <a:lnTo>
                    <a:pt x="242" y="134"/>
                  </a:lnTo>
                  <a:lnTo>
                    <a:pt x="247" y="132"/>
                  </a:lnTo>
                  <a:lnTo>
                    <a:pt x="249" y="130"/>
                  </a:lnTo>
                  <a:lnTo>
                    <a:pt x="254" y="130"/>
                  </a:lnTo>
                  <a:lnTo>
                    <a:pt x="263" y="132"/>
                  </a:lnTo>
                  <a:lnTo>
                    <a:pt x="265" y="132"/>
                  </a:lnTo>
                  <a:lnTo>
                    <a:pt x="265" y="130"/>
                  </a:lnTo>
                  <a:lnTo>
                    <a:pt x="268" y="126"/>
                  </a:lnTo>
                  <a:lnTo>
                    <a:pt x="272" y="120"/>
                  </a:lnTo>
                  <a:lnTo>
                    <a:pt x="282" y="116"/>
                  </a:lnTo>
                  <a:lnTo>
                    <a:pt x="296" y="120"/>
                  </a:lnTo>
                  <a:lnTo>
                    <a:pt x="310" y="126"/>
                  </a:lnTo>
                  <a:lnTo>
                    <a:pt x="321" y="122"/>
                  </a:lnTo>
                  <a:lnTo>
                    <a:pt x="333" y="118"/>
                  </a:lnTo>
                  <a:lnTo>
                    <a:pt x="340" y="118"/>
                  </a:lnTo>
                  <a:lnTo>
                    <a:pt x="347" y="116"/>
                  </a:lnTo>
                  <a:lnTo>
                    <a:pt x="361" y="111"/>
                  </a:lnTo>
                  <a:lnTo>
                    <a:pt x="382" y="107"/>
                  </a:lnTo>
                  <a:lnTo>
                    <a:pt x="386" y="103"/>
                  </a:lnTo>
                  <a:lnTo>
                    <a:pt x="389" y="97"/>
                  </a:lnTo>
                  <a:lnTo>
                    <a:pt x="391" y="93"/>
                  </a:lnTo>
                  <a:lnTo>
                    <a:pt x="396" y="91"/>
                  </a:lnTo>
                  <a:lnTo>
                    <a:pt x="400" y="89"/>
                  </a:lnTo>
                  <a:lnTo>
                    <a:pt x="410" y="89"/>
                  </a:lnTo>
                  <a:lnTo>
                    <a:pt x="417" y="83"/>
                  </a:lnTo>
                  <a:lnTo>
                    <a:pt x="424" y="81"/>
                  </a:lnTo>
                  <a:lnTo>
                    <a:pt x="433" y="79"/>
                  </a:lnTo>
                  <a:lnTo>
                    <a:pt x="440" y="79"/>
                  </a:lnTo>
                  <a:lnTo>
                    <a:pt x="452" y="81"/>
                  </a:lnTo>
                  <a:lnTo>
                    <a:pt x="456" y="79"/>
                  </a:lnTo>
                  <a:lnTo>
                    <a:pt x="466" y="67"/>
                  </a:lnTo>
                  <a:lnTo>
                    <a:pt x="473" y="61"/>
                  </a:lnTo>
                  <a:lnTo>
                    <a:pt x="482" y="57"/>
                  </a:lnTo>
                  <a:lnTo>
                    <a:pt x="487" y="55"/>
                  </a:lnTo>
                  <a:lnTo>
                    <a:pt x="494" y="53"/>
                  </a:lnTo>
                  <a:lnTo>
                    <a:pt x="498" y="49"/>
                  </a:lnTo>
                  <a:lnTo>
                    <a:pt x="503" y="43"/>
                  </a:lnTo>
                  <a:lnTo>
                    <a:pt x="505" y="33"/>
                  </a:lnTo>
                  <a:lnTo>
                    <a:pt x="498" y="21"/>
                  </a:lnTo>
                  <a:lnTo>
                    <a:pt x="496" y="11"/>
                  </a:lnTo>
                  <a:lnTo>
                    <a:pt x="510" y="9"/>
                  </a:lnTo>
                  <a:lnTo>
                    <a:pt x="531" y="9"/>
                  </a:lnTo>
                  <a:lnTo>
                    <a:pt x="545" y="5"/>
                  </a:lnTo>
                  <a:lnTo>
                    <a:pt x="556" y="0"/>
                  </a:lnTo>
                  <a:lnTo>
                    <a:pt x="561" y="2"/>
                  </a:lnTo>
                  <a:lnTo>
                    <a:pt x="568" y="5"/>
                  </a:lnTo>
                  <a:lnTo>
                    <a:pt x="570" y="9"/>
                  </a:lnTo>
                  <a:lnTo>
                    <a:pt x="575" y="15"/>
                  </a:lnTo>
                  <a:lnTo>
                    <a:pt x="577" y="21"/>
                  </a:lnTo>
                  <a:lnTo>
                    <a:pt x="577" y="27"/>
                  </a:lnTo>
                  <a:lnTo>
                    <a:pt x="577" y="33"/>
                  </a:lnTo>
                  <a:lnTo>
                    <a:pt x="575" y="41"/>
                  </a:lnTo>
                  <a:lnTo>
                    <a:pt x="568" y="57"/>
                  </a:lnTo>
                  <a:lnTo>
                    <a:pt x="561" y="73"/>
                  </a:lnTo>
                  <a:lnTo>
                    <a:pt x="563" y="77"/>
                  </a:lnTo>
                  <a:lnTo>
                    <a:pt x="568" y="79"/>
                  </a:lnTo>
                  <a:lnTo>
                    <a:pt x="575" y="79"/>
                  </a:lnTo>
                  <a:lnTo>
                    <a:pt x="582" y="81"/>
                  </a:lnTo>
                  <a:lnTo>
                    <a:pt x="598" y="81"/>
                  </a:lnTo>
                  <a:lnTo>
                    <a:pt x="608" y="83"/>
                  </a:lnTo>
                  <a:lnTo>
                    <a:pt x="612" y="95"/>
                  </a:lnTo>
                  <a:lnTo>
                    <a:pt x="615" y="105"/>
                  </a:lnTo>
                  <a:lnTo>
                    <a:pt x="622" y="126"/>
                  </a:lnTo>
                  <a:lnTo>
                    <a:pt x="629" y="144"/>
                  </a:lnTo>
                  <a:lnTo>
                    <a:pt x="624" y="152"/>
                  </a:lnTo>
                  <a:lnTo>
                    <a:pt x="619" y="158"/>
                  </a:lnTo>
                  <a:lnTo>
                    <a:pt x="615" y="162"/>
                  </a:lnTo>
                  <a:lnTo>
                    <a:pt x="610" y="164"/>
                  </a:lnTo>
                  <a:lnTo>
                    <a:pt x="605" y="166"/>
                  </a:lnTo>
                  <a:lnTo>
                    <a:pt x="603" y="168"/>
                  </a:lnTo>
                  <a:lnTo>
                    <a:pt x="598" y="170"/>
                  </a:lnTo>
                  <a:lnTo>
                    <a:pt x="596" y="174"/>
                  </a:lnTo>
                  <a:lnTo>
                    <a:pt x="596" y="188"/>
                  </a:lnTo>
                  <a:lnTo>
                    <a:pt x="598" y="200"/>
                  </a:lnTo>
                  <a:lnTo>
                    <a:pt x="596" y="212"/>
                  </a:lnTo>
                  <a:lnTo>
                    <a:pt x="589" y="223"/>
                  </a:lnTo>
                  <a:lnTo>
                    <a:pt x="584" y="227"/>
                  </a:lnTo>
                  <a:lnTo>
                    <a:pt x="582" y="235"/>
                  </a:lnTo>
                  <a:lnTo>
                    <a:pt x="580" y="245"/>
                  </a:lnTo>
                  <a:lnTo>
                    <a:pt x="580" y="257"/>
                  </a:lnTo>
                  <a:lnTo>
                    <a:pt x="582" y="275"/>
                  </a:lnTo>
                  <a:lnTo>
                    <a:pt x="584" y="287"/>
                  </a:lnTo>
                  <a:lnTo>
                    <a:pt x="589" y="293"/>
                  </a:lnTo>
                  <a:lnTo>
                    <a:pt x="594" y="299"/>
                  </a:lnTo>
                  <a:lnTo>
                    <a:pt x="605" y="303"/>
                  </a:lnTo>
                  <a:lnTo>
                    <a:pt x="612" y="311"/>
                  </a:lnTo>
                  <a:lnTo>
                    <a:pt x="610" y="329"/>
                  </a:lnTo>
                  <a:lnTo>
                    <a:pt x="615" y="346"/>
                  </a:lnTo>
                  <a:lnTo>
                    <a:pt x="626" y="358"/>
                  </a:lnTo>
                  <a:lnTo>
                    <a:pt x="645" y="376"/>
                  </a:lnTo>
                  <a:lnTo>
                    <a:pt x="663" y="390"/>
                  </a:lnTo>
                  <a:lnTo>
                    <a:pt x="680" y="400"/>
                  </a:lnTo>
                  <a:lnTo>
                    <a:pt x="689" y="400"/>
                  </a:lnTo>
                  <a:lnTo>
                    <a:pt x="696" y="400"/>
                  </a:lnTo>
                  <a:lnTo>
                    <a:pt x="698" y="400"/>
                  </a:lnTo>
                  <a:lnTo>
                    <a:pt x="703" y="402"/>
                  </a:lnTo>
                  <a:lnTo>
                    <a:pt x="705" y="406"/>
                  </a:lnTo>
                  <a:lnTo>
                    <a:pt x="710" y="410"/>
                  </a:lnTo>
                  <a:lnTo>
                    <a:pt x="710" y="420"/>
                  </a:lnTo>
                  <a:lnTo>
                    <a:pt x="710" y="447"/>
                  </a:lnTo>
                  <a:lnTo>
                    <a:pt x="712" y="477"/>
                  </a:lnTo>
                  <a:lnTo>
                    <a:pt x="717" y="501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18" name="Freeform 108"/>
            <p:cNvSpPr>
              <a:spLocks/>
            </p:cNvSpPr>
            <p:nvPr/>
          </p:nvSpPr>
          <p:spPr bwMode="auto">
            <a:xfrm>
              <a:off x="2697" y="1209"/>
              <a:ext cx="365" cy="301"/>
            </a:xfrm>
            <a:custGeom>
              <a:avLst/>
              <a:gdLst>
                <a:gd name="T0" fmla="*/ 22 w 587"/>
                <a:gd name="T1" fmla="*/ 13 h 559"/>
                <a:gd name="T2" fmla="*/ 23 w 587"/>
                <a:gd name="T3" fmla="*/ 12 h 559"/>
                <a:gd name="T4" fmla="*/ 25 w 587"/>
                <a:gd name="T5" fmla="*/ 11 h 559"/>
                <a:gd name="T6" fmla="*/ 26 w 587"/>
                <a:gd name="T7" fmla="*/ 11 h 559"/>
                <a:gd name="T8" fmla="*/ 28 w 587"/>
                <a:gd name="T9" fmla="*/ 10 h 559"/>
                <a:gd name="T10" fmla="*/ 30 w 587"/>
                <a:gd name="T11" fmla="*/ 10 h 559"/>
                <a:gd name="T12" fmla="*/ 31 w 587"/>
                <a:gd name="T13" fmla="*/ 9 h 559"/>
                <a:gd name="T14" fmla="*/ 32 w 587"/>
                <a:gd name="T15" fmla="*/ 9 h 559"/>
                <a:gd name="T16" fmla="*/ 33 w 587"/>
                <a:gd name="T17" fmla="*/ 9 h 559"/>
                <a:gd name="T18" fmla="*/ 34 w 587"/>
                <a:gd name="T19" fmla="*/ 7 h 559"/>
                <a:gd name="T20" fmla="*/ 33 w 587"/>
                <a:gd name="T21" fmla="*/ 6 h 559"/>
                <a:gd name="T22" fmla="*/ 30 w 587"/>
                <a:gd name="T23" fmla="*/ 6 h 559"/>
                <a:gd name="T24" fmla="*/ 29 w 587"/>
                <a:gd name="T25" fmla="*/ 6 h 559"/>
                <a:gd name="T26" fmla="*/ 29 w 587"/>
                <a:gd name="T27" fmla="*/ 6 h 559"/>
                <a:gd name="T28" fmla="*/ 28 w 587"/>
                <a:gd name="T29" fmla="*/ 5 h 559"/>
                <a:gd name="T30" fmla="*/ 26 w 587"/>
                <a:gd name="T31" fmla="*/ 4 h 559"/>
                <a:gd name="T32" fmla="*/ 26 w 587"/>
                <a:gd name="T33" fmla="*/ 3 h 559"/>
                <a:gd name="T34" fmla="*/ 25 w 587"/>
                <a:gd name="T35" fmla="*/ 1 h 559"/>
                <a:gd name="T36" fmla="*/ 24 w 587"/>
                <a:gd name="T37" fmla="*/ 1 h 559"/>
                <a:gd name="T38" fmla="*/ 22 w 587"/>
                <a:gd name="T39" fmla="*/ 0 h 559"/>
                <a:gd name="T40" fmla="*/ 22 w 587"/>
                <a:gd name="T41" fmla="*/ 1 h 559"/>
                <a:gd name="T42" fmla="*/ 22 w 587"/>
                <a:gd name="T43" fmla="*/ 1 h 559"/>
                <a:gd name="T44" fmla="*/ 22 w 587"/>
                <a:gd name="T45" fmla="*/ 1 h 559"/>
                <a:gd name="T46" fmla="*/ 22 w 587"/>
                <a:gd name="T47" fmla="*/ 1 h 559"/>
                <a:gd name="T48" fmla="*/ 21 w 587"/>
                <a:gd name="T49" fmla="*/ 1 h 559"/>
                <a:gd name="T50" fmla="*/ 19 w 587"/>
                <a:gd name="T51" fmla="*/ 2 h 559"/>
                <a:gd name="T52" fmla="*/ 18 w 587"/>
                <a:gd name="T53" fmla="*/ 3 h 559"/>
                <a:gd name="T54" fmla="*/ 17 w 587"/>
                <a:gd name="T55" fmla="*/ 3 h 559"/>
                <a:gd name="T56" fmla="*/ 16 w 587"/>
                <a:gd name="T57" fmla="*/ 4 h 559"/>
                <a:gd name="T58" fmla="*/ 14 w 587"/>
                <a:gd name="T59" fmla="*/ 5 h 559"/>
                <a:gd name="T60" fmla="*/ 12 w 587"/>
                <a:gd name="T61" fmla="*/ 5 h 559"/>
                <a:gd name="T62" fmla="*/ 10 w 587"/>
                <a:gd name="T63" fmla="*/ 5 h 559"/>
                <a:gd name="T64" fmla="*/ 7 w 587"/>
                <a:gd name="T65" fmla="*/ 5 h 559"/>
                <a:gd name="T66" fmla="*/ 6 w 587"/>
                <a:gd name="T67" fmla="*/ 5 h 559"/>
                <a:gd name="T68" fmla="*/ 6 w 587"/>
                <a:gd name="T69" fmla="*/ 5 h 559"/>
                <a:gd name="T70" fmla="*/ 4 w 587"/>
                <a:gd name="T71" fmla="*/ 5 h 559"/>
                <a:gd name="T72" fmla="*/ 0 w 587"/>
                <a:gd name="T73" fmla="*/ 6 h 559"/>
                <a:gd name="T74" fmla="*/ 4 w 587"/>
                <a:gd name="T75" fmla="*/ 6 h 559"/>
                <a:gd name="T76" fmla="*/ 6 w 587"/>
                <a:gd name="T77" fmla="*/ 7 h 559"/>
                <a:gd name="T78" fmla="*/ 8 w 587"/>
                <a:gd name="T79" fmla="*/ 7 h 559"/>
                <a:gd name="T80" fmla="*/ 9 w 587"/>
                <a:gd name="T81" fmla="*/ 8 h 559"/>
                <a:gd name="T82" fmla="*/ 11 w 587"/>
                <a:gd name="T83" fmla="*/ 9 h 559"/>
                <a:gd name="T84" fmla="*/ 12 w 587"/>
                <a:gd name="T85" fmla="*/ 10 h 559"/>
                <a:gd name="T86" fmla="*/ 12 w 587"/>
                <a:gd name="T87" fmla="*/ 11 h 559"/>
                <a:gd name="T88" fmla="*/ 14 w 587"/>
                <a:gd name="T89" fmla="*/ 11 h 559"/>
                <a:gd name="T90" fmla="*/ 15 w 587"/>
                <a:gd name="T91" fmla="*/ 11 h 559"/>
                <a:gd name="T92" fmla="*/ 15 w 587"/>
                <a:gd name="T93" fmla="*/ 12 h 559"/>
                <a:gd name="T94" fmla="*/ 15 w 587"/>
                <a:gd name="T95" fmla="*/ 12 h 559"/>
                <a:gd name="T96" fmla="*/ 16 w 587"/>
                <a:gd name="T97" fmla="*/ 13 h 559"/>
                <a:gd name="T98" fmla="*/ 18 w 587"/>
                <a:gd name="T99" fmla="*/ 13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87"/>
                <a:gd name="T151" fmla="*/ 0 h 559"/>
                <a:gd name="T152" fmla="*/ 587 w 587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87" h="559">
                  <a:moveTo>
                    <a:pt x="373" y="559"/>
                  </a:moveTo>
                  <a:lnTo>
                    <a:pt x="373" y="535"/>
                  </a:lnTo>
                  <a:lnTo>
                    <a:pt x="375" y="519"/>
                  </a:lnTo>
                  <a:lnTo>
                    <a:pt x="382" y="507"/>
                  </a:lnTo>
                  <a:lnTo>
                    <a:pt x="389" y="499"/>
                  </a:lnTo>
                  <a:lnTo>
                    <a:pt x="398" y="491"/>
                  </a:lnTo>
                  <a:lnTo>
                    <a:pt x="408" y="485"/>
                  </a:lnTo>
                  <a:lnTo>
                    <a:pt x="417" y="475"/>
                  </a:lnTo>
                  <a:lnTo>
                    <a:pt x="426" y="462"/>
                  </a:lnTo>
                  <a:lnTo>
                    <a:pt x="433" y="450"/>
                  </a:lnTo>
                  <a:lnTo>
                    <a:pt x="443" y="442"/>
                  </a:lnTo>
                  <a:lnTo>
                    <a:pt x="452" y="436"/>
                  </a:lnTo>
                  <a:lnTo>
                    <a:pt x="464" y="432"/>
                  </a:lnTo>
                  <a:lnTo>
                    <a:pt x="473" y="428"/>
                  </a:lnTo>
                  <a:lnTo>
                    <a:pt x="482" y="426"/>
                  </a:lnTo>
                  <a:lnTo>
                    <a:pt x="491" y="420"/>
                  </a:lnTo>
                  <a:lnTo>
                    <a:pt x="498" y="414"/>
                  </a:lnTo>
                  <a:lnTo>
                    <a:pt x="515" y="394"/>
                  </a:lnTo>
                  <a:lnTo>
                    <a:pt x="529" y="374"/>
                  </a:lnTo>
                  <a:lnTo>
                    <a:pt x="536" y="366"/>
                  </a:lnTo>
                  <a:lnTo>
                    <a:pt x="540" y="360"/>
                  </a:lnTo>
                  <a:lnTo>
                    <a:pt x="547" y="356"/>
                  </a:lnTo>
                  <a:lnTo>
                    <a:pt x="554" y="353"/>
                  </a:lnTo>
                  <a:lnTo>
                    <a:pt x="561" y="353"/>
                  </a:lnTo>
                  <a:lnTo>
                    <a:pt x="568" y="353"/>
                  </a:lnTo>
                  <a:lnTo>
                    <a:pt x="573" y="349"/>
                  </a:lnTo>
                  <a:lnTo>
                    <a:pt x="578" y="345"/>
                  </a:lnTo>
                  <a:lnTo>
                    <a:pt x="582" y="331"/>
                  </a:lnTo>
                  <a:lnTo>
                    <a:pt x="587" y="311"/>
                  </a:lnTo>
                  <a:lnTo>
                    <a:pt x="587" y="293"/>
                  </a:lnTo>
                  <a:lnTo>
                    <a:pt x="582" y="283"/>
                  </a:lnTo>
                  <a:lnTo>
                    <a:pt x="575" y="275"/>
                  </a:lnTo>
                  <a:lnTo>
                    <a:pt x="568" y="269"/>
                  </a:lnTo>
                  <a:lnTo>
                    <a:pt x="547" y="265"/>
                  </a:lnTo>
                  <a:lnTo>
                    <a:pt x="526" y="261"/>
                  </a:lnTo>
                  <a:lnTo>
                    <a:pt x="522" y="261"/>
                  </a:lnTo>
                  <a:lnTo>
                    <a:pt x="517" y="257"/>
                  </a:lnTo>
                  <a:lnTo>
                    <a:pt x="512" y="253"/>
                  </a:lnTo>
                  <a:lnTo>
                    <a:pt x="510" y="249"/>
                  </a:lnTo>
                  <a:lnTo>
                    <a:pt x="508" y="240"/>
                  </a:lnTo>
                  <a:lnTo>
                    <a:pt x="505" y="234"/>
                  </a:lnTo>
                  <a:lnTo>
                    <a:pt x="501" y="234"/>
                  </a:lnTo>
                  <a:lnTo>
                    <a:pt x="494" y="234"/>
                  </a:lnTo>
                  <a:lnTo>
                    <a:pt x="491" y="222"/>
                  </a:lnTo>
                  <a:lnTo>
                    <a:pt x="489" y="210"/>
                  </a:lnTo>
                  <a:lnTo>
                    <a:pt x="475" y="184"/>
                  </a:lnTo>
                  <a:lnTo>
                    <a:pt x="464" y="162"/>
                  </a:lnTo>
                  <a:lnTo>
                    <a:pt x="459" y="152"/>
                  </a:lnTo>
                  <a:lnTo>
                    <a:pt x="454" y="140"/>
                  </a:lnTo>
                  <a:lnTo>
                    <a:pt x="450" y="125"/>
                  </a:lnTo>
                  <a:lnTo>
                    <a:pt x="447" y="109"/>
                  </a:lnTo>
                  <a:lnTo>
                    <a:pt x="443" y="77"/>
                  </a:lnTo>
                  <a:lnTo>
                    <a:pt x="433" y="43"/>
                  </a:lnTo>
                  <a:lnTo>
                    <a:pt x="429" y="29"/>
                  </a:lnTo>
                  <a:lnTo>
                    <a:pt x="419" y="16"/>
                  </a:lnTo>
                  <a:lnTo>
                    <a:pt x="415" y="10"/>
                  </a:lnTo>
                  <a:lnTo>
                    <a:pt x="410" y="6"/>
                  </a:lnTo>
                  <a:lnTo>
                    <a:pt x="403" y="4"/>
                  </a:lnTo>
                  <a:lnTo>
                    <a:pt x="396" y="4"/>
                  </a:lnTo>
                  <a:lnTo>
                    <a:pt x="391" y="0"/>
                  </a:lnTo>
                  <a:lnTo>
                    <a:pt x="389" y="0"/>
                  </a:lnTo>
                  <a:lnTo>
                    <a:pt x="387" y="0"/>
                  </a:lnTo>
                  <a:lnTo>
                    <a:pt x="387" y="2"/>
                  </a:lnTo>
                  <a:lnTo>
                    <a:pt x="387" y="8"/>
                  </a:lnTo>
                  <a:lnTo>
                    <a:pt x="389" y="12"/>
                  </a:lnTo>
                  <a:lnTo>
                    <a:pt x="387" y="18"/>
                  </a:lnTo>
                  <a:lnTo>
                    <a:pt x="389" y="31"/>
                  </a:lnTo>
                  <a:lnTo>
                    <a:pt x="384" y="31"/>
                  </a:lnTo>
                  <a:lnTo>
                    <a:pt x="380" y="29"/>
                  </a:lnTo>
                  <a:lnTo>
                    <a:pt x="375" y="24"/>
                  </a:lnTo>
                  <a:lnTo>
                    <a:pt x="373" y="33"/>
                  </a:lnTo>
                  <a:lnTo>
                    <a:pt x="370" y="39"/>
                  </a:lnTo>
                  <a:lnTo>
                    <a:pt x="370" y="47"/>
                  </a:lnTo>
                  <a:lnTo>
                    <a:pt x="366" y="49"/>
                  </a:lnTo>
                  <a:lnTo>
                    <a:pt x="354" y="53"/>
                  </a:lnTo>
                  <a:lnTo>
                    <a:pt x="345" y="61"/>
                  </a:lnTo>
                  <a:lnTo>
                    <a:pt x="335" y="71"/>
                  </a:lnTo>
                  <a:lnTo>
                    <a:pt x="329" y="83"/>
                  </a:lnTo>
                  <a:lnTo>
                    <a:pt x="317" y="105"/>
                  </a:lnTo>
                  <a:lnTo>
                    <a:pt x="308" y="115"/>
                  </a:lnTo>
                  <a:lnTo>
                    <a:pt x="301" y="121"/>
                  </a:lnTo>
                  <a:lnTo>
                    <a:pt x="296" y="125"/>
                  </a:lnTo>
                  <a:lnTo>
                    <a:pt x="291" y="131"/>
                  </a:lnTo>
                  <a:lnTo>
                    <a:pt x="291" y="138"/>
                  </a:lnTo>
                  <a:lnTo>
                    <a:pt x="287" y="148"/>
                  </a:lnTo>
                  <a:lnTo>
                    <a:pt x="282" y="156"/>
                  </a:lnTo>
                  <a:lnTo>
                    <a:pt x="268" y="174"/>
                  </a:lnTo>
                  <a:lnTo>
                    <a:pt x="259" y="196"/>
                  </a:lnTo>
                  <a:lnTo>
                    <a:pt x="247" y="208"/>
                  </a:lnTo>
                  <a:lnTo>
                    <a:pt x="235" y="218"/>
                  </a:lnTo>
                  <a:lnTo>
                    <a:pt x="221" y="224"/>
                  </a:lnTo>
                  <a:lnTo>
                    <a:pt x="210" y="226"/>
                  </a:lnTo>
                  <a:lnTo>
                    <a:pt x="194" y="226"/>
                  </a:lnTo>
                  <a:lnTo>
                    <a:pt x="184" y="224"/>
                  </a:lnTo>
                  <a:lnTo>
                    <a:pt x="177" y="212"/>
                  </a:lnTo>
                  <a:lnTo>
                    <a:pt x="159" y="216"/>
                  </a:lnTo>
                  <a:lnTo>
                    <a:pt x="145" y="220"/>
                  </a:lnTo>
                  <a:lnTo>
                    <a:pt x="131" y="216"/>
                  </a:lnTo>
                  <a:lnTo>
                    <a:pt x="117" y="212"/>
                  </a:lnTo>
                  <a:lnTo>
                    <a:pt x="112" y="212"/>
                  </a:lnTo>
                  <a:lnTo>
                    <a:pt x="105" y="214"/>
                  </a:lnTo>
                  <a:lnTo>
                    <a:pt x="103" y="218"/>
                  </a:lnTo>
                  <a:lnTo>
                    <a:pt x="98" y="222"/>
                  </a:lnTo>
                  <a:lnTo>
                    <a:pt x="93" y="226"/>
                  </a:lnTo>
                  <a:lnTo>
                    <a:pt x="86" y="228"/>
                  </a:lnTo>
                  <a:lnTo>
                    <a:pt x="77" y="230"/>
                  </a:lnTo>
                  <a:lnTo>
                    <a:pt x="66" y="228"/>
                  </a:lnTo>
                  <a:lnTo>
                    <a:pt x="35" y="216"/>
                  </a:lnTo>
                  <a:lnTo>
                    <a:pt x="3" y="208"/>
                  </a:lnTo>
                  <a:lnTo>
                    <a:pt x="0" y="253"/>
                  </a:lnTo>
                  <a:lnTo>
                    <a:pt x="24" y="255"/>
                  </a:lnTo>
                  <a:lnTo>
                    <a:pt x="49" y="255"/>
                  </a:lnTo>
                  <a:lnTo>
                    <a:pt x="70" y="269"/>
                  </a:lnTo>
                  <a:lnTo>
                    <a:pt x="86" y="279"/>
                  </a:lnTo>
                  <a:lnTo>
                    <a:pt x="100" y="287"/>
                  </a:lnTo>
                  <a:lnTo>
                    <a:pt x="110" y="295"/>
                  </a:lnTo>
                  <a:lnTo>
                    <a:pt x="119" y="295"/>
                  </a:lnTo>
                  <a:lnTo>
                    <a:pt x="126" y="295"/>
                  </a:lnTo>
                  <a:lnTo>
                    <a:pt x="138" y="295"/>
                  </a:lnTo>
                  <a:lnTo>
                    <a:pt x="145" y="299"/>
                  </a:lnTo>
                  <a:lnTo>
                    <a:pt x="149" y="303"/>
                  </a:lnTo>
                  <a:lnTo>
                    <a:pt x="152" y="309"/>
                  </a:lnTo>
                  <a:lnTo>
                    <a:pt x="156" y="323"/>
                  </a:lnTo>
                  <a:lnTo>
                    <a:pt x="161" y="343"/>
                  </a:lnTo>
                  <a:lnTo>
                    <a:pt x="180" y="353"/>
                  </a:lnTo>
                  <a:lnTo>
                    <a:pt x="198" y="360"/>
                  </a:lnTo>
                  <a:lnTo>
                    <a:pt x="203" y="376"/>
                  </a:lnTo>
                  <a:lnTo>
                    <a:pt x="205" y="396"/>
                  </a:lnTo>
                  <a:lnTo>
                    <a:pt x="205" y="414"/>
                  </a:lnTo>
                  <a:lnTo>
                    <a:pt x="205" y="428"/>
                  </a:lnTo>
                  <a:lnTo>
                    <a:pt x="210" y="442"/>
                  </a:lnTo>
                  <a:lnTo>
                    <a:pt x="214" y="454"/>
                  </a:lnTo>
                  <a:lnTo>
                    <a:pt x="224" y="454"/>
                  </a:lnTo>
                  <a:lnTo>
                    <a:pt x="231" y="456"/>
                  </a:lnTo>
                  <a:lnTo>
                    <a:pt x="238" y="460"/>
                  </a:lnTo>
                  <a:lnTo>
                    <a:pt x="245" y="465"/>
                  </a:lnTo>
                  <a:lnTo>
                    <a:pt x="252" y="469"/>
                  </a:lnTo>
                  <a:lnTo>
                    <a:pt x="256" y="475"/>
                  </a:lnTo>
                  <a:lnTo>
                    <a:pt x="259" y="481"/>
                  </a:lnTo>
                  <a:lnTo>
                    <a:pt x="261" y="487"/>
                  </a:lnTo>
                  <a:lnTo>
                    <a:pt x="261" y="491"/>
                  </a:lnTo>
                  <a:lnTo>
                    <a:pt x="261" y="495"/>
                  </a:lnTo>
                  <a:lnTo>
                    <a:pt x="261" y="503"/>
                  </a:lnTo>
                  <a:lnTo>
                    <a:pt x="266" y="511"/>
                  </a:lnTo>
                  <a:lnTo>
                    <a:pt x="270" y="521"/>
                  </a:lnTo>
                  <a:lnTo>
                    <a:pt x="280" y="529"/>
                  </a:lnTo>
                  <a:lnTo>
                    <a:pt x="287" y="539"/>
                  </a:lnTo>
                  <a:lnTo>
                    <a:pt x="298" y="547"/>
                  </a:lnTo>
                  <a:lnTo>
                    <a:pt x="308" y="553"/>
                  </a:lnTo>
                  <a:lnTo>
                    <a:pt x="317" y="559"/>
                  </a:lnTo>
                  <a:lnTo>
                    <a:pt x="373" y="559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19" name="Freeform 109"/>
            <p:cNvSpPr>
              <a:spLocks/>
            </p:cNvSpPr>
            <p:nvPr/>
          </p:nvSpPr>
          <p:spPr bwMode="auto">
            <a:xfrm>
              <a:off x="2697" y="1209"/>
              <a:ext cx="365" cy="301"/>
            </a:xfrm>
            <a:custGeom>
              <a:avLst/>
              <a:gdLst>
                <a:gd name="T0" fmla="*/ 22 w 587"/>
                <a:gd name="T1" fmla="*/ 13 h 559"/>
                <a:gd name="T2" fmla="*/ 23 w 587"/>
                <a:gd name="T3" fmla="*/ 12 h 559"/>
                <a:gd name="T4" fmla="*/ 25 w 587"/>
                <a:gd name="T5" fmla="*/ 11 h 559"/>
                <a:gd name="T6" fmla="*/ 26 w 587"/>
                <a:gd name="T7" fmla="*/ 11 h 559"/>
                <a:gd name="T8" fmla="*/ 28 w 587"/>
                <a:gd name="T9" fmla="*/ 10 h 559"/>
                <a:gd name="T10" fmla="*/ 30 w 587"/>
                <a:gd name="T11" fmla="*/ 10 h 559"/>
                <a:gd name="T12" fmla="*/ 31 w 587"/>
                <a:gd name="T13" fmla="*/ 9 h 559"/>
                <a:gd name="T14" fmla="*/ 32 w 587"/>
                <a:gd name="T15" fmla="*/ 9 h 559"/>
                <a:gd name="T16" fmla="*/ 33 w 587"/>
                <a:gd name="T17" fmla="*/ 9 h 559"/>
                <a:gd name="T18" fmla="*/ 34 w 587"/>
                <a:gd name="T19" fmla="*/ 7 h 559"/>
                <a:gd name="T20" fmla="*/ 33 w 587"/>
                <a:gd name="T21" fmla="*/ 6 h 559"/>
                <a:gd name="T22" fmla="*/ 30 w 587"/>
                <a:gd name="T23" fmla="*/ 6 h 559"/>
                <a:gd name="T24" fmla="*/ 29 w 587"/>
                <a:gd name="T25" fmla="*/ 6 h 559"/>
                <a:gd name="T26" fmla="*/ 29 w 587"/>
                <a:gd name="T27" fmla="*/ 6 h 559"/>
                <a:gd name="T28" fmla="*/ 28 w 587"/>
                <a:gd name="T29" fmla="*/ 5 h 559"/>
                <a:gd name="T30" fmla="*/ 26 w 587"/>
                <a:gd name="T31" fmla="*/ 4 h 559"/>
                <a:gd name="T32" fmla="*/ 26 w 587"/>
                <a:gd name="T33" fmla="*/ 3 h 559"/>
                <a:gd name="T34" fmla="*/ 25 w 587"/>
                <a:gd name="T35" fmla="*/ 1 h 559"/>
                <a:gd name="T36" fmla="*/ 24 w 587"/>
                <a:gd name="T37" fmla="*/ 1 h 559"/>
                <a:gd name="T38" fmla="*/ 22 w 587"/>
                <a:gd name="T39" fmla="*/ 0 h 559"/>
                <a:gd name="T40" fmla="*/ 22 w 587"/>
                <a:gd name="T41" fmla="*/ 1 h 559"/>
                <a:gd name="T42" fmla="*/ 22 w 587"/>
                <a:gd name="T43" fmla="*/ 1 h 559"/>
                <a:gd name="T44" fmla="*/ 22 w 587"/>
                <a:gd name="T45" fmla="*/ 1 h 559"/>
                <a:gd name="T46" fmla="*/ 22 w 587"/>
                <a:gd name="T47" fmla="*/ 1 h 559"/>
                <a:gd name="T48" fmla="*/ 21 w 587"/>
                <a:gd name="T49" fmla="*/ 1 h 559"/>
                <a:gd name="T50" fmla="*/ 19 w 587"/>
                <a:gd name="T51" fmla="*/ 2 h 559"/>
                <a:gd name="T52" fmla="*/ 18 w 587"/>
                <a:gd name="T53" fmla="*/ 3 h 559"/>
                <a:gd name="T54" fmla="*/ 17 w 587"/>
                <a:gd name="T55" fmla="*/ 3 h 559"/>
                <a:gd name="T56" fmla="*/ 16 w 587"/>
                <a:gd name="T57" fmla="*/ 4 h 559"/>
                <a:gd name="T58" fmla="*/ 14 w 587"/>
                <a:gd name="T59" fmla="*/ 5 h 559"/>
                <a:gd name="T60" fmla="*/ 12 w 587"/>
                <a:gd name="T61" fmla="*/ 5 h 559"/>
                <a:gd name="T62" fmla="*/ 11 w 587"/>
                <a:gd name="T63" fmla="*/ 5 h 559"/>
                <a:gd name="T64" fmla="*/ 9 w 587"/>
                <a:gd name="T65" fmla="*/ 5 h 559"/>
                <a:gd name="T66" fmla="*/ 7 w 587"/>
                <a:gd name="T67" fmla="*/ 5 h 559"/>
                <a:gd name="T68" fmla="*/ 6 w 587"/>
                <a:gd name="T69" fmla="*/ 5 h 559"/>
                <a:gd name="T70" fmla="*/ 5 w 587"/>
                <a:gd name="T71" fmla="*/ 5 h 559"/>
                <a:gd name="T72" fmla="*/ 2 w 587"/>
                <a:gd name="T73" fmla="*/ 5 h 559"/>
                <a:gd name="T74" fmla="*/ 0 w 587"/>
                <a:gd name="T75" fmla="*/ 6 h 559"/>
                <a:gd name="T76" fmla="*/ 2 w 587"/>
                <a:gd name="T77" fmla="*/ 6 h 559"/>
                <a:gd name="T78" fmla="*/ 6 w 587"/>
                <a:gd name="T79" fmla="*/ 7 h 559"/>
                <a:gd name="T80" fmla="*/ 7 w 587"/>
                <a:gd name="T81" fmla="*/ 7 h 559"/>
                <a:gd name="T82" fmla="*/ 9 w 587"/>
                <a:gd name="T83" fmla="*/ 7 h 559"/>
                <a:gd name="T84" fmla="*/ 9 w 587"/>
                <a:gd name="T85" fmla="*/ 9 h 559"/>
                <a:gd name="T86" fmla="*/ 12 w 587"/>
                <a:gd name="T87" fmla="*/ 9 h 559"/>
                <a:gd name="T88" fmla="*/ 12 w 587"/>
                <a:gd name="T89" fmla="*/ 10 h 559"/>
                <a:gd name="T90" fmla="*/ 13 w 587"/>
                <a:gd name="T91" fmla="*/ 11 h 559"/>
                <a:gd name="T92" fmla="*/ 14 w 587"/>
                <a:gd name="T93" fmla="*/ 11 h 559"/>
                <a:gd name="T94" fmla="*/ 15 w 587"/>
                <a:gd name="T95" fmla="*/ 12 h 559"/>
                <a:gd name="T96" fmla="*/ 15 w 587"/>
                <a:gd name="T97" fmla="*/ 12 h 559"/>
                <a:gd name="T98" fmla="*/ 16 w 587"/>
                <a:gd name="T99" fmla="*/ 13 h 559"/>
                <a:gd name="T100" fmla="*/ 17 w 587"/>
                <a:gd name="T101" fmla="*/ 13 h 559"/>
                <a:gd name="T102" fmla="*/ 18 w 587"/>
                <a:gd name="T103" fmla="*/ 13 h 55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87"/>
                <a:gd name="T157" fmla="*/ 0 h 559"/>
                <a:gd name="T158" fmla="*/ 587 w 587"/>
                <a:gd name="T159" fmla="*/ 559 h 55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87" h="559">
                  <a:moveTo>
                    <a:pt x="373" y="559"/>
                  </a:moveTo>
                  <a:lnTo>
                    <a:pt x="373" y="535"/>
                  </a:lnTo>
                  <a:lnTo>
                    <a:pt x="375" y="519"/>
                  </a:lnTo>
                  <a:lnTo>
                    <a:pt x="382" y="507"/>
                  </a:lnTo>
                  <a:lnTo>
                    <a:pt x="389" y="499"/>
                  </a:lnTo>
                  <a:lnTo>
                    <a:pt x="398" y="491"/>
                  </a:lnTo>
                  <a:lnTo>
                    <a:pt x="408" y="485"/>
                  </a:lnTo>
                  <a:lnTo>
                    <a:pt x="417" y="475"/>
                  </a:lnTo>
                  <a:lnTo>
                    <a:pt x="426" y="462"/>
                  </a:lnTo>
                  <a:lnTo>
                    <a:pt x="433" y="450"/>
                  </a:lnTo>
                  <a:lnTo>
                    <a:pt x="443" y="442"/>
                  </a:lnTo>
                  <a:lnTo>
                    <a:pt x="452" y="436"/>
                  </a:lnTo>
                  <a:lnTo>
                    <a:pt x="464" y="432"/>
                  </a:lnTo>
                  <a:lnTo>
                    <a:pt x="473" y="428"/>
                  </a:lnTo>
                  <a:lnTo>
                    <a:pt x="482" y="426"/>
                  </a:lnTo>
                  <a:lnTo>
                    <a:pt x="491" y="420"/>
                  </a:lnTo>
                  <a:lnTo>
                    <a:pt x="498" y="414"/>
                  </a:lnTo>
                  <a:lnTo>
                    <a:pt x="515" y="394"/>
                  </a:lnTo>
                  <a:lnTo>
                    <a:pt x="529" y="374"/>
                  </a:lnTo>
                  <a:lnTo>
                    <a:pt x="536" y="366"/>
                  </a:lnTo>
                  <a:lnTo>
                    <a:pt x="540" y="360"/>
                  </a:lnTo>
                  <a:lnTo>
                    <a:pt x="547" y="356"/>
                  </a:lnTo>
                  <a:lnTo>
                    <a:pt x="554" y="353"/>
                  </a:lnTo>
                  <a:lnTo>
                    <a:pt x="561" y="353"/>
                  </a:lnTo>
                  <a:lnTo>
                    <a:pt x="568" y="353"/>
                  </a:lnTo>
                  <a:lnTo>
                    <a:pt x="573" y="349"/>
                  </a:lnTo>
                  <a:lnTo>
                    <a:pt x="578" y="345"/>
                  </a:lnTo>
                  <a:lnTo>
                    <a:pt x="582" y="331"/>
                  </a:lnTo>
                  <a:lnTo>
                    <a:pt x="587" y="311"/>
                  </a:lnTo>
                  <a:lnTo>
                    <a:pt x="587" y="293"/>
                  </a:lnTo>
                  <a:lnTo>
                    <a:pt x="582" y="283"/>
                  </a:lnTo>
                  <a:lnTo>
                    <a:pt x="575" y="275"/>
                  </a:lnTo>
                  <a:lnTo>
                    <a:pt x="568" y="269"/>
                  </a:lnTo>
                  <a:lnTo>
                    <a:pt x="547" y="265"/>
                  </a:lnTo>
                  <a:lnTo>
                    <a:pt x="526" y="261"/>
                  </a:lnTo>
                  <a:lnTo>
                    <a:pt x="522" y="261"/>
                  </a:lnTo>
                  <a:lnTo>
                    <a:pt x="517" y="257"/>
                  </a:lnTo>
                  <a:lnTo>
                    <a:pt x="512" y="253"/>
                  </a:lnTo>
                  <a:lnTo>
                    <a:pt x="510" y="249"/>
                  </a:lnTo>
                  <a:lnTo>
                    <a:pt x="508" y="240"/>
                  </a:lnTo>
                  <a:lnTo>
                    <a:pt x="505" y="234"/>
                  </a:lnTo>
                  <a:lnTo>
                    <a:pt x="501" y="234"/>
                  </a:lnTo>
                  <a:lnTo>
                    <a:pt x="494" y="234"/>
                  </a:lnTo>
                  <a:lnTo>
                    <a:pt x="491" y="222"/>
                  </a:lnTo>
                  <a:lnTo>
                    <a:pt x="489" y="210"/>
                  </a:lnTo>
                  <a:lnTo>
                    <a:pt x="475" y="184"/>
                  </a:lnTo>
                  <a:lnTo>
                    <a:pt x="464" y="162"/>
                  </a:lnTo>
                  <a:lnTo>
                    <a:pt x="459" y="152"/>
                  </a:lnTo>
                  <a:lnTo>
                    <a:pt x="454" y="140"/>
                  </a:lnTo>
                  <a:lnTo>
                    <a:pt x="450" y="125"/>
                  </a:lnTo>
                  <a:lnTo>
                    <a:pt x="447" y="109"/>
                  </a:lnTo>
                  <a:lnTo>
                    <a:pt x="443" y="77"/>
                  </a:lnTo>
                  <a:lnTo>
                    <a:pt x="433" y="43"/>
                  </a:lnTo>
                  <a:lnTo>
                    <a:pt x="429" y="29"/>
                  </a:lnTo>
                  <a:lnTo>
                    <a:pt x="419" y="16"/>
                  </a:lnTo>
                  <a:lnTo>
                    <a:pt x="415" y="10"/>
                  </a:lnTo>
                  <a:lnTo>
                    <a:pt x="410" y="6"/>
                  </a:lnTo>
                  <a:lnTo>
                    <a:pt x="403" y="4"/>
                  </a:lnTo>
                  <a:lnTo>
                    <a:pt x="396" y="4"/>
                  </a:lnTo>
                  <a:lnTo>
                    <a:pt x="391" y="0"/>
                  </a:lnTo>
                  <a:lnTo>
                    <a:pt x="389" y="0"/>
                  </a:lnTo>
                  <a:lnTo>
                    <a:pt x="387" y="0"/>
                  </a:lnTo>
                  <a:lnTo>
                    <a:pt x="387" y="2"/>
                  </a:lnTo>
                  <a:lnTo>
                    <a:pt x="387" y="8"/>
                  </a:lnTo>
                  <a:lnTo>
                    <a:pt x="389" y="12"/>
                  </a:lnTo>
                  <a:lnTo>
                    <a:pt x="387" y="18"/>
                  </a:lnTo>
                  <a:lnTo>
                    <a:pt x="389" y="31"/>
                  </a:lnTo>
                  <a:lnTo>
                    <a:pt x="384" y="31"/>
                  </a:lnTo>
                  <a:lnTo>
                    <a:pt x="380" y="29"/>
                  </a:lnTo>
                  <a:lnTo>
                    <a:pt x="375" y="24"/>
                  </a:lnTo>
                  <a:lnTo>
                    <a:pt x="373" y="33"/>
                  </a:lnTo>
                  <a:lnTo>
                    <a:pt x="370" y="39"/>
                  </a:lnTo>
                  <a:lnTo>
                    <a:pt x="370" y="47"/>
                  </a:lnTo>
                  <a:lnTo>
                    <a:pt x="366" y="49"/>
                  </a:lnTo>
                  <a:lnTo>
                    <a:pt x="354" y="53"/>
                  </a:lnTo>
                  <a:lnTo>
                    <a:pt x="345" y="61"/>
                  </a:lnTo>
                  <a:lnTo>
                    <a:pt x="335" y="71"/>
                  </a:lnTo>
                  <a:lnTo>
                    <a:pt x="329" y="83"/>
                  </a:lnTo>
                  <a:lnTo>
                    <a:pt x="317" y="105"/>
                  </a:lnTo>
                  <a:lnTo>
                    <a:pt x="308" y="115"/>
                  </a:lnTo>
                  <a:lnTo>
                    <a:pt x="301" y="121"/>
                  </a:lnTo>
                  <a:lnTo>
                    <a:pt x="296" y="125"/>
                  </a:lnTo>
                  <a:lnTo>
                    <a:pt x="291" y="131"/>
                  </a:lnTo>
                  <a:lnTo>
                    <a:pt x="291" y="138"/>
                  </a:lnTo>
                  <a:lnTo>
                    <a:pt x="287" y="148"/>
                  </a:lnTo>
                  <a:lnTo>
                    <a:pt x="282" y="156"/>
                  </a:lnTo>
                  <a:lnTo>
                    <a:pt x="268" y="174"/>
                  </a:lnTo>
                  <a:lnTo>
                    <a:pt x="259" y="196"/>
                  </a:lnTo>
                  <a:lnTo>
                    <a:pt x="247" y="208"/>
                  </a:lnTo>
                  <a:lnTo>
                    <a:pt x="235" y="218"/>
                  </a:lnTo>
                  <a:lnTo>
                    <a:pt x="221" y="224"/>
                  </a:lnTo>
                  <a:lnTo>
                    <a:pt x="210" y="226"/>
                  </a:lnTo>
                  <a:lnTo>
                    <a:pt x="194" y="226"/>
                  </a:lnTo>
                  <a:lnTo>
                    <a:pt x="184" y="224"/>
                  </a:lnTo>
                  <a:lnTo>
                    <a:pt x="177" y="212"/>
                  </a:lnTo>
                  <a:lnTo>
                    <a:pt x="159" y="216"/>
                  </a:lnTo>
                  <a:lnTo>
                    <a:pt x="145" y="220"/>
                  </a:lnTo>
                  <a:lnTo>
                    <a:pt x="131" y="216"/>
                  </a:lnTo>
                  <a:lnTo>
                    <a:pt x="117" y="212"/>
                  </a:lnTo>
                  <a:lnTo>
                    <a:pt x="112" y="212"/>
                  </a:lnTo>
                  <a:lnTo>
                    <a:pt x="105" y="214"/>
                  </a:lnTo>
                  <a:lnTo>
                    <a:pt x="103" y="218"/>
                  </a:lnTo>
                  <a:lnTo>
                    <a:pt x="98" y="222"/>
                  </a:lnTo>
                  <a:lnTo>
                    <a:pt x="93" y="226"/>
                  </a:lnTo>
                  <a:lnTo>
                    <a:pt x="86" y="228"/>
                  </a:lnTo>
                  <a:lnTo>
                    <a:pt x="77" y="230"/>
                  </a:lnTo>
                  <a:lnTo>
                    <a:pt x="66" y="228"/>
                  </a:lnTo>
                  <a:lnTo>
                    <a:pt x="35" y="216"/>
                  </a:lnTo>
                  <a:lnTo>
                    <a:pt x="3" y="208"/>
                  </a:lnTo>
                  <a:lnTo>
                    <a:pt x="0" y="253"/>
                  </a:lnTo>
                  <a:lnTo>
                    <a:pt x="24" y="255"/>
                  </a:lnTo>
                  <a:lnTo>
                    <a:pt x="49" y="255"/>
                  </a:lnTo>
                  <a:lnTo>
                    <a:pt x="70" y="269"/>
                  </a:lnTo>
                  <a:lnTo>
                    <a:pt x="86" y="279"/>
                  </a:lnTo>
                  <a:lnTo>
                    <a:pt x="100" y="287"/>
                  </a:lnTo>
                  <a:lnTo>
                    <a:pt x="110" y="295"/>
                  </a:lnTo>
                  <a:lnTo>
                    <a:pt x="119" y="295"/>
                  </a:lnTo>
                  <a:lnTo>
                    <a:pt x="126" y="295"/>
                  </a:lnTo>
                  <a:lnTo>
                    <a:pt x="138" y="295"/>
                  </a:lnTo>
                  <a:lnTo>
                    <a:pt x="145" y="299"/>
                  </a:lnTo>
                  <a:lnTo>
                    <a:pt x="149" y="303"/>
                  </a:lnTo>
                  <a:lnTo>
                    <a:pt x="152" y="309"/>
                  </a:lnTo>
                  <a:lnTo>
                    <a:pt x="156" y="323"/>
                  </a:lnTo>
                  <a:lnTo>
                    <a:pt x="161" y="343"/>
                  </a:lnTo>
                  <a:lnTo>
                    <a:pt x="180" y="353"/>
                  </a:lnTo>
                  <a:lnTo>
                    <a:pt x="198" y="360"/>
                  </a:lnTo>
                  <a:lnTo>
                    <a:pt x="203" y="376"/>
                  </a:lnTo>
                  <a:lnTo>
                    <a:pt x="205" y="396"/>
                  </a:lnTo>
                  <a:lnTo>
                    <a:pt x="205" y="414"/>
                  </a:lnTo>
                  <a:lnTo>
                    <a:pt x="205" y="428"/>
                  </a:lnTo>
                  <a:lnTo>
                    <a:pt x="210" y="442"/>
                  </a:lnTo>
                  <a:lnTo>
                    <a:pt x="214" y="454"/>
                  </a:lnTo>
                  <a:lnTo>
                    <a:pt x="224" y="454"/>
                  </a:lnTo>
                  <a:lnTo>
                    <a:pt x="231" y="456"/>
                  </a:lnTo>
                  <a:lnTo>
                    <a:pt x="238" y="460"/>
                  </a:lnTo>
                  <a:lnTo>
                    <a:pt x="245" y="465"/>
                  </a:lnTo>
                  <a:lnTo>
                    <a:pt x="252" y="469"/>
                  </a:lnTo>
                  <a:lnTo>
                    <a:pt x="256" y="475"/>
                  </a:lnTo>
                  <a:lnTo>
                    <a:pt x="259" y="481"/>
                  </a:lnTo>
                  <a:lnTo>
                    <a:pt x="261" y="487"/>
                  </a:lnTo>
                  <a:lnTo>
                    <a:pt x="261" y="491"/>
                  </a:lnTo>
                  <a:lnTo>
                    <a:pt x="261" y="495"/>
                  </a:lnTo>
                  <a:lnTo>
                    <a:pt x="261" y="503"/>
                  </a:lnTo>
                  <a:lnTo>
                    <a:pt x="266" y="511"/>
                  </a:lnTo>
                  <a:lnTo>
                    <a:pt x="270" y="521"/>
                  </a:lnTo>
                  <a:lnTo>
                    <a:pt x="280" y="529"/>
                  </a:lnTo>
                  <a:lnTo>
                    <a:pt x="287" y="539"/>
                  </a:lnTo>
                  <a:lnTo>
                    <a:pt x="298" y="547"/>
                  </a:lnTo>
                  <a:lnTo>
                    <a:pt x="308" y="553"/>
                  </a:lnTo>
                  <a:lnTo>
                    <a:pt x="317" y="559"/>
                  </a:lnTo>
                  <a:lnTo>
                    <a:pt x="373" y="559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20" name="Freeform 110"/>
            <p:cNvSpPr>
              <a:spLocks/>
            </p:cNvSpPr>
            <p:nvPr/>
          </p:nvSpPr>
          <p:spPr bwMode="auto">
            <a:xfrm>
              <a:off x="2384" y="1309"/>
              <a:ext cx="965" cy="685"/>
            </a:xfrm>
            <a:custGeom>
              <a:avLst/>
              <a:gdLst>
                <a:gd name="T0" fmla="*/ 86 w 1559"/>
                <a:gd name="T1" fmla="*/ 9 h 1272"/>
                <a:gd name="T2" fmla="*/ 84 w 1559"/>
                <a:gd name="T3" fmla="*/ 9 h 1272"/>
                <a:gd name="T4" fmla="*/ 80 w 1559"/>
                <a:gd name="T5" fmla="*/ 9 h 1272"/>
                <a:gd name="T6" fmla="*/ 77 w 1559"/>
                <a:gd name="T7" fmla="*/ 8 h 1272"/>
                <a:gd name="T8" fmla="*/ 74 w 1559"/>
                <a:gd name="T9" fmla="*/ 8 h 1272"/>
                <a:gd name="T10" fmla="*/ 72 w 1559"/>
                <a:gd name="T11" fmla="*/ 9 h 1272"/>
                <a:gd name="T12" fmla="*/ 70 w 1559"/>
                <a:gd name="T13" fmla="*/ 10 h 1272"/>
                <a:gd name="T14" fmla="*/ 68 w 1559"/>
                <a:gd name="T15" fmla="*/ 11 h 1272"/>
                <a:gd name="T16" fmla="*/ 66 w 1559"/>
                <a:gd name="T17" fmla="*/ 12 h 1272"/>
                <a:gd name="T18" fmla="*/ 64 w 1559"/>
                <a:gd name="T19" fmla="*/ 13 h 1272"/>
                <a:gd name="T20" fmla="*/ 64 w 1559"/>
                <a:gd name="T21" fmla="*/ 12 h 1272"/>
                <a:gd name="T22" fmla="*/ 65 w 1559"/>
                <a:gd name="T23" fmla="*/ 11 h 1272"/>
                <a:gd name="T24" fmla="*/ 62 w 1559"/>
                <a:gd name="T25" fmla="*/ 11 h 1272"/>
                <a:gd name="T26" fmla="*/ 60 w 1559"/>
                <a:gd name="T27" fmla="*/ 11 h 1272"/>
                <a:gd name="T28" fmla="*/ 56 w 1559"/>
                <a:gd name="T29" fmla="*/ 11 h 1272"/>
                <a:gd name="T30" fmla="*/ 55 w 1559"/>
                <a:gd name="T31" fmla="*/ 9 h 1272"/>
                <a:gd name="T32" fmla="*/ 55 w 1559"/>
                <a:gd name="T33" fmla="*/ 9 h 1272"/>
                <a:gd name="T34" fmla="*/ 51 w 1559"/>
                <a:gd name="T35" fmla="*/ 10 h 1272"/>
                <a:gd name="T36" fmla="*/ 47 w 1559"/>
                <a:gd name="T37" fmla="*/ 10 h 1272"/>
                <a:gd name="T38" fmla="*/ 50 w 1559"/>
                <a:gd name="T39" fmla="*/ 9 h 1272"/>
                <a:gd name="T40" fmla="*/ 44 w 1559"/>
                <a:gd name="T41" fmla="*/ 8 h 1272"/>
                <a:gd name="T42" fmla="*/ 43 w 1559"/>
                <a:gd name="T43" fmla="*/ 7 h 1272"/>
                <a:gd name="T44" fmla="*/ 40 w 1559"/>
                <a:gd name="T45" fmla="*/ 6 h 1272"/>
                <a:gd name="T46" fmla="*/ 38 w 1559"/>
                <a:gd name="T47" fmla="*/ 4 h 1272"/>
                <a:gd name="T48" fmla="*/ 35 w 1559"/>
                <a:gd name="T49" fmla="*/ 3 h 1272"/>
                <a:gd name="T50" fmla="*/ 28 w 1559"/>
                <a:gd name="T51" fmla="*/ 2 h 1272"/>
                <a:gd name="T52" fmla="*/ 27 w 1559"/>
                <a:gd name="T53" fmla="*/ 0 h 1272"/>
                <a:gd name="T54" fmla="*/ 24 w 1559"/>
                <a:gd name="T55" fmla="*/ 1 h 1272"/>
                <a:gd name="T56" fmla="*/ 20 w 1559"/>
                <a:gd name="T57" fmla="*/ 1 h 1272"/>
                <a:gd name="T58" fmla="*/ 20 w 1559"/>
                <a:gd name="T59" fmla="*/ 2 h 1272"/>
                <a:gd name="T60" fmla="*/ 14 w 1559"/>
                <a:gd name="T61" fmla="*/ 2 h 1272"/>
                <a:gd name="T62" fmla="*/ 11 w 1559"/>
                <a:gd name="T63" fmla="*/ 2 h 1272"/>
                <a:gd name="T64" fmla="*/ 6 w 1559"/>
                <a:gd name="T65" fmla="*/ 3 h 1272"/>
                <a:gd name="T66" fmla="*/ 4 w 1559"/>
                <a:gd name="T67" fmla="*/ 3 h 1272"/>
                <a:gd name="T68" fmla="*/ 1 w 1559"/>
                <a:gd name="T69" fmla="*/ 3 h 1272"/>
                <a:gd name="T70" fmla="*/ 1 w 1559"/>
                <a:gd name="T71" fmla="*/ 5 h 1272"/>
                <a:gd name="T72" fmla="*/ 2 w 1559"/>
                <a:gd name="T73" fmla="*/ 9 h 1272"/>
                <a:gd name="T74" fmla="*/ 4 w 1559"/>
                <a:gd name="T75" fmla="*/ 10 h 1272"/>
                <a:gd name="T76" fmla="*/ 7 w 1559"/>
                <a:gd name="T77" fmla="*/ 10 h 1272"/>
                <a:gd name="T78" fmla="*/ 11 w 1559"/>
                <a:gd name="T79" fmla="*/ 11 h 1272"/>
                <a:gd name="T80" fmla="*/ 14 w 1559"/>
                <a:gd name="T81" fmla="*/ 11 h 1272"/>
                <a:gd name="T82" fmla="*/ 15 w 1559"/>
                <a:gd name="T83" fmla="*/ 12 h 1272"/>
                <a:gd name="T84" fmla="*/ 17 w 1559"/>
                <a:gd name="T85" fmla="*/ 12 h 1272"/>
                <a:gd name="T86" fmla="*/ 4 w 1559"/>
                <a:gd name="T87" fmla="*/ 24 h 1272"/>
                <a:gd name="T88" fmla="*/ 6 w 1559"/>
                <a:gd name="T89" fmla="*/ 25 h 1272"/>
                <a:gd name="T90" fmla="*/ 9 w 1559"/>
                <a:gd name="T91" fmla="*/ 28 h 1272"/>
                <a:gd name="T92" fmla="*/ 12 w 1559"/>
                <a:gd name="T93" fmla="*/ 29 h 1272"/>
                <a:gd name="T94" fmla="*/ 59 w 1559"/>
                <a:gd name="T95" fmla="*/ 31 h 1272"/>
                <a:gd name="T96" fmla="*/ 64 w 1559"/>
                <a:gd name="T97" fmla="*/ 28 h 1272"/>
                <a:gd name="T98" fmla="*/ 66 w 1559"/>
                <a:gd name="T99" fmla="*/ 26 h 1272"/>
                <a:gd name="T100" fmla="*/ 66 w 1559"/>
                <a:gd name="T101" fmla="*/ 25 h 1272"/>
                <a:gd name="T102" fmla="*/ 66 w 1559"/>
                <a:gd name="T103" fmla="*/ 24 h 1272"/>
                <a:gd name="T104" fmla="*/ 69 w 1559"/>
                <a:gd name="T105" fmla="*/ 23 h 1272"/>
                <a:gd name="T106" fmla="*/ 72 w 1559"/>
                <a:gd name="T107" fmla="*/ 22 h 1272"/>
                <a:gd name="T108" fmla="*/ 71 w 1559"/>
                <a:gd name="T109" fmla="*/ 20 h 1272"/>
                <a:gd name="T110" fmla="*/ 70 w 1559"/>
                <a:gd name="T111" fmla="*/ 20 h 1272"/>
                <a:gd name="T112" fmla="*/ 76 w 1559"/>
                <a:gd name="T113" fmla="*/ 18 h 1272"/>
                <a:gd name="T114" fmla="*/ 80 w 1559"/>
                <a:gd name="T115" fmla="*/ 17 h 1272"/>
                <a:gd name="T116" fmla="*/ 82 w 1559"/>
                <a:gd name="T117" fmla="*/ 15 h 1272"/>
                <a:gd name="T118" fmla="*/ 84 w 1559"/>
                <a:gd name="T119" fmla="*/ 13 h 1272"/>
                <a:gd name="T120" fmla="*/ 85 w 1559"/>
                <a:gd name="T121" fmla="*/ 12 h 1272"/>
                <a:gd name="T122" fmla="*/ 87 w 1559"/>
                <a:gd name="T123" fmla="*/ 11 h 1272"/>
                <a:gd name="T124" fmla="*/ 88 w 1559"/>
                <a:gd name="T125" fmla="*/ 9 h 12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59"/>
                <a:gd name="T190" fmla="*/ 0 h 1272"/>
                <a:gd name="T191" fmla="*/ 1559 w 1559"/>
                <a:gd name="T192" fmla="*/ 1272 h 12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59" h="1272">
                  <a:moveTo>
                    <a:pt x="1559" y="383"/>
                  </a:moveTo>
                  <a:lnTo>
                    <a:pt x="1552" y="383"/>
                  </a:lnTo>
                  <a:lnTo>
                    <a:pt x="1548" y="383"/>
                  </a:lnTo>
                  <a:lnTo>
                    <a:pt x="1545" y="379"/>
                  </a:lnTo>
                  <a:lnTo>
                    <a:pt x="1543" y="369"/>
                  </a:lnTo>
                  <a:lnTo>
                    <a:pt x="1531" y="367"/>
                  </a:lnTo>
                  <a:lnTo>
                    <a:pt x="1527" y="369"/>
                  </a:lnTo>
                  <a:lnTo>
                    <a:pt x="1527" y="371"/>
                  </a:lnTo>
                  <a:lnTo>
                    <a:pt x="1517" y="369"/>
                  </a:lnTo>
                  <a:lnTo>
                    <a:pt x="1494" y="367"/>
                  </a:lnTo>
                  <a:lnTo>
                    <a:pt x="1492" y="357"/>
                  </a:lnTo>
                  <a:lnTo>
                    <a:pt x="1490" y="355"/>
                  </a:lnTo>
                  <a:lnTo>
                    <a:pt x="1485" y="355"/>
                  </a:lnTo>
                  <a:lnTo>
                    <a:pt x="1476" y="355"/>
                  </a:lnTo>
                  <a:lnTo>
                    <a:pt x="1471" y="355"/>
                  </a:lnTo>
                  <a:lnTo>
                    <a:pt x="1459" y="355"/>
                  </a:lnTo>
                  <a:lnTo>
                    <a:pt x="1457" y="351"/>
                  </a:lnTo>
                  <a:lnTo>
                    <a:pt x="1452" y="345"/>
                  </a:lnTo>
                  <a:lnTo>
                    <a:pt x="1441" y="343"/>
                  </a:lnTo>
                  <a:lnTo>
                    <a:pt x="1429" y="345"/>
                  </a:lnTo>
                  <a:lnTo>
                    <a:pt x="1424" y="341"/>
                  </a:lnTo>
                  <a:lnTo>
                    <a:pt x="1417" y="337"/>
                  </a:lnTo>
                  <a:lnTo>
                    <a:pt x="1410" y="335"/>
                  </a:lnTo>
                  <a:lnTo>
                    <a:pt x="1396" y="335"/>
                  </a:lnTo>
                  <a:lnTo>
                    <a:pt x="1385" y="337"/>
                  </a:lnTo>
                  <a:lnTo>
                    <a:pt x="1378" y="337"/>
                  </a:lnTo>
                  <a:lnTo>
                    <a:pt x="1373" y="337"/>
                  </a:lnTo>
                  <a:lnTo>
                    <a:pt x="1373" y="335"/>
                  </a:lnTo>
                  <a:lnTo>
                    <a:pt x="1373" y="329"/>
                  </a:lnTo>
                  <a:lnTo>
                    <a:pt x="1371" y="327"/>
                  </a:lnTo>
                  <a:lnTo>
                    <a:pt x="1355" y="331"/>
                  </a:lnTo>
                  <a:lnTo>
                    <a:pt x="1343" y="337"/>
                  </a:lnTo>
                  <a:lnTo>
                    <a:pt x="1334" y="339"/>
                  </a:lnTo>
                  <a:lnTo>
                    <a:pt x="1322" y="337"/>
                  </a:lnTo>
                  <a:lnTo>
                    <a:pt x="1320" y="337"/>
                  </a:lnTo>
                  <a:lnTo>
                    <a:pt x="1315" y="339"/>
                  </a:lnTo>
                  <a:lnTo>
                    <a:pt x="1308" y="345"/>
                  </a:lnTo>
                  <a:lnTo>
                    <a:pt x="1301" y="351"/>
                  </a:lnTo>
                  <a:lnTo>
                    <a:pt x="1289" y="363"/>
                  </a:lnTo>
                  <a:lnTo>
                    <a:pt x="1280" y="371"/>
                  </a:lnTo>
                  <a:lnTo>
                    <a:pt x="1275" y="377"/>
                  </a:lnTo>
                  <a:lnTo>
                    <a:pt x="1271" y="383"/>
                  </a:lnTo>
                  <a:lnTo>
                    <a:pt x="1271" y="390"/>
                  </a:lnTo>
                  <a:lnTo>
                    <a:pt x="1268" y="396"/>
                  </a:lnTo>
                  <a:lnTo>
                    <a:pt x="1268" y="404"/>
                  </a:lnTo>
                  <a:lnTo>
                    <a:pt x="1268" y="410"/>
                  </a:lnTo>
                  <a:lnTo>
                    <a:pt x="1257" y="412"/>
                  </a:lnTo>
                  <a:lnTo>
                    <a:pt x="1247" y="414"/>
                  </a:lnTo>
                  <a:lnTo>
                    <a:pt x="1243" y="416"/>
                  </a:lnTo>
                  <a:lnTo>
                    <a:pt x="1238" y="420"/>
                  </a:lnTo>
                  <a:lnTo>
                    <a:pt x="1231" y="428"/>
                  </a:lnTo>
                  <a:lnTo>
                    <a:pt x="1222" y="436"/>
                  </a:lnTo>
                  <a:lnTo>
                    <a:pt x="1215" y="440"/>
                  </a:lnTo>
                  <a:lnTo>
                    <a:pt x="1215" y="444"/>
                  </a:lnTo>
                  <a:lnTo>
                    <a:pt x="1213" y="446"/>
                  </a:lnTo>
                  <a:lnTo>
                    <a:pt x="1213" y="450"/>
                  </a:lnTo>
                  <a:lnTo>
                    <a:pt x="1213" y="454"/>
                  </a:lnTo>
                  <a:lnTo>
                    <a:pt x="1206" y="458"/>
                  </a:lnTo>
                  <a:lnTo>
                    <a:pt x="1194" y="462"/>
                  </a:lnTo>
                  <a:lnTo>
                    <a:pt x="1175" y="468"/>
                  </a:lnTo>
                  <a:lnTo>
                    <a:pt x="1171" y="472"/>
                  </a:lnTo>
                  <a:lnTo>
                    <a:pt x="1166" y="480"/>
                  </a:lnTo>
                  <a:lnTo>
                    <a:pt x="1159" y="492"/>
                  </a:lnTo>
                  <a:lnTo>
                    <a:pt x="1154" y="505"/>
                  </a:lnTo>
                  <a:lnTo>
                    <a:pt x="1150" y="517"/>
                  </a:lnTo>
                  <a:lnTo>
                    <a:pt x="1143" y="527"/>
                  </a:lnTo>
                  <a:lnTo>
                    <a:pt x="1140" y="531"/>
                  </a:lnTo>
                  <a:lnTo>
                    <a:pt x="1138" y="533"/>
                  </a:lnTo>
                  <a:lnTo>
                    <a:pt x="1136" y="533"/>
                  </a:lnTo>
                  <a:lnTo>
                    <a:pt x="1133" y="533"/>
                  </a:lnTo>
                  <a:lnTo>
                    <a:pt x="1131" y="531"/>
                  </a:lnTo>
                  <a:lnTo>
                    <a:pt x="1131" y="529"/>
                  </a:lnTo>
                  <a:lnTo>
                    <a:pt x="1131" y="525"/>
                  </a:lnTo>
                  <a:lnTo>
                    <a:pt x="1133" y="521"/>
                  </a:lnTo>
                  <a:lnTo>
                    <a:pt x="1138" y="507"/>
                  </a:lnTo>
                  <a:lnTo>
                    <a:pt x="1147" y="492"/>
                  </a:lnTo>
                  <a:lnTo>
                    <a:pt x="1157" y="478"/>
                  </a:lnTo>
                  <a:lnTo>
                    <a:pt x="1164" y="464"/>
                  </a:lnTo>
                  <a:lnTo>
                    <a:pt x="1171" y="454"/>
                  </a:lnTo>
                  <a:lnTo>
                    <a:pt x="1171" y="446"/>
                  </a:lnTo>
                  <a:lnTo>
                    <a:pt x="1168" y="442"/>
                  </a:lnTo>
                  <a:lnTo>
                    <a:pt x="1164" y="442"/>
                  </a:lnTo>
                  <a:lnTo>
                    <a:pt x="1157" y="442"/>
                  </a:lnTo>
                  <a:lnTo>
                    <a:pt x="1147" y="444"/>
                  </a:lnTo>
                  <a:lnTo>
                    <a:pt x="1133" y="452"/>
                  </a:lnTo>
                  <a:lnTo>
                    <a:pt x="1126" y="458"/>
                  </a:lnTo>
                  <a:lnTo>
                    <a:pt x="1119" y="458"/>
                  </a:lnTo>
                  <a:lnTo>
                    <a:pt x="1112" y="460"/>
                  </a:lnTo>
                  <a:lnTo>
                    <a:pt x="1108" y="460"/>
                  </a:lnTo>
                  <a:lnTo>
                    <a:pt x="1103" y="464"/>
                  </a:lnTo>
                  <a:lnTo>
                    <a:pt x="1099" y="466"/>
                  </a:lnTo>
                  <a:lnTo>
                    <a:pt x="1096" y="466"/>
                  </a:lnTo>
                  <a:lnTo>
                    <a:pt x="1094" y="464"/>
                  </a:lnTo>
                  <a:lnTo>
                    <a:pt x="1089" y="462"/>
                  </a:lnTo>
                  <a:lnTo>
                    <a:pt x="1082" y="456"/>
                  </a:lnTo>
                  <a:lnTo>
                    <a:pt x="1075" y="452"/>
                  </a:lnTo>
                  <a:lnTo>
                    <a:pt x="1064" y="454"/>
                  </a:lnTo>
                  <a:lnTo>
                    <a:pt x="1052" y="458"/>
                  </a:lnTo>
                  <a:lnTo>
                    <a:pt x="1040" y="464"/>
                  </a:lnTo>
                  <a:lnTo>
                    <a:pt x="1031" y="470"/>
                  </a:lnTo>
                  <a:lnTo>
                    <a:pt x="1026" y="470"/>
                  </a:lnTo>
                  <a:lnTo>
                    <a:pt x="1019" y="466"/>
                  </a:lnTo>
                  <a:lnTo>
                    <a:pt x="1012" y="458"/>
                  </a:lnTo>
                  <a:lnTo>
                    <a:pt x="1003" y="446"/>
                  </a:lnTo>
                  <a:lnTo>
                    <a:pt x="996" y="434"/>
                  </a:lnTo>
                  <a:lnTo>
                    <a:pt x="989" y="420"/>
                  </a:lnTo>
                  <a:lnTo>
                    <a:pt x="984" y="406"/>
                  </a:lnTo>
                  <a:lnTo>
                    <a:pt x="982" y="394"/>
                  </a:lnTo>
                  <a:lnTo>
                    <a:pt x="980" y="392"/>
                  </a:lnTo>
                  <a:lnTo>
                    <a:pt x="975" y="388"/>
                  </a:lnTo>
                  <a:lnTo>
                    <a:pt x="973" y="385"/>
                  </a:lnTo>
                  <a:lnTo>
                    <a:pt x="971" y="383"/>
                  </a:lnTo>
                  <a:lnTo>
                    <a:pt x="971" y="381"/>
                  </a:lnTo>
                  <a:lnTo>
                    <a:pt x="973" y="377"/>
                  </a:lnTo>
                  <a:lnTo>
                    <a:pt x="975" y="373"/>
                  </a:lnTo>
                  <a:lnTo>
                    <a:pt x="977" y="369"/>
                  </a:lnTo>
                  <a:lnTo>
                    <a:pt x="977" y="367"/>
                  </a:lnTo>
                  <a:lnTo>
                    <a:pt x="977" y="363"/>
                  </a:lnTo>
                  <a:lnTo>
                    <a:pt x="975" y="361"/>
                  </a:lnTo>
                  <a:lnTo>
                    <a:pt x="973" y="359"/>
                  </a:lnTo>
                  <a:lnTo>
                    <a:pt x="971" y="359"/>
                  </a:lnTo>
                  <a:lnTo>
                    <a:pt x="968" y="359"/>
                  </a:lnTo>
                  <a:lnTo>
                    <a:pt x="945" y="373"/>
                  </a:lnTo>
                  <a:lnTo>
                    <a:pt x="917" y="394"/>
                  </a:lnTo>
                  <a:lnTo>
                    <a:pt x="901" y="404"/>
                  </a:lnTo>
                  <a:lnTo>
                    <a:pt x="887" y="412"/>
                  </a:lnTo>
                  <a:lnTo>
                    <a:pt x="870" y="418"/>
                  </a:lnTo>
                  <a:lnTo>
                    <a:pt x="859" y="420"/>
                  </a:lnTo>
                  <a:lnTo>
                    <a:pt x="854" y="420"/>
                  </a:lnTo>
                  <a:lnTo>
                    <a:pt x="849" y="418"/>
                  </a:lnTo>
                  <a:lnTo>
                    <a:pt x="845" y="416"/>
                  </a:lnTo>
                  <a:lnTo>
                    <a:pt x="842" y="410"/>
                  </a:lnTo>
                  <a:lnTo>
                    <a:pt x="845" y="400"/>
                  </a:lnTo>
                  <a:lnTo>
                    <a:pt x="849" y="392"/>
                  </a:lnTo>
                  <a:lnTo>
                    <a:pt x="854" y="388"/>
                  </a:lnTo>
                  <a:lnTo>
                    <a:pt x="861" y="385"/>
                  </a:lnTo>
                  <a:lnTo>
                    <a:pt x="868" y="383"/>
                  </a:lnTo>
                  <a:lnTo>
                    <a:pt x="875" y="381"/>
                  </a:lnTo>
                  <a:lnTo>
                    <a:pt x="877" y="377"/>
                  </a:lnTo>
                  <a:lnTo>
                    <a:pt x="880" y="373"/>
                  </a:lnTo>
                  <a:lnTo>
                    <a:pt x="824" y="373"/>
                  </a:lnTo>
                  <a:lnTo>
                    <a:pt x="815" y="367"/>
                  </a:lnTo>
                  <a:lnTo>
                    <a:pt x="805" y="361"/>
                  </a:lnTo>
                  <a:lnTo>
                    <a:pt x="794" y="353"/>
                  </a:lnTo>
                  <a:lnTo>
                    <a:pt x="787" y="343"/>
                  </a:lnTo>
                  <a:lnTo>
                    <a:pt x="777" y="335"/>
                  </a:lnTo>
                  <a:lnTo>
                    <a:pt x="773" y="325"/>
                  </a:lnTo>
                  <a:lnTo>
                    <a:pt x="768" y="317"/>
                  </a:lnTo>
                  <a:lnTo>
                    <a:pt x="768" y="309"/>
                  </a:lnTo>
                  <a:lnTo>
                    <a:pt x="768" y="305"/>
                  </a:lnTo>
                  <a:lnTo>
                    <a:pt x="768" y="301"/>
                  </a:lnTo>
                  <a:lnTo>
                    <a:pt x="766" y="295"/>
                  </a:lnTo>
                  <a:lnTo>
                    <a:pt x="763" y="289"/>
                  </a:lnTo>
                  <a:lnTo>
                    <a:pt x="759" y="283"/>
                  </a:lnTo>
                  <a:lnTo>
                    <a:pt x="752" y="279"/>
                  </a:lnTo>
                  <a:lnTo>
                    <a:pt x="745" y="274"/>
                  </a:lnTo>
                  <a:lnTo>
                    <a:pt x="738" y="270"/>
                  </a:lnTo>
                  <a:lnTo>
                    <a:pt x="731" y="268"/>
                  </a:lnTo>
                  <a:lnTo>
                    <a:pt x="721" y="268"/>
                  </a:lnTo>
                  <a:lnTo>
                    <a:pt x="717" y="256"/>
                  </a:lnTo>
                  <a:lnTo>
                    <a:pt x="712" y="242"/>
                  </a:lnTo>
                  <a:lnTo>
                    <a:pt x="712" y="228"/>
                  </a:lnTo>
                  <a:lnTo>
                    <a:pt x="712" y="210"/>
                  </a:lnTo>
                  <a:lnTo>
                    <a:pt x="710" y="190"/>
                  </a:lnTo>
                  <a:lnTo>
                    <a:pt x="705" y="174"/>
                  </a:lnTo>
                  <a:lnTo>
                    <a:pt x="687" y="167"/>
                  </a:lnTo>
                  <a:lnTo>
                    <a:pt x="668" y="157"/>
                  </a:lnTo>
                  <a:lnTo>
                    <a:pt x="663" y="137"/>
                  </a:lnTo>
                  <a:lnTo>
                    <a:pt x="659" y="123"/>
                  </a:lnTo>
                  <a:lnTo>
                    <a:pt x="656" y="117"/>
                  </a:lnTo>
                  <a:lnTo>
                    <a:pt x="652" y="113"/>
                  </a:lnTo>
                  <a:lnTo>
                    <a:pt x="645" y="109"/>
                  </a:lnTo>
                  <a:lnTo>
                    <a:pt x="633" y="109"/>
                  </a:lnTo>
                  <a:lnTo>
                    <a:pt x="626" y="109"/>
                  </a:lnTo>
                  <a:lnTo>
                    <a:pt x="617" y="109"/>
                  </a:lnTo>
                  <a:lnTo>
                    <a:pt x="607" y="101"/>
                  </a:lnTo>
                  <a:lnTo>
                    <a:pt x="593" y="93"/>
                  </a:lnTo>
                  <a:lnTo>
                    <a:pt x="577" y="83"/>
                  </a:lnTo>
                  <a:lnTo>
                    <a:pt x="556" y="69"/>
                  </a:lnTo>
                  <a:lnTo>
                    <a:pt x="531" y="69"/>
                  </a:lnTo>
                  <a:lnTo>
                    <a:pt x="507" y="67"/>
                  </a:lnTo>
                  <a:lnTo>
                    <a:pt x="510" y="22"/>
                  </a:lnTo>
                  <a:lnTo>
                    <a:pt x="510" y="20"/>
                  </a:lnTo>
                  <a:lnTo>
                    <a:pt x="507" y="16"/>
                  </a:lnTo>
                  <a:lnTo>
                    <a:pt x="503" y="12"/>
                  </a:lnTo>
                  <a:lnTo>
                    <a:pt x="496" y="10"/>
                  </a:lnTo>
                  <a:lnTo>
                    <a:pt x="484" y="4"/>
                  </a:lnTo>
                  <a:lnTo>
                    <a:pt x="472" y="0"/>
                  </a:lnTo>
                  <a:lnTo>
                    <a:pt x="463" y="2"/>
                  </a:lnTo>
                  <a:lnTo>
                    <a:pt x="454" y="4"/>
                  </a:lnTo>
                  <a:lnTo>
                    <a:pt x="449" y="6"/>
                  </a:lnTo>
                  <a:lnTo>
                    <a:pt x="442" y="10"/>
                  </a:lnTo>
                  <a:lnTo>
                    <a:pt x="435" y="14"/>
                  </a:lnTo>
                  <a:lnTo>
                    <a:pt x="426" y="16"/>
                  </a:lnTo>
                  <a:lnTo>
                    <a:pt x="414" y="16"/>
                  </a:lnTo>
                  <a:lnTo>
                    <a:pt x="393" y="16"/>
                  </a:lnTo>
                  <a:lnTo>
                    <a:pt x="384" y="14"/>
                  </a:lnTo>
                  <a:lnTo>
                    <a:pt x="372" y="10"/>
                  </a:lnTo>
                  <a:lnTo>
                    <a:pt x="368" y="8"/>
                  </a:lnTo>
                  <a:lnTo>
                    <a:pt x="363" y="8"/>
                  </a:lnTo>
                  <a:lnTo>
                    <a:pt x="358" y="12"/>
                  </a:lnTo>
                  <a:lnTo>
                    <a:pt x="354" y="16"/>
                  </a:lnTo>
                  <a:lnTo>
                    <a:pt x="347" y="24"/>
                  </a:lnTo>
                  <a:lnTo>
                    <a:pt x="342" y="30"/>
                  </a:lnTo>
                  <a:lnTo>
                    <a:pt x="356" y="48"/>
                  </a:lnTo>
                  <a:lnTo>
                    <a:pt x="365" y="67"/>
                  </a:lnTo>
                  <a:lnTo>
                    <a:pt x="365" y="71"/>
                  </a:lnTo>
                  <a:lnTo>
                    <a:pt x="363" y="73"/>
                  </a:lnTo>
                  <a:lnTo>
                    <a:pt x="361" y="75"/>
                  </a:lnTo>
                  <a:lnTo>
                    <a:pt x="358" y="75"/>
                  </a:lnTo>
                  <a:lnTo>
                    <a:pt x="351" y="77"/>
                  </a:lnTo>
                  <a:lnTo>
                    <a:pt x="344" y="75"/>
                  </a:lnTo>
                  <a:lnTo>
                    <a:pt x="314" y="71"/>
                  </a:lnTo>
                  <a:lnTo>
                    <a:pt x="282" y="65"/>
                  </a:lnTo>
                  <a:lnTo>
                    <a:pt x="268" y="69"/>
                  </a:lnTo>
                  <a:lnTo>
                    <a:pt x="249" y="71"/>
                  </a:lnTo>
                  <a:lnTo>
                    <a:pt x="230" y="67"/>
                  </a:lnTo>
                  <a:lnTo>
                    <a:pt x="212" y="63"/>
                  </a:lnTo>
                  <a:lnTo>
                    <a:pt x="205" y="63"/>
                  </a:lnTo>
                  <a:lnTo>
                    <a:pt x="198" y="65"/>
                  </a:lnTo>
                  <a:lnTo>
                    <a:pt x="191" y="67"/>
                  </a:lnTo>
                  <a:lnTo>
                    <a:pt x="186" y="71"/>
                  </a:lnTo>
                  <a:lnTo>
                    <a:pt x="179" y="77"/>
                  </a:lnTo>
                  <a:lnTo>
                    <a:pt x="170" y="85"/>
                  </a:lnTo>
                  <a:lnTo>
                    <a:pt x="151" y="91"/>
                  </a:lnTo>
                  <a:lnTo>
                    <a:pt x="130" y="93"/>
                  </a:lnTo>
                  <a:lnTo>
                    <a:pt x="123" y="97"/>
                  </a:lnTo>
                  <a:lnTo>
                    <a:pt x="116" y="105"/>
                  </a:lnTo>
                  <a:lnTo>
                    <a:pt x="114" y="107"/>
                  </a:lnTo>
                  <a:lnTo>
                    <a:pt x="109" y="109"/>
                  </a:lnTo>
                  <a:lnTo>
                    <a:pt x="102" y="111"/>
                  </a:lnTo>
                  <a:lnTo>
                    <a:pt x="95" y="111"/>
                  </a:lnTo>
                  <a:lnTo>
                    <a:pt x="86" y="109"/>
                  </a:lnTo>
                  <a:lnTo>
                    <a:pt x="79" y="107"/>
                  </a:lnTo>
                  <a:lnTo>
                    <a:pt x="70" y="107"/>
                  </a:lnTo>
                  <a:lnTo>
                    <a:pt x="63" y="109"/>
                  </a:lnTo>
                  <a:lnTo>
                    <a:pt x="58" y="113"/>
                  </a:lnTo>
                  <a:lnTo>
                    <a:pt x="54" y="119"/>
                  </a:lnTo>
                  <a:lnTo>
                    <a:pt x="51" y="125"/>
                  </a:lnTo>
                  <a:lnTo>
                    <a:pt x="49" y="129"/>
                  </a:lnTo>
                  <a:lnTo>
                    <a:pt x="47" y="133"/>
                  </a:lnTo>
                  <a:lnTo>
                    <a:pt x="42" y="135"/>
                  </a:lnTo>
                  <a:lnTo>
                    <a:pt x="26" y="137"/>
                  </a:lnTo>
                  <a:lnTo>
                    <a:pt x="14" y="141"/>
                  </a:lnTo>
                  <a:lnTo>
                    <a:pt x="9" y="143"/>
                  </a:lnTo>
                  <a:lnTo>
                    <a:pt x="5" y="143"/>
                  </a:lnTo>
                  <a:lnTo>
                    <a:pt x="2" y="143"/>
                  </a:lnTo>
                  <a:lnTo>
                    <a:pt x="0" y="139"/>
                  </a:lnTo>
                  <a:lnTo>
                    <a:pt x="0" y="151"/>
                  </a:lnTo>
                  <a:lnTo>
                    <a:pt x="2" y="176"/>
                  </a:lnTo>
                  <a:lnTo>
                    <a:pt x="5" y="206"/>
                  </a:lnTo>
                  <a:lnTo>
                    <a:pt x="9" y="232"/>
                  </a:lnTo>
                  <a:lnTo>
                    <a:pt x="9" y="244"/>
                  </a:lnTo>
                  <a:lnTo>
                    <a:pt x="14" y="272"/>
                  </a:lnTo>
                  <a:lnTo>
                    <a:pt x="19" y="301"/>
                  </a:lnTo>
                  <a:lnTo>
                    <a:pt x="23" y="317"/>
                  </a:lnTo>
                  <a:lnTo>
                    <a:pt x="33" y="329"/>
                  </a:lnTo>
                  <a:lnTo>
                    <a:pt x="47" y="349"/>
                  </a:lnTo>
                  <a:lnTo>
                    <a:pt x="58" y="369"/>
                  </a:lnTo>
                  <a:lnTo>
                    <a:pt x="65" y="377"/>
                  </a:lnTo>
                  <a:lnTo>
                    <a:pt x="65" y="381"/>
                  </a:lnTo>
                  <a:lnTo>
                    <a:pt x="67" y="390"/>
                  </a:lnTo>
                  <a:lnTo>
                    <a:pt x="70" y="394"/>
                  </a:lnTo>
                  <a:lnTo>
                    <a:pt x="74" y="398"/>
                  </a:lnTo>
                  <a:lnTo>
                    <a:pt x="79" y="400"/>
                  </a:lnTo>
                  <a:lnTo>
                    <a:pt x="86" y="402"/>
                  </a:lnTo>
                  <a:lnTo>
                    <a:pt x="98" y="416"/>
                  </a:lnTo>
                  <a:lnTo>
                    <a:pt x="102" y="424"/>
                  </a:lnTo>
                  <a:lnTo>
                    <a:pt x="107" y="428"/>
                  </a:lnTo>
                  <a:lnTo>
                    <a:pt x="112" y="430"/>
                  </a:lnTo>
                  <a:lnTo>
                    <a:pt x="114" y="430"/>
                  </a:lnTo>
                  <a:lnTo>
                    <a:pt x="119" y="430"/>
                  </a:lnTo>
                  <a:lnTo>
                    <a:pt x="128" y="430"/>
                  </a:lnTo>
                  <a:lnTo>
                    <a:pt x="140" y="430"/>
                  </a:lnTo>
                  <a:lnTo>
                    <a:pt x="151" y="434"/>
                  </a:lnTo>
                  <a:lnTo>
                    <a:pt x="163" y="436"/>
                  </a:lnTo>
                  <a:lnTo>
                    <a:pt x="168" y="438"/>
                  </a:lnTo>
                  <a:lnTo>
                    <a:pt x="175" y="438"/>
                  </a:lnTo>
                  <a:lnTo>
                    <a:pt x="179" y="436"/>
                  </a:lnTo>
                  <a:lnTo>
                    <a:pt x="186" y="434"/>
                  </a:lnTo>
                  <a:lnTo>
                    <a:pt x="198" y="434"/>
                  </a:lnTo>
                  <a:lnTo>
                    <a:pt x="209" y="438"/>
                  </a:lnTo>
                  <a:lnTo>
                    <a:pt x="219" y="442"/>
                  </a:lnTo>
                  <a:lnTo>
                    <a:pt x="228" y="446"/>
                  </a:lnTo>
                  <a:lnTo>
                    <a:pt x="242" y="456"/>
                  </a:lnTo>
                  <a:lnTo>
                    <a:pt x="247" y="460"/>
                  </a:lnTo>
                  <a:lnTo>
                    <a:pt x="256" y="462"/>
                  </a:lnTo>
                  <a:lnTo>
                    <a:pt x="261" y="466"/>
                  </a:lnTo>
                  <a:lnTo>
                    <a:pt x="265" y="470"/>
                  </a:lnTo>
                  <a:lnTo>
                    <a:pt x="268" y="472"/>
                  </a:lnTo>
                  <a:lnTo>
                    <a:pt x="272" y="476"/>
                  </a:lnTo>
                  <a:lnTo>
                    <a:pt x="275" y="478"/>
                  </a:lnTo>
                  <a:lnTo>
                    <a:pt x="282" y="480"/>
                  </a:lnTo>
                  <a:lnTo>
                    <a:pt x="289" y="480"/>
                  </a:lnTo>
                  <a:lnTo>
                    <a:pt x="296" y="480"/>
                  </a:lnTo>
                  <a:lnTo>
                    <a:pt x="300" y="482"/>
                  </a:lnTo>
                  <a:lnTo>
                    <a:pt x="305" y="486"/>
                  </a:lnTo>
                  <a:lnTo>
                    <a:pt x="307" y="492"/>
                  </a:lnTo>
                  <a:lnTo>
                    <a:pt x="307" y="501"/>
                  </a:lnTo>
                  <a:lnTo>
                    <a:pt x="307" y="505"/>
                  </a:lnTo>
                  <a:lnTo>
                    <a:pt x="81" y="947"/>
                  </a:lnTo>
                  <a:lnTo>
                    <a:pt x="79" y="949"/>
                  </a:lnTo>
                  <a:lnTo>
                    <a:pt x="77" y="957"/>
                  </a:lnTo>
                  <a:lnTo>
                    <a:pt x="74" y="961"/>
                  </a:lnTo>
                  <a:lnTo>
                    <a:pt x="74" y="965"/>
                  </a:lnTo>
                  <a:lnTo>
                    <a:pt x="77" y="967"/>
                  </a:lnTo>
                  <a:lnTo>
                    <a:pt x="81" y="969"/>
                  </a:lnTo>
                  <a:lnTo>
                    <a:pt x="88" y="973"/>
                  </a:lnTo>
                  <a:lnTo>
                    <a:pt x="95" y="979"/>
                  </a:lnTo>
                  <a:lnTo>
                    <a:pt x="100" y="985"/>
                  </a:lnTo>
                  <a:lnTo>
                    <a:pt x="102" y="993"/>
                  </a:lnTo>
                  <a:lnTo>
                    <a:pt x="107" y="999"/>
                  </a:lnTo>
                  <a:lnTo>
                    <a:pt x="107" y="1007"/>
                  </a:lnTo>
                  <a:lnTo>
                    <a:pt x="107" y="1011"/>
                  </a:lnTo>
                  <a:lnTo>
                    <a:pt x="105" y="1015"/>
                  </a:lnTo>
                  <a:lnTo>
                    <a:pt x="119" y="1027"/>
                  </a:lnTo>
                  <a:lnTo>
                    <a:pt x="130" y="1041"/>
                  </a:lnTo>
                  <a:lnTo>
                    <a:pt x="140" y="1056"/>
                  </a:lnTo>
                  <a:lnTo>
                    <a:pt x="147" y="1072"/>
                  </a:lnTo>
                  <a:lnTo>
                    <a:pt x="156" y="1106"/>
                  </a:lnTo>
                  <a:lnTo>
                    <a:pt x="163" y="1146"/>
                  </a:lnTo>
                  <a:lnTo>
                    <a:pt x="165" y="1153"/>
                  </a:lnTo>
                  <a:lnTo>
                    <a:pt x="170" y="1159"/>
                  </a:lnTo>
                  <a:lnTo>
                    <a:pt x="177" y="1165"/>
                  </a:lnTo>
                  <a:lnTo>
                    <a:pt x="184" y="1169"/>
                  </a:lnTo>
                  <a:lnTo>
                    <a:pt x="200" y="1175"/>
                  </a:lnTo>
                  <a:lnTo>
                    <a:pt x="219" y="1181"/>
                  </a:lnTo>
                  <a:lnTo>
                    <a:pt x="226" y="1185"/>
                  </a:lnTo>
                  <a:lnTo>
                    <a:pt x="230" y="1191"/>
                  </a:lnTo>
                  <a:lnTo>
                    <a:pt x="233" y="1199"/>
                  </a:lnTo>
                  <a:lnTo>
                    <a:pt x="233" y="1205"/>
                  </a:lnTo>
                  <a:lnTo>
                    <a:pt x="254" y="1221"/>
                  </a:lnTo>
                  <a:lnTo>
                    <a:pt x="272" y="1235"/>
                  </a:lnTo>
                  <a:lnTo>
                    <a:pt x="1047" y="1272"/>
                  </a:lnTo>
                  <a:lnTo>
                    <a:pt x="1050" y="1262"/>
                  </a:lnTo>
                  <a:lnTo>
                    <a:pt x="1059" y="1237"/>
                  </a:lnTo>
                  <a:lnTo>
                    <a:pt x="1066" y="1221"/>
                  </a:lnTo>
                  <a:lnTo>
                    <a:pt x="1078" y="1207"/>
                  </a:lnTo>
                  <a:lnTo>
                    <a:pt x="1094" y="1191"/>
                  </a:lnTo>
                  <a:lnTo>
                    <a:pt x="1112" y="1177"/>
                  </a:lnTo>
                  <a:lnTo>
                    <a:pt x="1122" y="1171"/>
                  </a:lnTo>
                  <a:lnTo>
                    <a:pt x="1131" y="1163"/>
                  </a:lnTo>
                  <a:lnTo>
                    <a:pt x="1140" y="1153"/>
                  </a:lnTo>
                  <a:lnTo>
                    <a:pt x="1147" y="1140"/>
                  </a:lnTo>
                  <a:lnTo>
                    <a:pt x="1161" y="1114"/>
                  </a:lnTo>
                  <a:lnTo>
                    <a:pt x="1171" y="1092"/>
                  </a:lnTo>
                  <a:lnTo>
                    <a:pt x="1175" y="1080"/>
                  </a:lnTo>
                  <a:lnTo>
                    <a:pt x="1175" y="1070"/>
                  </a:lnTo>
                  <a:lnTo>
                    <a:pt x="1173" y="1066"/>
                  </a:lnTo>
                  <a:lnTo>
                    <a:pt x="1168" y="1062"/>
                  </a:lnTo>
                  <a:lnTo>
                    <a:pt x="1164" y="1058"/>
                  </a:lnTo>
                  <a:lnTo>
                    <a:pt x="1159" y="1054"/>
                  </a:lnTo>
                  <a:lnTo>
                    <a:pt x="1157" y="1050"/>
                  </a:lnTo>
                  <a:lnTo>
                    <a:pt x="1154" y="1044"/>
                  </a:lnTo>
                  <a:lnTo>
                    <a:pt x="1159" y="1031"/>
                  </a:lnTo>
                  <a:lnTo>
                    <a:pt x="1166" y="1019"/>
                  </a:lnTo>
                  <a:lnTo>
                    <a:pt x="1171" y="1013"/>
                  </a:lnTo>
                  <a:lnTo>
                    <a:pt x="1173" y="1005"/>
                  </a:lnTo>
                  <a:lnTo>
                    <a:pt x="1173" y="997"/>
                  </a:lnTo>
                  <a:lnTo>
                    <a:pt x="1173" y="987"/>
                  </a:lnTo>
                  <a:lnTo>
                    <a:pt x="1173" y="979"/>
                  </a:lnTo>
                  <a:lnTo>
                    <a:pt x="1175" y="973"/>
                  </a:lnTo>
                  <a:lnTo>
                    <a:pt x="1182" y="969"/>
                  </a:lnTo>
                  <a:lnTo>
                    <a:pt x="1189" y="965"/>
                  </a:lnTo>
                  <a:lnTo>
                    <a:pt x="1208" y="959"/>
                  </a:lnTo>
                  <a:lnTo>
                    <a:pt x="1224" y="955"/>
                  </a:lnTo>
                  <a:lnTo>
                    <a:pt x="1233" y="953"/>
                  </a:lnTo>
                  <a:lnTo>
                    <a:pt x="1236" y="949"/>
                  </a:lnTo>
                  <a:lnTo>
                    <a:pt x="1238" y="945"/>
                  </a:lnTo>
                  <a:lnTo>
                    <a:pt x="1238" y="937"/>
                  </a:lnTo>
                  <a:lnTo>
                    <a:pt x="1252" y="924"/>
                  </a:lnTo>
                  <a:lnTo>
                    <a:pt x="1264" y="906"/>
                  </a:lnTo>
                  <a:lnTo>
                    <a:pt x="1266" y="902"/>
                  </a:lnTo>
                  <a:lnTo>
                    <a:pt x="1273" y="898"/>
                  </a:lnTo>
                  <a:lnTo>
                    <a:pt x="1278" y="894"/>
                  </a:lnTo>
                  <a:lnTo>
                    <a:pt x="1280" y="888"/>
                  </a:lnTo>
                  <a:lnTo>
                    <a:pt x="1282" y="880"/>
                  </a:lnTo>
                  <a:lnTo>
                    <a:pt x="1285" y="872"/>
                  </a:lnTo>
                  <a:lnTo>
                    <a:pt x="1294" y="850"/>
                  </a:lnTo>
                  <a:lnTo>
                    <a:pt x="1296" y="840"/>
                  </a:lnTo>
                  <a:lnTo>
                    <a:pt x="1289" y="834"/>
                  </a:lnTo>
                  <a:lnTo>
                    <a:pt x="1285" y="826"/>
                  </a:lnTo>
                  <a:lnTo>
                    <a:pt x="1278" y="821"/>
                  </a:lnTo>
                  <a:lnTo>
                    <a:pt x="1268" y="819"/>
                  </a:lnTo>
                  <a:lnTo>
                    <a:pt x="1259" y="819"/>
                  </a:lnTo>
                  <a:lnTo>
                    <a:pt x="1252" y="817"/>
                  </a:lnTo>
                  <a:lnTo>
                    <a:pt x="1247" y="817"/>
                  </a:lnTo>
                  <a:lnTo>
                    <a:pt x="1245" y="815"/>
                  </a:lnTo>
                  <a:lnTo>
                    <a:pt x="1243" y="813"/>
                  </a:lnTo>
                  <a:lnTo>
                    <a:pt x="1240" y="809"/>
                  </a:lnTo>
                  <a:lnTo>
                    <a:pt x="1243" y="805"/>
                  </a:lnTo>
                  <a:lnTo>
                    <a:pt x="1247" y="799"/>
                  </a:lnTo>
                  <a:lnTo>
                    <a:pt x="1254" y="795"/>
                  </a:lnTo>
                  <a:lnTo>
                    <a:pt x="1264" y="789"/>
                  </a:lnTo>
                  <a:lnTo>
                    <a:pt x="1280" y="777"/>
                  </a:lnTo>
                  <a:lnTo>
                    <a:pt x="1303" y="761"/>
                  </a:lnTo>
                  <a:lnTo>
                    <a:pt x="1327" y="747"/>
                  </a:lnTo>
                  <a:lnTo>
                    <a:pt x="1341" y="741"/>
                  </a:lnTo>
                  <a:lnTo>
                    <a:pt x="1350" y="739"/>
                  </a:lnTo>
                  <a:lnTo>
                    <a:pt x="1364" y="735"/>
                  </a:lnTo>
                  <a:lnTo>
                    <a:pt x="1382" y="719"/>
                  </a:lnTo>
                  <a:lnTo>
                    <a:pt x="1399" y="698"/>
                  </a:lnTo>
                  <a:lnTo>
                    <a:pt x="1410" y="686"/>
                  </a:lnTo>
                  <a:lnTo>
                    <a:pt x="1415" y="678"/>
                  </a:lnTo>
                  <a:lnTo>
                    <a:pt x="1420" y="672"/>
                  </a:lnTo>
                  <a:lnTo>
                    <a:pt x="1431" y="666"/>
                  </a:lnTo>
                  <a:lnTo>
                    <a:pt x="1436" y="662"/>
                  </a:lnTo>
                  <a:lnTo>
                    <a:pt x="1436" y="658"/>
                  </a:lnTo>
                  <a:lnTo>
                    <a:pt x="1438" y="650"/>
                  </a:lnTo>
                  <a:lnTo>
                    <a:pt x="1441" y="640"/>
                  </a:lnTo>
                  <a:lnTo>
                    <a:pt x="1443" y="632"/>
                  </a:lnTo>
                  <a:lnTo>
                    <a:pt x="1448" y="622"/>
                  </a:lnTo>
                  <a:lnTo>
                    <a:pt x="1459" y="612"/>
                  </a:lnTo>
                  <a:lnTo>
                    <a:pt x="1473" y="601"/>
                  </a:lnTo>
                  <a:lnTo>
                    <a:pt x="1483" y="591"/>
                  </a:lnTo>
                  <a:lnTo>
                    <a:pt x="1487" y="579"/>
                  </a:lnTo>
                  <a:lnTo>
                    <a:pt x="1490" y="567"/>
                  </a:lnTo>
                  <a:lnTo>
                    <a:pt x="1492" y="561"/>
                  </a:lnTo>
                  <a:lnTo>
                    <a:pt x="1490" y="551"/>
                  </a:lnTo>
                  <a:lnTo>
                    <a:pt x="1492" y="543"/>
                  </a:lnTo>
                  <a:lnTo>
                    <a:pt x="1496" y="539"/>
                  </a:lnTo>
                  <a:lnTo>
                    <a:pt x="1501" y="533"/>
                  </a:lnTo>
                  <a:lnTo>
                    <a:pt x="1508" y="529"/>
                  </a:lnTo>
                  <a:lnTo>
                    <a:pt x="1513" y="523"/>
                  </a:lnTo>
                  <a:lnTo>
                    <a:pt x="1517" y="513"/>
                  </a:lnTo>
                  <a:lnTo>
                    <a:pt x="1520" y="499"/>
                  </a:lnTo>
                  <a:lnTo>
                    <a:pt x="1520" y="494"/>
                  </a:lnTo>
                  <a:lnTo>
                    <a:pt x="1527" y="490"/>
                  </a:lnTo>
                  <a:lnTo>
                    <a:pt x="1531" y="488"/>
                  </a:lnTo>
                  <a:lnTo>
                    <a:pt x="1534" y="482"/>
                  </a:lnTo>
                  <a:lnTo>
                    <a:pt x="1538" y="472"/>
                  </a:lnTo>
                  <a:lnTo>
                    <a:pt x="1543" y="460"/>
                  </a:lnTo>
                  <a:lnTo>
                    <a:pt x="1543" y="452"/>
                  </a:lnTo>
                  <a:lnTo>
                    <a:pt x="1541" y="448"/>
                  </a:lnTo>
                  <a:lnTo>
                    <a:pt x="1538" y="446"/>
                  </a:lnTo>
                  <a:lnTo>
                    <a:pt x="1538" y="444"/>
                  </a:lnTo>
                  <a:lnTo>
                    <a:pt x="1538" y="440"/>
                  </a:lnTo>
                  <a:lnTo>
                    <a:pt x="1543" y="436"/>
                  </a:lnTo>
                  <a:lnTo>
                    <a:pt x="1552" y="408"/>
                  </a:lnTo>
                  <a:lnTo>
                    <a:pt x="1559" y="383"/>
                  </a:lnTo>
                  <a:close/>
                </a:path>
              </a:pathLst>
            </a:custGeom>
            <a:solidFill>
              <a:srgbClr val="F2ED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21" name="Freeform 111"/>
            <p:cNvSpPr>
              <a:spLocks/>
            </p:cNvSpPr>
            <p:nvPr/>
          </p:nvSpPr>
          <p:spPr bwMode="auto">
            <a:xfrm>
              <a:off x="2384" y="1309"/>
              <a:ext cx="965" cy="685"/>
            </a:xfrm>
            <a:custGeom>
              <a:avLst/>
              <a:gdLst>
                <a:gd name="T0" fmla="*/ 86 w 1559"/>
                <a:gd name="T1" fmla="*/ 9 h 1272"/>
                <a:gd name="T2" fmla="*/ 83 w 1559"/>
                <a:gd name="T3" fmla="*/ 9 h 1272"/>
                <a:gd name="T4" fmla="*/ 79 w 1559"/>
                <a:gd name="T5" fmla="*/ 8 h 1272"/>
                <a:gd name="T6" fmla="*/ 76 w 1559"/>
                <a:gd name="T7" fmla="*/ 8 h 1272"/>
                <a:gd name="T8" fmla="*/ 72 w 1559"/>
                <a:gd name="T9" fmla="*/ 9 h 1272"/>
                <a:gd name="T10" fmla="*/ 71 w 1559"/>
                <a:gd name="T11" fmla="*/ 10 h 1272"/>
                <a:gd name="T12" fmla="*/ 68 w 1559"/>
                <a:gd name="T13" fmla="*/ 11 h 1272"/>
                <a:gd name="T14" fmla="*/ 65 w 1559"/>
                <a:gd name="T15" fmla="*/ 12 h 1272"/>
                <a:gd name="T16" fmla="*/ 64 w 1559"/>
                <a:gd name="T17" fmla="*/ 13 h 1272"/>
                <a:gd name="T18" fmla="*/ 66 w 1559"/>
                <a:gd name="T19" fmla="*/ 11 h 1272"/>
                <a:gd name="T20" fmla="*/ 63 w 1559"/>
                <a:gd name="T21" fmla="*/ 11 h 1272"/>
                <a:gd name="T22" fmla="*/ 61 w 1559"/>
                <a:gd name="T23" fmla="*/ 11 h 1272"/>
                <a:gd name="T24" fmla="*/ 57 w 1559"/>
                <a:gd name="T25" fmla="*/ 11 h 1272"/>
                <a:gd name="T26" fmla="*/ 55 w 1559"/>
                <a:gd name="T27" fmla="*/ 9 h 1272"/>
                <a:gd name="T28" fmla="*/ 55 w 1559"/>
                <a:gd name="T29" fmla="*/ 9 h 1272"/>
                <a:gd name="T30" fmla="*/ 49 w 1559"/>
                <a:gd name="T31" fmla="*/ 10 h 1272"/>
                <a:gd name="T32" fmla="*/ 48 w 1559"/>
                <a:gd name="T33" fmla="*/ 10 h 1272"/>
                <a:gd name="T34" fmla="*/ 46 w 1559"/>
                <a:gd name="T35" fmla="*/ 9 h 1272"/>
                <a:gd name="T36" fmla="*/ 43 w 1559"/>
                <a:gd name="T37" fmla="*/ 8 h 1272"/>
                <a:gd name="T38" fmla="*/ 41 w 1559"/>
                <a:gd name="T39" fmla="*/ 6 h 1272"/>
                <a:gd name="T40" fmla="*/ 40 w 1559"/>
                <a:gd name="T41" fmla="*/ 4 h 1272"/>
                <a:gd name="T42" fmla="*/ 36 w 1559"/>
                <a:gd name="T43" fmla="*/ 3 h 1272"/>
                <a:gd name="T44" fmla="*/ 28 w 1559"/>
                <a:gd name="T45" fmla="*/ 2 h 1272"/>
                <a:gd name="T46" fmla="*/ 27 w 1559"/>
                <a:gd name="T47" fmla="*/ 1 h 1272"/>
                <a:gd name="T48" fmla="*/ 24 w 1559"/>
                <a:gd name="T49" fmla="*/ 1 h 1272"/>
                <a:gd name="T50" fmla="*/ 20 w 1559"/>
                <a:gd name="T51" fmla="*/ 1 h 1272"/>
                <a:gd name="T52" fmla="*/ 20 w 1559"/>
                <a:gd name="T53" fmla="*/ 2 h 1272"/>
                <a:gd name="T54" fmla="*/ 12 w 1559"/>
                <a:gd name="T55" fmla="*/ 2 h 1272"/>
                <a:gd name="T56" fmla="*/ 7 w 1559"/>
                <a:gd name="T57" fmla="*/ 2 h 1272"/>
                <a:gd name="T58" fmla="*/ 4 w 1559"/>
                <a:gd name="T59" fmla="*/ 3 h 1272"/>
                <a:gd name="T60" fmla="*/ 1 w 1559"/>
                <a:gd name="T61" fmla="*/ 3 h 1272"/>
                <a:gd name="T62" fmla="*/ 1 w 1559"/>
                <a:gd name="T63" fmla="*/ 5 h 1272"/>
                <a:gd name="T64" fmla="*/ 4 w 1559"/>
                <a:gd name="T65" fmla="*/ 9 h 1272"/>
                <a:gd name="T66" fmla="*/ 6 w 1559"/>
                <a:gd name="T67" fmla="*/ 10 h 1272"/>
                <a:gd name="T68" fmla="*/ 9 w 1559"/>
                <a:gd name="T69" fmla="*/ 11 h 1272"/>
                <a:gd name="T70" fmla="*/ 12 w 1559"/>
                <a:gd name="T71" fmla="*/ 11 h 1272"/>
                <a:gd name="T72" fmla="*/ 15 w 1559"/>
                <a:gd name="T73" fmla="*/ 12 h 1272"/>
                <a:gd name="T74" fmla="*/ 17 w 1559"/>
                <a:gd name="T75" fmla="*/ 12 h 1272"/>
                <a:gd name="T76" fmla="*/ 4 w 1559"/>
                <a:gd name="T77" fmla="*/ 24 h 1272"/>
                <a:gd name="T78" fmla="*/ 6 w 1559"/>
                <a:gd name="T79" fmla="*/ 25 h 1272"/>
                <a:gd name="T80" fmla="*/ 9 w 1559"/>
                <a:gd name="T81" fmla="*/ 28 h 1272"/>
                <a:gd name="T82" fmla="*/ 12 w 1559"/>
                <a:gd name="T83" fmla="*/ 29 h 1272"/>
                <a:gd name="T84" fmla="*/ 59 w 1559"/>
                <a:gd name="T85" fmla="*/ 31 h 1272"/>
                <a:gd name="T86" fmla="*/ 64 w 1559"/>
                <a:gd name="T87" fmla="*/ 28 h 1272"/>
                <a:gd name="T88" fmla="*/ 66 w 1559"/>
                <a:gd name="T89" fmla="*/ 26 h 1272"/>
                <a:gd name="T90" fmla="*/ 66 w 1559"/>
                <a:gd name="T91" fmla="*/ 24 h 1272"/>
                <a:gd name="T92" fmla="*/ 69 w 1559"/>
                <a:gd name="T93" fmla="*/ 23 h 1272"/>
                <a:gd name="T94" fmla="*/ 72 w 1559"/>
                <a:gd name="T95" fmla="*/ 22 h 1272"/>
                <a:gd name="T96" fmla="*/ 72 w 1559"/>
                <a:gd name="T97" fmla="*/ 20 h 1272"/>
                <a:gd name="T98" fmla="*/ 70 w 1559"/>
                <a:gd name="T99" fmla="*/ 20 h 1272"/>
                <a:gd name="T100" fmla="*/ 76 w 1559"/>
                <a:gd name="T101" fmla="*/ 18 h 1272"/>
                <a:gd name="T102" fmla="*/ 80 w 1559"/>
                <a:gd name="T103" fmla="*/ 16 h 1272"/>
                <a:gd name="T104" fmla="*/ 84 w 1559"/>
                <a:gd name="T105" fmla="*/ 15 h 1272"/>
                <a:gd name="T106" fmla="*/ 85 w 1559"/>
                <a:gd name="T107" fmla="*/ 13 h 1272"/>
                <a:gd name="T108" fmla="*/ 87 w 1559"/>
                <a:gd name="T109" fmla="*/ 12 h 1272"/>
                <a:gd name="T110" fmla="*/ 87 w 1559"/>
                <a:gd name="T111" fmla="*/ 10 h 127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59"/>
                <a:gd name="T169" fmla="*/ 0 h 1272"/>
                <a:gd name="T170" fmla="*/ 1559 w 1559"/>
                <a:gd name="T171" fmla="*/ 1272 h 127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59" h="1272">
                  <a:moveTo>
                    <a:pt x="1559" y="383"/>
                  </a:moveTo>
                  <a:lnTo>
                    <a:pt x="1552" y="383"/>
                  </a:lnTo>
                  <a:lnTo>
                    <a:pt x="1548" y="383"/>
                  </a:lnTo>
                  <a:lnTo>
                    <a:pt x="1545" y="379"/>
                  </a:lnTo>
                  <a:lnTo>
                    <a:pt x="1543" y="369"/>
                  </a:lnTo>
                  <a:lnTo>
                    <a:pt x="1531" y="367"/>
                  </a:lnTo>
                  <a:lnTo>
                    <a:pt x="1527" y="369"/>
                  </a:lnTo>
                  <a:lnTo>
                    <a:pt x="1527" y="371"/>
                  </a:lnTo>
                  <a:lnTo>
                    <a:pt x="1517" y="369"/>
                  </a:lnTo>
                  <a:lnTo>
                    <a:pt x="1494" y="367"/>
                  </a:lnTo>
                  <a:lnTo>
                    <a:pt x="1492" y="357"/>
                  </a:lnTo>
                  <a:lnTo>
                    <a:pt x="1490" y="355"/>
                  </a:lnTo>
                  <a:lnTo>
                    <a:pt x="1485" y="355"/>
                  </a:lnTo>
                  <a:lnTo>
                    <a:pt x="1476" y="355"/>
                  </a:lnTo>
                  <a:lnTo>
                    <a:pt x="1471" y="355"/>
                  </a:lnTo>
                  <a:lnTo>
                    <a:pt x="1459" y="355"/>
                  </a:lnTo>
                  <a:lnTo>
                    <a:pt x="1457" y="351"/>
                  </a:lnTo>
                  <a:lnTo>
                    <a:pt x="1452" y="345"/>
                  </a:lnTo>
                  <a:lnTo>
                    <a:pt x="1441" y="343"/>
                  </a:lnTo>
                  <a:lnTo>
                    <a:pt x="1429" y="345"/>
                  </a:lnTo>
                  <a:lnTo>
                    <a:pt x="1424" y="341"/>
                  </a:lnTo>
                  <a:lnTo>
                    <a:pt x="1417" y="337"/>
                  </a:lnTo>
                  <a:lnTo>
                    <a:pt x="1410" y="335"/>
                  </a:lnTo>
                  <a:lnTo>
                    <a:pt x="1396" y="335"/>
                  </a:lnTo>
                  <a:lnTo>
                    <a:pt x="1385" y="337"/>
                  </a:lnTo>
                  <a:lnTo>
                    <a:pt x="1378" y="337"/>
                  </a:lnTo>
                  <a:lnTo>
                    <a:pt x="1373" y="337"/>
                  </a:lnTo>
                  <a:lnTo>
                    <a:pt x="1373" y="335"/>
                  </a:lnTo>
                  <a:lnTo>
                    <a:pt x="1373" y="329"/>
                  </a:lnTo>
                  <a:lnTo>
                    <a:pt x="1371" y="327"/>
                  </a:lnTo>
                  <a:lnTo>
                    <a:pt x="1355" y="331"/>
                  </a:lnTo>
                  <a:lnTo>
                    <a:pt x="1343" y="337"/>
                  </a:lnTo>
                  <a:lnTo>
                    <a:pt x="1334" y="339"/>
                  </a:lnTo>
                  <a:lnTo>
                    <a:pt x="1322" y="337"/>
                  </a:lnTo>
                  <a:lnTo>
                    <a:pt x="1320" y="337"/>
                  </a:lnTo>
                  <a:lnTo>
                    <a:pt x="1315" y="339"/>
                  </a:lnTo>
                  <a:lnTo>
                    <a:pt x="1308" y="345"/>
                  </a:lnTo>
                  <a:lnTo>
                    <a:pt x="1301" y="351"/>
                  </a:lnTo>
                  <a:lnTo>
                    <a:pt x="1289" y="363"/>
                  </a:lnTo>
                  <a:lnTo>
                    <a:pt x="1280" y="371"/>
                  </a:lnTo>
                  <a:lnTo>
                    <a:pt x="1275" y="377"/>
                  </a:lnTo>
                  <a:lnTo>
                    <a:pt x="1271" y="383"/>
                  </a:lnTo>
                  <a:lnTo>
                    <a:pt x="1271" y="390"/>
                  </a:lnTo>
                  <a:lnTo>
                    <a:pt x="1268" y="396"/>
                  </a:lnTo>
                  <a:lnTo>
                    <a:pt x="1268" y="404"/>
                  </a:lnTo>
                  <a:lnTo>
                    <a:pt x="1268" y="410"/>
                  </a:lnTo>
                  <a:lnTo>
                    <a:pt x="1257" y="412"/>
                  </a:lnTo>
                  <a:lnTo>
                    <a:pt x="1247" y="414"/>
                  </a:lnTo>
                  <a:lnTo>
                    <a:pt x="1243" y="416"/>
                  </a:lnTo>
                  <a:lnTo>
                    <a:pt x="1238" y="420"/>
                  </a:lnTo>
                  <a:lnTo>
                    <a:pt x="1231" y="428"/>
                  </a:lnTo>
                  <a:lnTo>
                    <a:pt x="1222" y="436"/>
                  </a:lnTo>
                  <a:lnTo>
                    <a:pt x="1215" y="440"/>
                  </a:lnTo>
                  <a:lnTo>
                    <a:pt x="1215" y="444"/>
                  </a:lnTo>
                  <a:lnTo>
                    <a:pt x="1213" y="446"/>
                  </a:lnTo>
                  <a:lnTo>
                    <a:pt x="1213" y="450"/>
                  </a:lnTo>
                  <a:lnTo>
                    <a:pt x="1213" y="454"/>
                  </a:lnTo>
                  <a:lnTo>
                    <a:pt x="1206" y="458"/>
                  </a:lnTo>
                  <a:lnTo>
                    <a:pt x="1194" y="462"/>
                  </a:lnTo>
                  <a:lnTo>
                    <a:pt x="1175" y="468"/>
                  </a:lnTo>
                  <a:lnTo>
                    <a:pt x="1171" y="472"/>
                  </a:lnTo>
                  <a:lnTo>
                    <a:pt x="1166" y="480"/>
                  </a:lnTo>
                  <a:lnTo>
                    <a:pt x="1159" y="492"/>
                  </a:lnTo>
                  <a:lnTo>
                    <a:pt x="1154" y="505"/>
                  </a:lnTo>
                  <a:lnTo>
                    <a:pt x="1150" y="517"/>
                  </a:lnTo>
                  <a:lnTo>
                    <a:pt x="1143" y="527"/>
                  </a:lnTo>
                  <a:lnTo>
                    <a:pt x="1140" y="531"/>
                  </a:lnTo>
                  <a:lnTo>
                    <a:pt x="1138" y="533"/>
                  </a:lnTo>
                  <a:lnTo>
                    <a:pt x="1136" y="533"/>
                  </a:lnTo>
                  <a:lnTo>
                    <a:pt x="1133" y="533"/>
                  </a:lnTo>
                  <a:lnTo>
                    <a:pt x="1131" y="531"/>
                  </a:lnTo>
                  <a:lnTo>
                    <a:pt x="1131" y="529"/>
                  </a:lnTo>
                  <a:lnTo>
                    <a:pt x="1131" y="525"/>
                  </a:lnTo>
                  <a:lnTo>
                    <a:pt x="1133" y="521"/>
                  </a:lnTo>
                  <a:lnTo>
                    <a:pt x="1138" y="507"/>
                  </a:lnTo>
                  <a:lnTo>
                    <a:pt x="1147" y="492"/>
                  </a:lnTo>
                  <a:lnTo>
                    <a:pt x="1157" y="478"/>
                  </a:lnTo>
                  <a:lnTo>
                    <a:pt x="1164" y="464"/>
                  </a:lnTo>
                  <a:lnTo>
                    <a:pt x="1171" y="454"/>
                  </a:lnTo>
                  <a:lnTo>
                    <a:pt x="1171" y="446"/>
                  </a:lnTo>
                  <a:lnTo>
                    <a:pt x="1168" y="442"/>
                  </a:lnTo>
                  <a:lnTo>
                    <a:pt x="1164" y="442"/>
                  </a:lnTo>
                  <a:lnTo>
                    <a:pt x="1157" y="442"/>
                  </a:lnTo>
                  <a:lnTo>
                    <a:pt x="1147" y="444"/>
                  </a:lnTo>
                  <a:lnTo>
                    <a:pt x="1133" y="452"/>
                  </a:lnTo>
                  <a:lnTo>
                    <a:pt x="1126" y="458"/>
                  </a:lnTo>
                  <a:lnTo>
                    <a:pt x="1119" y="458"/>
                  </a:lnTo>
                  <a:lnTo>
                    <a:pt x="1112" y="460"/>
                  </a:lnTo>
                  <a:lnTo>
                    <a:pt x="1108" y="460"/>
                  </a:lnTo>
                  <a:lnTo>
                    <a:pt x="1103" y="464"/>
                  </a:lnTo>
                  <a:lnTo>
                    <a:pt x="1099" y="466"/>
                  </a:lnTo>
                  <a:lnTo>
                    <a:pt x="1096" y="466"/>
                  </a:lnTo>
                  <a:lnTo>
                    <a:pt x="1094" y="464"/>
                  </a:lnTo>
                  <a:lnTo>
                    <a:pt x="1089" y="462"/>
                  </a:lnTo>
                  <a:lnTo>
                    <a:pt x="1082" y="456"/>
                  </a:lnTo>
                  <a:lnTo>
                    <a:pt x="1075" y="452"/>
                  </a:lnTo>
                  <a:lnTo>
                    <a:pt x="1064" y="454"/>
                  </a:lnTo>
                  <a:lnTo>
                    <a:pt x="1052" y="458"/>
                  </a:lnTo>
                  <a:lnTo>
                    <a:pt x="1040" y="464"/>
                  </a:lnTo>
                  <a:lnTo>
                    <a:pt x="1031" y="470"/>
                  </a:lnTo>
                  <a:lnTo>
                    <a:pt x="1026" y="470"/>
                  </a:lnTo>
                  <a:lnTo>
                    <a:pt x="1019" y="466"/>
                  </a:lnTo>
                  <a:lnTo>
                    <a:pt x="1012" y="458"/>
                  </a:lnTo>
                  <a:lnTo>
                    <a:pt x="1003" y="446"/>
                  </a:lnTo>
                  <a:lnTo>
                    <a:pt x="996" y="434"/>
                  </a:lnTo>
                  <a:lnTo>
                    <a:pt x="989" y="420"/>
                  </a:lnTo>
                  <a:lnTo>
                    <a:pt x="984" y="406"/>
                  </a:lnTo>
                  <a:lnTo>
                    <a:pt x="982" y="394"/>
                  </a:lnTo>
                  <a:lnTo>
                    <a:pt x="980" y="392"/>
                  </a:lnTo>
                  <a:lnTo>
                    <a:pt x="975" y="388"/>
                  </a:lnTo>
                  <a:lnTo>
                    <a:pt x="973" y="385"/>
                  </a:lnTo>
                  <a:lnTo>
                    <a:pt x="971" y="383"/>
                  </a:lnTo>
                  <a:lnTo>
                    <a:pt x="971" y="381"/>
                  </a:lnTo>
                  <a:lnTo>
                    <a:pt x="973" y="377"/>
                  </a:lnTo>
                  <a:lnTo>
                    <a:pt x="975" y="373"/>
                  </a:lnTo>
                  <a:lnTo>
                    <a:pt x="977" y="369"/>
                  </a:lnTo>
                  <a:lnTo>
                    <a:pt x="977" y="367"/>
                  </a:lnTo>
                  <a:lnTo>
                    <a:pt x="977" y="363"/>
                  </a:lnTo>
                  <a:lnTo>
                    <a:pt x="975" y="361"/>
                  </a:lnTo>
                  <a:lnTo>
                    <a:pt x="973" y="359"/>
                  </a:lnTo>
                  <a:lnTo>
                    <a:pt x="971" y="359"/>
                  </a:lnTo>
                  <a:lnTo>
                    <a:pt x="968" y="359"/>
                  </a:lnTo>
                  <a:lnTo>
                    <a:pt x="945" y="373"/>
                  </a:lnTo>
                  <a:lnTo>
                    <a:pt x="917" y="394"/>
                  </a:lnTo>
                  <a:lnTo>
                    <a:pt x="901" y="404"/>
                  </a:lnTo>
                  <a:lnTo>
                    <a:pt x="887" y="412"/>
                  </a:lnTo>
                  <a:lnTo>
                    <a:pt x="870" y="418"/>
                  </a:lnTo>
                  <a:lnTo>
                    <a:pt x="859" y="420"/>
                  </a:lnTo>
                  <a:lnTo>
                    <a:pt x="854" y="420"/>
                  </a:lnTo>
                  <a:lnTo>
                    <a:pt x="849" y="418"/>
                  </a:lnTo>
                  <a:lnTo>
                    <a:pt x="845" y="416"/>
                  </a:lnTo>
                  <a:lnTo>
                    <a:pt x="842" y="410"/>
                  </a:lnTo>
                  <a:lnTo>
                    <a:pt x="845" y="400"/>
                  </a:lnTo>
                  <a:lnTo>
                    <a:pt x="849" y="392"/>
                  </a:lnTo>
                  <a:lnTo>
                    <a:pt x="854" y="388"/>
                  </a:lnTo>
                  <a:lnTo>
                    <a:pt x="861" y="385"/>
                  </a:lnTo>
                  <a:lnTo>
                    <a:pt x="868" y="383"/>
                  </a:lnTo>
                  <a:lnTo>
                    <a:pt x="875" y="381"/>
                  </a:lnTo>
                  <a:lnTo>
                    <a:pt x="877" y="377"/>
                  </a:lnTo>
                  <a:lnTo>
                    <a:pt x="880" y="373"/>
                  </a:lnTo>
                  <a:lnTo>
                    <a:pt x="824" y="373"/>
                  </a:lnTo>
                  <a:lnTo>
                    <a:pt x="815" y="367"/>
                  </a:lnTo>
                  <a:lnTo>
                    <a:pt x="805" y="361"/>
                  </a:lnTo>
                  <a:lnTo>
                    <a:pt x="794" y="353"/>
                  </a:lnTo>
                  <a:lnTo>
                    <a:pt x="787" y="343"/>
                  </a:lnTo>
                  <a:lnTo>
                    <a:pt x="777" y="335"/>
                  </a:lnTo>
                  <a:lnTo>
                    <a:pt x="773" y="325"/>
                  </a:lnTo>
                  <a:lnTo>
                    <a:pt x="768" y="317"/>
                  </a:lnTo>
                  <a:lnTo>
                    <a:pt x="768" y="309"/>
                  </a:lnTo>
                  <a:lnTo>
                    <a:pt x="768" y="305"/>
                  </a:lnTo>
                  <a:lnTo>
                    <a:pt x="768" y="301"/>
                  </a:lnTo>
                  <a:lnTo>
                    <a:pt x="766" y="295"/>
                  </a:lnTo>
                  <a:lnTo>
                    <a:pt x="763" y="289"/>
                  </a:lnTo>
                  <a:lnTo>
                    <a:pt x="759" y="283"/>
                  </a:lnTo>
                  <a:lnTo>
                    <a:pt x="752" y="279"/>
                  </a:lnTo>
                  <a:lnTo>
                    <a:pt x="745" y="274"/>
                  </a:lnTo>
                  <a:lnTo>
                    <a:pt x="738" y="270"/>
                  </a:lnTo>
                  <a:lnTo>
                    <a:pt x="731" y="268"/>
                  </a:lnTo>
                  <a:lnTo>
                    <a:pt x="721" y="268"/>
                  </a:lnTo>
                  <a:lnTo>
                    <a:pt x="717" y="256"/>
                  </a:lnTo>
                  <a:lnTo>
                    <a:pt x="712" y="242"/>
                  </a:lnTo>
                  <a:lnTo>
                    <a:pt x="712" y="228"/>
                  </a:lnTo>
                  <a:lnTo>
                    <a:pt x="712" y="210"/>
                  </a:lnTo>
                  <a:lnTo>
                    <a:pt x="710" y="190"/>
                  </a:lnTo>
                  <a:lnTo>
                    <a:pt x="705" y="174"/>
                  </a:lnTo>
                  <a:lnTo>
                    <a:pt x="687" y="167"/>
                  </a:lnTo>
                  <a:lnTo>
                    <a:pt x="668" y="157"/>
                  </a:lnTo>
                  <a:lnTo>
                    <a:pt x="663" y="137"/>
                  </a:lnTo>
                  <a:lnTo>
                    <a:pt x="659" y="123"/>
                  </a:lnTo>
                  <a:lnTo>
                    <a:pt x="656" y="117"/>
                  </a:lnTo>
                  <a:lnTo>
                    <a:pt x="652" y="113"/>
                  </a:lnTo>
                  <a:lnTo>
                    <a:pt x="645" y="109"/>
                  </a:lnTo>
                  <a:lnTo>
                    <a:pt x="633" y="109"/>
                  </a:lnTo>
                  <a:lnTo>
                    <a:pt x="626" y="109"/>
                  </a:lnTo>
                  <a:lnTo>
                    <a:pt x="617" y="109"/>
                  </a:lnTo>
                  <a:lnTo>
                    <a:pt x="607" y="101"/>
                  </a:lnTo>
                  <a:lnTo>
                    <a:pt x="593" y="93"/>
                  </a:lnTo>
                  <a:lnTo>
                    <a:pt x="577" y="83"/>
                  </a:lnTo>
                  <a:lnTo>
                    <a:pt x="556" y="69"/>
                  </a:lnTo>
                  <a:lnTo>
                    <a:pt x="531" y="69"/>
                  </a:lnTo>
                  <a:lnTo>
                    <a:pt x="507" y="67"/>
                  </a:lnTo>
                  <a:lnTo>
                    <a:pt x="510" y="22"/>
                  </a:lnTo>
                  <a:lnTo>
                    <a:pt x="510" y="20"/>
                  </a:lnTo>
                  <a:lnTo>
                    <a:pt x="507" y="16"/>
                  </a:lnTo>
                  <a:lnTo>
                    <a:pt x="503" y="12"/>
                  </a:lnTo>
                  <a:lnTo>
                    <a:pt x="496" y="10"/>
                  </a:lnTo>
                  <a:lnTo>
                    <a:pt x="484" y="4"/>
                  </a:lnTo>
                  <a:lnTo>
                    <a:pt x="472" y="0"/>
                  </a:lnTo>
                  <a:lnTo>
                    <a:pt x="463" y="2"/>
                  </a:lnTo>
                  <a:lnTo>
                    <a:pt x="454" y="4"/>
                  </a:lnTo>
                  <a:lnTo>
                    <a:pt x="449" y="6"/>
                  </a:lnTo>
                  <a:lnTo>
                    <a:pt x="442" y="10"/>
                  </a:lnTo>
                  <a:lnTo>
                    <a:pt x="435" y="14"/>
                  </a:lnTo>
                  <a:lnTo>
                    <a:pt x="426" y="16"/>
                  </a:lnTo>
                  <a:lnTo>
                    <a:pt x="414" y="16"/>
                  </a:lnTo>
                  <a:lnTo>
                    <a:pt x="393" y="16"/>
                  </a:lnTo>
                  <a:lnTo>
                    <a:pt x="384" y="14"/>
                  </a:lnTo>
                  <a:lnTo>
                    <a:pt x="372" y="10"/>
                  </a:lnTo>
                  <a:lnTo>
                    <a:pt x="368" y="8"/>
                  </a:lnTo>
                  <a:lnTo>
                    <a:pt x="363" y="8"/>
                  </a:lnTo>
                  <a:lnTo>
                    <a:pt x="358" y="12"/>
                  </a:lnTo>
                  <a:lnTo>
                    <a:pt x="354" y="16"/>
                  </a:lnTo>
                  <a:lnTo>
                    <a:pt x="347" y="24"/>
                  </a:lnTo>
                  <a:lnTo>
                    <a:pt x="342" y="30"/>
                  </a:lnTo>
                  <a:lnTo>
                    <a:pt x="356" y="48"/>
                  </a:lnTo>
                  <a:lnTo>
                    <a:pt x="365" y="67"/>
                  </a:lnTo>
                  <a:lnTo>
                    <a:pt x="365" y="71"/>
                  </a:lnTo>
                  <a:lnTo>
                    <a:pt x="363" y="73"/>
                  </a:lnTo>
                  <a:lnTo>
                    <a:pt x="361" y="75"/>
                  </a:lnTo>
                  <a:lnTo>
                    <a:pt x="358" y="75"/>
                  </a:lnTo>
                  <a:lnTo>
                    <a:pt x="351" y="77"/>
                  </a:lnTo>
                  <a:lnTo>
                    <a:pt x="344" y="75"/>
                  </a:lnTo>
                  <a:lnTo>
                    <a:pt x="314" y="71"/>
                  </a:lnTo>
                  <a:lnTo>
                    <a:pt x="282" y="65"/>
                  </a:lnTo>
                  <a:lnTo>
                    <a:pt x="268" y="69"/>
                  </a:lnTo>
                  <a:lnTo>
                    <a:pt x="249" y="71"/>
                  </a:lnTo>
                  <a:lnTo>
                    <a:pt x="230" y="67"/>
                  </a:lnTo>
                  <a:lnTo>
                    <a:pt x="212" y="63"/>
                  </a:lnTo>
                  <a:lnTo>
                    <a:pt x="205" y="63"/>
                  </a:lnTo>
                  <a:lnTo>
                    <a:pt x="198" y="65"/>
                  </a:lnTo>
                  <a:lnTo>
                    <a:pt x="191" y="67"/>
                  </a:lnTo>
                  <a:lnTo>
                    <a:pt x="186" y="71"/>
                  </a:lnTo>
                  <a:lnTo>
                    <a:pt x="179" y="77"/>
                  </a:lnTo>
                  <a:lnTo>
                    <a:pt x="170" y="85"/>
                  </a:lnTo>
                  <a:lnTo>
                    <a:pt x="151" y="91"/>
                  </a:lnTo>
                  <a:lnTo>
                    <a:pt x="130" y="93"/>
                  </a:lnTo>
                  <a:lnTo>
                    <a:pt x="123" y="97"/>
                  </a:lnTo>
                  <a:lnTo>
                    <a:pt x="116" y="105"/>
                  </a:lnTo>
                  <a:lnTo>
                    <a:pt x="114" y="107"/>
                  </a:lnTo>
                  <a:lnTo>
                    <a:pt x="109" y="109"/>
                  </a:lnTo>
                  <a:lnTo>
                    <a:pt x="102" y="111"/>
                  </a:lnTo>
                  <a:lnTo>
                    <a:pt x="95" y="111"/>
                  </a:lnTo>
                  <a:lnTo>
                    <a:pt x="86" y="109"/>
                  </a:lnTo>
                  <a:lnTo>
                    <a:pt x="79" y="107"/>
                  </a:lnTo>
                  <a:lnTo>
                    <a:pt x="70" y="107"/>
                  </a:lnTo>
                  <a:lnTo>
                    <a:pt x="63" y="109"/>
                  </a:lnTo>
                  <a:lnTo>
                    <a:pt x="58" y="113"/>
                  </a:lnTo>
                  <a:lnTo>
                    <a:pt x="54" y="119"/>
                  </a:lnTo>
                  <a:lnTo>
                    <a:pt x="51" y="125"/>
                  </a:lnTo>
                  <a:lnTo>
                    <a:pt x="49" y="129"/>
                  </a:lnTo>
                  <a:lnTo>
                    <a:pt x="47" y="133"/>
                  </a:lnTo>
                  <a:lnTo>
                    <a:pt x="42" y="135"/>
                  </a:lnTo>
                  <a:lnTo>
                    <a:pt x="26" y="137"/>
                  </a:lnTo>
                  <a:lnTo>
                    <a:pt x="14" y="141"/>
                  </a:lnTo>
                  <a:lnTo>
                    <a:pt x="9" y="143"/>
                  </a:lnTo>
                  <a:lnTo>
                    <a:pt x="5" y="143"/>
                  </a:lnTo>
                  <a:lnTo>
                    <a:pt x="2" y="143"/>
                  </a:lnTo>
                  <a:lnTo>
                    <a:pt x="0" y="139"/>
                  </a:lnTo>
                  <a:lnTo>
                    <a:pt x="0" y="151"/>
                  </a:lnTo>
                  <a:lnTo>
                    <a:pt x="2" y="176"/>
                  </a:lnTo>
                  <a:lnTo>
                    <a:pt x="5" y="206"/>
                  </a:lnTo>
                  <a:lnTo>
                    <a:pt x="9" y="232"/>
                  </a:lnTo>
                  <a:lnTo>
                    <a:pt x="9" y="244"/>
                  </a:lnTo>
                  <a:lnTo>
                    <a:pt x="14" y="272"/>
                  </a:lnTo>
                  <a:lnTo>
                    <a:pt x="19" y="301"/>
                  </a:lnTo>
                  <a:lnTo>
                    <a:pt x="23" y="317"/>
                  </a:lnTo>
                  <a:lnTo>
                    <a:pt x="33" y="329"/>
                  </a:lnTo>
                  <a:lnTo>
                    <a:pt x="47" y="349"/>
                  </a:lnTo>
                  <a:lnTo>
                    <a:pt x="58" y="369"/>
                  </a:lnTo>
                  <a:lnTo>
                    <a:pt x="65" y="377"/>
                  </a:lnTo>
                  <a:lnTo>
                    <a:pt x="65" y="381"/>
                  </a:lnTo>
                  <a:lnTo>
                    <a:pt x="67" y="390"/>
                  </a:lnTo>
                  <a:lnTo>
                    <a:pt x="70" y="394"/>
                  </a:lnTo>
                  <a:lnTo>
                    <a:pt x="74" y="398"/>
                  </a:lnTo>
                  <a:lnTo>
                    <a:pt x="79" y="400"/>
                  </a:lnTo>
                  <a:lnTo>
                    <a:pt x="86" y="402"/>
                  </a:lnTo>
                  <a:lnTo>
                    <a:pt x="98" y="416"/>
                  </a:lnTo>
                  <a:lnTo>
                    <a:pt x="102" y="424"/>
                  </a:lnTo>
                  <a:lnTo>
                    <a:pt x="107" y="428"/>
                  </a:lnTo>
                  <a:lnTo>
                    <a:pt x="112" y="430"/>
                  </a:lnTo>
                  <a:lnTo>
                    <a:pt x="114" y="430"/>
                  </a:lnTo>
                  <a:lnTo>
                    <a:pt x="119" y="430"/>
                  </a:lnTo>
                  <a:lnTo>
                    <a:pt x="128" y="430"/>
                  </a:lnTo>
                  <a:lnTo>
                    <a:pt x="140" y="430"/>
                  </a:lnTo>
                  <a:lnTo>
                    <a:pt x="151" y="434"/>
                  </a:lnTo>
                  <a:lnTo>
                    <a:pt x="163" y="436"/>
                  </a:lnTo>
                  <a:lnTo>
                    <a:pt x="168" y="438"/>
                  </a:lnTo>
                  <a:lnTo>
                    <a:pt x="175" y="438"/>
                  </a:lnTo>
                  <a:lnTo>
                    <a:pt x="179" y="436"/>
                  </a:lnTo>
                  <a:lnTo>
                    <a:pt x="186" y="434"/>
                  </a:lnTo>
                  <a:lnTo>
                    <a:pt x="198" y="434"/>
                  </a:lnTo>
                  <a:lnTo>
                    <a:pt x="209" y="438"/>
                  </a:lnTo>
                  <a:lnTo>
                    <a:pt x="219" y="442"/>
                  </a:lnTo>
                  <a:lnTo>
                    <a:pt x="228" y="446"/>
                  </a:lnTo>
                  <a:lnTo>
                    <a:pt x="242" y="456"/>
                  </a:lnTo>
                  <a:lnTo>
                    <a:pt x="247" y="460"/>
                  </a:lnTo>
                  <a:lnTo>
                    <a:pt x="256" y="462"/>
                  </a:lnTo>
                  <a:lnTo>
                    <a:pt x="261" y="466"/>
                  </a:lnTo>
                  <a:lnTo>
                    <a:pt x="265" y="470"/>
                  </a:lnTo>
                  <a:lnTo>
                    <a:pt x="268" y="472"/>
                  </a:lnTo>
                  <a:lnTo>
                    <a:pt x="272" y="476"/>
                  </a:lnTo>
                  <a:lnTo>
                    <a:pt x="275" y="478"/>
                  </a:lnTo>
                  <a:lnTo>
                    <a:pt x="282" y="480"/>
                  </a:lnTo>
                  <a:lnTo>
                    <a:pt x="289" y="480"/>
                  </a:lnTo>
                  <a:lnTo>
                    <a:pt x="296" y="480"/>
                  </a:lnTo>
                  <a:lnTo>
                    <a:pt x="300" y="482"/>
                  </a:lnTo>
                  <a:lnTo>
                    <a:pt x="305" y="486"/>
                  </a:lnTo>
                  <a:lnTo>
                    <a:pt x="307" y="492"/>
                  </a:lnTo>
                  <a:lnTo>
                    <a:pt x="307" y="501"/>
                  </a:lnTo>
                  <a:lnTo>
                    <a:pt x="307" y="505"/>
                  </a:lnTo>
                  <a:lnTo>
                    <a:pt x="81" y="947"/>
                  </a:lnTo>
                  <a:lnTo>
                    <a:pt x="79" y="949"/>
                  </a:lnTo>
                  <a:lnTo>
                    <a:pt x="77" y="957"/>
                  </a:lnTo>
                  <a:lnTo>
                    <a:pt x="74" y="961"/>
                  </a:lnTo>
                  <a:lnTo>
                    <a:pt x="74" y="965"/>
                  </a:lnTo>
                  <a:lnTo>
                    <a:pt x="77" y="967"/>
                  </a:lnTo>
                  <a:lnTo>
                    <a:pt x="81" y="969"/>
                  </a:lnTo>
                  <a:lnTo>
                    <a:pt x="88" y="973"/>
                  </a:lnTo>
                  <a:lnTo>
                    <a:pt x="95" y="979"/>
                  </a:lnTo>
                  <a:lnTo>
                    <a:pt x="100" y="985"/>
                  </a:lnTo>
                  <a:lnTo>
                    <a:pt x="102" y="993"/>
                  </a:lnTo>
                  <a:lnTo>
                    <a:pt x="107" y="999"/>
                  </a:lnTo>
                  <a:lnTo>
                    <a:pt x="107" y="1007"/>
                  </a:lnTo>
                  <a:lnTo>
                    <a:pt x="107" y="1011"/>
                  </a:lnTo>
                  <a:lnTo>
                    <a:pt x="105" y="1015"/>
                  </a:lnTo>
                  <a:lnTo>
                    <a:pt x="119" y="1027"/>
                  </a:lnTo>
                  <a:lnTo>
                    <a:pt x="130" y="1041"/>
                  </a:lnTo>
                  <a:lnTo>
                    <a:pt x="140" y="1056"/>
                  </a:lnTo>
                  <a:lnTo>
                    <a:pt x="147" y="1072"/>
                  </a:lnTo>
                  <a:lnTo>
                    <a:pt x="156" y="1106"/>
                  </a:lnTo>
                  <a:lnTo>
                    <a:pt x="163" y="1146"/>
                  </a:lnTo>
                  <a:lnTo>
                    <a:pt x="165" y="1153"/>
                  </a:lnTo>
                  <a:lnTo>
                    <a:pt x="170" y="1159"/>
                  </a:lnTo>
                  <a:lnTo>
                    <a:pt x="177" y="1165"/>
                  </a:lnTo>
                  <a:lnTo>
                    <a:pt x="184" y="1169"/>
                  </a:lnTo>
                  <a:lnTo>
                    <a:pt x="200" y="1175"/>
                  </a:lnTo>
                  <a:lnTo>
                    <a:pt x="219" y="1181"/>
                  </a:lnTo>
                  <a:lnTo>
                    <a:pt x="226" y="1185"/>
                  </a:lnTo>
                  <a:lnTo>
                    <a:pt x="230" y="1191"/>
                  </a:lnTo>
                  <a:lnTo>
                    <a:pt x="233" y="1199"/>
                  </a:lnTo>
                  <a:lnTo>
                    <a:pt x="233" y="1205"/>
                  </a:lnTo>
                  <a:lnTo>
                    <a:pt x="254" y="1221"/>
                  </a:lnTo>
                  <a:lnTo>
                    <a:pt x="272" y="1235"/>
                  </a:lnTo>
                  <a:lnTo>
                    <a:pt x="1047" y="1272"/>
                  </a:lnTo>
                  <a:lnTo>
                    <a:pt x="1050" y="1262"/>
                  </a:lnTo>
                  <a:lnTo>
                    <a:pt x="1059" y="1237"/>
                  </a:lnTo>
                  <a:lnTo>
                    <a:pt x="1066" y="1221"/>
                  </a:lnTo>
                  <a:lnTo>
                    <a:pt x="1078" y="1207"/>
                  </a:lnTo>
                  <a:lnTo>
                    <a:pt x="1094" y="1191"/>
                  </a:lnTo>
                  <a:lnTo>
                    <a:pt x="1112" y="1177"/>
                  </a:lnTo>
                  <a:lnTo>
                    <a:pt x="1122" y="1171"/>
                  </a:lnTo>
                  <a:lnTo>
                    <a:pt x="1131" y="1163"/>
                  </a:lnTo>
                  <a:lnTo>
                    <a:pt x="1140" y="1153"/>
                  </a:lnTo>
                  <a:lnTo>
                    <a:pt x="1147" y="1140"/>
                  </a:lnTo>
                  <a:lnTo>
                    <a:pt x="1161" y="1114"/>
                  </a:lnTo>
                  <a:lnTo>
                    <a:pt x="1171" y="1092"/>
                  </a:lnTo>
                  <a:lnTo>
                    <a:pt x="1175" y="1080"/>
                  </a:lnTo>
                  <a:lnTo>
                    <a:pt x="1175" y="1070"/>
                  </a:lnTo>
                  <a:lnTo>
                    <a:pt x="1173" y="1066"/>
                  </a:lnTo>
                  <a:lnTo>
                    <a:pt x="1168" y="1062"/>
                  </a:lnTo>
                  <a:lnTo>
                    <a:pt x="1164" y="1058"/>
                  </a:lnTo>
                  <a:lnTo>
                    <a:pt x="1159" y="1054"/>
                  </a:lnTo>
                  <a:lnTo>
                    <a:pt x="1157" y="1050"/>
                  </a:lnTo>
                  <a:lnTo>
                    <a:pt x="1154" y="1044"/>
                  </a:lnTo>
                  <a:lnTo>
                    <a:pt x="1159" y="1031"/>
                  </a:lnTo>
                  <a:lnTo>
                    <a:pt x="1166" y="1019"/>
                  </a:lnTo>
                  <a:lnTo>
                    <a:pt x="1171" y="1013"/>
                  </a:lnTo>
                  <a:lnTo>
                    <a:pt x="1173" y="1005"/>
                  </a:lnTo>
                  <a:lnTo>
                    <a:pt x="1173" y="997"/>
                  </a:lnTo>
                  <a:lnTo>
                    <a:pt x="1173" y="987"/>
                  </a:lnTo>
                  <a:lnTo>
                    <a:pt x="1173" y="979"/>
                  </a:lnTo>
                  <a:lnTo>
                    <a:pt x="1175" y="973"/>
                  </a:lnTo>
                  <a:lnTo>
                    <a:pt x="1182" y="969"/>
                  </a:lnTo>
                  <a:lnTo>
                    <a:pt x="1189" y="965"/>
                  </a:lnTo>
                  <a:lnTo>
                    <a:pt x="1208" y="959"/>
                  </a:lnTo>
                  <a:lnTo>
                    <a:pt x="1224" y="955"/>
                  </a:lnTo>
                  <a:lnTo>
                    <a:pt x="1233" y="953"/>
                  </a:lnTo>
                  <a:lnTo>
                    <a:pt x="1236" y="949"/>
                  </a:lnTo>
                  <a:lnTo>
                    <a:pt x="1238" y="945"/>
                  </a:lnTo>
                  <a:lnTo>
                    <a:pt x="1238" y="937"/>
                  </a:lnTo>
                  <a:lnTo>
                    <a:pt x="1252" y="924"/>
                  </a:lnTo>
                  <a:lnTo>
                    <a:pt x="1264" y="906"/>
                  </a:lnTo>
                  <a:lnTo>
                    <a:pt x="1266" y="902"/>
                  </a:lnTo>
                  <a:lnTo>
                    <a:pt x="1273" y="898"/>
                  </a:lnTo>
                  <a:lnTo>
                    <a:pt x="1278" y="894"/>
                  </a:lnTo>
                  <a:lnTo>
                    <a:pt x="1280" y="888"/>
                  </a:lnTo>
                  <a:lnTo>
                    <a:pt x="1282" y="880"/>
                  </a:lnTo>
                  <a:lnTo>
                    <a:pt x="1285" y="872"/>
                  </a:lnTo>
                  <a:lnTo>
                    <a:pt x="1294" y="850"/>
                  </a:lnTo>
                  <a:lnTo>
                    <a:pt x="1296" y="840"/>
                  </a:lnTo>
                  <a:lnTo>
                    <a:pt x="1289" y="834"/>
                  </a:lnTo>
                  <a:lnTo>
                    <a:pt x="1285" y="826"/>
                  </a:lnTo>
                  <a:lnTo>
                    <a:pt x="1278" y="821"/>
                  </a:lnTo>
                  <a:lnTo>
                    <a:pt x="1268" y="819"/>
                  </a:lnTo>
                  <a:lnTo>
                    <a:pt x="1259" y="819"/>
                  </a:lnTo>
                  <a:lnTo>
                    <a:pt x="1252" y="817"/>
                  </a:lnTo>
                  <a:lnTo>
                    <a:pt x="1247" y="817"/>
                  </a:lnTo>
                  <a:lnTo>
                    <a:pt x="1245" y="815"/>
                  </a:lnTo>
                  <a:lnTo>
                    <a:pt x="1243" y="813"/>
                  </a:lnTo>
                  <a:lnTo>
                    <a:pt x="1240" y="809"/>
                  </a:lnTo>
                  <a:lnTo>
                    <a:pt x="1243" y="805"/>
                  </a:lnTo>
                  <a:lnTo>
                    <a:pt x="1247" y="799"/>
                  </a:lnTo>
                  <a:lnTo>
                    <a:pt x="1254" y="795"/>
                  </a:lnTo>
                  <a:lnTo>
                    <a:pt x="1264" y="789"/>
                  </a:lnTo>
                  <a:lnTo>
                    <a:pt x="1280" y="777"/>
                  </a:lnTo>
                  <a:lnTo>
                    <a:pt x="1303" y="761"/>
                  </a:lnTo>
                  <a:lnTo>
                    <a:pt x="1327" y="747"/>
                  </a:lnTo>
                  <a:lnTo>
                    <a:pt x="1341" y="741"/>
                  </a:lnTo>
                  <a:lnTo>
                    <a:pt x="1350" y="739"/>
                  </a:lnTo>
                  <a:lnTo>
                    <a:pt x="1364" y="735"/>
                  </a:lnTo>
                  <a:lnTo>
                    <a:pt x="1382" y="719"/>
                  </a:lnTo>
                  <a:lnTo>
                    <a:pt x="1399" y="698"/>
                  </a:lnTo>
                  <a:lnTo>
                    <a:pt x="1410" y="686"/>
                  </a:lnTo>
                  <a:lnTo>
                    <a:pt x="1415" y="678"/>
                  </a:lnTo>
                  <a:lnTo>
                    <a:pt x="1420" y="672"/>
                  </a:lnTo>
                  <a:lnTo>
                    <a:pt x="1431" y="666"/>
                  </a:lnTo>
                  <a:lnTo>
                    <a:pt x="1436" y="662"/>
                  </a:lnTo>
                  <a:lnTo>
                    <a:pt x="1436" y="658"/>
                  </a:lnTo>
                  <a:lnTo>
                    <a:pt x="1438" y="650"/>
                  </a:lnTo>
                  <a:lnTo>
                    <a:pt x="1441" y="640"/>
                  </a:lnTo>
                  <a:lnTo>
                    <a:pt x="1443" y="632"/>
                  </a:lnTo>
                  <a:lnTo>
                    <a:pt x="1448" y="622"/>
                  </a:lnTo>
                  <a:lnTo>
                    <a:pt x="1459" y="612"/>
                  </a:lnTo>
                  <a:lnTo>
                    <a:pt x="1473" y="601"/>
                  </a:lnTo>
                  <a:lnTo>
                    <a:pt x="1483" y="591"/>
                  </a:lnTo>
                  <a:lnTo>
                    <a:pt x="1487" y="579"/>
                  </a:lnTo>
                  <a:lnTo>
                    <a:pt x="1490" y="567"/>
                  </a:lnTo>
                  <a:lnTo>
                    <a:pt x="1492" y="561"/>
                  </a:lnTo>
                  <a:lnTo>
                    <a:pt x="1490" y="551"/>
                  </a:lnTo>
                  <a:lnTo>
                    <a:pt x="1492" y="543"/>
                  </a:lnTo>
                  <a:lnTo>
                    <a:pt x="1496" y="539"/>
                  </a:lnTo>
                  <a:lnTo>
                    <a:pt x="1501" y="533"/>
                  </a:lnTo>
                  <a:lnTo>
                    <a:pt x="1508" y="529"/>
                  </a:lnTo>
                  <a:lnTo>
                    <a:pt x="1513" y="523"/>
                  </a:lnTo>
                  <a:lnTo>
                    <a:pt x="1517" y="513"/>
                  </a:lnTo>
                  <a:lnTo>
                    <a:pt x="1520" y="499"/>
                  </a:lnTo>
                  <a:lnTo>
                    <a:pt x="1520" y="494"/>
                  </a:lnTo>
                  <a:lnTo>
                    <a:pt x="1527" y="490"/>
                  </a:lnTo>
                  <a:lnTo>
                    <a:pt x="1531" y="488"/>
                  </a:lnTo>
                  <a:lnTo>
                    <a:pt x="1534" y="482"/>
                  </a:lnTo>
                  <a:lnTo>
                    <a:pt x="1538" y="472"/>
                  </a:lnTo>
                  <a:lnTo>
                    <a:pt x="1543" y="460"/>
                  </a:lnTo>
                  <a:lnTo>
                    <a:pt x="1543" y="452"/>
                  </a:lnTo>
                  <a:lnTo>
                    <a:pt x="1541" y="448"/>
                  </a:lnTo>
                  <a:lnTo>
                    <a:pt x="1538" y="446"/>
                  </a:lnTo>
                  <a:lnTo>
                    <a:pt x="1538" y="444"/>
                  </a:lnTo>
                  <a:lnTo>
                    <a:pt x="1538" y="440"/>
                  </a:lnTo>
                  <a:lnTo>
                    <a:pt x="1543" y="436"/>
                  </a:lnTo>
                  <a:lnTo>
                    <a:pt x="1552" y="408"/>
                  </a:lnTo>
                  <a:lnTo>
                    <a:pt x="1559" y="383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22" name="Freeform 112"/>
            <p:cNvSpPr>
              <a:spLocks/>
            </p:cNvSpPr>
            <p:nvPr/>
          </p:nvSpPr>
          <p:spPr bwMode="auto">
            <a:xfrm>
              <a:off x="3340" y="1614"/>
              <a:ext cx="420" cy="447"/>
            </a:xfrm>
            <a:custGeom>
              <a:avLst/>
              <a:gdLst>
                <a:gd name="T0" fmla="*/ 34 w 677"/>
                <a:gd name="T1" fmla="*/ 1 h 828"/>
                <a:gd name="T2" fmla="*/ 32 w 677"/>
                <a:gd name="T3" fmla="*/ 2 h 828"/>
                <a:gd name="T4" fmla="*/ 33 w 677"/>
                <a:gd name="T5" fmla="*/ 2 h 828"/>
                <a:gd name="T6" fmla="*/ 34 w 677"/>
                <a:gd name="T7" fmla="*/ 3 h 828"/>
                <a:gd name="T8" fmla="*/ 34 w 677"/>
                <a:gd name="T9" fmla="*/ 4 h 828"/>
                <a:gd name="T10" fmla="*/ 34 w 677"/>
                <a:gd name="T11" fmla="*/ 5 h 828"/>
                <a:gd name="T12" fmla="*/ 35 w 677"/>
                <a:gd name="T13" fmla="*/ 6 h 828"/>
                <a:gd name="T14" fmla="*/ 36 w 677"/>
                <a:gd name="T15" fmla="*/ 9 h 828"/>
                <a:gd name="T16" fmla="*/ 37 w 677"/>
                <a:gd name="T17" fmla="*/ 10 h 828"/>
                <a:gd name="T18" fmla="*/ 39 w 677"/>
                <a:gd name="T19" fmla="*/ 10 h 828"/>
                <a:gd name="T20" fmla="*/ 38 w 677"/>
                <a:gd name="T21" fmla="*/ 12 h 828"/>
                <a:gd name="T22" fmla="*/ 37 w 677"/>
                <a:gd name="T23" fmla="*/ 12 h 828"/>
                <a:gd name="T24" fmla="*/ 37 w 677"/>
                <a:gd name="T25" fmla="*/ 13 h 828"/>
                <a:gd name="T26" fmla="*/ 38 w 677"/>
                <a:gd name="T27" fmla="*/ 13 h 828"/>
                <a:gd name="T28" fmla="*/ 37 w 677"/>
                <a:gd name="T29" fmla="*/ 14 h 828"/>
                <a:gd name="T30" fmla="*/ 35 w 677"/>
                <a:gd name="T31" fmla="*/ 15 h 828"/>
                <a:gd name="T32" fmla="*/ 33 w 677"/>
                <a:gd name="T33" fmla="*/ 15 h 828"/>
                <a:gd name="T34" fmla="*/ 32 w 677"/>
                <a:gd name="T35" fmla="*/ 16 h 828"/>
                <a:gd name="T36" fmla="*/ 29 w 677"/>
                <a:gd name="T37" fmla="*/ 16 h 828"/>
                <a:gd name="T38" fmla="*/ 28 w 677"/>
                <a:gd name="T39" fmla="*/ 17 h 828"/>
                <a:gd name="T40" fmla="*/ 25 w 677"/>
                <a:gd name="T41" fmla="*/ 17 h 828"/>
                <a:gd name="T42" fmla="*/ 23 w 677"/>
                <a:gd name="T43" fmla="*/ 17 h 828"/>
                <a:gd name="T44" fmla="*/ 21 w 677"/>
                <a:gd name="T45" fmla="*/ 17 h 828"/>
                <a:gd name="T46" fmla="*/ 18 w 677"/>
                <a:gd name="T47" fmla="*/ 17 h 828"/>
                <a:gd name="T48" fmla="*/ 16 w 677"/>
                <a:gd name="T49" fmla="*/ 17 h 828"/>
                <a:gd name="T50" fmla="*/ 16 w 677"/>
                <a:gd name="T51" fmla="*/ 17 h 828"/>
                <a:gd name="T52" fmla="*/ 15 w 677"/>
                <a:gd name="T53" fmla="*/ 19 h 828"/>
                <a:gd name="T54" fmla="*/ 12 w 677"/>
                <a:gd name="T55" fmla="*/ 20 h 828"/>
                <a:gd name="T56" fmla="*/ 10 w 677"/>
                <a:gd name="T57" fmla="*/ 20 h 828"/>
                <a:gd name="T58" fmla="*/ 8 w 677"/>
                <a:gd name="T59" fmla="*/ 21 h 828"/>
                <a:gd name="T60" fmla="*/ 6 w 677"/>
                <a:gd name="T61" fmla="*/ 21 h 828"/>
                <a:gd name="T62" fmla="*/ 4 w 677"/>
                <a:gd name="T63" fmla="*/ 19 h 828"/>
                <a:gd name="T64" fmla="*/ 1 w 677"/>
                <a:gd name="T65" fmla="*/ 19 h 828"/>
                <a:gd name="T66" fmla="*/ 1 w 677"/>
                <a:gd name="T67" fmla="*/ 18 h 828"/>
                <a:gd name="T68" fmla="*/ 1 w 677"/>
                <a:gd name="T69" fmla="*/ 17 h 828"/>
                <a:gd name="T70" fmla="*/ 1 w 677"/>
                <a:gd name="T71" fmla="*/ 16 h 828"/>
                <a:gd name="T72" fmla="*/ 2 w 677"/>
                <a:gd name="T73" fmla="*/ 15 h 828"/>
                <a:gd name="T74" fmla="*/ 4 w 677"/>
                <a:gd name="T75" fmla="*/ 12 h 828"/>
                <a:gd name="T76" fmla="*/ 6 w 677"/>
                <a:gd name="T77" fmla="*/ 12 h 828"/>
                <a:gd name="T78" fmla="*/ 7 w 677"/>
                <a:gd name="T79" fmla="*/ 12 h 828"/>
                <a:gd name="T80" fmla="*/ 9 w 677"/>
                <a:gd name="T81" fmla="*/ 11 h 828"/>
                <a:gd name="T82" fmla="*/ 12 w 677"/>
                <a:gd name="T83" fmla="*/ 11 h 828"/>
                <a:gd name="T84" fmla="*/ 14 w 677"/>
                <a:gd name="T85" fmla="*/ 10 h 828"/>
                <a:gd name="T86" fmla="*/ 15 w 677"/>
                <a:gd name="T87" fmla="*/ 10 h 828"/>
                <a:gd name="T88" fmla="*/ 20 w 677"/>
                <a:gd name="T89" fmla="*/ 10 h 828"/>
                <a:gd name="T90" fmla="*/ 22 w 677"/>
                <a:gd name="T91" fmla="*/ 10 h 828"/>
                <a:gd name="T92" fmla="*/ 22 w 677"/>
                <a:gd name="T93" fmla="*/ 9 h 828"/>
                <a:gd name="T94" fmla="*/ 22 w 677"/>
                <a:gd name="T95" fmla="*/ 9 h 828"/>
                <a:gd name="T96" fmla="*/ 21 w 677"/>
                <a:gd name="T97" fmla="*/ 8 h 828"/>
                <a:gd name="T98" fmla="*/ 22 w 677"/>
                <a:gd name="T99" fmla="*/ 7 h 828"/>
                <a:gd name="T100" fmla="*/ 23 w 677"/>
                <a:gd name="T101" fmla="*/ 6 h 828"/>
                <a:gd name="T102" fmla="*/ 22 w 677"/>
                <a:gd name="T103" fmla="*/ 4 h 828"/>
                <a:gd name="T104" fmla="*/ 22 w 677"/>
                <a:gd name="T105" fmla="*/ 3 h 828"/>
                <a:gd name="T106" fmla="*/ 24 w 677"/>
                <a:gd name="T107" fmla="*/ 3 h 828"/>
                <a:gd name="T108" fmla="*/ 24 w 677"/>
                <a:gd name="T109" fmla="*/ 2 h 828"/>
                <a:gd name="T110" fmla="*/ 27 w 677"/>
                <a:gd name="T111" fmla="*/ 2 h 828"/>
                <a:gd name="T112" fmla="*/ 29 w 677"/>
                <a:gd name="T113" fmla="*/ 1 h 828"/>
                <a:gd name="T114" fmla="*/ 30 w 677"/>
                <a:gd name="T115" fmla="*/ 1 h 828"/>
                <a:gd name="T116" fmla="*/ 30 w 677"/>
                <a:gd name="T117" fmla="*/ 1 h 828"/>
                <a:gd name="T118" fmla="*/ 31 w 677"/>
                <a:gd name="T119" fmla="*/ 1 h 828"/>
                <a:gd name="T120" fmla="*/ 34 w 677"/>
                <a:gd name="T121" fmla="*/ 1 h 82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77"/>
                <a:gd name="T184" fmla="*/ 0 h 828"/>
                <a:gd name="T185" fmla="*/ 677 w 677"/>
                <a:gd name="T186" fmla="*/ 828 h 82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77" h="828">
                  <a:moveTo>
                    <a:pt x="603" y="20"/>
                  </a:moveTo>
                  <a:lnTo>
                    <a:pt x="598" y="28"/>
                  </a:lnTo>
                  <a:lnTo>
                    <a:pt x="594" y="36"/>
                  </a:lnTo>
                  <a:lnTo>
                    <a:pt x="591" y="41"/>
                  </a:lnTo>
                  <a:lnTo>
                    <a:pt x="589" y="45"/>
                  </a:lnTo>
                  <a:lnTo>
                    <a:pt x="584" y="49"/>
                  </a:lnTo>
                  <a:lnTo>
                    <a:pt x="577" y="53"/>
                  </a:lnTo>
                  <a:lnTo>
                    <a:pt x="573" y="55"/>
                  </a:lnTo>
                  <a:lnTo>
                    <a:pt x="573" y="59"/>
                  </a:lnTo>
                  <a:lnTo>
                    <a:pt x="573" y="61"/>
                  </a:lnTo>
                  <a:lnTo>
                    <a:pt x="573" y="63"/>
                  </a:lnTo>
                  <a:lnTo>
                    <a:pt x="582" y="67"/>
                  </a:lnTo>
                  <a:lnTo>
                    <a:pt x="591" y="71"/>
                  </a:lnTo>
                  <a:lnTo>
                    <a:pt x="582" y="79"/>
                  </a:lnTo>
                  <a:lnTo>
                    <a:pt x="577" y="87"/>
                  </a:lnTo>
                  <a:lnTo>
                    <a:pt x="587" y="109"/>
                  </a:lnTo>
                  <a:lnTo>
                    <a:pt x="596" y="133"/>
                  </a:lnTo>
                  <a:lnTo>
                    <a:pt x="603" y="145"/>
                  </a:lnTo>
                  <a:lnTo>
                    <a:pt x="607" y="160"/>
                  </a:lnTo>
                  <a:lnTo>
                    <a:pt x="603" y="178"/>
                  </a:lnTo>
                  <a:lnTo>
                    <a:pt x="598" y="196"/>
                  </a:lnTo>
                  <a:lnTo>
                    <a:pt x="596" y="208"/>
                  </a:lnTo>
                  <a:lnTo>
                    <a:pt x="598" y="218"/>
                  </a:lnTo>
                  <a:lnTo>
                    <a:pt x="601" y="224"/>
                  </a:lnTo>
                  <a:lnTo>
                    <a:pt x="603" y="228"/>
                  </a:lnTo>
                  <a:lnTo>
                    <a:pt x="610" y="238"/>
                  </a:lnTo>
                  <a:lnTo>
                    <a:pt x="612" y="250"/>
                  </a:lnTo>
                  <a:lnTo>
                    <a:pt x="607" y="275"/>
                  </a:lnTo>
                  <a:lnTo>
                    <a:pt x="607" y="299"/>
                  </a:lnTo>
                  <a:lnTo>
                    <a:pt x="617" y="319"/>
                  </a:lnTo>
                  <a:lnTo>
                    <a:pt x="631" y="337"/>
                  </a:lnTo>
                  <a:lnTo>
                    <a:pt x="635" y="359"/>
                  </a:lnTo>
                  <a:lnTo>
                    <a:pt x="640" y="382"/>
                  </a:lnTo>
                  <a:lnTo>
                    <a:pt x="642" y="392"/>
                  </a:lnTo>
                  <a:lnTo>
                    <a:pt x="645" y="400"/>
                  </a:lnTo>
                  <a:lnTo>
                    <a:pt x="652" y="404"/>
                  </a:lnTo>
                  <a:lnTo>
                    <a:pt x="659" y="408"/>
                  </a:lnTo>
                  <a:lnTo>
                    <a:pt x="666" y="412"/>
                  </a:lnTo>
                  <a:lnTo>
                    <a:pt x="673" y="416"/>
                  </a:lnTo>
                  <a:lnTo>
                    <a:pt x="677" y="422"/>
                  </a:lnTo>
                  <a:lnTo>
                    <a:pt x="677" y="432"/>
                  </a:lnTo>
                  <a:lnTo>
                    <a:pt x="670" y="450"/>
                  </a:lnTo>
                  <a:lnTo>
                    <a:pt x="661" y="464"/>
                  </a:lnTo>
                  <a:lnTo>
                    <a:pt x="659" y="474"/>
                  </a:lnTo>
                  <a:lnTo>
                    <a:pt x="654" y="485"/>
                  </a:lnTo>
                  <a:lnTo>
                    <a:pt x="652" y="485"/>
                  </a:lnTo>
                  <a:lnTo>
                    <a:pt x="649" y="489"/>
                  </a:lnTo>
                  <a:lnTo>
                    <a:pt x="647" y="491"/>
                  </a:lnTo>
                  <a:lnTo>
                    <a:pt x="645" y="495"/>
                  </a:lnTo>
                  <a:lnTo>
                    <a:pt x="645" y="503"/>
                  </a:lnTo>
                  <a:lnTo>
                    <a:pt x="647" y="513"/>
                  </a:lnTo>
                  <a:lnTo>
                    <a:pt x="647" y="519"/>
                  </a:lnTo>
                  <a:lnTo>
                    <a:pt x="649" y="523"/>
                  </a:lnTo>
                  <a:lnTo>
                    <a:pt x="652" y="527"/>
                  </a:lnTo>
                  <a:lnTo>
                    <a:pt x="656" y="531"/>
                  </a:lnTo>
                  <a:lnTo>
                    <a:pt x="659" y="535"/>
                  </a:lnTo>
                  <a:lnTo>
                    <a:pt x="661" y="541"/>
                  </a:lnTo>
                  <a:lnTo>
                    <a:pt x="661" y="547"/>
                  </a:lnTo>
                  <a:lnTo>
                    <a:pt x="661" y="557"/>
                  </a:lnTo>
                  <a:lnTo>
                    <a:pt x="656" y="567"/>
                  </a:lnTo>
                  <a:lnTo>
                    <a:pt x="647" y="575"/>
                  </a:lnTo>
                  <a:lnTo>
                    <a:pt x="638" y="581"/>
                  </a:lnTo>
                  <a:lnTo>
                    <a:pt x="626" y="586"/>
                  </a:lnTo>
                  <a:lnTo>
                    <a:pt x="605" y="592"/>
                  </a:lnTo>
                  <a:lnTo>
                    <a:pt x="594" y="598"/>
                  </a:lnTo>
                  <a:lnTo>
                    <a:pt x="589" y="604"/>
                  </a:lnTo>
                  <a:lnTo>
                    <a:pt x="582" y="608"/>
                  </a:lnTo>
                  <a:lnTo>
                    <a:pt x="577" y="612"/>
                  </a:lnTo>
                  <a:lnTo>
                    <a:pt x="570" y="614"/>
                  </a:lnTo>
                  <a:lnTo>
                    <a:pt x="563" y="618"/>
                  </a:lnTo>
                  <a:lnTo>
                    <a:pt x="556" y="622"/>
                  </a:lnTo>
                  <a:lnTo>
                    <a:pt x="549" y="628"/>
                  </a:lnTo>
                  <a:lnTo>
                    <a:pt x="545" y="638"/>
                  </a:lnTo>
                  <a:lnTo>
                    <a:pt x="531" y="644"/>
                  </a:lnTo>
                  <a:lnTo>
                    <a:pt x="514" y="654"/>
                  </a:lnTo>
                  <a:lnTo>
                    <a:pt x="512" y="660"/>
                  </a:lnTo>
                  <a:lnTo>
                    <a:pt x="510" y="664"/>
                  </a:lnTo>
                  <a:lnTo>
                    <a:pt x="505" y="668"/>
                  </a:lnTo>
                  <a:lnTo>
                    <a:pt x="500" y="670"/>
                  </a:lnTo>
                  <a:lnTo>
                    <a:pt x="489" y="672"/>
                  </a:lnTo>
                  <a:lnTo>
                    <a:pt x="477" y="672"/>
                  </a:lnTo>
                  <a:lnTo>
                    <a:pt x="468" y="674"/>
                  </a:lnTo>
                  <a:lnTo>
                    <a:pt x="456" y="676"/>
                  </a:lnTo>
                  <a:lnTo>
                    <a:pt x="449" y="682"/>
                  </a:lnTo>
                  <a:lnTo>
                    <a:pt x="438" y="686"/>
                  </a:lnTo>
                  <a:lnTo>
                    <a:pt x="428" y="690"/>
                  </a:lnTo>
                  <a:lnTo>
                    <a:pt x="419" y="695"/>
                  </a:lnTo>
                  <a:lnTo>
                    <a:pt x="407" y="699"/>
                  </a:lnTo>
                  <a:lnTo>
                    <a:pt x="396" y="701"/>
                  </a:lnTo>
                  <a:lnTo>
                    <a:pt x="382" y="699"/>
                  </a:lnTo>
                  <a:lnTo>
                    <a:pt x="372" y="697"/>
                  </a:lnTo>
                  <a:lnTo>
                    <a:pt x="368" y="690"/>
                  </a:lnTo>
                  <a:lnTo>
                    <a:pt x="358" y="684"/>
                  </a:lnTo>
                  <a:lnTo>
                    <a:pt x="347" y="682"/>
                  </a:lnTo>
                  <a:lnTo>
                    <a:pt x="333" y="684"/>
                  </a:lnTo>
                  <a:lnTo>
                    <a:pt x="319" y="678"/>
                  </a:lnTo>
                  <a:lnTo>
                    <a:pt x="307" y="674"/>
                  </a:lnTo>
                  <a:lnTo>
                    <a:pt x="298" y="680"/>
                  </a:lnTo>
                  <a:lnTo>
                    <a:pt x="284" y="682"/>
                  </a:lnTo>
                  <a:lnTo>
                    <a:pt x="277" y="682"/>
                  </a:lnTo>
                  <a:lnTo>
                    <a:pt x="270" y="682"/>
                  </a:lnTo>
                  <a:lnTo>
                    <a:pt x="265" y="684"/>
                  </a:lnTo>
                  <a:lnTo>
                    <a:pt x="263" y="686"/>
                  </a:lnTo>
                  <a:lnTo>
                    <a:pt x="268" y="697"/>
                  </a:lnTo>
                  <a:lnTo>
                    <a:pt x="275" y="705"/>
                  </a:lnTo>
                  <a:lnTo>
                    <a:pt x="277" y="727"/>
                  </a:lnTo>
                  <a:lnTo>
                    <a:pt x="277" y="749"/>
                  </a:lnTo>
                  <a:lnTo>
                    <a:pt x="263" y="769"/>
                  </a:lnTo>
                  <a:lnTo>
                    <a:pt x="244" y="787"/>
                  </a:lnTo>
                  <a:lnTo>
                    <a:pt x="235" y="795"/>
                  </a:lnTo>
                  <a:lnTo>
                    <a:pt x="226" y="801"/>
                  </a:lnTo>
                  <a:lnTo>
                    <a:pt x="216" y="806"/>
                  </a:lnTo>
                  <a:lnTo>
                    <a:pt x="207" y="806"/>
                  </a:lnTo>
                  <a:lnTo>
                    <a:pt x="191" y="804"/>
                  </a:lnTo>
                  <a:lnTo>
                    <a:pt x="179" y="806"/>
                  </a:lnTo>
                  <a:lnTo>
                    <a:pt x="170" y="810"/>
                  </a:lnTo>
                  <a:lnTo>
                    <a:pt x="163" y="814"/>
                  </a:lnTo>
                  <a:lnTo>
                    <a:pt x="158" y="818"/>
                  </a:lnTo>
                  <a:lnTo>
                    <a:pt x="151" y="824"/>
                  </a:lnTo>
                  <a:lnTo>
                    <a:pt x="142" y="826"/>
                  </a:lnTo>
                  <a:lnTo>
                    <a:pt x="128" y="828"/>
                  </a:lnTo>
                  <a:lnTo>
                    <a:pt x="116" y="828"/>
                  </a:lnTo>
                  <a:lnTo>
                    <a:pt x="102" y="826"/>
                  </a:lnTo>
                  <a:lnTo>
                    <a:pt x="95" y="824"/>
                  </a:lnTo>
                  <a:lnTo>
                    <a:pt x="88" y="820"/>
                  </a:lnTo>
                  <a:lnTo>
                    <a:pt x="84" y="816"/>
                  </a:lnTo>
                  <a:lnTo>
                    <a:pt x="77" y="810"/>
                  </a:lnTo>
                  <a:lnTo>
                    <a:pt x="65" y="789"/>
                  </a:lnTo>
                  <a:lnTo>
                    <a:pt x="51" y="769"/>
                  </a:lnTo>
                  <a:lnTo>
                    <a:pt x="33" y="769"/>
                  </a:lnTo>
                  <a:lnTo>
                    <a:pt x="14" y="769"/>
                  </a:lnTo>
                  <a:lnTo>
                    <a:pt x="7" y="767"/>
                  </a:lnTo>
                  <a:lnTo>
                    <a:pt x="0" y="763"/>
                  </a:lnTo>
                  <a:lnTo>
                    <a:pt x="7" y="753"/>
                  </a:lnTo>
                  <a:lnTo>
                    <a:pt x="14" y="745"/>
                  </a:lnTo>
                  <a:lnTo>
                    <a:pt x="19" y="739"/>
                  </a:lnTo>
                  <a:lnTo>
                    <a:pt x="21" y="735"/>
                  </a:lnTo>
                  <a:lnTo>
                    <a:pt x="23" y="731"/>
                  </a:lnTo>
                  <a:lnTo>
                    <a:pt x="23" y="725"/>
                  </a:lnTo>
                  <a:lnTo>
                    <a:pt x="28" y="676"/>
                  </a:lnTo>
                  <a:lnTo>
                    <a:pt x="23" y="666"/>
                  </a:lnTo>
                  <a:lnTo>
                    <a:pt x="19" y="654"/>
                  </a:lnTo>
                  <a:lnTo>
                    <a:pt x="14" y="648"/>
                  </a:lnTo>
                  <a:lnTo>
                    <a:pt x="12" y="640"/>
                  </a:lnTo>
                  <a:lnTo>
                    <a:pt x="12" y="632"/>
                  </a:lnTo>
                  <a:lnTo>
                    <a:pt x="12" y="622"/>
                  </a:lnTo>
                  <a:lnTo>
                    <a:pt x="23" y="604"/>
                  </a:lnTo>
                  <a:lnTo>
                    <a:pt x="40" y="581"/>
                  </a:lnTo>
                  <a:lnTo>
                    <a:pt x="49" y="561"/>
                  </a:lnTo>
                  <a:lnTo>
                    <a:pt x="63" y="541"/>
                  </a:lnTo>
                  <a:lnTo>
                    <a:pt x="65" y="523"/>
                  </a:lnTo>
                  <a:lnTo>
                    <a:pt x="72" y="503"/>
                  </a:lnTo>
                  <a:lnTo>
                    <a:pt x="77" y="495"/>
                  </a:lnTo>
                  <a:lnTo>
                    <a:pt x="86" y="487"/>
                  </a:lnTo>
                  <a:lnTo>
                    <a:pt x="91" y="483"/>
                  </a:lnTo>
                  <a:lnTo>
                    <a:pt x="98" y="481"/>
                  </a:lnTo>
                  <a:lnTo>
                    <a:pt x="107" y="481"/>
                  </a:lnTo>
                  <a:lnTo>
                    <a:pt x="116" y="479"/>
                  </a:lnTo>
                  <a:lnTo>
                    <a:pt x="128" y="479"/>
                  </a:lnTo>
                  <a:lnTo>
                    <a:pt x="135" y="477"/>
                  </a:lnTo>
                  <a:lnTo>
                    <a:pt x="142" y="474"/>
                  </a:lnTo>
                  <a:lnTo>
                    <a:pt x="147" y="470"/>
                  </a:lnTo>
                  <a:lnTo>
                    <a:pt x="151" y="466"/>
                  </a:lnTo>
                  <a:lnTo>
                    <a:pt x="158" y="462"/>
                  </a:lnTo>
                  <a:lnTo>
                    <a:pt x="165" y="460"/>
                  </a:lnTo>
                  <a:lnTo>
                    <a:pt x="177" y="458"/>
                  </a:lnTo>
                  <a:lnTo>
                    <a:pt x="189" y="454"/>
                  </a:lnTo>
                  <a:lnTo>
                    <a:pt x="200" y="448"/>
                  </a:lnTo>
                  <a:lnTo>
                    <a:pt x="212" y="440"/>
                  </a:lnTo>
                  <a:lnTo>
                    <a:pt x="223" y="430"/>
                  </a:lnTo>
                  <a:lnTo>
                    <a:pt x="230" y="422"/>
                  </a:lnTo>
                  <a:lnTo>
                    <a:pt x="240" y="412"/>
                  </a:lnTo>
                  <a:lnTo>
                    <a:pt x="244" y="408"/>
                  </a:lnTo>
                  <a:lnTo>
                    <a:pt x="251" y="404"/>
                  </a:lnTo>
                  <a:lnTo>
                    <a:pt x="258" y="402"/>
                  </a:lnTo>
                  <a:lnTo>
                    <a:pt x="265" y="402"/>
                  </a:lnTo>
                  <a:lnTo>
                    <a:pt x="284" y="404"/>
                  </a:lnTo>
                  <a:lnTo>
                    <a:pt x="303" y="406"/>
                  </a:lnTo>
                  <a:lnTo>
                    <a:pt x="324" y="410"/>
                  </a:lnTo>
                  <a:lnTo>
                    <a:pt x="342" y="412"/>
                  </a:lnTo>
                  <a:lnTo>
                    <a:pt x="356" y="412"/>
                  </a:lnTo>
                  <a:lnTo>
                    <a:pt x="368" y="410"/>
                  </a:lnTo>
                  <a:lnTo>
                    <a:pt x="375" y="408"/>
                  </a:lnTo>
                  <a:lnTo>
                    <a:pt x="382" y="402"/>
                  </a:lnTo>
                  <a:lnTo>
                    <a:pt x="386" y="398"/>
                  </a:lnTo>
                  <a:lnTo>
                    <a:pt x="389" y="390"/>
                  </a:lnTo>
                  <a:lnTo>
                    <a:pt x="391" y="382"/>
                  </a:lnTo>
                  <a:lnTo>
                    <a:pt x="391" y="370"/>
                  </a:lnTo>
                  <a:lnTo>
                    <a:pt x="391" y="361"/>
                  </a:lnTo>
                  <a:lnTo>
                    <a:pt x="386" y="355"/>
                  </a:lnTo>
                  <a:lnTo>
                    <a:pt x="382" y="351"/>
                  </a:lnTo>
                  <a:lnTo>
                    <a:pt x="377" y="345"/>
                  </a:lnTo>
                  <a:lnTo>
                    <a:pt x="372" y="339"/>
                  </a:lnTo>
                  <a:lnTo>
                    <a:pt x="368" y="333"/>
                  </a:lnTo>
                  <a:lnTo>
                    <a:pt x="365" y="323"/>
                  </a:lnTo>
                  <a:lnTo>
                    <a:pt x="363" y="313"/>
                  </a:lnTo>
                  <a:lnTo>
                    <a:pt x="365" y="301"/>
                  </a:lnTo>
                  <a:lnTo>
                    <a:pt x="368" y="291"/>
                  </a:lnTo>
                  <a:lnTo>
                    <a:pt x="375" y="283"/>
                  </a:lnTo>
                  <a:lnTo>
                    <a:pt x="379" y="277"/>
                  </a:lnTo>
                  <a:lnTo>
                    <a:pt x="386" y="271"/>
                  </a:lnTo>
                  <a:lnTo>
                    <a:pt x="391" y="263"/>
                  </a:lnTo>
                  <a:lnTo>
                    <a:pt x="396" y="254"/>
                  </a:lnTo>
                  <a:lnTo>
                    <a:pt x="398" y="242"/>
                  </a:lnTo>
                  <a:lnTo>
                    <a:pt x="391" y="216"/>
                  </a:lnTo>
                  <a:lnTo>
                    <a:pt x="384" y="194"/>
                  </a:lnTo>
                  <a:lnTo>
                    <a:pt x="389" y="186"/>
                  </a:lnTo>
                  <a:lnTo>
                    <a:pt x="391" y="174"/>
                  </a:lnTo>
                  <a:lnTo>
                    <a:pt x="391" y="160"/>
                  </a:lnTo>
                  <a:lnTo>
                    <a:pt x="389" y="145"/>
                  </a:lnTo>
                  <a:lnTo>
                    <a:pt x="389" y="139"/>
                  </a:lnTo>
                  <a:lnTo>
                    <a:pt x="391" y="135"/>
                  </a:lnTo>
                  <a:lnTo>
                    <a:pt x="393" y="131"/>
                  </a:lnTo>
                  <a:lnTo>
                    <a:pt x="398" y="127"/>
                  </a:lnTo>
                  <a:lnTo>
                    <a:pt x="407" y="121"/>
                  </a:lnTo>
                  <a:lnTo>
                    <a:pt x="417" y="111"/>
                  </a:lnTo>
                  <a:lnTo>
                    <a:pt x="421" y="103"/>
                  </a:lnTo>
                  <a:lnTo>
                    <a:pt x="424" y="91"/>
                  </a:lnTo>
                  <a:lnTo>
                    <a:pt x="426" y="87"/>
                  </a:lnTo>
                  <a:lnTo>
                    <a:pt x="428" y="81"/>
                  </a:lnTo>
                  <a:lnTo>
                    <a:pt x="435" y="77"/>
                  </a:lnTo>
                  <a:lnTo>
                    <a:pt x="442" y="73"/>
                  </a:lnTo>
                  <a:lnTo>
                    <a:pt x="454" y="71"/>
                  </a:lnTo>
                  <a:lnTo>
                    <a:pt x="470" y="67"/>
                  </a:lnTo>
                  <a:lnTo>
                    <a:pt x="477" y="65"/>
                  </a:lnTo>
                  <a:lnTo>
                    <a:pt x="486" y="59"/>
                  </a:lnTo>
                  <a:lnTo>
                    <a:pt x="498" y="53"/>
                  </a:lnTo>
                  <a:lnTo>
                    <a:pt x="507" y="45"/>
                  </a:lnTo>
                  <a:lnTo>
                    <a:pt x="514" y="39"/>
                  </a:lnTo>
                  <a:lnTo>
                    <a:pt x="521" y="30"/>
                  </a:lnTo>
                  <a:lnTo>
                    <a:pt x="526" y="22"/>
                  </a:lnTo>
                  <a:lnTo>
                    <a:pt x="526" y="14"/>
                  </a:lnTo>
                  <a:lnTo>
                    <a:pt x="528" y="10"/>
                  </a:lnTo>
                  <a:lnTo>
                    <a:pt x="528" y="0"/>
                  </a:lnTo>
                  <a:lnTo>
                    <a:pt x="533" y="2"/>
                  </a:lnTo>
                  <a:lnTo>
                    <a:pt x="538" y="4"/>
                  </a:lnTo>
                  <a:lnTo>
                    <a:pt x="538" y="6"/>
                  </a:lnTo>
                  <a:lnTo>
                    <a:pt x="538" y="8"/>
                  </a:lnTo>
                  <a:lnTo>
                    <a:pt x="538" y="14"/>
                  </a:lnTo>
                  <a:lnTo>
                    <a:pt x="542" y="16"/>
                  </a:lnTo>
                  <a:lnTo>
                    <a:pt x="559" y="20"/>
                  </a:lnTo>
                  <a:lnTo>
                    <a:pt x="573" y="20"/>
                  </a:lnTo>
                  <a:lnTo>
                    <a:pt x="589" y="20"/>
                  </a:lnTo>
                  <a:lnTo>
                    <a:pt x="603" y="20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23" name="Freeform 113"/>
            <p:cNvSpPr>
              <a:spLocks/>
            </p:cNvSpPr>
            <p:nvPr/>
          </p:nvSpPr>
          <p:spPr bwMode="auto">
            <a:xfrm>
              <a:off x="3340" y="1614"/>
              <a:ext cx="420" cy="447"/>
            </a:xfrm>
            <a:custGeom>
              <a:avLst/>
              <a:gdLst>
                <a:gd name="T0" fmla="*/ 34 w 677"/>
                <a:gd name="T1" fmla="*/ 1 h 828"/>
                <a:gd name="T2" fmla="*/ 32 w 677"/>
                <a:gd name="T3" fmla="*/ 2 h 828"/>
                <a:gd name="T4" fmla="*/ 33 w 677"/>
                <a:gd name="T5" fmla="*/ 2 h 828"/>
                <a:gd name="T6" fmla="*/ 34 w 677"/>
                <a:gd name="T7" fmla="*/ 3 h 828"/>
                <a:gd name="T8" fmla="*/ 34 w 677"/>
                <a:gd name="T9" fmla="*/ 4 h 828"/>
                <a:gd name="T10" fmla="*/ 34 w 677"/>
                <a:gd name="T11" fmla="*/ 5 h 828"/>
                <a:gd name="T12" fmla="*/ 35 w 677"/>
                <a:gd name="T13" fmla="*/ 6 h 828"/>
                <a:gd name="T14" fmla="*/ 36 w 677"/>
                <a:gd name="T15" fmla="*/ 9 h 828"/>
                <a:gd name="T16" fmla="*/ 37 w 677"/>
                <a:gd name="T17" fmla="*/ 10 h 828"/>
                <a:gd name="T18" fmla="*/ 39 w 677"/>
                <a:gd name="T19" fmla="*/ 10 h 828"/>
                <a:gd name="T20" fmla="*/ 38 w 677"/>
                <a:gd name="T21" fmla="*/ 12 h 828"/>
                <a:gd name="T22" fmla="*/ 37 w 677"/>
                <a:gd name="T23" fmla="*/ 12 h 828"/>
                <a:gd name="T24" fmla="*/ 37 w 677"/>
                <a:gd name="T25" fmla="*/ 13 h 828"/>
                <a:gd name="T26" fmla="*/ 38 w 677"/>
                <a:gd name="T27" fmla="*/ 13 h 828"/>
                <a:gd name="T28" fmla="*/ 37 w 677"/>
                <a:gd name="T29" fmla="*/ 14 h 828"/>
                <a:gd name="T30" fmla="*/ 35 w 677"/>
                <a:gd name="T31" fmla="*/ 15 h 828"/>
                <a:gd name="T32" fmla="*/ 33 w 677"/>
                <a:gd name="T33" fmla="*/ 15 h 828"/>
                <a:gd name="T34" fmla="*/ 32 w 677"/>
                <a:gd name="T35" fmla="*/ 16 h 828"/>
                <a:gd name="T36" fmla="*/ 29 w 677"/>
                <a:gd name="T37" fmla="*/ 16 h 828"/>
                <a:gd name="T38" fmla="*/ 28 w 677"/>
                <a:gd name="T39" fmla="*/ 17 h 828"/>
                <a:gd name="T40" fmla="*/ 25 w 677"/>
                <a:gd name="T41" fmla="*/ 17 h 828"/>
                <a:gd name="T42" fmla="*/ 23 w 677"/>
                <a:gd name="T43" fmla="*/ 17 h 828"/>
                <a:gd name="T44" fmla="*/ 21 w 677"/>
                <a:gd name="T45" fmla="*/ 17 h 828"/>
                <a:gd name="T46" fmla="*/ 18 w 677"/>
                <a:gd name="T47" fmla="*/ 17 h 828"/>
                <a:gd name="T48" fmla="*/ 16 w 677"/>
                <a:gd name="T49" fmla="*/ 17 h 828"/>
                <a:gd name="T50" fmla="*/ 16 w 677"/>
                <a:gd name="T51" fmla="*/ 17 h 828"/>
                <a:gd name="T52" fmla="*/ 15 w 677"/>
                <a:gd name="T53" fmla="*/ 19 h 828"/>
                <a:gd name="T54" fmla="*/ 12 w 677"/>
                <a:gd name="T55" fmla="*/ 20 h 828"/>
                <a:gd name="T56" fmla="*/ 10 w 677"/>
                <a:gd name="T57" fmla="*/ 20 h 828"/>
                <a:gd name="T58" fmla="*/ 8 w 677"/>
                <a:gd name="T59" fmla="*/ 21 h 828"/>
                <a:gd name="T60" fmla="*/ 6 w 677"/>
                <a:gd name="T61" fmla="*/ 21 h 828"/>
                <a:gd name="T62" fmla="*/ 4 w 677"/>
                <a:gd name="T63" fmla="*/ 19 h 828"/>
                <a:gd name="T64" fmla="*/ 1 w 677"/>
                <a:gd name="T65" fmla="*/ 19 h 828"/>
                <a:gd name="T66" fmla="*/ 1 w 677"/>
                <a:gd name="T67" fmla="*/ 18 h 828"/>
                <a:gd name="T68" fmla="*/ 1 w 677"/>
                <a:gd name="T69" fmla="*/ 18 h 828"/>
                <a:gd name="T70" fmla="*/ 1 w 677"/>
                <a:gd name="T71" fmla="*/ 16 h 828"/>
                <a:gd name="T72" fmla="*/ 1 w 677"/>
                <a:gd name="T73" fmla="*/ 16 h 828"/>
                <a:gd name="T74" fmla="*/ 4 w 677"/>
                <a:gd name="T75" fmla="*/ 13 h 828"/>
                <a:gd name="T76" fmla="*/ 4 w 677"/>
                <a:gd name="T77" fmla="*/ 12 h 828"/>
                <a:gd name="T78" fmla="*/ 7 w 677"/>
                <a:gd name="T79" fmla="*/ 12 h 828"/>
                <a:gd name="T80" fmla="*/ 9 w 677"/>
                <a:gd name="T81" fmla="*/ 12 h 828"/>
                <a:gd name="T82" fmla="*/ 10 w 677"/>
                <a:gd name="T83" fmla="*/ 11 h 828"/>
                <a:gd name="T84" fmla="*/ 12 w 677"/>
                <a:gd name="T85" fmla="*/ 10 h 828"/>
                <a:gd name="T86" fmla="*/ 14 w 677"/>
                <a:gd name="T87" fmla="*/ 10 h 828"/>
                <a:gd name="T88" fmla="*/ 17 w 677"/>
                <a:gd name="T89" fmla="*/ 10 h 828"/>
                <a:gd name="T90" fmla="*/ 21 w 677"/>
                <a:gd name="T91" fmla="*/ 10 h 828"/>
                <a:gd name="T92" fmla="*/ 22 w 677"/>
                <a:gd name="T93" fmla="*/ 10 h 828"/>
                <a:gd name="T94" fmla="*/ 22 w 677"/>
                <a:gd name="T95" fmla="*/ 9 h 828"/>
                <a:gd name="T96" fmla="*/ 21 w 677"/>
                <a:gd name="T97" fmla="*/ 8 h 828"/>
                <a:gd name="T98" fmla="*/ 21 w 677"/>
                <a:gd name="T99" fmla="*/ 7 h 828"/>
                <a:gd name="T100" fmla="*/ 22 w 677"/>
                <a:gd name="T101" fmla="*/ 6 h 828"/>
                <a:gd name="T102" fmla="*/ 22 w 677"/>
                <a:gd name="T103" fmla="*/ 5 h 828"/>
                <a:gd name="T104" fmla="*/ 22 w 677"/>
                <a:gd name="T105" fmla="*/ 3 h 828"/>
                <a:gd name="T106" fmla="*/ 23 w 677"/>
                <a:gd name="T107" fmla="*/ 3 h 828"/>
                <a:gd name="T108" fmla="*/ 24 w 677"/>
                <a:gd name="T109" fmla="*/ 2 h 828"/>
                <a:gd name="T110" fmla="*/ 25 w 677"/>
                <a:gd name="T111" fmla="*/ 2 h 828"/>
                <a:gd name="T112" fmla="*/ 28 w 677"/>
                <a:gd name="T113" fmla="*/ 2 h 828"/>
                <a:gd name="T114" fmla="*/ 30 w 677"/>
                <a:gd name="T115" fmla="*/ 1 h 828"/>
                <a:gd name="T116" fmla="*/ 30 w 677"/>
                <a:gd name="T117" fmla="*/ 0 h 828"/>
                <a:gd name="T118" fmla="*/ 30 w 677"/>
                <a:gd name="T119" fmla="*/ 1 h 828"/>
                <a:gd name="T120" fmla="*/ 32 w 677"/>
                <a:gd name="T121" fmla="*/ 1 h 828"/>
                <a:gd name="T122" fmla="*/ 34 w 677"/>
                <a:gd name="T123" fmla="*/ 1 h 8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77"/>
                <a:gd name="T187" fmla="*/ 0 h 828"/>
                <a:gd name="T188" fmla="*/ 677 w 677"/>
                <a:gd name="T189" fmla="*/ 828 h 8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77" h="828">
                  <a:moveTo>
                    <a:pt x="603" y="20"/>
                  </a:moveTo>
                  <a:lnTo>
                    <a:pt x="598" y="28"/>
                  </a:lnTo>
                  <a:lnTo>
                    <a:pt x="594" y="36"/>
                  </a:lnTo>
                  <a:lnTo>
                    <a:pt x="591" y="41"/>
                  </a:lnTo>
                  <a:lnTo>
                    <a:pt x="589" y="45"/>
                  </a:lnTo>
                  <a:lnTo>
                    <a:pt x="584" y="49"/>
                  </a:lnTo>
                  <a:lnTo>
                    <a:pt x="577" y="53"/>
                  </a:lnTo>
                  <a:lnTo>
                    <a:pt x="573" y="55"/>
                  </a:lnTo>
                  <a:lnTo>
                    <a:pt x="573" y="59"/>
                  </a:lnTo>
                  <a:lnTo>
                    <a:pt x="573" y="61"/>
                  </a:lnTo>
                  <a:lnTo>
                    <a:pt x="573" y="63"/>
                  </a:lnTo>
                  <a:lnTo>
                    <a:pt x="582" y="67"/>
                  </a:lnTo>
                  <a:lnTo>
                    <a:pt x="591" y="71"/>
                  </a:lnTo>
                  <a:lnTo>
                    <a:pt x="582" y="79"/>
                  </a:lnTo>
                  <a:lnTo>
                    <a:pt x="577" y="87"/>
                  </a:lnTo>
                  <a:lnTo>
                    <a:pt x="587" y="109"/>
                  </a:lnTo>
                  <a:lnTo>
                    <a:pt x="596" y="133"/>
                  </a:lnTo>
                  <a:lnTo>
                    <a:pt x="603" y="145"/>
                  </a:lnTo>
                  <a:lnTo>
                    <a:pt x="607" y="160"/>
                  </a:lnTo>
                  <a:lnTo>
                    <a:pt x="603" y="178"/>
                  </a:lnTo>
                  <a:lnTo>
                    <a:pt x="598" y="196"/>
                  </a:lnTo>
                  <a:lnTo>
                    <a:pt x="596" y="208"/>
                  </a:lnTo>
                  <a:lnTo>
                    <a:pt x="598" y="218"/>
                  </a:lnTo>
                  <a:lnTo>
                    <a:pt x="601" y="224"/>
                  </a:lnTo>
                  <a:lnTo>
                    <a:pt x="603" y="228"/>
                  </a:lnTo>
                  <a:lnTo>
                    <a:pt x="610" y="238"/>
                  </a:lnTo>
                  <a:lnTo>
                    <a:pt x="612" y="250"/>
                  </a:lnTo>
                  <a:lnTo>
                    <a:pt x="607" y="275"/>
                  </a:lnTo>
                  <a:lnTo>
                    <a:pt x="607" y="299"/>
                  </a:lnTo>
                  <a:lnTo>
                    <a:pt x="617" y="319"/>
                  </a:lnTo>
                  <a:lnTo>
                    <a:pt x="631" y="337"/>
                  </a:lnTo>
                  <a:lnTo>
                    <a:pt x="635" y="359"/>
                  </a:lnTo>
                  <a:lnTo>
                    <a:pt x="640" y="382"/>
                  </a:lnTo>
                  <a:lnTo>
                    <a:pt x="642" y="392"/>
                  </a:lnTo>
                  <a:lnTo>
                    <a:pt x="645" y="400"/>
                  </a:lnTo>
                  <a:lnTo>
                    <a:pt x="652" y="404"/>
                  </a:lnTo>
                  <a:lnTo>
                    <a:pt x="659" y="408"/>
                  </a:lnTo>
                  <a:lnTo>
                    <a:pt x="666" y="412"/>
                  </a:lnTo>
                  <a:lnTo>
                    <a:pt x="673" y="416"/>
                  </a:lnTo>
                  <a:lnTo>
                    <a:pt x="677" y="422"/>
                  </a:lnTo>
                  <a:lnTo>
                    <a:pt x="677" y="432"/>
                  </a:lnTo>
                  <a:lnTo>
                    <a:pt x="670" y="450"/>
                  </a:lnTo>
                  <a:lnTo>
                    <a:pt x="661" y="464"/>
                  </a:lnTo>
                  <a:lnTo>
                    <a:pt x="659" y="474"/>
                  </a:lnTo>
                  <a:lnTo>
                    <a:pt x="654" y="485"/>
                  </a:lnTo>
                  <a:lnTo>
                    <a:pt x="652" y="485"/>
                  </a:lnTo>
                  <a:lnTo>
                    <a:pt x="649" y="489"/>
                  </a:lnTo>
                  <a:lnTo>
                    <a:pt x="647" y="491"/>
                  </a:lnTo>
                  <a:lnTo>
                    <a:pt x="645" y="495"/>
                  </a:lnTo>
                  <a:lnTo>
                    <a:pt x="645" y="503"/>
                  </a:lnTo>
                  <a:lnTo>
                    <a:pt x="647" y="513"/>
                  </a:lnTo>
                  <a:lnTo>
                    <a:pt x="647" y="519"/>
                  </a:lnTo>
                  <a:lnTo>
                    <a:pt x="649" y="523"/>
                  </a:lnTo>
                  <a:lnTo>
                    <a:pt x="652" y="527"/>
                  </a:lnTo>
                  <a:lnTo>
                    <a:pt x="656" y="531"/>
                  </a:lnTo>
                  <a:lnTo>
                    <a:pt x="659" y="535"/>
                  </a:lnTo>
                  <a:lnTo>
                    <a:pt x="661" y="541"/>
                  </a:lnTo>
                  <a:lnTo>
                    <a:pt x="661" y="547"/>
                  </a:lnTo>
                  <a:lnTo>
                    <a:pt x="661" y="557"/>
                  </a:lnTo>
                  <a:lnTo>
                    <a:pt x="656" y="567"/>
                  </a:lnTo>
                  <a:lnTo>
                    <a:pt x="647" y="575"/>
                  </a:lnTo>
                  <a:lnTo>
                    <a:pt x="638" y="581"/>
                  </a:lnTo>
                  <a:lnTo>
                    <a:pt x="626" y="586"/>
                  </a:lnTo>
                  <a:lnTo>
                    <a:pt x="605" y="592"/>
                  </a:lnTo>
                  <a:lnTo>
                    <a:pt x="594" y="598"/>
                  </a:lnTo>
                  <a:lnTo>
                    <a:pt x="589" y="604"/>
                  </a:lnTo>
                  <a:lnTo>
                    <a:pt x="582" y="608"/>
                  </a:lnTo>
                  <a:lnTo>
                    <a:pt x="577" y="612"/>
                  </a:lnTo>
                  <a:lnTo>
                    <a:pt x="570" y="614"/>
                  </a:lnTo>
                  <a:lnTo>
                    <a:pt x="563" y="618"/>
                  </a:lnTo>
                  <a:lnTo>
                    <a:pt x="556" y="622"/>
                  </a:lnTo>
                  <a:lnTo>
                    <a:pt x="549" y="628"/>
                  </a:lnTo>
                  <a:lnTo>
                    <a:pt x="545" y="638"/>
                  </a:lnTo>
                  <a:lnTo>
                    <a:pt x="531" y="644"/>
                  </a:lnTo>
                  <a:lnTo>
                    <a:pt x="514" y="654"/>
                  </a:lnTo>
                  <a:lnTo>
                    <a:pt x="512" y="660"/>
                  </a:lnTo>
                  <a:lnTo>
                    <a:pt x="510" y="664"/>
                  </a:lnTo>
                  <a:lnTo>
                    <a:pt x="505" y="668"/>
                  </a:lnTo>
                  <a:lnTo>
                    <a:pt x="500" y="670"/>
                  </a:lnTo>
                  <a:lnTo>
                    <a:pt x="489" y="672"/>
                  </a:lnTo>
                  <a:lnTo>
                    <a:pt x="477" y="672"/>
                  </a:lnTo>
                  <a:lnTo>
                    <a:pt x="468" y="674"/>
                  </a:lnTo>
                  <a:lnTo>
                    <a:pt x="456" y="676"/>
                  </a:lnTo>
                  <a:lnTo>
                    <a:pt x="449" y="682"/>
                  </a:lnTo>
                  <a:lnTo>
                    <a:pt x="438" y="686"/>
                  </a:lnTo>
                  <a:lnTo>
                    <a:pt x="428" y="690"/>
                  </a:lnTo>
                  <a:lnTo>
                    <a:pt x="419" y="695"/>
                  </a:lnTo>
                  <a:lnTo>
                    <a:pt x="407" y="699"/>
                  </a:lnTo>
                  <a:lnTo>
                    <a:pt x="396" y="701"/>
                  </a:lnTo>
                  <a:lnTo>
                    <a:pt x="382" y="699"/>
                  </a:lnTo>
                  <a:lnTo>
                    <a:pt x="372" y="697"/>
                  </a:lnTo>
                  <a:lnTo>
                    <a:pt x="368" y="690"/>
                  </a:lnTo>
                  <a:lnTo>
                    <a:pt x="358" y="684"/>
                  </a:lnTo>
                  <a:lnTo>
                    <a:pt x="347" y="682"/>
                  </a:lnTo>
                  <a:lnTo>
                    <a:pt x="333" y="684"/>
                  </a:lnTo>
                  <a:lnTo>
                    <a:pt x="319" y="678"/>
                  </a:lnTo>
                  <a:lnTo>
                    <a:pt x="307" y="674"/>
                  </a:lnTo>
                  <a:lnTo>
                    <a:pt x="298" y="680"/>
                  </a:lnTo>
                  <a:lnTo>
                    <a:pt x="284" y="682"/>
                  </a:lnTo>
                  <a:lnTo>
                    <a:pt x="277" y="682"/>
                  </a:lnTo>
                  <a:lnTo>
                    <a:pt x="270" y="682"/>
                  </a:lnTo>
                  <a:lnTo>
                    <a:pt x="265" y="684"/>
                  </a:lnTo>
                  <a:lnTo>
                    <a:pt x="263" y="686"/>
                  </a:lnTo>
                  <a:lnTo>
                    <a:pt x="268" y="697"/>
                  </a:lnTo>
                  <a:lnTo>
                    <a:pt x="275" y="705"/>
                  </a:lnTo>
                  <a:lnTo>
                    <a:pt x="277" y="727"/>
                  </a:lnTo>
                  <a:lnTo>
                    <a:pt x="277" y="749"/>
                  </a:lnTo>
                  <a:lnTo>
                    <a:pt x="263" y="769"/>
                  </a:lnTo>
                  <a:lnTo>
                    <a:pt x="244" y="787"/>
                  </a:lnTo>
                  <a:lnTo>
                    <a:pt x="235" y="795"/>
                  </a:lnTo>
                  <a:lnTo>
                    <a:pt x="226" y="801"/>
                  </a:lnTo>
                  <a:lnTo>
                    <a:pt x="216" y="806"/>
                  </a:lnTo>
                  <a:lnTo>
                    <a:pt x="207" y="806"/>
                  </a:lnTo>
                  <a:lnTo>
                    <a:pt x="191" y="804"/>
                  </a:lnTo>
                  <a:lnTo>
                    <a:pt x="179" y="806"/>
                  </a:lnTo>
                  <a:lnTo>
                    <a:pt x="170" y="810"/>
                  </a:lnTo>
                  <a:lnTo>
                    <a:pt x="163" y="814"/>
                  </a:lnTo>
                  <a:lnTo>
                    <a:pt x="158" y="818"/>
                  </a:lnTo>
                  <a:lnTo>
                    <a:pt x="151" y="824"/>
                  </a:lnTo>
                  <a:lnTo>
                    <a:pt x="142" y="826"/>
                  </a:lnTo>
                  <a:lnTo>
                    <a:pt x="128" y="828"/>
                  </a:lnTo>
                  <a:lnTo>
                    <a:pt x="116" y="828"/>
                  </a:lnTo>
                  <a:lnTo>
                    <a:pt x="102" y="826"/>
                  </a:lnTo>
                  <a:lnTo>
                    <a:pt x="95" y="824"/>
                  </a:lnTo>
                  <a:lnTo>
                    <a:pt x="88" y="820"/>
                  </a:lnTo>
                  <a:lnTo>
                    <a:pt x="84" y="816"/>
                  </a:lnTo>
                  <a:lnTo>
                    <a:pt x="77" y="810"/>
                  </a:lnTo>
                  <a:lnTo>
                    <a:pt x="65" y="789"/>
                  </a:lnTo>
                  <a:lnTo>
                    <a:pt x="51" y="769"/>
                  </a:lnTo>
                  <a:lnTo>
                    <a:pt x="33" y="769"/>
                  </a:lnTo>
                  <a:lnTo>
                    <a:pt x="14" y="769"/>
                  </a:lnTo>
                  <a:lnTo>
                    <a:pt x="7" y="767"/>
                  </a:lnTo>
                  <a:lnTo>
                    <a:pt x="0" y="763"/>
                  </a:lnTo>
                  <a:lnTo>
                    <a:pt x="7" y="753"/>
                  </a:lnTo>
                  <a:lnTo>
                    <a:pt x="14" y="745"/>
                  </a:lnTo>
                  <a:lnTo>
                    <a:pt x="19" y="739"/>
                  </a:lnTo>
                  <a:lnTo>
                    <a:pt x="21" y="735"/>
                  </a:lnTo>
                  <a:lnTo>
                    <a:pt x="23" y="731"/>
                  </a:lnTo>
                  <a:lnTo>
                    <a:pt x="23" y="725"/>
                  </a:lnTo>
                  <a:lnTo>
                    <a:pt x="28" y="676"/>
                  </a:lnTo>
                  <a:lnTo>
                    <a:pt x="23" y="666"/>
                  </a:lnTo>
                  <a:lnTo>
                    <a:pt x="19" y="654"/>
                  </a:lnTo>
                  <a:lnTo>
                    <a:pt x="14" y="648"/>
                  </a:lnTo>
                  <a:lnTo>
                    <a:pt x="12" y="640"/>
                  </a:lnTo>
                  <a:lnTo>
                    <a:pt x="12" y="632"/>
                  </a:lnTo>
                  <a:lnTo>
                    <a:pt x="12" y="622"/>
                  </a:lnTo>
                  <a:lnTo>
                    <a:pt x="23" y="604"/>
                  </a:lnTo>
                  <a:lnTo>
                    <a:pt x="40" y="581"/>
                  </a:lnTo>
                  <a:lnTo>
                    <a:pt x="49" y="561"/>
                  </a:lnTo>
                  <a:lnTo>
                    <a:pt x="63" y="541"/>
                  </a:lnTo>
                  <a:lnTo>
                    <a:pt x="65" y="523"/>
                  </a:lnTo>
                  <a:lnTo>
                    <a:pt x="72" y="503"/>
                  </a:lnTo>
                  <a:lnTo>
                    <a:pt x="77" y="495"/>
                  </a:lnTo>
                  <a:lnTo>
                    <a:pt x="86" y="487"/>
                  </a:lnTo>
                  <a:lnTo>
                    <a:pt x="91" y="483"/>
                  </a:lnTo>
                  <a:lnTo>
                    <a:pt x="98" y="481"/>
                  </a:lnTo>
                  <a:lnTo>
                    <a:pt x="107" y="481"/>
                  </a:lnTo>
                  <a:lnTo>
                    <a:pt x="116" y="479"/>
                  </a:lnTo>
                  <a:lnTo>
                    <a:pt x="128" y="479"/>
                  </a:lnTo>
                  <a:lnTo>
                    <a:pt x="135" y="477"/>
                  </a:lnTo>
                  <a:lnTo>
                    <a:pt x="142" y="474"/>
                  </a:lnTo>
                  <a:lnTo>
                    <a:pt x="147" y="470"/>
                  </a:lnTo>
                  <a:lnTo>
                    <a:pt x="151" y="466"/>
                  </a:lnTo>
                  <a:lnTo>
                    <a:pt x="158" y="462"/>
                  </a:lnTo>
                  <a:lnTo>
                    <a:pt x="165" y="460"/>
                  </a:lnTo>
                  <a:lnTo>
                    <a:pt x="177" y="458"/>
                  </a:lnTo>
                  <a:lnTo>
                    <a:pt x="189" y="454"/>
                  </a:lnTo>
                  <a:lnTo>
                    <a:pt x="200" y="448"/>
                  </a:lnTo>
                  <a:lnTo>
                    <a:pt x="212" y="440"/>
                  </a:lnTo>
                  <a:lnTo>
                    <a:pt x="223" y="430"/>
                  </a:lnTo>
                  <a:lnTo>
                    <a:pt x="230" y="422"/>
                  </a:lnTo>
                  <a:lnTo>
                    <a:pt x="240" y="412"/>
                  </a:lnTo>
                  <a:lnTo>
                    <a:pt x="244" y="408"/>
                  </a:lnTo>
                  <a:lnTo>
                    <a:pt x="251" y="404"/>
                  </a:lnTo>
                  <a:lnTo>
                    <a:pt x="258" y="402"/>
                  </a:lnTo>
                  <a:lnTo>
                    <a:pt x="265" y="402"/>
                  </a:lnTo>
                  <a:lnTo>
                    <a:pt x="284" y="404"/>
                  </a:lnTo>
                  <a:lnTo>
                    <a:pt x="303" y="406"/>
                  </a:lnTo>
                  <a:lnTo>
                    <a:pt x="324" y="410"/>
                  </a:lnTo>
                  <a:lnTo>
                    <a:pt x="342" y="412"/>
                  </a:lnTo>
                  <a:lnTo>
                    <a:pt x="356" y="412"/>
                  </a:lnTo>
                  <a:lnTo>
                    <a:pt x="368" y="410"/>
                  </a:lnTo>
                  <a:lnTo>
                    <a:pt x="375" y="408"/>
                  </a:lnTo>
                  <a:lnTo>
                    <a:pt x="382" y="402"/>
                  </a:lnTo>
                  <a:lnTo>
                    <a:pt x="386" y="398"/>
                  </a:lnTo>
                  <a:lnTo>
                    <a:pt x="389" y="390"/>
                  </a:lnTo>
                  <a:lnTo>
                    <a:pt x="391" y="382"/>
                  </a:lnTo>
                  <a:lnTo>
                    <a:pt x="391" y="370"/>
                  </a:lnTo>
                  <a:lnTo>
                    <a:pt x="391" y="361"/>
                  </a:lnTo>
                  <a:lnTo>
                    <a:pt x="386" y="355"/>
                  </a:lnTo>
                  <a:lnTo>
                    <a:pt x="382" y="351"/>
                  </a:lnTo>
                  <a:lnTo>
                    <a:pt x="377" y="345"/>
                  </a:lnTo>
                  <a:lnTo>
                    <a:pt x="372" y="339"/>
                  </a:lnTo>
                  <a:lnTo>
                    <a:pt x="368" y="333"/>
                  </a:lnTo>
                  <a:lnTo>
                    <a:pt x="365" y="323"/>
                  </a:lnTo>
                  <a:lnTo>
                    <a:pt x="363" y="313"/>
                  </a:lnTo>
                  <a:lnTo>
                    <a:pt x="365" y="301"/>
                  </a:lnTo>
                  <a:lnTo>
                    <a:pt x="368" y="291"/>
                  </a:lnTo>
                  <a:lnTo>
                    <a:pt x="375" y="283"/>
                  </a:lnTo>
                  <a:lnTo>
                    <a:pt x="379" y="277"/>
                  </a:lnTo>
                  <a:lnTo>
                    <a:pt x="386" y="271"/>
                  </a:lnTo>
                  <a:lnTo>
                    <a:pt x="391" y="263"/>
                  </a:lnTo>
                  <a:lnTo>
                    <a:pt x="396" y="254"/>
                  </a:lnTo>
                  <a:lnTo>
                    <a:pt x="398" y="242"/>
                  </a:lnTo>
                  <a:lnTo>
                    <a:pt x="391" y="216"/>
                  </a:lnTo>
                  <a:lnTo>
                    <a:pt x="384" y="194"/>
                  </a:lnTo>
                  <a:lnTo>
                    <a:pt x="389" y="186"/>
                  </a:lnTo>
                  <a:lnTo>
                    <a:pt x="391" y="174"/>
                  </a:lnTo>
                  <a:lnTo>
                    <a:pt x="391" y="160"/>
                  </a:lnTo>
                  <a:lnTo>
                    <a:pt x="389" y="145"/>
                  </a:lnTo>
                  <a:lnTo>
                    <a:pt x="389" y="139"/>
                  </a:lnTo>
                  <a:lnTo>
                    <a:pt x="391" y="135"/>
                  </a:lnTo>
                  <a:lnTo>
                    <a:pt x="393" y="131"/>
                  </a:lnTo>
                  <a:lnTo>
                    <a:pt x="398" y="127"/>
                  </a:lnTo>
                  <a:lnTo>
                    <a:pt x="407" y="121"/>
                  </a:lnTo>
                  <a:lnTo>
                    <a:pt x="417" y="111"/>
                  </a:lnTo>
                  <a:lnTo>
                    <a:pt x="421" y="103"/>
                  </a:lnTo>
                  <a:lnTo>
                    <a:pt x="424" y="91"/>
                  </a:lnTo>
                  <a:lnTo>
                    <a:pt x="426" y="87"/>
                  </a:lnTo>
                  <a:lnTo>
                    <a:pt x="428" y="81"/>
                  </a:lnTo>
                  <a:lnTo>
                    <a:pt x="435" y="77"/>
                  </a:lnTo>
                  <a:lnTo>
                    <a:pt x="442" y="73"/>
                  </a:lnTo>
                  <a:lnTo>
                    <a:pt x="454" y="71"/>
                  </a:lnTo>
                  <a:lnTo>
                    <a:pt x="470" y="67"/>
                  </a:lnTo>
                  <a:lnTo>
                    <a:pt x="477" y="65"/>
                  </a:lnTo>
                  <a:lnTo>
                    <a:pt x="486" y="59"/>
                  </a:lnTo>
                  <a:lnTo>
                    <a:pt x="498" y="53"/>
                  </a:lnTo>
                  <a:lnTo>
                    <a:pt x="507" y="45"/>
                  </a:lnTo>
                  <a:lnTo>
                    <a:pt x="514" y="39"/>
                  </a:lnTo>
                  <a:lnTo>
                    <a:pt x="521" y="30"/>
                  </a:lnTo>
                  <a:lnTo>
                    <a:pt x="526" y="22"/>
                  </a:lnTo>
                  <a:lnTo>
                    <a:pt x="526" y="14"/>
                  </a:lnTo>
                  <a:lnTo>
                    <a:pt x="528" y="10"/>
                  </a:lnTo>
                  <a:lnTo>
                    <a:pt x="528" y="0"/>
                  </a:lnTo>
                  <a:lnTo>
                    <a:pt x="533" y="2"/>
                  </a:lnTo>
                  <a:lnTo>
                    <a:pt x="538" y="4"/>
                  </a:lnTo>
                  <a:lnTo>
                    <a:pt x="538" y="6"/>
                  </a:lnTo>
                  <a:lnTo>
                    <a:pt x="538" y="8"/>
                  </a:lnTo>
                  <a:lnTo>
                    <a:pt x="538" y="14"/>
                  </a:lnTo>
                  <a:lnTo>
                    <a:pt x="542" y="16"/>
                  </a:lnTo>
                  <a:lnTo>
                    <a:pt x="559" y="20"/>
                  </a:lnTo>
                  <a:lnTo>
                    <a:pt x="573" y="20"/>
                  </a:lnTo>
                  <a:lnTo>
                    <a:pt x="589" y="20"/>
                  </a:lnTo>
                  <a:lnTo>
                    <a:pt x="603" y="2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24" name="Freeform 114"/>
            <p:cNvSpPr>
              <a:spLocks/>
            </p:cNvSpPr>
            <p:nvPr/>
          </p:nvSpPr>
          <p:spPr bwMode="auto">
            <a:xfrm>
              <a:off x="2458" y="2405"/>
              <a:ext cx="512" cy="385"/>
            </a:xfrm>
            <a:custGeom>
              <a:avLst/>
              <a:gdLst>
                <a:gd name="T0" fmla="*/ 42 w 824"/>
                <a:gd name="T1" fmla="*/ 5 h 716"/>
                <a:gd name="T2" fmla="*/ 39 w 824"/>
                <a:gd name="T3" fmla="*/ 4 h 716"/>
                <a:gd name="T4" fmla="*/ 38 w 824"/>
                <a:gd name="T5" fmla="*/ 4 h 716"/>
                <a:gd name="T6" fmla="*/ 35 w 824"/>
                <a:gd name="T7" fmla="*/ 4 h 716"/>
                <a:gd name="T8" fmla="*/ 35 w 824"/>
                <a:gd name="T9" fmla="*/ 3 h 716"/>
                <a:gd name="T10" fmla="*/ 34 w 824"/>
                <a:gd name="T11" fmla="*/ 3 h 716"/>
                <a:gd name="T12" fmla="*/ 33 w 824"/>
                <a:gd name="T13" fmla="*/ 3 h 716"/>
                <a:gd name="T14" fmla="*/ 33 w 824"/>
                <a:gd name="T15" fmla="*/ 2 h 716"/>
                <a:gd name="T16" fmla="*/ 30 w 824"/>
                <a:gd name="T17" fmla="*/ 2 h 716"/>
                <a:gd name="T18" fmla="*/ 30 w 824"/>
                <a:gd name="T19" fmla="*/ 1 h 716"/>
                <a:gd name="T20" fmla="*/ 28 w 824"/>
                <a:gd name="T21" fmla="*/ 1 h 716"/>
                <a:gd name="T22" fmla="*/ 25 w 824"/>
                <a:gd name="T23" fmla="*/ 1 h 716"/>
                <a:gd name="T24" fmla="*/ 22 w 824"/>
                <a:gd name="T25" fmla="*/ 1 h 716"/>
                <a:gd name="T26" fmla="*/ 18 w 824"/>
                <a:gd name="T27" fmla="*/ 1 h 716"/>
                <a:gd name="T28" fmla="*/ 15 w 824"/>
                <a:gd name="T29" fmla="*/ 1 h 716"/>
                <a:gd name="T30" fmla="*/ 13 w 824"/>
                <a:gd name="T31" fmla="*/ 1 h 716"/>
                <a:gd name="T32" fmla="*/ 10 w 824"/>
                <a:gd name="T33" fmla="*/ 1 h 716"/>
                <a:gd name="T34" fmla="*/ 8 w 824"/>
                <a:gd name="T35" fmla="*/ 1 h 716"/>
                <a:gd name="T36" fmla="*/ 6 w 824"/>
                <a:gd name="T37" fmla="*/ 2 h 716"/>
                <a:gd name="T38" fmla="*/ 4 w 824"/>
                <a:gd name="T39" fmla="*/ 2 h 716"/>
                <a:gd name="T40" fmla="*/ 4 w 824"/>
                <a:gd name="T41" fmla="*/ 3 h 716"/>
                <a:gd name="T42" fmla="*/ 2 w 824"/>
                <a:gd name="T43" fmla="*/ 4 h 716"/>
                <a:gd name="T44" fmla="*/ 2 w 824"/>
                <a:gd name="T45" fmla="*/ 5 h 716"/>
                <a:gd name="T46" fmla="*/ 1 w 824"/>
                <a:gd name="T47" fmla="*/ 6 h 716"/>
                <a:gd name="T48" fmla="*/ 1 w 824"/>
                <a:gd name="T49" fmla="*/ 8 h 716"/>
                <a:gd name="T50" fmla="*/ 0 w 824"/>
                <a:gd name="T51" fmla="*/ 7 h 716"/>
                <a:gd name="T52" fmla="*/ 1 w 824"/>
                <a:gd name="T53" fmla="*/ 9 h 716"/>
                <a:gd name="T54" fmla="*/ 2 w 824"/>
                <a:gd name="T55" fmla="*/ 10 h 716"/>
                <a:gd name="T56" fmla="*/ 2 w 824"/>
                <a:gd name="T57" fmla="*/ 11 h 716"/>
                <a:gd name="T58" fmla="*/ 1 w 824"/>
                <a:gd name="T59" fmla="*/ 12 h 716"/>
                <a:gd name="T60" fmla="*/ 2 w 824"/>
                <a:gd name="T61" fmla="*/ 13 h 716"/>
                <a:gd name="T62" fmla="*/ 6 w 824"/>
                <a:gd name="T63" fmla="*/ 13 h 716"/>
                <a:gd name="T64" fmla="*/ 10 w 824"/>
                <a:gd name="T65" fmla="*/ 13 h 716"/>
                <a:gd name="T66" fmla="*/ 12 w 824"/>
                <a:gd name="T67" fmla="*/ 13 h 716"/>
                <a:gd name="T68" fmla="*/ 15 w 824"/>
                <a:gd name="T69" fmla="*/ 13 h 716"/>
                <a:gd name="T70" fmla="*/ 16 w 824"/>
                <a:gd name="T71" fmla="*/ 13 h 716"/>
                <a:gd name="T72" fmla="*/ 17 w 824"/>
                <a:gd name="T73" fmla="*/ 14 h 716"/>
                <a:gd name="T74" fmla="*/ 17 w 824"/>
                <a:gd name="T75" fmla="*/ 15 h 716"/>
                <a:gd name="T76" fmla="*/ 18 w 824"/>
                <a:gd name="T77" fmla="*/ 16 h 716"/>
                <a:gd name="T78" fmla="*/ 18 w 824"/>
                <a:gd name="T79" fmla="*/ 17 h 716"/>
                <a:gd name="T80" fmla="*/ 21 w 824"/>
                <a:gd name="T81" fmla="*/ 17 h 716"/>
                <a:gd name="T82" fmla="*/ 22 w 824"/>
                <a:gd name="T83" fmla="*/ 17 h 716"/>
                <a:gd name="T84" fmla="*/ 24 w 824"/>
                <a:gd name="T85" fmla="*/ 17 h 716"/>
                <a:gd name="T86" fmla="*/ 25 w 824"/>
                <a:gd name="T87" fmla="*/ 17 h 716"/>
                <a:gd name="T88" fmla="*/ 27 w 824"/>
                <a:gd name="T89" fmla="*/ 16 h 716"/>
                <a:gd name="T90" fmla="*/ 29 w 824"/>
                <a:gd name="T91" fmla="*/ 15 h 716"/>
                <a:gd name="T92" fmla="*/ 31 w 824"/>
                <a:gd name="T93" fmla="*/ 14 h 716"/>
                <a:gd name="T94" fmla="*/ 34 w 824"/>
                <a:gd name="T95" fmla="*/ 13 h 716"/>
                <a:gd name="T96" fmla="*/ 35 w 824"/>
                <a:gd name="T97" fmla="*/ 13 h 716"/>
                <a:gd name="T98" fmla="*/ 39 w 824"/>
                <a:gd name="T99" fmla="*/ 12 h 716"/>
                <a:gd name="T100" fmla="*/ 40 w 824"/>
                <a:gd name="T101" fmla="*/ 11 h 716"/>
                <a:gd name="T102" fmla="*/ 40 w 824"/>
                <a:gd name="T103" fmla="*/ 11 h 716"/>
                <a:gd name="T104" fmla="*/ 41 w 824"/>
                <a:gd name="T105" fmla="*/ 11 h 716"/>
                <a:gd name="T106" fmla="*/ 41 w 824"/>
                <a:gd name="T107" fmla="*/ 10 h 716"/>
                <a:gd name="T108" fmla="*/ 43 w 824"/>
                <a:gd name="T109" fmla="*/ 9 h 716"/>
                <a:gd name="T110" fmla="*/ 44 w 824"/>
                <a:gd name="T111" fmla="*/ 9 h 716"/>
                <a:gd name="T112" fmla="*/ 45 w 824"/>
                <a:gd name="T113" fmla="*/ 8 h 716"/>
                <a:gd name="T114" fmla="*/ 47 w 824"/>
                <a:gd name="T115" fmla="*/ 8 h 716"/>
                <a:gd name="T116" fmla="*/ 47 w 824"/>
                <a:gd name="T117" fmla="*/ 6 h 7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24"/>
                <a:gd name="T178" fmla="*/ 0 h 716"/>
                <a:gd name="T179" fmla="*/ 824 w 824"/>
                <a:gd name="T180" fmla="*/ 716 h 7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24" h="716">
                  <a:moveTo>
                    <a:pt x="824" y="236"/>
                  </a:moveTo>
                  <a:lnTo>
                    <a:pt x="796" y="222"/>
                  </a:lnTo>
                  <a:lnTo>
                    <a:pt x="771" y="210"/>
                  </a:lnTo>
                  <a:lnTo>
                    <a:pt x="738" y="199"/>
                  </a:lnTo>
                  <a:lnTo>
                    <a:pt x="701" y="189"/>
                  </a:lnTo>
                  <a:lnTo>
                    <a:pt x="694" y="181"/>
                  </a:lnTo>
                  <a:lnTo>
                    <a:pt x="685" y="175"/>
                  </a:lnTo>
                  <a:lnTo>
                    <a:pt x="678" y="173"/>
                  </a:lnTo>
                  <a:lnTo>
                    <a:pt x="673" y="171"/>
                  </a:lnTo>
                  <a:lnTo>
                    <a:pt x="666" y="169"/>
                  </a:lnTo>
                  <a:lnTo>
                    <a:pt x="661" y="169"/>
                  </a:lnTo>
                  <a:lnTo>
                    <a:pt x="657" y="165"/>
                  </a:lnTo>
                  <a:lnTo>
                    <a:pt x="654" y="161"/>
                  </a:lnTo>
                  <a:lnTo>
                    <a:pt x="636" y="157"/>
                  </a:lnTo>
                  <a:lnTo>
                    <a:pt x="615" y="155"/>
                  </a:lnTo>
                  <a:lnTo>
                    <a:pt x="605" y="153"/>
                  </a:lnTo>
                  <a:lnTo>
                    <a:pt x="598" y="151"/>
                  </a:lnTo>
                  <a:lnTo>
                    <a:pt x="594" y="147"/>
                  </a:lnTo>
                  <a:lnTo>
                    <a:pt x="594" y="143"/>
                  </a:lnTo>
                  <a:lnTo>
                    <a:pt x="603" y="133"/>
                  </a:lnTo>
                  <a:lnTo>
                    <a:pt x="608" y="123"/>
                  </a:lnTo>
                  <a:lnTo>
                    <a:pt x="605" y="121"/>
                  </a:lnTo>
                  <a:lnTo>
                    <a:pt x="601" y="119"/>
                  </a:lnTo>
                  <a:lnTo>
                    <a:pt x="591" y="119"/>
                  </a:lnTo>
                  <a:lnTo>
                    <a:pt x="582" y="119"/>
                  </a:lnTo>
                  <a:lnTo>
                    <a:pt x="575" y="115"/>
                  </a:lnTo>
                  <a:lnTo>
                    <a:pt x="571" y="111"/>
                  </a:lnTo>
                  <a:lnTo>
                    <a:pt x="568" y="105"/>
                  </a:lnTo>
                  <a:lnTo>
                    <a:pt x="571" y="101"/>
                  </a:lnTo>
                  <a:lnTo>
                    <a:pt x="571" y="92"/>
                  </a:lnTo>
                  <a:lnTo>
                    <a:pt x="575" y="84"/>
                  </a:lnTo>
                  <a:lnTo>
                    <a:pt x="568" y="84"/>
                  </a:lnTo>
                  <a:lnTo>
                    <a:pt x="559" y="82"/>
                  </a:lnTo>
                  <a:lnTo>
                    <a:pt x="550" y="78"/>
                  </a:lnTo>
                  <a:lnTo>
                    <a:pt x="543" y="72"/>
                  </a:lnTo>
                  <a:lnTo>
                    <a:pt x="526" y="60"/>
                  </a:lnTo>
                  <a:lnTo>
                    <a:pt x="519" y="52"/>
                  </a:lnTo>
                  <a:lnTo>
                    <a:pt x="517" y="40"/>
                  </a:lnTo>
                  <a:lnTo>
                    <a:pt x="515" y="26"/>
                  </a:lnTo>
                  <a:lnTo>
                    <a:pt x="515" y="22"/>
                  </a:lnTo>
                  <a:lnTo>
                    <a:pt x="512" y="16"/>
                  </a:lnTo>
                  <a:lnTo>
                    <a:pt x="505" y="14"/>
                  </a:lnTo>
                  <a:lnTo>
                    <a:pt x="498" y="12"/>
                  </a:lnTo>
                  <a:lnTo>
                    <a:pt x="489" y="16"/>
                  </a:lnTo>
                  <a:lnTo>
                    <a:pt x="473" y="28"/>
                  </a:lnTo>
                  <a:lnTo>
                    <a:pt x="466" y="32"/>
                  </a:lnTo>
                  <a:lnTo>
                    <a:pt x="454" y="32"/>
                  </a:lnTo>
                  <a:lnTo>
                    <a:pt x="445" y="32"/>
                  </a:lnTo>
                  <a:lnTo>
                    <a:pt x="433" y="30"/>
                  </a:lnTo>
                  <a:lnTo>
                    <a:pt x="412" y="26"/>
                  </a:lnTo>
                  <a:lnTo>
                    <a:pt x="401" y="26"/>
                  </a:lnTo>
                  <a:lnTo>
                    <a:pt x="382" y="34"/>
                  </a:lnTo>
                  <a:lnTo>
                    <a:pt x="366" y="42"/>
                  </a:lnTo>
                  <a:lnTo>
                    <a:pt x="342" y="38"/>
                  </a:lnTo>
                  <a:lnTo>
                    <a:pt x="322" y="32"/>
                  </a:lnTo>
                  <a:lnTo>
                    <a:pt x="310" y="32"/>
                  </a:lnTo>
                  <a:lnTo>
                    <a:pt x="298" y="26"/>
                  </a:lnTo>
                  <a:lnTo>
                    <a:pt x="287" y="20"/>
                  </a:lnTo>
                  <a:lnTo>
                    <a:pt x="273" y="12"/>
                  </a:lnTo>
                  <a:lnTo>
                    <a:pt x="259" y="6"/>
                  </a:lnTo>
                  <a:lnTo>
                    <a:pt x="245" y="2"/>
                  </a:lnTo>
                  <a:lnTo>
                    <a:pt x="235" y="0"/>
                  </a:lnTo>
                  <a:lnTo>
                    <a:pt x="228" y="0"/>
                  </a:lnTo>
                  <a:lnTo>
                    <a:pt x="219" y="2"/>
                  </a:lnTo>
                  <a:lnTo>
                    <a:pt x="210" y="4"/>
                  </a:lnTo>
                  <a:lnTo>
                    <a:pt x="189" y="12"/>
                  </a:lnTo>
                  <a:lnTo>
                    <a:pt x="173" y="14"/>
                  </a:lnTo>
                  <a:lnTo>
                    <a:pt x="166" y="14"/>
                  </a:lnTo>
                  <a:lnTo>
                    <a:pt x="159" y="18"/>
                  </a:lnTo>
                  <a:lnTo>
                    <a:pt x="152" y="24"/>
                  </a:lnTo>
                  <a:lnTo>
                    <a:pt x="145" y="32"/>
                  </a:lnTo>
                  <a:lnTo>
                    <a:pt x="138" y="42"/>
                  </a:lnTo>
                  <a:lnTo>
                    <a:pt x="131" y="50"/>
                  </a:lnTo>
                  <a:lnTo>
                    <a:pt x="124" y="56"/>
                  </a:lnTo>
                  <a:lnTo>
                    <a:pt x="114" y="62"/>
                  </a:lnTo>
                  <a:lnTo>
                    <a:pt x="105" y="64"/>
                  </a:lnTo>
                  <a:lnTo>
                    <a:pt x="98" y="64"/>
                  </a:lnTo>
                  <a:lnTo>
                    <a:pt x="91" y="66"/>
                  </a:lnTo>
                  <a:lnTo>
                    <a:pt x="86" y="72"/>
                  </a:lnTo>
                  <a:lnTo>
                    <a:pt x="79" y="82"/>
                  </a:lnTo>
                  <a:lnTo>
                    <a:pt x="77" y="94"/>
                  </a:lnTo>
                  <a:lnTo>
                    <a:pt x="77" y="98"/>
                  </a:lnTo>
                  <a:lnTo>
                    <a:pt x="75" y="105"/>
                  </a:lnTo>
                  <a:lnTo>
                    <a:pt x="70" y="109"/>
                  </a:lnTo>
                  <a:lnTo>
                    <a:pt x="65" y="113"/>
                  </a:lnTo>
                  <a:lnTo>
                    <a:pt x="63" y="129"/>
                  </a:lnTo>
                  <a:lnTo>
                    <a:pt x="56" y="151"/>
                  </a:lnTo>
                  <a:lnTo>
                    <a:pt x="52" y="163"/>
                  </a:lnTo>
                  <a:lnTo>
                    <a:pt x="47" y="177"/>
                  </a:lnTo>
                  <a:lnTo>
                    <a:pt x="47" y="189"/>
                  </a:lnTo>
                  <a:lnTo>
                    <a:pt x="47" y="203"/>
                  </a:lnTo>
                  <a:lnTo>
                    <a:pt x="38" y="224"/>
                  </a:lnTo>
                  <a:lnTo>
                    <a:pt x="24" y="244"/>
                  </a:lnTo>
                  <a:lnTo>
                    <a:pt x="17" y="254"/>
                  </a:lnTo>
                  <a:lnTo>
                    <a:pt x="12" y="262"/>
                  </a:lnTo>
                  <a:lnTo>
                    <a:pt x="10" y="270"/>
                  </a:lnTo>
                  <a:lnTo>
                    <a:pt x="10" y="278"/>
                  </a:lnTo>
                  <a:lnTo>
                    <a:pt x="26" y="292"/>
                  </a:lnTo>
                  <a:lnTo>
                    <a:pt x="38" y="304"/>
                  </a:lnTo>
                  <a:lnTo>
                    <a:pt x="31" y="310"/>
                  </a:lnTo>
                  <a:lnTo>
                    <a:pt x="21" y="314"/>
                  </a:lnTo>
                  <a:lnTo>
                    <a:pt x="12" y="304"/>
                  </a:lnTo>
                  <a:lnTo>
                    <a:pt x="3" y="292"/>
                  </a:lnTo>
                  <a:lnTo>
                    <a:pt x="0" y="298"/>
                  </a:lnTo>
                  <a:lnTo>
                    <a:pt x="0" y="308"/>
                  </a:lnTo>
                  <a:lnTo>
                    <a:pt x="3" y="327"/>
                  </a:lnTo>
                  <a:lnTo>
                    <a:pt x="7" y="341"/>
                  </a:lnTo>
                  <a:lnTo>
                    <a:pt x="14" y="351"/>
                  </a:lnTo>
                  <a:lnTo>
                    <a:pt x="21" y="361"/>
                  </a:lnTo>
                  <a:lnTo>
                    <a:pt x="28" y="371"/>
                  </a:lnTo>
                  <a:lnTo>
                    <a:pt x="35" y="381"/>
                  </a:lnTo>
                  <a:lnTo>
                    <a:pt x="40" y="395"/>
                  </a:lnTo>
                  <a:lnTo>
                    <a:pt x="40" y="411"/>
                  </a:lnTo>
                  <a:lnTo>
                    <a:pt x="40" y="430"/>
                  </a:lnTo>
                  <a:lnTo>
                    <a:pt x="38" y="446"/>
                  </a:lnTo>
                  <a:lnTo>
                    <a:pt x="35" y="464"/>
                  </a:lnTo>
                  <a:lnTo>
                    <a:pt x="35" y="480"/>
                  </a:lnTo>
                  <a:lnTo>
                    <a:pt x="33" y="496"/>
                  </a:lnTo>
                  <a:lnTo>
                    <a:pt x="31" y="510"/>
                  </a:lnTo>
                  <a:lnTo>
                    <a:pt x="28" y="516"/>
                  </a:lnTo>
                  <a:lnTo>
                    <a:pt x="28" y="520"/>
                  </a:lnTo>
                  <a:lnTo>
                    <a:pt x="31" y="522"/>
                  </a:lnTo>
                  <a:lnTo>
                    <a:pt x="38" y="522"/>
                  </a:lnTo>
                  <a:lnTo>
                    <a:pt x="47" y="522"/>
                  </a:lnTo>
                  <a:lnTo>
                    <a:pt x="54" y="522"/>
                  </a:lnTo>
                  <a:lnTo>
                    <a:pt x="72" y="528"/>
                  </a:lnTo>
                  <a:lnTo>
                    <a:pt x="86" y="532"/>
                  </a:lnTo>
                  <a:lnTo>
                    <a:pt x="100" y="532"/>
                  </a:lnTo>
                  <a:lnTo>
                    <a:pt x="117" y="530"/>
                  </a:lnTo>
                  <a:lnTo>
                    <a:pt x="138" y="534"/>
                  </a:lnTo>
                  <a:lnTo>
                    <a:pt x="159" y="539"/>
                  </a:lnTo>
                  <a:lnTo>
                    <a:pt x="170" y="536"/>
                  </a:lnTo>
                  <a:lnTo>
                    <a:pt x="180" y="532"/>
                  </a:lnTo>
                  <a:lnTo>
                    <a:pt x="189" y="524"/>
                  </a:lnTo>
                  <a:lnTo>
                    <a:pt x="196" y="516"/>
                  </a:lnTo>
                  <a:lnTo>
                    <a:pt x="214" y="526"/>
                  </a:lnTo>
                  <a:lnTo>
                    <a:pt x="235" y="536"/>
                  </a:lnTo>
                  <a:lnTo>
                    <a:pt x="245" y="536"/>
                  </a:lnTo>
                  <a:lnTo>
                    <a:pt x="252" y="536"/>
                  </a:lnTo>
                  <a:lnTo>
                    <a:pt x="261" y="539"/>
                  </a:lnTo>
                  <a:lnTo>
                    <a:pt x="266" y="541"/>
                  </a:lnTo>
                  <a:lnTo>
                    <a:pt x="270" y="543"/>
                  </a:lnTo>
                  <a:lnTo>
                    <a:pt x="275" y="549"/>
                  </a:lnTo>
                  <a:lnTo>
                    <a:pt x="280" y="555"/>
                  </a:lnTo>
                  <a:lnTo>
                    <a:pt x="282" y="563"/>
                  </a:lnTo>
                  <a:lnTo>
                    <a:pt x="289" y="571"/>
                  </a:lnTo>
                  <a:lnTo>
                    <a:pt x="294" y="581"/>
                  </a:lnTo>
                  <a:lnTo>
                    <a:pt x="291" y="593"/>
                  </a:lnTo>
                  <a:lnTo>
                    <a:pt x="289" y="605"/>
                  </a:lnTo>
                  <a:lnTo>
                    <a:pt x="291" y="613"/>
                  </a:lnTo>
                  <a:lnTo>
                    <a:pt x="294" y="619"/>
                  </a:lnTo>
                  <a:lnTo>
                    <a:pt x="298" y="625"/>
                  </a:lnTo>
                  <a:lnTo>
                    <a:pt x="303" y="629"/>
                  </a:lnTo>
                  <a:lnTo>
                    <a:pt x="305" y="658"/>
                  </a:lnTo>
                  <a:lnTo>
                    <a:pt x="303" y="672"/>
                  </a:lnTo>
                  <a:lnTo>
                    <a:pt x="308" y="676"/>
                  </a:lnTo>
                  <a:lnTo>
                    <a:pt x="310" y="682"/>
                  </a:lnTo>
                  <a:lnTo>
                    <a:pt x="312" y="690"/>
                  </a:lnTo>
                  <a:lnTo>
                    <a:pt x="312" y="698"/>
                  </a:lnTo>
                  <a:lnTo>
                    <a:pt x="315" y="704"/>
                  </a:lnTo>
                  <a:lnTo>
                    <a:pt x="319" y="710"/>
                  </a:lnTo>
                  <a:lnTo>
                    <a:pt x="326" y="714"/>
                  </a:lnTo>
                  <a:lnTo>
                    <a:pt x="338" y="716"/>
                  </a:lnTo>
                  <a:lnTo>
                    <a:pt x="352" y="716"/>
                  </a:lnTo>
                  <a:lnTo>
                    <a:pt x="361" y="716"/>
                  </a:lnTo>
                  <a:lnTo>
                    <a:pt x="370" y="712"/>
                  </a:lnTo>
                  <a:lnTo>
                    <a:pt x="377" y="708"/>
                  </a:lnTo>
                  <a:lnTo>
                    <a:pt x="387" y="704"/>
                  </a:lnTo>
                  <a:lnTo>
                    <a:pt x="394" y="700"/>
                  </a:lnTo>
                  <a:lnTo>
                    <a:pt x="401" y="698"/>
                  </a:lnTo>
                  <a:lnTo>
                    <a:pt x="408" y="696"/>
                  </a:lnTo>
                  <a:lnTo>
                    <a:pt x="415" y="698"/>
                  </a:lnTo>
                  <a:lnTo>
                    <a:pt x="422" y="700"/>
                  </a:lnTo>
                  <a:lnTo>
                    <a:pt x="426" y="702"/>
                  </a:lnTo>
                  <a:lnTo>
                    <a:pt x="431" y="706"/>
                  </a:lnTo>
                  <a:lnTo>
                    <a:pt x="438" y="714"/>
                  </a:lnTo>
                  <a:lnTo>
                    <a:pt x="443" y="716"/>
                  </a:lnTo>
                  <a:lnTo>
                    <a:pt x="459" y="708"/>
                  </a:lnTo>
                  <a:lnTo>
                    <a:pt x="470" y="698"/>
                  </a:lnTo>
                  <a:lnTo>
                    <a:pt x="473" y="674"/>
                  </a:lnTo>
                  <a:lnTo>
                    <a:pt x="480" y="650"/>
                  </a:lnTo>
                  <a:lnTo>
                    <a:pt x="496" y="639"/>
                  </a:lnTo>
                  <a:lnTo>
                    <a:pt x="508" y="629"/>
                  </a:lnTo>
                  <a:lnTo>
                    <a:pt x="512" y="613"/>
                  </a:lnTo>
                  <a:lnTo>
                    <a:pt x="519" y="599"/>
                  </a:lnTo>
                  <a:lnTo>
                    <a:pt x="522" y="593"/>
                  </a:lnTo>
                  <a:lnTo>
                    <a:pt x="526" y="589"/>
                  </a:lnTo>
                  <a:lnTo>
                    <a:pt x="533" y="585"/>
                  </a:lnTo>
                  <a:lnTo>
                    <a:pt x="543" y="581"/>
                  </a:lnTo>
                  <a:lnTo>
                    <a:pt x="561" y="575"/>
                  </a:lnTo>
                  <a:lnTo>
                    <a:pt x="573" y="567"/>
                  </a:lnTo>
                  <a:lnTo>
                    <a:pt x="582" y="561"/>
                  </a:lnTo>
                  <a:lnTo>
                    <a:pt x="589" y="553"/>
                  </a:lnTo>
                  <a:lnTo>
                    <a:pt x="596" y="545"/>
                  </a:lnTo>
                  <a:lnTo>
                    <a:pt x="605" y="539"/>
                  </a:lnTo>
                  <a:lnTo>
                    <a:pt x="617" y="532"/>
                  </a:lnTo>
                  <a:lnTo>
                    <a:pt x="633" y="526"/>
                  </a:lnTo>
                  <a:lnTo>
                    <a:pt x="643" y="522"/>
                  </a:lnTo>
                  <a:lnTo>
                    <a:pt x="654" y="514"/>
                  </a:lnTo>
                  <a:lnTo>
                    <a:pt x="664" y="506"/>
                  </a:lnTo>
                  <a:lnTo>
                    <a:pt x="673" y="496"/>
                  </a:lnTo>
                  <a:lnTo>
                    <a:pt x="680" y="486"/>
                  </a:lnTo>
                  <a:lnTo>
                    <a:pt x="685" y="476"/>
                  </a:lnTo>
                  <a:lnTo>
                    <a:pt x="689" y="466"/>
                  </a:lnTo>
                  <a:lnTo>
                    <a:pt x="689" y="460"/>
                  </a:lnTo>
                  <a:lnTo>
                    <a:pt x="689" y="456"/>
                  </a:lnTo>
                  <a:lnTo>
                    <a:pt x="689" y="452"/>
                  </a:lnTo>
                  <a:lnTo>
                    <a:pt x="694" y="452"/>
                  </a:lnTo>
                  <a:lnTo>
                    <a:pt x="696" y="450"/>
                  </a:lnTo>
                  <a:lnTo>
                    <a:pt x="701" y="450"/>
                  </a:lnTo>
                  <a:lnTo>
                    <a:pt x="706" y="448"/>
                  </a:lnTo>
                  <a:lnTo>
                    <a:pt x="708" y="446"/>
                  </a:lnTo>
                  <a:lnTo>
                    <a:pt x="710" y="442"/>
                  </a:lnTo>
                  <a:lnTo>
                    <a:pt x="713" y="427"/>
                  </a:lnTo>
                  <a:lnTo>
                    <a:pt x="715" y="417"/>
                  </a:lnTo>
                  <a:lnTo>
                    <a:pt x="719" y="409"/>
                  </a:lnTo>
                  <a:lnTo>
                    <a:pt x="724" y="403"/>
                  </a:lnTo>
                  <a:lnTo>
                    <a:pt x="733" y="397"/>
                  </a:lnTo>
                  <a:lnTo>
                    <a:pt x="738" y="391"/>
                  </a:lnTo>
                  <a:lnTo>
                    <a:pt x="740" y="375"/>
                  </a:lnTo>
                  <a:lnTo>
                    <a:pt x="745" y="363"/>
                  </a:lnTo>
                  <a:lnTo>
                    <a:pt x="750" y="355"/>
                  </a:lnTo>
                  <a:lnTo>
                    <a:pt x="754" y="351"/>
                  </a:lnTo>
                  <a:lnTo>
                    <a:pt x="764" y="345"/>
                  </a:lnTo>
                  <a:lnTo>
                    <a:pt x="773" y="337"/>
                  </a:lnTo>
                  <a:lnTo>
                    <a:pt x="778" y="331"/>
                  </a:lnTo>
                  <a:lnTo>
                    <a:pt x="782" y="327"/>
                  </a:lnTo>
                  <a:lnTo>
                    <a:pt x="789" y="325"/>
                  </a:lnTo>
                  <a:lnTo>
                    <a:pt x="799" y="325"/>
                  </a:lnTo>
                  <a:lnTo>
                    <a:pt x="803" y="323"/>
                  </a:lnTo>
                  <a:lnTo>
                    <a:pt x="810" y="319"/>
                  </a:lnTo>
                  <a:lnTo>
                    <a:pt x="813" y="312"/>
                  </a:lnTo>
                  <a:lnTo>
                    <a:pt x="813" y="300"/>
                  </a:lnTo>
                  <a:lnTo>
                    <a:pt x="815" y="274"/>
                  </a:lnTo>
                  <a:lnTo>
                    <a:pt x="817" y="258"/>
                  </a:lnTo>
                  <a:lnTo>
                    <a:pt x="822" y="246"/>
                  </a:lnTo>
                  <a:lnTo>
                    <a:pt x="824" y="236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25" name="Freeform 115"/>
            <p:cNvSpPr>
              <a:spLocks/>
            </p:cNvSpPr>
            <p:nvPr/>
          </p:nvSpPr>
          <p:spPr bwMode="auto">
            <a:xfrm>
              <a:off x="2458" y="2405"/>
              <a:ext cx="512" cy="385"/>
            </a:xfrm>
            <a:custGeom>
              <a:avLst/>
              <a:gdLst>
                <a:gd name="T0" fmla="*/ 42 w 824"/>
                <a:gd name="T1" fmla="*/ 5 h 716"/>
                <a:gd name="T2" fmla="*/ 39 w 824"/>
                <a:gd name="T3" fmla="*/ 4 h 716"/>
                <a:gd name="T4" fmla="*/ 38 w 824"/>
                <a:gd name="T5" fmla="*/ 4 h 716"/>
                <a:gd name="T6" fmla="*/ 35 w 824"/>
                <a:gd name="T7" fmla="*/ 4 h 716"/>
                <a:gd name="T8" fmla="*/ 35 w 824"/>
                <a:gd name="T9" fmla="*/ 3 h 716"/>
                <a:gd name="T10" fmla="*/ 34 w 824"/>
                <a:gd name="T11" fmla="*/ 3 h 716"/>
                <a:gd name="T12" fmla="*/ 33 w 824"/>
                <a:gd name="T13" fmla="*/ 3 h 716"/>
                <a:gd name="T14" fmla="*/ 33 w 824"/>
                <a:gd name="T15" fmla="*/ 2 h 716"/>
                <a:gd name="T16" fmla="*/ 30 w 824"/>
                <a:gd name="T17" fmla="*/ 2 h 716"/>
                <a:gd name="T18" fmla="*/ 30 w 824"/>
                <a:gd name="T19" fmla="*/ 1 h 716"/>
                <a:gd name="T20" fmla="*/ 28 w 824"/>
                <a:gd name="T21" fmla="*/ 1 h 716"/>
                <a:gd name="T22" fmla="*/ 25 w 824"/>
                <a:gd name="T23" fmla="*/ 1 h 716"/>
                <a:gd name="T24" fmla="*/ 22 w 824"/>
                <a:gd name="T25" fmla="*/ 1 h 716"/>
                <a:gd name="T26" fmla="*/ 18 w 824"/>
                <a:gd name="T27" fmla="*/ 1 h 716"/>
                <a:gd name="T28" fmla="*/ 15 w 824"/>
                <a:gd name="T29" fmla="*/ 1 h 716"/>
                <a:gd name="T30" fmla="*/ 13 w 824"/>
                <a:gd name="T31" fmla="*/ 1 h 716"/>
                <a:gd name="T32" fmla="*/ 10 w 824"/>
                <a:gd name="T33" fmla="*/ 1 h 716"/>
                <a:gd name="T34" fmla="*/ 8 w 824"/>
                <a:gd name="T35" fmla="*/ 1 h 716"/>
                <a:gd name="T36" fmla="*/ 6 w 824"/>
                <a:gd name="T37" fmla="*/ 2 h 716"/>
                <a:gd name="T38" fmla="*/ 4 w 824"/>
                <a:gd name="T39" fmla="*/ 2 h 716"/>
                <a:gd name="T40" fmla="*/ 4 w 824"/>
                <a:gd name="T41" fmla="*/ 3 h 716"/>
                <a:gd name="T42" fmla="*/ 2 w 824"/>
                <a:gd name="T43" fmla="*/ 4 h 716"/>
                <a:gd name="T44" fmla="*/ 2 w 824"/>
                <a:gd name="T45" fmla="*/ 5 h 716"/>
                <a:gd name="T46" fmla="*/ 1 w 824"/>
                <a:gd name="T47" fmla="*/ 6 h 716"/>
                <a:gd name="T48" fmla="*/ 1 w 824"/>
                <a:gd name="T49" fmla="*/ 8 h 716"/>
                <a:gd name="T50" fmla="*/ 0 w 824"/>
                <a:gd name="T51" fmla="*/ 7 h 716"/>
                <a:gd name="T52" fmla="*/ 1 w 824"/>
                <a:gd name="T53" fmla="*/ 9 h 716"/>
                <a:gd name="T54" fmla="*/ 2 w 824"/>
                <a:gd name="T55" fmla="*/ 10 h 716"/>
                <a:gd name="T56" fmla="*/ 2 w 824"/>
                <a:gd name="T57" fmla="*/ 11 h 716"/>
                <a:gd name="T58" fmla="*/ 1 w 824"/>
                <a:gd name="T59" fmla="*/ 12 h 716"/>
                <a:gd name="T60" fmla="*/ 2 w 824"/>
                <a:gd name="T61" fmla="*/ 13 h 716"/>
                <a:gd name="T62" fmla="*/ 6 w 824"/>
                <a:gd name="T63" fmla="*/ 13 h 716"/>
                <a:gd name="T64" fmla="*/ 10 w 824"/>
                <a:gd name="T65" fmla="*/ 13 h 716"/>
                <a:gd name="T66" fmla="*/ 12 w 824"/>
                <a:gd name="T67" fmla="*/ 13 h 716"/>
                <a:gd name="T68" fmla="*/ 15 w 824"/>
                <a:gd name="T69" fmla="*/ 13 h 716"/>
                <a:gd name="T70" fmla="*/ 16 w 824"/>
                <a:gd name="T71" fmla="*/ 13 h 716"/>
                <a:gd name="T72" fmla="*/ 17 w 824"/>
                <a:gd name="T73" fmla="*/ 14 h 716"/>
                <a:gd name="T74" fmla="*/ 17 w 824"/>
                <a:gd name="T75" fmla="*/ 15 h 716"/>
                <a:gd name="T76" fmla="*/ 18 w 824"/>
                <a:gd name="T77" fmla="*/ 16 h 716"/>
                <a:gd name="T78" fmla="*/ 18 w 824"/>
                <a:gd name="T79" fmla="*/ 17 h 716"/>
                <a:gd name="T80" fmla="*/ 21 w 824"/>
                <a:gd name="T81" fmla="*/ 17 h 716"/>
                <a:gd name="T82" fmla="*/ 22 w 824"/>
                <a:gd name="T83" fmla="*/ 17 h 716"/>
                <a:gd name="T84" fmla="*/ 24 w 824"/>
                <a:gd name="T85" fmla="*/ 17 h 716"/>
                <a:gd name="T86" fmla="*/ 25 w 824"/>
                <a:gd name="T87" fmla="*/ 17 h 716"/>
                <a:gd name="T88" fmla="*/ 27 w 824"/>
                <a:gd name="T89" fmla="*/ 16 h 716"/>
                <a:gd name="T90" fmla="*/ 29 w 824"/>
                <a:gd name="T91" fmla="*/ 15 h 716"/>
                <a:gd name="T92" fmla="*/ 31 w 824"/>
                <a:gd name="T93" fmla="*/ 14 h 716"/>
                <a:gd name="T94" fmla="*/ 34 w 824"/>
                <a:gd name="T95" fmla="*/ 13 h 716"/>
                <a:gd name="T96" fmla="*/ 35 w 824"/>
                <a:gd name="T97" fmla="*/ 13 h 716"/>
                <a:gd name="T98" fmla="*/ 39 w 824"/>
                <a:gd name="T99" fmla="*/ 12 h 716"/>
                <a:gd name="T100" fmla="*/ 40 w 824"/>
                <a:gd name="T101" fmla="*/ 11 h 716"/>
                <a:gd name="T102" fmla="*/ 40 w 824"/>
                <a:gd name="T103" fmla="*/ 11 h 716"/>
                <a:gd name="T104" fmla="*/ 41 w 824"/>
                <a:gd name="T105" fmla="*/ 11 h 716"/>
                <a:gd name="T106" fmla="*/ 41 w 824"/>
                <a:gd name="T107" fmla="*/ 10 h 716"/>
                <a:gd name="T108" fmla="*/ 43 w 824"/>
                <a:gd name="T109" fmla="*/ 9 h 716"/>
                <a:gd name="T110" fmla="*/ 44 w 824"/>
                <a:gd name="T111" fmla="*/ 9 h 716"/>
                <a:gd name="T112" fmla="*/ 45 w 824"/>
                <a:gd name="T113" fmla="*/ 8 h 716"/>
                <a:gd name="T114" fmla="*/ 47 w 824"/>
                <a:gd name="T115" fmla="*/ 8 h 716"/>
                <a:gd name="T116" fmla="*/ 47 w 824"/>
                <a:gd name="T117" fmla="*/ 6 h 716"/>
                <a:gd name="T118" fmla="*/ 47 w 824"/>
                <a:gd name="T119" fmla="*/ 6 h 71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24"/>
                <a:gd name="T181" fmla="*/ 0 h 716"/>
                <a:gd name="T182" fmla="*/ 824 w 824"/>
                <a:gd name="T183" fmla="*/ 716 h 71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24" h="716">
                  <a:moveTo>
                    <a:pt x="824" y="236"/>
                  </a:moveTo>
                  <a:lnTo>
                    <a:pt x="796" y="222"/>
                  </a:lnTo>
                  <a:lnTo>
                    <a:pt x="771" y="210"/>
                  </a:lnTo>
                  <a:lnTo>
                    <a:pt x="738" y="199"/>
                  </a:lnTo>
                  <a:lnTo>
                    <a:pt x="701" y="189"/>
                  </a:lnTo>
                  <a:lnTo>
                    <a:pt x="694" y="181"/>
                  </a:lnTo>
                  <a:lnTo>
                    <a:pt x="685" y="175"/>
                  </a:lnTo>
                  <a:lnTo>
                    <a:pt x="678" y="173"/>
                  </a:lnTo>
                  <a:lnTo>
                    <a:pt x="673" y="171"/>
                  </a:lnTo>
                  <a:lnTo>
                    <a:pt x="666" y="169"/>
                  </a:lnTo>
                  <a:lnTo>
                    <a:pt x="661" y="169"/>
                  </a:lnTo>
                  <a:lnTo>
                    <a:pt x="657" y="165"/>
                  </a:lnTo>
                  <a:lnTo>
                    <a:pt x="654" y="161"/>
                  </a:lnTo>
                  <a:lnTo>
                    <a:pt x="636" y="157"/>
                  </a:lnTo>
                  <a:lnTo>
                    <a:pt x="615" y="155"/>
                  </a:lnTo>
                  <a:lnTo>
                    <a:pt x="605" y="153"/>
                  </a:lnTo>
                  <a:lnTo>
                    <a:pt x="598" y="151"/>
                  </a:lnTo>
                  <a:lnTo>
                    <a:pt x="594" y="147"/>
                  </a:lnTo>
                  <a:lnTo>
                    <a:pt x="594" y="143"/>
                  </a:lnTo>
                  <a:lnTo>
                    <a:pt x="603" y="133"/>
                  </a:lnTo>
                  <a:lnTo>
                    <a:pt x="608" y="123"/>
                  </a:lnTo>
                  <a:lnTo>
                    <a:pt x="605" y="121"/>
                  </a:lnTo>
                  <a:lnTo>
                    <a:pt x="601" y="119"/>
                  </a:lnTo>
                  <a:lnTo>
                    <a:pt x="591" y="119"/>
                  </a:lnTo>
                  <a:lnTo>
                    <a:pt x="582" y="119"/>
                  </a:lnTo>
                  <a:lnTo>
                    <a:pt x="575" y="115"/>
                  </a:lnTo>
                  <a:lnTo>
                    <a:pt x="571" y="111"/>
                  </a:lnTo>
                  <a:lnTo>
                    <a:pt x="568" y="105"/>
                  </a:lnTo>
                  <a:lnTo>
                    <a:pt x="571" y="101"/>
                  </a:lnTo>
                  <a:lnTo>
                    <a:pt x="571" y="92"/>
                  </a:lnTo>
                  <a:lnTo>
                    <a:pt x="575" y="84"/>
                  </a:lnTo>
                  <a:lnTo>
                    <a:pt x="568" y="84"/>
                  </a:lnTo>
                  <a:lnTo>
                    <a:pt x="559" y="82"/>
                  </a:lnTo>
                  <a:lnTo>
                    <a:pt x="550" y="78"/>
                  </a:lnTo>
                  <a:lnTo>
                    <a:pt x="543" y="72"/>
                  </a:lnTo>
                  <a:lnTo>
                    <a:pt x="526" y="60"/>
                  </a:lnTo>
                  <a:lnTo>
                    <a:pt x="519" y="52"/>
                  </a:lnTo>
                  <a:lnTo>
                    <a:pt x="517" y="40"/>
                  </a:lnTo>
                  <a:lnTo>
                    <a:pt x="515" y="26"/>
                  </a:lnTo>
                  <a:lnTo>
                    <a:pt x="515" y="22"/>
                  </a:lnTo>
                  <a:lnTo>
                    <a:pt x="512" y="16"/>
                  </a:lnTo>
                  <a:lnTo>
                    <a:pt x="505" y="14"/>
                  </a:lnTo>
                  <a:lnTo>
                    <a:pt x="498" y="12"/>
                  </a:lnTo>
                  <a:lnTo>
                    <a:pt x="489" y="16"/>
                  </a:lnTo>
                  <a:lnTo>
                    <a:pt x="473" y="28"/>
                  </a:lnTo>
                  <a:lnTo>
                    <a:pt x="466" y="32"/>
                  </a:lnTo>
                  <a:lnTo>
                    <a:pt x="454" y="32"/>
                  </a:lnTo>
                  <a:lnTo>
                    <a:pt x="445" y="32"/>
                  </a:lnTo>
                  <a:lnTo>
                    <a:pt x="433" y="30"/>
                  </a:lnTo>
                  <a:lnTo>
                    <a:pt x="412" y="26"/>
                  </a:lnTo>
                  <a:lnTo>
                    <a:pt x="401" y="26"/>
                  </a:lnTo>
                  <a:lnTo>
                    <a:pt x="382" y="34"/>
                  </a:lnTo>
                  <a:lnTo>
                    <a:pt x="366" y="42"/>
                  </a:lnTo>
                  <a:lnTo>
                    <a:pt x="342" y="38"/>
                  </a:lnTo>
                  <a:lnTo>
                    <a:pt x="322" y="32"/>
                  </a:lnTo>
                  <a:lnTo>
                    <a:pt x="310" y="32"/>
                  </a:lnTo>
                  <a:lnTo>
                    <a:pt x="298" y="26"/>
                  </a:lnTo>
                  <a:lnTo>
                    <a:pt x="287" y="20"/>
                  </a:lnTo>
                  <a:lnTo>
                    <a:pt x="273" y="12"/>
                  </a:lnTo>
                  <a:lnTo>
                    <a:pt x="259" y="6"/>
                  </a:lnTo>
                  <a:lnTo>
                    <a:pt x="245" y="2"/>
                  </a:lnTo>
                  <a:lnTo>
                    <a:pt x="235" y="0"/>
                  </a:lnTo>
                  <a:lnTo>
                    <a:pt x="228" y="0"/>
                  </a:lnTo>
                  <a:lnTo>
                    <a:pt x="219" y="2"/>
                  </a:lnTo>
                  <a:lnTo>
                    <a:pt x="210" y="4"/>
                  </a:lnTo>
                  <a:lnTo>
                    <a:pt x="189" y="12"/>
                  </a:lnTo>
                  <a:lnTo>
                    <a:pt x="173" y="14"/>
                  </a:lnTo>
                  <a:lnTo>
                    <a:pt x="166" y="14"/>
                  </a:lnTo>
                  <a:lnTo>
                    <a:pt x="159" y="18"/>
                  </a:lnTo>
                  <a:lnTo>
                    <a:pt x="152" y="24"/>
                  </a:lnTo>
                  <a:lnTo>
                    <a:pt x="145" y="32"/>
                  </a:lnTo>
                  <a:lnTo>
                    <a:pt x="138" y="42"/>
                  </a:lnTo>
                  <a:lnTo>
                    <a:pt x="131" y="50"/>
                  </a:lnTo>
                  <a:lnTo>
                    <a:pt x="124" y="56"/>
                  </a:lnTo>
                  <a:lnTo>
                    <a:pt x="114" y="62"/>
                  </a:lnTo>
                  <a:lnTo>
                    <a:pt x="105" y="64"/>
                  </a:lnTo>
                  <a:lnTo>
                    <a:pt x="98" y="64"/>
                  </a:lnTo>
                  <a:lnTo>
                    <a:pt x="91" y="66"/>
                  </a:lnTo>
                  <a:lnTo>
                    <a:pt x="86" y="72"/>
                  </a:lnTo>
                  <a:lnTo>
                    <a:pt x="79" y="82"/>
                  </a:lnTo>
                  <a:lnTo>
                    <a:pt x="77" y="94"/>
                  </a:lnTo>
                  <a:lnTo>
                    <a:pt x="77" y="98"/>
                  </a:lnTo>
                  <a:lnTo>
                    <a:pt x="75" y="105"/>
                  </a:lnTo>
                  <a:lnTo>
                    <a:pt x="70" y="109"/>
                  </a:lnTo>
                  <a:lnTo>
                    <a:pt x="65" y="113"/>
                  </a:lnTo>
                  <a:lnTo>
                    <a:pt x="63" y="129"/>
                  </a:lnTo>
                  <a:lnTo>
                    <a:pt x="56" y="151"/>
                  </a:lnTo>
                  <a:lnTo>
                    <a:pt x="52" y="163"/>
                  </a:lnTo>
                  <a:lnTo>
                    <a:pt x="47" y="177"/>
                  </a:lnTo>
                  <a:lnTo>
                    <a:pt x="47" y="189"/>
                  </a:lnTo>
                  <a:lnTo>
                    <a:pt x="47" y="203"/>
                  </a:lnTo>
                  <a:lnTo>
                    <a:pt x="38" y="224"/>
                  </a:lnTo>
                  <a:lnTo>
                    <a:pt x="24" y="244"/>
                  </a:lnTo>
                  <a:lnTo>
                    <a:pt x="17" y="254"/>
                  </a:lnTo>
                  <a:lnTo>
                    <a:pt x="12" y="262"/>
                  </a:lnTo>
                  <a:lnTo>
                    <a:pt x="10" y="270"/>
                  </a:lnTo>
                  <a:lnTo>
                    <a:pt x="10" y="278"/>
                  </a:lnTo>
                  <a:lnTo>
                    <a:pt x="26" y="292"/>
                  </a:lnTo>
                  <a:lnTo>
                    <a:pt x="38" y="304"/>
                  </a:lnTo>
                  <a:lnTo>
                    <a:pt x="31" y="310"/>
                  </a:lnTo>
                  <a:lnTo>
                    <a:pt x="21" y="314"/>
                  </a:lnTo>
                  <a:lnTo>
                    <a:pt x="12" y="304"/>
                  </a:lnTo>
                  <a:lnTo>
                    <a:pt x="3" y="292"/>
                  </a:lnTo>
                  <a:lnTo>
                    <a:pt x="0" y="298"/>
                  </a:lnTo>
                  <a:lnTo>
                    <a:pt x="0" y="308"/>
                  </a:lnTo>
                  <a:lnTo>
                    <a:pt x="3" y="327"/>
                  </a:lnTo>
                  <a:lnTo>
                    <a:pt x="7" y="341"/>
                  </a:lnTo>
                  <a:lnTo>
                    <a:pt x="14" y="351"/>
                  </a:lnTo>
                  <a:lnTo>
                    <a:pt x="21" y="361"/>
                  </a:lnTo>
                  <a:lnTo>
                    <a:pt x="28" y="371"/>
                  </a:lnTo>
                  <a:lnTo>
                    <a:pt x="35" y="381"/>
                  </a:lnTo>
                  <a:lnTo>
                    <a:pt x="40" y="395"/>
                  </a:lnTo>
                  <a:lnTo>
                    <a:pt x="40" y="411"/>
                  </a:lnTo>
                  <a:lnTo>
                    <a:pt x="40" y="430"/>
                  </a:lnTo>
                  <a:lnTo>
                    <a:pt x="38" y="446"/>
                  </a:lnTo>
                  <a:lnTo>
                    <a:pt x="35" y="464"/>
                  </a:lnTo>
                  <a:lnTo>
                    <a:pt x="35" y="480"/>
                  </a:lnTo>
                  <a:lnTo>
                    <a:pt x="33" y="496"/>
                  </a:lnTo>
                  <a:lnTo>
                    <a:pt x="31" y="510"/>
                  </a:lnTo>
                  <a:lnTo>
                    <a:pt x="28" y="516"/>
                  </a:lnTo>
                  <a:lnTo>
                    <a:pt x="28" y="520"/>
                  </a:lnTo>
                  <a:lnTo>
                    <a:pt x="31" y="522"/>
                  </a:lnTo>
                  <a:lnTo>
                    <a:pt x="38" y="522"/>
                  </a:lnTo>
                  <a:lnTo>
                    <a:pt x="47" y="522"/>
                  </a:lnTo>
                  <a:lnTo>
                    <a:pt x="54" y="522"/>
                  </a:lnTo>
                  <a:lnTo>
                    <a:pt x="72" y="528"/>
                  </a:lnTo>
                  <a:lnTo>
                    <a:pt x="86" y="532"/>
                  </a:lnTo>
                  <a:lnTo>
                    <a:pt x="100" y="532"/>
                  </a:lnTo>
                  <a:lnTo>
                    <a:pt x="117" y="530"/>
                  </a:lnTo>
                  <a:lnTo>
                    <a:pt x="138" y="534"/>
                  </a:lnTo>
                  <a:lnTo>
                    <a:pt x="159" y="539"/>
                  </a:lnTo>
                  <a:lnTo>
                    <a:pt x="170" y="536"/>
                  </a:lnTo>
                  <a:lnTo>
                    <a:pt x="180" y="532"/>
                  </a:lnTo>
                  <a:lnTo>
                    <a:pt x="189" y="524"/>
                  </a:lnTo>
                  <a:lnTo>
                    <a:pt x="196" y="516"/>
                  </a:lnTo>
                  <a:lnTo>
                    <a:pt x="214" y="526"/>
                  </a:lnTo>
                  <a:lnTo>
                    <a:pt x="235" y="536"/>
                  </a:lnTo>
                  <a:lnTo>
                    <a:pt x="245" y="536"/>
                  </a:lnTo>
                  <a:lnTo>
                    <a:pt x="252" y="536"/>
                  </a:lnTo>
                  <a:lnTo>
                    <a:pt x="261" y="539"/>
                  </a:lnTo>
                  <a:lnTo>
                    <a:pt x="266" y="541"/>
                  </a:lnTo>
                  <a:lnTo>
                    <a:pt x="270" y="543"/>
                  </a:lnTo>
                  <a:lnTo>
                    <a:pt x="275" y="549"/>
                  </a:lnTo>
                  <a:lnTo>
                    <a:pt x="280" y="555"/>
                  </a:lnTo>
                  <a:lnTo>
                    <a:pt x="282" y="563"/>
                  </a:lnTo>
                  <a:lnTo>
                    <a:pt x="289" y="571"/>
                  </a:lnTo>
                  <a:lnTo>
                    <a:pt x="294" y="581"/>
                  </a:lnTo>
                  <a:lnTo>
                    <a:pt x="291" y="593"/>
                  </a:lnTo>
                  <a:lnTo>
                    <a:pt x="289" y="605"/>
                  </a:lnTo>
                  <a:lnTo>
                    <a:pt x="291" y="613"/>
                  </a:lnTo>
                  <a:lnTo>
                    <a:pt x="294" y="619"/>
                  </a:lnTo>
                  <a:lnTo>
                    <a:pt x="298" y="625"/>
                  </a:lnTo>
                  <a:lnTo>
                    <a:pt x="303" y="629"/>
                  </a:lnTo>
                  <a:lnTo>
                    <a:pt x="305" y="658"/>
                  </a:lnTo>
                  <a:lnTo>
                    <a:pt x="303" y="672"/>
                  </a:lnTo>
                  <a:lnTo>
                    <a:pt x="308" y="676"/>
                  </a:lnTo>
                  <a:lnTo>
                    <a:pt x="310" y="682"/>
                  </a:lnTo>
                  <a:lnTo>
                    <a:pt x="312" y="690"/>
                  </a:lnTo>
                  <a:lnTo>
                    <a:pt x="312" y="698"/>
                  </a:lnTo>
                  <a:lnTo>
                    <a:pt x="315" y="704"/>
                  </a:lnTo>
                  <a:lnTo>
                    <a:pt x="319" y="710"/>
                  </a:lnTo>
                  <a:lnTo>
                    <a:pt x="326" y="714"/>
                  </a:lnTo>
                  <a:lnTo>
                    <a:pt x="338" y="716"/>
                  </a:lnTo>
                  <a:lnTo>
                    <a:pt x="352" y="716"/>
                  </a:lnTo>
                  <a:lnTo>
                    <a:pt x="361" y="716"/>
                  </a:lnTo>
                  <a:lnTo>
                    <a:pt x="370" y="712"/>
                  </a:lnTo>
                  <a:lnTo>
                    <a:pt x="377" y="708"/>
                  </a:lnTo>
                  <a:lnTo>
                    <a:pt x="387" y="704"/>
                  </a:lnTo>
                  <a:lnTo>
                    <a:pt x="394" y="700"/>
                  </a:lnTo>
                  <a:lnTo>
                    <a:pt x="401" y="698"/>
                  </a:lnTo>
                  <a:lnTo>
                    <a:pt x="408" y="696"/>
                  </a:lnTo>
                  <a:lnTo>
                    <a:pt x="415" y="698"/>
                  </a:lnTo>
                  <a:lnTo>
                    <a:pt x="422" y="700"/>
                  </a:lnTo>
                  <a:lnTo>
                    <a:pt x="426" y="702"/>
                  </a:lnTo>
                  <a:lnTo>
                    <a:pt x="431" y="706"/>
                  </a:lnTo>
                  <a:lnTo>
                    <a:pt x="438" y="714"/>
                  </a:lnTo>
                  <a:lnTo>
                    <a:pt x="443" y="716"/>
                  </a:lnTo>
                  <a:lnTo>
                    <a:pt x="459" y="708"/>
                  </a:lnTo>
                  <a:lnTo>
                    <a:pt x="470" y="698"/>
                  </a:lnTo>
                  <a:lnTo>
                    <a:pt x="473" y="674"/>
                  </a:lnTo>
                  <a:lnTo>
                    <a:pt x="480" y="650"/>
                  </a:lnTo>
                  <a:lnTo>
                    <a:pt x="496" y="639"/>
                  </a:lnTo>
                  <a:lnTo>
                    <a:pt x="508" y="629"/>
                  </a:lnTo>
                  <a:lnTo>
                    <a:pt x="512" y="613"/>
                  </a:lnTo>
                  <a:lnTo>
                    <a:pt x="519" y="599"/>
                  </a:lnTo>
                  <a:lnTo>
                    <a:pt x="522" y="593"/>
                  </a:lnTo>
                  <a:lnTo>
                    <a:pt x="526" y="589"/>
                  </a:lnTo>
                  <a:lnTo>
                    <a:pt x="533" y="585"/>
                  </a:lnTo>
                  <a:lnTo>
                    <a:pt x="543" y="581"/>
                  </a:lnTo>
                  <a:lnTo>
                    <a:pt x="561" y="575"/>
                  </a:lnTo>
                  <a:lnTo>
                    <a:pt x="573" y="567"/>
                  </a:lnTo>
                  <a:lnTo>
                    <a:pt x="582" y="561"/>
                  </a:lnTo>
                  <a:lnTo>
                    <a:pt x="589" y="553"/>
                  </a:lnTo>
                  <a:lnTo>
                    <a:pt x="596" y="545"/>
                  </a:lnTo>
                  <a:lnTo>
                    <a:pt x="605" y="539"/>
                  </a:lnTo>
                  <a:lnTo>
                    <a:pt x="617" y="532"/>
                  </a:lnTo>
                  <a:lnTo>
                    <a:pt x="633" y="526"/>
                  </a:lnTo>
                  <a:lnTo>
                    <a:pt x="643" y="522"/>
                  </a:lnTo>
                  <a:lnTo>
                    <a:pt x="654" y="514"/>
                  </a:lnTo>
                  <a:lnTo>
                    <a:pt x="664" y="506"/>
                  </a:lnTo>
                  <a:lnTo>
                    <a:pt x="673" y="496"/>
                  </a:lnTo>
                  <a:lnTo>
                    <a:pt x="680" y="486"/>
                  </a:lnTo>
                  <a:lnTo>
                    <a:pt x="685" y="476"/>
                  </a:lnTo>
                  <a:lnTo>
                    <a:pt x="689" y="466"/>
                  </a:lnTo>
                  <a:lnTo>
                    <a:pt x="689" y="460"/>
                  </a:lnTo>
                  <a:lnTo>
                    <a:pt x="689" y="456"/>
                  </a:lnTo>
                  <a:lnTo>
                    <a:pt x="689" y="452"/>
                  </a:lnTo>
                  <a:lnTo>
                    <a:pt x="694" y="452"/>
                  </a:lnTo>
                  <a:lnTo>
                    <a:pt x="696" y="450"/>
                  </a:lnTo>
                  <a:lnTo>
                    <a:pt x="701" y="450"/>
                  </a:lnTo>
                  <a:lnTo>
                    <a:pt x="706" y="448"/>
                  </a:lnTo>
                  <a:lnTo>
                    <a:pt x="708" y="446"/>
                  </a:lnTo>
                  <a:lnTo>
                    <a:pt x="710" y="442"/>
                  </a:lnTo>
                  <a:lnTo>
                    <a:pt x="713" y="427"/>
                  </a:lnTo>
                  <a:lnTo>
                    <a:pt x="715" y="417"/>
                  </a:lnTo>
                  <a:lnTo>
                    <a:pt x="719" y="409"/>
                  </a:lnTo>
                  <a:lnTo>
                    <a:pt x="724" y="403"/>
                  </a:lnTo>
                  <a:lnTo>
                    <a:pt x="733" y="397"/>
                  </a:lnTo>
                  <a:lnTo>
                    <a:pt x="738" y="391"/>
                  </a:lnTo>
                  <a:lnTo>
                    <a:pt x="740" y="375"/>
                  </a:lnTo>
                  <a:lnTo>
                    <a:pt x="745" y="363"/>
                  </a:lnTo>
                  <a:lnTo>
                    <a:pt x="750" y="355"/>
                  </a:lnTo>
                  <a:lnTo>
                    <a:pt x="754" y="351"/>
                  </a:lnTo>
                  <a:lnTo>
                    <a:pt x="764" y="345"/>
                  </a:lnTo>
                  <a:lnTo>
                    <a:pt x="773" y="337"/>
                  </a:lnTo>
                  <a:lnTo>
                    <a:pt x="778" y="331"/>
                  </a:lnTo>
                  <a:lnTo>
                    <a:pt x="782" y="327"/>
                  </a:lnTo>
                  <a:lnTo>
                    <a:pt x="789" y="325"/>
                  </a:lnTo>
                  <a:lnTo>
                    <a:pt x="799" y="325"/>
                  </a:lnTo>
                  <a:lnTo>
                    <a:pt x="803" y="323"/>
                  </a:lnTo>
                  <a:lnTo>
                    <a:pt x="810" y="319"/>
                  </a:lnTo>
                  <a:lnTo>
                    <a:pt x="813" y="312"/>
                  </a:lnTo>
                  <a:lnTo>
                    <a:pt x="813" y="300"/>
                  </a:lnTo>
                  <a:lnTo>
                    <a:pt x="815" y="274"/>
                  </a:lnTo>
                  <a:lnTo>
                    <a:pt x="817" y="258"/>
                  </a:lnTo>
                  <a:lnTo>
                    <a:pt x="822" y="246"/>
                  </a:lnTo>
                  <a:lnTo>
                    <a:pt x="824" y="236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26" name="Freeform 116"/>
            <p:cNvSpPr>
              <a:spLocks/>
            </p:cNvSpPr>
            <p:nvPr/>
          </p:nvSpPr>
          <p:spPr bwMode="auto">
            <a:xfrm>
              <a:off x="2765" y="2899"/>
              <a:ext cx="363" cy="190"/>
            </a:xfrm>
            <a:custGeom>
              <a:avLst/>
              <a:gdLst>
                <a:gd name="T0" fmla="*/ 1 w 586"/>
                <a:gd name="T1" fmla="*/ 1 h 353"/>
                <a:gd name="T2" fmla="*/ 1 w 586"/>
                <a:gd name="T3" fmla="*/ 2 h 353"/>
                <a:gd name="T4" fmla="*/ 0 w 586"/>
                <a:gd name="T5" fmla="*/ 3 h 353"/>
                <a:gd name="T6" fmla="*/ 2 w 586"/>
                <a:gd name="T7" fmla="*/ 3 h 353"/>
                <a:gd name="T8" fmla="*/ 4 w 586"/>
                <a:gd name="T9" fmla="*/ 3 h 353"/>
                <a:gd name="T10" fmla="*/ 7 w 586"/>
                <a:gd name="T11" fmla="*/ 3 h 353"/>
                <a:gd name="T12" fmla="*/ 11 w 586"/>
                <a:gd name="T13" fmla="*/ 3 h 353"/>
                <a:gd name="T14" fmla="*/ 12 w 586"/>
                <a:gd name="T15" fmla="*/ 3 h 353"/>
                <a:gd name="T16" fmla="*/ 12 w 586"/>
                <a:gd name="T17" fmla="*/ 4 h 353"/>
                <a:gd name="T18" fmla="*/ 15 w 586"/>
                <a:gd name="T19" fmla="*/ 4 h 353"/>
                <a:gd name="T20" fmla="*/ 17 w 586"/>
                <a:gd name="T21" fmla="*/ 5 h 353"/>
                <a:gd name="T22" fmla="*/ 19 w 586"/>
                <a:gd name="T23" fmla="*/ 6 h 353"/>
                <a:gd name="T24" fmla="*/ 21 w 586"/>
                <a:gd name="T25" fmla="*/ 6 h 353"/>
                <a:gd name="T26" fmla="*/ 24 w 586"/>
                <a:gd name="T27" fmla="*/ 6 h 353"/>
                <a:gd name="T28" fmla="*/ 25 w 586"/>
                <a:gd name="T29" fmla="*/ 6 h 353"/>
                <a:gd name="T30" fmla="*/ 24 w 586"/>
                <a:gd name="T31" fmla="*/ 7 h 353"/>
                <a:gd name="T32" fmla="*/ 23 w 586"/>
                <a:gd name="T33" fmla="*/ 7 h 353"/>
                <a:gd name="T34" fmla="*/ 23 w 586"/>
                <a:gd name="T35" fmla="*/ 8 h 353"/>
                <a:gd name="T36" fmla="*/ 22 w 586"/>
                <a:gd name="T37" fmla="*/ 8 h 353"/>
                <a:gd name="T38" fmla="*/ 22 w 586"/>
                <a:gd name="T39" fmla="*/ 9 h 353"/>
                <a:gd name="T40" fmla="*/ 24 w 586"/>
                <a:gd name="T41" fmla="*/ 8 h 353"/>
                <a:gd name="T42" fmla="*/ 25 w 586"/>
                <a:gd name="T43" fmla="*/ 9 h 353"/>
                <a:gd name="T44" fmla="*/ 27 w 586"/>
                <a:gd name="T45" fmla="*/ 8 h 353"/>
                <a:gd name="T46" fmla="*/ 30 w 586"/>
                <a:gd name="T47" fmla="*/ 7 h 353"/>
                <a:gd name="T48" fmla="*/ 31 w 586"/>
                <a:gd name="T49" fmla="*/ 6 h 353"/>
                <a:gd name="T50" fmla="*/ 31 w 586"/>
                <a:gd name="T51" fmla="*/ 6 h 353"/>
                <a:gd name="T52" fmla="*/ 32 w 586"/>
                <a:gd name="T53" fmla="*/ 5 h 353"/>
                <a:gd name="T54" fmla="*/ 33 w 586"/>
                <a:gd name="T55" fmla="*/ 4 h 353"/>
                <a:gd name="T56" fmla="*/ 32 w 586"/>
                <a:gd name="T57" fmla="*/ 3 h 353"/>
                <a:gd name="T58" fmla="*/ 32 w 586"/>
                <a:gd name="T59" fmla="*/ 2 h 353"/>
                <a:gd name="T60" fmla="*/ 32 w 586"/>
                <a:gd name="T61" fmla="*/ 1 h 353"/>
                <a:gd name="T62" fmla="*/ 32 w 586"/>
                <a:gd name="T63" fmla="*/ 1 h 353"/>
                <a:gd name="T64" fmla="*/ 32 w 586"/>
                <a:gd name="T65" fmla="*/ 1 h 353"/>
                <a:gd name="T66" fmla="*/ 32 w 586"/>
                <a:gd name="T67" fmla="*/ 1 h 353"/>
                <a:gd name="T68" fmla="*/ 28 w 586"/>
                <a:gd name="T69" fmla="*/ 1 h 353"/>
                <a:gd name="T70" fmla="*/ 26 w 586"/>
                <a:gd name="T71" fmla="*/ 1 h 353"/>
                <a:gd name="T72" fmla="*/ 25 w 586"/>
                <a:gd name="T73" fmla="*/ 1 h 353"/>
                <a:gd name="T74" fmla="*/ 24 w 586"/>
                <a:gd name="T75" fmla="*/ 1 h 353"/>
                <a:gd name="T76" fmla="*/ 22 w 586"/>
                <a:gd name="T77" fmla="*/ 1 h 353"/>
                <a:gd name="T78" fmla="*/ 20 w 586"/>
                <a:gd name="T79" fmla="*/ 1 h 353"/>
                <a:gd name="T80" fmla="*/ 19 w 586"/>
                <a:gd name="T81" fmla="*/ 1 h 353"/>
                <a:gd name="T82" fmla="*/ 17 w 586"/>
                <a:gd name="T83" fmla="*/ 1 h 353"/>
                <a:gd name="T84" fmla="*/ 16 w 586"/>
                <a:gd name="T85" fmla="*/ 1 h 353"/>
                <a:gd name="T86" fmla="*/ 15 w 586"/>
                <a:gd name="T87" fmla="*/ 2 h 353"/>
                <a:gd name="T88" fmla="*/ 11 w 586"/>
                <a:gd name="T89" fmla="*/ 1 h 353"/>
                <a:gd name="T90" fmla="*/ 9 w 586"/>
                <a:gd name="T91" fmla="*/ 1 h 353"/>
                <a:gd name="T92" fmla="*/ 7 w 586"/>
                <a:gd name="T93" fmla="*/ 1 h 353"/>
                <a:gd name="T94" fmla="*/ 6 w 586"/>
                <a:gd name="T95" fmla="*/ 1 h 353"/>
                <a:gd name="T96" fmla="*/ 4 w 586"/>
                <a:gd name="T97" fmla="*/ 1 h 353"/>
                <a:gd name="T98" fmla="*/ 2 w 586"/>
                <a:gd name="T99" fmla="*/ 1 h 353"/>
                <a:gd name="T100" fmla="*/ 1 w 586"/>
                <a:gd name="T101" fmla="*/ 1 h 35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86"/>
                <a:gd name="T154" fmla="*/ 0 h 353"/>
                <a:gd name="T155" fmla="*/ 586 w 586"/>
                <a:gd name="T156" fmla="*/ 353 h 35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86" h="353">
                  <a:moveTo>
                    <a:pt x="9" y="22"/>
                  </a:moveTo>
                  <a:lnTo>
                    <a:pt x="11" y="28"/>
                  </a:lnTo>
                  <a:lnTo>
                    <a:pt x="11" y="34"/>
                  </a:lnTo>
                  <a:lnTo>
                    <a:pt x="11" y="54"/>
                  </a:lnTo>
                  <a:lnTo>
                    <a:pt x="11" y="71"/>
                  </a:lnTo>
                  <a:lnTo>
                    <a:pt x="11" y="85"/>
                  </a:lnTo>
                  <a:lnTo>
                    <a:pt x="9" y="103"/>
                  </a:lnTo>
                  <a:lnTo>
                    <a:pt x="7" y="113"/>
                  </a:lnTo>
                  <a:lnTo>
                    <a:pt x="0" y="123"/>
                  </a:lnTo>
                  <a:lnTo>
                    <a:pt x="4" y="123"/>
                  </a:lnTo>
                  <a:lnTo>
                    <a:pt x="11" y="123"/>
                  </a:lnTo>
                  <a:lnTo>
                    <a:pt x="35" y="117"/>
                  </a:lnTo>
                  <a:lnTo>
                    <a:pt x="53" y="113"/>
                  </a:lnTo>
                  <a:lnTo>
                    <a:pt x="70" y="113"/>
                  </a:lnTo>
                  <a:lnTo>
                    <a:pt x="86" y="117"/>
                  </a:lnTo>
                  <a:lnTo>
                    <a:pt x="100" y="121"/>
                  </a:lnTo>
                  <a:lnTo>
                    <a:pt x="111" y="125"/>
                  </a:lnTo>
                  <a:lnTo>
                    <a:pt x="135" y="127"/>
                  </a:lnTo>
                  <a:lnTo>
                    <a:pt x="158" y="127"/>
                  </a:lnTo>
                  <a:lnTo>
                    <a:pt x="172" y="129"/>
                  </a:lnTo>
                  <a:lnTo>
                    <a:pt x="181" y="133"/>
                  </a:lnTo>
                  <a:lnTo>
                    <a:pt x="191" y="137"/>
                  </a:lnTo>
                  <a:lnTo>
                    <a:pt x="198" y="143"/>
                  </a:lnTo>
                  <a:lnTo>
                    <a:pt x="202" y="147"/>
                  </a:lnTo>
                  <a:lnTo>
                    <a:pt x="209" y="151"/>
                  </a:lnTo>
                  <a:lnTo>
                    <a:pt x="216" y="153"/>
                  </a:lnTo>
                  <a:lnTo>
                    <a:pt x="225" y="155"/>
                  </a:lnTo>
                  <a:lnTo>
                    <a:pt x="235" y="157"/>
                  </a:lnTo>
                  <a:lnTo>
                    <a:pt x="246" y="161"/>
                  </a:lnTo>
                  <a:lnTo>
                    <a:pt x="258" y="168"/>
                  </a:lnTo>
                  <a:lnTo>
                    <a:pt x="272" y="174"/>
                  </a:lnTo>
                  <a:lnTo>
                    <a:pt x="293" y="190"/>
                  </a:lnTo>
                  <a:lnTo>
                    <a:pt x="305" y="202"/>
                  </a:lnTo>
                  <a:lnTo>
                    <a:pt x="314" y="214"/>
                  </a:lnTo>
                  <a:lnTo>
                    <a:pt x="323" y="226"/>
                  </a:lnTo>
                  <a:lnTo>
                    <a:pt x="335" y="238"/>
                  </a:lnTo>
                  <a:lnTo>
                    <a:pt x="347" y="248"/>
                  </a:lnTo>
                  <a:lnTo>
                    <a:pt x="363" y="254"/>
                  </a:lnTo>
                  <a:lnTo>
                    <a:pt x="374" y="256"/>
                  </a:lnTo>
                  <a:lnTo>
                    <a:pt x="386" y="256"/>
                  </a:lnTo>
                  <a:lnTo>
                    <a:pt x="405" y="256"/>
                  </a:lnTo>
                  <a:lnTo>
                    <a:pt x="423" y="256"/>
                  </a:lnTo>
                  <a:lnTo>
                    <a:pt x="433" y="258"/>
                  </a:lnTo>
                  <a:lnTo>
                    <a:pt x="440" y="262"/>
                  </a:lnTo>
                  <a:lnTo>
                    <a:pt x="440" y="270"/>
                  </a:lnTo>
                  <a:lnTo>
                    <a:pt x="435" y="277"/>
                  </a:lnTo>
                  <a:lnTo>
                    <a:pt x="426" y="281"/>
                  </a:lnTo>
                  <a:lnTo>
                    <a:pt x="419" y="287"/>
                  </a:lnTo>
                  <a:lnTo>
                    <a:pt x="414" y="293"/>
                  </a:lnTo>
                  <a:lnTo>
                    <a:pt x="409" y="299"/>
                  </a:lnTo>
                  <a:lnTo>
                    <a:pt x="409" y="303"/>
                  </a:lnTo>
                  <a:lnTo>
                    <a:pt x="409" y="313"/>
                  </a:lnTo>
                  <a:lnTo>
                    <a:pt x="405" y="321"/>
                  </a:lnTo>
                  <a:lnTo>
                    <a:pt x="398" y="325"/>
                  </a:lnTo>
                  <a:lnTo>
                    <a:pt x="391" y="329"/>
                  </a:lnTo>
                  <a:lnTo>
                    <a:pt x="388" y="333"/>
                  </a:lnTo>
                  <a:lnTo>
                    <a:pt x="386" y="337"/>
                  </a:lnTo>
                  <a:lnTo>
                    <a:pt x="388" y="341"/>
                  </a:lnTo>
                  <a:lnTo>
                    <a:pt x="391" y="345"/>
                  </a:lnTo>
                  <a:lnTo>
                    <a:pt x="393" y="345"/>
                  </a:lnTo>
                  <a:lnTo>
                    <a:pt x="398" y="343"/>
                  </a:lnTo>
                  <a:lnTo>
                    <a:pt x="405" y="339"/>
                  </a:lnTo>
                  <a:lnTo>
                    <a:pt x="412" y="337"/>
                  </a:lnTo>
                  <a:lnTo>
                    <a:pt x="426" y="339"/>
                  </a:lnTo>
                  <a:lnTo>
                    <a:pt x="435" y="345"/>
                  </a:lnTo>
                  <a:lnTo>
                    <a:pt x="442" y="351"/>
                  </a:lnTo>
                  <a:lnTo>
                    <a:pt x="444" y="353"/>
                  </a:lnTo>
                  <a:lnTo>
                    <a:pt x="461" y="333"/>
                  </a:lnTo>
                  <a:lnTo>
                    <a:pt x="477" y="317"/>
                  </a:lnTo>
                  <a:lnTo>
                    <a:pt x="493" y="305"/>
                  </a:lnTo>
                  <a:lnTo>
                    <a:pt x="507" y="293"/>
                  </a:lnTo>
                  <a:lnTo>
                    <a:pt x="526" y="283"/>
                  </a:lnTo>
                  <a:lnTo>
                    <a:pt x="535" y="274"/>
                  </a:lnTo>
                  <a:lnTo>
                    <a:pt x="537" y="268"/>
                  </a:lnTo>
                  <a:lnTo>
                    <a:pt x="540" y="262"/>
                  </a:lnTo>
                  <a:lnTo>
                    <a:pt x="544" y="256"/>
                  </a:lnTo>
                  <a:lnTo>
                    <a:pt x="551" y="254"/>
                  </a:lnTo>
                  <a:lnTo>
                    <a:pt x="554" y="246"/>
                  </a:lnTo>
                  <a:lnTo>
                    <a:pt x="556" y="222"/>
                  </a:lnTo>
                  <a:lnTo>
                    <a:pt x="561" y="212"/>
                  </a:lnTo>
                  <a:lnTo>
                    <a:pt x="570" y="200"/>
                  </a:lnTo>
                  <a:lnTo>
                    <a:pt x="577" y="192"/>
                  </a:lnTo>
                  <a:lnTo>
                    <a:pt x="582" y="182"/>
                  </a:lnTo>
                  <a:lnTo>
                    <a:pt x="584" y="168"/>
                  </a:lnTo>
                  <a:lnTo>
                    <a:pt x="586" y="153"/>
                  </a:lnTo>
                  <a:lnTo>
                    <a:pt x="575" y="127"/>
                  </a:lnTo>
                  <a:lnTo>
                    <a:pt x="563" y="109"/>
                  </a:lnTo>
                  <a:lnTo>
                    <a:pt x="558" y="89"/>
                  </a:lnTo>
                  <a:lnTo>
                    <a:pt x="556" y="77"/>
                  </a:lnTo>
                  <a:lnTo>
                    <a:pt x="565" y="65"/>
                  </a:lnTo>
                  <a:lnTo>
                    <a:pt x="570" y="56"/>
                  </a:lnTo>
                  <a:lnTo>
                    <a:pt x="570" y="52"/>
                  </a:lnTo>
                  <a:lnTo>
                    <a:pt x="568" y="52"/>
                  </a:lnTo>
                  <a:lnTo>
                    <a:pt x="563" y="50"/>
                  </a:lnTo>
                  <a:lnTo>
                    <a:pt x="561" y="50"/>
                  </a:lnTo>
                  <a:lnTo>
                    <a:pt x="558" y="46"/>
                  </a:lnTo>
                  <a:lnTo>
                    <a:pt x="558" y="38"/>
                  </a:lnTo>
                  <a:lnTo>
                    <a:pt x="563" y="36"/>
                  </a:lnTo>
                  <a:lnTo>
                    <a:pt x="565" y="34"/>
                  </a:lnTo>
                  <a:lnTo>
                    <a:pt x="570" y="34"/>
                  </a:lnTo>
                  <a:lnTo>
                    <a:pt x="575" y="36"/>
                  </a:lnTo>
                  <a:lnTo>
                    <a:pt x="572" y="28"/>
                  </a:lnTo>
                  <a:lnTo>
                    <a:pt x="572" y="0"/>
                  </a:lnTo>
                  <a:lnTo>
                    <a:pt x="542" y="2"/>
                  </a:lnTo>
                  <a:lnTo>
                    <a:pt x="509" y="2"/>
                  </a:lnTo>
                  <a:lnTo>
                    <a:pt x="486" y="16"/>
                  </a:lnTo>
                  <a:lnTo>
                    <a:pt x="468" y="28"/>
                  </a:lnTo>
                  <a:lnTo>
                    <a:pt x="461" y="26"/>
                  </a:lnTo>
                  <a:lnTo>
                    <a:pt x="454" y="22"/>
                  </a:lnTo>
                  <a:lnTo>
                    <a:pt x="449" y="18"/>
                  </a:lnTo>
                  <a:lnTo>
                    <a:pt x="444" y="14"/>
                  </a:lnTo>
                  <a:lnTo>
                    <a:pt x="437" y="8"/>
                  </a:lnTo>
                  <a:lnTo>
                    <a:pt x="433" y="6"/>
                  </a:lnTo>
                  <a:lnTo>
                    <a:pt x="426" y="4"/>
                  </a:lnTo>
                  <a:lnTo>
                    <a:pt x="416" y="4"/>
                  </a:lnTo>
                  <a:lnTo>
                    <a:pt x="398" y="6"/>
                  </a:lnTo>
                  <a:lnTo>
                    <a:pt x="381" y="8"/>
                  </a:lnTo>
                  <a:lnTo>
                    <a:pt x="367" y="6"/>
                  </a:lnTo>
                  <a:lnTo>
                    <a:pt x="356" y="4"/>
                  </a:lnTo>
                  <a:lnTo>
                    <a:pt x="349" y="6"/>
                  </a:lnTo>
                  <a:lnTo>
                    <a:pt x="342" y="12"/>
                  </a:lnTo>
                  <a:lnTo>
                    <a:pt x="340" y="18"/>
                  </a:lnTo>
                  <a:lnTo>
                    <a:pt x="335" y="22"/>
                  </a:lnTo>
                  <a:lnTo>
                    <a:pt x="321" y="24"/>
                  </a:lnTo>
                  <a:lnTo>
                    <a:pt x="302" y="26"/>
                  </a:lnTo>
                  <a:lnTo>
                    <a:pt x="295" y="26"/>
                  </a:lnTo>
                  <a:lnTo>
                    <a:pt x="288" y="30"/>
                  </a:lnTo>
                  <a:lnTo>
                    <a:pt x="284" y="34"/>
                  </a:lnTo>
                  <a:lnTo>
                    <a:pt x="281" y="42"/>
                  </a:lnTo>
                  <a:lnTo>
                    <a:pt x="281" y="54"/>
                  </a:lnTo>
                  <a:lnTo>
                    <a:pt x="281" y="65"/>
                  </a:lnTo>
                  <a:lnTo>
                    <a:pt x="263" y="67"/>
                  </a:lnTo>
                  <a:lnTo>
                    <a:pt x="253" y="67"/>
                  </a:lnTo>
                  <a:lnTo>
                    <a:pt x="221" y="63"/>
                  </a:lnTo>
                  <a:lnTo>
                    <a:pt x="184" y="52"/>
                  </a:lnTo>
                  <a:lnTo>
                    <a:pt x="177" y="48"/>
                  </a:lnTo>
                  <a:lnTo>
                    <a:pt x="170" y="44"/>
                  </a:lnTo>
                  <a:lnTo>
                    <a:pt x="160" y="44"/>
                  </a:lnTo>
                  <a:lnTo>
                    <a:pt x="151" y="42"/>
                  </a:lnTo>
                  <a:lnTo>
                    <a:pt x="130" y="40"/>
                  </a:lnTo>
                  <a:lnTo>
                    <a:pt x="111" y="34"/>
                  </a:lnTo>
                  <a:lnTo>
                    <a:pt x="107" y="34"/>
                  </a:lnTo>
                  <a:lnTo>
                    <a:pt x="100" y="36"/>
                  </a:lnTo>
                  <a:lnTo>
                    <a:pt x="95" y="36"/>
                  </a:lnTo>
                  <a:lnTo>
                    <a:pt x="91" y="36"/>
                  </a:lnTo>
                  <a:lnTo>
                    <a:pt x="86" y="36"/>
                  </a:lnTo>
                  <a:lnTo>
                    <a:pt x="81" y="32"/>
                  </a:lnTo>
                  <a:lnTo>
                    <a:pt x="74" y="28"/>
                  </a:lnTo>
                  <a:lnTo>
                    <a:pt x="60" y="26"/>
                  </a:lnTo>
                  <a:lnTo>
                    <a:pt x="46" y="26"/>
                  </a:lnTo>
                  <a:lnTo>
                    <a:pt x="35" y="28"/>
                  </a:lnTo>
                  <a:lnTo>
                    <a:pt x="25" y="28"/>
                  </a:lnTo>
                  <a:lnTo>
                    <a:pt x="18" y="28"/>
                  </a:lnTo>
                  <a:lnTo>
                    <a:pt x="14" y="24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27" name="Freeform 117"/>
            <p:cNvSpPr>
              <a:spLocks/>
            </p:cNvSpPr>
            <p:nvPr/>
          </p:nvSpPr>
          <p:spPr bwMode="auto">
            <a:xfrm>
              <a:off x="2765" y="2899"/>
              <a:ext cx="363" cy="190"/>
            </a:xfrm>
            <a:custGeom>
              <a:avLst/>
              <a:gdLst>
                <a:gd name="T0" fmla="*/ 1 w 586"/>
                <a:gd name="T1" fmla="*/ 1 h 353"/>
                <a:gd name="T2" fmla="*/ 1 w 586"/>
                <a:gd name="T3" fmla="*/ 2 h 353"/>
                <a:gd name="T4" fmla="*/ 0 w 586"/>
                <a:gd name="T5" fmla="*/ 3 h 353"/>
                <a:gd name="T6" fmla="*/ 2 w 586"/>
                <a:gd name="T7" fmla="*/ 3 h 353"/>
                <a:gd name="T8" fmla="*/ 4 w 586"/>
                <a:gd name="T9" fmla="*/ 3 h 353"/>
                <a:gd name="T10" fmla="*/ 7 w 586"/>
                <a:gd name="T11" fmla="*/ 3 h 353"/>
                <a:gd name="T12" fmla="*/ 11 w 586"/>
                <a:gd name="T13" fmla="*/ 3 h 353"/>
                <a:gd name="T14" fmla="*/ 12 w 586"/>
                <a:gd name="T15" fmla="*/ 3 h 353"/>
                <a:gd name="T16" fmla="*/ 12 w 586"/>
                <a:gd name="T17" fmla="*/ 4 h 353"/>
                <a:gd name="T18" fmla="*/ 15 w 586"/>
                <a:gd name="T19" fmla="*/ 4 h 353"/>
                <a:gd name="T20" fmla="*/ 17 w 586"/>
                <a:gd name="T21" fmla="*/ 5 h 353"/>
                <a:gd name="T22" fmla="*/ 19 w 586"/>
                <a:gd name="T23" fmla="*/ 6 h 353"/>
                <a:gd name="T24" fmla="*/ 21 w 586"/>
                <a:gd name="T25" fmla="*/ 6 h 353"/>
                <a:gd name="T26" fmla="*/ 24 w 586"/>
                <a:gd name="T27" fmla="*/ 6 h 353"/>
                <a:gd name="T28" fmla="*/ 25 w 586"/>
                <a:gd name="T29" fmla="*/ 6 h 353"/>
                <a:gd name="T30" fmla="*/ 24 w 586"/>
                <a:gd name="T31" fmla="*/ 7 h 353"/>
                <a:gd name="T32" fmla="*/ 23 w 586"/>
                <a:gd name="T33" fmla="*/ 7 h 353"/>
                <a:gd name="T34" fmla="*/ 23 w 586"/>
                <a:gd name="T35" fmla="*/ 8 h 353"/>
                <a:gd name="T36" fmla="*/ 22 w 586"/>
                <a:gd name="T37" fmla="*/ 8 h 353"/>
                <a:gd name="T38" fmla="*/ 22 w 586"/>
                <a:gd name="T39" fmla="*/ 9 h 353"/>
                <a:gd name="T40" fmla="*/ 24 w 586"/>
                <a:gd name="T41" fmla="*/ 8 h 353"/>
                <a:gd name="T42" fmla="*/ 25 w 586"/>
                <a:gd name="T43" fmla="*/ 9 h 353"/>
                <a:gd name="T44" fmla="*/ 27 w 586"/>
                <a:gd name="T45" fmla="*/ 8 h 353"/>
                <a:gd name="T46" fmla="*/ 30 w 586"/>
                <a:gd name="T47" fmla="*/ 7 h 353"/>
                <a:gd name="T48" fmla="*/ 31 w 586"/>
                <a:gd name="T49" fmla="*/ 6 h 353"/>
                <a:gd name="T50" fmla="*/ 31 w 586"/>
                <a:gd name="T51" fmla="*/ 6 h 353"/>
                <a:gd name="T52" fmla="*/ 32 w 586"/>
                <a:gd name="T53" fmla="*/ 5 h 353"/>
                <a:gd name="T54" fmla="*/ 33 w 586"/>
                <a:gd name="T55" fmla="*/ 4 h 353"/>
                <a:gd name="T56" fmla="*/ 32 w 586"/>
                <a:gd name="T57" fmla="*/ 3 h 353"/>
                <a:gd name="T58" fmla="*/ 32 w 586"/>
                <a:gd name="T59" fmla="*/ 2 h 353"/>
                <a:gd name="T60" fmla="*/ 32 w 586"/>
                <a:gd name="T61" fmla="*/ 1 h 353"/>
                <a:gd name="T62" fmla="*/ 32 w 586"/>
                <a:gd name="T63" fmla="*/ 1 h 353"/>
                <a:gd name="T64" fmla="*/ 32 w 586"/>
                <a:gd name="T65" fmla="*/ 1 h 353"/>
                <a:gd name="T66" fmla="*/ 32 w 586"/>
                <a:gd name="T67" fmla="*/ 1 h 353"/>
                <a:gd name="T68" fmla="*/ 28 w 586"/>
                <a:gd name="T69" fmla="*/ 1 h 353"/>
                <a:gd name="T70" fmla="*/ 26 w 586"/>
                <a:gd name="T71" fmla="*/ 1 h 353"/>
                <a:gd name="T72" fmla="*/ 25 w 586"/>
                <a:gd name="T73" fmla="*/ 1 h 353"/>
                <a:gd name="T74" fmla="*/ 24 w 586"/>
                <a:gd name="T75" fmla="*/ 1 h 353"/>
                <a:gd name="T76" fmla="*/ 22 w 586"/>
                <a:gd name="T77" fmla="*/ 1 h 353"/>
                <a:gd name="T78" fmla="*/ 20 w 586"/>
                <a:gd name="T79" fmla="*/ 1 h 353"/>
                <a:gd name="T80" fmla="*/ 19 w 586"/>
                <a:gd name="T81" fmla="*/ 1 h 353"/>
                <a:gd name="T82" fmla="*/ 17 w 586"/>
                <a:gd name="T83" fmla="*/ 1 h 353"/>
                <a:gd name="T84" fmla="*/ 16 w 586"/>
                <a:gd name="T85" fmla="*/ 1 h 353"/>
                <a:gd name="T86" fmla="*/ 15 w 586"/>
                <a:gd name="T87" fmla="*/ 2 h 353"/>
                <a:gd name="T88" fmla="*/ 11 w 586"/>
                <a:gd name="T89" fmla="*/ 1 h 353"/>
                <a:gd name="T90" fmla="*/ 9 w 586"/>
                <a:gd name="T91" fmla="*/ 1 h 353"/>
                <a:gd name="T92" fmla="*/ 7 w 586"/>
                <a:gd name="T93" fmla="*/ 1 h 353"/>
                <a:gd name="T94" fmla="*/ 6 w 586"/>
                <a:gd name="T95" fmla="*/ 1 h 353"/>
                <a:gd name="T96" fmla="*/ 4 w 586"/>
                <a:gd name="T97" fmla="*/ 1 h 353"/>
                <a:gd name="T98" fmla="*/ 2 w 586"/>
                <a:gd name="T99" fmla="*/ 1 h 353"/>
                <a:gd name="T100" fmla="*/ 1 w 586"/>
                <a:gd name="T101" fmla="*/ 1 h 353"/>
                <a:gd name="T102" fmla="*/ 1 w 586"/>
                <a:gd name="T103" fmla="*/ 1 h 35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86"/>
                <a:gd name="T157" fmla="*/ 0 h 353"/>
                <a:gd name="T158" fmla="*/ 586 w 586"/>
                <a:gd name="T159" fmla="*/ 353 h 35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86" h="353">
                  <a:moveTo>
                    <a:pt x="9" y="22"/>
                  </a:moveTo>
                  <a:lnTo>
                    <a:pt x="11" y="28"/>
                  </a:lnTo>
                  <a:lnTo>
                    <a:pt x="11" y="34"/>
                  </a:lnTo>
                  <a:lnTo>
                    <a:pt x="11" y="54"/>
                  </a:lnTo>
                  <a:lnTo>
                    <a:pt x="11" y="71"/>
                  </a:lnTo>
                  <a:lnTo>
                    <a:pt x="11" y="85"/>
                  </a:lnTo>
                  <a:lnTo>
                    <a:pt x="9" y="103"/>
                  </a:lnTo>
                  <a:lnTo>
                    <a:pt x="7" y="113"/>
                  </a:lnTo>
                  <a:lnTo>
                    <a:pt x="0" y="123"/>
                  </a:lnTo>
                  <a:lnTo>
                    <a:pt x="4" y="123"/>
                  </a:lnTo>
                  <a:lnTo>
                    <a:pt x="11" y="123"/>
                  </a:lnTo>
                  <a:lnTo>
                    <a:pt x="35" y="117"/>
                  </a:lnTo>
                  <a:lnTo>
                    <a:pt x="53" y="113"/>
                  </a:lnTo>
                  <a:lnTo>
                    <a:pt x="70" y="113"/>
                  </a:lnTo>
                  <a:lnTo>
                    <a:pt x="86" y="117"/>
                  </a:lnTo>
                  <a:lnTo>
                    <a:pt x="100" y="121"/>
                  </a:lnTo>
                  <a:lnTo>
                    <a:pt x="111" y="125"/>
                  </a:lnTo>
                  <a:lnTo>
                    <a:pt x="135" y="127"/>
                  </a:lnTo>
                  <a:lnTo>
                    <a:pt x="158" y="127"/>
                  </a:lnTo>
                  <a:lnTo>
                    <a:pt x="172" y="129"/>
                  </a:lnTo>
                  <a:lnTo>
                    <a:pt x="181" y="133"/>
                  </a:lnTo>
                  <a:lnTo>
                    <a:pt x="191" y="137"/>
                  </a:lnTo>
                  <a:lnTo>
                    <a:pt x="198" y="143"/>
                  </a:lnTo>
                  <a:lnTo>
                    <a:pt x="202" y="147"/>
                  </a:lnTo>
                  <a:lnTo>
                    <a:pt x="209" y="151"/>
                  </a:lnTo>
                  <a:lnTo>
                    <a:pt x="216" y="153"/>
                  </a:lnTo>
                  <a:lnTo>
                    <a:pt x="225" y="155"/>
                  </a:lnTo>
                  <a:lnTo>
                    <a:pt x="235" y="157"/>
                  </a:lnTo>
                  <a:lnTo>
                    <a:pt x="246" y="161"/>
                  </a:lnTo>
                  <a:lnTo>
                    <a:pt x="258" y="168"/>
                  </a:lnTo>
                  <a:lnTo>
                    <a:pt x="272" y="174"/>
                  </a:lnTo>
                  <a:lnTo>
                    <a:pt x="293" y="190"/>
                  </a:lnTo>
                  <a:lnTo>
                    <a:pt x="305" y="202"/>
                  </a:lnTo>
                  <a:lnTo>
                    <a:pt x="314" y="214"/>
                  </a:lnTo>
                  <a:lnTo>
                    <a:pt x="323" y="226"/>
                  </a:lnTo>
                  <a:lnTo>
                    <a:pt x="335" y="238"/>
                  </a:lnTo>
                  <a:lnTo>
                    <a:pt x="347" y="248"/>
                  </a:lnTo>
                  <a:lnTo>
                    <a:pt x="363" y="254"/>
                  </a:lnTo>
                  <a:lnTo>
                    <a:pt x="374" y="256"/>
                  </a:lnTo>
                  <a:lnTo>
                    <a:pt x="386" y="256"/>
                  </a:lnTo>
                  <a:lnTo>
                    <a:pt x="405" y="256"/>
                  </a:lnTo>
                  <a:lnTo>
                    <a:pt x="423" y="256"/>
                  </a:lnTo>
                  <a:lnTo>
                    <a:pt x="433" y="258"/>
                  </a:lnTo>
                  <a:lnTo>
                    <a:pt x="440" y="262"/>
                  </a:lnTo>
                  <a:lnTo>
                    <a:pt x="440" y="270"/>
                  </a:lnTo>
                  <a:lnTo>
                    <a:pt x="435" y="277"/>
                  </a:lnTo>
                  <a:lnTo>
                    <a:pt x="426" y="281"/>
                  </a:lnTo>
                  <a:lnTo>
                    <a:pt x="419" y="287"/>
                  </a:lnTo>
                  <a:lnTo>
                    <a:pt x="414" y="293"/>
                  </a:lnTo>
                  <a:lnTo>
                    <a:pt x="409" y="299"/>
                  </a:lnTo>
                  <a:lnTo>
                    <a:pt x="409" y="303"/>
                  </a:lnTo>
                  <a:lnTo>
                    <a:pt x="409" y="313"/>
                  </a:lnTo>
                  <a:lnTo>
                    <a:pt x="405" y="321"/>
                  </a:lnTo>
                  <a:lnTo>
                    <a:pt x="398" y="325"/>
                  </a:lnTo>
                  <a:lnTo>
                    <a:pt x="391" y="329"/>
                  </a:lnTo>
                  <a:lnTo>
                    <a:pt x="388" y="333"/>
                  </a:lnTo>
                  <a:lnTo>
                    <a:pt x="386" y="337"/>
                  </a:lnTo>
                  <a:lnTo>
                    <a:pt x="388" y="341"/>
                  </a:lnTo>
                  <a:lnTo>
                    <a:pt x="391" y="345"/>
                  </a:lnTo>
                  <a:lnTo>
                    <a:pt x="393" y="345"/>
                  </a:lnTo>
                  <a:lnTo>
                    <a:pt x="398" y="343"/>
                  </a:lnTo>
                  <a:lnTo>
                    <a:pt x="405" y="339"/>
                  </a:lnTo>
                  <a:lnTo>
                    <a:pt x="412" y="337"/>
                  </a:lnTo>
                  <a:lnTo>
                    <a:pt x="426" y="339"/>
                  </a:lnTo>
                  <a:lnTo>
                    <a:pt x="435" y="345"/>
                  </a:lnTo>
                  <a:lnTo>
                    <a:pt x="442" y="351"/>
                  </a:lnTo>
                  <a:lnTo>
                    <a:pt x="444" y="353"/>
                  </a:lnTo>
                  <a:lnTo>
                    <a:pt x="461" y="333"/>
                  </a:lnTo>
                  <a:lnTo>
                    <a:pt x="477" y="317"/>
                  </a:lnTo>
                  <a:lnTo>
                    <a:pt x="493" y="305"/>
                  </a:lnTo>
                  <a:lnTo>
                    <a:pt x="507" y="293"/>
                  </a:lnTo>
                  <a:lnTo>
                    <a:pt x="526" y="283"/>
                  </a:lnTo>
                  <a:lnTo>
                    <a:pt x="535" y="274"/>
                  </a:lnTo>
                  <a:lnTo>
                    <a:pt x="537" y="268"/>
                  </a:lnTo>
                  <a:lnTo>
                    <a:pt x="540" y="262"/>
                  </a:lnTo>
                  <a:lnTo>
                    <a:pt x="544" y="256"/>
                  </a:lnTo>
                  <a:lnTo>
                    <a:pt x="551" y="254"/>
                  </a:lnTo>
                  <a:lnTo>
                    <a:pt x="554" y="246"/>
                  </a:lnTo>
                  <a:lnTo>
                    <a:pt x="556" y="222"/>
                  </a:lnTo>
                  <a:lnTo>
                    <a:pt x="561" y="212"/>
                  </a:lnTo>
                  <a:lnTo>
                    <a:pt x="570" y="200"/>
                  </a:lnTo>
                  <a:lnTo>
                    <a:pt x="577" y="192"/>
                  </a:lnTo>
                  <a:lnTo>
                    <a:pt x="582" y="182"/>
                  </a:lnTo>
                  <a:lnTo>
                    <a:pt x="584" y="168"/>
                  </a:lnTo>
                  <a:lnTo>
                    <a:pt x="586" y="153"/>
                  </a:lnTo>
                  <a:lnTo>
                    <a:pt x="575" y="127"/>
                  </a:lnTo>
                  <a:lnTo>
                    <a:pt x="563" y="109"/>
                  </a:lnTo>
                  <a:lnTo>
                    <a:pt x="558" y="89"/>
                  </a:lnTo>
                  <a:lnTo>
                    <a:pt x="556" y="77"/>
                  </a:lnTo>
                  <a:lnTo>
                    <a:pt x="565" y="65"/>
                  </a:lnTo>
                  <a:lnTo>
                    <a:pt x="570" y="56"/>
                  </a:lnTo>
                  <a:lnTo>
                    <a:pt x="570" y="52"/>
                  </a:lnTo>
                  <a:lnTo>
                    <a:pt x="568" y="52"/>
                  </a:lnTo>
                  <a:lnTo>
                    <a:pt x="563" y="50"/>
                  </a:lnTo>
                  <a:lnTo>
                    <a:pt x="561" y="50"/>
                  </a:lnTo>
                  <a:lnTo>
                    <a:pt x="558" y="46"/>
                  </a:lnTo>
                  <a:lnTo>
                    <a:pt x="558" y="38"/>
                  </a:lnTo>
                  <a:lnTo>
                    <a:pt x="563" y="36"/>
                  </a:lnTo>
                  <a:lnTo>
                    <a:pt x="565" y="34"/>
                  </a:lnTo>
                  <a:lnTo>
                    <a:pt x="570" y="34"/>
                  </a:lnTo>
                  <a:lnTo>
                    <a:pt x="575" y="36"/>
                  </a:lnTo>
                  <a:lnTo>
                    <a:pt x="572" y="28"/>
                  </a:lnTo>
                  <a:lnTo>
                    <a:pt x="572" y="0"/>
                  </a:lnTo>
                  <a:lnTo>
                    <a:pt x="542" y="2"/>
                  </a:lnTo>
                  <a:lnTo>
                    <a:pt x="509" y="2"/>
                  </a:lnTo>
                  <a:lnTo>
                    <a:pt x="486" y="16"/>
                  </a:lnTo>
                  <a:lnTo>
                    <a:pt x="468" y="28"/>
                  </a:lnTo>
                  <a:lnTo>
                    <a:pt x="461" y="26"/>
                  </a:lnTo>
                  <a:lnTo>
                    <a:pt x="454" y="22"/>
                  </a:lnTo>
                  <a:lnTo>
                    <a:pt x="449" y="18"/>
                  </a:lnTo>
                  <a:lnTo>
                    <a:pt x="444" y="14"/>
                  </a:lnTo>
                  <a:lnTo>
                    <a:pt x="437" y="8"/>
                  </a:lnTo>
                  <a:lnTo>
                    <a:pt x="433" y="6"/>
                  </a:lnTo>
                  <a:lnTo>
                    <a:pt x="426" y="4"/>
                  </a:lnTo>
                  <a:lnTo>
                    <a:pt x="416" y="4"/>
                  </a:lnTo>
                  <a:lnTo>
                    <a:pt x="398" y="6"/>
                  </a:lnTo>
                  <a:lnTo>
                    <a:pt x="381" y="8"/>
                  </a:lnTo>
                  <a:lnTo>
                    <a:pt x="367" y="6"/>
                  </a:lnTo>
                  <a:lnTo>
                    <a:pt x="356" y="4"/>
                  </a:lnTo>
                  <a:lnTo>
                    <a:pt x="349" y="6"/>
                  </a:lnTo>
                  <a:lnTo>
                    <a:pt x="342" y="12"/>
                  </a:lnTo>
                  <a:lnTo>
                    <a:pt x="340" y="18"/>
                  </a:lnTo>
                  <a:lnTo>
                    <a:pt x="335" y="22"/>
                  </a:lnTo>
                  <a:lnTo>
                    <a:pt x="321" y="24"/>
                  </a:lnTo>
                  <a:lnTo>
                    <a:pt x="302" y="26"/>
                  </a:lnTo>
                  <a:lnTo>
                    <a:pt x="295" y="26"/>
                  </a:lnTo>
                  <a:lnTo>
                    <a:pt x="288" y="30"/>
                  </a:lnTo>
                  <a:lnTo>
                    <a:pt x="284" y="34"/>
                  </a:lnTo>
                  <a:lnTo>
                    <a:pt x="281" y="42"/>
                  </a:lnTo>
                  <a:lnTo>
                    <a:pt x="281" y="54"/>
                  </a:lnTo>
                  <a:lnTo>
                    <a:pt x="281" y="65"/>
                  </a:lnTo>
                  <a:lnTo>
                    <a:pt x="263" y="67"/>
                  </a:lnTo>
                  <a:lnTo>
                    <a:pt x="253" y="67"/>
                  </a:lnTo>
                  <a:lnTo>
                    <a:pt x="221" y="63"/>
                  </a:lnTo>
                  <a:lnTo>
                    <a:pt x="184" y="52"/>
                  </a:lnTo>
                  <a:lnTo>
                    <a:pt x="177" y="48"/>
                  </a:lnTo>
                  <a:lnTo>
                    <a:pt x="170" y="44"/>
                  </a:lnTo>
                  <a:lnTo>
                    <a:pt x="160" y="44"/>
                  </a:lnTo>
                  <a:lnTo>
                    <a:pt x="151" y="42"/>
                  </a:lnTo>
                  <a:lnTo>
                    <a:pt x="130" y="40"/>
                  </a:lnTo>
                  <a:lnTo>
                    <a:pt x="111" y="34"/>
                  </a:lnTo>
                  <a:lnTo>
                    <a:pt x="107" y="34"/>
                  </a:lnTo>
                  <a:lnTo>
                    <a:pt x="100" y="36"/>
                  </a:lnTo>
                  <a:lnTo>
                    <a:pt x="95" y="36"/>
                  </a:lnTo>
                  <a:lnTo>
                    <a:pt x="91" y="36"/>
                  </a:lnTo>
                  <a:lnTo>
                    <a:pt x="86" y="36"/>
                  </a:lnTo>
                  <a:lnTo>
                    <a:pt x="81" y="32"/>
                  </a:lnTo>
                  <a:lnTo>
                    <a:pt x="74" y="28"/>
                  </a:lnTo>
                  <a:lnTo>
                    <a:pt x="60" y="26"/>
                  </a:lnTo>
                  <a:lnTo>
                    <a:pt x="46" y="26"/>
                  </a:lnTo>
                  <a:lnTo>
                    <a:pt x="35" y="28"/>
                  </a:lnTo>
                  <a:lnTo>
                    <a:pt x="25" y="28"/>
                  </a:lnTo>
                  <a:lnTo>
                    <a:pt x="18" y="28"/>
                  </a:lnTo>
                  <a:lnTo>
                    <a:pt x="14" y="24"/>
                  </a:lnTo>
                  <a:lnTo>
                    <a:pt x="9" y="22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28" name="Freeform 118"/>
            <p:cNvSpPr>
              <a:spLocks/>
            </p:cNvSpPr>
            <p:nvPr/>
          </p:nvSpPr>
          <p:spPr bwMode="auto">
            <a:xfrm>
              <a:off x="2519" y="2959"/>
              <a:ext cx="522" cy="372"/>
            </a:xfrm>
            <a:custGeom>
              <a:avLst/>
              <a:gdLst>
                <a:gd name="T0" fmla="*/ 19 w 840"/>
                <a:gd name="T1" fmla="*/ 1 h 690"/>
                <a:gd name="T2" fmla="*/ 16 w 840"/>
                <a:gd name="T3" fmla="*/ 2 h 690"/>
                <a:gd name="T4" fmla="*/ 14 w 840"/>
                <a:gd name="T5" fmla="*/ 2 h 690"/>
                <a:gd name="T6" fmla="*/ 10 w 840"/>
                <a:gd name="T7" fmla="*/ 3 h 690"/>
                <a:gd name="T8" fmla="*/ 6 w 840"/>
                <a:gd name="T9" fmla="*/ 5 h 690"/>
                <a:gd name="T10" fmla="*/ 4 w 840"/>
                <a:gd name="T11" fmla="*/ 6 h 690"/>
                <a:gd name="T12" fmla="*/ 2 w 840"/>
                <a:gd name="T13" fmla="*/ 7 h 690"/>
                <a:gd name="T14" fmla="*/ 0 w 840"/>
                <a:gd name="T15" fmla="*/ 8 h 690"/>
                <a:gd name="T16" fmla="*/ 2 w 840"/>
                <a:gd name="T17" fmla="*/ 9 h 690"/>
                <a:gd name="T18" fmla="*/ 5 w 840"/>
                <a:gd name="T19" fmla="*/ 8 h 690"/>
                <a:gd name="T20" fmla="*/ 8 w 840"/>
                <a:gd name="T21" fmla="*/ 9 h 690"/>
                <a:gd name="T22" fmla="*/ 10 w 840"/>
                <a:gd name="T23" fmla="*/ 10 h 690"/>
                <a:gd name="T24" fmla="*/ 12 w 840"/>
                <a:gd name="T25" fmla="*/ 10 h 690"/>
                <a:gd name="T26" fmla="*/ 17 w 840"/>
                <a:gd name="T27" fmla="*/ 11 h 690"/>
                <a:gd name="T28" fmla="*/ 19 w 840"/>
                <a:gd name="T29" fmla="*/ 11 h 690"/>
                <a:gd name="T30" fmla="*/ 23 w 840"/>
                <a:gd name="T31" fmla="*/ 13 h 690"/>
                <a:gd name="T32" fmla="*/ 25 w 840"/>
                <a:gd name="T33" fmla="*/ 14 h 690"/>
                <a:gd name="T34" fmla="*/ 26 w 840"/>
                <a:gd name="T35" fmla="*/ 15 h 690"/>
                <a:gd name="T36" fmla="*/ 24 w 840"/>
                <a:gd name="T37" fmla="*/ 16 h 690"/>
                <a:gd name="T38" fmla="*/ 28 w 840"/>
                <a:gd name="T39" fmla="*/ 16 h 690"/>
                <a:gd name="T40" fmla="*/ 31 w 840"/>
                <a:gd name="T41" fmla="*/ 15 h 690"/>
                <a:gd name="T42" fmla="*/ 32 w 840"/>
                <a:gd name="T43" fmla="*/ 13 h 690"/>
                <a:gd name="T44" fmla="*/ 33 w 840"/>
                <a:gd name="T45" fmla="*/ 12 h 690"/>
                <a:gd name="T46" fmla="*/ 32 w 840"/>
                <a:gd name="T47" fmla="*/ 13 h 690"/>
                <a:gd name="T48" fmla="*/ 34 w 840"/>
                <a:gd name="T49" fmla="*/ 12 h 690"/>
                <a:gd name="T50" fmla="*/ 34 w 840"/>
                <a:gd name="T51" fmla="*/ 11 h 690"/>
                <a:gd name="T52" fmla="*/ 36 w 840"/>
                <a:gd name="T53" fmla="*/ 11 h 690"/>
                <a:gd name="T54" fmla="*/ 36 w 840"/>
                <a:gd name="T55" fmla="*/ 10 h 690"/>
                <a:gd name="T56" fmla="*/ 37 w 840"/>
                <a:gd name="T57" fmla="*/ 10 h 690"/>
                <a:gd name="T58" fmla="*/ 38 w 840"/>
                <a:gd name="T59" fmla="*/ 10 h 690"/>
                <a:gd name="T60" fmla="*/ 39 w 840"/>
                <a:gd name="T61" fmla="*/ 9 h 690"/>
                <a:gd name="T62" fmla="*/ 39 w 840"/>
                <a:gd name="T63" fmla="*/ 9 h 690"/>
                <a:gd name="T64" fmla="*/ 40 w 840"/>
                <a:gd name="T65" fmla="*/ 8 h 690"/>
                <a:gd name="T66" fmla="*/ 41 w 840"/>
                <a:gd name="T67" fmla="*/ 8 h 690"/>
                <a:gd name="T68" fmla="*/ 42 w 840"/>
                <a:gd name="T69" fmla="*/ 9 h 690"/>
                <a:gd name="T70" fmla="*/ 42 w 840"/>
                <a:gd name="T71" fmla="*/ 9 h 690"/>
                <a:gd name="T72" fmla="*/ 41 w 840"/>
                <a:gd name="T73" fmla="*/ 10 h 690"/>
                <a:gd name="T74" fmla="*/ 40 w 840"/>
                <a:gd name="T75" fmla="*/ 10 h 690"/>
                <a:gd name="T76" fmla="*/ 40 w 840"/>
                <a:gd name="T77" fmla="*/ 10 h 690"/>
                <a:gd name="T78" fmla="*/ 39 w 840"/>
                <a:gd name="T79" fmla="*/ 11 h 690"/>
                <a:gd name="T80" fmla="*/ 37 w 840"/>
                <a:gd name="T81" fmla="*/ 11 h 690"/>
                <a:gd name="T82" fmla="*/ 35 w 840"/>
                <a:gd name="T83" fmla="*/ 12 h 690"/>
                <a:gd name="T84" fmla="*/ 34 w 840"/>
                <a:gd name="T85" fmla="*/ 12 h 690"/>
                <a:gd name="T86" fmla="*/ 34 w 840"/>
                <a:gd name="T87" fmla="*/ 12 h 690"/>
                <a:gd name="T88" fmla="*/ 42 w 840"/>
                <a:gd name="T89" fmla="*/ 10 h 690"/>
                <a:gd name="T90" fmla="*/ 47 w 840"/>
                <a:gd name="T91" fmla="*/ 6 h 690"/>
                <a:gd name="T92" fmla="*/ 47 w 840"/>
                <a:gd name="T93" fmla="*/ 5 h 690"/>
                <a:gd name="T94" fmla="*/ 45 w 840"/>
                <a:gd name="T95" fmla="*/ 5 h 690"/>
                <a:gd name="T96" fmla="*/ 46 w 840"/>
                <a:gd name="T97" fmla="*/ 5 h 690"/>
                <a:gd name="T98" fmla="*/ 47 w 840"/>
                <a:gd name="T99" fmla="*/ 4 h 690"/>
                <a:gd name="T100" fmla="*/ 48 w 840"/>
                <a:gd name="T101" fmla="*/ 3 h 690"/>
                <a:gd name="T102" fmla="*/ 44 w 840"/>
                <a:gd name="T103" fmla="*/ 3 h 690"/>
                <a:gd name="T104" fmla="*/ 40 w 840"/>
                <a:gd name="T105" fmla="*/ 2 h 690"/>
                <a:gd name="T106" fmla="*/ 36 w 840"/>
                <a:gd name="T107" fmla="*/ 1 h 690"/>
                <a:gd name="T108" fmla="*/ 34 w 840"/>
                <a:gd name="T109" fmla="*/ 1 h 690"/>
                <a:gd name="T110" fmla="*/ 30 w 840"/>
                <a:gd name="T111" fmla="*/ 1 h 690"/>
                <a:gd name="T112" fmla="*/ 26 w 840"/>
                <a:gd name="T113" fmla="*/ 0 h 69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40"/>
                <a:gd name="T172" fmla="*/ 0 h 690"/>
                <a:gd name="T173" fmla="*/ 840 w 840"/>
                <a:gd name="T174" fmla="*/ 690 h 69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40" h="690">
                  <a:moveTo>
                    <a:pt x="396" y="10"/>
                  </a:moveTo>
                  <a:lnTo>
                    <a:pt x="379" y="18"/>
                  </a:lnTo>
                  <a:lnTo>
                    <a:pt x="361" y="26"/>
                  </a:lnTo>
                  <a:lnTo>
                    <a:pt x="345" y="36"/>
                  </a:lnTo>
                  <a:lnTo>
                    <a:pt x="328" y="44"/>
                  </a:lnTo>
                  <a:lnTo>
                    <a:pt x="317" y="46"/>
                  </a:lnTo>
                  <a:lnTo>
                    <a:pt x="305" y="50"/>
                  </a:lnTo>
                  <a:lnTo>
                    <a:pt x="293" y="55"/>
                  </a:lnTo>
                  <a:lnTo>
                    <a:pt x="286" y="61"/>
                  </a:lnTo>
                  <a:lnTo>
                    <a:pt x="284" y="67"/>
                  </a:lnTo>
                  <a:lnTo>
                    <a:pt x="279" y="73"/>
                  </a:lnTo>
                  <a:lnTo>
                    <a:pt x="275" y="77"/>
                  </a:lnTo>
                  <a:lnTo>
                    <a:pt x="270" y="81"/>
                  </a:lnTo>
                  <a:lnTo>
                    <a:pt x="258" y="85"/>
                  </a:lnTo>
                  <a:lnTo>
                    <a:pt x="244" y="89"/>
                  </a:lnTo>
                  <a:lnTo>
                    <a:pt x="233" y="97"/>
                  </a:lnTo>
                  <a:lnTo>
                    <a:pt x="217" y="105"/>
                  </a:lnTo>
                  <a:lnTo>
                    <a:pt x="203" y="115"/>
                  </a:lnTo>
                  <a:lnTo>
                    <a:pt x="196" y="123"/>
                  </a:lnTo>
                  <a:lnTo>
                    <a:pt x="177" y="143"/>
                  </a:lnTo>
                  <a:lnTo>
                    <a:pt x="151" y="164"/>
                  </a:lnTo>
                  <a:lnTo>
                    <a:pt x="142" y="176"/>
                  </a:lnTo>
                  <a:lnTo>
                    <a:pt x="133" y="190"/>
                  </a:lnTo>
                  <a:lnTo>
                    <a:pt x="121" y="202"/>
                  </a:lnTo>
                  <a:lnTo>
                    <a:pt x="109" y="212"/>
                  </a:lnTo>
                  <a:lnTo>
                    <a:pt x="102" y="218"/>
                  </a:lnTo>
                  <a:lnTo>
                    <a:pt x="96" y="226"/>
                  </a:lnTo>
                  <a:lnTo>
                    <a:pt x="91" y="234"/>
                  </a:lnTo>
                  <a:lnTo>
                    <a:pt x="86" y="242"/>
                  </a:lnTo>
                  <a:lnTo>
                    <a:pt x="84" y="250"/>
                  </a:lnTo>
                  <a:lnTo>
                    <a:pt x="79" y="256"/>
                  </a:lnTo>
                  <a:lnTo>
                    <a:pt x="72" y="262"/>
                  </a:lnTo>
                  <a:lnTo>
                    <a:pt x="63" y="268"/>
                  </a:lnTo>
                  <a:lnTo>
                    <a:pt x="51" y="273"/>
                  </a:lnTo>
                  <a:lnTo>
                    <a:pt x="42" y="281"/>
                  </a:lnTo>
                  <a:lnTo>
                    <a:pt x="33" y="289"/>
                  </a:lnTo>
                  <a:lnTo>
                    <a:pt x="26" y="297"/>
                  </a:lnTo>
                  <a:lnTo>
                    <a:pt x="14" y="313"/>
                  </a:lnTo>
                  <a:lnTo>
                    <a:pt x="0" y="329"/>
                  </a:lnTo>
                  <a:lnTo>
                    <a:pt x="0" y="331"/>
                  </a:lnTo>
                  <a:lnTo>
                    <a:pt x="2" y="331"/>
                  </a:lnTo>
                  <a:lnTo>
                    <a:pt x="5" y="333"/>
                  </a:lnTo>
                  <a:lnTo>
                    <a:pt x="12" y="335"/>
                  </a:lnTo>
                  <a:lnTo>
                    <a:pt x="23" y="335"/>
                  </a:lnTo>
                  <a:lnTo>
                    <a:pt x="33" y="337"/>
                  </a:lnTo>
                  <a:lnTo>
                    <a:pt x="47" y="327"/>
                  </a:lnTo>
                  <a:lnTo>
                    <a:pt x="68" y="317"/>
                  </a:lnTo>
                  <a:lnTo>
                    <a:pt x="75" y="317"/>
                  </a:lnTo>
                  <a:lnTo>
                    <a:pt x="82" y="317"/>
                  </a:lnTo>
                  <a:lnTo>
                    <a:pt x="86" y="321"/>
                  </a:lnTo>
                  <a:lnTo>
                    <a:pt x="91" y="323"/>
                  </a:lnTo>
                  <a:lnTo>
                    <a:pt x="96" y="329"/>
                  </a:lnTo>
                  <a:lnTo>
                    <a:pt x="98" y="331"/>
                  </a:lnTo>
                  <a:lnTo>
                    <a:pt x="116" y="347"/>
                  </a:lnTo>
                  <a:lnTo>
                    <a:pt x="140" y="359"/>
                  </a:lnTo>
                  <a:lnTo>
                    <a:pt x="151" y="369"/>
                  </a:lnTo>
                  <a:lnTo>
                    <a:pt x="158" y="379"/>
                  </a:lnTo>
                  <a:lnTo>
                    <a:pt x="163" y="390"/>
                  </a:lnTo>
                  <a:lnTo>
                    <a:pt x="165" y="400"/>
                  </a:lnTo>
                  <a:lnTo>
                    <a:pt x="168" y="408"/>
                  </a:lnTo>
                  <a:lnTo>
                    <a:pt x="168" y="414"/>
                  </a:lnTo>
                  <a:lnTo>
                    <a:pt x="170" y="418"/>
                  </a:lnTo>
                  <a:lnTo>
                    <a:pt x="172" y="420"/>
                  </a:lnTo>
                  <a:lnTo>
                    <a:pt x="196" y="408"/>
                  </a:lnTo>
                  <a:lnTo>
                    <a:pt x="212" y="394"/>
                  </a:lnTo>
                  <a:lnTo>
                    <a:pt x="230" y="410"/>
                  </a:lnTo>
                  <a:lnTo>
                    <a:pt x="244" y="426"/>
                  </a:lnTo>
                  <a:lnTo>
                    <a:pt x="254" y="434"/>
                  </a:lnTo>
                  <a:lnTo>
                    <a:pt x="268" y="442"/>
                  </a:lnTo>
                  <a:lnTo>
                    <a:pt x="286" y="450"/>
                  </a:lnTo>
                  <a:lnTo>
                    <a:pt x="298" y="452"/>
                  </a:lnTo>
                  <a:lnTo>
                    <a:pt x="305" y="454"/>
                  </a:lnTo>
                  <a:lnTo>
                    <a:pt x="312" y="456"/>
                  </a:lnTo>
                  <a:lnTo>
                    <a:pt x="319" y="462"/>
                  </a:lnTo>
                  <a:lnTo>
                    <a:pt x="326" y="466"/>
                  </a:lnTo>
                  <a:lnTo>
                    <a:pt x="335" y="478"/>
                  </a:lnTo>
                  <a:lnTo>
                    <a:pt x="340" y="491"/>
                  </a:lnTo>
                  <a:lnTo>
                    <a:pt x="365" y="501"/>
                  </a:lnTo>
                  <a:lnTo>
                    <a:pt x="396" y="511"/>
                  </a:lnTo>
                  <a:lnTo>
                    <a:pt x="403" y="519"/>
                  </a:lnTo>
                  <a:lnTo>
                    <a:pt x="410" y="531"/>
                  </a:lnTo>
                  <a:lnTo>
                    <a:pt x="417" y="543"/>
                  </a:lnTo>
                  <a:lnTo>
                    <a:pt x="419" y="553"/>
                  </a:lnTo>
                  <a:lnTo>
                    <a:pt x="426" y="561"/>
                  </a:lnTo>
                  <a:lnTo>
                    <a:pt x="440" y="569"/>
                  </a:lnTo>
                  <a:lnTo>
                    <a:pt x="454" y="577"/>
                  </a:lnTo>
                  <a:lnTo>
                    <a:pt x="463" y="581"/>
                  </a:lnTo>
                  <a:lnTo>
                    <a:pt x="461" y="591"/>
                  </a:lnTo>
                  <a:lnTo>
                    <a:pt x="456" y="600"/>
                  </a:lnTo>
                  <a:lnTo>
                    <a:pt x="452" y="606"/>
                  </a:lnTo>
                  <a:lnTo>
                    <a:pt x="445" y="612"/>
                  </a:lnTo>
                  <a:lnTo>
                    <a:pt x="435" y="618"/>
                  </a:lnTo>
                  <a:lnTo>
                    <a:pt x="431" y="624"/>
                  </a:lnTo>
                  <a:lnTo>
                    <a:pt x="426" y="632"/>
                  </a:lnTo>
                  <a:lnTo>
                    <a:pt x="424" y="644"/>
                  </a:lnTo>
                  <a:lnTo>
                    <a:pt x="428" y="668"/>
                  </a:lnTo>
                  <a:lnTo>
                    <a:pt x="435" y="690"/>
                  </a:lnTo>
                  <a:lnTo>
                    <a:pt x="456" y="674"/>
                  </a:lnTo>
                  <a:lnTo>
                    <a:pt x="480" y="658"/>
                  </a:lnTo>
                  <a:lnTo>
                    <a:pt x="487" y="656"/>
                  </a:lnTo>
                  <a:lnTo>
                    <a:pt x="498" y="648"/>
                  </a:lnTo>
                  <a:lnTo>
                    <a:pt x="510" y="638"/>
                  </a:lnTo>
                  <a:lnTo>
                    <a:pt x="514" y="630"/>
                  </a:lnTo>
                  <a:lnTo>
                    <a:pt x="524" y="622"/>
                  </a:lnTo>
                  <a:lnTo>
                    <a:pt x="533" y="610"/>
                  </a:lnTo>
                  <a:lnTo>
                    <a:pt x="540" y="595"/>
                  </a:lnTo>
                  <a:lnTo>
                    <a:pt x="545" y="583"/>
                  </a:lnTo>
                  <a:lnTo>
                    <a:pt x="547" y="569"/>
                  </a:lnTo>
                  <a:lnTo>
                    <a:pt x="552" y="557"/>
                  </a:lnTo>
                  <a:lnTo>
                    <a:pt x="556" y="547"/>
                  </a:lnTo>
                  <a:lnTo>
                    <a:pt x="563" y="539"/>
                  </a:lnTo>
                  <a:lnTo>
                    <a:pt x="577" y="527"/>
                  </a:lnTo>
                  <a:lnTo>
                    <a:pt x="582" y="519"/>
                  </a:lnTo>
                  <a:lnTo>
                    <a:pt x="580" y="513"/>
                  </a:lnTo>
                  <a:lnTo>
                    <a:pt x="577" y="511"/>
                  </a:lnTo>
                  <a:lnTo>
                    <a:pt x="573" y="511"/>
                  </a:lnTo>
                  <a:lnTo>
                    <a:pt x="570" y="513"/>
                  </a:lnTo>
                  <a:lnTo>
                    <a:pt x="566" y="515"/>
                  </a:lnTo>
                  <a:lnTo>
                    <a:pt x="563" y="517"/>
                  </a:lnTo>
                  <a:lnTo>
                    <a:pt x="563" y="513"/>
                  </a:lnTo>
                  <a:lnTo>
                    <a:pt x="568" y="497"/>
                  </a:lnTo>
                  <a:lnTo>
                    <a:pt x="566" y="486"/>
                  </a:lnTo>
                  <a:lnTo>
                    <a:pt x="575" y="480"/>
                  </a:lnTo>
                  <a:lnTo>
                    <a:pt x="582" y="474"/>
                  </a:lnTo>
                  <a:lnTo>
                    <a:pt x="584" y="468"/>
                  </a:lnTo>
                  <a:lnTo>
                    <a:pt x="582" y="458"/>
                  </a:lnTo>
                  <a:lnTo>
                    <a:pt x="582" y="452"/>
                  </a:lnTo>
                  <a:lnTo>
                    <a:pt x="587" y="446"/>
                  </a:lnTo>
                  <a:lnTo>
                    <a:pt x="591" y="442"/>
                  </a:lnTo>
                  <a:lnTo>
                    <a:pt x="596" y="440"/>
                  </a:lnTo>
                  <a:lnTo>
                    <a:pt x="605" y="436"/>
                  </a:lnTo>
                  <a:lnTo>
                    <a:pt x="612" y="436"/>
                  </a:lnTo>
                  <a:lnTo>
                    <a:pt x="619" y="436"/>
                  </a:lnTo>
                  <a:lnTo>
                    <a:pt x="624" y="436"/>
                  </a:lnTo>
                  <a:lnTo>
                    <a:pt x="626" y="434"/>
                  </a:lnTo>
                  <a:lnTo>
                    <a:pt x="626" y="432"/>
                  </a:lnTo>
                  <a:lnTo>
                    <a:pt x="626" y="424"/>
                  </a:lnTo>
                  <a:lnTo>
                    <a:pt x="631" y="422"/>
                  </a:lnTo>
                  <a:lnTo>
                    <a:pt x="635" y="420"/>
                  </a:lnTo>
                  <a:lnTo>
                    <a:pt x="638" y="418"/>
                  </a:lnTo>
                  <a:lnTo>
                    <a:pt x="640" y="414"/>
                  </a:lnTo>
                  <a:lnTo>
                    <a:pt x="640" y="410"/>
                  </a:lnTo>
                  <a:lnTo>
                    <a:pt x="642" y="404"/>
                  </a:lnTo>
                  <a:lnTo>
                    <a:pt x="642" y="400"/>
                  </a:lnTo>
                  <a:lnTo>
                    <a:pt x="645" y="398"/>
                  </a:lnTo>
                  <a:lnTo>
                    <a:pt x="649" y="398"/>
                  </a:lnTo>
                  <a:lnTo>
                    <a:pt x="654" y="396"/>
                  </a:lnTo>
                  <a:lnTo>
                    <a:pt x="656" y="394"/>
                  </a:lnTo>
                  <a:lnTo>
                    <a:pt x="659" y="390"/>
                  </a:lnTo>
                  <a:lnTo>
                    <a:pt x="659" y="382"/>
                  </a:lnTo>
                  <a:lnTo>
                    <a:pt x="661" y="382"/>
                  </a:lnTo>
                  <a:lnTo>
                    <a:pt x="663" y="379"/>
                  </a:lnTo>
                  <a:lnTo>
                    <a:pt x="663" y="377"/>
                  </a:lnTo>
                  <a:lnTo>
                    <a:pt x="666" y="373"/>
                  </a:lnTo>
                  <a:lnTo>
                    <a:pt x="666" y="365"/>
                  </a:lnTo>
                  <a:lnTo>
                    <a:pt x="668" y="359"/>
                  </a:lnTo>
                  <a:lnTo>
                    <a:pt x="673" y="355"/>
                  </a:lnTo>
                  <a:lnTo>
                    <a:pt x="677" y="349"/>
                  </a:lnTo>
                  <a:lnTo>
                    <a:pt x="684" y="345"/>
                  </a:lnTo>
                  <a:lnTo>
                    <a:pt x="694" y="345"/>
                  </a:lnTo>
                  <a:lnTo>
                    <a:pt x="694" y="341"/>
                  </a:lnTo>
                  <a:lnTo>
                    <a:pt x="691" y="337"/>
                  </a:lnTo>
                  <a:lnTo>
                    <a:pt x="691" y="333"/>
                  </a:lnTo>
                  <a:lnTo>
                    <a:pt x="691" y="329"/>
                  </a:lnTo>
                  <a:lnTo>
                    <a:pt x="694" y="325"/>
                  </a:lnTo>
                  <a:lnTo>
                    <a:pt x="696" y="323"/>
                  </a:lnTo>
                  <a:lnTo>
                    <a:pt x="703" y="319"/>
                  </a:lnTo>
                  <a:lnTo>
                    <a:pt x="708" y="319"/>
                  </a:lnTo>
                  <a:lnTo>
                    <a:pt x="715" y="321"/>
                  </a:lnTo>
                  <a:lnTo>
                    <a:pt x="719" y="323"/>
                  </a:lnTo>
                  <a:lnTo>
                    <a:pt x="729" y="331"/>
                  </a:lnTo>
                  <a:lnTo>
                    <a:pt x="738" y="335"/>
                  </a:lnTo>
                  <a:lnTo>
                    <a:pt x="738" y="337"/>
                  </a:lnTo>
                  <a:lnTo>
                    <a:pt x="738" y="339"/>
                  </a:lnTo>
                  <a:lnTo>
                    <a:pt x="736" y="343"/>
                  </a:lnTo>
                  <a:lnTo>
                    <a:pt x="731" y="345"/>
                  </a:lnTo>
                  <a:lnTo>
                    <a:pt x="724" y="347"/>
                  </a:lnTo>
                  <a:lnTo>
                    <a:pt x="722" y="353"/>
                  </a:lnTo>
                  <a:lnTo>
                    <a:pt x="722" y="359"/>
                  </a:lnTo>
                  <a:lnTo>
                    <a:pt x="722" y="365"/>
                  </a:lnTo>
                  <a:lnTo>
                    <a:pt x="724" y="375"/>
                  </a:lnTo>
                  <a:lnTo>
                    <a:pt x="724" y="388"/>
                  </a:lnTo>
                  <a:lnTo>
                    <a:pt x="717" y="390"/>
                  </a:lnTo>
                  <a:lnTo>
                    <a:pt x="708" y="390"/>
                  </a:lnTo>
                  <a:lnTo>
                    <a:pt x="703" y="392"/>
                  </a:lnTo>
                  <a:lnTo>
                    <a:pt x="701" y="392"/>
                  </a:lnTo>
                  <a:lnTo>
                    <a:pt x="696" y="396"/>
                  </a:lnTo>
                  <a:lnTo>
                    <a:pt x="694" y="400"/>
                  </a:lnTo>
                  <a:lnTo>
                    <a:pt x="694" y="404"/>
                  </a:lnTo>
                  <a:lnTo>
                    <a:pt x="696" y="410"/>
                  </a:lnTo>
                  <a:lnTo>
                    <a:pt x="696" y="412"/>
                  </a:lnTo>
                  <a:lnTo>
                    <a:pt x="694" y="414"/>
                  </a:lnTo>
                  <a:lnTo>
                    <a:pt x="694" y="416"/>
                  </a:lnTo>
                  <a:lnTo>
                    <a:pt x="691" y="416"/>
                  </a:lnTo>
                  <a:lnTo>
                    <a:pt x="682" y="416"/>
                  </a:lnTo>
                  <a:lnTo>
                    <a:pt x="675" y="418"/>
                  </a:lnTo>
                  <a:lnTo>
                    <a:pt x="673" y="422"/>
                  </a:lnTo>
                  <a:lnTo>
                    <a:pt x="670" y="426"/>
                  </a:lnTo>
                  <a:lnTo>
                    <a:pt x="670" y="438"/>
                  </a:lnTo>
                  <a:lnTo>
                    <a:pt x="666" y="450"/>
                  </a:lnTo>
                  <a:lnTo>
                    <a:pt x="663" y="454"/>
                  </a:lnTo>
                  <a:lnTo>
                    <a:pt x="656" y="456"/>
                  </a:lnTo>
                  <a:lnTo>
                    <a:pt x="649" y="460"/>
                  </a:lnTo>
                  <a:lnTo>
                    <a:pt x="642" y="460"/>
                  </a:lnTo>
                  <a:lnTo>
                    <a:pt x="640" y="464"/>
                  </a:lnTo>
                  <a:lnTo>
                    <a:pt x="635" y="470"/>
                  </a:lnTo>
                  <a:lnTo>
                    <a:pt x="628" y="474"/>
                  </a:lnTo>
                  <a:lnTo>
                    <a:pt x="621" y="478"/>
                  </a:lnTo>
                  <a:lnTo>
                    <a:pt x="608" y="486"/>
                  </a:lnTo>
                  <a:lnTo>
                    <a:pt x="596" y="495"/>
                  </a:lnTo>
                  <a:lnTo>
                    <a:pt x="591" y="493"/>
                  </a:lnTo>
                  <a:lnTo>
                    <a:pt x="589" y="488"/>
                  </a:lnTo>
                  <a:lnTo>
                    <a:pt x="589" y="486"/>
                  </a:lnTo>
                  <a:lnTo>
                    <a:pt x="587" y="486"/>
                  </a:lnTo>
                  <a:lnTo>
                    <a:pt x="584" y="486"/>
                  </a:lnTo>
                  <a:lnTo>
                    <a:pt x="580" y="488"/>
                  </a:lnTo>
                  <a:lnTo>
                    <a:pt x="584" y="501"/>
                  </a:lnTo>
                  <a:lnTo>
                    <a:pt x="587" y="515"/>
                  </a:lnTo>
                  <a:lnTo>
                    <a:pt x="601" y="507"/>
                  </a:lnTo>
                  <a:lnTo>
                    <a:pt x="617" y="491"/>
                  </a:lnTo>
                  <a:lnTo>
                    <a:pt x="659" y="468"/>
                  </a:lnTo>
                  <a:lnTo>
                    <a:pt x="689" y="446"/>
                  </a:lnTo>
                  <a:lnTo>
                    <a:pt x="712" y="426"/>
                  </a:lnTo>
                  <a:lnTo>
                    <a:pt x="729" y="406"/>
                  </a:lnTo>
                  <a:lnTo>
                    <a:pt x="756" y="363"/>
                  </a:lnTo>
                  <a:lnTo>
                    <a:pt x="787" y="311"/>
                  </a:lnTo>
                  <a:lnTo>
                    <a:pt x="798" y="293"/>
                  </a:lnTo>
                  <a:lnTo>
                    <a:pt x="812" y="273"/>
                  </a:lnTo>
                  <a:lnTo>
                    <a:pt x="826" y="256"/>
                  </a:lnTo>
                  <a:lnTo>
                    <a:pt x="840" y="240"/>
                  </a:lnTo>
                  <a:lnTo>
                    <a:pt x="838" y="238"/>
                  </a:lnTo>
                  <a:lnTo>
                    <a:pt x="831" y="232"/>
                  </a:lnTo>
                  <a:lnTo>
                    <a:pt x="822" y="226"/>
                  </a:lnTo>
                  <a:lnTo>
                    <a:pt x="808" y="224"/>
                  </a:lnTo>
                  <a:lnTo>
                    <a:pt x="801" y="226"/>
                  </a:lnTo>
                  <a:lnTo>
                    <a:pt x="794" y="230"/>
                  </a:lnTo>
                  <a:lnTo>
                    <a:pt x="789" y="232"/>
                  </a:lnTo>
                  <a:lnTo>
                    <a:pt x="787" y="232"/>
                  </a:lnTo>
                  <a:lnTo>
                    <a:pt x="784" y="228"/>
                  </a:lnTo>
                  <a:lnTo>
                    <a:pt x="782" y="224"/>
                  </a:lnTo>
                  <a:lnTo>
                    <a:pt x="784" y="220"/>
                  </a:lnTo>
                  <a:lnTo>
                    <a:pt x="787" y="216"/>
                  </a:lnTo>
                  <a:lnTo>
                    <a:pt x="794" y="212"/>
                  </a:lnTo>
                  <a:lnTo>
                    <a:pt x="801" y="208"/>
                  </a:lnTo>
                  <a:lnTo>
                    <a:pt x="805" y="200"/>
                  </a:lnTo>
                  <a:lnTo>
                    <a:pt x="805" y="190"/>
                  </a:lnTo>
                  <a:lnTo>
                    <a:pt x="805" y="186"/>
                  </a:lnTo>
                  <a:lnTo>
                    <a:pt x="810" y="180"/>
                  </a:lnTo>
                  <a:lnTo>
                    <a:pt x="815" y="174"/>
                  </a:lnTo>
                  <a:lnTo>
                    <a:pt x="822" y="168"/>
                  </a:lnTo>
                  <a:lnTo>
                    <a:pt x="831" y="164"/>
                  </a:lnTo>
                  <a:lnTo>
                    <a:pt x="836" y="157"/>
                  </a:lnTo>
                  <a:lnTo>
                    <a:pt x="836" y="149"/>
                  </a:lnTo>
                  <a:lnTo>
                    <a:pt x="829" y="145"/>
                  </a:lnTo>
                  <a:lnTo>
                    <a:pt x="819" y="143"/>
                  </a:lnTo>
                  <a:lnTo>
                    <a:pt x="801" y="143"/>
                  </a:lnTo>
                  <a:lnTo>
                    <a:pt x="782" y="143"/>
                  </a:lnTo>
                  <a:lnTo>
                    <a:pt x="770" y="143"/>
                  </a:lnTo>
                  <a:lnTo>
                    <a:pt x="759" y="141"/>
                  </a:lnTo>
                  <a:lnTo>
                    <a:pt x="743" y="135"/>
                  </a:lnTo>
                  <a:lnTo>
                    <a:pt x="731" y="125"/>
                  </a:lnTo>
                  <a:lnTo>
                    <a:pt x="719" y="113"/>
                  </a:lnTo>
                  <a:lnTo>
                    <a:pt x="710" y="101"/>
                  </a:lnTo>
                  <a:lnTo>
                    <a:pt x="701" y="89"/>
                  </a:lnTo>
                  <a:lnTo>
                    <a:pt x="689" y="77"/>
                  </a:lnTo>
                  <a:lnTo>
                    <a:pt x="668" y="61"/>
                  </a:lnTo>
                  <a:lnTo>
                    <a:pt x="654" y="55"/>
                  </a:lnTo>
                  <a:lnTo>
                    <a:pt x="642" y="48"/>
                  </a:lnTo>
                  <a:lnTo>
                    <a:pt x="631" y="44"/>
                  </a:lnTo>
                  <a:lnTo>
                    <a:pt x="621" y="42"/>
                  </a:lnTo>
                  <a:lnTo>
                    <a:pt x="612" y="40"/>
                  </a:lnTo>
                  <a:lnTo>
                    <a:pt x="605" y="38"/>
                  </a:lnTo>
                  <a:lnTo>
                    <a:pt x="598" y="34"/>
                  </a:lnTo>
                  <a:lnTo>
                    <a:pt x="594" y="30"/>
                  </a:lnTo>
                  <a:lnTo>
                    <a:pt x="587" y="24"/>
                  </a:lnTo>
                  <a:lnTo>
                    <a:pt x="577" y="20"/>
                  </a:lnTo>
                  <a:lnTo>
                    <a:pt x="568" y="16"/>
                  </a:lnTo>
                  <a:lnTo>
                    <a:pt x="554" y="14"/>
                  </a:lnTo>
                  <a:lnTo>
                    <a:pt x="531" y="14"/>
                  </a:lnTo>
                  <a:lnTo>
                    <a:pt x="507" y="12"/>
                  </a:lnTo>
                  <a:lnTo>
                    <a:pt x="496" y="8"/>
                  </a:lnTo>
                  <a:lnTo>
                    <a:pt x="482" y="4"/>
                  </a:lnTo>
                  <a:lnTo>
                    <a:pt x="466" y="0"/>
                  </a:lnTo>
                  <a:lnTo>
                    <a:pt x="449" y="0"/>
                  </a:lnTo>
                  <a:lnTo>
                    <a:pt x="431" y="4"/>
                  </a:lnTo>
                  <a:lnTo>
                    <a:pt x="407" y="10"/>
                  </a:lnTo>
                  <a:lnTo>
                    <a:pt x="400" y="10"/>
                  </a:lnTo>
                  <a:lnTo>
                    <a:pt x="396" y="10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29" name="Freeform 119"/>
            <p:cNvSpPr>
              <a:spLocks/>
            </p:cNvSpPr>
            <p:nvPr/>
          </p:nvSpPr>
          <p:spPr bwMode="auto">
            <a:xfrm>
              <a:off x="2519" y="2959"/>
              <a:ext cx="522" cy="372"/>
            </a:xfrm>
            <a:custGeom>
              <a:avLst/>
              <a:gdLst>
                <a:gd name="T0" fmla="*/ 19 w 840"/>
                <a:gd name="T1" fmla="*/ 1 h 690"/>
                <a:gd name="T2" fmla="*/ 16 w 840"/>
                <a:gd name="T3" fmla="*/ 2 h 690"/>
                <a:gd name="T4" fmla="*/ 14 w 840"/>
                <a:gd name="T5" fmla="*/ 2 h 690"/>
                <a:gd name="T6" fmla="*/ 10 w 840"/>
                <a:gd name="T7" fmla="*/ 3 h 690"/>
                <a:gd name="T8" fmla="*/ 6 w 840"/>
                <a:gd name="T9" fmla="*/ 5 h 690"/>
                <a:gd name="T10" fmla="*/ 4 w 840"/>
                <a:gd name="T11" fmla="*/ 6 h 690"/>
                <a:gd name="T12" fmla="*/ 2 w 840"/>
                <a:gd name="T13" fmla="*/ 7 h 690"/>
                <a:gd name="T14" fmla="*/ 0 w 840"/>
                <a:gd name="T15" fmla="*/ 8 h 690"/>
                <a:gd name="T16" fmla="*/ 2 w 840"/>
                <a:gd name="T17" fmla="*/ 9 h 690"/>
                <a:gd name="T18" fmla="*/ 5 w 840"/>
                <a:gd name="T19" fmla="*/ 8 h 690"/>
                <a:gd name="T20" fmla="*/ 8 w 840"/>
                <a:gd name="T21" fmla="*/ 9 h 690"/>
                <a:gd name="T22" fmla="*/ 10 w 840"/>
                <a:gd name="T23" fmla="*/ 10 h 690"/>
                <a:gd name="T24" fmla="*/ 12 w 840"/>
                <a:gd name="T25" fmla="*/ 10 h 690"/>
                <a:gd name="T26" fmla="*/ 17 w 840"/>
                <a:gd name="T27" fmla="*/ 11 h 690"/>
                <a:gd name="T28" fmla="*/ 19 w 840"/>
                <a:gd name="T29" fmla="*/ 11 h 690"/>
                <a:gd name="T30" fmla="*/ 23 w 840"/>
                <a:gd name="T31" fmla="*/ 13 h 690"/>
                <a:gd name="T32" fmla="*/ 25 w 840"/>
                <a:gd name="T33" fmla="*/ 14 h 690"/>
                <a:gd name="T34" fmla="*/ 26 w 840"/>
                <a:gd name="T35" fmla="*/ 15 h 690"/>
                <a:gd name="T36" fmla="*/ 24 w 840"/>
                <a:gd name="T37" fmla="*/ 16 h 690"/>
                <a:gd name="T38" fmla="*/ 28 w 840"/>
                <a:gd name="T39" fmla="*/ 16 h 690"/>
                <a:gd name="T40" fmla="*/ 31 w 840"/>
                <a:gd name="T41" fmla="*/ 15 h 690"/>
                <a:gd name="T42" fmla="*/ 32 w 840"/>
                <a:gd name="T43" fmla="*/ 13 h 690"/>
                <a:gd name="T44" fmla="*/ 33 w 840"/>
                <a:gd name="T45" fmla="*/ 12 h 690"/>
                <a:gd name="T46" fmla="*/ 32 w 840"/>
                <a:gd name="T47" fmla="*/ 13 h 690"/>
                <a:gd name="T48" fmla="*/ 34 w 840"/>
                <a:gd name="T49" fmla="*/ 12 h 690"/>
                <a:gd name="T50" fmla="*/ 34 w 840"/>
                <a:gd name="T51" fmla="*/ 11 h 690"/>
                <a:gd name="T52" fmla="*/ 36 w 840"/>
                <a:gd name="T53" fmla="*/ 11 h 690"/>
                <a:gd name="T54" fmla="*/ 36 w 840"/>
                <a:gd name="T55" fmla="*/ 10 h 690"/>
                <a:gd name="T56" fmla="*/ 37 w 840"/>
                <a:gd name="T57" fmla="*/ 10 h 690"/>
                <a:gd name="T58" fmla="*/ 38 w 840"/>
                <a:gd name="T59" fmla="*/ 10 h 690"/>
                <a:gd name="T60" fmla="*/ 39 w 840"/>
                <a:gd name="T61" fmla="*/ 9 h 690"/>
                <a:gd name="T62" fmla="*/ 39 w 840"/>
                <a:gd name="T63" fmla="*/ 9 h 690"/>
                <a:gd name="T64" fmla="*/ 40 w 840"/>
                <a:gd name="T65" fmla="*/ 8 h 690"/>
                <a:gd name="T66" fmla="*/ 41 w 840"/>
                <a:gd name="T67" fmla="*/ 8 h 690"/>
                <a:gd name="T68" fmla="*/ 42 w 840"/>
                <a:gd name="T69" fmla="*/ 9 h 690"/>
                <a:gd name="T70" fmla="*/ 42 w 840"/>
                <a:gd name="T71" fmla="*/ 9 h 690"/>
                <a:gd name="T72" fmla="*/ 41 w 840"/>
                <a:gd name="T73" fmla="*/ 10 h 690"/>
                <a:gd name="T74" fmla="*/ 40 w 840"/>
                <a:gd name="T75" fmla="*/ 10 h 690"/>
                <a:gd name="T76" fmla="*/ 40 w 840"/>
                <a:gd name="T77" fmla="*/ 10 h 690"/>
                <a:gd name="T78" fmla="*/ 39 w 840"/>
                <a:gd name="T79" fmla="*/ 11 h 690"/>
                <a:gd name="T80" fmla="*/ 37 w 840"/>
                <a:gd name="T81" fmla="*/ 11 h 690"/>
                <a:gd name="T82" fmla="*/ 35 w 840"/>
                <a:gd name="T83" fmla="*/ 12 h 690"/>
                <a:gd name="T84" fmla="*/ 34 w 840"/>
                <a:gd name="T85" fmla="*/ 12 h 690"/>
                <a:gd name="T86" fmla="*/ 34 w 840"/>
                <a:gd name="T87" fmla="*/ 12 h 690"/>
                <a:gd name="T88" fmla="*/ 42 w 840"/>
                <a:gd name="T89" fmla="*/ 10 h 690"/>
                <a:gd name="T90" fmla="*/ 47 w 840"/>
                <a:gd name="T91" fmla="*/ 6 h 690"/>
                <a:gd name="T92" fmla="*/ 47 w 840"/>
                <a:gd name="T93" fmla="*/ 5 h 690"/>
                <a:gd name="T94" fmla="*/ 45 w 840"/>
                <a:gd name="T95" fmla="*/ 5 h 690"/>
                <a:gd name="T96" fmla="*/ 46 w 840"/>
                <a:gd name="T97" fmla="*/ 5 h 690"/>
                <a:gd name="T98" fmla="*/ 47 w 840"/>
                <a:gd name="T99" fmla="*/ 4 h 690"/>
                <a:gd name="T100" fmla="*/ 48 w 840"/>
                <a:gd name="T101" fmla="*/ 3 h 690"/>
                <a:gd name="T102" fmla="*/ 44 w 840"/>
                <a:gd name="T103" fmla="*/ 3 h 690"/>
                <a:gd name="T104" fmla="*/ 40 w 840"/>
                <a:gd name="T105" fmla="*/ 2 h 690"/>
                <a:gd name="T106" fmla="*/ 36 w 840"/>
                <a:gd name="T107" fmla="*/ 1 h 690"/>
                <a:gd name="T108" fmla="*/ 34 w 840"/>
                <a:gd name="T109" fmla="*/ 1 h 690"/>
                <a:gd name="T110" fmla="*/ 30 w 840"/>
                <a:gd name="T111" fmla="*/ 1 h 690"/>
                <a:gd name="T112" fmla="*/ 26 w 840"/>
                <a:gd name="T113" fmla="*/ 0 h 690"/>
                <a:gd name="T114" fmla="*/ 23 w 840"/>
                <a:gd name="T115" fmla="*/ 1 h 69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40"/>
                <a:gd name="T175" fmla="*/ 0 h 690"/>
                <a:gd name="T176" fmla="*/ 840 w 840"/>
                <a:gd name="T177" fmla="*/ 690 h 69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40" h="690">
                  <a:moveTo>
                    <a:pt x="396" y="10"/>
                  </a:moveTo>
                  <a:lnTo>
                    <a:pt x="379" y="18"/>
                  </a:lnTo>
                  <a:lnTo>
                    <a:pt x="361" y="26"/>
                  </a:lnTo>
                  <a:lnTo>
                    <a:pt x="345" y="36"/>
                  </a:lnTo>
                  <a:lnTo>
                    <a:pt x="328" y="44"/>
                  </a:lnTo>
                  <a:lnTo>
                    <a:pt x="317" y="46"/>
                  </a:lnTo>
                  <a:lnTo>
                    <a:pt x="305" y="50"/>
                  </a:lnTo>
                  <a:lnTo>
                    <a:pt x="293" y="55"/>
                  </a:lnTo>
                  <a:lnTo>
                    <a:pt x="286" y="61"/>
                  </a:lnTo>
                  <a:lnTo>
                    <a:pt x="284" y="67"/>
                  </a:lnTo>
                  <a:lnTo>
                    <a:pt x="279" y="73"/>
                  </a:lnTo>
                  <a:lnTo>
                    <a:pt x="275" y="77"/>
                  </a:lnTo>
                  <a:lnTo>
                    <a:pt x="270" y="81"/>
                  </a:lnTo>
                  <a:lnTo>
                    <a:pt x="258" y="85"/>
                  </a:lnTo>
                  <a:lnTo>
                    <a:pt x="244" y="89"/>
                  </a:lnTo>
                  <a:lnTo>
                    <a:pt x="233" y="97"/>
                  </a:lnTo>
                  <a:lnTo>
                    <a:pt x="217" y="105"/>
                  </a:lnTo>
                  <a:lnTo>
                    <a:pt x="203" y="115"/>
                  </a:lnTo>
                  <a:lnTo>
                    <a:pt x="196" y="123"/>
                  </a:lnTo>
                  <a:lnTo>
                    <a:pt x="177" y="143"/>
                  </a:lnTo>
                  <a:lnTo>
                    <a:pt x="151" y="164"/>
                  </a:lnTo>
                  <a:lnTo>
                    <a:pt x="142" y="176"/>
                  </a:lnTo>
                  <a:lnTo>
                    <a:pt x="133" y="190"/>
                  </a:lnTo>
                  <a:lnTo>
                    <a:pt x="121" y="202"/>
                  </a:lnTo>
                  <a:lnTo>
                    <a:pt x="109" y="212"/>
                  </a:lnTo>
                  <a:lnTo>
                    <a:pt x="102" y="218"/>
                  </a:lnTo>
                  <a:lnTo>
                    <a:pt x="96" y="226"/>
                  </a:lnTo>
                  <a:lnTo>
                    <a:pt x="91" y="234"/>
                  </a:lnTo>
                  <a:lnTo>
                    <a:pt x="86" y="242"/>
                  </a:lnTo>
                  <a:lnTo>
                    <a:pt x="84" y="250"/>
                  </a:lnTo>
                  <a:lnTo>
                    <a:pt x="79" y="256"/>
                  </a:lnTo>
                  <a:lnTo>
                    <a:pt x="72" y="262"/>
                  </a:lnTo>
                  <a:lnTo>
                    <a:pt x="63" y="268"/>
                  </a:lnTo>
                  <a:lnTo>
                    <a:pt x="51" y="273"/>
                  </a:lnTo>
                  <a:lnTo>
                    <a:pt x="42" y="281"/>
                  </a:lnTo>
                  <a:lnTo>
                    <a:pt x="33" y="289"/>
                  </a:lnTo>
                  <a:lnTo>
                    <a:pt x="26" y="297"/>
                  </a:lnTo>
                  <a:lnTo>
                    <a:pt x="14" y="313"/>
                  </a:lnTo>
                  <a:lnTo>
                    <a:pt x="0" y="329"/>
                  </a:lnTo>
                  <a:lnTo>
                    <a:pt x="0" y="331"/>
                  </a:lnTo>
                  <a:lnTo>
                    <a:pt x="2" y="331"/>
                  </a:lnTo>
                  <a:lnTo>
                    <a:pt x="5" y="333"/>
                  </a:lnTo>
                  <a:lnTo>
                    <a:pt x="12" y="335"/>
                  </a:lnTo>
                  <a:lnTo>
                    <a:pt x="23" y="335"/>
                  </a:lnTo>
                  <a:lnTo>
                    <a:pt x="33" y="337"/>
                  </a:lnTo>
                  <a:lnTo>
                    <a:pt x="47" y="327"/>
                  </a:lnTo>
                  <a:lnTo>
                    <a:pt x="68" y="317"/>
                  </a:lnTo>
                  <a:lnTo>
                    <a:pt x="75" y="317"/>
                  </a:lnTo>
                  <a:lnTo>
                    <a:pt x="82" y="317"/>
                  </a:lnTo>
                  <a:lnTo>
                    <a:pt x="86" y="321"/>
                  </a:lnTo>
                  <a:lnTo>
                    <a:pt x="91" y="323"/>
                  </a:lnTo>
                  <a:lnTo>
                    <a:pt x="96" y="329"/>
                  </a:lnTo>
                  <a:lnTo>
                    <a:pt x="98" y="331"/>
                  </a:lnTo>
                  <a:lnTo>
                    <a:pt x="116" y="347"/>
                  </a:lnTo>
                  <a:lnTo>
                    <a:pt x="140" y="359"/>
                  </a:lnTo>
                  <a:lnTo>
                    <a:pt x="151" y="369"/>
                  </a:lnTo>
                  <a:lnTo>
                    <a:pt x="158" y="379"/>
                  </a:lnTo>
                  <a:lnTo>
                    <a:pt x="163" y="390"/>
                  </a:lnTo>
                  <a:lnTo>
                    <a:pt x="165" y="400"/>
                  </a:lnTo>
                  <a:lnTo>
                    <a:pt x="168" y="408"/>
                  </a:lnTo>
                  <a:lnTo>
                    <a:pt x="168" y="414"/>
                  </a:lnTo>
                  <a:lnTo>
                    <a:pt x="170" y="418"/>
                  </a:lnTo>
                  <a:lnTo>
                    <a:pt x="172" y="420"/>
                  </a:lnTo>
                  <a:lnTo>
                    <a:pt x="196" y="408"/>
                  </a:lnTo>
                  <a:lnTo>
                    <a:pt x="212" y="394"/>
                  </a:lnTo>
                  <a:lnTo>
                    <a:pt x="230" y="410"/>
                  </a:lnTo>
                  <a:lnTo>
                    <a:pt x="244" y="426"/>
                  </a:lnTo>
                  <a:lnTo>
                    <a:pt x="254" y="434"/>
                  </a:lnTo>
                  <a:lnTo>
                    <a:pt x="268" y="442"/>
                  </a:lnTo>
                  <a:lnTo>
                    <a:pt x="286" y="450"/>
                  </a:lnTo>
                  <a:lnTo>
                    <a:pt x="298" y="452"/>
                  </a:lnTo>
                  <a:lnTo>
                    <a:pt x="305" y="454"/>
                  </a:lnTo>
                  <a:lnTo>
                    <a:pt x="312" y="456"/>
                  </a:lnTo>
                  <a:lnTo>
                    <a:pt x="319" y="462"/>
                  </a:lnTo>
                  <a:lnTo>
                    <a:pt x="326" y="466"/>
                  </a:lnTo>
                  <a:lnTo>
                    <a:pt x="335" y="478"/>
                  </a:lnTo>
                  <a:lnTo>
                    <a:pt x="340" y="491"/>
                  </a:lnTo>
                  <a:lnTo>
                    <a:pt x="365" y="501"/>
                  </a:lnTo>
                  <a:lnTo>
                    <a:pt x="396" y="511"/>
                  </a:lnTo>
                  <a:lnTo>
                    <a:pt x="403" y="519"/>
                  </a:lnTo>
                  <a:lnTo>
                    <a:pt x="410" y="531"/>
                  </a:lnTo>
                  <a:lnTo>
                    <a:pt x="417" y="543"/>
                  </a:lnTo>
                  <a:lnTo>
                    <a:pt x="419" y="553"/>
                  </a:lnTo>
                  <a:lnTo>
                    <a:pt x="426" y="561"/>
                  </a:lnTo>
                  <a:lnTo>
                    <a:pt x="440" y="569"/>
                  </a:lnTo>
                  <a:lnTo>
                    <a:pt x="454" y="577"/>
                  </a:lnTo>
                  <a:lnTo>
                    <a:pt x="463" y="581"/>
                  </a:lnTo>
                  <a:lnTo>
                    <a:pt x="461" y="591"/>
                  </a:lnTo>
                  <a:lnTo>
                    <a:pt x="456" y="600"/>
                  </a:lnTo>
                  <a:lnTo>
                    <a:pt x="452" y="606"/>
                  </a:lnTo>
                  <a:lnTo>
                    <a:pt x="445" y="612"/>
                  </a:lnTo>
                  <a:lnTo>
                    <a:pt x="435" y="618"/>
                  </a:lnTo>
                  <a:lnTo>
                    <a:pt x="431" y="624"/>
                  </a:lnTo>
                  <a:lnTo>
                    <a:pt x="426" y="632"/>
                  </a:lnTo>
                  <a:lnTo>
                    <a:pt x="424" y="644"/>
                  </a:lnTo>
                  <a:lnTo>
                    <a:pt x="428" y="668"/>
                  </a:lnTo>
                  <a:lnTo>
                    <a:pt x="435" y="690"/>
                  </a:lnTo>
                  <a:lnTo>
                    <a:pt x="456" y="674"/>
                  </a:lnTo>
                  <a:lnTo>
                    <a:pt x="480" y="658"/>
                  </a:lnTo>
                  <a:lnTo>
                    <a:pt x="487" y="656"/>
                  </a:lnTo>
                  <a:lnTo>
                    <a:pt x="498" y="648"/>
                  </a:lnTo>
                  <a:lnTo>
                    <a:pt x="510" y="638"/>
                  </a:lnTo>
                  <a:lnTo>
                    <a:pt x="514" y="630"/>
                  </a:lnTo>
                  <a:lnTo>
                    <a:pt x="524" y="622"/>
                  </a:lnTo>
                  <a:lnTo>
                    <a:pt x="533" y="610"/>
                  </a:lnTo>
                  <a:lnTo>
                    <a:pt x="540" y="595"/>
                  </a:lnTo>
                  <a:lnTo>
                    <a:pt x="545" y="583"/>
                  </a:lnTo>
                  <a:lnTo>
                    <a:pt x="547" y="569"/>
                  </a:lnTo>
                  <a:lnTo>
                    <a:pt x="552" y="557"/>
                  </a:lnTo>
                  <a:lnTo>
                    <a:pt x="556" y="547"/>
                  </a:lnTo>
                  <a:lnTo>
                    <a:pt x="563" y="539"/>
                  </a:lnTo>
                  <a:lnTo>
                    <a:pt x="577" y="527"/>
                  </a:lnTo>
                  <a:lnTo>
                    <a:pt x="582" y="519"/>
                  </a:lnTo>
                  <a:lnTo>
                    <a:pt x="580" y="513"/>
                  </a:lnTo>
                  <a:lnTo>
                    <a:pt x="577" y="511"/>
                  </a:lnTo>
                  <a:lnTo>
                    <a:pt x="573" y="511"/>
                  </a:lnTo>
                  <a:lnTo>
                    <a:pt x="570" y="513"/>
                  </a:lnTo>
                  <a:lnTo>
                    <a:pt x="566" y="515"/>
                  </a:lnTo>
                  <a:lnTo>
                    <a:pt x="563" y="517"/>
                  </a:lnTo>
                  <a:lnTo>
                    <a:pt x="563" y="513"/>
                  </a:lnTo>
                  <a:lnTo>
                    <a:pt x="568" y="497"/>
                  </a:lnTo>
                  <a:lnTo>
                    <a:pt x="566" y="486"/>
                  </a:lnTo>
                  <a:lnTo>
                    <a:pt x="575" y="480"/>
                  </a:lnTo>
                  <a:lnTo>
                    <a:pt x="582" y="474"/>
                  </a:lnTo>
                  <a:lnTo>
                    <a:pt x="584" y="468"/>
                  </a:lnTo>
                  <a:lnTo>
                    <a:pt x="582" y="458"/>
                  </a:lnTo>
                  <a:lnTo>
                    <a:pt x="582" y="452"/>
                  </a:lnTo>
                  <a:lnTo>
                    <a:pt x="587" y="446"/>
                  </a:lnTo>
                  <a:lnTo>
                    <a:pt x="591" y="442"/>
                  </a:lnTo>
                  <a:lnTo>
                    <a:pt x="596" y="440"/>
                  </a:lnTo>
                  <a:lnTo>
                    <a:pt x="605" y="436"/>
                  </a:lnTo>
                  <a:lnTo>
                    <a:pt x="612" y="436"/>
                  </a:lnTo>
                  <a:lnTo>
                    <a:pt x="619" y="436"/>
                  </a:lnTo>
                  <a:lnTo>
                    <a:pt x="624" y="436"/>
                  </a:lnTo>
                  <a:lnTo>
                    <a:pt x="626" y="434"/>
                  </a:lnTo>
                  <a:lnTo>
                    <a:pt x="626" y="432"/>
                  </a:lnTo>
                  <a:lnTo>
                    <a:pt x="626" y="424"/>
                  </a:lnTo>
                  <a:lnTo>
                    <a:pt x="631" y="422"/>
                  </a:lnTo>
                  <a:lnTo>
                    <a:pt x="635" y="420"/>
                  </a:lnTo>
                  <a:lnTo>
                    <a:pt x="638" y="418"/>
                  </a:lnTo>
                  <a:lnTo>
                    <a:pt x="640" y="414"/>
                  </a:lnTo>
                  <a:lnTo>
                    <a:pt x="640" y="410"/>
                  </a:lnTo>
                  <a:lnTo>
                    <a:pt x="642" y="404"/>
                  </a:lnTo>
                  <a:lnTo>
                    <a:pt x="642" y="400"/>
                  </a:lnTo>
                  <a:lnTo>
                    <a:pt x="645" y="398"/>
                  </a:lnTo>
                  <a:lnTo>
                    <a:pt x="649" y="398"/>
                  </a:lnTo>
                  <a:lnTo>
                    <a:pt x="654" y="396"/>
                  </a:lnTo>
                  <a:lnTo>
                    <a:pt x="656" y="394"/>
                  </a:lnTo>
                  <a:lnTo>
                    <a:pt x="659" y="390"/>
                  </a:lnTo>
                  <a:lnTo>
                    <a:pt x="659" y="382"/>
                  </a:lnTo>
                  <a:lnTo>
                    <a:pt x="661" y="382"/>
                  </a:lnTo>
                  <a:lnTo>
                    <a:pt x="663" y="379"/>
                  </a:lnTo>
                  <a:lnTo>
                    <a:pt x="663" y="377"/>
                  </a:lnTo>
                  <a:lnTo>
                    <a:pt x="666" y="373"/>
                  </a:lnTo>
                  <a:lnTo>
                    <a:pt x="666" y="365"/>
                  </a:lnTo>
                  <a:lnTo>
                    <a:pt x="668" y="359"/>
                  </a:lnTo>
                  <a:lnTo>
                    <a:pt x="673" y="355"/>
                  </a:lnTo>
                  <a:lnTo>
                    <a:pt x="677" y="349"/>
                  </a:lnTo>
                  <a:lnTo>
                    <a:pt x="684" y="345"/>
                  </a:lnTo>
                  <a:lnTo>
                    <a:pt x="694" y="345"/>
                  </a:lnTo>
                  <a:lnTo>
                    <a:pt x="694" y="341"/>
                  </a:lnTo>
                  <a:lnTo>
                    <a:pt x="691" y="337"/>
                  </a:lnTo>
                  <a:lnTo>
                    <a:pt x="691" y="333"/>
                  </a:lnTo>
                  <a:lnTo>
                    <a:pt x="691" y="329"/>
                  </a:lnTo>
                  <a:lnTo>
                    <a:pt x="694" y="325"/>
                  </a:lnTo>
                  <a:lnTo>
                    <a:pt x="696" y="323"/>
                  </a:lnTo>
                  <a:lnTo>
                    <a:pt x="703" y="319"/>
                  </a:lnTo>
                  <a:lnTo>
                    <a:pt x="708" y="319"/>
                  </a:lnTo>
                  <a:lnTo>
                    <a:pt x="715" y="321"/>
                  </a:lnTo>
                  <a:lnTo>
                    <a:pt x="719" y="323"/>
                  </a:lnTo>
                  <a:lnTo>
                    <a:pt x="729" y="331"/>
                  </a:lnTo>
                  <a:lnTo>
                    <a:pt x="738" y="335"/>
                  </a:lnTo>
                  <a:lnTo>
                    <a:pt x="738" y="337"/>
                  </a:lnTo>
                  <a:lnTo>
                    <a:pt x="738" y="339"/>
                  </a:lnTo>
                  <a:lnTo>
                    <a:pt x="736" y="343"/>
                  </a:lnTo>
                  <a:lnTo>
                    <a:pt x="731" y="345"/>
                  </a:lnTo>
                  <a:lnTo>
                    <a:pt x="724" y="347"/>
                  </a:lnTo>
                  <a:lnTo>
                    <a:pt x="722" y="353"/>
                  </a:lnTo>
                  <a:lnTo>
                    <a:pt x="722" y="359"/>
                  </a:lnTo>
                  <a:lnTo>
                    <a:pt x="722" y="365"/>
                  </a:lnTo>
                  <a:lnTo>
                    <a:pt x="724" y="375"/>
                  </a:lnTo>
                  <a:lnTo>
                    <a:pt x="724" y="388"/>
                  </a:lnTo>
                  <a:lnTo>
                    <a:pt x="717" y="390"/>
                  </a:lnTo>
                  <a:lnTo>
                    <a:pt x="708" y="390"/>
                  </a:lnTo>
                  <a:lnTo>
                    <a:pt x="703" y="392"/>
                  </a:lnTo>
                  <a:lnTo>
                    <a:pt x="701" y="392"/>
                  </a:lnTo>
                  <a:lnTo>
                    <a:pt x="696" y="396"/>
                  </a:lnTo>
                  <a:lnTo>
                    <a:pt x="694" y="400"/>
                  </a:lnTo>
                  <a:lnTo>
                    <a:pt x="694" y="404"/>
                  </a:lnTo>
                  <a:lnTo>
                    <a:pt x="696" y="410"/>
                  </a:lnTo>
                  <a:lnTo>
                    <a:pt x="696" y="412"/>
                  </a:lnTo>
                  <a:lnTo>
                    <a:pt x="694" y="414"/>
                  </a:lnTo>
                  <a:lnTo>
                    <a:pt x="694" y="416"/>
                  </a:lnTo>
                  <a:lnTo>
                    <a:pt x="691" y="416"/>
                  </a:lnTo>
                  <a:lnTo>
                    <a:pt x="682" y="416"/>
                  </a:lnTo>
                  <a:lnTo>
                    <a:pt x="675" y="418"/>
                  </a:lnTo>
                  <a:lnTo>
                    <a:pt x="673" y="422"/>
                  </a:lnTo>
                  <a:lnTo>
                    <a:pt x="670" y="426"/>
                  </a:lnTo>
                  <a:lnTo>
                    <a:pt x="670" y="438"/>
                  </a:lnTo>
                  <a:lnTo>
                    <a:pt x="666" y="450"/>
                  </a:lnTo>
                  <a:lnTo>
                    <a:pt x="663" y="454"/>
                  </a:lnTo>
                  <a:lnTo>
                    <a:pt x="656" y="456"/>
                  </a:lnTo>
                  <a:lnTo>
                    <a:pt x="649" y="460"/>
                  </a:lnTo>
                  <a:lnTo>
                    <a:pt x="642" y="460"/>
                  </a:lnTo>
                  <a:lnTo>
                    <a:pt x="640" y="464"/>
                  </a:lnTo>
                  <a:lnTo>
                    <a:pt x="635" y="470"/>
                  </a:lnTo>
                  <a:lnTo>
                    <a:pt x="628" y="474"/>
                  </a:lnTo>
                  <a:lnTo>
                    <a:pt x="621" y="478"/>
                  </a:lnTo>
                  <a:lnTo>
                    <a:pt x="608" y="486"/>
                  </a:lnTo>
                  <a:lnTo>
                    <a:pt x="596" y="495"/>
                  </a:lnTo>
                  <a:lnTo>
                    <a:pt x="591" y="493"/>
                  </a:lnTo>
                  <a:lnTo>
                    <a:pt x="589" y="488"/>
                  </a:lnTo>
                  <a:lnTo>
                    <a:pt x="589" y="486"/>
                  </a:lnTo>
                  <a:lnTo>
                    <a:pt x="587" y="486"/>
                  </a:lnTo>
                  <a:lnTo>
                    <a:pt x="584" y="486"/>
                  </a:lnTo>
                  <a:lnTo>
                    <a:pt x="580" y="488"/>
                  </a:lnTo>
                  <a:lnTo>
                    <a:pt x="584" y="501"/>
                  </a:lnTo>
                  <a:lnTo>
                    <a:pt x="587" y="515"/>
                  </a:lnTo>
                  <a:lnTo>
                    <a:pt x="601" y="507"/>
                  </a:lnTo>
                  <a:lnTo>
                    <a:pt x="617" y="491"/>
                  </a:lnTo>
                  <a:lnTo>
                    <a:pt x="659" y="468"/>
                  </a:lnTo>
                  <a:lnTo>
                    <a:pt x="689" y="446"/>
                  </a:lnTo>
                  <a:lnTo>
                    <a:pt x="712" y="426"/>
                  </a:lnTo>
                  <a:lnTo>
                    <a:pt x="729" y="406"/>
                  </a:lnTo>
                  <a:lnTo>
                    <a:pt x="756" y="363"/>
                  </a:lnTo>
                  <a:lnTo>
                    <a:pt x="787" y="311"/>
                  </a:lnTo>
                  <a:lnTo>
                    <a:pt x="798" y="293"/>
                  </a:lnTo>
                  <a:lnTo>
                    <a:pt x="812" y="273"/>
                  </a:lnTo>
                  <a:lnTo>
                    <a:pt x="826" y="256"/>
                  </a:lnTo>
                  <a:lnTo>
                    <a:pt x="840" y="240"/>
                  </a:lnTo>
                  <a:lnTo>
                    <a:pt x="838" y="238"/>
                  </a:lnTo>
                  <a:lnTo>
                    <a:pt x="831" y="232"/>
                  </a:lnTo>
                  <a:lnTo>
                    <a:pt x="822" y="226"/>
                  </a:lnTo>
                  <a:lnTo>
                    <a:pt x="808" y="224"/>
                  </a:lnTo>
                  <a:lnTo>
                    <a:pt x="801" y="226"/>
                  </a:lnTo>
                  <a:lnTo>
                    <a:pt x="794" y="230"/>
                  </a:lnTo>
                  <a:lnTo>
                    <a:pt x="789" y="232"/>
                  </a:lnTo>
                  <a:lnTo>
                    <a:pt x="787" y="232"/>
                  </a:lnTo>
                  <a:lnTo>
                    <a:pt x="784" y="228"/>
                  </a:lnTo>
                  <a:lnTo>
                    <a:pt x="782" y="224"/>
                  </a:lnTo>
                  <a:lnTo>
                    <a:pt x="784" y="220"/>
                  </a:lnTo>
                  <a:lnTo>
                    <a:pt x="787" y="216"/>
                  </a:lnTo>
                  <a:lnTo>
                    <a:pt x="794" y="212"/>
                  </a:lnTo>
                  <a:lnTo>
                    <a:pt x="801" y="208"/>
                  </a:lnTo>
                  <a:lnTo>
                    <a:pt x="805" y="200"/>
                  </a:lnTo>
                  <a:lnTo>
                    <a:pt x="805" y="190"/>
                  </a:lnTo>
                  <a:lnTo>
                    <a:pt x="805" y="186"/>
                  </a:lnTo>
                  <a:lnTo>
                    <a:pt x="810" y="180"/>
                  </a:lnTo>
                  <a:lnTo>
                    <a:pt x="815" y="174"/>
                  </a:lnTo>
                  <a:lnTo>
                    <a:pt x="822" y="168"/>
                  </a:lnTo>
                  <a:lnTo>
                    <a:pt x="831" y="164"/>
                  </a:lnTo>
                  <a:lnTo>
                    <a:pt x="836" y="157"/>
                  </a:lnTo>
                  <a:lnTo>
                    <a:pt x="836" y="149"/>
                  </a:lnTo>
                  <a:lnTo>
                    <a:pt x="829" y="145"/>
                  </a:lnTo>
                  <a:lnTo>
                    <a:pt x="819" y="143"/>
                  </a:lnTo>
                  <a:lnTo>
                    <a:pt x="801" y="143"/>
                  </a:lnTo>
                  <a:lnTo>
                    <a:pt x="782" y="143"/>
                  </a:lnTo>
                  <a:lnTo>
                    <a:pt x="770" y="143"/>
                  </a:lnTo>
                  <a:lnTo>
                    <a:pt x="759" y="141"/>
                  </a:lnTo>
                  <a:lnTo>
                    <a:pt x="743" y="135"/>
                  </a:lnTo>
                  <a:lnTo>
                    <a:pt x="731" y="125"/>
                  </a:lnTo>
                  <a:lnTo>
                    <a:pt x="719" y="113"/>
                  </a:lnTo>
                  <a:lnTo>
                    <a:pt x="710" y="101"/>
                  </a:lnTo>
                  <a:lnTo>
                    <a:pt x="701" y="89"/>
                  </a:lnTo>
                  <a:lnTo>
                    <a:pt x="689" y="77"/>
                  </a:lnTo>
                  <a:lnTo>
                    <a:pt x="668" y="61"/>
                  </a:lnTo>
                  <a:lnTo>
                    <a:pt x="654" y="55"/>
                  </a:lnTo>
                  <a:lnTo>
                    <a:pt x="642" y="48"/>
                  </a:lnTo>
                  <a:lnTo>
                    <a:pt x="631" y="44"/>
                  </a:lnTo>
                  <a:lnTo>
                    <a:pt x="621" y="42"/>
                  </a:lnTo>
                  <a:lnTo>
                    <a:pt x="612" y="40"/>
                  </a:lnTo>
                  <a:lnTo>
                    <a:pt x="605" y="38"/>
                  </a:lnTo>
                  <a:lnTo>
                    <a:pt x="598" y="34"/>
                  </a:lnTo>
                  <a:lnTo>
                    <a:pt x="594" y="30"/>
                  </a:lnTo>
                  <a:lnTo>
                    <a:pt x="587" y="24"/>
                  </a:lnTo>
                  <a:lnTo>
                    <a:pt x="577" y="20"/>
                  </a:lnTo>
                  <a:lnTo>
                    <a:pt x="568" y="16"/>
                  </a:lnTo>
                  <a:lnTo>
                    <a:pt x="554" y="14"/>
                  </a:lnTo>
                  <a:lnTo>
                    <a:pt x="531" y="14"/>
                  </a:lnTo>
                  <a:lnTo>
                    <a:pt x="507" y="12"/>
                  </a:lnTo>
                  <a:lnTo>
                    <a:pt x="496" y="8"/>
                  </a:lnTo>
                  <a:lnTo>
                    <a:pt x="482" y="4"/>
                  </a:lnTo>
                  <a:lnTo>
                    <a:pt x="466" y="0"/>
                  </a:lnTo>
                  <a:lnTo>
                    <a:pt x="449" y="0"/>
                  </a:lnTo>
                  <a:lnTo>
                    <a:pt x="431" y="4"/>
                  </a:lnTo>
                  <a:lnTo>
                    <a:pt x="407" y="10"/>
                  </a:lnTo>
                  <a:lnTo>
                    <a:pt x="400" y="10"/>
                  </a:lnTo>
                  <a:lnTo>
                    <a:pt x="396" y="10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30" name="Freeform 120"/>
            <p:cNvSpPr>
              <a:spLocks/>
            </p:cNvSpPr>
            <p:nvPr/>
          </p:nvSpPr>
          <p:spPr bwMode="auto">
            <a:xfrm>
              <a:off x="2822" y="2552"/>
              <a:ext cx="612" cy="309"/>
            </a:xfrm>
            <a:custGeom>
              <a:avLst/>
              <a:gdLst>
                <a:gd name="T0" fmla="*/ 50 w 986"/>
                <a:gd name="T1" fmla="*/ 10 h 575"/>
                <a:gd name="T2" fmla="*/ 48 w 986"/>
                <a:gd name="T3" fmla="*/ 10 h 575"/>
                <a:gd name="T4" fmla="*/ 47 w 986"/>
                <a:gd name="T5" fmla="*/ 11 h 575"/>
                <a:gd name="T6" fmla="*/ 45 w 986"/>
                <a:gd name="T7" fmla="*/ 11 h 575"/>
                <a:gd name="T8" fmla="*/ 42 w 986"/>
                <a:gd name="T9" fmla="*/ 11 h 575"/>
                <a:gd name="T10" fmla="*/ 38 w 986"/>
                <a:gd name="T11" fmla="*/ 11 h 575"/>
                <a:gd name="T12" fmla="*/ 35 w 986"/>
                <a:gd name="T13" fmla="*/ 13 h 575"/>
                <a:gd name="T14" fmla="*/ 32 w 986"/>
                <a:gd name="T15" fmla="*/ 13 h 575"/>
                <a:gd name="T16" fmla="*/ 32 w 986"/>
                <a:gd name="T17" fmla="*/ 13 h 575"/>
                <a:gd name="T18" fmla="*/ 30 w 986"/>
                <a:gd name="T19" fmla="*/ 13 h 575"/>
                <a:gd name="T20" fmla="*/ 28 w 986"/>
                <a:gd name="T21" fmla="*/ 13 h 575"/>
                <a:gd name="T22" fmla="*/ 28 w 986"/>
                <a:gd name="T23" fmla="*/ 13 h 575"/>
                <a:gd name="T24" fmla="*/ 26 w 986"/>
                <a:gd name="T25" fmla="*/ 12 h 575"/>
                <a:gd name="T26" fmla="*/ 23 w 986"/>
                <a:gd name="T27" fmla="*/ 12 h 575"/>
                <a:gd name="T28" fmla="*/ 22 w 986"/>
                <a:gd name="T29" fmla="*/ 11 h 575"/>
                <a:gd name="T30" fmla="*/ 21 w 986"/>
                <a:gd name="T31" fmla="*/ 9 h 575"/>
                <a:gd name="T32" fmla="*/ 19 w 986"/>
                <a:gd name="T33" fmla="*/ 8 h 575"/>
                <a:gd name="T34" fmla="*/ 16 w 986"/>
                <a:gd name="T35" fmla="*/ 8 h 575"/>
                <a:gd name="T36" fmla="*/ 10 w 986"/>
                <a:gd name="T37" fmla="*/ 7 h 575"/>
                <a:gd name="T38" fmla="*/ 5 w 986"/>
                <a:gd name="T39" fmla="*/ 7 h 575"/>
                <a:gd name="T40" fmla="*/ 1 w 986"/>
                <a:gd name="T41" fmla="*/ 6 h 575"/>
                <a:gd name="T42" fmla="*/ 4 w 986"/>
                <a:gd name="T43" fmla="*/ 6 h 575"/>
                <a:gd name="T44" fmla="*/ 6 w 986"/>
                <a:gd name="T45" fmla="*/ 5 h 575"/>
                <a:gd name="T46" fmla="*/ 6 w 986"/>
                <a:gd name="T47" fmla="*/ 4 h 575"/>
                <a:gd name="T48" fmla="*/ 7 w 986"/>
                <a:gd name="T49" fmla="*/ 4 h 575"/>
                <a:gd name="T50" fmla="*/ 7 w 986"/>
                <a:gd name="T51" fmla="*/ 4 h 575"/>
                <a:gd name="T52" fmla="*/ 9 w 986"/>
                <a:gd name="T53" fmla="*/ 3 h 575"/>
                <a:gd name="T54" fmla="*/ 9 w 986"/>
                <a:gd name="T55" fmla="*/ 2 h 575"/>
                <a:gd name="T56" fmla="*/ 11 w 986"/>
                <a:gd name="T57" fmla="*/ 2 h 575"/>
                <a:gd name="T58" fmla="*/ 12 w 986"/>
                <a:gd name="T59" fmla="*/ 1 h 575"/>
                <a:gd name="T60" fmla="*/ 16 w 986"/>
                <a:gd name="T61" fmla="*/ 1 h 575"/>
                <a:gd name="T62" fmla="*/ 18 w 986"/>
                <a:gd name="T63" fmla="*/ 1 h 575"/>
                <a:gd name="T64" fmla="*/ 22 w 986"/>
                <a:gd name="T65" fmla="*/ 1 h 575"/>
                <a:gd name="T66" fmla="*/ 25 w 986"/>
                <a:gd name="T67" fmla="*/ 2 h 575"/>
                <a:gd name="T68" fmla="*/ 27 w 986"/>
                <a:gd name="T69" fmla="*/ 2 h 575"/>
                <a:gd name="T70" fmla="*/ 27 w 986"/>
                <a:gd name="T71" fmla="*/ 1 h 575"/>
                <a:gd name="T72" fmla="*/ 31 w 986"/>
                <a:gd name="T73" fmla="*/ 1 h 575"/>
                <a:gd name="T74" fmla="*/ 34 w 986"/>
                <a:gd name="T75" fmla="*/ 1 h 575"/>
                <a:gd name="T76" fmla="*/ 35 w 986"/>
                <a:gd name="T77" fmla="*/ 1 h 575"/>
                <a:gd name="T78" fmla="*/ 37 w 986"/>
                <a:gd name="T79" fmla="*/ 1 h 575"/>
                <a:gd name="T80" fmla="*/ 37 w 986"/>
                <a:gd name="T81" fmla="*/ 2 h 575"/>
                <a:gd name="T82" fmla="*/ 38 w 986"/>
                <a:gd name="T83" fmla="*/ 3 h 575"/>
                <a:gd name="T84" fmla="*/ 39 w 986"/>
                <a:gd name="T85" fmla="*/ 4 h 575"/>
                <a:gd name="T86" fmla="*/ 40 w 986"/>
                <a:gd name="T87" fmla="*/ 4 h 575"/>
                <a:gd name="T88" fmla="*/ 42 w 986"/>
                <a:gd name="T89" fmla="*/ 5 h 575"/>
                <a:gd name="T90" fmla="*/ 40 w 986"/>
                <a:gd name="T91" fmla="*/ 6 h 575"/>
                <a:gd name="T92" fmla="*/ 40 w 986"/>
                <a:gd name="T93" fmla="*/ 7 h 575"/>
                <a:gd name="T94" fmla="*/ 42 w 986"/>
                <a:gd name="T95" fmla="*/ 7 h 575"/>
                <a:gd name="T96" fmla="*/ 42 w 986"/>
                <a:gd name="T97" fmla="*/ 8 h 575"/>
                <a:gd name="T98" fmla="*/ 46 w 986"/>
                <a:gd name="T99" fmla="*/ 8 h 575"/>
                <a:gd name="T100" fmla="*/ 48 w 986"/>
                <a:gd name="T101" fmla="*/ 8 h 575"/>
                <a:gd name="T102" fmla="*/ 50 w 986"/>
                <a:gd name="T103" fmla="*/ 7 h 575"/>
                <a:gd name="T104" fmla="*/ 52 w 986"/>
                <a:gd name="T105" fmla="*/ 7 h 575"/>
                <a:gd name="T106" fmla="*/ 55 w 986"/>
                <a:gd name="T107" fmla="*/ 8 h 575"/>
                <a:gd name="T108" fmla="*/ 56 w 986"/>
                <a:gd name="T109" fmla="*/ 8 h 575"/>
                <a:gd name="T110" fmla="*/ 54 w 986"/>
                <a:gd name="T111" fmla="*/ 8 h 575"/>
                <a:gd name="T112" fmla="*/ 52 w 986"/>
                <a:gd name="T113" fmla="*/ 9 h 5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86"/>
                <a:gd name="T172" fmla="*/ 0 h 575"/>
                <a:gd name="T173" fmla="*/ 986 w 986"/>
                <a:gd name="T174" fmla="*/ 575 h 5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86" h="575">
                  <a:moveTo>
                    <a:pt x="928" y="398"/>
                  </a:moveTo>
                  <a:lnTo>
                    <a:pt x="914" y="400"/>
                  </a:lnTo>
                  <a:lnTo>
                    <a:pt x="905" y="400"/>
                  </a:lnTo>
                  <a:lnTo>
                    <a:pt x="877" y="412"/>
                  </a:lnTo>
                  <a:lnTo>
                    <a:pt x="847" y="420"/>
                  </a:lnTo>
                  <a:lnTo>
                    <a:pt x="844" y="420"/>
                  </a:lnTo>
                  <a:lnTo>
                    <a:pt x="840" y="424"/>
                  </a:lnTo>
                  <a:lnTo>
                    <a:pt x="835" y="428"/>
                  </a:lnTo>
                  <a:lnTo>
                    <a:pt x="835" y="436"/>
                  </a:lnTo>
                  <a:lnTo>
                    <a:pt x="830" y="440"/>
                  </a:lnTo>
                  <a:lnTo>
                    <a:pt x="826" y="442"/>
                  </a:lnTo>
                  <a:lnTo>
                    <a:pt x="823" y="442"/>
                  </a:lnTo>
                  <a:lnTo>
                    <a:pt x="819" y="442"/>
                  </a:lnTo>
                  <a:lnTo>
                    <a:pt x="812" y="438"/>
                  </a:lnTo>
                  <a:lnTo>
                    <a:pt x="802" y="436"/>
                  </a:lnTo>
                  <a:lnTo>
                    <a:pt x="791" y="436"/>
                  </a:lnTo>
                  <a:lnTo>
                    <a:pt x="782" y="438"/>
                  </a:lnTo>
                  <a:lnTo>
                    <a:pt x="765" y="446"/>
                  </a:lnTo>
                  <a:lnTo>
                    <a:pt x="747" y="454"/>
                  </a:lnTo>
                  <a:lnTo>
                    <a:pt x="730" y="456"/>
                  </a:lnTo>
                  <a:lnTo>
                    <a:pt x="716" y="460"/>
                  </a:lnTo>
                  <a:lnTo>
                    <a:pt x="705" y="464"/>
                  </a:lnTo>
                  <a:lnTo>
                    <a:pt x="693" y="470"/>
                  </a:lnTo>
                  <a:lnTo>
                    <a:pt x="674" y="482"/>
                  </a:lnTo>
                  <a:lnTo>
                    <a:pt x="651" y="501"/>
                  </a:lnTo>
                  <a:lnTo>
                    <a:pt x="637" y="509"/>
                  </a:lnTo>
                  <a:lnTo>
                    <a:pt x="628" y="515"/>
                  </a:lnTo>
                  <a:lnTo>
                    <a:pt x="619" y="519"/>
                  </a:lnTo>
                  <a:lnTo>
                    <a:pt x="602" y="525"/>
                  </a:lnTo>
                  <a:lnTo>
                    <a:pt x="579" y="541"/>
                  </a:lnTo>
                  <a:lnTo>
                    <a:pt x="558" y="553"/>
                  </a:lnTo>
                  <a:lnTo>
                    <a:pt x="551" y="557"/>
                  </a:lnTo>
                  <a:lnTo>
                    <a:pt x="549" y="559"/>
                  </a:lnTo>
                  <a:lnTo>
                    <a:pt x="549" y="561"/>
                  </a:lnTo>
                  <a:lnTo>
                    <a:pt x="551" y="563"/>
                  </a:lnTo>
                  <a:lnTo>
                    <a:pt x="553" y="565"/>
                  </a:lnTo>
                  <a:lnTo>
                    <a:pt x="556" y="567"/>
                  </a:lnTo>
                  <a:lnTo>
                    <a:pt x="553" y="569"/>
                  </a:lnTo>
                  <a:lnTo>
                    <a:pt x="549" y="575"/>
                  </a:lnTo>
                  <a:lnTo>
                    <a:pt x="523" y="559"/>
                  </a:lnTo>
                  <a:lnTo>
                    <a:pt x="498" y="541"/>
                  </a:lnTo>
                  <a:lnTo>
                    <a:pt x="495" y="547"/>
                  </a:lnTo>
                  <a:lnTo>
                    <a:pt x="491" y="551"/>
                  </a:lnTo>
                  <a:lnTo>
                    <a:pt x="486" y="553"/>
                  </a:lnTo>
                  <a:lnTo>
                    <a:pt x="481" y="555"/>
                  </a:lnTo>
                  <a:lnTo>
                    <a:pt x="481" y="535"/>
                  </a:lnTo>
                  <a:lnTo>
                    <a:pt x="486" y="533"/>
                  </a:lnTo>
                  <a:lnTo>
                    <a:pt x="491" y="529"/>
                  </a:lnTo>
                  <a:lnTo>
                    <a:pt x="491" y="523"/>
                  </a:lnTo>
                  <a:lnTo>
                    <a:pt x="491" y="517"/>
                  </a:lnTo>
                  <a:lnTo>
                    <a:pt x="477" y="513"/>
                  </a:lnTo>
                  <a:lnTo>
                    <a:pt x="463" y="509"/>
                  </a:lnTo>
                  <a:lnTo>
                    <a:pt x="414" y="509"/>
                  </a:lnTo>
                  <a:lnTo>
                    <a:pt x="409" y="507"/>
                  </a:lnTo>
                  <a:lnTo>
                    <a:pt x="407" y="505"/>
                  </a:lnTo>
                  <a:lnTo>
                    <a:pt x="404" y="501"/>
                  </a:lnTo>
                  <a:lnTo>
                    <a:pt x="404" y="497"/>
                  </a:lnTo>
                  <a:lnTo>
                    <a:pt x="409" y="487"/>
                  </a:lnTo>
                  <a:lnTo>
                    <a:pt x="416" y="478"/>
                  </a:lnTo>
                  <a:lnTo>
                    <a:pt x="395" y="450"/>
                  </a:lnTo>
                  <a:lnTo>
                    <a:pt x="377" y="424"/>
                  </a:lnTo>
                  <a:lnTo>
                    <a:pt x="377" y="396"/>
                  </a:lnTo>
                  <a:lnTo>
                    <a:pt x="374" y="369"/>
                  </a:lnTo>
                  <a:lnTo>
                    <a:pt x="370" y="355"/>
                  </a:lnTo>
                  <a:lnTo>
                    <a:pt x="365" y="345"/>
                  </a:lnTo>
                  <a:lnTo>
                    <a:pt x="353" y="335"/>
                  </a:lnTo>
                  <a:lnTo>
                    <a:pt x="339" y="327"/>
                  </a:lnTo>
                  <a:lnTo>
                    <a:pt x="328" y="323"/>
                  </a:lnTo>
                  <a:lnTo>
                    <a:pt x="316" y="321"/>
                  </a:lnTo>
                  <a:lnTo>
                    <a:pt x="307" y="321"/>
                  </a:lnTo>
                  <a:lnTo>
                    <a:pt x="295" y="321"/>
                  </a:lnTo>
                  <a:lnTo>
                    <a:pt x="272" y="323"/>
                  </a:lnTo>
                  <a:lnTo>
                    <a:pt x="244" y="321"/>
                  </a:lnTo>
                  <a:lnTo>
                    <a:pt x="216" y="307"/>
                  </a:lnTo>
                  <a:lnTo>
                    <a:pt x="186" y="295"/>
                  </a:lnTo>
                  <a:lnTo>
                    <a:pt x="172" y="299"/>
                  </a:lnTo>
                  <a:lnTo>
                    <a:pt x="160" y="301"/>
                  </a:lnTo>
                  <a:lnTo>
                    <a:pt x="132" y="293"/>
                  </a:lnTo>
                  <a:lnTo>
                    <a:pt x="109" y="285"/>
                  </a:lnTo>
                  <a:lnTo>
                    <a:pt x="88" y="287"/>
                  </a:lnTo>
                  <a:lnTo>
                    <a:pt x="60" y="289"/>
                  </a:lnTo>
                  <a:lnTo>
                    <a:pt x="30" y="289"/>
                  </a:lnTo>
                  <a:lnTo>
                    <a:pt x="0" y="285"/>
                  </a:lnTo>
                  <a:lnTo>
                    <a:pt x="9" y="277"/>
                  </a:lnTo>
                  <a:lnTo>
                    <a:pt x="18" y="269"/>
                  </a:lnTo>
                  <a:lnTo>
                    <a:pt x="30" y="260"/>
                  </a:lnTo>
                  <a:lnTo>
                    <a:pt x="48" y="254"/>
                  </a:lnTo>
                  <a:lnTo>
                    <a:pt x="58" y="250"/>
                  </a:lnTo>
                  <a:lnTo>
                    <a:pt x="69" y="242"/>
                  </a:lnTo>
                  <a:lnTo>
                    <a:pt x="79" y="234"/>
                  </a:lnTo>
                  <a:lnTo>
                    <a:pt x="88" y="224"/>
                  </a:lnTo>
                  <a:lnTo>
                    <a:pt x="95" y="214"/>
                  </a:lnTo>
                  <a:lnTo>
                    <a:pt x="100" y="204"/>
                  </a:lnTo>
                  <a:lnTo>
                    <a:pt x="104" y="194"/>
                  </a:lnTo>
                  <a:lnTo>
                    <a:pt x="104" y="188"/>
                  </a:lnTo>
                  <a:lnTo>
                    <a:pt x="104" y="184"/>
                  </a:lnTo>
                  <a:lnTo>
                    <a:pt x="104" y="180"/>
                  </a:lnTo>
                  <a:lnTo>
                    <a:pt x="109" y="180"/>
                  </a:lnTo>
                  <a:lnTo>
                    <a:pt x="111" y="178"/>
                  </a:lnTo>
                  <a:lnTo>
                    <a:pt x="116" y="178"/>
                  </a:lnTo>
                  <a:lnTo>
                    <a:pt x="121" y="176"/>
                  </a:lnTo>
                  <a:lnTo>
                    <a:pt x="123" y="174"/>
                  </a:lnTo>
                  <a:lnTo>
                    <a:pt x="125" y="170"/>
                  </a:lnTo>
                  <a:lnTo>
                    <a:pt x="128" y="155"/>
                  </a:lnTo>
                  <a:lnTo>
                    <a:pt x="130" y="145"/>
                  </a:lnTo>
                  <a:lnTo>
                    <a:pt x="134" y="137"/>
                  </a:lnTo>
                  <a:lnTo>
                    <a:pt x="139" y="131"/>
                  </a:lnTo>
                  <a:lnTo>
                    <a:pt x="148" y="125"/>
                  </a:lnTo>
                  <a:lnTo>
                    <a:pt x="153" y="119"/>
                  </a:lnTo>
                  <a:lnTo>
                    <a:pt x="155" y="103"/>
                  </a:lnTo>
                  <a:lnTo>
                    <a:pt x="160" y="91"/>
                  </a:lnTo>
                  <a:lnTo>
                    <a:pt x="165" y="83"/>
                  </a:lnTo>
                  <a:lnTo>
                    <a:pt x="169" y="79"/>
                  </a:lnTo>
                  <a:lnTo>
                    <a:pt x="179" y="73"/>
                  </a:lnTo>
                  <a:lnTo>
                    <a:pt x="188" y="65"/>
                  </a:lnTo>
                  <a:lnTo>
                    <a:pt x="193" y="59"/>
                  </a:lnTo>
                  <a:lnTo>
                    <a:pt x="197" y="55"/>
                  </a:lnTo>
                  <a:lnTo>
                    <a:pt x="204" y="53"/>
                  </a:lnTo>
                  <a:lnTo>
                    <a:pt x="214" y="53"/>
                  </a:lnTo>
                  <a:lnTo>
                    <a:pt x="218" y="51"/>
                  </a:lnTo>
                  <a:lnTo>
                    <a:pt x="225" y="47"/>
                  </a:lnTo>
                  <a:lnTo>
                    <a:pt x="228" y="40"/>
                  </a:lnTo>
                  <a:lnTo>
                    <a:pt x="228" y="28"/>
                  </a:lnTo>
                  <a:lnTo>
                    <a:pt x="274" y="8"/>
                  </a:lnTo>
                  <a:lnTo>
                    <a:pt x="290" y="0"/>
                  </a:lnTo>
                  <a:lnTo>
                    <a:pt x="297" y="6"/>
                  </a:lnTo>
                  <a:lnTo>
                    <a:pt x="304" y="8"/>
                  </a:lnTo>
                  <a:lnTo>
                    <a:pt x="309" y="10"/>
                  </a:lnTo>
                  <a:lnTo>
                    <a:pt x="318" y="12"/>
                  </a:lnTo>
                  <a:lnTo>
                    <a:pt x="342" y="16"/>
                  </a:lnTo>
                  <a:lnTo>
                    <a:pt x="363" y="18"/>
                  </a:lnTo>
                  <a:lnTo>
                    <a:pt x="391" y="20"/>
                  </a:lnTo>
                  <a:lnTo>
                    <a:pt x="418" y="18"/>
                  </a:lnTo>
                  <a:lnTo>
                    <a:pt x="423" y="40"/>
                  </a:lnTo>
                  <a:lnTo>
                    <a:pt x="430" y="57"/>
                  </a:lnTo>
                  <a:lnTo>
                    <a:pt x="439" y="55"/>
                  </a:lnTo>
                  <a:lnTo>
                    <a:pt x="451" y="51"/>
                  </a:lnTo>
                  <a:lnTo>
                    <a:pt x="467" y="61"/>
                  </a:lnTo>
                  <a:lnTo>
                    <a:pt x="470" y="63"/>
                  </a:lnTo>
                  <a:lnTo>
                    <a:pt x="470" y="61"/>
                  </a:lnTo>
                  <a:lnTo>
                    <a:pt x="467" y="55"/>
                  </a:lnTo>
                  <a:lnTo>
                    <a:pt x="470" y="53"/>
                  </a:lnTo>
                  <a:lnTo>
                    <a:pt x="470" y="49"/>
                  </a:lnTo>
                  <a:lnTo>
                    <a:pt x="474" y="47"/>
                  </a:lnTo>
                  <a:lnTo>
                    <a:pt x="479" y="44"/>
                  </a:lnTo>
                  <a:lnTo>
                    <a:pt x="502" y="42"/>
                  </a:lnTo>
                  <a:lnTo>
                    <a:pt x="523" y="40"/>
                  </a:lnTo>
                  <a:lnTo>
                    <a:pt x="546" y="42"/>
                  </a:lnTo>
                  <a:lnTo>
                    <a:pt x="567" y="42"/>
                  </a:lnTo>
                  <a:lnTo>
                    <a:pt x="579" y="42"/>
                  </a:lnTo>
                  <a:lnTo>
                    <a:pt x="586" y="40"/>
                  </a:lnTo>
                  <a:lnTo>
                    <a:pt x="586" y="36"/>
                  </a:lnTo>
                  <a:lnTo>
                    <a:pt x="588" y="28"/>
                  </a:lnTo>
                  <a:lnTo>
                    <a:pt x="602" y="30"/>
                  </a:lnTo>
                  <a:lnTo>
                    <a:pt x="612" y="32"/>
                  </a:lnTo>
                  <a:lnTo>
                    <a:pt x="619" y="28"/>
                  </a:lnTo>
                  <a:lnTo>
                    <a:pt x="630" y="28"/>
                  </a:lnTo>
                  <a:lnTo>
                    <a:pt x="637" y="34"/>
                  </a:lnTo>
                  <a:lnTo>
                    <a:pt x="644" y="38"/>
                  </a:lnTo>
                  <a:lnTo>
                    <a:pt x="647" y="40"/>
                  </a:lnTo>
                  <a:lnTo>
                    <a:pt x="649" y="44"/>
                  </a:lnTo>
                  <a:lnTo>
                    <a:pt x="651" y="49"/>
                  </a:lnTo>
                  <a:lnTo>
                    <a:pt x="651" y="53"/>
                  </a:lnTo>
                  <a:lnTo>
                    <a:pt x="651" y="65"/>
                  </a:lnTo>
                  <a:lnTo>
                    <a:pt x="651" y="75"/>
                  </a:lnTo>
                  <a:lnTo>
                    <a:pt x="658" y="83"/>
                  </a:lnTo>
                  <a:lnTo>
                    <a:pt x="667" y="91"/>
                  </a:lnTo>
                  <a:lnTo>
                    <a:pt x="660" y="105"/>
                  </a:lnTo>
                  <a:lnTo>
                    <a:pt x="654" y="117"/>
                  </a:lnTo>
                  <a:lnTo>
                    <a:pt x="663" y="145"/>
                  </a:lnTo>
                  <a:lnTo>
                    <a:pt x="672" y="170"/>
                  </a:lnTo>
                  <a:lnTo>
                    <a:pt x="677" y="176"/>
                  </a:lnTo>
                  <a:lnTo>
                    <a:pt x="684" y="178"/>
                  </a:lnTo>
                  <a:lnTo>
                    <a:pt x="693" y="178"/>
                  </a:lnTo>
                  <a:lnTo>
                    <a:pt x="702" y="178"/>
                  </a:lnTo>
                  <a:lnTo>
                    <a:pt x="709" y="176"/>
                  </a:lnTo>
                  <a:lnTo>
                    <a:pt x="719" y="178"/>
                  </a:lnTo>
                  <a:lnTo>
                    <a:pt x="721" y="180"/>
                  </a:lnTo>
                  <a:lnTo>
                    <a:pt x="723" y="184"/>
                  </a:lnTo>
                  <a:lnTo>
                    <a:pt x="726" y="188"/>
                  </a:lnTo>
                  <a:lnTo>
                    <a:pt x="728" y="194"/>
                  </a:lnTo>
                  <a:lnTo>
                    <a:pt x="721" y="206"/>
                  </a:lnTo>
                  <a:lnTo>
                    <a:pt x="709" y="232"/>
                  </a:lnTo>
                  <a:lnTo>
                    <a:pt x="707" y="244"/>
                  </a:lnTo>
                  <a:lnTo>
                    <a:pt x="707" y="252"/>
                  </a:lnTo>
                  <a:lnTo>
                    <a:pt x="707" y="264"/>
                  </a:lnTo>
                  <a:lnTo>
                    <a:pt x="707" y="277"/>
                  </a:lnTo>
                  <a:lnTo>
                    <a:pt x="709" y="281"/>
                  </a:lnTo>
                  <a:lnTo>
                    <a:pt x="712" y="285"/>
                  </a:lnTo>
                  <a:lnTo>
                    <a:pt x="716" y="287"/>
                  </a:lnTo>
                  <a:lnTo>
                    <a:pt x="721" y="289"/>
                  </a:lnTo>
                  <a:lnTo>
                    <a:pt x="726" y="291"/>
                  </a:lnTo>
                  <a:lnTo>
                    <a:pt x="730" y="295"/>
                  </a:lnTo>
                  <a:lnTo>
                    <a:pt x="733" y="301"/>
                  </a:lnTo>
                  <a:lnTo>
                    <a:pt x="733" y="309"/>
                  </a:lnTo>
                  <a:lnTo>
                    <a:pt x="744" y="323"/>
                  </a:lnTo>
                  <a:lnTo>
                    <a:pt x="756" y="333"/>
                  </a:lnTo>
                  <a:lnTo>
                    <a:pt x="772" y="333"/>
                  </a:lnTo>
                  <a:lnTo>
                    <a:pt x="800" y="327"/>
                  </a:lnTo>
                  <a:lnTo>
                    <a:pt x="807" y="317"/>
                  </a:lnTo>
                  <a:lnTo>
                    <a:pt x="821" y="307"/>
                  </a:lnTo>
                  <a:lnTo>
                    <a:pt x="830" y="309"/>
                  </a:lnTo>
                  <a:lnTo>
                    <a:pt x="837" y="313"/>
                  </a:lnTo>
                  <a:lnTo>
                    <a:pt x="849" y="311"/>
                  </a:lnTo>
                  <a:lnTo>
                    <a:pt x="858" y="309"/>
                  </a:lnTo>
                  <a:lnTo>
                    <a:pt x="865" y="307"/>
                  </a:lnTo>
                  <a:lnTo>
                    <a:pt x="872" y="303"/>
                  </a:lnTo>
                  <a:lnTo>
                    <a:pt x="877" y="299"/>
                  </a:lnTo>
                  <a:lnTo>
                    <a:pt x="884" y="297"/>
                  </a:lnTo>
                  <a:lnTo>
                    <a:pt x="891" y="295"/>
                  </a:lnTo>
                  <a:lnTo>
                    <a:pt x="900" y="293"/>
                  </a:lnTo>
                  <a:lnTo>
                    <a:pt x="912" y="295"/>
                  </a:lnTo>
                  <a:lnTo>
                    <a:pt x="921" y="299"/>
                  </a:lnTo>
                  <a:lnTo>
                    <a:pt x="928" y="303"/>
                  </a:lnTo>
                  <a:lnTo>
                    <a:pt x="933" y="309"/>
                  </a:lnTo>
                  <a:lnTo>
                    <a:pt x="958" y="313"/>
                  </a:lnTo>
                  <a:lnTo>
                    <a:pt x="984" y="313"/>
                  </a:lnTo>
                  <a:lnTo>
                    <a:pt x="986" y="319"/>
                  </a:lnTo>
                  <a:lnTo>
                    <a:pt x="986" y="323"/>
                  </a:lnTo>
                  <a:lnTo>
                    <a:pt x="984" y="327"/>
                  </a:lnTo>
                  <a:lnTo>
                    <a:pt x="979" y="329"/>
                  </a:lnTo>
                  <a:lnTo>
                    <a:pt x="972" y="335"/>
                  </a:lnTo>
                  <a:lnTo>
                    <a:pt x="963" y="337"/>
                  </a:lnTo>
                  <a:lnTo>
                    <a:pt x="944" y="341"/>
                  </a:lnTo>
                  <a:lnTo>
                    <a:pt x="928" y="343"/>
                  </a:lnTo>
                  <a:lnTo>
                    <a:pt x="921" y="347"/>
                  </a:lnTo>
                  <a:lnTo>
                    <a:pt x="914" y="351"/>
                  </a:lnTo>
                  <a:lnTo>
                    <a:pt x="912" y="359"/>
                  </a:lnTo>
                  <a:lnTo>
                    <a:pt x="910" y="369"/>
                  </a:lnTo>
                  <a:lnTo>
                    <a:pt x="919" y="388"/>
                  </a:lnTo>
                  <a:lnTo>
                    <a:pt x="928" y="398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31" name="Freeform 121"/>
            <p:cNvSpPr>
              <a:spLocks/>
            </p:cNvSpPr>
            <p:nvPr/>
          </p:nvSpPr>
          <p:spPr bwMode="auto">
            <a:xfrm>
              <a:off x="2822" y="2552"/>
              <a:ext cx="612" cy="309"/>
            </a:xfrm>
            <a:custGeom>
              <a:avLst/>
              <a:gdLst>
                <a:gd name="T0" fmla="*/ 50 w 986"/>
                <a:gd name="T1" fmla="*/ 10 h 575"/>
                <a:gd name="T2" fmla="*/ 48 w 986"/>
                <a:gd name="T3" fmla="*/ 10 h 575"/>
                <a:gd name="T4" fmla="*/ 47 w 986"/>
                <a:gd name="T5" fmla="*/ 11 h 575"/>
                <a:gd name="T6" fmla="*/ 45 w 986"/>
                <a:gd name="T7" fmla="*/ 11 h 575"/>
                <a:gd name="T8" fmla="*/ 42 w 986"/>
                <a:gd name="T9" fmla="*/ 11 h 575"/>
                <a:gd name="T10" fmla="*/ 38 w 986"/>
                <a:gd name="T11" fmla="*/ 11 h 575"/>
                <a:gd name="T12" fmla="*/ 35 w 986"/>
                <a:gd name="T13" fmla="*/ 13 h 575"/>
                <a:gd name="T14" fmla="*/ 32 w 986"/>
                <a:gd name="T15" fmla="*/ 13 h 575"/>
                <a:gd name="T16" fmla="*/ 32 w 986"/>
                <a:gd name="T17" fmla="*/ 13 h 575"/>
                <a:gd name="T18" fmla="*/ 30 w 986"/>
                <a:gd name="T19" fmla="*/ 13 h 575"/>
                <a:gd name="T20" fmla="*/ 28 w 986"/>
                <a:gd name="T21" fmla="*/ 13 h 575"/>
                <a:gd name="T22" fmla="*/ 27 w 986"/>
                <a:gd name="T23" fmla="*/ 13 h 575"/>
                <a:gd name="T24" fmla="*/ 28 w 986"/>
                <a:gd name="T25" fmla="*/ 12 h 575"/>
                <a:gd name="T26" fmla="*/ 24 w 986"/>
                <a:gd name="T27" fmla="*/ 12 h 575"/>
                <a:gd name="T28" fmla="*/ 23 w 986"/>
                <a:gd name="T29" fmla="*/ 12 h 575"/>
                <a:gd name="T30" fmla="*/ 22 w 986"/>
                <a:gd name="T31" fmla="*/ 11 h 575"/>
                <a:gd name="T32" fmla="*/ 21 w 986"/>
                <a:gd name="T33" fmla="*/ 9 h 575"/>
                <a:gd name="T34" fmla="*/ 19 w 986"/>
                <a:gd name="T35" fmla="*/ 8 h 575"/>
                <a:gd name="T36" fmla="*/ 16 w 986"/>
                <a:gd name="T37" fmla="*/ 8 h 575"/>
                <a:gd name="T38" fmla="*/ 10 w 986"/>
                <a:gd name="T39" fmla="*/ 7 h 575"/>
                <a:gd name="T40" fmla="*/ 5 w 986"/>
                <a:gd name="T41" fmla="*/ 7 h 575"/>
                <a:gd name="T42" fmla="*/ 1 w 986"/>
                <a:gd name="T43" fmla="*/ 6 h 575"/>
                <a:gd name="T44" fmla="*/ 4 w 986"/>
                <a:gd name="T45" fmla="*/ 6 h 575"/>
                <a:gd name="T46" fmla="*/ 6 w 986"/>
                <a:gd name="T47" fmla="*/ 5 h 575"/>
                <a:gd name="T48" fmla="*/ 6 w 986"/>
                <a:gd name="T49" fmla="*/ 4 h 575"/>
                <a:gd name="T50" fmla="*/ 7 w 986"/>
                <a:gd name="T51" fmla="*/ 4 h 575"/>
                <a:gd name="T52" fmla="*/ 7 w 986"/>
                <a:gd name="T53" fmla="*/ 4 h 575"/>
                <a:gd name="T54" fmla="*/ 9 w 986"/>
                <a:gd name="T55" fmla="*/ 3 h 575"/>
                <a:gd name="T56" fmla="*/ 9 w 986"/>
                <a:gd name="T57" fmla="*/ 2 h 575"/>
                <a:gd name="T58" fmla="*/ 11 w 986"/>
                <a:gd name="T59" fmla="*/ 2 h 575"/>
                <a:gd name="T60" fmla="*/ 12 w 986"/>
                <a:gd name="T61" fmla="*/ 1 h 575"/>
                <a:gd name="T62" fmla="*/ 16 w 986"/>
                <a:gd name="T63" fmla="*/ 1 h 575"/>
                <a:gd name="T64" fmla="*/ 18 w 986"/>
                <a:gd name="T65" fmla="*/ 1 h 575"/>
                <a:gd name="T66" fmla="*/ 22 w 986"/>
                <a:gd name="T67" fmla="*/ 1 h 575"/>
                <a:gd name="T68" fmla="*/ 25 w 986"/>
                <a:gd name="T69" fmla="*/ 2 h 575"/>
                <a:gd name="T70" fmla="*/ 27 w 986"/>
                <a:gd name="T71" fmla="*/ 2 h 575"/>
                <a:gd name="T72" fmla="*/ 27 w 986"/>
                <a:gd name="T73" fmla="*/ 1 h 575"/>
                <a:gd name="T74" fmla="*/ 31 w 986"/>
                <a:gd name="T75" fmla="*/ 1 h 575"/>
                <a:gd name="T76" fmla="*/ 34 w 986"/>
                <a:gd name="T77" fmla="*/ 1 h 575"/>
                <a:gd name="T78" fmla="*/ 35 w 986"/>
                <a:gd name="T79" fmla="*/ 1 h 575"/>
                <a:gd name="T80" fmla="*/ 37 w 986"/>
                <a:gd name="T81" fmla="*/ 1 h 575"/>
                <a:gd name="T82" fmla="*/ 37 w 986"/>
                <a:gd name="T83" fmla="*/ 2 h 575"/>
                <a:gd name="T84" fmla="*/ 38 w 986"/>
                <a:gd name="T85" fmla="*/ 3 h 575"/>
                <a:gd name="T86" fmla="*/ 39 w 986"/>
                <a:gd name="T87" fmla="*/ 4 h 575"/>
                <a:gd name="T88" fmla="*/ 40 w 986"/>
                <a:gd name="T89" fmla="*/ 4 h 575"/>
                <a:gd name="T90" fmla="*/ 42 w 986"/>
                <a:gd name="T91" fmla="*/ 5 h 575"/>
                <a:gd name="T92" fmla="*/ 40 w 986"/>
                <a:gd name="T93" fmla="*/ 6 h 575"/>
                <a:gd name="T94" fmla="*/ 40 w 986"/>
                <a:gd name="T95" fmla="*/ 7 h 575"/>
                <a:gd name="T96" fmla="*/ 42 w 986"/>
                <a:gd name="T97" fmla="*/ 7 h 575"/>
                <a:gd name="T98" fmla="*/ 42 w 986"/>
                <a:gd name="T99" fmla="*/ 8 h 575"/>
                <a:gd name="T100" fmla="*/ 46 w 986"/>
                <a:gd name="T101" fmla="*/ 8 h 575"/>
                <a:gd name="T102" fmla="*/ 48 w 986"/>
                <a:gd name="T103" fmla="*/ 8 h 575"/>
                <a:gd name="T104" fmla="*/ 50 w 986"/>
                <a:gd name="T105" fmla="*/ 7 h 575"/>
                <a:gd name="T106" fmla="*/ 52 w 986"/>
                <a:gd name="T107" fmla="*/ 7 h 575"/>
                <a:gd name="T108" fmla="*/ 55 w 986"/>
                <a:gd name="T109" fmla="*/ 8 h 575"/>
                <a:gd name="T110" fmla="*/ 56 w 986"/>
                <a:gd name="T111" fmla="*/ 8 h 575"/>
                <a:gd name="T112" fmla="*/ 54 w 986"/>
                <a:gd name="T113" fmla="*/ 8 h 575"/>
                <a:gd name="T114" fmla="*/ 52 w 986"/>
                <a:gd name="T115" fmla="*/ 9 h 575"/>
                <a:gd name="T116" fmla="*/ 53 w 986"/>
                <a:gd name="T117" fmla="*/ 10 h 57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86"/>
                <a:gd name="T178" fmla="*/ 0 h 575"/>
                <a:gd name="T179" fmla="*/ 986 w 986"/>
                <a:gd name="T180" fmla="*/ 575 h 57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86" h="575">
                  <a:moveTo>
                    <a:pt x="928" y="398"/>
                  </a:moveTo>
                  <a:lnTo>
                    <a:pt x="914" y="400"/>
                  </a:lnTo>
                  <a:lnTo>
                    <a:pt x="905" y="400"/>
                  </a:lnTo>
                  <a:lnTo>
                    <a:pt x="877" y="412"/>
                  </a:lnTo>
                  <a:lnTo>
                    <a:pt x="847" y="420"/>
                  </a:lnTo>
                  <a:lnTo>
                    <a:pt x="844" y="420"/>
                  </a:lnTo>
                  <a:lnTo>
                    <a:pt x="840" y="424"/>
                  </a:lnTo>
                  <a:lnTo>
                    <a:pt x="835" y="428"/>
                  </a:lnTo>
                  <a:lnTo>
                    <a:pt x="835" y="436"/>
                  </a:lnTo>
                  <a:lnTo>
                    <a:pt x="830" y="440"/>
                  </a:lnTo>
                  <a:lnTo>
                    <a:pt x="826" y="442"/>
                  </a:lnTo>
                  <a:lnTo>
                    <a:pt x="823" y="442"/>
                  </a:lnTo>
                  <a:lnTo>
                    <a:pt x="819" y="442"/>
                  </a:lnTo>
                  <a:lnTo>
                    <a:pt x="812" y="438"/>
                  </a:lnTo>
                  <a:lnTo>
                    <a:pt x="802" y="436"/>
                  </a:lnTo>
                  <a:lnTo>
                    <a:pt x="791" y="436"/>
                  </a:lnTo>
                  <a:lnTo>
                    <a:pt x="782" y="438"/>
                  </a:lnTo>
                  <a:lnTo>
                    <a:pt x="765" y="446"/>
                  </a:lnTo>
                  <a:lnTo>
                    <a:pt x="747" y="454"/>
                  </a:lnTo>
                  <a:lnTo>
                    <a:pt x="730" y="456"/>
                  </a:lnTo>
                  <a:lnTo>
                    <a:pt x="716" y="460"/>
                  </a:lnTo>
                  <a:lnTo>
                    <a:pt x="705" y="464"/>
                  </a:lnTo>
                  <a:lnTo>
                    <a:pt x="693" y="470"/>
                  </a:lnTo>
                  <a:lnTo>
                    <a:pt x="674" y="482"/>
                  </a:lnTo>
                  <a:lnTo>
                    <a:pt x="651" y="501"/>
                  </a:lnTo>
                  <a:lnTo>
                    <a:pt x="637" y="509"/>
                  </a:lnTo>
                  <a:lnTo>
                    <a:pt x="628" y="515"/>
                  </a:lnTo>
                  <a:lnTo>
                    <a:pt x="619" y="519"/>
                  </a:lnTo>
                  <a:lnTo>
                    <a:pt x="602" y="525"/>
                  </a:lnTo>
                  <a:lnTo>
                    <a:pt x="579" y="541"/>
                  </a:lnTo>
                  <a:lnTo>
                    <a:pt x="558" y="553"/>
                  </a:lnTo>
                  <a:lnTo>
                    <a:pt x="551" y="557"/>
                  </a:lnTo>
                  <a:lnTo>
                    <a:pt x="549" y="559"/>
                  </a:lnTo>
                  <a:lnTo>
                    <a:pt x="549" y="561"/>
                  </a:lnTo>
                  <a:lnTo>
                    <a:pt x="551" y="563"/>
                  </a:lnTo>
                  <a:lnTo>
                    <a:pt x="553" y="565"/>
                  </a:lnTo>
                  <a:lnTo>
                    <a:pt x="556" y="567"/>
                  </a:lnTo>
                  <a:lnTo>
                    <a:pt x="553" y="569"/>
                  </a:lnTo>
                  <a:lnTo>
                    <a:pt x="549" y="575"/>
                  </a:lnTo>
                  <a:lnTo>
                    <a:pt x="523" y="559"/>
                  </a:lnTo>
                  <a:lnTo>
                    <a:pt x="498" y="541"/>
                  </a:lnTo>
                  <a:lnTo>
                    <a:pt x="495" y="547"/>
                  </a:lnTo>
                  <a:lnTo>
                    <a:pt x="491" y="551"/>
                  </a:lnTo>
                  <a:lnTo>
                    <a:pt x="486" y="553"/>
                  </a:lnTo>
                  <a:lnTo>
                    <a:pt x="481" y="555"/>
                  </a:lnTo>
                  <a:lnTo>
                    <a:pt x="481" y="535"/>
                  </a:lnTo>
                  <a:lnTo>
                    <a:pt x="486" y="533"/>
                  </a:lnTo>
                  <a:lnTo>
                    <a:pt x="491" y="529"/>
                  </a:lnTo>
                  <a:lnTo>
                    <a:pt x="491" y="523"/>
                  </a:lnTo>
                  <a:lnTo>
                    <a:pt x="491" y="517"/>
                  </a:lnTo>
                  <a:lnTo>
                    <a:pt x="477" y="513"/>
                  </a:lnTo>
                  <a:lnTo>
                    <a:pt x="463" y="509"/>
                  </a:lnTo>
                  <a:lnTo>
                    <a:pt x="414" y="509"/>
                  </a:lnTo>
                  <a:lnTo>
                    <a:pt x="409" y="507"/>
                  </a:lnTo>
                  <a:lnTo>
                    <a:pt x="407" y="505"/>
                  </a:lnTo>
                  <a:lnTo>
                    <a:pt x="404" y="501"/>
                  </a:lnTo>
                  <a:lnTo>
                    <a:pt x="404" y="497"/>
                  </a:lnTo>
                  <a:lnTo>
                    <a:pt x="409" y="487"/>
                  </a:lnTo>
                  <a:lnTo>
                    <a:pt x="416" y="478"/>
                  </a:lnTo>
                  <a:lnTo>
                    <a:pt x="395" y="450"/>
                  </a:lnTo>
                  <a:lnTo>
                    <a:pt x="377" y="424"/>
                  </a:lnTo>
                  <a:lnTo>
                    <a:pt x="377" y="396"/>
                  </a:lnTo>
                  <a:lnTo>
                    <a:pt x="374" y="369"/>
                  </a:lnTo>
                  <a:lnTo>
                    <a:pt x="370" y="355"/>
                  </a:lnTo>
                  <a:lnTo>
                    <a:pt x="365" y="345"/>
                  </a:lnTo>
                  <a:lnTo>
                    <a:pt x="353" y="335"/>
                  </a:lnTo>
                  <a:lnTo>
                    <a:pt x="339" y="327"/>
                  </a:lnTo>
                  <a:lnTo>
                    <a:pt x="328" y="323"/>
                  </a:lnTo>
                  <a:lnTo>
                    <a:pt x="316" y="321"/>
                  </a:lnTo>
                  <a:lnTo>
                    <a:pt x="307" y="321"/>
                  </a:lnTo>
                  <a:lnTo>
                    <a:pt x="295" y="321"/>
                  </a:lnTo>
                  <a:lnTo>
                    <a:pt x="272" y="323"/>
                  </a:lnTo>
                  <a:lnTo>
                    <a:pt x="244" y="321"/>
                  </a:lnTo>
                  <a:lnTo>
                    <a:pt x="216" y="307"/>
                  </a:lnTo>
                  <a:lnTo>
                    <a:pt x="186" y="295"/>
                  </a:lnTo>
                  <a:lnTo>
                    <a:pt x="172" y="299"/>
                  </a:lnTo>
                  <a:lnTo>
                    <a:pt x="160" y="301"/>
                  </a:lnTo>
                  <a:lnTo>
                    <a:pt x="132" y="293"/>
                  </a:lnTo>
                  <a:lnTo>
                    <a:pt x="109" y="285"/>
                  </a:lnTo>
                  <a:lnTo>
                    <a:pt x="88" y="287"/>
                  </a:lnTo>
                  <a:lnTo>
                    <a:pt x="60" y="289"/>
                  </a:lnTo>
                  <a:lnTo>
                    <a:pt x="30" y="289"/>
                  </a:lnTo>
                  <a:lnTo>
                    <a:pt x="0" y="285"/>
                  </a:lnTo>
                  <a:lnTo>
                    <a:pt x="9" y="277"/>
                  </a:lnTo>
                  <a:lnTo>
                    <a:pt x="18" y="269"/>
                  </a:lnTo>
                  <a:lnTo>
                    <a:pt x="30" y="260"/>
                  </a:lnTo>
                  <a:lnTo>
                    <a:pt x="48" y="254"/>
                  </a:lnTo>
                  <a:lnTo>
                    <a:pt x="58" y="250"/>
                  </a:lnTo>
                  <a:lnTo>
                    <a:pt x="69" y="242"/>
                  </a:lnTo>
                  <a:lnTo>
                    <a:pt x="79" y="234"/>
                  </a:lnTo>
                  <a:lnTo>
                    <a:pt x="88" y="224"/>
                  </a:lnTo>
                  <a:lnTo>
                    <a:pt x="95" y="214"/>
                  </a:lnTo>
                  <a:lnTo>
                    <a:pt x="100" y="204"/>
                  </a:lnTo>
                  <a:lnTo>
                    <a:pt x="104" y="194"/>
                  </a:lnTo>
                  <a:lnTo>
                    <a:pt x="104" y="188"/>
                  </a:lnTo>
                  <a:lnTo>
                    <a:pt x="104" y="184"/>
                  </a:lnTo>
                  <a:lnTo>
                    <a:pt x="104" y="180"/>
                  </a:lnTo>
                  <a:lnTo>
                    <a:pt x="109" y="180"/>
                  </a:lnTo>
                  <a:lnTo>
                    <a:pt x="111" y="178"/>
                  </a:lnTo>
                  <a:lnTo>
                    <a:pt x="116" y="178"/>
                  </a:lnTo>
                  <a:lnTo>
                    <a:pt x="121" y="176"/>
                  </a:lnTo>
                  <a:lnTo>
                    <a:pt x="123" y="174"/>
                  </a:lnTo>
                  <a:lnTo>
                    <a:pt x="125" y="170"/>
                  </a:lnTo>
                  <a:lnTo>
                    <a:pt x="128" y="155"/>
                  </a:lnTo>
                  <a:lnTo>
                    <a:pt x="130" y="145"/>
                  </a:lnTo>
                  <a:lnTo>
                    <a:pt x="134" y="137"/>
                  </a:lnTo>
                  <a:lnTo>
                    <a:pt x="139" y="131"/>
                  </a:lnTo>
                  <a:lnTo>
                    <a:pt x="148" y="125"/>
                  </a:lnTo>
                  <a:lnTo>
                    <a:pt x="153" y="119"/>
                  </a:lnTo>
                  <a:lnTo>
                    <a:pt x="155" y="103"/>
                  </a:lnTo>
                  <a:lnTo>
                    <a:pt x="160" y="91"/>
                  </a:lnTo>
                  <a:lnTo>
                    <a:pt x="165" y="83"/>
                  </a:lnTo>
                  <a:lnTo>
                    <a:pt x="169" y="79"/>
                  </a:lnTo>
                  <a:lnTo>
                    <a:pt x="179" y="73"/>
                  </a:lnTo>
                  <a:lnTo>
                    <a:pt x="188" y="65"/>
                  </a:lnTo>
                  <a:lnTo>
                    <a:pt x="193" y="59"/>
                  </a:lnTo>
                  <a:lnTo>
                    <a:pt x="197" y="55"/>
                  </a:lnTo>
                  <a:lnTo>
                    <a:pt x="204" y="53"/>
                  </a:lnTo>
                  <a:lnTo>
                    <a:pt x="214" y="53"/>
                  </a:lnTo>
                  <a:lnTo>
                    <a:pt x="218" y="51"/>
                  </a:lnTo>
                  <a:lnTo>
                    <a:pt x="225" y="47"/>
                  </a:lnTo>
                  <a:lnTo>
                    <a:pt x="228" y="40"/>
                  </a:lnTo>
                  <a:lnTo>
                    <a:pt x="228" y="28"/>
                  </a:lnTo>
                  <a:lnTo>
                    <a:pt x="274" y="8"/>
                  </a:lnTo>
                  <a:lnTo>
                    <a:pt x="290" y="0"/>
                  </a:lnTo>
                  <a:lnTo>
                    <a:pt x="297" y="6"/>
                  </a:lnTo>
                  <a:lnTo>
                    <a:pt x="304" y="8"/>
                  </a:lnTo>
                  <a:lnTo>
                    <a:pt x="309" y="10"/>
                  </a:lnTo>
                  <a:lnTo>
                    <a:pt x="318" y="12"/>
                  </a:lnTo>
                  <a:lnTo>
                    <a:pt x="342" y="16"/>
                  </a:lnTo>
                  <a:lnTo>
                    <a:pt x="363" y="18"/>
                  </a:lnTo>
                  <a:lnTo>
                    <a:pt x="391" y="20"/>
                  </a:lnTo>
                  <a:lnTo>
                    <a:pt x="418" y="18"/>
                  </a:lnTo>
                  <a:lnTo>
                    <a:pt x="423" y="40"/>
                  </a:lnTo>
                  <a:lnTo>
                    <a:pt x="430" y="57"/>
                  </a:lnTo>
                  <a:lnTo>
                    <a:pt x="439" y="55"/>
                  </a:lnTo>
                  <a:lnTo>
                    <a:pt x="451" y="51"/>
                  </a:lnTo>
                  <a:lnTo>
                    <a:pt x="467" y="61"/>
                  </a:lnTo>
                  <a:lnTo>
                    <a:pt x="470" y="63"/>
                  </a:lnTo>
                  <a:lnTo>
                    <a:pt x="470" y="61"/>
                  </a:lnTo>
                  <a:lnTo>
                    <a:pt x="467" y="55"/>
                  </a:lnTo>
                  <a:lnTo>
                    <a:pt x="470" y="53"/>
                  </a:lnTo>
                  <a:lnTo>
                    <a:pt x="470" y="49"/>
                  </a:lnTo>
                  <a:lnTo>
                    <a:pt x="474" y="47"/>
                  </a:lnTo>
                  <a:lnTo>
                    <a:pt x="479" y="44"/>
                  </a:lnTo>
                  <a:lnTo>
                    <a:pt x="502" y="42"/>
                  </a:lnTo>
                  <a:lnTo>
                    <a:pt x="523" y="40"/>
                  </a:lnTo>
                  <a:lnTo>
                    <a:pt x="546" y="42"/>
                  </a:lnTo>
                  <a:lnTo>
                    <a:pt x="567" y="42"/>
                  </a:lnTo>
                  <a:lnTo>
                    <a:pt x="579" y="42"/>
                  </a:lnTo>
                  <a:lnTo>
                    <a:pt x="586" y="40"/>
                  </a:lnTo>
                  <a:lnTo>
                    <a:pt x="586" y="36"/>
                  </a:lnTo>
                  <a:lnTo>
                    <a:pt x="588" y="28"/>
                  </a:lnTo>
                  <a:lnTo>
                    <a:pt x="602" y="30"/>
                  </a:lnTo>
                  <a:lnTo>
                    <a:pt x="612" y="32"/>
                  </a:lnTo>
                  <a:lnTo>
                    <a:pt x="619" y="28"/>
                  </a:lnTo>
                  <a:lnTo>
                    <a:pt x="630" y="28"/>
                  </a:lnTo>
                  <a:lnTo>
                    <a:pt x="637" y="34"/>
                  </a:lnTo>
                  <a:lnTo>
                    <a:pt x="644" y="38"/>
                  </a:lnTo>
                  <a:lnTo>
                    <a:pt x="647" y="40"/>
                  </a:lnTo>
                  <a:lnTo>
                    <a:pt x="649" y="44"/>
                  </a:lnTo>
                  <a:lnTo>
                    <a:pt x="651" y="49"/>
                  </a:lnTo>
                  <a:lnTo>
                    <a:pt x="651" y="53"/>
                  </a:lnTo>
                  <a:lnTo>
                    <a:pt x="651" y="65"/>
                  </a:lnTo>
                  <a:lnTo>
                    <a:pt x="651" y="75"/>
                  </a:lnTo>
                  <a:lnTo>
                    <a:pt x="658" y="83"/>
                  </a:lnTo>
                  <a:lnTo>
                    <a:pt x="667" y="91"/>
                  </a:lnTo>
                  <a:lnTo>
                    <a:pt x="660" y="105"/>
                  </a:lnTo>
                  <a:lnTo>
                    <a:pt x="654" y="117"/>
                  </a:lnTo>
                  <a:lnTo>
                    <a:pt x="663" y="145"/>
                  </a:lnTo>
                  <a:lnTo>
                    <a:pt x="672" y="170"/>
                  </a:lnTo>
                  <a:lnTo>
                    <a:pt x="677" y="176"/>
                  </a:lnTo>
                  <a:lnTo>
                    <a:pt x="684" y="178"/>
                  </a:lnTo>
                  <a:lnTo>
                    <a:pt x="693" y="178"/>
                  </a:lnTo>
                  <a:lnTo>
                    <a:pt x="702" y="178"/>
                  </a:lnTo>
                  <a:lnTo>
                    <a:pt x="709" y="176"/>
                  </a:lnTo>
                  <a:lnTo>
                    <a:pt x="719" y="178"/>
                  </a:lnTo>
                  <a:lnTo>
                    <a:pt x="721" y="180"/>
                  </a:lnTo>
                  <a:lnTo>
                    <a:pt x="723" y="184"/>
                  </a:lnTo>
                  <a:lnTo>
                    <a:pt x="726" y="188"/>
                  </a:lnTo>
                  <a:lnTo>
                    <a:pt x="728" y="194"/>
                  </a:lnTo>
                  <a:lnTo>
                    <a:pt x="721" y="206"/>
                  </a:lnTo>
                  <a:lnTo>
                    <a:pt x="709" y="232"/>
                  </a:lnTo>
                  <a:lnTo>
                    <a:pt x="707" y="244"/>
                  </a:lnTo>
                  <a:lnTo>
                    <a:pt x="707" y="252"/>
                  </a:lnTo>
                  <a:lnTo>
                    <a:pt x="707" y="264"/>
                  </a:lnTo>
                  <a:lnTo>
                    <a:pt x="707" y="277"/>
                  </a:lnTo>
                  <a:lnTo>
                    <a:pt x="709" y="281"/>
                  </a:lnTo>
                  <a:lnTo>
                    <a:pt x="712" y="285"/>
                  </a:lnTo>
                  <a:lnTo>
                    <a:pt x="716" y="287"/>
                  </a:lnTo>
                  <a:lnTo>
                    <a:pt x="721" y="289"/>
                  </a:lnTo>
                  <a:lnTo>
                    <a:pt x="726" y="291"/>
                  </a:lnTo>
                  <a:lnTo>
                    <a:pt x="730" y="295"/>
                  </a:lnTo>
                  <a:lnTo>
                    <a:pt x="733" y="301"/>
                  </a:lnTo>
                  <a:lnTo>
                    <a:pt x="733" y="309"/>
                  </a:lnTo>
                  <a:lnTo>
                    <a:pt x="744" y="323"/>
                  </a:lnTo>
                  <a:lnTo>
                    <a:pt x="756" y="333"/>
                  </a:lnTo>
                  <a:lnTo>
                    <a:pt x="772" y="333"/>
                  </a:lnTo>
                  <a:lnTo>
                    <a:pt x="800" y="327"/>
                  </a:lnTo>
                  <a:lnTo>
                    <a:pt x="807" y="317"/>
                  </a:lnTo>
                  <a:lnTo>
                    <a:pt x="821" y="307"/>
                  </a:lnTo>
                  <a:lnTo>
                    <a:pt x="830" y="309"/>
                  </a:lnTo>
                  <a:lnTo>
                    <a:pt x="837" y="313"/>
                  </a:lnTo>
                  <a:lnTo>
                    <a:pt x="849" y="311"/>
                  </a:lnTo>
                  <a:lnTo>
                    <a:pt x="858" y="309"/>
                  </a:lnTo>
                  <a:lnTo>
                    <a:pt x="865" y="307"/>
                  </a:lnTo>
                  <a:lnTo>
                    <a:pt x="872" y="303"/>
                  </a:lnTo>
                  <a:lnTo>
                    <a:pt x="877" y="299"/>
                  </a:lnTo>
                  <a:lnTo>
                    <a:pt x="884" y="297"/>
                  </a:lnTo>
                  <a:lnTo>
                    <a:pt x="891" y="295"/>
                  </a:lnTo>
                  <a:lnTo>
                    <a:pt x="900" y="293"/>
                  </a:lnTo>
                  <a:lnTo>
                    <a:pt x="912" y="295"/>
                  </a:lnTo>
                  <a:lnTo>
                    <a:pt x="921" y="299"/>
                  </a:lnTo>
                  <a:lnTo>
                    <a:pt x="928" y="303"/>
                  </a:lnTo>
                  <a:lnTo>
                    <a:pt x="933" y="309"/>
                  </a:lnTo>
                  <a:lnTo>
                    <a:pt x="958" y="313"/>
                  </a:lnTo>
                  <a:lnTo>
                    <a:pt x="984" y="313"/>
                  </a:lnTo>
                  <a:lnTo>
                    <a:pt x="986" y="319"/>
                  </a:lnTo>
                  <a:lnTo>
                    <a:pt x="986" y="323"/>
                  </a:lnTo>
                  <a:lnTo>
                    <a:pt x="984" y="327"/>
                  </a:lnTo>
                  <a:lnTo>
                    <a:pt x="979" y="329"/>
                  </a:lnTo>
                  <a:lnTo>
                    <a:pt x="972" y="335"/>
                  </a:lnTo>
                  <a:lnTo>
                    <a:pt x="963" y="337"/>
                  </a:lnTo>
                  <a:lnTo>
                    <a:pt x="944" y="341"/>
                  </a:lnTo>
                  <a:lnTo>
                    <a:pt x="928" y="343"/>
                  </a:lnTo>
                  <a:lnTo>
                    <a:pt x="921" y="347"/>
                  </a:lnTo>
                  <a:lnTo>
                    <a:pt x="914" y="351"/>
                  </a:lnTo>
                  <a:lnTo>
                    <a:pt x="912" y="359"/>
                  </a:lnTo>
                  <a:lnTo>
                    <a:pt x="910" y="369"/>
                  </a:lnTo>
                  <a:lnTo>
                    <a:pt x="919" y="388"/>
                  </a:lnTo>
                  <a:lnTo>
                    <a:pt x="928" y="398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32" name="Freeform 122"/>
            <p:cNvSpPr>
              <a:spLocks/>
            </p:cNvSpPr>
            <p:nvPr/>
          </p:nvSpPr>
          <p:spPr bwMode="auto">
            <a:xfrm>
              <a:off x="2963" y="2253"/>
              <a:ext cx="805" cy="479"/>
            </a:xfrm>
            <a:custGeom>
              <a:avLst/>
              <a:gdLst>
                <a:gd name="T0" fmla="*/ 75 w 1296"/>
                <a:gd name="T1" fmla="*/ 5 h 886"/>
                <a:gd name="T2" fmla="*/ 72 w 1296"/>
                <a:gd name="T3" fmla="*/ 7 h 886"/>
                <a:gd name="T4" fmla="*/ 70 w 1296"/>
                <a:gd name="T5" fmla="*/ 8 h 886"/>
                <a:gd name="T6" fmla="*/ 71 w 1296"/>
                <a:gd name="T7" fmla="*/ 10 h 886"/>
                <a:gd name="T8" fmla="*/ 68 w 1296"/>
                <a:gd name="T9" fmla="*/ 10 h 886"/>
                <a:gd name="T10" fmla="*/ 68 w 1296"/>
                <a:gd name="T11" fmla="*/ 10 h 886"/>
                <a:gd name="T12" fmla="*/ 66 w 1296"/>
                <a:gd name="T13" fmla="*/ 11 h 886"/>
                <a:gd name="T14" fmla="*/ 66 w 1296"/>
                <a:gd name="T15" fmla="*/ 11 h 886"/>
                <a:gd name="T16" fmla="*/ 66 w 1296"/>
                <a:gd name="T17" fmla="*/ 12 h 886"/>
                <a:gd name="T18" fmla="*/ 65 w 1296"/>
                <a:gd name="T19" fmla="*/ 12 h 886"/>
                <a:gd name="T20" fmla="*/ 65 w 1296"/>
                <a:gd name="T21" fmla="*/ 14 h 886"/>
                <a:gd name="T22" fmla="*/ 63 w 1296"/>
                <a:gd name="T23" fmla="*/ 16 h 886"/>
                <a:gd name="T24" fmla="*/ 60 w 1296"/>
                <a:gd name="T25" fmla="*/ 16 h 886"/>
                <a:gd name="T26" fmla="*/ 57 w 1296"/>
                <a:gd name="T27" fmla="*/ 18 h 886"/>
                <a:gd name="T28" fmla="*/ 55 w 1296"/>
                <a:gd name="T29" fmla="*/ 19 h 886"/>
                <a:gd name="T30" fmla="*/ 50 w 1296"/>
                <a:gd name="T31" fmla="*/ 21 h 886"/>
                <a:gd name="T32" fmla="*/ 41 w 1296"/>
                <a:gd name="T33" fmla="*/ 21 h 886"/>
                <a:gd name="T34" fmla="*/ 37 w 1296"/>
                <a:gd name="T35" fmla="*/ 21 h 886"/>
                <a:gd name="T36" fmla="*/ 34 w 1296"/>
                <a:gd name="T37" fmla="*/ 22 h 886"/>
                <a:gd name="T38" fmla="*/ 29 w 1296"/>
                <a:gd name="T39" fmla="*/ 21 h 886"/>
                <a:gd name="T40" fmla="*/ 27 w 1296"/>
                <a:gd name="T41" fmla="*/ 21 h 886"/>
                <a:gd name="T42" fmla="*/ 29 w 1296"/>
                <a:gd name="T43" fmla="*/ 18 h 886"/>
                <a:gd name="T44" fmla="*/ 26 w 1296"/>
                <a:gd name="T45" fmla="*/ 18 h 886"/>
                <a:gd name="T46" fmla="*/ 25 w 1296"/>
                <a:gd name="T47" fmla="*/ 16 h 886"/>
                <a:gd name="T48" fmla="*/ 24 w 1296"/>
                <a:gd name="T49" fmla="*/ 15 h 886"/>
                <a:gd name="T50" fmla="*/ 20 w 1296"/>
                <a:gd name="T51" fmla="*/ 15 h 886"/>
                <a:gd name="T52" fmla="*/ 14 w 1296"/>
                <a:gd name="T53" fmla="*/ 15 h 886"/>
                <a:gd name="T54" fmla="*/ 14 w 1296"/>
                <a:gd name="T55" fmla="*/ 15 h 886"/>
                <a:gd name="T56" fmla="*/ 7 w 1296"/>
                <a:gd name="T57" fmla="*/ 14 h 886"/>
                <a:gd name="T58" fmla="*/ 2 w 1296"/>
                <a:gd name="T59" fmla="*/ 14 h 886"/>
                <a:gd name="T60" fmla="*/ 1 w 1296"/>
                <a:gd name="T61" fmla="*/ 12 h 886"/>
                <a:gd name="T62" fmla="*/ 4 w 1296"/>
                <a:gd name="T63" fmla="*/ 11 h 886"/>
                <a:gd name="T64" fmla="*/ 7 w 1296"/>
                <a:gd name="T65" fmla="*/ 11 h 886"/>
                <a:gd name="T66" fmla="*/ 11 w 1296"/>
                <a:gd name="T67" fmla="*/ 11 h 886"/>
                <a:gd name="T68" fmla="*/ 12 w 1296"/>
                <a:gd name="T69" fmla="*/ 10 h 886"/>
                <a:gd name="T70" fmla="*/ 18 w 1296"/>
                <a:gd name="T71" fmla="*/ 10 h 886"/>
                <a:gd name="T72" fmla="*/ 23 w 1296"/>
                <a:gd name="T73" fmla="*/ 10 h 886"/>
                <a:gd name="T74" fmla="*/ 24 w 1296"/>
                <a:gd name="T75" fmla="*/ 9 h 886"/>
                <a:gd name="T76" fmla="*/ 24 w 1296"/>
                <a:gd name="T77" fmla="*/ 8 h 886"/>
                <a:gd name="T78" fmla="*/ 25 w 1296"/>
                <a:gd name="T79" fmla="*/ 8 h 886"/>
                <a:gd name="T80" fmla="*/ 25 w 1296"/>
                <a:gd name="T81" fmla="*/ 6 h 886"/>
                <a:gd name="T82" fmla="*/ 24 w 1296"/>
                <a:gd name="T83" fmla="*/ 5 h 886"/>
                <a:gd name="T84" fmla="*/ 25 w 1296"/>
                <a:gd name="T85" fmla="*/ 4 h 886"/>
                <a:gd name="T86" fmla="*/ 28 w 1296"/>
                <a:gd name="T87" fmla="*/ 4 h 886"/>
                <a:gd name="T88" fmla="*/ 28 w 1296"/>
                <a:gd name="T89" fmla="*/ 2 h 886"/>
                <a:gd name="T90" fmla="*/ 30 w 1296"/>
                <a:gd name="T91" fmla="*/ 2 h 886"/>
                <a:gd name="T92" fmla="*/ 30 w 1296"/>
                <a:gd name="T93" fmla="*/ 1 h 886"/>
                <a:gd name="T94" fmla="*/ 32 w 1296"/>
                <a:gd name="T95" fmla="*/ 1 h 886"/>
                <a:gd name="T96" fmla="*/ 34 w 1296"/>
                <a:gd name="T97" fmla="*/ 2 h 886"/>
                <a:gd name="T98" fmla="*/ 35 w 1296"/>
                <a:gd name="T99" fmla="*/ 2 h 886"/>
                <a:gd name="T100" fmla="*/ 39 w 1296"/>
                <a:gd name="T101" fmla="*/ 1 h 886"/>
                <a:gd name="T102" fmla="*/ 42 w 1296"/>
                <a:gd name="T103" fmla="*/ 1 h 886"/>
                <a:gd name="T104" fmla="*/ 47 w 1296"/>
                <a:gd name="T105" fmla="*/ 0 h 886"/>
                <a:gd name="T106" fmla="*/ 48 w 1296"/>
                <a:gd name="T107" fmla="*/ 1 h 886"/>
                <a:gd name="T108" fmla="*/ 51 w 1296"/>
                <a:gd name="T109" fmla="*/ 2 h 886"/>
                <a:gd name="T110" fmla="*/ 55 w 1296"/>
                <a:gd name="T111" fmla="*/ 1 h 886"/>
                <a:gd name="T112" fmla="*/ 61 w 1296"/>
                <a:gd name="T113" fmla="*/ 3 h 886"/>
                <a:gd name="T114" fmla="*/ 66 w 1296"/>
                <a:gd name="T115" fmla="*/ 4 h 886"/>
                <a:gd name="T116" fmla="*/ 69 w 1296"/>
                <a:gd name="T117" fmla="*/ 4 h 886"/>
                <a:gd name="T118" fmla="*/ 73 w 1296"/>
                <a:gd name="T119" fmla="*/ 5 h 88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96"/>
                <a:gd name="T181" fmla="*/ 0 h 886"/>
                <a:gd name="T182" fmla="*/ 1296 w 1296"/>
                <a:gd name="T183" fmla="*/ 886 h 88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96" h="886">
                  <a:moveTo>
                    <a:pt x="1277" y="196"/>
                  </a:moveTo>
                  <a:lnTo>
                    <a:pt x="1284" y="200"/>
                  </a:lnTo>
                  <a:lnTo>
                    <a:pt x="1289" y="204"/>
                  </a:lnTo>
                  <a:lnTo>
                    <a:pt x="1294" y="208"/>
                  </a:lnTo>
                  <a:lnTo>
                    <a:pt x="1296" y="214"/>
                  </a:lnTo>
                  <a:lnTo>
                    <a:pt x="1296" y="220"/>
                  </a:lnTo>
                  <a:lnTo>
                    <a:pt x="1294" y="224"/>
                  </a:lnTo>
                  <a:lnTo>
                    <a:pt x="1291" y="228"/>
                  </a:lnTo>
                  <a:lnTo>
                    <a:pt x="1284" y="232"/>
                  </a:lnTo>
                  <a:lnTo>
                    <a:pt x="1273" y="240"/>
                  </a:lnTo>
                  <a:lnTo>
                    <a:pt x="1261" y="248"/>
                  </a:lnTo>
                  <a:lnTo>
                    <a:pt x="1252" y="258"/>
                  </a:lnTo>
                  <a:lnTo>
                    <a:pt x="1247" y="266"/>
                  </a:lnTo>
                  <a:lnTo>
                    <a:pt x="1247" y="277"/>
                  </a:lnTo>
                  <a:lnTo>
                    <a:pt x="1245" y="283"/>
                  </a:lnTo>
                  <a:lnTo>
                    <a:pt x="1240" y="287"/>
                  </a:lnTo>
                  <a:lnTo>
                    <a:pt x="1235" y="289"/>
                  </a:lnTo>
                  <a:lnTo>
                    <a:pt x="1226" y="291"/>
                  </a:lnTo>
                  <a:lnTo>
                    <a:pt x="1219" y="295"/>
                  </a:lnTo>
                  <a:lnTo>
                    <a:pt x="1210" y="309"/>
                  </a:lnTo>
                  <a:lnTo>
                    <a:pt x="1205" y="319"/>
                  </a:lnTo>
                  <a:lnTo>
                    <a:pt x="1203" y="327"/>
                  </a:lnTo>
                  <a:lnTo>
                    <a:pt x="1203" y="335"/>
                  </a:lnTo>
                  <a:lnTo>
                    <a:pt x="1208" y="345"/>
                  </a:lnTo>
                  <a:lnTo>
                    <a:pt x="1214" y="351"/>
                  </a:lnTo>
                  <a:lnTo>
                    <a:pt x="1226" y="371"/>
                  </a:lnTo>
                  <a:lnTo>
                    <a:pt x="1242" y="388"/>
                  </a:lnTo>
                  <a:lnTo>
                    <a:pt x="1245" y="396"/>
                  </a:lnTo>
                  <a:lnTo>
                    <a:pt x="1245" y="398"/>
                  </a:lnTo>
                  <a:lnTo>
                    <a:pt x="1242" y="402"/>
                  </a:lnTo>
                  <a:lnTo>
                    <a:pt x="1240" y="408"/>
                  </a:lnTo>
                  <a:lnTo>
                    <a:pt x="1228" y="402"/>
                  </a:lnTo>
                  <a:lnTo>
                    <a:pt x="1214" y="396"/>
                  </a:lnTo>
                  <a:lnTo>
                    <a:pt x="1191" y="400"/>
                  </a:lnTo>
                  <a:lnTo>
                    <a:pt x="1170" y="402"/>
                  </a:lnTo>
                  <a:lnTo>
                    <a:pt x="1166" y="402"/>
                  </a:lnTo>
                  <a:lnTo>
                    <a:pt x="1166" y="404"/>
                  </a:lnTo>
                  <a:lnTo>
                    <a:pt x="1166" y="406"/>
                  </a:lnTo>
                  <a:lnTo>
                    <a:pt x="1168" y="410"/>
                  </a:lnTo>
                  <a:lnTo>
                    <a:pt x="1170" y="416"/>
                  </a:lnTo>
                  <a:lnTo>
                    <a:pt x="1170" y="418"/>
                  </a:lnTo>
                  <a:lnTo>
                    <a:pt x="1168" y="420"/>
                  </a:lnTo>
                  <a:lnTo>
                    <a:pt x="1166" y="420"/>
                  </a:lnTo>
                  <a:lnTo>
                    <a:pt x="1163" y="420"/>
                  </a:lnTo>
                  <a:lnTo>
                    <a:pt x="1159" y="420"/>
                  </a:lnTo>
                  <a:lnTo>
                    <a:pt x="1154" y="418"/>
                  </a:lnTo>
                  <a:lnTo>
                    <a:pt x="1147" y="422"/>
                  </a:lnTo>
                  <a:lnTo>
                    <a:pt x="1138" y="428"/>
                  </a:lnTo>
                  <a:lnTo>
                    <a:pt x="1133" y="432"/>
                  </a:lnTo>
                  <a:lnTo>
                    <a:pt x="1131" y="436"/>
                  </a:lnTo>
                  <a:lnTo>
                    <a:pt x="1131" y="438"/>
                  </a:lnTo>
                  <a:lnTo>
                    <a:pt x="1133" y="442"/>
                  </a:lnTo>
                  <a:lnTo>
                    <a:pt x="1138" y="446"/>
                  </a:lnTo>
                  <a:lnTo>
                    <a:pt x="1142" y="452"/>
                  </a:lnTo>
                  <a:lnTo>
                    <a:pt x="1145" y="456"/>
                  </a:lnTo>
                  <a:lnTo>
                    <a:pt x="1145" y="460"/>
                  </a:lnTo>
                  <a:lnTo>
                    <a:pt x="1147" y="468"/>
                  </a:lnTo>
                  <a:lnTo>
                    <a:pt x="1149" y="476"/>
                  </a:lnTo>
                  <a:lnTo>
                    <a:pt x="1156" y="482"/>
                  </a:lnTo>
                  <a:lnTo>
                    <a:pt x="1156" y="484"/>
                  </a:lnTo>
                  <a:lnTo>
                    <a:pt x="1154" y="486"/>
                  </a:lnTo>
                  <a:lnTo>
                    <a:pt x="1152" y="488"/>
                  </a:lnTo>
                  <a:lnTo>
                    <a:pt x="1138" y="488"/>
                  </a:lnTo>
                  <a:lnTo>
                    <a:pt x="1126" y="488"/>
                  </a:lnTo>
                  <a:lnTo>
                    <a:pt x="1121" y="488"/>
                  </a:lnTo>
                  <a:lnTo>
                    <a:pt x="1121" y="491"/>
                  </a:lnTo>
                  <a:lnTo>
                    <a:pt x="1121" y="493"/>
                  </a:lnTo>
                  <a:lnTo>
                    <a:pt x="1126" y="495"/>
                  </a:lnTo>
                  <a:lnTo>
                    <a:pt x="1133" y="501"/>
                  </a:lnTo>
                  <a:lnTo>
                    <a:pt x="1138" y="505"/>
                  </a:lnTo>
                  <a:lnTo>
                    <a:pt x="1142" y="521"/>
                  </a:lnTo>
                  <a:lnTo>
                    <a:pt x="1149" y="537"/>
                  </a:lnTo>
                  <a:lnTo>
                    <a:pt x="1149" y="545"/>
                  </a:lnTo>
                  <a:lnTo>
                    <a:pt x="1145" y="551"/>
                  </a:lnTo>
                  <a:lnTo>
                    <a:pt x="1138" y="557"/>
                  </a:lnTo>
                  <a:lnTo>
                    <a:pt x="1131" y="563"/>
                  </a:lnTo>
                  <a:lnTo>
                    <a:pt x="1124" y="571"/>
                  </a:lnTo>
                  <a:lnTo>
                    <a:pt x="1114" y="581"/>
                  </a:lnTo>
                  <a:lnTo>
                    <a:pt x="1107" y="593"/>
                  </a:lnTo>
                  <a:lnTo>
                    <a:pt x="1100" y="612"/>
                  </a:lnTo>
                  <a:lnTo>
                    <a:pt x="1098" y="618"/>
                  </a:lnTo>
                  <a:lnTo>
                    <a:pt x="1093" y="624"/>
                  </a:lnTo>
                  <a:lnTo>
                    <a:pt x="1091" y="628"/>
                  </a:lnTo>
                  <a:lnTo>
                    <a:pt x="1086" y="630"/>
                  </a:lnTo>
                  <a:lnTo>
                    <a:pt x="1077" y="632"/>
                  </a:lnTo>
                  <a:lnTo>
                    <a:pt x="1068" y="634"/>
                  </a:lnTo>
                  <a:lnTo>
                    <a:pt x="1059" y="632"/>
                  </a:lnTo>
                  <a:lnTo>
                    <a:pt x="1049" y="634"/>
                  </a:lnTo>
                  <a:lnTo>
                    <a:pt x="1047" y="634"/>
                  </a:lnTo>
                  <a:lnTo>
                    <a:pt x="1042" y="636"/>
                  </a:lnTo>
                  <a:lnTo>
                    <a:pt x="1040" y="640"/>
                  </a:lnTo>
                  <a:lnTo>
                    <a:pt x="1038" y="644"/>
                  </a:lnTo>
                  <a:lnTo>
                    <a:pt x="1035" y="666"/>
                  </a:lnTo>
                  <a:lnTo>
                    <a:pt x="1033" y="686"/>
                  </a:lnTo>
                  <a:lnTo>
                    <a:pt x="1019" y="698"/>
                  </a:lnTo>
                  <a:lnTo>
                    <a:pt x="998" y="719"/>
                  </a:lnTo>
                  <a:lnTo>
                    <a:pt x="989" y="731"/>
                  </a:lnTo>
                  <a:lnTo>
                    <a:pt x="982" y="743"/>
                  </a:lnTo>
                  <a:lnTo>
                    <a:pt x="975" y="755"/>
                  </a:lnTo>
                  <a:lnTo>
                    <a:pt x="975" y="769"/>
                  </a:lnTo>
                  <a:lnTo>
                    <a:pt x="972" y="773"/>
                  </a:lnTo>
                  <a:lnTo>
                    <a:pt x="970" y="777"/>
                  </a:lnTo>
                  <a:lnTo>
                    <a:pt x="968" y="781"/>
                  </a:lnTo>
                  <a:lnTo>
                    <a:pt x="963" y="785"/>
                  </a:lnTo>
                  <a:lnTo>
                    <a:pt x="951" y="791"/>
                  </a:lnTo>
                  <a:lnTo>
                    <a:pt x="938" y="797"/>
                  </a:lnTo>
                  <a:lnTo>
                    <a:pt x="907" y="807"/>
                  </a:lnTo>
                  <a:lnTo>
                    <a:pt x="889" y="813"/>
                  </a:lnTo>
                  <a:lnTo>
                    <a:pt x="882" y="815"/>
                  </a:lnTo>
                  <a:lnTo>
                    <a:pt x="875" y="817"/>
                  </a:lnTo>
                  <a:lnTo>
                    <a:pt x="865" y="817"/>
                  </a:lnTo>
                  <a:lnTo>
                    <a:pt x="858" y="815"/>
                  </a:lnTo>
                  <a:lnTo>
                    <a:pt x="840" y="811"/>
                  </a:lnTo>
                  <a:lnTo>
                    <a:pt x="821" y="809"/>
                  </a:lnTo>
                  <a:lnTo>
                    <a:pt x="791" y="815"/>
                  </a:lnTo>
                  <a:lnTo>
                    <a:pt x="763" y="824"/>
                  </a:lnTo>
                  <a:lnTo>
                    <a:pt x="742" y="830"/>
                  </a:lnTo>
                  <a:lnTo>
                    <a:pt x="723" y="834"/>
                  </a:lnTo>
                  <a:lnTo>
                    <a:pt x="705" y="840"/>
                  </a:lnTo>
                  <a:lnTo>
                    <a:pt x="686" y="848"/>
                  </a:lnTo>
                  <a:lnTo>
                    <a:pt x="679" y="846"/>
                  </a:lnTo>
                  <a:lnTo>
                    <a:pt x="672" y="846"/>
                  </a:lnTo>
                  <a:lnTo>
                    <a:pt x="663" y="848"/>
                  </a:lnTo>
                  <a:lnTo>
                    <a:pt x="656" y="850"/>
                  </a:lnTo>
                  <a:lnTo>
                    <a:pt x="649" y="852"/>
                  </a:lnTo>
                  <a:lnTo>
                    <a:pt x="644" y="856"/>
                  </a:lnTo>
                  <a:lnTo>
                    <a:pt x="637" y="860"/>
                  </a:lnTo>
                  <a:lnTo>
                    <a:pt x="630" y="862"/>
                  </a:lnTo>
                  <a:lnTo>
                    <a:pt x="621" y="864"/>
                  </a:lnTo>
                  <a:lnTo>
                    <a:pt x="609" y="866"/>
                  </a:lnTo>
                  <a:lnTo>
                    <a:pt x="602" y="862"/>
                  </a:lnTo>
                  <a:lnTo>
                    <a:pt x="593" y="860"/>
                  </a:lnTo>
                  <a:lnTo>
                    <a:pt x="579" y="870"/>
                  </a:lnTo>
                  <a:lnTo>
                    <a:pt x="572" y="880"/>
                  </a:lnTo>
                  <a:lnTo>
                    <a:pt x="544" y="886"/>
                  </a:lnTo>
                  <a:lnTo>
                    <a:pt x="528" y="886"/>
                  </a:lnTo>
                  <a:lnTo>
                    <a:pt x="516" y="876"/>
                  </a:lnTo>
                  <a:lnTo>
                    <a:pt x="505" y="862"/>
                  </a:lnTo>
                  <a:lnTo>
                    <a:pt x="505" y="854"/>
                  </a:lnTo>
                  <a:lnTo>
                    <a:pt x="502" y="848"/>
                  </a:lnTo>
                  <a:lnTo>
                    <a:pt x="498" y="844"/>
                  </a:lnTo>
                  <a:lnTo>
                    <a:pt x="493" y="842"/>
                  </a:lnTo>
                  <a:lnTo>
                    <a:pt x="488" y="840"/>
                  </a:lnTo>
                  <a:lnTo>
                    <a:pt x="484" y="838"/>
                  </a:lnTo>
                  <a:lnTo>
                    <a:pt x="481" y="834"/>
                  </a:lnTo>
                  <a:lnTo>
                    <a:pt x="479" y="830"/>
                  </a:lnTo>
                  <a:lnTo>
                    <a:pt x="479" y="817"/>
                  </a:lnTo>
                  <a:lnTo>
                    <a:pt x="479" y="805"/>
                  </a:lnTo>
                  <a:lnTo>
                    <a:pt x="479" y="797"/>
                  </a:lnTo>
                  <a:lnTo>
                    <a:pt x="481" y="785"/>
                  </a:lnTo>
                  <a:lnTo>
                    <a:pt x="493" y="759"/>
                  </a:lnTo>
                  <a:lnTo>
                    <a:pt x="500" y="747"/>
                  </a:lnTo>
                  <a:lnTo>
                    <a:pt x="498" y="741"/>
                  </a:lnTo>
                  <a:lnTo>
                    <a:pt x="495" y="737"/>
                  </a:lnTo>
                  <a:lnTo>
                    <a:pt x="493" y="733"/>
                  </a:lnTo>
                  <a:lnTo>
                    <a:pt x="491" y="731"/>
                  </a:lnTo>
                  <a:lnTo>
                    <a:pt x="481" y="729"/>
                  </a:lnTo>
                  <a:lnTo>
                    <a:pt x="474" y="731"/>
                  </a:lnTo>
                  <a:lnTo>
                    <a:pt x="465" y="731"/>
                  </a:lnTo>
                  <a:lnTo>
                    <a:pt x="456" y="731"/>
                  </a:lnTo>
                  <a:lnTo>
                    <a:pt x="449" y="729"/>
                  </a:lnTo>
                  <a:lnTo>
                    <a:pt x="444" y="723"/>
                  </a:lnTo>
                  <a:lnTo>
                    <a:pt x="435" y="698"/>
                  </a:lnTo>
                  <a:lnTo>
                    <a:pt x="426" y="670"/>
                  </a:lnTo>
                  <a:lnTo>
                    <a:pt x="432" y="658"/>
                  </a:lnTo>
                  <a:lnTo>
                    <a:pt x="439" y="644"/>
                  </a:lnTo>
                  <a:lnTo>
                    <a:pt x="430" y="636"/>
                  </a:lnTo>
                  <a:lnTo>
                    <a:pt x="423" y="628"/>
                  </a:lnTo>
                  <a:lnTo>
                    <a:pt x="423" y="618"/>
                  </a:lnTo>
                  <a:lnTo>
                    <a:pt x="423" y="606"/>
                  </a:lnTo>
                  <a:lnTo>
                    <a:pt x="423" y="602"/>
                  </a:lnTo>
                  <a:lnTo>
                    <a:pt x="421" y="597"/>
                  </a:lnTo>
                  <a:lnTo>
                    <a:pt x="419" y="593"/>
                  </a:lnTo>
                  <a:lnTo>
                    <a:pt x="416" y="591"/>
                  </a:lnTo>
                  <a:lnTo>
                    <a:pt x="409" y="587"/>
                  </a:lnTo>
                  <a:lnTo>
                    <a:pt x="402" y="581"/>
                  </a:lnTo>
                  <a:lnTo>
                    <a:pt x="391" y="581"/>
                  </a:lnTo>
                  <a:lnTo>
                    <a:pt x="384" y="585"/>
                  </a:lnTo>
                  <a:lnTo>
                    <a:pt x="374" y="583"/>
                  </a:lnTo>
                  <a:lnTo>
                    <a:pt x="360" y="581"/>
                  </a:lnTo>
                  <a:lnTo>
                    <a:pt x="358" y="589"/>
                  </a:lnTo>
                  <a:lnTo>
                    <a:pt x="358" y="593"/>
                  </a:lnTo>
                  <a:lnTo>
                    <a:pt x="351" y="595"/>
                  </a:lnTo>
                  <a:lnTo>
                    <a:pt x="339" y="595"/>
                  </a:lnTo>
                  <a:lnTo>
                    <a:pt x="318" y="595"/>
                  </a:lnTo>
                  <a:lnTo>
                    <a:pt x="295" y="593"/>
                  </a:lnTo>
                  <a:lnTo>
                    <a:pt x="274" y="595"/>
                  </a:lnTo>
                  <a:lnTo>
                    <a:pt x="251" y="597"/>
                  </a:lnTo>
                  <a:lnTo>
                    <a:pt x="246" y="600"/>
                  </a:lnTo>
                  <a:lnTo>
                    <a:pt x="242" y="602"/>
                  </a:lnTo>
                  <a:lnTo>
                    <a:pt x="242" y="606"/>
                  </a:lnTo>
                  <a:lnTo>
                    <a:pt x="239" y="608"/>
                  </a:lnTo>
                  <a:lnTo>
                    <a:pt x="242" y="614"/>
                  </a:lnTo>
                  <a:lnTo>
                    <a:pt x="242" y="616"/>
                  </a:lnTo>
                  <a:lnTo>
                    <a:pt x="239" y="614"/>
                  </a:lnTo>
                  <a:lnTo>
                    <a:pt x="223" y="604"/>
                  </a:lnTo>
                  <a:lnTo>
                    <a:pt x="211" y="608"/>
                  </a:lnTo>
                  <a:lnTo>
                    <a:pt x="202" y="610"/>
                  </a:lnTo>
                  <a:lnTo>
                    <a:pt x="195" y="593"/>
                  </a:lnTo>
                  <a:lnTo>
                    <a:pt x="190" y="571"/>
                  </a:lnTo>
                  <a:lnTo>
                    <a:pt x="163" y="573"/>
                  </a:lnTo>
                  <a:lnTo>
                    <a:pt x="135" y="571"/>
                  </a:lnTo>
                  <a:lnTo>
                    <a:pt x="114" y="569"/>
                  </a:lnTo>
                  <a:lnTo>
                    <a:pt x="90" y="565"/>
                  </a:lnTo>
                  <a:lnTo>
                    <a:pt x="81" y="563"/>
                  </a:lnTo>
                  <a:lnTo>
                    <a:pt x="76" y="561"/>
                  </a:lnTo>
                  <a:lnTo>
                    <a:pt x="69" y="559"/>
                  </a:lnTo>
                  <a:lnTo>
                    <a:pt x="62" y="553"/>
                  </a:lnTo>
                  <a:lnTo>
                    <a:pt x="46" y="561"/>
                  </a:lnTo>
                  <a:lnTo>
                    <a:pt x="0" y="581"/>
                  </a:lnTo>
                  <a:lnTo>
                    <a:pt x="2" y="555"/>
                  </a:lnTo>
                  <a:lnTo>
                    <a:pt x="4" y="539"/>
                  </a:lnTo>
                  <a:lnTo>
                    <a:pt x="9" y="527"/>
                  </a:lnTo>
                  <a:lnTo>
                    <a:pt x="11" y="517"/>
                  </a:lnTo>
                  <a:lnTo>
                    <a:pt x="18" y="503"/>
                  </a:lnTo>
                  <a:lnTo>
                    <a:pt x="25" y="493"/>
                  </a:lnTo>
                  <a:lnTo>
                    <a:pt x="32" y="488"/>
                  </a:lnTo>
                  <a:lnTo>
                    <a:pt x="39" y="486"/>
                  </a:lnTo>
                  <a:lnTo>
                    <a:pt x="46" y="486"/>
                  </a:lnTo>
                  <a:lnTo>
                    <a:pt x="51" y="484"/>
                  </a:lnTo>
                  <a:lnTo>
                    <a:pt x="55" y="482"/>
                  </a:lnTo>
                  <a:lnTo>
                    <a:pt x="62" y="476"/>
                  </a:lnTo>
                  <a:lnTo>
                    <a:pt x="72" y="450"/>
                  </a:lnTo>
                  <a:lnTo>
                    <a:pt x="79" y="446"/>
                  </a:lnTo>
                  <a:lnTo>
                    <a:pt x="83" y="442"/>
                  </a:lnTo>
                  <a:lnTo>
                    <a:pt x="90" y="440"/>
                  </a:lnTo>
                  <a:lnTo>
                    <a:pt x="97" y="438"/>
                  </a:lnTo>
                  <a:lnTo>
                    <a:pt x="107" y="438"/>
                  </a:lnTo>
                  <a:lnTo>
                    <a:pt x="114" y="438"/>
                  </a:lnTo>
                  <a:lnTo>
                    <a:pt x="128" y="438"/>
                  </a:lnTo>
                  <a:lnTo>
                    <a:pt x="139" y="436"/>
                  </a:lnTo>
                  <a:lnTo>
                    <a:pt x="151" y="434"/>
                  </a:lnTo>
                  <a:lnTo>
                    <a:pt x="160" y="430"/>
                  </a:lnTo>
                  <a:lnTo>
                    <a:pt x="167" y="424"/>
                  </a:lnTo>
                  <a:lnTo>
                    <a:pt x="172" y="424"/>
                  </a:lnTo>
                  <a:lnTo>
                    <a:pt x="176" y="424"/>
                  </a:lnTo>
                  <a:lnTo>
                    <a:pt x="179" y="428"/>
                  </a:lnTo>
                  <a:lnTo>
                    <a:pt x="183" y="434"/>
                  </a:lnTo>
                  <a:lnTo>
                    <a:pt x="190" y="436"/>
                  </a:lnTo>
                  <a:lnTo>
                    <a:pt x="197" y="434"/>
                  </a:lnTo>
                  <a:lnTo>
                    <a:pt x="202" y="430"/>
                  </a:lnTo>
                  <a:lnTo>
                    <a:pt x="204" y="422"/>
                  </a:lnTo>
                  <a:lnTo>
                    <a:pt x="209" y="416"/>
                  </a:lnTo>
                  <a:lnTo>
                    <a:pt x="214" y="414"/>
                  </a:lnTo>
                  <a:lnTo>
                    <a:pt x="218" y="412"/>
                  </a:lnTo>
                  <a:lnTo>
                    <a:pt x="225" y="410"/>
                  </a:lnTo>
                  <a:lnTo>
                    <a:pt x="230" y="410"/>
                  </a:lnTo>
                  <a:lnTo>
                    <a:pt x="242" y="410"/>
                  </a:lnTo>
                  <a:lnTo>
                    <a:pt x="246" y="410"/>
                  </a:lnTo>
                  <a:lnTo>
                    <a:pt x="274" y="410"/>
                  </a:lnTo>
                  <a:lnTo>
                    <a:pt x="311" y="410"/>
                  </a:lnTo>
                  <a:lnTo>
                    <a:pt x="335" y="416"/>
                  </a:lnTo>
                  <a:lnTo>
                    <a:pt x="358" y="422"/>
                  </a:lnTo>
                  <a:lnTo>
                    <a:pt x="370" y="422"/>
                  </a:lnTo>
                  <a:lnTo>
                    <a:pt x="379" y="420"/>
                  </a:lnTo>
                  <a:lnTo>
                    <a:pt x="386" y="416"/>
                  </a:lnTo>
                  <a:lnTo>
                    <a:pt x="391" y="412"/>
                  </a:lnTo>
                  <a:lnTo>
                    <a:pt x="398" y="402"/>
                  </a:lnTo>
                  <a:lnTo>
                    <a:pt x="407" y="396"/>
                  </a:lnTo>
                  <a:lnTo>
                    <a:pt x="419" y="394"/>
                  </a:lnTo>
                  <a:lnTo>
                    <a:pt x="426" y="390"/>
                  </a:lnTo>
                  <a:lnTo>
                    <a:pt x="430" y="384"/>
                  </a:lnTo>
                  <a:lnTo>
                    <a:pt x="430" y="377"/>
                  </a:lnTo>
                  <a:lnTo>
                    <a:pt x="428" y="367"/>
                  </a:lnTo>
                  <a:lnTo>
                    <a:pt x="426" y="361"/>
                  </a:lnTo>
                  <a:lnTo>
                    <a:pt x="428" y="353"/>
                  </a:lnTo>
                  <a:lnTo>
                    <a:pt x="432" y="347"/>
                  </a:lnTo>
                  <a:lnTo>
                    <a:pt x="435" y="343"/>
                  </a:lnTo>
                  <a:lnTo>
                    <a:pt x="435" y="339"/>
                  </a:lnTo>
                  <a:lnTo>
                    <a:pt x="435" y="333"/>
                  </a:lnTo>
                  <a:lnTo>
                    <a:pt x="432" y="329"/>
                  </a:lnTo>
                  <a:lnTo>
                    <a:pt x="426" y="327"/>
                  </a:lnTo>
                  <a:lnTo>
                    <a:pt x="414" y="327"/>
                  </a:lnTo>
                  <a:lnTo>
                    <a:pt x="409" y="325"/>
                  </a:lnTo>
                  <a:lnTo>
                    <a:pt x="407" y="323"/>
                  </a:lnTo>
                  <a:lnTo>
                    <a:pt x="405" y="319"/>
                  </a:lnTo>
                  <a:lnTo>
                    <a:pt x="407" y="311"/>
                  </a:lnTo>
                  <a:lnTo>
                    <a:pt x="416" y="303"/>
                  </a:lnTo>
                  <a:lnTo>
                    <a:pt x="430" y="293"/>
                  </a:lnTo>
                  <a:lnTo>
                    <a:pt x="435" y="289"/>
                  </a:lnTo>
                  <a:lnTo>
                    <a:pt x="439" y="283"/>
                  </a:lnTo>
                  <a:lnTo>
                    <a:pt x="444" y="275"/>
                  </a:lnTo>
                  <a:lnTo>
                    <a:pt x="446" y="266"/>
                  </a:lnTo>
                  <a:lnTo>
                    <a:pt x="446" y="254"/>
                  </a:lnTo>
                  <a:lnTo>
                    <a:pt x="444" y="246"/>
                  </a:lnTo>
                  <a:lnTo>
                    <a:pt x="439" y="240"/>
                  </a:lnTo>
                  <a:lnTo>
                    <a:pt x="432" y="236"/>
                  </a:lnTo>
                  <a:lnTo>
                    <a:pt x="428" y="232"/>
                  </a:lnTo>
                  <a:lnTo>
                    <a:pt x="423" y="228"/>
                  </a:lnTo>
                  <a:lnTo>
                    <a:pt x="421" y="224"/>
                  </a:lnTo>
                  <a:lnTo>
                    <a:pt x="419" y="220"/>
                  </a:lnTo>
                  <a:lnTo>
                    <a:pt x="421" y="212"/>
                  </a:lnTo>
                  <a:lnTo>
                    <a:pt x="428" y="204"/>
                  </a:lnTo>
                  <a:lnTo>
                    <a:pt x="430" y="200"/>
                  </a:lnTo>
                  <a:lnTo>
                    <a:pt x="435" y="196"/>
                  </a:lnTo>
                  <a:lnTo>
                    <a:pt x="435" y="190"/>
                  </a:lnTo>
                  <a:lnTo>
                    <a:pt x="435" y="182"/>
                  </a:lnTo>
                  <a:lnTo>
                    <a:pt x="435" y="178"/>
                  </a:lnTo>
                  <a:lnTo>
                    <a:pt x="435" y="174"/>
                  </a:lnTo>
                  <a:lnTo>
                    <a:pt x="437" y="170"/>
                  </a:lnTo>
                  <a:lnTo>
                    <a:pt x="439" y="168"/>
                  </a:lnTo>
                  <a:lnTo>
                    <a:pt x="446" y="166"/>
                  </a:lnTo>
                  <a:lnTo>
                    <a:pt x="456" y="164"/>
                  </a:lnTo>
                  <a:lnTo>
                    <a:pt x="465" y="164"/>
                  </a:lnTo>
                  <a:lnTo>
                    <a:pt x="474" y="164"/>
                  </a:lnTo>
                  <a:lnTo>
                    <a:pt x="481" y="161"/>
                  </a:lnTo>
                  <a:lnTo>
                    <a:pt x="486" y="157"/>
                  </a:lnTo>
                  <a:lnTo>
                    <a:pt x="488" y="145"/>
                  </a:lnTo>
                  <a:lnTo>
                    <a:pt x="486" y="137"/>
                  </a:lnTo>
                  <a:lnTo>
                    <a:pt x="481" y="127"/>
                  </a:lnTo>
                  <a:lnTo>
                    <a:pt x="479" y="119"/>
                  </a:lnTo>
                  <a:lnTo>
                    <a:pt x="484" y="107"/>
                  </a:lnTo>
                  <a:lnTo>
                    <a:pt x="488" y="97"/>
                  </a:lnTo>
                  <a:lnTo>
                    <a:pt x="488" y="89"/>
                  </a:lnTo>
                  <a:lnTo>
                    <a:pt x="486" y="81"/>
                  </a:lnTo>
                  <a:lnTo>
                    <a:pt x="491" y="77"/>
                  </a:lnTo>
                  <a:lnTo>
                    <a:pt x="493" y="73"/>
                  </a:lnTo>
                  <a:lnTo>
                    <a:pt x="498" y="71"/>
                  </a:lnTo>
                  <a:lnTo>
                    <a:pt x="502" y="71"/>
                  </a:lnTo>
                  <a:lnTo>
                    <a:pt x="509" y="73"/>
                  </a:lnTo>
                  <a:lnTo>
                    <a:pt x="516" y="75"/>
                  </a:lnTo>
                  <a:lnTo>
                    <a:pt x="519" y="75"/>
                  </a:lnTo>
                  <a:lnTo>
                    <a:pt x="523" y="75"/>
                  </a:lnTo>
                  <a:lnTo>
                    <a:pt x="526" y="75"/>
                  </a:lnTo>
                  <a:lnTo>
                    <a:pt x="528" y="71"/>
                  </a:lnTo>
                  <a:lnTo>
                    <a:pt x="528" y="65"/>
                  </a:lnTo>
                  <a:lnTo>
                    <a:pt x="528" y="50"/>
                  </a:lnTo>
                  <a:lnTo>
                    <a:pt x="528" y="46"/>
                  </a:lnTo>
                  <a:lnTo>
                    <a:pt x="530" y="44"/>
                  </a:lnTo>
                  <a:lnTo>
                    <a:pt x="535" y="40"/>
                  </a:lnTo>
                  <a:lnTo>
                    <a:pt x="540" y="40"/>
                  </a:lnTo>
                  <a:lnTo>
                    <a:pt x="544" y="40"/>
                  </a:lnTo>
                  <a:lnTo>
                    <a:pt x="547" y="42"/>
                  </a:lnTo>
                  <a:lnTo>
                    <a:pt x="549" y="46"/>
                  </a:lnTo>
                  <a:lnTo>
                    <a:pt x="554" y="50"/>
                  </a:lnTo>
                  <a:lnTo>
                    <a:pt x="556" y="55"/>
                  </a:lnTo>
                  <a:lnTo>
                    <a:pt x="560" y="59"/>
                  </a:lnTo>
                  <a:lnTo>
                    <a:pt x="565" y="61"/>
                  </a:lnTo>
                  <a:lnTo>
                    <a:pt x="574" y="63"/>
                  </a:lnTo>
                  <a:lnTo>
                    <a:pt x="581" y="61"/>
                  </a:lnTo>
                  <a:lnTo>
                    <a:pt x="588" y="59"/>
                  </a:lnTo>
                  <a:lnTo>
                    <a:pt x="591" y="67"/>
                  </a:lnTo>
                  <a:lnTo>
                    <a:pt x="591" y="79"/>
                  </a:lnTo>
                  <a:lnTo>
                    <a:pt x="588" y="83"/>
                  </a:lnTo>
                  <a:lnTo>
                    <a:pt x="586" y="89"/>
                  </a:lnTo>
                  <a:lnTo>
                    <a:pt x="588" y="91"/>
                  </a:lnTo>
                  <a:lnTo>
                    <a:pt x="593" y="91"/>
                  </a:lnTo>
                  <a:lnTo>
                    <a:pt x="602" y="89"/>
                  </a:lnTo>
                  <a:lnTo>
                    <a:pt x="614" y="83"/>
                  </a:lnTo>
                  <a:lnTo>
                    <a:pt x="633" y="71"/>
                  </a:lnTo>
                  <a:lnTo>
                    <a:pt x="642" y="65"/>
                  </a:lnTo>
                  <a:lnTo>
                    <a:pt x="656" y="63"/>
                  </a:lnTo>
                  <a:lnTo>
                    <a:pt x="675" y="57"/>
                  </a:lnTo>
                  <a:lnTo>
                    <a:pt x="679" y="52"/>
                  </a:lnTo>
                  <a:lnTo>
                    <a:pt x="684" y="46"/>
                  </a:lnTo>
                  <a:lnTo>
                    <a:pt x="688" y="44"/>
                  </a:lnTo>
                  <a:lnTo>
                    <a:pt x="691" y="42"/>
                  </a:lnTo>
                  <a:lnTo>
                    <a:pt x="698" y="40"/>
                  </a:lnTo>
                  <a:lnTo>
                    <a:pt x="702" y="40"/>
                  </a:lnTo>
                  <a:lnTo>
                    <a:pt x="712" y="38"/>
                  </a:lnTo>
                  <a:lnTo>
                    <a:pt x="716" y="34"/>
                  </a:lnTo>
                  <a:lnTo>
                    <a:pt x="721" y="30"/>
                  </a:lnTo>
                  <a:lnTo>
                    <a:pt x="728" y="24"/>
                  </a:lnTo>
                  <a:lnTo>
                    <a:pt x="742" y="16"/>
                  </a:lnTo>
                  <a:lnTo>
                    <a:pt x="756" y="8"/>
                  </a:lnTo>
                  <a:lnTo>
                    <a:pt x="763" y="4"/>
                  </a:lnTo>
                  <a:lnTo>
                    <a:pt x="772" y="2"/>
                  </a:lnTo>
                  <a:lnTo>
                    <a:pt x="782" y="0"/>
                  </a:lnTo>
                  <a:lnTo>
                    <a:pt x="793" y="0"/>
                  </a:lnTo>
                  <a:lnTo>
                    <a:pt x="817" y="0"/>
                  </a:lnTo>
                  <a:lnTo>
                    <a:pt x="837" y="4"/>
                  </a:lnTo>
                  <a:lnTo>
                    <a:pt x="844" y="6"/>
                  </a:lnTo>
                  <a:lnTo>
                    <a:pt x="849" y="10"/>
                  </a:lnTo>
                  <a:lnTo>
                    <a:pt x="849" y="16"/>
                  </a:lnTo>
                  <a:lnTo>
                    <a:pt x="849" y="20"/>
                  </a:lnTo>
                  <a:lnTo>
                    <a:pt x="844" y="30"/>
                  </a:lnTo>
                  <a:lnTo>
                    <a:pt x="840" y="40"/>
                  </a:lnTo>
                  <a:lnTo>
                    <a:pt x="844" y="44"/>
                  </a:lnTo>
                  <a:lnTo>
                    <a:pt x="851" y="48"/>
                  </a:lnTo>
                  <a:lnTo>
                    <a:pt x="861" y="50"/>
                  </a:lnTo>
                  <a:lnTo>
                    <a:pt x="868" y="52"/>
                  </a:lnTo>
                  <a:lnTo>
                    <a:pt x="877" y="55"/>
                  </a:lnTo>
                  <a:lnTo>
                    <a:pt x="884" y="57"/>
                  </a:lnTo>
                  <a:lnTo>
                    <a:pt x="891" y="55"/>
                  </a:lnTo>
                  <a:lnTo>
                    <a:pt x="896" y="50"/>
                  </a:lnTo>
                  <a:lnTo>
                    <a:pt x="900" y="48"/>
                  </a:lnTo>
                  <a:lnTo>
                    <a:pt x="907" y="46"/>
                  </a:lnTo>
                  <a:lnTo>
                    <a:pt x="914" y="44"/>
                  </a:lnTo>
                  <a:lnTo>
                    <a:pt x="926" y="44"/>
                  </a:lnTo>
                  <a:lnTo>
                    <a:pt x="940" y="48"/>
                  </a:lnTo>
                  <a:lnTo>
                    <a:pt x="951" y="52"/>
                  </a:lnTo>
                  <a:lnTo>
                    <a:pt x="958" y="57"/>
                  </a:lnTo>
                  <a:lnTo>
                    <a:pt x="965" y="63"/>
                  </a:lnTo>
                  <a:lnTo>
                    <a:pt x="982" y="73"/>
                  </a:lnTo>
                  <a:lnTo>
                    <a:pt x="1003" y="83"/>
                  </a:lnTo>
                  <a:lnTo>
                    <a:pt x="1021" y="95"/>
                  </a:lnTo>
                  <a:lnTo>
                    <a:pt x="1040" y="103"/>
                  </a:lnTo>
                  <a:lnTo>
                    <a:pt x="1061" y="105"/>
                  </a:lnTo>
                  <a:lnTo>
                    <a:pt x="1077" y="107"/>
                  </a:lnTo>
                  <a:lnTo>
                    <a:pt x="1091" y="111"/>
                  </a:lnTo>
                  <a:lnTo>
                    <a:pt x="1100" y="117"/>
                  </a:lnTo>
                  <a:lnTo>
                    <a:pt x="1114" y="127"/>
                  </a:lnTo>
                  <a:lnTo>
                    <a:pt x="1117" y="131"/>
                  </a:lnTo>
                  <a:lnTo>
                    <a:pt x="1128" y="153"/>
                  </a:lnTo>
                  <a:lnTo>
                    <a:pt x="1140" y="170"/>
                  </a:lnTo>
                  <a:lnTo>
                    <a:pt x="1147" y="172"/>
                  </a:lnTo>
                  <a:lnTo>
                    <a:pt x="1154" y="170"/>
                  </a:lnTo>
                  <a:lnTo>
                    <a:pt x="1161" y="168"/>
                  </a:lnTo>
                  <a:lnTo>
                    <a:pt x="1168" y="166"/>
                  </a:lnTo>
                  <a:lnTo>
                    <a:pt x="1175" y="164"/>
                  </a:lnTo>
                  <a:lnTo>
                    <a:pt x="1184" y="164"/>
                  </a:lnTo>
                  <a:lnTo>
                    <a:pt x="1196" y="168"/>
                  </a:lnTo>
                  <a:lnTo>
                    <a:pt x="1210" y="174"/>
                  </a:lnTo>
                  <a:lnTo>
                    <a:pt x="1221" y="178"/>
                  </a:lnTo>
                  <a:lnTo>
                    <a:pt x="1235" y="178"/>
                  </a:lnTo>
                  <a:lnTo>
                    <a:pt x="1242" y="180"/>
                  </a:lnTo>
                  <a:lnTo>
                    <a:pt x="1252" y="182"/>
                  </a:lnTo>
                  <a:lnTo>
                    <a:pt x="1263" y="188"/>
                  </a:lnTo>
                  <a:lnTo>
                    <a:pt x="1277" y="196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33" name="Freeform 123"/>
            <p:cNvSpPr>
              <a:spLocks/>
            </p:cNvSpPr>
            <p:nvPr/>
          </p:nvSpPr>
          <p:spPr bwMode="auto">
            <a:xfrm>
              <a:off x="2963" y="2253"/>
              <a:ext cx="805" cy="479"/>
            </a:xfrm>
            <a:custGeom>
              <a:avLst/>
              <a:gdLst>
                <a:gd name="T0" fmla="*/ 75 w 1296"/>
                <a:gd name="T1" fmla="*/ 5 h 886"/>
                <a:gd name="T2" fmla="*/ 72 w 1296"/>
                <a:gd name="T3" fmla="*/ 7 h 886"/>
                <a:gd name="T4" fmla="*/ 70 w 1296"/>
                <a:gd name="T5" fmla="*/ 8 h 886"/>
                <a:gd name="T6" fmla="*/ 71 w 1296"/>
                <a:gd name="T7" fmla="*/ 10 h 886"/>
                <a:gd name="T8" fmla="*/ 68 w 1296"/>
                <a:gd name="T9" fmla="*/ 10 h 886"/>
                <a:gd name="T10" fmla="*/ 68 w 1296"/>
                <a:gd name="T11" fmla="*/ 10 h 886"/>
                <a:gd name="T12" fmla="*/ 66 w 1296"/>
                <a:gd name="T13" fmla="*/ 11 h 886"/>
                <a:gd name="T14" fmla="*/ 66 w 1296"/>
                <a:gd name="T15" fmla="*/ 11 h 886"/>
                <a:gd name="T16" fmla="*/ 66 w 1296"/>
                <a:gd name="T17" fmla="*/ 12 h 886"/>
                <a:gd name="T18" fmla="*/ 65 w 1296"/>
                <a:gd name="T19" fmla="*/ 12 h 886"/>
                <a:gd name="T20" fmla="*/ 65 w 1296"/>
                <a:gd name="T21" fmla="*/ 14 h 886"/>
                <a:gd name="T22" fmla="*/ 63 w 1296"/>
                <a:gd name="T23" fmla="*/ 16 h 886"/>
                <a:gd name="T24" fmla="*/ 60 w 1296"/>
                <a:gd name="T25" fmla="*/ 16 h 886"/>
                <a:gd name="T26" fmla="*/ 57 w 1296"/>
                <a:gd name="T27" fmla="*/ 18 h 886"/>
                <a:gd name="T28" fmla="*/ 55 w 1296"/>
                <a:gd name="T29" fmla="*/ 19 h 886"/>
                <a:gd name="T30" fmla="*/ 50 w 1296"/>
                <a:gd name="T31" fmla="*/ 21 h 886"/>
                <a:gd name="T32" fmla="*/ 41 w 1296"/>
                <a:gd name="T33" fmla="*/ 21 h 886"/>
                <a:gd name="T34" fmla="*/ 37 w 1296"/>
                <a:gd name="T35" fmla="*/ 21 h 886"/>
                <a:gd name="T36" fmla="*/ 34 w 1296"/>
                <a:gd name="T37" fmla="*/ 22 h 886"/>
                <a:gd name="T38" fmla="*/ 29 w 1296"/>
                <a:gd name="T39" fmla="*/ 21 h 886"/>
                <a:gd name="T40" fmla="*/ 27 w 1296"/>
                <a:gd name="T41" fmla="*/ 21 h 886"/>
                <a:gd name="T42" fmla="*/ 29 w 1296"/>
                <a:gd name="T43" fmla="*/ 18 h 886"/>
                <a:gd name="T44" fmla="*/ 26 w 1296"/>
                <a:gd name="T45" fmla="*/ 18 h 886"/>
                <a:gd name="T46" fmla="*/ 25 w 1296"/>
                <a:gd name="T47" fmla="*/ 16 h 886"/>
                <a:gd name="T48" fmla="*/ 24 w 1296"/>
                <a:gd name="T49" fmla="*/ 15 h 886"/>
                <a:gd name="T50" fmla="*/ 20 w 1296"/>
                <a:gd name="T51" fmla="*/ 15 h 886"/>
                <a:gd name="T52" fmla="*/ 14 w 1296"/>
                <a:gd name="T53" fmla="*/ 15 h 886"/>
                <a:gd name="T54" fmla="*/ 14 w 1296"/>
                <a:gd name="T55" fmla="*/ 15 h 886"/>
                <a:gd name="T56" fmla="*/ 7 w 1296"/>
                <a:gd name="T57" fmla="*/ 14 h 886"/>
                <a:gd name="T58" fmla="*/ 2 w 1296"/>
                <a:gd name="T59" fmla="*/ 14 h 886"/>
                <a:gd name="T60" fmla="*/ 1 w 1296"/>
                <a:gd name="T61" fmla="*/ 12 h 886"/>
                <a:gd name="T62" fmla="*/ 4 w 1296"/>
                <a:gd name="T63" fmla="*/ 12 h 886"/>
                <a:gd name="T64" fmla="*/ 6 w 1296"/>
                <a:gd name="T65" fmla="*/ 11 h 886"/>
                <a:gd name="T66" fmla="*/ 10 w 1296"/>
                <a:gd name="T67" fmla="*/ 10 h 886"/>
                <a:gd name="T68" fmla="*/ 12 w 1296"/>
                <a:gd name="T69" fmla="*/ 10 h 886"/>
                <a:gd name="T70" fmla="*/ 14 w 1296"/>
                <a:gd name="T71" fmla="*/ 10 h 886"/>
                <a:gd name="T72" fmla="*/ 22 w 1296"/>
                <a:gd name="T73" fmla="*/ 10 h 886"/>
                <a:gd name="T74" fmla="*/ 25 w 1296"/>
                <a:gd name="T75" fmla="*/ 9 h 886"/>
                <a:gd name="T76" fmla="*/ 25 w 1296"/>
                <a:gd name="T77" fmla="*/ 8 h 886"/>
                <a:gd name="T78" fmla="*/ 24 w 1296"/>
                <a:gd name="T79" fmla="*/ 8 h 886"/>
                <a:gd name="T80" fmla="*/ 25 w 1296"/>
                <a:gd name="T81" fmla="*/ 6 h 886"/>
                <a:gd name="T82" fmla="*/ 24 w 1296"/>
                <a:gd name="T83" fmla="*/ 5 h 886"/>
                <a:gd name="T84" fmla="*/ 25 w 1296"/>
                <a:gd name="T85" fmla="*/ 4 h 886"/>
                <a:gd name="T86" fmla="*/ 27 w 1296"/>
                <a:gd name="T87" fmla="*/ 4 h 886"/>
                <a:gd name="T88" fmla="*/ 28 w 1296"/>
                <a:gd name="T89" fmla="*/ 3 h 886"/>
                <a:gd name="T90" fmla="*/ 29 w 1296"/>
                <a:gd name="T91" fmla="*/ 2 h 886"/>
                <a:gd name="T92" fmla="*/ 30 w 1296"/>
                <a:gd name="T93" fmla="*/ 2 h 886"/>
                <a:gd name="T94" fmla="*/ 31 w 1296"/>
                <a:gd name="T95" fmla="*/ 1 h 886"/>
                <a:gd name="T96" fmla="*/ 33 w 1296"/>
                <a:gd name="T97" fmla="*/ 2 h 886"/>
                <a:gd name="T98" fmla="*/ 34 w 1296"/>
                <a:gd name="T99" fmla="*/ 2 h 886"/>
                <a:gd name="T100" fmla="*/ 39 w 1296"/>
                <a:gd name="T101" fmla="*/ 1 h 886"/>
                <a:gd name="T102" fmla="*/ 41 w 1296"/>
                <a:gd name="T103" fmla="*/ 1 h 886"/>
                <a:gd name="T104" fmla="*/ 45 w 1296"/>
                <a:gd name="T105" fmla="*/ 0 h 886"/>
                <a:gd name="T106" fmla="*/ 48 w 1296"/>
                <a:gd name="T107" fmla="*/ 1 h 886"/>
                <a:gd name="T108" fmla="*/ 50 w 1296"/>
                <a:gd name="T109" fmla="*/ 2 h 886"/>
                <a:gd name="T110" fmla="*/ 53 w 1296"/>
                <a:gd name="T111" fmla="*/ 1 h 886"/>
                <a:gd name="T112" fmla="*/ 58 w 1296"/>
                <a:gd name="T113" fmla="*/ 2 h 886"/>
                <a:gd name="T114" fmla="*/ 64 w 1296"/>
                <a:gd name="T115" fmla="*/ 3 h 886"/>
                <a:gd name="T116" fmla="*/ 68 w 1296"/>
                <a:gd name="T117" fmla="*/ 4 h 886"/>
                <a:gd name="T118" fmla="*/ 72 w 1296"/>
                <a:gd name="T119" fmla="*/ 5 h 88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96"/>
                <a:gd name="T181" fmla="*/ 0 h 886"/>
                <a:gd name="T182" fmla="*/ 1296 w 1296"/>
                <a:gd name="T183" fmla="*/ 886 h 88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96" h="886">
                  <a:moveTo>
                    <a:pt x="1277" y="196"/>
                  </a:moveTo>
                  <a:lnTo>
                    <a:pt x="1284" y="200"/>
                  </a:lnTo>
                  <a:lnTo>
                    <a:pt x="1289" y="204"/>
                  </a:lnTo>
                  <a:lnTo>
                    <a:pt x="1294" y="208"/>
                  </a:lnTo>
                  <a:lnTo>
                    <a:pt x="1296" y="214"/>
                  </a:lnTo>
                  <a:lnTo>
                    <a:pt x="1296" y="220"/>
                  </a:lnTo>
                  <a:lnTo>
                    <a:pt x="1294" y="224"/>
                  </a:lnTo>
                  <a:lnTo>
                    <a:pt x="1291" y="228"/>
                  </a:lnTo>
                  <a:lnTo>
                    <a:pt x="1284" y="232"/>
                  </a:lnTo>
                  <a:lnTo>
                    <a:pt x="1273" y="240"/>
                  </a:lnTo>
                  <a:lnTo>
                    <a:pt x="1261" y="248"/>
                  </a:lnTo>
                  <a:lnTo>
                    <a:pt x="1252" y="258"/>
                  </a:lnTo>
                  <a:lnTo>
                    <a:pt x="1247" y="266"/>
                  </a:lnTo>
                  <a:lnTo>
                    <a:pt x="1247" y="277"/>
                  </a:lnTo>
                  <a:lnTo>
                    <a:pt x="1245" y="283"/>
                  </a:lnTo>
                  <a:lnTo>
                    <a:pt x="1240" y="287"/>
                  </a:lnTo>
                  <a:lnTo>
                    <a:pt x="1235" y="289"/>
                  </a:lnTo>
                  <a:lnTo>
                    <a:pt x="1226" y="291"/>
                  </a:lnTo>
                  <a:lnTo>
                    <a:pt x="1219" y="295"/>
                  </a:lnTo>
                  <a:lnTo>
                    <a:pt x="1210" y="309"/>
                  </a:lnTo>
                  <a:lnTo>
                    <a:pt x="1205" y="319"/>
                  </a:lnTo>
                  <a:lnTo>
                    <a:pt x="1203" y="327"/>
                  </a:lnTo>
                  <a:lnTo>
                    <a:pt x="1203" y="335"/>
                  </a:lnTo>
                  <a:lnTo>
                    <a:pt x="1208" y="345"/>
                  </a:lnTo>
                  <a:lnTo>
                    <a:pt x="1214" y="351"/>
                  </a:lnTo>
                  <a:lnTo>
                    <a:pt x="1226" y="371"/>
                  </a:lnTo>
                  <a:lnTo>
                    <a:pt x="1242" y="388"/>
                  </a:lnTo>
                  <a:lnTo>
                    <a:pt x="1245" y="396"/>
                  </a:lnTo>
                  <a:lnTo>
                    <a:pt x="1245" y="398"/>
                  </a:lnTo>
                  <a:lnTo>
                    <a:pt x="1242" y="402"/>
                  </a:lnTo>
                  <a:lnTo>
                    <a:pt x="1240" y="408"/>
                  </a:lnTo>
                  <a:lnTo>
                    <a:pt x="1228" y="402"/>
                  </a:lnTo>
                  <a:lnTo>
                    <a:pt x="1214" y="396"/>
                  </a:lnTo>
                  <a:lnTo>
                    <a:pt x="1191" y="400"/>
                  </a:lnTo>
                  <a:lnTo>
                    <a:pt x="1170" y="402"/>
                  </a:lnTo>
                  <a:lnTo>
                    <a:pt x="1166" y="402"/>
                  </a:lnTo>
                  <a:lnTo>
                    <a:pt x="1166" y="404"/>
                  </a:lnTo>
                  <a:lnTo>
                    <a:pt x="1166" y="406"/>
                  </a:lnTo>
                  <a:lnTo>
                    <a:pt x="1168" y="410"/>
                  </a:lnTo>
                  <a:lnTo>
                    <a:pt x="1170" y="416"/>
                  </a:lnTo>
                  <a:lnTo>
                    <a:pt x="1170" y="418"/>
                  </a:lnTo>
                  <a:lnTo>
                    <a:pt x="1168" y="420"/>
                  </a:lnTo>
                  <a:lnTo>
                    <a:pt x="1166" y="420"/>
                  </a:lnTo>
                  <a:lnTo>
                    <a:pt x="1163" y="420"/>
                  </a:lnTo>
                  <a:lnTo>
                    <a:pt x="1159" y="420"/>
                  </a:lnTo>
                  <a:lnTo>
                    <a:pt x="1154" y="418"/>
                  </a:lnTo>
                  <a:lnTo>
                    <a:pt x="1147" y="422"/>
                  </a:lnTo>
                  <a:lnTo>
                    <a:pt x="1138" y="428"/>
                  </a:lnTo>
                  <a:lnTo>
                    <a:pt x="1133" y="432"/>
                  </a:lnTo>
                  <a:lnTo>
                    <a:pt x="1131" y="436"/>
                  </a:lnTo>
                  <a:lnTo>
                    <a:pt x="1131" y="438"/>
                  </a:lnTo>
                  <a:lnTo>
                    <a:pt x="1133" y="442"/>
                  </a:lnTo>
                  <a:lnTo>
                    <a:pt x="1138" y="446"/>
                  </a:lnTo>
                  <a:lnTo>
                    <a:pt x="1142" y="452"/>
                  </a:lnTo>
                  <a:lnTo>
                    <a:pt x="1145" y="456"/>
                  </a:lnTo>
                  <a:lnTo>
                    <a:pt x="1145" y="460"/>
                  </a:lnTo>
                  <a:lnTo>
                    <a:pt x="1147" y="468"/>
                  </a:lnTo>
                  <a:lnTo>
                    <a:pt x="1149" y="476"/>
                  </a:lnTo>
                  <a:lnTo>
                    <a:pt x="1156" y="482"/>
                  </a:lnTo>
                  <a:lnTo>
                    <a:pt x="1156" y="484"/>
                  </a:lnTo>
                  <a:lnTo>
                    <a:pt x="1154" y="486"/>
                  </a:lnTo>
                  <a:lnTo>
                    <a:pt x="1152" y="488"/>
                  </a:lnTo>
                  <a:lnTo>
                    <a:pt x="1138" y="488"/>
                  </a:lnTo>
                  <a:lnTo>
                    <a:pt x="1126" y="488"/>
                  </a:lnTo>
                  <a:lnTo>
                    <a:pt x="1121" y="488"/>
                  </a:lnTo>
                  <a:lnTo>
                    <a:pt x="1121" y="491"/>
                  </a:lnTo>
                  <a:lnTo>
                    <a:pt x="1121" y="493"/>
                  </a:lnTo>
                  <a:lnTo>
                    <a:pt x="1126" y="495"/>
                  </a:lnTo>
                  <a:lnTo>
                    <a:pt x="1133" y="501"/>
                  </a:lnTo>
                  <a:lnTo>
                    <a:pt x="1138" y="505"/>
                  </a:lnTo>
                  <a:lnTo>
                    <a:pt x="1142" y="521"/>
                  </a:lnTo>
                  <a:lnTo>
                    <a:pt x="1149" y="537"/>
                  </a:lnTo>
                  <a:lnTo>
                    <a:pt x="1149" y="545"/>
                  </a:lnTo>
                  <a:lnTo>
                    <a:pt x="1145" y="551"/>
                  </a:lnTo>
                  <a:lnTo>
                    <a:pt x="1138" y="557"/>
                  </a:lnTo>
                  <a:lnTo>
                    <a:pt x="1131" y="563"/>
                  </a:lnTo>
                  <a:lnTo>
                    <a:pt x="1124" y="571"/>
                  </a:lnTo>
                  <a:lnTo>
                    <a:pt x="1114" y="581"/>
                  </a:lnTo>
                  <a:lnTo>
                    <a:pt x="1107" y="593"/>
                  </a:lnTo>
                  <a:lnTo>
                    <a:pt x="1100" y="612"/>
                  </a:lnTo>
                  <a:lnTo>
                    <a:pt x="1098" y="618"/>
                  </a:lnTo>
                  <a:lnTo>
                    <a:pt x="1093" y="624"/>
                  </a:lnTo>
                  <a:lnTo>
                    <a:pt x="1091" y="628"/>
                  </a:lnTo>
                  <a:lnTo>
                    <a:pt x="1086" y="630"/>
                  </a:lnTo>
                  <a:lnTo>
                    <a:pt x="1077" y="632"/>
                  </a:lnTo>
                  <a:lnTo>
                    <a:pt x="1068" y="634"/>
                  </a:lnTo>
                  <a:lnTo>
                    <a:pt x="1059" y="632"/>
                  </a:lnTo>
                  <a:lnTo>
                    <a:pt x="1049" y="634"/>
                  </a:lnTo>
                  <a:lnTo>
                    <a:pt x="1047" y="634"/>
                  </a:lnTo>
                  <a:lnTo>
                    <a:pt x="1042" y="636"/>
                  </a:lnTo>
                  <a:lnTo>
                    <a:pt x="1040" y="640"/>
                  </a:lnTo>
                  <a:lnTo>
                    <a:pt x="1038" y="644"/>
                  </a:lnTo>
                  <a:lnTo>
                    <a:pt x="1035" y="666"/>
                  </a:lnTo>
                  <a:lnTo>
                    <a:pt x="1033" y="686"/>
                  </a:lnTo>
                  <a:lnTo>
                    <a:pt x="1019" y="698"/>
                  </a:lnTo>
                  <a:lnTo>
                    <a:pt x="998" y="719"/>
                  </a:lnTo>
                  <a:lnTo>
                    <a:pt x="989" y="731"/>
                  </a:lnTo>
                  <a:lnTo>
                    <a:pt x="982" y="743"/>
                  </a:lnTo>
                  <a:lnTo>
                    <a:pt x="975" y="755"/>
                  </a:lnTo>
                  <a:lnTo>
                    <a:pt x="975" y="769"/>
                  </a:lnTo>
                  <a:lnTo>
                    <a:pt x="972" y="773"/>
                  </a:lnTo>
                  <a:lnTo>
                    <a:pt x="970" y="777"/>
                  </a:lnTo>
                  <a:lnTo>
                    <a:pt x="968" y="781"/>
                  </a:lnTo>
                  <a:lnTo>
                    <a:pt x="963" y="785"/>
                  </a:lnTo>
                  <a:lnTo>
                    <a:pt x="951" y="791"/>
                  </a:lnTo>
                  <a:lnTo>
                    <a:pt x="938" y="797"/>
                  </a:lnTo>
                  <a:lnTo>
                    <a:pt x="907" y="807"/>
                  </a:lnTo>
                  <a:lnTo>
                    <a:pt x="889" y="813"/>
                  </a:lnTo>
                  <a:lnTo>
                    <a:pt x="882" y="815"/>
                  </a:lnTo>
                  <a:lnTo>
                    <a:pt x="875" y="817"/>
                  </a:lnTo>
                  <a:lnTo>
                    <a:pt x="865" y="817"/>
                  </a:lnTo>
                  <a:lnTo>
                    <a:pt x="858" y="815"/>
                  </a:lnTo>
                  <a:lnTo>
                    <a:pt x="840" y="811"/>
                  </a:lnTo>
                  <a:lnTo>
                    <a:pt x="821" y="809"/>
                  </a:lnTo>
                  <a:lnTo>
                    <a:pt x="791" y="815"/>
                  </a:lnTo>
                  <a:lnTo>
                    <a:pt x="763" y="824"/>
                  </a:lnTo>
                  <a:lnTo>
                    <a:pt x="742" y="830"/>
                  </a:lnTo>
                  <a:lnTo>
                    <a:pt x="723" y="834"/>
                  </a:lnTo>
                  <a:lnTo>
                    <a:pt x="705" y="840"/>
                  </a:lnTo>
                  <a:lnTo>
                    <a:pt x="686" y="848"/>
                  </a:lnTo>
                  <a:lnTo>
                    <a:pt x="679" y="846"/>
                  </a:lnTo>
                  <a:lnTo>
                    <a:pt x="672" y="846"/>
                  </a:lnTo>
                  <a:lnTo>
                    <a:pt x="663" y="848"/>
                  </a:lnTo>
                  <a:lnTo>
                    <a:pt x="656" y="850"/>
                  </a:lnTo>
                  <a:lnTo>
                    <a:pt x="649" y="852"/>
                  </a:lnTo>
                  <a:lnTo>
                    <a:pt x="644" y="856"/>
                  </a:lnTo>
                  <a:lnTo>
                    <a:pt x="637" y="860"/>
                  </a:lnTo>
                  <a:lnTo>
                    <a:pt x="630" y="862"/>
                  </a:lnTo>
                  <a:lnTo>
                    <a:pt x="621" y="864"/>
                  </a:lnTo>
                  <a:lnTo>
                    <a:pt x="609" y="866"/>
                  </a:lnTo>
                  <a:lnTo>
                    <a:pt x="602" y="862"/>
                  </a:lnTo>
                  <a:lnTo>
                    <a:pt x="593" y="860"/>
                  </a:lnTo>
                  <a:lnTo>
                    <a:pt x="579" y="870"/>
                  </a:lnTo>
                  <a:lnTo>
                    <a:pt x="572" y="880"/>
                  </a:lnTo>
                  <a:lnTo>
                    <a:pt x="544" y="886"/>
                  </a:lnTo>
                  <a:lnTo>
                    <a:pt x="528" y="886"/>
                  </a:lnTo>
                  <a:lnTo>
                    <a:pt x="516" y="876"/>
                  </a:lnTo>
                  <a:lnTo>
                    <a:pt x="505" y="862"/>
                  </a:lnTo>
                  <a:lnTo>
                    <a:pt x="505" y="854"/>
                  </a:lnTo>
                  <a:lnTo>
                    <a:pt x="502" y="848"/>
                  </a:lnTo>
                  <a:lnTo>
                    <a:pt x="498" y="844"/>
                  </a:lnTo>
                  <a:lnTo>
                    <a:pt x="493" y="842"/>
                  </a:lnTo>
                  <a:lnTo>
                    <a:pt x="488" y="840"/>
                  </a:lnTo>
                  <a:lnTo>
                    <a:pt x="484" y="838"/>
                  </a:lnTo>
                  <a:lnTo>
                    <a:pt x="481" y="834"/>
                  </a:lnTo>
                  <a:lnTo>
                    <a:pt x="479" y="830"/>
                  </a:lnTo>
                  <a:lnTo>
                    <a:pt x="479" y="817"/>
                  </a:lnTo>
                  <a:lnTo>
                    <a:pt x="479" y="805"/>
                  </a:lnTo>
                  <a:lnTo>
                    <a:pt x="479" y="797"/>
                  </a:lnTo>
                  <a:lnTo>
                    <a:pt x="481" y="785"/>
                  </a:lnTo>
                  <a:lnTo>
                    <a:pt x="493" y="759"/>
                  </a:lnTo>
                  <a:lnTo>
                    <a:pt x="500" y="747"/>
                  </a:lnTo>
                  <a:lnTo>
                    <a:pt x="498" y="741"/>
                  </a:lnTo>
                  <a:lnTo>
                    <a:pt x="495" y="737"/>
                  </a:lnTo>
                  <a:lnTo>
                    <a:pt x="493" y="733"/>
                  </a:lnTo>
                  <a:lnTo>
                    <a:pt x="491" y="731"/>
                  </a:lnTo>
                  <a:lnTo>
                    <a:pt x="481" y="729"/>
                  </a:lnTo>
                  <a:lnTo>
                    <a:pt x="474" y="731"/>
                  </a:lnTo>
                  <a:lnTo>
                    <a:pt x="465" y="731"/>
                  </a:lnTo>
                  <a:lnTo>
                    <a:pt x="456" y="731"/>
                  </a:lnTo>
                  <a:lnTo>
                    <a:pt x="449" y="729"/>
                  </a:lnTo>
                  <a:lnTo>
                    <a:pt x="444" y="723"/>
                  </a:lnTo>
                  <a:lnTo>
                    <a:pt x="435" y="698"/>
                  </a:lnTo>
                  <a:lnTo>
                    <a:pt x="426" y="670"/>
                  </a:lnTo>
                  <a:lnTo>
                    <a:pt x="432" y="658"/>
                  </a:lnTo>
                  <a:lnTo>
                    <a:pt x="439" y="644"/>
                  </a:lnTo>
                  <a:lnTo>
                    <a:pt x="430" y="636"/>
                  </a:lnTo>
                  <a:lnTo>
                    <a:pt x="423" y="628"/>
                  </a:lnTo>
                  <a:lnTo>
                    <a:pt x="423" y="618"/>
                  </a:lnTo>
                  <a:lnTo>
                    <a:pt x="423" y="606"/>
                  </a:lnTo>
                  <a:lnTo>
                    <a:pt x="423" y="602"/>
                  </a:lnTo>
                  <a:lnTo>
                    <a:pt x="421" y="597"/>
                  </a:lnTo>
                  <a:lnTo>
                    <a:pt x="419" y="593"/>
                  </a:lnTo>
                  <a:lnTo>
                    <a:pt x="416" y="591"/>
                  </a:lnTo>
                  <a:lnTo>
                    <a:pt x="409" y="587"/>
                  </a:lnTo>
                  <a:lnTo>
                    <a:pt x="402" y="581"/>
                  </a:lnTo>
                  <a:lnTo>
                    <a:pt x="391" y="581"/>
                  </a:lnTo>
                  <a:lnTo>
                    <a:pt x="384" y="585"/>
                  </a:lnTo>
                  <a:lnTo>
                    <a:pt x="374" y="583"/>
                  </a:lnTo>
                  <a:lnTo>
                    <a:pt x="360" y="581"/>
                  </a:lnTo>
                  <a:lnTo>
                    <a:pt x="358" y="589"/>
                  </a:lnTo>
                  <a:lnTo>
                    <a:pt x="358" y="593"/>
                  </a:lnTo>
                  <a:lnTo>
                    <a:pt x="351" y="595"/>
                  </a:lnTo>
                  <a:lnTo>
                    <a:pt x="339" y="595"/>
                  </a:lnTo>
                  <a:lnTo>
                    <a:pt x="318" y="595"/>
                  </a:lnTo>
                  <a:lnTo>
                    <a:pt x="295" y="593"/>
                  </a:lnTo>
                  <a:lnTo>
                    <a:pt x="274" y="595"/>
                  </a:lnTo>
                  <a:lnTo>
                    <a:pt x="251" y="597"/>
                  </a:lnTo>
                  <a:lnTo>
                    <a:pt x="246" y="600"/>
                  </a:lnTo>
                  <a:lnTo>
                    <a:pt x="242" y="602"/>
                  </a:lnTo>
                  <a:lnTo>
                    <a:pt x="242" y="606"/>
                  </a:lnTo>
                  <a:lnTo>
                    <a:pt x="239" y="608"/>
                  </a:lnTo>
                  <a:lnTo>
                    <a:pt x="242" y="614"/>
                  </a:lnTo>
                  <a:lnTo>
                    <a:pt x="242" y="616"/>
                  </a:lnTo>
                  <a:lnTo>
                    <a:pt x="239" y="614"/>
                  </a:lnTo>
                  <a:lnTo>
                    <a:pt x="223" y="604"/>
                  </a:lnTo>
                  <a:lnTo>
                    <a:pt x="211" y="608"/>
                  </a:lnTo>
                  <a:lnTo>
                    <a:pt x="202" y="610"/>
                  </a:lnTo>
                  <a:lnTo>
                    <a:pt x="195" y="593"/>
                  </a:lnTo>
                  <a:lnTo>
                    <a:pt x="190" y="571"/>
                  </a:lnTo>
                  <a:lnTo>
                    <a:pt x="163" y="573"/>
                  </a:lnTo>
                  <a:lnTo>
                    <a:pt x="135" y="571"/>
                  </a:lnTo>
                  <a:lnTo>
                    <a:pt x="114" y="569"/>
                  </a:lnTo>
                  <a:lnTo>
                    <a:pt x="90" y="565"/>
                  </a:lnTo>
                  <a:lnTo>
                    <a:pt x="81" y="563"/>
                  </a:lnTo>
                  <a:lnTo>
                    <a:pt x="76" y="561"/>
                  </a:lnTo>
                  <a:lnTo>
                    <a:pt x="69" y="559"/>
                  </a:lnTo>
                  <a:lnTo>
                    <a:pt x="62" y="553"/>
                  </a:lnTo>
                  <a:lnTo>
                    <a:pt x="46" y="561"/>
                  </a:lnTo>
                  <a:lnTo>
                    <a:pt x="0" y="581"/>
                  </a:lnTo>
                  <a:lnTo>
                    <a:pt x="2" y="555"/>
                  </a:lnTo>
                  <a:lnTo>
                    <a:pt x="4" y="539"/>
                  </a:lnTo>
                  <a:lnTo>
                    <a:pt x="9" y="527"/>
                  </a:lnTo>
                  <a:lnTo>
                    <a:pt x="11" y="517"/>
                  </a:lnTo>
                  <a:lnTo>
                    <a:pt x="18" y="503"/>
                  </a:lnTo>
                  <a:lnTo>
                    <a:pt x="25" y="493"/>
                  </a:lnTo>
                  <a:lnTo>
                    <a:pt x="32" y="488"/>
                  </a:lnTo>
                  <a:lnTo>
                    <a:pt x="39" y="486"/>
                  </a:lnTo>
                  <a:lnTo>
                    <a:pt x="46" y="486"/>
                  </a:lnTo>
                  <a:lnTo>
                    <a:pt x="51" y="484"/>
                  </a:lnTo>
                  <a:lnTo>
                    <a:pt x="55" y="482"/>
                  </a:lnTo>
                  <a:lnTo>
                    <a:pt x="62" y="476"/>
                  </a:lnTo>
                  <a:lnTo>
                    <a:pt x="72" y="450"/>
                  </a:lnTo>
                  <a:lnTo>
                    <a:pt x="79" y="446"/>
                  </a:lnTo>
                  <a:lnTo>
                    <a:pt x="83" y="442"/>
                  </a:lnTo>
                  <a:lnTo>
                    <a:pt x="90" y="440"/>
                  </a:lnTo>
                  <a:lnTo>
                    <a:pt x="97" y="438"/>
                  </a:lnTo>
                  <a:lnTo>
                    <a:pt x="107" y="438"/>
                  </a:lnTo>
                  <a:lnTo>
                    <a:pt x="114" y="438"/>
                  </a:lnTo>
                  <a:lnTo>
                    <a:pt x="128" y="438"/>
                  </a:lnTo>
                  <a:lnTo>
                    <a:pt x="139" y="436"/>
                  </a:lnTo>
                  <a:lnTo>
                    <a:pt x="151" y="434"/>
                  </a:lnTo>
                  <a:lnTo>
                    <a:pt x="160" y="430"/>
                  </a:lnTo>
                  <a:lnTo>
                    <a:pt x="167" y="424"/>
                  </a:lnTo>
                  <a:lnTo>
                    <a:pt x="172" y="424"/>
                  </a:lnTo>
                  <a:lnTo>
                    <a:pt x="176" y="424"/>
                  </a:lnTo>
                  <a:lnTo>
                    <a:pt x="179" y="428"/>
                  </a:lnTo>
                  <a:lnTo>
                    <a:pt x="183" y="434"/>
                  </a:lnTo>
                  <a:lnTo>
                    <a:pt x="190" y="436"/>
                  </a:lnTo>
                  <a:lnTo>
                    <a:pt x="197" y="434"/>
                  </a:lnTo>
                  <a:lnTo>
                    <a:pt x="202" y="430"/>
                  </a:lnTo>
                  <a:lnTo>
                    <a:pt x="204" y="422"/>
                  </a:lnTo>
                  <a:lnTo>
                    <a:pt x="209" y="416"/>
                  </a:lnTo>
                  <a:lnTo>
                    <a:pt x="214" y="414"/>
                  </a:lnTo>
                  <a:lnTo>
                    <a:pt x="218" y="412"/>
                  </a:lnTo>
                  <a:lnTo>
                    <a:pt x="225" y="410"/>
                  </a:lnTo>
                  <a:lnTo>
                    <a:pt x="230" y="410"/>
                  </a:lnTo>
                  <a:lnTo>
                    <a:pt x="242" y="410"/>
                  </a:lnTo>
                  <a:lnTo>
                    <a:pt x="246" y="410"/>
                  </a:lnTo>
                  <a:lnTo>
                    <a:pt x="274" y="410"/>
                  </a:lnTo>
                  <a:lnTo>
                    <a:pt x="311" y="410"/>
                  </a:lnTo>
                  <a:lnTo>
                    <a:pt x="335" y="416"/>
                  </a:lnTo>
                  <a:lnTo>
                    <a:pt x="358" y="422"/>
                  </a:lnTo>
                  <a:lnTo>
                    <a:pt x="370" y="422"/>
                  </a:lnTo>
                  <a:lnTo>
                    <a:pt x="379" y="420"/>
                  </a:lnTo>
                  <a:lnTo>
                    <a:pt x="386" y="416"/>
                  </a:lnTo>
                  <a:lnTo>
                    <a:pt x="391" y="412"/>
                  </a:lnTo>
                  <a:lnTo>
                    <a:pt x="398" y="402"/>
                  </a:lnTo>
                  <a:lnTo>
                    <a:pt x="407" y="396"/>
                  </a:lnTo>
                  <a:lnTo>
                    <a:pt x="419" y="394"/>
                  </a:lnTo>
                  <a:lnTo>
                    <a:pt x="426" y="390"/>
                  </a:lnTo>
                  <a:lnTo>
                    <a:pt x="430" y="384"/>
                  </a:lnTo>
                  <a:lnTo>
                    <a:pt x="430" y="377"/>
                  </a:lnTo>
                  <a:lnTo>
                    <a:pt x="428" y="367"/>
                  </a:lnTo>
                  <a:lnTo>
                    <a:pt x="426" y="361"/>
                  </a:lnTo>
                  <a:lnTo>
                    <a:pt x="428" y="353"/>
                  </a:lnTo>
                  <a:lnTo>
                    <a:pt x="432" y="347"/>
                  </a:lnTo>
                  <a:lnTo>
                    <a:pt x="435" y="343"/>
                  </a:lnTo>
                  <a:lnTo>
                    <a:pt x="435" y="339"/>
                  </a:lnTo>
                  <a:lnTo>
                    <a:pt x="435" y="333"/>
                  </a:lnTo>
                  <a:lnTo>
                    <a:pt x="432" y="329"/>
                  </a:lnTo>
                  <a:lnTo>
                    <a:pt x="426" y="327"/>
                  </a:lnTo>
                  <a:lnTo>
                    <a:pt x="414" y="327"/>
                  </a:lnTo>
                  <a:lnTo>
                    <a:pt x="409" y="325"/>
                  </a:lnTo>
                  <a:lnTo>
                    <a:pt x="407" y="323"/>
                  </a:lnTo>
                  <a:lnTo>
                    <a:pt x="405" y="319"/>
                  </a:lnTo>
                  <a:lnTo>
                    <a:pt x="407" y="311"/>
                  </a:lnTo>
                  <a:lnTo>
                    <a:pt x="416" y="303"/>
                  </a:lnTo>
                  <a:lnTo>
                    <a:pt x="430" y="293"/>
                  </a:lnTo>
                  <a:lnTo>
                    <a:pt x="435" y="289"/>
                  </a:lnTo>
                  <a:lnTo>
                    <a:pt x="439" y="283"/>
                  </a:lnTo>
                  <a:lnTo>
                    <a:pt x="444" y="275"/>
                  </a:lnTo>
                  <a:lnTo>
                    <a:pt x="446" y="266"/>
                  </a:lnTo>
                  <a:lnTo>
                    <a:pt x="446" y="254"/>
                  </a:lnTo>
                  <a:lnTo>
                    <a:pt x="444" y="246"/>
                  </a:lnTo>
                  <a:lnTo>
                    <a:pt x="439" y="240"/>
                  </a:lnTo>
                  <a:lnTo>
                    <a:pt x="432" y="236"/>
                  </a:lnTo>
                  <a:lnTo>
                    <a:pt x="428" y="232"/>
                  </a:lnTo>
                  <a:lnTo>
                    <a:pt x="423" y="228"/>
                  </a:lnTo>
                  <a:lnTo>
                    <a:pt x="421" y="224"/>
                  </a:lnTo>
                  <a:lnTo>
                    <a:pt x="419" y="220"/>
                  </a:lnTo>
                  <a:lnTo>
                    <a:pt x="421" y="212"/>
                  </a:lnTo>
                  <a:lnTo>
                    <a:pt x="428" y="204"/>
                  </a:lnTo>
                  <a:lnTo>
                    <a:pt x="430" y="200"/>
                  </a:lnTo>
                  <a:lnTo>
                    <a:pt x="435" y="196"/>
                  </a:lnTo>
                  <a:lnTo>
                    <a:pt x="435" y="190"/>
                  </a:lnTo>
                  <a:lnTo>
                    <a:pt x="435" y="182"/>
                  </a:lnTo>
                  <a:lnTo>
                    <a:pt x="435" y="178"/>
                  </a:lnTo>
                  <a:lnTo>
                    <a:pt x="435" y="174"/>
                  </a:lnTo>
                  <a:lnTo>
                    <a:pt x="437" y="170"/>
                  </a:lnTo>
                  <a:lnTo>
                    <a:pt x="439" y="168"/>
                  </a:lnTo>
                  <a:lnTo>
                    <a:pt x="446" y="166"/>
                  </a:lnTo>
                  <a:lnTo>
                    <a:pt x="456" y="164"/>
                  </a:lnTo>
                  <a:lnTo>
                    <a:pt x="465" y="164"/>
                  </a:lnTo>
                  <a:lnTo>
                    <a:pt x="474" y="164"/>
                  </a:lnTo>
                  <a:lnTo>
                    <a:pt x="481" y="161"/>
                  </a:lnTo>
                  <a:lnTo>
                    <a:pt x="486" y="157"/>
                  </a:lnTo>
                  <a:lnTo>
                    <a:pt x="488" y="145"/>
                  </a:lnTo>
                  <a:lnTo>
                    <a:pt x="486" y="137"/>
                  </a:lnTo>
                  <a:lnTo>
                    <a:pt x="481" y="127"/>
                  </a:lnTo>
                  <a:lnTo>
                    <a:pt x="479" y="119"/>
                  </a:lnTo>
                  <a:lnTo>
                    <a:pt x="484" y="107"/>
                  </a:lnTo>
                  <a:lnTo>
                    <a:pt x="488" y="97"/>
                  </a:lnTo>
                  <a:lnTo>
                    <a:pt x="488" y="89"/>
                  </a:lnTo>
                  <a:lnTo>
                    <a:pt x="486" y="81"/>
                  </a:lnTo>
                  <a:lnTo>
                    <a:pt x="491" y="77"/>
                  </a:lnTo>
                  <a:lnTo>
                    <a:pt x="493" y="73"/>
                  </a:lnTo>
                  <a:lnTo>
                    <a:pt x="498" y="71"/>
                  </a:lnTo>
                  <a:lnTo>
                    <a:pt x="502" y="71"/>
                  </a:lnTo>
                  <a:lnTo>
                    <a:pt x="509" y="73"/>
                  </a:lnTo>
                  <a:lnTo>
                    <a:pt x="516" y="75"/>
                  </a:lnTo>
                  <a:lnTo>
                    <a:pt x="519" y="75"/>
                  </a:lnTo>
                  <a:lnTo>
                    <a:pt x="523" y="75"/>
                  </a:lnTo>
                  <a:lnTo>
                    <a:pt x="526" y="75"/>
                  </a:lnTo>
                  <a:lnTo>
                    <a:pt x="528" y="71"/>
                  </a:lnTo>
                  <a:lnTo>
                    <a:pt x="528" y="65"/>
                  </a:lnTo>
                  <a:lnTo>
                    <a:pt x="528" y="50"/>
                  </a:lnTo>
                  <a:lnTo>
                    <a:pt x="528" y="46"/>
                  </a:lnTo>
                  <a:lnTo>
                    <a:pt x="530" y="44"/>
                  </a:lnTo>
                  <a:lnTo>
                    <a:pt x="535" y="40"/>
                  </a:lnTo>
                  <a:lnTo>
                    <a:pt x="540" y="40"/>
                  </a:lnTo>
                  <a:lnTo>
                    <a:pt x="544" y="40"/>
                  </a:lnTo>
                  <a:lnTo>
                    <a:pt x="547" y="42"/>
                  </a:lnTo>
                  <a:lnTo>
                    <a:pt x="549" y="46"/>
                  </a:lnTo>
                  <a:lnTo>
                    <a:pt x="554" y="50"/>
                  </a:lnTo>
                  <a:lnTo>
                    <a:pt x="556" y="55"/>
                  </a:lnTo>
                  <a:lnTo>
                    <a:pt x="560" y="59"/>
                  </a:lnTo>
                  <a:lnTo>
                    <a:pt x="565" y="61"/>
                  </a:lnTo>
                  <a:lnTo>
                    <a:pt x="574" y="63"/>
                  </a:lnTo>
                  <a:lnTo>
                    <a:pt x="581" y="61"/>
                  </a:lnTo>
                  <a:lnTo>
                    <a:pt x="588" y="59"/>
                  </a:lnTo>
                  <a:lnTo>
                    <a:pt x="591" y="67"/>
                  </a:lnTo>
                  <a:lnTo>
                    <a:pt x="591" y="79"/>
                  </a:lnTo>
                  <a:lnTo>
                    <a:pt x="588" y="83"/>
                  </a:lnTo>
                  <a:lnTo>
                    <a:pt x="586" y="89"/>
                  </a:lnTo>
                  <a:lnTo>
                    <a:pt x="588" y="91"/>
                  </a:lnTo>
                  <a:lnTo>
                    <a:pt x="593" y="91"/>
                  </a:lnTo>
                  <a:lnTo>
                    <a:pt x="602" y="89"/>
                  </a:lnTo>
                  <a:lnTo>
                    <a:pt x="614" y="83"/>
                  </a:lnTo>
                  <a:lnTo>
                    <a:pt x="633" y="71"/>
                  </a:lnTo>
                  <a:lnTo>
                    <a:pt x="642" y="65"/>
                  </a:lnTo>
                  <a:lnTo>
                    <a:pt x="656" y="63"/>
                  </a:lnTo>
                  <a:lnTo>
                    <a:pt x="675" y="57"/>
                  </a:lnTo>
                  <a:lnTo>
                    <a:pt x="679" y="52"/>
                  </a:lnTo>
                  <a:lnTo>
                    <a:pt x="684" y="46"/>
                  </a:lnTo>
                  <a:lnTo>
                    <a:pt x="688" y="44"/>
                  </a:lnTo>
                  <a:lnTo>
                    <a:pt x="691" y="42"/>
                  </a:lnTo>
                  <a:lnTo>
                    <a:pt x="698" y="40"/>
                  </a:lnTo>
                  <a:lnTo>
                    <a:pt x="702" y="40"/>
                  </a:lnTo>
                  <a:lnTo>
                    <a:pt x="712" y="38"/>
                  </a:lnTo>
                  <a:lnTo>
                    <a:pt x="716" y="34"/>
                  </a:lnTo>
                  <a:lnTo>
                    <a:pt x="721" y="30"/>
                  </a:lnTo>
                  <a:lnTo>
                    <a:pt x="728" y="24"/>
                  </a:lnTo>
                  <a:lnTo>
                    <a:pt x="742" y="16"/>
                  </a:lnTo>
                  <a:lnTo>
                    <a:pt x="756" y="8"/>
                  </a:lnTo>
                  <a:lnTo>
                    <a:pt x="763" y="4"/>
                  </a:lnTo>
                  <a:lnTo>
                    <a:pt x="772" y="2"/>
                  </a:lnTo>
                  <a:lnTo>
                    <a:pt x="782" y="0"/>
                  </a:lnTo>
                  <a:lnTo>
                    <a:pt x="793" y="0"/>
                  </a:lnTo>
                  <a:lnTo>
                    <a:pt x="817" y="0"/>
                  </a:lnTo>
                  <a:lnTo>
                    <a:pt x="837" y="4"/>
                  </a:lnTo>
                  <a:lnTo>
                    <a:pt x="844" y="6"/>
                  </a:lnTo>
                  <a:lnTo>
                    <a:pt x="849" y="10"/>
                  </a:lnTo>
                  <a:lnTo>
                    <a:pt x="849" y="16"/>
                  </a:lnTo>
                  <a:lnTo>
                    <a:pt x="849" y="20"/>
                  </a:lnTo>
                  <a:lnTo>
                    <a:pt x="844" y="30"/>
                  </a:lnTo>
                  <a:lnTo>
                    <a:pt x="840" y="40"/>
                  </a:lnTo>
                  <a:lnTo>
                    <a:pt x="844" y="44"/>
                  </a:lnTo>
                  <a:lnTo>
                    <a:pt x="851" y="48"/>
                  </a:lnTo>
                  <a:lnTo>
                    <a:pt x="861" y="50"/>
                  </a:lnTo>
                  <a:lnTo>
                    <a:pt x="868" y="52"/>
                  </a:lnTo>
                  <a:lnTo>
                    <a:pt x="877" y="55"/>
                  </a:lnTo>
                  <a:lnTo>
                    <a:pt x="884" y="57"/>
                  </a:lnTo>
                  <a:lnTo>
                    <a:pt x="891" y="55"/>
                  </a:lnTo>
                  <a:lnTo>
                    <a:pt x="896" y="50"/>
                  </a:lnTo>
                  <a:lnTo>
                    <a:pt x="900" y="48"/>
                  </a:lnTo>
                  <a:lnTo>
                    <a:pt x="907" y="46"/>
                  </a:lnTo>
                  <a:lnTo>
                    <a:pt x="914" y="44"/>
                  </a:lnTo>
                  <a:lnTo>
                    <a:pt x="926" y="44"/>
                  </a:lnTo>
                  <a:lnTo>
                    <a:pt x="940" y="48"/>
                  </a:lnTo>
                  <a:lnTo>
                    <a:pt x="951" y="52"/>
                  </a:lnTo>
                  <a:lnTo>
                    <a:pt x="958" y="57"/>
                  </a:lnTo>
                  <a:lnTo>
                    <a:pt x="965" y="63"/>
                  </a:lnTo>
                  <a:lnTo>
                    <a:pt x="982" y="73"/>
                  </a:lnTo>
                  <a:lnTo>
                    <a:pt x="1003" y="83"/>
                  </a:lnTo>
                  <a:lnTo>
                    <a:pt x="1021" y="95"/>
                  </a:lnTo>
                  <a:lnTo>
                    <a:pt x="1040" y="103"/>
                  </a:lnTo>
                  <a:lnTo>
                    <a:pt x="1061" y="105"/>
                  </a:lnTo>
                  <a:lnTo>
                    <a:pt x="1077" y="107"/>
                  </a:lnTo>
                  <a:lnTo>
                    <a:pt x="1091" y="111"/>
                  </a:lnTo>
                  <a:lnTo>
                    <a:pt x="1100" y="117"/>
                  </a:lnTo>
                  <a:lnTo>
                    <a:pt x="1114" y="127"/>
                  </a:lnTo>
                  <a:lnTo>
                    <a:pt x="1117" y="131"/>
                  </a:lnTo>
                  <a:lnTo>
                    <a:pt x="1128" y="153"/>
                  </a:lnTo>
                  <a:lnTo>
                    <a:pt x="1140" y="170"/>
                  </a:lnTo>
                  <a:lnTo>
                    <a:pt x="1147" y="172"/>
                  </a:lnTo>
                  <a:lnTo>
                    <a:pt x="1154" y="170"/>
                  </a:lnTo>
                  <a:lnTo>
                    <a:pt x="1161" y="168"/>
                  </a:lnTo>
                  <a:lnTo>
                    <a:pt x="1168" y="166"/>
                  </a:lnTo>
                  <a:lnTo>
                    <a:pt x="1175" y="164"/>
                  </a:lnTo>
                  <a:lnTo>
                    <a:pt x="1184" y="164"/>
                  </a:lnTo>
                  <a:lnTo>
                    <a:pt x="1196" y="168"/>
                  </a:lnTo>
                  <a:lnTo>
                    <a:pt x="1210" y="174"/>
                  </a:lnTo>
                  <a:lnTo>
                    <a:pt x="1221" y="178"/>
                  </a:lnTo>
                  <a:lnTo>
                    <a:pt x="1235" y="178"/>
                  </a:lnTo>
                  <a:lnTo>
                    <a:pt x="1242" y="180"/>
                  </a:lnTo>
                  <a:lnTo>
                    <a:pt x="1252" y="182"/>
                  </a:lnTo>
                  <a:lnTo>
                    <a:pt x="1263" y="188"/>
                  </a:lnTo>
                  <a:lnTo>
                    <a:pt x="1277" y="196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34" name="Freeform 124"/>
            <p:cNvSpPr>
              <a:spLocks/>
            </p:cNvSpPr>
            <p:nvPr/>
          </p:nvSpPr>
          <p:spPr bwMode="auto">
            <a:xfrm>
              <a:off x="3299" y="1944"/>
              <a:ext cx="668" cy="550"/>
            </a:xfrm>
            <a:custGeom>
              <a:avLst/>
              <a:gdLst>
                <a:gd name="T0" fmla="*/ 39 w 1075"/>
                <a:gd name="T1" fmla="*/ 23 h 1019"/>
                <a:gd name="T2" fmla="*/ 39 w 1075"/>
                <a:gd name="T3" fmla="*/ 21 h 1019"/>
                <a:gd name="T4" fmla="*/ 42 w 1075"/>
                <a:gd name="T5" fmla="*/ 21 h 1019"/>
                <a:gd name="T6" fmla="*/ 43 w 1075"/>
                <a:gd name="T7" fmla="*/ 19 h 1019"/>
                <a:gd name="T8" fmla="*/ 40 w 1075"/>
                <a:gd name="T9" fmla="*/ 19 h 1019"/>
                <a:gd name="T10" fmla="*/ 36 w 1075"/>
                <a:gd name="T11" fmla="*/ 18 h 1019"/>
                <a:gd name="T12" fmla="*/ 32 w 1075"/>
                <a:gd name="T13" fmla="*/ 17 h 1019"/>
                <a:gd name="T14" fmla="*/ 25 w 1075"/>
                <a:gd name="T15" fmla="*/ 16 h 1019"/>
                <a:gd name="T16" fmla="*/ 21 w 1075"/>
                <a:gd name="T17" fmla="*/ 15 h 1019"/>
                <a:gd name="T18" fmla="*/ 18 w 1075"/>
                <a:gd name="T19" fmla="*/ 16 h 1019"/>
                <a:gd name="T20" fmla="*/ 18 w 1075"/>
                <a:gd name="T21" fmla="*/ 15 h 1019"/>
                <a:gd name="T22" fmla="*/ 13 w 1075"/>
                <a:gd name="T23" fmla="*/ 14 h 1019"/>
                <a:gd name="T24" fmla="*/ 9 w 1075"/>
                <a:gd name="T25" fmla="*/ 15 h 1019"/>
                <a:gd name="T26" fmla="*/ 7 w 1075"/>
                <a:gd name="T27" fmla="*/ 16 h 1019"/>
                <a:gd name="T28" fmla="*/ 2 w 1075"/>
                <a:gd name="T29" fmla="*/ 16 h 1019"/>
                <a:gd name="T30" fmla="*/ 4 w 1075"/>
                <a:gd name="T31" fmla="*/ 15 h 1019"/>
                <a:gd name="T32" fmla="*/ 1 w 1075"/>
                <a:gd name="T33" fmla="*/ 13 h 1019"/>
                <a:gd name="T34" fmla="*/ 2 w 1075"/>
                <a:gd name="T35" fmla="*/ 11 h 1019"/>
                <a:gd name="T36" fmla="*/ 2 w 1075"/>
                <a:gd name="T37" fmla="*/ 10 h 1019"/>
                <a:gd name="T38" fmla="*/ 1 w 1075"/>
                <a:gd name="T39" fmla="*/ 9 h 1019"/>
                <a:gd name="T40" fmla="*/ 2 w 1075"/>
                <a:gd name="T41" fmla="*/ 8 h 1019"/>
                <a:gd name="T42" fmla="*/ 1 w 1075"/>
                <a:gd name="T43" fmla="*/ 7 h 1019"/>
                <a:gd name="T44" fmla="*/ 1 w 1075"/>
                <a:gd name="T45" fmla="*/ 6 h 1019"/>
                <a:gd name="T46" fmla="*/ 2 w 1075"/>
                <a:gd name="T47" fmla="*/ 5 h 1019"/>
                <a:gd name="T48" fmla="*/ 8 w 1075"/>
                <a:gd name="T49" fmla="*/ 5 h 1019"/>
                <a:gd name="T50" fmla="*/ 12 w 1075"/>
                <a:gd name="T51" fmla="*/ 5 h 1019"/>
                <a:gd name="T52" fmla="*/ 16 w 1075"/>
                <a:gd name="T53" fmla="*/ 5 h 1019"/>
                <a:gd name="T54" fmla="*/ 20 w 1075"/>
                <a:gd name="T55" fmla="*/ 3 h 1019"/>
                <a:gd name="T56" fmla="*/ 20 w 1075"/>
                <a:gd name="T57" fmla="*/ 2 h 1019"/>
                <a:gd name="T58" fmla="*/ 25 w 1075"/>
                <a:gd name="T59" fmla="*/ 2 h 1019"/>
                <a:gd name="T60" fmla="*/ 29 w 1075"/>
                <a:gd name="T61" fmla="*/ 2 h 1019"/>
                <a:gd name="T62" fmla="*/ 33 w 1075"/>
                <a:gd name="T63" fmla="*/ 2 h 1019"/>
                <a:gd name="T64" fmla="*/ 36 w 1075"/>
                <a:gd name="T65" fmla="*/ 1 h 1019"/>
                <a:gd name="T66" fmla="*/ 39 w 1075"/>
                <a:gd name="T67" fmla="*/ 1 h 1019"/>
                <a:gd name="T68" fmla="*/ 40 w 1075"/>
                <a:gd name="T69" fmla="*/ 2 h 1019"/>
                <a:gd name="T70" fmla="*/ 42 w 1075"/>
                <a:gd name="T71" fmla="*/ 2 h 1019"/>
                <a:gd name="T72" fmla="*/ 43 w 1075"/>
                <a:gd name="T73" fmla="*/ 2 h 1019"/>
                <a:gd name="T74" fmla="*/ 46 w 1075"/>
                <a:gd name="T75" fmla="*/ 1 h 1019"/>
                <a:gd name="T76" fmla="*/ 47 w 1075"/>
                <a:gd name="T77" fmla="*/ 1 h 1019"/>
                <a:gd name="T78" fmla="*/ 50 w 1075"/>
                <a:gd name="T79" fmla="*/ 1 h 1019"/>
                <a:gd name="T80" fmla="*/ 55 w 1075"/>
                <a:gd name="T81" fmla="*/ 1 h 1019"/>
                <a:gd name="T82" fmla="*/ 55 w 1075"/>
                <a:gd name="T83" fmla="*/ 2 h 1019"/>
                <a:gd name="T84" fmla="*/ 57 w 1075"/>
                <a:gd name="T85" fmla="*/ 2 h 1019"/>
                <a:gd name="T86" fmla="*/ 58 w 1075"/>
                <a:gd name="T87" fmla="*/ 3 h 1019"/>
                <a:gd name="T88" fmla="*/ 60 w 1075"/>
                <a:gd name="T89" fmla="*/ 5 h 1019"/>
                <a:gd name="T90" fmla="*/ 58 w 1075"/>
                <a:gd name="T91" fmla="*/ 6 h 1019"/>
                <a:gd name="T92" fmla="*/ 57 w 1075"/>
                <a:gd name="T93" fmla="*/ 6 h 1019"/>
                <a:gd name="T94" fmla="*/ 58 w 1075"/>
                <a:gd name="T95" fmla="*/ 8 h 1019"/>
                <a:gd name="T96" fmla="*/ 61 w 1075"/>
                <a:gd name="T97" fmla="*/ 9 h 1019"/>
                <a:gd name="T98" fmla="*/ 55 w 1075"/>
                <a:gd name="T99" fmla="*/ 12 h 1019"/>
                <a:gd name="T100" fmla="*/ 53 w 1075"/>
                <a:gd name="T101" fmla="*/ 11 h 1019"/>
                <a:gd name="T102" fmla="*/ 52 w 1075"/>
                <a:gd name="T103" fmla="*/ 11 h 1019"/>
                <a:gd name="T104" fmla="*/ 52 w 1075"/>
                <a:gd name="T105" fmla="*/ 12 h 1019"/>
                <a:gd name="T106" fmla="*/ 50 w 1075"/>
                <a:gd name="T107" fmla="*/ 13 h 1019"/>
                <a:gd name="T108" fmla="*/ 50 w 1075"/>
                <a:gd name="T109" fmla="*/ 13 h 1019"/>
                <a:gd name="T110" fmla="*/ 50 w 1075"/>
                <a:gd name="T111" fmla="*/ 14 h 1019"/>
                <a:gd name="T112" fmla="*/ 50 w 1075"/>
                <a:gd name="T113" fmla="*/ 16 h 1019"/>
                <a:gd name="T114" fmla="*/ 50 w 1075"/>
                <a:gd name="T115" fmla="*/ 19 h 1019"/>
                <a:gd name="T116" fmla="*/ 47 w 1075"/>
                <a:gd name="T117" fmla="*/ 23 h 1019"/>
                <a:gd name="T118" fmla="*/ 43 w 1075"/>
                <a:gd name="T119" fmla="*/ 25 h 10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5"/>
                <a:gd name="T181" fmla="*/ 0 h 1019"/>
                <a:gd name="T182" fmla="*/ 1075 w 1075"/>
                <a:gd name="T183" fmla="*/ 1019 h 101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5" h="1019">
                  <a:moveTo>
                    <a:pt x="700" y="979"/>
                  </a:moveTo>
                  <a:lnTo>
                    <a:pt x="703" y="973"/>
                  </a:lnTo>
                  <a:lnTo>
                    <a:pt x="703" y="971"/>
                  </a:lnTo>
                  <a:lnTo>
                    <a:pt x="703" y="967"/>
                  </a:lnTo>
                  <a:lnTo>
                    <a:pt x="700" y="961"/>
                  </a:lnTo>
                  <a:lnTo>
                    <a:pt x="684" y="944"/>
                  </a:lnTo>
                  <a:lnTo>
                    <a:pt x="672" y="924"/>
                  </a:lnTo>
                  <a:lnTo>
                    <a:pt x="666" y="918"/>
                  </a:lnTo>
                  <a:lnTo>
                    <a:pt x="661" y="908"/>
                  </a:lnTo>
                  <a:lnTo>
                    <a:pt x="661" y="900"/>
                  </a:lnTo>
                  <a:lnTo>
                    <a:pt x="663" y="892"/>
                  </a:lnTo>
                  <a:lnTo>
                    <a:pt x="668" y="882"/>
                  </a:lnTo>
                  <a:lnTo>
                    <a:pt x="677" y="868"/>
                  </a:lnTo>
                  <a:lnTo>
                    <a:pt x="684" y="864"/>
                  </a:lnTo>
                  <a:lnTo>
                    <a:pt x="693" y="862"/>
                  </a:lnTo>
                  <a:lnTo>
                    <a:pt x="698" y="860"/>
                  </a:lnTo>
                  <a:lnTo>
                    <a:pt x="703" y="856"/>
                  </a:lnTo>
                  <a:lnTo>
                    <a:pt x="705" y="850"/>
                  </a:lnTo>
                  <a:lnTo>
                    <a:pt x="705" y="839"/>
                  </a:lnTo>
                  <a:lnTo>
                    <a:pt x="710" y="831"/>
                  </a:lnTo>
                  <a:lnTo>
                    <a:pt x="719" y="821"/>
                  </a:lnTo>
                  <a:lnTo>
                    <a:pt x="731" y="813"/>
                  </a:lnTo>
                  <a:lnTo>
                    <a:pt x="742" y="805"/>
                  </a:lnTo>
                  <a:lnTo>
                    <a:pt x="749" y="801"/>
                  </a:lnTo>
                  <a:lnTo>
                    <a:pt x="752" y="797"/>
                  </a:lnTo>
                  <a:lnTo>
                    <a:pt x="754" y="793"/>
                  </a:lnTo>
                  <a:lnTo>
                    <a:pt x="754" y="787"/>
                  </a:lnTo>
                  <a:lnTo>
                    <a:pt x="752" y="781"/>
                  </a:lnTo>
                  <a:lnTo>
                    <a:pt x="747" y="777"/>
                  </a:lnTo>
                  <a:lnTo>
                    <a:pt x="742" y="773"/>
                  </a:lnTo>
                  <a:lnTo>
                    <a:pt x="735" y="769"/>
                  </a:lnTo>
                  <a:lnTo>
                    <a:pt x="721" y="761"/>
                  </a:lnTo>
                  <a:lnTo>
                    <a:pt x="710" y="755"/>
                  </a:lnTo>
                  <a:lnTo>
                    <a:pt x="700" y="753"/>
                  </a:lnTo>
                  <a:lnTo>
                    <a:pt x="693" y="751"/>
                  </a:lnTo>
                  <a:lnTo>
                    <a:pt x="679" y="751"/>
                  </a:lnTo>
                  <a:lnTo>
                    <a:pt x="668" y="747"/>
                  </a:lnTo>
                  <a:lnTo>
                    <a:pt x="654" y="741"/>
                  </a:lnTo>
                  <a:lnTo>
                    <a:pt x="642" y="737"/>
                  </a:lnTo>
                  <a:lnTo>
                    <a:pt x="633" y="737"/>
                  </a:lnTo>
                  <a:lnTo>
                    <a:pt x="626" y="739"/>
                  </a:lnTo>
                  <a:lnTo>
                    <a:pt x="619" y="741"/>
                  </a:lnTo>
                  <a:lnTo>
                    <a:pt x="612" y="743"/>
                  </a:lnTo>
                  <a:lnTo>
                    <a:pt x="605" y="745"/>
                  </a:lnTo>
                  <a:lnTo>
                    <a:pt x="598" y="743"/>
                  </a:lnTo>
                  <a:lnTo>
                    <a:pt x="586" y="726"/>
                  </a:lnTo>
                  <a:lnTo>
                    <a:pt x="575" y="704"/>
                  </a:lnTo>
                  <a:lnTo>
                    <a:pt x="572" y="700"/>
                  </a:lnTo>
                  <a:lnTo>
                    <a:pt x="558" y="690"/>
                  </a:lnTo>
                  <a:lnTo>
                    <a:pt x="549" y="684"/>
                  </a:lnTo>
                  <a:lnTo>
                    <a:pt x="535" y="680"/>
                  </a:lnTo>
                  <a:lnTo>
                    <a:pt x="519" y="678"/>
                  </a:lnTo>
                  <a:lnTo>
                    <a:pt x="498" y="676"/>
                  </a:lnTo>
                  <a:lnTo>
                    <a:pt x="479" y="668"/>
                  </a:lnTo>
                  <a:lnTo>
                    <a:pt x="461" y="656"/>
                  </a:lnTo>
                  <a:lnTo>
                    <a:pt x="440" y="646"/>
                  </a:lnTo>
                  <a:lnTo>
                    <a:pt x="423" y="636"/>
                  </a:lnTo>
                  <a:lnTo>
                    <a:pt x="416" y="630"/>
                  </a:lnTo>
                  <a:lnTo>
                    <a:pt x="409" y="625"/>
                  </a:lnTo>
                  <a:lnTo>
                    <a:pt x="398" y="621"/>
                  </a:lnTo>
                  <a:lnTo>
                    <a:pt x="384" y="617"/>
                  </a:lnTo>
                  <a:lnTo>
                    <a:pt x="372" y="617"/>
                  </a:lnTo>
                  <a:lnTo>
                    <a:pt x="365" y="619"/>
                  </a:lnTo>
                  <a:lnTo>
                    <a:pt x="358" y="621"/>
                  </a:lnTo>
                  <a:lnTo>
                    <a:pt x="354" y="623"/>
                  </a:lnTo>
                  <a:lnTo>
                    <a:pt x="349" y="628"/>
                  </a:lnTo>
                  <a:lnTo>
                    <a:pt x="342" y="630"/>
                  </a:lnTo>
                  <a:lnTo>
                    <a:pt x="335" y="628"/>
                  </a:lnTo>
                  <a:lnTo>
                    <a:pt x="326" y="625"/>
                  </a:lnTo>
                  <a:lnTo>
                    <a:pt x="319" y="623"/>
                  </a:lnTo>
                  <a:lnTo>
                    <a:pt x="309" y="621"/>
                  </a:lnTo>
                  <a:lnTo>
                    <a:pt x="302" y="617"/>
                  </a:lnTo>
                  <a:lnTo>
                    <a:pt x="298" y="613"/>
                  </a:lnTo>
                  <a:lnTo>
                    <a:pt x="302" y="603"/>
                  </a:lnTo>
                  <a:lnTo>
                    <a:pt x="307" y="593"/>
                  </a:lnTo>
                  <a:lnTo>
                    <a:pt x="307" y="589"/>
                  </a:lnTo>
                  <a:lnTo>
                    <a:pt x="307" y="583"/>
                  </a:lnTo>
                  <a:lnTo>
                    <a:pt x="302" y="579"/>
                  </a:lnTo>
                  <a:lnTo>
                    <a:pt x="295" y="577"/>
                  </a:lnTo>
                  <a:lnTo>
                    <a:pt x="275" y="573"/>
                  </a:lnTo>
                  <a:lnTo>
                    <a:pt x="251" y="573"/>
                  </a:lnTo>
                  <a:lnTo>
                    <a:pt x="240" y="573"/>
                  </a:lnTo>
                  <a:lnTo>
                    <a:pt x="230" y="575"/>
                  </a:lnTo>
                  <a:lnTo>
                    <a:pt x="221" y="577"/>
                  </a:lnTo>
                  <a:lnTo>
                    <a:pt x="214" y="581"/>
                  </a:lnTo>
                  <a:lnTo>
                    <a:pt x="200" y="589"/>
                  </a:lnTo>
                  <a:lnTo>
                    <a:pt x="186" y="597"/>
                  </a:lnTo>
                  <a:lnTo>
                    <a:pt x="179" y="603"/>
                  </a:lnTo>
                  <a:lnTo>
                    <a:pt x="174" y="607"/>
                  </a:lnTo>
                  <a:lnTo>
                    <a:pt x="170" y="611"/>
                  </a:lnTo>
                  <a:lnTo>
                    <a:pt x="160" y="613"/>
                  </a:lnTo>
                  <a:lnTo>
                    <a:pt x="156" y="613"/>
                  </a:lnTo>
                  <a:lnTo>
                    <a:pt x="149" y="615"/>
                  </a:lnTo>
                  <a:lnTo>
                    <a:pt x="146" y="617"/>
                  </a:lnTo>
                  <a:lnTo>
                    <a:pt x="142" y="619"/>
                  </a:lnTo>
                  <a:lnTo>
                    <a:pt x="137" y="625"/>
                  </a:lnTo>
                  <a:lnTo>
                    <a:pt x="133" y="630"/>
                  </a:lnTo>
                  <a:lnTo>
                    <a:pt x="114" y="636"/>
                  </a:lnTo>
                  <a:lnTo>
                    <a:pt x="100" y="638"/>
                  </a:lnTo>
                  <a:lnTo>
                    <a:pt x="91" y="644"/>
                  </a:lnTo>
                  <a:lnTo>
                    <a:pt x="72" y="656"/>
                  </a:lnTo>
                  <a:lnTo>
                    <a:pt x="60" y="662"/>
                  </a:lnTo>
                  <a:lnTo>
                    <a:pt x="51" y="664"/>
                  </a:lnTo>
                  <a:lnTo>
                    <a:pt x="46" y="664"/>
                  </a:lnTo>
                  <a:lnTo>
                    <a:pt x="44" y="662"/>
                  </a:lnTo>
                  <a:lnTo>
                    <a:pt x="46" y="656"/>
                  </a:lnTo>
                  <a:lnTo>
                    <a:pt x="49" y="652"/>
                  </a:lnTo>
                  <a:lnTo>
                    <a:pt x="49" y="640"/>
                  </a:lnTo>
                  <a:lnTo>
                    <a:pt x="46" y="632"/>
                  </a:lnTo>
                  <a:lnTo>
                    <a:pt x="56" y="623"/>
                  </a:lnTo>
                  <a:lnTo>
                    <a:pt x="63" y="615"/>
                  </a:lnTo>
                  <a:lnTo>
                    <a:pt x="60" y="601"/>
                  </a:lnTo>
                  <a:lnTo>
                    <a:pt x="58" y="581"/>
                  </a:lnTo>
                  <a:lnTo>
                    <a:pt x="58" y="573"/>
                  </a:lnTo>
                  <a:lnTo>
                    <a:pt x="53" y="567"/>
                  </a:lnTo>
                  <a:lnTo>
                    <a:pt x="49" y="563"/>
                  </a:lnTo>
                  <a:lnTo>
                    <a:pt x="42" y="561"/>
                  </a:lnTo>
                  <a:lnTo>
                    <a:pt x="35" y="555"/>
                  </a:lnTo>
                  <a:lnTo>
                    <a:pt x="30" y="547"/>
                  </a:lnTo>
                  <a:lnTo>
                    <a:pt x="25" y="535"/>
                  </a:lnTo>
                  <a:lnTo>
                    <a:pt x="23" y="514"/>
                  </a:lnTo>
                  <a:lnTo>
                    <a:pt x="37" y="476"/>
                  </a:lnTo>
                  <a:lnTo>
                    <a:pt x="42" y="460"/>
                  </a:lnTo>
                  <a:lnTo>
                    <a:pt x="37" y="456"/>
                  </a:lnTo>
                  <a:lnTo>
                    <a:pt x="35" y="452"/>
                  </a:lnTo>
                  <a:lnTo>
                    <a:pt x="35" y="448"/>
                  </a:lnTo>
                  <a:lnTo>
                    <a:pt x="35" y="442"/>
                  </a:lnTo>
                  <a:lnTo>
                    <a:pt x="42" y="436"/>
                  </a:lnTo>
                  <a:lnTo>
                    <a:pt x="49" y="430"/>
                  </a:lnTo>
                  <a:lnTo>
                    <a:pt x="39" y="420"/>
                  </a:lnTo>
                  <a:lnTo>
                    <a:pt x="32" y="410"/>
                  </a:lnTo>
                  <a:lnTo>
                    <a:pt x="37" y="399"/>
                  </a:lnTo>
                  <a:lnTo>
                    <a:pt x="42" y="389"/>
                  </a:lnTo>
                  <a:lnTo>
                    <a:pt x="39" y="383"/>
                  </a:lnTo>
                  <a:lnTo>
                    <a:pt x="30" y="379"/>
                  </a:lnTo>
                  <a:lnTo>
                    <a:pt x="28" y="375"/>
                  </a:lnTo>
                  <a:lnTo>
                    <a:pt x="23" y="369"/>
                  </a:lnTo>
                  <a:lnTo>
                    <a:pt x="21" y="361"/>
                  </a:lnTo>
                  <a:lnTo>
                    <a:pt x="21" y="351"/>
                  </a:lnTo>
                  <a:lnTo>
                    <a:pt x="30" y="337"/>
                  </a:lnTo>
                  <a:lnTo>
                    <a:pt x="44" y="323"/>
                  </a:lnTo>
                  <a:lnTo>
                    <a:pt x="46" y="319"/>
                  </a:lnTo>
                  <a:lnTo>
                    <a:pt x="46" y="317"/>
                  </a:lnTo>
                  <a:lnTo>
                    <a:pt x="46" y="315"/>
                  </a:lnTo>
                  <a:lnTo>
                    <a:pt x="42" y="313"/>
                  </a:lnTo>
                  <a:lnTo>
                    <a:pt x="37" y="313"/>
                  </a:lnTo>
                  <a:lnTo>
                    <a:pt x="35" y="311"/>
                  </a:lnTo>
                  <a:lnTo>
                    <a:pt x="32" y="309"/>
                  </a:lnTo>
                  <a:lnTo>
                    <a:pt x="32" y="305"/>
                  </a:lnTo>
                  <a:lnTo>
                    <a:pt x="42" y="301"/>
                  </a:lnTo>
                  <a:lnTo>
                    <a:pt x="51" y="292"/>
                  </a:lnTo>
                  <a:lnTo>
                    <a:pt x="46" y="284"/>
                  </a:lnTo>
                  <a:lnTo>
                    <a:pt x="39" y="280"/>
                  </a:lnTo>
                  <a:lnTo>
                    <a:pt x="32" y="278"/>
                  </a:lnTo>
                  <a:lnTo>
                    <a:pt x="23" y="276"/>
                  </a:lnTo>
                  <a:lnTo>
                    <a:pt x="16" y="276"/>
                  </a:lnTo>
                  <a:lnTo>
                    <a:pt x="7" y="272"/>
                  </a:lnTo>
                  <a:lnTo>
                    <a:pt x="2" y="268"/>
                  </a:lnTo>
                  <a:lnTo>
                    <a:pt x="0" y="260"/>
                  </a:lnTo>
                  <a:lnTo>
                    <a:pt x="2" y="252"/>
                  </a:lnTo>
                  <a:lnTo>
                    <a:pt x="5" y="246"/>
                  </a:lnTo>
                  <a:lnTo>
                    <a:pt x="7" y="240"/>
                  </a:lnTo>
                  <a:lnTo>
                    <a:pt x="9" y="236"/>
                  </a:lnTo>
                  <a:lnTo>
                    <a:pt x="18" y="228"/>
                  </a:lnTo>
                  <a:lnTo>
                    <a:pt x="28" y="222"/>
                  </a:lnTo>
                  <a:lnTo>
                    <a:pt x="35" y="216"/>
                  </a:lnTo>
                  <a:lnTo>
                    <a:pt x="35" y="212"/>
                  </a:lnTo>
                  <a:lnTo>
                    <a:pt x="35" y="208"/>
                  </a:lnTo>
                  <a:lnTo>
                    <a:pt x="35" y="204"/>
                  </a:lnTo>
                  <a:lnTo>
                    <a:pt x="63" y="185"/>
                  </a:lnTo>
                  <a:lnTo>
                    <a:pt x="98" y="157"/>
                  </a:lnTo>
                  <a:lnTo>
                    <a:pt x="107" y="157"/>
                  </a:lnTo>
                  <a:lnTo>
                    <a:pt x="116" y="157"/>
                  </a:lnTo>
                  <a:lnTo>
                    <a:pt x="130" y="177"/>
                  </a:lnTo>
                  <a:lnTo>
                    <a:pt x="142" y="198"/>
                  </a:lnTo>
                  <a:lnTo>
                    <a:pt x="149" y="204"/>
                  </a:lnTo>
                  <a:lnTo>
                    <a:pt x="153" y="208"/>
                  </a:lnTo>
                  <a:lnTo>
                    <a:pt x="160" y="212"/>
                  </a:lnTo>
                  <a:lnTo>
                    <a:pt x="167" y="214"/>
                  </a:lnTo>
                  <a:lnTo>
                    <a:pt x="181" y="216"/>
                  </a:lnTo>
                  <a:lnTo>
                    <a:pt x="193" y="216"/>
                  </a:lnTo>
                  <a:lnTo>
                    <a:pt x="207" y="214"/>
                  </a:lnTo>
                  <a:lnTo>
                    <a:pt x="216" y="212"/>
                  </a:lnTo>
                  <a:lnTo>
                    <a:pt x="223" y="206"/>
                  </a:lnTo>
                  <a:lnTo>
                    <a:pt x="228" y="202"/>
                  </a:lnTo>
                  <a:lnTo>
                    <a:pt x="235" y="198"/>
                  </a:lnTo>
                  <a:lnTo>
                    <a:pt x="244" y="194"/>
                  </a:lnTo>
                  <a:lnTo>
                    <a:pt x="256" y="192"/>
                  </a:lnTo>
                  <a:lnTo>
                    <a:pt x="272" y="194"/>
                  </a:lnTo>
                  <a:lnTo>
                    <a:pt x="281" y="194"/>
                  </a:lnTo>
                  <a:lnTo>
                    <a:pt x="291" y="189"/>
                  </a:lnTo>
                  <a:lnTo>
                    <a:pt x="300" y="183"/>
                  </a:lnTo>
                  <a:lnTo>
                    <a:pt x="309" y="175"/>
                  </a:lnTo>
                  <a:lnTo>
                    <a:pt x="328" y="157"/>
                  </a:lnTo>
                  <a:lnTo>
                    <a:pt x="342" y="137"/>
                  </a:lnTo>
                  <a:lnTo>
                    <a:pt x="342" y="115"/>
                  </a:lnTo>
                  <a:lnTo>
                    <a:pt x="340" y="93"/>
                  </a:lnTo>
                  <a:lnTo>
                    <a:pt x="333" y="85"/>
                  </a:lnTo>
                  <a:lnTo>
                    <a:pt x="328" y="74"/>
                  </a:lnTo>
                  <a:lnTo>
                    <a:pt x="330" y="72"/>
                  </a:lnTo>
                  <a:lnTo>
                    <a:pt x="335" y="70"/>
                  </a:lnTo>
                  <a:lnTo>
                    <a:pt x="342" y="70"/>
                  </a:lnTo>
                  <a:lnTo>
                    <a:pt x="349" y="70"/>
                  </a:lnTo>
                  <a:lnTo>
                    <a:pt x="363" y="68"/>
                  </a:lnTo>
                  <a:lnTo>
                    <a:pt x="372" y="62"/>
                  </a:lnTo>
                  <a:lnTo>
                    <a:pt x="384" y="66"/>
                  </a:lnTo>
                  <a:lnTo>
                    <a:pt x="398" y="72"/>
                  </a:lnTo>
                  <a:lnTo>
                    <a:pt x="412" y="70"/>
                  </a:lnTo>
                  <a:lnTo>
                    <a:pt x="423" y="72"/>
                  </a:lnTo>
                  <a:lnTo>
                    <a:pt x="433" y="78"/>
                  </a:lnTo>
                  <a:lnTo>
                    <a:pt x="437" y="85"/>
                  </a:lnTo>
                  <a:lnTo>
                    <a:pt x="447" y="87"/>
                  </a:lnTo>
                  <a:lnTo>
                    <a:pt x="461" y="89"/>
                  </a:lnTo>
                  <a:lnTo>
                    <a:pt x="472" y="87"/>
                  </a:lnTo>
                  <a:lnTo>
                    <a:pt x="484" y="83"/>
                  </a:lnTo>
                  <a:lnTo>
                    <a:pt x="493" y="78"/>
                  </a:lnTo>
                  <a:lnTo>
                    <a:pt x="503" y="74"/>
                  </a:lnTo>
                  <a:lnTo>
                    <a:pt x="514" y="70"/>
                  </a:lnTo>
                  <a:lnTo>
                    <a:pt x="521" y="64"/>
                  </a:lnTo>
                  <a:lnTo>
                    <a:pt x="533" y="62"/>
                  </a:lnTo>
                  <a:lnTo>
                    <a:pt x="542" y="60"/>
                  </a:lnTo>
                  <a:lnTo>
                    <a:pt x="554" y="60"/>
                  </a:lnTo>
                  <a:lnTo>
                    <a:pt x="565" y="58"/>
                  </a:lnTo>
                  <a:lnTo>
                    <a:pt x="570" y="56"/>
                  </a:lnTo>
                  <a:lnTo>
                    <a:pt x="575" y="52"/>
                  </a:lnTo>
                  <a:lnTo>
                    <a:pt x="577" y="48"/>
                  </a:lnTo>
                  <a:lnTo>
                    <a:pt x="579" y="42"/>
                  </a:lnTo>
                  <a:lnTo>
                    <a:pt x="596" y="32"/>
                  </a:lnTo>
                  <a:lnTo>
                    <a:pt x="610" y="26"/>
                  </a:lnTo>
                  <a:lnTo>
                    <a:pt x="614" y="18"/>
                  </a:lnTo>
                  <a:lnTo>
                    <a:pt x="621" y="12"/>
                  </a:lnTo>
                  <a:lnTo>
                    <a:pt x="626" y="8"/>
                  </a:lnTo>
                  <a:lnTo>
                    <a:pt x="633" y="4"/>
                  </a:lnTo>
                  <a:lnTo>
                    <a:pt x="647" y="8"/>
                  </a:lnTo>
                  <a:lnTo>
                    <a:pt x="659" y="10"/>
                  </a:lnTo>
                  <a:lnTo>
                    <a:pt x="666" y="14"/>
                  </a:lnTo>
                  <a:lnTo>
                    <a:pt x="672" y="18"/>
                  </a:lnTo>
                  <a:lnTo>
                    <a:pt x="679" y="26"/>
                  </a:lnTo>
                  <a:lnTo>
                    <a:pt x="679" y="34"/>
                  </a:lnTo>
                  <a:lnTo>
                    <a:pt x="679" y="40"/>
                  </a:lnTo>
                  <a:lnTo>
                    <a:pt x="679" y="48"/>
                  </a:lnTo>
                  <a:lnTo>
                    <a:pt x="679" y="50"/>
                  </a:lnTo>
                  <a:lnTo>
                    <a:pt x="682" y="52"/>
                  </a:lnTo>
                  <a:lnTo>
                    <a:pt x="686" y="54"/>
                  </a:lnTo>
                  <a:lnTo>
                    <a:pt x="691" y="56"/>
                  </a:lnTo>
                  <a:lnTo>
                    <a:pt x="696" y="60"/>
                  </a:lnTo>
                  <a:lnTo>
                    <a:pt x="700" y="70"/>
                  </a:lnTo>
                  <a:lnTo>
                    <a:pt x="700" y="78"/>
                  </a:lnTo>
                  <a:lnTo>
                    <a:pt x="703" y="85"/>
                  </a:lnTo>
                  <a:lnTo>
                    <a:pt x="705" y="87"/>
                  </a:lnTo>
                  <a:lnTo>
                    <a:pt x="714" y="91"/>
                  </a:lnTo>
                  <a:lnTo>
                    <a:pt x="721" y="85"/>
                  </a:lnTo>
                  <a:lnTo>
                    <a:pt x="733" y="80"/>
                  </a:lnTo>
                  <a:lnTo>
                    <a:pt x="740" y="80"/>
                  </a:lnTo>
                  <a:lnTo>
                    <a:pt x="745" y="76"/>
                  </a:lnTo>
                  <a:lnTo>
                    <a:pt x="747" y="72"/>
                  </a:lnTo>
                  <a:lnTo>
                    <a:pt x="747" y="66"/>
                  </a:lnTo>
                  <a:lnTo>
                    <a:pt x="749" y="62"/>
                  </a:lnTo>
                  <a:lnTo>
                    <a:pt x="752" y="58"/>
                  </a:lnTo>
                  <a:lnTo>
                    <a:pt x="759" y="54"/>
                  </a:lnTo>
                  <a:lnTo>
                    <a:pt x="773" y="54"/>
                  </a:lnTo>
                  <a:lnTo>
                    <a:pt x="782" y="54"/>
                  </a:lnTo>
                  <a:lnTo>
                    <a:pt x="789" y="52"/>
                  </a:lnTo>
                  <a:lnTo>
                    <a:pt x="794" y="46"/>
                  </a:lnTo>
                  <a:lnTo>
                    <a:pt x="796" y="42"/>
                  </a:lnTo>
                  <a:lnTo>
                    <a:pt x="800" y="36"/>
                  </a:lnTo>
                  <a:lnTo>
                    <a:pt x="803" y="30"/>
                  </a:lnTo>
                  <a:lnTo>
                    <a:pt x="805" y="28"/>
                  </a:lnTo>
                  <a:lnTo>
                    <a:pt x="812" y="26"/>
                  </a:lnTo>
                  <a:lnTo>
                    <a:pt x="817" y="26"/>
                  </a:lnTo>
                  <a:lnTo>
                    <a:pt x="819" y="24"/>
                  </a:lnTo>
                  <a:lnTo>
                    <a:pt x="821" y="22"/>
                  </a:lnTo>
                  <a:lnTo>
                    <a:pt x="821" y="18"/>
                  </a:lnTo>
                  <a:lnTo>
                    <a:pt x="826" y="12"/>
                  </a:lnTo>
                  <a:lnTo>
                    <a:pt x="831" y="8"/>
                  </a:lnTo>
                  <a:lnTo>
                    <a:pt x="842" y="4"/>
                  </a:lnTo>
                  <a:lnTo>
                    <a:pt x="861" y="0"/>
                  </a:lnTo>
                  <a:lnTo>
                    <a:pt x="866" y="2"/>
                  </a:lnTo>
                  <a:lnTo>
                    <a:pt x="873" y="4"/>
                  </a:lnTo>
                  <a:lnTo>
                    <a:pt x="875" y="10"/>
                  </a:lnTo>
                  <a:lnTo>
                    <a:pt x="882" y="14"/>
                  </a:lnTo>
                  <a:lnTo>
                    <a:pt x="889" y="20"/>
                  </a:lnTo>
                  <a:lnTo>
                    <a:pt x="898" y="26"/>
                  </a:lnTo>
                  <a:lnTo>
                    <a:pt x="912" y="30"/>
                  </a:lnTo>
                  <a:lnTo>
                    <a:pt x="933" y="32"/>
                  </a:lnTo>
                  <a:lnTo>
                    <a:pt x="938" y="40"/>
                  </a:lnTo>
                  <a:lnTo>
                    <a:pt x="945" y="46"/>
                  </a:lnTo>
                  <a:lnTo>
                    <a:pt x="952" y="44"/>
                  </a:lnTo>
                  <a:lnTo>
                    <a:pt x="954" y="40"/>
                  </a:lnTo>
                  <a:lnTo>
                    <a:pt x="956" y="38"/>
                  </a:lnTo>
                  <a:lnTo>
                    <a:pt x="959" y="38"/>
                  </a:lnTo>
                  <a:lnTo>
                    <a:pt x="963" y="40"/>
                  </a:lnTo>
                  <a:lnTo>
                    <a:pt x="968" y="54"/>
                  </a:lnTo>
                  <a:lnTo>
                    <a:pt x="977" y="56"/>
                  </a:lnTo>
                  <a:lnTo>
                    <a:pt x="982" y="58"/>
                  </a:lnTo>
                  <a:lnTo>
                    <a:pt x="984" y="60"/>
                  </a:lnTo>
                  <a:lnTo>
                    <a:pt x="987" y="64"/>
                  </a:lnTo>
                  <a:lnTo>
                    <a:pt x="987" y="70"/>
                  </a:lnTo>
                  <a:lnTo>
                    <a:pt x="987" y="80"/>
                  </a:lnTo>
                  <a:lnTo>
                    <a:pt x="989" y="91"/>
                  </a:lnTo>
                  <a:lnTo>
                    <a:pt x="996" y="97"/>
                  </a:lnTo>
                  <a:lnTo>
                    <a:pt x="1005" y="103"/>
                  </a:lnTo>
                  <a:lnTo>
                    <a:pt x="1010" y="107"/>
                  </a:lnTo>
                  <a:lnTo>
                    <a:pt x="1015" y="115"/>
                  </a:lnTo>
                  <a:lnTo>
                    <a:pt x="1017" y="121"/>
                  </a:lnTo>
                  <a:lnTo>
                    <a:pt x="1017" y="131"/>
                  </a:lnTo>
                  <a:lnTo>
                    <a:pt x="1017" y="141"/>
                  </a:lnTo>
                  <a:lnTo>
                    <a:pt x="1024" y="153"/>
                  </a:lnTo>
                  <a:lnTo>
                    <a:pt x="1033" y="165"/>
                  </a:lnTo>
                  <a:lnTo>
                    <a:pt x="1038" y="173"/>
                  </a:lnTo>
                  <a:lnTo>
                    <a:pt x="1040" y="181"/>
                  </a:lnTo>
                  <a:lnTo>
                    <a:pt x="1040" y="189"/>
                  </a:lnTo>
                  <a:lnTo>
                    <a:pt x="1038" y="198"/>
                  </a:lnTo>
                  <a:lnTo>
                    <a:pt x="1038" y="212"/>
                  </a:lnTo>
                  <a:lnTo>
                    <a:pt x="1036" y="228"/>
                  </a:lnTo>
                  <a:lnTo>
                    <a:pt x="1036" y="236"/>
                  </a:lnTo>
                  <a:lnTo>
                    <a:pt x="1031" y="242"/>
                  </a:lnTo>
                  <a:lnTo>
                    <a:pt x="1029" y="242"/>
                  </a:lnTo>
                  <a:lnTo>
                    <a:pt x="1024" y="244"/>
                  </a:lnTo>
                  <a:lnTo>
                    <a:pt x="1019" y="242"/>
                  </a:lnTo>
                  <a:lnTo>
                    <a:pt x="1015" y="240"/>
                  </a:lnTo>
                  <a:lnTo>
                    <a:pt x="1003" y="236"/>
                  </a:lnTo>
                  <a:lnTo>
                    <a:pt x="996" y="234"/>
                  </a:lnTo>
                  <a:lnTo>
                    <a:pt x="991" y="234"/>
                  </a:lnTo>
                  <a:lnTo>
                    <a:pt x="982" y="240"/>
                  </a:lnTo>
                  <a:lnTo>
                    <a:pt x="980" y="246"/>
                  </a:lnTo>
                  <a:lnTo>
                    <a:pt x="982" y="254"/>
                  </a:lnTo>
                  <a:lnTo>
                    <a:pt x="987" y="262"/>
                  </a:lnTo>
                  <a:lnTo>
                    <a:pt x="989" y="264"/>
                  </a:lnTo>
                  <a:lnTo>
                    <a:pt x="994" y="272"/>
                  </a:lnTo>
                  <a:lnTo>
                    <a:pt x="998" y="276"/>
                  </a:lnTo>
                  <a:lnTo>
                    <a:pt x="1003" y="278"/>
                  </a:lnTo>
                  <a:lnTo>
                    <a:pt x="1010" y="282"/>
                  </a:lnTo>
                  <a:lnTo>
                    <a:pt x="1008" y="294"/>
                  </a:lnTo>
                  <a:lnTo>
                    <a:pt x="1005" y="309"/>
                  </a:lnTo>
                  <a:lnTo>
                    <a:pt x="1010" y="311"/>
                  </a:lnTo>
                  <a:lnTo>
                    <a:pt x="1017" y="311"/>
                  </a:lnTo>
                  <a:lnTo>
                    <a:pt x="1026" y="319"/>
                  </a:lnTo>
                  <a:lnTo>
                    <a:pt x="1033" y="327"/>
                  </a:lnTo>
                  <a:lnTo>
                    <a:pt x="1057" y="329"/>
                  </a:lnTo>
                  <a:lnTo>
                    <a:pt x="1075" y="327"/>
                  </a:lnTo>
                  <a:lnTo>
                    <a:pt x="1063" y="351"/>
                  </a:lnTo>
                  <a:lnTo>
                    <a:pt x="1050" y="373"/>
                  </a:lnTo>
                  <a:lnTo>
                    <a:pt x="1033" y="393"/>
                  </a:lnTo>
                  <a:lnTo>
                    <a:pt x="1017" y="412"/>
                  </a:lnTo>
                  <a:lnTo>
                    <a:pt x="996" y="436"/>
                  </a:lnTo>
                  <a:lnTo>
                    <a:pt x="970" y="462"/>
                  </a:lnTo>
                  <a:lnTo>
                    <a:pt x="959" y="474"/>
                  </a:lnTo>
                  <a:lnTo>
                    <a:pt x="949" y="480"/>
                  </a:lnTo>
                  <a:lnTo>
                    <a:pt x="942" y="482"/>
                  </a:lnTo>
                  <a:lnTo>
                    <a:pt x="938" y="482"/>
                  </a:lnTo>
                  <a:lnTo>
                    <a:pt x="935" y="480"/>
                  </a:lnTo>
                  <a:lnTo>
                    <a:pt x="931" y="476"/>
                  </a:lnTo>
                  <a:lnTo>
                    <a:pt x="926" y="460"/>
                  </a:lnTo>
                  <a:lnTo>
                    <a:pt x="922" y="444"/>
                  </a:lnTo>
                  <a:lnTo>
                    <a:pt x="915" y="444"/>
                  </a:lnTo>
                  <a:lnTo>
                    <a:pt x="908" y="444"/>
                  </a:lnTo>
                  <a:lnTo>
                    <a:pt x="905" y="444"/>
                  </a:lnTo>
                  <a:lnTo>
                    <a:pt x="901" y="446"/>
                  </a:lnTo>
                  <a:lnTo>
                    <a:pt x="896" y="448"/>
                  </a:lnTo>
                  <a:lnTo>
                    <a:pt x="894" y="450"/>
                  </a:lnTo>
                  <a:lnTo>
                    <a:pt x="894" y="456"/>
                  </a:lnTo>
                  <a:lnTo>
                    <a:pt x="896" y="460"/>
                  </a:lnTo>
                  <a:lnTo>
                    <a:pt x="901" y="464"/>
                  </a:lnTo>
                  <a:lnTo>
                    <a:pt x="910" y="470"/>
                  </a:lnTo>
                  <a:lnTo>
                    <a:pt x="915" y="474"/>
                  </a:lnTo>
                  <a:lnTo>
                    <a:pt x="915" y="480"/>
                  </a:lnTo>
                  <a:lnTo>
                    <a:pt x="912" y="484"/>
                  </a:lnTo>
                  <a:lnTo>
                    <a:pt x="908" y="488"/>
                  </a:lnTo>
                  <a:lnTo>
                    <a:pt x="901" y="492"/>
                  </a:lnTo>
                  <a:lnTo>
                    <a:pt x="894" y="494"/>
                  </a:lnTo>
                  <a:lnTo>
                    <a:pt x="889" y="496"/>
                  </a:lnTo>
                  <a:lnTo>
                    <a:pt x="887" y="494"/>
                  </a:lnTo>
                  <a:lnTo>
                    <a:pt x="884" y="494"/>
                  </a:lnTo>
                  <a:lnTo>
                    <a:pt x="882" y="500"/>
                  </a:lnTo>
                  <a:lnTo>
                    <a:pt x="880" y="506"/>
                  </a:lnTo>
                  <a:lnTo>
                    <a:pt x="880" y="514"/>
                  </a:lnTo>
                  <a:lnTo>
                    <a:pt x="884" y="533"/>
                  </a:lnTo>
                  <a:lnTo>
                    <a:pt x="882" y="545"/>
                  </a:lnTo>
                  <a:lnTo>
                    <a:pt x="882" y="549"/>
                  </a:lnTo>
                  <a:lnTo>
                    <a:pt x="880" y="551"/>
                  </a:lnTo>
                  <a:lnTo>
                    <a:pt x="875" y="551"/>
                  </a:lnTo>
                  <a:lnTo>
                    <a:pt x="870" y="551"/>
                  </a:lnTo>
                  <a:lnTo>
                    <a:pt x="870" y="553"/>
                  </a:lnTo>
                  <a:lnTo>
                    <a:pt x="868" y="557"/>
                  </a:lnTo>
                  <a:lnTo>
                    <a:pt x="868" y="561"/>
                  </a:lnTo>
                  <a:lnTo>
                    <a:pt x="868" y="565"/>
                  </a:lnTo>
                  <a:lnTo>
                    <a:pt x="870" y="567"/>
                  </a:lnTo>
                  <a:lnTo>
                    <a:pt x="873" y="571"/>
                  </a:lnTo>
                  <a:lnTo>
                    <a:pt x="877" y="573"/>
                  </a:lnTo>
                  <a:lnTo>
                    <a:pt x="880" y="577"/>
                  </a:lnTo>
                  <a:lnTo>
                    <a:pt x="880" y="581"/>
                  </a:lnTo>
                  <a:lnTo>
                    <a:pt x="880" y="585"/>
                  </a:lnTo>
                  <a:lnTo>
                    <a:pt x="875" y="593"/>
                  </a:lnTo>
                  <a:lnTo>
                    <a:pt x="870" y="603"/>
                  </a:lnTo>
                  <a:lnTo>
                    <a:pt x="863" y="619"/>
                  </a:lnTo>
                  <a:lnTo>
                    <a:pt x="856" y="640"/>
                  </a:lnTo>
                  <a:lnTo>
                    <a:pt x="856" y="652"/>
                  </a:lnTo>
                  <a:lnTo>
                    <a:pt x="856" y="666"/>
                  </a:lnTo>
                  <a:lnTo>
                    <a:pt x="856" y="684"/>
                  </a:lnTo>
                  <a:lnTo>
                    <a:pt x="859" y="704"/>
                  </a:lnTo>
                  <a:lnTo>
                    <a:pt x="863" y="720"/>
                  </a:lnTo>
                  <a:lnTo>
                    <a:pt x="866" y="732"/>
                  </a:lnTo>
                  <a:lnTo>
                    <a:pt x="866" y="743"/>
                  </a:lnTo>
                  <a:lnTo>
                    <a:pt x="866" y="751"/>
                  </a:lnTo>
                  <a:lnTo>
                    <a:pt x="866" y="759"/>
                  </a:lnTo>
                  <a:lnTo>
                    <a:pt x="870" y="767"/>
                  </a:lnTo>
                  <a:lnTo>
                    <a:pt x="856" y="807"/>
                  </a:lnTo>
                  <a:lnTo>
                    <a:pt x="840" y="846"/>
                  </a:lnTo>
                  <a:lnTo>
                    <a:pt x="833" y="864"/>
                  </a:lnTo>
                  <a:lnTo>
                    <a:pt x="826" y="882"/>
                  </a:lnTo>
                  <a:lnTo>
                    <a:pt x="821" y="904"/>
                  </a:lnTo>
                  <a:lnTo>
                    <a:pt x="814" y="926"/>
                  </a:lnTo>
                  <a:lnTo>
                    <a:pt x="819" y="950"/>
                  </a:lnTo>
                  <a:lnTo>
                    <a:pt x="819" y="969"/>
                  </a:lnTo>
                  <a:lnTo>
                    <a:pt x="805" y="981"/>
                  </a:lnTo>
                  <a:lnTo>
                    <a:pt x="789" y="989"/>
                  </a:lnTo>
                  <a:lnTo>
                    <a:pt x="775" y="1001"/>
                  </a:lnTo>
                  <a:lnTo>
                    <a:pt x="759" y="1019"/>
                  </a:lnTo>
                  <a:lnTo>
                    <a:pt x="731" y="1001"/>
                  </a:lnTo>
                  <a:lnTo>
                    <a:pt x="700" y="979"/>
                  </a:lnTo>
                  <a:close/>
                </a:path>
              </a:pathLst>
            </a:custGeom>
            <a:solidFill>
              <a:srgbClr val="6CBB4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35" name="Freeform 125"/>
            <p:cNvSpPr>
              <a:spLocks/>
            </p:cNvSpPr>
            <p:nvPr/>
          </p:nvSpPr>
          <p:spPr bwMode="auto">
            <a:xfrm>
              <a:off x="3299" y="1944"/>
              <a:ext cx="668" cy="550"/>
            </a:xfrm>
            <a:custGeom>
              <a:avLst/>
              <a:gdLst>
                <a:gd name="T0" fmla="*/ 39 w 1075"/>
                <a:gd name="T1" fmla="*/ 23 h 1019"/>
                <a:gd name="T2" fmla="*/ 39 w 1075"/>
                <a:gd name="T3" fmla="*/ 21 h 1019"/>
                <a:gd name="T4" fmla="*/ 42 w 1075"/>
                <a:gd name="T5" fmla="*/ 21 h 1019"/>
                <a:gd name="T6" fmla="*/ 43 w 1075"/>
                <a:gd name="T7" fmla="*/ 19 h 1019"/>
                <a:gd name="T8" fmla="*/ 40 w 1075"/>
                <a:gd name="T9" fmla="*/ 19 h 1019"/>
                <a:gd name="T10" fmla="*/ 36 w 1075"/>
                <a:gd name="T11" fmla="*/ 18 h 1019"/>
                <a:gd name="T12" fmla="*/ 32 w 1075"/>
                <a:gd name="T13" fmla="*/ 17 h 1019"/>
                <a:gd name="T14" fmla="*/ 25 w 1075"/>
                <a:gd name="T15" fmla="*/ 16 h 1019"/>
                <a:gd name="T16" fmla="*/ 21 w 1075"/>
                <a:gd name="T17" fmla="*/ 15 h 1019"/>
                <a:gd name="T18" fmla="*/ 18 w 1075"/>
                <a:gd name="T19" fmla="*/ 16 h 1019"/>
                <a:gd name="T20" fmla="*/ 18 w 1075"/>
                <a:gd name="T21" fmla="*/ 15 h 1019"/>
                <a:gd name="T22" fmla="*/ 13 w 1075"/>
                <a:gd name="T23" fmla="*/ 14 h 1019"/>
                <a:gd name="T24" fmla="*/ 9 w 1075"/>
                <a:gd name="T25" fmla="*/ 15 h 1019"/>
                <a:gd name="T26" fmla="*/ 7 w 1075"/>
                <a:gd name="T27" fmla="*/ 16 h 1019"/>
                <a:gd name="T28" fmla="*/ 2 w 1075"/>
                <a:gd name="T29" fmla="*/ 16 h 1019"/>
                <a:gd name="T30" fmla="*/ 4 w 1075"/>
                <a:gd name="T31" fmla="*/ 15 h 1019"/>
                <a:gd name="T32" fmla="*/ 1 w 1075"/>
                <a:gd name="T33" fmla="*/ 13 h 1019"/>
                <a:gd name="T34" fmla="*/ 2 w 1075"/>
                <a:gd name="T35" fmla="*/ 11 h 1019"/>
                <a:gd name="T36" fmla="*/ 2 w 1075"/>
                <a:gd name="T37" fmla="*/ 10 h 1019"/>
                <a:gd name="T38" fmla="*/ 1 w 1075"/>
                <a:gd name="T39" fmla="*/ 9 h 1019"/>
                <a:gd name="T40" fmla="*/ 2 w 1075"/>
                <a:gd name="T41" fmla="*/ 8 h 1019"/>
                <a:gd name="T42" fmla="*/ 1 w 1075"/>
                <a:gd name="T43" fmla="*/ 7 h 1019"/>
                <a:gd name="T44" fmla="*/ 1 w 1075"/>
                <a:gd name="T45" fmla="*/ 6 h 1019"/>
                <a:gd name="T46" fmla="*/ 2 w 1075"/>
                <a:gd name="T47" fmla="*/ 5 h 1019"/>
                <a:gd name="T48" fmla="*/ 8 w 1075"/>
                <a:gd name="T49" fmla="*/ 5 h 1019"/>
                <a:gd name="T50" fmla="*/ 12 w 1075"/>
                <a:gd name="T51" fmla="*/ 5 h 1019"/>
                <a:gd name="T52" fmla="*/ 16 w 1075"/>
                <a:gd name="T53" fmla="*/ 5 h 1019"/>
                <a:gd name="T54" fmla="*/ 20 w 1075"/>
                <a:gd name="T55" fmla="*/ 3 h 1019"/>
                <a:gd name="T56" fmla="*/ 20 w 1075"/>
                <a:gd name="T57" fmla="*/ 2 h 1019"/>
                <a:gd name="T58" fmla="*/ 25 w 1075"/>
                <a:gd name="T59" fmla="*/ 2 h 1019"/>
                <a:gd name="T60" fmla="*/ 29 w 1075"/>
                <a:gd name="T61" fmla="*/ 2 h 1019"/>
                <a:gd name="T62" fmla="*/ 33 w 1075"/>
                <a:gd name="T63" fmla="*/ 2 h 1019"/>
                <a:gd name="T64" fmla="*/ 36 w 1075"/>
                <a:gd name="T65" fmla="*/ 1 h 1019"/>
                <a:gd name="T66" fmla="*/ 39 w 1075"/>
                <a:gd name="T67" fmla="*/ 1 h 1019"/>
                <a:gd name="T68" fmla="*/ 40 w 1075"/>
                <a:gd name="T69" fmla="*/ 2 h 1019"/>
                <a:gd name="T70" fmla="*/ 42 w 1075"/>
                <a:gd name="T71" fmla="*/ 2 h 1019"/>
                <a:gd name="T72" fmla="*/ 43 w 1075"/>
                <a:gd name="T73" fmla="*/ 2 h 1019"/>
                <a:gd name="T74" fmla="*/ 46 w 1075"/>
                <a:gd name="T75" fmla="*/ 1 h 1019"/>
                <a:gd name="T76" fmla="*/ 47 w 1075"/>
                <a:gd name="T77" fmla="*/ 1 h 1019"/>
                <a:gd name="T78" fmla="*/ 50 w 1075"/>
                <a:gd name="T79" fmla="*/ 1 h 1019"/>
                <a:gd name="T80" fmla="*/ 55 w 1075"/>
                <a:gd name="T81" fmla="*/ 1 h 1019"/>
                <a:gd name="T82" fmla="*/ 55 w 1075"/>
                <a:gd name="T83" fmla="*/ 1 h 1019"/>
                <a:gd name="T84" fmla="*/ 57 w 1075"/>
                <a:gd name="T85" fmla="*/ 2 h 1019"/>
                <a:gd name="T86" fmla="*/ 58 w 1075"/>
                <a:gd name="T87" fmla="*/ 3 h 1019"/>
                <a:gd name="T88" fmla="*/ 60 w 1075"/>
                <a:gd name="T89" fmla="*/ 5 h 1019"/>
                <a:gd name="T90" fmla="*/ 58 w 1075"/>
                <a:gd name="T91" fmla="*/ 6 h 1019"/>
                <a:gd name="T92" fmla="*/ 57 w 1075"/>
                <a:gd name="T93" fmla="*/ 6 h 1019"/>
                <a:gd name="T94" fmla="*/ 58 w 1075"/>
                <a:gd name="T95" fmla="*/ 7 h 1019"/>
                <a:gd name="T96" fmla="*/ 61 w 1075"/>
                <a:gd name="T97" fmla="*/ 8 h 1019"/>
                <a:gd name="T98" fmla="*/ 56 w 1075"/>
                <a:gd name="T99" fmla="*/ 11 h 1019"/>
                <a:gd name="T100" fmla="*/ 53 w 1075"/>
                <a:gd name="T101" fmla="*/ 11 h 1019"/>
                <a:gd name="T102" fmla="*/ 52 w 1075"/>
                <a:gd name="T103" fmla="*/ 11 h 1019"/>
                <a:gd name="T104" fmla="*/ 53 w 1075"/>
                <a:gd name="T105" fmla="*/ 12 h 1019"/>
                <a:gd name="T106" fmla="*/ 51 w 1075"/>
                <a:gd name="T107" fmla="*/ 12 h 1019"/>
                <a:gd name="T108" fmla="*/ 50 w 1075"/>
                <a:gd name="T109" fmla="*/ 13 h 1019"/>
                <a:gd name="T110" fmla="*/ 50 w 1075"/>
                <a:gd name="T111" fmla="*/ 14 h 1019"/>
                <a:gd name="T112" fmla="*/ 50 w 1075"/>
                <a:gd name="T113" fmla="*/ 15 h 1019"/>
                <a:gd name="T114" fmla="*/ 50 w 1075"/>
                <a:gd name="T115" fmla="*/ 18 h 1019"/>
                <a:gd name="T116" fmla="*/ 48 w 1075"/>
                <a:gd name="T117" fmla="*/ 21 h 1019"/>
                <a:gd name="T118" fmla="*/ 45 w 1075"/>
                <a:gd name="T119" fmla="*/ 24 h 10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5"/>
                <a:gd name="T181" fmla="*/ 0 h 1019"/>
                <a:gd name="T182" fmla="*/ 1075 w 1075"/>
                <a:gd name="T183" fmla="*/ 1019 h 101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5" h="1019">
                  <a:moveTo>
                    <a:pt x="700" y="979"/>
                  </a:moveTo>
                  <a:lnTo>
                    <a:pt x="703" y="973"/>
                  </a:lnTo>
                  <a:lnTo>
                    <a:pt x="703" y="971"/>
                  </a:lnTo>
                  <a:lnTo>
                    <a:pt x="703" y="967"/>
                  </a:lnTo>
                  <a:lnTo>
                    <a:pt x="700" y="961"/>
                  </a:lnTo>
                  <a:lnTo>
                    <a:pt x="684" y="944"/>
                  </a:lnTo>
                  <a:lnTo>
                    <a:pt x="672" y="924"/>
                  </a:lnTo>
                  <a:lnTo>
                    <a:pt x="666" y="918"/>
                  </a:lnTo>
                  <a:lnTo>
                    <a:pt x="661" y="908"/>
                  </a:lnTo>
                  <a:lnTo>
                    <a:pt x="661" y="900"/>
                  </a:lnTo>
                  <a:lnTo>
                    <a:pt x="663" y="892"/>
                  </a:lnTo>
                  <a:lnTo>
                    <a:pt x="668" y="882"/>
                  </a:lnTo>
                  <a:lnTo>
                    <a:pt x="677" y="868"/>
                  </a:lnTo>
                  <a:lnTo>
                    <a:pt x="684" y="864"/>
                  </a:lnTo>
                  <a:lnTo>
                    <a:pt x="693" y="862"/>
                  </a:lnTo>
                  <a:lnTo>
                    <a:pt x="698" y="860"/>
                  </a:lnTo>
                  <a:lnTo>
                    <a:pt x="703" y="856"/>
                  </a:lnTo>
                  <a:lnTo>
                    <a:pt x="705" y="850"/>
                  </a:lnTo>
                  <a:lnTo>
                    <a:pt x="705" y="839"/>
                  </a:lnTo>
                  <a:lnTo>
                    <a:pt x="710" y="831"/>
                  </a:lnTo>
                  <a:lnTo>
                    <a:pt x="719" y="821"/>
                  </a:lnTo>
                  <a:lnTo>
                    <a:pt x="731" y="813"/>
                  </a:lnTo>
                  <a:lnTo>
                    <a:pt x="742" y="805"/>
                  </a:lnTo>
                  <a:lnTo>
                    <a:pt x="749" y="801"/>
                  </a:lnTo>
                  <a:lnTo>
                    <a:pt x="752" y="797"/>
                  </a:lnTo>
                  <a:lnTo>
                    <a:pt x="754" y="793"/>
                  </a:lnTo>
                  <a:lnTo>
                    <a:pt x="754" y="787"/>
                  </a:lnTo>
                  <a:lnTo>
                    <a:pt x="752" y="781"/>
                  </a:lnTo>
                  <a:lnTo>
                    <a:pt x="747" y="777"/>
                  </a:lnTo>
                  <a:lnTo>
                    <a:pt x="742" y="773"/>
                  </a:lnTo>
                  <a:lnTo>
                    <a:pt x="735" y="769"/>
                  </a:lnTo>
                  <a:lnTo>
                    <a:pt x="721" y="761"/>
                  </a:lnTo>
                  <a:lnTo>
                    <a:pt x="710" y="755"/>
                  </a:lnTo>
                  <a:lnTo>
                    <a:pt x="700" y="753"/>
                  </a:lnTo>
                  <a:lnTo>
                    <a:pt x="693" y="751"/>
                  </a:lnTo>
                  <a:lnTo>
                    <a:pt x="679" y="751"/>
                  </a:lnTo>
                  <a:lnTo>
                    <a:pt x="668" y="747"/>
                  </a:lnTo>
                  <a:lnTo>
                    <a:pt x="654" y="741"/>
                  </a:lnTo>
                  <a:lnTo>
                    <a:pt x="642" y="737"/>
                  </a:lnTo>
                  <a:lnTo>
                    <a:pt x="633" y="737"/>
                  </a:lnTo>
                  <a:lnTo>
                    <a:pt x="626" y="739"/>
                  </a:lnTo>
                  <a:lnTo>
                    <a:pt x="619" y="741"/>
                  </a:lnTo>
                  <a:lnTo>
                    <a:pt x="612" y="743"/>
                  </a:lnTo>
                  <a:lnTo>
                    <a:pt x="605" y="745"/>
                  </a:lnTo>
                  <a:lnTo>
                    <a:pt x="598" y="743"/>
                  </a:lnTo>
                  <a:lnTo>
                    <a:pt x="586" y="726"/>
                  </a:lnTo>
                  <a:lnTo>
                    <a:pt x="575" y="704"/>
                  </a:lnTo>
                  <a:lnTo>
                    <a:pt x="572" y="700"/>
                  </a:lnTo>
                  <a:lnTo>
                    <a:pt x="558" y="690"/>
                  </a:lnTo>
                  <a:lnTo>
                    <a:pt x="549" y="684"/>
                  </a:lnTo>
                  <a:lnTo>
                    <a:pt x="535" y="680"/>
                  </a:lnTo>
                  <a:lnTo>
                    <a:pt x="519" y="678"/>
                  </a:lnTo>
                  <a:lnTo>
                    <a:pt x="498" y="676"/>
                  </a:lnTo>
                  <a:lnTo>
                    <a:pt x="479" y="668"/>
                  </a:lnTo>
                  <a:lnTo>
                    <a:pt x="461" y="656"/>
                  </a:lnTo>
                  <a:lnTo>
                    <a:pt x="440" y="646"/>
                  </a:lnTo>
                  <a:lnTo>
                    <a:pt x="423" y="636"/>
                  </a:lnTo>
                  <a:lnTo>
                    <a:pt x="416" y="630"/>
                  </a:lnTo>
                  <a:lnTo>
                    <a:pt x="409" y="625"/>
                  </a:lnTo>
                  <a:lnTo>
                    <a:pt x="398" y="621"/>
                  </a:lnTo>
                  <a:lnTo>
                    <a:pt x="384" y="617"/>
                  </a:lnTo>
                  <a:lnTo>
                    <a:pt x="372" y="617"/>
                  </a:lnTo>
                  <a:lnTo>
                    <a:pt x="365" y="619"/>
                  </a:lnTo>
                  <a:lnTo>
                    <a:pt x="358" y="621"/>
                  </a:lnTo>
                  <a:lnTo>
                    <a:pt x="354" y="623"/>
                  </a:lnTo>
                  <a:lnTo>
                    <a:pt x="349" y="628"/>
                  </a:lnTo>
                  <a:lnTo>
                    <a:pt x="342" y="630"/>
                  </a:lnTo>
                  <a:lnTo>
                    <a:pt x="335" y="628"/>
                  </a:lnTo>
                  <a:lnTo>
                    <a:pt x="326" y="625"/>
                  </a:lnTo>
                  <a:lnTo>
                    <a:pt x="319" y="623"/>
                  </a:lnTo>
                  <a:lnTo>
                    <a:pt x="309" y="621"/>
                  </a:lnTo>
                  <a:lnTo>
                    <a:pt x="302" y="617"/>
                  </a:lnTo>
                  <a:lnTo>
                    <a:pt x="298" y="613"/>
                  </a:lnTo>
                  <a:lnTo>
                    <a:pt x="302" y="603"/>
                  </a:lnTo>
                  <a:lnTo>
                    <a:pt x="307" y="593"/>
                  </a:lnTo>
                  <a:lnTo>
                    <a:pt x="307" y="589"/>
                  </a:lnTo>
                  <a:lnTo>
                    <a:pt x="307" y="583"/>
                  </a:lnTo>
                  <a:lnTo>
                    <a:pt x="302" y="579"/>
                  </a:lnTo>
                  <a:lnTo>
                    <a:pt x="295" y="577"/>
                  </a:lnTo>
                  <a:lnTo>
                    <a:pt x="275" y="573"/>
                  </a:lnTo>
                  <a:lnTo>
                    <a:pt x="251" y="573"/>
                  </a:lnTo>
                  <a:lnTo>
                    <a:pt x="240" y="573"/>
                  </a:lnTo>
                  <a:lnTo>
                    <a:pt x="230" y="575"/>
                  </a:lnTo>
                  <a:lnTo>
                    <a:pt x="221" y="577"/>
                  </a:lnTo>
                  <a:lnTo>
                    <a:pt x="214" y="581"/>
                  </a:lnTo>
                  <a:lnTo>
                    <a:pt x="200" y="589"/>
                  </a:lnTo>
                  <a:lnTo>
                    <a:pt x="186" y="597"/>
                  </a:lnTo>
                  <a:lnTo>
                    <a:pt x="179" y="603"/>
                  </a:lnTo>
                  <a:lnTo>
                    <a:pt x="174" y="607"/>
                  </a:lnTo>
                  <a:lnTo>
                    <a:pt x="170" y="611"/>
                  </a:lnTo>
                  <a:lnTo>
                    <a:pt x="160" y="613"/>
                  </a:lnTo>
                  <a:lnTo>
                    <a:pt x="156" y="613"/>
                  </a:lnTo>
                  <a:lnTo>
                    <a:pt x="149" y="615"/>
                  </a:lnTo>
                  <a:lnTo>
                    <a:pt x="146" y="617"/>
                  </a:lnTo>
                  <a:lnTo>
                    <a:pt x="142" y="619"/>
                  </a:lnTo>
                  <a:lnTo>
                    <a:pt x="137" y="625"/>
                  </a:lnTo>
                  <a:lnTo>
                    <a:pt x="133" y="630"/>
                  </a:lnTo>
                  <a:lnTo>
                    <a:pt x="114" y="636"/>
                  </a:lnTo>
                  <a:lnTo>
                    <a:pt x="100" y="638"/>
                  </a:lnTo>
                  <a:lnTo>
                    <a:pt x="91" y="644"/>
                  </a:lnTo>
                  <a:lnTo>
                    <a:pt x="72" y="656"/>
                  </a:lnTo>
                  <a:lnTo>
                    <a:pt x="60" y="662"/>
                  </a:lnTo>
                  <a:lnTo>
                    <a:pt x="51" y="664"/>
                  </a:lnTo>
                  <a:lnTo>
                    <a:pt x="46" y="664"/>
                  </a:lnTo>
                  <a:lnTo>
                    <a:pt x="44" y="662"/>
                  </a:lnTo>
                  <a:lnTo>
                    <a:pt x="46" y="656"/>
                  </a:lnTo>
                  <a:lnTo>
                    <a:pt x="49" y="652"/>
                  </a:lnTo>
                  <a:lnTo>
                    <a:pt x="49" y="640"/>
                  </a:lnTo>
                  <a:lnTo>
                    <a:pt x="46" y="632"/>
                  </a:lnTo>
                  <a:lnTo>
                    <a:pt x="56" y="623"/>
                  </a:lnTo>
                  <a:lnTo>
                    <a:pt x="63" y="615"/>
                  </a:lnTo>
                  <a:lnTo>
                    <a:pt x="60" y="601"/>
                  </a:lnTo>
                  <a:lnTo>
                    <a:pt x="58" y="581"/>
                  </a:lnTo>
                  <a:lnTo>
                    <a:pt x="58" y="573"/>
                  </a:lnTo>
                  <a:lnTo>
                    <a:pt x="53" y="567"/>
                  </a:lnTo>
                  <a:lnTo>
                    <a:pt x="49" y="563"/>
                  </a:lnTo>
                  <a:lnTo>
                    <a:pt x="42" y="561"/>
                  </a:lnTo>
                  <a:lnTo>
                    <a:pt x="35" y="555"/>
                  </a:lnTo>
                  <a:lnTo>
                    <a:pt x="30" y="547"/>
                  </a:lnTo>
                  <a:lnTo>
                    <a:pt x="25" y="535"/>
                  </a:lnTo>
                  <a:lnTo>
                    <a:pt x="23" y="514"/>
                  </a:lnTo>
                  <a:lnTo>
                    <a:pt x="37" y="476"/>
                  </a:lnTo>
                  <a:lnTo>
                    <a:pt x="42" y="460"/>
                  </a:lnTo>
                  <a:lnTo>
                    <a:pt x="37" y="456"/>
                  </a:lnTo>
                  <a:lnTo>
                    <a:pt x="35" y="452"/>
                  </a:lnTo>
                  <a:lnTo>
                    <a:pt x="35" y="448"/>
                  </a:lnTo>
                  <a:lnTo>
                    <a:pt x="35" y="442"/>
                  </a:lnTo>
                  <a:lnTo>
                    <a:pt x="42" y="436"/>
                  </a:lnTo>
                  <a:lnTo>
                    <a:pt x="49" y="430"/>
                  </a:lnTo>
                  <a:lnTo>
                    <a:pt x="39" y="420"/>
                  </a:lnTo>
                  <a:lnTo>
                    <a:pt x="32" y="410"/>
                  </a:lnTo>
                  <a:lnTo>
                    <a:pt x="37" y="399"/>
                  </a:lnTo>
                  <a:lnTo>
                    <a:pt x="42" y="389"/>
                  </a:lnTo>
                  <a:lnTo>
                    <a:pt x="39" y="383"/>
                  </a:lnTo>
                  <a:lnTo>
                    <a:pt x="30" y="379"/>
                  </a:lnTo>
                  <a:lnTo>
                    <a:pt x="28" y="375"/>
                  </a:lnTo>
                  <a:lnTo>
                    <a:pt x="23" y="369"/>
                  </a:lnTo>
                  <a:lnTo>
                    <a:pt x="21" y="361"/>
                  </a:lnTo>
                  <a:lnTo>
                    <a:pt x="21" y="351"/>
                  </a:lnTo>
                  <a:lnTo>
                    <a:pt x="30" y="337"/>
                  </a:lnTo>
                  <a:lnTo>
                    <a:pt x="44" y="323"/>
                  </a:lnTo>
                  <a:lnTo>
                    <a:pt x="46" y="319"/>
                  </a:lnTo>
                  <a:lnTo>
                    <a:pt x="46" y="317"/>
                  </a:lnTo>
                  <a:lnTo>
                    <a:pt x="46" y="315"/>
                  </a:lnTo>
                  <a:lnTo>
                    <a:pt x="42" y="313"/>
                  </a:lnTo>
                  <a:lnTo>
                    <a:pt x="37" y="313"/>
                  </a:lnTo>
                  <a:lnTo>
                    <a:pt x="35" y="311"/>
                  </a:lnTo>
                  <a:lnTo>
                    <a:pt x="32" y="309"/>
                  </a:lnTo>
                  <a:lnTo>
                    <a:pt x="32" y="305"/>
                  </a:lnTo>
                  <a:lnTo>
                    <a:pt x="42" y="301"/>
                  </a:lnTo>
                  <a:lnTo>
                    <a:pt x="51" y="292"/>
                  </a:lnTo>
                  <a:lnTo>
                    <a:pt x="46" y="284"/>
                  </a:lnTo>
                  <a:lnTo>
                    <a:pt x="39" y="280"/>
                  </a:lnTo>
                  <a:lnTo>
                    <a:pt x="32" y="278"/>
                  </a:lnTo>
                  <a:lnTo>
                    <a:pt x="23" y="276"/>
                  </a:lnTo>
                  <a:lnTo>
                    <a:pt x="16" y="276"/>
                  </a:lnTo>
                  <a:lnTo>
                    <a:pt x="7" y="272"/>
                  </a:lnTo>
                  <a:lnTo>
                    <a:pt x="2" y="268"/>
                  </a:lnTo>
                  <a:lnTo>
                    <a:pt x="0" y="260"/>
                  </a:lnTo>
                  <a:lnTo>
                    <a:pt x="2" y="252"/>
                  </a:lnTo>
                  <a:lnTo>
                    <a:pt x="5" y="246"/>
                  </a:lnTo>
                  <a:lnTo>
                    <a:pt x="7" y="240"/>
                  </a:lnTo>
                  <a:lnTo>
                    <a:pt x="9" y="236"/>
                  </a:lnTo>
                  <a:lnTo>
                    <a:pt x="18" y="228"/>
                  </a:lnTo>
                  <a:lnTo>
                    <a:pt x="28" y="222"/>
                  </a:lnTo>
                  <a:lnTo>
                    <a:pt x="35" y="216"/>
                  </a:lnTo>
                  <a:lnTo>
                    <a:pt x="35" y="212"/>
                  </a:lnTo>
                  <a:lnTo>
                    <a:pt x="35" y="208"/>
                  </a:lnTo>
                  <a:lnTo>
                    <a:pt x="35" y="204"/>
                  </a:lnTo>
                  <a:lnTo>
                    <a:pt x="63" y="185"/>
                  </a:lnTo>
                  <a:lnTo>
                    <a:pt x="98" y="157"/>
                  </a:lnTo>
                  <a:lnTo>
                    <a:pt x="107" y="157"/>
                  </a:lnTo>
                  <a:lnTo>
                    <a:pt x="116" y="157"/>
                  </a:lnTo>
                  <a:lnTo>
                    <a:pt x="130" y="177"/>
                  </a:lnTo>
                  <a:lnTo>
                    <a:pt x="142" y="198"/>
                  </a:lnTo>
                  <a:lnTo>
                    <a:pt x="149" y="204"/>
                  </a:lnTo>
                  <a:lnTo>
                    <a:pt x="153" y="208"/>
                  </a:lnTo>
                  <a:lnTo>
                    <a:pt x="160" y="212"/>
                  </a:lnTo>
                  <a:lnTo>
                    <a:pt x="167" y="214"/>
                  </a:lnTo>
                  <a:lnTo>
                    <a:pt x="181" y="216"/>
                  </a:lnTo>
                  <a:lnTo>
                    <a:pt x="193" y="216"/>
                  </a:lnTo>
                  <a:lnTo>
                    <a:pt x="207" y="214"/>
                  </a:lnTo>
                  <a:lnTo>
                    <a:pt x="216" y="212"/>
                  </a:lnTo>
                  <a:lnTo>
                    <a:pt x="223" y="206"/>
                  </a:lnTo>
                  <a:lnTo>
                    <a:pt x="228" y="202"/>
                  </a:lnTo>
                  <a:lnTo>
                    <a:pt x="235" y="198"/>
                  </a:lnTo>
                  <a:lnTo>
                    <a:pt x="244" y="194"/>
                  </a:lnTo>
                  <a:lnTo>
                    <a:pt x="256" y="192"/>
                  </a:lnTo>
                  <a:lnTo>
                    <a:pt x="272" y="194"/>
                  </a:lnTo>
                  <a:lnTo>
                    <a:pt x="281" y="194"/>
                  </a:lnTo>
                  <a:lnTo>
                    <a:pt x="291" y="189"/>
                  </a:lnTo>
                  <a:lnTo>
                    <a:pt x="300" y="183"/>
                  </a:lnTo>
                  <a:lnTo>
                    <a:pt x="309" y="175"/>
                  </a:lnTo>
                  <a:lnTo>
                    <a:pt x="328" y="157"/>
                  </a:lnTo>
                  <a:lnTo>
                    <a:pt x="342" y="137"/>
                  </a:lnTo>
                  <a:lnTo>
                    <a:pt x="342" y="115"/>
                  </a:lnTo>
                  <a:lnTo>
                    <a:pt x="340" y="93"/>
                  </a:lnTo>
                  <a:lnTo>
                    <a:pt x="333" y="85"/>
                  </a:lnTo>
                  <a:lnTo>
                    <a:pt x="328" y="74"/>
                  </a:lnTo>
                  <a:lnTo>
                    <a:pt x="330" y="72"/>
                  </a:lnTo>
                  <a:lnTo>
                    <a:pt x="335" y="70"/>
                  </a:lnTo>
                  <a:lnTo>
                    <a:pt x="342" y="70"/>
                  </a:lnTo>
                  <a:lnTo>
                    <a:pt x="349" y="70"/>
                  </a:lnTo>
                  <a:lnTo>
                    <a:pt x="363" y="68"/>
                  </a:lnTo>
                  <a:lnTo>
                    <a:pt x="372" y="62"/>
                  </a:lnTo>
                  <a:lnTo>
                    <a:pt x="384" y="66"/>
                  </a:lnTo>
                  <a:lnTo>
                    <a:pt x="398" y="72"/>
                  </a:lnTo>
                  <a:lnTo>
                    <a:pt x="412" y="70"/>
                  </a:lnTo>
                  <a:lnTo>
                    <a:pt x="423" y="72"/>
                  </a:lnTo>
                  <a:lnTo>
                    <a:pt x="433" y="78"/>
                  </a:lnTo>
                  <a:lnTo>
                    <a:pt x="437" y="85"/>
                  </a:lnTo>
                  <a:lnTo>
                    <a:pt x="447" y="87"/>
                  </a:lnTo>
                  <a:lnTo>
                    <a:pt x="461" y="89"/>
                  </a:lnTo>
                  <a:lnTo>
                    <a:pt x="472" y="87"/>
                  </a:lnTo>
                  <a:lnTo>
                    <a:pt x="484" y="83"/>
                  </a:lnTo>
                  <a:lnTo>
                    <a:pt x="493" y="78"/>
                  </a:lnTo>
                  <a:lnTo>
                    <a:pt x="503" y="74"/>
                  </a:lnTo>
                  <a:lnTo>
                    <a:pt x="514" y="70"/>
                  </a:lnTo>
                  <a:lnTo>
                    <a:pt x="521" y="64"/>
                  </a:lnTo>
                  <a:lnTo>
                    <a:pt x="533" y="62"/>
                  </a:lnTo>
                  <a:lnTo>
                    <a:pt x="542" y="60"/>
                  </a:lnTo>
                  <a:lnTo>
                    <a:pt x="554" y="60"/>
                  </a:lnTo>
                  <a:lnTo>
                    <a:pt x="565" y="58"/>
                  </a:lnTo>
                  <a:lnTo>
                    <a:pt x="570" y="56"/>
                  </a:lnTo>
                  <a:lnTo>
                    <a:pt x="575" y="52"/>
                  </a:lnTo>
                  <a:lnTo>
                    <a:pt x="577" y="48"/>
                  </a:lnTo>
                  <a:lnTo>
                    <a:pt x="579" y="42"/>
                  </a:lnTo>
                  <a:lnTo>
                    <a:pt x="596" y="32"/>
                  </a:lnTo>
                  <a:lnTo>
                    <a:pt x="610" y="26"/>
                  </a:lnTo>
                  <a:lnTo>
                    <a:pt x="614" y="18"/>
                  </a:lnTo>
                  <a:lnTo>
                    <a:pt x="621" y="12"/>
                  </a:lnTo>
                  <a:lnTo>
                    <a:pt x="626" y="8"/>
                  </a:lnTo>
                  <a:lnTo>
                    <a:pt x="633" y="4"/>
                  </a:lnTo>
                  <a:lnTo>
                    <a:pt x="647" y="8"/>
                  </a:lnTo>
                  <a:lnTo>
                    <a:pt x="659" y="10"/>
                  </a:lnTo>
                  <a:lnTo>
                    <a:pt x="666" y="14"/>
                  </a:lnTo>
                  <a:lnTo>
                    <a:pt x="672" y="18"/>
                  </a:lnTo>
                  <a:lnTo>
                    <a:pt x="679" y="26"/>
                  </a:lnTo>
                  <a:lnTo>
                    <a:pt x="679" y="34"/>
                  </a:lnTo>
                  <a:lnTo>
                    <a:pt x="679" y="40"/>
                  </a:lnTo>
                  <a:lnTo>
                    <a:pt x="679" y="48"/>
                  </a:lnTo>
                  <a:lnTo>
                    <a:pt x="679" y="50"/>
                  </a:lnTo>
                  <a:lnTo>
                    <a:pt x="682" y="52"/>
                  </a:lnTo>
                  <a:lnTo>
                    <a:pt x="686" y="54"/>
                  </a:lnTo>
                  <a:lnTo>
                    <a:pt x="691" y="56"/>
                  </a:lnTo>
                  <a:lnTo>
                    <a:pt x="696" y="60"/>
                  </a:lnTo>
                  <a:lnTo>
                    <a:pt x="700" y="70"/>
                  </a:lnTo>
                  <a:lnTo>
                    <a:pt x="700" y="78"/>
                  </a:lnTo>
                  <a:lnTo>
                    <a:pt x="703" y="85"/>
                  </a:lnTo>
                  <a:lnTo>
                    <a:pt x="705" y="87"/>
                  </a:lnTo>
                  <a:lnTo>
                    <a:pt x="714" y="91"/>
                  </a:lnTo>
                  <a:lnTo>
                    <a:pt x="721" y="85"/>
                  </a:lnTo>
                  <a:lnTo>
                    <a:pt x="733" y="80"/>
                  </a:lnTo>
                  <a:lnTo>
                    <a:pt x="740" y="80"/>
                  </a:lnTo>
                  <a:lnTo>
                    <a:pt x="745" y="76"/>
                  </a:lnTo>
                  <a:lnTo>
                    <a:pt x="747" y="72"/>
                  </a:lnTo>
                  <a:lnTo>
                    <a:pt x="747" y="66"/>
                  </a:lnTo>
                  <a:lnTo>
                    <a:pt x="749" y="62"/>
                  </a:lnTo>
                  <a:lnTo>
                    <a:pt x="752" y="58"/>
                  </a:lnTo>
                  <a:lnTo>
                    <a:pt x="759" y="54"/>
                  </a:lnTo>
                  <a:lnTo>
                    <a:pt x="773" y="54"/>
                  </a:lnTo>
                  <a:lnTo>
                    <a:pt x="782" y="54"/>
                  </a:lnTo>
                  <a:lnTo>
                    <a:pt x="789" y="52"/>
                  </a:lnTo>
                  <a:lnTo>
                    <a:pt x="794" y="46"/>
                  </a:lnTo>
                  <a:lnTo>
                    <a:pt x="796" y="42"/>
                  </a:lnTo>
                  <a:lnTo>
                    <a:pt x="800" y="36"/>
                  </a:lnTo>
                  <a:lnTo>
                    <a:pt x="803" y="30"/>
                  </a:lnTo>
                  <a:lnTo>
                    <a:pt x="805" y="28"/>
                  </a:lnTo>
                  <a:lnTo>
                    <a:pt x="812" y="26"/>
                  </a:lnTo>
                  <a:lnTo>
                    <a:pt x="817" y="26"/>
                  </a:lnTo>
                  <a:lnTo>
                    <a:pt x="819" y="24"/>
                  </a:lnTo>
                  <a:lnTo>
                    <a:pt x="821" y="22"/>
                  </a:lnTo>
                  <a:lnTo>
                    <a:pt x="821" y="18"/>
                  </a:lnTo>
                  <a:lnTo>
                    <a:pt x="826" y="12"/>
                  </a:lnTo>
                  <a:lnTo>
                    <a:pt x="831" y="8"/>
                  </a:lnTo>
                  <a:lnTo>
                    <a:pt x="842" y="4"/>
                  </a:lnTo>
                  <a:lnTo>
                    <a:pt x="861" y="0"/>
                  </a:lnTo>
                  <a:lnTo>
                    <a:pt x="866" y="2"/>
                  </a:lnTo>
                  <a:lnTo>
                    <a:pt x="873" y="4"/>
                  </a:lnTo>
                  <a:lnTo>
                    <a:pt x="875" y="10"/>
                  </a:lnTo>
                  <a:lnTo>
                    <a:pt x="882" y="14"/>
                  </a:lnTo>
                  <a:lnTo>
                    <a:pt x="889" y="20"/>
                  </a:lnTo>
                  <a:lnTo>
                    <a:pt x="898" y="26"/>
                  </a:lnTo>
                  <a:lnTo>
                    <a:pt x="912" y="30"/>
                  </a:lnTo>
                  <a:lnTo>
                    <a:pt x="933" y="32"/>
                  </a:lnTo>
                  <a:lnTo>
                    <a:pt x="938" y="40"/>
                  </a:lnTo>
                  <a:lnTo>
                    <a:pt x="945" y="46"/>
                  </a:lnTo>
                  <a:lnTo>
                    <a:pt x="952" y="44"/>
                  </a:lnTo>
                  <a:lnTo>
                    <a:pt x="954" y="40"/>
                  </a:lnTo>
                  <a:lnTo>
                    <a:pt x="956" y="38"/>
                  </a:lnTo>
                  <a:lnTo>
                    <a:pt x="959" y="38"/>
                  </a:lnTo>
                  <a:lnTo>
                    <a:pt x="963" y="40"/>
                  </a:lnTo>
                  <a:lnTo>
                    <a:pt x="968" y="54"/>
                  </a:lnTo>
                  <a:lnTo>
                    <a:pt x="977" y="56"/>
                  </a:lnTo>
                  <a:lnTo>
                    <a:pt x="982" y="58"/>
                  </a:lnTo>
                  <a:lnTo>
                    <a:pt x="984" y="60"/>
                  </a:lnTo>
                  <a:lnTo>
                    <a:pt x="987" y="64"/>
                  </a:lnTo>
                  <a:lnTo>
                    <a:pt x="987" y="70"/>
                  </a:lnTo>
                  <a:lnTo>
                    <a:pt x="987" y="80"/>
                  </a:lnTo>
                  <a:lnTo>
                    <a:pt x="989" y="91"/>
                  </a:lnTo>
                  <a:lnTo>
                    <a:pt x="996" y="97"/>
                  </a:lnTo>
                  <a:lnTo>
                    <a:pt x="1005" y="103"/>
                  </a:lnTo>
                  <a:lnTo>
                    <a:pt x="1010" y="107"/>
                  </a:lnTo>
                  <a:lnTo>
                    <a:pt x="1015" y="115"/>
                  </a:lnTo>
                  <a:lnTo>
                    <a:pt x="1017" y="121"/>
                  </a:lnTo>
                  <a:lnTo>
                    <a:pt x="1017" y="131"/>
                  </a:lnTo>
                  <a:lnTo>
                    <a:pt x="1017" y="141"/>
                  </a:lnTo>
                  <a:lnTo>
                    <a:pt x="1024" y="153"/>
                  </a:lnTo>
                  <a:lnTo>
                    <a:pt x="1033" y="165"/>
                  </a:lnTo>
                  <a:lnTo>
                    <a:pt x="1038" y="173"/>
                  </a:lnTo>
                  <a:lnTo>
                    <a:pt x="1040" y="181"/>
                  </a:lnTo>
                  <a:lnTo>
                    <a:pt x="1040" y="189"/>
                  </a:lnTo>
                  <a:lnTo>
                    <a:pt x="1038" y="198"/>
                  </a:lnTo>
                  <a:lnTo>
                    <a:pt x="1038" y="212"/>
                  </a:lnTo>
                  <a:lnTo>
                    <a:pt x="1036" y="228"/>
                  </a:lnTo>
                  <a:lnTo>
                    <a:pt x="1036" y="236"/>
                  </a:lnTo>
                  <a:lnTo>
                    <a:pt x="1031" y="242"/>
                  </a:lnTo>
                  <a:lnTo>
                    <a:pt x="1029" y="242"/>
                  </a:lnTo>
                  <a:lnTo>
                    <a:pt x="1024" y="244"/>
                  </a:lnTo>
                  <a:lnTo>
                    <a:pt x="1019" y="242"/>
                  </a:lnTo>
                  <a:lnTo>
                    <a:pt x="1015" y="240"/>
                  </a:lnTo>
                  <a:lnTo>
                    <a:pt x="1003" y="236"/>
                  </a:lnTo>
                  <a:lnTo>
                    <a:pt x="996" y="234"/>
                  </a:lnTo>
                  <a:lnTo>
                    <a:pt x="991" y="234"/>
                  </a:lnTo>
                  <a:lnTo>
                    <a:pt x="982" y="240"/>
                  </a:lnTo>
                  <a:lnTo>
                    <a:pt x="980" y="246"/>
                  </a:lnTo>
                  <a:lnTo>
                    <a:pt x="982" y="254"/>
                  </a:lnTo>
                  <a:lnTo>
                    <a:pt x="987" y="262"/>
                  </a:lnTo>
                  <a:lnTo>
                    <a:pt x="989" y="264"/>
                  </a:lnTo>
                  <a:lnTo>
                    <a:pt x="994" y="272"/>
                  </a:lnTo>
                  <a:lnTo>
                    <a:pt x="998" y="276"/>
                  </a:lnTo>
                  <a:lnTo>
                    <a:pt x="1003" y="278"/>
                  </a:lnTo>
                  <a:lnTo>
                    <a:pt x="1010" y="282"/>
                  </a:lnTo>
                  <a:lnTo>
                    <a:pt x="1008" y="294"/>
                  </a:lnTo>
                  <a:lnTo>
                    <a:pt x="1005" y="309"/>
                  </a:lnTo>
                  <a:lnTo>
                    <a:pt x="1010" y="311"/>
                  </a:lnTo>
                  <a:lnTo>
                    <a:pt x="1017" y="311"/>
                  </a:lnTo>
                  <a:lnTo>
                    <a:pt x="1026" y="319"/>
                  </a:lnTo>
                  <a:lnTo>
                    <a:pt x="1033" y="327"/>
                  </a:lnTo>
                  <a:lnTo>
                    <a:pt x="1057" y="329"/>
                  </a:lnTo>
                  <a:lnTo>
                    <a:pt x="1075" y="327"/>
                  </a:lnTo>
                  <a:lnTo>
                    <a:pt x="1063" y="351"/>
                  </a:lnTo>
                  <a:lnTo>
                    <a:pt x="1050" y="373"/>
                  </a:lnTo>
                  <a:lnTo>
                    <a:pt x="1033" y="393"/>
                  </a:lnTo>
                  <a:lnTo>
                    <a:pt x="1017" y="412"/>
                  </a:lnTo>
                  <a:lnTo>
                    <a:pt x="996" y="436"/>
                  </a:lnTo>
                  <a:lnTo>
                    <a:pt x="970" y="462"/>
                  </a:lnTo>
                  <a:lnTo>
                    <a:pt x="959" y="474"/>
                  </a:lnTo>
                  <a:lnTo>
                    <a:pt x="949" y="480"/>
                  </a:lnTo>
                  <a:lnTo>
                    <a:pt x="942" y="482"/>
                  </a:lnTo>
                  <a:lnTo>
                    <a:pt x="938" y="482"/>
                  </a:lnTo>
                  <a:lnTo>
                    <a:pt x="935" y="480"/>
                  </a:lnTo>
                  <a:lnTo>
                    <a:pt x="931" y="476"/>
                  </a:lnTo>
                  <a:lnTo>
                    <a:pt x="926" y="460"/>
                  </a:lnTo>
                  <a:lnTo>
                    <a:pt x="922" y="444"/>
                  </a:lnTo>
                  <a:lnTo>
                    <a:pt x="915" y="444"/>
                  </a:lnTo>
                  <a:lnTo>
                    <a:pt x="908" y="444"/>
                  </a:lnTo>
                  <a:lnTo>
                    <a:pt x="905" y="444"/>
                  </a:lnTo>
                  <a:lnTo>
                    <a:pt x="901" y="446"/>
                  </a:lnTo>
                  <a:lnTo>
                    <a:pt x="896" y="448"/>
                  </a:lnTo>
                  <a:lnTo>
                    <a:pt x="894" y="450"/>
                  </a:lnTo>
                  <a:lnTo>
                    <a:pt x="894" y="456"/>
                  </a:lnTo>
                  <a:lnTo>
                    <a:pt x="896" y="460"/>
                  </a:lnTo>
                  <a:lnTo>
                    <a:pt x="901" y="464"/>
                  </a:lnTo>
                  <a:lnTo>
                    <a:pt x="910" y="470"/>
                  </a:lnTo>
                  <a:lnTo>
                    <a:pt x="915" y="474"/>
                  </a:lnTo>
                  <a:lnTo>
                    <a:pt x="915" y="480"/>
                  </a:lnTo>
                  <a:lnTo>
                    <a:pt x="912" y="484"/>
                  </a:lnTo>
                  <a:lnTo>
                    <a:pt x="908" y="488"/>
                  </a:lnTo>
                  <a:lnTo>
                    <a:pt x="901" y="492"/>
                  </a:lnTo>
                  <a:lnTo>
                    <a:pt x="894" y="494"/>
                  </a:lnTo>
                  <a:lnTo>
                    <a:pt x="889" y="496"/>
                  </a:lnTo>
                  <a:lnTo>
                    <a:pt x="887" y="494"/>
                  </a:lnTo>
                  <a:lnTo>
                    <a:pt x="884" y="494"/>
                  </a:lnTo>
                  <a:lnTo>
                    <a:pt x="882" y="500"/>
                  </a:lnTo>
                  <a:lnTo>
                    <a:pt x="880" y="506"/>
                  </a:lnTo>
                  <a:lnTo>
                    <a:pt x="880" y="514"/>
                  </a:lnTo>
                  <a:lnTo>
                    <a:pt x="884" y="533"/>
                  </a:lnTo>
                  <a:lnTo>
                    <a:pt x="882" y="545"/>
                  </a:lnTo>
                  <a:lnTo>
                    <a:pt x="882" y="549"/>
                  </a:lnTo>
                  <a:lnTo>
                    <a:pt x="880" y="551"/>
                  </a:lnTo>
                  <a:lnTo>
                    <a:pt x="875" y="551"/>
                  </a:lnTo>
                  <a:lnTo>
                    <a:pt x="870" y="551"/>
                  </a:lnTo>
                  <a:lnTo>
                    <a:pt x="870" y="553"/>
                  </a:lnTo>
                  <a:lnTo>
                    <a:pt x="868" y="557"/>
                  </a:lnTo>
                  <a:lnTo>
                    <a:pt x="868" y="561"/>
                  </a:lnTo>
                  <a:lnTo>
                    <a:pt x="868" y="565"/>
                  </a:lnTo>
                  <a:lnTo>
                    <a:pt x="870" y="567"/>
                  </a:lnTo>
                  <a:lnTo>
                    <a:pt x="873" y="571"/>
                  </a:lnTo>
                  <a:lnTo>
                    <a:pt x="877" y="573"/>
                  </a:lnTo>
                  <a:lnTo>
                    <a:pt x="880" y="577"/>
                  </a:lnTo>
                  <a:lnTo>
                    <a:pt x="880" y="581"/>
                  </a:lnTo>
                  <a:lnTo>
                    <a:pt x="880" y="585"/>
                  </a:lnTo>
                  <a:lnTo>
                    <a:pt x="875" y="593"/>
                  </a:lnTo>
                  <a:lnTo>
                    <a:pt x="870" y="603"/>
                  </a:lnTo>
                  <a:lnTo>
                    <a:pt x="863" y="619"/>
                  </a:lnTo>
                  <a:lnTo>
                    <a:pt x="856" y="640"/>
                  </a:lnTo>
                  <a:lnTo>
                    <a:pt x="856" y="652"/>
                  </a:lnTo>
                  <a:lnTo>
                    <a:pt x="856" y="666"/>
                  </a:lnTo>
                  <a:lnTo>
                    <a:pt x="856" y="684"/>
                  </a:lnTo>
                  <a:lnTo>
                    <a:pt x="859" y="704"/>
                  </a:lnTo>
                  <a:lnTo>
                    <a:pt x="863" y="720"/>
                  </a:lnTo>
                  <a:lnTo>
                    <a:pt x="866" y="732"/>
                  </a:lnTo>
                  <a:lnTo>
                    <a:pt x="866" y="743"/>
                  </a:lnTo>
                  <a:lnTo>
                    <a:pt x="866" y="751"/>
                  </a:lnTo>
                  <a:lnTo>
                    <a:pt x="866" y="759"/>
                  </a:lnTo>
                  <a:lnTo>
                    <a:pt x="870" y="767"/>
                  </a:lnTo>
                  <a:lnTo>
                    <a:pt x="856" y="807"/>
                  </a:lnTo>
                  <a:lnTo>
                    <a:pt x="840" y="846"/>
                  </a:lnTo>
                  <a:lnTo>
                    <a:pt x="833" y="864"/>
                  </a:lnTo>
                  <a:lnTo>
                    <a:pt x="826" y="882"/>
                  </a:lnTo>
                  <a:lnTo>
                    <a:pt x="821" y="904"/>
                  </a:lnTo>
                  <a:lnTo>
                    <a:pt x="814" y="926"/>
                  </a:lnTo>
                  <a:lnTo>
                    <a:pt x="819" y="950"/>
                  </a:lnTo>
                  <a:lnTo>
                    <a:pt x="819" y="969"/>
                  </a:lnTo>
                  <a:lnTo>
                    <a:pt x="805" y="981"/>
                  </a:lnTo>
                  <a:lnTo>
                    <a:pt x="789" y="989"/>
                  </a:lnTo>
                  <a:lnTo>
                    <a:pt x="775" y="1001"/>
                  </a:lnTo>
                  <a:lnTo>
                    <a:pt x="759" y="1019"/>
                  </a:lnTo>
                  <a:lnTo>
                    <a:pt x="731" y="1001"/>
                  </a:lnTo>
                  <a:lnTo>
                    <a:pt x="700" y="979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36" name="Freeform 126"/>
            <p:cNvSpPr>
              <a:spLocks/>
            </p:cNvSpPr>
            <p:nvPr/>
          </p:nvSpPr>
          <p:spPr bwMode="auto">
            <a:xfrm>
              <a:off x="3386" y="2626"/>
              <a:ext cx="279" cy="140"/>
            </a:xfrm>
            <a:custGeom>
              <a:avLst/>
              <a:gdLst>
                <a:gd name="T0" fmla="*/ 25 w 449"/>
                <a:gd name="T1" fmla="*/ 1 h 259"/>
                <a:gd name="T2" fmla="*/ 23 w 449"/>
                <a:gd name="T3" fmla="*/ 1 h 259"/>
                <a:gd name="T4" fmla="*/ 22 w 449"/>
                <a:gd name="T5" fmla="*/ 1 h 259"/>
                <a:gd name="T6" fmla="*/ 21 w 449"/>
                <a:gd name="T7" fmla="*/ 1 h 259"/>
                <a:gd name="T8" fmla="*/ 21 w 449"/>
                <a:gd name="T9" fmla="*/ 1 h 259"/>
                <a:gd name="T10" fmla="*/ 21 w 449"/>
                <a:gd name="T11" fmla="*/ 0 h 259"/>
                <a:gd name="T12" fmla="*/ 20 w 449"/>
                <a:gd name="T13" fmla="*/ 1 h 259"/>
                <a:gd name="T14" fmla="*/ 19 w 449"/>
                <a:gd name="T15" fmla="*/ 1 h 259"/>
                <a:gd name="T16" fmla="*/ 17 w 449"/>
                <a:gd name="T17" fmla="*/ 1 h 259"/>
                <a:gd name="T18" fmla="*/ 17 w 449"/>
                <a:gd name="T19" fmla="*/ 2 h 259"/>
                <a:gd name="T20" fmla="*/ 17 w 449"/>
                <a:gd name="T21" fmla="*/ 2 h 259"/>
                <a:gd name="T22" fmla="*/ 17 w 449"/>
                <a:gd name="T23" fmla="*/ 2 h 259"/>
                <a:gd name="T24" fmla="*/ 16 w 449"/>
                <a:gd name="T25" fmla="*/ 3 h 259"/>
                <a:gd name="T26" fmla="*/ 13 w 449"/>
                <a:gd name="T27" fmla="*/ 3 h 259"/>
                <a:gd name="T28" fmla="*/ 12 w 449"/>
                <a:gd name="T29" fmla="*/ 3 h 259"/>
                <a:gd name="T30" fmla="*/ 11 w 449"/>
                <a:gd name="T31" fmla="*/ 3 h 259"/>
                <a:gd name="T32" fmla="*/ 9 w 449"/>
                <a:gd name="T33" fmla="*/ 3 h 259"/>
                <a:gd name="T34" fmla="*/ 6 w 449"/>
                <a:gd name="T35" fmla="*/ 3 h 259"/>
                <a:gd name="T36" fmla="*/ 4 w 449"/>
                <a:gd name="T37" fmla="*/ 3 h 259"/>
                <a:gd name="T38" fmla="*/ 1 w 449"/>
                <a:gd name="T39" fmla="*/ 3 h 259"/>
                <a:gd name="T40" fmla="*/ 1 w 449"/>
                <a:gd name="T41" fmla="*/ 4 h 259"/>
                <a:gd name="T42" fmla="*/ 2 w 449"/>
                <a:gd name="T43" fmla="*/ 4 h 259"/>
                <a:gd name="T44" fmla="*/ 4 w 449"/>
                <a:gd name="T45" fmla="*/ 4 h 259"/>
                <a:gd name="T46" fmla="*/ 4 w 449"/>
                <a:gd name="T47" fmla="*/ 5 h 259"/>
                <a:gd name="T48" fmla="*/ 4 w 449"/>
                <a:gd name="T49" fmla="*/ 5 h 259"/>
                <a:gd name="T50" fmla="*/ 2 w 449"/>
                <a:gd name="T51" fmla="*/ 5 h 259"/>
                <a:gd name="T52" fmla="*/ 1 w 449"/>
                <a:gd name="T53" fmla="*/ 5 h 259"/>
                <a:gd name="T54" fmla="*/ 1 w 449"/>
                <a:gd name="T55" fmla="*/ 5 h 259"/>
                <a:gd name="T56" fmla="*/ 1 w 449"/>
                <a:gd name="T57" fmla="*/ 6 h 259"/>
                <a:gd name="T58" fmla="*/ 1 w 449"/>
                <a:gd name="T59" fmla="*/ 6 h 259"/>
                <a:gd name="T60" fmla="*/ 2 w 449"/>
                <a:gd name="T61" fmla="*/ 6 h 259"/>
                <a:gd name="T62" fmla="*/ 1 w 449"/>
                <a:gd name="T63" fmla="*/ 6 h 259"/>
                <a:gd name="T64" fmla="*/ 1 w 449"/>
                <a:gd name="T65" fmla="*/ 5 h 259"/>
                <a:gd name="T66" fmla="*/ 3 w 449"/>
                <a:gd name="T67" fmla="*/ 5 h 259"/>
                <a:gd name="T68" fmla="*/ 4 w 449"/>
                <a:gd name="T69" fmla="*/ 5 h 259"/>
                <a:gd name="T70" fmla="*/ 7 w 449"/>
                <a:gd name="T71" fmla="*/ 5 h 259"/>
                <a:gd name="T72" fmla="*/ 7 w 449"/>
                <a:gd name="T73" fmla="*/ 5 h 259"/>
                <a:gd name="T74" fmla="*/ 6 w 449"/>
                <a:gd name="T75" fmla="*/ 5 h 259"/>
                <a:gd name="T76" fmla="*/ 6 w 449"/>
                <a:gd name="T77" fmla="*/ 5 h 259"/>
                <a:gd name="T78" fmla="*/ 7 w 449"/>
                <a:gd name="T79" fmla="*/ 5 h 259"/>
                <a:gd name="T80" fmla="*/ 9 w 449"/>
                <a:gd name="T81" fmla="*/ 5 h 259"/>
                <a:gd name="T82" fmla="*/ 11 w 449"/>
                <a:gd name="T83" fmla="*/ 5 h 259"/>
                <a:gd name="T84" fmla="*/ 11 w 449"/>
                <a:gd name="T85" fmla="*/ 5 h 259"/>
                <a:gd name="T86" fmla="*/ 11 w 449"/>
                <a:gd name="T87" fmla="*/ 5 h 259"/>
                <a:gd name="T88" fmla="*/ 11 w 449"/>
                <a:gd name="T89" fmla="*/ 5 h 259"/>
                <a:gd name="T90" fmla="*/ 12 w 449"/>
                <a:gd name="T91" fmla="*/ 5 h 259"/>
                <a:gd name="T92" fmla="*/ 13 w 449"/>
                <a:gd name="T93" fmla="*/ 5 h 259"/>
                <a:gd name="T94" fmla="*/ 16 w 449"/>
                <a:gd name="T95" fmla="*/ 5 h 259"/>
                <a:gd name="T96" fmla="*/ 17 w 449"/>
                <a:gd name="T97" fmla="*/ 5 h 259"/>
                <a:gd name="T98" fmla="*/ 18 w 449"/>
                <a:gd name="T99" fmla="*/ 5 h 259"/>
                <a:gd name="T100" fmla="*/ 19 w 449"/>
                <a:gd name="T101" fmla="*/ 5 h 259"/>
                <a:gd name="T102" fmla="*/ 19 w 449"/>
                <a:gd name="T103" fmla="*/ 5 h 259"/>
                <a:gd name="T104" fmla="*/ 18 w 449"/>
                <a:gd name="T105" fmla="*/ 5 h 259"/>
                <a:gd name="T106" fmla="*/ 19 w 449"/>
                <a:gd name="T107" fmla="*/ 5 h 259"/>
                <a:gd name="T108" fmla="*/ 20 w 449"/>
                <a:gd name="T109" fmla="*/ 4 h 259"/>
                <a:gd name="T110" fmla="*/ 21 w 449"/>
                <a:gd name="T111" fmla="*/ 4 h 259"/>
                <a:gd name="T112" fmla="*/ 24 w 449"/>
                <a:gd name="T113" fmla="*/ 4 h 259"/>
                <a:gd name="T114" fmla="*/ 25 w 449"/>
                <a:gd name="T115" fmla="*/ 3 h 259"/>
                <a:gd name="T116" fmla="*/ 25 w 449"/>
                <a:gd name="T117" fmla="*/ 3 h 259"/>
                <a:gd name="T118" fmla="*/ 25 w 449"/>
                <a:gd name="T119" fmla="*/ 2 h 259"/>
                <a:gd name="T120" fmla="*/ 25 w 449"/>
                <a:gd name="T121" fmla="*/ 2 h 25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9"/>
                <a:gd name="T184" fmla="*/ 0 h 259"/>
                <a:gd name="T185" fmla="*/ 449 w 449"/>
                <a:gd name="T186" fmla="*/ 259 h 25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9" h="259">
                  <a:moveTo>
                    <a:pt x="449" y="57"/>
                  </a:moveTo>
                  <a:lnTo>
                    <a:pt x="435" y="49"/>
                  </a:lnTo>
                  <a:lnTo>
                    <a:pt x="418" y="45"/>
                  </a:lnTo>
                  <a:lnTo>
                    <a:pt x="404" y="43"/>
                  </a:lnTo>
                  <a:lnTo>
                    <a:pt x="388" y="41"/>
                  </a:lnTo>
                  <a:lnTo>
                    <a:pt x="377" y="39"/>
                  </a:lnTo>
                  <a:lnTo>
                    <a:pt x="367" y="31"/>
                  </a:lnTo>
                  <a:lnTo>
                    <a:pt x="363" y="27"/>
                  </a:lnTo>
                  <a:lnTo>
                    <a:pt x="363" y="21"/>
                  </a:lnTo>
                  <a:lnTo>
                    <a:pt x="360" y="12"/>
                  </a:lnTo>
                  <a:lnTo>
                    <a:pt x="363" y="2"/>
                  </a:lnTo>
                  <a:lnTo>
                    <a:pt x="356" y="0"/>
                  </a:lnTo>
                  <a:lnTo>
                    <a:pt x="351" y="0"/>
                  </a:lnTo>
                  <a:lnTo>
                    <a:pt x="346" y="2"/>
                  </a:lnTo>
                  <a:lnTo>
                    <a:pt x="339" y="2"/>
                  </a:lnTo>
                  <a:lnTo>
                    <a:pt x="325" y="19"/>
                  </a:lnTo>
                  <a:lnTo>
                    <a:pt x="309" y="37"/>
                  </a:lnTo>
                  <a:lnTo>
                    <a:pt x="302" y="47"/>
                  </a:lnTo>
                  <a:lnTo>
                    <a:pt x="297" y="57"/>
                  </a:lnTo>
                  <a:lnTo>
                    <a:pt x="293" y="67"/>
                  </a:lnTo>
                  <a:lnTo>
                    <a:pt x="293" y="77"/>
                  </a:lnTo>
                  <a:lnTo>
                    <a:pt x="290" y="81"/>
                  </a:lnTo>
                  <a:lnTo>
                    <a:pt x="288" y="85"/>
                  </a:lnTo>
                  <a:lnTo>
                    <a:pt x="286" y="89"/>
                  </a:lnTo>
                  <a:lnTo>
                    <a:pt x="281" y="93"/>
                  </a:lnTo>
                  <a:lnTo>
                    <a:pt x="269" y="99"/>
                  </a:lnTo>
                  <a:lnTo>
                    <a:pt x="256" y="105"/>
                  </a:lnTo>
                  <a:lnTo>
                    <a:pt x="225" y="115"/>
                  </a:lnTo>
                  <a:lnTo>
                    <a:pt x="207" y="121"/>
                  </a:lnTo>
                  <a:lnTo>
                    <a:pt x="200" y="123"/>
                  </a:lnTo>
                  <a:lnTo>
                    <a:pt x="193" y="125"/>
                  </a:lnTo>
                  <a:lnTo>
                    <a:pt x="183" y="125"/>
                  </a:lnTo>
                  <a:lnTo>
                    <a:pt x="176" y="123"/>
                  </a:lnTo>
                  <a:lnTo>
                    <a:pt x="158" y="119"/>
                  </a:lnTo>
                  <a:lnTo>
                    <a:pt x="139" y="117"/>
                  </a:lnTo>
                  <a:lnTo>
                    <a:pt x="109" y="123"/>
                  </a:lnTo>
                  <a:lnTo>
                    <a:pt x="81" y="132"/>
                  </a:lnTo>
                  <a:lnTo>
                    <a:pt x="60" y="138"/>
                  </a:lnTo>
                  <a:lnTo>
                    <a:pt x="41" y="142"/>
                  </a:lnTo>
                  <a:lnTo>
                    <a:pt x="23" y="148"/>
                  </a:lnTo>
                  <a:lnTo>
                    <a:pt x="4" y="156"/>
                  </a:lnTo>
                  <a:lnTo>
                    <a:pt x="13" y="162"/>
                  </a:lnTo>
                  <a:lnTo>
                    <a:pt x="23" y="170"/>
                  </a:lnTo>
                  <a:lnTo>
                    <a:pt x="48" y="174"/>
                  </a:lnTo>
                  <a:lnTo>
                    <a:pt x="74" y="174"/>
                  </a:lnTo>
                  <a:lnTo>
                    <a:pt x="76" y="180"/>
                  </a:lnTo>
                  <a:lnTo>
                    <a:pt x="76" y="184"/>
                  </a:lnTo>
                  <a:lnTo>
                    <a:pt x="74" y="188"/>
                  </a:lnTo>
                  <a:lnTo>
                    <a:pt x="69" y="190"/>
                  </a:lnTo>
                  <a:lnTo>
                    <a:pt x="62" y="196"/>
                  </a:lnTo>
                  <a:lnTo>
                    <a:pt x="53" y="198"/>
                  </a:lnTo>
                  <a:lnTo>
                    <a:pt x="34" y="202"/>
                  </a:lnTo>
                  <a:lnTo>
                    <a:pt x="18" y="204"/>
                  </a:lnTo>
                  <a:lnTo>
                    <a:pt x="11" y="208"/>
                  </a:lnTo>
                  <a:lnTo>
                    <a:pt x="4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9" y="249"/>
                  </a:lnTo>
                  <a:lnTo>
                    <a:pt x="18" y="259"/>
                  </a:lnTo>
                  <a:lnTo>
                    <a:pt x="25" y="257"/>
                  </a:lnTo>
                  <a:lnTo>
                    <a:pt x="30" y="253"/>
                  </a:lnTo>
                  <a:lnTo>
                    <a:pt x="34" y="249"/>
                  </a:lnTo>
                  <a:lnTo>
                    <a:pt x="37" y="243"/>
                  </a:lnTo>
                  <a:lnTo>
                    <a:pt x="30" y="239"/>
                  </a:lnTo>
                  <a:lnTo>
                    <a:pt x="23" y="228"/>
                  </a:lnTo>
                  <a:lnTo>
                    <a:pt x="32" y="222"/>
                  </a:lnTo>
                  <a:lnTo>
                    <a:pt x="46" y="216"/>
                  </a:lnTo>
                  <a:lnTo>
                    <a:pt x="55" y="218"/>
                  </a:lnTo>
                  <a:lnTo>
                    <a:pt x="69" y="226"/>
                  </a:lnTo>
                  <a:lnTo>
                    <a:pt x="83" y="220"/>
                  </a:lnTo>
                  <a:lnTo>
                    <a:pt x="102" y="214"/>
                  </a:lnTo>
                  <a:lnTo>
                    <a:pt x="111" y="214"/>
                  </a:lnTo>
                  <a:lnTo>
                    <a:pt x="116" y="218"/>
                  </a:lnTo>
                  <a:lnTo>
                    <a:pt x="114" y="218"/>
                  </a:lnTo>
                  <a:lnTo>
                    <a:pt x="104" y="220"/>
                  </a:lnTo>
                  <a:lnTo>
                    <a:pt x="102" y="220"/>
                  </a:lnTo>
                  <a:lnTo>
                    <a:pt x="97" y="222"/>
                  </a:lnTo>
                  <a:lnTo>
                    <a:pt x="95" y="224"/>
                  </a:lnTo>
                  <a:lnTo>
                    <a:pt x="95" y="228"/>
                  </a:lnTo>
                  <a:lnTo>
                    <a:pt x="114" y="226"/>
                  </a:lnTo>
                  <a:lnTo>
                    <a:pt x="137" y="226"/>
                  </a:lnTo>
                  <a:lnTo>
                    <a:pt x="158" y="224"/>
                  </a:lnTo>
                  <a:lnTo>
                    <a:pt x="176" y="224"/>
                  </a:lnTo>
                  <a:lnTo>
                    <a:pt x="181" y="200"/>
                  </a:lnTo>
                  <a:lnTo>
                    <a:pt x="188" y="200"/>
                  </a:lnTo>
                  <a:lnTo>
                    <a:pt x="193" y="198"/>
                  </a:lnTo>
                  <a:lnTo>
                    <a:pt x="195" y="200"/>
                  </a:lnTo>
                  <a:lnTo>
                    <a:pt x="195" y="204"/>
                  </a:lnTo>
                  <a:lnTo>
                    <a:pt x="193" y="212"/>
                  </a:lnTo>
                  <a:lnTo>
                    <a:pt x="188" y="222"/>
                  </a:lnTo>
                  <a:lnTo>
                    <a:pt x="195" y="224"/>
                  </a:lnTo>
                  <a:lnTo>
                    <a:pt x="207" y="224"/>
                  </a:lnTo>
                  <a:lnTo>
                    <a:pt x="218" y="224"/>
                  </a:lnTo>
                  <a:lnTo>
                    <a:pt x="232" y="224"/>
                  </a:lnTo>
                  <a:lnTo>
                    <a:pt x="260" y="222"/>
                  </a:lnTo>
                  <a:lnTo>
                    <a:pt x="276" y="222"/>
                  </a:lnTo>
                  <a:lnTo>
                    <a:pt x="290" y="226"/>
                  </a:lnTo>
                  <a:lnTo>
                    <a:pt x="302" y="228"/>
                  </a:lnTo>
                  <a:lnTo>
                    <a:pt x="311" y="226"/>
                  </a:lnTo>
                  <a:lnTo>
                    <a:pt x="316" y="224"/>
                  </a:lnTo>
                  <a:lnTo>
                    <a:pt x="321" y="220"/>
                  </a:lnTo>
                  <a:lnTo>
                    <a:pt x="323" y="216"/>
                  </a:lnTo>
                  <a:lnTo>
                    <a:pt x="323" y="212"/>
                  </a:lnTo>
                  <a:lnTo>
                    <a:pt x="321" y="210"/>
                  </a:lnTo>
                  <a:lnTo>
                    <a:pt x="318" y="206"/>
                  </a:lnTo>
                  <a:lnTo>
                    <a:pt x="318" y="200"/>
                  </a:lnTo>
                  <a:lnTo>
                    <a:pt x="321" y="194"/>
                  </a:lnTo>
                  <a:lnTo>
                    <a:pt x="325" y="186"/>
                  </a:lnTo>
                  <a:lnTo>
                    <a:pt x="332" y="180"/>
                  </a:lnTo>
                  <a:lnTo>
                    <a:pt x="342" y="172"/>
                  </a:lnTo>
                  <a:lnTo>
                    <a:pt x="353" y="166"/>
                  </a:lnTo>
                  <a:lnTo>
                    <a:pt x="363" y="162"/>
                  </a:lnTo>
                  <a:lnTo>
                    <a:pt x="393" y="156"/>
                  </a:lnTo>
                  <a:lnTo>
                    <a:pt x="416" y="150"/>
                  </a:lnTo>
                  <a:lnTo>
                    <a:pt x="425" y="144"/>
                  </a:lnTo>
                  <a:lnTo>
                    <a:pt x="435" y="140"/>
                  </a:lnTo>
                  <a:lnTo>
                    <a:pt x="439" y="132"/>
                  </a:lnTo>
                  <a:lnTo>
                    <a:pt x="439" y="121"/>
                  </a:lnTo>
                  <a:lnTo>
                    <a:pt x="439" y="99"/>
                  </a:lnTo>
                  <a:lnTo>
                    <a:pt x="439" y="71"/>
                  </a:lnTo>
                  <a:lnTo>
                    <a:pt x="444" y="63"/>
                  </a:lnTo>
                  <a:lnTo>
                    <a:pt x="449" y="57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37" name="Freeform 127"/>
            <p:cNvSpPr>
              <a:spLocks/>
            </p:cNvSpPr>
            <p:nvPr/>
          </p:nvSpPr>
          <p:spPr bwMode="auto">
            <a:xfrm>
              <a:off x="3386" y="2626"/>
              <a:ext cx="279" cy="140"/>
            </a:xfrm>
            <a:custGeom>
              <a:avLst/>
              <a:gdLst>
                <a:gd name="T0" fmla="*/ 25 w 449"/>
                <a:gd name="T1" fmla="*/ 1 h 259"/>
                <a:gd name="T2" fmla="*/ 23 w 449"/>
                <a:gd name="T3" fmla="*/ 1 h 259"/>
                <a:gd name="T4" fmla="*/ 22 w 449"/>
                <a:gd name="T5" fmla="*/ 1 h 259"/>
                <a:gd name="T6" fmla="*/ 21 w 449"/>
                <a:gd name="T7" fmla="*/ 1 h 259"/>
                <a:gd name="T8" fmla="*/ 21 w 449"/>
                <a:gd name="T9" fmla="*/ 1 h 259"/>
                <a:gd name="T10" fmla="*/ 21 w 449"/>
                <a:gd name="T11" fmla="*/ 0 h 259"/>
                <a:gd name="T12" fmla="*/ 20 w 449"/>
                <a:gd name="T13" fmla="*/ 1 h 259"/>
                <a:gd name="T14" fmla="*/ 19 w 449"/>
                <a:gd name="T15" fmla="*/ 1 h 259"/>
                <a:gd name="T16" fmla="*/ 17 w 449"/>
                <a:gd name="T17" fmla="*/ 1 h 259"/>
                <a:gd name="T18" fmla="*/ 17 w 449"/>
                <a:gd name="T19" fmla="*/ 2 h 259"/>
                <a:gd name="T20" fmla="*/ 17 w 449"/>
                <a:gd name="T21" fmla="*/ 2 h 259"/>
                <a:gd name="T22" fmla="*/ 17 w 449"/>
                <a:gd name="T23" fmla="*/ 2 h 259"/>
                <a:gd name="T24" fmla="*/ 16 w 449"/>
                <a:gd name="T25" fmla="*/ 3 h 259"/>
                <a:gd name="T26" fmla="*/ 13 w 449"/>
                <a:gd name="T27" fmla="*/ 3 h 259"/>
                <a:gd name="T28" fmla="*/ 12 w 449"/>
                <a:gd name="T29" fmla="*/ 3 h 259"/>
                <a:gd name="T30" fmla="*/ 11 w 449"/>
                <a:gd name="T31" fmla="*/ 3 h 259"/>
                <a:gd name="T32" fmla="*/ 9 w 449"/>
                <a:gd name="T33" fmla="*/ 3 h 259"/>
                <a:gd name="T34" fmla="*/ 6 w 449"/>
                <a:gd name="T35" fmla="*/ 3 h 259"/>
                <a:gd name="T36" fmla="*/ 4 w 449"/>
                <a:gd name="T37" fmla="*/ 3 h 259"/>
                <a:gd name="T38" fmla="*/ 1 w 449"/>
                <a:gd name="T39" fmla="*/ 3 h 259"/>
                <a:gd name="T40" fmla="*/ 1 w 449"/>
                <a:gd name="T41" fmla="*/ 4 h 259"/>
                <a:gd name="T42" fmla="*/ 2 w 449"/>
                <a:gd name="T43" fmla="*/ 4 h 259"/>
                <a:gd name="T44" fmla="*/ 4 w 449"/>
                <a:gd name="T45" fmla="*/ 4 h 259"/>
                <a:gd name="T46" fmla="*/ 4 w 449"/>
                <a:gd name="T47" fmla="*/ 5 h 259"/>
                <a:gd name="T48" fmla="*/ 4 w 449"/>
                <a:gd name="T49" fmla="*/ 5 h 259"/>
                <a:gd name="T50" fmla="*/ 2 w 449"/>
                <a:gd name="T51" fmla="*/ 5 h 259"/>
                <a:gd name="T52" fmla="*/ 1 w 449"/>
                <a:gd name="T53" fmla="*/ 5 h 259"/>
                <a:gd name="T54" fmla="*/ 1 w 449"/>
                <a:gd name="T55" fmla="*/ 5 h 259"/>
                <a:gd name="T56" fmla="*/ 1 w 449"/>
                <a:gd name="T57" fmla="*/ 6 h 259"/>
                <a:gd name="T58" fmla="*/ 1 w 449"/>
                <a:gd name="T59" fmla="*/ 6 h 259"/>
                <a:gd name="T60" fmla="*/ 2 w 449"/>
                <a:gd name="T61" fmla="*/ 6 h 259"/>
                <a:gd name="T62" fmla="*/ 1 w 449"/>
                <a:gd name="T63" fmla="*/ 6 h 259"/>
                <a:gd name="T64" fmla="*/ 1 w 449"/>
                <a:gd name="T65" fmla="*/ 5 h 259"/>
                <a:gd name="T66" fmla="*/ 3 w 449"/>
                <a:gd name="T67" fmla="*/ 5 h 259"/>
                <a:gd name="T68" fmla="*/ 4 w 449"/>
                <a:gd name="T69" fmla="*/ 5 h 259"/>
                <a:gd name="T70" fmla="*/ 7 w 449"/>
                <a:gd name="T71" fmla="*/ 5 h 259"/>
                <a:gd name="T72" fmla="*/ 7 w 449"/>
                <a:gd name="T73" fmla="*/ 5 h 259"/>
                <a:gd name="T74" fmla="*/ 6 w 449"/>
                <a:gd name="T75" fmla="*/ 5 h 259"/>
                <a:gd name="T76" fmla="*/ 6 w 449"/>
                <a:gd name="T77" fmla="*/ 5 h 259"/>
                <a:gd name="T78" fmla="*/ 7 w 449"/>
                <a:gd name="T79" fmla="*/ 5 h 259"/>
                <a:gd name="T80" fmla="*/ 9 w 449"/>
                <a:gd name="T81" fmla="*/ 5 h 259"/>
                <a:gd name="T82" fmla="*/ 10 w 449"/>
                <a:gd name="T83" fmla="*/ 5 h 259"/>
                <a:gd name="T84" fmla="*/ 11 w 449"/>
                <a:gd name="T85" fmla="*/ 5 h 259"/>
                <a:gd name="T86" fmla="*/ 11 w 449"/>
                <a:gd name="T87" fmla="*/ 5 h 259"/>
                <a:gd name="T88" fmla="*/ 11 w 449"/>
                <a:gd name="T89" fmla="*/ 5 h 259"/>
                <a:gd name="T90" fmla="*/ 11 w 449"/>
                <a:gd name="T91" fmla="*/ 5 h 259"/>
                <a:gd name="T92" fmla="*/ 12 w 449"/>
                <a:gd name="T93" fmla="*/ 5 h 259"/>
                <a:gd name="T94" fmla="*/ 13 w 449"/>
                <a:gd name="T95" fmla="*/ 5 h 259"/>
                <a:gd name="T96" fmla="*/ 16 w 449"/>
                <a:gd name="T97" fmla="*/ 5 h 259"/>
                <a:gd name="T98" fmla="*/ 17 w 449"/>
                <a:gd name="T99" fmla="*/ 5 h 259"/>
                <a:gd name="T100" fmla="*/ 18 w 449"/>
                <a:gd name="T101" fmla="*/ 5 h 259"/>
                <a:gd name="T102" fmla="*/ 19 w 449"/>
                <a:gd name="T103" fmla="*/ 5 h 259"/>
                <a:gd name="T104" fmla="*/ 19 w 449"/>
                <a:gd name="T105" fmla="*/ 5 h 259"/>
                <a:gd name="T106" fmla="*/ 18 w 449"/>
                <a:gd name="T107" fmla="*/ 5 h 259"/>
                <a:gd name="T108" fmla="*/ 19 w 449"/>
                <a:gd name="T109" fmla="*/ 5 h 259"/>
                <a:gd name="T110" fmla="*/ 20 w 449"/>
                <a:gd name="T111" fmla="*/ 4 h 259"/>
                <a:gd name="T112" fmla="*/ 21 w 449"/>
                <a:gd name="T113" fmla="*/ 4 h 259"/>
                <a:gd name="T114" fmla="*/ 24 w 449"/>
                <a:gd name="T115" fmla="*/ 4 h 259"/>
                <a:gd name="T116" fmla="*/ 25 w 449"/>
                <a:gd name="T117" fmla="*/ 3 h 259"/>
                <a:gd name="T118" fmla="*/ 25 w 449"/>
                <a:gd name="T119" fmla="*/ 3 h 259"/>
                <a:gd name="T120" fmla="*/ 25 w 449"/>
                <a:gd name="T121" fmla="*/ 2 h 259"/>
                <a:gd name="T122" fmla="*/ 25 w 449"/>
                <a:gd name="T123" fmla="*/ 2 h 259"/>
                <a:gd name="T124" fmla="*/ 25 w 449"/>
                <a:gd name="T125" fmla="*/ 2 h 2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49"/>
                <a:gd name="T190" fmla="*/ 0 h 259"/>
                <a:gd name="T191" fmla="*/ 449 w 449"/>
                <a:gd name="T192" fmla="*/ 259 h 2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49" h="259">
                  <a:moveTo>
                    <a:pt x="449" y="57"/>
                  </a:moveTo>
                  <a:lnTo>
                    <a:pt x="435" y="49"/>
                  </a:lnTo>
                  <a:lnTo>
                    <a:pt x="418" y="45"/>
                  </a:lnTo>
                  <a:lnTo>
                    <a:pt x="404" y="43"/>
                  </a:lnTo>
                  <a:lnTo>
                    <a:pt x="388" y="41"/>
                  </a:lnTo>
                  <a:lnTo>
                    <a:pt x="377" y="39"/>
                  </a:lnTo>
                  <a:lnTo>
                    <a:pt x="367" y="31"/>
                  </a:lnTo>
                  <a:lnTo>
                    <a:pt x="363" y="27"/>
                  </a:lnTo>
                  <a:lnTo>
                    <a:pt x="363" y="21"/>
                  </a:lnTo>
                  <a:lnTo>
                    <a:pt x="360" y="12"/>
                  </a:lnTo>
                  <a:lnTo>
                    <a:pt x="363" y="2"/>
                  </a:lnTo>
                  <a:lnTo>
                    <a:pt x="356" y="0"/>
                  </a:lnTo>
                  <a:lnTo>
                    <a:pt x="351" y="0"/>
                  </a:lnTo>
                  <a:lnTo>
                    <a:pt x="346" y="2"/>
                  </a:lnTo>
                  <a:lnTo>
                    <a:pt x="339" y="2"/>
                  </a:lnTo>
                  <a:lnTo>
                    <a:pt x="325" y="19"/>
                  </a:lnTo>
                  <a:lnTo>
                    <a:pt x="309" y="37"/>
                  </a:lnTo>
                  <a:lnTo>
                    <a:pt x="302" y="47"/>
                  </a:lnTo>
                  <a:lnTo>
                    <a:pt x="297" y="57"/>
                  </a:lnTo>
                  <a:lnTo>
                    <a:pt x="293" y="67"/>
                  </a:lnTo>
                  <a:lnTo>
                    <a:pt x="293" y="77"/>
                  </a:lnTo>
                  <a:lnTo>
                    <a:pt x="290" y="81"/>
                  </a:lnTo>
                  <a:lnTo>
                    <a:pt x="288" y="85"/>
                  </a:lnTo>
                  <a:lnTo>
                    <a:pt x="286" y="89"/>
                  </a:lnTo>
                  <a:lnTo>
                    <a:pt x="281" y="93"/>
                  </a:lnTo>
                  <a:lnTo>
                    <a:pt x="269" y="99"/>
                  </a:lnTo>
                  <a:lnTo>
                    <a:pt x="256" y="105"/>
                  </a:lnTo>
                  <a:lnTo>
                    <a:pt x="225" y="115"/>
                  </a:lnTo>
                  <a:lnTo>
                    <a:pt x="207" y="121"/>
                  </a:lnTo>
                  <a:lnTo>
                    <a:pt x="200" y="123"/>
                  </a:lnTo>
                  <a:lnTo>
                    <a:pt x="193" y="125"/>
                  </a:lnTo>
                  <a:lnTo>
                    <a:pt x="183" y="125"/>
                  </a:lnTo>
                  <a:lnTo>
                    <a:pt x="176" y="123"/>
                  </a:lnTo>
                  <a:lnTo>
                    <a:pt x="158" y="119"/>
                  </a:lnTo>
                  <a:lnTo>
                    <a:pt x="139" y="117"/>
                  </a:lnTo>
                  <a:lnTo>
                    <a:pt x="109" y="123"/>
                  </a:lnTo>
                  <a:lnTo>
                    <a:pt x="81" y="132"/>
                  </a:lnTo>
                  <a:lnTo>
                    <a:pt x="60" y="138"/>
                  </a:lnTo>
                  <a:lnTo>
                    <a:pt x="41" y="142"/>
                  </a:lnTo>
                  <a:lnTo>
                    <a:pt x="23" y="148"/>
                  </a:lnTo>
                  <a:lnTo>
                    <a:pt x="4" y="156"/>
                  </a:lnTo>
                  <a:lnTo>
                    <a:pt x="13" y="162"/>
                  </a:lnTo>
                  <a:lnTo>
                    <a:pt x="23" y="170"/>
                  </a:lnTo>
                  <a:lnTo>
                    <a:pt x="48" y="174"/>
                  </a:lnTo>
                  <a:lnTo>
                    <a:pt x="74" y="174"/>
                  </a:lnTo>
                  <a:lnTo>
                    <a:pt x="76" y="180"/>
                  </a:lnTo>
                  <a:lnTo>
                    <a:pt x="76" y="184"/>
                  </a:lnTo>
                  <a:lnTo>
                    <a:pt x="74" y="188"/>
                  </a:lnTo>
                  <a:lnTo>
                    <a:pt x="69" y="190"/>
                  </a:lnTo>
                  <a:lnTo>
                    <a:pt x="62" y="196"/>
                  </a:lnTo>
                  <a:lnTo>
                    <a:pt x="53" y="198"/>
                  </a:lnTo>
                  <a:lnTo>
                    <a:pt x="34" y="202"/>
                  </a:lnTo>
                  <a:lnTo>
                    <a:pt x="18" y="204"/>
                  </a:lnTo>
                  <a:lnTo>
                    <a:pt x="11" y="208"/>
                  </a:lnTo>
                  <a:lnTo>
                    <a:pt x="4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9" y="249"/>
                  </a:lnTo>
                  <a:lnTo>
                    <a:pt x="18" y="259"/>
                  </a:lnTo>
                  <a:lnTo>
                    <a:pt x="25" y="257"/>
                  </a:lnTo>
                  <a:lnTo>
                    <a:pt x="30" y="253"/>
                  </a:lnTo>
                  <a:lnTo>
                    <a:pt x="34" y="249"/>
                  </a:lnTo>
                  <a:lnTo>
                    <a:pt x="37" y="243"/>
                  </a:lnTo>
                  <a:lnTo>
                    <a:pt x="30" y="239"/>
                  </a:lnTo>
                  <a:lnTo>
                    <a:pt x="23" y="228"/>
                  </a:lnTo>
                  <a:lnTo>
                    <a:pt x="32" y="222"/>
                  </a:lnTo>
                  <a:lnTo>
                    <a:pt x="46" y="216"/>
                  </a:lnTo>
                  <a:lnTo>
                    <a:pt x="55" y="218"/>
                  </a:lnTo>
                  <a:lnTo>
                    <a:pt x="69" y="226"/>
                  </a:lnTo>
                  <a:lnTo>
                    <a:pt x="83" y="220"/>
                  </a:lnTo>
                  <a:lnTo>
                    <a:pt x="102" y="214"/>
                  </a:lnTo>
                  <a:lnTo>
                    <a:pt x="111" y="214"/>
                  </a:lnTo>
                  <a:lnTo>
                    <a:pt x="116" y="218"/>
                  </a:lnTo>
                  <a:lnTo>
                    <a:pt x="114" y="218"/>
                  </a:lnTo>
                  <a:lnTo>
                    <a:pt x="104" y="220"/>
                  </a:lnTo>
                  <a:lnTo>
                    <a:pt x="102" y="220"/>
                  </a:lnTo>
                  <a:lnTo>
                    <a:pt x="97" y="222"/>
                  </a:lnTo>
                  <a:lnTo>
                    <a:pt x="95" y="224"/>
                  </a:lnTo>
                  <a:lnTo>
                    <a:pt x="95" y="228"/>
                  </a:lnTo>
                  <a:lnTo>
                    <a:pt x="114" y="226"/>
                  </a:lnTo>
                  <a:lnTo>
                    <a:pt x="137" y="226"/>
                  </a:lnTo>
                  <a:lnTo>
                    <a:pt x="158" y="224"/>
                  </a:lnTo>
                  <a:lnTo>
                    <a:pt x="176" y="224"/>
                  </a:lnTo>
                  <a:lnTo>
                    <a:pt x="181" y="200"/>
                  </a:lnTo>
                  <a:lnTo>
                    <a:pt x="188" y="200"/>
                  </a:lnTo>
                  <a:lnTo>
                    <a:pt x="193" y="198"/>
                  </a:lnTo>
                  <a:lnTo>
                    <a:pt x="195" y="200"/>
                  </a:lnTo>
                  <a:lnTo>
                    <a:pt x="195" y="204"/>
                  </a:lnTo>
                  <a:lnTo>
                    <a:pt x="193" y="212"/>
                  </a:lnTo>
                  <a:lnTo>
                    <a:pt x="188" y="222"/>
                  </a:lnTo>
                  <a:lnTo>
                    <a:pt x="195" y="224"/>
                  </a:lnTo>
                  <a:lnTo>
                    <a:pt x="207" y="224"/>
                  </a:lnTo>
                  <a:lnTo>
                    <a:pt x="218" y="224"/>
                  </a:lnTo>
                  <a:lnTo>
                    <a:pt x="232" y="224"/>
                  </a:lnTo>
                  <a:lnTo>
                    <a:pt x="260" y="222"/>
                  </a:lnTo>
                  <a:lnTo>
                    <a:pt x="276" y="222"/>
                  </a:lnTo>
                  <a:lnTo>
                    <a:pt x="290" y="226"/>
                  </a:lnTo>
                  <a:lnTo>
                    <a:pt x="302" y="228"/>
                  </a:lnTo>
                  <a:lnTo>
                    <a:pt x="311" y="226"/>
                  </a:lnTo>
                  <a:lnTo>
                    <a:pt x="316" y="224"/>
                  </a:lnTo>
                  <a:lnTo>
                    <a:pt x="321" y="220"/>
                  </a:lnTo>
                  <a:lnTo>
                    <a:pt x="323" y="216"/>
                  </a:lnTo>
                  <a:lnTo>
                    <a:pt x="323" y="212"/>
                  </a:lnTo>
                  <a:lnTo>
                    <a:pt x="321" y="210"/>
                  </a:lnTo>
                  <a:lnTo>
                    <a:pt x="318" y="206"/>
                  </a:lnTo>
                  <a:lnTo>
                    <a:pt x="318" y="200"/>
                  </a:lnTo>
                  <a:lnTo>
                    <a:pt x="321" y="194"/>
                  </a:lnTo>
                  <a:lnTo>
                    <a:pt x="325" y="186"/>
                  </a:lnTo>
                  <a:lnTo>
                    <a:pt x="332" y="180"/>
                  </a:lnTo>
                  <a:lnTo>
                    <a:pt x="342" y="172"/>
                  </a:lnTo>
                  <a:lnTo>
                    <a:pt x="353" y="166"/>
                  </a:lnTo>
                  <a:lnTo>
                    <a:pt x="363" y="162"/>
                  </a:lnTo>
                  <a:lnTo>
                    <a:pt x="393" y="156"/>
                  </a:lnTo>
                  <a:lnTo>
                    <a:pt x="416" y="150"/>
                  </a:lnTo>
                  <a:lnTo>
                    <a:pt x="425" y="144"/>
                  </a:lnTo>
                  <a:lnTo>
                    <a:pt x="435" y="140"/>
                  </a:lnTo>
                  <a:lnTo>
                    <a:pt x="439" y="132"/>
                  </a:lnTo>
                  <a:lnTo>
                    <a:pt x="439" y="121"/>
                  </a:lnTo>
                  <a:lnTo>
                    <a:pt x="439" y="99"/>
                  </a:lnTo>
                  <a:lnTo>
                    <a:pt x="439" y="71"/>
                  </a:lnTo>
                  <a:lnTo>
                    <a:pt x="444" y="63"/>
                  </a:lnTo>
                  <a:lnTo>
                    <a:pt x="449" y="57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38" name="Freeform 128"/>
            <p:cNvSpPr>
              <a:spLocks/>
            </p:cNvSpPr>
            <p:nvPr/>
          </p:nvSpPr>
          <p:spPr bwMode="auto">
            <a:xfrm>
              <a:off x="3597" y="2467"/>
              <a:ext cx="173" cy="191"/>
            </a:xfrm>
            <a:custGeom>
              <a:avLst/>
              <a:gdLst>
                <a:gd name="T0" fmla="*/ 7 w 280"/>
                <a:gd name="T1" fmla="*/ 9 h 355"/>
                <a:gd name="T2" fmla="*/ 7 w 280"/>
                <a:gd name="T3" fmla="*/ 9 h 355"/>
                <a:gd name="T4" fmla="*/ 7 w 280"/>
                <a:gd name="T5" fmla="*/ 8 h 355"/>
                <a:gd name="T6" fmla="*/ 7 w 280"/>
                <a:gd name="T7" fmla="*/ 8 h 355"/>
                <a:gd name="T8" fmla="*/ 9 w 280"/>
                <a:gd name="T9" fmla="*/ 8 h 355"/>
                <a:gd name="T10" fmla="*/ 9 w 280"/>
                <a:gd name="T11" fmla="*/ 7 h 355"/>
                <a:gd name="T12" fmla="*/ 11 w 280"/>
                <a:gd name="T13" fmla="*/ 6 h 355"/>
                <a:gd name="T14" fmla="*/ 12 w 280"/>
                <a:gd name="T15" fmla="*/ 5 h 355"/>
                <a:gd name="T16" fmla="*/ 14 w 280"/>
                <a:gd name="T17" fmla="*/ 5 h 355"/>
                <a:gd name="T18" fmla="*/ 14 w 280"/>
                <a:gd name="T19" fmla="*/ 4 h 355"/>
                <a:gd name="T20" fmla="*/ 15 w 280"/>
                <a:gd name="T21" fmla="*/ 2 h 355"/>
                <a:gd name="T22" fmla="*/ 15 w 280"/>
                <a:gd name="T23" fmla="*/ 2 h 355"/>
                <a:gd name="T24" fmla="*/ 15 w 280"/>
                <a:gd name="T25" fmla="*/ 1 h 355"/>
                <a:gd name="T26" fmla="*/ 12 w 280"/>
                <a:gd name="T27" fmla="*/ 1 h 355"/>
                <a:gd name="T28" fmla="*/ 11 w 280"/>
                <a:gd name="T29" fmla="*/ 0 h 355"/>
                <a:gd name="T30" fmla="*/ 9 w 280"/>
                <a:gd name="T31" fmla="*/ 1 h 355"/>
                <a:gd name="T32" fmla="*/ 9 w 280"/>
                <a:gd name="T33" fmla="*/ 1 h 355"/>
                <a:gd name="T34" fmla="*/ 9 w 280"/>
                <a:gd name="T35" fmla="*/ 1 h 355"/>
                <a:gd name="T36" fmla="*/ 9 w 280"/>
                <a:gd name="T37" fmla="*/ 1 h 355"/>
                <a:gd name="T38" fmla="*/ 9 w 280"/>
                <a:gd name="T39" fmla="*/ 1 h 355"/>
                <a:gd name="T40" fmla="*/ 7 w 280"/>
                <a:gd name="T41" fmla="*/ 1 h 355"/>
                <a:gd name="T42" fmla="*/ 7 w 280"/>
                <a:gd name="T43" fmla="*/ 1 h 355"/>
                <a:gd name="T44" fmla="*/ 7 w 280"/>
                <a:gd name="T45" fmla="*/ 1 h 355"/>
                <a:gd name="T46" fmla="*/ 6 w 280"/>
                <a:gd name="T47" fmla="*/ 1 h 355"/>
                <a:gd name="T48" fmla="*/ 7 w 280"/>
                <a:gd name="T49" fmla="*/ 1 h 355"/>
                <a:gd name="T50" fmla="*/ 7 w 280"/>
                <a:gd name="T51" fmla="*/ 2 h 355"/>
                <a:gd name="T52" fmla="*/ 7 w 280"/>
                <a:gd name="T53" fmla="*/ 2 h 355"/>
                <a:gd name="T54" fmla="*/ 7 w 280"/>
                <a:gd name="T55" fmla="*/ 2 h 355"/>
                <a:gd name="T56" fmla="*/ 7 w 280"/>
                <a:gd name="T57" fmla="*/ 2 h 355"/>
                <a:gd name="T58" fmla="*/ 7 w 280"/>
                <a:gd name="T59" fmla="*/ 2 h 355"/>
                <a:gd name="T60" fmla="*/ 6 w 280"/>
                <a:gd name="T61" fmla="*/ 2 h 355"/>
                <a:gd name="T62" fmla="*/ 6 w 280"/>
                <a:gd name="T63" fmla="*/ 2 h 355"/>
                <a:gd name="T64" fmla="*/ 6 w 280"/>
                <a:gd name="T65" fmla="*/ 3 h 355"/>
                <a:gd name="T66" fmla="*/ 7 w 280"/>
                <a:gd name="T67" fmla="*/ 3 h 355"/>
                <a:gd name="T68" fmla="*/ 7 w 280"/>
                <a:gd name="T69" fmla="*/ 3 h 355"/>
                <a:gd name="T70" fmla="*/ 7 w 280"/>
                <a:gd name="T71" fmla="*/ 4 h 355"/>
                <a:gd name="T72" fmla="*/ 6 w 280"/>
                <a:gd name="T73" fmla="*/ 4 h 355"/>
                <a:gd name="T74" fmla="*/ 6 w 280"/>
                <a:gd name="T75" fmla="*/ 5 h 355"/>
                <a:gd name="T76" fmla="*/ 4 w 280"/>
                <a:gd name="T77" fmla="*/ 5 h 355"/>
                <a:gd name="T78" fmla="*/ 4 w 280"/>
                <a:gd name="T79" fmla="*/ 5 h 355"/>
                <a:gd name="T80" fmla="*/ 4 w 280"/>
                <a:gd name="T81" fmla="*/ 6 h 355"/>
                <a:gd name="T82" fmla="*/ 2 w 280"/>
                <a:gd name="T83" fmla="*/ 6 h 355"/>
                <a:gd name="T84" fmla="*/ 1 w 280"/>
                <a:gd name="T85" fmla="*/ 6 h 355"/>
                <a:gd name="T86" fmla="*/ 1 w 280"/>
                <a:gd name="T87" fmla="*/ 6 h 355"/>
                <a:gd name="T88" fmla="*/ 1 w 280"/>
                <a:gd name="T89" fmla="*/ 6 h 355"/>
                <a:gd name="T90" fmla="*/ 1 w 280"/>
                <a:gd name="T91" fmla="*/ 7 h 355"/>
                <a:gd name="T92" fmla="*/ 0 w 280"/>
                <a:gd name="T93" fmla="*/ 7 h 355"/>
                <a:gd name="T94" fmla="*/ 1 w 280"/>
                <a:gd name="T95" fmla="*/ 7 h 355"/>
                <a:gd name="T96" fmla="*/ 1 w 280"/>
                <a:gd name="T97" fmla="*/ 7 h 355"/>
                <a:gd name="T98" fmla="*/ 1 w 280"/>
                <a:gd name="T99" fmla="*/ 8 h 355"/>
                <a:gd name="T100" fmla="*/ 1 w 280"/>
                <a:gd name="T101" fmla="*/ 8 h 355"/>
                <a:gd name="T102" fmla="*/ 4 w 280"/>
                <a:gd name="T103" fmla="*/ 9 h 355"/>
                <a:gd name="T104" fmla="*/ 4 w 280"/>
                <a:gd name="T105" fmla="*/ 9 h 355"/>
                <a:gd name="T106" fmla="*/ 6 w 280"/>
                <a:gd name="T107" fmla="*/ 9 h 355"/>
                <a:gd name="T108" fmla="*/ 6 w 280"/>
                <a:gd name="T109" fmla="*/ 9 h 35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80"/>
                <a:gd name="T166" fmla="*/ 0 h 355"/>
                <a:gd name="T167" fmla="*/ 280 w 280"/>
                <a:gd name="T168" fmla="*/ 355 h 35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80" h="355">
                  <a:moveTo>
                    <a:pt x="107" y="355"/>
                  </a:moveTo>
                  <a:lnTo>
                    <a:pt x="112" y="351"/>
                  </a:lnTo>
                  <a:lnTo>
                    <a:pt x="117" y="347"/>
                  </a:lnTo>
                  <a:lnTo>
                    <a:pt x="119" y="341"/>
                  </a:lnTo>
                  <a:lnTo>
                    <a:pt x="121" y="335"/>
                  </a:lnTo>
                  <a:lnTo>
                    <a:pt x="121" y="329"/>
                  </a:lnTo>
                  <a:lnTo>
                    <a:pt x="121" y="323"/>
                  </a:lnTo>
                  <a:lnTo>
                    <a:pt x="126" y="319"/>
                  </a:lnTo>
                  <a:lnTo>
                    <a:pt x="135" y="315"/>
                  </a:lnTo>
                  <a:lnTo>
                    <a:pt x="149" y="310"/>
                  </a:lnTo>
                  <a:lnTo>
                    <a:pt x="159" y="306"/>
                  </a:lnTo>
                  <a:lnTo>
                    <a:pt x="166" y="298"/>
                  </a:lnTo>
                  <a:lnTo>
                    <a:pt x="177" y="286"/>
                  </a:lnTo>
                  <a:lnTo>
                    <a:pt x="193" y="262"/>
                  </a:lnTo>
                  <a:lnTo>
                    <a:pt x="207" y="238"/>
                  </a:lnTo>
                  <a:lnTo>
                    <a:pt x="214" y="226"/>
                  </a:lnTo>
                  <a:lnTo>
                    <a:pt x="221" y="214"/>
                  </a:lnTo>
                  <a:lnTo>
                    <a:pt x="235" y="201"/>
                  </a:lnTo>
                  <a:lnTo>
                    <a:pt x="252" y="193"/>
                  </a:lnTo>
                  <a:lnTo>
                    <a:pt x="259" y="179"/>
                  </a:lnTo>
                  <a:lnTo>
                    <a:pt x="266" y="163"/>
                  </a:lnTo>
                  <a:lnTo>
                    <a:pt x="273" y="92"/>
                  </a:lnTo>
                  <a:lnTo>
                    <a:pt x="273" y="80"/>
                  </a:lnTo>
                  <a:lnTo>
                    <a:pt x="275" y="68"/>
                  </a:lnTo>
                  <a:lnTo>
                    <a:pt x="277" y="58"/>
                  </a:lnTo>
                  <a:lnTo>
                    <a:pt x="280" y="50"/>
                  </a:lnTo>
                  <a:lnTo>
                    <a:pt x="249" y="30"/>
                  </a:lnTo>
                  <a:lnTo>
                    <a:pt x="221" y="12"/>
                  </a:lnTo>
                  <a:lnTo>
                    <a:pt x="207" y="6"/>
                  </a:lnTo>
                  <a:lnTo>
                    <a:pt x="193" y="0"/>
                  </a:lnTo>
                  <a:lnTo>
                    <a:pt x="170" y="4"/>
                  </a:lnTo>
                  <a:lnTo>
                    <a:pt x="149" y="6"/>
                  </a:lnTo>
                  <a:lnTo>
                    <a:pt x="145" y="6"/>
                  </a:lnTo>
                  <a:lnTo>
                    <a:pt x="145" y="8"/>
                  </a:lnTo>
                  <a:lnTo>
                    <a:pt x="145" y="10"/>
                  </a:lnTo>
                  <a:lnTo>
                    <a:pt x="147" y="14"/>
                  </a:lnTo>
                  <a:lnTo>
                    <a:pt x="149" y="20"/>
                  </a:lnTo>
                  <a:lnTo>
                    <a:pt x="149" y="22"/>
                  </a:lnTo>
                  <a:lnTo>
                    <a:pt x="147" y="24"/>
                  </a:lnTo>
                  <a:lnTo>
                    <a:pt x="145" y="24"/>
                  </a:lnTo>
                  <a:lnTo>
                    <a:pt x="142" y="24"/>
                  </a:lnTo>
                  <a:lnTo>
                    <a:pt x="138" y="24"/>
                  </a:lnTo>
                  <a:lnTo>
                    <a:pt x="133" y="22"/>
                  </a:lnTo>
                  <a:lnTo>
                    <a:pt x="126" y="26"/>
                  </a:lnTo>
                  <a:lnTo>
                    <a:pt x="117" y="32"/>
                  </a:lnTo>
                  <a:lnTo>
                    <a:pt x="112" y="36"/>
                  </a:lnTo>
                  <a:lnTo>
                    <a:pt x="110" y="40"/>
                  </a:lnTo>
                  <a:lnTo>
                    <a:pt x="110" y="42"/>
                  </a:lnTo>
                  <a:lnTo>
                    <a:pt x="112" y="46"/>
                  </a:lnTo>
                  <a:lnTo>
                    <a:pt x="117" y="50"/>
                  </a:lnTo>
                  <a:lnTo>
                    <a:pt x="121" y="56"/>
                  </a:lnTo>
                  <a:lnTo>
                    <a:pt x="124" y="60"/>
                  </a:lnTo>
                  <a:lnTo>
                    <a:pt x="124" y="64"/>
                  </a:lnTo>
                  <a:lnTo>
                    <a:pt x="126" y="72"/>
                  </a:lnTo>
                  <a:lnTo>
                    <a:pt x="128" y="80"/>
                  </a:lnTo>
                  <a:lnTo>
                    <a:pt x="135" y="86"/>
                  </a:lnTo>
                  <a:lnTo>
                    <a:pt x="135" y="88"/>
                  </a:lnTo>
                  <a:lnTo>
                    <a:pt x="133" y="90"/>
                  </a:lnTo>
                  <a:lnTo>
                    <a:pt x="131" y="92"/>
                  </a:lnTo>
                  <a:lnTo>
                    <a:pt x="117" y="92"/>
                  </a:lnTo>
                  <a:lnTo>
                    <a:pt x="105" y="92"/>
                  </a:lnTo>
                  <a:lnTo>
                    <a:pt x="100" y="92"/>
                  </a:lnTo>
                  <a:lnTo>
                    <a:pt x="100" y="95"/>
                  </a:lnTo>
                  <a:lnTo>
                    <a:pt x="100" y="97"/>
                  </a:lnTo>
                  <a:lnTo>
                    <a:pt x="105" y="99"/>
                  </a:lnTo>
                  <a:lnTo>
                    <a:pt x="112" y="105"/>
                  </a:lnTo>
                  <a:lnTo>
                    <a:pt x="117" y="109"/>
                  </a:lnTo>
                  <a:lnTo>
                    <a:pt x="121" y="125"/>
                  </a:lnTo>
                  <a:lnTo>
                    <a:pt x="128" y="141"/>
                  </a:lnTo>
                  <a:lnTo>
                    <a:pt x="128" y="149"/>
                  </a:lnTo>
                  <a:lnTo>
                    <a:pt x="124" y="155"/>
                  </a:lnTo>
                  <a:lnTo>
                    <a:pt x="117" y="161"/>
                  </a:lnTo>
                  <a:lnTo>
                    <a:pt x="110" y="167"/>
                  </a:lnTo>
                  <a:lnTo>
                    <a:pt x="103" y="175"/>
                  </a:lnTo>
                  <a:lnTo>
                    <a:pt x="93" y="185"/>
                  </a:lnTo>
                  <a:lnTo>
                    <a:pt x="86" y="197"/>
                  </a:lnTo>
                  <a:lnTo>
                    <a:pt x="79" y="216"/>
                  </a:lnTo>
                  <a:lnTo>
                    <a:pt x="77" y="222"/>
                  </a:lnTo>
                  <a:lnTo>
                    <a:pt x="72" y="228"/>
                  </a:lnTo>
                  <a:lnTo>
                    <a:pt x="70" y="232"/>
                  </a:lnTo>
                  <a:lnTo>
                    <a:pt x="65" y="234"/>
                  </a:lnTo>
                  <a:lnTo>
                    <a:pt x="56" y="236"/>
                  </a:lnTo>
                  <a:lnTo>
                    <a:pt x="47" y="238"/>
                  </a:lnTo>
                  <a:lnTo>
                    <a:pt x="38" y="236"/>
                  </a:lnTo>
                  <a:lnTo>
                    <a:pt x="28" y="238"/>
                  </a:lnTo>
                  <a:lnTo>
                    <a:pt x="26" y="238"/>
                  </a:lnTo>
                  <a:lnTo>
                    <a:pt x="21" y="240"/>
                  </a:lnTo>
                  <a:lnTo>
                    <a:pt x="19" y="244"/>
                  </a:lnTo>
                  <a:lnTo>
                    <a:pt x="17" y="248"/>
                  </a:lnTo>
                  <a:lnTo>
                    <a:pt x="14" y="270"/>
                  </a:lnTo>
                  <a:lnTo>
                    <a:pt x="12" y="290"/>
                  </a:lnTo>
                  <a:lnTo>
                    <a:pt x="7" y="292"/>
                  </a:lnTo>
                  <a:lnTo>
                    <a:pt x="0" y="298"/>
                  </a:lnTo>
                  <a:lnTo>
                    <a:pt x="7" y="298"/>
                  </a:lnTo>
                  <a:lnTo>
                    <a:pt x="12" y="296"/>
                  </a:lnTo>
                  <a:lnTo>
                    <a:pt x="17" y="296"/>
                  </a:lnTo>
                  <a:lnTo>
                    <a:pt x="24" y="298"/>
                  </a:lnTo>
                  <a:lnTo>
                    <a:pt x="24" y="308"/>
                  </a:lnTo>
                  <a:lnTo>
                    <a:pt x="24" y="317"/>
                  </a:lnTo>
                  <a:lnTo>
                    <a:pt x="28" y="325"/>
                  </a:lnTo>
                  <a:lnTo>
                    <a:pt x="33" y="329"/>
                  </a:lnTo>
                  <a:lnTo>
                    <a:pt x="42" y="335"/>
                  </a:lnTo>
                  <a:lnTo>
                    <a:pt x="56" y="339"/>
                  </a:lnTo>
                  <a:lnTo>
                    <a:pt x="70" y="341"/>
                  </a:lnTo>
                  <a:lnTo>
                    <a:pt x="86" y="343"/>
                  </a:lnTo>
                  <a:lnTo>
                    <a:pt x="91" y="345"/>
                  </a:lnTo>
                  <a:lnTo>
                    <a:pt x="98" y="347"/>
                  </a:lnTo>
                  <a:lnTo>
                    <a:pt x="103" y="351"/>
                  </a:lnTo>
                  <a:lnTo>
                    <a:pt x="107" y="355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39" name="Freeform 129"/>
            <p:cNvSpPr>
              <a:spLocks/>
            </p:cNvSpPr>
            <p:nvPr/>
          </p:nvSpPr>
          <p:spPr bwMode="auto">
            <a:xfrm>
              <a:off x="3597" y="2467"/>
              <a:ext cx="173" cy="191"/>
            </a:xfrm>
            <a:custGeom>
              <a:avLst/>
              <a:gdLst>
                <a:gd name="T0" fmla="*/ 7 w 280"/>
                <a:gd name="T1" fmla="*/ 9 h 355"/>
                <a:gd name="T2" fmla="*/ 7 w 280"/>
                <a:gd name="T3" fmla="*/ 9 h 355"/>
                <a:gd name="T4" fmla="*/ 7 w 280"/>
                <a:gd name="T5" fmla="*/ 8 h 355"/>
                <a:gd name="T6" fmla="*/ 7 w 280"/>
                <a:gd name="T7" fmla="*/ 8 h 355"/>
                <a:gd name="T8" fmla="*/ 9 w 280"/>
                <a:gd name="T9" fmla="*/ 8 h 355"/>
                <a:gd name="T10" fmla="*/ 9 w 280"/>
                <a:gd name="T11" fmla="*/ 7 h 355"/>
                <a:gd name="T12" fmla="*/ 11 w 280"/>
                <a:gd name="T13" fmla="*/ 6 h 355"/>
                <a:gd name="T14" fmla="*/ 12 w 280"/>
                <a:gd name="T15" fmla="*/ 5 h 355"/>
                <a:gd name="T16" fmla="*/ 14 w 280"/>
                <a:gd name="T17" fmla="*/ 5 h 355"/>
                <a:gd name="T18" fmla="*/ 14 w 280"/>
                <a:gd name="T19" fmla="*/ 4 h 355"/>
                <a:gd name="T20" fmla="*/ 14 w 280"/>
                <a:gd name="T21" fmla="*/ 4 h 355"/>
                <a:gd name="T22" fmla="*/ 15 w 280"/>
                <a:gd name="T23" fmla="*/ 2 h 355"/>
                <a:gd name="T24" fmla="*/ 15 w 280"/>
                <a:gd name="T25" fmla="*/ 2 h 355"/>
                <a:gd name="T26" fmla="*/ 15 w 280"/>
                <a:gd name="T27" fmla="*/ 1 h 355"/>
                <a:gd name="T28" fmla="*/ 12 w 280"/>
                <a:gd name="T29" fmla="*/ 1 h 355"/>
                <a:gd name="T30" fmla="*/ 11 w 280"/>
                <a:gd name="T31" fmla="*/ 0 h 355"/>
                <a:gd name="T32" fmla="*/ 9 w 280"/>
                <a:gd name="T33" fmla="*/ 1 h 355"/>
                <a:gd name="T34" fmla="*/ 9 w 280"/>
                <a:gd name="T35" fmla="*/ 1 h 355"/>
                <a:gd name="T36" fmla="*/ 9 w 280"/>
                <a:gd name="T37" fmla="*/ 1 h 355"/>
                <a:gd name="T38" fmla="*/ 9 w 280"/>
                <a:gd name="T39" fmla="*/ 1 h 355"/>
                <a:gd name="T40" fmla="*/ 9 w 280"/>
                <a:gd name="T41" fmla="*/ 1 h 355"/>
                <a:gd name="T42" fmla="*/ 7 w 280"/>
                <a:gd name="T43" fmla="*/ 1 h 355"/>
                <a:gd name="T44" fmla="*/ 7 w 280"/>
                <a:gd name="T45" fmla="*/ 1 h 355"/>
                <a:gd name="T46" fmla="*/ 7 w 280"/>
                <a:gd name="T47" fmla="*/ 1 h 355"/>
                <a:gd name="T48" fmla="*/ 6 w 280"/>
                <a:gd name="T49" fmla="*/ 1 h 355"/>
                <a:gd name="T50" fmla="*/ 7 w 280"/>
                <a:gd name="T51" fmla="*/ 1 h 355"/>
                <a:gd name="T52" fmla="*/ 7 w 280"/>
                <a:gd name="T53" fmla="*/ 2 h 355"/>
                <a:gd name="T54" fmla="*/ 7 w 280"/>
                <a:gd name="T55" fmla="*/ 2 h 355"/>
                <a:gd name="T56" fmla="*/ 7 w 280"/>
                <a:gd name="T57" fmla="*/ 2 h 355"/>
                <a:gd name="T58" fmla="*/ 7 w 280"/>
                <a:gd name="T59" fmla="*/ 2 h 355"/>
                <a:gd name="T60" fmla="*/ 7 w 280"/>
                <a:gd name="T61" fmla="*/ 2 h 355"/>
                <a:gd name="T62" fmla="*/ 6 w 280"/>
                <a:gd name="T63" fmla="*/ 2 h 355"/>
                <a:gd name="T64" fmla="*/ 6 w 280"/>
                <a:gd name="T65" fmla="*/ 2 h 355"/>
                <a:gd name="T66" fmla="*/ 6 w 280"/>
                <a:gd name="T67" fmla="*/ 3 h 355"/>
                <a:gd name="T68" fmla="*/ 7 w 280"/>
                <a:gd name="T69" fmla="*/ 3 h 355"/>
                <a:gd name="T70" fmla="*/ 7 w 280"/>
                <a:gd name="T71" fmla="*/ 3 h 355"/>
                <a:gd name="T72" fmla="*/ 7 w 280"/>
                <a:gd name="T73" fmla="*/ 4 h 355"/>
                <a:gd name="T74" fmla="*/ 6 w 280"/>
                <a:gd name="T75" fmla="*/ 4 h 355"/>
                <a:gd name="T76" fmla="*/ 6 w 280"/>
                <a:gd name="T77" fmla="*/ 5 h 355"/>
                <a:gd name="T78" fmla="*/ 4 w 280"/>
                <a:gd name="T79" fmla="*/ 5 h 355"/>
                <a:gd name="T80" fmla="*/ 4 w 280"/>
                <a:gd name="T81" fmla="*/ 5 h 355"/>
                <a:gd name="T82" fmla="*/ 4 w 280"/>
                <a:gd name="T83" fmla="*/ 6 h 355"/>
                <a:gd name="T84" fmla="*/ 2 w 280"/>
                <a:gd name="T85" fmla="*/ 6 h 355"/>
                <a:gd name="T86" fmla="*/ 1 w 280"/>
                <a:gd name="T87" fmla="*/ 6 h 355"/>
                <a:gd name="T88" fmla="*/ 1 w 280"/>
                <a:gd name="T89" fmla="*/ 6 h 355"/>
                <a:gd name="T90" fmla="*/ 1 w 280"/>
                <a:gd name="T91" fmla="*/ 6 h 355"/>
                <a:gd name="T92" fmla="*/ 1 w 280"/>
                <a:gd name="T93" fmla="*/ 7 h 355"/>
                <a:gd name="T94" fmla="*/ 0 w 280"/>
                <a:gd name="T95" fmla="*/ 7 h 355"/>
                <a:gd name="T96" fmla="*/ 1 w 280"/>
                <a:gd name="T97" fmla="*/ 7 h 355"/>
                <a:gd name="T98" fmla="*/ 1 w 280"/>
                <a:gd name="T99" fmla="*/ 7 h 355"/>
                <a:gd name="T100" fmla="*/ 1 w 280"/>
                <a:gd name="T101" fmla="*/ 8 h 355"/>
                <a:gd name="T102" fmla="*/ 1 w 280"/>
                <a:gd name="T103" fmla="*/ 8 h 355"/>
                <a:gd name="T104" fmla="*/ 4 w 280"/>
                <a:gd name="T105" fmla="*/ 9 h 355"/>
                <a:gd name="T106" fmla="*/ 4 w 280"/>
                <a:gd name="T107" fmla="*/ 9 h 355"/>
                <a:gd name="T108" fmla="*/ 6 w 280"/>
                <a:gd name="T109" fmla="*/ 9 h 355"/>
                <a:gd name="T110" fmla="*/ 6 w 280"/>
                <a:gd name="T111" fmla="*/ 9 h 355"/>
                <a:gd name="T112" fmla="*/ 6 w 280"/>
                <a:gd name="T113" fmla="*/ 9 h 3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0"/>
                <a:gd name="T172" fmla="*/ 0 h 355"/>
                <a:gd name="T173" fmla="*/ 280 w 280"/>
                <a:gd name="T174" fmla="*/ 355 h 35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0" h="355">
                  <a:moveTo>
                    <a:pt x="107" y="355"/>
                  </a:moveTo>
                  <a:lnTo>
                    <a:pt x="112" y="351"/>
                  </a:lnTo>
                  <a:lnTo>
                    <a:pt x="117" y="347"/>
                  </a:lnTo>
                  <a:lnTo>
                    <a:pt x="119" y="341"/>
                  </a:lnTo>
                  <a:lnTo>
                    <a:pt x="121" y="335"/>
                  </a:lnTo>
                  <a:lnTo>
                    <a:pt x="121" y="329"/>
                  </a:lnTo>
                  <a:lnTo>
                    <a:pt x="121" y="323"/>
                  </a:lnTo>
                  <a:lnTo>
                    <a:pt x="126" y="319"/>
                  </a:lnTo>
                  <a:lnTo>
                    <a:pt x="135" y="315"/>
                  </a:lnTo>
                  <a:lnTo>
                    <a:pt x="149" y="310"/>
                  </a:lnTo>
                  <a:lnTo>
                    <a:pt x="159" y="306"/>
                  </a:lnTo>
                  <a:lnTo>
                    <a:pt x="166" y="298"/>
                  </a:lnTo>
                  <a:lnTo>
                    <a:pt x="177" y="286"/>
                  </a:lnTo>
                  <a:lnTo>
                    <a:pt x="193" y="262"/>
                  </a:lnTo>
                  <a:lnTo>
                    <a:pt x="207" y="238"/>
                  </a:lnTo>
                  <a:lnTo>
                    <a:pt x="214" y="226"/>
                  </a:lnTo>
                  <a:lnTo>
                    <a:pt x="221" y="214"/>
                  </a:lnTo>
                  <a:lnTo>
                    <a:pt x="235" y="201"/>
                  </a:lnTo>
                  <a:lnTo>
                    <a:pt x="252" y="193"/>
                  </a:lnTo>
                  <a:lnTo>
                    <a:pt x="259" y="179"/>
                  </a:lnTo>
                  <a:lnTo>
                    <a:pt x="266" y="163"/>
                  </a:lnTo>
                  <a:lnTo>
                    <a:pt x="273" y="92"/>
                  </a:lnTo>
                  <a:lnTo>
                    <a:pt x="273" y="80"/>
                  </a:lnTo>
                  <a:lnTo>
                    <a:pt x="275" y="68"/>
                  </a:lnTo>
                  <a:lnTo>
                    <a:pt x="277" y="58"/>
                  </a:lnTo>
                  <a:lnTo>
                    <a:pt x="280" y="50"/>
                  </a:lnTo>
                  <a:lnTo>
                    <a:pt x="249" y="30"/>
                  </a:lnTo>
                  <a:lnTo>
                    <a:pt x="221" y="12"/>
                  </a:lnTo>
                  <a:lnTo>
                    <a:pt x="207" y="6"/>
                  </a:lnTo>
                  <a:lnTo>
                    <a:pt x="193" y="0"/>
                  </a:lnTo>
                  <a:lnTo>
                    <a:pt x="170" y="4"/>
                  </a:lnTo>
                  <a:lnTo>
                    <a:pt x="149" y="6"/>
                  </a:lnTo>
                  <a:lnTo>
                    <a:pt x="145" y="6"/>
                  </a:lnTo>
                  <a:lnTo>
                    <a:pt x="145" y="8"/>
                  </a:lnTo>
                  <a:lnTo>
                    <a:pt x="145" y="10"/>
                  </a:lnTo>
                  <a:lnTo>
                    <a:pt x="147" y="14"/>
                  </a:lnTo>
                  <a:lnTo>
                    <a:pt x="149" y="20"/>
                  </a:lnTo>
                  <a:lnTo>
                    <a:pt x="149" y="22"/>
                  </a:lnTo>
                  <a:lnTo>
                    <a:pt x="147" y="24"/>
                  </a:lnTo>
                  <a:lnTo>
                    <a:pt x="145" y="24"/>
                  </a:lnTo>
                  <a:lnTo>
                    <a:pt x="142" y="24"/>
                  </a:lnTo>
                  <a:lnTo>
                    <a:pt x="138" y="24"/>
                  </a:lnTo>
                  <a:lnTo>
                    <a:pt x="133" y="22"/>
                  </a:lnTo>
                  <a:lnTo>
                    <a:pt x="126" y="26"/>
                  </a:lnTo>
                  <a:lnTo>
                    <a:pt x="117" y="32"/>
                  </a:lnTo>
                  <a:lnTo>
                    <a:pt x="112" y="36"/>
                  </a:lnTo>
                  <a:lnTo>
                    <a:pt x="110" y="40"/>
                  </a:lnTo>
                  <a:lnTo>
                    <a:pt x="110" y="42"/>
                  </a:lnTo>
                  <a:lnTo>
                    <a:pt x="112" y="46"/>
                  </a:lnTo>
                  <a:lnTo>
                    <a:pt x="117" y="50"/>
                  </a:lnTo>
                  <a:lnTo>
                    <a:pt x="121" y="56"/>
                  </a:lnTo>
                  <a:lnTo>
                    <a:pt x="124" y="60"/>
                  </a:lnTo>
                  <a:lnTo>
                    <a:pt x="124" y="64"/>
                  </a:lnTo>
                  <a:lnTo>
                    <a:pt x="126" y="72"/>
                  </a:lnTo>
                  <a:lnTo>
                    <a:pt x="128" y="80"/>
                  </a:lnTo>
                  <a:lnTo>
                    <a:pt x="135" y="86"/>
                  </a:lnTo>
                  <a:lnTo>
                    <a:pt x="135" y="88"/>
                  </a:lnTo>
                  <a:lnTo>
                    <a:pt x="133" y="90"/>
                  </a:lnTo>
                  <a:lnTo>
                    <a:pt x="131" y="92"/>
                  </a:lnTo>
                  <a:lnTo>
                    <a:pt x="117" y="92"/>
                  </a:lnTo>
                  <a:lnTo>
                    <a:pt x="105" y="92"/>
                  </a:lnTo>
                  <a:lnTo>
                    <a:pt x="100" y="92"/>
                  </a:lnTo>
                  <a:lnTo>
                    <a:pt x="100" y="95"/>
                  </a:lnTo>
                  <a:lnTo>
                    <a:pt x="100" y="97"/>
                  </a:lnTo>
                  <a:lnTo>
                    <a:pt x="105" y="99"/>
                  </a:lnTo>
                  <a:lnTo>
                    <a:pt x="112" y="105"/>
                  </a:lnTo>
                  <a:lnTo>
                    <a:pt x="117" y="109"/>
                  </a:lnTo>
                  <a:lnTo>
                    <a:pt x="121" y="125"/>
                  </a:lnTo>
                  <a:lnTo>
                    <a:pt x="128" y="141"/>
                  </a:lnTo>
                  <a:lnTo>
                    <a:pt x="128" y="149"/>
                  </a:lnTo>
                  <a:lnTo>
                    <a:pt x="124" y="155"/>
                  </a:lnTo>
                  <a:lnTo>
                    <a:pt x="117" y="161"/>
                  </a:lnTo>
                  <a:lnTo>
                    <a:pt x="110" y="167"/>
                  </a:lnTo>
                  <a:lnTo>
                    <a:pt x="103" y="175"/>
                  </a:lnTo>
                  <a:lnTo>
                    <a:pt x="93" y="185"/>
                  </a:lnTo>
                  <a:lnTo>
                    <a:pt x="86" y="197"/>
                  </a:lnTo>
                  <a:lnTo>
                    <a:pt x="79" y="216"/>
                  </a:lnTo>
                  <a:lnTo>
                    <a:pt x="77" y="222"/>
                  </a:lnTo>
                  <a:lnTo>
                    <a:pt x="72" y="228"/>
                  </a:lnTo>
                  <a:lnTo>
                    <a:pt x="70" y="232"/>
                  </a:lnTo>
                  <a:lnTo>
                    <a:pt x="65" y="234"/>
                  </a:lnTo>
                  <a:lnTo>
                    <a:pt x="56" y="236"/>
                  </a:lnTo>
                  <a:lnTo>
                    <a:pt x="47" y="238"/>
                  </a:lnTo>
                  <a:lnTo>
                    <a:pt x="38" y="236"/>
                  </a:lnTo>
                  <a:lnTo>
                    <a:pt x="28" y="238"/>
                  </a:lnTo>
                  <a:lnTo>
                    <a:pt x="26" y="238"/>
                  </a:lnTo>
                  <a:lnTo>
                    <a:pt x="21" y="240"/>
                  </a:lnTo>
                  <a:lnTo>
                    <a:pt x="19" y="244"/>
                  </a:lnTo>
                  <a:lnTo>
                    <a:pt x="17" y="248"/>
                  </a:lnTo>
                  <a:lnTo>
                    <a:pt x="14" y="270"/>
                  </a:lnTo>
                  <a:lnTo>
                    <a:pt x="12" y="290"/>
                  </a:lnTo>
                  <a:lnTo>
                    <a:pt x="7" y="292"/>
                  </a:lnTo>
                  <a:lnTo>
                    <a:pt x="0" y="298"/>
                  </a:lnTo>
                  <a:lnTo>
                    <a:pt x="7" y="298"/>
                  </a:lnTo>
                  <a:lnTo>
                    <a:pt x="12" y="296"/>
                  </a:lnTo>
                  <a:lnTo>
                    <a:pt x="17" y="296"/>
                  </a:lnTo>
                  <a:lnTo>
                    <a:pt x="24" y="298"/>
                  </a:lnTo>
                  <a:lnTo>
                    <a:pt x="24" y="308"/>
                  </a:lnTo>
                  <a:lnTo>
                    <a:pt x="24" y="317"/>
                  </a:lnTo>
                  <a:lnTo>
                    <a:pt x="28" y="325"/>
                  </a:lnTo>
                  <a:lnTo>
                    <a:pt x="33" y="329"/>
                  </a:lnTo>
                  <a:lnTo>
                    <a:pt x="42" y="335"/>
                  </a:lnTo>
                  <a:lnTo>
                    <a:pt x="56" y="339"/>
                  </a:lnTo>
                  <a:lnTo>
                    <a:pt x="70" y="341"/>
                  </a:lnTo>
                  <a:lnTo>
                    <a:pt x="86" y="343"/>
                  </a:lnTo>
                  <a:lnTo>
                    <a:pt x="91" y="345"/>
                  </a:lnTo>
                  <a:lnTo>
                    <a:pt x="98" y="347"/>
                  </a:lnTo>
                  <a:lnTo>
                    <a:pt x="103" y="351"/>
                  </a:lnTo>
                  <a:lnTo>
                    <a:pt x="107" y="355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40" name="Freeform 130"/>
            <p:cNvSpPr>
              <a:spLocks/>
            </p:cNvSpPr>
            <p:nvPr/>
          </p:nvSpPr>
          <p:spPr bwMode="auto">
            <a:xfrm>
              <a:off x="3908" y="2002"/>
              <a:ext cx="140" cy="120"/>
            </a:xfrm>
            <a:custGeom>
              <a:avLst/>
              <a:gdLst>
                <a:gd name="T0" fmla="*/ 5 w 228"/>
                <a:gd name="T1" fmla="*/ 5 h 222"/>
                <a:gd name="T2" fmla="*/ 6 w 228"/>
                <a:gd name="T3" fmla="*/ 5 h 222"/>
                <a:gd name="T4" fmla="*/ 7 w 228"/>
                <a:gd name="T5" fmla="*/ 4 h 222"/>
                <a:gd name="T6" fmla="*/ 7 w 228"/>
                <a:gd name="T7" fmla="*/ 4 h 222"/>
                <a:gd name="T8" fmla="*/ 7 w 228"/>
                <a:gd name="T9" fmla="*/ 4 h 222"/>
                <a:gd name="T10" fmla="*/ 9 w 228"/>
                <a:gd name="T11" fmla="*/ 4 h 222"/>
                <a:gd name="T12" fmla="*/ 9 w 228"/>
                <a:gd name="T13" fmla="*/ 3 h 222"/>
                <a:gd name="T14" fmla="*/ 11 w 228"/>
                <a:gd name="T15" fmla="*/ 3 h 222"/>
                <a:gd name="T16" fmla="*/ 12 w 228"/>
                <a:gd name="T17" fmla="*/ 3 h 222"/>
                <a:gd name="T18" fmla="*/ 11 w 228"/>
                <a:gd name="T19" fmla="*/ 3 h 222"/>
                <a:gd name="T20" fmla="*/ 11 w 228"/>
                <a:gd name="T21" fmla="*/ 2 h 222"/>
                <a:gd name="T22" fmla="*/ 10 w 228"/>
                <a:gd name="T23" fmla="*/ 2 h 222"/>
                <a:gd name="T24" fmla="*/ 10 w 228"/>
                <a:gd name="T25" fmla="*/ 2 h 222"/>
                <a:gd name="T26" fmla="*/ 10 w 228"/>
                <a:gd name="T27" fmla="*/ 2 h 222"/>
                <a:gd name="T28" fmla="*/ 9 w 228"/>
                <a:gd name="T29" fmla="*/ 2 h 222"/>
                <a:gd name="T30" fmla="*/ 9 w 228"/>
                <a:gd name="T31" fmla="*/ 2 h 222"/>
                <a:gd name="T32" fmla="*/ 9 w 228"/>
                <a:gd name="T33" fmla="*/ 2 h 222"/>
                <a:gd name="T34" fmla="*/ 6 w 228"/>
                <a:gd name="T35" fmla="*/ 1 h 222"/>
                <a:gd name="T36" fmla="*/ 5 w 228"/>
                <a:gd name="T37" fmla="*/ 1 h 222"/>
                <a:gd name="T38" fmla="*/ 4 w 228"/>
                <a:gd name="T39" fmla="*/ 1 h 222"/>
                <a:gd name="T40" fmla="*/ 1 w 228"/>
                <a:gd name="T41" fmla="*/ 0 h 222"/>
                <a:gd name="T42" fmla="*/ 2 w 228"/>
                <a:gd name="T43" fmla="*/ 1 h 222"/>
                <a:gd name="T44" fmla="*/ 2 w 228"/>
                <a:gd name="T45" fmla="*/ 1 h 222"/>
                <a:gd name="T46" fmla="*/ 2 w 228"/>
                <a:gd name="T47" fmla="*/ 1 h 222"/>
                <a:gd name="T48" fmla="*/ 2 w 228"/>
                <a:gd name="T49" fmla="*/ 1 h 222"/>
                <a:gd name="T50" fmla="*/ 2 w 228"/>
                <a:gd name="T51" fmla="*/ 1 h 222"/>
                <a:gd name="T52" fmla="*/ 2 w 228"/>
                <a:gd name="T53" fmla="*/ 2 h 222"/>
                <a:gd name="T54" fmla="*/ 4 w 228"/>
                <a:gd name="T55" fmla="*/ 2 h 222"/>
                <a:gd name="T56" fmla="*/ 4 w 228"/>
                <a:gd name="T57" fmla="*/ 2 h 222"/>
                <a:gd name="T58" fmla="*/ 4 w 228"/>
                <a:gd name="T59" fmla="*/ 2 h 222"/>
                <a:gd name="T60" fmla="*/ 4 w 228"/>
                <a:gd name="T61" fmla="*/ 2 h 222"/>
                <a:gd name="T62" fmla="*/ 4 w 228"/>
                <a:gd name="T63" fmla="*/ 3 h 222"/>
                <a:gd name="T64" fmla="*/ 3 w 228"/>
                <a:gd name="T65" fmla="*/ 3 h 222"/>
                <a:gd name="T66" fmla="*/ 3 w 228"/>
                <a:gd name="T67" fmla="*/ 3 h 222"/>
                <a:gd name="T68" fmla="*/ 2 w 228"/>
                <a:gd name="T69" fmla="*/ 3 h 222"/>
                <a:gd name="T70" fmla="*/ 2 w 228"/>
                <a:gd name="T71" fmla="*/ 3 h 222"/>
                <a:gd name="T72" fmla="*/ 2 w 228"/>
                <a:gd name="T73" fmla="*/ 3 h 222"/>
                <a:gd name="T74" fmla="*/ 2 w 228"/>
                <a:gd name="T75" fmla="*/ 3 h 222"/>
                <a:gd name="T76" fmla="*/ 2 w 228"/>
                <a:gd name="T77" fmla="*/ 3 h 222"/>
                <a:gd name="T78" fmla="*/ 1 w 228"/>
                <a:gd name="T79" fmla="*/ 3 h 222"/>
                <a:gd name="T80" fmla="*/ 1 w 228"/>
                <a:gd name="T81" fmla="*/ 3 h 222"/>
                <a:gd name="T82" fmla="*/ 1 w 228"/>
                <a:gd name="T83" fmla="*/ 3 h 222"/>
                <a:gd name="T84" fmla="*/ 1 w 228"/>
                <a:gd name="T85" fmla="*/ 3 h 222"/>
                <a:gd name="T86" fmla="*/ 0 w 228"/>
                <a:gd name="T87" fmla="*/ 3 h 222"/>
                <a:gd name="T88" fmla="*/ 1 w 228"/>
                <a:gd name="T89" fmla="*/ 3 h 222"/>
                <a:gd name="T90" fmla="*/ 1 w 228"/>
                <a:gd name="T91" fmla="*/ 4 h 222"/>
                <a:gd name="T92" fmla="*/ 1 w 228"/>
                <a:gd name="T93" fmla="*/ 4 h 222"/>
                <a:gd name="T94" fmla="*/ 1 w 228"/>
                <a:gd name="T95" fmla="*/ 4 h 222"/>
                <a:gd name="T96" fmla="*/ 1 w 228"/>
                <a:gd name="T97" fmla="*/ 4 h 222"/>
                <a:gd name="T98" fmla="*/ 1 w 228"/>
                <a:gd name="T99" fmla="*/ 4 h 222"/>
                <a:gd name="T100" fmla="*/ 1 w 228"/>
                <a:gd name="T101" fmla="*/ 4 h 222"/>
                <a:gd name="T102" fmla="*/ 1 w 228"/>
                <a:gd name="T103" fmla="*/ 5 h 222"/>
                <a:gd name="T104" fmla="*/ 1 w 228"/>
                <a:gd name="T105" fmla="*/ 5 h 222"/>
                <a:gd name="T106" fmla="*/ 1 w 228"/>
                <a:gd name="T107" fmla="*/ 5 h 222"/>
                <a:gd name="T108" fmla="*/ 2 w 228"/>
                <a:gd name="T109" fmla="*/ 5 h 222"/>
                <a:gd name="T110" fmla="*/ 2 w 228"/>
                <a:gd name="T111" fmla="*/ 5 h 222"/>
                <a:gd name="T112" fmla="*/ 2 w 228"/>
                <a:gd name="T113" fmla="*/ 5 h 222"/>
                <a:gd name="T114" fmla="*/ 4 w 228"/>
                <a:gd name="T115" fmla="*/ 5 h 222"/>
                <a:gd name="T116" fmla="*/ 5 w 228"/>
                <a:gd name="T117" fmla="*/ 5 h 22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8"/>
                <a:gd name="T178" fmla="*/ 0 h 222"/>
                <a:gd name="T179" fmla="*/ 228 w 228"/>
                <a:gd name="T180" fmla="*/ 222 h 22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8" h="222">
                  <a:moveTo>
                    <a:pt x="93" y="220"/>
                  </a:moveTo>
                  <a:lnTo>
                    <a:pt x="107" y="196"/>
                  </a:lnTo>
                  <a:lnTo>
                    <a:pt x="123" y="175"/>
                  </a:lnTo>
                  <a:lnTo>
                    <a:pt x="132" y="167"/>
                  </a:lnTo>
                  <a:lnTo>
                    <a:pt x="144" y="157"/>
                  </a:lnTo>
                  <a:lnTo>
                    <a:pt x="156" y="149"/>
                  </a:lnTo>
                  <a:lnTo>
                    <a:pt x="167" y="143"/>
                  </a:lnTo>
                  <a:lnTo>
                    <a:pt x="200" y="131"/>
                  </a:lnTo>
                  <a:lnTo>
                    <a:pt x="228" y="119"/>
                  </a:lnTo>
                  <a:lnTo>
                    <a:pt x="214" y="107"/>
                  </a:lnTo>
                  <a:lnTo>
                    <a:pt x="200" y="95"/>
                  </a:lnTo>
                  <a:lnTo>
                    <a:pt x="193" y="93"/>
                  </a:lnTo>
                  <a:lnTo>
                    <a:pt x="186" y="91"/>
                  </a:lnTo>
                  <a:lnTo>
                    <a:pt x="179" y="89"/>
                  </a:lnTo>
                  <a:lnTo>
                    <a:pt x="174" y="82"/>
                  </a:lnTo>
                  <a:lnTo>
                    <a:pt x="165" y="68"/>
                  </a:lnTo>
                  <a:lnTo>
                    <a:pt x="153" y="58"/>
                  </a:lnTo>
                  <a:lnTo>
                    <a:pt x="121" y="44"/>
                  </a:lnTo>
                  <a:lnTo>
                    <a:pt x="93" y="30"/>
                  </a:lnTo>
                  <a:lnTo>
                    <a:pt x="65" y="16"/>
                  </a:lnTo>
                  <a:lnTo>
                    <a:pt x="30" y="0"/>
                  </a:lnTo>
                  <a:lnTo>
                    <a:pt x="35" y="8"/>
                  </a:lnTo>
                  <a:lnTo>
                    <a:pt x="37" y="14"/>
                  </a:lnTo>
                  <a:lnTo>
                    <a:pt x="37" y="24"/>
                  </a:lnTo>
                  <a:lnTo>
                    <a:pt x="37" y="34"/>
                  </a:lnTo>
                  <a:lnTo>
                    <a:pt x="44" y="46"/>
                  </a:lnTo>
                  <a:lnTo>
                    <a:pt x="53" y="58"/>
                  </a:lnTo>
                  <a:lnTo>
                    <a:pt x="58" y="66"/>
                  </a:lnTo>
                  <a:lnTo>
                    <a:pt x="60" y="74"/>
                  </a:lnTo>
                  <a:lnTo>
                    <a:pt x="60" y="82"/>
                  </a:lnTo>
                  <a:lnTo>
                    <a:pt x="58" y="91"/>
                  </a:lnTo>
                  <a:lnTo>
                    <a:pt x="58" y="105"/>
                  </a:lnTo>
                  <a:lnTo>
                    <a:pt x="56" y="121"/>
                  </a:lnTo>
                  <a:lnTo>
                    <a:pt x="56" y="129"/>
                  </a:lnTo>
                  <a:lnTo>
                    <a:pt x="51" y="135"/>
                  </a:lnTo>
                  <a:lnTo>
                    <a:pt x="49" y="135"/>
                  </a:lnTo>
                  <a:lnTo>
                    <a:pt x="44" y="137"/>
                  </a:lnTo>
                  <a:lnTo>
                    <a:pt x="39" y="135"/>
                  </a:lnTo>
                  <a:lnTo>
                    <a:pt x="35" y="133"/>
                  </a:lnTo>
                  <a:lnTo>
                    <a:pt x="23" y="129"/>
                  </a:lnTo>
                  <a:lnTo>
                    <a:pt x="16" y="127"/>
                  </a:lnTo>
                  <a:lnTo>
                    <a:pt x="11" y="127"/>
                  </a:lnTo>
                  <a:lnTo>
                    <a:pt x="2" y="133"/>
                  </a:lnTo>
                  <a:lnTo>
                    <a:pt x="0" y="139"/>
                  </a:lnTo>
                  <a:lnTo>
                    <a:pt x="2" y="147"/>
                  </a:lnTo>
                  <a:lnTo>
                    <a:pt x="7" y="155"/>
                  </a:lnTo>
                  <a:lnTo>
                    <a:pt x="9" y="157"/>
                  </a:lnTo>
                  <a:lnTo>
                    <a:pt x="14" y="165"/>
                  </a:lnTo>
                  <a:lnTo>
                    <a:pt x="18" y="169"/>
                  </a:lnTo>
                  <a:lnTo>
                    <a:pt x="23" y="171"/>
                  </a:lnTo>
                  <a:lnTo>
                    <a:pt x="30" y="175"/>
                  </a:lnTo>
                  <a:lnTo>
                    <a:pt x="28" y="187"/>
                  </a:lnTo>
                  <a:lnTo>
                    <a:pt x="25" y="202"/>
                  </a:lnTo>
                  <a:lnTo>
                    <a:pt x="30" y="204"/>
                  </a:lnTo>
                  <a:lnTo>
                    <a:pt x="37" y="204"/>
                  </a:lnTo>
                  <a:lnTo>
                    <a:pt x="46" y="212"/>
                  </a:lnTo>
                  <a:lnTo>
                    <a:pt x="53" y="220"/>
                  </a:lnTo>
                  <a:lnTo>
                    <a:pt x="77" y="222"/>
                  </a:lnTo>
                  <a:lnTo>
                    <a:pt x="93" y="220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41" name="Freeform 131"/>
            <p:cNvSpPr>
              <a:spLocks/>
            </p:cNvSpPr>
            <p:nvPr/>
          </p:nvSpPr>
          <p:spPr bwMode="auto">
            <a:xfrm>
              <a:off x="3908" y="2002"/>
              <a:ext cx="140" cy="120"/>
            </a:xfrm>
            <a:custGeom>
              <a:avLst/>
              <a:gdLst>
                <a:gd name="T0" fmla="*/ 5 w 228"/>
                <a:gd name="T1" fmla="*/ 5 h 222"/>
                <a:gd name="T2" fmla="*/ 6 w 228"/>
                <a:gd name="T3" fmla="*/ 5 h 222"/>
                <a:gd name="T4" fmla="*/ 7 w 228"/>
                <a:gd name="T5" fmla="*/ 4 h 222"/>
                <a:gd name="T6" fmla="*/ 7 w 228"/>
                <a:gd name="T7" fmla="*/ 4 h 222"/>
                <a:gd name="T8" fmla="*/ 7 w 228"/>
                <a:gd name="T9" fmla="*/ 4 h 222"/>
                <a:gd name="T10" fmla="*/ 9 w 228"/>
                <a:gd name="T11" fmla="*/ 4 h 222"/>
                <a:gd name="T12" fmla="*/ 9 w 228"/>
                <a:gd name="T13" fmla="*/ 3 h 222"/>
                <a:gd name="T14" fmla="*/ 11 w 228"/>
                <a:gd name="T15" fmla="*/ 3 h 222"/>
                <a:gd name="T16" fmla="*/ 12 w 228"/>
                <a:gd name="T17" fmla="*/ 3 h 222"/>
                <a:gd name="T18" fmla="*/ 11 w 228"/>
                <a:gd name="T19" fmla="*/ 3 h 222"/>
                <a:gd name="T20" fmla="*/ 11 w 228"/>
                <a:gd name="T21" fmla="*/ 2 h 222"/>
                <a:gd name="T22" fmla="*/ 10 w 228"/>
                <a:gd name="T23" fmla="*/ 2 h 222"/>
                <a:gd name="T24" fmla="*/ 10 w 228"/>
                <a:gd name="T25" fmla="*/ 2 h 222"/>
                <a:gd name="T26" fmla="*/ 10 w 228"/>
                <a:gd name="T27" fmla="*/ 2 h 222"/>
                <a:gd name="T28" fmla="*/ 9 w 228"/>
                <a:gd name="T29" fmla="*/ 2 h 222"/>
                <a:gd name="T30" fmla="*/ 9 w 228"/>
                <a:gd name="T31" fmla="*/ 2 h 222"/>
                <a:gd name="T32" fmla="*/ 9 w 228"/>
                <a:gd name="T33" fmla="*/ 2 h 222"/>
                <a:gd name="T34" fmla="*/ 6 w 228"/>
                <a:gd name="T35" fmla="*/ 1 h 222"/>
                <a:gd name="T36" fmla="*/ 5 w 228"/>
                <a:gd name="T37" fmla="*/ 1 h 222"/>
                <a:gd name="T38" fmla="*/ 4 w 228"/>
                <a:gd name="T39" fmla="*/ 1 h 222"/>
                <a:gd name="T40" fmla="*/ 1 w 228"/>
                <a:gd name="T41" fmla="*/ 0 h 222"/>
                <a:gd name="T42" fmla="*/ 2 w 228"/>
                <a:gd name="T43" fmla="*/ 1 h 222"/>
                <a:gd name="T44" fmla="*/ 2 w 228"/>
                <a:gd name="T45" fmla="*/ 1 h 222"/>
                <a:gd name="T46" fmla="*/ 2 w 228"/>
                <a:gd name="T47" fmla="*/ 1 h 222"/>
                <a:gd name="T48" fmla="*/ 2 w 228"/>
                <a:gd name="T49" fmla="*/ 1 h 222"/>
                <a:gd name="T50" fmla="*/ 2 w 228"/>
                <a:gd name="T51" fmla="*/ 1 h 222"/>
                <a:gd name="T52" fmla="*/ 2 w 228"/>
                <a:gd name="T53" fmla="*/ 2 h 222"/>
                <a:gd name="T54" fmla="*/ 4 w 228"/>
                <a:gd name="T55" fmla="*/ 2 h 222"/>
                <a:gd name="T56" fmla="*/ 4 w 228"/>
                <a:gd name="T57" fmla="*/ 2 h 222"/>
                <a:gd name="T58" fmla="*/ 4 w 228"/>
                <a:gd name="T59" fmla="*/ 2 h 222"/>
                <a:gd name="T60" fmla="*/ 4 w 228"/>
                <a:gd name="T61" fmla="*/ 2 h 222"/>
                <a:gd name="T62" fmla="*/ 4 w 228"/>
                <a:gd name="T63" fmla="*/ 3 h 222"/>
                <a:gd name="T64" fmla="*/ 3 w 228"/>
                <a:gd name="T65" fmla="*/ 3 h 222"/>
                <a:gd name="T66" fmla="*/ 3 w 228"/>
                <a:gd name="T67" fmla="*/ 3 h 222"/>
                <a:gd name="T68" fmla="*/ 2 w 228"/>
                <a:gd name="T69" fmla="*/ 3 h 222"/>
                <a:gd name="T70" fmla="*/ 2 w 228"/>
                <a:gd name="T71" fmla="*/ 3 h 222"/>
                <a:gd name="T72" fmla="*/ 2 w 228"/>
                <a:gd name="T73" fmla="*/ 3 h 222"/>
                <a:gd name="T74" fmla="*/ 2 w 228"/>
                <a:gd name="T75" fmla="*/ 3 h 222"/>
                <a:gd name="T76" fmla="*/ 2 w 228"/>
                <a:gd name="T77" fmla="*/ 3 h 222"/>
                <a:gd name="T78" fmla="*/ 1 w 228"/>
                <a:gd name="T79" fmla="*/ 3 h 222"/>
                <a:gd name="T80" fmla="*/ 1 w 228"/>
                <a:gd name="T81" fmla="*/ 3 h 222"/>
                <a:gd name="T82" fmla="*/ 1 w 228"/>
                <a:gd name="T83" fmla="*/ 3 h 222"/>
                <a:gd name="T84" fmla="*/ 1 w 228"/>
                <a:gd name="T85" fmla="*/ 3 h 222"/>
                <a:gd name="T86" fmla="*/ 0 w 228"/>
                <a:gd name="T87" fmla="*/ 3 h 222"/>
                <a:gd name="T88" fmla="*/ 1 w 228"/>
                <a:gd name="T89" fmla="*/ 3 h 222"/>
                <a:gd name="T90" fmla="*/ 1 w 228"/>
                <a:gd name="T91" fmla="*/ 4 h 222"/>
                <a:gd name="T92" fmla="*/ 1 w 228"/>
                <a:gd name="T93" fmla="*/ 4 h 222"/>
                <a:gd name="T94" fmla="*/ 1 w 228"/>
                <a:gd name="T95" fmla="*/ 4 h 222"/>
                <a:gd name="T96" fmla="*/ 1 w 228"/>
                <a:gd name="T97" fmla="*/ 4 h 222"/>
                <a:gd name="T98" fmla="*/ 1 w 228"/>
                <a:gd name="T99" fmla="*/ 4 h 222"/>
                <a:gd name="T100" fmla="*/ 1 w 228"/>
                <a:gd name="T101" fmla="*/ 4 h 222"/>
                <a:gd name="T102" fmla="*/ 1 w 228"/>
                <a:gd name="T103" fmla="*/ 5 h 222"/>
                <a:gd name="T104" fmla="*/ 1 w 228"/>
                <a:gd name="T105" fmla="*/ 5 h 222"/>
                <a:gd name="T106" fmla="*/ 1 w 228"/>
                <a:gd name="T107" fmla="*/ 5 h 222"/>
                <a:gd name="T108" fmla="*/ 2 w 228"/>
                <a:gd name="T109" fmla="*/ 5 h 222"/>
                <a:gd name="T110" fmla="*/ 2 w 228"/>
                <a:gd name="T111" fmla="*/ 5 h 222"/>
                <a:gd name="T112" fmla="*/ 2 w 228"/>
                <a:gd name="T113" fmla="*/ 5 h 222"/>
                <a:gd name="T114" fmla="*/ 4 w 228"/>
                <a:gd name="T115" fmla="*/ 5 h 222"/>
                <a:gd name="T116" fmla="*/ 5 w 228"/>
                <a:gd name="T117" fmla="*/ 5 h 222"/>
                <a:gd name="T118" fmla="*/ 5 w 228"/>
                <a:gd name="T119" fmla="*/ 5 h 222"/>
                <a:gd name="T120" fmla="*/ 5 w 228"/>
                <a:gd name="T121" fmla="*/ 5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8"/>
                <a:gd name="T184" fmla="*/ 0 h 222"/>
                <a:gd name="T185" fmla="*/ 228 w 22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8" h="222">
                  <a:moveTo>
                    <a:pt x="93" y="220"/>
                  </a:moveTo>
                  <a:lnTo>
                    <a:pt x="107" y="196"/>
                  </a:lnTo>
                  <a:lnTo>
                    <a:pt x="123" y="175"/>
                  </a:lnTo>
                  <a:lnTo>
                    <a:pt x="132" y="167"/>
                  </a:lnTo>
                  <a:lnTo>
                    <a:pt x="144" y="157"/>
                  </a:lnTo>
                  <a:lnTo>
                    <a:pt x="156" y="149"/>
                  </a:lnTo>
                  <a:lnTo>
                    <a:pt x="167" y="143"/>
                  </a:lnTo>
                  <a:lnTo>
                    <a:pt x="200" y="131"/>
                  </a:lnTo>
                  <a:lnTo>
                    <a:pt x="228" y="119"/>
                  </a:lnTo>
                  <a:lnTo>
                    <a:pt x="214" y="107"/>
                  </a:lnTo>
                  <a:lnTo>
                    <a:pt x="200" y="95"/>
                  </a:lnTo>
                  <a:lnTo>
                    <a:pt x="193" y="93"/>
                  </a:lnTo>
                  <a:lnTo>
                    <a:pt x="186" y="91"/>
                  </a:lnTo>
                  <a:lnTo>
                    <a:pt x="179" y="89"/>
                  </a:lnTo>
                  <a:lnTo>
                    <a:pt x="174" y="82"/>
                  </a:lnTo>
                  <a:lnTo>
                    <a:pt x="165" y="68"/>
                  </a:lnTo>
                  <a:lnTo>
                    <a:pt x="153" y="58"/>
                  </a:lnTo>
                  <a:lnTo>
                    <a:pt x="121" y="44"/>
                  </a:lnTo>
                  <a:lnTo>
                    <a:pt x="93" y="30"/>
                  </a:lnTo>
                  <a:lnTo>
                    <a:pt x="65" y="16"/>
                  </a:lnTo>
                  <a:lnTo>
                    <a:pt x="30" y="0"/>
                  </a:lnTo>
                  <a:lnTo>
                    <a:pt x="35" y="8"/>
                  </a:lnTo>
                  <a:lnTo>
                    <a:pt x="37" y="14"/>
                  </a:lnTo>
                  <a:lnTo>
                    <a:pt x="37" y="24"/>
                  </a:lnTo>
                  <a:lnTo>
                    <a:pt x="37" y="34"/>
                  </a:lnTo>
                  <a:lnTo>
                    <a:pt x="44" y="46"/>
                  </a:lnTo>
                  <a:lnTo>
                    <a:pt x="53" y="58"/>
                  </a:lnTo>
                  <a:lnTo>
                    <a:pt x="58" y="66"/>
                  </a:lnTo>
                  <a:lnTo>
                    <a:pt x="60" y="74"/>
                  </a:lnTo>
                  <a:lnTo>
                    <a:pt x="60" y="82"/>
                  </a:lnTo>
                  <a:lnTo>
                    <a:pt x="58" y="91"/>
                  </a:lnTo>
                  <a:lnTo>
                    <a:pt x="58" y="105"/>
                  </a:lnTo>
                  <a:lnTo>
                    <a:pt x="56" y="121"/>
                  </a:lnTo>
                  <a:lnTo>
                    <a:pt x="56" y="129"/>
                  </a:lnTo>
                  <a:lnTo>
                    <a:pt x="51" y="135"/>
                  </a:lnTo>
                  <a:lnTo>
                    <a:pt x="49" y="135"/>
                  </a:lnTo>
                  <a:lnTo>
                    <a:pt x="44" y="137"/>
                  </a:lnTo>
                  <a:lnTo>
                    <a:pt x="39" y="135"/>
                  </a:lnTo>
                  <a:lnTo>
                    <a:pt x="35" y="133"/>
                  </a:lnTo>
                  <a:lnTo>
                    <a:pt x="23" y="129"/>
                  </a:lnTo>
                  <a:lnTo>
                    <a:pt x="16" y="127"/>
                  </a:lnTo>
                  <a:lnTo>
                    <a:pt x="11" y="127"/>
                  </a:lnTo>
                  <a:lnTo>
                    <a:pt x="2" y="133"/>
                  </a:lnTo>
                  <a:lnTo>
                    <a:pt x="0" y="139"/>
                  </a:lnTo>
                  <a:lnTo>
                    <a:pt x="2" y="147"/>
                  </a:lnTo>
                  <a:lnTo>
                    <a:pt x="7" y="155"/>
                  </a:lnTo>
                  <a:lnTo>
                    <a:pt x="9" y="157"/>
                  </a:lnTo>
                  <a:lnTo>
                    <a:pt x="14" y="165"/>
                  </a:lnTo>
                  <a:lnTo>
                    <a:pt x="18" y="169"/>
                  </a:lnTo>
                  <a:lnTo>
                    <a:pt x="23" y="171"/>
                  </a:lnTo>
                  <a:lnTo>
                    <a:pt x="30" y="175"/>
                  </a:lnTo>
                  <a:lnTo>
                    <a:pt x="28" y="187"/>
                  </a:lnTo>
                  <a:lnTo>
                    <a:pt x="25" y="202"/>
                  </a:lnTo>
                  <a:lnTo>
                    <a:pt x="30" y="204"/>
                  </a:lnTo>
                  <a:lnTo>
                    <a:pt x="37" y="204"/>
                  </a:lnTo>
                  <a:lnTo>
                    <a:pt x="46" y="212"/>
                  </a:lnTo>
                  <a:lnTo>
                    <a:pt x="53" y="220"/>
                  </a:lnTo>
                  <a:lnTo>
                    <a:pt x="77" y="222"/>
                  </a:lnTo>
                  <a:lnTo>
                    <a:pt x="93" y="22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42" name="Freeform 132"/>
            <p:cNvSpPr>
              <a:spLocks/>
            </p:cNvSpPr>
            <p:nvPr/>
          </p:nvSpPr>
          <p:spPr bwMode="auto">
            <a:xfrm>
              <a:off x="3911" y="1972"/>
              <a:ext cx="232" cy="94"/>
            </a:xfrm>
            <a:custGeom>
              <a:avLst/>
              <a:gdLst>
                <a:gd name="T0" fmla="*/ 20 w 374"/>
                <a:gd name="T1" fmla="*/ 1 h 176"/>
                <a:gd name="T2" fmla="*/ 20 w 374"/>
                <a:gd name="T3" fmla="*/ 1 h 176"/>
                <a:gd name="T4" fmla="*/ 19 w 374"/>
                <a:gd name="T5" fmla="*/ 1 h 176"/>
                <a:gd name="T6" fmla="*/ 18 w 374"/>
                <a:gd name="T7" fmla="*/ 1 h 176"/>
                <a:gd name="T8" fmla="*/ 17 w 374"/>
                <a:gd name="T9" fmla="*/ 1 h 176"/>
                <a:gd name="T10" fmla="*/ 17 w 374"/>
                <a:gd name="T11" fmla="*/ 1 h 176"/>
                <a:gd name="T12" fmla="*/ 16 w 374"/>
                <a:gd name="T13" fmla="*/ 1 h 176"/>
                <a:gd name="T14" fmla="*/ 14 w 374"/>
                <a:gd name="T15" fmla="*/ 1 h 176"/>
                <a:gd name="T16" fmla="*/ 14 w 374"/>
                <a:gd name="T17" fmla="*/ 1 h 176"/>
                <a:gd name="T18" fmla="*/ 12 w 374"/>
                <a:gd name="T19" fmla="*/ 1 h 176"/>
                <a:gd name="T20" fmla="*/ 12 w 374"/>
                <a:gd name="T21" fmla="*/ 1 h 176"/>
                <a:gd name="T22" fmla="*/ 11 w 374"/>
                <a:gd name="T23" fmla="*/ 1 h 176"/>
                <a:gd name="T24" fmla="*/ 10 w 374"/>
                <a:gd name="T25" fmla="*/ 1 h 176"/>
                <a:gd name="T26" fmla="*/ 8 w 374"/>
                <a:gd name="T27" fmla="*/ 1 h 176"/>
                <a:gd name="T28" fmla="*/ 7 w 374"/>
                <a:gd name="T29" fmla="*/ 1 h 176"/>
                <a:gd name="T30" fmla="*/ 6 w 374"/>
                <a:gd name="T31" fmla="*/ 1 h 176"/>
                <a:gd name="T32" fmla="*/ 6 w 374"/>
                <a:gd name="T33" fmla="*/ 1 h 176"/>
                <a:gd name="T34" fmla="*/ 4 w 374"/>
                <a:gd name="T35" fmla="*/ 1 h 176"/>
                <a:gd name="T36" fmla="*/ 4 w 374"/>
                <a:gd name="T37" fmla="*/ 1 h 176"/>
                <a:gd name="T38" fmla="*/ 4 w 374"/>
                <a:gd name="T39" fmla="*/ 0 h 176"/>
                <a:gd name="T40" fmla="*/ 4 w 374"/>
                <a:gd name="T41" fmla="*/ 1 h 176"/>
                <a:gd name="T42" fmla="*/ 2 w 374"/>
                <a:gd name="T43" fmla="*/ 1 h 176"/>
                <a:gd name="T44" fmla="*/ 1 w 374"/>
                <a:gd name="T45" fmla="*/ 1 h 176"/>
                <a:gd name="T46" fmla="*/ 1 w 374"/>
                <a:gd name="T47" fmla="*/ 1 h 176"/>
                <a:gd name="T48" fmla="*/ 1 w 374"/>
                <a:gd name="T49" fmla="*/ 1 h 176"/>
                <a:gd name="T50" fmla="*/ 1 w 374"/>
                <a:gd name="T51" fmla="*/ 1 h 176"/>
                <a:gd name="T52" fmla="*/ 4 w 374"/>
                <a:gd name="T53" fmla="*/ 2 h 176"/>
                <a:gd name="T54" fmla="*/ 7 w 374"/>
                <a:gd name="T55" fmla="*/ 2 h 176"/>
                <a:gd name="T56" fmla="*/ 9 w 374"/>
                <a:gd name="T57" fmla="*/ 3 h 176"/>
                <a:gd name="T58" fmla="*/ 10 w 374"/>
                <a:gd name="T59" fmla="*/ 3 h 176"/>
                <a:gd name="T60" fmla="*/ 11 w 374"/>
                <a:gd name="T61" fmla="*/ 3 h 176"/>
                <a:gd name="T62" fmla="*/ 12 w 374"/>
                <a:gd name="T63" fmla="*/ 4 h 176"/>
                <a:gd name="T64" fmla="*/ 12 w 374"/>
                <a:gd name="T65" fmla="*/ 4 h 176"/>
                <a:gd name="T66" fmla="*/ 15 w 374"/>
                <a:gd name="T67" fmla="*/ 3 h 176"/>
                <a:gd name="T68" fmla="*/ 18 w 374"/>
                <a:gd name="T69" fmla="*/ 2 h 176"/>
                <a:gd name="T70" fmla="*/ 20 w 374"/>
                <a:gd name="T71" fmla="*/ 1 h 1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74"/>
                <a:gd name="T109" fmla="*/ 0 h 176"/>
                <a:gd name="T110" fmla="*/ 374 w 374"/>
                <a:gd name="T111" fmla="*/ 176 h 17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74" h="176">
                  <a:moveTo>
                    <a:pt x="374" y="22"/>
                  </a:moveTo>
                  <a:lnTo>
                    <a:pt x="365" y="16"/>
                  </a:lnTo>
                  <a:lnTo>
                    <a:pt x="356" y="12"/>
                  </a:lnTo>
                  <a:lnTo>
                    <a:pt x="344" y="8"/>
                  </a:lnTo>
                  <a:lnTo>
                    <a:pt x="330" y="6"/>
                  </a:lnTo>
                  <a:lnTo>
                    <a:pt x="326" y="8"/>
                  </a:lnTo>
                  <a:lnTo>
                    <a:pt x="316" y="12"/>
                  </a:lnTo>
                  <a:lnTo>
                    <a:pt x="312" y="12"/>
                  </a:lnTo>
                  <a:lnTo>
                    <a:pt x="307" y="14"/>
                  </a:lnTo>
                  <a:lnTo>
                    <a:pt x="305" y="12"/>
                  </a:lnTo>
                  <a:lnTo>
                    <a:pt x="300" y="10"/>
                  </a:lnTo>
                  <a:lnTo>
                    <a:pt x="295" y="10"/>
                  </a:lnTo>
                  <a:lnTo>
                    <a:pt x="279" y="8"/>
                  </a:lnTo>
                  <a:lnTo>
                    <a:pt x="270" y="10"/>
                  </a:lnTo>
                  <a:lnTo>
                    <a:pt x="260" y="12"/>
                  </a:lnTo>
                  <a:lnTo>
                    <a:pt x="251" y="18"/>
                  </a:lnTo>
                  <a:lnTo>
                    <a:pt x="244" y="24"/>
                  </a:lnTo>
                  <a:lnTo>
                    <a:pt x="237" y="33"/>
                  </a:lnTo>
                  <a:lnTo>
                    <a:pt x="230" y="39"/>
                  </a:lnTo>
                  <a:lnTo>
                    <a:pt x="221" y="43"/>
                  </a:lnTo>
                  <a:lnTo>
                    <a:pt x="204" y="47"/>
                  </a:lnTo>
                  <a:lnTo>
                    <a:pt x="200" y="51"/>
                  </a:lnTo>
                  <a:lnTo>
                    <a:pt x="195" y="53"/>
                  </a:lnTo>
                  <a:lnTo>
                    <a:pt x="188" y="51"/>
                  </a:lnTo>
                  <a:lnTo>
                    <a:pt x="177" y="45"/>
                  </a:lnTo>
                  <a:lnTo>
                    <a:pt x="167" y="47"/>
                  </a:lnTo>
                  <a:lnTo>
                    <a:pt x="156" y="51"/>
                  </a:lnTo>
                  <a:lnTo>
                    <a:pt x="144" y="49"/>
                  </a:lnTo>
                  <a:lnTo>
                    <a:pt x="135" y="43"/>
                  </a:lnTo>
                  <a:lnTo>
                    <a:pt x="125" y="35"/>
                  </a:lnTo>
                  <a:lnTo>
                    <a:pt x="116" y="26"/>
                  </a:lnTo>
                  <a:lnTo>
                    <a:pt x="109" y="18"/>
                  </a:lnTo>
                  <a:lnTo>
                    <a:pt x="100" y="12"/>
                  </a:lnTo>
                  <a:lnTo>
                    <a:pt x="95" y="12"/>
                  </a:lnTo>
                  <a:lnTo>
                    <a:pt x="90" y="10"/>
                  </a:lnTo>
                  <a:lnTo>
                    <a:pt x="83" y="10"/>
                  </a:lnTo>
                  <a:lnTo>
                    <a:pt x="79" y="12"/>
                  </a:lnTo>
                  <a:lnTo>
                    <a:pt x="74" y="10"/>
                  </a:lnTo>
                  <a:lnTo>
                    <a:pt x="70" y="2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58" y="2"/>
                  </a:lnTo>
                  <a:lnTo>
                    <a:pt x="51" y="10"/>
                  </a:lnTo>
                  <a:lnTo>
                    <a:pt x="42" y="16"/>
                  </a:lnTo>
                  <a:lnTo>
                    <a:pt x="30" y="22"/>
                  </a:lnTo>
                  <a:lnTo>
                    <a:pt x="21" y="28"/>
                  </a:lnTo>
                  <a:lnTo>
                    <a:pt x="9" y="30"/>
                  </a:lnTo>
                  <a:lnTo>
                    <a:pt x="4" y="33"/>
                  </a:lnTo>
                  <a:lnTo>
                    <a:pt x="0" y="30"/>
                  </a:lnTo>
                  <a:lnTo>
                    <a:pt x="2" y="41"/>
                  </a:lnTo>
                  <a:lnTo>
                    <a:pt x="9" y="47"/>
                  </a:lnTo>
                  <a:lnTo>
                    <a:pt x="18" y="53"/>
                  </a:lnTo>
                  <a:lnTo>
                    <a:pt x="23" y="57"/>
                  </a:lnTo>
                  <a:lnTo>
                    <a:pt x="58" y="73"/>
                  </a:lnTo>
                  <a:lnTo>
                    <a:pt x="86" y="87"/>
                  </a:lnTo>
                  <a:lnTo>
                    <a:pt x="114" y="101"/>
                  </a:lnTo>
                  <a:lnTo>
                    <a:pt x="146" y="115"/>
                  </a:lnTo>
                  <a:lnTo>
                    <a:pt x="158" y="125"/>
                  </a:lnTo>
                  <a:lnTo>
                    <a:pt x="167" y="139"/>
                  </a:lnTo>
                  <a:lnTo>
                    <a:pt x="172" y="146"/>
                  </a:lnTo>
                  <a:lnTo>
                    <a:pt x="179" y="148"/>
                  </a:lnTo>
                  <a:lnTo>
                    <a:pt x="186" y="150"/>
                  </a:lnTo>
                  <a:lnTo>
                    <a:pt x="193" y="152"/>
                  </a:lnTo>
                  <a:lnTo>
                    <a:pt x="207" y="164"/>
                  </a:lnTo>
                  <a:lnTo>
                    <a:pt x="221" y="176"/>
                  </a:lnTo>
                  <a:lnTo>
                    <a:pt x="225" y="172"/>
                  </a:lnTo>
                  <a:lnTo>
                    <a:pt x="230" y="168"/>
                  </a:lnTo>
                  <a:lnTo>
                    <a:pt x="258" y="137"/>
                  </a:lnTo>
                  <a:lnTo>
                    <a:pt x="286" y="111"/>
                  </a:lnTo>
                  <a:lnTo>
                    <a:pt x="319" y="83"/>
                  </a:lnTo>
                  <a:lnTo>
                    <a:pt x="349" y="53"/>
                  </a:lnTo>
                  <a:lnTo>
                    <a:pt x="360" y="39"/>
                  </a:lnTo>
                  <a:lnTo>
                    <a:pt x="374" y="22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43" name="Freeform 133"/>
            <p:cNvSpPr>
              <a:spLocks/>
            </p:cNvSpPr>
            <p:nvPr/>
          </p:nvSpPr>
          <p:spPr bwMode="auto">
            <a:xfrm>
              <a:off x="3911" y="1972"/>
              <a:ext cx="232" cy="94"/>
            </a:xfrm>
            <a:custGeom>
              <a:avLst/>
              <a:gdLst>
                <a:gd name="T0" fmla="*/ 20 w 374"/>
                <a:gd name="T1" fmla="*/ 1 h 176"/>
                <a:gd name="T2" fmla="*/ 20 w 374"/>
                <a:gd name="T3" fmla="*/ 1 h 176"/>
                <a:gd name="T4" fmla="*/ 19 w 374"/>
                <a:gd name="T5" fmla="*/ 1 h 176"/>
                <a:gd name="T6" fmla="*/ 18 w 374"/>
                <a:gd name="T7" fmla="*/ 1 h 176"/>
                <a:gd name="T8" fmla="*/ 17 w 374"/>
                <a:gd name="T9" fmla="*/ 1 h 176"/>
                <a:gd name="T10" fmla="*/ 17 w 374"/>
                <a:gd name="T11" fmla="*/ 1 h 176"/>
                <a:gd name="T12" fmla="*/ 16 w 374"/>
                <a:gd name="T13" fmla="*/ 1 h 176"/>
                <a:gd name="T14" fmla="*/ 14 w 374"/>
                <a:gd name="T15" fmla="*/ 1 h 176"/>
                <a:gd name="T16" fmla="*/ 14 w 374"/>
                <a:gd name="T17" fmla="*/ 1 h 176"/>
                <a:gd name="T18" fmla="*/ 12 w 374"/>
                <a:gd name="T19" fmla="*/ 1 h 176"/>
                <a:gd name="T20" fmla="*/ 12 w 374"/>
                <a:gd name="T21" fmla="*/ 1 h 176"/>
                <a:gd name="T22" fmla="*/ 11 w 374"/>
                <a:gd name="T23" fmla="*/ 1 h 176"/>
                <a:gd name="T24" fmla="*/ 10 w 374"/>
                <a:gd name="T25" fmla="*/ 1 h 176"/>
                <a:gd name="T26" fmla="*/ 8 w 374"/>
                <a:gd name="T27" fmla="*/ 1 h 176"/>
                <a:gd name="T28" fmla="*/ 7 w 374"/>
                <a:gd name="T29" fmla="*/ 1 h 176"/>
                <a:gd name="T30" fmla="*/ 6 w 374"/>
                <a:gd name="T31" fmla="*/ 1 h 176"/>
                <a:gd name="T32" fmla="*/ 6 w 374"/>
                <a:gd name="T33" fmla="*/ 1 h 176"/>
                <a:gd name="T34" fmla="*/ 4 w 374"/>
                <a:gd name="T35" fmla="*/ 1 h 176"/>
                <a:gd name="T36" fmla="*/ 4 w 374"/>
                <a:gd name="T37" fmla="*/ 1 h 176"/>
                <a:gd name="T38" fmla="*/ 4 w 374"/>
                <a:gd name="T39" fmla="*/ 0 h 176"/>
                <a:gd name="T40" fmla="*/ 4 w 374"/>
                <a:gd name="T41" fmla="*/ 1 h 176"/>
                <a:gd name="T42" fmla="*/ 2 w 374"/>
                <a:gd name="T43" fmla="*/ 1 h 176"/>
                <a:gd name="T44" fmla="*/ 1 w 374"/>
                <a:gd name="T45" fmla="*/ 1 h 176"/>
                <a:gd name="T46" fmla="*/ 1 w 374"/>
                <a:gd name="T47" fmla="*/ 1 h 176"/>
                <a:gd name="T48" fmla="*/ 1 w 374"/>
                <a:gd name="T49" fmla="*/ 1 h 176"/>
                <a:gd name="T50" fmla="*/ 1 w 374"/>
                <a:gd name="T51" fmla="*/ 1 h 176"/>
                <a:gd name="T52" fmla="*/ 4 w 374"/>
                <a:gd name="T53" fmla="*/ 2 h 176"/>
                <a:gd name="T54" fmla="*/ 7 w 374"/>
                <a:gd name="T55" fmla="*/ 2 h 176"/>
                <a:gd name="T56" fmla="*/ 9 w 374"/>
                <a:gd name="T57" fmla="*/ 3 h 176"/>
                <a:gd name="T58" fmla="*/ 10 w 374"/>
                <a:gd name="T59" fmla="*/ 3 h 176"/>
                <a:gd name="T60" fmla="*/ 11 w 374"/>
                <a:gd name="T61" fmla="*/ 3 h 176"/>
                <a:gd name="T62" fmla="*/ 12 w 374"/>
                <a:gd name="T63" fmla="*/ 4 h 176"/>
                <a:gd name="T64" fmla="*/ 12 w 374"/>
                <a:gd name="T65" fmla="*/ 4 h 176"/>
                <a:gd name="T66" fmla="*/ 15 w 374"/>
                <a:gd name="T67" fmla="*/ 3 h 176"/>
                <a:gd name="T68" fmla="*/ 18 w 374"/>
                <a:gd name="T69" fmla="*/ 2 h 176"/>
                <a:gd name="T70" fmla="*/ 20 w 374"/>
                <a:gd name="T71" fmla="*/ 1 h 176"/>
                <a:gd name="T72" fmla="*/ 21 w 374"/>
                <a:gd name="T73" fmla="*/ 1 h 1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4"/>
                <a:gd name="T112" fmla="*/ 0 h 176"/>
                <a:gd name="T113" fmla="*/ 374 w 374"/>
                <a:gd name="T114" fmla="*/ 176 h 1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4" h="176">
                  <a:moveTo>
                    <a:pt x="374" y="22"/>
                  </a:moveTo>
                  <a:lnTo>
                    <a:pt x="365" y="16"/>
                  </a:lnTo>
                  <a:lnTo>
                    <a:pt x="356" y="12"/>
                  </a:lnTo>
                  <a:lnTo>
                    <a:pt x="344" y="8"/>
                  </a:lnTo>
                  <a:lnTo>
                    <a:pt x="330" y="6"/>
                  </a:lnTo>
                  <a:lnTo>
                    <a:pt x="326" y="8"/>
                  </a:lnTo>
                  <a:lnTo>
                    <a:pt x="316" y="12"/>
                  </a:lnTo>
                  <a:lnTo>
                    <a:pt x="312" y="12"/>
                  </a:lnTo>
                  <a:lnTo>
                    <a:pt x="307" y="14"/>
                  </a:lnTo>
                  <a:lnTo>
                    <a:pt x="305" y="12"/>
                  </a:lnTo>
                  <a:lnTo>
                    <a:pt x="300" y="10"/>
                  </a:lnTo>
                  <a:lnTo>
                    <a:pt x="295" y="10"/>
                  </a:lnTo>
                  <a:lnTo>
                    <a:pt x="279" y="8"/>
                  </a:lnTo>
                  <a:lnTo>
                    <a:pt x="270" y="10"/>
                  </a:lnTo>
                  <a:lnTo>
                    <a:pt x="260" y="12"/>
                  </a:lnTo>
                  <a:lnTo>
                    <a:pt x="251" y="18"/>
                  </a:lnTo>
                  <a:lnTo>
                    <a:pt x="244" y="24"/>
                  </a:lnTo>
                  <a:lnTo>
                    <a:pt x="237" y="33"/>
                  </a:lnTo>
                  <a:lnTo>
                    <a:pt x="230" y="39"/>
                  </a:lnTo>
                  <a:lnTo>
                    <a:pt x="221" y="43"/>
                  </a:lnTo>
                  <a:lnTo>
                    <a:pt x="204" y="47"/>
                  </a:lnTo>
                  <a:lnTo>
                    <a:pt x="200" y="51"/>
                  </a:lnTo>
                  <a:lnTo>
                    <a:pt x="195" y="53"/>
                  </a:lnTo>
                  <a:lnTo>
                    <a:pt x="188" y="51"/>
                  </a:lnTo>
                  <a:lnTo>
                    <a:pt x="177" y="45"/>
                  </a:lnTo>
                  <a:lnTo>
                    <a:pt x="167" y="47"/>
                  </a:lnTo>
                  <a:lnTo>
                    <a:pt x="156" y="51"/>
                  </a:lnTo>
                  <a:lnTo>
                    <a:pt x="144" y="49"/>
                  </a:lnTo>
                  <a:lnTo>
                    <a:pt x="135" y="43"/>
                  </a:lnTo>
                  <a:lnTo>
                    <a:pt x="125" y="35"/>
                  </a:lnTo>
                  <a:lnTo>
                    <a:pt x="116" y="26"/>
                  </a:lnTo>
                  <a:lnTo>
                    <a:pt x="109" y="18"/>
                  </a:lnTo>
                  <a:lnTo>
                    <a:pt x="100" y="12"/>
                  </a:lnTo>
                  <a:lnTo>
                    <a:pt x="95" y="12"/>
                  </a:lnTo>
                  <a:lnTo>
                    <a:pt x="90" y="10"/>
                  </a:lnTo>
                  <a:lnTo>
                    <a:pt x="83" y="10"/>
                  </a:lnTo>
                  <a:lnTo>
                    <a:pt x="79" y="12"/>
                  </a:lnTo>
                  <a:lnTo>
                    <a:pt x="74" y="10"/>
                  </a:lnTo>
                  <a:lnTo>
                    <a:pt x="70" y="2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58" y="2"/>
                  </a:lnTo>
                  <a:lnTo>
                    <a:pt x="51" y="10"/>
                  </a:lnTo>
                  <a:lnTo>
                    <a:pt x="42" y="16"/>
                  </a:lnTo>
                  <a:lnTo>
                    <a:pt x="30" y="22"/>
                  </a:lnTo>
                  <a:lnTo>
                    <a:pt x="21" y="28"/>
                  </a:lnTo>
                  <a:lnTo>
                    <a:pt x="9" y="30"/>
                  </a:lnTo>
                  <a:lnTo>
                    <a:pt x="4" y="33"/>
                  </a:lnTo>
                  <a:lnTo>
                    <a:pt x="0" y="30"/>
                  </a:lnTo>
                  <a:lnTo>
                    <a:pt x="2" y="41"/>
                  </a:lnTo>
                  <a:lnTo>
                    <a:pt x="9" y="47"/>
                  </a:lnTo>
                  <a:lnTo>
                    <a:pt x="18" y="53"/>
                  </a:lnTo>
                  <a:lnTo>
                    <a:pt x="23" y="57"/>
                  </a:lnTo>
                  <a:lnTo>
                    <a:pt x="58" y="73"/>
                  </a:lnTo>
                  <a:lnTo>
                    <a:pt x="86" y="87"/>
                  </a:lnTo>
                  <a:lnTo>
                    <a:pt x="114" y="101"/>
                  </a:lnTo>
                  <a:lnTo>
                    <a:pt x="146" y="115"/>
                  </a:lnTo>
                  <a:lnTo>
                    <a:pt x="158" y="125"/>
                  </a:lnTo>
                  <a:lnTo>
                    <a:pt x="167" y="139"/>
                  </a:lnTo>
                  <a:lnTo>
                    <a:pt x="172" y="146"/>
                  </a:lnTo>
                  <a:lnTo>
                    <a:pt x="179" y="148"/>
                  </a:lnTo>
                  <a:lnTo>
                    <a:pt x="186" y="150"/>
                  </a:lnTo>
                  <a:lnTo>
                    <a:pt x="193" y="152"/>
                  </a:lnTo>
                  <a:lnTo>
                    <a:pt x="207" y="164"/>
                  </a:lnTo>
                  <a:lnTo>
                    <a:pt x="221" y="176"/>
                  </a:lnTo>
                  <a:lnTo>
                    <a:pt x="225" y="172"/>
                  </a:lnTo>
                  <a:lnTo>
                    <a:pt x="230" y="168"/>
                  </a:lnTo>
                  <a:lnTo>
                    <a:pt x="258" y="137"/>
                  </a:lnTo>
                  <a:lnTo>
                    <a:pt x="286" y="111"/>
                  </a:lnTo>
                  <a:lnTo>
                    <a:pt x="319" y="83"/>
                  </a:lnTo>
                  <a:lnTo>
                    <a:pt x="349" y="53"/>
                  </a:lnTo>
                  <a:lnTo>
                    <a:pt x="360" y="39"/>
                  </a:lnTo>
                  <a:lnTo>
                    <a:pt x="374" y="22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44" name="Freeform 134"/>
            <p:cNvSpPr>
              <a:spLocks/>
            </p:cNvSpPr>
            <p:nvPr/>
          </p:nvSpPr>
          <p:spPr bwMode="auto">
            <a:xfrm>
              <a:off x="3692" y="1876"/>
              <a:ext cx="479" cy="124"/>
            </a:xfrm>
            <a:custGeom>
              <a:avLst/>
              <a:gdLst>
                <a:gd name="T0" fmla="*/ 42 w 770"/>
                <a:gd name="T1" fmla="*/ 1 h 230"/>
                <a:gd name="T2" fmla="*/ 40 w 770"/>
                <a:gd name="T3" fmla="*/ 1 h 230"/>
                <a:gd name="T4" fmla="*/ 38 w 770"/>
                <a:gd name="T5" fmla="*/ 2 h 230"/>
                <a:gd name="T6" fmla="*/ 36 w 770"/>
                <a:gd name="T7" fmla="*/ 2 h 230"/>
                <a:gd name="T8" fmla="*/ 33 w 770"/>
                <a:gd name="T9" fmla="*/ 2 h 230"/>
                <a:gd name="T10" fmla="*/ 31 w 770"/>
                <a:gd name="T11" fmla="*/ 3 h 230"/>
                <a:gd name="T12" fmla="*/ 29 w 770"/>
                <a:gd name="T13" fmla="*/ 3 h 230"/>
                <a:gd name="T14" fmla="*/ 29 w 770"/>
                <a:gd name="T15" fmla="*/ 2 h 230"/>
                <a:gd name="T16" fmla="*/ 28 w 770"/>
                <a:gd name="T17" fmla="*/ 2 h 230"/>
                <a:gd name="T18" fmla="*/ 29 w 770"/>
                <a:gd name="T19" fmla="*/ 1 h 230"/>
                <a:gd name="T20" fmla="*/ 27 w 770"/>
                <a:gd name="T21" fmla="*/ 1 h 230"/>
                <a:gd name="T22" fmla="*/ 24 w 770"/>
                <a:gd name="T23" fmla="*/ 1 h 230"/>
                <a:gd name="T24" fmla="*/ 21 w 770"/>
                <a:gd name="T25" fmla="*/ 2 h 230"/>
                <a:gd name="T26" fmla="*/ 17 w 770"/>
                <a:gd name="T27" fmla="*/ 1 h 230"/>
                <a:gd name="T28" fmla="*/ 16 w 770"/>
                <a:gd name="T29" fmla="*/ 2 h 230"/>
                <a:gd name="T30" fmla="*/ 14 w 770"/>
                <a:gd name="T31" fmla="*/ 1 h 230"/>
                <a:gd name="T32" fmla="*/ 11 w 770"/>
                <a:gd name="T33" fmla="*/ 1 h 230"/>
                <a:gd name="T34" fmla="*/ 9 w 770"/>
                <a:gd name="T35" fmla="*/ 1 h 230"/>
                <a:gd name="T36" fmla="*/ 4 w 770"/>
                <a:gd name="T37" fmla="*/ 1 h 230"/>
                <a:gd name="T38" fmla="*/ 4 w 770"/>
                <a:gd name="T39" fmla="*/ 1 h 230"/>
                <a:gd name="T40" fmla="*/ 5 w 770"/>
                <a:gd name="T41" fmla="*/ 1 h 230"/>
                <a:gd name="T42" fmla="*/ 6 w 770"/>
                <a:gd name="T43" fmla="*/ 2 h 230"/>
                <a:gd name="T44" fmla="*/ 4 w 770"/>
                <a:gd name="T45" fmla="*/ 3 h 230"/>
                <a:gd name="T46" fmla="*/ 0 w 770"/>
                <a:gd name="T47" fmla="*/ 3 h 230"/>
                <a:gd name="T48" fmla="*/ 2 w 770"/>
                <a:gd name="T49" fmla="*/ 3 h 230"/>
                <a:gd name="T50" fmla="*/ 2 w 770"/>
                <a:gd name="T51" fmla="*/ 4 h 230"/>
                <a:gd name="T52" fmla="*/ 4 w 770"/>
                <a:gd name="T53" fmla="*/ 5 h 230"/>
                <a:gd name="T54" fmla="*/ 4 w 770"/>
                <a:gd name="T55" fmla="*/ 5 h 230"/>
                <a:gd name="T56" fmla="*/ 6 w 770"/>
                <a:gd name="T57" fmla="*/ 5 h 230"/>
                <a:gd name="T58" fmla="*/ 7 w 770"/>
                <a:gd name="T59" fmla="*/ 5 h 230"/>
                <a:gd name="T60" fmla="*/ 8 w 770"/>
                <a:gd name="T61" fmla="*/ 5 h 230"/>
                <a:gd name="T62" fmla="*/ 9 w 770"/>
                <a:gd name="T63" fmla="*/ 4 h 230"/>
                <a:gd name="T64" fmla="*/ 11 w 770"/>
                <a:gd name="T65" fmla="*/ 4 h 230"/>
                <a:gd name="T66" fmla="*/ 11 w 770"/>
                <a:gd name="T67" fmla="*/ 3 h 230"/>
                <a:gd name="T68" fmla="*/ 13 w 770"/>
                <a:gd name="T69" fmla="*/ 3 h 230"/>
                <a:gd name="T70" fmla="*/ 14 w 770"/>
                <a:gd name="T71" fmla="*/ 3 h 230"/>
                <a:gd name="T72" fmla="*/ 17 w 770"/>
                <a:gd name="T73" fmla="*/ 4 h 230"/>
                <a:gd name="T74" fmla="*/ 19 w 770"/>
                <a:gd name="T75" fmla="*/ 4 h 230"/>
                <a:gd name="T76" fmla="*/ 19 w 770"/>
                <a:gd name="T77" fmla="*/ 4 h 230"/>
                <a:gd name="T78" fmla="*/ 21 w 770"/>
                <a:gd name="T79" fmla="*/ 5 h 230"/>
                <a:gd name="T80" fmla="*/ 21 w 770"/>
                <a:gd name="T81" fmla="*/ 5 h 230"/>
                <a:gd name="T82" fmla="*/ 23 w 770"/>
                <a:gd name="T83" fmla="*/ 5 h 230"/>
                <a:gd name="T84" fmla="*/ 24 w 770"/>
                <a:gd name="T85" fmla="*/ 4 h 230"/>
                <a:gd name="T86" fmla="*/ 25 w 770"/>
                <a:gd name="T87" fmla="*/ 5 h 230"/>
                <a:gd name="T88" fmla="*/ 27 w 770"/>
                <a:gd name="T89" fmla="*/ 5 h 230"/>
                <a:gd name="T90" fmla="*/ 29 w 770"/>
                <a:gd name="T91" fmla="*/ 5 h 230"/>
                <a:gd name="T92" fmla="*/ 31 w 770"/>
                <a:gd name="T93" fmla="*/ 5 h 230"/>
                <a:gd name="T94" fmla="*/ 33 w 770"/>
                <a:gd name="T95" fmla="*/ 5 h 230"/>
                <a:gd name="T96" fmla="*/ 35 w 770"/>
                <a:gd name="T97" fmla="*/ 5 h 230"/>
                <a:gd name="T98" fmla="*/ 37 w 770"/>
                <a:gd name="T99" fmla="*/ 5 h 230"/>
                <a:gd name="T100" fmla="*/ 39 w 770"/>
                <a:gd name="T101" fmla="*/ 5 h 230"/>
                <a:gd name="T102" fmla="*/ 40 w 770"/>
                <a:gd name="T103" fmla="*/ 5 h 230"/>
                <a:gd name="T104" fmla="*/ 43 w 770"/>
                <a:gd name="T105" fmla="*/ 5 h 230"/>
                <a:gd name="T106" fmla="*/ 45 w 770"/>
                <a:gd name="T107" fmla="*/ 3 h 230"/>
                <a:gd name="T108" fmla="*/ 45 w 770"/>
                <a:gd name="T109" fmla="*/ 2 h 2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70"/>
                <a:gd name="T166" fmla="*/ 0 h 230"/>
                <a:gd name="T167" fmla="*/ 770 w 770"/>
                <a:gd name="T168" fmla="*/ 230 h 2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70" h="230">
                  <a:moveTo>
                    <a:pt x="770" y="56"/>
                  </a:moveTo>
                  <a:lnTo>
                    <a:pt x="759" y="50"/>
                  </a:lnTo>
                  <a:lnTo>
                    <a:pt x="745" y="40"/>
                  </a:lnTo>
                  <a:lnTo>
                    <a:pt x="735" y="36"/>
                  </a:lnTo>
                  <a:lnTo>
                    <a:pt x="724" y="34"/>
                  </a:lnTo>
                  <a:lnTo>
                    <a:pt x="710" y="36"/>
                  </a:lnTo>
                  <a:lnTo>
                    <a:pt x="693" y="42"/>
                  </a:lnTo>
                  <a:lnTo>
                    <a:pt x="689" y="50"/>
                  </a:lnTo>
                  <a:lnTo>
                    <a:pt x="684" y="60"/>
                  </a:lnTo>
                  <a:lnTo>
                    <a:pt x="673" y="62"/>
                  </a:lnTo>
                  <a:lnTo>
                    <a:pt x="663" y="62"/>
                  </a:lnTo>
                  <a:lnTo>
                    <a:pt x="656" y="64"/>
                  </a:lnTo>
                  <a:lnTo>
                    <a:pt x="649" y="70"/>
                  </a:lnTo>
                  <a:lnTo>
                    <a:pt x="642" y="72"/>
                  </a:lnTo>
                  <a:lnTo>
                    <a:pt x="635" y="72"/>
                  </a:lnTo>
                  <a:lnTo>
                    <a:pt x="624" y="72"/>
                  </a:lnTo>
                  <a:lnTo>
                    <a:pt x="614" y="72"/>
                  </a:lnTo>
                  <a:lnTo>
                    <a:pt x="596" y="70"/>
                  </a:lnTo>
                  <a:lnTo>
                    <a:pt x="589" y="70"/>
                  </a:lnTo>
                  <a:lnTo>
                    <a:pt x="572" y="78"/>
                  </a:lnTo>
                  <a:lnTo>
                    <a:pt x="556" y="92"/>
                  </a:lnTo>
                  <a:lnTo>
                    <a:pt x="549" y="103"/>
                  </a:lnTo>
                  <a:lnTo>
                    <a:pt x="542" y="109"/>
                  </a:lnTo>
                  <a:lnTo>
                    <a:pt x="531" y="113"/>
                  </a:lnTo>
                  <a:lnTo>
                    <a:pt x="517" y="113"/>
                  </a:lnTo>
                  <a:lnTo>
                    <a:pt x="510" y="113"/>
                  </a:lnTo>
                  <a:lnTo>
                    <a:pt x="507" y="109"/>
                  </a:lnTo>
                  <a:lnTo>
                    <a:pt x="505" y="105"/>
                  </a:lnTo>
                  <a:lnTo>
                    <a:pt x="503" y="101"/>
                  </a:lnTo>
                  <a:lnTo>
                    <a:pt x="503" y="96"/>
                  </a:lnTo>
                  <a:lnTo>
                    <a:pt x="500" y="92"/>
                  </a:lnTo>
                  <a:lnTo>
                    <a:pt x="498" y="88"/>
                  </a:lnTo>
                  <a:lnTo>
                    <a:pt x="493" y="86"/>
                  </a:lnTo>
                  <a:lnTo>
                    <a:pt x="489" y="86"/>
                  </a:lnTo>
                  <a:lnTo>
                    <a:pt x="484" y="84"/>
                  </a:lnTo>
                  <a:lnTo>
                    <a:pt x="482" y="82"/>
                  </a:lnTo>
                  <a:lnTo>
                    <a:pt x="479" y="76"/>
                  </a:lnTo>
                  <a:lnTo>
                    <a:pt x="496" y="48"/>
                  </a:lnTo>
                  <a:lnTo>
                    <a:pt x="510" y="28"/>
                  </a:lnTo>
                  <a:lnTo>
                    <a:pt x="503" y="18"/>
                  </a:lnTo>
                  <a:lnTo>
                    <a:pt x="493" y="12"/>
                  </a:lnTo>
                  <a:lnTo>
                    <a:pt x="489" y="10"/>
                  </a:lnTo>
                  <a:lnTo>
                    <a:pt x="482" y="10"/>
                  </a:lnTo>
                  <a:lnTo>
                    <a:pt x="475" y="10"/>
                  </a:lnTo>
                  <a:lnTo>
                    <a:pt x="470" y="14"/>
                  </a:lnTo>
                  <a:lnTo>
                    <a:pt x="449" y="28"/>
                  </a:lnTo>
                  <a:lnTo>
                    <a:pt x="428" y="42"/>
                  </a:lnTo>
                  <a:lnTo>
                    <a:pt x="410" y="52"/>
                  </a:lnTo>
                  <a:lnTo>
                    <a:pt x="398" y="56"/>
                  </a:lnTo>
                  <a:lnTo>
                    <a:pt x="379" y="56"/>
                  </a:lnTo>
                  <a:lnTo>
                    <a:pt x="368" y="60"/>
                  </a:lnTo>
                  <a:lnTo>
                    <a:pt x="361" y="54"/>
                  </a:lnTo>
                  <a:lnTo>
                    <a:pt x="349" y="50"/>
                  </a:lnTo>
                  <a:lnTo>
                    <a:pt x="326" y="46"/>
                  </a:lnTo>
                  <a:lnTo>
                    <a:pt x="305" y="40"/>
                  </a:lnTo>
                  <a:lnTo>
                    <a:pt x="293" y="44"/>
                  </a:lnTo>
                  <a:lnTo>
                    <a:pt x="282" y="52"/>
                  </a:lnTo>
                  <a:lnTo>
                    <a:pt x="277" y="56"/>
                  </a:lnTo>
                  <a:lnTo>
                    <a:pt x="272" y="58"/>
                  </a:lnTo>
                  <a:lnTo>
                    <a:pt x="268" y="56"/>
                  </a:lnTo>
                  <a:lnTo>
                    <a:pt x="265" y="52"/>
                  </a:lnTo>
                  <a:lnTo>
                    <a:pt x="254" y="40"/>
                  </a:lnTo>
                  <a:lnTo>
                    <a:pt x="237" y="24"/>
                  </a:lnTo>
                  <a:lnTo>
                    <a:pt x="233" y="20"/>
                  </a:lnTo>
                  <a:lnTo>
                    <a:pt x="223" y="14"/>
                  </a:lnTo>
                  <a:lnTo>
                    <a:pt x="214" y="10"/>
                  </a:lnTo>
                  <a:lnTo>
                    <a:pt x="205" y="6"/>
                  </a:lnTo>
                  <a:lnTo>
                    <a:pt x="193" y="2"/>
                  </a:lnTo>
                  <a:lnTo>
                    <a:pt x="181" y="0"/>
                  </a:lnTo>
                  <a:lnTo>
                    <a:pt x="172" y="0"/>
                  </a:lnTo>
                  <a:lnTo>
                    <a:pt x="163" y="2"/>
                  </a:lnTo>
                  <a:lnTo>
                    <a:pt x="147" y="4"/>
                  </a:lnTo>
                  <a:lnTo>
                    <a:pt x="130" y="2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81" y="4"/>
                  </a:lnTo>
                  <a:lnTo>
                    <a:pt x="79" y="6"/>
                  </a:lnTo>
                  <a:lnTo>
                    <a:pt x="77" y="10"/>
                  </a:lnTo>
                  <a:lnTo>
                    <a:pt x="77" y="18"/>
                  </a:lnTo>
                  <a:lnTo>
                    <a:pt x="79" y="28"/>
                  </a:lnTo>
                  <a:lnTo>
                    <a:pt x="79" y="34"/>
                  </a:lnTo>
                  <a:lnTo>
                    <a:pt x="81" y="38"/>
                  </a:lnTo>
                  <a:lnTo>
                    <a:pt x="84" y="42"/>
                  </a:lnTo>
                  <a:lnTo>
                    <a:pt x="88" y="46"/>
                  </a:lnTo>
                  <a:lnTo>
                    <a:pt x="91" y="50"/>
                  </a:lnTo>
                  <a:lnTo>
                    <a:pt x="93" y="56"/>
                  </a:lnTo>
                  <a:lnTo>
                    <a:pt x="93" y="62"/>
                  </a:lnTo>
                  <a:lnTo>
                    <a:pt x="93" y="72"/>
                  </a:lnTo>
                  <a:lnTo>
                    <a:pt x="88" y="82"/>
                  </a:lnTo>
                  <a:lnTo>
                    <a:pt x="79" y="90"/>
                  </a:lnTo>
                  <a:lnTo>
                    <a:pt x="70" y="96"/>
                  </a:lnTo>
                  <a:lnTo>
                    <a:pt x="58" y="101"/>
                  </a:lnTo>
                  <a:lnTo>
                    <a:pt x="37" y="107"/>
                  </a:lnTo>
                  <a:lnTo>
                    <a:pt x="26" y="113"/>
                  </a:lnTo>
                  <a:lnTo>
                    <a:pt x="14" y="123"/>
                  </a:lnTo>
                  <a:lnTo>
                    <a:pt x="0" y="131"/>
                  </a:lnTo>
                  <a:lnTo>
                    <a:pt x="14" y="135"/>
                  </a:lnTo>
                  <a:lnTo>
                    <a:pt x="26" y="137"/>
                  </a:lnTo>
                  <a:lnTo>
                    <a:pt x="33" y="141"/>
                  </a:lnTo>
                  <a:lnTo>
                    <a:pt x="39" y="145"/>
                  </a:lnTo>
                  <a:lnTo>
                    <a:pt x="46" y="153"/>
                  </a:lnTo>
                  <a:lnTo>
                    <a:pt x="46" y="161"/>
                  </a:lnTo>
                  <a:lnTo>
                    <a:pt x="46" y="167"/>
                  </a:lnTo>
                  <a:lnTo>
                    <a:pt x="46" y="175"/>
                  </a:lnTo>
                  <a:lnTo>
                    <a:pt x="46" y="177"/>
                  </a:lnTo>
                  <a:lnTo>
                    <a:pt x="49" y="179"/>
                  </a:lnTo>
                  <a:lnTo>
                    <a:pt x="53" y="181"/>
                  </a:lnTo>
                  <a:lnTo>
                    <a:pt x="58" y="183"/>
                  </a:lnTo>
                  <a:lnTo>
                    <a:pt x="63" y="187"/>
                  </a:lnTo>
                  <a:lnTo>
                    <a:pt x="67" y="197"/>
                  </a:lnTo>
                  <a:lnTo>
                    <a:pt x="67" y="205"/>
                  </a:lnTo>
                  <a:lnTo>
                    <a:pt x="70" y="212"/>
                  </a:lnTo>
                  <a:lnTo>
                    <a:pt x="72" y="214"/>
                  </a:lnTo>
                  <a:lnTo>
                    <a:pt x="81" y="218"/>
                  </a:lnTo>
                  <a:lnTo>
                    <a:pt x="88" y="212"/>
                  </a:lnTo>
                  <a:lnTo>
                    <a:pt x="100" y="207"/>
                  </a:lnTo>
                  <a:lnTo>
                    <a:pt x="107" y="207"/>
                  </a:lnTo>
                  <a:lnTo>
                    <a:pt x="112" y="203"/>
                  </a:lnTo>
                  <a:lnTo>
                    <a:pt x="114" y="199"/>
                  </a:lnTo>
                  <a:lnTo>
                    <a:pt x="114" y="193"/>
                  </a:lnTo>
                  <a:lnTo>
                    <a:pt x="116" y="189"/>
                  </a:lnTo>
                  <a:lnTo>
                    <a:pt x="119" y="185"/>
                  </a:lnTo>
                  <a:lnTo>
                    <a:pt x="126" y="181"/>
                  </a:lnTo>
                  <a:lnTo>
                    <a:pt x="140" y="181"/>
                  </a:lnTo>
                  <a:lnTo>
                    <a:pt x="149" y="181"/>
                  </a:lnTo>
                  <a:lnTo>
                    <a:pt x="156" y="179"/>
                  </a:lnTo>
                  <a:lnTo>
                    <a:pt x="161" y="173"/>
                  </a:lnTo>
                  <a:lnTo>
                    <a:pt x="163" y="169"/>
                  </a:lnTo>
                  <a:lnTo>
                    <a:pt x="167" y="163"/>
                  </a:lnTo>
                  <a:lnTo>
                    <a:pt x="170" y="157"/>
                  </a:lnTo>
                  <a:lnTo>
                    <a:pt x="172" y="155"/>
                  </a:lnTo>
                  <a:lnTo>
                    <a:pt x="179" y="153"/>
                  </a:lnTo>
                  <a:lnTo>
                    <a:pt x="184" y="153"/>
                  </a:lnTo>
                  <a:lnTo>
                    <a:pt x="186" y="151"/>
                  </a:lnTo>
                  <a:lnTo>
                    <a:pt x="188" y="149"/>
                  </a:lnTo>
                  <a:lnTo>
                    <a:pt x="188" y="145"/>
                  </a:lnTo>
                  <a:lnTo>
                    <a:pt x="193" y="139"/>
                  </a:lnTo>
                  <a:lnTo>
                    <a:pt x="198" y="135"/>
                  </a:lnTo>
                  <a:lnTo>
                    <a:pt x="209" y="131"/>
                  </a:lnTo>
                  <a:lnTo>
                    <a:pt x="228" y="127"/>
                  </a:lnTo>
                  <a:lnTo>
                    <a:pt x="233" y="129"/>
                  </a:lnTo>
                  <a:lnTo>
                    <a:pt x="240" y="131"/>
                  </a:lnTo>
                  <a:lnTo>
                    <a:pt x="242" y="137"/>
                  </a:lnTo>
                  <a:lnTo>
                    <a:pt x="249" y="141"/>
                  </a:lnTo>
                  <a:lnTo>
                    <a:pt x="256" y="147"/>
                  </a:lnTo>
                  <a:lnTo>
                    <a:pt x="265" y="153"/>
                  </a:lnTo>
                  <a:lnTo>
                    <a:pt x="279" y="157"/>
                  </a:lnTo>
                  <a:lnTo>
                    <a:pt x="300" y="159"/>
                  </a:lnTo>
                  <a:lnTo>
                    <a:pt x="305" y="167"/>
                  </a:lnTo>
                  <a:lnTo>
                    <a:pt x="312" y="173"/>
                  </a:lnTo>
                  <a:lnTo>
                    <a:pt x="319" y="171"/>
                  </a:lnTo>
                  <a:lnTo>
                    <a:pt x="321" y="167"/>
                  </a:lnTo>
                  <a:lnTo>
                    <a:pt x="323" y="165"/>
                  </a:lnTo>
                  <a:lnTo>
                    <a:pt x="326" y="165"/>
                  </a:lnTo>
                  <a:lnTo>
                    <a:pt x="330" y="167"/>
                  </a:lnTo>
                  <a:lnTo>
                    <a:pt x="335" y="181"/>
                  </a:lnTo>
                  <a:lnTo>
                    <a:pt x="344" y="183"/>
                  </a:lnTo>
                  <a:lnTo>
                    <a:pt x="349" y="185"/>
                  </a:lnTo>
                  <a:lnTo>
                    <a:pt x="351" y="187"/>
                  </a:lnTo>
                  <a:lnTo>
                    <a:pt x="354" y="191"/>
                  </a:lnTo>
                  <a:lnTo>
                    <a:pt x="354" y="197"/>
                  </a:lnTo>
                  <a:lnTo>
                    <a:pt x="354" y="207"/>
                  </a:lnTo>
                  <a:lnTo>
                    <a:pt x="358" y="210"/>
                  </a:lnTo>
                  <a:lnTo>
                    <a:pt x="363" y="207"/>
                  </a:lnTo>
                  <a:lnTo>
                    <a:pt x="375" y="205"/>
                  </a:lnTo>
                  <a:lnTo>
                    <a:pt x="384" y="199"/>
                  </a:lnTo>
                  <a:lnTo>
                    <a:pt x="396" y="193"/>
                  </a:lnTo>
                  <a:lnTo>
                    <a:pt x="405" y="187"/>
                  </a:lnTo>
                  <a:lnTo>
                    <a:pt x="412" y="179"/>
                  </a:lnTo>
                  <a:lnTo>
                    <a:pt x="417" y="177"/>
                  </a:lnTo>
                  <a:lnTo>
                    <a:pt x="419" y="177"/>
                  </a:lnTo>
                  <a:lnTo>
                    <a:pt x="424" y="179"/>
                  </a:lnTo>
                  <a:lnTo>
                    <a:pt x="428" y="187"/>
                  </a:lnTo>
                  <a:lnTo>
                    <a:pt x="433" y="189"/>
                  </a:lnTo>
                  <a:lnTo>
                    <a:pt x="437" y="187"/>
                  </a:lnTo>
                  <a:lnTo>
                    <a:pt x="444" y="187"/>
                  </a:lnTo>
                  <a:lnTo>
                    <a:pt x="449" y="189"/>
                  </a:lnTo>
                  <a:lnTo>
                    <a:pt x="454" y="189"/>
                  </a:lnTo>
                  <a:lnTo>
                    <a:pt x="463" y="195"/>
                  </a:lnTo>
                  <a:lnTo>
                    <a:pt x="470" y="203"/>
                  </a:lnTo>
                  <a:lnTo>
                    <a:pt x="479" y="212"/>
                  </a:lnTo>
                  <a:lnTo>
                    <a:pt x="489" y="220"/>
                  </a:lnTo>
                  <a:lnTo>
                    <a:pt x="498" y="226"/>
                  </a:lnTo>
                  <a:lnTo>
                    <a:pt x="510" y="228"/>
                  </a:lnTo>
                  <a:lnTo>
                    <a:pt x="521" y="224"/>
                  </a:lnTo>
                  <a:lnTo>
                    <a:pt x="531" y="222"/>
                  </a:lnTo>
                  <a:lnTo>
                    <a:pt x="542" y="228"/>
                  </a:lnTo>
                  <a:lnTo>
                    <a:pt x="549" y="230"/>
                  </a:lnTo>
                  <a:lnTo>
                    <a:pt x="554" y="228"/>
                  </a:lnTo>
                  <a:lnTo>
                    <a:pt x="558" y="224"/>
                  </a:lnTo>
                  <a:lnTo>
                    <a:pt x="575" y="220"/>
                  </a:lnTo>
                  <a:lnTo>
                    <a:pt x="584" y="216"/>
                  </a:lnTo>
                  <a:lnTo>
                    <a:pt x="591" y="210"/>
                  </a:lnTo>
                  <a:lnTo>
                    <a:pt x="598" y="201"/>
                  </a:lnTo>
                  <a:lnTo>
                    <a:pt x="605" y="195"/>
                  </a:lnTo>
                  <a:lnTo>
                    <a:pt x="614" y="189"/>
                  </a:lnTo>
                  <a:lnTo>
                    <a:pt x="624" y="187"/>
                  </a:lnTo>
                  <a:lnTo>
                    <a:pt x="633" y="185"/>
                  </a:lnTo>
                  <a:lnTo>
                    <a:pt x="649" y="187"/>
                  </a:lnTo>
                  <a:lnTo>
                    <a:pt x="654" y="187"/>
                  </a:lnTo>
                  <a:lnTo>
                    <a:pt x="659" y="189"/>
                  </a:lnTo>
                  <a:lnTo>
                    <a:pt x="661" y="191"/>
                  </a:lnTo>
                  <a:lnTo>
                    <a:pt x="666" y="189"/>
                  </a:lnTo>
                  <a:lnTo>
                    <a:pt x="670" y="189"/>
                  </a:lnTo>
                  <a:lnTo>
                    <a:pt x="680" y="185"/>
                  </a:lnTo>
                  <a:lnTo>
                    <a:pt x="684" y="183"/>
                  </a:lnTo>
                  <a:lnTo>
                    <a:pt x="698" y="185"/>
                  </a:lnTo>
                  <a:lnTo>
                    <a:pt x="710" y="189"/>
                  </a:lnTo>
                  <a:lnTo>
                    <a:pt x="721" y="193"/>
                  </a:lnTo>
                  <a:lnTo>
                    <a:pt x="731" y="199"/>
                  </a:lnTo>
                  <a:lnTo>
                    <a:pt x="742" y="183"/>
                  </a:lnTo>
                  <a:lnTo>
                    <a:pt x="754" y="165"/>
                  </a:lnTo>
                  <a:lnTo>
                    <a:pt x="763" y="149"/>
                  </a:lnTo>
                  <a:lnTo>
                    <a:pt x="768" y="133"/>
                  </a:lnTo>
                  <a:lnTo>
                    <a:pt x="770" y="117"/>
                  </a:lnTo>
                  <a:lnTo>
                    <a:pt x="770" y="101"/>
                  </a:lnTo>
                  <a:lnTo>
                    <a:pt x="770" y="82"/>
                  </a:lnTo>
                  <a:lnTo>
                    <a:pt x="770" y="68"/>
                  </a:lnTo>
                  <a:lnTo>
                    <a:pt x="770" y="62"/>
                  </a:lnTo>
                  <a:lnTo>
                    <a:pt x="770" y="56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45" name="Freeform 135"/>
            <p:cNvSpPr>
              <a:spLocks/>
            </p:cNvSpPr>
            <p:nvPr/>
          </p:nvSpPr>
          <p:spPr bwMode="auto">
            <a:xfrm>
              <a:off x="3692" y="1876"/>
              <a:ext cx="479" cy="124"/>
            </a:xfrm>
            <a:custGeom>
              <a:avLst/>
              <a:gdLst>
                <a:gd name="T0" fmla="*/ 42 w 770"/>
                <a:gd name="T1" fmla="*/ 1 h 230"/>
                <a:gd name="T2" fmla="*/ 40 w 770"/>
                <a:gd name="T3" fmla="*/ 1 h 230"/>
                <a:gd name="T4" fmla="*/ 38 w 770"/>
                <a:gd name="T5" fmla="*/ 2 h 230"/>
                <a:gd name="T6" fmla="*/ 36 w 770"/>
                <a:gd name="T7" fmla="*/ 2 h 230"/>
                <a:gd name="T8" fmla="*/ 33 w 770"/>
                <a:gd name="T9" fmla="*/ 2 h 230"/>
                <a:gd name="T10" fmla="*/ 31 w 770"/>
                <a:gd name="T11" fmla="*/ 3 h 230"/>
                <a:gd name="T12" fmla="*/ 29 w 770"/>
                <a:gd name="T13" fmla="*/ 3 h 230"/>
                <a:gd name="T14" fmla="*/ 29 w 770"/>
                <a:gd name="T15" fmla="*/ 2 h 230"/>
                <a:gd name="T16" fmla="*/ 28 w 770"/>
                <a:gd name="T17" fmla="*/ 2 h 230"/>
                <a:gd name="T18" fmla="*/ 29 w 770"/>
                <a:gd name="T19" fmla="*/ 1 h 230"/>
                <a:gd name="T20" fmla="*/ 27 w 770"/>
                <a:gd name="T21" fmla="*/ 1 h 230"/>
                <a:gd name="T22" fmla="*/ 24 w 770"/>
                <a:gd name="T23" fmla="*/ 1 h 230"/>
                <a:gd name="T24" fmla="*/ 21 w 770"/>
                <a:gd name="T25" fmla="*/ 2 h 230"/>
                <a:gd name="T26" fmla="*/ 17 w 770"/>
                <a:gd name="T27" fmla="*/ 1 h 230"/>
                <a:gd name="T28" fmla="*/ 16 w 770"/>
                <a:gd name="T29" fmla="*/ 2 h 230"/>
                <a:gd name="T30" fmla="*/ 14 w 770"/>
                <a:gd name="T31" fmla="*/ 1 h 230"/>
                <a:gd name="T32" fmla="*/ 11 w 770"/>
                <a:gd name="T33" fmla="*/ 1 h 230"/>
                <a:gd name="T34" fmla="*/ 9 w 770"/>
                <a:gd name="T35" fmla="*/ 1 h 230"/>
                <a:gd name="T36" fmla="*/ 5 w 770"/>
                <a:gd name="T37" fmla="*/ 0 h 230"/>
                <a:gd name="T38" fmla="*/ 4 w 770"/>
                <a:gd name="T39" fmla="*/ 1 h 230"/>
                <a:gd name="T40" fmla="*/ 4 w 770"/>
                <a:gd name="T41" fmla="*/ 1 h 230"/>
                <a:gd name="T42" fmla="*/ 6 w 770"/>
                <a:gd name="T43" fmla="*/ 2 h 230"/>
                <a:gd name="T44" fmla="*/ 4 w 770"/>
                <a:gd name="T45" fmla="*/ 2 h 230"/>
                <a:gd name="T46" fmla="*/ 1 w 770"/>
                <a:gd name="T47" fmla="*/ 3 h 230"/>
                <a:gd name="T48" fmla="*/ 1 w 770"/>
                <a:gd name="T49" fmla="*/ 3 h 230"/>
                <a:gd name="T50" fmla="*/ 2 w 770"/>
                <a:gd name="T51" fmla="*/ 4 h 230"/>
                <a:gd name="T52" fmla="*/ 2 w 770"/>
                <a:gd name="T53" fmla="*/ 4 h 230"/>
                <a:gd name="T54" fmla="*/ 4 w 770"/>
                <a:gd name="T55" fmla="*/ 5 h 230"/>
                <a:gd name="T56" fmla="*/ 4 w 770"/>
                <a:gd name="T57" fmla="*/ 5 h 230"/>
                <a:gd name="T58" fmla="*/ 7 w 770"/>
                <a:gd name="T59" fmla="*/ 5 h 230"/>
                <a:gd name="T60" fmla="*/ 7 w 770"/>
                <a:gd name="T61" fmla="*/ 5 h 230"/>
                <a:gd name="T62" fmla="*/ 9 w 770"/>
                <a:gd name="T63" fmla="*/ 4 h 230"/>
                <a:gd name="T64" fmla="*/ 10 w 770"/>
                <a:gd name="T65" fmla="*/ 4 h 230"/>
                <a:gd name="T66" fmla="*/ 11 w 770"/>
                <a:gd name="T67" fmla="*/ 4 h 230"/>
                <a:gd name="T68" fmla="*/ 12 w 770"/>
                <a:gd name="T69" fmla="*/ 3 h 230"/>
                <a:gd name="T70" fmla="*/ 14 w 770"/>
                <a:gd name="T71" fmla="*/ 3 h 230"/>
                <a:gd name="T72" fmla="*/ 16 w 770"/>
                <a:gd name="T73" fmla="*/ 4 h 230"/>
                <a:gd name="T74" fmla="*/ 18 w 770"/>
                <a:gd name="T75" fmla="*/ 4 h 230"/>
                <a:gd name="T76" fmla="*/ 19 w 770"/>
                <a:gd name="T77" fmla="*/ 4 h 230"/>
                <a:gd name="T78" fmla="*/ 19 w 770"/>
                <a:gd name="T79" fmla="*/ 5 h 230"/>
                <a:gd name="T80" fmla="*/ 21 w 770"/>
                <a:gd name="T81" fmla="*/ 5 h 230"/>
                <a:gd name="T82" fmla="*/ 21 w 770"/>
                <a:gd name="T83" fmla="*/ 5 h 230"/>
                <a:gd name="T84" fmla="*/ 23 w 770"/>
                <a:gd name="T85" fmla="*/ 5 h 230"/>
                <a:gd name="T86" fmla="*/ 24 w 770"/>
                <a:gd name="T87" fmla="*/ 4 h 230"/>
                <a:gd name="T88" fmla="*/ 25 w 770"/>
                <a:gd name="T89" fmla="*/ 5 h 230"/>
                <a:gd name="T90" fmla="*/ 27 w 770"/>
                <a:gd name="T91" fmla="*/ 5 h 230"/>
                <a:gd name="T92" fmla="*/ 29 w 770"/>
                <a:gd name="T93" fmla="*/ 5 h 230"/>
                <a:gd name="T94" fmla="*/ 31 w 770"/>
                <a:gd name="T95" fmla="*/ 5 h 230"/>
                <a:gd name="T96" fmla="*/ 33 w 770"/>
                <a:gd name="T97" fmla="*/ 5 h 230"/>
                <a:gd name="T98" fmla="*/ 35 w 770"/>
                <a:gd name="T99" fmla="*/ 5 h 230"/>
                <a:gd name="T100" fmla="*/ 37 w 770"/>
                <a:gd name="T101" fmla="*/ 5 h 230"/>
                <a:gd name="T102" fmla="*/ 39 w 770"/>
                <a:gd name="T103" fmla="*/ 5 h 230"/>
                <a:gd name="T104" fmla="*/ 40 w 770"/>
                <a:gd name="T105" fmla="*/ 5 h 230"/>
                <a:gd name="T106" fmla="*/ 43 w 770"/>
                <a:gd name="T107" fmla="*/ 5 h 230"/>
                <a:gd name="T108" fmla="*/ 45 w 770"/>
                <a:gd name="T109" fmla="*/ 3 h 230"/>
                <a:gd name="T110" fmla="*/ 45 w 770"/>
                <a:gd name="T111" fmla="*/ 2 h 23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70"/>
                <a:gd name="T169" fmla="*/ 0 h 230"/>
                <a:gd name="T170" fmla="*/ 770 w 770"/>
                <a:gd name="T171" fmla="*/ 230 h 23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70" h="230">
                  <a:moveTo>
                    <a:pt x="770" y="56"/>
                  </a:moveTo>
                  <a:lnTo>
                    <a:pt x="759" y="50"/>
                  </a:lnTo>
                  <a:lnTo>
                    <a:pt x="745" y="40"/>
                  </a:lnTo>
                  <a:lnTo>
                    <a:pt x="735" y="36"/>
                  </a:lnTo>
                  <a:lnTo>
                    <a:pt x="724" y="34"/>
                  </a:lnTo>
                  <a:lnTo>
                    <a:pt x="710" y="36"/>
                  </a:lnTo>
                  <a:lnTo>
                    <a:pt x="693" y="42"/>
                  </a:lnTo>
                  <a:lnTo>
                    <a:pt x="689" y="50"/>
                  </a:lnTo>
                  <a:lnTo>
                    <a:pt x="684" y="60"/>
                  </a:lnTo>
                  <a:lnTo>
                    <a:pt x="673" y="62"/>
                  </a:lnTo>
                  <a:lnTo>
                    <a:pt x="663" y="62"/>
                  </a:lnTo>
                  <a:lnTo>
                    <a:pt x="656" y="64"/>
                  </a:lnTo>
                  <a:lnTo>
                    <a:pt x="649" y="70"/>
                  </a:lnTo>
                  <a:lnTo>
                    <a:pt x="642" y="72"/>
                  </a:lnTo>
                  <a:lnTo>
                    <a:pt x="635" y="72"/>
                  </a:lnTo>
                  <a:lnTo>
                    <a:pt x="624" y="72"/>
                  </a:lnTo>
                  <a:lnTo>
                    <a:pt x="614" y="72"/>
                  </a:lnTo>
                  <a:lnTo>
                    <a:pt x="596" y="70"/>
                  </a:lnTo>
                  <a:lnTo>
                    <a:pt x="589" y="70"/>
                  </a:lnTo>
                  <a:lnTo>
                    <a:pt x="572" y="78"/>
                  </a:lnTo>
                  <a:lnTo>
                    <a:pt x="556" y="92"/>
                  </a:lnTo>
                  <a:lnTo>
                    <a:pt x="549" y="103"/>
                  </a:lnTo>
                  <a:lnTo>
                    <a:pt x="542" y="109"/>
                  </a:lnTo>
                  <a:lnTo>
                    <a:pt x="531" y="113"/>
                  </a:lnTo>
                  <a:lnTo>
                    <a:pt x="517" y="113"/>
                  </a:lnTo>
                  <a:lnTo>
                    <a:pt x="510" y="113"/>
                  </a:lnTo>
                  <a:lnTo>
                    <a:pt x="507" y="109"/>
                  </a:lnTo>
                  <a:lnTo>
                    <a:pt x="505" y="105"/>
                  </a:lnTo>
                  <a:lnTo>
                    <a:pt x="503" y="101"/>
                  </a:lnTo>
                  <a:lnTo>
                    <a:pt x="503" y="96"/>
                  </a:lnTo>
                  <a:lnTo>
                    <a:pt x="500" y="92"/>
                  </a:lnTo>
                  <a:lnTo>
                    <a:pt x="498" y="88"/>
                  </a:lnTo>
                  <a:lnTo>
                    <a:pt x="493" y="86"/>
                  </a:lnTo>
                  <a:lnTo>
                    <a:pt x="489" y="86"/>
                  </a:lnTo>
                  <a:lnTo>
                    <a:pt x="484" y="84"/>
                  </a:lnTo>
                  <a:lnTo>
                    <a:pt x="482" y="82"/>
                  </a:lnTo>
                  <a:lnTo>
                    <a:pt x="479" y="76"/>
                  </a:lnTo>
                  <a:lnTo>
                    <a:pt x="496" y="48"/>
                  </a:lnTo>
                  <a:lnTo>
                    <a:pt x="510" y="28"/>
                  </a:lnTo>
                  <a:lnTo>
                    <a:pt x="503" y="18"/>
                  </a:lnTo>
                  <a:lnTo>
                    <a:pt x="493" y="12"/>
                  </a:lnTo>
                  <a:lnTo>
                    <a:pt x="489" y="10"/>
                  </a:lnTo>
                  <a:lnTo>
                    <a:pt x="482" y="10"/>
                  </a:lnTo>
                  <a:lnTo>
                    <a:pt x="475" y="10"/>
                  </a:lnTo>
                  <a:lnTo>
                    <a:pt x="470" y="14"/>
                  </a:lnTo>
                  <a:lnTo>
                    <a:pt x="449" y="28"/>
                  </a:lnTo>
                  <a:lnTo>
                    <a:pt x="428" y="42"/>
                  </a:lnTo>
                  <a:lnTo>
                    <a:pt x="410" y="52"/>
                  </a:lnTo>
                  <a:lnTo>
                    <a:pt x="398" y="56"/>
                  </a:lnTo>
                  <a:lnTo>
                    <a:pt x="379" y="56"/>
                  </a:lnTo>
                  <a:lnTo>
                    <a:pt x="368" y="60"/>
                  </a:lnTo>
                  <a:lnTo>
                    <a:pt x="361" y="54"/>
                  </a:lnTo>
                  <a:lnTo>
                    <a:pt x="349" y="50"/>
                  </a:lnTo>
                  <a:lnTo>
                    <a:pt x="326" y="46"/>
                  </a:lnTo>
                  <a:lnTo>
                    <a:pt x="305" y="40"/>
                  </a:lnTo>
                  <a:lnTo>
                    <a:pt x="293" y="44"/>
                  </a:lnTo>
                  <a:lnTo>
                    <a:pt x="282" y="52"/>
                  </a:lnTo>
                  <a:lnTo>
                    <a:pt x="277" y="56"/>
                  </a:lnTo>
                  <a:lnTo>
                    <a:pt x="272" y="58"/>
                  </a:lnTo>
                  <a:lnTo>
                    <a:pt x="268" y="56"/>
                  </a:lnTo>
                  <a:lnTo>
                    <a:pt x="265" y="52"/>
                  </a:lnTo>
                  <a:lnTo>
                    <a:pt x="254" y="40"/>
                  </a:lnTo>
                  <a:lnTo>
                    <a:pt x="237" y="24"/>
                  </a:lnTo>
                  <a:lnTo>
                    <a:pt x="233" y="20"/>
                  </a:lnTo>
                  <a:lnTo>
                    <a:pt x="223" y="14"/>
                  </a:lnTo>
                  <a:lnTo>
                    <a:pt x="214" y="10"/>
                  </a:lnTo>
                  <a:lnTo>
                    <a:pt x="205" y="6"/>
                  </a:lnTo>
                  <a:lnTo>
                    <a:pt x="193" y="2"/>
                  </a:lnTo>
                  <a:lnTo>
                    <a:pt x="181" y="0"/>
                  </a:lnTo>
                  <a:lnTo>
                    <a:pt x="172" y="0"/>
                  </a:lnTo>
                  <a:lnTo>
                    <a:pt x="163" y="2"/>
                  </a:lnTo>
                  <a:lnTo>
                    <a:pt x="147" y="4"/>
                  </a:lnTo>
                  <a:lnTo>
                    <a:pt x="130" y="2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81" y="4"/>
                  </a:lnTo>
                  <a:lnTo>
                    <a:pt x="79" y="6"/>
                  </a:lnTo>
                  <a:lnTo>
                    <a:pt x="77" y="10"/>
                  </a:lnTo>
                  <a:lnTo>
                    <a:pt x="77" y="18"/>
                  </a:lnTo>
                  <a:lnTo>
                    <a:pt x="79" y="28"/>
                  </a:lnTo>
                  <a:lnTo>
                    <a:pt x="79" y="34"/>
                  </a:lnTo>
                  <a:lnTo>
                    <a:pt x="81" y="38"/>
                  </a:lnTo>
                  <a:lnTo>
                    <a:pt x="84" y="42"/>
                  </a:lnTo>
                  <a:lnTo>
                    <a:pt x="88" y="46"/>
                  </a:lnTo>
                  <a:lnTo>
                    <a:pt x="91" y="50"/>
                  </a:lnTo>
                  <a:lnTo>
                    <a:pt x="93" y="56"/>
                  </a:lnTo>
                  <a:lnTo>
                    <a:pt x="93" y="62"/>
                  </a:lnTo>
                  <a:lnTo>
                    <a:pt x="93" y="72"/>
                  </a:lnTo>
                  <a:lnTo>
                    <a:pt x="88" y="82"/>
                  </a:lnTo>
                  <a:lnTo>
                    <a:pt x="79" y="90"/>
                  </a:lnTo>
                  <a:lnTo>
                    <a:pt x="70" y="96"/>
                  </a:lnTo>
                  <a:lnTo>
                    <a:pt x="58" y="101"/>
                  </a:lnTo>
                  <a:lnTo>
                    <a:pt x="37" y="107"/>
                  </a:lnTo>
                  <a:lnTo>
                    <a:pt x="26" y="113"/>
                  </a:lnTo>
                  <a:lnTo>
                    <a:pt x="14" y="123"/>
                  </a:lnTo>
                  <a:lnTo>
                    <a:pt x="0" y="131"/>
                  </a:lnTo>
                  <a:lnTo>
                    <a:pt x="14" y="135"/>
                  </a:lnTo>
                  <a:lnTo>
                    <a:pt x="26" y="137"/>
                  </a:lnTo>
                  <a:lnTo>
                    <a:pt x="33" y="141"/>
                  </a:lnTo>
                  <a:lnTo>
                    <a:pt x="39" y="145"/>
                  </a:lnTo>
                  <a:lnTo>
                    <a:pt x="46" y="153"/>
                  </a:lnTo>
                  <a:lnTo>
                    <a:pt x="46" y="161"/>
                  </a:lnTo>
                  <a:lnTo>
                    <a:pt x="46" y="167"/>
                  </a:lnTo>
                  <a:lnTo>
                    <a:pt x="46" y="175"/>
                  </a:lnTo>
                  <a:lnTo>
                    <a:pt x="46" y="177"/>
                  </a:lnTo>
                  <a:lnTo>
                    <a:pt x="49" y="179"/>
                  </a:lnTo>
                  <a:lnTo>
                    <a:pt x="53" y="181"/>
                  </a:lnTo>
                  <a:lnTo>
                    <a:pt x="58" y="183"/>
                  </a:lnTo>
                  <a:lnTo>
                    <a:pt x="63" y="187"/>
                  </a:lnTo>
                  <a:lnTo>
                    <a:pt x="67" y="197"/>
                  </a:lnTo>
                  <a:lnTo>
                    <a:pt x="67" y="205"/>
                  </a:lnTo>
                  <a:lnTo>
                    <a:pt x="70" y="212"/>
                  </a:lnTo>
                  <a:lnTo>
                    <a:pt x="72" y="214"/>
                  </a:lnTo>
                  <a:lnTo>
                    <a:pt x="81" y="218"/>
                  </a:lnTo>
                  <a:lnTo>
                    <a:pt x="88" y="212"/>
                  </a:lnTo>
                  <a:lnTo>
                    <a:pt x="100" y="207"/>
                  </a:lnTo>
                  <a:lnTo>
                    <a:pt x="107" y="207"/>
                  </a:lnTo>
                  <a:lnTo>
                    <a:pt x="112" y="203"/>
                  </a:lnTo>
                  <a:lnTo>
                    <a:pt x="114" y="199"/>
                  </a:lnTo>
                  <a:lnTo>
                    <a:pt x="114" y="193"/>
                  </a:lnTo>
                  <a:lnTo>
                    <a:pt x="116" y="189"/>
                  </a:lnTo>
                  <a:lnTo>
                    <a:pt x="119" y="185"/>
                  </a:lnTo>
                  <a:lnTo>
                    <a:pt x="126" y="181"/>
                  </a:lnTo>
                  <a:lnTo>
                    <a:pt x="140" y="181"/>
                  </a:lnTo>
                  <a:lnTo>
                    <a:pt x="149" y="181"/>
                  </a:lnTo>
                  <a:lnTo>
                    <a:pt x="156" y="179"/>
                  </a:lnTo>
                  <a:lnTo>
                    <a:pt x="161" y="173"/>
                  </a:lnTo>
                  <a:lnTo>
                    <a:pt x="163" y="169"/>
                  </a:lnTo>
                  <a:lnTo>
                    <a:pt x="167" y="163"/>
                  </a:lnTo>
                  <a:lnTo>
                    <a:pt x="170" y="157"/>
                  </a:lnTo>
                  <a:lnTo>
                    <a:pt x="172" y="155"/>
                  </a:lnTo>
                  <a:lnTo>
                    <a:pt x="179" y="153"/>
                  </a:lnTo>
                  <a:lnTo>
                    <a:pt x="184" y="153"/>
                  </a:lnTo>
                  <a:lnTo>
                    <a:pt x="186" y="151"/>
                  </a:lnTo>
                  <a:lnTo>
                    <a:pt x="188" y="149"/>
                  </a:lnTo>
                  <a:lnTo>
                    <a:pt x="188" y="145"/>
                  </a:lnTo>
                  <a:lnTo>
                    <a:pt x="193" y="139"/>
                  </a:lnTo>
                  <a:lnTo>
                    <a:pt x="198" y="135"/>
                  </a:lnTo>
                  <a:lnTo>
                    <a:pt x="209" y="131"/>
                  </a:lnTo>
                  <a:lnTo>
                    <a:pt x="228" y="127"/>
                  </a:lnTo>
                  <a:lnTo>
                    <a:pt x="233" y="129"/>
                  </a:lnTo>
                  <a:lnTo>
                    <a:pt x="240" y="131"/>
                  </a:lnTo>
                  <a:lnTo>
                    <a:pt x="242" y="137"/>
                  </a:lnTo>
                  <a:lnTo>
                    <a:pt x="249" y="141"/>
                  </a:lnTo>
                  <a:lnTo>
                    <a:pt x="256" y="147"/>
                  </a:lnTo>
                  <a:lnTo>
                    <a:pt x="265" y="153"/>
                  </a:lnTo>
                  <a:lnTo>
                    <a:pt x="279" y="157"/>
                  </a:lnTo>
                  <a:lnTo>
                    <a:pt x="300" y="159"/>
                  </a:lnTo>
                  <a:lnTo>
                    <a:pt x="305" y="167"/>
                  </a:lnTo>
                  <a:lnTo>
                    <a:pt x="312" y="173"/>
                  </a:lnTo>
                  <a:lnTo>
                    <a:pt x="319" y="171"/>
                  </a:lnTo>
                  <a:lnTo>
                    <a:pt x="321" y="167"/>
                  </a:lnTo>
                  <a:lnTo>
                    <a:pt x="323" y="165"/>
                  </a:lnTo>
                  <a:lnTo>
                    <a:pt x="326" y="165"/>
                  </a:lnTo>
                  <a:lnTo>
                    <a:pt x="330" y="167"/>
                  </a:lnTo>
                  <a:lnTo>
                    <a:pt x="335" y="181"/>
                  </a:lnTo>
                  <a:lnTo>
                    <a:pt x="344" y="183"/>
                  </a:lnTo>
                  <a:lnTo>
                    <a:pt x="349" y="185"/>
                  </a:lnTo>
                  <a:lnTo>
                    <a:pt x="351" y="187"/>
                  </a:lnTo>
                  <a:lnTo>
                    <a:pt x="354" y="191"/>
                  </a:lnTo>
                  <a:lnTo>
                    <a:pt x="354" y="197"/>
                  </a:lnTo>
                  <a:lnTo>
                    <a:pt x="354" y="207"/>
                  </a:lnTo>
                  <a:lnTo>
                    <a:pt x="358" y="210"/>
                  </a:lnTo>
                  <a:lnTo>
                    <a:pt x="363" y="207"/>
                  </a:lnTo>
                  <a:lnTo>
                    <a:pt x="375" y="205"/>
                  </a:lnTo>
                  <a:lnTo>
                    <a:pt x="384" y="199"/>
                  </a:lnTo>
                  <a:lnTo>
                    <a:pt x="396" y="193"/>
                  </a:lnTo>
                  <a:lnTo>
                    <a:pt x="405" y="187"/>
                  </a:lnTo>
                  <a:lnTo>
                    <a:pt x="412" y="179"/>
                  </a:lnTo>
                  <a:lnTo>
                    <a:pt x="417" y="177"/>
                  </a:lnTo>
                  <a:lnTo>
                    <a:pt x="419" y="177"/>
                  </a:lnTo>
                  <a:lnTo>
                    <a:pt x="424" y="179"/>
                  </a:lnTo>
                  <a:lnTo>
                    <a:pt x="428" y="187"/>
                  </a:lnTo>
                  <a:lnTo>
                    <a:pt x="433" y="189"/>
                  </a:lnTo>
                  <a:lnTo>
                    <a:pt x="437" y="187"/>
                  </a:lnTo>
                  <a:lnTo>
                    <a:pt x="444" y="187"/>
                  </a:lnTo>
                  <a:lnTo>
                    <a:pt x="449" y="189"/>
                  </a:lnTo>
                  <a:lnTo>
                    <a:pt x="454" y="189"/>
                  </a:lnTo>
                  <a:lnTo>
                    <a:pt x="463" y="195"/>
                  </a:lnTo>
                  <a:lnTo>
                    <a:pt x="470" y="203"/>
                  </a:lnTo>
                  <a:lnTo>
                    <a:pt x="479" y="212"/>
                  </a:lnTo>
                  <a:lnTo>
                    <a:pt x="489" y="220"/>
                  </a:lnTo>
                  <a:lnTo>
                    <a:pt x="498" y="226"/>
                  </a:lnTo>
                  <a:lnTo>
                    <a:pt x="510" y="228"/>
                  </a:lnTo>
                  <a:lnTo>
                    <a:pt x="521" y="224"/>
                  </a:lnTo>
                  <a:lnTo>
                    <a:pt x="531" y="222"/>
                  </a:lnTo>
                  <a:lnTo>
                    <a:pt x="542" y="228"/>
                  </a:lnTo>
                  <a:lnTo>
                    <a:pt x="549" y="230"/>
                  </a:lnTo>
                  <a:lnTo>
                    <a:pt x="554" y="228"/>
                  </a:lnTo>
                  <a:lnTo>
                    <a:pt x="558" y="224"/>
                  </a:lnTo>
                  <a:lnTo>
                    <a:pt x="575" y="220"/>
                  </a:lnTo>
                  <a:lnTo>
                    <a:pt x="584" y="216"/>
                  </a:lnTo>
                  <a:lnTo>
                    <a:pt x="591" y="210"/>
                  </a:lnTo>
                  <a:lnTo>
                    <a:pt x="598" y="201"/>
                  </a:lnTo>
                  <a:lnTo>
                    <a:pt x="605" y="195"/>
                  </a:lnTo>
                  <a:lnTo>
                    <a:pt x="614" y="189"/>
                  </a:lnTo>
                  <a:lnTo>
                    <a:pt x="624" y="187"/>
                  </a:lnTo>
                  <a:lnTo>
                    <a:pt x="633" y="185"/>
                  </a:lnTo>
                  <a:lnTo>
                    <a:pt x="649" y="187"/>
                  </a:lnTo>
                  <a:lnTo>
                    <a:pt x="654" y="187"/>
                  </a:lnTo>
                  <a:lnTo>
                    <a:pt x="659" y="189"/>
                  </a:lnTo>
                  <a:lnTo>
                    <a:pt x="661" y="191"/>
                  </a:lnTo>
                  <a:lnTo>
                    <a:pt x="666" y="189"/>
                  </a:lnTo>
                  <a:lnTo>
                    <a:pt x="670" y="189"/>
                  </a:lnTo>
                  <a:lnTo>
                    <a:pt x="680" y="185"/>
                  </a:lnTo>
                  <a:lnTo>
                    <a:pt x="684" y="183"/>
                  </a:lnTo>
                  <a:lnTo>
                    <a:pt x="698" y="185"/>
                  </a:lnTo>
                  <a:lnTo>
                    <a:pt x="710" y="189"/>
                  </a:lnTo>
                  <a:lnTo>
                    <a:pt x="721" y="193"/>
                  </a:lnTo>
                  <a:lnTo>
                    <a:pt x="731" y="199"/>
                  </a:lnTo>
                  <a:lnTo>
                    <a:pt x="742" y="183"/>
                  </a:lnTo>
                  <a:lnTo>
                    <a:pt x="754" y="165"/>
                  </a:lnTo>
                  <a:lnTo>
                    <a:pt x="763" y="149"/>
                  </a:lnTo>
                  <a:lnTo>
                    <a:pt x="768" y="133"/>
                  </a:lnTo>
                  <a:lnTo>
                    <a:pt x="770" y="117"/>
                  </a:lnTo>
                  <a:lnTo>
                    <a:pt x="770" y="101"/>
                  </a:lnTo>
                  <a:lnTo>
                    <a:pt x="770" y="82"/>
                  </a:lnTo>
                  <a:lnTo>
                    <a:pt x="770" y="68"/>
                  </a:lnTo>
                  <a:lnTo>
                    <a:pt x="770" y="62"/>
                  </a:lnTo>
                  <a:lnTo>
                    <a:pt x="770" y="56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46" name="Freeform 136"/>
            <p:cNvSpPr>
              <a:spLocks/>
            </p:cNvSpPr>
            <p:nvPr/>
          </p:nvSpPr>
          <p:spPr bwMode="auto">
            <a:xfrm>
              <a:off x="3695" y="1624"/>
              <a:ext cx="302" cy="283"/>
            </a:xfrm>
            <a:custGeom>
              <a:avLst/>
              <a:gdLst>
                <a:gd name="T0" fmla="*/ 19 w 488"/>
                <a:gd name="T1" fmla="*/ 12 h 525"/>
                <a:gd name="T2" fmla="*/ 19 w 488"/>
                <a:gd name="T3" fmla="*/ 11 h 525"/>
                <a:gd name="T4" fmla="*/ 18 w 488"/>
                <a:gd name="T5" fmla="*/ 11 h 525"/>
                <a:gd name="T6" fmla="*/ 18 w 488"/>
                <a:gd name="T7" fmla="*/ 10 h 525"/>
                <a:gd name="T8" fmla="*/ 19 w 488"/>
                <a:gd name="T9" fmla="*/ 9 h 525"/>
                <a:gd name="T10" fmla="*/ 19 w 488"/>
                <a:gd name="T11" fmla="*/ 9 h 525"/>
                <a:gd name="T12" fmla="*/ 20 w 488"/>
                <a:gd name="T13" fmla="*/ 9 h 525"/>
                <a:gd name="T14" fmla="*/ 22 w 488"/>
                <a:gd name="T15" fmla="*/ 8 h 525"/>
                <a:gd name="T16" fmla="*/ 24 w 488"/>
                <a:gd name="T17" fmla="*/ 6 h 525"/>
                <a:gd name="T18" fmla="*/ 25 w 488"/>
                <a:gd name="T19" fmla="*/ 6 h 525"/>
                <a:gd name="T20" fmla="*/ 27 w 488"/>
                <a:gd name="T21" fmla="*/ 5 h 525"/>
                <a:gd name="T22" fmla="*/ 28 w 488"/>
                <a:gd name="T23" fmla="*/ 5 h 525"/>
                <a:gd name="T24" fmla="*/ 25 w 488"/>
                <a:gd name="T25" fmla="*/ 5 h 525"/>
                <a:gd name="T26" fmla="*/ 24 w 488"/>
                <a:gd name="T27" fmla="*/ 4 h 525"/>
                <a:gd name="T28" fmla="*/ 22 w 488"/>
                <a:gd name="T29" fmla="*/ 4 h 525"/>
                <a:gd name="T30" fmla="*/ 22 w 488"/>
                <a:gd name="T31" fmla="*/ 3 h 525"/>
                <a:gd name="T32" fmla="*/ 20 w 488"/>
                <a:gd name="T33" fmla="*/ 3 h 525"/>
                <a:gd name="T34" fmla="*/ 14 w 488"/>
                <a:gd name="T35" fmla="*/ 1 h 525"/>
                <a:gd name="T36" fmla="*/ 11 w 488"/>
                <a:gd name="T37" fmla="*/ 1 h 525"/>
                <a:gd name="T38" fmla="*/ 9 w 488"/>
                <a:gd name="T39" fmla="*/ 0 h 525"/>
                <a:gd name="T40" fmla="*/ 6 w 488"/>
                <a:gd name="T41" fmla="*/ 1 h 525"/>
                <a:gd name="T42" fmla="*/ 1 w 488"/>
                <a:gd name="T43" fmla="*/ 1 h 525"/>
                <a:gd name="T44" fmla="*/ 1 w 488"/>
                <a:gd name="T45" fmla="*/ 1 h 525"/>
                <a:gd name="T46" fmla="*/ 0 w 488"/>
                <a:gd name="T47" fmla="*/ 1 h 525"/>
                <a:gd name="T48" fmla="*/ 1 w 488"/>
                <a:gd name="T49" fmla="*/ 1 h 525"/>
                <a:gd name="T50" fmla="*/ 1 w 488"/>
                <a:gd name="T51" fmla="*/ 2 h 525"/>
                <a:gd name="T52" fmla="*/ 1 w 488"/>
                <a:gd name="T53" fmla="*/ 3 h 525"/>
                <a:gd name="T54" fmla="*/ 1 w 488"/>
                <a:gd name="T55" fmla="*/ 4 h 525"/>
                <a:gd name="T56" fmla="*/ 1 w 488"/>
                <a:gd name="T57" fmla="*/ 5 h 525"/>
                <a:gd name="T58" fmla="*/ 2 w 488"/>
                <a:gd name="T59" fmla="*/ 5 h 525"/>
                <a:gd name="T60" fmla="*/ 2 w 488"/>
                <a:gd name="T61" fmla="*/ 7 h 525"/>
                <a:gd name="T62" fmla="*/ 4 w 488"/>
                <a:gd name="T63" fmla="*/ 9 h 525"/>
                <a:gd name="T64" fmla="*/ 4 w 488"/>
                <a:gd name="T65" fmla="*/ 9 h 525"/>
                <a:gd name="T66" fmla="*/ 6 w 488"/>
                <a:gd name="T67" fmla="*/ 10 h 525"/>
                <a:gd name="T68" fmla="*/ 6 w 488"/>
                <a:gd name="T69" fmla="*/ 11 h 525"/>
                <a:gd name="T70" fmla="*/ 4 w 488"/>
                <a:gd name="T71" fmla="*/ 11 h 525"/>
                <a:gd name="T72" fmla="*/ 9 w 488"/>
                <a:gd name="T73" fmla="*/ 11 h 525"/>
                <a:gd name="T74" fmla="*/ 11 w 488"/>
                <a:gd name="T75" fmla="*/ 11 h 525"/>
                <a:gd name="T76" fmla="*/ 12 w 488"/>
                <a:gd name="T77" fmla="*/ 12 h 525"/>
                <a:gd name="T78" fmla="*/ 14 w 488"/>
                <a:gd name="T79" fmla="*/ 12 h 525"/>
                <a:gd name="T80" fmla="*/ 15 w 488"/>
                <a:gd name="T81" fmla="*/ 13 h 525"/>
                <a:gd name="T82" fmla="*/ 16 w 488"/>
                <a:gd name="T83" fmla="*/ 12 h 525"/>
                <a:gd name="T84" fmla="*/ 17 w 488"/>
                <a:gd name="T85" fmla="*/ 12 h 52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88"/>
                <a:gd name="T130" fmla="*/ 0 h 525"/>
                <a:gd name="T131" fmla="*/ 488 w 488"/>
                <a:gd name="T132" fmla="*/ 525 h 52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88" h="525">
                  <a:moveTo>
                    <a:pt x="307" y="509"/>
                  </a:moveTo>
                  <a:lnTo>
                    <a:pt x="316" y="493"/>
                  </a:lnTo>
                  <a:lnTo>
                    <a:pt x="328" y="479"/>
                  </a:lnTo>
                  <a:lnTo>
                    <a:pt x="330" y="473"/>
                  </a:lnTo>
                  <a:lnTo>
                    <a:pt x="330" y="469"/>
                  </a:lnTo>
                  <a:lnTo>
                    <a:pt x="328" y="465"/>
                  </a:lnTo>
                  <a:lnTo>
                    <a:pt x="325" y="463"/>
                  </a:lnTo>
                  <a:lnTo>
                    <a:pt x="321" y="459"/>
                  </a:lnTo>
                  <a:lnTo>
                    <a:pt x="318" y="452"/>
                  </a:lnTo>
                  <a:lnTo>
                    <a:pt x="316" y="444"/>
                  </a:lnTo>
                  <a:lnTo>
                    <a:pt x="314" y="432"/>
                  </a:lnTo>
                  <a:lnTo>
                    <a:pt x="321" y="404"/>
                  </a:lnTo>
                  <a:lnTo>
                    <a:pt x="328" y="380"/>
                  </a:lnTo>
                  <a:lnTo>
                    <a:pt x="328" y="376"/>
                  </a:lnTo>
                  <a:lnTo>
                    <a:pt x="325" y="370"/>
                  </a:lnTo>
                  <a:lnTo>
                    <a:pt x="325" y="366"/>
                  </a:lnTo>
                  <a:lnTo>
                    <a:pt x="328" y="360"/>
                  </a:lnTo>
                  <a:lnTo>
                    <a:pt x="330" y="356"/>
                  </a:lnTo>
                  <a:lnTo>
                    <a:pt x="337" y="350"/>
                  </a:lnTo>
                  <a:lnTo>
                    <a:pt x="351" y="348"/>
                  </a:lnTo>
                  <a:lnTo>
                    <a:pt x="367" y="343"/>
                  </a:lnTo>
                  <a:lnTo>
                    <a:pt x="377" y="333"/>
                  </a:lnTo>
                  <a:lnTo>
                    <a:pt x="384" y="327"/>
                  </a:lnTo>
                  <a:lnTo>
                    <a:pt x="388" y="319"/>
                  </a:lnTo>
                  <a:lnTo>
                    <a:pt x="393" y="307"/>
                  </a:lnTo>
                  <a:lnTo>
                    <a:pt x="407" y="285"/>
                  </a:lnTo>
                  <a:lnTo>
                    <a:pt x="421" y="267"/>
                  </a:lnTo>
                  <a:lnTo>
                    <a:pt x="425" y="257"/>
                  </a:lnTo>
                  <a:lnTo>
                    <a:pt x="430" y="249"/>
                  </a:lnTo>
                  <a:lnTo>
                    <a:pt x="437" y="243"/>
                  </a:lnTo>
                  <a:lnTo>
                    <a:pt x="444" y="236"/>
                  </a:lnTo>
                  <a:lnTo>
                    <a:pt x="456" y="230"/>
                  </a:lnTo>
                  <a:lnTo>
                    <a:pt x="470" y="226"/>
                  </a:lnTo>
                  <a:lnTo>
                    <a:pt x="477" y="224"/>
                  </a:lnTo>
                  <a:lnTo>
                    <a:pt x="484" y="222"/>
                  </a:lnTo>
                  <a:lnTo>
                    <a:pt x="488" y="220"/>
                  </a:lnTo>
                  <a:lnTo>
                    <a:pt x="488" y="216"/>
                  </a:lnTo>
                  <a:lnTo>
                    <a:pt x="465" y="206"/>
                  </a:lnTo>
                  <a:lnTo>
                    <a:pt x="444" y="198"/>
                  </a:lnTo>
                  <a:lnTo>
                    <a:pt x="437" y="190"/>
                  </a:lnTo>
                  <a:lnTo>
                    <a:pt x="428" y="182"/>
                  </a:lnTo>
                  <a:lnTo>
                    <a:pt x="419" y="174"/>
                  </a:lnTo>
                  <a:lnTo>
                    <a:pt x="409" y="168"/>
                  </a:lnTo>
                  <a:lnTo>
                    <a:pt x="398" y="162"/>
                  </a:lnTo>
                  <a:lnTo>
                    <a:pt x="391" y="156"/>
                  </a:lnTo>
                  <a:lnTo>
                    <a:pt x="386" y="152"/>
                  </a:lnTo>
                  <a:lnTo>
                    <a:pt x="384" y="146"/>
                  </a:lnTo>
                  <a:lnTo>
                    <a:pt x="379" y="140"/>
                  </a:lnTo>
                  <a:lnTo>
                    <a:pt x="372" y="130"/>
                  </a:lnTo>
                  <a:lnTo>
                    <a:pt x="360" y="119"/>
                  </a:lnTo>
                  <a:lnTo>
                    <a:pt x="344" y="105"/>
                  </a:lnTo>
                  <a:lnTo>
                    <a:pt x="311" y="87"/>
                  </a:lnTo>
                  <a:lnTo>
                    <a:pt x="279" y="67"/>
                  </a:lnTo>
                  <a:lnTo>
                    <a:pt x="246" y="47"/>
                  </a:lnTo>
                  <a:lnTo>
                    <a:pt x="211" y="31"/>
                  </a:lnTo>
                  <a:lnTo>
                    <a:pt x="197" y="21"/>
                  </a:lnTo>
                  <a:lnTo>
                    <a:pt x="181" y="12"/>
                  </a:lnTo>
                  <a:lnTo>
                    <a:pt x="172" y="6"/>
                  </a:lnTo>
                  <a:lnTo>
                    <a:pt x="160" y="4"/>
                  </a:lnTo>
                  <a:lnTo>
                    <a:pt x="151" y="0"/>
                  </a:lnTo>
                  <a:lnTo>
                    <a:pt x="137" y="0"/>
                  </a:lnTo>
                  <a:lnTo>
                    <a:pt x="118" y="0"/>
                  </a:lnTo>
                  <a:lnTo>
                    <a:pt x="97" y="2"/>
                  </a:lnTo>
                  <a:lnTo>
                    <a:pt x="30" y="2"/>
                  </a:lnTo>
                  <a:lnTo>
                    <a:pt x="25" y="10"/>
                  </a:lnTo>
                  <a:lnTo>
                    <a:pt x="21" y="18"/>
                  </a:lnTo>
                  <a:lnTo>
                    <a:pt x="18" y="23"/>
                  </a:lnTo>
                  <a:lnTo>
                    <a:pt x="16" y="27"/>
                  </a:lnTo>
                  <a:lnTo>
                    <a:pt x="11" y="31"/>
                  </a:lnTo>
                  <a:lnTo>
                    <a:pt x="4" y="35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9" y="49"/>
                  </a:lnTo>
                  <a:lnTo>
                    <a:pt x="18" y="53"/>
                  </a:lnTo>
                  <a:lnTo>
                    <a:pt x="9" y="61"/>
                  </a:lnTo>
                  <a:lnTo>
                    <a:pt x="4" y="69"/>
                  </a:lnTo>
                  <a:lnTo>
                    <a:pt x="14" y="91"/>
                  </a:lnTo>
                  <a:lnTo>
                    <a:pt x="23" y="115"/>
                  </a:lnTo>
                  <a:lnTo>
                    <a:pt x="30" y="127"/>
                  </a:lnTo>
                  <a:lnTo>
                    <a:pt x="34" y="142"/>
                  </a:lnTo>
                  <a:lnTo>
                    <a:pt x="30" y="160"/>
                  </a:lnTo>
                  <a:lnTo>
                    <a:pt x="25" y="178"/>
                  </a:lnTo>
                  <a:lnTo>
                    <a:pt x="23" y="190"/>
                  </a:lnTo>
                  <a:lnTo>
                    <a:pt x="25" y="200"/>
                  </a:lnTo>
                  <a:lnTo>
                    <a:pt x="28" y="206"/>
                  </a:lnTo>
                  <a:lnTo>
                    <a:pt x="30" y="210"/>
                  </a:lnTo>
                  <a:lnTo>
                    <a:pt x="37" y="220"/>
                  </a:lnTo>
                  <a:lnTo>
                    <a:pt x="39" y="232"/>
                  </a:lnTo>
                  <a:lnTo>
                    <a:pt x="34" y="257"/>
                  </a:lnTo>
                  <a:lnTo>
                    <a:pt x="34" y="281"/>
                  </a:lnTo>
                  <a:lnTo>
                    <a:pt x="44" y="301"/>
                  </a:lnTo>
                  <a:lnTo>
                    <a:pt x="58" y="319"/>
                  </a:lnTo>
                  <a:lnTo>
                    <a:pt x="62" y="341"/>
                  </a:lnTo>
                  <a:lnTo>
                    <a:pt x="67" y="364"/>
                  </a:lnTo>
                  <a:lnTo>
                    <a:pt x="69" y="374"/>
                  </a:lnTo>
                  <a:lnTo>
                    <a:pt x="72" y="382"/>
                  </a:lnTo>
                  <a:lnTo>
                    <a:pt x="79" y="386"/>
                  </a:lnTo>
                  <a:lnTo>
                    <a:pt x="86" y="390"/>
                  </a:lnTo>
                  <a:lnTo>
                    <a:pt x="93" y="394"/>
                  </a:lnTo>
                  <a:lnTo>
                    <a:pt x="100" y="398"/>
                  </a:lnTo>
                  <a:lnTo>
                    <a:pt x="104" y="404"/>
                  </a:lnTo>
                  <a:lnTo>
                    <a:pt x="104" y="414"/>
                  </a:lnTo>
                  <a:lnTo>
                    <a:pt x="97" y="432"/>
                  </a:lnTo>
                  <a:lnTo>
                    <a:pt x="88" y="446"/>
                  </a:lnTo>
                  <a:lnTo>
                    <a:pt x="86" y="456"/>
                  </a:lnTo>
                  <a:lnTo>
                    <a:pt x="81" y="467"/>
                  </a:lnTo>
                  <a:lnTo>
                    <a:pt x="125" y="469"/>
                  </a:lnTo>
                  <a:lnTo>
                    <a:pt x="142" y="471"/>
                  </a:lnTo>
                  <a:lnTo>
                    <a:pt x="158" y="469"/>
                  </a:lnTo>
                  <a:lnTo>
                    <a:pt x="167" y="467"/>
                  </a:lnTo>
                  <a:lnTo>
                    <a:pt x="176" y="467"/>
                  </a:lnTo>
                  <a:lnTo>
                    <a:pt x="188" y="469"/>
                  </a:lnTo>
                  <a:lnTo>
                    <a:pt x="200" y="473"/>
                  </a:lnTo>
                  <a:lnTo>
                    <a:pt x="209" y="477"/>
                  </a:lnTo>
                  <a:lnTo>
                    <a:pt x="218" y="481"/>
                  </a:lnTo>
                  <a:lnTo>
                    <a:pt x="228" y="487"/>
                  </a:lnTo>
                  <a:lnTo>
                    <a:pt x="232" y="491"/>
                  </a:lnTo>
                  <a:lnTo>
                    <a:pt x="249" y="507"/>
                  </a:lnTo>
                  <a:lnTo>
                    <a:pt x="260" y="519"/>
                  </a:lnTo>
                  <a:lnTo>
                    <a:pt x="263" y="523"/>
                  </a:lnTo>
                  <a:lnTo>
                    <a:pt x="267" y="525"/>
                  </a:lnTo>
                  <a:lnTo>
                    <a:pt x="272" y="523"/>
                  </a:lnTo>
                  <a:lnTo>
                    <a:pt x="277" y="519"/>
                  </a:lnTo>
                  <a:lnTo>
                    <a:pt x="288" y="511"/>
                  </a:lnTo>
                  <a:lnTo>
                    <a:pt x="300" y="507"/>
                  </a:lnTo>
                  <a:lnTo>
                    <a:pt x="304" y="507"/>
                  </a:lnTo>
                  <a:lnTo>
                    <a:pt x="307" y="509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47" name="Freeform 137"/>
            <p:cNvSpPr>
              <a:spLocks/>
            </p:cNvSpPr>
            <p:nvPr/>
          </p:nvSpPr>
          <p:spPr bwMode="auto">
            <a:xfrm>
              <a:off x="3695" y="1624"/>
              <a:ext cx="302" cy="283"/>
            </a:xfrm>
            <a:custGeom>
              <a:avLst/>
              <a:gdLst>
                <a:gd name="T0" fmla="*/ 19 w 488"/>
                <a:gd name="T1" fmla="*/ 12 h 525"/>
                <a:gd name="T2" fmla="*/ 19 w 488"/>
                <a:gd name="T3" fmla="*/ 11 h 525"/>
                <a:gd name="T4" fmla="*/ 18 w 488"/>
                <a:gd name="T5" fmla="*/ 11 h 525"/>
                <a:gd name="T6" fmla="*/ 18 w 488"/>
                <a:gd name="T7" fmla="*/ 10 h 525"/>
                <a:gd name="T8" fmla="*/ 19 w 488"/>
                <a:gd name="T9" fmla="*/ 9 h 525"/>
                <a:gd name="T10" fmla="*/ 19 w 488"/>
                <a:gd name="T11" fmla="*/ 9 h 525"/>
                <a:gd name="T12" fmla="*/ 20 w 488"/>
                <a:gd name="T13" fmla="*/ 9 h 525"/>
                <a:gd name="T14" fmla="*/ 22 w 488"/>
                <a:gd name="T15" fmla="*/ 8 h 525"/>
                <a:gd name="T16" fmla="*/ 24 w 488"/>
                <a:gd name="T17" fmla="*/ 6 h 525"/>
                <a:gd name="T18" fmla="*/ 25 w 488"/>
                <a:gd name="T19" fmla="*/ 6 h 525"/>
                <a:gd name="T20" fmla="*/ 27 w 488"/>
                <a:gd name="T21" fmla="*/ 5 h 525"/>
                <a:gd name="T22" fmla="*/ 28 w 488"/>
                <a:gd name="T23" fmla="*/ 5 h 525"/>
                <a:gd name="T24" fmla="*/ 25 w 488"/>
                <a:gd name="T25" fmla="*/ 5 h 525"/>
                <a:gd name="T26" fmla="*/ 24 w 488"/>
                <a:gd name="T27" fmla="*/ 4 h 525"/>
                <a:gd name="T28" fmla="*/ 22 w 488"/>
                <a:gd name="T29" fmla="*/ 4 h 525"/>
                <a:gd name="T30" fmla="*/ 22 w 488"/>
                <a:gd name="T31" fmla="*/ 3 h 525"/>
                <a:gd name="T32" fmla="*/ 20 w 488"/>
                <a:gd name="T33" fmla="*/ 3 h 525"/>
                <a:gd name="T34" fmla="*/ 14 w 488"/>
                <a:gd name="T35" fmla="*/ 1 h 525"/>
                <a:gd name="T36" fmla="*/ 11 w 488"/>
                <a:gd name="T37" fmla="*/ 1 h 525"/>
                <a:gd name="T38" fmla="*/ 9 w 488"/>
                <a:gd name="T39" fmla="*/ 0 h 525"/>
                <a:gd name="T40" fmla="*/ 6 w 488"/>
                <a:gd name="T41" fmla="*/ 1 h 525"/>
                <a:gd name="T42" fmla="*/ 1 w 488"/>
                <a:gd name="T43" fmla="*/ 1 h 525"/>
                <a:gd name="T44" fmla="*/ 1 w 488"/>
                <a:gd name="T45" fmla="*/ 1 h 525"/>
                <a:gd name="T46" fmla="*/ 1 w 488"/>
                <a:gd name="T47" fmla="*/ 1 h 525"/>
                <a:gd name="T48" fmla="*/ 0 w 488"/>
                <a:gd name="T49" fmla="*/ 1 h 525"/>
                <a:gd name="T50" fmla="*/ 1 w 488"/>
                <a:gd name="T51" fmla="*/ 2 h 525"/>
                <a:gd name="T52" fmla="*/ 1 w 488"/>
                <a:gd name="T53" fmla="*/ 2 h 525"/>
                <a:gd name="T54" fmla="*/ 2 w 488"/>
                <a:gd name="T55" fmla="*/ 3 h 525"/>
                <a:gd name="T56" fmla="*/ 1 w 488"/>
                <a:gd name="T57" fmla="*/ 5 h 525"/>
                <a:gd name="T58" fmla="*/ 1 w 488"/>
                <a:gd name="T59" fmla="*/ 5 h 525"/>
                <a:gd name="T60" fmla="*/ 2 w 488"/>
                <a:gd name="T61" fmla="*/ 6 h 525"/>
                <a:gd name="T62" fmla="*/ 4 w 488"/>
                <a:gd name="T63" fmla="*/ 8 h 525"/>
                <a:gd name="T64" fmla="*/ 4 w 488"/>
                <a:gd name="T65" fmla="*/ 9 h 525"/>
                <a:gd name="T66" fmla="*/ 4 w 488"/>
                <a:gd name="T67" fmla="*/ 10 h 525"/>
                <a:gd name="T68" fmla="*/ 6 w 488"/>
                <a:gd name="T69" fmla="*/ 10 h 525"/>
                <a:gd name="T70" fmla="*/ 4 w 488"/>
                <a:gd name="T71" fmla="*/ 11 h 525"/>
                <a:gd name="T72" fmla="*/ 4 w 488"/>
                <a:gd name="T73" fmla="*/ 11 h 525"/>
                <a:gd name="T74" fmla="*/ 7 w 488"/>
                <a:gd name="T75" fmla="*/ 12 h 525"/>
                <a:gd name="T76" fmla="*/ 9 w 488"/>
                <a:gd name="T77" fmla="*/ 11 h 525"/>
                <a:gd name="T78" fmla="*/ 12 w 488"/>
                <a:gd name="T79" fmla="*/ 12 h 525"/>
                <a:gd name="T80" fmla="*/ 13 w 488"/>
                <a:gd name="T81" fmla="*/ 12 h 525"/>
                <a:gd name="T82" fmla="*/ 15 w 488"/>
                <a:gd name="T83" fmla="*/ 13 h 525"/>
                <a:gd name="T84" fmla="*/ 15 w 488"/>
                <a:gd name="T85" fmla="*/ 13 h 525"/>
                <a:gd name="T86" fmla="*/ 17 w 488"/>
                <a:gd name="T87" fmla="*/ 12 h 525"/>
                <a:gd name="T88" fmla="*/ 17 w 488"/>
                <a:gd name="T89" fmla="*/ 12 h 52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8"/>
                <a:gd name="T136" fmla="*/ 0 h 525"/>
                <a:gd name="T137" fmla="*/ 488 w 488"/>
                <a:gd name="T138" fmla="*/ 525 h 52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8" h="525">
                  <a:moveTo>
                    <a:pt x="307" y="509"/>
                  </a:moveTo>
                  <a:lnTo>
                    <a:pt x="316" y="493"/>
                  </a:lnTo>
                  <a:lnTo>
                    <a:pt x="328" y="479"/>
                  </a:lnTo>
                  <a:lnTo>
                    <a:pt x="330" y="473"/>
                  </a:lnTo>
                  <a:lnTo>
                    <a:pt x="330" y="469"/>
                  </a:lnTo>
                  <a:lnTo>
                    <a:pt x="328" y="465"/>
                  </a:lnTo>
                  <a:lnTo>
                    <a:pt x="325" y="463"/>
                  </a:lnTo>
                  <a:lnTo>
                    <a:pt x="321" y="459"/>
                  </a:lnTo>
                  <a:lnTo>
                    <a:pt x="318" y="452"/>
                  </a:lnTo>
                  <a:lnTo>
                    <a:pt x="316" y="444"/>
                  </a:lnTo>
                  <a:lnTo>
                    <a:pt x="314" y="432"/>
                  </a:lnTo>
                  <a:lnTo>
                    <a:pt x="321" y="404"/>
                  </a:lnTo>
                  <a:lnTo>
                    <a:pt x="328" y="380"/>
                  </a:lnTo>
                  <a:lnTo>
                    <a:pt x="328" y="376"/>
                  </a:lnTo>
                  <a:lnTo>
                    <a:pt x="325" y="370"/>
                  </a:lnTo>
                  <a:lnTo>
                    <a:pt x="325" y="366"/>
                  </a:lnTo>
                  <a:lnTo>
                    <a:pt x="328" y="360"/>
                  </a:lnTo>
                  <a:lnTo>
                    <a:pt x="330" y="356"/>
                  </a:lnTo>
                  <a:lnTo>
                    <a:pt x="337" y="350"/>
                  </a:lnTo>
                  <a:lnTo>
                    <a:pt x="351" y="348"/>
                  </a:lnTo>
                  <a:lnTo>
                    <a:pt x="367" y="343"/>
                  </a:lnTo>
                  <a:lnTo>
                    <a:pt x="377" y="333"/>
                  </a:lnTo>
                  <a:lnTo>
                    <a:pt x="384" y="327"/>
                  </a:lnTo>
                  <a:lnTo>
                    <a:pt x="388" y="319"/>
                  </a:lnTo>
                  <a:lnTo>
                    <a:pt x="393" y="307"/>
                  </a:lnTo>
                  <a:lnTo>
                    <a:pt x="407" y="285"/>
                  </a:lnTo>
                  <a:lnTo>
                    <a:pt x="421" y="267"/>
                  </a:lnTo>
                  <a:lnTo>
                    <a:pt x="425" y="257"/>
                  </a:lnTo>
                  <a:lnTo>
                    <a:pt x="430" y="249"/>
                  </a:lnTo>
                  <a:lnTo>
                    <a:pt x="437" y="243"/>
                  </a:lnTo>
                  <a:lnTo>
                    <a:pt x="444" y="236"/>
                  </a:lnTo>
                  <a:lnTo>
                    <a:pt x="456" y="230"/>
                  </a:lnTo>
                  <a:lnTo>
                    <a:pt x="470" y="226"/>
                  </a:lnTo>
                  <a:lnTo>
                    <a:pt x="477" y="224"/>
                  </a:lnTo>
                  <a:lnTo>
                    <a:pt x="484" y="222"/>
                  </a:lnTo>
                  <a:lnTo>
                    <a:pt x="488" y="220"/>
                  </a:lnTo>
                  <a:lnTo>
                    <a:pt x="488" y="216"/>
                  </a:lnTo>
                  <a:lnTo>
                    <a:pt x="465" y="206"/>
                  </a:lnTo>
                  <a:lnTo>
                    <a:pt x="444" y="198"/>
                  </a:lnTo>
                  <a:lnTo>
                    <a:pt x="437" y="190"/>
                  </a:lnTo>
                  <a:lnTo>
                    <a:pt x="428" y="182"/>
                  </a:lnTo>
                  <a:lnTo>
                    <a:pt x="419" y="174"/>
                  </a:lnTo>
                  <a:lnTo>
                    <a:pt x="409" y="168"/>
                  </a:lnTo>
                  <a:lnTo>
                    <a:pt x="398" y="162"/>
                  </a:lnTo>
                  <a:lnTo>
                    <a:pt x="391" y="156"/>
                  </a:lnTo>
                  <a:lnTo>
                    <a:pt x="386" y="152"/>
                  </a:lnTo>
                  <a:lnTo>
                    <a:pt x="384" y="146"/>
                  </a:lnTo>
                  <a:lnTo>
                    <a:pt x="379" y="140"/>
                  </a:lnTo>
                  <a:lnTo>
                    <a:pt x="372" y="130"/>
                  </a:lnTo>
                  <a:lnTo>
                    <a:pt x="360" y="119"/>
                  </a:lnTo>
                  <a:lnTo>
                    <a:pt x="344" y="105"/>
                  </a:lnTo>
                  <a:lnTo>
                    <a:pt x="311" y="87"/>
                  </a:lnTo>
                  <a:lnTo>
                    <a:pt x="279" y="67"/>
                  </a:lnTo>
                  <a:lnTo>
                    <a:pt x="246" y="47"/>
                  </a:lnTo>
                  <a:lnTo>
                    <a:pt x="211" y="31"/>
                  </a:lnTo>
                  <a:lnTo>
                    <a:pt x="197" y="21"/>
                  </a:lnTo>
                  <a:lnTo>
                    <a:pt x="181" y="12"/>
                  </a:lnTo>
                  <a:lnTo>
                    <a:pt x="172" y="6"/>
                  </a:lnTo>
                  <a:lnTo>
                    <a:pt x="160" y="4"/>
                  </a:lnTo>
                  <a:lnTo>
                    <a:pt x="151" y="0"/>
                  </a:lnTo>
                  <a:lnTo>
                    <a:pt x="137" y="0"/>
                  </a:lnTo>
                  <a:lnTo>
                    <a:pt x="118" y="0"/>
                  </a:lnTo>
                  <a:lnTo>
                    <a:pt x="97" y="2"/>
                  </a:lnTo>
                  <a:lnTo>
                    <a:pt x="30" y="2"/>
                  </a:lnTo>
                  <a:lnTo>
                    <a:pt x="25" y="10"/>
                  </a:lnTo>
                  <a:lnTo>
                    <a:pt x="21" y="18"/>
                  </a:lnTo>
                  <a:lnTo>
                    <a:pt x="18" y="23"/>
                  </a:lnTo>
                  <a:lnTo>
                    <a:pt x="16" y="27"/>
                  </a:lnTo>
                  <a:lnTo>
                    <a:pt x="11" y="31"/>
                  </a:lnTo>
                  <a:lnTo>
                    <a:pt x="4" y="35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9" y="49"/>
                  </a:lnTo>
                  <a:lnTo>
                    <a:pt x="18" y="53"/>
                  </a:lnTo>
                  <a:lnTo>
                    <a:pt x="9" y="61"/>
                  </a:lnTo>
                  <a:lnTo>
                    <a:pt x="4" y="69"/>
                  </a:lnTo>
                  <a:lnTo>
                    <a:pt x="14" y="91"/>
                  </a:lnTo>
                  <a:lnTo>
                    <a:pt x="23" y="115"/>
                  </a:lnTo>
                  <a:lnTo>
                    <a:pt x="30" y="127"/>
                  </a:lnTo>
                  <a:lnTo>
                    <a:pt x="34" y="142"/>
                  </a:lnTo>
                  <a:lnTo>
                    <a:pt x="30" y="160"/>
                  </a:lnTo>
                  <a:lnTo>
                    <a:pt x="25" y="178"/>
                  </a:lnTo>
                  <a:lnTo>
                    <a:pt x="23" y="190"/>
                  </a:lnTo>
                  <a:lnTo>
                    <a:pt x="25" y="200"/>
                  </a:lnTo>
                  <a:lnTo>
                    <a:pt x="28" y="206"/>
                  </a:lnTo>
                  <a:lnTo>
                    <a:pt x="30" y="210"/>
                  </a:lnTo>
                  <a:lnTo>
                    <a:pt x="37" y="220"/>
                  </a:lnTo>
                  <a:lnTo>
                    <a:pt x="39" y="232"/>
                  </a:lnTo>
                  <a:lnTo>
                    <a:pt x="34" y="257"/>
                  </a:lnTo>
                  <a:lnTo>
                    <a:pt x="34" y="281"/>
                  </a:lnTo>
                  <a:lnTo>
                    <a:pt x="44" y="301"/>
                  </a:lnTo>
                  <a:lnTo>
                    <a:pt x="58" y="319"/>
                  </a:lnTo>
                  <a:lnTo>
                    <a:pt x="62" y="341"/>
                  </a:lnTo>
                  <a:lnTo>
                    <a:pt x="67" y="364"/>
                  </a:lnTo>
                  <a:lnTo>
                    <a:pt x="69" y="374"/>
                  </a:lnTo>
                  <a:lnTo>
                    <a:pt x="72" y="382"/>
                  </a:lnTo>
                  <a:lnTo>
                    <a:pt x="79" y="386"/>
                  </a:lnTo>
                  <a:lnTo>
                    <a:pt x="86" y="390"/>
                  </a:lnTo>
                  <a:lnTo>
                    <a:pt x="93" y="394"/>
                  </a:lnTo>
                  <a:lnTo>
                    <a:pt x="100" y="398"/>
                  </a:lnTo>
                  <a:lnTo>
                    <a:pt x="104" y="404"/>
                  </a:lnTo>
                  <a:lnTo>
                    <a:pt x="104" y="414"/>
                  </a:lnTo>
                  <a:lnTo>
                    <a:pt x="97" y="432"/>
                  </a:lnTo>
                  <a:lnTo>
                    <a:pt x="88" y="446"/>
                  </a:lnTo>
                  <a:lnTo>
                    <a:pt x="86" y="456"/>
                  </a:lnTo>
                  <a:lnTo>
                    <a:pt x="81" y="467"/>
                  </a:lnTo>
                  <a:lnTo>
                    <a:pt x="125" y="469"/>
                  </a:lnTo>
                  <a:lnTo>
                    <a:pt x="142" y="471"/>
                  </a:lnTo>
                  <a:lnTo>
                    <a:pt x="158" y="469"/>
                  </a:lnTo>
                  <a:lnTo>
                    <a:pt x="167" y="467"/>
                  </a:lnTo>
                  <a:lnTo>
                    <a:pt x="176" y="467"/>
                  </a:lnTo>
                  <a:lnTo>
                    <a:pt x="188" y="469"/>
                  </a:lnTo>
                  <a:lnTo>
                    <a:pt x="200" y="473"/>
                  </a:lnTo>
                  <a:lnTo>
                    <a:pt x="209" y="477"/>
                  </a:lnTo>
                  <a:lnTo>
                    <a:pt x="218" y="481"/>
                  </a:lnTo>
                  <a:lnTo>
                    <a:pt x="228" y="487"/>
                  </a:lnTo>
                  <a:lnTo>
                    <a:pt x="232" y="491"/>
                  </a:lnTo>
                  <a:lnTo>
                    <a:pt x="249" y="507"/>
                  </a:lnTo>
                  <a:lnTo>
                    <a:pt x="260" y="519"/>
                  </a:lnTo>
                  <a:lnTo>
                    <a:pt x="263" y="523"/>
                  </a:lnTo>
                  <a:lnTo>
                    <a:pt x="267" y="525"/>
                  </a:lnTo>
                  <a:lnTo>
                    <a:pt x="272" y="523"/>
                  </a:lnTo>
                  <a:lnTo>
                    <a:pt x="277" y="519"/>
                  </a:lnTo>
                  <a:lnTo>
                    <a:pt x="288" y="511"/>
                  </a:lnTo>
                  <a:lnTo>
                    <a:pt x="300" y="507"/>
                  </a:lnTo>
                  <a:lnTo>
                    <a:pt x="304" y="507"/>
                  </a:lnTo>
                  <a:lnTo>
                    <a:pt x="307" y="509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48" name="Freeform 138"/>
            <p:cNvSpPr>
              <a:spLocks/>
            </p:cNvSpPr>
            <p:nvPr/>
          </p:nvSpPr>
          <p:spPr bwMode="auto">
            <a:xfrm>
              <a:off x="3897" y="1741"/>
              <a:ext cx="267" cy="123"/>
            </a:xfrm>
            <a:custGeom>
              <a:avLst/>
              <a:gdLst>
                <a:gd name="T0" fmla="*/ 1 w 431"/>
                <a:gd name="T1" fmla="*/ 4 h 230"/>
                <a:gd name="T2" fmla="*/ 0 w 431"/>
                <a:gd name="T3" fmla="*/ 3 h 230"/>
                <a:gd name="T4" fmla="*/ 1 w 431"/>
                <a:gd name="T5" fmla="*/ 3 h 230"/>
                <a:gd name="T6" fmla="*/ 1 w 431"/>
                <a:gd name="T7" fmla="*/ 3 h 230"/>
                <a:gd name="T8" fmla="*/ 2 w 431"/>
                <a:gd name="T9" fmla="*/ 3 h 230"/>
                <a:gd name="T10" fmla="*/ 4 w 431"/>
                <a:gd name="T11" fmla="*/ 3 h 230"/>
                <a:gd name="T12" fmla="*/ 4 w 431"/>
                <a:gd name="T13" fmla="*/ 2 h 230"/>
                <a:gd name="T14" fmla="*/ 6 w 431"/>
                <a:gd name="T15" fmla="*/ 1 h 230"/>
                <a:gd name="T16" fmla="*/ 7 w 431"/>
                <a:gd name="T17" fmla="*/ 1 h 230"/>
                <a:gd name="T18" fmla="*/ 7 w 431"/>
                <a:gd name="T19" fmla="*/ 1 h 230"/>
                <a:gd name="T20" fmla="*/ 9 w 431"/>
                <a:gd name="T21" fmla="*/ 1 h 230"/>
                <a:gd name="T22" fmla="*/ 9 w 431"/>
                <a:gd name="T23" fmla="*/ 1 h 230"/>
                <a:gd name="T24" fmla="*/ 9 w 431"/>
                <a:gd name="T25" fmla="*/ 1 h 230"/>
                <a:gd name="T26" fmla="*/ 11 w 431"/>
                <a:gd name="T27" fmla="*/ 1 h 230"/>
                <a:gd name="T28" fmla="*/ 12 w 431"/>
                <a:gd name="T29" fmla="*/ 1 h 230"/>
                <a:gd name="T30" fmla="*/ 14 w 431"/>
                <a:gd name="T31" fmla="*/ 1 h 230"/>
                <a:gd name="T32" fmla="*/ 17 w 431"/>
                <a:gd name="T33" fmla="*/ 1 h 230"/>
                <a:gd name="T34" fmla="*/ 20 w 431"/>
                <a:gd name="T35" fmla="*/ 1 h 230"/>
                <a:gd name="T36" fmla="*/ 22 w 431"/>
                <a:gd name="T37" fmla="*/ 2 h 230"/>
                <a:gd name="T38" fmla="*/ 22 w 431"/>
                <a:gd name="T39" fmla="*/ 2 h 230"/>
                <a:gd name="T40" fmla="*/ 23 w 431"/>
                <a:gd name="T41" fmla="*/ 2 h 230"/>
                <a:gd name="T42" fmla="*/ 23 w 431"/>
                <a:gd name="T43" fmla="*/ 3 h 230"/>
                <a:gd name="T44" fmla="*/ 24 w 431"/>
                <a:gd name="T45" fmla="*/ 3 h 230"/>
                <a:gd name="T46" fmla="*/ 24 w 431"/>
                <a:gd name="T47" fmla="*/ 3 h 230"/>
                <a:gd name="T48" fmla="*/ 24 w 431"/>
                <a:gd name="T49" fmla="*/ 4 h 230"/>
                <a:gd name="T50" fmla="*/ 24 w 431"/>
                <a:gd name="T51" fmla="*/ 4 h 230"/>
                <a:gd name="T52" fmla="*/ 23 w 431"/>
                <a:gd name="T53" fmla="*/ 5 h 230"/>
                <a:gd name="T54" fmla="*/ 20 w 431"/>
                <a:gd name="T55" fmla="*/ 4 h 230"/>
                <a:gd name="T56" fmla="*/ 17 w 431"/>
                <a:gd name="T57" fmla="*/ 4 h 230"/>
                <a:gd name="T58" fmla="*/ 15 w 431"/>
                <a:gd name="T59" fmla="*/ 4 h 230"/>
                <a:gd name="T60" fmla="*/ 15 w 431"/>
                <a:gd name="T61" fmla="*/ 4 h 230"/>
                <a:gd name="T62" fmla="*/ 14 w 431"/>
                <a:gd name="T63" fmla="*/ 4 h 230"/>
                <a:gd name="T64" fmla="*/ 14 w 431"/>
                <a:gd name="T65" fmla="*/ 5 h 230"/>
                <a:gd name="T66" fmla="*/ 14 w 431"/>
                <a:gd name="T67" fmla="*/ 5 h 230"/>
                <a:gd name="T68" fmla="*/ 14 w 431"/>
                <a:gd name="T69" fmla="*/ 5 h 230"/>
                <a:gd name="T70" fmla="*/ 12 w 431"/>
                <a:gd name="T71" fmla="*/ 5 h 230"/>
                <a:gd name="T72" fmla="*/ 12 w 431"/>
                <a:gd name="T73" fmla="*/ 5 h 230"/>
                <a:gd name="T74" fmla="*/ 9 w 431"/>
                <a:gd name="T75" fmla="*/ 5 h 230"/>
                <a:gd name="T76" fmla="*/ 9 w 431"/>
                <a:gd name="T77" fmla="*/ 5 h 230"/>
                <a:gd name="T78" fmla="*/ 7 w 431"/>
                <a:gd name="T79" fmla="*/ 5 h 230"/>
                <a:gd name="T80" fmla="*/ 10 w 431"/>
                <a:gd name="T81" fmla="*/ 3 h 230"/>
                <a:gd name="T82" fmla="*/ 9 w 431"/>
                <a:gd name="T83" fmla="*/ 3 h 230"/>
                <a:gd name="T84" fmla="*/ 9 w 431"/>
                <a:gd name="T85" fmla="*/ 3 h 230"/>
                <a:gd name="T86" fmla="*/ 7 w 431"/>
                <a:gd name="T87" fmla="*/ 3 h 230"/>
                <a:gd name="T88" fmla="*/ 6 w 431"/>
                <a:gd name="T89" fmla="*/ 3 h 230"/>
                <a:gd name="T90" fmla="*/ 4 w 431"/>
                <a:gd name="T91" fmla="*/ 4 h 230"/>
                <a:gd name="T92" fmla="*/ 2 w 431"/>
                <a:gd name="T93" fmla="*/ 4 h 230"/>
                <a:gd name="T94" fmla="*/ 1 w 431"/>
                <a:gd name="T95" fmla="*/ 4 h 230"/>
                <a:gd name="T96" fmla="*/ 1 w 431"/>
                <a:gd name="T97" fmla="*/ 4 h 23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31"/>
                <a:gd name="T148" fmla="*/ 0 h 230"/>
                <a:gd name="T149" fmla="*/ 431 w 431"/>
                <a:gd name="T150" fmla="*/ 230 h 23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31" h="230">
                  <a:moveTo>
                    <a:pt x="3" y="162"/>
                  </a:moveTo>
                  <a:lnTo>
                    <a:pt x="3" y="160"/>
                  </a:lnTo>
                  <a:lnTo>
                    <a:pt x="0" y="152"/>
                  </a:lnTo>
                  <a:lnTo>
                    <a:pt x="0" y="148"/>
                  </a:lnTo>
                  <a:lnTo>
                    <a:pt x="3" y="144"/>
                  </a:lnTo>
                  <a:lnTo>
                    <a:pt x="5" y="140"/>
                  </a:lnTo>
                  <a:lnTo>
                    <a:pt x="12" y="134"/>
                  </a:lnTo>
                  <a:lnTo>
                    <a:pt x="26" y="132"/>
                  </a:lnTo>
                  <a:lnTo>
                    <a:pt x="42" y="127"/>
                  </a:lnTo>
                  <a:lnTo>
                    <a:pt x="52" y="117"/>
                  </a:lnTo>
                  <a:lnTo>
                    <a:pt x="59" y="111"/>
                  </a:lnTo>
                  <a:lnTo>
                    <a:pt x="63" y="103"/>
                  </a:lnTo>
                  <a:lnTo>
                    <a:pt x="68" y="91"/>
                  </a:lnTo>
                  <a:lnTo>
                    <a:pt x="82" y="69"/>
                  </a:lnTo>
                  <a:lnTo>
                    <a:pt x="96" y="51"/>
                  </a:lnTo>
                  <a:lnTo>
                    <a:pt x="100" y="41"/>
                  </a:lnTo>
                  <a:lnTo>
                    <a:pt x="105" y="33"/>
                  </a:lnTo>
                  <a:lnTo>
                    <a:pt x="112" y="27"/>
                  </a:lnTo>
                  <a:lnTo>
                    <a:pt x="119" y="20"/>
                  </a:lnTo>
                  <a:lnTo>
                    <a:pt x="131" y="14"/>
                  </a:lnTo>
                  <a:lnTo>
                    <a:pt x="145" y="10"/>
                  </a:lnTo>
                  <a:lnTo>
                    <a:pt x="152" y="8"/>
                  </a:lnTo>
                  <a:lnTo>
                    <a:pt x="159" y="6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73" y="6"/>
                  </a:lnTo>
                  <a:lnTo>
                    <a:pt x="177" y="14"/>
                  </a:lnTo>
                  <a:lnTo>
                    <a:pt x="196" y="27"/>
                  </a:lnTo>
                  <a:lnTo>
                    <a:pt x="217" y="37"/>
                  </a:lnTo>
                  <a:lnTo>
                    <a:pt x="228" y="41"/>
                  </a:lnTo>
                  <a:lnTo>
                    <a:pt x="240" y="45"/>
                  </a:lnTo>
                  <a:lnTo>
                    <a:pt x="254" y="47"/>
                  </a:lnTo>
                  <a:lnTo>
                    <a:pt x="268" y="47"/>
                  </a:lnTo>
                  <a:lnTo>
                    <a:pt x="298" y="47"/>
                  </a:lnTo>
                  <a:lnTo>
                    <a:pt x="324" y="49"/>
                  </a:lnTo>
                  <a:lnTo>
                    <a:pt x="350" y="53"/>
                  </a:lnTo>
                  <a:lnTo>
                    <a:pt x="368" y="61"/>
                  </a:lnTo>
                  <a:lnTo>
                    <a:pt x="377" y="65"/>
                  </a:lnTo>
                  <a:lnTo>
                    <a:pt x="384" y="71"/>
                  </a:lnTo>
                  <a:lnTo>
                    <a:pt x="391" y="79"/>
                  </a:lnTo>
                  <a:lnTo>
                    <a:pt x="398" y="87"/>
                  </a:lnTo>
                  <a:lnTo>
                    <a:pt x="403" y="97"/>
                  </a:lnTo>
                  <a:lnTo>
                    <a:pt x="408" y="107"/>
                  </a:lnTo>
                  <a:lnTo>
                    <a:pt x="410" y="119"/>
                  </a:lnTo>
                  <a:lnTo>
                    <a:pt x="412" y="134"/>
                  </a:lnTo>
                  <a:lnTo>
                    <a:pt x="417" y="136"/>
                  </a:lnTo>
                  <a:lnTo>
                    <a:pt x="419" y="140"/>
                  </a:lnTo>
                  <a:lnTo>
                    <a:pt x="422" y="142"/>
                  </a:lnTo>
                  <a:lnTo>
                    <a:pt x="422" y="148"/>
                  </a:lnTo>
                  <a:lnTo>
                    <a:pt x="424" y="158"/>
                  </a:lnTo>
                  <a:lnTo>
                    <a:pt x="426" y="172"/>
                  </a:lnTo>
                  <a:lnTo>
                    <a:pt x="429" y="182"/>
                  </a:lnTo>
                  <a:lnTo>
                    <a:pt x="431" y="194"/>
                  </a:lnTo>
                  <a:lnTo>
                    <a:pt x="405" y="192"/>
                  </a:lnTo>
                  <a:lnTo>
                    <a:pt x="382" y="188"/>
                  </a:lnTo>
                  <a:lnTo>
                    <a:pt x="361" y="184"/>
                  </a:lnTo>
                  <a:lnTo>
                    <a:pt x="338" y="182"/>
                  </a:lnTo>
                  <a:lnTo>
                    <a:pt x="301" y="184"/>
                  </a:lnTo>
                  <a:lnTo>
                    <a:pt x="287" y="176"/>
                  </a:lnTo>
                  <a:lnTo>
                    <a:pt x="270" y="166"/>
                  </a:lnTo>
                  <a:lnTo>
                    <a:pt x="263" y="168"/>
                  </a:lnTo>
                  <a:lnTo>
                    <a:pt x="259" y="172"/>
                  </a:lnTo>
                  <a:lnTo>
                    <a:pt x="254" y="178"/>
                  </a:lnTo>
                  <a:lnTo>
                    <a:pt x="254" y="184"/>
                  </a:lnTo>
                  <a:lnTo>
                    <a:pt x="254" y="188"/>
                  </a:lnTo>
                  <a:lnTo>
                    <a:pt x="254" y="198"/>
                  </a:lnTo>
                  <a:lnTo>
                    <a:pt x="252" y="208"/>
                  </a:lnTo>
                  <a:lnTo>
                    <a:pt x="247" y="218"/>
                  </a:lnTo>
                  <a:lnTo>
                    <a:pt x="242" y="222"/>
                  </a:lnTo>
                  <a:lnTo>
                    <a:pt x="240" y="226"/>
                  </a:lnTo>
                  <a:lnTo>
                    <a:pt x="235" y="228"/>
                  </a:lnTo>
                  <a:lnTo>
                    <a:pt x="228" y="230"/>
                  </a:lnTo>
                  <a:lnTo>
                    <a:pt x="215" y="216"/>
                  </a:lnTo>
                  <a:lnTo>
                    <a:pt x="201" y="204"/>
                  </a:lnTo>
                  <a:lnTo>
                    <a:pt x="187" y="208"/>
                  </a:lnTo>
                  <a:lnTo>
                    <a:pt x="170" y="210"/>
                  </a:lnTo>
                  <a:lnTo>
                    <a:pt x="161" y="210"/>
                  </a:lnTo>
                  <a:lnTo>
                    <a:pt x="149" y="206"/>
                  </a:lnTo>
                  <a:lnTo>
                    <a:pt x="140" y="200"/>
                  </a:lnTo>
                  <a:lnTo>
                    <a:pt x="135" y="194"/>
                  </a:lnTo>
                  <a:lnTo>
                    <a:pt x="156" y="164"/>
                  </a:lnTo>
                  <a:lnTo>
                    <a:pt x="177" y="136"/>
                  </a:lnTo>
                  <a:lnTo>
                    <a:pt x="175" y="132"/>
                  </a:lnTo>
                  <a:lnTo>
                    <a:pt x="173" y="129"/>
                  </a:lnTo>
                  <a:lnTo>
                    <a:pt x="168" y="127"/>
                  </a:lnTo>
                  <a:lnTo>
                    <a:pt x="161" y="127"/>
                  </a:lnTo>
                  <a:lnTo>
                    <a:pt x="145" y="127"/>
                  </a:lnTo>
                  <a:lnTo>
                    <a:pt x="131" y="134"/>
                  </a:lnTo>
                  <a:lnTo>
                    <a:pt x="119" y="140"/>
                  </a:lnTo>
                  <a:lnTo>
                    <a:pt x="107" y="148"/>
                  </a:lnTo>
                  <a:lnTo>
                    <a:pt x="96" y="156"/>
                  </a:lnTo>
                  <a:lnTo>
                    <a:pt x="84" y="164"/>
                  </a:lnTo>
                  <a:lnTo>
                    <a:pt x="70" y="168"/>
                  </a:lnTo>
                  <a:lnTo>
                    <a:pt x="54" y="170"/>
                  </a:lnTo>
                  <a:lnTo>
                    <a:pt x="33" y="168"/>
                  </a:lnTo>
                  <a:lnTo>
                    <a:pt x="14" y="164"/>
                  </a:lnTo>
                  <a:lnTo>
                    <a:pt x="10" y="164"/>
                  </a:lnTo>
                  <a:lnTo>
                    <a:pt x="3" y="162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49" name="Freeform 139"/>
            <p:cNvSpPr>
              <a:spLocks/>
            </p:cNvSpPr>
            <p:nvPr/>
          </p:nvSpPr>
          <p:spPr bwMode="auto">
            <a:xfrm>
              <a:off x="3897" y="1741"/>
              <a:ext cx="267" cy="123"/>
            </a:xfrm>
            <a:custGeom>
              <a:avLst/>
              <a:gdLst>
                <a:gd name="T0" fmla="*/ 1 w 431"/>
                <a:gd name="T1" fmla="*/ 4 h 230"/>
                <a:gd name="T2" fmla="*/ 0 w 431"/>
                <a:gd name="T3" fmla="*/ 3 h 230"/>
                <a:gd name="T4" fmla="*/ 1 w 431"/>
                <a:gd name="T5" fmla="*/ 3 h 230"/>
                <a:gd name="T6" fmla="*/ 1 w 431"/>
                <a:gd name="T7" fmla="*/ 3 h 230"/>
                <a:gd name="T8" fmla="*/ 2 w 431"/>
                <a:gd name="T9" fmla="*/ 3 h 230"/>
                <a:gd name="T10" fmla="*/ 4 w 431"/>
                <a:gd name="T11" fmla="*/ 3 h 230"/>
                <a:gd name="T12" fmla="*/ 4 w 431"/>
                <a:gd name="T13" fmla="*/ 2 h 230"/>
                <a:gd name="T14" fmla="*/ 6 w 431"/>
                <a:gd name="T15" fmla="*/ 1 h 230"/>
                <a:gd name="T16" fmla="*/ 7 w 431"/>
                <a:gd name="T17" fmla="*/ 1 h 230"/>
                <a:gd name="T18" fmla="*/ 7 w 431"/>
                <a:gd name="T19" fmla="*/ 1 h 230"/>
                <a:gd name="T20" fmla="*/ 9 w 431"/>
                <a:gd name="T21" fmla="*/ 1 h 230"/>
                <a:gd name="T22" fmla="*/ 9 w 431"/>
                <a:gd name="T23" fmla="*/ 1 h 230"/>
                <a:gd name="T24" fmla="*/ 9 w 431"/>
                <a:gd name="T25" fmla="*/ 1 h 230"/>
                <a:gd name="T26" fmla="*/ 11 w 431"/>
                <a:gd name="T27" fmla="*/ 1 h 230"/>
                <a:gd name="T28" fmla="*/ 12 w 431"/>
                <a:gd name="T29" fmla="*/ 1 h 230"/>
                <a:gd name="T30" fmla="*/ 14 w 431"/>
                <a:gd name="T31" fmla="*/ 1 h 230"/>
                <a:gd name="T32" fmla="*/ 17 w 431"/>
                <a:gd name="T33" fmla="*/ 1 h 230"/>
                <a:gd name="T34" fmla="*/ 20 w 431"/>
                <a:gd name="T35" fmla="*/ 1 h 230"/>
                <a:gd name="T36" fmla="*/ 22 w 431"/>
                <a:gd name="T37" fmla="*/ 2 h 230"/>
                <a:gd name="T38" fmla="*/ 22 w 431"/>
                <a:gd name="T39" fmla="*/ 2 h 230"/>
                <a:gd name="T40" fmla="*/ 23 w 431"/>
                <a:gd name="T41" fmla="*/ 2 h 230"/>
                <a:gd name="T42" fmla="*/ 23 w 431"/>
                <a:gd name="T43" fmla="*/ 3 h 230"/>
                <a:gd name="T44" fmla="*/ 24 w 431"/>
                <a:gd name="T45" fmla="*/ 3 h 230"/>
                <a:gd name="T46" fmla="*/ 24 w 431"/>
                <a:gd name="T47" fmla="*/ 3 h 230"/>
                <a:gd name="T48" fmla="*/ 24 w 431"/>
                <a:gd name="T49" fmla="*/ 4 h 230"/>
                <a:gd name="T50" fmla="*/ 24 w 431"/>
                <a:gd name="T51" fmla="*/ 4 h 230"/>
                <a:gd name="T52" fmla="*/ 23 w 431"/>
                <a:gd name="T53" fmla="*/ 5 h 230"/>
                <a:gd name="T54" fmla="*/ 20 w 431"/>
                <a:gd name="T55" fmla="*/ 4 h 230"/>
                <a:gd name="T56" fmla="*/ 19 w 431"/>
                <a:gd name="T57" fmla="*/ 4 h 230"/>
                <a:gd name="T58" fmla="*/ 17 w 431"/>
                <a:gd name="T59" fmla="*/ 4 h 230"/>
                <a:gd name="T60" fmla="*/ 15 w 431"/>
                <a:gd name="T61" fmla="*/ 4 h 230"/>
                <a:gd name="T62" fmla="*/ 15 w 431"/>
                <a:gd name="T63" fmla="*/ 4 h 230"/>
                <a:gd name="T64" fmla="*/ 14 w 431"/>
                <a:gd name="T65" fmla="*/ 4 h 230"/>
                <a:gd name="T66" fmla="*/ 14 w 431"/>
                <a:gd name="T67" fmla="*/ 5 h 230"/>
                <a:gd name="T68" fmla="*/ 14 w 431"/>
                <a:gd name="T69" fmla="*/ 5 h 230"/>
                <a:gd name="T70" fmla="*/ 14 w 431"/>
                <a:gd name="T71" fmla="*/ 5 h 230"/>
                <a:gd name="T72" fmla="*/ 12 w 431"/>
                <a:gd name="T73" fmla="*/ 5 h 230"/>
                <a:gd name="T74" fmla="*/ 12 w 431"/>
                <a:gd name="T75" fmla="*/ 5 h 230"/>
                <a:gd name="T76" fmla="*/ 9 w 431"/>
                <a:gd name="T77" fmla="*/ 5 h 230"/>
                <a:gd name="T78" fmla="*/ 9 w 431"/>
                <a:gd name="T79" fmla="*/ 5 h 230"/>
                <a:gd name="T80" fmla="*/ 7 w 431"/>
                <a:gd name="T81" fmla="*/ 5 h 230"/>
                <a:gd name="T82" fmla="*/ 10 w 431"/>
                <a:gd name="T83" fmla="*/ 3 h 230"/>
                <a:gd name="T84" fmla="*/ 9 w 431"/>
                <a:gd name="T85" fmla="*/ 3 h 230"/>
                <a:gd name="T86" fmla="*/ 9 w 431"/>
                <a:gd name="T87" fmla="*/ 3 h 230"/>
                <a:gd name="T88" fmla="*/ 7 w 431"/>
                <a:gd name="T89" fmla="*/ 3 h 230"/>
                <a:gd name="T90" fmla="*/ 6 w 431"/>
                <a:gd name="T91" fmla="*/ 3 h 230"/>
                <a:gd name="T92" fmla="*/ 4 w 431"/>
                <a:gd name="T93" fmla="*/ 4 h 230"/>
                <a:gd name="T94" fmla="*/ 2 w 431"/>
                <a:gd name="T95" fmla="*/ 4 h 230"/>
                <a:gd name="T96" fmla="*/ 1 w 431"/>
                <a:gd name="T97" fmla="*/ 4 h 230"/>
                <a:gd name="T98" fmla="*/ 1 w 431"/>
                <a:gd name="T99" fmla="*/ 4 h 230"/>
                <a:gd name="T100" fmla="*/ 1 w 431"/>
                <a:gd name="T101" fmla="*/ 4 h 23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1"/>
                <a:gd name="T154" fmla="*/ 0 h 230"/>
                <a:gd name="T155" fmla="*/ 431 w 431"/>
                <a:gd name="T156" fmla="*/ 230 h 23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1" h="230">
                  <a:moveTo>
                    <a:pt x="3" y="162"/>
                  </a:moveTo>
                  <a:lnTo>
                    <a:pt x="3" y="160"/>
                  </a:lnTo>
                  <a:lnTo>
                    <a:pt x="0" y="152"/>
                  </a:lnTo>
                  <a:lnTo>
                    <a:pt x="0" y="148"/>
                  </a:lnTo>
                  <a:lnTo>
                    <a:pt x="3" y="144"/>
                  </a:lnTo>
                  <a:lnTo>
                    <a:pt x="5" y="140"/>
                  </a:lnTo>
                  <a:lnTo>
                    <a:pt x="12" y="134"/>
                  </a:lnTo>
                  <a:lnTo>
                    <a:pt x="26" y="132"/>
                  </a:lnTo>
                  <a:lnTo>
                    <a:pt x="42" y="127"/>
                  </a:lnTo>
                  <a:lnTo>
                    <a:pt x="52" y="117"/>
                  </a:lnTo>
                  <a:lnTo>
                    <a:pt x="59" y="111"/>
                  </a:lnTo>
                  <a:lnTo>
                    <a:pt x="63" y="103"/>
                  </a:lnTo>
                  <a:lnTo>
                    <a:pt x="68" y="91"/>
                  </a:lnTo>
                  <a:lnTo>
                    <a:pt x="82" y="69"/>
                  </a:lnTo>
                  <a:lnTo>
                    <a:pt x="96" y="51"/>
                  </a:lnTo>
                  <a:lnTo>
                    <a:pt x="100" y="41"/>
                  </a:lnTo>
                  <a:lnTo>
                    <a:pt x="105" y="33"/>
                  </a:lnTo>
                  <a:lnTo>
                    <a:pt x="112" y="27"/>
                  </a:lnTo>
                  <a:lnTo>
                    <a:pt x="119" y="20"/>
                  </a:lnTo>
                  <a:lnTo>
                    <a:pt x="131" y="14"/>
                  </a:lnTo>
                  <a:lnTo>
                    <a:pt x="145" y="10"/>
                  </a:lnTo>
                  <a:lnTo>
                    <a:pt x="152" y="8"/>
                  </a:lnTo>
                  <a:lnTo>
                    <a:pt x="159" y="6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73" y="6"/>
                  </a:lnTo>
                  <a:lnTo>
                    <a:pt x="177" y="14"/>
                  </a:lnTo>
                  <a:lnTo>
                    <a:pt x="196" y="27"/>
                  </a:lnTo>
                  <a:lnTo>
                    <a:pt x="217" y="37"/>
                  </a:lnTo>
                  <a:lnTo>
                    <a:pt x="228" y="41"/>
                  </a:lnTo>
                  <a:lnTo>
                    <a:pt x="240" y="45"/>
                  </a:lnTo>
                  <a:lnTo>
                    <a:pt x="254" y="47"/>
                  </a:lnTo>
                  <a:lnTo>
                    <a:pt x="268" y="47"/>
                  </a:lnTo>
                  <a:lnTo>
                    <a:pt x="298" y="47"/>
                  </a:lnTo>
                  <a:lnTo>
                    <a:pt x="324" y="49"/>
                  </a:lnTo>
                  <a:lnTo>
                    <a:pt x="350" y="53"/>
                  </a:lnTo>
                  <a:lnTo>
                    <a:pt x="368" y="61"/>
                  </a:lnTo>
                  <a:lnTo>
                    <a:pt x="377" y="65"/>
                  </a:lnTo>
                  <a:lnTo>
                    <a:pt x="384" y="71"/>
                  </a:lnTo>
                  <a:lnTo>
                    <a:pt x="391" y="79"/>
                  </a:lnTo>
                  <a:lnTo>
                    <a:pt x="398" y="87"/>
                  </a:lnTo>
                  <a:lnTo>
                    <a:pt x="403" y="97"/>
                  </a:lnTo>
                  <a:lnTo>
                    <a:pt x="408" y="107"/>
                  </a:lnTo>
                  <a:lnTo>
                    <a:pt x="410" y="119"/>
                  </a:lnTo>
                  <a:lnTo>
                    <a:pt x="412" y="134"/>
                  </a:lnTo>
                  <a:lnTo>
                    <a:pt x="417" y="136"/>
                  </a:lnTo>
                  <a:lnTo>
                    <a:pt x="419" y="140"/>
                  </a:lnTo>
                  <a:lnTo>
                    <a:pt x="422" y="142"/>
                  </a:lnTo>
                  <a:lnTo>
                    <a:pt x="422" y="148"/>
                  </a:lnTo>
                  <a:lnTo>
                    <a:pt x="424" y="158"/>
                  </a:lnTo>
                  <a:lnTo>
                    <a:pt x="426" y="172"/>
                  </a:lnTo>
                  <a:lnTo>
                    <a:pt x="429" y="182"/>
                  </a:lnTo>
                  <a:lnTo>
                    <a:pt x="431" y="194"/>
                  </a:lnTo>
                  <a:lnTo>
                    <a:pt x="405" y="192"/>
                  </a:lnTo>
                  <a:lnTo>
                    <a:pt x="382" y="188"/>
                  </a:lnTo>
                  <a:lnTo>
                    <a:pt x="361" y="184"/>
                  </a:lnTo>
                  <a:lnTo>
                    <a:pt x="338" y="182"/>
                  </a:lnTo>
                  <a:lnTo>
                    <a:pt x="301" y="184"/>
                  </a:lnTo>
                  <a:lnTo>
                    <a:pt x="287" y="176"/>
                  </a:lnTo>
                  <a:lnTo>
                    <a:pt x="270" y="166"/>
                  </a:lnTo>
                  <a:lnTo>
                    <a:pt x="263" y="168"/>
                  </a:lnTo>
                  <a:lnTo>
                    <a:pt x="259" y="172"/>
                  </a:lnTo>
                  <a:lnTo>
                    <a:pt x="254" y="178"/>
                  </a:lnTo>
                  <a:lnTo>
                    <a:pt x="254" y="184"/>
                  </a:lnTo>
                  <a:lnTo>
                    <a:pt x="254" y="188"/>
                  </a:lnTo>
                  <a:lnTo>
                    <a:pt x="254" y="198"/>
                  </a:lnTo>
                  <a:lnTo>
                    <a:pt x="252" y="208"/>
                  </a:lnTo>
                  <a:lnTo>
                    <a:pt x="247" y="218"/>
                  </a:lnTo>
                  <a:lnTo>
                    <a:pt x="242" y="222"/>
                  </a:lnTo>
                  <a:lnTo>
                    <a:pt x="240" y="226"/>
                  </a:lnTo>
                  <a:lnTo>
                    <a:pt x="235" y="228"/>
                  </a:lnTo>
                  <a:lnTo>
                    <a:pt x="228" y="230"/>
                  </a:lnTo>
                  <a:lnTo>
                    <a:pt x="215" y="216"/>
                  </a:lnTo>
                  <a:lnTo>
                    <a:pt x="201" y="204"/>
                  </a:lnTo>
                  <a:lnTo>
                    <a:pt x="187" y="208"/>
                  </a:lnTo>
                  <a:lnTo>
                    <a:pt x="170" y="210"/>
                  </a:lnTo>
                  <a:lnTo>
                    <a:pt x="161" y="210"/>
                  </a:lnTo>
                  <a:lnTo>
                    <a:pt x="149" y="206"/>
                  </a:lnTo>
                  <a:lnTo>
                    <a:pt x="140" y="200"/>
                  </a:lnTo>
                  <a:lnTo>
                    <a:pt x="135" y="194"/>
                  </a:lnTo>
                  <a:lnTo>
                    <a:pt x="156" y="164"/>
                  </a:lnTo>
                  <a:lnTo>
                    <a:pt x="177" y="136"/>
                  </a:lnTo>
                  <a:lnTo>
                    <a:pt x="175" y="132"/>
                  </a:lnTo>
                  <a:lnTo>
                    <a:pt x="173" y="129"/>
                  </a:lnTo>
                  <a:lnTo>
                    <a:pt x="168" y="127"/>
                  </a:lnTo>
                  <a:lnTo>
                    <a:pt x="161" y="127"/>
                  </a:lnTo>
                  <a:lnTo>
                    <a:pt x="145" y="127"/>
                  </a:lnTo>
                  <a:lnTo>
                    <a:pt x="131" y="134"/>
                  </a:lnTo>
                  <a:lnTo>
                    <a:pt x="119" y="140"/>
                  </a:lnTo>
                  <a:lnTo>
                    <a:pt x="107" y="148"/>
                  </a:lnTo>
                  <a:lnTo>
                    <a:pt x="96" y="156"/>
                  </a:lnTo>
                  <a:lnTo>
                    <a:pt x="84" y="164"/>
                  </a:lnTo>
                  <a:lnTo>
                    <a:pt x="70" y="168"/>
                  </a:lnTo>
                  <a:lnTo>
                    <a:pt x="54" y="170"/>
                  </a:lnTo>
                  <a:lnTo>
                    <a:pt x="33" y="168"/>
                  </a:lnTo>
                  <a:lnTo>
                    <a:pt x="14" y="164"/>
                  </a:lnTo>
                  <a:lnTo>
                    <a:pt x="10" y="164"/>
                  </a:lnTo>
                  <a:lnTo>
                    <a:pt x="3" y="162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50" name="Freeform 140"/>
            <p:cNvSpPr>
              <a:spLocks/>
            </p:cNvSpPr>
            <p:nvPr/>
          </p:nvSpPr>
          <p:spPr bwMode="auto">
            <a:xfrm>
              <a:off x="3884" y="1808"/>
              <a:ext cx="289" cy="128"/>
            </a:xfrm>
            <a:custGeom>
              <a:avLst/>
              <a:gdLst>
                <a:gd name="T0" fmla="*/ 1 w 466"/>
                <a:gd name="T1" fmla="*/ 3 h 237"/>
                <a:gd name="T2" fmla="*/ 1 w 466"/>
                <a:gd name="T3" fmla="*/ 3 h 237"/>
                <a:gd name="T4" fmla="*/ 1 w 466"/>
                <a:gd name="T5" fmla="*/ 3 h 237"/>
                <a:gd name="T6" fmla="*/ 1 w 466"/>
                <a:gd name="T7" fmla="*/ 3 h 237"/>
                <a:gd name="T8" fmla="*/ 1 w 466"/>
                <a:gd name="T9" fmla="*/ 3 h 237"/>
                <a:gd name="T10" fmla="*/ 1 w 466"/>
                <a:gd name="T11" fmla="*/ 2 h 237"/>
                <a:gd name="T12" fmla="*/ 1 w 466"/>
                <a:gd name="T13" fmla="*/ 1 h 237"/>
                <a:gd name="T14" fmla="*/ 2 w 466"/>
                <a:gd name="T15" fmla="*/ 1 h 237"/>
                <a:gd name="T16" fmla="*/ 6 w 466"/>
                <a:gd name="T17" fmla="*/ 1 h 237"/>
                <a:gd name="T18" fmla="*/ 7 w 466"/>
                <a:gd name="T19" fmla="*/ 1 h 237"/>
                <a:gd name="T20" fmla="*/ 7 w 466"/>
                <a:gd name="T21" fmla="*/ 1 h 237"/>
                <a:gd name="T22" fmla="*/ 10 w 466"/>
                <a:gd name="T23" fmla="*/ 0 h 237"/>
                <a:gd name="T24" fmla="*/ 11 w 466"/>
                <a:gd name="T25" fmla="*/ 0 h 237"/>
                <a:gd name="T26" fmla="*/ 11 w 466"/>
                <a:gd name="T27" fmla="*/ 1 h 237"/>
                <a:gd name="T28" fmla="*/ 10 w 466"/>
                <a:gd name="T29" fmla="*/ 1 h 237"/>
                <a:gd name="T30" fmla="*/ 9 w 466"/>
                <a:gd name="T31" fmla="*/ 2 h 237"/>
                <a:gd name="T32" fmla="*/ 11 w 466"/>
                <a:gd name="T33" fmla="*/ 2 h 237"/>
                <a:gd name="T34" fmla="*/ 12 w 466"/>
                <a:gd name="T35" fmla="*/ 2 h 237"/>
                <a:gd name="T36" fmla="*/ 14 w 466"/>
                <a:gd name="T37" fmla="*/ 2 h 237"/>
                <a:gd name="T38" fmla="*/ 15 w 466"/>
                <a:gd name="T39" fmla="*/ 3 h 237"/>
                <a:gd name="T40" fmla="*/ 15 w 466"/>
                <a:gd name="T41" fmla="*/ 2 h 237"/>
                <a:gd name="T42" fmla="*/ 16 w 466"/>
                <a:gd name="T43" fmla="*/ 2 h 237"/>
                <a:gd name="T44" fmla="*/ 16 w 466"/>
                <a:gd name="T45" fmla="*/ 2 h 237"/>
                <a:gd name="T46" fmla="*/ 16 w 466"/>
                <a:gd name="T47" fmla="*/ 1 h 237"/>
                <a:gd name="T48" fmla="*/ 16 w 466"/>
                <a:gd name="T49" fmla="*/ 1 h 237"/>
                <a:gd name="T50" fmla="*/ 17 w 466"/>
                <a:gd name="T51" fmla="*/ 1 h 237"/>
                <a:gd name="T52" fmla="*/ 20 w 466"/>
                <a:gd name="T53" fmla="*/ 2 h 237"/>
                <a:gd name="T54" fmla="*/ 23 w 466"/>
                <a:gd name="T55" fmla="*/ 2 h 237"/>
                <a:gd name="T56" fmla="*/ 26 w 466"/>
                <a:gd name="T57" fmla="*/ 2 h 237"/>
                <a:gd name="T58" fmla="*/ 26 w 466"/>
                <a:gd name="T59" fmla="*/ 3 h 237"/>
                <a:gd name="T60" fmla="*/ 27 w 466"/>
                <a:gd name="T61" fmla="*/ 4 h 237"/>
                <a:gd name="T62" fmla="*/ 26 w 466"/>
                <a:gd name="T63" fmla="*/ 4 h 237"/>
                <a:gd name="T64" fmla="*/ 25 w 466"/>
                <a:gd name="T65" fmla="*/ 4 h 237"/>
                <a:gd name="T66" fmla="*/ 24 w 466"/>
                <a:gd name="T67" fmla="*/ 4 h 237"/>
                <a:gd name="T68" fmla="*/ 22 w 466"/>
                <a:gd name="T69" fmla="*/ 4 h 237"/>
                <a:gd name="T70" fmla="*/ 22 w 466"/>
                <a:gd name="T71" fmla="*/ 5 h 237"/>
                <a:gd name="T72" fmla="*/ 20 w 466"/>
                <a:gd name="T73" fmla="*/ 5 h 237"/>
                <a:gd name="T74" fmla="*/ 19 w 466"/>
                <a:gd name="T75" fmla="*/ 5 h 237"/>
                <a:gd name="T76" fmla="*/ 19 w 466"/>
                <a:gd name="T77" fmla="*/ 5 h 237"/>
                <a:gd name="T78" fmla="*/ 17 w 466"/>
                <a:gd name="T79" fmla="*/ 5 h 237"/>
                <a:gd name="T80" fmla="*/ 16 w 466"/>
                <a:gd name="T81" fmla="*/ 5 h 237"/>
                <a:gd name="T82" fmla="*/ 14 w 466"/>
                <a:gd name="T83" fmla="*/ 5 h 237"/>
                <a:gd name="T84" fmla="*/ 14 w 466"/>
                <a:gd name="T85" fmla="*/ 6 h 237"/>
                <a:gd name="T86" fmla="*/ 12 w 466"/>
                <a:gd name="T87" fmla="*/ 6 h 237"/>
                <a:gd name="T88" fmla="*/ 11 w 466"/>
                <a:gd name="T89" fmla="*/ 6 h 237"/>
                <a:gd name="T90" fmla="*/ 11 w 466"/>
                <a:gd name="T91" fmla="*/ 5 h 237"/>
                <a:gd name="T92" fmla="*/ 11 w 466"/>
                <a:gd name="T93" fmla="*/ 5 h 237"/>
                <a:gd name="T94" fmla="*/ 11 w 466"/>
                <a:gd name="T95" fmla="*/ 5 h 237"/>
                <a:gd name="T96" fmla="*/ 10 w 466"/>
                <a:gd name="T97" fmla="*/ 5 h 237"/>
                <a:gd name="T98" fmla="*/ 10 w 466"/>
                <a:gd name="T99" fmla="*/ 5 h 237"/>
                <a:gd name="T100" fmla="*/ 12 w 466"/>
                <a:gd name="T101" fmla="*/ 4 h 237"/>
                <a:gd name="T102" fmla="*/ 11 w 466"/>
                <a:gd name="T103" fmla="*/ 3 h 237"/>
                <a:gd name="T104" fmla="*/ 10 w 466"/>
                <a:gd name="T105" fmla="*/ 3 h 237"/>
                <a:gd name="T106" fmla="*/ 9 w 466"/>
                <a:gd name="T107" fmla="*/ 3 h 237"/>
                <a:gd name="T108" fmla="*/ 7 w 466"/>
                <a:gd name="T109" fmla="*/ 4 h 237"/>
                <a:gd name="T110" fmla="*/ 5 w 466"/>
                <a:gd name="T111" fmla="*/ 4 h 237"/>
                <a:gd name="T112" fmla="*/ 4 w 466"/>
                <a:gd name="T113" fmla="*/ 5 h 237"/>
                <a:gd name="T114" fmla="*/ 2 w 466"/>
                <a:gd name="T115" fmla="*/ 4 h 237"/>
                <a:gd name="T116" fmla="*/ 1 w 466"/>
                <a:gd name="T117" fmla="*/ 4 h 237"/>
                <a:gd name="T118" fmla="*/ 0 w 466"/>
                <a:gd name="T119" fmla="*/ 4 h 2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66"/>
                <a:gd name="T181" fmla="*/ 0 h 237"/>
                <a:gd name="T182" fmla="*/ 466 w 466"/>
                <a:gd name="T183" fmla="*/ 237 h 23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66" h="237">
                  <a:moveTo>
                    <a:pt x="0" y="166"/>
                  </a:moveTo>
                  <a:lnTo>
                    <a:pt x="14" y="148"/>
                  </a:lnTo>
                  <a:lnTo>
                    <a:pt x="24" y="136"/>
                  </a:lnTo>
                  <a:lnTo>
                    <a:pt x="26" y="130"/>
                  </a:lnTo>
                  <a:lnTo>
                    <a:pt x="26" y="126"/>
                  </a:lnTo>
                  <a:lnTo>
                    <a:pt x="24" y="122"/>
                  </a:lnTo>
                  <a:lnTo>
                    <a:pt x="21" y="120"/>
                  </a:lnTo>
                  <a:lnTo>
                    <a:pt x="17" y="116"/>
                  </a:lnTo>
                  <a:lnTo>
                    <a:pt x="14" y="109"/>
                  </a:lnTo>
                  <a:lnTo>
                    <a:pt x="12" y="101"/>
                  </a:lnTo>
                  <a:lnTo>
                    <a:pt x="10" y="89"/>
                  </a:lnTo>
                  <a:lnTo>
                    <a:pt x="17" y="61"/>
                  </a:lnTo>
                  <a:lnTo>
                    <a:pt x="24" y="37"/>
                  </a:lnTo>
                  <a:lnTo>
                    <a:pt x="33" y="37"/>
                  </a:lnTo>
                  <a:lnTo>
                    <a:pt x="35" y="37"/>
                  </a:lnTo>
                  <a:lnTo>
                    <a:pt x="54" y="41"/>
                  </a:lnTo>
                  <a:lnTo>
                    <a:pt x="75" y="43"/>
                  </a:lnTo>
                  <a:lnTo>
                    <a:pt x="91" y="41"/>
                  </a:lnTo>
                  <a:lnTo>
                    <a:pt x="105" y="37"/>
                  </a:lnTo>
                  <a:lnTo>
                    <a:pt x="117" y="29"/>
                  </a:lnTo>
                  <a:lnTo>
                    <a:pt x="128" y="21"/>
                  </a:lnTo>
                  <a:lnTo>
                    <a:pt x="140" y="13"/>
                  </a:lnTo>
                  <a:lnTo>
                    <a:pt x="152" y="7"/>
                  </a:lnTo>
                  <a:lnTo>
                    <a:pt x="166" y="0"/>
                  </a:lnTo>
                  <a:lnTo>
                    <a:pt x="182" y="0"/>
                  </a:lnTo>
                  <a:lnTo>
                    <a:pt x="189" y="0"/>
                  </a:lnTo>
                  <a:lnTo>
                    <a:pt x="194" y="2"/>
                  </a:lnTo>
                  <a:lnTo>
                    <a:pt x="196" y="5"/>
                  </a:lnTo>
                  <a:lnTo>
                    <a:pt x="198" y="9"/>
                  </a:lnTo>
                  <a:lnTo>
                    <a:pt x="177" y="37"/>
                  </a:lnTo>
                  <a:lnTo>
                    <a:pt x="156" y="67"/>
                  </a:lnTo>
                  <a:lnTo>
                    <a:pt x="161" y="73"/>
                  </a:lnTo>
                  <a:lnTo>
                    <a:pt x="170" y="79"/>
                  </a:lnTo>
                  <a:lnTo>
                    <a:pt x="182" y="83"/>
                  </a:lnTo>
                  <a:lnTo>
                    <a:pt x="191" y="83"/>
                  </a:lnTo>
                  <a:lnTo>
                    <a:pt x="208" y="81"/>
                  </a:lnTo>
                  <a:lnTo>
                    <a:pt x="222" y="77"/>
                  </a:lnTo>
                  <a:lnTo>
                    <a:pt x="236" y="89"/>
                  </a:lnTo>
                  <a:lnTo>
                    <a:pt x="249" y="103"/>
                  </a:lnTo>
                  <a:lnTo>
                    <a:pt x="256" y="101"/>
                  </a:lnTo>
                  <a:lnTo>
                    <a:pt x="261" y="99"/>
                  </a:lnTo>
                  <a:lnTo>
                    <a:pt x="263" y="95"/>
                  </a:lnTo>
                  <a:lnTo>
                    <a:pt x="268" y="91"/>
                  </a:lnTo>
                  <a:lnTo>
                    <a:pt x="273" y="81"/>
                  </a:lnTo>
                  <a:lnTo>
                    <a:pt x="275" y="71"/>
                  </a:lnTo>
                  <a:lnTo>
                    <a:pt x="275" y="61"/>
                  </a:lnTo>
                  <a:lnTo>
                    <a:pt x="275" y="57"/>
                  </a:lnTo>
                  <a:lnTo>
                    <a:pt x="275" y="51"/>
                  </a:lnTo>
                  <a:lnTo>
                    <a:pt x="280" y="45"/>
                  </a:lnTo>
                  <a:lnTo>
                    <a:pt x="284" y="41"/>
                  </a:lnTo>
                  <a:lnTo>
                    <a:pt x="291" y="39"/>
                  </a:lnTo>
                  <a:lnTo>
                    <a:pt x="308" y="49"/>
                  </a:lnTo>
                  <a:lnTo>
                    <a:pt x="322" y="57"/>
                  </a:lnTo>
                  <a:lnTo>
                    <a:pt x="359" y="55"/>
                  </a:lnTo>
                  <a:lnTo>
                    <a:pt x="382" y="57"/>
                  </a:lnTo>
                  <a:lnTo>
                    <a:pt x="403" y="61"/>
                  </a:lnTo>
                  <a:lnTo>
                    <a:pt x="426" y="65"/>
                  </a:lnTo>
                  <a:lnTo>
                    <a:pt x="452" y="67"/>
                  </a:lnTo>
                  <a:lnTo>
                    <a:pt x="454" y="85"/>
                  </a:lnTo>
                  <a:lnTo>
                    <a:pt x="457" y="105"/>
                  </a:lnTo>
                  <a:lnTo>
                    <a:pt x="461" y="128"/>
                  </a:lnTo>
                  <a:lnTo>
                    <a:pt x="466" y="152"/>
                  </a:lnTo>
                  <a:lnTo>
                    <a:pt x="464" y="166"/>
                  </a:lnTo>
                  <a:lnTo>
                    <a:pt x="461" y="180"/>
                  </a:lnTo>
                  <a:lnTo>
                    <a:pt x="450" y="174"/>
                  </a:lnTo>
                  <a:lnTo>
                    <a:pt x="436" y="164"/>
                  </a:lnTo>
                  <a:lnTo>
                    <a:pt x="426" y="160"/>
                  </a:lnTo>
                  <a:lnTo>
                    <a:pt x="415" y="158"/>
                  </a:lnTo>
                  <a:lnTo>
                    <a:pt x="401" y="160"/>
                  </a:lnTo>
                  <a:lnTo>
                    <a:pt x="384" y="166"/>
                  </a:lnTo>
                  <a:lnTo>
                    <a:pt x="380" y="174"/>
                  </a:lnTo>
                  <a:lnTo>
                    <a:pt x="375" y="184"/>
                  </a:lnTo>
                  <a:lnTo>
                    <a:pt x="364" y="186"/>
                  </a:lnTo>
                  <a:lnTo>
                    <a:pt x="354" y="186"/>
                  </a:lnTo>
                  <a:lnTo>
                    <a:pt x="347" y="188"/>
                  </a:lnTo>
                  <a:lnTo>
                    <a:pt x="340" y="194"/>
                  </a:lnTo>
                  <a:lnTo>
                    <a:pt x="333" y="196"/>
                  </a:lnTo>
                  <a:lnTo>
                    <a:pt x="326" y="196"/>
                  </a:lnTo>
                  <a:lnTo>
                    <a:pt x="315" y="196"/>
                  </a:lnTo>
                  <a:lnTo>
                    <a:pt x="305" y="196"/>
                  </a:lnTo>
                  <a:lnTo>
                    <a:pt x="287" y="194"/>
                  </a:lnTo>
                  <a:lnTo>
                    <a:pt x="280" y="194"/>
                  </a:lnTo>
                  <a:lnTo>
                    <a:pt x="263" y="202"/>
                  </a:lnTo>
                  <a:lnTo>
                    <a:pt x="247" y="216"/>
                  </a:lnTo>
                  <a:lnTo>
                    <a:pt x="240" y="227"/>
                  </a:lnTo>
                  <a:lnTo>
                    <a:pt x="233" y="233"/>
                  </a:lnTo>
                  <a:lnTo>
                    <a:pt x="222" y="237"/>
                  </a:lnTo>
                  <a:lnTo>
                    <a:pt x="208" y="237"/>
                  </a:lnTo>
                  <a:lnTo>
                    <a:pt x="201" y="237"/>
                  </a:lnTo>
                  <a:lnTo>
                    <a:pt x="198" y="233"/>
                  </a:lnTo>
                  <a:lnTo>
                    <a:pt x="196" y="229"/>
                  </a:lnTo>
                  <a:lnTo>
                    <a:pt x="194" y="225"/>
                  </a:lnTo>
                  <a:lnTo>
                    <a:pt x="194" y="220"/>
                  </a:lnTo>
                  <a:lnTo>
                    <a:pt x="191" y="216"/>
                  </a:lnTo>
                  <a:lnTo>
                    <a:pt x="189" y="212"/>
                  </a:lnTo>
                  <a:lnTo>
                    <a:pt x="184" y="210"/>
                  </a:lnTo>
                  <a:lnTo>
                    <a:pt x="180" y="210"/>
                  </a:lnTo>
                  <a:lnTo>
                    <a:pt x="175" y="208"/>
                  </a:lnTo>
                  <a:lnTo>
                    <a:pt x="173" y="206"/>
                  </a:lnTo>
                  <a:lnTo>
                    <a:pt x="170" y="200"/>
                  </a:lnTo>
                  <a:lnTo>
                    <a:pt x="187" y="172"/>
                  </a:lnTo>
                  <a:lnTo>
                    <a:pt x="201" y="152"/>
                  </a:lnTo>
                  <a:lnTo>
                    <a:pt x="194" y="142"/>
                  </a:lnTo>
                  <a:lnTo>
                    <a:pt x="184" y="136"/>
                  </a:lnTo>
                  <a:lnTo>
                    <a:pt x="180" y="134"/>
                  </a:lnTo>
                  <a:lnTo>
                    <a:pt x="173" y="134"/>
                  </a:lnTo>
                  <a:lnTo>
                    <a:pt x="166" y="134"/>
                  </a:lnTo>
                  <a:lnTo>
                    <a:pt x="161" y="138"/>
                  </a:lnTo>
                  <a:lnTo>
                    <a:pt x="140" y="152"/>
                  </a:lnTo>
                  <a:lnTo>
                    <a:pt x="119" y="166"/>
                  </a:lnTo>
                  <a:lnTo>
                    <a:pt x="101" y="176"/>
                  </a:lnTo>
                  <a:lnTo>
                    <a:pt x="89" y="180"/>
                  </a:lnTo>
                  <a:lnTo>
                    <a:pt x="70" y="180"/>
                  </a:lnTo>
                  <a:lnTo>
                    <a:pt x="59" y="184"/>
                  </a:lnTo>
                  <a:lnTo>
                    <a:pt x="52" y="178"/>
                  </a:lnTo>
                  <a:lnTo>
                    <a:pt x="40" y="174"/>
                  </a:lnTo>
                  <a:lnTo>
                    <a:pt x="28" y="174"/>
                  </a:lnTo>
                  <a:lnTo>
                    <a:pt x="19" y="172"/>
                  </a:lnTo>
                  <a:lnTo>
                    <a:pt x="10" y="168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51" name="Freeform 141"/>
            <p:cNvSpPr>
              <a:spLocks/>
            </p:cNvSpPr>
            <p:nvPr/>
          </p:nvSpPr>
          <p:spPr bwMode="auto">
            <a:xfrm>
              <a:off x="3884" y="1808"/>
              <a:ext cx="289" cy="128"/>
            </a:xfrm>
            <a:custGeom>
              <a:avLst/>
              <a:gdLst>
                <a:gd name="T0" fmla="*/ 1 w 466"/>
                <a:gd name="T1" fmla="*/ 3 h 237"/>
                <a:gd name="T2" fmla="*/ 1 w 466"/>
                <a:gd name="T3" fmla="*/ 3 h 237"/>
                <a:gd name="T4" fmla="*/ 1 w 466"/>
                <a:gd name="T5" fmla="*/ 3 h 237"/>
                <a:gd name="T6" fmla="*/ 1 w 466"/>
                <a:gd name="T7" fmla="*/ 3 h 237"/>
                <a:gd name="T8" fmla="*/ 1 w 466"/>
                <a:gd name="T9" fmla="*/ 3 h 237"/>
                <a:gd name="T10" fmla="*/ 1 w 466"/>
                <a:gd name="T11" fmla="*/ 2 h 237"/>
                <a:gd name="T12" fmla="*/ 1 w 466"/>
                <a:gd name="T13" fmla="*/ 1 h 237"/>
                <a:gd name="T14" fmla="*/ 2 w 466"/>
                <a:gd name="T15" fmla="*/ 1 h 237"/>
                <a:gd name="T16" fmla="*/ 6 w 466"/>
                <a:gd name="T17" fmla="*/ 1 h 237"/>
                <a:gd name="T18" fmla="*/ 7 w 466"/>
                <a:gd name="T19" fmla="*/ 1 h 237"/>
                <a:gd name="T20" fmla="*/ 7 w 466"/>
                <a:gd name="T21" fmla="*/ 1 h 237"/>
                <a:gd name="T22" fmla="*/ 10 w 466"/>
                <a:gd name="T23" fmla="*/ 0 h 237"/>
                <a:gd name="T24" fmla="*/ 11 w 466"/>
                <a:gd name="T25" fmla="*/ 0 h 237"/>
                <a:gd name="T26" fmla="*/ 11 w 466"/>
                <a:gd name="T27" fmla="*/ 1 h 237"/>
                <a:gd name="T28" fmla="*/ 10 w 466"/>
                <a:gd name="T29" fmla="*/ 1 h 237"/>
                <a:gd name="T30" fmla="*/ 9 w 466"/>
                <a:gd name="T31" fmla="*/ 2 h 237"/>
                <a:gd name="T32" fmla="*/ 11 w 466"/>
                <a:gd name="T33" fmla="*/ 2 h 237"/>
                <a:gd name="T34" fmla="*/ 12 w 466"/>
                <a:gd name="T35" fmla="*/ 2 h 237"/>
                <a:gd name="T36" fmla="*/ 14 w 466"/>
                <a:gd name="T37" fmla="*/ 2 h 237"/>
                <a:gd name="T38" fmla="*/ 15 w 466"/>
                <a:gd name="T39" fmla="*/ 3 h 237"/>
                <a:gd name="T40" fmla="*/ 15 w 466"/>
                <a:gd name="T41" fmla="*/ 2 h 237"/>
                <a:gd name="T42" fmla="*/ 16 w 466"/>
                <a:gd name="T43" fmla="*/ 2 h 237"/>
                <a:gd name="T44" fmla="*/ 16 w 466"/>
                <a:gd name="T45" fmla="*/ 2 h 237"/>
                <a:gd name="T46" fmla="*/ 16 w 466"/>
                <a:gd name="T47" fmla="*/ 1 h 237"/>
                <a:gd name="T48" fmla="*/ 16 w 466"/>
                <a:gd name="T49" fmla="*/ 1 h 237"/>
                <a:gd name="T50" fmla="*/ 17 w 466"/>
                <a:gd name="T51" fmla="*/ 1 h 237"/>
                <a:gd name="T52" fmla="*/ 19 w 466"/>
                <a:gd name="T53" fmla="*/ 2 h 237"/>
                <a:gd name="T54" fmla="*/ 20 w 466"/>
                <a:gd name="T55" fmla="*/ 2 h 237"/>
                <a:gd name="T56" fmla="*/ 23 w 466"/>
                <a:gd name="T57" fmla="*/ 2 h 237"/>
                <a:gd name="T58" fmla="*/ 26 w 466"/>
                <a:gd name="T59" fmla="*/ 2 h 237"/>
                <a:gd name="T60" fmla="*/ 26 w 466"/>
                <a:gd name="T61" fmla="*/ 3 h 237"/>
                <a:gd name="T62" fmla="*/ 27 w 466"/>
                <a:gd name="T63" fmla="*/ 4 h 237"/>
                <a:gd name="T64" fmla="*/ 26 w 466"/>
                <a:gd name="T65" fmla="*/ 4 h 237"/>
                <a:gd name="T66" fmla="*/ 25 w 466"/>
                <a:gd name="T67" fmla="*/ 4 h 237"/>
                <a:gd name="T68" fmla="*/ 24 w 466"/>
                <a:gd name="T69" fmla="*/ 4 h 237"/>
                <a:gd name="T70" fmla="*/ 22 w 466"/>
                <a:gd name="T71" fmla="*/ 4 h 237"/>
                <a:gd name="T72" fmla="*/ 22 w 466"/>
                <a:gd name="T73" fmla="*/ 5 h 237"/>
                <a:gd name="T74" fmla="*/ 20 w 466"/>
                <a:gd name="T75" fmla="*/ 5 h 237"/>
                <a:gd name="T76" fmla="*/ 19 w 466"/>
                <a:gd name="T77" fmla="*/ 5 h 237"/>
                <a:gd name="T78" fmla="*/ 19 w 466"/>
                <a:gd name="T79" fmla="*/ 5 h 237"/>
                <a:gd name="T80" fmla="*/ 17 w 466"/>
                <a:gd name="T81" fmla="*/ 5 h 237"/>
                <a:gd name="T82" fmla="*/ 16 w 466"/>
                <a:gd name="T83" fmla="*/ 5 h 237"/>
                <a:gd name="T84" fmla="*/ 14 w 466"/>
                <a:gd name="T85" fmla="*/ 5 h 237"/>
                <a:gd name="T86" fmla="*/ 14 w 466"/>
                <a:gd name="T87" fmla="*/ 6 h 237"/>
                <a:gd name="T88" fmla="*/ 12 w 466"/>
                <a:gd name="T89" fmla="*/ 6 h 237"/>
                <a:gd name="T90" fmla="*/ 11 w 466"/>
                <a:gd name="T91" fmla="*/ 6 h 237"/>
                <a:gd name="T92" fmla="*/ 11 w 466"/>
                <a:gd name="T93" fmla="*/ 5 h 237"/>
                <a:gd name="T94" fmla="*/ 11 w 466"/>
                <a:gd name="T95" fmla="*/ 5 h 237"/>
                <a:gd name="T96" fmla="*/ 11 w 466"/>
                <a:gd name="T97" fmla="*/ 5 h 237"/>
                <a:gd name="T98" fmla="*/ 10 w 466"/>
                <a:gd name="T99" fmla="*/ 5 h 237"/>
                <a:gd name="T100" fmla="*/ 10 w 466"/>
                <a:gd name="T101" fmla="*/ 5 h 237"/>
                <a:gd name="T102" fmla="*/ 12 w 466"/>
                <a:gd name="T103" fmla="*/ 4 h 237"/>
                <a:gd name="T104" fmla="*/ 11 w 466"/>
                <a:gd name="T105" fmla="*/ 3 h 237"/>
                <a:gd name="T106" fmla="*/ 10 w 466"/>
                <a:gd name="T107" fmla="*/ 3 h 237"/>
                <a:gd name="T108" fmla="*/ 9 w 466"/>
                <a:gd name="T109" fmla="*/ 3 h 237"/>
                <a:gd name="T110" fmla="*/ 7 w 466"/>
                <a:gd name="T111" fmla="*/ 4 h 237"/>
                <a:gd name="T112" fmla="*/ 5 w 466"/>
                <a:gd name="T113" fmla="*/ 4 h 237"/>
                <a:gd name="T114" fmla="*/ 4 w 466"/>
                <a:gd name="T115" fmla="*/ 5 h 237"/>
                <a:gd name="T116" fmla="*/ 2 w 466"/>
                <a:gd name="T117" fmla="*/ 4 h 237"/>
                <a:gd name="T118" fmla="*/ 1 w 466"/>
                <a:gd name="T119" fmla="*/ 4 h 237"/>
                <a:gd name="T120" fmla="*/ 0 w 466"/>
                <a:gd name="T121" fmla="*/ 4 h 237"/>
                <a:gd name="T122" fmla="*/ 0 w 466"/>
                <a:gd name="T123" fmla="*/ 4 h 23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66"/>
                <a:gd name="T187" fmla="*/ 0 h 237"/>
                <a:gd name="T188" fmla="*/ 466 w 466"/>
                <a:gd name="T189" fmla="*/ 237 h 23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66" h="237">
                  <a:moveTo>
                    <a:pt x="0" y="166"/>
                  </a:moveTo>
                  <a:lnTo>
                    <a:pt x="14" y="148"/>
                  </a:lnTo>
                  <a:lnTo>
                    <a:pt x="24" y="136"/>
                  </a:lnTo>
                  <a:lnTo>
                    <a:pt x="26" y="130"/>
                  </a:lnTo>
                  <a:lnTo>
                    <a:pt x="26" y="126"/>
                  </a:lnTo>
                  <a:lnTo>
                    <a:pt x="24" y="122"/>
                  </a:lnTo>
                  <a:lnTo>
                    <a:pt x="21" y="120"/>
                  </a:lnTo>
                  <a:lnTo>
                    <a:pt x="17" y="116"/>
                  </a:lnTo>
                  <a:lnTo>
                    <a:pt x="14" y="109"/>
                  </a:lnTo>
                  <a:lnTo>
                    <a:pt x="12" y="101"/>
                  </a:lnTo>
                  <a:lnTo>
                    <a:pt x="10" y="89"/>
                  </a:lnTo>
                  <a:lnTo>
                    <a:pt x="17" y="61"/>
                  </a:lnTo>
                  <a:lnTo>
                    <a:pt x="24" y="37"/>
                  </a:lnTo>
                  <a:lnTo>
                    <a:pt x="33" y="37"/>
                  </a:lnTo>
                  <a:lnTo>
                    <a:pt x="35" y="37"/>
                  </a:lnTo>
                  <a:lnTo>
                    <a:pt x="54" y="41"/>
                  </a:lnTo>
                  <a:lnTo>
                    <a:pt x="75" y="43"/>
                  </a:lnTo>
                  <a:lnTo>
                    <a:pt x="91" y="41"/>
                  </a:lnTo>
                  <a:lnTo>
                    <a:pt x="105" y="37"/>
                  </a:lnTo>
                  <a:lnTo>
                    <a:pt x="117" y="29"/>
                  </a:lnTo>
                  <a:lnTo>
                    <a:pt x="128" y="21"/>
                  </a:lnTo>
                  <a:lnTo>
                    <a:pt x="140" y="13"/>
                  </a:lnTo>
                  <a:lnTo>
                    <a:pt x="152" y="7"/>
                  </a:lnTo>
                  <a:lnTo>
                    <a:pt x="166" y="0"/>
                  </a:lnTo>
                  <a:lnTo>
                    <a:pt x="182" y="0"/>
                  </a:lnTo>
                  <a:lnTo>
                    <a:pt x="189" y="0"/>
                  </a:lnTo>
                  <a:lnTo>
                    <a:pt x="194" y="2"/>
                  </a:lnTo>
                  <a:lnTo>
                    <a:pt x="196" y="5"/>
                  </a:lnTo>
                  <a:lnTo>
                    <a:pt x="198" y="9"/>
                  </a:lnTo>
                  <a:lnTo>
                    <a:pt x="177" y="37"/>
                  </a:lnTo>
                  <a:lnTo>
                    <a:pt x="156" y="67"/>
                  </a:lnTo>
                  <a:lnTo>
                    <a:pt x="161" y="73"/>
                  </a:lnTo>
                  <a:lnTo>
                    <a:pt x="170" y="79"/>
                  </a:lnTo>
                  <a:lnTo>
                    <a:pt x="182" y="83"/>
                  </a:lnTo>
                  <a:lnTo>
                    <a:pt x="191" y="83"/>
                  </a:lnTo>
                  <a:lnTo>
                    <a:pt x="208" y="81"/>
                  </a:lnTo>
                  <a:lnTo>
                    <a:pt x="222" y="77"/>
                  </a:lnTo>
                  <a:lnTo>
                    <a:pt x="236" y="89"/>
                  </a:lnTo>
                  <a:lnTo>
                    <a:pt x="249" y="103"/>
                  </a:lnTo>
                  <a:lnTo>
                    <a:pt x="256" y="101"/>
                  </a:lnTo>
                  <a:lnTo>
                    <a:pt x="261" y="99"/>
                  </a:lnTo>
                  <a:lnTo>
                    <a:pt x="263" y="95"/>
                  </a:lnTo>
                  <a:lnTo>
                    <a:pt x="268" y="91"/>
                  </a:lnTo>
                  <a:lnTo>
                    <a:pt x="273" y="81"/>
                  </a:lnTo>
                  <a:lnTo>
                    <a:pt x="275" y="71"/>
                  </a:lnTo>
                  <a:lnTo>
                    <a:pt x="275" y="61"/>
                  </a:lnTo>
                  <a:lnTo>
                    <a:pt x="275" y="57"/>
                  </a:lnTo>
                  <a:lnTo>
                    <a:pt x="275" y="51"/>
                  </a:lnTo>
                  <a:lnTo>
                    <a:pt x="280" y="45"/>
                  </a:lnTo>
                  <a:lnTo>
                    <a:pt x="284" y="41"/>
                  </a:lnTo>
                  <a:lnTo>
                    <a:pt x="291" y="39"/>
                  </a:lnTo>
                  <a:lnTo>
                    <a:pt x="308" y="49"/>
                  </a:lnTo>
                  <a:lnTo>
                    <a:pt x="322" y="57"/>
                  </a:lnTo>
                  <a:lnTo>
                    <a:pt x="359" y="55"/>
                  </a:lnTo>
                  <a:lnTo>
                    <a:pt x="382" y="57"/>
                  </a:lnTo>
                  <a:lnTo>
                    <a:pt x="403" y="61"/>
                  </a:lnTo>
                  <a:lnTo>
                    <a:pt x="426" y="65"/>
                  </a:lnTo>
                  <a:lnTo>
                    <a:pt x="452" y="67"/>
                  </a:lnTo>
                  <a:lnTo>
                    <a:pt x="454" y="85"/>
                  </a:lnTo>
                  <a:lnTo>
                    <a:pt x="457" y="105"/>
                  </a:lnTo>
                  <a:lnTo>
                    <a:pt x="461" y="128"/>
                  </a:lnTo>
                  <a:lnTo>
                    <a:pt x="466" y="152"/>
                  </a:lnTo>
                  <a:lnTo>
                    <a:pt x="464" y="166"/>
                  </a:lnTo>
                  <a:lnTo>
                    <a:pt x="461" y="180"/>
                  </a:lnTo>
                  <a:lnTo>
                    <a:pt x="450" y="174"/>
                  </a:lnTo>
                  <a:lnTo>
                    <a:pt x="436" y="164"/>
                  </a:lnTo>
                  <a:lnTo>
                    <a:pt x="426" y="160"/>
                  </a:lnTo>
                  <a:lnTo>
                    <a:pt x="415" y="158"/>
                  </a:lnTo>
                  <a:lnTo>
                    <a:pt x="401" y="160"/>
                  </a:lnTo>
                  <a:lnTo>
                    <a:pt x="384" y="166"/>
                  </a:lnTo>
                  <a:lnTo>
                    <a:pt x="380" y="174"/>
                  </a:lnTo>
                  <a:lnTo>
                    <a:pt x="375" y="184"/>
                  </a:lnTo>
                  <a:lnTo>
                    <a:pt x="364" y="186"/>
                  </a:lnTo>
                  <a:lnTo>
                    <a:pt x="354" y="186"/>
                  </a:lnTo>
                  <a:lnTo>
                    <a:pt x="347" y="188"/>
                  </a:lnTo>
                  <a:lnTo>
                    <a:pt x="340" y="194"/>
                  </a:lnTo>
                  <a:lnTo>
                    <a:pt x="333" y="196"/>
                  </a:lnTo>
                  <a:lnTo>
                    <a:pt x="326" y="196"/>
                  </a:lnTo>
                  <a:lnTo>
                    <a:pt x="315" y="196"/>
                  </a:lnTo>
                  <a:lnTo>
                    <a:pt x="305" y="196"/>
                  </a:lnTo>
                  <a:lnTo>
                    <a:pt x="287" y="194"/>
                  </a:lnTo>
                  <a:lnTo>
                    <a:pt x="280" y="194"/>
                  </a:lnTo>
                  <a:lnTo>
                    <a:pt x="263" y="202"/>
                  </a:lnTo>
                  <a:lnTo>
                    <a:pt x="247" y="216"/>
                  </a:lnTo>
                  <a:lnTo>
                    <a:pt x="240" y="227"/>
                  </a:lnTo>
                  <a:lnTo>
                    <a:pt x="233" y="233"/>
                  </a:lnTo>
                  <a:lnTo>
                    <a:pt x="222" y="237"/>
                  </a:lnTo>
                  <a:lnTo>
                    <a:pt x="208" y="237"/>
                  </a:lnTo>
                  <a:lnTo>
                    <a:pt x="201" y="237"/>
                  </a:lnTo>
                  <a:lnTo>
                    <a:pt x="198" y="233"/>
                  </a:lnTo>
                  <a:lnTo>
                    <a:pt x="196" y="229"/>
                  </a:lnTo>
                  <a:lnTo>
                    <a:pt x="194" y="225"/>
                  </a:lnTo>
                  <a:lnTo>
                    <a:pt x="194" y="220"/>
                  </a:lnTo>
                  <a:lnTo>
                    <a:pt x="191" y="216"/>
                  </a:lnTo>
                  <a:lnTo>
                    <a:pt x="189" y="212"/>
                  </a:lnTo>
                  <a:lnTo>
                    <a:pt x="184" y="210"/>
                  </a:lnTo>
                  <a:lnTo>
                    <a:pt x="180" y="210"/>
                  </a:lnTo>
                  <a:lnTo>
                    <a:pt x="175" y="208"/>
                  </a:lnTo>
                  <a:lnTo>
                    <a:pt x="173" y="206"/>
                  </a:lnTo>
                  <a:lnTo>
                    <a:pt x="170" y="200"/>
                  </a:lnTo>
                  <a:lnTo>
                    <a:pt x="187" y="172"/>
                  </a:lnTo>
                  <a:lnTo>
                    <a:pt x="201" y="152"/>
                  </a:lnTo>
                  <a:lnTo>
                    <a:pt x="194" y="142"/>
                  </a:lnTo>
                  <a:lnTo>
                    <a:pt x="184" y="136"/>
                  </a:lnTo>
                  <a:lnTo>
                    <a:pt x="180" y="134"/>
                  </a:lnTo>
                  <a:lnTo>
                    <a:pt x="173" y="134"/>
                  </a:lnTo>
                  <a:lnTo>
                    <a:pt x="166" y="134"/>
                  </a:lnTo>
                  <a:lnTo>
                    <a:pt x="161" y="138"/>
                  </a:lnTo>
                  <a:lnTo>
                    <a:pt x="140" y="152"/>
                  </a:lnTo>
                  <a:lnTo>
                    <a:pt x="119" y="166"/>
                  </a:lnTo>
                  <a:lnTo>
                    <a:pt x="101" y="176"/>
                  </a:lnTo>
                  <a:lnTo>
                    <a:pt x="89" y="180"/>
                  </a:lnTo>
                  <a:lnTo>
                    <a:pt x="70" y="180"/>
                  </a:lnTo>
                  <a:lnTo>
                    <a:pt x="59" y="184"/>
                  </a:lnTo>
                  <a:lnTo>
                    <a:pt x="52" y="178"/>
                  </a:lnTo>
                  <a:lnTo>
                    <a:pt x="40" y="174"/>
                  </a:lnTo>
                  <a:lnTo>
                    <a:pt x="28" y="174"/>
                  </a:lnTo>
                  <a:lnTo>
                    <a:pt x="19" y="172"/>
                  </a:lnTo>
                  <a:lnTo>
                    <a:pt x="10" y="168"/>
                  </a:lnTo>
                  <a:lnTo>
                    <a:pt x="0" y="166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52" name="Freeform 142"/>
            <p:cNvSpPr>
              <a:spLocks/>
            </p:cNvSpPr>
            <p:nvPr/>
          </p:nvSpPr>
          <p:spPr bwMode="auto">
            <a:xfrm>
              <a:off x="2992" y="1734"/>
              <a:ext cx="368" cy="499"/>
            </a:xfrm>
            <a:custGeom>
              <a:avLst/>
              <a:gdLst>
                <a:gd name="T0" fmla="*/ 2 w 592"/>
                <a:gd name="T1" fmla="*/ 20 h 925"/>
                <a:gd name="T2" fmla="*/ 4 w 592"/>
                <a:gd name="T3" fmla="*/ 21 h 925"/>
                <a:gd name="T4" fmla="*/ 11 w 592"/>
                <a:gd name="T5" fmla="*/ 21 h 925"/>
                <a:gd name="T6" fmla="*/ 15 w 592"/>
                <a:gd name="T7" fmla="*/ 22 h 925"/>
                <a:gd name="T8" fmla="*/ 16 w 592"/>
                <a:gd name="T9" fmla="*/ 22 h 925"/>
                <a:gd name="T10" fmla="*/ 18 w 592"/>
                <a:gd name="T11" fmla="*/ 23 h 925"/>
                <a:gd name="T12" fmla="*/ 21 w 592"/>
                <a:gd name="T13" fmla="*/ 23 h 925"/>
                <a:gd name="T14" fmla="*/ 22 w 592"/>
                <a:gd name="T15" fmla="*/ 23 h 925"/>
                <a:gd name="T16" fmla="*/ 27 w 592"/>
                <a:gd name="T17" fmla="*/ 23 h 925"/>
                <a:gd name="T18" fmla="*/ 31 w 592"/>
                <a:gd name="T19" fmla="*/ 21 h 925"/>
                <a:gd name="T20" fmla="*/ 31 w 592"/>
                <a:gd name="T21" fmla="*/ 20 h 925"/>
                <a:gd name="T22" fmla="*/ 31 w 592"/>
                <a:gd name="T23" fmla="*/ 19 h 925"/>
                <a:gd name="T24" fmla="*/ 30 w 592"/>
                <a:gd name="T25" fmla="*/ 19 h 925"/>
                <a:gd name="T26" fmla="*/ 31 w 592"/>
                <a:gd name="T27" fmla="*/ 17 h 925"/>
                <a:gd name="T28" fmla="*/ 31 w 592"/>
                <a:gd name="T29" fmla="*/ 17 h 925"/>
                <a:gd name="T30" fmla="*/ 30 w 592"/>
                <a:gd name="T31" fmla="*/ 17 h 925"/>
                <a:gd name="T32" fmla="*/ 29 w 592"/>
                <a:gd name="T33" fmla="*/ 16 h 925"/>
                <a:gd name="T34" fmla="*/ 30 w 592"/>
                <a:gd name="T35" fmla="*/ 15 h 925"/>
                <a:gd name="T36" fmla="*/ 32 w 592"/>
                <a:gd name="T37" fmla="*/ 14 h 925"/>
                <a:gd name="T38" fmla="*/ 32 w 592"/>
                <a:gd name="T39" fmla="*/ 13 h 925"/>
                <a:gd name="T40" fmla="*/ 30 w 592"/>
                <a:gd name="T41" fmla="*/ 13 h 925"/>
                <a:gd name="T42" fmla="*/ 28 w 592"/>
                <a:gd name="T43" fmla="*/ 12 h 925"/>
                <a:gd name="T44" fmla="*/ 27 w 592"/>
                <a:gd name="T45" fmla="*/ 10 h 925"/>
                <a:gd name="T46" fmla="*/ 26 w 592"/>
                <a:gd name="T47" fmla="*/ 10 h 925"/>
                <a:gd name="T48" fmla="*/ 28 w 592"/>
                <a:gd name="T49" fmla="*/ 9 h 925"/>
                <a:gd name="T50" fmla="*/ 29 w 592"/>
                <a:gd name="T51" fmla="*/ 8 h 925"/>
                <a:gd name="T52" fmla="*/ 27 w 592"/>
                <a:gd name="T53" fmla="*/ 7 h 925"/>
                <a:gd name="T54" fmla="*/ 24 w 592"/>
                <a:gd name="T55" fmla="*/ 6 h 925"/>
                <a:gd name="T56" fmla="*/ 23 w 592"/>
                <a:gd name="T57" fmla="*/ 6 h 925"/>
                <a:gd name="T58" fmla="*/ 22 w 592"/>
                <a:gd name="T59" fmla="*/ 6 h 925"/>
                <a:gd name="T60" fmla="*/ 22 w 592"/>
                <a:gd name="T61" fmla="*/ 5 h 925"/>
                <a:gd name="T62" fmla="*/ 21 w 592"/>
                <a:gd name="T63" fmla="*/ 5 h 925"/>
                <a:gd name="T64" fmla="*/ 23 w 592"/>
                <a:gd name="T65" fmla="*/ 3 h 925"/>
                <a:gd name="T66" fmla="*/ 22 w 592"/>
                <a:gd name="T67" fmla="*/ 1 h 925"/>
                <a:gd name="T68" fmla="*/ 21 w 592"/>
                <a:gd name="T69" fmla="*/ 1 h 925"/>
                <a:gd name="T70" fmla="*/ 19 w 592"/>
                <a:gd name="T71" fmla="*/ 1 h 925"/>
                <a:gd name="T72" fmla="*/ 16 w 592"/>
                <a:gd name="T73" fmla="*/ 1 h 925"/>
                <a:gd name="T74" fmla="*/ 16 w 592"/>
                <a:gd name="T75" fmla="*/ 1 h 925"/>
                <a:gd name="T76" fmla="*/ 17 w 592"/>
                <a:gd name="T77" fmla="*/ 1 h 925"/>
                <a:gd name="T78" fmla="*/ 17 w 592"/>
                <a:gd name="T79" fmla="*/ 3 h 925"/>
                <a:gd name="T80" fmla="*/ 16 w 592"/>
                <a:gd name="T81" fmla="*/ 3 h 925"/>
                <a:gd name="T82" fmla="*/ 15 w 592"/>
                <a:gd name="T83" fmla="*/ 3 h 925"/>
                <a:gd name="T84" fmla="*/ 13 w 592"/>
                <a:gd name="T85" fmla="*/ 4 h 925"/>
                <a:gd name="T86" fmla="*/ 11 w 592"/>
                <a:gd name="T87" fmla="*/ 5 h 925"/>
                <a:gd name="T88" fmla="*/ 10 w 592"/>
                <a:gd name="T89" fmla="*/ 6 h 925"/>
                <a:gd name="T90" fmla="*/ 11 w 592"/>
                <a:gd name="T91" fmla="*/ 6 h 925"/>
                <a:gd name="T92" fmla="*/ 10 w 592"/>
                <a:gd name="T93" fmla="*/ 8 h 925"/>
                <a:gd name="T94" fmla="*/ 7 w 592"/>
                <a:gd name="T95" fmla="*/ 10 h 925"/>
                <a:gd name="T96" fmla="*/ 4 w 592"/>
                <a:gd name="T97" fmla="*/ 12 h 925"/>
                <a:gd name="T98" fmla="*/ 1 w 592"/>
                <a:gd name="T99" fmla="*/ 13 h 925"/>
                <a:gd name="T100" fmla="*/ 1 w 592"/>
                <a:gd name="T101" fmla="*/ 15 h 925"/>
                <a:gd name="T102" fmla="*/ 0 w 592"/>
                <a:gd name="T103" fmla="*/ 16 h 925"/>
                <a:gd name="T104" fmla="*/ 1 w 592"/>
                <a:gd name="T105" fmla="*/ 18 h 925"/>
                <a:gd name="T106" fmla="*/ 1 w 592"/>
                <a:gd name="T107" fmla="*/ 20 h 92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92"/>
                <a:gd name="T163" fmla="*/ 0 h 925"/>
                <a:gd name="T164" fmla="*/ 592 w 592"/>
                <a:gd name="T165" fmla="*/ 925 h 92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92" h="925">
                  <a:moveTo>
                    <a:pt x="31" y="842"/>
                  </a:moveTo>
                  <a:lnTo>
                    <a:pt x="40" y="828"/>
                  </a:lnTo>
                  <a:lnTo>
                    <a:pt x="45" y="816"/>
                  </a:lnTo>
                  <a:lnTo>
                    <a:pt x="47" y="812"/>
                  </a:lnTo>
                  <a:lnTo>
                    <a:pt x="52" y="808"/>
                  </a:lnTo>
                  <a:lnTo>
                    <a:pt x="56" y="804"/>
                  </a:lnTo>
                  <a:lnTo>
                    <a:pt x="63" y="797"/>
                  </a:lnTo>
                  <a:lnTo>
                    <a:pt x="68" y="828"/>
                  </a:lnTo>
                  <a:lnTo>
                    <a:pt x="68" y="848"/>
                  </a:lnTo>
                  <a:lnTo>
                    <a:pt x="80" y="856"/>
                  </a:lnTo>
                  <a:lnTo>
                    <a:pt x="108" y="866"/>
                  </a:lnTo>
                  <a:lnTo>
                    <a:pt x="138" y="876"/>
                  </a:lnTo>
                  <a:lnTo>
                    <a:pt x="159" y="880"/>
                  </a:lnTo>
                  <a:lnTo>
                    <a:pt x="173" y="870"/>
                  </a:lnTo>
                  <a:lnTo>
                    <a:pt x="189" y="858"/>
                  </a:lnTo>
                  <a:lnTo>
                    <a:pt x="215" y="864"/>
                  </a:lnTo>
                  <a:lnTo>
                    <a:pt x="240" y="870"/>
                  </a:lnTo>
                  <a:lnTo>
                    <a:pt x="245" y="876"/>
                  </a:lnTo>
                  <a:lnTo>
                    <a:pt x="249" y="888"/>
                  </a:lnTo>
                  <a:lnTo>
                    <a:pt x="252" y="892"/>
                  </a:lnTo>
                  <a:lnTo>
                    <a:pt x="254" y="896"/>
                  </a:lnTo>
                  <a:lnTo>
                    <a:pt x="259" y="900"/>
                  </a:lnTo>
                  <a:lnTo>
                    <a:pt x="263" y="900"/>
                  </a:lnTo>
                  <a:lnTo>
                    <a:pt x="275" y="896"/>
                  </a:lnTo>
                  <a:lnTo>
                    <a:pt x="284" y="890"/>
                  </a:lnTo>
                  <a:lnTo>
                    <a:pt x="298" y="890"/>
                  </a:lnTo>
                  <a:lnTo>
                    <a:pt x="301" y="898"/>
                  </a:lnTo>
                  <a:lnTo>
                    <a:pt x="303" y="906"/>
                  </a:lnTo>
                  <a:lnTo>
                    <a:pt x="308" y="913"/>
                  </a:lnTo>
                  <a:lnTo>
                    <a:pt x="312" y="917"/>
                  </a:lnTo>
                  <a:lnTo>
                    <a:pt x="322" y="921"/>
                  </a:lnTo>
                  <a:lnTo>
                    <a:pt x="329" y="923"/>
                  </a:lnTo>
                  <a:lnTo>
                    <a:pt x="338" y="925"/>
                  </a:lnTo>
                  <a:lnTo>
                    <a:pt x="347" y="925"/>
                  </a:lnTo>
                  <a:lnTo>
                    <a:pt x="350" y="915"/>
                  </a:lnTo>
                  <a:lnTo>
                    <a:pt x="357" y="909"/>
                  </a:lnTo>
                  <a:lnTo>
                    <a:pt x="364" y="902"/>
                  </a:lnTo>
                  <a:lnTo>
                    <a:pt x="368" y="896"/>
                  </a:lnTo>
                  <a:lnTo>
                    <a:pt x="375" y="900"/>
                  </a:lnTo>
                  <a:lnTo>
                    <a:pt x="380" y="902"/>
                  </a:lnTo>
                  <a:lnTo>
                    <a:pt x="384" y="906"/>
                  </a:lnTo>
                  <a:lnTo>
                    <a:pt x="387" y="911"/>
                  </a:lnTo>
                  <a:lnTo>
                    <a:pt x="422" y="902"/>
                  </a:lnTo>
                  <a:lnTo>
                    <a:pt x="454" y="896"/>
                  </a:lnTo>
                  <a:lnTo>
                    <a:pt x="468" y="902"/>
                  </a:lnTo>
                  <a:lnTo>
                    <a:pt x="482" y="902"/>
                  </a:lnTo>
                  <a:lnTo>
                    <a:pt x="499" y="904"/>
                  </a:lnTo>
                  <a:lnTo>
                    <a:pt x="515" y="904"/>
                  </a:lnTo>
                  <a:lnTo>
                    <a:pt x="531" y="866"/>
                  </a:lnTo>
                  <a:lnTo>
                    <a:pt x="536" y="848"/>
                  </a:lnTo>
                  <a:lnTo>
                    <a:pt x="531" y="846"/>
                  </a:lnTo>
                  <a:lnTo>
                    <a:pt x="529" y="842"/>
                  </a:lnTo>
                  <a:lnTo>
                    <a:pt x="529" y="838"/>
                  </a:lnTo>
                  <a:lnTo>
                    <a:pt x="529" y="832"/>
                  </a:lnTo>
                  <a:lnTo>
                    <a:pt x="536" y="826"/>
                  </a:lnTo>
                  <a:lnTo>
                    <a:pt x="543" y="820"/>
                  </a:lnTo>
                  <a:lnTo>
                    <a:pt x="533" y="810"/>
                  </a:lnTo>
                  <a:lnTo>
                    <a:pt x="526" y="797"/>
                  </a:lnTo>
                  <a:lnTo>
                    <a:pt x="531" y="789"/>
                  </a:lnTo>
                  <a:lnTo>
                    <a:pt x="536" y="777"/>
                  </a:lnTo>
                  <a:lnTo>
                    <a:pt x="533" y="773"/>
                  </a:lnTo>
                  <a:lnTo>
                    <a:pt x="524" y="767"/>
                  </a:lnTo>
                  <a:lnTo>
                    <a:pt x="522" y="765"/>
                  </a:lnTo>
                  <a:lnTo>
                    <a:pt x="517" y="759"/>
                  </a:lnTo>
                  <a:lnTo>
                    <a:pt x="515" y="751"/>
                  </a:lnTo>
                  <a:lnTo>
                    <a:pt x="515" y="739"/>
                  </a:lnTo>
                  <a:lnTo>
                    <a:pt x="526" y="727"/>
                  </a:lnTo>
                  <a:lnTo>
                    <a:pt x="540" y="713"/>
                  </a:lnTo>
                  <a:lnTo>
                    <a:pt x="543" y="709"/>
                  </a:lnTo>
                  <a:lnTo>
                    <a:pt x="543" y="707"/>
                  </a:lnTo>
                  <a:lnTo>
                    <a:pt x="540" y="705"/>
                  </a:lnTo>
                  <a:lnTo>
                    <a:pt x="536" y="703"/>
                  </a:lnTo>
                  <a:lnTo>
                    <a:pt x="529" y="699"/>
                  </a:lnTo>
                  <a:lnTo>
                    <a:pt x="526" y="695"/>
                  </a:lnTo>
                  <a:lnTo>
                    <a:pt x="536" y="691"/>
                  </a:lnTo>
                  <a:lnTo>
                    <a:pt x="545" y="682"/>
                  </a:lnTo>
                  <a:lnTo>
                    <a:pt x="540" y="674"/>
                  </a:lnTo>
                  <a:lnTo>
                    <a:pt x="533" y="670"/>
                  </a:lnTo>
                  <a:lnTo>
                    <a:pt x="526" y="668"/>
                  </a:lnTo>
                  <a:lnTo>
                    <a:pt x="517" y="666"/>
                  </a:lnTo>
                  <a:lnTo>
                    <a:pt x="510" y="664"/>
                  </a:lnTo>
                  <a:lnTo>
                    <a:pt x="501" y="662"/>
                  </a:lnTo>
                  <a:lnTo>
                    <a:pt x="496" y="656"/>
                  </a:lnTo>
                  <a:lnTo>
                    <a:pt x="494" y="648"/>
                  </a:lnTo>
                  <a:lnTo>
                    <a:pt x="496" y="640"/>
                  </a:lnTo>
                  <a:lnTo>
                    <a:pt x="499" y="634"/>
                  </a:lnTo>
                  <a:lnTo>
                    <a:pt x="501" y="630"/>
                  </a:lnTo>
                  <a:lnTo>
                    <a:pt x="503" y="624"/>
                  </a:lnTo>
                  <a:lnTo>
                    <a:pt x="512" y="618"/>
                  </a:lnTo>
                  <a:lnTo>
                    <a:pt x="522" y="610"/>
                  </a:lnTo>
                  <a:lnTo>
                    <a:pt x="529" y="606"/>
                  </a:lnTo>
                  <a:lnTo>
                    <a:pt x="531" y="600"/>
                  </a:lnTo>
                  <a:lnTo>
                    <a:pt x="529" y="596"/>
                  </a:lnTo>
                  <a:lnTo>
                    <a:pt x="529" y="592"/>
                  </a:lnTo>
                  <a:lnTo>
                    <a:pt x="557" y="573"/>
                  </a:lnTo>
                  <a:lnTo>
                    <a:pt x="592" y="547"/>
                  </a:lnTo>
                  <a:lnTo>
                    <a:pt x="585" y="547"/>
                  </a:lnTo>
                  <a:lnTo>
                    <a:pt x="573" y="547"/>
                  </a:lnTo>
                  <a:lnTo>
                    <a:pt x="566" y="543"/>
                  </a:lnTo>
                  <a:lnTo>
                    <a:pt x="559" y="539"/>
                  </a:lnTo>
                  <a:lnTo>
                    <a:pt x="552" y="533"/>
                  </a:lnTo>
                  <a:lnTo>
                    <a:pt x="538" y="531"/>
                  </a:lnTo>
                  <a:lnTo>
                    <a:pt x="529" y="529"/>
                  </a:lnTo>
                  <a:lnTo>
                    <a:pt x="519" y="525"/>
                  </a:lnTo>
                  <a:lnTo>
                    <a:pt x="515" y="521"/>
                  </a:lnTo>
                  <a:lnTo>
                    <a:pt x="510" y="515"/>
                  </a:lnTo>
                  <a:lnTo>
                    <a:pt x="503" y="501"/>
                  </a:lnTo>
                  <a:lnTo>
                    <a:pt x="494" y="493"/>
                  </a:lnTo>
                  <a:lnTo>
                    <a:pt x="492" y="487"/>
                  </a:lnTo>
                  <a:lnTo>
                    <a:pt x="492" y="479"/>
                  </a:lnTo>
                  <a:lnTo>
                    <a:pt x="496" y="470"/>
                  </a:lnTo>
                  <a:lnTo>
                    <a:pt x="499" y="466"/>
                  </a:lnTo>
                  <a:lnTo>
                    <a:pt x="487" y="452"/>
                  </a:lnTo>
                  <a:lnTo>
                    <a:pt x="466" y="430"/>
                  </a:lnTo>
                  <a:lnTo>
                    <a:pt x="464" y="420"/>
                  </a:lnTo>
                  <a:lnTo>
                    <a:pt x="461" y="416"/>
                  </a:lnTo>
                  <a:lnTo>
                    <a:pt x="459" y="414"/>
                  </a:lnTo>
                  <a:lnTo>
                    <a:pt x="457" y="412"/>
                  </a:lnTo>
                  <a:lnTo>
                    <a:pt x="450" y="412"/>
                  </a:lnTo>
                  <a:lnTo>
                    <a:pt x="447" y="408"/>
                  </a:lnTo>
                  <a:lnTo>
                    <a:pt x="454" y="392"/>
                  </a:lnTo>
                  <a:lnTo>
                    <a:pt x="464" y="380"/>
                  </a:lnTo>
                  <a:lnTo>
                    <a:pt x="466" y="364"/>
                  </a:lnTo>
                  <a:lnTo>
                    <a:pt x="471" y="347"/>
                  </a:lnTo>
                  <a:lnTo>
                    <a:pt x="485" y="343"/>
                  </a:lnTo>
                  <a:lnTo>
                    <a:pt x="499" y="345"/>
                  </a:lnTo>
                  <a:lnTo>
                    <a:pt x="503" y="343"/>
                  </a:lnTo>
                  <a:lnTo>
                    <a:pt x="508" y="337"/>
                  </a:lnTo>
                  <a:lnTo>
                    <a:pt x="512" y="327"/>
                  </a:lnTo>
                  <a:lnTo>
                    <a:pt x="512" y="311"/>
                  </a:lnTo>
                  <a:lnTo>
                    <a:pt x="512" y="305"/>
                  </a:lnTo>
                  <a:lnTo>
                    <a:pt x="508" y="299"/>
                  </a:lnTo>
                  <a:lnTo>
                    <a:pt x="501" y="295"/>
                  </a:lnTo>
                  <a:lnTo>
                    <a:pt x="492" y="293"/>
                  </a:lnTo>
                  <a:lnTo>
                    <a:pt x="464" y="297"/>
                  </a:lnTo>
                  <a:lnTo>
                    <a:pt x="443" y="299"/>
                  </a:lnTo>
                  <a:lnTo>
                    <a:pt x="436" y="293"/>
                  </a:lnTo>
                  <a:lnTo>
                    <a:pt x="429" y="285"/>
                  </a:lnTo>
                  <a:lnTo>
                    <a:pt x="419" y="275"/>
                  </a:lnTo>
                  <a:lnTo>
                    <a:pt x="415" y="263"/>
                  </a:lnTo>
                  <a:lnTo>
                    <a:pt x="412" y="257"/>
                  </a:lnTo>
                  <a:lnTo>
                    <a:pt x="410" y="255"/>
                  </a:lnTo>
                  <a:lnTo>
                    <a:pt x="405" y="252"/>
                  </a:lnTo>
                  <a:lnTo>
                    <a:pt x="403" y="250"/>
                  </a:lnTo>
                  <a:lnTo>
                    <a:pt x="396" y="248"/>
                  </a:lnTo>
                  <a:lnTo>
                    <a:pt x="391" y="248"/>
                  </a:lnTo>
                  <a:lnTo>
                    <a:pt x="387" y="244"/>
                  </a:lnTo>
                  <a:lnTo>
                    <a:pt x="384" y="240"/>
                  </a:lnTo>
                  <a:lnTo>
                    <a:pt x="387" y="238"/>
                  </a:lnTo>
                  <a:lnTo>
                    <a:pt x="389" y="236"/>
                  </a:lnTo>
                  <a:lnTo>
                    <a:pt x="391" y="234"/>
                  </a:lnTo>
                  <a:lnTo>
                    <a:pt x="391" y="232"/>
                  </a:lnTo>
                  <a:lnTo>
                    <a:pt x="389" y="230"/>
                  </a:lnTo>
                  <a:lnTo>
                    <a:pt x="382" y="226"/>
                  </a:lnTo>
                  <a:lnTo>
                    <a:pt x="378" y="226"/>
                  </a:lnTo>
                  <a:lnTo>
                    <a:pt x="371" y="224"/>
                  </a:lnTo>
                  <a:lnTo>
                    <a:pt x="368" y="222"/>
                  </a:lnTo>
                  <a:lnTo>
                    <a:pt x="366" y="222"/>
                  </a:lnTo>
                  <a:lnTo>
                    <a:pt x="366" y="220"/>
                  </a:lnTo>
                  <a:lnTo>
                    <a:pt x="368" y="216"/>
                  </a:lnTo>
                  <a:lnTo>
                    <a:pt x="382" y="204"/>
                  </a:lnTo>
                  <a:lnTo>
                    <a:pt x="394" y="194"/>
                  </a:lnTo>
                  <a:lnTo>
                    <a:pt x="398" y="166"/>
                  </a:lnTo>
                  <a:lnTo>
                    <a:pt x="403" y="141"/>
                  </a:lnTo>
                  <a:lnTo>
                    <a:pt x="403" y="117"/>
                  </a:lnTo>
                  <a:lnTo>
                    <a:pt x="405" y="91"/>
                  </a:lnTo>
                  <a:lnTo>
                    <a:pt x="403" y="77"/>
                  </a:lnTo>
                  <a:lnTo>
                    <a:pt x="401" y="67"/>
                  </a:lnTo>
                  <a:lnTo>
                    <a:pt x="396" y="57"/>
                  </a:lnTo>
                  <a:lnTo>
                    <a:pt x="391" y="49"/>
                  </a:lnTo>
                  <a:lnTo>
                    <a:pt x="382" y="39"/>
                  </a:lnTo>
                  <a:lnTo>
                    <a:pt x="375" y="35"/>
                  </a:lnTo>
                  <a:lnTo>
                    <a:pt x="366" y="32"/>
                  </a:lnTo>
                  <a:lnTo>
                    <a:pt x="359" y="28"/>
                  </a:lnTo>
                  <a:lnTo>
                    <a:pt x="357" y="24"/>
                  </a:lnTo>
                  <a:lnTo>
                    <a:pt x="352" y="20"/>
                  </a:lnTo>
                  <a:lnTo>
                    <a:pt x="350" y="16"/>
                  </a:lnTo>
                  <a:lnTo>
                    <a:pt x="345" y="14"/>
                  </a:lnTo>
                  <a:lnTo>
                    <a:pt x="336" y="12"/>
                  </a:lnTo>
                  <a:lnTo>
                    <a:pt x="322" y="12"/>
                  </a:lnTo>
                  <a:lnTo>
                    <a:pt x="310" y="12"/>
                  </a:lnTo>
                  <a:lnTo>
                    <a:pt x="301" y="8"/>
                  </a:lnTo>
                  <a:lnTo>
                    <a:pt x="289" y="4"/>
                  </a:lnTo>
                  <a:lnTo>
                    <a:pt x="280" y="0"/>
                  </a:lnTo>
                  <a:lnTo>
                    <a:pt x="270" y="6"/>
                  </a:lnTo>
                  <a:lnTo>
                    <a:pt x="263" y="10"/>
                  </a:lnTo>
                  <a:lnTo>
                    <a:pt x="259" y="14"/>
                  </a:lnTo>
                  <a:lnTo>
                    <a:pt x="256" y="20"/>
                  </a:lnTo>
                  <a:lnTo>
                    <a:pt x="261" y="26"/>
                  </a:lnTo>
                  <a:lnTo>
                    <a:pt x="268" y="28"/>
                  </a:lnTo>
                  <a:lnTo>
                    <a:pt x="275" y="30"/>
                  </a:lnTo>
                  <a:lnTo>
                    <a:pt x="284" y="30"/>
                  </a:lnTo>
                  <a:lnTo>
                    <a:pt x="294" y="32"/>
                  </a:lnTo>
                  <a:lnTo>
                    <a:pt x="301" y="37"/>
                  </a:lnTo>
                  <a:lnTo>
                    <a:pt x="305" y="43"/>
                  </a:lnTo>
                  <a:lnTo>
                    <a:pt x="312" y="49"/>
                  </a:lnTo>
                  <a:lnTo>
                    <a:pt x="310" y="59"/>
                  </a:lnTo>
                  <a:lnTo>
                    <a:pt x="301" y="83"/>
                  </a:lnTo>
                  <a:lnTo>
                    <a:pt x="298" y="91"/>
                  </a:lnTo>
                  <a:lnTo>
                    <a:pt x="296" y="99"/>
                  </a:lnTo>
                  <a:lnTo>
                    <a:pt x="294" y="103"/>
                  </a:lnTo>
                  <a:lnTo>
                    <a:pt x="289" y="107"/>
                  </a:lnTo>
                  <a:lnTo>
                    <a:pt x="284" y="111"/>
                  </a:lnTo>
                  <a:lnTo>
                    <a:pt x="280" y="115"/>
                  </a:lnTo>
                  <a:lnTo>
                    <a:pt x="280" y="123"/>
                  </a:lnTo>
                  <a:lnTo>
                    <a:pt x="277" y="127"/>
                  </a:lnTo>
                  <a:lnTo>
                    <a:pt x="273" y="131"/>
                  </a:lnTo>
                  <a:lnTo>
                    <a:pt x="268" y="133"/>
                  </a:lnTo>
                  <a:lnTo>
                    <a:pt x="261" y="139"/>
                  </a:lnTo>
                  <a:lnTo>
                    <a:pt x="254" y="146"/>
                  </a:lnTo>
                  <a:lnTo>
                    <a:pt x="254" y="154"/>
                  </a:lnTo>
                  <a:lnTo>
                    <a:pt x="254" y="160"/>
                  </a:lnTo>
                  <a:lnTo>
                    <a:pt x="249" y="162"/>
                  </a:lnTo>
                  <a:lnTo>
                    <a:pt x="240" y="166"/>
                  </a:lnTo>
                  <a:lnTo>
                    <a:pt x="224" y="168"/>
                  </a:lnTo>
                  <a:lnTo>
                    <a:pt x="205" y="174"/>
                  </a:lnTo>
                  <a:lnTo>
                    <a:pt x="198" y="178"/>
                  </a:lnTo>
                  <a:lnTo>
                    <a:pt x="191" y="184"/>
                  </a:lnTo>
                  <a:lnTo>
                    <a:pt x="189" y="190"/>
                  </a:lnTo>
                  <a:lnTo>
                    <a:pt x="189" y="198"/>
                  </a:lnTo>
                  <a:lnTo>
                    <a:pt x="189" y="208"/>
                  </a:lnTo>
                  <a:lnTo>
                    <a:pt x="189" y="216"/>
                  </a:lnTo>
                  <a:lnTo>
                    <a:pt x="187" y="224"/>
                  </a:lnTo>
                  <a:lnTo>
                    <a:pt x="182" y="230"/>
                  </a:lnTo>
                  <a:lnTo>
                    <a:pt x="175" y="242"/>
                  </a:lnTo>
                  <a:lnTo>
                    <a:pt x="170" y="255"/>
                  </a:lnTo>
                  <a:lnTo>
                    <a:pt x="173" y="261"/>
                  </a:lnTo>
                  <a:lnTo>
                    <a:pt x="175" y="265"/>
                  </a:lnTo>
                  <a:lnTo>
                    <a:pt x="180" y="269"/>
                  </a:lnTo>
                  <a:lnTo>
                    <a:pt x="184" y="271"/>
                  </a:lnTo>
                  <a:lnTo>
                    <a:pt x="189" y="275"/>
                  </a:lnTo>
                  <a:lnTo>
                    <a:pt x="191" y="281"/>
                  </a:lnTo>
                  <a:lnTo>
                    <a:pt x="191" y="289"/>
                  </a:lnTo>
                  <a:lnTo>
                    <a:pt x="187" y="301"/>
                  </a:lnTo>
                  <a:lnTo>
                    <a:pt x="177" y="325"/>
                  </a:lnTo>
                  <a:lnTo>
                    <a:pt x="163" y="351"/>
                  </a:lnTo>
                  <a:lnTo>
                    <a:pt x="156" y="364"/>
                  </a:lnTo>
                  <a:lnTo>
                    <a:pt x="147" y="374"/>
                  </a:lnTo>
                  <a:lnTo>
                    <a:pt x="138" y="382"/>
                  </a:lnTo>
                  <a:lnTo>
                    <a:pt x="128" y="388"/>
                  </a:lnTo>
                  <a:lnTo>
                    <a:pt x="110" y="402"/>
                  </a:lnTo>
                  <a:lnTo>
                    <a:pt x="94" y="418"/>
                  </a:lnTo>
                  <a:lnTo>
                    <a:pt x="82" y="432"/>
                  </a:lnTo>
                  <a:lnTo>
                    <a:pt x="75" y="448"/>
                  </a:lnTo>
                  <a:lnTo>
                    <a:pt x="66" y="473"/>
                  </a:lnTo>
                  <a:lnTo>
                    <a:pt x="63" y="483"/>
                  </a:lnTo>
                  <a:lnTo>
                    <a:pt x="52" y="501"/>
                  </a:lnTo>
                  <a:lnTo>
                    <a:pt x="42" y="517"/>
                  </a:lnTo>
                  <a:lnTo>
                    <a:pt x="35" y="531"/>
                  </a:lnTo>
                  <a:lnTo>
                    <a:pt x="31" y="541"/>
                  </a:lnTo>
                  <a:lnTo>
                    <a:pt x="28" y="551"/>
                  </a:lnTo>
                  <a:lnTo>
                    <a:pt x="24" y="559"/>
                  </a:lnTo>
                  <a:lnTo>
                    <a:pt x="21" y="567"/>
                  </a:lnTo>
                  <a:lnTo>
                    <a:pt x="19" y="577"/>
                  </a:lnTo>
                  <a:lnTo>
                    <a:pt x="17" y="590"/>
                  </a:lnTo>
                  <a:lnTo>
                    <a:pt x="14" y="610"/>
                  </a:lnTo>
                  <a:lnTo>
                    <a:pt x="10" y="626"/>
                  </a:lnTo>
                  <a:lnTo>
                    <a:pt x="3" y="640"/>
                  </a:lnTo>
                  <a:lnTo>
                    <a:pt x="3" y="648"/>
                  </a:lnTo>
                  <a:lnTo>
                    <a:pt x="0" y="656"/>
                  </a:lnTo>
                  <a:lnTo>
                    <a:pt x="0" y="666"/>
                  </a:lnTo>
                  <a:lnTo>
                    <a:pt x="5" y="678"/>
                  </a:lnTo>
                  <a:lnTo>
                    <a:pt x="5" y="705"/>
                  </a:lnTo>
                  <a:lnTo>
                    <a:pt x="7" y="727"/>
                  </a:lnTo>
                  <a:lnTo>
                    <a:pt x="12" y="741"/>
                  </a:lnTo>
                  <a:lnTo>
                    <a:pt x="14" y="751"/>
                  </a:lnTo>
                  <a:lnTo>
                    <a:pt x="12" y="761"/>
                  </a:lnTo>
                  <a:lnTo>
                    <a:pt x="10" y="771"/>
                  </a:lnTo>
                  <a:lnTo>
                    <a:pt x="17" y="795"/>
                  </a:lnTo>
                  <a:lnTo>
                    <a:pt x="24" y="810"/>
                  </a:lnTo>
                  <a:lnTo>
                    <a:pt x="17" y="828"/>
                  </a:lnTo>
                  <a:lnTo>
                    <a:pt x="12" y="848"/>
                  </a:lnTo>
                  <a:lnTo>
                    <a:pt x="31" y="842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53" name="Freeform 143"/>
            <p:cNvSpPr>
              <a:spLocks/>
            </p:cNvSpPr>
            <p:nvPr/>
          </p:nvSpPr>
          <p:spPr bwMode="auto">
            <a:xfrm>
              <a:off x="2992" y="1734"/>
              <a:ext cx="368" cy="499"/>
            </a:xfrm>
            <a:custGeom>
              <a:avLst/>
              <a:gdLst>
                <a:gd name="T0" fmla="*/ 2 w 592"/>
                <a:gd name="T1" fmla="*/ 20 h 925"/>
                <a:gd name="T2" fmla="*/ 4 w 592"/>
                <a:gd name="T3" fmla="*/ 21 h 925"/>
                <a:gd name="T4" fmla="*/ 11 w 592"/>
                <a:gd name="T5" fmla="*/ 21 h 925"/>
                <a:gd name="T6" fmla="*/ 15 w 592"/>
                <a:gd name="T7" fmla="*/ 22 h 925"/>
                <a:gd name="T8" fmla="*/ 16 w 592"/>
                <a:gd name="T9" fmla="*/ 22 h 925"/>
                <a:gd name="T10" fmla="*/ 17 w 592"/>
                <a:gd name="T11" fmla="*/ 23 h 925"/>
                <a:gd name="T12" fmla="*/ 19 w 592"/>
                <a:gd name="T13" fmla="*/ 23 h 925"/>
                <a:gd name="T14" fmla="*/ 21 w 592"/>
                <a:gd name="T15" fmla="*/ 22 h 925"/>
                <a:gd name="T16" fmla="*/ 24 w 592"/>
                <a:gd name="T17" fmla="*/ 23 h 925"/>
                <a:gd name="T18" fmla="*/ 30 w 592"/>
                <a:gd name="T19" fmla="*/ 23 h 925"/>
                <a:gd name="T20" fmla="*/ 30 w 592"/>
                <a:gd name="T21" fmla="*/ 20 h 925"/>
                <a:gd name="T22" fmla="*/ 30 w 592"/>
                <a:gd name="T23" fmla="*/ 19 h 925"/>
                <a:gd name="T24" fmla="*/ 30 w 592"/>
                <a:gd name="T25" fmla="*/ 19 h 925"/>
                <a:gd name="T26" fmla="*/ 31 w 592"/>
                <a:gd name="T27" fmla="*/ 17 h 925"/>
                <a:gd name="T28" fmla="*/ 30 w 592"/>
                <a:gd name="T29" fmla="*/ 17 h 925"/>
                <a:gd name="T30" fmla="*/ 31 w 592"/>
                <a:gd name="T31" fmla="*/ 17 h 925"/>
                <a:gd name="T32" fmla="*/ 29 w 592"/>
                <a:gd name="T33" fmla="*/ 16 h 925"/>
                <a:gd name="T34" fmla="*/ 29 w 592"/>
                <a:gd name="T35" fmla="*/ 16 h 925"/>
                <a:gd name="T36" fmla="*/ 30 w 592"/>
                <a:gd name="T37" fmla="*/ 15 h 925"/>
                <a:gd name="T38" fmla="*/ 33 w 592"/>
                <a:gd name="T39" fmla="*/ 13 h 925"/>
                <a:gd name="T40" fmla="*/ 30 w 592"/>
                <a:gd name="T41" fmla="*/ 13 h 925"/>
                <a:gd name="T42" fmla="*/ 29 w 592"/>
                <a:gd name="T43" fmla="*/ 12 h 925"/>
                <a:gd name="T44" fmla="*/ 28 w 592"/>
                <a:gd name="T45" fmla="*/ 11 h 925"/>
                <a:gd name="T46" fmla="*/ 26 w 592"/>
                <a:gd name="T47" fmla="*/ 10 h 925"/>
                <a:gd name="T48" fmla="*/ 27 w 592"/>
                <a:gd name="T49" fmla="*/ 9 h 925"/>
                <a:gd name="T50" fmla="*/ 29 w 592"/>
                <a:gd name="T51" fmla="*/ 9 h 925"/>
                <a:gd name="T52" fmla="*/ 29 w 592"/>
                <a:gd name="T53" fmla="*/ 7 h 925"/>
                <a:gd name="T54" fmla="*/ 25 w 592"/>
                <a:gd name="T55" fmla="*/ 7 h 925"/>
                <a:gd name="T56" fmla="*/ 24 w 592"/>
                <a:gd name="T57" fmla="*/ 6 h 925"/>
                <a:gd name="T58" fmla="*/ 22 w 592"/>
                <a:gd name="T59" fmla="*/ 6 h 925"/>
                <a:gd name="T60" fmla="*/ 22 w 592"/>
                <a:gd name="T61" fmla="*/ 5 h 925"/>
                <a:gd name="T62" fmla="*/ 21 w 592"/>
                <a:gd name="T63" fmla="*/ 5 h 925"/>
                <a:gd name="T64" fmla="*/ 23 w 592"/>
                <a:gd name="T65" fmla="*/ 4 h 925"/>
                <a:gd name="T66" fmla="*/ 23 w 592"/>
                <a:gd name="T67" fmla="*/ 2 h 925"/>
                <a:gd name="T68" fmla="*/ 21 w 592"/>
                <a:gd name="T69" fmla="*/ 1 h 925"/>
                <a:gd name="T70" fmla="*/ 20 w 592"/>
                <a:gd name="T71" fmla="*/ 1 h 925"/>
                <a:gd name="T72" fmla="*/ 17 w 592"/>
                <a:gd name="T73" fmla="*/ 1 h 925"/>
                <a:gd name="T74" fmla="*/ 15 w 592"/>
                <a:gd name="T75" fmla="*/ 1 h 925"/>
                <a:gd name="T76" fmla="*/ 17 w 592"/>
                <a:gd name="T77" fmla="*/ 1 h 925"/>
                <a:gd name="T78" fmla="*/ 17 w 592"/>
                <a:gd name="T79" fmla="*/ 2 h 925"/>
                <a:gd name="T80" fmla="*/ 16 w 592"/>
                <a:gd name="T81" fmla="*/ 3 h 925"/>
                <a:gd name="T82" fmla="*/ 16 w 592"/>
                <a:gd name="T83" fmla="*/ 3 h 925"/>
                <a:gd name="T84" fmla="*/ 14 w 592"/>
                <a:gd name="T85" fmla="*/ 4 h 925"/>
                <a:gd name="T86" fmla="*/ 11 w 592"/>
                <a:gd name="T87" fmla="*/ 5 h 925"/>
                <a:gd name="T88" fmla="*/ 11 w 592"/>
                <a:gd name="T89" fmla="*/ 5 h 925"/>
                <a:gd name="T90" fmla="*/ 10 w 592"/>
                <a:gd name="T91" fmla="*/ 6 h 925"/>
                <a:gd name="T92" fmla="*/ 11 w 592"/>
                <a:gd name="T93" fmla="*/ 7 h 925"/>
                <a:gd name="T94" fmla="*/ 9 w 592"/>
                <a:gd name="T95" fmla="*/ 9 h 925"/>
                <a:gd name="T96" fmla="*/ 4 w 592"/>
                <a:gd name="T97" fmla="*/ 11 h 925"/>
                <a:gd name="T98" fmla="*/ 2 w 592"/>
                <a:gd name="T99" fmla="*/ 13 h 925"/>
                <a:gd name="T100" fmla="*/ 1 w 592"/>
                <a:gd name="T101" fmla="*/ 14 h 925"/>
                <a:gd name="T102" fmla="*/ 1 w 592"/>
                <a:gd name="T103" fmla="*/ 16 h 925"/>
                <a:gd name="T104" fmla="*/ 1 w 592"/>
                <a:gd name="T105" fmla="*/ 17 h 925"/>
                <a:gd name="T106" fmla="*/ 1 w 592"/>
                <a:gd name="T107" fmla="*/ 19 h 925"/>
                <a:gd name="T108" fmla="*/ 1 w 592"/>
                <a:gd name="T109" fmla="*/ 21 h 9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92"/>
                <a:gd name="T166" fmla="*/ 0 h 925"/>
                <a:gd name="T167" fmla="*/ 592 w 592"/>
                <a:gd name="T168" fmla="*/ 925 h 9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92" h="925">
                  <a:moveTo>
                    <a:pt x="31" y="842"/>
                  </a:moveTo>
                  <a:lnTo>
                    <a:pt x="40" y="828"/>
                  </a:lnTo>
                  <a:lnTo>
                    <a:pt x="45" y="816"/>
                  </a:lnTo>
                  <a:lnTo>
                    <a:pt x="47" y="812"/>
                  </a:lnTo>
                  <a:lnTo>
                    <a:pt x="52" y="808"/>
                  </a:lnTo>
                  <a:lnTo>
                    <a:pt x="56" y="804"/>
                  </a:lnTo>
                  <a:lnTo>
                    <a:pt x="63" y="797"/>
                  </a:lnTo>
                  <a:lnTo>
                    <a:pt x="68" y="828"/>
                  </a:lnTo>
                  <a:lnTo>
                    <a:pt x="68" y="848"/>
                  </a:lnTo>
                  <a:lnTo>
                    <a:pt x="80" y="856"/>
                  </a:lnTo>
                  <a:lnTo>
                    <a:pt x="108" y="866"/>
                  </a:lnTo>
                  <a:lnTo>
                    <a:pt x="138" y="876"/>
                  </a:lnTo>
                  <a:lnTo>
                    <a:pt x="159" y="880"/>
                  </a:lnTo>
                  <a:lnTo>
                    <a:pt x="173" y="870"/>
                  </a:lnTo>
                  <a:lnTo>
                    <a:pt x="189" y="858"/>
                  </a:lnTo>
                  <a:lnTo>
                    <a:pt x="215" y="864"/>
                  </a:lnTo>
                  <a:lnTo>
                    <a:pt x="240" y="870"/>
                  </a:lnTo>
                  <a:lnTo>
                    <a:pt x="245" y="876"/>
                  </a:lnTo>
                  <a:lnTo>
                    <a:pt x="249" y="888"/>
                  </a:lnTo>
                  <a:lnTo>
                    <a:pt x="252" y="892"/>
                  </a:lnTo>
                  <a:lnTo>
                    <a:pt x="254" y="896"/>
                  </a:lnTo>
                  <a:lnTo>
                    <a:pt x="259" y="900"/>
                  </a:lnTo>
                  <a:lnTo>
                    <a:pt x="263" y="900"/>
                  </a:lnTo>
                  <a:lnTo>
                    <a:pt x="275" y="896"/>
                  </a:lnTo>
                  <a:lnTo>
                    <a:pt x="284" y="890"/>
                  </a:lnTo>
                  <a:lnTo>
                    <a:pt x="298" y="890"/>
                  </a:lnTo>
                  <a:lnTo>
                    <a:pt x="301" y="898"/>
                  </a:lnTo>
                  <a:lnTo>
                    <a:pt x="303" y="906"/>
                  </a:lnTo>
                  <a:lnTo>
                    <a:pt x="308" y="913"/>
                  </a:lnTo>
                  <a:lnTo>
                    <a:pt x="312" y="917"/>
                  </a:lnTo>
                  <a:lnTo>
                    <a:pt x="322" y="921"/>
                  </a:lnTo>
                  <a:lnTo>
                    <a:pt x="329" y="923"/>
                  </a:lnTo>
                  <a:lnTo>
                    <a:pt x="338" y="925"/>
                  </a:lnTo>
                  <a:lnTo>
                    <a:pt x="347" y="925"/>
                  </a:lnTo>
                  <a:lnTo>
                    <a:pt x="350" y="915"/>
                  </a:lnTo>
                  <a:lnTo>
                    <a:pt x="357" y="909"/>
                  </a:lnTo>
                  <a:lnTo>
                    <a:pt x="364" y="902"/>
                  </a:lnTo>
                  <a:lnTo>
                    <a:pt x="368" y="896"/>
                  </a:lnTo>
                  <a:lnTo>
                    <a:pt x="375" y="900"/>
                  </a:lnTo>
                  <a:lnTo>
                    <a:pt x="380" y="902"/>
                  </a:lnTo>
                  <a:lnTo>
                    <a:pt x="384" y="906"/>
                  </a:lnTo>
                  <a:lnTo>
                    <a:pt x="387" y="911"/>
                  </a:lnTo>
                  <a:lnTo>
                    <a:pt x="422" y="902"/>
                  </a:lnTo>
                  <a:lnTo>
                    <a:pt x="454" y="896"/>
                  </a:lnTo>
                  <a:lnTo>
                    <a:pt x="468" y="902"/>
                  </a:lnTo>
                  <a:lnTo>
                    <a:pt x="482" y="902"/>
                  </a:lnTo>
                  <a:lnTo>
                    <a:pt x="499" y="904"/>
                  </a:lnTo>
                  <a:lnTo>
                    <a:pt x="515" y="904"/>
                  </a:lnTo>
                  <a:lnTo>
                    <a:pt x="531" y="866"/>
                  </a:lnTo>
                  <a:lnTo>
                    <a:pt x="536" y="848"/>
                  </a:lnTo>
                  <a:lnTo>
                    <a:pt x="531" y="846"/>
                  </a:lnTo>
                  <a:lnTo>
                    <a:pt x="529" y="842"/>
                  </a:lnTo>
                  <a:lnTo>
                    <a:pt x="529" y="838"/>
                  </a:lnTo>
                  <a:lnTo>
                    <a:pt x="529" y="832"/>
                  </a:lnTo>
                  <a:lnTo>
                    <a:pt x="536" y="826"/>
                  </a:lnTo>
                  <a:lnTo>
                    <a:pt x="543" y="820"/>
                  </a:lnTo>
                  <a:lnTo>
                    <a:pt x="533" y="810"/>
                  </a:lnTo>
                  <a:lnTo>
                    <a:pt x="526" y="797"/>
                  </a:lnTo>
                  <a:lnTo>
                    <a:pt x="531" y="789"/>
                  </a:lnTo>
                  <a:lnTo>
                    <a:pt x="536" y="777"/>
                  </a:lnTo>
                  <a:lnTo>
                    <a:pt x="533" y="773"/>
                  </a:lnTo>
                  <a:lnTo>
                    <a:pt x="524" y="767"/>
                  </a:lnTo>
                  <a:lnTo>
                    <a:pt x="522" y="765"/>
                  </a:lnTo>
                  <a:lnTo>
                    <a:pt x="517" y="759"/>
                  </a:lnTo>
                  <a:lnTo>
                    <a:pt x="515" y="751"/>
                  </a:lnTo>
                  <a:lnTo>
                    <a:pt x="515" y="739"/>
                  </a:lnTo>
                  <a:lnTo>
                    <a:pt x="526" y="727"/>
                  </a:lnTo>
                  <a:lnTo>
                    <a:pt x="540" y="713"/>
                  </a:lnTo>
                  <a:lnTo>
                    <a:pt x="543" y="709"/>
                  </a:lnTo>
                  <a:lnTo>
                    <a:pt x="543" y="707"/>
                  </a:lnTo>
                  <a:lnTo>
                    <a:pt x="540" y="705"/>
                  </a:lnTo>
                  <a:lnTo>
                    <a:pt x="536" y="703"/>
                  </a:lnTo>
                  <a:lnTo>
                    <a:pt x="529" y="699"/>
                  </a:lnTo>
                  <a:lnTo>
                    <a:pt x="526" y="695"/>
                  </a:lnTo>
                  <a:lnTo>
                    <a:pt x="536" y="691"/>
                  </a:lnTo>
                  <a:lnTo>
                    <a:pt x="545" y="682"/>
                  </a:lnTo>
                  <a:lnTo>
                    <a:pt x="540" y="674"/>
                  </a:lnTo>
                  <a:lnTo>
                    <a:pt x="533" y="670"/>
                  </a:lnTo>
                  <a:lnTo>
                    <a:pt x="526" y="668"/>
                  </a:lnTo>
                  <a:lnTo>
                    <a:pt x="517" y="666"/>
                  </a:lnTo>
                  <a:lnTo>
                    <a:pt x="510" y="664"/>
                  </a:lnTo>
                  <a:lnTo>
                    <a:pt x="501" y="662"/>
                  </a:lnTo>
                  <a:lnTo>
                    <a:pt x="496" y="656"/>
                  </a:lnTo>
                  <a:lnTo>
                    <a:pt x="494" y="648"/>
                  </a:lnTo>
                  <a:lnTo>
                    <a:pt x="496" y="640"/>
                  </a:lnTo>
                  <a:lnTo>
                    <a:pt x="499" y="634"/>
                  </a:lnTo>
                  <a:lnTo>
                    <a:pt x="501" y="630"/>
                  </a:lnTo>
                  <a:lnTo>
                    <a:pt x="503" y="624"/>
                  </a:lnTo>
                  <a:lnTo>
                    <a:pt x="512" y="618"/>
                  </a:lnTo>
                  <a:lnTo>
                    <a:pt x="522" y="610"/>
                  </a:lnTo>
                  <a:lnTo>
                    <a:pt x="529" y="606"/>
                  </a:lnTo>
                  <a:lnTo>
                    <a:pt x="531" y="600"/>
                  </a:lnTo>
                  <a:lnTo>
                    <a:pt x="529" y="596"/>
                  </a:lnTo>
                  <a:lnTo>
                    <a:pt x="529" y="592"/>
                  </a:lnTo>
                  <a:lnTo>
                    <a:pt x="557" y="573"/>
                  </a:lnTo>
                  <a:lnTo>
                    <a:pt x="592" y="547"/>
                  </a:lnTo>
                  <a:lnTo>
                    <a:pt x="585" y="547"/>
                  </a:lnTo>
                  <a:lnTo>
                    <a:pt x="573" y="547"/>
                  </a:lnTo>
                  <a:lnTo>
                    <a:pt x="566" y="543"/>
                  </a:lnTo>
                  <a:lnTo>
                    <a:pt x="559" y="539"/>
                  </a:lnTo>
                  <a:lnTo>
                    <a:pt x="552" y="533"/>
                  </a:lnTo>
                  <a:lnTo>
                    <a:pt x="538" y="531"/>
                  </a:lnTo>
                  <a:lnTo>
                    <a:pt x="529" y="529"/>
                  </a:lnTo>
                  <a:lnTo>
                    <a:pt x="519" y="525"/>
                  </a:lnTo>
                  <a:lnTo>
                    <a:pt x="515" y="521"/>
                  </a:lnTo>
                  <a:lnTo>
                    <a:pt x="510" y="515"/>
                  </a:lnTo>
                  <a:lnTo>
                    <a:pt x="503" y="501"/>
                  </a:lnTo>
                  <a:lnTo>
                    <a:pt x="494" y="493"/>
                  </a:lnTo>
                  <a:lnTo>
                    <a:pt x="492" y="487"/>
                  </a:lnTo>
                  <a:lnTo>
                    <a:pt x="492" y="479"/>
                  </a:lnTo>
                  <a:lnTo>
                    <a:pt x="496" y="470"/>
                  </a:lnTo>
                  <a:lnTo>
                    <a:pt x="499" y="466"/>
                  </a:lnTo>
                  <a:lnTo>
                    <a:pt x="487" y="452"/>
                  </a:lnTo>
                  <a:lnTo>
                    <a:pt x="466" y="430"/>
                  </a:lnTo>
                  <a:lnTo>
                    <a:pt x="464" y="420"/>
                  </a:lnTo>
                  <a:lnTo>
                    <a:pt x="461" y="416"/>
                  </a:lnTo>
                  <a:lnTo>
                    <a:pt x="459" y="414"/>
                  </a:lnTo>
                  <a:lnTo>
                    <a:pt x="457" y="412"/>
                  </a:lnTo>
                  <a:lnTo>
                    <a:pt x="450" y="412"/>
                  </a:lnTo>
                  <a:lnTo>
                    <a:pt x="447" y="408"/>
                  </a:lnTo>
                  <a:lnTo>
                    <a:pt x="454" y="392"/>
                  </a:lnTo>
                  <a:lnTo>
                    <a:pt x="464" y="380"/>
                  </a:lnTo>
                  <a:lnTo>
                    <a:pt x="466" y="364"/>
                  </a:lnTo>
                  <a:lnTo>
                    <a:pt x="471" y="347"/>
                  </a:lnTo>
                  <a:lnTo>
                    <a:pt x="485" y="343"/>
                  </a:lnTo>
                  <a:lnTo>
                    <a:pt x="499" y="345"/>
                  </a:lnTo>
                  <a:lnTo>
                    <a:pt x="503" y="343"/>
                  </a:lnTo>
                  <a:lnTo>
                    <a:pt x="508" y="337"/>
                  </a:lnTo>
                  <a:lnTo>
                    <a:pt x="512" y="327"/>
                  </a:lnTo>
                  <a:lnTo>
                    <a:pt x="512" y="311"/>
                  </a:lnTo>
                  <a:lnTo>
                    <a:pt x="512" y="305"/>
                  </a:lnTo>
                  <a:lnTo>
                    <a:pt x="508" y="299"/>
                  </a:lnTo>
                  <a:lnTo>
                    <a:pt x="501" y="295"/>
                  </a:lnTo>
                  <a:lnTo>
                    <a:pt x="492" y="293"/>
                  </a:lnTo>
                  <a:lnTo>
                    <a:pt x="464" y="297"/>
                  </a:lnTo>
                  <a:lnTo>
                    <a:pt x="443" y="299"/>
                  </a:lnTo>
                  <a:lnTo>
                    <a:pt x="436" y="293"/>
                  </a:lnTo>
                  <a:lnTo>
                    <a:pt x="429" y="285"/>
                  </a:lnTo>
                  <a:lnTo>
                    <a:pt x="419" y="275"/>
                  </a:lnTo>
                  <a:lnTo>
                    <a:pt x="415" y="263"/>
                  </a:lnTo>
                  <a:lnTo>
                    <a:pt x="412" y="257"/>
                  </a:lnTo>
                  <a:lnTo>
                    <a:pt x="410" y="255"/>
                  </a:lnTo>
                  <a:lnTo>
                    <a:pt x="405" y="252"/>
                  </a:lnTo>
                  <a:lnTo>
                    <a:pt x="403" y="250"/>
                  </a:lnTo>
                  <a:lnTo>
                    <a:pt x="396" y="248"/>
                  </a:lnTo>
                  <a:lnTo>
                    <a:pt x="391" y="248"/>
                  </a:lnTo>
                  <a:lnTo>
                    <a:pt x="387" y="244"/>
                  </a:lnTo>
                  <a:lnTo>
                    <a:pt x="384" y="240"/>
                  </a:lnTo>
                  <a:lnTo>
                    <a:pt x="387" y="238"/>
                  </a:lnTo>
                  <a:lnTo>
                    <a:pt x="389" y="236"/>
                  </a:lnTo>
                  <a:lnTo>
                    <a:pt x="391" y="234"/>
                  </a:lnTo>
                  <a:lnTo>
                    <a:pt x="391" y="232"/>
                  </a:lnTo>
                  <a:lnTo>
                    <a:pt x="389" y="230"/>
                  </a:lnTo>
                  <a:lnTo>
                    <a:pt x="382" y="226"/>
                  </a:lnTo>
                  <a:lnTo>
                    <a:pt x="378" y="226"/>
                  </a:lnTo>
                  <a:lnTo>
                    <a:pt x="371" y="224"/>
                  </a:lnTo>
                  <a:lnTo>
                    <a:pt x="368" y="222"/>
                  </a:lnTo>
                  <a:lnTo>
                    <a:pt x="366" y="222"/>
                  </a:lnTo>
                  <a:lnTo>
                    <a:pt x="366" y="220"/>
                  </a:lnTo>
                  <a:lnTo>
                    <a:pt x="368" y="216"/>
                  </a:lnTo>
                  <a:lnTo>
                    <a:pt x="382" y="204"/>
                  </a:lnTo>
                  <a:lnTo>
                    <a:pt x="394" y="194"/>
                  </a:lnTo>
                  <a:lnTo>
                    <a:pt x="398" y="166"/>
                  </a:lnTo>
                  <a:lnTo>
                    <a:pt x="403" y="141"/>
                  </a:lnTo>
                  <a:lnTo>
                    <a:pt x="403" y="117"/>
                  </a:lnTo>
                  <a:lnTo>
                    <a:pt x="405" y="91"/>
                  </a:lnTo>
                  <a:lnTo>
                    <a:pt x="403" y="77"/>
                  </a:lnTo>
                  <a:lnTo>
                    <a:pt x="401" y="67"/>
                  </a:lnTo>
                  <a:lnTo>
                    <a:pt x="396" y="57"/>
                  </a:lnTo>
                  <a:lnTo>
                    <a:pt x="391" y="49"/>
                  </a:lnTo>
                  <a:lnTo>
                    <a:pt x="382" y="39"/>
                  </a:lnTo>
                  <a:lnTo>
                    <a:pt x="375" y="35"/>
                  </a:lnTo>
                  <a:lnTo>
                    <a:pt x="366" y="32"/>
                  </a:lnTo>
                  <a:lnTo>
                    <a:pt x="359" y="28"/>
                  </a:lnTo>
                  <a:lnTo>
                    <a:pt x="357" y="24"/>
                  </a:lnTo>
                  <a:lnTo>
                    <a:pt x="352" y="20"/>
                  </a:lnTo>
                  <a:lnTo>
                    <a:pt x="350" y="16"/>
                  </a:lnTo>
                  <a:lnTo>
                    <a:pt x="345" y="14"/>
                  </a:lnTo>
                  <a:lnTo>
                    <a:pt x="336" y="12"/>
                  </a:lnTo>
                  <a:lnTo>
                    <a:pt x="322" y="12"/>
                  </a:lnTo>
                  <a:lnTo>
                    <a:pt x="310" y="12"/>
                  </a:lnTo>
                  <a:lnTo>
                    <a:pt x="301" y="8"/>
                  </a:lnTo>
                  <a:lnTo>
                    <a:pt x="289" y="4"/>
                  </a:lnTo>
                  <a:lnTo>
                    <a:pt x="280" y="0"/>
                  </a:lnTo>
                  <a:lnTo>
                    <a:pt x="270" y="6"/>
                  </a:lnTo>
                  <a:lnTo>
                    <a:pt x="263" y="10"/>
                  </a:lnTo>
                  <a:lnTo>
                    <a:pt x="259" y="14"/>
                  </a:lnTo>
                  <a:lnTo>
                    <a:pt x="256" y="20"/>
                  </a:lnTo>
                  <a:lnTo>
                    <a:pt x="261" y="26"/>
                  </a:lnTo>
                  <a:lnTo>
                    <a:pt x="268" y="28"/>
                  </a:lnTo>
                  <a:lnTo>
                    <a:pt x="275" y="30"/>
                  </a:lnTo>
                  <a:lnTo>
                    <a:pt x="284" y="30"/>
                  </a:lnTo>
                  <a:lnTo>
                    <a:pt x="294" y="32"/>
                  </a:lnTo>
                  <a:lnTo>
                    <a:pt x="301" y="37"/>
                  </a:lnTo>
                  <a:lnTo>
                    <a:pt x="305" y="43"/>
                  </a:lnTo>
                  <a:lnTo>
                    <a:pt x="312" y="49"/>
                  </a:lnTo>
                  <a:lnTo>
                    <a:pt x="310" y="59"/>
                  </a:lnTo>
                  <a:lnTo>
                    <a:pt x="301" y="83"/>
                  </a:lnTo>
                  <a:lnTo>
                    <a:pt x="298" y="91"/>
                  </a:lnTo>
                  <a:lnTo>
                    <a:pt x="296" y="99"/>
                  </a:lnTo>
                  <a:lnTo>
                    <a:pt x="294" y="103"/>
                  </a:lnTo>
                  <a:lnTo>
                    <a:pt x="289" y="107"/>
                  </a:lnTo>
                  <a:lnTo>
                    <a:pt x="284" y="111"/>
                  </a:lnTo>
                  <a:lnTo>
                    <a:pt x="280" y="115"/>
                  </a:lnTo>
                  <a:lnTo>
                    <a:pt x="280" y="123"/>
                  </a:lnTo>
                  <a:lnTo>
                    <a:pt x="277" y="127"/>
                  </a:lnTo>
                  <a:lnTo>
                    <a:pt x="273" y="131"/>
                  </a:lnTo>
                  <a:lnTo>
                    <a:pt x="268" y="133"/>
                  </a:lnTo>
                  <a:lnTo>
                    <a:pt x="261" y="139"/>
                  </a:lnTo>
                  <a:lnTo>
                    <a:pt x="254" y="146"/>
                  </a:lnTo>
                  <a:lnTo>
                    <a:pt x="254" y="154"/>
                  </a:lnTo>
                  <a:lnTo>
                    <a:pt x="254" y="160"/>
                  </a:lnTo>
                  <a:lnTo>
                    <a:pt x="249" y="162"/>
                  </a:lnTo>
                  <a:lnTo>
                    <a:pt x="240" y="166"/>
                  </a:lnTo>
                  <a:lnTo>
                    <a:pt x="224" y="168"/>
                  </a:lnTo>
                  <a:lnTo>
                    <a:pt x="205" y="174"/>
                  </a:lnTo>
                  <a:lnTo>
                    <a:pt x="198" y="178"/>
                  </a:lnTo>
                  <a:lnTo>
                    <a:pt x="191" y="184"/>
                  </a:lnTo>
                  <a:lnTo>
                    <a:pt x="189" y="190"/>
                  </a:lnTo>
                  <a:lnTo>
                    <a:pt x="189" y="198"/>
                  </a:lnTo>
                  <a:lnTo>
                    <a:pt x="189" y="208"/>
                  </a:lnTo>
                  <a:lnTo>
                    <a:pt x="189" y="216"/>
                  </a:lnTo>
                  <a:lnTo>
                    <a:pt x="187" y="224"/>
                  </a:lnTo>
                  <a:lnTo>
                    <a:pt x="182" y="230"/>
                  </a:lnTo>
                  <a:lnTo>
                    <a:pt x="175" y="242"/>
                  </a:lnTo>
                  <a:lnTo>
                    <a:pt x="170" y="255"/>
                  </a:lnTo>
                  <a:lnTo>
                    <a:pt x="173" y="261"/>
                  </a:lnTo>
                  <a:lnTo>
                    <a:pt x="175" y="265"/>
                  </a:lnTo>
                  <a:lnTo>
                    <a:pt x="180" y="269"/>
                  </a:lnTo>
                  <a:lnTo>
                    <a:pt x="184" y="271"/>
                  </a:lnTo>
                  <a:lnTo>
                    <a:pt x="189" y="275"/>
                  </a:lnTo>
                  <a:lnTo>
                    <a:pt x="191" y="281"/>
                  </a:lnTo>
                  <a:lnTo>
                    <a:pt x="191" y="289"/>
                  </a:lnTo>
                  <a:lnTo>
                    <a:pt x="187" y="301"/>
                  </a:lnTo>
                  <a:lnTo>
                    <a:pt x="177" y="325"/>
                  </a:lnTo>
                  <a:lnTo>
                    <a:pt x="163" y="351"/>
                  </a:lnTo>
                  <a:lnTo>
                    <a:pt x="156" y="364"/>
                  </a:lnTo>
                  <a:lnTo>
                    <a:pt x="147" y="374"/>
                  </a:lnTo>
                  <a:lnTo>
                    <a:pt x="138" y="382"/>
                  </a:lnTo>
                  <a:lnTo>
                    <a:pt x="128" y="388"/>
                  </a:lnTo>
                  <a:lnTo>
                    <a:pt x="110" y="402"/>
                  </a:lnTo>
                  <a:lnTo>
                    <a:pt x="94" y="418"/>
                  </a:lnTo>
                  <a:lnTo>
                    <a:pt x="82" y="432"/>
                  </a:lnTo>
                  <a:lnTo>
                    <a:pt x="75" y="448"/>
                  </a:lnTo>
                  <a:lnTo>
                    <a:pt x="66" y="473"/>
                  </a:lnTo>
                  <a:lnTo>
                    <a:pt x="63" y="483"/>
                  </a:lnTo>
                  <a:lnTo>
                    <a:pt x="52" y="501"/>
                  </a:lnTo>
                  <a:lnTo>
                    <a:pt x="42" y="517"/>
                  </a:lnTo>
                  <a:lnTo>
                    <a:pt x="35" y="531"/>
                  </a:lnTo>
                  <a:lnTo>
                    <a:pt x="31" y="541"/>
                  </a:lnTo>
                  <a:lnTo>
                    <a:pt x="28" y="551"/>
                  </a:lnTo>
                  <a:lnTo>
                    <a:pt x="24" y="559"/>
                  </a:lnTo>
                  <a:lnTo>
                    <a:pt x="21" y="567"/>
                  </a:lnTo>
                  <a:lnTo>
                    <a:pt x="19" y="577"/>
                  </a:lnTo>
                  <a:lnTo>
                    <a:pt x="17" y="590"/>
                  </a:lnTo>
                  <a:lnTo>
                    <a:pt x="14" y="610"/>
                  </a:lnTo>
                  <a:lnTo>
                    <a:pt x="10" y="626"/>
                  </a:lnTo>
                  <a:lnTo>
                    <a:pt x="3" y="640"/>
                  </a:lnTo>
                  <a:lnTo>
                    <a:pt x="3" y="648"/>
                  </a:lnTo>
                  <a:lnTo>
                    <a:pt x="0" y="656"/>
                  </a:lnTo>
                  <a:lnTo>
                    <a:pt x="0" y="666"/>
                  </a:lnTo>
                  <a:lnTo>
                    <a:pt x="5" y="678"/>
                  </a:lnTo>
                  <a:lnTo>
                    <a:pt x="5" y="705"/>
                  </a:lnTo>
                  <a:lnTo>
                    <a:pt x="7" y="727"/>
                  </a:lnTo>
                  <a:lnTo>
                    <a:pt x="12" y="741"/>
                  </a:lnTo>
                  <a:lnTo>
                    <a:pt x="14" y="751"/>
                  </a:lnTo>
                  <a:lnTo>
                    <a:pt x="12" y="761"/>
                  </a:lnTo>
                  <a:lnTo>
                    <a:pt x="10" y="771"/>
                  </a:lnTo>
                  <a:lnTo>
                    <a:pt x="17" y="795"/>
                  </a:lnTo>
                  <a:lnTo>
                    <a:pt x="24" y="810"/>
                  </a:lnTo>
                  <a:lnTo>
                    <a:pt x="17" y="828"/>
                  </a:lnTo>
                  <a:lnTo>
                    <a:pt x="12" y="848"/>
                  </a:lnTo>
                  <a:lnTo>
                    <a:pt x="31" y="842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54" name="Freeform 144"/>
            <p:cNvSpPr>
              <a:spLocks/>
            </p:cNvSpPr>
            <p:nvPr/>
          </p:nvSpPr>
          <p:spPr bwMode="auto">
            <a:xfrm>
              <a:off x="2807" y="2165"/>
              <a:ext cx="532" cy="368"/>
            </a:xfrm>
            <a:custGeom>
              <a:avLst/>
              <a:gdLst>
                <a:gd name="T0" fmla="*/ 43 w 857"/>
                <a:gd name="T1" fmla="*/ 3 h 682"/>
                <a:gd name="T2" fmla="*/ 41 w 857"/>
                <a:gd name="T3" fmla="*/ 3 h 682"/>
                <a:gd name="T4" fmla="*/ 39 w 857"/>
                <a:gd name="T5" fmla="*/ 3 h 682"/>
                <a:gd name="T6" fmla="*/ 37 w 857"/>
                <a:gd name="T7" fmla="*/ 3 h 682"/>
                <a:gd name="T8" fmla="*/ 35 w 857"/>
                <a:gd name="T9" fmla="*/ 3 h 682"/>
                <a:gd name="T10" fmla="*/ 34 w 857"/>
                <a:gd name="T11" fmla="*/ 2 h 682"/>
                <a:gd name="T12" fmla="*/ 32 w 857"/>
                <a:gd name="T13" fmla="*/ 2 h 682"/>
                <a:gd name="T14" fmla="*/ 28 w 857"/>
                <a:gd name="T15" fmla="*/ 2 h 682"/>
                <a:gd name="T16" fmla="*/ 22 w 857"/>
                <a:gd name="T17" fmla="*/ 2 h 682"/>
                <a:gd name="T18" fmla="*/ 20 w 857"/>
                <a:gd name="T19" fmla="*/ 1 h 682"/>
                <a:gd name="T20" fmla="*/ 18 w 857"/>
                <a:gd name="T21" fmla="*/ 1 h 682"/>
                <a:gd name="T22" fmla="*/ 16 w 857"/>
                <a:gd name="T23" fmla="*/ 2 h 682"/>
                <a:gd name="T24" fmla="*/ 16 w 857"/>
                <a:gd name="T25" fmla="*/ 3 h 682"/>
                <a:gd name="T26" fmla="*/ 15 w 857"/>
                <a:gd name="T27" fmla="*/ 4 h 682"/>
                <a:gd name="T28" fmla="*/ 14 w 857"/>
                <a:gd name="T29" fmla="*/ 5 h 682"/>
                <a:gd name="T30" fmla="*/ 10 w 857"/>
                <a:gd name="T31" fmla="*/ 6 h 682"/>
                <a:gd name="T32" fmla="*/ 9 w 857"/>
                <a:gd name="T33" fmla="*/ 8 h 682"/>
                <a:gd name="T34" fmla="*/ 6 w 857"/>
                <a:gd name="T35" fmla="*/ 8 h 682"/>
                <a:gd name="T36" fmla="*/ 3 w 857"/>
                <a:gd name="T37" fmla="*/ 10 h 682"/>
                <a:gd name="T38" fmla="*/ 1 w 857"/>
                <a:gd name="T39" fmla="*/ 10 h 682"/>
                <a:gd name="T40" fmla="*/ 1 w 857"/>
                <a:gd name="T41" fmla="*/ 12 h 682"/>
                <a:gd name="T42" fmla="*/ 1 w 857"/>
                <a:gd name="T43" fmla="*/ 13 h 682"/>
                <a:gd name="T44" fmla="*/ 1 w 857"/>
                <a:gd name="T45" fmla="*/ 13 h 682"/>
                <a:gd name="T46" fmla="*/ 1 w 857"/>
                <a:gd name="T47" fmla="*/ 13 h 682"/>
                <a:gd name="T48" fmla="*/ 1 w 857"/>
                <a:gd name="T49" fmla="*/ 15 h 682"/>
                <a:gd name="T50" fmla="*/ 4 w 857"/>
                <a:gd name="T51" fmla="*/ 15 h 682"/>
                <a:gd name="T52" fmla="*/ 12 w 857"/>
                <a:gd name="T53" fmla="*/ 16 h 682"/>
                <a:gd name="T54" fmla="*/ 16 w 857"/>
                <a:gd name="T55" fmla="*/ 16 h 682"/>
                <a:gd name="T56" fmla="*/ 18 w 857"/>
                <a:gd name="T57" fmla="*/ 16 h 682"/>
                <a:gd name="T58" fmla="*/ 20 w 857"/>
                <a:gd name="T59" fmla="*/ 15 h 682"/>
                <a:gd name="T60" fmla="*/ 23 w 857"/>
                <a:gd name="T61" fmla="*/ 15 h 682"/>
                <a:gd name="T62" fmla="*/ 25 w 857"/>
                <a:gd name="T63" fmla="*/ 15 h 682"/>
                <a:gd name="T64" fmla="*/ 26 w 857"/>
                <a:gd name="T65" fmla="*/ 15 h 682"/>
                <a:gd name="T66" fmla="*/ 27 w 857"/>
                <a:gd name="T67" fmla="*/ 14 h 682"/>
                <a:gd name="T68" fmla="*/ 34 w 857"/>
                <a:gd name="T69" fmla="*/ 14 h 682"/>
                <a:gd name="T70" fmla="*/ 37 w 857"/>
                <a:gd name="T71" fmla="*/ 14 h 682"/>
                <a:gd name="T72" fmla="*/ 39 w 857"/>
                <a:gd name="T73" fmla="*/ 13 h 682"/>
                <a:gd name="T74" fmla="*/ 39 w 857"/>
                <a:gd name="T75" fmla="*/ 12 h 682"/>
                <a:gd name="T76" fmla="*/ 38 w 857"/>
                <a:gd name="T77" fmla="*/ 12 h 682"/>
                <a:gd name="T78" fmla="*/ 39 w 857"/>
                <a:gd name="T79" fmla="*/ 11 h 682"/>
                <a:gd name="T80" fmla="*/ 40 w 857"/>
                <a:gd name="T81" fmla="*/ 10 h 682"/>
                <a:gd name="T82" fmla="*/ 38 w 857"/>
                <a:gd name="T83" fmla="*/ 10 h 682"/>
                <a:gd name="T84" fmla="*/ 39 w 857"/>
                <a:gd name="T85" fmla="*/ 9 h 682"/>
                <a:gd name="T86" fmla="*/ 39 w 857"/>
                <a:gd name="T87" fmla="*/ 9 h 682"/>
                <a:gd name="T88" fmla="*/ 41 w 857"/>
                <a:gd name="T89" fmla="*/ 8 h 682"/>
                <a:gd name="T90" fmla="*/ 42 w 857"/>
                <a:gd name="T91" fmla="*/ 7 h 682"/>
                <a:gd name="T92" fmla="*/ 42 w 857"/>
                <a:gd name="T93" fmla="*/ 6 h 682"/>
                <a:gd name="T94" fmla="*/ 43 w 857"/>
                <a:gd name="T95" fmla="*/ 6 h 682"/>
                <a:gd name="T96" fmla="*/ 44 w 857"/>
                <a:gd name="T97" fmla="*/ 6 h 682"/>
                <a:gd name="T98" fmla="*/ 45 w 857"/>
                <a:gd name="T99" fmla="*/ 5 h 682"/>
                <a:gd name="T100" fmla="*/ 46 w 857"/>
                <a:gd name="T101" fmla="*/ 5 h 682"/>
                <a:gd name="T102" fmla="*/ 47 w 857"/>
                <a:gd name="T103" fmla="*/ 5 h 682"/>
                <a:gd name="T104" fmla="*/ 49 w 857"/>
                <a:gd name="T105" fmla="*/ 5 h 682"/>
                <a:gd name="T106" fmla="*/ 49 w 857"/>
                <a:gd name="T107" fmla="*/ 4 h 682"/>
                <a:gd name="T108" fmla="*/ 47 w 857"/>
                <a:gd name="T109" fmla="*/ 3 h 6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57"/>
                <a:gd name="T166" fmla="*/ 0 h 682"/>
                <a:gd name="T167" fmla="*/ 857 w 857"/>
                <a:gd name="T168" fmla="*/ 682 h 68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57" h="682">
                  <a:moveTo>
                    <a:pt x="815" y="104"/>
                  </a:moveTo>
                  <a:lnTo>
                    <a:pt x="799" y="104"/>
                  </a:lnTo>
                  <a:lnTo>
                    <a:pt x="782" y="104"/>
                  </a:lnTo>
                  <a:lnTo>
                    <a:pt x="768" y="102"/>
                  </a:lnTo>
                  <a:lnTo>
                    <a:pt x="754" y="98"/>
                  </a:lnTo>
                  <a:lnTo>
                    <a:pt x="747" y="102"/>
                  </a:lnTo>
                  <a:lnTo>
                    <a:pt x="740" y="104"/>
                  </a:lnTo>
                  <a:lnTo>
                    <a:pt x="731" y="104"/>
                  </a:lnTo>
                  <a:lnTo>
                    <a:pt x="722" y="104"/>
                  </a:lnTo>
                  <a:lnTo>
                    <a:pt x="712" y="102"/>
                  </a:lnTo>
                  <a:lnTo>
                    <a:pt x="703" y="104"/>
                  </a:lnTo>
                  <a:lnTo>
                    <a:pt x="696" y="106"/>
                  </a:lnTo>
                  <a:lnTo>
                    <a:pt x="687" y="113"/>
                  </a:lnTo>
                  <a:lnTo>
                    <a:pt x="684" y="106"/>
                  </a:lnTo>
                  <a:lnTo>
                    <a:pt x="680" y="102"/>
                  </a:lnTo>
                  <a:lnTo>
                    <a:pt x="675" y="100"/>
                  </a:lnTo>
                  <a:lnTo>
                    <a:pt x="668" y="98"/>
                  </a:lnTo>
                  <a:lnTo>
                    <a:pt x="664" y="104"/>
                  </a:lnTo>
                  <a:lnTo>
                    <a:pt x="657" y="111"/>
                  </a:lnTo>
                  <a:lnTo>
                    <a:pt x="650" y="115"/>
                  </a:lnTo>
                  <a:lnTo>
                    <a:pt x="647" y="125"/>
                  </a:lnTo>
                  <a:lnTo>
                    <a:pt x="638" y="125"/>
                  </a:lnTo>
                  <a:lnTo>
                    <a:pt x="629" y="123"/>
                  </a:lnTo>
                  <a:lnTo>
                    <a:pt x="622" y="121"/>
                  </a:lnTo>
                  <a:lnTo>
                    <a:pt x="612" y="119"/>
                  </a:lnTo>
                  <a:lnTo>
                    <a:pt x="608" y="115"/>
                  </a:lnTo>
                  <a:lnTo>
                    <a:pt x="603" y="109"/>
                  </a:lnTo>
                  <a:lnTo>
                    <a:pt x="601" y="100"/>
                  </a:lnTo>
                  <a:lnTo>
                    <a:pt x="598" y="92"/>
                  </a:lnTo>
                  <a:lnTo>
                    <a:pt x="584" y="92"/>
                  </a:lnTo>
                  <a:lnTo>
                    <a:pt x="575" y="98"/>
                  </a:lnTo>
                  <a:lnTo>
                    <a:pt x="563" y="102"/>
                  </a:lnTo>
                  <a:lnTo>
                    <a:pt x="559" y="102"/>
                  </a:lnTo>
                  <a:lnTo>
                    <a:pt x="554" y="98"/>
                  </a:lnTo>
                  <a:lnTo>
                    <a:pt x="552" y="94"/>
                  </a:lnTo>
                  <a:lnTo>
                    <a:pt x="549" y="88"/>
                  </a:lnTo>
                  <a:lnTo>
                    <a:pt x="545" y="76"/>
                  </a:lnTo>
                  <a:lnTo>
                    <a:pt x="540" y="70"/>
                  </a:lnTo>
                  <a:lnTo>
                    <a:pt x="515" y="64"/>
                  </a:lnTo>
                  <a:lnTo>
                    <a:pt x="489" y="58"/>
                  </a:lnTo>
                  <a:lnTo>
                    <a:pt x="473" y="70"/>
                  </a:lnTo>
                  <a:lnTo>
                    <a:pt x="459" y="82"/>
                  </a:lnTo>
                  <a:lnTo>
                    <a:pt x="438" y="78"/>
                  </a:lnTo>
                  <a:lnTo>
                    <a:pt x="408" y="68"/>
                  </a:lnTo>
                  <a:lnTo>
                    <a:pt x="380" y="56"/>
                  </a:lnTo>
                  <a:lnTo>
                    <a:pt x="368" y="50"/>
                  </a:lnTo>
                  <a:lnTo>
                    <a:pt x="368" y="28"/>
                  </a:lnTo>
                  <a:lnTo>
                    <a:pt x="363" y="0"/>
                  </a:lnTo>
                  <a:lnTo>
                    <a:pt x="356" y="4"/>
                  </a:lnTo>
                  <a:lnTo>
                    <a:pt x="352" y="8"/>
                  </a:lnTo>
                  <a:lnTo>
                    <a:pt x="347" y="14"/>
                  </a:lnTo>
                  <a:lnTo>
                    <a:pt x="345" y="18"/>
                  </a:lnTo>
                  <a:lnTo>
                    <a:pt x="340" y="28"/>
                  </a:lnTo>
                  <a:lnTo>
                    <a:pt x="331" y="42"/>
                  </a:lnTo>
                  <a:lnTo>
                    <a:pt x="312" y="50"/>
                  </a:lnTo>
                  <a:lnTo>
                    <a:pt x="307" y="58"/>
                  </a:lnTo>
                  <a:lnTo>
                    <a:pt x="300" y="64"/>
                  </a:lnTo>
                  <a:lnTo>
                    <a:pt x="291" y="68"/>
                  </a:lnTo>
                  <a:lnTo>
                    <a:pt x="287" y="74"/>
                  </a:lnTo>
                  <a:lnTo>
                    <a:pt x="282" y="78"/>
                  </a:lnTo>
                  <a:lnTo>
                    <a:pt x="280" y="84"/>
                  </a:lnTo>
                  <a:lnTo>
                    <a:pt x="277" y="94"/>
                  </a:lnTo>
                  <a:lnTo>
                    <a:pt x="277" y="104"/>
                  </a:lnTo>
                  <a:lnTo>
                    <a:pt x="277" y="115"/>
                  </a:lnTo>
                  <a:lnTo>
                    <a:pt x="280" y="123"/>
                  </a:lnTo>
                  <a:lnTo>
                    <a:pt x="277" y="129"/>
                  </a:lnTo>
                  <a:lnTo>
                    <a:pt x="273" y="135"/>
                  </a:lnTo>
                  <a:lnTo>
                    <a:pt x="268" y="139"/>
                  </a:lnTo>
                  <a:lnTo>
                    <a:pt x="268" y="147"/>
                  </a:lnTo>
                  <a:lnTo>
                    <a:pt x="266" y="155"/>
                  </a:lnTo>
                  <a:lnTo>
                    <a:pt x="266" y="167"/>
                  </a:lnTo>
                  <a:lnTo>
                    <a:pt x="263" y="179"/>
                  </a:lnTo>
                  <a:lnTo>
                    <a:pt x="261" y="191"/>
                  </a:lnTo>
                  <a:lnTo>
                    <a:pt x="254" y="203"/>
                  </a:lnTo>
                  <a:lnTo>
                    <a:pt x="245" y="213"/>
                  </a:lnTo>
                  <a:lnTo>
                    <a:pt x="228" y="220"/>
                  </a:lnTo>
                  <a:lnTo>
                    <a:pt x="210" y="226"/>
                  </a:lnTo>
                  <a:lnTo>
                    <a:pt x="191" y="240"/>
                  </a:lnTo>
                  <a:lnTo>
                    <a:pt x="179" y="254"/>
                  </a:lnTo>
                  <a:lnTo>
                    <a:pt x="175" y="264"/>
                  </a:lnTo>
                  <a:lnTo>
                    <a:pt x="172" y="272"/>
                  </a:lnTo>
                  <a:lnTo>
                    <a:pt x="170" y="284"/>
                  </a:lnTo>
                  <a:lnTo>
                    <a:pt x="165" y="296"/>
                  </a:lnTo>
                  <a:lnTo>
                    <a:pt x="161" y="302"/>
                  </a:lnTo>
                  <a:lnTo>
                    <a:pt x="154" y="306"/>
                  </a:lnTo>
                  <a:lnTo>
                    <a:pt x="147" y="310"/>
                  </a:lnTo>
                  <a:lnTo>
                    <a:pt x="142" y="310"/>
                  </a:lnTo>
                  <a:lnTo>
                    <a:pt x="131" y="310"/>
                  </a:lnTo>
                  <a:lnTo>
                    <a:pt x="119" y="312"/>
                  </a:lnTo>
                  <a:lnTo>
                    <a:pt x="103" y="324"/>
                  </a:lnTo>
                  <a:lnTo>
                    <a:pt x="93" y="339"/>
                  </a:lnTo>
                  <a:lnTo>
                    <a:pt x="79" y="357"/>
                  </a:lnTo>
                  <a:lnTo>
                    <a:pt x="61" y="387"/>
                  </a:lnTo>
                  <a:lnTo>
                    <a:pt x="58" y="395"/>
                  </a:lnTo>
                  <a:lnTo>
                    <a:pt x="54" y="399"/>
                  </a:lnTo>
                  <a:lnTo>
                    <a:pt x="49" y="401"/>
                  </a:lnTo>
                  <a:lnTo>
                    <a:pt x="42" y="403"/>
                  </a:lnTo>
                  <a:lnTo>
                    <a:pt x="35" y="407"/>
                  </a:lnTo>
                  <a:lnTo>
                    <a:pt x="28" y="413"/>
                  </a:lnTo>
                  <a:lnTo>
                    <a:pt x="24" y="421"/>
                  </a:lnTo>
                  <a:lnTo>
                    <a:pt x="19" y="436"/>
                  </a:lnTo>
                  <a:lnTo>
                    <a:pt x="10" y="450"/>
                  </a:lnTo>
                  <a:lnTo>
                    <a:pt x="0" y="472"/>
                  </a:lnTo>
                  <a:lnTo>
                    <a:pt x="0" y="478"/>
                  </a:lnTo>
                  <a:lnTo>
                    <a:pt x="3" y="484"/>
                  </a:lnTo>
                  <a:lnTo>
                    <a:pt x="7" y="490"/>
                  </a:lnTo>
                  <a:lnTo>
                    <a:pt x="10" y="494"/>
                  </a:lnTo>
                  <a:lnTo>
                    <a:pt x="14" y="500"/>
                  </a:lnTo>
                  <a:lnTo>
                    <a:pt x="17" y="506"/>
                  </a:lnTo>
                  <a:lnTo>
                    <a:pt x="17" y="516"/>
                  </a:lnTo>
                  <a:lnTo>
                    <a:pt x="14" y="526"/>
                  </a:lnTo>
                  <a:lnTo>
                    <a:pt x="10" y="534"/>
                  </a:lnTo>
                  <a:lnTo>
                    <a:pt x="7" y="542"/>
                  </a:lnTo>
                  <a:lnTo>
                    <a:pt x="7" y="549"/>
                  </a:lnTo>
                  <a:lnTo>
                    <a:pt x="7" y="553"/>
                  </a:lnTo>
                  <a:lnTo>
                    <a:pt x="10" y="557"/>
                  </a:lnTo>
                  <a:lnTo>
                    <a:pt x="12" y="559"/>
                  </a:lnTo>
                  <a:lnTo>
                    <a:pt x="17" y="561"/>
                  </a:lnTo>
                  <a:lnTo>
                    <a:pt x="21" y="561"/>
                  </a:lnTo>
                  <a:lnTo>
                    <a:pt x="30" y="563"/>
                  </a:lnTo>
                  <a:lnTo>
                    <a:pt x="40" y="565"/>
                  </a:lnTo>
                  <a:lnTo>
                    <a:pt x="47" y="565"/>
                  </a:lnTo>
                  <a:lnTo>
                    <a:pt x="49" y="569"/>
                  </a:lnTo>
                  <a:lnTo>
                    <a:pt x="42" y="579"/>
                  </a:lnTo>
                  <a:lnTo>
                    <a:pt x="33" y="587"/>
                  </a:lnTo>
                  <a:lnTo>
                    <a:pt x="33" y="593"/>
                  </a:lnTo>
                  <a:lnTo>
                    <a:pt x="37" y="595"/>
                  </a:lnTo>
                  <a:lnTo>
                    <a:pt x="44" y="599"/>
                  </a:lnTo>
                  <a:lnTo>
                    <a:pt x="54" y="599"/>
                  </a:lnTo>
                  <a:lnTo>
                    <a:pt x="75" y="603"/>
                  </a:lnTo>
                  <a:lnTo>
                    <a:pt x="93" y="607"/>
                  </a:lnTo>
                  <a:lnTo>
                    <a:pt x="112" y="615"/>
                  </a:lnTo>
                  <a:lnTo>
                    <a:pt x="140" y="633"/>
                  </a:lnTo>
                  <a:lnTo>
                    <a:pt x="177" y="643"/>
                  </a:lnTo>
                  <a:lnTo>
                    <a:pt x="210" y="654"/>
                  </a:lnTo>
                  <a:lnTo>
                    <a:pt x="235" y="666"/>
                  </a:lnTo>
                  <a:lnTo>
                    <a:pt x="263" y="682"/>
                  </a:lnTo>
                  <a:lnTo>
                    <a:pt x="270" y="666"/>
                  </a:lnTo>
                  <a:lnTo>
                    <a:pt x="277" y="658"/>
                  </a:lnTo>
                  <a:lnTo>
                    <a:pt x="284" y="651"/>
                  </a:lnTo>
                  <a:lnTo>
                    <a:pt x="291" y="649"/>
                  </a:lnTo>
                  <a:lnTo>
                    <a:pt x="298" y="649"/>
                  </a:lnTo>
                  <a:lnTo>
                    <a:pt x="303" y="647"/>
                  </a:lnTo>
                  <a:lnTo>
                    <a:pt x="307" y="645"/>
                  </a:lnTo>
                  <a:lnTo>
                    <a:pt x="314" y="639"/>
                  </a:lnTo>
                  <a:lnTo>
                    <a:pt x="324" y="613"/>
                  </a:lnTo>
                  <a:lnTo>
                    <a:pt x="331" y="609"/>
                  </a:lnTo>
                  <a:lnTo>
                    <a:pt x="335" y="605"/>
                  </a:lnTo>
                  <a:lnTo>
                    <a:pt x="342" y="603"/>
                  </a:lnTo>
                  <a:lnTo>
                    <a:pt x="349" y="601"/>
                  </a:lnTo>
                  <a:lnTo>
                    <a:pt x="359" y="601"/>
                  </a:lnTo>
                  <a:lnTo>
                    <a:pt x="366" y="601"/>
                  </a:lnTo>
                  <a:lnTo>
                    <a:pt x="380" y="601"/>
                  </a:lnTo>
                  <a:lnTo>
                    <a:pt x="391" y="599"/>
                  </a:lnTo>
                  <a:lnTo>
                    <a:pt x="403" y="597"/>
                  </a:lnTo>
                  <a:lnTo>
                    <a:pt x="412" y="593"/>
                  </a:lnTo>
                  <a:lnTo>
                    <a:pt x="419" y="587"/>
                  </a:lnTo>
                  <a:lnTo>
                    <a:pt x="424" y="587"/>
                  </a:lnTo>
                  <a:lnTo>
                    <a:pt x="428" y="587"/>
                  </a:lnTo>
                  <a:lnTo>
                    <a:pt x="431" y="591"/>
                  </a:lnTo>
                  <a:lnTo>
                    <a:pt x="435" y="597"/>
                  </a:lnTo>
                  <a:lnTo>
                    <a:pt x="442" y="599"/>
                  </a:lnTo>
                  <a:lnTo>
                    <a:pt x="449" y="597"/>
                  </a:lnTo>
                  <a:lnTo>
                    <a:pt x="454" y="593"/>
                  </a:lnTo>
                  <a:lnTo>
                    <a:pt x="456" y="585"/>
                  </a:lnTo>
                  <a:lnTo>
                    <a:pt x="461" y="579"/>
                  </a:lnTo>
                  <a:lnTo>
                    <a:pt x="466" y="577"/>
                  </a:lnTo>
                  <a:lnTo>
                    <a:pt x="470" y="575"/>
                  </a:lnTo>
                  <a:lnTo>
                    <a:pt x="477" y="573"/>
                  </a:lnTo>
                  <a:lnTo>
                    <a:pt x="482" y="573"/>
                  </a:lnTo>
                  <a:lnTo>
                    <a:pt x="494" y="573"/>
                  </a:lnTo>
                  <a:lnTo>
                    <a:pt x="498" y="573"/>
                  </a:lnTo>
                  <a:lnTo>
                    <a:pt x="526" y="573"/>
                  </a:lnTo>
                  <a:lnTo>
                    <a:pt x="563" y="573"/>
                  </a:lnTo>
                  <a:lnTo>
                    <a:pt x="587" y="579"/>
                  </a:lnTo>
                  <a:lnTo>
                    <a:pt x="610" y="585"/>
                  </a:lnTo>
                  <a:lnTo>
                    <a:pt x="622" y="585"/>
                  </a:lnTo>
                  <a:lnTo>
                    <a:pt x="631" y="583"/>
                  </a:lnTo>
                  <a:lnTo>
                    <a:pt x="638" y="579"/>
                  </a:lnTo>
                  <a:lnTo>
                    <a:pt x="643" y="575"/>
                  </a:lnTo>
                  <a:lnTo>
                    <a:pt x="650" y="565"/>
                  </a:lnTo>
                  <a:lnTo>
                    <a:pt x="659" y="559"/>
                  </a:lnTo>
                  <a:lnTo>
                    <a:pt x="671" y="557"/>
                  </a:lnTo>
                  <a:lnTo>
                    <a:pt x="680" y="553"/>
                  </a:lnTo>
                  <a:lnTo>
                    <a:pt x="682" y="547"/>
                  </a:lnTo>
                  <a:lnTo>
                    <a:pt x="684" y="540"/>
                  </a:lnTo>
                  <a:lnTo>
                    <a:pt x="682" y="530"/>
                  </a:lnTo>
                  <a:lnTo>
                    <a:pt x="680" y="526"/>
                  </a:lnTo>
                  <a:lnTo>
                    <a:pt x="682" y="518"/>
                  </a:lnTo>
                  <a:lnTo>
                    <a:pt x="684" y="510"/>
                  </a:lnTo>
                  <a:lnTo>
                    <a:pt x="687" y="502"/>
                  </a:lnTo>
                  <a:lnTo>
                    <a:pt x="684" y="494"/>
                  </a:lnTo>
                  <a:lnTo>
                    <a:pt x="678" y="490"/>
                  </a:lnTo>
                  <a:lnTo>
                    <a:pt x="666" y="490"/>
                  </a:lnTo>
                  <a:lnTo>
                    <a:pt x="661" y="488"/>
                  </a:lnTo>
                  <a:lnTo>
                    <a:pt x="659" y="486"/>
                  </a:lnTo>
                  <a:lnTo>
                    <a:pt x="657" y="482"/>
                  </a:lnTo>
                  <a:lnTo>
                    <a:pt x="659" y="474"/>
                  </a:lnTo>
                  <a:lnTo>
                    <a:pt x="668" y="466"/>
                  </a:lnTo>
                  <a:lnTo>
                    <a:pt x="682" y="458"/>
                  </a:lnTo>
                  <a:lnTo>
                    <a:pt x="687" y="452"/>
                  </a:lnTo>
                  <a:lnTo>
                    <a:pt x="691" y="446"/>
                  </a:lnTo>
                  <a:lnTo>
                    <a:pt x="696" y="438"/>
                  </a:lnTo>
                  <a:lnTo>
                    <a:pt x="698" y="429"/>
                  </a:lnTo>
                  <a:lnTo>
                    <a:pt x="698" y="419"/>
                  </a:lnTo>
                  <a:lnTo>
                    <a:pt x="696" y="411"/>
                  </a:lnTo>
                  <a:lnTo>
                    <a:pt x="691" y="403"/>
                  </a:lnTo>
                  <a:lnTo>
                    <a:pt x="684" y="399"/>
                  </a:lnTo>
                  <a:lnTo>
                    <a:pt x="680" y="395"/>
                  </a:lnTo>
                  <a:lnTo>
                    <a:pt x="675" y="391"/>
                  </a:lnTo>
                  <a:lnTo>
                    <a:pt x="673" y="387"/>
                  </a:lnTo>
                  <a:lnTo>
                    <a:pt x="671" y="383"/>
                  </a:lnTo>
                  <a:lnTo>
                    <a:pt x="673" y="375"/>
                  </a:lnTo>
                  <a:lnTo>
                    <a:pt x="680" y="367"/>
                  </a:lnTo>
                  <a:lnTo>
                    <a:pt x="682" y="363"/>
                  </a:lnTo>
                  <a:lnTo>
                    <a:pt x="687" y="359"/>
                  </a:lnTo>
                  <a:lnTo>
                    <a:pt x="687" y="353"/>
                  </a:lnTo>
                  <a:lnTo>
                    <a:pt x="687" y="345"/>
                  </a:lnTo>
                  <a:lnTo>
                    <a:pt x="687" y="341"/>
                  </a:lnTo>
                  <a:lnTo>
                    <a:pt x="687" y="337"/>
                  </a:lnTo>
                  <a:lnTo>
                    <a:pt x="689" y="333"/>
                  </a:lnTo>
                  <a:lnTo>
                    <a:pt x="691" y="331"/>
                  </a:lnTo>
                  <a:lnTo>
                    <a:pt x="698" y="329"/>
                  </a:lnTo>
                  <a:lnTo>
                    <a:pt x="708" y="327"/>
                  </a:lnTo>
                  <a:lnTo>
                    <a:pt x="717" y="327"/>
                  </a:lnTo>
                  <a:lnTo>
                    <a:pt x="726" y="327"/>
                  </a:lnTo>
                  <a:lnTo>
                    <a:pt x="733" y="324"/>
                  </a:lnTo>
                  <a:lnTo>
                    <a:pt x="738" y="320"/>
                  </a:lnTo>
                  <a:lnTo>
                    <a:pt x="740" y="308"/>
                  </a:lnTo>
                  <a:lnTo>
                    <a:pt x="738" y="300"/>
                  </a:lnTo>
                  <a:lnTo>
                    <a:pt x="733" y="290"/>
                  </a:lnTo>
                  <a:lnTo>
                    <a:pt x="731" y="282"/>
                  </a:lnTo>
                  <a:lnTo>
                    <a:pt x="736" y="272"/>
                  </a:lnTo>
                  <a:lnTo>
                    <a:pt x="740" y="262"/>
                  </a:lnTo>
                  <a:lnTo>
                    <a:pt x="740" y="252"/>
                  </a:lnTo>
                  <a:lnTo>
                    <a:pt x="738" y="244"/>
                  </a:lnTo>
                  <a:lnTo>
                    <a:pt x="743" y="240"/>
                  </a:lnTo>
                  <a:lnTo>
                    <a:pt x="745" y="236"/>
                  </a:lnTo>
                  <a:lnTo>
                    <a:pt x="750" y="234"/>
                  </a:lnTo>
                  <a:lnTo>
                    <a:pt x="754" y="234"/>
                  </a:lnTo>
                  <a:lnTo>
                    <a:pt x="761" y="236"/>
                  </a:lnTo>
                  <a:lnTo>
                    <a:pt x="768" y="238"/>
                  </a:lnTo>
                  <a:lnTo>
                    <a:pt x="771" y="238"/>
                  </a:lnTo>
                  <a:lnTo>
                    <a:pt x="775" y="238"/>
                  </a:lnTo>
                  <a:lnTo>
                    <a:pt x="778" y="238"/>
                  </a:lnTo>
                  <a:lnTo>
                    <a:pt x="780" y="234"/>
                  </a:lnTo>
                  <a:lnTo>
                    <a:pt x="780" y="228"/>
                  </a:lnTo>
                  <a:lnTo>
                    <a:pt x="780" y="213"/>
                  </a:lnTo>
                  <a:lnTo>
                    <a:pt x="780" y="209"/>
                  </a:lnTo>
                  <a:lnTo>
                    <a:pt x="782" y="207"/>
                  </a:lnTo>
                  <a:lnTo>
                    <a:pt x="787" y="203"/>
                  </a:lnTo>
                  <a:lnTo>
                    <a:pt x="792" y="203"/>
                  </a:lnTo>
                  <a:lnTo>
                    <a:pt x="796" y="203"/>
                  </a:lnTo>
                  <a:lnTo>
                    <a:pt x="799" y="205"/>
                  </a:lnTo>
                  <a:lnTo>
                    <a:pt x="801" y="209"/>
                  </a:lnTo>
                  <a:lnTo>
                    <a:pt x="806" y="213"/>
                  </a:lnTo>
                  <a:lnTo>
                    <a:pt x="808" y="218"/>
                  </a:lnTo>
                  <a:lnTo>
                    <a:pt x="812" y="222"/>
                  </a:lnTo>
                  <a:lnTo>
                    <a:pt x="817" y="224"/>
                  </a:lnTo>
                  <a:lnTo>
                    <a:pt x="826" y="226"/>
                  </a:lnTo>
                  <a:lnTo>
                    <a:pt x="831" y="224"/>
                  </a:lnTo>
                  <a:lnTo>
                    <a:pt x="836" y="224"/>
                  </a:lnTo>
                  <a:lnTo>
                    <a:pt x="840" y="222"/>
                  </a:lnTo>
                  <a:lnTo>
                    <a:pt x="845" y="218"/>
                  </a:lnTo>
                  <a:lnTo>
                    <a:pt x="852" y="211"/>
                  </a:lnTo>
                  <a:lnTo>
                    <a:pt x="857" y="205"/>
                  </a:lnTo>
                  <a:lnTo>
                    <a:pt x="857" y="191"/>
                  </a:lnTo>
                  <a:lnTo>
                    <a:pt x="854" y="171"/>
                  </a:lnTo>
                  <a:lnTo>
                    <a:pt x="852" y="163"/>
                  </a:lnTo>
                  <a:lnTo>
                    <a:pt x="850" y="159"/>
                  </a:lnTo>
                  <a:lnTo>
                    <a:pt x="843" y="155"/>
                  </a:lnTo>
                  <a:lnTo>
                    <a:pt x="836" y="151"/>
                  </a:lnTo>
                  <a:lnTo>
                    <a:pt x="829" y="145"/>
                  </a:lnTo>
                  <a:lnTo>
                    <a:pt x="824" y="137"/>
                  </a:lnTo>
                  <a:lnTo>
                    <a:pt x="819" y="125"/>
                  </a:lnTo>
                  <a:lnTo>
                    <a:pt x="817" y="104"/>
                  </a:lnTo>
                  <a:lnTo>
                    <a:pt x="815" y="104"/>
                  </a:lnTo>
                  <a:close/>
                </a:path>
              </a:pathLst>
            </a:custGeom>
            <a:solidFill>
              <a:srgbClr val="FAF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55" name="Freeform 145"/>
            <p:cNvSpPr>
              <a:spLocks/>
            </p:cNvSpPr>
            <p:nvPr/>
          </p:nvSpPr>
          <p:spPr bwMode="auto">
            <a:xfrm>
              <a:off x="2807" y="2165"/>
              <a:ext cx="532" cy="368"/>
            </a:xfrm>
            <a:custGeom>
              <a:avLst/>
              <a:gdLst>
                <a:gd name="T0" fmla="*/ 43 w 857"/>
                <a:gd name="T1" fmla="*/ 3 h 682"/>
                <a:gd name="T2" fmla="*/ 41 w 857"/>
                <a:gd name="T3" fmla="*/ 3 h 682"/>
                <a:gd name="T4" fmla="*/ 39 w 857"/>
                <a:gd name="T5" fmla="*/ 3 h 682"/>
                <a:gd name="T6" fmla="*/ 37 w 857"/>
                <a:gd name="T7" fmla="*/ 3 h 682"/>
                <a:gd name="T8" fmla="*/ 35 w 857"/>
                <a:gd name="T9" fmla="*/ 3 h 682"/>
                <a:gd name="T10" fmla="*/ 34 w 857"/>
                <a:gd name="T11" fmla="*/ 2 h 682"/>
                <a:gd name="T12" fmla="*/ 32 w 857"/>
                <a:gd name="T13" fmla="*/ 3 h 682"/>
                <a:gd name="T14" fmla="*/ 31 w 857"/>
                <a:gd name="T15" fmla="*/ 2 h 682"/>
                <a:gd name="T16" fmla="*/ 25 w 857"/>
                <a:gd name="T17" fmla="*/ 2 h 682"/>
                <a:gd name="T18" fmla="*/ 21 w 857"/>
                <a:gd name="T19" fmla="*/ 0 h 682"/>
                <a:gd name="T20" fmla="*/ 19 w 857"/>
                <a:gd name="T21" fmla="*/ 1 h 682"/>
                <a:gd name="T22" fmla="*/ 18 w 857"/>
                <a:gd name="T23" fmla="*/ 2 h 682"/>
                <a:gd name="T24" fmla="*/ 16 w 857"/>
                <a:gd name="T25" fmla="*/ 2 h 682"/>
                <a:gd name="T26" fmla="*/ 16 w 857"/>
                <a:gd name="T27" fmla="*/ 3 h 682"/>
                <a:gd name="T28" fmla="*/ 15 w 857"/>
                <a:gd name="T29" fmla="*/ 4 h 682"/>
                <a:gd name="T30" fmla="*/ 13 w 857"/>
                <a:gd name="T31" fmla="*/ 5 h 682"/>
                <a:gd name="T32" fmla="*/ 10 w 857"/>
                <a:gd name="T33" fmla="*/ 6 h 682"/>
                <a:gd name="T34" fmla="*/ 9 w 857"/>
                <a:gd name="T35" fmla="*/ 8 h 682"/>
                <a:gd name="T36" fmla="*/ 6 w 857"/>
                <a:gd name="T37" fmla="*/ 9 h 682"/>
                <a:gd name="T38" fmla="*/ 2 w 857"/>
                <a:gd name="T39" fmla="*/ 10 h 682"/>
                <a:gd name="T40" fmla="*/ 1 w 857"/>
                <a:gd name="T41" fmla="*/ 11 h 682"/>
                <a:gd name="T42" fmla="*/ 1 w 857"/>
                <a:gd name="T43" fmla="*/ 12 h 682"/>
                <a:gd name="T44" fmla="*/ 1 w 857"/>
                <a:gd name="T45" fmla="*/ 13 h 682"/>
                <a:gd name="T46" fmla="*/ 1 w 857"/>
                <a:gd name="T47" fmla="*/ 13 h 682"/>
                <a:gd name="T48" fmla="*/ 2 w 857"/>
                <a:gd name="T49" fmla="*/ 14 h 682"/>
                <a:gd name="T50" fmla="*/ 1 w 857"/>
                <a:gd name="T51" fmla="*/ 15 h 682"/>
                <a:gd name="T52" fmla="*/ 6 w 857"/>
                <a:gd name="T53" fmla="*/ 15 h 682"/>
                <a:gd name="T54" fmla="*/ 14 w 857"/>
                <a:gd name="T55" fmla="*/ 17 h 682"/>
                <a:gd name="T56" fmla="*/ 17 w 857"/>
                <a:gd name="T57" fmla="*/ 16 h 682"/>
                <a:gd name="T58" fmla="*/ 18 w 857"/>
                <a:gd name="T59" fmla="*/ 16 h 682"/>
                <a:gd name="T60" fmla="*/ 20 w 857"/>
                <a:gd name="T61" fmla="*/ 15 h 682"/>
                <a:gd name="T62" fmla="*/ 22 w 857"/>
                <a:gd name="T63" fmla="*/ 15 h 682"/>
                <a:gd name="T64" fmla="*/ 24 w 857"/>
                <a:gd name="T65" fmla="*/ 15 h 682"/>
                <a:gd name="T66" fmla="*/ 26 w 857"/>
                <a:gd name="T67" fmla="*/ 15 h 682"/>
                <a:gd name="T68" fmla="*/ 27 w 857"/>
                <a:gd name="T69" fmla="*/ 14 h 682"/>
                <a:gd name="T70" fmla="*/ 32 w 857"/>
                <a:gd name="T71" fmla="*/ 14 h 682"/>
                <a:gd name="T72" fmla="*/ 37 w 857"/>
                <a:gd name="T73" fmla="*/ 14 h 682"/>
                <a:gd name="T74" fmla="*/ 39 w 857"/>
                <a:gd name="T75" fmla="*/ 13 h 682"/>
                <a:gd name="T76" fmla="*/ 39 w 857"/>
                <a:gd name="T77" fmla="*/ 13 h 682"/>
                <a:gd name="T78" fmla="*/ 38 w 857"/>
                <a:gd name="T79" fmla="*/ 12 h 682"/>
                <a:gd name="T80" fmla="*/ 38 w 857"/>
                <a:gd name="T81" fmla="*/ 11 h 682"/>
                <a:gd name="T82" fmla="*/ 40 w 857"/>
                <a:gd name="T83" fmla="*/ 10 h 682"/>
                <a:gd name="T84" fmla="*/ 39 w 857"/>
                <a:gd name="T85" fmla="*/ 10 h 682"/>
                <a:gd name="T86" fmla="*/ 39 w 857"/>
                <a:gd name="T87" fmla="*/ 9 h 682"/>
                <a:gd name="T88" fmla="*/ 39 w 857"/>
                <a:gd name="T89" fmla="*/ 9 h 682"/>
                <a:gd name="T90" fmla="*/ 40 w 857"/>
                <a:gd name="T91" fmla="*/ 8 h 682"/>
                <a:gd name="T92" fmla="*/ 42 w 857"/>
                <a:gd name="T93" fmla="*/ 8 h 682"/>
                <a:gd name="T94" fmla="*/ 42 w 857"/>
                <a:gd name="T95" fmla="*/ 6 h 682"/>
                <a:gd name="T96" fmla="*/ 43 w 857"/>
                <a:gd name="T97" fmla="*/ 6 h 682"/>
                <a:gd name="T98" fmla="*/ 44 w 857"/>
                <a:gd name="T99" fmla="*/ 6 h 682"/>
                <a:gd name="T100" fmla="*/ 44 w 857"/>
                <a:gd name="T101" fmla="*/ 5 h 682"/>
                <a:gd name="T102" fmla="*/ 46 w 857"/>
                <a:gd name="T103" fmla="*/ 5 h 682"/>
                <a:gd name="T104" fmla="*/ 47 w 857"/>
                <a:gd name="T105" fmla="*/ 5 h 682"/>
                <a:gd name="T106" fmla="*/ 48 w 857"/>
                <a:gd name="T107" fmla="*/ 5 h 682"/>
                <a:gd name="T108" fmla="*/ 49 w 857"/>
                <a:gd name="T109" fmla="*/ 4 h 682"/>
                <a:gd name="T110" fmla="*/ 47 w 857"/>
                <a:gd name="T111" fmla="*/ 3 h 682"/>
                <a:gd name="T112" fmla="*/ 47 w 857"/>
                <a:gd name="T113" fmla="*/ 3 h 6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7"/>
                <a:gd name="T172" fmla="*/ 0 h 682"/>
                <a:gd name="T173" fmla="*/ 857 w 857"/>
                <a:gd name="T174" fmla="*/ 682 h 6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7" h="682">
                  <a:moveTo>
                    <a:pt x="815" y="104"/>
                  </a:moveTo>
                  <a:lnTo>
                    <a:pt x="799" y="104"/>
                  </a:lnTo>
                  <a:lnTo>
                    <a:pt x="782" y="104"/>
                  </a:lnTo>
                  <a:lnTo>
                    <a:pt x="768" y="102"/>
                  </a:lnTo>
                  <a:lnTo>
                    <a:pt x="754" y="98"/>
                  </a:lnTo>
                  <a:lnTo>
                    <a:pt x="747" y="102"/>
                  </a:lnTo>
                  <a:lnTo>
                    <a:pt x="740" y="104"/>
                  </a:lnTo>
                  <a:lnTo>
                    <a:pt x="731" y="104"/>
                  </a:lnTo>
                  <a:lnTo>
                    <a:pt x="722" y="104"/>
                  </a:lnTo>
                  <a:lnTo>
                    <a:pt x="712" y="102"/>
                  </a:lnTo>
                  <a:lnTo>
                    <a:pt x="703" y="104"/>
                  </a:lnTo>
                  <a:lnTo>
                    <a:pt x="696" y="106"/>
                  </a:lnTo>
                  <a:lnTo>
                    <a:pt x="687" y="113"/>
                  </a:lnTo>
                  <a:lnTo>
                    <a:pt x="684" y="106"/>
                  </a:lnTo>
                  <a:lnTo>
                    <a:pt x="680" y="102"/>
                  </a:lnTo>
                  <a:lnTo>
                    <a:pt x="675" y="100"/>
                  </a:lnTo>
                  <a:lnTo>
                    <a:pt x="668" y="98"/>
                  </a:lnTo>
                  <a:lnTo>
                    <a:pt x="664" y="104"/>
                  </a:lnTo>
                  <a:lnTo>
                    <a:pt x="657" y="111"/>
                  </a:lnTo>
                  <a:lnTo>
                    <a:pt x="650" y="115"/>
                  </a:lnTo>
                  <a:lnTo>
                    <a:pt x="647" y="125"/>
                  </a:lnTo>
                  <a:lnTo>
                    <a:pt x="638" y="125"/>
                  </a:lnTo>
                  <a:lnTo>
                    <a:pt x="629" y="123"/>
                  </a:lnTo>
                  <a:lnTo>
                    <a:pt x="622" y="121"/>
                  </a:lnTo>
                  <a:lnTo>
                    <a:pt x="612" y="119"/>
                  </a:lnTo>
                  <a:lnTo>
                    <a:pt x="608" y="115"/>
                  </a:lnTo>
                  <a:lnTo>
                    <a:pt x="603" y="109"/>
                  </a:lnTo>
                  <a:lnTo>
                    <a:pt x="601" y="100"/>
                  </a:lnTo>
                  <a:lnTo>
                    <a:pt x="598" y="92"/>
                  </a:lnTo>
                  <a:lnTo>
                    <a:pt x="584" y="92"/>
                  </a:lnTo>
                  <a:lnTo>
                    <a:pt x="575" y="98"/>
                  </a:lnTo>
                  <a:lnTo>
                    <a:pt x="563" y="102"/>
                  </a:lnTo>
                  <a:lnTo>
                    <a:pt x="559" y="102"/>
                  </a:lnTo>
                  <a:lnTo>
                    <a:pt x="554" y="98"/>
                  </a:lnTo>
                  <a:lnTo>
                    <a:pt x="552" y="94"/>
                  </a:lnTo>
                  <a:lnTo>
                    <a:pt x="549" y="88"/>
                  </a:lnTo>
                  <a:lnTo>
                    <a:pt x="545" y="76"/>
                  </a:lnTo>
                  <a:lnTo>
                    <a:pt x="540" y="70"/>
                  </a:lnTo>
                  <a:lnTo>
                    <a:pt x="515" y="64"/>
                  </a:lnTo>
                  <a:lnTo>
                    <a:pt x="489" y="58"/>
                  </a:lnTo>
                  <a:lnTo>
                    <a:pt x="473" y="70"/>
                  </a:lnTo>
                  <a:lnTo>
                    <a:pt x="459" y="82"/>
                  </a:lnTo>
                  <a:lnTo>
                    <a:pt x="438" y="78"/>
                  </a:lnTo>
                  <a:lnTo>
                    <a:pt x="408" y="68"/>
                  </a:lnTo>
                  <a:lnTo>
                    <a:pt x="380" y="56"/>
                  </a:lnTo>
                  <a:lnTo>
                    <a:pt x="368" y="50"/>
                  </a:lnTo>
                  <a:lnTo>
                    <a:pt x="368" y="28"/>
                  </a:lnTo>
                  <a:lnTo>
                    <a:pt x="363" y="0"/>
                  </a:lnTo>
                  <a:lnTo>
                    <a:pt x="356" y="4"/>
                  </a:lnTo>
                  <a:lnTo>
                    <a:pt x="352" y="8"/>
                  </a:lnTo>
                  <a:lnTo>
                    <a:pt x="347" y="14"/>
                  </a:lnTo>
                  <a:lnTo>
                    <a:pt x="345" y="18"/>
                  </a:lnTo>
                  <a:lnTo>
                    <a:pt x="340" y="28"/>
                  </a:lnTo>
                  <a:lnTo>
                    <a:pt x="331" y="42"/>
                  </a:lnTo>
                  <a:lnTo>
                    <a:pt x="312" y="50"/>
                  </a:lnTo>
                  <a:lnTo>
                    <a:pt x="307" y="58"/>
                  </a:lnTo>
                  <a:lnTo>
                    <a:pt x="300" y="64"/>
                  </a:lnTo>
                  <a:lnTo>
                    <a:pt x="291" y="68"/>
                  </a:lnTo>
                  <a:lnTo>
                    <a:pt x="287" y="74"/>
                  </a:lnTo>
                  <a:lnTo>
                    <a:pt x="282" y="78"/>
                  </a:lnTo>
                  <a:lnTo>
                    <a:pt x="280" y="84"/>
                  </a:lnTo>
                  <a:lnTo>
                    <a:pt x="277" y="94"/>
                  </a:lnTo>
                  <a:lnTo>
                    <a:pt x="277" y="104"/>
                  </a:lnTo>
                  <a:lnTo>
                    <a:pt x="277" y="115"/>
                  </a:lnTo>
                  <a:lnTo>
                    <a:pt x="280" y="123"/>
                  </a:lnTo>
                  <a:lnTo>
                    <a:pt x="277" y="129"/>
                  </a:lnTo>
                  <a:lnTo>
                    <a:pt x="273" y="135"/>
                  </a:lnTo>
                  <a:lnTo>
                    <a:pt x="268" y="139"/>
                  </a:lnTo>
                  <a:lnTo>
                    <a:pt x="268" y="147"/>
                  </a:lnTo>
                  <a:lnTo>
                    <a:pt x="266" y="155"/>
                  </a:lnTo>
                  <a:lnTo>
                    <a:pt x="266" y="167"/>
                  </a:lnTo>
                  <a:lnTo>
                    <a:pt x="263" y="179"/>
                  </a:lnTo>
                  <a:lnTo>
                    <a:pt x="261" y="191"/>
                  </a:lnTo>
                  <a:lnTo>
                    <a:pt x="254" y="203"/>
                  </a:lnTo>
                  <a:lnTo>
                    <a:pt x="245" y="213"/>
                  </a:lnTo>
                  <a:lnTo>
                    <a:pt x="228" y="220"/>
                  </a:lnTo>
                  <a:lnTo>
                    <a:pt x="210" y="226"/>
                  </a:lnTo>
                  <a:lnTo>
                    <a:pt x="191" y="240"/>
                  </a:lnTo>
                  <a:lnTo>
                    <a:pt x="179" y="254"/>
                  </a:lnTo>
                  <a:lnTo>
                    <a:pt x="175" y="264"/>
                  </a:lnTo>
                  <a:lnTo>
                    <a:pt x="172" y="272"/>
                  </a:lnTo>
                  <a:lnTo>
                    <a:pt x="170" y="284"/>
                  </a:lnTo>
                  <a:lnTo>
                    <a:pt x="165" y="296"/>
                  </a:lnTo>
                  <a:lnTo>
                    <a:pt x="161" y="302"/>
                  </a:lnTo>
                  <a:lnTo>
                    <a:pt x="154" y="306"/>
                  </a:lnTo>
                  <a:lnTo>
                    <a:pt x="147" y="310"/>
                  </a:lnTo>
                  <a:lnTo>
                    <a:pt x="142" y="310"/>
                  </a:lnTo>
                  <a:lnTo>
                    <a:pt x="131" y="310"/>
                  </a:lnTo>
                  <a:lnTo>
                    <a:pt x="119" y="312"/>
                  </a:lnTo>
                  <a:lnTo>
                    <a:pt x="103" y="324"/>
                  </a:lnTo>
                  <a:lnTo>
                    <a:pt x="93" y="339"/>
                  </a:lnTo>
                  <a:lnTo>
                    <a:pt x="79" y="357"/>
                  </a:lnTo>
                  <a:lnTo>
                    <a:pt x="61" y="387"/>
                  </a:lnTo>
                  <a:lnTo>
                    <a:pt x="58" y="395"/>
                  </a:lnTo>
                  <a:lnTo>
                    <a:pt x="54" y="399"/>
                  </a:lnTo>
                  <a:lnTo>
                    <a:pt x="49" y="401"/>
                  </a:lnTo>
                  <a:lnTo>
                    <a:pt x="42" y="403"/>
                  </a:lnTo>
                  <a:lnTo>
                    <a:pt x="35" y="407"/>
                  </a:lnTo>
                  <a:lnTo>
                    <a:pt x="28" y="413"/>
                  </a:lnTo>
                  <a:lnTo>
                    <a:pt x="24" y="421"/>
                  </a:lnTo>
                  <a:lnTo>
                    <a:pt x="19" y="436"/>
                  </a:lnTo>
                  <a:lnTo>
                    <a:pt x="10" y="450"/>
                  </a:lnTo>
                  <a:lnTo>
                    <a:pt x="0" y="472"/>
                  </a:lnTo>
                  <a:lnTo>
                    <a:pt x="0" y="478"/>
                  </a:lnTo>
                  <a:lnTo>
                    <a:pt x="3" y="484"/>
                  </a:lnTo>
                  <a:lnTo>
                    <a:pt x="7" y="490"/>
                  </a:lnTo>
                  <a:lnTo>
                    <a:pt x="10" y="494"/>
                  </a:lnTo>
                  <a:lnTo>
                    <a:pt x="14" y="500"/>
                  </a:lnTo>
                  <a:lnTo>
                    <a:pt x="17" y="506"/>
                  </a:lnTo>
                  <a:lnTo>
                    <a:pt x="17" y="516"/>
                  </a:lnTo>
                  <a:lnTo>
                    <a:pt x="14" y="526"/>
                  </a:lnTo>
                  <a:lnTo>
                    <a:pt x="10" y="534"/>
                  </a:lnTo>
                  <a:lnTo>
                    <a:pt x="7" y="542"/>
                  </a:lnTo>
                  <a:lnTo>
                    <a:pt x="7" y="549"/>
                  </a:lnTo>
                  <a:lnTo>
                    <a:pt x="7" y="553"/>
                  </a:lnTo>
                  <a:lnTo>
                    <a:pt x="10" y="557"/>
                  </a:lnTo>
                  <a:lnTo>
                    <a:pt x="12" y="559"/>
                  </a:lnTo>
                  <a:lnTo>
                    <a:pt x="17" y="561"/>
                  </a:lnTo>
                  <a:lnTo>
                    <a:pt x="21" y="561"/>
                  </a:lnTo>
                  <a:lnTo>
                    <a:pt x="30" y="563"/>
                  </a:lnTo>
                  <a:lnTo>
                    <a:pt x="40" y="565"/>
                  </a:lnTo>
                  <a:lnTo>
                    <a:pt x="47" y="565"/>
                  </a:lnTo>
                  <a:lnTo>
                    <a:pt x="49" y="569"/>
                  </a:lnTo>
                  <a:lnTo>
                    <a:pt x="42" y="579"/>
                  </a:lnTo>
                  <a:lnTo>
                    <a:pt x="33" y="587"/>
                  </a:lnTo>
                  <a:lnTo>
                    <a:pt x="33" y="593"/>
                  </a:lnTo>
                  <a:lnTo>
                    <a:pt x="37" y="595"/>
                  </a:lnTo>
                  <a:lnTo>
                    <a:pt x="44" y="599"/>
                  </a:lnTo>
                  <a:lnTo>
                    <a:pt x="54" y="599"/>
                  </a:lnTo>
                  <a:lnTo>
                    <a:pt x="75" y="603"/>
                  </a:lnTo>
                  <a:lnTo>
                    <a:pt x="93" y="607"/>
                  </a:lnTo>
                  <a:lnTo>
                    <a:pt x="112" y="615"/>
                  </a:lnTo>
                  <a:lnTo>
                    <a:pt x="140" y="633"/>
                  </a:lnTo>
                  <a:lnTo>
                    <a:pt x="177" y="643"/>
                  </a:lnTo>
                  <a:lnTo>
                    <a:pt x="210" y="654"/>
                  </a:lnTo>
                  <a:lnTo>
                    <a:pt x="235" y="666"/>
                  </a:lnTo>
                  <a:lnTo>
                    <a:pt x="263" y="682"/>
                  </a:lnTo>
                  <a:lnTo>
                    <a:pt x="270" y="666"/>
                  </a:lnTo>
                  <a:lnTo>
                    <a:pt x="277" y="658"/>
                  </a:lnTo>
                  <a:lnTo>
                    <a:pt x="284" y="651"/>
                  </a:lnTo>
                  <a:lnTo>
                    <a:pt x="291" y="649"/>
                  </a:lnTo>
                  <a:lnTo>
                    <a:pt x="298" y="649"/>
                  </a:lnTo>
                  <a:lnTo>
                    <a:pt x="303" y="647"/>
                  </a:lnTo>
                  <a:lnTo>
                    <a:pt x="307" y="645"/>
                  </a:lnTo>
                  <a:lnTo>
                    <a:pt x="314" y="639"/>
                  </a:lnTo>
                  <a:lnTo>
                    <a:pt x="324" y="613"/>
                  </a:lnTo>
                  <a:lnTo>
                    <a:pt x="331" y="609"/>
                  </a:lnTo>
                  <a:lnTo>
                    <a:pt x="335" y="605"/>
                  </a:lnTo>
                  <a:lnTo>
                    <a:pt x="342" y="603"/>
                  </a:lnTo>
                  <a:lnTo>
                    <a:pt x="349" y="601"/>
                  </a:lnTo>
                  <a:lnTo>
                    <a:pt x="359" y="601"/>
                  </a:lnTo>
                  <a:lnTo>
                    <a:pt x="366" y="601"/>
                  </a:lnTo>
                  <a:lnTo>
                    <a:pt x="380" y="601"/>
                  </a:lnTo>
                  <a:lnTo>
                    <a:pt x="391" y="599"/>
                  </a:lnTo>
                  <a:lnTo>
                    <a:pt x="403" y="597"/>
                  </a:lnTo>
                  <a:lnTo>
                    <a:pt x="412" y="593"/>
                  </a:lnTo>
                  <a:lnTo>
                    <a:pt x="419" y="587"/>
                  </a:lnTo>
                  <a:lnTo>
                    <a:pt x="424" y="587"/>
                  </a:lnTo>
                  <a:lnTo>
                    <a:pt x="428" y="587"/>
                  </a:lnTo>
                  <a:lnTo>
                    <a:pt x="431" y="591"/>
                  </a:lnTo>
                  <a:lnTo>
                    <a:pt x="435" y="597"/>
                  </a:lnTo>
                  <a:lnTo>
                    <a:pt x="442" y="599"/>
                  </a:lnTo>
                  <a:lnTo>
                    <a:pt x="449" y="597"/>
                  </a:lnTo>
                  <a:lnTo>
                    <a:pt x="454" y="593"/>
                  </a:lnTo>
                  <a:lnTo>
                    <a:pt x="456" y="585"/>
                  </a:lnTo>
                  <a:lnTo>
                    <a:pt x="461" y="579"/>
                  </a:lnTo>
                  <a:lnTo>
                    <a:pt x="466" y="577"/>
                  </a:lnTo>
                  <a:lnTo>
                    <a:pt x="470" y="575"/>
                  </a:lnTo>
                  <a:lnTo>
                    <a:pt x="477" y="573"/>
                  </a:lnTo>
                  <a:lnTo>
                    <a:pt x="482" y="573"/>
                  </a:lnTo>
                  <a:lnTo>
                    <a:pt x="494" y="573"/>
                  </a:lnTo>
                  <a:lnTo>
                    <a:pt x="498" y="573"/>
                  </a:lnTo>
                  <a:lnTo>
                    <a:pt x="526" y="573"/>
                  </a:lnTo>
                  <a:lnTo>
                    <a:pt x="563" y="573"/>
                  </a:lnTo>
                  <a:lnTo>
                    <a:pt x="587" y="579"/>
                  </a:lnTo>
                  <a:lnTo>
                    <a:pt x="610" y="585"/>
                  </a:lnTo>
                  <a:lnTo>
                    <a:pt x="622" y="585"/>
                  </a:lnTo>
                  <a:lnTo>
                    <a:pt x="631" y="583"/>
                  </a:lnTo>
                  <a:lnTo>
                    <a:pt x="638" y="579"/>
                  </a:lnTo>
                  <a:lnTo>
                    <a:pt x="643" y="575"/>
                  </a:lnTo>
                  <a:lnTo>
                    <a:pt x="650" y="565"/>
                  </a:lnTo>
                  <a:lnTo>
                    <a:pt x="659" y="559"/>
                  </a:lnTo>
                  <a:lnTo>
                    <a:pt x="671" y="557"/>
                  </a:lnTo>
                  <a:lnTo>
                    <a:pt x="680" y="553"/>
                  </a:lnTo>
                  <a:lnTo>
                    <a:pt x="682" y="547"/>
                  </a:lnTo>
                  <a:lnTo>
                    <a:pt x="684" y="540"/>
                  </a:lnTo>
                  <a:lnTo>
                    <a:pt x="682" y="530"/>
                  </a:lnTo>
                  <a:lnTo>
                    <a:pt x="680" y="526"/>
                  </a:lnTo>
                  <a:lnTo>
                    <a:pt x="682" y="518"/>
                  </a:lnTo>
                  <a:lnTo>
                    <a:pt x="684" y="510"/>
                  </a:lnTo>
                  <a:lnTo>
                    <a:pt x="687" y="502"/>
                  </a:lnTo>
                  <a:lnTo>
                    <a:pt x="684" y="494"/>
                  </a:lnTo>
                  <a:lnTo>
                    <a:pt x="678" y="490"/>
                  </a:lnTo>
                  <a:lnTo>
                    <a:pt x="666" y="490"/>
                  </a:lnTo>
                  <a:lnTo>
                    <a:pt x="661" y="488"/>
                  </a:lnTo>
                  <a:lnTo>
                    <a:pt x="659" y="486"/>
                  </a:lnTo>
                  <a:lnTo>
                    <a:pt x="657" y="482"/>
                  </a:lnTo>
                  <a:lnTo>
                    <a:pt x="659" y="474"/>
                  </a:lnTo>
                  <a:lnTo>
                    <a:pt x="668" y="466"/>
                  </a:lnTo>
                  <a:lnTo>
                    <a:pt x="682" y="458"/>
                  </a:lnTo>
                  <a:lnTo>
                    <a:pt x="687" y="452"/>
                  </a:lnTo>
                  <a:lnTo>
                    <a:pt x="691" y="446"/>
                  </a:lnTo>
                  <a:lnTo>
                    <a:pt x="696" y="438"/>
                  </a:lnTo>
                  <a:lnTo>
                    <a:pt x="698" y="429"/>
                  </a:lnTo>
                  <a:lnTo>
                    <a:pt x="698" y="419"/>
                  </a:lnTo>
                  <a:lnTo>
                    <a:pt x="696" y="411"/>
                  </a:lnTo>
                  <a:lnTo>
                    <a:pt x="691" y="403"/>
                  </a:lnTo>
                  <a:lnTo>
                    <a:pt x="684" y="399"/>
                  </a:lnTo>
                  <a:lnTo>
                    <a:pt x="680" y="395"/>
                  </a:lnTo>
                  <a:lnTo>
                    <a:pt x="675" y="391"/>
                  </a:lnTo>
                  <a:lnTo>
                    <a:pt x="673" y="387"/>
                  </a:lnTo>
                  <a:lnTo>
                    <a:pt x="671" y="383"/>
                  </a:lnTo>
                  <a:lnTo>
                    <a:pt x="673" y="375"/>
                  </a:lnTo>
                  <a:lnTo>
                    <a:pt x="680" y="367"/>
                  </a:lnTo>
                  <a:lnTo>
                    <a:pt x="682" y="363"/>
                  </a:lnTo>
                  <a:lnTo>
                    <a:pt x="687" y="359"/>
                  </a:lnTo>
                  <a:lnTo>
                    <a:pt x="687" y="353"/>
                  </a:lnTo>
                  <a:lnTo>
                    <a:pt x="687" y="345"/>
                  </a:lnTo>
                  <a:lnTo>
                    <a:pt x="687" y="341"/>
                  </a:lnTo>
                  <a:lnTo>
                    <a:pt x="687" y="337"/>
                  </a:lnTo>
                  <a:lnTo>
                    <a:pt x="689" y="333"/>
                  </a:lnTo>
                  <a:lnTo>
                    <a:pt x="691" y="331"/>
                  </a:lnTo>
                  <a:lnTo>
                    <a:pt x="698" y="329"/>
                  </a:lnTo>
                  <a:lnTo>
                    <a:pt x="708" y="327"/>
                  </a:lnTo>
                  <a:lnTo>
                    <a:pt x="717" y="327"/>
                  </a:lnTo>
                  <a:lnTo>
                    <a:pt x="726" y="327"/>
                  </a:lnTo>
                  <a:lnTo>
                    <a:pt x="733" y="324"/>
                  </a:lnTo>
                  <a:lnTo>
                    <a:pt x="738" y="320"/>
                  </a:lnTo>
                  <a:lnTo>
                    <a:pt x="740" y="308"/>
                  </a:lnTo>
                  <a:lnTo>
                    <a:pt x="738" y="300"/>
                  </a:lnTo>
                  <a:lnTo>
                    <a:pt x="733" y="290"/>
                  </a:lnTo>
                  <a:lnTo>
                    <a:pt x="731" y="282"/>
                  </a:lnTo>
                  <a:lnTo>
                    <a:pt x="736" y="272"/>
                  </a:lnTo>
                  <a:lnTo>
                    <a:pt x="740" y="262"/>
                  </a:lnTo>
                  <a:lnTo>
                    <a:pt x="740" y="252"/>
                  </a:lnTo>
                  <a:lnTo>
                    <a:pt x="738" y="244"/>
                  </a:lnTo>
                  <a:lnTo>
                    <a:pt x="743" y="240"/>
                  </a:lnTo>
                  <a:lnTo>
                    <a:pt x="745" y="236"/>
                  </a:lnTo>
                  <a:lnTo>
                    <a:pt x="750" y="234"/>
                  </a:lnTo>
                  <a:lnTo>
                    <a:pt x="754" y="234"/>
                  </a:lnTo>
                  <a:lnTo>
                    <a:pt x="761" y="236"/>
                  </a:lnTo>
                  <a:lnTo>
                    <a:pt x="768" y="238"/>
                  </a:lnTo>
                  <a:lnTo>
                    <a:pt x="771" y="238"/>
                  </a:lnTo>
                  <a:lnTo>
                    <a:pt x="775" y="238"/>
                  </a:lnTo>
                  <a:lnTo>
                    <a:pt x="778" y="238"/>
                  </a:lnTo>
                  <a:lnTo>
                    <a:pt x="780" y="234"/>
                  </a:lnTo>
                  <a:lnTo>
                    <a:pt x="780" y="228"/>
                  </a:lnTo>
                  <a:lnTo>
                    <a:pt x="780" y="213"/>
                  </a:lnTo>
                  <a:lnTo>
                    <a:pt x="780" y="209"/>
                  </a:lnTo>
                  <a:lnTo>
                    <a:pt x="782" y="207"/>
                  </a:lnTo>
                  <a:lnTo>
                    <a:pt x="787" y="203"/>
                  </a:lnTo>
                  <a:lnTo>
                    <a:pt x="792" y="203"/>
                  </a:lnTo>
                  <a:lnTo>
                    <a:pt x="796" y="203"/>
                  </a:lnTo>
                  <a:lnTo>
                    <a:pt x="799" y="205"/>
                  </a:lnTo>
                  <a:lnTo>
                    <a:pt x="801" y="209"/>
                  </a:lnTo>
                  <a:lnTo>
                    <a:pt x="806" y="213"/>
                  </a:lnTo>
                  <a:lnTo>
                    <a:pt x="808" y="218"/>
                  </a:lnTo>
                  <a:lnTo>
                    <a:pt x="812" y="222"/>
                  </a:lnTo>
                  <a:lnTo>
                    <a:pt x="817" y="224"/>
                  </a:lnTo>
                  <a:lnTo>
                    <a:pt x="826" y="226"/>
                  </a:lnTo>
                  <a:lnTo>
                    <a:pt x="831" y="224"/>
                  </a:lnTo>
                  <a:lnTo>
                    <a:pt x="836" y="224"/>
                  </a:lnTo>
                  <a:lnTo>
                    <a:pt x="840" y="222"/>
                  </a:lnTo>
                  <a:lnTo>
                    <a:pt x="845" y="218"/>
                  </a:lnTo>
                  <a:lnTo>
                    <a:pt x="852" y="211"/>
                  </a:lnTo>
                  <a:lnTo>
                    <a:pt x="857" y="205"/>
                  </a:lnTo>
                  <a:lnTo>
                    <a:pt x="857" y="191"/>
                  </a:lnTo>
                  <a:lnTo>
                    <a:pt x="854" y="171"/>
                  </a:lnTo>
                  <a:lnTo>
                    <a:pt x="852" y="163"/>
                  </a:lnTo>
                  <a:lnTo>
                    <a:pt x="850" y="159"/>
                  </a:lnTo>
                  <a:lnTo>
                    <a:pt x="843" y="155"/>
                  </a:lnTo>
                  <a:lnTo>
                    <a:pt x="836" y="151"/>
                  </a:lnTo>
                  <a:lnTo>
                    <a:pt x="829" y="145"/>
                  </a:lnTo>
                  <a:lnTo>
                    <a:pt x="824" y="137"/>
                  </a:lnTo>
                  <a:lnTo>
                    <a:pt x="819" y="125"/>
                  </a:lnTo>
                  <a:lnTo>
                    <a:pt x="817" y="104"/>
                  </a:lnTo>
                  <a:lnTo>
                    <a:pt x="815" y="104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56" name="Line 146"/>
            <p:cNvSpPr>
              <a:spLocks noChangeShapeType="1"/>
            </p:cNvSpPr>
            <p:nvPr/>
          </p:nvSpPr>
          <p:spPr bwMode="auto">
            <a:xfrm>
              <a:off x="3481" y="1611"/>
              <a:ext cx="2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57" name="Line 147"/>
            <p:cNvSpPr>
              <a:spLocks noChangeShapeType="1"/>
            </p:cNvSpPr>
            <p:nvPr/>
          </p:nvSpPr>
          <p:spPr bwMode="auto">
            <a:xfrm>
              <a:off x="3042" y="1435"/>
              <a:ext cx="1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58" name="Line 148"/>
            <p:cNvSpPr>
              <a:spLocks noChangeShapeType="1"/>
            </p:cNvSpPr>
            <p:nvPr/>
          </p:nvSpPr>
          <p:spPr bwMode="auto">
            <a:xfrm>
              <a:off x="3028" y="1425"/>
              <a:ext cx="0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59" name="Line 149"/>
            <p:cNvSpPr>
              <a:spLocks noChangeShapeType="1"/>
            </p:cNvSpPr>
            <p:nvPr/>
          </p:nvSpPr>
          <p:spPr bwMode="auto">
            <a:xfrm>
              <a:off x="2948" y="1484"/>
              <a:ext cx="0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60" name="Line 150"/>
            <p:cNvSpPr>
              <a:spLocks noChangeShapeType="1"/>
            </p:cNvSpPr>
            <p:nvPr/>
          </p:nvSpPr>
          <p:spPr bwMode="auto">
            <a:xfrm>
              <a:off x="2982" y="1456"/>
              <a:ext cx="0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61" name="Line 151"/>
            <p:cNvSpPr>
              <a:spLocks noChangeShapeType="1"/>
            </p:cNvSpPr>
            <p:nvPr/>
          </p:nvSpPr>
          <p:spPr bwMode="auto">
            <a:xfrm>
              <a:off x="2973" y="1487"/>
              <a:ext cx="0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62" name="Line 152"/>
            <p:cNvSpPr>
              <a:spLocks noChangeShapeType="1"/>
            </p:cNvSpPr>
            <p:nvPr/>
          </p:nvSpPr>
          <p:spPr bwMode="auto">
            <a:xfrm>
              <a:off x="2969" y="1502"/>
              <a:ext cx="1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63" name="Line 153"/>
            <p:cNvSpPr>
              <a:spLocks noChangeShapeType="1"/>
            </p:cNvSpPr>
            <p:nvPr/>
          </p:nvSpPr>
          <p:spPr bwMode="auto">
            <a:xfrm>
              <a:off x="2960" y="1469"/>
              <a:ext cx="1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64" name="Line 154"/>
            <p:cNvSpPr>
              <a:spLocks noChangeShapeType="1"/>
            </p:cNvSpPr>
            <p:nvPr/>
          </p:nvSpPr>
          <p:spPr bwMode="auto">
            <a:xfrm>
              <a:off x="3011" y="1447"/>
              <a:ext cx="0" cy="2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65" name="Line 155"/>
            <p:cNvSpPr>
              <a:spLocks noChangeShapeType="1"/>
            </p:cNvSpPr>
            <p:nvPr/>
          </p:nvSpPr>
          <p:spPr bwMode="auto">
            <a:xfrm>
              <a:off x="3021" y="1324"/>
              <a:ext cx="1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66" name="Line 156"/>
            <p:cNvSpPr>
              <a:spLocks noChangeShapeType="1"/>
            </p:cNvSpPr>
            <p:nvPr/>
          </p:nvSpPr>
          <p:spPr bwMode="auto">
            <a:xfrm>
              <a:off x="3419" y="2755"/>
              <a:ext cx="0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67" name="Line 157"/>
            <p:cNvSpPr>
              <a:spLocks noChangeShapeType="1"/>
            </p:cNvSpPr>
            <p:nvPr/>
          </p:nvSpPr>
          <p:spPr bwMode="auto">
            <a:xfrm flipV="1">
              <a:off x="3516" y="2734"/>
              <a:ext cx="3" cy="13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68" name="Line 158"/>
            <p:cNvSpPr>
              <a:spLocks noChangeShapeType="1"/>
            </p:cNvSpPr>
            <p:nvPr/>
          </p:nvSpPr>
          <p:spPr bwMode="auto">
            <a:xfrm flipH="1">
              <a:off x="2086" y="1339"/>
              <a:ext cx="10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622" name="Rectangle 159"/>
            <p:cNvSpPr>
              <a:spLocks noChangeArrowheads="1"/>
            </p:cNvSpPr>
            <p:nvPr/>
          </p:nvSpPr>
          <p:spPr bwMode="auto">
            <a:xfrm>
              <a:off x="3020" y="2427"/>
              <a:ext cx="367" cy="6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pt-BR" sz="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BRASILIA</a:t>
              </a:r>
            </a:p>
          </p:txBody>
        </p:sp>
        <p:sp>
          <p:nvSpPr>
            <p:cNvPr id="5270" name="Freeform 160"/>
            <p:cNvSpPr>
              <a:spLocks/>
            </p:cNvSpPr>
            <p:nvPr/>
          </p:nvSpPr>
          <p:spPr bwMode="auto">
            <a:xfrm>
              <a:off x="3171" y="2314"/>
              <a:ext cx="87" cy="34"/>
            </a:xfrm>
            <a:custGeom>
              <a:avLst/>
              <a:gdLst>
                <a:gd name="T0" fmla="*/ 0 w 144"/>
                <a:gd name="T1" fmla="*/ 2 h 65"/>
                <a:gd name="T2" fmla="*/ 0 w 144"/>
                <a:gd name="T3" fmla="*/ 1 h 65"/>
                <a:gd name="T4" fmla="*/ 1 w 144"/>
                <a:gd name="T5" fmla="*/ 1 h 65"/>
                <a:gd name="T6" fmla="*/ 1 w 144"/>
                <a:gd name="T7" fmla="*/ 1 h 65"/>
                <a:gd name="T8" fmla="*/ 1 w 144"/>
                <a:gd name="T9" fmla="*/ 1 h 65"/>
                <a:gd name="T10" fmla="*/ 0 w 144"/>
                <a:gd name="T11" fmla="*/ 1 h 65"/>
                <a:gd name="T12" fmla="*/ 1 w 144"/>
                <a:gd name="T13" fmla="*/ 1 h 65"/>
                <a:gd name="T14" fmla="*/ 0 w 144"/>
                <a:gd name="T15" fmla="*/ 0 h 65"/>
                <a:gd name="T16" fmla="*/ 6 w 144"/>
                <a:gd name="T17" fmla="*/ 0 h 65"/>
                <a:gd name="T18" fmla="*/ 7 w 144"/>
                <a:gd name="T19" fmla="*/ 1 h 65"/>
                <a:gd name="T20" fmla="*/ 7 w 144"/>
                <a:gd name="T21" fmla="*/ 1 h 65"/>
                <a:gd name="T22" fmla="*/ 7 w 144"/>
                <a:gd name="T23" fmla="*/ 1 h 65"/>
                <a:gd name="T24" fmla="*/ 6 w 144"/>
                <a:gd name="T25" fmla="*/ 1 h 65"/>
                <a:gd name="T26" fmla="*/ 7 w 144"/>
                <a:gd name="T27" fmla="*/ 1 h 65"/>
                <a:gd name="T28" fmla="*/ 7 w 144"/>
                <a:gd name="T29" fmla="*/ 2 h 65"/>
                <a:gd name="T30" fmla="*/ 0 w 144"/>
                <a:gd name="T31" fmla="*/ 2 h 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4"/>
                <a:gd name="T49" fmla="*/ 0 h 65"/>
                <a:gd name="T50" fmla="*/ 144 w 144"/>
                <a:gd name="T51" fmla="*/ 65 h 6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4" h="65">
                  <a:moveTo>
                    <a:pt x="0" y="63"/>
                  </a:moveTo>
                  <a:lnTo>
                    <a:pt x="0" y="48"/>
                  </a:lnTo>
                  <a:lnTo>
                    <a:pt x="5" y="44"/>
                  </a:lnTo>
                  <a:lnTo>
                    <a:pt x="7" y="40"/>
                  </a:lnTo>
                  <a:lnTo>
                    <a:pt x="5" y="32"/>
                  </a:lnTo>
                  <a:lnTo>
                    <a:pt x="0" y="24"/>
                  </a:lnTo>
                  <a:lnTo>
                    <a:pt x="3" y="12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31" y="8"/>
                  </a:lnTo>
                  <a:lnTo>
                    <a:pt x="135" y="14"/>
                  </a:lnTo>
                  <a:lnTo>
                    <a:pt x="133" y="22"/>
                  </a:lnTo>
                  <a:lnTo>
                    <a:pt x="128" y="30"/>
                  </a:lnTo>
                  <a:lnTo>
                    <a:pt x="135" y="48"/>
                  </a:lnTo>
                  <a:lnTo>
                    <a:pt x="144" y="65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C4D2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71" name="Freeform 161"/>
            <p:cNvSpPr>
              <a:spLocks/>
            </p:cNvSpPr>
            <p:nvPr/>
          </p:nvSpPr>
          <p:spPr bwMode="auto">
            <a:xfrm>
              <a:off x="3171" y="2314"/>
              <a:ext cx="87" cy="34"/>
            </a:xfrm>
            <a:custGeom>
              <a:avLst/>
              <a:gdLst>
                <a:gd name="T0" fmla="*/ 0 w 144"/>
                <a:gd name="T1" fmla="*/ 2 h 65"/>
                <a:gd name="T2" fmla="*/ 0 w 144"/>
                <a:gd name="T3" fmla="*/ 1 h 65"/>
                <a:gd name="T4" fmla="*/ 0 w 144"/>
                <a:gd name="T5" fmla="*/ 1 h 65"/>
                <a:gd name="T6" fmla="*/ 1 w 144"/>
                <a:gd name="T7" fmla="*/ 1 h 65"/>
                <a:gd name="T8" fmla="*/ 1 w 144"/>
                <a:gd name="T9" fmla="*/ 1 h 65"/>
                <a:gd name="T10" fmla="*/ 1 w 144"/>
                <a:gd name="T11" fmla="*/ 1 h 65"/>
                <a:gd name="T12" fmla="*/ 0 w 144"/>
                <a:gd name="T13" fmla="*/ 1 h 65"/>
                <a:gd name="T14" fmla="*/ 1 w 144"/>
                <a:gd name="T15" fmla="*/ 1 h 65"/>
                <a:gd name="T16" fmla="*/ 0 w 144"/>
                <a:gd name="T17" fmla="*/ 0 h 65"/>
                <a:gd name="T18" fmla="*/ 0 w 144"/>
                <a:gd name="T19" fmla="*/ 0 h 65"/>
                <a:gd name="T20" fmla="*/ 6 w 144"/>
                <a:gd name="T21" fmla="*/ 0 h 65"/>
                <a:gd name="T22" fmla="*/ 6 w 144"/>
                <a:gd name="T23" fmla="*/ 0 h 65"/>
                <a:gd name="T24" fmla="*/ 7 w 144"/>
                <a:gd name="T25" fmla="*/ 1 h 65"/>
                <a:gd name="T26" fmla="*/ 7 w 144"/>
                <a:gd name="T27" fmla="*/ 1 h 65"/>
                <a:gd name="T28" fmla="*/ 7 w 144"/>
                <a:gd name="T29" fmla="*/ 1 h 65"/>
                <a:gd name="T30" fmla="*/ 6 w 144"/>
                <a:gd name="T31" fmla="*/ 1 h 65"/>
                <a:gd name="T32" fmla="*/ 7 w 144"/>
                <a:gd name="T33" fmla="*/ 1 h 65"/>
                <a:gd name="T34" fmla="*/ 7 w 144"/>
                <a:gd name="T35" fmla="*/ 2 h 65"/>
                <a:gd name="T36" fmla="*/ 7 w 144"/>
                <a:gd name="T37" fmla="*/ 2 h 65"/>
                <a:gd name="T38" fmla="*/ 0 w 144"/>
                <a:gd name="T39" fmla="*/ 2 h 65"/>
                <a:gd name="T40" fmla="*/ 0 w 144"/>
                <a:gd name="T41" fmla="*/ 2 h 6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4"/>
                <a:gd name="T64" fmla="*/ 0 h 65"/>
                <a:gd name="T65" fmla="*/ 144 w 144"/>
                <a:gd name="T66" fmla="*/ 65 h 6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4" h="65">
                  <a:moveTo>
                    <a:pt x="0" y="63"/>
                  </a:moveTo>
                  <a:lnTo>
                    <a:pt x="0" y="48"/>
                  </a:lnTo>
                  <a:lnTo>
                    <a:pt x="5" y="44"/>
                  </a:lnTo>
                  <a:lnTo>
                    <a:pt x="7" y="40"/>
                  </a:lnTo>
                  <a:lnTo>
                    <a:pt x="5" y="32"/>
                  </a:lnTo>
                  <a:lnTo>
                    <a:pt x="0" y="24"/>
                  </a:lnTo>
                  <a:lnTo>
                    <a:pt x="3" y="12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31" y="8"/>
                  </a:lnTo>
                  <a:lnTo>
                    <a:pt x="135" y="14"/>
                  </a:lnTo>
                  <a:lnTo>
                    <a:pt x="133" y="22"/>
                  </a:lnTo>
                  <a:lnTo>
                    <a:pt x="128" y="30"/>
                  </a:lnTo>
                  <a:lnTo>
                    <a:pt x="135" y="48"/>
                  </a:lnTo>
                  <a:lnTo>
                    <a:pt x="144" y="65"/>
                  </a:lnTo>
                  <a:lnTo>
                    <a:pt x="0" y="63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72" name="Freeform 162"/>
            <p:cNvSpPr>
              <a:spLocks/>
            </p:cNvSpPr>
            <p:nvPr/>
          </p:nvSpPr>
          <p:spPr bwMode="auto">
            <a:xfrm>
              <a:off x="3181" y="2315"/>
              <a:ext cx="41" cy="32"/>
            </a:xfrm>
            <a:custGeom>
              <a:avLst/>
              <a:gdLst>
                <a:gd name="T0" fmla="*/ 2 w 67"/>
                <a:gd name="T1" fmla="*/ 2 h 59"/>
                <a:gd name="T2" fmla="*/ 2 w 67"/>
                <a:gd name="T3" fmla="*/ 2 h 59"/>
                <a:gd name="T4" fmla="*/ 2 w 67"/>
                <a:gd name="T5" fmla="*/ 2 h 59"/>
                <a:gd name="T6" fmla="*/ 2 w 67"/>
                <a:gd name="T7" fmla="*/ 2 h 59"/>
                <a:gd name="T8" fmla="*/ 3 w 67"/>
                <a:gd name="T9" fmla="*/ 1 h 59"/>
                <a:gd name="T10" fmla="*/ 4 w 67"/>
                <a:gd name="T11" fmla="*/ 1 h 59"/>
                <a:gd name="T12" fmla="*/ 4 w 67"/>
                <a:gd name="T13" fmla="*/ 1 h 59"/>
                <a:gd name="T14" fmla="*/ 4 w 67"/>
                <a:gd name="T15" fmla="*/ 1 h 59"/>
                <a:gd name="T16" fmla="*/ 4 w 67"/>
                <a:gd name="T17" fmla="*/ 1 h 59"/>
                <a:gd name="T18" fmla="*/ 4 w 67"/>
                <a:gd name="T19" fmla="*/ 1 h 59"/>
                <a:gd name="T20" fmla="*/ 4 w 67"/>
                <a:gd name="T21" fmla="*/ 1 h 59"/>
                <a:gd name="T22" fmla="*/ 4 w 67"/>
                <a:gd name="T23" fmla="*/ 1 h 59"/>
                <a:gd name="T24" fmla="*/ 3 w 67"/>
                <a:gd name="T25" fmla="*/ 1 h 59"/>
                <a:gd name="T26" fmla="*/ 2 w 67"/>
                <a:gd name="T27" fmla="*/ 1 h 59"/>
                <a:gd name="T28" fmla="*/ 2 w 67"/>
                <a:gd name="T29" fmla="*/ 1 h 59"/>
                <a:gd name="T30" fmla="*/ 2 w 67"/>
                <a:gd name="T31" fmla="*/ 0 h 59"/>
                <a:gd name="T32" fmla="*/ 2 w 67"/>
                <a:gd name="T33" fmla="*/ 0 h 59"/>
                <a:gd name="T34" fmla="*/ 1 w 67"/>
                <a:gd name="T35" fmla="*/ 0 h 59"/>
                <a:gd name="T36" fmla="*/ 1 w 67"/>
                <a:gd name="T37" fmla="*/ 1 h 59"/>
                <a:gd name="T38" fmla="*/ 1 w 67"/>
                <a:gd name="T39" fmla="*/ 1 h 59"/>
                <a:gd name="T40" fmla="*/ 1 w 67"/>
                <a:gd name="T41" fmla="*/ 1 h 59"/>
                <a:gd name="T42" fmla="*/ 1 w 67"/>
                <a:gd name="T43" fmla="*/ 1 h 59"/>
                <a:gd name="T44" fmla="*/ 1 w 67"/>
                <a:gd name="T45" fmla="*/ 1 h 59"/>
                <a:gd name="T46" fmla="*/ 0 w 67"/>
                <a:gd name="T47" fmla="*/ 1 h 59"/>
                <a:gd name="T48" fmla="*/ 0 w 67"/>
                <a:gd name="T49" fmla="*/ 1 h 59"/>
                <a:gd name="T50" fmla="*/ 0 w 67"/>
                <a:gd name="T51" fmla="*/ 1 h 59"/>
                <a:gd name="T52" fmla="*/ 1 w 67"/>
                <a:gd name="T53" fmla="*/ 1 h 59"/>
                <a:gd name="T54" fmla="*/ 1 w 67"/>
                <a:gd name="T55" fmla="*/ 1 h 59"/>
                <a:gd name="T56" fmla="*/ 1 w 67"/>
                <a:gd name="T57" fmla="*/ 1 h 59"/>
                <a:gd name="T58" fmla="*/ 1 w 67"/>
                <a:gd name="T59" fmla="*/ 2 h 59"/>
                <a:gd name="T60" fmla="*/ 1 w 67"/>
                <a:gd name="T61" fmla="*/ 2 h 59"/>
                <a:gd name="T62" fmla="*/ 1 w 67"/>
                <a:gd name="T63" fmla="*/ 2 h 59"/>
                <a:gd name="T64" fmla="*/ 2 w 67"/>
                <a:gd name="T65" fmla="*/ 2 h 5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7"/>
                <a:gd name="T100" fmla="*/ 0 h 59"/>
                <a:gd name="T101" fmla="*/ 67 w 67"/>
                <a:gd name="T102" fmla="*/ 59 h 5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7" h="59">
                  <a:moveTo>
                    <a:pt x="35" y="59"/>
                  </a:moveTo>
                  <a:lnTo>
                    <a:pt x="42" y="59"/>
                  </a:lnTo>
                  <a:lnTo>
                    <a:pt x="49" y="57"/>
                  </a:lnTo>
                  <a:lnTo>
                    <a:pt x="53" y="55"/>
                  </a:lnTo>
                  <a:lnTo>
                    <a:pt x="58" y="51"/>
                  </a:lnTo>
                  <a:lnTo>
                    <a:pt x="63" y="46"/>
                  </a:lnTo>
                  <a:lnTo>
                    <a:pt x="65" y="40"/>
                  </a:lnTo>
                  <a:lnTo>
                    <a:pt x="67" y="34"/>
                  </a:lnTo>
                  <a:lnTo>
                    <a:pt x="67" y="30"/>
                  </a:lnTo>
                  <a:lnTo>
                    <a:pt x="67" y="24"/>
                  </a:lnTo>
                  <a:lnTo>
                    <a:pt x="65" y="18"/>
                  </a:lnTo>
                  <a:lnTo>
                    <a:pt x="63" y="14"/>
                  </a:lnTo>
                  <a:lnTo>
                    <a:pt x="58" y="8"/>
                  </a:lnTo>
                  <a:lnTo>
                    <a:pt x="53" y="6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1" y="2"/>
                  </a:lnTo>
                  <a:lnTo>
                    <a:pt x="16" y="6"/>
                  </a:lnTo>
                  <a:lnTo>
                    <a:pt x="9" y="8"/>
                  </a:lnTo>
                  <a:lnTo>
                    <a:pt x="7" y="14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7" y="46"/>
                  </a:lnTo>
                  <a:lnTo>
                    <a:pt x="9" y="51"/>
                  </a:lnTo>
                  <a:lnTo>
                    <a:pt x="16" y="55"/>
                  </a:lnTo>
                  <a:lnTo>
                    <a:pt x="21" y="57"/>
                  </a:lnTo>
                  <a:lnTo>
                    <a:pt x="28" y="59"/>
                  </a:lnTo>
                  <a:lnTo>
                    <a:pt x="35" y="59"/>
                  </a:lnTo>
                  <a:close/>
                </a:path>
              </a:pathLst>
            </a:custGeom>
            <a:solidFill>
              <a:srgbClr val="1315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73" name="Freeform 163"/>
            <p:cNvSpPr>
              <a:spLocks/>
            </p:cNvSpPr>
            <p:nvPr/>
          </p:nvSpPr>
          <p:spPr bwMode="auto">
            <a:xfrm>
              <a:off x="3181" y="2315"/>
              <a:ext cx="41" cy="32"/>
            </a:xfrm>
            <a:custGeom>
              <a:avLst/>
              <a:gdLst>
                <a:gd name="T0" fmla="*/ 2 w 67"/>
                <a:gd name="T1" fmla="*/ 2 h 59"/>
                <a:gd name="T2" fmla="*/ 2 w 67"/>
                <a:gd name="T3" fmla="*/ 2 h 59"/>
                <a:gd name="T4" fmla="*/ 2 w 67"/>
                <a:gd name="T5" fmla="*/ 2 h 59"/>
                <a:gd name="T6" fmla="*/ 2 w 67"/>
                <a:gd name="T7" fmla="*/ 2 h 59"/>
                <a:gd name="T8" fmla="*/ 3 w 67"/>
                <a:gd name="T9" fmla="*/ 1 h 59"/>
                <a:gd name="T10" fmla="*/ 4 w 67"/>
                <a:gd name="T11" fmla="*/ 1 h 59"/>
                <a:gd name="T12" fmla="*/ 4 w 67"/>
                <a:gd name="T13" fmla="*/ 1 h 59"/>
                <a:gd name="T14" fmla="*/ 4 w 67"/>
                <a:gd name="T15" fmla="*/ 1 h 59"/>
                <a:gd name="T16" fmla="*/ 4 w 67"/>
                <a:gd name="T17" fmla="*/ 1 h 59"/>
                <a:gd name="T18" fmla="*/ 4 w 67"/>
                <a:gd name="T19" fmla="*/ 1 h 59"/>
                <a:gd name="T20" fmla="*/ 4 w 67"/>
                <a:gd name="T21" fmla="*/ 1 h 59"/>
                <a:gd name="T22" fmla="*/ 4 w 67"/>
                <a:gd name="T23" fmla="*/ 1 h 59"/>
                <a:gd name="T24" fmla="*/ 3 w 67"/>
                <a:gd name="T25" fmla="*/ 1 h 59"/>
                <a:gd name="T26" fmla="*/ 2 w 67"/>
                <a:gd name="T27" fmla="*/ 1 h 59"/>
                <a:gd name="T28" fmla="*/ 2 w 67"/>
                <a:gd name="T29" fmla="*/ 1 h 59"/>
                <a:gd name="T30" fmla="*/ 2 w 67"/>
                <a:gd name="T31" fmla="*/ 0 h 59"/>
                <a:gd name="T32" fmla="*/ 2 w 67"/>
                <a:gd name="T33" fmla="*/ 0 h 59"/>
                <a:gd name="T34" fmla="*/ 1 w 67"/>
                <a:gd name="T35" fmla="*/ 0 h 59"/>
                <a:gd name="T36" fmla="*/ 1 w 67"/>
                <a:gd name="T37" fmla="*/ 1 h 59"/>
                <a:gd name="T38" fmla="*/ 1 w 67"/>
                <a:gd name="T39" fmla="*/ 1 h 59"/>
                <a:gd name="T40" fmla="*/ 1 w 67"/>
                <a:gd name="T41" fmla="*/ 1 h 59"/>
                <a:gd name="T42" fmla="*/ 1 w 67"/>
                <a:gd name="T43" fmla="*/ 1 h 59"/>
                <a:gd name="T44" fmla="*/ 1 w 67"/>
                <a:gd name="T45" fmla="*/ 1 h 59"/>
                <a:gd name="T46" fmla="*/ 0 w 67"/>
                <a:gd name="T47" fmla="*/ 1 h 59"/>
                <a:gd name="T48" fmla="*/ 0 w 67"/>
                <a:gd name="T49" fmla="*/ 1 h 59"/>
                <a:gd name="T50" fmla="*/ 0 w 67"/>
                <a:gd name="T51" fmla="*/ 1 h 59"/>
                <a:gd name="T52" fmla="*/ 1 w 67"/>
                <a:gd name="T53" fmla="*/ 1 h 59"/>
                <a:gd name="T54" fmla="*/ 1 w 67"/>
                <a:gd name="T55" fmla="*/ 1 h 59"/>
                <a:gd name="T56" fmla="*/ 1 w 67"/>
                <a:gd name="T57" fmla="*/ 1 h 59"/>
                <a:gd name="T58" fmla="*/ 1 w 67"/>
                <a:gd name="T59" fmla="*/ 2 h 59"/>
                <a:gd name="T60" fmla="*/ 1 w 67"/>
                <a:gd name="T61" fmla="*/ 2 h 59"/>
                <a:gd name="T62" fmla="*/ 1 w 67"/>
                <a:gd name="T63" fmla="*/ 2 h 59"/>
                <a:gd name="T64" fmla="*/ 2 w 67"/>
                <a:gd name="T65" fmla="*/ 2 h 59"/>
                <a:gd name="T66" fmla="*/ 2 w 67"/>
                <a:gd name="T67" fmla="*/ 2 h 59"/>
                <a:gd name="T68" fmla="*/ 2 w 67"/>
                <a:gd name="T69" fmla="*/ 2 h 5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7"/>
                <a:gd name="T106" fmla="*/ 0 h 59"/>
                <a:gd name="T107" fmla="*/ 67 w 67"/>
                <a:gd name="T108" fmla="*/ 59 h 5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7" h="59">
                  <a:moveTo>
                    <a:pt x="35" y="59"/>
                  </a:moveTo>
                  <a:lnTo>
                    <a:pt x="42" y="59"/>
                  </a:lnTo>
                  <a:lnTo>
                    <a:pt x="49" y="57"/>
                  </a:lnTo>
                  <a:lnTo>
                    <a:pt x="53" y="55"/>
                  </a:lnTo>
                  <a:lnTo>
                    <a:pt x="58" y="51"/>
                  </a:lnTo>
                  <a:lnTo>
                    <a:pt x="63" y="46"/>
                  </a:lnTo>
                  <a:lnTo>
                    <a:pt x="65" y="40"/>
                  </a:lnTo>
                  <a:lnTo>
                    <a:pt x="67" y="34"/>
                  </a:lnTo>
                  <a:lnTo>
                    <a:pt x="67" y="30"/>
                  </a:lnTo>
                  <a:lnTo>
                    <a:pt x="67" y="24"/>
                  </a:lnTo>
                  <a:lnTo>
                    <a:pt x="65" y="18"/>
                  </a:lnTo>
                  <a:lnTo>
                    <a:pt x="63" y="14"/>
                  </a:lnTo>
                  <a:lnTo>
                    <a:pt x="58" y="8"/>
                  </a:lnTo>
                  <a:lnTo>
                    <a:pt x="53" y="6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1" y="2"/>
                  </a:lnTo>
                  <a:lnTo>
                    <a:pt x="16" y="6"/>
                  </a:lnTo>
                  <a:lnTo>
                    <a:pt x="9" y="8"/>
                  </a:lnTo>
                  <a:lnTo>
                    <a:pt x="7" y="14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7" y="46"/>
                  </a:lnTo>
                  <a:lnTo>
                    <a:pt x="9" y="51"/>
                  </a:lnTo>
                  <a:lnTo>
                    <a:pt x="16" y="55"/>
                  </a:lnTo>
                  <a:lnTo>
                    <a:pt x="21" y="57"/>
                  </a:lnTo>
                  <a:lnTo>
                    <a:pt x="28" y="59"/>
                  </a:lnTo>
                  <a:lnTo>
                    <a:pt x="35" y="59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74" name="Freeform 164"/>
            <p:cNvSpPr>
              <a:spLocks/>
            </p:cNvSpPr>
            <p:nvPr/>
          </p:nvSpPr>
          <p:spPr bwMode="auto">
            <a:xfrm>
              <a:off x="3188" y="2318"/>
              <a:ext cx="31" cy="24"/>
            </a:xfrm>
            <a:custGeom>
              <a:avLst/>
              <a:gdLst>
                <a:gd name="T0" fmla="*/ 1 w 51"/>
                <a:gd name="T1" fmla="*/ 1 h 43"/>
                <a:gd name="T2" fmla="*/ 1 w 51"/>
                <a:gd name="T3" fmla="*/ 1 h 43"/>
                <a:gd name="T4" fmla="*/ 0 w 51"/>
                <a:gd name="T5" fmla="*/ 1 h 43"/>
                <a:gd name="T6" fmla="*/ 1 w 51"/>
                <a:gd name="T7" fmla="*/ 1 h 43"/>
                <a:gd name="T8" fmla="*/ 1 w 51"/>
                <a:gd name="T9" fmla="*/ 0 h 43"/>
                <a:gd name="T10" fmla="*/ 1 w 51"/>
                <a:gd name="T11" fmla="*/ 1 h 43"/>
                <a:gd name="T12" fmla="*/ 2 w 51"/>
                <a:gd name="T13" fmla="*/ 1 h 43"/>
                <a:gd name="T14" fmla="*/ 2 w 51"/>
                <a:gd name="T15" fmla="*/ 1 h 43"/>
                <a:gd name="T16" fmla="*/ 2 w 51"/>
                <a:gd name="T17" fmla="*/ 1 h 43"/>
                <a:gd name="T18" fmla="*/ 1 w 51"/>
                <a:gd name="T19" fmla="*/ 1 h 43"/>
                <a:gd name="T20" fmla="*/ 1 w 51"/>
                <a:gd name="T21" fmla="*/ 1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43"/>
                <a:gd name="T35" fmla="*/ 51 w 51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43">
                  <a:moveTo>
                    <a:pt x="9" y="43"/>
                  </a:moveTo>
                  <a:lnTo>
                    <a:pt x="16" y="26"/>
                  </a:lnTo>
                  <a:lnTo>
                    <a:pt x="0" y="16"/>
                  </a:lnTo>
                  <a:lnTo>
                    <a:pt x="19" y="16"/>
                  </a:lnTo>
                  <a:lnTo>
                    <a:pt x="26" y="0"/>
                  </a:lnTo>
                  <a:lnTo>
                    <a:pt x="33" y="16"/>
                  </a:lnTo>
                  <a:lnTo>
                    <a:pt x="51" y="16"/>
                  </a:lnTo>
                  <a:lnTo>
                    <a:pt x="35" y="26"/>
                  </a:lnTo>
                  <a:lnTo>
                    <a:pt x="42" y="43"/>
                  </a:lnTo>
                  <a:lnTo>
                    <a:pt x="26" y="32"/>
                  </a:lnTo>
                  <a:lnTo>
                    <a:pt x="9" y="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75" name="Freeform 165"/>
            <p:cNvSpPr>
              <a:spLocks/>
            </p:cNvSpPr>
            <p:nvPr/>
          </p:nvSpPr>
          <p:spPr bwMode="auto">
            <a:xfrm>
              <a:off x="3188" y="2318"/>
              <a:ext cx="31" cy="24"/>
            </a:xfrm>
            <a:custGeom>
              <a:avLst/>
              <a:gdLst>
                <a:gd name="T0" fmla="*/ 1 w 51"/>
                <a:gd name="T1" fmla="*/ 1 h 43"/>
                <a:gd name="T2" fmla="*/ 1 w 51"/>
                <a:gd name="T3" fmla="*/ 1 h 43"/>
                <a:gd name="T4" fmla="*/ 0 w 51"/>
                <a:gd name="T5" fmla="*/ 1 h 43"/>
                <a:gd name="T6" fmla="*/ 1 w 51"/>
                <a:gd name="T7" fmla="*/ 1 h 43"/>
                <a:gd name="T8" fmla="*/ 1 w 51"/>
                <a:gd name="T9" fmla="*/ 0 h 43"/>
                <a:gd name="T10" fmla="*/ 1 w 51"/>
                <a:gd name="T11" fmla="*/ 1 h 43"/>
                <a:gd name="T12" fmla="*/ 2 w 51"/>
                <a:gd name="T13" fmla="*/ 1 h 43"/>
                <a:gd name="T14" fmla="*/ 2 w 51"/>
                <a:gd name="T15" fmla="*/ 1 h 43"/>
                <a:gd name="T16" fmla="*/ 2 w 51"/>
                <a:gd name="T17" fmla="*/ 1 h 43"/>
                <a:gd name="T18" fmla="*/ 1 w 51"/>
                <a:gd name="T19" fmla="*/ 1 h 43"/>
                <a:gd name="T20" fmla="*/ 1 w 51"/>
                <a:gd name="T21" fmla="*/ 1 h 43"/>
                <a:gd name="T22" fmla="*/ 1 w 51"/>
                <a:gd name="T23" fmla="*/ 1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43"/>
                <a:gd name="T38" fmla="*/ 51 w 51"/>
                <a:gd name="T39" fmla="*/ 43 h 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43">
                  <a:moveTo>
                    <a:pt x="9" y="43"/>
                  </a:moveTo>
                  <a:lnTo>
                    <a:pt x="16" y="26"/>
                  </a:lnTo>
                  <a:lnTo>
                    <a:pt x="0" y="16"/>
                  </a:lnTo>
                  <a:lnTo>
                    <a:pt x="19" y="16"/>
                  </a:lnTo>
                  <a:lnTo>
                    <a:pt x="26" y="0"/>
                  </a:lnTo>
                  <a:lnTo>
                    <a:pt x="33" y="16"/>
                  </a:lnTo>
                  <a:lnTo>
                    <a:pt x="51" y="16"/>
                  </a:lnTo>
                  <a:lnTo>
                    <a:pt x="35" y="26"/>
                  </a:lnTo>
                  <a:lnTo>
                    <a:pt x="42" y="43"/>
                  </a:lnTo>
                  <a:lnTo>
                    <a:pt x="26" y="32"/>
                  </a:lnTo>
                  <a:lnTo>
                    <a:pt x="9" y="43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76" name="Freeform 167"/>
            <p:cNvSpPr>
              <a:spLocks/>
            </p:cNvSpPr>
            <p:nvPr/>
          </p:nvSpPr>
          <p:spPr bwMode="auto">
            <a:xfrm>
              <a:off x="703" y="2614"/>
              <a:ext cx="149" cy="69"/>
            </a:xfrm>
            <a:custGeom>
              <a:avLst/>
              <a:gdLst>
                <a:gd name="T0" fmla="*/ 0 w 245"/>
                <a:gd name="T1" fmla="*/ 3 h 129"/>
                <a:gd name="T2" fmla="*/ 1 w 245"/>
                <a:gd name="T3" fmla="*/ 2 h 129"/>
                <a:gd name="T4" fmla="*/ 1 w 245"/>
                <a:gd name="T5" fmla="*/ 2 h 129"/>
                <a:gd name="T6" fmla="*/ 1 w 245"/>
                <a:gd name="T7" fmla="*/ 2 h 129"/>
                <a:gd name="T8" fmla="*/ 1 w 245"/>
                <a:gd name="T9" fmla="*/ 2 h 129"/>
                <a:gd name="T10" fmla="*/ 1 w 245"/>
                <a:gd name="T11" fmla="*/ 1 h 129"/>
                <a:gd name="T12" fmla="*/ 1 w 245"/>
                <a:gd name="T13" fmla="*/ 1 h 129"/>
                <a:gd name="T14" fmla="*/ 1 w 245"/>
                <a:gd name="T15" fmla="*/ 0 h 129"/>
                <a:gd name="T16" fmla="*/ 10 w 245"/>
                <a:gd name="T17" fmla="*/ 0 h 129"/>
                <a:gd name="T18" fmla="*/ 11 w 245"/>
                <a:gd name="T19" fmla="*/ 1 h 129"/>
                <a:gd name="T20" fmla="*/ 11 w 245"/>
                <a:gd name="T21" fmla="*/ 1 h 129"/>
                <a:gd name="T22" fmla="*/ 11 w 245"/>
                <a:gd name="T23" fmla="*/ 1 h 129"/>
                <a:gd name="T24" fmla="*/ 12 w 245"/>
                <a:gd name="T25" fmla="*/ 1 h 129"/>
                <a:gd name="T26" fmla="*/ 11 w 245"/>
                <a:gd name="T27" fmla="*/ 1 h 129"/>
                <a:gd name="T28" fmla="*/ 11 w 245"/>
                <a:gd name="T29" fmla="*/ 2 h 129"/>
                <a:gd name="T30" fmla="*/ 11 w 245"/>
                <a:gd name="T31" fmla="*/ 2 h 129"/>
                <a:gd name="T32" fmla="*/ 11 w 245"/>
                <a:gd name="T33" fmla="*/ 2 h 129"/>
                <a:gd name="T34" fmla="*/ 11 w 245"/>
                <a:gd name="T35" fmla="*/ 2 h 129"/>
                <a:gd name="T36" fmla="*/ 12 w 245"/>
                <a:gd name="T37" fmla="*/ 2 h 129"/>
                <a:gd name="T38" fmla="*/ 12 w 245"/>
                <a:gd name="T39" fmla="*/ 3 h 129"/>
                <a:gd name="T40" fmla="*/ 12 w 245"/>
                <a:gd name="T41" fmla="*/ 3 h 129"/>
                <a:gd name="T42" fmla="*/ 0 w 245"/>
                <a:gd name="T43" fmla="*/ 3 h 12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45"/>
                <a:gd name="T67" fmla="*/ 0 h 129"/>
                <a:gd name="T68" fmla="*/ 245 w 245"/>
                <a:gd name="T69" fmla="*/ 129 h 12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45" h="129">
                  <a:moveTo>
                    <a:pt x="0" y="127"/>
                  </a:moveTo>
                  <a:lnTo>
                    <a:pt x="5" y="97"/>
                  </a:lnTo>
                  <a:lnTo>
                    <a:pt x="12" y="89"/>
                  </a:lnTo>
                  <a:lnTo>
                    <a:pt x="17" y="79"/>
                  </a:lnTo>
                  <a:lnTo>
                    <a:pt x="10" y="64"/>
                  </a:lnTo>
                  <a:lnTo>
                    <a:pt x="5" y="46"/>
                  </a:lnTo>
                  <a:lnTo>
                    <a:pt x="7" y="24"/>
                  </a:lnTo>
                  <a:lnTo>
                    <a:pt x="5" y="0"/>
                  </a:lnTo>
                  <a:lnTo>
                    <a:pt x="198" y="0"/>
                  </a:lnTo>
                  <a:lnTo>
                    <a:pt x="210" y="8"/>
                  </a:lnTo>
                  <a:lnTo>
                    <a:pt x="219" y="16"/>
                  </a:lnTo>
                  <a:lnTo>
                    <a:pt x="226" y="22"/>
                  </a:lnTo>
                  <a:lnTo>
                    <a:pt x="228" y="28"/>
                  </a:lnTo>
                  <a:lnTo>
                    <a:pt x="224" y="44"/>
                  </a:lnTo>
                  <a:lnTo>
                    <a:pt x="217" y="60"/>
                  </a:lnTo>
                  <a:lnTo>
                    <a:pt x="219" y="68"/>
                  </a:lnTo>
                  <a:lnTo>
                    <a:pt x="221" y="79"/>
                  </a:lnTo>
                  <a:lnTo>
                    <a:pt x="226" y="89"/>
                  </a:lnTo>
                  <a:lnTo>
                    <a:pt x="231" y="99"/>
                  </a:lnTo>
                  <a:lnTo>
                    <a:pt x="240" y="115"/>
                  </a:lnTo>
                  <a:lnTo>
                    <a:pt x="245" y="129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4D2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77" name="Freeform 168"/>
            <p:cNvSpPr>
              <a:spLocks/>
            </p:cNvSpPr>
            <p:nvPr/>
          </p:nvSpPr>
          <p:spPr bwMode="auto">
            <a:xfrm>
              <a:off x="738" y="2620"/>
              <a:ext cx="70" cy="66"/>
            </a:xfrm>
            <a:custGeom>
              <a:avLst/>
              <a:gdLst>
                <a:gd name="T0" fmla="*/ 3 w 116"/>
                <a:gd name="T1" fmla="*/ 3 h 121"/>
                <a:gd name="T2" fmla="*/ 3 w 116"/>
                <a:gd name="T3" fmla="*/ 3 h 121"/>
                <a:gd name="T4" fmla="*/ 4 w 116"/>
                <a:gd name="T5" fmla="*/ 3 h 121"/>
                <a:gd name="T6" fmla="*/ 4 w 116"/>
                <a:gd name="T7" fmla="*/ 3 h 121"/>
                <a:gd name="T8" fmla="*/ 5 w 116"/>
                <a:gd name="T9" fmla="*/ 3 h 121"/>
                <a:gd name="T10" fmla="*/ 5 w 116"/>
                <a:gd name="T11" fmla="*/ 2 h 121"/>
                <a:gd name="T12" fmla="*/ 5 w 116"/>
                <a:gd name="T13" fmla="*/ 2 h 121"/>
                <a:gd name="T14" fmla="*/ 5 w 116"/>
                <a:gd name="T15" fmla="*/ 2 h 121"/>
                <a:gd name="T16" fmla="*/ 5 w 116"/>
                <a:gd name="T17" fmla="*/ 2 h 121"/>
                <a:gd name="T18" fmla="*/ 5 w 116"/>
                <a:gd name="T19" fmla="*/ 1 h 121"/>
                <a:gd name="T20" fmla="*/ 5 w 116"/>
                <a:gd name="T21" fmla="*/ 1 h 121"/>
                <a:gd name="T22" fmla="*/ 5 w 116"/>
                <a:gd name="T23" fmla="*/ 1 h 121"/>
                <a:gd name="T24" fmla="*/ 5 w 116"/>
                <a:gd name="T25" fmla="*/ 1 h 121"/>
                <a:gd name="T26" fmla="*/ 4 w 116"/>
                <a:gd name="T27" fmla="*/ 1 h 121"/>
                <a:gd name="T28" fmla="*/ 4 w 116"/>
                <a:gd name="T29" fmla="*/ 1 h 121"/>
                <a:gd name="T30" fmla="*/ 3 w 116"/>
                <a:gd name="T31" fmla="*/ 1 h 121"/>
                <a:gd name="T32" fmla="*/ 3 w 116"/>
                <a:gd name="T33" fmla="*/ 0 h 121"/>
                <a:gd name="T34" fmla="*/ 2 w 116"/>
                <a:gd name="T35" fmla="*/ 1 h 121"/>
                <a:gd name="T36" fmla="*/ 2 w 116"/>
                <a:gd name="T37" fmla="*/ 1 h 121"/>
                <a:gd name="T38" fmla="*/ 1 w 116"/>
                <a:gd name="T39" fmla="*/ 1 h 121"/>
                <a:gd name="T40" fmla="*/ 1 w 116"/>
                <a:gd name="T41" fmla="*/ 1 h 121"/>
                <a:gd name="T42" fmla="*/ 1 w 116"/>
                <a:gd name="T43" fmla="*/ 1 h 121"/>
                <a:gd name="T44" fmla="*/ 1 w 116"/>
                <a:gd name="T45" fmla="*/ 1 h 121"/>
                <a:gd name="T46" fmla="*/ 1 w 116"/>
                <a:gd name="T47" fmla="*/ 1 h 121"/>
                <a:gd name="T48" fmla="*/ 0 w 116"/>
                <a:gd name="T49" fmla="*/ 2 h 121"/>
                <a:gd name="T50" fmla="*/ 1 w 116"/>
                <a:gd name="T51" fmla="*/ 2 h 121"/>
                <a:gd name="T52" fmla="*/ 1 w 116"/>
                <a:gd name="T53" fmla="*/ 2 h 121"/>
                <a:gd name="T54" fmla="*/ 1 w 116"/>
                <a:gd name="T55" fmla="*/ 2 h 121"/>
                <a:gd name="T56" fmla="*/ 1 w 116"/>
                <a:gd name="T57" fmla="*/ 3 h 121"/>
                <a:gd name="T58" fmla="*/ 1 w 116"/>
                <a:gd name="T59" fmla="*/ 3 h 121"/>
                <a:gd name="T60" fmla="*/ 2 w 116"/>
                <a:gd name="T61" fmla="*/ 3 h 121"/>
                <a:gd name="T62" fmla="*/ 2 w 116"/>
                <a:gd name="T63" fmla="*/ 3 h 121"/>
                <a:gd name="T64" fmla="*/ 3 w 116"/>
                <a:gd name="T65" fmla="*/ 3 h 1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6"/>
                <a:gd name="T100" fmla="*/ 0 h 121"/>
                <a:gd name="T101" fmla="*/ 116 w 116"/>
                <a:gd name="T102" fmla="*/ 121 h 12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6" h="121">
                  <a:moveTo>
                    <a:pt x="58" y="121"/>
                  </a:moveTo>
                  <a:lnTo>
                    <a:pt x="70" y="119"/>
                  </a:lnTo>
                  <a:lnTo>
                    <a:pt x="81" y="115"/>
                  </a:lnTo>
                  <a:lnTo>
                    <a:pt x="91" y="109"/>
                  </a:lnTo>
                  <a:lnTo>
                    <a:pt x="100" y="103"/>
                  </a:lnTo>
                  <a:lnTo>
                    <a:pt x="107" y="93"/>
                  </a:lnTo>
                  <a:lnTo>
                    <a:pt x="112" y="83"/>
                  </a:lnTo>
                  <a:lnTo>
                    <a:pt x="114" y="73"/>
                  </a:lnTo>
                  <a:lnTo>
                    <a:pt x="116" y="60"/>
                  </a:lnTo>
                  <a:lnTo>
                    <a:pt x="114" y="48"/>
                  </a:lnTo>
                  <a:lnTo>
                    <a:pt x="112" y="38"/>
                  </a:lnTo>
                  <a:lnTo>
                    <a:pt x="107" y="28"/>
                  </a:lnTo>
                  <a:lnTo>
                    <a:pt x="100" y="18"/>
                  </a:lnTo>
                  <a:lnTo>
                    <a:pt x="91" y="10"/>
                  </a:lnTo>
                  <a:lnTo>
                    <a:pt x="81" y="6"/>
                  </a:lnTo>
                  <a:lnTo>
                    <a:pt x="70" y="2"/>
                  </a:lnTo>
                  <a:lnTo>
                    <a:pt x="58" y="0"/>
                  </a:lnTo>
                  <a:lnTo>
                    <a:pt x="46" y="2"/>
                  </a:lnTo>
                  <a:lnTo>
                    <a:pt x="37" y="6"/>
                  </a:lnTo>
                  <a:lnTo>
                    <a:pt x="28" y="10"/>
                  </a:lnTo>
                  <a:lnTo>
                    <a:pt x="18" y="18"/>
                  </a:lnTo>
                  <a:lnTo>
                    <a:pt x="11" y="28"/>
                  </a:lnTo>
                  <a:lnTo>
                    <a:pt x="7" y="38"/>
                  </a:lnTo>
                  <a:lnTo>
                    <a:pt x="2" y="48"/>
                  </a:lnTo>
                  <a:lnTo>
                    <a:pt x="0" y="60"/>
                  </a:lnTo>
                  <a:lnTo>
                    <a:pt x="2" y="73"/>
                  </a:lnTo>
                  <a:lnTo>
                    <a:pt x="7" y="83"/>
                  </a:lnTo>
                  <a:lnTo>
                    <a:pt x="11" y="93"/>
                  </a:lnTo>
                  <a:lnTo>
                    <a:pt x="18" y="103"/>
                  </a:lnTo>
                  <a:lnTo>
                    <a:pt x="28" y="109"/>
                  </a:lnTo>
                  <a:lnTo>
                    <a:pt x="37" y="115"/>
                  </a:lnTo>
                  <a:lnTo>
                    <a:pt x="46" y="119"/>
                  </a:lnTo>
                  <a:lnTo>
                    <a:pt x="58" y="121"/>
                  </a:lnTo>
                  <a:close/>
                </a:path>
              </a:pathLst>
            </a:custGeom>
            <a:solidFill>
              <a:srgbClr val="1315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631" name="Rectangle 169"/>
            <p:cNvSpPr>
              <a:spLocks noChangeArrowheads="1"/>
            </p:cNvSpPr>
            <p:nvPr/>
          </p:nvSpPr>
          <p:spPr bwMode="auto">
            <a:xfrm rot="18900000">
              <a:off x="1164" y="2976"/>
              <a:ext cx="22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pt-BR" sz="1000" b="1">
                  <a:solidFill>
                    <a:prstClr val="black"/>
                  </a:solidFill>
                  <a:latin typeface="AvantGarde Bk BT" pitchFamily="34" charset="0"/>
                </a:rPr>
                <a:t> </a:t>
              </a:r>
              <a:endParaRPr lang="pt-BR" sz="10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hardMod BT" pitchFamily="18" charset="0"/>
              </a:endParaRPr>
            </a:p>
          </p:txBody>
        </p:sp>
        <p:sp>
          <p:nvSpPr>
            <p:cNvPr id="5279" name="Freeform 170"/>
            <p:cNvSpPr>
              <a:spLocks/>
            </p:cNvSpPr>
            <p:nvPr/>
          </p:nvSpPr>
          <p:spPr bwMode="auto">
            <a:xfrm>
              <a:off x="3907" y="2064"/>
              <a:ext cx="24" cy="23"/>
            </a:xfrm>
            <a:custGeom>
              <a:avLst/>
              <a:gdLst>
                <a:gd name="T0" fmla="*/ 0 w 42"/>
                <a:gd name="T1" fmla="*/ 0 h 44"/>
                <a:gd name="T2" fmla="*/ 1 w 42"/>
                <a:gd name="T3" fmla="*/ 1 h 44"/>
                <a:gd name="T4" fmla="*/ 1 w 42"/>
                <a:gd name="T5" fmla="*/ 1 h 44"/>
                <a:gd name="T6" fmla="*/ 1 w 42"/>
                <a:gd name="T7" fmla="*/ 1 h 44"/>
                <a:gd name="T8" fmla="*/ 2 w 42"/>
                <a:gd name="T9" fmla="*/ 1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4"/>
                <a:gd name="T17" fmla="*/ 42 w 4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4">
                  <a:moveTo>
                    <a:pt x="0" y="0"/>
                  </a:moveTo>
                  <a:lnTo>
                    <a:pt x="9" y="10"/>
                  </a:lnTo>
                  <a:lnTo>
                    <a:pt x="18" y="22"/>
                  </a:lnTo>
                  <a:lnTo>
                    <a:pt x="30" y="34"/>
                  </a:lnTo>
                  <a:lnTo>
                    <a:pt x="42" y="44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pic>
          <p:nvPicPr>
            <p:cNvPr id="5280" name="Picture 17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35" y="2065"/>
              <a:ext cx="338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81" name="Freeform 172"/>
            <p:cNvSpPr>
              <a:spLocks/>
            </p:cNvSpPr>
            <p:nvPr/>
          </p:nvSpPr>
          <p:spPr bwMode="auto">
            <a:xfrm>
              <a:off x="3037" y="2020"/>
              <a:ext cx="336" cy="89"/>
            </a:xfrm>
            <a:custGeom>
              <a:avLst/>
              <a:gdLst>
                <a:gd name="T0" fmla="*/ 0 w 554"/>
                <a:gd name="T1" fmla="*/ 2 h 168"/>
                <a:gd name="T2" fmla="*/ 1 w 554"/>
                <a:gd name="T3" fmla="*/ 2 h 168"/>
                <a:gd name="T4" fmla="*/ 3 w 554"/>
                <a:gd name="T5" fmla="*/ 1 h 168"/>
                <a:gd name="T6" fmla="*/ 4 w 554"/>
                <a:gd name="T7" fmla="*/ 1 h 168"/>
                <a:gd name="T8" fmla="*/ 6 w 554"/>
                <a:gd name="T9" fmla="*/ 1 h 168"/>
                <a:gd name="T10" fmla="*/ 8 w 554"/>
                <a:gd name="T11" fmla="*/ 1 h 168"/>
                <a:gd name="T12" fmla="*/ 10 w 554"/>
                <a:gd name="T13" fmla="*/ 1 h 168"/>
                <a:gd name="T14" fmla="*/ 12 w 554"/>
                <a:gd name="T15" fmla="*/ 1 h 168"/>
                <a:gd name="T16" fmla="*/ 13 w 554"/>
                <a:gd name="T17" fmla="*/ 0 h 168"/>
                <a:gd name="T18" fmla="*/ 15 w 554"/>
                <a:gd name="T19" fmla="*/ 1 h 168"/>
                <a:gd name="T20" fmla="*/ 18 w 554"/>
                <a:gd name="T21" fmla="*/ 1 h 168"/>
                <a:gd name="T22" fmla="*/ 19 w 554"/>
                <a:gd name="T23" fmla="*/ 1 h 168"/>
                <a:gd name="T24" fmla="*/ 21 w 554"/>
                <a:gd name="T25" fmla="*/ 1 h 168"/>
                <a:gd name="T26" fmla="*/ 23 w 554"/>
                <a:gd name="T27" fmla="*/ 1 h 168"/>
                <a:gd name="T28" fmla="*/ 25 w 554"/>
                <a:gd name="T29" fmla="*/ 1 h 168"/>
                <a:gd name="T30" fmla="*/ 26 w 554"/>
                <a:gd name="T31" fmla="*/ 2 h 168"/>
                <a:gd name="T32" fmla="*/ 27 w 554"/>
                <a:gd name="T33" fmla="*/ 2 h 168"/>
                <a:gd name="T34" fmla="*/ 27 w 554"/>
                <a:gd name="T35" fmla="*/ 2 h 168"/>
                <a:gd name="T36" fmla="*/ 27 w 554"/>
                <a:gd name="T37" fmla="*/ 2 h 168"/>
                <a:gd name="T38" fmla="*/ 27 w 554"/>
                <a:gd name="T39" fmla="*/ 2 h 168"/>
                <a:gd name="T40" fmla="*/ 27 w 554"/>
                <a:gd name="T41" fmla="*/ 2 h 168"/>
                <a:gd name="T42" fmla="*/ 27 w 554"/>
                <a:gd name="T43" fmla="*/ 2 h 168"/>
                <a:gd name="T44" fmla="*/ 27 w 554"/>
                <a:gd name="T45" fmla="*/ 2 h 168"/>
                <a:gd name="T46" fmla="*/ 26 w 554"/>
                <a:gd name="T47" fmla="*/ 2 h 168"/>
                <a:gd name="T48" fmla="*/ 25 w 554"/>
                <a:gd name="T49" fmla="*/ 3 h 168"/>
                <a:gd name="T50" fmla="*/ 23 w 554"/>
                <a:gd name="T51" fmla="*/ 3 h 168"/>
                <a:gd name="T52" fmla="*/ 21 w 554"/>
                <a:gd name="T53" fmla="*/ 3 h 168"/>
                <a:gd name="T54" fmla="*/ 19 w 554"/>
                <a:gd name="T55" fmla="*/ 3 h 168"/>
                <a:gd name="T56" fmla="*/ 18 w 554"/>
                <a:gd name="T57" fmla="*/ 4 h 168"/>
                <a:gd name="T58" fmla="*/ 15 w 554"/>
                <a:gd name="T59" fmla="*/ 4 h 168"/>
                <a:gd name="T60" fmla="*/ 13 w 554"/>
                <a:gd name="T61" fmla="*/ 4 h 168"/>
                <a:gd name="T62" fmla="*/ 12 w 554"/>
                <a:gd name="T63" fmla="*/ 4 h 168"/>
                <a:gd name="T64" fmla="*/ 10 w 554"/>
                <a:gd name="T65" fmla="*/ 4 h 168"/>
                <a:gd name="T66" fmla="*/ 8 w 554"/>
                <a:gd name="T67" fmla="*/ 3 h 168"/>
                <a:gd name="T68" fmla="*/ 6 w 554"/>
                <a:gd name="T69" fmla="*/ 3 h 168"/>
                <a:gd name="T70" fmla="*/ 4 w 554"/>
                <a:gd name="T71" fmla="*/ 3 h 168"/>
                <a:gd name="T72" fmla="*/ 3 w 554"/>
                <a:gd name="T73" fmla="*/ 3 h 168"/>
                <a:gd name="T74" fmla="*/ 1 w 554"/>
                <a:gd name="T75" fmla="*/ 2 h 168"/>
                <a:gd name="T76" fmla="*/ 0 w 554"/>
                <a:gd name="T77" fmla="*/ 2 h 168"/>
                <a:gd name="T78" fmla="*/ 0 w 554"/>
                <a:gd name="T79" fmla="*/ 2 h 16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54"/>
                <a:gd name="T121" fmla="*/ 0 h 168"/>
                <a:gd name="T122" fmla="*/ 554 w 554"/>
                <a:gd name="T123" fmla="*/ 168 h 16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54" h="168">
                  <a:moveTo>
                    <a:pt x="0" y="85"/>
                  </a:moveTo>
                  <a:lnTo>
                    <a:pt x="28" y="65"/>
                  </a:lnTo>
                  <a:lnTo>
                    <a:pt x="56" y="48"/>
                  </a:lnTo>
                  <a:lnTo>
                    <a:pt x="89" y="34"/>
                  </a:lnTo>
                  <a:lnTo>
                    <a:pt x="121" y="22"/>
                  </a:lnTo>
                  <a:lnTo>
                    <a:pt x="158" y="14"/>
                  </a:lnTo>
                  <a:lnTo>
                    <a:pt x="193" y="6"/>
                  </a:lnTo>
                  <a:lnTo>
                    <a:pt x="233" y="2"/>
                  </a:lnTo>
                  <a:lnTo>
                    <a:pt x="270" y="0"/>
                  </a:lnTo>
                  <a:lnTo>
                    <a:pt x="310" y="2"/>
                  </a:lnTo>
                  <a:lnTo>
                    <a:pt x="347" y="4"/>
                  </a:lnTo>
                  <a:lnTo>
                    <a:pt x="384" y="10"/>
                  </a:lnTo>
                  <a:lnTo>
                    <a:pt x="421" y="20"/>
                  </a:lnTo>
                  <a:lnTo>
                    <a:pt x="456" y="30"/>
                  </a:lnTo>
                  <a:lnTo>
                    <a:pt x="491" y="46"/>
                  </a:lnTo>
                  <a:lnTo>
                    <a:pt x="524" y="63"/>
                  </a:lnTo>
                  <a:lnTo>
                    <a:pt x="552" y="85"/>
                  </a:lnTo>
                  <a:lnTo>
                    <a:pt x="554" y="85"/>
                  </a:lnTo>
                  <a:lnTo>
                    <a:pt x="552" y="85"/>
                  </a:lnTo>
                  <a:lnTo>
                    <a:pt x="524" y="105"/>
                  </a:lnTo>
                  <a:lnTo>
                    <a:pt x="491" y="123"/>
                  </a:lnTo>
                  <a:lnTo>
                    <a:pt x="456" y="137"/>
                  </a:lnTo>
                  <a:lnTo>
                    <a:pt x="421" y="149"/>
                  </a:lnTo>
                  <a:lnTo>
                    <a:pt x="384" y="157"/>
                  </a:lnTo>
                  <a:lnTo>
                    <a:pt x="347" y="164"/>
                  </a:lnTo>
                  <a:lnTo>
                    <a:pt x="310" y="168"/>
                  </a:lnTo>
                  <a:lnTo>
                    <a:pt x="270" y="168"/>
                  </a:lnTo>
                  <a:lnTo>
                    <a:pt x="233" y="166"/>
                  </a:lnTo>
                  <a:lnTo>
                    <a:pt x="193" y="162"/>
                  </a:lnTo>
                  <a:lnTo>
                    <a:pt x="158" y="155"/>
                  </a:lnTo>
                  <a:lnTo>
                    <a:pt x="121" y="145"/>
                  </a:lnTo>
                  <a:lnTo>
                    <a:pt x="89" y="133"/>
                  </a:lnTo>
                  <a:lnTo>
                    <a:pt x="56" y="119"/>
                  </a:lnTo>
                  <a:lnTo>
                    <a:pt x="28" y="103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82" name="Freeform 173"/>
            <p:cNvSpPr>
              <a:spLocks/>
            </p:cNvSpPr>
            <p:nvPr/>
          </p:nvSpPr>
          <p:spPr bwMode="auto">
            <a:xfrm>
              <a:off x="3037" y="2020"/>
              <a:ext cx="336" cy="89"/>
            </a:xfrm>
            <a:custGeom>
              <a:avLst/>
              <a:gdLst>
                <a:gd name="T0" fmla="*/ 0 w 554"/>
                <a:gd name="T1" fmla="*/ 2 h 168"/>
                <a:gd name="T2" fmla="*/ 1 w 554"/>
                <a:gd name="T3" fmla="*/ 2 h 168"/>
                <a:gd name="T4" fmla="*/ 3 w 554"/>
                <a:gd name="T5" fmla="*/ 1 h 168"/>
                <a:gd name="T6" fmla="*/ 4 w 554"/>
                <a:gd name="T7" fmla="*/ 1 h 168"/>
                <a:gd name="T8" fmla="*/ 6 w 554"/>
                <a:gd name="T9" fmla="*/ 1 h 168"/>
                <a:gd name="T10" fmla="*/ 8 w 554"/>
                <a:gd name="T11" fmla="*/ 1 h 168"/>
                <a:gd name="T12" fmla="*/ 10 w 554"/>
                <a:gd name="T13" fmla="*/ 1 h 168"/>
                <a:gd name="T14" fmla="*/ 12 w 554"/>
                <a:gd name="T15" fmla="*/ 1 h 168"/>
                <a:gd name="T16" fmla="*/ 13 w 554"/>
                <a:gd name="T17" fmla="*/ 0 h 168"/>
                <a:gd name="T18" fmla="*/ 15 w 554"/>
                <a:gd name="T19" fmla="*/ 1 h 168"/>
                <a:gd name="T20" fmla="*/ 18 w 554"/>
                <a:gd name="T21" fmla="*/ 1 h 168"/>
                <a:gd name="T22" fmla="*/ 19 w 554"/>
                <a:gd name="T23" fmla="*/ 1 h 168"/>
                <a:gd name="T24" fmla="*/ 21 w 554"/>
                <a:gd name="T25" fmla="*/ 1 h 168"/>
                <a:gd name="T26" fmla="*/ 23 w 554"/>
                <a:gd name="T27" fmla="*/ 1 h 168"/>
                <a:gd name="T28" fmla="*/ 25 w 554"/>
                <a:gd name="T29" fmla="*/ 1 h 168"/>
                <a:gd name="T30" fmla="*/ 26 w 554"/>
                <a:gd name="T31" fmla="*/ 2 h 168"/>
                <a:gd name="T32" fmla="*/ 27 w 554"/>
                <a:gd name="T33" fmla="*/ 2 h 168"/>
                <a:gd name="T34" fmla="*/ 27 w 554"/>
                <a:gd name="T35" fmla="*/ 2 h 168"/>
                <a:gd name="T36" fmla="*/ 27 w 554"/>
                <a:gd name="T37" fmla="*/ 2 h 168"/>
                <a:gd name="T38" fmla="*/ 27 w 554"/>
                <a:gd name="T39" fmla="*/ 2 h 168"/>
                <a:gd name="T40" fmla="*/ 27 w 554"/>
                <a:gd name="T41" fmla="*/ 2 h 168"/>
                <a:gd name="T42" fmla="*/ 27 w 554"/>
                <a:gd name="T43" fmla="*/ 2 h 168"/>
                <a:gd name="T44" fmla="*/ 27 w 554"/>
                <a:gd name="T45" fmla="*/ 2 h 168"/>
                <a:gd name="T46" fmla="*/ 26 w 554"/>
                <a:gd name="T47" fmla="*/ 2 h 168"/>
                <a:gd name="T48" fmla="*/ 25 w 554"/>
                <a:gd name="T49" fmla="*/ 3 h 168"/>
                <a:gd name="T50" fmla="*/ 23 w 554"/>
                <a:gd name="T51" fmla="*/ 3 h 168"/>
                <a:gd name="T52" fmla="*/ 21 w 554"/>
                <a:gd name="T53" fmla="*/ 3 h 168"/>
                <a:gd name="T54" fmla="*/ 19 w 554"/>
                <a:gd name="T55" fmla="*/ 3 h 168"/>
                <a:gd name="T56" fmla="*/ 18 w 554"/>
                <a:gd name="T57" fmla="*/ 4 h 168"/>
                <a:gd name="T58" fmla="*/ 15 w 554"/>
                <a:gd name="T59" fmla="*/ 4 h 168"/>
                <a:gd name="T60" fmla="*/ 13 w 554"/>
                <a:gd name="T61" fmla="*/ 4 h 168"/>
                <a:gd name="T62" fmla="*/ 12 w 554"/>
                <a:gd name="T63" fmla="*/ 4 h 168"/>
                <a:gd name="T64" fmla="*/ 10 w 554"/>
                <a:gd name="T65" fmla="*/ 4 h 168"/>
                <a:gd name="T66" fmla="*/ 8 w 554"/>
                <a:gd name="T67" fmla="*/ 3 h 168"/>
                <a:gd name="T68" fmla="*/ 6 w 554"/>
                <a:gd name="T69" fmla="*/ 3 h 168"/>
                <a:gd name="T70" fmla="*/ 4 w 554"/>
                <a:gd name="T71" fmla="*/ 3 h 168"/>
                <a:gd name="T72" fmla="*/ 3 w 554"/>
                <a:gd name="T73" fmla="*/ 3 h 168"/>
                <a:gd name="T74" fmla="*/ 1 w 554"/>
                <a:gd name="T75" fmla="*/ 2 h 168"/>
                <a:gd name="T76" fmla="*/ 0 w 554"/>
                <a:gd name="T77" fmla="*/ 2 h 168"/>
                <a:gd name="T78" fmla="*/ 0 w 554"/>
                <a:gd name="T79" fmla="*/ 2 h 16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54"/>
                <a:gd name="T121" fmla="*/ 0 h 168"/>
                <a:gd name="T122" fmla="*/ 554 w 554"/>
                <a:gd name="T123" fmla="*/ 168 h 16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54" h="168">
                  <a:moveTo>
                    <a:pt x="0" y="85"/>
                  </a:moveTo>
                  <a:lnTo>
                    <a:pt x="28" y="65"/>
                  </a:lnTo>
                  <a:lnTo>
                    <a:pt x="56" y="48"/>
                  </a:lnTo>
                  <a:lnTo>
                    <a:pt x="89" y="34"/>
                  </a:lnTo>
                  <a:lnTo>
                    <a:pt x="121" y="22"/>
                  </a:lnTo>
                  <a:lnTo>
                    <a:pt x="158" y="14"/>
                  </a:lnTo>
                  <a:lnTo>
                    <a:pt x="193" y="6"/>
                  </a:lnTo>
                  <a:lnTo>
                    <a:pt x="233" y="2"/>
                  </a:lnTo>
                  <a:lnTo>
                    <a:pt x="270" y="0"/>
                  </a:lnTo>
                  <a:lnTo>
                    <a:pt x="310" y="2"/>
                  </a:lnTo>
                  <a:lnTo>
                    <a:pt x="347" y="4"/>
                  </a:lnTo>
                  <a:lnTo>
                    <a:pt x="384" y="10"/>
                  </a:lnTo>
                  <a:lnTo>
                    <a:pt x="421" y="20"/>
                  </a:lnTo>
                  <a:lnTo>
                    <a:pt x="456" y="30"/>
                  </a:lnTo>
                  <a:lnTo>
                    <a:pt x="491" y="46"/>
                  </a:lnTo>
                  <a:lnTo>
                    <a:pt x="524" y="63"/>
                  </a:lnTo>
                  <a:lnTo>
                    <a:pt x="552" y="85"/>
                  </a:lnTo>
                  <a:lnTo>
                    <a:pt x="554" y="85"/>
                  </a:lnTo>
                  <a:lnTo>
                    <a:pt x="552" y="85"/>
                  </a:lnTo>
                  <a:lnTo>
                    <a:pt x="524" y="105"/>
                  </a:lnTo>
                  <a:lnTo>
                    <a:pt x="491" y="123"/>
                  </a:lnTo>
                  <a:lnTo>
                    <a:pt x="456" y="137"/>
                  </a:lnTo>
                  <a:lnTo>
                    <a:pt x="421" y="149"/>
                  </a:lnTo>
                  <a:lnTo>
                    <a:pt x="384" y="157"/>
                  </a:lnTo>
                  <a:lnTo>
                    <a:pt x="347" y="164"/>
                  </a:lnTo>
                  <a:lnTo>
                    <a:pt x="310" y="168"/>
                  </a:lnTo>
                  <a:lnTo>
                    <a:pt x="270" y="168"/>
                  </a:lnTo>
                  <a:lnTo>
                    <a:pt x="233" y="166"/>
                  </a:lnTo>
                  <a:lnTo>
                    <a:pt x="193" y="162"/>
                  </a:lnTo>
                  <a:lnTo>
                    <a:pt x="158" y="155"/>
                  </a:lnTo>
                  <a:lnTo>
                    <a:pt x="121" y="145"/>
                  </a:lnTo>
                  <a:lnTo>
                    <a:pt x="89" y="133"/>
                  </a:lnTo>
                  <a:lnTo>
                    <a:pt x="56" y="119"/>
                  </a:lnTo>
                  <a:lnTo>
                    <a:pt x="28" y="103"/>
                  </a:lnTo>
                  <a:lnTo>
                    <a:pt x="0" y="85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83" name="Freeform 174"/>
            <p:cNvSpPr>
              <a:spLocks/>
            </p:cNvSpPr>
            <p:nvPr/>
          </p:nvSpPr>
          <p:spPr bwMode="auto">
            <a:xfrm>
              <a:off x="3317" y="2065"/>
              <a:ext cx="57" cy="72"/>
            </a:xfrm>
            <a:custGeom>
              <a:avLst/>
              <a:gdLst>
                <a:gd name="T0" fmla="*/ 2 w 93"/>
                <a:gd name="T1" fmla="*/ 3 h 133"/>
                <a:gd name="T2" fmla="*/ 2 w 93"/>
                <a:gd name="T3" fmla="*/ 3 h 133"/>
                <a:gd name="T4" fmla="*/ 1 w 93"/>
                <a:gd name="T5" fmla="*/ 3 h 133"/>
                <a:gd name="T6" fmla="*/ 1 w 93"/>
                <a:gd name="T7" fmla="*/ 3 h 133"/>
                <a:gd name="T8" fmla="*/ 1 w 93"/>
                <a:gd name="T9" fmla="*/ 3 h 133"/>
                <a:gd name="T10" fmla="*/ 1 w 93"/>
                <a:gd name="T11" fmla="*/ 3 h 133"/>
                <a:gd name="T12" fmla="*/ 1 w 93"/>
                <a:gd name="T13" fmla="*/ 2 h 133"/>
                <a:gd name="T14" fmla="*/ 0 w 93"/>
                <a:gd name="T15" fmla="*/ 2 h 133"/>
                <a:gd name="T16" fmla="*/ 0 w 93"/>
                <a:gd name="T17" fmla="*/ 2 h 133"/>
                <a:gd name="T18" fmla="*/ 0 w 93"/>
                <a:gd name="T19" fmla="*/ 2 h 133"/>
                <a:gd name="T20" fmla="*/ 1 w 93"/>
                <a:gd name="T21" fmla="*/ 1 h 133"/>
                <a:gd name="T22" fmla="*/ 1 w 93"/>
                <a:gd name="T23" fmla="*/ 1 h 133"/>
                <a:gd name="T24" fmla="*/ 1 w 93"/>
                <a:gd name="T25" fmla="*/ 1 h 133"/>
                <a:gd name="T26" fmla="*/ 1 w 93"/>
                <a:gd name="T27" fmla="*/ 1 h 133"/>
                <a:gd name="T28" fmla="*/ 1 w 93"/>
                <a:gd name="T29" fmla="*/ 1 h 133"/>
                <a:gd name="T30" fmla="*/ 2 w 93"/>
                <a:gd name="T31" fmla="*/ 1 h 133"/>
                <a:gd name="T32" fmla="*/ 2 w 93"/>
                <a:gd name="T33" fmla="*/ 0 h 133"/>
                <a:gd name="T34" fmla="*/ 2 w 93"/>
                <a:gd name="T35" fmla="*/ 0 h 133"/>
                <a:gd name="T36" fmla="*/ 2 w 93"/>
                <a:gd name="T37" fmla="*/ 0 h 133"/>
                <a:gd name="T38" fmla="*/ 2 w 93"/>
                <a:gd name="T39" fmla="*/ 0 h 133"/>
                <a:gd name="T40" fmla="*/ 2 w 93"/>
                <a:gd name="T41" fmla="*/ 0 h 133"/>
                <a:gd name="T42" fmla="*/ 2 w 93"/>
                <a:gd name="T43" fmla="*/ 0 h 133"/>
                <a:gd name="T44" fmla="*/ 2 w 93"/>
                <a:gd name="T45" fmla="*/ 0 h 133"/>
                <a:gd name="T46" fmla="*/ 3 w 93"/>
                <a:gd name="T47" fmla="*/ 1 h 133"/>
                <a:gd name="T48" fmla="*/ 4 w 93"/>
                <a:gd name="T49" fmla="*/ 1 h 133"/>
                <a:gd name="T50" fmla="*/ 4 w 93"/>
                <a:gd name="T51" fmla="*/ 1 h 133"/>
                <a:gd name="T52" fmla="*/ 4 w 93"/>
                <a:gd name="T53" fmla="*/ 1 h 133"/>
                <a:gd name="T54" fmla="*/ 5 w 93"/>
                <a:gd name="T55" fmla="*/ 1 h 133"/>
                <a:gd name="T56" fmla="*/ 5 w 93"/>
                <a:gd name="T57" fmla="*/ 1 h 133"/>
                <a:gd name="T58" fmla="*/ 5 w 93"/>
                <a:gd name="T59" fmla="*/ 2 h 133"/>
                <a:gd name="T60" fmla="*/ 5 w 93"/>
                <a:gd name="T61" fmla="*/ 2 h 133"/>
                <a:gd name="T62" fmla="*/ 5 w 93"/>
                <a:gd name="T63" fmla="*/ 2 h 133"/>
                <a:gd name="T64" fmla="*/ 5 w 93"/>
                <a:gd name="T65" fmla="*/ 2 h 133"/>
                <a:gd name="T66" fmla="*/ 4 w 93"/>
                <a:gd name="T67" fmla="*/ 3 h 133"/>
                <a:gd name="T68" fmla="*/ 4 w 93"/>
                <a:gd name="T69" fmla="*/ 3 h 133"/>
                <a:gd name="T70" fmla="*/ 4 w 93"/>
                <a:gd name="T71" fmla="*/ 3 h 133"/>
                <a:gd name="T72" fmla="*/ 4 w 93"/>
                <a:gd name="T73" fmla="*/ 3 h 133"/>
                <a:gd name="T74" fmla="*/ 3 w 93"/>
                <a:gd name="T75" fmla="*/ 3 h 133"/>
                <a:gd name="T76" fmla="*/ 2 w 93"/>
                <a:gd name="T77" fmla="*/ 3 h 133"/>
                <a:gd name="T78" fmla="*/ 2 w 93"/>
                <a:gd name="T79" fmla="*/ 3 h 1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3"/>
                <a:gd name="T121" fmla="*/ 0 h 133"/>
                <a:gd name="T122" fmla="*/ 93 w 93"/>
                <a:gd name="T123" fmla="*/ 133 h 1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3" h="133">
                  <a:moveTo>
                    <a:pt x="47" y="133"/>
                  </a:moveTo>
                  <a:lnTo>
                    <a:pt x="35" y="127"/>
                  </a:lnTo>
                  <a:lnTo>
                    <a:pt x="28" y="121"/>
                  </a:lnTo>
                  <a:lnTo>
                    <a:pt x="19" y="113"/>
                  </a:lnTo>
                  <a:lnTo>
                    <a:pt x="12" y="105"/>
                  </a:lnTo>
                  <a:lnTo>
                    <a:pt x="7" y="97"/>
                  </a:lnTo>
                  <a:lnTo>
                    <a:pt x="3" y="87"/>
                  </a:lnTo>
                  <a:lnTo>
                    <a:pt x="0" y="79"/>
                  </a:lnTo>
                  <a:lnTo>
                    <a:pt x="0" y="68"/>
                  </a:lnTo>
                  <a:lnTo>
                    <a:pt x="0" y="58"/>
                  </a:lnTo>
                  <a:lnTo>
                    <a:pt x="3" y="50"/>
                  </a:lnTo>
                  <a:lnTo>
                    <a:pt x="5" y="40"/>
                  </a:lnTo>
                  <a:lnTo>
                    <a:pt x="10" y="32"/>
                  </a:lnTo>
                  <a:lnTo>
                    <a:pt x="17" y="24"/>
                  </a:lnTo>
                  <a:lnTo>
                    <a:pt x="26" y="16"/>
                  </a:lnTo>
                  <a:lnTo>
                    <a:pt x="35" y="8"/>
                  </a:lnTo>
                  <a:lnTo>
                    <a:pt x="47" y="0"/>
                  </a:lnTo>
                  <a:lnTo>
                    <a:pt x="58" y="8"/>
                  </a:lnTo>
                  <a:lnTo>
                    <a:pt x="68" y="16"/>
                  </a:lnTo>
                  <a:lnTo>
                    <a:pt x="77" y="24"/>
                  </a:lnTo>
                  <a:lnTo>
                    <a:pt x="82" y="32"/>
                  </a:lnTo>
                  <a:lnTo>
                    <a:pt x="89" y="40"/>
                  </a:lnTo>
                  <a:lnTo>
                    <a:pt x="91" y="50"/>
                  </a:lnTo>
                  <a:lnTo>
                    <a:pt x="93" y="58"/>
                  </a:lnTo>
                  <a:lnTo>
                    <a:pt x="93" y="68"/>
                  </a:lnTo>
                  <a:lnTo>
                    <a:pt x="93" y="79"/>
                  </a:lnTo>
                  <a:lnTo>
                    <a:pt x="89" y="87"/>
                  </a:lnTo>
                  <a:lnTo>
                    <a:pt x="86" y="97"/>
                  </a:lnTo>
                  <a:lnTo>
                    <a:pt x="82" y="105"/>
                  </a:lnTo>
                  <a:lnTo>
                    <a:pt x="75" y="113"/>
                  </a:lnTo>
                  <a:lnTo>
                    <a:pt x="65" y="121"/>
                  </a:lnTo>
                  <a:lnTo>
                    <a:pt x="56" y="127"/>
                  </a:lnTo>
                  <a:lnTo>
                    <a:pt x="47" y="133"/>
                  </a:lnTo>
                  <a:close/>
                </a:path>
              </a:pathLst>
            </a:custGeom>
            <a:solidFill>
              <a:srgbClr val="F2ED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84" name="Freeform 175"/>
            <p:cNvSpPr>
              <a:spLocks/>
            </p:cNvSpPr>
            <p:nvPr/>
          </p:nvSpPr>
          <p:spPr bwMode="auto">
            <a:xfrm>
              <a:off x="3317" y="2065"/>
              <a:ext cx="57" cy="72"/>
            </a:xfrm>
            <a:custGeom>
              <a:avLst/>
              <a:gdLst>
                <a:gd name="T0" fmla="*/ 2 w 93"/>
                <a:gd name="T1" fmla="*/ 3 h 133"/>
                <a:gd name="T2" fmla="*/ 2 w 93"/>
                <a:gd name="T3" fmla="*/ 3 h 133"/>
                <a:gd name="T4" fmla="*/ 1 w 93"/>
                <a:gd name="T5" fmla="*/ 3 h 133"/>
                <a:gd name="T6" fmla="*/ 1 w 93"/>
                <a:gd name="T7" fmla="*/ 3 h 133"/>
                <a:gd name="T8" fmla="*/ 1 w 93"/>
                <a:gd name="T9" fmla="*/ 3 h 133"/>
                <a:gd name="T10" fmla="*/ 1 w 93"/>
                <a:gd name="T11" fmla="*/ 3 h 133"/>
                <a:gd name="T12" fmla="*/ 1 w 93"/>
                <a:gd name="T13" fmla="*/ 2 h 133"/>
                <a:gd name="T14" fmla="*/ 0 w 93"/>
                <a:gd name="T15" fmla="*/ 2 h 133"/>
                <a:gd name="T16" fmla="*/ 0 w 93"/>
                <a:gd name="T17" fmla="*/ 2 h 133"/>
                <a:gd name="T18" fmla="*/ 0 w 93"/>
                <a:gd name="T19" fmla="*/ 2 h 133"/>
                <a:gd name="T20" fmla="*/ 1 w 93"/>
                <a:gd name="T21" fmla="*/ 1 h 133"/>
                <a:gd name="T22" fmla="*/ 1 w 93"/>
                <a:gd name="T23" fmla="*/ 1 h 133"/>
                <a:gd name="T24" fmla="*/ 1 w 93"/>
                <a:gd name="T25" fmla="*/ 1 h 133"/>
                <a:gd name="T26" fmla="*/ 1 w 93"/>
                <a:gd name="T27" fmla="*/ 1 h 133"/>
                <a:gd name="T28" fmla="*/ 1 w 93"/>
                <a:gd name="T29" fmla="*/ 1 h 133"/>
                <a:gd name="T30" fmla="*/ 2 w 93"/>
                <a:gd name="T31" fmla="*/ 1 h 133"/>
                <a:gd name="T32" fmla="*/ 2 w 93"/>
                <a:gd name="T33" fmla="*/ 0 h 133"/>
                <a:gd name="T34" fmla="*/ 2 w 93"/>
                <a:gd name="T35" fmla="*/ 0 h 133"/>
                <a:gd name="T36" fmla="*/ 2 w 93"/>
                <a:gd name="T37" fmla="*/ 0 h 133"/>
                <a:gd name="T38" fmla="*/ 2 w 93"/>
                <a:gd name="T39" fmla="*/ 0 h 133"/>
                <a:gd name="T40" fmla="*/ 2 w 93"/>
                <a:gd name="T41" fmla="*/ 0 h 133"/>
                <a:gd name="T42" fmla="*/ 2 w 93"/>
                <a:gd name="T43" fmla="*/ 0 h 133"/>
                <a:gd name="T44" fmla="*/ 2 w 93"/>
                <a:gd name="T45" fmla="*/ 0 h 133"/>
                <a:gd name="T46" fmla="*/ 3 w 93"/>
                <a:gd name="T47" fmla="*/ 1 h 133"/>
                <a:gd name="T48" fmla="*/ 4 w 93"/>
                <a:gd name="T49" fmla="*/ 1 h 133"/>
                <a:gd name="T50" fmla="*/ 4 w 93"/>
                <a:gd name="T51" fmla="*/ 1 h 133"/>
                <a:gd name="T52" fmla="*/ 4 w 93"/>
                <a:gd name="T53" fmla="*/ 1 h 133"/>
                <a:gd name="T54" fmla="*/ 5 w 93"/>
                <a:gd name="T55" fmla="*/ 1 h 133"/>
                <a:gd name="T56" fmla="*/ 5 w 93"/>
                <a:gd name="T57" fmla="*/ 1 h 133"/>
                <a:gd name="T58" fmla="*/ 5 w 93"/>
                <a:gd name="T59" fmla="*/ 2 h 133"/>
                <a:gd name="T60" fmla="*/ 5 w 93"/>
                <a:gd name="T61" fmla="*/ 2 h 133"/>
                <a:gd name="T62" fmla="*/ 5 w 93"/>
                <a:gd name="T63" fmla="*/ 2 h 133"/>
                <a:gd name="T64" fmla="*/ 5 w 93"/>
                <a:gd name="T65" fmla="*/ 2 h 133"/>
                <a:gd name="T66" fmla="*/ 4 w 93"/>
                <a:gd name="T67" fmla="*/ 3 h 133"/>
                <a:gd name="T68" fmla="*/ 4 w 93"/>
                <a:gd name="T69" fmla="*/ 3 h 133"/>
                <a:gd name="T70" fmla="*/ 4 w 93"/>
                <a:gd name="T71" fmla="*/ 3 h 133"/>
                <a:gd name="T72" fmla="*/ 4 w 93"/>
                <a:gd name="T73" fmla="*/ 3 h 133"/>
                <a:gd name="T74" fmla="*/ 3 w 93"/>
                <a:gd name="T75" fmla="*/ 3 h 133"/>
                <a:gd name="T76" fmla="*/ 2 w 93"/>
                <a:gd name="T77" fmla="*/ 3 h 133"/>
                <a:gd name="T78" fmla="*/ 2 w 93"/>
                <a:gd name="T79" fmla="*/ 3 h 1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3"/>
                <a:gd name="T121" fmla="*/ 0 h 133"/>
                <a:gd name="T122" fmla="*/ 93 w 93"/>
                <a:gd name="T123" fmla="*/ 133 h 1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3" h="133">
                  <a:moveTo>
                    <a:pt x="47" y="133"/>
                  </a:moveTo>
                  <a:lnTo>
                    <a:pt x="35" y="127"/>
                  </a:lnTo>
                  <a:lnTo>
                    <a:pt x="28" y="121"/>
                  </a:lnTo>
                  <a:lnTo>
                    <a:pt x="19" y="113"/>
                  </a:lnTo>
                  <a:lnTo>
                    <a:pt x="12" y="105"/>
                  </a:lnTo>
                  <a:lnTo>
                    <a:pt x="7" y="97"/>
                  </a:lnTo>
                  <a:lnTo>
                    <a:pt x="3" y="87"/>
                  </a:lnTo>
                  <a:lnTo>
                    <a:pt x="0" y="79"/>
                  </a:lnTo>
                  <a:lnTo>
                    <a:pt x="0" y="68"/>
                  </a:lnTo>
                  <a:lnTo>
                    <a:pt x="0" y="58"/>
                  </a:lnTo>
                  <a:lnTo>
                    <a:pt x="3" y="50"/>
                  </a:lnTo>
                  <a:lnTo>
                    <a:pt x="5" y="40"/>
                  </a:lnTo>
                  <a:lnTo>
                    <a:pt x="10" y="32"/>
                  </a:lnTo>
                  <a:lnTo>
                    <a:pt x="17" y="24"/>
                  </a:lnTo>
                  <a:lnTo>
                    <a:pt x="26" y="16"/>
                  </a:lnTo>
                  <a:lnTo>
                    <a:pt x="35" y="8"/>
                  </a:lnTo>
                  <a:lnTo>
                    <a:pt x="47" y="0"/>
                  </a:lnTo>
                  <a:lnTo>
                    <a:pt x="58" y="8"/>
                  </a:lnTo>
                  <a:lnTo>
                    <a:pt x="68" y="16"/>
                  </a:lnTo>
                  <a:lnTo>
                    <a:pt x="77" y="24"/>
                  </a:lnTo>
                  <a:lnTo>
                    <a:pt x="82" y="32"/>
                  </a:lnTo>
                  <a:lnTo>
                    <a:pt x="89" y="40"/>
                  </a:lnTo>
                  <a:lnTo>
                    <a:pt x="91" y="50"/>
                  </a:lnTo>
                  <a:lnTo>
                    <a:pt x="93" y="58"/>
                  </a:lnTo>
                  <a:lnTo>
                    <a:pt x="93" y="68"/>
                  </a:lnTo>
                  <a:lnTo>
                    <a:pt x="93" y="79"/>
                  </a:lnTo>
                  <a:lnTo>
                    <a:pt x="89" y="87"/>
                  </a:lnTo>
                  <a:lnTo>
                    <a:pt x="86" y="97"/>
                  </a:lnTo>
                  <a:lnTo>
                    <a:pt x="82" y="105"/>
                  </a:lnTo>
                  <a:lnTo>
                    <a:pt x="75" y="113"/>
                  </a:lnTo>
                  <a:lnTo>
                    <a:pt x="65" y="121"/>
                  </a:lnTo>
                  <a:lnTo>
                    <a:pt x="56" y="127"/>
                  </a:lnTo>
                  <a:lnTo>
                    <a:pt x="47" y="133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85" name="Freeform 176"/>
            <p:cNvSpPr>
              <a:spLocks/>
            </p:cNvSpPr>
            <p:nvPr/>
          </p:nvSpPr>
          <p:spPr bwMode="auto">
            <a:xfrm>
              <a:off x="3327" y="2075"/>
              <a:ext cx="37" cy="52"/>
            </a:xfrm>
            <a:custGeom>
              <a:avLst/>
              <a:gdLst>
                <a:gd name="T0" fmla="*/ 1 w 60"/>
                <a:gd name="T1" fmla="*/ 2 h 97"/>
                <a:gd name="T2" fmla="*/ 1 w 60"/>
                <a:gd name="T3" fmla="*/ 2 h 97"/>
                <a:gd name="T4" fmla="*/ 1 w 60"/>
                <a:gd name="T5" fmla="*/ 2 h 97"/>
                <a:gd name="T6" fmla="*/ 1 w 60"/>
                <a:gd name="T7" fmla="*/ 2 h 97"/>
                <a:gd name="T8" fmla="*/ 0 w 60"/>
                <a:gd name="T9" fmla="*/ 1 h 97"/>
                <a:gd name="T10" fmla="*/ 0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0 h 97"/>
                <a:gd name="T20" fmla="*/ 1 w 60"/>
                <a:gd name="T21" fmla="*/ 0 h 97"/>
                <a:gd name="T22" fmla="*/ 1 w 60"/>
                <a:gd name="T23" fmla="*/ 0 h 97"/>
                <a:gd name="T24" fmla="*/ 1 w 60"/>
                <a:gd name="T25" fmla="*/ 0 h 97"/>
                <a:gd name="T26" fmla="*/ 1 w 60"/>
                <a:gd name="T27" fmla="*/ 0 h 97"/>
                <a:gd name="T28" fmla="*/ 1 w 60"/>
                <a:gd name="T29" fmla="*/ 0 h 97"/>
                <a:gd name="T30" fmla="*/ 2 w 60"/>
                <a:gd name="T31" fmla="*/ 1 h 97"/>
                <a:gd name="T32" fmla="*/ 2 w 60"/>
                <a:gd name="T33" fmla="*/ 1 h 97"/>
                <a:gd name="T34" fmla="*/ 4 w 60"/>
                <a:gd name="T35" fmla="*/ 1 h 97"/>
                <a:gd name="T36" fmla="*/ 4 w 60"/>
                <a:gd name="T37" fmla="*/ 1 h 97"/>
                <a:gd name="T38" fmla="*/ 4 w 60"/>
                <a:gd name="T39" fmla="*/ 2 h 97"/>
                <a:gd name="T40" fmla="*/ 2 w 60"/>
                <a:gd name="T41" fmla="*/ 2 h 97"/>
                <a:gd name="T42" fmla="*/ 2 w 60"/>
                <a:gd name="T43" fmla="*/ 2 h 97"/>
                <a:gd name="T44" fmla="*/ 1 w 60"/>
                <a:gd name="T45" fmla="*/ 2 h 97"/>
                <a:gd name="T46" fmla="*/ 1 w 60"/>
                <a:gd name="T47" fmla="*/ 2 h 9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0"/>
                <a:gd name="T73" fmla="*/ 0 h 97"/>
                <a:gd name="T74" fmla="*/ 60 w 60"/>
                <a:gd name="T75" fmla="*/ 97 h 9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0" h="97">
                  <a:moveTo>
                    <a:pt x="30" y="97"/>
                  </a:moveTo>
                  <a:lnTo>
                    <a:pt x="16" y="87"/>
                  </a:lnTo>
                  <a:lnTo>
                    <a:pt x="7" y="77"/>
                  </a:lnTo>
                  <a:lnTo>
                    <a:pt x="2" y="63"/>
                  </a:lnTo>
                  <a:lnTo>
                    <a:pt x="0" y="50"/>
                  </a:lnTo>
                  <a:lnTo>
                    <a:pt x="0" y="36"/>
                  </a:lnTo>
                  <a:lnTo>
                    <a:pt x="7" y="24"/>
                  </a:lnTo>
                  <a:lnTo>
                    <a:pt x="16" y="12"/>
                  </a:lnTo>
                  <a:lnTo>
                    <a:pt x="30" y="0"/>
                  </a:lnTo>
                  <a:lnTo>
                    <a:pt x="44" y="12"/>
                  </a:lnTo>
                  <a:lnTo>
                    <a:pt x="53" y="24"/>
                  </a:lnTo>
                  <a:lnTo>
                    <a:pt x="60" y="36"/>
                  </a:lnTo>
                  <a:lnTo>
                    <a:pt x="60" y="50"/>
                  </a:lnTo>
                  <a:lnTo>
                    <a:pt x="58" y="63"/>
                  </a:lnTo>
                  <a:lnTo>
                    <a:pt x="53" y="77"/>
                  </a:lnTo>
                  <a:lnTo>
                    <a:pt x="41" y="87"/>
                  </a:lnTo>
                  <a:lnTo>
                    <a:pt x="30" y="9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86" name="Freeform 177"/>
            <p:cNvSpPr>
              <a:spLocks/>
            </p:cNvSpPr>
            <p:nvPr/>
          </p:nvSpPr>
          <p:spPr bwMode="auto">
            <a:xfrm>
              <a:off x="3327" y="2075"/>
              <a:ext cx="37" cy="52"/>
            </a:xfrm>
            <a:custGeom>
              <a:avLst/>
              <a:gdLst>
                <a:gd name="T0" fmla="*/ 1 w 60"/>
                <a:gd name="T1" fmla="*/ 2 h 97"/>
                <a:gd name="T2" fmla="*/ 1 w 60"/>
                <a:gd name="T3" fmla="*/ 2 h 97"/>
                <a:gd name="T4" fmla="*/ 1 w 60"/>
                <a:gd name="T5" fmla="*/ 2 h 97"/>
                <a:gd name="T6" fmla="*/ 1 w 60"/>
                <a:gd name="T7" fmla="*/ 2 h 97"/>
                <a:gd name="T8" fmla="*/ 0 w 60"/>
                <a:gd name="T9" fmla="*/ 1 h 97"/>
                <a:gd name="T10" fmla="*/ 0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0 h 97"/>
                <a:gd name="T20" fmla="*/ 1 w 60"/>
                <a:gd name="T21" fmla="*/ 0 h 97"/>
                <a:gd name="T22" fmla="*/ 1 w 60"/>
                <a:gd name="T23" fmla="*/ 0 h 97"/>
                <a:gd name="T24" fmla="*/ 1 w 60"/>
                <a:gd name="T25" fmla="*/ 0 h 97"/>
                <a:gd name="T26" fmla="*/ 1 w 60"/>
                <a:gd name="T27" fmla="*/ 0 h 97"/>
                <a:gd name="T28" fmla="*/ 1 w 60"/>
                <a:gd name="T29" fmla="*/ 0 h 97"/>
                <a:gd name="T30" fmla="*/ 2 w 60"/>
                <a:gd name="T31" fmla="*/ 1 h 97"/>
                <a:gd name="T32" fmla="*/ 2 w 60"/>
                <a:gd name="T33" fmla="*/ 1 h 97"/>
                <a:gd name="T34" fmla="*/ 4 w 60"/>
                <a:gd name="T35" fmla="*/ 1 h 97"/>
                <a:gd name="T36" fmla="*/ 4 w 60"/>
                <a:gd name="T37" fmla="*/ 1 h 97"/>
                <a:gd name="T38" fmla="*/ 4 w 60"/>
                <a:gd name="T39" fmla="*/ 2 h 97"/>
                <a:gd name="T40" fmla="*/ 2 w 60"/>
                <a:gd name="T41" fmla="*/ 2 h 97"/>
                <a:gd name="T42" fmla="*/ 2 w 60"/>
                <a:gd name="T43" fmla="*/ 2 h 97"/>
                <a:gd name="T44" fmla="*/ 1 w 60"/>
                <a:gd name="T45" fmla="*/ 2 h 97"/>
                <a:gd name="T46" fmla="*/ 1 w 60"/>
                <a:gd name="T47" fmla="*/ 2 h 9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0"/>
                <a:gd name="T73" fmla="*/ 0 h 97"/>
                <a:gd name="T74" fmla="*/ 60 w 60"/>
                <a:gd name="T75" fmla="*/ 97 h 9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0" h="97">
                  <a:moveTo>
                    <a:pt x="30" y="97"/>
                  </a:moveTo>
                  <a:lnTo>
                    <a:pt x="16" y="87"/>
                  </a:lnTo>
                  <a:lnTo>
                    <a:pt x="7" y="77"/>
                  </a:lnTo>
                  <a:lnTo>
                    <a:pt x="2" y="63"/>
                  </a:lnTo>
                  <a:lnTo>
                    <a:pt x="0" y="50"/>
                  </a:lnTo>
                  <a:lnTo>
                    <a:pt x="0" y="36"/>
                  </a:lnTo>
                  <a:lnTo>
                    <a:pt x="7" y="24"/>
                  </a:lnTo>
                  <a:lnTo>
                    <a:pt x="16" y="12"/>
                  </a:lnTo>
                  <a:lnTo>
                    <a:pt x="30" y="0"/>
                  </a:lnTo>
                  <a:lnTo>
                    <a:pt x="44" y="12"/>
                  </a:lnTo>
                  <a:lnTo>
                    <a:pt x="53" y="24"/>
                  </a:lnTo>
                  <a:lnTo>
                    <a:pt x="60" y="36"/>
                  </a:lnTo>
                  <a:lnTo>
                    <a:pt x="60" y="50"/>
                  </a:lnTo>
                  <a:lnTo>
                    <a:pt x="58" y="63"/>
                  </a:lnTo>
                  <a:lnTo>
                    <a:pt x="53" y="77"/>
                  </a:lnTo>
                  <a:lnTo>
                    <a:pt x="41" y="87"/>
                  </a:lnTo>
                  <a:lnTo>
                    <a:pt x="30" y="97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87" name="Line 178"/>
            <p:cNvSpPr>
              <a:spLocks noChangeShapeType="1"/>
            </p:cNvSpPr>
            <p:nvPr/>
          </p:nvSpPr>
          <p:spPr bwMode="auto">
            <a:xfrm>
              <a:off x="3355" y="2097"/>
              <a:ext cx="9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88" name="Line 179"/>
            <p:cNvSpPr>
              <a:spLocks noChangeShapeType="1"/>
            </p:cNvSpPr>
            <p:nvPr/>
          </p:nvSpPr>
          <p:spPr bwMode="auto">
            <a:xfrm>
              <a:off x="3355" y="2105"/>
              <a:ext cx="9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89" name="Line 180"/>
            <p:cNvSpPr>
              <a:spLocks noChangeShapeType="1"/>
            </p:cNvSpPr>
            <p:nvPr/>
          </p:nvSpPr>
          <p:spPr bwMode="auto">
            <a:xfrm>
              <a:off x="3355" y="2112"/>
              <a:ext cx="9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90" name="Freeform 181"/>
            <p:cNvSpPr>
              <a:spLocks/>
            </p:cNvSpPr>
            <p:nvPr/>
          </p:nvSpPr>
          <p:spPr bwMode="auto">
            <a:xfrm>
              <a:off x="3065" y="2030"/>
              <a:ext cx="278" cy="68"/>
            </a:xfrm>
            <a:custGeom>
              <a:avLst/>
              <a:gdLst>
                <a:gd name="T0" fmla="*/ 0 w 460"/>
                <a:gd name="T1" fmla="*/ 2 h 127"/>
                <a:gd name="T2" fmla="*/ 1 w 460"/>
                <a:gd name="T3" fmla="*/ 1 h 127"/>
                <a:gd name="T4" fmla="*/ 2 w 460"/>
                <a:gd name="T5" fmla="*/ 1 h 127"/>
                <a:gd name="T6" fmla="*/ 4 w 460"/>
                <a:gd name="T7" fmla="*/ 1 h 127"/>
                <a:gd name="T8" fmla="*/ 5 w 460"/>
                <a:gd name="T9" fmla="*/ 1 h 127"/>
                <a:gd name="T10" fmla="*/ 7 w 460"/>
                <a:gd name="T11" fmla="*/ 1 h 127"/>
                <a:gd name="T12" fmla="*/ 8 w 460"/>
                <a:gd name="T13" fmla="*/ 1 h 127"/>
                <a:gd name="T14" fmla="*/ 10 w 460"/>
                <a:gd name="T15" fmla="*/ 1 h 127"/>
                <a:gd name="T16" fmla="*/ 11 w 460"/>
                <a:gd name="T17" fmla="*/ 0 h 127"/>
                <a:gd name="T18" fmla="*/ 13 w 460"/>
                <a:gd name="T19" fmla="*/ 0 h 127"/>
                <a:gd name="T20" fmla="*/ 14 w 460"/>
                <a:gd name="T21" fmla="*/ 1 h 127"/>
                <a:gd name="T22" fmla="*/ 15 w 460"/>
                <a:gd name="T23" fmla="*/ 1 h 127"/>
                <a:gd name="T24" fmla="*/ 17 w 460"/>
                <a:gd name="T25" fmla="*/ 1 h 127"/>
                <a:gd name="T26" fmla="*/ 18 w 460"/>
                <a:gd name="T27" fmla="*/ 1 h 127"/>
                <a:gd name="T28" fmla="*/ 20 w 460"/>
                <a:gd name="T29" fmla="*/ 1 h 127"/>
                <a:gd name="T30" fmla="*/ 21 w 460"/>
                <a:gd name="T31" fmla="*/ 1 h 127"/>
                <a:gd name="T32" fmla="*/ 22 w 460"/>
                <a:gd name="T33" fmla="*/ 2 h 127"/>
                <a:gd name="T34" fmla="*/ 22 w 460"/>
                <a:gd name="T35" fmla="*/ 2 h 127"/>
                <a:gd name="T36" fmla="*/ 22 w 460"/>
                <a:gd name="T37" fmla="*/ 2 h 127"/>
                <a:gd name="T38" fmla="*/ 22 w 460"/>
                <a:gd name="T39" fmla="*/ 2 h 127"/>
                <a:gd name="T40" fmla="*/ 22 w 460"/>
                <a:gd name="T41" fmla="*/ 2 h 127"/>
                <a:gd name="T42" fmla="*/ 22 w 460"/>
                <a:gd name="T43" fmla="*/ 2 h 127"/>
                <a:gd name="T44" fmla="*/ 22 w 460"/>
                <a:gd name="T45" fmla="*/ 2 h 127"/>
                <a:gd name="T46" fmla="*/ 21 w 460"/>
                <a:gd name="T47" fmla="*/ 2 h 127"/>
                <a:gd name="T48" fmla="*/ 20 w 460"/>
                <a:gd name="T49" fmla="*/ 2 h 127"/>
                <a:gd name="T50" fmla="*/ 18 w 460"/>
                <a:gd name="T51" fmla="*/ 3 h 127"/>
                <a:gd name="T52" fmla="*/ 17 w 460"/>
                <a:gd name="T53" fmla="*/ 3 h 127"/>
                <a:gd name="T54" fmla="*/ 15 w 460"/>
                <a:gd name="T55" fmla="*/ 3 h 127"/>
                <a:gd name="T56" fmla="*/ 14 w 460"/>
                <a:gd name="T57" fmla="*/ 3 h 127"/>
                <a:gd name="T58" fmla="*/ 13 w 460"/>
                <a:gd name="T59" fmla="*/ 3 h 127"/>
                <a:gd name="T60" fmla="*/ 11 w 460"/>
                <a:gd name="T61" fmla="*/ 3 h 127"/>
                <a:gd name="T62" fmla="*/ 10 w 460"/>
                <a:gd name="T63" fmla="*/ 3 h 127"/>
                <a:gd name="T64" fmla="*/ 8 w 460"/>
                <a:gd name="T65" fmla="*/ 3 h 127"/>
                <a:gd name="T66" fmla="*/ 7 w 460"/>
                <a:gd name="T67" fmla="*/ 3 h 127"/>
                <a:gd name="T68" fmla="*/ 5 w 460"/>
                <a:gd name="T69" fmla="*/ 3 h 127"/>
                <a:gd name="T70" fmla="*/ 4 w 460"/>
                <a:gd name="T71" fmla="*/ 3 h 127"/>
                <a:gd name="T72" fmla="*/ 2 w 460"/>
                <a:gd name="T73" fmla="*/ 2 h 127"/>
                <a:gd name="T74" fmla="*/ 1 w 460"/>
                <a:gd name="T75" fmla="*/ 2 h 127"/>
                <a:gd name="T76" fmla="*/ 0 w 460"/>
                <a:gd name="T77" fmla="*/ 2 h 127"/>
                <a:gd name="T78" fmla="*/ 0 w 460"/>
                <a:gd name="T79" fmla="*/ 2 h 12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60"/>
                <a:gd name="T121" fmla="*/ 0 h 127"/>
                <a:gd name="T122" fmla="*/ 460 w 460"/>
                <a:gd name="T123" fmla="*/ 127 h 12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60" h="127">
                  <a:moveTo>
                    <a:pt x="0" y="65"/>
                  </a:moveTo>
                  <a:lnTo>
                    <a:pt x="23" y="51"/>
                  </a:lnTo>
                  <a:lnTo>
                    <a:pt x="46" y="37"/>
                  </a:lnTo>
                  <a:lnTo>
                    <a:pt x="72" y="26"/>
                  </a:lnTo>
                  <a:lnTo>
                    <a:pt x="102" y="18"/>
                  </a:lnTo>
                  <a:lnTo>
                    <a:pt x="130" y="10"/>
                  </a:lnTo>
                  <a:lnTo>
                    <a:pt x="160" y="6"/>
                  </a:lnTo>
                  <a:lnTo>
                    <a:pt x="193" y="2"/>
                  </a:lnTo>
                  <a:lnTo>
                    <a:pt x="223" y="0"/>
                  </a:lnTo>
                  <a:lnTo>
                    <a:pt x="256" y="0"/>
                  </a:lnTo>
                  <a:lnTo>
                    <a:pt x="288" y="4"/>
                  </a:lnTo>
                  <a:lnTo>
                    <a:pt x="318" y="8"/>
                  </a:lnTo>
                  <a:lnTo>
                    <a:pt x="351" y="14"/>
                  </a:lnTo>
                  <a:lnTo>
                    <a:pt x="379" y="24"/>
                  </a:lnTo>
                  <a:lnTo>
                    <a:pt x="409" y="35"/>
                  </a:lnTo>
                  <a:lnTo>
                    <a:pt x="435" y="49"/>
                  </a:lnTo>
                  <a:lnTo>
                    <a:pt x="460" y="65"/>
                  </a:lnTo>
                  <a:lnTo>
                    <a:pt x="435" y="81"/>
                  </a:lnTo>
                  <a:lnTo>
                    <a:pt x="409" y="93"/>
                  </a:lnTo>
                  <a:lnTo>
                    <a:pt x="379" y="105"/>
                  </a:lnTo>
                  <a:lnTo>
                    <a:pt x="351" y="113"/>
                  </a:lnTo>
                  <a:lnTo>
                    <a:pt x="318" y="119"/>
                  </a:lnTo>
                  <a:lnTo>
                    <a:pt x="288" y="125"/>
                  </a:lnTo>
                  <a:lnTo>
                    <a:pt x="256" y="127"/>
                  </a:lnTo>
                  <a:lnTo>
                    <a:pt x="225" y="127"/>
                  </a:lnTo>
                  <a:lnTo>
                    <a:pt x="193" y="127"/>
                  </a:lnTo>
                  <a:lnTo>
                    <a:pt x="160" y="123"/>
                  </a:lnTo>
                  <a:lnTo>
                    <a:pt x="130" y="117"/>
                  </a:lnTo>
                  <a:lnTo>
                    <a:pt x="102" y="111"/>
                  </a:lnTo>
                  <a:lnTo>
                    <a:pt x="72" y="101"/>
                  </a:lnTo>
                  <a:lnTo>
                    <a:pt x="46" y="91"/>
                  </a:lnTo>
                  <a:lnTo>
                    <a:pt x="23" y="79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2669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91" name="Freeform 182"/>
            <p:cNvSpPr>
              <a:spLocks/>
            </p:cNvSpPr>
            <p:nvPr/>
          </p:nvSpPr>
          <p:spPr bwMode="auto">
            <a:xfrm>
              <a:off x="3065" y="2030"/>
              <a:ext cx="278" cy="68"/>
            </a:xfrm>
            <a:custGeom>
              <a:avLst/>
              <a:gdLst>
                <a:gd name="T0" fmla="*/ 0 w 460"/>
                <a:gd name="T1" fmla="*/ 2 h 127"/>
                <a:gd name="T2" fmla="*/ 1 w 460"/>
                <a:gd name="T3" fmla="*/ 1 h 127"/>
                <a:gd name="T4" fmla="*/ 2 w 460"/>
                <a:gd name="T5" fmla="*/ 1 h 127"/>
                <a:gd name="T6" fmla="*/ 4 w 460"/>
                <a:gd name="T7" fmla="*/ 1 h 127"/>
                <a:gd name="T8" fmla="*/ 5 w 460"/>
                <a:gd name="T9" fmla="*/ 1 h 127"/>
                <a:gd name="T10" fmla="*/ 7 w 460"/>
                <a:gd name="T11" fmla="*/ 1 h 127"/>
                <a:gd name="T12" fmla="*/ 8 w 460"/>
                <a:gd name="T13" fmla="*/ 1 h 127"/>
                <a:gd name="T14" fmla="*/ 10 w 460"/>
                <a:gd name="T15" fmla="*/ 1 h 127"/>
                <a:gd name="T16" fmla="*/ 11 w 460"/>
                <a:gd name="T17" fmla="*/ 0 h 127"/>
                <a:gd name="T18" fmla="*/ 13 w 460"/>
                <a:gd name="T19" fmla="*/ 0 h 127"/>
                <a:gd name="T20" fmla="*/ 14 w 460"/>
                <a:gd name="T21" fmla="*/ 1 h 127"/>
                <a:gd name="T22" fmla="*/ 15 w 460"/>
                <a:gd name="T23" fmla="*/ 1 h 127"/>
                <a:gd name="T24" fmla="*/ 17 w 460"/>
                <a:gd name="T25" fmla="*/ 1 h 127"/>
                <a:gd name="T26" fmla="*/ 18 w 460"/>
                <a:gd name="T27" fmla="*/ 1 h 127"/>
                <a:gd name="T28" fmla="*/ 20 w 460"/>
                <a:gd name="T29" fmla="*/ 1 h 127"/>
                <a:gd name="T30" fmla="*/ 21 w 460"/>
                <a:gd name="T31" fmla="*/ 1 h 127"/>
                <a:gd name="T32" fmla="*/ 22 w 460"/>
                <a:gd name="T33" fmla="*/ 2 h 127"/>
                <a:gd name="T34" fmla="*/ 22 w 460"/>
                <a:gd name="T35" fmla="*/ 2 h 127"/>
                <a:gd name="T36" fmla="*/ 22 w 460"/>
                <a:gd name="T37" fmla="*/ 2 h 127"/>
                <a:gd name="T38" fmla="*/ 22 w 460"/>
                <a:gd name="T39" fmla="*/ 2 h 127"/>
                <a:gd name="T40" fmla="*/ 22 w 460"/>
                <a:gd name="T41" fmla="*/ 2 h 127"/>
                <a:gd name="T42" fmla="*/ 22 w 460"/>
                <a:gd name="T43" fmla="*/ 2 h 127"/>
                <a:gd name="T44" fmla="*/ 22 w 460"/>
                <a:gd name="T45" fmla="*/ 2 h 127"/>
                <a:gd name="T46" fmla="*/ 21 w 460"/>
                <a:gd name="T47" fmla="*/ 2 h 127"/>
                <a:gd name="T48" fmla="*/ 20 w 460"/>
                <a:gd name="T49" fmla="*/ 2 h 127"/>
                <a:gd name="T50" fmla="*/ 18 w 460"/>
                <a:gd name="T51" fmla="*/ 3 h 127"/>
                <a:gd name="T52" fmla="*/ 17 w 460"/>
                <a:gd name="T53" fmla="*/ 3 h 127"/>
                <a:gd name="T54" fmla="*/ 15 w 460"/>
                <a:gd name="T55" fmla="*/ 3 h 127"/>
                <a:gd name="T56" fmla="*/ 14 w 460"/>
                <a:gd name="T57" fmla="*/ 3 h 127"/>
                <a:gd name="T58" fmla="*/ 13 w 460"/>
                <a:gd name="T59" fmla="*/ 3 h 127"/>
                <a:gd name="T60" fmla="*/ 11 w 460"/>
                <a:gd name="T61" fmla="*/ 3 h 127"/>
                <a:gd name="T62" fmla="*/ 10 w 460"/>
                <a:gd name="T63" fmla="*/ 3 h 127"/>
                <a:gd name="T64" fmla="*/ 8 w 460"/>
                <a:gd name="T65" fmla="*/ 3 h 127"/>
                <a:gd name="T66" fmla="*/ 7 w 460"/>
                <a:gd name="T67" fmla="*/ 3 h 127"/>
                <a:gd name="T68" fmla="*/ 5 w 460"/>
                <a:gd name="T69" fmla="*/ 3 h 127"/>
                <a:gd name="T70" fmla="*/ 4 w 460"/>
                <a:gd name="T71" fmla="*/ 3 h 127"/>
                <a:gd name="T72" fmla="*/ 2 w 460"/>
                <a:gd name="T73" fmla="*/ 2 h 127"/>
                <a:gd name="T74" fmla="*/ 1 w 460"/>
                <a:gd name="T75" fmla="*/ 2 h 127"/>
                <a:gd name="T76" fmla="*/ 0 w 460"/>
                <a:gd name="T77" fmla="*/ 2 h 127"/>
                <a:gd name="T78" fmla="*/ 0 w 460"/>
                <a:gd name="T79" fmla="*/ 2 h 12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60"/>
                <a:gd name="T121" fmla="*/ 0 h 127"/>
                <a:gd name="T122" fmla="*/ 460 w 460"/>
                <a:gd name="T123" fmla="*/ 127 h 12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60" h="127">
                  <a:moveTo>
                    <a:pt x="0" y="65"/>
                  </a:moveTo>
                  <a:lnTo>
                    <a:pt x="23" y="51"/>
                  </a:lnTo>
                  <a:lnTo>
                    <a:pt x="46" y="37"/>
                  </a:lnTo>
                  <a:lnTo>
                    <a:pt x="72" y="26"/>
                  </a:lnTo>
                  <a:lnTo>
                    <a:pt x="102" y="18"/>
                  </a:lnTo>
                  <a:lnTo>
                    <a:pt x="130" y="10"/>
                  </a:lnTo>
                  <a:lnTo>
                    <a:pt x="160" y="6"/>
                  </a:lnTo>
                  <a:lnTo>
                    <a:pt x="193" y="2"/>
                  </a:lnTo>
                  <a:lnTo>
                    <a:pt x="223" y="0"/>
                  </a:lnTo>
                  <a:lnTo>
                    <a:pt x="256" y="0"/>
                  </a:lnTo>
                  <a:lnTo>
                    <a:pt x="288" y="4"/>
                  </a:lnTo>
                  <a:lnTo>
                    <a:pt x="318" y="8"/>
                  </a:lnTo>
                  <a:lnTo>
                    <a:pt x="351" y="14"/>
                  </a:lnTo>
                  <a:lnTo>
                    <a:pt x="379" y="24"/>
                  </a:lnTo>
                  <a:lnTo>
                    <a:pt x="409" y="35"/>
                  </a:lnTo>
                  <a:lnTo>
                    <a:pt x="435" y="49"/>
                  </a:lnTo>
                  <a:lnTo>
                    <a:pt x="460" y="65"/>
                  </a:lnTo>
                  <a:lnTo>
                    <a:pt x="435" y="81"/>
                  </a:lnTo>
                  <a:lnTo>
                    <a:pt x="409" y="93"/>
                  </a:lnTo>
                  <a:lnTo>
                    <a:pt x="379" y="105"/>
                  </a:lnTo>
                  <a:lnTo>
                    <a:pt x="351" y="113"/>
                  </a:lnTo>
                  <a:lnTo>
                    <a:pt x="318" y="119"/>
                  </a:lnTo>
                  <a:lnTo>
                    <a:pt x="288" y="125"/>
                  </a:lnTo>
                  <a:lnTo>
                    <a:pt x="256" y="127"/>
                  </a:lnTo>
                  <a:lnTo>
                    <a:pt x="225" y="127"/>
                  </a:lnTo>
                  <a:lnTo>
                    <a:pt x="193" y="127"/>
                  </a:lnTo>
                  <a:lnTo>
                    <a:pt x="160" y="123"/>
                  </a:lnTo>
                  <a:lnTo>
                    <a:pt x="130" y="117"/>
                  </a:lnTo>
                  <a:lnTo>
                    <a:pt x="102" y="111"/>
                  </a:lnTo>
                  <a:lnTo>
                    <a:pt x="72" y="101"/>
                  </a:lnTo>
                  <a:lnTo>
                    <a:pt x="46" y="91"/>
                  </a:lnTo>
                  <a:lnTo>
                    <a:pt x="23" y="79"/>
                  </a:lnTo>
                  <a:lnTo>
                    <a:pt x="0" y="65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92" name="Freeform 183"/>
            <p:cNvSpPr>
              <a:spLocks noEditPoints="1"/>
            </p:cNvSpPr>
            <p:nvPr/>
          </p:nvSpPr>
          <p:spPr bwMode="auto">
            <a:xfrm>
              <a:off x="3093" y="2050"/>
              <a:ext cx="223" cy="28"/>
            </a:xfrm>
            <a:custGeom>
              <a:avLst/>
              <a:gdLst>
                <a:gd name="T0" fmla="*/ 3 w 368"/>
                <a:gd name="T1" fmla="*/ 1 h 52"/>
                <a:gd name="T2" fmla="*/ 2 w 368"/>
                <a:gd name="T3" fmla="*/ 1 h 52"/>
                <a:gd name="T4" fmla="*/ 1 w 368"/>
                <a:gd name="T5" fmla="*/ 1 h 52"/>
                <a:gd name="T6" fmla="*/ 1 w 368"/>
                <a:gd name="T7" fmla="*/ 1 h 52"/>
                <a:gd name="T8" fmla="*/ 0 w 368"/>
                <a:gd name="T9" fmla="*/ 1 h 52"/>
                <a:gd name="T10" fmla="*/ 1 w 368"/>
                <a:gd name="T11" fmla="*/ 1 h 52"/>
                <a:gd name="T12" fmla="*/ 1 w 368"/>
                <a:gd name="T13" fmla="*/ 0 h 52"/>
                <a:gd name="T14" fmla="*/ 2 w 368"/>
                <a:gd name="T15" fmla="*/ 1 h 52"/>
                <a:gd name="T16" fmla="*/ 2 w 368"/>
                <a:gd name="T17" fmla="*/ 1 h 52"/>
                <a:gd name="T18" fmla="*/ 2 w 368"/>
                <a:gd name="T19" fmla="*/ 1 h 52"/>
                <a:gd name="T20" fmla="*/ 1 w 368"/>
                <a:gd name="T21" fmla="*/ 1 h 52"/>
                <a:gd name="T22" fmla="*/ 1 w 368"/>
                <a:gd name="T23" fmla="*/ 1 h 52"/>
                <a:gd name="T24" fmla="*/ 1 w 368"/>
                <a:gd name="T25" fmla="*/ 1 h 52"/>
                <a:gd name="T26" fmla="*/ 2 w 368"/>
                <a:gd name="T27" fmla="*/ 1 h 52"/>
                <a:gd name="T28" fmla="*/ 2 w 368"/>
                <a:gd name="T29" fmla="*/ 1 h 52"/>
                <a:gd name="T30" fmla="*/ 6 w 368"/>
                <a:gd name="T31" fmla="*/ 1 h 52"/>
                <a:gd name="T32" fmla="*/ 6 w 368"/>
                <a:gd name="T33" fmla="*/ 1 h 52"/>
                <a:gd name="T34" fmla="*/ 4 w 368"/>
                <a:gd name="T35" fmla="*/ 1 h 52"/>
                <a:gd name="T36" fmla="*/ 3 w 368"/>
                <a:gd name="T37" fmla="*/ 1 h 52"/>
                <a:gd name="T38" fmla="*/ 8 w 368"/>
                <a:gd name="T39" fmla="*/ 1 h 52"/>
                <a:gd name="T40" fmla="*/ 9 w 368"/>
                <a:gd name="T41" fmla="*/ 1 h 52"/>
                <a:gd name="T42" fmla="*/ 9 w 368"/>
                <a:gd name="T43" fmla="*/ 1 h 52"/>
                <a:gd name="T44" fmla="*/ 7 w 368"/>
                <a:gd name="T45" fmla="*/ 1 h 52"/>
                <a:gd name="T46" fmla="*/ 6 w 368"/>
                <a:gd name="T47" fmla="*/ 1 h 52"/>
                <a:gd name="T48" fmla="*/ 8 w 368"/>
                <a:gd name="T49" fmla="*/ 1 h 52"/>
                <a:gd name="T50" fmla="*/ 8 w 368"/>
                <a:gd name="T51" fmla="*/ 1 h 52"/>
                <a:gd name="T52" fmla="*/ 8 w 368"/>
                <a:gd name="T53" fmla="*/ 1 h 52"/>
                <a:gd name="T54" fmla="*/ 7 w 368"/>
                <a:gd name="T55" fmla="*/ 1 h 52"/>
                <a:gd name="T56" fmla="*/ 10 w 368"/>
                <a:gd name="T57" fmla="*/ 1 h 52"/>
                <a:gd name="T58" fmla="*/ 9 w 368"/>
                <a:gd name="T59" fmla="*/ 1 h 52"/>
                <a:gd name="T60" fmla="*/ 13 w 368"/>
                <a:gd name="T61" fmla="*/ 1 h 52"/>
                <a:gd name="T62" fmla="*/ 13 w 368"/>
                <a:gd name="T63" fmla="*/ 1 h 52"/>
                <a:gd name="T64" fmla="*/ 15 w 368"/>
                <a:gd name="T65" fmla="*/ 1 h 52"/>
                <a:gd name="T66" fmla="*/ 13 w 368"/>
                <a:gd name="T67" fmla="*/ 1 h 52"/>
                <a:gd name="T68" fmla="*/ 17 w 368"/>
                <a:gd name="T69" fmla="*/ 1 h 52"/>
                <a:gd name="T70" fmla="*/ 18 w 368"/>
                <a:gd name="T71" fmla="*/ 1 h 52"/>
                <a:gd name="T72" fmla="*/ 17 w 368"/>
                <a:gd name="T73" fmla="*/ 1 h 52"/>
                <a:gd name="T74" fmla="*/ 16 w 368"/>
                <a:gd name="T75" fmla="*/ 1 h 52"/>
                <a:gd name="T76" fmla="*/ 15 w 368"/>
                <a:gd name="T77" fmla="*/ 1 h 52"/>
                <a:gd name="T78" fmla="*/ 15 w 368"/>
                <a:gd name="T79" fmla="*/ 1 h 52"/>
                <a:gd name="T80" fmla="*/ 16 w 368"/>
                <a:gd name="T81" fmla="*/ 1 h 52"/>
                <a:gd name="T82" fmla="*/ 17 w 368"/>
                <a:gd name="T83" fmla="*/ 0 h 52"/>
                <a:gd name="T84" fmla="*/ 18 w 368"/>
                <a:gd name="T85" fmla="*/ 1 h 52"/>
                <a:gd name="T86" fmla="*/ 17 w 368"/>
                <a:gd name="T87" fmla="*/ 1 h 52"/>
                <a:gd name="T88" fmla="*/ 17 w 368"/>
                <a:gd name="T89" fmla="*/ 1 h 52"/>
                <a:gd name="T90" fmla="*/ 16 w 368"/>
                <a:gd name="T91" fmla="*/ 1 h 52"/>
                <a:gd name="T92" fmla="*/ 16 w 368"/>
                <a:gd name="T93" fmla="*/ 1 h 52"/>
                <a:gd name="T94" fmla="*/ 16 w 368"/>
                <a:gd name="T95" fmla="*/ 1 h 52"/>
                <a:gd name="T96" fmla="*/ 17 w 368"/>
                <a:gd name="T97" fmla="*/ 1 h 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68"/>
                <a:gd name="T148" fmla="*/ 0 h 52"/>
                <a:gd name="T149" fmla="*/ 368 w 368"/>
                <a:gd name="T150" fmla="*/ 52 h 5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68" h="52">
                  <a:moveTo>
                    <a:pt x="42" y="32"/>
                  </a:moveTo>
                  <a:lnTo>
                    <a:pt x="58" y="36"/>
                  </a:lnTo>
                  <a:lnTo>
                    <a:pt x="56" y="40"/>
                  </a:lnTo>
                  <a:lnTo>
                    <a:pt x="54" y="44"/>
                  </a:lnTo>
                  <a:lnTo>
                    <a:pt x="49" y="48"/>
                  </a:lnTo>
                  <a:lnTo>
                    <a:pt x="44" y="50"/>
                  </a:lnTo>
                  <a:lnTo>
                    <a:pt x="40" y="52"/>
                  </a:lnTo>
                  <a:lnTo>
                    <a:pt x="30" y="52"/>
                  </a:lnTo>
                  <a:lnTo>
                    <a:pt x="23" y="52"/>
                  </a:lnTo>
                  <a:lnTo>
                    <a:pt x="16" y="50"/>
                  </a:lnTo>
                  <a:lnTo>
                    <a:pt x="9" y="46"/>
                  </a:lnTo>
                  <a:lnTo>
                    <a:pt x="5" y="42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3" y="16"/>
                  </a:lnTo>
                  <a:lnTo>
                    <a:pt x="5" y="10"/>
                  </a:lnTo>
                  <a:lnTo>
                    <a:pt x="7" y="8"/>
                  </a:lnTo>
                  <a:lnTo>
                    <a:pt x="12" y="4"/>
                  </a:lnTo>
                  <a:lnTo>
                    <a:pt x="16" y="2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40" y="2"/>
                  </a:lnTo>
                  <a:lnTo>
                    <a:pt x="49" y="4"/>
                  </a:lnTo>
                  <a:lnTo>
                    <a:pt x="54" y="10"/>
                  </a:lnTo>
                  <a:lnTo>
                    <a:pt x="58" y="16"/>
                  </a:lnTo>
                  <a:lnTo>
                    <a:pt x="42" y="20"/>
                  </a:lnTo>
                  <a:lnTo>
                    <a:pt x="42" y="18"/>
                  </a:lnTo>
                  <a:lnTo>
                    <a:pt x="40" y="16"/>
                  </a:lnTo>
                  <a:lnTo>
                    <a:pt x="37" y="14"/>
                  </a:lnTo>
                  <a:lnTo>
                    <a:pt x="35" y="12"/>
                  </a:lnTo>
                  <a:lnTo>
                    <a:pt x="33" y="12"/>
                  </a:lnTo>
                  <a:lnTo>
                    <a:pt x="30" y="12"/>
                  </a:lnTo>
                  <a:lnTo>
                    <a:pt x="26" y="14"/>
                  </a:lnTo>
                  <a:lnTo>
                    <a:pt x="21" y="16"/>
                  </a:lnTo>
                  <a:lnTo>
                    <a:pt x="19" y="20"/>
                  </a:lnTo>
                  <a:lnTo>
                    <a:pt x="19" y="26"/>
                  </a:lnTo>
                  <a:lnTo>
                    <a:pt x="19" y="34"/>
                  </a:lnTo>
                  <a:lnTo>
                    <a:pt x="21" y="38"/>
                  </a:lnTo>
                  <a:lnTo>
                    <a:pt x="26" y="40"/>
                  </a:lnTo>
                  <a:lnTo>
                    <a:pt x="30" y="40"/>
                  </a:lnTo>
                  <a:lnTo>
                    <a:pt x="35" y="40"/>
                  </a:lnTo>
                  <a:lnTo>
                    <a:pt x="37" y="38"/>
                  </a:lnTo>
                  <a:lnTo>
                    <a:pt x="42" y="36"/>
                  </a:lnTo>
                  <a:lnTo>
                    <a:pt x="42" y="32"/>
                  </a:lnTo>
                  <a:close/>
                  <a:moveTo>
                    <a:pt x="68" y="2"/>
                  </a:moveTo>
                  <a:lnTo>
                    <a:pt x="119" y="2"/>
                  </a:lnTo>
                  <a:lnTo>
                    <a:pt x="119" y="12"/>
                  </a:lnTo>
                  <a:lnTo>
                    <a:pt x="86" y="12"/>
                  </a:lnTo>
                  <a:lnTo>
                    <a:pt x="86" y="20"/>
                  </a:lnTo>
                  <a:lnTo>
                    <a:pt x="117" y="20"/>
                  </a:lnTo>
                  <a:lnTo>
                    <a:pt x="117" y="30"/>
                  </a:lnTo>
                  <a:lnTo>
                    <a:pt x="86" y="30"/>
                  </a:lnTo>
                  <a:lnTo>
                    <a:pt x="86" y="40"/>
                  </a:lnTo>
                  <a:lnTo>
                    <a:pt x="119" y="40"/>
                  </a:lnTo>
                  <a:lnTo>
                    <a:pt x="119" y="52"/>
                  </a:lnTo>
                  <a:lnTo>
                    <a:pt x="68" y="52"/>
                  </a:lnTo>
                  <a:lnTo>
                    <a:pt x="68" y="2"/>
                  </a:lnTo>
                  <a:close/>
                  <a:moveTo>
                    <a:pt x="128" y="2"/>
                  </a:moveTo>
                  <a:lnTo>
                    <a:pt x="161" y="2"/>
                  </a:lnTo>
                  <a:lnTo>
                    <a:pt x="170" y="2"/>
                  </a:lnTo>
                  <a:lnTo>
                    <a:pt x="175" y="6"/>
                  </a:lnTo>
                  <a:lnTo>
                    <a:pt x="179" y="10"/>
                  </a:lnTo>
                  <a:lnTo>
                    <a:pt x="182" y="16"/>
                  </a:lnTo>
                  <a:lnTo>
                    <a:pt x="179" y="24"/>
                  </a:lnTo>
                  <a:lnTo>
                    <a:pt x="175" y="28"/>
                  </a:lnTo>
                  <a:lnTo>
                    <a:pt x="168" y="32"/>
                  </a:lnTo>
                  <a:lnTo>
                    <a:pt x="158" y="32"/>
                  </a:lnTo>
                  <a:lnTo>
                    <a:pt x="149" y="32"/>
                  </a:lnTo>
                  <a:lnTo>
                    <a:pt x="149" y="52"/>
                  </a:lnTo>
                  <a:lnTo>
                    <a:pt x="128" y="52"/>
                  </a:lnTo>
                  <a:lnTo>
                    <a:pt x="128" y="2"/>
                  </a:lnTo>
                  <a:close/>
                  <a:moveTo>
                    <a:pt x="149" y="22"/>
                  </a:moveTo>
                  <a:lnTo>
                    <a:pt x="154" y="22"/>
                  </a:lnTo>
                  <a:lnTo>
                    <a:pt x="158" y="22"/>
                  </a:lnTo>
                  <a:lnTo>
                    <a:pt x="161" y="22"/>
                  </a:lnTo>
                  <a:lnTo>
                    <a:pt x="163" y="20"/>
                  </a:lnTo>
                  <a:lnTo>
                    <a:pt x="163" y="18"/>
                  </a:lnTo>
                  <a:lnTo>
                    <a:pt x="163" y="14"/>
                  </a:lnTo>
                  <a:lnTo>
                    <a:pt x="161" y="14"/>
                  </a:lnTo>
                  <a:lnTo>
                    <a:pt x="158" y="12"/>
                  </a:lnTo>
                  <a:lnTo>
                    <a:pt x="154" y="12"/>
                  </a:lnTo>
                  <a:lnTo>
                    <a:pt x="149" y="12"/>
                  </a:lnTo>
                  <a:lnTo>
                    <a:pt x="149" y="22"/>
                  </a:lnTo>
                  <a:close/>
                  <a:moveTo>
                    <a:pt x="191" y="2"/>
                  </a:moveTo>
                  <a:lnTo>
                    <a:pt x="210" y="2"/>
                  </a:lnTo>
                  <a:lnTo>
                    <a:pt x="210" y="40"/>
                  </a:lnTo>
                  <a:lnTo>
                    <a:pt x="238" y="40"/>
                  </a:lnTo>
                  <a:lnTo>
                    <a:pt x="238" y="52"/>
                  </a:lnTo>
                  <a:lnTo>
                    <a:pt x="191" y="52"/>
                  </a:lnTo>
                  <a:lnTo>
                    <a:pt x="191" y="2"/>
                  </a:lnTo>
                  <a:close/>
                  <a:moveTo>
                    <a:pt x="284" y="44"/>
                  </a:moveTo>
                  <a:lnTo>
                    <a:pt x="263" y="44"/>
                  </a:lnTo>
                  <a:lnTo>
                    <a:pt x="261" y="52"/>
                  </a:lnTo>
                  <a:lnTo>
                    <a:pt x="242" y="52"/>
                  </a:lnTo>
                  <a:lnTo>
                    <a:pt x="263" y="2"/>
                  </a:lnTo>
                  <a:lnTo>
                    <a:pt x="284" y="2"/>
                  </a:lnTo>
                  <a:lnTo>
                    <a:pt x="307" y="52"/>
                  </a:lnTo>
                  <a:lnTo>
                    <a:pt x="286" y="52"/>
                  </a:lnTo>
                  <a:lnTo>
                    <a:pt x="284" y="44"/>
                  </a:lnTo>
                  <a:close/>
                  <a:moveTo>
                    <a:pt x="279" y="32"/>
                  </a:moveTo>
                  <a:lnTo>
                    <a:pt x="275" y="14"/>
                  </a:lnTo>
                  <a:lnTo>
                    <a:pt x="268" y="32"/>
                  </a:lnTo>
                  <a:lnTo>
                    <a:pt x="279" y="32"/>
                  </a:lnTo>
                  <a:close/>
                  <a:moveTo>
                    <a:pt x="352" y="32"/>
                  </a:moveTo>
                  <a:lnTo>
                    <a:pt x="368" y="36"/>
                  </a:lnTo>
                  <a:lnTo>
                    <a:pt x="366" y="40"/>
                  </a:lnTo>
                  <a:lnTo>
                    <a:pt x="363" y="44"/>
                  </a:lnTo>
                  <a:lnTo>
                    <a:pt x="359" y="48"/>
                  </a:lnTo>
                  <a:lnTo>
                    <a:pt x="354" y="50"/>
                  </a:lnTo>
                  <a:lnTo>
                    <a:pt x="349" y="52"/>
                  </a:lnTo>
                  <a:lnTo>
                    <a:pt x="340" y="52"/>
                  </a:lnTo>
                  <a:lnTo>
                    <a:pt x="333" y="52"/>
                  </a:lnTo>
                  <a:lnTo>
                    <a:pt x="324" y="50"/>
                  </a:lnTo>
                  <a:lnTo>
                    <a:pt x="319" y="46"/>
                  </a:lnTo>
                  <a:lnTo>
                    <a:pt x="314" y="42"/>
                  </a:lnTo>
                  <a:lnTo>
                    <a:pt x="310" y="34"/>
                  </a:lnTo>
                  <a:lnTo>
                    <a:pt x="310" y="26"/>
                  </a:lnTo>
                  <a:lnTo>
                    <a:pt x="310" y="20"/>
                  </a:lnTo>
                  <a:lnTo>
                    <a:pt x="312" y="16"/>
                  </a:lnTo>
                  <a:lnTo>
                    <a:pt x="314" y="10"/>
                  </a:lnTo>
                  <a:lnTo>
                    <a:pt x="317" y="8"/>
                  </a:lnTo>
                  <a:lnTo>
                    <a:pt x="321" y="4"/>
                  </a:lnTo>
                  <a:lnTo>
                    <a:pt x="326" y="2"/>
                  </a:lnTo>
                  <a:lnTo>
                    <a:pt x="333" y="0"/>
                  </a:lnTo>
                  <a:lnTo>
                    <a:pt x="340" y="0"/>
                  </a:lnTo>
                  <a:lnTo>
                    <a:pt x="349" y="2"/>
                  </a:lnTo>
                  <a:lnTo>
                    <a:pt x="359" y="4"/>
                  </a:lnTo>
                  <a:lnTo>
                    <a:pt x="363" y="10"/>
                  </a:lnTo>
                  <a:lnTo>
                    <a:pt x="368" y="16"/>
                  </a:lnTo>
                  <a:lnTo>
                    <a:pt x="352" y="20"/>
                  </a:lnTo>
                  <a:lnTo>
                    <a:pt x="352" y="18"/>
                  </a:lnTo>
                  <a:lnTo>
                    <a:pt x="349" y="16"/>
                  </a:lnTo>
                  <a:lnTo>
                    <a:pt x="347" y="14"/>
                  </a:lnTo>
                  <a:lnTo>
                    <a:pt x="345" y="12"/>
                  </a:lnTo>
                  <a:lnTo>
                    <a:pt x="342" y="12"/>
                  </a:lnTo>
                  <a:lnTo>
                    <a:pt x="340" y="12"/>
                  </a:lnTo>
                  <a:lnTo>
                    <a:pt x="335" y="14"/>
                  </a:lnTo>
                  <a:lnTo>
                    <a:pt x="331" y="16"/>
                  </a:lnTo>
                  <a:lnTo>
                    <a:pt x="328" y="20"/>
                  </a:lnTo>
                  <a:lnTo>
                    <a:pt x="328" y="26"/>
                  </a:lnTo>
                  <a:lnTo>
                    <a:pt x="328" y="34"/>
                  </a:lnTo>
                  <a:lnTo>
                    <a:pt x="331" y="38"/>
                  </a:lnTo>
                  <a:lnTo>
                    <a:pt x="335" y="40"/>
                  </a:lnTo>
                  <a:lnTo>
                    <a:pt x="340" y="40"/>
                  </a:lnTo>
                  <a:lnTo>
                    <a:pt x="345" y="40"/>
                  </a:lnTo>
                  <a:lnTo>
                    <a:pt x="347" y="38"/>
                  </a:lnTo>
                  <a:lnTo>
                    <a:pt x="352" y="36"/>
                  </a:lnTo>
                  <a:lnTo>
                    <a:pt x="352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93" name="Freeform 184"/>
            <p:cNvSpPr>
              <a:spLocks/>
            </p:cNvSpPr>
            <p:nvPr/>
          </p:nvSpPr>
          <p:spPr bwMode="auto">
            <a:xfrm>
              <a:off x="3093" y="2050"/>
              <a:ext cx="35" cy="28"/>
            </a:xfrm>
            <a:custGeom>
              <a:avLst/>
              <a:gdLst>
                <a:gd name="T0" fmla="*/ 2 w 58"/>
                <a:gd name="T1" fmla="*/ 1 h 52"/>
                <a:gd name="T2" fmla="*/ 3 w 58"/>
                <a:gd name="T3" fmla="*/ 1 h 52"/>
                <a:gd name="T4" fmla="*/ 3 w 58"/>
                <a:gd name="T5" fmla="*/ 1 h 52"/>
                <a:gd name="T6" fmla="*/ 2 w 58"/>
                <a:gd name="T7" fmla="*/ 1 h 52"/>
                <a:gd name="T8" fmla="*/ 2 w 58"/>
                <a:gd name="T9" fmla="*/ 1 h 52"/>
                <a:gd name="T10" fmla="*/ 2 w 58"/>
                <a:gd name="T11" fmla="*/ 1 h 52"/>
                <a:gd name="T12" fmla="*/ 2 w 58"/>
                <a:gd name="T13" fmla="*/ 1 h 52"/>
                <a:gd name="T14" fmla="*/ 1 w 58"/>
                <a:gd name="T15" fmla="*/ 1 h 52"/>
                <a:gd name="T16" fmla="*/ 1 w 58"/>
                <a:gd name="T17" fmla="*/ 1 h 52"/>
                <a:gd name="T18" fmla="*/ 1 w 58"/>
                <a:gd name="T19" fmla="*/ 1 h 52"/>
                <a:gd name="T20" fmla="*/ 1 w 58"/>
                <a:gd name="T21" fmla="*/ 1 h 52"/>
                <a:gd name="T22" fmla="*/ 1 w 58"/>
                <a:gd name="T23" fmla="*/ 1 h 52"/>
                <a:gd name="T24" fmla="*/ 0 w 58"/>
                <a:gd name="T25" fmla="*/ 1 h 52"/>
                <a:gd name="T26" fmla="*/ 0 w 58"/>
                <a:gd name="T27" fmla="*/ 1 h 52"/>
                <a:gd name="T28" fmla="*/ 0 w 58"/>
                <a:gd name="T29" fmla="*/ 1 h 52"/>
                <a:gd name="T30" fmla="*/ 1 w 58"/>
                <a:gd name="T31" fmla="*/ 1 h 52"/>
                <a:gd name="T32" fmla="*/ 1 w 58"/>
                <a:gd name="T33" fmla="*/ 1 h 52"/>
                <a:gd name="T34" fmla="*/ 1 w 58"/>
                <a:gd name="T35" fmla="*/ 1 h 52"/>
                <a:gd name="T36" fmla="*/ 1 w 58"/>
                <a:gd name="T37" fmla="*/ 1 h 52"/>
                <a:gd name="T38" fmla="*/ 1 w 58"/>
                <a:gd name="T39" fmla="*/ 1 h 52"/>
                <a:gd name="T40" fmla="*/ 1 w 58"/>
                <a:gd name="T41" fmla="*/ 0 h 52"/>
                <a:gd name="T42" fmla="*/ 1 w 58"/>
                <a:gd name="T43" fmla="*/ 0 h 52"/>
                <a:gd name="T44" fmla="*/ 2 w 58"/>
                <a:gd name="T45" fmla="*/ 1 h 52"/>
                <a:gd name="T46" fmla="*/ 2 w 58"/>
                <a:gd name="T47" fmla="*/ 1 h 52"/>
                <a:gd name="T48" fmla="*/ 2 w 58"/>
                <a:gd name="T49" fmla="*/ 1 h 52"/>
                <a:gd name="T50" fmla="*/ 3 w 58"/>
                <a:gd name="T51" fmla="*/ 1 h 52"/>
                <a:gd name="T52" fmla="*/ 2 w 58"/>
                <a:gd name="T53" fmla="*/ 1 h 52"/>
                <a:gd name="T54" fmla="*/ 2 w 58"/>
                <a:gd name="T55" fmla="*/ 1 h 52"/>
                <a:gd name="T56" fmla="*/ 2 w 58"/>
                <a:gd name="T57" fmla="*/ 1 h 52"/>
                <a:gd name="T58" fmla="*/ 2 w 58"/>
                <a:gd name="T59" fmla="*/ 1 h 52"/>
                <a:gd name="T60" fmla="*/ 2 w 58"/>
                <a:gd name="T61" fmla="*/ 1 h 52"/>
                <a:gd name="T62" fmla="*/ 1 w 58"/>
                <a:gd name="T63" fmla="*/ 1 h 52"/>
                <a:gd name="T64" fmla="*/ 1 w 58"/>
                <a:gd name="T65" fmla="*/ 1 h 52"/>
                <a:gd name="T66" fmla="*/ 1 w 58"/>
                <a:gd name="T67" fmla="*/ 1 h 52"/>
                <a:gd name="T68" fmla="*/ 1 w 58"/>
                <a:gd name="T69" fmla="*/ 1 h 52"/>
                <a:gd name="T70" fmla="*/ 1 w 58"/>
                <a:gd name="T71" fmla="*/ 1 h 52"/>
                <a:gd name="T72" fmla="*/ 1 w 58"/>
                <a:gd name="T73" fmla="*/ 1 h 52"/>
                <a:gd name="T74" fmla="*/ 1 w 58"/>
                <a:gd name="T75" fmla="*/ 1 h 52"/>
                <a:gd name="T76" fmla="*/ 1 w 58"/>
                <a:gd name="T77" fmla="*/ 1 h 52"/>
                <a:gd name="T78" fmla="*/ 1 w 58"/>
                <a:gd name="T79" fmla="*/ 1 h 52"/>
                <a:gd name="T80" fmla="*/ 1 w 58"/>
                <a:gd name="T81" fmla="*/ 1 h 52"/>
                <a:gd name="T82" fmla="*/ 2 w 58"/>
                <a:gd name="T83" fmla="*/ 1 h 52"/>
                <a:gd name="T84" fmla="*/ 2 w 58"/>
                <a:gd name="T85" fmla="*/ 1 h 52"/>
                <a:gd name="T86" fmla="*/ 2 w 58"/>
                <a:gd name="T87" fmla="*/ 1 h 52"/>
                <a:gd name="T88" fmla="*/ 2 w 58"/>
                <a:gd name="T89" fmla="*/ 1 h 5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8"/>
                <a:gd name="T136" fmla="*/ 0 h 52"/>
                <a:gd name="T137" fmla="*/ 58 w 58"/>
                <a:gd name="T138" fmla="*/ 52 h 5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8" h="52">
                  <a:moveTo>
                    <a:pt x="42" y="32"/>
                  </a:moveTo>
                  <a:lnTo>
                    <a:pt x="58" y="36"/>
                  </a:lnTo>
                  <a:lnTo>
                    <a:pt x="56" y="40"/>
                  </a:lnTo>
                  <a:lnTo>
                    <a:pt x="54" y="44"/>
                  </a:lnTo>
                  <a:lnTo>
                    <a:pt x="49" y="48"/>
                  </a:lnTo>
                  <a:lnTo>
                    <a:pt x="44" y="50"/>
                  </a:lnTo>
                  <a:lnTo>
                    <a:pt x="40" y="52"/>
                  </a:lnTo>
                  <a:lnTo>
                    <a:pt x="30" y="52"/>
                  </a:lnTo>
                  <a:lnTo>
                    <a:pt x="23" y="52"/>
                  </a:lnTo>
                  <a:lnTo>
                    <a:pt x="16" y="50"/>
                  </a:lnTo>
                  <a:lnTo>
                    <a:pt x="9" y="46"/>
                  </a:lnTo>
                  <a:lnTo>
                    <a:pt x="5" y="42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3" y="16"/>
                  </a:lnTo>
                  <a:lnTo>
                    <a:pt x="5" y="10"/>
                  </a:lnTo>
                  <a:lnTo>
                    <a:pt x="7" y="8"/>
                  </a:lnTo>
                  <a:lnTo>
                    <a:pt x="12" y="4"/>
                  </a:lnTo>
                  <a:lnTo>
                    <a:pt x="16" y="2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40" y="2"/>
                  </a:lnTo>
                  <a:lnTo>
                    <a:pt x="49" y="4"/>
                  </a:lnTo>
                  <a:lnTo>
                    <a:pt x="54" y="10"/>
                  </a:lnTo>
                  <a:lnTo>
                    <a:pt x="58" y="16"/>
                  </a:lnTo>
                  <a:lnTo>
                    <a:pt x="42" y="20"/>
                  </a:lnTo>
                  <a:lnTo>
                    <a:pt x="42" y="18"/>
                  </a:lnTo>
                  <a:lnTo>
                    <a:pt x="40" y="16"/>
                  </a:lnTo>
                  <a:lnTo>
                    <a:pt x="37" y="14"/>
                  </a:lnTo>
                  <a:lnTo>
                    <a:pt x="35" y="12"/>
                  </a:lnTo>
                  <a:lnTo>
                    <a:pt x="33" y="12"/>
                  </a:lnTo>
                  <a:lnTo>
                    <a:pt x="30" y="12"/>
                  </a:lnTo>
                  <a:lnTo>
                    <a:pt x="26" y="14"/>
                  </a:lnTo>
                  <a:lnTo>
                    <a:pt x="21" y="16"/>
                  </a:lnTo>
                  <a:lnTo>
                    <a:pt x="19" y="20"/>
                  </a:lnTo>
                  <a:lnTo>
                    <a:pt x="19" y="26"/>
                  </a:lnTo>
                  <a:lnTo>
                    <a:pt x="19" y="34"/>
                  </a:lnTo>
                  <a:lnTo>
                    <a:pt x="21" y="38"/>
                  </a:lnTo>
                  <a:lnTo>
                    <a:pt x="26" y="40"/>
                  </a:lnTo>
                  <a:lnTo>
                    <a:pt x="30" y="40"/>
                  </a:lnTo>
                  <a:lnTo>
                    <a:pt x="35" y="40"/>
                  </a:lnTo>
                  <a:lnTo>
                    <a:pt x="37" y="38"/>
                  </a:lnTo>
                  <a:lnTo>
                    <a:pt x="42" y="36"/>
                  </a:lnTo>
                  <a:lnTo>
                    <a:pt x="42" y="32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94" name="Freeform 185"/>
            <p:cNvSpPr>
              <a:spLocks/>
            </p:cNvSpPr>
            <p:nvPr/>
          </p:nvSpPr>
          <p:spPr bwMode="auto">
            <a:xfrm>
              <a:off x="3135" y="2051"/>
              <a:ext cx="30" cy="27"/>
            </a:xfrm>
            <a:custGeom>
              <a:avLst/>
              <a:gdLst>
                <a:gd name="T0" fmla="*/ 0 w 51"/>
                <a:gd name="T1" fmla="*/ 0 h 50"/>
                <a:gd name="T2" fmla="*/ 2 w 51"/>
                <a:gd name="T3" fmla="*/ 0 h 50"/>
                <a:gd name="T4" fmla="*/ 2 w 51"/>
                <a:gd name="T5" fmla="*/ 1 h 50"/>
                <a:gd name="T6" fmla="*/ 1 w 51"/>
                <a:gd name="T7" fmla="*/ 1 h 50"/>
                <a:gd name="T8" fmla="*/ 1 w 51"/>
                <a:gd name="T9" fmla="*/ 1 h 50"/>
                <a:gd name="T10" fmla="*/ 2 w 51"/>
                <a:gd name="T11" fmla="*/ 1 h 50"/>
                <a:gd name="T12" fmla="*/ 2 w 51"/>
                <a:gd name="T13" fmla="*/ 1 h 50"/>
                <a:gd name="T14" fmla="*/ 1 w 51"/>
                <a:gd name="T15" fmla="*/ 1 h 50"/>
                <a:gd name="T16" fmla="*/ 1 w 51"/>
                <a:gd name="T17" fmla="*/ 1 h 50"/>
                <a:gd name="T18" fmla="*/ 2 w 51"/>
                <a:gd name="T19" fmla="*/ 1 h 50"/>
                <a:gd name="T20" fmla="*/ 2 w 51"/>
                <a:gd name="T21" fmla="*/ 1 h 50"/>
                <a:gd name="T22" fmla="*/ 0 w 51"/>
                <a:gd name="T23" fmla="*/ 1 h 50"/>
                <a:gd name="T24" fmla="*/ 0 w 51"/>
                <a:gd name="T25" fmla="*/ 0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"/>
                <a:gd name="T40" fmla="*/ 0 h 50"/>
                <a:gd name="T41" fmla="*/ 51 w 51"/>
                <a:gd name="T42" fmla="*/ 50 h 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" h="50">
                  <a:moveTo>
                    <a:pt x="0" y="0"/>
                  </a:moveTo>
                  <a:lnTo>
                    <a:pt x="51" y="0"/>
                  </a:lnTo>
                  <a:lnTo>
                    <a:pt x="51" y="10"/>
                  </a:lnTo>
                  <a:lnTo>
                    <a:pt x="18" y="10"/>
                  </a:lnTo>
                  <a:lnTo>
                    <a:pt x="18" y="18"/>
                  </a:lnTo>
                  <a:lnTo>
                    <a:pt x="49" y="18"/>
                  </a:lnTo>
                  <a:lnTo>
                    <a:pt x="49" y="28"/>
                  </a:lnTo>
                  <a:lnTo>
                    <a:pt x="18" y="28"/>
                  </a:lnTo>
                  <a:lnTo>
                    <a:pt x="18" y="38"/>
                  </a:lnTo>
                  <a:lnTo>
                    <a:pt x="51" y="38"/>
                  </a:lnTo>
                  <a:lnTo>
                    <a:pt x="51" y="50"/>
                  </a:lnTo>
                  <a:lnTo>
                    <a:pt x="0" y="5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95" name="Freeform 186"/>
            <p:cNvSpPr>
              <a:spLocks/>
            </p:cNvSpPr>
            <p:nvPr/>
          </p:nvSpPr>
          <p:spPr bwMode="auto">
            <a:xfrm>
              <a:off x="3171" y="2051"/>
              <a:ext cx="32" cy="27"/>
            </a:xfrm>
            <a:custGeom>
              <a:avLst/>
              <a:gdLst>
                <a:gd name="T0" fmla="*/ 0 w 54"/>
                <a:gd name="T1" fmla="*/ 0 h 50"/>
                <a:gd name="T2" fmla="*/ 1 w 54"/>
                <a:gd name="T3" fmla="*/ 0 h 50"/>
                <a:gd name="T4" fmla="*/ 2 w 54"/>
                <a:gd name="T5" fmla="*/ 0 h 50"/>
                <a:gd name="T6" fmla="*/ 2 w 54"/>
                <a:gd name="T7" fmla="*/ 1 h 50"/>
                <a:gd name="T8" fmla="*/ 2 w 54"/>
                <a:gd name="T9" fmla="*/ 1 h 50"/>
                <a:gd name="T10" fmla="*/ 2 w 54"/>
                <a:gd name="T11" fmla="*/ 1 h 50"/>
                <a:gd name="T12" fmla="*/ 2 w 54"/>
                <a:gd name="T13" fmla="*/ 1 h 50"/>
                <a:gd name="T14" fmla="*/ 2 w 54"/>
                <a:gd name="T15" fmla="*/ 1 h 50"/>
                <a:gd name="T16" fmla="*/ 2 w 54"/>
                <a:gd name="T17" fmla="*/ 1 h 50"/>
                <a:gd name="T18" fmla="*/ 1 w 54"/>
                <a:gd name="T19" fmla="*/ 1 h 50"/>
                <a:gd name="T20" fmla="*/ 1 w 54"/>
                <a:gd name="T21" fmla="*/ 1 h 50"/>
                <a:gd name="T22" fmla="*/ 1 w 54"/>
                <a:gd name="T23" fmla="*/ 1 h 50"/>
                <a:gd name="T24" fmla="*/ 0 w 54"/>
                <a:gd name="T25" fmla="*/ 1 h 50"/>
                <a:gd name="T26" fmla="*/ 0 w 54"/>
                <a:gd name="T27" fmla="*/ 0 h 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50"/>
                <a:gd name="T44" fmla="*/ 54 w 54"/>
                <a:gd name="T45" fmla="*/ 50 h 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50">
                  <a:moveTo>
                    <a:pt x="0" y="0"/>
                  </a:moveTo>
                  <a:lnTo>
                    <a:pt x="33" y="0"/>
                  </a:lnTo>
                  <a:lnTo>
                    <a:pt x="42" y="0"/>
                  </a:lnTo>
                  <a:lnTo>
                    <a:pt x="47" y="4"/>
                  </a:lnTo>
                  <a:lnTo>
                    <a:pt x="51" y="8"/>
                  </a:lnTo>
                  <a:lnTo>
                    <a:pt x="54" y="14"/>
                  </a:lnTo>
                  <a:lnTo>
                    <a:pt x="51" y="22"/>
                  </a:lnTo>
                  <a:lnTo>
                    <a:pt x="47" y="26"/>
                  </a:lnTo>
                  <a:lnTo>
                    <a:pt x="40" y="30"/>
                  </a:lnTo>
                  <a:lnTo>
                    <a:pt x="30" y="30"/>
                  </a:lnTo>
                  <a:lnTo>
                    <a:pt x="21" y="30"/>
                  </a:lnTo>
                  <a:lnTo>
                    <a:pt x="21" y="50"/>
                  </a:lnTo>
                  <a:lnTo>
                    <a:pt x="0" y="5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96" name="Freeform 187"/>
            <p:cNvSpPr>
              <a:spLocks/>
            </p:cNvSpPr>
            <p:nvPr/>
          </p:nvSpPr>
          <p:spPr bwMode="auto">
            <a:xfrm>
              <a:off x="3184" y="2056"/>
              <a:ext cx="8" cy="6"/>
            </a:xfrm>
            <a:custGeom>
              <a:avLst/>
              <a:gdLst>
                <a:gd name="T0" fmla="*/ 0 w 14"/>
                <a:gd name="T1" fmla="*/ 1 h 10"/>
                <a:gd name="T2" fmla="*/ 1 w 14"/>
                <a:gd name="T3" fmla="*/ 1 h 10"/>
                <a:gd name="T4" fmla="*/ 1 w 14"/>
                <a:gd name="T5" fmla="*/ 1 h 10"/>
                <a:gd name="T6" fmla="*/ 1 w 14"/>
                <a:gd name="T7" fmla="*/ 1 h 10"/>
                <a:gd name="T8" fmla="*/ 1 w 14"/>
                <a:gd name="T9" fmla="*/ 1 h 10"/>
                <a:gd name="T10" fmla="*/ 1 w 14"/>
                <a:gd name="T11" fmla="*/ 1 h 10"/>
                <a:gd name="T12" fmla="*/ 1 w 14"/>
                <a:gd name="T13" fmla="*/ 1 h 10"/>
                <a:gd name="T14" fmla="*/ 1 w 14"/>
                <a:gd name="T15" fmla="*/ 1 h 10"/>
                <a:gd name="T16" fmla="*/ 1 w 14"/>
                <a:gd name="T17" fmla="*/ 0 h 10"/>
                <a:gd name="T18" fmla="*/ 1 w 14"/>
                <a:gd name="T19" fmla="*/ 0 h 10"/>
                <a:gd name="T20" fmla="*/ 0 w 14"/>
                <a:gd name="T21" fmla="*/ 0 h 10"/>
                <a:gd name="T22" fmla="*/ 0 w 14"/>
                <a:gd name="T23" fmla="*/ 1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10"/>
                <a:gd name="T38" fmla="*/ 14 w 14"/>
                <a:gd name="T39" fmla="*/ 10 h 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10">
                  <a:moveTo>
                    <a:pt x="0" y="10"/>
                  </a:moveTo>
                  <a:lnTo>
                    <a:pt x="5" y="10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14" y="8"/>
                  </a:lnTo>
                  <a:lnTo>
                    <a:pt x="14" y="6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97" name="Freeform 188"/>
            <p:cNvSpPr>
              <a:spLocks/>
            </p:cNvSpPr>
            <p:nvPr/>
          </p:nvSpPr>
          <p:spPr bwMode="auto">
            <a:xfrm>
              <a:off x="3209" y="2051"/>
              <a:ext cx="28" cy="27"/>
            </a:xfrm>
            <a:custGeom>
              <a:avLst/>
              <a:gdLst>
                <a:gd name="T0" fmla="*/ 0 w 47"/>
                <a:gd name="T1" fmla="*/ 0 h 50"/>
                <a:gd name="T2" fmla="*/ 1 w 47"/>
                <a:gd name="T3" fmla="*/ 0 h 50"/>
                <a:gd name="T4" fmla="*/ 1 w 47"/>
                <a:gd name="T5" fmla="*/ 1 h 50"/>
                <a:gd name="T6" fmla="*/ 2 w 47"/>
                <a:gd name="T7" fmla="*/ 1 h 50"/>
                <a:gd name="T8" fmla="*/ 2 w 47"/>
                <a:gd name="T9" fmla="*/ 1 h 50"/>
                <a:gd name="T10" fmla="*/ 0 w 47"/>
                <a:gd name="T11" fmla="*/ 1 h 50"/>
                <a:gd name="T12" fmla="*/ 0 w 47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"/>
                <a:gd name="T22" fmla="*/ 0 h 50"/>
                <a:gd name="T23" fmla="*/ 47 w 47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" h="50">
                  <a:moveTo>
                    <a:pt x="0" y="0"/>
                  </a:moveTo>
                  <a:lnTo>
                    <a:pt x="19" y="0"/>
                  </a:lnTo>
                  <a:lnTo>
                    <a:pt x="19" y="38"/>
                  </a:lnTo>
                  <a:lnTo>
                    <a:pt x="47" y="38"/>
                  </a:lnTo>
                  <a:lnTo>
                    <a:pt x="47" y="50"/>
                  </a:lnTo>
                  <a:lnTo>
                    <a:pt x="0" y="5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98" name="Freeform 189"/>
            <p:cNvSpPr>
              <a:spLocks/>
            </p:cNvSpPr>
            <p:nvPr/>
          </p:nvSpPr>
          <p:spPr bwMode="auto">
            <a:xfrm>
              <a:off x="3239" y="2051"/>
              <a:ext cx="40" cy="27"/>
            </a:xfrm>
            <a:custGeom>
              <a:avLst/>
              <a:gdLst>
                <a:gd name="T0" fmla="*/ 2 w 65"/>
                <a:gd name="T1" fmla="*/ 1 h 50"/>
                <a:gd name="T2" fmla="*/ 1 w 65"/>
                <a:gd name="T3" fmla="*/ 1 h 50"/>
                <a:gd name="T4" fmla="*/ 1 w 65"/>
                <a:gd name="T5" fmla="*/ 1 h 50"/>
                <a:gd name="T6" fmla="*/ 0 w 65"/>
                <a:gd name="T7" fmla="*/ 1 h 50"/>
                <a:gd name="T8" fmla="*/ 1 w 65"/>
                <a:gd name="T9" fmla="*/ 0 h 50"/>
                <a:gd name="T10" fmla="*/ 2 w 65"/>
                <a:gd name="T11" fmla="*/ 0 h 50"/>
                <a:gd name="T12" fmla="*/ 4 w 65"/>
                <a:gd name="T13" fmla="*/ 1 h 50"/>
                <a:gd name="T14" fmla="*/ 2 w 65"/>
                <a:gd name="T15" fmla="*/ 1 h 50"/>
                <a:gd name="T16" fmla="*/ 2 w 65"/>
                <a:gd name="T17" fmla="*/ 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5"/>
                <a:gd name="T28" fmla="*/ 0 h 50"/>
                <a:gd name="T29" fmla="*/ 65 w 65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5" h="50">
                  <a:moveTo>
                    <a:pt x="42" y="42"/>
                  </a:moveTo>
                  <a:lnTo>
                    <a:pt x="21" y="42"/>
                  </a:lnTo>
                  <a:lnTo>
                    <a:pt x="19" y="50"/>
                  </a:lnTo>
                  <a:lnTo>
                    <a:pt x="0" y="50"/>
                  </a:lnTo>
                  <a:lnTo>
                    <a:pt x="21" y="0"/>
                  </a:lnTo>
                  <a:lnTo>
                    <a:pt x="42" y="0"/>
                  </a:lnTo>
                  <a:lnTo>
                    <a:pt x="65" y="50"/>
                  </a:lnTo>
                  <a:lnTo>
                    <a:pt x="44" y="50"/>
                  </a:lnTo>
                  <a:lnTo>
                    <a:pt x="42" y="42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299" name="Freeform 190"/>
            <p:cNvSpPr>
              <a:spLocks/>
            </p:cNvSpPr>
            <p:nvPr/>
          </p:nvSpPr>
          <p:spPr bwMode="auto">
            <a:xfrm>
              <a:off x="3256" y="2057"/>
              <a:ext cx="6" cy="10"/>
            </a:xfrm>
            <a:custGeom>
              <a:avLst/>
              <a:gdLst>
                <a:gd name="T0" fmla="*/ 1 w 11"/>
                <a:gd name="T1" fmla="*/ 1 h 18"/>
                <a:gd name="T2" fmla="*/ 1 w 11"/>
                <a:gd name="T3" fmla="*/ 0 h 18"/>
                <a:gd name="T4" fmla="*/ 0 w 11"/>
                <a:gd name="T5" fmla="*/ 1 h 18"/>
                <a:gd name="T6" fmla="*/ 1 w 11"/>
                <a:gd name="T7" fmla="*/ 1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18"/>
                <a:gd name="T14" fmla="*/ 11 w 11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18">
                  <a:moveTo>
                    <a:pt x="11" y="18"/>
                  </a:moveTo>
                  <a:lnTo>
                    <a:pt x="7" y="0"/>
                  </a:lnTo>
                  <a:lnTo>
                    <a:pt x="0" y="18"/>
                  </a:lnTo>
                  <a:lnTo>
                    <a:pt x="11" y="18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00" name="Freeform 191"/>
            <p:cNvSpPr>
              <a:spLocks/>
            </p:cNvSpPr>
            <p:nvPr/>
          </p:nvSpPr>
          <p:spPr bwMode="auto">
            <a:xfrm>
              <a:off x="3281" y="2050"/>
              <a:ext cx="35" cy="28"/>
            </a:xfrm>
            <a:custGeom>
              <a:avLst/>
              <a:gdLst>
                <a:gd name="T0" fmla="*/ 2 w 58"/>
                <a:gd name="T1" fmla="*/ 1 h 52"/>
                <a:gd name="T2" fmla="*/ 3 w 58"/>
                <a:gd name="T3" fmla="*/ 1 h 52"/>
                <a:gd name="T4" fmla="*/ 3 w 58"/>
                <a:gd name="T5" fmla="*/ 1 h 52"/>
                <a:gd name="T6" fmla="*/ 2 w 58"/>
                <a:gd name="T7" fmla="*/ 1 h 52"/>
                <a:gd name="T8" fmla="*/ 2 w 58"/>
                <a:gd name="T9" fmla="*/ 1 h 52"/>
                <a:gd name="T10" fmla="*/ 2 w 58"/>
                <a:gd name="T11" fmla="*/ 1 h 52"/>
                <a:gd name="T12" fmla="*/ 2 w 58"/>
                <a:gd name="T13" fmla="*/ 1 h 52"/>
                <a:gd name="T14" fmla="*/ 1 w 58"/>
                <a:gd name="T15" fmla="*/ 1 h 52"/>
                <a:gd name="T16" fmla="*/ 1 w 58"/>
                <a:gd name="T17" fmla="*/ 1 h 52"/>
                <a:gd name="T18" fmla="*/ 1 w 58"/>
                <a:gd name="T19" fmla="*/ 1 h 52"/>
                <a:gd name="T20" fmla="*/ 1 w 58"/>
                <a:gd name="T21" fmla="*/ 1 h 52"/>
                <a:gd name="T22" fmla="*/ 1 w 58"/>
                <a:gd name="T23" fmla="*/ 1 h 52"/>
                <a:gd name="T24" fmla="*/ 0 w 58"/>
                <a:gd name="T25" fmla="*/ 1 h 52"/>
                <a:gd name="T26" fmla="*/ 0 w 58"/>
                <a:gd name="T27" fmla="*/ 1 h 52"/>
                <a:gd name="T28" fmla="*/ 0 w 58"/>
                <a:gd name="T29" fmla="*/ 1 h 52"/>
                <a:gd name="T30" fmla="*/ 1 w 58"/>
                <a:gd name="T31" fmla="*/ 1 h 52"/>
                <a:gd name="T32" fmla="*/ 1 w 58"/>
                <a:gd name="T33" fmla="*/ 1 h 52"/>
                <a:gd name="T34" fmla="*/ 1 w 58"/>
                <a:gd name="T35" fmla="*/ 1 h 52"/>
                <a:gd name="T36" fmla="*/ 1 w 58"/>
                <a:gd name="T37" fmla="*/ 1 h 52"/>
                <a:gd name="T38" fmla="*/ 1 w 58"/>
                <a:gd name="T39" fmla="*/ 1 h 52"/>
                <a:gd name="T40" fmla="*/ 1 w 58"/>
                <a:gd name="T41" fmla="*/ 0 h 52"/>
                <a:gd name="T42" fmla="*/ 1 w 58"/>
                <a:gd name="T43" fmla="*/ 0 h 52"/>
                <a:gd name="T44" fmla="*/ 2 w 58"/>
                <a:gd name="T45" fmla="*/ 1 h 52"/>
                <a:gd name="T46" fmla="*/ 2 w 58"/>
                <a:gd name="T47" fmla="*/ 1 h 52"/>
                <a:gd name="T48" fmla="*/ 2 w 58"/>
                <a:gd name="T49" fmla="*/ 1 h 52"/>
                <a:gd name="T50" fmla="*/ 3 w 58"/>
                <a:gd name="T51" fmla="*/ 1 h 52"/>
                <a:gd name="T52" fmla="*/ 2 w 58"/>
                <a:gd name="T53" fmla="*/ 1 h 52"/>
                <a:gd name="T54" fmla="*/ 2 w 58"/>
                <a:gd name="T55" fmla="*/ 1 h 52"/>
                <a:gd name="T56" fmla="*/ 2 w 58"/>
                <a:gd name="T57" fmla="*/ 1 h 52"/>
                <a:gd name="T58" fmla="*/ 2 w 58"/>
                <a:gd name="T59" fmla="*/ 1 h 52"/>
                <a:gd name="T60" fmla="*/ 2 w 58"/>
                <a:gd name="T61" fmla="*/ 1 h 52"/>
                <a:gd name="T62" fmla="*/ 1 w 58"/>
                <a:gd name="T63" fmla="*/ 1 h 52"/>
                <a:gd name="T64" fmla="*/ 1 w 58"/>
                <a:gd name="T65" fmla="*/ 1 h 52"/>
                <a:gd name="T66" fmla="*/ 1 w 58"/>
                <a:gd name="T67" fmla="*/ 1 h 52"/>
                <a:gd name="T68" fmla="*/ 1 w 58"/>
                <a:gd name="T69" fmla="*/ 1 h 52"/>
                <a:gd name="T70" fmla="*/ 1 w 58"/>
                <a:gd name="T71" fmla="*/ 1 h 52"/>
                <a:gd name="T72" fmla="*/ 1 w 58"/>
                <a:gd name="T73" fmla="*/ 1 h 52"/>
                <a:gd name="T74" fmla="*/ 1 w 58"/>
                <a:gd name="T75" fmla="*/ 1 h 52"/>
                <a:gd name="T76" fmla="*/ 1 w 58"/>
                <a:gd name="T77" fmla="*/ 1 h 52"/>
                <a:gd name="T78" fmla="*/ 1 w 58"/>
                <a:gd name="T79" fmla="*/ 1 h 52"/>
                <a:gd name="T80" fmla="*/ 1 w 58"/>
                <a:gd name="T81" fmla="*/ 1 h 52"/>
                <a:gd name="T82" fmla="*/ 2 w 58"/>
                <a:gd name="T83" fmla="*/ 1 h 52"/>
                <a:gd name="T84" fmla="*/ 2 w 58"/>
                <a:gd name="T85" fmla="*/ 1 h 52"/>
                <a:gd name="T86" fmla="*/ 2 w 58"/>
                <a:gd name="T87" fmla="*/ 1 h 52"/>
                <a:gd name="T88" fmla="*/ 2 w 58"/>
                <a:gd name="T89" fmla="*/ 1 h 5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8"/>
                <a:gd name="T136" fmla="*/ 0 h 52"/>
                <a:gd name="T137" fmla="*/ 58 w 58"/>
                <a:gd name="T138" fmla="*/ 52 h 5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8" h="52">
                  <a:moveTo>
                    <a:pt x="42" y="32"/>
                  </a:moveTo>
                  <a:lnTo>
                    <a:pt x="58" y="36"/>
                  </a:lnTo>
                  <a:lnTo>
                    <a:pt x="56" y="40"/>
                  </a:lnTo>
                  <a:lnTo>
                    <a:pt x="53" y="44"/>
                  </a:lnTo>
                  <a:lnTo>
                    <a:pt x="49" y="48"/>
                  </a:lnTo>
                  <a:lnTo>
                    <a:pt x="44" y="50"/>
                  </a:lnTo>
                  <a:lnTo>
                    <a:pt x="39" y="52"/>
                  </a:lnTo>
                  <a:lnTo>
                    <a:pt x="30" y="52"/>
                  </a:lnTo>
                  <a:lnTo>
                    <a:pt x="23" y="52"/>
                  </a:lnTo>
                  <a:lnTo>
                    <a:pt x="14" y="50"/>
                  </a:lnTo>
                  <a:lnTo>
                    <a:pt x="9" y="46"/>
                  </a:lnTo>
                  <a:lnTo>
                    <a:pt x="4" y="42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4" y="10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6" y="2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9" y="2"/>
                  </a:lnTo>
                  <a:lnTo>
                    <a:pt x="49" y="4"/>
                  </a:lnTo>
                  <a:lnTo>
                    <a:pt x="53" y="10"/>
                  </a:lnTo>
                  <a:lnTo>
                    <a:pt x="58" y="16"/>
                  </a:lnTo>
                  <a:lnTo>
                    <a:pt x="42" y="20"/>
                  </a:lnTo>
                  <a:lnTo>
                    <a:pt x="42" y="18"/>
                  </a:lnTo>
                  <a:lnTo>
                    <a:pt x="39" y="16"/>
                  </a:lnTo>
                  <a:lnTo>
                    <a:pt x="37" y="14"/>
                  </a:lnTo>
                  <a:lnTo>
                    <a:pt x="35" y="12"/>
                  </a:lnTo>
                  <a:lnTo>
                    <a:pt x="32" y="12"/>
                  </a:lnTo>
                  <a:lnTo>
                    <a:pt x="30" y="12"/>
                  </a:lnTo>
                  <a:lnTo>
                    <a:pt x="25" y="14"/>
                  </a:lnTo>
                  <a:lnTo>
                    <a:pt x="21" y="16"/>
                  </a:lnTo>
                  <a:lnTo>
                    <a:pt x="18" y="20"/>
                  </a:lnTo>
                  <a:lnTo>
                    <a:pt x="18" y="26"/>
                  </a:lnTo>
                  <a:lnTo>
                    <a:pt x="18" y="34"/>
                  </a:lnTo>
                  <a:lnTo>
                    <a:pt x="21" y="38"/>
                  </a:lnTo>
                  <a:lnTo>
                    <a:pt x="25" y="40"/>
                  </a:lnTo>
                  <a:lnTo>
                    <a:pt x="30" y="40"/>
                  </a:lnTo>
                  <a:lnTo>
                    <a:pt x="35" y="40"/>
                  </a:lnTo>
                  <a:lnTo>
                    <a:pt x="37" y="38"/>
                  </a:lnTo>
                  <a:lnTo>
                    <a:pt x="42" y="36"/>
                  </a:lnTo>
                  <a:lnTo>
                    <a:pt x="42" y="32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01" name="Line 192"/>
            <p:cNvSpPr>
              <a:spLocks noChangeShapeType="1"/>
            </p:cNvSpPr>
            <p:nvPr/>
          </p:nvSpPr>
          <p:spPr bwMode="auto">
            <a:xfrm>
              <a:off x="3067" y="2065"/>
              <a:ext cx="276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02" name="Freeform 193"/>
            <p:cNvSpPr>
              <a:spLocks/>
            </p:cNvSpPr>
            <p:nvPr/>
          </p:nvSpPr>
          <p:spPr bwMode="auto">
            <a:xfrm>
              <a:off x="3082" y="2056"/>
              <a:ext cx="19" cy="9"/>
            </a:xfrm>
            <a:custGeom>
              <a:avLst/>
              <a:gdLst>
                <a:gd name="T0" fmla="*/ 2 w 30"/>
                <a:gd name="T1" fmla="*/ 1 h 16"/>
                <a:gd name="T2" fmla="*/ 1 w 30"/>
                <a:gd name="T3" fmla="*/ 1 h 16"/>
                <a:gd name="T4" fmla="*/ 0 w 30"/>
                <a:gd name="T5" fmla="*/ 0 h 16"/>
                <a:gd name="T6" fmla="*/ 0 60000 65536"/>
                <a:gd name="T7" fmla="*/ 0 60000 65536"/>
                <a:gd name="T8" fmla="*/ 0 60000 65536"/>
                <a:gd name="T9" fmla="*/ 0 w 30"/>
                <a:gd name="T10" fmla="*/ 0 h 16"/>
                <a:gd name="T11" fmla="*/ 30 w 30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16">
                  <a:moveTo>
                    <a:pt x="30" y="16"/>
                  </a:moveTo>
                  <a:lnTo>
                    <a:pt x="14" y="1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03" name="Freeform 194"/>
            <p:cNvSpPr>
              <a:spLocks/>
            </p:cNvSpPr>
            <p:nvPr/>
          </p:nvSpPr>
          <p:spPr bwMode="auto">
            <a:xfrm>
              <a:off x="3097" y="2065"/>
              <a:ext cx="34" cy="16"/>
            </a:xfrm>
            <a:custGeom>
              <a:avLst/>
              <a:gdLst>
                <a:gd name="T0" fmla="*/ 3 w 54"/>
                <a:gd name="T1" fmla="*/ 0 h 28"/>
                <a:gd name="T2" fmla="*/ 2 w 54"/>
                <a:gd name="T3" fmla="*/ 1 h 28"/>
                <a:gd name="T4" fmla="*/ 0 w 54"/>
                <a:gd name="T5" fmla="*/ 1 h 28"/>
                <a:gd name="T6" fmla="*/ 0 60000 65536"/>
                <a:gd name="T7" fmla="*/ 0 60000 65536"/>
                <a:gd name="T8" fmla="*/ 0 60000 65536"/>
                <a:gd name="T9" fmla="*/ 0 w 54"/>
                <a:gd name="T10" fmla="*/ 0 h 28"/>
                <a:gd name="T11" fmla="*/ 54 w 54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28">
                  <a:moveTo>
                    <a:pt x="54" y="0"/>
                  </a:moveTo>
                  <a:lnTo>
                    <a:pt x="28" y="14"/>
                  </a:lnTo>
                  <a:lnTo>
                    <a:pt x="0" y="28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04" name="Freeform 195"/>
            <p:cNvSpPr>
              <a:spLocks/>
            </p:cNvSpPr>
            <p:nvPr/>
          </p:nvSpPr>
          <p:spPr bwMode="auto">
            <a:xfrm>
              <a:off x="3114" y="2043"/>
              <a:ext cx="38" cy="21"/>
            </a:xfrm>
            <a:custGeom>
              <a:avLst/>
              <a:gdLst>
                <a:gd name="T0" fmla="*/ 0 w 61"/>
                <a:gd name="T1" fmla="*/ 0 h 39"/>
                <a:gd name="T2" fmla="*/ 1 w 61"/>
                <a:gd name="T3" fmla="*/ 1 h 39"/>
                <a:gd name="T4" fmla="*/ 1 w 61"/>
                <a:gd name="T5" fmla="*/ 1 h 39"/>
                <a:gd name="T6" fmla="*/ 2 w 61"/>
                <a:gd name="T7" fmla="*/ 1 h 39"/>
                <a:gd name="T8" fmla="*/ 4 w 61"/>
                <a:gd name="T9" fmla="*/ 1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39"/>
                <a:gd name="T17" fmla="*/ 61 w 61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39">
                  <a:moveTo>
                    <a:pt x="0" y="0"/>
                  </a:moveTo>
                  <a:lnTo>
                    <a:pt x="14" y="13"/>
                  </a:lnTo>
                  <a:lnTo>
                    <a:pt x="30" y="23"/>
                  </a:lnTo>
                  <a:lnTo>
                    <a:pt x="44" y="31"/>
                  </a:lnTo>
                  <a:lnTo>
                    <a:pt x="61" y="39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05" name="Freeform 196"/>
            <p:cNvSpPr>
              <a:spLocks/>
            </p:cNvSpPr>
            <p:nvPr/>
          </p:nvSpPr>
          <p:spPr bwMode="auto">
            <a:xfrm>
              <a:off x="3148" y="2065"/>
              <a:ext cx="43" cy="28"/>
            </a:xfrm>
            <a:custGeom>
              <a:avLst/>
              <a:gdLst>
                <a:gd name="T0" fmla="*/ 4 w 72"/>
                <a:gd name="T1" fmla="*/ 0 h 52"/>
                <a:gd name="T2" fmla="*/ 2 w 72"/>
                <a:gd name="T3" fmla="*/ 1 h 52"/>
                <a:gd name="T4" fmla="*/ 1 w 72"/>
                <a:gd name="T5" fmla="*/ 1 h 52"/>
                <a:gd name="T6" fmla="*/ 1 w 72"/>
                <a:gd name="T7" fmla="*/ 1 h 52"/>
                <a:gd name="T8" fmla="*/ 0 w 72"/>
                <a:gd name="T9" fmla="*/ 1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52"/>
                <a:gd name="T17" fmla="*/ 72 w 7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52">
                  <a:moveTo>
                    <a:pt x="72" y="0"/>
                  </a:moveTo>
                  <a:lnTo>
                    <a:pt x="51" y="12"/>
                  </a:lnTo>
                  <a:lnTo>
                    <a:pt x="32" y="24"/>
                  </a:lnTo>
                  <a:lnTo>
                    <a:pt x="14" y="38"/>
                  </a:lnTo>
                  <a:lnTo>
                    <a:pt x="0" y="52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06" name="Freeform 197"/>
            <p:cNvSpPr>
              <a:spLocks/>
            </p:cNvSpPr>
            <p:nvPr/>
          </p:nvSpPr>
          <p:spPr bwMode="auto">
            <a:xfrm>
              <a:off x="3161" y="2033"/>
              <a:ext cx="35" cy="32"/>
            </a:xfrm>
            <a:custGeom>
              <a:avLst/>
              <a:gdLst>
                <a:gd name="T0" fmla="*/ 0 w 58"/>
                <a:gd name="T1" fmla="*/ 0 h 59"/>
                <a:gd name="T2" fmla="*/ 1 w 58"/>
                <a:gd name="T3" fmla="*/ 1 h 59"/>
                <a:gd name="T4" fmla="*/ 1 w 58"/>
                <a:gd name="T5" fmla="*/ 1 h 59"/>
                <a:gd name="T6" fmla="*/ 2 w 58"/>
                <a:gd name="T7" fmla="*/ 1 h 59"/>
                <a:gd name="T8" fmla="*/ 3 w 58"/>
                <a:gd name="T9" fmla="*/ 2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59"/>
                <a:gd name="T17" fmla="*/ 58 w 58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59">
                  <a:moveTo>
                    <a:pt x="0" y="0"/>
                  </a:moveTo>
                  <a:lnTo>
                    <a:pt x="12" y="14"/>
                  </a:lnTo>
                  <a:lnTo>
                    <a:pt x="25" y="31"/>
                  </a:lnTo>
                  <a:lnTo>
                    <a:pt x="39" y="45"/>
                  </a:lnTo>
                  <a:lnTo>
                    <a:pt x="58" y="59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07" name="Freeform 198"/>
            <p:cNvSpPr>
              <a:spLocks/>
            </p:cNvSpPr>
            <p:nvPr/>
          </p:nvSpPr>
          <p:spPr bwMode="auto">
            <a:xfrm>
              <a:off x="3201" y="2066"/>
              <a:ext cx="48" cy="32"/>
            </a:xfrm>
            <a:custGeom>
              <a:avLst/>
              <a:gdLst>
                <a:gd name="T0" fmla="*/ 3 w 82"/>
                <a:gd name="T1" fmla="*/ 0 h 60"/>
                <a:gd name="T2" fmla="*/ 2 w 82"/>
                <a:gd name="T3" fmla="*/ 1 h 60"/>
                <a:gd name="T4" fmla="*/ 1 w 82"/>
                <a:gd name="T5" fmla="*/ 1 h 60"/>
                <a:gd name="T6" fmla="*/ 1 w 82"/>
                <a:gd name="T7" fmla="*/ 1 h 60"/>
                <a:gd name="T8" fmla="*/ 0 w 82"/>
                <a:gd name="T9" fmla="*/ 2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60"/>
                <a:gd name="T17" fmla="*/ 82 w 82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60">
                  <a:moveTo>
                    <a:pt x="82" y="0"/>
                  </a:moveTo>
                  <a:lnTo>
                    <a:pt x="58" y="14"/>
                  </a:lnTo>
                  <a:lnTo>
                    <a:pt x="35" y="30"/>
                  </a:lnTo>
                  <a:lnTo>
                    <a:pt x="16" y="44"/>
                  </a:lnTo>
                  <a:lnTo>
                    <a:pt x="0" y="6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08" name="Freeform 199"/>
            <p:cNvSpPr>
              <a:spLocks/>
            </p:cNvSpPr>
            <p:nvPr/>
          </p:nvSpPr>
          <p:spPr bwMode="auto">
            <a:xfrm>
              <a:off x="3209" y="2030"/>
              <a:ext cx="47" cy="36"/>
            </a:xfrm>
            <a:custGeom>
              <a:avLst/>
              <a:gdLst>
                <a:gd name="T0" fmla="*/ 0 w 77"/>
                <a:gd name="T1" fmla="*/ 0 h 67"/>
                <a:gd name="T2" fmla="*/ 1 w 77"/>
                <a:gd name="T3" fmla="*/ 1 h 67"/>
                <a:gd name="T4" fmla="*/ 2 w 77"/>
                <a:gd name="T5" fmla="*/ 1 h 67"/>
                <a:gd name="T6" fmla="*/ 3 w 77"/>
                <a:gd name="T7" fmla="*/ 1 h 67"/>
                <a:gd name="T8" fmla="*/ 4 w 77"/>
                <a:gd name="T9" fmla="*/ 2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67"/>
                <a:gd name="T17" fmla="*/ 77 w 77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67">
                  <a:moveTo>
                    <a:pt x="0" y="0"/>
                  </a:moveTo>
                  <a:lnTo>
                    <a:pt x="16" y="16"/>
                  </a:lnTo>
                  <a:lnTo>
                    <a:pt x="35" y="35"/>
                  </a:lnTo>
                  <a:lnTo>
                    <a:pt x="56" y="53"/>
                  </a:lnTo>
                  <a:lnTo>
                    <a:pt x="77" y="67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09" name="Freeform 200"/>
            <p:cNvSpPr>
              <a:spLocks/>
            </p:cNvSpPr>
            <p:nvPr/>
          </p:nvSpPr>
          <p:spPr bwMode="auto">
            <a:xfrm>
              <a:off x="3273" y="2037"/>
              <a:ext cx="23" cy="25"/>
            </a:xfrm>
            <a:custGeom>
              <a:avLst/>
              <a:gdLst>
                <a:gd name="T0" fmla="*/ 0 w 39"/>
                <a:gd name="T1" fmla="*/ 0 h 45"/>
                <a:gd name="T2" fmla="*/ 1 w 39"/>
                <a:gd name="T3" fmla="*/ 1 h 45"/>
                <a:gd name="T4" fmla="*/ 1 w 39"/>
                <a:gd name="T5" fmla="*/ 1 h 45"/>
                <a:gd name="T6" fmla="*/ 1 w 39"/>
                <a:gd name="T7" fmla="*/ 1 h 45"/>
                <a:gd name="T8" fmla="*/ 2 w 39"/>
                <a:gd name="T9" fmla="*/ 1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45"/>
                <a:gd name="T17" fmla="*/ 39 w 3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45">
                  <a:moveTo>
                    <a:pt x="0" y="0"/>
                  </a:moveTo>
                  <a:lnTo>
                    <a:pt x="7" y="12"/>
                  </a:lnTo>
                  <a:lnTo>
                    <a:pt x="16" y="25"/>
                  </a:lnTo>
                  <a:lnTo>
                    <a:pt x="28" y="35"/>
                  </a:lnTo>
                  <a:lnTo>
                    <a:pt x="39" y="45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10" name="Freeform 201"/>
            <p:cNvSpPr>
              <a:spLocks/>
            </p:cNvSpPr>
            <p:nvPr/>
          </p:nvSpPr>
          <p:spPr bwMode="auto">
            <a:xfrm>
              <a:off x="3269" y="2065"/>
              <a:ext cx="38" cy="28"/>
            </a:xfrm>
            <a:custGeom>
              <a:avLst/>
              <a:gdLst>
                <a:gd name="T0" fmla="*/ 3 w 63"/>
                <a:gd name="T1" fmla="*/ 0 h 52"/>
                <a:gd name="T2" fmla="*/ 2 w 63"/>
                <a:gd name="T3" fmla="*/ 1 h 52"/>
                <a:gd name="T4" fmla="*/ 1 w 63"/>
                <a:gd name="T5" fmla="*/ 1 h 52"/>
                <a:gd name="T6" fmla="*/ 1 w 63"/>
                <a:gd name="T7" fmla="*/ 1 h 52"/>
                <a:gd name="T8" fmla="*/ 0 w 63"/>
                <a:gd name="T9" fmla="*/ 1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52"/>
                <a:gd name="T17" fmla="*/ 63 w 63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52">
                  <a:moveTo>
                    <a:pt x="63" y="0"/>
                  </a:moveTo>
                  <a:lnTo>
                    <a:pt x="46" y="10"/>
                  </a:lnTo>
                  <a:lnTo>
                    <a:pt x="30" y="22"/>
                  </a:lnTo>
                  <a:lnTo>
                    <a:pt x="14" y="36"/>
                  </a:lnTo>
                  <a:lnTo>
                    <a:pt x="0" y="52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11" name="Freeform 202"/>
            <p:cNvSpPr>
              <a:spLocks/>
            </p:cNvSpPr>
            <p:nvPr/>
          </p:nvSpPr>
          <p:spPr bwMode="auto">
            <a:xfrm>
              <a:off x="3338" y="2101"/>
              <a:ext cx="17" cy="7"/>
            </a:xfrm>
            <a:custGeom>
              <a:avLst/>
              <a:gdLst>
                <a:gd name="T0" fmla="*/ 1 w 28"/>
                <a:gd name="T1" fmla="*/ 0 h 15"/>
                <a:gd name="T2" fmla="*/ 1 w 28"/>
                <a:gd name="T3" fmla="*/ 0 h 15"/>
                <a:gd name="T4" fmla="*/ 1 w 28"/>
                <a:gd name="T5" fmla="*/ 0 h 15"/>
                <a:gd name="T6" fmla="*/ 1 w 28"/>
                <a:gd name="T7" fmla="*/ 0 h 15"/>
                <a:gd name="T8" fmla="*/ 1 w 28"/>
                <a:gd name="T9" fmla="*/ 0 h 15"/>
                <a:gd name="T10" fmla="*/ 1 w 28"/>
                <a:gd name="T11" fmla="*/ 0 h 15"/>
                <a:gd name="T12" fmla="*/ 0 w 28"/>
                <a:gd name="T13" fmla="*/ 0 h 15"/>
                <a:gd name="T14" fmla="*/ 1 w 28"/>
                <a:gd name="T15" fmla="*/ 0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15"/>
                <a:gd name="T26" fmla="*/ 28 w 28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15">
                  <a:moveTo>
                    <a:pt x="4" y="0"/>
                  </a:moveTo>
                  <a:lnTo>
                    <a:pt x="14" y="0"/>
                  </a:lnTo>
                  <a:lnTo>
                    <a:pt x="23" y="0"/>
                  </a:lnTo>
                  <a:lnTo>
                    <a:pt x="28" y="8"/>
                  </a:lnTo>
                  <a:lnTo>
                    <a:pt x="23" y="15"/>
                  </a:lnTo>
                  <a:lnTo>
                    <a:pt x="4" y="15"/>
                  </a:lnTo>
                  <a:lnTo>
                    <a:pt x="0" y="8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12" name="Freeform 203"/>
            <p:cNvSpPr>
              <a:spLocks/>
            </p:cNvSpPr>
            <p:nvPr/>
          </p:nvSpPr>
          <p:spPr bwMode="auto">
            <a:xfrm>
              <a:off x="3338" y="2086"/>
              <a:ext cx="17" cy="8"/>
            </a:xfrm>
            <a:custGeom>
              <a:avLst/>
              <a:gdLst>
                <a:gd name="T0" fmla="*/ 1 w 28"/>
                <a:gd name="T1" fmla="*/ 0 h 14"/>
                <a:gd name="T2" fmla="*/ 1 w 28"/>
                <a:gd name="T3" fmla="*/ 0 h 14"/>
                <a:gd name="T4" fmla="*/ 1 w 28"/>
                <a:gd name="T5" fmla="*/ 0 h 14"/>
                <a:gd name="T6" fmla="*/ 1 w 28"/>
                <a:gd name="T7" fmla="*/ 1 h 14"/>
                <a:gd name="T8" fmla="*/ 1 w 28"/>
                <a:gd name="T9" fmla="*/ 1 h 14"/>
                <a:gd name="T10" fmla="*/ 1 w 28"/>
                <a:gd name="T11" fmla="*/ 1 h 14"/>
                <a:gd name="T12" fmla="*/ 0 w 28"/>
                <a:gd name="T13" fmla="*/ 1 h 14"/>
                <a:gd name="T14" fmla="*/ 1 w 28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14"/>
                <a:gd name="T26" fmla="*/ 28 w 28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14">
                  <a:moveTo>
                    <a:pt x="4" y="0"/>
                  </a:moveTo>
                  <a:lnTo>
                    <a:pt x="14" y="0"/>
                  </a:lnTo>
                  <a:lnTo>
                    <a:pt x="23" y="0"/>
                  </a:lnTo>
                  <a:lnTo>
                    <a:pt x="28" y="6"/>
                  </a:lnTo>
                  <a:lnTo>
                    <a:pt x="23" y="14"/>
                  </a:lnTo>
                  <a:lnTo>
                    <a:pt x="4" y="14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13" name="Freeform 204"/>
            <p:cNvSpPr>
              <a:spLocks/>
            </p:cNvSpPr>
            <p:nvPr/>
          </p:nvSpPr>
          <p:spPr bwMode="auto">
            <a:xfrm>
              <a:off x="3338" y="2108"/>
              <a:ext cx="17" cy="7"/>
            </a:xfrm>
            <a:custGeom>
              <a:avLst/>
              <a:gdLst>
                <a:gd name="T0" fmla="*/ 1 w 28"/>
                <a:gd name="T1" fmla="*/ 0 h 12"/>
                <a:gd name="T2" fmla="*/ 1 w 28"/>
                <a:gd name="T3" fmla="*/ 0 h 12"/>
                <a:gd name="T4" fmla="*/ 1 w 28"/>
                <a:gd name="T5" fmla="*/ 0 h 12"/>
                <a:gd name="T6" fmla="*/ 1 w 28"/>
                <a:gd name="T7" fmla="*/ 1 h 12"/>
                <a:gd name="T8" fmla="*/ 1 w 28"/>
                <a:gd name="T9" fmla="*/ 1 h 12"/>
                <a:gd name="T10" fmla="*/ 1 w 28"/>
                <a:gd name="T11" fmla="*/ 1 h 12"/>
                <a:gd name="T12" fmla="*/ 0 w 28"/>
                <a:gd name="T13" fmla="*/ 1 h 12"/>
                <a:gd name="T14" fmla="*/ 1 w 28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12"/>
                <a:gd name="T26" fmla="*/ 28 w 28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12">
                  <a:moveTo>
                    <a:pt x="4" y="0"/>
                  </a:moveTo>
                  <a:lnTo>
                    <a:pt x="14" y="0"/>
                  </a:lnTo>
                  <a:lnTo>
                    <a:pt x="23" y="0"/>
                  </a:lnTo>
                  <a:lnTo>
                    <a:pt x="28" y="6"/>
                  </a:lnTo>
                  <a:lnTo>
                    <a:pt x="23" y="12"/>
                  </a:lnTo>
                  <a:lnTo>
                    <a:pt x="4" y="12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14" name="Freeform 205"/>
            <p:cNvSpPr>
              <a:spLocks/>
            </p:cNvSpPr>
            <p:nvPr/>
          </p:nvSpPr>
          <p:spPr bwMode="auto">
            <a:xfrm>
              <a:off x="3338" y="2094"/>
              <a:ext cx="17" cy="7"/>
            </a:xfrm>
            <a:custGeom>
              <a:avLst/>
              <a:gdLst>
                <a:gd name="T0" fmla="*/ 1 w 28"/>
                <a:gd name="T1" fmla="*/ 0 h 12"/>
                <a:gd name="T2" fmla="*/ 1 w 28"/>
                <a:gd name="T3" fmla="*/ 0 h 12"/>
                <a:gd name="T4" fmla="*/ 1 w 28"/>
                <a:gd name="T5" fmla="*/ 0 h 12"/>
                <a:gd name="T6" fmla="*/ 1 w 28"/>
                <a:gd name="T7" fmla="*/ 1 h 12"/>
                <a:gd name="T8" fmla="*/ 1 w 28"/>
                <a:gd name="T9" fmla="*/ 1 h 12"/>
                <a:gd name="T10" fmla="*/ 1 w 28"/>
                <a:gd name="T11" fmla="*/ 1 h 12"/>
                <a:gd name="T12" fmla="*/ 0 w 28"/>
                <a:gd name="T13" fmla="*/ 1 h 12"/>
                <a:gd name="T14" fmla="*/ 1 w 28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12"/>
                <a:gd name="T26" fmla="*/ 28 w 28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12">
                  <a:moveTo>
                    <a:pt x="4" y="0"/>
                  </a:moveTo>
                  <a:lnTo>
                    <a:pt x="14" y="0"/>
                  </a:lnTo>
                  <a:lnTo>
                    <a:pt x="23" y="0"/>
                  </a:lnTo>
                  <a:lnTo>
                    <a:pt x="28" y="6"/>
                  </a:lnTo>
                  <a:lnTo>
                    <a:pt x="23" y="12"/>
                  </a:lnTo>
                  <a:lnTo>
                    <a:pt x="4" y="12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15" name="Freeform 206"/>
            <p:cNvSpPr>
              <a:spLocks/>
            </p:cNvSpPr>
            <p:nvPr/>
          </p:nvSpPr>
          <p:spPr bwMode="auto">
            <a:xfrm>
              <a:off x="3338" y="2081"/>
              <a:ext cx="17" cy="5"/>
            </a:xfrm>
            <a:custGeom>
              <a:avLst/>
              <a:gdLst>
                <a:gd name="T0" fmla="*/ 1 w 28"/>
                <a:gd name="T1" fmla="*/ 0 h 12"/>
                <a:gd name="T2" fmla="*/ 1 w 28"/>
                <a:gd name="T3" fmla="*/ 0 h 12"/>
                <a:gd name="T4" fmla="*/ 1 w 28"/>
                <a:gd name="T5" fmla="*/ 0 h 12"/>
                <a:gd name="T6" fmla="*/ 1 w 28"/>
                <a:gd name="T7" fmla="*/ 0 h 12"/>
                <a:gd name="T8" fmla="*/ 1 w 28"/>
                <a:gd name="T9" fmla="*/ 0 h 12"/>
                <a:gd name="T10" fmla="*/ 1 w 28"/>
                <a:gd name="T11" fmla="*/ 0 h 12"/>
                <a:gd name="T12" fmla="*/ 0 w 28"/>
                <a:gd name="T13" fmla="*/ 0 h 12"/>
                <a:gd name="T14" fmla="*/ 1 w 28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12"/>
                <a:gd name="T26" fmla="*/ 28 w 28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12">
                  <a:moveTo>
                    <a:pt x="4" y="0"/>
                  </a:moveTo>
                  <a:lnTo>
                    <a:pt x="14" y="0"/>
                  </a:lnTo>
                  <a:lnTo>
                    <a:pt x="23" y="0"/>
                  </a:lnTo>
                  <a:lnTo>
                    <a:pt x="28" y="6"/>
                  </a:lnTo>
                  <a:lnTo>
                    <a:pt x="23" y="12"/>
                  </a:lnTo>
                  <a:lnTo>
                    <a:pt x="4" y="12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16" name="Line 207"/>
            <p:cNvSpPr>
              <a:spLocks noChangeShapeType="1"/>
            </p:cNvSpPr>
            <p:nvPr/>
          </p:nvSpPr>
          <p:spPr bwMode="auto">
            <a:xfrm>
              <a:off x="3355" y="2089"/>
              <a:ext cx="5" cy="2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17" name="Line 208"/>
            <p:cNvSpPr>
              <a:spLocks noChangeShapeType="1"/>
            </p:cNvSpPr>
            <p:nvPr/>
          </p:nvSpPr>
          <p:spPr bwMode="auto">
            <a:xfrm>
              <a:off x="3330" y="2091"/>
              <a:ext cx="8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18" name="Line 209"/>
            <p:cNvSpPr>
              <a:spLocks noChangeShapeType="1"/>
            </p:cNvSpPr>
            <p:nvPr/>
          </p:nvSpPr>
          <p:spPr bwMode="auto">
            <a:xfrm>
              <a:off x="3327" y="2097"/>
              <a:ext cx="11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19" name="Line 210"/>
            <p:cNvSpPr>
              <a:spLocks noChangeShapeType="1"/>
            </p:cNvSpPr>
            <p:nvPr/>
          </p:nvSpPr>
          <p:spPr bwMode="auto">
            <a:xfrm>
              <a:off x="3330" y="2112"/>
              <a:ext cx="8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20" name="Line 211"/>
            <p:cNvSpPr>
              <a:spLocks noChangeShapeType="1"/>
            </p:cNvSpPr>
            <p:nvPr/>
          </p:nvSpPr>
          <p:spPr bwMode="auto">
            <a:xfrm>
              <a:off x="3330" y="2105"/>
              <a:ext cx="8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21" name="Freeform 212"/>
            <p:cNvSpPr>
              <a:spLocks/>
            </p:cNvSpPr>
            <p:nvPr/>
          </p:nvSpPr>
          <p:spPr bwMode="auto">
            <a:xfrm>
              <a:off x="3107" y="2137"/>
              <a:ext cx="17" cy="11"/>
            </a:xfrm>
            <a:custGeom>
              <a:avLst/>
              <a:gdLst>
                <a:gd name="T0" fmla="*/ 0 w 26"/>
                <a:gd name="T1" fmla="*/ 0 h 22"/>
                <a:gd name="T2" fmla="*/ 1 w 26"/>
                <a:gd name="T3" fmla="*/ 0 h 22"/>
                <a:gd name="T4" fmla="*/ 1 w 26"/>
                <a:gd name="T5" fmla="*/ 0 h 22"/>
                <a:gd name="T6" fmla="*/ 1 w 26"/>
                <a:gd name="T7" fmla="*/ 0 h 22"/>
                <a:gd name="T8" fmla="*/ 1 w 26"/>
                <a:gd name="T9" fmla="*/ 0 h 22"/>
                <a:gd name="T10" fmla="*/ 1 w 26"/>
                <a:gd name="T11" fmla="*/ 0 h 22"/>
                <a:gd name="T12" fmla="*/ 1 w 26"/>
                <a:gd name="T13" fmla="*/ 0 h 22"/>
                <a:gd name="T14" fmla="*/ 1 w 26"/>
                <a:gd name="T15" fmla="*/ 1 h 22"/>
                <a:gd name="T16" fmla="*/ 1 w 26"/>
                <a:gd name="T17" fmla="*/ 1 h 22"/>
                <a:gd name="T18" fmla="*/ 1 w 26"/>
                <a:gd name="T19" fmla="*/ 1 h 22"/>
                <a:gd name="T20" fmla="*/ 1 w 26"/>
                <a:gd name="T21" fmla="*/ 1 h 22"/>
                <a:gd name="T22" fmla="*/ 1 w 26"/>
                <a:gd name="T23" fmla="*/ 1 h 22"/>
                <a:gd name="T24" fmla="*/ 1 w 26"/>
                <a:gd name="T25" fmla="*/ 1 h 22"/>
                <a:gd name="T26" fmla="*/ 1 w 26"/>
                <a:gd name="T27" fmla="*/ 1 h 22"/>
                <a:gd name="T28" fmla="*/ 1 w 26"/>
                <a:gd name="T29" fmla="*/ 1 h 22"/>
                <a:gd name="T30" fmla="*/ 1 w 26"/>
                <a:gd name="T31" fmla="*/ 1 h 22"/>
                <a:gd name="T32" fmla="*/ 1 w 26"/>
                <a:gd name="T33" fmla="*/ 1 h 22"/>
                <a:gd name="T34" fmla="*/ 1 w 26"/>
                <a:gd name="T35" fmla="*/ 1 h 22"/>
                <a:gd name="T36" fmla="*/ 1 w 26"/>
                <a:gd name="T37" fmla="*/ 1 h 22"/>
                <a:gd name="T38" fmla="*/ 1 w 26"/>
                <a:gd name="T39" fmla="*/ 1 h 22"/>
                <a:gd name="T40" fmla="*/ 1 w 26"/>
                <a:gd name="T41" fmla="*/ 1 h 22"/>
                <a:gd name="T42" fmla="*/ 2 w 26"/>
                <a:gd name="T43" fmla="*/ 1 h 22"/>
                <a:gd name="T44" fmla="*/ 2 w 26"/>
                <a:gd name="T45" fmla="*/ 1 h 22"/>
                <a:gd name="T46" fmla="*/ 2 w 26"/>
                <a:gd name="T47" fmla="*/ 1 h 22"/>
                <a:gd name="T48" fmla="*/ 2 w 26"/>
                <a:gd name="T49" fmla="*/ 1 h 22"/>
                <a:gd name="T50" fmla="*/ 1 w 26"/>
                <a:gd name="T51" fmla="*/ 1 h 22"/>
                <a:gd name="T52" fmla="*/ 1 w 26"/>
                <a:gd name="T53" fmla="*/ 0 h 22"/>
                <a:gd name="T54" fmla="*/ 1 w 26"/>
                <a:gd name="T55" fmla="*/ 0 h 22"/>
                <a:gd name="T56" fmla="*/ 1 w 26"/>
                <a:gd name="T57" fmla="*/ 0 h 22"/>
                <a:gd name="T58" fmla="*/ 1 w 26"/>
                <a:gd name="T59" fmla="*/ 0 h 22"/>
                <a:gd name="T60" fmla="*/ 1 w 26"/>
                <a:gd name="T61" fmla="*/ 0 h 22"/>
                <a:gd name="T62" fmla="*/ 2 w 26"/>
                <a:gd name="T63" fmla="*/ 0 h 22"/>
                <a:gd name="T64" fmla="*/ 2 w 26"/>
                <a:gd name="T65" fmla="*/ 0 h 22"/>
                <a:gd name="T66" fmla="*/ 2 w 26"/>
                <a:gd name="T67" fmla="*/ 0 h 22"/>
                <a:gd name="T68" fmla="*/ 2 w 26"/>
                <a:gd name="T69" fmla="*/ 0 h 22"/>
                <a:gd name="T70" fmla="*/ 2 w 26"/>
                <a:gd name="T71" fmla="*/ 0 h 22"/>
                <a:gd name="T72" fmla="*/ 2 w 26"/>
                <a:gd name="T73" fmla="*/ 0 h 22"/>
                <a:gd name="T74" fmla="*/ 2 w 26"/>
                <a:gd name="T75" fmla="*/ 1 h 22"/>
                <a:gd name="T76" fmla="*/ 2 w 26"/>
                <a:gd name="T77" fmla="*/ 1 h 22"/>
                <a:gd name="T78" fmla="*/ 2 w 26"/>
                <a:gd name="T79" fmla="*/ 1 h 22"/>
                <a:gd name="T80" fmla="*/ 2 w 26"/>
                <a:gd name="T81" fmla="*/ 1 h 22"/>
                <a:gd name="T82" fmla="*/ 2 w 26"/>
                <a:gd name="T83" fmla="*/ 1 h 22"/>
                <a:gd name="T84" fmla="*/ 2 w 26"/>
                <a:gd name="T85" fmla="*/ 1 h 22"/>
                <a:gd name="T86" fmla="*/ 2 w 26"/>
                <a:gd name="T87" fmla="*/ 1 h 22"/>
                <a:gd name="T88" fmla="*/ 1 w 26"/>
                <a:gd name="T89" fmla="*/ 1 h 22"/>
                <a:gd name="T90" fmla="*/ 1 w 26"/>
                <a:gd name="T91" fmla="*/ 1 h 22"/>
                <a:gd name="T92" fmla="*/ 1 w 26"/>
                <a:gd name="T93" fmla="*/ 1 h 22"/>
                <a:gd name="T94" fmla="*/ 1 w 26"/>
                <a:gd name="T95" fmla="*/ 1 h 22"/>
                <a:gd name="T96" fmla="*/ 1 w 26"/>
                <a:gd name="T97" fmla="*/ 1 h 22"/>
                <a:gd name="T98" fmla="*/ 1 w 26"/>
                <a:gd name="T99" fmla="*/ 1 h 22"/>
                <a:gd name="T100" fmla="*/ 1 w 26"/>
                <a:gd name="T101" fmla="*/ 1 h 22"/>
                <a:gd name="T102" fmla="*/ 1 w 26"/>
                <a:gd name="T103" fmla="*/ 1 h 22"/>
                <a:gd name="T104" fmla="*/ 1 w 26"/>
                <a:gd name="T105" fmla="*/ 1 h 22"/>
                <a:gd name="T106" fmla="*/ 1 w 26"/>
                <a:gd name="T107" fmla="*/ 1 h 22"/>
                <a:gd name="T108" fmla="*/ 1 w 26"/>
                <a:gd name="T109" fmla="*/ 1 h 22"/>
                <a:gd name="T110" fmla="*/ 1 w 26"/>
                <a:gd name="T111" fmla="*/ 1 h 22"/>
                <a:gd name="T112" fmla="*/ 1 w 26"/>
                <a:gd name="T113" fmla="*/ 0 h 22"/>
                <a:gd name="T114" fmla="*/ 1 w 26"/>
                <a:gd name="T115" fmla="*/ 0 h 22"/>
                <a:gd name="T116" fmla="*/ 0 w 26"/>
                <a:gd name="T117" fmla="*/ 0 h 22"/>
                <a:gd name="T118" fmla="*/ 0 w 26"/>
                <a:gd name="T119" fmla="*/ 0 h 22"/>
                <a:gd name="T120" fmla="*/ 0 w 26"/>
                <a:gd name="T121" fmla="*/ 0 h 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6"/>
                <a:gd name="T184" fmla="*/ 0 h 22"/>
                <a:gd name="T185" fmla="*/ 26 w 26"/>
                <a:gd name="T186" fmla="*/ 22 h 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6" h="22">
                  <a:moveTo>
                    <a:pt x="0" y="0"/>
                  </a:moveTo>
                  <a:lnTo>
                    <a:pt x="12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0" y="18"/>
                  </a:lnTo>
                  <a:lnTo>
                    <a:pt x="12" y="20"/>
                  </a:lnTo>
                  <a:lnTo>
                    <a:pt x="14" y="20"/>
                  </a:lnTo>
                  <a:lnTo>
                    <a:pt x="17" y="20"/>
                  </a:lnTo>
                  <a:lnTo>
                    <a:pt x="17" y="18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1" y="4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1" y="2"/>
                  </a:lnTo>
                  <a:lnTo>
                    <a:pt x="21" y="4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19" y="20"/>
                  </a:lnTo>
                  <a:lnTo>
                    <a:pt x="17" y="20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7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22" name="Freeform 213"/>
            <p:cNvSpPr>
              <a:spLocks/>
            </p:cNvSpPr>
            <p:nvPr/>
          </p:nvSpPr>
          <p:spPr bwMode="auto">
            <a:xfrm>
              <a:off x="3124" y="2139"/>
              <a:ext cx="17" cy="8"/>
            </a:xfrm>
            <a:custGeom>
              <a:avLst/>
              <a:gdLst>
                <a:gd name="T0" fmla="*/ 1 w 28"/>
                <a:gd name="T1" fmla="*/ 1 h 14"/>
                <a:gd name="T2" fmla="*/ 1 w 28"/>
                <a:gd name="T3" fmla="*/ 0 h 14"/>
                <a:gd name="T4" fmla="*/ 1 w 28"/>
                <a:gd name="T5" fmla="*/ 0 h 14"/>
                <a:gd name="T6" fmla="*/ 1 w 28"/>
                <a:gd name="T7" fmla="*/ 0 h 14"/>
                <a:gd name="T8" fmla="*/ 1 w 28"/>
                <a:gd name="T9" fmla="*/ 1 h 14"/>
                <a:gd name="T10" fmla="*/ 1 w 28"/>
                <a:gd name="T11" fmla="*/ 0 h 14"/>
                <a:gd name="T12" fmla="*/ 1 w 28"/>
                <a:gd name="T13" fmla="*/ 0 h 14"/>
                <a:gd name="T14" fmla="*/ 1 w 28"/>
                <a:gd name="T15" fmla="*/ 0 h 14"/>
                <a:gd name="T16" fmla="*/ 1 w 28"/>
                <a:gd name="T17" fmla="*/ 1 h 14"/>
                <a:gd name="T18" fmla="*/ 1 w 28"/>
                <a:gd name="T19" fmla="*/ 1 h 14"/>
                <a:gd name="T20" fmla="*/ 1 w 28"/>
                <a:gd name="T21" fmla="*/ 1 h 14"/>
                <a:gd name="T22" fmla="*/ 1 w 28"/>
                <a:gd name="T23" fmla="*/ 1 h 14"/>
                <a:gd name="T24" fmla="*/ 1 w 28"/>
                <a:gd name="T25" fmla="*/ 1 h 14"/>
                <a:gd name="T26" fmla="*/ 1 w 28"/>
                <a:gd name="T27" fmla="*/ 1 h 14"/>
                <a:gd name="T28" fmla="*/ 1 w 28"/>
                <a:gd name="T29" fmla="*/ 1 h 14"/>
                <a:gd name="T30" fmla="*/ 1 w 28"/>
                <a:gd name="T31" fmla="*/ 1 h 14"/>
                <a:gd name="T32" fmla="*/ 1 w 28"/>
                <a:gd name="T33" fmla="*/ 1 h 14"/>
                <a:gd name="T34" fmla="*/ 1 w 28"/>
                <a:gd name="T35" fmla="*/ 1 h 14"/>
                <a:gd name="T36" fmla="*/ 1 w 28"/>
                <a:gd name="T37" fmla="*/ 1 h 14"/>
                <a:gd name="T38" fmla="*/ 1 w 28"/>
                <a:gd name="T39" fmla="*/ 1 h 14"/>
                <a:gd name="T40" fmla="*/ 1 w 28"/>
                <a:gd name="T41" fmla="*/ 1 h 14"/>
                <a:gd name="T42" fmla="*/ 1 w 28"/>
                <a:gd name="T43" fmla="*/ 1 h 14"/>
                <a:gd name="T44" fmla="*/ 1 w 28"/>
                <a:gd name="T45" fmla="*/ 1 h 14"/>
                <a:gd name="T46" fmla="*/ 1 w 28"/>
                <a:gd name="T47" fmla="*/ 1 h 14"/>
                <a:gd name="T48" fmla="*/ 1 w 28"/>
                <a:gd name="T49" fmla="*/ 1 h 14"/>
                <a:gd name="T50" fmla="*/ 1 w 28"/>
                <a:gd name="T51" fmla="*/ 1 h 14"/>
                <a:gd name="T52" fmla="*/ 1 w 28"/>
                <a:gd name="T53" fmla="*/ 1 h 14"/>
                <a:gd name="T54" fmla="*/ 1 w 28"/>
                <a:gd name="T55" fmla="*/ 1 h 14"/>
                <a:gd name="T56" fmla="*/ 1 w 28"/>
                <a:gd name="T57" fmla="*/ 1 h 14"/>
                <a:gd name="T58" fmla="*/ 1 w 28"/>
                <a:gd name="T59" fmla="*/ 1 h 14"/>
                <a:gd name="T60" fmla="*/ 1 w 28"/>
                <a:gd name="T61" fmla="*/ 1 h 14"/>
                <a:gd name="T62" fmla="*/ 1 w 28"/>
                <a:gd name="T63" fmla="*/ 1 h 14"/>
                <a:gd name="T64" fmla="*/ 1 w 28"/>
                <a:gd name="T65" fmla="*/ 1 h 14"/>
                <a:gd name="T66" fmla="*/ 1 w 28"/>
                <a:gd name="T67" fmla="*/ 1 h 14"/>
                <a:gd name="T68" fmla="*/ 1 w 28"/>
                <a:gd name="T69" fmla="*/ 1 h 14"/>
                <a:gd name="T70" fmla="*/ 1 w 28"/>
                <a:gd name="T71" fmla="*/ 1 h 14"/>
                <a:gd name="T72" fmla="*/ 1 w 28"/>
                <a:gd name="T73" fmla="*/ 1 h 14"/>
                <a:gd name="T74" fmla="*/ 0 w 28"/>
                <a:gd name="T75" fmla="*/ 1 h 14"/>
                <a:gd name="T76" fmla="*/ 0 w 28"/>
                <a:gd name="T77" fmla="*/ 1 h 14"/>
                <a:gd name="T78" fmla="*/ 0 w 28"/>
                <a:gd name="T79" fmla="*/ 1 h 14"/>
                <a:gd name="T80" fmla="*/ 0 w 28"/>
                <a:gd name="T81" fmla="*/ 1 h 14"/>
                <a:gd name="T82" fmla="*/ 0 w 28"/>
                <a:gd name="T83" fmla="*/ 0 h 14"/>
                <a:gd name="T84" fmla="*/ 0 w 28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4"/>
                <a:gd name="T131" fmla="*/ 28 w 28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4">
                  <a:moveTo>
                    <a:pt x="7" y="0"/>
                  </a:moveTo>
                  <a:lnTo>
                    <a:pt x="7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6" y="2"/>
                  </a:lnTo>
                  <a:lnTo>
                    <a:pt x="26" y="4"/>
                  </a:lnTo>
                  <a:lnTo>
                    <a:pt x="26" y="6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8" y="14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17" y="12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7" y="12"/>
                  </a:lnTo>
                  <a:lnTo>
                    <a:pt x="7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23" name="Freeform 214"/>
            <p:cNvSpPr>
              <a:spLocks noEditPoints="1"/>
            </p:cNvSpPr>
            <p:nvPr/>
          </p:nvSpPr>
          <p:spPr bwMode="auto">
            <a:xfrm>
              <a:off x="3148" y="2137"/>
              <a:ext cx="12" cy="11"/>
            </a:xfrm>
            <a:custGeom>
              <a:avLst/>
              <a:gdLst>
                <a:gd name="T0" fmla="*/ 1 w 19"/>
                <a:gd name="T1" fmla="*/ 0 h 22"/>
                <a:gd name="T2" fmla="*/ 1 w 19"/>
                <a:gd name="T3" fmla="*/ 1 h 22"/>
                <a:gd name="T4" fmla="*/ 1 w 19"/>
                <a:gd name="T5" fmla="*/ 1 h 22"/>
                <a:gd name="T6" fmla="*/ 1 w 19"/>
                <a:gd name="T7" fmla="*/ 1 h 22"/>
                <a:gd name="T8" fmla="*/ 1 w 19"/>
                <a:gd name="T9" fmla="*/ 1 h 22"/>
                <a:gd name="T10" fmla="*/ 1 w 19"/>
                <a:gd name="T11" fmla="*/ 1 h 22"/>
                <a:gd name="T12" fmla="*/ 1 w 19"/>
                <a:gd name="T13" fmla="*/ 1 h 22"/>
                <a:gd name="T14" fmla="*/ 1 w 19"/>
                <a:gd name="T15" fmla="*/ 1 h 22"/>
                <a:gd name="T16" fmla="*/ 1 w 19"/>
                <a:gd name="T17" fmla="*/ 1 h 22"/>
                <a:gd name="T18" fmla="*/ 1 w 19"/>
                <a:gd name="T19" fmla="*/ 1 h 22"/>
                <a:gd name="T20" fmla="*/ 1 w 19"/>
                <a:gd name="T21" fmla="*/ 1 h 22"/>
                <a:gd name="T22" fmla="*/ 1 w 19"/>
                <a:gd name="T23" fmla="*/ 1 h 22"/>
                <a:gd name="T24" fmla="*/ 1 w 19"/>
                <a:gd name="T25" fmla="*/ 1 h 22"/>
                <a:gd name="T26" fmla="*/ 1 w 19"/>
                <a:gd name="T27" fmla="*/ 1 h 22"/>
                <a:gd name="T28" fmla="*/ 1 w 19"/>
                <a:gd name="T29" fmla="*/ 1 h 22"/>
                <a:gd name="T30" fmla="*/ 1 w 19"/>
                <a:gd name="T31" fmla="*/ 1 h 22"/>
                <a:gd name="T32" fmla="*/ 1 w 19"/>
                <a:gd name="T33" fmla="*/ 1 h 22"/>
                <a:gd name="T34" fmla="*/ 1 w 19"/>
                <a:gd name="T35" fmla="*/ 1 h 22"/>
                <a:gd name="T36" fmla="*/ 1 w 19"/>
                <a:gd name="T37" fmla="*/ 1 h 22"/>
                <a:gd name="T38" fmla="*/ 1 w 19"/>
                <a:gd name="T39" fmla="*/ 1 h 22"/>
                <a:gd name="T40" fmla="*/ 1 w 19"/>
                <a:gd name="T41" fmla="*/ 1 h 22"/>
                <a:gd name="T42" fmla="*/ 1 w 19"/>
                <a:gd name="T43" fmla="*/ 1 h 22"/>
                <a:gd name="T44" fmla="*/ 1 w 19"/>
                <a:gd name="T45" fmla="*/ 1 h 22"/>
                <a:gd name="T46" fmla="*/ 1 w 19"/>
                <a:gd name="T47" fmla="*/ 1 h 22"/>
                <a:gd name="T48" fmla="*/ 1 w 19"/>
                <a:gd name="T49" fmla="*/ 0 h 22"/>
                <a:gd name="T50" fmla="*/ 1 w 19"/>
                <a:gd name="T51" fmla="*/ 0 h 22"/>
                <a:gd name="T52" fmla="*/ 0 w 19"/>
                <a:gd name="T53" fmla="*/ 0 h 22"/>
                <a:gd name="T54" fmla="*/ 0 w 19"/>
                <a:gd name="T55" fmla="*/ 0 h 22"/>
                <a:gd name="T56" fmla="*/ 0 w 19"/>
                <a:gd name="T57" fmla="*/ 0 h 22"/>
                <a:gd name="T58" fmla="*/ 0 w 19"/>
                <a:gd name="T59" fmla="*/ 0 h 22"/>
                <a:gd name="T60" fmla="*/ 1 w 19"/>
                <a:gd name="T61" fmla="*/ 0 h 22"/>
                <a:gd name="T62" fmla="*/ 1 w 19"/>
                <a:gd name="T63" fmla="*/ 1 h 22"/>
                <a:gd name="T64" fmla="*/ 1 w 19"/>
                <a:gd name="T65" fmla="*/ 1 h 22"/>
                <a:gd name="T66" fmla="*/ 1 w 19"/>
                <a:gd name="T67" fmla="*/ 1 h 22"/>
                <a:gd name="T68" fmla="*/ 1 w 19"/>
                <a:gd name="T69" fmla="*/ 1 h 22"/>
                <a:gd name="T70" fmla="*/ 1 w 19"/>
                <a:gd name="T71" fmla="*/ 1 h 22"/>
                <a:gd name="T72" fmla="*/ 1 w 19"/>
                <a:gd name="T73" fmla="*/ 1 h 22"/>
                <a:gd name="T74" fmla="*/ 1 w 19"/>
                <a:gd name="T75" fmla="*/ 1 h 22"/>
                <a:gd name="T76" fmla="*/ 1 w 19"/>
                <a:gd name="T77" fmla="*/ 1 h 22"/>
                <a:gd name="T78" fmla="*/ 1 w 19"/>
                <a:gd name="T79" fmla="*/ 1 h 22"/>
                <a:gd name="T80" fmla="*/ 1 w 19"/>
                <a:gd name="T81" fmla="*/ 1 h 22"/>
                <a:gd name="T82" fmla="*/ 1 w 19"/>
                <a:gd name="T83" fmla="*/ 1 h 22"/>
                <a:gd name="T84" fmla="*/ 1 w 19"/>
                <a:gd name="T85" fmla="*/ 1 h 22"/>
                <a:gd name="T86" fmla="*/ 1 w 19"/>
                <a:gd name="T87" fmla="*/ 1 h 22"/>
                <a:gd name="T88" fmla="*/ 1 w 19"/>
                <a:gd name="T89" fmla="*/ 1 h 22"/>
                <a:gd name="T90" fmla="*/ 1 w 19"/>
                <a:gd name="T91" fmla="*/ 1 h 22"/>
                <a:gd name="T92" fmla="*/ 1 w 19"/>
                <a:gd name="T93" fmla="*/ 1 h 22"/>
                <a:gd name="T94" fmla="*/ 1 w 19"/>
                <a:gd name="T95" fmla="*/ 1 h 22"/>
                <a:gd name="T96" fmla="*/ 1 w 19"/>
                <a:gd name="T97" fmla="*/ 1 h 22"/>
                <a:gd name="T98" fmla="*/ 1 w 19"/>
                <a:gd name="T99" fmla="*/ 1 h 22"/>
                <a:gd name="T100" fmla="*/ 1 w 19"/>
                <a:gd name="T101" fmla="*/ 1 h 2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9"/>
                <a:gd name="T154" fmla="*/ 0 h 22"/>
                <a:gd name="T155" fmla="*/ 19 w 19"/>
                <a:gd name="T156" fmla="*/ 22 h 2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9" h="22">
                  <a:moveTo>
                    <a:pt x="7" y="0"/>
                  </a:moveTo>
                  <a:lnTo>
                    <a:pt x="7" y="8"/>
                  </a:lnTo>
                  <a:lnTo>
                    <a:pt x="9" y="6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9" y="22"/>
                  </a:lnTo>
                  <a:lnTo>
                    <a:pt x="7" y="20"/>
                  </a:lnTo>
                  <a:lnTo>
                    <a:pt x="5" y="20"/>
                  </a:lnTo>
                  <a:lnTo>
                    <a:pt x="2" y="2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7" y="0"/>
                  </a:lnTo>
                  <a:close/>
                  <a:moveTo>
                    <a:pt x="7" y="8"/>
                  </a:moveTo>
                  <a:lnTo>
                    <a:pt x="7" y="16"/>
                  </a:lnTo>
                  <a:lnTo>
                    <a:pt x="7" y="18"/>
                  </a:lnTo>
                  <a:lnTo>
                    <a:pt x="7" y="20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9" y="8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24" name="Freeform 215"/>
            <p:cNvSpPr>
              <a:spLocks noEditPoints="1"/>
            </p:cNvSpPr>
            <p:nvPr/>
          </p:nvSpPr>
          <p:spPr bwMode="auto">
            <a:xfrm>
              <a:off x="3161" y="2139"/>
              <a:ext cx="10" cy="9"/>
            </a:xfrm>
            <a:custGeom>
              <a:avLst/>
              <a:gdLst>
                <a:gd name="T0" fmla="*/ 1 w 16"/>
                <a:gd name="T1" fmla="*/ 0 h 16"/>
                <a:gd name="T2" fmla="*/ 1 w 16"/>
                <a:gd name="T3" fmla="*/ 0 h 16"/>
                <a:gd name="T4" fmla="*/ 1 w 16"/>
                <a:gd name="T5" fmla="*/ 0 h 16"/>
                <a:gd name="T6" fmla="*/ 1 w 16"/>
                <a:gd name="T7" fmla="*/ 1 h 16"/>
                <a:gd name="T8" fmla="*/ 1 w 16"/>
                <a:gd name="T9" fmla="*/ 1 h 16"/>
                <a:gd name="T10" fmla="*/ 1 w 16"/>
                <a:gd name="T11" fmla="*/ 1 h 16"/>
                <a:gd name="T12" fmla="*/ 1 w 16"/>
                <a:gd name="T13" fmla="*/ 1 h 16"/>
                <a:gd name="T14" fmla="*/ 1 w 16"/>
                <a:gd name="T15" fmla="*/ 1 h 16"/>
                <a:gd name="T16" fmla="*/ 1 w 16"/>
                <a:gd name="T17" fmla="*/ 1 h 16"/>
                <a:gd name="T18" fmla="*/ 1 w 16"/>
                <a:gd name="T19" fmla="*/ 1 h 16"/>
                <a:gd name="T20" fmla="*/ 1 w 16"/>
                <a:gd name="T21" fmla="*/ 1 h 16"/>
                <a:gd name="T22" fmla="*/ 1 w 16"/>
                <a:gd name="T23" fmla="*/ 1 h 16"/>
                <a:gd name="T24" fmla="*/ 1 w 16"/>
                <a:gd name="T25" fmla="*/ 1 h 16"/>
                <a:gd name="T26" fmla="*/ 0 w 16"/>
                <a:gd name="T27" fmla="*/ 1 h 16"/>
                <a:gd name="T28" fmla="*/ 0 w 16"/>
                <a:gd name="T29" fmla="*/ 1 h 16"/>
                <a:gd name="T30" fmla="*/ 0 w 16"/>
                <a:gd name="T31" fmla="*/ 1 h 16"/>
                <a:gd name="T32" fmla="*/ 1 w 16"/>
                <a:gd name="T33" fmla="*/ 1 h 16"/>
                <a:gd name="T34" fmla="*/ 1 w 16"/>
                <a:gd name="T35" fmla="*/ 0 h 16"/>
                <a:gd name="T36" fmla="*/ 1 w 16"/>
                <a:gd name="T37" fmla="*/ 0 h 16"/>
                <a:gd name="T38" fmla="*/ 1 w 16"/>
                <a:gd name="T39" fmla="*/ 0 h 16"/>
                <a:gd name="T40" fmla="*/ 1 w 16"/>
                <a:gd name="T41" fmla="*/ 0 h 16"/>
                <a:gd name="T42" fmla="*/ 1 w 16"/>
                <a:gd name="T43" fmla="*/ 1 h 16"/>
                <a:gd name="T44" fmla="*/ 1 w 16"/>
                <a:gd name="T45" fmla="*/ 1 h 16"/>
                <a:gd name="T46" fmla="*/ 1 w 16"/>
                <a:gd name="T47" fmla="*/ 1 h 16"/>
                <a:gd name="T48" fmla="*/ 1 w 16"/>
                <a:gd name="T49" fmla="*/ 1 h 16"/>
                <a:gd name="T50" fmla="*/ 1 w 16"/>
                <a:gd name="T51" fmla="*/ 1 h 16"/>
                <a:gd name="T52" fmla="*/ 1 w 16"/>
                <a:gd name="T53" fmla="*/ 1 h 16"/>
                <a:gd name="T54" fmla="*/ 1 w 16"/>
                <a:gd name="T55" fmla="*/ 1 h 16"/>
                <a:gd name="T56" fmla="*/ 1 w 16"/>
                <a:gd name="T57" fmla="*/ 1 h 16"/>
                <a:gd name="T58" fmla="*/ 1 w 16"/>
                <a:gd name="T59" fmla="*/ 1 h 16"/>
                <a:gd name="T60" fmla="*/ 1 w 16"/>
                <a:gd name="T61" fmla="*/ 1 h 16"/>
                <a:gd name="T62" fmla="*/ 1 w 16"/>
                <a:gd name="T63" fmla="*/ 1 h 16"/>
                <a:gd name="T64" fmla="*/ 1 w 16"/>
                <a:gd name="T65" fmla="*/ 1 h 16"/>
                <a:gd name="T66" fmla="*/ 1 w 16"/>
                <a:gd name="T67" fmla="*/ 1 h 16"/>
                <a:gd name="T68" fmla="*/ 1 w 16"/>
                <a:gd name="T69" fmla="*/ 1 h 16"/>
                <a:gd name="T70" fmla="*/ 1 w 16"/>
                <a:gd name="T71" fmla="*/ 1 h 16"/>
                <a:gd name="T72" fmla="*/ 1 w 16"/>
                <a:gd name="T73" fmla="*/ 1 h 16"/>
                <a:gd name="T74" fmla="*/ 1 w 16"/>
                <a:gd name="T75" fmla="*/ 1 h 16"/>
                <a:gd name="T76" fmla="*/ 1 w 16"/>
                <a:gd name="T77" fmla="*/ 1 h 16"/>
                <a:gd name="T78" fmla="*/ 1 w 16"/>
                <a:gd name="T79" fmla="*/ 1 h 16"/>
                <a:gd name="T80" fmla="*/ 1 w 16"/>
                <a:gd name="T81" fmla="*/ 1 h 16"/>
                <a:gd name="T82" fmla="*/ 1 w 16"/>
                <a:gd name="T83" fmla="*/ 1 h 16"/>
                <a:gd name="T84" fmla="*/ 1 w 16"/>
                <a:gd name="T85" fmla="*/ 0 h 16"/>
                <a:gd name="T86" fmla="*/ 1 w 16"/>
                <a:gd name="T87" fmla="*/ 0 h 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"/>
                <a:gd name="T133" fmla="*/ 0 h 16"/>
                <a:gd name="T134" fmla="*/ 16 w 16"/>
                <a:gd name="T135" fmla="*/ 16 h 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" h="16">
                  <a:moveTo>
                    <a:pt x="7" y="0"/>
                  </a:moveTo>
                  <a:lnTo>
                    <a:pt x="9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4" y="12"/>
                  </a:lnTo>
                  <a:lnTo>
                    <a:pt x="12" y="14"/>
                  </a:lnTo>
                  <a:lnTo>
                    <a:pt x="7" y="16"/>
                  </a:lnTo>
                  <a:lnTo>
                    <a:pt x="5" y="14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7" y="0"/>
                  </a:lnTo>
                  <a:close/>
                  <a:moveTo>
                    <a:pt x="7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9" y="12"/>
                  </a:lnTo>
                  <a:lnTo>
                    <a:pt x="12" y="10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9" y="2"/>
                  </a:lnTo>
                  <a:lnTo>
                    <a:pt x="9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25" name="Freeform 216"/>
            <p:cNvSpPr>
              <a:spLocks/>
            </p:cNvSpPr>
            <p:nvPr/>
          </p:nvSpPr>
          <p:spPr bwMode="auto">
            <a:xfrm>
              <a:off x="3172" y="2139"/>
              <a:ext cx="16" cy="8"/>
            </a:xfrm>
            <a:custGeom>
              <a:avLst/>
              <a:gdLst>
                <a:gd name="T0" fmla="*/ 1 w 27"/>
                <a:gd name="T1" fmla="*/ 1 h 14"/>
                <a:gd name="T2" fmla="*/ 1 w 27"/>
                <a:gd name="T3" fmla="*/ 0 h 14"/>
                <a:gd name="T4" fmla="*/ 1 w 27"/>
                <a:gd name="T5" fmla="*/ 0 h 14"/>
                <a:gd name="T6" fmla="*/ 1 w 27"/>
                <a:gd name="T7" fmla="*/ 0 h 14"/>
                <a:gd name="T8" fmla="*/ 1 w 27"/>
                <a:gd name="T9" fmla="*/ 1 h 14"/>
                <a:gd name="T10" fmla="*/ 1 w 27"/>
                <a:gd name="T11" fmla="*/ 0 h 14"/>
                <a:gd name="T12" fmla="*/ 1 w 27"/>
                <a:gd name="T13" fmla="*/ 0 h 14"/>
                <a:gd name="T14" fmla="*/ 1 w 27"/>
                <a:gd name="T15" fmla="*/ 0 h 14"/>
                <a:gd name="T16" fmla="*/ 1 w 27"/>
                <a:gd name="T17" fmla="*/ 1 h 14"/>
                <a:gd name="T18" fmla="*/ 1 w 27"/>
                <a:gd name="T19" fmla="*/ 1 h 14"/>
                <a:gd name="T20" fmla="*/ 1 w 27"/>
                <a:gd name="T21" fmla="*/ 1 h 14"/>
                <a:gd name="T22" fmla="*/ 1 w 27"/>
                <a:gd name="T23" fmla="*/ 1 h 14"/>
                <a:gd name="T24" fmla="*/ 1 w 27"/>
                <a:gd name="T25" fmla="*/ 1 h 14"/>
                <a:gd name="T26" fmla="*/ 1 w 27"/>
                <a:gd name="T27" fmla="*/ 1 h 14"/>
                <a:gd name="T28" fmla="*/ 1 w 27"/>
                <a:gd name="T29" fmla="*/ 1 h 14"/>
                <a:gd name="T30" fmla="*/ 1 w 27"/>
                <a:gd name="T31" fmla="*/ 1 h 14"/>
                <a:gd name="T32" fmla="*/ 1 w 27"/>
                <a:gd name="T33" fmla="*/ 1 h 14"/>
                <a:gd name="T34" fmla="*/ 1 w 27"/>
                <a:gd name="T35" fmla="*/ 1 h 14"/>
                <a:gd name="T36" fmla="*/ 1 w 27"/>
                <a:gd name="T37" fmla="*/ 1 h 14"/>
                <a:gd name="T38" fmla="*/ 1 w 27"/>
                <a:gd name="T39" fmla="*/ 1 h 14"/>
                <a:gd name="T40" fmla="*/ 1 w 27"/>
                <a:gd name="T41" fmla="*/ 1 h 14"/>
                <a:gd name="T42" fmla="*/ 1 w 27"/>
                <a:gd name="T43" fmla="*/ 1 h 14"/>
                <a:gd name="T44" fmla="*/ 1 w 27"/>
                <a:gd name="T45" fmla="*/ 1 h 14"/>
                <a:gd name="T46" fmla="*/ 1 w 27"/>
                <a:gd name="T47" fmla="*/ 1 h 14"/>
                <a:gd name="T48" fmla="*/ 1 w 27"/>
                <a:gd name="T49" fmla="*/ 1 h 14"/>
                <a:gd name="T50" fmla="*/ 1 w 27"/>
                <a:gd name="T51" fmla="*/ 1 h 14"/>
                <a:gd name="T52" fmla="*/ 1 w 27"/>
                <a:gd name="T53" fmla="*/ 1 h 14"/>
                <a:gd name="T54" fmla="*/ 1 w 27"/>
                <a:gd name="T55" fmla="*/ 1 h 14"/>
                <a:gd name="T56" fmla="*/ 1 w 27"/>
                <a:gd name="T57" fmla="*/ 1 h 14"/>
                <a:gd name="T58" fmla="*/ 1 w 27"/>
                <a:gd name="T59" fmla="*/ 1 h 14"/>
                <a:gd name="T60" fmla="*/ 1 w 27"/>
                <a:gd name="T61" fmla="*/ 1 h 14"/>
                <a:gd name="T62" fmla="*/ 1 w 27"/>
                <a:gd name="T63" fmla="*/ 1 h 14"/>
                <a:gd name="T64" fmla="*/ 1 w 27"/>
                <a:gd name="T65" fmla="*/ 1 h 14"/>
                <a:gd name="T66" fmla="*/ 1 w 27"/>
                <a:gd name="T67" fmla="*/ 1 h 14"/>
                <a:gd name="T68" fmla="*/ 1 w 27"/>
                <a:gd name="T69" fmla="*/ 1 h 14"/>
                <a:gd name="T70" fmla="*/ 1 w 27"/>
                <a:gd name="T71" fmla="*/ 1 h 14"/>
                <a:gd name="T72" fmla="*/ 1 w 27"/>
                <a:gd name="T73" fmla="*/ 1 h 14"/>
                <a:gd name="T74" fmla="*/ 0 w 27"/>
                <a:gd name="T75" fmla="*/ 1 h 14"/>
                <a:gd name="T76" fmla="*/ 1 w 27"/>
                <a:gd name="T77" fmla="*/ 1 h 14"/>
                <a:gd name="T78" fmla="*/ 1 w 27"/>
                <a:gd name="T79" fmla="*/ 1 h 14"/>
                <a:gd name="T80" fmla="*/ 1 w 27"/>
                <a:gd name="T81" fmla="*/ 1 h 14"/>
                <a:gd name="T82" fmla="*/ 0 w 27"/>
                <a:gd name="T83" fmla="*/ 0 h 14"/>
                <a:gd name="T84" fmla="*/ 0 w 27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"/>
                <a:gd name="T130" fmla="*/ 0 h 14"/>
                <a:gd name="T131" fmla="*/ 27 w 27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" h="14">
                  <a:moveTo>
                    <a:pt x="6" y="0"/>
                  </a:moveTo>
                  <a:lnTo>
                    <a:pt x="6" y="2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5" y="2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7" y="12"/>
                  </a:lnTo>
                  <a:lnTo>
                    <a:pt x="27" y="14"/>
                  </a:lnTo>
                  <a:lnTo>
                    <a:pt x="20" y="14"/>
                  </a:lnTo>
                  <a:lnTo>
                    <a:pt x="20" y="12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6" y="4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9" y="14"/>
                  </a:lnTo>
                  <a:lnTo>
                    <a:pt x="11" y="14"/>
                  </a:lnTo>
                  <a:lnTo>
                    <a:pt x="11" y="12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9" y="14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26" name="Freeform 217"/>
            <p:cNvSpPr>
              <a:spLocks/>
            </p:cNvSpPr>
            <p:nvPr/>
          </p:nvSpPr>
          <p:spPr bwMode="auto">
            <a:xfrm>
              <a:off x="3196" y="2139"/>
              <a:ext cx="9" cy="9"/>
            </a:xfrm>
            <a:custGeom>
              <a:avLst/>
              <a:gdLst>
                <a:gd name="T0" fmla="*/ 1 w 16"/>
                <a:gd name="T1" fmla="*/ 1 h 16"/>
                <a:gd name="T2" fmla="*/ 1 w 16"/>
                <a:gd name="T3" fmla="*/ 1 h 16"/>
                <a:gd name="T4" fmla="*/ 1 w 16"/>
                <a:gd name="T5" fmla="*/ 1 h 16"/>
                <a:gd name="T6" fmla="*/ 1 w 16"/>
                <a:gd name="T7" fmla="*/ 1 h 16"/>
                <a:gd name="T8" fmla="*/ 1 w 16"/>
                <a:gd name="T9" fmla="*/ 1 h 16"/>
                <a:gd name="T10" fmla="*/ 1 w 16"/>
                <a:gd name="T11" fmla="*/ 1 h 16"/>
                <a:gd name="T12" fmla="*/ 1 w 16"/>
                <a:gd name="T13" fmla="*/ 1 h 16"/>
                <a:gd name="T14" fmla="*/ 1 w 16"/>
                <a:gd name="T15" fmla="*/ 1 h 16"/>
                <a:gd name="T16" fmla="*/ 1 w 16"/>
                <a:gd name="T17" fmla="*/ 1 h 16"/>
                <a:gd name="T18" fmla="*/ 0 w 16"/>
                <a:gd name="T19" fmla="*/ 1 h 16"/>
                <a:gd name="T20" fmla="*/ 1 w 16"/>
                <a:gd name="T21" fmla="*/ 1 h 16"/>
                <a:gd name="T22" fmla="*/ 1 w 16"/>
                <a:gd name="T23" fmla="*/ 1 h 16"/>
                <a:gd name="T24" fmla="*/ 1 w 16"/>
                <a:gd name="T25" fmla="*/ 0 h 16"/>
                <a:gd name="T26" fmla="*/ 1 w 16"/>
                <a:gd name="T27" fmla="*/ 0 h 16"/>
                <a:gd name="T28" fmla="*/ 1 w 16"/>
                <a:gd name="T29" fmla="*/ 0 h 16"/>
                <a:gd name="T30" fmla="*/ 1 w 16"/>
                <a:gd name="T31" fmla="*/ 0 h 16"/>
                <a:gd name="T32" fmla="*/ 1 w 16"/>
                <a:gd name="T33" fmla="*/ 1 h 16"/>
                <a:gd name="T34" fmla="*/ 1 w 16"/>
                <a:gd name="T35" fmla="*/ 1 h 16"/>
                <a:gd name="T36" fmla="*/ 1 w 16"/>
                <a:gd name="T37" fmla="*/ 1 h 16"/>
                <a:gd name="T38" fmla="*/ 1 w 16"/>
                <a:gd name="T39" fmla="*/ 1 h 16"/>
                <a:gd name="T40" fmla="*/ 1 w 16"/>
                <a:gd name="T41" fmla="*/ 1 h 16"/>
                <a:gd name="T42" fmla="*/ 1 w 16"/>
                <a:gd name="T43" fmla="*/ 1 h 16"/>
                <a:gd name="T44" fmla="*/ 1 w 16"/>
                <a:gd name="T45" fmla="*/ 1 h 16"/>
                <a:gd name="T46" fmla="*/ 1 w 16"/>
                <a:gd name="T47" fmla="*/ 1 h 16"/>
                <a:gd name="T48" fmla="*/ 1 w 16"/>
                <a:gd name="T49" fmla="*/ 1 h 16"/>
                <a:gd name="T50" fmla="*/ 1 w 16"/>
                <a:gd name="T51" fmla="*/ 1 h 16"/>
                <a:gd name="T52" fmla="*/ 1 w 16"/>
                <a:gd name="T53" fmla="*/ 1 h 16"/>
                <a:gd name="T54" fmla="*/ 1 w 16"/>
                <a:gd name="T55" fmla="*/ 1 h 16"/>
                <a:gd name="T56" fmla="*/ 1 w 16"/>
                <a:gd name="T57" fmla="*/ 0 h 16"/>
                <a:gd name="T58" fmla="*/ 1 w 16"/>
                <a:gd name="T59" fmla="*/ 0 h 16"/>
                <a:gd name="T60" fmla="*/ 1 w 16"/>
                <a:gd name="T61" fmla="*/ 0 h 16"/>
                <a:gd name="T62" fmla="*/ 1 w 16"/>
                <a:gd name="T63" fmla="*/ 1 h 16"/>
                <a:gd name="T64" fmla="*/ 1 w 16"/>
                <a:gd name="T65" fmla="*/ 1 h 16"/>
                <a:gd name="T66" fmla="*/ 1 w 16"/>
                <a:gd name="T67" fmla="*/ 1 h 16"/>
                <a:gd name="T68" fmla="*/ 1 w 16"/>
                <a:gd name="T69" fmla="*/ 1 h 16"/>
                <a:gd name="T70" fmla="*/ 1 w 16"/>
                <a:gd name="T71" fmla="*/ 1 h 16"/>
                <a:gd name="T72" fmla="*/ 1 w 16"/>
                <a:gd name="T73" fmla="*/ 1 h 16"/>
                <a:gd name="T74" fmla="*/ 1 w 16"/>
                <a:gd name="T75" fmla="*/ 1 h 16"/>
                <a:gd name="T76" fmla="*/ 1 w 16"/>
                <a:gd name="T77" fmla="*/ 1 h 16"/>
                <a:gd name="T78" fmla="*/ 1 w 16"/>
                <a:gd name="T79" fmla="*/ 1 h 16"/>
                <a:gd name="T80" fmla="*/ 1 w 16"/>
                <a:gd name="T81" fmla="*/ 1 h 16"/>
                <a:gd name="T82" fmla="*/ 1 w 16"/>
                <a:gd name="T83" fmla="*/ 1 h 16"/>
                <a:gd name="T84" fmla="*/ 1 w 16"/>
                <a:gd name="T85" fmla="*/ 1 h 16"/>
                <a:gd name="T86" fmla="*/ 1 w 16"/>
                <a:gd name="T87" fmla="*/ 1 h 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"/>
                <a:gd name="T133" fmla="*/ 0 h 16"/>
                <a:gd name="T134" fmla="*/ 16 w 16"/>
                <a:gd name="T135" fmla="*/ 16 h 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" h="16">
                  <a:moveTo>
                    <a:pt x="14" y="12"/>
                  </a:moveTo>
                  <a:lnTo>
                    <a:pt x="16" y="12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5" y="14"/>
                  </a:lnTo>
                  <a:lnTo>
                    <a:pt x="2" y="14"/>
                  </a:lnTo>
                  <a:lnTo>
                    <a:pt x="2" y="10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4"/>
                  </a:lnTo>
                  <a:lnTo>
                    <a:pt x="7" y="6"/>
                  </a:lnTo>
                  <a:lnTo>
                    <a:pt x="7" y="8"/>
                  </a:lnTo>
                  <a:lnTo>
                    <a:pt x="7" y="10"/>
                  </a:lnTo>
                  <a:lnTo>
                    <a:pt x="9" y="12"/>
                  </a:lnTo>
                  <a:lnTo>
                    <a:pt x="12" y="12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27" name="Freeform 218"/>
            <p:cNvSpPr>
              <a:spLocks noEditPoints="1"/>
            </p:cNvSpPr>
            <p:nvPr/>
          </p:nvSpPr>
          <p:spPr bwMode="auto">
            <a:xfrm>
              <a:off x="3208" y="2139"/>
              <a:ext cx="10" cy="9"/>
            </a:xfrm>
            <a:custGeom>
              <a:avLst/>
              <a:gdLst>
                <a:gd name="T0" fmla="*/ 1 w 16"/>
                <a:gd name="T1" fmla="*/ 1 h 16"/>
                <a:gd name="T2" fmla="*/ 1 w 16"/>
                <a:gd name="T3" fmla="*/ 1 h 16"/>
                <a:gd name="T4" fmla="*/ 0 w 16"/>
                <a:gd name="T5" fmla="*/ 1 h 16"/>
                <a:gd name="T6" fmla="*/ 0 w 16"/>
                <a:gd name="T7" fmla="*/ 1 h 16"/>
                <a:gd name="T8" fmla="*/ 1 w 16"/>
                <a:gd name="T9" fmla="*/ 1 h 16"/>
                <a:gd name="T10" fmla="*/ 1 w 16"/>
                <a:gd name="T11" fmla="*/ 1 h 16"/>
                <a:gd name="T12" fmla="*/ 1 w 16"/>
                <a:gd name="T13" fmla="*/ 1 h 16"/>
                <a:gd name="T14" fmla="*/ 1 w 16"/>
                <a:gd name="T15" fmla="*/ 1 h 16"/>
                <a:gd name="T16" fmla="*/ 1 w 16"/>
                <a:gd name="T17" fmla="*/ 0 h 16"/>
                <a:gd name="T18" fmla="*/ 1 w 16"/>
                <a:gd name="T19" fmla="*/ 1 h 16"/>
                <a:gd name="T20" fmla="*/ 1 w 16"/>
                <a:gd name="T21" fmla="*/ 1 h 16"/>
                <a:gd name="T22" fmla="*/ 1 w 16"/>
                <a:gd name="T23" fmla="*/ 1 h 16"/>
                <a:gd name="T24" fmla="*/ 1 w 16"/>
                <a:gd name="T25" fmla="*/ 1 h 16"/>
                <a:gd name="T26" fmla="*/ 1 w 16"/>
                <a:gd name="T27" fmla="*/ 1 h 16"/>
                <a:gd name="T28" fmla="*/ 1 w 16"/>
                <a:gd name="T29" fmla="*/ 1 h 16"/>
                <a:gd name="T30" fmla="*/ 0 w 16"/>
                <a:gd name="T31" fmla="*/ 1 h 16"/>
                <a:gd name="T32" fmla="*/ 0 w 16"/>
                <a:gd name="T33" fmla="*/ 1 h 16"/>
                <a:gd name="T34" fmla="*/ 0 w 16"/>
                <a:gd name="T35" fmla="*/ 1 h 16"/>
                <a:gd name="T36" fmla="*/ 1 w 16"/>
                <a:gd name="T37" fmla="*/ 0 h 16"/>
                <a:gd name="T38" fmla="*/ 1 w 16"/>
                <a:gd name="T39" fmla="*/ 0 h 16"/>
                <a:gd name="T40" fmla="*/ 1 w 16"/>
                <a:gd name="T41" fmla="*/ 0 h 16"/>
                <a:gd name="T42" fmla="*/ 1 w 16"/>
                <a:gd name="T43" fmla="*/ 1 h 16"/>
                <a:gd name="T44" fmla="*/ 1 w 16"/>
                <a:gd name="T45" fmla="*/ 1 h 16"/>
                <a:gd name="T46" fmla="*/ 1 w 16"/>
                <a:gd name="T47" fmla="*/ 1 h 16"/>
                <a:gd name="T48" fmla="*/ 1 w 16"/>
                <a:gd name="T49" fmla="*/ 1 h 16"/>
                <a:gd name="T50" fmla="*/ 1 w 16"/>
                <a:gd name="T51" fmla="*/ 1 h 16"/>
                <a:gd name="T52" fmla="*/ 1 w 16"/>
                <a:gd name="T53" fmla="*/ 1 h 16"/>
                <a:gd name="T54" fmla="*/ 1 w 16"/>
                <a:gd name="T55" fmla="*/ 1 h 16"/>
                <a:gd name="T56" fmla="*/ 1 w 16"/>
                <a:gd name="T57" fmla="*/ 1 h 16"/>
                <a:gd name="T58" fmla="*/ 1 w 16"/>
                <a:gd name="T59" fmla="*/ 1 h 16"/>
                <a:gd name="T60" fmla="*/ 1 w 16"/>
                <a:gd name="T61" fmla="*/ 1 h 16"/>
                <a:gd name="T62" fmla="*/ 1 w 16"/>
                <a:gd name="T63" fmla="*/ 1 h 16"/>
                <a:gd name="T64" fmla="*/ 1 w 16"/>
                <a:gd name="T65" fmla="*/ 1 h 16"/>
                <a:gd name="T66" fmla="*/ 1 w 16"/>
                <a:gd name="T67" fmla="*/ 1 h 16"/>
                <a:gd name="T68" fmla="*/ 1 w 16"/>
                <a:gd name="T69" fmla="*/ 1 h 16"/>
                <a:gd name="T70" fmla="*/ 1 w 16"/>
                <a:gd name="T71" fmla="*/ 1 h 16"/>
                <a:gd name="T72" fmla="*/ 1 w 16"/>
                <a:gd name="T73" fmla="*/ 1 h 16"/>
                <a:gd name="T74" fmla="*/ 1 w 16"/>
                <a:gd name="T75" fmla="*/ 1 h 1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"/>
                <a:gd name="T115" fmla="*/ 0 h 16"/>
                <a:gd name="T116" fmla="*/ 16 w 16"/>
                <a:gd name="T117" fmla="*/ 16 h 1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" h="16">
                  <a:moveTo>
                    <a:pt x="9" y="12"/>
                  </a:moveTo>
                  <a:lnTo>
                    <a:pt x="4" y="14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4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9" y="14"/>
                  </a:lnTo>
                  <a:lnTo>
                    <a:pt x="9" y="12"/>
                  </a:lnTo>
                  <a:close/>
                  <a:moveTo>
                    <a:pt x="9" y="12"/>
                  </a:moveTo>
                  <a:lnTo>
                    <a:pt x="9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7" y="12"/>
                  </a:lnTo>
                  <a:lnTo>
                    <a:pt x="9" y="1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28" name="Freeform 219"/>
            <p:cNvSpPr>
              <a:spLocks/>
            </p:cNvSpPr>
            <p:nvPr/>
          </p:nvSpPr>
          <p:spPr bwMode="auto">
            <a:xfrm>
              <a:off x="3219" y="2139"/>
              <a:ext cx="17" cy="8"/>
            </a:xfrm>
            <a:custGeom>
              <a:avLst/>
              <a:gdLst>
                <a:gd name="T0" fmla="*/ 1 w 28"/>
                <a:gd name="T1" fmla="*/ 1 h 14"/>
                <a:gd name="T2" fmla="*/ 1 w 28"/>
                <a:gd name="T3" fmla="*/ 0 h 14"/>
                <a:gd name="T4" fmla="*/ 1 w 28"/>
                <a:gd name="T5" fmla="*/ 0 h 14"/>
                <a:gd name="T6" fmla="*/ 1 w 28"/>
                <a:gd name="T7" fmla="*/ 0 h 14"/>
                <a:gd name="T8" fmla="*/ 1 w 28"/>
                <a:gd name="T9" fmla="*/ 1 h 14"/>
                <a:gd name="T10" fmla="*/ 1 w 28"/>
                <a:gd name="T11" fmla="*/ 0 h 14"/>
                <a:gd name="T12" fmla="*/ 1 w 28"/>
                <a:gd name="T13" fmla="*/ 0 h 14"/>
                <a:gd name="T14" fmla="*/ 1 w 28"/>
                <a:gd name="T15" fmla="*/ 0 h 14"/>
                <a:gd name="T16" fmla="*/ 1 w 28"/>
                <a:gd name="T17" fmla="*/ 1 h 14"/>
                <a:gd name="T18" fmla="*/ 1 w 28"/>
                <a:gd name="T19" fmla="*/ 1 h 14"/>
                <a:gd name="T20" fmla="*/ 1 w 28"/>
                <a:gd name="T21" fmla="*/ 1 h 14"/>
                <a:gd name="T22" fmla="*/ 1 w 28"/>
                <a:gd name="T23" fmla="*/ 1 h 14"/>
                <a:gd name="T24" fmla="*/ 1 w 28"/>
                <a:gd name="T25" fmla="*/ 1 h 14"/>
                <a:gd name="T26" fmla="*/ 1 w 28"/>
                <a:gd name="T27" fmla="*/ 1 h 14"/>
                <a:gd name="T28" fmla="*/ 1 w 28"/>
                <a:gd name="T29" fmla="*/ 1 h 14"/>
                <a:gd name="T30" fmla="*/ 1 w 28"/>
                <a:gd name="T31" fmla="*/ 1 h 14"/>
                <a:gd name="T32" fmla="*/ 1 w 28"/>
                <a:gd name="T33" fmla="*/ 1 h 14"/>
                <a:gd name="T34" fmla="*/ 1 w 28"/>
                <a:gd name="T35" fmla="*/ 1 h 14"/>
                <a:gd name="T36" fmla="*/ 1 w 28"/>
                <a:gd name="T37" fmla="*/ 1 h 14"/>
                <a:gd name="T38" fmla="*/ 1 w 28"/>
                <a:gd name="T39" fmla="*/ 1 h 14"/>
                <a:gd name="T40" fmla="*/ 1 w 28"/>
                <a:gd name="T41" fmla="*/ 1 h 14"/>
                <a:gd name="T42" fmla="*/ 1 w 28"/>
                <a:gd name="T43" fmla="*/ 1 h 14"/>
                <a:gd name="T44" fmla="*/ 1 w 28"/>
                <a:gd name="T45" fmla="*/ 1 h 14"/>
                <a:gd name="T46" fmla="*/ 1 w 28"/>
                <a:gd name="T47" fmla="*/ 1 h 14"/>
                <a:gd name="T48" fmla="*/ 1 w 28"/>
                <a:gd name="T49" fmla="*/ 1 h 14"/>
                <a:gd name="T50" fmla="*/ 1 w 28"/>
                <a:gd name="T51" fmla="*/ 1 h 14"/>
                <a:gd name="T52" fmla="*/ 1 w 28"/>
                <a:gd name="T53" fmla="*/ 1 h 14"/>
                <a:gd name="T54" fmla="*/ 1 w 28"/>
                <a:gd name="T55" fmla="*/ 1 h 14"/>
                <a:gd name="T56" fmla="*/ 1 w 28"/>
                <a:gd name="T57" fmla="*/ 1 h 14"/>
                <a:gd name="T58" fmla="*/ 1 w 28"/>
                <a:gd name="T59" fmla="*/ 1 h 14"/>
                <a:gd name="T60" fmla="*/ 1 w 28"/>
                <a:gd name="T61" fmla="*/ 1 h 14"/>
                <a:gd name="T62" fmla="*/ 1 w 28"/>
                <a:gd name="T63" fmla="*/ 1 h 14"/>
                <a:gd name="T64" fmla="*/ 1 w 28"/>
                <a:gd name="T65" fmla="*/ 1 h 14"/>
                <a:gd name="T66" fmla="*/ 1 w 28"/>
                <a:gd name="T67" fmla="*/ 1 h 14"/>
                <a:gd name="T68" fmla="*/ 1 w 28"/>
                <a:gd name="T69" fmla="*/ 1 h 14"/>
                <a:gd name="T70" fmla="*/ 1 w 28"/>
                <a:gd name="T71" fmla="*/ 1 h 14"/>
                <a:gd name="T72" fmla="*/ 1 w 28"/>
                <a:gd name="T73" fmla="*/ 1 h 14"/>
                <a:gd name="T74" fmla="*/ 0 w 28"/>
                <a:gd name="T75" fmla="*/ 1 h 14"/>
                <a:gd name="T76" fmla="*/ 0 w 28"/>
                <a:gd name="T77" fmla="*/ 1 h 14"/>
                <a:gd name="T78" fmla="*/ 0 w 28"/>
                <a:gd name="T79" fmla="*/ 1 h 14"/>
                <a:gd name="T80" fmla="*/ 0 w 28"/>
                <a:gd name="T81" fmla="*/ 1 h 14"/>
                <a:gd name="T82" fmla="*/ 0 w 28"/>
                <a:gd name="T83" fmla="*/ 0 h 14"/>
                <a:gd name="T84" fmla="*/ 0 w 28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4"/>
                <a:gd name="T131" fmla="*/ 28 w 28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4">
                  <a:moveTo>
                    <a:pt x="7" y="0"/>
                  </a:moveTo>
                  <a:lnTo>
                    <a:pt x="7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6" y="2"/>
                  </a:lnTo>
                  <a:lnTo>
                    <a:pt x="26" y="4"/>
                  </a:lnTo>
                  <a:lnTo>
                    <a:pt x="26" y="6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8" y="14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17" y="12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7" y="12"/>
                  </a:lnTo>
                  <a:lnTo>
                    <a:pt x="7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29" name="Freeform 220"/>
            <p:cNvSpPr>
              <a:spLocks noEditPoints="1"/>
            </p:cNvSpPr>
            <p:nvPr/>
          </p:nvSpPr>
          <p:spPr bwMode="auto">
            <a:xfrm>
              <a:off x="3237" y="2137"/>
              <a:ext cx="6" cy="10"/>
            </a:xfrm>
            <a:custGeom>
              <a:avLst/>
              <a:gdLst>
                <a:gd name="T0" fmla="*/ 1 w 9"/>
                <a:gd name="T1" fmla="*/ 0 h 20"/>
                <a:gd name="T2" fmla="*/ 1 w 9"/>
                <a:gd name="T3" fmla="*/ 0 h 20"/>
                <a:gd name="T4" fmla="*/ 1 w 9"/>
                <a:gd name="T5" fmla="*/ 0 h 20"/>
                <a:gd name="T6" fmla="*/ 1 w 9"/>
                <a:gd name="T7" fmla="*/ 0 h 20"/>
                <a:gd name="T8" fmla="*/ 1 w 9"/>
                <a:gd name="T9" fmla="*/ 1 h 20"/>
                <a:gd name="T10" fmla="*/ 1 w 9"/>
                <a:gd name="T11" fmla="*/ 1 h 20"/>
                <a:gd name="T12" fmla="*/ 1 w 9"/>
                <a:gd name="T13" fmla="*/ 1 h 20"/>
                <a:gd name="T14" fmla="*/ 1 w 9"/>
                <a:gd name="T15" fmla="*/ 1 h 20"/>
                <a:gd name="T16" fmla="*/ 1 w 9"/>
                <a:gd name="T17" fmla="*/ 1 h 20"/>
                <a:gd name="T18" fmla="*/ 1 w 9"/>
                <a:gd name="T19" fmla="*/ 1 h 20"/>
                <a:gd name="T20" fmla="*/ 1 w 9"/>
                <a:gd name="T21" fmla="*/ 1 h 20"/>
                <a:gd name="T22" fmla="*/ 1 w 9"/>
                <a:gd name="T23" fmla="*/ 1 h 20"/>
                <a:gd name="T24" fmla="*/ 1 w 9"/>
                <a:gd name="T25" fmla="*/ 1 h 20"/>
                <a:gd name="T26" fmla="*/ 1 w 9"/>
                <a:gd name="T27" fmla="*/ 0 h 20"/>
                <a:gd name="T28" fmla="*/ 1 w 9"/>
                <a:gd name="T29" fmla="*/ 0 h 20"/>
                <a:gd name="T30" fmla="*/ 1 w 9"/>
                <a:gd name="T31" fmla="*/ 0 h 20"/>
                <a:gd name="T32" fmla="*/ 1 w 9"/>
                <a:gd name="T33" fmla="*/ 0 h 20"/>
                <a:gd name="T34" fmla="*/ 1 w 9"/>
                <a:gd name="T35" fmla="*/ 1 h 20"/>
                <a:gd name="T36" fmla="*/ 1 w 9"/>
                <a:gd name="T37" fmla="*/ 1 h 20"/>
                <a:gd name="T38" fmla="*/ 1 w 9"/>
                <a:gd name="T39" fmla="*/ 1 h 20"/>
                <a:gd name="T40" fmla="*/ 1 w 9"/>
                <a:gd name="T41" fmla="*/ 1 h 20"/>
                <a:gd name="T42" fmla="*/ 1 w 9"/>
                <a:gd name="T43" fmla="*/ 1 h 20"/>
                <a:gd name="T44" fmla="*/ 1 w 9"/>
                <a:gd name="T45" fmla="*/ 1 h 20"/>
                <a:gd name="T46" fmla="*/ 1 w 9"/>
                <a:gd name="T47" fmla="*/ 1 h 20"/>
                <a:gd name="T48" fmla="*/ 0 w 9"/>
                <a:gd name="T49" fmla="*/ 1 h 20"/>
                <a:gd name="T50" fmla="*/ 0 w 9"/>
                <a:gd name="T51" fmla="*/ 1 h 20"/>
                <a:gd name="T52" fmla="*/ 0 w 9"/>
                <a:gd name="T53" fmla="*/ 1 h 20"/>
                <a:gd name="T54" fmla="*/ 1 w 9"/>
                <a:gd name="T55" fmla="*/ 1 h 20"/>
                <a:gd name="T56" fmla="*/ 1 w 9"/>
                <a:gd name="T57" fmla="*/ 1 h 20"/>
                <a:gd name="T58" fmla="*/ 1 w 9"/>
                <a:gd name="T59" fmla="*/ 1 h 20"/>
                <a:gd name="T60" fmla="*/ 1 w 9"/>
                <a:gd name="T61" fmla="*/ 1 h 20"/>
                <a:gd name="T62" fmla="*/ 1 w 9"/>
                <a:gd name="T63" fmla="*/ 1 h 20"/>
                <a:gd name="T64" fmla="*/ 0 w 9"/>
                <a:gd name="T65" fmla="*/ 1 h 20"/>
                <a:gd name="T66" fmla="*/ 0 w 9"/>
                <a:gd name="T67" fmla="*/ 1 h 20"/>
                <a:gd name="T68" fmla="*/ 0 w 9"/>
                <a:gd name="T69" fmla="*/ 1 h 20"/>
                <a:gd name="T70" fmla="*/ 0 w 9"/>
                <a:gd name="T71" fmla="*/ 1 h 20"/>
                <a:gd name="T72" fmla="*/ 1 w 9"/>
                <a:gd name="T73" fmla="*/ 1 h 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"/>
                <a:gd name="T112" fmla="*/ 0 h 20"/>
                <a:gd name="T113" fmla="*/ 9 w 9"/>
                <a:gd name="T114" fmla="*/ 20 h 2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" h="20">
                  <a:moveTo>
                    <a:pt x="4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close/>
                  <a:moveTo>
                    <a:pt x="7" y="6"/>
                  </a:moveTo>
                  <a:lnTo>
                    <a:pt x="7" y="18"/>
                  </a:lnTo>
                  <a:lnTo>
                    <a:pt x="7" y="20"/>
                  </a:lnTo>
                  <a:lnTo>
                    <a:pt x="9" y="20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0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30" name="Freeform 221"/>
            <p:cNvSpPr>
              <a:spLocks/>
            </p:cNvSpPr>
            <p:nvPr/>
          </p:nvSpPr>
          <p:spPr bwMode="auto">
            <a:xfrm>
              <a:off x="3243" y="2139"/>
              <a:ext cx="11" cy="8"/>
            </a:xfrm>
            <a:custGeom>
              <a:avLst/>
              <a:gdLst>
                <a:gd name="T0" fmla="*/ 1 w 19"/>
                <a:gd name="T1" fmla="*/ 0 h 14"/>
                <a:gd name="T2" fmla="*/ 1 w 19"/>
                <a:gd name="T3" fmla="*/ 1 h 14"/>
                <a:gd name="T4" fmla="*/ 1 w 19"/>
                <a:gd name="T5" fmla="*/ 0 h 14"/>
                <a:gd name="T6" fmla="*/ 1 w 19"/>
                <a:gd name="T7" fmla="*/ 0 h 14"/>
                <a:gd name="T8" fmla="*/ 1 w 19"/>
                <a:gd name="T9" fmla="*/ 0 h 14"/>
                <a:gd name="T10" fmla="*/ 1 w 19"/>
                <a:gd name="T11" fmla="*/ 0 h 14"/>
                <a:gd name="T12" fmla="*/ 1 w 19"/>
                <a:gd name="T13" fmla="*/ 0 h 14"/>
                <a:gd name="T14" fmla="*/ 1 w 19"/>
                <a:gd name="T15" fmla="*/ 0 h 14"/>
                <a:gd name="T16" fmla="*/ 1 w 19"/>
                <a:gd name="T17" fmla="*/ 1 h 14"/>
                <a:gd name="T18" fmla="*/ 1 w 19"/>
                <a:gd name="T19" fmla="*/ 1 h 14"/>
                <a:gd name="T20" fmla="*/ 1 w 19"/>
                <a:gd name="T21" fmla="*/ 1 h 14"/>
                <a:gd name="T22" fmla="*/ 1 w 19"/>
                <a:gd name="T23" fmla="*/ 1 h 14"/>
                <a:gd name="T24" fmla="*/ 1 w 19"/>
                <a:gd name="T25" fmla="*/ 1 h 14"/>
                <a:gd name="T26" fmla="*/ 1 w 19"/>
                <a:gd name="T27" fmla="*/ 1 h 14"/>
                <a:gd name="T28" fmla="*/ 1 w 19"/>
                <a:gd name="T29" fmla="*/ 1 h 14"/>
                <a:gd name="T30" fmla="*/ 1 w 19"/>
                <a:gd name="T31" fmla="*/ 1 h 14"/>
                <a:gd name="T32" fmla="*/ 1 w 19"/>
                <a:gd name="T33" fmla="*/ 1 h 14"/>
                <a:gd name="T34" fmla="*/ 1 w 19"/>
                <a:gd name="T35" fmla="*/ 1 h 14"/>
                <a:gd name="T36" fmla="*/ 1 w 19"/>
                <a:gd name="T37" fmla="*/ 1 h 14"/>
                <a:gd name="T38" fmla="*/ 1 w 19"/>
                <a:gd name="T39" fmla="*/ 1 h 14"/>
                <a:gd name="T40" fmla="*/ 1 w 19"/>
                <a:gd name="T41" fmla="*/ 1 h 14"/>
                <a:gd name="T42" fmla="*/ 1 w 19"/>
                <a:gd name="T43" fmla="*/ 1 h 14"/>
                <a:gd name="T44" fmla="*/ 1 w 19"/>
                <a:gd name="T45" fmla="*/ 1 h 14"/>
                <a:gd name="T46" fmla="*/ 1 w 19"/>
                <a:gd name="T47" fmla="*/ 1 h 14"/>
                <a:gd name="T48" fmla="*/ 1 w 19"/>
                <a:gd name="T49" fmla="*/ 1 h 14"/>
                <a:gd name="T50" fmla="*/ 1 w 19"/>
                <a:gd name="T51" fmla="*/ 1 h 14"/>
                <a:gd name="T52" fmla="*/ 1 w 19"/>
                <a:gd name="T53" fmla="*/ 1 h 14"/>
                <a:gd name="T54" fmla="*/ 1 w 19"/>
                <a:gd name="T55" fmla="*/ 1 h 14"/>
                <a:gd name="T56" fmla="*/ 1 w 19"/>
                <a:gd name="T57" fmla="*/ 1 h 14"/>
                <a:gd name="T58" fmla="*/ 1 w 19"/>
                <a:gd name="T59" fmla="*/ 1 h 14"/>
                <a:gd name="T60" fmla="*/ 1 w 19"/>
                <a:gd name="T61" fmla="*/ 1 h 14"/>
                <a:gd name="T62" fmla="*/ 1 w 19"/>
                <a:gd name="T63" fmla="*/ 1 h 14"/>
                <a:gd name="T64" fmla="*/ 1 w 19"/>
                <a:gd name="T65" fmla="*/ 1 h 14"/>
                <a:gd name="T66" fmla="*/ 1 w 19"/>
                <a:gd name="T67" fmla="*/ 1 h 14"/>
                <a:gd name="T68" fmla="*/ 1 w 19"/>
                <a:gd name="T69" fmla="*/ 1 h 14"/>
                <a:gd name="T70" fmla="*/ 1 w 19"/>
                <a:gd name="T71" fmla="*/ 1 h 14"/>
                <a:gd name="T72" fmla="*/ 1 w 19"/>
                <a:gd name="T73" fmla="*/ 1 h 14"/>
                <a:gd name="T74" fmla="*/ 1 w 19"/>
                <a:gd name="T75" fmla="*/ 1 h 14"/>
                <a:gd name="T76" fmla="*/ 1 w 19"/>
                <a:gd name="T77" fmla="*/ 1 h 14"/>
                <a:gd name="T78" fmla="*/ 0 w 19"/>
                <a:gd name="T79" fmla="*/ 1 h 14"/>
                <a:gd name="T80" fmla="*/ 0 w 19"/>
                <a:gd name="T81" fmla="*/ 1 h 14"/>
                <a:gd name="T82" fmla="*/ 1 w 19"/>
                <a:gd name="T83" fmla="*/ 1 h 14"/>
                <a:gd name="T84" fmla="*/ 1 w 19"/>
                <a:gd name="T85" fmla="*/ 1 h 14"/>
                <a:gd name="T86" fmla="*/ 1 w 19"/>
                <a:gd name="T87" fmla="*/ 1 h 14"/>
                <a:gd name="T88" fmla="*/ 1 w 19"/>
                <a:gd name="T89" fmla="*/ 1 h 14"/>
                <a:gd name="T90" fmla="*/ 1 w 19"/>
                <a:gd name="T91" fmla="*/ 1 h 14"/>
                <a:gd name="T92" fmla="*/ 1 w 19"/>
                <a:gd name="T93" fmla="*/ 1 h 14"/>
                <a:gd name="T94" fmla="*/ 1 w 19"/>
                <a:gd name="T95" fmla="*/ 1 h 14"/>
                <a:gd name="T96" fmla="*/ 1 w 19"/>
                <a:gd name="T97" fmla="*/ 0 h 14"/>
                <a:gd name="T98" fmla="*/ 0 w 19"/>
                <a:gd name="T99" fmla="*/ 0 h 14"/>
                <a:gd name="T100" fmla="*/ 0 w 19"/>
                <a:gd name="T101" fmla="*/ 0 h 14"/>
                <a:gd name="T102" fmla="*/ 1 w 19"/>
                <a:gd name="T103" fmla="*/ 0 h 1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"/>
                <a:gd name="T157" fmla="*/ 0 h 14"/>
                <a:gd name="T158" fmla="*/ 19 w 19"/>
                <a:gd name="T159" fmla="*/ 14 h 1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" h="14">
                  <a:moveTo>
                    <a:pt x="7" y="0"/>
                  </a:moveTo>
                  <a:lnTo>
                    <a:pt x="7" y="2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9" y="2"/>
                  </a:lnTo>
                  <a:lnTo>
                    <a:pt x="7" y="4"/>
                  </a:lnTo>
                  <a:lnTo>
                    <a:pt x="7" y="12"/>
                  </a:lnTo>
                  <a:lnTo>
                    <a:pt x="9" y="14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31" name="Freeform 222"/>
            <p:cNvSpPr>
              <a:spLocks/>
            </p:cNvSpPr>
            <p:nvPr/>
          </p:nvSpPr>
          <p:spPr bwMode="auto">
            <a:xfrm>
              <a:off x="3256" y="2137"/>
              <a:ext cx="10" cy="10"/>
            </a:xfrm>
            <a:custGeom>
              <a:avLst/>
              <a:gdLst>
                <a:gd name="T0" fmla="*/ 1 w 18"/>
                <a:gd name="T1" fmla="*/ 0 h 20"/>
                <a:gd name="T2" fmla="*/ 1 w 18"/>
                <a:gd name="T3" fmla="*/ 1 h 20"/>
                <a:gd name="T4" fmla="*/ 1 w 18"/>
                <a:gd name="T5" fmla="*/ 1 h 20"/>
                <a:gd name="T6" fmla="*/ 1 w 18"/>
                <a:gd name="T7" fmla="*/ 1 h 20"/>
                <a:gd name="T8" fmla="*/ 1 w 18"/>
                <a:gd name="T9" fmla="*/ 1 h 20"/>
                <a:gd name="T10" fmla="*/ 1 w 18"/>
                <a:gd name="T11" fmla="*/ 1 h 20"/>
                <a:gd name="T12" fmla="*/ 1 w 18"/>
                <a:gd name="T13" fmla="*/ 1 h 20"/>
                <a:gd name="T14" fmla="*/ 1 w 18"/>
                <a:gd name="T15" fmla="*/ 1 h 20"/>
                <a:gd name="T16" fmla="*/ 1 w 18"/>
                <a:gd name="T17" fmla="*/ 1 h 20"/>
                <a:gd name="T18" fmla="*/ 1 w 18"/>
                <a:gd name="T19" fmla="*/ 1 h 20"/>
                <a:gd name="T20" fmla="*/ 1 w 18"/>
                <a:gd name="T21" fmla="*/ 1 h 20"/>
                <a:gd name="T22" fmla="*/ 1 w 18"/>
                <a:gd name="T23" fmla="*/ 1 h 20"/>
                <a:gd name="T24" fmla="*/ 1 w 18"/>
                <a:gd name="T25" fmla="*/ 1 h 20"/>
                <a:gd name="T26" fmla="*/ 1 w 18"/>
                <a:gd name="T27" fmla="*/ 1 h 20"/>
                <a:gd name="T28" fmla="*/ 1 w 18"/>
                <a:gd name="T29" fmla="*/ 1 h 20"/>
                <a:gd name="T30" fmla="*/ 1 w 18"/>
                <a:gd name="T31" fmla="*/ 1 h 20"/>
                <a:gd name="T32" fmla="*/ 1 w 18"/>
                <a:gd name="T33" fmla="*/ 1 h 20"/>
                <a:gd name="T34" fmla="*/ 1 w 18"/>
                <a:gd name="T35" fmla="*/ 1 h 20"/>
                <a:gd name="T36" fmla="*/ 1 w 18"/>
                <a:gd name="T37" fmla="*/ 1 h 20"/>
                <a:gd name="T38" fmla="*/ 1 w 18"/>
                <a:gd name="T39" fmla="*/ 1 h 20"/>
                <a:gd name="T40" fmla="*/ 1 w 18"/>
                <a:gd name="T41" fmla="*/ 1 h 20"/>
                <a:gd name="T42" fmla="*/ 1 w 18"/>
                <a:gd name="T43" fmla="*/ 1 h 20"/>
                <a:gd name="T44" fmla="*/ 1 w 18"/>
                <a:gd name="T45" fmla="*/ 1 h 20"/>
                <a:gd name="T46" fmla="*/ 1 w 18"/>
                <a:gd name="T47" fmla="*/ 1 h 20"/>
                <a:gd name="T48" fmla="*/ 1 w 18"/>
                <a:gd name="T49" fmla="*/ 1 h 20"/>
                <a:gd name="T50" fmla="*/ 1 w 18"/>
                <a:gd name="T51" fmla="*/ 1 h 20"/>
                <a:gd name="T52" fmla="*/ 1 w 18"/>
                <a:gd name="T53" fmla="*/ 1 h 20"/>
                <a:gd name="T54" fmla="*/ 1 w 18"/>
                <a:gd name="T55" fmla="*/ 1 h 20"/>
                <a:gd name="T56" fmla="*/ 1 w 18"/>
                <a:gd name="T57" fmla="*/ 1 h 20"/>
                <a:gd name="T58" fmla="*/ 1 w 18"/>
                <a:gd name="T59" fmla="*/ 1 h 20"/>
                <a:gd name="T60" fmla="*/ 1 w 18"/>
                <a:gd name="T61" fmla="*/ 1 h 20"/>
                <a:gd name="T62" fmla="*/ 1 w 18"/>
                <a:gd name="T63" fmla="*/ 1 h 20"/>
                <a:gd name="T64" fmla="*/ 1 w 18"/>
                <a:gd name="T65" fmla="*/ 1 h 20"/>
                <a:gd name="T66" fmla="*/ 1 w 18"/>
                <a:gd name="T67" fmla="*/ 1 h 20"/>
                <a:gd name="T68" fmla="*/ 1 w 18"/>
                <a:gd name="T69" fmla="*/ 1 h 20"/>
                <a:gd name="T70" fmla="*/ 1 w 18"/>
                <a:gd name="T71" fmla="*/ 1 h 20"/>
                <a:gd name="T72" fmla="*/ 1 w 18"/>
                <a:gd name="T73" fmla="*/ 1 h 20"/>
                <a:gd name="T74" fmla="*/ 1 w 18"/>
                <a:gd name="T75" fmla="*/ 1 h 20"/>
                <a:gd name="T76" fmla="*/ 1 w 18"/>
                <a:gd name="T77" fmla="*/ 1 h 20"/>
                <a:gd name="T78" fmla="*/ 1 w 18"/>
                <a:gd name="T79" fmla="*/ 1 h 20"/>
                <a:gd name="T80" fmla="*/ 1 w 18"/>
                <a:gd name="T81" fmla="*/ 1 h 20"/>
                <a:gd name="T82" fmla="*/ 0 w 18"/>
                <a:gd name="T83" fmla="*/ 1 h 20"/>
                <a:gd name="T84" fmla="*/ 0 w 18"/>
                <a:gd name="T85" fmla="*/ 1 h 20"/>
                <a:gd name="T86" fmla="*/ 1 w 18"/>
                <a:gd name="T87" fmla="*/ 1 h 20"/>
                <a:gd name="T88" fmla="*/ 1 w 18"/>
                <a:gd name="T89" fmla="*/ 1 h 20"/>
                <a:gd name="T90" fmla="*/ 1 w 18"/>
                <a:gd name="T91" fmla="*/ 1 h 20"/>
                <a:gd name="T92" fmla="*/ 1 w 18"/>
                <a:gd name="T93" fmla="*/ 1 h 20"/>
                <a:gd name="T94" fmla="*/ 1 w 18"/>
                <a:gd name="T95" fmla="*/ 1 h 20"/>
                <a:gd name="T96" fmla="*/ 1 w 18"/>
                <a:gd name="T97" fmla="*/ 1 h 20"/>
                <a:gd name="T98" fmla="*/ 1 w 18"/>
                <a:gd name="T99" fmla="*/ 0 h 20"/>
                <a:gd name="T100" fmla="*/ 1 w 18"/>
                <a:gd name="T101" fmla="*/ 0 h 20"/>
                <a:gd name="T102" fmla="*/ 0 w 18"/>
                <a:gd name="T103" fmla="*/ 0 h 20"/>
                <a:gd name="T104" fmla="*/ 0 w 18"/>
                <a:gd name="T105" fmla="*/ 0 h 20"/>
                <a:gd name="T106" fmla="*/ 1 w 18"/>
                <a:gd name="T107" fmla="*/ 0 h 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"/>
                <a:gd name="T163" fmla="*/ 0 h 20"/>
                <a:gd name="T164" fmla="*/ 18 w 18"/>
                <a:gd name="T165" fmla="*/ 20 h 2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" h="20">
                  <a:moveTo>
                    <a:pt x="7" y="0"/>
                  </a:moveTo>
                  <a:lnTo>
                    <a:pt x="7" y="8"/>
                  </a:lnTo>
                  <a:lnTo>
                    <a:pt x="9" y="6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0"/>
                  </a:lnTo>
                  <a:lnTo>
                    <a:pt x="11" y="20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8"/>
                  </a:lnTo>
                  <a:lnTo>
                    <a:pt x="9" y="8"/>
                  </a:lnTo>
                  <a:lnTo>
                    <a:pt x="7" y="10"/>
                  </a:lnTo>
                  <a:lnTo>
                    <a:pt x="7" y="18"/>
                  </a:lnTo>
                  <a:lnTo>
                    <a:pt x="9" y="20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32" name="Freeform 223"/>
            <p:cNvSpPr>
              <a:spLocks noEditPoints="1"/>
            </p:cNvSpPr>
            <p:nvPr/>
          </p:nvSpPr>
          <p:spPr bwMode="auto">
            <a:xfrm>
              <a:off x="3269" y="2139"/>
              <a:ext cx="10" cy="9"/>
            </a:xfrm>
            <a:custGeom>
              <a:avLst/>
              <a:gdLst>
                <a:gd name="T0" fmla="*/ 1 w 16"/>
                <a:gd name="T1" fmla="*/ 0 h 16"/>
                <a:gd name="T2" fmla="*/ 1 w 16"/>
                <a:gd name="T3" fmla="*/ 0 h 16"/>
                <a:gd name="T4" fmla="*/ 1 w 16"/>
                <a:gd name="T5" fmla="*/ 0 h 16"/>
                <a:gd name="T6" fmla="*/ 1 w 16"/>
                <a:gd name="T7" fmla="*/ 1 h 16"/>
                <a:gd name="T8" fmla="*/ 1 w 16"/>
                <a:gd name="T9" fmla="*/ 1 h 16"/>
                <a:gd name="T10" fmla="*/ 1 w 16"/>
                <a:gd name="T11" fmla="*/ 1 h 16"/>
                <a:gd name="T12" fmla="*/ 1 w 16"/>
                <a:gd name="T13" fmla="*/ 1 h 16"/>
                <a:gd name="T14" fmla="*/ 1 w 16"/>
                <a:gd name="T15" fmla="*/ 1 h 16"/>
                <a:gd name="T16" fmla="*/ 1 w 16"/>
                <a:gd name="T17" fmla="*/ 1 h 16"/>
                <a:gd name="T18" fmla="*/ 1 w 16"/>
                <a:gd name="T19" fmla="*/ 1 h 16"/>
                <a:gd name="T20" fmla="*/ 1 w 16"/>
                <a:gd name="T21" fmla="*/ 1 h 16"/>
                <a:gd name="T22" fmla="*/ 1 w 16"/>
                <a:gd name="T23" fmla="*/ 1 h 16"/>
                <a:gd name="T24" fmla="*/ 1 w 16"/>
                <a:gd name="T25" fmla="*/ 1 h 16"/>
                <a:gd name="T26" fmla="*/ 1 w 16"/>
                <a:gd name="T27" fmla="*/ 1 h 16"/>
                <a:gd name="T28" fmla="*/ 0 w 16"/>
                <a:gd name="T29" fmla="*/ 1 h 16"/>
                <a:gd name="T30" fmla="*/ 1 w 16"/>
                <a:gd name="T31" fmla="*/ 1 h 16"/>
                <a:gd name="T32" fmla="*/ 1 w 16"/>
                <a:gd name="T33" fmla="*/ 1 h 16"/>
                <a:gd name="T34" fmla="*/ 1 w 16"/>
                <a:gd name="T35" fmla="*/ 0 h 16"/>
                <a:gd name="T36" fmla="*/ 1 w 16"/>
                <a:gd name="T37" fmla="*/ 0 h 16"/>
                <a:gd name="T38" fmla="*/ 1 w 16"/>
                <a:gd name="T39" fmla="*/ 0 h 16"/>
                <a:gd name="T40" fmla="*/ 1 w 16"/>
                <a:gd name="T41" fmla="*/ 0 h 16"/>
                <a:gd name="T42" fmla="*/ 1 w 16"/>
                <a:gd name="T43" fmla="*/ 1 h 16"/>
                <a:gd name="T44" fmla="*/ 1 w 16"/>
                <a:gd name="T45" fmla="*/ 1 h 16"/>
                <a:gd name="T46" fmla="*/ 1 w 16"/>
                <a:gd name="T47" fmla="*/ 1 h 16"/>
                <a:gd name="T48" fmla="*/ 1 w 16"/>
                <a:gd name="T49" fmla="*/ 1 h 16"/>
                <a:gd name="T50" fmla="*/ 1 w 16"/>
                <a:gd name="T51" fmla="*/ 1 h 16"/>
                <a:gd name="T52" fmla="*/ 1 w 16"/>
                <a:gd name="T53" fmla="*/ 1 h 16"/>
                <a:gd name="T54" fmla="*/ 1 w 16"/>
                <a:gd name="T55" fmla="*/ 1 h 16"/>
                <a:gd name="T56" fmla="*/ 1 w 16"/>
                <a:gd name="T57" fmla="*/ 1 h 16"/>
                <a:gd name="T58" fmla="*/ 1 w 16"/>
                <a:gd name="T59" fmla="*/ 1 h 16"/>
                <a:gd name="T60" fmla="*/ 1 w 16"/>
                <a:gd name="T61" fmla="*/ 1 h 16"/>
                <a:gd name="T62" fmla="*/ 1 w 16"/>
                <a:gd name="T63" fmla="*/ 1 h 16"/>
                <a:gd name="T64" fmla="*/ 1 w 16"/>
                <a:gd name="T65" fmla="*/ 1 h 16"/>
                <a:gd name="T66" fmla="*/ 1 w 16"/>
                <a:gd name="T67" fmla="*/ 1 h 16"/>
                <a:gd name="T68" fmla="*/ 1 w 16"/>
                <a:gd name="T69" fmla="*/ 1 h 16"/>
                <a:gd name="T70" fmla="*/ 1 w 16"/>
                <a:gd name="T71" fmla="*/ 1 h 16"/>
                <a:gd name="T72" fmla="*/ 1 w 16"/>
                <a:gd name="T73" fmla="*/ 1 h 16"/>
                <a:gd name="T74" fmla="*/ 1 w 16"/>
                <a:gd name="T75" fmla="*/ 1 h 16"/>
                <a:gd name="T76" fmla="*/ 1 w 16"/>
                <a:gd name="T77" fmla="*/ 1 h 16"/>
                <a:gd name="T78" fmla="*/ 1 w 16"/>
                <a:gd name="T79" fmla="*/ 1 h 16"/>
                <a:gd name="T80" fmla="*/ 1 w 16"/>
                <a:gd name="T81" fmla="*/ 1 h 16"/>
                <a:gd name="T82" fmla="*/ 1 w 16"/>
                <a:gd name="T83" fmla="*/ 1 h 16"/>
                <a:gd name="T84" fmla="*/ 1 w 16"/>
                <a:gd name="T85" fmla="*/ 0 h 16"/>
                <a:gd name="T86" fmla="*/ 1 w 16"/>
                <a:gd name="T87" fmla="*/ 0 h 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"/>
                <a:gd name="T133" fmla="*/ 0 h 16"/>
                <a:gd name="T134" fmla="*/ 16 w 16"/>
                <a:gd name="T135" fmla="*/ 16 h 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" h="16">
                  <a:moveTo>
                    <a:pt x="9" y="0"/>
                  </a:moveTo>
                  <a:lnTo>
                    <a:pt x="11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4" y="12"/>
                  </a:lnTo>
                  <a:lnTo>
                    <a:pt x="11" y="14"/>
                  </a:lnTo>
                  <a:lnTo>
                    <a:pt x="9" y="16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  <a:moveTo>
                    <a:pt x="9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7" y="4"/>
                  </a:lnTo>
                  <a:lnTo>
                    <a:pt x="7" y="6"/>
                  </a:lnTo>
                  <a:lnTo>
                    <a:pt x="7" y="8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11" y="14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9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33" name="Freeform 224"/>
            <p:cNvSpPr>
              <a:spLocks/>
            </p:cNvSpPr>
            <p:nvPr/>
          </p:nvSpPr>
          <p:spPr bwMode="auto">
            <a:xfrm>
              <a:off x="3107" y="2137"/>
              <a:ext cx="17" cy="11"/>
            </a:xfrm>
            <a:custGeom>
              <a:avLst/>
              <a:gdLst>
                <a:gd name="T0" fmla="*/ 0 w 26"/>
                <a:gd name="T1" fmla="*/ 0 h 22"/>
                <a:gd name="T2" fmla="*/ 1 w 26"/>
                <a:gd name="T3" fmla="*/ 0 h 22"/>
                <a:gd name="T4" fmla="*/ 1 w 26"/>
                <a:gd name="T5" fmla="*/ 0 h 22"/>
                <a:gd name="T6" fmla="*/ 1 w 26"/>
                <a:gd name="T7" fmla="*/ 0 h 22"/>
                <a:gd name="T8" fmla="*/ 1 w 26"/>
                <a:gd name="T9" fmla="*/ 0 h 22"/>
                <a:gd name="T10" fmla="*/ 1 w 26"/>
                <a:gd name="T11" fmla="*/ 0 h 22"/>
                <a:gd name="T12" fmla="*/ 1 w 26"/>
                <a:gd name="T13" fmla="*/ 0 h 22"/>
                <a:gd name="T14" fmla="*/ 1 w 26"/>
                <a:gd name="T15" fmla="*/ 1 h 22"/>
                <a:gd name="T16" fmla="*/ 1 w 26"/>
                <a:gd name="T17" fmla="*/ 1 h 22"/>
                <a:gd name="T18" fmla="*/ 1 w 26"/>
                <a:gd name="T19" fmla="*/ 1 h 22"/>
                <a:gd name="T20" fmla="*/ 1 w 26"/>
                <a:gd name="T21" fmla="*/ 1 h 22"/>
                <a:gd name="T22" fmla="*/ 1 w 26"/>
                <a:gd name="T23" fmla="*/ 1 h 22"/>
                <a:gd name="T24" fmla="*/ 1 w 26"/>
                <a:gd name="T25" fmla="*/ 1 h 22"/>
                <a:gd name="T26" fmla="*/ 1 w 26"/>
                <a:gd name="T27" fmla="*/ 1 h 22"/>
                <a:gd name="T28" fmla="*/ 1 w 26"/>
                <a:gd name="T29" fmla="*/ 1 h 22"/>
                <a:gd name="T30" fmla="*/ 1 w 26"/>
                <a:gd name="T31" fmla="*/ 1 h 22"/>
                <a:gd name="T32" fmla="*/ 1 w 26"/>
                <a:gd name="T33" fmla="*/ 1 h 22"/>
                <a:gd name="T34" fmla="*/ 1 w 26"/>
                <a:gd name="T35" fmla="*/ 1 h 22"/>
                <a:gd name="T36" fmla="*/ 1 w 26"/>
                <a:gd name="T37" fmla="*/ 1 h 22"/>
                <a:gd name="T38" fmla="*/ 1 w 26"/>
                <a:gd name="T39" fmla="*/ 1 h 22"/>
                <a:gd name="T40" fmla="*/ 1 w 26"/>
                <a:gd name="T41" fmla="*/ 1 h 22"/>
                <a:gd name="T42" fmla="*/ 2 w 26"/>
                <a:gd name="T43" fmla="*/ 1 h 22"/>
                <a:gd name="T44" fmla="*/ 2 w 26"/>
                <a:gd name="T45" fmla="*/ 1 h 22"/>
                <a:gd name="T46" fmla="*/ 2 w 26"/>
                <a:gd name="T47" fmla="*/ 1 h 22"/>
                <a:gd name="T48" fmla="*/ 2 w 26"/>
                <a:gd name="T49" fmla="*/ 1 h 22"/>
                <a:gd name="T50" fmla="*/ 1 w 26"/>
                <a:gd name="T51" fmla="*/ 1 h 22"/>
                <a:gd name="T52" fmla="*/ 1 w 26"/>
                <a:gd name="T53" fmla="*/ 0 h 22"/>
                <a:gd name="T54" fmla="*/ 1 w 26"/>
                <a:gd name="T55" fmla="*/ 0 h 22"/>
                <a:gd name="T56" fmla="*/ 1 w 26"/>
                <a:gd name="T57" fmla="*/ 0 h 22"/>
                <a:gd name="T58" fmla="*/ 1 w 26"/>
                <a:gd name="T59" fmla="*/ 0 h 22"/>
                <a:gd name="T60" fmla="*/ 1 w 26"/>
                <a:gd name="T61" fmla="*/ 0 h 22"/>
                <a:gd name="T62" fmla="*/ 2 w 26"/>
                <a:gd name="T63" fmla="*/ 0 h 22"/>
                <a:gd name="T64" fmla="*/ 2 w 26"/>
                <a:gd name="T65" fmla="*/ 0 h 22"/>
                <a:gd name="T66" fmla="*/ 2 w 26"/>
                <a:gd name="T67" fmla="*/ 0 h 22"/>
                <a:gd name="T68" fmla="*/ 2 w 26"/>
                <a:gd name="T69" fmla="*/ 0 h 22"/>
                <a:gd name="T70" fmla="*/ 2 w 26"/>
                <a:gd name="T71" fmla="*/ 0 h 22"/>
                <a:gd name="T72" fmla="*/ 2 w 26"/>
                <a:gd name="T73" fmla="*/ 0 h 22"/>
                <a:gd name="T74" fmla="*/ 2 w 26"/>
                <a:gd name="T75" fmla="*/ 1 h 22"/>
                <a:gd name="T76" fmla="*/ 2 w 26"/>
                <a:gd name="T77" fmla="*/ 1 h 22"/>
                <a:gd name="T78" fmla="*/ 2 w 26"/>
                <a:gd name="T79" fmla="*/ 1 h 22"/>
                <a:gd name="T80" fmla="*/ 2 w 26"/>
                <a:gd name="T81" fmla="*/ 1 h 22"/>
                <a:gd name="T82" fmla="*/ 2 w 26"/>
                <a:gd name="T83" fmla="*/ 1 h 22"/>
                <a:gd name="T84" fmla="*/ 2 w 26"/>
                <a:gd name="T85" fmla="*/ 1 h 22"/>
                <a:gd name="T86" fmla="*/ 2 w 26"/>
                <a:gd name="T87" fmla="*/ 1 h 22"/>
                <a:gd name="T88" fmla="*/ 1 w 26"/>
                <a:gd name="T89" fmla="*/ 1 h 22"/>
                <a:gd name="T90" fmla="*/ 1 w 26"/>
                <a:gd name="T91" fmla="*/ 1 h 22"/>
                <a:gd name="T92" fmla="*/ 1 w 26"/>
                <a:gd name="T93" fmla="*/ 1 h 22"/>
                <a:gd name="T94" fmla="*/ 1 w 26"/>
                <a:gd name="T95" fmla="*/ 1 h 22"/>
                <a:gd name="T96" fmla="*/ 1 w 26"/>
                <a:gd name="T97" fmla="*/ 1 h 22"/>
                <a:gd name="T98" fmla="*/ 1 w 26"/>
                <a:gd name="T99" fmla="*/ 1 h 22"/>
                <a:gd name="T100" fmla="*/ 1 w 26"/>
                <a:gd name="T101" fmla="*/ 1 h 22"/>
                <a:gd name="T102" fmla="*/ 1 w 26"/>
                <a:gd name="T103" fmla="*/ 1 h 22"/>
                <a:gd name="T104" fmla="*/ 1 w 26"/>
                <a:gd name="T105" fmla="*/ 1 h 22"/>
                <a:gd name="T106" fmla="*/ 1 w 26"/>
                <a:gd name="T107" fmla="*/ 1 h 22"/>
                <a:gd name="T108" fmla="*/ 1 w 26"/>
                <a:gd name="T109" fmla="*/ 1 h 22"/>
                <a:gd name="T110" fmla="*/ 1 w 26"/>
                <a:gd name="T111" fmla="*/ 1 h 22"/>
                <a:gd name="T112" fmla="*/ 1 w 26"/>
                <a:gd name="T113" fmla="*/ 0 h 22"/>
                <a:gd name="T114" fmla="*/ 1 w 26"/>
                <a:gd name="T115" fmla="*/ 0 h 22"/>
                <a:gd name="T116" fmla="*/ 0 w 26"/>
                <a:gd name="T117" fmla="*/ 0 h 22"/>
                <a:gd name="T118" fmla="*/ 0 w 26"/>
                <a:gd name="T119" fmla="*/ 0 h 22"/>
                <a:gd name="T120" fmla="*/ 0 w 26"/>
                <a:gd name="T121" fmla="*/ 0 h 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6"/>
                <a:gd name="T184" fmla="*/ 0 h 22"/>
                <a:gd name="T185" fmla="*/ 26 w 26"/>
                <a:gd name="T186" fmla="*/ 22 h 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6" h="22">
                  <a:moveTo>
                    <a:pt x="0" y="0"/>
                  </a:moveTo>
                  <a:lnTo>
                    <a:pt x="12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0" y="18"/>
                  </a:lnTo>
                  <a:lnTo>
                    <a:pt x="12" y="20"/>
                  </a:lnTo>
                  <a:lnTo>
                    <a:pt x="14" y="20"/>
                  </a:lnTo>
                  <a:lnTo>
                    <a:pt x="17" y="20"/>
                  </a:lnTo>
                  <a:lnTo>
                    <a:pt x="17" y="18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1" y="4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1" y="2"/>
                  </a:lnTo>
                  <a:lnTo>
                    <a:pt x="21" y="4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19" y="20"/>
                  </a:lnTo>
                  <a:lnTo>
                    <a:pt x="17" y="20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7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34" name="Freeform 225"/>
            <p:cNvSpPr>
              <a:spLocks/>
            </p:cNvSpPr>
            <p:nvPr/>
          </p:nvSpPr>
          <p:spPr bwMode="auto">
            <a:xfrm>
              <a:off x="3124" y="2139"/>
              <a:ext cx="17" cy="8"/>
            </a:xfrm>
            <a:custGeom>
              <a:avLst/>
              <a:gdLst>
                <a:gd name="T0" fmla="*/ 1 w 28"/>
                <a:gd name="T1" fmla="*/ 1 h 14"/>
                <a:gd name="T2" fmla="*/ 1 w 28"/>
                <a:gd name="T3" fmla="*/ 0 h 14"/>
                <a:gd name="T4" fmla="*/ 1 w 28"/>
                <a:gd name="T5" fmla="*/ 0 h 14"/>
                <a:gd name="T6" fmla="*/ 1 w 28"/>
                <a:gd name="T7" fmla="*/ 0 h 14"/>
                <a:gd name="T8" fmla="*/ 1 w 28"/>
                <a:gd name="T9" fmla="*/ 1 h 14"/>
                <a:gd name="T10" fmla="*/ 1 w 28"/>
                <a:gd name="T11" fmla="*/ 0 h 14"/>
                <a:gd name="T12" fmla="*/ 1 w 28"/>
                <a:gd name="T13" fmla="*/ 0 h 14"/>
                <a:gd name="T14" fmla="*/ 1 w 28"/>
                <a:gd name="T15" fmla="*/ 0 h 14"/>
                <a:gd name="T16" fmla="*/ 1 w 28"/>
                <a:gd name="T17" fmla="*/ 1 h 14"/>
                <a:gd name="T18" fmla="*/ 1 w 28"/>
                <a:gd name="T19" fmla="*/ 1 h 14"/>
                <a:gd name="T20" fmla="*/ 1 w 28"/>
                <a:gd name="T21" fmla="*/ 1 h 14"/>
                <a:gd name="T22" fmla="*/ 1 w 28"/>
                <a:gd name="T23" fmla="*/ 1 h 14"/>
                <a:gd name="T24" fmla="*/ 1 w 28"/>
                <a:gd name="T25" fmla="*/ 1 h 14"/>
                <a:gd name="T26" fmla="*/ 1 w 28"/>
                <a:gd name="T27" fmla="*/ 1 h 14"/>
                <a:gd name="T28" fmla="*/ 1 w 28"/>
                <a:gd name="T29" fmla="*/ 1 h 14"/>
                <a:gd name="T30" fmla="*/ 1 w 28"/>
                <a:gd name="T31" fmla="*/ 1 h 14"/>
                <a:gd name="T32" fmla="*/ 1 w 28"/>
                <a:gd name="T33" fmla="*/ 1 h 14"/>
                <a:gd name="T34" fmla="*/ 1 w 28"/>
                <a:gd name="T35" fmla="*/ 1 h 14"/>
                <a:gd name="T36" fmla="*/ 1 w 28"/>
                <a:gd name="T37" fmla="*/ 1 h 14"/>
                <a:gd name="T38" fmla="*/ 1 w 28"/>
                <a:gd name="T39" fmla="*/ 1 h 14"/>
                <a:gd name="T40" fmla="*/ 1 w 28"/>
                <a:gd name="T41" fmla="*/ 1 h 14"/>
                <a:gd name="T42" fmla="*/ 1 w 28"/>
                <a:gd name="T43" fmla="*/ 1 h 14"/>
                <a:gd name="T44" fmla="*/ 1 w 28"/>
                <a:gd name="T45" fmla="*/ 1 h 14"/>
                <a:gd name="T46" fmla="*/ 1 w 28"/>
                <a:gd name="T47" fmla="*/ 1 h 14"/>
                <a:gd name="T48" fmla="*/ 1 w 28"/>
                <a:gd name="T49" fmla="*/ 1 h 14"/>
                <a:gd name="T50" fmla="*/ 1 w 28"/>
                <a:gd name="T51" fmla="*/ 1 h 14"/>
                <a:gd name="T52" fmla="*/ 1 w 28"/>
                <a:gd name="T53" fmla="*/ 1 h 14"/>
                <a:gd name="T54" fmla="*/ 1 w 28"/>
                <a:gd name="T55" fmla="*/ 1 h 14"/>
                <a:gd name="T56" fmla="*/ 1 w 28"/>
                <a:gd name="T57" fmla="*/ 1 h 14"/>
                <a:gd name="T58" fmla="*/ 1 w 28"/>
                <a:gd name="T59" fmla="*/ 1 h 14"/>
                <a:gd name="T60" fmla="*/ 1 w 28"/>
                <a:gd name="T61" fmla="*/ 1 h 14"/>
                <a:gd name="T62" fmla="*/ 1 w 28"/>
                <a:gd name="T63" fmla="*/ 1 h 14"/>
                <a:gd name="T64" fmla="*/ 1 w 28"/>
                <a:gd name="T65" fmla="*/ 1 h 14"/>
                <a:gd name="T66" fmla="*/ 1 w 28"/>
                <a:gd name="T67" fmla="*/ 1 h 14"/>
                <a:gd name="T68" fmla="*/ 1 w 28"/>
                <a:gd name="T69" fmla="*/ 1 h 14"/>
                <a:gd name="T70" fmla="*/ 1 w 28"/>
                <a:gd name="T71" fmla="*/ 1 h 14"/>
                <a:gd name="T72" fmla="*/ 1 w 28"/>
                <a:gd name="T73" fmla="*/ 1 h 14"/>
                <a:gd name="T74" fmla="*/ 0 w 28"/>
                <a:gd name="T75" fmla="*/ 1 h 14"/>
                <a:gd name="T76" fmla="*/ 0 w 28"/>
                <a:gd name="T77" fmla="*/ 1 h 14"/>
                <a:gd name="T78" fmla="*/ 0 w 28"/>
                <a:gd name="T79" fmla="*/ 1 h 14"/>
                <a:gd name="T80" fmla="*/ 0 w 28"/>
                <a:gd name="T81" fmla="*/ 1 h 14"/>
                <a:gd name="T82" fmla="*/ 0 w 28"/>
                <a:gd name="T83" fmla="*/ 0 h 14"/>
                <a:gd name="T84" fmla="*/ 0 w 28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4"/>
                <a:gd name="T131" fmla="*/ 28 w 28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4">
                  <a:moveTo>
                    <a:pt x="7" y="0"/>
                  </a:moveTo>
                  <a:lnTo>
                    <a:pt x="7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6" y="2"/>
                  </a:lnTo>
                  <a:lnTo>
                    <a:pt x="26" y="4"/>
                  </a:lnTo>
                  <a:lnTo>
                    <a:pt x="26" y="6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8" y="14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17" y="12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7" y="12"/>
                  </a:lnTo>
                  <a:lnTo>
                    <a:pt x="7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35" name="Freeform 226"/>
            <p:cNvSpPr>
              <a:spLocks/>
            </p:cNvSpPr>
            <p:nvPr/>
          </p:nvSpPr>
          <p:spPr bwMode="auto">
            <a:xfrm>
              <a:off x="3148" y="2137"/>
              <a:ext cx="12" cy="11"/>
            </a:xfrm>
            <a:custGeom>
              <a:avLst/>
              <a:gdLst>
                <a:gd name="T0" fmla="*/ 1 w 19"/>
                <a:gd name="T1" fmla="*/ 0 h 22"/>
                <a:gd name="T2" fmla="*/ 1 w 19"/>
                <a:gd name="T3" fmla="*/ 1 h 22"/>
                <a:gd name="T4" fmla="*/ 1 w 19"/>
                <a:gd name="T5" fmla="*/ 1 h 22"/>
                <a:gd name="T6" fmla="*/ 1 w 19"/>
                <a:gd name="T7" fmla="*/ 1 h 22"/>
                <a:gd name="T8" fmla="*/ 1 w 19"/>
                <a:gd name="T9" fmla="*/ 1 h 22"/>
                <a:gd name="T10" fmla="*/ 1 w 19"/>
                <a:gd name="T11" fmla="*/ 1 h 22"/>
                <a:gd name="T12" fmla="*/ 1 w 19"/>
                <a:gd name="T13" fmla="*/ 1 h 22"/>
                <a:gd name="T14" fmla="*/ 1 w 19"/>
                <a:gd name="T15" fmla="*/ 1 h 22"/>
                <a:gd name="T16" fmla="*/ 1 w 19"/>
                <a:gd name="T17" fmla="*/ 1 h 22"/>
                <a:gd name="T18" fmla="*/ 1 w 19"/>
                <a:gd name="T19" fmla="*/ 1 h 22"/>
                <a:gd name="T20" fmla="*/ 1 w 19"/>
                <a:gd name="T21" fmla="*/ 1 h 22"/>
                <a:gd name="T22" fmla="*/ 1 w 19"/>
                <a:gd name="T23" fmla="*/ 1 h 22"/>
                <a:gd name="T24" fmla="*/ 1 w 19"/>
                <a:gd name="T25" fmla="*/ 1 h 22"/>
                <a:gd name="T26" fmla="*/ 1 w 19"/>
                <a:gd name="T27" fmla="*/ 1 h 22"/>
                <a:gd name="T28" fmla="*/ 1 w 19"/>
                <a:gd name="T29" fmla="*/ 1 h 22"/>
                <a:gd name="T30" fmla="*/ 1 w 19"/>
                <a:gd name="T31" fmla="*/ 1 h 22"/>
                <a:gd name="T32" fmla="*/ 1 w 19"/>
                <a:gd name="T33" fmla="*/ 1 h 22"/>
                <a:gd name="T34" fmla="*/ 1 w 19"/>
                <a:gd name="T35" fmla="*/ 1 h 22"/>
                <a:gd name="T36" fmla="*/ 1 w 19"/>
                <a:gd name="T37" fmla="*/ 1 h 22"/>
                <a:gd name="T38" fmla="*/ 1 w 19"/>
                <a:gd name="T39" fmla="*/ 1 h 22"/>
                <a:gd name="T40" fmla="*/ 1 w 19"/>
                <a:gd name="T41" fmla="*/ 1 h 22"/>
                <a:gd name="T42" fmla="*/ 1 w 19"/>
                <a:gd name="T43" fmla="*/ 1 h 22"/>
                <a:gd name="T44" fmla="*/ 1 w 19"/>
                <a:gd name="T45" fmla="*/ 1 h 22"/>
                <a:gd name="T46" fmla="*/ 1 w 19"/>
                <a:gd name="T47" fmla="*/ 1 h 22"/>
                <a:gd name="T48" fmla="*/ 1 w 19"/>
                <a:gd name="T49" fmla="*/ 0 h 22"/>
                <a:gd name="T50" fmla="*/ 1 w 19"/>
                <a:gd name="T51" fmla="*/ 0 h 22"/>
                <a:gd name="T52" fmla="*/ 0 w 19"/>
                <a:gd name="T53" fmla="*/ 0 h 22"/>
                <a:gd name="T54" fmla="*/ 0 w 19"/>
                <a:gd name="T55" fmla="*/ 0 h 22"/>
                <a:gd name="T56" fmla="*/ 0 w 19"/>
                <a:gd name="T57" fmla="*/ 0 h 22"/>
                <a:gd name="T58" fmla="*/ 0 w 19"/>
                <a:gd name="T59" fmla="*/ 0 h 22"/>
                <a:gd name="T60" fmla="*/ 1 w 19"/>
                <a:gd name="T61" fmla="*/ 0 h 2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"/>
                <a:gd name="T94" fmla="*/ 0 h 22"/>
                <a:gd name="T95" fmla="*/ 19 w 19"/>
                <a:gd name="T96" fmla="*/ 22 h 2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" h="22">
                  <a:moveTo>
                    <a:pt x="7" y="0"/>
                  </a:moveTo>
                  <a:lnTo>
                    <a:pt x="7" y="8"/>
                  </a:lnTo>
                  <a:lnTo>
                    <a:pt x="9" y="6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9" y="22"/>
                  </a:lnTo>
                  <a:lnTo>
                    <a:pt x="7" y="20"/>
                  </a:lnTo>
                  <a:lnTo>
                    <a:pt x="5" y="20"/>
                  </a:lnTo>
                  <a:lnTo>
                    <a:pt x="2" y="2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36" name="Freeform 227"/>
            <p:cNvSpPr>
              <a:spLocks/>
            </p:cNvSpPr>
            <p:nvPr/>
          </p:nvSpPr>
          <p:spPr bwMode="auto">
            <a:xfrm>
              <a:off x="3152" y="2141"/>
              <a:ext cx="3" cy="6"/>
            </a:xfrm>
            <a:custGeom>
              <a:avLst/>
              <a:gdLst>
                <a:gd name="T0" fmla="*/ 0 w 5"/>
                <a:gd name="T1" fmla="*/ 0 h 12"/>
                <a:gd name="T2" fmla="*/ 0 w 5"/>
                <a:gd name="T3" fmla="*/ 1 h 12"/>
                <a:gd name="T4" fmla="*/ 0 w 5"/>
                <a:gd name="T5" fmla="*/ 1 h 12"/>
                <a:gd name="T6" fmla="*/ 0 w 5"/>
                <a:gd name="T7" fmla="*/ 1 h 12"/>
                <a:gd name="T8" fmla="*/ 0 w 5"/>
                <a:gd name="T9" fmla="*/ 1 h 12"/>
                <a:gd name="T10" fmla="*/ 0 w 5"/>
                <a:gd name="T11" fmla="*/ 1 h 12"/>
                <a:gd name="T12" fmla="*/ 1 w 5"/>
                <a:gd name="T13" fmla="*/ 1 h 12"/>
                <a:gd name="T14" fmla="*/ 1 w 5"/>
                <a:gd name="T15" fmla="*/ 1 h 12"/>
                <a:gd name="T16" fmla="*/ 1 w 5"/>
                <a:gd name="T17" fmla="*/ 1 h 12"/>
                <a:gd name="T18" fmla="*/ 1 w 5"/>
                <a:gd name="T19" fmla="*/ 1 h 12"/>
                <a:gd name="T20" fmla="*/ 1 w 5"/>
                <a:gd name="T21" fmla="*/ 1 h 12"/>
                <a:gd name="T22" fmla="*/ 1 w 5"/>
                <a:gd name="T23" fmla="*/ 1 h 12"/>
                <a:gd name="T24" fmla="*/ 1 w 5"/>
                <a:gd name="T25" fmla="*/ 1 h 12"/>
                <a:gd name="T26" fmla="*/ 1 w 5"/>
                <a:gd name="T27" fmla="*/ 1 h 12"/>
                <a:gd name="T28" fmla="*/ 1 w 5"/>
                <a:gd name="T29" fmla="*/ 1 h 12"/>
                <a:gd name="T30" fmla="*/ 1 w 5"/>
                <a:gd name="T31" fmla="*/ 0 h 12"/>
                <a:gd name="T32" fmla="*/ 1 w 5"/>
                <a:gd name="T33" fmla="*/ 0 h 12"/>
                <a:gd name="T34" fmla="*/ 1 w 5"/>
                <a:gd name="T35" fmla="*/ 0 h 12"/>
                <a:gd name="T36" fmla="*/ 0 w 5"/>
                <a:gd name="T37" fmla="*/ 0 h 12"/>
                <a:gd name="T38" fmla="*/ 0 w 5"/>
                <a:gd name="T39" fmla="*/ 0 h 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"/>
                <a:gd name="T61" fmla="*/ 0 h 12"/>
                <a:gd name="T62" fmla="*/ 5 w 5"/>
                <a:gd name="T63" fmla="*/ 12 h 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" h="12">
                  <a:moveTo>
                    <a:pt x="0" y="0"/>
                  </a:move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37" name="Freeform 228"/>
            <p:cNvSpPr>
              <a:spLocks/>
            </p:cNvSpPr>
            <p:nvPr/>
          </p:nvSpPr>
          <p:spPr bwMode="auto">
            <a:xfrm>
              <a:off x="3161" y="2139"/>
              <a:ext cx="10" cy="9"/>
            </a:xfrm>
            <a:custGeom>
              <a:avLst/>
              <a:gdLst>
                <a:gd name="T0" fmla="*/ 1 w 16"/>
                <a:gd name="T1" fmla="*/ 0 h 16"/>
                <a:gd name="T2" fmla="*/ 1 w 16"/>
                <a:gd name="T3" fmla="*/ 0 h 16"/>
                <a:gd name="T4" fmla="*/ 1 w 16"/>
                <a:gd name="T5" fmla="*/ 0 h 16"/>
                <a:gd name="T6" fmla="*/ 1 w 16"/>
                <a:gd name="T7" fmla="*/ 1 h 16"/>
                <a:gd name="T8" fmla="*/ 1 w 16"/>
                <a:gd name="T9" fmla="*/ 1 h 16"/>
                <a:gd name="T10" fmla="*/ 1 w 16"/>
                <a:gd name="T11" fmla="*/ 1 h 16"/>
                <a:gd name="T12" fmla="*/ 1 w 16"/>
                <a:gd name="T13" fmla="*/ 1 h 16"/>
                <a:gd name="T14" fmla="*/ 1 w 16"/>
                <a:gd name="T15" fmla="*/ 1 h 16"/>
                <a:gd name="T16" fmla="*/ 1 w 16"/>
                <a:gd name="T17" fmla="*/ 1 h 16"/>
                <a:gd name="T18" fmla="*/ 1 w 16"/>
                <a:gd name="T19" fmla="*/ 1 h 16"/>
                <a:gd name="T20" fmla="*/ 1 w 16"/>
                <a:gd name="T21" fmla="*/ 1 h 16"/>
                <a:gd name="T22" fmla="*/ 1 w 16"/>
                <a:gd name="T23" fmla="*/ 1 h 16"/>
                <a:gd name="T24" fmla="*/ 1 w 16"/>
                <a:gd name="T25" fmla="*/ 1 h 16"/>
                <a:gd name="T26" fmla="*/ 0 w 16"/>
                <a:gd name="T27" fmla="*/ 1 h 16"/>
                <a:gd name="T28" fmla="*/ 0 w 16"/>
                <a:gd name="T29" fmla="*/ 1 h 16"/>
                <a:gd name="T30" fmla="*/ 0 w 16"/>
                <a:gd name="T31" fmla="*/ 1 h 16"/>
                <a:gd name="T32" fmla="*/ 1 w 16"/>
                <a:gd name="T33" fmla="*/ 1 h 16"/>
                <a:gd name="T34" fmla="*/ 1 w 16"/>
                <a:gd name="T35" fmla="*/ 0 h 16"/>
                <a:gd name="T36" fmla="*/ 1 w 16"/>
                <a:gd name="T37" fmla="*/ 0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"/>
                <a:gd name="T58" fmla="*/ 0 h 16"/>
                <a:gd name="T59" fmla="*/ 16 w 16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" h="16">
                  <a:moveTo>
                    <a:pt x="7" y="0"/>
                  </a:moveTo>
                  <a:lnTo>
                    <a:pt x="9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4" y="12"/>
                  </a:lnTo>
                  <a:lnTo>
                    <a:pt x="12" y="14"/>
                  </a:lnTo>
                  <a:lnTo>
                    <a:pt x="7" y="16"/>
                  </a:lnTo>
                  <a:lnTo>
                    <a:pt x="5" y="14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38" name="Freeform 229"/>
            <p:cNvSpPr>
              <a:spLocks/>
            </p:cNvSpPr>
            <p:nvPr/>
          </p:nvSpPr>
          <p:spPr bwMode="auto">
            <a:xfrm>
              <a:off x="3165" y="2139"/>
              <a:ext cx="4" cy="8"/>
            </a:xfrm>
            <a:custGeom>
              <a:avLst/>
              <a:gdLst>
                <a:gd name="T0" fmla="*/ 1 w 7"/>
                <a:gd name="T1" fmla="*/ 0 h 14"/>
                <a:gd name="T2" fmla="*/ 1 w 7"/>
                <a:gd name="T3" fmla="*/ 0 h 14"/>
                <a:gd name="T4" fmla="*/ 1 w 7"/>
                <a:gd name="T5" fmla="*/ 1 h 14"/>
                <a:gd name="T6" fmla="*/ 1 w 7"/>
                <a:gd name="T7" fmla="*/ 1 h 14"/>
                <a:gd name="T8" fmla="*/ 0 w 7"/>
                <a:gd name="T9" fmla="*/ 1 h 14"/>
                <a:gd name="T10" fmla="*/ 0 w 7"/>
                <a:gd name="T11" fmla="*/ 1 h 14"/>
                <a:gd name="T12" fmla="*/ 0 w 7"/>
                <a:gd name="T13" fmla="*/ 1 h 14"/>
                <a:gd name="T14" fmla="*/ 0 w 7"/>
                <a:gd name="T15" fmla="*/ 1 h 14"/>
                <a:gd name="T16" fmla="*/ 0 w 7"/>
                <a:gd name="T17" fmla="*/ 1 h 14"/>
                <a:gd name="T18" fmla="*/ 1 w 7"/>
                <a:gd name="T19" fmla="*/ 1 h 14"/>
                <a:gd name="T20" fmla="*/ 1 w 7"/>
                <a:gd name="T21" fmla="*/ 1 h 14"/>
                <a:gd name="T22" fmla="*/ 1 w 7"/>
                <a:gd name="T23" fmla="*/ 1 h 14"/>
                <a:gd name="T24" fmla="*/ 1 w 7"/>
                <a:gd name="T25" fmla="*/ 1 h 14"/>
                <a:gd name="T26" fmla="*/ 1 w 7"/>
                <a:gd name="T27" fmla="*/ 1 h 14"/>
                <a:gd name="T28" fmla="*/ 1 w 7"/>
                <a:gd name="T29" fmla="*/ 1 h 14"/>
                <a:gd name="T30" fmla="*/ 1 w 7"/>
                <a:gd name="T31" fmla="*/ 1 h 14"/>
                <a:gd name="T32" fmla="*/ 1 w 7"/>
                <a:gd name="T33" fmla="*/ 1 h 14"/>
                <a:gd name="T34" fmla="*/ 1 w 7"/>
                <a:gd name="T35" fmla="*/ 1 h 14"/>
                <a:gd name="T36" fmla="*/ 1 w 7"/>
                <a:gd name="T37" fmla="*/ 1 h 14"/>
                <a:gd name="T38" fmla="*/ 1 w 7"/>
                <a:gd name="T39" fmla="*/ 1 h 14"/>
                <a:gd name="T40" fmla="*/ 1 w 7"/>
                <a:gd name="T41" fmla="*/ 1 h 14"/>
                <a:gd name="T42" fmla="*/ 1 w 7"/>
                <a:gd name="T43" fmla="*/ 1 h 14"/>
                <a:gd name="T44" fmla="*/ 1 w 7"/>
                <a:gd name="T45" fmla="*/ 1 h 14"/>
                <a:gd name="T46" fmla="*/ 1 w 7"/>
                <a:gd name="T47" fmla="*/ 0 h 14"/>
                <a:gd name="T48" fmla="*/ 1 w 7"/>
                <a:gd name="T49" fmla="*/ 0 h 1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"/>
                <a:gd name="T76" fmla="*/ 0 h 14"/>
                <a:gd name="T77" fmla="*/ 7 w 7"/>
                <a:gd name="T78" fmla="*/ 14 h 1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" h="14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7" y="10"/>
                  </a:lnTo>
                  <a:lnTo>
                    <a:pt x="7" y="6"/>
                  </a:lnTo>
                  <a:lnTo>
                    <a:pt x="7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39" name="Freeform 230"/>
            <p:cNvSpPr>
              <a:spLocks/>
            </p:cNvSpPr>
            <p:nvPr/>
          </p:nvSpPr>
          <p:spPr bwMode="auto">
            <a:xfrm>
              <a:off x="3172" y="2139"/>
              <a:ext cx="16" cy="8"/>
            </a:xfrm>
            <a:custGeom>
              <a:avLst/>
              <a:gdLst>
                <a:gd name="T0" fmla="*/ 1 w 27"/>
                <a:gd name="T1" fmla="*/ 1 h 14"/>
                <a:gd name="T2" fmla="*/ 1 w 27"/>
                <a:gd name="T3" fmla="*/ 0 h 14"/>
                <a:gd name="T4" fmla="*/ 1 w 27"/>
                <a:gd name="T5" fmla="*/ 0 h 14"/>
                <a:gd name="T6" fmla="*/ 1 w 27"/>
                <a:gd name="T7" fmla="*/ 0 h 14"/>
                <a:gd name="T8" fmla="*/ 1 w 27"/>
                <a:gd name="T9" fmla="*/ 1 h 14"/>
                <a:gd name="T10" fmla="*/ 1 w 27"/>
                <a:gd name="T11" fmla="*/ 0 h 14"/>
                <a:gd name="T12" fmla="*/ 1 w 27"/>
                <a:gd name="T13" fmla="*/ 0 h 14"/>
                <a:gd name="T14" fmla="*/ 1 w 27"/>
                <a:gd name="T15" fmla="*/ 0 h 14"/>
                <a:gd name="T16" fmla="*/ 1 w 27"/>
                <a:gd name="T17" fmla="*/ 1 h 14"/>
                <a:gd name="T18" fmla="*/ 1 w 27"/>
                <a:gd name="T19" fmla="*/ 1 h 14"/>
                <a:gd name="T20" fmla="*/ 1 w 27"/>
                <a:gd name="T21" fmla="*/ 1 h 14"/>
                <a:gd name="T22" fmla="*/ 1 w 27"/>
                <a:gd name="T23" fmla="*/ 1 h 14"/>
                <a:gd name="T24" fmla="*/ 1 w 27"/>
                <a:gd name="T25" fmla="*/ 1 h 14"/>
                <a:gd name="T26" fmla="*/ 1 w 27"/>
                <a:gd name="T27" fmla="*/ 1 h 14"/>
                <a:gd name="T28" fmla="*/ 1 w 27"/>
                <a:gd name="T29" fmla="*/ 1 h 14"/>
                <a:gd name="T30" fmla="*/ 1 w 27"/>
                <a:gd name="T31" fmla="*/ 1 h 14"/>
                <a:gd name="T32" fmla="*/ 1 w 27"/>
                <a:gd name="T33" fmla="*/ 1 h 14"/>
                <a:gd name="T34" fmla="*/ 1 w 27"/>
                <a:gd name="T35" fmla="*/ 1 h 14"/>
                <a:gd name="T36" fmla="*/ 1 w 27"/>
                <a:gd name="T37" fmla="*/ 1 h 14"/>
                <a:gd name="T38" fmla="*/ 1 w 27"/>
                <a:gd name="T39" fmla="*/ 1 h 14"/>
                <a:gd name="T40" fmla="*/ 1 w 27"/>
                <a:gd name="T41" fmla="*/ 1 h 14"/>
                <a:gd name="T42" fmla="*/ 1 w 27"/>
                <a:gd name="T43" fmla="*/ 1 h 14"/>
                <a:gd name="T44" fmla="*/ 1 w 27"/>
                <a:gd name="T45" fmla="*/ 1 h 14"/>
                <a:gd name="T46" fmla="*/ 1 w 27"/>
                <a:gd name="T47" fmla="*/ 1 h 14"/>
                <a:gd name="T48" fmla="*/ 1 w 27"/>
                <a:gd name="T49" fmla="*/ 1 h 14"/>
                <a:gd name="T50" fmla="*/ 1 w 27"/>
                <a:gd name="T51" fmla="*/ 1 h 14"/>
                <a:gd name="T52" fmla="*/ 1 w 27"/>
                <a:gd name="T53" fmla="*/ 1 h 14"/>
                <a:gd name="T54" fmla="*/ 1 w 27"/>
                <a:gd name="T55" fmla="*/ 1 h 14"/>
                <a:gd name="T56" fmla="*/ 1 w 27"/>
                <a:gd name="T57" fmla="*/ 1 h 14"/>
                <a:gd name="T58" fmla="*/ 1 w 27"/>
                <a:gd name="T59" fmla="*/ 1 h 14"/>
                <a:gd name="T60" fmla="*/ 1 w 27"/>
                <a:gd name="T61" fmla="*/ 1 h 14"/>
                <a:gd name="T62" fmla="*/ 1 w 27"/>
                <a:gd name="T63" fmla="*/ 1 h 14"/>
                <a:gd name="T64" fmla="*/ 1 w 27"/>
                <a:gd name="T65" fmla="*/ 1 h 14"/>
                <a:gd name="T66" fmla="*/ 1 w 27"/>
                <a:gd name="T67" fmla="*/ 1 h 14"/>
                <a:gd name="T68" fmla="*/ 1 w 27"/>
                <a:gd name="T69" fmla="*/ 1 h 14"/>
                <a:gd name="T70" fmla="*/ 1 w 27"/>
                <a:gd name="T71" fmla="*/ 1 h 14"/>
                <a:gd name="T72" fmla="*/ 1 w 27"/>
                <a:gd name="T73" fmla="*/ 1 h 14"/>
                <a:gd name="T74" fmla="*/ 0 w 27"/>
                <a:gd name="T75" fmla="*/ 1 h 14"/>
                <a:gd name="T76" fmla="*/ 1 w 27"/>
                <a:gd name="T77" fmla="*/ 1 h 14"/>
                <a:gd name="T78" fmla="*/ 1 w 27"/>
                <a:gd name="T79" fmla="*/ 1 h 14"/>
                <a:gd name="T80" fmla="*/ 1 w 27"/>
                <a:gd name="T81" fmla="*/ 1 h 14"/>
                <a:gd name="T82" fmla="*/ 0 w 27"/>
                <a:gd name="T83" fmla="*/ 0 h 14"/>
                <a:gd name="T84" fmla="*/ 0 w 27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"/>
                <a:gd name="T130" fmla="*/ 0 h 14"/>
                <a:gd name="T131" fmla="*/ 27 w 27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" h="14">
                  <a:moveTo>
                    <a:pt x="6" y="0"/>
                  </a:moveTo>
                  <a:lnTo>
                    <a:pt x="6" y="2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5" y="2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7" y="12"/>
                  </a:lnTo>
                  <a:lnTo>
                    <a:pt x="27" y="14"/>
                  </a:lnTo>
                  <a:lnTo>
                    <a:pt x="20" y="14"/>
                  </a:lnTo>
                  <a:lnTo>
                    <a:pt x="20" y="12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6" y="4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9" y="14"/>
                  </a:lnTo>
                  <a:lnTo>
                    <a:pt x="11" y="14"/>
                  </a:lnTo>
                  <a:lnTo>
                    <a:pt x="11" y="12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9" y="14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40" name="Freeform 231"/>
            <p:cNvSpPr>
              <a:spLocks/>
            </p:cNvSpPr>
            <p:nvPr/>
          </p:nvSpPr>
          <p:spPr bwMode="auto">
            <a:xfrm>
              <a:off x="3196" y="2139"/>
              <a:ext cx="9" cy="9"/>
            </a:xfrm>
            <a:custGeom>
              <a:avLst/>
              <a:gdLst>
                <a:gd name="T0" fmla="*/ 1 w 16"/>
                <a:gd name="T1" fmla="*/ 1 h 16"/>
                <a:gd name="T2" fmla="*/ 1 w 16"/>
                <a:gd name="T3" fmla="*/ 1 h 16"/>
                <a:gd name="T4" fmla="*/ 1 w 16"/>
                <a:gd name="T5" fmla="*/ 1 h 16"/>
                <a:gd name="T6" fmla="*/ 1 w 16"/>
                <a:gd name="T7" fmla="*/ 1 h 16"/>
                <a:gd name="T8" fmla="*/ 1 w 16"/>
                <a:gd name="T9" fmla="*/ 1 h 16"/>
                <a:gd name="T10" fmla="*/ 1 w 16"/>
                <a:gd name="T11" fmla="*/ 1 h 16"/>
                <a:gd name="T12" fmla="*/ 1 w 16"/>
                <a:gd name="T13" fmla="*/ 1 h 16"/>
                <a:gd name="T14" fmla="*/ 1 w 16"/>
                <a:gd name="T15" fmla="*/ 1 h 16"/>
                <a:gd name="T16" fmla="*/ 1 w 16"/>
                <a:gd name="T17" fmla="*/ 1 h 16"/>
                <a:gd name="T18" fmla="*/ 0 w 16"/>
                <a:gd name="T19" fmla="*/ 1 h 16"/>
                <a:gd name="T20" fmla="*/ 1 w 16"/>
                <a:gd name="T21" fmla="*/ 1 h 16"/>
                <a:gd name="T22" fmla="*/ 1 w 16"/>
                <a:gd name="T23" fmla="*/ 1 h 16"/>
                <a:gd name="T24" fmla="*/ 1 w 16"/>
                <a:gd name="T25" fmla="*/ 0 h 16"/>
                <a:gd name="T26" fmla="*/ 1 w 16"/>
                <a:gd name="T27" fmla="*/ 0 h 16"/>
                <a:gd name="T28" fmla="*/ 1 w 16"/>
                <a:gd name="T29" fmla="*/ 0 h 16"/>
                <a:gd name="T30" fmla="*/ 1 w 16"/>
                <a:gd name="T31" fmla="*/ 0 h 16"/>
                <a:gd name="T32" fmla="*/ 1 w 16"/>
                <a:gd name="T33" fmla="*/ 1 h 16"/>
                <a:gd name="T34" fmla="*/ 1 w 16"/>
                <a:gd name="T35" fmla="*/ 1 h 16"/>
                <a:gd name="T36" fmla="*/ 1 w 16"/>
                <a:gd name="T37" fmla="*/ 1 h 16"/>
                <a:gd name="T38" fmla="*/ 1 w 16"/>
                <a:gd name="T39" fmla="*/ 1 h 16"/>
                <a:gd name="T40" fmla="*/ 1 w 16"/>
                <a:gd name="T41" fmla="*/ 1 h 16"/>
                <a:gd name="T42" fmla="*/ 1 w 16"/>
                <a:gd name="T43" fmla="*/ 1 h 16"/>
                <a:gd name="T44" fmla="*/ 1 w 16"/>
                <a:gd name="T45" fmla="*/ 1 h 16"/>
                <a:gd name="T46" fmla="*/ 1 w 16"/>
                <a:gd name="T47" fmla="*/ 1 h 16"/>
                <a:gd name="T48" fmla="*/ 1 w 16"/>
                <a:gd name="T49" fmla="*/ 1 h 16"/>
                <a:gd name="T50" fmla="*/ 1 w 16"/>
                <a:gd name="T51" fmla="*/ 1 h 16"/>
                <a:gd name="T52" fmla="*/ 1 w 16"/>
                <a:gd name="T53" fmla="*/ 1 h 16"/>
                <a:gd name="T54" fmla="*/ 1 w 16"/>
                <a:gd name="T55" fmla="*/ 1 h 16"/>
                <a:gd name="T56" fmla="*/ 1 w 16"/>
                <a:gd name="T57" fmla="*/ 0 h 16"/>
                <a:gd name="T58" fmla="*/ 1 w 16"/>
                <a:gd name="T59" fmla="*/ 0 h 16"/>
                <a:gd name="T60" fmla="*/ 1 w 16"/>
                <a:gd name="T61" fmla="*/ 0 h 16"/>
                <a:gd name="T62" fmla="*/ 1 w 16"/>
                <a:gd name="T63" fmla="*/ 1 h 16"/>
                <a:gd name="T64" fmla="*/ 1 w 16"/>
                <a:gd name="T65" fmla="*/ 1 h 16"/>
                <a:gd name="T66" fmla="*/ 1 w 16"/>
                <a:gd name="T67" fmla="*/ 1 h 16"/>
                <a:gd name="T68" fmla="*/ 1 w 16"/>
                <a:gd name="T69" fmla="*/ 1 h 16"/>
                <a:gd name="T70" fmla="*/ 1 w 16"/>
                <a:gd name="T71" fmla="*/ 1 h 16"/>
                <a:gd name="T72" fmla="*/ 1 w 16"/>
                <a:gd name="T73" fmla="*/ 1 h 16"/>
                <a:gd name="T74" fmla="*/ 1 w 16"/>
                <a:gd name="T75" fmla="*/ 1 h 16"/>
                <a:gd name="T76" fmla="*/ 1 w 16"/>
                <a:gd name="T77" fmla="*/ 1 h 16"/>
                <a:gd name="T78" fmla="*/ 1 w 16"/>
                <a:gd name="T79" fmla="*/ 1 h 16"/>
                <a:gd name="T80" fmla="*/ 1 w 16"/>
                <a:gd name="T81" fmla="*/ 1 h 16"/>
                <a:gd name="T82" fmla="*/ 1 w 16"/>
                <a:gd name="T83" fmla="*/ 1 h 16"/>
                <a:gd name="T84" fmla="*/ 1 w 16"/>
                <a:gd name="T85" fmla="*/ 1 h 16"/>
                <a:gd name="T86" fmla="*/ 1 w 16"/>
                <a:gd name="T87" fmla="*/ 1 h 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"/>
                <a:gd name="T133" fmla="*/ 0 h 16"/>
                <a:gd name="T134" fmla="*/ 16 w 16"/>
                <a:gd name="T135" fmla="*/ 16 h 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" h="16">
                  <a:moveTo>
                    <a:pt x="14" y="12"/>
                  </a:moveTo>
                  <a:lnTo>
                    <a:pt x="16" y="12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5" y="14"/>
                  </a:lnTo>
                  <a:lnTo>
                    <a:pt x="2" y="14"/>
                  </a:lnTo>
                  <a:lnTo>
                    <a:pt x="2" y="10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4"/>
                  </a:lnTo>
                  <a:lnTo>
                    <a:pt x="7" y="6"/>
                  </a:lnTo>
                  <a:lnTo>
                    <a:pt x="7" y="8"/>
                  </a:lnTo>
                  <a:lnTo>
                    <a:pt x="7" y="10"/>
                  </a:lnTo>
                  <a:lnTo>
                    <a:pt x="9" y="12"/>
                  </a:lnTo>
                  <a:lnTo>
                    <a:pt x="12" y="12"/>
                  </a:lnTo>
                  <a:lnTo>
                    <a:pt x="14" y="12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41" name="Freeform 232"/>
            <p:cNvSpPr>
              <a:spLocks/>
            </p:cNvSpPr>
            <p:nvPr/>
          </p:nvSpPr>
          <p:spPr bwMode="auto">
            <a:xfrm>
              <a:off x="3208" y="2139"/>
              <a:ext cx="10" cy="9"/>
            </a:xfrm>
            <a:custGeom>
              <a:avLst/>
              <a:gdLst>
                <a:gd name="T0" fmla="*/ 1 w 16"/>
                <a:gd name="T1" fmla="*/ 1 h 16"/>
                <a:gd name="T2" fmla="*/ 1 w 16"/>
                <a:gd name="T3" fmla="*/ 1 h 16"/>
                <a:gd name="T4" fmla="*/ 0 w 16"/>
                <a:gd name="T5" fmla="*/ 1 h 16"/>
                <a:gd name="T6" fmla="*/ 0 w 16"/>
                <a:gd name="T7" fmla="*/ 1 h 16"/>
                <a:gd name="T8" fmla="*/ 1 w 16"/>
                <a:gd name="T9" fmla="*/ 1 h 16"/>
                <a:gd name="T10" fmla="*/ 1 w 16"/>
                <a:gd name="T11" fmla="*/ 1 h 16"/>
                <a:gd name="T12" fmla="*/ 1 w 16"/>
                <a:gd name="T13" fmla="*/ 1 h 16"/>
                <a:gd name="T14" fmla="*/ 1 w 16"/>
                <a:gd name="T15" fmla="*/ 1 h 16"/>
                <a:gd name="T16" fmla="*/ 1 w 16"/>
                <a:gd name="T17" fmla="*/ 0 h 16"/>
                <a:gd name="T18" fmla="*/ 1 w 16"/>
                <a:gd name="T19" fmla="*/ 1 h 16"/>
                <a:gd name="T20" fmla="*/ 1 w 16"/>
                <a:gd name="T21" fmla="*/ 1 h 16"/>
                <a:gd name="T22" fmla="*/ 1 w 16"/>
                <a:gd name="T23" fmla="*/ 1 h 16"/>
                <a:gd name="T24" fmla="*/ 1 w 16"/>
                <a:gd name="T25" fmla="*/ 1 h 16"/>
                <a:gd name="T26" fmla="*/ 1 w 16"/>
                <a:gd name="T27" fmla="*/ 1 h 16"/>
                <a:gd name="T28" fmla="*/ 1 w 16"/>
                <a:gd name="T29" fmla="*/ 1 h 16"/>
                <a:gd name="T30" fmla="*/ 0 w 16"/>
                <a:gd name="T31" fmla="*/ 1 h 16"/>
                <a:gd name="T32" fmla="*/ 0 w 16"/>
                <a:gd name="T33" fmla="*/ 1 h 16"/>
                <a:gd name="T34" fmla="*/ 0 w 16"/>
                <a:gd name="T35" fmla="*/ 1 h 16"/>
                <a:gd name="T36" fmla="*/ 1 w 16"/>
                <a:gd name="T37" fmla="*/ 0 h 16"/>
                <a:gd name="T38" fmla="*/ 1 w 16"/>
                <a:gd name="T39" fmla="*/ 0 h 16"/>
                <a:gd name="T40" fmla="*/ 1 w 16"/>
                <a:gd name="T41" fmla="*/ 0 h 16"/>
                <a:gd name="T42" fmla="*/ 1 w 16"/>
                <a:gd name="T43" fmla="*/ 1 h 16"/>
                <a:gd name="T44" fmla="*/ 1 w 16"/>
                <a:gd name="T45" fmla="*/ 1 h 16"/>
                <a:gd name="T46" fmla="*/ 1 w 16"/>
                <a:gd name="T47" fmla="*/ 1 h 16"/>
                <a:gd name="T48" fmla="*/ 1 w 16"/>
                <a:gd name="T49" fmla="*/ 1 h 16"/>
                <a:gd name="T50" fmla="*/ 1 w 16"/>
                <a:gd name="T51" fmla="*/ 1 h 16"/>
                <a:gd name="T52" fmla="*/ 1 w 16"/>
                <a:gd name="T53" fmla="*/ 1 h 16"/>
                <a:gd name="T54" fmla="*/ 1 w 16"/>
                <a:gd name="T55" fmla="*/ 1 h 16"/>
                <a:gd name="T56" fmla="*/ 1 w 16"/>
                <a:gd name="T57" fmla="*/ 1 h 16"/>
                <a:gd name="T58" fmla="*/ 1 w 16"/>
                <a:gd name="T59" fmla="*/ 1 h 16"/>
                <a:gd name="T60" fmla="*/ 1 w 16"/>
                <a:gd name="T61" fmla="*/ 1 h 16"/>
                <a:gd name="T62" fmla="*/ 1 w 16"/>
                <a:gd name="T63" fmla="*/ 1 h 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"/>
                <a:gd name="T97" fmla="*/ 0 h 16"/>
                <a:gd name="T98" fmla="*/ 16 w 16"/>
                <a:gd name="T99" fmla="*/ 16 h 1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" h="16">
                  <a:moveTo>
                    <a:pt x="9" y="12"/>
                  </a:moveTo>
                  <a:lnTo>
                    <a:pt x="4" y="14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4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9" y="14"/>
                  </a:lnTo>
                  <a:lnTo>
                    <a:pt x="9" y="12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42" name="Freeform 233"/>
            <p:cNvSpPr>
              <a:spLocks/>
            </p:cNvSpPr>
            <p:nvPr/>
          </p:nvSpPr>
          <p:spPr bwMode="auto">
            <a:xfrm>
              <a:off x="3211" y="2143"/>
              <a:ext cx="2" cy="3"/>
            </a:xfrm>
            <a:custGeom>
              <a:avLst/>
              <a:gdLst>
                <a:gd name="T0" fmla="*/ 0 w 5"/>
                <a:gd name="T1" fmla="*/ 1 h 6"/>
                <a:gd name="T2" fmla="*/ 0 w 5"/>
                <a:gd name="T3" fmla="*/ 0 h 6"/>
                <a:gd name="T4" fmla="*/ 0 w 5"/>
                <a:gd name="T5" fmla="*/ 1 h 6"/>
                <a:gd name="T6" fmla="*/ 0 w 5"/>
                <a:gd name="T7" fmla="*/ 1 h 6"/>
                <a:gd name="T8" fmla="*/ 0 w 5"/>
                <a:gd name="T9" fmla="*/ 1 h 6"/>
                <a:gd name="T10" fmla="*/ 0 w 5"/>
                <a:gd name="T11" fmla="*/ 1 h 6"/>
                <a:gd name="T12" fmla="*/ 0 w 5"/>
                <a:gd name="T13" fmla="*/ 1 h 6"/>
                <a:gd name="T14" fmla="*/ 0 w 5"/>
                <a:gd name="T15" fmla="*/ 1 h 6"/>
                <a:gd name="T16" fmla="*/ 0 w 5"/>
                <a:gd name="T17" fmla="*/ 1 h 6"/>
                <a:gd name="T18" fmla="*/ 0 w 5"/>
                <a:gd name="T19" fmla="*/ 1 h 6"/>
                <a:gd name="T20" fmla="*/ 0 w 5"/>
                <a:gd name="T21" fmla="*/ 1 h 6"/>
                <a:gd name="T22" fmla="*/ 0 w 5"/>
                <a:gd name="T23" fmla="*/ 1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6"/>
                <a:gd name="T38" fmla="*/ 5 w 5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6">
                  <a:moveTo>
                    <a:pt x="5" y="6"/>
                  </a:moveTo>
                  <a:lnTo>
                    <a:pt x="5" y="0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6"/>
                  </a:lnTo>
                  <a:lnTo>
                    <a:pt x="5" y="6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43" name="Freeform 234"/>
            <p:cNvSpPr>
              <a:spLocks/>
            </p:cNvSpPr>
            <p:nvPr/>
          </p:nvSpPr>
          <p:spPr bwMode="auto">
            <a:xfrm>
              <a:off x="3219" y="2139"/>
              <a:ext cx="17" cy="8"/>
            </a:xfrm>
            <a:custGeom>
              <a:avLst/>
              <a:gdLst>
                <a:gd name="T0" fmla="*/ 1 w 28"/>
                <a:gd name="T1" fmla="*/ 1 h 14"/>
                <a:gd name="T2" fmla="*/ 1 w 28"/>
                <a:gd name="T3" fmla="*/ 0 h 14"/>
                <a:gd name="T4" fmla="*/ 1 w 28"/>
                <a:gd name="T5" fmla="*/ 0 h 14"/>
                <a:gd name="T6" fmla="*/ 1 w 28"/>
                <a:gd name="T7" fmla="*/ 0 h 14"/>
                <a:gd name="T8" fmla="*/ 1 w 28"/>
                <a:gd name="T9" fmla="*/ 1 h 14"/>
                <a:gd name="T10" fmla="*/ 1 w 28"/>
                <a:gd name="T11" fmla="*/ 0 h 14"/>
                <a:gd name="T12" fmla="*/ 1 w 28"/>
                <a:gd name="T13" fmla="*/ 0 h 14"/>
                <a:gd name="T14" fmla="*/ 1 w 28"/>
                <a:gd name="T15" fmla="*/ 0 h 14"/>
                <a:gd name="T16" fmla="*/ 1 w 28"/>
                <a:gd name="T17" fmla="*/ 1 h 14"/>
                <a:gd name="T18" fmla="*/ 1 w 28"/>
                <a:gd name="T19" fmla="*/ 1 h 14"/>
                <a:gd name="T20" fmla="*/ 1 w 28"/>
                <a:gd name="T21" fmla="*/ 1 h 14"/>
                <a:gd name="T22" fmla="*/ 1 w 28"/>
                <a:gd name="T23" fmla="*/ 1 h 14"/>
                <a:gd name="T24" fmla="*/ 1 w 28"/>
                <a:gd name="T25" fmla="*/ 1 h 14"/>
                <a:gd name="T26" fmla="*/ 1 w 28"/>
                <a:gd name="T27" fmla="*/ 1 h 14"/>
                <a:gd name="T28" fmla="*/ 1 w 28"/>
                <a:gd name="T29" fmla="*/ 1 h 14"/>
                <a:gd name="T30" fmla="*/ 1 w 28"/>
                <a:gd name="T31" fmla="*/ 1 h 14"/>
                <a:gd name="T32" fmla="*/ 1 w 28"/>
                <a:gd name="T33" fmla="*/ 1 h 14"/>
                <a:gd name="T34" fmla="*/ 1 w 28"/>
                <a:gd name="T35" fmla="*/ 1 h 14"/>
                <a:gd name="T36" fmla="*/ 1 w 28"/>
                <a:gd name="T37" fmla="*/ 1 h 14"/>
                <a:gd name="T38" fmla="*/ 1 w 28"/>
                <a:gd name="T39" fmla="*/ 1 h 14"/>
                <a:gd name="T40" fmla="*/ 1 w 28"/>
                <a:gd name="T41" fmla="*/ 1 h 14"/>
                <a:gd name="T42" fmla="*/ 1 w 28"/>
                <a:gd name="T43" fmla="*/ 1 h 14"/>
                <a:gd name="T44" fmla="*/ 1 w 28"/>
                <a:gd name="T45" fmla="*/ 1 h 14"/>
                <a:gd name="T46" fmla="*/ 1 w 28"/>
                <a:gd name="T47" fmla="*/ 1 h 14"/>
                <a:gd name="T48" fmla="*/ 1 w 28"/>
                <a:gd name="T49" fmla="*/ 1 h 14"/>
                <a:gd name="T50" fmla="*/ 1 w 28"/>
                <a:gd name="T51" fmla="*/ 1 h 14"/>
                <a:gd name="T52" fmla="*/ 1 w 28"/>
                <a:gd name="T53" fmla="*/ 1 h 14"/>
                <a:gd name="T54" fmla="*/ 1 w 28"/>
                <a:gd name="T55" fmla="*/ 1 h 14"/>
                <a:gd name="T56" fmla="*/ 1 w 28"/>
                <a:gd name="T57" fmla="*/ 1 h 14"/>
                <a:gd name="T58" fmla="*/ 1 w 28"/>
                <a:gd name="T59" fmla="*/ 1 h 14"/>
                <a:gd name="T60" fmla="*/ 1 w 28"/>
                <a:gd name="T61" fmla="*/ 1 h 14"/>
                <a:gd name="T62" fmla="*/ 1 w 28"/>
                <a:gd name="T63" fmla="*/ 1 h 14"/>
                <a:gd name="T64" fmla="*/ 1 w 28"/>
                <a:gd name="T65" fmla="*/ 1 h 14"/>
                <a:gd name="T66" fmla="*/ 1 w 28"/>
                <a:gd name="T67" fmla="*/ 1 h 14"/>
                <a:gd name="T68" fmla="*/ 1 w 28"/>
                <a:gd name="T69" fmla="*/ 1 h 14"/>
                <a:gd name="T70" fmla="*/ 1 w 28"/>
                <a:gd name="T71" fmla="*/ 1 h 14"/>
                <a:gd name="T72" fmla="*/ 1 w 28"/>
                <a:gd name="T73" fmla="*/ 1 h 14"/>
                <a:gd name="T74" fmla="*/ 0 w 28"/>
                <a:gd name="T75" fmla="*/ 1 h 14"/>
                <a:gd name="T76" fmla="*/ 0 w 28"/>
                <a:gd name="T77" fmla="*/ 1 h 14"/>
                <a:gd name="T78" fmla="*/ 0 w 28"/>
                <a:gd name="T79" fmla="*/ 1 h 14"/>
                <a:gd name="T80" fmla="*/ 0 w 28"/>
                <a:gd name="T81" fmla="*/ 1 h 14"/>
                <a:gd name="T82" fmla="*/ 0 w 28"/>
                <a:gd name="T83" fmla="*/ 0 h 14"/>
                <a:gd name="T84" fmla="*/ 0 w 28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4"/>
                <a:gd name="T131" fmla="*/ 28 w 28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4">
                  <a:moveTo>
                    <a:pt x="7" y="0"/>
                  </a:moveTo>
                  <a:lnTo>
                    <a:pt x="7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6" y="2"/>
                  </a:lnTo>
                  <a:lnTo>
                    <a:pt x="26" y="4"/>
                  </a:lnTo>
                  <a:lnTo>
                    <a:pt x="26" y="6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8" y="14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17" y="12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7" y="12"/>
                  </a:lnTo>
                  <a:lnTo>
                    <a:pt x="7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44" name="Freeform 235"/>
            <p:cNvSpPr>
              <a:spLocks/>
            </p:cNvSpPr>
            <p:nvPr/>
          </p:nvSpPr>
          <p:spPr bwMode="auto">
            <a:xfrm>
              <a:off x="3239" y="2137"/>
              <a:ext cx="2" cy="2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0 w 5"/>
                <a:gd name="T5" fmla="*/ 0 h 4"/>
                <a:gd name="T6" fmla="*/ 0 w 5"/>
                <a:gd name="T7" fmla="*/ 0 h 4"/>
                <a:gd name="T8" fmla="*/ 0 w 5"/>
                <a:gd name="T9" fmla="*/ 1 h 4"/>
                <a:gd name="T10" fmla="*/ 0 w 5"/>
                <a:gd name="T11" fmla="*/ 1 h 4"/>
                <a:gd name="T12" fmla="*/ 0 w 5"/>
                <a:gd name="T13" fmla="*/ 1 h 4"/>
                <a:gd name="T14" fmla="*/ 0 w 5"/>
                <a:gd name="T15" fmla="*/ 1 h 4"/>
                <a:gd name="T16" fmla="*/ 0 w 5"/>
                <a:gd name="T17" fmla="*/ 1 h 4"/>
                <a:gd name="T18" fmla="*/ 0 w 5"/>
                <a:gd name="T19" fmla="*/ 1 h 4"/>
                <a:gd name="T20" fmla="*/ 0 w 5"/>
                <a:gd name="T21" fmla="*/ 1 h 4"/>
                <a:gd name="T22" fmla="*/ 0 w 5"/>
                <a:gd name="T23" fmla="*/ 1 h 4"/>
                <a:gd name="T24" fmla="*/ 0 w 5"/>
                <a:gd name="T25" fmla="*/ 1 h 4"/>
                <a:gd name="T26" fmla="*/ 0 w 5"/>
                <a:gd name="T27" fmla="*/ 0 h 4"/>
                <a:gd name="T28" fmla="*/ 0 w 5"/>
                <a:gd name="T29" fmla="*/ 0 h 4"/>
                <a:gd name="T30" fmla="*/ 0 w 5"/>
                <a:gd name="T31" fmla="*/ 0 h 4"/>
                <a:gd name="T32" fmla="*/ 0 w 5"/>
                <a:gd name="T33" fmla="*/ 0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"/>
                <a:gd name="T52" fmla="*/ 0 h 4"/>
                <a:gd name="T53" fmla="*/ 5 w 5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" h="4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45" name="Freeform 236"/>
            <p:cNvSpPr>
              <a:spLocks/>
            </p:cNvSpPr>
            <p:nvPr/>
          </p:nvSpPr>
          <p:spPr bwMode="auto">
            <a:xfrm>
              <a:off x="3237" y="2139"/>
              <a:ext cx="6" cy="8"/>
            </a:xfrm>
            <a:custGeom>
              <a:avLst/>
              <a:gdLst>
                <a:gd name="T0" fmla="*/ 1 w 9"/>
                <a:gd name="T1" fmla="*/ 0 h 14"/>
                <a:gd name="T2" fmla="*/ 1 w 9"/>
                <a:gd name="T3" fmla="*/ 1 h 14"/>
                <a:gd name="T4" fmla="*/ 1 w 9"/>
                <a:gd name="T5" fmla="*/ 1 h 14"/>
                <a:gd name="T6" fmla="*/ 1 w 9"/>
                <a:gd name="T7" fmla="*/ 1 h 14"/>
                <a:gd name="T8" fmla="*/ 1 w 9"/>
                <a:gd name="T9" fmla="*/ 1 h 14"/>
                <a:gd name="T10" fmla="*/ 1 w 9"/>
                <a:gd name="T11" fmla="*/ 1 h 14"/>
                <a:gd name="T12" fmla="*/ 1 w 9"/>
                <a:gd name="T13" fmla="*/ 1 h 14"/>
                <a:gd name="T14" fmla="*/ 0 w 9"/>
                <a:gd name="T15" fmla="*/ 1 h 14"/>
                <a:gd name="T16" fmla="*/ 0 w 9"/>
                <a:gd name="T17" fmla="*/ 1 h 14"/>
                <a:gd name="T18" fmla="*/ 0 w 9"/>
                <a:gd name="T19" fmla="*/ 1 h 14"/>
                <a:gd name="T20" fmla="*/ 1 w 9"/>
                <a:gd name="T21" fmla="*/ 1 h 14"/>
                <a:gd name="T22" fmla="*/ 1 w 9"/>
                <a:gd name="T23" fmla="*/ 1 h 14"/>
                <a:gd name="T24" fmla="*/ 1 w 9"/>
                <a:gd name="T25" fmla="*/ 1 h 14"/>
                <a:gd name="T26" fmla="*/ 1 w 9"/>
                <a:gd name="T27" fmla="*/ 1 h 14"/>
                <a:gd name="T28" fmla="*/ 1 w 9"/>
                <a:gd name="T29" fmla="*/ 1 h 14"/>
                <a:gd name="T30" fmla="*/ 0 w 9"/>
                <a:gd name="T31" fmla="*/ 1 h 14"/>
                <a:gd name="T32" fmla="*/ 0 w 9"/>
                <a:gd name="T33" fmla="*/ 0 h 14"/>
                <a:gd name="T34" fmla="*/ 0 w 9"/>
                <a:gd name="T35" fmla="*/ 0 h 14"/>
                <a:gd name="T36" fmla="*/ 0 w 9"/>
                <a:gd name="T37" fmla="*/ 0 h 14"/>
                <a:gd name="T38" fmla="*/ 1 w 9"/>
                <a:gd name="T39" fmla="*/ 0 h 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"/>
                <a:gd name="T61" fmla="*/ 0 h 14"/>
                <a:gd name="T62" fmla="*/ 9 w 9"/>
                <a:gd name="T63" fmla="*/ 14 h 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" h="14">
                  <a:moveTo>
                    <a:pt x="7" y="0"/>
                  </a:moveTo>
                  <a:lnTo>
                    <a:pt x="7" y="12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46" name="Freeform 237"/>
            <p:cNvSpPr>
              <a:spLocks/>
            </p:cNvSpPr>
            <p:nvPr/>
          </p:nvSpPr>
          <p:spPr bwMode="auto">
            <a:xfrm>
              <a:off x="3243" y="2139"/>
              <a:ext cx="11" cy="8"/>
            </a:xfrm>
            <a:custGeom>
              <a:avLst/>
              <a:gdLst>
                <a:gd name="T0" fmla="*/ 1 w 19"/>
                <a:gd name="T1" fmla="*/ 0 h 14"/>
                <a:gd name="T2" fmla="*/ 1 w 19"/>
                <a:gd name="T3" fmla="*/ 1 h 14"/>
                <a:gd name="T4" fmla="*/ 1 w 19"/>
                <a:gd name="T5" fmla="*/ 0 h 14"/>
                <a:gd name="T6" fmla="*/ 1 w 19"/>
                <a:gd name="T7" fmla="*/ 0 h 14"/>
                <a:gd name="T8" fmla="*/ 1 w 19"/>
                <a:gd name="T9" fmla="*/ 0 h 14"/>
                <a:gd name="T10" fmla="*/ 1 w 19"/>
                <a:gd name="T11" fmla="*/ 0 h 14"/>
                <a:gd name="T12" fmla="*/ 1 w 19"/>
                <a:gd name="T13" fmla="*/ 0 h 14"/>
                <a:gd name="T14" fmla="*/ 1 w 19"/>
                <a:gd name="T15" fmla="*/ 0 h 14"/>
                <a:gd name="T16" fmla="*/ 1 w 19"/>
                <a:gd name="T17" fmla="*/ 1 h 14"/>
                <a:gd name="T18" fmla="*/ 1 w 19"/>
                <a:gd name="T19" fmla="*/ 1 h 14"/>
                <a:gd name="T20" fmla="*/ 1 w 19"/>
                <a:gd name="T21" fmla="*/ 1 h 14"/>
                <a:gd name="T22" fmla="*/ 1 w 19"/>
                <a:gd name="T23" fmla="*/ 1 h 14"/>
                <a:gd name="T24" fmla="*/ 1 w 19"/>
                <a:gd name="T25" fmla="*/ 1 h 14"/>
                <a:gd name="T26" fmla="*/ 1 w 19"/>
                <a:gd name="T27" fmla="*/ 1 h 14"/>
                <a:gd name="T28" fmla="*/ 1 w 19"/>
                <a:gd name="T29" fmla="*/ 1 h 14"/>
                <a:gd name="T30" fmla="*/ 1 w 19"/>
                <a:gd name="T31" fmla="*/ 1 h 14"/>
                <a:gd name="T32" fmla="*/ 1 w 19"/>
                <a:gd name="T33" fmla="*/ 1 h 14"/>
                <a:gd name="T34" fmla="*/ 1 w 19"/>
                <a:gd name="T35" fmla="*/ 1 h 14"/>
                <a:gd name="T36" fmla="*/ 1 w 19"/>
                <a:gd name="T37" fmla="*/ 1 h 14"/>
                <a:gd name="T38" fmla="*/ 1 w 19"/>
                <a:gd name="T39" fmla="*/ 1 h 14"/>
                <a:gd name="T40" fmla="*/ 1 w 19"/>
                <a:gd name="T41" fmla="*/ 1 h 14"/>
                <a:gd name="T42" fmla="*/ 1 w 19"/>
                <a:gd name="T43" fmla="*/ 1 h 14"/>
                <a:gd name="T44" fmla="*/ 1 w 19"/>
                <a:gd name="T45" fmla="*/ 1 h 14"/>
                <a:gd name="T46" fmla="*/ 1 w 19"/>
                <a:gd name="T47" fmla="*/ 1 h 14"/>
                <a:gd name="T48" fmla="*/ 1 w 19"/>
                <a:gd name="T49" fmla="*/ 1 h 14"/>
                <a:gd name="T50" fmla="*/ 1 w 19"/>
                <a:gd name="T51" fmla="*/ 1 h 14"/>
                <a:gd name="T52" fmla="*/ 1 w 19"/>
                <a:gd name="T53" fmla="*/ 1 h 14"/>
                <a:gd name="T54" fmla="*/ 1 w 19"/>
                <a:gd name="T55" fmla="*/ 1 h 14"/>
                <a:gd name="T56" fmla="*/ 1 w 19"/>
                <a:gd name="T57" fmla="*/ 1 h 14"/>
                <a:gd name="T58" fmla="*/ 1 w 19"/>
                <a:gd name="T59" fmla="*/ 1 h 14"/>
                <a:gd name="T60" fmla="*/ 1 w 19"/>
                <a:gd name="T61" fmla="*/ 1 h 14"/>
                <a:gd name="T62" fmla="*/ 1 w 19"/>
                <a:gd name="T63" fmla="*/ 1 h 14"/>
                <a:gd name="T64" fmla="*/ 1 w 19"/>
                <a:gd name="T65" fmla="*/ 1 h 14"/>
                <a:gd name="T66" fmla="*/ 1 w 19"/>
                <a:gd name="T67" fmla="*/ 1 h 14"/>
                <a:gd name="T68" fmla="*/ 1 w 19"/>
                <a:gd name="T69" fmla="*/ 1 h 14"/>
                <a:gd name="T70" fmla="*/ 1 w 19"/>
                <a:gd name="T71" fmla="*/ 1 h 14"/>
                <a:gd name="T72" fmla="*/ 1 w 19"/>
                <a:gd name="T73" fmla="*/ 1 h 14"/>
                <a:gd name="T74" fmla="*/ 1 w 19"/>
                <a:gd name="T75" fmla="*/ 1 h 14"/>
                <a:gd name="T76" fmla="*/ 1 w 19"/>
                <a:gd name="T77" fmla="*/ 1 h 14"/>
                <a:gd name="T78" fmla="*/ 0 w 19"/>
                <a:gd name="T79" fmla="*/ 1 h 14"/>
                <a:gd name="T80" fmla="*/ 0 w 19"/>
                <a:gd name="T81" fmla="*/ 1 h 14"/>
                <a:gd name="T82" fmla="*/ 1 w 19"/>
                <a:gd name="T83" fmla="*/ 1 h 14"/>
                <a:gd name="T84" fmla="*/ 1 w 19"/>
                <a:gd name="T85" fmla="*/ 1 h 14"/>
                <a:gd name="T86" fmla="*/ 1 w 19"/>
                <a:gd name="T87" fmla="*/ 1 h 14"/>
                <a:gd name="T88" fmla="*/ 1 w 19"/>
                <a:gd name="T89" fmla="*/ 1 h 14"/>
                <a:gd name="T90" fmla="*/ 1 w 19"/>
                <a:gd name="T91" fmla="*/ 1 h 14"/>
                <a:gd name="T92" fmla="*/ 1 w 19"/>
                <a:gd name="T93" fmla="*/ 1 h 14"/>
                <a:gd name="T94" fmla="*/ 1 w 19"/>
                <a:gd name="T95" fmla="*/ 1 h 14"/>
                <a:gd name="T96" fmla="*/ 1 w 19"/>
                <a:gd name="T97" fmla="*/ 0 h 14"/>
                <a:gd name="T98" fmla="*/ 0 w 19"/>
                <a:gd name="T99" fmla="*/ 0 h 14"/>
                <a:gd name="T100" fmla="*/ 0 w 19"/>
                <a:gd name="T101" fmla="*/ 0 h 14"/>
                <a:gd name="T102" fmla="*/ 1 w 19"/>
                <a:gd name="T103" fmla="*/ 0 h 1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"/>
                <a:gd name="T157" fmla="*/ 0 h 14"/>
                <a:gd name="T158" fmla="*/ 19 w 19"/>
                <a:gd name="T159" fmla="*/ 14 h 1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" h="14">
                  <a:moveTo>
                    <a:pt x="7" y="0"/>
                  </a:moveTo>
                  <a:lnTo>
                    <a:pt x="7" y="2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9" y="2"/>
                  </a:lnTo>
                  <a:lnTo>
                    <a:pt x="7" y="4"/>
                  </a:lnTo>
                  <a:lnTo>
                    <a:pt x="7" y="12"/>
                  </a:lnTo>
                  <a:lnTo>
                    <a:pt x="9" y="14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47" name="Freeform 238"/>
            <p:cNvSpPr>
              <a:spLocks/>
            </p:cNvSpPr>
            <p:nvPr/>
          </p:nvSpPr>
          <p:spPr bwMode="auto">
            <a:xfrm>
              <a:off x="3256" y="2137"/>
              <a:ext cx="10" cy="10"/>
            </a:xfrm>
            <a:custGeom>
              <a:avLst/>
              <a:gdLst>
                <a:gd name="T0" fmla="*/ 1 w 18"/>
                <a:gd name="T1" fmla="*/ 0 h 20"/>
                <a:gd name="T2" fmla="*/ 1 w 18"/>
                <a:gd name="T3" fmla="*/ 1 h 20"/>
                <a:gd name="T4" fmla="*/ 1 w 18"/>
                <a:gd name="T5" fmla="*/ 1 h 20"/>
                <a:gd name="T6" fmla="*/ 1 w 18"/>
                <a:gd name="T7" fmla="*/ 1 h 20"/>
                <a:gd name="T8" fmla="*/ 1 w 18"/>
                <a:gd name="T9" fmla="*/ 1 h 20"/>
                <a:gd name="T10" fmla="*/ 1 w 18"/>
                <a:gd name="T11" fmla="*/ 1 h 20"/>
                <a:gd name="T12" fmla="*/ 1 w 18"/>
                <a:gd name="T13" fmla="*/ 1 h 20"/>
                <a:gd name="T14" fmla="*/ 1 w 18"/>
                <a:gd name="T15" fmla="*/ 1 h 20"/>
                <a:gd name="T16" fmla="*/ 1 w 18"/>
                <a:gd name="T17" fmla="*/ 1 h 20"/>
                <a:gd name="T18" fmla="*/ 1 w 18"/>
                <a:gd name="T19" fmla="*/ 1 h 20"/>
                <a:gd name="T20" fmla="*/ 1 w 18"/>
                <a:gd name="T21" fmla="*/ 1 h 20"/>
                <a:gd name="T22" fmla="*/ 1 w 18"/>
                <a:gd name="T23" fmla="*/ 1 h 20"/>
                <a:gd name="T24" fmla="*/ 1 w 18"/>
                <a:gd name="T25" fmla="*/ 1 h 20"/>
                <a:gd name="T26" fmla="*/ 1 w 18"/>
                <a:gd name="T27" fmla="*/ 1 h 20"/>
                <a:gd name="T28" fmla="*/ 1 w 18"/>
                <a:gd name="T29" fmla="*/ 1 h 20"/>
                <a:gd name="T30" fmla="*/ 1 w 18"/>
                <a:gd name="T31" fmla="*/ 1 h 20"/>
                <a:gd name="T32" fmla="*/ 1 w 18"/>
                <a:gd name="T33" fmla="*/ 1 h 20"/>
                <a:gd name="T34" fmla="*/ 1 w 18"/>
                <a:gd name="T35" fmla="*/ 1 h 20"/>
                <a:gd name="T36" fmla="*/ 1 w 18"/>
                <a:gd name="T37" fmla="*/ 1 h 20"/>
                <a:gd name="T38" fmla="*/ 1 w 18"/>
                <a:gd name="T39" fmla="*/ 1 h 20"/>
                <a:gd name="T40" fmla="*/ 1 w 18"/>
                <a:gd name="T41" fmla="*/ 1 h 20"/>
                <a:gd name="T42" fmla="*/ 1 w 18"/>
                <a:gd name="T43" fmla="*/ 1 h 20"/>
                <a:gd name="T44" fmla="*/ 1 w 18"/>
                <a:gd name="T45" fmla="*/ 1 h 20"/>
                <a:gd name="T46" fmla="*/ 1 w 18"/>
                <a:gd name="T47" fmla="*/ 1 h 20"/>
                <a:gd name="T48" fmla="*/ 1 w 18"/>
                <a:gd name="T49" fmla="*/ 1 h 20"/>
                <a:gd name="T50" fmla="*/ 1 w 18"/>
                <a:gd name="T51" fmla="*/ 1 h 20"/>
                <a:gd name="T52" fmla="*/ 1 w 18"/>
                <a:gd name="T53" fmla="*/ 1 h 20"/>
                <a:gd name="T54" fmla="*/ 1 w 18"/>
                <a:gd name="T55" fmla="*/ 1 h 20"/>
                <a:gd name="T56" fmla="*/ 1 w 18"/>
                <a:gd name="T57" fmla="*/ 1 h 20"/>
                <a:gd name="T58" fmla="*/ 1 w 18"/>
                <a:gd name="T59" fmla="*/ 1 h 20"/>
                <a:gd name="T60" fmla="*/ 1 w 18"/>
                <a:gd name="T61" fmla="*/ 1 h 20"/>
                <a:gd name="T62" fmla="*/ 1 w 18"/>
                <a:gd name="T63" fmla="*/ 1 h 20"/>
                <a:gd name="T64" fmla="*/ 1 w 18"/>
                <a:gd name="T65" fmla="*/ 1 h 20"/>
                <a:gd name="T66" fmla="*/ 1 w 18"/>
                <a:gd name="T67" fmla="*/ 1 h 20"/>
                <a:gd name="T68" fmla="*/ 1 w 18"/>
                <a:gd name="T69" fmla="*/ 1 h 20"/>
                <a:gd name="T70" fmla="*/ 1 w 18"/>
                <a:gd name="T71" fmla="*/ 1 h 20"/>
                <a:gd name="T72" fmla="*/ 1 w 18"/>
                <a:gd name="T73" fmla="*/ 1 h 20"/>
                <a:gd name="T74" fmla="*/ 1 w 18"/>
                <a:gd name="T75" fmla="*/ 1 h 20"/>
                <a:gd name="T76" fmla="*/ 1 w 18"/>
                <a:gd name="T77" fmla="*/ 1 h 20"/>
                <a:gd name="T78" fmla="*/ 1 w 18"/>
                <a:gd name="T79" fmla="*/ 1 h 20"/>
                <a:gd name="T80" fmla="*/ 1 w 18"/>
                <a:gd name="T81" fmla="*/ 1 h 20"/>
                <a:gd name="T82" fmla="*/ 0 w 18"/>
                <a:gd name="T83" fmla="*/ 1 h 20"/>
                <a:gd name="T84" fmla="*/ 0 w 18"/>
                <a:gd name="T85" fmla="*/ 1 h 20"/>
                <a:gd name="T86" fmla="*/ 1 w 18"/>
                <a:gd name="T87" fmla="*/ 1 h 20"/>
                <a:gd name="T88" fmla="*/ 1 w 18"/>
                <a:gd name="T89" fmla="*/ 1 h 20"/>
                <a:gd name="T90" fmla="*/ 1 w 18"/>
                <a:gd name="T91" fmla="*/ 1 h 20"/>
                <a:gd name="T92" fmla="*/ 1 w 18"/>
                <a:gd name="T93" fmla="*/ 1 h 20"/>
                <a:gd name="T94" fmla="*/ 1 w 18"/>
                <a:gd name="T95" fmla="*/ 1 h 20"/>
                <a:gd name="T96" fmla="*/ 1 w 18"/>
                <a:gd name="T97" fmla="*/ 1 h 20"/>
                <a:gd name="T98" fmla="*/ 1 w 18"/>
                <a:gd name="T99" fmla="*/ 0 h 20"/>
                <a:gd name="T100" fmla="*/ 1 w 18"/>
                <a:gd name="T101" fmla="*/ 0 h 20"/>
                <a:gd name="T102" fmla="*/ 0 w 18"/>
                <a:gd name="T103" fmla="*/ 0 h 20"/>
                <a:gd name="T104" fmla="*/ 0 w 18"/>
                <a:gd name="T105" fmla="*/ 0 h 20"/>
                <a:gd name="T106" fmla="*/ 1 w 18"/>
                <a:gd name="T107" fmla="*/ 0 h 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"/>
                <a:gd name="T163" fmla="*/ 0 h 20"/>
                <a:gd name="T164" fmla="*/ 18 w 18"/>
                <a:gd name="T165" fmla="*/ 20 h 2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" h="20">
                  <a:moveTo>
                    <a:pt x="7" y="0"/>
                  </a:moveTo>
                  <a:lnTo>
                    <a:pt x="7" y="8"/>
                  </a:lnTo>
                  <a:lnTo>
                    <a:pt x="9" y="6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0"/>
                  </a:lnTo>
                  <a:lnTo>
                    <a:pt x="11" y="20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8"/>
                  </a:lnTo>
                  <a:lnTo>
                    <a:pt x="9" y="8"/>
                  </a:lnTo>
                  <a:lnTo>
                    <a:pt x="7" y="10"/>
                  </a:lnTo>
                  <a:lnTo>
                    <a:pt x="7" y="18"/>
                  </a:lnTo>
                  <a:lnTo>
                    <a:pt x="9" y="20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48" name="Freeform 239"/>
            <p:cNvSpPr>
              <a:spLocks/>
            </p:cNvSpPr>
            <p:nvPr/>
          </p:nvSpPr>
          <p:spPr bwMode="auto">
            <a:xfrm>
              <a:off x="3269" y="2139"/>
              <a:ext cx="10" cy="9"/>
            </a:xfrm>
            <a:custGeom>
              <a:avLst/>
              <a:gdLst>
                <a:gd name="T0" fmla="*/ 1 w 16"/>
                <a:gd name="T1" fmla="*/ 0 h 16"/>
                <a:gd name="T2" fmla="*/ 1 w 16"/>
                <a:gd name="T3" fmla="*/ 0 h 16"/>
                <a:gd name="T4" fmla="*/ 1 w 16"/>
                <a:gd name="T5" fmla="*/ 0 h 16"/>
                <a:gd name="T6" fmla="*/ 1 w 16"/>
                <a:gd name="T7" fmla="*/ 1 h 16"/>
                <a:gd name="T8" fmla="*/ 1 w 16"/>
                <a:gd name="T9" fmla="*/ 1 h 16"/>
                <a:gd name="T10" fmla="*/ 1 w 16"/>
                <a:gd name="T11" fmla="*/ 1 h 16"/>
                <a:gd name="T12" fmla="*/ 1 w 16"/>
                <a:gd name="T13" fmla="*/ 1 h 16"/>
                <a:gd name="T14" fmla="*/ 1 w 16"/>
                <a:gd name="T15" fmla="*/ 1 h 16"/>
                <a:gd name="T16" fmla="*/ 1 w 16"/>
                <a:gd name="T17" fmla="*/ 1 h 16"/>
                <a:gd name="T18" fmla="*/ 1 w 16"/>
                <a:gd name="T19" fmla="*/ 1 h 16"/>
                <a:gd name="T20" fmla="*/ 1 w 16"/>
                <a:gd name="T21" fmla="*/ 1 h 16"/>
                <a:gd name="T22" fmla="*/ 1 w 16"/>
                <a:gd name="T23" fmla="*/ 1 h 16"/>
                <a:gd name="T24" fmla="*/ 1 w 16"/>
                <a:gd name="T25" fmla="*/ 1 h 16"/>
                <a:gd name="T26" fmla="*/ 1 w 16"/>
                <a:gd name="T27" fmla="*/ 1 h 16"/>
                <a:gd name="T28" fmla="*/ 0 w 16"/>
                <a:gd name="T29" fmla="*/ 1 h 16"/>
                <a:gd name="T30" fmla="*/ 1 w 16"/>
                <a:gd name="T31" fmla="*/ 1 h 16"/>
                <a:gd name="T32" fmla="*/ 1 w 16"/>
                <a:gd name="T33" fmla="*/ 1 h 16"/>
                <a:gd name="T34" fmla="*/ 1 w 16"/>
                <a:gd name="T35" fmla="*/ 0 h 16"/>
                <a:gd name="T36" fmla="*/ 1 w 16"/>
                <a:gd name="T37" fmla="*/ 0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"/>
                <a:gd name="T58" fmla="*/ 0 h 16"/>
                <a:gd name="T59" fmla="*/ 16 w 16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" h="16">
                  <a:moveTo>
                    <a:pt x="9" y="0"/>
                  </a:moveTo>
                  <a:lnTo>
                    <a:pt x="11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4" y="12"/>
                  </a:lnTo>
                  <a:lnTo>
                    <a:pt x="11" y="14"/>
                  </a:lnTo>
                  <a:lnTo>
                    <a:pt x="9" y="16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49" name="Freeform 240"/>
            <p:cNvSpPr>
              <a:spLocks/>
            </p:cNvSpPr>
            <p:nvPr/>
          </p:nvSpPr>
          <p:spPr bwMode="auto">
            <a:xfrm>
              <a:off x="3273" y="2139"/>
              <a:ext cx="2" cy="8"/>
            </a:xfrm>
            <a:custGeom>
              <a:avLst/>
              <a:gdLst>
                <a:gd name="T0" fmla="*/ 1 w 4"/>
                <a:gd name="T1" fmla="*/ 0 h 14"/>
                <a:gd name="T2" fmla="*/ 0 w 4"/>
                <a:gd name="T3" fmla="*/ 0 h 14"/>
                <a:gd name="T4" fmla="*/ 0 w 4"/>
                <a:gd name="T5" fmla="*/ 1 h 14"/>
                <a:gd name="T6" fmla="*/ 0 w 4"/>
                <a:gd name="T7" fmla="*/ 1 h 14"/>
                <a:gd name="T8" fmla="*/ 0 w 4"/>
                <a:gd name="T9" fmla="*/ 1 h 14"/>
                <a:gd name="T10" fmla="*/ 0 w 4"/>
                <a:gd name="T11" fmla="*/ 1 h 14"/>
                <a:gd name="T12" fmla="*/ 0 w 4"/>
                <a:gd name="T13" fmla="*/ 1 h 14"/>
                <a:gd name="T14" fmla="*/ 0 w 4"/>
                <a:gd name="T15" fmla="*/ 1 h 14"/>
                <a:gd name="T16" fmla="*/ 0 w 4"/>
                <a:gd name="T17" fmla="*/ 1 h 14"/>
                <a:gd name="T18" fmla="*/ 0 w 4"/>
                <a:gd name="T19" fmla="*/ 1 h 14"/>
                <a:gd name="T20" fmla="*/ 0 w 4"/>
                <a:gd name="T21" fmla="*/ 1 h 14"/>
                <a:gd name="T22" fmla="*/ 0 w 4"/>
                <a:gd name="T23" fmla="*/ 1 h 14"/>
                <a:gd name="T24" fmla="*/ 1 w 4"/>
                <a:gd name="T25" fmla="*/ 1 h 14"/>
                <a:gd name="T26" fmla="*/ 1 w 4"/>
                <a:gd name="T27" fmla="*/ 1 h 14"/>
                <a:gd name="T28" fmla="*/ 1 w 4"/>
                <a:gd name="T29" fmla="*/ 1 h 14"/>
                <a:gd name="T30" fmla="*/ 1 w 4"/>
                <a:gd name="T31" fmla="*/ 1 h 14"/>
                <a:gd name="T32" fmla="*/ 1 w 4"/>
                <a:gd name="T33" fmla="*/ 1 h 14"/>
                <a:gd name="T34" fmla="*/ 1 w 4"/>
                <a:gd name="T35" fmla="*/ 1 h 14"/>
                <a:gd name="T36" fmla="*/ 1 w 4"/>
                <a:gd name="T37" fmla="*/ 1 h 14"/>
                <a:gd name="T38" fmla="*/ 1 w 4"/>
                <a:gd name="T39" fmla="*/ 1 h 14"/>
                <a:gd name="T40" fmla="*/ 1 w 4"/>
                <a:gd name="T41" fmla="*/ 1 h 14"/>
                <a:gd name="T42" fmla="*/ 1 w 4"/>
                <a:gd name="T43" fmla="*/ 1 h 14"/>
                <a:gd name="T44" fmla="*/ 1 w 4"/>
                <a:gd name="T45" fmla="*/ 1 h 14"/>
                <a:gd name="T46" fmla="*/ 1 w 4"/>
                <a:gd name="T47" fmla="*/ 0 h 14"/>
                <a:gd name="T48" fmla="*/ 1 w 4"/>
                <a:gd name="T49" fmla="*/ 0 h 1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14"/>
                <a:gd name="T77" fmla="*/ 4 w 4"/>
                <a:gd name="T78" fmla="*/ 14 h 1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14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50" name="Freeform 241"/>
            <p:cNvSpPr>
              <a:spLocks/>
            </p:cNvSpPr>
            <p:nvPr/>
          </p:nvSpPr>
          <p:spPr bwMode="auto">
            <a:xfrm>
              <a:off x="3084" y="2957"/>
              <a:ext cx="17" cy="12"/>
            </a:xfrm>
            <a:custGeom>
              <a:avLst/>
              <a:gdLst>
                <a:gd name="T0" fmla="*/ 1 w 30"/>
                <a:gd name="T1" fmla="*/ 0 h 22"/>
                <a:gd name="T2" fmla="*/ 1 w 30"/>
                <a:gd name="T3" fmla="*/ 1 h 22"/>
                <a:gd name="T4" fmla="*/ 1 w 30"/>
                <a:gd name="T5" fmla="*/ 1 h 22"/>
                <a:gd name="T6" fmla="*/ 1 w 30"/>
                <a:gd name="T7" fmla="*/ 1 h 22"/>
                <a:gd name="T8" fmla="*/ 0 w 30"/>
                <a:gd name="T9" fmla="*/ 1 h 22"/>
                <a:gd name="T10" fmla="*/ 1 w 30"/>
                <a:gd name="T11" fmla="*/ 1 h 22"/>
                <a:gd name="T12" fmla="*/ 1 w 30"/>
                <a:gd name="T13" fmla="*/ 1 h 22"/>
                <a:gd name="T14" fmla="*/ 1 w 30"/>
                <a:gd name="T15" fmla="*/ 1 h 22"/>
                <a:gd name="T16" fmla="*/ 1 w 30"/>
                <a:gd name="T17" fmla="*/ 1 h 22"/>
                <a:gd name="T18" fmla="*/ 1 w 30"/>
                <a:gd name="T19" fmla="*/ 1 h 22"/>
                <a:gd name="T20" fmla="*/ 1 w 30"/>
                <a:gd name="T21" fmla="*/ 1 h 22"/>
                <a:gd name="T22" fmla="*/ 1 w 30"/>
                <a:gd name="T23" fmla="*/ 1 h 22"/>
                <a:gd name="T24" fmla="*/ 1 w 30"/>
                <a:gd name="T25" fmla="*/ 1 h 22"/>
                <a:gd name="T26" fmla="*/ 1 w 30"/>
                <a:gd name="T27" fmla="*/ 1 h 22"/>
                <a:gd name="T28" fmla="*/ 1 w 30"/>
                <a:gd name="T29" fmla="*/ 0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"/>
                <a:gd name="T46" fmla="*/ 0 h 22"/>
                <a:gd name="T47" fmla="*/ 30 w 30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" h="22">
                  <a:moveTo>
                    <a:pt x="21" y="0"/>
                  </a:moveTo>
                  <a:lnTo>
                    <a:pt x="14" y="2"/>
                  </a:lnTo>
                  <a:lnTo>
                    <a:pt x="7" y="4"/>
                  </a:lnTo>
                  <a:lnTo>
                    <a:pt x="2" y="6"/>
                  </a:lnTo>
                  <a:lnTo>
                    <a:pt x="0" y="10"/>
                  </a:lnTo>
                  <a:lnTo>
                    <a:pt x="9" y="16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9" y="10"/>
                  </a:lnTo>
                  <a:lnTo>
                    <a:pt x="23" y="8"/>
                  </a:lnTo>
                  <a:lnTo>
                    <a:pt x="30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DD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51" name="Freeform 242"/>
            <p:cNvSpPr>
              <a:spLocks/>
            </p:cNvSpPr>
            <p:nvPr/>
          </p:nvSpPr>
          <p:spPr bwMode="auto">
            <a:xfrm>
              <a:off x="3084" y="2957"/>
              <a:ext cx="17" cy="12"/>
            </a:xfrm>
            <a:custGeom>
              <a:avLst/>
              <a:gdLst>
                <a:gd name="T0" fmla="*/ 1 w 30"/>
                <a:gd name="T1" fmla="*/ 0 h 22"/>
                <a:gd name="T2" fmla="*/ 1 w 30"/>
                <a:gd name="T3" fmla="*/ 1 h 22"/>
                <a:gd name="T4" fmla="*/ 1 w 30"/>
                <a:gd name="T5" fmla="*/ 1 h 22"/>
                <a:gd name="T6" fmla="*/ 1 w 30"/>
                <a:gd name="T7" fmla="*/ 1 h 22"/>
                <a:gd name="T8" fmla="*/ 0 w 30"/>
                <a:gd name="T9" fmla="*/ 1 h 22"/>
                <a:gd name="T10" fmla="*/ 1 w 30"/>
                <a:gd name="T11" fmla="*/ 1 h 22"/>
                <a:gd name="T12" fmla="*/ 1 w 30"/>
                <a:gd name="T13" fmla="*/ 1 h 22"/>
                <a:gd name="T14" fmla="*/ 1 w 30"/>
                <a:gd name="T15" fmla="*/ 1 h 22"/>
                <a:gd name="T16" fmla="*/ 1 w 30"/>
                <a:gd name="T17" fmla="*/ 1 h 22"/>
                <a:gd name="T18" fmla="*/ 1 w 30"/>
                <a:gd name="T19" fmla="*/ 1 h 22"/>
                <a:gd name="T20" fmla="*/ 1 w 30"/>
                <a:gd name="T21" fmla="*/ 1 h 22"/>
                <a:gd name="T22" fmla="*/ 1 w 30"/>
                <a:gd name="T23" fmla="*/ 1 h 22"/>
                <a:gd name="T24" fmla="*/ 1 w 30"/>
                <a:gd name="T25" fmla="*/ 1 h 22"/>
                <a:gd name="T26" fmla="*/ 1 w 30"/>
                <a:gd name="T27" fmla="*/ 1 h 22"/>
                <a:gd name="T28" fmla="*/ 1 w 30"/>
                <a:gd name="T29" fmla="*/ 0 h 22"/>
                <a:gd name="T30" fmla="*/ 1 w 30"/>
                <a:gd name="T31" fmla="*/ 0 h 22"/>
                <a:gd name="T32" fmla="*/ 1 w 30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2"/>
                <a:gd name="T53" fmla="*/ 30 w 30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2">
                  <a:moveTo>
                    <a:pt x="21" y="0"/>
                  </a:moveTo>
                  <a:lnTo>
                    <a:pt x="14" y="2"/>
                  </a:lnTo>
                  <a:lnTo>
                    <a:pt x="7" y="4"/>
                  </a:lnTo>
                  <a:lnTo>
                    <a:pt x="2" y="6"/>
                  </a:lnTo>
                  <a:lnTo>
                    <a:pt x="0" y="10"/>
                  </a:lnTo>
                  <a:lnTo>
                    <a:pt x="9" y="16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9" y="10"/>
                  </a:lnTo>
                  <a:lnTo>
                    <a:pt x="23" y="8"/>
                  </a:lnTo>
                  <a:lnTo>
                    <a:pt x="30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52" name="Freeform 243"/>
            <p:cNvSpPr>
              <a:spLocks/>
            </p:cNvSpPr>
            <p:nvPr/>
          </p:nvSpPr>
          <p:spPr bwMode="auto">
            <a:xfrm>
              <a:off x="3084" y="2957"/>
              <a:ext cx="17" cy="12"/>
            </a:xfrm>
            <a:custGeom>
              <a:avLst/>
              <a:gdLst>
                <a:gd name="T0" fmla="*/ 1 w 30"/>
                <a:gd name="T1" fmla="*/ 0 h 22"/>
                <a:gd name="T2" fmla="*/ 1 w 30"/>
                <a:gd name="T3" fmla="*/ 1 h 22"/>
                <a:gd name="T4" fmla="*/ 1 w 30"/>
                <a:gd name="T5" fmla="*/ 1 h 22"/>
                <a:gd name="T6" fmla="*/ 1 w 30"/>
                <a:gd name="T7" fmla="*/ 1 h 22"/>
                <a:gd name="T8" fmla="*/ 0 w 30"/>
                <a:gd name="T9" fmla="*/ 1 h 22"/>
                <a:gd name="T10" fmla="*/ 1 w 30"/>
                <a:gd name="T11" fmla="*/ 1 h 22"/>
                <a:gd name="T12" fmla="*/ 1 w 30"/>
                <a:gd name="T13" fmla="*/ 1 h 22"/>
                <a:gd name="T14" fmla="*/ 1 w 30"/>
                <a:gd name="T15" fmla="*/ 1 h 22"/>
                <a:gd name="T16" fmla="*/ 1 w 30"/>
                <a:gd name="T17" fmla="*/ 1 h 22"/>
                <a:gd name="T18" fmla="*/ 1 w 30"/>
                <a:gd name="T19" fmla="*/ 1 h 22"/>
                <a:gd name="T20" fmla="*/ 1 w 30"/>
                <a:gd name="T21" fmla="*/ 1 h 22"/>
                <a:gd name="T22" fmla="*/ 1 w 30"/>
                <a:gd name="T23" fmla="*/ 1 h 22"/>
                <a:gd name="T24" fmla="*/ 1 w 30"/>
                <a:gd name="T25" fmla="*/ 1 h 22"/>
                <a:gd name="T26" fmla="*/ 1 w 30"/>
                <a:gd name="T27" fmla="*/ 1 h 22"/>
                <a:gd name="T28" fmla="*/ 1 w 30"/>
                <a:gd name="T29" fmla="*/ 0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"/>
                <a:gd name="T46" fmla="*/ 0 h 22"/>
                <a:gd name="T47" fmla="*/ 30 w 30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" h="22">
                  <a:moveTo>
                    <a:pt x="21" y="0"/>
                  </a:moveTo>
                  <a:lnTo>
                    <a:pt x="14" y="2"/>
                  </a:lnTo>
                  <a:lnTo>
                    <a:pt x="7" y="4"/>
                  </a:lnTo>
                  <a:lnTo>
                    <a:pt x="2" y="6"/>
                  </a:lnTo>
                  <a:lnTo>
                    <a:pt x="0" y="10"/>
                  </a:lnTo>
                  <a:lnTo>
                    <a:pt x="9" y="16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9" y="10"/>
                  </a:lnTo>
                  <a:lnTo>
                    <a:pt x="23" y="8"/>
                  </a:lnTo>
                  <a:lnTo>
                    <a:pt x="30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B0D9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53" name="Freeform 244"/>
            <p:cNvSpPr>
              <a:spLocks/>
            </p:cNvSpPr>
            <p:nvPr/>
          </p:nvSpPr>
          <p:spPr bwMode="auto">
            <a:xfrm>
              <a:off x="3084" y="2957"/>
              <a:ext cx="17" cy="12"/>
            </a:xfrm>
            <a:custGeom>
              <a:avLst/>
              <a:gdLst>
                <a:gd name="T0" fmla="*/ 1 w 30"/>
                <a:gd name="T1" fmla="*/ 0 h 22"/>
                <a:gd name="T2" fmla="*/ 1 w 30"/>
                <a:gd name="T3" fmla="*/ 1 h 22"/>
                <a:gd name="T4" fmla="*/ 1 w 30"/>
                <a:gd name="T5" fmla="*/ 1 h 22"/>
                <a:gd name="T6" fmla="*/ 1 w 30"/>
                <a:gd name="T7" fmla="*/ 1 h 22"/>
                <a:gd name="T8" fmla="*/ 0 w 30"/>
                <a:gd name="T9" fmla="*/ 1 h 22"/>
                <a:gd name="T10" fmla="*/ 1 w 30"/>
                <a:gd name="T11" fmla="*/ 1 h 22"/>
                <a:gd name="T12" fmla="*/ 1 w 30"/>
                <a:gd name="T13" fmla="*/ 1 h 22"/>
                <a:gd name="T14" fmla="*/ 1 w 30"/>
                <a:gd name="T15" fmla="*/ 1 h 22"/>
                <a:gd name="T16" fmla="*/ 1 w 30"/>
                <a:gd name="T17" fmla="*/ 1 h 22"/>
                <a:gd name="T18" fmla="*/ 1 w 30"/>
                <a:gd name="T19" fmla="*/ 1 h 22"/>
                <a:gd name="T20" fmla="*/ 1 w 30"/>
                <a:gd name="T21" fmla="*/ 1 h 22"/>
                <a:gd name="T22" fmla="*/ 1 w 30"/>
                <a:gd name="T23" fmla="*/ 1 h 22"/>
                <a:gd name="T24" fmla="*/ 1 w 30"/>
                <a:gd name="T25" fmla="*/ 1 h 22"/>
                <a:gd name="T26" fmla="*/ 1 w 30"/>
                <a:gd name="T27" fmla="*/ 1 h 22"/>
                <a:gd name="T28" fmla="*/ 1 w 30"/>
                <a:gd name="T29" fmla="*/ 0 h 22"/>
                <a:gd name="T30" fmla="*/ 1 w 30"/>
                <a:gd name="T31" fmla="*/ 0 h 22"/>
                <a:gd name="T32" fmla="*/ 1 w 30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2"/>
                <a:gd name="T53" fmla="*/ 30 w 30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2">
                  <a:moveTo>
                    <a:pt x="21" y="0"/>
                  </a:moveTo>
                  <a:lnTo>
                    <a:pt x="14" y="2"/>
                  </a:lnTo>
                  <a:lnTo>
                    <a:pt x="7" y="4"/>
                  </a:lnTo>
                  <a:lnTo>
                    <a:pt x="2" y="6"/>
                  </a:lnTo>
                  <a:lnTo>
                    <a:pt x="0" y="10"/>
                  </a:lnTo>
                  <a:lnTo>
                    <a:pt x="9" y="16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9" y="10"/>
                  </a:lnTo>
                  <a:lnTo>
                    <a:pt x="23" y="8"/>
                  </a:lnTo>
                  <a:lnTo>
                    <a:pt x="30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54" name="Freeform 245"/>
            <p:cNvSpPr>
              <a:spLocks/>
            </p:cNvSpPr>
            <p:nvPr/>
          </p:nvSpPr>
          <p:spPr bwMode="auto">
            <a:xfrm>
              <a:off x="3084" y="2957"/>
              <a:ext cx="17" cy="12"/>
            </a:xfrm>
            <a:custGeom>
              <a:avLst/>
              <a:gdLst>
                <a:gd name="T0" fmla="*/ 1 w 30"/>
                <a:gd name="T1" fmla="*/ 0 h 22"/>
                <a:gd name="T2" fmla="*/ 1 w 30"/>
                <a:gd name="T3" fmla="*/ 1 h 22"/>
                <a:gd name="T4" fmla="*/ 1 w 30"/>
                <a:gd name="T5" fmla="*/ 1 h 22"/>
                <a:gd name="T6" fmla="*/ 1 w 30"/>
                <a:gd name="T7" fmla="*/ 1 h 22"/>
                <a:gd name="T8" fmla="*/ 0 w 30"/>
                <a:gd name="T9" fmla="*/ 1 h 22"/>
                <a:gd name="T10" fmla="*/ 1 w 30"/>
                <a:gd name="T11" fmla="*/ 1 h 22"/>
                <a:gd name="T12" fmla="*/ 1 w 30"/>
                <a:gd name="T13" fmla="*/ 1 h 22"/>
                <a:gd name="T14" fmla="*/ 1 w 30"/>
                <a:gd name="T15" fmla="*/ 1 h 22"/>
                <a:gd name="T16" fmla="*/ 1 w 30"/>
                <a:gd name="T17" fmla="*/ 1 h 22"/>
                <a:gd name="T18" fmla="*/ 1 w 30"/>
                <a:gd name="T19" fmla="*/ 1 h 22"/>
                <a:gd name="T20" fmla="*/ 1 w 30"/>
                <a:gd name="T21" fmla="*/ 1 h 22"/>
                <a:gd name="T22" fmla="*/ 1 w 30"/>
                <a:gd name="T23" fmla="*/ 1 h 22"/>
                <a:gd name="T24" fmla="*/ 1 w 30"/>
                <a:gd name="T25" fmla="*/ 1 h 22"/>
                <a:gd name="T26" fmla="*/ 1 w 30"/>
                <a:gd name="T27" fmla="*/ 1 h 22"/>
                <a:gd name="T28" fmla="*/ 1 w 30"/>
                <a:gd name="T29" fmla="*/ 0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"/>
                <a:gd name="T46" fmla="*/ 0 h 22"/>
                <a:gd name="T47" fmla="*/ 30 w 30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" h="22">
                  <a:moveTo>
                    <a:pt x="21" y="0"/>
                  </a:moveTo>
                  <a:lnTo>
                    <a:pt x="14" y="2"/>
                  </a:lnTo>
                  <a:lnTo>
                    <a:pt x="7" y="4"/>
                  </a:lnTo>
                  <a:lnTo>
                    <a:pt x="2" y="6"/>
                  </a:lnTo>
                  <a:lnTo>
                    <a:pt x="0" y="10"/>
                  </a:lnTo>
                  <a:lnTo>
                    <a:pt x="9" y="16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9" y="10"/>
                  </a:lnTo>
                  <a:lnTo>
                    <a:pt x="23" y="8"/>
                  </a:lnTo>
                  <a:lnTo>
                    <a:pt x="30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55" name="Line 246"/>
            <p:cNvSpPr>
              <a:spLocks noChangeShapeType="1"/>
            </p:cNvSpPr>
            <p:nvPr/>
          </p:nvSpPr>
          <p:spPr bwMode="auto">
            <a:xfrm>
              <a:off x="3097" y="2957"/>
              <a:ext cx="0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56" name="Line 247"/>
            <p:cNvSpPr>
              <a:spLocks noChangeShapeType="1"/>
            </p:cNvSpPr>
            <p:nvPr/>
          </p:nvSpPr>
          <p:spPr bwMode="auto">
            <a:xfrm>
              <a:off x="3097" y="2957"/>
              <a:ext cx="0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57" name="Freeform 248"/>
            <p:cNvSpPr>
              <a:spLocks/>
            </p:cNvSpPr>
            <p:nvPr/>
          </p:nvSpPr>
          <p:spPr bwMode="auto">
            <a:xfrm>
              <a:off x="707" y="2782"/>
              <a:ext cx="138" cy="85"/>
            </a:xfrm>
            <a:custGeom>
              <a:avLst/>
              <a:gdLst>
                <a:gd name="T0" fmla="*/ 1 w 228"/>
                <a:gd name="T1" fmla="*/ 0 h 156"/>
                <a:gd name="T2" fmla="*/ 11 w 228"/>
                <a:gd name="T3" fmla="*/ 0 h 156"/>
                <a:gd name="T4" fmla="*/ 11 w 228"/>
                <a:gd name="T5" fmla="*/ 1 h 156"/>
                <a:gd name="T6" fmla="*/ 12 w 228"/>
                <a:gd name="T7" fmla="*/ 1 h 156"/>
                <a:gd name="T8" fmla="*/ 12 w 228"/>
                <a:gd name="T9" fmla="*/ 4 h 156"/>
                <a:gd name="T10" fmla="*/ 11 w 228"/>
                <a:gd name="T11" fmla="*/ 4 h 156"/>
                <a:gd name="T12" fmla="*/ 11 w 228"/>
                <a:gd name="T13" fmla="*/ 4 h 156"/>
                <a:gd name="T14" fmla="*/ 1 w 228"/>
                <a:gd name="T15" fmla="*/ 4 h 156"/>
                <a:gd name="T16" fmla="*/ 1 w 228"/>
                <a:gd name="T17" fmla="*/ 4 h 156"/>
                <a:gd name="T18" fmla="*/ 0 w 228"/>
                <a:gd name="T19" fmla="*/ 4 h 156"/>
                <a:gd name="T20" fmla="*/ 0 w 228"/>
                <a:gd name="T21" fmla="*/ 1 h 156"/>
                <a:gd name="T22" fmla="*/ 1 w 228"/>
                <a:gd name="T23" fmla="*/ 1 h 156"/>
                <a:gd name="T24" fmla="*/ 1 w 228"/>
                <a:gd name="T25" fmla="*/ 0 h 1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8"/>
                <a:gd name="T40" fmla="*/ 0 h 156"/>
                <a:gd name="T41" fmla="*/ 228 w 228"/>
                <a:gd name="T42" fmla="*/ 156 h 1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8" h="156">
                  <a:moveTo>
                    <a:pt x="5" y="0"/>
                  </a:moveTo>
                  <a:lnTo>
                    <a:pt x="221" y="0"/>
                  </a:lnTo>
                  <a:lnTo>
                    <a:pt x="226" y="2"/>
                  </a:lnTo>
                  <a:lnTo>
                    <a:pt x="228" y="6"/>
                  </a:lnTo>
                  <a:lnTo>
                    <a:pt x="228" y="152"/>
                  </a:lnTo>
                  <a:lnTo>
                    <a:pt x="226" y="156"/>
                  </a:lnTo>
                  <a:lnTo>
                    <a:pt x="221" y="156"/>
                  </a:lnTo>
                  <a:lnTo>
                    <a:pt x="5" y="156"/>
                  </a:lnTo>
                  <a:lnTo>
                    <a:pt x="3" y="156"/>
                  </a:lnTo>
                  <a:lnTo>
                    <a:pt x="0" y="152"/>
                  </a:lnTo>
                  <a:lnTo>
                    <a:pt x="0" y="6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CBB4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58" name="Freeform 249"/>
            <p:cNvSpPr>
              <a:spLocks/>
            </p:cNvSpPr>
            <p:nvPr/>
          </p:nvSpPr>
          <p:spPr bwMode="auto">
            <a:xfrm>
              <a:off x="706" y="3067"/>
              <a:ext cx="138" cy="83"/>
            </a:xfrm>
            <a:custGeom>
              <a:avLst/>
              <a:gdLst>
                <a:gd name="T0" fmla="*/ 1 w 228"/>
                <a:gd name="T1" fmla="*/ 0 h 155"/>
                <a:gd name="T2" fmla="*/ 11 w 228"/>
                <a:gd name="T3" fmla="*/ 0 h 155"/>
                <a:gd name="T4" fmla="*/ 11 w 228"/>
                <a:gd name="T5" fmla="*/ 0 h 155"/>
                <a:gd name="T6" fmla="*/ 12 w 228"/>
                <a:gd name="T7" fmla="*/ 1 h 155"/>
                <a:gd name="T8" fmla="*/ 12 w 228"/>
                <a:gd name="T9" fmla="*/ 3 h 155"/>
                <a:gd name="T10" fmla="*/ 11 w 228"/>
                <a:gd name="T11" fmla="*/ 4 h 155"/>
                <a:gd name="T12" fmla="*/ 11 w 228"/>
                <a:gd name="T13" fmla="*/ 4 h 155"/>
                <a:gd name="T14" fmla="*/ 1 w 228"/>
                <a:gd name="T15" fmla="*/ 4 h 155"/>
                <a:gd name="T16" fmla="*/ 1 w 228"/>
                <a:gd name="T17" fmla="*/ 4 h 155"/>
                <a:gd name="T18" fmla="*/ 0 w 228"/>
                <a:gd name="T19" fmla="*/ 3 h 155"/>
                <a:gd name="T20" fmla="*/ 0 w 228"/>
                <a:gd name="T21" fmla="*/ 1 h 155"/>
                <a:gd name="T22" fmla="*/ 1 w 228"/>
                <a:gd name="T23" fmla="*/ 0 h 155"/>
                <a:gd name="T24" fmla="*/ 1 w 228"/>
                <a:gd name="T25" fmla="*/ 0 h 1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8"/>
                <a:gd name="T40" fmla="*/ 0 h 155"/>
                <a:gd name="T41" fmla="*/ 228 w 228"/>
                <a:gd name="T42" fmla="*/ 155 h 15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8" h="155">
                  <a:moveTo>
                    <a:pt x="7" y="0"/>
                  </a:moveTo>
                  <a:lnTo>
                    <a:pt x="223" y="0"/>
                  </a:lnTo>
                  <a:lnTo>
                    <a:pt x="226" y="0"/>
                  </a:lnTo>
                  <a:lnTo>
                    <a:pt x="228" y="4"/>
                  </a:lnTo>
                  <a:lnTo>
                    <a:pt x="228" y="151"/>
                  </a:lnTo>
                  <a:lnTo>
                    <a:pt x="226" y="153"/>
                  </a:lnTo>
                  <a:lnTo>
                    <a:pt x="223" y="155"/>
                  </a:lnTo>
                  <a:lnTo>
                    <a:pt x="7" y="155"/>
                  </a:lnTo>
                  <a:lnTo>
                    <a:pt x="2" y="153"/>
                  </a:lnTo>
                  <a:lnTo>
                    <a:pt x="0" y="151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2ED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59" name="Rectangle 250"/>
            <p:cNvSpPr>
              <a:spLocks noChangeArrowheads="1"/>
            </p:cNvSpPr>
            <p:nvPr/>
          </p:nvSpPr>
          <p:spPr bwMode="auto">
            <a:xfrm>
              <a:off x="910" y="2782"/>
              <a:ext cx="917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000" b="1" dirty="0" smtClean="0">
                  <a:solidFill>
                    <a:prstClr val="black"/>
                  </a:solidFill>
                  <a:latin typeface="Arial Narrow" pitchFamily="34" charset="0"/>
                </a:rPr>
                <a:t>Superintendência da Bahia</a:t>
              </a:r>
              <a:endParaRPr lang="pt-BR" sz="10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5360" name="Rectangle 251"/>
            <p:cNvSpPr>
              <a:spLocks noChangeArrowheads="1"/>
            </p:cNvSpPr>
            <p:nvPr/>
          </p:nvSpPr>
          <p:spPr bwMode="auto">
            <a:xfrm>
              <a:off x="920" y="2911"/>
              <a:ext cx="1053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000" b="1" dirty="0" smtClean="0">
                  <a:solidFill>
                    <a:prstClr val="black"/>
                  </a:solidFill>
                  <a:latin typeface="Arial Narrow" pitchFamily="34" charset="0"/>
                </a:rPr>
                <a:t>Superintendência de Rondônia</a:t>
              </a:r>
              <a:endParaRPr lang="pt-BR" sz="10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714" name="Rectangle 252"/>
            <p:cNvSpPr>
              <a:spLocks noChangeArrowheads="1"/>
            </p:cNvSpPr>
            <p:nvPr/>
          </p:nvSpPr>
          <p:spPr bwMode="auto">
            <a:xfrm>
              <a:off x="664" y="2302"/>
              <a:ext cx="72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pt-BR" sz="2300" b="1" dirty="0">
                  <a:solidFill>
                    <a:prstClr val="black"/>
                  </a:solidFill>
                  <a:latin typeface="Arial Narrow" pitchFamily="34" charset="0"/>
                </a:rPr>
                <a:t>LEGENDA</a:t>
              </a:r>
              <a:endParaRPr lang="pt-BR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hardMod BT" pitchFamily="18" charset="0"/>
              </a:endParaRPr>
            </a:p>
          </p:txBody>
        </p:sp>
        <p:sp>
          <p:nvSpPr>
            <p:cNvPr id="5362" name="Freeform 279"/>
            <p:cNvSpPr>
              <a:spLocks/>
            </p:cNvSpPr>
            <p:nvPr/>
          </p:nvSpPr>
          <p:spPr bwMode="auto">
            <a:xfrm>
              <a:off x="708" y="2911"/>
              <a:ext cx="138" cy="85"/>
            </a:xfrm>
            <a:custGeom>
              <a:avLst/>
              <a:gdLst>
                <a:gd name="T0" fmla="*/ 1 w 228"/>
                <a:gd name="T1" fmla="*/ 0 h 156"/>
                <a:gd name="T2" fmla="*/ 11 w 228"/>
                <a:gd name="T3" fmla="*/ 0 h 156"/>
                <a:gd name="T4" fmla="*/ 11 w 228"/>
                <a:gd name="T5" fmla="*/ 1 h 156"/>
                <a:gd name="T6" fmla="*/ 12 w 228"/>
                <a:gd name="T7" fmla="*/ 1 h 156"/>
                <a:gd name="T8" fmla="*/ 12 w 228"/>
                <a:gd name="T9" fmla="*/ 4 h 156"/>
                <a:gd name="T10" fmla="*/ 11 w 228"/>
                <a:gd name="T11" fmla="*/ 4 h 156"/>
                <a:gd name="T12" fmla="*/ 11 w 228"/>
                <a:gd name="T13" fmla="*/ 4 h 156"/>
                <a:gd name="T14" fmla="*/ 1 w 228"/>
                <a:gd name="T15" fmla="*/ 4 h 156"/>
                <a:gd name="T16" fmla="*/ 1 w 228"/>
                <a:gd name="T17" fmla="*/ 4 h 156"/>
                <a:gd name="T18" fmla="*/ 0 w 228"/>
                <a:gd name="T19" fmla="*/ 4 h 156"/>
                <a:gd name="T20" fmla="*/ 0 w 228"/>
                <a:gd name="T21" fmla="*/ 1 h 156"/>
                <a:gd name="T22" fmla="*/ 1 w 228"/>
                <a:gd name="T23" fmla="*/ 1 h 156"/>
                <a:gd name="T24" fmla="*/ 1 w 228"/>
                <a:gd name="T25" fmla="*/ 0 h 1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8"/>
                <a:gd name="T40" fmla="*/ 0 h 156"/>
                <a:gd name="T41" fmla="*/ 228 w 228"/>
                <a:gd name="T42" fmla="*/ 156 h 1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8" h="156">
                  <a:moveTo>
                    <a:pt x="4" y="0"/>
                  </a:moveTo>
                  <a:lnTo>
                    <a:pt x="221" y="0"/>
                  </a:lnTo>
                  <a:lnTo>
                    <a:pt x="225" y="2"/>
                  </a:lnTo>
                  <a:lnTo>
                    <a:pt x="228" y="4"/>
                  </a:lnTo>
                  <a:lnTo>
                    <a:pt x="228" y="152"/>
                  </a:lnTo>
                  <a:lnTo>
                    <a:pt x="225" y="154"/>
                  </a:lnTo>
                  <a:lnTo>
                    <a:pt x="221" y="156"/>
                  </a:lnTo>
                  <a:lnTo>
                    <a:pt x="4" y="156"/>
                  </a:lnTo>
                  <a:lnTo>
                    <a:pt x="2" y="154"/>
                  </a:lnTo>
                  <a:lnTo>
                    <a:pt x="0" y="152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E432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63" name="Rectangle 280"/>
            <p:cNvSpPr>
              <a:spLocks noChangeArrowheads="1"/>
            </p:cNvSpPr>
            <p:nvPr/>
          </p:nvSpPr>
          <p:spPr bwMode="auto">
            <a:xfrm>
              <a:off x="923" y="3067"/>
              <a:ext cx="883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000" b="1" dirty="0" smtClean="0">
                  <a:solidFill>
                    <a:prstClr val="black"/>
                  </a:solidFill>
                  <a:latin typeface="Arial Narrow" pitchFamily="34" charset="0"/>
                </a:rPr>
                <a:t>Superintendência do Pará</a:t>
              </a:r>
              <a:endParaRPr lang="pt-BR" sz="10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717" name="Rectangle 287"/>
            <p:cNvSpPr>
              <a:spLocks noChangeArrowheads="1"/>
            </p:cNvSpPr>
            <p:nvPr/>
          </p:nvSpPr>
          <p:spPr bwMode="auto">
            <a:xfrm>
              <a:off x="3532" y="2136"/>
              <a:ext cx="222" cy="6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pt-BR" sz="800" b="1" dirty="0">
                  <a:solidFill>
                    <a:srgbClr val="FFFF00"/>
                  </a:solidFill>
                  <a:latin typeface="Arial" charset="0"/>
                </a:rPr>
                <a:t>BAHIA</a:t>
              </a:r>
              <a:endParaRPr lang="pt-BR" sz="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  <p:sp>
          <p:nvSpPr>
            <p:cNvPr id="5365" name="Rectangle 288"/>
            <p:cNvSpPr>
              <a:spLocks noChangeArrowheads="1"/>
            </p:cNvSpPr>
            <p:nvPr/>
          </p:nvSpPr>
          <p:spPr bwMode="auto">
            <a:xfrm>
              <a:off x="2075" y="2013"/>
              <a:ext cx="378" cy="6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800" b="1">
                  <a:solidFill>
                    <a:srgbClr val="FFFF00"/>
                  </a:solidFill>
                </a:rPr>
                <a:t>RONDÔNIA</a:t>
              </a:r>
            </a:p>
          </p:txBody>
        </p:sp>
        <p:sp>
          <p:nvSpPr>
            <p:cNvPr id="5366" name="Rectangle 289"/>
            <p:cNvSpPr>
              <a:spLocks noChangeArrowheads="1"/>
            </p:cNvSpPr>
            <p:nvPr/>
          </p:nvSpPr>
          <p:spPr bwMode="auto">
            <a:xfrm>
              <a:off x="2034" y="1586"/>
              <a:ext cx="401" cy="6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800" b="1">
                  <a:solidFill>
                    <a:srgbClr val="FFFF00"/>
                  </a:solidFill>
                </a:rPr>
                <a:t>AMAZONAS</a:t>
              </a:r>
            </a:p>
          </p:txBody>
        </p:sp>
        <p:sp>
          <p:nvSpPr>
            <p:cNvPr id="5367" name="Rectangle 290"/>
            <p:cNvSpPr>
              <a:spLocks noChangeArrowheads="1"/>
            </p:cNvSpPr>
            <p:nvPr/>
          </p:nvSpPr>
          <p:spPr bwMode="auto">
            <a:xfrm>
              <a:off x="2931" y="1665"/>
              <a:ext cx="197" cy="6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800" b="1">
                  <a:solidFill>
                    <a:srgbClr val="FFFF00"/>
                  </a:solidFill>
                </a:rPr>
                <a:t>PARÁ</a:t>
              </a:r>
            </a:p>
          </p:txBody>
        </p:sp>
        <p:sp>
          <p:nvSpPr>
            <p:cNvPr id="721" name="Rectangle 291"/>
            <p:cNvSpPr>
              <a:spLocks noChangeArrowheads="1"/>
            </p:cNvSpPr>
            <p:nvPr/>
          </p:nvSpPr>
          <p:spPr bwMode="auto">
            <a:xfrm>
              <a:off x="3773" y="2507"/>
              <a:ext cx="348" cy="6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pt-BR" sz="800" b="1">
                  <a:solidFill>
                    <a:srgbClr val="FFFF00"/>
                  </a:solidFill>
                  <a:latin typeface="Arial" charset="0"/>
                </a:rPr>
                <a:t>ESPÍRITO </a:t>
              </a:r>
              <a:endParaRPr lang="pt-BR" sz="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  <p:sp>
          <p:nvSpPr>
            <p:cNvPr id="722" name="Rectangle 292"/>
            <p:cNvSpPr>
              <a:spLocks noChangeArrowheads="1"/>
            </p:cNvSpPr>
            <p:nvPr/>
          </p:nvSpPr>
          <p:spPr bwMode="auto">
            <a:xfrm>
              <a:off x="3806" y="2601"/>
              <a:ext cx="244" cy="6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pt-BR" sz="800" b="1">
                  <a:solidFill>
                    <a:srgbClr val="FFFF00"/>
                  </a:solidFill>
                  <a:latin typeface="Arial" charset="0"/>
                </a:rPr>
                <a:t>SANTO</a:t>
              </a:r>
              <a:endParaRPr lang="pt-BR" sz="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  <p:sp>
          <p:nvSpPr>
            <p:cNvPr id="723" name="Rectangle 293"/>
            <p:cNvSpPr>
              <a:spLocks noChangeArrowheads="1"/>
            </p:cNvSpPr>
            <p:nvPr/>
          </p:nvSpPr>
          <p:spPr bwMode="auto">
            <a:xfrm>
              <a:off x="2662" y="2097"/>
              <a:ext cx="224" cy="6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pt-BR" sz="800" b="1">
                  <a:solidFill>
                    <a:srgbClr val="FFFF00"/>
                  </a:solidFill>
                  <a:latin typeface="Arial" charset="0"/>
                </a:rPr>
                <a:t> MATO</a:t>
              </a:r>
              <a:endParaRPr lang="pt-BR" sz="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  <p:sp>
          <p:nvSpPr>
            <p:cNvPr id="724" name="Rectangle 294"/>
            <p:cNvSpPr>
              <a:spLocks noChangeArrowheads="1"/>
            </p:cNvSpPr>
            <p:nvPr/>
          </p:nvSpPr>
          <p:spPr bwMode="auto">
            <a:xfrm>
              <a:off x="2603" y="2189"/>
              <a:ext cx="365" cy="6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pt-BR" sz="800" b="1">
                  <a:solidFill>
                    <a:srgbClr val="FFFF00"/>
                  </a:solidFill>
                  <a:latin typeface="Arial" charset="0"/>
                </a:rPr>
                <a:t>GROSSO   </a:t>
              </a:r>
              <a:endParaRPr lang="pt-BR" sz="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  <p:pic>
          <p:nvPicPr>
            <p:cNvPr id="5372" name="Picture 29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74" y="1397"/>
              <a:ext cx="224" cy="16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373" name="Freeform 297"/>
            <p:cNvSpPr>
              <a:spLocks/>
            </p:cNvSpPr>
            <p:nvPr/>
          </p:nvSpPr>
          <p:spPr bwMode="auto">
            <a:xfrm>
              <a:off x="3175" y="1366"/>
              <a:ext cx="223" cy="61"/>
            </a:xfrm>
            <a:custGeom>
              <a:avLst/>
              <a:gdLst>
                <a:gd name="T0" fmla="*/ 0 w 368"/>
                <a:gd name="T1" fmla="*/ 2 h 113"/>
                <a:gd name="T2" fmla="*/ 1 w 368"/>
                <a:gd name="T3" fmla="*/ 1 h 113"/>
                <a:gd name="T4" fmla="*/ 2 w 368"/>
                <a:gd name="T5" fmla="*/ 1 h 113"/>
                <a:gd name="T6" fmla="*/ 3 w 368"/>
                <a:gd name="T7" fmla="*/ 1 h 113"/>
                <a:gd name="T8" fmla="*/ 4 w 368"/>
                <a:gd name="T9" fmla="*/ 1 h 113"/>
                <a:gd name="T10" fmla="*/ 5 w 368"/>
                <a:gd name="T11" fmla="*/ 1 h 113"/>
                <a:gd name="T12" fmla="*/ 6 w 368"/>
                <a:gd name="T13" fmla="*/ 1 h 113"/>
                <a:gd name="T14" fmla="*/ 8 w 368"/>
                <a:gd name="T15" fmla="*/ 1 h 113"/>
                <a:gd name="T16" fmla="*/ 9 w 368"/>
                <a:gd name="T17" fmla="*/ 0 h 113"/>
                <a:gd name="T18" fmla="*/ 10 w 368"/>
                <a:gd name="T19" fmla="*/ 1 h 113"/>
                <a:gd name="T20" fmla="*/ 12 w 368"/>
                <a:gd name="T21" fmla="*/ 1 h 113"/>
                <a:gd name="T22" fmla="*/ 13 w 368"/>
                <a:gd name="T23" fmla="*/ 1 h 113"/>
                <a:gd name="T24" fmla="*/ 14 w 368"/>
                <a:gd name="T25" fmla="*/ 1 h 113"/>
                <a:gd name="T26" fmla="*/ 15 w 368"/>
                <a:gd name="T27" fmla="*/ 1 h 113"/>
                <a:gd name="T28" fmla="*/ 16 w 368"/>
                <a:gd name="T29" fmla="*/ 1 h 113"/>
                <a:gd name="T30" fmla="*/ 17 w 368"/>
                <a:gd name="T31" fmla="*/ 1 h 113"/>
                <a:gd name="T32" fmla="*/ 18 w 368"/>
                <a:gd name="T33" fmla="*/ 2 h 113"/>
                <a:gd name="T34" fmla="*/ 18 w 368"/>
                <a:gd name="T35" fmla="*/ 2 h 113"/>
                <a:gd name="T36" fmla="*/ 18 w 368"/>
                <a:gd name="T37" fmla="*/ 2 h 113"/>
                <a:gd name="T38" fmla="*/ 18 w 368"/>
                <a:gd name="T39" fmla="*/ 2 h 113"/>
                <a:gd name="T40" fmla="*/ 18 w 368"/>
                <a:gd name="T41" fmla="*/ 2 h 113"/>
                <a:gd name="T42" fmla="*/ 18 w 368"/>
                <a:gd name="T43" fmla="*/ 2 h 113"/>
                <a:gd name="T44" fmla="*/ 18 w 368"/>
                <a:gd name="T45" fmla="*/ 2 h 113"/>
                <a:gd name="T46" fmla="*/ 17 w 368"/>
                <a:gd name="T47" fmla="*/ 2 h 113"/>
                <a:gd name="T48" fmla="*/ 16 w 368"/>
                <a:gd name="T49" fmla="*/ 2 h 113"/>
                <a:gd name="T50" fmla="*/ 15 w 368"/>
                <a:gd name="T51" fmla="*/ 2 h 113"/>
                <a:gd name="T52" fmla="*/ 14 w 368"/>
                <a:gd name="T53" fmla="*/ 3 h 113"/>
                <a:gd name="T54" fmla="*/ 13 w 368"/>
                <a:gd name="T55" fmla="*/ 3 h 113"/>
                <a:gd name="T56" fmla="*/ 12 w 368"/>
                <a:gd name="T57" fmla="*/ 3 h 113"/>
                <a:gd name="T58" fmla="*/ 10 w 368"/>
                <a:gd name="T59" fmla="*/ 3 h 113"/>
                <a:gd name="T60" fmla="*/ 9 w 368"/>
                <a:gd name="T61" fmla="*/ 3 h 113"/>
                <a:gd name="T62" fmla="*/ 8 w 368"/>
                <a:gd name="T63" fmla="*/ 3 h 113"/>
                <a:gd name="T64" fmla="*/ 6 w 368"/>
                <a:gd name="T65" fmla="*/ 3 h 113"/>
                <a:gd name="T66" fmla="*/ 5 w 368"/>
                <a:gd name="T67" fmla="*/ 3 h 113"/>
                <a:gd name="T68" fmla="*/ 4 w 368"/>
                <a:gd name="T69" fmla="*/ 2 h 113"/>
                <a:gd name="T70" fmla="*/ 3 w 368"/>
                <a:gd name="T71" fmla="*/ 2 h 113"/>
                <a:gd name="T72" fmla="*/ 2 w 368"/>
                <a:gd name="T73" fmla="*/ 2 h 113"/>
                <a:gd name="T74" fmla="*/ 1 w 368"/>
                <a:gd name="T75" fmla="*/ 2 h 113"/>
                <a:gd name="T76" fmla="*/ 0 w 368"/>
                <a:gd name="T77" fmla="*/ 2 h 113"/>
                <a:gd name="T78" fmla="*/ 0 w 368"/>
                <a:gd name="T79" fmla="*/ 2 h 11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68"/>
                <a:gd name="T121" fmla="*/ 0 h 113"/>
                <a:gd name="T122" fmla="*/ 368 w 368"/>
                <a:gd name="T123" fmla="*/ 113 h 11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68" h="113">
                  <a:moveTo>
                    <a:pt x="0" y="57"/>
                  </a:moveTo>
                  <a:lnTo>
                    <a:pt x="16" y="44"/>
                  </a:lnTo>
                  <a:lnTo>
                    <a:pt x="37" y="32"/>
                  </a:lnTo>
                  <a:lnTo>
                    <a:pt x="58" y="24"/>
                  </a:lnTo>
                  <a:lnTo>
                    <a:pt x="79" y="16"/>
                  </a:lnTo>
                  <a:lnTo>
                    <a:pt x="105" y="10"/>
                  </a:lnTo>
                  <a:lnTo>
                    <a:pt x="128" y="4"/>
                  </a:lnTo>
                  <a:lnTo>
                    <a:pt x="154" y="2"/>
                  </a:lnTo>
                  <a:lnTo>
                    <a:pt x="179" y="0"/>
                  </a:lnTo>
                  <a:lnTo>
                    <a:pt x="205" y="2"/>
                  </a:lnTo>
                  <a:lnTo>
                    <a:pt x="230" y="4"/>
                  </a:lnTo>
                  <a:lnTo>
                    <a:pt x="256" y="8"/>
                  </a:lnTo>
                  <a:lnTo>
                    <a:pt x="279" y="14"/>
                  </a:lnTo>
                  <a:lnTo>
                    <a:pt x="305" y="22"/>
                  </a:lnTo>
                  <a:lnTo>
                    <a:pt x="326" y="30"/>
                  </a:lnTo>
                  <a:lnTo>
                    <a:pt x="347" y="42"/>
                  </a:lnTo>
                  <a:lnTo>
                    <a:pt x="368" y="57"/>
                  </a:lnTo>
                  <a:lnTo>
                    <a:pt x="349" y="71"/>
                  </a:lnTo>
                  <a:lnTo>
                    <a:pt x="326" y="83"/>
                  </a:lnTo>
                  <a:lnTo>
                    <a:pt x="305" y="93"/>
                  </a:lnTo>
                  <a:lnTo>
                    <a:pt x="279" y="99"/>
                  </a:lnTo>
                  <a:lnTo>
                    <a:pt x="256" y="105"/>
                  </a:lnTo>
                  <a:lnTo>
                    <a:pt x="230" y="109"/>
                  </a:lnTo>
                  <a:lnTo>
                    <a:pt x="205" y="113"/>
                  </a:lnTo>
                  <a:lnTo>
                    <a:pt x="179" y="113"/>
                  </a:lnTo>
                  <a:lnTo>
                    <a:pt x="154" y="111"/>
                  </a:lnTo>
                  <a:lnTo>
                    <a:pt x="128" y="109"/>
                  </a:lnTo>
                  <a:lnTo>
                    <a:pt x="105" y="103"/>
                  </a:lnTo>
                  <a:lnTo>
                    <a:pt x="79" y="97"/>
                  </a:lnTo>
                  <a:lnTo>
                    <a:pt x="58" y="89"/>
                  </a:lnTo>
                  <a:lnTo>
                    <a:pt x="37" y="81"/>
                  </a:lnTo>
                  <a:lnTo>
                    <a:pt x="16" y="69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74" name="Freeform 298"/>
            <p:cNvSpPr>
              <a:spLocks/>
            </p:cNvSpPr>
            <p:nvPr/>
          </p:nvSpPr>
          <p:spPr bwMode="auto">
            <a:xfrm>
              <a:off x="3175" y="1366"/>
              <a:ext cx="223" cy="61"/>
            </a:xfrm>
            <a:custGeom>
              <a:avLst/>
              <a:gdLst>
                <a:gd name="T0" fmla="*/ 0 w 368"/>
                <a:gd name="T1" fmla="*/ 2 h 113"/>
                <a:gd name="T2" fmla="*/ 1 w 368"/>
                <a:gd name="T3" fmla="*/ 1 h 113"/>
                <a:gd name="T4" fmla="*/ 2 w 368"/>
                <a:gd name="T5" fmla="*/ 1 h 113"/>
                <a:gd name="T6" fmla="*/ 3 w 368"/>
                <a:gd name="T7" fmla="*/ 1 h 113"/>
                <a:gd name="T8" fmla="*/ 4 w 368"/>
                <a:gd name="T9" fmla="*/ 1 h 113"/>
                <a:gd name="T10" fmla="*/ 5 w 368"/>
                <a:gd name="T11" fmla="*/ 1 h 113"/>
                <a:gd name="T12" fmla="*/ 6 w 368"/>
                <a:gd name="T13" fmla="*/ 1 h 113"/>
                <a:gd name="T14" fmla="*/ 8 w 368"/>
                <a:gd name="T15" fmla="*/ 1 h 113"/>
                <a:gd name="T16" fmla="*/ 9 w 368"/>
                <a:gd name="T17" fmla="*/ 0 h 113"/>
                <a:gd name="T18" fmla="*/ 10 w 368"/>
                <a:gd name="T19" fmla="*/ 1 h 113"/>
                <a:gd name="T20" fmla="*/ 12 w 368"/>
                <a:gd name="T21" fmla="*/ 1 h 113"/>
                <a:gd name="T22" fmla="*/ 13 w 368"/>
                <a:gd name="T23" fmla="*/ 1 h 113"/>
                <a:gd name="T24" fmla="*/ 14 w 368"/>
                <a:gd name="T25" fmla="*/ 1 h 113"/>
                <a:gd name="T26" fmla="*/ 15 w 368"/>
                <a:gd name="T27" fmla="*/ 1 h 113"/>
                <a:gd name="T28" fmla="*/ 16 w 368"/>
                <a:gd name="T29" fmla="*/ 1 h 113"/>
                <a:gd name="T30" fmla="*/ 17 w 368"/>
                <a:gd name="T31" fmla="*/ 1 h 113"/>
                <a:gd name="T32" fmla="*/ 18 w 368"/>
                <a:gd name="T33" fmla="*/ 2 h 113"/>
                <a:gd name="T34" fmla="*/ 18 w 368"/>
                <a:gd name="T35" fmla="*/ 2 h 113"/>
                <a:gd name="T36" fmla="*/ 18 w 368"/>
                <a:gd name="T37" fmla="*/ 2 h 113"/>
                <a:gd name="T38" fmla="*/ 18 w 368"/>
                <a:gd name="T39" fmla="*/ 2 h 113"/>
                <a:gd name="T40" fmla="*/ 18 w 368"/>
                <a:gd name="T41" fmla="*/ 2 h 113"/>
                <a:gd name="T42" fmla="*/ 18 w 368"/>
                <a:gd name="T43" fmla="*/ 2 h 113"/>
                <a:gd name="T44" fmla="*/ 18 w 368"/>
                <a:gd name="T45" fmla="*/ 2 h 113"/>
                <a:gd name="T46" fmla="*/ 17 w 368"/>
                <a:gd name="T47" fmla="*/ 2 h 113"/>
                <a:gd name="T48" fmla="*/ 16 w 368"/>
                <a:gd name="T49" fmla="*/ 2 h 113"/>
                <a:gd name="T50" fmla="*/ 15 w 368"/>
                <a:gd name="T51" fmla="*/ 2 h 113"/>
                <a:gd name="T52" fmla="*/ 14 w 368"/>
                <a:gd name="T53" fmla="*/ 3 h 113"/>
                <a:gd name="T54" fmla="*/ 13 w 368"/>
                <a:gd name="T55" fmla="*/ 3 h 113"/>
                <a:gd name="T56" fmla="*/ 12 w 368"/>
                <a:gd name="T57" fmla="*/ 3 h 113"/>
                <a:gd name="T58" fmla="*/ 10 w 368"/>
                <a:gd name="T59" fmla="*/ 3 h 113"/>
                <a:gd name="T60" fmla="*/ 9 w 368"/>
                <a:gd name="T61" fmla="*/ 3 h 113"/>
                <a:gd name="T62" fmla="*/ 8 w 368"/>
                <a:gd name="T63" fmla="*/ 3 h 113"/>
                <a:gd name="T64" fmla="*/ 6 w 368"/>
                <a:gd name="T65" fmla="*/ 3 h 113"/>
                <a:gd name="T66" fmla="*/ 5 w 368"/>
                <a:gd name="T67" fmla="*/ 3 h 113"/>
                <a:gd name="T68" fmla="*/ 4 w 368"/>
                <a:gd name="T69" fmla="*/ 2 h 113"/>
                <a:gd name="T70" fmla="*/ 3 w 368"/>
                <a:gd name="T71" fmla="*/ 2 h 113"/>
                <a:gd name="T72" fmla="*/ 2 w 368"/>
                <a:gd name="T73" fmla="*/ 2 h 113"/>
                <a:gd name="T74" fmla="*/ 1 w 368"/>
                <a:gd name="T75" fmla="*/ 2 h 113"/>
                <a:gd name="T76" fmla="*/ 0 w 368"/>
                <a:gd name="T77" fmla="*/ 2 h 113"/>
                <a:gd name="T78" fmla="*/ 0 w 368"/>
                <a:gd name="T79" fmla="*/ 2 h 11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68"/>
                <a:gd name="T121" fmla="*/ 0 h 113"/>
                <a:gd name="T122" fmla="*/ 368 w 368"/>
                <a:gd name="T123" fmla="*/ 113 h 11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68" h="113">
                  <a:moveTo>
                    <a:pt x="0" y="57"/>
                  </a:moveTo>
                  <a:lnTo>
                    <a:pt x="16" y="44"/>
                  </a:lnTo>
                  <a:lnTo>
                    <a:pt x="37" y="32"/>
                  </a:lnTo>
                  <a:lnTo>
                    <a:pt x="58" y="24"/>
                  </a:lnTo>
                  <a:lnTo>
                    <a:pt x="79" y="16"/>
                  </a:lnTo>
                  <a:lnTo>
                    <a:pt x="105" y="10"/>
                  </a:lnTo>
                  <a:lnTo>
                    <a:pt x="128" y="4"/>
                  </a:lnTo>
                  <a:lnTo>
                    <a:pt x="154" y="2"/>
                  </a:lnTo>
                  <a:lnTo>
                    <a:pt x="179" y="0"/>
                  </a:lnTo>
                  <a:lnTo>
                    <a:pt x="205" y="2"/>
                  </a:lnTo>
                  <a:lnTo>
                    <a:pt x="230" y="4"/>
                  </a:lnTo>
                  <a:lnTo>
                    <a:pt x="256" y="8"/>
                  </a:lnTo>
                  <a:lnTo>
                    <a:pt x="279" y="14"/>
                  </a:lnTo>
                  <a:lnTo>
                    <a:pt x="305" y="22"/>
                  </a:lnTo>
                  <a:lnTo>
                    <a:pt x="326" y="30"/>
                  </a:lnTo>
                  <a:lnTo>
                    <a:pt x="347" y="42"/>
                  </a:lnTo>
                  <a:lnTo>
                    <a:pt x="368" y="57"/>
                  </a:lnTo>
                  <a:lnTo>
                    <a:pt x="349" y="71"/>
                  </a:lnTo>
                  <a:lnTo>
                    <a:pt x="326" y="83"/>
                  </a:lnTo>
                  <a:lnTo>
                    <a:pt x="305" y="93"/>
                  </a:lnTo>
                  <a:lnTo>
                    <a:pt x="279" y="99"/>
                  </a:lnTo>
                  <a:lnTo>
                    <a:pt x="256" y="105"/>
                  </a:lnTo>
                  <a:lnTo>
                    <a:pt x="230" y="109"/>
                  </a:lnTo>
                  <a:lnTo>
                    <a:pt x="205" y="113"/>
                  </a:lnTo>
                  <a:lnTo>
                    <a:pt x="179" y="113"/>
                  </a:lnTo>
                  <a:lnTo>
                    <a:pt x="154" y="111"/>
                  </a:lnTo>
                  <a:lnTo>
                    <a:pt x="128" y="109"/>
                  </a:lnTo>
                  <a:lnTo>
                    <a:pt x="105" y="103"/>
                  </a:lnTo>
                  <a:lnTo>
                    <a:pt x="79" y="97"/>
                  </a:lnTo>
                  <a:lnTo>
                    <a:pt x="58" y="89"/>
                  </a:lnTo>
                  <a:lnTo>
                    <a:pt x="37" y="81"/>
                  </a:lnTo>
                  <a:lnTo>
                    <a:pt x="16" y="69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75" name="Freeform 299"/>
            <p:cNvSpPr>
              <a:spLocks/>
            </p:cNvSpPr>
            <p:nvPr/>
          </p:nvSpPr>
          <p:spPr bwMode="auto">
            <a:xfrm>
              <a:off x="3361" y="1397"/>
              <a:ext cx="39" cy="48"/>
            </a:xfrm>
            <a:custGeom>
              <a:avLst/>
              <a:gdLst>
                <a:gd name="T0" fmla="*/ 1 w 63"/>
                <a:gd name="T1" fmla="*/ 2 h 90"/>
                <a:gd name="T2" fmla="*/ 1 w 63"/>
                <a:gd name="T3" fmla="*/ 2 h 90"/>
                <a:gd name="T4" fmla="*/ 1 w 63"/>
                <a:gd name="T5" fmla="*/ 2 h 90"/>
                <a:gd name="T6" fmla="*/ 1 w 63"/>
                <a:gd name="T7" fmla="*/ 2 h 90"/>
                <a:gd name="T8" fmla="*/ 0 w 63"/>
                <a:gd name="T9" fmla="*/ 1 h 90"/>
                <a:gd name="T10" fmla="*/ 1 w 63"/>
                <a:gd name="T11" fmla="*/ 1 h 90"/>
                <a:gd name="T12" fmla="*/ 1 w 63"/>
                <a:gd name="T13" fmla="*/ 1 h 90"/>
                <a:gd name="T14" fmla="*/ 1 w 63"/>
                <a:gd name="T15" fmla="*/ 1 h 90"/>
                <a:gd name="T16" fmla="*/ 1 w 63"/>
                <a:gd name="T17" fmla="*/ 0 h 90"/>
                <a:gd name="T18" fmla="*/ 1 w 63"/>
                <a:gd name="T19" fmla="*/ 0 h 90"/>
                <a:gd name="T20" fmla="*/ 1 w 63"/>
                <a:gd name="T21" fmla="*/ 0 h 90"/>
                <a:gd name="T22" fmla="*/ 1 w 63"/>
                <a:gd name="T23" fmla="*/ 0 h 90"/>
                <a:gd name="T24" fmla="*/ 1 w 63"/>
                <a:gd name="T25" fmla="*/ 0 h 90"/>
                <a:gd name="T26" fmla="*/ 1 w 63"/>
                <a:gd name="T27" fmla="*/ 0 h 90"/>
                <a:gd name="T28" fmla="*/ 1 w 63"/>
                <a:gd name="T29" fmla="*/ 0 h 90"/>
                <a:gd name="T30" fmla="*/ 2 w 63"/>
                <a:gd name="T31" fmla="*/ 1 h 90"/>
                <a:gd name="T32" fmla="*/ 4 w 63"/>
                <a:gd name="T33" fmla="*/ 1 h 90"/>
                <a:gd name="T34" fmla="*/ 4 w 63"/>
                <a:gd name="T35" fmla="*/ 1 h 90"/>
                <a:gd name="T36" fmla="*/ 4 w 63"/>
                <a:gd name="T37" fmla="*/ 1 h 90"/>
                <a:gd name="T38" fmla="*/ 4 w 63"/>
                <a:gd name="T39" fmla="*/ 2 h 90"/>
                <a:gd name="T40" fmla="*/ 2 w 63"/>
                <a:gd name="T41" fmla="*/ 2 h 90"/>
                <a:gd name="T42" fmla="*/ 2 w 63"/>
                <a:gd name="T43" fmla="*/ 2 h 90"/>
                <a:gd name="T44" fmla="*/ 1 w 63"/>
                <a:gd name="T45" fmla="*/ 2 h 90"/>
                <a:gd name="T46" fmla="*/ 1 w 63"/>
                <a:gd name="T47" fmla="*/ 2 h 9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3"/>
                <a:gd name="T73" fmla="*/ 0 h 90"/>
                <a:gd name="T74" fmla="*/ 63 w 63"/>
                <a:gd name="T75" fmla="*/ 90 h 9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3" h="90">
                  <a:moveTo>
                    <a:pt x="33" y="90"/>
                  </a:moveTo>
                  <a:lnTo>
                    <a:pt x="19" y="80"/>
                  </a:lnTo>
                  <a:lnTo>
                    <a:pt x="9" y="70"/>
                  </a:lnTo>
                  <a:lnTo>
                    <a:pt x="3" y="58"/>
                  </a:lnTo>
                  <a:lnTo>
                    <a:pt x="0" y="46"/>
                  </a:lnTo>
                  <a:lnTo>
                    <a:pt x="3" y="34"/>
                  </a:lnTo>
                  <a:lnTo>
                    <a:pt x="7" y="22"/>
                  </a:lnTo>
                  <a:lnTo>
                    <a:pt x="16" y="10"/>
                  </a:lnTo>
                  <a:lnTo>
                    <a:pt x="33" y="0"/>
                  </a:lnTo>
                  <a:lnTo>
                    <a:pt x="47" y="10"/>
                  </a:lnTo>
                  <a:lnTo>
                    <a:pt x="56" y="22"/>
                  </a:lnTo>
                  <a:lnTo>
                    <a:pt x="61" y="34"/>
                  </a:lnTo>
                  <a:lnTo>
                    <a:pt x="63" y="46"/>
                  </a:lnTo>
                  <a:lnTo>
                    <a:pt x="61" y="58"/>
                  </a:lnTo>
                  <a:lnTo>
                    <a:pt x="54" y="70"/>
                  </a:lnTo>
                  <a:lnTo>
                    <a:pt x="44" y="80"/>
                  </a:lnTo>
                  <a:lnTo>
                    <a:pt x="33" y="9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76" name="Freeform 300"/>
            <p:cNvSpPr>
              <a:spLocks/>
            </p:cNvSpPr>
            <p:nvPr/>
          </p:nvSpPr>
          <p:spPr bwMode="auto">
            <a:xfrm>
              <a:off x="3361" y="1397"/>
              <a:ext cx="39" cy="48"/>
            </a:xfrm>
            <a:custGeom>
              <a:avLst/>
              <a:gdLst>
                <a:gd name="T0" fmla="*/ 1 w 63"/>
                <a:gd name="T1" fmla="*/ 2 h 90"/>
                <a:gd name="T2" fmla="*/ 1 w 63"/>
                <a:gd name="T3" fmla="*/ 2 h 90"/>
                <a:gd name="T4" fmla="*/ 1 w 63"/>
                <a:gd name="T5" fmla="*/ 2 h 90"/>
                <a:gd name="T6" fmla="*/ 1 w 63"/>
                <a:gd name="T7" fmla="*/ 2 h 90"/>
                <a:gd name="T8" fmla="*/ 0 w 63"/>
                <a:gd name="T9" fmla="*/ 1 h 90"/>
                <a:gd name="T10" fmla="*/ 1 w 63"/>
                <a:gd name="T11" fmla="*/ 1 h 90"/>
                <a:gd name="T12" fmla="*/ 1 w 63"/>
                <a:gd name="T13" fmla="*/ 1 h 90"/>
                <a:gd name="T14" fmla="*/ 1 w 63"/>
                <a:gd name="T15" fmla="*/ 1 h 90"/>
                <a:gd name="T16" fmla="*/ 1 w 63"/>
                <a:gd name="T17" fmla="*/ 0 h 90"/>
                <a:gd name="T18" fmla="*/ 1 w 63"/>
                <a:gd name="T19" fmla="*/ 0 h 90"/>
                <a:gd name="T20" fmla="*/ 1 w 63"/>
                <a:gd name="T21" fmla="*/ 0 h 90"/>
                <a:gd name="T22" fmla="*/ 1 w 63"/>
                <a:gd name="T23" fmla="*/ 0 h 90"/>
                <a:gd name="T24" fmla="*/ 1 w 63"/>
                <a:gd name="T25" fmla="*/ 0 h 90"/>
                <a:gd name="T26" fmla="*/ 1 w 63"/>
                <a:gd name="T27" fmla="*/ 0 h 90"/>
                <a:gd name="T28" fmla="*/ 1 w 63"/>
                <a:gd name="T29" fmla="*/ 0 h 90"/>
                <a:gd name="T30" fmla="*/ 2 w 63"/>
                <a:gd name="T31" fmla="*/ 1 h 90"/>
                <a:gd name="T32" fmla="*/ 4 w 63"/>
                <a:gd name="T33" fmla="*/ 1 h 90"/>
                <a:gd name="T34" fmla="*/ 4 w 63"/>
                <a:gd name="T35" fmla="*/ 1 h 90"/>
                <a:gd name="T36" fmla="*/ 4 w 63"/>
                <a:gd name="T37" fmla="*/ 1 h 90"/>
                <a:gd name="T38" fmla="*/ 4 w 63"/>
                <a:gd name="T39" fmla="*/ 2 h 90"/>
                <a:gd name="T40" fmla="*/ 2 w 63"/>
                <a:gd name="T41" fmla="*/ 2 h 90"/>
                <a:gd name="T42" fmla="*/ 2 w 63"/>
                <a:gd name="T43" fmla="*/ 2 h 90"/>
                <a:gd name="T44" fmla="*/ 1 w 63"/>
                <a:gd name="T45" fmla="*/ 2 h 90"/>
                <a:gd name="T46" fmla="*/ 1 w 63"/>
                <a:gd name="T47" fmla="*/ 2 h 9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3"/>
                <a:gd name="T73" fmla="*/ 0 h 90"/>
                <a:gd name="T74" fmla="*/ 63 w 63"/>
                <a:gd name="T75" fmla="*/ 90 h 9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3" h="90">
                  <a:moveTo>
                    <a:pt x="33" y="90"/>
                  </a:moveTo>
                  <a:lnTo>
                    <a:pt x="19" y="80"/>
                  </a:lnTo>
                  <a:lnTo>
                    <a:pt x="9" y="70"/>
                  </a:lnTo>
                  <a:lnTo>
                    <a:pt x="3" y="58"/>
                  </a:lnTo>
                  <a:lnTo>
                    <a:pt x="0" y="46"/>
                  </a:lnTo>
                  <a:lnTo>
                    <a:pt x="3" y="34"/>
                  </a:lnTo>
                  <a:lnTo>
                    <a:pt x="7" y="22"/>
                  </a:lnTo>
                  <a:lnTo>
                    <a:pt x="16" y="10"/>
                  </a:lnTo>
                  <a:lnTo>
                    <a:pt x="33" y="0"/>
                  </a:lnTo>
                  <a:lnTo>
                    <a:pt x="47" y="10"/>
                  </a:lnTo>
                  <a:lnTo>
                    <a:pt x="56" y="22"/>
                  </a:lnTo>
                  <a:lnTo>
                    <a:pt x="61" y="34"/>
                  </a:lnTo>
                  <a:lnTo>
                    <a:pt x="63" y="46"/>
                  </a:lnTo>
                  <a:lnTo>
                    <a:pt x="61" y="58"/>
                  </a:lnTo>
                  <a:lnTo>
                    <a:pt x="54" y="70"/>
                  </a:lnTo>
                  <a:lnTo>
                    <a:pt x="44" y="80"/>
                  </a:lnTo>
                  <a:lnTo>
                    <a:pt x="33" y="9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77" name="Freeform 301"/>
            <p:cNvSpPr>
              <a:spLocks/>
            </p:cNvSpPr>
            <p:nvPr/>
          </p:nvSpPr>
          <p:spPr bwMode="auto">
            <a:xfrm>
              <a:off x="3368" y="1403"/>
              <a:ext cx="24" cy="34"/>
            </a:xfrm>
            <a:custGeom>
              <a:avLst/>
              <a:gdLst>
                <a:gd name="T0" fmla="*/ 1 w 39"/>
                <a:gd name="T1" fmla="*/ 2 h 64"/>
                <a:gd name="T2" fmla="*/ 1 w 39"/>
                <a:gd name="T3" fmla="*/ 2 h 64"/>
                <a:gd name="T4" fmla="*/ 1 w 39"/>
                <a:gd name="T5" fmla="*/ 1 h 64"/>
                <a:gd name="T6" fmla="*/ 0 w 39"/>
                <a:gd name="T7" fmla="*/ 1 h 64"/>
                <a:gd name="T8" fmla="*/ 0 w 39"/>
                <a:gd name="T9" fmla="*/ 1 h 64"/>
                <a:gd name="T10" fmla="*/ 0 w 39"/>
                <a:gd name="T11" fmla="*/ 1 h 64"/>
                <a:gd name="T12" fmla="*/ 1 w 39"/>
                <a:gd name="T13" fmla="*/ 1 h 64"/>
                <a:gd name="T14" fmla="*/ 1 w 39"/>
                <a:gd name="T15" fmla="*/ 1 h 64"/>
                <a:gd name="T16" fmla="*/ 1 w 39"/>
                <a:gd name="T17" fmla="*/ 1 h 64"/>
                <a:gd name="T18" fmla="*/ 1 w 39"/>
                <a:gd name="T19" fmla="*/ 0 h 64"/>
                <a:gd name="T20" fmla="*/ 1 w 39"/>
                <a:gd name="T21" fmla="*/ 1 h 64"/>
                <a:gd name="T22" fmla="*/ 1 w 39"/>
                <a:gd name="T23" fmla="*/ 1 h 64"/>
                <a:gd name="T24" fmla="*/ 1 w 39"/>
                <a:gd name="T25" fmla="*/ 1 h 64"/>
                <a:gd name="T26" fmla="*/ 1 w 39"/>
                <a:gd name="T27" fmla="*/ 0 h 64"/>
                <a:gd name="T28" fmla="*/ 1 w 39"/>
                <a:gd name="T29" fmla="*/ 1 h 64"/>
                <a:gd name="T30" fmla="*/ 1 w 39"/>
                <a:gd name="T31" fmla="*/ 1 h 64"/>
                <a:gd name="T32" fmla="*/ 2 w 39"/>
                <a:gd name="T33" fmla="*/ 1 h 64"/>
                <a:gd name="T34" fmla="*/ 2 w 39"/>
                <a:gd name="T35" fmla="*/ 1 h 64"/>
                <a:gd name="T36" fmla="*/ 2 w 39"/>
                <a:gd name="T37" fmla="*/ 1 h 64"/>
                <a:gd name="T38" fmla="*/ 2 w 39"/>
                <a:gd name="T39" fmla="*/ 1 h 64"/>
                <a:gd name="T40" fmla="*/ 2 w 39"/>
                <a:gd name="T41" fmla="*/ 1 h 64"/>
                <a:gd name="T42" fmla="*/ 1 w 39"/>
                <a:gd name="T43" fmla="*/ 2 h 64"/>
                <a:gd name="T44" fmla="*/ 1 w 39"/>
                <a:gd name="T45" fmla="*/ 2 h 64"/>
                <a:gd name="T46" fmla="*/ 1 w 39"/>
                <a:gd name="T47" fmla="*/ 2 h 6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9"/>
                <a:gd name="T73" fmla="*/ 0 h 64"/>
                <a:gd name="T74" fmla="*/ 39 w 39"/>
                <a:gd name="T75" fmla="*/ 64 h 6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9" h="64">
                  <a:moveTo>
                    <a:pt x="21" y="64"/>
                  </a:moveTo>
                  <a:lnTo>
                    <a:pt x="11" y="58"/>
                  </a:lnTo>
                  <a:lnTo>
                    <a:pt x="4" y="50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0" y="24"/>
                  </a:lnTo>
                  <a:lnTo>
                    <a:pt x="4" y="16"/>
                  </a:lnTo>
                  <a:lnTo>
                    <a:pt x="11" y="8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21" y="2"/>
                  </a:lnTo>
                  <a:lnTo>
                    <a:pt x="30" y="8"/>
                  </a:lnTo>
                  <a:lnTo>
                    <a:pt x="35" y="16"/>
                  </a:lnTo>
                  <a:lnTo>
                    <a:pt x="39" y="24"/>
                  </a:lnTo>
                  <a:lnTo>
                    <a:pt x="39" y="34"/>
                  </a:lnTo>
                  <a:lnTo>
                    <a:pt x="39" y="42"/>
                  </a:lnTo>
                  <a:lnTo>
                    <a:pt x="35" y="50"/>
                  </a:lnTo>
                  <a:lnTo>
                    <a:pt x="28" y="58"/>
                  </a:lnTo>
                  <a:lnTo>
                    <a:pt x="21" y="6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78" name="Freeform 302"/>
            <p:cNvSpPr>
              <a:spLocks/>
            </p:cNvSpPr>
            <p:nvPr/>
          </p:nvSpPr>
          <p:spPr bwMode="auto">
            <a:xfrm>
              <a:off x="3368" y="1403"/>
              <a:ext cx="24" cy="34"/>
            </a:xfrm>
            <a:custGeom>
              <a:avLst/>
              <a:gdLst>
                <a:gd name="T0" fmla="*/ 1 w 39"/>
                <a:gd name="T1" fmla="*/ 2 h 64"/>
                <a:gd name="T2" fmla="*/ 1 w 39"/>
                <a:gd name="T3" fmla="*/ 2 h 64"/>
                <a:gd name="T4" fmla="*/ 1 w 39"/>
                <a:gd name="T5" fmla="*/ 1 h 64"/>
                <a:gd name="T6" fmla="*/ 0 w 39"/>
                <a:gd name="T7" fmla="*/ 1 h 64"/>
                <a:gd name="T8" fmla="*/ 0 w 39"/>
                <a:gd name="T9" fmla="*/ 1 h 64"/>
                <a:gd name="T10" fmla="*/ 0 w 39"/>
                <a:gd name="T11" fmla="*/ 1 h 64"/>
                <a:gd name="T12" fmla="*/ 1 w 39"/>
                <a:gd name="T13" fmla="*/ 1 h 64"/>
                <a:gd name="T14" fmla="*/ 1 w 39"/>
                <a:gd name="T15" fmla="*/ 1 h 64"/>
                <a:gd name="T16" fmla="*/ 1 w 39"/>
                <a:gd name="T17" fmla="*/ 1 h 64"/>
                <a:gd name="T18" fmla="*/ 1 w 39"/>
                <a:gd name="T19" fmla="*/ 0 h 64"/>
                <a:gd name="T20" fmla="*/ 1 w 39"/>
                <a:gd name="T21" fmla="*/ 1 h 64"/>
                <a:gd name="T22" fmla="*/ 1 w 39"/>
                <a:gd name="T23" fmla="*/ 1 h 64"/>
                <a:gd name="T24" fmla="*/ 1 w 39"/>
                <a:gd name="T25" fmla="*/ 1 h 64"/>
                <a:gd name="T26" fmla="*/ 1 w 39"/>
                <a:gd name="T27" fmla="*/ 0 h 64"/>
                <a:gd name="T28" fmla="*/ 1 w 39"/>
                <a:gd name="T29" fmla="*/ 1 h 64"/>
                <a:gd name="T30" fmla="*/ 1 w 39"/>
                <a:gd name="T31" fmla="*/ 1 h 64"/>
                <a:gd name="T32" fmla="*/ 2 w 39"/>
                <a:gd name="T33" fmla="*/ 1 h 64"/>
                <a:gd name="T34" fmla="*/ 2 w 39"/>
                <a:gd name="T35" fmla="*/ 1 h 64"/>
                <a:gd name="T36" fmla="*/ 2 w 39"/>
                <a:gd name="T37" fmla="*/ 1 h 64"/>
                <a:gd name="T38" fmla="*/ 2 w 39"/>
                <a:gd name="T39" fmla="*/ 1 h 64"/>
                <a:gd name="T40" fmla="*/ 2 w 39"/>
                <a:gd name="T41" fmla="*/ 1 h 64"/>
                <a:gd name="T42" fmla="*/ 1 w 39"/>
                <a:gd name="T43" fmla="*/ 2 h 64"/>
                <a:gd name="T44" fmla="*/ 1 w 39"/>
                <a:gd name="T45" fmla="*/ 2 h 64"/>
                <a:gd name="T46" fmla="*/ 1 w 39"/>
                <a:gd name="T47" fmla="*/ 2 h 6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9"/>
                <a:gd name="T73" fmla="*/ 0 h 64"/>
                <a:gd name="T74" fmla="*/ 39 w 39"/>
                <a:gd name="T75" fmla="*/ 64 h 6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9" h="64">
                  <a:moveTo>
                    <a:pt x="21" y="64"/>
                  </a:moveTo>
                  <a:lnTo>
                    <a:pt x="11" y="58"/>
                  </a:lnTo>
                  <a:lnTo>
                    <a:pt x="4" y="50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0" y="24"/>
                  </a:lnTo>
                  <a:lnTo>
                    <a:pt x="4" y="16"/>
                  </a:lnTo>
                  <a:lnTo>
                    <a:pt x="11" y="8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21" y="2"/>
                  </a:lnTo>
                  <a:lnTo>
                    <a:pt x="30" y="8"/>
                  </a:lnTo>
                  <a:lnTo>
                    <a:pt x="35" y="16"/>
                  </a:lnTo>
                  <a:lnTo>
                    <a:pt x="39" y="24"/>
                  </a:lnTo>
                  <a:lnTo>
                    <a:pt x="39" y="34"/>
                  </a:lnTo>
                  <a:lnTo>
                    <a:pt x="39" y="42"/>
                  </a:lnTo>
                  <a:lnTo>
                    <a:pt x="35" y="50"/>
                  </a:lnTo>
                  <a:lnTo>
                    <a:pt x="28" y="58"/>
                  </a:lnTo>
                  <a:lnTo>
                    <a:pt x="21" y="64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79" name="Line 303"/>
            <p:cNvSpPr>
              <a:spLocks noChangeShapeType="1"/>
            </p:cNvSpPr>
            <p:nvPr/>
          </p:nvSpPr>
          <p:spPr bwMode="auto">
            <a:xfrm>
              <a:off x="3385" y="1419"/>
              <a:ext cx="7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80" name="Line 304"/>
            <p:cNvSpPr>
              <a:spLocks noChangeShapeType="1"/>
            </p:cNvSpPr>
            <p:nvPr/>
          </p:nvSpPr>
          <p:spPr bwMode="auto">
            <a:xfrm>
              <a:off x="3386" y="1424"/>
              <a:ext cx="6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81" name="Line 305"/>
            <p:cNvSpPr>
              <a:spLocks noChangeShapeType="1"/>
            </p:cNvSpPr>
            <p:nvPr/>
          </p:nvSpPr>
          <p:spPr bwMode="auto">
            <a:xfrm>
              <a:off x="3385" y="1429"/>
              <a:ext cx="7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82" name="Freeform 306"/>
            <p:cNvSpPr>
              <a:spLocks/>
            </p:cNvSpPr>
            <p:nvPr/>
          </p:nvSpPr>
          <p:spPr bwMode="auto">
            <a:xfrm>
              <a:off x="3194" y="1374"/>
              <a:ext cx="186" cy="46"/>
            </a:xfrm>
            <a:custGeom>
              <a:avLst/>
              <a:gdLst>
                <a:gd name="T0" fmla="*/ 0 w 307"/>
                <a:gd name="T1" fmla="*/ 1 h 85"/>
                <a:gd name="T2" fmla="*/ 1 w 307"/>
                <a:gd name="T3" fmla="*/ 1 h 85"/>
                <a:gd name="T4" fmla="*/ 1 w 307"/>
                <a:gd name="T5" fmla="*/ 1 h 85"/>
                <a:gd name="T6" fmla="*/ 2 w 307"/>
                <a:gd name="T7" fmla="*/ 1 h 85"/>
                <a:gd name="T8" fmla="*/ 3 w 307"/>
                <a:gd name="T9" fmla="*/ 1 h 85"/>
                <a:gd name="T10" fmla="*/ 4 w 307"/>
                <a:gd name="T11" fmla="*/ 1 h 85"/>
                <a:gd name="T12" fmla="*/ 5 w 307"/>
                <a:gd name="T13" fmla="*/ 1 h 85"/>
                <a:gd name="T14" fmla="*/ 6 w 307"/>
                <a:gd name="T15" fmla="*/ 0 h 85"/>
                <a:gd name="T16" fmla="*/ 7 w 307"/>
                <a:gd name="T17" fmla="*/ 0 h 85"/>
                <a:gd name="T18" fmla="*/ 8 w 307"/>
                <a:gd name="T19" fmla="*/ 0 h 85"/>
                <a:gd name="T20" fmla="*/ 10 w 307"/>
                <a:gd name="T21" fmla="*/ 1 h 85"/>
                <a:gd name="T22" fmla="*/ 11 w 307"/>
                <a:gd name="T23" fmla="*/ 1 h 85"/>
                <a:gd name="T24" fmla="*/ 12 w 307"/>
                <a:gd name="T25" fmla="*/ 1 h 85"/>
                <a:gd name="T26" fmla="*/ 13 w 307"/>
                <a:gd name="T27" fmla="*/ 1 h 85"/>
                <a:gd name="T28" fmla="*/ 13 w 307"/>
                <a:gd name="T29" fmla="*/ 1 h 85"/>
                <a:gd name="T30" fmla="*/ 15 w 307"/>
                <a:gd name="T31" fmla="*/ 1 h 85"/>
                <a:gd name="T32" fmla="*/ 15 w 307"/>
                <a:gd name="T33" fmla="*/ 1 h 85"/>
                <a:gd name="T34" fmla="*/ 15 w 307"/>
                <a:gd name="T35" fmla="*/ 1 h 85"/>
                <a:gd name="T36" fmla="*/ 15 w 307"/>
                <a:gd name="T37" fmla="*/ 1 h 85"/>
                <a:gd name="T38" fmla="*/ 15 w 307"/>
                <a:gd name="T39" fmla="*/ 1 h 85"/>
                <a:gd name="T40" fmla="*/ 15 w 307"/>
                <a:gd name="T41" fmla="*/ 1 h 85"/>
                <a:gd name="T42" fmla="*/ 15 w 307"/>
                <a:gd name="T43" fmla="*/ 1 h 85"/>
                <a:gd name="T44" fmla="*/ 15 w 307"/>
                <a:gd name="T45" fmla="*/ 1 h 85"/>
                <a:gd name="T46" fmla="*/ 15 w 307"/>
                <a:gd name="T47" fmla="*/ 2 h 85"/>
                <a:gd name="T48" fmla="*/ 13 w 307"/>
                <a:gd name="T49" fmla="*/ 2 h 85"/>
                <a:gd name="T50" fmla="*/ 13 w 307"/>
                <a:gd name="T51" fmla="*/ 2 h 85"/>
                <a:gd name="T52" fmla="*/ 12 w 307"/>
                <a:gd name="T53" fmla="*/ 2 h 85"/>
                <a:gd name="T54" fmla="*/ 11 w 307"/>
                <a:gd name="T55" fmla="*/ 2 h 85"/>
                <a:gd name="T56" fmla="*/ 10 w 307"/>
                <a:gd name="T57" fmla="*/ 2 h 85"/>
                <a:gd name="T58" fmla="*/ 8 w 307"/>
                <a:gd name="T59" fmla="*/ 2 h 85"/>
                <a:gd name="T60" fmla="*/ 7 w 307"/>
                <a:gd name="T61" fmla="*/ 2 h 85"/>
                <a:gd name="T62" fmla="*/ 6 w 307"/>
                <a:gd name="T63" fmla="*/ 2 h 85"/>
                <a:gd name="T64" fmla="*/ 5 w 307"/>
                <a:gd name="T65" fmla="*/ 2 h 85"/>
                <a:gd name="T66" fmla="*/ 4 w 307"/>
                <a:gd name="T67" fmla="*/ 2 h 85"/>
                <a:gd name="T68" fmla="*/ 3 w 307"/>
                <a:gd name="T69" fmla="*/ 2 h 85"/>
                <a:gd name="T70" fmla="*/ 2 w 307"/>
                <a:gd name="T71" fmla="*/ 2 h 85"/>
                <a:gd name="T72" fmla="*/ 1 w 307"/>
                <a:gd name="T73" fmla="*/ 2 h 85"/>
                <a:gd name="T74" fmla="*/ 1 w 307"/>
                <a:gd name="T75" fmla="*/ 2 h 85"/>
                <a:gd name="T76" fmla="*/ 0 w 307"/>
                <a:gd name="T77" fmla="*/ 1 h 85"/>
                <a:gd name="T78" fmla="*/ 0 w 307"/>
                <a:gd name="T79" fmla="*/ 1 h 8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7"/>
                <a:gd name="T121" fmla="*/ 0 h 85"/>
                <a:gd name="T122" fmla="*/ 307 w 307"/>
                <a:gd name="T123" fmla="*/ 85 h 8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7" h="85">
                  <a:moveTo>
                    <a:pt x="0" y="43"/>
                  </a:moveTo>
                  <a:lnTo>
                    <a:pt x="14" y="32"/>
                  </a:lnTo>
                  <a:lnTo>
                    <a:pt x="30" y="24"/>
                  </a:lnTo>
                  <a:lnTo>
                    <a:pt x="49" y="18"/>
                  </a:lnTo>
                  <a:lnTo>
                    <a:pt x="68" y="12"/>
                  </a:lnTo>
                  <a:lnTo>
                    <a:pt x="86" y="6"/>
                  </a:lnTo>
                  <a:lnTo>
                    <a:pt x="107" y="4"/>
                  </a:lnTo>
                  <a:lnTo>
                    <a:pt x="128" y="0"/>
                  </a:lnTo>
                  <a:lnTo>
                    <a:pt x="149" y="0"/>
                  </a:lnTo>
                  <a:lnTo>
                    <a:pt x="170" y="0"/>
                  </a:lnTo>
                  <a:lnTo>
                    <a:pt x="193" y="2"/>
                  </a:lnTo>
                  <a:lnTo>
                    <a:pt x="214" y="6"/>
                  </a:lnTo>
                  <a:lnTo>
                    <a:pt x="233" y="10"/>
                  </a:lnTo>
                  <a:lnTo>
                    <a:pt x="254" y="16"/>
                  </a:lnTo>
                  <a:lnTo>
                    <a:pt x="273" y="22"/>
                  </a:lnTo>
                  <a:lnTo>
                    <a:pt x="291" y="32"/>
                  </a:lnTo>
                  <a:lnTo>
                    <a:pt x="307" y="43"/>
                  </a:lnTo>
                  <a:lnTo>
                    <a:pt x="291" y="53"/>
                  </a:lnTo>
                  <a:lnTo>
                    <a:pt x="273" y="63"/>
                  </a:lnTo>
                  <a:lnTo>
                    <a:pt x="254" y="69"/>
                  </a:lnTo>
                  <a:lnTo>
                    <a:pt x="233" y="75"/>
                  </a:lnTo>
                  <a:lnTo>
                    <a:pt x="214" y="81"/>
                  </a:lnTo>
                  <a:lnTo>
                    <a:pt x="193" y="83"/>
                  </a:lnTo>
                  <a:lnTo>
                    <a:pt x="170" y="85"/>
                  </a:lnTo>
                  <a:lnTo>
                    <a:pt x="149" y="85"/>
                  </a:lnTo>
                  <a:lnTo>
                    <a:pt x="128" y="85"/>
                  </a:lnTo>
                  <a:lnTo>
                    <a:pt x="107" y="83"/>
                  </a:lnTo>
                  <a:lnTo>
                    <a:pt x="86" y="79"/>
                  </a:lnTo>
                  <a:lnTo>
                    <a:pt x="68" y="73"/>
                  </a:lnTo>
                  <a:lnTo>
                    <a:pt x="49" y="67"/>
                  </a:lnTo>
                  <a:lnTo>
                    <a:pt x="30" y="61"/>
                  </a:lnTo>
                  <a:lnTo>
                    <a:pt x="14" y="5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83" name="Freeform 307"/>
            <p:cNvSpPr>
              <a:spLocks/>
            </p:cNvSpPr>
            <p:nvPr/>
          </p:nvSpPr>
          <p:spPr bwMode="auto">
            <a:xfrm>
              <a:off x="3194" y="1374"/>
              <a:ext cx="186" cy="46"/>
            </a:xfrm>
            <a:custGeom>
              <a:avLst/>
              <a:gdLst>
                <a:gd name="T0" fmla="*/ 0 w 307"/>
                <a:gd name="T1" fmla="*/ 1 h 85"/>
                <a:gd name="T2" fmla="*/ 1 w 307"/>
                <a:gd name="T3" fmla="*/ 1 h 85"/>
                <a:gd name="T4" fmla="*/ 1 w 307"/>
                <a:gd name="T5" fmla="*/ 1 h 85"/>
                <a:gd name="T6" fmla="*/ 2 w 307"/>
                <a:gd name="T7" fmla="*/ 1 h 85"/>
                <a:gd name="T8" fmla="*/ 3 w 307"/>
                <a:gd name="T9" fmla="*/ 1 h 85"/>
                <a:gd name="T10" fmla="*/ 4 w 307"/>
                <a:gd name="T11" fmla="*/ 1 h 85"/>
                <a:gd name="T12" fmla="*/ 5 w 307"/>
                <a:gd name="T13" fmla="*/ 1 h 85"/>
                <a:gd name="T14" fmla="*/ 6 w 307"/>
                <a:gd name="T15" fmla="*/ 0 h 85"/>
                <a:gd name="T16" fmla="*/ 7 w 307"/>
                <a:gd name="T17" fmla="*/ 0 h 85"/>
                <a:gd name="T18" fmla="*/ 8 w 307"/>
                <a:gd name="T19" fmla="*/ 0 h 85"/>
                <a:gd name="T20" fmla="*/ 10 w 307"/>
                <a:gd name="T21" fmla="*/ 1 h 85"/>
                <a:gd name="T22" fmla="*/ 11 w 307"/>
                <a:gd name="T23" fmla="*/ 1 h 85"/>
                <a:gd name="T24" fmla="*/ 12 w 307"/>
                <a:gd name="T25" fmla="*/ 1 h 85"/>
                <a:gd name="T26" fmla="*/ 13 w 307"/>
                <a:gd name="T27" fmla="*/ 1 h 85"/>
                <a:gd name="T28" fmla="*/ 13 w 307"/>
                <a:gd name="T29" fmla="*/ 1 h 85"/>
                <a:gd name="T30" fmla="*/ 15 w 307"/>
                <a:gd name="T31" fmla="*/ 1 h 85"/>
                <a:gd name="T32" fmla="*/ 15 w 307"/>
                <a:gd name="T33" fmla="*/ 1 h 85"/>
                <a:gd name="T34" fmla="*/ 15 w 307"/>
                <a:gd name="T35" fmla="*/ 1 h 85"/>
                <a:gd name="T36" fmla="*/ 15 w 307"/>
                <a:gd name="T37" fmla="*/ 1 h 85"/>
                <a:gd name="T38" fmla="*/ 15 w 307"/>
                <a:gd name="T39" fmla="*/ 1 h 85"/>
                <a:gd name="T40" fmla="*/ 15 w 307"/>
                <a:gd name="T41" fmla="*/ 1 h 85"/>
                <a:gd name="T42" fmla="*/ 15 w 307"/>
                <a:gd name="T43" fmla="*/ 1 h 85"/>
                <a:gd name="T44" fmla="*/ 15 w 307"/>
                <a:gd name="T45" fmla="*/ 1 h 85"/>
                <a:gd name="T46" fmla="*/ 15 w 307"/>
                <a:gd name="T47" fmla="*/ 2 h 85"/>
                <a:gd name="T48" fmla="*/ 13 w 307"/>
                <a:gd name="T49" fmla="*/ 2 h 85"/>
                <a:gd name="T50" fmla="*/ 13 w 307"/>
                <a:gd name="T51" fmla="*/ 2 h 85"/>
                <a:gd name="T52" fmla="*/ 12 w 307"/>
                <a:gd name="T53" fmla="*/ 2 h 85"/>
                <a:gd name="T54" fmla="*/ 11 w 307"/>
                <a:gd name="T55" fmla="*/ 2 h 85"/>
                <a:gd name="T56" fmla="*/ 10 w 307"/>
                <a:gd name="T57" fmla="*/ 2 h 85"/>
                <a:gd name="T58" fmla="*/ 8 w 307"/>
                <a:gd name="T59" fmla="*/ 2 h 85"/>
                <a:gd name="T60" fmla="*/ 7 w 307"/>
                <a:gd name="T61" fmla="*/ 2 h 85"/>
                <a:gd name="T62" fmla="*/ 6 w 307"/>
                <a:gd name="T63" fmla="*/ 2 h 85"/>
                <a:gd name="T64" fmla="*/ 5 w 307"/>
                <a:gd name="T65" fmla="*/ 2 h 85"/>
                <a:gd name="T66" fmla="*/ 4 w 307"/>
                <a:gd name="T67" fmla="*/ 2 h 85"/>
                <a:gd name="T68" fmla="*/ 3 w 307"/>
                <a:gd name="T69" fmla="*/ 2 h 85"/>
                <a:gd name="T70" fmla="*/ 2 w 307"/>
                <a:gd name="T71" fmla="*/ 2 h 85"/>
                <a:gd name="T72" fmla="*/ 1 w 307"/>
                <a:gd name="T73" fmla="*/ 2 h 85"/>
                <a:gd name="T74" fmla="*/ 1 w 307"/>
                <a:gd name="T75" fmla="*/ 2 h 85"/>
                <a:gd name="T76" fmla="*/ 0 w 307"/>
                <a:gd name="T77" fmla="*/ 1 h 85"/>
                <a:gd name="T78" fmla="*/ 0 w 307"/>
                <a:gd name="T79" fmla="*/ 1 h 8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7"/>
                <a:gd name="T121" fmla="*/ 0 h 85"/>
                <a:gd name="T122" fmla="*/ 307 w 307"/>
                <a:gd name="T123" fmla="*/ 85 h 8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7" h="85">
                  <a:moveTo>
                    <a:pt x="0" y="43"/>
                  </a:moveTo>
                  <a:lnTo>
                    <a:pt x="14" y="32"/>
                  </a:lnTo>
                  <a:lnTo>
                    <a:pt x="30" y="24"/>
                  </a:lnTo>
                  <a:lnTo>
                    <a:pt x="49" y="18"/>
                  </a:lnTo>
                  <a:lnTo>
                    <a:pt x="68" y="12"/>
                  </a:lnTo>
                  <a:lnTo>
                    <a:pt x="86" y="6"/>
                  </a:lnTo>
                  <a:lnTo>
                    <a:pt x="107" y="4"/>
                  </a:lnTo>
                  <a:lnTo>
                    <a:pt x="128" y="0"/>
                  </a:lnTo>
                  <a:lnTo>
                    <a:pt x="149" y="0"/>
                  </a:lnTo>
                  <a:lnTo>
                    <a:pt x="170" y="0"/>
                  </a:lnTo>
                  <a:lnTo>
                    <a:pt x="193" y="2"/>
                  </a:lnTo>
                  <a:lnTo>
                    <a:pt x="214" y="6"/>
                  </a:lnTo>
                  <a:lnTo>
                    <a:pt x="233" y="10"/>
                  </a:lnTo>
                  <a:lnTo>
                    <a:pt x="254" y="16"/>
                  </a:lnTo>
                  <a:lnTo>
                    <a:pt x="273" y="22"/>
                  </a:lnTo>
                  <a:lnTo>
                    <a:pt x="291" y="32"/>
                  </a:lnTo>
                  <a:lnTo>
                    <a:pt x="307" y="43"/>
                  </a:lnTo>
                  <a:lnTo>
                    <a:pt x="291" y="53"/>
                  </a:lnTo>
                  <a:lnTo>
                    <a:pt x="273" y="63"/>
                  </a:lnTo>
                  <a:lnTo>
                    <a:pt x="254" y="69"/>
                  </a:lnTo>
                  <a:lnTo>
                    <a:pt x="233" y="75"/>
                  </a:lnTo>
                  <a:lnTo>
                    <a:pt x="214" y="81"/>
                  </a:lnTo>
                  <a:lnTo>
                    <a:pt x="193" y="83"/>
                  </a:lnTo>
                  <a:lnTo>
                    <a:pt x="170" y="85"/>
                  </a:lnTo>
                  <a:lnTo>
                    <a:pt x="149" y="85"/>
                  </a:lnTo>
                  <a:lnTo>
                    <a:pt x="128" y="85"/>
                  </a:lnTo>
                  <a:lnTo>
                    <a:pt x="107" y="83"/>
                  </a:lnTo>
                  <a:lnTo>
                    <a:pt x="86" y="79"/>
                  </a:lnTo>
                  <a:lnTo>
                    <a:pt x="68" y="73"/>
                  </a:lnTo>
                  <a:lnTo>
                    <a:pt x="49" y="67"/>
                  </a:lnTo>
                  <a:lnTo>
                    <a:pt x="30" y="61"/>
                  </a:lnTo>
                  <a:lnTo>
                    <a:pt x="14" y="5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84" name="Freeform 308"/>
            <p:cNvSpPr>
              <a:spLocks noEditPoints="1"/>
            </p:cNvSpPr>
            <p:nvPr/>
          </p:nvSpPr>
          <p:spPr bwMode="auto">
            <a:xfrm>
              <a:off x="3211" y="1386"/>
              <a:ext cx="150" cy="19"/>
            </a:xfrm>
            <a:custGeom>
              <a:avLst/>
              <a:gdLst>
                <a:gd name="T0" fmla="*/ 2 w 247"/>
                <a:gd name="T1" fmla="*/ 1 h 35"/>
                <a:gd name="T2" fmla="*/ 1 w 247"/>
                <a:gd name="T3" fmla="*/ 1 h 35"/>
                <a:gd name="T4" fmla="*/ 1 w 247"/>
                <a:gd name="T5" fmla="*/ 1 h 35"/>
                <a:gd name="T6" fmla="*/ 1 w 247"/>
                <a:gd name="T7" fmla="*/ 1 h 35"/>
                <a:gd name="T8" fmla="*/ 1 w 247"/>
                <a:gd name="T9" fmla="*/ 1 h 35"/>
                <a:gd name="T10" fmla="*/ 1 w 247"/>
                <a:gd name="T11" fmla="*/ 0 h 35"/>
                <a:gd name="T12" fmla="*/ 2 w 247"/>
                <a:gd name="T13" fmla="*/ 1 h 35"/>
                <a:gd name="T14" fmla="*/ 1 w 247"/>
                <a:gd name="T15" fmla="*/ 1 h 35"/>
                <a:gd name="T16" fmla="*/ 1 w 247"/>
                <a:gd name="T17" fmla="*/ 1 h 35"/>
                <a:gd name="T18" fmla="*/ 1 w 247"/>
                <a:gd name="T19" fmla="*/ 1 h 35"/>
                <a:gd name="T20" fmla="*/ 1 w 247"/>
                <a:gd name="T21" fmla="*/ 1 h 35"/>
                <a:gd name="T22" fmla="*/ 1 w 247"/>
                <a:gd name="T23" fmla="*/ 1 h 35"/>
                <a:gd name="T24" fmla="*/ 1 w 247"/>
                <a:gd name="T25" fmla="*/ 1 h 35"/>
                <a:gd name="T26" fmla="*/ 2 w 247"/>
                <a:gd name="T27" fmla="*/ 0 h 35"/>
                <a:gd name="T28" fmla="*/ 3 w 247"/>
                <a:gd name="T29" fmla="*/ 1 h 35"/>
                <a:gd name="T30" fmla="*/ 4 w 247"/>
                <a:gd name="T31" fmla="*/ 1 h 35"/>
                <a:gd name="T32" fmla="*/ 4 w 247"/>
                <a:gd name="T33" fmla="*/ 1 h 35"/>
                <a:gd name="T34" fmla="*/ 2 w 247"/>
                <a:gd name="T35" fmla="*/ 0 h 35"/>
                <a:gd name="T36" fmla="*/ 6 w 247"/>
                <a:gd name="T37" fmla="*/ 1 h 35"/>
                <a:gd name="T38" fmla="*/ 6 w 247"/>
                <a:gd name="T39" fmla="*/ 1 h 35"/>
                <a:gd name="T40" fmla="*/ 5 w 247"/>
                <a:gd name="T41" fmla="*/ 1 h 35"/>
                <a:gd name="T42" fmla="*/ 5 w 247"/>
                <a:gd name="T43" fmla="*/ 1 h 35"/>
                <a:gd name="T44" fmla="*/ 5 w 247"/>
                <a:gd name="T45" fmla="*/ 1 h 35"/>
                <a:gd name="T46" fmla="*/ 5 w 247"/>
                <a:gd name="T47" fmla="*/ 1 h 35"/>
                <a:gd name="T48" fmla="*/ 5 w 247"/>
                <a:gd name="T49" fmla="*/ 1 h 35"/>
                <a:gd name="T50" fmla="*/ 5 w 247"/>
                <a:gd name="T51" fmla="*/ 1 h 35"/>
                <a:gd name="T52" fmla="*/ 7 w 247"/>
                <a:gd name="T53" fmla="*/ 0 h 35"/>
                <a:gd name="T54" fmla="*/ 8 w 247"/>
                <a:gd name="T55" fmla="*/ 1 h 35"/>
                <a:gd name="T56" fmla="*/ 7 w 247"/>
                <a:gd name="T57" fmla="*/ 0 h 35"/>
                <a:gd name="T58" fmla="*/ 9 w 247"/>
                <a:gd name="T59" fmla="*/ 1 h 35"/>
                <a:gd name="T60" fmla="*/ 10 w 247"/>
                <a:gd name="T61" fmla="*/ 0 h 35"/>
                <a:gd name="T62" fmla="*/ 10 w 247"/>
                <a:gd name="T63" fmla="*/ 1 h 35"/>
                <a:gd name="T64" fmla="*/ 9 w 247"/>
                <a:gd name="T65" fmla="*/ 1 h 35"/>
                <a:gd name="T66" fmla="*/ 12 w 247"/>
                <a:gd name="T67" fmla="*/ 1 h 35"/>
                <a:gd name="T68" fmla="*/ 12 w 247"/>
                <a:gd name="T69" fmla="*/ 1 h 35"/>
                <a:gd name="T70" fmla="*/ 12 w 247"/>
                <a:gd name="T71" fmla="*/ 1 h 35"/>
                <a:gd name="T72" fmla="*/ 11 w 247"/>
                <a:gd name="T73" fmla="*/ 1 h 35"/>
                <a:gd name="T74" fmla="*/ 11 w 247"/>
                <a:gd name="T75" fmla="*/ 1 h 35"/>
                <a:gd name="T76" fmla="*/ 11 w 247"/>
                <a:gd name="T77" fmla="*/ 1 h 35"/>
                <a:gd name="T78" fmla="*/ 12 w 247"/>
                <a:gd name="T79" fmla="*/ 1 h 35"/>
                <a:gd name="T80" fmla="*/ 12 w 247"/>
                <a:gd name="T81" fmla="*/ 1 h 35"/>
                <a:gd name="T82" fmla="*/ 12 w 247"/>
                <a:gd name="T83" fmla="*/ 1 h 35"/>
                <a:gd name="T84" fmla="*/ 12 w 247"/>
                <a:gd name="T85" fmla="*/ 1 h 35"/>
                <a:gd name="T86" fmla="*/ 11 w 247"/>
                <a:gd name="T87" fmla="*/ 1 h 35"/>
                <a:gd name="T88" fmla="*/ 11 w 247"/>
                <a:gd name="T89" fmla="*/ 1 h 35"/>
                <a:gd name="T90" fmla="*/ 12 w 247"/>
                <a:gd name="T91" fmla="*/ 1 h 35"/>
                <a:gd name="T92" fmla="*/ 12 w 247"/>
                <a:gd name="T93" fmla="*/ 1 h 3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47"/>
                <a:gd name="T142" fmla="*/ 0 h 35"/>
                <a:gd name="T143" fmla="*/ 247 w 247"/>
                <a:gd name="T144" fmla="*/ 35 h 3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47" h="35">
                  <a:moveTo>
                    <a:pt x="28" y="21"/>
                  </a:moveTo>
                  <a:lnTo>
                    <a:pt x="40" y="25"/>
                  </a:lnTo>
                  <a:lnTo>
                    <a:pt x="38" y="27"/>
                  </a:lnTo>
                  <a:lnTo>
                    <a:pt x="38" y="31"/>
                  </a:lnTo>
                  <a:lnTo>
                    <a:pt x="33" y="33"/>
                  </a:lnTo>
                  <a:lnTo>
                    <a:pt x="31" y="35"/>
                  </a:lnTo>
                  <a:lnTo>
                    <a:pt x="26" y="35"/>
                  </a:lnTo>
                  <a:lnTo>
                    <a:pt x="21" y="35"/>
                  </a:lnTo>
                  <a:lnTo>
                    <a:pt x="17" y="35"/>
                  </a:lnTo>
                  <a:lnTo>
                    <a:pt x="12" y="35"/>
                  </a:lnTo>
                  <a:lnTo>
                    <a:pt x="7" y="33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3" y="11"/>
                  </a:lnTo>
                  <a:lnTo>
                    <a:pt x="5" y="4"/>
                  </a:lnTo>
                  <a:lnTo>
                    <a:pt x="12" y="2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33" y="2"/>
                  </a:lnTo>
                  <a:lnTo>
                    <a:pt x="38" y="6"/>
                  </a:lnTo>
                  <a:lnTo>
                    <a:pt x="40" y="11"/>
                  </a:lnTo>
                  <a:lnTo>
                    <a:pt x="28" y="13"/>
                  </a:lnTo>
                  <a:lnTo>
                    <a:pt x="28" y="11"/>
                  </a:lnTo>
                  <a:lnTo>
                    <a:pt x="26" y="11"/>
                  </a:lnTo>
                  <a:lnTo>
                    <a:pt x="24" y="8"/>
                  </a:lnTo>
                  <a:lnTo>
                    <a:pt x="21" y="8"/>
                  </a:lnTo>
                  <a:lnTo>
                    <a:pt x="17" y="8"/>
                  </a:lnTo>
                  <a:lnTo>
                    <a:pt x="14" y="11"/>
                  </a:lnTo>
                  <a:lnTo>
                    <a:pt x="14" y="15"/>
                  </a:lnTo>
                  <a:lnTo>
                    <a:pt x="12" y="19"/>
                  </a:lnTo>
                  <a:lnTo>
                    <a:pt x="14" y="23"/>
                  </a:lnTo>
                  <a:lnTo>
                    <a:pt x="14" y="27"/>
                  </a:lnTo>
                  <a:lnTo>
                    <a:pt x="17" y="27"/>
                  </a:lnTo>
                  <a:lnTo>
                    <a:pt x="21" y="29"/>
                  </a:lnTo>
                  <a:lnTo>
                    <a:pt x="24" y="27"/>
                  </a:lnTo>
                  <a:lnTo>
                    <a:pt x="26" y="27"/>
                  </a:lnTo>
                  <a:lnTo>
                    <a:pt x="28" y="25"/>
                  </a:lnTo>
                  <a:lnTo>
                    <a:pt x="28" y="21"/>
                  </a:lnTo>
                  <a:close/>
                  <a:moveTo>
                    <a:pt x="47" y="0"/>
                  </a:moveTo>
                  <a:lnTo>
                    <a:pt x="80" y="0"/>
                  </a:lnTo>
                  <a:lnTo>
                    <a:pt x="80" y="8"/>
                  </a:lnTo>
                  <a:lnTo>
                    <a:pt x="59" y="8"/>
                  </a:lnTo>
                  <a:lnTo>
                    <a:pt x="59" y="15"/>
                  </a:lnTo>
                  <a:lnTo>
                    <a:pt x="77" y="15"/>
                  </a:lnTo>
                  <a:lnTo>
                    <a:pt x="77" y="21"/>
                  </a:lnTo>
                  <a:lnTo>
                    <a:pt x="59" y="21"/>
                  </a:lnTo>
                  <a:lnTo>
                    <a:pt x="59" y="27"/>
                  </a:lnTo>
                  <a:lnTo>
                    <a:pt x="80" y="27"/>
                  </a:lnTo>
                  <a:lnTo>
                    <a:pt x="80" y="35"/>
                  </a:lnTo>
                  <a:lnTo>
                    <a:pt x="47" y="35"/>
                  </a:lnTo>
                  <a:lnTo>
                    <a:pt x="47" y="0"/>
                  </a:lnTo>
                  <a:close/>
                  <a:moveTo>
                    <a:pt x="87" y="0"/>
                  </a:moveTo>
                  <a:lnTo>
                    <a:pt x="108" y="0"/>
                  </a:lnTo>
                  <a:lnTo>
                    <a:pt x="115" y="2"/>
                  </a:lnTo>
                  <a:lnTo>
                    <a:pt x="119" y="4"/>
                  </a:lnTo>
                  <a:lnTo>
                    <a:pt x="121" y="6"/>
                  </a:lnTo>
                  <a:lnTo>
                    <a:pt x="121" y="11"/>
                  </a:lnTo>
                  <a:lnTo>
                    <a:pt x="121" y="17"/>
                  </a:lnTo>
                  <a:lnTo>
                    <a:pt x="117" y="19"/>
                  </a:lnTo>
                  <a:lnTo>
                    <a:pt x="112" y="23"/>
                  </a:lnTo>
                  <a:lnTo>
                    <a:pt x="108" y="23"/>
                  </a:lnTo>
                  <a:lnTo>
                    <a:pt x="101" y="23"/>
                  </a:lnTo>
                  <a:lnTo>
                    <a:pt x="101" y="35"/>
                  </a:lnTo>
                  <a:lnTo>
                    <a:pt x="87" y="35"/>
                  </a:lnTo>
                  <a:lnTo>
                    <a:pt x="87" y="0"/>
                  </a:lnTo>
                  <a:close/>
                  <a:moveTo>
                    <a:pt x="101" y="15"/>
                  </a:moveTo>
                  <a:lnTo>
                    <a:pt x="103" y="15"/>
                  </a:lnTo>
                  <a:lnTo>
                    <a:pt x="105" y="15"/>
                  </a:lnTo>
                  <a:lnTo>
                    <a:pt x="108" y="15"/>
                  </a:lnTo>
                  <a:lnTo>
                    <a:pt x="110" y="13"/>
                  </a:lnTo>
                  <a:lnTo>
                    <a:pt x="110" y="11"/>
                  </a:lnTo>
                  <a:lnTo>
                    <a:pt x="108" y="8"/>
                  </a:lnTo>
                  <a:lnTo>
                    <a:pt x="105" y="8"/>
                  </a:lnTo>
                  <a:lnTo>
                    <a:pt x="103" y="8"/>
                  </a:lnTo>
                  <a:lnTo>
                    <a:pt x="101" y="8"/>
                  </a:lnTo>
                  <a:lnTo>
                    <a:pt x="101" y="15"/>
                  </a:lnTo>
                  <a:close/>
                  <a:moveTo>
                    <a:pt x="128" y="0"/>
                  </a:moveTo>
                  <a:lnTo>
                    <a:pt x="140" y="0"/>
                  </a:lnTo>
                  <a:lnTo>
                    <a:pt x="140" y="27"/>
                  </a:lnTo>
                  <a:lnTo>
                    <a:pt x="161" y="27"/>
                  </a:lnTo>
                  <a:lnTo>
                    <a:pt x="161" y="35"/>
                  </a:lnTo>
                  <a:lnTo>
                    <a:pt x="128" y="35"/>
                  </a:lnTo>
                  <a:lnTo>
                    <a:pt x="128" y="0"/>
                  </a:lnTo>
                  <a:close/>
                  <a:moveTo>
                    <a:pt x="191" y="29"/>
                  </a:moveTo>
                  <a:lnTo>
                    <a:pt x="177" y="29"/>
                  </a:lnTo>
                  <a:lnTo>
                    <a:pt x="175" y="35"/>
                  </a:lnTo>
                  <a:lnTo>
                    <a:pt x="161" y="35"/>
                  </a:lnTo>
                  <a:lnTo>
                    <a:pt x="177" y="0"/>
                  </a:lnTo>
                  <a:lnTo>
                    <a:pt x="191" y="0"/>
                  </a:lnTo>
                  <a:lnTo>
                    <a:pt x="205" y="35"/>
                  </a:lnTo>
                  <a:lnTo>
                    <a:pt x="194" y="35"/>
                  </a:lnTo>
                  <a:lnTo>
                    <a:pt x="191" y="29"/>
                  </a:lnTo>
                  <a:close/>
                  <a:moveTo>
                    <a:pt x="189" y="23"/>
                  </a:moveTo>
                  <a:lnTo>
                    <a:pt x="184" y="11"/>
                  </a:lnTo>
                  <a:lnTo>
                    <a:pt x="180" y="23"/>
                  </a:lnTo>
                  <a:lnTo>
                    <a:pt x="189" y="23"/>
                  </a:lnTo>
                  <a:close/>
                  <a:moveTo>
                    <a:pt x="236" y="21"/>
                  </a:moveTo>
                  <a:lnTo>
                    <a:pt x="247" y="25"/>
                  </a:lnTo>
                  <a:lnTo>
                    <a:pt x="245" y="27"/>
                  </a:lnTo>
                  <a:lnTo>
                    <a:pt x="243" y="31"/>
                  </a:lnTo>
                  <a:lnTo>
                    <a:pt x="240" y="33"/>
                  </a:lnTo>
                  <a:lnTo>
                    <a:pt x="238" y="35"/>
                  </a:lnTo>
                  <a:lnTo>
                    <a:pt x="233" y="35"/>
                  </a:lnTo>
                  <a:lnTo>
                    <a:pt x="229" y="35"/>
                  </a:lnTo>
                  <a:lnTo>
                    <a:pt x="222" y="35"/>
                  </a:lnTo>
                  <a:lnTo>
                    <a:pt x="217" y="35"/>
                  </a:lnTo>
                  <a:lnTo>
                    <a:pt x="215" y="33"/>
                  </a:lnTo>
                  <a:lnTo>
                    <a:pt x="210" y="29"/>
                  </a:lnTo>
                  <a:lnTo>
                    <a:pt x="208" y="25"/>
                  </a:lnTo>
                  <a:lnTo>
                    <a:pt x="208" y="19"/>
                  </a:lnTo>
                  <a:lnTo>
                    <a:pt x="208" y="11"/>
                  </a:lnTo>
                  <a:lnTo>
                    <a:pt x="212" y="4"/>
                  </a:lnTo>
                  <a:lnTo>
                    <a:pt x="219" y="2"/>
                  </a:lnTo>
                  <a:lnTo>
                    <a:pt x="229" y="0"/>
                  </a:lnTo>
                  <a:lnTo>
                    <a:pt x="236" y="0"/>
                  </a:lnTo>
                  <a:lnTo>
                    <a:pt x="240" y="2"/>
                  </a:lnTo>
                  <a:lnTo>
                    <a:pt x="243" y="6"/>
                  </a:lnTo>
                  <a:lnTo>
                    <a:pt x="247" y="11"/>
                  </a:lnTo>
                  <a:lnTo>
                    <a:pt x="236" y="13"/>
                  </a:lnTo>
                  <a:lnTo>
                    <a:pt x="233" y="11"/>
                  </a:lnTo>
                  <a:lnTo>
                    <a:pt x="231" y="8"/>
                  </a:lnTo>
                  <a:lnTo>
                    <a:pt x="229" y="8"/>
                  </a:lnTo>
                  <a:lnTo>
                    <a:pt x="224" y="8"/>
                  </a:lnTo>
                  <a:lnTo>
                    <a:pt x="222" y="11"/>
                  </a:lnTo>
                  <a:lnTo>
                    <a:pt x="219" y="15"/>
                  </a:lnTo>
                  <a:lnTo>
                    <a:pt x="219" y="19"/>
                  </a:lnTo>
                  <a:lnTo>
                    <a:pt x="219" y="23"/>
                  </a:lnTo>
                  <a:lnTo>
                    <a:pt x="222" y="27"/>
                  </a:lnTo>
                  <a:lnTo>
                    <a:pt x="224" y="27"/>
                  </a:lnTo>
                  <a:lnTo>
                    <a:pt x="229" y="29"/>
                  </a:lnTo>
                  <a:lnTo>
                    <a:pt x="231" y="27"/>
                  </a:lnTo>
                  <a:lnTo>
                    <a:pt x="233" y="27"/>
                  </a:lnTo>
                  <a:lnTo>
                    <a:pt x="236" y="25"/>
                  </a:lnTo>
                  <a:lnTo>
                    <a:pt x="236" y="2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85" name="Freeform 309"/>
            <p:cNvSpPr>
              <a:spLocks/>
            </p:cNvSpPr>
            <p:nvPr/>
          </p:nvSpPr>
          <p:spPr bwMode="auto">
            <a:xfrm>
              <a:off x="3211" y="1386"/>
              <a:ext cx="25" cy="19"/>
            </a:xfrm>
            <a:custGeom>
              <a:avLst/>
              <a:gdLst>
                <a:gd name="T0" fmla="*/ 2 w 40"/>
                <a:gd name="T1" fmla="*/ 1 h 35"/>
                <a:gd name="T2" fmla="*/ 3 w 40"/>
                <a:gd name="T3" fmla="*/ 1 h 35"/>
                <a:gd name="T4" fmla="*/ 3 w 40"/>
                <a:gd name="T5" fmla="*/ 1 h 35"/>
                <a:gd name="T6" fmla="*/ 3 w 40"/>
                <a:gd name="T7" fmla="*/ 1 h 35"/>
                <a:gd name="T8" fmla="*/ 2 w 40"/>
                <a:gd name="T9" fmla="*/ 1 h 35"/>
                <a:gd name="T10" fmla="*/ 2 w 40"/>
                <a:gd name="T11" fmla="*/ 1 h 35"/>
                <a:gd name="T12" fmla="*/ 2 w 40"/>
                <a:gd name="T13" fmla="*/ 1 h 35"/>
                <a:gd name="T14" fmla="*/ 1 w 40"/>
                <a:gd name="T15" fmla="*/ 1 h 35"/>
                <a:gd name="T16" fmla="*/ 1 w 40"/>
                <a:gd name="T17" fmla="*/ 1 h 35"/>
                <a:gd name="T18" fmla="*/ 1 w 40"/>
                <a:gd name="T19" fmla="*/ 1 h 35"/>
                <a:gd name="T20" fmla="*/ 1 w 40"/>
                <a:gd name="T21" fmla="*/ 1 h 35"/>
                <a:gd name="T22" fmla="*/ 1 w 40"/>
                <a:gd name="T23" fmla="*/ 1 h 35"/>
                <a:gd name="T24" fmla="*/ 0 w 40"/>
                <a:gd name="T25" fmla="*/ 1 h 35"/>
                <a:gd name="T26" fmla="*/ 0 w 40"/>
                <a:gd name="T27" fmla="*/ 1 h 35"/>
                <a:gd name="T28" fmla="*/ 1 w 40"/>
                <a:gd name="T29" fmla="*/ 1 h 35"/>
                <a:gd name="T30" fmla="*/ 1 w 40"/>
                <a:gd name="T31" fmla="*/ 1 h 35"/>
                <a:gd name="T32" fmla="*/ 1 w 40"/>
                <a:gd name="T33" fmla="*/ 1 h 35"/>
                <a:gd name="T34" fmla="*/ 1 w 40"/>
                <a:gd name="T35" fmla="*/ 0 h 35"/>
                <a:gd name="T36" fmla="*/ 2 w 40"/>
                <a:gd name="T37" fmla="*/ 0 h 35"/>
                <a:gd name="T38" fmla="*/ 2 w 40"/>
                <a:gd name="T39" fmla="*/ 1 h 35"/>
                <a:gd name="T40" fmla="*/ 3 w 40"/>
                <a:gd name="T41" fmla="*/ 1 h 35"/>
                <a:gd name="T42" fmla="*/ 3 w 40"/>
                <a:gd name="T43" fmla="*/ 1 h 35"/>
                <a:gd name="T44" fmla="*/ 2 w 40"/>
                <a:gd name="T45" fmla="*/ 1 h 35"/>
                <a:gd name="T46" fmla="*/ 2 w 40"/>
                <a:gd name="T47" fmla="*/ 1 h 35"/>
                <a:gd name="T48" fmla="*/ 2 w 40"/>
                <a:gd name="T49" fmla="*/ 1 h 35"/>
                <a:gd name="T50" fmla="*/ 2 w 40"/>
                <a:gd name="T51" fmla="*/ 1 h 35"/>
                <a:gd name="T52" fmla="*/ 2 w 40"/>
                <a:gd name="T53" fmla="*/ 1 h 35"/>
                <a:gd name="T54" fmla="*/ 2 w 40"/>
                <a:gd name="T55" fmla="*/ 1 h 35"/>
                <a:gd name="T56" fmla="*/ 1 w 40"/>
                <a:gd name="T57" fmla="*/ 1 h 35"/>
                <a:gd name="T58" fmla="*/ 1 w 40"/>
                <a:gd name="T59" fmla="*/ 1 h 35"/>
                <a:gd name="T60" fmla="*/ 1 w 40"/>
                <a:gd name="T61" fmla="*/ 1 h 35"/>
                <a:gd name="T62" fmla="*/ 1 w 40"/>
                <a:gd name="T63" fmla="*/ 1 h 35"/>
                <a:gd name="T64" fmla="*/ 1 w 40"/>
                <a:gd name="T65" fmla="*/ 1 h 35"/>
                <a:gd name="T66" fmla="*/ 1 w 40"/>
                <a:gd name="T67" fmla="*/ 1 h 35"/>
                <a:gd name="T68" fmla="*/ 1 w 40"/>
                <a:gd name="T69" fmla="*/ 1 h 35"/>
                <a:gd name="T70" fmla="*/ 1 w 40"/>
                <a:gd name="T71" fmla="*/ 1 h 35"/>
                <a:gd name="T72" fmla="*/ 1 w 40"/>
                <a:gd name="T73" fmla="*/ 1 h 35"/>
                <a:gd name="T74" fmla="*/ 2 w 40"/>
                <a:gd name="T75" fmla="*/ 1 h 35"/>
                <a:gd name="T76" fmla="*/ 2 w 40"/>
                <a:gd name="T77" fmla="*/ 1 h 35"/>
                <a:gd name="T78" fmla="*/ 2 w 40"/>
                <a:gd name="T79" fmla="*/ 1 h 35"/>
                <a:gd name="T80" fmla="*/ 2 w 40"/>
                <a:gd name="T81" fmla="*/ 1 h 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0"/>
                <a:gd name="T124" fmla="*/ 0 h 35"/>
                <a:gd name="T125" fmla="*/ 40 w 40"/>
                <a:gd name="T126" fmla="*/ 35 h 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0" h="35">
                  <a:moveTo>
                    <a:pt x="28" y="21"/>
                  </a:moveTo>
                  <a:lnTo>
                    <a:pt x="40" y="25"/>
                  </a:lnTo>
                  <a:lnTo>
                    <a:pt x="38" y="27"/>
                  </a:lnTo>
                  <a:lnTo>
                    <a:pt x="38" y="31"/>
                  </a:lnTo>
                  <a:lnTo>
                    <a:pt x="33" y="33"/>
                  </a:lnTo>
                  <a:lnTo>
                    <a:pt x="31" y="35"/>
                  </a:lnTo>
                  <a:lnTo>
                    <a:pt x="26" y="35"/>
                  </a:lnTo>
                  <a:lnTo>
                    <a:pt x="21" y="35"/>
                  </a:lnTo>
                  <a:lnTo>
                    <a:pt x="17" y="35"/>
                  </a:lnTo>
                  <a:lnTo>
                    <a:pt x="12" y="35"/>
                  </a:lnTo>
                  <a:lnTo>
                    <a:pt x="7" y="33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3" y="11"/>
                  </a:lnTo>
                  <a:lnTo>
                    <a:pt x="5" y="4"/>
                  </a:lnTo>
                  <a:lnTo>
                    <a:pt x="12" y="2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33" y="2"/>
                  </a:lnTo>
                  <a:lnTo>
                    <a:pt x="38" y="6"/>
                  </a:lnTo>
                  <a:lnTo>
                    <a:pt x="40" y="11"/>
                  </a:lnTo>
                  <a:lnTo>
                    <a:pt x="28" y="13"/>
                  </a:lnTo>
                  <a:lnTo>
                    <a:pt x="28" y="11"/>
                  </a:lnTo>
                  <a:lnTo>
                    <a:pt x="26" y="11"/>
                  </a:lnTo>
                  <a:lnTo>
                    <a:pt x="24" y="8"/>
                  </a:lnTo>
                  <a:lnTo>
                    <a:pt x="21" y="8"/>
                  </a:lnTo>
                  <a:lnTo>
                    <a:pt x="17" y="8"/>
                  </a:lnTo>
                  <a:lnTo>
                    <a:pt x="14" y="11"/>
                  </a:lnTo>
                  <a:lnTo>
                    <a:pt x="14" y="15"/>
                  </a:lnTo>
                  <a:lnTo>
                    <a:pt x="12" y="19"/>
                  </a:lnTo>
                  <a:lnTo>
                    <a:pt x="14" y="23"/>
                  </a:lnTo>
                  <a:lnTo>
                    <a:pt x="14" y="27"/>
                  </a:lnTo>
                  <a:lnTo>
                    <a:pt x="17" y="27"/>
                  </a:lnTo>
                  <a:lnTo>
                    <a:pt x="21" y="29"/>
                  </a:lnTo>
                  <a:lnTo>
                    <a:pt x="24" y="27"/>
                  </a:lnTo>
                  <a:lnTo>
                    <a:pt x="26" y="27"/>
                  </a:lnTo>
                  <a:lnTo>
                    <a:pt x="28" y="25"/>
                  </a:lnTo>
                  <a:lnTo>
                    <a:pt x="28" y="21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86" name="Freeform 310"/>
            <p:cNvSpPr>
              <a:spLocks/>
            </p:cNvSpPr>
            <p:nvPr/>
          </p:nvSpPr>
          <p:spPr bwMode="auto">
            <a:xfrm>
              <a:off x="3240" y="1386"/>
              <a:ext cx="20" cy="19"/>
            </a:xfrm>
            <a:custGeom>
              <a:avLst/>
              <a:gdLst>
                <a:gd name="T0" fmla="*/ 0 w 33"/>
                <a:gd name="T1" fmla="*/ 0 h 35"/>
                <a:gd name="T2" fmla="*/ 1 w 33"/>
                <a:gd name="T3" fmla="*/ 0 h 35"/>
                <a:gd name="T4" fmla="*/ 1 w 33"/>
                <a:gd name="T5" fmla="*/ 1 h 35"/>
                <a:gd name="T6" fmla="*/ 1 w 33"/>
                <a:gd name="T7" fmla="*/ 1 h 35"/>
                <a:gd name="T8" fmla="*/ 1 w 33"/>
                <a:gd name="T9" fmla="*/ 1 h 35"/>
                <a:gd name="T10" fmla="*/ 1 w 33"/>
                <a:gd name="T11" fmla="*/ 1 h 35"/>
                <a:gd name="T12" fmla="*/ 1 w 33"/>
                <a:gd name="T13" fmla="*/ 1 h 35"/>
                <a:gd name="T14" fmla="*/ 1 w 33"/>
                <a:gd name="T15" fmla="*/ 1 h 35"/>
                <a:gd name="T16" fmla="*/ 1 w 33"/>
                <a:gd name="T17" fmla="*/ 1 h 35"/>
                <a:gd name="T18" fmla="*/ 1 w 33"/>
                <a:gd name="T19" fmla="*/ 1 h 35"/>
                <a:gd name="T20" fmla="*/ 1 w 33"/>
                <a:gd name="T21" fmla="*/ 1 h 35"/>
                <a:gd name="T22" fmla="*/ 0 w 33"/>
                <a:gd name="T23" fmla="*/ 1 h 35"/>
                <a:gd name="T24" fmla="*/ 0 w 33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35"/>
                <a:gd name="T41" fmla="*/ 33 w 33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35">
                  <a:moveTo>
                    <a:pt x="0" y="0"/>
                  </a:moveTo>
                  <a:lnTo>
                    <a:pt x="33" y="0"/>
                  </a:lnTo>
                  <a:lnTo>
                    <a:pt x="33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30" y="15"/>
                  </a:lnTo>
                  <a:lnTo>
                    <a:pt x="30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33" y="27"/>
                  </a:lnTo>
                  <a:lnTo>
                    <a:pt x="33" y="35"/>
                  </a:lnTo>
                  <a:lnTo>
                    <a:pt x="0" y="35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87" name="Freeform 311"/>
            <p:cNvSpPr>
              <a:spLocks/>
            </p:cNvSpPr>
            <p:nvPr/>
          </p:nvSpPr>
          <p:spPr bwMode="auto">
            <a:xfrm>
              <a:off x="3264" y="1386"/>
              <a:ext cx="22" cy="19"/>
            </a:xfrm>
            <a:custGeom>
              <a:avLst/>
              <a:gdLst>
                <a:gd name="T0" fmla="*/ 0 w 34"/>
                <a:gd name="T1" fmla="*/ 0 h 35"/>
                <a:gd name="T2" fmla="*/ 2 w 34"/>
                <a:gd name="T3" fmla="*/ 0 h 35"/>
                <a:gd name="T4" fmla="*/ 2 w 34"/>
                <a:gd name="T5" fmla="*/ 1 h 35"/>
                <a:gd name="T6" fmla="*/ 3 w 34"/>
                <a:gd name="T7" fmla="*/ 1 h 35"/>
                <a:gd name="T8" fmla="*/ 3 w 34"/>
                <a:gd name="T9" fmla="*/ 1 h 35"/>
                <a:gd name="T10" fmla="*/ 3 w 34"/>
                <a:gd name="T11" fmla="*/ 1 h 35"/>
                <a:gd name="T12" fmla="*/ 3 w 34"/>
                <a:gd name="T13" fmla="*/ 1 h 35"/>
                <a:gd name="T14" fmla="*/ 2 w 34"/>
                <a:gd name="T15" fmla="*/ 1 h 35"/>
                <a:gd name="T16" fmla="*/ 2 w 34"/>
                <a:gd name="T17" fmla="*/ 1 h 35"/>
                <a:gd name="T18" fmla="*/ 2 w 34"/>
                <a:gd name="T19" fmla="*/ 1 h 35"/>
                <a:gd name="T20" fmla="*/ 1 w 34"/>
                <a:gd name="T21" fmla="*/ 1 h 35"/>
                <a:gd name="T22" fmla="*/ 1 w 34"/>
                <a:gd name="T23" fmla="*/ 1 h 35"/>
                <a:gd name="T24" fmla="*/ 0 w 34"/>
                <a:gd name="T25" fmla="*/ 1 h 35"/>
                <a:gd name="T26" fmla="*/ 0 w 34"/>
                <a:gd name="T27" fmla="*/ 0 h 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4"/>
                <a:gd name="T43" fmla="*/ 0 h 35"/>
                <a:gd name="T44" fmla="*/ 34 w 34"/>
                <a:gd name="T45" fmla="*/ 35 h 3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4" h="35">
                  <a:moveTo>
                    <a:pt x="0" y="0"/>
                  </a:moveTo>
                  <a:lnTo>
                    <a:pt x="21" y="0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4" y="11"/>
                  </a:lnTo>
                  <a:lnTo>
                    <a:pt x="34" y="17"/>
                  </a:lnTo>
                  <a:lnTo>
                    <a:pt x="30" y="19"/>
                  </a:lnTo>
                  <a:lnTo>
                    <a:pt x="25" y="23"/>
                  </a:lnTo>
                  <a:lnTo>
                    <a:pt x="21" y="23"/>
                  </a:lnTo>
                  <a:lnTo>
                    <a:pt x="14" y="23"/>
                  </a:lnTo>
                  <a:lnTo>
                    <a:pt x="14" y="35"/>
                  </a:lnTo>
                  <a:lnTo>
                    <a:pt x="0" y="35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88" name="Freeform 312"/>
            <p:cNvSpPr>
              <a:spLocks/>
            </p:cNvSpPr>
            <p:nvPr/>
          </p:nvSpPr>
          <p:spPr bwMode="auto">
            <a:xfrm>
              <a:off x="3273" y="1391"/>
              <a:ext cx="6" cy="4"/>
            </a:xfrm>
            <a:custGeom>
              <a:avLst/>
              <a:gdLst>
                <a:gd name="T0" fmla="*/ 0 w 9"/>
                <a:gd name="T1" fmla="*/ 1 h 7"/>
                <a:gd name="T2" fmla="*/ 1 w 9"/>
                <a:gd name="T3" fmla="*/ 1 h 7"/>
                <a:gd name="T4" fmla="*/ 1 w 9"/>
                <a:gd name="T5" fmla="*/ 1 h 7"/>
                <a:gd name="T6" fmla="*/ 1 w 9"/>
                <a:gd name="T7" fmla="*/ 1 h 7"/>
                <a:gd name="T8" fmla="*/ 1 w 9"/>
                <a:gd name="T9" fmla="*/ 1 h 7"/>
                <a:gd name="T10" fmla="*/ 1 w 9"/>
                <a:gd name="T11" fmla="*/ 1 h 7"/>
                <a:gd name="T12" fmla="*/ 1 w 9"/>
                <a:gd name="T13" fmla="*/ 1 h 7"/>
                <a:gd name="T14" fmla="*/ 1 w 9"/>
                <a:gd name="T15" fmla="*/ 0 h 7"/>
                <a:gd name="T16" fmla="*/ 1 w 9"/>
                <a:gd name="T17" fmla="*/ 0 h 7"/>
                <a:gd name="T18" fmla="*/ 1 w 9"/>
                <a:gd name="T19" fmla="*/ 0 h 7"/>
                <a:gd name="T20" fmla="*/ 0 w 9"/>
                <a:gd name="T21" fmla="*/ 0 h 7"/>
                <a:gd name="T22" fmla="*/ 0 w 9"/>
                <a:gd name="T23" fmla="*/ 1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7"/>
                <a:gd name="T38" fmla="*/ 9 w 9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7">
                  <a:moveTo>
                    <a:pt x="0" y="7"/>
                  </a:moveTo>
                  <a:lnTo>
                    <a:pt x="2" y="7"/>
                  </a:lnTo>
                  <a:lnTo>
                    <a:pt x="4" y="7"/>
                  </a:lnTo>
                  <a:lnTo>
                    <a:pt x="7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7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89" name="Freeform 313"/>
            <p:cNvSpPr>
              <a:spLocks/>
            </p:cNvSpPr>
            <p:nvPr/>
          </p:nvSpPr>
          <p:spPr bwMode="auto">
            <a:xfrm>
              <a:off x="3289" y="1386"/>
              <a:ext cx="20" cy="19"/>
            </a:xfrm>
            <a:custGeom>
              <a:avLst/>
              <a:gdLst>
                <a:gd name="T0" fmla="*/ 0 w 33"/>
                <a:gd name="T1" fmla="*/ 0 h 35"/>
                <a:gd name="T2" fmla="*/ 1 w 33"/>
                <a:gd name="T3" fmla="*/ 0 h 35"/>
                <a:gd name="T4" fmla="*/ 1 w 33"/>
                <a:gd name="T5" fmla="*/ 1 h 35"/>
                <a:gd name="T6" fmla="*/ 1 w 33"/>
                <a:gd name="T7" fmla="*/ 1 h 35"/>
                <a:gd name="T8" fmla="*/ 1 w 33"/>
                <a:gd name="T9" fmla="*/ 1 h 35"/>
                <a:gd name="T10" fmla="*/ 0 w 33"/>
                <a:gd name="T11" fmla="*/ 1 h 35"/>
                <a:gd name="T12" fmla="*/ 0 w 33"/>
                <a:gd name="T13" fmla="*/ 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"/>
                <a:gd name="T22" fmla="*/ 0 h 35"/>
                <a:gd name="T23" fmla="*/ 33 w 33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" h="35">
                  <a:moveTo>
                    <a:pt x="0" y="0"/>
                  </a:moveTo>
                  <a:lnTo>
                    <a:pt x="12" y="0"/>
                  </a:lnTo>
                  <a:lnTo>
                    <a:pt x="12" y="27"/>
                  </a:lnTo>
                  <a:lnTo>
                    <a:pt x="33" y="27"/>
                  </a:lnTo>
                  <a:lnTo>
                    <a:pt x="33" y="35"/>
                  </a:lnTo>
                  <a:lnTo>
                    <a:pt x="0" y="35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90" name="Freeform 314"/>
            <p:cNvSpPr>
              <a:spLocks/>
            </p:cNvSpPr>
            <p:nvPr/>
          </p:nvSpPr>
          <p:spPr bwMode="auto">
            <a:xfrm>
              <a:off x="3309" y="1386"/>
              <a:ext cx="28" cy="19"/>
            </a:xfrm>
            <a:custGeom>
              <a:avLst/>
              <a:gdLst>
                <a:gd name="T0" fmla="*/ 2 w 44"/>
                <a:gd name="T1" fmla="*/ 1 h 35"/>
                <a:gd name="T2" fmla="*/ 1 w 44"/>
                <a:gd name="T3" fmla="*/ 1 h 35"/>
                <a:gd name="T4" fmla="*/ 1 w 44"/>
                <a:gd name="T5" fmla="*/ 1 h 35"/>
                <a:gd name="T6" fmla="*/ 0 w 44"/>
                <a:gd name="T7" fmla="*/ 1 h 35"/>
                <a:gd name="T8" fmla="*/ 1 w 44"/>
                <a:gd name="T9" fmla="*/ 0 h 35"/>
                <a:gd name="T10" fmla="*/ 2 w 44"/>
                <a:gd name="T11" fmla="*/ 0 h 35"/>
                <a:gd name="T12" fmla="*/ 3 w 44"/>
                <a:gd name="T13" fmla="*/ 1 h 35"/>
                <a:gd name="T14" fmla="*/ 2 w 44"/>
                <a:gd name="T15" fmla="*/ 1 h 35"/>
                <a:gd name="T16" fmla="*/ 2 w 44"/>
                <a:gd name="T17" fmla="*/ 1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35"/>
                <a:gd name="T29" fmla="*/ 44 w 44"/>
                <a:gd name="T30" fmla="*/ 35 h 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35">
                  <a:moveTo>
                    <a:pt x="30" y="29"/>
                  </a:moveTo>
                  <a:lnTo>
                    <a:pt x="16" y="29"/>
                  </a:lnTo>
                  <a:lnTo>
                    <a:pt x="14" y="35"/>
                  </a:lnTo>
                  <a:lnTo>
                    <a:pt x="0" y="35"/>
                  </a:lnTo>
                  <a:lnTo>
                    <a:pt x="16" y="0"/>
                  </a:lnTo>
                  <a:lnTo>
                    <a:pt x="30" y="0"/>
                  </a:lnTo>
                  <a:lnTo>
                    <a:pt x="44" y="35"/>
                  </a:lnTo>
                  <a:lnTo>
                    <a:pt x="33" y="35"/>
                  </a:lnTo>
                  <a:lnTo>
                    <a:pt x="30" y="29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91" name="Freeform 315"/>
            <p:cNvSpPr>
              <a:spLocks/>
            </p:cNvSpPr>
            <p:nvPr/>
          </p:nvSpPr>
          <p:spPr bwMode="auto">
            <a:xfrm>
              <a:off x="3321" y="1393"/>
              <a:ext cx="5" cy="6"/>
            </a:xfrm>
            <a:custGeom>
              <a:avLst/>
              <a:gdLst>
                <a:gd name="T0" fmla="*/ 1 w 9"/>
                <a:gd name="T1" fmla="*/ 1 h 12"/>
                <a:gd name="T2" fmla="*/ 1 w 9"/>
                <a:gd name="T3" fmla="*/ 0 h 12"/>
                <a:gd name="T4" fmla="*/ 0 w 9"/>
                <a:gd name="T5" fmla="*/ 1 h 12"/>
                <a:gd name="T6" fmla="*/ 1 w 9"/>
                <a:gd name="T7" fmla="*/ 1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2"/>
                <a:gd name="T14" fmla="*/ 9 w 9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2">
                  <a:moveTo>
                    <a:pt x="9" y="12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9" y="12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92" name="Freeform 316"/>
            <p:cNvSpPr>
              <a:spLocks/>
            </p:cNvSpPr>
            <p:nvPr/>
          </p:nvSpPr>
          <p:spPr bwMode="auto">
            <a:xfrm>
              <a:off x="3338" y="1386"/>
              <a:ext cx="23" cy="19"/>
            </a:xfrm>
            <a:custGeom>
              <a:avLst/>
              <a:gdLst>
                <a:gd name="T0" fmla="*/ 1 w 39"/>
                <a:gd name="T1" fmla="*/ 1 h 35"/>
                <a:gd name="T2" fmla="*/ 2 w 39"/>
                <a:gd name="T3" fmla="*/ 1 h 35"/>
                <a:gd name="T4" fmla="*/ 2 w 39"/>
                <a:gd name="T5" fmla="*/ 1 h 35"/>
                <a:gd name="T6" fmla="*/ 1 w 39"/>
                <a:gd name="T7" fmla="*/ 1 h 35"/>
                <a:gd name="T8" fmla="*/ 1 w 39"/>
                <a:gd name="T9" fmla="*/ 1 h 35"/>
                <a:gd name="T10" fmla="*/ 1 w 39"/>
                <a:gd name="T11" fmla="*/ 1 h 35"/>
                <a:gd name="T12" fmla="*/ 1 w 39"/>
                <a:gd name="T13" fmla="*/ 1 h 35"/>
                <a:gd name="T14" fmla="*/ 1 w 39"/>
                <a:gd name="T15" fmla="*/ 1 h 35"/>
                <a:gd name="T16" fmla="*/ 1 w 39"/>
                <a:gd name="T17" fmla="*/ 1 h 35"/>
                <a:gd name="T18" fmla="*/ 1 w 39"/>
                <a:gd name="T19" fmla="*/ 1 h 35"/>
                <a:gd name="T20" fmla="*/ 1 w 39"/>
                <a:gd name="T21" fmla="*/ 1 h 35"/>
                <a:gd name="T22" fmla="*/ 1 w 39"/>
                <a:gd name="T23" fmla="*/ 1 h 35"/>
                <a:gd name="T24" fmla="*/ 0 w 39"/>
                <a:gd name="T25" fmla="*/ 1 h 35"/>
                <a:gd name="T26" fmla="*/ 0 w 39"/>
                <a:gd name="T27" fmla="*/ 1 h 35"/>
                <a:gd name="T28" fmla="*/ 0 w 39"/>
                <a:gd name="T29" fmla="*/ 1 h 35"/>
                <a:gd name="T30" fmla="*/ 1 w 39"/>
                <a:gd name="T31" fmla="*/ 1 h 35"/>
                <a:gd name="T32" fmla="*/ 1 w 39"/>
                <a:gd name="T33" fmla="*/ 1 h 35"/>
                <a:gd name="T34" fmla="*/ 1 w 39"/>
                <a:gd name="T35" fmla="*/ 0 h 35"/>
                <a:gd name="T36" fmla="*/ 1 w 39"/>
                <a:gd name="T37" fmla="*/ 0 h 35"/>
                <a:gd name="T38" fmla="*/ 1 w 39"/>
                <a:gd name="T39" fmla="*/ 1 h 35"/>
                <a:gd name="T40" fmla="*/ 1 w 39"/>
                <a:gd name="T41" fmla="*/ 1 h 35"/>
                <a:gd name="T42" fmla="*/ 2 w 39"/>
                <a:gd name="T43" fmla="*/ 1 h 35"/>
                <a:gd name="T44" fmla="*/ 1 w 39"/>
                <a:gd name="T45" fmla="*/ 1 h 35"/>
                <a:gd name="T46" fmla="*/ 1 w 39"/>
                <a:gd name="T47" fmla="*/ 1 h 35"/>
                <a:gd name="T48" fmla="*/ 1 w 39"/>
                <a:gd name="T49" fmla="*/ 1 h 35"/>
                <a:gd name="T50" fmla="*/ 1 w 39"/>
                <a:gd name="T51" fmla="*/ 1 h 35"/>
                <a:gd name="T52" fmla="*/ 1 w 39"/>
                <a:gd name="T53" fmla="*/ 1 h 35"/>
                <a:gd name="T54" fmla="*/ 1 w 39"/>
                <a:gd name="T55" fmla="*/ 1 h 35"/>
                <a:gd name="T56" fmla="*/ 1 w 39"/>
                <a:gd name="T57" fmla="*/ 1 h 35"/>
                <a:gd name="T58" fmla="*/ 1 w 39"/>
                <a:gd name="T59" fmla="*/ 1 h 35"/>
                <a:gd name="T60" fmla="*/ 1 w 39"/>
                <a:gd name="T61" fmla="*/ 1 h 35"/>
                <a:gd name="T62" fmla="*/ 1 w 39"/>
                <a:gd name="T63" fmla="*/ 1 h 35"/>
                <a:gd name="T64" fmla="*/ 1 w 39"/>
                <a:gd name="T65" fmla="*/ 1 h 35"/>
                <a:gd name="T66" fmla="*/ 1 w 39"/>
                <a:gd name="T67" fmla="*/ 1 h 35"/>
                <a:gd name="T68" fmla="*/ 1 w 39"/>
                <a:gd name="T69" fmla="*/ 1 h 35"/>
                <a:gd name="T70" fmla="*/ 1 w 39"/>
                <a:gd name="T71" fmla="*/ 1 h 35"/>
                <a:gd name="T72" fmla="*/ 1 w 39"/>
                <a:gd name="T73" fmla="*/ 1 h 35"/>
                <a:gd name="T74" fmla="*/ 1 w 39"/>
                <a:gd name="T75" fmla="*/ 1 h 35"/>
                <a:gd name="T76" fmla="*/ 1 w 39"/>
                <a:gd name="T77" fmla="*/ 1 h 35"/>
                <a:gd name="T78" fmla="*/ 1 w 39"/>
                <a:gd name="T79" fmla="*/ 1 h 35"/>
                <a:gd name="T80" fmla="*/ 1 w 39"/>
                <a:gd name="T81" fmla="*/ 1 h 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9"/>
                <a:gd name="T124" fmla="*/ 0 h 35"/>
                <a:gd name="T125" fmla="*/ 39 w 39"/>
                <a:gd name="T126" fmla="*/ 35 h 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9" h="35">
                  <a:moveTo>
                    <a:pt x="28" y="21"/>
                  </a:moveTo>
                  <a:lnTo>
                    <a:pt x="39" y="25"/>
                  </a:lnTo>
                  <a:lnTo>
                    <a:pt x="37" y="27"/>
                  </a:lnTo>
                  <a:lnTo>
                    <a:pt x="35" y="31"/>
                  </a:lnTo>
                  <a:lnTo>
                    <a:pt x="32" y="33"/>
                  </a:lnTo>
                  <a:lnTo>
                    <a:pt x="30" y="35"/>
                  </a:lnTo>
                  <a:lnTo>
                    <a:pt x="25" y="35"/>
                  </a:lnTo>
                  <a:lnTo>
                    <a:pt x="21" y="35"/>
                  </a:lnTo>
                  <a:lnTo>
                    <a:pt x="14" y="35"/>
                  </a:lnTo>
                  <a:lnTo>
                    <a:pt x="9" y="35"/>
                  </a:lnTo>
                  <a:lnTo>
                    <a:pt x="7" y="33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32" y="2"/>
                  </a:lnTo>
                  <a:lnTo>
                    <a:pt x="35" y="6"/>
                  </a:lnTo>
                  <a:lnTo>
                    <a:pt x="39" y="11"/>
                  </a:lnTo>
                  <a:lnTo>
                    <a:pt x="28" y="13"/>
                  </a:lnTo>
                  <a:lnTo>
                    <a:pt x="25" y="11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5"/>
                  </a:lnTo>
                  <a:lnTo>
                    <a:pt x="11" y="19"/>
                  </a:lnTo>
                  <a:lnTo>
                    <a:pt x="11" y="23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21" y="29"/>
                  </a:lnTo>
                  <a:lnTo>
                    <a:pt x="23" y="27"/>
                  </a:lnTo>
                  <a:lnTo>
                    <a:pt x="25" y="27"/>
                  </a:lnTo>
                  <a:lnTo>
                    <a:pt x="28" y="25"/>
                  </a:lnTo>
                  <a:lnTo>
                    <a:pt x="28" y="21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93" name="Line 317"/>
            <p:cNvSpPr>
              <a:spLocks noChangeShapeType="1"/>
            </p:cNvSpPr>
            <p:nvPr/>
          </p:nvSpPr>
          <p:spPr bwMode="auto">
            <a:xfrm>
              <a:off x="3194" y="1397"/>
              <a:ext cx="184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94" name="Freeform 318"/>
            <p:cNvSpPr>
              <a:spLocks/>
            </p:cNvSpPr>
            <p:nvPr/>
          </p:nvSpPr>
          <p:spPr bwMode="auto">
            <a:xfrm>
              <a:off x="3205" y="1391"/>
              <a:ext cx="10" cy="6"/>
            </a:xfrm>
            <a:custGeom>
              <a:avLst/>
              <a:gdLst>
                <a:gd name="T0" fmla="*/ 1 w 18"/>
                <a:gd name="T1" fmla="*/ 1 h 11"/>
                <a:gd name="T2" fmla="*/ 1 w 18"/>
                <a:gd name="T3" fmla="*/ 1 h 11"/>
                <a:gd name="T4" fmla="*/ 0 w 18"/>
                <a:gd name="T5" fmla="*/ 0 h 11"/>
                <a:gd name="T6" fmla="*/ 0 60000 65536"/>
                <a:gd name="T7" fmla="*/ 0 60000 65536"/>
                <a:gd name="T8" fmla="*/ 0 60000 65536"/>
                <a:gd name="T9" fmla="*/ 0 w 18"/>
                <a:gd name="T10" fmla="*/ 0 h 11"/>
                <a:gd name="T11" fmla="*/ 18 w 18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1">
                  <a:moveTo>
                    <a:pt x="18" y="11"/>
                  </a:moveTo>
                  <a:lnTo>
                    <a:pt x="9" y="7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95" name="Freeform 319"/>
            <p:cNvSpPr>
              <a:spLocks/>
            </p:cNvSpPr>
            <p:nvPr/>
          </p:nvSpPr>
          <p:spPr bwMode="auto">
            <a:xfrm>
              <a:off x="3214" y="1397"/>
              <a:ext cx="23" cy="9"/>
            </a:xfrm>
            <a:custGeom>
              <a:avLst/>
              <a:gdLst>
                <a:gd name="T0" fmla="*/ 2 w 37"/>
                <a:gd name="T1" fmla="*/ 0 h 18"/>
                <a:gd name="T2" fmla="*/ 1 w 37"/>
                <a:gd name="T3" fmla="*/ 1 h 18"/>
                <a:gd name="T4" fmla="*/ 0 w 37"/>
                <a:gd name="T5" fmla="*/ 1 h 18"/>
                <a:gd name="T6" fmla="*/ 0 60000 65536"/>
                <a:gd name="T7" fmla="*/ 0 60000 65536"/>
                <a:gd name="T8" fmla="*/ 0 60000 65536"/>
                <a:gd name="T9" fmla="*/ 0 w 37"/>
                <a:gd name="T10" fmla="*/ 0 h 18"/>
                <a:gd name="T11" fmla="*/ 37 w 3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8">
                  <a:moveTo>
                    <a:pt x="37" y="0"/>
                  </a:moveTo>
                  <a:lnTo>
                    <a:pt x="19" y="10"/>
                  </a:lnTo>
                  <a:lnTo>
                    <a:pt x="0" y="18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96" name="Freeform 320"/>
            <p:cNvSpPr>
              <a:spLocks/>
            </p:cNvSpPr>
            <p:nvPr/>
          </p:nvSpPr>
          <p:spPr bwMode="auto">
            <a:xfrm>
              <a:off x="3226" y="1382"/>
              <a:ext cx="23" cy="15"/>
            </a:xfrm>
            <a:custGeom>
              <a:avLst/>
              <a:gdLst>
                <a:gd name="T0" fmla="*/ 0 w 39"/>
                <a:gd name="T1" fmla="*/ 0 h 27"/>
                <a:gd name="T2" fmla="*/ 1 w 39"/>
                <a:gd name="T3" fmla="*/ 1 h 27"/>
                <a:gd name="T4" fmla="*/ 2 w 39"/>
                <a:gd name="T5" fmla="*/ 1 h 27"/>
                <a:gd name="T6" fmla="*/ 0 60000 65536"/>
                <a:gd name="T7" fmla="*/ 0 60000 65536"/>
                <a:gd name="T8" fmla="*/ 0 60000 65536"/>
                <a:gd name="T9" fmla="*/ 0 w 39"/>
                <a:gd name="T10" fmla="*/ 0 h 27"/>
                <a:gd name="T11" fmla="*/ 39 w 3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27">
                  <a:moveTo>
                    <a:pt x="0" y="0"/>
                  </a:moveTo>
                  <a:lnTo>
                    <a:pt x="21" y="14"/>
                  </a:lnTo>
                  <a:lnTo>
                    <a:pt x="39" y="27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97" name="Freeform 321"/>
            <p:cNvSpPr>
              <a:spLocks/>
            </p:cNvSpPr>
            <p:nvPr/>
          </p:nvSpPr>
          <p:spPr bwMode="auto">
            <a:xfrm>
              <a:off x="3247" y="1397"/>
              <a:ext cx="30" cy="18"/>
            </a:xfrm>
            <a:custGeom>
              <a:avLst/>
              <a:gdLst>
                <a:gd name="T0" fmla="*/ 2 w 49"/>
                <a:gd name="T1" fmla="*/ 0 h 34"/>
                <a:gd name="T2" fmla="*/ 2 w 49"/>
                <a:gd name="T3" fmla="*/ 1 h 34"/>
                <a:gd name="T4" fmla="*/ 1 w 49"/>
                <a:gd name="T5" fmla="*/ 1 h 34"/>
                <a:gd name="T6" fmla="*/ 1 w 49"/>
                <a:gd name="T7" fmla="*/ 1 h 34"/>
                <a:gd name="T8" fmla="*/ 0 w 49"/>
                <a:gd name="T9" fmla="*/ 1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4"/>
                <a:gd name="T17" fmla="*/ 49 w 49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4">
                  <a:moveTo>
                    <a:pt x="49" y="0"/>
                  </a:moveTo>
                  <a:lnTo>
                    <a:pt x="35" y="8"/>
                  </a:lnTo>
                  <a:lnTo>
                    <a:pt x="23" y="16"/>
                  </a:lnTo>
                  <a:lnTo>
                    <a:pt x="9" y="26"/>
                  </a:lnTo>
                  <a:lnTo>
                    <a:pt x="0" y="34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98" name="Freeform 322"/>
            <p:cNvSpPr>
              <a:spLocks/>
            </p:cNvSpPr>
            <p:nvPr/>
          </p:nvSpPr>
          <p:spPr bwMode="auto">
            <a:xfrm>
              <a:off x="3258" y="1376"/>
              <a:ext cx="23" cy="21"/>
            </a:xfrm>
            <a:custGeom>
              <a:avLst/>
              <a:gdLst>
                <a:gd name="T0" fmla="*/ 0 w 38"/>
                <a:gd name="T1" fmla="*/ 0 h 39"/>
                <a:gd name="T2" fmla="*/ 1 w 38"/>
                <a:gd name="T3" fmla="*/ 1 h 39"/>
                <a:gd name="T4" fmla="*/ 2 w 38"/>
                <a:gd name="T5" fmla="*/ 1 h 39"/>
                <a:gd name="T6" fmla="*/ 0 60000 65536"/>
                <a:gd name="T7" fmla="*/ 0 60000 65536"/>
                <a:gd name="T8" fmla="*/ 0 60000 65536"/>
                <a:gd name="T9" fmla="*/ 0 w 38"/>
                <a:gd name="T10" fmla="*/ 0 h 39"/>
                <a:gd name="T11" fmla="*/ 38 w 38"/>
                <a:gd name="T12" fmla="*/ 39 h 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39">
                  <a:moveTo>
                    <a:pt x="0" y="0"/>
                  </a:moveTo>
                  <a:lnTo>
                    <a:pt x="14" y="20"/>
                  </a:lnTo>
                  <a:lnTo>
                    <a:pt x="38" y="39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399" name="Freeform 323"/>
            <p:cNvSpPr>
              <a:spLocks/>
            </p:cNvSpPr>
            <p:nvPr/>
          </p:nvSpPr>
          <p:spPr bwMode="auto">
            <a:xfrm>
              <a:off x="3283" y="1397"/>
              <a:ext cx="33" cy="23"/>
            </a:xfrm>
            <a:custGeom>
              <a:avLst/>
              <a:gdLst>
                <a:gd name="T0" fmla="*/ 2 w 54"/>
                <a:gd name="T1" fmla="*/ 0 h 40"/>
                <a:gd name="T2" fmla="*/ 2 w 54"/>
                <a:gd name="T3" fmla="*/ 1 h 40"/>
                <a:gd name="T4" fmla="*/ 1 w 54"/>
                <a:gd name="T5" fmla="*/ 1 h 40"/>
                <a:gd name="T6" fmla="*/ 1 w 54"/>
                <a:gd name="T7" fmla="*/ 1 h 40"/>
                <a:gd name="T8" fmla="*/ 0 w 54"/>
                <a:gd name="T9" fmla="*/ 1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40"/>
                <a:gd name="T17" fmla="*/ 54 w 54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40">
                  <a:moveTo>
                    <a:pt x="54" y="0"/>
                  </a:moveTo>
                  <a:lnTo>
                    <a:pt x="37" y="10"/>
                  </a:lnTo>
                  <a:lnTo>
                    <a:pt x="23" y="20"/>
                  </a:lnTo>
                  <a:lnTo>
                    <a:pt x="12" y="30"/>
                  </a:lnTo>
                  <a:lnTo>
                    <a:pt x="0" y="4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00" name="Freeform 324"/>
            <p:cNvSpPr>
              <a:spLocks/>
            </p:cNvSpPr>
            <p:nvPr/>
          </p:nvSpPr>
          <p:spPr bwMode="auto">
            <a:xfrm>
              <a:off x="3289" y="1374"/>
              <a:ext cx="32" cy="23"/>
            </a:xfrm>
            <a:custGeom>
              <a:avLst/>
              <a:gdLst>
                <a:gd name="T0" fmla="*/ 0 w 52"/>
                <a:gd name="T1" fmla="*/ 0 h 45"/>
                <a:gd name="T2" fmla="*/ 1 w 52"/>
                <a:gd name="T3" fmla="*/ 1 h 45"/>
                <a:gd name="T4" fmla="*/ 1 w 52"/>
                <a:gd name="T5" fmla="*/ 1 h 45"/>
                <a:gd name="T6" fmla="*/ 2 w 52"/>
                <a:gd name="T7" fmla="*/ 1 h 45"/>
                <a:gd name="T8" fmla="*/ 2 w 52"/>
                <a:gd name="T9" fmla="*/ 1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45"/>
                <a:gd name="T17" fmla="*/ 52 w 52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45">
                  <a:moveTo>
                    <a:pt x="0" y="0"/>
                  </a:moveTo>
                  <a:lnTo>
                    <a:pt x="10" y="10"/>
                  </a:lnTo>
                  <a:lnTo>
                    <a:pt x="24" y="22"/>
                  </a:lnTo>
                  <a:lnTo>
                    <a:pt x="38" y="35"/>
                  </a:lnTo>
                  <a:lnTo>
                    <a:pt x="52" y="45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01" name="Freeform 325"/>
            <p:cNvSpPr>
              <a:spLocks/>
            </p:cNvSpPr>
            <p:nvPr/>
          </p:nvSpPr>
          <p:spPr bwMode="auto">
            <a:xfrm>
              <a:off x="3332" y="1380"/>
              <a:ext cx="15" cy="16"/>
            </a:xfrm>
            <a:custGeom>
              <a:avLst/>
              <a:gdLst>
                <a:gd name="T0" fmla="*/ 0 w 26"/>
                <a:gd name="T1" fmla="*/ 0 h 31"/>
                <a:gd name="T2" fmla="*/ 1 w 26"/>
                <a:gd name="T3" fmla="*/ 1 h 31"/>
                <a:gd name="T4" fmla="*/ 1 w 26"/>
                <a:gd name="T5" fmla="*/ 1 h 31"/>
                <a:gd name="T6" fmla="*/ 0 60000 65536"/>
                <a:gd name="T7" fmla="*/ 0 60000 65536"/>
                <a:gd name="T8" fmla="*/ 0 60000 65536"/>
                <a:gd name="T9" fmla="*/ 0 w 26"/>
                <a:gd name="T10" fmla="*/ 0 h 31"/>
                <a:gd name="T11" fmla="*/ 26 w 26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31">
                  <a:moveTo>
                    <a:pt x="0" y="0"/>
                  </a:moveTo>
                  <a:lnTo>
                    <a:pt x="12" y="14"/>
                  </a:lnTo>
                  <a:lnTo>
                    <a:pt x="26" y="31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02" name="Freeform 326"/>
            <p:cNvSpPr>
              <a:spLocks/>
            </p:cNvSpPr>
            <p:nvPr/>
          </p:nvSpPr>
          <p:spPr bwMode="auto">
            <a:xfrm>
              <a:off x="3330" y="1397"/>
              <a:ext cx="25" cy="18"/>
            </a:xfrm>
            <a:custGeom>
              <a:avLst/>
              <a:gdLst>
                <a:gd name="T0" fmla="*/ 2 w 42"/>
                <a:gd name="T1" fmla="*/ 0 h 34"/>
                <a:gd name="T2" fmla="*/ 1 w 42"/>
                <a:gd name="T3" fmla="*/ 1 h 34"/>
                <a:gd name="T4" fmla="*/ 1 w 42"/>
                <a:gd name="T5" fmla="*/ 1 h 34"/>
                <a:gd name="T6" fmla="*/ 1 w 42"/>
                <a:gd name="T7" fmla="*/ 1 h 34"/>
                <a:gd name="T8" fmla="*/ 0 w 42"/>
                <a:gd name="T9" fmla="*/ 1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34"/>
                <a:gd name="T17" fmla="*/ 42 w 42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34">
                  <a:moveTo>
                    <a:pt x="42" y="0"/>
                  </a:moveTo>
                  <a:lnTo>
                    <a:pt x="30" y="6"/>
                  </a:lnTo>
                  <a:lnTo>
                    <a:pt x="21" y="16"/>
                  </a:lnTo>
                  <a:lnTo>
                    <a:pt x="9" y="24"/>
                  </a:lnTo>
                  <a:lnTo>
                    <a:pt x="0" y="34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03" name="Freeform 327"/>
            <p:cNvSpPr>
              <a:spLocks/>
            </p:cNvSpPr>
            <p:nvPr/>
          </p:nvSpPr>
          <p:spPr bwMode="auto">
            <a:xfrm>
              <a:off x="3375" y="1421"/>
              <a:ext cx="11" cy="5"/>
            </a:xfrm>
            <a:custGeom>
              <a:avLst/>
              <a:gdLst>
                <a:gd name="T0" fmla="*/ 1 w 19"/>
                <a:gd name="T1" fmla="*/ 1 h 10"/>
                <a:gd name="T2" fmla="*/ 1 w 19"/>
                <a:gd name="T3" fmla="*/ 0 h 10"/>
                <a:gd name="T4" fmla="*/ 1 w 19"/>
                <a:gd name="T5" fmla="*/ 1 h 10"/>
                <a:gd name="T6" fmla="*/ 1 w 19"/>
                <a:gd name="T7" fmla="*/ 1 h 10"/>
                <a:gd name="T8" fmla="*/ 1 w 19"/>
                <a:gd name="T9" fmla="*/ 1 h 10"/>
                <a:gd name="T10" fmla="*/ 1 w 19"/>
                <a:gd name="T11" fmla="*/ 1 h 10"/>
                <a:gd name="T12" fmla="*/ 0 w 19"/>
                <a:gd name="T13" fmla="*/ 1 h 10"/>
                <a:gd name="T14" fmla="*/ 1 w 19"/>
                <a:gd name="T15" fmla="*/ 1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10"/>
                <a:gd name="T26" fmla="*/ 19 w 19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10">
                  <a:moveTo>
                    <a:pt x="3" y="2"/>
                  </a:moveTo>
                  <a:lnTo>
                    <a:pt x="10" y="0"/>
                  </a:lnTo>
                  <a:lnTo>
                    <a:pt x="14" y="2"/>
                  </a:lnTo>
                  <a:lnTo>
                    <a:pt x="19" y="6"/>
                  </a:lnTo>
                  <a:lnTo>
                    <a:pt x="14" y="10"/>
                  </a:lnTo>
                  <a:lnTo>
                    <a:pt x="3" y="10"/>
                  </a:lnTo>
                  <a:lnTo>
                    <a:pt x="0" y="6"/>
                  </a:lnTo>
                  <a:lnTo>
                    <a:pt x="3" y="2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04" name="Freeform 328"/>
            <p:cNvSpPr>
              <a:spLocks/>
            </p:cNvSpPr>
            <p:nvPr/>
          </p:nvSpPr>
          <p:spPr bwMode="auto">
            <a:xfrm>
              <a:off x="3375" y="1412"/>
              <a:ext cx="11" cy="4"/>
            </a:xfrm>
            <a:custGeom>
              <a:avLst/>
              <a:gdLst>
                <a:gd name="T0" fmla="*/ 1 w 19"/>
                <a:gd name="T1" fmla="*/ 0 h 8"/>
                <a:gd name="T2" fmla="*/ 1 w 19"/>
                <a:gd name="T3" fmla="*/ 0 h 8"/>
                <a:gd name="T4" fmla="*/ 1 w 19"/>
                <a:gd name="T5" fmla="*/ 0 h 8"/>
                <a:gd name="T6" fmla="*/ 1 w 19"/>
                <a:gd name="T7" fmla="*/ 1 h 8"/>
                <a:gd name="T8" fmla="*/ 1 w 19"/>
                <a:gd name="T9" fmla="*/ 1 h 8"/>
                <a:gd name="T10" fmla="*/ 1 w 19"/>
                <a:gd name="T11" fmla="*/ 1 h 8"/>
                <a:gd name="T12" fmla="*/ 0 w 19"/>
                <a:gd name="T13" fmla="*/ 1 h 8"/>
                <a:gd name="T14" fmla="*/ 1 w 19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8"/>
                <a:gd name="T26" fmla="*/ 19 w 19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8">
                  <a:moveTo>
                    <a:pt x="3" y="0"/>
                  </a:moveTo>
                  <a:lnTo>
                    <a:pt x="10" y="0"/>
                  </a:lnTo>
                  <a:lnTo>
                    <a:pt x="14" y="0"/>
                  </a:lnTo>
                  <a:lnTo>
                    <a:pt x="19" y="4"/>
                  </a:lnTo>
                  <a:lnTo>
                    <a:pt x="14" y="8"/>
                  </a:lnTo>
                  <a:lnTo>
                    <a:pt x="3" y="8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05" name="Freeform 329"/>
            <p:cNvSpPr>
              <a:spLocks/>
            </p:cNvSpPr>
            <p:nvPr/>
          </p:nvSpPr>
          <p:spPr bwMode="auto">
            <a:xfrm>
              <a:off x="3375" y="1426"/>
              <a:ext cx="11" cy="5"/>
            </a:xfrm>
            <a:custGeom>
              <a:avLst/>
              <a:gdLst>
                <a:gd name="T0" fmla="*/ 1 w 19"/>
                <a:gd name="T1" fmla="*/ 0 h 8"/>
                <a:gd name="T2" fmla="*/ 1 w 19"/>
                <a:gd name="T3" fmla="*/ 0 h 8"/>
                <a:gd name="T4" fmla="*/ 1 w 19"/>
                <a:gd name="T5" fmla="*/ 0 h 8"/>
                <a:gd name="T6" fmla="*/ 1 w 19"/>
                <a:gd name="T7" fmla="*/ 1 h 8"/>
                <a:gd name="T8" fmla="*/ 1 w 19"/>
                <a:gd name="T9" fmla="*/ 1 h 8"/>
                <a:gd name="T10" fmla="*/ 1 w 19"/>
                <a:gd name="T11" fmla="*/ 1 h 8"/>
                <a:gd name="T12" fmla="*/ 0 w 19"/>
                <a:gd name="T13" fmla="*/ 1 h 8"/>
                <a:gd name="T14" fmla="*/ 1 w 19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8"/>
                <a:gd name="T26" fmla="*/ 19 w 19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8">
                  <a:moveTo>
                    <a:pt x="3" y="0"/>
                  </a:moveTo>
                  <a:lnTo>
                    <a:pt x="10" y="0"/>
                  </a:lnTo>
                  <a:lnTo>
                    <a:pt x="14" y="0"/>
                  </a:lnTo>
                  <a:lnTo>
                    <a:pt x="19" y="4"/>
                  </a:lnTo>
                  <a:lnTo>
                    <a:pt x="14" y="8"/>
                  </a:lnTo>
                  <a:lnTo>
                    <a:pt x="3" y="8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06" name="Freeform 330"/>
            <p:cNvSpPr>
              <a:spLocks/>
            </p:cNvSpPr>
            <p:nvPr/>
          </p:nvSpPr>
          <p:spPr bwMode="auto">
            <a:xfrm>
              <a:off x="3375" y="1416"/>
              <a:ext cx="11" cy="5"/>
            </a:xfrm>
            <a:custGeom>
              <a:avLst/>
              <a:gdLst>
                <a:gd name="T0" fmla="*/ 1 w 19"/>
                <a:gd name="T1" fmla="*/ 0 h 8"/>
                <a:gd name="T2" fmla="*/ 1 w 19"/>
                <a:gd name="T3" fmla="*/ 0 h 8"/>
                <a:gd name="T4" fmla="*/ 1 w 19"/>
                <a:gd name="T5" fmla="*/ 0 h 8"/>
                <a:gd name="T6" fmla="*/ 1 w 19"/>
                <a:gd name="T7" fmla="*/ 1 h 8"/>
                <a:gd name="T8" fmla="*/ 1 w 19"/>
                <a:gd name="T9" fmla="*/ 1 h 8"/>
                <a:gd name="T10" fmla="*/ 1 w 19"/>
                <a:gd name="T11" fmla="*/ 1 h 8"/>
                <a:gd name="T12" fmla="*/ 0 w 19"/>
                <a:gd name="T13" fmla="*/ 1 h 8"/>
                <a:gd name="T14" fmla="*/ 1 w 19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8"/>
                <a:gd name="T26" fmla="*/ 19 w 19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8">
                  <a:moveTo>
                    <a:pt x="3" y="0"/>
                  </a:moveTo>
                  <a:lnTo>
                    <a:pt x="10" y="0"/>
                  </a:lnTo>
                  <a:lnTo>
                    <a:pt x="14" y="0"/>
                  </a:lnTo>
                  <a:lnTo>
                    <a:pt x="19" y="4"/>
                  </a:lnTo>
                  <a:lnTo>
                    <a:pt x="14" y="8"/>
                  </a:lnTo>
                  <a:lnTo>
                    <a:pt x="3" y="8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07" name="Freeform 331"/>
            <p:cNvSpPr>
              <a:spLocks/>
            </p:cNvSpPr>
            <p:nvPr/>
          </p:nvSpPr>
          <p:spPr bwMode="auto">
            <a:xfrm>
              <a:off x="3375" y="1406"/>
              <a:ext cx="11" cy="6"/>
            </a:xfrm>
            <a:custGeom>
              <a:avLst/>
              <a:gdLst>
                <a:gd name="T0" fmla="*/ 1 w 19"/>
                <a:gd name="T1" fmla="*/ 0 h 10"/>
                <a:gd name="T2" fmla="*/ 1 w 19"/>
                <a:gd name="T3" fmla="*/ 0 h 10"/>
                <a:gd name="T4" fmla="*/ 1 w 19"/>
                <a:gd name="T5" fmla="*/ 0 h 10"/>
                <a:gd name="T6" fmla="*/ 1 w 19"/>
                <a:gd name="T7" fmla="*/ 1 h 10"/>
                <a:gd name="T8" fmla="*/ 1 w 19"/>
                <a:gd name="T9" fmla="*/ 1 h 10"/>
                <a:gd name="T10" fmla="*/ 1 w 19"/>
                <a:gd name="T11" fmla="*/ 1 h 10"/>
                <a:gd name="T12" fmla="*/ 0 w 19"/>
                <a:gd name="T13" fmla="*/ 1 h 10"/>
                <a:gd name="T14" fmla="*/ 1 w 19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10"/>
                <a:gd name="T26" fmla="*/ 19 w 19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10">
                  <a:moveTo>
                    <a:pt x="3" y="0"/>
                  </a:moveTo>
                  <a:lnTo>
                    <a:pt x="10" y="0"/>
                  </a:lnTo>
                  <a:lnTo>
                    <a:pt x="14" y="0"/>
                  </a:lnTo>
                  <a:lnTo>
                    <a:pt x="19" y="6"/>
                  </a:lnTo>
                  <a:lnTo>
                    <a:pt x="14" y="10"/>
                  </a:lnTo>
                  <a:lnTo>
                    <a:pt x="3" y="10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08" name="Line 332"/>
            <p:cNvSpPr>
              <a:spLocks noChangeShapeType="1"/>
            </p:cNvSpPr>
            <p:nvPr/>
          </p:nvSpPr>
          <p:spPr bwMode="auto">
            <a:xfrm>
              <a:off x="3386" y="1414"/>
              <a:ext cx="5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09" name="Line 333"/>
            <p:cNvSpPr>
              <a:spLocks noChangeShapeType="1"/>
            </p:cNvSpPr>
            <p:nvPr/>
          </p:nvSpPr>
          <p:spPr bwMode="auto">
            <a:xfrm>
              <a:off x="3369" y="1414"/>
              <a:ext cx="6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10" name="Line 334"/>
            <p:cNvSpPr>
              <a:spLocks noChangeShapeType="1"/>
            </p:cNvSpPr>
            <p:nvPr/>
          </p:nvSpPr>
          <p:spPr bwMode="auto">
            <a:xfrm>
              <a:off x="3368" y="1419"/>
              <a:ext cx="7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11" name="Line 335"/>
            <p:cNvSpPr>
              <a:spLocks noChangeShapeType="1"/>
            </p:cNvSpPr>
            <p:nvPr/>
          </p:nvSpPr>
          <p:spPr bwMode="auto">
            <a:xfrm>
              <a:off x="3368" y="1429"/>
              <a:ext cx="7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12" name="Line 336"/>
            <p:cNvSpPr>
              <a:spLocks noChangeShapeType="1"/>
            </p:cNvSpPr>
            <p:nvPr/>
          </p:nvSpPr>
          <p:spPr bwMode="auto">
            <a:xfrm>
              <a:off x="3368" y="1424"/>
              <a:ext cx="7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13" name="Freeform 337"/>
            <p:cNvSpPr>
              <a:spLocks/>
            </p:cNvSpPr>
            <p:nvPr/>
          </p:nvSpPr>
          <p:spPr bwMode="auto">
            <a:xfrm>
              <a:off x="3222" y="1444"/>
              <a:ext cx="9" cy="9"/>
            </a:xfrm>
            <a:custGeom>
              <a:avLst/>
              <a:gdLst>
                <a:gd name="T0" fmla="*/ 0 w 16"/>
                <a:gd name="T1" fmla="*/ 0 h 15"/>
                <a:gd name="T2" fmla="*/ 1 w 16"/>
                <a:gd name="T3" fmla="*/ 0 h 15"/>
                <a:gd name="T4" fmla="*/ 1 w 16"/>
                <a:gd name="T5" fmla="*/ 0 h 15"/>
                <a:gd name="T6" fmla="*/ 1 w 16"/>
                <a:gd name="T7" fmla="*/ 0 h 15"/>
                <a:gd name="T8" fmla="*/ 1 w 16"/>
                <a:gd name="T9" fmla="*/ 0 h 15"/>
                <a:gd name="T10" fmla="*/ 1 w 16"/>
                <a:gd name="T11" fmla="*/ 0 h 15"/>
                <a:gd name="T12" fmla="*/ 1 w 16"/>
                <a:gd name="T13" fmla="*/ 1 h 15"/>
                <a:gd name="T14" fmla="*/ 1 w 16"/>
                <a:gd name="T15" fmla="*/ 1 h 15"/>
                <a:gd name="T16" fmla="*/ 1 w 16"/>
                <a:gd name="T17" fmla="*/ 1 h 15"/>
                <a:gd name="T18" fmla="*/ 1 w 16"/>
                <a:gd name="T19" fmla="*/ 1 h 15"/>
                <a:gd name="T20" fmla="*/ 1 w 16"/>
                <a:gd name="T21" fmla="*/ 1 h 15"/>
                <a:gd name="T22" fmla="*/ 1 w 16"/>
                <a:gd name="T23" fmla="*/ 1 h 15"/>
                <a:gd name="T24" fmla="*/ 1 w 16"/>
                <a:gd name="T25" fmla="*/ 1 h 15"/>
                <a:gd name="T26" fmla="*/ 1 w 16"/>
                <a:gd name="T27" fmla="*/ 1 h 15"/>
                <a:gd name="T28" fmla="*/ 1 w 16"/>
                <a:gd name="T29" fmla="*/ 1 h 15"/>
                <a:gd name="T30" fmla="*/ 1 w 16"/>
                <a:gd name="T31" fmla="*/ 1 h 15"/>
                <a:gd name="T32" fmla="*/ 1 w 16"/>
                <a:gd name="T33" fmla="*/ 1 h 15"/>
                <a:gd name="T34" fmla="*/ 1 w 16"/>
                <a:gd name="T35" fmla="*/ 1 h 15"/>
                <a:gd name="T36" fmla="*/ 1 w 16"/>
                <a:gd name="T37" fmla="*/ 1 h 15"/>
                <a:gd name="T38" fmla="*/ 1 w 16"/>
                <a:gd name="T39" fmla="*/ 1 h 15"/>
                <a:gd name="T40" fmla="*/ 1 w 16"/>
                <a:gd name="T41" fmla="*/ 1 h 15"/>
                <a:gd name="T42" fmla="*/ 1 w 16"/>
                <a:gd name="T43" fmla="*/ 1 h 15"/>
                <a:gd name="T44" fmla="*/ 1 w 16"/>
                <a:gd name="T45" fmla="*/ 1 h 15"/>
                <a:gd name="T46" fmla="*/ 1 w 16"/>
                <a:gd name="T47" fmla="*/ 1 h 15"/>
                <a:gd name="T48" fmla="*/ 1 w 16"/>
                <a:gd name="T49" fmla="*/ 1 h 15"/>
                <a:gd name="T50" fmla="*/ 1 w 16"/>
                <a:gd name="T51" fmla="*/ 1 h 15"/>
                <a:gd name="T52" fmla="*/ 1 w 16"/>
                <a:gd name="T53" fmla="*/ 1 h 15"/>
                <a:gd name="T54" fmla="*/ 1 w 16"/>
                <a:gd name="T55" fmla="*/ 0 h 15"/>
                <a:gd name="T56" fmla="*/ 1 w 16"/>
                <a:gd name="T57" fmla="*/ 0 h 15"/>
                <a:gd name="T58" fmla="*/ 1 w 16"/>
                <a:gd name="T59" fmla="*/ 0 h 15"/>
                <a:gd name="T60" fmla="*/ 1 w 16"/>
                <a:gd name="T61" fmla="*/ 0 h 15"/>
                <a:gd name="T62" fmla="*/ 1 w 16"/>
                <a:gd name="T63" fmla="*/ 0 h 15"/>
                <a:gd name="T64" fmla="*/ 1 w 16"/>
                <a:gd name="T65" fmla="*/ 0 h 15"/>
                <a:gd name="T66" fmla="*/ 1 w 16"/>
                <a:gd name="T67" fmla="*/ 0 h 15"/>
                <a:gd name="T68" fmla="*/ 1 w 16"/>
                <a:gd name="T69" fmla="*/ 0 h 15"/>
                <a:gd name="T70" fmla="*/ 1 w 16"/>
                <a:gd name="T71" fmla="*/ 0 h 15"/>
                <a:gd name="T72" fmla="*/ 1 w 16"/>
                <a:gd name="T73" fmla="*/ 1 h 15"/>
                <a:gd name="T74" fmla="*/ 1 w 16"/>
                <a:gd name="T75" fmla="*/ 1 h 15"/>
                <a:gd name="T76" fmla="*/ 1 w 16"/>
                <a:gd name="T77" fmla="*/ 1 h 15"/>
                <a:gd name="T78" fmla="*/ 1 w 16"/>
                <a:gd name="T79" fmla="*/ 1 h 15"/>
                <a:gd name="T80" fmla="*/ 1 w 16"/>
                <a:gd name="T81" fmla="*/ 1 h 15"/>
                <a:gd name="T82" fmla="*/ 1 w 16"/>
                <a:gd name="T83" fmla="*/ 1 h 15"/>
                <a:gd name="T84" fmla="*/ 1 w 16"/>
                <a:gd name="T85" fmla="*/ 1 h 15"/>
                <a:gd name="T86" fmla="*/ 1 w 16"/>
                <a:gd name="T87" fmla="*/ 1 h 15"/>
                <a:gd name="T88" fmla="*/ 1 w 16"/>
                <a:gd name="T89" fmla="*/ 1 h 15"/>
                <a:gd name="T90" fmla="*/ 1 w 16"/>
                <a:gd name="T91" fmla="*/ 1 h 15"/>
                <a:gd name="T92" fmla="*/ 1 w 16"/>
                <a:gd name="T93" fmla="*/ 1 h 15"/>
                <a:gd name="T94" fmla="*/ 1 w 16"/>
                <a:gd name="T95" fmla="*/ 1 h 15"/>
                <a:gd name="T96" fmla="*/ 1 w 16"/>
                <a:gd name="T97" fmla="*/ 1 h 15"/>
                <a:gd name="T98" fmla="*/ 1 w 16"/>
                <a:gd name="T99" fmla="*/ 1 h 15"/>
                <a:gd name="T100" fmla="*/ 1 w 16"/>
                <a:gd name="T101" fmla="*/ 1 h 15"/>
                <a:gd name="T102" fmla="*/ 1 w 16"/>
                <a:gd name="T103" fmla="*/ 1 h 15"/>
                <a:gd name="T104" fmla="*/ 1 w 16"/>
                <a:gd name="T105" fmla="*/ 1 h 15"/>
                <a:gd name="T106" fmla="*/ 1 w 16"/>
                <a:gd name="T107" fmla="*/ 1 h 15"/>
                <a:gd name="T108" fmla="*/ 1 w 16"/>
                <a:gd name="T109" fmla="*/ 1 h 15"/>
                <a:gd name="T110" fmla="*/ 1 w 16"/>
                <a:gd name="T111" fmla="*/ 1 h 15"/>
                <a:gd name="T112" fmla="*/ 0 w 16"/>
                <a:gd name="T113" fmla="*/ 1 h 15"/>
                <a:gd name="T114" fmla="*/ 0 w 16"/>
                <a:gd name="T115" fmla="*/ 0 h 15"/>
                <a:gd name="T116" fmla="*/ 0 w 16"/>
                <a:gd name="T117" fmla="*/ 0 h 15"/>
                <a:gd name="T118" fmla="*/ 0 w 16"/>
                <a:gd name="T119" fmla="*/ 0 h 15"/>
                <a:gd name="T120" fmla="*/ 0 w 16"/>
                <a:gd name="T121" fmla="*/ 0 h 1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"/>
                <a:gd name="T184" fmla="*/ 0 h 15"/>
                <a:gd name="T185" fmla="*/ 16 w 16"/>
                <a:gd name="T186" fmla="*/ 15 h 1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" h="15">
                  <a:moveTo>
                    <a:pt x="0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2"/>
                  </a:lnTo>
                  <a:lnTo>
                    <a:pt x="4" y="10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13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3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2" y="1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14" name="Freeform 338"/>
            <p:cNvSpPr>
              <a:spLocks/>
            </p:cNvSpPr>
            <p:nvPr/>
          </p:nvSpPr>
          <p:spPr bwMode="auto">
            <a:xfrm>
              <a:off x="3232" y="1446"/>
              <a:ext cx="13" cy="7"/>
            </a:xfrm>
            <a:custGeom>
              <a:avLst/>
              <a:gdLst>
                <a:gd name="T0" fmla="*/ 1 w 19"/>
                <a:gd name="T1" fmla="*/ 1 h 11"/>
                <a:gd name="T2" fmla="*/ 1 w 19"/>
                <a:gd name="T3" fmla="*/ 0 h 11"/>
                <a:gd name="T4" fmla="*/ 1 w 19"/>
                <a:gd name="T5" fmla="*/ 0 h 11"/>
                <a:gd name="T6" fmla="*/ 1 w 19"/>
                <a:gd name="T7" fmla="*/ 0 h 11"/>
                <a:gd name="T8" fmla="*/ 1 w 19"/>
                <a:gd name="T9" fmla="*/ 1 h 11"/>
                <a:gd name="T10" fmla="*/ 1 w 19"/>
                <a:gd name="T11" fmla="*/ 0 h 11"/>
                <a:gd name="T12" fmla="*/ 1 w 19"/>
                <a:gd name="T13" fmla="*/ 0 h 11"/>
                <a:gd name="T14" fmla="*/ 1 w 19"/>
                <a:gd name="T15" fmla="*/ 0 h 11"/>
                <a:gd name="T16" fmla="*/ 1 w 19"/>
                <a:gd name="T17" fmla="*/ 1 h 11"/>
                <a:gd name="T18" fmla="*/ 1 w 19"/>
                <a:gd name="T19" fmla="*/ 1 h 11"/>
                <a:gd name="T20" fmla="*/ 1 w 19"/>
                <a:gd name="T21" fmla="*/ 1 h 11"/>
                <a:gd name="T22" fmla="*/ 2 w 19"/>
                <a:gd name="T23" fmla="*/ 1 h 11"/>
                <a:gd name="T24" fmla="*/ 2 w 19"/>
                <a:gd name="T25" fmla="*/ 1 h 11"/>
                <a:gd name="T26" fmla="*/ 1 w 19"/>
                <a:gd name="T27" fmla="*/ 1 h 11"/>
                <a:gd name="T28" fmla="*/ 1 w 19"/>
                <a:gd name="T29" fmla="*/ 1 h 11"/>
                <a:gd name="T30" fmla="*/ 1 w 19"/>
                <a:gd name="T31" fmla="*/ 1 h 11"/>
                <a:gd name="T32" fmla="*/ 1 w 19"/>
                <a:gd name="T33" fmla="*/ 1 h 11"/>
                <a:gd name="T34" fmla="*/ 1 w 19"/>
                <a:gd name="T35" fmla="*/ 1 h 11"/>
                <a:gd name="T36" fmla="*/ 1 w 19"/>
                <a:gd name="T37" fmla="*/ 1 h 11"/>
                <a:gd name="T38" fmla="*/ 1 w 19"/>
                <a:gd name="T39" fmla="*/ 1 h 11"/>
                <a:gd name="T40" fmla="*/ 1 w 19"/>
                <a:gd name="T41" fmla="*/ 1 h 11"/>
                <a:gd name="T42" fmla="*/ 1 w 19"/>
                <a:gd name="T43" fmla="*/ 1 h 11"/>
                <a:gd name="T44" fmla="*/ 1 w 19"/>
                <a:gd name="T45" fmla="*/ 1 h 11"/>
                <a:gd name="T46" fmla="*/ 1 w 19"/>
                <a:gd name="T47" fmla="*/ 1 h 11"/>
                <a:gd name="T48" fmla="*/ 1 w 19"/>
                <a:gd name="T49" fmla="*/ 1 h 11"/>
                <a:gd name="T50" fmla="*/ 1 w 19"/>
                <a:gd name="T51" fmla="*/ 1 h 11"/>
                <a:gd name="T52" fmla="*/ 1 w 19"/>
                <a:gd name="T53" fmla="*/ 1 h 11"/>
                <a:gd name="T54" fmla="*/ 1 w 19"/>
                <a:gd name="T55" fmla="*/ 1 h 11"/>
                <a:gd name="T56" fmla="*/ 1 w 19"/>
                <a:gd name="T57" fmla="*/ 1 h 11"/>
                <a:gd name="T58" fmla="*/ 1 w 19"/>
                <a:gd name="T59" fmla="*/ 1 h 11"/>
                <a:gd name="T60" fmla="*/ 1 w 19"/>
                <a:gd name="T61" fmla="*/ 1 h 11"/>
                <a:gd name="T62" fmla="*/ 1 w 19"/>
                <a:gd name="T63" fmla="*/ 1 h 11"/>
                <a:gd name="T64" fmla="*/ 1 w 19"/>
                <a:gd name="T65" fmla="*/ 1 h 11"/>
                <a:gd name="T66" fmla="*/ 1 w 19"/>
                <a:gd name="T67" fmla="*/ 1 h 11"/>
                <a:gd name="T68" fmla="*/ 1 w 19"/>
                <a:gd name="T69" fmla="*/ 1 h 11"/>
                <a:gd name="T70" fmla="*/ 1 w 19"/>
                <a:gd name="T71" fmla="*/ 1 h 11"/>
                <a:gd name="T72" fmla="*/ 1 w 19"/>
                <a:gd name="T73" fmla="*/ 1 h 11"/>
                <a:gd name="T74" fmla="*/ 0 w 19"/>
                <a:gd name="T75" fmla="*/ 1 h 11"/>
                <a:gd name="T76" fmla="*/ 0 w 19"/>
                <a:gd name="T77" fmla="*/ 1 h 11"/>
                <a:gd name="T78" fmla="*/ 0 w 19"/>
                <a:gd name="T79" fmla="*/ 1 h 11"/>
                <a:gd name="T80" fmla="*/ 0 w 19"/>
                <a:gd name="T81" fmla="*/ 1 h 11"/>
                <a:gd name="T82" fmla="*/ 0 w 19"/>
                <a:gd name="T83" fmla="*/ 1 h 11"/>
                <a:gd name="T84" fmla="*/ 0 w 19"/>
                <a:gd name="T85" fmla="*/ 0 h 1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"/>
                <a:gd name="T130" fmla="*/ 0 h 11"/>
                <a:gd name="T131" fmla="*/ 19 w 19"/>
                <a:gd name="T132" fmla="*/ 11 h 1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" h="11">
                  <a:moveTo>
                    <a:pt x="5" y="0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9" y="11"/>
                  </a:lnTo>
                  <a:lnTo>
                    <a:pt x="12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10" y="9"/>
                  </a:lnTo>
                  <a:lnTo>
                    <a:pt x="12" y="11"/>
                  </a:lnTo>
                  <a:lnTo>
                    <a:pt x="5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15" name="Freeform 339"/>
            <p:cNvSpPr>
              <a:spLocks noEditPoints="1"/>
            </p:cNvSpPr>
            <p:nvPr/>
          </p:nvSpPr>
          <p:spPr bwMode="auto">
            <a:xfrm>
              <a:off x="3248" y="1444"/>
              <a:ext cx="8" cy="9"/>
            </a:xfrm>
            <a:custGeom>
              <a:avLst/>
              <a:gdLst>
                <a:gd name="T0" fmla="*/ 1 w 12"/>
                <a:gd name="T1" fmla="*/ 0 h 15"/>
                <a:gd name="T2" fmla="*/ 1 w 12"/>
                <a:gd name="T3" fmla="*/ 1 h 15"/>
                <a:gd name="T4" fmla="*/ 1 w 12"/>
                <a:gd name="T5" fmla="*/ 1 h 15"/>
                <a:gd name="T6" fmla="*/ 1 w 12"/>
                <a:gd name="T7" fmla="*/ 1 h 15"/>
                <a:gd name="T8" fmla="*/ 1 w 12"/>
                <a:gd name="T9" fmla="*/ 1 h 15"/>
                <a:gd name="T10" fmla="*/ 1 w 12"/>
                <a:gd name="T11" fmla="*/ 1 h 15"/>
                <a:gd name="T12" fmla="*/ 1 w 12"/>
                <a:gd name="T13" fmla="*/ 1 h 15"/>
                <a:gd name="T14" fmla="*/ 1 w 12"/>
                <a:gd name="T15" fmla="*/ 1 h 15"/>
                <a:gd name="T16" fmla="*/ 1 w 12"/>
                <a:gd name="T17" fmla="*/ 1 h 15"/>
                <a:gd name="T18" fmla="*/ 1 w 12"/>
                <a:gd name="T19" fmla="*/ 1 h 15"/>
                <a:gd name="T20" fmla="*/ 1 w 12"/>
                <a:gd name="T21" fmla="*/ 1 h 15"/>
                <a:gd name="T22" fmla="*/ 1 w 12"/>
                <a:gd name="T23" fmla="*/ 1 h 15"/>
                <a:gd name="T24" fmla="*/ 1 w 12"/>
                <a:gd name="T25" fmla="*/ 1 h 15"/>
                <a:gd name="T26" fmla="*/ 1 w 12"/>
                <a:gd name="T27" fmla="*/ 1 h 15"/>
                <a:gd name="T28" fmla="*/ 1 w 12"/>
                <a:gd name="T29" fmla="*/ 1 h 15"/>
                <a:gd name="T30" fmla="*/ 1 w 12"/>
                <a:gd name="T31" fmla="*/ 1 h 15"/>
                <a:gd name="T32" fmla="*/ 1 w 12"/>
                <a:gd name="T33" fmla="*/ 1 h 15"/>
                <a:gd name="T34" fmla="*/ 1 w 12"/>
                <a:gd name="T35" fmla="*/ 1 h 15"/>
                <a:gd name="T36" fmla="*/ 1 w 12"/>
                <a:gd name="T37" fmla="*/ 1 h 15"/>
                <a:gd name="T38" fmla="*/ 1 w 12"/>
                <a:gd name="T39" fmla="*/ 1 h 15"/>
                <a:gd name="T40" fmla="*/ 1 w 12"/>
                <a:gd name="T41" fmla="*/ 1 h 15"/>
                <a:gd name="T42" fmla="*/ 1 w 12"/>
                <a:gd name="T43" fmla="*/ 1 h 15"/>
                <a:gd name="T44" fmla="*/ 1 w 12"/>
                <a:gd name="T45" fmla="*/ 1 h 15"/>
                <a:gd name="T46" fmla="*/ 1 w 12"/>
                <a:gd name="T47" fmla="*/ 1 h 15"/>
                <a:gd name="T48" fmla="*/ 1 w 12"/>
                <a:gd name="T49" fmla="*/ 1 h 15"/>
                <a:gd name="T50" fmla="*/ 1 w 12"/>
                <a:gd name="T51" fmla="*/ 1 h 15"/>
                <a:gd name="T52" fmla="*/ 0 w 12"/>
                <a:gd name="T53" fmla="*/ 0 h 15"/>
                <a:gd name="T54" fmla="*/ 0 w 12"/>
                <a:gd name="T55" fmla="*/ 0 h 15"/>
                <a:gd name="T56" fmla="*/ 0 w 12"/>
                <a:gd name="T57" fmla="*/ 0 h 15"/>
                <a:gd name="T58" fmla="*/ 0 w 12"/>
                <a:gd name="T59" fmla="*/ 0 h 15"/>
                <a:gd name="T60" fmla="*/ 1 w 12"/>
                <a:gd name="T61" fmla="*/ 0 h 15"/>
                <a:gd name="T62" fmla="*/ 1 w 12"/>
                <a:gd name="T63" fmla="*/ 1 h 15"/>
                <a:gd name="T64" fmla="*/ 1 w 12"/>
                <a:gd name="T65" fmla="*/ 1 h 15"/>
                <a:gd name="T66" fmla="*/ 1 w 12"/>
                <a:gd name="T67" fmla="*/ 1 h 15"/>
                <a:gd name="T68" fmla="*/ 1 w 12"/>
                <a:gd name="T69" fmla="*/ 1 h 15"/>
                <a:gd name="T70" fmla="*/ 1 w 12"/>
                <a:gd name="T71" fmla="*/ 1 h 15"/>
                <a:gd name="T72" fmla="*/ 1 w 12"/>
                <a:gd name="T73" fmla="*/ 1 h 15"/>
                <a:gd name="T74" fmla="*/ 1 w 12"/>
                <a:gd name="T75" fmla="*/ 1 h 15"/>
                <a:gd name="T76" fmla="*/ 1 w 12"/>
                <a:gd name="T77" fmla="*/ 1 h 15"/>
                <a:gd name="T78" fmla="*/ 1 w 12"/>
                <a:gd name="T79" fmla="*/ 1 h 15"/>
                <a:gd name="T80" fmla="*/ 1 w 12"/>
                <a:gd name="T81" fmla="*/ 1 h 15"/>
                <a:gd name="T82" fmla="*/ 1 w 12"/>
                <a:gd name="T83" fmla="*/ 1 h 15"/>
                <a:gd name="T84" fmla="*/ 1 w 12"/>
                <a:gd name="T85" fmla="*/ 1 h 15"/>
                <a:gd name="T86" fmla="*/ 1 w 12"/>
                <a:gd name="T87" fmla="*/ 1 h 15"/>
                <a:gd name="T88" fmla="*/ 1 w 12"/>
                <a:gd name="T89" fmla="*/ 1 h 15"/>
                <a:gd name="T90" fmla="*/ 1 w 12"/>
                <a:gd name="T91" fmla="*/ 1 h 15"/>
                <a:gd name="T92" fmla="*/ 1 w 12"/>
                <a:gd name="T93" fmla="*/ 1 h 15"/>
                <a:gd name="T94" fmla="*/ 1 w 12"/>
                <a:gd name="T95" fmla="*/ 1 h 15"/>
                <a:gd name="T96" fmla="*/ 1 w 12"/>
                <a:gd name="T97" fmla="*/ 1 h 15"/>
                <a:gd name="T98" fmla="*/ 1 w 12"/>
                <a:gd name="T99" fmla="*/ 1 h 15"/>
                <a:gd name="T100" fmla="*/ 1 w 12"/>
                <a:gd name="T101" fmla="*/ 1 h 1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"/>
                <a:gd name="T154" fmla="*/ 0 h 15"/>
                <a:gd name="T155" fmla="*/ 12 w 12"/>
                <a:gd name="T156" fmla="*/ 15 h 1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" h="15">
                  <a:moveTo>
                    <a:pt x="5" y="0"/>
                  </a:moveTo>
                  <a:lnTo>
                    <a:pt x="5" y="6"/>
                  </a:lnTo>
                  <a:lnTo>
                    <a:pt x="7" y="4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2" y="15"/>
                  </a:lnTo>
                  <a:lnTo>
                    <a:pt x="2" y="2"/>
                  </a:lnTo>
                  <a:lnTo>
                    <a:pt x="0" y="0"/>
                  </a:lnTo>
                  <a:lnTo>
                    <a:pt x="5" y="0"/>
                  </a:lnTo>
                  <a:close/>
                  <a:moveTo>
                    <a:pt x="5" y="6"/>
                  </a:moveTo>
                  <a:lnTo>
                    <a:pt x="5" y="10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3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7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16" name="Freeform 340"/>
            <p:cNvSpPr>
              <a:spLocks noEditPoints="1"/>
            </p:cNvSpPr>
            <p:nvPr/>
          </p:nvSpPr>
          <p:spPr bwMode="auto">
            <a:xfrm>
              <a:off x="3257" y="1446"/>
              <a:ext cx="7" cy="7"/>
            </a:xfrm>
            <a:custGeom>
              <a:avLst/>
              <a:gdLst>
                <a:gd name="T0" fmla="*/ 1 w 12"/>
                <a:gd name="T1" fmla="*/ 0 h 11"/>
                <a:gd name="T2" fmla="*/ 1 w 12"/>
                <a:gd name="T3" fmla="*/ 0 h 11"/>
                <a:gd name="T4" fmla="*/ 1 w 12"/>
                <a:gd name="T5" fmla="*/ 1 h 11"/>
                <a:gd name="T6" fmla="*/ 1 w 12"/>
                <a:gd name="T7" fmla="*/ 1 h 11"/>
                <a:gd name="T8" fmla="*/ 1 w 12"/>
                <a:gd name="T9" fmla="*/ 1 h 11"/>
                <a:gd name="T10" fmla="*/ 1 w 12"/>
                <a:gd name="T11" fmla="*/ 1 h 11"/>
                <a:gd name="T12" fmla="*/ 1 w 12"/>
                <a:gd name="T13" fmla="*/ 1 h 11"/>
                <a:gd name="T14" fmla="*/ 1 w 12"/>
                <a:gd name="T15" fmla="*/ 1 h 11"/>
                <a:gd name="T16" fmla="*/ 1 w 12"/>
                <a:gd name="T17" fmla="*/ 1 h 11"/>
                <a:gd name="T18" fmla="*/ 1 w 12"/>
                <a:gd name="T19" fmla="*/ 1 h 11"/>
                <a:gd name="T20" fmla="*/ 1 w 12"/>
                <a:gd name="T21" fmla="*/ 1 h 11"/>
                <a:gd name="T22" fmla="*/ 1 w 12"/>
                <a:gd name="T23" fmla="*/ 1 h 11"/>
                <a:gd name="T24" fmla="*/ 1 w 12"/>
                <a:gd name="T25" fmla="*/ 1 h 11"/>
                <a:gd name="T26" fmla="*/ 0 w 12"/>
                <a:gd name="T27" fmla="*/ 1 h 11"/>
                <a:gd name="T28" fmla="*/ 0 w 12"/>
                <a:gd name="T29" fmla="*/ 1 h 11"/>
                <a:gd name="T30" fmla="*/ 0 w 12"/>
                <a:gd name="T31" fmla="*/ 1 h 11"/>
                <a:gd name="T32" fmla="*/ 1 w 12"/>
                <a:gd name="T33" fmla="*/ 1 h 11"/>
                <a:gd name="T34" fmla="*/ 1 w 12"/>
                <a:gd name="T35" fmla="*/ 0 h 11"/>
                <a:gd name="T36" fmla="*/ 1 w 12"/>
                <a:gd name="T37" fmla="*/ 0 h 11"/>
                <a:gd name="T38" fmla="*/ 1 w 12"/>
                <a:gd name="T39" fmla="*/ 1 h 11"/>
                <a:gd name="T40" fmla="*/ 1 w 12"/>
                <a:gd name="T41" fmla="*/ 1 h 11"/>
                <a:gd name="T42" fmla="*/ 1 w 12"/>
                <a:gd name="T43" fmla="*/ 1 h 11"/>
                <a:gd name="T44" fmla="*/ 1 w 12"/>
                <a:gd name="T45" fmla="*/ 1 h 11"/>
                <a:gd name="T46" fmla="*/ 1 w 12"/>
                <a:gd name="T47" fmla="*/ 1 h 11"/>
                <a:gd name="T48" fmla="*/ 1 w 12"/>
                <a:gd name="T49" fmla="*/ 1 h 11"/>
                <a:gd name="T50" fmla="*/ 1 w 12"/>
                <a:gd name="T51" fmla="*/ 1 h 11"/>
                <a:gd name="T52" fmla="*/ 1 w 12"/>
                <a:gd name="T53" fmla="*/ 1 h 11"/>
                <a:gd name="T54" fmla="*/ 1 w 12"/>
                <a:gd name="T55" fmla="*/ 1 h 11"/>
                <a:gd name="T56" fmla="*/ 1 w 12"/>
                <a:gd name="T57" fmla="*/ 1 h 11"/>
                <a:gd name="T58" fmla="*/ 1 w 12"/>
                <a:gd name="T59" fmla="*/ 1 h 11"/>
                <a:gd name="T60" fmla="*/ 1 w 12"/>
                <a:gd name="T61" fmla="*/ 1 h 11"/>
                <a:gd name="T62" fmla="*/ 1 w 12"/>
                <a:gd name="T63" fmla="*/ 1 h 11"/>
                <a:gd name="T64" fmla="*/ 1 w 12"/>
                <a:gd name="T65" fmla="*/ 1 h 11"/>
                <a:gd name="T66" fmla="*/ 1 w 12"/>
                <a:gd name="T67" fmla="*/ 1 h 11"/>
                <a:gd name="T68" fmla="*/ 1 w 12"/>
                <a:gd name="T69" fmla="*/ 1 h 11"/>
                <a:gd name="T70" fmla="*/ 1 w 12"/>
                <a:gd name="T71" fmla="*/ 1 h 11"/>
                <a:gd name="T72" fmla="*/ 1 w 12"/>
                <a:gd name="T73" fmla="*/ 1 h 11"/>
                <a:gd name="T74" fmla="*/ 1 w 12"/>
                <a:gd name="T75" fmla="*/ 1 h 11"/>
                <a:gd name="T76" fmla="*/ 1 w 12"/>
                <a:gd name="T77" fmla="*/ 1 h 11"/>
                <a:gd name="T78" fmla="*/ 1 w 12"/>
                <a:gd name="T79" fmla="*/ 1 h 11"/>
                <a:gd name="T80" fmla="*/ 1 w 12"/>
                <a:gd name="T81" fmla="*/ 1 h 11"/>
                <a:gd name="T82" fmla="*/ 1 w 12"/>
                <a:gd name="T83" fmla="*/ 1 h 11"/>
                <a:gd name="T84" fmla="*/ 1 w 12"/>
                <a:gd name="T85" fmla="*/ 1 h 11"/>
                <a:gd name="T86" fmla="*/ 1 w 12"/>
                <a:gd name="T87" fmla="*/ 1 h 1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"/>
                <a:gd name="T133" fmla="*/ 0 h 11"/>
                <a:gd name="T134" fmla="*/ 12 w 12"/>
                <a:gd name="T135" fmla="*/ 11 h 1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" h="11">
                  <a:moveTo>
                    <a:pt x="5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9"/>
                  </a:lnTo>
                  <a:lnTo>
                    <a:pt x="9" y="11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close/>
                  <a:moveTo>
                    <a:pt x="7" y="2"/>
                  </a:moveTo>
                  <a:lnTo>
                    <a:pt x="5" y="2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9"/>
                  </a:lnTo>
                  <a:lnTo>
                    <a:pt x="5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7" y="4"/>
                  </a:lnTo>
                  <a:lnTo>
                    <a:pt x="7" y="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17" name="Freeform 341"/>
            <p:cNvSpPr>
              <a:spLocks/>
            </p:cNvSpPr>
            <p:nvPr/>
          </p:nvSpPr>
          <p:spPr bwMode="auto">
            <a:xfrm>
              <a:off x="3265" y="1446"/>
              <a:ext cx="12" cy="7"/>
            </a:xfrm>
            <a:custGeom>
              <a:avLst/>
              <a:gdLst>
                <a:gd name="T0" fmla="*/ 1 w 19"/>
                <a:gd name="T1" fmla="*/ 1 h 11"/>
                <a:gd name="T2" fmla="*/ 1 w 19"/>
                <a:gd name="T3" fmla="*/ 0 h 11"/>
                <a:gd name="T4" fmla="*/ 1 w 19"/>
                <a:gd name="T5" fmla="*/ 0 h 11"/>
                <a:gd name="T6" fmla="*/ 1 w 19"/>
                <a:gd name="T7" fmla="*/ 0 h 11"/>
                <a:gd name="T8" fmla="*/ 1 w 19"/>
                <a:gd name="T9" fmla="*/ 1 h 11"/>
                <a:gd name="T10" fmla="*/ 1 w 19"/>
                <a:gd name="T11" fmla="*/ 0 h 11"/>
                <a:gd name="T12" fmla="*/ 1 w 19"/>
                <a:gd name="T13" fmla="*/ 0 h 11"/>
                <a:gd name="T14" fmla="*/ 1 w 19"/>
                <a:gd name="T15" fmla="*/ 0 h 11"/>
                <a:gd name="T16" fmla="*/ 1 w 19"/>
                <a:gd name="T17" fmla="*/ 1 h 11"/>
                <a:gd name="T18" fmla="*/ 1 w 19"/>
                <a:gd name="T19" fmla="*/ 1 h 11"/>
                <a:gd name="T20" fmla="*/ 1 w 19"/>
                <a:gd name="T21" fmla="*/ 1 h 11"/>
                <a:gd name="T22" fmla="*/ 1 w 19"/>
                <a:gd name="T23" fmla="*/ 1 h 11"/>
                <a:gd name="T24" fmla="*/ 1 w 19"/>
                <a:gd name="T25" fmla="*/ 1 h 11"/>
                <a:gd name="T26" fmla="*/ 1 w 19"/>
                <a:gd name="T27" fmla="*/ 1 h 11"/>
                <a:gd name="T28" fmla="*/ 1 w 19"/>
                <a:gd name="T29" fmla="*/ 1 h 11"/>
                <a:gd name="T30" fmla="*/ 1 w 19"/>
                <a:gd name="T31" fmla="*/ 1 h 11"/>
                <a:gd name="T32" fmla="*/ 1 w 19"/>
                <a:gd name="T33" fmla="*/ 1 h 11"/>
                <a:gd name="T34" fmla="*/ 1 w 19"/>
                <a:gd name="T35" fmla="*/ 1 h 11"/>
                <a:gd name="T36" fmla="*/ 1 w 19"/>
                <a:gd name="T37" fmla="*/ 1 h 11"/>
                <a:gd name="T38" fmla="*/ 1 w 19"/>
                <a:gd name="T39" fmla="*/ 1 h 11"/>
                <a:gd name="T40" fmla="*/ 1 w 19"/>
                <a:gd name="T41" fmla="*/ 1 h 11"/>
                <a:gd name="T42" fmla="*/ 1 w 19"/>
                <a:gd name="T43" fmla="*/ 1 h 11"/>
                <a:gd name="T44" fmla="*/ 1 w 19"/>
                <a:gd name="T45" fmla="*/ 1 h 11"/>
                <a:gd name="T46" fmla="*/ 1 w 19"/>
                <a:gd name="T47" fmla="*/ 1 h 11"/>
                <a:gd name="T48" fmla="*/ 1 w 19"/>
                <a:gd name="T49" fmla="*/ 1 h 11"/>
                <a:gd name="T50" fmla="*/ 1 w 19"/>
                <a:gd name="T51" fmla="*/ 1 h 11"/>
                <a:gd name="T52" fmla="*/ 1 w 19"/>
                <a:gd name="T53" fmla="*/ 1 h 11"/>
                <a:gd name="T54" fmla="*/ 1 w 19"/>
                <a:gd name="T55" fmla="*/ 1 h 11"/>
                <a:gd name="T56" fmla="*/ 1 w 19"/>
                <a:gd name="T57" fmla="*/ 1 h 11"/>
                <a:gd name="T58" fmla="*/ 1 w 19"/>
                <a:gd name="T59" fmla="*/ 1 h 11"/>
                <a:gd name="T60" fmla="*/ 1 w 19"/>
                <a:gd name="T61" fmla="*/ 1 h 11"/>
                <a:gd name="T62" fmla="*/ 1 w 19"/>
                <a:gd name="T63" fmla="*/ 1 h 11"/>
                <a:gd name="T64" fmla="*/ 1 w 19"/>
                <a:gd name="T65" fmla="*/ 1 h 11"/>
                <a:gd name="T66" fmla="*/ 1 w 19"/>
                <a:gd name="T67" fmla="*/ 1 h 11"/>
                <a:gd name="T68" fmla="*/ 1 w 19"/>
                <a:gd name="T69" fmla="*/ 1 h 11"/>
                <a:gd name="T70" fmla="*/ 1 w 19"/>
                <a:gd name="T71" fmla="*/ 1 h 11"/>
                <a:gd name="T72" fmla="*/ 1 w 19"/>
                <a:gd name="T73" fmla="*/ 1 h 11"/>
                <a:gd name="T74" fmla="*/ 0 w 19"/>
                <a:gd name="T75" fmla="*/ 1 h 11"/>
                <a:gd name="T76" fmla="*/ 0 w 19"/>
                <a:gd name="T77" fmla="*/ 1 h 11"/>
                <a:gd name="T78" fmla="*/ 0 w 19"/>
                <a:gd name="T79" fmla="*/ 1 h 11"/>
                <a:gd name="T80" fmla="*/ 0 w 19"/>
                <a:gd name="T81" fmla="*/ 1 h 11"/>
                <a:gd name="T82" fmla="*/ 0 w 19"/>
                <a:gd name="T83" fmla="*/ 1 h 11"/>
                <a:gd name="T84" fmla="*/ 0 w 19"/>
                <a:gd name="T85" fmla="*/ 0 h 1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"/>
                <a:gd name="T130" fmla="*/ 0 h 11"/>
                <a:gd name="T131" fmla="*/ 19 w 19"/>
                <a:gd name="T132" fmla="*/ 11 h 1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" h="11">
                  <a:moveTo>
                    <a:pt x="5" y="0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9"/>
                  </a:lnTo>
                  <a:lnTo>
                    <a:pt x="16" y="11"/>
                  </a:lnTo>
                  <a:lnTo>
                    <a:pt x="19" y="11"/>
                  </a:lnTo>
                  <a:lnTo>
                    <a:pt x="12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9" y="4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5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18" name="Freeform 342"/>
            <p:cNvSpPr>
              <a:spLocks/>
            </p:cNvSpPr>
            <p:nvPr/>
          </p:nvSpPr>
          <p:spPr bwMode="auto">
            <a:xfrm>
              <a:off x="3281" y="1446"/>
              <a:ext cx="6" cy="7"/>
            </a:xfrm>
            <a:custGeom>
              <a:avLst/>
              <a:gdLst>
                <a:gd name="T0" fmla="*/ 1 w 9"/>
                <a:gd name="T1" fmla="*/ 1 h 11"/>
                <a:gd name="T2" fmla="*/ 1 w 9"/>
                <a:gd name="T3" fmla="*/ 1 h 11"/>
                <a:gd name="T4" fmla="*/ 1 w 9"/>
                <a:gd name="T5" fmla="*/ 1 h 11"/>
                <a:gd name="T6" fmla="*/ 1 w 9"/>
                <a:gd name="T7" fmla="*/ 1 h 11"/>
                <a:gd name="T8" fmla="*/ 1 w 9"/>
                <a:gd name="T9" fmla="*/ 1 h 11"/>
                <a:gd name="T10" fmla="*/ 1 w 9"/>
                <a:gd name="T11" fmla="*/ 1 h 11"/>
                <a:gd name="T12" fmla="*/ 1 w 9"/>
                <a:gd name="T13" fmla="*/ 1 h 11"/>
                <a:gd name="T14" fmla="*/ 1 w 9"/>
                <a:gd name="T15" fmla="*/ 1 h 11"/>
                <a:gd name="T16" fmla="*/ 0 w 9"/>
                <a:gd name="T17" fmla="*/ 1 h 11"/>
                <a:gd name="T18" fmla="*/ 0 w 9"/>
                <a:gd name="T19" fmla="*/ 1 h 11"/>
                <a:gd name="T20" fmla="*/ 0 w 9"/>
                <a:gd name="T21" fmla="*/ 1 h 11"/>
                <a:gd name="T22" fmla="*/ 1 w 9"/>
                <a:gd name="T23" fmla="*/ 1 h 11"/>
                <a:gd name="T24" fmla="*/ 1 w 9"/>
                <a:gd name="T25" fmla="*/ 0 h 11"/>
                <a:gd name="T26" fmla="*/ 1 w 9"/>
                <a:gd name="T27" fmla="*/ 0 h 11"/>
                <a:gd name="T28" fmla="*/ 1 w 9"/>
                <a:gd name="T29" fmla="*/ 0 h 11"/>
                <a:gd name="T30" fmla="*/ 1 w 9"/>
                <a:gd name="T31" fmla="*/ 1 h 11"/>
                <a:gd name="T32" fmla="*/ 1 w 9"/>
                <a:gd name="T33" fmla="*/ 1 h 11"/>
                <a:gd name="T34" fmla="*/ 1 w 9"/>
                <a:gd name="T35" fmla="*/ 1 h 11"/>
                <a:gd name="T36" fmla="*/ 1 w 9"/>
                <a:gd name="T37" fmla="*/ 1 h 11"/>
                <a:gd name="T38" fmla="*/ 1 w 9"/>
                <a:gd name="T39" fmla="*/ 1 h 11"/>
                <a:gd name="T40" fmla="*/ 1 w 9"/>
                <a:gd name="T41" fmla="*/ 1 h 11"/>
                <a:gd name="T42" fmla="*/ 1 w 9"/>
                <a:gd name="T43" fmla="*/ 1 h 11"/>
                <a:gd name="T44" fmla="*/ 1 w 9"/>
                <a:gd name="T45" fmla="*/ 1 h 11"/>
                <a:gd name="T46" fmla="*/ 1 w 9"/>
                <a:gd name="T47" fmla="*/ 1 h 11"/>
                <a:gd name="T48" fmla="*/ 1 w 9"/>
                <a:gd name="T49" fmla="*/ 1 h 11"/>
                <a:gd name="T50" fmla="*/ 1 w 9"/>
                <a:gd name="T51" fmla="*/ 1 h 11"/>
                <a:gd name="T52" fmla="*/ 1 w 9"/>
                <a:gd name="T53" fmla="*/ 1 h 11"/>
                <a:gd name="T54" fmla="*/ 1 w 9"/>
                <a:gd name="T55" fmla="*/ 1 h 11"/>
                <a:gd name="T56" fmla="*/ 1 w 9"/>
                <a:gd name="T57" fmla="*/ 1 h 11"/>
                <a:gd name="T58" fmla="*/ 1 w 9"/>
                <a:gd name="T59" fmla="*/ 1 h 11"/>
                <a:gd name="T60" fmla="*/ 1 w 9"/>
                <a:gd name="T61" fmla="*/ 1 h 11"/>
                <a:gd name="T62" fmla="*/ 1 w 9"/>
                <a:gd name="T63" fmla="*/ 1 h 11"/>
                <a:gd name="T64" fmla="*/ 1 w 9"/>
                <a:gd name="T65" fmla="*/ 1 h 11"/>
                <a:gd name="T66" fmla="*/ 1 w 9"/>
                <a:gd name="T67" fmla="*/ 1 h 11"/>
                <a:gd name="T68" fmla="*/ 1 w 9"/>
                <a:gd name="T69" fmla="*/ 1 h 11"/>
                <a:gd name="T70" fmla="*/ 1 w 9"/>
                <a:gd name="T71" fmla="*/ 1 h 11"/>
                <a:gd name="T72" fmla="*/ 1 w 9"/>
                <a:gd name="T73" fmla="*/ 1 h 11"/>
                <a:gd name="T74" fmla="*/ 1 w 9"/>
                <a:gd name="T75" fmla="*/ 1 h 11"/>
                <a:gd name="T76" fmla="*/ 1 w 9"/>
                <a:gd name="T77" fmla="*/ 1 h 11"/>
                <a:gd name="T78" fmla="*/ 1 w 9"/>
                <a:gd name="T79" fmla="*/ 1 h 11"/>
                <a:gd name="T80" fmla="*/ 1 w 9"/>
                <a:gd name="T81" fmla="*/ 1 h 11"/>
                <a:gd name="T82" fmla="*/ 1 w 9"/>
                <a:gd name="T83" fmla="*/ 1 h 11"/>
                <a:gd name="T84" fmla="*/ 1 w 9"/>
                <a:gd name="T85" fmla="*/ 1 h 11"/>
                <a:gd name="T86" fmla="*/ 1 w 9"/>
                <a:gd name="T87" fmla="*/ 1 h 1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"/>
                <a:gd name="T133" fmla="*/ 0 h 11"/>
                <a:gd name="T134" fmla="*/ 9 w 9"/>
                <a:gd name="T135" fmla="*/ 11 h 1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" h="11">
                  <a:moveTo>
                    <a:pt x="9" y="9"/>
                  </a:moveTo>
                  <a:lnTo>
                    <a:pt x="9" y="9"/>
                  </a:lnTo>
                  <a:lnTo>
                    <a:pt x="9" y="11"/>
                  </a:lnTo>
                  <a:lnTo>
                    <a:pt x="6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9"/>
                  </a:lnTo>
                  <a:lnTo>
                    <a:pt x="6" y="11"/>
                  </a:lnTo>
                  <a:lnTo>
                    <a:pt x="9" y="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19" name="Freeform 343"/>
            <p:cNvSpPr>
              <a:spLocks noEditPoints="1"/>
            </p:cNvSpPr>
            <p:nvPr/>
          </p:nvSpPr>
          <p:spPr bwMode="auto">
            <a:xfrm>
              <a:off x="3288" y="1446"/>
              <a:ext cx="8" cy="7"/>
            </a:xfrm>
            <a:custGeom>
              <a:avLst/>
              <a:gdLst>
                <a:gd name="T0" fmla="*/ 1 w 12"/>
                <a:gd name="T1" fmla="*/ 1 h 11"/>
                <a:gd name="T2" fmla="*/ 1 w 12"/>
                <a:gd name="T3" fmla="*/ 1 h 11"/>
                <a:gd name="T4" fmla="*/ 0 w 12"/>
                <a:gd name="T5" fmla="*/ 1 h 11"/>
                <a:gd name="T6" fmla="*/ 0 w 12"/>
                <a:gd name="T7" fmla="*/ 1 h 11"/>
                <a:gd name="T8" fmla="*/ 1 w 12"/>
                <a:gd name="T9" fmla="*/ 1 h 11"/>
                <a:gd name="T10" fmla="*/ 1 w 12"/>
                <a:gd name="T11" fmla="*/ 1 h 11"/>
                <a:gd name="T12" fmla="*/ 1 w 12"/>
                <a:gd name="T13" fmla="*/ 1 h 11"/>
                <a:gd name="T14" fmla="*/ 1 w 12"/>
                <a:gd name="T15" fmla="*/ 1 h 11"/>
                <a:gd name="T16" fmla="*/ 1 w 12"/>
                <a:gd name="T17" fmla="*/ 1 h 11"/>
                <a:gd name="T18" fmla="*/ 1 w 12"/>
                <a:gd name="T19" fmla="*/ 1 h 11"/>
                <a:gd name="T20" fmla="*/ 1 w 12"/>
                <a:gd name="T21" fmla="*/ 1 h 11"/>
                <a:gd name="T22" fmla="*/ 1 w 12"/>
                <a:gd name="T23" fmla="*/ 1 h 11"/>
                <a:gd name="T24" fmla="*/ 1 w 12"/>
                <a:gd name="T25" fmla="*/ 1 h 11"/>
                <a:gd name="T26" fmla="*/ 1 w 12"/>
                <a:gd name="T27" fmla="*/ 1 h 11"/>
                <a:gd name="T28" fmla="*/ 1 w 12"/>
                <a:gd name="T29" fmla="*/ 1 h 11"/>
                <a:gd name="T30" fmla="*/ 0 w 12"/>
                <a:gd name="T31" fmla="*/ 1 h 11"/>
                <a:gd name="T32" fmla="*/ 0 w 12"/>
                <a:gd name="T33" fmla="*/ 1 h 11"/>
                <a:gd name="T34" fmla="*/ 0 w 12"/>
                <a:gd name="T35" fmla="*/ 1 h 11"/>
                <a:gd name="T36" fmla="*/ 1 w 12"/>
                <a:gd name="T37" fmla="*/ 0 h 11"/>
                <a:gd name="T38" fmla="*/ 1 w 12"/>
                <a:gd name="T39" fmla="*/ 0 h 11"/>
                <a:gd name="T40" fmla="*/ 1 w 12"/>
                <a:gd name="T41" fmla="*/ 0 h 11"/>
                <a:gd name="T42" fmla="*/ 1 w 12"/>
                <a:gd name="T43" fmla="*/ 1 h 11"/>
                <a:gd name="T44" fmla="*/ 1 w 12"/>
                <a:gd name="T45" fmla="*/ 1 h 11"/>
                <a:gd name="T46" fmla="*/ 1 w 12"/>
                <a:gd name="T47" fmla="*/ 1 h 11"/>
                <a:gd name="T48" fmla="*/ 1 w 12"/>
                <a:gd name="T49" fmla="*/ 1 h 11"/>
                <a:gd name="T50" fmla="*/ 1 w 12"/>
                <a:gd name="T51" fmla="*/ 1 h 11"/>
                <a:gd name="T52" fmla="*/ 1 w 12"/>
                <a:gd name="T53" fmla="*/ 1 h 11"/>
                <a:gd name="T54" fmla="*/ 1 w 12"/>
                <a:gd name="T55" fmla="*/ 1 h 11"/>
                <a:gd name="T56" fmla="*/ 1 w 12"/>
                <a:gd name="T57" fmla="*/ 1 h 11"/>
                <a:gd name="T58" fmla="*/ 1 w 12"/>
                <a:gd name="T59" fmla="*/ 1 h 11"/>
                <a:gd name="T60" fmla="*/ 1 w 12"/>
                <a:gd name="T61" fmla="*/ 1 h 11"/>
                <a:gd name="T62" fmla="*/ 1 w 12"/>
                <a:gd name="T63" fmla="*/ 1 h 11"/>
                <a:gd name="T64" fmla="*/ 1 w 12"/>
                <a:gd name="T65" fmla="*/ 1 h 11"/>
                <a:gd name="T66" fmla="*/ 1 w 12"/>
                <a:gd name="T67" fmla="*/ 1 h 11"/>
                <a:gd name="T68" fmla="*/ 1 w 12"/>
                <a:gd name="T69" fmla="*/ 1 h 11"/>
                <a:gd name="T70" fmla="*/ 1 w 12"/>
                <a:gd name="T71" fmla="*/ 1 h 11"/>
                <a:gd name="T72" fmla="*/ 1 w 12"/>
                <a:gd name="T73" fmla="*/ 1 h 11"/>
                <a:gd name="T74" fmla="*/ 1 w 12"/>
                <a:gd name="T75" fmla="*/ 1 h 1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"/>
                <a:gd name="T115" fmla="*/ 0 h 11"/>
                <a:gd name="T116" fmla="*/ 12 w 12"/>
                <a:gd name="T117" fmla="*/ 11 h 1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" h="11">
                  <a:moveTo>
                    <a:pt x="7" y="11"/>
                  </a:moveTo>
                  <a:lnTo>
                    <a:pt x="5" y="11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2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2" y="9"/>
                  </a:lnTo>
                  <a:lnTo>
                    <a:pt x="12" y="11"/>
                  </a:lnTo>
                  <a:lnTo>
                    <a:pt x="9" y="11"/>
                  </a:lnTo>
                  <a:lnTo>
                    <a:pt x="7" y="11"/>
                  </a:lnTo>
                  <a:close/>
                  <a:moveTo>
                    <a:pt x="7" y="9"/>
                  </a:moveTo>
                  <a:lnTo>
                    <a:pt x="7" y="6"/>
                  </a:lnTo>
                  <a:lnTo>
                    <a:pt x="5" y="6"/>
                  </a:lnTo>
                  <a:lnTo>
                    <a:pt x="5" y="9"/>
                  </a:lnTo>
                  <a:lnTo>
                    <a:pt x="2" y="9"/>
                  </a:lnTo>
                  <a:lnTo>
                    <a:pt x="5" y="9"/>
                  </a:lnTo>
                  <a:lnTo>
                    <a:pt x="7" y="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20" name="Freeform 344"/>
            <p:cNvSpPr>
              <a:spLocks/>
            </p:cNvSpPr>
            <p:nvPr/>
          </p:nvSpPr>
          <p:spPr bwMode="auto">
            <a:xfrm>
              <a:off x="3296" y="1446"/>
              <a:ext cx="12" cy="7"/>
            </a:xfrm>
            <a:custGeom>
              <a:avLst/>
              <a:gdLst>
                <a:gd name="T0" fmla="*/ 1 w 21"/>
                <a:gd name="T1" fmla="*/ 1 h 11"/>
                <a:gd name="T2" fmla="*/ 1 w 21"/>
                <a:gd name="T3" fmla="*/ 0 h 11"/>
                <a:gd name="T4" fmla="*/ 1 w 21"/>
                <a:gd name="T5" fmla="*/ 0 h 11"/>
                <a:gd name="T6" fmla="*/ 1 w 21"/>
                <a:gd name="T7" fmla="*/ 0 h 11"/>
                <a:gd name="T8" fmla="*/ 1 w 21"/>
                <a:gd name="T9" fmla="*/ 1 h 11"/>
                <a:gd name="T10" fmla="*/ 1 w 21"/>
                <a:gd name="T11" fmla="*/ 0 h 11"/>
                <a:gd name="T12" fmla="*/ 1 w 21"/>
                <a:gd name="T13" fmla="*/ 0 h 11"/>
                <a:gd name="T14" fmla="*/ 1 w 21"/>
                <a:gd name="T15" fmla="*/ 0 h 11"/>
                <a:gd name="T16" fmla="*/ 1 w 21"/>
                <a:gd name="T17" fmla="*/ 1 h 11"/>
                <a:gd name="T18" fmla="*/ 1 w 21"/>
                <a:gd name="T19" fmla="*/ 1 h 11"/>
                <a:gd name="T20" fmla="*/ 1 w 21"/>
                <a:gd name="T21" fmla="*/ 1 h 11"/>
                <a:gd name="T22" fmla="*/ 1 w 21"/>
                <a:gd name="T23" fmla="*/ 1 h 11"/>
                <a:gd name="T24" fmla="*/ 1 w 21"/>
                <a:gd name="T25" fmla="*/ 1 h 11"/>
                <a:gd name="T26" fmla="*/ 1 w 21"/>
                <a:gd name="T27" fmla="*/ 1 h 11"/>
                <a:gd name="T28" fmla="*/ 1 w 21"/>
                <a:gd name="T29" fmla="*/ 1 h 11"/>
                <a:gd name="T30" fmla="*/ 1 w 21"/>
                <a:gd name="T31" fmla="*/ 1 h 11"/>
                <a:gd name="T32" fmla="*/ 1 w 21"/>
                <a:gd name="T33" fmla="*/ 1 h 11"/>
                <a:gd name="T34" fmla="*/ 1 w 21"/>
                <a:gd name="T35" fmla="*/ 1 h 11"/>
                <a:gd name="T36" fmla="*/ 1 w 21"/>
                <a:gd name="T37" fmla="*/ 1 h 11"/>
                <a:gd name="T38" fmla="*/ 1 w 21"/>
                <a:gd name="T39" fmla="*/ 1 h 11"/>
                <a:gd name="T40" fmla="*/ 1 w 21"/>
                <a:gd name="T41" fmla="*/ 1 h 11"/>
                <a:gd name="T42" fmla="*/ 1 w 21"/>
                <a:gd name="T43" fmla="*/ 1 h 11"/>
                <a:gd name="T44" fmla="*/ 1 w 21"/>
                <a:gd name="T45" fmla="*/ 1 h 11"/>
                <a:gd name="T46" fmla="*/ 1 w 21"/>
                <a:gd name="T47" fmla="*/ 1 h 11"/>
                <a:gd name="T48" fmla="*/ 1 w 21"/>
                <a:gd name="T49" fmla="*/ 1 h 11"/>
                <a:gd name="T50" fmla="*/ 1 w 21"/>
                <a:gd name="T51" fmla="*/ 1 h 11"/>
                <a:gd name="T52" fmla="*/ 1 w 21"/>
                <a:gd name="T53" fmla="*/ 1 h 11"/>
                <a:gd name="T54" fmla="*/ 1 w 21"/>
                <a:gd name="T55" fmla="*/ 1 h 11"/>
                <a:gd name="T56" fmla="*/ 1 w 21"/>
                <a:gd name="T57" fmla="*/ 1 h 11"/>
                <a:gd name="T58" fmla="*/ 1 w 21"/>
                <a:gd name="T59" fmla="*/ 1 h 11"/>
                <a:gd name="T60" fmla="*/ 1 w 21"/>
                <a:gd name="T61" fmla="*/ 1 h 11"/>
                <a:gd name="T62" fmla="*/ 1 w 21"/>
                <a:gd name="T63" fmla="*/ 1 h 11"/>
                <a:gd name="T64" fmla="*/ 1 w 21"/>
                <a:gd name="T65" fmla="*/ 1 h 11"/>
                <a:gd name="T66" fmla="*/ 1 w 21"/>
                <a:gd name="T67" fmla="*/ 1 h 11"/>
                <a:gd name="T68" fmla="*/ 1 w 21"/>
                <a:gd name="T69" fmla="*/ 1 h 11"/>
                <a:gd name="T70" fmla="*/ 1 w 21"/>
                <a:gd name="T71" fmla="*/ 1 h 11"/>
                <a:gd name="T72" fmla="*/ 1 w 21"/>
                <a:gd name="T73" fmla="*/ 1 h 11"/>
                <a:gd name="T74" fmla="*/ 0 w 21"/>
                <a:gd name="T75" fmla="*/ 1 h 11"/>
                <a:gd name="T76" fmla="*/ 1 w 21"/>
                <a:gd name="T77" fmla="*/ 1 h 11"/>
                <a:gd name="T78" fmla="*/ 1 w 21"/>
                <a:gd name="T79" fmla="*/ 1 h 11"/>
                <a:gd name="T80" fmla="*/ 1 w 21"/>
                <a:gd name="T81" fmla="*/ 1 h 11"/>
                <a:gd name="T82" fmla="*/ 1 w 21"/>
                <a:gd name="T83" fmla="*/ 1 h 11"/>
                <a:gd name="T84" fmla="*/ 0 w 21"/>
                <a:gd name="T85" fmla="*/ 0 h 1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"/>
                <a:gd name="T130" fmla="*/ 0 h 11"/>
                <a:gd name="T131" fmla="*/ 21 w 21"/>
                <a:gd name="T132" fmla="*/ 11 h 1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" h="11">
                  <a:moveTo>
                    <a:pt x="4" y="0"/>
                  </a:moveTo>
                  <a:lnTo>
                    <a:pt x="4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21" y="11"/>
                  </a:lnTo>
                  <a:lnTo>
                    <a:pt x="14" y="11"/>
                  </a:lnTo>
                  <a:lnTo>
                    <a:pt x="16" y="11"/>
                  </a:lnTo>
                  <a:lnTo>
                    <a:pt x="16" y="9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14" y="11"/>
                  </a:lnTo>
                  <a:lnTo>
                    <a:pt x="7" y="11"/>
                  </a:lnTo>
                  <a:lnTo>
                    <a:pt x="9" y="11"/>
                  </a:lnTo>
                  <a:lnTo>
                    <a:pt x="9" y="9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2"/>
                  </a:lnTo>
                  <a:lnTo>
                    <a:pt x="4" y="4"/>
                  </a:lnTo>
                  <a:lnTo>
                    <a:pt x="4" y="9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21" name="Freeform 345"/>
            <p:cNvSpPr>
              <a:spLocks noEditPoints="1"/>
            </p:cNvSpPr>
            <p:nvPr/>
          </p:nvSpPr>
          <p:spPr bwMode="auto">
            <a:xfrm>
              <a:off x="3308" y="1444"/>
              <a:ext cx="5" cy="9"/>
            </a:xfrm>
            <a:custGeom>
              <a:avLst/>
              <a:gdLst>
                <a:gd name="T0" fmla="*/ 1 w 7"/>
                <a:gd name="T1" fmla="*/ 0 h 15"/>
                <a:gd name="T2" fmla="*/ 1 w 7"/>
                <a:gd name="T3" fmla="*/ 0 h 15"/>
                <a:gd name="T4" fmla="*/ 1 w 7"/>
                <a:gd name="T5" fmla="*/ 0 h 15"/>
                <a:gd name="T6" fmla="*/ 1 w 7"/>
                <a:gd name="T7" fmla="*/ 0 h 15"/>
                <a:gd name="T8" fmla="*/ 1 w 7"/>
                <a:gd name="T9" fmla="*/ 1 h 15"/>
                <a:gd name="T10" fmla="*/ 1 w 7"/>
                <a:gd name="T11" fmla="*/ 1 h 15"/>
                <a:gd name="T12" fmla="*/ 1 w 7"/>
                <a:gd name="T13" fmla="*/ 1 h 15"/>
                <a:gd name="T14" fmla="*/ 1 w 7"/>
                <a:gd name="T15" fmla="*/ 1 h 15"/>
                <a:gd name="T16" fmla="*/ 1 w 7"/>
                <a:gd name="T17" fmla="*/ 1 h 15"/>
                <a:gd name="T18" fmla="*/ 1 w 7"/>
                <a:gd name="T19" fmla="*/ 1 h 15"/>
                <a:gd name="T20" fmla="*/ 1 w 7"/>
                <a:gd name="T21" fmla="*/ 1 h 15"/>
                <a:gd name="T22" fmla="*/ 1 w 7"/>
                <a:gd name="T23" fmla="*/ 1 h 15"/>
                <a:gd name="T24" fmla="*/ 1 w 7"/>
                <a:gd name="T25" fmla="*/ 1 h 15"/>
                <a:gd name="T26" fmla="*/ 1 w 7"/>
                <a:gd name="T27" fmla="*/ 0 h 15"/>
                <a:gd name="T28" fmla="*/ 1 w 7"/>
                <a:gd name="T29" fmla="*/ 0 h 15"/>
                <a:gd name="T30" fmla="*/ 1 w 7"/>
                <a:gd name="T31" fmla="*/ 0 h 15"/>
                <a:gd name="T32" fmla="*/ 1 w 7"/>
                <a:gd name="T33" fmla="*/ 0 h 15"/>
                <a:gd name="T34" fmla="*/ 1 w 7"/>
                <a:gd name="T35" fmla="*/ 1 h 15"/>
                <a:gd name="T36" fmla="*/ 1 w 7"/>
                <a:gd name="T37" fmla="*/ 1 h 15"/>
                <a:gd name="T38" fmla="*/ 1 w 7"/>
                <a:gd name="T39" fmla="*/ 1 h 15"/>
                <a:gd name="T40" fmla="*/ 1 w 7"/>
                <a:gd name="T41" fmla="*/ 1 h 15"/>
                <a:gd name="T42" fmla="*/ 1 w 7"/>
                <a:gd name="T43" fmla="*/ 1 h 15"/>
                <a:gd name="T44" fmla="*/ 1 w 7"/>
                <a:gd name="T45" fmla="*/ 1 h 15"/>
                <a:gd name="T46" fmla="*/ 1 w 7"/>
                <a:gd name="T47" fmla="*/ 1 h 15"/>
                <a:gd name="T48" fmla="*/ 0 w 7"/>
                <a:gd name="T49" fmla="*/ 1 h 15"/>
                <a:gd name="T50" fmla="*/ 0 w 7"/>
                <a:gd name="T51" fmla="*/ 1 h 15"/>
                <a:gd name="T52" fmla="*/ 0 w 7"/>
                <a:gd name="T53" fmla="*/ 1 h 15"/>
                <a:gd name="T54" fmla="*/ 1 w 7"/>
                <a:gd name="T55" fmla="*/ 1 h 15"/>
                <a:gd name="T56" fmla="*/ 1 w 7"/>
                <a:gd name="T57" fmla="*/ 1 h 15"/>
                <a:gd name="T58" fmla="*/ 1 w 7"/>
                <a:gd name="T59" fmla="*/ 1 h 15"/>
                <a:gd name="T60" fmla="*/ 1 w 7"/>
                <a:gd name="T61" fmla="*/ 1 h 15"/>
                <a:gd name="T62" fmla="*/ 1 w 7"/>
                <a:gd name="T63" fmla="*/ 1 h 15"/>
                <a:gd name="T64" fmla="*/ 1 w 7"/>
                <a:gd name="T65" fmla="*/ 1 h 15"/>
                <a:gd name="T66" fmla="*/ 0 w 7"/>
                <a:gd name="T67" fmla="*/ 1 h 15"/>
                <a:gd name="T68" fmla="*/ 0 w 7"/>
                <a:gd name="T69" fmla="*/ 1 h 15"/>
                <a:gd name="T70" fmla="*/ 0 w 7"/>
                <a:gd name="T71" fmla="*/ 1 h 15"/>
                <a:gd name="T72" fmla="*/ 1 w 7"/>
                <a:gd name="T73" fmla="*/ 1 h 1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"/>
                <a:gd name="T112" fmla="*/ 0 h 15"/>
                <a:gd name="T113" fmla="*/ 7 w 7"/>
                <a:gd name="T114" fmla="*/ 15 h 1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" h="15">
                  <a:moveTo>
                    <a:pt x="2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close/>
                  <a:moveTo>
                    <a:pt x="4" y="4"/>
                  </a:moveTo>
                  <a:lnTo>
                    <a:pt x="4" y="13"/>
                  </a:lnTo>
                  <a:lnTo>
                    <a:pt x="4" y="15"/>
                  </a:lnTo>
                  <a:lnTo>
                    <a:pt x="7" y="15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22" name="Freeform 346"/>
            <p:cNvSpPr>
              <a:spLocks/>
            </p:cNvSpPr>
            <p:nvPr/>
          </p:nvSpPr>
          <p:spPr bwMode="auto">
            <a:xfrm>
              <a:off x="3313" y="1446"/>
              <a:ext cx="8" cy="7"/>
            </a:xfrm>
            <a:custGeom>
              <a:avLst/>
              <a:gdLst>
                <a:gd name="T0" fmla="*/ 1 w 14"/>
                <a:gd name="T1" fmla="*/ 0 h 11"/>
                <a:gd name="T2" fmla="*/ 1 w 14"/>
                <a:gd name="T3" fmla="*/ 1 h 11"/>
                <a:gd name="T4" fmla="*/ 1 w 14"/>
                <a:gd name="T5" fmla="*/ 1 h 11"/>
                <a:gd name="T6" fmla="*/ 1 w 14"/>
                <a:gd name="T7" fmla="*/ 0 h 11"/>
                <a:gd name="T8" fmla="*/ 1 w 14"/>
                <a:gd name="T9" fmla="*/ 0 h 11"/>
                <a:gd name="T10" fmla="*/ 1 w 14"/>
                <a:gd name="T11" fmla="*/ 0 h 11"/>
                <a:gd name="T12" fmla="*/ 1 w 14"/>
                <a:gd name="T13" fmla="*/ 0 h 11"/>
                <a:gd name="T14" fmla="*/ 1 w 14"/>
                <a:gd name="T15" fmla="*/ 0 h 11"/>
                <a:gd name="T16" fmla="*/ 1 w 14"/>
                <a:gd name="T17" fmla="*/ 1 h 11"/>
                <a:gd name="T18" fmla="*/ 1 w 14"/>
                <a:gd name="T19" fmla="*/ 1 h 11"/>
                <a:gd name="T20" fmla="*/ 1 w 14"/>
                <a:gd name="T21" fmla="*/ 1 h 11"/>
                <a:gd name="T22" fmla="*/ 1 w 14"/>
                <a:gd name="T23" fmla="*/ 1 h 11"/>
                <a:gd name="T24" fmla="*/ 1 w 14"/>
                <a:gd name="T25" fmla="*/ 1 h 11"/>
                <a:gd name="T26" fmla="*/ 1 w 14"/>
                <a:gd name="T27" fmla="*/ 1 h 11"/>
                <a:gd name="T28" fmla="*/ 1 w 14"/>
                <a:gd name="T29" fmla="*/ 1 h 11"/>
                <a:gd name="T30" fmla="*/ 1 w 14"/>
                <a:gd name="T31" fmla="*/ 1 h 11"/>
                <a:gd name="T32" fmla="*/ 1 w 14"/>
                <a:gd name="T33" fmla="*/ 1 h 11"/>
                <a:gd name="T34" fmla="*/ 1 w 14"/>
                <a:gd name="T35" fmla="*/ 1 h 11"/>
                <a:gd name="T36" fmla="*/ 1 w 14"/>
                <a:gd name="T37" fmla="*/ 1 h 11"/>
                <a:gd name="T38" fmla="*/ 1 w 14"/>
                <a:gd name="T39" fmla="*/ 1 h 11"/>
                <a:gd name="T40" fmla="*/ 1 w 14"/>
                <a:gd name="T41" fmla="*/ 1 h 11"/>
                <a:gd name="T42" fmla="*/ 1 w 14"/>
                <a:gd name="T43" fmla="*/ 1 h 11"/>
                <a:gd name="T44" fmla="*/ 1 w 14"/>
                <a:gd name="T45" fmla="*/ 1 h 11"/>
                <a:gd name="T46" fmla="*/ 1 w 14"/>
                <a:gd name="T47" fmla="*/ 1 h 11"/>
                <a:gd name="T48" fmla="*/ 1 w 14"/>
                <a:gd name="T49" fmla="*/ 1 h 11"/>
                <a:gd name="T50" fmla="*/ 1 w 14"/>
                <a:gd name="T51" fmla="*/ 1 h 11"/>
                <a:gd name="T52" fmla="*/ 1 w 14"/>
                <a:gd name="T53" fmla="*/ 1 h 11"/>
                <a:gd name="T54" fmla="*/ 1 w 14"/>
                <a:gd name="T55" fmla="*/ 1 h 11"/>
                <a:gd name="T56" fmla="*/ 1 w 14"/>
                <a:gd name="T57" fmla="*/ 1 h 11"/>
                <a:gd name="T58" fmla="*/ 1 w 14"/>
                <a:gd name="T59" fmla="*/ 1 h 11"/>
                <a:gd name="T60" fmla="*/ 1 w 14"/>
                <a:gd name="T61" fmla="*/ 1 h 11"/>
                <a:gd name="T62" fmla="*/ 1 w 14"/>
                <a:gd name="T63" fmla="*/ 1 h 11"/>
                <a:gd name="T64" fmla="*/ 1 w 14"/>
                <a:gd name="T65" fmla="*/ 1 h 11"/>
                <a:gd name="T66" fmla="*/ 1 w 14"/>
                <a:gd name="T67" fmla="*/ 1 h 11"/>
                <a:gd name="T68" fmla="*/ 1 w 14"/>
                <a:gd name="T69" fmla="*/ 1 h 11"/>
                <a:gd name="T70" fmla="*/ 1 w 14"/>
                <a:gd name="T71" fmla="*/ 1 h 11"/>
                <a:gd name="T72" fmla="*/ 1 w 14"/>
                <a:gd name="T73" fmla="*/ 1 h 11"/>
                <a:gd name="T74" fmla="*/ 1 w 14"/>
                <a:gd name="T75" fmla="*/ 1 h 11"/>
                <a:gd name="T76" fmla="*/ 1 w 14"/>
                <a:gd name="T77" fmla="*/ 1 h 11"/>
                <a:gd name="T78" fmla="*/ 0 w 14"/>
                <a:gd name="T79" fmla="*/ 1 h 11"/>
                <a:gd name="T80" fmla="*/ 0 w 14"/>
                <a:gd name="T81" fmla="*/ 1 h 11"/>
                <a:gd name="T82" fmla="*/ 1 w 14"/>
                <a:gd name="T83" fmla="*/ 1 h 11"/>
                <a:gd name="T84" fmla="*/ 1 w 14"/>
                <a:gd name="T85" fmla="*/ 1 h 11"/>
                <a:gd name="T86" fmla="*/ 1 w 14"/>
                <a:gd name="T87" fmla="*/ 1 h 11"/>
                <a:gd name="T88" fmla="*/ 1 w 14"/>
                <a:gd name="T89" fmla="*/ 1 h 11"/>
                <a:gd name="T90" fmla="*/ 1 w 14"/>
                <a:gd name="T91" fmla="*/ 1 h 11"/>
                <a:gd name="T92" fmla="*/ 1 w 14"/>
                <a:gd name="T93" fmla="*/ 1 h 11"/>
                <a:gd name="T94" fmla="*/ 1 w 14"/>
                <a:gd name="T95" fmla="*/ 1 h 11"/>
                <a:gd name="T96" fmla="*/ 1 w 14"/>
                <a:gd name="T97" fmla="*/ 1 h 11"/>
                <a:gd name="T98" fmla="*/ 0 w 14"/>
                <a:gd name="T99" fmla="*/ 1 h 11"/>
                <a:gd name="T100" fmla="*/ 0 w 14"/>
                <a:gd name="T101" fmla="*/ 0 h 11"/>
                <a:gd name="T102" fmla="*/ 1 w 14"/>
                <a:gd name="T103" fmla="*/ 0 h 1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"/>
                <a:gd name="T157" fmla="*/ 0 h 11"/>
                <a:gd name="T158" fmla="*/ 14 w 14"/>
                <a:gd name="T159" fmla="*/ 11 h 1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" h="11">
                  <a:moveTo>
                    <a:pt x="4" y="0"/>
                  </a:moveTo>
                  <a:lnTo>
                    <a:pt x="4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14" y="11"/>
                  </a:lnTo>
                  <a:lnTo>
                    <a:pt x="7" y="11"/>
                  </a:lnTo>
                  <a:lnTo>
                    <a:pt x="9" y="11"/>
                  </a:lnTo>
                  <a:lnTo>
                    <a:pt x="9" y="9"/>
                  </a:lnTo>
                  <a:lnTo>
                    <a:pt x="9" y="4"/>
                  </a:lnTo>
                  <a:lnTo>
                    <a:pt x="7" y="2"/>
                  </a:lnTo>
                  <a:lnTo>
                    <a:pt x="4" y="4"/>
                  </a:lnTo>
                  <a:lnTo>
                    <a:pt x="4" y="9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23" name="Freeform 347"/>
            <p:cNvSpPr>
              <a:spLocks/>
            </p:cNvSpPr>
            <p:nvPr/>
          </p:nvSpPr>
          <p:spPr bwMode="auto">
            <a:xfrm>
              <a:off x="3321" y="1444"/>
              <a:ext cx="9" cy="9"/>
            </a:xfrm>
            <a:custGeom>
              <a:avLst/>
              <a:gdLst>
                <a:gd name="T0" fmla="*/ 1 w 14"/>
                <a:gd name="T1" fmla="*/ 0 h 15"/>
                <a:gd name="T2" fmla="*/ 1 w 14"/>
                <a:gd name="T3" fmla="*/ 1 h 15"/>
                <a:gd name="T4" fmla="*/ 1 w 14"/>
                <a:gd name="T5" fmla="*/ 1 h 15"/>
                <a:gd name="T6" fmla="*/ 1 w 14"/>
                <a:gd name="T7" fmla="*/ 1 h 15"/>
                <a:gd name="T8" fmla="*/ 1 w 14"/>
                <a:gd name="T9" fmla="*/ 1 h 15"/>
                <a:gd name="T10" fmla="*/ 1 w 14"/>
                <a:gd name="T11" fmla="*/ 1 h 15"/>
                <a:gd name="T12" fmla="*/ 1 w 14"/>
                <a:gd name="T13" fmla="*/ 1 h 15"/>
                <a:gd name="T14" fmla="*/ 1 w 14"/>
                <a:gd name="T15" fmla="*/ 1 h 15"/>
                <a:gd name="T16" fmla="*/ 1 w 14"/>
                <a:gd name="T17" fmla="*/ 1 h 15"/>
                <a:gd name="T18" fmla="*/ 1 w 14"/>
                <a:gd name="T19" fmla="*/ 1 h 15"/>
                <a:gd name="T20" fmla="*/ 1 w 14"/>
                <a:gd name="T21" fmla="*/ 1 h 15"/>
                <a:gd name="T22" fmla="*/ 1 w 14"/>
                <a:gd name="T23" fmla="*/ 1 h 15"/>
                <a:gd name="T24" fmla="*/ 1 w 14"/>
                <a:gd name="T25" fmla="*/ 1 h 15"/>
                <a:gd name="T26" fmla="*/ 1 w 14"/>
                <a:gd name="T27" fmla="*/ 1 h 15"/>
                <a:gd name="T28" fmla="*/ 1 w 14"/>
                <a:gd name="T29" fmla="*/ 1 h 15"/>
                <a:gd name="T30" fmla="*/ 1 w 14"/>
                <a:gd name="T31" fmla="*/ 1 h 15"/>
                <a:gd name="T32" fmla="*/ 1 w 14"/>
                <a:gd name="T33" fmla="*/ 1 h 15"/>
                <a:gd name="T34" fmla="*/ 1 w 14"/>
                <a:gd name="T35" fmla="*/ 1 h 15"/>
                <a:gd name="T36" fmla="*/ 1 w 14"/>
                <a:gd name="T37" fmla="*/ 1 h 15"/>
                <a:gd name="T38" fmla="*/ 1 w 14"/>
                <a:gd name="T39" fmla="*/ 1 h 15"/>
                <a:gd name="T40" fmla="*/ 1 w 14"/>
                <a:gd name="T41" fmla="*/ 1 h 15"/>
                <a:gd name="T42" fmla="*/ 1 w 14"/>
                <a:gd name="T43" fmla="*/ 1 h 15"/>
                <a:gd name="T44" fmla="*/ 1 w 14"/>
                <a:gd name="T45" fmla="*/ 1 h 15"/>
                <a:gd name="T46" fmla="*/ 1 w 14"/>
                <a:gd name="T47" fmla="*/ 1 h 15"/>
                <a:gd name="T48" fmla="*/ 1 w 14"/>
                <a:gd name="T49" fmla="*/ 1 h 15"/>
                <a:gd name="T50" fmla="*/ 1 w 14"/>
                <a:gd name="T51" fmla="*/ 1 h 15"/>
                <a:gd name="T52" fmla="*/ 1 w 14"/>
                <a:gd name="T53" fmla="*/ 1 h 15"/>
                <a:gd name="T54" fmla="*/ 1 w 14"/>
                <a:gd name="T55" fmla="*/ 1 h 15"/>
                <a:gd name="T56" fmla="*/ 1 w 14"/>
                <a:gd name="T57" fmla="*/ 1 h 15"/>
                <a:gd name="T58" fmla="*/ 1 w 14"/>
                <a:gd name="T59" fmla="*/ 1 h 15"/>
                <a:gd name="T60" fmla="*/ 1 w 14"/>
                <a:gd name="T61" fmla="*/ 1 h 15"/>
                <a:gd name="T62" fmla="*/ 1 w 14"/>
                <a:gd name="T63" fmla="*/ 1 h 15"/>
                <a:gd name="T64" fmla="*/ 1 w 14"/>
                <a:gd name="T65" fmla="*/ 1 h 15"/>
                <a:gd name="T66" fmla="*/ 1 w 14"/>
                <a:gd name="T67" fmla="*/ 1 h 15"/>
                <a:gd name="T68" fmla="*/ 1 w 14"/>
                <a:gd name="T69" fmla="*/ 1 h 15"/>
                <a:gd name="T70" fmla="*/ 1 w 14"/>
                <a:gd name="T71" fmla="*/ 1 h 15"/>
                <a:gd name="T72" fmla="*/ 1 w 14"/>
                <a:gd name="T73" fmla="*/ 1 h 15"/>
                <a:gd name="T74" fmla="*/ 1 w 14"/>
                <a:gd name="T75" fmla="*/ 1 h 15"/>
                <a:gd name="T76" fmla="*/ 1 w 14"/>
                <a:gd name="T77" fmla="*/ 1 h 15"/>
                <a:gd name="T78" fmla="*/ 1 w 14"/>
                <a:gd name="T79" fmla="*/ 1 h 15"/>
                <a:gd name="T80" fmla="*/ 1 w 14"/>
                <a:gd name="T81" fmla="*/ 1 h 15"/>
                <a:gd name="T82" fmla="*/ 0 w 14"/>
                <a:gd name="T83" fmla="*/ 1 h 15"/>
                <a:gd name="T84" fmla="*/ 0 w 14"/>
                <a:gd name="T85" fmla="*/ 1 h 15"/>
                <a:gd name="T86" fmla="*/ 0 w 14"/>
                <a:gd name="T87" fmla="*/ 1 h 15"/>
                <a:gd name="T88" fmla="*/ 1 w 14"/>
                <a:gd name="T89" fmla="*/ 1 h 15"/>
                <a:gd name="T90" fmla="*/ 1 w 14"/>
                <a:gd name="T91" fmla="*/ 1 h 15"/>
                <a:gd name="T92" fmla="*/ 1 w 14"/>
                <a:gd name="T93" fmla="*/ 1 h 15"/>
                <a:gd name="T94" fmla="*/ 1 w 14"/>
                <a:gd name="T95" fmla="*/ 1 h 15"/>
                <a:gd name="T96" fmla="*/ 1 w 14"/>
                <a:gd name="T97" fmla="*/ 1 h 15"/>
                <a:gd name="T98" fmla="*/ 1 w 14"/>
                <a:gd name="T99" fmla="*/ 1 h 15"/>
                <a:gd name="T100" fmla="*/ 0 w 14"/>
                <a:gd name="T101" fmla="*/ 0 h 15"/>
                <a:gd name="T102" fmla="*/ 0 w 14"/>
                <a:gd name="T103" fmla="*/ 0 h 15"/>
                <a:gd name="T104" fmla="*/ 0 w 14"/>
                <a:gd name="T105" fmla="*/ 0 h 15"/>
                <a:gd name="T106" fmla="*/ 1 w 14"/>
                <a:gd name="T107" fmla="*/ 0 h 1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4"/>
                <a:gd name="T163" fmla="*/ 0 h 15"/>
                <a:gd name="T164" fmla="*/ 14 w 14"/>
                <a:gd name="T165" fmla="*/ 15 h 1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4" h="15">
                  <a:moveTo>
                    <a:pt x="4" y="0"/>
                  </a:moveTo>
                  <a:lnTo>
                    <a:pt x="4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9" y="4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1" y="13"/>
                  </a:lnTo>
                  <a:lnTo>
                    <a:pt x="11" y="15"/>
                  </a:lnTo>
                  <a:lnTo>
                    <a:pt x="14" y="15"/>
                  </a:lnTo>
                  <a:lnTo>
                    <a:pt x="7" y="15"/>
                  </a:lnTo>
                  <a:lnTo>
                    <a:pt x="9" y="13"/>
                  </a:lnTo>
                  <a:lnTo>
                    <a:pt x="9" y="8"/>
                  </a:lnTo>
                  <a:lnTo>
                    <a:pt x="7" y="8"/>
                  </a:lnTo>
                  <a:lnTo>
                    <a:pt x="7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13"/>
                  </a:lnTo>
                  <a:lnTo>
                    <a:pt x="4" y="15"/>
                  </a:lnTo>
                  <a:lnTo>
                    <a:pt x="7" y="15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2" y="2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24" name="Freeform 348"/>
            <p:cNvSpPr>
              <a:spLocks noEditPoints="1"/>
            </p:cNvSpPr>
            <p:nvPr/>
          </p:nvSpPr>
          <p:spPr bwMode="auto">
            <a:xfrm>
              <a:off x="3330" y="1446"/>
              <a:ext cx="7" cy="7"/>
            </a:xfrm>
            <a:custGeom>
              <a:avLst/>
              <a:gdLst>
                <a:gd name="T0" fmla="*/ 1 w 11"/>
                <a:gd name="T1" fmla="*/ 0 h 11"/>
                <a:gd name="T2" fmla="*/ 1 w 11"/>
                <a:gd name="T3" fmla="*/ 0 h 11"/>
                <a:gd name="T4" fmla="*/ 1 w 11"/>
                <a:gd name="T5" fmla="*/ 1 h 11"/>
                <a:gd name="T6" fmla="*/ 1 w 11"/>
                <a:gd name="T7" fmla="*/ 1 h 11"/>
                <a:gd name="T8" fmla="*/ 1 w 11"/>
                <a:gd name="T9" fmla="*/ 1 h 11"/>
                <a:gd name="T10" fmla="*/ 1 w 11"/>
                <a:gd name="T11" fmla="*/ 1 h 11"/>
                <a:gd name="T12" fmla="*/ 1 w 11"/>
                <a:gd name="T13" fmla="*/ 1 h 11"/>
                <a:gd name="T14" fmla="*/ 1 w 11"/>
                <a:gd name="T15" fmla="*/ 1 h 11"/>
                <a:gd name="T16" fmla="*/ 1 w 11"/>
                <a:gd name="T17" fmla="*/ 1 h 11"/>
                <a:gd name="T18" fmla="*/ 1 w 11"/>
                <a:gd name="T19" fmla="*/ 1 h 11"/>
                <a:gd name="T20" fmla="*/ 1 w 11"/>
                <a:gd name="T21" fmla="*/ 1 h 11"/>
                <a:gd name="T22" fmla="*/ 1 w 11"/>
                <a:gd name="T23" fmla="*/ 1 h 11"/>
                <a:gd name="T24" fmla="*/ 1 w 11"/>
                <a:gd name="T25" fmla="*/ 1 h 11"/>
                <a:gd name="T26" fmla="*/ 0 w 11"/>
                <a:gd name="T27" fmla="*/ 1 h 11"/>
                <a:gd name="T28" fmla="*/ 0 w 11"/>
                <a:gd name="T29" fmla="*/ 1 h 11"/>
                <a:gd name="T30" fmla="*/ 0 w 11"/>
                <a:gd name="T31" fmla="*/ 1 h 11"/>
                <a:gd name="T32" fmla="*/ 1 w 11"/>
                <a:gd name="T33" fmla="*/ 1 h 11"/>
                <a:gd name="T34" fmla="*/ 1 w 11"/>
                <a:gd name="T35" fmla="*/ 0 h 11"/>
                <a:gd name="T36" fmla="*/ 1 w 11"/>
                <a:gd name="T37" fmla="*/ 0 h 11"/>
                <a:gd name="T38" fmla="*/ 1 w 11"/>
                <a:gd name="T39" fmla="*/ 1 h 11"/>
                <a:gd name="T40" fmla="*/ 1 w 11"/>
                <a:gd name="T41" fmla="*/ 1 h 11"/>
                <a:gd name="T42" fmla="*/ 1 w 11"/>
                <a:gd name="T43" fmla="*/ 1 h 11"/>
                <a:gd name="T44" fmla="*/ 1 w 11"/>
                <a:gd name="T45" fmla="*/ 1 h 11"/>
                <a:gd name="T46" fmla="*/ 1 w 11"/>
                <a:gd name="T47" fmla="*/ 1 h 11"/>
                <a:gd name="T48" fmla="*/ 1 w 11"/>
                <a:gd name="T49" fmla="*/ 1 h 11"/>
                <a:gd name="T50" fmla="*/ 1 w 11"/>
                <a:gd name="T51" fmla="*/ 1 h 11"/>
                <a:gd name="T52" fmla="*/ 1 w 11"/>
                <a:gd name="T53" fmla="*/ 1 h 11"/>
                <a:gd name="T54" fmla="*/ 1 w 11"/>
                <a:gd name="T55" fmla="*/ 1 h 11"/>
                <a:gd name="T56" fmla="*/ 1 w 11"/>
                <a:gd name="T57" fmla="*/ 1 h 11"/>
                <a:gd name="T58" fmla="*/ 1 w 11"/>
                <a:gd name="T59" fmla="*/ 1 h 11"/>
                <a:gd name="T60" fmla="*/ 1 w 11"/>
                <a:gd name="T61" fmla="*/ 1 h 11"/>
                <a:gd name="T62" fmla="*/ 1 w 11"/>
                <a:gd name="T63" fmla="*/ 1 h 11"/>
                <a:gd name="T64" fmla="*/ 1 w 11"/>
                <a:gd name="T65" fmla="*/ 1 h 11"/>
                <a:gd name="T66" fmla="*/ 1 w 11"/>
                <a:gd name="T67" fmla="*/ 1 h 11"/>
                <a:gd name="T68" fmla="*/ 1 w 11"/>
                <a:gd name="T69" fmla="*/ 1 h 11"/>
                <a:gd name="T70" fmla="*/ 1 w 11"/>
                <a:gd name="T71" fmla="*/ 1 h 11"/>
                <a:gd name="T72" fmla="*/ 1 w 11"/>
                <a:gd name="T73" fmla="*/ 1 h 11"/>
                <a:gd name="T74" fmla="*/ 1 w 11"/>
                <a:gd name="T75" fmla="*/ 1 h 11"/>
                <a:gd name="T76" fmla="*/ 1 w 11"/>
                <a:gd name="T77" fmla="*/ 1 h 11"/>
                <a:gd name="T78" fmla="*/ 1 w 11"/>
                <a:gd name="T79" fmla="*/ 1 h 11"/>
                <a:gd name="T80" fmla="*/ 1 w 11"/>
                <a:gd name="T81" fmla="*/ 1 h 11"/>
                <a:gd name="T82" fmla="*/ 1 w 11"/>
                <a:gd name="T83" fmla="*/ 1 h 11"/>
                <a:gd name="T84" fmla="*/ 1 w 11"/>
                <a:gd name="T85" fmla="*/ 1 h 11"/>
                <a:gd name="T86" fmla="*/ 1 w 11"/>
                <a:gd name="T87" fmla="*/ 1 h 1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"/>
                <a:gd name="T133" fmla="*/ 0 h 11"/>
                <a:gd name="T134" fmla="*/ 11 w 11"/>
                <a:gd name="T135" fmla="*/ 11 h 1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" h="11">
                  <a:moveTo>
                    <a:pt x="4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close/>
                  <a:moveTo>
                    <a:pt x="7" y="2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9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7" y="4"/>
                  </a:lnTo>
                  <a:lnTo>
                    <a:pt x="7" y="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25" name="Freeform 349"/>
            <p:cNvSpPr>
              <a:spLocks/>
            </p:cNvSpPr>
            <p:nvPr/>
          </p:nvSpPr>
          <p:spPr bwMode="auto">
            <a:xfrm>
              <a:off x="3222" y="1444"/>
              <a:ext cx="9" cy="9"/>
            </a:xfrm>
            <a:custGeom>
              <a:avLst/>
              <a:gdLst>
                <a:gd name="T0" fmla="*/ 0 w 16"/>
                <a:gd name="T1" fmla="*/ 0 h 15"/>
                <a:gd name="T2" fmla="*/ 1 w 16"/>
                <a:gd name="T3" fmla="*/ 0 h 15"/>
                <a:gd name="T4" fmla="*/ 1 w 16"/>
                <a:gd name="T5" fmla="*/ 0 h 15"/>
                <a:gd name="T6" fmla="*/ 1 w 16"/>
                <a:gd name="T7" fmla="*/ 0 h 15"/>
                <a:gd name="T8" fmla="*/ 1 w 16"/>
                <a:gd name="T9" fmla="*/ 0 h 15"/>
                <a:gd name="T10" fmla="*/ 1 w 16"/>
                <a:gd name="T11" fmla="*/ 0 h 15"/>
                <a:gd name="T12" fmla="*/ 1 w 16"/>
                <a:gd name="T13" fmla="*/ 1 h 15"/>
                <a:gd name="T14" fmla="*/ 1 w 16"/>
                <a:gd name="T15" fmla="*/ 1 h 15"/>
                <a:gd name="T16" fmla="*/ 1 w 16"/>
                <a:gd name="T17" fmla="*/ 1 h 15"/>
                <a:gd name="T18" fmla="*/ 1 w 16"/>
                <a:gd name="T19" fmla="*/ 1 h 15"/>
                <a:gd name="T20" fmla="*/ 1 w 16"/>
                <a:gd name="T21" fmla="*/ 1 h 15"/>
                <a:gd name="T22" fmla="*/ 1 w 16"/>
                <a:gd name="T23" fmla="*/ 1 h 15"/>
                <a:gd name="T24" fmla="*/ 1 w 16"/>
                <a:gd name="T25" fmla="*/ 1 h 15"/>
                <a:gd name="T26" fmla="*/ 1 w 16"/>
                <a:gd name="T27" fmla="*/ 1 h 15"/>
                <a:gd name="T28" fmla="*/ 1 w 16"/>
                <a:gd name="T29" fmla="*/ 1 h 15"/>
                <a:gd name="T30" fmla="*/ 1 w 16"/>
                <a:gd name="T31" fmla="*/ 1 h 15"/>
                <a:gd name="T32" fmla="*/ 1 w 16"/>
                <a:gd name="T33" fmla="*/ 1 h 15"/>
                <a:gd name="T34" fmla="*/ 1 w 16"/>
                <a:gd name="T35" fmla="*/ 1 h 15"/>
                <a:gd name="T36" fmla="*/ 1 w 16"/>
                <a:gd name="T37" fmla="*/ 1 h 15"/>
                <a:gd name="T38" fmla="*/ 1 w 16"/>
                <a:gd name="T39" fmla="*/ 1 h 15"/>
                <a:gd name="T40" fmla="*/ 1 w 16"/>
                <a:gd name="T41" fmla="*/ 1 h 15"/>
                <a:gd name="T42" fmla="*/ 1 w 16"/>
                <a:gd name="T43" fmla="*/ 1 h 15"/>
                <a:gd name="T44" fmla="*/ 1 w 16"/>
                <a:gd name="T45" fmla="*/ 1 h 15"/>
                <a:gd name="T46" fmla="*/ 1 w 16"/>
                <a:gd name="T47" fmla="*/ 1 h 15"/>
                <a:gd name="T48" fmla="*/ 1 w 16"/>
                <a:gd name="T49" fmla="*/ 1 h 15"/>
                <a:gd name="T50" fmla="*/ 1 w 16"/>
                <a:gd name="T51" fmla="*/ 1 h 15"/>
                <a:gd name="T52" fmla="*/ 1 w 16"/>
                <a:gd name="T53" fmla="*/ 1 h 15"/>
                <a:gd name="T54" fmla="*/ 1 w 16"/>
                <a:gd name="T55" fmla="*/ 0 h 15"/>
                <a:gd name="T56" fmla="*/ 1 w 16"/>
                <a:gd name="T57" fmla="*/ 0 h 15"/>
                <a:gd name="T58" fmla="*/ 1 w 16"/>
                <a:gd name="T59" fmla="*/ 0 h 15"/>
                <a:gd name="T60" fmla="*/ 1 w 16"/>
                <a:gd name="T61" fmla="*/ 0 h 15"/>
                <a:gd name="T62" fmla="*/ 1 w 16"/>
                <a:gd name="T63" fmla="*/ 0 h 15"/>
                <a:gd name="T64" fmla="*/ 1 w 16"/>
                <a:gd name="T65" fmla="*/ 0 h 15"/>
                <a:gd name="T66" fmla="*/ 1 w 16"/>
                <a:gd name="T67" fmla="*/ 0 h 15"/>
                <a:gd name="T68" fmla="*/ 1 w 16"/>
                <a:gd name="T69" fmla="*/ 0 h 15"/>
                <a:gd name="T70" fmla="*/ 1 w 16"/>
                <a:gd name="T71" fmla="*/ 0 h 15"/>
                <a:gd name="T72" fmla="*/ 1 w 16"/>
                <a:gd name="T73" fmla="*/ 1 h 15"/>
                <a:gd name="T74" fmla="*/ 1 w 16"/>
                <a:gd name="T75" fmla="*/ 1 h 15"/>
                <a:gd name="T76" fmla="*/ 1 w 16"/>
                <a:gd name="T77" fmla="*/ 1 h 15"/>
                <a:gd name="T78" fmla="*/ 1 w 16"/>
                <a:gd name="T79" fmla="*/ 1 h 15"/>
                <a:gd name="T80" fmla="*/ 1 w 16"/>
                <a:gd name="T81" fmla="*/ 1 h 15"/>
                <a:gd name="T82" fmla="*/ 1 w 16"/>
                <a:gd name="T83" fmla="*/ 1 h 15"/>
                <a:gd name="T84" fmla="*/ 1 w 16"/>
                <a:gd name="T85" fmla="*/ 1 h 15"/>
                <a:gd name="T86" fmla="*/ 1 w 16"/>
                <a:gd name="T87" fmla="*/ 1 h 15"/>
                <a:gd name="T88" fmla="*/ 1 w 16"/>
                <a:gd name="T89" fmla="*/ 1 h 15"/>
                <a:gd name="T90" fmla="*/ 1 w 16"/>
                <a:gd name="T91" fmla="*/ 1 h 15"/>
                <a:gd name="T92" fmla="*/ 1 w 16"/>
                <a:gd name="T93" fmla="*/ 1 h 15"/>
                <a:gd name="T94" fmla="*/ 1 w 16"/>
                <a:gd name="T95" fmla="*/ 1 h 15"/>
                <a:gd name="T96" fmla="*/ 1 w 16"/>
                <a:gd name="T97" fmla="*/ 1 h 15"/>
                <a:gd name="T98" fmla="*/ 1 w 16"/>
                <a:gd name="T99" fmla="*/ 1 h 15"/>
                <a:gd name="T100" fmla="*/ 1 w 16"/>
                <a:gd name="T101" fmla="*/ 1 h 15"/>
                <a:gd name="T102" fmla="*/ 1 w 16"/>
                <a:gd name="T103" fmla="*/ 1 h 15"/>
                <a:gd name="T104" fmla="*/ 1 w 16"/>
                <a:gd name="T105" fmla="*/ 1 h 15"/>
                <a:gd name="T106" fmla="*/ 1 w 16"/>
                <a:gd name="T107" fmla="*/ 1 h 15"/>
                <a:gd name="T108" fmla="*/ 1 w 16"/>
                <a:gd name="T109" fmla="*/ 1 h 15"/>
                <a:gd name="T110" fmla="*/ 1 w 16"/>
                <a:gd name="T111" fmla="*/ 1 h 15"/>
                <a:gd name="T112" fmla="*/ 0 w 16"/>
                <a:gd name="T113" fmla="*/ 1 h 15"/>
                <a:gd name="T114" fmla="*/ 0 w 16"/>
                <a:gd name="T115" fmla="*/ 0 h 15"/>
                <a:gd name="T116" fmla="*/ 0 w 16"/>
                <a:gd name="T117" fmla="*/ 0 h 15"/>
                <a:gd name="T118" fmla="*/ 0 w 16"/>
                <a:gd name="T119" fmla="*/ 0 h 15"/>
                <a:gd name="T120" fmla="*/ 0 w 16"/>
                <a:gd name="T121" fmla="*/ 0 h 1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"/>
                <a:gd name="T184" fmla="*/ 0 h 15"/>
                <a:gd name="T185" fmla="*/ 16 w 16"/>
                <a:gd name="T186" fmla="*/ 15 h 1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" h="15">
                  <a:moveTo>
                    <a:pt x="0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2"/>
                  </a:lnTo>
                  <a:lnTo>
                    <a:pt x="4" y="10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13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3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2" y="1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26" name="Freeform 350"/>
            <p:cNvSpPr>
              <a:spLocks/>
            </p:cNvSpPr>
            <p:nvPr/>
          </p:nvSpPr>
          <p:spPr bwMode="auto">
            <a:xfrm>
              <a:off x="3232" y="1446"/>
              <a:ext cx="13" cy="7"/>
            </a:xfrm>
            <a:custGeom>
              <a:avLst/>
              <a:gdLst>
                <a:gd name="T0" fmla="*/ 1 w 19"/>
                <a:gd name="T1" fmla="*/ 1 h 11"/>
                <a:gd name="T2" fmla="*/ 1 w 19"/>
                <a:gd name="T3" fmla="*/ 0 h 11"/>
                <a:gd name="T4" fmla="*/ 1 w 19"/>
                <a:gd name="T5" fmla="*/ 0 h 11"/>
                <a:gd name="T6" fmla="*/ 1 w 19"/>
                <a:gd name="T7" fmla="*/ 0 h 11"/>
                <a:gd name="T8" fmla="*/ 1 w 19"/>
                <a:gd name="T9" fmla="*/ 1 h 11"/>
                <a:gd name="T10" fmla="*/ 1 w 19"/>
                <a:gd name="T11" fmla="*/ 0 h 11"/>
                <a:gd name="T12" fmla="*/ 1 w 19"/>
                <a:gd name="T13" fmla="*/ 0 h 11"/>
                <a:gd name="T14" fmla="*/ 1 w 19"/>
                <a:gd name="T15" fmla="*/ 0 h 11"/>
                <a:gd name="T16" fmla="*/ 1 w 19"/>
                <a:gd name="T17" fmla="*/ 1 h 11"/>
                <a:gd name="T18" fmla="*/ 1 w 19"/>
                <a:gd name="T19" fmla="*/ 1 h 11"/>
                <a:gd name="T20" fmla="*/ 1 w 19"/>
                <a:gd name="T21" fmla="*/ 1 h 11"/>
                <a:gd name="T22" fmla="*/ 2 w 19"/>
                <a:gd name="T23" fmla="*/ 1 h 11"/>
                <a:gd name="T24" fmla="*/ 2 w 19"/>
                <a:gd name="T25" fmla="*/ 1 h 11"/>
                <a:gd name="T26" fmla="*/ 1 w 19"/>
                <a:gd name="T27" fmla="*/ 1 h 11"/>
                <a:gd name="T28" fmla="*/ 1 w 19"/>
                <a:gd name="T29" fmla="*/ 1 h 11"/>
                <a:gd name="T30" fmla="*/ 1 w 19"/>
                <a:gd name="T31" fmla="*/ 1 h 11"/>
                <a:gd name="T32" fmla="*/ 1 w 19"/>
                <a:gd name="T33" fmla="*/ 1 h 11"/>
                <a:gd name="T34" fmla="*/ 1 w 19"/>
                <a:gd name="T35" fmla="*/ 1 h 11"/>
                <a:gd name="T36" fmla="*/ 1 w 19"/>
                <a:gd name="T37" fmla="*/ 1 h 11"/>
                <a:gd name="T38" fmla="*/ 1 w 19"/>
                <a:gd name="T39" fmla="*/ 1 h 11"/>
                <a:gd name="T40" fmla="*/ 1 w 19"/>
                <a:gd name="T41" fmla="*/ 1 h 11"/>
                <a:gd name="T42" fmla="*/ 1 w 19"/>
                <a:gd name="T43" fmla="*/ 1 h 11"/>
                <a:gd name="T44" fmla="*/ 1 w 19"/>
                <a:gd name="T45" fmla="*/ 1 h 11"/>
                <a:gd name="T46" fmla="*/ 1 w 19"/>
                <a:gd name="T47" fmla="*/ 1 h 11"/>
                <a:gd name="T48" fmla="*/ 1 w 19"/>
                <a:gd name="T49" fmla="*/ 1 h 11"/>
                <a:gd name="T50" fmla="*/ 1 w 19"/>
                <a:gd name="T51" fmla="*/ 1 h 11"/>
                <a:gd name="T52" fmla="*/ 1 w 19"/>
                <a:gd name="T53" fmla="*/ 1 h 11"/>
                <a:gd name="T54" fmla="*/ 1 w 19"/>
                <a:gd name="T55" fmla="*/ 1 h 11"/>
                <a:gd name="T56" fmla="*/ 1 w 19"/>
                <a:gd name="T57" fmla="*/ 1 h 11"/>
                <a:gd name="T58" fmla="*/ 1 w 19"/>
                <a:gd name="T59" fmla="*/ 1 h 11"/>
                <a:gd name="T60" fmla="*/ 1 w 19"/>
                <a:gd name="T61" fmla="*/ 1 h 11"/>
                <a:gd name="T62" fmla="*/ 1 w 19"/>
                <a:gd name="T63" fmla="*/ 1 h 11"/>
                <a:gd name="T64" fmla="*/ 1 w 19"/>
                <a:gd name="T65" fmla="*/ 1 h 11"/>
                <a:gd name="T66" fmla="*/ 1 w 19"/>
                <a:gd name="T67" fmla="*/ 1 h 11"/>
                <a:gd name="T68" fmla="*/ 1 w 19"/>
                <a:gd name="T69" fmla="*/ 1 h 11"/>
                <a:gd name="T70" fmla="*/ 1 w 19"/>
                <a:gd name="T71" fmla="*/ 1 h 11"/>
                <a:gd name="T72" fmla="*/ 1 w 19"/>
                <a:gd name="T73" fmla="*/ 1 h 11"/>
                <a:gd name="T74" fmla="*/ 0 w 19"/>
                <a:gd name="T75" fmla="*/ 1 h 11"/>
                <a:gd name="T76" fmla="*/ 0 w 19"/>
                <a:gd name="T77" fmla="*/ 1 h 11"/>
                <a:gd name="T78" fmla="*/ 0 w 19"/>
                <a:gd name="T79" fmla="*/ 1 h 11"/>
                <a:gd name="T80" fmla="*/ 0 w 19"/>
                <a:gd name="T81" fmla="*/ 1 h 11"/>
                <a:gd name="T82" fmla="*/ 0 w 19"/>
                <a:gd name="T83" fmla="*/ 1 h 11"/>
                <a:gd name="T84" fmla="*/ 0 w 19"/>
                <a:gd name="T85" fmla="*/ 0 h 1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"/>
                <a:gd name="T130" fmla="*/ 0 h 11"/>
                <a:gd name="T131" fmla="*/ 19 w 19"/>
                <a:gd name="T132" fmla="*/ 11 h 1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" h="11">
                  <a:moveTo>
                    <a:pt x="5" y="0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9" y="11"/>
                  </a:lnTo>
                  <a:lnTo>
                    <a:pt x="12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10" y="9"/>
                  </a:lnTo>
                  <a:lnTo>
                    <a:pt x="12" y="11"/>
                  </a:lnTo>
                  <a:lnTo>
                    <a:pt x="5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27" name="Freeform 351"/>
            <p:cNvSpPr>
              <a:spLocks/>
            </p:cNvSpPr>
            <p:nvPr/>
          </p:nvSpPr>
          <p:spPr bwMode="auto">
            <a:xfrm>
              <a:off x="3248" y="1444"/>
              <a:ext cx="8" cy="9"/>
            </a:xfrm>
            <a:custGeom>
              <a:avLst/>
              <a:gdLst>
                <a:gd name="T0" fmla="*/ 1 w 12"/>
                <a:gd name="T1" fmla="*/ 0 h 15"/>
                <a:gd name="T2" fmla="*/ 1 w 12"/>
                <a:gd name="T3" fmla="*/ 1 h 15"/>
                <a:gd name="T4" fmla="*/ 1 w 12"/>
                <a:gd name="T5" fmla="*/ 1 h 15"/>
                <a:gd name="T6" fmla="*/ 1 w 12"/>
                <a:gd name="T7" fmla="*/ 1 h 15"/>
                <a:gd name="T8" fmla="*/ 1 w 12"/>
                <a:gd name="T9" fmla="*/ 1 h 15"/>
                <a:gd name="T10" fmla="*/ 1 w 12"/>
                <a:gd name="T11" fmla="*/ 1 h 15"/>
                <a:gd name="T12" fmla="*/ 1 w 12"/>
                <a:gd name="T13" fmla="*/ 1 h 15"/>
                <a:gd name="T14" fmla="*/ 1 w 12"/>
                <a:gd name="T15" fmla="*/ 1 h 15"/>
                <a:gd name="T16" fmla="*/ 1 w 12"/>
                <a:gd name="T17" fmla="*/ 1 h 15"/>
                <a:gd name="T18" fmla="*/ 1 w 12"/>
                <a:gd name="T19" fmla="*/ 1 h 15"/>
                <a:gd name="T20" fmla="*/ 1 w 12"/>
                <a:gd name="T21" fmla="*/ 1 h 15"/>
                <a:gd name="T22" fmla="*/ 1 w 12"/>
                <a:gd name="T23" fmla="*/ 1 h 15"/>
                <a:gd name="T24" fmla="*/ 1 w 12"/>
                <a:gd name="T25" fmla="*/ 1 h 15"/>
                <a:gd name="T26" fmla="*/ 1 w 12"/>
                <a:gd name="T27" fmla="*/ 1 h 15"/>
                <a:gd name="T28" fmla="*/ 1 w 12"/>
                <a:gd name="T29" fmla="*/ 1 h 15"/>
                <a:gd name="T30" fmla="*/ 1 w 12"/>
                <a:gd name="T31" fmla="*/ 1 h 15"/>
                <a:gd name="T32" fmla="*/ 1 w 12"/>
                <a:gd name="T33" fmla="*/ 1 h 15"/>
                <a:gd name="T34" fmla="*/ 1 w 12"/>
                <a:gd name="T35" fmla="*/ 1 h 15"/>
                <a:gd name="T36" fmla="*/ 1 w 12"/>
                <a:gd name="T37" fmla="*/ 1 h 15"/>
                <a:gd name="T38" fmla="*/ 1 w 12"/>
                <a:gd name="T39" fmla="*/ 1 h 15"/>
                <a:gd name="T40" fmla="*/ 1 w 12"/>
                <a:gd name="T41" fmla="*/ 1 h 15"/>
                <a:gd name="T42" fmla="*/ 1 w 12"/>
                <a:gd name="T43" fmla="*/ 1 h 15"/>
                <a:gd name="T44" fmla="*/ 1 w 12"/>
                <a:gd name="T45" fmla="*/ 1 h 15"/>
                <a:gd name="T46" fmla="*/ 1 w 12"/>
                <a:gd name="T47" fmla="*/ 1 h 15"/>
                <a:gd name="T48" fmla="*/ 1 w 12"/>
                <a:gd name="T49" fmla="*/ 1 h 15"/>
                <a:gd name="T50" fmla="*/ 1 w 12"/>
                <a:gd name="T51" fmla="*/ 1 h 15"/>
                <a:gd name="T52" fmla="*/ 0 w 12"/>
                <a:gd name="T53" fmla="*/ 0 h 15"/>
                <a:gd name="T54" fmla="*/ 0 w 12"/>
                <a:gd name="T55" fmla="*/ 0 h 15"/>
                <a:gd name="T56" fmla="*/ 0 w 12"/>
                <a:gd name="T57" fmla="*/ 0 h 15"/>
                <a:gd name="T58" fmla="*/ 0 w 12"/>
                <a:gd name="T59" fmla="*/ 0 h 15"/>
                <a:gd name="T60" fmla="*/ 1 w 12"/>
                <a:gd name="T61" fmla="*/ 0 h 1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"/>
                <a:gd name="T94" fmla="*/ 0 h 15"/>
                <a:gd name="T95" fmla="*/ 12 w 12"/>
                <a:gd name="T96" fmla="*/ 15 h 1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" h="15">
                  <a:moveTo>
                    <a:pt x="5" y="0"/>
                  </a:moveTo>
                  <a:lnTo>
                    <a:pt x="5" y="6"/>
                  </a:lnTo>
                  <a:lnTo>
                    <a:pt x="7" y="4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2" y="15"/>
                  </a:lnTo>
                  <a:lnTo>
                    <a:pt x="2" y="2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28" name="Freeform 352"/>
            <p:cNvSpPr>
              <a:spLocks/>
            </p:cNvSpPr>
            <p:nvPr/>
          </p:nvSpPr>
          <p:spPr bwMode="auto">
            <a:xfrm>
              <a:off x="3252" y="1447"/>
              <a:ext cx="2" cy="6"/>
            </a:xfrm>
            <a:custGeom>
              <a:avLst/>
              <a:gdLst>
                <a:gd name="T0" fmla="*/ 0 w 4"/>
                <a:gd name="T1" fmla="*/ 0 h 9"/>
                <a:gd name="T2" fmla="*/ 0 w 4"/>
                <a:gd name="T3" fmla="*/ 1 h 9"/>
                <a:gd name="T4" fmla="*/ 0 w 4"/>
                <a:gd name="T5" fmla="*/ 1 h 9"/>
                <a:gd name="T6" fmla="*/ 0 w 4"/>
                <a:gd name="T7" fmla="*/ 1 h 9"/>
                <a:gd name="T8" fmla="*/ 0 w 4"/>
                <a:gd name="T9" fmla="*/ 1 h 9"/>
                <a:gd name="T10" fmla="*/ 0 w 4"/>
                <a:gd name="T11" fmla="*/ 1 h 9"/>
                <a:gd name="T12" fmla="*/ 1 w 4"/>
                <a:gd name="T13" fmla="*/ 1 h 9"/>
                <a:gd name="T14" fmla="*/ 1 w 4"/>
                <a:gd name="T15" fmla="*/ 1 h 9"/>
                <a:gd name="T16" fmla="*/ 1 w 4"/>
                <a:gd name="T17" fmla="*/ 1 h 9"/>
                <a:gd name="T18" fmla="*/ 1 w 4"/>
                <a:gd name="T19" fmla="*/ 1 h 9"/>
                <a:gd name="T20" fmla="*/ 1 w 4"/>
                <a:gd name="T21" fmla="*/ 1 h 9"/>
                <a:gd name="T22" fmla="*/ 1 w 4"/>
                <a:gd name="T23" fmla="*/ 1 h 9"/>
                <a:gd name="T24" fmla="*/ 1 w 4"/>
                <a:gd name="T25" fmla="*/ 1 h 9"/>
                <a:gd name="T26" fmla="*/ 1 w 4"/>
                <a:gd name="T27" fmla="*/ 1 h 9"/>
                <a:gd name="T28" fmla="*/ 1 w 4"/>
                <a:gd name="T29" fmla="*/ 1 h 9"/>
                <a:gd name="T30" fmla="*/ 1 w 4"/>
                <a:gd name="T31" fmla="*/ 0 h 9"/>
                <a:gd name="T32" fmla="*/ 1 w 4"/>
                <a:gd name="T33" fmla="*/ 0 h 9"/>
                <a:gd name="T34" fmla="*/ 1 w 4"/>
                <a:gd name="T35" fmla="*/ 0 h 9"/>
                <a:gd name="T36" fmla="*/ 1 w 4"/>
                <a:gd name="T37" fmla="*/ 0 h 9"/>
                <a:gd name="T38" fmla="*/ 0 w 4"/>
                <a:gd name="T39" fmla="*/ 0 h 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"/>
                <a:gd name="T61" fmla="*/ 0 h 9"/>
                <a:gd name="T62" fmla="*/ 4 w 4"/>
                <a:gd name="T63" fmla="*/ 9 h 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" h="9">
                  <a:moveTo>
                    <a:pt x="0" y="0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9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29" name="Freeform 353"/>
            <p:cNvSpPr>
              <a:spLocks/>
            </p:cNvSpPr>
            <p:nvPr/>
          </p:nvSpPr>
          <p:spPr bwMode="auto">
            <a:xfrm>
              <a:off x="3257" y="1446"/>
              <a:ext cx="7" cy="7"/>
            </a:xfrm>
            <a:custGeom>
              <a:avLst/>
              <a:gdLst>
                <a:gd name="T0" fmla="*/ 1 w 12"/>
                <a:gd name="T1" fmla="*/ 0 h 11"/>
                <a:gd name="T2" fmla="*/ 1 w 12"/>
                <a:gd name="T3" fmla="*/ 0 h 11"/>
                <a:gd name="T4" fmla="*/ 1 w 12"/>
                <a:gd name="T5" fmla="*/ 1 h 11"/>
                <a:gd name="T6" fmla="*/ 1 w 12"/>
                <a:gd name="T7" fmla="*/ 1 h 11"/>
                <a:gd name="T8" fmla="*/ 1 w 12"/>
                <a:gd name="T9" fmla="*/ 1 h 11"/>
                <a:gd name="T10" fmla="*/ 1 w 12"/>
                <a:gd name="T11" fmla="*/ 1 h 11"/>
                <a:gd name="T12" fmla="*/ 1 w 12"/>
                <a:gd name="T13" fmla="*/ 1 h 11"/>
                <a:gd name="T14" fmla="*/ 1 w 12"/>
                <a:gd name="T15" fmla="*/ 1 h 11"/>
                <a:gd name="T16" fmla="*/ 1 w 12"/>
                <a:gd name="T17" fmla="*/ 1 h 11"/>
                <a:gd name="T18" fmla="*/ 1 w 12"/>
                <a:gd name="T19" fmla="*/ 1 h 11"/>
                <a:gd name="T20" fmla="*/ 1 w 12"/>
                <a:gd name="T21" fmla="*/ 1 h 11"/>
                <a:gd name="T22" fmla="*/ 1 w 12"/>
                <a:gd name="T23" fmla="*/ 1 h 11"/>
                <a:gd name="T24" fmla="*/ 1 w 12"/>
                <a:gd name="T25" fmla="*/ 1 h 11"/>
                <a:gd name="T26" fmla="*/ 0 w 12"/>
                <a:gd name="T27" fmla="*/ 1 h 11"/>
                <a:gd name="T28" fmla="*/ 0 w 12"/>
                <a:gd name="T29" fmla="*/ 1 h 11"/>
                <a:gd name="T30" fmla="*/ 0 w 12"/>
                <a:gd name="T31" fmla="*/ 1 h 11"/>
                <a:gd name="T32" fmla="*/ 1 w 12"/>
                <a:gd name="T33" fmla="*/ 1 h 11"/>
                <a:gd name="T34" fmla="*/ 1 w 12"/>
                <a:gd name="T35" fmla="*/ 0 h 11"/>
                <a:gd name="T36" fmla="*/ 1 w 12"/>
                <a:gd name="T37" fmla="*/ 0 h 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"/>
                <a:gd name="T58" fmla="*/ 0 h 11"/>
                <a:gd name="T59" fmla="*/ 12 w 12"/>
                <a:gd name="T60" fmla="*/ 11 h 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" h="11">
                  <a:moveTo>
                    <a:pt x="5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9"/>
                  </a:lnTo>
                  <a:lnTo>
                    <a:pt x="9" y="11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30" name="Freeform 354"/>
            <p:cNvSpPr>
              <a:spLocks/>
            </p:cNvSpPr>
            <p:nvPr/>
          </p:nvSpPr>
          <p:spPr bwMode="auto">
            <a:xfrm>
              <a:off x="3260" y="1447"/>
              <a:ext cx="2" cy="6"/>
            </a:xfrm>
            <a:custGeom>
              <a:avLst/>
              <a:gdLst>
                <a:gd name="T0" fmla="*/ 2 w 2"/>
                <a:gd name="T1" fmla="*/ 0 h 9"/>
                <a:gd name="T2" fmla="*/ 0 w 2"/>
                <a:gd name="T3" fmla="*/ 0 h 9"/>
                <a:gd name="T4" fmla="*/ 0 w 2"/>
                <a:gd name="T5" fmla="*/ 0 h 9"/>
                <a:gd name="T6" fmla="*/ 0 w 2"/>
                <a:gd name="T7" fmla="*/ 0 h 9"/>
                <a:gd name="T8" fmla="*/ 0 w 2"/>
                <a:gd name="T9" fmla="*/ 1 h 9"/>
                <a:gd name="T10" fmla="*/ 0 w 2"/>
                <a:gd name="T11" fmla="*/ 1 h 9"/>
                <a:gd name="T12" fmla="*/ 0 w 2"/>
                <a:gd name="T13" fmla="*/ 1 h 9"/>
                <a:gd name="T14" fmla="*/ 0 w 2"/>
                <a:gd name="T15" fmla="*/ 1 h 9"/>
                <a:gd name="T16" fmla="*/ 0 w 2"/>
                <a:gd name="T17" fmla="*/ 1 h 9"/>
                <a:gd name="T18" fmla="*/ 0 w 2"/>
                <a:gd name="T19" fmla="*/ 1 h 9"/>
                <a:gd name="T20" fmla="*/ 0 w 2"/>
                <a:gd name="T21" fmla="*/ 1 h 9"/>
                <a:gd name="T22" fmla="*/ 0 w 2"/>
                <a:gd name="T23" fmla="*/ 1 h 9"/>
                <a:gd name="T24" fmla="*/ 0 w 2"/>
                <a:gd name="T25" fmla="*/ 1 h 9"/>
                <a:gd name="T26" fmla="*/ 2 w 2"/>
                <a:gd name="T27" fmla="*/ 1 h 9"/>
                <a:gd name="T28" fmla="*/ 2 w 2"/>
                <a:gd name="T29" fmla="*/ 1 h 9"/>
                <a:gd name="T30" fmla="*/ 2 w 2"/>
                <a:gd name="T31" fmla="*/ 1 h 9"/>
                <a:gd name="T32" fmla="*/ 2 w 2"/>
                <a:gd name="T33" fmla="*/ 1 h 9"/>
                <a:gd name="T34" fmla="*/ 2 w 2"/>
                <a:gd name="T35" fmla="*/ 1 h 9"/>
                <a:gd name="T36" fmla="*/ 2 w 2"/>
                <a:gd name="T37" fmla="*/ 1 h 9"/>
                <a:gd name="T38" fmla="*/ 2 w 2"/>
                <a:gd name="T39" fmla="*/ 1 h 9"/>
                <a:gd name="T40" fmla="*/ 2 w 2"/>
                <a:gd name="T41" fmla="*/ 0 h 9"/>
                <a:gd name="T42" fmla="*/ 2 w 2"/>
                <a:gd name="T43" fmla="*/ 0 h 9"/>
                <a:gd name="T44" fmla="*/ 2 w 2"/>
                <a:gd name="T45" fmla="*/ 0 h 9"/>
                <a:gd name="T46" fmla="*/ 2 w 2"/>
                <a:gd name="T47" fmla="*/ 0 h 9"/>
                <a:gd name="T48" fmla="*/ 2 w 2"/>
                <a:gd name="T49" fmla="*/ 0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"/>
                <a:gd name="T76" fmla="*/ 0 h 9"/>
                <a:gd name="T77" fmla="*/ 2 w 2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" h="9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31" name="Freeform 355"/>
            <p:cNvSpPr>
              <a:spLocks/>
            </p:cNvSpPr>
            <p:nvPr/>
          </p:nvSpPr>
          <p:spPr bwMode="auto">
            <a:xfrm>
              <a:off x="3265" y="1446"/>
              <a:ext cx="12" cy="7"/>
            </a:xfrm>
            <a:custGeom>
              <a:avLst/>
              <a:gdLst>
                <a:gd name="T0" fmla="*/ 1 w 19"/>
                <a:gd name="T1" fmla="*/ 1 h 11"/>
                <a:gd name="T2" fmla="*/ 1 w 19"/>
                <a:gd name="T3" fmla="*/ 0 h 11"/>
                <a:gd name="T4" fmla="*/ 1 w 19"/>
                <a:gd name="T5" fmla="*/ 0 h 11"/>
                <a:gd name="T6" fmla="*/ 1 w 19"/>
                <a:gd name="T7" fmla="*/ 0 h 11"/>
                <a:gd name="T8" fmla="*/ 1 w 19"/>
                <a:gd name="T9" fmla="*/ 1 h 11"/>
                <a:gd name="T10" fmla="*/ 1 w 19"/>
                <a:gd name="T11" fmla="*/ 0 h 11"/>
                <a:gd name="T12" fmla="*/ 1 w 19"/>
                <a:gd name="T13" fmla="*/ 0 h 11"/>
                <a:gd name="T14" fmla="*/ 1 w 19"/>
                <a:gd name="T15" fmla="*/ 0 h 11"/>
                <a:gd name="T16" fmla="*/ 1 w 19"/>
                <a:gd name="T17" fmla="*/ 1 h 11"/>
                <a:gd name="T18" fmla="*/ 1 w 19"/>
                <a:gd name="T19" fmla="*/ 1 h 11"/>
                <a:gd name="T20" fmla="*/ 1 w 19"/>
                <a:gd name="T21" fmla="*/ 1 h 11"/>
                <a:gd name="T22" fmla="*/ 1 w 19"/>
                <a:gd name="T23" fmla="*/ 1 h 11"/>
                <a:gd name="T24" fmla="*/ 1 w 19"/>
                <a:gd name="T25" fmla="*/ 1 h 11"/>
                <a:gd name="T26" fmla="*/ 1 w 19"/>
                <a:gd name="T27" fmla="*/ 1 h 11"/>
                <a:gd name="T28" fmla="*/ 1 w 19"/>
                <a:gd name="T29" fmla="*/ 1 h 11"/>
                <a:gd name="T30" fmla="*/ 1 w 19"/>
                <a:gd name="T31" fmla="*/ 1 h 11"/>
                <a:gd name="T32" fmla="*/ 1 w 19"/>
                <a:gd name="T33" fmla="*/ 1 h 11"/>
                <a:gd name="T34" fmla="*/ 1 w 19"/>
                <a:gd name="T35" fmla="*/ 1 h 11"/>
                <a:gd name="T36" fmla="*/ 1 w 19"/>
                <a:gd name="T37" fmla="*/ 1 h 11"/>
                <a:gd name="T38" fmla="*/ 1 w 19"/>
                <a:gd name="T39" fmla="*/ 1 h 11"/>
                <a:gd name="T40" fmla="*/ 1 w 19"/>
                <a:gd name="T41" fmla="*/ 1 h 11"/>
                <a:gd name="T42" fmla="*/ 1 w 19"/>
                <a:gd name="T43" fmla="*/ 1 h 11"/>
                <a:gd name="T44" fmla="*/ 1 w 19"/>
                <a:gd name="T45" fmla="*/ 1 h 11"/>
                <a:gd name="T46" fmla="*/ 1 w 19"/>
                <a:gd name="T47" fmla="*/ 1 h 11"/>
                <a:gd name="T48" fmla="*/ 1 w 19"/>
                <a:gd name="T49" fmla="*/ 1 h 11"/>
                <a:gd name="T50" fmla="*/ 1 w 19"/>
                <a:gd name="T51" fmla="*/ 1 h 11"/>
                <a:gd name="T52" fmla="*/ 1 w 19"/>
                <a:gd name="T53" fmla="*/ 1 h 11"/>
                <a:gd name="T54" fmla="*/ 1 w 19"/>
                <a:gd name="T55" fmla="*/ 1 h 11"/>
                <a:gd name="T56" fmla="*/ 1 w 19"/>
                <a:gd name="T57" fmla="*/ 1 h 11"/>
                <a:gd name="T58" fmla="*/ 1 w 19"/>
                <a:gd name="T59" fmla="*/ 1 h 11"/>
                <a:gd name="T60" fmla="*/ 1 w 19"/>
                <a:gd name="T61" fmla="*/ 1 h 11"/>
                <a:gd name="T62" fmla="*/ 1 w 19"/>
                <a:gd name="T63" fmla="*/ 1 h 11"/>
                <a:gd name="T64" fmla="*/ 1 w 19"/>
                <a:gd name="T65" fmla="*/ 1 h 11"/>
                <a:gd name="T66" fmla="*/ 1 w 19"/>
                <a:gd name="T67" fmla="*/ 1 h 11"/>
                <a:gd name="T68" fmla="*/ 1 w 19"/>
                <a:gd name="T69" fmla="*/ 1 h 11"/>
                <a:gd name="T70" fmla="*/ 1 w 19"/>
                <a:gd name="T71" fmla="*/ 1 h 11"/>
                <a:gd name="T72" fmla="*/ 1 w 19"/>
                <a:gd name="T73" fmla="*/ 1 h 11"/>
                <a:gd name="T74" fmla="*/ 0 w 19"/>
                <a:gd name="T75" fmla="*/ 1 h 11"/>
                <a:gd name="T76" fmla="*/ 0 w 19"/>
                <a:gd name="T77" fmla="*/ 1 h 11"/>
                <a:gd name="T78" fmla="*/ 0 w 19"/>
                <a:gd name="T79" fmla="*/ 1 h 11"/>
                <a:gd name="T80" fmla="*/ 0 w 19"/>
                <a:gd name="T81" fmla="*/ 1 h 11"/>
                <a:gd name="T82" fmla="*/ 0 w 19"/>
                <a:gd name="T83" fmla="*/ 1 h 11"/>
                <a:gd name="T84" fmla="*/ 0 w 19"/>
                <a:gd name="T85" fmla="*/ 0 h 1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"/>
                <a:gd name="T130" fmla="*/ 0 h 11"/>
                <a:gd name="T131" fmla="*/ 19 w 19"/>
                <a:gd name="T132" fmla="*/ 11 h 1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" h="11">
                  <a:moveTo>
                    <a:pt x="5" y="0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9"/>
                  </a:lnTo>
                  <a:lnTo>
                    <a:pt x="16" y="11"/>
                  </a:lnTo>
                  <a:lnTo>
                    <a:pt x="19" y="11"/>
                  </a:lnTo>
                  <a:lnTo>
                    <a:pt x="12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9" y="4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5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32" name="Freeform 356"/>
            <p:cNvSpPr>
              <a:spLocks/>
            </p:cNvSpPr>
            <p:nvPr/>
          </p:nvSpPr>
          <p:spPr bwMode="auto">
            <a:xfrm>
              <a:off x="3281" y="1446"/>
              <a:ext cx="6" cy="7"/>
            </a:xfrm>
            <a:custGeom>
              <a:avLst/>
              <a:gdLst>
                <a:gd name="T0" fmla="*/ 1 w 9"/>
                <a:gd name="T1" fmla="*/ 1 h 11"/>
                <a:gd name="T2" fmla="*/ 1 w 9"/>
                <a:gd name="T3" fmla="*/ 1 h 11"/>
                <a:gd name="T4" fmla="*/ 1 w 9"/>
                <a:gd name="T5" fmla="*/ 1 h 11"/>
                <a:gd name="T6" fmla="*/ 1 w 9"/>
                <a:gd name="T7" fmla="*/ 1 h 11"/>
                <a:gd name="T8" fmla="*/ 1 w 9"/>
                <a:gd name="T9" fmla="*/ 1 h 11"/>
                <a:gd name="T10" fmla="*/ 1 w 9"/>
                <a:gd name="T11" fmla="*/ 1 h 11"/>
                <a:gd name="T12" fmla="*/ 1 w 9"/>
                <a:gd name="T13" fmla="*/ 1 h 11"/>
                <a:gd name="T14" fmla="*/ 1 w 9"/>
                <a:gd name="T15" fmla="*/ 1 h 11"/>
                <a:gd name="T16" fmla="*/ 0 w 9"/>
                <a:gd name="T17" fmla="*/ 1 h 11"/>
                <a:gd name="T18" fmla="*/ 0 w 9"/>
                <a:gd name="T19" fmla="*/ 1 h 11"/>
                <a:gd name="T20" fmla="*/ 0 w 9"/>
                <a:gd name="T21" fmla="*/ 1 h 11"/>
                <a:gd name="T22" fmla="*/ 1 w 9"/>
                <a:gd name="T23" fmla="*/ 1 h 11"/>
                <a:gd name="T24" fmla="*/ 1 w 9"/>
                <a:gd name="T25" fmla="*/ 0 h 11"/>
                <a:gd name="T26" fmla="*/ 1 w 9"/>
                <a:gd name="T27" fmla="*/ 0 h 11"/>
                <a:gd name="T28" fmla="*/ 1 w 9"/>
                <a:gd name="T29" fmla="*/ 0 h 11"/>
                <a:gd name="T30" fmla="*/ 1 w 9"/>
                <a:gd name="T31" fmla="*/ 1 h 11"/>
                <a:gd name="T32" fmla="*/ 1 w 9"/>
                <a:gd name="T33" fmla="*/ 1 h 11"/>
                <a:gd name="T34" fmla="*/ 1 w 9"/>
                <a:gd name="T35" fmla="*/ 1 h 11"/>
                <a:gd name="T36" fmla="*/ 1 w 9"/>
                <a:gd name="T37" fmla="*/ 1 h 11"/>
                <a:gd name="T38" fmla="*/ 1 w 9"/>
                <a:gd name="T39" fmla="*/ 1 h 11"/>
                <a:gd name="T40" fmla="*/ 1 w 9"/>
                <a:gd name="T41" fmla="*/ 1 h 11"/>
                <a:gd name="T42" fmla="*/ 1 w 9"/>
                <a:gd name="T43" fmla="*/ 1 h 11"/>
                <a:gd name="T44" fmla="*/ 1 w 9"/>
                <a:gd name="T45" fmla="*/ 1 h 11"/>
                <a:gd name="T46" fmla="*/ 1 w 9"/>
                <a:gd name="T47" fmla="*/ 1 h 11"/>
                <a:gd name="T48" fmla="*/ 1 w 9"/>
                <a:gd name="T49" fmla="*/ 1 h 11"/>
                <a:gd name="T50" fmla="*/ 1 w 9"/>
                <a:gd name="T51" fmla="*/ 1 h 11"/>
                <a:gd name="T52" fmla="*/ 1 w 9"/>
                <a:gd name="T53" fmla="*/ 1 h 11"/>
                <a:gd name="T54" fmla="*/ 1 w 9"/>
                <a:gd name="T55" fmla="*/ 1 h 11"/>
                <a:gd name="T56" fmla="*/ 1 w 9"/>
                <a:gd name="T57" fmla="*/ 1 h 11"/>
                <a:gd name="T58" fmla="*/ 1 w 9"/>
                <a:gd name="T59" fmla="*/ 1 h 11"/>
                <a:gd name="T60" fmla="*/ 1 w 9"/>
                <a:gd name="T61" fmla="*/ 1 h 11"/>
                <a:gd name="T62" fmla="*/ 1 w 9"/>
                <a:gd name="T63" fmla="*/ 1 h 11"/>
                <a:gd name="T64" fmla="*/ 1 w 9"/>
                <a:gd name="T65" fmla="*/ 1 h 11"/>
                <a:gd name="T66" fmla="*/ 1 w 9"/>
                <a:gd name="T67" fmla="*/ 1 h 11"/>
                <a:gd name="T68" fmla="*/ 1 w 9"/>
                <a:gd name="T69" fmla="*/ 1 h 11"/>
                <a:gd name="T70" fmla="*/ 1 w 9"/>
                <a:gd name="T71" fmla="*/ 1 h 11"/>
                <a:gd name="T72" fmla="*/ 1 w 9"/>
                <a:gd name="T73" fmla="*/ 1 h 11"/>
                <a:gd name="T74" fmla="*/ 1 w 9"/>
                <a:gd name="T75" fmla="*/ 1 h 11"/>
                <a:gd name="T76" fmla="*/ 1 w 9"/>
                <a:gd name="T77" fmla="*/ 1 h 11"/>
                <a:gd name="T78" fmla="*/ 1 w 9"/>
                <a:gd name="T79" fmla="*/ 1 h 11"/>
                <a:gd name="T80" fmla="*/ 1 w 9"/>
                <a:gd name="T81" fmla="*/ 1 h 11"/>
                <a:gd name="T82" fmla="*/ 1 w 9"/>
                <a:gd name="T83" fmla="*/ 1 h 11"/>
                <a:gd name="T84" fmla="*/ 1 w 9"/>
                <a:gd name="T85" fmla="*/ 1 h 11"/>
                <a:gd name="T86" fmla="*/ 1 w 9"/>
                <a:gd name="T87" fmla="*/ 1 h 1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"/>
                <a:gd name="T133" fmla="*/ 0 h 11"/>
                <a:gd name="T134" fmla="*/ 9 w 9"/>
                <a:gd name="T135" fmla="*/ 11 h 1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" h="11">
                  <a:moveTo>
                    <a:pt x="9" y="9"/>
                  </a:moveTo>
                  <a:lnTo>
                    <a:pt x="9" y="9"/>
                  </a:lnTo>
                  <a:lnTo>
                    <a:pt x="9" y="11"/>
                  </a:lnTo>
                  <a:lnTo>
                    <a:pt x="6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9"/>
                  </a:lnTo>
                  <a:lnTo>
                    <a:pt x="6" y="11"/>
                  </a:lnTo>
                  <a:lnTo>
                    <a:pt x="9" y="9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33" name="Freeform 357"/>
            <p:cNvSpPr>
              <a:spLocks/>
            </p:cNvSpPr>
            <p:nvPr/>
          </p:nvSpPr>
          <p:spPr bwMode="auto">
            <a:xfrm>
              <a:off x="3288" y="1446"/>
              <a:ext cx="8" cy="7"/>
            </a:xfrm>
            <a:custGeom>
              <a:avLst/>
              <a:gdLst>
                <a:gd name="T0" fmla="*/ 1 w 12"/>
                <a:gd name="T1" fmla="*/ 1 h 11"/>
                <a:gd name="T2" fmla="*/ 1 w 12"/>
                <a:gd name="T3" fmla="*/ 1 h 11"/>
                <a:gd name="T4" fmla="*/ 0 w 12"/>
                <a:gd name="T5" fmla="*/ 1 h 11"/>
                <a:gd name="T6" fmla="*/ 0 w 12"/>
                <a:gd name="T7" fmla="*/ 1 h 11"/>
                <a:gd name="T8" fmla="*/ 1 w 12"/>
                <a:gd name="T9" fmla="*/ 1 h 11"/>
                <a:gd name="T10" fmla="*/ 1 w 12"/>
                <a:gd name="T11" fmla="*/ 1 h 11"/>
                <a:gd name="T12" fmla="*/ 1 w 12"/>
                <a:gd name="T13" fmla="*/ 1 h 11"/>
                <a:gd name="T14" fmla="*/ 1 w 12"/>
                <a:gd name="T15" fmla="*/ 1 h 11"/>
                <a:gd name="T16" fmla="*/ 1 w 12"/>
                <a:gd name="T17" fmla="*/ 1 h 11"/>
                <a:gd name="T18" fmla="*/ 1 w 12"/>
                <a:gd name="T19" fmla="*/ 1 h 11"/>
                <a:gd name="T20" fmla="*/ 1 w 12"/>
                <a:gd name="T21" fmla="*/ 1 h 11"/>
                <a:gd name="T22" fmla="*/ 1 w 12"/>
                <a:gd name="T23" fmla="*/ 1 h 11"/>
                <a:gd name="T24" fmla="*/ 1 w 12"/>
                <a:gd name="T25" fmla="*/ 1 h 11"/>
                <a:gd name="T26" fmla="*/ 1 w 12"/>
                <a:gd name="T27" fmla="*/ 1 h 11"/>
                <a:gd name="T28" fmla="*/ 1 w 12"/>
                <a:gd name="T29" fmla="*/ 1 h 11"/>
                <a:gd name="T30" fmla="*/ 0 w 12"/>
                <a:gd name="T31" fmla="*/ 1 h 11"/>
                <a:gd name="T32" fmla="*/ 0 w 12"/>
                <a:gd name="T33" fmla="*/ 1 h 11"/>
                <a:gd name="T34" fmla="*/ 0 w 12"/>
                <a:gd name="T35" fmla="*/ 1 h 11"/>
                <a:gd name="T36" fmla="*/ 1 w 12"/>
                <a:gd name="T37" fmla="*/ 0 h 11"/>
                <a:gd name="T38" fmla="*/ 1 w 12"/>
                <a:gd name="T39" fmla="*/ 0 h 11"/>
                <a:gd name="T40" fmla="*/ 1 w 12"/>
                <a:gd name="T41" fmla="*/ 0 h 11"/>
                <a:gd name="T42" fmla="*/ 1 w 12"/>
                <a:gd name="T43" fmla="*/ 1 h 11"/>
                <a:gd name="T44" fmla="*/ 1 w 12"/>
                <a:gd name="T45" fmla="*/ 1 h 11"/>
                <a:gd name="T46" fmla="*/ 1 w 12"/>
                <a:gd name="T47" fmla="*/ 1 h 11"/>
                <a:gd name="T48" fmla="*/ 1 w 12"/>
                <a:gd name="T49" fmla="*/ 1 h 11"/>
                <a:gd name="T50" fmla="*/ 1 w 12"/>
                <a:gd name="T51" fmla="*/ 1 h 11"/>
                <a:gd name="T52" fmla="*/ 1 w 12"/>
                <a:gd name="T53" fmla="*/ 1 h 11"/>
                <a:gd name="T54" fmla="*/ 1 w 12"/>
                <a:gd name="T55" fmla="*/ 1 h 11"/>
                <a:gd name="T56" fmla="*/ 1 w 12"/>
                <a:gd name="T57" fmla="*/ 1 h 11"/>
                <a:gd name="T58" fmla="*/ 1 w 12"/>
                <a:gd name="T59" fmla="*/ 1 h 11"/>
                <a:gd name="T60" fmla="*/ 1 w 12"/>
                <a:gd name="T61" fmla="*/ 1 h 11"/>
                <a:gd name="T62" fmla="*/ 1 w 12"/>
                <a:gd name="T63" fmla="*/ 1 h 1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"/>
                <a:gd name="T97" fmla="*/ 0 h 11"/>
                <a:gd name="T98" fmla="*/ 12 w 12"/>
                <a:gd name="T99" fmla="*/ 11 h 1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" h="11">
                  <a:moveTo>
                    <a:pt x="7" y="11"/>
                  </a:moveTo>
                  <a:lnTo>
                    <a:pt x="5" y="11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2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2" y="9"/>
                  </a:lnTo>
                  <a:lnTo>
                    <a:pt x="12" y="11"/>
                  </a:lnTo>
                  <a:lnTo>
                    <a:pt x="9" y="11"/>
                  </a:lnTo>
                  <a:lnTo>
                    <a:pt x="7" y="11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34" name="Freeform 358"/>
            <p:cNvSpPr>
              <a:spLocks/>
            </p:cNvSpPr>
            <p:nvPr/>
          </p:nvSpPr>
          <p:spPr bwMode="auto">
            <a:xfrm>
              <a:off x="3289" y="1450"/>
              <a:ext cx="3" cy="2"/>
            </a:xfrm>
            <a:custGeom>
              <a:avLst/>
              <a:gdLst>
                <a:gd name="T0" fmla="*/ 1 w 5"/>
                <a:gd name="T1" fmla="*/ 1 h 3"/>
                <a:gd name="T2" fmla="*/ 1 w 5"/>
                <a:gd name="T3" fmla="*/ 0 h 3"/>
                <a:gd name="T4" fmla="*/ 1 w 5"/>
                <a:gd name="T5" fmla="*/ 0 h 3"/>
                <a:gd name="T6" fmla="*/ 1 w 5"/>
                <a:gd name="T7" fmla="*/ 0 h 3"/>
                <a:gd name="T8" fmla="*/ 1 w 5"/>
                <a:gd name="T9" fmla="*/ 1 h 3"/>
                <a:gd name="T10" fmla="*/ 0 w 5"/>
                <a:gd name="T11" fmla="*/ 1 h 3"/>
                <a:gd name="T12" fmla="*/ 1 w 5"/>
                <a:gd name="T13" fmla="*/ 1 h 3"/>
                <a:gd name="T14" fmla="*/ 1 w 5"/>
                <a:gd name="T15" fmla="*/ 1 h 3"/>
                <a:gd name="T16" fmla="*/ 1 w 5"/>
                <a:gd name="T17" fmla="*/ 1 h 3"/>
                <a:gd name="T18" fmla="*/ 1 w 5"/>
                <a:gd name="T19" fmla="*/ 1 h 3"/>
                <a:gd name="T20" fmla="*/ 1 w 5"/>
                <a:gd name="T21" fmla="*/ 1 h 3"/>
                <a:gd name="T22" fmla="*/ 1 w 5"/>
                <a:gd name="T23" fmla="*/ 1 h 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3"/>
                <a:gd name="T38" fmla="*/ 5 w 5"/>
                <a:gd name="T39" fmla="*/ 3 h 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3">
                  <a:moveTo>
                    <a:pt x="5" y="3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5" y="3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35" name="Freeform 359"/>
            <p:cNvSpPr>
              <a:spLocks/>
            </p:cNvSpPr>
            <p:nvPr/>
          </p:nvSpPr>
          <p:spPr bwMode="auto">
            <a:xfrm>
              <a:off x="3296" y="1446"/>
              <a:ext cx="12" cy="7"/>
            </a:xfrm>
            <a:custGeom>
              <a:avLst/>
              <a:gdLst>
                <a:gd name="T0" fmla="*/ 1 w 21"/>
                <a:gd name="T1" fmla="*/ 1 h 11"/>
                <a:gd name="T2" fmla="*/ 1 w 21"/>
                <a:gd name="T3" fmla="*/ 0 h 11"/>
                <a:gd name="T4" fmla="*/ 1 w 21"/>
                <a:gd name="T5" fmla="*/ 0 h 11"/>
                <a:gd name="T6" fmla="*/ 1 w 21"/>
                <a:gd name="T7" fmla="*/ 0 h 11"/>
                <a:gd name="T8" fmla="*/ 1 w 21"/>
                <a:gd name="T9" fmla="*/ 1 h 11"/>
                <a:gd name="T10" fmla="*/ 1 w 21"/>
                <a:gd name="T11" fmla="*/ 0 h 11"/>
                <a:gd name="T12" fmla="*/ 1 w 21"/>
                <a:gd name="T13" fmla="*/ 0 h 11"/>
                <a:gd name="T14" fmla="*/ 1 w 21"/>
                <a:gd name="T15" fmla="*/ 0 h 11"/>
                <a:gd name="T16" fmla="*/ 1 w 21"/>
                <a:gd name="T17" fmla="*/ 1 h 11"/>
                <a:gd name="T18" fmla="*/ 1 w 21"/>
                <a:gd name="T19" fmla="*/ 1 h 11"/>
                <a:gd name="T20" fmla="*/ 1 w 21"/>
                <a:gd name="T21" fmla="*/ 1 h 11"/>
                <a:gd name="T22" fmla="*/ 1 w 21"/>
                <a:gd name="T23" fmla="*/ 1 h 11"/>
                <a:gd name="T24" fmla="*/ 1 w 21"/>
                <a:gd name="T25" fmla="*/ 1 h 11"/>
                <a:gd name="T26" fmla="*/ 1 w 21"/>
                <a:gd name="T27" fmla="*/ 1 h 11"/>
                <a:gd name="T28" fmla="*/ 1 w 21"/>
                <a:gd name="T29" fmla="*/ 1 h 11"/>
                <a:gd name="T30" fmla="*/ 1 w 21"/>
                <a:gd name="T31" fmla="*/ 1 h 11"/>
                <a:gd name="T32" fmla="*/ 1 w 21"/>
                <a:gd name="T33" fmla="*/ 1 h 11"/>
                <a:gd name="T34" fmla="*/ 1 w 21"/>
                <a:gd name="T35" fmla="*/ 1 h 11"/>
                <a:gd name="T36" fmla="*/ 1 w 21"/>
                <a:gd name="T37" fmla="*/ 1 h 11"/>
                <a:gd name="T38" fmla="*/ 1 w 21"/>
                <a:gd name="T39" fmla="*/ 1 h 11"/>
                <a:gd name="T40" fmla="*/ 1 w 21"/>
                <a:gd name="T41" fmla="*/ 1 h 11"/>
                <a:gd name="T42" fmla="*/ 1 w 21"/>
                <a:gd name="T43" fmla="*/ 1 h 11"/>
                <a:gd name="T44" fmla="*/ 1 w 21"/>
                <a:gd name="T45" fmla="*/ 1 h 11"/>
                <a:gd name="T46" fmla="*/ 1 w 21"/>
                <a:gd name="T47" fmla="*/ 1 h 11"/>
                <a:gd name="T48" fmla="*/ 1 w 21"/>
                <a:gd name="T49" fmla="*/ 1 h 11"/>
                <a:gd name="T50" fmla="*/ 1 w 21"/>
                <a:gd name="T51" fmla="*/ 1 h 11"/>
                <a:gd name="T52" fmla="*/ 1 w 21"/>
                <a:gd name="T53" fmla="*/ 1 h 11"/>
                <a:gd name="T54" fmla="*/ 1 w 21"/>
                <a:gd name="T55" fmla="*/ 1 h 11"/>
                <a:gd name="T56" fmla="*/ 1 w 21"/>
                <a:gd name="T57" fmla="*/ 1 h 11"/>
                <a:gd name="T58" fmla="*/ 1 w 21"/>
                <a:gd name="T59" fmla="*/ 1 h 11"/>
                <a:gd name="T60" fmla="*/ 1 w 21"/>
                <a:gd name="T61" fmla="*/ 1 h 11"/>
                <a:gd name="T62" fmla="*/ 1 w 21"/>
                <a:gd name="T63" fmla="*/ 1 h 11"/>
                <a:gd name="T64" fmla="*/ 1 w 21"/>
                <a:gd name="T65" fmla="*/ 1 h 11"/>
                <a:gd name="T66" fmla="*/ 1 w 21"/>
                <a:gd name="T67" fmla="*/ 1 h 11"/>
                <a:gd name="T68" fmla="*/ 1 w 21"/>
                <a:gd name="T69" fmla="*/ 1 h 11"/>
                <a:gd name="T70" fmla="*/ 1 w 21"/>
                <a:gd name="T71" fmla="*/ 1 h 11"/>
                <a:gd name="T72" fmla="*/ 1 w 21"/>
                <a:gd name="T73" fmla="*/ 1 h 11"/>
                <a:gd name="T74" fmla="*/ 0 w 21"/>
                <a:gd name="T75" fmla="*/ 1 h 11"/>
                <a:gd name="T76" fmla="*/ 1 w 21"/>
                <a:gd name="T77" fmla="*/ 1 h 11"/>
                <a:gd name="T78" fmla="*/ 1 w 21"/>
                <a:gd name="T79" fmla="*/ 1 h 11"/>
                <a:gd name="T80" fmla="*/ 1 w 21"/>
                <a:gd name="T81" fmla="*/ 1 h 11"/>
                <a:gd name="T82" fmla="*/ 1 w 21"/>
                <a:gd name="T83" fmla="*/ 1 h 11"/>
                <a:gd name="T84" fmla="*/ 0 w 21"/>
                <a:gd name="T85" fmla="*/ 0 h 1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"/>
                <a:gd name="T130" fmla="*/ 0 h 11"/>
                <a:gd name="T131" fmla="*/ 21 w 21"/>
                <a:gd name="T132" fmla="*/ 11 h 1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" h="11">
                  <a:moveTo>
                    <a:pt x="4" y="0"/>
                  </a:moveTo>
                  <a:lnTo>
                    <a:pt x="4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21" y="11"/>
                  </a:lnTo>
                  <a:lnTo>
                    <a:pt x="14" y="11"/>
                  </a:lnTo>
                  <a:lnTo>
                    <a:pt x="16" y="11"/>
                  </a:lnTo>
                  <a:lnTo>
                    <a:pt x="16" y="9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14" y="11"/>
                  </a:lnTo>
                  <a:lnTo>
                    <a:pt x="7" y="11"/>
                  </a:lnTo>
                  <a:lnTo>
                    <a:pt x="9" y="11"/>
                  </a:lnTo>
                  <a:lnTo>
                    <a:pt x="9" y="9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2"/>
                  </a:lnTo>
                  <a:lnTo>
                    <a:pt x="4" y="4"/>
                  </a:lnTo>
                  <a:lnTo>
                    <a:pt x="4" y="9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36" name="Freeform 360"/>
            <p:cNvSpPr>
              <a:spLocks/>
            </p:cNvSpPr>
            <p:nvPr/>
          </p:nvSpPr>
          <p:spPr bwMode="auto">
            <a:xfrm>
              <a:off x="3309" y="1444"/>
              <a:ext cx="1" cy="2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0 h 4"/>
                <a:gd name="T4" fmla="*/ 1 w 2"/>
                <a:gd name="T5" fmla="*/ 0 h 4"/>
                <a:gd name="T6" fmla="*/ 1 w 2"/>
                <a:gd name="T7" fmla="*/ 0 h 4"/>
                <a:gd name="T8" fmla="*/ 1 w 2"/>
                <a:gd name="T9" fmla="*/ 1 h 4"/>
                <a:gd name="T10" fmla="*/ 1 w 2"/>
                <a:gd name="T11" fmla="*/ 1 h 4"/>
                <a:gd name="T12" fmla="*/ 1 w 2"/>
                <a:gd name="T13" fmla="*/ 1 h 4"/>
                <a:gd name="T14" fmla="*/ 1 w 2"/>
                <a:gd name="T15" fmla="*/ 1 h 4"/>
                <a:gd name="T16" fmla="*/ 0 w 2"/>
                <a:gd name="T17" fmla="*/ 1 h 4"/>
                <a:gd name="T18" fmla="*/ 0 w 2"/>
                <a:gd name="T19" fmla="*/ 1 h 4"/>
                <a:gd name="T20" fmla="*/ 0 w 2"/>
                <a:gd name="T21" fmla="*/ 1 h 4"/>
                <a:gd name="T22" fmla="*/ 0 w 2"/>
                <a:gd name="T23" fmla="*/ 1 h 4"/>
                <a:gd name="T24" fmla="*/ 0 w 2"/>
                <a:gd name="T25" fmla="*/ 1 h 4"/>
                <a:gd name="T26" fmla="*/ 0 w 2"/>
                <a:gd name="T27" fmla="*/ 0 h 4"/>
                <a:gd name="T28" fmla="*/ 0 w 2"/>
                <a:gd name="T29" fmla="*/ 0 h 4"/>
                <a:gd name="T30" fmla="*/ 0 w 2"/>
                <a:gd name="T31" fmla="*/ 0 h 4"/>
                <a:gd name="T32" fmla="*/ 0 w 2"/>
                <a:gd name="T33" fmla="*/ 0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"/>
                <a:gd name="T52" fmla="*/ 0 h 4"/>
                <a:gd name="T53" fmla="*/ 2 w 2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" h="4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37" name="Freeform 361"/>
            <p:cNvSpPr>
              <a:spLocks/>
            </p:cNvSpPr>
            <p:nvPr/>
          </p:nvSpPr>
          <p:spPr bwMode="auto">
            <a:xfrm>
              <a:off x="3308" y="1446"/>
              <a:ext cx="5" cy="7"/>
            </a:xfrm>
            <a:custGeom>
              <a:avLst/>
              <a:gdLst>
                <a:gd name="T0" fmla="*/ 1 w 7"/>
                <a:gd name="T1" fmla="*/ 0 h 11"/>
                <a:gd name="T2" fmla="*/ 1 w 7"/>
                <a:gd name="T3" fmla="*/ 1 h 11"/>
                <a:gd name="T4" fmla="*/ 1 w 7"/>
                <a:gd name="T5" fmla="*/ 1 h 11"/>
                <a:gd name="T6" fmla="*/ 1 w 7"/>
                <a:gd name="T7" fmla="*/ 1 h 11"/>
                <a:gd name="T8" fmla="*/ 1 w 7"/>
                <a:gd name="T9" fmla="*/ 1 h 11"/>
                <a:gd name="T10" fmla="*/ 1 w 7"/>
                <a:gd name="T11" fmla="*/ 1 h 11"/>
                <a:gd name="T12" fmla="*/ 1 w 7"/>
                <a:gd name="T13" fmla="*/ 1 h 11"/>
                <a:gd name="T14" fmla="*/ 0 w 7"/>
                <a:gd name="T15" fmla="*/ 1 h 11"/>
                <a:gd name="T16" fmla="*/ 0 w 7"/>
                <a:gd name="T17" fmla="*/ 1 h 11"/>
                <a:gd name="T18" fmla="*/ 0 w 7"/>
                <a:gd name="T19" fmla="*/ 1 h 11"/>
                <a:gd name="T20" fmla="*/ 1 w 7"/>
                <a:gd name="T21" fmla="*/ 1 h 11"/>
                <a:gd name="T22" fmla="*/ 1 w 7"/>
                <a:gd name="T23" fmla="*/ 1 h 11"/>
                <a:gd name="T24" fmla="*/ 1 w 7"/>
                <a:gd name="T25" fmla="*/ 1 h 11"/>
                <a:gd name="T26" fmla="*/ 1 w 7"/>
                <a:gd name="T27" fmla="*/ 1 h 11"/>
                <a:gd name="T28" fmla="*/ 1 w 7"/>
                <a:gd name="T29" fmla="*/ 1 h 11"/>
                <a:gd name="T30" fmla="*/ 1 w 7"/>
                <a:gd name="T31" fmla="*/ 1 h 11"/>
                <a:gd name="T32" fmla="*/ 0 w 7"/>
                <a:gd name="T33" fmla="*/ 1 h 11"/>
                <a:gd name="T34" fmla="*/ 0 w 7"/>
                <a:gd name="T35" fmla="*/ 1 h 11"/>
                <a:gd name="T36" fmla="*/ 0 w 7"/>
                <a:gd name="T37" fmla="*/ 0 h 11"/>
                <a:gd name="T38" fmla="*/ 1 w 7"/>
                <a:gd name="T39" fmla="*/ 0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"/>
                <a:gd name="T61" fmla="*/ 0 h 11"/>
                <a:gd name="T62" fmla="*/ 7 w 7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" h="11">
                  <a:moveTo>
                    <a:pt x="4" y="0"/>
                  </a:moveTo>
                  <a:lnTo>
                    <a:pt x="4" y="9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38" name="Freeform 362"/>
            <p:cNvSpPr>
              <a:spLocks/>
            </p:cNvSpPr>
            <p:nvPr/>
          </p:nvSpPr>
          <p:spPr bwMode="auto">
            <a:xfrm>
              <a:off x="3313" y="1446"/>
              <a:ext cx="8" cy="7"/>
            </a:xfrm>
            <a:custGeom>
              <a:avLst/>
              <a:gdLst>
                <a:gd name="T0" fmla="*/ 1 w 14"/>
                <a:gd name="T1" fmla="*/ 0 h 11"/>
                <a:gd name="T2" fmla="*/ 1 w 14"/>
                <a:gd name="T3" fmla="*/ 1 h 11"/>
                <a:gd name="T4" fmla="*/ 1 w 14"/>
                <a:gd name="T5" fmla="*/ 1 h 11"/>
                <a:gd name="T6" fmla="*/ 1 w 14"/>
                <a:gd name="T7" fmla="*/ 0 h 11"/>
                <a:gd name="T8" fmla="*/ 1 w 14"/>
                <a:gd name="T9" fmla="*/ 0 h 11"/>
                <a:gd name="T10" fmla="*/ 1 w 14"/>
                <a:gd name="T11" fmla="*/ 0 h 11"/>
                <a:gd name="T12" fmla="*/ 1 w 14"/>
                <a:gd name="T13" fmla="*/ 0 h 11"/>
                <a:gd name="T14" fmla="*/ 1 w 14"/>
                <a:gd name="T15" fmla="*/ 0 h 11"/>
                <a:gd name="T16" fmla="*/ 1 w 14"/>
                <a:gd name="T17" fmla="*/ 1 h 11"/>
                <a:gd name="T18" fmla="*/ 1 w 14"/>
                <a:gd name="T19" fmla="*/ 1 h 11"/>
                <a:gd name="T20" fmla="*/ 1 w 14"/>
                <a:gd name="T21" fmla="*/ 1 h 11"/>
                <a:gd name="T22" fmla="*/ 1 w 14"/>
                <a:gd name="T23" fmla="*/ 1 h 11"/>
                <a:gd name="T24" fmla="*/ 1 w 14"/>
                <a:gd name="T25" fmla="*/ 1 h 11"/>
                <a:gd name="T26" fmla="*/ 1 w 14"/>
                <a:gd name="T27" fmla="*/ 1 h 11"/>
                <a:gd name="T28" fmla="*/ 1 w 14"/>
                <a:gd name="T29" fmla="*/ 1 h 11"/>
                <a:gd name="T30" fmla="*/ 1 w 14"/>
                <a:gd name="T31" fmla="*/ 1 h 11"/>
                <a:gd name="T32" fmla="*/ 1 w 14"/>
                <a:gd name="T33" fmla="*/ 1 h 11"/>
                <a:gd name="T34" fmla="*/ 1 w 14"/>
                <a:gd name="T35" fmla="*/ 1 h 11"/>
                <a:gd name="T36" fmla="*/ 1 w 14"/>
                <a:gd name="T37" fmla="*/ 1 h 11"/>
                <a:gd name="T38" fmla="*/ 1 w 14"/>
                <a:gd name="T39" fmla="*/ 1 h 11"/>
                <a:gd name="T40" fmla="*/ 1 w 14"/>
                <a:gd name="T41" fmla="*/ 1 h 11"/>
                <a:gd name="T42" fmla="*/ 1 w 14"/>
                <a:gd name="T43" fmla="*/ 1 h 11"/>
                <a:gd name="T44" fmla="*/ 1 w 14"/>
                <a:gd name="T45" fmla="*/ 1 h 11"/>
                <a:gd name="T46" fmla="*/ 1 w 14"/>
                <a:gd name="T47" fmla="*/ 1 h 11"/>
                <a:gd name="T48" fmla="*/ 1 w 14"/>
                <a:gd name="T49" fmla="*/ 1 h 11"/>
                <a:gd name="T50" fmla="*/ 1 w 14"/>
                <a:gd name="T51" fmla="*/ 1 h 11"/>
                <a:gd name="T52" fmla="*/ 1 w 14"/>
                <a:gd name="T53" fmla="*/ 1 h 11"/>
                <a:gd name="T54" fmla="*/ 1 w 14"/>
                <a:gd name="T55" fmla="*/ 1 h 11"/>
                <a:gd name="T56" fmla="*/ 1 w 14"/>
                <a:gd name="T57" fmla="*/ 1 h 11"/>
                <a:gd name="T58" fmla="*/ 1 w 14"/>
                <a:gd name="T59" fmla="*/ 1 h 11"/>
                <a:gd name="T60" fmla="*/ 1 w 14"/>
                <a:gd name="T61" fmla="*/ 1 h 11"/>
                <a:gd name="T62" fmla="*/ 1 w 14"/>
                <a:gd name="T63" fmla="*/ 1 h 11"/>
                <a:gd name="T64" fmla="*/ 1 w 14"/>
                <a:gd name="T65" fmla="*/ 1 h 11"/>
                <a:gd name="T66" fmla="*/ 1 w 14"/>
                <a:gd name="T67" fmla="*/ 1 h 11"/>
                <a:gd name="T68" fmla="*/ 1 w 14"/>
                <a:gd name="T69" fmla="*/ 1 h 11"/>
                <a:gd name="T70" fmla="*/ 1 w 14"/>
                <a:gd name="T71" fmla="*/ 1 h 11"/>
                <a:gd name="T72" fmla="*/ 1 w 14"/>
                <a:gd name="T73" fmla="*/ 1 h 11"/>
                <a:gd name="T74" fmla="*/ 1 w 14"/>
                <a:gd name="T75" fmla="*/ 1 h 11"/>
                <a:gd name="T76" fmla="*/ 1 w 14"/>
                <a:gd name="T77" fmla="*/ 1 h 11"/>
                <a:gd name="T78" fmla="*/ 0 w 14"/>
                <a:gd name="T79" fmla="*/ 1 h 11"/>
                <a:gd name="T80" fmla="*/ 0 w 14"/>
                <a:gd name="T81" fmla="*/ 1 h 11"/>
                <a:gd name="T82" fmla="*/ 1 w 14"/>
                <a:gd name="T83" fmla="*/ 1 h 11"/>
                <a:gd name="T84" fmla="*/ 1 w 14"/>
                <a:gd name="T85" fmla="*/ 1 h 11"/>
                <a:gd name="T86" fmla="*/ 1 w 14"/>
                <a:gd name="T87" fmla="*/ 1 h 11"/>
                <a:gd name="T88" fmla="*/ 1 w 14"/>
                <a:gd name="T89" fmla="*/ 1 h 11"/>
                <a:gd name="T90" fmla="*/ 1 w 14"/>
                <a:gd name="T91" fmla="*/ 1 h 11"/>
                <a:gd name="T92" fmla="*/ 1 w 14"/>
                <a:gd name="T93" fmla="*/ 1 h 11"/>
                <a:gd name="T94" fmla="*/ 1 w 14"/>
                <a:gd name="T95" fmla="*/ 1 h 11"/>
                <a:gd name="T96" fmla="*/ 1 w 14"/>
                <a:gd name="T97" fmla="*/ 1 h 11"/>
                <a:gd name="T98" fmla="*/ 0 w 14"/>
                <a:gd name="T99" fmla="*/ 1 h 11"/>
                <a:gd name="T100" fmla="*/ 0 w 14"/>
                <a:gd name="T101" fmla="*/ 0 h 11"/>
                <a:gd name="T102" fmla="*/ 1 w 14"/>
                <a:gd name="T103" fmla="*/ 0 h 1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"/>
                <a:gd name="T157" fmla="*/ 0 h 11"/>
                <a:gd name="T158" fmla="*/ 14 w 14"/>
                <a:gd name="T159" fmla="*/ 11 h 1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" h="11">
                  <a:moveTo>
                    <a:pt x="4" y="0"/>
                  </a:moveTo>
                  <a:lnTo>
                    <a:pt x="4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14" y="11"/>
                  </a:lnTo>
                  <a:lnTo>
                    <a:pt x="7" y="11"/>
                  </a:lnTo>
                  <a:lnTo>
                    <a:pt x="9" y="11"/>
                  </a:lnTo>
                  <a:lnTo>
                    <a:pt x="9" y="9"/>
                  </a:lnTo>
                  <a:lnTo>
                    <a:pt x="9" y="4"/>
                  </a:lnTo>
                  <a:lnTo>
                    <a:pt x="7" y="2"/>
                  </a:lnTo>
                  <a:lnTo>
                    <a:pt x="4" y="4"/>
                  </a:lnTo>
                  <a:lnTo>
                    <a:pt x="4" y="9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39" name="Freeform 363"/>
            <p:cNvSpPr>
              <a:spLocks/>
            </p:cNvSpPr>
            <p:nvPr/>
          </p:nvSpPr>
          <p:spPr bwMode="auto">
            <a:xfrm>
              <a:off x="3321" y="1444"/>
              <a:ext cx="9" cy="9"/>
            </a:xfrm>
            <a:custGeom>
              <a:avLst/>
              <a:gdLst>
                <a:gd name="T0" fmla="*/ 1 w 14"/>
                <a:gd name="T1" fmla="*/ 0 h 15"/>
                <a:gd name="T2" fmla="*/ 1 w 14"/>
                <a:gd name="T3" fmla="*/ 1 h 15"/>
                <a:gd name="T4" fmla="*/ 1 w 14"/>
                <a:gd name="T5" fmla="*/ 1 h 15"/>
                <a:gd name="T6" fmla="*/ 1 w 14"/>
                <a:gd name="T7" fmla="*/ 1 h 15"/>
                <a:gd name="T8" fmla="*/ 1 w 14"/>
                <a:gd name="T9" fmla="*/ 1 h 15"/>
                <a:gd name="T10" fmla="*/ 1 w 14"/>
                <a:gd name="T11" fmla="*/ 1 h 15"/>
                <a:gd name="T12" fmla="*/ 1 w 14"/>
                <a:gd name="T13" fmla="*/ 1 h 15"/>
                <a:gd name="T14" fmla="*/ 1 w 14"/>
                <a:gd name="T15" fmla="*/ 1 h 15"/>
                <a:gd name="T16" fmla="*/ 1 w 14"/>
                <a:gd name="T17" fmla="*/ 1 h 15"/>
                <a:gd name="T18" fmla="*/ 1 w 14"/>
                <a:gd name="T19" fmla="*/ 1 h 15"/>
                <a:gd name="T20" fmla="*/ 1 w 14"/>
                <a:gd name="T21" fmla="*/ 1 h 15"/>
                <a:gd name="T22" fmla="*/ 1 w 14"/>
                <a:gd name="T23" fmla="*/ 1 h 15"/>
                <a:gd name="T24" fmla="*/ 1 w 14"/>
                <a:gd name="T25" fmla="*/ 1 h 15"/>
                <a:gd name="T26" fmla="*/ 1 w 14"/>
                <a:gd name="T27" fmla="*/ 1 h 15"/>
                <a:gd name="T28" fmla="*/ 1 w 14"/>
                <a:gd name="T29" fmla="*/ 1 h 15"/>
                <a:gd name="T30" fmla="*/ 1 w 14"/>
                <a:gd name="T31" fmla="*/ 1 h 15"/>
                <a:gd name="T32" fmla="*/ 1 w 14"/>
                <a:gd name="T33" fmla="*/ 1 h 15"/>
                <a:gd name="T34" fmla="*/ 1 w 14"/>
                <a:gd name="T35" fmla="*/ 1 h 15"/>
                <a:gd name="T36" fmla="*/ 1 w 14"/>
                <a:gd name="T37" fmla="*/ 1 h 15"/>
                <a:gd name="T38" fmla="*/ 1 w 14"/>
                <a:gd name="T39" fmla="*/ 1 h 15"/>
                <a:gd name="T40" fmla="*/ 1 w 14"/>
                <a:gd name="T41" fmla="*/ 1 h 15"/>
                <a:gd name="T42" fmla="*/ 1 w 14"/>
                <a:gd name="T43" fmla="*/ 1 h 15"/>
                <a:gd name="T44" fmla="*/ 1 w 14"/>
                <a:gd name="T45" fmla="*/ 1 h 15"/>
                <a:gd name="T46" fmla="*/ 1 w 14"/>
                <a:gd name="T47" fmla="*/ 1 h 15"/>
                <a:gd name="T48" fmla="*/ 1 w 14"/>
                <a:gd name="T49" fmla="*/ 1 h 15"/>
                <a:gd name="T50" fmla="*/ 1 w 14"/>
                <a:gd name="T51" fmla="*/ 1 h 15"/>
                <a:gd name="T52" fmla="*/ 1 w 14"/>
                <a:gd name="T53" fmla="*/ 1 h 15"/>
                <a:gd name="T54" fmla="*/ 1 w 14"/>
                <a:gd name="T55" fmla="*/ 1 h 15"/>
                <a:gd name="T56" fmla="*/ 1 w 14"/>
                <a:gd name="T57" fmla="*/ 1 h 15"/>
                <a:gd name="T58" fmla="*/ 1 w 14"/>
                <a:gd name="T59" fmla="*/ 1 h 15"/>
                <a:gd name="T60" fmla="*/ 1 w 14"/>
                <a:gd name="T61" fmla="*/ 1 h 15"/>
                <a:gd name="T62" fmla="*/ 1 w 14"/>
                <a:gd name="T63" fmla="*/ 1 h 15"/>
                <a:gd name="T64" fmla="*/ 1 w 14"/>
                <a:gd name="T65" fmla="*/ 1 h 15"/>
                <a:gd name="T66" fmla="*/ 1 w 14"/>
                <a:gd name="T67" fmla="*/ 1 h 15"/>
                <a:gd name="T68" fmla="*/ 1 w 14"/>
                <a:gd name="T69" fmla="*/ 1 h 15"/>
                <a:gd name="T70" fmla="*/ 1 w 14"/>
                <a:gd name="T71" fmla="*/ 1 h 15"/>
                <a:gd name="T72" fmla="*/ 1 w 14"/>
                <a:gd name="T73" fmla="*/ 1 h 15"/>
                <a:gd name="T74" fmla="*/ 1 w 14"/>
                <a:gd name="T75" fmla="*/ 1 h 15"/>
                <a:gd name="T76" fmla="*/ 1 w 14"/>
                <a:gd name="T77" fmla="*/ 1 h 15"/>
                <a:gd name="T78" fmla="*/ 1 w 14"/>
                <a:gd name="T79" fmla="*/ 1 h 15"/>
                <a:gd name="T80" fmla="*/ 1 w 14"/>
                <a:gd name="T81" fmla="*/ 1 h 15"/>
                <a:gd name="T82" fmla="*/ 0 w 14"/>
                <a:gd name="T83" fmla="*/ 1 h 15"/>
                <a:gd name="T84" fmla="*/ 0 w 14"/>
                <a:gd name="T85" fmla="*/ 1 h 15"/>
                <a:gd name="T86" fmla="*/ 0 w 14"/>
                <a:gd name="T87" fmla="*/ 1 h 15"/>
                <a:gd name="T88" fmla="*/ 1 w 14"/>
                <a:gd name="T89" fmla="*/ 1 h 15"/>
                <a:gd name="T90" fmla="*/ 1 w 14"/>
                <a:gd name="T91" fmla="*/ 1 h 15"/>
                <a:gd name="T92" fmla="*/ 1 w 14"/>
                <a:gd name="T93" fmla="*/ 1 h 15"/>
                <a:gd name="T94" fmla="*/ 1 w 14"/>
                <a:gd name="T95" fmla="*/ 1 h 15"/>
                <a:gd name="T96" fmla="*/ 1 w 14"/>
                <a:gd name="T97" fmla="*/ 1 h 15"/>
                <a:gd name="T98" fmla="*/ 1 w 14"/>
                <a:gd name="T99" fmla="*/ 1 h 15"/>
                <a:gd name="T100" fmla="*/ 0 w 14"/>
                <a:gd name="T101" fmla="*/ 0 h 15"/>
                <a:gd name="T102" fmla="*/ 0 w 14"/>
                <a:gd name="T103" fmla="*/ 0 h 15"/>
                <a:gd name="T104" fmla="*/ 0 w 14"/>
                <a:gd name="T105" fmla="*/ 0 h 15"/>
                <a:gd name="T106" fmla="*/ 1 w 14"/>
                <a:gd name="T107" fmla="*/ 0 h 1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4"/>
                <a:gd name="T163" fmla="*/ 0 h 15"/>
                <a:gd name="T164" fmla="*/ 14 w 14"/>
                <a:gd name="T165" fmla="*/ 15 h 1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4" h="15">
                  <a:moveTo>
                    <a:pt x="4" y="0"/>
                  </a:moveTo>
                  <a:lnTo>
                    <a:pt x="4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9" y="4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1" y="13"/>
                  </a:lnTo>
                  <a:lnTo>
                    <a:pt x="11" y="15"/>
                  </a:lnTo>
                  <a:lnTo>
                    <a:pt x="14" y="15"/>
                  </a:lnTo>
                  <a:lnTo>
                    <a:pt x="7" y="15"/>
                  </a:lnTo>
                  <a:lnTo>
                    <a:pt x="9" y="13"/>
                  </a:lnTo>
                  <a:lnTo>
                    <a:pt x="9" y="8"/>
                  </a:lnTo>
                  <a:lnTo>
                    <a:pt x="7" y="8"/>
                  </a:lnTo>
                  <a:lnTo>
                    <a:pt x="7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13"/>
                  </a:lnTo>
                  <a:lnTo>
                    <a:pt x="4" y="15"/>
                  </a:lnTo>
                  <a:lnTo>
                    <a:pt x="7" y="15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2" y="2"/>
                  </a:ln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40" name="Freeform 364"/>
            <p:cNvSpPr>
              <a:spLocks/>
            </p:cNvSpPr>
            <p:nvPr/>
          </p:nvSpPr>
          <p:spPr bwMode="auto">
            <a:xfrm>
              <a:off x="3330" y="1446"/>
              <a:ext cx="7" cy="7"/>
            </a:xfrm>
            <a:custGeom>
              <a:avLst/>
              <a:gdLst>
                <a:gd name="T0" fmla="*/ 1 w 11"/>
                <a:gd name="T1" fmla="*/ 0 h 11"/>
                <a:gd name="T2" fmla="*/ 1 w 11"/>
                <a:gd name="T3" fmla="*/ 0 h 11"/>
                <a:gd name="T4" fmla="*/ 1 w 11"/>
                <a:gd name="T5" fmla="*/ 1 h 11"/>
                <a:gd name="T6" fmla="*/ 1 w 11"/>
                <a:gd name="T7" fmla="*/ 1 h 11"/>
                <a:gd name="T8" fmla="*/ 1 w 11"/>
                <a:gd name="T9" fmla="*/ 1 h 11"/>
                <a:gd name="T10" fmla="*/ 1 w 11"/>
                <a:gd name="T11" fmla="*/ 1 h 11"/>
                <a:gd name="T12" fmla="*/ 1 w 11"/>
                <a:gd name="T13" fmla="*/ 1 h 11"/>
                <a:gd name="T14" fmla="*/ 1 w 11"/>
                <a:gd name="T15" fmla="*/ 1 h 11"/>
                <a:gd name="T16" fmla="*/ 1 w 11"/>
                <a:gd name="T17" fmla="*/ 1 h 11"/>
                <a:gd name="T18" fmla="*/ 1 w 11"/>
                <a:gd name="T19" fmla="*/ 1 h 11"/>
                <a:gd name="T20" fmla="*/ 1 w 11"/>
                <a:gd name="T21" fmla="*/ 1 h 11"/>
                <a:gd name="T22" fmla="*/ 1 w 11"/>
                <a:gd name="T23" fmla="*/ 1 h 11"/>
                <a:gd name="T24" fmla="*/ 1 w 11"/>
                <a:gd name="T25" fmla="*/ 1 h 11"/>
                <a:gd name="T26" fmla="*/ 0 w 11"/>
                <a:gd name="T27" fmla="*/ 1 h 11"/>
                <a:gd name="T28" fmla="*/ 0 w 11"/>
                <a:gd name="T29" fmla="*/ 1 h 11"/>
                <a:gd name="T30" fmla="*/ 0 w 11"/>
                <a:gd name="T31" fmla="*/ 1 h 11"/>
                <a:gd name="T32" fmla="*/ 1 w 11"/>
                <a:gd name="T33" fmla="*/ 1 h 11"/>
                <a:gd name="T34" fmla="*/ 1 w 11"/>
                <a:gd name="T35" fmla="*/ 0 h 11"/>
                <a:gd name="T36" fmla="*/ 1 w 11"/>
                <a:gd name="T37" fmla="*/ 0 h 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"/>
                <a:gd name="T58" fmla="*/ 0 h 11"/>
                <a:gd name="T59" fmla="*/ 11 w 11"/>
                <a:gd name="T60" fmla="*/ 11 h 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" h="11">
                  <a:moveTo>
                    <a:pt x="4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41" name="Freeform 365"/>
            <p:cNvSpPr>
              <a:spLocks/>
            </p:cNvSpPr>
            <p:nvPr/>
          </p:nvSpPr>
          <p:spPr bwMode="auto">
            <a:xfrm>
              <a:off x="3332" y="1447"/>
              <a:ext cx="1" cy="6"/>
            </a:xfrm>
            <a:custGeom>
              <a:avLst/>
              <a:gdLst>
                <a:gd name="T0" fmla="*/ 0 w 3"/>
                <a:gd name="T1" fmla="*/ 0 h 9"/>
                <a:gd name="T2" fmla="*/ 0 w 3"/>
                <a:gd name="T3" fmla="*/ 0 h 9"/>
                <a:gd name="T4" fmla="*/ 0 w 3"/>
                <a:gd name="T5" fmla="*/ 0 h 9"/>
                <a:gd name="T6" fmla="*/ 0 w 3"/>
                <a:gd name="T7" fmla="*/ 0 h 9"/>
                <a:gd name="T8" fmla="*/ 0 w 3"/>
                <a:gd name="T9" fmla="*/ 1 h 9"/>
                <a:gd name="T10" fmla="*/ 0 w 3"/>
                <a:gd name="T11" fmla="*/ 1 h 9"/>
                <a:gd name="T12" fmla="*/ 0 w 3"/>
                <a:gd name="T13" fmla="*/ 1 h 9"/>
                <a:gd name="T14" fmla="*/ 0 w 3"/>
                <a:gd name="T15" fmla="*/ 1 h 9"/>
                <a:gd name="T16" fmla="*/ 0 w 3"/>
                <a:gd name="T17" fmla="*/ 1 h 9"/>
                <a:gd name="T18" fmla="*/ 0 w 3"/>
                <a:gd name="T19" fmla="*/ 1 h 9"/>
                <a:gd name="T20" fmla="*/ 0 w 3"/>
                <a:gd name="T21" fmla="*/ 1 h 9"/>
                <a:gd name="T22" fmla="*/ 0 w 3"/>
                <a:gd name="T23" fmla="*/ 1 h 9"/>
                <a:gd name="T24" fmla="*/ 0 w 3"/>
                <a:gd name="T25" fmla="*/ 1 h 9"/>
                <a:gd name="T26" fmla="*/ 0 w 3"/>
                <a:gd name="T27" fmla="*/ 1 h 9"/>
                <a:gd name="T28" fmla="*/ 0 w 3"/>
                <a:gd name="T29" fmla="*/ 1 h 9"/>
                <a:gd name="T30" fmla="*/ 0 w 3"/>
                <a:gd name="T31" fmla="*/ 1 h 9"/>
                <a:gd name="T32" fmla="*/ 0 w 3"/>
                <a:gd name="T33" fmla="*/ 1 h 9"/>
                <a:gd name="T34" fmla="*/ 0 w 3"/>
                <a:gd name="T35" fmla="*/ 1 h 9"/>
                <a:gd name="T36" fmla="*/ 0 w 3"/>
                <a:gd name="T37" fmla="*/ 1 h 9"/>
                <a:gd name="T38" fmla="*/ 0 w 3"/>
                <a:gd name="T39" fmla="*/ 1 h 9"/>
                <a:gd name="T40" fmla="*/ 0 w 3"/>
                <a:gd name="T41" fmla="*/ 0 h 9"/>
                <a:gd name="T42" fmla="*/ 0 w 3"/>
                <a:gd name="T43" fmla="*/ 0 h 9"/>
                <a:gd name="T44" fmla="*/ 0 w 3"/>
                <a:gd name="T45" fmla="*/ 0 h 9"/>
                <a:gd name="T46" fmla="*/ 0 w 3"/>
                <a:gd name="T47" fmla="*/ 0 h 9"/>
                <a:gd name="T48" fmla="*/ 0 w 3"/>
                <a:gd name="T49" fmla="*/ 0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"/>
                <a:gd name="T76" fmla="*/ 0 h 9"/>
                <a:gd name="T77" fmla="*/ 3 w 3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" h="9">
                  <a:moveTo>
                    <a:pt x="3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2"/>
                  </a:lnTo>
                  <a:lnTo>
                    <a:pt x="3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795" name="Rectangle 366"/>
            <p:cNvSpPr>
              <a:spLocks noChangeArrowheads="1"/>
            </p:cNvSpPr>
            <p:nvPr/>
          </p:nvSpPr>
          <p:spPr bwMode="auto">
            <a:xfrm>
              <a:off x="3892" y="2327"/>
              <a:ext cx="255" cy="6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pt-BR" sz="800" b="1" dirty="0">
                  <a:solidFill>
                    <a:srgbClr val="FFFF00"/>
                  </a:solidFill>
                  <a:latin typeface="Arial" charset="0"/>
                </a:rPr>
                <a:t>ILHÉUS</a:t>
              </a:r>
              <a:endParaRPr lang="pt-BR" sz="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  <p:sp>
          <p:nvSpPr>
            <p:cNvPr id="796" name="Rectangle 367"/>
            <p:cNvSpPr>
              <a:spLocks noChangeArrowheads="1"/>
            </p:cNvSpPr>
            <p:nvPr/>
          </p:nvSpPr>
          <p:spPr bwMode="auto">
            <a:xfrm>
              <a:off x="3193" y="1550"/>
              <a:ext cx="282" cy="6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pt-BR" sz="800" b="1" dirty="0">
                  <a:solidFill>
                    <a:srgbClr val="FFFF00"/>
                  </a:solidFill>
                  <a:latin typeface="Arial" charset="0"/>
                </a:rPr>
                <a:t>BELÉM</a:t>
              </a:r>
              <a:endParaRPr lang="pt-BR" sz="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  <p:pic>
          <p:nvPicPr>
            <p:cNvPr id="5444" name="Picture 36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81" y="1756"/>
              <a:ext cx="226" cy="16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445" name="Freeform 369"/>
            <p:cNvSpPr>
              <a:spLocks/>
            </p:cNvSpPr>
            <p:nvPr/>
          </p:nvSpPr>
          <p:spPr bwMode="auto">
            <a:xfrm>
              <a:off x="2081" y="1725"/>
              <a:ext cx="226" cy="61"/>
            </a:xfrm>
            <a:custGeom>
              <a:avLst/>
              <a:gdLst>
                <a:gd name="T0" fmla="*/ 0 w 370"/>
                <a:gd name="T1" fmla="*/ 2 h 113"/>
                <a:gd name="T2" fmla="*/ 1 w 370"/>
                <a:gd name="T3" fmla="*/ 1 h 113"/>
                <a:gd name="T4" fmla="*/ 2 w 370"/>
                <a:gd name="T5" fmla="*/ 1 h 113"/>
                <a:gd name="T6" fmla="*/ 3 w 370"/>
                <a:gd name="T7" fmla="*/ 1 h 113"/>
                <a:gd name="T8" fmla="*/ 4 w 370"/>
                <a:gd name="T9" fmla="*/ 1 h 113"/>
                <a:gd name="T10" fmla="*/ 5 w 370"/>
                <a:gd name="T11" fmla="*/ 1 h 113"/>
                <a:gd name="T12" fmla="*/ 7 w 370"/>
                <a:gd name="T13" fmla="*/ 1 h 113"/>
                <a:gd name="T14" fmla="*/ 8 w 370"/>
                <a:gd name="T15" fmla="*/ 1 h 113"/>
                <a:gd name="T16" fmla="*/ 10 w 370"/>
                <a:gd name="T17" fmla="*/ 0 h 113"/>
                <a:gd name="T18" fmla="*/ 11 w 370"/>
                <a:gd name="T19" fmla="*/ 1 h 113"/>
                <a:gd name="T20" fmla="*/ 12 w 370"/>
                <a:gd name="T21" fmla="*/ 1 h 113"/>
                <a:gd name="T22" fmla="*/ 13 w 370"/>
                <a:gd name="T23" fmla="*/ 1 h 113"/>
                <a:gd name="T24" fmla="*/ 15 w 370"/>
                <a:gd name="T25" fmla="*/ 1 h 113"/>
                <a:gd name="T26" fmla="*/ 16 w 370"/>
                <a:gd name="T27" fmla="*/ 1 h 113"/>
                <a:gd name="T28" fmla="*/ 17 w 370"/>
                <a:gd name="T29" fmla="*/ 1 h 113"/>
                <a:gd name="T30" fmla="*/ 18 w 370"/>
                <a:gd name="T31" fmla="*/ 1 h 113"/>
                <a:gd name="T32" fmla="*/ 19 w 370"/>
                <a:gd name="T33" fmla="*/ 2 h 113"/>
                <a:gd name="T34" fmla="*/ 19 w 370"/>
                <a:gd name="T35" fmla="*/ 2 h 113"/>
                <a:gd name="T36" fmla="*/ 19 w 370"/>
                <a:gd name="T37" fmla="*/ 2 h 113"/>
                <a:gd name="T38" fmla="*/ 19 w 370"/>
                <a:gd name="T39" fmla="*/ 2 h 113"/>
                <a:gd name="T40" fmla="*/ 19 w 370"/>
                <a:gd name="T41" fmla="*/ 2 h 113"/>
                <a:gd name="T42" fmla="*/ 19 w 370"/>
                <a:gd name="T43" fmla="*/ 2 h 113"/>
                <a:gd name="T44" fmla="*/ 19 w 370"/>
                <a:gd name="T45" fmla="*/ 2 h 113"/>
                <a:gd name="T46" fmla="*/ 18 w 370"/>
                <a:gd name="T47" fmla="*/ 2 h 113"/>
                <a:gd name="T48" fmla="*/ 17 w 370"/>
                <a:gd name="T49" fmla="*/ 2 h 113"/>
                <a:gd name="T50" fmla="*/ 16 w 370"/>
                <a:gd name="T51" fmla="*/ 2 h 113"/>
                <a:gd name="T52" fmla="*/ 15 w 370"/>
                <a:gd name="T53" fmla="*/ 3 h 113"/>
                <a:gd name="T54" fmla="*/ 13 w 370"/>
                <a:gd name="T55" fmla="*/ 3 h 113"/>
                <a:gd name="T56" fmla="*/ 12 w 370"/>
                <a:gd name="T57" fmla="*/ 3 h 113"/>
                <a:gd name="T58" fmla="*/ 11 w 370"/>
                <a:gd name="T59" fmla="*/ 3 h 113"/>
                <a:gd name="T60" fmla="*/ 10 w 370"/>
                <a:gd name="T61" fmla="*/ 3 h 113"/>
                <a:gd name="T62" fmla="*/ 8 w 370"/>
                <a:gd name="T63" fmla="*/ 3 h 113"/>
                <a:gd name="T64" fmla="*/ 7 w 370"/>
                <a:gd name="T65" fmla="*/ 3 h 113"/>
                <a:gd name="T66" fmla="*/ 5 w 370"/>
                <a:gd name="T67" fmla="*/ 3 h 113"/>
                <a:gd name="T68" fmla="*/ 4 w 370"/>
                <a:gd name="T69" fmla="*/ 2 h 113"/>
                <a:gd name="T70" fmla="*/ 3 w 370"/>
                <a:gd name="T71" fmla="*/ 2 h 113"/>
                <a:gd name="T72" fmla="*/ 2 w 370"/>
                <a:gd name="T73" fmla="*/ 2 h 113"/>
                <a:gd name="T74" fmla="*/ 1 w 370"/>
                <a:gd name="T75" fmla="*/ 2 h 113"/>
                <a:gd name="T76" fmla="*/ 0 w 370"/>
                <a:gd name="T77" fmla="*/ 2 h 113"/>
                <a:gd name="T78" fmla="*/ 0 w 370"/>
                <a:gd name="T79" fmla="*/ 2 h 11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70"/>
                <a:gd name="T121" fmla="*/ 0 h 113"/>
                <a:gd name="T122" fmla="*/ 370 w 370"/>
                <a:gd name="T123" fmla="*/ 113 h 11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70" h="113">
                  <a:moveTo>
                    <a:pt x="0" y="57"/>
                  </a:moveTo>
                  <a:lnTo>
                    <a:pt x="19" y="45"/>
                  </a:lnTo>
                  <a:lnTo>
                    <a:pt x="37" y="34"/>
                  </a:lnTo>
                  <a:lnTo>
                    <a:pt x="58" y="24"/>
                  </a:lnTo>
                  <a:lnTo>
                    <a:pt x="82" y="16"/>
                  </a:lnTo>
                  <a:lnTo>
                    <a:pt x="105" y="10"/>
                  </a:lnTo>
                  <a:lnTo>
                    <a:pt x="131" y="6"/>
                  </a:lnTo>
                  <a:lnTo>
                    <a:pt x="156" y="2"/>
                  </a:lnTo>
                  <a:lnTo>
                    <a:pt x="182" y="0"/>
                  </a:lnTo>
                  <a:lnTo>
                    <a:pt x="207" y="2"/>
                  </a:lnTo>
                  <a:lnTo>
                    <a:pt x="233" y="4"/>
                  </a:lnTo>
                  <a:lnTo>
                    <a:pt x="259" y="8"/>
                  </a:lnTo>
                  <a:lnTo>
                    <a:pt x="282" y="14"/>
                  </a:lnTo>
                  <a:lnTo>
                    <a:pt x="305" y="22"/>
                  </a:lnTo>
                  <a:lnTo>
                    <a:pt x="328" y="30"/>
                  </a:lnTo>
                  <a:lnTo>
                    <a:pt x="349" y="43"/>
                  </a:lnTo>
                  <a:lnTo>
                    <a:pt x="370" y="57"/>
                  </a:lnTo>
                  <a:lnTo>
                    <a:pt x="349" y="71"/>
                  </a:lnTo>
                  <a:lnTo>
                    <a:pt x="328" y="83"/>
                  </a:lnTo>
                  <a:lnTo>
                    <a:pt x="305" y="93"/>
                  </a:lnTo>
                  <a:lnTo>
                    <a:pt x="282" y="101"/>
                  </a:lnTo>
                  <a:lnTo>
                    <a:pt x="259" y="105"/>
                  </a:lnTo>
                  <a:lnTo>
                    <a:pt x="233" y="109"/>
                  </a:lnTo>
                  <a:lnTo>
                    <a:pt x="207" y="113"/>
                  </a:lnTo>
                  <a:lnTo>
                    <a:pt x="182" y="113"/>
                  </a:lnTo>
                  <a:lnTo>
                    <a:pt x="156" y="111"/>
                  </a:lnTo>
                  <a:lnTo>
                    <a:pt x="131" y="109"/>
                  </a:lnTo>
                  <a:lnTo>
                    <a:pt x="105" y="103"/>
                  </a:lnTo>
                  <a:lnTo>
                    <a:pt x="82" y="97"/>
                  </a:lnTo>
                  <a:lnTo>
                    <a:pt x="58" y="89"/>
                  </a:lnTo>
                  <a:lnTo>
                    <a:pt x="37" y="81"/>
                  </a:lnTo>
                  <a:lnTo>
                    <a:pt x="19" y="69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46" name="Freeform 370"/>
            <p:cNvSpPr>
              <a:spLocks/>
            </p:cNvSpPr>
            <p:nvPr/>
          </p:nvSpPr>
          <p:spPr bwMode="auto">
            <a:xfrm>
              <a:off x="2081" y="1725"/>
              <a:ext cx="226" cy="61"/>
            </a:xfrm>
            <a:custGeom>
              <a:avLst/>
              <a:gdLst>
                <a:gd name="T0" fmla="*/ 0 w 370"/>
                <a:gd name="T1" fmla="*/ 2 h 113"/>
                <a:gd name="T2" fmla="*/ 1 w 370"/>
                <a:gd name="T3" fmla="*/ 1 h 113"/>
                <a:gd name="T4" fmla="*/ 2 w 370"/>
                <a:gd name="T5" fmla="*/ 1 h 113"/>
                <a:gd name="T6" fmla="*/ 3 w 370"/>
                <a:gd name="T7" fmla="*/ 1 h 113"/>
                <a:gd name="T8" fmla="*/ 4 w 370"/>
                <a:gd name="T9" fmla="*/ 1 h 113"/>
                <a:gd name="T10" fmla="*/ 5 w 370"/>
                <a:gd name="T11" fmla="*/ 1 h 113"/>
                <a:gd name="T12" fmla="*/ 7 w 370"/>
                <a:gd name="T13" fmla="*/ 1 h 113"/>
                <a:gd name="T14" fmla="*/ 8 w 370"/>
                <a:gd name="T15" fmla="*/ 1 h 113"/>
                <a:gd name="T16" fmla="*/ 10 w 370"/>
                <a:gd name="T17" fmla="*/ 0 h 113"/>
                <a:gd name="T18" fmla="*/ 11 w 370"/>
                <a:gd name="T19" fmla="*/ 1 h 113"/>
                <a:gd name="T20" fmla="*/ 12 w 370"/>
                <a:gd name="T21" fmla="*/ 1 h 113"/>
                <a:gd name="T22" fmla="*/ 13 w 370"/>
                <a:gd name="T23" fmla="*/ 1 h 113"/>
                <a:gd name="T24" fmla="*/ 15 w 370"/>
                <a:gd name="T25" fmla="*/ 1 h 113"/>
                <a:gd name="T26" fmla="*/ 16 w 370"/>
                <a:gd name="T27" fmla="*/ 1 h 113"/>
                <a:gd name="T28" fmla="*/ 17 w 370"/>
                <a:gd name="T29" fmla="*/ 1 h 113"/>
                <a:gd name="T30" fmla="*/ 18 w 370"/>
                <a:gd name="T31" fmla="*/ 1 h 113"/>
                <a:gd name="T32" fmla="*/ 19 w 370"/>
                <a:gd name="T33" fmla="*/ 2 h 113"/>
                <a:gd name="T34" fmla="*/ 19 w 370"/>
                <a:gd name="T35" fmla="*/ 2 h 113"/>
                <a:gd name="T36" fmla="*/ 19 w 370"/>
                <a:gd name="T37" fmla="*/ 2 h 113"/>
                <a:gd name="T38" fmla="*/ 19 w 370"/>
                <a:gd name="T39" fmla="*/ 2 h 113"/>
                <a:gd name="T40" fmla="*/ 19 w 370"/>
                <a:gd name="T41" fmla="*/ 2 h 113"/>
                <a:gd name="T42" fmla="*/ 19 w 370"/>
                <a:gd name="T43" fmla="*/ 2 h 113"/>
                <a:gd name="T44" fmla="*/ 19 w 370"/>
                <a:gd name="T45" fmla="*/ 2 h 113"/>
                <a:gd name="T46" fmla="*/ 18 w 370"/>
                <a:gd name="T47" fmla="*/ 2 h 113"/>
                <a:gd name="T48" fmla="*/ 17 w 370"/>
                <a:gd name="T49" fmla="*/ 2 h 113"/>
                <a:gd name="T50" fmla="*/ 16 w 370"/>
                <a:gd name="T51" fmla="*/ 2 h 113"/>
                <a:gd name="T52" fmla="*/ 15 w 370"/>
                <a:gd name="T53" fmla="*/ 3 h 113"/>
                <a:gd name="T54" fmla="*/ 13 w 370"/>
                <a:gd name="T55" fmla="*/ 3 h 113"/>
                <a:gd name="T56" fmla="*/ 12 w 370"/>
                <a:gd name="T57" fmla="*/ 3 h 113"/>
                <a:gd name="T58" fmla="*/ 11 w 370"/>
                <a:gd name="T59" fmla="*/ 3 h 113"/>
                <a:gd name="T60" fmla="*/ 10 w 370"/>
                <a:gd name="T61" fmla="*/ 3 h 113"/>
                <a:gd name="T62" fmla="*/ 8 w 370"/>
                <a:gd name="T63" fmla="*/ 3 h 113"/>
                <a:gd name="T64" fmla="*/ 7 w 370"/>
                <a:gd name="T65" fmla="*/ 3 h 113"/>
                <a:gd name="T66" fmla="*/ 5 w 370"/>
                <a:gd name="T67" fmla="*/ 3 h 113"/>
                <a:gd name="T68" fmla="*/ 4 w 370"/>
                <a:gd name="T69" fmla="*/ 2 h 113"/>
                <a:gd name="T70" fmla="*/ 3 w 370"/>
                <a:gd name="T71" fmla="*/ 2 h 113"/>
                <a:gd name="T72" fmla="*/ 2 w 370"/>
                <a:gd name="T73" fmla="*/ 2 h 113"/>
                <a:gd name="T74" fmla="*/ 1 w 370"/>
                <a:gd name="T75" fmla="*/ 2 h 113"/>
                <a:gd name="T76" fmla="*/ 0 w 370"/>
                <a:gd name="T77" fmla="*/ 2 h 113"/>
                <a:gd name="T78" fmla="*/ 0 w 370"/>
                <a:gd name="T79" fmla="*/ 2 h 11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70"/>
                <a:gd name="T121" fmla="*/ 0 h 113"/>
                <a:gd name="T122" fmla="*/ 370 w 370"/>
                <a:gd name="T123" fmla="*/ 113 h 11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70" h="113">
                  <a:moveTo>
                    <a:pt x="0" y="57"/>
                  </a:moveTo>
                  <a:lnTo>
                    <a:pt x="19" y="45"/>
                  </a:lnTo>
                  <a:lnTo>
                    <a:pt x="37" y="34"/>
                  </a:lnTo>
                  <a:lnTo>
                    <a:pt x="58" y="24"/>
                  </a:lnTo>
                  <a:lnTo>
                    <a:pt x="82" y="16"/>
                  </a:lnTo>
                  <a:lnTo>
                    <a:pt x="105" y="10"/>
                  </a:lnTo>
                  <a:lnTo>
                    <a:pt x="131" y="6"/>
                  </a:lnTo>
                  <a:lnTo>
                    <a:pt x="156" y="2"/>
                  </a:lnTo>
                  <a:lnTo>
                    <a:pt x="182" y="0"/>
                  </a:lnTo>
                  <a:lnTo>
                    <a:pt x="207" y="2"/>
                  </a:lnTo>
                  <a:lnTo>
                    <a:pt x="233" y="4"/>
                  </a:lnTo>
                  <a:lnTo>
                    <a:pt x="259" y="8"/>
                  </a:lnTo>
                  <a:lnTo>
                    <a:pt x="282" y="14"/>
                  </a:lnTo>
                  <a:lnTo>
                    <a:pt x="305" y="22"/>
                  </a:lnTo>
                  <a:lnTo>
                    <a:pt x="328" y="30"/>
                  </a:lnTo>
                  <a:lnTo>
                    <a:pt x="349" y="43"/>
                  </a:lnTo>
                  <a:lnTo>
                    <a:pt x="370" y="57"/>
                  </a:lnTo>
                  <a:lnTo>
                    <a:pt x="349" y="71"/>
                  </a:lnTo>
                  <a:lnTo>
                    <a:pt x="328" y="83"/>
                  </a:lnTo>
                  <a:lnTo>
                    <a:pt x="305" y="93"/>
                  </a:lnTo>
                  <a:lnTo>
                    <a:pt x="282" y="101"/>
                  </a:lnTo>
                  <a:lnTo>
                    <a:pt x="259" y="105"/>
                  </a:lnTo>
                  <a:lnTo>
                    <a:pt x="233" y="109"/>
                  </a:lnTo>
                  <a:lnTo>
                    <a:pt x="207" y="113"/>
                  </a:lnTo>
                  <a:lnTo>
                    <a:pt x="182" y="113"/>
                  </a:lnTo>
                  <a:lnTo>
                    <a:pt x="156" y="111"/>
                  </a:lnTo>
                  <a:lnTo>
                    <a:pt x="131" y="109"/>
                  </a:lnTo>
                  <a:lnTo>
                    <a:pt x="105" y="103"/>
                  </a:lnTo>
                  <a:lnTo>
                    <a:pt x="82" y="97"/>
                  </a:lnTo>
                  <a:lnTo>
                    <a:pt x="58" y="89"/>
                  </a:lnTo>
                  <a:lnTo>
                    <a:pt x="37" y="81"/>
                  </a:lnTo>
                  <a:lnTo>
                    <a:pt x="19" y="69"/>
                  </a:lnTo>
                  <a:lnTo>
                    <a:pt x="0" y="57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47" name="Freeform 371"/>
            <p:cNvSpPr>
              <a:spLocks/>
            </p:cNvSpPr>
            <p:nvPr/>
          </p:nvSpPr>
          <p:spPr bwMode="auto">
            <a:xfrm>
              <a:off x="2269" y="1756"/>
              <a:ext cx="39" cy="49"/>
            </a:xfrm>
            <a:custGeom>
              <a:avLst/>
              <a:gdLst>
                <a:gd name="T0" fmla="*/ 1 w 63"/>
                <a:gd name="T1" fmla="*/ 2 h 91"/>
                <a:gd name="T2" fmla="*/ 1 w 63"/>
                <a:gd name="T3" fmla="*/ 2 h 91"/>
                <a:gd name="T4" fmla="*/ 1 w 63"/>
                <a:gd name="T5" fmla="*/ 2 h 91"/>
                <a:gd name="T6" fmla="*/ 1 w 63"/>
                <a:gd name="T7" fmla="*/ 2 h 91"/>
                <a:gd name="T8" fmla="*/ 0 w 63"/>
                <a:gd name="T9" fmla="*/ 1 h 91"/>
                <a:gd name="T10" fmla="*/ 1 w 63"/>
                <a:gd name="T11" fmla="*/ 1 h 91"/>
                <a:gd name="T12" fmla="*/ 1 w 63"/>
                <a:gd name="T13" fmla="*/ 1 h 91"/>
                <a:gd name="T14" fmla="*/ 1 w 63"/>
                <a:gd name="T15" fmla="*/ 1 h 91"/>
                <a:gd name="T16" fmla="*/ 1 w 63"/>
                <a:gd name="T17" fmla="*/ 0 h 91"/>
                <a:gd name="T18" fmla="*/ 1 w 63"/>
                <a:gd name="T19" fmla="*/ 0 h 91"/>
                <a:gd name="T20" fmla="*/ 1 w 63"/>
                <a:gd name="T21" fmla="*/ 0 h 91"/>
                <a:gd name="T22" fmla="*/ 1 w 63"/>
                <a:gd name="T23" fmla="*/ 0 h 91"/>
                <a:gd name="T24" fmla="*/ 1 w 63"/>
                <a:gd name="T25" fmla="*/ 0 h 91"/>
                <a:gd name="T26" fmla="*/ 1 w 63"/>
                <a:gd name="T27" fmla="*/ 0 h 91"/>
                <a:gd name="T28" fmla="*/ 1 w 63"/>
                <a:gd name="T29" fmla="*/ 0 h 91"/>
                <a:gd name="T30" fmla="*/ 2 w 63"/>
                <a:gd name="T31" fmla="*/ 1 h 91"/>
                <a:gd name="T32" fmla="*/ 4 w 63"/>
                <a:gd name="T33" fmla="*/ 1 h 91"/>
                <a:gd name="T34" fmla="*/ 4 w 63"/>
                <a:gd name="T35" fmla="*/ 1 h 91"/>
                <a:gd name="T36" fmla="*/ 4 w 63"/>
                <a:gd name="T37" fmla="*/ 1 h 91"/>
                <a:gd name="T38" fmla="*/ 4 w 63"/>
                <a:gd name="T39" fmla="*/ 2 h 91"/>
                <a:gd name="T40" fmla="*/ 2 w 63"/>
                <a:gd name="T41" fmla="*/ 2 h 91"/>
                <a:gd name="T42" fmla="*/ 2 w 63"/>
                <a:gd name="T43" fmla="*/ 2 h 91"/>
                <a:gd name="T44" fmla="*/ 1 w 63"/>
                <a:gd name="T45" fmla="*/ 2 h 91"/>
                <a:gd name="T46" fmla="*/ 1 w 63"/>
                <a:gd name="T47" fmla="*/ 2 h 9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3"/>
                <a:gd name="T73" fmla="*/ 0 h 91"/>
                <a:gd name="T74" fmla="*/ 63 w 63"/>
                <a:gd name="T75" fmla="*/ 91 h 9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3" h="91">
                  <a:moveTo>
                    <a:pt x="30" y="91"/>
                  </a:moveTo>
                  <a:lnTo>
                    <a:pt x="18" y="80"/>
                  </a:lnTo>
                  <a:lnTo>
                    <a:pt x="9" y="70"/>
                  </a:lnTo>
                  <a:lnTo>
                    <a:pt x="2" y="58"/>
                  </a:lnTo>
                  <a:lnTo>
                    <a:pt x="0" y="46"/>
                  </a:lnTo>
                  <a:lnTo>
                    <a:pt x="2" y="34"/>
                  </a:lnTo>
                  <a:lnTo>
                    <a:pt x="7" y="22"/>
                  </a:lnTo>
                  <a:lnTo>
                    <a:pt x="16" y="10"/>
                  </a:lnTo>
                  <a:lnTo>
                    <a:pt x="30" y="0"/>
                  </a:lnTo>
                  <a:lnTo>
                    <a:pt x="44" y="10"/>
                  </a:lnTo>
                  <a:lnTo>
                    <a:pt x="56" y="22"/>
                  </a:lnTo>
                  <a:lnTo>
                    <a:pt x="60" y="34"/>
                  </a:lnTo>
                  <a:lnTo>
                    <a:pt x="63" y="46"/>
                  </a:lnTo>
                  <a:lnTo>
                    <a:pt x="60" y="58"/>
                  </a:lnTo>
                  <a:lnTo>
                    <a:pt x="53" y="70"/>
                  </a:lnTo>
                  <a:lnTo>
                    <a:pt x="44" y="80"/>
                  </a:lnTo>
                  <a:lnTo>
                    <a:pt x="30" y="9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48" name="Freeform 372"/>
            <p:cNvSpPr>
              <a:spLocks/>
            </p:cNvSpPr>
            <p:nvPr/>
          </p:nvSpPr>
          <p:spPr bwMode="auto">
            <a:xfrm>
              <a:off x="2269" y="1756"/>
              <a:ext cx="39" cy="49"/>
            </a:xfrm>
            <a:custGeom>
              <a:avLst/>
              <a:gdLst>
                <a:gd name="T0" fmla="*/ 1 w 63"/>
                <a:gd name="T1" fmla="*/ 2 h 91"/>
                <a:gd name="T2" fmla="*/ 1 w 63"/>
                <a:gd name="T3" fmla="*/ 2 h 91"/>
                <a:gd name="T4" fmla="*/ 1 w 63"/>
                <a:gd name="T5" fmla="*/ 2 h 91"/>
                <a:gd name="T6" fmla="*/ 1 w 63"/>
                <a:gd name="T7" fmla="*/ 2 h 91"/>
                <a:gd name="T8" fmla="*/ 0 w 63"/>
                <a:gd name="T9" fmla="*/ 1 h 91"/>
                <a:gd name="T10" fmla="*/ 1 w 63"/>
                <a:gd name="T11" fmla="*/ 1 h 91"/>
                <a:gd name="T12" fmla="*/ 1 w 63"/>
                <a:gd name="T13" fmla="*/ 1 h 91"/>
                <a:gd name="T14" fmla="*/ 1 w 63"/>
                <a:gd name="T15" fmla="*/ 1 h 91"/>
                <a:gd name="T16" fmla="*/ 1 w 63"/>
                <a:gd name="T17" fmla="*/ 0 h 91"/>
                <a:gd name="T18" fmla="*/ 1 w 63"/>
                <a:gd name="T19" fmla="*/ 0 h 91"/>
                <a:gd name="T20" fmla="*/ 1 w 63"/>
                <a:gd name="T21" fmla="*/ 0 h 91"/>
                <a:gd name="T22" fmla="*/ 1 w 63"/>
                <a:gd name="T23" fmla="*/ 0 h 91"/>
                <a:gd name="T24" fmla="*/ 1 w 63"/>
                <a:gd name="T25" fmla="*/ 0 h 91"/>
                <a:gd name="T26" fmla="*/ 1 w 63"/>
                <a:gd name="T27" fmla="*/ 0 h 91"/>
                <a:gd name="T28" fmla="*/ 1 w 63"/>
                <a:gd name="T29" fmla="*/ 0 h 91"/>
                <a:gd name="T30" fmla="*/ 2 w 63"/>
                <a:gd name="T31" fmla="*/ 1 h 91"/>
                <a:gd name="T32" fmla="*/ 4 w 63"/>
                <a:gd name="T33" fmla="*/ 1 h 91"/>
                <a:gd name="T34" fmla="*/ 4 w 63"/>
                <a:gd name="T35" fmla="*/ 1 h 91"/>
                <a:gd name="T36" fmla="*/ 4 w 63"/>
                <a:gd name="T37" fmla="*/ 1 h 91"/>
                <a:gd name="T38" fmla="*/ 4 w 63"/>
                <a:gd name="T39" fmla="*/ 2 h 91"/>
                <a:gd name="T40" fmla="*/ 2 w 63"/>
                <a:gd name="T41" fmla="*/ 2 h 91"/>
                <a:gd name="T42" fmla="*/ 2 w 63"/>
                <a:gd name="T43" fmla="*/ 2 h 91"/>
                <a:gd name="T44" fmla="*/ 1 w 63"/>
                <a:gd name="T45" fmla="*/ 2 h 91"/>
                <a:gd name="T46" fmla="*/ 1 w 63"/>
                <a:gd name="T47" fmla="*/ 2 h 9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3"/>
                <a:gd name="T73" fmla="*/ 0 h 91"/>
                <a:gd name="T74" fmla="*/ 63 w 63"/>
                <a:gd name="T75" fmla="*/ 91 h 9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3" h="91">
                  <a:moveTo>
                    <a:pt x="30" y="91"/>
                  </a:moveTo>
                  <a:lnTo>
                    <a:pt x="18" y="80"/>
                  </a:lnTo>
                  <a:lnTo>
                    <a:pt x="9" y="70"/>
                  </a:lnTo>
                  <a:lnTo>
                    <a:pt x="2" y="58"/>
                  </a:lnTo>
                  <a:lnTo>
                    <a:pt x="0" y="46"/>
                  </a:lnTo>
                  <a:lnTo>
                    <a:pt x="2" y="34"/>
                  </a:lnTo>
                  <a:lnTo>
                    <a:pt x="7" y="22"/>
                  </a:lnTo>
                  <a:lnTo>
                    <a:pt x="16" y="10"/>
                  </a:lnTo>
                  <a:lnTo>
                    <a:pt x="30" y="0"/>
                  </a:lnTo>
                  <a:lnTo>
                    <a:pt x="44" y="10"/>
                  </a:lnTo>
                  <a:lnTo>
                    <a:pt x="56" y="22"/>
                  </a:lnTo>
                  <a:lnTo>
                    <a:pt x="60" y="34"/>
                  </a:lnTo>
                  <a:lnTo>
                    <a:pt x="63" y="46"/>
                  </a:lnTo>
                  <a:lnTo>
                    <a:pt x="60" y="58"/>
                  </a:lnTo>
                  <a:lnTo>
                    <a:pt x="53" y="70"/>
                  </a:lnTo>
                  <a:lnTo>
                    <a:pt x="44" y="80"/>
                  </a:lnTo>
                  <a:lnTo>
                    <a:pt x="30" y="91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49" name="Freeform 373"/>
            <p:cNvSpPr>
              <a:spLocks/>
            </p:cNvSpPr>
            <p:nvPr/>
          </p:nvSpPr>
          <p:spPr bwMode="auto">
            <a:xfrm>
              <a:off x="2276" y="1764"/>
              <a:ext cx="25" cy="33"/>
            </a:xfrm>
            <a:custGeom>
              <a:avLst/>
              <a:gdLst>
                <a:gd name="T0" fmla="*/ 1 w 40"/>
                <a:gd name="T1" fmla="*/ 2 h 62"/>
                <a:gd name="T2" fmla="*/ 1 w 40"/>
                <a:gd name="T3" fmla="*/ 2 h 62"/>
                <a:gd name="T4" fmla="*/ 1 w 40"/>
                <a:gd name="T5" fmla="*/ 1 h 62"/>
                <a:gd name="T6" fmla="*/ 0 w 40"/>
                <a:gd name="T7" fmla="*/ 1 h 62"/>
                <a:gd name="T8" fmla="*/ 0 w 40"/>
                <a:gd name="T9" fmla="*/ 1 h 62"/>
                <a:gd name="T10" fmla="*/ 0 w 40"/>
                <a:gd name="T11" fmla="*/ 1 h 62"/>
                <a:gd name="T12" fmla="*/ 1 w 40"/>
                <a:gd name="T13" fmla="*/ 1 h 62"/>
                <a:gd name="T14" fmla="*/ 1 w 40"/>
                <a:gd name="T15" fmla="*/ 1 h 62"/>
                <a:gd name="T16" fmla="*/ 1 w 40"/>
                <a:gd name="T17" fmla="*/ 0 h 62"/>
                <a:gd name="T18" fmla="*/ 1 w 40"/>
                <a:gd name="T19" fmla="*/ 0 h 62"/>
                <a:gd name="T20" fmla="*/ 1 w 40"/>
                <a:gd name="T21" fmla="*/ 0 h 62"/>
                <a:gd name="T22" fmla="*/ 1 w 40"/>
                <a:gd name="T23" fmla="*/ 0 h 62"/>
                <a:gd name="T24" fmla="*/ 1 w 40"/>
                <a:gd name="T25" fmla="*/ 0 h 62"/>
                <a:gd name="T26" fmla="*/ 1 w 40"/>
                <a:gd name="T27" fmla="*/ 0 h 62"/>
                <a:gd name="T28" fmla="*/ 1 w 40"/>
                <a:gd name="T29" fmla="*/ 0 h 62"/>
                <a:gd name="T30" fmla="*/ 2 w 40"/>
                <a:gd name="T31" fmla="*/ 1 h 62"/>
                <a:gd name="T32" fmla="*/ 3 w 40"/>
                <a:gd name="T33" fmla="*/ 1 h 62"/>
                <a:gd name="T34" fmla="*/ 3 w 40"/>
                <a:gd name="T35" fmla="*/ 1 h 62"/>
                <a:gd name="T36" fmla="*/ 3 w 40"/>
                <a:gd name="T37" fmla="*/ 1 h 62"/>
                <a:gd name="T38" fmla="*/ 3 w 40"/>
                <a:gd name="T39" fmla="*/ 1 h 62"/>
                <a:gd name="T40" fmla="*/ 3 w 40"/>
                <a:gd name="T41" fmla="*/ 1 h 62"/>
                <a:gd name="T42" fmla="*/ 2 w 40"/>
                <a:gd name="T43" fmla="*/ 2 h 62"/>
                <a:gd name="T44" fmla="*/ 1 w 40"/>
                <a:gd name="T45" fmla="*/ 2 h 62"/>
                <a:gd name="T46" fmla="*/ 1 w 40"/>
                <a:gd name="T47" fmla="*/ 2 h 6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0"/>
                <a:gd name="T73" fmla="*/ 0 h 62"/>
                <a:gd name="T74" fmla="*/ 40 w 40"/>
                <a:gd name="T75" fmla="*/ 62 h 6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0" h="62">
                  <a:moveTo>
                    <a:pt x="19" y="62"/>
                  </a:moveTo>
                  <a:lnTo>
                    <a:pt x="12" y="56"/>
                  </a:lnTo>
                  <a:lnTo>
                    <a:pt x="5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2"/>
                  </a:lnTo>
                  <a:lnTo>
                    <a:pt x="5" y="14"/>
                  </a:lnTo>
                  <a:lnTo>
                    <a:pt x="10" y="6"/>
                  </a:lnTo>
                  <a:lnTo>
                    <a:pt x="19" y="0"/>
                  </a:lnTo>
                  <a:lnTo>
                    <a:pt x="28" y="6"/>
                  </a:lnTo>
                  <a:lnTo>
                    <a:pt x="35" y="14"/>
                  </a:lnTo>
                  <a:lnTo>
                    <a:pt x="40" y="22"/>
                  </a:lnTo>
                  <a:lnTo>
                    <a:pt x="40" y="32"/>
                  </a:lnTo>
                  <a:lnTo>
                    <a:pt x="40" y="40"/>
                  </a:lnTo>
                  <a:lnTo>
                    <a:pt x="35" y="48"/>
                  </a:lnTo>
                  <a:lnTo>
                    <a:pt x="28" y="56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50" name="Freeform 374"/>
            <p:cNvSpPr>
              <a:spLocks/>
            </p:cNvSpPr>
            <p:nvPr/>
          </p:nvSpPr>
          <p:spPr bwMode="auto">
            <a:xfrm>
              <a:off x="2276" y="1764"/>
              <a:ext cx="25" cy="33"/>
            </a:xfrm>
            <a:custGeom>
              <a:avLst/>
              <a:gdLst>
                <a:gd name="T0" fmla="*/ 1 w 40"/>
                <a:gd name="T1" fmla="*/ 2 h 62"/>
                <a:gd name="T2" fmla="*/ 1 w 40"/>
                <a:gd name="T3" fmla="*/ 2 h 62"/>
                <a:gd name="T4" fmla="*/ 1 w 40"/>
                <a:gd name="T5" fmla="*/ 1 h 62"/>
                <a:gd name="T6" fmla="*/ 0 w 40"/>
                <a:gd name="T7" fmla="*/ 1 h 62"/>
                <a:gd name="T8" fmla="*/ 0 w 40"/>
                <a:gd name="T9" fmla="*/ 1 h 62"/>
                <a:gd name="T10" fmla="*/ 0 w 40"/>
                <a:gd name="T11" fmla="*/ 1 h 62"/>
                <a:gd name="T12" fmla="*/ 1 w 40"/>
                <a:gd name="T13" fmla="*/ 1 h 62"/>
                <a:gd name="T14" fmla="*/ 1 w 40"/>
                <a:gd name="T15" fmla="*/ 1 h 62"/>
                <a:gd name="T16" fmla="*/ 1 w 40"/>
                <a:gd name="T17" fmla="*/ 0 h 62"/>
                <a:gd name="T18" fmla="*/ 1 w 40"/>
                <a:gd name="T19" fmla="*/ 0 h 62"/>
                <a:gd name="T20" fmla="*/ 1 w 40"/>
                <a:gd name="T21" fmla="*/ 0 h 62"/>
                <a:gd name="T22" fmla="*/ 1 w 40"/>
                <a:gd name="T23" fmla="*/ 0 h 62"/>
                <a:gd name="T24" fmla="*/ 1 w 40"/>
                <a:gd name="T25" fmla="*/ 0 h 62"/>
                <a:gd name="T26" fmla="*/ 1 w 40"/>
                <a:gd name="T27" fmla="*/ 0 h 62"/>
                <a:gd name="T28" fmla="*/ 1 w 40"/>
                <a:gd name="T29" fmla="*/ 0 h 62"/>
                <a:gd name="T30" fmla="*/ 2 w 40"/>
                <a:gd name="T31" fmla="*/ 1 h 62"/>
                <a:gd name="T32" fmla="*/ 3 w 40"/>
                <a:gd name="T33" fmla="*/ 1 h 62"/>
                <a:gd name="T34" fmla="*/ 3 w 40"/>
                <a:gd name="T35" fmla="*/ 1 h 62"/>
                <a:gd name="T36" fmla="*/ 3 w 40"/>
                <a:gd name="T37" fmla="*/ 1 h 62"/>
                <a:gd name="T38" fmla="*/ 3 w 40"/>
                <a:gd name="T39" fmla="*/ 1 h 62"/>
                <a:gd name="T40" fmla="*/ 3 w 40"/>
                <a:gd name="T41" fmla="*/ 1 h 62"/>
                <a:gd name="T42" fmla="*/ 2 w 40"/>
                <a:gd name="T43" fmla="*/ 2 h 62"/>
                <a:gd name="T44" fmla="*/ 1 w 40"/>
                <a:gd name="T45" fmla="*/ 2 h 62"/>
                <a:gd name="T46" fmla="*/ 1 w 40"/>
                <a:gd name="T47" fmla="*/ 2 h 6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0"/>
                <a:gd name="T73" fmla="*/ 0 h 62"/>
                <a:gd name="T74" fmla="*/ 40 w 40"/>
                <a:gd name="T75" fmla="*/ 62 h 6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0" h="62">
                  <a:moveTo>
                    <a:pt x="19" y="62"/>
                  </a:moveTo>
                  <a:lnTo>
                    <a:pt x="12" y="56"/>
                  </a:lnTo>
                  <a:lnTo>
                    <a:pt x="5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2"/>
                  </a:lnTo>
                  <a:lnTo>
                    <a:pt x="5" y="14"/>
                  </a:lnTo>
                  <a:lnTo>
                    <a:pt x="10" y="6"/>
                  </a:lnTo>
                  <a:lnTo>
                    <a:pt x="19" y="0"/>
                  </a:lnTo>
                  <a:lnTo>
                    <a:pt x="28" y="6"/>
                  </a:lnTo>
                  <a:lnTo>
                    <a:pt x="35" y="14"/>
                  </a:lnTo>
                  <a:lnTo>
                    <a:pt x="40" y="22"/>
                  </a:lnTo>
                  <a:lnTo>
                    <a:pt x="40" y="32"/>
                  </a:lnTo>
                  <a:lnTo>
                    <a:pt x="40" y="40"/>
                  </a:lnTo>
                  <a:lnTo>
                    <a:pt x="35" y="48"/>
                  </a:lnTo>
                  <a:lnTo>
                    <a:pt x="28" y="56"/>
                  </a:lnTo>
                  <a:lnTo>
                    <a:pt x="19" y="62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51" name="Line 375"/>
            <p:cNvSpPr>
              <a:spLocks noChangeShapeType="1"/>
            </p:cNvSpPr>
            <p:nvPr/>
          </p:nvSpPr>
          <p:spPr bwMode="auto">
            <a:xfrm>
              <a:off x="2293" y="1777"/>
              <a:ext cx="8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52" name="Line 376"/>
            <p:cNvSpPr>
              <a:spLocks noChangeShapeType="1"/>
            </p:cNvSpPr>
            <p:nvPr/>
          </p:nvSpPr>
          <p:spPr bwMode="auto">
            <a:xfrm>
              <a:off x="2293" y="1783"/>
              <a:ext cx="8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53" name="Line 377"/>
            <p:cNvSpPr>
              <a:spLocks noChangeShapeType="1"/>
            </p:cNvSpPr>
            <p:nvPr/>
          </p:nvSpPr>
          <p:spPr bwMode="auto">
            <a:xfrm>
              <a:off x="2293" y="1787"/>
              <a:ext cx="8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54" name="Freeform 378"/>
            <p:cNvSpPr>
              <a:spLocks/>
            </p:cNvSpPr>
            <p:nvPr/>
          </p:nvSpPr>
          <p:spPr bwMode="auto">
            <a:xfrm>
              <a:off x="2102" y="1733"/>
              <a:ext cx="185" cy="45"/>
            </a:xfrm>
            <a:custGeom>
              <a:avLst/>
              <a:gdLst>
                <a:gd name="T0" fmla="*/ 0 w 307"/>
                <a:gd name="T1" fmla="*/ 1 h 85"/>
                <a:gd name="T2" fmla="*/ 1 w 307"/>
                <a:gd name="T3" fmla="*/ 1 h 85"/>
                <a:gd name="T4" fmla="*/ 1 w 307"/>
                <a:gd name="T5" fmla="*/ 1 h 85"/>
                <a:gd name="T6" fmla="*/ 2 w 307"/>
                <a:gd name="T7" fmla="*/ 1 h 85"/>
                <a:gd name="T8" fmla="*/ 3 w 307"/>
                <a:gd name="T9" fmla="*/ 1 h 85"/>
                <a:gd name="T10" fmla="*/ 4 w 307"/>
                <a:gd name="T11" fmla="*/ 1 h 85"/>
                <a:gd name="T12" fmla="*/ 5 w 307"/>
                <a:gd name="T13" fmla="*/ 1 h 85"/>
                <a:gd name="T14" fmla="*/ 6 w 307"/>
                <a:gd name="T15" fmla="*/ 0 h 85"/>
                <a:gd name="T16" fmla="*/ 7 w 307"/>
                <a:gd name="T17" fmla="*/ 0 h 85"/>
                <a:gd name="T18" fmla="*/ 8 w 307"/>
                <a:gd name="T19" fmla="*/ 0 h 85"/>
                <a:gd name="T20" fmla="*/ 9 w 307"/>
                <a:gd name="T21" fmla="*/ 1 h 85"/>
                <a:gd name="T22" fmla="*/ 10 w 307"/>
                <a:gd name="T23" fmla="*/ 1 h 85"/>
                <a:gd name="T24" fmla="*/ 11 w 307"/>
                <a:gd name="T25" fmla="*/ 1 h 85"/>
                <a:gd name="T26" fmla="*/ 12 w 307"/>
                <a:gd name="T27" fmla="*/ 1 h 85"/>
                <a:gd name="T28" fmla="*/ 13 w 307"/>
                <a:gd name="T29" fmla="*/ 1 h 85"/>
                <a:gd name="T30" fmla="*/ 14 w 307"/>
                <a:gd name="T31" fmla="*/ 1 h 85"/>
                <a:gd name="T32" fmla="*/ 14 w 307"/>
                <a:gd name="T33" fmla="*/ 1 h 85"/>
                <a:gd name="T34" fmla="*/ 14 w 307"/>
                <a:gd name="T35" fmla="*/ 1 h 85"/>
                <a:gd name="T36" fmla="*/ 14 w 307"/>
                <a:gd name="T37" fmla="*/ 1 h 85"/>
                <a:gd name="T38" fmla="*/ 14 w 307"/>
                <a:gd name="T39" fmla="*/ 1 h 85"/>
                <a:gd name="T40" fmla="*/ 14 w 307"/>
                <a:gd name="T41" fmla="*/ 1 h 85"/>
                <a:gd name="T42" fmla="*/ 14 w 307"/>
                <a:gd name="T43" fmla="*/ 1 h 85"/>
                <a:gd name="T44" fmla="*/ 14 w 307"/>
                <a:gd name="T45" fmla="*/ 1 h 85"/>
                <a:gd name="T46" fmla="*/ 14 w 307"/>
                <a:gd name="T47" fmla="*/ 1 h 85"/>
                <a:gd name="T48" fmla="*/ 13 w 307"/>
                <a:gd name="T49" fmla="*/ 2 h 85"/>
                <a:gd name="T50" fmla="*/ 12 w 307"/>
                <a:gd name="T51" fmla="*/ 2 h 85"/>
                <a:gd name="T52" fmla="*/ 11 w 307"/>
                <a:gd name="T53" fmla="*/ 2 h 85"/>
                <a:gd name="T54" fmla="*/ 10 w 307"/>
                <a:gd name="T55" fmla="*/ 2 h 85"/>
                <a:gd name="T56" fmla="*/ 9 w 307"/>
                <a:gd name="T57" fmla="*/ 2 h 85"/>
                <a:gd name="T58" fmla="*/ 8 w 307"/>
                <a:gd name="T59" fmla="*/ 2 h 85"/>
                <a:gd name="T60" fmla="*/ 7 w 307"/>
                <a:gd name="T61" fmla="*/ 2 h 85"/>
                <a:gd name="T62" fmla="*/ 6 w 307"/>
                <a:gd name="T63" fmla="*/ 2 h 85"/>
                <a:gd name="T64" fmla="*/ 5 w 307"/>
                <a:gd name="T65" fmla="*/ 2 h 85"/>
                <a:gd name="T66" fmla="*/ 4 w 307"/>
                <a:gd name="T67" fmla="*/ 2 h 85"/>
                <a:gd name="T68" fmla="*/ 3 w 307"/>
                <a:gd name="T69" fmla="*/ 2 h 85"/>
                <a:gd name="T70" fmla="*/ 2 w 307"/>
                <a:gd name="T71" fmla="*/ 2 h 85"/>
                <a:gd name="T72" fmla="*/ 1 w 307"/>
                <a:gd name="T73" fmla="*/ 2 h 85"/>
                <a:gd name="T74" fmla="*/ 1 w 307"/>
                <a:gd name="T75" fmla="*/ 1 h 85"/>
                <a:gd name="T76" fmla="*/ 0 w 307"/>
                <a:gd name="T77" fmla="*/ 1 h 85"/>
                <a:gd name="T78" fmla="*/ 0 w 307"/>
                <a:gd name="T79" fmla="*/ 1 h 8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7"/>
                <a:gd name="T121" fmla="*/ 0 h 85"/>
                <a:gd name="T122" fmla="*/ 307 w 307"/>
                <a:gd name="T123" fmla="*/ 85 h 8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7" h="85">
                  <a:moveTo>
                    <a:pt x="0" y="43"/>
                  </a:moveTo>
                  <a:lnTo>
                    <a:pt x="14" y="33"/>
                  </a:lnTo>
                  <a:lnTo>
                    <a:pt x="30" y="25"/>
                  </a:lnTo>
                  <a:lnTo>
                    <a:pt x="49" y="18"/>
                  </a:lnTo>
                  <a:lnTo>
                    <a:pt x="67" y="12"/>
                  </a:lnTo>
                  <a:lnTo>
                    <a:pt x="86" y="6"/>
                  </a:lnTo>
                  <a:lnTo>
                    <a:pt x="107" y="4"/>
                  </a:lnTo>
                  <a:lnTo>
                    <a:pt x="128" y="0"/>
                  </a:lnTo>
                  <a:lnTo>
                    <a:pt x="149" y="0"/>
                  </a:lnTo>
                  <a:lnTo>
                    <a:pt x="170" y="0"/>
                  </a:lnTo>
                  <a:lnTo>
                    <a:pt x="191" y="2"/>
                  </a:lnTo>
                  <a:lnTo>
                    <a:pt x="212" y="6"/>
                  </a:lnTo>
                  <a:lnTo>
                    <a:pt x="233" y="10"/>
                  </a:lnTo>
                  <a:lnTo>
                    <a:pt x="254" y="16"/>
                  </a:lnTo>
                  <a:lnTo>
                    <a:pt x="272" y="23"/>
                  </a:lnTo>
                  <a:lnTo>
                    <a:pt x="288" y="33"/>
                  </a:lnTo>
                  <a:lnTo>
                    <a:pt x="305" y="43"/>
                  </a:lnTo>
                  <a:lnTo>
                    <a:pt x="307" y="43"/>
                  </a:lnTo>
                  <a:lnTo>
                    <a:pt x="305" y="43"/>
                  </a:lnTo>
                  <a:lnTo>
                    <a:pt x="307" y="43"/>
                  </a:lnTo>
                  <a:lnTo>
                    <a:pt x="305" y="43"/>
                  </a:lnTo>
                  <a:lnTo>
                    <a:pt x="288" y="53"/>
                  </a:lnTo>
                  <a:lnTo>
                    <a:pt x="272" y="63"/>
                  </a:lnTo>
                  <a:lnTo>
                    <a:pt x="254" y="69"/>
                  </a:lnTo>
                  <a:lnTo>
                    <a:pt x="233" y="75"/>
                  </a:lnTo>
                  <a:lnTo>
                    <a:pt x="212" y="81"/>
                  </a:lnTo>
                  <a:lnTo>
                    <a:pt x="191" y="83"/>
                  </a:lnTo>
                  <a:lnTo>
                    <a:pt x="170" y="85"/>
                  </a:lnTo>
                  <a:lnTo>
                    <a:pt x="149" y="85"/>
                  </a:lnTo>
                  <a:lnTo>
                    <a:pt x="128" y="85"/>
                  </a:lnTo>
                  <a:lnTo>
                    <a:pt x="107" y="83"/>
                  </a:lnTo>
                  <a:lnTo>
                    <a:pt x="86" y="79"/>
                  </a:lnTo>
                  <a:lnTo>
                    <a:pt x="67" y="73"/>
                  </a:lnTo>
                  <a:lnTo>
                    <a:pt x="49" y="67"/>
                  </a:lnTo>
                  <a:lnTo>
                    <a:pt x="30" y="61"/>
                  </a:lnTo>
                  <a:lnTo>
                    <a:pt x="14" y="5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55" name="Freeform 379"/>
            <p:cNvSpPr>
              <a:spLocks/>
            </p:cNvSpPr>
            <p:nvPr/>
          </p:nvSpPr>
          <p:spPr bwMode="auto">
            <a:xfrm>
              <a:off x="2102" y="1733"/>
              <a:ext cx="185" cy="45"/>
            </a:xfrm>
            <a:custGeom>
              <a:avLst/>
              <a:gdLst>
                <a:gd name="T0" fmla="*/ 0 w 307"/>
                <a:gd name="T1" fmla="*/ 1 h 85"/>
                <a:gd name="T2" fmla="*/ 1 w 307"/>
                <a:gd name="T3" fmla="*/ 1 h 85"/>
                <a:gd name="T4" fmla="*/ 1 w 307"/>
                <a:gd name="T5" fmla="*/ 1 h 85"/>
                <a:gd name="T6" fmla="*/ 2 w 307"/>
                <a:gd name="T7" fmla="*/ 1 h 85"/>
                <a:gd name="T8" fmla="*/ 3 w 307"/>
                <a:gd name="T9" fmla="*/ 1 h 85"/>
                <a:gd name="T10" fmla="*/ 4 w 307"/>
                <a:gd name="T11" fmla="*/ 1 h 85"/>
                <a:gd name="T12" fmla="*/ 5 w 307"/>
                <a:gd name="T13" fmla="*/ 1 h 85"/>
                <a:gd name="T14" fmla="*/ 6 w 307"/>
                <a:gd name="T15" fmla="*/ 0 h 85"/>
                <a:gd name="T16" fmla="*/ 7 w 307"/>
                <a:gd name="T17" fmla="*/ 0 h 85"/>
                <a:gd name="T18" fmla="*/ 8 w 307"/>
                <a:gd name="T19" fmla="*/ 0 h 85"/>
                <a:gd name="T20" fmla="*/ 9 w 307"/>
                <a:gd name="T21" fmla="*/ 1 h 85"/>
                <a:gd name="T22" fmla="*/ 10 w 307"/>
                <a:gd name="T23" fmla="*/ 1 h 85"/>
                <a:gd name="T24" fmla="*/ 11 w 307"/>
                <a:gd name="T25" fmla="*/ 1 h 85"/>
                <a:gd name="T26" fmla="*/ 12 w 307"/>
                <a:gd name="T27" fmla="*/ 1 h 85"/>
                <a:gd name="T28" fmla="*/ 13 w 307"/>
                <a:gd name="T29" fmla="*/ 1 h 85"/>
                <a:gd name="T30" fmla="*/ 14 w 307"/>
                <a:gd name="T31" fmla="*/ 1 h 85"/>
                <a:gd name="T32" fmla="*/ 14 w 307"/>
                <a:gd name="T33" fmla="*/ 1 h 85"/>
                <a:gd name="T34" fmla="*/ 14 w 307"/>
                <a:gd name="T35" fmla="*/ 1 h 85"/>
                <a:gd name="T36" fmla="*/ 14 w 307"/>
                <a:gd name="T37" fmla="*/ 1 h 85"/>
                <a:gd name="T38" fmla="*/ 14 w 307"/>
                <a:gd name="T39" fmla="*/ 1 h 85"/>
                <a:gd name="T40" fmla="*/ 14 w 307"/>
                <a:gd name="T41" fmla="*/ 1 h 85"/>
                <a:gd name="T42" fmla="*/ 14 w 307"/>
                <a:gd name="T43" fmla="*/ 1 h 85"/>
                <a:gd name="T44" fmla="*/ 14 w 307"/>
                <a:gd name="T45" fmla="*/ 1 h 85"/>
                <a:gd name="T46" fmla="*/ 14 w 307"/>
                <a:gd name="T47" fmla="*/ 1 h 85"/>
                <a:gd name="T48" fmla="*/ 13 w 307"/>
                <a:gd name="T49" fmla="*/ 2 h 85"/>
                <a:gd name="T50" fmla="*/ 12 w 307"/>
                <a:gd name="T51" fmla="*/ 2 h 85"/>
                <a:gd name="T52" fmla="*/ 11 w 307"/>
                <a:gd name="T53" fmla="*/ 2 h 85"/>
                <a:gd name="T54" fmla="*/ 10 w 307"/>
                <a:gd name="T55" fmla="*/ 2 h 85"/>
                <a:gd name="T56" fmla="*/ 9 w 307"/>
                <a:gd name="T57" fmla="*/ 2 h 85"/>
                <a:gd name="T58" fmla="*/ 8 w 307"/>
                <a:gd name="T59" fmla="*/ 2 h 85"/>
                <a:gd name="T60" fmla="*/ 7 w 307"/>
                <a:gd name="T61" fmla="*/ 2 h 85"/>
                <a:gd name="T62" fmla="*/ 6 w 307"/>
                <a:gd name="T63" fmla="*/ 2 h 85"/>
                <a:gd name="T64" fmla="*/ 5 w 307"/>
                <a:gd name="T65" fmla="*/ 2 h 85"/>
                <a:gd name="T66" fmla="*/ 4 w 307"/>
                <a:gd name="T67" fmla="*/ 2 h 85"/>
                <a:gd name="T68" fmla="*/ 3 w 307"/>
                <a:gd name="T69" fmla="*/ 2 h 85"/>
                <a:gd name="T70" fmla="*/ 2 w 307"/>
                <a:gd name="T71" fmla="*/ 2 h 85"/>
                <a:gd name="T72" fmla="*/ 1 w 307"/>
                <a:gd name="T73" fmla="*/ 2 h 85"/>
                <a:gd name="T74" fmla="*/ 1 w 307"/>
                <a:gd name="T75" fmla="*/ 1 h 85"/>
                <a:gd name="T76" fmla="*/ 0 w 307"/>
                <a:gd name="T77" fmla="*/ 1 h 85"/>
                <a:gd name="T78" fmla="*/ 0 w 307"/>
                <a:gd name="T79" fmla="*/ 1 h 8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7"/>
                <a:gd name="T121" fmla="*/ 0 h 85"/>
                <a:gd name="T122" fmla="*/ 307 w 307"/>
                <a:gd name="T123" fmla="*/ 85 h 8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7" h="85">
                  <a:moveTo>
                    <a:pt x="0" y="43"/>
                  </a:moveTo>
                  <a:lnTo>
                    <a:pt x="14" y="33"/>
                  </a:lnTo>
                  <a:lnTo>
                    <a:pt x="30" y="25"/>
                  </a:lnTo>
                  <a:lnTo>
                    <a:pt x="49" y="18"/>
                  </a:lnTo>
                  <a:lnTo>
                    <a:pt x="67" y="12"/>
                  </a:lnTo>
                  <a:lnTo>
                    <a:pt x="86" y="6"/>
                  </a:lnTo>
                  <a:lnTo>
                    <a:pt x="107" y="4"/>
                  </a:lnTo>
                  <a:lnTo>
                    <a:pt x="128" y="0"/>
                  </a:lnTo>
                  <a:lnTo>
                    <a:pt x="149" y="0"/>
                  </a:lnTo>
                  <a:lnTo>
                    <a:pt x="170" y="0"/>
                  </a:lnTo>
                  <a:lnTo>
                    <a:pt x="191" y="2"/>
                  </a:lnTo>
                  <a:lnTo>
                    <a:pt x="212" y="6"/>
                  </a:lnTo>
                  <a:lnTo>
                    <a:pt x="233" y="10"/>
                  </a:lnTo>
                  <a:lnTo>
                    <a:pt x="254" y="16"/>
                  </a:lnTo>
                  <a:lnTo>
                    <a:pt x="272" y="23"/>
                  </a:lnTo>
                  <a:lnTo>
                    <a:pt x="288" y="33"/>
                  </a:lnTo>
                  <a:lnTo>
                    <a:pt x="305" y="43"/>
                  </a:lnTo>
                  <a:lnTo>
                    <a:pt x="307" y="43"/>
                  </a:lnTo>
                  <a:lnTo>
                    <a:pt x="305" y="43"/>
                  </a:lnTo>
                  <a:lnTo>
                    <a:pt x="307" y="43"/>
                  </a:lnTo>
                  <a:lnTo>
                    <a:pt x="305" y="43"/>
                  </a:lnTo>
                  <a:lnTo>
                    <a:pt x="288" y="53"/>
                  </a:lnTo>
                  <a:lnTo>
                    <a:pt x="272" y="63"/>
                  </a:lnTo>
                  <a:lnTo>
                    <a:pt x="254" y="69"/>
                  </a:lnTo>
                  <a:lnTo>
                    <a:pt x="233" y="75"/>
                  </a:lnTo>
                  <a:lnTo>
                    <a:pt x="212" y="81"/>
                  </a:lnTo>
                  <a:lnTo>
                    <a:pt x="191" y="83"/>
                  </a:lnTo>
                  <a:lnTo>
                    <a:pt x="170" y="85"/>
                  </a:lnTo>
                  <a:lnTo>
                    <a:pt x="149" y="85"/>
                  </a:lnTo>
                  <a:lnTo>
                    <a:pt x="128" y="85"/>
                  </a:lnTo>
                  <a:lnTo>
                    <a:pt x="107" y="83"/>
                  </a:lnTo>
                  <a:lnTo>
                    <a:pt x="86" y="79"/>
                  </a:lnTo>
                  <a:lnTo>
                    <a:pt x="67" y="73"/>
                  </a:lnTo>
                  <a:lnTo>
                    <a:pt x="49" y="67"/>
                  </a:lnTo>
                  <a:lnTo>
                    <a:pt x="30" y="61"/>
                  </a:lnTo>
                  <a:lnTo>
                    <a:pt x="14" y="53"/>
                  </a:lnTo>
                  <a:lnTo>
                    <a:pt x="0" y="43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56" name="Freeform 380"/>
            <p:cNvSpPr>
              <a:spLocks noEditPoints="1"/>
            </p:cNvSpPr>
            <p:nvPr/>
          </p:nvSpPr>
          <p:spPr bwMode="auto">
            <a:xfrm>
              <a:off x="2120" y="1746"/>
              <a:ext cx="149" cy="19"/>
            </a:xfrm>
            <a:custGeom>
              <a:avLst/>
              <a:gdLst>
                <a:gd name="T0" fmla="*/ 2 w 247"/>
                <a:gd name="T1" fmla="*/ 1 h 34"/>
                <a:gd name="T2" fmla="*/ 1 w 247"/>
                <a:gd name="T3" fmla="*/ 1 h 34"/>
                <a:gd name="T4" fmla="*/ 1 w 247"/>
                <a:gd name="T5" fmla="*/ 1 h 34"/>
                <a:gd name="T6" fmla="*/ 1 w 247"/>
                <a:gd name="T7" fmla="*/ 1 h 34"/>
                <a:gd name="T8" fmla="*/ 0 w 247"/>
                <a:gd name="T9" fmla="*/ 1 h 34"/>
                <a:gd name="T10" fmla="*/ 1 w 247"/>
                <a:gd name="T11" fmla="*/ 0 h 34"/>
                <a:gd name="T12" fmla="*/ 2 w 247"/>
                <a:gd name="T13" fmla="*/ 1 h 34"/>
                <a:gd name="T14" fmla="*/ 1 w 247"/>
                <a:gd name="T15" fmla="*/ 1 h 34"/>
                <a:gd name="T16" fmla="*/ 1 w 247"/>
                <a:gd name="T17" fmla="*/ 1 h 34"/>
                <a:gd name="T18" fmla="*/ 1 w 247"/>
                <a:gd name="T19" fmla="*/ 1 h 34"/>
                <a:gd name="T20" fmla="*/ 1 w 247"/>
                <a:gd name="T21" fmla="*/ 1 h 34"/>
                <a:gd name="T22" fmla="*/ 1 w 247"/>
                <a:gd name="T23" fmla="*/ 1 h 34"/>
                <a:gd name="T24" fmla="*/ 1 w 247"/>
                <a:gd name="T25" fmla="*/ 1 h 34"/>
                <a:gd name="T26" fmla="*/ 2 w 247"/>
                <a:gd name="T27" fmla="*/ 0 h 34"/>
                <a:gd name="T28" fmla="*/ 3 w 247"/>
                <a:gd name="T29" fmla="*/ 1 h 34"/>
                <a:gd name="T30" fmla="*/ 4 w 247"/>
                <a:gd name="T31" fmla="*/ 1 h 34"/>
                <a:gd name="T32" fmla="*/ 4 w 247"/>
                <a:gd name="T33" fmla="*/ 1 h 34"/>
                <a:gd name="T34" fmla="*/ 2 w 247"/>
                <a:gd name="T35" fmla="*/ 0 h 34"/>
                <a:gd name="T36" fmla="*/ 5 w 247"/>
                <a:gd name="T37" fmla="*/ 1 h 34"/>
                <a:gd name="T38" fmla="*/ 6 w 247"/>
                <a:gd name="T39" fmla="*/ 1 h 34"/>
                <a:gd name="T40" fmla="*/ 5 w 247"/>
                <a:gd name="T41" fmla="*/ 1 h 34"/>
                <a:gd name="T42" fmla="*/ 5 w 247"/>
                <a:gd name="T43" fmla="*/ 1 h 34"/>
                <a:gd name="T44" fmla="*/ 5 w 247"/>
                <a:gd name="T45" fmla="*/ 1 h 34"/>
                <a:gd name="T46" fmla="*/ 5 w 247"/>
                <a:gd name="T47" fmla="*/ 1 h 34"/>
                <a:gd name="T48" fmla="*/ 5 w 247"/>
                <a:gd name="T49" fmla="*/ 1 h 34"/>
                <a:gd name="T50" fmla="*/ 5 w 247"/>
                <a:gd name="T51" fmla="*/ 1 h 34"/>
                <a:gd name="T52" fmla="*/ 6 w 247"/>
                <a:gd name="T53" fmla="*/ 0 h 34"/>
                <a:gd name="T54" fmla="*/ 8 w 247"/>
                <a:gd name="T55" fmla="*/ 1 h 34"/>
                <a:gd name="T56" fmla="*/ 6 w 247"/>
                <a:gd name="T57" fmla="*/ 0 h 34"/>
                <a:gd name="T58" fmla="*/ 8 w 247"/>
                <a:gd name="T59" fmla="*/ 1 h 34"/>
                <a:gd name="T60" fmla="*/ 9 w 247"/>
                <a:gd name="T61" fmla="*/ 0 h 34"/>
                <a:gd name="T62" fmla="*/ 9 w 247"/>
                <a:gd name="T63" fmla="*/ 1 h 34"/>
                <a:gd name="T64" fmla="*/ 8 w 247"/>
                <a:gd name="T65" fmla="*/ 1 h 34"/>
                <a:gd name="T66" fmla="*/ 12 w 247"/>
                <a:gd name="T67" fmla="*/ 1 h 34"/>
                <a:gd name="T68" fmla="*/ 11 w 247"/>
                <a:gd name="T69" fmla="*/ 1 h 34"/>
                <a:gd name="T70" fmla="*/ 11 w 247"/>
                <a:gd name="T71" fmla="*/ 1 h 34"/>
                <a:gd name="T72" fmla="*/ 10 w 247"/>
                <a:gd name="T73" fmla="*/ 1 h 34"/>
                <a:gd name="T74" fmla="*/ 10 w 247"/>
                <a:gd name="T75" fmla="*/ 1 h 34"/>
                <a:gd name="T76" fmla="*/ 10 w 247"/>
                <a:gd name="T77" fmla="*/ 1 h 34"/>
                <a:gd name="T78" fmla="*/ 11 w 247"/>
                <a:gd name="T79" fmla="*/ 1 h 34"/>
                <a:gd name="T80" fmla="*/ 11 w 247"/>
                <a:gd name="T81" fmla="*/ 1 h 34"/>
                <a:gd name="T82" fmla="*/ 11 w 247"/>
                <a:gd name="T83" fmla="*/ 1 h 34"/>
                <a:gd name="T84" fmla="*/ 11 w 247"/>
                <a:gd name="T85" fmla="*/ 1 h 34"/>
                <a:gd name="T86" fmla="*/ 10 w 247"/>
                <a:gd name="T87" fmla="*/ 1 h 34"/>
                <a:gd name="T88" fmla="*/ 10 w 247"/>
                <a:gd name="T89" fmla="*/ 1 h 34"/>
                <a:gd name="T90" fmla="*/ 11 w 247"/>
                <a:gd name="T91" fmla="*/ 1 h 34"/>
                <a:gd name="T92" fmla="*/ 11 w 247"/>
                <a:gd name="T93" fmla="*/ 1 h 3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47"/>
                <a:gd name="T142" fmla="*/ 0 h 34"/>
                <a:gd name="T143" fmla="*/ 247 w 247"/>
                <a:gd name="T144" fmla="*/ 34 h 3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47" h="34">
                  <a:moveTo>
                    <a:pt x="28" y="20"/>
                  </a:moveTo>
                  <a:lnTo>
                    <a:pt x="40" y="24"/>
                  </a:lnTo>
                  <a:lnTo>
                    <a:pt x="37" y="26"/>
                  </a:lnTo>
                  <a:lnTo>
                    <a:pt x="35" y="30"/>
                  </a:lnTo>
                  <a:lnTo>
                    <a:pt x="33" y="32"/>
                  </a:lnTo>
                  <a:lnTo>
                    <a:pt x="30" y="34"/>
                  </a:lnTo>
                  <a:lnTo>
                    <a:pt x="26" y="34"/>
                  </a:lnTo>
                  <a:lnTo>
                    <a:pt x="21" y="34"/>
                  </a:lnTo>
                  <a:lnTo>
                    <a:pt x="14" y="34"/>
                  </a:lnTo>
                  <a:lnTo>
                    <a:pt x="9" y="34"/>
                  </a:lnTo>
                  <a:lnTo>
                    <a:pt x="7" y="32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5" y="4"/>
                  </a:lnTo>
                  <a:lnTo>
                    <a:pt x="12" y="2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33" y="2"/>
                  </a:lnTo>
                  <a:lnTo>
                    <a:pt x="35" y="6"/>
                  </a:lnTo>
                  <a:lnTo>
                    <a:pt x="40" y="10"/>
                  </a:lnTo>
                  <a:lnTo>
                    <a:pt x="28" y="12"/>
                  </a:lnTo>
                  <a:lnTo>
                    <a:pt x="26" y="10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2" y="14"/>
                  </a:lnTo>
                  <a:lnTo>
                    <a:pt x="12" y="18"/>
                  </a:lnTo>
                  <a:lnTo>
                    <a:pt x="12" y="22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21" y="28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28" y="24"/>
                  </a:lnTo>
                  <a:lnTo>
                    <a:pt x="28" y="20"/>
                  </a:lnTo>
                  <a:close/>
                  <a:moveTo>
                    <a:pt x="44" y="0"/>
                  </a:moveTo>
                  <a:lnTo>
                    <a:pt x="79" y="0"/>
                  </a:lnTo>
                  <a:lnTo>
                    <a:pt x="79" y="8"/>
                  </a:lnTo>
                  <a:lnTo>
                    <a:pt x="58" y="8"/>
                  </a:lnTo>
                  <a:lnTo>
                    <a:pt x="58" y="14"/>
                  </a:lnTo>
                  <a:lnTo>
                    <a:pt x="77" y="14"/>
                  </a:lnTo>
                  <a:lnTo>
                    <a:pt x="77" y="20"/>
                  </a:lnTo>
                  <a:lnTo>
                    <a:pt x="58" y="20"/>
                  </a:lnTo>
                  <a:lnTo>
                    <a:pt x="58" y="26"/>
                  </a:lnTo>
                  <a:lnTo>
                    <a:pt x="79" y="26"/>
                  </a:lnTo>
                  <a:lnTo>
                    <a:pt x="79" y="34"/>
                  </a:lnTo>
                  <a:lnTo>
                    <a:pt x="44" y="34"/>
                  </a:lnTo>
                  <a:lnTo>
                    <a:pt x="44" y="0"/>
                  </a:lnTo>
                  <a:close/>
                  <a:moveTo>
                    <a:pt x="86" y="0"/>
                  </a:moveTo>
                  <a:lnTo>
                    <a:pt x="107" y="0"/>
                  </a:lnTo>
                  <a:lnTo>
                    <a:pt x="112" y="2"/>
                  </a:lnTo>
                  <a:lnTo>
                    <a:pt x="116" y="4"/>
                  </a:lnTo>
                  <a:lnTo>
                    <a:pt x="119" y="6"/>
                  </a:lnTo>
                  <a:lnTo>
                    <a:pt x="121" y="12"/>
                  </a:lnTo>
                  <a:lnTo>
                    <a:pt x="119" y="16"/>
                  </a:lnTo>
                  <a:lnTo>
                    <a:pt x="116" y="20"/>
                  </a:lnTo>
                  <a:lnTo>
                    <a:pt x="112" y="22"/>
                  </a:lnTo>
                  <a:lnTo>
                    <a:pt x="105" y="22"/>
                  </a:lnTo>
                  <a:lnTo>
                    <a:pt x="98" y="22"/>
                  </a:lnTo>
                  <a:lnTo>
                    <a:pt x="98" y="34"/>
                  </a:lnTo>
                  <a:lnTo>
                    <a:pt x="86" y="34"/>
                  </a:lnTo>
                  <a:lnTo>
                    <a:pt x="86" y="0"/>
                  </a:lnTo>
                  <a:close/>
                  <a:moveTo>
                    <a:pt x="98" y="16"/>
                  </a:moveTo>
                  <a:lnTo>
                    <a:pt x="102" y="16"/>
                  </a:lnTo>
                  <a:lnTo>
                    <a:pt x="105" y="14"/>
                  </a:lnTo>
                  <a:lnTo>
                    <a:pt x="107" y="14"/>
                  </a:lnTo>
                  <a:lnTo>
                    <a:pt x="107" y="12"/>
                  </a:lnTo>
                  <a:lnTo>
                    <a:pt x="107" y="10"/>
                  </a:lnTo>
                  <a:lnTo>
                    <a:pt x="107" y="8"/>
                  </a:lnTo>
                  <a:lnTo>
                    <a:pt x="105" y="8"/>
                  </a:lnTo>
                  <a:lnTo>
                    <a:pt x="102" y="8"/>
                  </a:lnTo>
                  <a:lnTo>
                    <a:pt x="98" y="8"/>
                  </a:lnTo>
                  <a:lnTo>
                    <a:pt x="98" y="16"/>
                  </a:lnTo>
                  <a:close/>
                  <a:moveTo>
                    <a:pt x="128" y="0"/>
                  </a:moveTo>
                  <a:lnTo>
                    <a:pt x="140" y="0"/>
                  </a:lnTo>
                  <a:lnTo>
                    <a:pt x="140" y="26"/>
                  </a:lnTo>
                  <a:lnTo>
                    <a:pt x="158" y="26"/>
                  </a:lnTo>
                  <a:lnTo>
                    <a:pt x="158" y="34"/>
                  </a:lnTo>
                  <a:lnTo>
                    <a:pt x="128" y="34"/>
                  </a:lnTo>
                  <a:lnTo>
                    <a:pt x="128" y="0"/>
                  </a:lnTo>
                  <a:close/>
                  <a:moveTo>
                    <a:pt x="189" y="28"/>
                  </a:moveTo>
                  <a:lnTo>
                    <a:pt x="175" y="28"/>
                  </a:lnTo>
                  <a:lnTo>
                    <a:pt x="175" y="34"/>
                  </a:lnTo>
                  <a:lnTo>
                    <a:pt x="161" y="34"/>
                  </a:lnTo>
                  <a:lnTo>
                    <a:pt x="177" y="0"/>
                  </a:lnTo>
                  <a:lnTo>
                    <a:pt x="189" y="0"/>
                  </a:lnTo>
                  <a:lnTo>
                    <a:pt x="205" y="34"/>
                  </a:lnTo>
                  <a:lnTo>
                    <a:pt x="191" y="34"/>
                  </a:lnTo>
                  <a:lnTo>
                    <a:pt x="189" y="28"/>
                  </a:lnTo>
                  <a:close/>
                  <a:moveTo>
                    <a:pt x="186" y="22"/>
                  </a:moveTo>
                  <a:lnTo>
                    <a:pt x="182" y="10"/>
                  </a:lnTo>
                  <a:lnTo>
                    <a:pt x="179" y="22"/>
                  </a:lnTo>
                  <a:lnTo>
                    <a:pt x="186" y="22"/>
                  </a:lnTo>
                  <a:close/>
                  <a:moveTo>
                    <a:pt x="235" y="20"/>
                  </a:moveTo>
                  <a:lnTo>
                    <a:pt x="247" y="24"/>
                  </a:lnTo>
                  <a:lnTo>
                    <a:pt x="244" y="26"/>
                  </a:lnTo>
                  <a:lnTo>
                    <a:pt x="242" y="30"/>
                  </a:lnTo>
                  <a:lnTo>
                    <a:pt x="240" y="32"/>
                  </a:lnTo>
                  <a:lnTo>
                    <a:pt x="237" y="34"/>
                  </a:lnTo>
                  <a:lnTo>
                    <a:pt x="233" y="34"/>
                  </a:lnTo>
                  <a:lnTo>
                    <a:pt x="228" y="34"/>
                  </a:lnTo>
                  <a:lnTo>
                    <a:pt x="221" y="34"/>
                  </a:lnTo>
                  <a:lnTo>
                    <a:pt x="217" y="34"/>
                  </a:lnTo>
                  <a:lnTo>
                    <a:pt x="212" y="32"/>
                  </a:lnTo>
                  <a:lnTo>
                    <a:pt x="210" y="28"/>
                  </a:lnTo>
                  <a:lnTo>
                    <a:pt x="207" y="24"/>
                  </a:lnTo>
                  <a:lnTo>
                    <a:pt x="207" y="18"/>
                  </a:lnTo>
                  <a:lnTo>
                    <a:pt x="207" y="10"/>
                  </a:lnTo>
                  <a:lnTo>
                    <a:pt x="212" y="4"/>
                  </a:lnTo>
                  <a:lnTo>
                    <a:pt x="219" y="2"/>
                  </a:lnTo>
                  <a:lnTo>
                    <a:pt x="226" y="0"/>
                  </a:lnTo>
                  <a:lnTo>
                    <a:pt x="233" y="0"/>
                  </a:lnTo>
                  <a:lnTo>
                    <a:pt x="240" y="2"/>
                  </a:lnTo>
                  <a:lnTo>
                    <a:pt x="242" y="6"/>
                  </a:lnTo>
                  <a:lnTo>
                    <a:pt x="244" y="10"/>
                  </a:lnTo>
                  <a:lnTo>
                    <a:pt x="235" y="12"/>
                  </a:lnTo>
                  <a:lnTo>
                    <a:pt x="233" y="12"/>
                  </a:lnTo>
                  <a:lnTo>
                    <a:pt x="233" y="10"/>
                  </a:lnTo>
                  <a:lnTo>
                    <a:pt x="230" y="8"/>
                  </a:lnTo>
                  <a:lnTo>
                    <a:pt x="228" y="8"/>
                  </a:lnTo>
                  <a:lnTo>
                    <a:pt x="224" y="8"/>
                  </a:lnTo>
                  <a:lnTo>
                    <a:pt x="221" y="10"/>
                  </a:lnTo>
                  <a:lnTo>
                    <a:pt x="219" y="14"/>
                  </a:lnTo>
                  <a:lnTo>
                    <a:pt x="219" y="18"/>
                  </a:lnTo>
                  <a:lnTo>
                    <a:pt x="219" y="22"/>
                  </a:lnTo>
                  <a:lnTo>
                    <a:pt x="221" y="26"/>
                  </a:lnTo>
                  <a:lnTo>
                    <a:pt x="224" y="26"/>
                  </a:lnTo>
                  <a:lnTo>
                    <a:pt x="226" y="28"/>
                  </a:lnTo>
                  <a:lnTo>
                    <a:pt x="230" y="26"/>
                  </a:lnTo>
                  <a:lnTo>
                    <a:pt x="233" y="26"/>
                  </a:lnTo>
                  <a:lnTo>
                    <a:pt x="233" y="24"/>
                  </a:lnTo>
                  <a:lnTo>
                    <a:pt x="235" y="2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57" name="Freeform 381"/>
            <p:cNvSpPr>
              <a:spLocks/>
            </p:cNvSpPr>
            <p:nvPr/>
          </p:nvSpPr>
          <p:spPr bwMode="auto">
            <a:xfrm>
              <a:off x="2120" y="1746"/>
              <a:ext cx="24" cy="19"/>
            </a:xfrm>
            <a:custGeom>
              <a:avLst/>
              <a:gdLst>
                <a:gd name="T0" fmla="*/ 1 w 40"/>
                <a:gd name="T1" fmla="*/ 1 h 34"/>
                <a:gd name="T2" fmla="*/ 2 w 40"/>
                <a:gd name="T3" fmla="*/ 1 h 34"/>
                <a:gd name="T4" fmla="*/ 2 w 40"/>
                <a:gd name="T5" fmla="*/ 1 h 34"/>
                <a:gd name="T6" fmla="*/ 2 w 40"/>
                <a:gd name="T7" fmla="*/ 1 h 34"/>
                <a:gd name="T8" fmla="*/ 1 w 40"/>
                <a:gd name="T9" fmla="*/ 1 h 34"/>
                <a:gd name="T10" fmla="*/ 1 w 40"/>
                <a:gd name="T11" fmla="*/ 1 h 34"/>
                <a:gd name="T12" fmla="*/ 1 w 40"/>
                <a:gd name="T13" fmla="*/ 1 h 34"/>
                <a:gd name="T14" fmla="*/ 1 w 40"/>
                <a:gd name="T15" fmla="*/ 1 h 34"/>
                <a:gd name="T16" fmla="*/ 1 w 40"/>
                <a:gd name="T17" fmla="*/ 1 h 34"/>
                <a:gd name="T18" fmla="*/ 1 w 40"/>
                <a:gd name="T19" fmla="*/ 1 h 34"/>
                <a:gd name="T20" fmla="*/ 1 w 40"/>
                <a:gd name="T21" fmla="*/ 1 h 34"/>
                <a:gd name="T22" fmla="*/ 1 w 40"/>
                <a:gd name="T23" fmla="*/ 1 h 34"/>
                <a:gd name="T24" fmla="*/ 0 w 40"/>
                <a:gd name="T25" fmla="*/ 1 h 34"/>
                <a:gd name="T26" fmla="*/ 0 w 40"/>
                <a:gd name="T27" fmla="*/ 1 h 34"/>
                <a:gd name="T28" fmla="*/ 0 w 40"/>
                <a:gd name="T29" fmla="*/ 1 h 34"/>
                <a:gd name="T30" fmla="*/ 1 w 40"/>
                <a:gd name="T31" fmla="*/ 1 h 34"/>
                <a:gd name="T32" fmla="*/ 1 w 40"/>
                <a:gd name="T33" fmla="*/ 1 h 34"/>
                <a:gd name="T34" fmla="*/ 1 w 40"/>
                <a:gd name="T35" fmla="*/ 0 h 34"/>
                <a:gd name="T36" fmla="*/ 1 w 40"/>
                <a:gd name="T37" fmla="*/ 0 h 34"/>
                <a:gd name="T38" fmla="*/ 1 w 40"/>
                <a:gd name="T39" fmla="*/ 1 h 34"/>
                <a:gd name="T40" fmla="*/ 2 w 40"/>
                <a:gd name="T41" fmla="*/ 1 h 34"/>
                <a:gd name="T42" fmla="*/ 2 w 40"/>
                <a:gd name="T43" fmla="*/ 1 h 34"/>
                <a:gd name="T44" fmla="*/ 1 w 40"/>
                <a:gd name="T45" fmla="*/ 1 h 34"/>
                <a:gd name="T46" fmla="*/ 1 w 40"/>
                <a:gd name="T47" fmla="*/ 1 h 34"/>
                <a:gd name="T48" fmla="*/ 1 w 40"/>
                <a:gd name="T49" fmla="*/ 1 h 34"/>
                <a:gd name="T50" fmla="*/ 1 w 40"/>
                <a:gd name="T51" fmla="*/ 1 h 34"/>
                <a:gd name="T52" fmla="*/ 1 w 40"/>
                <a:gd name="T53" fmla="*/ 1 h 34"/>
                <a:gd name="T54" fmla="*/ 1 w 40"/>
                <a:gd name="T55" fmla="*/ 1 h 34"/>
                <a:gd name="T56" fmla="*/ 1 w 40"/>
                <a:gd name="T57" fmla="*/ 1 h 34"/>
                <a:gd name="T58" fmla="*/ 1 w 40"/>
                <a:gd name="T59" fmla="*/ 1 h 34"/>
                <a:gd name="T60" fmla="*/ 1 w 40"/>
                <a:gd name="T61" fmla="*/ 1 h 34"/>
                <a:gd name="T62" fmla="*/ 1 w 40"/>
                <a:gd name="T63" fmla="*/ 1 h 34"/>
                <a:gd name="T64" fmla="*/ 1 w 40"/>
                <a:gd name="T65" fmla="*/ 1 h 34"/>
                <a:gd name="T66" fmla="*/ 1 w 40"/>
                <a:gd name="T67" fmla="*/ 1 h 34"/>
                <a:gd name="T68" fmla="*/ 1 w 40"/>
                <a:gd name="T69" fmla="*/ 1 h 34"/>
                <a:gd name="T70" fmla="*/ 1 w 40"/>
                <a:gd name="T71" fmla="*/ 1 h 34"/>
                <a:gd name="T72" fmla="*/ 1 w 40"/>
                <a:gd name="T73" fmla="*/ 1 h 34"/>
                <a:gd name="T74" fmla="*/ 1 w 40"/>
                <a:gd name="T75" fmla="*/ 1 h 34"/>
                <a:gd name="T76" fmla="*/ 1 w 40"/>
                <a:gd name="T77" fmla="*/ 1 h 34"/>
                <a:gd name="T78" fmla="*/ 1 w 40"/>
                <a:gd name="T79" fmla="*/ 1 h 34"/>
                <a:gd name="T80" fmla="*/ 1 w 40"/>
                <a:gd name="T81" fmla="*/ 1 h 3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0"/>
                <a:gd name="T124" fmla="*/ 0 h 34"/>
                <a:gd name="T125" fmla="*/ 40 w 40"/>
                <a:gd name="T126" fmla="*/ 34 h 3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0" h="34">
                  <a:moveTo>
                    <a:pt x="28" y="20"/>
                  </a:moveTo>
                  <a:lnTo>
                    <a:pt x="40" y="24"/>
                  </a:lnTo>
                  <a:lnTo>
                    <a:pt x="37" y="26"/>
                  </a:lnTo>
                  <a:lnTo>
                    <a:pt x="35" y="30"/>
                  </a:lnTo>
                  <a:lnTo>
                    <a:pt x="33" y="32"/>
                  </a:lnTo>
                  <a:lnTo>
                    <a:pt x="30" y="34"/>
                  </a:lnTo>
                  <a:lnTo>
                    <a:pt x="26" y="34"/>
                  </a:lnTo>
                  <a:lnTo>
                    <a:pt x="21" y="34"/>
                  </a:lnTo>
                  <a:lnTo>
                    <a:pt x="14" y="34"/>
                  </a:lnTo>
                  <a:lnTo>
                    <a:pt x="9" y="34"/>
                  </a:lnTo>
                  <a:lnTo>
                    <a:pt x="7" y="32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5" y="4"/>
                  </a:lnTo>
                  <a:lnTo>
                    <a:pt x="12" y="2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33" y="2"/>
                  </a:lnTo>
                  <a:lnTo>
                    <a:pt x="35" y="6"/>
                  </a:lnTo>
                  <a:lnTo>
                    <a:pt x="40" y="10"/>
                  </a:lnTo>
                  <a:lnTo>
                    <a:pt x="28" y="12"/>
                  </a:lnTo>
                  <a:lnTo>
                    <a:pt x="26" y="10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2" y="14"/>
                  </a:lnTo>
                  <a:lnTo>
                    <a:pt x="12" y="18"/>
                  </a:lnTo>
                  <a:lnTo>
                    <a:pt x="12" y="22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21" y="28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28" y="24"/>
                  </a:lnTo>
                  <a:lnTo>
                    <a:pt x="28" y="2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58" name="Freeform 382"/>
            <p:cNvSpPr>
              <a:spLocks/>
            </p:cNvSpPr>
            <p:nvPr/>
          </p:nvSpPr>
          <p:spPr bwMode="auto">
            <a:xfrm>
              <a:off x="2147" y="1746"/>
              <a:ext cx="20" cy="19"/>
            </a:xfrm>
            <a:custGeom>
              <a:avLst/>
              <a:gdLst>
                <a:gd name="T0" fmla="*/ 0 w 35"/>
                <a:gd name="T1" fmla="*/ 0 h 34"/>
                <a:gd name="T2" fmla="*/ 1 w 35"/>
                <a:gd name="T3" fmla="*/ 0 h 34"/>
                <a:gd name="T4" fmla="*/ 1 w 35"/>
                <a:gd name="T5" fmla="*/ 1 h 34"/>
                <a:gd name="T6" fmla="*/ 1 w 35"/>
                <a:gd name="T7" fmla="*/ 1 h 34"/>
                <a:gd name="T8" fmla="*/ 1 w 35"/>
                <a:gd name="T9" fmla="*/ 1 h 34"/>
                <a:gd name="T10" fmla="*/ 1 w 35"/>
                <a:gd name="T11" fmla="*/ 1 h 34"/>
                <a:gd name="T12" fmla="*/ 1 w 35"/>
                <a:gd name="T13" fmla="*/ 1 h 34"/>
                <a:gd name="T14" fmla="*/ 1 w 35"/>
                <a:gd name="T15" fmla="*/ 1 h 34"/>
                <a:gd name="T16" fmla="*/ 1 w 35"/>
                <a:gd name="T17" fmla="*/ 1 h 34"/>
                <a:gd name="T18" fmla="*/ 1 w 35"/>
                <a:gd name="T19" fmla="*/ 1 h 34"/>
                <a:gd name="T20" fmla="*/ 1 w 35"/>
                <a:gd name="T21" fmla="*/ 1 h 34"/>
                <a:gd name="T22" fmla="*/ 0 w 35"/>
                <a:gd name="T23" fmla="*/ 1 h 34"/>
                <a:gd name="T24" fmla="*/ 0 w 35"/>
                <a:gd name="T25" fmla="*/ 0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34"/>
                <a:gd name="T41" fmla="*/ 35 w 35"/>
                <a:gd name="T42" fmla="*/ 34 h 3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34">
                  <a:moveTo>
                    <a:pt x="0" y="0"/>
                  </a:moveTo>
                  <a:lnTo>
                    <a:pt x="35" y="0"/>
                  </a:lnTo>
                  <a:lnTo>
                    <a:pt x="35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33" y="14"/>
                  </a:lnTo>
                  <a:lnTo>
                    <a:pt x="33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35" y="26"/>
                  </a:lnTo>
                  <a:lnTo>
                    <a:pt x="35" y="34"/>
                  </a:lnTo>
                  <a:lnTo>
                    <a:pt x="0" y="34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59" name="Freeform 383"/>
            <p:cNvSpPr>
              <a:spLocks/>
            </p:cNvSpPr>
            <p:nvPr/>
          </p:nvSpPr>
          <p:spPr bwMode="auto">
            <a:xfrm>
              <a:off x="2172" y="1746"/>
              <a:ext cx="20" cy="19"/>
            </a:xfrm>
            <a:custGeom>
              <a:avLst/>
              <a:gdLst>
                <a:gd name="T0" fmla="*/ 0 w 35"/>
                <a:gd name="T1" fmla="*/ 0 h 34"/>
                <a:gd name="T2" fmla="*/ 1 w 35"/>
                <a:gd name="T3" fmla="*/ 0 h 34"/>
                <a:gd name="T4" fmla="*/ 1 w 35"/>
                <a:gd name="T5" fmla="*/ 1 h 34"/>
                <a:gd name="T6" fmla="*/ 1 w 35"/>
                <a:gd name="T7" fmla="*/ 1 h 34"/>
                <a:gd name="T8" fmla="*/ 1 w 35"/>
                <a:gd name="T9" fmla="*/ 1 h 34"/>
                <a:gd name="T10" fmla="*/ 1 w 35"/>
                <a:gd name="T11" fmla="*/ 1 h 34"/>
                <a:gd name="T12" fmla="*/ 1 w 35"/>
                <a:gd name="T13" fmla="*/ 1 h 34"/>
                <a:gd name="T14" fmla="*/ 1 w 35"/>
                <a:gd name="T15" fmla="*/ 1 h 34"/>
                <a:gd name="T16" fmla="*/ 1 w 35"/>
                <a:gd name="T17" fmla="*/ 1 h 34"/>
                <a:gd name="T18" fmla="*/ 1 w 35"/>
                <a:gd name="T19" fmla="*/ 1 h 34"/>
                <a:gd name="T20" fmla="*/ 1 w 35"/>
                <a:gd name="T21" fmla="*/ 1 h 34"/>
                <a:gd name="T22" fmla="*/ 1 w 35"/>
                <a:gd name="T23" fmla="*/ 1 h 34"/>
                <a:gd name="T24" fmla="*/ 0 w 35"/>
                <a:gd name="T25" fmla="*/ 1 h 34"/>
                <a:gd name="T26" fmla="*/ 0 w 35"/>
                <a:gd name="T27" fmla="*/ 0 h 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5"/>
                <a:gd name="T43" fmla="*/ 0 h 34"/>
                <a:gd name="T44" fmla="*/ 35 w 35"/>
                <a:gd name="T45" fmla="*/ 34 h 3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5" h="34">
                  <a:moveTo>
                    <a:pt x="0" y="0"/>
                  </a:moveTo>
                  <a:lnTo>
                    <a:pt x="21" y="0"/>
                  </a:lnTo>
                  <a:lnTo>
                    <a:pt x="26" y="2"/>
                  </a:lnTo>
                  <a:lnTo>
                    <a:pt x="30" y="4"/>
                  </a:lnTo>
                  <a:lnTo>
                    <a:pt x="33" y="6"/>
                  </a:lnTo>
                  <a:lnTo>
                    <a:pt x="35" y="12"/>
                  </a:lnTo>
                  <a:lnTo>
                    <a:pt x="33" y="16"/>
                  </a:lnTo>
                  <a:lnTo>
                    <a:pt x="30" y="20"/>
                  </a:lnTo>
                  <a:lnTo>
                    <a:pt x="26" y="22"/>
                  </a:lnTo>
                  <a:lnTo>
                    <a:pt x="19" y="22"/>
                  </a:lnTo>
                  <a:lnTo>
                    <a:pt x="12" y="22"/>
                  </a:lnTo>
                  <a:lnTo>
                    <a:pt x="12" y="34"/>
                  </a:lnTo>
                  <a:lnTo>
                    <a:pt x="0" y="34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60" name="Freeform 384"/>
            <p:cNvSpPr>
              <a:spLocks/>
            </p:cNvSpPr>
            <p:nvPr/>
          </p:nvSpPr>
          <p:spPr bwMode="auto">
            <a:xfrm>
              <a:off x="2180" y="1751"/>
              <a:ext cx="4" cy="4"/>
            </a:xfrm>
            <a:custGeom>
              <a:avLst/>
              <a:gdLst>
                <a:gd name="T0" fmla="*/ 0 w 9"/>
                <a:gd name="T1" fmla="*/ 1 h 8"/>
                <a:gd name="T2" fmla="*/ 0 w 9"/>
                <a:gd name="T3" fmla="*/ 1 h 8"/>
                <a:gd name="T4" fmla="*/ 0 w 9"/>
                <a:gd name="T5" fmla="*/ 1 h 8"/>
                <a:gd name="T6" fmla="*/ 0 w 9"/>
                <a:gd name="T7" fmla="*/ 1 h 8"/>
                <a:gd name="T8" fmla="*/ 0 w 9"/>
                <a:gd name="T9" fmla="*/ 1 h 8"/>
                <a:gd name="T10" fmla="*/ 0 w 9"/>
                <a:gd name="T11" fmla="*/ 1 h 8"/>
                <a:gd name="T12" fmla="*/ 0 w 9"/>
                <a:gd name="T13" fmla="*/ 1 h 8"/>
                <a:gd name="T14" fmla="*/ 0 w 9"/>
                <a:gd name="T15" fmla="*/ 0 h 8"/>
                <a:gd name="T16" fmla="*/ 0 w 9"/>
                <a:gd name="T17" fmla="*/ 0 h 8"/>
                <a:gd name="T18" fmla="*/ 0 w 9"/>
                <a:gd name="T19" fmla="*/ 0 h 8"/>
                <a:gd name="T20" fmla="*/ 0 w 9"/>
                <a:gd name="T21" fmla="*/ 0 h 8"/>
                <a:gd name="T22" fmla="*/ 0 w 9"/>
                <a:gd name="T23" fmla="*/ 1 h 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8"/>
                <a:gd name="T38" fmla="*/ 9 w 9"/>
                <a:gd name="T39" fmla="*/ 8 h 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8">
                  <a:moveTo>
                    <a:pt x="0" y="8"/>
                  </a:moveTo>
                  <a:lnTo>
                    <a:pt x="4" y="8"/>
                  </a:lnTo>
                  <a:lnTo>
                    <a:pt x="7" y="6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61" name="Freeform 385"/>
            <p:cNvSpPr>
              <a:spLocks/>
            </p:cNvSpPr>
            <p:nvPr/>
          </p:nvSpPr>
          <p:spPr bwMode="auto">
            <a:xfrm>
              <a:off x="2198" y="1746"/>
              <a:ext cx="18" cy="19"/>
            </a:xfrm>
            <a:custGeom>
              <a:avLst/>
              <a:gdLst>
                <a:gd name="T0" fmla="*/ 0 w 30"/>
                <a:gd name="T1" fmla="*/ 0 h 34"/>
                <a:gd name="T2" fmla="*/ 1 w 30"/>
                <a:gd name="T3" fmla="*/ 0 h 34"/>
                <a:gd name="T4" fmla="*/ 1 w 30"/>
                <a:gd name="T5" fmla="*/ 1 h 34"/>
                <a:gd name="T6" fmla="*/ 1 w 30"/>
                <a:gd name="T7" fmla="*/ 1 h 34"/>
                <a:gd name="T8" fmla="*/ 1 w 30"/>
                <a:gd name="T9" fmla="*/ 1 h 34"/>
                <a:gd name="T10" fmla="*/ 0 w 30"/>
                <a:gd name="T11" fmla="*/ 1 h 34"/>
                <a:gd name="T12" fmla="*/ 0 w 30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34"/>
                <a:gd name="T23" fmla="*/ 30 w 30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34">
                  <a:moveTo>
                    <a:pt x="0" y="0"/>
                  </a:moveTo>
                  <a:lnTo>
                    <a:pt x="12" y="0"/>
                  </a:lnTo>
                  <a:lnTo>
                    <a:pt x="12" y="26"/>
                  </a:lnTo>
                  <a:lnTo>
                    <a:pt x="30" y="26"/>
                  </a:lnTo>
                  <a:lnTo>
                    <a:pt x="30" y="34"/>
                  </a:lnTo>
                  <a:lnTo>
                    <a:pt x="0" y="34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62" name="Freeform 386"/>
            <p:cNvSpPr>
              <a:spLocks/>
            </p:cNvSpPr>
            <p:nvPr/>
          </p:nvSpPr>
          <p:spPr bwMode="auto">
            <a:xfrm>
              <a:off x="2217" y="1746"/>
              <a:ext cx="26" cy="19"/>
            </a:xfrm>
            <a:custGeom>
              <a:avLst/>
              <a:gdLst>
                <a:gd name="T0" fmla="*/ 1 w 44"/>
                <a:gd name="T1" fmla="*/ 1 h 34"/>
                <a:gd name="T2" fmla="*/ 1 w 44"/>
                <a:gd name="T3" fmla="*/ 1 h 34"/>
                <a:gd name="T4" fmla="*/ 1 w 44"/>
                <a:gd name="T5" fmla="*/ 1 h 34"/>
                <a:gd name="T6" fmla="*/ 0 w 44"/>
                <a:gd name="T7" fmla="*/ 1 h 34"/>
                <a:gd name="T8" fmla="*/ 1 w 44"/>
                <a:gd name="T9" fmla="*/ 0 h 34"/>
                <a:gd name="T10" fmla="*/ 1 w 44"/>
                <a:gd name="T11" fmla="*/ 0 h 34"/>
                <a:gd name="T12" fmla="*/ 2 w 44"/>
                <a:gd name="T13" fmla="*/ 1 h 34"/>
                <a:gd name="T14" fmla="*/ 1 w 44"/>
                <a:gd name="T15" fmla="*/ 1 h 34"/>
                <a:gd name="T16" fmla="*/ 1 w 44"/>
                <a:gd name="T17" fmla="*/ 1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34"/>
                <a:gd name="T29" fmla="*/ 44 w 44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34">
                  <a:moveTo>
                    <a:pt x="28" y="28"/>
                  </a:moveTo>
                  <a:lnTo>
                    <a:pt x="14" y="28"/>
                  </a:lnTo>
                  <a:lnTo>
                    <a:pt x="14" y="34"/>
                  </a:lnTo>
                  <a:lnTo>
                    <a:pt x="0" y="34"/>
                  </a:lnTo>
                  <a:lnTo>
                    <a:pt x="16" y="0"/>
                  </a:lnTo>
                  <a:lnTo>
                    <a:pt x="28" y="0"/>
                  </a:lnTo>
                  <a:lnTo>
                    <a:pt x="44" y="34"/>
                  </a:lnTo>
                  <a:lnTo>
                    <a:pt x="30" y="34"/>
                  </a:lnTo>
                  <a:lnTo>
                    <a:pt x="28" y="28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63" name="Freeform 387"/>
            <p:cNvSpPr>
              <a:spLocks/>
            </p:cNvSpPr>
            <p:nvPr/>
          </p:nvSpPr>
          <p:spPr bwMode="auto">
            <a:xfrm>
              <a:off x="2229" y="1752"/>
              <a:ext cx="4" cy="6"/>
            </a:xfrm>
            <a:custGeom>
              <a:avLst/>
              <a:gdLst>
                <a:gd name="T0" fmla="*/ 1 w 7"/>
                <a:gd name="T1" fmla="*/ 1 h 12"/>
                <a:gd name="T2" fmla="*/ 1 w 7"/>
                <a:gd name="T3" fmla="*/ 0 h 12"/>
                <a:gd name="T4" fmla="*/ 0 w 7"/>
                <a:gd name="T5" fmla="*/ 1 h 12"/>
                <a:gd name="T6" fmla="*/ 1 w 7"/>
                <a:gd name="T7" fmla="*/ 1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12"/>
                <a:gd name="T14" fmla="*/ 7 w 7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12">
                  <a:moveTo>
                    <a:pt x="7" y="12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7" y="12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64" name="Freeform 388"/>
            <p:cNvSpPr>
              <a:spLocks/>
            </p:cNvSpPr>
            <p:nvPr/>
          </p:nvSpPr>
          <p:spPr bwMode="auto">
            <a:xfrm>
              <a:off x="2246" y="1746"/>
              <a:ext cx="23" cy="19"/>
            </a:xfrm>
            <a:custGeom>
              <a:avLst/>
              <a:gdLst>
                <a:gd name="T0" fmla="*/ 1 w 40"/>
                <a:gd name="T1" fmla="*/ 1 h 34"/>
                <a:gd name="T2" fmla="*/ 1 w 40"/>
                <a:gd name="T3" fmla="*/ 1 h 34"/>
                <a:gd name="T4" fmla="*/ 1 w 40"/>
                <a:gd name="T5" fmla="*/ 1 h 34"/>
                <a:gd name="T6" fmla="*/ 1 w 40"/>
                <a:gd name="T7" fmla="*/ 1 h 34"/>
                <a:gd name="T8" fmla="*/ 1 w 40"/>
                <a:gd name="T9" fmla="*/ 1 h 34"/>
                <a:gd name="T10" fmla="*/ 1 w 40"/>
                <a:gd name="T11" fmla="*/ 1 h 34"/>
                <a:gd name="T12" fmla="*/ 1 w 40"/>
                <a:gd name="T13" fmla="*/ 1 h 34"/>
                <a:gd name="T14" fmla="*/ 1 w 40"/>
                <a:gd name="T15" fmla="*/ 1 h 34"/>
                <a:gd name="T16" fmla="*/ 1 w 40"/>
                <a:gd name="T17" fmla="*/ 1 h 34"/>
                <a:gd name="T18" fmla="*/ 1 w 40"/>
                <a:gd name="T19" fmla="*/ 1 h 34"/>
                <a:gd name="T20" fmla="*/ 1 w 40"/>
                <a:gd name="T21" fmla="*/ 1 h 34"/>
                <a:gd name="T22" fmla="*/ 1 w 40"/>
                <a:gd name="T23" fmla="*/ 1 h 34"/>
                <a:gd name="T24" fmla="*/ 0 w 40"/>
                <a:gd name="T25" fmla="*/ 1 h 34"/>
                <a:gd name="T26" fmla="*/ 0 w 40"/>
                <a:gd name="T27" fmla="*/ 1 h 34"/>
                <a:gd name="T28" fmla="*/ 0 w 40"/>
                <a:gd name="T29" fmla="*/ 1 h 34"/>
                <a:gd name="T30" fmla="*/ 1 w 40"/>
                <a:gd name="T31" fmla="*/ 1 h 34"/>
                <a:gd name="T32" fmla="*/ 1 w 40"/>
                <a:gd name="T33" fmla="*/ 1 h 34"/>
                <a:gd name="T34" fmla="*/ 1 w 40"/>
                <a:gd name="T35" fmla="*/ 0 h 34"/>
                <a:gd name="T36" fmla="*/ 1 w 40"/>
                <a:gd name="T37" fmla="*/ 0 h 34"/>
                <a:gd name="T38" fmla="*/ 1 w 40"/>
                <a:gd name="T39" fmla="*/ 1 h 34"/>
                <a:gd name="T40" fmla="*/ 1 w 40"/>
                <a:gd name="T41" fmla="*/ 1 h 34"/>
                <a:gd name="T42" fmla="*/ 1 w 40"/>
                <a:gd name="T43" fmla="*/ 1 h 34"/>
                <a:gd name="T44" fmla="*/ 1 w 40"/>
                <a:gd name="T45" fmla="*/ 1 h 34"/>
                <a:gd name="T46" fmla="*/ 1 w 40"/>
                <a:gd name="T47" fmla="*/ 1 h 34"/>
                <a:gd name="T48" fmla="*/ 1 w 40"/>
                <a:gd name="T49" fmla="*/ 1 h 34"/>
                <a:gd name="T50" fmla="*/ 1 w 40"/>
                <a:gd name="T51" fmla="*/ 1 h 34"/>
                <a:gd name="T52" fmla="*/ 1 w 40"/>
                <a:gd name="T53" fmla="*/ 1 h 34"/>
                <a:gd name="T54" fmla="*/ 1 w 40"/>
                <a:gd name="T55" fmla="*/ 1 h 34"/>
                <a:gd name="T56" fmla="*/ 1 w 40"/>
                <a:gd name="T57" fmla="*/ 1 h 34"/>
                <a:gd name="T58" fmla="*/ 1 w 40"/>
                <a:gd name="T59" fmla="*/ 1 h 34"/>
                <a:gd name="T60" fmla="*/ 1 w 40"/>
                <a:gd name="T61" fmla="*/ 1 h 34"/>
                <a:gd name="T62" fmla="*/ 1 w 40"/>
                <a:gd name="T63" fmla="*/ 1 h 34"/>
                <a:gd name="T64" fmla="*/ 1 w 40"/>
                <a:gd name="T65" fmla="*/ 1 h 34"/>
                <a:gd name="T66" fmla="*/ 1 w 40"/>
                <a:gd name="T67" fmla="*/ 1 h 34"/>
                <a:gd name="T68" fmla="*/ 1 w 40"/>
                <a:gd name="T69" fmla="*/ 1 h 34"/>
                <a:gd name="T70" fmla="*/ 1 w 40"/>
                <a:gd name="T71" fmla="*/ 1 h 34"/>
                <a:gd name="T72" fmla="*/ 1 w 40"/>
                <a:gd name="T73" fmla="*/ 1 h 34"/>
                <a:gd name="T74" fmla="*/ 1 w 40"/>
                <a:gd name="T75" fmla="*/ 1 h 34"/>
                <a:gd name="T76" fmla="*/ 1 w 40"/>
                <a:gd name="T77" fmla="*/ 1 h 34"/>
                <a:gd name="T78" fmla="*/ 1 w 40"/>
                <a:gd name="T79" fmla="*/ 1 h 34"/>
                <a:gd name="T80" fmla="*/ 1 w 40"/>
                <a:gd name="T81" fmla="*/ 1 h 3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0"/>
                <a:gd name="T124" fmla="*/ 0 h 34"/>
                <a:gd name="T125" fmla="*/ 40 w 40"/>
                <a:gd name="T126" fmla="*/ 34 h 3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0" h="34">
                  <a:moveTo>
                    <a:pt x="28" y="20"/>
                  </a:moveTo>
                  <a:lnTo>
                    <a:pt x="40" y="24"/>
                  </a:lnTo>
                  <a:lnTo>
                    <a:pt x="37" y="26"/>
                  </a:lnTo>
                  <a:lnTo>
                    <a:pt x="35" y="30"/>
                  </a:lnTo>
                  <a:lnTo>
                    <a:pt x="33" y="32"/>
                  </a:lnTo>
                  <a:lnTo>
                    <a:pt x="30" y="34"/>
                  </a:lnTo>
                  <a:lnTo>
                    <a:pt x="26" y="34"/>
                  </a:lnTo>
                  <a:lnTo>
                    <a:pt x="21" y="34"/>
                  </a:lnTo>
                  <a:lnTo>
                    <a:pt x="14" y="34"/>
                  </a:lnTo>
                  <a:lnTo>
                    <a:pt x="10" y="34"/>
                  </a:lnTo>
                  <a:lnTo>
                    <a:pt x="5" y="32"/>
                  </a:lnTo>
                  <a:lnTo>
                    <a:pt x="3" y="28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5" y="4"/>
                  </a:lnTo>
                  <a:lnTo>
                    <a:pt x="12" y="2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33" y="2"/>
                  </a:lnTo>
                  <a:lnTo>
                    <a:pt x="35" y="6"/>
                  </a:lnTo>
                  <a:lnTo>
                    <a:pt x="37" y="10"/>
                  </a:lnTo>
                  <a:lnTo>
                    <a:pt x="28" y="12"/>
                  </a:lnTo>
                  <a:lnTo>
                    <a:pt x="26" y="12"/>
                  </a:lnTo>
                  <a:lnTo>
                    <a:pt x="26" y="10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2" y="14"/>
                  </a:lnTo>
                  <a:lnTo>
                    <a:pt x="12" y="18"/>
                  </a:lnTo>
                  <a:lnTo>
                    <a:pt x="12" y="22"/>
                  </a:lnTo>
                  <a:lnTo>
                    <a:pt x="14" y="26"/>
                  </a:lnTo>
                  <a:lnTo>
                    <a:pt x="17" y="26"/>
                  </a:lnTo>
                  <a:lnTo>
                    <a:pt x="19" y="28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26" y="24"/>
                  </a:lnTo>
                  <a:lnTo>
                    <a:pt x="28" y="2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65" name="Line 389"/>
            <p:cNvSpPr>
              <a:spLocks noChangeShapeType="1"/>
            </p:cNvSpPr>
            <p:nvPr/>
          </p:nvSpPr>
          <p:spPr bwMode="auto">
            <a:xfrm>
              <a:off x="2102" y="1756"/>
              <a:ext cx="184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66" name="Freeform 390"/>
            <p:cNvSpPr>
              <a:spLocks/>
            </p:cNvSpPr>
            <p:nvPr/>
          </p:nvSpPr>
          <p:spPr bwMode="auto">
            <a:xfrm>
              <a:off x="2112" y="1751"/>
              <a:ext cx="12" cy="5"/>
            </a:xfrm>
            <a:custGeom>
              <a:avLst/>
              <a:gdLst>
                <a:gd name="T0" fmla="*/ 1 w 21"/>
                <a:gd name="T1" fmla="*/ 1 h 10"/>
                <a:gd name="T2" fmla="*/ 1 w 21"/>
                <a:gd name="T3" fmla="*/ 1 h 10"/>
                <a:gd name="T4" fmla="*/ 0 w 21"/>
                <a:gd name="T5" fmla="*/ 0 h 10"/>
                <a:gd name="T6" fmla="*/ 0 60000 65536"/>
                <a:gd name="T7" fmla="*/ 0 60000 65536"/>
                <a:gd name="T8" fmla="*/ 0 60000 65536"/>
                <a:gd name="T9" fmla="*/ 0 w 21"/>
                <a:gd name="T10" fmla="*/ 0 h 10"/>
                <a:gd name="T11" fmla="*/ 21 w 21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0">
                  <a:moveTo>
                    <a:pt x="21" y="10"/>
                  </a:moveTo>
                  <a:lnTo>
                    <a:pt x="9" y="6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67" name="Freeform 391"/>
            <p:cNvSpPr>
              <a:spLocks/>
            </p:cNvSpPr>
            <p:nvPr/>
          </p:nvSpPr>
          <p:spPr bwMode="auto">
            <a:xfrm>
              <a:off x="2122" y="1756"/>
              <a:ext cx="24" cy="10"/>
            </a:xfrm>
            <a:custGeom>
              <a:avLst/>
              <a:gdLst>
                <a:gd name="T0" fmla="*/ 3 w 37"/>
                <a:gd name="T1" fmla="*/ 0 h 18"/>
                <a:gd name="T2" fmla="*/ 1 w 37"/>
                <a:gd name="T3" fmla="*/ 1 h 18"/>
                <a:gd name="T4" fmla="*/ 0 w 37"/>
                <a:gd name="T5" fmla="*/ 1 h 18"/>
                <a:gd name="T6" fmla="*/ 0 60000 65536"/>
                <a:gd name="T7" fmla="*/ 0 60000 65536"/>
                <a:gd name="T8" fmla="*/ 0 60000 65536"/>
                <a:gd name="T9" fmla="*/ 0 w 37"/>
                <a:gd name="T10" fmla="*/ 0 h 18"/>
                <a:gd name="T11" fmla="*/ 37 w 3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8">
                  <a:moveTo>
                    <a:pt x="37" y="0"/>
                  </a:moveTo>
                  <a:lnTo>
                    <a:pt x="18" y="10"/>
                  </a:lnTo>
                  <a:lnTo>
                    <a:pt x="0" y="18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68" name="Freeform 392"/>
            <p:cNvSpPr>
              <a:spLocks/>
            </p:cNvSpPr>
            <p:nvPr/>
          </p:nvSpPr>
          <p:spPr bwMode="auto">
            <a:xfrm>
              <a:off x="2134" y="1742"/>
              <a:ext cx="24" cy="14"/>
            </a:xfrm>
            <a:custGeom>
              <a:avLst/>
              <a:gdLst>
                <a:gd name="T0" fmla="*/ 0 w 40"/>
                <a:gd name="T1" fmla="*/ 0 h 27"/>
                <a:gd name="T2" fmla="*/ 1 w 40"/>
                <a:gd name="T3" fmla="*/ 1 h 27"/>
                <a:gd name="T4" fmla="*/ 2 w 40"/>
                <a:gd name="T5" fmla="*/ 1 h 27"/>
                <a:gd name="T6" fmla="*/ 0 60000 65536"/>
                <a:gd name="T7" fmla="*/ 0 60000 65536"/>
                <a:gd name="T8" fmla="*/ 0 60000 65536"/>
                <a:gd name="T9" fmla="*/ 0 w 40"/>
                <a:gd name="T10" fmla="*/ 0 h 27"/>
                <a:gd name="T11" fmla="*/ 40 w 40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" h="27">
                  <a:moveTo>
                    <a:pt x="0" y="0"/>
                  </a:moveTo>
                  <a:lnTo>
                    <a:pt x="21" y="15"/>
                  </a:lnTo>
                  <a:lnTo>
                    <a:pt x="40" y="27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69" name="Freeform 393"/>
            <p:cNvSpPr>
              <a:spLocks/>
            </p:cNvSpPr>
            <p:nvPr/>
          </p:nvSpPr>
          <p:spPr bwMode="auto">
            <a:xfrm>
              <a:off x="2155" y="1756"/>
              <a:ext cx="29" cy="18"/>
            </a:xfrm>
            <a:custGeom>
              <a:avLst/>
              <a:gdLst>
                <a:gd name="T0" fmla="*/ 2 w 49"/>
                <a:gd name="T1" fmla="*/ 0 h 34"/>
                <a:gd name="T2" fmla="*/ 1 w 49"/>
                <a:gd name="T3" fmla="*/ 1 h 34"/>
                <a:gd name="T4" fmla="*/ 1 w 49"/>
                <a:gd name="T5" fmla="*/ 1 h 34"/>
                <a:gd name="T6" fmla="*/ 1 w 49"/>
                <a:gd name="T7" fmla="*/ 1 h 34"/>
                <a:gd name="T8" fmla="*/ 0 w 49"/>
                <a:gd name="T9" fmla="*/ 1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4"/>
                <a:gd name="T17" fmla="*/ 49 w 49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4">
                  <a:moveTo>
                    <a:pt x="49" y="0"/>
                  </a:moveTo>
                  <a:lnTo>
                    <a:pt x="35" y="8"/>
                  </a:lnTo>
                  <a:lnTo>
                    <a:pt x="21" y="16"/>
                  </a:lnTo>
                  <a:lnTo>
                    <a:pt x="10" y="26"/>
                  </a:lnTo>
                  <a:lnTo>
                    <a:pt x="0" y="34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70" name="Freeform 394"/>
            <p:cNvSpPr>
              <a:spLocks/>
            </p:cNvSpPr>
            <p:nvPr/>
          </p:nvSpPr>
          <p:spPr bwMode="auto">
            <a:xfrm>
              <a:off x="2165" y="1735"/>
              <a:ext cx="23" cy="22"/>
            </a:xfrm>
            <a:custGeom>
              <a:avLst/>
              <a:gdLst>
                <a:gd name="T0" fmla="*/ 0 w 37"/>
                <a:gd name="T1" fmla="*/ 0 h 41"/>
                <a:gd name="T2" fmla="*/ 1 w 37"/>
                <a:gd name="T3" fmla="*/ 1 h 41"/>
                <a:gd name="T4" fmla="*/ 2 w 37"/>
                <a:gd name="T5" fmla="*/ 1 h 41"/>
                <a:gd name="T6" fmla="*/ 0 60000 65536"/>
                <a:gd name="T7" fmla="*/ 0 60000 65536"/>
                <a:gd name="T8" fmla="*/ 0 60000 65536"/>
                <a:gd name="T9" fmla="*/ 0 w 37"/>
                <a:gd name="T10" fmla="*/ 0 h 41"/>
                <a:gd name="T11" fmla="*/ 37 w 37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41">
                  <a:moveTo>
                    <a:pt x="0" y="0"/>
                  </a:moveTo>
                  <a:lnTo>
                    <a:pt x="16" y="21"/>
                  </a:lnTo>
                  <a:lnTo>
                    <a:pt x="37" y="41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71" name="Freeform 395"/>
            <p:cNvSpPr>
              <a:spLocks/>
            </p:cNvSpPr>
            <p:nvPr/>
          </p:nvSpPr>
          <p:spPr bwMode="auto">
            <a:xfrm>
              <a:off x="2190" y="1757"/>
              <a:ext cx="34" cy="21"/>
            </a:xfrm>
            <a:custGeom>
              <a:avLst/>
              <a:gdLst>
                <a:gd name="T0" fmla="*/ 3 w 56"/>
                <a:gd name="T1" fmla="*/ 0 h 40"/>
                <a:gd name="T2" fmla="*/ 2 w 56"/>
                <a:gd name="T3" fmla="*/ 1 h 40"/>
                <a:gd name="T4" fmla="*/ 1 w 56"/>
                <a:gd name="T5" fmla="*/ 1 h 40"/>
                <a:gd name="T6" fmla="*/ 1 w 56"/>
                <a:gd name="T7" fmla="*/ 1 h 40"/>
                <a:gd name="T8" fmla="*/ 0 w 56"/>
                <a:gd name="T9" fmla="*/ 1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40"/>
                <a:gd name="T17" fmla="*/ 56 w 5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40">
                  <a:moveTo>
                    <a:pt x="56" y="0"/>
                  </a:moveTo>
                  <a:lnTo>
                    <a:pt x="40" y="10"/>
                  </a:lnTo>
                  <a:lnTo>
                    <a:pt x="26" y="20"/>
                  </a:lnTo>
                  <a:lnTo>
                    <a:pt x="12" y="30"/>
                  </a:lnTo>
                  <a:lnTo>
                    <a:pt x="0" y="4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72" name="Freeform 396"/>
            <p:cNvSpPr>
              <a:spLocks/>
            </p:cNvSpPr>
            <p:nvPr/>
          </p:nvSpPr>
          <p:spPr bwMode="auto">
            <a:xfrm>
              <a:off x="2198" y="1733"/>
              <a:ext cx="31" cy="24"/>
            </a:xfrm>
            <a:custGeom>
              <a:avLst/>
              <a:gdLst>
                <a:gd name="T0" fmla="*/ 0 w 51"/>
                <a:gd name="T1" fmla="*/ 0 h 45"/>
                <a:gd name="T2" fmla="*/ 1 w 51"/>
                <a:gd name="T3" fmla="*/ 1 h 45"/>
                <a:gd name="T4" fmla="*/ 1 w 51"/>
                <a:gd name="T5" fmla="*/ 1 h 45"/>
                <a:gd name="T6" fmla="*/ 2 w 51"/>
                <a:gd name="T7" fmla="*/ 1 h 45"/>
                <a:gd name="T8" fmla="*/ 2 w 51"/>
                <a:gd name="T9" fmla="*/ 1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45"/>
                <a:gd name="T17" fmla="*/ 51 w 51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45">
                  <a:moveTo>
                    <a:pt x="0" y="0"/>
                  </a:moveTo>
                  <a:lnTo>
                    <a:pt x="9" y="10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1" y="45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73" name="Freeform 397"/>
            <p:cNvSpPr>
              <a:spLocks/>
            </p:cNvSpPr>
            <p:nvPr/>
          </p:nvSpPr>
          <p:spPr bwMode="auto">
            <a:xfrm>
              <a:off x="2240" y="1738"/>
              <a:ext cx="16" cy="17"/>
            </a:xfrm>
            <a:custGeom>
              <a:avLst/>
              <a:gdLst>
                <a:gd name="T0" fmla="*/ 0 w 26"/>
                <a:gd name="T1" fmla="*/ 0 h 31"/>
                <a:gd name="T2" fmla="*/ 1 w 26"/>
                <a:gd name="T3" fmla="*/ 1 h 31"/>
                <a:gd name="T4" fmla="*/ 1 w 26"/>
                <a:gd name="T5" fmla="*/ 1 h 31"/>
                <a:gd name="T6" fmla="*/ 0 60000 65536"/>
                <a:gd name="T7" fmla="*/ 0 60000 65536"/>
                <a:gd name="T8" fmla="*/ 0 60000 65536"/>
                <a:gd name="T9" fmla="*/ 0 w 26"/>
                <a:gd name="T10" fmla="*/ 0 h 31"/>
                <a:gd name="T11" fmla="*/ 26 w 26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31">
                  <a:moveTo>
                    <a:pt x="0" y="0"/>
                  </a:moveTo>
                  <a:lnTo>
                    <a:pt x="12" y="15"/>
                  </a:lnTo>
                  <a:lnTo>
                    <a:pt x="26" y="31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74" name="Freeform 398"/>
            <p:cNvSpPr>
              <a:spLocks/>
            </p:cNvSpPr>
            <p:nvPr/>
          </p:nvSpPr>
          <p:spPr bwMode="auto">
            <a:xfrm>
              <a:off x="2235" y="1756"/>
              <a:ext cx="28" cy="18"/>
            </a:xfrm>
            <a:custGeom>
              <a:avLst/>
              <a:gdLst>
                <a:gd name="T0" fmla="*/ 3 w 44"/>
                <a:gd name="T1" fmla="*/ 0 h 34"/>
                <a:gd name="T2" fmla="*/ 2 w 44"/>
                <a:gd name="T3" fmla="*/ 1 h 34"/>
                <a:gd name="T4" fmla="*/ 1 w 44"/>
                <a:gd name="T5" fmla="*/ 1 h 34"/>
                <a:gd name="T6" fmla="*/ 1 w 44"/>
                <a:gd name="T7" fmla="*/ 1 h 34"/>
                <a:gd name="T8" fmla="*/ 0 w 44"/>
                <a:gd name="T9" fmla="*/ 1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34"/>
                <a:gd name="T17" fmla="*/ 44 w 4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34">
                  <a:moveTo>
                    <a:pt x="44" y="0"/>
                  </a:moveTo>
                  <a:lnTo>
                    <a:pt x="33" y="6"/>
                  </a:lnTo>
                  <a:lnTo>
                    <a:pt x="21" y="16"/>
                  </a:lnTo>
                  <a:lnTo>
                    <a:pt x="12" y="24"/>
                  </a:lnTo>
                  <a:lnTo>
                    <a:pt x="0" y="34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75" name="Freeform 399"/>
            <p:cNvSpPr>
              <a:spLocks/>
            </p:cNvSpPr>
            <p:nvPr/>
          </p:nvSpPr>
          <p:spPr bwMode="auto">
            <a:xfrm>
              <a:off x="2283" y="1781"/>
              <a:ext cx="10" cy="4"/>
            </a:xfrm>
            <a:custGeom>
              <a:avLst/>
              <a:gdLst>
                <a:gd name="T0" fmla="*/ 1 w 18"/>
                <a:gd name="T1" fmla="*/ 0 h 8"/>
                <a:gd name="T2" fmla="*/ 1 w 18"/>
                <a:gd name="T3" fmla="*/ 0 h 8"/>
                <a:gd name="T4" fmla="*/ 1 w 18"/>
                <a:gd name="T5" fmla="*/ 0 h 8"/>
                <a:gd name="T6" fmla="*/ 1 w 18"/>
                <a:gd name="T7" fmla="*/ 1 h 8"/>
                <a:gd name="T8" fmla="*/ 1 w 18"/>
                <a:gd name="T9" fmla="*/ 1 h 8"/>
                <a:gd name="T10" fmla="*/ 1 w 18"/>
                <a:gd name="T11" fmla="*/ 1 h 8"/>
                <a:gd name="T12" fmla="*/ 0 w 18"/>
                <a:gd name="T13" fmla="*/ 1 h 8"/>
                <a:gd name="T14" fmla="*/ 1 w 18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8"/>
                <a:gd name="T26" fmla="*/ 18 w 18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8">
                  <a:moveTo>
                    <a:pt x="4" y="0"/>
                  </a:moveTo>
                  <a:lnTo>
                    <a:pt x="9" y="0"/>
                  </a:lnTo>
                  <a:lnTo>
                    <a:pt x="16" y="0"/>
                  </a:lnTo>
                  <a:lnTo>
                    <a:pt x="18" y="4"/>
                  </a:lnTo>
                  <a:lnTo>
                    <a:pt x="16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76" name="Freeform 400"/>
            <p:cNvSpPr>
              <a:spLocks/>
            </p:cNvSpPr>
            <p:nvPr/>
          </p:nvSpPr>
          <p:spPr bwMode="auto">
            <a:xfrm>
              <a:off x="2283" y="1771"/>
              <a:ext cx="10" cy="4"/>
            </a:xfrm>
            <a:custGeom>
              <a:avLst/>
              <a:gdLst>
                <a:gd name="T0" fmla="*/ 1 w 18"/>
                <a:gd name="T1" fmla="*/ 0 h 8"/>
                <a:gd name="T2" fmla="*/ 1 w 18"/>
                <a:gd name="T3" fmla="*/ 0 h 8"/>
                <a:gd name="T4" fmla="*/ 1 w 18"/>
                <a:gd name="T5" fmla="*/ 0 h 8"/>
                <a:gd name="T6" fmla="*/ 1 w 18"/>
                <a:gd name="T7" fmla="*/ 1 h 8"/>
                <a:gd name="T8" fmla="*/ 1 w 18"/>
                <a:gd name="T9" fmla="*/ 1 h 8"/>
                <a:gd name="T10" fmla="*/ 1 w 18"/>
                <a:gd name="T11" fmla="*/ 1 h 8"/>
                <a:gd name="T12" fmla="*/ 0 w 18"/>
                <a:gd name="T13" fmla="*/ 1 h 8"/>
                <a:gd name="T14" fmla="*/ 1 w 18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8"/>
                <a:gd name="T26" fmla="*/ 18 w 18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8">
                  <a:moveTo>
                    <a:pt x="4" y="0"/>
                  </a:moveTo>
                  <a:lnTo>
                    <a:pt x="9" y="0"/>
                  </a:lnTo>
                  <a:lnTo>
                    <a:pt x="16" y="0"/>
                  </a:lnTo>
                  <a:lnTo>
                    <a:pt x="18" y="4"/>
                  </a:lnTo>
                  <a:lnTo>
                    <a:pt x="16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77" name="Freeform 401"/>
            <p:cNvSpPr>
              <a:spLocks/>
            </p:cNvSpPr>
            <p:nvPr/>
          </p:nvSpPr>
          <p:spPr bwMode="auto">
            <a:xfrm>
              <a:off x="2283" y="1791"/>
              <a:ext cx="10" cy="4"/>
            </a:xfrm>
            <a:custGeom>
              <a:avLst/>
              <a:gdLst>
                <a:gd name="T0" fmla="*/ 1 w 18"/>
                <a:gd name="T1" fmla="*/ 0 h 8"/>
                <a:gd name="T2" fmla="*/ 1 w 18"/>
                <a:gd name="T3" fmla="*/ 0 h 8"/>
                <a:gd name="T4" fmla="*/ 1 w 18"/>
                <a:gd name="T5" fmla="*/ 0 h 8"/>
                <a:gd name="T6" fmla="*/ 1 w 18"/>
                <a:gd name="T7" fmla="*/ 1 h 8"/>
                <a:gd name="T8" fmla="*/ 1 w 18"/>
                <a:gd name="T9" fmla="*/ 1 h 8"/>
                <a:gd name="T10" fmla="*/ 1 w 18"/>
                <a:gd name="T11" fmla="*/ 1 h 8"/>
                <a:gd name="T12" fmla="*/ 0 w 18"/>
                <a:gd name="T13" fmla="*/ 1 h 8"/>
                <a:gd name="T14" fmla="*/ 1 w 18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8"/>
                <a:gd name="T26" fmla="*/ 18 w 18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8">
                  <a:moveTo>
                    <a:pt x="4" y="0"/>
                  </a:moveTo>
                  <a:lnTo>
                    <a:pt x="9" y="0"/>
                  </a:lnTo>
                  <a:lnTo>
                    <a:pt x="16" y="0"/>
                  </a:lnTo>
                  <a:lnTo>
                    <a:pt x="18" y="4"/>
                  </a:lnTo>
                  <a:lnTo>
                    <a:pt x="16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78" name="Freeform 402"/>
            <p:cNvSpPr>
              <a:spLocks/>
            </p:cNvSpPr>
            <p:nvPr/>
          </p:nvSpPr>
          <p:spPr bwMode="auto">
            <a:xfrm>
              <a:off x="2283" y="1775"/>
              <a:ext cx="10" cy="6"/>
            </a:xfrm>
            <a:custGeom>
              <a:avLst/>
              <a:gdLst>
                <a:gd name="T0" fmla="*/ 1 w 18"/>
                <a:gd name="T1" fmla="*/ 0 h 10"/>
                <a:gd name="T2" fmla="*/ 1 w 18"/>
                <a:gd name="T3" fmla="*/ 0 h 10"/>
                <a:gd name="T4" fmla="*/ 1 w 18"/>
                <a:gd name="T5" fmla="*/ 0 h 10"/>
                <a:gd name="T6" fmla="*/ 1 w 18"/>
                <a:gd name="T7" fmla="*/ 1 h 10"/>
                <a:gd name="T8" fmla="*/ 1 w 18"/>
                <a:gd name="T9" fmla="*/ 1 h 10"/>
                <a:gd name="T10" fmla="*/ 1 w 18"/>
                <a:gd name="T11" fmla="*/ 1 h 10"/>
                <a:gd name="T12" fmla="*/ 0 w 18"/>
                <a:gd name="T13" fmla="*/ 1 h 10"/>
                <a:gd name="T14" fmla="*/ 1 w 18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10"/>
                <a:gd name="T26" fmla="*/ 18 w 18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10">
                  <a:moveTo>
                    <a:pt x="4" y="0"/>
                  </a:moveTo>
                  <a:lnTo>
                    <a:pt x="9" y="0"/>
                  </a:lnTo>
                  <a:lnTo>
                    <a:pt x="16" y="0"/>
                  </a:lnTo>
                  <a:lnTo>
                    <a:pt x="18" y="4"/>
                  </a:lnTo>
                  <a:lnTo>
                    <a:pt x="16" y="10"/>
                  </a:lnTo>
                  <a:lnTo>
                    <a:pt x="4" y="10"/>
                  </a:ln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79" name="Freeform 403"/>
            <p:cNvSpPr>
              <a:spLocks/>
            </p:cNvSpPr>
            <p:nvPr/>
          </p:nvSpPr>
          <p:spPr bwMode="auto">
            <a:xfrm>
              <a:off x="2283" y="1766"/>
              <a:ext cx="10" cy="5"/>
            </a:xfrm>
            <a:custGeom>
              <a:avLst/>
              <a:gdLst>
                <a:gd name="T0" fmla="*/ 1 w 18"/>
                <a:gd name="T1" fmla="*/ 0 h 10"/>
                <a:gd name="T2" fmla="*/ 1 w 18"/>
                <a:gd name="T3" fmla="*/ 0 h 10"/>
                <a:gd name="T4" fmla="*/ 1 w 18"/>
                <a:gd name="T5" fmla="*/ 0 h 10"/>
                <a:gd name="T6" fmla="*/ 1 w 18"/>
                <a:gd name="T7" fmla="*/ 1 h 10"/>
                <a:gd name="T8" fmla="*/ 1 w 18"/>
                <a:gd name="T9" fmla="*/ 1 h 10"/>
                <a:gd name="T10" fmla="*/ 1 w 18"/>
                <a:gd name="T11" fmla="*/ 1 h 10"/>
                <a:gd name="T12" fmla="*/ 0 w 18"/>
                <a:gd name="T13" fmla="*/ 1 h 10"/>
                <a:gd name="T14" fmla="*/ 1 w 18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10"/>
                <a:gd name="T26" fmla="*/ 18 w 18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10">
                  <a:moveTo>
                    <a:pt x="4" y="0"/>
                  </a:moveTo>
                  <a:lnTo>
                    <a:pt x="9" y="0"/>
                  </a:lnTo>
                  <a:lnTo>
                    <a:pt x="16" y="0"/>
                  </a:lnTo>
                  <a:lnTo>
                    <a:pt x="18" y="6"/>
                  </a:lnTo>
                  <a:lnTo>
                    <a:pt x="16" y="10"/>
                  </a:lnTo>
                  <a:lnTo>
                    <a:pt x="4" y="1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80" name="Line 404"/>
            <p:cNvSpPr>
              <a:spLocks noChangeShapeType="1"/>
            </p:cNvSpPr>
            <p:nvPr/>
          </p:nvSpPr>
          <p:spPr bwMode="auto">
            <a:xfrm>
              <a:off x="2293" y="1773"/>
              <a:ext cx="7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81" name="Line 405"/>
            <p:cNvSpPr>
              <a:spLocks noChangeShapeType="1"/>
            </p:cNvSpPr>
            <p:nvPr/>
          </p:nvSpPr>
          <p:spPr bwMode="auto">
            <a:xfrm>
              <a:off x="2277" y="1773"/>
              <a:ext cx="6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82" name="Line 406"/>
            <p:cNvSpPr>
              <a:spLocks noChangeShapeType="1"/>
            </p:cNvSpPr>
            <p:nvPr/>
          </p:nvSpPr>
          <p:spPr bwMode="auto">
            <a:xfrm>
              <a:off x="2276" y="1777"/>
              <a:ext cx="7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83" name="Line 407"/>
            <p:cNvSpPr>
              <a:spLocks noChangeShapeType="1"/>
            </p:cNvSpPr>
            <p:nvPr/>
          </p:nvSpPr>
          <p:spPr bwMode="auto">
            <a:xfrm>
              <a:off x="2276" y="1787"/>
              <a:ext cx="7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84" name="Line 408"/>
            <p:cNvSpPr>
              <a:spLocks noChangeShapeType="1"/>
            </p:cNvSpPr>
            <p:nvPr/>
          </p:nvSpPr>
          <p:spPr bwMode="auto">
            <a:xfrm>
              <a:off x="2276" y="1783"/>
              <a:ext cx="7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85" name="Freeform 409"/>
            <p:cNvSpPr>
              <a:spLocks/>
            </p:cNvSpPr>
            <p:nvPr/>
          </p:nvSpPr>
          <p:spPr bwMode="auto">
            <a:xfrm>
              <a:off x="2129" y="1804"/>
              <a:ext cx="10" cy="8"/>
            </a:xfrm>
            <a:custGeom>
              <a:avLst/>
              <a:gdLst>
                <a:gd name="T0" fmla="*/ 0 w 19"/>
                <a:gd name="T1" fmla="*/ 0 h 14"/>
                <a:gd name="T2" fmla="*/ 1 w 19"/>
                <a:gd name="T3" fmla="*/ 0 h 14"/>
                <a:gd name="T4" fmla="*/ 1 w 19"/>
                <a:gd name="T5" fmla="*/ 0 h 14"/>
                <a:gd name="T6" fmla="*/ 1 w 19"/>
                <a:gd name="T7" fmla="*/ 0 h 14"/>
                <a:gd name="T8" fmla="*/ 1 w 19"/>
                <a:gd name="T9" fmla="*/ 0 h 14"/>
                <a:gd name="T10" fmla="*/ 1 w 19"/>
                <a:gd name="T11" fmla="*/ 0 h 14"/>
                <a:gd name="T12" fmla="*/ 1 w 19"/>
                <a:gd name="T13" fmla="*/ 1 h 14"/>
                <a:gd name="T14" fmla="*/ 1 w 19"/>
                <a:gd name="T15" fmla="*/ 1 h 14"/>
                <a:gd name="T16" fmla="*/ 1 w 19"/>
                <a:gd name="T17" fmla="*/ 1 h 14"/>
                <a:gd name="T18" fmla="*/ 1 w 19"/>
                <a:gd name="T19" fmla="*/ 1 h 14"/>
                <a:gd name="T20" fmla="*/ 1 w 19"/>
                <a:gd name="T21" fmla="*/ 1 h 14"/>
                <a:gd name="T22" fmla="*/ 1 w 19"/>
                <a:gd name="T23" fmla="*/ 1 h 14"/>
                <a:gd name="T24" fmla="*/ 1 w 19"/>
                <a:gd name="T25" fmla="*/ 1 h 14"/>
                <a:gd name="T26" fmla="*/ 1 w 19"/>
                <a:gd name="T27" fmla="*/ 1 h 14"/>
                <a:gd name="T28" fmla="*/ 1 w 19"/>
                <a:gd name="T29" fmla="*/ 1 h 14"/>
                <a:gd name="T30" fmla="*/ 1 w 19"/>
                <a:gd name="T31" fmla="*/ 1 h 14"/>
                <a:gd name="T32" fmla="*/ 1 w 19"/>
                <a:gd name="T33" fmla="*/ 1 h 14"/>
                <a:gd name="T34" fmla="*/ 1 w 19"/>
                <a:gd name="T35" fmla="*/ 1 h 14"/>
                <a:gd name="T36" fmla="*/ 1 w 19"/>
                <a:gd name="T37" fmla="*/ 1 h 14"/>
                <a:gd name="T38" fmla="*/ 1 w 19"/>
                <a:gd name="T39" fmla="*/ 1 h 14"/>
                <a:gd name="T40" fmla="*/ 1 w 19"/>
                <a:gd name="T41" fmla="*/ 1 h 14"/>
                <a:gd name="T42" fmla="*/ 1 w 19"/>
                <a:gd name="T43" fmla="*/ 1 h 14"/>
                <a:gd name="T44" fmla="*/ 1 w 19"/>
                <a:gd name="T45" fmla="*/ 1 h 14"/>
                <a:gd name="T46" fmla="*/ 1 w 19"/>
                <a:gd name="T47" fmla="*/ 1 h 14"/>
                <a:gd name="T48" fmla="*/ 1 w 19"/>
                <a:gd name="T49" fmla="*/ 1 h 14"/>
                <a:gd name="T50" fmla="*/ 1 w 19"/>
                <a:gd name="T51" fmla="*/ 1 h 14"/>
                <a:gd name="T52" fmla="*/ 1 w 19"/>
                <a:gd name="T53" fmla="*/ 1 h 14"/>
                <a:gd name="T54" fmla="*/ 1 w 19"/>
                <a:gd name="T55" fmla="*/ 1 h 14"/>
                <a:gd name="T56" fmla="*/ 1 w 19"/>
                <a:gd name="T57" fmla="*/ 0 h 14"/>
                <a:gd name="T58" fmla="*/ 1 w 19"/>
                <a:gd name="T59" fmla="*/ 0 h 14"/>
                <a:gd name="T60" fmla="*/ 1 w 19"/>
                <a:gd name="T61" fmla="*/ 0 h 14"/>
                <a:gd name="T62" fmla="*/ 1 w 19"/>
                <a:gd name="T63" fmla="*/ 0 h 14"/>
                <a:gd name="T64" fmla="*/ 1 w 19"/>
                <a:gd name="T65" fmla="*/ 0 h 14"/>
                <a:gd name="T66" fmla="*/ 1 w 19"/>
                <a:gd name="T67" fmla="*/ 0 h 14"/>
                <a:gd name="T68" fmla="*/ 1 w 19"/>
                <a:gd name="T69" fmla="*/ 0 h 14"/>
                <a:gd name="T70" fmla="*/ 1 w 19"/>
                <a:gd name="T71" fmla="*/ 1 h 14"/>
                <a:gd name="T72" fmla="*/ 1 w 19"/>
                <a:gd name="T73" fmla="*/ 1 h 14"/>
                <a:gd name="T74" fmla="*/ 1 w 19"/>
                <a:gd name="T75" fmla="*/ 1 h 14"/>
                <a:gd name="T76" fmla="*/ 1 w 19"/>
                <a:gd name="T77" fmla="*/ 1 h 14"/>
                <a:gd name="T78" fmla="*/ 1 w 19"/>
                <a:gd name="T79" fmla="*/ 1 h 14"/>
                <a:gd name="T80" fmla="*/ 1 w 19"/>
                <a:gd name="T81" fmla="*/ 1 h 14"/>
                <a:gd name="T82" fmla="*/ 1 w 19"/>
                <a:gd name="T83" fmla="*/ 1 h 14"/>
                <a:gd name="T84" fmla="*/ 1 w 19"/>
                <a:gd name="T85" fmla="*/ 1 h 14"/>
                <a:gd name="T86" fmla="*/ 1 w 19"/>
                <a:gd name="T87" fmla="*/ 1 h 14"/>
                <a:gd name="T88" fmla="*/ 1 w 19"/>
                <a:gd name="T89" fmla="*/ 1 h 14"/>
                <a:gd name="T90" fmla="*/ 1 w 19"/>
                <a:gd name="T91" fmla="*/ 1 h 14"/>
                <a:gd name="T92" fmla="*/ 1 w 19"/>
                <a:gd name="T93" fmla="*/ 1 h 14"/>
                <a:gd name="T94" fmla="*/ 1 w 19"/>
                <a:gd name="T95" fmla="*/ 1 h 14"/>
                <a:gd name="T96" fmla="*/ 1 w 19"/>
                <a:gd name="T97" fmla="*/ 1 h 14"/>
                <a:gd name="T98" fmla="*/ 1 w 19"/>
                <a:gd name="T99" fmla="*/ 1 h 14"/>
                <a:gd name="T100" fmla="*/ 1 w 19"/>
                <a:gd name="T101" fmla="*/ 1 h 14"/>
                <a:gd name="T102" fmla="*/ 1 w 19"/>
                <a:gd name="T103" fmla="*/ 1 h 14"/>
                <a:gd name="T104" fmla="*/ 1 w 19"/>
                <a:gd name="T105" fmla="*/ 1 h 14"/>
                <a:gd name="T106" fmla="*/ 1 w 19"/>
                <a:gd name="T107" fmla="*/ 1 h 14"/>
                <a:gd name="T108" fmla="*/ 1 w 19"/>
                <a:gd name="T109" fmla="*/ 1 h 14"/>
                <a:gd name="T110" fmla="*/ 1 w 19"/>
                <a:gd name="T111" fmla="*/ 1 h 14"/>
                <a:gd name="T112" fmla="*/ 1 w 19"/>
                <a:gd name="T113" fmla="*/ 1 h 14"/>
                <a:gd name="T114" fmla="*/ 1 w 19"/>
                <a:gd name="T115" fmla="*/ 0 h 14"/>
                <a:gd name="T116" fmla="*/ 1 w 19"/>
                <a:gd name="T117" fmla="*/ 0 h 14"/>
                <a:gd name="T118" fmla="*/ 0 w 19"/>
                <a:gd name="T119" fmla="*/ 0 h 14"/>
                <a:gd name="T120" fmla="*/ 0 w 19"/>
                <a:gd name="T121" fmla="*/ 0 h 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"/>
                <a:gd name="T184" fmla="*/ 0 h 14"/>
                <a:gd name="T185" fmla="*/ 19 w 19"/>
                <a:gd name="T186" fmla="*/ 14 h 1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" h="14">
                  <a:moveTo>
                    <a:pt x="0" y="0"/>
                  </a:moveTo>
                  <a:lnTo>
                    <a:pt x="9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9" y="14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86" name="Freeform 410"/>
            <p:cNvSpPr>
              <a:spLocks/>
            </p:cNvSpPr>
            <p:nvPr/>
          </p:nvSpPr>
          <p:spPr bwMode="auto">
            <a:xfrm>
              <a:off x="2139" y="1806"/>
              <a:ext cx="14" cy="6"/>
            </a:xfrm>
            <a:custGeom>
              <a:avLst/>
              <a:gdLst>
                <a:gd name="T0" fmla="*/ 1 w 21"/>
                <a:gd name="T1" fmla="*/ 1 h 10"/>
                <a:gd name="T2" fmla="*/ 1 w 21"/>
                <a:gd name="T3" fmla="*/ 0 h 10"/>
                <a:gd name="T4" fmla="*/ 1 w 21"/>
                <a:gd name="T5" fmla="*/ 0 h 10"/>
                <a:gd name="T6" fmla="*/ 1 w 21"/>
                <a:gd name="T7" fmla="*/ 0 h 10"/>
                <a:gd name="T8" fmla="*/ 1 w 21"/>
                <a:gd name="T9" fmla="*/ 1 h 10"/>
                <a:gd name="T10" fmla="*/ 1 w 21"/>
                <a:gd name="T11" fmla="*/ 0 h 10"/>
                <a:gd name="T12" fmla="*/ 1 w 21"/>
                <a:gd name="T13" fmla="*/ 0 h 10"/>
                <a:gd name="T14" fmla="*/ 1 w 21"/>
                <a:gd name="T15" fmla="*/ 0 h 10"/>
                <a:gd name="T16" fmla="*/ 1 w 21"/>
                <a:gd name="T17" fmla="*/ 1 h 10"/>
                <a:gd name="T18" fmla="*/ 1 w 21"/>
                <a:gd name="T19" fmla="*/ 1 h 10"/>
                <a:gd name="T20" fmla="*/ 1 w 21"/>
                <a:gd name="T21" fmla="*/ 1 h 10"/>
                <a:gd name="T22" fmla="*/ 1 w 21"/>
                <a:gd name="T23" fmla="*/ 1 h 10"/>
                <a:gd name="T24" fmla="*/ 2 w 21"/>
                <a:gd name="T25" fmla="*/ 1 h 10"/>
                <a:gd name="T26" fmla="*/ 1 w 21"/>
                <a:gd name="T27" fmla="*/ 1 h 10"/>
                <a:gd name="T28" fmla="*/ 1 w 21"/>
                <a:gd name="T29" fmla="*/ 1 h 10"/>
                <a:gd name="T30" fmla="*/ 1 w 21"/>
                <a:gd name="T31" fmla="*/ 1 h 10"/>
                <a:gd name="T32" fmla="*/ 1 w 21"/>
                <a:gd name="T33" fmla="*/ 1 h 10"/>
                <a:gd name="T34" fmla="*/ 1 w 21"/>
                <a:gd name="T35" fmla="*/ 1 h 10"/>
                <a:gd name="T36" fmla="*/ 1 w 21"/>
                <a:gd name="T37" fmla="*/ 1 h 10"/>
                <a:gd name="T38" fmla="*/ 1 w 21"/>
                <a:gd name="T39" fmla="*/ 1 h 10"/>
                <a:gd name="T40" fmla="*/ 1 w 21"/>
                <a:gd name="T41" fmla="*/ 1 h 10"/>
                <a:gd name="T42" fmla="*/ 1 w 21"/>
                <a:gd name="T43" fmla="*/ 1 h 10"/>
                <a:gd name="T44" fmla="*/ 1 w 21"/>
                <a:gd name="T45" fmla="*/ 1 h 10"/>
                <a:gd name="T46" fmla="*/ 1 w 21"/>
                <a:gd name="T47" fmla="*/ 1 h 10"/>
                <a:gd name="T48" fmla="*/ 1 w 21"/>
                <a:gd name="T49" fmla="*/ 1 h 10"/>
                <a:gd name="T50" fmla="*/ 1 w 21"/>
                <a:gd name="T51" fmla="*/ 1 h 10"/>
                <a:gd name="T52" fmla="*/ 1 w 21"/>
                <a:gd name="T53" fmla="*/ 1 h 10"/>
                <a:gd name="T54" fmla="*/ 1 w 21"/>
                <a:gd name="T55" fmla="*/ 1 h 10"/>
                <a:gd name="T56" fmla="*/ 1 w 21"/>
                <a:gd name="T57" fmla="*/ 1 h 10"/>
                <a:gd name="T58" fmla="*/ 1 w 21"/>
                <a:gd name="T59" fmla="*/ 1 h 10"/>
                <a:gd name="T60" fmla="*/ 1 w 21"/>
                <a:gd name="T61" fmla="*/ 1 h 10"/>
                <a:gd name="T62" fmla="*/ 1 w 21"/>
                <a:gd name="T63" fmla="*/ 1 h 10"/>
                <a:gd name="T64" fmla="*/ 1 w 21"/>
                <a:gd name="T65" fmla="*/ 1 h 10"/>
                <a:gd name="T66" fmla="*/ 1 w 21"/>
                <a:gd name="T67" fmla="*/ 1 h 10"/>
                <a:gd name="T68" fmla="*/ 1 w 21"/>
                <a:gd name="T69" fmla="*/ 1 h 10"/>
                <a:gd name="T70" fmla="*/ 1 w 21"/>
                <a:gd name="T71" fmla="*/ 1 h 10"/>
                <a:gd name="T72" fmla="*/ 1 w 21"/>
                <a:gd name="T73" fmla="*/ 1 h 10"/>
                <a:gd name="T74" fmla="*/ 0 w 21"/>
                <a:gd name="T75" fmla="*/ 1 h 10"/>
                <a:gd name="T76" fmla="*/ 1 w 21"/>
                <a:gd name="T77" fmla="*/ 1 h 10"/>
                <a:gd name="T78" fmla="*/ 1 w 21"/>
                <a:gd name="T79" fmla="*/ 1 h 10"/>
                <a:gd name="T80" fmla="*/ 1 w 21"/>
                <a:gd name="T81" fmla="*/ 1 h 10"/>
                <a:gd name="T82" fmla="*/ 1 w 21"/>
                <a:gd name="T83" fmla="*/ 1 h 10"/>
                <a:gd name="T84" fmla="*/ 0 w 21"/>
                <a:gd name="T85" fmla="*/ 0 h 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"/>
                <a:gd name="T130" fmla="*/ 0 h 10"/>
                <a:gd name="T131" fmla="*/ 21 w 21"/>
                <a:gd name="T132" fmla="*/ 10 h 1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" h="10">
                  <a:moveTo>
                    <a:pt x="4" y="0"/>
                  </a:moveTo>
                  <a:lnTo>
                    <a:pt x="4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21" y="10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2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87" name="Freeform 411"/>
            <p:cNvSpPr>
              <a:spLocks noEditPoints="1"/>
            </p:cNvSpPr>
            <p:nvPr/>
          </p:nvSpPr>
          <p:spPr bwMode="auto">
            <a:xfrm>
              <a:off x="2156" y="1804"/>
              <a:ext cx="8" cy="8"/>
            </a:xfrm>
            <a:custGeom>
              <a:avLst/>
              <a:gdLst>
                <a:gd name="T0" fmla="*/ 1 w 11"/>
                <a:gd name="T1" fmla="*/ 0 h 14"/>
                <a:gd name="T2" fmla="*/ 1 w 11"/>
                <a:gd name="T3" fmla="*/ 1 h 14"/>
                <a:gd name="T4" fmla="*/ 1 w 11"/>
                <a:gd name="T5" fmla="*/ 1 h 14"/>
                <a:gd name="T6" fmla="*/ 1 w 11"/>
                <a:gd name="T7" fmla="*/ 1 h 14"/>
                <a:gd name="T8" fmla="*/ 1 w 11"/>
                <a:gd name="T9" fmla="*/ 1 h 14"/>
                <a:gd name="T10" fmla="*/ 1 w 11"/>
                <a:gd name="T11" fmla="*/ 1 h 14"/>
                <a:gd name="T12" fmla="*/ 1 w 11"/>
                <a:gd name="T13" fmla="*/ 1 h 14"/>
                <a:gd name="T14" fmla="*/ 1 w 11"/>
                <a:gd name="T15" fmla="*/ 1 h 14"/>
                <a:gd name="T16" fmla="*/ 1 w 11"/>
                <a:gd name="T17" fmla="*/ 1 h 14"/>
                <a:gd name="T18" fmla="*/ 1 w 11"/>
                <a:gd name="T19" fmla="*/ 1 h 14"/>
                <a:gd name="T20" fmla="*/ 1 w 11"/>
                <a:gd name="T21" fmla="*/ 1 h 14"/>
                <a:gd name="T22" fmla="*/ 1 w 11"/>
                <a:gd name="T23" fmla="*/ 1 h 14"/>
                <a:gd name="T24" fmla="*/ 1 w 11"/>
                <a:gd name="T25" fmla="*/ 1 h 14"/>
                <a:gd name="T26" fmla="*/ 1 w 11"/>
                <a:gd name="T27" fmla="*/ 1 h 14"/>
                <a:gd name="T28" fmla="*/ 1 w 11"/>
                <a:gd name="T29" fmla="*/ 1 h 14"/>
                <a:gd name="T30" fmla="*/ 1 w 11"/>
                <a:gd name="T31" fmla="*/ 1 h 14"/>
                <a:gd name="T32" fmla="*/ 1 w 11"/>
                <a:gd name="T33" fmla="*/ 1 h 14"/>
                <a:gd name="T34" fmla="*/ 1 w 11"/>
                <a:gd name="T35" fmla="*/ 1 h 14"/>
                <a:gd name="T36" fmla="*/ 1 w 11"/>
                <a:gd name="T37" fmla="*/ 1 h 14"/>
                <a:gd name="T38" fmla="*/ 1 w 11"/>
                <a:gd name="T39" fmla="*/ 1 h 14"/>
                <a:gd name="T40" fmla="*/ 1 w 11"/>
                <a:gd name="T41" fmla="*/ 1 h 14"/>
                <a:gd name="T42" fmla="*/ 0 w 11"/>
                <a:gd name="T43" fmla="*/ 1 h 14"/>
                <a:gd name="T44" fmla="*/ 0 w 11"/>
                <a:gd name="T45" fmla="*/ 1 h 14"/>
                <a:gd name="T46" fmla="*/ 0 w 11"/>
                <a:gd name="T47" fmla="*/ 1 h 14"/>
                <a:gd name="T48" fmla="*/ 0 w 11"/>
                <a:gd name="T49" fmla="*/ 1 h 14"/>
                <a:gd name="T50" fmla="*/ 0 w 11"/>
                <a:gd name="T51" fmla="*/ 1 h 14"/>
                <a:gd name="T52" fmla="*/ 0 w 11"/>
                <a:gd name="T53" fmla="*/ 0 h 14"/>
                <a:gd name="T54" fmla="*/ 0 w 11"/>
                <a:gd name="T55" fmla="*/ 0 h 14"/>
                <a:gd name="T56" fmla="*/ 0 w 11"/>
                <a:gd name="T57" fmla="*/ 0 h 14"/>
                <a:gd name="T58" fmla="*/ 0 w 11"/>
                <a:gd name="T59" fmla="*/ 0 h 14"/>
                <a:gd name="T60" fmla="*/ 1 w 11"/>
                <a:gd name="T61" fmla="*/ 0 h 14"/>
                <a:gd name="T62" fmla="*/ 1 w 11"/>
                <a:gd name="T63" fmla="*/ 1 h 14"/>
                <a:gd name="T64" fmla="*/ 1 w 11"/>
                <a:gd name="T65" fmla="*/ 1 h 14"/>
                <a:gd name="T66" fmla="*/ 1 w 11"/>
                <a:gd name="T67" fmla="*/ 1 h 14"/>
                <a:gd name="T68" fmla="*/ 1 w 11"/>
                <a:gd name="T69" fmla="*/ 1 h 14"/>
                <a:gd name="T70" fmla="*/ 1 w 11"/>
                <a:gd name="T71" fmla="*/ 1 h 14"/>
                <a:gd name="T72" fmla="*/ 1 w 11"/>
                <a:gd name="T73" fmla="*/ 1 h 14"/>
                <a:gd name="T74" fmla="*/ 1 w 11"/>
                <a:gd name="T75" fmla="*/ 1 h 14"/>
                <a:gd name="T76" fmla="*/ 1 w 11"/>
                <a:gd name="T77" fmla="*/ 1 h 14"/>
                <a:gd name="T78" fmla="*/ 1 w 11"/>
                <a:gd name="T79" fmla="*/ 1 h 14"/>
                <a:gd name="T80" fmla="*/ 1 w 11"/>
                <a:gd name="T81" fmla="*/ 1 h 14"/>
                <a:gd name="T82" fmla="*/ 1 w 11"/>
                <a:gd name="T83" fmla="*/ 1 h 14"/>
                <a:gd name="T84" fmla="*/ 1 w 11"/>
                <a:gd name="T85" fmla="*/ 1 h 14"/>
                <a:gd name="T86" fmla="*/ 1 w 11"/>
                <a:gd name="T87" fmla="*/ 1 h 14"/>
                <a:gd name="T88" fmla="*/ 1 w 11"/>
                <a:gd name="T89" fmla="*/ 1 h 14"/>
                <a:gd name="T90" fmla="*/ 1 w 11"/>
                <a:gd name="T91" fmla="*/ 1 h 14"/>
                <a:gd name="T92" fmla="*/ 1 w 11"/>
                <a:gd name="T93" fmla="*/ 1 h 14"/>
                <a:gd name="T94" fmla="*/ 1 w 11"/>
                <a:gd name="T95" fmla="*/ 1 h 14"/>
                <a:gd name="T96" fmla="*/ 1 w 11"/>
                <a:gd name="T97" fmla="*/ 1 h 14"/>
                <a:gd name="T98" fmla="*/ 1 w 11"/>
                <a:gd name="T99" fmla="*/ 1 h 14"/>
                <a:gd name="T100" fmla="*/ 1 w 11"/>
                <a:gd name="T101" fmla="*/ 1 h 1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"/>
                <a:gd name="T154" fmla="*/ 0 h 14"/>
                <a:gd name="T155" fmla="*/ 11 w 11"/>
                <a:gd name="T156" fmla="*/ 14 h 1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" h="14">
                  <a:moveTo>
                    <a:pt x="4" y="0"/>
                  </a:moveTo>
                  <a:lnTo>
                    <a:pt x="4" y="6"/>
                  </a:lnTo>
                  <a:lnTo>
                    <a:pt x="4" y="4"/>
                  </a:lnTo>
                  <a:lnTo>
                    <a:pt x="7" y="4"/>
                  </a:lnTo>
                  <a:lnTo>
                    <a:pt x="9" y="4"/>
                  </a:lnTo>
                  <a:lnTo>
                    <a:pt x="9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  <a:close/>
                  <a:moveTo>
                    <a:pt x="4" y="6"/>
                  </a:moveTo>
                  <a:lnTo>
                    <a:pt x="4" y="12"/>
                  </a:lnTo>
                  <a:lnTo>
                    <a:pt x="4" y="14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9" y="10"/>
                  </a:lnTo>
                  <a:lnTo>
                    <a:pt x="7" y="8"/>
                  </a:lnTo>
                  <a:lnTo>
                    <a:pt x="7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88" name="Freeform 412"/>
            <p:cNvSpPr>
              <a:spLocks noEditPoints="1"/>
            </p:cNvSpPr>
            <p:nvPr/>
          </p:nvSpPr>
          <p:spPr bwMode="auto">
            <a:xfrm>
              <a:off x="2165" y="1806"/>
              <a:ext cx="7" cy="6"/>
            </a:xfrm>
            <a:custGeom>
              <a:avLst/>
              <a:gdLst>
                <a:gd name="T0" fmla="*/ 1 w 11"/>
                <a:gd name="T1" fmla="*/ 0 h 10"/>
                <a:gd name="T2" fmla="*/ 1 w 11"/>
                <a:gd name="T3" fmla="*/ 0 h 10"/>
                <a:gd name="T4" fmla="*/ 1 w 11"/>
                <a:gd name="T5" fmla="*/ 1 h 10"/>
                <a:gd name="T6" fmla="*/ 1 w 11"/>
                <a:gd name="T7" fmla="*/ 1 h 10"/>
                <a:gd name="T8" fmla="*/ 1 w 11"/>
                <a:gd name="T9" fmla="*/ 1 h 10"/>
                <a:gd name="T10" fmla="*/ 1 w 11"/>
                <a:gd name="T11" fmla="*/ 1 h 10"/>
                <a:gd name="T12" fmla="*/ 1 w 11"/>
                <a:gd name="T13" fmla="*/ 1 h 10"/>
                <a:gd name="T14" fmla="*/ 1 w 11"/>
                <a:gd name="T15" fmla="*/ 1 h 10"/>
                <a:gd name="T16" fmla="*/ 1 w 11"/>
                <a:gd name="T17" fmla="*/ 1 h 10"/>
                <a:gd name="T18" fmla="*/ 1 w 11"/>
                <a:gd name="T19" fmla="*/ 1 h 10"/>
                <a:gd name="T20" fmla="*/ 1 w 11"/>
                <a:gd name="T21" fmla="*/ 1 h 10"/>
                <a:gd name="T22" fmla="*/ 1 w 11"/>
                <a:gd name="T23" fmla="*/ 1 h 10"/>
                <a:gd name="T24" fmla="*/ 1 w 11"/>
                <a:gd name="T25" fmla="*/ 1 h 10"/>
                <a:gd name="T26" fmla="*/ 0 w 11"/>
                <a:gd name="T27" fmla="*/ 1 h 10"/>
                <a:gd name="T28" fmla="*/ 0 w 11"/>
                <a:gd name="T29" fmla="*/ 1 h 10"/>
                <a:gd name="T30" fmla="*/ 0 w 11"/>
                <a:gd name="T31" fmla="*/ 1 h 10"/>
                <a:gd name="T32" fmla="*/ 1 w 11"/>
                <a:gd name="T33" fmla="*/ 1 h 10"/>
                <a:gd name="T34" fmla="*/ 1 w 11"/>
                <a:gd name="T35" fmla="*/ 0 h 10"/>
                <a:gd name="T36" fmla="*/ 1 w 11"/>
                <a:gd name="T37" fmla="*/ 0 h 10"/>
                <a:gd name="T38" fmla="*/ 1 w 11"/>
                <a:gd name="T39" fmla="*/ 1 h 10"/>
                <a:gd name="T40" fmla="*/ 1 w 11"/>
                <a:gd name="T41" fmla="*/ 1 h 10"/>
                <a:gd name="T42" fmla="*/ 1 w 11"/>
                <a:gd name="T43" fmla="*/ 1 h 10"/>
                <a:gd name="T44" fmla="*/ 1 w 11"/>
                <a:gd name="T45" fmla="*/ 1 h 10"/>
                <a:gd name="T46" fmla="*/ 1 w 11"/>
                <a:gd name="T47" fmla="*/ 1 h 10"/>
                <a:gd name="T48" fmla="*/ 1 w 11"/>
                <a:gd name="T49" fmla="*/ 1 h 10"/>
                <a:gd name="T50" fmla="*/ 1 w 11"/>
                <a:gd name="T51" fmla="*/ 1 h 10"/>
                <a:gd name="T52" fmla="*/ 1 w 11"/>
                <a:gd name="T53" fmla="*/ 1 h 10"/>
                <a:gd name="T54" fmla="*/ 1 w 11"/>
                <a:gd name="T55" fmla="*/ 1 h 10"/>
                <a:gd name="T56" fmla="*/ 1 w 11"/>
                <a:gd name="T57" fmla="*/ 1 h 10"/>
                <a:gd name="T58" fmla="*/ 1 w 11"/>
                <a:gd name="T59" fmla="*/ 1 h 10"/>
                <a:gd name="T60" fmla="*/ 1 w 11"/>
                <a:gd name="T61" fmla="*/ 1 h 10"/>
                <a:gd name="T62" fmla="*/ 1 w 11"/>
                <a:gd name="T63" fmla="*/ 1 h 10"/>
                <a:gd name="T64" fmla="*/ 1 w 11"/>
                <a:gd name="T65" fmla="*/ 1 h 10"/>
                <a:gd name="T66" fmla="*/ 1 w 11"/>
                <a:gd name="T67" fmla="*/ 1 h 10"/>
                <a:gd name="T68" fmla="*/ 1 w 11"/>
                <a:gd name="T69" fmla="*/ 1 h 10"/>
                <a:gd name="T70" fmla="*/ 1 w 11"/>
                <a:gd name="T71" fmla="*/ 1 h 10"/>
                <a:gd name="T72" fmla="*/ 1 w 11"/>
                <a:gd name="T73" fmla="*/ 1 h 10"/>
                <a:gd name="T74" fmla="*/ 1 w 11"/>
                <a:gd name="T75" fmla="*/ 1 h 10"/>
                <a:gd name="T76" fmla="*/ 1 w 11"/>
                <a:gd name="T77" fmla="*/ 1 h 10"/>
                <a:gd name="T78" fmla="*/ 1 w 11"/>
                <a:gd name="T79" fmla="*/ 1 h 10"/>
                <a:gd name="T80" fmla="*/ 1 w 11"/>
                <a:gd name="T81" fmla="*/ 1 h 10"/>
                <a:gd name="T82" fmla="*/ 1 w 11"/>
                <a:gd name="T83" fmla="*/ 1 h 10"/>
                <a:gd name="T84" fmla="*/ 1 w 11"/>
                <a:gd name="T85" fmla="*/ 1 h 10"/>
                <a:gd name="T86" fmla="*/ 1 w 11"/>
                <a:gd name="T87" fmla="*/ 1 h 1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"/>
                <a:gd name="T133" fmla="*/ 0 h 10"/>
                <a:gd name="T134" fmla="*/ 11 w 11"/>
                <a:gd name="T135" fmla="*/ 10 h 1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" h="10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4"/>
                  </a:lnTo>
                  <a:lnTo>
                    <a:pt x="11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close/>
                  <a:moveTo>
                    <a:pt x="4" y="2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89" name="Freeform 413"/>
            <p:cNvSpPr>
              <a:spLocks/>
            </p:cNvSpPr>
            <p:nvPr/>
          </p:nvSpPr>
          <p:spPr bwMode="auto">
            <a:xfrm>
              <a:off x="2172" y="1806"/>
              <a:ext cx="12" cy="6"/>
            </a:xfrm>
            <a:custGeom>
              <a:avLst/>
              <a:gdLst>
                <a:gd name="T0" fmla="*/ 1 w 21"/>
                <a:gd name="T1" fmla="*/ 1 h 10"/>
                <a:gd name="T2" fmla="*/ 1 w 21"/>
                <a:gd name="T3" fmla="*/ 0 h 10"/>
                <a:gd name="T4" fmla="*/ 1 w 21"/>
                <a:gd name="T5" fmla="*/ 0 h 10"/>
                <a:gd name="T6" fmla="*/ 1 w 21"/>
                <a:gd name="T7" fmla="*/ 0 h 10"/>
                <a:gd name="T8" fmla="*/ 1 w 21"/>
                <a:gd name="T9" fmla="*/ 1 h 10"/>
                <a:gd name="T10" fmla="*/ 1 w 21"/>
                <a:gd name="T11" fmla="*/ 0 h 10"/>
                <a:gd name="T12" fmla="*/ 1 w 21"/>
                <a:gd name="T13" fmla="*/ 0 h 10"/>
                <a:gd name="T14" fmla="*/ 1 w 21"/>
                <a:gd name="T15" fmla="*/ 0 h 10"/>
                <a:gd name="T16" fmla="*/ 1 w 21"/>
                <a:gd name="T17" fmla="*/ 1 h 10"/>
                <a:gd name="T18" fmla="*/ 1 w 21"/>
                <a:gd name="T19" fmla="*/ 1 h 10"/>
                <a:gd name="T20" fmla="*/ 1 w 21"/>
                <a:gd name="T21" fmla="*/ 1 h 10"/>
                <a:gd name="T22" fmla="*/ 1 w 21"/>
                <a:gd name="T23" fmla="*/ 1 h 10"/>
                <a:gd name="T24" fmla="*/ 1 w 21"/>
                <a:gd name="T25" fmla="*/ 1 h 10"/>
                <a:gd name="T26" fmla="*/ 1 w 21"/>
                <a:gd name="T27" fmla="*/ 1 h 10"/>
                <a:gd name="T28" fmla="*/ 1 w 21"/>
                <a:gd name="T29" fmla="*/ 1 h 10"/>
                <a:gd name="T30" fmla="*/ 1 w 21"/>
                <a:gd name="T31" fmla="*/ 1 h 10"/>
                <a:gd name="T32" fmla="*/ 1 w 21"/>
                <a:gd name="T33" fmla="*/ 1 h 10"/>
                <a:gd name="T34" fmla="*/ 1 w 21"/>
                <a:gd name="T35" fmla="*/ 1 h 10"/>
                <a:gd name="T36" fmla="*/ 1 w 21"/>
                <a:gd name="T37" fmla="*/ 1 h 10"/>
                <a:gd name="T38" fmla="*/ 1 w 21"/>
                <a:gd name="T39" fmla="*/ 1 h 10"/>
                <a:gd name="T40" fmla="*/ 1 w 21"/>
                <a:gd name="T41" fmla="*/ 1 h 10"/>
                <a:gd name="T42" fmla="*/ 1 w 21"/>
                <a:gd name="T43" fmla="*/ 1 h 10"/>
                <a:gd name="T44" fmla="*/ 1 w 21"/>
                <a:gd name="T45" fmla="*/ 1 h 10"/>
                <a:gd name="T46" fmla="*/ 1 w 21"/>
                <a:gd name="T47" fmla="*/ 1 h 10"/>
                <a:gd name="T48" fmla="*/ 1 w 21"/>
                <a:gd name="T49" fmla="*/ 1 h 10"/>
                <a:gd name="T50" fmla="*/ 1 w 21"/>
                <a:gd name="T51" fmla="*/ 1 h 10"/>
                <a:gd name="T52" fmla="*/ 1 w 21"/>
                <a:gd name="T53" fmla="*/ 1 h 10"/>
                <a:gd name="T54" fmla="*/ 1 w 21"/>
                <a:gd name="T55" fmla="*/ 1 h 10"/>
                <a:gd name="T56" fmla="*/ 1 w 21"/>
                <a:gd name="T57" fmla="*/ 1 h 10"/>
                <a:gd name="T58" fmla="*/ 1 w 21"/>
                <a:gd name="T59" fmla="*/ 1 h 10"/>
                <a:gd name="T60" fmla="*/ 1 w 21"/>
                <a:gd name="T61" fmla="*/ 1 h 10"/>
                <a:gd name="T62" fmla="*/ 1 w 21"/>
                <a:gd name="T63" fmla="*/ 1 h 10"/>
                <a:gd name="T64" fmla="*/ 1 w 21"/>
                <a:gd name="T65" fmla="*/ 1 h 10"/>
                <a:gd name="T66" fmla="*/ 1 w 21"/>
                <a:gd name="T67" fmla="*/ 1 h 10"/>
                <a:gd name="T68" fmla="*/ 1 w 21"/>
                <a:gd name="T69" fmla="*/ 1 h 10"/>
                <a:gd name="T70" fmla="*/ 1 w 21"/>
                <a:gd name="T71" fmla="*/ 1 h 10"/>
                <a:gd name="T72" fmla="*/ 1 w 21"/>
                <a:gd name="T73" fmla="*/ 1 h 10"/>
                <a:gd name="T74" fmla="*/ 0 w 21"/>
                <a:gd name="T75" fmla="*/ 1 h 10"/>
                <a:gd name="T76" fmla="*/ 1 w 21"/>
                <a:gd name="T77" fmla="*/ 1 h 10"/>
                <a:gd name="T78" fmla="*/ 1 w 21"/>
                <a:gd name="T79" fmla="*/ 1 h 10"/>
                <a:gd name="T80" fmla="*/ 1 w 21"/>
                <a:gd name="T81" fmla="*/ 1 h 10"/>
                <a:gd name="T82" fmla="*/ 1 w 21"/>
                <a:gd name="T83" fmla="*/ 1 h 10"/>
                <a:gd name="T84" fmla="*/ 0 w 21"/>
                <a:gd name="T85" fmla="*/ 0 h 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"/>
                <a:gd name="T130" fmla="*/ 0 h 10"/>
                <a:gd name="T131" fmla="*/ 21 w 21"/>
                <a:gd name="T132" fmla="*/ 10 h 1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" h="10">
                  <a:moveTo>
                    <a:pt x="5" y="0"/>
                  </a:moveTo>
                  <a:lnTo>
                    <a:pt x="5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2"/>
                  </a:lnTo>
                  <a:lnTo>
                    <a:pt x="5" y="4"/>
                  </a:lnTo>
                  <a:lnTo>
                    <a:pt x="5" y="8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3" y="8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90" name="Freeform 414"/>
            <p:cNvSpPr>
              <a:spLocks/>
            </p:cNvSpPr>
            <p:nvPr/>
          </p:nvSpPr>
          <p:spPr bwMode="auto">
            <a:xfrm>
              <a:off x="2189" y="1806"/>
              <a:ext cx="6" cy="6"/>
            </a:xfrm>
            <a:custGeom>
              <a:avLst/>
              <a:gdLst>
                <a:gd name="T0" fmla="*/ 1 w 9"/>
                <a:gd name="T1" fmla="*/ 1 h 10"/>
                <a:gd name="T2" fmla="*/ 1 w 9"/>
                <a:gd name="T3" fmla="*/ 1 h 10"/>
                <a:gd name="T4" fmla="*/ 1 w 9"/>
                <a:gd name="T5" fmla="*/ 1 h 10"/>
                <a:gd name="T6" fmla="*/ 1 w 9"/>
                <a:gd name="T7" fmla="*/ 1 h 10"/>
                <a:gd name="T8" fmla="*/ 1 w 9"/>
                <a:gd name="T9" fmla="*/ 1 h 10"/>
                <a:gd name="T10" fmla="*/ 1 w 9"/>
                <a:gd name="T11" fmla="*/ 1 h 10"/>
                <a:gd name="T12" fmla="*/ 1 w 9"/>
                <a:gd name="T13" fmla="*/ 1 h 10"/>
                <a:gd name="T14" fmla="*/ 1 w 9"/>
                <a:gd name="T15" fmla="*/ 1 h 10"/>
                <a:gd name="T16" fmla="*/ 0 w 9"/>
                <a:gd name="T17" fmla="*/ 1 h 10"/>
                <a:gd name="T18" fmla="*/ 0 w 9"/>
                <a:gd name="T19" fmla="*/ 1 h 10"/>
                <a:gd name="T20" fmla="*/ 0 w 9"/>
                <a:gd name="T21" fmla="*/ 1 h 10"/>
                <a:gd name="T22" fmla="*/ 1 w 9"/>
                <a:gd name="T23" fmla="*/ 1 h 10"/>
                <a:gd name="T24" fmla="*/ 1 w 9"/>
                <a:gd name="T25" fmla="*/ 0 h 10"/>
                <a:gd name="T26" fmla="*/ 1 w 9"/>
                <a:gd name="T27" fmla="*/ 0 h 10"/>
                <a:gd name="T28" fmla="*/ 1 w 9"/>
                <a:gd name="T29" fmla="*/ 0 h 10"/>
                <a:gd name="T30" fmla="*/ 1 w 9"/>
                <a:gd name="T31" fmla="*/ 1 h 10"/>
                <a:gd name="T32" fmla="*/ 1 w 9"/>
                <a:gd name="T33" fmla="*/ 1 h 10"/>
                <a:gd name="T34" fmla="*/ 1 w 9"/>
                <a:gd name="T35" fmla="*/ 1 h 10"/>
                <a:gd name="T36" fmla="*/ 1 w 9"/>
                <a:gd name="T37" fmla="*/ 1 h 10"/>
                <a:gd name="T38" fmla="*/ 1 w 9"/>
                <a:gd name="T39" fmla="*/ 1 h 10"/>
                <a:gd name="T40" fmla="*/ 1 w 9"/>
                <a:gd name="T41" fmla="*/ 1 h 10"/>
                <a:gd name="T42" fmla="*/ 1 w 9"/>
                <a:gd name="T43" fmla="*/ 1 h 10"/>
                <a:gd name="T44" fmla="*/ 1 w 9"/>
                <a:gd name="T45" fmla="*/ 1 h 10"/>
                <a:gd name="T46" fmla="*/ 1 w 9"/>
                <a:gd name="T47" fmla="*/ 1 h 10"/>
                <a:gd name="T48" fmla="*/ 1 w 9"/>
                <a:gd name="T49" fmla="*/ 1 h 10"/>
                <a:gd name="T50" fmla="*/ 1 w 9"/>
                <a:gd name="T51" fmla="*/ 1 h 10"/>
                <a:gd name="T52" fmla="*/ 1 w 9"/>
                <a:gd name="T53" fmla="*/ 1 h 10"/>
                <a:gd name="T54" fmla="*/ 1 w 9"/>
                <a:gd name="T55" fmla="*/ 1 h 10"/>
                <a:gd name="T56" fmla="*/ 1 w 9"/>
                <a:gd name="T57" fmla="*/ 1 h 10"/>
                <a:gd name="T58" fmla="*/ 1 w 9"/>
                <a:gd name="T59" fmla="*/ 1 h 10"/>
                <a:gd name="T60" fmla="*/ 1 w 9"/>
                <a:gd name="T61" fmla="*/ 1 h 10"/>
                <a:gd name="T62" fmla="*/ 1 w 9"/>
                <a:gd name="T63" fmla="*/ 1 h 10"/>
                <a:gd name="T64" fmla="*/ 1 w 9"/>
                <a:gd name="T65" fmla="*/ 1 h 10"/>
                <a:gd name="T66" fmla="*/ 1 w 9"/>
                <a:gd name="T67" fmla="*/ 1 h 10"/>
                <a:gd name="T68" fmla="*/ 1 w 9"/>
                <a:gd name="T69" fmla="*/ 1 h 10"/>
                <a:gd name="T70" fmla="*/ 1 w 9"/>
                <a:gd name="T71" fmla="*/ 1 h 10"/>
                <a:gd name="T72" fmla="*/ 1 w 9"/>
                <a:gd name="T73" fmla="*/ 1 h 10"/>
                <a:gd name="T74" fmla="*/ 1 w 9"/>
                <a:gd name="T75" fmla="*/ 1 h 10"/>
                <a:gd name="T76" fmla="*/ 1 w 9"/>
                <a:gd name="T77" fmla="*/ 1 h 10"/>
                <a:gd name="T78" fmla="*/ 1 w 9"/>
                <a:gd name="T79" fmla="*/ 1 h 10"/>
                <a:gd name="T80" fmla="*/ 1 w 9"/>
                <a:gd name="T81" fmla="*/ 1 h 10"/>
                <a:gd name="T82" fmla="*/ 1 w 9"/>
                <a:gd name="T83" fmla="*/ 1 h 10"/>
                <a:gd name="T84" fmla="*/ 1 w 9"/>
                <a:gd name="T85" fmla="*/ 1 h 10"/>
                <a:gd name="T86" fmla="*/ 1 w 9"/>
                <a:gd name="T87" fmla="*/ 1 h 1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"/>
                <a:gd name="T133" fmla="*/ 0 h 10"/>
                <a:gd name="T134" fmla="*/ 9 w 9"/>
                <a:gd name="T135" fmla="*/ 10 h 1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" h="10">
                  <a:moveTo>
                    <a:pt x="9" y="8"/>
                  </a:moveTo>
                  <a:lnTo>
                    <a:pt x="9" y="8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7" y="10"/>
                  </a:lnTo>
                  <a:lnTo>
                    <a:pt x="7" y="8"/>
                  </a:lnTo>
                  <a:lnTo>
                    <a:pt x="9" y="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91" name="Freeform 415"/>
            <p:cNvSpPr>
              <a:spLocks noEditPoints="1"/>
            </p:cNvSpPr>
            <p:nvPr/>
          </p:nvSpPr>
          <p:spPr bwMode="auto">
            <a:xfrm>
              <a:off x="2197" y="1806"/>
              <a:ext cx="6" cy="6"/>
            </a:xfrm>
            <a:custGeom>
              <a:avLst/>
              <a:gdLst>
                <a:gd name="T0" fmla="*/ 1 w 11"/>
                <a:gd name="T1" fmla="*/ 1 h 10"/>
                <a:gd name="T2" fmla="*/ 0 w 11"/>
                <a:gd name="T3" fmla="*/ 1 h 10"/>
                <a:gd name="T4" fmla="*/ 0 w 11"/>
                <a:gd name="T5" fmla="*/ 1 h 10"/>
                <a:gd name="T6" fmla="*/ 0 w 11"/>
                <a:gd name="T7" fmla="*/ 1 h 10"/>
                <a:gd name="T8" fmla="*/ 1 w 11"/>
                <a:gd name="T9" fmla="*/ 1 h 10"/>
                <a:gd name="T10" fmla="*/ 1 w 11"/>
                <a:gd name="T11" fmla="*/ 1 h 10"/>
                <a:gd name="T12" fmla="*/ 1 w 11"/>
                <a:gd name="T13" fmla="*/ 1 h 10"/>
                <a:gd name="T14" fmla="*/ 1 w 11"/>
                <a:gd name="T15" fmla="*/ 1 h 10"/>
                <a:gd name="T16" fmla="*/ 1 w 11"/>
                <a:gd name="T17" fmla="*/ 1 h 10"/>
                <a:gd name="T18" fmla="*/ 1 w 11"/>
                <a:gd name="T19" fmla="*/ 1 h 10"/>
                <a:gd name="T20" fmla="*/ 1 w 11"/>
                <a:gd name="T21" fmla="*/ 1 h 10"/>
                <a:gd name="T22" fmla="*/ 1 w 11"/>
                <a:gd name="T23" fmla="*/ 1 h 10"/>
                <a:gd name="T24" fmla="*/ 1 w 11"/>
                <a:gd name="T25" fmla="*/ 1 h 10"/>
                <a:gd name="T26" fmla="*/ 1 w 11"/>
                <a:gd name="T27" fmla="*/ 1 h 10"/>
                <a:gd name="T28" fmla="*/ 1 w 11"/>
                <a:gd name="T29" fmla="*/ 1 h 10"/>
                <a:gd name="T30" fmla="*/ 0 w 11"/>
                <a:gd name="T31" fmla="*/ 1 h 10"/>
                <a:gd name="T32" fmla="*/ 0 w 11"/>
                <a:gd name="T33" fmla="*/ 1 h 10"/>
                <a:gd name="T34" fmla="*/ 0 w 11"/>
                <a:gd name="T35" fmla="*/ 1 h 10"/>
                <a:gd name="T36" fmla="*/ 1 w 11"/>
                <a:gd name="T37" fmla="*/ 0 h 10"/>
                <a:gd name="T38" fmla="*/ 1 w 11"/>
                <a:gd name="T39" fmla="*/ 0 h 10"/>
                <a:gd name="T40" fmla="*/ 1 w 11"/>
                <a:gd name="T41" fmla="*/ 1 h 10"/>
                <a:gd name="T42" fmla="*/ 1 w 11"/>
                <a:gd name="T43" fmla="*/ 1 h 10"/>
                <a:gd name="T44" fmla="*/ 1 w 11"/>
                <a:gd name="T45" fmla="*/ 1 h 10"/>
                <a:gd name="T46" fmla="*/ 1 w 11"/>
                <a:gd name="T47" fmla="*/ 1 h 10"/>
                <a:gd name="T48" fmla="*/ 1 w 11"/>
                <a:gd name="T49" fmla="*/ 1 h 10"/>
                <a:gd name="T50" fmla="*/ 1 w 11"/>
                <a:gd name="T51" fmla="*/ 1 h 10"/>
                <a:gd name="T52" fmla="*/ 1 w 11"/>
                <a:gd name="T53" fmla="*/ 1 h 10"/>
                <a:gd name="T54" fmla="*/ 1 w 11"/>
                <a:gd name="T55" fmla="*/ 1 h 10"/>
                <a:gd name="T56" fmla="*/ 1 w 11"/>
                <a:gd name="T57" fmla="*/ 1 h 10"/>
                <a:gd name="T58" fmla="*/ 1 w 11"/>
                <a:gd name="T59" fmla="*/ 1 h 10"/>
                <a:gd name="T60" fmla="*/ 1 w 11"/>
                <a:gd name="T61" fmla="*/ 1 h 10"/>
                <a:gd name="T62" fmla="*/ 1 w 11"/>
                <a:gd name="T63" fmla="*/ 1 h 10"/>
                <a:gd name="T64" fmla="*/ 1 w 11"/>
                <a:gd name="T65" fmla="*/ 1 h 10"/>
                <a:gd name="T66" fmla="*/ 1 w 11"/>
                <a:gd name="T67" fmla="*/ 1 h 10"/>
                <a:gd name="T68" fmla="*/ 1 w 11"/>
                <a:gd name="T69" fmla="*/ 1 h 10"/>
                <a:gd name="T70" fmla="*/ 1 w 11"/>
                <a:gd name="T71" fmla="*/ 1 h 10"/>
                <a:gd name="T72" fmla="*/ 1 w 11"/>
                <a:gd name="T73" fmla="*/ 1 h 10"/>
                <a:gd name="T74" fmla="*/ 1 w 11"/>
                <a:gd name="T75" fmla="*/ 1 h 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"/>
                <a:gd name="T115" fmla="*/ 0 h 10"/>
                <a:gd name="T116" fmla="*/ 11 w 11"/>
                <a:gd name="T117" fmla="*/ 10 h 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" h="10">
                  <a:moveTo>
                    <a:pt x="4" y="10"/>
                  </a:moveTo>
                  <a:lnTo>
                    <a:pt x="4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8"/>
                  </a:lnTo>
                  <a:lnTo>
                    <a:pt x="9" y="10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4" y="10"/>
                  </a:lnTo>
                  <a:close/>
                  <a:moveTo>
                    <a:pt x="4" y="8"/>
                  </a:move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4" y="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92" name="Freeform 416"/>
            <p:cNvSpPr>
              <a:spLocks/>
            </p:cNvSpPr>
            <p:nvPr/>
          </p:nvSpPr>
          <p:spPr bwMode="auto">
            <a:xfrm>
              <a:off x="2203" y="1806"/>
              <a:ext cx="12" cy="6"/>
            </a:xfrm>
            <a:custGeom>
              <a:avLst/>
              <a:gdLst>
                <a:gd name="T0" fmla="*/ 1 w 19"/>
                <a:gd name="T1" fmla="*/ 1 h 10"/>
                <a:gd name="T2" fmla="*/ 1 w 19"/>
                <a:gd name="T3" fmla="*/ 0 h 10"/>
                <a:gd name="T4" fmla="*/ 1 w 19"/>
                <a:gd name="T5" fmla="*/ 0 h 10"/>
                <a:gd name="T6" fmla="*/ 1 w 19"/>
                <a:gd name="T7" fmla="*/ 0 h 10"/>
                <a:gd name="T8" fmla="*/ 1 w 19"/>
                <a:gd name="T9" fmla="*/ 1 h 10"/>
                <a:gd name="T10" fmla="*/ 1 w 19"/>
                <a:gd name="T11" fmla="*/ 0 h 10"/>
                <a:gd name="T12" fmla="*/ 1 w 19"/>
                <a:gd name="T13" fmla="*/ 0 h 10"/>
                <a:gd name="T14" fmla="*/ 1 w 19"/>
                <a:gd name="T15" fmla="*/ 0 h 10"/>
                <a:gd name="T16" fmla="*/ 1 w 19"/>
                <a:gd name="T17" fmla="*/ 1 h 10"/>
                <a:gd name="T18" fmla="*/ 1 w 19"/>
                <a:gd name="T19" fmla="*/ 1 h 10"/>
                <a:gd name="T20" fmla="*/ 1 w 19"/>
                <a:gd name="T21" fmla="*/ 1 h 10"/>
                <a:gd name="T22" fmla="*/ 1 w 19"/>
                <a:gd name="T23" fmla="*/ 1 h 10"/>
                <a:gd name="T24" fmla="*/ 1 w 19"/>
                <a:gd name="T25" fmla="*/ 1 h 10"/>
                <a:gd name="T26" fmla="*/ 1 w 19"/>
                <a:gd name="T27" fmla="*/ 1 h 10"/>
                <a:gd name="T28" fmla="*/ 1 w 19"/>
                <a:gd name="T29" fmla="*/ 1 h 10"/>
                <a:gd name="T30" fmla="*/ 1 w 19"/>
                <a:gd name="T31" fmla="*/ 1 h 10"/>
                <a:gd name="T32" fmla="*/ 1 w 19"/>
                <a:gd name="T33" fmla="*/ 1 h 10"/>
                <a:gd name="T34" fmla="*/ 1 w 19"/>
                <a:gd name="T35" fmla="*/ 1 h 10"/>
                <a:gd name="T36" fmla="*/ 1 w 19"/>
                <a:gd name="T37" fmla="*/ 1 h 10"/>
                <a:gd name="T38" fmla="*/ 1 w 19"/>
                <a:gd name="T39" fmla="*/ 1 h 10"/>
                <a:gd name="T40" fmla="*/ 1 w 19"/>
                <a:gd name="T41" fmla="*/ 1 h 10"/>
                <a:gd name="T42" fmla="*/ 1 w 19"/>
                <a:gd name="T43" fmla="*/ 1 h 10"/>
                <a:gd name="T44" fmla="*/ 1 w 19"/>
                <a:gd name="T45" fmla="*/ 1 h 10"/>
                <a:gd name="T46" fmla="*/ 1 w 19"/>
                <a:gd name="T47" fmla="*/ 1 h 10"/>
                <a:gd name="T48" fmla="*/ 1 w 19"/>
                <a:gd name="T49" fmla="*/ 1 h 10"/>
                <a:gd name="T50" fmla="*/ 1 w 19"/>
                <a:gd name="T51" fmla="*/ 1 h 10"/>
                <a:gd name="T52" fmla="*/ 1 w 19"/>
                <a:gd name="T53" fmla="*/ 1 h 10"/>
                <a:gd name="T54" fmla="*/ 1 w 19"/>
                <a:gd name="T55" fmla="*/ 1 h 10"/>
                <a:gd name="T56" fmla="*/ 1 w 19"/>
                <a:gd name="T57" fmla="*/ 1 h 10"/>
                <a:gd name="T58" fmla="*/ 1 w 19"/>
                <a:gd name="T59" fmla="*/ 1 h 10"/>
                <a:gd name="T60" fmla="*/ 1 w 19"/>
                <a:gd name="T61" fmla="*/ 1 h 10"/>
                <a:gd name="T62" fmla="*/ 1 w 19"/>
                <a:gd name="T63" fmla="*/ 1 h 10"/>
                <a:gd name="T64" fmla="*/ 1 w 19"/>
                <a:gd name="T65" fmla="*/ 1 h 10"/>
                <a:gd name="T66" fmla="*/ 1 w 19"/>
                <a:gd name="T67" fmla="*/ 1 h 10"/>
                <a:gd name="T68" fmla="*/ 1 w 19"/>
                <a:gd name="T69" fmla="*/ 1 h 10"/>
                <a:gd name="T70" fmla="*/ 1 w 19"/>
                <a:gd name="T71" fmla="*/ 1 h 10"/>
                <a:gd name="T72" fmla="*/ 1 w 19"/>
                <a:gd name="T73" fmla="*/ 1 h 10"/>
                <a:gd name="T74" fmla="*/ 0 w 19"/>
                <a:gd name="T75" fmla="*/ 1 h 10"/>
                <a:gd name="T76" fmla="*/ 1 w 19"/>
                <a:gd name="T77" fmla="*/ 1 h 10"/>
                <a:gd name="T78" fmla="*/ 1 w 19"/>
                <a:gd name="T79" fmla="*/ 1 h 10"/>
                <a:gd name="T80" fmla="*/ 1 w 19"/>
                <a:gd name="T81" fmla="*/ 1 h 10"/>
                <a:gd name="T82" fmla="*/ 0 w 19"/>
                <a:gd name="T83" fmla="*/ 1 h 10"/>
                <a:gd name="T84" fmla="*/ 0 w 19"/>
                <a:gd name="T85" fmla="*/ 0 h 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"/>
                <a:gd name="T130" fmla="*/ 0 h 10"/>
                <a:gd name="T131" fmla="*/ 19 w 19"/>
                <a:gd name="T132" fmla="*/ 10 h 1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" h="10">
                  <a:moveTo>
                    <a:pt x="5" y="0"/>
                  </a:moveTo>
                  <a:lnTo>
                    <a:pt x="5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8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3" y="8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93" name="Freeform 417"/>
            <p:cNvSpPr>
              <a:spLocks noEditPoints="1"/>
            </p:cNvSpPr>
            <p:nvPr/>
          </p:nvSpPr>
          <p:spPr bwMode="auto">
            <a:xfrm>
              <a:off x="2216" y="1804"/>
              <a:ext cx="4" cy="8"/>
            </a:xfrm>
            <a:custGeom>
              <a:avLst/>
              <a:gdLst>
                <a:gd name="T0" fmla="*/ 1 w 7"/>
                <a:gd name="T1" fmla="*/ 0 h 14"/>
                <a:gd name="T2" fmla="*/ 1 w 7"/>
                <a:gd name="T3" fmla="*/ 0 h 14"/>
                <a:gd name="T4" fmla="*/ 1 w 7"/>
                <a:gd name="T5" fmla="*/ 0 h 14"/>
                <a:gd name="T6" fmla="*/ 1 w 7"/>
                <a:gd name="T7" fmla="*/ 1 h 14"/>
                <a:gd name="T8" fmla="*/ 1 w 7"/>
                <a:gd name="T9" fmla="*/ 1 h 14"/>
                <a:gd name="T10" fmla="*/ 1 w 7"/>
                <a:gd name="T11" fmla="*/ 1 h 14"/>
                <a:gd name="T12" fmla="*/ 1 w 7"/>
                <a:gd name="T13" fmla="*/ 1 h 14"/>
                <a:gd name="T14" fmla="*/ 1 w 7"/>
                <a:gd name="T15" fmla="*/ 1 h 14"/>
                <a:gd name="T16" fmla="*/ 1 w 7"/>
                <a:gd name="T17" fmla="*/ 1 h 14"/>
                <a:gd name="T18" fmla="*/ 1 w 7"/>
                <a:gd name="T19" fmla="*/ 1 h 14"/>
                <a:gd name="T20" fmla="*/ 1 w 7"/>
                <a:gd name="T21" fmla="*/ 1 h 14"/>
                <a:gd name="T22" fmla="*/ 0 w 7"/>
                <a:gd name="T23" fmla="*/ 1 h 14"/>
                <a:gd name="T24" fmla="*/ 0 w 7"/>
                <a:gd name="T25" fmla="*/ 1 h 14"/>
                <a:gd name="T26" fmla="*/ 0 w 7"/>
                <a:gd name="T27" fmla="*/ 1 h 14"/>
                <a:gd name="T28" fmla="*/ 1 w 7"/>
                <a:gd name="T29" fmla="*/ 0 h 14"/>
                <a:gd name="T30" fmla="*/ 1 w 7"/>
                <a:gd name="T31" fmla="*/ 0 h 14"/>
                <a:gd name="T32" fmla="*/ 1 w 7"/>
                <a:gd name="T33" fmla="*/ 0 h 14"/>
                <a:gd name="T34" fmla="*/ 1 w 7"/>
                <a:gd name="T35" fmla="*/ 1 h 14"/>
                <a:gd name="T36" fmla="*/ 1 w 7"/>
                <a:gd name="T37" fmla="*/ 1 h 14"/>
                <a:gd name="T38" fmla="*/ 1 w 7"/>
                <a:gd name="T39" fmla="*/ 1 h 14"/>
                <a:gd name="T40" fmla="*/ 1 w 7"/>
                <a:gd name="T41" fmla="*/ 1 h 14"/>
                <a:gd name="T42" fmla="*/ 1 w 7"/>
                <a:gd name="T43" fmla="*/ 1 h 14"/>
                <a:gd name="T44" fmla="*/ 1 w 7"/>
                <a:gd name="T45" fmla="*/ 1 h 14"/>
                <a:gd name="T46" fmla="*/ 1 w 7"/>
                <a:gd name="T47" fmla="*/ 1 h 14"/>
                <a:gd name="T48" fmla="*/ 0 w 7"/>
                <a:gd name="T49" fmla="*/ 1 h 14"/>
                <a:gd name="T50" fmla="*/ 0 w 7"/>
                <a:gd name="T51" fmla="*/ 1 h 14"/>
                <a:gd name="T52" fmla="*/ 0 w 7"/>
                <a:gd name="T53" fmla="*/ 1 h 14"/>
                <a:gd name="T54" fmla="*/ 0 w 7"/>
                <a:gd name="T55" fmla="*/ 1 h 14"/>
                <a:gd name="T56" fmla="*/ 0 w 7"/>
                <a:gd name="T57" fmla="*/ 1 h 14"/>
                <a:gd name="T58" fmla="*/ 0 w 7"/>
                <a:gd name="T59" fmla="*/ 1 h 14"/>
                <a:gd name="T60" fmla="*/ 0 w 7"/>
                <a:gd name="T61" fmla="*/ 1 h 14"/>
                <a:gd name="T62" fmla="*/ 0 w 7"/>
                <a:gd name="T63" fmla="*/ 1 h 14"/>
                <a:gd name="T64" fmla="*/ 0 w 7"/>
                <a:gd name="T65" fmla="*/ 1 h 14"/>
                <a:gd name="T66" fmla="*/ 0 w 7"/>
                <a:gd name="T67" fmla="*/ 1 h 14"/>
                <a:gd name="T68" fmla="*/ 0 w 7"/>
                <a:gd name="T69" fmla="*/ 1 h 14"/>
                <a:gd name="T70" fmla="*/ 0 w 7"/>
                <a:gd name="T71" fmla="*/ 1 h 14"/>
                <a:gd name="T72" fmla="*/ 1 w 7"/>
                <a:gd name="T73" fmla="*/ 1 h 1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"/>
                <a:gd name="T112" fmla="*/ 0 h 14"/>
                <a:gd name="T113" fmla="*/ 7 w 7"/>
                <a:gd name="T114" fmla="*/ 14 h 1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" h="14">
                  <a:moveTo>
                    <a:pt x="3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0" y="2"/>
                  </a:lnTo>
                  <a:lnTo>
                    <a:pt x="3" y="0"/>
                  </a:lnTo>
                  <a:close/>
                  <a:moveTo>
                    <a:pt x="5" y="4"/>
                  </a:move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94" name="Freeform 418"/>
            <p:cNvSpPr>
              <a:spLocks/>
            </p:cNvSpPr>
            <p:nvPr/>
          </p:nvSpPr>
          <p:spPr bwMode="auto">
            <a:xfrm>
              <a:off x="2220" y="1806"/>
              <a:ext cx="6" cy="6"/>
            </a:xfrm>
            <a:custGeom>
              <a:avLst/>
              <a:gdLst>
                <a:gd name="T0" fmla="*/ 1 w 12"/>
                <a:gd name="T1" fmla="*/ 0 h 10"/>
                <a:gd name="T2" fmla="*/ 1 w 12"/>
                <a:gd name="T3" fmla="*/ 1 h 10"/>
                <a:gd name="T4" fmla="*/ 1 w 12"/>
                <a:gd name="T5" fmla="*/ 1 h 10"/>
                <a:gd name="T6" fmla="*/ 1 w 12"/>
                <a:gd name="T7" fmla="*/ 0 h 10"/>
                <a:gd name="T8" fmla="*/ 1 w 12"/>
                <a:gd name="T9" fmla="*/ 0 h 10"/>
                <a:gd name="T10" fmla="*/ 1 w 12"/>
                <a:gd name="T11" fmla="*/ 0 h 10"/>
                <a:gd name="T12" fmla="*/ 1 w 12"/>
                <a:gd name="T13" fmla="*/ 0 h 10"/>
                <a:gd name="T14" fmla="*/ 1 w 12"/>
                <a:gd name="T15" fmla="*/ 1 h 10"/>
                <a:gd name="T16" fmla="*/ 1 w 12"/>
                <a:gd name="T17" fmla="*/ 1 h 10"/>
                <a:gd name="T18" fmla="*/ 1 w 12"/>
                <a:gd name="T19" fmla="*/ 1 h 10"/>
                <a:gd name="T20" fmla="*/ 1 w 12"/>
                <a:gd name="T21" fmla="*/ 1 h 10"/>
                <a:gd name="T22" fmla="*/ 1 w 12"/>
                <a:gd name="T23" fmla="*/ 1 h 10"/>
                <a:gd name="T24" fmla="*/ 1 w 12"/>
                <a:gd name="T25" fmla="*/ 1 h 10"/>
                <a:gd name="T26" fmla="*/ 1 w 12"/>
                <a:gd name="T27" fmla="*/ 1 h 10"/>
                <a:gd name="T28" fmla="*/ 1 w 12"/>
                <a:gd name="T29" fmla="*/ 1 h 10"/>
                <a:gd name="T30" fmla="*/ 1 w 12"/>
                <a:gd name="T31" fmla="*/ 1 h 10"/>
                <a:gd name="T32" fmla="*/ 1 w 12"/>
                <a:gd name="T33" fmla="*/ 1 h 10"/>
                <a:gd name="T34" fmla="*/ 1 w 12"/>
                <a:gd name="T35" fmla="*/ 1 h 10"/>
                <a:gd name="T36" fmla="*/ 1 w 12"/>
                <a:gd name="T37" fmla="*/ 1 h 10"/>
                <a:gd name="T38" fmla="*/ 1 w 12"/>
                <a:gd name="T39" fmla="*/ 1 h 10"/>
                <a:gd name="T40" fmla="*/ 1 w 12"/>
                <a:gd name="T41" fmla="*/ 1 h 10"/>
                <a:gd name="T42" fmla="*/ 1 w 12"/>
                <a:gd name="T43" fmla="*/ 1 h 10"/>
                <a:gd name="T44" fmla="*/ 1 w 12"/>
                <a:gd name="T45" fmla="*/ 1 h 10"/>
                <a:gd name="T46" fmla="*/ 1 w 12"/>
                <a:gd name="T47" fmla="*/ 1 h 10"/>
                <a:gd name="T48" fmla="*/ 1 w 12"/>
                <a:gd name="T49" fmla="*/ 1 h 10"/>
                <a:gd name="T50" fmla="*/ 1 w 12"/>
                <a:gd name="T51" fmla="*/ 1 h 10"/>
                <a:gd name="T52" fmla="*/ 1 w 12"/>
                <a:gd name="T53" fmla="*/ 1 h 10"/>
                <a:gd name="T54" fmla="*/ 1 w 12"/>
                <a:gd name="T55" fmla="*/ 1 h 10"/>
                <a:gd name="T56" fmla="*/ 1 w 12"/>
                <a:gd name="T57" fmla="*/ 1 h 10"/>
                <a:gd name="T58" fmla="*/ 1 w 12"/>
                <a:gd name="T59" fmla="*/ 1 h 10"/>
                <a:gd name="T60" fmla="*/ 1 w 12"/>
                <a:gd name="T61" fmla="*/ 1 h 10"/>
                <a:gd name="T62" fmla="*/ 1 w 12"/>
                <a:gd name="T63" fmla="*/ 1 h 10"/>
                <a:gd name="T64" fmla="*/ 1 w 12"/>
                <a:gd name="T65" fmla="*/ 1 h 10"/>
                <a:gd name="T66" fmla="*/ 1 w 12"/>
                <a:gd name="T67" fmla="*/ 1 h 10"/>
                <a:gd name="T68" fmla="*/ 1 w 12"/>
                <a:gd name="T69" fmla="*/ 1 h 10"/>
                <a:gd name="T70" fmla="*/ 1 w 12"/>
                <a:gd name="T71" fmla="*/ 1 h 10"/>
                <a:gd name="T72" fmla="*/ 1 w 12"/>
                <a:gd name="T73" fmla="*/ 1 h 10"/>
                <a:gd name="T74" fmla="*/ 1 w 12"/>
                <a:gd name="T75" fmla="*/ 1 h 10"/>
                <a:gd name="T76" fmla="*/ 1 w 12"/>
                <a:gd name="T77" fmla="*/ 1 h 10"/>
                <a:gd name="T78" fmla="*/ 0 w 12"/>
                <a:gd name="T79" fmla="*/ 1 h 10"/>
                <a:gd name="T80" fmla="*/ 0 w 12"/>
                <a:gd name="T81" fmla="*/ 1 h 10"/>
                <a:gd name="T82" fmla="*/ 0 w 12"/>
                <a:gd name="T83" fmla="*/ 1 h 10"/>
                <a:gd name="T84" fmla="*/ 0 w 12"/>
                <a:gd name="T85" fmla="*/ 1 h 10"/>
                <a:gd name="T86" fmla="*/ 0 w 12"/>
                <a:gd name="T87" fmla="*/ 1 h 10"/>
                <a:gd name="T88" fmla="*/ 1 w 12"/>
                <a:gd name="T89" fmla="*/ 1 h 10"/>
                <a:gd name="T90" fmla="*/ 1 w 12"/>
                <a:gd name="T91" fmla="*/ 1 h 10"/>
                <a:gd name="T92" fmla="*/ 0 w 12"/>
                <a:gd name="T93" fmla="*/ 1 h 10"/>
                <a:gd name="T94" fmla="*/ 0 w 12"/>
                <a:gd name="T95" fmla="*/ 1 h 10"/>
                <a:gd name="T96" fmla="*/ 0 w 12"/>
                <a:gd name="T97" fmla="*/ 1 h 10"/>
                <a:gd name="T98" fmla="*/ 0 w 12"/>
                <a:gd name="T99" fmla="*/ 1 h 10"/>
                <a:gd name="T100" fmla="*/ 0 w 12"/>
                <a:gd name="T101" fmla="*/ 0 h 10"/>
                <a:gd name="T102" fmla="*/ 1 w 12"/>
                <a:gd name="T103" fmla="*/ 0 h 1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"/>
                <a:gd name="T157" fmla="*/ 0 h 10"/>
                <a:gd name="T158" fmla="*/ 12 w 12"/>
                <a:gd name="T159" fmla="*/ 10 h 1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" h="10">
                  <a:moveTo>
                    <a:pt x="5" y="0"/>
                  </a:moveTo>
                  <a:lnTo>
                    <a:pt x="5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8"/>
                  </a:lnTo>
                  <a:lnTo>
                    <a:pt x="5" y="10"/>
                  </a:lnTo>
                  <a:lnTo>
                    <a:pt x="0" y="10"/>
                  </a:lnTo>
                  <a:lnTo>
                    <a:pt x="3" y="8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95" name="Freeform 419"/>
            <p:cNvSpPr>
              <a:spLocks/>
            </p:cNvSpPr>
            <p:nvPr/>
          </p:nvSpPr>
          <p:spPr bwMode="auto">
            <a:xfrm>
              <a:off x="2229" y="1804"/>
              <a:ext cx="6" cy="8"/>
            </a:xfrm>
            <a:custGeom>
              <a:avLst/>
              <a:gdLst>
                <a:gd name="T0" fmla="*/ 1 w 12"/>
                <a:gd name="T1" fmla="*/ 0 h 14"/>
                <a:gd name="T2" fmla="*/ 1 w 12"/>
                <a:gd name="T3" fmla="*/ 1 h 14"/>
                <a:gd name="T4" fmla="*/ 1 w 12"/>
                <a:gd name="T5" fmla="*/ 1 h 14"/>
                <a:gd name="T6" fmla="*/ 1 w 12"/>
                <a:gd name="T7" fmla="*/ 1 h 14"/>
                <a:gd name="T8" fmla="*/ 1 w 12"/>
                <a:gd name="T9" fmla="*/ 1 h 14"/>
                <a:gd name="T10" fmla="*/ 1 w 12"/>
                <a:gd name="T11" fmla="*/ 1 h 14"/>
                <a:gd name="T12" fmla="*/ 1 w 12"/>
                <a:gd name="T13" fmla="*/ 1 h 14"/>
                <a:gd name="T14" fmla="*/ 1 w 12"/>
                <a:gd name="T15" fmla="*/ 1 h 14"/>
                <a:gd name="T16" fmla="*/ 1 w 12"/>
                <a:gd name="T17" fmla="*/ 1 h 14"/>
                <a:gd name="T18" fmla="*/ 1 w 12"/>
                <a:gd name="T19" fmla="*/ 1 h 14"/>
                <a:gd name="T20" fmla="*/ 1 w 12"/>
                <a:gd name="T21" fmla="*/ 1 h 14"/>
                <a:gd name="T22" fmla="*/ 1 w 12"/>
                <a:gd name="T23" fmla="*/ 1 h 14"/>
                <a:gd name="T24" fmla="*/ 1 w 12"/>
                <a:gd name="T25" fmla="*/ 1 h 14"/>
                <a:gd name="T26" fmla="*/ 1 w 12"/>
                <a:gd name="T27" fmla="*/ 1 h 14"/>
                <a:gd name="T28" fmla="*/ 1 w 12"/>
                <a:gd name="T29" fmla="*/ 1 h 14"/>
                <a:gd name="T30" fmla="*/ 1 w 12"/>
                <a:gd name="T31" fmla="*/ 1 h 14"/>
                <a:gd name="T32" fmla="*/ 1 w 12"/>
                <a:gd name="T33" fmla="*/ 1 h 14"/>
                <a:gd name="T34" fmla="*/ 1 w 12"/>
                <a:gd name="T35" fmla="*/ 1 h 14"/>
                <a:gd name="T36" fmla="*/ 1 w 12"/>
                <a:gd name="T37" fmla="*/ 1 h 14"/>
                <a:gd name="T38" fmla="*/ 1 w 12"/>
                <a:gd name="T39" fmla="*/ 1 h 14"/>
                <a:gd name="T40" fmla="*/ 1 w 12"/>
                <a:gd name="T41" fmla="*/ 1 h 14"/>
                <a:gd name="T42" fmla="*/ 1 w 12"/>
                <a:gd name="T43" fmla="*/ 1 h 14"/>
                <a:gd name="T44" fmla="*/ 1 w 12"/>
                <a:gd name="T45" fmla="*/ 1 h 14"/>
                <a:gd name="T46" fmla="*/ 1 w 12"/>
                <a:gd name="T47" fmla="*/ 1 h 14"/>
                <a:gd name="T48" fmla="*/ 1 w 12"/>
                <a:gd name="T49" fmla="*/ 1 h 14"/>
                <a:gd name="T50" fmla="*/ 1 w 12"/>
                <a:gd name="T51" fmla="*/ 1 h 14"/>
                <a:gd name="T52" fmla="*/ 1 w 12"/>
                <a:gd name="T53" fmla="*/ 1 h 14"/>
                <a:gd name="T54" fmla="*/ 1 w 12"/>
                <a:gd name="T55" fmla="*/ 1 h 14"/>
                <a:gd name="T56" fmla="*/ 1 w 12"/>
                <a:gd name="T57" fmla="*/ 1 h 14"/>
                <a:gd name="T58" fmla="*/ 1 w 12"/>
                <a:gd name="T59" fmla="*/ 1 h 14"/>
                <a:gd name="T60" fmla="*/ 1 w 12"/>
                <a:gd name="T61" fmla="*/ 1 h 14"/>
                <a:gd name="T62" fmla="*/ 1 w 12"/>
                <a:gd name="T63" fmla="*/ 1 h 14"/>
                <a:gd name="T64" fmla="*/ 1 w 12"/>
                <a:gd name="T65" fmla="*/ 1 h 14"/>
                <a:gd name="T66" fmla="*/ 1 w 12"/>
                <a:gd name="T67" fmla="*/ 1 h 14"/>
                <a:gd name="T68" fmla="*/ 1 w 12"/>
                <a:gd name="T69" fmla="*/ 1 h 14"/>
                <a:gd name="T70" fmla="*/ 1 w 12"/>
                <a:gd name="T71" fmla="*/ 1 h 14"/>
                <a:gd name="T72" fmla="*/ 1 w 12"/>
                <a:gd name="T73" fmla="*/ 1 h 14"/>
                <a:gd name="T74" fmla="*/ 1 w 12"/>
                <a:gd name="T75" fmla="*/ 1 h 14"/>
                <a:gd name="T76" fmla="*/ 1 w 12"/>
                <a:gd name="T77" fmla="*/ 1 h 14"/>
                <a:gd name="T78" fmla="*/ 1 w 12"/>
                <a:gd name="T79" fmla="*/ 1 h 14"/>
                <a:gd name="T80" fmla="*/ 1 w 12"/>
                <a:gd name="T81" fmla="*/ 1 h 14"/>
                <a:gd name="T82" fmla="*/ 0 w 12"/>
                <a:gd name="T83" fmla="*/ 1 h 14"/>
                <a:gd name="T84" fmla="*/ 0 w 12"/>
                <a:gd name="T85" fmla="*/ 1 h 14"/>
                <a:gd name="T86" fmla="*/ 0 w 12"/>
                <a:gd name="T87" fmla="*/ 1 h 14"/>
                <a:gd name="T88" fmla="*/ 0 w 12"/>
                <a:gd name="T89" fmla="*/ 1 h 14"/>
                <a:gd name="T90" fmla="*/ 0 w 12"/>
                <a:gd name="T91" fmla="*/ 1 h 14"/>
                <a:gd name="T92" fmla="*/ 0 w 12"/>
                <a:gd name="T93" fmla="*/ 1 h 14"/>
                <a:gd name="T94" fmla="*/ 0 w 12"/>
                <a:gd name="T95" fmla="*/ 1 h 14"/>
                <a:gd name="T96" fmla="*/ 0 w 12"/>
                <a:gd name="T97" fmla="*/ 1 h 14"/>
                <a:gd name="T98" fmla="*/ 0 w 12"/>
                <a:gd name="T99" fmla="*/ 1 h 14"/>
                <a:gd name="T100" fmla="*/ 0 w 12"/>
                <a:gd name="T101" fmla="*/ 0 h 14"/>
                <a:gd name="T102" fmla="*/ 0 w 12"/>
                <a:gd name="T103" fmla="*/ 0 h 14"/>
                <a:gd name="T104" fmla="*/ 0 w 12"/>
                <a:gd name="T105" fmla="*/ 0 h 14"/>
                <a:gd name="T106" fmla="*/ 1 w 12"/>
                <a:gd name="T107" fmla="*/ 0 h 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2"/>
                <a:gd name="T163" fmla="*/ 0 h 14"/>
                <a:gd name="T164" fmla="*/ 12 w 12"/>
                <a:gd name="T165" fmla="*/ 14 h 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2" h="14">
                  <a:moveTo>
                    <a:pt x="5" y="0"/>
                  </a:moveTo>
                  <a:lnTo>
                    <a:pt x="5" y="6"/>
                  </a:lnTo>
                  <a:lnTo>
                    <a:pt x="7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7" y="8"/>
                  </a:lnTo>
                  <a:lnTo>
                    <a:pt x="7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96" name="Freeform 420"/>
            <p:cNvSpPr>
              <a:spLocks noEditPoints="1"/>
            </p:cNvSpPr>
            <p:nvPr/>
          </p:nvSpPr>
          <p:spPr bwMode="auto">
            <a:xfrm>
              <a:off x="2237" y="1806"/>
              <a:ext cx="6" cy="6"/>
            </a:xfrm>
            <a:custGeom>
              <a:avLst/>
              <a:gdLst>
                <a:gd name="T0" fmla="*/ 1 w 12"/>
                <a:gd name="T1" fmla="*/ 0 h 10"/>
                <a:gd name="T2" fmla="*/ 1 w 12"/>
                <a:gd name="T3" fmla="*/ 0 h 10"/>
                <a:gd name="T4" fmla="*/ 1 w 12"/>
                <a:gd name="T5" fmla="*/ 1 h 10"/>
                <a:gd name="T6" fmla="*/ 1 w 12"/>
                <a:gd name="T7" fmla="*/ 1 h 10"/>
                <a:gd name="T8" fmla="*/ 1 w 12"/>
                <a:gd name="T9" fmla="*/ 1 h 10"/>
                <a:gd name="T10" fmla="*/ 1 w 12"/>
                <a:gd name="T11" fmla="*/ 1 h 10"/>
                <a:gd name="T12" fmla="*/ 1 w 12"/>
                <a:gd name="T13" fmla="*/ 1 h 10"/>
                <a:gd name="T14" fmla="*/ 1 w 12"/>
                <a:gd name="T15" fmla="*/ 1 h 10"/>
                <a:gd name="T16" fmla="*/ 1 w 12"/>
                <a:gd name="T17" fmla="*/ 1 h 10"/>
                <a:gd name="T18" fmla="*/ 1 w 12"/>
                <a:gd name="T19" fmla="*/ 1 h 10"/>
                <a:gd name="T20" fmla="*/ 1 w 12"/>
                <a:gd name="T21" fmla="*/ 1 h 10"/>
                <a:gd name="T22" fmla="*/ 1 w 12"/>
                <a:gd name="T23" fmla="*/ 1 h 10"/>
                <a:gd name="T24" fmla="*/ 1 w 12"/>
                <a:gd name="T25" fmla="*/ 1 h 10"/>
                <a:gd name="T26" fmla="*/ 0 w 12"/>
                <a:gd name="T27" fmla="*/ 1 h 10"/>
                <a:gd name="T28" fmla="*/ 0 w 12"/>
                <a:gd name="T29" fmla="*/ 1 h 10"/>
                <a:gd name="T30" fmla="*/ 0 w 12"/>
                <a:gd name="T31" fmla="*/ 1 h 10"/>
                <a:gd name="T32" fmla="*/ 1 w 12"/>
                <a:gd name="T33" fmla="*/ 1 h 10"/>
                <a:gd name="T34" fmla="*/ 1 w 12"/>
                <a:gd name="T35" fmla="*/ 0 h 10"/>
                <a:gd name="T36" fmla="*/ 1 w 12"/>
                <a:gd name="T37" fmla="*/ 0 h 10"/>
                <a:gd name="T38" fmla="*/ 1 w 12"/>
                <a:gd name="T39" fmla="*/ 1 h 10"/>
                <a:gd name="T40" fmla="*/ 1 w 12"/>
                <a:gd name="T41" fmla="*/ 1 h 10"/>
                <a:gd name="T42" fmla="*/ 1 w 12"/>
                <a:gd name="T43" fmla="*/ 1 h 10"/>
                <a:gd name="T44" fmla="*/ 1 w 12"/>
                <a:gd name="T45" fmla="*/ 1 h 10"/>
                <a:gd name="T46" fmla="*/ 1 w 12"/>
                <a:gd name="T47" fmla="*/ 1 h 10"/>
                <a:gd name="T48" fmla="*/ 1 w 12"/>
                <a:gd name="T49" fmla="*/ 1 h 10"/>
                <a:gd name="T50" fmla="*/ 1 w 12"/>
                <a:gd name="T51" fmla="*/ 1 h 10"/>
                <a:gd name="T52" fmla="*/ 1 w 12"/>
                <a:gd name="T53" fmla="*/ 1 h 10"/>
                <a:gd name="T54" fmla="*/ 1 w 12"/>
                <a:gd name="T55" fmla="*/ 1 h 10"/>
                <a:gd name="T56" fmla="*/ 1 w 12"/>
                <a:gd name="T57" fmla="*/ 1 h 10"/>
                <a:gd name="T58" fmla="*/ 1 w 12"/>
                <a:gd name="T59" fmla="*/ 1 h 10"/>
                <a:gd name="T60" fmla="*/ 1 w 12"/>
                <a:gd name="T61" fmla="*/ 1 h 10"/>
                <a:gd name="T62" fmla="*/ 1 w 12"/>
                <a:gd name="T63" fmla="*/ 1 h 10"/>
                <a:gd name="T64" fmla="*/ 1 w 12"/>
                <a:gd name="T65" fmla="*/ 1 h 10"/>
                <a:gd name="T66" fmla="*/ 1 w 12"/>
                <a:gd name="T67" fmla="*/ 1 h 10"/>
                <a:gd name="T68" fmla="*/ 1 w 12"/>
                <a:gd name="T69" fmla="*/ 1 h 10"/>
                <a:gd name="T70" fmla="*/ 1 w 12"/>
                <a:gd name="T71" fmla="*/ 1 h 10"/>
                <a:gd name="T72" fmla="*/ 1 w 12"/>
                <a:gd name="T73" fmla="*/ 1 h 10"/>
                <a:gd name="T74" fmla="*/ 1 w 12"/>
                <a:gd name="T75" fmla="*/ 1 h 10"/>
                <a:gd name="T76" fmla="*/ 1 w 12"/>
                <a:gd name="T77" fmla="*/ 1 h 10"/>
                <a:gd name="T78" fmla="*/ 1 w 12"/>
                <a:gd name="T79" fmla="*/ 1 h 10"/>
                <a:gd name="T80" fmla="*/ 1 w 12"/>
                <a:gd name="T81" fmla="*/ 1 h 10"/>
                <a:gd name="T82" fmla="*/ 1 w 12"/>
                <a:gd name="T83" fmla="*/ 1 h 10"/>
                <a:gd name="T84" fmla="*/ 1 w 12"/>
                <a:gd name="T85" fmla="*/ 1 h 10"/>
                <a:gd name="T86" fmla="*/ 1 w 12"/>
                <a:gd name="T87" fmla="*/ 1 h 1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"/>
                <a:gd name="T133" fmla="*/ 0 h 10"/>
                <a:gd name="T134" fmla="*/ 12 w 12"/>
                <a:gd name="T135" fmla="*/ 10 h 1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" h="10">
                  <a:moveTo>
                    <a:pt x="5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2" y="6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5" y="0"/>
                  </a:lnTo>
                  <a:close/>
                  <a:moveTo>
                    <a:pt x="5" y="2"/>
                  </a:moveTo>
                  <a:lnTo>
                    <a:pt x="5" y="2"/>
                  </a:lnTo>
                  <a:lnTo>
                    <a:pt x="5" y="4"/>
                  </a:lnTo>
                  <a:lnTo>
                    <a:pt x="3" y="4"/>
                  </a:lnTo>
                  <a:lnTo>
                    <a:pt x="3" y="6"/>
                  </a:lnTo>
                  <a:lnTo>
                    <a:pt x="5" y="8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97" name="Freeform 421"/>
            <p:cNvSpPr>
              <a:spLocks/>
            </p:cNvSpPr>
            <p:nvPr/>
          </p:nvSpPr>
          <p:spPr bwMode="auto">
            <a:xfrm>
              <a:off x="2129" y="1804"/>
              <a:ext cx="10" cy="8"/>
            </a:xfrm>
            <a:custGeom>
              <a:avLst/>
              <a:gdLst>
                <a:gd name="T0" fmla="*/ 0 w 19"/>
                <a:gd name="T1" fmla="*/ 0 h 14"/>
                <a:gd name="T2" fmla="*/ 1 w 19"/>
                <a:gd name="T3" fmla="*/ 0 h 14"/>
                <a:gd name="T4" fmla="*/ 1 w 19"/>
                <a:gd name="T5" fmla="*/ 0 h 14"/>
                <a:gd name="T6" fmla="*/ 1 w 19"/>
                <a:gd name="T7" fmla="*/ 0 h 14"/>
                <a:gd name="T8" fmla="*/ 1 w 19"/>
                <a:gd name="T9" fmla="*/ 0 h 14"/>
                <a:gd name="T10" fmla="*/ 1 w 19"/>
                <a:gd name="T11" fmla="*/ 0 h 14"/>
                <a:gd name="T12" fmla="*/ 1 w 19"/>
                <a:gd name="T13" fmla="*/ 1 h 14"/>
                <a:gd name="T14" fmla="*/ 1 w 19"/>
                <a:gd name="T15" fmla="*/ 1 h 14"/>
                <a:gd name="T16" fmla="*/ 1 w 19"/>
                <a:gd name="T17" fmla="*/ 1 h 14"/>
                <a:gd name="T18" fmla="*/ 1 w 19"/>
                <a:gd name="T19" fmla="*/ 1 h 14"/>
                <a:gd name="T20" fmla="*/ 1 w 19"/>
                <a:gd name="T21" fmla="*/ 1 h 14"/>
                <a:gd name="T22" fmla="*/ 1 w 19"/>
                <a:gd name="T23" fmla="*/ 1 h 14"/>
                <a:gd name="T24" fmla="*/ 1 w 19"/>
                <a:gd name="T25" fmla="*/ 1 h 14"/>
                <a:gd name="T26" fmla="*/ 1 w 19"/>
                <a:gd name="T27" fmla="*/ 1 h 14"/>
                <a:gd name="T28" fmla="*/ 1 w 19"/>
                <a:gd name="T29" fmla="*/ 1 h 14"/>
                <a:gd name="T30" fmla="*/ 1 w 19"/>
                <a:gd name="T31" fmla="*/ 1 h 14"/>
                <a:gd name="T32" fmla="*/ 1 w 19"/>
                <a:gd name="T33" fmla="*/ 1 h 14"/>
                <a:gd name="T34" fmla="*/ 1 w 19"/>
                <a:gd name="T35" fmla="*/ 1 h 14"/>
                <a:gd name="T36" fmla="*/ 1 w 19"/>
                <a:gd name="T37" fmla="*/ 1 h 14"/>
                <a:gd name="T38" fmla="*/ 1 w 19"/>
                <a:gd name="T39" fmla="*/ 1 h 14"/>
                <a:gd name="T40" fmla="*/ 1 w 19"/>
                <a:gd name="T41" fmla="*/ 1 h 14"/>
                <a:gd name="T42" fmla="*/ 1 w 19"/>
                <a:gd name="T43" fmla="*/ 1 h 14"/>
                <a:gd name="T44" fmla="*/ 1 w 19"/>
                <a:gd name="T45" fmla="*/ 1 h 14"/>
                <a:gd name="T46" fmla="*/ 1 w 19"/>
                <a:gd name="T47" fmla="*/ 1 h 14"/>
                <a:gd name="T48" fmla="*/ 1 w 19"/>
                <a:gd name="T49" fmla="*/ 1 h 14"/>
                <a:gd name="T50" fmla="*/ 1 w 19"/>
                <a:gd name="T51" fmla="*/ 1 h 14"/>
                <a:gd name="T52" fmla="*/ 1 w 19"/>
                <a:gd name="T53" fmla="*/ 1 h 14"/>
                <a:gd name="T54" fmla="*/ 1 w 19"/>
                <a:gd name="T55" fmla="*/ 1 h 14"/>
                <a:gd name="T56" fmla="*/ 1 w 19"/>
                <a:gd name="T57" fmla="*/ 0 h 14"/>
                <a:gd name="T58" fmla="*/ 1 w 19"/>
                <a:gd name="T59" fmla="*/ 0 h 14"/>
                <a:gd name="T60" fmla="*/ 1 w 19"/>
                <a:gd name="T61" fmla="*/ 0 h 14"/>
                <a:gd name="T62" fmla="*/ 1 w 19"/>
                <a:gd name="T63" fmla="*/ 0 h 14"/>
                <a:gd name="T64" fmla="*/ 1 w 19"/>
                <a:gd name="T65" fmla="*/ 0 h 14"/>
                <a:gd name="T66" fmla="*/ 1 w 19"/>
                <a:gd name="T67" fmla="*/ 0 h 14"/>
                <a:gd name="T68" fmla="*/ 1 w 19"/>
                <a:gd name="T69" fmla="*/ 0 h 14"/>
                <a:gd name="T70" fmla="*/ 1 w 19"/>
                <a:gd name="T71" fmla="*/ 1 h 14"/>
                <a:gd name="T72" fmla="*/ 1 w 19"/>
                <a:gd name="T73" fmla="*/ 1 h 14"/>
                <a:gd name="T74" fmla="*/ 1 w 19"/>
                <a:gd name="T75" fmla="*/ 1 h 14"/>
                <a:gd name="T76" fmla="*/ 1 w 19"/>
                <a:gd name="T77" fmla="*/ 1 h 14"/>
                <a:gd name="T78" fmla="*/ 1 w 19"/>
                <a:gd name="T79" fmla="*/ 1 h 14"/>
                <a:gd name="T80" fmla="*/ 1 w 19"/>
                <a:gd name="T81" fmla="*/ 1 h 14"/>
                <a:gd name="T82" fmla="*/ 1 w 19"/>
                <a:gd name="T83" fmla="*/ 1 h 14"/>
                <a:gd name="T84" fmla="*/ 1 w 19"/>
                <a:gd name="T85" fmla="*/ 1 h 14"/>
                <a:gd name="T86" fmla="*/ 1 w 19"/>
                <a:gd name="T87" fmla="*/ 1 h 14"/>
                <a:gd name="T88" fmla="*/ 1 w 19"/>
                <a:gd name="T89" fmla="*/ 1 h 14"/>
                <a:gd name="T90" fmla="*/ 1 w 19"/>
                <a:gd name="T91" fmla="*/ 1 h 14"/>
                <a:gd name="T92" fmla="*/ 1 w 19"/>
                <a:gd name="T93" fmla="*/ 1 h 14"/>
                <a:gd name="T94" fmla="*/ 1 w 19"/>
                <a:gd name="T95" fmla="*/ 1 h 14"/>
                <a:gd name="T96" fmla="*/ 1 w 19"/>
                <a:gd name="T97" fmla="*/ 1 h 14"/>
                <a:gd name="T98" fmla="*/ 1 w 19"/>
                <a:gd name="T99" fmla="*/ 1 h 14"/>
                <a:gd name="T100" fmla="*/ 1 w 19"/>
                <a:gd name="T101" fmla="*/ 1 h 14"/>
                <a:gd name="T102" fmla="*/ 1 w 19"/>
                <a:gd name="T103" fmla="*/ 1 h 14"/>
                <a:gd name="T104" fmla="*/ 1 w 19"/>
                <a:gd name="T105" fmla="*/ 1 h 14"/>
                <a:gd name="T106" fmla="*/ 1 w 19"/>
                <a:gd name="T107" fmla="*/ 1 h 14"/>
                <a:gd name="T108" fmla="*/ 1 w 19"/>
                <a:gd name="T109" fmla="*/ 1 h 14"/>
                <a:gd name="T110" fmla="*/ 1 w 19"/>
                <a:gd name="T111" fmla="*/ 1 h 14"/>
                <a:gd name="T112" fmla="*/ 1 w 19"/>
                <a:gd name="T113" fmla="*/ 1 h 14"/>
                <a:gd name="T114" fmla="*/ 1 w 19"/>
                <a:gd name="T115" fmla="*/ 0 h 14"/>
                <a:gd name="T116" fmla="*/ 1 w 19"/>
                <a:gd name="T117" fmla="*/ 0 h 14"/>
                <a:gd name="T118" fmla="*/ 0 w 19"/>
                <a:gd name="T119" fmla="*/ 0 h 14"/>
                <a:gd name="T120" fmla="*/ 0 w 19"/>
                <a:gd name="T121" fmla="*/ 0 h 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"/>
                <a:gd name="T184" fmla="*/ 0 h 14"/>
                <a:gd name="T185" fmla="*/ 19 w 19"/>
                <a:gd name="T186" fmla="*/ 14 h 1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" h="14">
                  <a:moveTo>
                    <a:pt x="0" y="0"/>
                  </a:moveTo>
                  <a:lnTo>
                    <a:pt x="9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9" y="14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98" name="Freeform 422"/>
            <p:cNvSpPr>
              <a:spLocks/>
            </p:cNvSpPr>
            <p:nvPr/>
          </p:nvSpPr>
          <p:spPr bwMode="auto">
            <a:xfrm>
              <a:off x="2139" y="1806"/>
              <a:ext cx="14" cy="6"/>
            </a:xfrm>
            <a:custGeom>
              <a:avLst/>
              <a:gdLst>
                <a:gd name="T0" fmla="*/ 1 w 21"/>
                <a:gd name="T1" fmla="*/ 1 h 10"/>
                <a:gd name="T2" fmla="*/ 1 w 21"/>
                <a:gd name="T3" fmla="*/ 0 h 10"/>
                <a:gd name="T4" fmla="*/ 1 w 21"/>
                <a:gd name="T5" fmla="*/ 0 h 10"/>
                <a:gd name="T6" fmla="*/ 1 w 21"/>
                <a:gd name="T7" fmla="*/ 0 h 10"/>
                <a:gd name="T8" fmla="*/ 1 w 21"/>
                <a:gd name="T9" fmla="*/ 1 h 10"/>
                <a:gd name="T10" fmla="*/ 1 w 21"/>
                <a:gd name="T11" fmla="*/ 0 h 10"/>
                <a:gd name="T12" fmla="*/ 1 w 21"/>
                <a:gd name="T13" fmla="*/ 0 h 10"/>
                <a:gd name="T14" fmla="*/ 1 w 21"/>
                <a:gd name="T15" fmla="*/ 0 h 10"/>
                <a:gd name="T16" fmla="*/ 1 w 21"/>
                <a:gd name="T17" fmla="*/ 1 h 10"/>
                <a:gd name="T18" fmla="*/ 1 w 21"/>
                <a:gd name="T19" fmla="*/ 1 h 10"/>
                <a:gd name="T20" fmla="*/ 1 w 21"/>
                <a:gd name="T21" fmla="*/ 1 h 10"/>
                <a:gd name="T22" fmla="*/ 1 w 21"/>
                <a:gd name="T23" fmla="*/ 1 h 10"/>
                <a:gd name="T24" fmla="*/ 2 w 21"/>
                <a:gd name="T25" fmla="*/ 1 h 10"/>
                <a:gd name="T26" fmla="*/ 1 w 21"/>
                <a:gd name="T27" fmla="*/ 1 h 10"/>
                <a:gd name="T28" fmla="*/ 1 w 21"/>
                <a:gd name="T29" fmla="*/ 1 h 10"/>
                <a:gd name="T30" fmla="*/ 1 w 21"/>
                <a:gd name="T31" fmla="*/ 1 h 10"/>
                <a:gd name="T32" fmla="*/ 1 w 21"/>
                <a:gd name="T33" fmla="*/ 1 h 10"/>
                <a:gd name="T34" fmla="*/ 1 w 21"/>
                <a:gd name="T35" fmla="*/ 1 h 10"/>
                <a:gd name="T36" fmla="*/ 1 w 21"/>
                <a:gd name="T37" fmla="*/ 1 h 10"/>
                <a:gd name="T38" fmla="*/ 1 w 21"/>
                <a:gd name="T39" fmla="*/ 1 h 10"/>
                <a:gd name="T40" fmla="*/ 1 w 21"/>
                <a:gd name="T41" fmla="*/ 1 h 10"/>
                <a:gd name="T42" fmla="*/ 1 w 21"/>
                <a:gd name="T43" fmla="*/ 1 h 10"/>
                <a:gd name="T44" fmla="*/ 1 w 21"/>
                <a:gd name="T45" fmla="*/ 1 h 10"/>
                <a:gd name="T46" fmla="*/ 1 w 21"/>
                <a:gd name="T47" fmla="*/ 1 h 10"/>
                <a:gd name="T48" fmla="*/ 1 w 21"/>
                <a:gd name="T49" fmla="*/ 1 h 10"/>
                <a:gd name="T50" fmla="*/ 1 w 21"/>
                <a:gd name="T51" fmla="*/ 1 h 10"/>
                <a:gd name="T52" fmla="*/ 1 w 21"/>
                <a:gd name="T53" fmla="*/ 1 h 10"/>
                <a:gd name="T54" fmla="*/ 1 w 21"/>
                <a:gd name="T55" fmla="*/ 1 h 10"/>
                <a:gd name="T56" fmla="*/ 1 w 21"/>
                <a:gd name="T57" fmla="*/ 1 h 10"/>
                <a:gd name="T58" fmla="*/ 1 w 21"/>
                <a:gd name="T59" fmla="*/ 1 h 10"/>
                <a:gd name="T60" fmla="*/ 1 w 21"/>
                <a:gd name="T61" fmla="*/ 1 h 10"/>
                <a:gd name="T62" fmla="*/ 1 w 21"/>
                <a:gd name="T63" fmla="*/ 1 h 10"/>
                <a:gd name="T64" fmla="*/ 1 w 21"/>
                <a:gd name="T65" fmla="*/ 1 h 10"/>
                <a:gd name="T66" fmla="*/ 1 w 21"/>
                <a:gd name="T67" fmla="*/ 1 h 10"/>
                <a:gd name="T68" fmla="*/ 1 w 21"/>
                <a:gd name="T69" fmla="*/ 1 h 10"/>
                <a:gd name="T70" fmla="*/ 1 w 21"/>
                <a:gd name="T71" fmla="*/ 1 h 10"/>
                <a:gd name="T72" fmla="*/ 1 w 21"/>
                <a:gd name="T73" fmla="*/ 1 h 10"/>
                <a:gd name="T74" fmla="*/ 0 w 21"/>
                <a:gd name="T75" fmla="*/ 1 h 10"/>
                <a:gd name="T76" fmla="*/ 1 w 21"/>
                <a:gd name="T77" fmla="*/ 1 h 10"/>
                <a:gd name="T78" fmla="*/ 1 w 21"/>
                <a:gd name="T79" fmla="*/ 1 h 10"/>
                <a:gd name="T80" fmla="*/ 1 w 21"/>
                <a:gd name="T81" fmla="*/ 1 h 10"/>
                <a:gd name="T82" fmla="*/ 1 w 21"/>
                <a:gd name="T83" fmla="*/ 1 h 10"/>
                <a:gd name="T84" fmla="*/ 0 w 21"/>
                <a:gd name="T85" fmla="*/ 0 h 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"/>
                <a:gd name="T130" fmla="*/ 0 h 10"/>
                <a:gd name="T131" fmla="*/ 21 w 21"/>
                <a:gd name="T132" fmla="*/ 10 h 1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" h="10">
                  <a:moveTo>
                    <a:pt x="4" y="0"/>
                  </a:moveTo>
                  <a:lnTo>
                    <a:pt x="4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21" y="10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2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499" name="Freeform 423"/>
            <p:cNvSpPr>
              <a:spLocks/>
            </p:cNvSpPr>
            <p:nvPr/>
          </p:nvSpPr>
          <p:spPr bwMode="auto">
            <a:xfrm>
              <a:off x="2156" y="1804"/>
              <a:ext cx="8" cy="8"/>
            </a:xfrm>
            <a:custGeom>
              <a:avLst/>
              <a:gdLst>
                <a:gd name="T0" fmla="*/ 1 w 11"/>
                <a:gd name="T1" fmla="*/ 0 h 14"/>
                <a:gd name="T2" fmla="*/ 1 w 11"/>
                <a:gd name="T3" fmla="*/ 1 h 14"/>
                <a:gd name="T4" fmla="*/ 1 w 11"/>
                <a:gd name="T5" fmla="*/ 1 h 14"/>
                <a:gd name="T6" fmla="*/ 1 w 11"/>
                <a:gd name="T7" fmla="*/ 1 h 14"/>
                <a:gd name="T8" fmla="*/ 1 w 11"/>
                <a:gd name="T9" fmla="*/ 1 h 14"/>
                <a:gd name="T10" fmla="*/ 1 w 11"/>
                <a:gd name="T11" fmla="*/ 1 h 14"/>
                <a:gd name="T12" fmla="*/ 1 w 11"/>
                <a:gd name="T13" fmla="*/ 1 h 14"/>
                <a:gd name="T14" fmla="*/ 1 w 11"/>
                <a:gd name="T15" fmla="*/ 1 h 14"/>
                <a:gd name="T16" fmla="*/ 1 w 11"/>
                <a:gd name="T17" fmla="*/ 1 h 14"/>
                <a:gd name="T18" fmla="*/ 1 w 11"/>
                <a:gd name="T19" fmla="*/ 1 h 14"/>
                <a:gd name="T20" fmla="*/ 1 w 11"/>
                <a:gd name="T21" fmla="*/ 1 h 14"/>
                <a:gd name="T22" fmla="*/ 1 w 11"/>
                <a:gd name="T23" fmla="*/ 1 h 14"/>
                <a:gd name="T24" fmla="*/ 1 w 11"/>
                <a:gd name="T25" fmla="*/ 1 h 14"/>
                <a:gd name="T26" fmla="*/ 1 w 11"/>
                <a:gd name="T27" fmla="*/ 1 h 14"/>
                <a:gd name="T28" fmla="*/ 1 w 11"/>
                <a:gd name="T29" fmla="*/ 1 h 14"/>
                <a:gd name="T30" fmla="*/ 1 w 11"/>
                <a:gd name="T31" fmla="*/ 1 h 14"/>
                <a:gd name="T32" fmla="*/ 1 w 11"/>
                <a:gd name="T33" fmla="*/ 1 h 14"/>
                <a:gd name="T34" fmla="*/ 1 w 11"/>
                <a:gd name="T35" fmla="*/ 1 h 14"/>
                <a:gd name="T36" fmla="*/ 1 w 11"/>
                <a:gd name="T37" fmla="*/ 1 h 14"/>
                <a:gd name="T38" fmla="*/ 1 w 11"/>
                <a:gd name="T39" fmla="*/ 1 h 14"/>
                <a:gd name="T40" fmla="*/ 1 w 11"/>
                <a:gd name="T41" fmla="*/ 1 h 14"/>
                <a:gd name="T42" fmla="*/ 0 w 11"/>
                <a:gd name="T43" fmla="*/ 1 h 14"/>
                <a:gd name="T44" fmla="*/ 0 w 11"/>
                <a:gd name="T45" fmla="*/ 1 h 14"/>
                <a:gd name="T46" fmla="*/ 0 w 11"/>
                <a:gd name="T47" fmla="*/ 1 h 14"/>
                <a:gd name="T48" fmla="*/ 0 w 11"/>
                <a:gd name="T49" fmla="*/ 1 h 14"/>
                <a:gd name="T50" fmla="*/ 0 w 11"/>
                <a:gd name="T51" fmla="*/ 1 h 14"/>
                <a:gd name="T52" fmla="*/ 0 w 11"/>
                <a:gd name="T53" fmla="*/ 0 h 14"/>
                <a:gd name="T54" fmla="*/ 0 w 11"/>
                <a:gd name="T55" fmla="*/ 0 h 14"/>
                <a:gd name="T56" fmla="*/ 0 w 11"/>
                <a:gd name="T57" fmla="*/ 0 h 14"/>
                <a:gd name="T58" fmla="*/ 0 w 11"/>
                <a:gd name="T59" fmla="*/ 0 h 14"/>
                <a:gd name="T60" fmla="*/ 1 w 11"/>
                <a:gd name="T61" fmla="*/ 0 h 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14"/>
                <a:gd name="T95" fmla="*/ 11 w 11"/>
                <a:gd name="T96" fmla="*/ 14 h 1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14">
                  <a:moveTo>
                    <a:pt x="4" y="0"/>
                  </a:moveTo>
                  <a:lnTo>
                    <a:pt x="4" y="6"/>
                  </a:lnTo>
                  <a:lnTo>
                    <a:pt x="4" y="4"/>
                  </a:lnTo>
                  <a:lnTo>
                    <a:pt x="7" y="4"/>
                  </a:lnTo>
                  <a:lnTo>
                    <a:pt x="9" y="4"/>
                  </a:lnTo>
                  <a:lnTo>
                    <a:pt x="9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00" name="Freeform 424"/>
            <p:cNvSpPr>
              <a:spLocks/>
            </p:cNvSpPr>
            <p:nvPr/>
          </p:nvSpPr>
          <p:spPr bwMode="auto">
            <a:xfrm>
              <a:off x="2158" y="1807"/>
              <a:ext cx="5" cy="5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1 h 8"/>
                <a:gd name="T4" fmla="*/ 0 w 5"/>
                <a:gd name="T5" fmla="*/ 1 h 8"/>
                <a:gd name="T6" fmla="*/ 0 w 5"/>
                <a:gd name="T7" fmla="*/ 1 h 8"/>
                <a:gd name="T8" fmla="*/ 0 w 5"/>
                <a:gd name="T9" fmla="*/ 1 h 8"/>
                <a:gd name="T10" fmla="*/ 0 w 5"/>
                <a:gd name="T11" fmla="*/ 1 h 8"/>
                <a:gd name="T12" fmla="*/ 0 w 5"/>
                <a:gd name="T13" fmla="*/ 1 h 8"/>
                <a:gd name="T14" fmla="*/ 3 w 5"/>
                <a:gd name="T15" fmla="*/ 1 h 8"/>
                <a:gd name="T16" fmla="*/ 3 w 5"/>
                <a:gd name="T17" fmla="*/ 1 h 8"/>
                <a:gd name="T18" fmla="*/ 3 w 5"/>
                <a:gd name="T19" fmla="*/ 1 h 8"/>
                <a:gd name="T20" fmla="*/ 3 w 5"/>
                <a:gd name="T21" fmla="*/ 1 h 8"/>
                <a:gd name="T22" fmla="*/ 3 w 5"/>
                <a:gd name="T23" fmla="*/ 1 h 8"/>
                <a:gd name="T24" fmla="*/ 5 w 5"/>
                <a:gd name="T25" fmla="*/ 1 h 8"/>
                <a:gd name="T26" fmla="*/ 5 w 5"/>
                <a:gd name="T27" fmla="*/ 1 h 8"/>
                <a:gd name="T28" fmla="*/ 3 w 5"/>
                <a:gd name="T29" fmla="*/ 1 h 8"/>
                <a:gd name="T30" fmla="*/ 3 w 5"/>
                <a:gd name="T31" fmla="*/ 0 h 8"/>
                <a:gd name="T32" fmla="*/ 3 w 5"/>
                <a:gd name="T33" fmla="*/ 0 h 8"/>
                <a:gd name="T34" fmla="*/ 3 w 5"/>
                <a:gd name="T35" fmla="*/ 0 h 8"/>
                <a:gd name="T36" fmla="*/ 0 w 5"/>
                <a:gd name="T37" fmla="*/ 0 h 8"/>
                <a:gd name="T38" fmla="*/ 0 w 5"/>
                <a:gd name="T39" fmla="*/ 0 h 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"/>
                <a:gd name="T61" fmla="*/ 0 h 8"/>
                <a:gd name="T62" fmla="*/ 5 w 5"/>
                <a:gd name="T63" fmla="*/ 8 h 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" h="8">
                  <a:moveTo>
                    <a:pt x="0" y="0"/>
                  </a:moveTo>
                  <a:lnTo>
                    <a:pt x="0" y="6"/>
                  </a:lnTo>
                  <a:lnTo>
                    <a:pt x="0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01" name="Freeform 425"/>
            <p:cNvSpPr>
              <a:spLocks/>
            </p:cNvSpPr>
            <p:nvPr/>
          </p:nvSpPr>
          <p:spPr bwMode="auto">
            <a:xfrm>
              <a:off x="2165" y="1806"/>
              <a:ext cx="7" cy="6"/>
            </a:xfrm>
            <a:custGeom>
              <a:avLst/>
              <a:gdLst>
                <a:gd name="T0" fmla="*/ 1 w 11"/>
                <a:gd name="T1" fmla="*/ 0 h 10"/>
                <a:gd name="T2" fmla="*/ 1 w 11"/>
                <a:gd name="T3" fmla="*/ 0 h 10"/>
                <a:gd name="T4" fmla="*/ 1 w 11"/>
                <a:gd name="T5" fmla="*/ 1 h 10"/>
                <a:gd name="T6" fmla="*/ 1 w 11"/>
                <a:gd name="T7" fmla="*/ 1 h 10"/>
                <a:gd name="T8" fmla="*/ 1 w 11"/>
                <a:gd name="T9" fmla="*/ 1 h 10"/>
                <a:gd name="T10" fmla="*/ 1 w 11"/>
                <a:gd name="T11" fmla="*/ 1 h 10"/>
                <a:gd name="T12" fmla="*/ 1 w 11"/>
                <a:gd name="T13" fmla="*/ 1 h 10"/>
                <a:gd name="T14" fmla="*/ 1 w 11"/>
                <a:gd name="T15" fmla="*/ 1 h 10"/>
                <a:gd name="T16" fmla="*/ 1 w 11"/>
                <a:gd name="T17" fmla="*/ 1 h 10"/>
                <a:gd name="T18" fmla="*/ 1 w 11"/>
                <a:gd name="T19" fmla="*/ 1 h 10"/>
                <a:gd name="T20" fmla="*/ 1 w 11"/>
                <a:gd name="T21" fmla="*/ 1 h 10"/>
                <a:gd name="T22" fmla="*/ 1 w 11"/>
                <a:gd name="T23" fmla="*/ 1 h 10"/>
                <a:gd name="T24" fmla="*/ 1 w 11"/>
                <a:gd name="T25" fmla="*/ 1 h 10"/>
                <a:gd name="T26" fmla="*/ 0 w 11"/>
                <a:gd name="T27" fmla="*/ 1 h 10"/>
                <a:gd name="T28" fmla="*/ 0 w 11"/>
                <a:gd name="T29" fmla="*/ 1 h 10"/>
                <a:gd name="T30" fmla="*/ 0 w 11"/>
                <a:gd name="T31" fmla="*/ 1 h 10"/>
                <a:gd name="T32" fmla="*/ 1 w 11"/>
                <a:gd name="T33" fmla="*/ 1 h 10"/>
                <a:gd name="T34" fmla="*/ 1 w 11"/>
                <a:gd name="T35" fmla="*/ 0 h 10"/>
                <a:gd name="T36" fmla="*/ 1 w 11"/>
                <a:gd name="T37" fmla="*/ 0 h 1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"/>
                <a:gd name="T58" fmla="*/ 0 h 10"/>
                <a:gd name="T59" fmla="*/ 11 w 11"/>
                <a:gd name="T60" fmla="*/ 10 h 1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" h="10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4"/>
                  </a:lnTo>
                  <a:lnTo>
                    <a:pt x="11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02" name="Freeform 426"/>
            <p:cNvSpPr>
              <a:spLocks/>
            </p:cNvSpPr>
            <p:nvPr/>
          </p:nvSpPr>
          <p:spPr bwMode="auto">
            <a:xfrm>
              <a:off x="2166" y="1807"/>
              <a:ext cx="4" cy="5"/>
            </a:xfrm>
            <a:custGeom>
              <a:avLst/>
              <a:gdLst>
                <a:gd name="T0" fmla="*/ 2 w 5"/>
                <a:gd name="T1" fmla="*/ 0 h 8"/>
                <a:gd name="T2" fmla="*/ 2 w 5"/>
                <a:gd name="T3" fmla="*/ 0 h 8"/>
                <a:gd name="T4" fmla="*/ 2 w 5"/>
                <a:gd name="T5" fmla="*/ 0 h 8"/>
                <a:gd name="T6" fmla="*/ 2 w 5"/>
                <a:gd name="T7" fmla="*/ 0 h 8"/>
                <a:gd name="T8" fmla="*/ 2 w 5"/>
                <a:gd name="T9" fmla="*/ 1 h 8"/>
                <a:gd name="T10" fmla="*/ 2 w 5"/>
                <a:gd name="T11" fmla="*/ 1 h 8"/>
                <a:gd name="T12" fmla="*/ 0 w 5"/>
                <a:gd name="T13" fmla="*/ 1 h 8"/>
                <a:gd name="T14" fmla="*/ 2 w 5"/>
                <a:gd name="T15" fmla="*/ 1 h 8"/>
                <a:gd name="T16" fmla="*/ 2 w 5"/>
                <a:gd name="T17" fmla="*/ 1 h 8"/>
                <a:gd name="T18" fmla="*/ 2 w 5"/>
                <a:gd name="T19" fmla="*/ 1 h 8"/>
                <a:gd name="T20" fmla="*/ 2 w 5"/>
                <a:gd name="T21" fmla="*/ 1 h 8"/>
                <a:gd name="T22" fmla="*/ 2 w 5"/>
                <a:gd name="T23" fmla="*/ 1 h 8"/>
                <a:gd name="T24" fmla="*/ 2 w 5"/>
                <a:gd name="T25" fmla="*/ 1 h 8"/>
                <a:gd name="T26" fmla="*/ 2 w 5"/>
                <a:gd name="T27" fmla="*/ 1 h 8"/>
                <a:gd name="T28" fmla="*/ 2 w 5"/>
                <a:gd name="T29" fmla="*/ 1 h 8"/>
                <a:gd name="T30" fmla="*/ 2 w 5"/>
                <a:gd name="T31" fmla="*/ 1 h 8"/>
                <a:gd name="T32" fmla="*/ 2 w 5"/>
                <a:gd name="T33" fmla="*/ 1 h 8"/>
                <a:gd name="T34" fmla="*/ 2 w 5"/>
                <a:gd name="T35" fmla="*/ 1 h 8"/>
                <a:gd name="T36" fmla="*/ 2 w 5"/>
                <a:gd name="T37" fmla="*/ 1 h 8"/>
                <a:gd name="T38" fmla="*/ 2 w 5"/>
                <a:gd name="T39" fmla="*/ 1 h 8"/>
                <a:gd name="T40" fmla="*/ 2 w 5"/>
                <a:gd name="T41" fmla="*/ 0 h 8"/>
                <a:gd name="T42" fmla="*/ 2 w 5"/>
                <a:gd name="T43" fmla="*/ 0 h 8"/>
                <a:gd name="T44" fmla="*/ 2 w 5"/>
                <a:gd name="T45" fmla="*/ 0 h 8"/>
                <a:gd name="T46" fmla="*/ 2 w 5"/>
                <a:gd name="T47" fmla="*/ 0 h 8"/>
                <a:gd name="T48" fmla="*/ 2 w 5"/>
                <a:gd name="T49" fmla="*/ 0 h 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"/>
                <a:gd name="T76" fmla="*/ 0 h 8"/>
                <a:gd name="T77" fmla="*/ 5 w 5"/>
                <a:gd name="T78" fmla="*/ 8 h 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" h="8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03" name="Freeform 427"/>
            <p:cNvSpPr>
              <a:spLocks/>
            </p:cNvSpPr>
            <p:nvPr/>
          </p:nvSpPr>
          <p:spPr bwMode="auto">
            <a:xfrm>
              <a:off x="2172" y="1806"/>
              <a:ext cx="12" cy="6"/>
            </a:xfrm>
            <a:custGeom>
              <a:avLst/>
              <a:gdLst>
                <a:gd name="T0" fmla="*/ 1 w 21"/>
                <a:gd name="T1" fmla="*/ 1 h 10"/>
                <a:gd name="T2" fmla="*/ 1 w 21"/>
                <a:gd name="T3" fmla="*/ 0 h 10"/>
                <a:gd name="T4" fmla="*/ 1 w 21"/>
                <a:gd name="T5" fmla="*/ 0 h 10"/>
                <a:gd name="T6" fmla="*/ 1 w 21"/>
                <a:gd name="T7" fmla="*/ 0 h 10"/>
                <a:gd name="T8" fmla="*/ 1 w 21"/>
                <a:gd name="T9" fmla="*/ 1 h 10"/>
                <a:gd name="T10" fmla="*/ 1 w 21"/>
                <a:gd name="T11" fmla="*/ 0 h 10"/>
                <a:gd name="T12" fmla="*/ 1 w 21"/>
                <a:gd name="T13" fmla="*/ 0 h 10"/>
                <a:gd name="T14" fmla="*/ 1 w 21"/>
                <a:gd name="T15" fmla="*/ 0 h 10"/>
                <a:gd name="T16" fmla="*/ 1 w 21"/>
                <a:gd name="T17" fmla="*/ 1 h 10"/>
                <a:gd name="T18" fmla="*/ 1 w 21"/>
                <a:gd name="T19" fmla="*/ 1 h 10"/>
                <a:gd name="T20" fmla="*/ 1 w 21"/>
                <a:gd name="T21" fmla="*/ 1 h 10"/>
                <a:gd name="T22" fmla="*/ 1 w 21"/>
                <a:gd name="T23" fmla="*/ 1 h 10"/>
                <a:gd name="T24" fmla="*/ 1 w 21"/>
                <a:gd name="T25" fmla="*/ 1 h 10"/>
                <a:gd name="T26" fmla="*/ 1 w 21"/>
                <a:gd name="T27" fmla="*/ 1 h 10"/>
                <a:gd name="T28" fmla="*/ 1 w 21"/>
                <a:gd name="T29" fmla="*/ 1 h 10"/>
                <a:gd name="T30" fmla="*/ 1 w 21"/>
                <a:gd name="T31" fmla="*/ 1 h 10"/>
                <a:gd name="T32" fmla="*/ 1 w 21"/>
                <a:gd name="T33" fmla="*/ 1 h 10"/>
                <a:gd name="T34" fmla="*/ 1 w 21"/>
                <a:gd name="T35" fmla="*/ 1 h 10"/>
                <a:gd name="T36" fmla="*/ 1 w 21"/>
                <a:gd name="T37" fmla="*/ 1 h 10"/>
                <a:gd name="T38" fmla="*/ 1 w 21"/>
                <a:gd name="T39" fmla="*/ 1 h 10"/>
                <a:gd name="T40" fmla="*/ 1 w 21"/>
                <a:gd name="T41" fmla="*/ 1 h 10"/>
                <a:gd name="T42" fmla="*/ 1 w 21"/>
                <a:gd name="T43" fmla="*/ 1 h 10"/>
                <a:gd name="T44" fmla="*/ 1 w 21"/>
                <a:gd name="T45" fmla="*/ 1 h 10"/>
                <a:gd name="T46" fmla="*/ 1 w 21"/>
                <a:gd name="T47" fmla="*/ 1 h 10"/>
                <a:gd name="T48" fmla="*/ 1 w 21"/>
                <a:gd name="T49" fmla="*/ 1 h 10"/>
                <a:gd name="T50" fmla="*/ 1 w 21"/>
                <a:gd name="T51" fmla="*/ 1 h 10"/>
                <a:gd name="T52" fmla="*/ 1 w 21"/>
                <a:gd name="T53" fmla="*/ 1 h 10"/>
                <a:gd name="T54" fmla="*/ 1 w 21"/>
                <a:gd name="T55" fmla="*/ 1 h 10"/>
                <a:gd name="T56" fmla="*/ 1 w 21"/>
                <a:gd name="T57" fmla="*/ 1 h 10"/>
                <a:gd name="T58" fmla="*/ 1 w 21"/>
                <a:gd name="T59" fmla="*/ 1 h 10"/>
                <a:gd name="T60" fmla="*/ 1 w 21"/>
                <a:gd name="T61" fmla="*/ 1 h 10"/>
                <a:gd name="T62" fmla="*/ 1 w 21"/>
                <a:gd name="T63" fmla="*/ 1 h 10"/>
                <a:gd name="T64" fmla="*/ 1 w 21"/>
                <a:gd name="T65" fmla="*/ 1 h 10"/>
                <a:gd name="T66" fmla="*/ 1 w 21"/>
                <a:gd name="T67" fmla="*/ 1 h 10"/>
                <a:gd name="T68" fmla="*/ 1 w 21"/>
                <a:gd name="T69" fmla="*/ 1 h 10"/>
                <a:gd name="T70" fmla="*/ 1 w 21"/>
                <a:gd name="T71" fmla="*/ 1 h 10"/>
                <a:gd name="T72" fmla="*/ 1 w 21"/>
                <a:gd name="T73" fmla="*/ 1 h 10"/>
                <a:gd name="T74" fmla="*/ 0 w 21"/>
                <a:gd name="T75" fmla="*/ 1 h 10"/>
                <a:gd name="T76" fmla="*/ 1 w 21"/>
                <a:gd name="T77" fmla="*/ 1 h 10"/>
                <a:gd name="T78" fmla="*/ 1 w 21"/>
                <a:gd name="T79" fmla="*/ 1 h 10"/>
                <a:gd name="T80" fmla="*/ 1 w 21"/>
                <a:gd name="T81" fmla="*/ 1 h 10"/>
                <a:gd name="T82" fmla="*/ 1 w 21"/>
                <a:gd name="T83" fmla="*/ 1 h 10"/>
                <a:gd name="T84" fmla="*/ 0 w 21"/>
                <a:gd name="T85" fmla="*/ 0 h 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"/>
                <a:gd name="T130" fmla="*/ 0 h 10"/>
                <a:gd name="T131" fmla="*/ 21 w 21"/>
                <a:gd name="T132" fmla="*/ 10 h 1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" h="10">
                  <a:moveTo>
                    <a:pt x="5" y="0"/>
                  </a:moveTo>
                  <a:lnTo>
                    <a:pt x="5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2"/>
                  </a:lnTo>
                  <a:lnTo>
                    <a:pt x="5" y="4"/>
                  </a:lnTo>
                  <a:lnTo>
                    <a:pt x="5" y="8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3" y="8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04" name="Freeform 428"/>
            <p:cNvSpPr>
              <a:spLocks/>
            </p:cNvSpPr>
            <p:nvPr/>
          </p:nvSpPr>
          <p:spPr bwMode="auto">
            <a:xfrm>
              <a:off x="2189" y="1806"/>
              <a:ext cx="6" cy="6"/>
            </a:xfrm>
            <a:custGeom>
              <a:avLst/>
              <a:gdLst>
                <a:gd name="T0" fmla="*/ 1 w 9"/>
                <a:gd name="T1" fmla="*/ 1 h 10"/>
                <a:gd name="T2" fmla="*/ 1 w 9"/>
                <a:gd name="T3" fmla="*/ 1 h 10"/>
                <a:gd name="T4" fmla="*/ 1 w 9"/>
                <a:gd name="T5" fmla="*/ 1 h 10"/>
                <a:gd name="T6" fmla="*/ 1 w 9"/>
                <a:gd name="T7" fmla="*/ 1 h 10"/>
                <a:gd name="T8" fmla="*/ 1 w 9"/>
                <a:gd name="T9" fmla="*/ 1 h 10"/>
                <a:gd name="T10" fmla="*/ 1 w 9"/>
                <a:gd name="T11" fmla="*/ 1 h 10"/>
                <a:gd name="T12" fmla="*/ 1 w 9"/>
                <a:gd name="T13" fmla="*/ 1 h 10"/>
                <a:gd name="T14" fmla="*/ 1 w 9"/>
                <a:gd name="T15" fmla="*/ 1 h 10"/>
                <a:gd name="T16" fmla="*/ 0 w 9"/>
                <a:gd name="T17" fmla="*/ 1 h 10"/>
                <a:gd name="T18" fmla="*/ 0 w 9"/>
                <a:gd name="T19" fmla="*/ 1 h 10"/>
                <a:gd name="T20" fmla="*/ 0 w 9"/>
                <a:gd name="T21" fmla="*/ 1 h 10"/>
                <a:gd name="T22" fmla="*/ 1 w 9"/>
                <a:gd name="T23" fmla="*/ 1 h 10"/>
                <a:gd name="T24" fmla="*/ 1 w 9"/>
                <a:gd name="T25" fmla="*/ 0 h 10"/>
                <a:gd name="T26" fmla="*/ 1 w 9"/>
                <a:gd name="T27" fmla="*/ 0 h 10"/>
                <a:gd name="T28" fmla="*/ 1 w 9"/>
                <a:gd name="T29" fmla="*/ 0 h 10"/>
                <a:gd name="T30" fmla="*/ 1 w 9"/>
                <a:gd name="T31" fmla="*/ 1 h 10"/>
                <a:gd name="T32" fmla="*/ 1 w 9"/>
                <a:gd name="T33" fmla="*/ 1 h 10"/>
                <a:gd name="T34" fmla="*/ 1 w 9"/>
                <a:gd name="T35" fmla="*/ 1 h 10"/>
                <a:gd name="T36" fmla="*/ 1 w 9"/>
                <a:gd name="T37" fmla="*/ 1 h 10"/>
                <a:gd name="T38" fmla="*/ 1 w 9"/>
                <a:gd name="T39" fmla="*/ 1 h 10"/>
                <a:gd name="T40" fmla="*/ 1 w 9"/>
                <a:gd name="T41" fmla="*/ 1 h 10"/>
                <a:gd name="T42" fmla="*/ 1 w 9"/>
                <a:gd name="T43" fmla="*/ 1 h 10"/>
                <a:gd name="T44" fmla="*/ 1 w 9"/>
                <a:gd name="T45" fmla="*/ 1 h 10"/>
                <a:gd name="T46" fmla="*/ 1 w 9"/>
                <a:gd name="T47" fmla="*/ 1 h 10"/>
                <a:gd name="T48" fmla="*/ 1 w 9"/>
                <a:gd name="T49" fmla="*/ 1 h 10"/>
                <a:gd name="T50" fmla="*/ 1 w 9"/>
                <a:gd name="T51" fmla="*/ 1 h 10"/>
                <a:gd name="T52" fmla="*/ 1 w 9"/>
                <a:gd name="T53" fmla="*/ 1 h 10"/>
                <a:gd name="T54" fmla="*/ 1 w 9"/>
                <a:gd name="T55" fmla="*/ 1 h 10"/>
                <a:gd name="T56" fmla="*/ 1 w 9"/>
                <a:gd name="T57" fmla="*/ 1 h 10"/>
                <a:gd name="T58" fmla="*/ 1 w 9"/>
                <a:gd name="T59" fmla="*/ 1 h 10"/>
                <a:gd name="T60" fmla="*/ 1 w 9"/>
                <a:gd name="T61" fmla="*/ 1 h 10"/>
                <a:gd name="T62" fmla="*/ 1 w 9"/>
                <a:gd name="T63" fmla="*/ 1 h 10"/>
                <a:gd name="T64" fmla="*/ 1 w 9"/>
                <a:gd name="T65" fmla="*/ 1 h 10"/>
                <a:gd name="T66" fmla="*/ 1 w 9"/>
                <a:gd name="T67" fmla="*/ 1 h 10"/>
                <a:gd name="T68" fmla="*/ 1 w 9"/>
                <a:gd name="T69" fmla="*/ 1 h 10"/>
                <a:gd name="T70" fmla="*/ 1 w 9"/>
                <a:gd name="T71" fmla="*/ 1 h 10"/>
                <a:gd name="T72" fmla="*/ 1 w 9"/>
                <a:gd name="T73" fmla="*/ 1 h 10"/>
                <a:gd name="T74" fmla="*/ 1 w 9"/>
                <a:gd name="T75" fmla="*/ 1 h 10"/>
                <a:gd name="T76" fmla="*/ 1 w 9"/>
                <a:gd name="T77" fmla="*/ 1 h 10"/>
                <a:gd name="T78" fmla="*/ 1 w 9"/>
                <a:gd name="T79" fmla="*/ 1 h 10"/>
                <a:gd name="T80" fmla="*/ 1 w 9"/>
                <a:gd name="T81" fmla="*/ 1 h 10"/>
                <a:gd name="T82" fmla="*/ 1 w 9"/>
                <a:gd name="T83" fmla="*/ 1 h 10"/>
                <a:gd name="T84" fmla="*/ 1 w 9"/>
                <a:gd name="T85" fmla="*/ 1 h 10"/>
                <a:gd name="T86" fmla="*/ 1 w 9"/>
                <a:gd name="T87" fmla="*/ 1 h 1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"/>
                <a:gd name="T133" fmla="*/ 0 h 10"/>
                <a:gd name="T134" fmla="*/ 9 w 9"/>
                <a:gd name="T135" fmla="*/ 10 h 1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" h="10">
                  <a:moveTo>
                    <a:pt x="9" y="8"/>
                  </a:moveTo>
                  <a:lnTo>
                    <a:pt x="9" y="8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7" y="10"/>
                  </a:lnTo>
                  <a:lnTo>
                    <a:pt x="7" y="8"/>
                  </a:lnTo>
                  <a:lnTo>
                    <a:pt x="9" y="8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05" name="Freeform 429"/>
            <p:cNvSpPr>
              <a:spLocks/>
            </p:cNvSpPr>
            <p:nvPr/>
          </p:nvSpPr>
          <p:spPr bwMode="auto">
            <a:xfrm>
              <a:off x="2197" y="1806"/>
              <a:ext cx="6" cy="6"/>
            </a:xfrm>
            <a:custGeom>
              <a:avLst/>
              <a:gdLst>
                <a:gd name="T0" fmla="*/ 1 w 11"/>
                <a:gd name="T1" fmla="*/ 1 h 10"/>
                <a:gd name="T2" fmla="*/ 0 w 11"/>
                <a:gd name="T3" fmla="*/ 1 h 10"/>
                <a:gd name="T4" fmla="*/ 0 w 11"/>
                <a:gd name="T5" fmla="*/ 1 h 10"/>
                <a:gd name="T6" fmla="*/ 0 w 11"/>
                <a:gd name="T7" fmla="*/ 1 h 10"/>
                <a:gd name="T8" fmla="*/ 1 w 11"/>
                <a:gd name="T9" fmla="*/ 1 h 10"/>
                <a:gd name="T10" fmla="*/ 1 w 11"/>
                <a:gd name="T11" fmla="*/ 1 h 10"/>
                <a:gd name="T12" fmla="*/ 1 w 11"/>
                <a:gd name="T13" fmla="*/ 1 h 10"/>
                <a:gd name="T14" fmla="*/ 1 w 11"/>
                <a:gd name="T15" fmla="*/ 1 h 10"/>
                <a:gd name="T16" fmla="*/ 1 w 11"/>
                <a:gd name="T17" fmla="*/ 1 h 10"/>
                <a:gd name="T18" fmla="*/ 1 w 11"/>
                <a:gd name="T19" fmla="*/ 1 h 10"/>
                <a:gd name="T20" fmla="*/ 1 w 11"/>
                <a:gd name="T21" fmla="*/ 1 h 10"/>
                <a:gd name="T22" fmla="*/ 1 w 11"/>
                <a:gd name="T23" fmla="*/ 1 h 10"/>
                <a:gd name="T24" fmla="*/ 1 w 11"/>
                <a:gd name="T25" fmla="*/ 1 h 10"/>
                <a:gd name="T26" fmla="*/ 1 w 11"/>
                <a:gd name="T27" fmla="*/ 1 h 10"/>
                <a:gd name="T28" fmla="*/ 1 w 11"/>
                <a:gd name="T29" fmla="*/ 1 h 10"/>
                <a:gd name="T30" fmla="*/ 0 w 11"/>
                <a:gd name="T31" fmla="*/ 1 h 10"/>
                <a:gd name="T32" fmla="*/ 0 w 11"/>
                <a:gd name="T33" fmla="*/ 1 h 10"/>
                <a:gd name="T34" fmla="*/ 0 w 11"/>
                <a:gd name="T35" fmla="*/ 1 h 10"/>
                <a:gd name="T36" fmla="*/ 1 w 11"/>
                <a:gd name="T37" fmla="*/ 0 h 10"/>
                <a:gd name="T38" fmla="*/ 1 w 11"/>
                <a:gd name="T39" fmla="*/ 0 h 10"/>
                <a:gd name="T40" fmla="*/ 1 w 11"/>
                <a:gd name="T41" fmla="*/ 1 h 10"/>
                <a:gd name="T42" fmla="*/ 1 w 11"/>
                <a:gd name="T43" fmla="*/ 1 h 10"/>
                <a:gd name="T44" fmla="*/ 1 w 11"/>
                <a:gd name="T45" fmla="*/ 1 h 10"/>
                <a:gd name="T46" fmla="*/ 1 w 11"/>
                <a:gd name="T47" fmla="*/ 1 h 10"/>
                <a:gd name="T48" fmla="*/ 1 w 11"/>
                <a:gd name="T49" fmla="*/ 1 h 10"/>
                <a:gd name="T50" fmla="*/ 1 w 11"/>
                <a:gd name="T51" fmla="*/ 1 h 10"/>
                <a:gd name="T52" fmla="*/ 1 w 11"/>
                <a:gd name="T53" fmla="*/ 1 h 10"/>
                <a:gd name="T54" fmla="*/ 1 w 11"/>
                <a:gd name="T55" fmla="*/ 1 h 10"/>
                <a:gd name="T56" fmla="*/ 1 w 11"/>
                <a:gd name="T57" fmla="*/ 1 h 10"/>
                <a:gd name="T58" fmla="*/ 1 w 11"/>
                <a:gd name="T59" fmla="*/ 1 h 10"/>
                <a:gd name="T60" fmla="*/ 1 w 11"/>
                <a:gd name="T61" fmla="*/ 1 h 10"/>
                <a:gd name="T62" fmla="*/ 1 w 11"/>
                <a:gd name="T63" fmla="*/ 1 h 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"/>
                <a:gd name="T97" fmla="*/ 0 h 10"/>
                <a:gd name="T98" fmla="*/ 11 w 11"/>
                <a:gd name="T99" fmla="*/ 10 h 1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" h="10">
                  <a:moveTo>
                    <a:pt x="4" y="10"/>
                  </a:moveTo>
                  <a:lnTo>
                    <a:pt x="4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8"/>
                  </a:lnTo>
                  <a:lnTo>
                    <a:pt x="9" y="10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4" y="1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06" name="Freeform 430"/>
            <p:cNvSpPr>
              <a:spLocks/>
            </p:cNvSpPr>
            <p:nvPr/>
          </p:nvSpPr>
          <p:spPr bwMode="auto">
            <a:xfrm>
              <a:off x="2198" y="1810"/>
              <a:ext cx="1" cy="1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0 h 2"/>
                <a:gd name="T4" fmla="*/ 1 w 2"/>
                <a:gd name="T5" fmla="*/ 0 h 2"/>
                <a:gd name="T6" fmla="*/ 0 w 2"/>
                <a:gd name="T7" fmla="*/ 0 h 2"/>
                <a:gd name="T8" fmla="*/ 0 w 2"/>
                <a:gd name="T9" fmla="*/ 1 h 2"/>
                <a:gd name="T10" fmla="*/ 0 w 2"/>
                <a:gd name="T11" fmla="*/ 1 h 2"/>
                <a:gd name="T12" fmla="*/ 0 w 2"/>
                <a:gd name="T13" fmla="*/ 1 h 2"/>
                <a:gd name="T14" fmla="*/ 0 w 2"/>
                <a:gd name="T15" fmla="*/ 1 h 2"/>
                <a:gd name="T16" fmla="*/ 1 w 2"/>
                <a:gd name="T17" fmla="*/ 1 h 2"/>
                <a:gd name="T18" fmla="*/ 1 w 2"/>
                <a:gd name="T19" fmla="*/ 1 h 2"/>
                <a:gd name="T20" fmla="*/ 1 w 2"/>
                <a:gd name="T21" fmla="*/ 1 h 2"/>
                <a:gd name="T22" fmla="*/ 1 w 2"/>
                <a:gd name="T23" fmla="*/ 1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2"/>
                <a:gd name="T38" fmla="*/ 2 w 2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2">
                  <a:moveTo>
                    <a:pt x="2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07" name="Freeform 431"/>
            <p:cNvSpPr>
              <a:spLocks/>
            </p:cNvSpPr>
            <p:nvPr/>
          </p:nvSpPr>
          <p:spPr bwMode="auto">
            <a:xfrm>
              <a:off x="2203" y="1806"/>
              <a:ext cx="12" cy="6"/>
            </a:xfrm>
            <a:custGeom>
              <a:avLst/>
              <a:gdLst>
                <a:gd name="T0" fmla="*/ 1 w 19"/>
                <a:gd name="T1" fmla="*/ 1 h 10"/>
                <a:gd name="T2" fmla="*/ 1 w 19"/>
                <a:gd name="T3" fmla="*/ 0 h 10"/>
                <a:gd name="T4" fmla="*/ 1 w 19"/>
                <a:gd name="T5" fmla="*/ 0 h 10"/>
                <a:gd name="T6" fmla="*/ 1 w 19"/>
                <a:gd name="T7" fmla="*/ 0 h 10"/>
                <a:gd name="T8" fmla="*/ 1 w 19"/>
                <a:gd name="T9" fmla="*/ 1 h 10"/>
                <a:gd name="T10" fmla="*/ 1 w 19"/>
                <a:gd name="T11" fmla="*/ 0 h 10"/>
                <a:gd name="T12" fmla="*/ 1 w 19"/>
                <a:gd name="T13" fmla="*/ 0 h 10"/>
                <a:gd name="T14" fmla="*/ 1 w 19"/>
                <a:gd name="T15" fmla="*/ 0 h 10"/>
                <a:gd name="T16" fmla="*/ 1 w 19"/>
                <a:gd name="T17" fmla="*/ 1 h 10"/>
                <a:gd name="T18" fmla="*/ 1 w 19"/>
                <a:gd name="T19" fmla="*/ 1 h 10"/>
                <a:gd name="T20" fmla="*/ 1 w 19"/>
                <a:gd name="T21" fmla="*/ 1 h 10"/>
                <a:gd name="T22" fmla="*/ 1 w 19"/>
                <a:gd name="T23" fmla="*/ 1 h 10"/>
                <a:gd name="T24" fmla="*/ 1 w 19"/>
                <a:gd name="T25" fmla="*/ 1 h 10"/>
                <a:gd name="T26" fmla="*/ 1 w 19"/>
                <a:gd name="T27" fmla="*/ 1 h 10"/>
                <a:gd name="T28" fmla="*/ 1 w 19"/>
                <a:gd name="T29" fmla="*/ 1 h 10"/>
                <a:gd name="T30" fmla="*/ 1 w 19"/>
                <a:gd name="T31" fmla="*/ 1 h 10"/>
                <a:gd name="T32" fmla="*/ 1 w 19"/>
                <a:gd name="T33" fmla="*/ 1 h 10"/>
                <a:gd name="T34" fmla="*/ 1 w 19"/>
                <a:gd name="T35" fmla="*/ 1 h 10"/>
                <a:gd name="T36" fmla="*/ 1 w 19"/>
                <a:gd name="T37" fmla="*/ 1 h 10"/>
                <a:gd name="T38" fmla="*/ 1 w 19"/>
                <a:gd name="T39" fmla="*/ 1 h 10"/>
                <a:gd name="T40" fmla="*/ 1 w 19"/>
                <a:gd name="T41" fmla="*/ 1 h 10"/>
                <a:gd name="T42" fmla="*/ 1 w 19"/>
                <a:gd name="T43" fmla="*/ 1 h 10"/>
                <a:gd name="T44" fmla="*/ 1 w 19"/>
                <a:gd name="T45" fmla="*/ 1 h 10"/>
                <a:gd name="T46" fmla="*/ 1 w 19"/>
                <a:gd name="T47" fmla="*/ 1 h 10"/>
                <a:gd name="T48" fmla="*/ 1 w 19"/>
                <a:gd name="T49" fmla="*/ 1 h 10"/>
                <a:gd name="T50" fmla="*/ 1 w 19"/>
                <a:gd name="T51" fmla="*/ 1 h 10"/>
                <a:gd name="T52" fmla="*/ 1 w 19"/>
                <a:gd name="T53" fmla="*/ 1 h 10"/>
                <a:gd name="T54" fmla="*/ 1 w 19"/>
                <a:gd name="T55" fmla="*/ 1 h 10"/>
                <a:gd name="T56" fmla="*/ 1 w 19"/>
                <a:gd name="T57" fmla="*/ 1 h 10"/>
                <a:gd name="T58" fmla="*/ 1 w 19"/>
                <a:gd name="T59" fmla="*/ 1 h 10"/>
                <a:gd name="T60" fmla="*/ 1 w 19"/>
                <a:gd name="T61" fmla="*/ 1 h 10"/>
                <a:gd name="T62" fmla="*/ 1 w 19"/>
                <a:gd name="T63" fmla="*/ 1 h 10"/>
                <a:gd name="T64" fmla="*/ 1 w 19"/>
                <a:gd name="T65" fmla="*/ 1 h 10"/>
                <a:gd name="T66" fmla="*/ 1 w 19"/>
                <a:gd name="T67" fmla="*/ 1 h 10"/>
                <a:gd name="T68" fmla="*/ 1 w 19"/>
                <a:gd name="T69" fmla="*/ 1 h 10"/>
                <a:gd name="T70" fmla="*/ 1 w 19"/>
                <a:gd name="T71" fmla="*/ 1 h 10"/>
                <a:gd name="T72" fmla="*/ 1 w 19"/>
                <a:gd name="T73" fmla="*/ 1 h 10"/>
                <a:gd name="T74" fmla="*/ 0 w 19"/>
                <a:gd name="T75" fmla="*/ 1 h 10"/>
                <a:gd name="T76" fmla="*/ 1 w 19"/>
                <a:gd name="T77" fmla="*/ 1 h 10"/>
                <a:gd name="T78" fmla="*/ 1 w 19"/>
                <a:gd name="T79" fmla="*/ 1 h 10"/>
                <a:gd name="T80" fmla="*/ 1 w 19"/>
                <a:gd name="T81" fmla="*/ 1 h 10"/>
                <a:gd name="T82" fmla="*/ 0 w 19"/>
                <a:gd name="T83" fmla="*/ 1 h 10"/>
                <a:gd name="T84" fmla="*/ 0 w 19"/>
                <a:gd name="T85" fmla="*/ 0 h 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"/>
                <a:gd name="T130" fmla="*/ 0 h 10"/>
                <a:gd name="T131" fmla="*/ 19 w 19"/>
                <a:gd name="T132" fmla="*/ 10 h 1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" h="10">
                  <a:moveTo>
                    <a:pt x="5" y="0"/>
                  </a:moveTo>
                  <a:lnTo>
                    <a:pt x="5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8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3" y="8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08" name="Freeform 432"/>
            <p:cNvSpPr>
              <a:spLocks/>
            </p:cNvSpPr>
            <p:nvPr/>
          </p:nvSpPr>
          <p:spPr bwMode="auto">
            <a:xfrm>
              <a:off x="2216" y="1804"/>
              <a:ext cx="2" cy="2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0 w 5"/>
                <a:gd name="T5" fmla="*/ 0 h 4"/>
                <a:gd name="T6" fmla="*/ 0 w 5"/>
                <a:gd name="T7" fmla="*/ 1 h 4"/>
                <a:gd name="T8" fmla="*/ 0 w 5"/>
                <a:gd name="T9" fmla="*/ 1 h 4"/>
                <a:gd name="T10" fmla="*/ 0 w 5"/>
                <a:gd name="T11" fmla="*/ 1 h 4"/>
                <a:gd name="T12" fmla="*/ 0 w 5"/>
                <a:gd name="T13" fmla="*/ 1 h 4"/>
                <a:gd name="T14" fmla="*/ 0 w 5"/>
                <a:gd name="T15" fmla="*/ 1 h 4"/>
                <a:gd name="T16" fmla="*/ 0 w 5"/>
                <a:gd name="T17" fmla="*/ 1 h 4"/>
                <a:gd name="T18" fmla="*/ 0 w 5"/>
                <a:gd name="T19" fmla="*/ 1 h 4"/>
                <a:gd name="T20" fmla="*/ 0 w 5"/>
                <a:gd name="T21" fmla="*/ 1 h 4"/>
                <a:gd name="T22" fmla="*/ 0 w 5"/>
                <a:gd name="T23" fmla="*/ 1 h 4"/>
                <a:gd name="T24" fmla="*/ 0 w 5"/>
                <a:gd name="T25" fmla="*/ 1 h 4"/>
                <a:gd name="T26" fmla="*/ 0 w 5"/>
                <a:gd name="T27" fmla="*/ 1 h 4"/>
                <a:gd name="T28" fmla="*/ 0 w 5"/>
                <a:gd name="T29" fmla="*/ 0 h 4"/>
                <a:gd name="T30" fmla="*/ 0 w 5"/>
                <a:gd name="T31" fmla="*/ 0 h 4"/>
                <a:gd name="T32" fmla="*/ 0 w 5"/>
                <a:gd name="T33" fmla="*/ 0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"/>
                <a:gd name="T52" fmla="*/ 0 h 4"/>
                <a:gd name="T53" fmla="*/ 5 w 5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" h="4">
                  <a:moveTo>
                    <a:pt x="3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0" y="2"/>
                  </a:lnTo>
                  <a:lnTo>
                    <a:pt x="3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09" name="Freeform 433"/>
            <p:cNvSpPr>
              <a:spLocks/>
            </p:cNvSpPr>
            <p:nvPr/>
          </p:nvSpPr>
          <p:spPr bwMode="auto">
            <a:xfrm>
              <a:off x="2216" y="1806"/>
              <a:ext cx="4" cy="6"/>
            </a:xfrm>
            <a:custGeom>
              <a:avLst/>
              <a:gdLst>
                <a:gd name="T0" fmla="*/ 1 w 7"/>
                <a:gd name="T1" fmla="*/ 0 h 10"/>
                <a:gd name="T2" fmla="*/ 1 w 7"/>
                <a:gd name="T3" fmla="*/ 1 h 10"/>
                <a:gd name="T4" fmla="*/ 1 w 7"/>
                <a:gd name="T5" fmla="*/ 1 h 10"/>
                <a:gd name="T6" fmla="*/ 1 w 7"/>
                <a:gd name="T7" fmla="*/ 1 h 10"/>
                <a:gd name="T8" fmla="*/ 1 w 7"/>
                <a:gd name="T9" fmla="*/ 1 h 10"/>
                <a:gd name="T10" fmla="*/ 1 w 7"/>
                <a:gd name="T11" fmla="*/ 1 h 10"/>
                <a:gd name="T12" fmla="*/ 1 w 7"/>
                <a:gd name="T13" fmla="*/ 1 h 10"/>
                <a:gd name="T14" fmla="*/ 0 w 7"/>
                <a:gd name="T15" fmla="*/ 1 h 10"/>
                <a:gd name="T16" fmla="*/ 0 w 7"/>
                <a:gd name="T17" fmla="*/ 1 h 10"/>
                <a:gd name="T18" fmla="*/ 0 w 7"/>
                <a:gd name="T19" fmla="*/ 1 h 10"/>
                <a:gd name="T20" fmla="*/ 0 w 7"/>
                <a:gd name="T21" fmla="*/ 1 h 10"/>
                <a:gd name="T22" fmla="*/ 0 w 7"/>
                <a:gd name="T23" fmla="*/ 1 h 10"/>
                <a:gd name="T24" fmla="*/ 0 w 7"/>
                <a:gd name="T25" fmla="*/ 1 h 10"/>
                <a:gd name="T26" fmla="*/ 0 w 7"/>
                <a:gd name="T27" fmla="*/ 1 h 10"/>
                <a:gd name="T28" fmla="*/ 0 w 7"/>
                <a:gd name="T29" fmla="*/ 1 h 10"/>
                <a:gd name="T30" fmla="*/ 0 w 7"/>
                <a:gd name="T31" fmla="*/ 1 h 10"/>
                <a:gd name="T32" fmla="*/ 0 w 7"/>
                <a:gd name="T33" fmla="*/ 1 h 10"/>
                <a:gd name="T34" fmla="*/ 0 w 7"/>
                <a:gd name="T35" fmla="*/ 1 h 10"/>
                <a:gd name="T36" fmla="*/ 0 w 7"/>
                <a:gd name="T37" fmla="*/ 0 h 10"/>
                <a:gd name="T38" fmla="*/ 1 w 7"/>
                <a:gd name="T39" fmla="*/ 0 h 1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"/>
                <a:gd name="T61" fmla="*/ 0 h 10"/>
                <a:gd name="T62" fmla="*/ 7 w 7"/>
                <a:gd name="T63" fmla="*/ 10 h 1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" h="10">
                  <a:moveTo>
                    <a:pt x="5" y="0"/>
                  </a:moveTo>
                  <a:lnTo>
                    <a:pt x="5" y="8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10" name="Freeform 434"/>
            <p:cNvSpPr>
              <a:spLocks/>
            </p:cNvSpPr>
            <p:nvPr/>
          </p:nvSpPr>
          <p:spPr bwMode="auto">
            <a:xfrm>
              <a:off x="2220" y="1806"/>
              <a:ext cx="6" cy="6"/>
            </a:xfrm>
            <a:custGeom>
              <a:avLst/>
              <a:gdLst>
                <a:gd name="T0" fmla="*/ 1 w 12"/>
                <a:gd name="T1" fmla="*/ 0 h 10"/>
                <a:gd name="T2" fmla="*/ 1 w 12"/>
                <a:gd name="T3" fmla="*/ 1 h 10"/>
                <a:gd name="T4" fmla="*/ 1 w 12"/>
                <a:gd name="T5" fmla="*/ 1 h 10"/>
                <a:gd name="T6" fmla="*/ 1 w 12"/>
                <a:gd name="T7" fmla="*/ 0 h 10"/>
                <a:gd name="T8" fmla="*/ 1 w 12"/>
                <a:gd name="T9" fmla="*/ 0 h 10"/>
                <a:gd name="T10" fmla="*/ 1 w 12"/>
                <a:gd name="T11" fmla="*/ 0 h 10"/>
                <a:gd name="T12" fmla="*/ 1 w 12"/>
                <a:gd name="T13" fmla="*/ 0 h 10"/>
                <a:gd name="T14" fmla="*/ 1 w 12"/>
                <a:gd name="T15" fmla="*/ 1 h 10"/>
                <a:gd name="T16" fmla="*/ 1 w 12"/>
                <a:gd name="T17" fmla="*/ 1 h 10"/>
                <a:gd name="T18" fmla="*/ 1 w 12"/>
                <a:gd name="T19" fmla="*/ 1 h 10"/>
                <a:gd name="T20" fmla="*/ 1 w 12"/>
                <a:gd name="T21" fmla="*/ 1 h 10"/>
                <a:gd name="T22" fmla="*/ 1 w 12"/>
                <a:gd name="T23" fmla="*/ 1 h 10"/>
                <a:gd name="T24" fmla="*/ 1 w 12"/>
                <a:gd name="T25" fmla="*/ 1 h 10"/>
                <a:gd name="T26" fmla="*/ 1 w 12"/>
                <a:gd name="T27" fmla="*/ 1 h 10"/>
                <a:gd name="T28" fmla="*/ 1 w 12"/>
                <a:gd name="T29" fmla="*/ 1 h 10"/>
                <a:gd name="T30" fmla="*/ 1 w 12"/>
                <a:gd name="T31" fmla="*/ 1 h 10"/>
                <a:gd name="T32" fmla="*/ 1 w 12"/>
                <a:gd name="T33" fmla="*/ 1 h 10"/>
                <a:gd name="T34" fmla="*/ 1 w 12"/>
                <a:gd name="T35" fmla="*/ 1 h 10"/>
                <a:gd name="T36" fmla="*/ 1 w 12"/>
                <a:gd name="T37" fmla="*/ 1 h 10"/>
                <a:gd name="T38" fmla="*/ 1 w 12"/>
                <a:gd name="T39" fmla="*/ 1 h 10"/>
                <a:gd name="T40" fmla="*/ 1 w 12"/>
                <a:gd name="T41" fmla="*/ 1 h 10"/>
                <a:gd name="T42" fmla="*/ 1 w 12"/>
                <a:gd name="T43" fmla="*/ 1 h 10"/>
                <a:gd name="T44" fmla="*/ 1 w 12"/>
                <a:gd name="T45" fmla="*/ 1 h 10"/>
                <a:gd name="T46" fmla="*/ 1 w 12"/>
                <a:gd name="T47" fmla="*/ 1 h 10"/>
                <a:gd name="T48" fmla="*/ 1 w 12"/>
                <a:gd name="T49" fmla="*/ 1 h 10"/>
                <a:gd name="T50" fmla="*/ 1 w 12"/>
                <a:gd name="T51" fmla="*/ 1 h 10"/>
                <a:gd name="T52" fmla="*/ 1 w 12"/>
                <a:gd name="T53" fmla="*/ 1 h 10"/>
                <a:gd name="T54" fmla="*/ 1 w 12"/>
                <a:gd name="T55" fmla="*/ 1 h 10"/>
                <a:gd name="T56" fmla="*/ 1 w 12"/>
                <a:gd name="T57" fmla="*/ 1 h 10"/>
                <a:gd name="T58" fmla="*/ 1 w 12"/>
                <a:gd name="T59" fmla="*/ 1 h 10"/>
                <a:gd name="T60" fmla="*/ 1 w 12"/>
                <a:gd name="T61" fmla="*/ 1 h 10"/>
                <a:gd name="T62" fmla="*/ 1 w 12"/>
                <a:gd name="T63" fmla="*/ 1 h 10"/>
                <a:gd name="T64" fmla="*/ 1 w 12"/>
                <a:gd name="T65" fmla="*/ 1 h 10"/>
                <a:gd name="T66" fmla="*/ 1 w 12"/>
                <a:gd name="T67" fmla="*/ 1 h 10"/>
                <a:gd name="T68" fmla="*/ 1 w 12"/>
                <a:gd name="T69" fmla="*/ 1 h 10"/>
                <a:gd name="T70" fmla="*/ 1 w 12"/>
                <a:gd name="T71" fmla="*/ 1 h 10"/>
                <a:gd name="T72" fmla="*/ 1 w 12"/>
                <a:gd name="T73" fmla="*/ 1 h 10"/>
                <a:gd name="T74" fmla="*/ 1 w 12"/>
                <a:gd name="T75" fmla="*/ 1 h 10"/>
                <a:gd name="T76" fmla="*/ 1 w 12"/>
                <a:gd name="T77" fmla="*/ 1 h 10"/>
                <a:gd name="T78" fmla="*/ 0 w 12"/>
                <a:gd name="T79" fmla="*/ 1 h 10"/>
                <a:gd name="T80" fmla="*/ 0 w 12"/>
                <a:gd name="T81" fmla="*/ 1 h 10"/>
                <a:gd name="T82" fmla="*/ 0 w 12"/>
                <a:gd name="T83" fmla="*/ 1 h 10"/>
                <a:gd name="T84" fmla="*/ 0 w 12"/>
                <a:gd name="T85" fmla="*/ 1 h 10"/>
                <a:gd name="T86" fmla="*/ 0 w 12"/>
                <a:gd name="T87" fmla="*/ 1 h 10"/>
                <a:gd name="T88" fmla="*/ 1 w 12"/>
                <a:gd name="T89" fmla="*/ 1 h 10"/>
                <a:gd name="T90" fmla="*/ 1 w 12"/>
                <a:gd name="T91" fmla="*/ 1 h 10"/>
                <a:gd name="T92" fmla="*/ 0 w 12"/>
                <a:gd name="T93" fmla="*/ 1 h 10"/>
                <a:gd name="T94" fmla="*/ 0 w 12"/>
                <a:gd name="T95" fmla="*/ 1 h 10"/>
                <a:gd name="T96" fmla="*/ 0 w 12"/>
                <a:gd name="T97" fmla="*/ 1 h 10"/>
                <a:gd name="T98" fmla="*/ 0 w 12"/>
                <a:gd name="T99" fmla="*/ 1 h 10"/>
                <a:gd name="T100" fmla="*/ 0 w 12"/>
                <a:gd name="T101" fmla="*/ 0 h 10"/>
                <a:gd name="T102" fmla="*/ 1 w 12"/>
                <a:gd name="T103" fmla="*/ 0 h 1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"/>
                <a:gd name="T157" fmla="*/ 0 h 10"/>
                <a:gd name="T158" fmla="*/ 12 w 12"/>
                <a:gd name="T159" fmla="*/ 10 h 1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" h="10">
                  <a:moveTo>
                    <a:pt x="5" y="0"/>
                  </a:moveTo>
                  <a:lnTo>
                    <a:pt x="5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8"/>
                  </a:lnTo>
                  <a:lnTo>
                    <a:pt x="5" y="10"/>
                  </a:lnTo>
                  <a:lnTo>
                    <a:pt x="0" y="10"/>
                  </a:lnTo>
                  <a:lnTo>
                    <a:pt x="3" y="8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11" name="Freeform 435"/>
            <p:cNvSpPr>
              <a:spLocks/>
            </p:cNvSpPr>
            <p:nvPr/>
          </p:nvSpPr>
          <p:spPr bwMode="auto">
            <a:xfrm>
              <a:off x="2229" y="1804"/>
              <a:ext cx="6" cy="8"/>
            </a:xfrm>
            <a:custGeom>
              <a:avLst/>
              <a:gdLst>
                <a:gd name="T0" fmla="*/ 1 w 12"/>
                <a:gd name="T1" fmla="*/ 0 h 14"/>
                <a:gd name="T2" fmla="*/ 1 w 12"/>
                <a:gd name="T3" fmla="*/ 1 h 14"/>
                <a:gd name="T4" fmla="*/ 1 w 12"/>
                <a:gd name="T5" fmla="*/ 1 h 14"/>
                <a:gd name="T6" fmla="*/ 1 w 12"/>
                <a:gd name="T7" fmla="*/ 1 h 14"/>
                <a:gd name="T8" fmla="*/ 1 w 12"/>
                <a:gd name="T9" fmla="*/ 1 h 14"/>
                <a:gd name="T10" fmla="*/ 1 w 12"/>
                <a:gd name="T11" fmla="*/ 1 h 14"/>
                <a:gd name="T12" fmla="*/ 1 w 12"/>
                <a:gd name="T13" fmla="*/ 1 h 14"/>
                <a:gd name="T14" fmla="*/ 1 w 12"/>
                <a:gd name="T15" fmla="*/ 1 h 14"/>
                <a:gd name="T16" fmla="*/ 1 w 12"/>
                <a:gd name="T17" fmla="*/ 1 h 14"/>
                <a:gd name="T18" fmla="*/ 1 w 12"/>
                <a:gd name="T19" fmla="*/ 1 h 14"/>
                <a:gd name="T20" fmla="*/ 1 w 12"/>
                <a:gd name="T21" fmla="*/ 1 h 14"/>
                <a:gd name="T22" fmla="*/ 1 w 12"/>
                <a:gd name="T23" fmla="*/ 1 h 14"/>
                <a:gd name="T24" fmla="*/ 1 w 12"/>
                <a:gd name="T25" fmla="*/ 1 h 14"/>
                <a:gd name="T26" fmla="*/ 1 w 12"/>
                <a:gd name="T27" fmla="*/ 1 h 14"/>
                <a:gd name="T28" fmla="*/ 1 w 12"/>
                <a:gd name="T29" fmla="*/ 1 h 14"/>
                <a:gd name="T30" fmla="*/ 1 w 12"/>
                <a:gd name="T31" fmla="*/ 1 h 14"/>
                <a:gd name="T32" fmla="*/ 1 w 12"/>
                <a:gd name="T33" fmla="*/ 1 h 14"/>
                <a:gd name="T34" fmla="*/ 1 w 12"/>
                <a:gd name="T35" fmla="*/ 1 h 14"/>
                <a:gd name="T36" fmla="*/ 1 w 12"/>
                <a:gd name="T37" fmla="*/ 1 h 14"/>
                <a:gd name="T38" fmla="*/ 1 w 12"/>
                <a:gd name="T39" fmla="*/ 1 h 14"/>
                <a:gd name="T40" fmla="*/ 1 w 12"/>
                <a:gd name="T41" fmla="*/ 1 h 14"/>
                <a:gd name="T42" fmla="*/ 1 w 12"/>
                <a:gd name="T43" fmla="*/ 1 h 14"/>
                <a:gd name="T44" fmla="*/ 1 w 12"/>
                <a:gd name="T45" fmla="*/ 1 h 14"/>
                <a:gd name="T46" fmla="*/ 1 w 12"/>
                <a:gd name="T47" fmla="*/ 1 h 14"/>
                <a:gd name="T48" fmla="*/ 1 w 12"/>
                <a:gd name="T49" fmla="*/ 1 h 14"/>
                <a:gd name="T50" fmla="*/ 1 w 12"/>
                <a:gd name="T51" fmla="*/ 1 h 14"/>
                <a:gd name="T52" fmla="*/ 1 w 12"/>
                <a:gd name="T53" fmla="*/ 1 h 14"/>
                <a:gd name="T54" fmla="*/ 1 w 12"/>
                <a:gd name="T55" fmla="*/ 1 h 14"/>
                <a:gd name="T56" fmla="*/ 1 w 12"/>
                <a:gd name="T57" fmla="*/ 1 h 14"/>
                <a:gd name="T58" fmla="*/ 1 w 12"/>
                <a:gd name="T59" fmla="*/ 1 h 14"/>
                <a:gd name="T60" fmla="*/ 1 w 12"/>
                <a:gd name="T61" fmla="*/ 1 h 14"/>
                <a:gd name="T62" fmla="*/ 1 w 12"/>
                <a:gd name="T63" fmla="*/ 1 h 14"/>
                <a:gd name="T64" fmla="*/ 1 w 12"/>
                <a:gd name="T65" fmla="*/ 1 h 14"/>
                <a:gd name="T66" fmla="*/ 1 w 12"/>
                <a:gd name="T67" fmla="*/ 1 h 14"/>
                <a:gd name="T68" fmla="*/ 1 w 12"/>
                <a:gd name="T69" fmla="*/ 1 h 14"/>
                <a:gd name="T70" fmla="*/ 1 w 12"/>
                <a:gd name="T71" fmla="*/ 1 h 14"/>
                <a:gd name="T72" fmla="*/ 1 w 12"/>
                <a:gd name="T73" fmla="*/ 1 h 14"/>
                <a:gd name="T74" fmla="*/ 1 w 12"/>
                <a:gd name="T75" fmla="*/ 1 h 14"/>
                <a:gd name="T76" fmla="*/ 1 w 12"/>
                <a:gd name="T77" fmla="*/ 1 h 14"/>
                <a:gd name="T78" fmla="*/ 1 w 12"/>
                <a:gd name="T79" fmla="*/ 1 h 14"/>
                <a:gd name="T80" fmla="*/ 1 w 12"/>
                <a:gd name="T81" fmla="*/ 1 h 14"/>
                <a:gd name="T82" fmla="*/ 0 w 12"/>
                <a:gd name="T83" fmla="*/ 1 h 14"/>
                <a:gd name="T84" fmla="*/ 0 w 12"/>
                <a:gd name="T85" fmla="*/ 1 h 14"/>
                <a:gd name="T86" fmla="*/ 0 w 12"/>
                <a:gd name="T87" fmla="*/ 1 h 14"/>
                <a:gd name="T88" fmla="*/ 0 w 12"/>
                <a:gd name="T89" fmla="*/ 1 h 14"/>
                <a:gd name="T90" fmla="*/ 0 w 12"/>
                <a:gd name="T91" fmla="*/ 1 h 14"/>
                <a:gd name="T92" fmla="*/ 0 w 12"/>
                <a:gd name="T93" fmla="*/ 1 h 14"/>
                <a:gd name="T94" fmla="*/ 0 w 12"/>
                <a:gd name="T95" fmla="*/ 1 h 14"/>
                <a:gd name="T96" fmla="*/ 0 w 12"/>
                <a:gd name="T97" fmla="*/ 1 h 14"/>
                <a:gd name="T98" fmla="*/ 0 w 12"/>
                <a:gd name="T99" fmla="*/ 1 h 14"/>
                <a:gd name="T100" fmla="*/ 0 w 12"/>
                <a:gd name="T101" fmla="*/ 0 h 14"/>
                <a:gd name="T102" fmla="*/ 0 w 12"/>
                <a:gd name="T103" fmla="*/ 0 h 14"/>
                <a:gd name="T104" fmla="*/ 0 w 12"/>
                <a:gd name="T105" fmla="*/ 0 h 14"/>
                <a:gd name="T106" fmla="*/ 1 w 12"/>
                <a:gd name="T107" fmla="*/ 0 h 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2"/>
                <a:gd name="T163" fmla="*/ 0 h 14"/>
                <a:gd name="T164" fmla="*/ 12 w 12"/>
                <a:gd name="T165" fmla="*/ 14 h 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2" h="14">
                  <a:moveTo>
                    <a:pt x="5" y="0"/>
                  </a:moveTo>
                  <a:lnTo>
                    <a:pt x="5" y="6"/>
                  </a:lnTo>
                  <a:lnTo>
                    <a:pt x="7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7" y="8"/>
                  </a:lnTo>
                  <a:lnTo>
                    <a:pt x="7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12" name="Freeform 436"/>
            <p:cNvSpPr>
              <a:spLocks/>
            </p:cNvSpPr>
            <p:nvPr/>
          </p:nvSpPr>
          <p:spPr bwMode="auto">
            <a:xfrm>
              <a:off x="2237" y="1806"/>
              <a:ext cx="6" cy="6"/>
            </a:xfrm>
            <a:custGeom>
              <a:avLst/>
              <a:gdLst>
                <a:gd name="T0" fmla="*/ 1 w 12"/>
                <a:gd name="T1" fmla="*/ 0 h 10"/>
                <a:gd name="T2" fmla="*/ 1 w 12"/>
                <a:gd name="T3" fmla="*/ 0 h 10"/>
                <a:gd name="T4" fmla="*/ 1 w 12"/>
                <a:gd name="T5" fmla="*/ 1 h 10"/>
                <a:gd name="T6" fmla="*/ 1 w 12"/>
                <a:gd name="T7" fmla="*/ 1 h 10"/>
                <a:gd name="T8" fmla="*/ 1 w 12"/>
                <a:gd name="T9" fmla="*/ 1 h 10"/>
                <a:gd name="T10" fmla="*/ 1 w 12"/>
                <a:gd name="T11" fmla="*/ 1 h 10"/>
                <a:gd name="T12" fmla="*/ 1 w 12"/>
                <a:gd name="T13" fmla="*/ 1 h 10"/>
                <a:gd name="T14" fmla="*/ 1 w 12"/>
                <a:gd name="T15" fmla="*/ 1 h 10"/>
                <a:gd name="T16" fmla="*/ 1 w 12"/>
                <a:gd name="T17" fmla="*/ 1 h 10"/>
                <a:gd name="T18" fmla="*/ 1 w 12"/>
                <a:gd name="T19" fmla="*/ 1 h 10"/>
                <a:gd name="T20" fmla="*/ 1 w 12"/>
                <a:gd name="T21" fmla="*/ 1 h 10"/>
                <a:gd name="T22" fmla="*/ 1 w 12"/>
                <a:gd name="T23" fmla="*/ 1 h 10"/>
                <a:gd name="T24" fmla="*/ 1 w 12"/>
                <a:gd name="T25" fmla="*/ 1 h 10"/>
                <a:gd name="T26" fmla="*/ 0 w 12"/>
                <a:gd name="T27" fmla="*/ 1 h 10"/>
                <a:gd name="T28" fmla="*/ 0 w 12"/>
                <a:gd name="T29" fmla="*/ 1 h 10"/>
                <a:gd name="T30" fmla="*/ 0 w 12"/>
                <a:gd name="T31" fmla="*/ 1 h 10"/>
                <a:gd name="T32" fmla="*/ 1 w 12"/>
                <a:gd name="T33" fmla="*/ 1 h 10"/>
                <a:gd name="T34" fmla="*/ 1 w 12"/>
                <a:gd name="T35" fmla="*/ 0 h 10"/>
                <a:gd name="T36" fmla="*/ 1 w 12"/>
                <a:gd name="T37" fmla="*/ 0 h 1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"/>
                <a:gd name="T58" fmla="*/ 0 h 10"/>
                <a:gd name="T59" fmla="*/ 12 w 12"/>
                <a:gd name="T60" fmla="*/ 10 h 1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" h="10">
                  <a:moveTo>
                    <a:pt x="5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2" y="6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13" name="Freeform 437"/>
            <p:cNvSpPr>
              <a:spLocks/>
            </p:cNvSpPr>
            <p:nvPr/>
          </p:nvSpPr>
          <p:spPr bwMode="auto">
            <a:xfrm>
              <a:off x="2239" y="1807"/>
              <a:ext cx="2" cy="5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1 w 4"/>
                <a:gd name="T5" fmla="*/ 0 h 8"/>
                <a:gd name="T6" fmla="*/ 1 w 4"/>
                <a:gd name="T7" fmla="*/ 0 h 8"/>
                <a:gd name="T8" fmla="*/ 1 w 4"/>
                <a:gd name="T9" fmla="*/ 1 h 8"/>
                <a:gd name="T10" fmla="*/ 0 w 4"/>
                <a:gd name="T11" fmla="*/ 1 h 8"/>
                <a:gd name="T12" fmla="*/ 0 w 4"/>
                <a:gd name="T13" fmla="*/ 1 h 8"/>
                <a:gd name="T14" fmla="*/ 1 w 4"/>
                <a:gd name="T15" fmla="*/ 1 h 8"/>
                <a:gd name="T16" fmla="*/ 1 w 4"/>
                <a:gd name="T17" fmla="*/ 1 h 8"/>
                <a:gd name="T18" fmla="*/ 1 w 4"/>
                <a:gd name="T19" fmla="*/ 1 h 8"/>
                <a:gd name="T20" fmla="*/ 1 w 4"/>
                <a:gd name="T21" fmla="*/ 1 h 8"/>
                <a:gd name="T22" fmla="*/ 1 w 4"/>
                <a:gd name="T23" fmla="*/ 1 h 8"/>
                <a:gd name="T24" fmla="*/ 1 w 4"/>
                <a:gd name="T25" fmla="*/ 1 h 8"/>
                <a:gd name="T26" fmla="*/ 1 w 4"/>
                <a:gd name="T27" fmla="*/ 1 h 8"/>
                <a:gd name="T28" fmla="*/ 1 w 4"/>
                <a:gd name="T29" fmla="*/ 1 h 8"/>
                <a:gd name="T30" fmla="*/ 1 w 4"/>
                <a:gd name="T31" fmla="*/ 1 h 8"/>
                <a:gd name="T32" fmla="*/ 1 w 4"/>
                <a:gd name="T33" fmla="*/ 1 h 8"/>
                <a:gd name="T34" fmla="*/ 1 w 4"/>
                <a:gd name="T35" fmla="*/ 1 h 8"/>
                <a:gd name="T36" fmla="*/ 1 w 4"/>
                <a:gd name="T37" fmla="*/ 1 h 8"/>
                <a:gd name="T38" fmla="*/ 1 w 4"/>
                <a:gd name="T39" fmla="*/ 1 h 8"/>
                <a:gd name="T40" fmla="*/ 1 w 4"/>
                <a:gd name="T41" fmla="*/ 0 h 8"/>
                <a:gd name="T42" fmla="*/ 1 w 4"/>
                <a:gd name="T43" fmla="*/ 0 h 8"/>
                <a:gd name="T44" fmla="*/ 1 w 4"/>
                <a:gd name="T45" fmla="*/ 0 h 8"/>
                <a:gd name="T46" fmla="*/ 1 w 4"/>
                <a:gd name="T47" fmla="*/ 0 h 8"/>
                <a:gd name="T48" fmla="*/ 1 w 4"/>
                <a:gd name="T49" fmla="*/ 0 h 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8"/>
                <a:gd name="T77" fmla="*/ 4 w 4"/>
                <a:gd name="T78" fmla="*/ 8 h 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8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14" name="Freeform 438"/>
            <p:cNvSpPr>
              <a:spLocks/>
            </p:cNvSpPr>
            <p:nvPr/>
          </p:nvSpPr>
          <p:spPr bwMode="auto">
            <a:xfrm>
              <a:off x="2283" y="1785"/>
              <a:ext cx="10" cy="5"/>
            </a:xfrm>
            <a:custGeom>
              <a:avLst/>
              <a:gdLst>
                <a:gd name="T0" fmla="*/ 1 w 18"/>
                <a:gd name="T1" fmla="*/ 0 h 8"/>
                <a:gd name="T2" fmla="*/ 1 w 18"/>
                <a:gd name="T3" fmla="*/ 0 h 8"/>
                <a:gd name="T4" fmla="*/ 1 w 18"/>
                <a:gd name="T5" fmla="*/ 0 h 8"/>
                <a:gd name="T6" fmla="*/ 1 w 18"/>
                <a:gd name="T7" fmla="*/ 1 h 8"/>
                <a:gd name="T8" fmla="*/ 1 w 18"/>
                <a:gd name="T9" fmla="*/ 1 h 8"/>
                <a:gd name="T10" fmla="*/ 1 w 18"/>
                <a:gd name="T11" fmla="*/ 1 h 8"/>
                <a:gd name="T12" fmla="*/ 0 w 18"/>
                <a:gd name="T13" fmla="*/ 1 h 8"/>
                <a:gd name="T14" fmla="*/ 1 w 18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8"/>
                <a:gd name="T26" fmla="*/ 18 w 18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8">
                  <a:moveTo>
                    <a:pt x="4" y="0"/>
                  </a:moveTo>
                  <a:lnTo>
                    <a:pt x="9" y="0"/>
                  </a:lnTo>
                  <a:lnTo>
                    <a:pt x="16" y="0"/>
                  </a:lnTo>
                  <a:lnTo>
                    <a:pt x="18" y="4"/>
                  </a:lnTo>
                  <a:lnTo>
                    <a:pt x="16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pic>
          <p:nvPicPr>
            <p:cNvPr id="5515" name="Picture 43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29" y="2152"/>
              <a:ext cx="225" cy="16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516" name="Freeform 440"/>
            <p:cNvSpPr>
              <a:spLocks/>
            </p:cNvSpPr>
            <p:nvPr/>
          </p:nvSpPr>
          <p:spPr bwMode="auto">
            <a:xfrm>
              <a:off x="3829" y="2122"/>
              <a:ext cx="225" cy="61"/>
            </a:xfrm>
            <a:custGeom>
              <a:avLst/>
              <a:gdLst>
                <a:gd name="T0" fmla="*/ 0 w 370"/>
                <a:gd name="T1" fmla="*/ 2 h 113"/>
                <a:gd name="T2" fmla="*/ 1 w 370"/>
                <a:gd name="T3" fmla="*/ 1 h 113"/>
                <a:gd name="T4" fmla="*/ 2 w 370"/>
                <a:gd name="T5" fmla="*/ 1 h 113"/>
                <a:gd name="T6" fmla="*/ 3 w 370"/>
                <a:gd name="T7" fmla="*/ 1 h 113"/>
                <a:gd name="T8" fmla="*/ 4 w 370"/>
                <a:gd name="T9" fmla="*/ 1 h 113"/>
                <a:gd name="T10" fmla="*/ 5 w 370"/>
                <a:gd name="T11" fmla="*/ 1 h 113"/>
                <a:gd name="T12" fmla="*/ 7 w 370"/>
                <a:gd name="T13" fmla="*/ 1 h 113"/>
                <a:gd name="T14" fmla="*/ 8 w 370"/>
                <a:gd name="T15" fmla="*/ 1 h 113"/>
                <a:gd name="T16" fmla="*/ 9 w 370"/>
                <a:gd name="T17" fmla="*/ 0 h 113"/>
                <a:gd name="T18" fmla="*/ 11 w 370"/>
                <a:gd name="T19" fmla="*/ 1 h 113"/>
                <a:gd name="T20" fmla="*/ 12 w 370"/>
                <a:gd name="T21" fmla="*/ 1 h 113"/>
                <a:gd name="T22" fmla="*/ 13 w 370"/>
                <a:gd name="T23" fmla="*/ 1 h 113"/>
                <a:gd name="T24" fmla="*/ 14 w 370"/>
                <a:gd name="T25" fmla="*/ 1 h 113"/>
                <a:gd name="T26" fmla="*/ 16 w 370"/>
                <a:gd name="T27" fmla="*/ 1 h 113"/>
                <a:gd name="T28" fmla="*/ 16 w 370"/>
                <a:gd name="T29" fmla="*/ 1 h 113"/>
                <a:gd name="T30" fmla="*/ 18 w 370"/>
                <a:gd name="T31" fmla="*/ 1 h 113"/>
                <a:gd name="T32" fmla="*/ 18 w 370"/>
                <a:gd name="T33" fmla="*/ 2 h 113"/>
                <a:gd name="T34" fmla="*/ 18 w 370"/>
                <a:gd name="T35" fmla="*/ 2 h 113"/>
                <a:gd name="T36" fmla="*/ 18 w 370"/>
                <a:gd name="T37" fmla="*/ 2 h 113"/>
                <a:gd name="T38" fmla="*/ 18 w 370"/>
                <a:gd name="T39" fmla="*/ 2 h 113"/>
                <a:gd name="T40" fmla="*/ 18 w 370"/>
                <a:gd name="T41" fmla="*/ 2 h 113"/>
                <a:gd name="T42" fmla="*/ 18 w 370"/>
                <a:gd name="T43" fmla="*/ 2 h 113"/>
                <a:gd name="T44" fmla="*/ 18 w 370"/>
                <a:gd name="T45" fmla="*/ 2 h 113"/>
                <a:gd name="T46" fmla="*/ 18 w 370"/>
                <a:gd name="T47" fmla="*/ 2 h 113"/>
                <a:gd name="T48" fmla="*/ 16 w 370"/>
                <a:gd name="T49" fmla="*/ 2 h 113"/>
                <a:gd name="T50" fmla="*/ 16 w 370"/>
                <a:gd name="T51" fmla="*/ 2 h 113"/>
                <a:gd name="T52" fmla="*/ 14 w 370"/>
                <a:gd name="T53" fmla="*/ 3 h 113"/>
                <a:gd name="T54" fmla="*/ 13 w 370"/>
                <a:gd name="T55" fmla="*/ 3 h 113"/>
                <a:gd name="T56" fmla="*/ 12 w 370"/>
                <a:gd name="T57" fmla="*/ 3 h 113"/>
                <a:gd name="T58" fmla="*/ 11 w 370"/>
                <a:gd name="T59" fmla="*/ 3 h 113"/>
                <a:gd name="T60" fmla="*/ 9 w 370"/>
                <a:gd name="T61" fmla="*/ 3 h 113"/>
                <a:gd name="T62" fmla="*/ 8 w 370"/>
                <a:gd name="T63" fmla="*/ 3 h 113"/>
                <a:gd name="T64" fmla="*/ 7 w 370"/>
                <a:gd name="T65" fmla="*/ 3 h 113"/>
                <a:gd name="T66" fmla="*/ 5 w 370"/>
                <a:gd name="T67" fmla="*/ 3 h 113"/>
                <a:gd name="T68" fmla="*/ 4 w 370"/>
                <a:gd name="T69" fmla="*/ 2 h 113"/>
                <a:gd name="T70" fmla="*/ 3 w 370"/>
                <a:gd name="T71" fmla="*/ 2 h 113"/>
                <a:gd name="T72" fmla="*/ 2 w 370"/>
                <a:gd name="T73" fmla="*/ 2 h 113"/>
                <a:gd name="T74" fmla="*/ 1 w 370"/>
                <a:gd name="T75" fmla="*/ 2 h 113"/>
                <a:gd name="T76" fmla="*/ 0 w 370"/>
                <a:gd name="T77" fmla="*/ 2 h 113"/>
                <a:gd name="T78" fmla="*/ 0 w 370"/>
                <a:gd name="T79" fmla="*/ 2 h 11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70"/>
                <a:gd name="T121" fmla="*/ 0 h 113"/>
                <a:gd name="T122" fmla="*/ 370 w 370"/>
                <a:gd name="T123" fmla="*/ 113 h 11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70" h="113">
                  <a:moveTo>
                    <a:pt x="0" y="56"/>
                  </a:moveTo>
                  <a:lnTo>
                    <a:pt x="18" y="44"/>
                  </a:lnTo>
                  <a:lnTo>
                    <a:pt x="37" y="32"/>
                  </a:lnTo>
                  <a:lnTo>
                    <a:pt x="58" y="24"/>
                  </a:lnTo>
                  <a:lnTo>
                    <a:pt x="81" y="16"/>
                  </a:lnTo>
                  <a:lnTo>
                    <a:pt x="105" y="10"/>
                  </a:lnTo>
                  <a:lnTo>
                    <a:pt x="130" y="4"/>
                  </a:lnTo>
                  <a:lnTo>
                    <a:pt x="156" y="2"/>
                  </a:lnTo>
                  <a:lnTo>
                    <a:pt x="181" y="0"/>
                  </a:lnTo>
                  <a:lnTo>
                    <a:pt x="207" y="2"/>
                  </a:lnTo>
                  <a:lnTo>
                    <a:pt x="233" y="4"/>
                  </a:lnTo>
                  <a:lnTo>
                    <a:pt x="256" y="8"/>
                  </a:lnTo>
                  <a:lnTo>
                    <a:pt x="281" y="14"/>
                  </a:lnTo>
                  <a:lnTo>
                    <a:pt x="305" y="22"/>
                  </a:lnTo>
                  <a:lnTo>
                    <a:pt x="328" y="30"/>
                  </a:lnTo>
                  <a:lnTo>
                    <a:pt x="349" y="42"/>
                  </a:lnTo>
                  <a:lnTo>
                    <a:pt x="370" y="56"/>
                  </a:lnTo>
                  <a:lnTo>
                    <a:pt x="349" y="71"/>
                  </a:lnTo>
                  <a:lnTo>
                    <a:pt x="328" y="83"/>
                  </a:lnTo>
                  <a:lnTo>
                    <a:pt x="305" y="93"/>
                  </a:lnTo>
                  <a:lnTo>
                    <a:pt x="281" y="99"/>
                  </a:lnTo>
                  <a:lnTo>
                    <a:pt x="256" y="105"/>
                  </a:lnTo>
                  <a:lnTo>
                    <a:pt x="233" y="109"/>
                  </a:lnTo>
                  <a:lnTo>
                    <a:pt x="207" y="113"/>
                  </a:lnTo>
                  <a:lnTo>
                    <a:pt x="181" y="113"/>
                  </a:lnTo>
                  <a:lnTo>
                    <a:pt x="156" y="111"/>
                  </a:lnTo>
                  <a:lnTo>
                    <a:pt x="130" y="109"/>
                  </a:lnTo>
                  <a:lnTo>
                    <a:pt x="105" y="103"/>
                  </a:lnTo>
                  <a:lnTo>
                    <a:pt x="81" y="97"/>
                  </a:lnTo>
                  <a:lnTo>
                    <a:pt x="58" y="89"/>
                  </a:lnTo>
                  <a:lnTo>
                    <a:pt x="37" y="81"/>
                  </a:lnTo>
                  <a:lnTo>
                    <a:pt x="18" y="69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17" name="Freeform 441"/>
            <p:cNvSpPr>
              <a:spLocks/>
            </p:cNvSpPr>
            <p:nvPr/>
          </p:nvSpPr>
          <p:spPr bwMode="auto">
            <a:xfrm>
              <a:off x="3829" y="2122"/>
              <a:ext cx="225" cy="61"/>
            </a:xfrm>
            <a:custGeom>
              <a:avLst/>
              <a:gdLst>
                <a:gd name="T0" fmla="*/ 0 w 370"/>
                <a:gd name="T1" fmla="*/ 2 h 113"/>
                <a:gd name="T2" fmla="*/ 1 w 370"/>
                <a:gd name="T3" fmla="*/ 1 h 113"/>
                <a:gd name="T4" fmla="*/ 2 w 370"/>
                <a:gd name="T5" fmla="*/ 1 h 113"/>
                <a:gd name="T6" fmla="*/ 3 w 370"/>
                <a:gd name="T7" fmla="*/ 1 h 113"/>
                <a:gd name="T8" fmla="*/ 4 w 370"/>
                <a:gd name="T9" fmla="*/ 1 h 113"/>
                <a:gd name="T10" fmla="*/ 5 w 370"/>
                <a:gd name="T11" fmla="*/ 1 h 113"/>
                <a:gd name="T12" fmla="*/ 7 w 370"/>
                <a:gd name="T13" fmla="*/ 1 h 113"/>
                <a:gd name="T14" fmla="*/ 8 w 370"/>
                <a:gd name="T15" fmla="*/ 1 h 113"/>
                <a:gd name="T16" fmla="*/ 9 w 370"/>
                <a:gd name="T17" fmla="*/ 0 h 113"/>
                <a:gd name="T18" fmla="*/ 11 w 370"/>
                <a:gd name="T19" fmla="*/ 1 h 113"/>
                <a:gd name="T20" fmla="*/ 12 w 370"/>
                <a:gd name="T21" fmla="*/ 1 h 113"/>
                <a:gd name="T22" fmla="*/ 13 w 370"/>
                <a:gd name="T23" fmla="*/ 1 h 113"/>
                <a:gd name="T24" fmla="*/ 14 w 370"/>
                <a:gd name="T25" fmla="*/ 1 h 113"/>
                <a:gd name="T26" fmla="*/ 16 w 370"/>
                <a:gd name="T27" fmla="*/ 1 h 113"/>
                <a:gd name="T28" fmla="*/ 16 w 370"/>
                <a:gd name="T29" fmla="*/ 1 h 113"/>
                <a:gd name="T30" fmla="*/ 18 w 370"/>
                <a:gd name="T31" fmla="*/ 1 h 113"/>
                <a:gd name="T32" fmla="*/ 18 w 370"/>
                <a:gd name="T33" fmla="*/ 2 h 113"/>
                <a:gd name="T34" fmla="*/ 18 w 370"/>
                <a:gd name="T35" fmla="*/ 2 h 113"/>
                <a:gd name="T36" fmla="*/ 18 w 370"/>
                <a:gd name="T37" fmla="*/ 2 h 113"/>
                <a:gd name="T38" fmla="*/ 18 w 370"/>
                <a:gd name="T39" fmla="*/ 2 h 113"/>
                <a:gd name="T40" fmla="*/ 18 w 370"/>
                <a:gd name="T41" fmla="*/ 2 h 113"/>
                <a:gd name="T42" fmla="*/ 18 w 370"/>
                <a:gd name="T43" fmla="*/ 2 h 113"/>
                <a:gd name="T44" fmla="*/ 18 w 370"/>
                <a:gd name="T45" fmla="*/ 2 h 113"/>
                <a:gd name="T46" fmla="*/ 18 w 370"/>
                <a:gd name="T47" fmla="*/ 2 h 113"/>
                <a:gd name="T48" fmla="*/ 16 w 370"/>
                <a:gd name="T49" fmla="*/ 2 h 113"/>
                <a:gd name="T50" fmla="*/ 16 w 370"/>
                <a:gd name="T51" fmla="*/ 2 h 113"/>
                <a:gd name="T52" fmla="*/ 14 w 370"/>
                <a:gd name="T53" fmla="*/ 3 h 113"/>
                <a:gd name="T54" fmla="*/ 13 w 370"/>
                <a:gd name="T55" fmla="*/ 3 h 113"/>
                <a:gd name="T56" fmla="*/ 12 w 370"/>
                <a:gd name="T57" fmla="*/ 3 h 113"/>
                <a:gd name="T58" fmla="*/ 11 w 370"/>
                <a:gd name="T59" fmla="*/ 3 h 113"/>
                <a:gd name="T60" fmla="*/ 9 w 370"/>
                <a:gd name="T61" fmla="*/ 3 h 113"/>
                <a:gd name="T62" fmla="*/ 8 w 370"/>
                <a:gd name="T63" fmla="*/ 3 h 113"/>
                <a:gd name="T64" fmla="*/ 7 w 370"/>
                <a:gd name="T65" fmla="*/ 3 h 113"/>
                <a:gd name="T66" fmla="*/ 5 w 370"/>
                <a:gd name="T67" fmla="*/ 3 h 113"/>
                <a:gd name="T68" fmla="*/ 4 w 370"/>
                <a:gd name="T69" fmla="*/ 2 h 113"/>
                <a:gd name="T70" fmla="*/ 3 w 370"/>
                <a:gd name="T71" fmla="*/ 2 h 113"/>
                <a:gd name="T72" fmla="*/ 2 w 370"/>
                <a:gd name="T73" fmla="*/ 2 h 113"/>
                <a:gd name="T74" fmla="*/ 1 w 370"/>
                <a:gd name="T75" fmla="*/ 2 h 113"/>
                <a:gd name="T76" fmla="*/ 0 w 370"/>
                <a:gd name="T77" fmla="*/ 2 h 113"/>
                <a:gd name="T78" fmla="*/ 0 w 370"/>
                <a:gd name="T79" fmla="*/ 2 h 11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70"/>
                <a:gd name="T121" fmla="*/ 0 h 113"/>
                <a:gd name="T122" fmla="*/ 370 w 370"/>
                <a:gd name="T123" fmla="*/ 113 h 11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70" h="113">
                  <a:moveTo>
                    <a:pt x="0" y="56"/>
                  </a:moveTo>
                  <a:lnTo>
                    <a:pt x="18" y="44"/>
                  </a:lnTo>
                  <a:lnTo>
                    <a:pt x="37" y="32"/>
                  </a:lnTo>
                  <a:lnTo>
                    <a:pt x="58" y="24"/>
                  </a:lnTo>
                  <a:lnTo>
                    <a:pt x="81" y="16"/>
                  </a:lnTo>
                  <a:lnTo>
                    <a:pt x="105" y="10"/>
                  </a:lnTo>
                  <a:lnTo>
                    <a:pt x="130" y="4"/>
                  </a:lnTo>
                  <a:lnTo>
                    <a:pt x="156" y="2"/>
                  </a:lnTo>
                  <a:lnTo>
                    <a:pt x="181" y="0"/>
                  </a:lnTo>
                  <a:lnTo>
                    <a:pt x="207" y="2"/>
                  </a:lnTo>
                  <a:lnTo>
                    <a:pt x="233" y="4"/>
                  </a:lnTo>
                  <a:lnTo>
                    <a:pt x="256" y="8"/>
                  </a:lnTo>
                  <a:lnTo>
                    <a:pt x="281" y="14"/>
                  </a:lnTo>
                  <a:lnTo>
                    <a:pt x="305" y="22"/>
                  </a:lnTo>
                  <a:lnTo>
                    <a:pt x="328" y="30"/>
                  </a:lnTo>
                  <a:lnTo>
                    <a:pt x="349" y="42"/>
                  </a:lnTo>
                  <a:lnTo>
                    <a:pt x="370" y="56"/>
                  </a:lnTo>
                  <a:lnTo>
                    <a:pt x="349" y="71"/>
                  </a:lnTo>
                  <a:lnTo>
                    <a:pt x="328" y="83"/>
                  </a:lnTo>
                  <a:lnTo>
                    <a:pt x="305" y="93"/>
                  </a:lnTo>
                  <a:lnTo>
                    <a:pt x="281" y="99"/>
                  </a:lnTo>
                  <a:lnTo>
                    <a:pt x="256" y="105"/>
                  </a:lnTo>
                  <a:lnTo>
                    <a:pt x="233" y="109"/>
                  </a:lnTo>
                  <a:lnTo>
                    <a:pt x="207" y="113"/>
                  </a:lnTo>
                  <a:lnTo>
                    <a:pt x="181" y="113"/>
                  </a:lnTo>
                  <a:lnTo>
                    <a:pt x="156" y="111"/>
                  </a:lnTo>
                  <a:lnTo>
                    <a:pt x="130" y="109"/>
                  </a:lnTo>
                  <a:lnTo>
                    <a:pt x="105" y="103"/>
                  </a:lnTo>
                  <a:lnTo>
                    <a:pt x="81" y="97"/>
                  </a:lnTo>
                  <a:lnTo>
                    <a:pt x="58" y="89"/>
                  </a:lnTo>
                  <a:lnTo>
                    <a:pt x="37" y="81"/>
                  </a:lnTo>
                  <a:lnTo>
                    <a:pt x="18" y="69"/>
                  </a:lnTo>
                  <a:lnTo>
                    <a:pt x="0" y="56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18" name="Freeform 442"/>
            <p:cNvSpPr>
              <a:spLocks/>
            </p:cNvSpPr>
            <p:nvPr/>
          </p:nvSpPr>
          <p:spPr bwMode="auto">
            <a:xfrm>
              <a:off x="4018" y="2152"/>
              <a:ext cx="37" cy="49"/>
            </a:xfrm>
            <a:custGeom>
              <a:avLst/>
              <a:gdLst>
                <a:gd name="T0" fmla="*/ 1 w 63"/>
                <a:gd name="T1" fmla="*/ 2 h 91"/>
                <a:gd name="T2" fmla="*/ 1 w 63"/>
                <a:gd name="T3" fmla="*/ 2 h 91"/>
                <a:gd name="T4" fmla="*/ 1 w 63"/>
                <a:gd name="T5" fmla="*/ 2 h 91"/>
                <a:gd name="T6" fmla="*/ 1 w 63"/>
                <a:gd name="T7" fmla="*/ 2 h 91"/>
                <a:gd name="T8" fmla="*/ 0 w 63"/>
                <a:gd name="T9" fmla="*/ 1 h 91"/>
                <a:gd name="T10" fmla="*/ 1 w 63"/>
                <a:gd name="T11" fmla="*/ 1 h 91"/>
                <a:gd name="T12" fmla="*/ 1 w 63"/>
                <a:gd name="T13" fmla="*/ 1 h 91"/>
                <a:gd name="T14" fmla="*/ 1 w 63"/>
                <a:gd name="T15" fmla="*/ 1 h 91"/>
                <a:gd name="T16" fmla="*/ 1 w 63"/>
                <a:gd name="T17" fmla="*/ 0 h 91"/>
                <a:gd name="T18" fmla="*/ 1 w 63"/>
                <a:gd name="T19" fmla="*/ 0 h 91"/>
                <a:gd name="T20" fmla="*/ 1 w 63"/>
                <a:gd name="T21" fmla="*/ 0 h 91"/>
                <a:gd name="T22" fmla="*/ 1 w 63"/>
                <a:gd name="T23" fmla="*/ 0 h 91"/>
                <a:gd name="T24" fmla="*/ 1 w 63"/>
                <a:gd name="T25" fmla="*/ 0 h 91"/>
                <a:gd name="T26" fmla="*/ 1 w 63"/>
                <a:gd name="T27" fmla="*/ 0 h 91"/>
                <a:gd name="T28" fmla="*/ 1 w 63"/>
                <a:gd name="T29" fmla="*/ 0 h 91"/>
                <a:gd name="T30" fmla="*/ 2 w 63"/>
                <a:gd name="T31" fmla="*/ 1 h 91"/>
                <a:gd name="T32" fmla="*/ 2 w 63"/>
                <a:gd name="T33" fmla="*/ 1 h 91"/>
                <a:gd name="T34" fmla="*/ 2 w 63"/>
                <a:gd name="T35" fmla="*/ 1 h 91"/>
                <a:gd name="T36" fmla="*/ 3 w 63"/>
                <a:gd name="T37" fmla="*/ 1 h 91"/>
                <a:gd name="T38" fmla="*/ 2 w 63"/>
                <a:gd name="T39" fmla="*/ 2 h 91"/>
                <a:gd name="T40" fmla="*/ 2 w 63"/>
                <a:gd name="T41" fmla="*/ 2 h 91"/>
                <a:gd name="T42" fmla="*/ 2 w 63"/>
                <a:gd name="T43" fmla="*/ 2 h 91"/>
                <a:gd name="T44" fmla="*/ 1 w 63"/>
                <a:gd name="T45" fmla="*/ 2 h 91"/>
                <a:gd name="T46" fmla="*/ 1 w 63"/>
                <a:gd name="T47" fmla="*/ 2 h 9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3"/>
                <a:gd name="T73" fmla="*/ 0 h 91"/>
                <a:gd name="T74" fmla="*/ 63 w 63"/>
                <a:gd name="T75" fmla="*/ 91 h 9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3" h="91">
                  <a:moveTo>
                    <a:pt x="31" y="91"/>
                  </a:moveTo>
                  <a:lnTo>
                    <a:pt x="19" y="81"/>
                  </a:lnTo>
                  <a:lnTo>
                    <a:pt x="10" y="71"/>
                  </a:lnTo>
                  <a:lnTo>
                    <a:pt x="3" y="59"/>
                  </a:lnTo>
                  <a:lnTo>
                    <a:pt x="0" y="47"/>
                  </a:lnTo>
                  <a:lnTo>
                    <a:pt x="3" y="35"/>
                  </a:lnTo>
                  <a:lnTo>
                    <a:pt x="7" y="23"/>
                  </a:lnTo>
                  <a:lnTo>
                    <a:pt x="17" y="11"/>
                  </a:lnTo>
                  <a:lnTo>
                    <a:pt x="31" y="0"/>
                  </a:lnTo>
                  <a:lnTo>
                    <a:pt x="45" y="11"/>
                  </a:lnTo>
                  <a:lnTo>
                    <a:pt x="56" y="23"/>
                  </a:lnTo>
                  <a:lnTo>
                    <a:pt x="61" y="35"/>
                  </a:lnTo>
                  <a:lnTo>
                    <a:pt x="63" y="47"/>
                  </a:lnTo>
                  <a:lnTo>
                    <a:pt x="61" y="59"/>
                  </a:lnTo>
                  <a:lnTo>
                    <a:pt x="54" y="71"/>
                  </a:lnTo>
                  <a:lnTo>
                    <a:pt x="45" y="81"/>
                  </a:lnTo>
                  <a:lnTo>
                    <a:pt x="31" y="9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19" name="Freeform 443"/>
            <p:cNvSpPr>
              <a:spLocks/>
            </p:cNvSpPr>
            <p:nvPr/>
          </p:nvSpPr>
          <p:spPr bwMode="auto">
            <a:xfrm>
              <a:off x="4018" y="2152"/>
              <a:ext cx="37" cy="49"/>
            </a:xfrm>
            <a:custGeom>
              <a:avLst/>
              <a:gdLst>
                <a:gd name="T0" fmla="*/ 1 w 63"/>
                <a:gd name="T1" fmla="*/ 2 h 91"/>
                <a:gd name="T2" fmla="*/ 1 w 63"/>
                <a:gd name="T3" fmla="*/ 2 h 91"/>
                <a:gd name="T4" fmla="*/ 1 w 63"/>
                <a:gd name="T5" fmla="*/ 2 h 91"/>
                <a:gd name="T6" fmla="*/ 1 w 63"/>
                <a:gd name="T7" fmla="*/ 2 h 91"/>
                <a:gd name="T8" fmla="*/ 0 w 63"/>
                <a:gd name="T9" fmla="*/ 1 h 91"/>
                <a:gd name="T10" fmla="*/ 1 w 63"/>
                <a:gd name="T11" fmla="*/ 1 h 91"/>
                <a:gd name="T12" fmla="*/ 1 w 63"/>
                <a:gd name="T13" fmla="*/ 1 h 91"/>
                <a:gd name="T14" fmla="*/ 1 w 63"/>
                <a:gd name="T15" fmla="*/ 1 h 91"/>
                <a:gd name="T16" fmla="*/ 1 w 63"/>
                <a:gd name="T17" fmla="*/ 0 h 91"/>
                <a:gd name="T18" fmla="*/ 1 w 63"/>
                <a:gd name="T19" fmla="*/ 0 h 91"/>
                <a:gd name="T20" fmla="*/ 1 w 63"/>
                <a:gd name="T21" fmla="*/ 0 h 91"/>
                <a:gd name="T22" fmla="*/ 1 w 63"/>
                <a:gd name="T23" fmla="*/ 0 h 91"/>
                <a:gd name="T24" fmla="*/ 1 w 63"/>
                <a:gd name="T25" fmla="*/ 0 h 91"/>
                <a:gd name="T26" fmla="*/ 1 w 63"/>
                <a:gd name="T27" fmla="*/ 0 h 91"/>
                <a:gd name="T28" fmla="*/ 1 w 63"/>
                <a:gd name="T29" fmla="*/ 0 h 91"/>
                <a:gd name="T30" fmla="*/ 2 w 63"/>
                <a:gd name="T31" fmla="*/ 1 h 91"/>
                <a:gd name="T32" fmla="*/ 2 w 63"/>
                <a:gd name="T33" fmla="*/ 1 h 91"/>
                <a:gd name="T34" fmla="*/ 2 w 63"/>
                <a:gd name="T35" fmla="*/ 1 h 91"/>
                <a:gd name="T36" fmla="*/ 3 w 63"/>
                <a:gd name="T37" fmla="*/ 1 h 91"/>
                <a:gd name="T38" fmla="*/ 2 w 63"/>
                <a:gd name="T39" fmla="*/ 2 h 91"/>
                <a:gd name="T40" fmla="*/ 2 w 63"/>
                <a:gd name="T41" fmla="*/ 2 h 91"/>
                <a:gd name="T42" fmla="*/ 2 w 63"/>
                <a:gd name="T43" fmla="*/ 2 h 91"/>
                <a:gd name="T44" fmla="*/ 1 w 63"/>
                <a:gd name="T45" fmla="*/ 2 h 91"/>
                <a:gd name="T46" fmla="*/ 1 w 63"/>
                <a:gd name="T47" fmla="*/ 2 h 9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3"/>
                <a:gd name="T73" fmla="*/ 0 h 91"/>
                <a:gd name="T74" fmla="*/ 63 w 63"/>
                <a:gd name="T75" fmla="*/ 91 h 9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3" h="91">
                  <a:moveTo>
                    <a:pt x="31" y="91"/>
                  </a:moveTo>
                  <a:lnTo>
                    <a:pt x="19" y="81"/>
                  </a:lnTo>
                  <a:lnTo>
                    <a:pt x="10" y="71"/>
                  </a:lnTo>
                  <a:lnTo>
                    <a:pt x="3" y="59"/>
                  </a:lnTo>
                  <a:lnTo>
                    <a:pt x="0" y="47"/>
                  </a:lnTo>
                  <a:lnTo>
                    <a:pt x="3" y="35"/>
                  </a:lnTo>
                  <a:lnTo>
                    <a:pt x="7" y="23"/>
                  </a:lnTo>
                  <a:lnTo>
                    <a:pt x="17" y="11"/>
                  </a:lnTo>
                  <a:lnTo>
                    <a:pt x="31" y="0"/>
                  </a:lnTo>
                  <a:lnTo>
                    <a:pt x="45" y="11"/>
                  </a:lnTo>
                  <a:lnTo>
                    <a:pt x="56" y="23"/>
                  </a:lnTo>
                  <a:lnTo>
                    <a:pt x="61" y="35"/>
                  </a:lnTo>
                  <a:lnTo>
                    <a:pt x="63" y="47"/>
                  </a:lnTo>
                  <a:lnTo>
                    <a:pt x="61" y="59"/>
                  </a:lnTo>
                  <a:lnTo>
                    <a:pt x="54" y="71"/>
                  </a:lnTo>
                  <a:lnTo>
                    <a:pt x="45" y="81"/>
                  </a:lnTo>
                  <a:lnTo>
                    <a:pt x="31" y="91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20" name="Freeform 444"/>
            <p:cNvSpPr>
              <a:spLocks/>
            </p:cNvSpPr>
            <p:nvPr/>
          </p:nvSpPr>
          <p:spPr bwMode="auto">
            <a:xfrm>
              <a:off x="4023" y="2159"/>
              <a:ext cx="25" cy="35"/>
            </a:xfrm>
            <a:custGeom>
              <a:avLst/>
              <a:gdLst>
                <a:gd name="T0" fmla="*/ 1 w 42"/>
                <a:gd name="T1" fmla="*/ 2 h 62"/>
                <a:gd name="T2" fmla="*/ 1 w 42"/>
                <a:gd name="T3" fmla="*/ 2 h 62"/>
                <a:gd name="T4" fmla="*/ 1 w 42"/>
                <a:gd name="T5" fmla="*/ 2 h 62"/>
                <a:gd name="T6" fmla="*/ 1 w 42"/>
                <a:gd name="T7" fmla="*/ 1 h 62"/>
                <a:gd name="T8" fmla="*/ 0 w 42"/>
                <a:gd name="T9" fmla="*/ 1 h 62"/>
                <a:gd name="T10" fmla="*/ 1 w 42"/>
                <a:gd name="T11" fmla="*/ 1 h 62"/>
                <a:gd name="T12" fmla="*/ 1 w 42"/>
                <a:gd name="T13" fmla="*/ 1 h 62"/>
                <a:gd name="T14" fmla="*/ 1 w 42"/>
                <a:gd name="T15" fmla="*/ 1 h 62"/>
                <a:gd name="T16" fmla="*/ 1 w 42"/>
                <a:gd name="T17" fmla="*/ 0 h 62"/>
                <a:gd name="T18" fmla="*/ 1 w 42"/>
                <a:gd name="T19" fmla="*/ 0 h 62"/>
                <a:gd name="T20" fmla="*/ 1 w 42"/>
                <a:gd name="T21" fmla="*/ 0 h 62"/>
                <a:gd name="T22" fmla="*/ 1 w 42"/>
                <a:gd name="T23" fmla="*/ 0 h 62"/>
                <a:gd name="T24" fmla="*/ 1 w 42"/>
                <a:gd name="T25" fmla="*/ 0 h 62"/>
                <a:gd name="T26" fmla="*/ 1 w 42"/>
                <a:gd name="T27" fmla="*/ 0 h 62"/>
                <a:gd name="T28" fmla="*/ 1 w 42"/>
                <a:gd name="T29" fmla="*/ 0 h 62"/>
                <a:gd name="T30" fmla="*/ 1 w 42"/>
                <a:gd name="T31" fmla="*/ 1 h 62"/>
                <a:gd name="T32" fmla="*/ 2 w 42"/>
                <a:gd name="T33" fmla="*/ 1 h 62"/>
                <a:gd name="T34" fmla="*/ 2 w 42"/>
                <a:gd name="T35" fmla="*/ 1 h 62"/>
                <a:gd name="T36" fmla="*/ 2 w 42"/>
                <a:gd name="T37" fmla="*/ 1 h 62"/>
                <a:gd name="T38" fmla="*/ 2 w 42"/>
                <a:gd name="T39" fmla="*/ 1 h 62"/>
                <a:gd name="T40" fmla="*/ 2 w 42"/>
                <a:gd name="T41" fmla="*/ 2 h 62"/>
                <a:gd name="T42" fmla="*/ 1 w 42"/>
                <a:gd name="T43" fmla="*/ 2 h 62"/>
                <a:gd name="T44" fmla="*/ 1 w 42"/>
                <a:gd name="T45" fmla="*/ 2 h 62"/>
                <a:gd name="T46" fmla="*/ 1 w 42"/>
                <a:gd name="T47" fmla="*/ 2 h 6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2"/>
                <a:gd name="T73" fmla="*/ 0 h 62"/>
                <a:gd name="T74" fmla="*/ 42 w 42"/>
                <a:gd name="T75" fmla="*/ 62 h 6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2" h="62">
                  <a:moveTo>
                    <a:pt x="21" y="62"/>
                  </a:moveTo>
                  <a:lnTo>
                    <a:pt x="14" y="56"/>
                  </a:lnTo>
                  <a:lnTo>
                    <a:pt x="7" y="48"/>
                  </a:lnTo>
                  <a:lnTo>
                    <a:pt x="2" y="40"/>
                  </a:lnTo>
                  <a:lnTo>
                    <a:pt x="0" y="32"/>
                  </a:lnTo>
                  <a:lnTo>
                    <a:pt x="2" y="22"/>
                  </a:lnTo>
                  <a:lnTo>
                    <a:pt x="4" y="14"/>
                  </a:lnTo>
                  <a:lnTo>
                    <a:pt x="11" y="6"/>
                  </a:lnTo>
                  <a:lnTo>
                    <a:pt x="21" y="0"/>
                  </a:lnTo>
                  <a:lnTo>
                    <a:pt x="30" y="6"/>
                  </a:lnTo>
                  <a:lnTo>
                    <a:pt x="37" y="14"/>
                  </a:lnTo>
                  <a:lnTo>
                    <a:pt x="42" y="22"/>
                  </a:lnTo>
                  <a:lnTo>
                    <a:pt x="42" y="32"/>
                  </a:lnTo>
                  <a:lnTo>
                    <a:pt x="39" y="40"/>
                  </a:lnTo>
                  <a:lnTo>
                    <a:pt x="37" y="48"/>
                  </a:lnTo>
                  <a:lnTo>
                    <a:pt x="30" y="56"/>
                  </a:lnTo>
                  <a:lnTo>
                    <a:pt x="21" y="6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21" name="Freeform 445"/>
            <p:cNvSpPr>
              <a:spLocks/>
            </p:cNvSpPr>
            <p:nvPr/>
          </p:nvSpPr>
          <p:spPr bwMode="auto">
            <a:xfrm>
              <a:off x="4023" y="2159"/>
              <a:ext cx="25" cy="35"/>
            </a:xfrm>
            <a:custGeom>
              <a:avLst/>
              <a:gdLst>
                <a:gd name="T0" fmla="*/ 1 w 42"/>
                <a:gd name="T1" fmla="*/ 2 h 62"/>
                <a:gd name="T2" fmla="*/ 1 w 42"/>
                <a:gd name="T3" fmla="*/ 2 h 62"/>
                <a:gd name="T4" fmla="*/ 1 w 42"/>
                <a:gd name="T5" fmla="*/ 2 h 62"/>
                <a:gd name="T6" fmla="*/ 1 w 42"/>
                <a:gd name="T7" fmla="*/ 1 h 62"/>
                <a:gd name="T8" fmla="*/ 0 w 42"/>
                <a:gd name="T9" fmla="*/ 1 h 62"/>
                <a:gd name="T10" fmla="*/ 1 w 42"/>
                <a:gd name="T11" fmla="*/ 1 h 62"/>
                <a:gd name="T12" fmla="*/ 1 w 42"/>
                <a:gd name="T13" fmla="*/ 1 h 62"/>
                <a:gd name="T14" fmla="*/ 1 w 42"/>
                <a:gd name="T15" fmla="*/ 1 h 62"/>
                <a:gd name="T16" fmla="*/ 1 w 42"/>
                <a:gd name="T17" fmla="*/ 0 h 62"/>
                <a:gd name="T18" fmla="*/ 1 w 42"/>
                <a:gd name="T19" fmla="*/ 0 h 62"/>
                <a:gd name="T20" fmla="*/ 1 w 42"/>
                <a:gd name="T21" fmla="*/ 0 h 62"/>
                <a:gd name="T22" fmla="*/ 1 w 42"/>
                <a:gd name="T23" fmla="*/ 0 h 62"/>
                <a:gd name="T24" fmla="*/ 1 w 42"/>
                <a:gd name="T25" fmla="*/ 0 h 62"/>
                <a:gd name="T26" fmla="*/ 1 w 42"/>
                <a:gd name="T27" fmla="*/ 0 h 62"/>
                <a:gd name="T28" fmla="*/ 1 w 42"/>
                <a:gd name="T29" fmla="*/ 0 h 62"/>
                <a:gd name="T30" fmla="*/ 1 w 42"/>
                <a:gd name="T31" fmla="*/ 1 h 62"/>
                <a:gd name="T32" fmla="*/ 2 w 42"/>
                <a:gd name="T33" fmla="*/ 1 h 62"/>
                <a:gd name="T34" fmla="*/ 2 w 42"/>
                <a:gd name="T35" fmla="*/ 1 h 62"/>
                <a:gd name="T36" fmla="*/ 2 w 42"/>
                <a:gd name="T37" fmla="*/ 1 h 62"/>
                <a:gd name="T38" fmla="*/ 2 w 42"/>
                <a:gd name="T39" fmla="*/ 1 h 62"/>
                <a:gd name="T40" fmla="*/ 2 w 42"/>
                <a:gd name="T41" fmla="*/ 2 h 62"/>
                <a:gd name="T42" fmla="*/ 1 w 42"/>
                <a:gd name="T43" fmla="*/ 2 h 62"/>
                <a:gd name="T44" fmla="*/ 1 w 42"/>
                <a:gd name="T45" fmla="*/ 2 h 62"/>
                <a:gd name="T46" fmla="*/ 1 w 42"/>
                <a:gd name="T47" fmla="*/ 2 h 6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2"/>
                <a:gd name="T73" fmla="*/ 0 h 62"/>
                <a:gd name="T74" fmla="*/ 42 w 42"/>
                <a:gd name="T75" fmla="*/ 62 h 6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2" h="62">
                  <a:moveTo>
                    <a:pt x="21" y="62"/>
                  </a:moveTo>
                  <a:lnTo>
                    <a:pt x="14" y="56"/>
                  </a:lnTo>
                  <a:lnTo>
                    <a:pt x="7" y="48"/>
                  </a:lnTo>
                  <a:lnTo>
                    <a:pt x="2" y="40"/>
                  </a:lnTo>
                  <a:lnTo>
                    <a:pt x="0" y="32"/>
                  </a:lnTo>
                  <a:lnTo>
                    <a:pt x="2" y="22"/>
                  </a:lnTo>
                  <a:lnTo>
                    <a:pt x="4" y="14"/>
                  </a:lnTo>
                  <a:lnTo>
                    <a:pt x="11" y="6"/>
                  </a:lnTo>
                  <a:lnTo>
                    <a:pt x="21" y="0"/>
                  </a:lnTo>
                  <a:lnTo>
                    <a:pt x="30" y="6"/>
                  </a:lnTo>
                  <a:lnTo>
                    <a:pt x="37" y="14"/>
                  </a:lnTo>
                  <a:lnTo>
                    <a:pt x="42" y="22"/>
                  </a:lnTo>
                  <a:lnTo>
                    <a:pt x="42" y="32"/>
                  </a:lnTo>
                  <a:lnTo>
                    <a:pt x="39" y="40"/>
                  </a:lnTo>
                  <a:lnTo>
                    <a:pt x="37" y="48"/>
                  </a:lnTo>
                  <a:lnTo>
                    <a:pt x="30" y="56"/>
                  </a:lnTo>
                  <a:lnTo>
                    <a:pt x="21" y="62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22" name="Line 446"/>
            <p:cNvSpPr>
              <a:spLocks noChangeShapeType="1"/>
            </p:cNvSpPr>
            <p:nvPr/>
          </p:nvSpPr>
          <p:spPr bwMode="auto">
            <a:xfrm>
              <a:off x="4042" y="2174"/>
              <a:ext cx="5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23" name="Line 447"/>
            <p:cNvSpPr>
              <a:spLocks noChangeShapeType="1"/>
            </p:cNvSpPr>
            <p:nvPr/>
          </p:nvSpPr>
          <p:spPr bwMode="auto">
            <a:xfrm>
              <a:off x="4042" y="2179"/>
              <a:ext cx="6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24" name="Line 448"/>
            <p:cNvSpPr>
              <a:spLocks noChangeShapeType="1"/>
            </p:cNvSpPr>
            <p:nvPr/>
          </p:nvSpPr>
          <p:spPr bwMode="auto">
            <a:xfrm>
              <a:off x="4042" y="2184"/>
              <a:ext cx="5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25" name="Freeform 449"/>
            <p:cNvSpPr>
              <a:spLocks/>
            </p:cNvSpPr>
            <p:nvPr/>
          </p:nvSpPr>
          <p:spPr bwMode="auto">
            <a:xfrm>
              <a:off x="3849" y="2129"/>
              <a:ext cx="186" cy="46"/>
            </a:xfrm>
            <a:custGeom>
              <a:avLst/>
              <a:gdLst>
                <a:gd name="T0" fmla="*/ 0 w 305"/>
                <a:gd name="T1" fmla="*/ 1 h 85"/>
                <a:gd name="T2" fmla="*/ 1 w 305"/>
                <a:gd name="T3" fmla="*/ 1 h 85"/>
                <a:gd name="T4" fmla="*/ 1 w 305"/>
                <a:gd name="T5" fmla="*/ 1 h 85"/>
                <a:gd name="T6" fmla="*/ 2 w 305"/>
                <a:gd name="T7" fmla="*/ 1 h 85"/>
                <a:gd name="T8" fmla="*/ 3 w 305"/>
                <a:gd name="T9" fmla="*/ 1 h 85"/>
                <a:gd name="T10" fmla="*/ 4 w 305"/>
                <a:gd name="T11" fmla="*/ 1 h 85"/>
                <a:gd name="T12" fmla="*/ 5 w 305"/>
                <a:gd name="T13" fmla="*/ 1 h 85"/>
                <a:gd name="T14" fmla="*/ 7 w 305"/>
                <a:gd name="T15" fmla="*/ 0 h 85"/>
                <a:gd name="T16" fmla="*/ 8 w 305"/>
                <a:gd name="T17" fmla="*/ 0 h 85"/>
                <a:gd name="T18" fmla="*/ 9 w 305"/>
                <a:gd name="T19" fmla="*/ 0 h 85"/>
                <a:gd name="T20" fmla="*/ 10 w 305"/>
                <a:gd name="T21" fmla="*/ 1 h 85"/>
                <a:gd name="T22" fmla="*/ 11 w 305"/>
                <a:gd name="T23" fmla="*/ 1 h 85"/>
                <a:gd name="T24" fmla="*/ 12 w 305"/>
                <a:gd name="T25" fmla="*/ 1 h 85"/>
                <a:gd name="T26" fmla="*/ 13 w 305"/>
                <a:gd name="T27" fmla="*/ 1 h 85"/>
                <a:gd name="T28" fmla="*/ 14 w 305"/>
                <a:gd name="T29" fmla="*/ 1 h 85"/>
                <a:gd name="T30" fmla="*/ 15 w 305"/>
                <a:gd name="T31" fmla="*/ 1 h 85"/>
                <a:gd name="T32" fmla="*/ 16 w 305"/>
                <a:gd name="T33" fmla="*/ 1 h 85"/>
                <a:gd name="T34" fmla="*/ 16 w 305"/>
                <a:gd name="T35" fmla="*/ 1 h 85"/>
                <a:gd name="T36" fmla="*/ 16 w 305"/>
                <a:gd name="T37" fmla="*/ 1 h 85"/>
                <a:gd name="T38" fmla="*/ 16 w 305"/>
                <a:gd name="T39" fmla="*/ 1 h 85"/>
                <a:gd name="T40" fmla="*/ 16 w 305"/>
                <a:gd name="T41" fmla="*/ 1 h 85"/>
                <a:gd name="T42" fmla="*/ 16 w 305"/>
                <a:gd name="T43" fmla="*/ 1 h 85"/>
                <a:gd name="T44" fmla="*/ 16 w 305"/>
                <a:gd name="T45" fmla="*/ 1 h 85"/>
                <a:gd name="T46" fmla="*/ 15 w 305"/>
                <a:gd name="T47" fmla="*/ 2 h 85"/>
                <a:gd name="T48" fmla="*/ 14 w 305"/>
                <a:gd name="T49" fmla="*/ 2 h 85"/>
                <a:gd name="T50" fmla="*/ 13 w 305"/>
                <a:gd name="T51" fmla="*/ 2 h 85"/>
                <a:gd name="T52" fmla="*/ 12 w 305"/>
                <a:gd name="T53" fmla="*/ 2 h 85"/>
                <a:gd name="T54" fmla="*/ 11 w 305"/>
                <a:gd name="T55" fmla="*/ 2 h 85"/>
                <a:gd name="T56" fmla="*/ 10 w 305"/>
                <a:gd name="T57" fmla="*/ 2 h 85"/>
                <a:gd name="T58" fmla="*/ 9 w 305"/>
                <a:gd name="T59" fmla="*/ 2 h 85"/>
                <a:gd name="T60" fmla="*/ 8 w 305"/>
                <a:gd name="T61" fmla="*/ 2 h 85"/>
                <a:gd name="T62" fmla="*/ 7 w 305"/>
                <a:gd name="T63" fmla="*/ 2 h 85"/>
                <a:gd name="T64" fmla="*/ 5 w 305"/>
                <a:gd name="T65" fmla="*/ 2 h 85"/>
                <a:gd name="T66" fmla="*/ 4 w 305"/>
                <a:gd name="T67" fmla="*/ 2 h 85"/>
                <a:gd name="T68" fmla="*/ 3 w 305"/>
                <a:gd name="T69" fmla="*/ 2 h 85"/>
                <a:gd name="T70" fmla="*/ 2 w 305"/>
                <a:gd name="T71" fmla="*/ 2 h 85"/>
                <a:gd name="T72" fmla="*/ 1 w 305"/>
                <a:gd name="T73" fmla="*/ 2 h 85"/>
                <a:gd name="T74" fmla="*/ 1 w 305"/>
                <a:gd name="T75" fmla="*/ 2 h 85"/>
                <a:gd name="T76" fmla="*/ 0 w 305"/>
                <a:gd name="T77" fmla="*/ 1 h 85"/>
                <a:gd name="T78" fmla="*/ 0 w 305"/>
                <a:gd name="T79" fmla="*/ 1 h 8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5"/>
                <a:gd name="T121" fmla="*/ 0 h 85"/>
                <a:gd name="T122" fmla="*/ 305 w 305"/>
                <a:gd name="T123" fmla="*/ 85 h 8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5" h="85">
                  <a:moveTo>
                    <a:pt x="0" y="42"/>
                  </a:moveTo>
                  <a:lnTo>
                    <a:pt x="14" y="32"/>
                  </a:lnTo>
                  <a:lnTo>
                    <a:pt x="31" y="24"/>
                  </a:lnTo>
                  <a:lnTo>
                    <a:pt x="47" y="18"/>
                  </a:lnTo>
                  <a:lnTo>
                    <a:pt x="66" y="12"/>
                  </a:lnTo>
                  <a:lnTo>
                    <a:pt x="87" y="6"/>
                  </a:lnTo>
                  <a:lnTo>
                    <a:pt x="108" y="4"/>
                  </a:lnTo>
                  <a:lnTo>
                    <a:pt x="128" y="0"/>
                  </a:lnTo>
                  <a:lnTo>
                    <a:pt x="149" y="0"/>
                  </a:lnTo>
                  <a:lnTo>
                    <a:pt x="170" y="0"/>
                  </a:lnTo>
                  <a:lnTo>
                    <a:pt x="191" y="2"/>
                  </a:lnTo>
                  <a:lnTo>
                    <a:pt x="212" y="6"/>
                  </a:lnTo>
                  <a:lnTo>
                    <a:pt x="233" y="10"/>
                  </a:lnTo>
                  <a:lnTo>
                    <a:pt x="254" y="16"/>
                  </a:lnTo>
                  <a:lnTo>
                    <a:pt x="273" y="22"/>
                  </a:lnTo>
                  <a:lnTo>
                    <a:pt x="289" y="32"/>
                  </a:lnTo>
                  <a:lnTo>
                    <a:pt x="305" y="42"/>
                  </a:lnTo>
                  <a:lnTo>
                    <a:pt x="289" y="53"/>
                  </a:lnTo>
                  <a:lnTo>
                    <a:pt x="273" y="63"/>
                  </a:lnTo>
                  <a:lnTo>
                    <a:pt x="254" y="69"/>
                  </a:lnTo>
                  <a:lnTo>
                    <a:pt x="233" y="75"/>
                  </a:lnTo>
                  <a:lnTo>
                    <a:pt x="212" y="81"/>
                  </a:lnTo>
                  <a:lnTo>
                    <a:pt x="191" y="83"/>
                  </a:lnTo>
                  <a:lnTo>
                    <a:pt x="170" y="85"/>
                  </a:lnTo>
                  <a:lnTo>
                    <a:pt x="149" y="85"/>
                  </a:lnTo>
                  <a:lnTo>
                    <a:pt x="128" y="85"/>
                  </a:lnTo>
                  <a:lnTo>
                    <a:pt x="108" y="83"/>
                  </a:lnTo>
                  <a:lnTo>
                    <a:pt x="87" y="79"/>
                  </a:lnTo>
                  <a:lnTo>
                    <a:pt x="68" y="73"/>
                  </a:lnTo>
                  <a:lnTo>
                    <a:pt x="47" y="67"/>
                  </a:lnTo>
                  <a:lnTo>
                    <a:pt x="31" y="61"/>
                  </a:lnTo>
                  <a:lnTo>
                    <a:pt x="14" y="53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26" name="Freeform 450"/>
            <p:cNvSpPr>
              <a:spLocks/>
            </p:cNvSpPr>
            <p:nvPr/>
          </p:nvSpPr>
          <p:spPr bwMode="auto">
            <a:xfrm>
              <a:off x="3849" y="2129"/>
              <a:ext cx="186" cy="46"/>
            </a:xfrm>
            <a:custGeom>
              <a:avLst/>
              <a:gdLst>
                <a:gd name="T0" fmla="*/ 0 w 305"/>
                <a:gd name="T1" fmla="*/ 1 h 85"/>
                <a:gd name="T2" fmla="*/ 1 w 305"/>
                <a:gd name="T3" fmla="*/ 1 h 85"/>
                <a:gd name="T4" fmla="*/ 1 w 305"/>
                <a:gd name="T5" fmla="*/ 1 h 85"/>
                <a:gd name="T6" fmla="*/ 2 w 305"/>
                <a:gd name="T7" fmla="*/ 1 h 85"/>
                <a:gd name="T8" fmla="*/ 3 w 305"/>
                <a:gd name="T9" fmla="*/ 1 h 85"/>
                <a:gd name="T10" fmla="*/ 4 w 305"/>
                <a:gd name="T11" fmla="*/ 1 h 85"/>
                <a:gd name="T12" fmla="*/ 5 w 305"/>
                <a:gd name="T13" fmla="*/ 1 h 85"/>
                <a:gd name="T14" fmla="*/ 7 w 305"/>
                <a:gd name="T15" fmla="*/ 0 h 85"/>
                <a:gd name="T16" fmla="*/ 8 w 305"/>
                <a:gd name="T17" fmla="*/ 0 h 85"/>
                <a:gd name="T18" fmla="*/ 9 w 305"/>
                <a:gd name="T19" fmla="*/ 0 h 85"/>
                <a:gd name="T20" fmla="*/ 10 w 305"/>
                <a:gd name="T21" fmla="*/ 1 h 85"/>
                <a:gd name="T22" fmla="*/ 11 w 305"/>
                <a:gd name="T23" fmla="*/ 1 h 85"/>
                <a:gd name="T24" fmla="*/ 12 w 305"/>
                <a:gd name="T25" fmla="*/ 1 h 85"/>
                <a:gd name="T26" fmla="*/ 13 w 305"/>
                <a:gd name="T27" fmla="*/ 1 h 85"/>
                <a:gd name="T28" fmla="*/ 14 w 305"/>
                <a:gd name="T29" fmla="*/ 1 h 85"/>
                <a:gd name="T30" fmla="*/ 15 w 305"/>
                <a:gd name="T31" fmla="*/ 1 h 85"/>
                <a:gd name="T32" fmla="*/ 16 w 305"/>
                <a:gd name="T33" fmla="*/ 1 h 85"/>
                <a:gd name="T34" fmla="*/ 16 w 305"/>
                <a:gd name="T35" fmla="*/ 1 h 85"/>
                <a:gd name="T36" fmla="*/ 16 w 305"/>
                <a:gd name="T37" fmla="*/ 1 h 85"/>
                <a:gd name="T38" fmla="*/ 16 w 305"/>
                <a:gd name="T39" fmla="*/ 1 h 85"/>
                <a:gd name="T40" fmla="*/ 16 w 305"/>
                <a:gd name="T41" fmla="*/ 1 h 85"/>
                <a:gd name="T42" fmla="*/ 16 w 305"/>
                <a:gd name="T43" fmla="*/ 1 h 85"/>
                <a:gd name="T44" fmla="*/ 16 w 305"/>
                <a:gd name="T45" fmla="*/ 1 h 85"/>
                <a:gd name="T46" fmla="*/ 15 w 305"/>
                <a:gd name="T47" fmla="*/ 2 h 85"/>
                <a:gd name="T48" fmla="*/ 14 w 305"/>
                <a:gd name="T49" fmla="*/ 2 h 85"/>
                <a:gd name="T50" fmla="*/ 13 w 305"/>
                <a:gd name="T51" fmla="*/ 2 h 85"/>
                <a:gd name="T52" fmla="*/ 12 w 305"/>
                <a:gd name="T53" fmla="*/ 2 h 85"/>
                <a:gd name="T54" fmla="*/ 11 w 305"/>
                <a:gd name="T55" fmla="*/ 2 h 85"/>
                <a:gd name="T56" fmla="*/ 10 w 305"/>
                <a:gd name="T57" fmla="*/ 2 h 85"/>
                <a:gd name="T58" fmla="*/ 9 w 305"/>
                <a:gd name="T59" fmla="*/ 2 h 85"/>
                <a:gd name="T60" fmla="*/ 8 w 305"/>
                <a:gd name="T61" fmla="*/ 2 h 85"/>
                <a:gd name="T62" fmla="*/ 7 w 305"/>
                <a:gd name="T63" fmla="*/ 2 h 85"/>
                <a:gd name="T64" fmla="*/ 5 w 305"/>
                <a:gd name="T65" fmla="*/ 2 h 85"/>
                <a:gd name="T66" fmla="*/ 4 w 305"/>
                <a:gd name="T67" fmla="*/ 2 h 85"/>
                <a:gd name="T68" fmla="*/ 3 w 305"/>
                <a:gd name="T69" fmla="*/ 2 h 85"/>
                <a:gd name="T70" fmla="*/ 2 w 305"/>
                <a:gd name="T71" fmla="*/ 2 h 85"/>
                <a:gd name="T72" fmla="*/ 1 w 305"/>
                <a:gd name="T73" fmla="*/ 2 h 85"/>
                <a:gd name="T74" fmla="*/ 1 w 305"/>
                <a:gd name="T75" fmla="*/ 2 h 85"/>
                <a:gd name="T76" fmla="*/ 0 w 305"/>
                <a:gd name="T77" fmla="*/ 1 h 85"/>
                <a:gd name="T78" fmla="*/ 0 w 305"/>
                <a:gd name="T79" fmla="*/ 1 h 8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5"/>
                <a:gd name="T121" fmla="*/ 0 h 85"/>
                <a:gd name="T122" fmla="*/ 305 w 305"/>
                <a:gd name="T123" fmla="*/ 85 h 8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5" h="85">
                  <a:moveTo>
                    <a:pt x="0" y="42"/>
                  </a:moveTo>
                  <a:lnTo>
                    <a:pt x="14" y="32"/>
                  </a:lnTo>
                  <a:lnTo>
                    <a:pt x="31" y="24"/>
                  </a:lnTo>
                  <a:lnTo>
                    <a:pt x="47" y="18"/>
                  </a:lnTo>
                  <a:lnTo>
                    <a:pt x="66" y="12"/>
                  </a:lnTo>
                  <a:lnTo>
                    <a:pt x="87" y="6"/>
                  </a:lnTo>
                  <a:lnTo>
                    <a:pt x="108" y="4"/>
                  </a:lnTo>
                  <a:lnTo>
                    <a:pt x="128" y="0"/>
                  </a:lnTo>
                  <a:lnTo>
                    <a:pt x="149" y="0"/>
                  </a:lnTo>
                  <a:lnTo>
                    <a:pt x="170" y="0"/>
                  </a:lnTo>
                  <a:lnTo>
                    <a:pt x="191" y="2"/>
                  </a:lnTo>
                  <a:lnTo>
                    <a:pt x="212" y="6"/>
                  </a:lnTo>
                  <a:lnTo>
                    <a:pt x="233" y="10"/>
                  </a:lnTo>
                  <a:lnTo>
                    <a:pt x="254" y="16"/>
                  </a:lnTo>
                  <a:lnTo>
                    <a:pt x="273" y="22"/>
                  </a:lnTo>
                  <a:lnTo>
                    <a:pt x="289" y="32"/>
                  </a:lnTo>
                  <a:lnTo>
                    <a:pt x="305" y="42"/>
                  </a:lnTo>
                  <a:lnTo>
                    <a:pt x="289" y="53"/>
                  </a:lnTo>
                  <a:lnTo>
                    <a:pt x="273" y="63"/>
                  </a:lnTo>
                  <a:lnTo>
                    <a:pt x="254" y="69"/>
                  </a:lnTo>
                  <a:lnTo>
                    <a:pt x="233" y="75"/>
                  </a:lnTo>
                  <a:lnTo>
                    <a:pt x="212" y="81"/>
                  </a:lnTo>
                  <a:lnTo>
                    <a:pt x="191" y="83"/>
                  </a:lnTo>
                  <a:lnTo>
                    <a:pt x="170" y="85"/>
                  </a:lnTo>
                  <a:lnTo>
                    <a:pt x="149" y="85"/>
                  </a:lnTo>
                  <a:lnTo>
                    <a:pt x="128" y="85"/>
                  </a:lnTo>
                  <a:lnTo>
                    <a:pt x="108" y="83"/>
                  </a:lnTo>
                  <a:lnTo>
                    <a:pt x="87" y="79"/>
                  </a:lnTo>
                  <a:lnTo>
                    <a:pt x="68" y="73"/>
                  </a:lnTo>
                  <a:lnTo>
                    <a:pt x="47" y="67"/>
                  </a:lnTo>
                  <a:lnTo>
                    <a:pt x="31" y="61"/>
                  </a:lnTo>
                  <a:lnTo>
                    <a:pt x="14" y="53"/>
                  </a:lnTo>
                  <a:lnTo>
                    <a:pt x="0" y="42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27" name="Freeform 451"/>
            <p:cNvSpPr>
              <a:spLocks noEditPoints="1"/>
            </p:cNvSpPr>
            <p:nvPr/>
          </p:nvSpPr>
          <p:spPr bwMode="auto">
            <a:xfrm>
              <a:off x="3909" y="2142"/>
              <a:ext cx="147" cy="19"/>
            </a:xfrm>
            <a:custGeom>
              <a:avLst/>
              <a:gdLst>
                <a:gd name="T0" fmla="*/ 2 w 244"/>
                <a:gd name="T1" fmla="*/ 1 h 35"/>
                <a:gd name="T2" fmla="*/ 1 w 244"/>
                <a:gd name="T3" fmla="*/ 1 h 35"/>
                <a:gd name="T4" fmla="*/ 1 w 244"/>
                <a:gd name="T5" fmla="*/ 1 h 35"/>
                <a:gd name="T6" fmla="*/ 1 w 244"/>
                <a:gd name="T7" fmla="*/ 1 h 35"/>
                <a:gd name="T8" fmla="*/ 0 w 244"/>
                <a:gd name="T9" fmla="*/ 1 h 35"/>
                <a:gd name="T10" fmla="*/ 1 w 244"/>
                <a:gd name="T11" fmla="*/ 0 h 35"/>
                <a:gd name="T12" fmla="*/ 2 w 244"/>
                <a:gd name="T13" fmla="*/ 1 h 35"/>
                <a:gd name="T14" fmla="*/ 1 w 244"/>
                <a:gd name="T15" fmla="*/ 1 h 35"/>
                <a:gd name="T16" fmla="*/ 1 w 244"/>
                <a:gd name="T17" fmla="*/ 1 h 35"/>
                <a:gd name="T18" fmla="*/ 1 w 244"/>
                <a:gd name="T19" fmla="*/ 1 h 35"/>
                <a:gd name="T20" fmla="*/ 1 w 244"/>
                <a:gd name="T21" fmla="*/ 1 h 35"/>
                <a:gd name="T22" fmla="*/ 1 w 244"/>
                <a:gd name="T23" fmla="*/ 1 h 35"/>
                <a:gd name="T24" fmla="*/ 1 w 244"/>
                <a:gd name="T25" fmla="*/ 1 h 35"/>
                <a:gd name="T26" fmla="*/ 2 w 244"/>
                <a:gd name="T27" fmla="*/ 0 h 35"/>
                <a:gd name="T28" fmla="*/ 3 w 244"/>
                <a:gd name="T29" fmla="*/ 1 h 35"/>
                <a:gd name="T30" fmla="*/ 4 w 244"/>
                <a:gd name="T31" fmla="*/ 1 h 35"/>
                <a:gd name="T32" fmla="*/ 4 w 244"/>
                <a:gd name="T33" fmla="*/ 1 h 35"/>
                <a:gd name="T34" fmla="*/ 2 w 244"/>
                <a:gd name="T35" fmla="*/ 0 h 35"/>
                <a:gd name="T36" fmla="*/ 5 w 244"/>
                <a:gd name="T37" fmla="*/ 1 h 35"/>
                <a:gd name="T38" fmla="*/ 6 w 244"/>
                <a:gd name="T39" fmla="*/ 1 h 35"/>
                <a:gd name="T40" fmla="*/ 5 w 244"/>
                <a:gd name="T41" fmla="*/ 1 h 35"/>
                <a:gd name="T42" fmla="*/ 5 w 244"/>
                <a:gd name="T43" fmla="*/ 1 h 35"/>
                <a:gd name="T44" fmla="*/ 5 w 244"/>
                <a:gd name="T45" fmla="*/ 1 h 35"/>
                <a:gd name="T46" fmla="*/ 5 w 244"/>
                <a:gd name="T47" fmla="*/ 1 h 35"/>
                <a:gd name="T48" fmla="*/ 5 w 244"/>
                <a:gd name="T49" fmla="*/ 1 h 35"/>
                <a:gd name="T50" fmla="*/ 5 w 244"/>
                <a:gd name="T51" fmla="*/ 1 h 35"/>
                <a:gd name="T52" fmla="*/ 6 w 244"/>
                <a:gd name="T53" fmla="*/ 0 h 35"/>
                <a:gd name="T54" fmla="*/ 7 w 244"/>
                <a:gd name="T55" fmla="*/ 1 h 35"/>
                <a:gd name="T56" fmla="*/ 6 w 244"/>
                <a:gd name="T57" fmla="*/ 0 h 35"/>
                <a:gd name="T58" fmla="*/ 8 w 244"/>
                <a:gd name="T59" fmla="*/ 1 h 35"/>
                <a:gd name="T60" fmla="*/ 9 w 244"/>
                <a:gd name="T61" fmla="*/ 0 h 35"/>
                <a:gd name="T62" fmla="*/ 9 w 244"/>
                <a:gd name="T63" fmla="*/ 1 h 35"/>
                <a:gd name="T64" fmla="*/ 8 w 244"/>
                <a:gd name="T65" fmla="*/ 1 h 35"/>
                <a:gd name="T66" fmla="*/ 12 w 244"/>
                <a:gd name="T67" fmla="*/ 1 h 35"/>
                <a:gd name="T68" fmla="*/ 11 w 244"/>
                <a:gd name="T69" fmla="*/ 1 h 35"/>
                <a:gd name="T70" fmla="*/ 11 w 244"/>
                <a:gd name="T71" fmla="*/ 1 h 35"/>
                <a:gd name="T72" fmla="*/ 10 w 244"/>
                <a:gd name="T73" fmla="*/ 1 h 35"/>
                <a:gd name="T74" fmla="*/ 10 w 244"/>
                <a:gd name="T75" fmla="*/ 1 h 35"/>
                <a:gd name="T76" fmla="*/ 10 w 244"/>
                <a:gd name="T77" fmla="*/ 1 h 35"/>
                <a:gd name="T78" fmla="*/ 11 w 244"/>
                <a:gd name="T79" fmla="*/ 1 h 35"/>
                <a:gd name="T80" fmla="*/ 11 w 244"/>
                <a:gd name="T81" fmla="*/ 1 h 35"/>
                <a:gd name="T82" fmla="*/ 11 w 244"/>
                <a:gd name="T83" fmla="*/ 1 h 35"/>
                <a:gd name="T84" fmla="*/ 11 w 244"/>
                <a:gd name="T85" fmla="*/ 1 h 35"/>
                <a:gd name="T86" fmla="*/ 10 w 244"/>
                <a:gd name="T87" fmla="*/ 1 h 35"/>
                <a:gd name="T88" fmla="*/ 10 w 244"/>
                <a:gd name="T89" fmla="*/ 1 h 35"/>
                <a:gd name="T90" fmla="*/ 11 w 244"/>
                <a:gd name="T91" fmla="*/ 1 h 35"/>
                <a:gd name="T92" fmla="*/ 11 w 244"/>
                <a:gd name="T93" fmla="*/ 1 h 3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44"/>
                <a:gd name="T142" fmla="*/ 0 h 35"/>
                <a:gd name="T143" fmla="*/ 244 w 244"/>
                <a:gd name="T144" fmla="*/ 35 h 3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44" h="35">
                  <a:moveTo>
                    <a:pt x="28" y="20"/>
                  </a:moveTo>
                  <a:lnTo>
                    <a:pt x="39" y="24"/>
                  </a:lnTo>
                  <a:lnTo>
                    <a:pt x="37" y="26"/>
                  </a:lnTo>
                  <a:lnTo>
                    <a:pt x="35" y="31"/>
                  </a:lnTo>
                  <a:lnTo>
                    <a:pt x="32" y="33"/>
                  </a:lnTo>
                  <a:lnTo>
                    <a:pt x="30" y="35"/>
                  </a:lnTo>
                  <a:lnTo>
                    <a:pt x="25" y="35"/>
                  </a:lnTo>
                  <a:lnTo>
                    <a:pt x="21" y="35"/>
                  </a:lnTo>
                  <a:lnTo>
                    <a:pt x="14" y="35"/>
                  </a:lnTo>
                  <a:lnTo>
                    <a:pt x="9" y="35"/>
                  </a:lnTo>
                  <a:lnTo>
                    <a:pt x="4" y="33"/>
                  </a:lnTo>
                  <a:lnTo>
                    <a:pt x="2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32" y="2"/>
                  </a:lnTo>
                  <a:lnTo>
                    <a:pt x="35" y="6"/>
                  </a:lnTo>
                  <a:lnTo>
                    <a:pt x="39" y="10"/>
                  </a:lnTo>
                  <a:lnTo>
                    <a:pt x="28" y="12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1" y="14"/>
                  </a:lnTo>
                  <a:lnTo>
                    <a:pt x="11" y="18"/>
                  </a:lnTo>
                  <a:lnTo>
                    <a:pt x="11" y="22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18" y="29"/>
                  </a:lnTo>
                  <a:lnTo>
                    <a:pt x="23" y="26"/>
                  </a:lnTo>
                  <a:lnTo>
                    <a:pt x="25" y="26"/>
                  </a:lnTo>
                  <a:lnTo>
                    <a:pt x="25" y="24"/>
                  </a:lnTo>
                  <a:lnTo>
                    <a:pt x="28" y="20"/>
                  </a:lnTo>
                  <a:close/>
                  <a:moveTo>
                    <a:pt x="44" y="0"/>
                  </a:moveTo>
                  <a:lnTo>
                    <a:pt x="79" y="0"/>
                  </a:lnTo>
                  <a:lnTo>
                    <a:pt x="79" y="8"/>
                  </a:lnTo>
                  <a:lnTo>
                    <a:pt x="58" y="8"/>
                  </a:lnTo>
                  <a:lnTo>
                    <a:pt x="58" y="14"/>
                  </a:lnTo>
                  <a:lnTo>
                    <a:pt x="77" y="14"/>
                  </a:lnTo>
                  <a:lnTo>
                    <a:pt x="77" y="20"/>
                  </a:lnTo>
                  <a:lnTo>
                    <a:pt x="58" y="20"/>
                  </a:lnTo>
                  <a:lnTo>
                    <a:pt x="58" y="26"/>
                  </a:lnTo>
                  <a:lnTo>
                    <a:pt x="79" y="26"/>
                  </a:lnTo>
                  <a:lnTo>
                    <a:pt x="79" y="35"/>
                  </a:lnTo>
                  <a:lnTo>
                    <a:pt x="44" y="35"/>
                  </a:lnTo>
                  <a:lnTo>
                    <a:pt x="44" y="0"/>
                  </a:lnTo>
                  <a:close/>
                  <a:moveTo>
                    <a:pt x="86" y="0"/>
                  </a:moveTo>
                  <a:lnTo>
                    <a:pt x="107" y="0"/>
                  </a:lnTo>
                  <a:lnTo>
                    <a:pt x="111" y="2"/>
                  </a:lnTo>
                  <a:lnTo>
                    <a:pt x="116" y="4"/>
                  </a:lnTo>
                  <a:lnTo>
                    <a:pt x="118" y="6"/>
                  </a:lnTo>
                  <a:lnTo>
                    <a:pt x="121" y="10"/>
                  </a:lnTo>
                  <a:lnTo>
                    <a:pt x="118" y="16"/>
                  </a:lnTo>
                  <a:lnTo>
                    <a:pt x="116" y="18"/>
                  </a:lnTo>
                  <a:lnTo>
                    <a:pt x="111" y="22"/>
                  </a:lnTo>
                  <a:lnTo>
                    <a:pt x="104" y="22"/>
                  </a:lnTo>
                  <a:lnTo>
                    <a:pt x="97" y="22"/>
                  </a:lnTo>
                  <a:lnTo>
                    <a:pt x="97" y="35"/>
                  </a:lnTo>
                  <a:lnTo>
                    <a:pt x="86" y="35"/>
                  </a:lnTo>
                  <a:lnTo>
                    <a:pt x="86" y="0"/>
                  </a:lnTo>
                  <a:close/>
                  <a:moveTo>
                    <a:pt x="97" y="16"/>
                  </a:moveTo>
                  <a:lnTo>
                    <a:pt x="102" y="16"/>
                  </a:lnTo>
                  <a:lnTo>
                    <a:pt x="104" y="14"/>
                  </a:lnTo>
                  <a:lnTo>
                    <a:pt x="107" y="14"/>
                  </a:lnTo>
                  <a:lnTo>
                    <a:pt x="107" y="12"/>
                  </a:lnTo>
                  <a:lnTo>
                    <a:pt x="107" y="10"/>
                  </a:lnTo>
                  <a:lnTo>
                    <a:pt x="107" y="8"/>
                  </a:lnTo>
                  <a:lnTo>
                    <a:pt x="104" y="8"/>
                  </a:lnTo>
                  <a:lnTo>
                    <a:pt x="102" y="8"/>
                  </a:lnTo>
                  <a:lnTo>
                    <a:pt x="97" y="8"/>
                  </a:lnTo>
                  <a:lnTo>
                    <a:pt x="97" y="16"/>
                  </a:lnTo>
                  <a:close/>
                  <a:moveTo>
                    <a:pt x="125" y="0"/>
                  </a:moveTo>
                  <a:lnTo>
                    <a:pt x="139" y="0"/>
                  </a:lnTo>
                  <a:lnTo>
                    <a:pt x="139" y="26"/>
                  </a:lnTo>
                  <a:lnTo>
                    <a:pt x="158" y="26"/>
                  </a:lnTo>
                  <a:lnTo>
                    <a:pt x="158" y="35"/>
                  </a:lnTo>
                  <a:lnTo>
                    <a:pt x="125" y="35"/>
                  </a:lnTo>
                  <a:lnTo>
                    <a:pt x="125" y="0"/>
                  </a:lnTo>
                  <a:close/>
                  <a:moveTo>
                    <a:pt x="188" y="29"/>
                  </a:moveTo>
                  <a:lnTo>
                    <a:pt x="174" y="29"/>
                  </a:lnTo>
                  <a:lnTo>
                    <a:pt x="172" y="35"/>
                  </a:lnTo>
                  <a:lnTo>
                    <a:pt x="160" y="35"/>
                  </a:lnTo>
                  <a:lnTo>
                    <a:pt x="174" y="0"/>
                  </a:lnTo>
                  <a:lnTo>
                    <a:pt x="188" y="0"/>
                  </a:lnTo>
                  <a:lnTo>
                    <a:pt x="205" y="35"/>
                  </a:lnTo>
                  <a:lnTo>
                    <a:pt x="191" y="35"/>
                  </a:lnTo>
                  <a:lnTo>
                    <a:pt x="188" y="29"/>
                  </a:lnTo>
                  <a:close/>
                  <a:moveTo>
                    <a:pt x="186" y="22"/>
                  </a:moveTo>
                  <a:lnTo>
                    <a:pt x="181" y="10"/>
                  </a:lnTo>
                  <a:lnTo>
                    <a:pt x="177" y="22"/>
                  </a:lnTo>
                  <a:lnTo>
                    <a:pt x="186" y="22"/>
                  </a:lnTo>
                  <a:close/>
                  <a:moveTo>
                    <a:pt x="235" y="20"/>
                  </a:moveTo>
                  <a:lnTo>
                    <a:pt x="244" y="24"/>
                  </a:lnTo>
                  <a:lnTo>
                    <a:pt x="244" y="26"/>
                  </a:lnTo>
                  <a:lnTo>
                    <a:pt x="242" y="31"/>
                  </a:lnTo>
                  <a:lnTo>
                    <a:pt x="239" y="33"/>
                  </a:lnTo>
                  <a:lnTo>
                    <a:pt x="235" y="35"/>
                  </a:lnTo>
                  <a:lnTo>
                    <a:pt x="232" y="35"/>
                  </a:lnTo>
                  <a:lnTo>
                    <a:pt x="228" y="35"/>
                  </a:lnTo>
                  <a:lnTo>
                    <a:pt x="221" y="35"/>
                  </a:lnTo>
                  <a:lnTo>
                    <a:pt x="216" y="35"/>
                  </a:lnTo>
                  <a:lnTo>
                    <a:pt x="212" y="33"/>
                  </a:lnTo>
                  <a:lnTo>
                    <a:pt x="209" y="29"/>
                  </a:lnTo>
                  <a:lnTo>
                    <a:pt x="207" y="24"/>
                  </a:lnTo>
                  <a:lnTo>
                    <a:pt x="207" y="18"/>
                  </a:lnTo>
                  <a:lnTo>
                    <a:pt x="207" y="10"/>
                  </a:lnTo>
                  <a:lnTo>
                    <a:pt x="212" y="4"/>
                  </a:lnTo>
                  <a:lnTo>
                    <a:pt x="218" y="2"/>
                  </a:lnTo>
                  <a:lnTo>
                    <a:pt x="225" y="0"/>
                  </a:lnTo>
                  <a:lnTo>
                    <a:pt x="232" y="0"/>
                  </a:lnTo>
                  <a:lnTo>
                    <a:pt x="237" y="2"/>
                  </a:lnTo>
                  <a:lnTo>
                    <a:pt x="242" y="6"/>
                  </a:lnTo>
                  <a:lnTo>
                    <a:pt x="244" y="10"/>
                  </a:lnTo>
                  <a:lnTo>
                    <a:pt x="235" y="12"/>
                  </a:lnTo>
                  <a:lnTo>
                    <a:pt x="232" y="12"/>
                  </a:lnTo>
                  <a:lnTo>
                    <a:pt x="232" y="10"/>
                  </a:lnTo>
                  <a:lnTo>
                    <a:pt x="230" y="8"/>
                  </a:lnTo>
                  <a:lnTo>
                    <a:pt x="228" y="8"/>
                  </a:lnTo>
                  <a:lnTo>
                    <a:pt x="225" y="8"/>
                  </a:lnTo>
                  <a:lnTo>
                    <a:pt x="223" y="8"/>
                  </a:lnTo>
                  <a:lnTo>
                    <a:pt x="221" y="10"/>
                  </a:lnTo>
                  <a:lnTo>
                    <a:pt x="218" y="14"/>
                  </a:lnTo>
                  <a:lnTo>
                    <a:pt x="218" y="18"/>
                  </a:lnTo>
                  <a:lnTo>
                    <a:pt x="218" y="22"/>
                  </a:lnTo>
                  <a:lnTo>
                    <a:pt x="221" y="26"/>
                  </a:lnTo>
                  <a:lnTo>
                    <a:pt x="223" y="26"/>
                  </a:lnTo>
                  <a:lnTo>
                    <a:pt x="225" y="29"/>
                  </a:lnTo>
                  <a:lnTo>
                    <a:pt x="230" y="26"/>
                  </a:lnTo>
                  <a:lnTo>
                    <a:pt x="232" y="26"/>
                  </a:lnTo>
                  <a:lnTo>
                    <a:pt x="232" y="24"/>
                  </a:lnTo>
                  <a:lnTo>
                    <a:pt x="235" y="2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28" name="Freeform 452"/>
            <p:cNvSpPr>
              <a:spLocks/>
            </p:cNvSpPr>
            <p:nvPr/>
          </p:nvSpPr>
          <p:spPr bwMode="auto">
            <a:xfrm>
              <a:off x="3868" y="2142"/>
              <a:ext cx="24" cy="19"/>
            </a:xfrm>
            <a:custGeom>
              <a:avLst/>
              <a:gdLst>
                <a:gd name="T0" fmla="*/ 1 w 39"/>
                <a:gd name="T1" fmla="*/ 1 h 35"/>
                <a:gd name="T2" fmla="*/ 2 w 39"/>
                <a:gd name="T3" fmla="*/ 1 h 35"/>
                <a:gd name="T4" fmla="*/ 2 w 39"/>
                <a:gd name="T5" fmla="*/ 1 h 35"/>
                <a:gd name="T6" fmla="*/ 2 w 39"/>
                <a:gd name="T7" fmla="*/ 1 h 35"/>
                <a:gd name="T8" fmla="*/ 1 w 39"/>
                <a:gd name="T9" fmla="*/ 1 h 35"/>
                <a:gd name="T10" fmla="*/ 1 w 39"/>
                <a:gd name="T11" fmla="*/ 1 h 35"/>
                <a:gd name="T12" fmla="*/ 1 w 39"/>
                <a:gd name="T13" fmla="*/ 1 h 35"/>
                <a:gd name="T14" fmla="*/ 1 w 39"/>
                <a:gd name="T15" fmla="*/ 1 h 35"/>
                <a:gd name="T16" fmla="*/ 1 w 39"/>
                <a:gd name="T17" fmla="*/ 1 h 35"/>
                <a:gd name="T18" fmla="*/ 1 w 39"/>
                <a:gd name="T19" fmla="*/ 1 h 35"/>
                <a:gd name="T20" fmla="*/ 1 w 39"/>
                <a:gd name="T21" fmla="*/ 1 h 35"/>
                <a:gd name="T22" fmla="*/ 1 w 39"/>
                <a:gd name="T23" fmla="*/ 1 h 35"/>
                <a:gd name="T24" fmla="*/ 0 w 39"/>
                <a:gd name="T25" fmla="*/ 1 h 35"/>
                <a:gd name="T26" fmla="*/ 0 w 39"/>
                <a:gd name="T27" fmla="*/ 1 h 35"/>
                <a:gd name="T28" fmla="*/ 0 w 39"/>
                <a:gd name="T29" fmla="*/ 1 h 35"/>
                <a:gd name="T30" fmla="*/ 1 w 39"/>
                <a:gd name="T31" fmla="*/ 1 h 35"/>
                <a:gd name="T32" fmla="*/ 1 w 39"/>
                <a:gd name="T33" fmla="*/ 1 h 35"/>
                <a:gd name="T34" fmla="*/ 1 w 39"/>
                <a:gd name="T35" fmla="*/ 0 h 35"/>
                <a:gd name="T36" fmla="*/ 1 w 39"/>
                <a:gd name="T37" fmla="*/ 0 h 35"/>
                <a:gd name="T38" fmla="*/ 1 w 39"/>
                <a:gd name="T39" fmla="*/ 1 h 35"/>
                <a:gd name="T40" fmla="*/ 2 w 39"/>
                <a:gd name="T41" fmla="*/ 1 h 35"/>
                <a:gd name="T42" fmla="*/ 2 w 39"/>
                <a:gd name="T43" fmla="*/ 1 h 35"/>
                <a:gd name="T44" fmla="*/ 1 w 39"/>
                <a:gd name="T45" fmla="*/ 1 h 35"/>
                <a:gd name="T46" fmla="*/ 1 w 39"/>
                <a:gd name="T47" fmla="*/ 1 h 35"/>
                <a:gd name="T48" fmla="*/ 1 w 39"/>
                <a:gd name="T49" fmla="*/ 1 h 35"/>
                <a:gd name="T50" fmla="*/ 1 w 39"/>
                <a:gd name="T51" fmla="*/ 1 h 35"/>
                <a:gd name="T52" fmla="*/ 1 w 39"/>
                <a:gd name="T53" fmla="*/ 1 h 35"/>
                <a:gd name="T54" fmla="*/ 1 w 39"/>
                <a:gd name="T55" fmla="*/ 1 h 35"/>
                <a:gd name="T56" fmla="*/ 1 w 39"/>
                <a:gd name="T57" fmla="*/ 1 h 35"/>
                <a:gd name="T58" fmla="*/ 1 w 39"/>
                <a:gd name="T59" fmla="*/ 1 h 35"/>
                <a:gd name="T60" fmla="*/ 1 w 39"/>
                <a:gd name="T61" fmla="*/ 1 h 35"/>
                <a:gd name="T62" fmla="*/ 1 w 39"/>
                <a:gd name="T63" fmla="*/ 1 h 35"/>
                <a:gd name="T64" fmla="*/ 1 w 39"/>
                <a:gd name="T65" fmla="*/ 1 h 35"/>
                <a:gd name="T66" fmla="*/ 1 w 39"/>
                <a:gd name="T67" fmla="*/ 1 h 35"/>
                <a:gd name="T68" fmla="*/ 1 w 39"/>
                <a:gd name="T69" fmla="*/ 1 h 35"/>
                <a:gd name="T70" fmla="*/ 1 w 39"/>
                <a:gd name="T71" fmla="*/ 1 h 35"/>
                <a:gd name="T72" fmla="*/ 1 w 39"/>
                <a:gd name="T73" fmla="*/ 1 h 35"/>
                <a:gd name="T74" fmla="*/ 1 w 39"/>
                <a:gd name="T75" fmla="*/ 1 h 35"/>
                <a:gd name="T76" fmla="*/ 1 w 39"/>
                <a:gd name="T77" fmla="*/ 1 h 35"/>
                <a:gd name="T78" fmla="*/ 1 w 39"/>
                <a:gd name="T79" fmla="*/ 1 h 35"/>
                <a:gd name="T80" fmla="*/ 1 w 39"/>
                <a:gd name="T81" fmla="*/ 1 h 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9"/>
                <a:gd name="T124" fmla="*/ 0 h 35"/>
                <a:gd name="T125" fmla="*/ 39 w 39"/>
                <a:gd name="T126" fmla="*/ 35 h 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9" h="35">
                  <a:moveTo>
                    <a:pt x="28" y="20"/>
                  </a:moveTo>
                  <a:lnTo>
                    <a:pt x="39" y="24"/>
                  </a:lnTo>
                  <a:lnTo>
                    <a:pt x="37" y="26"/>
                  </a:lnTo>
                  <a:lnTo>
                    <a:pt x="35" y="31"/>
                  </a:lnTo>
                  <a:lnTo>
                    <a:pt x="32" y="33"/>
                  </a:lnTo>
                  <a:lnTo>
                    <a:pt x="30" y="35"/>
                  </a:lnTo>
                  <a:lnTo>
                    <a:pt x="25" y="35"/>
                  </a:lnTo>
                  <a:lnTo>
                    <a:pt x="21" y="35"/>
                  </a:lnTo>
                  <a:lnTo>
                    <a:pt x="14" y="35"/>
                  </a:lnTo>
                  <a:lnTo>
                    <a:pt x="9" y="35"/>
                  </a:lnTo>
                  <a:lnTo>
                    <a:pt x="4" y="33"/>
                  </a:lnTo>
                  <a:lnTo>
                    <a:pt x="2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32" y="2"/>
                  </a:lnTo>
                  <a:lnTo>
                    <a:pt x="35" y="6"/>
                  </a:lnTo>
                  <a:lnTo>
                    <a:pt x="39" y="10"/>
                  </a:lnTo>
                  <a:lnTo>
                    <a:pt x="28" y="12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1" y="14"/>
                  </a:lnTo>
                  <a:lnTo>
                    <a:pt x="11" y="18"/>
                  </a:lnTo>
                  <a:lnTo>
                    <a:pt x="11" y="22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18" y="29"/>
                  </a:lnTo>
                  <a:lnTo>
                    <a:pt x="23" y="26"/>
                  </a:lnTo>
                  <a:lnTo>
                    <a:pt x="25" y="26"/>
                  </a:lnTo>
                  <a:lnTo>
                    <a:pt x="25" y="24"/>
                  </a:lnTo>
                  <a:lnTo>
                    <a:pt x="28" y="2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29" name="Freeform 453"/>
            <p:cNvSpPr>
              <a:spLocks/>
            </p:cNvSpPr>
            <p:nvPr/>
          </p:nvSpPr>
          <p:spPr bwMode="auto">
            <a:xfrm>
              <a:off x="3894" y="2142"/>
              <a:ext cx="22" cy="19"/>
            </a:xfrm>
            <a:custGeom>
              <a:avLst/>
              <a:gdLst>
                <a:gd name="T0" fmla="*/ 0 w 35"/>
                <a:gd name="T1" fmla="*/ 0 h 35"/>
                <a:gd name="T2" fmla="*/ 3 w 35"/>
                <a:gd name="T3" fmla="*/ 0 h 35"/>
                <a:gd name="T4" fmla="*/ 3 w 35"/>
                <a:gd name="T5" fmla="*/ 1 h 35"/>
                <a:gd name="T6" fmla="*/ 1 w 35"/>
                <a:gd name="T7" fmla="*/ 1 h 35"/>
                <a:gd name="T8" fmla="*/ 1 w 35"/>
                <a:gd name="T9" fmla="*/ 1 h 35"/>
                <a:gd name="T10" fmla="*/ 2 w 35"/>
                <a:gd name="T11" fmla="*/ 1 h 35"/>
                <a:gd name="T12" fmla="*/ 2 w 35"/>
                <a:gd name="T13" fmla="*/ 1 h 35"/>
                <a:gd name="T14" fmla="*/ 1 w 35"/>
                <a:gd name="T15" fmla="*/ 1 h 35"/>
                <a:gd name="T16" fmla="*/ 1 w 35"/>
                <a:gd name="T17" fmla="*/ 1 h 35"/>
                <a:gd name="T18" fmla="*/ 3 w 35"/>
                <a:gd name="T19" fmla="*/ 1 h 35"/>
                <a:gd name="T20" fmla="*/ 3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35"/>
                <a:gd name="T41" fmla="*/ 35 w 35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35">
                  <a:moveTo>
                    <a:pt x="0" y="0"/>
                  </a:moveTo>
                  <a:lnTo>
                    <a:pt x="35" y="0"/>
                  </a:lnTo>
                  <a:lnTo>
                    <a:pt x="35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33" y="14"/>
                  </a:lnTo>
                  <a:lnTo>
                    <a:pt x="33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35" y="26"/>
                  </a:lnTo>
                  <a:lnTo>
                    <a:pt x="35" y="35"/>
                  </a:lnTo>
                  <a:lnTo>
                    <a:pt x="0" y="35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30" name="Freeform 454"/>
            <p:cNvSpPr>
              <a:spLocks/>
            </p:cNvSpPr>
            <p:nvPr/>
          </p:nvSpPr>
          <p:spPr bwMode="auto">
            <a:xfrm>
              <a:off x="3920" y="2142"/>
              <a:ext cx="21" cy="19"/>
            </a:xfrm>
            <a:custGeom>
              <a:avLst/>
              <a:gdLst>
                <a:gd name="T0" fmla="*/ 0 w 35"/>
                <a:gd name="T1" fmla="*/ 0 h 35"/>
                <a:gd name="T2" fmla="*/ 1 w 35"/>
                <a:gd name="T3" fmla="*/ 0 h 35"/>
                <a:gd name="T4" fmla="*/ 1 w 35"/>
                <a:gd name="T5" fmla="*/ 1 h 35"/>
                <a:gd name="T6" fmla="*/ 1 w 35"/>
                <a:gd name="T7" fmla="*/ 1 h 35"/>
                <a:gd name="T8" fmla="*/ 1 w 35"/>
                <a:gd name="T9" fmla="*/ 1 h 35"/>
                <a:gd name="T10" fmla="*/ 2 w 35"/>
                <a:gd name="T11" fmla="*/ 1 h 35"/>
                <a:gd name="T12" fmla="*/ 1 w 35"/>
                <a:gd name="T13" fmla="*/ 1 h 35"/>
                <a:gd name="T14" fmla="*/ 1 w 35"/>
                <a:gd name="T15" fmla="*/ 1 h 35"/>
                <a:gd name="T16" fmla="*/ 1 w 35"/>
                <a:gd name="T17" fmla="*/ 1 h 35"/>
                <a:gd name="T18" fmla="*/ 1 w 35"/>
                <a:gd name="T19" fmla="*/ 1 h 35"/>
                <a:gd name="T20" fmla="*/ 1 w 35"/>
                <a:gd name="T21" fmla="*/ 1 h 35"/>
                <a:gd name="T22" fmla="*/ 1 w 35"/>
                <a:gd name="T23" fmla="*/ 1 h 35"/>
                <a:gd name="T24" fmla="*/ 0 w 35"/>
                <a:gd name="T25" fmla="*/ 1 h 35"/>
                <a:gd name="T26" fmla="*/ 0 w 35"/>
                <a:gd name="T27" fmla="*/ 0 h 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5"/>
                <a:gd name="T43" fmla="*/ 0 h 35"/>
                <a:gd name="T44" fmla="*/ 35 w 35"/>
                <a:gd name="T45" fmla="*/ 35 h 3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5" h="35">
                  <a:moveTo>
                    <a:pt x="0" y="0"/>
                  </a:moveTo>
                  <a:lnTo>
                    <a:pt x="21" y="0"/>
                  </a:lnTo>
                  <a:lnTo>
                    <a:pt x="25" y="2"/>
                  </a:lnTo>
                  <a:lnTo>
                    <a:pt x="30" y="4"/>
                  </a:lnTo>
                  <a:lnTo>
                    <a:pt x="32" y="6"/>
                  </a:lnTo>
                  <a:lnTo>
                    <a:pt x="35" y="10"/>
                  </a:lnTo>
                  <a:lnTo>
                    <a:pt x="32" y="16"/>
                  </a:lnTo>
                  <a:lnTo>
                    <a:pt x="30" y="18"/>
                  </a:lnTo>
                  <a:lnTo>
                    <a:pt x="25" y="22"/>
                  </a:lnTo>
                  <a:lnTo>
                    <a:pt x="18" y="22"/>
                  </a:lnTo>
                  <a:lnTo>
                    <a:pt x="11" y="22"/>
                  </a:lnTo>
                  <a:lnTo>
                    <a:pt x="11" y="35"/>
                  </a:lnTo>
                  <a:lnTo>
                    <a:pt x="0" y="35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31" name="Freeform 455"/>
            <p:cNvSpPr>
              <a:spLocks/>
            </p:cNvSpPr>
            <p:nvPr/>
          </p:nvSpPr>
          <p:spPr bwMode="auto">
            <a:xfrm>
              <a:off x="3819" y="2154"/>
              <a:ext cx="5" cy="4"/>
            </a:xfrm>
            <a:custGeom>
              <a:avLst/>
              <a:gdLst>
                <a:gd name="T0" fmla="*/ 0 w 10"/>
                <a:gd name="T1" fmla="*/ 1 h 8"/>
                <a:gd name="T2" fmla="*/ 1 w 10"/>
                <a:gd name="T3" fmla="*/ 1 h 8"/>
                <a:gd name="T4" fmla="*/ 1 w 10"/>
                <a:gd name="T5" fmla="*/ 1 h 8"/>
                <a:gd name="T6" fmla="*/ 1 w 10"/>
                <a:gd name="T7" fmla="*/ 1 h 8"/>
                <a:gd name="T8" fmla="*/ 1 w 10"/>
                <a:gd name="T9" fmla="*/ 1 h 8"/>
                <a:gd name="T10" fmla="*/ 1 w 10"/>
                <a:gd name="T11" fmla="*/ 1 h 8"/>
                <a:gd name="T12" fmla="*/ 1 w 10"/>
                <a:gd name="T13" fmla="*/ 1 h 8"/>
                <a:gd name="T14" fmla="*/ 1 w 10"/>
                <a:gd name="T15" fmla="*/ 0 h 8"/>
                <a:gd name="T16" fmla="*/ 1 w 10"/>
                <a:gd name="T17" fmla="*/ 0 h 8"/>
                <a:gd name="T18" fmla="*/ 1 w 10"/>
                <a:gd name="T19" fmla="*/ 0 h 8"/>
                <a:gd name="T20" fmla="*/ 0 w 10"/>
                <a:gd name="T21" fmla="*/ 0 h 8"/>
                <a:gd name="T22" fmla="*/ 0 w 10"/>
                <a:gd name="T23" fmla="*/ 1 h 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8"/>
                <a:gd name="T38" fmla="*/ 10 w 10"/>
                <a:gd name="T39" fmla="*/ 8 h 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8">
                  <a:moveTo>
                    <a:pt x="0" y="8"/>
                  </a:moveTo>
                  <a:lnTo>
                    <a:pt x="5" y="8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32" name="Freeform 456"/>
            <p:cNvSpPr>
              <a:spLocks/>
            </p:cNvSpPr>
            <p:nvPr/>
          </p:nvSpPr>
          <p:spPr bwMode="auto">
            <a:xfrm>
              <a:off x="3836" y="2149"/>
              <a:ext cx="19" cy="19"/>
            </a:xfrm>
            <a:custGeom>
              <a:avLst/>
              <a:gdLst>
                <a:gd name="T0" fmla="*/ 0 w 33"/>
                <a:gd name="T1" fmla="*/ 0 h 35"/>
                <a:gd name="T2" fmla="*/ 1 w 33"/>
                <a:gd name="T3" fmla="*/ 0 h 35"/>
                <a:gd name="T4" fmla="*/ 1 w 33"/>
                <a:gd name="T5" fmla="*/ 1 h 35"/>
                <a:gd name="T6" fmla="*/ 1 w 33"/>
                <a:gd name="T7" fmla="*/ 1 h 35"/>
                <a:gd name="T8" fmla="*/ 1 w 33"/>
                <a:gd name="T9" fmla="*/ 1 h 35"/>
                <a:gd name="T10" fmla="*/ 0 w 33"/>
                <a:gd name="T11" fmla="*/ 1 h 35"/>
                <a:gd name="T12" fmla="*/ 0 w 33"/>
                <a:gd name="T13" fmla="*/ 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"/>
                <a:gd name="T22" fmla="*/ 0 h 35"/>
                <a:gd name="T23" fmla="*/ 33 w 33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" h="35">
                  <a:moveTo>
                    <a:pt x="0" y="0"/>
                  </a:moveTo>
                  <a:lnTo>
                    <a:pt x="14" y="0"/>
                  </a:lnTo>
                  <a:lnTo>
                    <a:pt x="14" y="26"/>
                  </a:lnTo>
                  <a:lnTo>
                    <a:pt x="33" y="26"/>
                  </a:lnTo>
                  <a:lnTo>
                    <a:pt x="33" y="35"/>
                  </a:lnTo>
                  <a:lnTo>
                    <a:pt x="0" y="3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33" name="Freeform 457"/>
            <p:cNvSpPr>
              <a:spLocks/>
            </p:cNvSpPr>
            <p:nvPr/>
          </p:nvSpPr>
          <p:spPr bwMode="auto">
            <a:xfrm>
              <a:off x="3856" y="2149"/>
              <a:ext cx="28" cy="19"/>
            </a:xfrm>
            <a:custGeom>
              <a:avLst/>
              <a:gdLst>
                <a:gd name="T0" fmla="*/ 1 w 45"/>
                <a:gd name="T1" fmla="*/ 1 h 35"/>
                <a:gd name="T2" fmla="*/ 1 w 45"/>
                <a:gd name="T3" fmla="*/ 1 h 35"/>
                <a:gd name="T4" fmla="*/ 1 w 45"/>
                <a:gd name="T5" fmla="*/ 1 h 35"/>
                <a:gd name="T6" fmla="*/ 0 w 45"/>
                <a:gd name="T7" fmla="*/ 1 h 35"/>
                <a:gd name="T8" fmla="*/ 1 w 45"/>
                <a:gd name="T9" fmla="*/ 0 h 35"/>
                <a:gd name="T10" fmla="*/ 1 w 45"/>
                <a:gd name="T11" fmla="*/ 0 h 35"/>
                <a:gd name="T12" fmla="*/ 2 w 45"/>
                <a:gd name="T13" fmla="*/ 1 h 35"/>
                <a:gd name="T14" fmla="*/ 1 w 45"/>
                <a:gd name="T15" fmla="*/ 1 h 35"/>
                <a:gd name="T16" fmla="*/ 1 w 45"/>
                <a:gd name="T17" fmla="*/ 1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35"/>
                <a:gd name="T29" fmla="*/ 45 w 45"/>
                <a:gd name="T30" fmla="*/ 35 h 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35">
                  <a:moveTo>
                    <a:pt x="28" y="29"/>
                  </a:moveTo>
                  <a:lnTo>
                    <a:pt x="14" y="29"/>
                  </a:lnTo>
                  <a:lnTo>
                    <a:pt x="12" y="35"/>
                  </a:lnTo>
                  <a:lnTo>
                    <a:pt x="0" y="35"/>
                  </a:lnTo>
                  <a:lnTo>
                    <a:pt x="14" y="0"/>
                  </a:lnTo>
                  <a:lnTo>
                    <a:pt x="28" y="0"/>
                  </a:lnTo>
                  <a:lnTo>
                    <a:pt x="45" y="35"/>
                  </a:lnTo>
                  <a:lnTo>
                    <a:pt x="31" y="35"/>
                  </a:lnTo>
                  <a:lnTo>
                    <a:pt x="28" y="29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34" name="Freeform 458"/>
            <p:cNvSpPr>
              <a:spLocks/>
            </p:cNvSpPr>
            <p:nvPr/>
          </p:nvSpPr>
          <p:spPr bwMode="auto">
            <a:xfrm>
              <a:off x="3867" y="2155"/>
              <a:ext cx="5" cy="7"/>
            </a:xfrm>
            <a:custGeom>
              <a:avLst/>
              <a:gdLst>
                <a:gd name="T0" fmla="*/ 1 w 9"/>
                <a:gd name="T1" fmla="*/ 1 h 12"/>
                <a:gd name="T2" fmla="*/ 1 w 9"/>
                <a:gd name="T3" fmla="*/ 0 h 12"/>
                <a:gd name="T4" fmla="*/ 0 w 9"/>
                <a:gd name="T5" fmla="*/ 1 h 12"/>
                <a:gd name="T6" fmla="*/ 1 w 9"/>
                <a:gd name="T7" fmla="*/ 1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2"/>
                <a:gd name="T14" fmla="*/ 9 w 9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2">
                  <a:moveTo>
                    <a:pt x="9" y="12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9" y="12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35" name="Freeform 459"/>
            <p:cNvSpPr>
              <a:spLocks/>
            </p:cNvSpPr>
            <p:nvPr/>
          </p:nvSpPr>
          <p:spPr bwMode="auto">
            <a:xfrm>
              <a:off x="3884" y="2149"/>
              <a:ext cx="23" cy="19"/>
            </a:xfrm>
            <a:custGeom>
              <a:avLst/>
              <a:gdLst>
                <a:gd name="T0" fmla="*/ 1 w 37"/>
                <a:gd name="T1" fmla="*/ 1 h 35"/>
                <a:gd name="T2" fmla="*/ 2 w 37"/>
                <a:gd name="T3" fmla="*/ 1 h 35"/>
                <a:gd name="T4" fmla="*/ 2 w 37"/>
                <a:gd name="T5" fmla="*/ 1 h 35"/>
                <a:gd name="T6" fmla="*/ 2 w 37"/>
                <a:gd name="T7" fmla="*/ 1 h 35"/>
                <a:gd name="T8" fmla="*/ 1 w 37"/>
                <a:gd name="T9" fmla="*/ 1 h 35"/>
                <a:gd name="T10" fmla="*/ 1 w 37"/>
                <a:gd name="T11" fmla="*/ 1 h 35"/>
                <a:gd name="T12" fmla="*/ 1 w 37"/>
                <a:gd name="T13" fmla="*/ 1 h 35"/>
                <a:gd name="T14" fmla="*/ 1 w 37"/>
                <a:gd name="T15" fmla="*/ 1 h 35"/>
                <a:gd name="T16" fmla="*/ 1 w 37"/>
                <a:gd name="T17" fmla="*/ 1 h 35"/>
                <a:gd name="T18" fmla="*/ 1 w 37"/>
                <a:gd name="T19" fmla="*/ 1 h 35"/>
                <a:gd name="T20" fmla="*/ 1 w 37"/>
                <a:gd name="T21" fmla="*/ 1 h 35"/>
                <a:gd name="T22" fmla="*/ 1 w 37"/>
                <a:gd name="T23" fmla="*/ 1 h 35"/>
                <a:gd name="T24" fmla="*/ 0 w 37"/>
                <a:gd name="T25" fmla="*/ 1 h 35"/>
                <a:gd name="T26" fmla="*/ 0 w 37"/>
                <a:gd name="T27" fmla="*/ 1 h 35"/>
                <a:gd name="T28" fmla="*/ 0 w 37"/>
                <a:gd name="T29" fmla="*/ 1 h 35"/>
                <a:gd name="T30" fmla="*/ 1 w 37"/>
                <a:gd name="T31" fmla="*/ 1 h 35"/>
                <a:gd name="T32" fmla="*/ 1 w 37"/>
                <a:gd name="T33" fmla="*/ 1 h 35"/>
                <a:gd name="T34" fmla="*/ 1 w 37"/>
                <a:gd name="T35" fmla="*/ 0 h 35"/>
                <a:gd name="T36" fmla="*/ 1 w 37"/>
                <a:gd name="T37" fmla="*/ 0 h 35"/>
                <a:gd name="T38" fmla="*/ 1 w 37"/>
                <a:gd name="T39" fmla="*/ 1 h 35"/>
                <a:gd name="T40" fmla="*/ 2 w 37"/>
                <a:gd name="T41" fmla="*/ 1 h 35"/>
                <a:gd name="T42" fmla="*/ 2 w 37"/>
                <a:gd name="T43" fmla="*/ 1 h 35"/>
                <a:gd name="T44" fmla="*/ 1 w 37"/>
                <a:gd name="T45" fmla="*/ 1 h 35"/>
                <a:gd name="T46" fmla="*/ 1 w 37"/>
                <a:gd name="T47" fmla="*/ 1 h 35"/>
                <a:gd name="T48" fmla="*/ 1 w 37"/>
                <a:gd name="T49" fmla="*/ 1 h 35"/>
                <a:gd name="T50" fmla="*/ 1 w 37"/>
                <a:gd name="T51" fmla="*/ 1 h 35"/>
                <a:gd name="T52" fmla="*/ 1 w 37"/>
                <a:gd name="T53" fmla="*/ 1 h 35"/>
                <a:gd name="T54" fmla="*/ 1 w 37"/>
                <a:gd name="T55" fmla="*/ 1 h 35"/>
                <a:gd name="T56" fmla="*/ 1 w 37"/>
                <a:gd name="T57" fmla="*/ 1 h 35"/>
                <a:gd name="T58" fmla="*/ 1 w 37"/>
                <a:gd name="T59" fmla="*/ 1 h 35"/>
                <a:gd name="T60" fmla="*/ 1 w 37"/>
                <a:gd name="T61" fmla="*/ 1 h 35"/>
                <a:gd name="T62" fmla="*/ 1 w 37"/>
                <a:gd name="T63" fmla="*/ 1 h 35"/>
                <a:gd name="T64" fmla="*/ 1 w 37"/>
                <a:gd name="T65" fmla="*/ 1 h 35"/>
                <a:gd name="T66" fmla="*/ 1 w 37"/>
                <a:gd name="T67" fmla="*/ 1 h 35"/>
                <a:gd name="T68" fmla="*/ 1 w 37"/>
                <a:gd name="T69" fmla="*/ 1 h 35"/>
                <a:gd name="T70" fmla="*/ 1 w 37"/>
                <a:gd name="T71" fmla="*/ 1 h 35"/>
                <a:gd name="T72" fmla="*/ 1 w 37"/>
                <a:gd name="T73" fmla="*/ 1 h 35"/>
                <a:gd name="T74" fmla="*/ 1 w 37"/>
                <a:gd name="T75" fmla="*/ 1 h 35"/>
                <a:gd name="T76" fmla="*/ 1 w 37"/>
                <a:gd name="T77" fmla="*/ 1 h 35"/>
                <a:gd name="T78" fmla="*/ 1 w 37"/>
                <a:gd name="T79" fmla="*/ 1 h 35"/>
                <a:gd name="T80" fmla="*/ 1 w 37"/>
                <a:gd name="T81" fmla="*/ 1 h 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7"/>
                <a:gd name="T124" fmla="*/ 0 h 35"/>
                <a:gd name="T125" fmla="*/ 37 w 37"/>
                <a:gd name="T126" fmla="*/ 35 h 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7" h="35">
                  <a:moveTo>
                    <a:pt x="28" y="20"/>
                  </a:moveTo>
                  <a:lnTo>
                    <a:pt x="37" y="24"/>
                  </a:lnTo>
                  <a:lnTo>
                    <a:pt x="37" y="26"/>
                  </a:lnTo>
                  <a:lnTo>
                    <a:pt x="35" y="31"/>
                  </a:lnTo>
                  <a:lnTo>
                    <a:pt x="32" y="33"/>
                  </a:lnTo>
                  <a:lnTo>
                    <a:pt x="28" y="35"/>
                  </a:lnTo>
                  <a:lnTo>
                    <a:pt x="25" y="35"/>
                  </a:lnTo>
                  <a:lnTo>
                    <a:pt x="21" y="35"/>
                  </a:lnTo>
                  <a:lnTo>
                    <a:pt x="14" y="35"/>
                  </a:lnTo>
                  <a:lnTo>
                    <a:pt x="9" y="35"/>
                  </a:lnTo>
                  <a:lnTo>
                    <a:pt x="5" y="33"/>
                  </a:lnTo>
                  <a:lnTo>
                    <a:pt x="2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5" y="4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30" y="2"/>
                  </a:lnTo>
                  <a:lnTo>
                    <a:pt x="35" y="6"/>
                  </a:lnTo>
                  <a:lnTo>
                    <a:pt x="37" y="10"/>
                  </a:lnTo>
                  <a:lnTo>
                    <a:pt x="28" y="12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1" y="14"/>
                  </a:lnTo>
                  <a:lnTo>
                    <a:pt x="11" y="18"/>
                  </a:lnTo>
                  <a:lnTo>
                    <a:pt x="11" y="22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18" y="29"/>
                  </a:lnTo>
                  <a:lnTo>
                    <a:pt x="23" y="26"/>
                  </a:lnTo>
                  <a:lnTo>
                    <a:pt x="25" y="26"/>
                  </a:lnTo>
                  <a:lnTo>
                    <a:pt x="25" y="24"/>
                  </a:lnTo>
                  <a:lnTo>
                    <a:pt x="28" y="2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36" name="Line 460"/>
            <p:cNvSpPr>
              <a:spLocks noChangeShapeType="1"/>
            </p:cNvSpPr>
            <p:nvPr/>
          </p:nvSpPr>
          <p:spPr bwMode="auto">
            <a:xfrm>
              <a:off x="3741" y="2159"/>
              <a:ext cx="184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37" name="Freeform 461"/>
            <p:cNvSpPr>
              <a:spLocks/>
            </p:cNvSpPr>
            <p:nvPr/>
          </p:nvSpPr>
          <p:spPr bwMode="auto">
            <a:xfrm>
              <a:off x="3751" y="2154"/>
              <a:ext cx="12" cy="5"/>
            </a:xfrm>
            <a:custGeom>
              <a:avLst/>
              <a:gdLst>
                <a:gd name="T0" fmla="*/ 1 w 21"/>
                <a:gd name="T1" fmla="*/ 1 h 10"/>
                <a:gd name="T2" fmla="*/ 1 w 21"/>
                <a:gd name="T3" fmla="*/ 1 h 10"/>
                <a:gd name="T4" fmla="*/ 0 w 21"/>
                <a:gd name="T5" fmla="*/ 0 h 10"/>
                <a:gd name="T6" fmla="*/ 0 60000 65536"/>
                <a:gd name="T7" fmla="*/ 0 60000 65536"/>
                <a:gd name="T8" fmla="*/ 0 60000 65536"/>
                <a:gd name="T9" fmla="*/ 0 w 21"/>
                <a:gd name="T10" fmla="*/ 0 h 10"/>
                <a:gd name="T11" fmla="*/ 21 w 21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0">
                  <a:moveTo>
                    <a:pt x="21" y="10"/>
                  </a:moveTo>
                  <a:lnTo>
                    <a:pt x="9" y="6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38" name="Freeform 462"/>
            <p:cNvSpPr>
              <a:spLocks/>
            </p:cNvSpPr>
            <p:nvPr/>
          </p:nvSpPr>
          <p:spPr bwMode="auto">
            <a:xfrm>
              <a:off x="3762" y="2159"/>
              <a:ext cx="20" cy="10"/>
            </a:xfrm>
            <a:custGeom>
              <a:avLst/>
              <a:gdLst>
                <a:gd name="T0" fmla="*/ 1 w 35"/>
                <a:gd name="T1" fmla="*/ 0 h 19"/>
                <a:gd name="T2" fmla="*/ 1 w 35"/>
                <a:gd name="T3" fmla="*/ 1 h 19"/>
                <a:gd name="T4" fmla="*/ 0 w 35"/>
                <a:gd name="T5" fmla="*/ 1 h 19"/>
                <a:gd name="T6" fmla="*/ 0 60000 65536"/>
                <a:gd name="T7" fmla="*/ 0 60000 65536"/>
                <a:gd name="T8" fmla="*/ 0 60000 65536"/>
                <a:gd name="T9" fmla="*/ 0 w 35"/>
                <a:gd name="T10" fmla="*/ 0 h 19"/>
                <a:gd name="T11" fmla="*/ 35 w 35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19">
                  <a:moveTo>
                    <a:pt x="35" y="0"/>
                  </a:moveTo>
                  <a:lnTo>
                    <a:pt x="19" y="11"/>
                  </a:lnTo>
                  <a:lnTo>
                    <a:pt x="0" y="19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39" name="Freeform 463"/>
            <p:cNvSpPr>
              <a:spLocks/>
            </p:cNvSpPr>
            <p:nvPr/>
          </p:nvSpPr>
          <p:spPr bwMode="auto">
            <a:xfrm>
              <a:off x="3773" y="2145"/>
              <a:ext cx="24" cy="14"/>
            </a:xfrm>
            <a:custGeom>
              <a:avLst/>
              <a:gdLst>
                <a:gd name="T0" fmla="*/ 0 w 40"/>
                <a:gd name="T1" fmla="*/ 0 h 26"/>
                <a:gd name="T2" fmla="*/ 1 w 40"/>
                <a:gd name="T3" fmla="*/ 1 h 26"/>
                <a:gd name="T4" fmla="*/ 2 w 40"/>
                <a:gd name="T5" fmla="*/ 1 h 26"/>
                <a:gd name="T6" fmla="*/ 0 60000 65536"/>
                <a:gd name="T7" fmla="*/ 0 60000 65536"/>
                <a:gd name="T8" fmla="*/ 0 60000 65536"/>
                <a:gd name="T9" fmla="*/ 0 w 40"/>
                <a:gd name="T10" fmla="*/ 0 h 26"/>
                <a:gd name="T11" fmla="*/ 40 w 40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" h="26">
                  <a:moveTo>
                    <a:pt x="0" y="0"/>
                  </a:moveTo>
                  <a:lnTo>
                    <a:pt x="19" y="14"/>
                  </a:lnTo>
                  <a:lnTo>
                    <a:pt x="40" y="26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40" name="Freeform 464"/>
            <p:cNvSpPr>
              <a:spLocks/>
            </p:cNvSpPr>
            <p:nvPr/>
          </p:nvSpPr>
          <p:spPr bwMode="auto">
            <a:xfrm>
              <a:off x="3794" y="2159"/>
              <a:ext cx="30" cy="19"/>
            </a:xfrm>
            <a:custGeom>
              <a:avLst/>
              <a:gdLst>
                <a:gd name="T0" fmla="*/ 2 w 49"/>
                <a:gd name="T1" fmla="*/ 0 h 35"/>
                <a:gd name="T2" fmla="*/ 2 w 49"/>
                <a:gd name="T3" fmla="*/ 1 h 35"/>
                <a:gd name="T4" fmla="*/ 1 w 49"/>
                <a:gd name="T5" fmla="*/ 1 h 35"/>
                <a:gd name="T6" fmla="*/ 1 w 49"/>
                <a:gd name="T7" fmla="*/ 1 h 35"/>
                <a:gd name="T8" fmla="*/ 0 w 49"/>
                <a:gd name="T9" fmla="*/ 1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5"/>
                <a:gd name="T17" fmla="*/ 49 w 49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5">
                  <a:moveTo>
                    <a:pt x="49" y="0"/>
                  </a:moveTo>
                  <a:lnTo>
                    <a:pt x="35" y="8"/>
                  </a:lnTo>
                  <a:lnTo>
                    <a:pt x="21" y="17"/>
                  </a:lnTo>
                  <a:lnTo>
                    <a:pt x="9" y="27"/>
                  </a:lnTo>
                  <a:lnTo>
                    <a:pt x="0" y="35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41" name="Freeform 465"/>
            <p:cNvSpPr>
              <a:spLocks/>
            </p:cNvSpPr>
            <p:nvPr/>
          </p:nvSpPr>
          <p:spPr bwMode="auto">
            <a:xfrm>
              <a:off x="3804" y="2139"/>
              <a:ext cx="23" cy="20"/>
            </a:xfrm>
            <a:custGeom>
              <a:avLst/>
              <a:gdLst>
                <a:gd name="T0" fmla="*/ 0 w 37"/>
                <a:gd name="T1" fmla="*/ 0 h 38"/>
                <a:gd name="T2" fmla="*/ 1 w 37"/>
                <a:gd name="T3" fmla="*/ 1 h 38"/>
                <a:gd name="T4" fmla="*/ 2 w 37"/>
                <a:gd name="T5" fmla="*/ 1 h 38"/>
                <a:gd name="T6" fmla="*/ 0 60000 65536"/>
                <a:gd name="T7" fmla="*/ 0 60000 65536"/>
                <a:gd name="T8" fmla="*/ 0 60000 65536"/>
                <a:gd name="T9" fmla="*/ 0 w 37"/>
                <a:gd name="T10" fmla="*/ 0 h 38"/>
                <a:gd name="T11" fmla="*/ 37 w 37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38">
                  <a:moveTo>
                    <a:pt x="0" y="0"/>
                  </a:moveTo>
                  <a:lnTo>
                    <a:pt x="16" y="20"/>
                  </a:lnTo>
                  <a:lnTo>
                    <a:pt x="37" y="38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42" name="Freeform 466"/>
            <p:cNvSpPr>
              <a:spLocks/>
            </p:cNvSpPr>
            <p:nvPr/>
          </p:nvSpPr>
          <p:spPr bwMode="auto">
            <a:xfrm>
              <a:off x="3829" y="2161"/>
              <a:ext cx="34" cy="22"/>
            </a:xfrm>
            <a:custGeom>
              <a:avLst/>
              <a:gdLst>
                <a:gd name="T0" fmla="*/ 3 w 56"/>
                <a:gd name="T1" fmla="*/ 0 h 41"/>
                <a:gd name="T2" fmla="*/ 2 w 56"/>
                <a:gd name="T3" fmla="*/ 1 h 41"/>
                <a:gd name="T4" fmla="*/ 1 w 56"/>
                <a:gd name="T5" fmla="*/ 1 h 41"/>
                <a:gd name="T6" fmla="*/ 1 w 56"/>
                <a:gd name="T7" fmla="*/ 1 h 41"/>
                <a:gd name="T8" fmla="*/ 0 w 56"/>
                <a:gd name="T9" fmla="*/ 1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41"/>
                <a:gd name="T17" fmla="*/ 56 w 56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41">
                  <a:moveTo>
                    <a:pt x="56" y="0"/>
                  </a:moveTo>
                  <a:lnTo>
                    <a:pt x="40" y="11"/>
                  </a:lnTo>
                  <a:lnTo>
                    <a:pt x="26" y="21"/>
                  </a:lnTo>
                  <a:lnTo>
                    <a:pt x="12" y="31"/>
                  </a:lnTo>
                  <a:lnTo>
                    <a:pt x="0" y="41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43" name="Freeform 467"/>
            <p:cNvSpPr>
              <a:spLocks/>
            </p:cNvSpPr>
            <p:nvPr/>
          </p:nvSpPr>
          <p:spPr bwMode="auto">
            <a:xfrm>
              <a:off x="3837" y="2137"/>
              <a:ext cx="30" cy="24"/>
            </a:xfrm>
            <a:custGeom>
              <a:avLst/>
              <a:gdLst>
                <a:gd name="T0" fmla="*/ 0 w 51"/>
                <a:gd name="T1" fmla="*/ 0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2 w 51"/>
                <a:gd name="T9" fmla="*/ 1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44"/>
                <a:gd name="T17" fmla="*/ 51 w 51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44">
                  <a:moveTo>
                    <a:pt x="0" y="0"/>
                  </a:moveTo>
                  <a:lnTo>
                    <a:pt x="9" y="10"/>
                  </a:lnTo>
                  <a:lnTo>
                    <a:pt x="21" y="22"/>
                  </a:lnTo>
                  <a:lnTo>
                    <a:pt x="35" y="34"/>
                  </a:lnTo>
                  <a:lnTo>
                    <a:pt x="51" y="44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44" name="Freeform 468"/>
            <p:cNvSpPr>
              <a:spLocks/>
            </p:cNvSpPr>
            <p:nvPr/>
          </p:nvSpPr>
          <p:spPr bwMode="auto">
            <a:xfrm>
              <a:off x="3879" y="2142"/>
              <a:ext cx="15" cy="16"/>
            </a:xfrm>
            <a:custGeom>
              <a:avLst/>
              <a:gdLst>
                <a:gd name="T0" fmla="*/ 0 w 25"/>
                <a:gd name="T1" fmla="*/ 0 h 30"/>
                <a:gd name="T2" fmla="*/ 1 w 25"/>
                <a:gd name="T3" fmla="*/ 1 h 30"/>
                <a:gd name="T4" fmla="*/ 1 w 25"/>
                <a:gd name="T5" fmla="*/ 1 h 30"/>
                <a:gd name="T6" fmla="*/ 0 60000 65536"/>
                <a:gd name="T7" fmla="*/ 0 60000 65536"/>
                <a:gd name="T8" fmla="*/ 0 60000 65536"/>
                <a:gd name="T9" fmla="*/ 0 w 25"/>
                <a:gd name="T10" fmla="*/ 0 h 30"/>
                <a:gd name="T11" fmla="*/ 25 w 25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30">
                  <a:moveTo>
                    <a:pt x="0" y="0"/>
                  </a:moveTo>
                  <a:lnTo>
                    <a:pt x="9" y="14"/>
                  </a:lnTo>
                  <a:lnTo>
                    <a:pt x="25" y="3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45" name="Freeform 469"/>
            <p:cNvSpPr>
              <a:spLocks/>
            </p:cNvSpPr>
            <p:nvPr/>
          </p:nvSpPr>
          <p:spPr bwMode="auto">
            <a:xfrm>
              <a:off x="3875" y="2159"/>
              <a:ext cx="26" cy="19"/>
            </a:xfrm>
            <a:custGeom>
              <a:avLst/>
              <a:gdLst>
                <a:gd name="T0" fmla="*/ 2 w 44"/>
                <a:gd name="T1" fmla="*/ 0 h 35"/>
                <a:gd name="T2" fmla="*/ 1 w 44"/>
                <a:gd name="T3" fmla="*/ 1 h 35"/>
                <a:gd name="T4" fmla="*/ 1 w 44"/>
                <a:gd name="T5" fmla="*/ 1 h 35"/>
                <a:gd name="T6" fmla="*/ 1 w 44"/>
                <a:gd name="T7" fmla="*/ 1 h 35"/>
                <a:gd name="T8" fmla="*/ 0 w 44"/>
                <a:gd name="T9" fmla="*/ 1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35"/>
                <a:gd name="T17" fmla="*/ 44 w 44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35">
                  <a:moveTo>
                    <a:pt x="44" y="0"/>
                  </a:moveTo>
                  <a:lnTo>
                    <a:pt x="32" y="6"/>
                  </a:lnTo>
                  <a:lnTo>
                    <a:pt x="21" y="17"/>
                  </a:lnTo>
                  <a:lnTo>
                    <a:pt x="9" y="25"/>
                  </a:lnTo>
                  <a:lnTo>
                    <a:pt x="0" y="35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46" name="Freeform 470"/>
            <p:cNvSpPr>
              <a:spLocks/>
            </p:cNvSpPr>
            <p:nvPr/>
          </p:nvSpPr>
          <p:spPr bwMode="auto">
            <a:xfrm>
              <a:off x="3920" y="2185"/>
              <a:ext cx="13" cy="4"/>
            </a:xfrm>
            <a:custGeom>
              <a:avLst/>
              <a:gdLst>
                <a:gd name="T0" fmla="*/ 1 w 19"/>
                <a:gd name="T1" fmla="*/ 0 h 8"/>
                <a:gd name="T2" fmla="*/ 1 w 19"/>
                <a:gd name="T3" fmla="*/ 0 h 8"/>
                <a:gd name="T4" fmla="*/ 1 w 19"/>
                <a:gd name="T5" fmla="*/ 0 h 8"/>
                <a:gd name="T6" fmla="*/ 2 w 19"/>
                <a:gd name="T7" fmla="*/ 1 h 8"/>
                <a:gd name="T8" fmla="*/ 1 w 19"/>
                <a:gd name="T9" fmla="*/ 1 h 8"/>
                <a:gd name="T10" fmla="*/ 1 w 19"/>
                <a:gd name="T11" fmla="*/ 1 h 8"/>
                <a:gd name="T12" fmla="*/ 0 w 19"/>
                <a:gd name="T13" fmla="*/ 1 h 8"/>
                <a:gd name="T14" fmla="*/ 1 w 19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8"/>
                <a:gd name="T26" fmla="*/ 19 w 19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8">
                  <a:moveTo>
                    <a:pt x="5" y="0"/>
                  </a:moveTo>
                  <a:lnTo>
                    <a:pt x="10" y="0"/>
                  </a:lnTo>
                  <a:lnTo>
                    <a:pt x="17" y="0"/>
                  </a:lnTo>
                  <a:lnTo>
                    <a:pt x="19" y="4"/>
                  </a:lnTo>
                  <a:lnTo>
                    <a:pt x="17" y="8"/>
                  </a:lnTo>
                  <a:lnTo>
                    <a:pt x="5" y="8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47" name="Freeform 471"/>
            <p:cNvSpPr>
              <a:spLocks/>
            </p:cNvSpPr>
            <p:nvPr/>
          </p:nvSpPr>
          <p:spPr bwMode="auto">
            <a:xfrm>
              <a:off x="3920" y="2175"/>
              <a:ext cx="13" cy="4"/>
            </a:xfrm>
            <a:custGeom>
              <a:avLst/>
              <a:gdLst>
                <a:gd name="T0" fmla="*/ 1 w 19"/>
                <a:gd name="T1" fmla="*/ 0 h 8"/>
                <a:gd name="T2" fmla="*/ 1 w 19"/>
                <a:gd name="T3" fmla="*/ 0 h 8"/>
                <a:gd name="T4" fmla="*/ 1 w 19"/>
                <a:gd name="T5" fmla="*/ 0 h 8"/>
                <a:gd name="T6" fmla="*/ 2 w 19"/>
                <a:gd name="T7" fmla="*/ 1 h 8"/>
                <a:gd name="T8" fmla="*/ 1 w 19"/>
                <a:gd name="T9" fmla="*/ 1 h 8"/>
                <a:gd name="T10" fmla="*/ 1 w 19"/>
                <a:gd name="T11" fmla="*/ 1 h 8"/>
                <a:gd name="T12" fmla="*/ 0 w 19"/>
                <a:gd name="T13" fmla="*/ 1 h 8"/>
                <a:gd name="T14" fmla="*/ 1 w 19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8"/>
                <a:gd name="T26" fmla="*/ 19 w 19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8">
                  <a:moveTo>
                    <a:pt x="5" y="0"/>
                  </a:moveTo>
                  <a:lnTo>
                    <a:pt x="10" y="0"/>
                  </a:lnTo>
                  <a:lnTo>
                    <a:pt x="17" y="0"/>
                  </a:lnTo>
                  <a:lnTo>
                    <a:pt x="19" y="4"/>
                  </a:lnTo>
                  <a:lnTo>
                    <a:pt x="17" y="8"/>
                  </a:lnTo>
                  <a:lnTo>
                    <a:pt x="5" y="8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48" name="Freeform 472"/>
            <p:cNvSpPr>
              <a:spLocks/>
            </p:cNvSpPr>
            <p:nvPr/>
          </p:nvSpPr>
          <p:spPr bwMode="auto">
            <a:xfrm>
              <a:off x="3920" y="2189"/>
              <a:ext cx="13" cy="5"/>
            </a:xfrm>
            <a:custGeom>
              <a:avLst/>
              <a:gdLst>
                <a:gd name="T0" fmla="*/ 1 w 19"/>
                <a:gd name="T1" fmla="*/ 0 h 8"/>
                <a:gd name="T2" fmla="*/ 1 w 19"/>
                <a:gd name="T3" fmla="*/ 0 h 8"/>
                <a:gd name="T4" fmla="*/ 1 w 19"/>
                <a:gd name="T5" fmla="*/ 0 h 8"/>
                <a:gd name="T6" fmla="*/ 2 w 19"/>
                <a:gd name="T7" fmla="*/ 1 h 8"/>
                <a:gd name="T8" fmla="*/ 1 w 19"/>
                <a:gd name="T9" fmla="*/ 1 h 8"/>
                <a:gd name="T10" fmla="*/ 1 w 19"/>
                <a:gd name="T11" fmla="*/ 1 h 8"/>
                <a:gd name="T12" fmla="*/ 0 w 19"/>
                <a:gd name="T13" fmla="*/ 1 h 8"/>
                <a:gd name="T14" fmla="*/ 1 w 19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8"/>
                <a:gd name="T26" fmla="*/ 19 w 19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8">
                  <a:moveTo>
                    <a:pt x="5" y="0"/>
                  </a:moveTo>
                  <a:lnTo>
                    <a:pt x="10" y="0"/>
                  </a:lnTo>
                  <a:lnTo>
                    <a:pt x="17" y="0"/>
                  </a:lnTo>
                  <a:lnTo>
                    <a:pt x="19" y="4"/>
                  </a:lnTo>
                  <a:lnTo>
                    <a:pt x="17" y="8"/>
                  </a:lnTo>
                  <a:lnTo>
                    <a:pt x="5" y="8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49" name="Freeform 473"/>
            <p:cNvSpPr>
              <a:spLocks/>
            </p:cNvSpPr>
            <p:nvPr/>
          </p:nvSpPr>
          <p:spPr bwMode="auto">
            <a:xfrm>
              <a:off x="3920" y="2179"/>
              <a:ext cx="13" cy="5"/>
            </a:xfrm>
            <a:custGeom>
              <a:avLst/>
              <a:gdLst>
                <a:gd name="T0" fmla="*/ 1 w 19"/>
                <a:gd name="T1" fmla="*/ 0 h 8"/>
                <a:gd name="T2" fmla="*/ 1 w 19"/>
                <a:gd name="T3" fmla="*/ 0 h 8"/>
                <a:gd name="T4" fmla="*/ 1 w 19"/>
                <a:gd name="T5" fmla="*/ 0 h 8"/>
                <a:gd name="T6" fmla="*/ 2 w 19"/>
                <a:gd name="T7" fmla="*/ 1 h 8"/>
                <a:gd name="T8" fmla="*/ 1 w 19"/>
                <a:gd name="T9" fmla="*/ 1 h 8"/>
                <a:gd name="T10" fmla="*/ 1 w 19"/>
                <a:gd name="T11" fmla="*/ 1 h 8"/>
                <a:gd name="T12" fmla="*/ 0 w 19"/>
                <a:gd name="T13" fmla="*/ 1 h 8"/>
                <a:gd name="T14" fmla="*/ 1 w 19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8"/>
                <a:gd name="T26" fmla="*/ 19 w 19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8">
                  <a:moveTo>
                    <a:pt x="5" y="0"/>
                  </a:moveTo>
                  <a:lnTo>
                    <a:pt x="10" y="0"/>
                  </a:lnTo>
                  <a:lnTo>
                    <a:pt x="17" y="0"/>
                  </a:lnTo>
                  <a:lnTo>
                    <a:pt x="19" y="4"/>
                  </a:lnTo>
                  <a:lnTo>
                    <a:pt x="17" y="8"/>
                  </a:lnTo>
                  <a:lnTo>
                    <a:pt x="5" y="8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50" name="Freeform 474"/>
            <p:cNvSpPr>
              <a:spLocks/>
            </p:cNvSpPr>
            <p:nvPr/>
          </p:nvSpPr>
          <p:spPr bwMode="auto">
            <a:xfrm>
              <a:off x="3920" y="2169"/>
              <a:ext cx="13" cy="6"/>
            </a:xfrm>
            <a:custGeom>
              <a:avLst/>
              <a:gdLst>
                <a:gd name="T0" fmla="*/ 1 w 19"/>
                <a:gd name="T1" fmla="*/ 0 h 10"/>
                <a:gd name="T2" fmla="*/ 1 w 19"/>
                <a:gd name="T3" fmla="*/ 0 h 10"/>
                <a:gd name="T4" fmla="*/ 1 w 19"/>
                <a:gd name="T5" fmla="*/ 0 h 10"/>
                <a:gd name="T6" fmla="*/ 2 w 19"/>
                <a:gd name="T7" fmla="*/ 1 h 10"/>
                <a:gd name="T8" fmla="*/ 1 w 19"/>
                <a:gd name="T9" fmla="*/ 1 h 10"/>
                <a:gd name="T10" fmla="*/ 1 w 19"/>
                <a:gd name="T11" fmla="*/ 1 h 10"/>
                <a:gd name="T12" fmla="*/ 0 w 19"/>
                <a:gd name="T13" fmla="*/ 1 h 10"/>
                <a:gd name="T14" fmla="*/ 1 w 19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10"/>
                <a:gd name="T26" fmla="*/ 19 w 19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10">
                  <a:moveTo>
                    <a:pt x="5" y="0"/>
                  </a:moveTo>
                  <a:lnTo>
                    <a:pt x="10" y="0"/>
                  </a:lnTo>
                  <a:lnTo>
                    <a:pt x="17" y="0"/>
                  </a:lnTo>
                  <a:lnTo>
                    <a:pt x="19" y="6"/>
                  </a:lnTo>
                  <a:lnTo>
                    <a:pt x="17" y="10"/>
                  </a:lnTo>
                  <a:lnTo>
                    <a:pt x="5" y="10"/>
                  </a:lnTo>
                  <a:lnTo>
                    <a:pt x="0" y="6"/>
                  </a:lnTo>
                  <a:lnTo>
                    <a:pt x="5" y="0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51" name="Line 475"/>
            <p:cNvSpPr>
              <a:spLocks noChangeShapeType="1"/>
            </p:cNvSpPr>
            <p:nvPr/>
          </p:nvSpPr>
          <p:spPr bwMode="auto">
            <a:xfrm>
              <a:off x="3933" y="2177"/>
              <a:ext cx="4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52" name="Line 476"/>
            <p:cNvSpPr>
              <a:spLocks noChangeShapeType="1"/>
            </p:cNvSpPr>
            <p:nvPr/>
          </p:nvSpPr>
          <p:spPr bwMode="auto">
            <a:xfrm>
              <a:off x="3917" y="2177"/>
              <a:ext cx="3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53" name="Line 477"/>
            <p:cNvSpPr>
              <a:spLocks noChangeShapeType="1"/>
            </p:cNvSpPr>
            <p:nvPr/>
          </p:nvSpPr>
          <p:spPr bwMode="auto">
            <a:xfrm>
              <a:off x="3916" y="2182"/>
              <a:ext cx="4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54" name="Line 478"/>
            <p:cNvSpPr>
              <a:spLocks noChangeShapeType="1"/>
            </p:cNvSpPr>
            <p:nvPr/>
          </p:nvSpPr>
          <p:spPr bwMode="auto">
            <a:xfrm>
              <a:off x="3916" y="2192"/>
              <a:ext cx="4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55" name="Line 479"/>
            <p:cNvSpPr>
              <a:spLocks noChangeShapeType="1"/>
            </p:cNvSpPr>
            <p:nvPr/>
          </p:nvSpPr>
          <p:spPr bwMode="auto">
            <a:xfrm>
              <a:off x="3916" y="2187"/>
              <a:ext cx="4" cy="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56" name="Freeform 480"/>
            <p:cNvSpPr>
              <a:spLocks/>
            </p:cNvSpPr>
            <p:nvPr/>
          </p:nvSpPr>
          <p:spPr bwMode="auto">
            <a:xfrm>
              <a:off x="3768" y="2207"/>
              <a:ext cx="10" cy="8"/>
            </a:xfrm>
            <a:custGeom>
              <a:avLst/>
              <a:gdLst>
                <a:gd name="T0" fmla="*/ 0 w 18"/>
                <a:gd name="T1" fmla="*/ 0 h 14"/>
                <a:gd name="T2" fmla="*/ 1 w 18"/>
                <a:gd name="T3" fmla="*/ 0 h 14"/>
                <a:gd name="T4" fmla="*/ 1 w 18"/>
                <a:gd name="T5" fmla="*/ 0 h 14"/>
                <a:gd name="T6" fmla="*/ 1 w 18"/>
                <a:gd name="T7" fmla="*/ 0 h 14"/>
                <a:gd name="T8" fmla="*/ 1 w 18"/>
                <a:gd name="T9" fmla="*/ 0 h 14"/>
                <a:gd name="T10" fmla="*/ 1 w 18"/>
                <a:gd name="T11" fmla="*/ 0 h 14"/>
                <a:gd name="T12" fmla="*/ 1 w 18"/>
                <a:gd name="T13" fmla="*/ 1 h 14"/>
                <a:gd name="T14" fmla="*/ 1 w 18"/>
                <a:gd name="T15" fmla="*/ 1 h 14"/>
                <a:gd name="T16" fmla="*/ 1 w 18"/>
                <a:gd name="T17" fmla="*/ 1 h 14"/>
                <a:gd name="T18" fmla="*/ 1 w 18"/>
                <a:gd name="T19" fmla="*/ 1 h 14"/>
                <a:gd name="T20" fmla="*/ 1 w 18"/>
                <a:gd name="T21" fmla="*/ 1 h 14"/>
                <a:gd name="T22" fmla="*/ 1 w 18"/>
                <a:gd name="T23" fmla="*/ 1 h 14"/>
                <a:gd name="T24" fmla="*/ 1 w 18"/>
                <a:gd name="T25" fmla="*/ 1 h 14"/>
                <a:gd name="T26" fmla="*/ 1 w 18"/>
                <a:gd name="T27" fmla="*/ 1 h 14"/>
                <a:gd name="T28" fmla="*/ 1 w 18"/>
                <a:gd name="T29" fmla="*/ 1 h 14"/>
                <a:gd name="T30" fmla="*/ 1 w 18"/>
                <a:gd name="T31" fmla="*/ 1 h 14"/>
                <a:gd name="T32" fmla="*/ 1 w 18"/>
                <a:gd name="T33" fmla="*/ 1 h 14"/>
                <a:gd name="T34" fmla="*/ 1 w 18"/>
                <a:gd name="T35" fmla="*/ 1 h 14"/>
                <a:gd name="T36" fmla="*/ 1 w 18"/>
                <a:gd name="T37" fmla="*/ 1 h 14"/>
                <a:gd name="T38" fmla="*/ 1 w 18"/>
                <a:gd name="T39" fmla="*/ 1 h 14"/>
                <a:gd name="T40" fmla="*/ 1 w 18"/>
                <a:gd name="T41" fmla="*/ 1 h 14"/>
                <a:gd name="T42" fmla="*/ 1 w 18"/>
                <a:gd name="T43" fmla="*/ 1 h 14"/>
                <a:gd name="T44" fmla="*/ 1 w 18"/>
                <a:gd name="T45" fmla="*/ 1 h 14"/>
                <a:gd name="T46" fmla="*/ 1 w 18"/>
                <a:gd name="T47" fmla="*/ 1 h 14"/>
                <a:gd name="T48" fmla="*/ 1 w 18"/>
                <a:gd name="T49" fmla="*/ 1 h 14"/>
                <a:gd name="T50" fmla="*/ 1 w 18"/>
                <a:gd name="T51" fmla="*/ 1 h 14"/>
                <a:gd name="T52" fmla="*/ 1 w 18"/>
                <a:gd name="T53" fmla="*/ 1 h 14"/>
                <a:gd name="T54" fmla="*/ 1 w 18"/>
                <a:gd name="T55" fmla="*/ 0 h 14"/>
                <a:gd name="T56" fmla="*/ 1 w 18"/>
                <a:gd name="T57" fmla="*/ 0 h 14"/>
                <a:gd name="T58" fmla="*/ 1 w 18"/>
                <a:gd name="T59" fmla="*/ 0 h 14"/>
                <a:gd name="T60" fmla="*/ 1 w 18"/>
                <a:gd name="T61" fmla="*/ 0 h 14"/>
                <a:gd name="T62" fmla="*/ 1 w 18"/>
                <a:gd name="T63" fmla="*/ 0 h 14"/>
                <a:gd name="T64" fmla="*/ 1 w 18"/>
                <a:gd name="T65" fmla="*/ 0 h 14"/>
                <a:gd name="T66" fmla="*/ 1 w 18"/>
                <a:gd name="T67" fmla="*/ 0 h 14"/>
                <a:gd name="T68" fmla="*/ 1 w 18"/>
                <a:gd name="T69" fmla="*/ 0 h 14"/>
                <a:gd name="T70" fmla="*/ 1 w 18"/>
                <a:gd name="T71" fmla="*/ 0 h 14"/>
                <a:gd name="T72" fmla="*/ 1 w 18"/>
                <a:gd name="T73" fmla="*/ 1 h 14"/>
                <a:gd name="T74" fmla="*/ 1 w 18"/>
                <a:gd name="T75" fmla="*/ 1 h 14"/>
                <a:gd name="T76" fmla="*/ 1 w 18"/>
                <a:gd name="T77" fmla="*/ 1 h 14"/>
                <a:gd name="T78" fmla="*/ 1 w 18"/>
                <a:gd name="T79" fmla="*/ 1 h 14"/>
                <a:gd name="T80" fmla="*/ 1 w 18"/>
                <a:gd name="T81" fmla="*/ 1 h 14"/>
                <a:gd name="T82" fmla="*/ 1 w 18"/>
                <a:gd name="T83" fmla="*/ 1 h 14"/>
                <a:gd name="T84" fmla="*/ 1 w 18"/>
                <a:gd name="T85" fmla="*/ 1 h 14"/>
                <a:gd name="T86" fmla="*/ 1 w 18"/>
                <a:gd name="T87" fmla="*/ 1 h 14"/>
                <a:gd name="T88" fmla="*/ 1 w 18"/>
                <a:gd name="T89" fmla="*/ 1 h 14"/>
                <a:gd name="T90" fmla="*/ 1 w 18"/>
                <a:gd name="T91" fmla="*/ 1 h 14"/>
                <a:gd name="T92" fmla="*/ 1 w 18"/>
                <a:gd name="T93" fmla="*/ 1 h 14"/>
                <a:gd name="T94" fmla="*/ 1 w 18"/>
                <a:gd name="T95" fmla="*/ 1 h 14"/>
                <a:gd name="T96" fmla="*/ 1 w 18"/>
                <a:gd name="T97" fmla="*/ 1 h 14"/>
                <a:gd name="T98" fmla="*/ 1 w 18"/>
                <a:gd name="T99" fmla="*/ 1 h 14"/>
                <a:gd name="T100" fmla="*/ 1 w 18"/>
                <a:gd name="T101" fmla="*/ 1 h 14"/>
                <a:gd name="T102" fmla="*/ 1 w 18"/>
                <a:gd name="T103" fmla="*/ 1 h 14"/>
                <a:gd name="T104" fmla="*/ 1 w 18"/>
                <a:gd name="T105" fmla="*/ 1 h 14"/>
                <a:gd name="T106" fmla="*/ 1 w 18"/>
                <a:gd name="T107" fmla="*/ 1 h 14"/>
                <a:gd name="T108" fmla="*/ 1 w 18"/>
                <a:gd name="T109" fmla="*/ 1 h 14"/>
                <a:gd name="T110" fmla="*/ 1 w 18"/>
                <a:gd name="T111" fmla="*/ 1 h 14"/>
                <a:gd name="T112" fmla="*/ 1 w 18"/>
                <a:gd name="T113" fmla="*/ 1 h 14"/>
                <a:gd name="T114" fmla="*/ 1 w 18"/>
                <a:gd name="T115" fmla="*/ 0 h 14"/>
                <a:gd name="T116" fmla="*/ 1 w 18"/>
                <a:gd name="T117" fmla="*/ 0 h 14"/>
                <a:gd name="T118" fmla="*/ 0 w 18"/>
                <a:gd name="T119" fmla="*/ 0 h 14"/>
                <a:gd name="T120" fmla="*/ 0 w 18"/>
                <a:gd name="T121" fmla="*/ 0 h 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"/>
                <a:gd name="T184" fmla="*/ 0 h 14"/>
                <a:gd name="T185" fmla="*/ 18 w 18"/>
                <a:gd name="T186" fmla="*/ 14 h 1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" h="14">
                  <a:moveTo>
                    <a:pt x="0" y="0"/>
                  </a:moveTo>
                  <a:lnTo>
                    <a:pt x="9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9" y="14"/>
                  </a:lnTo>
                  <a:lnTo>
                    <a:pt x="11" y="14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57" name="Freeform 481"/>
            <p:cNvSpPr>
              <a:spLocks/>
            </p:cNvSpPr>
            <p:nvPr/>
          </p:nvSpPr>
          <p:spPr bwMode="auto">
            <a:xfrm>
              <a:off x="3778" y="2209"/>
              <a:ext cx="13" cy="6"/>
            </a:xfrm>
            <a:custGeom>
              <a:avLst/>
              <a:gdLst>
                <a:gd name="T0" fmla="*/ 1 w 21"/>
                <a:gd name="T1" fmla="*/ 1 h 10"/>
                <a:gd name="T2" fmla="*/ 1 w 21"/>
                <a:gd name="T3" fmla="*/ 0 h 10"/>
                <a:gd name="T4" fmla="*/ 1 w 21"/>
                <a:gd name="T5" fmla="*/ 0 h 10"/>
                <a:gd name="T6" fmla="*/ 1 w 21"/>
                <a:gd name="T7" fmla="*/ 0 h 10"/>
                <a:gd name="T8" fmla="*/ 1 w 21"/>
                <a:gd name="T9" fmla="*/ 1 h 10"/>
                <a:gd name="T10" fmla="*/ 1 w 21"/>
                <a:gd name="T11" fmla="*/ 0 h 10"/>
                <a:gd name="T12" fmla="*/ 1 w 21"/>
                <a:gd name="T13" fmla="*/ 0 h 10"/>
                <a:gd name="T14" fmla="*/ 1 w 21"/>
                <a:gd name="T15" fmla="*/ 0 h 10"/>
                <a:gd name="T16" fmla="*/ 1 w 21"/>
                <a:gd name="T17" fmla="*/ 1 h 10"/>
                <a:gd name="T18" fmla="*/ 1 w 21"/>
                <a:gd name="T19" fmla="*/ 1 h 10"/>
                <a:gd name="T20" fmla="*/ 1 w 21"/>
                <a:gd name="T21" fmla="*/ 1 h 10"/>
                <a:gd name="T22" fmla="*/ 1 w 21"/>
                <a:gd name="T23" fmla="*/ 1 h 10"/>
                <a:gd name="T24" fmla="*/ 1 w 21"/>
                <a:gd name="T25" fmla="*/ 1 h 10"/>
                <a:gd name="T26" fmla="*/ 1 w 21"/>
                <a:gd name="T27" fmla="*/ 1 h 10"/>
                <a:gd name="T28" fmla="*/ 1 w 21"/>
                <a:gd name="T29" fmla="*/ 1 h 10"/>
                <a:gd name="T30" fmla="*/ 1 w 21"/>
                <a:gd name="T31" fmla="*/ 1 h 10"/>
                <a:gd name="T32" fmla="*/ 1 w 21"/>
                <a:gd name="T33" fmla="*/ 1 h 10"/>
                <a:gd name="T34" fmla="*/ 1 w 21"/>
                <a:gd name="T35" fmla="*/ 1 h 10"/>
                <a:gd name="T36" fmla="*/ 1 w 21"/>
                <a:gd name="T37" fmla="*/ 1 h 10"/>
                <a:gd name="T38" fmla="*/ 1 w 21"/>
                <a:gd name="T39" fmla="*/ 1 h 10"/>
                <a:gd name="T40" fmla="*/ 1 w 21"/>
                <a:gd name="T41" fmla="*/ 1 h 10"/>
                <a:gd name="T42" fmla="*/ 1 w 21"/>
                <a:gd name="T43" fmla="*/ 1 h 10"/>
                <a:gd name="T44" fmla="*/ 1 w 21"/>
                <a:gd name="T45" fmla="*/ 1 h 10"/>
                <a:gd name="T46" fmla="*/ 1 w 21"/>
                <a:gd name="T47" fmla="*/ 1 h 10"/>
                <a:gd name="T48" fmla="*/ 1 w 21"/>
                <a:gd name="T49" fmla="*/ 1 h 10"/>
                <a:gd name="T50" fmla="*/ 1 w 21"/>
                <a:gd name="T51" fmla="*/ 1 h 10"/>
                <a:gd name="T52" fmla="*/ 1 w 21"/>
                <a:gd name="T53" fmla="*/ 1 h 10"/>
                <a:gd name="T54" fmla="*/ 1 w 21"/>
                <a:gd name="T55" fmla="*/ 1 h 10"/>
                <a:gd name="T56" fmla="*/ 1 w 21"/>
                <a:gd name="T57" fmla="*/ 1 h 10"/>
                <a:gd name="T58" fmla="*/ 1 w 21"/>
                <a:gd name="T59" fmla="*/ 1 h 10"/>
                <a:gd name="T60" fmla="*/ 1 w 21"/>
                <a:gd name="T61" fmla="*/ 1 h 10"/>
                <a:gd name="T62" fmla="*/ 1 w 21"/>
                <a:gd name="T63" fmla="*/ 1 h 10"/>
                <a:gd name="T64" fmla="*/ 1 w 21"/>
                <a:gd name="T65" fmla="*/ 1 h 10"/>
                <a:gd name="T66" fmla="*/ 1 w 21"/>
                <a:gd name="T67" fmla="*/ 1 h 10"/>
                <a:gd name="T68" fmla="*/ 1 w 21"/>
                <a:gd name="T69" fmla="*/ 1 h 10"/>
                <a:gd name="T70" fmla="*/ 1 w 21"/>
                <a:gd name="T71" fmla="*/ 1 h 10"/>
                <a:gd name="T72" fmla="*/ 1 w 21"/>
                <a:gd name="T73" fmla="*/ 1 h 10"/>
                <a:gd name="T74" fmla="*/ 0 w 21"/>
                <a:gd name="T75" fmla="*/ 1 h 10"/>
                <a:gd name="T76" fmla="*/ 1 w 21"/>
                <a:gd name="T77" fmla="*/ 1 h 10"/>
                <a:gd name="T78" fmla="*/ 1 w 21"/>
                <a:gd name="T79" fmla="*/ 1 h 10"/>
                <a:gd name="T80" fmla="*/ 1 w 21"/>
                <a:gd name="T81" fmla="*/ 1 h 10"/>
                <a:gd name="T82" fmla="*/ 1 w 21"/>
                <a:gd name="T83" fmla="*/ 1 h 10"/>
                <a:gd name="T84" fmla="*/ 0 w 21"/>
                <a:gd name="T85" fmla="*/ 0 h 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"/>
                <a:gd name="T130" fmla="*/ 0 h 10"/>
                <a:gd name="T131" fmla="*/ 21 w 21"/>
                <a:gd name="T132" fmla="*/ 10 h 1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" h="10">
                  <a:moveTo>
                    <a:pt x="5" y="0"/>
                  </a:moveTo>
                  <a:lnTo>
                    <a:pt x="5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14" y="10"/>
                  </a:lnTo>
                  <a:lnTo>
                    <a:pt x="17" y="10"/>
                  </a:lnTo>
                  <a:lnTo>
                    <a:pt x="17" y="8"/>
                  </a:lnTo>
                  <a:lnTo>
                    <a:pt x="17" y="4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7" y="10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7" y="2"/>
                  </a:lnTo>
                  <a:lnTo>
                    <a:pt x="5" y="4"/>
                  </a:lnTo>
                  <a:lnTo>
                    <a:pt x="5" y="8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3" y="8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58" name="Freeform 482"/>
            <p:cNvSpPr>
              <a:spLocks noEditPoints="1"/>
            </p:cNvSpPr>
            <p:nvPr/>
          </p:nvSpPr>
          <p:spPr bwMode="auto">
            <a:xfrm>
              <a:off x="3795" y="2207"/>
              <a:ext cx="8" cy="8"/>
            </a:xfrm>
            <a:custGeom>
              <a:avLst/>
              <a:gdLst>
                <a:gd name="T0" fmla="*/ 1 w 12"/>
                <a:gd name="T1" fmla="*/ 0 h 14"/>
                <a:gd name="T2" fmla="*/ 1 w 12"/>
                <a:gd name="T3" fmla="*/ 1 h 14"/>
                <a:gd name="T4" fmla="*/ 1 w 12"/>
                <a:gd name="T5" fmla="*/ 1 h 14"/>
                <a:gd name="T6" fmla="*/ 1 w 12"/>
                <a:gd name="T7" fmla="*/ 1 h 14"/>
                <a:gd name="T8" fmla="*/ 1 w 12"/>
                <a:gd name="T9" fmla="*/ 1 h 14"/>
                <a:gd name="T10" fmla="*/ 1 w 12"/>
                <a:gd name="T11" fmla="*/ 1 h 14"/>
                <a:gd name="T12" fmla="*/ 1 w 12"/>
                <a:gd name="T13" fmla="*/ 1 h 14"/>
                <a:gd name="T14" fmla="*/ 1 w 12"/>
                <a:gd name="T15" fmla="*/ 1 h 14"/>
                <a:gd name="T16" fmla="*/ 1 w 12"/>
                <a:gd name="T17" fmla="*/ 1 h 14"/>
                <a:gd name="T18" fmla="*/ 1 w 12"/>
                <a:gd name="T19" fmla="*/ 1 h 14"/>
                <a:gd name="T20" fmla="*/ 1 w 12"/>
                <a:gd name="T21" fmla="*/ 1 h 14"/>
                <a:gd name="T22" fmla="*/ 1 w 12"/>
                <a:gd name="T23" fmla="*/ 1 h 14"/>
                <a:gd name="T24" fmla="*/ 1 w 12"/>
                <a:gd name="T25" fmla="*/ 1 h 14"/>
                <a:gd name="T26" fmla="*/ 1 w 12"/>
                <a:gd name="T27" fmla="*/ 1 h 14"/>
                <a:gd name="T28" fmla="*/ 1 w 12"/>
                <a:gd name="T29" fmla="*/ 1 h 14"/>
                <a:gd name="T30" fmla="*/ 1 w 12"/>
                <a:gd name="T31" fmla="*/ 1 h 14"/>
                <a:gd name="T32" fmla="*/ 1 w 12"/>
                <a:gd name="T33" fmla="*/ 1 h 14"/>
                <a:gd name="T34" fmla="*/ 1 w 12"/>
                <a:gd name="T35" fmla="*/ 1 h 14"/>
                <a:gd name="T36" fmla="*/ 1 w 12"/>
                <a:gd name="T37" fmla="*/ 1 h 14"/>
                <a:gd name="T38" fmla="*/ 1 w 12"/>
                <a:gd name="T39" fmla="*/ 1 h 14"/>
                <a:gd name="T40" fmla="*/ 0 w 12"/>
                <a:gd name="T41" fmla="*/ 1 h 14"/>
                <a:gd name="T42" fmla="*/ 0 w 12"/>
                <a:gd name="T43" fmla="*/ 1 h 14"/>
                <a:gd name="T44" fmla="*/ 0 w 12"/>
                <a:gd name="T45" fmla="*/ 1 h 14"/>
                <a:gd name="T46" fmla="*/ 0 w 12"/>
                <a:gd name="T47" fmla="*/ 1 h 14"/>
                <a:gd name="T48" fmla="*/ 0 w 12"/>
                <a:gd name="T49" fmla="*/ 1 h 14"/>
                <a:gd name="T50" fmla="*/ 0 w 12"/>
                <a:gd name="T51" fmla="*/ 1 h 14"/>
                <a:gd name="T52" fmla="*/ 0 w 12"/>
                <a:gd name="T53" fmla="*/ 0 h 14"/>
                <a:gd name="T54" fmla="*/ 0 w 12"/>
                <a:gd name="T55" fmla="*/ 0 h 14"/>
                <a:gd name="T56" fmla="*/ 0 w 12"/>
                <a:gd name="T57" fmla="*/ 0 h 14"/>
                <a:gd name="T58" fmla="*/ 0 w 12"/>
                <a:gd name="T59" fmla="*/ 0 h 14"/>
                <a:gd name="T60" fmla="*/ 1 w 12"/>
                <a:gd name="T61" fmla="*/ 0 h 14"/>
                <a:gd name="T62" fmla="*/ 1 w 12"/>
                <a:gd name="T63" fmla="*/ 1 h 14"/>
                <a:gd name="T64" fmla="*/ 1 w 12"/>
                <a:gd name="T65" fmla="*/ 1 h 14"/>
                <a:gd name="T66" fmla="*/ 1 w 12"/>
                <a:gd name="T67" fmla="*/ 1 h 14"/>
                <a:gd name="T68" fmla="*/ 1 w 12"/>
                <a:gd name="T69" fmla="*/ 1 h 14"/>
                <a:gd name="T70" fmla="*/ 1 w 12"/>
                <a:gd name="T71" fmla="*/ 1 h 14"/>
                <a:gd name="T72" fmla="*/ 1 w 12"/>
                <a:gd name="T73" fmla="*/ 1 h 14"/>
                <a:gd name="T74" fmla="*/ 1 w 12"/>
                <a:gd name="T75" fmla="*/ 1 h 14"/>
                <a:gd name="T76" fmla="*/ 1 w 12"/>
                <a:gd name="T77" fmla="*/ 1 h 14"/>
                <a:gd name="T78" fmla="*/ 1 w 12"/>
                <a:gd name="T79" fmla="*/ 1 h 14"/>
                <a:gd name="T80" fmla="*/ 1 w 12"/>
                <a:gd name="T81" fmla="*/ 1 h 14"/>
                <a:gd name="T82" fmla="*/ 1 w 12"/>
                <a:gd name="T83" fmla="*/ 1 h 14"/>
                <a:gd name="T84" fmla="*/ 1 w 12"/>
                <a:gd name="T85" fmla="*/ 1 h 14"/>
                <a:gd name="T86" fmla="*/ 1 w 12"/>
                <a:gd name="T87" fmla="*/ 1 h 14"/>
                <a:gd name="T88" fmla="*/ 1 w 12"/>
                <a:gd name="T89" fmla="*/ 1 h 14"/>
                <a:gd name="T90" fmla="*/ 1 w 12"/>
                <a:gd name="T91" fmla="*/ 1 h 14"/>
                <a:gd name="T92" fmla="*/ 1 w 12"/>
                <a:gd name="T93" fmla="*/ 1 h 14"/>
                <a:gd name="T94" fmla="*/ 1 w 12"/>
                <a:gd name="T95" fmla="*/ 1 h 14"/>
                <a:gd name="T96" fmla="*/ 1 w 12"/>
                <a:gd name="T97" fmla="*/ 1 h 14"/>
                <a:gd name="T98" fmla="*/ 1 w 12"/>
                <a:gd name="T99" fmla="*/ 1 h 14"/>
                <a:gd name="T100" fmla="*/ 1 w 12"/>
                <a:gd name="T101" fmla="*/ 1 h 1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"/>
                <a:gd name="T154" fmla="*/ 0 h 14"/>
                <a:gd name="T155" fmla="*/ 12 w 12"/>
                <a:gd name="T156" fmla="*/ 14 h 1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" h="14">
                  <a:moveTo>
                    <a:pt x="5" y="0"/>
                  </a:moveTo>
                  <a:lnTo>
                    <a:pt x="5" y="6"/>
                  </a:lnTo>
                  <a:lnTo>
                    <a:pt x="5" y="4"/>
                  </a:lnTo>
                  <a:lnTo>
                    <a:pt x="7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  <a:close/>
                  <a:moveTo>
                    <a:pt x="5" y="6"/>
                  </a:move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59" name="Freeform 483"/>
            <p:cNvSpPr>
              <a:spLocks noEditPoints="1"/>
            </p:cNvSpPr>
            <p:nvPr/>
          </p:nvSpPr>
          <p:spPr bwMode="auto">
            <a:xfrm>
              <a:off x="3804" y="2209"/>
              <a:ext cx="6" cy="6"/>
            </a:xfrm>
            <a:custGeom>
              <a:avLst/>
              <a:gdLst>
                <a:gd name="T0" fmla="*/ 1 w 9"/>
                <a:gd name="T1" fmla="*/ 0 h 10"/>
                <a:gd name="T2" fmla="*/ 1 w 9"/>
                <a:gd name="T3" fmla="*/ 0 h 10"/>
                <a:gd name="T4" fmla="*/ 1 w 9"/>
                <a:gd name="T5" fmla="*/ 1 h 10"/>
                <a:gd name="T6" fmla="*/ 1 w 9"/>
                <a:gd name="T7" fmla="*/ 1 h 10"/>
                <a:gd name="T8" fmla="*/ 1 w 9"/>
                <a:gd name="T9" fmla="*/ 1 h 10"/>
                <a:gd name="T10" fmla="*/ 1 w 9"/>
                <a:gd name="T11" fmla="*/ 1 h 10"/>
                <a:gd name="T12" fmla="*/ 1 w 9"/>
                <a:gd name="T13" fmla="*/ 1 h 10"/>
                <a:gd name="T14" fmla="*/ 1 w 9"/>
                <a:gd name="T15" fmla="*/ 1 h 10"/>
                <a:gd name="T16" fmla="*/ 1 w 9"/>
                <a:gd name="T17" fmla="*/ 1 h 10"/>
                <a:gd name="T18" fmla="*/ 1 w 9"/>
                <a:gd name="T19" fmla="*/ 1 h 10"/>
                <a:gd name="T20" fmla="*/ 1 w 9"/>
                <a:gd name="T21" fmla="*/ 1 h 10"/>
                <a:gd name="T22" fmla="*/ 1 w 9"/>
                <a:gd name="T23" fmla="*/ 1 h 10"/>
                <a:gd name="T24" fmla="*/ 0 w 9"/>
                <a:gd name="T25" fmla="*/ 1 h 10"/>
                <a:gd name="T26" fmla="*/ 0 w 9"/>
                <a:gd name="T27" fmla="*/ 1 h 10"/>
                <a:gd name="T28" fmla="*/ 0 w 9"/>
                <a:gd name="T29" fmla="*/ 1 h 10"/>
                <a:gd name="T30" fmla="*/ 0 w 9"/>
                <a:gd name="T31" fmla="*/ 1 h 10"/>
                <a:gd name="T32" fmla="*/ 0 w 9"/>
                <a:gd name="T33" fmla="*/ 1 h 10"/>
                <a:gd name="T34" fmla="*/ 1 w 9"/>
                <a:gd name="T35" fmla="*/ 0 h 10"/>
                <a:gd name="T36" fmla="*/ 1 w 9"/>
                <a:gd name="T37" fmla="*/ 0 h 10"/>
                <a:gd name="T38" fmla="*/ 1 w 9"/>
                <a:gd name="T39" fmla="*/ 1 h 10"/>
                <a:gd name="T40" fmla="*/ 1 w 9"/>
                <a:gd name="T41" fmla="*/ 1 h 10"/>
                <a:gd name="T42" fmla="*/ 1 w 9"/>
                <a:gd name="T43" fmla="*/ 1 h 10"/>
                <a:gd name="T44" fmla="*/ 1 w 9"/>
                <a:gd name="T45" fmla="*/ 1 h 10"/>
                <a:gd name="T46" fmla="*/ 1 w 9"/>
                <a:gd name="T47" fmla="*/ 1 h 10"/>
                <a:gd name="T48" fmla="*/ 1 w 9"/>
                <a:gd name="T49" fmla="*/ 1 h 10"/>
                <a:gd name="T50" fmla="*/ 1 w 9"/>
                <a:gd name="T51" fmla="*/ 1 h 10"/>
                <a:gd name="T52" fmla="*/ 1 w 9"/>
                <a:gd name="T53" fmla="*/ 1 h 10"/>
                <a:gd name="T54" fmla="*/ 1 w 9"/>
                <a:gd name="T55" fmla="*/ 1 h 10"/>
                <a:gd name="T56" fmla="*/ 1 w 9"/>
                <a:gd name="T57" fmla="*/ 1 h 10"/>
                <a:gd name="T58" fmla="*/ 1 w 9"/>
                <a:gd name="T59" fmla="*/ 1 h 10"/>
                <a:gd name="T60" fmla="*/ 1 w 9"/>
                <a:gd name="T61" fmla="*/ 1 h 10"/>
                <a:gd name="T62" fmla="*/ 1 w 9"/>
                <a:gd name="T63" fmla="*/ 1 h 10"/>
                <a:gd name="T64" fmla="*/ 1 w 9"/>
                <a:gd name="T65" fmla="*/ 1 h 10"/>
                <a:gd name="T66" fmla="*/ 1 w 9"/>
                <a:gd name="T67" fmla="*/ 1 h 10"/>
                <a:gd name="T68" fmla="*/ 1 w 9"/>
                <a:gd name="T69" fmla="*/ 1 h 10"/>
                <a:gd name="T70" fmla="*/ 1 w 9"/>
                <a:gd name="T71" fmla="*/ 1 h 10"/>
                <a:gd name="T72" fmla="*/ 1 w 9"/>
                <a:gd name="T73" fmla="*/ 1 h 10"/>
                <a:gd name="T74" fmla="*/ 1 w 9"/>
                <a:gd name="T75" fmla="*/ 1 h 10"/>
                <a:gd name="T76" fmla="*/ 1 w 9"/>
                <a:gd name="T77" fmla="*/ 1 h 10"/>
                <a:gd name="T78" fmla="*/ 1 w 9"/>
                <a:gd name="T79" fmla="*/ 1 h 10"/>
                <a:gd name="T80" fmla="*/ 1 w 9"/>
                <a:gd name="T81" fmla="*/ 1 h 10"/>
                <a:gd name="T82" fmla="*/ 1 w 9"/>
                <a:gd name="T83" fmla="*/ 1 h 10"/>
                <a:gd name="T84" fmla="*/ 1 w 9"/>
                <a:gd name="T85" fmla="*/ 1 h 10"/>
                <a:gd name="T86" fmla="*/ 1 w 9"/>
                <a:gd name="T87" fmla="*/ 1 h 1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"/>
                <a:gd name="T133" fmla="*/ 0 h 10"/>
                <a:gd name="T134" fmla="*/ 9 w 9"/>
                <a:gd name="T135" fmla="*/ 10 h 1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" h="10">
                  <a:moveTo>
                    <a:pt x="5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0"/>
                  </a:lnTo>
                  <a:close/>
                  <a:moveTo>
                    <a:pt x="5" y="2"/>
                  </a:moveTo>
                  <a:lnTo>
                    <a:pt x="5" y="2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8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60" name="Freeform 484"/>
            <p:cNvSpPr>
              <a:spLocks/>
            </p:cNvSpPr>
            <p:nvPr/>
          </p:nvSpPr>
          <p:spPr bwMode="auto">
            <a:xfrm>
              <a:off x="3811" y="2209"/>
              <a:ext cx="11" cy="6"/>
            </a:xfrm>
            <a:custGeom>
              <a:avLst/>
              <a:gdLst>
                <a:gd name="T0" fmla="*/ 1 w 18"/>
                <a:gd name="T1" fmla="*/ 1 h 10"/>
                <a:gd name="T2" fmla="*/ 1 w 18"/>
                <a:gd name="T3" fmla="*/ 0 h 10"/>
                <a:gd name="T4" fmla="*/ 1 w 18"/>
                <a:gd name="T5" fmla="*/ 0 h 10"/>
                <a:gd name="T6" fmla="*/ 1 w 18"/>
                <a:gd name="T7" fmla="*/ 0 h 10"/>
                <a:gd name="T8" fmla="*/ 1 w 18"/>
                <a:gd name="T9" fmla="*/ 1 h 10"/>
                <a:gd name="T10" fmla="*/ 1 w 18"/>
                <a:gd name="T11" fmla="*/ 0 h 10"/>
                <a:gd name="T12" fmla="*/ 1 w 18"/>
                <a:gd name="T13" fmla="*/ 0 h 10"/>
                <a:gd name="T14" fmla="*/ 1 w 18"/>
                <a:gd name="T15" fmla="*/ 0 h 10"/>
                <a:gd name="T16" fmla="*/ 1 w 18"/>
                <a:gd name="T17" fmla="*/ 1 h 10"/>
                <a:gd name="T18" fmla="*/ 1 w 18"/>
                <a:gd name="T19" fmla="*/ 1 h 10"/>
                <a:gd name="T20" fmla="*/ 1 w 18"/>
                <a:gd name="T21" fmla="*/ 1 h 10"/>
                <a:gd name="T22" fmla="*/ 1 w 18"/>
                <a:gd name="T23" fmla="*/ 1 h 10"/>
                <a:gd name="T24" fmla="*/ 1 w 18"/>
                <a:gd name="T25" fmla="*/ 1 h 10"/>
                <a:gd name="T26" fmla="*/ 1 w 18"/>
                <a:gd name="T27" fmla="*/ 1 h 10"/>
                <a:gd name="T28" fmla="*/ 1 w 18"/>
                <a:gd name="T29" fmla="*/ 1 h 10"/>
                <a:gd name="T30" fmla="*/ 1 w 18"/>
                <a:gd name="T31" fmla="*/ 1 h 10"/>
                <a:gd name="T32" fmla="*/ 1 w 18"/>
                <a:gd name="T33" fmla="*/ 1 h 10"/>
                <a:gd name="T34" fmla="*/ 1 w 18"/>
                <a:gd name="T35" fmla="*/ 1 h 10"/>
                <a:gd name="T36" fmla="*/ 1 w 18"/>
                <a:gd name="T37" fmla="*/ 1 h 10"/>
                <a:gd name="T38" fmla="*/ 1 w 18"/>
                <a:gd name="T39" fmla="*/ 1 h 10"/>
                <a:gd name="T40" fmla="*/ 1 w 18"/>
                <a:gd name="T41" fmla="*/ 1 h 10"/>
                <a:gd name="T42" fmla="*/ 1 w 18"/>
                <a:gd name="T43" fmla="*/ 1 h 10"/>
                <a:gd name="T44" fmla="*/ 1 w 18"/>
                <a:gd name="T45" fmla="*/ 1 h 10"/>
                <a:gd name="T46" fmla="*/ 1 w 18"/>
                <a:gd name="T47" fmla="*/ 1 h 10"/>
                <a:gd name="T48" fmla="*/ 1 w 18"/>
                <a:gd name="T49" fmla="*/ 1 h 10"/>
                <a:gd name="T50" fmla="*/ 1 w 18"/>
                <a:gd name="T51" fmla="*/ 1 h 10"/>
                <a:gd name="T52" fmla="*/ 1 w 18"/>
                <a:gd name="T53" fmla="*/ 1 h 10"/>
                <a:gd name="T54" fmla="*/ 1 w 18"/>
                <a:gd name="T55" fmla="*/ 1 h 10"/>
                <a:gd name="T56" fmla="*/ 1 w 18"/>
                <a:gd name="T57" fmla="*/ 1 h 10"/>
                <a:gd name="T58" fmla="*/ 1 w 18"/>
                <a:gd name="T59" fmla="*/ 1 h 10"/>
                <a:gd name="T60" fmla="*/ 1 w 18"/>
                <a:gd name="T61" fmla="*/ 1 h 10"/>
                <a:gd name="T62" fmla="*/ 1 w 18"/>
                <a:gd name="T63" fmla="*/ 1 h 10"/>
                <a:gd name="T64" fmla="*/ 1 w 18"/>
                <a:gd name="T65" fmla="*/ 1 h 10"/>
                <a:gd name="T66" fmla="*/ 1 w 18"/>
                <a:gd name="T67" fmla="*/ 1 h 10"/>
                <a:gd name="T68" fmla="*/ 1 w 18"/>
                <a:gd name="T69" fmla="*/ 1 h 10"/>
                <a:gd name="T70" fmla="*/ 1 w 18"/>
                <a:gd name="T71" fmla="*/ 1 h 10"/>
                <a:gd name="T72" fmla="*/ 1 w 18"/>
                <a:gd name="T73" fmla="*/ 1 h 10"/>
                <a:gd name="T74" fmla="*/ 0 w 18"/>
                <a:gd name="T75" fmla="*/ 1 h 10"/>
                <a:gd name="T76" fmla="*/ 1 w 18"/>
                <a:gd name="T77" fmla="*/ 1 h 10"/>
                <a:gd name="T78" fmla="*/ 1 w 18"/>
                <a:gd name="T79" fmla="*/ 1 h 10"/>
                <a:gd name="T80" fmla="*/ 1 w 18"/>
                <a:gd name="T81" fmla="*/ 1 h 10"/>
                <a:gd name="T82" fmla="*/ 0 w 18"/>
                <a:gd name="T83" fmla="*/ 1 h 10"/>
                <a:gd name="T84" fmla="*/ 0 w 18"/>
                <a:gd name="T85" fmla="*/ 0 h 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"/>
                <a:gd name="T130" fmla="*/ 0 h 10"/>
                <a:gd name="T131" fmla="*/ 18 w 18"/>
                <a:gd name="T132" fmla="*/ 10 h 1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" h="10">
                  <a:moveTo>
                    <a:pt x="4" y="0"/>
                  </a:moveTo>
                  <a:lnTo>
                    <a:pt x="4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61" name="Freeform 485"/>
            <p:cNvSpPr>
              <a:spLocks/>
            </p:cNvSpPr>
            <p:nvPr/>
          </p:nvSpPr>
          <p:spPr bwMode="auto">
            <a:xfrm>
              <a:off x="3828" y="2209"/>
              <a:ext cx="5" cy="6"/>
            </a:xfrm>
            <a:custGeom>
              <a:avLst/>
              <a:gdLst>
                <a:gd name="T0" fmla="*/ 1 w 9"/>
                <a:gd name="T1" fmla="*/ 1 h 10"/>
                <a:gd name="T2" fmla="*/ 1 w 9"/>
                <a:gd name="T3" fmla="*/ 1 h 10"/>
                <a:gd name="T4" fmla="*/ 1 w 9"/>
                <a:gd name="T5" fmla="*/ 1 h 10"/>
                <a:gd name="T6" fmla="*/ 1 w 9"/>
                <a:gd name="T7" fmla="*/ 1 h 10"/>
                <a:gd name="T8" fmla="*/ 1 w 9"/>
                <a:gd name="T9" fmla="*/ 1 h 10"/>
                <a:gd name="T10" fmla="*/ 1 w 9"/>
                <a:gd name="T11" fmla="*/ 1 h 10"/>
                <a:gd name="T12" fmla="*/ 1 w 9"/>
                <a:gd name="T13" fmla="*/ 1 h 10"/>
                <a:gd name="T14" fmla="*/ 0 w 9"/>
                <a:gd name="T15" fmla="*/ 1 h 10"/>
                <a:gd name="T16" fmla="*/ 0 w 9"/>
                <a:gd name="T17" fmla="*/ 1 h 10"/>
                <a:gd name="T18" fmla="*/ 0 w 9"/>
                <a:gd name="T19" fmla="*/ 1 h 10"/>
                <a:gd name="T20" fmla="*/ 0 w 9"/>
                <a:gd name="T21" fmla="*/ 1 h 10"/>
                <a:gd name="T22" fmla="*/ 0 w 9"/>
                <a:gd name="T23" fmla="*/ 1 h 10"/>
                <a:gd name="T24" fmla="*/ 1 w 9"/>
                <a:gd name="T25" fmla="*/ 0 h 10"/>
                <a:gd name="T26" fmla="*/ 1 w 9"/>
                <a:gd name="T27" fmla="*/ 0 h 10"/>
                <a:gd name="T28" fmla="*/ 1 w 9"/>
                <a:gd name="T29" fmla="*/ 0 h 10"/>
                <a:gd name="T30" fmla="*/ 1 w 9"/>
                <a:gd name="T31" fmla="*/ 1 h 10"/>
                <a:gd name="T32" fmla="*/ 1 w 9"/>
                <a:gd name="T33" fmla="*/ 1 h 10"/>
                <a:gd name="T34" fmla="*/ 1 w 9"/>
                <a:gd name="T35" fmla="*/ 1 h 10"/>
                <a:gd name="T36" fmla="*/ 1 w 9"/>
                <a:gd name="T37" fmla="*/ 1 h 10"/>
                <a:gd name="T38" fmla="*/ 1 w 9"/>
                <a:gd name="T39" fmla="*/ 1 h 10"/>
                <a:gd name="T40" fmla="*/ 1 w 9"/>
                <a:gd name="T41" fmla="*/ 1 h 10"/>
                <a:gd name="T42" fmla="*/ 1 w 9"/>
                <a:gd name="T43" fmla="*/ 1 h 10"/>
                <a:gd name="T44" fmla="*/ 1 w 9"/>
                <a:gd name="T45" fmla="*/ 1 h 10"/>
                <a:gd name="T46" fmla="*/ 1 w 9"/>
                <a:gd name="T47" fmla="*/ 1 h 10"/>
                <a:gd name="T48" fmla="*/ 1 w 9"/>
                <a:gd name="T49" fmla="*/ 1 h 10"/>
                <a:gd name="T50" fmla="*/ 1 w 9"/>
                <a:gd name="T51" fmla="*/ 1 h 10"/>
                <a:gd name="T52" fmla="*/ 1 w 9"/>
                <a:gd name="T53" fmla="*/ 1 h 10"/>
                <a:gd name="T54" fmla="*/ 1 w 9"/>
                <a:gd name="T55" fmla="*/ 1 h 10"/>
                <a:gd name="T56" fmla="*/ 1 w 9"/>
                <a:gd name="T57" fmla="*/ 1 h 10"/>
                <a:gd name="T58" fmla="*/ 1 w 9"/>
                <a:gd name="T59" fmla="*/ 1 h 10"/>
                <a:gd name="T60" fmla="*/ 1 w 9"/>
                <a:gd name="T61" fmla="*/ 1 h 10"/>
                <a:gd name="T62" fmla="*/ 1 w 9"/>
                <a:gd name="T63" fmla="*/ 1 h 10"/>
                <a:gd name="T64" fmla="*/ 1 w 9"/>
                <a:gd name="T65" fmla="*/ 1 h 10"/>
                <a:gd name="T66" fmla="*/ 1 w 9"/>
                <a:gd name="T67" fmla="*/ 1 h 10"/>
                <a:gd name="T68" fmla="*/ 1 w 9"/>
                <a:gd name="T69" fmla="*/ 1 h 10"/>
                <a:gd name="T70" fmla="*/ 1 w 9"/>
                <a:gd name="T71" fmla="*/ 1 h 10"/>
                <a:gd name="T72" fmla="*/ 1 w 9"/>
                <a:gd name="T73" fmla="*/ 1 h 10"/>
                <a:gd name="T74" fmla="*/ 1 w 9"/>
                <a:gd name="T75" fmla="*/ 1 h 10"/>
                <a:gd name="T76" fmla="*/ 1 w 9"/>
                <a:gd name="T77" fmla="*/ 1 h 10"/>
                <a:gd name="T78" fmla="*/ 1 w 9"/>
                <a:gd name="T79" fmla="*/ 1 h 10"/>
                <a:gd name="T80" fmla="*/ 1 w 9"/>
                <a:gd name="T81" fmla="*/ 1 h 10"/>
                <a:gd name="T82" fmla="*/ 1 w 9"/>
                <a:gd name="T83" fmla="*/ 1 h 10"/>
                <a:gd name="T84" fmla="*/ 1 w 9"/>
                <a:gd name="T85" fmla="*/ 1 h 10"/>
                <a:gd name="T86" fmla="*/ 1 w 9"/>
                <a:gd name="T87" fmla="*/ 1 h 1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"/>
                <a:gd name="T133" fmla="*/ 0 h 10"/>
                <a:gd name="T134" fmla="*/ 9 w 9"/>
                <a:gd name="T135" fmla="*/ 10 h 1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" h="10">
                  <a:moveTo>
                    <a:pt x="9" y="8"/>
                  </a:moveTo>
                  <a:lnTo>
                    <a:pt x="9" y="8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7" y="8"/>
                  </a:lnTo>
                  <a:lnTo>
                    <a:pt x="9" y="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62" name="Freeform 486"/>
            <p:cNvSpPr>
              <a:spLocks noEditPoints="1"/>
            </p:cNvSpPr>
            <p:nvPr/>
          </p:nvSpPr>
          <p:spPr bwMode="auto">
            <a:xfrm>
              <a:off x="3836" y="2209"/>
              <a:ext cx="5" cy="6"/>
            </a:xfrm>
            <a:custGeom>
              <a:avLst/>
              <a:gdLst>
                <a:gd name="T0" fmla="*/ 1 w 10"/>
                <a:gd name="T1" fmla="*/ 1 h 10"/>
                <a:gd name="T2" fmla="*/ 0 w 10"/>
                <a:gd name="T3" fmla="*/ 1 h 10"/>
                <a:gd name="T4" fmla="*/ 0 w 10"/>
                <a:gd name="T5" fmla="*/ 1 h 10"/>
                <a:gd name="T6" fmla="*/ 0 w 10"/>
                <a:gd name="T7" fmla="*/ 1 h 10"/>
                <a:gd name="T8" fmla="*/ 1 w 10"/>
                <a:gd name="T9" fmla="*/ 1 h 10"/>
                <a:gd name="T10" fmla="*/ 1 w 10"/>
                <a:gd name="T11" fmla="*/ 1 h 10"/>
                <a:gd name="T12" fmla="*/ 1 w 10"/>
                <a:gd name="T13" fmla="*/ 1 h 10"/>
                <a:gd name="T14" fmla="*/ 1 w 10"/>
                <a:gd name="T15" fmla="*/ 1 h 10"/>
                <a:gd name="T16" fmla="*/ 1 w 10"/>
                <a:gd name="T17" fmla="*/ 1 h 10"/>
                <a:gd name="T18" fmla="*/ 1 w 10"/>
                <a:gd name="T19" fmla="*/ 1 h 10"/>
                <a:gd name="T20" fmla="*/ 1 w 10"/>
                <a:gd name="T21" fmla="*/ 1 h 10"/>
                <a:gd name="T22" fmla="*/ 1 w 10"/>
                <a:gd name="T23" fmla="*/ 1 h 10"/>
                <a:gd name="T24" fmla="*/ 1 w 10"/>
                <a:gd name="T25" fmla="*/ 1 h 10"/>
                <a:gd name="T26" fmla="*/ 1 w 10"/>
                <a:gd name="T27" fmla="*/ 1 h 10"/>
                <a:gd name="T28" fmla="*/ 1 w 10"/>
                <a:gd name="T29" fmla="*/ 1 h 10"/>
                <a:gd name="T30" fmla="*/ 0 w 10"/>
                <a:gd name="T31" fmla="*/ 1 h 10"/>
                <a:gd name="T32" fmla="*/ 0 w 10"/>
                <a:gd name="T33" fmla="*/ 1 h 10"/>
                <a:gd name="T34" fmla="*/ 0 w 10"/>
                <a:gd name="T35" fmla="*/ 1 h 10"/>
                <a:gd name="T36" fmla="*/ 1 w 10"/>
                <a:gd name="T37" fmla="*/ 0 h 10"/>
                <a:gd name="T38" fmla="*/ 1 w 10"/>
                <a:gd name="T39" fmla="*/ 0 h 10"/>
                <a:gd name="T40" fmla="*/ 1 w 10"/>
                <a:gd name="T41" fmla="*/ 1 h 10"/>
                <a:gd name="T42" fmla="*/ 1 w 10"/>
                <a:gd name="T43" fmla="*/ 1 h 10"/>
                <a:gd name="T44" fmla="*/ 1 w 10"/>
                <a:gd name="T45" fmla="*/ 1 h 10"/>
                <a:gd name="T46" fmla="*/ 1 w 10"/>
                <a:gd name="T47" fmla="*/ 1 h 10"/>
                <a:gd name="T48" fmla="*/ 1 w 10"/>
                <a:gd name="T49" fmla="*/ 1 h 10"/>
                <a:gd name="T50" fmla="*/ 1 w 10"/>
                <a:gd name="T51" fmla="*/ 1 h 10"/>
                <a:gd name="T52" fmla="*/ 1 w 10"/>
                <a:gd name="T53" fmla="*/ 1 h 10"/>
                <a:gd name="T54" fmla="*/ 1 w 10"/>
                <a:gd name="T55" fmla="*/ 1 h 10"/>
                <a:gd name="T56" fmla="*/ 1 w 10"/>
                <a:gd name="T57" fmla="*/ 1 h 10"/>
                <a:gd name="T58" fmla="*/ 1 w 10"/>
                <a:gd name="T59" fmla="*/ 1 h 10"/>
                <a:gd name="T60" fmla="*/ 1 w 10"/>
                <a:gd name="T61" fmla="*/ 1 h 10"/>
                <a:gd name="T62" fmla="*/ 1 w 10"/>
                <a:gd name="T63" fmla="*/ 1 h 10"/>
                <a:gd name="T64" fmla="*/ 1 w 10"/>
                <a:gd name="T65" fmla="*/ 1 h 10"/>
                <a:gd name="T66" fmla="*/ 1 w 10"/>
                <a:gd name="T67" fmla="*/ 1 h 10"/>
                <a:gd name="T68" fmla="*/ 1 w 10"/>
                <a:gd name="T69" fmla="*/ 1 h 10"/>
                <a:gd name="T70" fmla="*/ 1 w 10"/>
                <a:gd name="T71" fmla="*/ 1 h 10"/>
                <a:gd name="T72" fmla="*/ 1 w 10"/>
                <a:gd name="T73" fmla="*/ 1 h 10"/>
                <a:gd name="T74" fmla="*/ 1 w 10"/>
                <a:gd name="T75" fmla="*/ 1 h 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"/>
                <a:gd name="T115" fmla="*/ 0 h 10"/>
                <a:gd name="T116" fmla="*/ 10 w 10"/>
                <a:gd name="T117" fmla="*/ 10 h 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" h="10">
                  <a:moveTo>
                    <a:pt x="5" y="10"/>
                  </a:moveTo>
                  <a:lnTo>
                    <a:pt x="3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3" y="6"/>
                  </a:lnTo>
                  <a:lnTo>
                    <a:pt x="5" y="4"/>
                  </a:lnTo>
                  <a:lnTo>
                    <a:pt x="5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5" y="10"/>
                  </a:lnTo>
                  <a:close/>
                  <a:moveTo>
                    <a:pt x="5" y="8"/>
                  </a:moveTo>
                  <a:lnTo>
                    <a:pt x="5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63" name="Freeform 487"/>
            <p:cNvSpPr>
              <a:spLocks/>
            </p:cNvSpPr>
            <p:nvPr/>
          </p:nvSpPr>
          <p:spPr bwMode="auto">
            <a:xfrm>
              <a:off x="3842" y="2209"/>
              <a:ext cx="12" cy="6"/>
            </a:xfrm>
            <a:custGeom>
              <a:avLst/>
              <a:gdLst>
                <a:gd name="T0" fmla="*/ 1 w 19"/>
                <a:gd name="T1" fmla="*/ 1 h 10"/>
                <a:gd name="T2" fmla="*/ 1 w 19"/>
                <a:gd name="T3" fmla="*/ 0 h 10"/>
                <a:gd name="T4" fmla="*/ 1 w 19"/>
                <a:gd name="T5" fmla="*/ 0 h 10"/>
                <a:gd name="T6" fmla="*/ 1 w 19"/>
                <a:gd name="T7" fmla="*/ 0 h 10"/>
                <a:gd name="T8" fmla="*/ 1 w 19"/>
                <a:gd name="T9" fmla="*/ 1 h 10"/>
                <a:gd name="T10" fmla="*/ 1 w 19"/>
                <a:gd name="T11" fmla="*/ 0 h 10"/>
                <a:gd name="T12" fmla="*/ 1 w 19"/>
                <a:gd name="T13" fmla="*/ 0 h 10"/>
                <a:gd name="T14" fmla="*/ 1 w 19"/>
                <a:gd name="T15" fmla="*/ 0 h 10"/>
                <a:gd name="T16" fmla="*/ 1 w 19"/>
                <a:gd name="T17" fmla="*/ 1 h 10"/>
                <a:gd name="T18" fmla="*/ 1 w 19"/>
                <a:gd name="T19" fmla="*/ 1 h 10"/>
                <a:gd name="T20" fmla="*/ 1 w 19"/>
                <a:gd name="T21" fmla="*/ 1 h 10"/>
                <a:gd name="T22" fmla="*/ 1 w 19"/>
                <a:gd name="T23" fmla="*/ 1 h 10"/>
                <a:gd name="T24" fmla="*/ 1 w 19"/>
                <a:gd name="T25" fmla="*/ 1 h 10"/>
                <a:gd name="T26" fmla="*/ 1 w 19"/>
                <a:gd name="T27" fmla="*/ 1 h 10"/>
                <a:gd name="T28" fmla="*/ 1 w 19"/>
                <a:gd name="T29" fmla="*/ 1 h 10"/>
                <a:gd name="T30" fmla="*/ 1 w 19"/>
                <a:gd name="T31" fmla="*/ 1 h 10"/>
                <a:gd name="T32" fmla="*/ 1 w 19"/>
                <a:gd name="T33" fmla="*/ 1 h 10"/>
                <a:gd name="T34" fmla="*/ 1 w 19"/>
                <a:gd name="T35" fmla="*/ 1 h 10"/>
                <a:gd name="T36" fmla="*/ 1 w 19"/>
                <a:gd name="T37" fmla="*/ 1 h 10"/>
                <a:gd name="T38" fmla="*/ 1 w 19"/>
                <a:gd name="T39" fmla="*/ 1 h 10"/>
                <a:gd name="T40" fmla="*/ 1 w 19"/>
                <a:gd name="T41" fmla="*/ 1 h 10"/>
                <a:gd name="T42" fmla="*/ 1 w 19"/>
                <a:gd name="T43" fmla="*/ 1 h 10"/>
                <a:gd name="T44" fmla="*/ 1 w 19"/>
                <a:gd name="T45" fmla="*/ 1 h 10"/>
                <a:gd name="T46" fmla="*/ 1 w 19"/>
                <a:gd name="T47" fmla="*/ 1 h 10"/>
                <a:gd name="T48" fmla="*/ 1 w 19"/>
                <a:gd name="T49" fmla="*/ 1 h 10"/>
                <a:gd name="T50" fmla="*/ 1 w 19"/>
                <a:gd name="T51" fmla="*/ 1 h 10"/>
                <a:gd name="T52" fmla="*/ 1 w 19"/>
                <a:gd name="T53" fmla="*/ 1 h 10"/>
                <a:gd name="T54" fmla="*/ 1 w 19"/>
                <a:gd name="T55" fmla="*/ 1 h 10"/>
                <a:gd name="T56" fmla="*/ 1 w 19"/>
                <a:gd name="T57" fmla="*/ 1 h 10"/>
                <a:gd name="T58" fmla="*/ 1 w 19"/>
                <a:gd name="T59" fmla="*/ 1 h 10"/>
                <a:gd name="T60" fmla="*/ 1 w 19"/>
                <a:gd name="T61" fmla="*/ 1 h 10"/>
                <a:gd name="T62" fmla="*/ 1 w 19"/>
                <a:gd name="T63" fmla="*/ 1 h 10"/>
                <a:gd name="T64" fmla="*/ 1 w 19"/>
                <a:gd name="T65" fmla="*/ 1 h 10"/>
                <a:gd name="T66" fmla="*/ 1 w 19"/>
                <a:gd name="T67" fmla="*/ 1 h 10"/>
                <a:gd name="T68" fmla="*/ 1 w 19"/>
                <a:gd name="T69" fmla="*/ 1 h 10"/>
                <a:gd name="T70" fmla="*/ 1 w 19"/>
                <a:gd name="T71" fmla="*/ 1 h 10"/>
                <a:gd name="T72" fmla="*/ 1 w 19"/>
                <a:gd name="T73" fmla="*/ 1 h 10"/>
                <a:gd name="T74" fmla="*/ 0 w 19"/>
                <a:gd name="T75" fmla="*/ 1 h 10"/>
                <a:gd name="T76" fmla="*/ 0 w 19"/>
                <a:gd name="T77" fmla="*/ 1 h 10"/>
                <a:gd name="T78" fmla="*/ 1 w 19"/>
                <a:gd name="T79" fmla="*/ 1 h 10"/>
                <a:gd name="T80" fmla="*/ 0 w 19"/>
                <a:gd name="T81" fmla="*/ 1 h 10"/>
                <a:gd name="T82" fmla="*/ 0 w 19"/>
                <a:gd name="T83" fmla="*/ 1 h 10"/>
                <a:gd name="T84" fmla="*/ 0 w 19"/>
                <a:gd name="T85" fmla="*/ 0 h 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"/>
                <a:gd name="T130" fmla="*/ 0 h 10"/>
                <a:gd name="T131" fmla="*/ 19 w 19"/>
                <a:gd name="T132" fmla="*/ 10 h 1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" h="10">
                  <a:moveTo>
                    <a:pt x="5" y="0"/>
                  </a:moveTo>
                  <a:lnTo>
                    <a:pt x="5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8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2" y="8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64" name="Freeform 488"/>
            <p:cNvSpPr>
              <a:spLocks noEditPoints="1"/>
            </p:cNvSpPr>
            <p:nvPr/>
          </p:nvSpPr>
          <p:spPr bwMode="auto">
            <a:xfrm>
              <a:off x="3855" y="2207"/>
              <a:ext cx="3" cy="8"/>
            </a:xfrm>
            <a:custGeom>
              <a:avLst/>
              <a:gdLst>
                <a:gd name="T0" fmla="*/ 1 w 5"/>
                <a:gd name="T1" fmla="*/ 0 h 14"/>
                <a:gd name="T2" fmla="*/ 1 w 5"/>
                <a:gd name="T3" fmla="*/ 0 h 14"/>
                <a:gd name="T4" fmla="*/ 1 w 5"/>
                <a:gd name="T5" fmla="*/ 0 h 14"/>
                <a:gd name="T6" fmla="*/ 1 w 5"/>
                <a:gd name="T7" fmla="*/ 0 h 14"/>
                <a:gd name="T8" fmla="*/ 1 w 5"/>
                <a:gd name="T9" fmla="*/ 1 h 14"/>
                <a:gd name="T10" fmla="*/ 1 w 5"/>
                <a:gd name="T11" fmla="*/ 1 h 14"/>
                <a:gd name="T12" fmla="*/ 1 w 5"/>
                <a:gd name="T13" fmla="*/ 1 h 14"/>
                <a:gd name="T14" fmla="*/ 1 w 5"/>
                <a:gd name="T15" fmla="*/ 1 h 14"/>
                <a:gd name="T16" fmla="*/ 1 w 5"/>
                <a:gd name="T17" fmla="*/ 1 h 14"/>
                <a:gd name="T18" fmla="*/ 1 w 5"/>
                <a:gd name="T19" fmla="*/ 1 h 14"/>
                <a:gd name="T20" fmla="*/ 0 w 5"/>
                <a:gd name="T21" fmla="*/ 1 h 14"/>
                <a:gd name="T22" fmla="*/ 0 w 5"/>
                <a:gd name="T23" fmla="*/ 1 h 14"/>
                <a:gd name="T24" fmla="*/ 0 w 5"/>
                <a:gd name="T25" fmla="*/ 1 h 14"/>
                <a:gd name="T26" fmla="*/ 0 w 5"/>
                <a:gd name="T27" fmla="*/ 0 h 14"/>
                <a:gd name="T28" fmla="*/ 0 w 5"/>
                <a:gd name="T29" fmla="*/ 0 h 14"/>
                <a:gd name="T30" fmla="*/ 1 w 5"/>
                <a:gd name="T31" fmla="*/ 0 h 14"/>
                <a:gd name="T32" fmla="*/ 1 w 5"/>
                <a:gd name="T33" fmla="*/ 0 h 14"/>
                <a:gd name="T34" fmla="*/ 1 w 5"/>
                <a:gd name="T35" fmla="*/ 1 h 14"/>
                <a:gd name="T36" fmla="*/ 1 w 5"/>
                <a:gd name="T37" fmla="*/ 1 h 14"/>
                <a:gd name="T38" fmla="*/ 1 w 5"/>
                <a:gd name="T39" fmla="*/ 1 h 14"/>
                <a:gd name="T40" fmla="*/ 1 w 5"/>
                <a:gd name="T41" fmla="*/ 1 h 14"/>
                <a:gd name="T42" fmla="*/ 1 w 5"/>
                <a:gd name="T43" fmla="*/ 1 h 14"/>
                <a:gd name="T44" fmla="*/ 1 w 5"/>
                <a:gd name="T45" fmla="*/ 1 h 14"/>
                <a:gd name="T46" fmla="*/ 1 w 5"/>
                <a:gd name="T47" fmla="*/ 1 h 14"/>
                <a:gd name="T48" fmla="*/ 0 w 5"/>
                <a:gd name="T49" fmla="*/ 1 h 14"/>
                <a:gd name="T50" fmla="*/ 0 w 5"/>
                <a:gd name="T51" fmla="*/ 1 h 14"/>
                <a:gd name="T52" fmla="*/ 0 w 5"/>
                <a:gd name="T53" fmla="*/ 1 h 14"/>
                <a:gd name="T54" fmla="*/ 0 w 5"/>
                <a:gd name="T55" fmla="*/ 1 h 14"/>
                <a:gd name="T56" fmla="*/ 0 w 5"/>
                <a:gd name="T57" fmla="*/ 1 h 14"/>
                <a:gd name="T58" fmla="*/ 0 w 5"/>
                <a:gd name="T59" fmla="*/ 1 h 14"/>
                <a:gd name="T60" fmla="*/ 0 w 5"/>
                <a:gd name="T61" fmla="*/ 1 h 14"/>
                <a:gd name="T62" fmla="*/ 0 w 5"/>
                <a:gd name="T63" fmla="*/ 1 h 14"/>
                <a:gd name="T64" fmla="*/ 0 w 5"/>
                <a:gd name="T65" fmla="*/ 1 h 14"/>
                <a:gd name="T66" fmla="*/ 0 w 5"/>
                <a:gd name="T67" fmla="*/ 1 h 14"/>
                <a:gd name="T68" fmla="*/ 0 w 5"/>
                <a:gd name="T69" fmla="*/ 1 h 14"/>
                <a:gd name="T70" fmla="*/ 0 w 5"/>
                <a:gd name="T71" fmla="*/ 1 h 14"/>
                <a:gd name="T72" fmla="*/ 1 w 5"/>
                <a:gd name="T73" fmla="*/ 1 h 1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"/>
                <a:gd name="T112" fmla="*/ 0 h 14"/>
                <a:gd name="T113" fmla="*/ 5 w 5"/>
                <a:gd name="T114" fmla="*/ 14 h 1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" h="14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  <a:moveTo>
                    <a:pt x="5" y="4"/>
                  </a:moveTo>
                  <a:lnTo>
                    <a:pt x="5" y="12"/>
                  </a:lnTo>
                  <a:lnTo>
                    <a:pt x="5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65" name="Freeform 489"/>
            <p:cNvSpPr>
              <a:spLocks/>
            </p:cNvSpPr>
            <p:nvPr/>
          </p:nvSpPr>
          <p:spPr bwMode="auto">
            <a:xfrm>
              <a:off x="3859" y="2209"/>
              <a:ext cx="8" cy="6"/>
            </a:xfrm>
            <a:custGeom>
              <a:avLst/>
              <a:gdLst>
                <a:gd name="T0" fmla="*/ 1 w 12"/>
                <a:gd name="T1" fmla="*/ 0 h 10"/>
                <a:gd name="T2" fmla="*/ 1 w 12"/>
                <a:gd name="T3" fmla="*/ 1 h 10"/>
                <a:gd name="T4" fmla="*/ 1 w 12"/>
                <a:gd name="T5" fmla="*/ 1 h 10"/>
                <a:gd name="T6" fmla="*/ 1 w 12"/>
                <a:gd name="T7" fmla="*/ 0 h 10"/>
                <a:gd name="T8" fmla="*/ 1 w 12"/>
                <a:gd name="T9" fmla="*/ 0 h 10"/>
                <a:gd name="T10" fmla="*/ 1 w 12"/>
                <a:gd name="T11" fmla="*/ 0 h 10"/>
                <a:gd name="T12" fmla="*/ 1 w 12"/>
                <a:gd name="T13" fmla="*/ 0 h 10"/>
                <a:gd name="T14" fmla="*/ 1 w 12"/>
                <a:gd name="T15" fmla="*/ 0 h 10"/>
                <a:gd name="T16" fmla="*/ 1 w 12"/>
                <a:gd name="T17" fmla="*/ 1 h 10"/>
                <a:gd name="T18" fmla="*/ 1 w 12"/>
                <a:gd name="T19" fmla="*/ 1 h 10"/>
                <a:gd name="T20" fmla="*/ 1 w 12"/>
                <a:gd name="T21" fmla="*/ 1 h 10"/>
                <a:gd name="T22" fmla="*/ 1 w 12"/>
                <a:gd name="T23" fmla="*/ 1 h 10"/>
                <a:gd name="T24" fmla="*/ 1 w 12"/>
                <a:gd name="T25" fmla="*/ 1 h 10"/>
                <a:gd name="T26" fmla="*/ 1 w 12"/>
                <a:gd name="T27" fmla="*/ 1 h 10"/>
                <a:gd name="T28" fmla="*/ 1 w 12"/>
                <a:gd name="T29" fmla="*/ 1 h 10"/>
                <a:gd name="T30" fmla="*/ 1 w 12"/>
                <a:gd name="T31" fmla="*/ 1 h 10"/>
                <a:gd name="T32" fmla="*/ 1 w 12"/>
                <a:gd name="T33" fmla="*/ 1 h 10"/>
                <a:gd name="T34" fmla="*/ 1 w 12"/>
                <a:gd name="T35" fmla="*/ 1 h 10"/>
                <a:gd name="T36" fmla="*/ 1 w 12"/>
                <a:gd name="T37" fmla="*/ 1 h 10"/>
                <a:gd name="T38" fmla="*/ 1 w 12"/>
                <a:gd name="T39" fmla="*/ 1 h 10"/>
                <a:gd name="T40" fmla="*/ 1 w 12"/>
                <a:gd name="T41" fmla="*/ 1 h 10"/>
                <a:gd name="T42" fmla="*/ 1 w 12"/>
                <a:gd name="T43" fmla="*/ 1 h 10"/>
                <a:gd name="T44" fmla="*/ 1 w 12"/>
                <a:gd name="T45" fmla="*/ 1 h 10"/>
                <a:gd name="T46" fmla="*/ 1 w 12"/>
                <a:gd name="T47" fmla="*/ 1 h 10"/>
                <a:gd name="T48" fmla="*/ 1 w 12"/>
                <a:gd name="T49" fmla="*/ 1 h 10"/>
                <a:gd name="T50" fmla="*/ 1 w 12"/>
                <a:gd name="T51" fmla="*/ 1 h 10"/>
                <a:gd name="T52" fmla="*/ 1 w 12"/>
                <a:gd name="T53" fmla="*/ 1 h 10"/>
                <a:gd name="T54" fmla="*/ 1 w 12"/>
                <a:gd name="T55" fmla="*/ 1 h 10"/>
                <a:gd name="T56" fmla="*/ 1 w 12"/>
                <a:gd name="T57" fmla="*/ 1 h 10"/>
                <a:gd name="T58" fmla="*/ 1 w 12"/>
                <a:gd name="T59" fmla="*/ 1 h 10"/>
                <a:gd name="T60" fmla="*/ 1 w 12"/>
                <a:gd name="T61" fmla="*/ 1 h 10"/>
                <a:gd name="T62" fmla="*/ 1 w 12"/>
                <a:gd name="T63" fmla="*/ 1 h 10"/>
                <a:gd name="T64" fmla="*/ 1 w 12"/>
                <a:gd name="T65" fmla="*/ 1 h 10"/>
                <a:gd name="T66" fmla="*/ 1 w 12"/>
                <a:gd name="T67" fmla="*/ 1 h 10"/>
                <a:gd name="T68" fmla="*/ 1 w 12"/>
                <a:gd name="T69" fmla="*/ 1 h 10"/>
                <a:gd name="T70" fmla="*/ 1 w 12"/>
                <a:gd name="T71" fmla="*/ 1 h 10"/>
                <a:gd name="T72" fmla="*/ 1 w 12"/>
                <a:gd name="T73" fmla="*/ 1 h 10"/>
                <a:gd name="T74" fmla="*/ 1 w 12"/>
                <a:gd name="T75" fmla="*/ 1 h 10"/>
                <a:gd name="T76" fmla="*/ 1 w 12"/>
                <a:gd name="T77" fmla="*/ 1 h 10"/>
                <a:gd name="T78" fmla="*/ 0 w 12"/>
                <a:gd name="T79" fmla="*/ 1 h 10"/>
                <a:gd name="T80" fmla="*/ 0 w 12"/>
                <a:gd name="T81" fmla="*/ 1 h 10"/>
                <a:gd name="T82" fmla="*/ 0 w 12"/>
                <a:gd name="T83" fmla="*/ 1 h 10"/>
                <a:gd name="T84" fmla="*/ 0 w 12"/>
                <a:gd name="T85" fmla="*/ 1 h 10"/>
                <a:gd name="T86" fmla="*/ 0 w 12"/>
                <a:gd name="T87" fmla="*/ 1 h 10"/>
                <a:gd name="T88" fmla="*/ 0 w 12"/>
                <a:gd name="T89" fmla="*/ 1 h 10"/>
                <a:gd name="T90" fmla="*/ 0 w 12"/>
                <a:gd name="T91" fmla="*/ 1 h 10"/>
                <a:gd name="T92" fmla="*/ 0 w 12"/>
                <a:gd name="T93" fmla="*/ 1 h 10"/>
                <a:gd name="T94" fmla="*/ 0 w 12"/>
                <a:gd name="T95" fmla="*/ 1 h 10"/>
                <a:gd name="T96" fmla="*/ 0 w 12"/>
                <a:gd name="T97" fmla="*/ 1 h 10"/>
                <a:gd name="T98" fmla="*/ 0 w 12"/>
                <a:gd name="T99" fmla="*/ 1 h 10"/>
                <a:gd name="T100" fmla="*/ 0 w 12"/>
                <a:gd name="T101" fmla="*/ 0 h 10"/>
                <a:gd name="T102" fmla="*/ 1 w 12"/>
                <a:gd name="T103" fmla="*/ 0 h 1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"/>
                <a:gd name="T157" fmla="*/ 0 h 10"/>
                <a:gd name="T158" fmla="*/ 12 w 12"/>
                <a:gd name="T159" fmla="*/ 10 h 1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" h="10">
                  <a:moveTo>
                    <a:pt x="5" y="0"/>
                  </a:moveTo>
                  <a:lnTo>
                    <a:pt x="5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8"/>
                  </a:lnTo>
                  <a:lnTo>
                    <a:pt x="5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66" name="Freeform 490"/>
            <p:cNvSpPr>
              <a:spLocks/>
            </p:cNvSpPr>
            <p:nvPr/>
          </p:nvSpPr>
          <p:spPr bwMode="auto">
            <a:xfrm>
              <a:off x="3867" y="2207"/>
              <a:ext cx="8" cy="8"/>
            </a:xfrm>
            <a:custGeom>
              <a:avLst/>
              <a:gdLst>
                <a:gd name="T0" fmla="*/ 1 w 12"/>
                <a:gd name="T1" fmla="*/ 0 h 14"/>
                <a:gd name="T2" fmla="*/ 1 w 12"/>
                <a:gd name="T3" fmla="*/ 1 h 14"/>
                <a:gd name="T4" fmla="*/ 1 w 12"/>
                <a:gd name="T5" fmla="*/ 1 h 14"/>
                <a:gd name="T6" fmla="*/ 1 w 12"/>
                <a:gd name="T7" fmla="*/ 1 h 14"/>
                <a:gd name="T8" fmla="*/ 1 w 12"/>
                <a:gd name="T9" fmla="*/ 1 h 14"/>
                <a:gd name="T10" fmla="*/ 1 w 12"/>
                <a:gd name="T11" fmla="*/ 1 h 14"/>
                <a:gd name="T12" fmla="*/ 1 w 12"/>
                <a:gd name="T13" fmla="*/ 1 h 14"/>
                <a:gd name="T14" fmla="*/ 1 w 12"/>
                <a:gd name="T15" fmla="*/ 1 h 14"/>
                <a:gd name="T16" fmla="*/ 1 w 12"/>
                <a:gd name="T17" fmla="*/ 1 h 14"/>
                <a:gd name="T18" fmla="*/ 1 w 12"/>
                <a:gd name="T19" fmla="*/ 1 h 14"/>
                <a:gd name="T20" fmla="*/ 1 w 12"/>
                <a:gd name="T21" fmla="*/ 1 h 14"/>
                <a:gd name="T22" fmla="*/ 1 w 12"/>
                <a:gd name="T23" fmla="*/ 1 h 14"/>
                <a:gd name="T24" fmla="*/ 1 w 12"/>
                <a:gd name="T25" fmla="*/ 1 h 14"/>
                <a:gd name="T26" fmla="*/ 1 w 12"/>
                <a:gd name="T27" fmla="*/ 1 h 14"/>
                <a:gd name="T28" fmla="*/ 1 w 12"/>
                <a:gd name="T29" fmla="*/ 1 h 14"/>
                <a:gd name="T30" fmla="*/ 1 w 12"/>
                <a:gd name="T31" fmla="*/ 1 h 14"/>
                <a:gd name="T32" fmla="*/ 1 w 12"/>
                <a:gd name="T33" fmla="*/ 1 h 14"/>
                <a:gd name="T34" fmla="*/ 1 w 12"/>
                <a:gd name="T35" fmla="*/ 1 h 14"/>
                <a:gd name="T36" fmla="*/ 1 w 12"/>
                <a:gd name="T37" fmla="*/ 1 h 14"/>
                <a:gd name="T38" fmla="*/ 1 w 12"/>
                <a:gd name="T39" fmla="*/ 1 h 14"/>
                <a:gd name="T40" fmla="*/ 1 w 12"/>
                <a:gd name="T41" fmla="*/ 1 h 14"/>
                <a:gd name="T42" fmla="*/ 1 w 12"/>
                <a:gd name="T43" fmla="*/ 1 h 14"/>
                <a:gd name="T44" fmla="*/ 1 w 12"/>
                <a:gd name="T45" fmla="*/ 1 h 14"/>
                <a:gd name="T46" fmla="*/ 1 w 12"/>
                <a:gd name="T47" fmla="*/ 1 h 14"/>
                <a:gd name="T48" fmla="*/ 1 w 12"/>
                <a:gd name="T49" fmla="*/ 1 h 14"/>
                <a:gd name="T50" fmla="*/ 1 w 12"/>
                <a:gd name="T51" fmla="*/ 1 h 14"/>
                <a:gd name="T52" fmla="*/ 1 w 12"/>
                <a:gd name="T53" fmla="*/ 1 h 14"/>
                <a:gd name="T54" fmla="*/ 1 w 12"/>
                <a:gd name="T55" fmla="*/ 1 h 14"/>
                <a:gd name="T56" fmla="*/ 1 w 12"/>
                <a:gd name="T57" fmla="*/ 1 h 14"/>
                <a:gd name="T58" fmla="*/ 1 w 12"/>
                <a:gd name="T59" fmla="*/ 1 h 14"/>
                <a:gd name="T60" fmla="*/ 1 w 12"/>
                <a:gd name="T61" fmla="*/ 1 h 14"/>
                <a:gd name="T62" fmla="*/ 1 w 12"/>
                <a:gd name="T63" fmla="*/ 1 h 14"/>
                <a:gd name="T64" fmla="*/ 1 w 12"/>
                <a:gd name="T65" fmla="*/ 1 h 14"/>
                <a:gd name="T66" fmla="*/ 1 w 12"/>
                <a:gd name="T67" fmla="*/ 1 h 14"/>
                <a:gd name="T68" fmla="*/ 1 w 12"/>
                <a:gd name="T69" fmla="*/ 1 h 14"/>
                <a:gd name="T70" fmla="*/ 1 w 12"/>
                <a:gd name="T71" fmla="*/ 1 h 14"/>
                <a:gd name="T72" fmla="*/ 1 w 12"/>
                <a:gd name="T73" fmla="*/ 1 h 14"/>
                <a:gd name="T74" fmla="*/ 1 w 12"/>
                <a:gd name="T75" fmla="*/ 1 h 14"/>
                <a:gd name="T76" fmla="*/ 1 w 12"/>
                <a:gd name="T77" fmla="*/ 1 h 14"/>
                <a:gd name="T78" fmla="*/ 1 w 12"/>
                <a:gd name="T79" fmla="*/ 1 h 14"/>
                <a:gd name="T80" fmla="*/ 1 w 12"/>
                <a:gd name="T81" fmla="*/ 1 h 14"/>
                <a:gd name="T82" fmla="*/ 0 w 12"/>
                <a:gd name="T83" fmla="*/ 1 h 14"/>
                <a:gd name="T84" fmla="*/ 0 w 12"/>
                <a:gd name="T85" fmla="*/ 1 h 14"/>
                <a:gd name="T86" fmla="*/ 0 w 12"/>
                <a:gd name="T87" fmla="*/ 1 h 14"/>
                <a:gd name="T88" fmla="*/ 0 w 12"/>
                <a:gd name="T89" fmla="*/ 1 h 14"/>
                <a:gd name="T90" fmla="*/ 0 w 12"/>
                <a:gd name="T91" fmla="*/ 1 h 14"/>
                <a:gd name="T92" fmla="*/ 0 w 12"/>
                <a:gd name="T93" fmla="*/ 1 h 14"/>
                <a:gd name="T94" fmla="*/ 0 w 12"/>
                <a:gd name="T95" fmla="*/ 1 h 14"/>
                <a:gd name="T96" fmla="*/ 0 w 12"/>
                <a:gd name="T97" fmla="*/ 1 h 14"/>
                <a:gd name="T98" fmla="*/ 0 w 12"/>
                <a:gd name="T99" fmla="*/ 1 h 14"/>
                <a:gd name="T100" fmla="*/ 0 w 12"/>
                <a:gd name="T101" fmla="*/ 0 h 14"/>
                <a:gd name="T102" fmla="*/ 0 w 12"/>
                <a:gd name="T103" fmla="*/ 0 h 14"/>
                <a:gd name="T104" fmla="*/ 0 w 12"/>
                <a:gd name="T105" fmla="*/ 0 h 14"/>
                <a:gd name="T106" fmla="*/ 1 w 12"/>
                <a:gd name="T107" fmla="*/ 0 h 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2"/>
                <a:gd name="T163" fmla="*/ 0 h 14"/>
                <a:gd name="T164" fmla="*/ 12 w 12"/>
                <a:gd name="T165" fmla="*/ 14 h 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2" h="14">
                  <a:moveTo>
                    <a:pt x="5" y="0"/>
                  </a:moveTo>
                  <a:lnTo>
                    <a:pt x="5" y="6"/>
                  </a:lnTo>
                  <a:lnTo>
                    <a:pt x="7" y="4"/>
                  </a:lnTo>
                  <a:lnTo>
                    <a:pt x="9" y="4"/>
                  </a:lnTo>
                  <a:lnTo>
                    <a:pt x="9" y="6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7" y="8"/>
                  </a:lnTo>
                  <a:lnTo>
                    <a:pt x="7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67" name="Freeform 491"/>
            <p:cNvSpPr>
              <a:spLocks noEditPoints="1"/>
            </p:cNvSpPr>
            <p:nvPr/>
          </p:nvSpPr>
          <p:spPr bwMode="auto">
            <a:xfrm>
              <a:off x="3876" y="2209"/>
              <a:ext cx="6" cy="6"/>
            </a:xfrm>
            <a:custGeom>
              <a:avLst/>
              <a:gdLst>
                <a:gd name="T0" fmla="*/ 1 w 9"/>
                <a:gd name="T1" fmla="*/ 0 h 10"/>
                <a:gd name="T2" fmla="*/ 1 w 9"/>
                <a:gd name="T3" fmla="*/ 0 h 10"/>
                <a:gd name="T4" fmla="*/ 1 w 9"/>
                <a:gd name="T5" fmla="*/ 1 h 10"/>
                <a:gd name="T6" fmla="*/ 1 w 9"/>
                <a:gd name="T7" fmla="*/ 1 h 10"/>
                <a:gd name="T8" fmla="*/ 1 w 9"/>
                <a:gd name="T9" fmla="*/ 1 h 10"/>
                <a:gd name="T10" fmla="*/ 1 w 9"/>
                <a:gd name="T11" fmla="*/ 1 h 10"/>
                <a:gd name="T12" fmla="*/ 1 w 9"/>
                <a:gd name="T13" fmla="*/ 1 h 10"/>
                <a:gd name="T14" fmla="*/ 1 w 9"/>
                <a:gd name="T15" fmla="*/ 1 h 10"/>
                <a:gd name="T16" fmla="*/ 1 w 9"/>
                <a:gd name="T17" fmla="*/ 1 h 10"/>
                <a:gd name="T18" fmla="*/ 1 w 9"/>
                <a:gd name="T19" fmla="*/ 1 h 10"/>
                <a:gd name="T20" fmla="*/ 1 w 9"/>
                <a:gd name="T21" fmla="*/ 1 h 10"/>
                <a:gd name="T22" fmla="*/ 1 w 9"/>
                <a:gd name="T23" fmla="*/ 1 h 10"/>
                <a:gd name="T24" fmla="*/ 0 w 9"/>
                <a:gd name="T25" fmla="*/ 1 h 10"/>
                <a:gd name="T26" fmla="*/ 0 w 9"/>
                <a:gd name="T27" fmla="*/ 1 h 10"/>
                <a:gd name="T28" fmla="*/ 0 w 9"/>
                <a:gd name="T29" fmla="*/ 1 h 10"/>
                <a:gd name="T30" fmla="*/ 0 w 9"/>
                <a:gd name="T31" fmla="*/ 1 h 10"/>
                <a:gd name="T32" fmla="*/ 0 w 9"/>
                <a:gd name="T33" fmla="*/ 1 h 10"/>
                <a:gd name="T34" fmla="*/ 1 w 9"/>
                <a:gd name="T35" fmla="*/ 0 h 10"/>
                <a:gd name="T36" fmla="*/ 1 w 9"/>
                <a:gd name="T37" fmla="*/ 0 h 10"/>
                <a:gd name="T38" fmla="*/ 1 w 9"/>
                <a:gd name="T39" fmla="*/ 1 h 10"/>
                <a:gd name="T40" fmla="*/ 1 w 9"/>
                <a:gd name="T41" fmla="*/ 1 h 10"/>
                <a:gd name="T42" fmla="*/ 1 w 9"/>
                <a:gd name="T43" fmla="*/ 1 h 10"/>
                <a:gd name="T44" fmla="*/ 1 w 9"/>
                <a:gd name="T45" fmla="*/ 1 h 10"/>
                <a:gd name="T46" fmla="*/ 1 w 9"/>
                <a:gd name="T47" fmla="*/ 1 h 10"/>
                <a:gd name="T48" fmla="*/ 1 w 9"/>
                <a:gd name="T49" fmla="*/ 1 h 10"/>
                <a:gd name="T50" fmla="*/ 1 w 9"/>
                <a:gd name="T51" fmla="*/ 1 h 10"/>
                <a:gd name="T52" fmla="*/ 1 w 9"/>
                <a:gd name="T53" fmla="*/ 1 h 10"/>
                <a:gd name="T54" fmla="*/ 1 w 9"/>
                <a:gd name="T55" fmla="*/ 1 h 10"/>
                <a:gd name="T56" fmla="*/ 1 w 9"/>
                <a:gd name="T57" fmla="*/ 1 h 10"/>
                <a:gd name="T58" fmla="*/ 1 w 9"/>
                <a:gd name="T59" fmla="*/ 1 h 10"/>
                <a:gd name="T60" fmla="*/ 1 w 9"/>
                <a:gd name="T61" fmla="*/ 1 h 10"/>
                <a:gd name="T62" fmla="*/ 1 w 9"/>
                <a:gd name="T63" fmla="*/ 1 h 10"/>
                <a:gd name="T64" fmla="*/ 1 w 9"/>
                <a:gd name="T65" fmla="*/ 1 h 10"/>
                <a:gd name="T66" fmla="*/ 1 w 9"/>
                <a:gd name="T67" fmla="*/ 1 h 10"/>
                <a:gd name="T68" fmla="*/ 1 w 9"/>
                <a:gd name="T69" fmla="*/ 1 h 10"/>
                <a:gd name="T70" fmla="*/ 1 w 9"/>
                <a:gd name="T71" fmla="*/ 1 h 10"/>
                <a:gd name="T72" fmla="*/ 1 w 9"/>
                <a:gd name="T73" fmla="*/ 1 h 10"/>
                <a:gd name="T74" fmla="*/ 1 w 9"/>
                <a:gd name="T75" fmla="*/ 1 h 10"/>
                <a:gd name="T76" fmla="*/ 1 w 9"/>
                <a:gd name="T77" fmla="*/ 1 h 10"/>
                <a:gd name="T78" fmla="*/ 1 w 9"/>
                <a:gd name="T79" fmla="*/ 1 h 10"/>
                <a:gd name="T80" fmla="*/ 1 w 9"/>
                <a:gd name="T81" fmla="*/ 1 h 10"/>
                <a:gd name="T82" fmla="*/ 1 w 9"/>
                <a:gd name="T83" fmla="*/ 1 h 10"/>
                <a:gd name="T84" fmla="*/ 1 w 9"/>
                <a:gd name="T85" fmla="*/ 1 h 10"/>
                <a:gd name="T86" fmla="*/ 1 w 9"/>
                <a:gd name="T87" fmla="*/ 1 h 1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"/>
                <a:gd name="T133" fmla="*/ 0 h 10"/>
                <a:gd name="T134" fmla="*/ 9 w 9"/>
                <a:gd name="T135" fmla="*/ 10 h 1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" h="10">
                  <a:moveTo>
                    <a:pt x="5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  <a:moveTo>
                    <a:pt x="5" y="2"/>
                  </a:moveTo>
                  <a:lnTo>
                    <a:pt x="5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68" name="Freeform 492"/>
            <p:cNvSpPr>
              <a:spLocks/>
            </p:cNvSpPr>
            <p:nvPr/>
          </p:nvSpPr>
          <p:spPr bwMode="auto">
            <a:xfrm>
              <a:off x="3768" y="2207"/>
              <a:ext cx="10" cy="8"/>
            </a:xfrm>
            <a:custGeom>
              <a:avLst/>
              <a:gdLst>
                <a:gd name="T0" fmla="*/ 0 w 18"/>
                <a:gd name="T1" fmla="*/ 0 h 14"/>
                <a:gd name="T2" fmla="*/ 1 w 18"/>
                <a:gd name="T3" fmla="*/ 0 h 14"/>
                <a:gd name="T4" fmla="*/ 1 w 18"/>
                <a:gd name="T5" fmla="*/ 0 h 14"/>
                <a:gd name="T6" fmla="*/ 1 w 18"/>
                <a:gd name="T7" fmla="*/ 0 h 14"/>
                <a:gd name="T8" fmla="*/ 1 w 18"/>
                <a:gd name="T9" fmla="*/ 0 h 14"/>
                <a:gd name="T10" fmla="*/ 1 w 18"/>
                <a:gd name="T11" fmla="*/ 0 h 14"/>
                <a:gd name="T12" fmla="*/ 1 w 18"/>
                <a:gd name="T13" fmla="*/ 1 h 14"/>
                <a:gd name="T14" fmla="*/ 1 w 18"/>
                <a:gd name="T15" fmla="*/ 1 h 14"/>
                <a:gd name="T16" fmla="*/ 1 w 18"/>
                <a:gd name="T17" fmla="*/ 1 h 14"/>
                <a:gd name="T18" fmla="*/ 1 w 18"/>
                <a:gd name="T19" fmla="*/ 1 h 14"/>
                <a:gd name="T20" fmla="*/ 1 w 18"/>
                <a:gd name="T21" fmla="*/ 1 h 14"/>
                <a:gd name="T22" fmla="*/ 1 w 18"/>
                <a:gd name="T23" fmla="*/ 1 h 14"/>
                <a:gd name="T24" fmla="*/ 1 w 18"/>
                <a:gd name="T25" fmla="*/ 1 h 14"/>
                <a:gd name="T26" fmla="*/ 1 w 18"/>
                <a:gd name="T27" fmla="*/ 1 h 14"/>
                <a:gd name="T28" fmla="*/ 1 w 18"/>
                <a:gd name="T29" fmla="*/ 1 h 14"/>
                <a:gd name="T30" fmla="*/ 1 w 18"/>
                <a:gd name="T31" fmla="*/ 1 h 14"/>
                <a:gd name="T32" fmla="*/ 1 w 18"/>
                <a:gd name="T33" fmla="*/ 1 h 14"/>
                <a:gd name="T34" fmla="*/ 1 w 18"/>
                <a:gd name="T35" fmla="*/ 1 h 14"/>
                <a:gd name="T36" fmla="*/ 1 w 18"/>
                <a:gd name="T37" fmla="*/ 1 h 14"/>
                <a:gd name="T38" fmla="*/ 1 w 18"/>
                <a:gd name="T39" fmla="*/ 1 h 14"/>
                <a:gd name="T40" fmla="*/ 1 w 18"/>
                <a:gd name="T41" fmla="*/ 1 h 14"/>
                <a:gd name="T42" fmla="*/ 1 w 18"/>
                <a:gd name="T43" fmla="*/ 1 h 14"/>
                <a:gd name="T44" fmla="*/ 1 w 18"/>
                <a:gd name="T45" fmla="*/ 1 h 14"/>
                <a:gd name="T46" fmla="*/ 1 w 18"/>
                <a:gd name="T47" fmla="*/ 1 h 14"/>
                <a:gd name="T48" fmla="*/ 1 w 18"/>
                <a:gd name="T49" fmla="*/ 1 h 14"/>
                <a:gd name="T50" fmla="*/ 1 w 18"/>
                <a:gd name="T51" fmla="*/ 1 h 14"/>
                <a:gd name="T52" fmla="*/ 1 w 18"/>
                <a:gd name="T53" fmla="*/ 1 h 14"/>
                <a:gd name="T54" fmla="*/ 1 w 18"/>
                <a:gd name="T55" fmla="*/ 0 h 14"/>
                <a:gd name="T56" fmla="*/ 1 w 18"/>
                <a:gd name="T57" fmla="*/ 0 h 14"/>
                <a:gd name="T58" fmla="*/ 1 w 18"/>
                <a:gd name="T59" fmla="*/ 0 h 14"/>
                <a:gd name="T60" fmla="*/ 1 w 18"/>
                <a:gd name="T61" fmla="*/ 0 h 14"/>
                <a:gd name="T62" fmla="*/ 1 w 18"/>
                <a:gd name="T63" fmla="*/ 0 h 14"/>
                <a:gd name="T64" fmla="*/ 1 w 18"/>
                <a:gd name="T65" fmla="*/ 0 h 14"/>
                <a:gd name="T66" fmla="*/ 1 w 18"/>
                <a:gd name="T67" fmla="*/ 0 h 14"/>
                <a:gd name="T68" fmla="*/ 1 w 18"/>
                <a:gd name="T69" fmla="*/ 0 h 14"/>
                <a:gd name="T70" fmla="*/ 1 w 18"/>
                <a:gd name="T71" fmla="*/ 0 h 14"/>
                <a:gd name="T72" fmla="*/ 1 w 18"/>
                <a:gd name="T73" fmla="*/ 1 h 14"/>
                <a:gd name="T74" fmla="*/ 1 w 18"/>
                <a:gd name="T75" fmla="*/ 1 h 14"/>
                <a:gd name="T76" fmla="*/ 1 w 18"/>
                <a:gd name="T77" fmla="*/ 1 h 14"/>
                <a:gd name="T78" fmla="*/ 1 w 18"/>
                <a:gd name="T79" fmla="*/ 1 h 14"/>
                <a:gd name="T80" fmla="*/ 1 w 18"/>
                <a:gd name="T81" fmla="*/ 1 h 14"/>
                <a:gd name="T82" fmla="*/ 1 w 18"/>
                <a:gd name="T83" fmla="*/ 1 h 14"/>
                <a:gd name="T84" fmla="*/ 1 w 18"/>
                <a:gd name="T85" fmla="*/ 1 h 14"/>
                <a:gd name="T86" fmla="*/ 1 w 18"/>
                <a:gd name="T87" fmla="*/ 1 h 14"/>
                <a:gd name="T88" fmla="*/ 1 w 18"/>
                <a:gd name="T89" fmla="*/ 1 h 14"/>
                <a:gd name="T90" fmla="*/ 1 w 18"/>
                <a:gd name="T91" fmla="*/ 1 h 14"/>
                <a:gd name="T92" fmla="*/ 1 w 18"/>
                <a:gd name="T93" fmla="*/ 1 h 14"/>
                <a:gd name="T94" fmla="*/ 1 w 18"/>
                <a:gd name="T95" fmla="*/ 1 h 14"/>
                <a:gd name="T96" fmla="*/ 1 w 18"/>
                <a:gd name="T97" fmla="*/ 1 h 14"/>
                <a:gd name="T98" fmla="*/ 1 w 18"/>
                <a:gd name="T99" fmla="*/ 1 h 14"/>
                <a:gd name="T100" fmla="*/ 1 w 18"/>
                <a:gd name="T101" fmla="*/ 1 h 14"/>
                <a:gd name="T102" fmla="*/ 1 w 18"/>
                <a:gd name="T103" fmla="*/ 1 h 14"/>
                <a:gd name="T104" fmla="*/ 1 w 18"/>
                <a:gd name="T105" fmla="*/ 1 h 14"/>
                <a:gd name="T106" fmla="*/ 1 w 18"/>
                <a:gd name="T107" fmla="*/ 1 h 14"/>
                <a:gd name="T108" fmla="*/ 1 w 18"/>
                <a:gd name="T109" fmla="*/ 1 h 14"/>
                <a:gd name="T110" fmla="*/ 1 w 18"/>
                <a:gd name="T111" fmla="*/ 1 h 14"/>
                <a:gd name="T112" fmla="*/ 1 w 18"/>
                <a:gd name="T113" fmla="*/ 1 h 14"/>
                <a:gd name="T114" fmla="*/ 1 w 18"/>
                <a:gd name="T115" fmla="*/ 0 h 14"/>
                <a:gd name="T116" fmla="*/ 1 w 18"/>
                <a:gd name="T117" fmla="*/ 0 h 14"/>
                <a:gd name="T118" fmla="*/ 0 w 18"/>
                <a:gd name="T119" fmla="*/ 0 h 14"/>
                <a:gd name="T120" fmla="*/ 0 w 18"/>
                <a:gd name="T121" fmla="*/ 0 h 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"/>
                <a:gd name="T184" fmla="*/ 0 h 14"/>
                <a:gd name="T185" fmla="*/ 18 w 18"/>
                <a:gd name="T186" fmla="*/ 14 h 1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" h="14">
                  <a:moveTo>
                    <a:pt x="0" y="0"/>
                  </a:moveTo>
                  <a:lnTo>
                    <a:pt x="9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9" y="14"/>
                  </a:lnTo>
                  <a:lnTo>
                    <a:pt x="11" y="14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69" name="Freeform 493"/>
            <p:cNvSpPr>
              <a:spLocks/>
            </p:cNvSpPr>
            <p:nvPr/>
          </p:nvSpPr>
          <p:spPr bwMode="auto">
            <a:xfrm>
              <a:off x="3778" y="2209"/>
              <a:ext cx="13" cy="6"/>
            </a:xfrm>
            <a:custGeom>
              <a:avLst/>
              <a:gdLst>
                <a:gd name="T0" fmla="*/ 1 w 21"/>
                <a:gd name="T1" fmla="*/ 1 h 10"/>
                <a:gd name="T2" fmla="*/ 1 w 21"/>
                <a:gd name="T3" fmla="*/ 0 h 10"/>
                <a:gd name="T4" fmla="*/ 1 w 21"/>
                <a:gd name="T5" fmla="*/ 0 h 10"/>
                <a:gd name="T6" fmla="*/ 1 w 21"/>
                <a:gd name="T7" fmla="*/ 0 h 10"/>
                <a:gd name="T8" fmla="*/ 1 w 21"/>
                <a:gd name="T9" fmla="*/ 1 h 10"/>
                <a:gd name="T10" fmla="*/ 1 w 21"/>
                <a:gd name="T11" fmla="*/ 0 h 10"/>
                <a:gd name="T12" fmla="*/ 1 w 21"/>
                <a:gd name="T13" fmla="*/ 0 h 10"/>
                <a:gd name="T14" fmla="*/ 1 w 21"/>
                <a:gd name="T15" fmla="*/ 0 h 10"/>
                <a:gd name="T16" fmla="*/ 1 w 21"/>
                <a:gd name="T17" fmla="*/ 1 h 10"/>
                <a:gd name="T18" fmla="*/ 1 w 21"/>
                <a:gd name="T19" fmla="*/ 1 h 10"/>
                <a:gd name="T20" fmla="*/ 1 w 21"/>
                <a:gd name="T21" fmla="*/ 1 h 10"/>
                <a:gd name="T22" fmla="*/ 1 w 21"/>
                <a:gd name="T23" fmla="*/ 1 h 10"/>
                <a:gd name="T24" fmla="*/ 1 w 21"/>
                <a:gd name="T25" fmla="*/ 1 h 10"/>
                <a:gd name="T26" fmla="*/ 1 w 21"/>
                <a:gd name="T27" fmla="*/ 1 h 10"/>
                <a:gd name="T28" fmla="*/ 1 w 21"/>
                <a:gd name="T29" fmla="*/ 1 h 10"/>
                <a:gd name="T30" fmla="*/ 1 w 21"/>
                <a:gd name="T31" fmla="*/ 1 h 10"/>
                <a:gd name="T32" fmla="*/ 1 w 21"/>
                <a:gd name="T33" fmla="*/ 1 h 10"/>
                <a:gd name="T34" fmla="*/ 1 w 21"/>
                <a:gd name="T35" fmla="*/ 1 h 10"/>
                <a:gd name="T36" fmla="*/ 1 w 21"/>
                <a:gd name="T37" fmla="*/ 1 h 10"/>
                <a:gd name="T38" fmla="*/ 1 w 21"/>
                <a:gd name="T39" fmla="*/ 1 h 10"/>
                <a:gd name="T40" fmla="*/ 1 w 21"/>
                <a:gd name="T41" fmla="*/ 1 h 10"/>
                <a:gd name="T42" fmla="*/ 1 w 21"/>
                <a:gd name="T43" fmla="*/ 1 h 10"/>
                <a:gd name="T44" fmla="*/ 1 w 21"/>
                <a:gd name="T45" fmla="*/ 1 h 10"/>
                <a:gd name="T46" fmla="*/ 1 w 21"/>
                <a:gd name="T47" fmla="*/ 1 h 10"/>
                <a:gd name="T48" fmla="*/ 1 w 21"/>
                <a:gd name="T49" fmla="*/ 1 h 10"/>
                <a:gd name="T50" fmla="*/ 1 w 21"/>
                <a:gd name="T51" fmla="*/ 1 h 10"/>
                <a:gd name="T52" fmla="*/ 1 w 21"/>
                <a:gd name="T53" fmla="*/ 1 h 10"/>
                <a:gd name="T54" fmla="*/ 1 w 21"/>
                <a:gd name="T55" fmla="*/ 1 h 10"/>
                <a:gd name="T56" fmla="*/ 1 w 21"/>
                <a:gd name="T57" fmla="*/ 1 h 10"/>
                <a:gd name="T58" fmla="*/ 1 w 21"/>
                <a:gd name="T59" fmla="*/ 1 h 10"/>
                <a:gd name="T60" fmla="*/ 1 w 21"/>
                <a:gd name="T61" fmla="*/ 1 h 10"/>
                <a:gd name="T62" fmla="*/ 1 w 21"/>
                <a:gd name="T63" fmla="*/ 1 h 10"/>
                <a:gd name="T64" fmla="*/ 1 w 21"/>
                <a:gd name="T65" fmla="*/ 1 h 10"/>
                <a:gd name="T66" fmla="*/ 1 w 21"/>
                <a:gd name="T67" fmla="*/ 1 h 10"/>
                <a:gd name="T68" fmla="*/ 1 w 21"/>
                <a:gd name="T69" fmla="*/ 1 h 10"/>
                <a:gd name="T70" fmla="*/ 1 w 21"/>
                <a:gd name="T71" fmla="*/ 1 h 10"/>
                <a:gd name="T72" fmla="*/ 1 w 21"/>
                <a:gd name="T73" fmla="*/ 1 h 10"/>
                <a:gd name="T74" fmla="*/ 0 w 21"/>
                <a:gd name="T75" fmla="*/ 1 h 10"/>
                <a:gd name="T76" fmla="*/ 1 w 21"/>
                <a:gd name="T77" fmla="*/ 1 h 10"/>
                <a:gd name="T78" fmla="*/ 1 w 21"/>
                <a:gd name="T79" fmla="*/ 1 h 10"/>
                <a:gd name="T80" fmla="*/ 1 w 21"/>
                <a:gd name="T81" fmla="*/ 1 h 10"/>
                <a:gd name="T82" fmla="*/ 1 w 21"/>
                <a:gd name="T83" fmla="*/ 1 h 10"/>
                <a:gd name="T84" fmla="*/ 0 w 21"/>
                <a:gd name="T85" fmla="*/ 0 h 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"/>
                <a:gd name="T130" fmla="*/ 0 h 10"/>
                <a:gd name="T131" fmla="*/ 21 w 21"/>
                <a:gd name="T132" fmla="*/ 10 h 1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" h="10">
                  <a:moveTo>
                    <a:pt x="5" y="0"/>
                  </a:moveTo>
                  <a:lnTo>
                    <a:pt x="5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14" y="10"/>
                  </a:lnTo>
                  <a:lnTo>
                    <a:pt x="17" y="10"/>
                  </a:lnTo>
                  <a:lnTo>
                    <a:pt x="17" y="8"/>
                  </a:lnTo>
                  <a:lnTo>
                    <a:pt x="17" y="4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7" y="10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7" y="2"/>
                  </a:lnTo>
                  <a:lnTo>
                    <a:pt x="5" y="4"/>
                  </a:lnTo>
                  <a:lnTo>
                    <a:pt x="5" y="8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3" y="8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70" name="Freeform 494"/>
            <p:cNvSpPr>
              <a:spLocks/>
            </p:cNvSpPr>
            <p:nvPr/>
          </p:nvSpPr>
          <p:spPr bwMode="auto">
            <a:xfrm>
              <a:off x="3795" y="2207"/>
              <a:ext cx="8" cy="8"/>
            </a:xfrm>
            <a:custGeom>
              <a:avLst/>
              <a:gdLst>
                <a:gd name="T0" fmla="*/ 1 w 12"/>
                <a:gd name="T1" fmla="*/ 0 h 14"/>
                <a:gd name="T2" fmla="*/ 1 w 12"/>
                <a:gd name="T3" fmla="*/ 1 h 14"/>
                <a:gd name="T4" fmla="*/ 1 w 12"/>
                <a:gd name="T5" fmla="*/ 1 h 14"/>
                <a:gd name="T6" fmla="*/ 1 w 12"/>
                <a:gd name="T7" fmla="*/ 1 h 14"/>
                <a:gd name="T8" fmla="*/ 1 w 12"/>
                <a:gd name="T9" fmla="*/ 1 h 14"/>
                <a:gd name="T10" fmla="*/ 1 w 12"/>
                <a:gd name="T11" fmla="*/ 1 h 14"/>
                <a:gd name="T12" fmla="*/ 1 w 12"/>
                <a:gd name="T13" fmla="*/ 1 h 14"/>
                <a:gd name="T14" fmla="*/ 1 w 12"/>
                <a:gd name="T15" fmla="*/ 1 h 14"/>
                <a:gd name="T16" fmla="*/ 1 w 12"/>
                <a:gd name="T17" fmla="*/ 1 h 14"/>
                <a:gd name="T18" fmla="*/ 1 w 12"/>
                <a:gd name="T19" fmla="*/ 1 h 14"/>
                <a:gd name="T20" fmla="*/ 1 w 12"/>
                <a:gd name="T21" fmla="*/ 1 h 14"/>
                <a:gd name="T22" fmla="*/ 1 w 12"/>
                <a:gd name="T23" fmla="*/ 1 h 14"/>
                <a:gd name="T24" fmla="*/ 1 w 12"/>
                <a:gd name="T25" fmla="*/ 1 h 14"/>
                <a:gd name="T26" fmla="*/ 1 w 12"/>
                <a:gd name="T27" fmla="*/ 1 h 14"/>
                <a:gd name="T28" fmla="*/ 1 w 12"/>
                <a:gd name="T29" fmla="*/ 1 h 14"/>
                <a:gd name="T30" fmla="*/ 1 w 12"/>
                <a:gd name="T31" fmla="*/ 1 h 14"/>
                <a:gd name="T32" fmla="*/ 1 w 12"/>
                <a:gd name="T33" fmla="*/ 1 h 14"/>
                <a:gd name="T34" fmla="*/ 1 w 12"/>
                <a:gd name="T35" fmla="*/ 1 h 14"/>
                <a:gd name="T36" fmla="*/ 1 w 12"/>
                <a:gd name="T37" fmla="*/ 1 h 14"/>
                <a:gd name="T38" fmla="*/ 1 w 12"/>
                <a:gd name="T39" fmla="*/ 1 h 14"/>
                <a:gd name="T40" fmla="*/ 0 w 12"/>
                <a:gd name="T41" fmla="*/ 1 h 14"/>
                <a:gd name="T42" fmla="*/ 0 w 12"/>
                <a:gd name="T43" fmla="*/ 1 h 14"/>
                <a:gd name="T44" fmla="*/ 0 w 12"/>
                <a:gd name="T45" fmla="*/ 1 h 14"/>
                <a:gd name="T46" fmla="*/ 0 w 12"/>
                <a:gd name="T47" fmla="*/ 1 h 14"/>
                <a:gd name="T48" fmla="*/ 0 w 12"/>
                <a:gd name="T49" fmla="*/ 1 h 14"/>
                <a:gd name="T50" fmla="*/ 0 w 12"/>
                <a:gd name="T51" fmla="*/ 1 h 14"/>
                <a:gd name="T52" fmla="*/ 0 w 12"/>
                <a:gd name="T53" fmla="*/ 0 h 14"/>
                <a:gd name="T54" fmla="*/ 0 w 12"/>
                <a:gd name="T55" fmla="*/ 0 h 14"/>
                <a:gd name="T56" fmla="*/ 0 w 12"/>
                <a:gd name="T57" fmla="*/ 0 h 14"/>
                <a:gd name="T58" fmla="*/ 0 w 12"/>
                <a:gd name="T59" fmla="*/ 0 h 14"/>
                <a:gd name="T60" fmla="*/ 1 w 12"/>
                <a:gd name="T61" fmla="*/ 0 h 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"/>
                <a:gd name="T94" fmla="*/ 0 h 14"/>
                <a:gd name="T95" fmla="*/ 12 w 12"/>
                <a:gd name="T96" fmla="*/ 14 h 1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" h="14">
                  <a:moveTo>
                    <a:pt x="5" y="0"/>
                  </a:moveTo>
                  <a:lnTo>
                    <a:pt x="5" y="6"/>
                  </a:lnTo>
                  <a:lnTo>
                    <a:pt x="5" y="4"/>
                  </a:lnTo>
                  <a:lnTo>
                    <a:pt x="7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71" name="Freeform 495"/>
            <p:cNvSpPr>
              <a:spLocks/>
            </p:cNvSpPr>
            <p:nvPr/>
          </p:nvSpPr>
          <p:spPr bwMode="auto">
            <a:xfrm>
              <a:off x="3799" y="2211"/>
              <a:ext cx="0" cy="4"/>
            </a:xfrm>
            <a:custGeom>
              <a:avLst/>
              <a:gdLst>
                <a:gd name="T0" fmla="*/ 0 w 2"/>
                <a:gd name="T1" fmla="*/ 0 h 8"/>
                <a:gd name="T2" fmla="*/ 0 w 2"/>
                <a:gd name="T3" fmla="*/ 1 h 8"/>
                <a:gd name="T4" fmla="*/ 0 w 2"/>
                <a:gd name="T5" fmla="*/ 1 h 8"/>
                <a:gd name="T6" fmla="*/ 0 w 2"/>
                <a:gd name="T7" fmla="*/ 1 h 8"/>
                <a:gd name="T8" fmla="*/ 0 w 2"/>
                <a:gd name="T9" fmla="*/ 1 h 8"/>
                <a:gd name="T10" fmla="*/ 0 w 2"/>
                <a:gd name="T11" fmla="*/ 1 h 8"/>
                <a:gd name="T12" fmla="*/ 0 w 2"/>
                <a:gd name="T13" fmla="*/ 1 h 8"/>
                <a:gd name="T14" fmla="*/ 0 w 2"/>
                <a:gd name="T15" fmla="*/ 1 h 8"/>
                <a:gd name="T16" fmla="*/ 0 w 2"/>
                <a:gd name="T17" fmla="*/ 1 h 8"/>
                <a:gd name="T18" fmla="*/ 0 w 2"/>
                <a:gd name="T19" fmla="*/ 1 h 8"/>
                <a:gd name="T20" fmla="*/ 0 w 2"/>
                <a:gd name="T21" fmla="*/ 1 h 8"/>
                <a:gd name="T22" fmla="*/ 0 w 2"/>
                <a:gd name="T23" fmla="*/ 1 h 8"/>
                <a:gd name="T24" fmla="*/ 0 w 2"/>
                <a:gd name="T25" fmla="*/ 1 h 8"/>
                <a:gd name="T26" fmla="*/ 0 w 2"/>
                <a:gd name="T27" fmla="*/ 1 h 8"/>
                <a:gd name="T28" fmla="*/ 0 w 2"/>
                <a:gd name="T29" fmla="*/ 1 h 8"/>
                <a:gd name="T30" fmla="*/ 0 w 2"/>
                <a:gd name="T31" fmla="*/ 0 h 8"/>
                <a:gd name="T32" fmla="*/ 0 w 2"/>
                <a:gd name="T33" fmla="*/ 0 h 8"/>
                <a:gd name="T34" fmla="*/ 0 w 2"/>
                <a:gd name="T35" fmla="*/ 0 h 8"/>
                <a:gd name="T36" fmla="*/ 0 w 2"/>
                <a:gd name="T37" fmla="*/ 0 h 8"/>
                <a:gd name="T38" fmla="*/ 0 w 2"/>
                <a:gd name="T39" fmla="*/ 0 h 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"/>
                <a:gd name="T61" fmla="*/ 0 h 8"/>
                <a:gd name="T62" fmla="*/ 0 w 2"/>
                <a:gd name="T63" fmla="*/ 8 h 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" h="8">
                  <a:moveTo>
                    <a:pt x="0" y="0"/>
                  </a:move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72" name="Freeform 496"/>
            <p:cNvSpPr>
              <a:spLocks/>
            </p:cNvSpPr>
            <p:nvPr/>
          </p:nvSpPr>
          <p:spPr bwMode="auto">
            <a:xfrm>
              <a:off x="3804" y="2209"/>
              <a:ext cx="6" cy="6"/>
            </a:xfrm>
            <a:custGeom>
              <a:avLst/>
              <a:gdLst>
                <a:gd name="T0" fmla="*/ 1 w 9"/>
                <a:gd name="T1" fmla="*/ 0 h 10"/>
                <a:gd name="T2" fmla="*/ 1 w 9"/>
                <a:gd name="T3" fmla="*/ 0 h 10"/>
                <a:gd name="T4" fmla="*/ 1 w 9"/>
                <a:gd name="T5" fmla="*/ 1 h 10"/>
                <a:gd name="T6" fmla="*/ 1 w 9"/>
                <a:gd name="T7" fmla="*/ 1 h 10"/>
                <a:gd name="T8" fmla="*/ 1 w 9"/>
                <a:gd name="T9" fmla="*/ 1 h 10"/>
                <a:gd name="T10" fmla="*/ 1 w 9"/>
                <a:gd name="T11" fmla="*/ 1 h 10"/>
                <a:gd name="T12" fmla="*/ 1 w 9"/>
                <a:gd name="T13" fmla="*/ 1 h 10"/>
                <a:gd name="T14" fmla="*/ 1 w 9"/>
                <a:gd name="T15" fmla="*/ 1 h 10"/>
                <a:gd name="T16" fmla="*/ 1 w 9"/>
                <a:gd name="T17" fmla="*/ 1 h 10"/>
                <a:gd name="T18" fmla="*/ 1 w 9"/>
                <a:gd name="T19" fmla="*/ 1 h 10"/>
                <a:gd name="T20" fmla="*/ 1 w 9"/>
                <a:gd name="T21" fmla="*/ 1 h 10"/>
                <a:gd name="T22" fmla="*/ 1 w 9"/>
                <a:gd name="T23" fmla="*/ 1 h 10"/>
                <a:gd name="T24" fmla="*/ 0 w 9"/>
                <a:gd name="T25" fmla="*/ 1 h 10"/>
                <a:gd name="T26" fmla="*/ 0 w 9"/>
                <a:gd name="T27" fmla="*/ 1 h 10"/>
                <a:gd name="T28" fmla="*/ 0 w 9"/>
                <a:gd name="T29" fmla="*/ 1 h 10"/>
                <a:gd name="T30" fmla="*/ 0 w 9"/>
                <a:gd name="T31" fmla="*/ 1 h 10"/>
                <a:gd name="T32" fmla="*/ 0 w 9"/>
                <a:gd name="T33" fmla="*/ 1 h 10"/>
                <a:gd name="T34" fmla="*/ 1 w 9"/>
                <a:gd name="T35" fmla="*/ 0 h 10"/>
                <a:gd name="T36" fmla="*/ 1 w 9"/>
                <a:gd name="T37" fmla="*/ 0 h 1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"/>
                <a:gd name="T58" fmla="*/ 0 h 10"/>
                <a:gd name="T59" fmla="*/ 9 w 9"/>
                <a:gd name="T60" fmla="*/ 10 h 1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" h="10">
                  <a:moveTo>
                    <a:pt x="5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73" name="Freeform 497"/>
            <p:cNvSpPr>
              <a:spLocks/>
            </p:cNvSpPr>
            <p:nvPr/>
          </p:nvSpPr>
          <p:spPr bwMode="auto">
            <a:xfrm>
              <a:off x="3806" y="2211"/>
              <a:ext cx="2" cy="4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1 w 4"/>
                <a:gd name="T5" fmla="*/ 0 h 8"/>
                <a:gd name="T6" fmla="*/ 1 w 4"/>
                <a:gd name="T7" fmla="*/ 0 h 8"/>
                <a:gd name="T8" fmla="*/ 0 w 4"/>
                <a:gd name="T9" fmla="*/ 1 h 8"/>
                <a:gd name="T10" fmla="*/ 0 w 4"/>
                <a:gd name="T11" fmla="*/ 1 h 8"/>
                <a:gd name="T12" fmla="*/ 0 w 4"/>
                <a:gd name="T13" fmla="*/ 1 h 8"/>
                <a:gd name="T14" fmla="*/ 0 w 4"/>
                <a:gd name="T15" fmla="*/ 1 h 8"/>
                <a:gd name="T16" fmla="*/ 0 w 4"/>
                <a:gd name="T17" fmla="*/ 1 h 8"/>
                <a:gd name="T18" fmla="*/ 1 w 4"/>
                <a:gd name="T19" fmla="*/ 1 h 8"/>
                <a:gd name="T20" fmla="*/ 1 w 4"/>
                <a:gd name="T21" fmla="*/ 1 h 8"/>
                <a:gd name="T22" fmla="*/ 1 w 4"/>
                <a:gd name="T23" fmla="*/ 1 h 8"/>
                <a:gd name="T24" fmla="*/ 1 w 4"/>
                <a:gd name="T25" fmla="*/ 1 h 8"/>
                <a:gd name="T26" fmla="*/ 1 w 4"/>
                <a:gd name="T27" fmla="*/ 1 h 8"/>
                <a:gd name="T28" fmla="*/ 1 w 4"/>
                <a:gd name="T29" fmla="*/ 1 h 8"/>
                <a:gd name="T30" fmla="*/ 1 w 4"/>
                <a:gd name="T31" fmla="*/ 1 h 8"/>
                <a:gd name="T32" fmla="*/ 1 w 4"/>
                <a:gd name="T33" fmla="*/ 1 h 8"/>
                <a:gd name="T34" fmla="*/ 1 w 4"/>
                <a:gd name="T35" fmla="*/ 1 h 8"/>
                <a:gd name="T36" fmla="*/ 1 w 4"/>
                <a:gd name="T37" fmla="*/ 1 h 8"/>
                <a:gd name="T38" fmla="*/ 1 w 4"/>
                <a:gd name="T39" fmla="*/ 1 h 8"/>
                <a:gd name="T40" fmla="*/ 1 w 4"/>
                <a:gd name="T41" fmla="*/ 0 h 8"/>
                <a:gd name="T42" fmla="*/ 1 w 4"/>
                <a:gd name="T43" fmla="*/ 0 h 8"/>
                <a:gd name="T44" fmla="*/ 1 w 4"/>
                <a:gd name="T45" fmla="*/ 0 h 8"/>
                <a:gd name="T46" fmla="*/ 1 w 4"/>
                <a:gd name="T47" fmla="*/ 0 h 8"/>
                <a:gd name="T48" fmla="*/ 1 w 4"/>
                <a:gd name="T49" fmla="*/ 0 h 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8"/>
                <a:gd name="T77" fmla="*/ 4 w 4"/>
                <a:gd name="T78" fmla="*/ 8 h 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74" name="Freeform 498"/>
            <p:cNvSpPr>
              <a:spLocks/>
            </p:cNvSpPr>
            <p:nvPr/>
          </p:nvSpPr>
          <p:spPr bwMode="auto">
            <a:xfrm>
              <a:off x="3811" y="2209"/>
              <a:ext cx="11" cy="6"/>
            </a:xfrm>
            <a:custGeom>
              <a:avLst/>
              <a:gdLst>
                <a:gd name="T0" fmla="*/ 1 w 18"/>
                <a:gd name="T1" fmla="*/ 1 h 10"/>
                <a:gd name="T2" fmla="*/ 1 w 18"/>
                <a:gd name="T3" fmla="*/ 0 h 10"/>
                <a:gd name="T4" fmla="*/ 1 w 18"/>
                <a:gd name="T5" fmla="*/ 0 h 10"/>
                <a:gd name="T6" fmla="*/ 1 w 18"/>
                <a:gd name="T7" fmla="*/ 0 h 10"/>
                <a:gd name="T8" fmla="*/ 1 w 18"/>
                <a:gd name="T9" fmla="*/ 1 h 10"/>
                <a:gd name="T10" fmla="*/ 1 w 18"/>
                <a:gd name="T11" fmla="*/ 0 h 10"/>
                <a:gd name="T12" fmla="*/ 1 w 18"/>
                <a:gd name="T13" fmla="*/ 0 h 10"/>
                <a:gd name="T14" fmla="*/ 1 w 18"/>
                <a:gd name="T15" fmla="*/ 0 h 10"/>
                <a:gd name="T16" fmla="*/ 1 w 18"/>
                <a:gd name="T17" fmla="*/ 1 h 10"/>
                <a:gd name="T18" fmla="*/ 1 w 18"/>
                <a:gd name="T19" fmla="*/ 1 h 10"/>
                <a:gd name="T20" fmla="*/ 1 w 18"/>
                <a:gd name="T21" fmla="*/ 1 h 10"/>
                <a:gd name="T22" fmla="*/ 1 w 18"/>
                <a:gd name="T23" fmla="*/ 1 h 10"/>
                <a:gd name="T24" fmla="*/ 1 w 18"/>
                <a:gd name="T25" fmla="*/ 1 h 10"/>
                <a:gd name="T26" fmla="*/ 1 w 18"/>
                <a:gd name="T27" fmla="*/ 1 h 10"/>
                <a:gd name="T28" fmla="*/ 1 w 18"/>
                <a:gd name="T29" fmla="*/ 1 h 10"/>
                <a:gd name="T30" fmla="*/ 1 w 18"/>
                <a:gd name="T31" fmla="*/ 1 h 10"/>
                <a:gd name="T32" fmla="*/ 1 w 18"/>
                <a:gd name="T33" fmla="*/ 1 h 10"/>
                <a:gd name="T34" fmla="*/ 1 w 18"/>
                <a:gd name="T35" fmla="*/ 1 h 10"/>
                <a:gd name="T36" fmla="*/ 1 w 18"/>
                <a:gd name="T37" fmla="*/ 1 h 10"/>
                <a:gd name="T38" fmla="*/ 1 w 18"/>
                <a:gd name="T39" fmla="*/ 1 h 10"/>
                <a:gd name="T40" fmla="*/ 1 w 18"/>
                <a:gd name="T41" fmla="*/ 1 h 10"/>
                <a:gd name="T42" fmla="*/ 1 w 18"/>
                <a:gd name="T43" fmla="*/ 1 h 10"/>
                <a:gd name="T44" fmla="*/ 1 w 18"/>
                <a:gd name="T45" fmla="*/ 1 h 10"/>
                <a:gd name="T46" fmla="*/ 1 w 18"/>
                <a:gd name="T47" fmla="*/ 1 h 10"/>
                <a:gd name="T48" fmla="*/ 1 w 18"/>
                <a:gd name="T49" fmla="*/ 1 h 10"/>
                <a:gd name="T50" fmla="*/ 1 w 18"/>
                <a:gd name="T51" fmla="*/ 1 h 10"/>
                <a:gd name="T52" fmla="*/ 1 w 18"/>
                <a:gd name="T53" fmla="*/ 1 h 10"/>
                <a:gd name="T54" fmla="*/ 1 w 18"/>
                <a:gd name="T55" fmla="*/ 1 h 10"/>
                <a:gd name="T56" fmla="*/ 1 w 18"/>
                <a:gd name="T57" fmla="*/ 1 h 10"/>
                <a:gd name="T58" fmla="*/ 1 w 18"/>
                <a:gd name="T59" fmla="*/ 1 h 10"/>
                <a:gd name="T60" fmla="*/ 1 w 18"/>
                <a:gd name="T61" fmla="*/ 1 h 10"/>
                <a:gd name="T62" fmla="*/ 1 w 18"/>
                <a:gd name="T63" fmla="*/ 1 h 10"/>
                <a:gd name="T64" fmla="*/ 1 w 18"/>
                <a:gd name="T65" fmla="*/ 1 h 10"/>
                <a:gd name="T66" fmla="*/ 1 w 18"/>
                <a:gd name="T67" fmla="*/ 1 h 10"/>
                <a:gd name="T68" fmla="*/ 1 w 18"/>
                <a:gd name="T69" fmla="*/ 1 h 10"/>
                <a:gd name="T70" fmla="*/ 1 w 18"/>
                <a:gd name="T71" fmla="*/ 1 h 10"/>
                <a:gd name="T72" fmla="*/ 1 w 18"/>
                <a:gd name="T73" fmla="*/ 1 h 10"/>
                <a:gd name="T74" fmla="*/ 0 w 18"/>
                <a:gd name="T75" fmla="*/ 1 h 10"/>
                <a:gd name="T76" fmla="*/ 1 w 18"/>
                <a:gd name="T77" fmla="*/ 1 h 10"/>
                <a:gd name="T78" fmla="*/ 1 w 18"/>
                <a:gd name="T79" fmla="*/ 1 h 10"/>
                <a:gd name="T80" fmla="*/ 1 w 18"/>
                <a:gd name="T81" fmla="*/ 1 h 10"/>
                <a:gd name="T82" fmla="*/ 0 w 18"/>
                <a:gd name="T83" fmla="*/ 1 h 10"/>
                <a:gd name="T84" fmla="*/ 0 w 18"/>
                <a:gd name="T85" fmla="*/ 0 h 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"/>
                <a:gd name="T130" fmla="*/ 0 h 10"/>
                <a:gd name="T131" fmla="*/ 18 w 18"/>
                <a:gd name="T132" fmla="*/ 10 h 1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" h="10">
                  <a:moveTo>
                    <a:pt x="4" y="0"/>
                  </a:moveTo>
                  <a:lnTo>
                    <a:pt x="4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75" name="Freeform 499"/>
            <p:cNvSpPr>
              <a:spLocks/>
            </p:cNvSpPr>
            <p:nvPr/>
          </p:nvSpPr>
          <p:spPr bwMode="auto">
            <a:xfrm>
              <a:off x="3828" y="2209"/>
              <a:ext cx="5" cy="6"/>
            </a:xfrm>
            <a:custGeom>
              <a:avLst/>
              <a:gdLst>
                <a:gd name="T0" fmla="*/ 1 w 9"/>
                <a:gd name="T1" fmla="*/ 1 h 10"/>
                <a:gd name="T2" fmla="*/ 1 w 9"/>
                <a:gd name="T3" fmla="*/ 1 h 10"/>
                <a:gd name="T4" fmla="*/ 1 w 9"/>
                <a:gd name="T5" fmla="*/ 1 h 10"/>
                <a:gd name="T6" fmla="*/ 1 w 9"/>
                <a:gd name="T7" fmla="*/ 1 h 10"/>
                <a:gd name="T8" fmla="*/ 1 w 9"/>
                <a:gd name="T9" fmla="*/ 1 h 10"/>
                <a:gd name="T10" fmla="*/ 1 w 9"/>
                <a:gd name="T11" fmla="*/ 1 h 10"/>
                <a:gd name="T12" fmla="*/ 1 w 9"/>
                <a:gd name="T13" fmla="*/ 1 h 10"/>
                <a:gd name="T14" fmla="*/ 0 w 9"/>
                <a:gd name="T15" fmla="*/ 1 h 10"/>
                <a:gd name="T16" fmla="*/ 0 w 9"/>
                <a:gd name="T17" fmla="*/ 1 h 10"/>
                <a:gd name="T18" fmla="*/ 0 w 9"/>
                <a:gd name="T19" fmla="*/ 1 h 10"/>
                <a:gd name="T20" fmla="*/ 0 w 9"/>
                <a:gd name="T21" fmla="*/ 1 h 10"/>
                <a:gd name="T22" fmla="*/ 0 w 9"/>
                <a:gd name="T23" fmla="*/ 1 h 10"/>
                <a:gd name="T24" fmla="*/ 1 w 9"/>
                <a:gd name="T25" fmla="*/ 0 h 10"/>
                <a:gd name="T26" fmla="*/ 1 w 9"/>
                <a:gd name="T27" fmla="*/ 0 h 10"/>
                <a:gd name="T28" fmla="*/ 1 w 9"/>
                <a:gd name="T29" fmla="*/ 0 h 10"/>
                <a:gd name="T30" fmla="*/ 1 w 9"/>
                <a:gd name="T31" fmla="*/ 1 h 10"/>
                <a:gd name="T32" fmla="*/ 1 w 9"/>
                <a:gd name="T33" fmla="*/ 1 h 10"/>
                <a:gd name="T34" fmla="*/ 1 w 9"/>
                <a:gd name="T35" fmla="*/ 1 h 10"/>
                <a:gd name="T36" fmla="*/ 1 w 9"/>
                <a:gd name="T37" fmla="*/ 1 h 10"/>
                <a:gd name="T38" fmla="*/ 1 w 9"/>
                <a:gd name="T39" fmla="*/ 1 h 10"/>
                <a:gd name="T40" fmla="*/ 1 w 9"/>
                <a:gd name="T41" fmla="*/ 1 h 10"/>
                <a:gd name="T42" fmla="*/ 1 w 9"/>
                <a:gd name="T43" fmla="*/ 1 h 10"/>
                <a:gd name="T44" fmla="*/ 1 w 9"/>
                <a:gd name="T45" fmla="*/ 1 h 10"/>
                <a:gd name="T46" fmla="*/ 1 w 9"/>
                <a:gd name="T47" fmla="*/ 1 h 10"/>
                <a:gd name="T48" fmla="*/ 1 w 9"/>
                <a:gd name="T49" fmla="*/ 1 h 10"/>
                <a:gd name="T50" fmla="*/ 1 w 9"/>
                <a:gd name="T51" fmla="*/ 1 h 10"/>
                <a:gd name="T52" fmla="*/ 1 w 9"/>
                <a:gd name="T53" fmla="*/ 1 h 10"/>
                <a:gd name="T54" fmla="*/ 1 w 9"/>
                <a:gd name="T55" fmla="*/ 1 h 10"/>
                <a:gd name="T56" fmla="*/ 1 w 9"/>
                <a:gd name="T57" fmla="*/ 1 h 10"/>
                <a:gd name="T58" fmla="*/ 1 w 9"/>
                <a:gd name="T59" fmla="*/ 1 h 10"/>
                <a:gd name="T60" fmla="*/ 1 w 9"/>
                <a:gd name="T61" fmla="*/ 1 h 10"/>
                <a:gd name="T62" fmla="*/ 1 w 9"/>
                <a:gd name="T63" fmla="*/ 1 h 10"/>
                <a:gd name="T64" fmla="*/ 1 w 9"/>
                <a:gd name="T65" fmla="*/ 1 h 10"/>
                <a:gd name="T66" fmla="*/ 1 w 9"/>
                <a:gd name="T67" fmla="*/ 1 h 10"/>
                <a:gd name="T68" fmla="*/ 1 w 9"/>
                <a:gd name="T69" fmla="*/ 1 h 10"/>
                <a:gd name="T70" fmla="*/ 1 w 9"/>
                <a:gd name="T71" fmla="*/ 1 h 10"/>
                <a:gd name="T72" fmla="*/ 1 w 9"/>
                <a:gd name="T73" fmla="*/ 1 h 10"/>
                <a:gd name="T74" fmla="*/ 1 w 9"/>
                <a:gd name="T75" fmla="*/ 1 h 10"/>
                <a:gd name="T76" fmla="*/ 1 w 9"/>
                <a:gd name="T77" fmla="*/ 1 h 10"/>
                <a:gd name="T78" fmla="*/ 1 w 9"/>
                <a:gd name="T79" fmla="*/ 1 h 10"/>
                <a:gd name="T80" fmla="*/ 1 w 9"/>
                <a:gd name="T81" fmla="*/ 1 h 10"/>
                <a:gd name="T82" fmla="*/ 1 w 9"/>
                <a:gd name="T83" fmla="*/ 1 h 10"/>
                <a:gd name="T84" fmla="*/ 1 w 9"/>
                <a:gd name="T85" fmla="*/ 1 h 10"/>
                <a:gd name="T86" fmla="*/ 1 w 9"/>
                <a:gd name="T87" fmla="*/ 1 h 1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"/>
                <a:gd name="T133" fmla="*/ 0 h 10"/>
                <a:gd name="T134" fmla="*/ 9 w 9"/>
                <a:gd name="T135" fmla="*/ 10 h 1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" h="10">
                  <a:moveTo>
                    <a:pt x="9" y="8"/>
                  </a:moveTo>
                  <a:lnTo>
                    <a:pt x="9" y="8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7" y="8"/>
                  </a:lnTo>
                  <a:lnTo>
                    <a:pt x="9" y="8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76" name="Freeform 500"/>
            <p:cNvSpPr>
              <a:spLocks/>
            </p:cNvSpPr>
            <p:nvPr/>
          </p:nvSpPr>
          <p:spPr bwMode="auto">
            <a:xfrm>
              <a:off x="3836" y="2209"/>
              <a:ext cx="5" cy="6"/>
            </a:xfrm>
            <a:custGeom>
              <a:avLst/>
              <a:gdLst>
                <a:gd name="T0" fmla="*/ 1 w 10"/>
                <a:gd name="T1" fmla="*/ 1 h 10"/>
                <a:gd name="T2" fmla="*/ 0 w 10"/>
                <a:gd name="T3" fmla="*/ 1 h 10"/>
                <a:gd name="T4" fmla="*/ 0 w 10"/>
                <a:gd name="T5" fmla="*/ 1 h 10"/>
                <a:gd name="T6" fmla="*/ 0 w 10"/>
                <a:gd name="T7" fmla="*/ 1 h 10"/>
                <a:gd name="T8" fmla="*/ 1 w 10"/>
                <a:gd name="T9" fmla="*/ 1 h 10"/>
                <a:gd name="T10" fmla="*/ 1 w 10"/>
                <a:gd name="T11" fmla="*/ 1 h 10"/>
                <a:gd name="T12" fmla="*/ 1 w 10"/>
                <a:gd name="T13" fmla="*/ 1 h 10"/>
                <a:gd name="T14" fmla="*/ 1 w 10"/>
                <a:gd name="T15" fmla="*/ 1 h 10"/>
                <a:gd name="T16" fmla="*/ 1 w 10"/>
                <a:gd name="T17" fmla="*/ 1 h 10"/>
                <a:gd name="T18" fmla="*/ 1 w 10"/>
                <a:gd name="T19" fmla="*/ 1 h 10"/>
                <a:gd name="T20" fmla="*/ 1 w 10"/>
                <a:gd name="T21" fmla="*/ 1 h 10"/>
                <a:gd name="T22" fmla="*/ 1 w 10"/>
                <a:gd name="T23" fmla="*/ 1 h 10"/>
                <a:gd name="T24" fmla="*/ 1 w 10"/>
                <a:gd name="T25" fmla="*/ 1 h 10"/>
                <a:gd name="T26" fmla="*/ 1 w 10"/>
                <a:gd name="T27" fmla="*/ 1 h 10"/>
                <a:gd name="T28" fmla="*/ 1 w 10"/>
                <a:gd name="T29" fmla="*/ 1 h 10"/>
                <a:gd name="T30" fmla="*/ 0 w 10"/>
                <a:gd name="T31" fmla="*/ 1 h 10"/>
                <a:gd name="T32" fmla="*/ 0 w 10"/>
                <a:gd name="T33" fmla="*/ 1 h 10"/>
                <a:gd name="T34" fmla="*/ 0 w 10"/>
                <a:gd name="T35" fmla="*/ 1 h 10"/>
                <a:gd name="T36" fmla="*/ 1 w 10"/>
                <a:gd name="T37" fmla="*/ 0 h 10"/>
                <a:gd name="T38" fmla="*/ 1 w 10"/>
                <a:gd name="T39" fmla="*/ 0 h 10"/>
                <a:gd name="T40" fmla="*/ 1 w 10"/>
                <a:gd name="T41" fmla="*/ 1 h 10"/>
                <a:gd name="T42" fmla="*/ 1 w 10"/>
                <a:gd name="T43" fmla="*/ 1 h 10"/>
                <a:gd name="T44" fmla="*/ 1 w 10"/>
                <a:gd name="T45" fmla="*/ 1 h 10"/>
                <a:gd name="T46" fmla="*/ 1 w 10"/>
                <a:gd name="T47" fmla="*/ 1 h 10"/>
                <a:gd name="T48" fmla="*/ 1 w 10"/>
                <a:gd name="T49" fmla="*/ 1 h 10"/>
                <a:gd name="T50" fmla="*/ 1 w 10"/>
                <a:gd name="T51" fmla="*/ 1 h 10"/>
                <a:gd name="T52" fmla="*/ 1 w 10"/>
                <a:gd name="T53" fmla="*/ 1 h 10"/>
                <a:gd name="T54" fmla="*/ 1 w 10"/>
                <a:gd name="T55" fmla="*/ 1 h 10"/>
                <a:gd name="T56" fmla="*/ 1 w 10"/>
                <a:gd name="T57" fmla="*/ 1 h 10"/>
                <a:gd name="T58" fmla="*/ 1 w 10"/>
                <a:gd name="T59" fmla="*/ 1 h 10"/>
                <a:gd name="T60" fmla="*/ 1 w 10"/>
                <a:gd name="T61" fmla="*/ 1 h 10"/>
                <a:gd name="T62" fmla="*/ 1 w 10"/>
                <a:gd name="T63" fmla="*/ 1 h 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"/>
                <a:gd name="T97" fmla="*/ 0 h 10"/>
                <a:gd name="T98" fmla="*/ 10 w 10"/>
                <a:gd name="T99" fmla="*/ 10 h 1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" h="10">
                  <a:moveTo>
                    <a:pt x="5" y="10"/>
                  </a:moveTo>
                  <a:lnTo>
                    <a:pt x="3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3" y="6"/>
                  </a:lnTo>
                  <a:lnTo>
                    <a:pt x="5" y="4"/>
                  </a:lnTo>
                  <a:lnTo>
                    <a:pt x="5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5" y="1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77" name="Freeform 501"/>
            <p:cNvSpPr>
              <a:spLocks/>
            </p:cNvSpPr>
            <p:nvPr/>
          </p:nvSpPr>
          <p:spPr bwMode="auto">
            <a:xfrm>
              <a:off x="3837" y="2213"/>
              <a:ext cx="1" cy="1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0 h 2"/>
                <a:gd name="T4" fmla="*/ 1 w 2"/>
                <a:gd name="T5" fmla="*/ 0 h 2"/>
                <a:gd name="T6" fmla="*/ 0 w 2"/>
                <a:gd name="T7" fmla="*/ 0 h 2"/>
                <a:gd name="T8" fmla="*/ 0 w 2"/>
                <a:gd name="T9" fmla="*/ 1 h 2"/>
                <a:gd name="T10" fmla="*/ 0 w 2"/>
                <a:gd name="T11" fmla="*/ 1 h 2"/>
                <a:gd name="T12" fmla="*/ 0 w 2"/>
                <a:gd name="T13" fmla="*/ 1 h 2"/>
                <a:gd name="T14" fmla="*/ 0 w 2"/>
                <a:gd name="T15" fmla="*/ 1 h 2"/>
                <a:gd name="T16" fmla="*/ 0 w 2"/>
                <a:gd name="T17" fmla="*/ 1 h 2"/>
                <a:gd name="T18" fmla="*/ 1 w 2"/>
                <a:gd name="T19" fmla="*/ 1 h 2"/>
                <a:gd name="T20" fmla="*/ 1 w 2"/>
                <a:gd name="T21" fmla="*/ 1 h 2"/>
                <a:gd name="T22" fmla="*/ 1 w 2"/>
                <a:gd name="T23" fmla="*/ 1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2"/>
                <a:gd name="T38" fmla="*/ 2 w 2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2">
                  <a:moveTo>
                    <a:pt x="2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78" name="Freeform 502"/>
            <p:cNvSpPr>
              <a:spLocks/>
            </p:cNvSpPr>
            <p:nvPr/>
          </p:nvSpPr>
          <p:spPr bwMode="auto">
            <a:xfrm>
              <a:off x="3842" y="2209"/>
              <a:ext cx="12" cy="6"/>
            </a:xfrm>
            <a:custGeom>
              <a:avLst/>
              <a:gdLst>
                <a:gd name="T0" fmla="*/ 1 w 19"/>
                <a:gd name="T1" fmla="*/ 1 h 10"/>
                <a:gd name="T2" fmla="*/ 1 w 19"/>
                <a:gd name="T3" fmla="*/ 0 h 10"/>
                <a:gd name="T4" fmla="*/ 1 w 19"/>
                <a:gd name="T5" fmla="*/ 0 h 10"/>
                <a:gd name="T6" fmla="*/ 1 w 19"/>
                <a:gd name="T7" fmla="*/ 0 h 10"/>
                <a:gd name="T8" fmla="*/ 1 w 19"/>
                <a:gd name="T9" fmla="*/ 1 h 10"/>
                <a:gd name="T10" fmla="*/ 1 w 19"/>
                <a:gd name="T11" fmla="*/ 0 h 10"/>
                <a:gd name="T12" fmla="*/ 1 w 19"/>
                <a:gd name="T13" fmla="*/ 0 h 10"/>
                <a:gd name="T14" fmla="*/ 1 w 19"/>
                <a:gd name="T15" fmla="*/ 0 h 10"/>
                <a:gd name="T16" fmla="*/ 1 w 19"/>
                <a:gd name="T17" fmla="*/ 1 h 10"/>
                <a:gd name="T18" fmla="*/ 1 w 19"/>
                <a:gd name="T19" fmla="*/ 1 h 10"/>
                <a:gd name="T20" fmla="*/ 1 w 19"/>
                <a:gd name="T21" fmla="*/ 1 h 10"/>
                <a:gd name="T22" fmla="*/ 1 w 19"/>
                <a:gd name="T23" fmla="*/ 1 h 10"/>
                <a:gd name="T24" fmla="*/ 1 w 19"/>
                <a:gd name="T25" fmla="*/ 1 h 10"/>
                <a:gd name="T26" fmla="*/ 1 w 19"/>
                <a:gd name="T27" fmla="*/ 1 h 10"/>
                <a:gd name="T28" fmla="*/ 1 w 19"/>
                <a:gd name="T29" fmla="*/ 1 h 10"/>
                <a:gd name="T30" fmla="*/ 1 w 19"/>
                <a:gd name="T31" fmla="*/ 1 h 10"/>
                <a:gd name="T32" fmla="*/ 1 w 19"/>
                <a:gd name="T33" fmla="*/ 1 h 10"/>
                <a:gd name="T34" fmla="*/ 1 w 19"/>
                <a:gd name="T35" fmla="*/ 1 h 10"/>
                <a:gd name="T36" fmla="*/ 1 w 19"/>
                <a:gd name="T37" fmla="*/ 1 h 10"/>
                <a:gd name="T38" fmla="*/ 1 w 19"/>
                <a:gd name="T39" fmla="*/ 1 h 10"/>
                <a:gd name="T40" fmla="*/ 1 w 19"/>
                <a:gd name="T41" fmla="*/ 1 h 10"/>
                <a:gd name="T42" fmla="*/ 1 w 19"/>
                <a:gd name="T43" fmla="*/ 1 h 10"/>
                <a:gd name="T44" fmla="*/ 1 w 19"/>
                <a:gd name="T45" fmla="*/ 1 h 10"/>
                <a:gd name="T46" fmla="*/ 1 w 19"/>
                <a:gd name="T47" fmla="*/ 1 h 10"/>
                <a:gd name="T48" fmla="*/ 1 w 19"/>
                <a:gd name="T49" fmla="*/ 1 h 10"/>
                <a:gd name="T50" fmla="*/ 1 w 19"/>
                <a:gd name="T51" fmla="*/ 1 h 10"/>
                <a:gd name="T52" fmla="*/ 1 w 19"/>
                <a:gd name="T53" fmla="*/ 1 h 10"/>
                <a:gd name="T54" fmla="*/ 1 w 19"/>
                <a:gd name="T55" fmla="*/ 1 h 10"/>
                <a:gd name="T56" fmla="*/ 1 w 19"/>
                <a:gd name="T57" fmla="*/ 1 h 10"/>
                <a:gd name="T58" fmla="*/ 1 w 19"/>
                <a:gd name="T59" fmla="*/ 1 h 10"/>
                <a:gd name="T60" fmla="*/ 1 w 19"/>
                <a:gd name="T61" fmla="*/ 1 h 10"/>
                <a:gd name="T62" fmla="*/ 1 w 19"/>
                <a:gd name="T63" fmla="*/ 1 h 10"/>
                <a:gd name="T64" fmla="*/ 1 w 19"/>
                <a:gd name="T65" fmla="*/ 1 h 10"/>
                <a:gd name="T66" fmla="*/ 1 w 19"/>
                <a:gd name="T67" fmla="*/ 1 h 10"/>
                <a:gd name="T68" fmla="*/ 1 w 19"/>
                <a:gd name="T69" fmla="*/ 1 h 10"/>
                <a:gd name="T70" fmla="*/ 1 w 19"/>
                <a:gd name="T71" fmla="*/ 1 h 10"/>
                <a:gd name="T72" fmla="*/ 1 w 19"/>
                <a:gd name="T73" fmla="*/ 1 h 10"/>
                <a:gd name="T74" fmla="*/ 0 w 19"/>
                <a:gd name="T75" fmla="*/ 1 h 10"/>
                <a:gd name="T76" fmla="*/ 0 w 19"/>
                <a:gd name="T77" fmla="*/ 1 h 10"/>
                <a:gd name="T78" fmla="*/ 1 w 19"/>
                <a:gd name="T79" fmla="*/ 1 h 10"/>
                <a:gd name="T80" fmla="*/ 0 w 19"/>
                <a:gd name="T81" fmla="*/ 1 h 10"/>
                <a:gd name="T82" fmla="*/ 0 w 19"/>
                <a:gd name="T83" fmla="*/ 1 h 10"/>
                <a:gd name="T84" fmla="*/ 0 w 19"/>
                <a:gd name="T85" fmla="*/ 0 h 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"/>
                <a:gd name="T130" fmla="*/ 0 h 10"/>
                <a:gd name="T131" fmla="*/ 19 w 19"/>
                <a:gd name="T132" fmla="*/ 10 h 1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" h="10">
                  <a:moveTo>
                    <a:pt x="5" y="0"/>
                  </a:moveTo>
                  <a:lnTo>
                    <a:pt x="5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8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2" y="8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79" name="Freeform 503"/>
            <p:cNvSpPr>
              <a:spLocks/>
            </p:cNvSpPr>
            <p:nvPr/>
          </p:nvSpPr>
          <p:spPr bwMode="auto">
            <a:xfrm>
              <a:off x="3855" y="2207"/>
              <a:ext cx="3" cy="2"/>
            </a:xfrm>
            <a:custGeom>
              <a:avLst/>
              <a:gdLst>
                <a:gd name="T0" fmla="*/ 1 w 5"/>
                <a:gd name="T1" fmla="*/ 0 h 4"/>
                <a:gd name="T2" fmla="*/ 1 w 5"/>
                <a:gd name="T3" fmla="*/ 0 h 4"/>
                <a:gd name="T4" fmla="*/ 1 w 5"/>
                <a:gd name="T5" fmla="*/ 0 h 4"/>
                <a:gd name="T6" fmla="*/ 1 w 5"/>
                <a:gd name="T7" fmla="*/ 0 h 4"/>
                <a:gd name="T8" fmla="*/ 1 w 5"/>
                <a:gd name="T9" fmla="*/ 1 h 4"/>
                <a:gd name="T10" fmla="*/ 1 w 5"/>
                <a:gd name="T11" fmla="*/ 1 h 4"/>
                <a:gd name="T12" fmla="*/ 1 w 5"/>
                <a:gd name="T13" fmla="*/ 1 h 4"/>
                <a:gd name="T14" fmla="*/ 1 w 5"/>
                <a:gd name="T15" fmla="*/ 1 h 4"/>
                <a:gd name="T16" fmla="*/ 1 w 5"/>
                <a:gd name="T17" fmla="*/ 1 h 4"/>
                <a:gd name="T18" fmla="*/ 1 w 5"/>
                <a:gd name="T19" fmla="*/ 1 h 4"/>
                <a:gd name="T20" fmla="*/ 0 w 5"/>
                <a:gd name="T21" fmla="*/ 1 h 4"/>
                <a:gd name="T22" fmla="*/ 0 w 5"/>
                <a:gd name="T23" fmla="*/ 1 h 4"/>
                <a:gd name="T24" fmla="*/ 0 w 5"/>
                <a:gd name="T25" fmla="*/ 1 h 4"/>
                <a:gd name="T26" fmla="*/ 0 w 5"/>
                <a:gd name="T27" fmla="*/ 0 h 4"/>
                <a:gd name="T28" fmla="*/ 0 w 5"/>
                <a:gd name="T29" fmla="*/ 0 h 4"/>
                <a:gd name="T30" fmla="*/ 1 w 5"/>
                <a:gd name="T31" fmla="*/ 0 h 4"/>
                <a:gd name="T32" fmla="*/ 1 w 5"/>
                <a:gd name="T33" fmla="*/ 0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"/>
                <a:gd name="T52" fmla="*/ 0 h 4"/>
                <a:gd name="T53" fmla="*/ 5 w 5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" h="4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80" name="Freeform 504"/>
            <p:cNvSpPr>
              <a:spLocks/>
            </p:cNvSpPr>
            <p:nvPr/>
          </p:nvSpPr>
          <p:spPr bwMode="auto">
            <a:xfrm>
              <a:off x="3855" y="2209"/>
              <a:ext cx="3" cy="6"/>
            </a:xfrm>
            <a:custGeom>
              <a:avLst/>
              <a:gdLst>
                <a:gd name="T0" fmla="*/ 1 w 5"/>
                <a:gd name="T1" fmla="*/ 0 h 10"/>
                <a:gd name="T2" fmla="*/ 1 w 5"/>
                <a:gd name="T3" fmla="*/ 1 h 10"/>
                <a:gd name="T4" fmla="*/ 1 w 5"/>
                <a:gd name="T5" fmla="*/ 1 h 10"/>
                <a:gd name="T6" fmla="*/ 1 w 5"/>
                <a:gd name="T7" fmla="*/ 1 h 10"/>
                <a:gd name="T8" fmla="*/ 1 w 5"/>
                <a:gd name="T9" fmla="*/ 1 h 10"/>
                <a:gd name="T10" fmla="*/ 1 w 5"/>
                <a:gd name="T11" fmla="*/ 1 h 10"/>
                <a:gd name="T12" fmla="*/ 1 w 5"/>
                <a:gd name="T13" fmla="*/ 1 h 10"/>
                <a:gd name="T14" fmla="*/ 0 w 5"/>
                <a:gd name="T15" fmla="*/ 1 h 10"/>
                <a:gd name="T16" fmla="*/ 0 w 5"/>
                <a:gd name="T17" fmla="*/ 1 h 10"/>
                <a:gd name="T18" fmla="*/ 0 w 5"/>
                <a:gd name="T19" fmla="*/ 1 h 10"/>
                <a:gd name="T20" fmla="*/ 0 w 5"/>
                <a:gd name="T21" fmla="*/ 1 h 10"/>
                <a:gd name="T22" fmla="*/ 0 w 5"/>
                <a:gd name="T23" fmla="*/ 1 h 10"/>
                <a:gd name="T24" fmla="*/ 0 w 5"/>
                <a:gd name="T25" fmla="*/ 1 h 10"/>
                <a:gd name="T26" fmla="*/ 0 w 5"/>
                <a:gd name="T27" fmla="*/ 1 h 10"/>
                <a:gd name="T28" fmla="*/ 0 w 5"/>
                <a:gd name="T29" fmla="*/ 1 h 10"/>
                <a:gd name="T30" fmla="*/ 0 w 5"/>
                <a:gd name="T31" fmla="*/ 1 h 10"/>
                <a:gd name="T32" fmla="*/ 0 w 5"/>
                <a:gd name="T33" fmla="*/ 1 h 10"/>
                <a:gd name="T34" fmla="*/ 0 w 5"/>
                <a:gd name="T35" fmla="*/ 1 h 10"/>
                <a:gd name="T36" fmla="*/ 0 w 5"/>
                <a:gd name="T37" fmla="*/ 0 h 10"/>
                <a:gd name="T38" fmla="*/ 1 w 5"/>
                <a:gd name="T39" fmla="*/ 0 h 1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"/>
                <a:gd name="T61" fmla="*/ 0 h 10"/>
                <a:gd name="T62" fmla="*/ 5 w 5"/>
                <a:gd name="T63" fmla="*/ 10 h 1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" h="10">
                  <a:moveTo>
                    <a:pt x="5" y="0"/>
                  </a:moveTo>
                  <a:lnTo>
                    <a:pt x="5" y="8"/>
                  </a:lnTo>
                  <a:lnTo>
                    <a:pt x="5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81" name="Freeform 505"/>
            <p:cNvSpPr>
              <a:spLocks/>
            </p:cNvSpPr>
            <p:nvPr/>
          </p:nvSpPr>
          <p:spPr bwMode="auto">
            <a:xfrm>
              <a:off x="3859" y="2209"/>
              <a:ext cx="8" cy="6"/>
            </a:xfrm>
            <a:custGeom>
              <a:avLst/>
              <a:gdLst>
                <a:gd name="T0" fmla="*/ 1 w 12"/>
                <a:gd name="T1" fmla="*/ 0 h 10"/>
                <a:gd name="T2" fmla="*/ 1 w 12"/>
                <a:gd name="T3" fmla="*/ 1 h 10"/>
                <a:gd name="T4" fmla="*/ 1 w 12"/>
                <a:gd name="T5" fmla="*/ 1 h 10"/>
                <a:gd name="T6" fmla="*/ 1 w 12"/>
                <a:gd name="T7" fmla="*/ 0 h 10"/>
                <a:gd name="T8" fmla="*/ 1 w 12"/>
                <a:gd name="T9" fmla="*/ 0 h 10"/>
                <a:gd name="T10" fmla="*/ 1 w 12"/>
                <a:gd name="T11" fmla="*/ 0 h 10"/>
                <a:gd name="T12" fmla="*/ 1 w 12"/>
                <a:gd name="T13" fmla="*/ 0 h 10"/>
                <a:gd name="T14" fmla="*/ 1 w 12"/>
                <a:gd name="T15" fmla="*/ 0 h 10"/>
                <a:gd name="T16" fmla="*/ 1 w 12"/>
                <a:gd name="T17" fmla="*/ 1 h 10"/>
                <a:gd name="T18" fmla="*/ 1 w 12"/>
                <a:gd name="T19" fmla="*/ 1 h 10"/>
                <a:gd name="T20" fmla="*/ 1 w 12"/>
                <a:gd name="T21" fmla="*/ 1 h 10"/>
                <a:gd name="T22" fmla="*/ 1 w 12"/>
                <a:gd name="T23" fmla="*/ 1 h 10"/>
                <a:gd name="T24" fmla="*/ 1 w 12"/>
                <a:gd name="T25" fmla="*/ 1 h 10"/>
                <a:gd name="T26" fmla="*/ 1 w 12"/>
                <a:gd name="T27" fmla="*/ 1 h 10"/>
                <a:gd name="T28" fmla="*/ 1 w 12"/>
                <a:gd name="T29" fmla="*/ 1 h 10"/>
                <a:gd name="T30" fmla="*/ 1 w 12"/>
                <a:gd name="T31" fmla="*/ 1 h 10"/>
                <a:gd name="T32" fmla="*/ 1 w 12"/>
                <a:gd name="T33" fmla="*/ 1 h 10"/>
                <a:gd name="T34" fmla="*/ 1 w 12"/>
                <a:gd name="T35" fmla="*/ 1 h 10"/>
                <a:gd name="T36" fmla="*/ 1 w 12"/>
                <a:gd name="T37" fmla="*/ 1 h 10"/>
                <a:gd name="T38" fmla="*/ 1 w 12"/>
                <a:gd name="T39" fmla="*/ 1 h 10"/>
                <a:gd name="T40" fmla="*/ 1 w 12"/>
                <a:gd name="T41" fmla="*/ 1 h 10"/>
                <a:gd name="T42" fmla="*/ 1 w 12"/>
                <a:gd name="T43" fmla="*/ 1 h 10"/>
                <a:gd name="T44" fmla="*/ 1 w 12"/>
                <a:gd name="T45" fmla="*/ 1 h 10"/>
                <a:gd name="T46" fmla="*/ 1 w 12"/>
                <a:gd name="T47" fmla="*/ 1 h 10"/>
                <a:gd name="T48" fmla="*/ 1 w 12"/>
                <a:gd name="T49" fmla="*/ 1 h 10"/>
                <a:gd name="T50" fmla="*/ 1 w 12"/>
                <a:gd name="T51" fmla="*/ 1 h 10"/>
                <a:gd name="T52" fmla="*/ 1 w 12"/>
                <a:gd name="T53" fmla="*/ 1 h 10"/>
                <a:gd name="T54" fmla="*/ 1 w 12"/>
                <a:gd name="T55" fmla="*/ 1 h 10"/>
                <a:gd name="T56" fmla="*/ 1 w 12"/>
                <a:gd name="T57" fmla="*/ 1 h 10"/>
                <a:gd name="T58" fmla="*/ 1 w 12"/>
                <a:gd name="T59" fmla="*/ 1 h 10"/>
                <a:gd name="T60" fmla="*/ 1 w 12"/>
                <a:gd name="T61" fmla="*/ 1 h 10"/>
                <a:gd name="T62" fmla="*/ 1 w 12"/>
                <a:gd name="T63" fmla="*/ 1 h 10"/>
                <a:gd name="T64" fmla="*/ 1 w 12"/>
                <a:gd name="T65" fmla="*/ 1 h 10"/>
                <a:gd name="T66" fmla="*/ 1 w 12"/>
                <a:gd name="T67" fmla="*/ 1 h 10"/>
                <a:gd name="T68" fmla="*/ 1 w 12"/>
                <a:gd name="T69" fmla="*/ 1 h 10"/>
                <a:gd name="T70" fmla="*/ 1 w 12"/>
                <a:gd name="T71" fmla="*/ 1 h 10"/>
                <a:gd name="T72" fmla="*/ 1 w 12"/>
                <a:gd name="T73" fmla="*/ 1 h 10"/>
                <a:gd name="T74" fmla="*/ 1 w 12"/>
                <a:gd name="T75" fmla="*/ 1 h 10"/>
                <a:gd name="T76" fmla="*/ 1 w 12"/>
                <a:gd name="T77" fmla="*/ 1 h 10"/>
                <a:gd name="T78" fmla="*/ 0 w 12"/>
                <a:gd name="T79" fmla="*/ 1 h 10"/>
                <a:gd name="T80" fmla="*/ 0 w 12"/>
                <a:gd name="T81" fmla="*/ 1 h 10"/>
                <a:gd name="T82" fmla="*/ 0 w 12"/>
                <a:gd name="T83" fmla="*/ 1 h 10"/>
                <a:gd name="T84" fmla="*/ 0 w 12"/>
                <a:gd name="T85" fmla="*/ 1 h 10"/>
                <a:gd name="T86" fmla="*/ 0 w 12"/>
                <a:gd name="T87" fmla="*/ 1 h 10"/>
                <a:gd name="T88" fmla="*/ 0 w 12"/>
                <a:gd name="T89" fmla="*/ 1 h 10"/>
                <a:gd name="T90" fmla="*/ 0 w 12"/>
                <a:gd name="T91" fmla="*/ 1 h 10"/>
                <a:gd name="T92" fmla="*/ 0 w 12"/>
                <a:gd name="T93" fmla="*/ 1 h 10"/>
                <a:gd name="T94" fmla="*/ 0 w 12"/>
                <a:gd name="T95" fmla="*/ 1 h 10"/>
                <a:gd name="T96" fmla="*/ 0 w 12"/>
                <a:gd name="T97" fmla="*/ 1 h 10"/>
                <a:gd name="T98" fmla="*/ 0 w 12"/>
                <a:gd name="T99" fmla="*/ 1 h 10"/>
                <a:gd name="T100" fmla="*/ 0 w 12"/>
                <a:gd name="T101" fmla="*/ 0 h 10"/>
                <a:gd name="T102" fmla="*/ 1 w 12"/>
                <a:gd name="T103" fmla="*/ 0 h 1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"/>
                <a:gd name="T157" fmla="*/ 0 h 10"/>
                <a:gd name="T158" fmla="*/ 12 w 12"/>
                <a:gd name="T159" fmla="*/ 10 h 1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" h="10">
                  <a:moveTo>
                    <a:pt x="5" y="0"/>
                  </a:moveTo>
                  <a:lnTo>
                    <a:pt x="5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8"/>
                  </a:lnTo>
                  <a:lnTo>
                    <a:pt x="5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82" name="Freeform 506"/>
            <p:cNvSpPr>
              <a:spLocks/>
            </p:cNvSpPr>
            <p:nvPr/>
          </p:nvSpPr>
          <p:spPr bwMode="auto">
            <a:xfrm>
              <a:off x="3867" y="2207"/>
              <a:ext cx="8" cy="8"/>
            </a:xfrm>
            <a:custGeom>
              <a:avLst/>
              <a:gdLst>
                <a:gd name="T0" fmla="*/ 1 w 12"/>
                <a:gd name="T1" fmla="*/ 0 h 14"/>
                <a:gd name="T2" fmla="*/ 1 w 12"/>
                <a:gd name="T3" fmla="*/ 1 h 14"/>
                <a:gd name="T4" fmla="*/ 1 w 12"/>
                <a:gd name="T5" fmla="*/ 1 h 14"/>
                <a:gd name="T6" fmla="*/ 1 w 12"/>
                <a:gd name="T7" fmla="*/ 1 h 14"/>
                <a:gd name="T8" fmla="*/ 1 w 12"/>
                <a:gd name="T9" fmla="*/ 1 h 14"/>
                <a:gd name="T10" fmla="*/ 1 w 12"/>
                <a:gd name="T11" fmla="*/ 1 h 14"/>
                <a:gd name="T12" fmla="*/ 1 w 12"/>
                <a:gd name="T13" fmla="*/ 1 h 14"/>
                <a:gd name="T14" fmla="*/ 1 w 12"/>
                <a:gd name="T15" fmla="*/ 1 h 14"/>
                <a:gd name="T16" fmla="*/ 1 w 12"/>
                <a:gd name="T17" fmla="*/ 1 h 14"/>
                <a:gd name="T18" fmla="*/ 1 w 12"/>
                <a:gd name="T19" fmla="*/ 1 h 14"/>
                <a:gd name="T20" fmla="*/ 1 w 12"/>
                <a:gd name="T21" fmla="*/ 1 h 14"/>
                <a:gd name="T22" fmla="*/ 1 w 12"/>
                <a:gd name="T23" fmla="*/ 1 h 14"/>
                <a:gd name="T24" fmla="*/ 1 w 12"/>
                <a:gd name="T25" fmla="*/ 1 h 14"/>
                <a:gd name="T26" fmla="*/ 1 w 12"/>
                <a:gd name="T27" fmla="*/ 1 h 14"/>
                <a:gd name="T28" fmla="*/ 1 w 12"/>
                <a:gd name="T29" fmla="*/ 1 h 14"/>
                <a:gd name="T30" fmla="*/ 1 w 12"/>
                <a:gd name="T31" fmla="*/ 1 h 14"/>
                <a:gd name="T32" fmla="*/ 1 w 12"/>
                <a:gd name="T33" fmla="*/ 1 h 14"/>
                <a:gd name="T34" fmla="*/ 1 w 12"/>
                <a:gd name="T35" fmla="*/ 1 h 14"/>
                <a:gd name="T36" fmla="*/ 1 w 12"/>
                <a:gd name="T37" fmla="*/ 1 h 14"/>
                <a:gd name="T38" fmla="*/ 1 w 12"/>
                <a:gd name="T39" fmla="*/ 1 h 14"/>
                <a:gd name="T40" fmla="*/ 1 w 12"/>
                <a:gd name="T41" fmla="*/ 1 h 14"/>
                <a:gd name="T42" fmla="*/ 1 w 12"/>
                <a:gd name="T43" fmla="*/ 1 h 14"/>
                <a:gd name="T44" fmla="*/ 1 w 12"/>
                <a:gd name="T45" fmla="*/ 1 h 14"/>
                <a:gd name="T46" fmla="*/ 1 w 12"/>
                <a:gd name="T47" fmla="*/ 1 h 14"/>
                <a:gd name="T48" fmla="*/ 1 w 12"/>
                <a:gd name="T49" fmla="*/ 1 h 14"/>
                <a:gd name="T50" fmla="*/ 1 w 12"/>
                <a:gd name="T51" fmla="*/ 1 h 14"/>
                <a:gd name="T52" fmla="*/ 1 w 12"/>
                <a:gd name="T53" fmla="*/ 1 h 14"/>
                <a:gd name="T54" fmla="*/ 1 w 12"/>
                <a:gd name="T55" fmla="*/ 1 h 14"/>
                <a:gd name="T56" fmla="*/ 1 w 12"/>
                <a:gd name="T57" fmla="*/ 1 h 14"/>
                <a:gd name="T58" fmla="*/ 1 w 12"/>
                <a:gd name="T59" fmla="*/ 1 h 14"/>
                <a:gd name="T60" fmla="*/ 1 w 12"/>
                <a:gd name="T61" fmla="*/ 1 h 14"/>
                <a:gd name="T62" fmla="*/ 1 w 12"/>
                <a:gd name="T63" fmla="*/ 1 h 14"/>
                <a:gd name="T64" fmla="*/ 1 w 12"/>
                <a:gd name="T65" fmla="*/ 1 h 14"/>
                <a:gd name="T66" fmla="*/ 1 w 12"/>
                <a:gd name="T67" fmla="*/ 1 h 14"/>
                <a:gd name="T68" fmla="*/ 1 w 12"/>
                <a:gd name="T69" fmla="*/ 1 h 14"/>
                <a:gd name="T70" fmla="*/ 1 w 12"/>
                <a:gd name="T71" fmla="*/ 1 h 14"/>
                <a:gd name="T72" fmla="*/ 1 w 12"/>
                <a:gd name="T73" fmla="*/ 1 h 14"/>
                <a:gd name="T74" fmla="*/ 1 w 12"/>
                <a:gd name="T75" fmla="*/ 1 h 14"/>
                <a:gd name="T76" fmla="*/ 1 w 12"/>
                <a:gd name="T77" fmla="*/ 1 h 14"/>
                <a:gd name="T78" fmla="*/ 1 w 12"/>
                <a:gd name="T79" fmla="*/ 1 h 14"/>
                <a:gd name="T80" fmla="*/ 1 w 12"/>
                <a:gd name="T81" fmla="*/ 1 h 14"/>
                <a:gd name="T82" fmla="*/ 0 w 12"/>
                <a:gd name="T83" fmla="*/ 1 h 14"/>
                <a:gd name="T84" fmla="*/ 0 w 12"/>
                <a:gd name="T85" fmla="*/ 1 h 14"/>
                <a:gd name="T86" fmla="*/ 0 w 12"/>
                <a:gd name="T87" fmla="*/ 1 h 14"/>
                <a:gd name="T88" fmla="*/ 0 w 12"/>
                <a:gd name="T89" fmla="*/ 1 h 14"/>
                <a:gd name="T90" fmla="*/ 0 w 12"/>
                <a:gd name="T91" fmla="*/ 1 h 14"/>
                <a:gd name="T92" fmla="*/ 0 w 12"/>
                <a:gd name="T93" fmla="*/ 1 h 14"/>
                <a:gd name="T94" fmla="*/ 0 w 12"/>
                <a:gd name="T95" fmla="*/ 1 h 14"/>
                <a:gd name="T96" fmla="*/ 0 w 12"/>
                <a:gd name="T97" fmla="*/ 1 h 14"/>
                <a:gd name="T98" fmla="*/ 0 w 12"/>
                <a:gd name="T99" fmla="*/ 1 h 14"/>
                <a:gd name="T100" fmla="*/ 0 w 12"/>
                <a:gd name="T101" fmla="*/ 0 h 14"/>
                <a:gd name="T102" fmla="*/ 0 w 12"/>
                <a:gd name="T103" fmla="*/ 0 h 14"/>
                <a:gd name="T104" fmla="*/ 0 w 12"/>
                <a:gd name="T105" fmla="*/ 0 h 14"/>
                <a:gd name="T106" fmla="*/ 1 w 12"/>
                <a:gd name="T107" fmla="*/ 0 h 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2"/>
                <a:gd name="T163" fmla="*/ 0 h 14"/>
                <a:gd name="T164" fmla="*/ 12 w 12"/>
                <a:gd name="T165" fmla="*/ 14 h 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2" h="14">
                  <a:moveTo>
                    <a:pt x="5" y="0"/>
                  </a:moveTo>
                  <a:lnTo>
                    <a:pt x="5" y="6"/>
                  </a:lnTo>
                  <a:lnTo>
                    <a:pt x="7" y="4"/>
                  </a:lnTo>
                  <a:lnTo>
                    <a:pt x="9" y="4"/>
                  </a:lnTo>
                  <a:lnTo>
                    <a:pt x="9" y="6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7" y="8"/>
                  </a:lnTo>
                  <a:lnTo>
                    <a:pt x="7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83" name="Freeform 507"/>
            <p:cNvSpPr>
              <a:spLocks/>
            </p:cNvSpPr>
            <p:nvPr/>
          </p:nvSpPr>
          <p:spPr bwMode="auto">
            <a:xfrm>
              <a:off x="3876" y="2209"/>
              <a:ext cx="6" cy="6"/>
            </a:xfrm>
            <a:custGeom>
              <a:avLst/>
              <a:gdLst>
                <a:gd name="T0" fmla="*/ 1 w 9"/>
                <a:gd name="T1" fmla="*/ 0 h 10"/>
                <a:gd name="T2" fmla="*/ 1 w 9"/>
                <a:gd name="T3" fmla="*/ 0 h 10"/>
                <a:gd name="T4" fmla="*/ 1 w 9"/>
                <a:gd name="T5" fmla="*/ 1 h 10"/>
                <a:gd name="T6" fmla="*/ 1 w 9"/>
                <a:gd name="T7" fmla="*/ 1 h 10"/>
                <a:gd name="T8" fmla="*/ 1 w 9"/>
                <a:gd name="T9" fmla="*/ 1 h 10"/>
                <a:gd name="T10" fmla="*/ 1 w 9"/>
                <a:gd name="T11" fmla="*/ 1 h 10"/>
                <a:gd name="T12" fmla="*/ 1 w 9"/>
                <a:gd name="T13" fmla="*/ 1 h 10"/>
                <a:gd name="T14" fmla="*/ 1 w 9"/>
                <a:gd name="T15" fmla="*/ 1 h 10"/>
                <a:gd name="T16" fmla="*/ 1 w 9"/>
                <a:gd name="T17" fmla="*/ 1 h 10"/>
                <a:gd name="T18" fmla="*/ 1 w 9"/>
                <a:gd name="T19" fmla="*/ 1 h 10"/>
                <a:gd name="T20" fmla="*/ 1 w 9"/>
                <a:gd name="T21" fmla="*/ 1 h 10"/>
                <a:gd name="T22" fmla="*/ 1 w 9"/>
                <a:gd name="T23" fmla="*/ 1 h 10"/>
                <a:gd name="T24" fmla="*/ 0 w 9"/>
                <a:gd name="T25" fmla="*/ 1 h 10"/>
                <a:gd name="T26" fmla="*/ 0 w 9"/>
                <a:gd name="T27" fmla="*/ 1 h 10"/>
                <a:gd name="T28" fmla="*/ 0 w 9"/>
                <a:gd name="T29" fmla="*/ 1 h 10"/>
                <a:gd name="T30" fmla="*/ 0 w 9"/>
                <a:gd name="T31" fmla="*/ 1 h 10"/>
                <a:gd name="T32" fmla="*/ 0 w 9"/>
                <a:gd name="T33" fmla="*/ 1 h 10"/>
                <a:gd name="T34" fmla="*/ 1 w 9"/>
                <a:gd name="T35" fmla="*/ 0 h 10"/>
                <a:gd name="T36" fmla="*/ 1 w 9"/>
                <a:gd name="T37" fmla="*/ 0 h 1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"/>
                <a:gd name="T58" fmla="*/ 0 h 10"/>
                <a:gd name="T59" fmla="*/ 9 w 9"/>
                <a:gd name="T60" fmla="*/ 10 h 1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" h="10">
                  <a:moveTo>
                    <a:pt x="5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84" name="Freeform 508"/>
            <p:cNvSpPr>
              <a:spLocks/>
            </p:cNvSpPr>
            <p:nvPr/>
          </p:nvSpPr>
          <p:spPr bwMode="auto">
            <a:xfrm>
              <a:off x="3877" y="2211"/>
              <a:ext cx="3" cy="4"/>
            </a:xfrm>
            <a:custGeom>
              <a:avLst/>
              <a:gdLst>
                <a:gd name="T0" fmla="*/ 1 w 5"/>
                <a:gd name="T1" fmla="*/ 0 h 8"/>
                <a:gd name="T2" fmla="*/ 1 w 5"/>
                <a:gd name="T3" fmla="*/ 0 h 8"/>
                <a:gd name="T4" fmla="*/ 1 w 5"/>
                <a:gd name="T5" fmla="*/ 0 h 8"/>
                <a:gd name="T6" fmla="*/ 1 w 5"/>
                <a:gd name="T7" fmla="*/ 0 h 8"/>
                <a:gd name="T8" fmla="*/ 0 w 5"/>
                <a:gd name="T9" fmla="*/ 1 h 8"/>
                <a:gd name="T10" fmla="*/ 0 w 5"/>
                <a:gd name="T11" fmla="*/ 1 h 8"/>
                <a:gd name="T12" fmla="*/ 0 w 5"/>
                <a:gd name="T13" fmla="*/ 1 h 8"/>
                <a:gd name="T14" fmla="*/ 0 w 5"/>
                <a:gd name="T15" fmla="*/ 1 h 8"/>
                <a:gd name="T16" fmla="*/ 0 w 5"/>
                <a:gd name="T17" fmla="*/ 1 h 8"/>
                <a:gd name="T18" fmla="*/ 1 w 5"/>
                <a:gd name="T19" fmla="*/ 1 h 8"/>
                <a:gd name="T20" fmla="*/ 1 w 5"/>
                <a:gd name="T21" fmla="*/ 1 h 8"/>
                <a:gd name="T22" fmla="*/ 1 w 5"/>
                <a:gd name="T23" fmla="*/ 1 h 8"/>
                <a:gd name="T24" fmla="*/ 1 w 5"/>
                <a:gd name="T25" fmla="*/ 1 h 8"/>
                <a:gd name="T26" fmla="*/ 1 w 5"/>
                <a:gd name="T27" fmla="*/ 1 h 8"/>
                <a:gd name="T28" fmla="*/ 1 w 5"/>
                <a:gd name="T29" fmla="*/ 1 h 8"/>
                <a:gd name="T30" fmla="*/ 1 w 5"/>
                <a:gd name="T31" fmla="*/ 1 h 8"/>
                <a:gd name="T32" fmla="*/ 1 w 5"/>
                <a:gd name="T33" fmla="*/ 1 h 8"/>
                <a:gd name="T34" fmla="*/ 1 w 5"/>
                <a:gd name="T35" fmla="*/ 1 h 8"/>
                <a:gd name="T36" fmla="*/ 1 w 5"/>
                <a:gd name="T37" fmla="*/ 1 h 8"/>
                <a:gd name="T38" fmla="*/ 1 w 5"/>
                <a:gd name="T39" fmla="*/ 1 h 8"/>
                <a:gd name="T40" fmla="*/ 1 w 5"/>
                <a:gd name="T41" fmla="*/ 0 h 8"/>
                <a:gd name="T42" fmla="*/ 1 w 5"/>
                <a:gd name="T43" fmla="*/ 0 h 8"/>
                <a:gd name="T44" fmla="*/ 1 w 5"/>
                <a:gd name="T45" fmla="*/ 0 h 8"/>
                <a:gd name="T46" fmla="*/ 1 w 5"/>
                <a:gd name="T47" fmla="*/ 0 h 8"/>
                <a:gd name="T48" fmla="*/ 1 w 5"/>
                <a:gd name="T49" fmla="*/ 0 h 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"/>
                <a:gd name="T76" fmla="*/ 0 h 8"/>
                <a:gd name="T77" fmla="*/ 5 w 5"/>
                <a:gd name="T78" fmla="*/ 8 h 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" h="8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938" name="Rectangle 509"/>
            <p:cNvSpPr>
              <a:spLocks noChangeArrowheads="1"/>
            </p:cNvSpPr>
            <p:nvPr/>
          </p:nvSpPr>
          <p:spPr bwMode="auto">
            <a:xfrm>
              <a:off x="1994" y="1907"/>
              <a:ext cx="508" cy="6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pt-BR" sz="800" b="1" dirty="0">
                  <a:solidFill>
                    <a:srgbClr val="FFFF00"/>
                  </a:solidFill>
                  <a:latin typeface="Arial" charset="0"/>
                </a:rPr>
                <a:t>PORTO VELHO</a:t>
              </a:r>
              <a:endParaRPr lang="pt-BR" sz="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939" name="Text Box 510"/>
            <p:cNvSpPr txBox="1">
              <a:spLocks noChangeArrowheads="1"/>
            </p:cNvSpPr>
            <p:nvPr/>
          </p:nvSpPr>
          <p:spPr bwMode="auto">
            <a:xfrm>
              <a:off x="748" y="1399"/>
              <a:ext cx="1002" cy="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pt-BR" sz="1400" b="1" dirty="0">
                  <a:solidFill>
                    <a:prstClr val="black"/>
                  </a:solidFill>
                  <a:latin typeface="Arial" charset="0"/>
                </a:rPr>
                <a:t>FLORESTA AMAZÔNICA</a:t>
              </a:r>
            </a:p>
          </p:txBody>
        </p:sp>
        <p:sp>
          <p:nvSpPr>
            <p:cNvPr id="5587" name="Text Box 511"/>
            <p:cNvSpPr txBox="1">
              <a:spLocks noChangeArrowheads="1"/>
            </p:cNvSpPr>
            <p:nvPr/>
          </p:nvSpPr>
          <p:spPr bwMode="auto">
            <a:xfrm>
              <a:off x="3958" y="2231"/>
              <a:ext cx="1054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MATA ATLÂNTICA</a:t>
              </a:r>
            </a:p>
          </p:txBody>
        </p:sp>
        <p:sp>
          <p:nvSpPr>
            <p:cNvPr id="5588" name="Text Box 512"/>
            <p:cNvSpPr txBox="1">
              <a:spLocks noChangeArrowheads="1"/>
            </p:cNvSpPr>
            <p:nvPr/>
          </p:nvSpPr>
          <p:spPr bwMode="auto">
            <a:xfrm>
              <a:off x="3137" y="2890"/>
              <a:ext cx="1237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42" name="Text Box 513"/>
            <p:cNvSpPr txBox="1">
              <a:spLocks noChangeArrowheads="1"/>
            </p:cNvSpPr>
            <p:nvPr/>
          </p:nvSpPr>
          <p:spPr bwMode="auto">
            <a:xfrm>
              <a:off x="4010" y="2750"/>
              <a:ext cx="2350" cy="1636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square"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pt-BR" sz="1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6 Estados</a:t>
              </a:r>
              <a:endParaRPr lang="pt-BR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  <a:p>
              <a:pPr>
                <a:spcBef>
                  <a:spcPct val="50000"/>
                </a:spcBef>
                <a:defRPr/>
              </a:pPr>
              <a:r>
                <a:rPr lang="pt-BR" sz="1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270 Municípios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pt-BR" sz="1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22 Territórios Rurais</a:t>
              </a:r>
              <a:endParaRPr lang="pt-BR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  <a:p>
              <a:pPr>
                <a:spcBef>
                  <a:spcPct val="50000"/>
                </a:spcBef>
                <a:defRPr/>
              </a:pPr>
              <a:r>
                <a:rPr lang="pt-BR" sz="1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6 Milhões de Pessoas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pt-BR" sz="1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3 Centros de Pesquisas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pt-BR" sz="1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6 Centros de Extensão 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pt-BR" sz="1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18 Estações Experimentais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pt-BR" sz="1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92 Unidades Locais de Extensão Rural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pt-BR" sz="1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70.000 produtores envolvidos</a:t>
              </a:r>
              <a:endParaRPr lang="pt-BR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5590" name="Freeform 514"/>
            <p:cNvSpPr>
              <a:spLocks/>
            </p:cNvSpPr>
            <p:nvPr/>
          </p:nvSpPr>
          <p:spPr bwMode="auto">
            <a:xfrm>
              <a:off x="708" y="3242"/>
              <a:ext cx="138" cy="84"/>
            </a:xfrm>
            <a:custGeom>
              <a:avLst/>
              <a:gdLst>
                <a:gd name="T0" fmla="*/ 1 w 228"/>
                <a:gd name="T1" fmla="*/ 0 h 155"/>
                <a:gd name="T2" fmla="*/ 11 w 228"/>
                <a:gd name="T3" fmla="*/ 0 h 155"/>
                <a:gd name="T4" fmla="*/ 11 w 228"/>
                <a:gd name="T5" fmla="*/ 0 h 155"/>
                <a:gd name="T6" fmla="*/ 12 w 228"/>
                <a:gd name="T7" fmla="*/ 1 h 155"/>
                <a:gd name="T8" fmla="*/ 12 w 228"/>
                <a:gd name="T9" fmla="*/ 4 h 155"/>
                <a:gd name="T10" fmla="*/ 11 w 228"/>
                <a:gd name="T11" fmla="*/ 4 h 155"/>
                <a:gd name="T12" fmla="*/ 11 w 228"/>
                <a:gd name="T13" fmla="*/ 4 h 155"/>
                <a:gd name="T14" fmla="*/ 1 w 228"/>
                <a:gd name="T15" fmla="*/ 4 h 155"/>
                <a:gd name="T16" fmla="*/ 1 w 228"/>
                <a:gd name="T17" fmla="*/ 4 h 155"/>
                <a:gd name="T18" fmla="*/ 0 w 228"/>
                <a:gd name="T19" fmla="*/ 4 h 155"/>
                <a:gd name="T20" fmla="*/ 0 w 228"/>
                <a:gd name="T21" fmla="*/ 1 h 155"/>
                <a:gd name="T22" fmla="*/ 1 w 228"/>
                <a:gd name="T23" fmla="*/ 0 h 155"/>
                <a:gd name="T24" fmla="*/ 1 w 228"/>
                <a:gd name="T25" fmla="*/ 0 h 1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8"/>
                <a:gd name="T40" fmla="*/ 0 h 155"/>
                <a:gd name="T41" fmla="*/ 228 w 228"/>
                <a:gd name="T42" fmla="*/ 155 h 15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8" h="155">
                  <a:moveTo>
                    <a:pt x="7" y="0"/>
                  </a:moveTo>
                  <a:lnTo>
                    <a:pt x="223" y="0"/>
                  </a:lnTo>
                  <a:lnTo>
                    <a:pt x="226" y="0"/>
                  </a:lnTo>
                  <a:lnTo>
                    <a:pt x="228" y="4"/>
                  </a:lnTo>
                  <a:lnTo>
                    <a:pt x="228" y="151"/>
                  </a:lnTo>
                  <a:lnTo>
                    <a:pt x="226" y="153"/>
                  </a:lnTo>
                  <a:lnTo>
                    <a:pt x="223" y="155"/>
                  </a:lnTo>
                  <a:lnTo>
                    <a:pt x="7" y="155"/>
                  </a:lnTo>
                  <a:lnTo>
                    <a:pt x="2" y="153"/>
                  </a:lnTo>
                  <a:lnTo>
                    <a:pt x="0" y="151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91" name="Freeform 515"/>
            <p:cNvSpPr>
              <a:spLocks/>
            </p:cNvSpPr>
            <p:nvPr/>
          </p:nvSpPr>
          <p:spPr bwMode="auto">
            <a:xfrm>
              <a:off x="708" y="3398"/>
              <a:ext cx="138" cy="83"/>
            </a:xfrm>
            <a:custGeom>
              <a:avLst/>
              <a:gdLst>
                <a:gd name="T0" fmla="*/ 1 w 228"/>
                <a:gd name="T1" fmla="*/ 0 h 155"/>
                <a:gd name="T2" fmla="*/ 11 w 228"/>
                <a:gd name="T3" fmla="*/ 0 h 155"/>
                <a:gd name="T4" fmla="*/ 11 w 228"/>
                <a:gd name="T5" fmla="*/ 0 h 155"/>
                <a:gd name="T6" fmla="*/ 12 w 228"/>
                <a:gd name="T7" fmla="*/ 1 h 155"/>
                <a:gd name="T8" fmla="*/ 12 w 228"/>
                <a:gd name="T9" fmla="*/ 3 h 155"/>
                <a:gd name="T10" fmla="*/ 11 w 228"/>
                <a:gd name="T11" fmla="*/ 4 h 155"/>
                <a:gd name="T12" fmla="*/ 11 w 228"/>
                <a:gd name="T13" fmla="*/ 4 h 155"/>
                <a:gd name="T14" fmla="*/ 1 w 228"/>
                <a:gd name="T15" fmla="*/ 4 h 155"/>
                <a:gd name="T16" fmla="*/ 1 w 228"/>
                <a:gd name="T17" fmla="*/ 4 h 155"/>
                <a:gd name="T18" fmla="*/ 0 w 228"/>
                <a:gd name="T19" fmla="*/ 3 h 155"/>
                <a:gd name="T20" fmla="*/ 0 w 228"/>
                <a:gd name="T21" fmla="*/ 1 h 155"/>
                <a:gd name="T22" fmla="*/ 1 w 228"/>
                <a:gd name="T23" fmla="*/ 0 h 155"/>
                <a:gd name="T24" fmla="*/ 1 w 228"/>
                <a:gd name="T25" fmla="*/ 0 h 1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8"/>
                <a:gd name="T40" fmla="*/ 0 h 155"/>
                <a:gd name="T41" fmla="*/ 228 w 228"/>
                <a:gd name="T42" fmla="*/ 155 h 15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8" h="155">
                  <a:moveTo>
                    <a:pt x="7" y="0"/>
                  </a:moveTo>
                  <a:lnTo>
                    <a:pt x="223" y="0"/>
                  </a:lnTo>
                  <a:lnTo>
                    <a:pt x="226" y="0"/>
                  </a:lnTo>
                  <a:lnTo>
                    <a:pt x="228" y="4"/>
                  </a:lnTo>
                  <a:lnTo>
                    <a:pt x="228" y="151"/>
                  </a:lnTo>
                  <a:lnTo>
                    <a:pt x="226" y="153"/>
                  </a:lnTo>
                  <a:lnTo>
                    <a:pt x="223" y="155"/>
                  </a:lnTo>
                  <a:lnTo>
                    <a:pt x="7" y="155"/>
                  </a:lnTo>
                  <a:lnTo>
                    <a:pt x="2" y="153"/>
                  </a:lnTo>
                  <a:lnTo>
                    <a:pt x="0" y="151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92" name="Freeform 516"/>
            <p:cNvSpPr>
              <a:spLocks/>
            </p:cNvSpPr>
            <p:nvPr/>
          </p:nvSpPr>
          <p:spPr bwMode="auto">
            <a:xfrm>
              <a:off x="708" y="3553"/>
              <a:ext cx="138" cy="84"/>
            </a:xfrm>
            <a:custGeom>
              <a:avLst/>
              <a:gdLst>
                <a:gd name="T0" fmla="*/ 1 w 228"/>
                <a:gd name="T1" fmla="*/ 0 h 155"/>
                <a:gd name="T2" fmla="*/ 11 w 228"/>
                <a:gd name="T3" fmla="*/ 0 h 155"/>
                <a:gd name="T4" fmla="*/ 11 w 228"/>
                <a:gd name="T5" fmla="*/ 0 h 155"/>
                <a:gd name="T6" fmla="*/ 12 w 228"/>
                <a:gd name="T7" fmla="*/ 1 h 155"/>
                <a:gd name="T8" fmla="*/ 12 w 228"/>
                <a:gd name="T9" fmla="*/ 4 h 155"/>
                <a:gd name="T10" fmla="*/ 11 w 228"/>
                <a:gd name="T11" fmla="*/ 4 h 155"/>
                <a:gd name="T12" fmla="*/ 11 w 228"/>
                <a:gd name="T13" fmla="*/ 4 h 155"/>
                <a:gd name="T14" fmla="*/ 1 w 228"/>
                <a:gd name="T15" fmla="*/ 4 h 155"/>
                <a:gd name="T16" fmla="*/ 1 w 228"/>
                <a:gd name="T17" fmla="*/ 4 h 155"/>
                <a:gd name="T18" fmla="*/ 0 w 228"/>
                <a:gd name="T19" fmla="*/ 4 h 155"/>
                <a:gd name="T20" fmla="*/ 0 w 228"/>
                <a:gd name="T21" fmla="*/ 1 h 155"/>
                <a:gd name="T22" fmla="*/ 1 w 228"/>
                <a:gd name="T23" fmla="*/ 0 h 155"/>
                <a:gd name="T24" fmla="*/ 1 w 228"/>
                <a:gd name="T25" fmla="*/ 0 h 1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8"/>
                <a:gd name="T40" fmla="*/ 0 h 155"/>
                <a:gd name="T41" fmla="*/ 228 w 228"/>
                <a:gd name="T42" fmla="*/ 155 h 15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8" h="155">
                  <a:moveTo>
                    <a:pt x="7" y="0"/>
                  </a:moveTo>
                  <a:lnTo>
                    <a:pt x="223" y="0"/>
                  </a:lnTo>
                  <a:lnTo>
                    <a:pt x="226" y="0"/>
                  </a:lnTo>
                  <a:lnTo>
                    <a:pt x="228" y="4"/>
                  </a:lnTo>
                  <a:lnTo>
                    <a:pt x="228" y="151"/>
                  </a:lnTo>
                  <a:lnTo>
                    <a:pt x="226" y="153"/>
                  </a:lnTo>
                  <a:lnTo>
                    <a:pt x="223" y="155"/>
                  </a:lnTo>
                  <a:lnTo>
                    <a:pt x="7" y="155"/>
                  </a:lnTo>
                  <a:lnTo>
                    <a:pt x="2" y="153"/>
                  </a:lnTo>
                  <a:lnTo>
                    <a:pt x="0" y="151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593" name="Rectangle 517"/>
            <p:cNvSpPr>
              <a:spLocks noChangeArrowheads="1"/>
            </p:cNvSpPr>
            <p:nvPr/>
          </p:nvSpPr>
          <p:spPr bwMode="auto">
            <a:xfrm>
              <a:off x="920" y="3559"/>
              <a:ext cx="919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000" b="1" dirty="0" smtClean="0">
                  <a:solidFill>
                    <a:prstClr val="black"/>
                  </a:solidFill>
                  <a:latin typeface="Arial Narrow" pitchFamily="34" charset="0"/>
                </a:rPr>
                <a:t>Gerência do Espírito Santo</a:t>
              </a:r>
              <a:endParaRPr lang="pt-BR" sz="10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5594" name="Rectangle 518"/>
            <p:cNvSpPr>
              <a:spLocks noChangeArrowheads="1"/>
            </p:cNvSpPr>
            <p:nvPr/>
          </p:nvSpPr>
          <p:spPr bwMode="auto">
            <a:xfrm>
              <a:off x="923" y="3403"/>
              <a:ext cx="790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000" b="1" dirty="0" smtClean="0">
                  <a:solidFill>
                    <a:prstClr val="black"/>
                  </a:solidFill>
                  <a:latin typeface="Arial Narrow" pitchFamily="34" charset="0"/>
                </a:rPr>
                <a:t>Gerência do Amazonas</a:t>
              </a:r>
              <a:endParaRPr lang="pt-BR" sz="10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5595" name="Rectangle 519"/>
            <p:cNvSpPr>
              <a:spLocks noChangeArrowheads="1"/>
            </p:cNvSpPr>
            <p:nvPr/>
          </p:nvSpPr>
          <p:spPr bwMode="auto">
            <a:xfrm>
              <a:off x="920" y="3248"/>
              <a:ext cx="871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000" b="1" dirty="0" smtClean="0">
                  <a:solidFill>
                    <a:prstClr val="black"/>
                  </a:solidFill>
                  <a:latin typeface="Arial Narrow" pitchFamily="34" charset="0"/>
                </a:rPr>
                <a:t>Gerência do Mato Grosso</a:t>
              </a:r>
              <a:endParaRPr lang="pt-BR" sz="10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5596" name="Rectangle 521"/>
            <p:cNvSpPr>
              <a:spLocks noChangeArrowheads="1"/>
            </p:cNvSpPr>
            <p:nvPr/>
          </p:nvSpPr>
          <p:spPr bwMode="auto">
            <a:xfrm>
              <a:off x="920" y="2614"/>
              <a:ext cx="393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000" b="1" dirty="0" smtClean="0">
                  <a:solidFill>
                    <a:prstClr val="black"/>
                  </a:solidFill>
                  <a:latin typeface="Arial Narrow" pitchFamily="34" charset="0"/>
                </a:rPr>
                <a:t>DIRETORIA</a:t>
              </a:r>
              <a:endParaRPr lang="pt-BR" sz="10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3" name="Grupo 476"/>
          <p:cNvGrpSpPr/>
          <p:nvPr/>
        </p:nvGrpSpPr>
        <p:grpSpPr>
          <a:xfrm>
            <a:off x="1071538" y="116632"/>
            <a:ext cx="7143800" cy="501840"/>
            <a:chOff x="437423" y="13384"/>
            <a:chExt cx="6123924" cy="501840"/>
          </a:xfrm>
        </p:grpSpPr>
        <p:sp>
          <p:nvSpPr>
            <p:cNvPr id="478" name="Retângulo de cantos arredondados 477"/>
            <p:cNvSpPr/>
            <p:nvPr/>
          </p:nvSpPr>
          <p:spPr>
            <a:xfrm>
              <a:off x="437423" y="13384"/>
              <a:ext cx="6123924" cy="501840"/>
            </a:xfrm>
            <a:prstGeom prst="roundRect">
              <a:avLst/>
            </a:prstGeom>
            <a:solidFill>
              <a:srgbClr val="9A383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9" name="Retângulo 478"/>
            <p:cNvSpPr/>
            <p:nvPr/>
          </p:nvSpPr>
          <p:spPr>
            <a:xfrm>
              <a:off x="461921" y="37882"/>
              <a:ext cx="6074928" cy="452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dirty="0" smtClean="0">
                  <a:solidFill>
                    <a:prstClr val="white"/>
                  </a:solidFill>
                  <a:latin typeface="Arial Black" pitchFamily="34" charset="0"/>
                </a:rPr>
                <a:t>BIOMAS E TERRITÓRIOS DE ATUAÇÃO</a:t>
              </a:r>
              <a:endParaRPr lang="pt-BR" sz="24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</p:grpSp>
      <p:pic>
        <p:nvPicPr>
          <p:cNvPr id="477" name="Imagem 475" descr="logceplac (Original vazado5)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1628800"/>
            <a:ext cx="11064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5712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/>
          <p:cNvSpPr/>
          <p:nvPr/>
        </p:nvSpPr>
        <p:spPr>
          <a:xfrm>
            <a:off x="0" y="1700808"/>
            <a:ext cx="9144000" cy="3508653"/>
          </a:xfrm>
          <a:prstGeom prst="rect">
            <a:avLst/>
          </a:prstGeom>
          <a:solidFill>
            <a:schemeClr val="accent1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pt-BR" sz="2400" b="1" dirty="0" smtClean="0">
                <a:solidFill>
                  <a:schemeClr val="bg1"/>
                </a:solidFill>
                <a:latin typeface="Century Schoolbook" pitchFamily="18" charset="0"/>
              </a:rPr>
              <a:t>Melhorias institucionais:</a:t>
            </a:r>
          </a:p>
          <a:p>
            <a:pPr marL="800100" lvl="1" indent="-342900"/>
            <a:endParaRPr lang="pt-BR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pPr marL="800100" lvl="1" indent="-342900">
              <a:buFont typeface="+mj-lt"/>
              <a:buAutoNum type="alphaLcParenR"/>
            </a:pPr>
            <a:r>
              <a:rPr lang="pt-BR" b="1" i="1" dirty="0" smtClean="0">
                <a:solidFill>
                  <a:schemeClr val="bg1"/>
                </a:solidFill>
                <a:latin typeface="Century Schoolbook" pitchFamily="18" charset="0"/>
              </a:rPr>
              <a:t> Investimentos: </a:t>
            </a:r>
            <a:r>
              <a:rPr lang="pt-BR" dirty="0" smtClean="0">
                <a:solidFill>
                  <a:schemeClr val="bg1"/>
                </a:solidFill>
                <a:latin typeface="Century Schoolbook" pitchFamily="18" charset="0"/>
              </a:rPr>
              <a:t> recuperação e conservação patrimonial, </a:t>
            </a:r>
          </a:p>
          <a:p>
            <a:pPr marL="800100" lvl="1" indent="-342900"/>
            <a:r>
              <a:rPr lang="pt-BR" dirty="0" smtClean="0">
                <a:solidFill>
                  <a:schemeClr val="bg1"/>
                </a:solidFill>
                <a:latin typeface="Century Schoolbook" pitchFamily="18" charset="0"/>
              </a:rPr>
              <a:t>      frota e equipamentos de campo, em </a:t>
            </a:r>
            <a:r>
              <a:rPr lang="pt-BR" dirty="0" err="1" smtClean="0">
                <a:solidFill>
                  <a:schemeClr val="bg1"/>
                </a:solidFill>
                <a:latin typeface="Century Schoolbook" pitchFamily="18" charset="0"/>
              </a:rPr>
              <a:t>T.I.C.</a:t>
            </a:r>
            <a:r>
              <a:rPr lang="pt-BR" dirty="0" smtClean="0">
                <a:solidFill>
                  <a:schemeClr val="bg1"/>
                </a:solidFill>
                <a:latin typeface="Century Schoolbook" pitchFamily="18" charset="0"/>
              </a:rPr>
              <a:t>, em Laboratórios</a:t>
            </a:r>
            <a:r>
              <a:rPr lang="pt-BR" b="1" i="1" dirty="0" smtClean="0">
                <a:solidFill>
                  <a:schemeClr val="bg1"/>
                </a:solidFill>
                <a:latin typeface="Century Schoolbook" pitchFamily="18" charset="0"/>
              </a:rPr>
              <a:t>; </a:t>
            </a:r>
          </a:p>
          <a:p>
            <a:pPr marL="800100" lvl="1" indent="-342900">
              <a:buFont typeface="+mj-lt"/>
              <a:buAutoNum type="alphaLcParenR"/>
            </a:pPr>
            <a:endParaRPr lang="pt-BR" b="1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pPr marL="800100" lvl="1" indent="-342900"/>
            <a:r>
              <a:rPr lang="pt-BR" b="1" i="1" dirty="0" smtClean="0">
                <a:solidFill>
                  <a:schemeClr val="bg1"/>
                </a:solidFill>
                <a:latin typeface="Century Schoolbook" pitchFamily="18" charset="0"/>
              </a:rPr>
              <a:t>b)  Regimento Interno </a:t>
            </a:r>
            <a:r>
              <a:rPr lang="pt-BR" dirty="0" smtClean="0">
                <a:solidFill>
                  <a:schemeClr val="bg1"/>
                </a:solidFill>
                <a:latin typeface="Century Schoolbook" pitchFamily="18" charset="0"/>
              </a:rPr>
              <a:t>(Chefias para Escritórios Locais, Estações Experimentais,  Parcerias Institucionais, Comunicação Rural</a:t>
            </a:r>
            <a:r>
              <a:rPr lang="pt-BR" b="1" dirty="0" smtClean="0">
                <a:solidFill>
                  <a:schemeClr val="bg1"/>
                </a:solidFill>
                <a:latin typeface="Century Schoolbook" pitchFamily="18" charset="0"/>
              </a:rPr>
              <a:t>; </a:t>
            </a:r>
          </a:p>
          <a:p>
            <a:pPr marL="800100" lvl="1" indent="-342900"/>
            <a:endParaRPr lang="pt-BR" b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pPr marL="800100" lvl="1" indent="-342900">
              <a:buAutoNum type="alphaLcParenR" startAt="3"/>
            </a:pPr>
            <a:r>
              <a:rPr lang="pt-BR" b="1" i="1" dirty="0" smtClean="0">
                <a:solidFill>
                  <a:schemeClr val="bg1"/>
                </a:solidFill>
                <a:latin typeface="Century Schoolbook" pitchFamily="18" charset="0"/>
              </a:rPr>
              <a:t>Governança, Risco e Conformidade: </a:t>
            </a:r>
          </a:p>
          <a:p>
            <a:pPr marL="800100" lvl="1" indent="-342900"/>
            <a:r>
              <a:rPr lang="pt-BR" dirty="0" smtClean="0">
                <a:solidFill>
                  <a:schemeClr val="bg1"/>
                </a:solidFill>
                <a:latin typeface="Century Schoolbook" pitchFamily="18" charset="0"/>
              </a:rPr>
              <a:t>     patrimônio, TIC, RH e contratos e convênios;</a:t>
            </a:r>
          </a:p>
          <a:p>
            <a:pPr marL="800100" lvl="1" indent="-342900">
              <a:buFont typeface="+mj-lt"/>
              <a:buAutoNum type="alphaLcParenR"/>
            </a:pPr>
            <a:endParaRPr lang="pt-BR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pPr marL="800100" lvl="1" indent="-342900"/>
            <a:r>
              <a:rPr lang="pt-BR" b="1" i="1" dirty="0" smtClean="0">
                <a:solidFill>
                  <a:schemeClr val="bg1"/>
                </a:solidFill>
                <a:latin typeface="Century Schoolbook" pitchFamily="18" charset="0"/>
              </a:rPr>
              <a:t>d)  A</a:t>
            </a:r>
            <a:r>
              <a:rPr lang="pt-BR" dirty="0" smtClean="0">
                <a:solidFill>
                  <a:schemeClr val="bg1"/>
                </a:solidFill>
                <a:latin typeface="Century Schoolbook" pitchFamily="18" charset="0"/>
              </a:rPr>
              <a:t>poio de profissional de </a:t>
            </a:r>
            <a:r>
              <a:rPr lang="pt-BR" b="1" i="1" dirty="0" smtClean="0">
                <a:solidFill>
                  <a:schemeClr val="bg1"/>
                </a:solidFill>
                <a:latin typeface="Century Schoolbook" pitchFamily="18" charset="0"/>
              </a:rPr>
              <a:t>AGU</a:t>
            </a:r>
            <a:r>
              <a:rPr lang="pt-BR" dirty="0" smtClean="0">
                <a:solidFill>
                  <a:schemeClr val="bg1"/>
                </a:solidFill>
                <a:latin typeface="Century Schoolbook" pitchFamily="18" charset="0"/>
              </a:rPr>
              <a:t>;</a:t>
            </a:r>
          </a:p>
        </p:txBody>
      </p:sp>
      <p:grpSp>
        <p:nvGrpSpPr>
          <p:cNvPr id="2" name="Grupo 5"/>
          <p:cNvGrpSpPr/>
          <p:nvPr/>
        </p:nvGrpSpPr>
        <p:grpSpPr>
          <a:xfrm>
            <a:off x="1187624" y="0"/>
            <a:ext cx="7956376" cy="1052736"/>
            <a:chOff x="437423" y="-194636"/>
            <a:chExt cx="6123924" cy="618472"/>
          </a:xfrm>
        </p:grpSpPr>
        <p:sp>
          <p:nvSpPr>
            <p:cNvPr id="38" name="Retângulo de cantos arredondados 37"/>
            <p:cNvSpPr/>
            <p:nvPr/>
          </p:nvSpPr>
          <p:spPr>
            <a:xfrm>
              <a:off x="437423" y="-194636"/>
              <a:ext cx="6123924" cy="618472"/>
            </a:xfrm>
            <a:prstGeom prst="roundRect">
              <a:avLst/>
            </a:prstGeom>
            <a:solidFill>
              <a:srgbClr val="320019"/>
            </a:solidFill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etângulo 38"/>
            <p:cNvSpPr/>
            <p:nvPr/>
          </p:nvSpPr>
          <p:spPr>
            <a:xfrm>
              <a:off x="461921" y="-194636"/>
              <a:ext cx="6074928" cy="56947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dirty="0" smtClean="0">
                  <a:solidFill>
                    <a:prstClr val="white"/>
                  </a:solidFill>
                  <a:latin typeface="Arial Black" pitchFamily="34" charset="0"/>
                </a:rPr>
                <a:t>Necessidades institucionais imediatas</a:t>
              </a:r>
              <a:endParaRPr lang="pt-BR" sz="2800" b="1" kern="1200" dirty="0">
                <a:latin typeface="+mj-lt"/>
              </a:endParaRPr>
            </a:p>
          </p:txBody>
        </p:sp>
      </p:grp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563" y="5877272"/>
            <a:ext cx="9143437" cy="980728"/>
            <a:chOff x="672" y="2090"/>
            <a:chExt cx="4208" cy="1085"/>
          </a:xfrm>
        </p:grpSpPr>
        <p:graphicFrame>
          <p:nvGraphicFramePr>
            <p:cNvPr id="41" name="Object 2"/>
            <p:cNvGraphicFramePr>
              <a:graphicFrameLocks noChangeAspect="1"/>
            </p:cNvGraphicFramePr>
            <p:nvPr/>
          </p:nvGraphicFramePr>
          <p:xfrm>
            <a:off x="672" y="2090"/>
            <a:ext cx="4208" cy="10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2212" name="Image" r:id="rId3" imgW="5095658" imgH="1385104" progId="">
                    <p:embed/>
                  </p:oleObj>
                </mc:Choice>
                <mc:Fallback>
                  <p:oleObj name="Image" r:id="rId3" imgW="5095658" imgH="1385104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3546"/>
                        <a:stretch>
                          <a:fillRect/>
                        </a:stretch>
                      </p:blipFill>
                      <p:spPr bwMode="auto">
                        <a:xfrm>
                          <a:off x="672" y="2090"/>
                          <a:ext cx="4208" cy="10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Text Box 5"/>
            <p:cNvSpPr txBox="1">
              <a:spLocks noChangeArrowheads="1"/>
            </p:cNvSpPr>
            <p:nvPr/>
          </p:nvSpPr>
          <p:spPr bwMode="auto">
            <a:xfrm>
              <a:off x="828" y="2370"/>
              <a:ext cx="1254" cy="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pt-BR" sz="1500" b="1" dirty="0" smtClean="0">
                  <a:solidFill>
                    <a:schemeClr val="bg1"/>
                  </a:solidFill>
                  <a:latin typeface="Arial Black" pitchFamily="34" charset="0"/>
                </a:rPr>
                <a:t>Competitividade</a:t>
              </a:r>
              <a:endParaRPr lang="pt-BR" sz="1500" b="1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43" name="Text Box 6"/>
            <p:cNvSpPr txBox="1">
              <a:spLocks noChangeArrowheads="1"/>
            </p:cNvSpPr>
            <p:nvPr/>
          </p:nvSpPr>
          <p:spPr bwMode="auto">
            <a:xfrm>
              <a:off x="2447" y="2296"/>
              <a:ext cx="781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pt-BR" sz="1500" b="1" dirty="0">
                  <a:solidFill>
                    <a:schemeClr val="bg1"/>
                  </a:solidFill>
                  <a:latin typeface="Arial Black" pitchFamily="34" charset="0"/>
                </a:rPr>
                <a:t>Conservação</a:t>
              </a:r>
            </a:p>
            <a:p>
              <a:pPr algn="ctr" eaLnBrk="0" hangingPunct="0">
                <a:defRPr/>
              </a:pPr>
              <a:r>
                <a:rPr lang="pt-BR" sz="1500" b="1" dirty="0">
                  <a:solidFill>
                    <a:schemeClr val="bg1"/>
                  </a:solidFill>
                  <a:latin typeface="Arial Black" pitchFamily="34" charset="0"/>
                </a:rPr>
                <a:t>produtiva</a:t>
              </a:r>
            </a:p>
          </p:txBody>
        </p:sp>
        <p:sp>
          <p:nvSpPr>
            <p:cNvPr id="44" name="Text Box 7"/>
            <p:cNvSpPr txBox="1">
              <a:spLocks noChangeArrowheads="1"/>
            </p:cNvSpPr>
            <p:nvPr/>
          </p:nvSpPr>
          <p:spPr bwMode="auto">
            <a:xfrm>
              <a:off x="4029" y="2223"/>
              <a:ext cx="584" cy="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pt-BR" sz="1300" b="1" dirty="0" smtClean="0">
                  <a:solidFill>
                    <a:schemeClr val="bg1"/>
                  </a:solidFill>
                  <a:latin typeface="Arial Black" pitchFamily="34" charset="0"/>
                </a:rPr>
                <a:t>Acesso à Políticas Públicas</a:t>
              </a:r>
              <a:endParaRPr lang="pt-BR" sz="1300" b="1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pic>
        <p:nvPicPr>
          <p:cNvPr id="11" name="Imagem 475" descr="logceplac (Original vazado5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86321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3907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5"/>
          <p:cNvGrpSpPr/>
          <p:nvPr/>
        </p:nvGrpSpPr>
        <p:grpSpPr>
          <a:xfrm>
            <a:off x="0" y="0"/>
            <a:ext cx="9144000" cy="980728"/>
            <a:chOff x="437423" y="13384"/>
            <a:chExt cx="6123924" cy="501840"/>
          </a:xfrm>
        </p:grpSpPr>
        <p:sp>
          <p:nvSpPr>
            <p:cNvPr id="7" name="Retângulo de cantos arredondados 6"/>
            <p:cNvSpPr/>
            <p:nvPr/>
          </p:nvSpPr>
          <p:spPr>
            <a:xfrm>
              <a:off x="437423" y="13384"/>
              <a:ext cx="6123924" cy="501840"/>
            </a:xfrm>
            <a:prstGeom prst="roundRect">
              <a:avLst/>
            </a:prstGeom>
            <a:solidFill>
              <a:srgbClr val="3200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tângulo 7"/>
            <p:cNvSpPr/>
            <p:nvPr/>
          </p:nvSpPr>
          <p:spPr>
            <a:xfrm>
              <a:off x="461922" y="60606"/>
              <a:ext cx="6027600" cy="452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dirty="0" smtClean="0">
                  <a:solidFill>
                    <a:prstClr val="white"/>
                  </a:solidFill>
                  <a:latin typeface="Arial Black" pitchFamily="34" charset="0"/>
                </a:rPr>
                <a:t>Necessidades institucionais imediatas</a:t>
              </a:r>
              <a:endParaRPr lang="pt-BR" sz="24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1" name="Retângulo 10"/>
          <p:cNvSpPr/>
          <p:nvPr/>
        </p:nvSpPr>
        <p:spPr>
          <a:xfrm>
            <a:off x="1534536" y="1995167"/>
            <a:ext cx="6074928" cy="38677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1470" tIns="0" rIns="231470" bIns="0" numCol="1" spcCol="1270" anchor="ctr" anchorCtr="0">
            <a:no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2400" b="1" dirty="0">
              <a:solidFill>
                <a:prstClr val="white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0" y="1052736"/>
            <a:ext cx="8676456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0000"/>
              </a:buClr>
              <a:defRPr/>
            </a:pPr>
            <a:r>
              <a:rPr lang="pt-BR" sz="2000" b="1" dirty="0" smtClean="0">
                <a:solidFill>
                  <a:srgbClr val="055B0F"/>
                </a:solidFill>
                <a:latin typeface="Arial Black" pitchFamily="34" charset="0"/>
                <a:cs typeface="Arial" pitchFamily="34" charset="0"/>
              </a:rPr>
              <a:t>Priorização e </a:t>
            </a:r>
            <a:r>
              <a:rPr lang="pt-BR" sz="2000" b="1" dirty="0">
                <a:solidFill>
                  <a:srgbClr val="055B0F"/>
                </a:solidFill>
                <a:latin typeface="Arial Black" pitchFamily="34" charset="0"/>
                <a:cs typeface="Arial" pitchFamily="34" charset="0"/>
              </a:rPr>
              <a:t>realização </a:t>
            </a:r>
            <a:r>
              <a:rPr lang="pt-BR" sz="2000" b="1" dirty="0" smtClean="0">
                <a:solidFill>
                  <a:srgbClr val="055B0F"/>
                </a:solidFill>
                <a:latin typeface="Arial Black" pitchFamily="34" charset="0"/>
                <a:cs typeface="Arial" pitchFamily="34" charset="0"/>
              </a:rPr>
              <a:t>do </a:t>
            </a:r>
            <a:r>
              <a:rPr lang="pt-BR" sz="2000" b="1" dirty="0">
                <a:solidFill>
                  <a:srgbClr val="055B0F"/>
                </a:solidFill>
                <a:latin typeface="Arial Black" pitchFamily="34" charset="0"/>
                <a:cs typeface="Arial" pitchFamily="34" charset="0"/>
              </a:rPr>
              <a:t>concurso </a:t>
            </a:r>
            <a:r>
              <a:rPr lang="pt-BR" sz="2000" b="1" dirty="0" smtClean="0">
                <a:solidFill>
                  <a:srgbClr val="055B0F"/>
                </a:solidFill>
                <a:latin typeface="Arial Black" pitchFamily="34" charset="0"/>
                <a:cs typeface="Arial" pitchFamily="34" charset="0"/>
              </a:rPr>
              <a:t>público para as carreiras de ciência e tecnologia.</a:t>
            </a:r>
            <a:endParaRPr lang="pt-BR" sz="2000" b="1" dirty="0">
              <a:solidFill>
                <a:srgbClr val="055B0F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9" name="Picture 2" descr="C:\Users\helinton.rocha\Pictures\Imagens CEPLAC\conf_de_a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844824"/>
            <a:ext cx="3312368" cy="1728192"/>
          </a:xfrm>
          <a:prstGeom prst="rect">
            <a:avLst/>
          </a:prstGeom>
          <a:noFill/>
        </p:spPr>
      </p:pic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243425"/>
              </p:ext>
            </p:extLst>
          </p:nvPr>
        </p:nvGraphicFramePr>
        <p:xfrm>
          <a:off x="0" y="1628800"/>
          <a:ext cx="6552728" cy="5013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Retângulo 13"/>
          <p:cNvSpPr/>
          <p:nvPr/>
        </p:nvSpPr>
        <p:spPr>
          <a:xfrm>
            <a:off x="5076056" y="4365104"/>
            <a:ext cx="3816424" cy="2308324"/>
          </a:xfrm>
          <a:prstGeom prst="rect">
            <a:avLst/>
          </a:prstGeom>
          <a:ln>
            <a:gradFill>
              <a:gsLst>
                <a:gs pos="5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>
            <a:spAutoFit/>
          </a:bodyPr>
          <a:lstStyle/>
          <a:p>
            <a:pPr marL="361950" lvl="1" indent="-361950" algn="just"/>
            <a:r>
              <a:rPr lang="pt-BR" sz="1600" b="1" dirty="0" smtClean="0"/>
              <a:t> </a:t>
            </a:r>
            <a:r>
              <a:rPr lang="pt-BR" sz="1600" b="1" dirty="0" smtClean="0">
                <a:solidFill>
                  <a:srgbClr val="002060"/>
                </a:solidFill>
              </a:rPr>
              <a:t>A 1ª Conferência Nacional de ATER, 2012 e 2ª Conferência Nacional de Desenvolvimento Rural Sustentável, 2013, aprovaram por aclamação </a:t>
            </a:r>
            <a:r>
              <a:rPr lang="pt-BR" sz="1600" b="1" i="1" dirty="0" smtClean="0">
                <a:solidFill>
                  <a:srgbClr val="002060"/>
                </a:solidFill>
              </a:rPr>
              <a:t>moção de apoio ao fortalecimento institucional da CEPLAC</a:t>
            </a:r>
            <a:r>
              <a:rPr lang="pt-BR" sz="1600" b="1" dirty="0" smtClean="0">
                <a:solidFill>
                  <a:srgbClr val="002060"/>
                </a:solidFill>
              </a:rPr>
              <a:t>, como referência em serviços de ATER e desenvolvimento rural, solicitando a realização de </a:t>
            </a:r>
            <a:r>
              <a:rPr lang="pt-BR" sz="1600" b="1" i="1" dirty="0" smtClean="0">
                <a:solidFill>
                  <a:srgbClr val="055B0F"/>
                </a:solidFill>
              </a:rPr>
              <a:t>Concurso Público</a:t>
            </a:r>
            <a:r>
              <a:rPr lang="pt-BR" sz="1600" b="1" dirty="0" smtClean="0">
                <a:solidFill>
                  <a:srgbClr val="002060"/>
                </a:solidFill>
              </a:rPr>
              <a:t>;</a:t>
            </a:r>
          </a:p>
        </p:txBody>
      </p:sp>
      <p:pic>
        <p:nvPicPr>
          <p:cNvPr id="15" name="Imagem 9" descr="logceplac (Original vazado5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2324189"/>
            <a:ext cx="1152128" cy="67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7952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endParaRPr lang="pt-BR" sz="4000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2204864"/>
            <a:ext cx="9144000" cy="1754326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marL="1371600" lvl="2" indent="-457200" algn="ctr">
              <a:lnSpc>
                <a:spcPct val="200000"/>
              </a:lnSpc>
            </a:pPr>
            <a:r>
              <a:rPr lang="pt-BR" sz="5400" dirty="0" smtClean="0">
                <a:solidFill>
                  <a:schemeClr val="bg1"/>
                </a:solidFill>
              </a:rPr>
              <a:t>Obrigado!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5229200"/>
            <a:ext cx="4687389" cy="231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rma em L 6"/>
          <p:cNvSpPr/>
          <p:nvPr/>
        </p:nvSpPr>
        <p:spPr>
          <a:xfrm rot="5400000">
            <a:off x="6511652" y="4225653"/>
            <a:ext cx="1772816" cy="3491880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4644008" y="479715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002060"/>
                </a:solidFill>
                <a:hlinkClick r:id="rId3"/>
              </a:rPr>
              <a:t>helinton@ceplac.gov.br</a:t>
            </a:r>
            <a:endParaRPr lang="pt-BR" dirty="0" smtClean="0">
              <a:solidFill>
                <a:srgbClr val="002060"/>
              </a:solidFill>
            </a:endParaRPr>
          </a:p>
          <a:p>
            <a:pPr algn="r"/>
            <a:r>
              <a:rPr lang="pt-BR" dirty="0" smtClean="0">
                <a:solidFill>
                  <a:srgbClr val="002060"/>
                </a:solidFill>
              </a:rPr>
              <a:t>F: 061 9967 1781</a:t>
            </a:r>
            <a:endParaRPr lang="pt-BR" dirty="0">
              <a:solidFill>
                <a:srgbClr val="002060"/>
              </a:solidFill>
            </a:endParaRPr>
          </a:p>
        </p:txBody>
      </p:sp>
      <p:pic>
        <p:nvPicPr>
          <p:cNvPr id="9" name="Imagem 9" descr="logceplac (Original vazado5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908720"/>
            <a:ext cx="1152128" cy="67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50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/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214813" y="-500063"/>
            <a:ext cx="15000288" cy="7858126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571500" y="0"/>
            <a:ext cx="7186613" cy="642938"/>
          </a:xfrm>
          <a:prstGeom prst="rect">
            <a:avLst/>
          </a:prstGeom>
          <a:solidFill>
            <a:srgbClr val="5B1927"/>
          </a:solidFill>
        </p:spPr>
        <p:txBody>
          <a:bodyPr anchor="ctr"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4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Anapu</a:t>
            </a:r>
            <a:r>
              <a:rPr lang="pt-BR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PA</a:t>
            </a:r>
          </a:p>
        </p:txBody>
      </p:sp>
      <p:sp>
        <p:nvSpPr>
          <p:cNvPr id="6" name="Estrela de 4 pontas 5"/>
          <p:cNvSpPr/>
          <p:nvPr/>
        </p:nvSpPr>
        <p:spPr>
          <a:xfrm>
            <a:off x="3429000" y="2071688"/>
            <a:ext cx="342900" cy="3429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04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42938" y="-500063"/>
            <a:ext cx="10471151" cy="8143876"/>
          </a:xfr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-571500" y="0"/>
            <a:ext cx="7186613" cy="642938"/>
          </a:xfrm>
          <a:solidFill>
            <a:srgbClr val="5B1927"/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 smtClean="0">
                <a:solidFill>
                  <a:schemeClr val="bg1"/>
                </a:solidFill>
              </a:rPr>
              <a:t>Vitoria do Xingu, PA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Estrela de 4 pontas 6"/>
          <p:cNvSpPr/>
          <p:nvPr/>
        </p:nvSpPr>
        <p:spPr>
          <a:xfrm>
            <a:off x="4286250" y="2643188"/>
            <a:ext cx="342900" cy="3429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002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53594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3952875" y="4394200"/>
            <a:ext cx="85725" cy="5715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Oval 7"/>
          <p:cNvSpPr/>
          <p:nvPr/>
        </p:nvSpPr>
        <p:spPr>
          <a:xfrm>
            <a:off x="2871788" y="2959100"/>
            <a:ext cx="2162175" cy="2781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Retângulo arredondado 8"/>
          <p:cNvSpPr/>
          <p:nvPr/>
        </p:nvSpPr>
        <p:spPr>
          <a:xfrm>
            <a:off x="5510213" y="1968500"/>
            <a:ext cx="3319462" cy="2921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/>
              <a:t>CONSIDERANDO UM RAIO DE ABRANGÊNCIA DE 300 KM A PARTIR DE MARABÁ</a:t>
            </a:r>
          </a:p>
        </p:txBody>
      </p:sp>
    </p:spTree>
    <p:extLst>
      <p:ext uri="{BB962C8B-B14F-4D97-AF65-F5344CB8AC3E}">
        <p14:creationId xmlns:p14="http://schemas.microsoft.com/office/powerpoint/2010/main" val="246640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5357812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ota de aviso com Linha 2 (Limite e Barra de Destaque) 2"/>
          <p:cNvSpPr/>
          <p:nvPr/>
        </p:nvSpPr>
        <p:spPr>
          <a:xfrm>
            <a:off x="6110288" y="2997200"/>
            <a:ext cx="2262187" cy="69691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09661"/>
              <a:gd name="adj6" fmla="val -89715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/>
              <a:t>MARABÁ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/>
              <a:t>(PECUÁRIA, MADEIRA)</a:t>
            </a:r>
          </a:p>
        </p:txBody>
      </p:sp>
      <p:sp>
        <p:nvSpPr>
          <p:cNvPr id="4" name="Nota de aviso com Linha 2 (Limite e Barra de Destaque) 3"/>
          <p:cNvSpPr/>
          <p:nvPr/>
        </p:nvSpPr>
        <p:spPr>
          <a:xfrm>
            <a:off x="6110288" y="1963738"/>
            <a:ext cx="2262187" cy="703262"/>
          </a:xfrm>
          <a:prstGeom prst="accentBorderCallout2">
            <a:avLst>
              <a:gd name="adj1" fmla="val 34616"/>
              <a:gd name="adj2" fmla="val -8598"/>
              <a:gd name="adj3" fmla="val 144712"/>
              <a:gd name="adj4" fmla="val -38683"/>
              <a:gd name="adj5" fmla="val 327935"/>
              <a:gd name="adj6" fmla="val -103797"/>
            </a:avLst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ITUPIRANGA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(PECUÁRIA)</a:t>
            </a:r>
          </a:p>
        </p:txBody>
      </p:sp>
      <p:sp>
        <p:nvSpPr>
          <p:cNvPr id="5" name="Nota de aviso com Linha 2 (Limite e Barra de Destaque) 4"/>
          <p:cNvSpPr/>
          <p:nvPr/>
        </p:nvSpPr>
        <p:spPr>
          <a:xfrm>
            <a:off x="6110288" y="1588"/>
            <a:ext cx="2262187" cy="1630362"/>
          </a:xfrm>
          <a:prstGeom prst="accentBorderCallout2">
            <a:avLst>
              <a:gd name="adj1" fmla="val 34616"/>
              <a:gd name="adj2" fmla="val -8598"/>
              <a:gd name="adj3" fmla="val 144712"/>
              <a:gd name="adj4" fmla="val -38683"/>
              <a:gd name="adj5" fmla="val 235668"/>
              <a:gd name="adj6" fmla="val -117334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NOVO REPARTIMENTO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PACAJÁ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ANAPU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VITÓRIA DO XINGU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(CACAU)</a:t>
            </a:r>
          </a:p>
        </p:txBody>
      </p:sp>
      <p:sp>
        <p:nvSpPr>
          <p:cNvPr id="6" name="Nota de aviso com Linha 2 (Limite e Barra de Destaque) 5"/>
          <p:cNvSpPr/>
          <p:nvPr/>
        </p:nvSpPr>
        <p:spPr>
          <a:xfrm>
            <a:off x="6110288" y="4203700"/>
            <a:ext cx="2262187" cy="11938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3218"/>
              <a:gd name="adj6" fmla="val -140817"/>
            </a:avLst>
          </a:prstGeom>
          <a:solidFill>
            <a:srgbClr val="00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/>
              <a:t>TUCUMÃ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/>
              <a:t>OURILÂNDIA DO NORTE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/>
              <a:t>SÃO FÉLIX DO XINGU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/>
              <a:t>(CACAU, PECUÁRIA)</a:t>
            </a:r>
          </a:p>
        </p:txBody>
      </p:sp>
      <p:sp>
        <p:nvSpPr>
          <p:cNvPr id="7" name="Oval 6"/>
          <p:cNvSpPr/>
          <p:nvPr/>
        </p:nvSpPr>
        <p:spPr>
          <a:xfrm>
            <a:off x="4014788" y="4376738"/>
            <a:ext cx="85725" cy="5715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899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5357812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4014788" y="4376738"/>
            <a:ext cx="85725" cy="5715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4357688" y="1714500"/>
          <a:ext cx="4714874" cy="3500439"/>
        </p:xfrm>
        <a:graphic>
          <a:graphicData uri="http://schemas.openxmlformats.org/drawingml/2006/table">
            <a:tbl>
              <a:tblPr/>
              <a:tblGrid>
                <a:gridCol w="1362630"/>
                <a:gridCol w="1288306"/>
                <a:gridCol w="668928"/>
                <a:gridCol w="681315"/>
                <a:gridCol w="713695"/>
              </a:tblGrid>
              <a:tr h="66236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</a:t>
                      </a:r>
                    </a:p>
                  </a:txBody>
                  <a:tcPr marL="2858" marR="2858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PARA</a:t>
                      </a:r>
                    </a:p>
                  </a:txBody>
                  <a:tcPr marL="2858" marR="2858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DISTÂNCIA (km)</a:t>
                      </a:r>
                    </a:p>
                  </a:txBody>
                  <a:tcPr marL="2858" marR="2858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CONDIÇÃO</a:t>
                      </a:r>
                    </a:p>
                  </a:txBody>
                  <a:tcPr marL="2858" marR="2858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ESTADO</a:t>
                      </a:r>
                    </a:p>
                  </a:txBody>
                  <a:tcPr marL="2858" marR="2858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06209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MARABÁ</a:t>
                      </a:r>
                    </a:p>
                  </a:txBody>
                  <a:tcPr marL="2858" marR="2858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ITUPIRANGA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ASFALTO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BOM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38234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NOVO REPARIMENTO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205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ASFALTO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BOM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620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PACAJÁ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285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ASFALTO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BOM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620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ANAPU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ASFALTO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BOM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620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ALTAMIRA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ASFALTO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BOM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620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OURULÂNDIA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430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ASFALTO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BOM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20620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TUCUMÃ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440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ASFALTO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BOM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38234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SÃO FÉLIX XINGU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ASFALTO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BOM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38234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NOVO REPARTIMENTO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TUCURUÍ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PIÇARRA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REGULAR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781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ALTAMIRA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VITÓRIA DO XINGU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ASFALTO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BOM</a:t>
                      </a:r>
                    </a:p>
                  </a:txBody>
                  <a:tcPr marL="2858" marR="2858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3" name="Retângulo arredondado 12"/>
          <p:cNvSpPr/>
          <p:nvPr/>
        </p:nvSpPr>
        <p:spPr>
          <a:xfrm>
            <a:off x="5429250" y="642938"/>
            <a:ext cx="3490913" cy="92075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FFFF00"/>
                </a:solidFill>
              </a:rPr>
              <a:t>LOGÍSTICA DE TRANSPORTE MUNICIPAL A PARTIR DE MARABÁ</a:t>
            </a:r>
          </a:p>
        </p:txBody>
      </p:sp>
    </p:spTree>
    <p:extLst>
      <p:ext uri="{BB962C8B-B14F-4D97-AF65-F5344CB8AC3E}">
        <p14:creationId xmlns:p14="http://schemas.microsoft.com/office/powerpoint/2010/main" val="57467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6662737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4014788" y="4376738"/>
            <a:ext cx="85725" cy="5715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1857375" y="4786313"/>
          <a:ext cx="7000875" cy="1928813"/>
        </p:xfrm>
        <a:graphic>
          <a:graphicData uri="http://schemas.openxmlformats.org/drawingml/2006/table">
            <a:tbl>
              <a:tblPr/>
              <a:tblGrid>
                <a:gridCol w="1953399"/>
                <a:gridCol w="712921"/>
                <a:gridCol w="712921"/>
                <a:gridCol w="712921"/>
                <a:gridCol w="855503"/>
                <a:gridCol w="1026605"/>
                <a:gridCol w="1026605"/>
              </a:tblGrid>
              <a:tr h="4106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LOCALIDADE/MUNICÍPIO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Nº DE AGRICULTORES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ÁREA (ha)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PRODUÇÃO</a:t>
                      </a:r>
                    </a:p>
                  </a:txBody>
                  <a:tcPr marL="2858" marR="2858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RENDIMENTO</a:t>
                      </a:r>
                    </a:p>
                  </a:txBody>
                  <a:tcPr marL="2858" marR="2858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</a:tr>
              <a:tr h="48342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COLHIDA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Desenvolvimento</a:t>
                      </a:r>
                    </a:p>
                  </a:txBody>
                  <a:tcPr marL="2858" marR="2858" marT="381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2858" marR="2858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(tonelada)</a:t>
                      </a:r>
                    </a:p>
                  </a:txBody>
                  <a:tcPr marL="2858" marR="2858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kg/ha</a:t>
                      </a:r>
                    </a:p>
                  </a:txBody>
                  <a:tcPr marL="2858" marR="2858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3236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NOVO REPARTIMENTO</a:t>
                      </a:r>
                    </a:p>
                  </a:txBody>
                  <a:tcPr marL="2858" marR="2858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1727</a:t>
                      </a:r>
                    </a:p>
                  </a:txBody>
                  <a:tcPr marL="2858" marR="2858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7002</a:t>
                      </a:r>
                    </a:p>
                  </a:txBody>
                  <a:tcPr marL="2858" marR="2858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2031,4</a:t>
                      </a:r>
                    </a:p>
                  </a:txBody>
                  <a:tcPr marL="2858" marR="2858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9033,4</a:t>
                      </a:r>
                    </a:p>
                  </a:txBody>
                  <a:tcPr marL="2858" marR="2858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4692</a:t>
                      </a:r>
                    </a:p>
                  </a:txBody>
                  <a:tcPr marL="2858" marR="2858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670,1</a:t>
                      </a:r>
                    </a:p>
                  </a:txBody>
                  <a:tcPr marL="2858" marR="2858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</a:tr>
              <a:tr h="19177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ANAPU 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1301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4720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3942,6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8662,6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4720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1000,0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</a:tr>
              <a:tr h="19576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PACAJÁ 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995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3858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2595,6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6453,6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2961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767,5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</a:tr>
              <a:tr h="32361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GERAL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4023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15580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8569,631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24149,63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12373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794,2</a:t>
                      </a:r>
                    </a:p>
                  </a:txBody>
                  <a:tcPr marL="2858" marR="2858" marT="3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</a:tbl>
          </a:graphicData>
        </a:graphic>
      </p:graphicFrame>
      <p:sp>
        <p:nvSpPr>
          <p:cNvPr id="11" name="Retângulo arredondado 10"/>
          <p:cNvSpPr/>
          <p:nvPr/>
        </p:nvSpPr>
        <p:spPr>
          <a:xfrm>
            <a:off x="5214938" y="2214563"/>
            <a:ext cx="3490912" cy="100012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FFFF00"/>
                </a:solidFill>
              </a:rPr>
              <a:t>CONSIDERANDO A PROXIMIDADE DE MARABÁ E SOMENTE OS TRÊS MUNICÍPIOS MAIS DINÂMICOS EM TERMOS DE CACAU EM 2014, A OFERTA DE MATÉRIA PRIMA SUPERA 12 MIL TONELADAS.</a:t>
            </a:r>
          </a:p>
        </p:txBody>
      </p:sp>
      <p:sp>
        <p:nvSpPr>
          <p:cNvPr id="12" name="Estrela de 4 pontas 11"/>
          <p:cNvSpPr/>
          <p:nvPr/>
        </p:nvSpPr>
        <p:spPr>
          <a:xfrm>
            <a:off x="3714750" y="3143250"/>
            <a:ext cx="285750" cy="357188"/>
          </a:xfrm>
          <a:prstGeom prst="star4">
            <a:avLst/>
          </a:prstGeom>
          <a:solidFill>
            <a:srgbClr val="5B19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5" name="Estrela de 4 pontas 14"/>
          <p:cNvSpPr/>
          <p:nvPr/>
        </p:nvSpPr>
        <p:spPr>
          <a:xfrm>
            <a:off x="4286250" y="3286125"/>
            <a:ext cx="285750" cy="357188"/>
          </a:xfrm>
          <a:prstGeom prst="star4">
            <a:avLst/>
          </a:prstGeom>
          <a:solidFill>
            <a:srgbClr val="5B19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6" name="Estrela de 4 pontas 15"/>
          <p:cNvSpPr/>
          <p:nvPr/>
        </p:nvSpPr>
        <p:spPr>
          <a:xfrm>
            <a:off x="4286250" y="3714750"/>
            <a:ext cx="285750" cy="357188"/>
          </a:xfrm>
          <a:prstGeom prst="star4">
            <a:avLst/>
          </a:prstGeom>
          <a:solidFill>
            <a:srgbClr val="5B19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098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0" y="0"/>
          <a:ext cx="9143999" cy="6857991"/>
        </p:xfrm>
        <a:graphic>
          <a:graphicData uri="http://schemas.openxmlformats.org/drawingml/2006/table">
            <a:tbl>
              <a:tblPr/>
              <a:tblGrid>
                <a:gridCol w="2089123"/>
                <a:gridCol w="1419951"/>
                <a:gridCol w="1016000"/>
                <a:gridCol w="995598"/>
                <a:gridCol w="1011921"/>
                <a:gridCol w="1305703"/>
                <a:gridCol w="1305703"/>
              </a:tblGrid>
              <a:tr h="22266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LOCALIDADE/MUNICÍPIO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Nº DE AGRICULTORES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ÁREA (ha)</a:t>
                      </a:r>
                    </a:p>
                  </a:txBody>
                  <a:tcPr marL="6597" marR="6597" marT="65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PRODUÇÃO</a:t>
                      </a:r>
                    </a:p>
                  </a:txBody>
                  <a:tcPr marL="6597" marR="6597" marT="6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RENDIMENTO</a:t>
                      </a:r>
                    </a:p>
                  </a:txBody>
                  <a:tcPr marL="6597" marR="6597" marT="6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7852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COLHIDA</a:t>
                      </a:r>
                    </a:p>
                  </a:txBody>
                  <a:tcPr marL="6597" marR="6597" marT="65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Desenvolvimento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597" marR="6597" marT="6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</a:p>
                  </a:txBody>
                  <a:tcPr marL="6597" marR="6597" marT="6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(tonelada)</a:t>
                      </a:r>
                    </a:p>
                  </a:txBody>
                  <a:tcPr marL="6597" marR="6597" marT="6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kg/ha</a:t>
                      </a:r>
                    </a:p>
                  </a:txBody>
                  <a:tcPr marL="6597" marR="6597" marT="6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ACARÁ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461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776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492,7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1268,7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611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787,4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ALENQUER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463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172,3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635,3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219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473,0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ALTAMIRA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1347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6849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4537,2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11386,2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5258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767,7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ANAPU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1301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4720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3942,6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8662,6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4720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BRASIL NOVO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872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5115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3426,9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8541,9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3910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764,4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CAMETÁ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443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5624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8,5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5632,5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1835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326,3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CASTANHAL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547,3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773,3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681,4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ITAITUBA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629,8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899,8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707,4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IGARAPE MIRI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600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600,0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MEDICILÂNDIA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2227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36713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4233,8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40946,8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41868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1140,4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MOCAJUBA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1116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138,3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1254,3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349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312,7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MONTE ALEGRE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222,1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237,1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800,0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N. REPARTIMENTO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1727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7002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2031,4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9033,4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4692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670,1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NOVO PROGRESSO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500,0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PACAJA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995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3858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2595,6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6453,6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2961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767,5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PLACAS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1220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7843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2878,4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10721,4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6492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827,7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RURÓPOLIS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1074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2173,4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3247,4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889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827,7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 FÉLIX DO XINGU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2300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2296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4186,5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6482,5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1793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780,9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 ISABEL DO PARÁ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167,5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355,5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1053,2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SANTAREM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151,7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159,7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TOMÉ-AÇU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726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2993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1203,8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4196,8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2561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855,7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TRAIRÃO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1100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456,3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1556,3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457,3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TUCUMÃ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1107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4078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2423,3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6501,3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2890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708,7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TUCURUI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URUARÁ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1692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11905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6335,6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18240,6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9854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827,7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233795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VITÓRIA DO XINGU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614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3816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1406,4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5222,4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3521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922,7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9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GERAL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18811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108658,0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44511,4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153.169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95790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881,6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662"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NOTA: constam somente os municípios assistidos pela Ceplac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99207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0406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64704" y="-747464"/>
            <a:ext cx="12480032" cy="805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3059832" y="191683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2339752" y="6093296"/>
            <a:ext cx="5112568" cy="400110"/>
          </a:xfrm>
          <a:prstGeom prst="rect">
            <a:avLst/>
          </a:prstGeom>
          <a:solidFill>
            <a:srgbClr val="320019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Amêndoas  secas de cacau:  US$ 13 BILHÕES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699792" y="1268760"/>
            <a:ext cx="4320480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0000"/>
                </a:solidFill>
              </a:rPr>
              <a:t>I)  PRODUÇÃO MUNDIAL DE CACAU</a:t>
            </a:r>
            <a:endParaRPr lang="pt-B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899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500438" y="0"/>
            <a:ext cx="12954001" cy="7286625"/>
          </a:xfrm>
        </p:spPr>
      </p:pic>
      <p:sp>
        <p:nvSpPr>
          <p:cNvPr id="6" name="Elipse 5"/>
          <p:cNvSpPr/>
          <p:nvPr/>
        </p:nvSpPr>
        <p:spPr>
          <a:xfrm rot="20636881">
            <a:off x="2297113" y="2619375"/>
            <a:ext cx="3679825" cy="16303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714500" y="4572000"/>
            <a:ext cx="521493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5B19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+mn-cs"/>
              </a:rPr>
              <a:t>Produção de amêndoas de cacau: 53.618 toneladas. Ou 56% do Pará.</a:t>
            </a:r>
          </a:p>
        </p:txBody>
      </p:sp>
    </p:spTree>
    <p:extLst>
      <p:ext uri="{BB962C8B-B14F-4D97-AF65-F5344CB8AC3E}">
        <p14:creationId xmlns:p14="http://schemas.microsoft.com/office/powerpoint/2010/main" val="332746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0" y="0"/>
          <a:ext cx="9143999" cy="6857991"/>
        </p:xfrm>
        <a:graphic>
          <a:graphicData uri="http://schemas.openxmlformats.org/drawingml/2006/table">
            <a:tbl>
              <a:tblPr/>
              <a:tblGrid>
                <a:gridCol w="2089123"/>
                <a:gridCol w="1419951"/>
                <a:gridCol w="1016000"/>
                <a:gridCol w="995598"/>
                <a:gridCol w="1011921"/>
                <a:gridCol w="1305703"/>
                <a:gridCol w="1305703"/>
              </a:tblGrid>
              <a:tr h="22266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LOCALIDADE/MUNICÍPIO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Nº DE AGRICULTORES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ÁREA (ha)</a:t>
                      </a:r>
                    </a:p>
                  </a:txBody>
                  <a:tcPr marL="6597" marR="6597" marT="65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PRODUÇÃO</a:t>
                      </a:r>
                    </a:p>
                  </a:txBody>
                  <a:tcPr marL="6597" marR="6597" marT="6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RENDIMENTO</a:t>
                      </a:r>
                    </a:p>
                  </a:txBody>
                  <a:tcPr marL="6597" marR="6597" marT="6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7852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COLHIDA</a:t>
                      </a:r>
                    </a:p>
                  </a:txBody>
                  <a:tcPr marL="6597" marR="6597" marT="65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Desenvolvimento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597" marR="6597" marT="6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</a:p>
                  </a:txBody>
                  <a:tcPr marL="6597" marR="6597" marT="6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(tonelada)</a:t>
                      </a:r>
                    </a:p>
                  </a:txBody>
                  <a:tcPr marL="6597" marR="6597" marT="6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kg/ha</a:t>
                      </a:r>
                    </a:p>
                  </a:txBody>
                  <a:tcPr marL="6597" marR="6597" marT="6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ACARÁ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461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776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492,7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1268,7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611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787,4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ALENQUER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463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172,3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635,3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219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473,0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ALTAMIRA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1347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6849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4537,2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11386,2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5258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767,7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ANAPU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1301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4720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3942,6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8662,6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4720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BRASIL NOVO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872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5115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3426,9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8541,9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3910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764,4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CAMETÁ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443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5624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8,5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5632,5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1835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326,3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CASTANHAL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547,3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773,3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681,4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ITAITUBA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629,8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899,8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707,4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IGARAPE MIRI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600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600,0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MEDICILÂNDIA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2227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36713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4233,8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40946,8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41868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1140,4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MOCAJUBA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1116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138,3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1254,3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349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312,7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MONTE ALEGRE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222,1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237,1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800,0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N. REPARTIMENTO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1727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7002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2031,4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9033,4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4692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670,1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NOVO PROGRESSO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500,0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PACAJA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995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3858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2595,6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6453,6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2961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767,5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PLACAS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1220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7843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2878,4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10721,4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6492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827,7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RURÓPOLIS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1074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2173,4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3247,4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889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827,7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 FÉLIX DO XINGU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2300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2296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4186,5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6482,5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1793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780,9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S. ISABEL DO PARÁ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167,5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355,5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1053,2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SANTAREM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151,7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159,7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TOMÉ-AÇU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726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2993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1203,8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4196,8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2561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855,7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TRAIRÃO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1100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456,3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1556,3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457,3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TUCUMÃ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1107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4078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2423,3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6501,3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2890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708,7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TUCURUI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150,0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66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URUARÁ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1692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11905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6335,6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18240,6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9854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827,7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33795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VITÓRIA DO XINGU </a:t>
                      </a:r>
                    </a:p>
                  </a:txBody>
                  <a:tcPr marL="178130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614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3816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1406,4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5222,4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3521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922,7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9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GERAL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18811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108658,0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44511,4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153.169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95790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881,6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662"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NOTA: constam somente os municípios assistidos pela Ceplac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99207</a:t>
                      </a: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97" marR="6597" marT="65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4224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0813" y="-214313"/>
            <a:ext cx="18288001" cy="1028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e 2"/>
          <p:cNvSpPr/>
          <p:nvPr/>
        </p:nvSpPr>
        <p:spPr>
          <a:xfrm rot="1704114">
            <a:off x="2701925" y="4040188"/>
            <a:ext cx="2454275" cy="9302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619250" y="5084763"/>
            <a:ext cx="38893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rgbClr val="5B19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+mn-cs"/>
              </a:rPr>
              <a:t>Produção 12.373 ou 13% da produção de cacau do Pará</a:t>
            </a:r>
          </a:p>
        </p:txBody>
      </p:sp>
    </p:spTree>
    <p:extLst>
      <p:ext uri="{BB962C8B-B14F-4D97-AF65-F5344CB8AC3E}">
        <p14:creationId xmlns:p14="http://schemas.microsoft.com/office/powerpoint/2010/main" val="33195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arredondado 2"/>
          <p:cNvSpPr/>
          <p:nvPr/>
        </p:nvSpPr>
        <p:spPr>
          <a:xfrm>
            <a:off x="166688" y="57150"/>
            <a:ext cx="4691062" cy="736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INTERLIGAÇÃO MUNICIPAL VIA ESTRADA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(95% ASFALTADA)</a:t>
            </a:r>
          </a:p>
        </p:txBody>
      </p:sp>
    </p:spTree>
    <p:extLst>
      <p:ext uri="{BB962C8B-B14F-4D97-AF65-F5344CB8AC3E}">
        <p14:creationId xmlns:p14="http://schemas.microsoft.com/office/powerpoint/2010/main" val="239222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/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930525" y="-357188"/>
            <a:ext cx="13208000" cy="7429501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571500" y="0"/>
            <a:ext cx="7186613" cy="642938"/>
          </a:xfrm>
          <a:prstGeom prst="rect">
            <a:avLst/>
          </a:prstGeom>
          <a:solidFill>
            <a:srgbClr val="5B1927"/>
          </a:solidFill>
        </p:spPr>
        <p:txBody>
          <a:bodyPr anchor="ctr"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4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Pacajá</a:t>
            </a:r>
            <a:r>
              <a:rPr lang="pt-BR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PA</a:t>
            </a:r>
          </a:p>
        </p:txBody>
      </p:sp>
      <p:sp>
        <p:nvSpPr>
          <p:cNvPr id="6" name="Estrela de 4 pontas 5"/>
          <p:cNvSpPr/>
          <p:nvPr/>
        </p:nvSpPr>
        <p:spPr>
          <a:xfrm>
            <a:off x="3286125" y="3571875"/>
            <a:ext cx="342900" cy="3429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9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6"/>
          <p:cNvGrpSpPr>
            <a:grpSpLocks/>
          </p:cNvGrpSpPr>
          <p:nvPr/>
        </p:nvGrpSpPr>
        <p:grpSpPr bwMode="auto">
          <a:xfrm>
            <a:off x="0" y="5910263"/>
            <a:ext cx="9144000" cy="947737"/>
            <a:chOff x="0" y="5909708"/>
            <a:chExt cx="9001156" cy="948292"/>
          </a:xfrm>
        </p:grpSpPr>
        <p:pic>
          <p:nvPicPr>
            <p:cNvPr id="86021" name="Imagem 4" descr="Mudas de Dendê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72396" y="5929330"/>
              <a:ext cx="1428760" cy="913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2" name="Picture 5" descr="C:\Documents and Settings\Administrador\Meus documentos\FOTOS\FotosFazPSALMIRANTE\100_070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36" y="5930104"/>
              <a:ext cx="1428760" cy="92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3" name="Picture 3" descr="E:\Fotos CACAU\DSC0095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562" y="5909708"/>
              <a:ext cx="1643042" cy="948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4" name="Picture 6" descr="http://1.bp.blogspot.com/_cy9ZXh-k9H8/SPwAogmYBZI/AAAAAAAAD_I/1g0KybS-bSE/s320/dendezeir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00364" y="5916166"/>
              <a:ext cx="1500768" cy="94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5" name="Picture 7" descr="E:\Fotos CACAU\DSC0046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47669" y="5946123"/>
              <a:ext cx="1499628" cy="911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6" name="Picture 2" descr="DSC0073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5912074"/>
              <a:ext cx="1571590" cy="945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Imagem 475" descr="logceplac (Original vazado5)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60648"/>
            <a:ext cx="11064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sp>
        <p:nvSpPr>
          <p:cNvPr id="19" name="Retângulo 18"/>
          <p:cNvSpPr/>
          <p:nvPr/>
        </p:nvSpPr>
        <p:spPr>
          <a:xfrm>
            <a:off x="0" y="887135"/>
            <a:ext cx="500404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endParaRPr lang="pt-BR" sz="2000" b="1" dirty="0" smtClean="0">
              <a:solidFill>
                <a:srgbClr val="320019"/>
              </a:solidFill>
              <a:latin typeface="Century Schoolbook" pitchFamily="18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pt-BR" b="1" dirty="0" smtClean="0">
                <a:solidFill>
                  <a:srgbClr val="320019"/>
                </a:solidFill>
                <a:latin typeface="Century Schoolbook" pitchFamily="18" charset="0"/>
                <a:cs typeface="Arial" pitchFamily="34" charset="0"/>
              </a:rPr>
              <a:t> Previsão de ampliação da oferta de amêndoas secas de cacau;</a:t>
            </a:r>
          </a:p>
          <a:p>
            <a:pPr>
              <a:buFont typeface="Wingdings" pitchFamily="2" charset="2"/>
              <a:buChar char="q"/>
            </a:pPr>
            <a:endParaRPr lang="pt-BR" b="1" dirty="0" smtClean="0">
              <a:solidFill>
                <a:srgbClr val="320019"/>
              </a:solidFill>
              <a:latin typeface="Century Schoolbook" pitchFamily="18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pt-BR" b="1" dirty="0" smtClean="0">
                <a:solidFill>
                  <a:srgbClr val="320019"/>
                </a:solidFill>
                <a:latin typeface="Century Schoolbook" pitchFamily="18" charset="0"/>
                <a:cs typeface="Arial" pitchFamily="34" charset="0"/>
              </a:rPr>
              <a:t> Com a luminosidade adequada da cultura: “o cacau suporta sombra, mas não produz bem quando excessiva”; </a:t>
            </a:r>
          </a:p>
          <a:p>
            <a:endParaRPr lang="pt-BR" b="1" dirty="0" smtClean="0">
              <a:solidFill>
                <a:srgbClr val="320019"/>
              </a:solidFill>
              <a:latin typeface="Century Schoolbook" pitchFamily="18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pt-BR" b="1" dirty="0" smtClean="0">
                <a:solidFill>
                  <a:srgbClr val="320019"/>
                </a:solidFill>
                <a:latin typeface="Century Schoolbook" pitchFamily="18" charset="0"/>
                <a:cs typeface="Arial" pitchFamily="34" charset="0"/>
              </a:rPr>
              <a:t> Demanda por mudas para a busca do stand ideal de 1.111 plantas por hectare, com copada manejável;</a:t>
            </a:r>
          </a:p>
          <a:p>
            <a:pPr>
              <a:buFont typeface="Wingdings" pitchFamily="2" charset="2"/>
              <a:buChar char="q"/>
            </a:pPr>
            <a:endParaRPr lang="pt-BR" b="1" dirty="0" smtClean="0">
              <a:solidFill>
                <a:srgbClr val="320019"/>
              </a:solidFill>
              <a:latin typeface="Century Schoolbook" pitchFamily="18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pt-BR" b="1" dirty="0" smtClean="0">
                <a:solidFill>
                  <a:srgbClr val="320019"/>
                </a:solidFill>
                <a:latin typeface="Century Schoolbook" pitchFamily="18" charset="0"/>
                <a:cs typeface="Arial" pitchFamily="34" charset="0"/>
              </a:rPr>
              <a:t> Genética, nutrição e tratos culturais adequada;</a:t>
            </a:r>
          </a:p>
          <a:p>
            <a:pPr>
              <a:buFont typeface="Wingdings" pitchFamily="2" charset="2"/>
              <a:buChar char="q"/>
            </a:pPr>
            <a:endParaRPr lang="pt-BR" b="1" dirty="0" smtClean="0">
              <a:solidFill>
                <a:srgbClr val="320019"/>
              </a:solidFill>
              <a:latin typeface="Century Schoolbook" pitchFamily="18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pt-BR" b="1" dirty="0" smtClean="0">
                <a:solidFill>
                  <a:srgbClr val="320019"/>
                </a:solidFill>
                <a:latin typeface="Century Schoolbook" pitchFamily="18" charset="0"/>
                <a:cs typeface="Arial" pitchFamily="34" charset="0"/>
              </a:rPr>
              <a:t> Manejo fitossanitário;</a:t>
            </a:r>
          </a:p>
        </p:txBody>
      </p:sp>
      <p:grpSp>
        <p:nvGrpSpPr>
          <p:cNvPr id="3" name="Grupo 5"/>
          <p:cNvGrpSpPr/>
          <p:nvPr/>
        </p:nvGrpSpPr>
        <p:grpSpPr>
          <a:xfrm>
            <a:off x="1547664" y="0"/>
            <a:ext cx="6123924" cy="980728"/>
            <a:chOff x="437423" y="-78004"/>
            <a:chExt cx="6123924" cy="504056"/>
          </a:xfrm>
          <a:solidFill>
            <a:srgbClr val="320019"/>
          </a:solidFill>
        </p:grpSpPr>
        <p:sp>
          <p:nvSpPr>
            <p:cNvPr id="18" name="Retângulo de cantos arredondados 17"/>
            <p:cNvSpPr/>
            <p:nvPr/>
          </p:nvSpPr>
          <p:spPr>
            <a:xfrm>
              <a:off x="437423" y="-78004"/>
              <a:ext cx="6123924" cy="5018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tângulo 21"/>
            <p:cNvSpPr/>
            <p:nvPr/>
          </p:nvSpPr>
          <p:spPr>
            <a:xfrm>
              <a:off x="461921" y="-26792"/>
              <a:ext cx="6074928" cy="4528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b="1" kern="1200" dirty="0">
                <a:latin typeface="+mj-lt"/>
              </a:endParaRPr>
            </a:p>
          </p:txBody>
        </p:sp>
      </p:grpSp>
      <p:sp>
        <p:nvSpPr>
          <p:cNvPr id="17" name="Retângulo 16"/>
          <p:cNvSpPr/>
          <p:nvPr/>
        </p:nvSpPr>
        <p:spPr>
          <a:xfrm>
            <a:off x="1547664" y="0"/>
            <a:ext cx="56300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Century Schoolbook" pitchFamily="18" charset="0"/>
                <a:cs typeface="Arial" pitchFamily="34" charset="0"/>
              </a:rPr>
              <a:t>Aumento da Produtividade com o </a:t>
            </a:r>
          </a:p>
          <a:p>
            <a:r>
              <a:rPr lang="pt-BR" sz="2400" b="1" dirty="0" smtClean="0">
                <a:solidFill>
                  <a:schemeClr val="bg1"/>
                </a:solidFill>
                <a:latin typeface="Century Schoolbook" pitchFamily="18" charset="0"/>
                <a:cs typeface="Arial" pitchFamily="34" charset="0"/>
              </a:rPr>
              <a:t>Manejo de sombra</a:t>
            </a:r>
          </a:p>
        </p:txBody>
      </p:sp>
      <p:pic>
        <p:nvPicPr>
          <p:cNvPr id="20" name="Imagem 1" descr="Image4.jpg"/>
          <p:cNvPicPr>
            <a:picLocks noChangeAspect="1"/>
          </p:cNvPicPr>
          <p:nvPr/>
        </p:nvPicPr>
        <p:blipFill>
          <a:blip r:embed="rId9" cstate="print">
            <a:lum bright="10000"/>
          </a:blip>
          <a:srcRect/>
          <a:stretch>
            <a:fillRect/>
          </a:stretch>
        </p:blipFill>
        <p:spPr bwMode="auto">
          <a:xfrm>
            <a:off x="5220072" y="1700808"/>
            <a:ext cx="395356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1679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403647" y="164539"/>
            <a:ext cx="6883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Enfrentamento de Riscos Fitossanitário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3556" y="1844824"/>
            <a:ext cx="883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pt-BR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A certificação fitossanitária dos países fornecedores necessita ser feita com bases técnicas e científicas;</a:t>
            </a:r>
          </a:p>
          <a:p>
            <a:pPr>
              <a:lnSpc>
                <a:spcPct val="150000"/>
              </a:lnSpc>
              <a:buBlip>
                <a:blip r:embed="rId3"/>
              </a:buBlip>
            </a:pPr>
            <a:endParaRPr lang="pt-BR" sz="23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Imagem 475" descr="logceplac (Original vazado5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86321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13" name="Imagem 12" descr="http://www.dropdata.org/cocoa/cocoa_pics/Ph_Meg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267200"/>
            <a:ext cx="2362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304800" y="6198513"/>
            <a:ext cx="2514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200" i="1" dirty="0" err="1" smtClean="0"/>
              <a:t>Phytophthora</a:t>
            </a:r>
            <a:r>
              <a:rPr lang="pt-BR" sz="2200" i="1" dirty="0" smtClean="0"/>
              <a:t> </a:t>
            </a:r>
            <a:r>
              <a:rPr lang="pt-BR" sz="2200" i="1" dirty="0" err="1" smtClean="0"/>
              <a:t>megakarya</a:t>
            </a:r>
            <a:r>
              <a:rPr lang="pt-BR" sz="2200" dirty="0" smtClean="0"/>
              <a:t> </a:t>
            </a:r>
            <a:endParaRPr kumimoji="0" lang="pt-B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15" descr="Monilia Imagen010"/>
          <p:cNvPicPr>
            <a:picLocks noChangeAspect="1" noChangeArrowheads="1"/>
          </p:cNvPicPr>
          <p:nvPr/>
        </p:nvPicPr>
        <p:blipFill>
          <a:blip r:embed="rId6" cstate="print"/>
          <a:srcRect l="7393" r="5409"/>
          <a:stretch>
            <a:fillRect/>
          </a:stretch>
        </p:blipFill>
        <p:spPr bwMode="auto">
          <a:xfrm>
            <a:off x="2819399" y="4267200"/>
            <a:ext cx="2126035" cy="182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200400" y="6210300"/>
            <a:ext cx="1219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200" i="1" dirty="0" err="1" smtClean="0"/>
              <a:t>Monilíase</a:t>
            </a:r>
            <a:r>
              <a:rPr lang="pt-BR" sz="2200" i="1" dirty="0" smtClean="0"/>
              <a:t> </a:t>
            </a:r>
            <a:r>
              <a:rPr lang="pt-BR" sz="2200" dirty="0" smtClean="0"/>
              <a:t> </a:t>
            </a:r>
            <a:endParaRPr kumimoji="0" lang="pt-B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4" descr="E:\FOTOS DOENÇAS E PRAGAS QUARENTENÁRIAS DO CACAU\Fotos Cacao Swollen Shoot -Vírus_files\images(1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4267199"/>
            <a:ext cx="1676400" cy="1865291"/>
          </a:xfrm>
          <a:prstGeom prst="rect">
            <a:avLst/>
          </a:prstGeom>
          <a:noFill/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4648200" y="6198513"/>
            <a:ext cx="2362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200" i="1" dirty="0" smtClean="0"/>
              <a:t>Vírus do Broto Inchado</a:t>
            </a:r>
            <a:endParaRPr kumimoji="0" lang="pt-B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2" descr="E:\FOTOS DOENÇAS E PRAGAS QUARENTENÁRIAS DO CACAU\COCOA POD BORER\Cocoa Pod Borer - FOLHETO_files\FOTO INSETO CAUSADOR DE COCOA POD BORERE_files\images(7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0" y="4284663"/>
            <a:ext cx="1752600" cy="181133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6858000" y="6184900"/>
            <a:ext cx="1905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200" i="1" dirty="0" err="1" smtClean="0"/>
              <a:t>Cocoa</a:t>
            </a:r>
            <a:r>
              <a:rPr lang="pt-BR" sz="2200" i="1" dirty="0" smtClean="0"/>
              <a:t> </a:t>
            </a:r>
            <a:r>
              <a:rPr lang="pt-BR" sz="2200" i="1" dirty="0" err="1" smtClean="0"/>
              <a:t>Pod</a:t>
            </a:r>
            <a:r>
              <a:rPr lang="pt-BR" sz="2200" i="1" dirty="0" smtClean="0"/>
              <a:t> </a:t>
            </a:r>
            <a:r>
              <a:rPr lang="pt-BR" sz="2200" i="1" dirty="0" err="1" smtClean="0"/>
              <a:t>Borer</a:t>
            </a:r>
            <a:endParaRPr kumimoji="0" lang="pt-B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12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427984" y="1124744"/>
            <a:ext cx="4572000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PT" sz="2100" dirty="0" smtClean="0">
                <a:solidFill>
                  <a:prstClr val="black"/>
                </a:solidFill>
              </a:rPr>
              <a:t>Apoiar armazenagem em cooperativas, certificados de depósito e  comercialização profissionalizada;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2100" dirty="0" smtClean="0">
                <a:solidFill>
                  <a:prstClr val="black"/>
                </a:solidFill>
              </a:rPr>
              <a:t>Acordo setorial de garantia de remuneracao de produtos classificados com qualidade</a:t>
            </a:r>
            <a:r>
              <a:rPr lang="pt-PT" sz="2100" dirty="0">
                <a:solidFill>
                  <a:prstClr val="black"/>
                </a:solidFill>
              </a:rPr>
              <a:t> </a:t>
            </a:r>
            <a:r>
              <a:rPr lang="pt-PT" sz="2100" dirty="0" smtClean="0">
                <a:solidFill>
                  <a:prstClr val="black"/>
                </a:solidFill>
              </a:rPr>
              <a:t>e  livres de residuos e contaminantes;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2100" dirty="0" smtClean="0">
                <a:solidFill>
                  <a:prstClr val="black"/>
                </a:solidFill>
              </a:rPr>
              <a:t>Organizar mecanismos de “hedge” para a redução de riscos ao cacauicultor;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2100" dirty="0" smtClean="0">
                <a:solidFill>
                  <a:prstClr val="black"/>
                </a:solidFill>
              </a:rPr>
              <a:t>Instrumentalizar a politicas de garantia de preços mínimos para o cacau;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2100" dirty="0" smtClean="0">
                <a:solidFill>
                  <a:prstClr val="black"/>
                </a:solidFill>
              </a:rPr>
              <a:t> Instrumentalizar a PGPGAF para agricultura familiar e da sócio-biodiversidade.</a:t>
            </a:r>
            <a:endParaRPr lang="pt-BR" sz="2100" dirty="0">
              <a:solidFill>
                <a:prstClr val="black"/>
              </a:solidFill>
            </a:endParaRPr>
          </a:p>
        </p:txBody>
      </p:sp>
      <p:sp>
        <p:nvSpPr>
          <p:cNvPr id="166914" name="AutoShape 2" descr="data:image/jpeg;base64,/9j/4AAQSkZJRgABAQAAAQABAAD/2wCEAAkGBxITEhQUExQVFhQXGRwaGBgXGR8bHRkZGhgXHyAcHBggIioiHCEmHx8YITEjJSksLi4uHB8zODMsNygtLi4BCgoKDg0OGxAQGiwkHyY1LDcrNywsNSwsNzQsKywsMi0sLiw0LywsLCwsLSwsLCwsLCwsLCwsLC8sLDQsLCw0LP/AABEIAKwBJAMBIgACEQEDEQH/xAAcAAACAgMBAQAAAAAAAAAAAAAABgUHAgMEAQj/xABEEAACAQIEBAMFBQUFBwUBAAABAhEAAwQSITEFBkFREyJhByMycYEUQlKR8GJyobHBFSQzstE0U3OCktLhFkOio8IX/8QAGQEBAQEBAQEAAAAAAAAAAAAAAAEEAwIF/8QAJxEBAAMAAQMEAgIDAQAAAAAAAAECEQMSITEEE1HwQeFhcSIjgTL/2gAMAwEAAhEDEQA/ALxooqI4/j7trwxaALPm0KF5KqSAAGESdJOgrze0VjZEvRUE/MOXxZtPFoNmImMyhSVzRl66a6xsNK23eNlRdLW4FkefzAnMVDBQI10I1+e8V496nympiioK5zCVGtlgQrM0krCq6qSAygmcwIkDrtXt7jrItxmRfLcZFAYywRSSYCmNBPbXUiKe9T5NTlFQV3mRVk+GcgzayJlbHiny/KBvv/HoXjHuXutbZSrBcpkZi2UAgsAYlgJI6HeKRzUne5qVoqEw/FLly/bRVCrF3xNZOa06rAMaiWHY69IIrViuPtDBUjV8rEgz4d63baV6SWMegp71M3797mmCil7F8wmDkSDmhSSDmC4hLTyPu6tpv30iK3f+oR5PJqXyOASSp8bwpkLBBYGCSJg9dKnv03NNTdFQo4w64dLrLmlmDESAqgv5mgEgCAJjrrA1rVjuPwbiIBKglX1IOW5bVhqAJBeNCdjMVZ5qRHeTU/RUJ/b5PiZbFxghIBAaDluZG1y9NWhcxgHSdK2YzjgRLbhQ+e213RhGRFUtDEanUQNJ9Ke9TN01L0VFYfjGa6EyEKWZA0/eVA/w9BB/Oua5xi9mAW2v+O9uM3xBLdxtTHl1UHrVnlqanqKhsHx8XXRVtuQyoxaD5c6ZxMCIiBM7nY715jeLvluG2ghLqW5J1Ym7bVhl6CGMGfpU96mbEmpqioMcw7TbOhi55h5ffG15dPP5gT00jqYrP+3CQpFuc7MtuXAnILhYtp5dEMDXfprD3qfJqZopdHMcLceMy+UouobKbC3DsG1En09RW1uPkZ/dyBcREgkkl7av5gFJGh6A9oqe/T5+/YNTtFROP42LdlLhQyylzbaQwCrLaAHUbawNRqK1XuYApebZyJ4nmBEk27Yc+X1Hrv8AnXqeakfk1N0VHcIxr3DezgLkcKADMA2rbfF11Y1I16raLRsKKKKK9AooooCiiigKKKKAooooCubF37SFC8ZiSE0kzGsQJ23NdNcmMwIdkfMyMkwVjZokEMCIMD103rzbc7DkfE4Ml2PhFtFdiokgtliY8wzDL1EiK1XuJYU3UORGL23JulR5bamGDEid5GX0NbU4BbB+JzBUqCRCBbouZRpsWA3kx1r25wKyQQxaCLi6kf8AvXQ56b5oj+tcZjk+I+yncWrmEAVFW2M0qFFvYZhmBWPKM0TIGsVoXF4O55ylvKw8QsyAElSqgwRJPmgH1jrXTheCrbKsjspWQcq21DgmYZQgG/VQD61rHL1vKq57hyrlXVZUZ0cR5dSrIsTPrNSYvn/mPv2Rz/3Pxlum4MxEKuVQBvb1hQ2hlYYwCY00rrXE4RFdB4SoCQyhQFJJynSIbzeUxOuhrFeA24PmclviJIknxDcJ2iS3YRHQV4nL1oMWEiXD7JIIuC5GbLmILDYk6bRpSK3jxWB0YO7h5RbYQEBlUBYIAKlgBHlE5ZHyqNttghedzcDM0ggqsCXE7KM0MqjMxMEASK78Hw7Lfu3mgF4CgEnQASxkCC0JIH4Bqaw/sG1EZniGG4+/d8Q9PxafKrNbzHiB7eu4RTczi2D5TcLJGbzAAkkeaGjXWDWmzicISZS2vhSFlQIUJbuFhp5FGZe2v0rJeXbWZmzOSzBj8PS6twCcskZhGpJjSdozv8AtM1xiWm7IeCNVKKuXbYZQw6gzrBIqTHJ+Kx939AbEYVzbtFVbMWKqbchWUiZBHlPm6xv61hdxOERrhdbatmIY5QS0LbZiYE6SpM9gelbcNwVENsqzApm2VFzB8shgqAfdXUAHTevL3A7bM7EvLi4DBH/uJbQxp2RY9ZqzHJm5G/oY8TFhAWbDq63IzsEQ/eUDNJBbUiAJOlc97iuGa25eyWS0M6g21aVBZQyCTAGU75YEd678bwsXPD95cTw/hy5CJiJIZSJHQ9JNak4FbC3VzPFxDb3HkQlzlXTux3k7dqWrfZ6Y7f8APvkZfabYuovgkFyStyFgtkk9c05RBMR0musYO3mLeGmYmS2USTBEk7zBI+RNc6cMAveKLlycoXKcpXKBsPLmEnUwRJA7AV310rE9+qPyrnXA2gVYW0DIMqnKJVYiFMaCNIFBwVosWNtMxiWyiTlIIkxJggEdoFdFFe+mPgaDgrRKk20lSWU5RIYmSRpoSdSawfhtg5ptWznMtKL5iOp01Pqa6qKnTX4HPdwNpvito2oOqg6gQDtuBpPavH4fZOabVs5gA0qDIXYHTUDpXTRTpj4HPcwVpgqtbQqvwgqCF0jQRppppWX2W3vkXcn4RuRBP1GnyrdRV6Y+Bqw2GS2ItoqDsoAG0bD0ittFFIjPAKKKKoKKKKAooooCiiigKKKKAooooCkf2rYeML4wa55WVTbDHK4ZoEpMSCQc0fnpDpiLyorO5CqoJJOwA3NU3zZzE+LuzqLKn3a//pv2j/AadyeHPeIrku/BSZtsIbgPFL93F2ratcW41wDPmLFC0KWM7+Xf00q/MNZyIqyzQIliWY+pJ3NfPSWIYOCQwYtIPU+vpAj5Vb/I3M/2lPDun36D/rX8Xz7j69YHP0967jp6ils010UUVrZHHxbEXLdpntWxdZROTNlkDeDBk+nWq2X2p3QACtgtGpkgEyOk6aSIk66+lN3O3My4W3kSGvONAdQq7ZmH8h1+hqkL/C1MBVGUKBEnXXWT+713rLzcmWyJauHj2uzD6K4Ti3u2luPbNvNqFJk5TsW00J3jpXZS5ybzIuLt5TC3kHmUbEfiUdvTofpLHWilomNhntExOSKKKiuZuLNhbDXlt5wu/mgKO59O8f61ZnI2UiNnErRSVy57QFxd8WUsmSJlXDQARLMIEKB1E6wOtOtStot3hbVmvkUUUV6eRRRRQFFFFAUUUUBRRRQFFFFAUUUUBRRRQFFFFAUUUUBRRRQFFFYXrgVSx2AJPyAoK89pvHSWGFQ6CGux1O6r9NGPzXtSBW7GYprtx7jfE7Fj9TMfTatNfLvfqtr6nHTprgrfgcW9q4ty2YdDIP8AQ+hEgjsTWiivL0vbgfE1xNhLq/eGo/Cw0I+hr3jXE0w1l7z7KNB+JjoAPmYpD9lfESLl2wTowzr6MsA/mCP+ms/arxAl7VgHQDxG9SZVfyAb863+7/r6vywe1/s6fwSeIY171xrtwy7mT/oPQDQfKueiisDe6uGY97F1btswyn6EdQfQjSru4PxJMRZS6mzDbqD1B9QZFUPT37LOJkXLmHJ8rjOvoywD+Yj/AKa7+nvls+Wf1FNrvwsqq59o/MgYNhLcEbXjv65B/U/TvTXzjxj7Lhmdf8RvIn7xnX6AE/SqWJnU6nuetdfUcmf4w5en49/yl08sY04LE+OgUkgqyxuhYEgH7uy/VR8qvLhuOt37a3bZlGEj+oPYg6GqDpw9nPHDav8AgMfd3Tp+zc6H/m+H55a58HLMTk+HXn4omNjytWiiuPi3EEw9l7r/AAoJjudgB6kwPrW6ZzuwxGlb2i8zX8F4Rs5WDBsylZIiNd9tYgDepzlDiNzEYSzeuZc1xZ8o2G2up10kx3iNKp7i3EXxF1rt0yzHbooGyj0H/nepvkXmL7LdFtzFhzBHRG2DDsNgfTXpWOvPHX38NduCejt5W/RRRWxkFQHMHN+GwbhL+dSVzAwII9CTUzjMUlpGuOYRQST6CqP5t4kcddL3BCjRF08q6xJ6mdT6+lcebk6I/l24ePrn+F52boZQwmCJEggwe4Oo+RrOlXkTmX7Tb8O4R41sa9M67Zo77A/TvAaq6VtFo2HO1ZrOSKKKxdwASSAAJJOgAHUmvTyyopF5V5yu4jG3LFw2haGbwnCsDdhjESdPLrB/1p6rzW0WjYerVms5Iooor08iisbrwCTAgE6mBp3PQUucnc1jHeL7rwzbIBGfMWkbgQNPWpNoicWKzMaZaKKKqCiiigK4eO/7Nf8A+Fc/yGu6ubiWHNyzctgwXRlB7FlImpPhY8qDrq4Zh1uXbdtmKhmCyBJ1MCB6mB6TUvj+SsbaP+F4g72zm/8Ajo38Ki/7OxKMD4N5WBBB8NgQQdCNK+Z0zE94fT6omO0u69wVBYuXBcl7ZaVldAt4WwCJzBjIeYiNN6hKkzZxjLkyYgoWzFcjwWPUiNTRZ5fxbbYe99UZf4kCkxviCJzzKS9nak463HQOT8shH8yK2+0r/bT/AMNP61NcjcqYmzfF+7ltgKwyTLGR6aAdd502rp5z5OvYm8b1p0MqBkaRt2bUH6xXeOO3tZn5cJ5K+7u/gjYfAWjZS6zXGLXfDZEUSDlJUKSfMScv5966LfBrTYm9aFw+HaEljlBJDIhEkhR52iew61tPLnEbUAWrgCtnGQhgHGzDKTr60YbhfEky+HavIVLEFRlMvlmT1+Fd+1cor81l16vi0IPFWSjuhBBVipB3BUkEGNPyqc5AB+32I/bn5eG9YLyjj2M+A8kySzKJJ6klqaeTeTb9i+t+6yrlnyDzEypGp2G86TtV4+O3VHZOTkr0z3avazcM4ZenvD9R4YH8z+dJ+C4YLtlmRibouW0FsDQ+IWA83ckH5fWrF595cvYvwmtFZthgVYwTmy7Hbp1ikW5y1j0DJ4FzKxEhYYErMTlJ2k/nXvmrPXM52/Txw2joiN7/ALZYjl0JiFtM5C+F4rOy5dFRmaA0aSIkxHXaKi8fZaxeZRIa20qSQTpBUyND0OlTFnhfEwFC2rwykFTEEQpUAMdYCkiNtTWy1yVj7zk3FyltWe44O/WASSa5zSZ8Vl0i8R5mFuW2kA9xSJ7V8SRbsWxszMx/5AoH+Y0+Clbnrlu7jBaNpkBt59GkTmybEA/h/jW3miZpMQw8MxF4mVV4NFZ1DByCYhIzEnQATpvFbOLYdLd65bRiyo2WT1I0O37Uj5VNJybxFGDJa8ymQy3EEEdR5ga9tciY4721X951/oTWH27ZmS3+5Xd2Fh8k41ruCss2rAFSe+RioP5AVOVE8rcLbDYa3ZcqzLmJK7eZmbrvvUtX0ab0xr5186pwje1XGlbVq0NrjFm9QmWB+bA/QUk4HhIfDveLaguFQFRPhoHY6mSApmAJ0PpNh8+cuXsWLRtFJt55DEic2TYwfw9aT7fKvFEV7aowR/iC3UCt8xmrJy1tN5nNhr4rVikRuShOC8ROHv27oPwMCfVdmH1E1e9VJheQcaxGZUQdSzg/wWZq266emraInXP1NqzMYKSvaPxPKLWGLFVumbhBAOUEACWIABbck6AU60r818tXcRdt3rN4W3RSokHrOuYbaEiIrryxM1yHLimItskO1wa2L15Fut4lvI1kAqrOSheQSYOWF1XeQRVmcp8WOJwtu6fj+F/3l0J+uh+tK3/pLiRBBxSAGQxDvLST8RygncjfbTamnlbgxwlgWiwc5ixIEb9N/wCNcuGtq28dnXmtE1890xRRRWlmJ/PGNDPbwhLqtwF7hSNFB+8WICoIZmP7IHU0n8GtNh1+12rmdlL5VBCh7SOiuWBMkHMNANND8n7mHl25fui9ZxDWXCZDAkFcxbcEHc+uwqIu8k4m5mFzGnK8ZlCGDAUDTMBsq/OATWXkpabbn9NXHesVzf7OmGvq6K6/Cyhh8iJFba0YHDC3bS2DIRVUE9QoA/pW+tUMsiiiigK8J9K9ooMZPaiT2/Wn6+lQPM3MDYS5Y8ga05i6ROdFL2rYZVHxee4gI7TUaOcrowr3vBD3Uu3la1bJYi1h7xS44MamBoNASwHrUDhmPaiT2pJxfPJGI8O0LT2i2FCPmyhlxIutJcmFhbZI0OYkLAJEynK/Mj4lsly34b+ELsRmUqxgMl1WZLi+vlP7IoGLMe360/X0ozHtWRNJXHOPYpxeu4Fg2HSxJcr8LjxGLWwR52CqqlTIBdOzA3A5ye1GY9v1p+vpSna5rxDy1vCl7cmHBYhlDOAQQupKqG0ke8UAyDOrD8w443GH2W5DlQoKsBb0OaWyanfXVZTeGBpgccx7frX9fWiT2pG4fzFjktZrli6zZbIPiIyAE2wXchLUgTJO8bROgelYEAjUHamDFrkAk6AakkjT9f0rhXjFs7Bz9NdDGx1GsDXuK3cX/wAC9/w3/wAppQ4gjLiLuVGdZkEDM28sMgBJl8w2iABrNA2jiS7lXC/iKmBqNSeg9dhXXmPakpc2UG9bZWNu8Lc7iLcnMI0EErP3oB7Eu9BjJ7frX9fWiT2/Wn6+lZVV/wDaeLNtrrY+8s3biBFWyAv9/bDqBOHYnyxEnUgyVGtQWdmPaiT2quLWIxbXfDGPxYAa2C5TD5YuW0cZf7vLZszAMBoUIYLpMTf5jxKMFOPxR9+LLZUsmM2HW6GP91kAecNAaBBkwaC3cx7frT9fSjMe1QPIuMvXcIGvs7XBdvoS+TNFvEXUAbwwEJAUAldCRWfOHMJwVq3cFtbhe8loKXySXkAjytmI3Ij4Qx6QQm5PajMe360/X0qvb3tLZGvo2GtB7LKjL9pmWZ7KGItbKbhk9Mj9q0//ANW74ZB7kXCPH1D/AGd7vhEeHo0oyRMyV01IFFkZj2ok9qr3D+07M9hfAtkXQCfDxGcrN42wAPDAJmNCRqSNwJn+SeaGx1t2ayLeXJ8L+IpL21cpmyrDoSUdY0I36CBjzHtRmPb9a/r60le0zj+Iwow/gPkz583lVpy5I+IGNzSQnP8AxCROIEf8O3/21cF2Se1GY9qp27z3ixnjFTEZfd29e/3en8fSuQ8/cR/3/wD9dv8A7aYLtk9v1r+vrRJ7UqezfjV/FWLr33zst0qDlVdMiGIUDqTTTib6ojOxhVBZj2AEk/lQZZj2ok9v1r+vrS9iOacKygObiF0zpNpzKyoDBlBUyWQQDMuq7kCoTEcdsXL1sXb4WzbBLZg4BK+KSrSsBvdOMrQfI+lMD5J7frT9fSjMe1RuE49h7ji0pcXPwNbdGAhjJDKIEDc6ar+JZlKgKKKKoKKKKDEoJmBPeKwGHQfdX8hVa+2LmjF4N8P9nLKkMXZejdAQQVbSdD676VL+y3nG9xG1dN20FNoqviAFQ7EEkZCSQwGUnWPMNqB08BPwr+Q+de27SrMACdTAifnWq5jrS3FtM6i44JVCRmYLuQOsf69q6KArFEAEAAD0rKo/iXGbNj4283RRqxPaPX1oNmJ4XZuZcy/CIEMywJB2UjqBUZxazgbC5rxy9h4jyfkoaSfUClvjXOt4nLbXwlImTuVPWTsI7bd6r3HcTuXHLE6k6s2uUGYHqY3HUydN6C2+UuIYTEs5spcVrRgC47ElWBGbKWIGuYekdJppAqh+RuL/AGXEo7E5SStwbgIYklgSBBytBM6Gr5FBoxtkvbdBoWVlH1BFKGL4ZxFrjsty4EYsQsqCpJeAGW5qoGSJEzm1iFLtWF26qqWYhVAkkmAB3JO1AnYThXEM0XbjuhV1IYrpnVgCYfUCR0J8vWfK6Ul8X50sXVa1hWa5dMgC2CCfKTKntGuYfTcVs9n3Gc6Nhbje+sgaN8WXYg98p0nsVoHCl08k4KWIW+uYsSExWIQedi7Qq3QACxLQBEk0xUUC2ORsFtGIiQf9rxO4AAP+LuAAAegA7VieRMCSCVvysZT9rxMjLtB8XSOkbVO8Qx1uyhe40KPzJ3gDrsT8gTsKr/mHj+LNy3iMOZFlmFywpBAHXxSGktAE+WFzafCSQfeFcMtYe2LVoEICzeZmclnZmYl3JYksSZJ612VHcB4xaxdlb1o6HcHdW6qfUf6HY1I0BWNu4GAKkEHUEGQR6Gkjnfm9Ev2sBab3t1h4pXe3aOpAjXOwBAG+s9q6eCo1lHCRbUN8KqAszmMLAGoIEwD9aBworXh7uZVbuAa2UEVxvgVrElDcLjJMZSOrI2sg9UH8ajbnJGHYEF7usTqgmGDfg67HuDrTPXlAt2uS8Ouz3PiLH4NcxYx8G0mfoKwHI+HgjPdIPqmh02OSRMDatXNXNbYVrZVQ4LFcvVgq+Yg9IJVR6zTWjSAYInodx6Gg4eDcIt4ZWW2WIZsxzRufkBXbeQsrAGCQQDAMSN4Oh+tZ14TG9AppyJZA0dhGcgKqqqs16xdBVNlAayvlGmrd603/AGeWWLk3bma4WLkBdS5vl400k3ZHbIu+suU17QL9nlmMUuLN5jeEBjlADIFcFCOxJVvmi+tMFFFAUUUUBWNxwoLEwAJJ9BWVQfNGKGVbIOtzUidSgIkD1P8AQ0Fb+0Lipawz5AxukqqN8UsRkKCCWJUKBBA8060/8rcMt8M4fbtuQCozXCNc91zLQOssYA7AUl8PsW72MttdLeDgfePmB814wtkAbMdGfy/eA2mKy5j4+19zmDKoOTMuosh0JBETmaPMx6aASCaCC55xjX74xCMVuoQFCsSUyxCgxAYHzaH7xNWf7P8Ajt/GYUXL9oowOXPELdA++o39D0mY7Bc5S5XV/wC84oFUdgy2dgzkeY5AYys2Yqo3GXTTWS505mNqy4tF08NVuOUEstuRBiIAInr32g0Exzp44wrNYdlZPM2Xcp113EbyOgNImB4hh7dsXSC90aySd/y8gOaPXKNpNWHy5xP7Xhbd1kKl1h0YbHY+hB366Gq7xHL1+3iblq2rFVOYPsApkglzoCP5gxtQRPFca10EhXd41KjMxWBJyKNANQBtGgr2zyvfusngXMttllrZEu0z5mSNtep76jSG7geCw6yFuC8zat4TaHpre3PX4du9TvE7y4fDE2wqnTQLpJIElZlj11JmKoVOBeyiyvx3Wj7wUgsT2LahfUak9xVl4awqIqLOVQFEkkwBAknU/M0mck4y6LzrcJZbpOUyIz29wANBKmf+WpPn7gb4rCstssLqedACRmIB8p+fQ9DHrUHZxXmG3aW6UBvPaEstsjy+jMSFB9Jn0pI5qv379nEEuHZfBZLSFXQBmddhoxzZRLTsYitXAuEYbGYS2Qj+KQVYW3Ns5lUoSYMAFW+Qzd92Ll/k2zhFa5fuZpBzBmPhgEzDFtX6/FpqdKCH4Lw+7fBGGzKniC4L7iF1tANAIDO+cvt5Y0BFMnC+SrNnELifEvPdAO5UKSRBJAUE9dCTv1qJ4/7QFUZMIgY7C44hB08q6Fu2sDbepDlbnFbxWziALeIO0fBc/dPRv2T9CdYBsqP4txZLAAPmuNoiCdT3YgHKvqfQCSQDHcz8zphWt2o97d+BnBFsdPM3zgQO4mAZpSxdy4HJYvcDgC4GGq6ODebKQSBmVHtj4NCsALIdOJxJxBLve8wYL7poKFfMQmh00JYEE3Eg7plpaJxPj57FpDiyBbueHke0zDKVdDOjR8Q2XJJ0kV3YfDXsVlsWPFyfeum6S5UGR7xgzBJ2uAySoKBcxl34VhMLgFS0hBuN5R/MhRrlWY07xJJM1Rp5E5SOBRme4z3bgGcA+7ESfKOp1+I/QCaa6ghxcC9GcEgedeyyNfQgnY6kfKp2oEbiPAAWdb9vxFdi6k65WIGYBt4MAjfqIgAVK4bBZyioSEXedcw6k/tE9f50xsoIgiR61wYvF2sMp/OBuZ/kKDqvXUtISxCoo3OwApf4NzlYxF97KHMFE+IvmQGYCM40zHcRpuOmsHx7BXsZdt+KzfZt/AUZSx6ZjMkbaaHbQGIZOG8uolsLGReiJAAHUad/T86CeqL41fIyoHyZgxJ6kLEhfzqUFQ/MmDS6iLczZc/3CQ3wsNIoKtscSH2/C/agERWMgtIQalZY6RmyE9ND86ukGqj4pwS17xUAUfEJkv5e7Hb5D07U7ezzEM2ECtPu2KLP4QAR+Ux8gKBnrl4l8I/ft/51rqri4s8Wwf27f8bi0G3NSJx3mJcLevlw5WdMrEEHKsQJA696asZj1toXaSBG2+pA6x3pQxlizfvu04gM5OgCBZRrlsgMZ1m00TvI+gS3J/GWvpcuS+UsMoZiSBr3mmrBOSupnU0k8DTwgMi3YulWY3dwDbLDYADopmYMjsacODtKH94/yFB3UUUUGrF3xbR3MkKpYgbmBOlfOHOHtAxV3FLeKLaRG0Ck3AQNPigaEToQJk/KvpSlzjXI/D8U4uXcOpfMGYr5c+UzDgaOPnQVdw7E3PsmcHIXZ7hLFmCMSvuy0HzZMttSSsCMsGanOVuEZoxF/YmUU+bO0zmVBq4zLcdQCMwCxOSKg+M8r3sFxNEQPewbkXRbO2USCpad1k+Y7AidTJb7Ys3rhW9dVrbMCtm3DNK+bW6BCy3vCitAI06k0dGJ4vcuv4eGDvdlkvTGZQPEQ5X2tlLiqwlcrKQfN0leDcrEKWxb+K7oiXFAAV1QsRnMSxJZydlOZpBpb5g50bB5rGHwoswfiuaz3MKYJ9Sx6T2qY9m/Md3FLeS++e4jBgYA8jCIgADQg/mKgcGQhSEgGPLI0B6SBGlUkOZ8bexL28Q3vEY5UGiK6brkHxEGYJ103q8apz2uYdsNirGIRSVuPJI6EABhHqIYdzn70HlvjdqxmNu34LAsXZRlZmdsxJA6SfLGmUDUAxUhb4lfvIy38xH3WZChPb0PeRWngXB7151xGHtoVdRL3FhSDl3JBzEADSDBnaadUw+Eta4i9adx0ZgAP+SdfrNUKnBuG4m5dtvZWFRlJc+VTlJ/PSV0nc7TVnswAJJgDUk9BUTwvmTC4glcPcFzKQGKgws7amJ+k1JYrDrcR0bVXUqfkwg1AhY3mbBYN7xwdoPdutNy4JyTr97qBqYWBqdZNKmP4jicU5N1ywB0GyqNPhXofXeK6sBwF/GZTDZWIKwZzLC/KJUMNJpw4ZwFYhVViD8kUzrLD4j6L9SKoSrfDDGZgIGmZtOun+kb1OcJ5Ee9DXZtW/lFxvkD8A9Tr6DenrB8Jt2yHeHcbMRAX9xdl+epPUmuLFc3Ya1ea1cLrljz5cyGVB0KyesbVB08xcAtYvDmxc7eVtyrAQDrv2I6gmqr/szEvcbDYt/Dt2CBcf8A3gIOTXe4cvlAEEiM2oAq5cNiEuKHRgynZgZB+tLvNvDyVLLEwxAIBBbKdDI7wfz70EJh+NJZS2llCljMQ7OCXuZQoDZvvdfSEiBGkbxbjBvQQMiIQZJgyRuSDoPiiDJIEV7huA4q6pAUOzkS7sRkgES5GsQzDIusHcVNYPCcOwbKcRfS9iFJKrAbIT/usOklfnBO+upqjDlXhN15uQyA6ZrggOrasQkhm1iGaJB2p4sW8qhZJgRJ3qC4RzfZxGI+zol1WyFw1xcoYAgQATmnWdQNjTDUCrx/nFLWS3YQ3b9wlba7AkbkzqAO8fmJqO4NwzENcuNed7l54Gmlu3EkFVO0SfNqfnUpxHlS347Yi2vvXIkk6LH4fwgnUx1+dTdy/ZsL5mVB6nUn+ZNBhwvhSWRpJbqzEkn6nWu+ajbnEHJ8iwnV2MCPToaWuNYnF/arJs5cRh2kXVUBriHK0Qc4UAtlGq6E66UDvWq9ZDRPTYgkEfUa1o4X4vh+9UK0mBmzHL0zGAM3cCR6mtXGOMWcMoN1gCxhV+8x7Af12HWg58XwjCIpuXQFVZZme4wA7sSW/iaw5X4zg76sMI6FVOoEgz3ZTDaxud6qn2gcWxeIcC6MtkHMtpT5Tl6k/fYeo06ATrD4DFPYe1fwmVbikyoJ96u8KvWYaVGoO3YB9FVw8Zwr3LeVIzZ0bUwIV1Y9OwNcnK3MdnHWRdtHUaOh+JG7EfyPWpmgiE4bd6so+Un/AEraOFd3n5D/AMmpKigjxwi33Y/UD+Qrrw2HVBCiBM7k6/WttFAUUUUBXBx607Ya8tssrm22UqSCGgxBGo1iu+igoPDYprw9/duPkQlc7F4AIGilhP4iJGgJ6U1YVxZuKERkys9salyty1kzDIIGocsDLSoOkmaWOP4YYbGX0y+VWcBdvJcBgTBjyMOlSXCONm8SPszO5YElFa4CVt5FJBJytl0JB8257VR33MRddc7szxldhoEDpe8O+h0C/wCHkdc+ulR/IXE1t8REQEuF7em2plYjSJC/nU83AcdiRlewttSIJuXMpjNPwpJJjQkxPWtvCfZgLdxbj4g+VgwW2kQQQR5mJkfSgeOLYlraBlKgZlDFgSApMEwCO4qseKcZxeLGW6toIj7FVhXA7t2n+NWZx3D+Jh7yd0aPmBI/iBVVYpLa2Vu6NceSofbMCZAUanUHv8qg4uJYy8dHvM5j8ZK/SNPp0qaTA2bWVDbVyAPELSGJO+QlgAASIO5qEwmA4hevK64M5R90WQiEGdCXgMNhMkjWIp+wvC8cwE2bNr964SRp+FFIPT7w2qhf5V4Y2GxN1gPcsAQYjXMtxQZPmIML+Z0mBalKWH5RvEzexbFfwWraoPkS2cn6RUnzRxJ8Lhi9sKXBVVDk6yY+ZIEn6GoMsXwizne7cbKhgushVJgCWbeIA8sxMzM1k3FlMJhwHMGIICLlMeY9APT6TVF8f5lxOIci47NBgTsDt5VHlHz3NNnJfLWPe37y2LYzBrd66WFxBGoVAQzA6eVio3+oSXM/NV0W4DxcYkEDQ2yrQQRt0MMDJnpUbwHk/GYhvEf3aHdrs5mH7KfF9Tl9KsPhHK9iw3iEG7eOpu3NWn9kbL9BPqam6DTg8OLaKgiFAAgQNOwk/wA6rDmnn3Fi7dsrbt21R2QkguxynQgmFEiDBB3FWrVPe1HB+HjGYAxfVHEdXSUI/LIaDj47jGZFDXrrq2mrwBttbTKkfNTWg2yLfh2wyh5BVQdSNxrqdwTNTnA+F+JYtg8Ov3rg3N1/AtiJAIOjMIjSDUrwjkbGK2Z8UtnU+W0ouGGmfOwGup6H+VULXCcNdweJwl9g3hC6LZdlKf4oYEZTrp5mmI2q6KW7HJWFkG8buIYdb9wsP+gQn/xpkqBfxOIfE2c1q8+HKP7wZQTCt5kIIkSBupBg+orgsWQxbwka/cUhWdjA80kjOdNIggGdfh3FMOK4TZuNmdM0xKknKxGxZNmI9QenYR2qoAAAgDYCghLXA2YzeuGAQRbtEqBHQuIJ110Cj00qWwuFS2uW2qoo6KIFbqKCA5q5i+yKsWyzN1+4nSWP8h/EVVmPxSX8Sz4h2lgVE+YdYgR00Om01cnFuHLeQqwB336yII+o/pVZcw8vNGQLovwN1Md+xHUfOgXcZwHFeAt66wW2NELEyEnRiu4B6ASTppXZwPkjG3bzKvubO5vEEaMp/wAITJJBmNAOvYtnAuUsRiArY52FkfDhxpmjbP1A/ZmflGthqoAAAgDYCgiuW+XMPgbXhYdIH3mOrue7N1+Ww6ACpeiigKKKKAooooCiiigKKKKCHx3LGEvXvGu2g7wBqTGm0rMH6ipSxYRBlRVUDooAH5CtlFAUUUUBWrD4VLYCoiooEAKAAB2AGwrbRQFFFFAVqxWGS4pR1DKdwR+tfWttFBB8I5SweGc3LVoZyZzMS5Wfwlicv01PWpyiigKKKKArEoJBgSNjGonfX8qyooCiiigKKKKAooooCiiigK1GwubNGv8Ap1+frW2ig8r2iigKKKKAooooCiiigKKKKD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pic>
        <p:nvPicPr>
          <p:cNvPr id="6" name="Imagem 5" descr="CACAU CHOCOL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4283968" cy="5256584"/>
          </a:xfrm>
          <a:prstGeom prst="rect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CaixaDeTexto 6"/>
          <p:cNvSpPr txBox="1"/>
          <p:nvPr/>
        </p:nvSpPr>
        <p:spPr>
          <a:xfrm>
            <a:off x="827584" y="182865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Fortalecer a organização da oferta de amêndoas</a:t>
            </a:r>
            <a:endParaRPr lang="pt-BR" sz="3200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m 475" descr="logceplac (Original vazado5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6321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0822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6"/>
          <p:cNvGrpSpPr>
            <a:grpSpLocks/>
          </p:cNvGrpSpPr>
          <p:nvPr/>
        </p:nvGrpSpPr>
        <p:grpSpPr bwMode="auto">
          <a:xfrm>
            <a:off x="0" y="5910263"/>
            <a:ext cx="9001125" cy="947737"/>
            <a:chOff x="0" y="5909708"/>
            <a:chExt cx="9001156" cy="948292"/>
          </a:xfrm>
        </p:grpSpPr>
        <p:pic>
          <p:nvPicPr>
            <p:cNvPr id="86021" name="Imagem 4" descr="Mudas de Dendê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72396" y="5929330"/>
              <a:ext cx="1428760" cy="913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2" name="Picture 5" descr="C:\Documents and Settings\Administrador\Meus documentos\FOTOS\FotosFazPSALMIRANTE\100_070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36" y="5930104"/>
              <a:ext cx="1428760" cy="92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3" name="Picture 3" descr="E:\Fotos CACAU\DSC0095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562" y="5909708"/>
              <a:ext cx="1643042" cy="948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4" name="Picture 6" descr="http://1.bp.blogspot.com/_cy9ZXh-k9H8/SPwAogmYBZI/AAAAAAAAD_I/1g0KybS-bSE/s320/dendezeir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00364" y="5916166"/>
              <a:ext cx="1500768" cy="94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5" name="Picture 7" descr="E:\Fotos CACAU\DSC0046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47669" y="5946123"/>
              <a:ext cx="1499628" cy="911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6" name="Picture 2" descr="DSC0073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5912074"/>
              <a:ext cx="1571590" cy="945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Imagem 475" descr="logceplac (Original vazado5)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132738"/>
            <a:ext cx="738885" cy="431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sp>
        <p:nvSpPr>
          <p:cNvPr id="19" name="Retângulo 18"/>
          <p:cNvSpPr/>
          <p:nvPr/>
        </p:nvSpPr>
        <p:spPr>
          <a:xfrm>
            <a:off x="31458" y="1191509"/>
            <a:ext cx="579613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900" b="1" dirty="0" smtClean="0">
              <a:solidFill>
                <a:srgbClr val="800000"/>
              </a:solidFill>
              <a:latin typeface="Century Schoolbook" pitchFamily="18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1900" b="1" dirty="0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Melhorar a qualidade da amêndoa do cacau nacional, através da adoção de boas práticas de cultivo, colheita e pós-colheita;</a:t>
            </a:r>
          </a:p>
          <a:p>
            <a:pPr marL="342900" indent="-342900">
              <a:buFont typeface="+mj-lt"/>
              <a:buAutoNum type="arabicPeriod"/>
            </a:pPr>
            <a:endParaRPr lang="pt-BR" sz="1900" b="1" dirty="0" smtClean="0">
              <a:solidFill>
                <a:srgbClr val="800000"/>
              </a:solidFill>
              <a:latin typeface="Century Schoolbook" pitchFamily="18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1900" b="1" dirty="0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A agro industrialização por condomínios, consórcios e cooperativas através de novas plantas de médio porte;</a:t>
            </a:r>
          </a:p>
          <a:p>
            <a:pPr marL="342900" indent="-342900">
              <a:buFont typeface="+mj-lt"/>
              <a:buAutoNum type="arabicPeriod"/>
            </a:pPr>
            <a:endParaRPr lang="pt-BR" sz="1900" b="1" dirty="0" smtClean="0">
              <a:solidFill>
                <a:srgbClr val="800000"/>
              </a:solidFill>
              <a:latin typeface="Century Schoolbook" pitchFamily="18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1900" b="1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Empreendedorismo privado </a:t>
            </a:r>
            <a:r>
              <a:rPr lang="pt-BR" sz="1900" b="1" dirty="0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para a produção de chocolate de alto padrão voltados à nichos específicos do mercado interno e externo; </a:t>
            </a:r>
            <a:endParaRPr lang="pt-BR" sz="1900" dirty="0">
              <a:solidFill>
                <a:srgbClr val="800000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1907704" y="81926"/>
            <a:ext cx="7236296" cy="1042818"/>
          </a:xfrm>
          <a:prstGeom prst="rect">
            <a:avLst/>
          </a:prstGeom>
          <a:solidFill>
            <a:srgbClr val="320019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1470" tIns="0" rIns="231470" bIns="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dirty="0" smtClean="0">
                <a:latin typeface="Arial Black" pitchFamily="34" charset="0"/>
              </a:rPr>
              <a:t>Melhorar a distribuição de benefícios através de agregação de valores a amêndoa de cacau</a:t>
            </a:r>
            <a:endParaRPr lang="pt-BR" sz="2400" b="1" kern="1200" dirty="0">
              <a:latin typeface="+mj-lt"/>
            </a:endParaRPr>
          </a:p>
        </p:txBody>
      </p:sp>
      <p:pic>
        <p:nvPicPr>
          <p:cNvPr id="135170" name="Picture 2" descr="C:\Users\Public\Pictures\Sample Pictures\Cacau sul Bahi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186" y="2492896"/>
            <a:ext cx="2515716" cy="251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67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6"/>
          <p:cNvGrpSpPr>
            <a:grpSpLocks/>
          </p:cNvGrpSpPr>
          <p:nvPr/>
        </p:nvGrpSpPr>
        <p:grpSpPr bwMode="auto">
          <a:xfrm>
            <a:off x="0" y="5910263"/>
            <a:ext cx="9001125" cy="947737"/>
            <a:chOff x="0" y="5909708"/>
            <a:chExt cx="9001156" cy="948292"/>
          </a:xfrm>
        </p:grpSpPr>
        <p:pic>
          <p:nvPicPr>
            <p:cNvPr id="86021" name="Imagem 4" descr="Mudas de Dendê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72396" y="5929330"/>
              <a:ext cx="1428760" cy="913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2" name="Picture 5" descr="C:\Documents and Settings\Administrador\Meus documentos\FOTOS\FotosFazPSALMIRANTE\100_070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36" y="5930104"/>
              <a:ext cx="1428760" cy="92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3" name="Picture 3" descr="E:\Fotos CACAU\DSC0095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562" y="5909708"/>
              <a:ext cx="1643042" cy="948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4" name="Picture 6" descr="http://1.bp.blogspot.com/_cy9ZXh-k9H8/SPwAogmYBZI/AAAAAAAAD_I/1g0KybS-bSE/s320/dendezeir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00364" y="5916166"/>
              <a:ext cx="1500768" cy="94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5" name="Picture 7" descr="E:\Fotos CACAU\DSC0046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47669" y="5946123"/>
              <a:ext cx="1499628" cy="911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6" name="Picture 2" descr="DSC0073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5912074"/>
              <a:ext cx="1571590" cy="945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Imagem 475" descr="logceplac (Original vazado5)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908720"/>
            <a:ext cx="86321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tângulo 18"/>
          <p:cNvSpPr/>
          <p:nvPr/>
        </p:nvSpPr>
        <p:spPr>
          <a:xfrm>
            <a:off x="0" y="908720"/>
            <a:ext cx="48600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u="sng" dirty="0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Desafios empresariais: </a:t>
            </a:r>
          </a:p>
          <a:p>
            <a:endParaRPr lang="pt-BR" b="1" dirty="0" smtClean="0">
              <a:solidFill>
                <a:srgbClr val="800000"/>
              </a:solidFill>
              <a:latin typeface="Century Schoolbook" pitchFamily="18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pt-BR" b="1" dirty="0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 Recuperação de estrutura agro industrial por cooperativas, ou novas plantas de médio porte;</a:t>
            </a:r>
          </a:p>
          <a:p>
            <a:pPr>
              <a:buFont typeface="Wingdings" pitchFamily="2" charset="2"/>
              <a:buChar char="q"/>
            </a:pPr>
            <a:endParaRPr lang="pt-BR" b="1" dirty="0" smtClean="0">
              <a:solidFill>
                <a:srgbClr val="800000"/>
              </a:solidFill>
              <a:latin typeface="Century Schoolbook" pitchFamily="18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pt-BR" b="1" dirty="0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 Novas parcerias para a produção de chocolate de alto padrão voltados à nichos específicos do mercado interno e externo; </a:t>
            </a:r>
            <a:endParaRPr lang="pt-BR" dirty="0">
              <a:solidFill>
                <a:srgbClr val="800000"/>
              </a:solidFill>
            </a:endParaRPr>
          </a:p>
        </p:txBody>
      </p:sp>
      <p:pic>
        <p:nvPicPr>
          <p:cNvPr id="17" name="Imagem 16" descr="2012-09-23 05.53.0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933056"/>
            <a:ext cx="4475988" cy="2016224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grpSp>
        <p:nvGrpSpPr>
          <p:cNvPr id="3" name="Grupo 5"/>
          <p:cNvGrpSpPr/>
          <p:nvPr/>
        </p:nvGrpSpPr>
        <p:grpSpPr>
          <a:xfrm>
            <a:off x="467544" y="0"/>
            <a:ext cx="8928991" cy="980728"/>
            <a:chOff x="-117754" y="-78004"/>
            <a:chExt cx="8605256" cy="1208283"/>
          </a:xfrm>
        </p:grpSpPr>
        <p:sp>
          <p:nvSpPr>
            <p:cNvPr id="20" name="Retângulo de cantos arredondados 19"/>
            <p:cNvSpPr/>
            <p:nvPr/>
          </p:nvSpPr>
          <p:spPr>
            <a:xfrm>
              <a:off x="-117754" y="-78004"/>
              <a:ext cx="8151513" cy="853420"/>
            </a:xfrm>
            <a:prstGeom prst="roundRect">
              <a:avLst/>
            </a:prstGeom>
            <a:solidFill>
              <a:srgbClr val="3200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tângulo 22"/>
            <p:cNvSpPr/>
            <p:nvPr/>
          </p:nvSpPr>
          <p:spPr>
            <a:xfrm>
              <a:off x="-48357" y="-26792"/>
              <a:ext cx="8535859" cy="11570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 smtClean="0">
                  <a:latin typeface="Arial Black" pitchFamily="34" charset="0"/>
                </a:rPr>
                <a:t>A distribuição de benefícios através da agro industrialização? </a:t>
              </a:r>
              <a:endParaRPr lang="pt-BR" b="1" kern="1200" dirty="0">
                <a:latin typeface="+mj-lt"/>
              </a:endParaRPr>
            </a:p>
          </p:txBody>
        </p:sp>
      </p:grp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4778375" y="908720"/>
            <a:ext cx="4365625" cy="424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eaLnBrk="0" hangingPunct="0">
              <a:buClr>
                <a:schemeClr val="tx2"/>
              </a:buClr>
              <a:defRPr/>
            </a:pPr>
            <a:r>
              <a:rPr lang="pt-BR" b="1" u="sng" dirty="0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Desafios tecnológicos: </a:t>
            </a:r>
            <a:r>
              <a:rPr lang="pt-BR" b="1" dirty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	</a:t>
            </a:r>
            <a:endParaRPr lang="pt-BR" b="1" dirty="0" smtClean="0">
              <a:solidFill>
                <a:srgbClr val="800000"/>
              </a:solidFill>
              <a:latin typeface="Century Schoolbook" pitchFamily="18" charset="0"/>
              <a:cs typeface="Arial" pitchFamily="34" charset="0"/>
            </a:endParaRPr>
          </a:p>
          <a:p>
            <a:pPr eaLnBrk="0" hangingPunct="0">
              <a:buClr>
                <a:schemeClr val="tx2"/>
              </a:buClr>
              <a:defRPr/>
            </a:pPr>
            <a:endParaRPr lang="pt-BR" b="1" dirty="0" smtClean="0">
              <a:solidFill>
                <a:srgbClr val="800000"/>
              </a:solidFill>
              <a:latin typeface="Century Schoolbook" pitchFamily="18" charset="0"/>
              <a:cs typeface="Arial" pitchFamily="34" charset="0"/>
            </a:endParaRPr>
          </a:p>
          <a:p>
            <a:pPr eaLnBrk="0" hangingPunct="0">
              <a:buClr>
                <a:schemeClr val="tx2"/>
              </a:buClr>
              <a:defRPr/>
            </a:pPr>
            <a:endParaRPr lang="pt-BR" b="1" dirty="0" smtClean="0">
              <a:solidFill>
                <a:srgbClr val="800000"/>
              </a:solidFill>
              <a:latin typeface="Century Schoolbook" pitchFamily="18" charset="0"/>
              <a:cs typeface="Arial" pitchFamily="34" charset="0"/>
            </a:endParaRPr>
          </a:p>
          <a:p>
            <a:pPr eaLnBrk="0" hangingPunct="0">
              <a:buClr>
                <a:schemeClr val="tx2"/>
              </a:buClr>
              <a:buFont typeface="Wingdings" pitchFamily="2" charset="2"/>
              <a:buChar char="q"/>
              <a:defRPr/>
            </a:pPr>
            <a:r>
              <a:rPr lang="pt-BR" b="1" dirty="0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             Tecnologia </a:t>
            </a:r>
            <a:r>
              <a:rPr lang="pt-BR" b="1" dirty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para </a:t>
            </a:r>
          </a:p>
          <a:p>
            <a:pPr eaLnBrk="0" hangingPunct="0"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pt-BR" b="1" dirty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	</a:t>
            </a:r>
            <a:r>
              <a:rPr lang="pt-BR" b="1" dirty="0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Chocolate </a:t>
            </a:r>
            <a:r>
              <a:rPr lang="pt-BR" b="1" dirty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e </a:t>
            </a:r>
            <a:r>
              <a:rPr lang="pt-BR" b="1" dirty="0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derivados</a:t>
            </a:r>
            <a:endParaRPr lang="pt-BR" b="1" dirty="0">
              <a:solidFill>
                <a:srgbClr val="800000"/>
              </a:solidFill>
              <a:latin typeface="Century Schoolbook" pitchFamily="18" charset="0"/>
              <a:cs typeface="Arial" pitchFamily="34" charset="0"/>
            </a:endParaRPr>
          </a:p>
          <a:p>
            <a:pPr lvl="1" eaLnBrk="0" hangingPunct="0">
              <a:buClr>
                <a:schemeClr val="tx2"/>
              </a:buClr>
              <a:buFont typeface="Wingdings" pitchFamily="2" charset="2"/>
              <a:buNone/>
              <a:defRPr/>
            </a:pPr>
            <a:endParaRPr lang="pt-BR" b="1" dirty="0">
              <a:solidFill>
                <a:srgbClr val="800000"/>
              </a:solidFill>
              <a:latin typeface="Century Schoolbook" pitchFamily="18" charset="0"/>
              <a:cs typeface="Arial" pitchFamily="34" charset="0"/>
            </a:endParaRPr>
          </a:p>
          <a:p>
            <a:pPr eaLnBrk="0" hangingPunct="0">
              <a:buClr>
                <a:schemeClr val="tx2"/>
              </a:buClr>
              <a:buFont typeface="Wingdings" pitchFamily="2" charset="2"/>
              <a:buChar char="q"/>
              <a:defRPr/>
            </a:pPr>
            <a:r>
              <a:rPr lang="pt-BR" b="1" dirty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 	Enriquecimento com </a:t>
            </a:r>
          </a:p>
          <a:p>
            <a:pPr eaLnBrk="0" hangingPunct="0"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pt-BR" b="1" dirty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	frutas regionais</a:t>
            </a:r>
          </a:p>
          <a:p>
            <a:pPr eaLnBrk="0" hangingPunct="0">
              <a:buClr>
                <a:schemeClr val="tx2"/>
              </a:buClr>
              <a:buFont typeface="Wingdings" pitchFamily="2" charset="2"/>
              <a:buChar char="q"/>
              <a:defRPr/>
            </a:pPr>
            <a:endParaRPr lang="pt-BR" b="1" dirty="0">
              <a:solidFill>
                <a:srgbClr val="800000"/>
              </a:solidFill>
              <a:latin typeface="Century Schoolbook" pitchFamily="18" charset="0"/>
              <a:cs typeface="Arial" pitchFamily="34" charset="0"/>
            </a:endParaRPr>
          </a:p>
          <a:p>
            <a:pPr eaLnBrk="0" hangingPunct="0">
              <a:buClr>
                <a:schemeClr val="tx2"/>
              </a:buClr>
              <a:buFont typeface="Wingdings" pitchFamily="2" charset="2"/>
              <a:buChar char="q"/>
              <a:defRPr/>
            </a:pPr>
            <a:r>
              <a:rPr lang="pt-BR" b="1" dirty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 	Desenvolvimento de </a:t>
            </a:r>
          </a:p>
          <a:p>
            <a:pPr eaLnBrk="0" hangingPunct="0"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pt-BR" b="1" dirty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	equipamentos para</a:t>
            </a:r>
          </a:p>
          <a:p>
            <a:pPr eaLnBrk="0" hangingPunct="0"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pt-BR" b="1" dirty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	</a:t>
            </a:r>
            <a:r>
              <a:rPr lang="pt-BR" b="1" dirty="0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pequenas agroindústrias</a:t>
            </a:r>
          </a:p>
          <a:p>
            <a:pPr eaLnBrk="0" hangingPunct="0">
              <a:buClr>
                <a:schemeClr val="tx2"/>
              </a:buClr>
              <a:buFont typeface="Wingdings" pitchFamily="2" charset="2"/>
              <a:buNone/>
              <a:defRPr/>
            </a:pPr>
            <a:endParaRPr lang="pt-BR" b="1" dirty="0" smtClean="0">
              <a:solidFill>
                <a:srgbClr val="800000"/>
              </a:solidFill>
              <a:latin typeface="Century Schoolbook" pitchFamily="18" charset="0"/>
              <a:cs typeface="Arial" pitchFamily="34" charset="0"/>
            </a:endParaRPr>
          </a:p>
          <a:p>
            <a:pPr eaLnBrk="0" hangingPunct="0">
              <a:buClr>
                <a:schemeClr val="tx2"/>
              </a:buClr>
              <a:buFont typeface="Wingdings" pitchFamily="2" charset="2"/>
              <a:buChar char="q"/>
              <a:defRPr/>
            </a:pPr>
            <a:r>
              <a:rPr lang="pt-BR" b="1" dirty="0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              Controle de qualidade e </a:t>
            </a:r>
          </a:p>
          <a:p>
            <a:pPr eaLnBrk="0" hangingPunct="0">
              <a:buClr>
                <a:schemeClr val="tx2"/>
              </a:buClr>
              <a:defRPr/>
            </a:pPr>
            <a:r>
              <a:rPr lang="pt-BR" b="1" dirty="0" smtClean="0">
                <a:solidFill>
                  <a:srgbClr val="800000"/>
                </a:solidFill>
                <a:latin typeface="Century Schoolbook" pitchFamily="18" charset="0"/>
                <a:cs typeface="Arial" pitchFamily="34" charset="0"/>
              </a:rPr>
              <a:t>	certificação</a:t>
            </a:r>
            <a:endParaRPr lang="pt-BR" b="1" dirty="0">
              <a:solidFill>
                <a:srgbClr val="800000"/>
              </a:solidFill>
              <a:latin typeface="Century Schoolbook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67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8720" y="-531440"/>
            <a:ext cx="14100720" cy="842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683568" y="548680"/>
            <a:ext cx="5544616" cy="1015663"/>
          </a:xfrm>
          <a:prstGeom prst="rect">
            <a:avLst/>
          </a:prstGeom>
          <a:solidFill>
            <a:srgbClr val="C3D69B">
              <a:alpha val="58039"/>
            </a:srgbClr>
          </a:solidFill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Aptidão para a cacauicultura brasileira: Criar uma opção de abastecimento mundial baseada no </a:t>
            </a:r>
            <a:r>
              <a:rPr lang="pt-PT" sz="20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profissionalismo</a:t>
            </a:r>
            <a:r>
              <a:rPr lang="pt-PT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.</a:t>
            </a:r>
            <a:endParaRPr lang="pt-BR" sz="20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209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4925" y="0"/>
            <a:ext cx="2059075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0117" name="Object 5"/>
          <p:cNvGraphicFramePr>
            <a:graphicFrameLocks noChangeAspect="1"/>
          </p:cNvGraphicFramePr>
          <p:nvPr/>
        </p:nvGraphicFramePr>
        <p:xfrm>
          <a:off x="0" y="1700808"/>
          <a:ext cx="1794207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94" name="Acrobat Document" r:id="rId4" imgW="7560000" imgH="10695960" progId="AcroExch.Document.DC">
                  <p:embed/>
                </p:oleObj>
              </mc:Choice>
              <mc:Fallback>
                <p:oleObj name="Acrobat Document" r:id="rId4" imgW="7560000" imgH="10695960" progId="AcroExch.Document.DC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00808"/>
                        <a:ext cx="1794207" cy="2232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2247776" y="1742232"/>
            <a:ext cx="66602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lvl="1" indent="-361950" algn="just">
              <a:buFont typeface="Wingdings" pitchFamily="2" charset="2"/>
              <a:buChar char="Ø"/>
            </a:pPr>
            <a:r>
              <a:rPr lang="pt-BR" sz="2000" b="1" dirty="0" smtClean="0">
                <a:solidFill>
                  <a:srgbClr val="002060"/>
                </a:solidFill>
              </a:rPr>
              <a:t>Nos últimos anos registrou-se um volume crescente de amêndoas processadas em </a:t>
            </a:r>
            <a:r>
              <a:rPr lang="pt-BR" sz="2000" b="1" i="1" dirty="0" smtClean="0">
                <a:solidFill>
                  <a:srgbClr val="002060"/>
                </a:solidFill>
              </a:rPr>
              <a:t>25 pequenas e médias novas plantas agroindústrias </a:t>
            </a:r>
            <a:r>
              <a:rPr lang="pt-BR" sz="2000" b="1" dirty="0" smtClean="0">
                <a:solidFill>
                  <a:srgbClr val="002060"/>
                </a:solidFill>
              </a:rPr>
              <a:t>regionais e mais de 35 novas marcas;</a:t>
            </a:r>
          </a:p>
          <a:p>
            <a:pPr marL="361950" lvl="1" indent="-361950" algn="just"/>
            <a:endParaRPr lang="pt-BR" sz="2000" b="1" dirty="0" smtClean="0">
              <a:solidFill>
                <a:srgbClr val="002060"/>
              </a:solidFill>
            </a:endParaRPr>
          </a:p>
          <a:p>
            <a:pPr marL="361950" lvl="1" indent="-361950" algn="just">
              <a:buFont typeface="Wingdings" pitchFamily="2" charset="2"/>
              <a:buChar char="Ø"/>
            </a:pPr>
            <a:r>
              <a:rPr lang="pt-BR" sz="2000" b="1" i="1" dirty="0" smtClean="0">
                <a:solidFill>
                  <a:srgbClr val="002060"/>
                </a:solidFill>
              </a:rPr>
              <a:t>Redes de franquias </a:t>
            </a:r>
            <a:r>
              <a:rPr lang="pt-BR" sz="2000" b="1" dirty="0" smtClean="0">
                <a:solidFill>
                  <a:srgbClr val="002060"/>
                </a:solidFill>
              </a:rPr>
              <a:t>expandem-se no mercado interno e planejam estender-se a outros mercados;</a:t>
            </a:r>
          </a:p>
          <a:p>
            <a:pPr marL="361950" lvl="1" indent="-361950" algn="just"/>
            <a:endParaRPr lang="pt-BR" sz="2000" b="1" dirty="0" smtClean="0">
              <a:solidFill>
                <a:srgbClr val="002060"/>
              </a:solidFill>
            </a:endParaRPr>
          </a:p>
          <a:p>
            <a:pPr marL="361950" lvl="1" indent="-361950" algn="just">
              <a:buFont typeface="Wingdings" pitchFamily="2" charset="2"/>
              <a:buChar char="Ø"/>
            </a:pPr>
            <a:r>
              <a:rPr lang="pt-BR" sz="2000" b="1" dirty="0" smtClean="0">
                <a:solidFill>
                  <a:srgbClr val="002060"/>
                </a:solidFill>
              </a:rPr>
              <a:t>O Brasil já </a:t>
            </a:r>
            <a:r>
              <a:rPr lang="pt-BR" sz="2000" b="1" i="1" dirty="0" smtClean="0">
                <a:solidFill>
                  <a:srgbClr val="002060"/>
                </a:solidFill>
              </a:rPr>
              <a:t>exportou industrias </a:t>
            </a:r>
            <a:r>
              <a:rPr lang="pt-BR" sz="2000" b="1" dirty="0" smtClean="0">
                <a:solidFill>
                  <a:srgbClr val="002060"/>
                </a:solidFill>
              </a:rPr>
              <a:t>“</a:t>
            </a:r>
            <a:r>
              <a:rPr lang="pt-BR" sz="2000" b="1" dirty="0" err="1" smtClean="0">
                <a:solidFill>
                  <a:srgbClr val="002060"/>
                </a:solidFill>
              </a:rPr>
              <a:t>turn</a:t>
            </a:r>
            <a:r>
              <a:rPr lang="pt-BR" sz="2000" b="1" dirty="0" smtClean="0">
                <a:solidFill>
                  <a:srgbClr val="002060"/>
                </a:solidFill>
              </a:rPr>
              <a:t> </a:t>
            </a:r>
            <a:r>
              <a:rPr lang="pt-BR" sz="2000" b="1" dirty="0" err="1" smtClean="0">
                <a:solidFill>
                  <a:srgbClr val="002060"/>
                </a:solidFill>
              </a:rPr>
              <a:t>and</a:t>
            </a:r>
            <a:r>
              <a:rPr lang="pt-BR" sz="2000" b="1" dirty="0" smtClean="0">
                <a:solidFill>
                  <a:srgbClr val="002060"/>
                </a:solidFill>
              </a:rPr>
              <a:t> </a:t>
            </a:r>
            <a:r>
              <a:rPr lang="pt-BR" sz="2000" b="1" dirty="0" err="1" smtClean="0">
                <a:solidFill>
                  <a:srgbClr val="002060"/>
                </a:solidFill>
              </a:rPr>
              <a:t>key</a:t>
            </a:r>
            <a:r>
              <a:rPr lang="pt-BR" sz="2000" b="1" dirty="0" smtClean="0">
                <a:solidFill>
                  <a:srgbClr val="002060"/>
                </a:solidFill>
              </a:rPr>
              <a:t>” de chocolate para França e EUA com tecnologia industrial de processamento de cacau a chocolate. Iniciativa apoiada pela CEPLAC; </a:t>
            </a:r>
          </a:p>
          <a:p>
            <a:pPr marL="361950" lvl="1" indent="-361950" algn="just">
              <a:buFont typeface="Wingdings" pitchFamily="2" charset="2"/>
              <a:buChar char="Ø"/>
            </a:pPr>
            <a:endParaRPr lang="pt-BR" sz="2000" b="1" dirty="0" smtClean="0">
              <a:solidFill>
                <a:srgbClr val="002060"/>
              </a:solidFill>
            </a:endParaRPr>
          </a:p>
          <a:p>
            <a:pPr marL="361950" lvl="1" indent="-361950" algn="just">
              <a:buFont typeface="Wingdings" pitchFamily="2" charset="2"/>
              <a:buChar char="Ø"/>
            </a:pPr>
            <a:r>
              <a:rPr lang="pt-BR" sz="2000" b="1" dirty="0" smtClean="0">
                <a:solidFill>
                  <a:srgbClr val="002060"/>
                </a:solidFill>
              </a:rPr>
              <a:t>A propriedade com o maior grau de </a:t>
            </a:r>
            <a:r>
              <a:rPr lang="pt-BR" sz="2000" b="1" i="1" dirty="0" smtClean="0">
                <a:solidFill>
                  <a:srgbClr val="002060"/>
                </a:solidFill>
              </a:rPr>
              <a:t>mecanização</a:t>
            </a:r>
            <a:r>
              <a:rPr lang="pt-BR" sz="2000" b="1" dirty="0" smtClean="0">
                <a:solidFill>
                  <a:srgbClr val="002060"/>
                </a:solidFill>
              </a:rPr>
              <a:t> na cultura é brasileira com </a:t>
            </a:r>
            <a:r>
              <a:rPr lang="pt-BR" sz="2000" b="1" dirty="0" err="1" smtClean="0">
                <a:solidFill>
                  <a:srgbClr val="002060"/>
                </a:solidFill>
              </a:rPr>
              <a:t>PD&amp;I</a:t>
            </a:r>
            <a:r>
              <a:rPr lang="pt-BR" sz="2000" b="1" dirty="0" smtClean="0">
                <a:solidFill>
                  <a:srgbClr val="002060"/>
                </a:solidFill>
              </a:rPr>
              <a:t> iniciada e apoiada pela CEPLAC;</a:t>
            </a:r>
          </a:p>
        </p:txBody>
      </p:sp>
      <p:pic>
        <p:nvPicPr>
          <p:cNvPr id="7" name="Imagem 9" descr="logceplac (Original vazado5)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0"/>
            <a:ext cx="110984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500" dist="50800" dir="5400000" sy="-100000" algn="bl" rotWithShape="0"/>
          </a:effectLst>
        </p:spPr>
      </p:pic>
      <p:pic>
        <p:nvPicPr>
          <p:cNvPr id="90118" name="Picture 6" descr="C:\Users\helinton.rocha\Pictures\Imagens CEPLAC\sagaran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15044"/>
            <a:ext cx="3096344" cy="1556792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73016"/>
            <a:ext cx="176641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6"/>
          <p:cNvGrpSpPr>
            <a:grpSpLocks/>
          </p:cNvGrpSpPr>
          <p:nvPr/>
        </p:nvGrpSpPr>
        <p:grpSpPr bwMode="auto">
          <a:xfrm>
            <a:off x="0" y="5910263"/>
            <a:ext cx="9001125" cy="947737"/>
            <a:chOff x="0" y="5909708"/>
            <a:chExt cx="9001156" cy="948292"/>
          </a:xfrm>
        </p:grpSpPr>
        <p:pic>
          <p:nvPicPr>
            <p:cNvPr id="86021" name="Imagem 4" descr="Mudas de Dendê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72396" y="5929330"/>
              <a:ext cx="1428760" cy="913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2" name="Picture 5" descr="C:\Documents and Settings\Administrador\Meus documentos\FOTOS\FotosFazPSALMIRANTE\100_070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36" y="5930104"/>
              <a:ext cx="1428760" cy="92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3" name="Picture 3" descr="E:\Fotos CACAU\DSC0095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562" y="5909708"/>
              <a:ext cx="1643042" cy="948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4" name="Picture 6" descr="http://1.bp.blogspot.com/_cy9ZXh-k9H8/SPwAogmYBZI/AAAAAAAAD_I/1g0KybS-bSE/s320/dendezeir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00364" y="5916166"/>
              <a:ext cx="1500768" cy="94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5" name="Picture 7" descr="E:\Fotos CACAU\DSC0046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47669" y="5946123"/>
              <a:ext cx="1499628" cy="911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6" name="Picture 2" descr="DSC0073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5912074"/>
              <a:ext cx="1571590" cy="945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Imagem 475" descr="logceplac (Original vazado5)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60648"/>
            <a:ext cx="11064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21" name="Picture 2" descr="http://i1.ytimg.com/vi/hmtX1R_yKjU/maxresdefault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7984" y="3212976"/>
            <a:ext cx="4532460" cy="2664296"/>
          </a:xfrm>
          <a:prstGeom prst="rect">
            <a:avLst/>
          </a:prstGeom>
          <a:noFill/>
        </p:spPr>
      </p:pic>
      <p:pic>
        <p:nvPicPr>
          <p:cNvPr id="22" name="Imagem 21" descr="gemeos cacau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27984" y="908720"/>
            <a:ext cx="4536504" cy="2736304"/>
          </a:xfrm>
          <a:prstGeom prst="rect">
            <a:avLst/>
          </a:prstGeom>
        </p:spPr>
      </p:pic>
      <p:pic>
        <p:nvPicPr>
          <p:cNvPr id="17" name="Imagem 16" descr="quebra do cacau 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45944" y="2996952"/>
            <a:ext cx="4470563" cy="288032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179512" y="1340768"/>
            <a:ext cx="42451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Enfrentar com produtividade o crescimentos dos custos com mão de obra.</a:t>
            </a:r>
            <a:endParaRPr lang="pt-B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grpSp>
        <p:nvGrpSpPr>
          <p:cNvPr id="3" name="Grupo 5"/>
          <p:cNvGrpSpPr/>
          <p:nvPr/>
        </p:nvGrpSpPr>
        <p:grpSpPr>
          <a:xfrm>
            <a:off x="1547664" y="0"/>
            <a:ext cx="7416824" cy="1196752"/>
            <a:chOff x="437423" y="-78004"/>
            <a:chExt cx="7416824" cy="1196752"/>
          </a:xfrm>
        </p:grpSpPr>
        <p:sp>
          <p:nvSpPr>
            <p:cNvPr id="23" name="Retângulo de cantos arredondados 22"/>
            <p:cNvSpPr/>
            <p:nvPr/>
          </p:nvSpPr>
          <p:spPr>
            <a:xfrm>
              <a:off x="437423" y="-78004"/>
              <a:ext cx="7416824" cy="1196752"/>
            </a:xfrm>
            <a:prstGeom prst="roundRect">
              <a:avLst/>
            </a:prstGeom>
            <a:solidFill>
              <a:srgbClr val="3200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pt-BR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Schoolbook" pitchFamily="18" charset="0"/>
                </a:rPr>
                <a:t>Produtividade do </a:t>
              </a:r>
              <a:r>
                <a:rPr lang="pt-BR" sz="3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Schoolbook" pitchFamily="18" charset="0"/>
                </a:rPr>
                <a:t>cacauicultor</a:t>
              </a:r>
              <a:endPara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endParaRPr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461921" y="-26792"/>
              <a:ext cx="6074928" cy="452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b="1" kern="12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50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6"/>
          <p:cNvGrpSpPr>
            <a:grpSpLocks/>
          </p:cNvGrpSpPr>
          <p:nvPr/>
        </p:nvGrpSpPr>
        <p:grpSpPr bwMode="auto">
          <a:xfrm>
            <a:off x="179512" y="5910263"/>
            <a:ext cx="8784976" cy="947737"/>
            <a:chOff x="0" y="5909708"/>
            <a:chExt cx="9001156" cy="948292"/>
          </a:xfrm>
        </p:grpSpPr>
        <p:pic>
          <p:nvPicPr>
            <p:cNvPr id="86021" name="Imagem 4" descr="Mudas de Dendê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72396" y="5929330"/>
              <a:ext cx="1428760" cy="913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2" name="Picture 5" descr="C:\Documents and Settings\Administrador\Meus documentos\FOTOS\FotosFazPSALMIRANTE\100_070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36" y="5930104"/>
              <a:ext cx="1428760" cy="92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3" name="Picture 3" descr="E:\Fotos CACAU\DSC0095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562" y="5909708"/>
              <a:ext cx="1643042" cy="948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4" name="Picture 6" descr="http://1.bp.blogspot.com/_cy9ZXh-k9H8/SPwAogmYBZI/AAAAAAAAD_I/1g0KybS-bSE/s320/dendezeir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00364" y="5916166"/>
              <a:ext cx="1500768" cy="94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5" name="Picture 7" descr="E:\Fotos CACAU\DSC0046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47669" y="5946123"/>
              <a:ext cx="1499628" cy="911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6" name="Picture 2" descr="DSC0073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5912074"/>
              <a:ext cx="1571590" cy="945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Imagem 475" descr="logceplac (Original vazado5)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60648"/>
            <a:ext cx="11064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sp>
        <p:nvSpPr>
          <p:cNvPr id="19" name="Retângulo 18"/>
          <p:cNvSpPr/>
          <p:nvPr/>
        </p:nvSpPr>
        <p:spPr>
          <a:xfrm>
            <a:off x="0" y="1196752"/>
            <a:ext cx="896448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  <a:t>Em 2015 ocorrera na Bahia a II edição do Workshop sobre mecanização do cacau.          </a:t>
            </a:r>
          </a:p>
          <a:p>
            <a:endParaRPr lang="pt-BR" b="1" dirty="0" smtClean="0">
              <a:solidFill>
                <a:srgbClr val="002060"/>
              </a:solidFill>
              <a:latin typeface="Century Schoolbook" pitchFamily="18" charset="0"/>
              <a:cs typeface="Arial" pitchFamily="34" charset="0"/>
            </a:endParaRPr>
          </a:p>
        </p:txBody>
      </p:sp>
      <p:grpSp>
        <p:nvGrpSpPr>
          <p:cNvPr id="3" name="Grupo 5"/>
          <p:cNvGrpSpPr/>
          <p:nvPr/>
        </p:nvGrpSpPr>
        <p:grpSpPr>
          <a:xfrm>
            <a:off x="1547664" y="188640"/>
            <a:ext cx="6123924" cy="504056"/>
            <a:chOff x="437423" y="-78004"/>
            <a:chExt cx="6123924" cy="504056"/>
          </a:xfrm>
          <a:solidFill>
            <a:srgbClr val="320019"/>
          </a:solidFill>
        </p:grpSpPr>
        <p:sp>
          <p:nvSpPr>
            <p:cNvPr id="32" name="Retângulo de cantos arredondados 31"/>
            <p:cNvSpPr/>
            <p:nvPr/>
          </p:nvSpPr>
          <p:spPr>
            <a:xfrm>
              <a:off x="437423" y="-78004"/>
              <a:ext cx="6123924" cy="501840"/>
            </a:xfrm>
            <a:prstGeom prst="round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etângulo 32"/>
            <p:cNvSpPr/>
            <p:nvPr/>
          </p:nvSpPr>
          <p:spPr>
            <a:xfrm>
              <a:off x="461921" y="-26792"/>
              <a:ext cx="6074928" cy="45284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b="1" kern="1200" dirty="0">
                <a:latin typeface="+mj-lt"/>
              </a:endParaRPr>
            </a:p>
          </p:txBody>
        </p:sp>
      </p:grpSp>
      <p:pic>
        <p:nvPicPr>
          <p:cNvPr id="22" name="Imagem 21" descr="Poda semi mecanizad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43608" y="3068960"/>
            <a:ext cx="4869166" cy="2880320"/>
          </a:xfrm>
          <a:prstGeom prst="rect">
            <a:avLst/>
          </a:prstGeom>
        </p:spPr>
      </p:pic>
      <p:pic>
        <p:nvPicPr>
          <p:cNvPr id="27" name="Imagem 26" descr="md_colombia-feature-2012-07-03-photo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1916832"/>
            <a:ext cx="1790700" cy="2686050"/>
          </a:xfrm>
          <a:prstGeom prst="rect">
            <a:avLst/>
          </a:prstGeom>
        </p:spPr>
      </p:pic>
      <p:pic>
        <p:nvPicPr>
          <p:cNvPr id="28" name="Imagem 27" descr="Maquina em adaptação para poda de cacau 0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67945" y="2006842"/>
            <a:ext cx="4896544" cy="3942438"/>
          </a:xfrm>
          <a:prstGeom prst="rect">
            <a:avLst/>
          </a:prstGeom>
        </p:spPr>
      </p:pic>
      <p:sp>
        <p:nvSpPr>
          <p:cNvPr id="29" name="CaixaDeTexto 28"/>
          <p:cNvSpPr txBox="1"/>
          <p:nvPr/>
        </p:nvSpPr>
        <p:spPr>
          <a:xfrm>
            <a:off x="1979712" y="2060848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Poda do cacaueiro</a:t>
            </a:r>
            <a:endParaRPr lang="pt-B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1547664" y="188640"/>
            <a:ext cx="62340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Century Schoolbook" pitchFamily="18" charset="0"/>
                <a:cs typeface="Arial" pitchFamily="34" charset="0"/>
              </a:rPr>
              <a:t>Produtividade do trabalho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79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Users\helinton.rocha\Pictures\Imagens CEPLAC\Estratora de amêndo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070739"/>
            <a:ext cx="4032448" cy="237626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Imagem 4" descr="secar cacau africa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475" y="1484784"/>
            <a:ext cx="3327580" cy="244827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aixaDeTexto 5"/>
          <p:cNvSpPr txBox="1"/>
          <p:nvPr/>
        </p:nvSpPr>
        <p:spPr>
          <a:xfrm>
            <a:off x="1750506" y="116632"/>
            <a:ext cx="4573016" cy="954107"/>
          </a:xfrm>
          <a:prstGeom prst="rect">
            <a:avLst/>
          </a:prstGeom>
          <a:solidFill>
            <a:srgbClr val="320019"/>
          </a:solidFill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Century Schoolbook" pitchFamily="18" charset="0"/>
              </a:rPr>
              <a:t> Produtividade na limpeza e Secagem</a:t>
            </a:r>
            <a:endParaRPr lang="pt-BR" sz="2800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7" name="Imagem 6" descr="secador sola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475" y="4077071"/>
            <a:ext cx="3327580" cy="244827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Imagem 475" descr="logceplac (Original vazado5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86321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9" name="Picture 6" descr="C:\Users\Administrador\Documents\Documents\MECANIZAÇÃO CACAU\DSC056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7014" y="3613026"/>
            <a:ext cx="5106986" cy="2970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523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6"/>
          <p:cNvGrpSpPr>
            <a:grpSpLocks/>
          </p:cNvGrpSpPr>
          <p:nvPr/>
        </p:nvGrpSpPr>
        <p:grpSpPr bwMode="auto">
          <a:xfrm>
            <a:off x="0" y="5910263"/>
            <a:ext cx="9001125" cy="947737"/>
            <a:chOff x="0" y="5909708"/>
            <a:chExt cx="9001156" cy="948292"/>
          </a:xfrm>
        </p:grpSpPr>
        <p:pic>
          <p:nvPicPr>
            <p:cNvPr id="86021" name="Imagem 4" descr="Mudas de Dendê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72396" y="5929330"/>
              <a:ext cx="1428760" cy="913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2" name="Picture 5" descr="C:\Documents and Settings\Administrador\Meus documentos\FOTOS\FotosFazPSALMIRANTE\100_070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36" y="5930104"/>
              <a:ext cx="1428760" cy="92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3" name="Picture 3" descr="E:\Fotos CACAU\DSC0095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562" y="5909708"/>
              <a:ext cx="1643042" cy="948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4" name="Picture 6" descr="http://1.bp.blogspot.com/_cy9ZXh-k9H8/SPwAogmYBZI/AAAAAAAAD_I/1g0KybS-bSE/s320/dendezeir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00364" y="5916166"/>
              <a:ext cx="1500768" cy="94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5" name="Picture 7" descr="E:\Fotos CACAU\DSC0046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47669" y="5946123"/>
              <a:ext cx="1499628" cy="911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6" name="Picture 2" descr="DSC0073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5912074"/>
              <a:ext cx="1571590" cy="945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Imagem 475" descr="logceplac (Original vazado5)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60648"/>
            <a:ext cx="73989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grpSp>
        <p:nvGrpSpPr>
          <p:cNvPr id="3" name="Grupo 5"/>
          <p:cNvGrpSpPr/>
          <p:nvPr/>
        </p:nvGrpSpPr>
        <p:grpSpPr>
          <a:xfrm>
            <a:off x="899592" y="0"/>
            <a:ext cx="7956376" cy="980728"/>
            <a:chOff x="437423" y="-78004"/>
            <a:chExt cx="6123924" cy="504056"/>
          </a:xfrm>
          <a:solidFill>
            <a:srgbClr val="320019"/>
          </a:solidFill>
        </p:grpSpPr>
        <p:sp>
          <p:nvSpPr>
            <p:cNvPr id="18" name="Retângulo de cantos arredondados 17"/>
            <p:cNvSpPr/>
            <p:nvPr/>
          </p:nvSpPr>
          <p:spPr>
            <a:xfrm>
              <a:off x="437423" y="-78004"/>
              <a:ext cx="6123924" cy="5018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tângulo 21"/>
            <p:cNvSpPr/>
            <p:nvPr/>
          </p:nvSpPr>
          <p:spPr>
            <a:xfrm>
              <a:off x="461921" y="-26792"/>
              <a:ext cx="6074928" cy="4528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b="1" kern="1200" dirty="0">
                <a:latin typeface="+mj-lt"/>
              </a:endParaRPr>
            </a:p>
          </p:txBody>
        </p:sp>
      </p:grpSp>
      <p:sp>
        <p:nvSpPr>
          <p:cNvPr id="17" name="Retângulo 16"/>
          <p:cNvSpPr/>
          <p:nvPr/>
        </p:nvSpPr>
        <p:spPr>
          <a:xfrm>
            <a:off x="877392" y="230832"/>
            <a:ext cx="76089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 Efeitos da falta de renda para o </a:t>
            </a:r>
            <a:r>
              <a:rPr lang="pt-B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cacauicultor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, </a:t>
            </a:r>
          </a:p>
        </p:txBody>
      </p:sp>
      <p:graphicFrame>
        <p:nvGraphicFramePr>
          <p:cNvPr id="23" name="Gráfico 22"/>
          <p:cNvGraphicFramePr/>
          <p:nvPr>
            <p:extLst>
              <p:ext uri="{D42A27DB-BD31-4B8C-83A1-F6EECF244321}">
                <p14:modId xmlns:p14="http://schemas.microsoft.com/office/powerpoint/2010/main" val="1666241592"/>
              </p:ext>
            </p:extLst>
          </p:nvPr>
        </p:nvGraphicFramePr>
        <p:xfrm>
          <a:off x="0" y="836712"/>
          <a:ext cx="3491880" cy="5000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4" name="CaixaDeTexto 23"/>
          <p:cNvSpPr txBox="1"/>
          <p:nvPr/>
        </p:nvSpPr>
        <p:spPr>
          <a:xfrm>
            <a:off x="3419872" y="980728"/>
            <a:ext cx="55446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lvl="1" indent="-360363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t-BR" sz="2400" b="1" dirty="0" smtClean="0">
                <a:solidFill>
                  <a:srgbClr val="800000"/>
                </a:solidFill>
                <a:cs typeface="Arial" pitchFamily="34" charset="0"/>
              </a:rPr>
              <a:t>Êxodo rural e degradação socioeconômica.</a:t>
            </a:r>
          </a:p>
          <a:p>
            <a:pPr marL="360363" lvl="1" indent="-360363" algn="just" fontAlgn="base">
              <a:spcBef>
                <a:spcPct val="0"/>
              </a:spcBef>
              <a:spcAft>
                <a:spcPct val="0"/>
              </a:spcAft>
            </a:pPr>
            <a:endParaRPr lang="pt-BR" sz="2400" b="1" dirty="0" smtClean="0">
              <a:solidFill>
                <a:srgbClr val="800000"/>
              </a:solidFill>
              <a:cs typeface="Arial" pitchFamily="34" charset="0"/>
            </a:endParaRPr>
          </a:p>
          <a:p>
            <a:pPr marL="360363" lvl="1" indent="-360363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t-BR" sz="2400" b="1" dirty="0" smtClean="0">
                <a:solidFill>
                  <a:srgbClr val="FF0000"/>
                </a:solidFill>
                <a:cs typeface="Arial" pitchFamily="34" charset="0"/>
              </a:rPr>
              <a:t>Estagnação da produtividade dos sistemas agro florestais e dos trabalhos de campo ;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</a:pPr>
            <a:endParaRPr lang="pt-BR" sz="2400" b="1" dirty="0" smtClean="0">
              <a:solidFill>
                <a:srgbClr val="000000"/>
              </a:solidFill>
              <a:cs typeface="Arial" pitchFamily="34" charset="0"/>
            </a:endParaRPr>
          </a:p>
          <a:p>
            <a:pPr marL="360363" lvl="1" indent="-360363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t-BR" sz="2400" b="1" dirty="0" smtClean="0">
                <a:solidFill>
                  <a:srgbClr val="800000"/>
                </a:solidFill>
                <a:cs typeface="Arial" pitchFamily="34" charset="0"/>
              </a:rPr>
              <a:t>Oferta desorganizada e sem poder de negociação;</a:t>
            </a:r>
          </a:p>
          <a:p>
            <a:pPr marL="360363" lvl="1" indent="-360363" algn="just" fontAlgn="base">
              <a:spcBef>
                <a:spcPct val="0"/>
              </a:spcBef>
              <a:spcAft>
                <a:spcPct val="0"/>
              </a:spcAft>
            </a:pPr>
            <a:endParaRPr lang="pt-BR" sz="2400" b="1" dirty="0" smtClean="0">
              <a:solidFill>
                <a:srgbClr val="800000"/>
              </a:solidFill>
              <a:cs typeface="Arial" pitchFamily="34" charset="0"/>
            </a:endParaRPr>
          </a:p>
          <a:p>
            <a:pPr marL="360363" lvl="1" indent="-360363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t-BR" sz="2400" b="1" dirty="0" smtClean="0">
                <a:solidFill>
                  <a:srgbClr val="FF0000"/>
                </a:solidFill>
                <a:cs typeface="Arial" pitchFamily="34" charset="0"/>
              </a:rPr>
              <a:t>Venda da propriedade, </a:t>
            </a:r>
            <a:r>
              <a:rPr lang="pt-BR" sz="2400" b="1" i="1" dirty="0" smtClean="0">
                <a:solidFill>
                  <a:srgbClr val="FF0000"/>
                </a:solidFill>
                <a:cs typeface="Arial" pitchFamily="34" charset="0"/>
              </a:rPr>
              <a:t>mudança do uso </a:t>
            </a:r>
            <a:r>
              <a:rPr lang="pt-BR" sz="2400" b="1" dirty="0" smtClean="0">
                <a:solidFill>
                  <a:srgbClr val="FF0000"/>
                </a:solidFill>
                <a:cs typeface="Arial" pitchFamily="34" charset="0"/>
              </a:rPr>
              <a:t>do solo com desarranjos ambientais; </a:t>
            </a:r>
          </a:p>
        </p:txBody>
      </p:sp>
    </p:spTree>
    <p:extLst>
      <p:ext uri="{BB962C8B-B14F-4D97-AF65-F5344CB8AC3E}">
        <p14:creationId xmlns:p14="http://schemas.microsoft.com/office/powerpoint/2010/main" val="2141679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01558" y="95836"/>
            <a:ext cx="7428916" cy="45284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1470" tIns="0" rIns="231470" bIns="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dirty="0" smtClean="0">
                <a:solidFill>
                  <a:schemeClr val="bg1"/>
                </a:solidFill>
                <a:latin typeface="Arial Black" pitchFamily="34" charset="0"/>
              </a:rPr>
              <a:t>JOVEM NO DESENVOLVIMENTO RURAL</a:t>
            </a:r>
            <a:endParaRPr lang="pt-BR" sz="2400" b="1" kern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2" name="Imagem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70212"/>
            <a:ext cx="27051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Imagem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782" y="2570212"/>
            <a:ext cx="25336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m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44" y="620688"/>
            <a:ext cx="2767508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m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45" y="4347170"/>
            <a:ext cx="2754138" cy="203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131840" y="2780928"/>
            <a:ext cx="2839516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3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entury Schoolbook" pitchFamily="18" charset="0"/>
                <a:ea typeface="Times New Roman" pitchFamily="18" charset="0"/>
                <a:cs typeface="Calibri" pitchFamily="34" charset="0"/>
              </a:rPr>
              <a:t>Protagonismo do jovem  e 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3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entury Schoolbook" pitchFamily="18" charset="0"/>
                <a:ea typeface="Times New Roman" pitchFamily="18" charset="0"/>
                <a:cs typeface="Calibri" pitchFamily="34" charset="0"/>
              </a:rPr>
              <a:t> Sucessão Rural</a:t>
            </a:r>
            <a:endParaRPr kumimoji="0" lang="pt-BR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entury Schoolbook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822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5795" y="4869160"/>
            <a:ext cx="4173560" cy="244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orma em L 11"/>
          <p:cNvSpPr/>
          <p:nvPr/>
        </p:nvSpPr>
        <p:spPr>
          <a:xfrm rot="5400000">
            <a:off x="6628449" y="4247301"/>
            <a:ext cx="1994410" cy="3226988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0180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6"/>
          <p:cNvGrpSpPr>
            <a:grpSpLocks/>
          </p:cNvGrpSpPr>
          <p:nvPr/>
        </p:nvGrpSpPr>
        <p:grpSpPr bwMode="auto">
          <a:xfrm>
            <a:off x="0" y="5910263"/>
            <a:ext cx="9144000" cy="947737"/>
            <a:chOff x="0" y="5909708"/>
            <a:chExt cx="9001156" cy="948292"/>
          </a:xfrm>
        </p:grpSpPr>
        <p:pic>
          <p:nvPicPr>
            <p:cNvPr id="86021" name="Imagem 4" descr="Mudas de Dendê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72396" y="5929330"/>
              <a:ext cx="1428760" cy="913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2" name="Picture 5" descr="C:\Documents and Settings\Administrador\Meus documentos\FOTOS\FotosFazPSALMIRANTE\100_070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36" y="5930104"/>
              <a:ext cx="1428760" cy="92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3" name="Picture 3" descr="E:\Fotos CACAU\DSC0095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562" y="5909708"/>
              <a:ext cx="1643042" cy="948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4" name="Picture 6" descr="http://1.bp.blogspot.com/_cy9ZXh-k9H8/SPwAogmYBZI/AAAAAAAAD_I/1g0KybS-bSE/s320/dendezeir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00364" y="5916166"/>
              <a:ext cx="1500768" cy="94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5" name="Picture 7" descr="E:\Fotos CACAU\DSC0046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47669" y="5946123"/>
              <a:ext cx="1499628" cy="911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6" name="Picture 2" descr="DSC0073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5912074"/>
              <a:ext cx="1571590" cy="945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6020" name="Rectangle 7"/>
          <p:cNvSpPr>
            <a:spLocks noChangeArrowheads="1"/>
          </p:cNvSpPr>
          <p:nvPr/>
        </p:nvSpPr>
        <p:spPr bwMode="auto">
          <a:xfrm>
            <a:off x="13254" y="1797826"/>
            <a:ext cx="5868144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60363" lvl="1" indent="-360363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pt-BR" sz="2400" b="1" dirty="0" smtClean="0">
                <a:solidFill>
                  <a:srgbClr val="660033"/>
                </a:solidFill>
                <a:latin typeface="Century Schoolbook" pitchFamily="18" charset="0"/>
                <a:cs typeface="Arial" pitchFamily="34" charset="0"/>
              </a:rPr>
              <a:t> </a:t>
            </a:r>
            <a:r>
              <a:rPr lang="pt-BR" sz="2200" b="1" dirty="0" smtClean="0">
                <a:solidFill>
                  <a:srgbClr val="660033"/>
                </a:solidFill>
                <a:latin typeface="Century Schoolbook" pitchFamily="18" charset="0"/>
                <a:cs typeface="Arial" pitchFamily="34" charset="0"/>
              </a:rPr>
              <a:t>Reduzir média etária do </a:t>
            </a:r>
            <a:r>
              <a:rPr lang="pt-BR" sz="2200" b="1" dirty="0" err="1" smtClean="0">
                <a:solidFill>
                  <a:srgbClr val="660033"/>
                </a:solidFill>
                <a:latin typeface="Century Schoolbook" pitchFamily="18" charset="0"/>
                <a:cs typeface="Arial" pitchFamily="34" charset="0"/>
              </a:rPr>
              <a:t>cacauicultor</a:t>
            </a:r>
            <a:r>
              <a:rPr lang="pt-BR" sz="2200" b="1" dirty="0" smtClean="0">
                <a:solidFill>
                  <a:srgbClr val="660033"/>
                </a:solidFill>
                <a:latin typeface="Century Schoolbook" pitchFamily="18" charset="0"/>
                <a:cs typeface="Arial" pitchFamily="34" charset="0"/>
              </a:rPr>
              <a:t> através uma política de sucessão geracional focada em renda;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</a:pPr>
            <a:endParaRPr lang="pt-BR" sz="2200" b="1" dirty="0" smtClean="0">
              <a:solidFill>
                <a:srgbClr val="660033"/>
              </a:solidFill>
              <a:latin typeface="Century Schoolbook" pitchFamily="18" charset="0"/>
              <a:cs typeface="Arial" pitchFamily="34" charset="0"/>
            </a:endParaRP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</a:pPr>
            <a:endParaRPr lang="pt-BR" sz="2200" b="1" dirty="0" smtClean="0">
              <a:solidFill>
                <a:srgbClr val="660033"/>
              </a:solidFill>
              <a:latin typeface="Century Schoolbook" pitchFamily="18" charset="0"/>
              <a:cs typeface="Arial" pitchFamily="34" charset="0"/>
            </a:endParaRPr>
          </a:p>
          <a:p>
            <a:pPr marL="360363" lvl="1" indent="-360363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pt-BR" sz="2200" b="1" dirty="0" smtClean="0">
                <a:solidFill>
                  <a:srgbClr val="660033"/>
                </a:solidFill>
                <a:latin typeface="Century Schoolbook" pitchFamily="18" charset="0"/>
                <a:cs typeface="Arial" pitchFamily="34" charset="0"/>
              </a:rPr>
              <a:t>  Ergonometria, produtividade e rentabilidade do trabalho através da mecanização na </a:t>
            </a:r>
            <a:r>
              <a:rPr lang="pt-BR" sz="2200" b="1" dirty="0" err="1" smtClean="0">
                <a:solidFill>
                  <a:srgbClr val="660033"/>
                </a:solidFill>
                <a:latin typeface="Century Schoolbook" pitchFamily="18" charset="0"/>
                <a:cs typeface="Arial" pitchFamily="34" charset="0"/>
              </a:rPr>
              <a:t>cacauicultura</a:t>
            </a:r>
            <a:r>
              <a:rPr lang="pt-BR" sz="2200" b="1" dirty="0" smtClean="0">
                <a:solidFill>
                  <a:srgbClr val="660033"/>
                </a:solidFill>
                <a:latin typeface="Century Schoolbook" pitchFamily="18" charset="0"/>
                <a:cs typeface="Arial" pitchFamily="34" charset="0"/>
              </a:rPr>
              <a:t>;</a:t>
            </a:r>
          </a:p>
          <a:p>
            <a:pPr marL="360363" lvl="1" indent="-360363" algn="just" fontAlgn="base">
              <a:spcBef>
                <a:spcPct val="0"/>
              </a:spcBef>
              <a:spcAft>
                <a:spcPct val="0"/>
              </a:spcAft>
            </a:pPr>
            <a:endParaRPr lang="pt-BR" b="1" dirty="0">
              <a:solidFill>
                <a:srgbClr val="002060"/>
              </a:solidFill>
              <a:latin typeface="Century Schoolbook" pitchFamily="18" charset="0"/>
              <a:cs typeface="Arial" pitchFamily="34" charset="0"/>
            </a:endParaRPr>
          </a:p>
        </p:txBody>
      </p:sp>
      <p:pic>
        <p:nvPicPr>
          <p:cNvPr id="14" name="Imagem 475" descr="logceplac (Original vazado5)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5737" y="321201"/>
            <a:ext cx="86321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20" name="Imagem 19" descr="2013-06-17 12.24.4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12160" y="3429000"/>
            <a:ext cx="3131840" cy="2448272"/>
          </a:xfrm>
          <a:prstGeom prst="rect">
            <a:avLst/>
          </a:prstGeom>
        </p:spPr>
      </p:pic>
      <p:grpSp>
        <p:nvGrpSpPr>
          <p:cNvPr id="3" name="Grupo 5"/>
          <p:cNvGrpSpPr/>
          <p:nvPr/>
        </p:nvGrpSpPr>
        <p:grpSpPr>
          <a:xfrm>
            <a:off x="1187624" y="0"/>
            <a:ext cx="8136904" cy="908720"/>
            <a:chOff x="437423" y="-78004"/>
            <a:chExt cx="6123924" cy="504056"/>
          </a:xfrm>
          <a:solidFill>
            <a:srgbClr val="320019"/>
          </a:solidFill>
        </p:grpSpPr>
        <p:sp>
          <p:nvSpPr>
            <p:cNvPr id="22" name="Retângulo de cantos arredondados 21"/>
            <p:cNvSpPr/>
            <p:nvPr/>
          </p:nvSpPr>
          <p:spPr>
            <a:xfrm>
              <a:off x="437423" y="-78004"/>
              <a:ext cx="6123924" cy="5018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tângulo 22"/>
            <p:cNvSpPr/>
            <p:nvPr/>
          </p:nvSpPr>
          <p:spPr>
            <a:xfrm>
              <a:off x="461921" y="-26792"/>
              <a:ext cx="6074928" cy="4528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b="1" kern="1200" dirty="0">
                <a:latin typeface="+mj-lt"/>
              </a:endParaRPr>
            </a:p>
          </p:txBody>
        </p:sp>
      </p:grpSp>
      <p:sp>
        <p:nvSpPr>
          <p:cNvPr id="16" name="Retângulo 15"/>
          <p:cNvSpPr/>
          <p:nvPr/>
        </p:nvSpPr>
        <p:spPr>
          <a:xfrm>
            <a:off x="1187624" y="0"/>
            <a:ext cx="7956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Century Schoolbook" pitchFamily="18" charset="0"/>
                <a:cs typeface="Arial" pitchFamily="34" charset="0"/>
              </a:rPr>
              <a:t>Sucessão Geracional</a:t>
            </a:r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125954" name="Picture 2" descr="C:\Users\helinton.rocha\Pictures\Imagens CEPLAC\Velho cacau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2160" y="908720"/>
            <a:ext cx="3131840" cy="25366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104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-459432"/>
            <a:ext cx="9144000" cy="7317432"/>
          </a:xfrm>
          <a:prstGeom prst="rect">
            <a:avLst/>
          </a:prstGeom>
          <a:solidFill>
            <a:srgbClr val="00CC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33400"/>
            <a:ext cx="9144001" cy="739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B98074-AE96-4034-B26F-F623B3A3922D}" type="slidenum">
              <a:rPr lang="pt-BR" smtClean="0">
                <a:latin typeface="Times New Roman" pitchFamily="18" charset="0"/>
              </a:rPr>
              <a:pPr/>
              <a:t>57</a:t>
            </a:fld>
            <a:endParaRPr lang="pt-BR" smtClean="0">
              <a:latin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 rot="862614">
            <a:off x="403848" y="585139"/>
            <a:ext cx="3665330" cy="646331"/>
          </a:xfrm>
          <a:prstGeom prst="rect">
            <a:avLst/>
          </a:prstGeom>
          <a:ln w="34925">
            <a:solidFill>
              <a:srgbClr val="FFFFFF"/>
            </a:solidFill>
            <a:headEnd/>
            <a:tailE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/>
            <a:bevelB prst="softRound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VISÃO DE FUTURO </a:t>
            </a:r>
            <a:endParaRPr lang="pt-BR" sz="3600" b="1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3164057259"/>
              </p:ext>
            </p:extLst>
          </p:nvPr>
        </p:nvGraphicFramePr>
        <p:xfrm>
          <a:off x="762000" y="609600"/>
          <a:ext cx="762000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7" descr="cepla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429396"/>
            <a:ext cx="735905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2130" name="Picture 2" descr="E:\IMAGENS\Biotecnologi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02143" y="0"/>
            <a:ext cx="1600200" cy="114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7969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-459432"/>
            <a:ext cx="9144000" cy="7317432"/>
          </a:xfrm>
          <a:prstGeom prst="rect">
            <a:avLst/>
          </a:prstGeom>
          <a:solidFill>
            <a:srgbClr val="00CC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33400"/>
            <a:ext cx="9144001" cy="739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B98074-AE96-4034-B26F-F623B3A3922D}" type="slidenum">
              <a:rPr lang="pt-BR" smtClean="0">
                <a:latin typeface="Times New Roman" pitchFamily="18" charset="0"/>
              </a:rPr>
              <a:pPr/>
              <a:t>58</a:t>
            </a:fld>
            <a:endParaRPr lang="pt-BR" smtClean="0">
              <a:latin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 rot="862614">
            <a:off x="403848" y="585139"/>
            <a:ext cx="3665330" cy="646331"/>
          </a:xfrm>
          <a:prstGeom prst="rect">
            <a:avLst/>
          </a:prstGeom>
          <a:ln w="34925">
            <a:solidFill>
              <a:srgbClr val="FFFFFF"/>
            </a:solidFill>
            <a:headEnd/>
            <a:tailE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/>
            <a:bevelB prst="softRound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VISÃO DE FUTURO </a:t>
            </a:r>
            <a:endParaRPr lang="pt-BR" sz="3600" b="1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118536866"/>
              </p:ext>
            </p:extLst>
          </p:nvPr>
        </p:nvGraphicFramePr>
        <p:xfrm>
          <a:off x="609600" y="609600"/>
          <a:ext cx="762000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7" descr="cepla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429396"/>
            <a:ext cx="735905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5290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5"/>
          <p:cNvGrpSpPr/>
          <p:nvPr/>
        </p:nvGrpSpPr>
        <p:grpSpPr>
          <a:xfrm>
            <a:off x="179511" y="142852"/>
            <a:ext cx="8955999" cy="501840"/>
            <a:chOff x="437423" y="13384"/>
            <a:chExt cx="6123924" cy="501840"/>
          </a:xfrm>
          <a:solidFill>
            <a:srgbClr val="320019"/>
          </a:solidFill>
        </p:grpSpPr>
        <p:sp>
          <p:nvSpPr>
            <p:cNvPr id="17" name="Retângulo de cantos arredondados 16"/>
            <p:cNvSpPr/>
            <p:nvPr/>
          </p:nvSpPr>
          <p:spPr>
            <a:xfrm>
              <a:off x="437423" y="13384"/>
              <a:ext cx="6123924" cy="5018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tângulo 17"/>
            <p:cNvSpPr/>
            <p:nvPr/>
          </p:nvSpPr>
          <p:spPr>
            <a:xfrm>
              <a:off x="461921" y="37882"/>
              <a:ext cx="6074928" cy="4528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b="1" kern="1200" dirty="0" smtClean="0">
                  <a:latin typeface="Arial Black" pitchFamily="34" charset="0"/>
                </a:rPr>
                <a:t>Relação por Níveis (Ativos X Abono Permanência) </a:t>
              </a:r>
              <a:endParaRPr lang="pt-BR" sz="2400" b="1" kern="1200" dirty="0">
                <a:latin typeface="Arial Black" pitchFamily="34" charset="0"/>
              </a:endParaRPr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35496" y="6383069"/>
            <a:ext cx="2347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Fonte: </a:t>
            </a:r>
            <a:r>
              <a:rPr lang="pt-BR" dirty="0" err="1" smtClean="0"/>
              <a:t>Diret</a:t>
            </a:r>
            <a:r>
              <a:rPr lang="pt-BR" dirty="0" smtClean="0"/>
              <a:t>/nov. 2014</a:t>
            </a:r>
            <a:endParaRPr lang="pt-BR" dirty="0"/>
          </a:p>
          <a:p>
            <a:endParaRPr lang="pt-BR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0264447"/>
              </p:ext>
            </p:extLst>
          </p:nvPr>
        </p:nvGraphicFramePr>
        <p:xfrm>
          <a:off x="395536" y="980728"/>
          <a:ext cx="813690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1624746" y="5229200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b="1" dirty="0" smtClean="0"/>
              <a:t>70,56</a:t>
            </a:r>
            <a:r>
              <a:rPr lang="pt-BR" sz="1000" dirty="0" smtClean="0"/>
              <a:t>%</a:t>
            </a:r>
            <a:endParaRPr lang="pt-BR" sz="1000" dirty="0"/>
          </a:p>
        </p:txBody>
      </p:sp>
      <p:sp>
        <p:nvSpPr>
          <p:cNvPr id="4" name="CaixaDeTexto 3"/>
          <p:cNvSpPr txBox="1"/>
          <p:nvPr/>
        </p:nvSpPr>
        <p:spPr>
          <a:xfrm flipH="1">
            <a:off x="3131840" y="4077072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/>
              <a:t>61,62</a:t>
            </a:r>
            <a:r>
              <a:rPr lang="pt-BR" sz="1000" dirty="0" smtClean="0"/>
              <a:t>%</a:t>
            </a:r>
            <a:endParaRPr lang="pt-BR" sz="1000" dirty="0"/>
          </a:p>
        </p:txBody>
      </p:sp>
      <p:pic>
        <p:nvPicPr>
          <p:cNvPr id="9" name="Imagem 9" descr="logceplac (Original vazado5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1268760"/>
            <a:ext cx="110984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9443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24744" y="-675456"/>
            <a:ext cx="13105456" cy="805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51520" y="620688"/>
            <a:ext cx="84249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distribuição de benefícios para o chocolate em barra em 2012</a:t>
            </a:r>
            <a:endParaRPr lang="pt-BR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475" descr="logceplac (Original vazado5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86321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7681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/>
          <p:cNvSpPr/>
          <p:nvPr/>
        </p:nvSpPr>
        <p:spPr>
          <a:xfrm>
            <a:off x="0" y="836712"/>
            <a:ext cx="6300192" cy="5062924"/>
          </a:xfrm>
          <a:prstGeom prst="rect">
            <a:avLst/>
          </a:prstGeom>
          <a:solidFill>
            <a:schemeClr val="accent1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pt-BR" sz="1700" dirty="0" smtClean="0">
                <a:solidFill>
                  <a:schemeClr val="bg1"/>
                </a:solidFill>
                <a:latin typeface="Century Schoolbook" pitchFamily="18" charset="0"/>
              </a:rPr>
              <a:t>Fortalecer-se no papel de agente ativo de melhoria da mobilidade social e qualidade de vida nas regiões produtoras de cacau, por meio de </a:t>
            </a:r>
            <a:r>
              <a:rPr lang="pt-BR" sz="1700" b="1" i="1" dirty="0" smtClean="0">
                <a:solidFill>
                  <a:schemeClr val="bg1"/>
                </a:solidFill>
                <a:latin typeface="Century Schoolbook" pitchFamily="18" charset="0"/>
              </a:rPr>
              <a:t>profissionalização e ampliação da renda</a:t>
            </a:r>
            <a:r>
              <a:rPr lang="pt-BR" sz="1700" b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r>
              <a:rPr lang="pt-BR" sz="1700" dirty="0" smtClean="0">
                <a:solidFill>
                  <a:schemeClr val="bg1"/>
                </a:solidFill>
                <a:latin typeface="Century Schoolbook" pitchFamily="18" charset="0"/>
              </a:rPr>
              <a:t>do produtor (Ex.: EMBRAPA, Centros de Formação SENAR, SEBRAE, IF, Universidades, PRONATEC AGRO e PRONATEC CAMPO);</a:t>
            </a:r>
          </a:p>
          <a:p>
            <a:pPr marL="914400" lvl="1" indent="-457200">
              <a:buFont typeface="+mj-lt"/>
              <a:buAutoNum type="arabicPeriod"/>
            </a:pPr>
            <a:endParaRPr lang="pt-BR" sz="1700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pt-BR" sz="1700" dirty="0" smtClean="0">
                <a:solidFill>
                  <a:schemeClr val="bg1"/>
                </a:solidFill>
                <a:latin typeface="Century Schoolbook" pitchFamily="18" charset="0"/>
              </a:rPr>
              <a:t>Fortalecer  a </a:t>
            </a:r>
            <a:r>
              <a:rPr lang="pt-BR" sz="1700" b="1" i="1" dirty="0" smtClean="0">
                <a:solidFill>
                  <a:schemeClr val="bg1"/>
                </a:solidFill>
                <a:latin typeface="Century Schoolbook" pitchFamily="18" charset="0"/>
              </a:rPr>
              <a:t>pesquisa, a ATER e a oferta de informação </a:t>
            </a:r>
            <a:r>
              <a:rPr lang="pt-BR" sz="1700" dirty="0" smtClean="0">
                <a:solidFill>
                  <a:schemeClr val="bg1"/>
                </a:solidFill>
                <a:latin typeface="Century Schoolbook" pitchFamily="18" charset="0"/>
              </a:rPr>
              <a:t>ao produtor orientado por território e agro ecossistema. (Ex.: Boas Práticas Agropecuárias e PI);</a:t>
            </a:r>
          </a:p>
          <a:p>
            <a:pPr marL="800100" lvl="1" indent="-342900">
              <a:buFont typeface="+mj-lt"/>
              <a:buAutoNum type="arabicPeriod"/>
            </a:pPr>
            <a:endParaRPr lang="pt-BR" sz="1700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pt-BR" sz="1700" dirty="0" smtClean="0">
                <a:solidFill>
                  <a:schemeClr val="bg1"/>
                </a:solidFill>
                <a:latin typeface="Century Schoolbook" pitchFamily="18" charset="0"/>
              </a:rPr>
              <a:t>Melhorar a </a:t>
            </a:r>
            <a:r>
              <a:rPr lang="pt-BR" sz="1700" b="1" i="1" dirty="0" smtClean="0">
                <a:solidFill>
                  <a:schemeClr val="bg1"/>
                </a:solidFill>
                <a:latin typeface="Century Schoolbook" pitchFamily="18" charset="0"/>
              </a:rPr>
              <a:t>produtividade dos fatores </a:t>
            </a:r>
            <a:r>
              <a:rPr lang="pt-BR" sz="1700" dirty="0" smtClean="0">
                <a:solidFill>
                  <a:schemeClr val="bg1"/>
                </a:solidFill>
                <a:latin typeface="Century Schoolbook" pitchFamily="18" charset="0"/>
              </a:rPr>
              <a:t>(capital, trabalho, agronômica e energia) nos SAF que incluem cacau. (Ex.: domínio tecnológico em </a:t>
            </a:r>
            <a:r>
              <a:rPr lang="pt-BR" sz="1700" b="1" i="1" dirty="0" smtClean="0">
                <a:solidFill>
                  <a:schemeClr val="bg1"/>
                </a:solidFill>
                <a:latin typeface="Century Schoolbook" pitchFamily="18" charset="0"/>
              </a:rPr>
              <a:t>biotecnologia</a:t>
            </a:r>
            <a:r>
              <a:rPr lang="pt-BR" sz="1700" b="1" dirty="0" smtClean="0">
                <a:solidFill>
                  <a:schemeClr val="bg1"/>
                </a:solidFill>
                <a:latin typeface="Century Schoolbook" pitchFamily="18" charset="0"/>
              </a:rPr>
              <a:t>, </a:t>
            </a:r>
            <a:r>
              <a:rPr lang="pt-BR" sz="1700" b="1" i="1" dirty="0" smtClean="0">
                <a:solidFill>
                  <a:schemeClr val="bg1"/>
                </a:solidFill>
                <a:latin typeface="Century Schoolbook" pitchFamily="18" charset="0"/>
              </a:rPr>
              <a:t>e tecnologias habilitadoras</a:t>
            </a:r>
            <a:r>
              <a:rPr lang="pt-BR" sz="1700" b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r>
              <a:rPr lang="pt-BR" sz="1700" dirty="0" smtClean="0">
                <a:solidFill>
                  <a:schemeClr val="bg1"/>
                </a:solidFill>
                <a:latin typeface="Century Schoolbook" pitchFamily="18" charset="0"/>
              </a:rPr>
              <a:t>através das Plataformas de Conhecimento para Agropecuária - MCTI); </a:t>
            </a:r>
            <a:endParaRPr lang="pt-BR" sz="1500" dirty="0" smtClean="0">
              <a:solidFill>
                <a:schemeClr val="bg1"/>
              </a:solidFill>
              <a:latin typeface="Century Schoolbook" pitchFamily="18" charset="0"/>
            </a:endParaRPr>
          </a:p>
        </p:txBody>
      </p:sp>
      <p:grpSp>
        <p:nvGrpSpPr>
          <p:cNvPr id="2" name="Grupo 5"/>
          <p:cNvGrpSpPr/>
          <p:nvPr/>
        </p:nvGrpSpPr>
        <p:grpSpPr>
          <a:xfrm>
            <a:off x="0" y="0"/>
            <a:ext cx="9144000" cy="836712"/>
            <a:chOff x="437423" y="-194636"/>
            <a:chExt cx="6123924" cy="618472"/>
          </a:xfrm>
          <a:solidFill>
            <a:srgbClr val="320019"/>
          </a:solidFill>
        </p:grpSpPr>
        <p:sp>
          <p:nvSpPr>
            <p:cNvPr id="38" name="Retângulo de cantos arredondados 37"/>
            <p:cNvSpPr/>
            <p:nvPr/>
          </p:nvSpPr>
          <p:spPr>
            <a:xfrm>
              <a:off x="437423" y="-194636"/>
              <a:ext cx="6123924" cy="618472"/>
            </a:xfrm>
            <a:prstGeom prst="round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etângulo 38"/>
            <p:cNvSpPr/>
            <p:nvPr/>
          </p:nvSpPr>
          <p:spPr>
            <a:xfrm>
              <a:off x="461921" y="-194636"/>
              <a:ext cx="6074928" cy="569476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dirty="0" smtClean="0">
                  <a:solidFill>
                    <a:srgbClr val="FFFFFF"/>
                  </a:solidFill>
                  <a:latin typeface="Arial Black" pitchFamily="34" charset="0"/>
                </a:rPr>
                <a:t>Alguns desafios institucionais</a:t>
              </a:r>
              <a:endParaRPr lang="pt-BR" sz="28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563" y="5877272"/>
            <a:ext cx="9143437" cy="980728"/>
            <a:chOff x="672" y="2090"/>
            <a:chExt cx="4208" cy="1085"/>
          </a:xfrm>
        </p:grpSpPr>
        <p:graphicFrame>
          <p:nvGraphicFramePr>
            <p:cNvPr id="41" name="Object 2"/>
            <p:cNvGraphicFramePr>
              <a:graphicFrameLocks noChangeAspect="1"/>
            </p:cNvGraphicFramePr>
            <p:nvPr/>
          </p:nvGraphicFramePr>
          <p:xfrm>
            <a:off x="672" y="2090"/>
            <a:ext cx="4208" cy="10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290" name="Image" r:id="rId3" imgW="5095658" imgH="1385104" progId="">
                    <p:embed/>
                  </p:oleObj>
                </mc:Choice>
                <mc:Fallback>
                  <p:oleObj name="Image" r:id="rId3" imgW="5095658" imgH="1385104" progId="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3546"/>
                        <a:stretch>
                          <a:fillRect/>
                        </a:stretch>
                      </p:blipFill>
                      <p:spPr bwMode="auto">
                        <a:xfrm>
                          <a:off x="672" y="2090"/>
                          <a:ext cx="4208" cy="10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Text Box 5"/>
            <p:cNvSpPr txBox="1">
              <a:spLocks noChangeArrowheads="1"/>
            </p:cNvSpPr>
            <p:nvPr/>
          </p:nvSpPr>
          <p:spPr bwMode="auto">
            <a:xfrm>
              <a:off x="828" y="2370"/>
              <a:ext cx="1254" cy="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pt-BR" sz="1500" b="1" dirty="0" smtClean="0">
                  <a:solidFill>
                    <a:srgbClr val="FFFFFF"/>
                  </a:solidFill>
                  <a:latin typeface="Arial Black" pitchFamily="34" charset="0"/>
                </a:rPr>
                <a:t>Competitividade</a:t>
              </a:r>
              <a:endParaRPr lang="pt-BR" sz="1500" b="1" dirty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43" name="Text Box 6"/>
            <p:cNvSpPr txBox="1">
              <a:spLocks noChangeArrowheads="1"/>
            </p:cNvSpPr>
            <p:nvPr/>
          </p:nvSpPr>
          <p:spPr bwMode="auto">
            <a:xfrm>
              <a:off x="2447" y="2296"/>
              <a:ext cx="781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pt-BR" sz="1500" b="1" dirty="0">
                  <a:solidFill>
                    <a:srgbClr val="FFFFFF"/>
                  </a:solidFill>
                  <a:latin typeface="Arial Black" pitchFamily="34" charset="0"/>
                </a:rPr>
                <a:t>Conservação</a:t>
              </a:r>
            </a:p>
            <a:p>
              <a:pPr algn="ctr" eaLnBrk="0" hangingPunct="0">
                <a:defRPr/>
              </a:pPr>
              <a:r>
                <a:rPr lang="pt-BR" sz="1500" b="1" dirty="0">
                  <a:solidFill>
                    <a:srgbClr val="FFFFFF"/>
                  </a:solidFill>
                  <a:latin typeface="Arial Black" pitchFamily="34" charset="0"/>
                </a:rPr>
                <a:t>produtiva</a:t>
              </a:r>
            </a:p>
          </p:txBody>
        </p:sp>
        <p:sp>
          <p:nvSpPr>
            <p:cNvPr id="44" name="Text Box 7"/>
            <p:cNvSpPr txBox="1">
              <a:spLocks noChangeArrowheads="1"/>
            </p:cNvSpPr>
            <p:nvPr/>
          </p:nvSpPr>
          <p:spPr bwMode="auto">
            <a:xfrm>
              <a:off x="4029" y="2223"/>
              <a:ext cx="584" cy="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pt-BR" sz="1300" b="1" dirty="0" smtClean="0">
                  <a:solidFill>
                    <a:srgbClr val="FFFFFF"/>
                  </a:solidFill>
                  <a:latin typeface="Arial Black" pitchFamily="34" charset="0"/>
                </a:rPr>
                <a:t>Acesso à Políticas Públicas</a:t>
              </a:r>
              <a:endParaRPr lang="pt-BR" sz="1300" b="1" dirty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</p:grpSp>
      <p:pic>
        <p:nvPicPr>
          <p:cNvPr id="11" name="Imagem 10" descr="2013-06-17 12.24.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2204864"/>
            <a:ext cx="284380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8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5"/>
          <p:cNvGrpSpPr/>
          <p:nvPr/>
        </p:nvGrpSpPr>
        <p:grpSpPr>
          <a:xfrm>
            <a:off x="0" y="0"/>
            <a:ext cx="9144000" cy="1052736"/>
            <a:chOff x="437423" y="-194636"/>
            <a:chExt cx="6123924" cy="618472"/>
          </a:xfrm>
          <a:solidFill>
            <a:srgbClr val="320019"/>
          </a:solidFill>
        </p:grpSpPr>
        <p:sp>
          <p:nvSpPr>
            <p:cNvPr id="38" name="Retângulo de cantos arredondados 37"/>
            <p:cNvSpPr/>
            <p:nvPr/>
          </p:nvSpPr>
          <p:spPr>
            <a:xfrm>
              <a:off x="437423" y="-194636"/>
              <a:ext cx="6123924" cy="618472"/>
            </a:xfrm>
            <a:prstGeom prst="round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etângulo 38"/>
            <p:cNvSpPr/>
            <p:nvPr/>
          </p:nvSpPr>
          <p:spPr>
            <a:xfrm>
              <a:off x="461921" y="-194636"/>
              <a:ext cx="6074928" cy="569476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 smtClean="0">
                  <a:latin typeface="Arial Black" pitchFamily="34" charset="0"/>
                </a:rPr>
                <a:t>Alguns desafios institucionais</a:t>
              </a:r>
              <a:endParaRPr lang="pt-BR" sz="2800" b="1" kern="1200" dirty="0">
                <a:latin typeface="+mj-lt"/>
              </a:endParaRPr>
            </a:p>
          </p:txBody>
        </p:sp>
      </p:grp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563" y="5445224"/>
            <a:ext cx="9143437" cy="1412776"/>
            <a:chOff x="672" y="2090"/>
            <a:chExt cx="4208" cy="1085"/>
          </a:xfrm>
        </p:grpSpPr>
        <p:graphicFrame>
          <p:nvGraphicFramePr>
            <p:cNvPr id="41" name="Object 2"/>
            <p:cNvGraphicFramePr>
              <a:graphicFrameLocks noChangeAspect="1"/>
            </p:cNvGraphicFramePr>
            <p:nvPr/>
          </p:nvGraphicFramePr>
          <p:xfrm>
            <a:off x="672" y="2090"/>
            <a:ext cx="4208" cy="10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314" name="Image" r:id="rId3" imgW="5095658" imgH="1385104" progId="">
                    <p:embed/>
                  </p:oleObj>
                </mc:Choice>
                <mc:Fallback>
                  <p:oleObj name="Image" r:id="rId3" imgW="5095658" imgH="1385104" progId="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3546"/>
                        <a:stretch>
                          <a:fillRect/>
                        </a:stretch>
                      </p:blipFill>
                      <p:spPr bwMode="auto">
                        <a:xfrm>
                          <a:off x="672" y="2090"/>
                          <a:ext cx="4208" cy="10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Text Box 5"/>
            <p:cNvSpPr txBox="1">
              <a:spLocks noChangeArrowheads="1"/>
            </p:cNvSpPr>
            <p:nvPr/>
          </p:nvSpPr>
          <p:spPr bwMode="auto">
            <a:xfrm>
              <a:off x="828" y="2370"/>
              <a:ext cx="1254" cy="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pt-BR" sz="1500" b="1" dirty="0" smtClean="0">
                  <a:solidFill>
                    <a:schemeClr val="bg1"/>
                  </a:solidFill>
                  <a:latin typeface="Arial Black" pitchFamily="34" charset="0"/>
                </a:rPr>
                <a:t>Competitividade</a:t>
              </a:r>
              <a:endParaRPr lang="pt-BR" sz="1500" b="1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43" name="Text Box 6"/>
            <p:cNvSpPr txBox="1">
              <a:spLocks noChangeArrowheads="1"/>
            </p:cNvSpPr>
            <p:nvPr/>
          </p:nvSpPr>
          <p:spPr bwMode="auto">
            <a:xfrm>
              <a:off x="2447" y="2296"/>
              <a:ext cx="781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pt-BR" sz="1500" b="1" dirty="0">
                  <a:solidFill>
                    <a:schemeClr val="bg1"/>
                  </a:solidFill>
                  <a:latin typeface="Arial Black" pitchFamily="34" charset="0"/>
                </a:rPr>
                <a:t>Conservação</a:t>
              </a:r>
            </a:p>
            <a:p>
              <a:pPr algn="ctr" eaLnBrk="0" hangingPunct="0">
                <a:defRPr/>
              </a:pPr>
              <a:r>
                <a:rPr lang="pt-BR" sz="1500" b="1" dirty="0">
                  <a:solidFill>
                    <a:schemeClr val="bg1"/>
                  </a:solidFill>
                  <a:latin typeface="Arial Black" pitchFamily="34" charset="0"/>
                </a:rPr>
                <a:t>produtiva</a:t>
              </a:r>
            </a:p>
          </p:txBody>
        </p:sp>
        <p:sp>
          <p:nvSpPr>
            <p:cNvPr id="44" name="Text Box 7"/>
            <p:cNvSpPr txBox="1">
              <a:spLocks noChangeArrowheads="1"/>
            </p:cNvSpPr>
            <p:nvPr/>
          </p:nvSpPr>
          <p:spPr bwMode="auto">
            <a:xfrm>
              <a:off x="4029" y="2223"/>
              <a:ext cx="584" cy="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pt-BR" sz="1300" b="1" dirty="0" smtClean="0">
                  <a:solidFill>
                    <a:schemeClr val="bg1"/>
                  </a:solidFill>
                  <a:latin typeface="Arial Black" pitchFamily="34" charset="0"/>
                </a:rPr>
                <a:t>Acesso à Políticas Públicas</a:t>
              </a:r>
              <a:endParaRPr lang="pt-BR" sz="1300" b="1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pic>
        <p:nvPicPr>
          <p:cNvPr id="11" name="Picture 1" descr="C:\Users\Helinton\Pictures\CEPLAC\elearning-productivit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76872"/>
            <a:ext cx="2483768" cy="3168352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>
            <a:off x="2483768" y="1412776"/>
            <a:ext cx="6660232" cy="3724096"/>
          </a:xfrm>
          <a:prstGeom prst="rect">
            <a:avLst/>
          </a:prstGeom>
          <a:solidFill>
            <a:schemeClr val="accent1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marL="914400" lvl="1" indent="-457200"/>
            <a:endParaRPr lang="pt-BR" sz="1500" dirty="0" smtClean="0">
              <a:solidFill>
                <a:schemeClr val="tx2">
                  <a:lumMod val="85000"/>
                  <a:lumOff val="15000"/>
                </a:schemeClr>
              </a:solidFill>
              <a:latin typeface="Century Schoolbook" pitchFamily="18" charset="0"/>
            </a:endParaRPr>
          </a:p>
          <a:p>
            <a:pPr marL="914400" lvl="1" indent="-457200">
              <a:buFont typeface="+mj-lt"/>
              <a:buAutoNum type="arabicPeriod" startAt="4"/>
            </a:pPr>
            <a:r>
              <a:rPr lang="pt-BR" sz="1700" dirty="0" smtClean="0">
                <a:solidFill>
                  <a:schemeClr val="bg1"/>
                </a:solidFill>
                <a:latin typeface="Century Schoolbook" pitchFamily="18" charset="0"/>
              </a:rPr>
              <a:t>Intensificar as ações, os programas e apoiar as estratégias de </a:t>
            </a:r>
            <a:r>
              <a:rPr lang="pt-BR" sz="1700" b="1" dirty="0" smtClean="0">
                <a:solidFill>
                  <a:schemeClr val="bg1"/>
                </a:solidFill>
                <a:latin typeface="Century Schoolbook" pitchFamily="18" charset="0"/>
              </a:rPr>
              <a:t>agregação de valor </a:t>
            </a:r>
            <a:r>
              <a:rPr lang="pt-BR" sz="1700" dirty="0" smtClean="0">
                <a:solidFill>
                  <a:schemeClr val="bg1"/>
                </a:solidFill>
                <a:latin typeface="Century Schoolbook" pitchFamily="18" charset="0"/>
              </a:rPr>
              <a:t>à produção. (Ex.: IG e GAP MAPA/MPF com a CEPLAC, SDA e SDC); </a:t>
            </a:r>
          </a:p>
          <a:p>
            <a:pPr marL="914400" lvl="1" indent="-457200">
              <a:buFont typeface="+mj-lt"/>
              <a:buAutoNum type="arabicPeriod" startAt="4"/>
            </a:pPr>
            <a:endParaRPr lang="pt-BR" sz="1700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pPr marL="914400" lvl="1" indent="-457200">
              <a:buFont typeface="+mj-lt"/>
              <a:buAutoNum type="arabicPeriod" startAt="4"/>
            </a:pPr>
            <a:r>
              <a:rPr lang="pt-BR" sz="1700" dirty="0" smtClean="0">
                <a:solidFill>
                  <a:schemeClr val="bg1"/>
                </a:solidFill>
                <a:latin typeface="Century Schoolbook" pitchFamily="18" charset="0"/>
              </a:rPr>
              <a:t>Ampliar as </a:t>
            </a:r>
            <a:r>
              <a:rPr lang="pt-BR" sz="1700" b="1" dirty="0" smtClean="0">
                <a:solidFill>
                  <a:schemeClr val="bg1"/>
                </a:solidFill>
                <a:latin typeface="Century Schoolbook" pitchFamily="18" charset="0"/>
              </a:rPr>
              <a:t>parcerias institucionais </a:t>
            </a:r>
            <a:r>
              <a:rPr lang="pt-BR" sz="1700" dirty="0" smtClean="0">
                <a:solidFill>
                  <a:schemeClr val="bg1"/>
                </a:solidFill>
                <a:latin typeface="Century Schoolbook" pitchFamily="18" charset="0"/>
              </a:rPr>
              <a:t>em </a:t>
            </a:r>
            <a:r>
              <a:rPr lang="pt-BR" sz="1700" b="1" dirty="0" smtClean="0">
                <a:solidFill>
                  <a:schemeClr val="bg1"/>
                </a:solidFill>
                <a:latin typeface="Century Schoolbook" pitchFamily="18" charset="0"/>
              </a:rPr>
              <a:t>P.D&amp;I. </a:t>
            </a:r>
            <a:r>
              <a:rPr lang="pt-BR" sz="1700" dirty="0" smtClean="0">
                <a:solidFill>
                  <a:schemeClr val="bg1"/>
                </a:solidFill>
                <a:latin typeface="Century Schoolbook" pitchFamily="18" charset="0"/>
              </a:rPr>
              <a:t>(Ex.: EMBRAPA, Universidades, IF, FINEP, CNPq; definir novos entregáveis, termos de referências e editais);</a:t>
            </a:r>
          </a:p>
          <a:p>
            <a:pPr marL="914400" lvl="1" indent="-457200">
              <a:buFont typeface="+mj-lt"/>
              <a:buAutoNum type="arabicPeriod" startAt="4"/>
            </a:pPr>
            <a:endParaRPr lang="pt-BR" sz="1700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pPr marL="914400" lvl="1" indent="-457200">
              <a:buFont typeface="+mj-lt"/>
              <a:buAutoNum type="arabicPeriod" startAt="4"/>
            </a:pPr>
            <a:r>
              <a:rPr lang="pt-BR" sz="1700" dirty="0" smtClean="0">
                <a:solidFill>
                  <a:schemeClr val="bg1"/>
                </a:solidFill>
                <a:latin typeface="Century Schoolbook" pitchFamily="18" charset="0"/>
              </a:rPr>
              <a:t>Ser agente modelador da </a:t>
            </a:r>
            <a:r>
              <a:rPr lang="pt-BR" sz="1700" b="1" dirty="0" smtClean="0">
                <a:solidFill>
                  <a:schemeClr val="bg1"/>
                </a:solidFill>
                <a:latin typeface="Century Schoolbook" pitchFamily="18" charset="0"/>
              </a:rPr>
              <a:t>nova ATER </a:t>
            </a:r>
            <a:r>
              <a:rPr lang="pt-BR" sz="1700" dirty="0" smtClean="0">
                <a:solidFill>
                  <a:schemeClr val="bg1"/>
                </a:solidFill>
                <a:latin typeface="Century Schoolbook" pitchFamily="18" charset="0"/>
              </a:rPr>
              <a:t>em colaboração com a ANATER, com vistas a ampliar o </a:t>
            </a:r>
            <a:r>
              <a:rPr lang="pt-BR" sz="1700" b="1" dirty="0" smtClean="0">
                <a:solidFill>
                  <a:schemeClr val="bg1"/>
                </a:solidFill>
                <a:latin typeface="Century Schoolbook" pitchFamily="18" charset="0"/>
              </a:rPr>
              <a:t>acesso ao crédito rural </a:t>
            </a:r>
            <a:r>
              <a:rPr lang="pt-BR" sz="1700" dirty="0" smtClean="0">
                <a:solidFill>
                  <a:schemeClr val="bg1"/>
                </a:solidFill>
                <a:latin typeface="Century Schoolbook" pitchFamily="18" charset="0"/>
              </a:rPr>
              <a:t>e demais políticas agrícolas. (Ex.: gestão de negócios, soluções de passivos creditícios, fundiários, ambientais e trabalhistas);</a:t>
            </a:r>
          </a:p>
        </p:txBody>
      </p:sp>
    </p:spTree>
    <p:extLst>
      <p:ext uri="{BB962C8B-B14F-4D97-AF65-F5344CB8AC3E}">
        <p14:creationId xmlns:p14="http://schemas.microsoft.com/office/powerpoint/2010/main" val="349984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/>
          <p:cNvSpPr/>
          <p:nvPr/>
        </p:nvSpPr>
        <p:spPr>
          <a:xfrm>
            <a:off x="0" y="836712"/>
            <a:ext cx="7020272" cy="5047536"/>
          </a:xfrm>
          <a:prstGeom prst="rect">
            <a:avLst/>
          </a:prstGeom>
          <a:solidFill>
            <a:schemeClr val="accent1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marL="800100" lvl="1" indent="-342900"/>
            <a:endParaRPr lang="pt-BR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pPr marL="914400" lvl="1" indent="-457200">
              <a:buFont typeface="+mj-lt"/>
              <a:buAutoNum type="arabicPeriod" startAt="7"/>
            </a:pPr>
            <a:r>
              <a:rPr lang="pt-BR" sz="1900" dirty="0" smtClean="0">
                <a:solidFill>
                  <a:schemeClr val="bg1"/>
                </a:solidFill>
                <a:latin typeface="Century Schoolbook" pitchFamily="18" charset="0"/>
              </a:rPr>
              <a:t>Apoiar a formação de uma </a:t>
            </a:r>
            <a:r>
              <a:rPr lang="pt-BR" sz="1900" b="1" i="1" dirty="0" smtClean="0">
                <a:solidFill>
                  <a:schemeClr val="bg1"/>
                </a:solidFill>
                <a:latin typeface="Century Schoolbook" pitchFamily="18" charset="0"/>
              </a:rPr>
              <a:t>política exportadora de produtos</a:t>
            </a:r>
            <a:r>
              <a:rPr lang="pt-BR" sz="1900" dirty="0" smtClean="0">
                <a:solidFill>
                  <a:schemeClr val="bg1"/>
                </a:solidFill>
                <a:latin typeface="Century Schoolbook" pitchFamily="18" charset="0"/>
              </a:rPr>
              <a:t> das cadeias de SAF, especialmente daqueles com maior valores agregados; como chocolates e amêndoas </a:t>
            </a:r>
            <a:r>
              <a:rPr lang="pt-BR" sz="1900" dirty="0" err="1" smtClean="0">
                <a:solidFill>
                  <a:schemeClr val="bg1"/>
                </a:solidFill>
                <a:latin typeface="Century Schoolbook" pitchFamily="18" charset="0"/>
              </a:rPr>
              <a:t>melhoradoras</a:t>
            </a:r>
            <a:r>
              <a:rPr lang="pt-BR" sz="1900" dirty="0" smtClean="0">
                <a:solidFill>
                  <a:schemeClr val="bg1"/>
                </a:solidFill>
                <a:latin typeface="Century Schoolbook" pitchFamily="18" charset="0"/>
              </a:rPr>
              <a:t> de </a:t>
            </a:r>
            <a:r>
              <a:rPr lang="pt-BR" sz="1900" i="1" dirty="0" err="1" smtClean="0">
                <a:solidFill>
                  <a:schemeClr val="bg1"/>
                </a:solidFill>
                <a:latin typeface="Century Schoolbook" pitchFamily="18" charset="0"/>
              </a:rPr>
              <a:t>bulk</a:t>
            </a:r>
            <a:r>
              <a:rPr lang="pt-BR" sz="1900" dirty="0" smtClean="0">
                <a:solidFill>
                  <a:schemeClr val="bg1"/>
                </a:solidFill>
                <a:latin typeface="Century Schoolbook" pitchFamily="18" charset="0"/>
              </a:rPr>
              <a:t> e aromáticas. (Ex.: Salão do Chocolate em </a:t>
            </a:r>
            <a:r>
              <a:rPr lang="pt-BR" sz="1900" dirty="0" err="1" smtClean="0">
                <a:solidFill>
                  <a:schemeClr val="bg1"/>
                </a:solidFill>
                <a:latin typeface="Century Schoolbook" pitchFamily="18" charset="0"/>
              </a:rPr>
              <a:t>París</a:t>
            </a:r>
            <a:r>
              <a:rPr lang="pt-BR" sz="1900" dirty="0" smtClean="0">
                <a:solidFill>
                  <a:schemeClr val="bg1"/>
                </a:solidFill>
                <a:latin typeface="Century Schoolbook" pitchFamily="18" charset="0"/>
              </a:rPr>
              <a:t>); </a:t>
            </a:r>
          </a:p>
          <a:p>
            <a:pPr marL="914400" lvl="1" indent="-457200">
              <a:buFont typeface="+mj-lt"/>
              <a:buAutoNum type="arabicPeriod" startAt="7"/>
            </a:pPr>
            <a:endParaRPr lang="pt-BR" sz="1900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pPr marL="914400" lvl="1" indent="-457200">
              <a:buFont typeface="+mj-lt"/>
              <a:buAutoNum type="arabicPeriod" startAt="7"/>
            </a:pPr>
            <a:r>
              <a:rPr lang="pt-BR" sz="1900" dirty="0" smtClean="0">
                <a:solidFill>
                  <a:schemeClr val="bg1"/>
                </a:solidFill>
                <a:latin typeface="Century Schoolbook" pitchFamily="18" charset="0"/>
              </a:rPr>
              <a:t>Ampliar a </a:t>
            </a:r>
            <a:r>
              <a:rPr lang="pt-BR" sz="1900" b="1" i="1" dirty="0" smtClean="0">
                <a:solidFill>
                  <a:schemeClr val="bg1"/>
                </a:solidFill>
                <a:latin typeface="Century Schoolbook" pitchFamily="18" charset="0"/>
              </a:rPr>
              <a:t>cooperação internacional no campo P, D &amp;I, com os países da </a:t>
            </a:r>
            <a:r>
              <a:rPr lang="pt-BR" sz="1900" b="1" i="1" dirty="0" err="1" smtClean="0">
                <a:solidFill>
                  <a:schemeClr val="bg1"/>
                </a:solidFill>
                <a:latin typeface="Century Schoolbook" pitchFamily="18" charset="0"/>
              </a:rPr>
              <a:t>A.L</a:t>
            </a:r>
            <a:r>
              <a:rPr lang="pt-BR" sz="1900" dirty="0" err="1" smtClean="0">
                <a:solidFill>
                  <a:schemeClr val="bg1"/>
                </a:solidFill>
                <a:latin typeface="Century Schoolbook" pitchFamily="18" charset="0"/>
              </a:rPr>
              <a:t>.</a:t>
            </a:r>
            <a:r>
              <a:rPr lang="pt-BR" sz="1900" dirty="0" smtClean="0">
                <a:solidFill>
                  <a:schemeClr val="bg1"/>
                </a:solidFill>
                <a:latin typeface="Century Schoolbook" pitchFamily="18" charset="0"/>
              </a:rPr>
              <a:t> e outros para fortalecimento  da rede de melhoramento do cacaueiro, com vistas a materiais resistentes à monilíase e outras pragas;</a:t>
            </a:r>
          </a:p>
          <a:p>
            <a:pPr marL="914400" lvl="1" indent="-457200">
              <a:buFont typeface="+mj-lt"/>
              <a:buAutoNum type="arabicPeriod" startAt="7"/>
            </a:pPr>
            <a:endParaRPr lang="pt-BR" sz="1900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pPr marL="914400" lvl="1" indent="-457200">
              <a:buFont typeface="+mj-lt"/>
              <a:buAutoNum type="arabicPeriod" startAt="7"/>
            </a:pPr>
            <a:r>
              <a:rPr lang="pt-BR" sz="1900" dirty="0" smtClean="0">
                <a:solidFill>
                  <a:schemeClr val="bg1"/>
                </a:solidFill>
                <a:latin typeface="Century Schoolbook" pitchFamily="18" charset="0"/>
              </a:rPr>
              <a:t>Apoiar a recomposição da política de </a:t>
            </a:r>
            <a:r>
              <a:rPr lang="pt-BR" sz="1900" b="1" i="1" dirty="0" smtClean="0">
                <a:solidFill>
                  <a:schemeClr val="bg1"/>
                </a:solidFill>
                <a:latin typeface="Century Schoolbook" pitchFamily="18" charset="0"/>
              </a:rPr>
              <a:t>relações internacional</a:t>
            </a:r>
            <a:r>
              <a:rPr lang="pt-BR" sz="1900" dirty="0" smtClean="0">
                <a:solidFill>
                  <a:schemeClr val="bg1"/>
                </a:solidFill>
                <a:latin typeface="Century Schoolbook" pitchFamily="18" charset="0"/>
              </a:rPr>
              <a:t> do cacau a formalização a saída do Brasil da COPAL (produtores) e da </a:t>
            </a:r>
            <a:r>
              <a:rPr lang="pt-BR" sz="1900" b="1" i="1" dirty="0" smtClean="0">
                <a:solidFill>
                  <a:schemeClr val="bg1"/>
                </a:solidFill>
                <a:latin typeface="Century Schoolbook" pitchFamily="18" charset="0"/>
              </a:rPr>
              <a:t>recondução à ICCO)</a:t>
            </a:r>
            <a:r>
              <a:rPr lang="pt-BR" sz="1900" dirty="0" smtClean="0">
                <a:solidFill>
                  <a:schemeClr val="bg1"/>
                </a:solidFill>
                <a:latin typeface="Century Schoolbook" pitchFamily="18" charset="0"/>
              </a:rPr>
              <a:t>; </a:t>
            </a:r>
            <a:endParaRPr lang="pt-BR" sz="1900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grpSp>
        <p:nvGrpSpPr>
          <p:cNvPr id="2" name="Grupo 5"/>
          <p:cNvGrpSpPr/>
          <p:nvPr/>
        </p:nvGrpSpPr>
        <p:grpSpPr>
          <a:xfrm>
            <a:off x="0" y="0"/>
            <a:ext cx="9144000" cy="1052736"/>
            <a:chOff x="437423" y="-194636"/>
            <a:chExt cx="6123924" cy="618472"/>
          </a:xfrm>
          <a:solidFill>
            <a:srgbClr val="320019"/>
          </a:solidFill>
        </p:grpSpPr>
        <p:sp>
          <p:nvSpPr>
            <p:cNvPr id="38" name="Retângulo de cantos arredondados 37"/>
            <p:cNvSpPr/>
            <p:nvPr/>
          </p:nvSpPr>
          <p:spPr>
            <a:xfrm>
              <a:off x="437423" y="-194636"/>
              <a:ext cx="6123924" cy="618472"/>
            </a:xfrm>
            <a:prstGeom prst="round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etângulo 38"/>
            <p:cNvSpPr/>
            <p:nvPr/>
          </p:nvSpPr>
          <p:spPr>
            <a:xfrm>
              <a:off x="461921" y="-194636"/>
              <a:ext cx="6074928" cy="569476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 smtClean="0">
                  <a:latin typeface="Arial Black" pitchFamily="34" charset="0"/>
                </a:rPr>
                <a:t>Alguns desafios institucionais</a:t>
              </a:r>
              <a:endParaRPr lang="pt-BR" sz="2800" b="1" kern="1200" dirty="0">
                <a:latin typeface="+mj-lt"/>
              </a:endParaRPr>
            </a:p>
          </p:txBody>
        </p:sp>
      </p:grp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563" y="5877272"/>
            <a:ext cx="9143437" cy="980728"/>
            <a:chOff x="672" y="2090"/>
            <a:chExt cx="4208" cy="1085"/>
          </a:xfrm>
        </p:grpSpPr>
        <p:graphicFrame>
          <p:nvGraphicFramePr>
            <p:cNvPr id="41" name="Object 2"/>
            <p:cNvGraphicFramePr>
              <a:graphicFrameLocks noChangeAspect="1"/>
            </p:cNvGraphicFramePr>
            <p:nvPr/>
          </p:nvGraphicFramePr>
          <p:xfrm>
            <a:off x="672" y="2090"/>
            <a:ext cx="4208" cy="10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338" name="Image" r:id="rId3" imgW="5095658" imgH="1385104" progId="">
                    <p:embed/>
                  </p:oleObj>
                </mc:Choice>
                <mc:Fallback>
                  <p:oleObj name="Image" r:id="rId3" imgW="5095658" imgH="1385104" progId="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3546"/>
                        <a:stretch>
                          <a:fillRect/>
                        </a:stretch>
                      </p:blipFill>
                      <p:spPr bwMode="auto">
                        <a:xfrm>
                          <a:off x="672" y="2090"/>
                          <a:ext cx="4208" cy="10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Text Box 5"/>
            <p:cNvSpPr txBox="1">
              <a:spLocks noChangeArrowheads="1"/>
            </p:cNvSpPr>
            <p:nvPr/>
          </p:nvSpPr>
          <p:spPr bwMode="auto">
            <a:xfrm>
              <a:off x="828" y="2370"/>
              <a:ext cx="1254" cy="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pt-BR" sz="1500" b="1" dirty="0" smtClean="0">
                  <a:solidFill>
                    <a:schemeClr val="bg1"/>
                  </a:solidFill>
                  <a:latin typeface="Arial Black" pitchFamily="34" charset="0"/>
                </a:rPr>
                <a:t>Competitividade</a:t>
              </a:r>
              <a:endParaRPr lang="pt-BR" sz="1500" b="1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43" name="Text Box 6"/>
            <p:cNvSpPr txBox="1">
              <a:spLocks noChangeArrowheads="1"/>
            </p:cNvSpPr>
            <p:nvPr/>
          </p:nvSpPr>
          <p:spPr bwMode="auto">
            <a:xfrm>
              <a:off x="2447" y="2296"/>
              <a:ext cx="781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pt-BR" sz="1500" b="1" dirty="0">
                  <a:solidFill>
                    <a:schemeClr val="bg1"/>
                  </a:solidFill>
                  <a:latin typeface="Arial Black" pitchFamily="34" charset="0"/>
                </a:rPr>
                <a:t>Conservação</a:t>
              </a:r>
            </a:p>
            <a:p>
              <a:pPr algn="ctr" eaLnBrk="0" hangingPunct="0">
                <a:defRPr/>
              </a:pPr>
              <a:r>
                <a:rPr lang="pt-BR" sz="1500" b="1" dirty="0">
                  <a:solidFill>
                    <a:schemeClr val="bg1"/>
                  </a:solidFill>
                  <a:latin typeface="Arial Black" pitchFamily="34" charset="0"/>
                </a:rPr>
                <a:t>produtiva</a:t>
              </a:r>
            </a:p>
          </p:txBody>
        </p:sp>
        <p:sp>
          <p:nvSpPr>
            <p:cNvPr id="44" name="Text Box 7"/>
            <p:cNvSpPr txBox="1">
              <a:spLocks noChangeArrowheads="1"/>
            </p:cNvSpPr>
            <p:nvPr/>
          </p:nvSpPr>
          <p:spPr bwMode="auto">
            <a:xfrm>
              <a:off x="4029" y="2223"/>
              <a:ext cx="584" cy="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pt-BR" sz="1300" b="1" dirty="0" smtClean="0">
                  <a:solidFill>
                    <a:schemeClr val="bg1"/>
                  </a:solidFill>
                  <a:latin typeface="Arial Black" pitchFamily="34" charset="0"/>
                </a:rPr>
                <a:t>Acesso à Políticas Públicas</a:t>
              </a:r>
              <a:endParaRPr lang="pt-BR" sz="1300" b="1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pic>
        <p:nvPicPr>
          <p:cNvPr id="11" name="Picture 2" descr="http://ocw.uci.edu/upload/images/sustainabilityp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2204864"/>
            <a:ext cx="2123728" cy="2016223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1076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helinton.rocha\Pictures\Imagens CEPLAC\Câmara Setorial do Caca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404664"/>
            <a:ext cx="6641239" cy="3744416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4437112"/>
            <a:ext cx="88924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1" indent="-361950" algn="just">
              <a:buFont typeface="Wingdings" pitchFamily="2" charset="2"/>
              <a:buChar char="Ø"/>
            </a:pPr>
            <a:r>
              <a:rPr lang="pt-BR" sz="2100" b="1" dirty="0" smtClean="0">
                <a:solidFill>
                  <a:srgbClr val="002060"/>
                </a:solidFill>
              </a:rPr>
              <a:t>Além do Plano Estratégico o órgão desenvolve as ações acordadas com as </a:t>
            </a:r>
            <a:r>
              <a:rPr lang="pt-BR" sz="2100" b="1" i="1" dirty="0" smtClean="0">
                <a:solidFill>
                  <a:srgbClr val="002060"/>
                </a:solidFill>
              </a:rPr>
              <a:t>agendas estratégicas </a:t>
            </a:r>
            <a:r>
              <a:rPr lang="pt-BR" sz="2100" b="1" dirty="0" smtClean="0">
                <a:solidFill>
                  <a:srgbClr val="002060"/>
                </a:solidFill>
              </a:rPr>
              <a:t>das Câmaras Setoriais: Cacau e Chocolate, </a:t>
            </a:r>
            <a:r>
              <a:rPr lang="pt-BR" sz="2100" b="1" dirty="0" err="1" smtClean="0">
                <a:solidFill>
                  <a:srgbClr val="002060"/>
                </a:solidFill>
              </a:rPr>
              <a:t>Agroenergia</a:t>
            </a:r>
            <a:r>
              <a:rPr lang="pt-BR" sz="2100" b="1" dirty="0" smtClean="0">
                <a:solidFill>
                  <a:srgbClr val="002060"/>
                </a:solidFill>
              </a:rPr>
              <a:t>, Borracha e Agricultura Orgânica;</a:t>
            </a:r>
          </a:p>
          <a:p>
            <a:pPr marL="361950" lvl="1" indent="-361950" algn="just">
              <a:buFont typeface="Wingdings" pitchFamily="2" charset="2"/>
              <a:buChar char="Ø"/>
            </a:pPr>
            <a:endParaRPr lang="en-US" sz="2100" b="1" dirty="0">
              <a:solidFill>
                <a:srgbClr val="002060"/>
              </a:solidFill>
            </a:endParaRPr>
          </a:p>
          <a:p>
            <a:pPr marL="361950" lvl="1" indent="-361950" algn="just">
              <a:buFont typeface="Wingdings" pitchFamily="2" charset="2"/>
              <a:buChar char="Ø"/>
            </a:pPr>
            <a:r>
              <a:rPr lang="pt-BR" sz="2100" b="1" dirty="0" smtClean="0">
                <a:solidFill>
                  <a:srgbClr val="002060"/>
                </a:solidFill>
              </a:rPr>
              <a:t>Foi protocolado na Câmara dos Deputados dia 12.05.2015 uma nova Frente Parlamentar Mista em Defesa da </a:t>
            </a:r>
            <a:r>
              <a:rPr lang="pt-BR" sz="2100" b="1" dirty="0" err="1" smtClean="0">
                <a:solidFill>
                  <a:srgbClr val="002060"/>
                </a:solidFill>
              </a:rPr>
              <a:t>cacauicultura</a:t>
            </a:r>
            <a:r>
              <a:rPr lang="pt-BR" sz="2100" b="1" dirty="0" smtClean="0">
                <a:solidFill>
                  <a:srgbClr val="002060"/>
                </a:solidFill>
              </a:rPr>
              <a:t>, da </a:t>
            </a:r>
            <a:r>
              <a:rPr lang="pt-BR" sz="2100" b="1" dirty="0" err="1" smtClean="0">
                <a:solidFill>
                  <a:srgbClr val="002060"/>
                </a:solidFill>
              </a:rPr>
              <a:t>Ceplac</a:t>
            </a:r>
            <a:r>
              <a:rPr lang="pt-BR" sz="2100" b="1" dirty="0" smtClean="0">
                <a:solidFill>
                  <a:srgbClr val="002060"/>
                </a:solidFill>
              </a:rPr>
              <a:t> e d</a:t>
            </a:r>
            <a:r>
              <a:rPr lang="pt-BR" sz="2100" b="1" dirty="0" smtClean="0"/>
              <a:t>a </a:t>
            </a:r>
            <a:r>
              <a:rPr lang="pt-BR" sz="2100" b="1" dirty="0" err="1" smtClean="0"/>
              <a:t>Cabruca</a:t>
            </a:r>
            <a:r>
              <a:rPr lang="pt-BR" sz="2100" b="1" dirty="0" smtClean="0"/>
              <a:t>.</a:t>
            </a:r>
            <a:endParaRPr lang="pt-BR" sz="2100" b="1" dirty="0" smtClean="0">
              <a:solidFill>
                <a:srgbClr val="002060"/>
              </a:solidFill>
            </a:endParaRPr>
          </a:p>
        </p:txBody>
      </p:sp>
      <p:pic>
        <p:nvPicPr>
          <p:cNvPr id="4" name="Imagem 9" descr="logceplac (Original vazado5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72697"/>
            <a:ext cx="1152128" cy="67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020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  <a:solidFill>
            <a:srgbClr val="32001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r>
              <a:rPr lang="pt-BR" sz="3600" dirty="0" smtClean="0">
                <a:solidFill>
                  <a:schemeClr val="bg1"/>
                </a:solidFill>
                <a:latin typeface="Century Schoolbook" pitchFamily="18" charset="0"/>
              </a:rPr>
              <a:t>Abordagem de prioridades</a:t>
            </a:r>
            <a:endParaRPr lang="pt-BR" sz="3600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124744"/>
            <a:ext cx="8964488" cy="57332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BR" sz="900" dirty="0" smtClean="0">
                <a:latin typeface="Century Schoolbook" pitchFamily="18" charset="0"/>
              </a:rPr>
              <a:t>RISCOS  DA CACAICULTURA:</a:t>
            </a:r>
          </a:p>
          <a:p>
            <a:endParaRPr lang="pt-BR" sz="900" dirty="0" smtClean="0">
              <a:latin typeface="Century Schoolbook" pitchFamily="18" charset="0"/>
            </a:endParaRPr>
          </a:p>
          <a:p>
            <a:r>
              <a:rPr lang="pt-BR" sz="900" dirty="0" smtClean="0">
                <a:latin typeface="Century Schoolbook" pitchFamily="18" charset="0"/>
              </a:rPr>
              <a:t>Baixa Rentabilidade;</a:t>
            </a:r>
          </a:p>
          <a:p>
            <a:r>
              <a:rPr lang="pt-BR" sz="900" dirty="0" smtClean="0">
                <a:latin typeface="Century Schoolbook" pitchFamily="18" charset="0"/>
              </a:rPr>
              <a:t>Custos e mão de obra;</a:t>
            </a:r>
          </a:p>
          <a:p>
            <a:r>
              <a:rPr lang="pt-BR" sz="900" dirty="0" smtClean="0">
                <a:latin typeface="Century Schoolbook" pitchFamily="18" charset="0"/>
              </a:rPr>
              <a:t>Baixa sucessão geracional;</a:t>
            </a:r>
          </a:p>
          <a:p>
            <a:r>
              <a:rPr lang="pt-BR" sz="900" dirty="0" smtClean="0">
                <a:latin typeface="Century Schoolbook" pitchFamily="18" charset="0"/>
              </a:rPr>
              <a:t>Proteção do país para a entrada e migração de novas pragas e doenças;</a:t>
            </a:r>
          </a:p>
          <a:p>
            <a:r>
              <a:rPr lang="pt-BR" sz="900" dirty="0" smtClean="0">
                <a:latin typeface="Century Schoolbook" pitchFamily="18" charset="0"/>
              </a:rPr>
              <a:t>Analisar o passivo e reorganiza-lo para que o produtor possa ter</a:t>
            </a:r>
            <a:br>
              <a:rPr lang="pt-BR" sz="900" dirty="0" smtClean="0">
                <a:latin typeface="Century Schoolbook" pitchFamily="18" charset="0"/>
              </a:rPr>
            </a:br>
            <a:r>
              <a:rPr lang="pt-BR" sz="900" dirty="0" smtClean="0">
                <a:latin typeface="Century Schoolbook" pitchFamily="18" charset="0"/>
              </a:rPr>
              <a:t> acesso a novos recursos de custeio e investimento; </a:t>
            </a:r>
          </a:p>
          <a:p>
            <a:r>
              <a:rPr lang="pt-BR" sz="900" dirty="0" smtClean="0">
                <a:latin typeface="Century Schoolbook" pitchFamily="18" charset="0"/>
              </a:rPr>
              <a:t>Manejo de cabruca inviabilizado pelo Marco Regulatório  Ambiental;</a:t>
            </a:r>
          </a:p>
          <a:p>
            <a:pPr>
              <a:buNone/>
            </a:pPr>
            <a:endParaRPr lang="pt-BR" sz="900" dirty="0" smtClean="0">
              <a:latin typeface="Century Schoolbook" pitchFamily="18" charset="0"/>
            </a:endParaRPr>
          </a:p>
          <a:p>
            <a:pPr>
              <a:buNone/>
            </a:pPr>
            <a:r>
              <a:rPr lang="pt-BR" sz="900" dirty="0" smtClean="0">
                <a:latin typeface="Century Schoolbook" pitchFamily="18" charset="0"/>
              </a:rPr>
              <a:t>PRODUTIVIDADE:</a:t>
            </a:r>
          </a:p>
          <a:p>
            <a:r>
              <a:rPr lang="pt-BR" sz="900" dirty="0" smtClean="0">
                <a:latin typeface="Century Schoolbook" pitchFamily="18" charset="0"/>
              </a:rPr>
              <a:t>Manejo Cabruca ; luminosidade para o cacau; adensamento; fertilização;</a:t>
            </a:r>
          </a:p>
          <a:p>
            <a:r>
              <a:rPr lang="pt-BR" sz="900" dirty="0" smtClean="0">
                <a:latin typeface="Century Schoolbook" pitchFamily="18" charset="0"/>
              </a:rPr>
              <a:t>Capacitação e extensão rural;</a:t>
            </a:r>
          </a:p>
          <a:p>
            <a:pPr>
              <a:buNone/>
            </a:pPr>
            <a:endParaRPr lang="pt-BR" sz="900" dirty="0" smtClean="0">
              <a:latin typeface="Century Schoolbook" pitchFamily="18" charset="0"/>
            </a:endParaRPr>
          </a:p>
          <a:p>
            <a:pPr>
              <a:buNone/>
            </a:pPr>
            <a:r>
              <a:rPr lang="pt-BR" sz="900" dirty="0" smtClean="0">
                <a:latin typeface="Century Schoolbook" pitchFamily="18" charset="0"/>
              </a:rPr>
              <a:t>INOVAÇÃO TECNOLÓGICA:</a:t>
            </a:r>
          </a:p>
          <a:p>
            <a:r>
              <a:rPr lang="pt-BR" sz="900" dirty="0" smtClean="0">
                <a:latin typeface="Century Schoolbook" pitchFamily="18" charset="0"/>
              </a:rPr>
              <a:t>Inovação em Mecanização e produtividade dos recursos humanos; genética; </a:t>
            </a:r>
          </a:p>
          <a:p>
            <a:r>
              <a:rPr lang="pt-BR" sz="900" dirty="0" smtClean="0">
                <a:latin typeface="Century Schoolbook" pitchFamily="18" charset="0"/>
              </a:rPr>
              <a:t>Pesquisas e extensão capazes de atender  as necessidades</a:t>
            </a:r>
            <a:br>
              <a:rPr lang="pt-BR" sz="900" dirty="0" smtClean="0">
                <a:latin typeface="Century Schoolbook" pitchFamily="18" charset="0"/>
              </a:rPr>
            </a:br>
            <a:r>
              <a:rPr lang="pt-BR" sz="900" dirty="0" smtClean="0">
                <a:latin typeface="Century Schoolbook" pitchFamily="18" charset="0"/>
              </a:rPr>
              <a:t> do setor, especialmente na ampliação da rentabilidade, da estabilidade do sistema, definição de boas práticas na fase produção ao pré beneficiamento e industrialização;</a:t>
            </a:r>
          </a:p>
          <a:p>
            <a:r>
              <a:rPr lang="pt-BR" sz="900" dirty="0" smtClean="0">
                <a:latin typeface="Century Schoolbook" pitchFamily="18" charset="0"/>
              </a:rPr>
              <a:t>Fomentar a atuação em rede das instituições para </a:t>
            </a:r>
            <a:r>
              <a:rPr lang="pt-BR" sz="900" dirty="0" err="1" smtClean="0">
                <a:latin typeface="Century Schoolbook" pitchFamily="18" charset="0"/>
              </a:rPr>
              <a:t>P.D.</a:t>
            </a:r>
            <a:r>
              <a:rPr lang="pt-BR" sz="900" dirty="0" smtClean="0">
                <a:latin typeface="Century Schoolbook" pitchFamily="18" charset="0"/>
              </a:rPr>
              <a:t> &amp;I;</a:t>
            </a:r>
          </a:p>
          <a:p>
            <a:pPr>
              <a:buNone/>
            </a:pPr>
            <a:endParaRPr lang="pt-BR" sz="900" dirty="0" smtClean="0">
              <a:latin typeface="Century Schoolbook" pitchFamily="18" charset="0"/>
            </a:endParaRPr>
          </a:p>
          <a:p>
            <a:pPr>
              <a:buNone/>
            </a:pPr>
            <a:r>
              <a:rPr lang="pt-BR" sz="900" dirty="0" smtClean="0">
                <a:latin typeface="Century Schoolbook" pitchFamily="18" charset="0"/>
              </a:rPr>
              <a:t>AGREGAÇÃO DE VALORES:</a:t>
            </a:r>
          </a:p>
          <a:p>
            <a:r>
              <a:rPr lang="pt-BR" sz="900" dirty="0" smtClean="0">
                <a:latin typeface="Century Schoolbook" pitchFamily="18" charset="0"/>
              </a:rPr>
              <a:t>IG; </a:t>
            </a:r>
          </a:p>
          <a:p>
            <a:r>
              <a:rPr lang="pt-BR" sz="900" dirty="0" err="1" smtClean="0">
                <a:latin typeface="Century Schoolbook" pitchFamily="18" charset="0"/>
              </a:rPr>
              <a:t>Agroindustrialização</a:t>
            </a:r>
            <a:r>
              <a:rPr lang="pt-BR" sz="900" dirty="0" smtClean="0">
                <a:latin typeface="Century Schoolbook" pitchFamily="18" charset="0"/>
              </a:rPr>
              <a:t> de amêndoa de cacau ao chocolate;</a:t>
            </a:r>
          </a:p>
          <a:p>
            <a:pPr>
              <a:buNone/>
            </a:pPr>
            <a:endParaRPr lang="pt-BR" sz="900" dirty="0" smtClean="0">
              <a:latin typeface="Century Schoolbook" pitchFamily="18" charset="0"/>
            </a:endParaRPr>
          </a:p>
          <a:p>
            <a:pPr>
              <a:buNone/>
            </a:pPr>
            <a:r>
              <a:rPr lang="pt-BR" sz="900" dirty="0" smtClean="0">
                <a:latin typeface="Century Schoolbook" pitchFamily="18" charset="0"/>
              </a:rPr>
              <a:t>ESTABILIDADE DO SISTEMA DE PRODUÇÃO:</a:t>
            </a:r>
          </a:p>
          <a:p>
            <a:r>
              <a:rPr lang="pt-BR" sz="900" dirty="0" smtClean="0">
                <a:latin typeface="Century Schoolbook" pitchFamily="18" charset="0"/>
              </a:rPr>
              <a:t>Readequação dos custos de produção por aumento da produtividade  dos fatores;</a:t>
            </a:r>
          </a:p>
          <a:p>
            <a:r>
              <a:rPr lang="pt-BR" sz="900" dirty="0" smtClean="0">
                <a:latin typeface="Century Schoolbook" pitchFamily="18" charset="0"/>
              </a:rPr>
              <a:t>Política Fitossanitária do Cacau;</a:t>
            </a:r>
          </a:p>
          <a:p>
            <a:r>
              <a:rPr lang="pt-BR" sz="900" dirty="0" smtClean="0">
                <a:latin typeface="Century Schoolbook" pitchFamily="18" charset="0"/>
              </a:rPr>
              <a:t>Renda agropecuária e profissionalismo elevado;</a:t>
            </a:r>
          </a:p>
          <a:p>
            <a:r>
              <a:rPr lang="pt-BR" sz="900" dirty="0" smtClean="0">
                <a:latin typeface="Century Schoolbook" pitchFamily="18" charset="0"/>
              </a:rPr>
              <a:t>Garantias à sucessão geracional;</a:t>
            </a:r>
          </a:p>
          <a:p>
            <a:pPr>
              <a:buNone/>
            </a:pPr>
            <a:endParaRPr lang="pt-BR" sz="900" dirty="0" smtClean="0">
              <a:latin typeface="Century Schoolbook" pitchFamily="18" charset="0"/>
            </a:endParaRPr>
          </a:p>
          <a:p>
            <a:pPr>
              <a:buNone/>
            </a:pPr>
            <a:r>
              <a:rPr lang="pt-BR" sz="900" dirty="0" smtClean="0">
                <a:latin typeface="Century Schoolbook" pitchFamily="18" charset="0"/>
              </a:rPr>
              <a:t>DISTRIBUIÇÃO DE BENEFÍCIOS DA CADEIA:</a:t>
            </a:r>
          </a:p>
          <a:p>
            <a:r>
              <a:rPr lang="pt-BR" sz="900" dirty="0" smtClean="0">
                <a:latin typeface="Century Schoolbook" pitchFamily="18" charset="0"/>
              </a:rPr>
              <a:t>Comercialização interna de cacau na perspectiva do Brasil como Exportador;</a:t>
            </a:r>
          </a:p>
          <a:p>
            <a:r>
              <a:rPr lang="pt-BR" sz="900" dirty="0" smtClean="0">
                <a:latin typeface="Century Schoolbook" pitchFamily="18" charset="0"/>
              </a:rPr>
              <a:t>Acordo Setorial que </a:t>
            </a:r>
            <a:r>
              <a:rPr lang="pt-BR" sz="900" dirty="0" err="1" smtClean="0">
                <a:latin typeface="Century Schoolbook" pitchFamily="18" charset="0"/>
              </a:rPr>
              <a:t>possibilidte</a:t>
            </a:r>
            <a:r>
              <a:rPr lang="pt-BR" sz="900" dirty="0" smtClean="0">
                <a:latin typeface="Century Schoolbook" pitchFamily="18" charset="0"/>
              </a:rPr>
              <a:t> estabilidade de entregas, remuneração por qualidade;</a:t>
            </a:r>
            <a:endParaRPr lang="pt-BR" sz="9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508104" y="404664"/>
            <a:ext cx="3491880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PT" sz="1900" b="1" dirty="0" smtClean="0">
                <a:solidFill>
                  <a:srgbClr val="F79646">
                    <a:lumMod val="50000"/>
                  </a:srgbClr>
                </a:solidFill>
              </a:rPr>
              <a:t>Cultura de grande </a:t>
            </a:r>
            <a:r>
              <a:rPr lang="pt-PT" sz="1900" b="1" u="sng" dirty="0" smtClean="0">
                <a:solidFill>
                  <a:srgbClr val="F79646">
                    <a:lumMod val="50000"/>
                  </a:srgbClr>
                </a:solidFill>
              </a:rPr>
              <a:t>carência</a:t>
            </a:r>
            <a:r>
              <a:rPr lang="pt-PT" sz="1900" b="1" dirty="0" smtClean="0">
                <a:solidFill>
                  <a:srgbClr val="F79646">
                    <a:lumMod val="50000"/>
                  </a:srgbClr>
                </a:solidFill>
              </a:rPr>
              <a:t> social no mundo, especialmente na África;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900" b="1" u="sng" dirty="0" smtClean="0">
                <a:solidFill>
                  <a:srgbClr val="F79646">
                    <a:lumMod val="50000"/>
                  </a:srgbClr>
                </a:solidFill>
              </a:rPr>
              <a:t>Cresce</a:t>
            </a:r>
            <a:r>
              <a:rPr lang="pt-PT" sz="1900" b="1" dirty="0" smtClean="0">
                <a:solidFill>
                  <a:srgbClr val="F79646">
                    <a:lumMod val="50000"/>
                  </a:srgbClr>
                </a:solidFill>
              </a:rPr>
              <a:t> o consumo de chocolate;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900" b="1" dirty="0" smtClean="0">
                <a:solidFill>
                  <a:srgbClr val="F79646">
                    <a:lumMod val="50000"/>
                  </a:srgbClr>
                </a:solidFill>
              </a:rPr>
              <a:t>Aumentam as exigências em nichos por “fair trade” especialmente quanto ao </a:t>
            </a:r>
            <a:r>
              <a:rPr lang="pt-PT" sz="1900" b="1" u="sng" dirty="0" smtClean="0">
                <a:solidFill>
                  <a:srgbClr val="F79646">
                    <a:lumMod val="50000"/>
                  </a:srgbClr>
                </a:solidFill>
              </a:rPr>
              <a:t>trabalho infantil</a:t>
            </a:r>
            <a:r>
              <a:rPr lang="pt-PT" sz="1900" b="1" dirty="0" smtClean="0">
                <a:solidFill>
                  <a:srgbClr val="F79646">
                    <a:lumMod val="50000"/>
                  </a:srgbClr>
                </a:solidFill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900" b="1" dirty="0" smtClean="0">
                <a:solidFill>
                  <a:srgbClr val="F79646">
                    <a:lumMod val="50000"/>
                  </a:srgbClr>
                </a:solidFill>
              </a:rPr>
              <a:t>Aumentam os controles sobre </a:t>
            </a:r>
            <a:r>
              <a:rPr lang="pt-PT" sz="1900" b="1" u="sng" dirty="0" smtClean="0">
                <a:solidFill>
                  <a:srgbClr val="F79646">
                    <a:lumMod val="50000"/>
                  </a:srgbClr>
                </a:solidFill>
              </a:rPr>
              <a:t>resíduos e contaminantes</a:t>
            </a:r>
            <a:r>
              <a:rPr lang="pt-PT" sz="1900" b="1" dirty="0" smtClean="0">
                <a:solidFill>
                  <a:srgbClr val="F79646">
                    <a:lumMod val="50000"/>
                  </a:srgbClr>
                </a:solidFill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900" b="1" dirty="0" smtClean="0">
                <a:solidFill>
                  <a:srgbClr val="F79646">
                    <a:lumMod val="50000"/>
                  </a:srgbClr>
                </a:solidFill>
              </a:rPr>
              <a:t>Tendência por busca de chocolates e produtos </a:t>
            </a:r>
            <a:r>
              <a:rPr lang="pt-PT" sz="1900" b="1" u="sng" dirty="0" smtClean="0">
                <a:solidFill>
                  <a:srgbClr val="F79646">
                    <a:lumMod val="50000"/>
                  </a:srgbClr>
                </a:solidFill>
              </a:rPr>
              <a:t>saudáveis</a:t>
            </a:r>
            <a:r>
              <a:rPr lang="pt-PT" sz="1900" b="1" dirty="0" smtClean="0">
                <a:solidFill>
                  <a:srgbClr val="F79646">
                    <a:lumMod val="50000"/>
                  </a:srgbClr>
                </a:solidFill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900" b="1" u="sng" dirty="0" smtClean="0">
                <a:solidFill>
                  <a:srgbClr val="F79646">
                    <a:lumMod val="50000"/>
                  </a:srgbClr>
                </a:solidFill>
              </a:rPr>
              <a:t>América Latina </a:t>
            </a:r>
            <a:r>
              <a:rPr lang="pt-PT" sz="1900" b="1" dirty="0" smtClean="0">
                <a:solidFill>
                  <a:srgbClr val="F79646">
                    <a:lumMod val="50000"/>
                  </a:srgbClr>
                </a:solidFill>
              </a:rPr>
              <a:t>com identidade por qualidade e </a:t>
            </a:r>
            <a:r>
              <a:rPr lang="pt-PT" sz="1900" b="1" i="1" dirty="0" smtClean="0">
                <a:solidFill>
                  <a:srgbClr val="F79646">
                    <a:lumMod val="50000"/>
                  </a:srgbClr>
                </a:solidFill>
              </a:rPr>
              <a:t>fair trade</a:t>
            </a:r>
            <a:r>
              <a:rPr lang="pt-PT" sz="1900" b="1" dirty="0" smtClean="0">
                <a:solidFill>
                  <a:srgbClr val="F79646">
                    <a:lumMod val="50000"/>
                  </a:srgbClr>
                </a:solidFill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900" b="1" dirty="0" smtClean="0">
                <a:solidFill>
                  <a:srgbClr val="F79646">
                    <a:lumMod val="50000"/>
                  </a:srgbClr>
                </a:solidFill>
              </a:rPr>
              <a:t>Planos governamentais de expansão de produção que </a:t>
            </a:r>
            <a:r>
              <a:rPr lang="pt-PT" sz="1900" b="1" u="sng" dirty="0" smtClean="0">
                <a:solidFill>
                  <a:srgbClr val="F79646">
                    <a:lumMod val="50000"/>
                  </a:srgbClr>
                </a:solidFill>
              </a:rPr>
              <a:t>não se concretizam</a:t>
            </a:r>
            <a:r>
              <a:rPr lang="pt-PT" sz="1900" b="1" dirty="0" smtClean="0">
                <a:solidFill>
                  <a:srgbClr val="F79646">
                    <a:lumMod val="50000"/>
                  </a:srgbClr>
                </a:solidFill>
              </a:rPr>
              <a:t>;</a:t>
            </a:r>
            <a:endParaRPr lang="pt-BR" sz="1900" b="1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166914" name="AutoShape 2" descr="data:image/jpeg;base64,/9j/4AAQSkZJRgABAQAAAQABAAD/2wCEAAkGBxITEhQUExQVFhQXGRwaGBgXGR8bHRkZGhgXHyAcHBggIioiHCEmHx8YITEjJSksLi4uHB8zODMsNygtLi4BCgoKDg0OGxAQGiwkHyY1LDcrNywsNSwsNzQsKywsMi0sLiw0LywsLCwsLSwsLCwsLCwsLCwsLC8sLDQsLCw0LP/AABEIAKwBJAMBIgACEQEDEQH/xAAcAAACAgMBAQAAAAAAAAAAAAAABgUHAgMEAQj/xABEEAACAQIEBAMFBQUFBwUBAAABAhEAAwQSITEFBkFREyJhByMycYEUQlKR8GJyobHBFSQzstE0U3OCktLhFkOio8IX/8QAGQEBAQEBAQEAAAAAAAAAAAAAAAEEAwIF/8QAJxEBAAMAAQMEAgIDAQAAAAAAAAECEQMSITEEE1HwQeFhcSIjgTL/2gAMAwEAAhEDEQA/ALxooqI4/j7trwxaALPm0KF5KqSAAGESdJOgrze0VjZEvRUE/MOXxZtPFoNmImMyhSVzRl66a6xsNK23eNlRdLW4FkefzAnMVDBQI10I1+e8V496nympiioK5zCVGtlgQrM0krCq6qSAygmcwIkDrtXt7jrItxmRfLcZFAYywRSSYCmNBPbXUiKe9T5NTlFQV3mRVk+GcgzayJlbHiny/KBvv/HoXjHuXutbZSrBcpkZi2UAgsAYlgJI6HeKRzUne5qVoqEw/FLly/bRVCrF3xNZOa06rAMaiWHY69IIrViuPtDBUjV8rEgz4d63baV6SWMegp71M3797mmCil7F8wmDkSDmhSSDmC4hLTyPu6tpv30iK3f+oR5PJqXyOASSp8bwpkLBBYGCSJg9dKnv03NNTdFQo4w64dLrLmlmDESAqgv5mgEgCAJjrrA1rVjuPwbiIBKglX1IOW5bVhqAJBeNCdjMVZ5qRHeTU/RUJ/b5PiZbFxghIBAaDluZG1y9NWhcxgHSdK2YzjgRLbhQ+e213RhGRFUtDEanUQNJ9Ke9TN01L0VFYfjGa6EyEKWZA0/eVA/w9BB/Oua5xi9mAW2v+O9uM3xBLdxtTHl1UHrVnlqanqKhsHx8XXRVtuQyoxaD5c6ZxMCIiBM7nY715jeLvluG2ghLqW5J1Ym7bVhl6CGMGfpU96mbEmpqioMcw7TbOhi55h5ffG15dPP5gT00jqYrP+3CQpFuc7MtuXAnILhYtp5dEMDXfprD3qfJqZopdHMcLceMy+UouobKbC3DsG1En09RW1uPkZ/dyBcREgkkl7av5gFJGh6A9oqe/T5+/YNTtFROP42LdlLhQyylzbaQwCrLaAHUbawNRqK1XuYApebZyJ4nmBEk27Yc+X1Hrv8AnXqeakfk1N0VHcIxr3DezgLkcKADMA2rbfF11Y1I16raLRsKKKKK9AooooCiiigKKKKAooooCubF37SFC8ZiSE0kzGsQJ23NdNcmMwIdkfMyMkwVjZokEMCIMD103rzbc7DkfE4Ml2PhFtFdiokgtliY8wzDL1EiK1XuJYU3UORGL23JulR5bamGDEid5GX0NbU4BbB+JzBUqCRCBbouZRpsWA3kx1r25wKyQQxaCLi6kf8AvXQ56b5oj+tcZjk+I+yncWrmEAVFW2M0qFFvYZhmBWPKM0TIGsVoXF4O55ylvKw8QsyAElSqgwRJPmgH1jrXTheCrbKsjspWQcq21DgmYZQgG/VQD61rHL1vKq57hyrlXVZUZ0cR5dSrIsTPrNSYvn/mPv2Rz/3Pxlum4MxEKuVQBvb1hQ2hlYYwCY00rrXE4RFdB4SoCQyhQFJJynSIbzeUxOuhrFeA24PmclviJIknxDcJ2iS3YRHQV4nL1oMWEiXD7JIIuC5GbLmILDYk6bRpSK3jxWB0YO7h5RbYQEBlUBYIAKlgBHlE5ZHyqNttghedzcDM0ggqsCXE7KM0MqjMxMEASK78Hw7Lfu3mgF4CgEnQASxkCC0JIH4Bqaw/sG1EZniGG4+/d8Q9PxafKrNbzHiB7eu4RTczi2D5TcLJGbzAAkkeaGjXWDWmzicISZS2vhSFlQIUJbuFhp5FGZe2v0rJeXbWZmzOSzBj8PS6twCcskZhGpJjSdozv8AtM1xiWm7IeCNVKKuXbYZQw6gzrBIqTHJ+Kx939AbEYVzbtFVbMWKqbchWUiZBHlPm6xv61hdxOERrhdbatmIY5QS0LbZiYE6SpM9gelbcNwVENsqzApm2VFzB8shgqAfdXUAHTevL3A7bM7EvLi4DBH/uJbQxp2RY9ZqzHJm5G/oY8TFhAWbDq63IzsEQ/eUDNJBbUiAJOlc97iuGa25eyWS0M6g21aVBZQyCTAGU75YEd678bwsXPD95cTw/hy5CJiJIZSJHQ9JNak4FbC3VzPFxDb3HkQlzlXTux3k7dqWrfZ6Y7f8APvkZfabYuovgkFyStyFgtkk9c05RBMR0musYO3mLeGmYmS2USTBEk7zBI+RNc6cMAveKLlycoXKcpXKBsPLmEnUwRJA7AV310rE9+qPyrnXA2gVYW0DIMqnKJVYiFMaCNIFBwVosWNtMxiWyiTlIIkxJggEdoFdFFe+mPgaDgrRKk20lSWU5RIYmSRpoSdSawfhtg5ptWznMtKL5iOp01Pqa6qKnTX4HPdwNpvito2oOqg6gQDtuBpPavH4fZOabVs5gA0qDIXYHTUDpXTRTpj4HPcwVpgqtbQqvwgqCF0jQRppppWX2W3vkXcn4RuRBP1GnyrdRV6Y+Bqw2GS2ItoqDsoAG0bD0ittFFIjPAKKKKoKKKKAooooCiiigKKKKAooooCkf2rYeML4wa55WVTbDHK4ZoEpMSCQc0fnpDpiLyorO5CqoJJOwA3NU3zZzE+LuzqLKn3a//pv2j/AadyeHPeIrku/BSZtsIbgPFL93F2ratcW41wDPmLFC0KWM7+Xf00q/MNZyIqyzQIliWY+pJ3NfPSWIYOCQwYtIPU+vpAj5Vb/I3M/2lPDun36D/rX8Xz7j69YHP0967jp6ils010UUVrZHHxbEXLdpntWxdZROTNlkDeDBk+nWq2X2p3QACtgtGpkgEyOk6aSIk66+lN3O3My4W3kSGvONAdQq7ZmH8h1+hqkL/C1MBVGUKBEnXXWT+713rLzcmWyJauHj2uzD6K4Ti3u2luPbNvNqFJk5TsW00J3jpXZS5ybzIuLt5TC3kHmUbEfiUdvTofpLHWilomNhntExOSKKKiuZuLNhbDXlt5wu/mgKO59O8f61ZnI2UiNnErRSVy57QFxd8WUsmSJlXDQARLMIEKB1E6wOtOtStot3hbVmvkUUUV6eRRRRQFFFFAUUUUBRRRQFFFFAUUUUBRRRQFFFFAUUUUBRRRQFFFYXrgVSx2AJPyAoK89pvHSWGFQ6CGux1O6r9NGPzXtSBW7GYprtx7jfE7Fj9TMfTatNfLvfqtr6nHTprgrfgcW9q4ty2YdDIP8AQ+hEgjsTWiivL0vbgfE1xNhLq/eGo/Cw0I+hr3jXE0w1l7z7KNB+JjoAPmYpD9lfESLl2wTowzr6MsA/mCP+ms/arxAl7VgHQDxG9SZVfyAb863+7/r6vywe1/s6fwSeIY171xrtwy7mT/oPQDQfKueiisDe6uGY97F1btswyn6EdQfQjSru4PxJMRZS6mzDbqD1B9QZFUPT37LOJkXLmHJ8rjOvoywD+Yj/AKa7+nvls+Wf1FNrvwsqq59o/MgYNhLcEbXjv65B/U/TvTXzjxj7Lhmdf8RvIn7xnX6AE/SqWJnU6nuetdfUcmf4w5en49/yl08sY04LE+OgUkgqyxuhYEgH7uy/VR8qvLhuOt37a3bZlGEj+oPYg6GqDpw9nPHDav8AgMfd3Tp+zc6H/m+H55a58HLMTk+HXn4omNjytWiiuPi3EEw9l7r/AAoJjudgB6kwPrW6ZzuwxGlb2i8zX8F4Rs5WDBsylZIiNd9tYgDepzlDiNzEYSzeuZc1xZ8o2G2up10kx3iNKp7i3EXxF1rt0yzHbooGyj0H/nepvkXmL7LdFtzFhzBHRG2DDsNgfTXpWOvPHX38NduCejt5W/RRRWxkFQHMHN+GwbhL+dSVzAwII9CTUzjMUlpGuOYRQST6CqP5t4kcddL3BCjRF08q6xJ6mdT6+lcebk6I/l24ePrn+F52boZQwmCJEggwe4Oo+RrOlXkTmX7Tb8O4R41sa9M67Zo77A/TvAaq6VtFo2HO1ZrOSKKKxdwASSAAJJOgAHUmvTyyopF5V5yu4jG3LFw2haGbwnCsDdhjESdPLrB/1p6rzW0WjYerVms5Iooor08iisbrwCTAgE6mBp3PQUucnc1jHeL7rwzbIBGfMWkbgQNPWpNoicWKzMaZaKKKqCiiigK4eO/7Nf8A+Fc/yGu6ubiWHNyzctgwXRlB7FlImpPhY8qDrq4Zh1uXbdtmKhmCyBJ1MCB6mB6TUvj+SsbaP+F4g72zm/8Ajo38Ki/7OxKMD4N5WBBB8NgQQdCNK+Z0zE94fT6omO0u69wVBYuXBcl7ZaVldAt4WwCJzBjIeYiNN6hKkzZxjLkyYgoWzFcjwWPUiNTRZ5fxbbYe99UZf4kCkxviCJzzKS9nak463HQOT8shH8yK2+0r/bT/AMNP61NcjcqYmzfF+7ltgKwyTLGR6aAdd502rp5z5OvYm8b1p0MqBkaRt2bUH6xXeOO3tZn5cJ5K+7u/gjYfAWjZS6zXGLXfDZEUSDlJUKSfMScv5966LfBrTYm9aFw+HaEljlBJDIhEkhR52iew61tPLnEbUAWrgCtnGQhgHGzDKTr60YbhfEky+HavIVLEFRlMvlmT1+Fd+1cor81l16vi0IPFWSjuhBBVipB3BUkEGNPyqc5AB+32I/bn5eG9YLyjj2M+A8kySzKJJ6klqaeTeTb9i+t+6yrlnyDzEypGp2G86TtV4+O3VHZOTkr0z3avazcM4ZenvD9R4YH8z+dJ+C4YLtlmRibouW0FsDQ+IWA83ckH5fWrF595cvYvwmtFZthgVYwTmy7Hbp1ikW5y1j0DJ4FzKxEhYYErMTlJ2k/nXvmrPXM52/Txw2joiN7/ALZYjl0JiFtM5C+F4rOy5dFRmaA0aSIkxHXaKi8fZaxeZRIa20qSQTpBUyND0OlTFnhfEwFC2rwykFTEEQpUAMdYCkiNtTWy1yVj7zk3FyltWe44O/WASSa5zSZ8Vl0i8R5mFuW2kA9xSJ7V8SRbsWxszMx/5AoH+Y0+Clbnrlu7jBaNpkBt59GkTmybEA/h/jW3miZpMQw8MxF4mVV4NFZ1DByCYhIzEnQATpvFbOLYdLd65bRiyo2WT1I0O37Uj5VNJybxFGDJa8ymQy3EEEdR5ga9tciY4721X951/oTWH27ZmS3+5Xd2Fh8k41ruCss2rAFSe+RioP5AVOVE8rcLbDYa3ZcqzLmJK7eZmbrvvUtX0ab0xr5186pwje1XGlbVq0NrjFm9QmWB+bA/QUk4HhIfDveLaguFQFRPhoHY6mSApmAJ0PpNh8+cuXsWLRtFJt55DEic2TYwfw9aT7fKvFEV7aowR/iC3UCt8xmrJy1tN5nNhr4rVikRuShOC8ROHv27oPwMCfVdmH1E1e9VJheQcaxGZUQdSzg/wWZq266emraInXP1NqzMYKSvaPxPKLWGLFVumbhBAOUEACWIABbck6AU60r818tXcRdt3rN4W3RSokHrOuYbaEiIrryxM1yHLimItskO1wa2L15Fut4lvI1kAqrOSheQSYOWF1XeQRVmcp8WOJwtu6fj+F/3l0J+uh+tK3/pLiRBBxSAGQxDvLST8RygncjfbTamnlbgxwlgWiwc5ixIEb9N/wCNcuGtq28dnXmtE1890xRRRWlmJ/PGNDPbwhLqtwF7hSNFB+8WICoIZmP7IHU0n8GtNh1+12rmdlL5VBCh7SOiuWBMkHMNANND8n7mHl25fui9ZxDWXCZDAkFcxbcEHc+uwqIu8k4m5mFzGnK8ZlCGDAUDTMBsq/OATWXkpabbn9NXHesVzf7OmGvq6K6/Cyhh8iJFba0YHDC3bS2DIRVUE9QoA/pW+tUMsiiiigK8J9K9ooMZPaiT2/Wn6+lQPM3MDYS5Y8ga05i6ROdFL2rYZVHxee4gI7TUaOcrowr3vBD3Uu3la1bJYi1h7xS44MamBoNASwHrUDhmPaiT2pJxfPJGI8O0LT2i2FCPmyhlxIutJcmFhbZI0OYkLAJEynK/Mj4lsly34b+ELsRmUqxgMl1WZLi+vlP7IoGLMe360/X0ozHtWRNJXHOPYpxeu4Fg2HSxJcr8LjxGLWwR52CqqlTIBdOzA3A5ye1GY9v1p+vpSna5rxDy1vCl7cmHBYhlDOAQQupKqG0ke8UAyDOrD8w443GH2W5DlQoKsBb0OaWyanfXVZTeGBpgccx7frX9fWiT2pG4fzFjktZrli6zZbIPiIyAE2wXchLUgTJO8bROgelYEAjUHamDFrkAk6AakkjT9f0rhXjFs7Bz9NdDGx1GsDXuK3cX/wAC9/w3/wAppQ4gjLiLuVGdZkEDM28sMgBJl8w2iABrNA2jiS7lXC/iKmBqNSeg9dhXXmPakpc2UG9bZWNu8Lc7iLcnMI0EErP3oB7Eu9BjJ7frX9fWiT2/Wn6+lZVV/wDaeLNtrrY+8s3biBFWyAv9/bDqBOHYnyxEnUgyVGtQWdmPaiT2quLWIxbXfDGPxYAa2C5TD5YuW0cZf7vLZszAMBoUIYLpMTf5jxKMFOPxR9+LLZUsmM2HW6GP91kAecNAaBBkwaC3cx7frT9fSjMe1QPIuMvXcIGvs7XBdvoS+TNFvEXUAbwwEJAUAldCRWfOHMJwVq3cFtbhe8loKXySXkAjytmI3Ij4Qx6QQm5PajMe360/X0qvb3tLZGvo2GtB7LKjL9pmWZ7KGItbKbhk9Mj9q0//ANW74ZB7kXCPH1D/AGd7vhEeHo0oyRMyV01IFFkZj2ok9qr3D+07M9hfAtkXQCfDxGcrN42wAPDAJmNCRqSNwJn+SeaGx1t2ayLeXJ8L+IpL21cpmyrDoSUdY0I36CBjzHtRmPb9a/r60le0zj+Iwow/gPkz583lVpy5I+IGNzSQnP8AxCROIEf8O3/21cF2Se1GY9qp27z3ixnjFTEZfd29e/3en8fSuQ8/cR/3/wD9dv8A7aYLtk9v1r+vrRJ7UqezfjV/FWLr33zst0qDlVdMiGIUDqTTTib6ojOxhVBZj2AEk/lQZZj2ok9v1r+vrS9iOacKygObiF0zpNpzKyoDBlBUyWQQDMuq7kCoTEcdsXL1sXb4WzbBLZg4BK+KSrSsBvdOMrQfI+lMD5J7frT9fSjMe1RuE49h7ji0pcXPwNbdGAhjJDKIEDc6ar+JZlKgKKKKoKKKKDEoJmBPeKwGHQfdX8hVa+2LmjF4N8P9nLKkMXZejdAQQVbSdD676VL+y3nG9xG1dN20FNoqviAFQ7EEkZCSQwGUnWPMNqB08BPwr+Q+de27SrMACdTAifnWq5jrS3FtM6i44JVCRmYLuQOsf69q6KArFEAEAAD0rKo/iXGbNj4283RRqxPaPX1oNmJ4XZuZcy/CIEMywJB2UjqBUZxazgbC5rxy9h4jyfkoaSfUClvjXOt4nLbXwlImTuVPWTsI7bd6r3HcTuXHLE6k6s2uUGYHqY3HUydN6C2+UuIYTEs5spcVrRgC47ElWBGbKWIGuYekdJppAqh+RuL/AGXEo7E5SStwbgIYklgSBBytBM6Gr5FBoxtkvbdBoWVlH1BFKGL4ZxFrjsty4EYsQsqCpJeAGW5qoGSJEzm1iFLtWF26qqWYhVAkkmAB3JO1AnYThXEM0XbjuhV1IYrpnVgCYfUCR0J8vWfK6Ul8X50sXVa1hWa5dMgC2CCfKTKntGuYfTcVs9n3Gc6Nhbje+sgaN8WXYg98p0nsVoHCl08k4KWIW+uYsSExWIQedi7Qq3QACxLQBEk0xUUC2ORsFtGIiQf9rxO4AAP+LuAAAegA7VieRMCSCVvysZT9rxMjLtB8XSOkbVO8Qx1uyhe40KPzJ3gDrsT8gTsKr/mHj+LNy3iMOZFlmFywpBAHXxSGktAE+WFzafCSQfeFcMtYe2LVoEICzeZmclnZmYl3JYksSZJ612VHcB4xaxdlb1o6HcHdW6qfUf6HY1I0BWNu4GAKkEHUEGQR6Gkjnfm9Ev2sBab3t1h4pXe3aOpAjXOwBAG+s9q6eCo1lHCRbUN8KqAszmMLAGoIEwD9aBworXh7uZVbuAa2UEVxvgVrElDcLjJMZSOrI2sg9UH8ajbnJGHYEF7usTqgmGDfg67HuDrTPXlAt2uS8Ouz3PiLH4NcxYx8G0mfoKwHI+HgjPdIPqmh02OSRMDatXNXNbYVrZVQ4LFcvVgq+Yg9IJVR6zTWjSAYInodx6Gg4eDcIt4ZWW2WIZsxzRufkBXbeQsrAGCQQDAMSN4Oh+tZ14TG9AppyJZA0dhGcgKqqqs16xdBVNlAayvlGmrd603/AGeWWLk3bma4WLkBdS5vl400k3ZHbIu+suU17QL9nlmMUuLN5jeEBjlADIFcFCOxJVvmi+tMFFFAUUUUBWNxwoLEwAJJ9BWVQfNGKGVbIOtzUidSgIkD1P8AQ0Fb+0Lipawz5AxukqqN8UsRkKCCWJUKBBA8060/8rcMt8M4fbtuQCozXCNc91zLQOssYA7AUl8PsW72MttdLeDgfePmB814wtkAbMdGfy/eA2mKy5j4+19zmDKoOTMuosh0JBETmaPMx6aASCaCC55xjX74xCMVuoQFCsSUyxCgxAYHzaH7xNWf7P8Ajt/GYUXL9oowOXPELdA++o39D0mY7Bc5S5XV/wC84oFUdgy2dgzkeY5AYys2Yqo3GXTTWS505mNqy4tF08NVuOUEstuRBiIAInr32g0Exzp44wrNYdlZPM2Xcp113EbyOgNImB4hh7dsXSC90aySd/y8gOaPXKNpNWHy5xP7Xhbd1kKl1h0YbHY+hB366Gq7xHL1+3iblq2rFVOYPsApkglzoCP5gxtQRPFca10EhXd41KjMxWBJyKNANQBtGgr2zyvfusngXMttllrZEu0z5mSNtep76jSG7geCw6yFuC8zat4TaHpre3PX4du9TvE7y4fDE2wqnTQLpJIElZlj11JmKoVOBeyiyvx3Wj7wUgsT2LahfUak9xVl4awqIqLOVQFEkkwBAknU/M0mck4y6LzrcJZbpOUyIz29wANBKmf+WpPn7gb4rCstssLqedACRmIB8p+fQ9DHrUHZxXmG3aW6UBvPaEstsjy+jMSFB9Jn0pI5qv379nEEuHZfBZLSFXQBmddhoxzZRLTsYitXAuEYbGYS2Qj+KQVYW3Ns5lUoSYMAFW+Qzd92Ll/k2zhFa5fuZpBzBmPhgEzDFtX6/FpqdKCH4Lw+7fBGGzKniC4L7iF1tANAIDO+cvt5Y0BFMnC+SrNnELifEvPdAO5UKSRBJAUE9dCTv1qJ4/7QFUZMIgY7C44hB08q6Fu2sDbepDlbnFbxWziALeIO0fBc/dPRv2T9CdYBsqP4txZLAAPmuNoiCdT3YgHKvqfQCSQDHcz8zphWt2o97d+BnBFsdPM3zgQO4mAZpSxdy4HJYvcDgC4GGq6ODebKQSBmVHtj4NCsALIdOJxJxBLve8wYL7poKFfMQmh00JYEE3Eg7plpaJxPj57FpDiyBbueHke0zDKVdDOjR8Q2XJJ0kV3YfDXsVlsWPFyfeum6S5UGR7xgzBJ2uAySoKBcxl34VhMLgFS0hBuN5R/MhRrlWY07xJJM1Rp5E5SOBRme4z3bgGcA+7ESfKOp1+I/QCaa6ghxcC9GcEgedeyyNfQgnY6kfKp2oEbiPAAWdb9vxFdi6k65WIGYBt4MAjfqIgAVK4bBZyioSEXedcw6k/tE9f50xsoIgiR61wYvF2sMp/OBuZ/kKDqvXUtISxCoo3OwApf4NzlYxF97KHMFE+IvmQGYCM40zHcRpuOmsHx7BXsZdt+KzfZt/AUZSx6ZjMkbaaHbQGIZOG8uolsLGReiJAAHUad/T86CeqL41fIyoHyZgxJ6kLEhfzqUFQ/MmDS6iLczZc/3CQ3wsNIoKtscSH2/C/agERWMgtIQalZY6RmyE9ND86ukGqj4pwS17xUAUfEJkv5e7Hb5D07U7ezzEM2ECtPu2KLP4QAR+Ux8gKBnrl4l8I/ft/51rqri4s8Wwf27f8bi0G3NSJx3mJcLevlw5WdMrEEHKsQJA696asZj1toXaSBG2+pA6x3pQxlizfvu04gM5OgCBZRrlsgMZ1m00TvI+gS3J/GWvpcuS+UsMoZiSBr3mmrBOSupnU0k8DTwgMi3YulWY3dwDbLDYADopmYMjsacODtKH94/yFB3UUUUGrF3xbR3MkKpYgbmBOlfOHOHtAxV3FLeKLaRG0Ck3AQNPigaEToQJk/KvpSlzjXI/D8U4uXcOpfMGYr5c+UzDgaOPnQVdw7E3PsmcHIXZ7hLFmCMSvuy0HzZMttSSsCMsGanOVuEZoxF/YmUU+bO0zmVBq4zLcdQCMwCxOSKg+M8r3sFxNEQPewbkXRbO2USCpad1k+Y7AidTJb7Ys3rhW9dVrbMCtm3DNK+bW6BCy3vCitAI06k0dGJ4vcuv4eGDvdlkvTGZQPEQ5X2tlLiqwlcrKQfN0leDcrEKWxb+K7oiXFAAV1QsRnMSxJZydlOZpBpb5g50bB5rGHwoswfiuaz3MKYJ9Sx6T2qY9m/Md3FLeS++e4jBgYA8jCIgADQg/mKgcGQhSEgGPLI0B6SBGlUkOZ8bexL28Q3vEY5UGiK6brkHxEGYJ103q8apz2uYdsNirGIRSVuPJI6EABhHqIYdzn70HlvjdqxmNu34LAsXZRlZmdsxJA6SfLGmUDUAxUhb4lfvIy38xH3WZChPb0PeRWngXB7151xGHtoVdRL3FhSDl3JBzEADSDBnaadUw+Eta4i9adx0ZgAP+SdfrNUKnBuG4m5dtvZWFRlJc+VTlJ/PSV0nc7TVnswAJJgDUk9BUTwvmTC4glcPcFzKQGKgws7amJ+k1JYrDrcR0bVXUqfkwg1AhY3mbBYN7xwdoPdutNy4JyTr97qBqYWBqdZNKmP4jicU5N1ywB0GyqNPhXofXeK6sBwF/GZTDZWIKwZzLC/KJUMNJpw4ZwFYhVViD8kUzrLD4j6L9SKoSrfDDGZgIGmZtOun+kb1OcJ5Ee9DXZtW/lFxvkD8A9Tr6DenrB8Jt2yHeHcbMRAX9xdl+epPUmuLFc3Ya1ea1cLrljz5cyGVB0KyesbVB08xcAtYvDmxc7eVtyrAQDrv2I6gmqr/szEvcbDYt/Dt2CBcf8A3gIOTXe4cvlAEEiM2oAq5cNiEuKHRgynZgZB+tLvNvDyVLLEwxAIBBbKdDI7wfz70EJh+NJZS2llCljMQ7OCXuZQoDZvvdfSEiBGkbxbjBvQQMiIQZJgyRuSDoPiiDJIEV7huA4q6pAUOzkS7sRkgES5GsQzDIusHcVNYPCcOwbKcRfS9iFJKrAbIT/usOklfnBO+upqjDlXhN15uQyA6ZrggOrasQkhm1iGaJB2p4sW8qhZJgRJ3qC4RzfZxGI+zol1WyFw1xcoYAgQATmnWdQNjTDUCrx/nFLWS3YQ3b9wlba7AkbkzqAO8fmJqO4NwzENcuNed7l54Gmlu3EkFVO0SfNqfnUpxHlS347Yi2vvXIkk6LH4fwgnUx1+dTdy/ZsL5mVB6nUn+ZNBhwvhSWRpJbqzEkn6nWu+ajbnEHJ8iwnV2MCPToaWuNYnF/arJs5cRh2kXVUBriHK0Qc4UAtlGq6E66UDvWq9ZDRPTYgkEfUa1o4X4vh+9UK0mBmzHL0zGAM3cCR6mtXGOMWcMoN1gCxhV+8x7Af12HWg58XwjCIpuXQFVZZme4wA7sSW/iaw5X4zg76sMI6FVOoEgz3ZTDaxud6qn2gcWxeIcC6MtkHMtpT5Tl6k/fYeo06ATrD4DFPYe1fwmVbikyoJ96u8KvWYaVGoO3YB9FVw8Zwr3LeVIzZ0bUwIV1Y9OwNcnK3MdnHWRdtHUaOh+JG7EfyPWpmgiE4bd6so+Un/AEraOFd3n5D/AMmpKigjxwi33Y/UD+Qrrw2HVBCiBM7k6/WttFAUUUUBXBx607Ya8tssrm22UqSCGgxBGo1iu+igoPDYprw9/duPkQlc7F4AIGilhP4iJGgJ6U1YVxZuKERkys9salyty1kzDIIGocsDLSoOkmaWOP4YYbGX0y+VWcBdvJcBgTBjyMOlSXCONm8SPszO5YElFa4CVt5FJBJytl0JB8257VR33MRddc7szxldhoEDpe8O+h0C/wCHkdc+ulR/IXE1t8REQEuF7em2plYjSJC/nU83AcdiRlewttSIJuXMpjNPwpJJjQkxPWtvCfZgLdxbj4g+VgwW2kQQQR5mJkfSgeOLYlraBlKgZlDFgSApMEwCO4qseKcZxeLGW6toIj7FVhXA7t2n+NWZx3D+Jh7yd0aPmBI/iBVVYpLa2Vu6NceSofbMCZAUanUHv8qg4uJYy8dHvM5j8ZK/SNPp0qaTA2bWVDbVyAPELSGJO+QlgAASIO5qEwmA4hevK64M5R90WQiEGdCXgMNhMkjWIp+wvC8cwE2bNr964SRp+FFIPT7w2qhf5V4Y2GxN1gPcsAQYjXMtxQZPmIML+Z0mBalKWH5RvEzexbFfwWraoPkS2cn6RUnzRxJ8Lhi9sKXBVVDk6yY+ZIEn6GoMsXwizne7cbKhgushVJgCWbeIA8sxMzM1k3FlMJhwHMGIICLlMeY9APT6TVF8f5lxOIci47NBgTsDt5VHlHz3NNnJfLWPe37y2LYzBrd66WFxBGoVAQzA6eVio3+oSXM/NV0W4DxcYkEDQ2yrQQRt0MMDJnpUbwHk/GYhvEf3aHdrs5mH7KfF9Tl9KsPhHK9iw3iEG7eOpu3NWn9kbL9BPqam6DTg8OLaKgiFAAgQNOwk/wA6rDmnn3Fi7dsrbt21R2QkguxynQgmFEiDBB3FWrVPe1HB+HjGYAxfVHEdXSUI/LIaDj47jGZFDXrrq2mrwBttbTKkfNTWg2yLfh2wyh5BVQdSNxrqdwTNTnA+F+JYtg8Ov3rg3N1/AtiJAIOjMIjSDUrwjkbGK2Z8UtnU+W0ouGGmfOwGup6H+VULXCcNdweJwl9g3hC6LZdlKf4oYEZTrp5mmI2q6KW7HJWFkG8buIYdb9wsP+gQn/xpkqBfxOIfE2c1q8+HKP7wZQTCt5kIIkSBupBg+orgsWQxbwka/cUhWdjA80kjOdNIggGdfh3FMOK4TZuNmdM0xKknKxGxZNmI9QenYR2qoAAAgDYCghLXA2YzeuGAQRbtEqBHQuIJ110Cj00qWwuFS2uW2qoo6KIFbqKCA5q5i+yKsWyzN1+4nSWP8h/EVVmPxSX8Sz4h2lgVE+YdYgR00Om01cnFuHLeQqwB336yII+o/pVZcw8vNGQLovwN1Md+xHUfOgXcZwHFeAt66wW2NELEyEnRiu4B6ASTppXZwPkjG3bzKvubO5vEEaMp/wAITJJBmNAOvYtnAuUsRiArY52FkfDhxpmjbP1A/ZmflGthqoAAAgDYCgiuW+XMPgbXhYdIH3mOrue7N1+Ww6ACpeiigKKKKAooooCiiigKKKKCHx3LGEvXvGu2g7wBqTGm0rMH6ipSxYRBlRVUDooAH5CtlFAUUUUBWrD4VLYCoiooEAKAAB2AGwrbRQFFFFAVqxWGS4pR1DKdwR+tfWttFBB8I5SweGc3LVoZyZzMS5Wfwlicv01PWpyiigKKKKArEoJBgSNjGonfX8qyooCiiigKKKKAooooCiiigK1GwubNGv8Ap1+frW2ig8r2iigKKKKAooooCiiigKKKKD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pic>
        <p:nvPicPr>
          <p:cNvPr id="5" name="Imagem 4" descr="mercado do cacau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64088" cy="604867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79512" y="260648"/>
            <a:ext cx="5328592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3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Participação mercadológica na venda global de chocolate e confeitaria em 2012</a:t>
            </a:r>
            <a:endParaRPr lang="pt-BR" sz="23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355976" y="119675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11560" y="6021288"/>
            <a:ext cx="3456384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prstClr val="white"/>
                </a:solidFill>
              </a:rPr>
              <a:t>Outros: 30,3%</a:t>
            </a:r>
            <a:endParaRPr lang="pt-BR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9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6"/>
          <p:cNvGrpSpPr>
            <a:grpSpLocks/>
          </p:cNvGrpSpPr>
          <p:nvPr/>
        </p:nvGrpSpPr>
        <p:grpSpPr bwMode="auto">
          <a:xfrm>
            <a:off x="0" y="5910263"/>
            <a:ext cx="9001125" cy="947737"/>
            <a:chOff x="0" y="5909708"/>
            <a:chExt cx="9001156" cy="948292"/>
          </a:xfrm>
        </p:grpSpPr>
        <p:pic>
          <p:nvPicPr>
            <p:cNvPr id="86021" name="Imagem 4" descr="Mudas de Dendê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72396" y="5929330"/>
              <a:ext cx="1428760" cy="913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2" name="Picture 5" descr="C:\Documents and Settings\Administrador\Meus documentos\FOTOS\FotosFazPSALMIRANTE\100_070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36" y="5930104"/>
              <a:ext cx="1428760" cy="92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3" name="Picture 3" descr="E:\Fotos CACAU\DSC0095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562" y="5909708"/>
              <a:ext cx="1643042" cy="948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4" name="Picture 6" descr="http://1.bp.blogspot.com/_cy9ZXh-k9H8/SPwAogmYBZI/AAAAAAAAD_I/1g0KybS-bSE/s320/dendezeir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00364" y="5916166"/>
              <a:ext cx="1500768" cy="94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5" name="Picture 7" descr="E:\Fotos CACAU\DSC0046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47669" y="5946123"/>
              <a:ext cx="1499628" cy="911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6" name="Picture 2" descr="DSC0073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5912074"/>
              <a:ext cx="1571590" cy="945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Retângulo de cantos arredondados 11"/>
          <p:cNvSpPr/>
          <p:nvPr/>
        </p:nvSpPr>
        <p:spPr>
          <a:xfrm>
            <a:off x="0" y="0"/>
            <a:ext cx="9144000" cy="501840"/>
          </a:xfrm>
          <a:prstGeom prst="roundRect">
            <a:avLst/>
          </a:prstGeom>
          <a:solidFill>
            <a:srgbClr val="32001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16" name="Gráfico 15"/>
          <p:cNvGraphicFramePr>
            <a:graphicFrameLocks/>
          </p:cNvGraphicFramePr>
          <p:nvPr/>
        </p:nvGraphicFramePr>
        <p:xfrm>
          <a:off x="0" y="404664"/>
          <a:ext cx="9144000" cy="6453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18" name="Conector reto 17"/>
          <p:cNvCxnSpPr/>
          <p:nvPr/>
        </p:nvCxnSpPr>
        <p:spPr>
          <a:xfrm>
            <a:off x="4211960" y="4653136"/>
            <a:ext cx="4464496" cy="0"/>
          </a:xfrm>
          <a:prstGeom prst="line">
            <a:avLst/>
          </a:prstGeom>
          <a:ln w="381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179512" y="5301208"/>
            <a:ext cx="85689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Fonte: IBGE, *Estimativa CEPLAC </a:t>
            </a:r>
          </a:p>
          <a:p>
            <a:pPr algn="ctr"/>
            <a:r>
              <a:rPr lang="pt-BR" b="1" dirty="0" smtClean="0"/>
              <a:t>Produção de 261mil  t  em 2013. Previsão de 271 mil t  em 2014.</a:t>
            </a:r>
            <a:endParaRPr lang="pt-BR" b="1" dirty="0"/>
          </a:p>
        </p:txBody>
      </p:sp>
      <p:pic>
        <p:nvPicPr>
          <p:cNvPr id="19" name="Imagem 475" descr="logceplac (Original vazado5)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1340768"/>
            <a:ext cx="864096" cy="50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ixaDeTexto 19"/>
          <p:cNvSpPr txBox="1"/>
          <p:nvPr/>
        </p:nvSpPr>
        <p:spPr>
          <a:xfrm>
            <a:off x="2771800" y="4581128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/>
              <a:t>Capacidade moageira</a:t>
            </a:r>
            <a:endParaRPr lang="pt-BR" sz="1000" b="1" dirty="0"/>
          </a:p>
        </p:txBody>
      </p:sp>
      <p:sp>
        <p:nvSpPr>
          <p:cNvPr id="21" name="Retângulo 20"/>
          <p:cNvSpPr/>
          <p:nvPr/>
        </p:nvSpPr>
        <p:spPr>
          <a:xfrm>
            <a:off x="0" y="51212"/>
            <a:ext cx="9144000" cy="569476"/>
          </a:xfrm>
          <a:prstGeom prst="rect">
            <a:avLst/>
          </a:prstGeom>
          <a:solidFill>
            <a:srgbClr val="32001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1470" tIns="0" rIns="231470" bIns="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kern="1200" dirty="0" smtClean="0">
                <a:latin typeface="Century Schoolbook" pitchFamily="18" charset="0"/>
              </a:rPr>
              <a:t>A recuperação da produtividade dos últimos anos</a:t>
            </a:r>
            <a:endParaRPr lang="pt-BR" sz="2400" b="1" kern="1200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01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2" descr="Tematico_Populacoes_Tradicionais_Cacau_A0_V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CaixaDeTexto 3"/>
          <p:cNvSpPr txBox="1">
            <a:spLocks noChangeArrowheads="1"/>
          </p:cNvSpPr>
          <p:nvPr/>
        </p:nvSpPr>
        <p:spPr bwMode="auto">
          <a:xfrm>
            <a:off x="1115616" y="1844824"/>
            <a:ext cx="6072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pt-BR" sz="1800" b="1" dirty="0">
                <a:solidFill>
                  <a:srgbClr val="006600"/>
                </a:solidFill>
              </a:rPr>
              <a:t>MAPA DO CACAU NO AMAZONAS</a:t>
            </a:r>
          </a:p>
        </p:txBody>
      </p:sp>
      <p:pic>
        <p:nvPicPr>
          <p:cNvPr id="4" name="Imagem 475" descr="logceplac (Original vazado5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11064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179512" y="227687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16 unidades de ATER</a:t>
            </a:r>
            <a:endParaRPr lang="pt-BR" dirty="0"/>
          </a:p>
        </p:txBody>
      </p:sp>
      <p:sp>
        <p:nvSpPr>
          <p:cNvPr id="6" name="Elipse 5"/>
          <p:cNvSpPr/>
          <p:nvPr/>
        </p:nvSpPr>
        <p:spPr>
          <a:xfrm rot="19475238">
            <a:off x="2729284" y="5487393"/>
            <a:ext cx="1478895" cy="4942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 rot="2653718">
            <a:off x="5540153" y="4440593"/>
            <a:ext cx="405932" cy="9680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Laboratóri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2636912"/>
            <a:ext cx="282327" cy="28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9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5790</TotalTime>
  <Words>2843</Words>
  <Application>Microsoft Office PowerPoint</Application>
  <PresentationFormat>Apresentação na tela (4:3)</PresentationFormat>
  <Paragraphs>913</Paragraphs>
  <Slides>64</Slides>
  <Notes>6</Notes>
  <HiddenSlides>17</HiddenSlides>
  <MMClips>0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64</vt:i4>
      </vt:variant>
    </vt:vector>
  </HeadingPairs>
  <TitlesOfParts>
    <vt:vector size="79" baseType="lpstr">
      <vt:lpstr>Aharoni</vt:lpstr>
      <vt:lpstr>Arial</vt:lpstr>
      <vt:lpstr>Arial Black</vt:lpstr>
      <vt:lpstr>Arial Narrow</vt:lpstr>
      <vt:lpstr>AvantGarde Bk BT</vt:lpstr>
      <vt:lpstr>BernhardMod BT</vt:lpstr>
      <vt:lpstr>Calibri</vt:lpstr>
      <vt:lpstr>Century Schoolbook</vt:lpstr>
      <vt:lpstr>Tahoma</vt:lpstr>
      <vt:lpstr>Times New Roman</vt:lpstr>
      <vt:lpstr>Verdana</vt:lpstr>
      <vt:lpstr>Wingdings</vt:lpstr>
      <vt:lpstr>Tema do Office</vt:lpstr>
      <vt:lpstr>Image</vt:lpstr>
      <vt:lpstr>Acrobat Document</vt:lpstr>
      <vt:lpstr>Tendências da Cacauicultura da Região Norte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Vitoria do Xingu, PA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Abordagem de prioridades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JURANDY</dc:creator>
  <cp:lastModifiedBy>K projecoes</cp:lastModifiedBy>
  <cp:revision>474</cp:revision>
  <cp:lastPrinted>2014-04-07T19:00:08Z</cp:lastPrinted>
  <dcterms:created xsi:type="dcterms:W3CDTF">2011-11-02T13:40:28Z</dcterms:created>
  <dcterms:modified xsi:type="dcterms:W3CDTF">2015-09-18T17:07:06Z</dcterms:modified>
</cp:coreProperties>
</file>