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49" r:id="rId3"/>
    <p:sldId id="451" r:id="rId4"/>
    <p:sldId id="452" r:id="rId5"/>
    <p:sldId id="454" r:id="rId6"/>
    <p:sldId id="456" r:id="rId7"/>
    <p:sldId id="455" r:id="rId8"/>
    <p:sldId id="431" r:id="rId9"/>
    <p:sldId id="397" r:id="rId10"/>
    <p:sldId id="392" r:id="rId11"/>
    <p:sldId id="446" r:id="rId12"/>
    <p:sldId id="448" r:id="rId13"/>
    <p:sldId id="445" r:id="rId14"/>
    <p:sldId id="296" r:id="rId15"/>
  </p:sldIdLst>
  <p:sldSz cx="12192000" cy="6858000"/>
  <p:notesSz cx="6858000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 autoAdjust="0"/>
    <p:restoredTop sz="89405" autoAdjust="0"/>
  </p:normalViewPr>
  <p:slideViewPr>
    <p:cSldViewPr>
      <p:cViewPr varScale="1">
        <p:scale>
          <a:sx n="82" d="100"/>
          <a:sy n="82" d="100"/>
        </p:scale>
        <p:origin x="88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fls03\SEAFI\CGMAC\COFIS\Apresenta&#231;&#245;es\2019%20-%20Comiss&#227;o%20C&#226;mara%20-%20Seguran&#231;a%20P&#250;blica\Dados%20-%20Gr&#225;ficos%20Despesas%20e%20Receitas%20Prim&#225;rias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fls03\seafi\CGMAC\COFIS\Apresenta&#231;&#245;es\2019%20-%20Comiss&#227;o%20Senado%20-%20Seguran&#231;a%20P&#250;blica\Gr&#225;ficos%20Resultado%20Prim&#225;r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Primárias!$D$43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7.900355982575671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Primárias!$C$44:$C$49</c:f>
              <c:strCache>
                <c:ptCount val="6"/>
                <c:pt idx="0">
                  <c:v>Total</c:v>
                </c:pt>
                <c:pt idx="1">
                  <c:v>RGPS + BPC</c:v>
                </c:pt>
                <c:pt idx="2">
                  <c:v>Pessoal</c:v>
                </c:pt>
                <c:pt idx="3">
                  <c:v>Demais Obrigatórias</c:v>
                </c:pt>
                <c:pt idx="4">
                  <c:v>Abono Seguro Desemprego</c:v>
                </c:pt>
                <c:pt idx="5">
                  <c:v>Discricionárias</c:v>
                </c:pt>
              </c:strCache>
            </c:strRef>
          </c:cat>
          <c:val>
            <c:numRef>
              <c:f>Primárias!$D$44:$D$49</c:f>
              <c:numCache>
                <c:formatCode>0.00%</c:formatCode>
                <c:ptCount val="6"/>
                <c:pt idx="0">
                  <c:v>0.16073756820935756</c:v>
                </c:pt>
                <c:pt idx="1">
                  <c:v>6.1503930891227035E-2</c:v>
                </c:pt>
                <c:pt idx="2">
                  <c:v>4.9731661355271337E-2</c:v>
                </c:pt>
                <c:pt idx="3">
                  <c:v>2.0964721674541616E-2</c:v>
                </c:pt>
                <c:pt idx="4">
                  <c:v>4.7746455555490617E-3</c:v>
                </c:pt>
                <c:pt idx="5">
                  <c:v>2.3762608732768521E-2</c:v>
                </c:pt>
              </c:numCache>
            </c:numRef>
          </c:val>
        </c:ser>
        <c:ser>
          <c:idx val="1"/>
          <c:order val="1"/>
          <c:tx>
            <c:strRef>
              <c:f>Primárias!$E$43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Primárias!$C$44:$C$49</c:f>
              <c:strCache>
                <c:ptCount val="6"/>
                <c:pt idx="0">
                  <c:v>Total</c:v>
                </c:pt>
                <c:pt idx="1">
                  <c:v>RGPS + BPC</c:v>
                </c:pt>
                <c:pt idx="2">
                  <c:v>Pessoal</c:v>
                </c:pt>
                <c:pt idx="3">
                  <c:v>Demais Obrigatórias</c:v>
                </c:pt>
                <c:pt idx="4">
                  <c:v>Abono Seguro Desemprego</c:v>
                </c:pt>
                <c:pt idx="5">
                  <c:v>Discricionárias</c:v>
                </c:pt>
              </c:strCache>
            </c:strRef>
          </c:cat>
          <c:val>
            <c:numRef>
              <c:f>Primárias!$E$44:$E$49</c:f>
              <c:numCache>
                <c:formatCode>0.00%</c:formatCode>
                <c:ptCount val="6"/>
                <c:pt idx="0">
                  <c:v>0.1979845816732301</c:v>
                </c:pt>
                <c:pt idx="1">
                  <c:v>9.4108636176177471E-2</c:v>
                </c:pt>
                <c:pt idx="2">
                  <c:v>4.3649528012820279E-2</c:v>
                </c:pt>
                <c:pt idx="3">
                  <c:v>3.3636393712144594E-2</c:v>
                </c:pt>
                <c:pt idx="4">
                  <c:v>7.8436683735329943E-3</c:v>
                </c:pt>
                <c:pt idx="5">
                  <c:v>1.8746355398554744E-2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1137360"/>
        <c:axId val="281137752"/>
      </c:barChart>
      <c:catAx>
        <c:axId val="28113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1137752"/>
        <c:crosses val="autoZero"/>
        <c:auto val="1"/>
        <c:lblAlgn val="ctr"/>
        <c:lblOffset val="100"/>
        <c:noMultiLvlLbl val="0"/>
      </c:catAx>
      <c:valAx>
        <c:axId val="281137752"/>
        <c:scaling>
          <c:orientation val="minMax"/>
          <c:max val="0.2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dirty="0"/>
                  <a:t>% do PIB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%" sourceLinked="1"/>
        <c:majorTickMark val="none"/>
        <c:minorTickMark val="none"/>
        <c:tickLblPos val="nextTo"/>
        <c:crossAx val="28113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425847769028883E-2"/>
          <c:y val="4.8259741013036345E-2"/>
          <c:w val="0.90510748556430443"/>
          <c:h val="0.70938153449050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 NFGC'!$B$9</c:f>
              <c:strCache>
                <c:ptCount val="1"/>
                <c:pt idx="0">
                  <c:v>Receita Primária Líquida de Transferências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'Evol NFGC'!$C$8:$D$8</c:f>
              <c:numCache>
                <c:formatCode>General</c:formatCode>
                <c:ptCount val="2"/>
                <c:pt idx="0">
                  <c:v>2002</c:v>
                </c:pt>
                <c:pt idx="1">
                  <c:v>2018</c:v>
                </c:pt>
              </c:numCache>
            </c:numRef>
          </c:cat>
          <c:val>
            <c:numRef>
              <c:f>'Evol NFGC'!$C$9:$D$9</c:f>
              <c:numCache>
                <c:formatCode>_-* #,##0.0_-;\-* #,##0.0_-;_-* "-"??_-;_-@_-</c:formatCode>
                <c:ptCount val="2"/>
                <c:pt idx="0">
                  <c:v>18.248881507671573</c:v>
                </c:pt>
                <c:pt idx="1">
                  <c:v>18.037641300708337</c:v>
                </c:pt>
              </c:numCache>
            </c:numRef>
          </c:val>
        </c:ser>
        <c:ser>
          <c:idx val="1"/>
          <c:order val="1"/>
          <c:tx>
            <c:strRef>
              <c:f>'Evol NFGC'!$B$10</c:f>
              <c:strCache>
                <c:ptCount val="1"/>
                <c:pt idx="0">
                  <c:v>Despesas Obrigatórias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'Evol NFGC'!$C$8:$D$8</c:f>
              <c:numCache>
                <c:formatCode>General</c:formatCode>
                <c:ptCount val="2"/>
                <c:pt idx="0">
                  <c:v>2002</c:v>
                </c:pt>
                <c:pt idx="1">
                  <c:v>2018</c:v>
                </c:pt>
              </c:numCache>
            </c:numRef>
          </c:cat>
          <c:val>
            <c:numRef>
              <c:f>'Evol NFGC'!$C$10:$D$10</c:f>
              <c:numCache>
                <c:formatCode>_-* #,##0.0_-;\-* #,##0.0_-;_-* "-"??_-;_-@_-</c:formatCode>
                <c:ptCount val="2"/>
                <c:pt idx="0">
                  <c:v>13.697495947658906</c:v>
                </c:pt>
                <c:pt idx="1">
                  <c:v>17.923822627467533</c:v>
                </c:pt>
              </c:numCache>
            </c:numRef>
          </c:val>
        </c:ser>
        <c:ser>
          <c:idx val="2"/>
          <c:order val="2"/>
          <c:tx>
            <c:strRef>
              <c:f>'Evol NFGC'!$B$11</c:f>
              <c:strCache>
                <c:ptCount val="1"/>
                <c:pt idx="0">
                  <c:v>Despesas Discricionárias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'Evol NFGC'!$C$8:$D$8</c:f>
              <c:numCache>
                <c:formatCode>General</c:formatCode>
                <c:ptCount val="2"/>
                <c:pt idx="0">
                  <c:v>2002</c:v>
                </c:pt>
                <c:pt idx="1">
                  <c:v>2018</c:v>
                </c:pt>
              </c:numCache>
            </c:numRef>
          </c:cat>
          <c:val>
            <c:numRef>
              <c:f>'Evol NFGC'!$C$11:$D$11</c:f>
              <c:numCache>
                <c:formatCode>_-* #,##0.0_-;\-* #,##0.0_-;_-* "-"??_-;_-@_-</c:formatCode>
                <c:ptCount val="2"/>
                <c:pt idx="0">
                  <c:v>2.376260873276852</c:v>
                </c:pt>
                <c:pt idx="1">
                  <c:v>1.8746355398554744</c:v>
                </c:pt>
              </c:numCache>
            </c:numRef>
          </c:val>
        </c:ser>
        <c:ser>
          <c:idx val="3"/>
          <c:order val="3"/>
          <c:tx>
            <c:strRef>
              <c:f>'Evol NFGC'!$B$12</c:f>
              <c:strCache>
                <c:ptCount val="1"/>
                <c:pt idx="0">
                  <c:v>Resultado Primário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'Evol NFGC'!$C$8:$D$8</c:f>
              <c:numCache>
                <c:formatCode>General</c:formatCode>
                <c:ptCount val="2"/>
                <c:pt idx="0">
                  <c:v>2002</c:v>
                </c:pt>
                <c:pt idx="1">
                  <c:v>2018</c:v>
                </c:pt>
              </c:numCache>
            </c:numRef>
          </c:cat>
          <c:val>
            <c:numRef>
              <c:f>'Evol NFGC'!$C$12:$D$12</c:f>
              <c:numCache>
                <c:formatCode>_-* #,##0.0_-;\-* #,##0.0_-;_-* "-"??_-;_-@_-</c:formatCode>
                <c:ptCount val="2"/>
                <c:pt idx="0">
                  <c:v>2.1751246867358178</c:v>
                </c:pt>
                <c:pt idx="1">
                  <c:v>-1.7608168666146722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159352"/>
        <c:axId val="341159744"/>
      </c:barChart>
      <c:catAx>
        <c:axId val="341159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41159744"/>
        <c:crosses val="autoZero"/>
        <c:auto val="1"/>
        <c:lblAlgn val="ctr"/>
        <c:lblOffset val="100"/>
        <c:noMultiLvlLbl val="0"/>
      </c:catAx>
      <c:valAx>
        <c:axId val="341159744"/>
        <c:scaling>
          <c:orientation val="minMax"/>
          <c:min val="-3"/>
        </c:scaling>
        <c:delete val="0"/>
        <c:axPos val="l"/>
        <c:numFmt formatCode="_-* #,##0.0_-;\-* #,##0.0_-;_-* &quot;-&quot;??_-;_-@_-" sourceLinked="1"/>
        <c:majorTickMark val="out"/>
        <c:minorTickMark val="none"/>
        <c:tickLblPos val="nextTo"/>
        <c:crossAx val="3411593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91F2FD-945A-4A20-827E-6C79349FDB57}" type="datetimeFigureOut">
              <a:rPr lang="pt-BR"/>
              <a:pPr>
                <a:defRPr/>
              </a:pPr>
              <a:t>13/06/2019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7254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3852" y="9428164"/>
            <a:ext cx="297254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CB23E2-E8EF-460D-93A1-9A81C8234300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65560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512AA9-CE26-452D-9D9C-2CB26FBC55EC}" type="datetimeFigureOut">
              <a:rPr lang="pt-BR"/>
              <a:pPr>
                <a:defRPr/>
              </a:pPr>
              <a:t>13/06/2019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480" y="4714876"/>
            <a:ext cx="5487041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7254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3852" y="9428164"/>
            <a:ext cx="297254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C6D12F-2B27-41FC-BAFF-886C5EE9772F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68212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82920-2D95-44A6-A1BA-372EFF816916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5416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82920-2D95-44A6-A1BA-372EFF816916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857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Realocação</a:t>
            </a:r>
            <a:r>
              <a:rPr lang="pt-BR" baseline="0" dirty="0" smtClean="0"/>
              <a:t> do orçamento 8 países não o fazem, mas aqueles que podem fazer realocam dentro do próprio orçamento. Dos 25, 15 precisam pedir para a coordenação central do orçamento. Outros tem que atender a algumas situações específicas, como relação recursos e resultados, no caso da Austrália, ou na Alemanha que precisa de uma </a:t>
            </a:r>
            <a:r>
              <a:rPr lang="pt-BR" baseline="0" dirty="0" err="1" smtClean="0"/>
              <a:t>pré-aprovação</a:t>
            </a:r>
            <a:r>
              <a:rPr lang="pt-BR" baseline="0" dirty="0" smtClean="0"/>
              <a:t> do parlamento (Brasil é assim, há regras pré-aprovadas para que seja realizado o remanejamento). 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Lump</a:t>
            </a:r>
            <a:r>
              <a:rPr lang="pt-BR" baseline="0" dirty="0" smtClean="0"/>
              <a:t>-sum (montante global): 5 países o fazem de forma global: Austrália, Canadá, Finlândia, Islândia e Suécia), outros, possuem autorização para apenas algumas despesas, tais como para as despesas de capital, ou obrigatórias.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Empréstimos para dotação futura, somente a Dinamarca, Noruega  Suécia tem autorização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82920-2D95-44A6-A1BA-372EFF816916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6469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3" y="760413"/>
            <a:ext cx="6643687" cy="3736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9" y="4724401"/>
            <a:ext cx="4857750" cy="44958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88195" tIns="44099" rIns="88195" bIns="44099"/>
          <a:lstStyle/>
          <a:p>
            <a:pPr marL="236538" indent="-236538" algn="ctr" defTabSz="946150"/>
            <a:endParaRPr lang="pt-BR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0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82920-2D95-44A6-A1BA-372EFF81691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541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82920-2D95-44A6-A1BA-372EFF816916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541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82920-2D95-44A6-A1BA-372EFF816916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541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82920-2D95-44A6-A1BA-372EFF816916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5416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82920-2D95-44A6-A1BA-372EFF816916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541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CC59-C241-4ADF-9452-683787D41028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9683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6D12F-2B27-41FC-BAFF-886C5EE9772F}" type="slidenum">
              <a:rPr lang="pt-BR" altLang="pt-BR" smtClean="0"/>
              <a:pPr>
                <a:defRPr/>
              </a:pPr>
              <a:t>9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541665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6D12F-2B27-41FC-BAFF-886C5EE9772F}" type="slidenum">
              <a:rPr lang="pt-BR" altLang="pt-BR" smtClean="0"/>
              <a:pPr>
                <a:defRPr/>
              </a:pPr>
              <a:t>10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1352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6642-5F72-444A-8B01-750F542556EC}" type="datetime1">
              <a:rPr lang="pt-BR"/>
              <a:pPr>
                <a:defRPr/>
              </a:pPr>
              <a:t>13/06/2019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BF22F-5E81-4D00-A2A1-853BD05C2B7C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72520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5F28-7D5F-46F0-A2AC-0C1B1E7B1340}" type="datetime1">
              <a:rPr lang="pt-BR"/>
              <a:pPr>
                <a:defRPr/>
              </a:pPr>
              <a:t>13/06/2019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FD1A-013C-4543-9393-10409831DB76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888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819B-EEAF-487A-8F30-919C1AEB12B2}" type="datetime1">
              <a:rPr lang="pt-BR"/>
              <a:pPr>
                <a:defRPr/>
              </a:pPr>
              <a:t>13/06/2019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E686-94F9-4ADA-9CFA-B0F83566457F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9750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821267"/>
            <a:ext cx="121920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847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4F8BA-B143-472A-8803-5E9F16171199}" type="datetime1">
              <a:rPr lang="pt-BR"/>
              <a:pPr>
                <a:defRPr/>
              </a:pPr>
              <a:t>13/06/2019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9DA5-737A-4FBF-9F63-E4BEA3711A4C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75728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267C-BDC4-49FA-B328-645E688C0F4F}" type="datetime1">
              <a:rPr lang="pt-BR"/>
              <a:pPr>
                <a:defRPr/>
              </a:pPr>
              <a:t>13/06/2019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4F2E-C600-4DDC-820F-CA116308D95E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53747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0A8A6-9AA6-47A3-9F40-B2838E501153}" type="datetime1">
              <a:rPr lang="pt-BR"/>
              <a:pPr>
                <a:defRPr/>
              </a:pPr>
              <a:t>13/06/2019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9178C-2A32-4E19-BDB7-8CD95B03032E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102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8058"/>
          </a:xfrm>
        </p:spPr>
        <p:txBody>
          <a:bodyPr/>
          <a:lstStyle>
            <a:lvl1pPr>
              <a:defRPr sz="2800" b="1" baseline="0"/>
            </a:lvl1pPr>
          </a:lstStyle>
          <a:p>
            <a:r>
              <a:rPr lang="pt-BR" dirty="0" smtClean="0"/>
              <a:t>Ministério do Planejamento, Desenvolvimento e Gestão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E9465-2F69-4D8C-AF8D-1C7772083564}" type="datetime1">
              <a:rPr lang="pt-BR"/>
              <a:pPr>
                <a:defRPr/>
              </a:pPr>
              <a:t>13/06/2019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9EB0-8CFC-4946-87B9-FDB7CFB04E27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0758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BCB9-2873-4799-9D75-ECA503984B63}" type="datetime1">
              <a:rPr lang="pt-BR"/>
              <a:pPr>
                <a:defRPr/>
              </a:pPr>
              <a:t>13/06/2019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4FD56-CA1D-4868-BF13-5A938AFA86E0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56914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62055-8E29-4F07-8F4A-030491ED1448}" type="datetime1">
              <a:rPr lang="pt-BR"/>
              <a:pPr>
                <a:defRPr/>
              </a:pPr>
              <a:t>13/06/2019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B7EC-101F-4907-9EAF-271C2C7A1B1C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4405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6BDC-23F3-43E1-906D-89F2A137AE82}" type="datetime1">
              <a:rPr lang="pt-BR"/>
              <a:pPr>
                <a:defRPr/>
              </a:pPr>
              <a:t>13/06/2019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13F15-8523-45D0-9D47-B6E1511AE2DA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93996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4E3D-1B56-46BB-B741-2745BC6D6C3D}" type="datetime1">
              <a:rPr lang="pt-BR"/>
              <a:pPr>
                <a:defRPr/>
              </a:pPr>
              <a:t>13/06/2019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14A4-6379-4DFF-8F0C-5FD256D9AD44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35016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 userDrawn="1"/>
        </p:nvSpPr>
        <p:spPr>
          <a:xfrm>
            <a:off x="0" y="828675"/>
            <a:ext cx="12192000" cy="52197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2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7923F7E-C9DF-4DC1-B2CF-8CC43665231D}" type="datetime1">
              <a:rPr lang="pt-BR"/>
              <a:pPr>
                <a:defRPr/>
              </a:pPr>
              <a:t>13/06/2019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5C7278-7CB2-44C0-BFB3-BA0E45B1DDBF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dx.doi.org/10.1787/88893394683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71664" y="116632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Ministério da Economia</a:t>
            </a:r>
          </a:p>
          <a:p>
            <a:pPr algn="ctr">
              <a:defRPr/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Secretaria Especial de </a:t>
            </a:r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Fazenda</a:t>
            </a:r>
          </a:p>
          <a:p>
            <a:pPr algn="ctr">
              <a:defRPr/>
            </a:pPr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Secretaria de Orçamento Federal</a:t>
            </a:r>
            <a:endParaRPr lang="pt-BR" sz="2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46431" y="1931166"/>
            <a:ext cx="11946466" cy="207389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Orçamento Impositivo</a:t>
            </a:r>
            <a:b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pt-BR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(PEC 22/2000 e PEC 34/2019)</a:t>
            </a:r>
            <a:r>
              <a:rPr lang="pt-BR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pt-BR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pt-BR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Comissão Senado do Futuro</a:t>
            </a:r>
            <a:br>
              <a:rPr lang="pt-BR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pt-BR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Senado Federal</a:t>
            </a:r>
            <a:endParaRPr lang="pt-BR" sz="1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6309320"/>
            <a:ext cx="2705841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787004" y="6211669"/>
            <a:ext cx="3261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</a:rPr>
              <a:t>Brasília-DF, 22 de maio de 2019</a:t>
            </a:r>
            <a:endParaRPr lang="pt-B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63952" y="508518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Márcio Luiz de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Albuquerque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Oliveira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Subsecretário da SOF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29DA5-737A-4FBF-9F63-E4BEA3711A4C}" type="slidenum">
              <a:rPr lang="pt-BR" altLang="pt-BR" smtClean="0"/>
              <a:pPr>
                <a:defRPr/>
              </a:pPr>
              <a:t>10</a:t>
            </a:fld>
            <a:endParaRPr lang="pt-BR" alt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537397"/>
              </p:ext>
            </p:extLst>
          </p:nvPr>
        </p:nvGraphicFramePr>
        <p:xfrm>
          <a:off x="2095104" y="936320"/>
          <a:ext cx="80648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822959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 DA NECESSIDADE DE FINANCIAMENTO DO GOVERNO FEDERAL (% PIB)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10"/>
          <p:cNvSpPr>
            <a:spLocks noChangeArrowheads="1"/>
          </p:cNvSpPr>
          <p:nvPr/>
        </p:nvSpPr>
        <p:spPr bwMode="auto">
          <a:xfrm>
            <a:off x="1035732" y="5733256"/>
            <a:ext cx="10120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+mn-lt"/>
              </a:rPr>
              <a:t>Fonte/Elaboração:</a:t>
            </a:r>
            <a:r>
              <a:rPr lang="en-US" sz="1200" dirty="0" smtClean="0">
                <a:latin typeface="+mn-lt"/>
              </a:rPr>
              <a:t> SOF/FAZENDA/ME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7368" y="908720"/>
            <a:ext cx="116652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700" dirty="0" smtClean="0">
                <a:latin typeface="+mn-lt"/>
              </a:rPr>
              <a:t>A execução orçamentária independe de contrapartida? Em todos os casos, há </a:t>
            </a:r>
            <a:r>
              <a:rPr lang="pt-BR" sz="2700" b="1" u="sng" dirty="0" smtClean="0">
                <a:latin typeface="+mn-lt"/>
              </a:rPr>
              <a:t>demanda formal para os potenciais beneficiários</a:t>
            </a:r>
            <a:r>
              <a:rPr lang="pt-BR" sz="2700" b="1" dirty="0" smtClean="0">
                <a:latin typeface="+mn-lt"/>
              </a:rPr>
              <a:t> </a:t>
            </a:r>
            <a:r>
              <a:rPr lang="pt-BR" sz="2700" dirty="0" smtClean="0">
                <a:latin typeface="+mn-lt"/>
              </a:rPr>
              <a:t>dos créditos?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700" dirty="0" smtClean="0">
                <a:latin typeface="+mn-lt"/>
              </a:rPr>
              <a:t>Como tratar de programações que vão exigir </a:t>
            </a:r>
            <a:r>
              <a:rPr lang="pt-BR" sz="2700" b="1" u="sng" dirty="0" smtClean="0">
                <a:latin typeface="+mn-lt"/>
              </a:rPr>
              <a:t>créditos plurianuais</a:t>
            </a:r>
            <a:r>
              <a:rPr lang="pt-BR" sz="2700" dirty="0" smtClean="0">
                <a:latin typeface="+mn-lt"/>
              </a:rPr>
              <a:t>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700" dirty="0" smtClean="0">
                <a:latin typeface="+mn-lt"/>
              </a:rPr>
              <a:t>A limitação a que se refere o art. 9º da </a:t>
            </a:r>
            <a:r>
              <a:rPr lang="pt-BR" sz="2700" dirty="0">
                <a:latin typeface="+mn-lt"/>
              </a:rPr>
              <a:t>LRF pressupõe apreciação legislativa das decisões do </a:t>
            </a:r>
            <a:r>
              <a:rPr lang="pt-BR" sz="2700" dirty="0" smtClean="0">
                <a:latin typeface="+mn-lt"/>
              </a:rPr>
              <a:t>Executivo </a:t>
            </a:r>
            <a:r>
              <a:rPr lang="pt-BR" sz="27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pt-BR" sz="2700" dirty="0" smtClean="0">
                <a:latin typeface="+mn-lt"/>
              </a:rPr>
              <a:t> “limitação </a:t>
            </a:r>
            <a:r>
              <a:rPr lang="pt-BR" sz="2700" dirty="0">
                <a:latin typeface="+mn-lt"/>
              </a:rPr>
              <a:t>de empenho e movimentação financeira, segundo os </a:t>
            </a:r>
            <a:r>
              <a:rPr lang="pt-BR" sz="2700" b="1" u="sng" dirty="0">
                <a:latin typeface="+mn-lt"/>
              </a:rPr>
              <a:t>critérios fixados pela </a:t>
            </a:r>
            <a:r>
              <a:rPr lang="pt-BR" sz="2700" b="1" u="sng" dirty="0" smtClean="0">
                <a:latin typeface="+mn-lt"/>
              </a:rPr>
              <a:t>LDO</a:t>
            </a:r>
            <a:r>
              <a:rPr lang="pt-BR" sz="2700" dirty="0" smtClean="0">
                <a:latin typeface="+mn-lt"/>
              </a:rPr>
              <a:t>”. Há um poder </a:t>
            </a:r>
            <a:r>
              <a:rPr lang="pt-BR" sz="2700" b="1" u="sng" dirty="0" smtClean="0">
                <a:latin typeface="+mn-lt"/>
              </a:rPr>
              <a:t>cautelar e discricionário</a:t>
            </a:r>
            <a:r>
              <a:rPr lang="pt-BR" sz="2700" dirty="0" smtClean="0">
                <a:latin typeface="+mn-lt"/>
              </a:rPr>
              <a:t>, transferido para o Executivo da não execução do orçamento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700" dirty="0" smtClean="0">
                <a:latin typeface="+mn-lt"/>
              </a:rPr>
              <a:t>As autorizações para alterar a lei orçamentária (art. 4º das LOAs) induzem que o CN transfere ao Executivo a prerrogativa de decidir o que pode ser executado. Ou seja, é reconhecida a necessidade de alguma </a:t>
            </a:r>
            <a:r>
              <a:rPr lang="pt-BR" sz="2700" b="1" u="sng" dirty="0" smtClean="0">
                <a:latin typeface="+mn-lt"/>
              </a:rPr>
              <a:t>margem de flexibilidade</a:t>
            </a:r>
            <a:r>
              <a:rPr lang="pt-BR" sz="2700" dirty="0" smtClean="0">
                <a:latin typeface="+mn-lt"/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263525"/>
            <a:r>
              <a:rPr lang="es-ES_tradnl" sz="3200" b="1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Sobre a parcela discricionária, ainda há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questões</a:t>
            </a:r>
            <a:r>
              <a:rPr lang="es-ES_tradnl" sz="3200" b="1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primeira</a:t>
            </a:r>
            <a:r>
              <a:rPr lang="es-ES_tradnl" sz="3200" b="1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ordem</a:t>
            </a:r>
            <a:endParaRPr lang="pt-BR" sz="3200" b="1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>
              <a:defRPr/>
            </a:pPr>
            <a:fld id="{AD2BA33F-ED4B-4074-A97D-E5035DD4D168}" type="slidenum">
              <a:rPr lang="pt-BR" altLang="pt-BR" smtClean="0"/>
              <a:pPr>
                <a:defRPr/>
              </a:pPr>
              <a:t>11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771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263525"/>
            <a:r>
              <a:rPr lang="pt-BR" sz="3200" b="1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maioria dos países da OCDE têm flexibilidade orçamentária</a:t>
            </a:r>
            <a:endParaRPr lang="pt-BR" sz="3200" b="1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66338" t="29840" r="4689" b="24805"/>
          <a:stretch/>
        </p:blipFill>
        <p:spPr>
          <a:xfrm>
            <a:off x="1343472" y="908720"/>
            <a:ext cx="9721080" cy="512132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11424" y="5661248"/>
            <a:ext cx="4950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Fonte</a:t>
            </a:r>
            <a:r>
              <a:rPr lang="en-US" sz="1200" dirty="0" smtClean="0"/>
              <a:t>: Budgeting and Public Expenditures in OCDE Countries 2019</a:t>
            </a:r>
            <a:endParaRPr lang="en-US" sz="1200" dirty="0"/>
          </a:p>
        </p:txBody>
      </p:sp>
      <p:sp>
        <p:nvSpPr>
          <p:cNvPr id="7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>
              <a:defRPr/>
            </a:pPr>
            <a:fld id="{AD2BA33F-ED4B-4074-A97D-E5035DD4D168}" type="slidenum">
              <a:rPr lang="pt-BR" altLang="pt-BR" smtClean="0"/>
              <a:pPr>
                <a:defRPr/>
              </a:pPr>
              <a:t>12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5308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916416" y="2552832"/>
            <a:ext cx="9794362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64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951345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63525"/>
            <a:r>
              <a:rPr lang="pt-BR" sz="3600" b="1" dirty="0" smtClean="0">
                <a:solidFill>
                  <a:schemeClr val="bg1"/>
                </a:solidFill>
                <a:latin typeface="+mj-lt"/>
              </a:rPr>
              <a:t>Nível de obrigações é muito alto, há impositividade na prática</a:t>
            </a:r>
            <a:endParaRPr lang="pt-BR" sz="3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5360" y="1250171"/>
            <a:ext cx="114492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700" dirty="0" smtClean="0">
                <a:latin typeface="+mn-lt"/>
              </a:rPr>
              <a:t>Tratar de impositividade do orçamento, sem discutir o atual enrijecimento da peça (desvincular, desobrigar e desindexar), pode anular os resultados esperados com a discussão da PEC que obriga a execução do orçamento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700" dirty="0" smtClean="0">
                <a:latin typeface="+mn-lt"/>
              </a:rPr>
              <a:t>Com isso, seria possível devolver </a:t>
            </a:r>
            <a:r>
              <a:rPr lang="pt-BR" sz="2700" dirty="0">
                <a:latin typeface="+mn-lt"/>
              </a:rPr>
              <a:t>ao </a:t>
            </a:r>
            <a:r>
              <a:rPr lang="pt-BR" sz="2700" dirty="0" smtClean="0">
                <a:latin typeface="+mn-lt"/>
              </a:rPr>
              <a:t>Parlamento a </a:t>
            </a:r>
            <a:r>
              <a:rPr lang="pt-BR" sz="2700" dirty="0">
                <a:latin typeface="+mn-lt"/>
              </a:rPr>
              <a:t>prerrogativa de </a:t>
            </a:r>
            <a:r>
              <a:rPr lang="pt-BR" sz="2700" dirty="0" smtClean="0">
                <a:latin typeface="+mn-lt"/>
              </a:rPr>
              <a:t>definição </a:t>
            </a:r>
            <a:r>
              <a:rPr lang="pt-BR" sz="2700" dirty="0">
                <a:latin typeface="+mn-lt"/>
              </a:rPr>
              <a:t>da </a:t>
            </a:r>
            <a:r>
              <a:rPr lang="pt-BR" sz="2700" dirty="0" smtClean="0">
                <a:latin typeface="+mn-lt"/>
              </a:rPr>
              <a:t>alocação </a:t>
            </a:r>
            <a:r>
              <a:rPr lang="pt-BR" sz="2700" dirty="0">
                <a:latin typeface="+mn-lt"/>
              </a:rPr>
              <a:t>de recursos públicos no </a:t>
            </a:r>
            <a:r>
              <a:rPr lang="pt-BR" sz="2700" dirty="0" smtClean="0">
                <a:latin typeface="+mn-lt"/>
              </a:rPr>
              <a:t>processo </a:t>
            </a:r>
            <a:r>
              <a:rPr lang="pt-BR" sz="2700" dirty="0">
                <a:latin typeface="+mn-lt"/>
              </a:rPr>
              <a:t>de apreciação </a:t>
            </a:r>
            <a:r>
              <a:rPr lang="pt-BR" sz="2700" dirty="0" smtClean="0">
                <a:latin typeface="+mn-lt"/>
              </a:rPr>
              <a:t>e </a:t>
            </a:r>
            <a:r>
              <a:rPr lang="pt-BR" sz="2700" dirty="0">
                <a:latin typeface="+mn-lt"/>
              </a:rPr>
              <a:t>aprovação </a:t>
            </a:r>
            <a:r>
              <a:rPr lang="pt-BR" sz="2700" dirty="0" smtClean="0">
                <a:latin typeface="+mn-lt"/>
              </a:rPr>
              <a:t>das respectivas Leis Orçamentárias e dos Créditos Adicionais</a:t>
            </a:r>
          </a:p>
          <a:p>
            <a:pPr lvl="1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700" dirty="0" smtClean="0">
                <a:latin typeface="+mn-lt"/>
              </a:rPr>
              <a:t>Entretanto, este papel precisa estar ancorado na responsabilidade setorial e fiscal, demonstrando que a preponderância do CN em matéria orçamentária pode ter impactos que precisam ser equacionados, seja na renúncia, na ampliação/redução de despesas, ou nas escolhas que necessitam de decisões tempestivas    </a:t>
            </a:r>
            <a:endParaRPr lang="pt-BR" sz="2700" dirty="0"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BA33F-ED4B-4074-A97D-E5035DD4D168}" type="slidenum">
              <a:rPr lang="pt-BR" altLang="pt-BR" smtClean="0"/>
              <a:pPr>
                <a:defRPr/>
              </a:pPr>
              <a:t>13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7598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3212976"/>
            <a:ext cx="2705841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3352" y="908720"/>
            <a:ext cx="5688632" cy="506292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pt-BR" sz="2500" b="1" dirty="0" smtClean="0">
                <a:latin typeface="+mn-lt"/>
              </a:rPr>
              <a:t>PEC nº 22/2000</a:t>
            </a:r>
            <a:endParaRPr lang="pt-BR" sz="2000" b="1" dirty="0" smtClean="0">
              <a:latin typeface="+mn-lt"/>
            </a:endParaRPr>
          </a:p>
          <a:p>
            <a:pPr indent="360363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latin typeface="+mn-lt"/>
              </a:rPr>
              <a:t>Sessão legislativa só </a:t>
            </a:r>
            <a:r>
              <a:rPr lang="pt-BR" sz="2000" b="1" dirty="0">
                <a:latin typeface="+mn-lt"/>
              </a:rPr>
              <a:t>poderá ser encerrada após deliberação </a:t>
            </a:r>
            <a:r>
              <a:rPr lang="pt-BR" sz="2000" dirty="0">
                <a:latin typeface="+mn-lt"/>
              </a:rPr>
              <a:t>do projeto de Lei Orçamentária Anual </a:t>
            </a:r>
            <a:r>
              <a:rPr lang="pt-BR" sz="2000" dirty="0" smtClean="0">
                <a:latin typeface="+mn-lt"/>
              </a:rPr>
              <a:t> e </a:t>
            </a:r>
            <a:r>
              <a:rPr lang="pt-BR" sz="2000" b="1" dirty="0" smtClean="0">
                <a:latin typeface="+mn-lt"/>
              </a:rPr>
              <a:t>altera </a:t>
            </a:r>
            <a:r>
              <a:rPr lang="pt-BR" sz="2000" b="1" dirty="0">
                <a:latin typeface="+mn-lt"/>
              </a:rPr>
              <a:t>os prazos </a:t>
            </a:r>
            <a:r>
              <a:rPr lang="pt-BR" sz="2000" dirty="0">
                <a:latin typeface="+mn-lt"/>
              </a:rPr>
              <a:t>para que CN aprecie os Projetos de LOA, LDO e PPA, </a:t>
            </a:r>
            <a:r>
              <a:rPr lang="pt-BR" sz="2000" dirty="0" smtClean="0">
                <a:latin typeface="+mn-lt"/>
              </a:rPr>
              <a:t>vedando </a:t>
            </a:r>
            <a:r>
              <a:rPr lang="pt-BR" sz="2000" dirty="0">
                <a:latin typeface="+mn-lt"/>
              </a:rPr>
              <a:t>a ocorrência de </a:t>
            </a:r>
            <a:r>
              <a:rPr lang="pt-BR" sz="2000" b="1" dirty="0">
                <a:latin typeface="+mn-lt"/>
              </a:rPr>
              <a:t>programação genérica e a existência de receitas condicionadas </a:t>
            </a:r>
            <a:r>
              <a:rPr lang="pt-BR" sz="2000" dirty="0">
                <a:latin typeface="+mn-lt"/>
              </a:rPr>
              <a:t>nas leis </a:t>
            </a:r>
            <a:r>
              <a:rPr lang="pt-BR" sz="2000" dirty="0" smtClean="0">
                <a:latin typeface="+mn-lt"/>
              </a:rPr>
              <a:t>orçamentárias;</a:t>
            </a:r>
            <a:endParaRPr lang="pt-BR" sz="2000" dirty="0">
              <a:latin typeface="+mn-lt"/>
            </a:endParaRPr>
          </a:p>
          <a:p>
            <a:pPr indent="360363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latin typeface="+mn-lt"/>
              </a:rPr>
              <a:t>Dispunha de que novas programações na lei orçamentária somente seriam admitidas se aquelas em execução já tivessem sido </a:t>
            </a:r>
            <a:r>
              <a:rPr lang="pt-BR" sz="2000" b="1" dirty="0">
                <a:latin typeface="+mn-lt"/>
              </a:rPr>
              <a:t>adequadamente contempladas </a:t>
            </a:r>
            <a:r>
              <a:rPr lang="pt-BR" sz="2000" dirty="0">
                <a:latin typeface="+mn-lt"/>
              </a:rPr>
              <a:t>com </a:t>
            </a:r>
            <a:r>
              <a:rPr lang="pt-BR" sz="2000" dirty="0" smtClean="0">
                <a:latin typeface="+mn-lt"/>
              </a:rPr>
              <a:t>dotações; e</a:t>
            </a:r>
            <a:endParaRPr lang="pt-BR" sz="2000" dirty="0">
              <a:latin typeface="+mn-lt"/>
            </a:endParaRPr>
          </a:p>
          <a:p>
            <a:pPr indent="360363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latin typeface="+mn-lt"/>
              </a:rPr>
              <a:t>Torna </a:t>
            </a:r>
            <a:r>
              <a:rPr lang="pt-BR" sz="2000" b="1" dirty="0">
                <a:latin typeface="+mn-lt"/>
              </a:rPr>
              <a:t>obrigatória a execução de </a:t>
            </a:r>
            <a:r>
              <a:rPr lang="pt-BR" sz="2000" b="1" dirty="0" smtClean="0">
                <a:latin typeface="+mn-lt"/>
              </a:rPr>
              <a:t>toda programação </a:t>
            </a:r>
            <a:r>
              <a:rPr lang="pt-BR" sz="2000" b="1" dirty="0">
                <a:latin typeface="+mn-lt"/>
              </a:rPr>
              <a:t>constante da LOA, salvo atendida solicitação presidencial </a:t>
            </a:r>
            <a:r>
              <a:rPr lang="pt-BR" sz="2000" dirty="0">
                <a:latin typeface="+mn-lt"/>
              </a:rPr>
              <a:t>encaminhada ao Congresso </a:t>
            </a:r>
            <a:r>
              <a:rPr lang="pt-BR" sz="2000" dirty="0" smtClean="0">
                <a:latin typeface="+mn-lt"/>
              </a:rPr>
              <a:t>Nacional.</a:t>
            </a:r>
            <a:endParaRPr lang="pt-BR" sz="2000" dirty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263525"/>
            <a:r>
              <a:rPr lang="pt-BR" sz="3200" b="1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Principais aspectos das PEC 22/2000 e PEC 34/2019</a:t>
            </a:r>
            <a:endParaRPr lang="pt-BR" sz="3200" b="1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68008" y="908720"/>
            <a:ext cx="5688632" cy="440120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pt-BR" sz="2500" b="1" dirty="0" smtClean="0">
                <a:latin typeface="+mn-lt"/>
              </a:rPr>
              <a:t>PEC nº 34/2019</a:t>
            </a:r>
            <a:endParaRPr lang="pt-BR" sz="2000" b="1" dirty="0" smtClean="0">
              <a:latin typeface="+mn-lt"/>
            </a:endParaRPr>
          </a:p>
          <a:p>
            <a:pPr indent="360363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+mn-lt"/>
              </a:rPr>
              <a:t>Inclusão </a:t>
            </a:r>
            <a:r>
              <a:rPr lang="pt-BR" sz="2000" dirty="0">
                <a:latin typeface="+mn-lt"/>
              </a:rPr>
              <a:t>da </a:t>
            </a:r>
            <a:r>
              <a:rPr lang="pt-BR" sz="2000" dirty="0" err="1">
                <a:latin typeface="+mn-lt"/>
              </a:rPr>
              <a:t>impositividade</a:t>
            </a:r>
            <a:r>
              <a:rPr lang="pt-BR" sz="2000" dirty="0">
                <a:latin typeface="+mn-lt"/>
              </a:rPr>
              <a:t> para as </a:t>
            </a:r>
            <a:r>
              <a:rPr lang="pt-BR" sz="2000" b="1" dirty="0">
                <a:latin typeface="+mn-lt"/>
              </a:rPr>
              <a:t>emendas de bancada estaduais</a:t>
            </a:r>
            <a:r>
              <a:rPr lang="pt-BR" sz="2000" dirty="0">
                <a:latin typeface="+mn-lt"/>
              </a:rPr>
              <a:t> (0,8 </a:t>
            </a:r>
            <a:r>
              <a:rPr lang="pt-BR" sz="2000" dirty="0" smtClean="0">
                <a:latin typeface="+mn-lt"/>
              </a:rPr>
              <a:t>e </a:t>
            </a:r>
            <a:r>
              <a:rPr lang="pt-BR" sz="2000" dirty="0">
                <a:latin typeface="+mn-lt"/>
              </a:rPr>
              <a:t>1,0% da RCL), com </a:t>
            </a:r>
            <a:r>
              <a:rPr lang="pt-BR" sz="2000" b="1" dirty="0">
                <a:latin typeface="+mn-lt"/>
              </a:rPr>
              <a:t>regra para </a:t>
            </a:r>
            <a:r>
              <a:rPr lang="pt-BR" sz="2000" b="1" dirty="0" smtClean="0">
                <a:latin typeface="+mn-lt"/>
              </a:rPr>
              <a:t>emendas com investimentos </a:t>
            </a:r>
            <a:r>
              <a:rPr lang="pt-BR" sz="2000" b="1" dirty="0">
                <a:latin typeface="+mn-lt"/>
              </a:rPr>
              <a:t>plurianuais</a:t>
            </a:r>
            <a:r>
              <a:rPr lang="pt-BR" sz="2000" dirty="0">
                <a:latin typeface="+mn-lt"/>
              </a:rPr>
              <a:t>, e veta os prazos de apuração </a:t>
            </a:r>
            <a:r>
              <a:rPr lang="pt-BR" sz="2000" dirty="0" smtClean="0">
                <a:latin typeface="+mn-lt"/>
              </a:rPr>
              <a:t>e saneamento dos </a:t>
            </a:r>
            <a:r>
              <a:rPr lang="pt-BR" sz="2000" dirty="0">
                <a:latin typeface="+mn-lt"/>
              </a:rPr>
              <a:t>impedimentos </a:t>
            </a:r>
            <a:r>
              <a:rPr lang="pt-BR" sz="2000" dirty="0" smtClean="0">
                <a:latin typeface="+mn-lt"/>
              </a:rPr>
              <a:t>técnicos; e</a:t>
            </a:r>
          </a:p>
          <a:p>
            <a:pPr indent="360363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latin typeface="+mn-lt"/>
              </a:rPr>
              <a:t>Inclusão da </a:t>
            </a:r>
            <a:r>
              <a:rPr lang="pt-BR" sz="2000" b="1" dirty="0" err="1">
                <a:latin typeface="+mn-lt"/>
              </a:rPr>
              <a:t>impositividade</a:t>
            </a:r>
            <a:r>
              <a:rPr lang="pt-BR" sz="2000" b="1" dirty="0">
                <a:latin typeface="+mn-lt"/>
              </a:rPr>
              <a:t> para todo o </a:t>
            </a:r>
            <a:r>
              <a:rPr lang="pt-BR" sz="2000" b="1" dirty="0" smtClean="0">
                <a:latin typeface="+mn-lt"/>
              </a:rPr>
              <a:t>orçamento</a:t>
            </a:r>
            <a:r>
              <a:rPr lang="pt-BR" sz="2000" dirty="0" smtClean="0">
                <a:latin typeface="+mn-lt"/>
              </a:rPr>
              <a:t> “Art</a:t>
            </a:r>
            <a:r>
              <a:rPr lang="pt-BR" sz="2000" dirty="0">
                <a:latin typeface="+mn-lt"/>
              </a:rPr>
              <a:t>. 165. (...) </a:t>
            </a:r>
            <a:r>
              <a:rPr lang="pt-BR" sz="2000" dirty="0" smtClean="0">
                <a:latin typeface="+mn-lt"/>
              </a:rPr>
              <a:t>§ </a:t>
            </a:r>
            <a:r>
              <a:rPr lang="pt-BR" sz="2000" dirty="0">
                <a:latin typeface="+mn-lt"/>
              </a:rPr>
              <a:t>10. A administração tem o dever de executar as programações orçamentárias, adotando os meios e as medidas necessários, com o propósito de garantir a efetiva entrega de bens e serviços à sociedade</a:t>
            </a:r>
            <a:r>
              <a:rPr lang="pt-BR" sz="2000" dirty="0" smtClean="0">
                <a:latin typeface="+mn-lt"/>
              </a:rPr>
              <a:t>.”</a:t>
            </a:r>
            <a:endParaRPr lang="pt-BR" sz="2000" dirty="0">
              <a:latin typeface="+mn-lt"/>
            </a:endParaRPr>
          </a:p>
          <a:p>
            <a:pPr indent="360363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87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07368" y="793155"/>
                <a:ext cx="1166529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4000" b="1" dirty="0" smtClean="0">
                    <a:latin typeface="+mn-lt"/>
                  </a:rPr>
                  <a:t>PEC nº 22/2000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pt-BR" sz="2700" dirty="0" smtClean="0">
                    <a:latin typeface="+mn-lt"/>
                  </a:rPr>
                  <a:t>Proposição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pt-BR" sz="2100" dirty="0" smtClean="0">
                    <a:latin typeface="+mn-lt"/>
                  </a:rPr>
                  <a:t>Sessão </a:t>
                </a:r>
                <a:r>
                  <a:rPr lang="pt-BR" sz="2100" dirty="0">
                    <a:latin typeface="+mn-lt"/>
                  </a:rPr>
                  <a:t>legislativa só </a:t>
                </a:r>
                <a:r>
                  <a:rPr lang="pt-BR" sz="2100" b="1" dirty="0">
                    <a:latin typeface="+mn-lt"/>
                  </a:rPr>
                  <a:t>poderá ser encerrada após </a:t>
                </a:r>
                <a:r>
                  <a:rPr lang="pt-BR" sz="2100" b="1" dirty="0" smtClean="0">
                    <a:latin typeface="+mn-lt"/>
                  </a:rPr>
                  <a:t>deliberação </a:t>
                </a:r>
                <a:r>
                  <a:rPr lang="pt-BR" sz="2100" dirty="0">
                    <a:latin typeface="+mn-lt"/>
                  </a:rPr>
                  <a:t>do projeto de Lei Orçamentária Anual </a:t>
                </a:r>
                <a:r>
                  <a:rPr lang="pt-BR" sz="2100" dirty="0" smtClean="0">
                    <a:latin typeface="+mn-lt"/>
                  </a:rPr>
                  <a:t> e </a:t>
                </a:r>
                <a:r>
                  <a:rPr lang="pt-BR" sz="2100" b="1" dirty="0" smtClean="0">
                    <a:latin typeface="+mn-lt"/>
                  </a:rPr>
                  <a:t>altera </a:t>
                </a:r>
                <a:r>
                  <a:rPr lang="pt-BR" sz="2100" b="1" dirty="0">
                    <a:latin typeface="+mn-lt"/>
                  </a:rPr>
                  <a:t>os prazos </a:t>
                </a:r>
                <a:r>
                  <a:rPr lang="pt-BR" sz="2100" dirty="0">
                    <a:latin typeface="+mn-lt"/>
                  </a:rPr>
                  <a:t>para que CN aprecie os Projetos de </a:t>
                </a:r>
                <a:r>
                  <a:rPr lang="pt-BR" sz="2100" dirty="0" smtClean="0">
                    <a:latin typeface="+mn-lt"/>
                  </a:rPr>
                  <a:t>LOA (</a:t>
                </a:r>
                <a14:m>
                  <m:oMath xmlns:m="http://schemas.openxmlformats.org/officeDocument/2006/math">
                    <m:r>
                      <a:rPr lang="pt-BR" sz="2100" i="1" smtClean="0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pt-BR" sz="2100" dirty="0" smtClean="0">
                    <a:latin typeface="+mn-lt"/>
                  </a:rPr>
                  <a:t> 31/5 e </a:t>
                </a:r>
                <a14:m>
                  <m:oMath xmlns:m="http://schemas.openxmlformats.org/officeDocument/2006/math">
                    <m:r>
                      <a:rPr lang="pt-BR" sz="2100" i="1" smtClean="0"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r>
                  <a:rPr lang="pt-BR" sz="2100" dirty="0" smtClean="0">
                    <a:latin typeface="+mn-lt"/>
                  </a:rPr>
                  <a:t> 22/12), LDO (</a:t>
                </a:r>
                <a14:m>
                  <m:oMath xmlns:m="http://schemas.openxmlformats.org/officeDocument/2006/math">
                    <m:r>
                      <a:rPr lang="pt-BR" sz="2100" i="1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pt-BR" sz="2100" dirty="0" smtClean="0"/>
                  <a:t> 20/2 e </a:t>
                </a:r>
                <a14:m>
                  <m:oMath xmlns:m="http://schemas.openxmlformats.org/officeDocument/2006/math">
                    <m:r>
                      <a:rPr lang="pt-BR" sz="2100" i="1" smtClean="0">
                        <a:latin typeface="Cambria Math"/>
                        <a:ea typeface="Cambria Math"/>
                      </a:rPr>
                      <m:t>↓</m:t>
                    </m:r>
                    <m:r>
                      <a:rPr lang="pt-BR" sz="21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100" dirty="0" smtClean="0"/>
                  <a:t>30/4) </a:t>
                </a:r>
                <a:r>
                  <a:rPr lang="pt-BR" sz="2100" dirty="0" smtClean="0">
                    <a:latin typeface="+mn-lt"/>
                  </a:rPr>
                  <a:t>e PPA (</a:t>
                </a:r>
                <a14:m>
                  <m:oMath xmlns:m="http://schemas.openxmlformats.org/officeDocument/2006/math">
                    <m:r>
                      <a:rPr lang="pt-BR" sz="2100" i="1">
                        <a:latin typeface="Cambria Math"/>
                        <a:ea typeface="Cambria Math"/>
                      </a:rPr>
                      <m:t>↑</m:t>
                    </m:r>
                    <m:r>
                      <a:rPr lang="pt-BR" sz="21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100" dirty="0" smtClean="0"/>
                  <a:t>30/4 </a:t>
                </a:r>
                <a:r>
                  <a:rPr lang="pt-BR" sz="2100" dirty="0"/>
                  <a:t>e </a:t>
                </a:r>
                <a14:m>
                  <m:oMath xmlns:m="http://schemas.openxmlformats.org/officeDocument/2006/math">
                    <m:r>
                      <a:rPr lang="pt-BR" sz="2100" i="1"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r>
                  <a:rPr lang="pt-BR" sz="2100" dirty="0" smtClean="0"/>
                  <a:t> 17/07)</a:t>
                </a:r>
                <a:endParaRPr lang="pt-BR" sz="21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793155"/>
                <a:ext cx="11665296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993" t="-4878" b="-43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263525"/>
            <a:r>
              <a:rPr lang="pt-BR" sz="3200" b="1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Análise dos principais aspectos da PEC 22/2000</a:t>
            </a:r>
            <a:endParaRPr lang="pt-BR" sz="3200" b="1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7368" y="3025403"/>
            <a:ext cx="116652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700" dirty="0" smtClean="0">
                <a:latin typeface="+mn-lt"/>
              </a:rPr>
              <a:t>Análise</a:t>
            </a:r>
          </a:p>
          <a:p>
            <a:pPr marL="180000" indent="-180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pt-BR" sz="2100" dirty="0" smtClean="0">
                <a:latin typeface="+mn-lt"/>
              </a:rPr>
              <a:t>Nos último 20 anos, em apenas 5 deles (2000, 2006, 2008, 2013 e 2015) a sanção não ocorreu em dez ou jan. Ou seja, apesar de diferente da justificativa da PEC, ainda persistem exercícios que se iniciam sem a lei orçamentária aprovada pelo CN. Com isso, torna-se relevante a orientação </a:t>
            </a:r>
            <a:r>
              <a:rPr lang="pt-BR" sz="2100" dirty="0">
                <a:latin typeface="+mn-lt"/>
              </a:rPr>
              <a:t>d</a:t>
            </a:r>
            <a:r>
              <a:rPr lang="pt-BR" sz="2100" dirty="0" smtClean="0">
                <a:latin typeface="+mn-lt"/>
              </a:rPr>
              <a:t>a PEC.</a:t>
            </a:r>
          </a:p>
          <a:p>
            <a:pPr marL="180000" indent="-180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pt-BR" sz="2100" dirty="0" smtClean="0">
                <a:latin typeface="+mn-lt"/>
              </a:rPr>
              <a:t>Com relação ao prazos de envio e apreciação, é preocupante antecipar os períodos dessas leis, sob pena de imprecisão das projeções e insuficiência de tempo para sua elaboração. Nos </a:t>
            </a:r>
            <a:r>
              <a:rPr lang="pt-BR" sz="2100" dirty="0" smtClean="0">
                <a:latin typeface="+mn-lt"/>
                <a:hlinkClick r:id="rId4"/>
              </a:rPr>
              <a:t>países da OCDE</a:t>
            </a:r>
            <a:r>
              <a:rPr lang="pt-BR" sz="2100" dirty="0" smtClean="0">
                <a:latin typeface="+mn-lt"/>
              </a:rPr>
              <a:t>, p.ex., a maioria segue recomendação da entidade: pelo menos 3 meses para apreciação pelo Parlamento antes do inicio do exercício financeiro (a média dos países membros é de 2,87 meses). </a:t>
            </a:r>
          </a:p>
        </p:txBody>
      </p:sp>
    </p:spTree>
    <p:extLst>
      <p:ext uri="{BB962C8B-B14F-4D97-AF65-F5344CB8AC3E}">
        <p14:creationId xmlns:p14="http://schemas.microsoft.com/office/powerpoint/2010/main" val="24062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7368" y="793155"/>
            <a:ext cx="1166529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4000" b="1" dirty="0" smtClean="0">
                <a:latin typeface="+mn-lt"/>
              </a:rPr>
              <a:t>PEC nº 22/2000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700" dirty="0" smtClean="0">
                <a:latin typeface="+mn-lt"/>
              </a:rPr>
              <a:t>Proposição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100" dirty="0" smtClean="0">
                <a:latin typeface="+mn-lt"/>
              </a:rPr>
              <a:t>Veda </a:t>
            </a:r>
            <a:r>
              <a:rPr lang="pt-BR" sz="2100" dirty="0">
                <a:latin typeface="+mn-lt"/>
              </a:rPr>
              <a:t>a ocorrência de </a:t>
            </a:r>
            <a:r>
              <a:rPr lang="pt-BR" sz="2100" b="1" dirty="0">
                <a:latin typeface="+mn-lt"/>
              </a:rPr>
              <a:t>programação genérica</a:t>
            </a:r>
            <a:r>
              <a:rPr lang="pt-BR" sz="2100" dirty="0">
                <a:latin typeface="+mn-lt"/>
              </a:rPr>
              <a:t> e a </a:t>
            </a:r>
            <a:r>
              <a:rPr lang="pt-BR" sz="2100" b="1" dirty="0">
                <a:latin typeface="+mn-lt"/>
              </a:rPr>
              <a:t>existência de receitas condicionadas</a:t>
            </a:r>
            <a:r>
              <a:rPr lang="pt-BR" sz="2100" dirty="0">
                <a:latin typeface="+mn-lt"/>
              </a:rPr>
              <a:t> nas leis orçamentárias</a:t>
            </a:r>
            <a:endParaRPr lang="pt-BR" sz="2100" dirty="0" smtClean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263525"/>
            <a:r>
              <a:rPr lang="pt-BR" sz="3200" b="1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Análise dos principais aspectos da PEC 22/2000</a:t>
            </a:r>
            <a:endParaRPr lang="pt-BR" sz="3200" b="1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7368" y="2631970"/>
            <a:ext cx="6423044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t-BR" sz="2700" dirty="0" smtClean="0">
                <a:latin typeface="+mn-lt"/>
              </a:rPr>
              <a:t>Análise</a:t>
            </a:r>
          </a:p>
          <a:p>
            <a:pPr marL="180000" indent="-1800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pt-BR" sz="2000" dirty="0">
                <a:latin typeface="+mn-lt"/>
              </a:rPr>
              <a:t>Nos</a:t>
            </a:r>
            <a:r>
              <a:rPr lang="pt-BR" sz="2000" dirty="0" smtClean="0">
                <a:latin typeface="+mn-lt"/>
              </a:rPr>
              <a:t> últimos 6 </a:t>
            </a:r>
            <a:r>
              <a:rPr lang="pt-BR" sz="2000" dirty="0">
                <a:latin typeface="+mn-lt"/>
              </a:rPr>
              <a:t>anos, </a:t>
            </a:r>
            <a:r>
              <a:rPr lang="pt-BR" sz="2000" dirty="0" smtClean="0">
                <a:latin typeface="+mn-lt"/>
              </a:rPr>
              <a:t>cerca </a:t>
            </a:r>
            <a:r>
              <a:rPr lang="pt-BR" sz="2000" dirty="0">
                <a:latin typeface="+mn-lt"/>
              </a:rPr>
              <a:t>de </a:t>
            </a:r>
            <a:r>
              <a:rPr lang="pt-BR" sz="2000" dirty="0" smtClean="0">
                <a:latin typeface="+mn-lt"/>
              </a:rPr>
              <a:t>76%  </a:t>
            </a:r>
            <a:r>
              <a:rPr lang="pt-BR" sz="2000" dirty="0">
                <a:latin typeface="+mn-lt"/>
              </a:rPr>
              <a:t>e 91% da </a:t>
            </a:r>
            <a:r>
              <a:rPr lang="pt-BR" sz="2000" b="1" dirty="0">
                <a:latin typeface="+mn-lt"/>
              </a:rPr>
              <a:t>quantidade de ações do orçamento fiscal</a:t>
            </a:r>
            <a:r>
              <a:rPr lang="pt-BR" sz="2000" dirty="0">
                <a:latin typeface="+mn-lt"/>
              </a:rPr>
              <a:t> de todos os tipos e de projetos, respectivamente, foram diferentes do localizador </a:t>
            </a:r>
            <a:r>
              <a:rPr lang="pt-BR" sz="2000" dirty="0" smtClean="0">
                <a:latin typeface="+mn-lt"/>
              </a:rPr>
              <a:t>nacional.</a:t>
            </a:r>
          </a:p>
          <a:p>
            <a:pPr marL="180000" indent="-1800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pt-BR" sz="2000" dirty="0" smtClean="0">
                <a:latin typeface="+mn-lt"/>
              </a:rPr>
              <a:t>Com </a:t>
            </a:r>
            <a:r>
              <a:rPr lang="pt-BR" sz="2000" dirty="0">
                <a:latin typeface="+mn-lt"/>
              </a:rPr>
              <a:t>relação </a:t>
            </a:r>
            <a:r>
              <a:rPr lang="pt-BR" sz="2000" dirty="0" smtClean="0">
                <a:latin typeface="+mn-lt"/>
              </a:rPr>
              <a:t>à receita condicionada, a sistemática adotada nas LDO confirma que há maior transparência e confiabilidade às estimativas, as fontes condicionadas são identificadas e há apreciação do Parlamento, contudo não se executa despesa sem que a receita não seja realizada.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12" y="2492896"/>
            <a:ext cx="5314260" cy="248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207362" y="4938702"/>
            <a:ext cx="49373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/>
              <a:t>Nota: Esfera Fiscal, ações com dotação atual diferente de 0 (exceto ações orçamentárias e órgãos da reserva de contingencia e do tipo 7X.XXX</a:t>
            </a:r>
          </a:p>
          <a:p>
            <a:r>
              <a:rPr lang="pt-BR" sz="900" dirty="0"/>
              <a:t>Fonte: </a:t>
            </a:r>
            <a:r>
              <a:rPr lang="pt-BR" sz="900" dirty="0" smtClean="0"/>
              <a:t>SIOP. Elaboração: SOF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7737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7368" y="793155"/>
            <a:ext cx="1166529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4000" b="1" dirty="0" smtClean="0">
                <a:latin typeface="+mn-lt"/>
              </a:rPr>
              <a:t>PEC nº 22/2000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700" dirty="0" smtClean="0">
                <a:latin typeface="+mn-lt"/>
              </a:rPr>
              <a:t>Proposição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100" dirty="0" smtClean="0">
                <a:latin typeface="+mn-lt"/>
              </a:rPr>
              <a:t>Dispor </a:t>
            </a:r>
            <a:r>
              <a:rPr lang="pt-BR" sz="2100" dirty="0">
                <a:latin typeface="+mn-lt"/>
              </a:rPr>
              <a:t>de que novas programações na lei orçamentária somente seriam admitidas se aquelas em execução já tivessem sido </a:t>
            </a:r>
            <a:r>
              <a:rPr lang="pt-BR" sz="2100" b="1" dirty="0">
                <a:latin typeface="+mn-lt"/>
              </a:rPr>
              <a:t>adequadamente contempladas </a:t>
            </a:r>
            <a:r>
              <a:rPr lang="pt-BR" sz="2100" dirty="0">
                <a:latin typeface="+mn-lt"/>
              </a:rPr>
              <a:t>com </a:t>
            </a:r>
            <a:r>
              <a:rPr lang="pt-BR" sz="2100" dirty="0" smtClean="0">
                <a:latin typeface="+mn-lt"/>
              </a:rPr>
              <a:t>dotações.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263525"/>
            <a:r>
              <a:rPr lang="pt-BR" sz="3200" b="1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Análise dos principais aspectos da PEC 22/2000</a:t>
            </a:r>
            <a:endParaRPr lang="pt-BR" sz="3200" b="1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7368" y="2881387"/>
            <a:ext cx="116652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700" dirty="0" smtClean="0">
                <a:latin typeface="+mn-lt"/>
              </a:rPr>
              <a:t>Análise</a:t>
            </a:r>
          </a:p>
          <a:p>
            <a:pPr marL="180000" indent="-180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pt-BR" sz="2100" dirty="0" smtClean="0">
                <a:latin typeface="+mn-lt"/>
              </a:rPr>
              <a:t>Meritória a intenção do legislador. Apesar de genérica, pressupõe-se pela justificativa que está se dirigindo aos investimentos do governo, especificamente a obras e serviços de engenharia, que normalmente estão no orçamento em ações do tipo “projeto”.  </a:t>
            </a:r>
          </a:p>
          <a:p>
            <a:pPr marL="180000" indent="-180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pt-BR" sz="2100" dirty="0" smtClean="0">
                <a:latin typeface="+mn-lt"/>
              </a:rPr>
              <a:t>Este princípio já foi contemplado por meio do art. 45 da LRF e também disciplinado pelas LDO (art. 18 no PLDO-2020). Não há consenso sobre o que seria adequadamente contemplado/suficiente. A orientação legal prioriza projetos que estão com 20% de execução financeira do seu custo total. O controle é difuso e cada órgão setorial é responsável pelo cumprimento do dispositivo.   </a:t>
            </a:r>
          </a:p>
        </p:txBody>
      </p:sp>
    </p:spTree>
    <p:extLst>
      <p:ext uri="{BB962C8B-B14F-4D97-AF65-F5344CB8AC3E}">
        <p14:creationId xmlns:p14="http://schemas.microsoft.com/office/powerpoint/2010/main" val="21285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7368" y="793155"/>
            <a:ext cx="11665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4000" b="1" dirty="0" smtClean="0">
                <a:latin typeface="+mn-lt"/>
              </a:rPr>
              <a:t>PEC nº 34/2000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700" dirty="0" smtClean="0">
                <a:latin typeface="+mn-lt"/>
              </a:rPr>
              <a:t>Proposição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100" dirty="0">
                <a:latin typeface="+mn-lt"/>
              </a:rPr>
              <a:t>Inclusão da </a:t>
            </a:r>
            <a:r>
              <a:rPr lang="pt-BR" sz="2100" b="1" dirty="0" err="1">
                <a:latin typeface="+mn-lt"/>
              </a:rPr>
              <a:t>impositividade</a:t>
            </a:r>
            <a:r>
              <a:rPr lang="pt-BR" sz="2100" b="1" dirty="0">
                <a:latin typeface="+mn-lt"/>
              </a:rPr>
              <a:t> para as emendas de bancada </a:t>
            </a:r>
            <a:r>
              <a:rPr lang="pt-BR" sz="2100" dirty="0">
                <a:latin typeface="+mn-lt"/>
              </a:rPr>
              <a:t>estaduais (0,8 e 1,0% da RCL), com regra para emendas com investimentos plurianuais, e veta os </a:t>
            </a:r>
            <a:r>
              <a:rPr lang="pt-BR" sz="2100" b="1" dirty="0">
                <a:latin typeface="+mn-lt"/>
              </a:rPr>
              <a:t>prazos de apuração e saneamento dos impedimentos </a:t>
            </a:r>
            <a:r>
              <a:rPr lang="pt-BR" sz="2100" b="1" dirty="0" smtClean="0">
                <a:latin typeface="+mn-lt"/>
              </a:rPr>
              <a:t>técnicos.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263525"/>
            <a:r>
              <a:rPr lang="pt-BR" sz="3200" b="1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Análise dos principais aspectos da PEC 34/2000</a:t>
            </a:r>
            <a:endParaRPr lang="pt-BR" sz="3200" b="1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7368" y="2881387"/>
            <a:ext cx="1166529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700" dirty="0" smtClean="0">
                <a:latin typeface="+mn-lt"/>
              </a:rPr>
              <a:t>Análise</a:t>
            </a:r>
          </a:p>
          <a:p>
            <a:pPr marL="180000" indent="-180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pt-BR" sz="2100" dirty="0" smtClean="0">
                <a:latin typeface="+mn-lt"/>
              </a:rPr>
              <a:t>Enrijece um pouco mais o orçamento ao cristalizar no mandamento constitucional esta vinculação. Embora o </a:t>
            </a:r>
            <a:r>
              <a:rPr lang="pt-BR" sz="2100" dirty="0" err="1" smtClean="0">
                <a:latin typeface="+mn-lt"/>
              </a:rPr>
              <a:t>Exmo</a:t>
            </a:r>
            <a:r>
              <a:rPr lang="pt-BR" sz="2100" dirty="0" smtClean="0">
                <a:latin typeface="+mn-lt"/>
              </a:rPr>
              <a:t> Relator no Senado tenha previsto a repetição das emendas para investimentos novos ou em andamento e que são plurianuais, o resultado absorve parcela da despesa primária discricionária, que vem reduzindo sua participação (em relação ao PIB, reduzimos pela metade com relação a 2010) .</a:t>
            </a:r>
          </a:p>
          <a:p>
            <a:pPr marL="180000" indent="-180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pt-BR" sz="2100" dirty="0" smtClean="0">
                <a:latin typeface="+mn-lt"/>
              </a:rPr>
              <a:t>Com relação ao veto nos prazos constitucionais, abre-se a possibilidade de reorganizar o processo de reconhecimento e saneamento dos impedimentos técnicos. </a:t>
            </a:r>
            <a:r>
              <a:rPr lang="pt-BR" sz="2100" dirty="0">
                <a:latin typeface="+mn-lt"/>
              </a:rPr>
              <a:t>B</a:t>
            </a:r>
            <a:r>
              <a:rPr lang="pt-BR" sz="2100" dirty="0" smtClean="0">
                <a:latin typeface="+mn-lt"/>
              </a:rPr>
              <a:t>eneficiários indicados </a:t>
            </a:r>
            <a:r>
              <a:rPr lang="pt-BR" sz="2100" dirty="0">
                <a:latin typeface="+mn-lt"/>
              </a:rPr>
              <a:t>antes do 1º </a:t>
            </a:r>
            <a:r>
              <a:rPr lang="pt-BR" sz="2100" dirty="0" smtClean="0">
                <a:latin typeface="+mn-lt"/>
              </a:rPr>
              <a:t>relatório </a:t>
            </a:r>
            <a:r>
              <a:rPr lang="pt-BR" sz="2100" dirty="0">
                <a:latin typeface="+mn-lt"/>
              </a:rPr>
              <a:t>de avaliação de receitas e </a:t>
            </a:r>
            <a:r>
              <a:rPr lang="pt-BR" sz="2100" dirty="0" smtClean="0">
                <a:latin typeface="+mn-lt"/>
              </a:rPr>
              <a:t>despesas e </a:t>
            </a:r>
            <a:r>
              <a:rPr lang="pt-BR" sz="2100" dirty="0" err="1" smtClean="0">
                <a:latin typeface="+mn-lt"/>
              </a:rPr>
              <a:t>PLs</a:t>
            </a:r>
            <a:r>
              <a:rPr lang="pt-BR" sz="2100" dirty="0" smtClean="0">
                <a:latin typeface="+mn-lt"/>
              </a:rPr>
              <a:t> aprovados somente no final do ano serão os principais procedimentos que podem ser aperfeiçoados.</a:t>
            </a:r>
          </a:p>
        </p:txBody>
      </p:sp>
    </p:spTree>
    <p:extLst>
      <p:ext uri="{BB962C8B-B14F-4D97-AF65-F5344CB8AC3E}">
        <p14:creationId xmlns:p14="http://schemas.microsoft.com/office/powerpoint/2010/main" val="29313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7368" y="793155"/>
            <a:ext cx="1166529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4000" b="1" dirty="0" smtClean="0">
                <a:latin typeface="+mn-lt"/>
              </a:rPr>
              <a:t>PEC nº 22/2000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700" dirty="0" smtClean="0">
                <a:latin typeface="+mn-lt"/>
              </a:rPr>
              <a:t>Proposição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100" dirty="0">
                <a:latin typeface="+mn-lt"/>
              </a:rPr>
              <a:t>Torna obrigatória a execução de toda programação constante da LOA, salvo atendida solicitação presidencial encaminhada ao Congresso Nacional</a:t>
            </a:r>
            <a:r>
              <a:rPr lang="pt-BR" sz="2100" dirty="0" smtClean="0">
                <a:latin typeface="+mn-lt"/>
              </a:rPr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t-BR" sz="2100" dirty="0" smtClean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4000" b="1" dirty="0">
                <a:latin typeface="+mn-lt"/>
              </a:rPr>
              <a:t>PEC nº </a:t>
            </a:r>
            <a:r>
              <a:rPr lang="pt-BR" sz="4000" b="1" dirty="0" smtClean="0">
                <a:latin typeface="+mn-lt"/>
              </a:rPr>
              <a:t>34/2019</a:t>
            </a:r>
            <a:endParaRPr lang="pt-BR" sz="4000" b="1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700" dirty="0">
                <a:latin typeface="+mn-lt"/>
              </a:rPr>
              <a:t>Proposição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100" dirty="0">
                <a:latin typeface="+mn-lt"/>
              </a:rPr>
              <a:t>Inclusão da </a:t>
            </a:r>
            <a:r>
              <a:rPr lang="pt-BR" sz="2100" dirty="0" err="1">
                <a:latin typeface="+mn-lt"/>
              </a:rPr>
              <a:t>impositividade</a:t>
            </a:r>
            <a:r>
              <a:rPr lang="pt-BR" sz="2100" dirty="0">
                <a:latin typeface="+mn-lt"/>
              </a:rPr>
              <a:t> para todo o orçamento “Art. 165. (...) § 10. A administração tem o dever de executar as programações orçamentárias, adotando os meios e as medidas necessários, com o propósito de garantir a efetiva entrega de bens e serviços à </a:t>
            </a:r>
            <a:r>
              <a:rPr lang="pt-BR" sz="2100" dirty="0" smtClean="0">
                <a:latin typeface="+mn-lt"/>
              </a:rPr>
              <a:t>sociedade.”</a:t>
            </a:r>
            <a:endParaRPr lang="pt-BR" sz="2100" dirty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263525"/>
            <a:r>
              <a:rPr lang="pt-BR" sz="3200" b="1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Análise dos principais aspectos da PEC 22/2000</a:t>
            </a:r>
            <a:endParaRPr lang="pt-BR" sz="3200" b="1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>
              <a:defRPr/>
            </a:pPr>
            <a:fld id="{AD2BA33F-ED4B-4074-A97D-E5035DD4D168}" type="slidenum">
              <a:rPr lang="pt-BR" altLang="pt-BR" smtClean="0"/>
              <a:pPr>
                <a:defRPr/>
              </a:pPr>
              <a:t>7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8722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53" y="1111454"/>
            <a:ext cx="9914894" cy="5222000"/>
          </a:xfrm>
          <a:prstGeom prst="rect">
            <a:avLst/>
          </a:prstGeom>
        </p:spPr>
      </p:pic>
      <p:sp>
        <p:nvSpPr>
          <p:cNvPr id="6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822959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 FISCAL: ENGESSAMENTO DA DESPESA E GASTO PREVIDENCIÁRIO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4D39B-4F8E-475C-9A5C-931CEEE1D171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951984" y="1543472"/>
            <a:ext cx="1728192" cy="361372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779192" y="1543472"/>
            <a:ext cx="1546063" cy="361372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9480376" y="1543472"/>
            <a:ext cx="1638330" cy="361372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6017243" y="1543472"/>
            <a:ext cx="1571854" cy="87741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7824192" y="1543472"/>
            <a:ext cx="1440160" cy="87741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9563121" y="1543472"/>
            <a:ext cx="1482646" cy="87741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830501" y="876570"/>
            <a:ext cx="858874" cy="33855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49,3%</a:t>
            </a:r>
            <a:endParaRPr lang="pt-BR" sz="1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799104" y="885645"/>
            <a:ext cx="766555" cy="338554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89,2%</a:t>
            </a:r>
            <a:endParaRPr lang="pt-BR" sz="16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757824" y="876570"/>
            <a:ext cx="786448" cy="33855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57,3%</a:t>
            </a:r>
            <a:endParaRPr lang="pt-BR" sz="16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9552763" y="864102"/>
            <a:ext cx="791709" cy="33855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57,1%</a:t>
            </a:r>
            <a:endParaRPr lang="pt-BR" sz="16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8616280" y="876570"/>
            <a:ext cx="802622" cy="338554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96,8%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0410262" y="850885"/>
            <a:ext cx="802622" cy="338554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95,4%</a:t>
            </a:r>
            <a:endParaRPr lang="pt-BR" sz="1600" dirty="0"/>
          </a:p>
        </p:txBody>
      </p:sp>
      <p:sp>
        <p:nvSpPr>
          <p:cNvPr id="19" name="Retângulo 10"/>
          <p:cNvSpPr>
            <a:spLocks noChangeArrowheads="1"/>
          </p:cNvSpPr>
          <p:nvPr/>
        </p:nvSpPr>
        <p:spPr bwMode="auto">
          <a:xfrm>
            <a:off x="1088032" y="6392361"/>
            <a:ext cx="10120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+mn-lt"/>
              </a:rPr>
              <a:t>Fonte/Elaboração:</a:t>
            </a:r>
            <a:r>
              <a:rPr lang="en-US" sz="1200" dirty="0" smtClean="0">
                <a:latin typeface="+mn-lt"/>
              </a:rPr>
              <a:t> SOF/FAZENDA/ME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1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29DA5-737A-4FBF-9F63-E4BEA3711A4C}" type="slidenum">
              <a:rPr lang="pt-BR" altLang="pt-BR" smtClean="0"/>
              <a:pPr>
                <a:defRPr/>
              </a:pPr>
              <a:t>9</a:t>
            </a:fld>
            <a:endParaRPr lang="pt-BR" altLang="pt-BR" dirty="0"/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444686"/>
              </p:ext>
            </p:extLst>
          </p:nvPr>
        </p:nvGraphicFramePr>
        <p:xfrm>
          <a:off x="983432" y="908720"/>
          <a:ext cx="102971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822959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DESPESAS PRIMÁRIAS EM PROPORÇÃO DO PIB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10"/>
          <p:cNvSpPr>
            <a:spLocks noChangeArrowheads="1"/>
          </p:cNvSpPr>
          <p:nvPr/>
        </p:nvSpPr>
        <p:spPr bwMode="auto">
          <a:xfrm>
            <a:off x="1035732" y="5805264"/>
            <a:ext cx="10120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+mn-lt"/>
              </a:rPr>
              <a:t>Fonte/Elaboração:</a:t>
            </a:r>
            <a:r>
              <a:rPr lang="en-US" sz="1200" dirty="0" smtClean="0">
                <a:latin typeface="+mn-lt"/>
              </a:rPr>
              <a:t> SOF/FAZENDA/ME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5150</TotalTime>
  <Words>1433</Words>
  <Application>Microsoft Office PowerPoint</Application>
  <PresentationFormat>Widescreen</PresentationFormat>
  <Paragraphs>99</Paragraphs>
  <Slides>14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 Unicode MS</vt:lpstr>
      <vt:lpstr>Arial</vt:lpstr>
      <vt:lpstr>Calibri</vt:lpstr>
      <vt:lpstr>Cambria Math</vt:lpstr>
      <vt:lpstr>Times New Roman</vt:lpstr>
      <vt:lpstr>Wingdings</vt:lpstr>
      <vt:lpstr>Wingdings 3</vt:lpstr>
      <vt:lpstr>Tema do Office</vt:lpstr>
      <vt:lpstr> Orçamento Impositivo (PEC 22/2000 e PEC 34/2019) Comissão Senado do Futuro Senado Federal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Programação financeira e orçamentária 2016</dc:title>
  <dc:creator>07901256761;MÁRCIO LUIZ DE ALBUQUERQUE OLIVEIRA</dc:creator>
  <cp:keywords>MARCIO LUIZ DE ALBUQUERQUE OLIVEIRA</cp:keywords>
  <cp:lastModifiedBy>Andréia Mano da Silva Tavares</cp:lastModifiedBy>
  <cp:revision>354</cp:revision>
  <cp:lastPrinted>2016-11-18T17:53:30Z</cp:lastPrinted>
  <dcterms:created xsi:type="dcterms:W3CDTF">2016-02-04T12:54:23Z</dcterms:created>
  <dcterms:modified xsi:type="dcterms:W3CDTF">2019-06-13T12:32:32Z</dcterms:modified>
  <cp:category>ORÇAMENTO</cp:category>
</cp:coreProperties>
</file>