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10" r:id="rId2"/>
    <p:sldId id="340" r:id="rId3"/>
    <p:sldId id="279" r:id="rId4"/>
    <p:sldId id="395" r:id="rId5"/>
    <p:sldId id="317" r:id="rId6"/>
    <p:sldId id="398" r:id="rId7"/>
    <p:sldId id="396" r:id="rId8"/>
    <p:sldId id="416" r:id="rId9"/>
    <p:sldId id="400" r:id="rId10"/>
    <p:sldId id="397" r:id="rId11"/>
    <p:sldId id="399" r:id="rId12"/>
    <p:sldId id="401" r:id="rId13"/>
    <p:sldId id="402" r:id="rId14"/>
    <p:sldId id="407" r:id="rId15"/>
    <p:sldId id="352" r:id="rId16"/>
    <p:sldId id="404" r:id="rId17"/>
    <p:sldId id="408" r:id="rId18"/>
    <p:sldId id="369" r:id="rId19"/>
    <p:sldId id="313" r:id="rId20"/>
    <p:sldId id="411" r:id="rId21"/>
    <p:sldId id="338" r:id="rId22"/>
    <p:sldId id="412" r:id="rId23"/>
    <p:sldId id="414" r:id="rId24"/>
    <p:sldId id="258" r:id="rId25"/>
  </p:sldIdLst>
  <p:sldSz cx="9144000" cy="6858000" type="screen4x3"/>
  <p:notesSz cx="6881813" cy="96615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F00"/>
    <a:srgbClr val="00FF00"/>
    <a:srgbClr val="FF0000"/>
    <a:srgbClr val="CC9900"/>
    <a:srgbClr val="993300"/>
    <a:srgbClr val="996600"/>
    <a:srgbClr val="FF0066"/>
    <a:srgbClr val="9900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5" autoAdjust="0"/>
    <p:restoredTop sz="94660"/>
  </p:normalViewPr>
  <p:slideViewPr>
    <p:cSldViewPr snapToObjects="1">
      <p:cViewPr>
        <p:scale>
          <a:sx n="100" d="100"/>
          <a:sy n="100" d="100"/>
        </p:scale>
        <p:origin x="-654" y="5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 showGuides="1">
      <p:cViewPr varScale="1">
        <p:scale>
          <a:sx n="50" d="100"/>
          <a:sy n="50" d="100"/>
        </p:scale>
        <p:origin x="-1872" y="-90"/>
      </p:cViewPr>
      <p:guideLst>
        <p:guide orient="horz" pos="3043"/>
        <p:guide pos="216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c:spPr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  <c:spPr>
              <a:solidFill>
                <a:schemeClr val="accent3">
                  <a:lumMod val="50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c:spPr>
          </c:dPt>
          <c:dPt>
            <c:idx val="3"/>
            <c:bubble3D val="0"/>
            <c:spPr>
              <a:solidFill>
                <a:schemeClr val="accent3">
                  <a:lumMod val="50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c:spPr>
          </c:dPt>
          <c:dPt>
            <c:idx val="4"/>
            <c:bubble3D val="0"/>
            <c:spPr>
              <a:solidFill>
                <a:schemeClr val="accent3">
                  <a:lumMod val="50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c:spPr>
          </c:dPt>
          <c:dPt>
            <c:idx val="5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c:spPr>
          </c:dPt>
          <c:dPt>
            <c:idx val="6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c:spPr>
          </c:dPt>
          <c:cat>
            <c:strRef>
              <c:f>Plan1!$A$2:$A$9</c:f>
              <c:strCache>
                <c:ptCount val="4"/>
                <c:pt idx="0">
                  <c:v>1º Tri</c:v>
                </c:pt>
                <c:pt idx="1">
                  <c:v>2º Tri</c:v>
                </c:pt>
                <c:pt idx="2">
                  <c:v>3º Tri</c:v>
                </c:pt>
                <c:pt idx="3">
                  <c:v>4º Tri</c:v>
                </c:pt>
              </c:strCache>
            </c:strRef>
          </c:cat>
          <c:val>
            <c:numRef>
              <c:f>Plan1!$B$2:$B$9</c:f>
              <c:numCache>
                <c:formatCode>General</c:formatCode>
                <c:ptCount val="8"/>
                <c:pt idx="0">
                  <c:v>14.3</c:v>
                </c:pt>
                <c:pt idx="1">
                  <c:v>14.3</c:v>
                </c:pt>
                <c:pt idx="2">
                  <c:v>14.3</c:v>
                </c:pt>
                <c:pt idx="3">
                  <c:v>14.3</c:v>
                </c:pt>
                <c:pt idx="5">
                  <c:v>14.3</c:v>
                </c:pt>
                <c:pt idx="6">
                  <c:v>14.3</c:v>
                </c:pt>
                <c:pt idx="7">
                  <c:v>14.3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cat>
            <c:strRef>
              <c:f>Plan1!$A$2:$A$5</c:f>
              <c:strCache>
                <c:ptCount val="1"/>
                <c:pt idx="0">
                  <c:v>1º Tri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8.1999999999999993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561516-8E94-49ED-84BF-B80AE0FAF86E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F30EEC4-E8C2-457B-80BF-F4096EE4BD63}">
      <dgm:prSet phldrT="[Texto]" custT="1"/>
      <dgm:spPr>
        <a:solidFill>
          <a:schemeClr val="tx2">
            <a:lumMod val="50000"/>
          </a:schemeClr>
        </a:solidFill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pt-BR" sz="14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rPr>
            <a:t>PLANO ESTRATÉGICO DE EMPREGO CONJUNTO DAS FORÇAS ARMADAS</a:t>
          </a:r>
          <a:endParaRPr lang="pt-BR" sz="1400" b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Franklin Gothic Medium" pitchFamily="34" charset="0"/>
          </a:endParaRPr>
        </a:p>
      </dgm:t>
    </dgm:pt>
    <dgm:pt modelId="{45046911-CD7F-44BC-929B-D594F42386FE}" type="parTrans" cxnId="{A6341504-1118-4801-88C8-4DA6B5DFCA91}">
      <dgm:prSet/>
      <dgm:spPr/>
      <dgm:t>
        <a:bodyPr/>
        <a:lstStyle/>
        <a:p>
          <a:endParaRPr lang="pt-BR"/>
        </a:p>
      </dgm:t>
    </dgm:pt>
    <dgm:pt modelId="{649F663F-458A-4AB3-823C-894ED6C119E8}" type="sibTrans" cxnId="{A6341504-1118-4801-88C8-4DA6B5DFCA91}">
      <dgm:prSet/>
      <dgm:spPr/>
      <dgm:t>
        <a:bodyPr/>
        <a:lstStyle/>
        <a:p>
          <a:endParaRPr lang="pt-BR"/>
        </a:p>
      </dgm:t>
    </dgm:pt>
    <dgm:pt modelId="{50DFC727-328E-4091-B57D-A58794D1F355}">
      <dgm:prSet phldrT="[Texto]" custT="1"/>
      <dgm:spPr>
        <a:solidFill>
          <a:schemeClr val="tx2">
            <a:lumMod val="50000"/>
          </a:schemeClr>
        </a:solidFill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pt-BR" sz="14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rPr>
            <a:t>PLANOS DOS COMANDOS CONJUNTOS</a:t>
          </a:r>
          <a:endParaRPr lang="pt-BR" sz="1400" b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Franklin Gothic Medium" pitchFamily="34" charset="0"/>
          </a:endParaRPr>
        </a:p>
      </dgm:t>
    </dgm:pt>
    <dgm:pt modelId="{513BF319-EE80-4DB4-890C-A8D7D778E350}" type="parTrans" cxnId="{085B20A0-3310-400A-816F-336A25673CA4}">
      <dgm:prSet/>
      <dgm:spPr/>
      <dgm:t>
        <a:bodyPr/>
        <a:lstStyle/>
        <a:p>
          <a:endParaRPr lang="pt-BR"/>
        </a:p>
      </dgm:t>
    </dgm:pt>
    <dgm:pt modelId="{3C6AE68C-96AF-4DD0-B831-D800AFA4C5BF}" type="sibTrans" cxnId="{085B20A0-3310-400A-816F-336A25673CA4}">
      <dgm:prSet/>
      <dgm:spPr/>
      <dgm:t>
        <a:bodyPr/>
        <a:lstStyle/>
        <a:p>
          <a:endParaRPr lang="pt-BR"/>
        </a:p>
      </dgm:t>
    </dgm:pt>
    <dgm:pt modelId="{F9C84185-109E-4A3D-9AE8-C6B9EDDC3FAF}">
      <dgm:prSet custT="1"/>
      <dgm:spPr>
        <a:solidFill>
          <a:schemeClr val="tx2">
            <a:lumMod val="50000"/>
          </a:schemeClr>
        </a:solidFill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pt-BR" sz="14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rPr>
            <a:t>DIRETRIZ MINISTERIAL</a:t>
          </a:r>
          <a:endParaRPr lang="pt-BR" sz="1400" b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Franklin Gothic Medium" pitchFamily="34" charset="0"/>
          </a:endParaRPr>
        </a:p>
      </dgm:t>
    </dgm:pt>
    <dgm:pt modelId="{C9773344-3E2C-471E-AA3A-CFD4C4EAC1CE}" type="parTrans" cxnId="{7BFD0AFF-C7C4-4211-A24F-AD85105A9B44}">
      <dgm:prSet/>
      <dgm:spPr/>
      <dgm:t>
        <a:bodyPr/>
        <a:lstStyle/>
        <a:p>
          <a:endParaRPr lang="pt-BR"/>
        </a:p>
      </dgm:t>
    </dgm:pt>
    <dgm:pt modelId="{64580C9E-E992-4145-AB02-D7B62AD1434C}" type="sibTrans" cxnId="{7BFD0AFF-C7C4-4211-A24F-AD85105A9B44}">
      <dgm:prSet/>
      <dgm:spPr/>
      <dgm:t>
        <a:bodyPr/>
        <a:lstStyle/>
        <a:p>
          <a:endParaRPr lang="pt-BR"/>
        </a:p>
      </dgm:t>
    </dgm:pt>
    <dgm:pt modelId="{8BFA0CED-4C1E-4EAA-B6FB-72A7204067C0}" type="pres">
      <dgm:prSet presAssocID="{0F561516-8E94-49ED-84BF-B80AE0FAF86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25717BB2-9195-491D-8358-EAA753CAD85B}" type="pres">
      <dgm:prSet presAssocID="{F9C84185-109E-4A3D-9AE8-C6B9EDDC3FAF}" presName="composite" presStyleCnt="0"/>
      <dgm:spPr/>
    </dgm:pt>
    <dgm:pt modelId="{46D3EF86-F738-4C14-9657-D5D335BEAEC0}" type="pres">
      <dgm:prSet presAssocID="{F9C84185-109E-4A3D-9AE8-C6B9EDDC3FAF}" presName="bentUpArrow1" presStyleLbl="alignImgPlace1" presStyleIdx="0" presStyleCnt="2" custScaleX="49072" custScaleY="47493" custLinFactNeighborX="36759" custLinFactNeighborY="-54823"/>
      <dgm:spPr>
        <a:solidFill>
          <a:srgbClr val="FF0000"/>
        </a:solidFill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pt-BR"/>
        </a:p>
      </dgm:t>
    </dgm:pt>
    <dgm:pt modelId="{2B23B42E-997B-4B43-8D94-98C252886E2A}" type="pres">
      <dgm:prSet presAssocID="{F9C84185-109E-4A3D-9AE8-C6B9EDDC3FAF}" presName="ParentText" presStyleLbl="node1" presStyleIdx="0" presStyleCnt="3" custScaleX="76661" custScaleY="62880" custLinFactNeighborX="6197" custLinFactNeighborY="-144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DA6F505-8670-490A-BF87-671F5112ED73}" type="pres">
      <dgm:prSet presAssocID="{F9C84185-109E-4A3D-9AE8-C6B9EDDC3FAF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26252AFF-9191-4C91-8FBE-527168143893}" type="pres">
      <dgm:prSet presAssocID="{64580C9E-E992-4145-AB02-D7B62AD1434C}" presName="sibTrans" presStyleCnt="0"/>
      <dgm:spPr/>
    </dgm:pt>
    <dgm:pt modelId="{64F51628-6C45-4882-9228-8BF1A774B4D2}" type="pres">
      <dgm:prSet presAssocID="{9F30EEC4-E8C2-457B-80BF-F4096EE4BD63}" presName="composite" presStyleCnt="0"/>
      <dgm:spPr/>
    </dgm:pt>
    <dgm:pt modelId="{AF23F3C5-D9B4-4A5B-95D9-BC6FDACB292D}" type="pres">
      <dgm:prSet presAssocID="{9F30EEC4-E8C2-457B-80BF-F4096EE4BD63}" presName="bentUpArrow1" presStyleLbl="alignImgPlace1" presStyleIdx="1" presStyleCnt="2" custScaleX="49072" custScaleY="47493" custLinFactNeighborX="37839" custLinFactNeighborY="-73171"/>
      <dgm:spPr>
        <a:solidFill>
          <a:srgbClr val="FF0000"/>
        </a:solidFill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pt-BR"/>
        </a:p>
      </dgm:t>
    </dgm:pt>
    <dgm:pt modelId="{D551916E-6CBF-4916-8646-8F68DEECCFF8}" type="pres">
      <dgm:prSet presAssocID="{9F30EEC4-E8C2-457B-80BF-F4096EE4BD63}" presName="ParentText" presStyleLbl="node1" presStyleIdx="1" presStyleCnt="3" custScaleX="76661" custScaleY="62880" custLinFactNeighborX="4768" custLinFactNeighborY="-2302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F644E7E-5930-4CE4-88F2-6C9B85F1D8A9}" type="pres">
      <dgm:prSet presAssocID="{9F30EEC4-E8C2-457B-80BF-F4096EE4BD63}" presName="ChildText" presStyleLbl="revTx" presStyleIdx="1" presStyleCnt="2" custScaleX="146441" custLinFactNeighborX="34468" custLinFactNeighborY="216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D0A6264-2BBA-4659-A4B7-560B7DE7CA72}" type="pres">
      <dgm:prSet presAssocID="{649F663F-458A-4AB3-823C-894ED6C119E8}" presName="sibTrans" presStyleCnt="0"/>
      <dgm:spPr/>
    </dgm:pt>
    <dgm:pt modelId="{C74978A0-5E3F-428F-A33C-23C7FBEF7BF3}" type="pres">
      <dgm:prSet presAssocID="{50DFC727-328E-4091-B57D-A58794D1F355}" presName="composite" presStyleCnt="0"/>
      <dgm:spPr/>
    </dgm:pt>
    <dgm:pt modelId="{9D29408B-7074-4AE0-BFB5-EC9E8358A329}" type="pres">
      <dgm:prSet presAssocID="{50DFC727-328E-4091-B57D-A58794D1F355}" presName="ParentText" presStyleLbl="node1" presStyleIdx="2" presStyleCnt="3" custScaleX="76661" custScaleY="62880" custLinFactNeighborX="41" custLinFactNeighborY="-3135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A6341504-1118-4801-88C8-4DA6B5DFCA91}" srcId="{0F561516-8E94-49ED-84BF-B80AE0FAF86E}" destId="{9F30EEC4-E8C2-457B-80BF-F4096EE4BD63}" srcOrd="1" destOrd="0" parTransId="{45046911-CD7F-44BC-929B-D594F42386FE}" sibTransId="{649F663F-458A-4AB3-823C-894ED6C119E8}"/>
    <dgm:cxn modelId="{7BFD0AFF-C7C4-4211-A24F-AD85105A9B44}" srcId="{0F561516-8E94-49ED-84BF-B80AE0FAF86E}" destId="{F9C84185-109E-4A3D-9AE8-C6B9EDDC3FAF}" srcOrd="0" destOrd="0" parTransId="{C9773344-3E2C-471E-AA3A-CFD4C4EAC1CE}" sibTransId="{64580C9E-E992-4145-AB02-D7B62AD1434C}"/>
    <dgm:cxn modelId="{085B20A0-3310-400A-816F-336A25673CA4}" srcId="{0F561516-8E94-49ED-84BF-B80AE0FAF86E}" destId="{50DFC727-328E-4091-B57D-A58794D1F355}" srcOrd="2" destOrd="0" parTransId="{513BF319-EE80-4DB4-890C-A8D7D778E350}" sibTransId="{3C6AE68C-96AF-4DD0-B831-D800AFA4C5BF}"/>
    <dgm:cxn modelId="{E6A32DAF-927C-41DC-88F1-B72EF6DFAB4D}" type="presOf" srcId="{0F561516-8E94-49ED-84BF-B80AE0FAF86E}" destId="{8BFA0CED-4C1E-4EAA-B6FB-72A7204067C0}" srcOrd="0" destOrd="0" presId="urn:microsoft.com/office/officeart/2005/8/layout/StepDownProcess"/>
    <dgm:cxn modelId="{0A1F47F3-4FBA-4C47-B23E-574843EE4657}" type="presOf" srcId="{F9C84185-109E-4A3D-9AE8-C6B9EDDC3FAF}" destId="{2B23B42E-997B-4B43-8D94-98C252886E2A}" srcOrd="0" destOrd="0" presId="urn:microsoft.com/office/officeart/2005/8/layout/StepDownProcess"/>
    <dgm:cxn modelId="{8E525E24-3750-4172-AF57-04B2390BCAAB}" type="presOf" srcId="{9F30EEC4-E8C2-457B-80BF-F4096EE4BD63}" destId="{D551916E-6CBF-4916-8646-8F68DEECCFF8}" srcOrd="0" destOrd="0" presId="urn:microsoft.com/office/officeart/2005/8/layout/StepDownProcess"/>
    <dgm:cxn modelId="{F12FFD5C-6BC5-452A-9F9B-1061AF0A9012}" type="presOf" srcId="{50DFC727-328E-4091-B57D-A58794D1F355}" destId="{9D29408B-7074-4AE0-BFB5-EC9E8358A329}" srcOrd="0" destOrd="0" presId="urn:microsoft.com/office/officeart/2005/8/layout/StepDownProcess"/>
    <dgm:cxn modelId="{5B79FDF8-2E08-4C93-9BC5-8415B88A6F14}" type="presParOf" srcId="{8BFA0CED-4C1E-4EAA-B6FB-72A7204067C0}" destId="{25717BB2-9195-491D-8358-EAA753CAD85B}" srcOrd="0" destOrd="0" presId="urn:microsoft.com/office/officeart/2005/8/layout/StepDownProcess"/>
    <dgm:cxn modelId="{24535612-837E-409A-B6C5-AB65BEE2C222}" type="presParOf" srcId="{25717BB2-9195-491D-8358-EAA753CAD85B}" destId="{46D3EF86-F738-4C14-9657-D5D335BEAEC0}" srcOrd="0" destOrd="0" presId="urn:microsoft.com/office/officeart/2005/8/layout/StepDownProcess"/>
    <dgm:cxn modelId="{5E0B7405-69A1-42F4-9308-6AFCC213535C}" type="presParOf" srcId="{25717BB2-9195-491D-8358-EAA753CAD85B}" destId="{2B23B42E-997B-4B43-8D94-98C252886E2A}" srcOrd="1" destOrd="0" presId="urn:microsoft.com/office/officeart/2005/8/layout/StepDownProcess"/>
    <dgm:cxn modelId="{07F3DC2F-ED6D-4188-A53C-E283CF9FE080}" type="presParOf" srcId="{25717BB2-9195-491D-8358-EAA753CAD85B}" destId="{1DA6F505-8670-490A-BF87-671F5112ED73}" srcOrd="2" destOrd="0" presId="urn:microsoft.com/office/officeart/2005/8/layout/StepDownProcess"/>
    <dgm:cxn modelId="{64DB74E6-5E94-403C-B38A-490EC5CE7E9E}" type="presParOf" srcId="{8BFA0CED-4C1E-4EAA-B6FB-72A7204067C0}" destId="{26252AFF-9191-4C91-8FBE-527168143893}" srcOrd="1" destOrd="0" presId="urn:microsoft.com/office/officeart/2005/8/layout/StepDownProcess"/>
    <dgm:cxn modelId="{B5047D24-EF95-41A1-9509-BA3873338BA7}" type="presParOf" srcId="{8BFA0CED-4C1E-4EAA-B6FB-72A7204067C0}" destId="{64F51628-6C45-4882-9228-8BF1A774B4D2}" srcOrd="2" destOrd="0" presId="urn:microsoft.com/office/officeart/2005/8/layout/StepDownProcess"/>
    <dgm:cxn modelId="{759D845A-3805-4B45-9265-F1716965828F}" type="presParOf" srcId="{64F51628-6C45-4882-9228-8BF1A774B4D2}" destId="{AF23F3C5-D9B4-4A5B-95D9-BC6FDACB292D}" srcOrd="0" destOrd="0" presId="urn:microsoft.com/office/officeart/2005/8/layout/StepDownProcess"/>
    <dgm:cxn modelId="{6A891AFD-CB03-4C6B-AB03-936B61F731E8}" type="presParOf" srcId="{64F51628-6C45-4882-9228-8BF1A774B4D2}" destId="{D551916E-6CBF-4916-8646-8F68DEECCFF8}" srcOrd="1" destOrd="0" presId="urn:microsoft.com/office/officeart/2005/8/layout/StepDownProcess"/>
    <dgm:cxn modelId="{73BDC238-56FB-4A8E-8C1B-FE5E7BA81FE7}" type="presParOf" srcId="{64F51628-6C45-4882-9228-8BF1A774B4D2}" destId="{3F644E7E-5930-4CE4-88F2-6C9B85F1D8A9}" srcOrd="2" destOrd="0" presId="urn:microsoft.com/office/officeart/2005/8/layout/StepDownProcess"/>
    <dgm:cxn modelId="{2992A70D-5286-4457-9151-AB8CA7135419}" type="presParOf" srcId="{8BFA0CED-4C1E-4EAA-B6FB-72A7204067C0}" destId="{5D0A6264-2BBA-4659-A4B7-560B7DE7CA72}" srcOrd="3" destOrd="0" presId="urn:microsoft.com/office/officeart/2005/8/layout/StepDownProcess"/>
    <dgm:cxn modelId="{84784155-37B1-450D-B098-CAB3D7B9E8E7}" type="presParOf" srcId="{8BFA0CED-4C1E-4EAA-B6FB-72A7204067C0}" destId="{C74978A0-5E3F-428F-A33C-23C7FBEF7BF3}" srcOrd="4" destOrd="0" presId="urn:microsoft.com/office/officeart/2005/8/layout/StepDownProcess"/>
    <dgm:cxn modelId="{7A7195C9-75D5-4563-817B-1CCD15D29088}" type="presParOf" srcId="{C74978A0-5E3F-428F-A33C-23C7FBEF7BF3}" destId="{9D29408B-7074-4AE0-BFB5-EC9E8358A329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D3EF86-F738-4C14-9657-D5D335BEAEC0}">
      <dsp:nvSpPr>
        <dsp:cNvPr id="0" name=""/>
        <dsp:cNvSpPr/>
      </dsp:nvSpPr>
      <dsp:spPr>
        <a:xfrm rot="5400000">
          <a:off x="1546747" y="1501895"/>
          <a:ext cx="918926" cy="108094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23B42E-997B-4B43-8D94-98C252886E2A}">
      <dsp:nvSpPr>
        <dsp:cNvPr id="0" name=""/>
        <dsp:cNvSpPr/>
      </dsp:nvSpPr>
      <dsp:spPr>
        <a:xfrm>
          <a:off x="298380" y="247079"/>
          <a:ext cx="2496983" cy="1433612"/>
        </a:xfrm>
        <a:prstGeom prst="roundRect">
          <a:avLst>
            <a:gd name="adj" fmla="val 16670"/>
          </a:avLst>
        </a:prstGeom>
        <a:solidFill>
          <a:schemeClr val="tx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rPr>
            <a:t>DIRETRIZ MINISTERIAL</a:t>
          </a:r>
          <a:endParaRPr lang="pt-BR" sz="1400" b="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Franklin Gothic Medium" pitchFamily="34" charset="0"/>
          </a:endParaRPr>
        </a:p>
      </dsp:txBody>
      <dsp:txXfrm>
        <a:off x="368376" y="317075"/>
        <a:ext cx="2356991" cy="1293620"/>
      </dsp:txXfrm>
    </dsp:sp>
    <dsp:sp modelId="{1DA6F505-8670-490A-BF87-671F5112ED73}">
      <dsp:nvSpPr>
        <dsp:cNvPr id="0" name=""/>
        <dsp:cNvSpPr/>
      </dsp:nvSpPr>
      <dsp:spPr>
        <a:xfrm>
          <a:off x="2973612" y="74336"/>
          <a:ext cx="2368959" cy="1842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23F3C5-D9B4-4A5B-95D9-BC6FDACB292D}">
      <dsp:nvSpPr>
        <dsp:cNvPr id="0" name=""/>
        <dsp:cNvSpPr/>
      </dsp:nvSpPr>
      <dsp:spPr>
        <a:xfrm rot="5400000">
          <a:off x="4088636" y="2982574"/>
          <a:ext cx="918926" cy="108094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51916E-6CBF-4916-8646-8F68DEECCFF8}">
      <dsp:nvSpPr>
        <dsp:cNvPr id="0" name=""/>
        <dsp:cNvSpPr/>
      </dsp:nvSpPr>
      <dsp:spPr>
        <a:xfrm>
          <a:off x="2769933" y="1590715"/>
          <a:ext cx="2496983" cy="1433612"/>
        </a:xfrm>
        <a:prstGeom prst="roundRect">
          <a:avLst>
            <a:gd name="adj" fmla="val 16670"/>
          </a:avLst>
        </a:prstGeom>
        <a:solidFill>
          <a:schemeClr val="tx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rPr>
            <a:t>PLANO ESTRATÉGICO DE EMPREGO CONJUNTO DAS FORÇAS ARMADAS</a:t>
          </a:r>
          <a:endParaRPr lang="pt-BR" sz="1400" b="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Franklin Gothic Medium" pitchFamily="34" charset="0"/>
          </a:endParaRPr>
        </a:p>
      </dsp:txBody>
      <dsp:txXfrm>
        <a:off x="2839929" y="1660711"/>
        <a:ext cx="2356991" cy="1293620"/>
      </dsp:txXfrm>
    </dsp:sp>
    <dsp:sp modelId="{3F644E7E-5930-4CE4-88F2-6C9B85F1D8A9}">
      <dsp:nvSpPr>
        <dsp:cNvPr id="0" name=""/>
        <dsp:cNvSpPr/>
      </dsp:nvSpPr>
      <dsp:spPr>
        <a:xfrm>
          <a:off x="5038160" y="1949882"/>
          <a:ext cx="3469127" cy="1842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29408B-7074-4AE0-BFB5-EC9E8358A329}">
      <dsp:nvSpPr>
        <dsp:cNvPr id="0" name=""/>
        <dsp:cNvSpPr/>
      </dsp:nvSpPr>
      <dsp:spPr>
        <a:xfrm>
          <a:off x="5134065" y="3030865"/>
          <a:ext cx="2496983" cy="1433612"/>
        </a:xfrm>
        <a:prstGeom prst="roundRect">
          <a:avLst>
            <a:gd name="adj" fmla="val 16670"/>
          </a:avLst>
        </a:prstGeom>
        <a:solidFill>
          <a:schemeClr val="tx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rPr>
            <a:t>PLANOS DOS COMANDOS CONJUNTOS</a:t>
          </a:r>
          <a:endParaRPr lang="pt-BR" sz="1400" b="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Franklin Gothic Medium" pitchFamily="34" charset="0"/>
          </a:endParaRPr>
        </a:p>
      </dsp:txBody>
      <dsp:txXfrm>
        <a:off x="5204061" y="3100861"/>
        <a:ext cx="2356991" cy="12936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2119" cy="483076"/>
          </a:xfrm>
          <a:prstGeom prst="rect">
            <a:avLst/>
          </a:prstGeom>
        </p:spPr>
        <p:txBody>
          <a:bodyPr vert="horz" lIns="94814" tIns="47407" rIns="94814" bIns="47407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98103" y="1"/>
            <a:ext cx="2982119" cy="483076"/>
          </a:xfrm>
          <a:prstGeom prst="rect">
            <a:avLst/>
          </a:prstGeom>
        </p:spPr>
        <p:txBody>
          <a:bodyPr vert="horz" lIns="94814" tIns="47407" rIns="94814" bIns="47407" rtlCol="0"/>
          <a:lstStyle>
            <a:lvl1pPr algn="r">
              <a:defRPr sz="1200"/>
            </a:lvl1pPr>
          </a:lstStyle>
          <a:p>
            <a:fld id="{771EEB09-3018-465C-8186-81B9F58F8A9D}" type="datetimeFigureOut">
              <a:rPr lang="pt-BR" smtClean="0"/>
              <a:t>13/10/2015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1" y="9176773"/>
            <a:ext cx="2982119" cy="483076"/>
          </a:xfrm>
          <a:prstGeom prst="rect">
            <a:avLst/>
          </a:prstGeom>
        </p:spPr>
        <p:txBody>
          <a:bodyPr vert="horz" lIns="94814" tIns="47407" rIns="94814" bIns="47407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98103" y="9176773"/>
            <a:ext cx="2982119" cy="483076"/>
          </a:xfrm>
          <a:prstGeom prst="rect">
            <a:avLst/>
          </a:prstGeom>
        </p:spPr>
        <p:txBody>
          <a:bodyPr vert="horz" lIns="94814" tIns="47407" rIns="94814" bIns="47407" rtlCol="0" anchor="b"/>
          <a:lstStyle>
            <a:lvl1pPr algn="r">
              <a:defRPr sz="1200"/>
            </a:lvl1pPr>
          </a:lstStyle>
          <a:p>
            <a:fld id="{60A39B4F-F947-42C8-91F3-3A050D5FF5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40735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2119" cy="483076"/>
          </a:xfrm>
          <a:prstGeom prst="rect">
            <a:avLst/>
          </a:prstGeom>
        </p:spPr>
        <p:txBody>
          <a:bodyPr vert="horz" lIns="94814" tIns="47407" rIns="94814" bIns="47407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98103" y="1"/>
            <a:ext cx="2982119" cy="483076"/>
          </a:xfrm>
          <a:prstGeom prst="rect">
            <a:avLst/>
          </a:prstGeom>
        </p:spPr>
        <p:txBody>
          <a:bodyPr vert="horz" lIns="94814" tIns="47407" rIns="94814" bIns="47407" rtlCol="0"/>
          <a:lstStyle>
            <a:lvl1pPr algn="r">
              <a:defRPr sz="1200"/>
            </a:lvl1pPr>
          </a:lstStyle>
          <a:p>
            <a:fld id="{F8AB8138-30AA-46C1-971D-8499F4A8176C}" type="datetimeFigureOut">
              <a:rPr lang="pt-BR" smtClean="0"/>
              <a:t>13/10/2015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025525" y="723900"/>
            <a:ext cx="4832350" cy="36242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14" tIns="47407" rIns="94814" bIns="47407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8182" y="4589226"/>
            <a:ext cx="5505450" cy="4347686"/>
          </a:xfrm>
          <a:prstGeom prst="rect">
            <a:avLst/>
          </a:prstGeom>
        </p:spPr>
        <p:txBody>
          <a:bodyPr vert="horz" lIns="94814" tIns="47407" rIns="94814" bIns="47407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9176773"/>
            <a:ext cx="2982119" cy="483076"/>
          </a:xfrm>
          <a:prstGeom prst="rect">
            <a:avLst/>
          </a:prstGeom>
        </p:spPr>
        <p:txBody>
          <a:bodyPr vert="horz" lIns="94814" tIns="47407" rIns="94814" bIns="47407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98103" y="9176773"/>
            <a:ext cx="2982119" cy="483076"/>
          </a:xfrm>
          <a:prstGeom prst="rect">
            <a:avLst/>
          </a:prstGeom>
        </p:spPr>
        <p:txBody>
          <a:bodyPr vert="horz" lIns="94814" tIns="47407" rIns="94814" bIns="47407" rtlCol="0" anchor="b"/>
          <a:lstStyle>
            <a:lvl1pPr algn="r">
              <a:defRPr sz="1200"/>
            </a:lvl1pPr>
          </a:lstStyle>
          <a:p>
            <a:fld id="{6C6E7155-4262-4717-B0DC-2D7C832971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9864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6E7155-4262-4717-B0DC-2D7C832971D4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2854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91745" y="6356350"/>
            <a:ext cx="2133600" cy="365125"/>
          </a:xfrm>
        </p:spPr>
        <p:txBody>
          <a:bodyPr/>
          <a:lstStyle/>
          <a:p>
            <a:fld id="{33DACCFF-C2B3-1D49-9731-9A5DDF3B4B93}" type="datetimeFigureOut">
              <a:rPr lang="en-US" smtClean="0"/>
              <a:t>10/13/2015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7B183-49C4-E74D-8CBF-BB5F2AECAB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950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CCFF-C2B3-1D49-9731-9A5DDF3B4B93}" type="datetimeFigureOut">
              <a:rPr lang="en-US" smtClean="0"/>
              <a:t>10/13/2015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7B183-49C4-E74D-8CBF-BB5F2AECAB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88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CCFF-C2B3-1D49-9731-9A5DDF3B4B93}" type="datetimeFigureOut">
              <a:rPr lang="en-US" smtClean="0"/>
              <a:t>10/13/2015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7B183-49C4-E74D-8CBF-BB5F2AECAB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10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CCFF-C2B3-1D49-9731-9A5DDF3B4B93}" type="datetimeFigureOut">
              <a:rPr lang="en-US" smtClean="0"/>
              <a:t>10/13/2015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7B183-49C4-E74D-8CBF-BB5F2AECAB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265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CCFF-C2B3-1D49-9731-9A5DDF3B4B93}" type="datetimeFigureOut">
              <a:rPr lang="en-US" smtClean="0"/>
              <a:t>10/13/2015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7B183-49C4-E74D-8CBF-BB5F2AECAB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55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CCFF-C2B3-1D49-9731-9A5DDF3B4B93}" type="datetimeFigureOut">
              <a:rPr lang="en-US" smtClean="0"/>
              <a:t>10/13/2015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7B183-49C4-E74D-8CBF-BB5F2AECAB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531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CCFF-C2B3-1D49-9731-9A5DDF3B4B93}" type="datetimeFigureOut">
              <a:rPr lang="en-US" smtClean="0"/>
              <a:t>10/13/2015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7B183-49C4-E74D-8CBF-BB5F2AECAB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25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CCFF-C2B3-1D49-9731-9A5DDF3B4B93}" type="datetimeFigureOut">
              <a:rPr lang="en-US" smtClean="0"/>
              <a:t>10/13/2015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7B183-49C4-E74D-8CBF-BB5F2AECAB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43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CCFF-C2B3-1D49-9731-9A5DDF3B4B93}" type="datetimeFigureOut">
              <a:rPr lang="en-US" smtClean="0"/>
              <a:t>10/13/2015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7B183-49C4-E74D-8CBF-BB5F2AECAB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88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CCFF-C2B3-1D49-9731-9A5DDF3B4B93}" type="datetimeFigureOut">
              <a:rPr lang="en-US" smtClean="0"/>
              <a:t>10/13/2015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7B183-49C4-E74D-8CBF-BB5F2AECAB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058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CCFF-C2B3-1D49-9731-9A5DDF3B4B93}" type="datetimeFigureOut">
              <a:rPr lang="en-US" smtClean="0"/>
              <a:t>10/13/2015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7B183-49C4-E74D-8CBF-BB5F2AECAB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6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84438"/>
            <a:ext cx="8229600" cy="633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x-none" dirty="0" smtClean="0"/>
              <a:t>Título do slide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19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ACCFF-C2B3-1D49-9731-9A5DDF3B4B93}" type="datetimeFigureOut">
              <a:rPr lang="en-US" smtClean="0"/>
              <a:pPr/>
              <a:t>10/13/2015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7B183-49C4-E74D-8CBF-BB5F2AECAB3C}" type="slidenum">
              <a:rPr lang="en-US" smtClean="0"/>
              <a:t>‹nº›</a:t>
            </a:fld>
            <a:endParaRPr lang="en-US"/>
          </a:p>
        </p:txBody>
      </p:sp>
      <p:pic>
        <p:nvPicPr>
          <p:cNvPr id="5" name="Picture 4" descr="apre-MD-modelo2-interna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510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marcelo.srodrigues@defesa.gov.br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-MD-modelo-EMCFA-ab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" y="-155018"/>
            <a:ext cx="9141420" cy="68580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 flipV="1">
            <a:off x="-1" y="1250066"/>
            <a:ext cx="9141421" cy="2023916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>
              <a:alpha val="68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" y="1268760"/>
            <a:ext cx="9141421" cy="2123658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pt-BR" altLang="pt-B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Emprego da Inteligência de Defesa nos Jogos Olímpicos e Paraolímpicos Rio 2016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17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50521" y="367630"/>
            <a:ext cx="8630431" cy="633200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Setores Olímpicos</a:t>
            </a:r>
            <a:endParaRPr lang="en-US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2"/>
          <a:srcRect t="1946" r="28902" b="1670"/>
          <a:stretch/>
        </p:blipFill>
        <p:spPr bwMode="auto">
          <a:xfrm>
            <a:off x="1619672" y="1219200"/>
            <a:ext cx="5752678" cy="4791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aixaDeTexto 1"/>
          <p:cNvSpPr txBox="1"/>
          <p:nvPr/>
        </p:nvSpPr>
        <p:spPr>
          <a:xfrm>
            <a:off x="2987824" y="4221088"/>
            <a:ext cx="432048" cy="3693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15</a:t>
            </a:r>
            <a:endParaRPr lang="pt-BR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6516216" y="3933056"/>
            <a:ext cx="360040" cy="3693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4</a:t>
            </a:r>
            <a:endParaRPr lang="pt-BR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5508104" y="2852936"/>
            <a:ext cx="360040" cy="3693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4</a:t>
            </a:r>
            <a:endParaRPr lang="pt-BR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2843808" y="2051556"/>
            <a:ext cx="360040" cy="3693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9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69122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50521" y="367630"/>
            <a:ext cx="8630431" cy="633200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Cidades do Futebol</a:t>
            </a:r>
            <a:endParaRPr lang="en-US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026" name="Picture 2" descr="Imagem do Bras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215962"/>
            <a:ext cx="5184576" cy="4584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uxograma: Conector 2"/>
          <p:cNvSpPr/>
          <p:nvPr/>
        </p:nvSpPr>
        <p:spPr>
          <a:xfrm>
            <a:off x="4336926" y="2113806"/>
            <a:ext cx="144016" cy="144016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Fluxograma: Conector 16"/>
          <p:cNvSpPr/>
          <p:nvPr/>
        </p:nvSpPr>
        <p:spPr>
          <a:xfrm>
            <a:off x="6732240" y="3221360"/>
            <a:ext cx="144016" cy="144016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Fluxograma: Conector 17"/>
          <p:cNvSpPr/>
          <p:nvPr/>
        </p:nvSpPr>
        <p:spPr>
          <a:xfrm>
            <a:off x="5772125" y="4373488"/>
            <a:ext cx="144016" cy="144016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Fluxograma: Conector 20"/>
          <p:cNvSpPr/>
          <p:nvPr/>
        </p:nvSpPr>
        <p:spPr>
          <a:xfrm>
            <a:off x="6117704" y="3966592"/>
            <a:ext cx="144016" cy="144016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Fluxograma: Conector 21"/>
          <p:cNvSpPr/>
          <p:nvPr/>
        </p:nvSpPr>
        <p:spPr>
          <a:xfrm>
            <a:off x="6208762" y="4274046"/>
            <a:ext cx="144016" cy="144016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luxograma: Conector 8"/>
          <p:cNvSpPr/>
          <p:nvPr/>
        </p:nvSpPr>
        <p:spPr>
          <a:xfrm>
            <a:off x="5652120" y="3501008"/>
            <a:ext cx="144016" cy="144016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979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4667" y="433710"/>
            <a:ext cx="8666285" cy="633200"/>
          </a:xfrm>
        </p:spPr>
        <p:txBody>
          <a:bodyPr/>
          <a:lstStyle/>
          <a:p>
            <a:pPr algn="ctr"/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Roteiro</a:t>
            </a:r>
            <a:endParaRPr lang="pt-B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55576" y="1268760"/>
            <a:ext cx="8208912" cy="4832092"/>
          </a:xfrm>
          <a:prstGeom prst="rect">
            <a:avLst/>
          </a:prstGeom>
          <a:noFill/>
          <a:scene3d>
            <a:camera prst="perspectiveAbove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indent="2714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lvl="0" indent="0" algn="just" eaLnBrk="1" hangingPunct="1">
              <a:defRPr/>
            </a:pPr>
            <a:r>
              <a:rPr lang="pt-BR" altLang="pt-B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n-ea"/>
              </a:rPr>
              <a:t>1. Introdução </a:t>
            </a:r>
          </a:p>
          <a:p>
            <a:pPr lvl="0" indent="0" algn="just" eaLnBrk="1" hangingPunct="1">
              <a:defRPr/>
            </a:pPr>
            <a:endParaRPr lang="pt-BR" altLang="pt-BR" sz="2800" dirty="0">
              <a:solidFill>
                <a:srgbClr val="BFBF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ea typeface="+mn-ea"/>
            </a:endParaRPr>
          </a:p>
          <a:p>
            <a:pPr lvl="0" indent="0" algn="just" eaLnBrk="1" hangingPunct="1">
              <a:defRPr/>
            </a:pPr>
            <a:r>
              <a:rPr lang="pt-BR" altLang="pt-B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n-ea"/>
              </a:rPr>
              <a:t>2. Jogos Olímpicos e </a:t>
            </a:r>
            <a:r>
              <a:rPr lang="pt-BR" altLang="pt-BR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n-ea"/>
              </a:rPr>
              <a:t>Paraolímpicos </a:t>
            </a:r>
            <a:r>
              <a:rPr lang="pt-BR" altLang="pt-B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n-ea"/>
              </a:rPr>
              <a:t>Rio 2016</a:t>
            </a:r>
          </a:p>
          <a:p>
            <a:pPr lvl="0" indent="0" algn="just" eaLnBrk="1" hangingPunct="1">
              <a:defRPr/>
            </a:pPr>
            <a:endParaRPr lang="pt-BR" altLang="pt-BR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ea typeface="+mn-ea"/>
            </a:endParaRPr>
          </a:p>
          <a:p>
            <a:pPr lvl="0" indent="0" algn="just" eaLnBrk="1" hangingPunct="1">
              <a:defRPr/>
            </a:pPr>
            <a:r>
              <a:rPr lang="pt-BR" alt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n-ea"/>
              </a:rPr>
              <a:t>3. Sistema de Inteligência de Defesa</a:t>
            </a:r>
            <a:r>
              <a:rPr lang="pt-BR" altLang="pt-B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n-ea"/>
              </a:rPr>
              <a:t> </a:t>
            </a:r>
          </a:p>
          <a:p>
            <a:pPr lvl="0" indent="0" algn="just" eaLnBrk="1" hangingPunct="1">
              <a:defRPr/>
            </a:pPr>
            <a:endParaRPr lang="pt-BR" altLang="pt-BR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ea typeface="+mn-ea"/>
            </a:endParaRPr>
          </a:p>
          <a:p>
            <a:pPr lvl="0" indent="0" algn="just" eaLnBrk="1" hangingPunct="1">
              <a:defRPr/>
            </a:pPr>
            <a:r>
              <a:rPr lang="pt-BR" altLang="pt-B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n-ea"/>
              </a:rPr>
              <a:t>4. Organização das Forças Militares</a:t>
            </a:r>
          </a:p>
          <a:p>
            <a:pPr lvl="0" indent="0" algn="just" eaLnBrk="1" hangingPunct="1">
              <a:defRPr/>
            </a:pPr>
            <a:endParaRPr lang="pt-BR" altLang="pt-BR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ea typeface="+mn-ea"/>
            </a:endParaRPr>
          </a:p>
          <a:p>
            <a:pPr lvl="0" indent="0" algn="just" eaLnBrk="1" hangingPunct="1">
              <a:defRPr/>
            </a:pPr>
            <a:r>
              <a:rPr lang="pt-BR" altLang="pt-B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n-ea"/>
              </a:rPr>
              <a:t>5. Estrutura de Inteligência </a:t>
            </a:r>
          </a:p>
          <a:p>
            <a:pPr lvl="0" indent="0" algn="just" eaLnBrk="1" hangingPunct="1">
              <a:defRPr/>
            </a:pPr>
            <a:endParaRPr lang="pt-BR" altLang="pt-BR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ea typeface="+mn-ea"/>
            </a:endParaRPr>
          </a:p>
          <a:p>
            <a:pPr lvl="0" indent="0" algn="just" eaLnBrk="1" hangingPunct="1">
              <a:defRPr/>
            </a:pPr>
            <a:r>
              <a:rPr lang="pt-BR" altLang="pt-B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n-ea"/>
              </a:rPr>
              <a:t>6. Conclusão</a:t>
            </a:r>
            <a:endParaRPr lang="pt-BR" altLang="pt-BR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47762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4667" y="433710"/>
            <a:ext cx="8666285" cy="633200"/>
          </a:xfrm>
        </p:spPr>
        <p:txBody>
          <a:bodyPr/>
          <a:lstStyle/>
          <a:p>
            <a:pPr algn="ctr"/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SISTEMA BRASILEIRO DE INTELIGÊNCIA - SISBIN</a:t>
            </a:r>
            <a:endParaRPr lang="pt-B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57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268760"/>
            <a:ext cx="8460000" cy="48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lipse 6"/>
          <p:cNvSpPr/>
          <p:nvPr/>
        </p:nvSpPr>
        <p:spPr>
          <a:xfrm>
            <a:off x="6588224" y="4437112"/>
            <a:ext cx="576064" cy="2342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6156176" y="4634864"/>
            <a:ext cx="576064" cy="2342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5796136" y="4922896"/>
            <a:ext cx="576064" cy="2342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6876256" y="4149080"/>
            <a:ext cx="576064" cy="2342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/>
          <p:cNvSpPr/>
          <p:nvPr/>
        </p:nvSpPr>
        <p:spPr>
          <a:xfrm>
            <a:off x="7092280" y="3717032"/>
            <a:ext cx="648072" cy="2880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280058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4667" y="433710"/>
            <a:ext cx="8666285" cy="633200"/>
          </a:xfrm>
        </p:spPr>
        <p:txBody>
          <a:bodyPr/>
          <a:lstStyle/>
          <a:p>
            <a:pPr algn="ctr"/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CONSELHO CONSULTIVO - SISBIN</a:t>
            </a:r>
            <a:endParaRPr lang="pt-B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360000" y="1044000"/>
            <a:ext cx="8460000" cy="4860000"/>
            <a:chOff x="360000" y="1044000"/>
            <a:chExt cx="8460000" cy="4860000"/>
          </a:xfrm>
        </p:grpSpPr>
        <p:pic>
          <p:nvPicPr>
            <p:cNvPr id="3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00" y="1044000"/>
              <a:ext cx="8460000" cy="486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Elipse 3"/>
            <p:cNvSpPr/>
            <p:nvPr/>
          </p:nvSpPr>
          <p:spPr>
            <a:xfrm>
              <a:off x="3948311" y="4907260"/>
              <a:ext cx="1296144" cy="3600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Elipse 4"/>
            <p:cNvSpPr/>
            <p:nvPr/>
          </p:nvSpPr>
          <p:spPr>
            <a:xfrm rot="994671">
              <a:off x="2338301" y="4691852"/>
              <a:ext cx="958828" cy="3600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Elipse 5"/>
            <p:cNvSpPr/>
            <p:nvPr/>
          </p:nvSpPr>
          <p:spPr>
            <a:xfrm rot="1821682">
              <a:off x="1365206" y="4253388"/>
              <a:ext cx="958828" cy="3600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Elipse 6"/>
            <p:cNvSpPr/>
            <p:nvPr/>
          </p:nvSpPr>
          <p:spPr>
            <a:xfrm rot="2788987">
              <a:off x="723036" y="3559929"/>
              <a:ext cx="958828" cy="3600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Elipse 7"/>
            <p:cNvSpPr/>
            <p:nvPr/>
          </p:nvSpPr>
          <p:spPr>
            <a:xfrm rot="7241509">
              <a:off x="813182" y="2672826"/>
              <a:ext cx="958828" cy="3600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82627025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25"/>
          <p:cNvSpPr txBox="1">
            <a:spLocks noChangeArrowheads="1"/>
          </p:cNvSpPr>
          <p:nvPr/>
        </p:nvSpPr>
        <p:spPr bwMode="auto">
          <a:xfrm>
            <a:off x="0" y="521515"/>
            <a:ext cx="9144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pt-BR" altLang="pt-BR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SUBSISTEMA DE INTELIGÊNCIA DE SEGURANÇA PÚBLICA</a:t>
            </a:r>
            <a:endParaRPr lang="pt-BR" altLang="pt-BR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30" name="Estrela de 7 Pontos 29"/>
          <p:cNvSpPr/>
          <p:nvPr/>
        </p:nvSpPr>
        <p:spPr>
          <a:xfrm>
            <a:off x="3275856" y="2542942"/>
            <a:ext cx="2448272" cy="2261211"/>
          </a:xfrm>
          <a:prstGeom prst="star7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SENASP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31" name="Estrela de 7 Pontos 30"/>
          <p:cNvSpPr/>
          <p:nvPr/>
        </p:nvSpPr>
        <p:spPr>
          <a:xfrm>
            <a:off x="3769087" y="1117843"/>
            <a:ext cx="1503784" cy="1524069"/>
          </a:xfrm>
          <a:prstGeom prst="star7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COPEI</a:t>
            </a:r>
            <a:endParaRPr lang="pt-BR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32" name="Estrela de 7 Pontos 31"/>
          <p:cNvSpPr/>
          <p:nvPr/>
        </p:nvSpPr>
        <p:spPr>
          <a:xfrm>
            <a:off x="5211343" y="1792382"/>
            <a:ext cx="1503784" cy="1524069"/>
          </a:xfrm>
          <a:prstGeom prst="star7">
            <a:avLst/>
          </a:prstGeom>
          <a:solidFill>
            <a:srgbClr val="9966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P R F</a:t>
            </a:r>
            <a:endParaRPr lang="pt-BR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33" name="Estrela de 7 Pontos 32"/>
          <p:cNvSpPr/>
          <p:nvPr/>
        </p:nvSpPr>
        <p:spPr>
          <a:xfrm>
            <a:off x="5545859" y="3336330"/>
            <a:ext cx="1503784" cy="1524069"/>
          </a:xfrm>
          <a:prstGeom prst="star7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DEFESA</a:t>
            </a:r>
            <a:endParaRPr lang="pt-B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34" name="Estrela de 7 Pontos 33"/>
          <p:cNvSpPr/>
          <p:nvPr/>
        </p:nvSpPr>
        <p:spPr>
          <a:xfrm>
            <a:off x="4529896" y="4552999"/>
            <a:ext cx="1503784" cy="1524069"/>
          </a:xfrm>
          <a:prstGeom prst="star7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DEFESA CIVIL</a:t>
            </a:r>
            <a:endParaRPr lang="pt-BR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35" name="Estrela de 7 Pontos 34"/>
          <p:cNvSpPr/>
          <p:nvPr/>
        </p:nvSpPr>
        <p:spPr>
          <a:xfrm>
            <a:off x="2968962" y="4523848"/>
            <a:ext cx="1503784" cy="1524069"/>
          </a:xfrm>
          <a:prstGeom prst="star7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COAF</a:t>
            </a:r>
            <a:endParaRPr lang="pt-B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36" name="Estrela de 7 Pontos 35"/>
          <p:cNvSpPr/>
          <p:nvPr/>
        </p:nvSpPr>
        <p:spPr>
          <a:xfrm>
            <a:off x="2308536" y="1741967"/>
            <a:ext cx="1503784" cy="1524069"/>
          </a:xfrm>
          <a:prstGeom prst="star7">
            <a:avLst/>
          </a:prstGeom>
          <a:solidFill>
            <a:srgbClr val="7030A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ABIN</a:t>
            </a:r>
            <a:endParaRPr lang="pt-B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37" name="Estrela de 7 Pontos 36"/>
          <p:cNvSpPr/>
          <p:nvPr/>
        </p:nvSpPr>
        <p:spPr>
          <a:xfrm>
            <a:off x="1970187" y="3338456"/>
            <a:ext cx="1503784" cy="1524069"/>
          </a:xfrm>
          <a:prstGeom prst="star7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POLÍCIA FEDERAL</a:t>
            </a:r>
            <a:endParaRPr lang="pt-BR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6249704" y="5075892"/>
            <a:ext cx="264277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 err="1" smtClean="0"/>
              <a:t>Dec</a:t>
            </a:r>
            <a:r>
              <a:rPr lang="pt-BR" dirty="0" smtClean="0"/>
              <a:t> Nº 3.695, 21/12/2000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998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8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2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4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6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8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20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4667" y="433710"/>
            <a:ext cx="8666285" cy="633200"/>
          </a:xfrm>
        </p:spPr>
        <p:txBody>
          <a:bodyPr/>
          <a:lstStyle/>
          <a:p>
            <a:pPr algn="ctr"/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SISTEMA DE INTELIGÊNCIA DE DEFESA - SINDE</a:t>
            </a:r>
            <a:endParaRPr lang="pt-B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4146146418"/>
              </p:ext>
            </p:extLst>
          </p:nvPr>
        </p:nvGraphicFramePr>
        <p:xfrm>
          <a:off x="887760" y="1429509"/>
          <a:ext cx="7368480" cy="4840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" name="Grupo 3"/>
          <p:cNvGrpSpPr/>
          <p:nvPr/>
        </p:nvGrpSpPr>
        <p:grpSpPr>
          <a:xfrm>
            <a:off x="2483768" y="2092786"/>
            <a:ext cx="4032448" cy="2960460"/>
            <a:chOff x="2483768" y="2092786"/>
            <a:chExt cx="4032448" cy="2960460"/>
          </a:xfrm>
        </p:grpSpPr>
        <p:sp>
          <p:nvSpPr>
            <p:cNvPr id="5" name="CaixaDeTexto 4"/>
            <p:cNvSpPr txBox="1"/>
            <p:nvPr/>
          </p:nvSpPr>
          <p:spPr>
            <a:xfrm>
              <a:off x="2771800" y="4613066"/>
              <a:ext cx="8611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" pitchFamily="34" charset="0"/>
                </a:rPr>
                <a:t>CIAER</a:t>
              </a:r>
              <a:endPara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endParaRPr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2483768" y="3356992"/>
              <a:ext cx="9861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" pitchFamily="34" charset="0"/>
                </a:rPr>
                <a:t>EMAER</a:t>
              </a:r>
              <a:endPara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endParaRPr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5580112" y="4653136"/>
              <a:ext cx="5405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" pitchFamily="34" charset="0"/>
                </a:rPr>
                <a:t>CIE</a:t>
              </a:r>
              <a:endPara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endParaRP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5812176" y="2917393"/>
              <a:ext cx="70404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" pitchFamily="34" charset="0"/>
                </a:rPr>
                <a:t>COM</a:t>
              </a:r>
            </a:p>
            <a:p>
              <a:pPr algn="ctr"/>
              <a:r>
                <a:rPr lang="pt-BR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" pitchFamily="34" charset="0"/>
                </a:rPr>
                <a:t>OP</a:t>
              </a:r>
            </a:p>
            <a:p>
              <a:pPr algn="ctr"/>
              <a:r>
                <a:rPr lang="pt-BR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" pitchFamily="34" charset="0"/>
                </a:rPr>
                <a:t>NAV</a:t>
              </a:r>
              <a:endPara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endParaRP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3532093" y="2092786"/>
              <a:ext cx="6078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" pitchFamily="34" charset="0"/>
                </a:rPr>
                <a:t>CIM</a:t>
              </a:r>
              <a:endPara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endParaRPr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4968920" y="2092786"/>
              <a:ext cx="6832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" pitchFamily="34" charset="0"/>
                </a:rPr>
                <a:t>EMA</a:t>
              </a:r>
              <a:endPara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endParaRPr>
            </a:p>
          </p:txBody>
        </p:sp>
      </p:grpSp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3532131704"/>
              </p:ext>
            </p:extLst>
          </p:nvPr>
        </p:nvGraphicFramePr>
        <p:xfrm>
          <a:off x="3083774" y="2629848"/>
          <a:ext cx="3048000" cy="2464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CaixaDeTexto 12"/>
          <p:cNvSpPr txBox="1"/>
          <p:nvPr/>
        </p:nvSpPr>
        <p:spPr>
          <a:xfrm>
            <a:off x="4090015" y="3563377"/>
            <a:ext cx="914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SIDE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211960" y="5261138"/>
            <a:ext cx="665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EME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6249704" y="5507940"/>
            <a:ext cx="2642776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pt-BR" sz="160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PN Nº 227/MD, 19/6/2002</a:t>
            </a:r>
          </a:p>
        </p:txBody>
      </p:sp>
    </p:spTree>
    <p:extLst>
      <p:ext uri="{BB962C8B-B14F-4D97-AF65-F5344CB8AC3E}">
        <p14:creationId xmlns:p14="http://schemas.microsoft.com/office/powerpoint/2010/main" val="282627025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4667" y="433710"/>
            <a:ext cx="8666285" cy="633200"/>
          </a:xfrm>
        </p:spPr>
        <p:txBody>
          <a:bodyPr/>
          <a:lstStyle/>
          <a:p>
            <a:pPr algn="ctr"/>
            <a:r>
              <a:rPr lang="pt-BR" sz="4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Roteiro</a:t>
            </a:r>
            <a:endParaRPr lang="pt-B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55576" y="1268760"/>
            <a:ext cx="8208912" cy="4832092"/>
          </a:xfrm>
          <a:prstGeom prst="rect">
            <a:avLst/>
          </a:prstGeom>
          <a:noFill/>
          <a:scene3d>
            <a:camera prst="perspectiveAbove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indent="2714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lvl="0" indent="0" algn="just" eaLnBrk="1" hangingPunct="1">
              <a:defRPr/>
            </a:pPr>
            <a:r>
              <a:rPr lang="pt-BR" altLang="pt-B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n-ea"/>
              </a:rPr>
              <a:t>1. Introdução </a:t>
            </a:r>
          </a:p>
          <a:p>
            <a:pPr lvl="0" indent="0" algn="just" eaLnBrk="1" hangingPunct="1">
              <a:defRPr/>
            </a:pPr>
            <a:endParaRPr lang="pt-BR" altLang="pt-BR" sz="2800" dirty="0">
              <a:solidFill>
                <a:srgbClr val="BFBF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ea typeface="+mn-ea"/>
            </a:endParaRPr>
          </a:p>
          <a:p>
            <a:pPr lvl="0" indent="0" algn="just" eaLnBrk="1" hangingPunct="1">
              <a:defRPr/>
            </a:pPr>
            <a:r>
              <a:rPr lang="pt-BR" altLang="pt-B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n-ea"/>
              </a:rPr>
              <a:t>2. Jogos Olímpicos e </a:t>
            </a:r>
            <a:r>
              <a:rPr lang="pt-BR" altLang="pt-BR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n-ea"/>
              </a:rPr>
              <a:t>Paraolímpicos </a:t>
            </a:r>
            <a:r>
              <a:rPr lang="pt-BR" altLang="pt-B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n-ea"/>
              </a:rPr>
              <a:t>Rio 2016</a:t>
            </a:r>
          </a:p>
          <a:p>
            <a:pPr lvl="0" indent="0" algn="just" eaLnBrk="1" hangingPunct="1">
              <a:defRPr/>
            </a:pPr>
            <a:endParaRPr lang="pt-BR" altLang="pt-BR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ea typeface="+mn-ea"/>
            </a:endParaRPr>
          </a:p>
          <a:p>
            <a:pPr lvl="0" indent="0" algn="just" eaLnBrk="1" hangingPunct="1">
              <a:defRPr/>
            </a:pPr>
            <a:r>
              <a:rPr lang="pt-BR" altLang="pt-B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n-ea"/>
              </a:rPr>
              <a:t>3. Sistema de Inteligência de Defesa </a:t>
            </a:r>
          </a:p>
          <a:p>
            <a:pPr lvl="0" indent="0" algn="just" eaLnBrk="1" hangingPunct="1">
              <a:defRPr/>
            </a:pPr>
            <a:endParaRPr lang="pt-BR" altLang="pt-BR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ea typeface="+mn-ea"/>
            </a:endParaRPr>
          </a:p>
          <a:p>
            <a:pPr lvl="0" indent="0" algn="just" eaLnBrk="1" hangingPunct="1">
              <a:defRPr/>
            </a:pPr>
            <a:r>
              <a:rPr lang="pt-BR" alt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n-ea"/>
              </a:rPr>
              <a:t>4. Organização das Forças Militares</a:t>
            </a:r>
          </a:p>
          <a:p>
            <a:pPr lvl="0" indent="0" algn="just" eaLnBrk="1" hangingPunct="1">
              <a:defRPr/>
            </a:pPr>
            <a:endParaRPr lang="pt-BR" altLang="pt-BR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ea typeface="+mn-ea"/>
            </a:endParaRPr>
          </a:p>
          <a:p>
            <a:pPr lvl="0" indent="0" algn="just" eaLnBrk="1" hangingPunct="1">
              <a:defRPr/>
            </a:pPr>
            <a:r>
              <a:rPr lang="pt-BR" altLang="pt-B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n-ea"/>
              </a:rPr>
              <a:t>5. Estrutura de Inteligência </a:t>
            </a:r>
          </a:p>
          <a:p>
            <a:pPr lvl="0" indent="0" algn="just" eaLnBrk="1" hangingPunct="1">
              <a:defRPr/>
            </a:pPr>
            <a:endParaRPr lang="pt-BR" altLang="pt-BR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ea typeface="+mn-ea"/>
            </a:endParaRPr>
          </a:p>
          <a:p>
            <a:pPr lvl="0" indent="0" algn="just" eaLnBrk="1" hangingPunct="1">
              <a:defRPr/>
            </a:pPr>
            <a:r>
              <a:rPr lang="pt-BR" altLang="pt-B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n-ea"/>
              </a:rPr>
              <a:t>6. Conclusão</a:t>
            </a:r>
          </a:p>
        </p:txBody>
      </p:sp>
    </p:spTree>
    <p:extLst>
      <p:ext uri="{BB962C8B-B14F-4D97-AF65-F5344CB8AC3E}">
        <p14:creationId xmlns:p14="http://schemas.microsoft.com/office/powerpoint/2010/main" val="190686137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521" y="367630"/>
            <a:ext cx="8630431" cy="633200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                             </a:t>
            </a:r>
            <a:br>
              <a:rPr lang="pt-BR" altLang="pt-BR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</a:br>
            <a:r>
              <a:rPr lang="pt-BR" altLang="pt-BR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Orientações Gerais para as FORÇAS ARMADAS</a:t>
            </a:r>
            <a:br>
              <a:rPr lang="pt-BR" altLang="pt-BR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</a:br>
            <a:endParaRPr lang="en-US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graphicFrame>
        <p:nvGraphicFramePr>
          <p:cNvPr id="5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8558290"/>
              </p:ext>
            </p:extLst>
          </p:nvPr>
        </p:nvGraphicFramePr>
        <p:xfrm>
          <a:off x="457200" y="980728"/>
          <a:ext cx="8507288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06" y="1340768"/>
            <a:ext cx="2691426" cy="1512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221088"/>
            <a:ext cx="2650067" cy="1490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83568" y="2132856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 smtClean="0">
                <a:solidFill>
                  <a:schemeClr val="bg1"/>
                </a:solidFill>
              </a:rPr>
              <a:t>(PN Nº 232/MD 30/01/2015)</a:t>
            </a:r>
            <a:endParaRPr lang="pt-BR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96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Conector reto 63"/>
          <p:cNvCxnSpPr/>
          <p:nvPr/>
        </p:nvCxnSpPr>
        <p:spPr>
          <a:xfrm>
            <a:off x="8348191" y="2052664"/>
            <a:ext cx="8992" cy="26793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521" y="367630"/>
            <a:ext cx="8630431" cy="633200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ORGANIZAÇÃO </a:t>
            </a:r>
            <a:endParaRPr lang="en-US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Retângulo de cantos arredondados 4"/>
          <p:cNvSpPr/>
          <p:nvPr/>
        </p:nvSpPr>
        <p:spPr>
          <a:xfrm>
            <a:off x="3467497" y="1124744"/>
            <a:ext cx="2160240" cy="5612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  <a:latin typeface="Franklin Gothic Medium" panose="020B0603020102020204" pitchFamily="34" charset="0"/>
              </a:rPr>
              <a:t>C E M C F A</a:t>
            </a:r>
            <a:endParaRPr lang="pt-BR" b="1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5" name="Retângulo de cantos arredondados 54"/>
          <p:cNvSpPr/>
          <p:nvPr/>
        </p:nvSpPr>
        <p:spPr>
          <a:xfrm>
            <a:off x="1560238" y="2298297"/>
            <a:ext cx="936104" cy="41062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CDA</a:t>
            </a:r>
            <a:endParaRPr lang="pt-BR" sz="1400" b="1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</p:txBody>
      </p:sp>
      <p:cxnSp>
        <p:nvCxnSpPr>
          <p:cNvPr id="62" name="Conector reto 61"/>
          <p:cNvCxnSpPr/>
          <p:nvPr/>
        </p:nvCxnSpPr>
        <p:spPr>
          <a:xfrm flipH="1">
            <a:off x="7083699" y="2070100"/>
            <a:ext cx="3175" cy="2508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4555851" y="1700808"/>
            <a:ext cx="0" cy="59789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etângulo de cantos arredondados 11"/>
          <p:cNvSpPr/>
          <p:nvPr/>
        </p:nvSpPr>
        <p:spPr>
          <a:xfrm>
            <a:off x="7884368" y="2306309"/>
            <a:ext cx="936104" cy="410623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CCLM</a:t>
            </a:r>
            <a:endParaRPr lang="pt-BR" sz="1400" b="1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</p:txBody>
      </p:sp>
      <p:cxnSp>
        <p:nvCxnSpPr>
          <p:cNvPr id="63" name="Conector reto 62"/>
          <p:cNvCxnSpPr/>
          <p:nvPr/>
        </p:nvCxnSpPr>
        <p:spPr>
          <a:xfrm>
            <a:off x="759282" y="2052664"/>
            <a:ext cx="0" cy="26793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81" name="Grupo 80"/>
          <p:cNvGrpSpPr/>
          <p:nvPr/>
        </p:nvGrpSpPr>
        <p:grpSpPr>
          <a:xfrm>
            <a:off x="396582" y="2729592"/>
            <a:ext cx="1295098" cy="2305090"/>
            <a:chOff x="779376" y="3716338"/>
            <a:chExt cx="1295098" cy="2305090"/>
          </a:xfrm>
        </p:grpSpPr>
        <p:cxnSp>
          <p:nvCxnSpPr>
            <p:cNvPr id="18" name="Conector reto 17"/>
            <p:cNvCxnSpPr/>
            <p:nvPr/>
          </p:nvCxnSpPr>
          <p:spPr bwMode="auto">
            <a:xfrm>
              <a:off x="797382" y="3716338"/>
              <a:ext cx="0" cy="215110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76" name="Grupo 75"/>
            <p:cNvGrpSpPr/>
            <p:nvPr/>
          </p:nvGrpSpPr>
          <p:grpSpPr>
            <a:xfrm>
              <a:off x="779376" y="3861033"/>
              <a:ext cx="1295098" cy="2160395"/>
              <a:chOff x="779376" y="3861033"/>
              <a:chExt cx="1295098" cy="2160395"/>
            </a:xfrm>
          </p:grpSpPr>
          <p:grpSp>
            <p:nvGrpSpPr>
              <p:cNvPr id="19" name="Grupo 2"/>
              <p:cNvGrpSpPr>
                <a:grpSpLocks/>
              </p:cNvGrpSpPr>
              <p:nvPr/>
            </p:nvGrpSpPr>
            <p:grpSpPr bwMode="auto">
              <a:xfrm>
                <a:off x="797382" y="3861033"/>
                <a:ext cx="1277089" cy="342003"/>
                <a:chOff x="971543" y="3861048"/>
                <a:chExt cx="1276482" cy="342038"/>
              </a:xfrm>
            </p:grpSpPr>
            <p:sp>
              <p:nvSpPr>
                <p:cNvPr id="30" name="Retângulo de cantos arredondados 29"/>
                <p:cNvSpPr/>
                <p:nvPr/>
              </p:nvSpPr>
              <p:spPr>
                <a:xfrm>
                  <a:off x="1115615" y="3861048"/>
                  <a:ext cx="1132410" cy="342038"/>
                </a:xfrm>
                <a:prstGeom prst="round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100" b="1" dirty="0" smtClean="0">
                      <a:solidFill>
                        <a:schemeClr val="tx1"/>
                      </a:solidFill>
                      <a:latin typeface="Franklin Gothic Medium" panose="020B0603020102020204" pitchFamily="34" charset="0"/>
                    </a:rPr>
                    <a:t>CDS</a:t>
                  </a:r>
                </a:p>
                <a:p>
                  <a:pPr algn="ctr">
                    <a:defRPr/>
                  </a:pPr>
                  <a:r>
                    <a:rPr lang="en-US" sz="1100" b="1" dirty="0" smtClean="0">
                      <a:solidFill>
                        <a:schemeClr val="tx1"/>
                      </a:solidFill>
                      <a:latin typeface="Franklin Gothic Medium" panose="020B0603020102020204" pitchFamily="34" charset="0"/>
                    </a:rPr>
                    <a:t>BARRA</a:t>
                  </a:r>
                  <a:endParaRPr lang="pt-BR" sz="1100" b="1" dirty="0">
                    <a:solidFill>
                      <a:schemeClr val="tx1"/>
                    </a:solidFill>
                    <a:latin typeface="Franklin Gothic Medium" panose="020B0603020102020204" pitchFamily="34" charset="0"/>
                  </a:endParaRPr>
                </a:p>
              </p:txBody>
            </p:sp>
            <p:cxnSp>
              <p:nvCxnSpPr>
                <p:cNvPr id="31" name="Conector reto 30"/>
                <p:cNvCxnSpPr/>
                <p:nvPr/>
              </p:nvCxnSpPr>
              <p:spPr>
                <a:xfrm>
                  <a:off x="971543" y="4032283"/>
                  <a:ext cx="14439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upo 5"/>
              <p:cNvGrpSpPr>
                <a:grpSpLocks/>
              </p:cNvGrpSpPr>
              <p:nvPr/>
            </p:nvGrpSpPr>
            <p:grpSpPr bwMode="auto">
              <a:xfrm>
                <a:off x="811126" y="5073304"/>
                <a:ext cx="1263348" cy="342003"/>
                <a:chOff x="985280" y="5073443"/>
                <a:chExt cx="1262748" cy="342038"/>
              </a:xfrm>
            </p:grpSpPr>
            <p:sp>
              <p:nvSpPr>
                <p:cNvPr id="28" name="Retângulo de cantos arredondados 27"/>
                <p:cNvSpPr/>
                <p:nvPr/>
              </p:nvSpPr>
              <p:spPr>
                <a:xfrm>
                  <a:off x="1115616" y="5073443"/>
                  <a:ext cx="1132412" cy="342038"/>
                </a:xfrm>
                <a:prstGeom prst="round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100" b="1" dirty="0" smtClean="0">
                      <a:solidFill>
                        <a:schemeClr val="tx1"/>
                      </a:solidFill>
                      <a:latin typeface="Franklin Gothic Medium" panose="020B0603020102020204" pitchFamily="34" charset="0"/>
                    </a:rPr>
                    <a:t>CDS</a:t>
                  </a:r>
                </a:p>
                <a:p>
                  <a:pPr algn="ctr">
                    <a:defRPr/>
                  </a:pPr>
                  <a:r>
                    <a:rPr lang="en-US" sz="1100" b="1" dirty="0" smtClean="0">
                      <a:solidFill>
                        <a:schemeClr val="tx1"/>
                      </a:solidFill>
                      <a:latin typeface="Franklin Gothic Medium" panose="020B0603020102020204" pitchFamily="34" charset="0"/>
                    </a:rPr>
                    <a:t>DEODORO</a:t>
                  </a:r>
                  <a:endParaRPr lang="pt-BR" sz="1100" b="1" dirty="0">
                    <a:solidFill>
                      <a:schemeClr val="tx1"/>
                    </a:solidFill>
                    <a:latin typeface="Franklin Gothic Medium" panose="020B0603020102020204" pitchFamily="34" charset="0"/>
                  </a:endParaRPr>
                </a:p>
              </p:txBody>
            </p:sp>
            <p:cxnSp>
              <p:nvCxnSpPr>
                <p:cNvPr id="29" name="Conector reto 28"/>
                <p:cNvCxnSpPr/>
                <p:nvPr/>
              </p:nvCxnSpPr>
              <p:spPr>
                <a:xfrm>
                  <a:off x="985280" y="5239625"/>
                  <a:ext cx="14439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upo 6"/>
              <p:cNvGrpSpPr>
                <a:grpSpLocks/>
              </p:cNvGrpSpPr>
              <p:nvPr/>
            </p:nvGrpSpPr>
            <p:grpSpPr bwMode="auto">
              <a:xfrm>
                <a:off x="794058" y="5679425"/>
                <a:ext cx="1280416" cy="342003"/>
                <a:chOff x="968217" y="5679626"/>
                <a:chExt cx="1279811" cy="342038"/>
              </a:xfrm>
            </p:grpSpPr>
            <p:sp>
              <p:nvSpPr>
                <p:cNvPr id="26" name="Retângulo de cantos arredondados 25"/>
                <p:cNvSpPr/>
                <p:nvPr/>
              </p:nvSpPr>
              <p:spPr>
                <a:xfrm>
                  <a:off x="1115616" y="5679626"/>
                  <a:ext cx="1132412" cy="342038"/>
                </a:xfrm>
                <a:prstGeom prst="round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100" b="1" dirty="0" smtClean="0">
                      <a:solidFill>
                        <a:schemeClr val="tx1"/>
                      </a:solidFill>
                      <a:latin typeface="Franklin Gothic Medium" panose="020B0603020102020204" pitchFamily="34" charset="0"/>
                    </a:rPr>
                    <a:t>CDS MARACANÃ</a:t>
                  </a:r>
                  <a:endParaRPr lang="pt-BR" sz="1100" b="1" dirty="0">
                    <a:solidFill>
                      <a:schemeClr val="tx1"/>
                    </a:solidFill>
                    <a:latin typeface="Franklin Gothic Medium" panose="020B0603020102020204" pitchFamily="34" charset="0"/>
                  </a:endParaRPr>
                </a:p>
              </p:txBody>
            </p:sp>
            <p:cxnSp>
              <p:nvCxnSpPr>
                <p:cNvPr id="27" name="Conector reto 26"/>
                <p:cNvCxnSpPr/>
                <p:nvPr/>
              </p:nvCxnSpPr>
              <p:spPr>
                <a:xfrm>
                  <a:off x="968217" y="5850992"/>
                  <a:ext cx="14439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Grupo 69"/>
              <p:cNvGrpSpPr/>
              <p:nvPr/>
            </p:nvGrpSpPr>
            <p:grpSpPr>
              <a:xfrm>
                <a:off x="779376" y="4467151"/>
                <a:ext cx="1276482" cy="342038"/>
                <a:chOff x="779376" y="4467151"/>
                <a:chExt cx="1276482" cy="342038"/>
              </a:xfrm>
            </p:grpSpPr>
            <p:cxnSp>
              <p:nvCxnSpPr>
                <p:cNvPr id="20" name="Conector reto 19"/>
                <p:cNvCxnSpPr/>
                <p:nvPr/>
              </p:nvCxnSpPr>
              <p:spPr bwMode="auto">
                <a:xfrm>
                  <a:off x="779376" y="4638170"/>
                  <a:ext cx="14446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3" name="Retângulo de cantos arredondados 42"/>
                <p:cNvSpPr/>
                <p:nvPr/>
              </p:nvSpPr>
              <p:spPr>
                <a:xfrm>
                  <a:off x="923445" y="4467151"/>
                  <a:ext cx="1132413" cy="342038"/>
                </a:xfrm>
                <a:prstGeom prst="round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100" b="1" dirty="0" smtClean="0">
                      <a:solidFill>
                        <a:schemeClr val="tx1"/>
                      </a:solidFill>
                      <a:latin typeface="Franklin Gothic Medium" panose="020B0603020102020204" pitchFamily="34" charset="0"/>
                    </a:rPr>
                    <a:t>CDS COPACABANA</a:t>
                  </a:r>
                  <a:endParaRPr lang="pt-BR" sz="1100" b="1" dirty="0">
                    <a:solidFill>
                      <a:schemeClr val="tx1"/>
                    </a:solidFill>
                    <a:latin typeface="Franklin Gothic Medium" panose="020B0603020102020204" pitchFamily="34" charset="0"/>
                  </a:endParaRPr>
                </a:p>
              </p:txBody>
            </p:sp>
          </p:grpSp>
        </p:grpSp>
      </p:grpSp>
      <p:grpSp>
        <p:nvGrpSpPr>
          <p:cNvPr id="83" name="Grupo 82"/>
          <p:cNvGrpSpPr/>
          <p:nvPr/>
        </p:nvGrpSpPr>
        <p:grpSpPr>
          <a:xfrm>
            <a:off x="1798876" y="2726454"/>
            <a:ext cx="1188948" cy="2346328"/>
            <a:chOff x="6306007" y="3703635"/>
            <a:chExt cx="1494240" cy="2346328"/>
          </a:xfrm>
        </p:grpSpPr>
        <p:cxnSp>
          <p:nvCxnSpPr>
            <p:cNvPr id="41" name="Conector reto 40"/>
            <p:cNvCxnSpPr/>
            <p:nvPr/>
          </p:nvCxnSpPr>
          <p:spPr>
            <a:xfrm>
              <a:off x="6320295" y="3703635"/>
              <a:ext cx="0" cy="219710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80" name="Grupo 79"/>
            <p:cNvGrpSpPr/>
            <p:nvPr/>
          </p:nvGrpSpPr>
          <p:grpSpPr>
            <a:xfrm>
              <a:off x="6306007" y="3860800"/>
              <a:ext cx="1494240" cy="2189163"/>
              <a:chOff x="6306007" y="3860800"/>
              <a:chExt cx="1494240" cy="2189163"/>
            </a:xfrm>
          </p:grpSpPr>
          <p:grpSp>
            <p:nvGrpSpPr>
              <p:cNvPr id="32" name="Grupo 50181"/>
              <p:cNvGrpSpPr>
                <a:grpSpLocks/>
              </p:cNvGrpSpPr>
              <p:nvPr/>
            </p:nvGrpSpPr>
            <p:grpSpPr bwMode="auto">
              <a:xfrm>
                <a:off x="6306007" y="3860800"/>
                <a:ext cx="1458913" cy="342900"/>
                <a:chOff x="6480175" y="3861048"/>
                <a:chExt cx="1458199" cy="342038"/>
              </a:xfrm>
            </p:grpSpPr>
            <p:sp>
              <p:nvSpPr>
                <p:cNvPr id="33" name="Retângulo de cantos arredondados 32"/>
                <p:cNvSpPr/>
                <p:nvPr/>
              </p:nvSpPr>
              <p:spPr>
                <a:xfrm>
                  <a:off x="6624228" y="3861048"/>
                  <a:ext cx="1314146" cy="342038"/>
                </a:xfrm>
                <a:prstGeom prst="round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100" b="1" dirty="0" smtClean="0">
                      <a:solidFill>
                        <a:schemeClr val="tx1"/>
                      </a:solidFill>
                      <a:latin typeface="Franklin Gothic Medium" panose="020B0603020102020204" pitchFamily="34" charset="0"/>
                    </a:rPr>
                    <a:t>BELO HORIZONTE</a:t>
                  </a:r>
                  <a:endParaRPr lang="pt-BR" sz="1100" b="1" dirty="0">
                    <a:solidFill>
                      <a:schemeClr val="tx1"/>
                    </a:solidFill>
                    <a:latin typeface="Franklin Gothic Medium" panose="020B0603020102020204" pitchFamily="34" charset="0"/>
                  </a:endParaRPr>
                </a:p>
              </p:txBody>
            </p:sp>
            <p:cxnSp>
              <p:nvCxnSpPr>
                <p:cNvPr id="34" name="Conector reto 33"/>
                <p:cNvCxnSpPr/>
                <p:nvPr/>
              </p:nvCxnSpPr>
              <p:spPr>
                <a:xfrm>
                  <a:off x="6480175" y="4032067"/>
                  <a:ext cx="14439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upo 50179"/>
              <p:cNvGrpSpPr>
                <a:grpSpLocks/>
              </p:cNvGrpSpPr>
              <p:nvPr/>
            </p:nvGrpSpPr>
            <p:grpSpPr bwMode="auto">
              <a:xfrm>
                <a:off x="6323470" y="4784725"/>
                <a:ext cx="1458912" cy="341313"/>
                <a:chOff x="6480175" y="4784606"/>
                <a:chExt cx="1458199" cy="342038"/>
              </a:xfrm>
            </p:grpSpPr>
            <p:sp>
              <p:nvSpPr>
                <p:cNvPr id="36" name="Retângulo de cantos arredondados 35"/>
                <p:cNvSpPr/>
                <p:nvPr/>
              </p:nvSpPr>
              <p:spPr>
                <a:xfrm>
                  <a:off x="6624228" y="4784606"/>
                  <a:ext cx="1314146" cy="342038"/>
                </a:xfrm>
                <a:prstGeom prst="round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100" b="1" dirty="0" smtClean="0">
                      <a:solidFill>
                        <a:schemeClr val="tx1"/>
                      </a:solidFill>
                      <a:latin typeface="Franklin Gothic Medium" panose="020B0603020102020204" pitchFamily="34" charset="0"/>
                    </a:rPr>
                    <a:t>MANAUS</a:t>
                  </a:r>
                  <a:endParaRPr lang="pt-BR" sz="1100" b="1" dirty="0">
                    <a:solidFill>
                      <a:schemeClr val="tx1"/>
                    </a:solidFill>
                    <a:latin typeface="Franklin Gothic Medium" panose="020B0603020102020204" pitchFamily="34" charset="0"/>
                  </a:endParaRPr>
                </a:p>
              </p:txBody>
            </p:sp>
            <p:cxnSp>
              <p:nvCxnSpPr>
                <p:cNvPr id="37" name="Conector reto 36"/>
                <p:cNvCxnSpPr/>
                <p:nvPr/>
              </p:nvCxnSpPr>
              <p:spPr>
                <a:xfrm>
                  <a:off x="6480175" y="4956420"/>
                  <a:ext cx="144391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Grupo 50175"/>
              <p:cNvGrpSpPr>
                <a:grpSpLocks/>
              </p:cNvGrpSpPr>
              <p:nvPr/>
            </p:nvGrpSpPr>
            <p:grpSpPr bwMode="auto">
              <a:xfrm>
                <a:off x="6306007" y="5708650"/>
                <a:ext cx="1458913" cy="341313"/>
                <a:chOff x="6480175" y="5708164"/>
                <a:chExt cx="1458199" cy="342038"/>
              </a:xfrm>
            </p:grpSpPr>
            <p:sp>
              <p:nvSpPr>
                <p:cNvPr id="39" name="Retângulo de cantos arredondados 38"/>
                <p:cNvSpPr/>
                <p:nvPr/>
              </p:nvSpPr>
              <p:spPr>
                <a:xfrm>
                  <a:off x="6624228" y="5708164"/>
                  <a:ext cx="1314146" cy="342038"/>
                </a:xfrm>
                <a:prstGeom prst="round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100" b="1" dirty="0" smtClean="0">
                      <a:solidFill>
                        <a:schemeClr val="tx1"/>
                      </a:solidFill>
                      <a:latin typeface="Franklin Gothic Medium" panose="020B0603020102020204" pitchFamily="34" charset="0"/>
                    </a:rPr>
                    <a:t>SÃO PAULO</a:t>
                  </a:r>
                  <a:endParaRPr lang="pt-BR" sz="1100" b="1" dirty="0">
                    <a:solidFill>
                      <a:schemeClr val="tx1"/>
                    </a:solidFill>
                    <a:latin typeface="Franklin Gothic Medium" panose="020B0603020102020204" pitchFamily="34" charset="0"/>
                  </a:endParaRPr>
                </a:p>
              </p:txBody>
            </p:sp>
            <p:cxnSp>
              <p:nvCxnSpPr>
                <p:cNvPr id="40" name="Conector reto 39"/>
                <p:cNvCxnSpPr/>
                <p:nvPr/>
              </p:nvCxnSpPr>
              <p:spPr>
                <a:xfrm>
                  <a:off x="6480175" y="5895887"/>
                  <a:ext cx="14439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upo 50179"/>
              <p:cNvGrpSpPr>
                <a:grpSpLocks/>
              </p:cNvGrpSpPr>
              <p:nvPr/>
            </p:nvGrpSpPr>
            <p:grpSpPr bwMode="auto">
              <a:xfrm>
                <a:off x="6315532" y="5248275"/>
                <a:ext cx="1458913" cy="341313"/>
                <a:chOff x="6480175" y="4784606"/>
                <a:chExt cx="1458199" cy="342038"/>
              </a:xfrm>
            </p:grpSpPr>
            <p:sp>
              <p:nvSpPr>
                <p:cNvPr id="60" name="Retângulo de cantos arredondados 59"/>
                <p:cNvSpPr/>
                <p:nvPr/>
              </p:nvSpPr>
              <p:spPr>
                <a:xfrm>
                  <a:off x="6624228" y="4784606"/>
                  <a:ext cx="1314146" cy="342038"/>
                </a:xfrm>
                <a:prstGeom prst="round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100" b="1" dirty="0" smtClean="0">
                      <a:solidFill>
                        <a:schemeClr val="tx1"/>
                      </a:solidFill>
                      <a:latin typeface="Franklin Gothic Medium" panose="020B0603020102020204" pitchFamily="34" charset="0"/>
                    </a:rPr>
                    <a:t>SALVADOR</a:t>
                  </a:r>
                  <a:endParaRPr lang="pt-BR" sz="1100" b="1" dirty="0">
                    <a:solidFill>
                      <a:schemeClr val="tx1"/>
                    </a:solidFill>
                    <a:latin typeface="Franklin Gothic Medium" panose="020B0603020102020204" pitchFamily="34" charset="0"/>
                  </a:endParaRPr>
                </a:p>
              </p:txBody>
            </p:sp>
            <p:cxnSp>
              <p:nvCxnSpPr>
                <p:cNvPr id="61" name="Conector reto 60"/>
                <p:cNvCxnSpPr/>
                <p:nvPr/>
              </p:nvCxnSpPr>
              <p:spPr>
                <a:xfrm>
                  <a:off x="6480175" y="4956420"/>
                  <a:ext cx="14439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" name="Grupo 78"/>
              <p:cNvGrpSpPr/>
              <p:nvPr/>
            </p:nvGrpSpPr>
            <p:grpSpPr>
              <a:xfrm>
                <a:off x="6332522" y="4331131"/>
                <a:ext cx="1467725" cy="342038"/>
                <a:chOff x="6332522" y="4331131"/>
                <a:chExt cx="1467725" cy="342038"/>
              </a:xfrm>
            </p:grpSpPr>
            <p:cxnSp>
              <p:nvCxnSpPr>
                <p:cNvPr id="58" name="Conector reto 57"/>
                <p:cNvCxnSpPr/>
                <p:nvPr/>
              </p:nvCxnSpPr>
              <p:spPr>
                <a:xfrm>
                  <a:off x="6332522" y="4502884"/>
                  <a:ext cx="273065" cy="0"/>
                </a:xfrm>
                <a:prstGeom prst="line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7" name="Retângulo de cantos arredondados 56"/>
                <p:cNvSpPr/>
                <p:nvPr/>
              </p:nvSpPr>
              <p:spPr>
                <a:xfrm>
                  <a:off x="6486101" y="4331131"/>
                  <a:ext cx="1314146" cy="342038"/>
                </a:xfrm>
                <a:prstGeom prst="round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sz="1100" b="1" dirty="0" smtClean="0">
                      <a:solidFill>
                        <a:schemeClr val="tx1"/>
                      </a:solidFill>
                      <a:latin typeface="Franklin Gothic Medium" panose="020B0603020102020204" pitchFamily="34" charset="0"/>
                    </a:rPr>
                    <a:t>BRASÍLIA</a:t>
                  </a:r>
                  <a:endParaRPr lang="pt-BR" sz="1100" b="1" dirty="0">
                    <a:solidFill>
                      <a:schemeClr val="tx1"/>
                    </a:solidFill>
                    <a:latin typeface="Franklin Gothic Medium" panose="020B0603020102020204" pitchFamily="34" charset="0"/>
                  </a:endParaRPr>
                </a:p>
              </p:txBody>
            </p:sp>
          </p:grpSp>
        </p:grpSp>
      </p:grpSp>
      <p:sp>
        <p:nvSpPr>
          <p:cNvPr id="78" name="Retângulo de cantos arredondados 77"/>
          <p:cNvSpPr/>
          <p:nvPr/>
        </p:nvSpPr>
        <p:spPr>
          <a:xfrm>
            <a:off x="2825064" y="2298297"/>
            <a:ext cx="936104" cy="410623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CCPCT</a:t>
            </a:r>
            <a:endParaRPr lang="pt-BR" sz="1400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85" name="Retângulo de cantos arredondados 84"/>
          <p:cNvSpPr/>
          <p:nvPr/>
        </p:nvSpPr>
        <p:spPr>
          <a:xfrm>
            <a:off x="5354716" y="2298297"/>
            <a:ext cx="936104" cy="410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CCSD</a:t>
            </a:r>
          </a:p>
          <a:p>
            <a:pPr algn="ctr">
              <a:defRPr/>
            </a:pPr>
            <a:r>
              <a:rPr lang="en-US" sz="1400" b="1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CIBER</a:t>
            </a:r>
            <a:endParaRPr lang="pt-BR" sz="1400" b="1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86" name="Retângulo de cantos arredondados 85"/>
          <p:cNvSpPr/>
          <p:nvPr/>
        </p:nvSpPr>
        <p:spPr>
          <a:xfrm>
            <a:off x="4089890" y="2298297"/>
            <a:ext cx="936104" cy="410623"/>
          </a:xfrm>
          <a:prstGeom prst="roundRect">
            <a:avLst/>
          </a:prstGeom>
          <a:solidFill>
            <a:srgbClr val="CC99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CCFE</a:t>
            </a:r>
            <a:endParaRPr lang="pt-BR" sz="1400" b="1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87" name="Retângulo de cantos arredondados 86"/>
          <p:cNvSpPr/>
          <p:nvPr/>
        </p:nvSpPr>
        <p:spPr>
          <a:xfrm>
            <a:off x="6619542" y="2298297"/>
            <a:ext cx="936104" cy="41062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CA</a:t>
            </a:r>
            <a:r>
              <a:rPr lang="en-US" sz="1400" b="1" baseline="30000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3</a:t>
            </a:r>
            <a:endParaRPr lang="pt-BR" sz="1400" b="1" baseline="30000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</p:txBody>
      </p:sp>
      <p:cxnSp>
        <p:nvCxnSpPr>
          <p:cNvPr id="88" name="Conector reto 87"/>
          <p:cNvCxnSpPr/>
          <p:nvPr/>
        </p:nvCxnSpPr>
        <p:spPr>
          <a:xfrm>
            <a:off x="5822768" y="2070100"/>
            <a:ext cx="0" cy="2159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9" name="Conector reto 88"/>
          <p:cNvCxnSpPr/>
          <p:nvPr/>
        </p:nvCxnSpPr>
        <p:spPr>
          <a:xfrm>
            <a:off x="3293116" y="2090409"/>
            <a:ext cx="0" cy="2159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0" name="Conector reto 89"/>
          <p:cNvCxnSpPr/>
          <p:nvPr/>
        </p:nvCxnSpPr>
        <p:spPr>
          <a:xfrm>
            <a:off x="2028290" y="2082397"/>
            <a:ext cx="0" cy="2159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 flipH="1">
            <a:off x="759282" y="2070100"/>
            <a:ext cx="759313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Retângulo de cantos arredondados 5"/>
          <p:cNvSpPr/>
          <p:nvPr/>
        </p:nvSpPr>
        <p:spPr>
          <a:xfrm>
            <a:off x="295412" y="2298297"/>
            <a:ext cx="936104" cy="41062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CGDA RIO</a:t>
            </a:r>
            <a:endParaRPr lang="pt-BR" sz="1400" b="1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004048" y="4005064"/>
            <a:ext cx="3098781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Ø"/>
            </a:pPr>
            <a:r>
              <a:rPr lang="pt-BR" dirty="0" smtClean="0"/>
              <a:t>Cada estrutura possui sua Seção de Inteligência - D2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7132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re-MD-modelo-EMCFA-ab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" y="0"/>
            <a:ext cx="9141420" cy="68580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 flipV="1">
            <a:off x="-1" y="1250066"/>
            <a:ext cx="9141421" cy="2023916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>
              <a:alpha val="68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51" y="1385193"/>
            <a:ext cx="2386012" cy="174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slideshow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0288" y="1385193"/>
            <a:ext cx="2386012" cy="1741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5" descr="D:\Usuarios\fredericopereira\Desktop\concurso-marinha[1].jpg"/>
          <p:cNvPicPr>
            <a:picLocks noChangeArrowheads="1"/>
          </p:cNvPicPr>
          <p:nvPr/>
        </p:nvPicPr>
        <p:blipFill>
          <a:blip r:embed="rId5"/>
          <a:srcRect l="3098" r="12201"/>
          <a:stretch>
            <a:fillRect/>
          </a:stretch>
        </p:blipFill>
        <p:spPr bwMode="auto">
          <a:xfrm>
            <a:off x="700088" y="1385193"/>
            <a:ext cx="2395537" cy="1755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250521" y="446236"/>
            <a:ext cx="8642958" cy="633200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OBJETIVO</a:t>
            </a:r>
            <a:endParaRPr lang="pt-B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700088" y="3716451"/>
            <a:ext cx="7796212" cy="1147936"/>
          </a:xfrm>
          <a:prstGeom prst="rect">
            <a:avLst/>
          </a:prstGeom>
        </p:spPr>
        <p:txBody>
          <a:bodyPr vert="horz" lIns="90000" tIns="46800" rIns="90000" bIns="4680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49263">
              <a:spcBef>
                <a:spcPts val="600"/>
              </a:spcBef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pt-BR" alt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Apresentar os principais aspectos do emprego da Inteligência de Defesa nos Jogos OLÍMPICOS e </a:t>
            </a:r>
            <a:r>
              <a:rPr lang="pt-BR" alt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PARAOLÍMPICOS </a:t>
            </a:r>
            <a:r>
              <a:rPr lang="pt-BR" alt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RIO 2016.</a:t>
            </a:r>
          </a:p>
        </p:txBody>
      </p:sp>
    </p:spTree>
    <p:extLst>
      <p:ext uri="{BB962C8B-B14F-4D97-AF65-F5344CB8AC3E}">
        <p14:creationId xmlns:p14="http://schemas.microsoft.com/office/powerpoint/2010/main" val="426318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4667" y="433710"/>
            <a:ext cx="8666285" cy="633200"/>
          </a:xfrm>
        </p:spPr>
        <p:txBody>
          <a:bodyPr/>
          <a:lstStyle/>
          <a:p>
            <a:pPr algn="ctr"/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Roteiro</a:t>
            </a:r>
            <a:endParaRPr lang="pt-B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55576" y="1268760"/>
            <a:ext cx="8208912" cy="4832092"/>
          </a:xfrm>
          <a:prstGeom prst="rect">
            <a:avLst/>
          </a:prstGeom>
          <a:noFill/>
          <a:scene3d>
            <a:camera prst="perspectiveAbove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indent="2714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lvl="0" indent="0" algn="just" eaLnBrk="1" hangingPunct="1">
              <a:defRPr/>
            </a:pPr>
            <a:r>
              <a:rPr lang="pt-BR" altLang="pt-B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n-ea"/>
              </a:rPr>
              <a:t>1. Introdução </a:t>
            </a:r>
          </a:p>
          <a:p>
            <a:pPr lvl="0" indent="0" algn="just" eaLnBrk="1" hangingPunct="1">
              <a:defRPr/>
            </a:pPr>
            <a:endParaRPr lang="pt-BR" altLang="pt-BR" sz="2800" dirty="0">
              <a:solidFill>
                <a:srgbClr val="BFBF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ea typeface="+mn-ea"/>
            </a:endParaRPr>
          </a:p>
          <a:p>
            <a:pPr lvl="0" indent="0" algn="just" eaLnBrk="1" hangingPunct="1">
              <a:defRPr/>
            </a:pPr>
            <a:r>
              <a:rPr lang="pt-BR" altLang="pt-B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n-ea"/>
              </a:rPr>
              <a:t>2. Jogos Olímpicos e </a:t>
            </a:r>
            <a:r>
              <a:rPr lang="pt-BR" altLang="pt-BR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n-ea"/>
              </a:rPr>
              <a:t>Paraolímpicos </a:t>
            </a:r>
            <a:r>
              <a:rPr lang="pt-BR" altLang="pt-B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n-ea"/>
              </a:rPr>
              <a:t>Rio 2016</a:t>
            </a:r>
          </a:p>
          <a:p>
            <a:pPr lvl="0" indent="0" algn="just" eaLnBrk="1" hangingPunct="1">
              <a:defRPr/>
            </a:pPr>
            <a:endParaRPr lang="pt-BR" altLang="pt-BR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ea typeface="+mn-ea"/>
            </a:endParaRPr>
          </a:p>
          <a:p>
            <a:pPr lvl="0" indent="0" algn="just" eaLnBrk="1" hangingPunct="1">
              <a:defRPr/>
            </a:pPr>
            <a:r>
              <a:rPr lang="pt-BR" altLang="pt-B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n-ea"/>
              </a:rPr>
              <a:t>3. Sistema de Inteligência de Defesa </a:t>
            </a:r>
          </a:p>
          <a:p>
            <a:pPr lvl="0" indent="0" algn="just" eaLnBrk="1" hangingPunct="1">
              <a:defRPr/>
            </a:pPr>
            <a:endParaRPr lang="pt-BR" altLang="pt-BR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ea typeface="+mn-ea"/>
            </a:endParaRPr>
          </a:p>
          <a:p>
            <a:pPr lvl="0" indent="0" algn="just" eaLnBrk="1" hangingPunct="1">
              <a:defRPr/>
            </a:pPr>
            <a:r>
              <a:rPr lang="pt-BR" altLang="pt-B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n-ea"/>
              </a:rPr>
              <a:t>4. Organização das Forças Militares</a:t>
            </a:r>
          </a:p>
          <a:p>
            <a:pPr lvl="0" indent="0" algn="just" eaLnBrk="1" hangingPunct="1">
              <a:defRPr/>
            </a:pPr>
            <a:endParaRPr lang="pt-BR" altLang="pt-BR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ea typeface="+mn-ea"/>
            </a:endParaRPr>
          </a:p>
          <a:p>
            <a:pPr lvl="0" indent="0" algn="just" eaLnBrk="1" hangingPunct="1">
              <a:defRPr/>
            </a:pPr>
            <a:r>
              <a:rPr lang="pt-BR" alt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n-ea"/>
              </a:rPr>
              <a:t>5. Estrutura de Inteligência </a:t>
            </a:r>
          </a:p>
          <a:p>
            <a:pPr lvl="0" indent="0" algn="just" eaLnBrk="1" hangingPunct="1">
              <a:defRPr/>
            </a:pPr>
            <a:endParaRPr lang="pt-BR" altLang="pt-BR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ea typeface="+mn-ea"/>
            </a:endParaRPr>
          </a:p>
          <a:p>
            <a:pPr lvl="0" indent="0" algn="just" eaLnBrk="1" hangingPunct="1">
              <a:defRPr/>
            </a:pPr>
            <a:r>
              <a:rPr lang="pt-BR" altLang="pt-B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n-ea"/>
              </a:rPr>
              <a:t>6. Conclusão</a:t>
            </a:r>
          </a:p>
        </p:txBody>
      </p:sp>
    </p:spTree>
    <p:extLst>
      <p:ext uri="{BB962C8B-B14F-4D97-AF65-F5344CB8AC3E}">
        <p14:creationId xmlns:p14="http://schemas.microsoft.com/office/powerpoint/2010/main" val="2292578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25"/>
          <p:cNvSpPr txBox="1">
            <a:spLocks noChangeArrowheads="1"/>
          </p:cNvSpPr>
          <p:nvPr/>
        </p:nvSpPr>
        <p:spPr bwMode="auto">
          <a:xfrm>
            <a:off x="238126" y="521515"/>
            <a:ext cx="8667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pt-BR" alt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COMANDANTE OPERACIONAL</a:t>
            </a:r>
            <a:endParaRPr lang="pt-BR" alt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0" name="Retângulo de cantos arredondados 19"/>
          <p:cNvSpPr/>
          <p:nvPr/>
        </p:nvSpPr>
        <p:spPr>
          <a:xfrm>
            <a:off x="6382492" y="1849954"/>
            <a:ext cx="1285852" cy="642942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chemeClr val="bg1"/>
            </a:solidFill>
            <a:prstDash val="dash"/>
          </a:ln>
          <a:effectLst>
            <a:outerShdw blurRad="177800" dist="241300" dir="11520000" sx="110000" sy="110000" algn="tr" rotWithShape="0">
              <a:prstClr val="black">
                <a:alpha val="18000"/>
              </a:prstClr>
            </a:outerShdw>
          </a:effectLst>
          <a:scene3d>
            <a:camera prst="perspectiveRelaxed"/>
            <a:lightRig rig="twoPt" dir="t"/>
          </a:scene3d>
          <a:sp3d prstMaterial="metal"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Arial" pitchFamily="34" charset="0"/>
              </a:rPr>
              <a:t>O </a:t>
            </a:r>
            <a:r>
              <a:rPr lang="pt-B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Arial" pitchFamily="34" charset="0"/>
              </a:rPr>
              <a:t>Lig</a:t>
            </a:r>
            <a:r>
              <a:rPr lang="pt-B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Arial" pitchFamily="34" charset="0"/>
              </a:rPr>
              <a:t> </a:t>
            </a:r>
            <a:endParaRPr lang="pt-B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Arial" pitchFamily="34" charset="0"/>
            </a:endParaRPr>
          </a:p>
        </p:txBody>
      </p:sp>
      <p:sp>
        <p:nvSpPr>
          <p:cNvPr id="21" name="Retângulo de cantos arredondados 20"/>
          <p:cNvSpPr/>
          <p:nvPr/>
        </p:nvSpPr>
        <p:spPr>
          <a:xfrm>
            <a:off x="3653566" y="1484784"/>
            <a:ext cx="2214578" cy="6429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77800" dist="241300" dir="11520000" sx="110000" sy="110000" algn="tr" rotWithShape="0">
              <a:prstClr val="black">
                <a:alpha val="18000"/>
              </a:prstClr>
            </a:outerShdw>
          </a:effectLst>
          <a:scene3d>
            <a:camera prst="perspectiveRelaxedModerately"/>
            <a:lightRig rig="twoPt" dir="t"/>
          </a:scene3d>
          <a:sp3d prstMaterial="metal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Arial" pitchFamily="34" charset="0"/>
              </a:rPr>
              <a:t>EMCj</a:t>
            </a:r>
            <a:endParaRPr lang="pt-BR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Arial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4760855" y="2127726"/>
            <a:ext cx="0" cy="20213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tângulo de cantos arredondados 13"/>
          <p:cNvSpPr/>
          <p:nvPr/>
        </p:nvSpPr>
        <p:spPr>
          <a:xfrm>
            <a:off x="4088519" y="3985114"/>
            <a:ext cx="1357322" cy="6429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77800" dist="241300" dir="11520000" sx="110000" sy="110000" algn="tr" rotWithShape="0">
              <a:prstClr val="black">
                <a:alpha val="18000"/>
              </a:prstClr>
            </a:outerShdw>
          </a:effectLst>
          <a:scene3d>
            <a:camera prst="perspectiveRelaxedModerately"/>
            <a:lightRig rig="twoPt" dir="t"/>
          </a:scene3d>
          <a:sp3d prstMaterial="metal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Arial" pitchFamily="34" charset="0"/>
              </a:rPr>
              <a:t>D-6</a:t>
            </a:r>
          </a:p>
          <a:p>
            <a:pPr algn="ctr"/>
            <a:r>
              <a:rPr lang="pt-BR" sz="1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Arial" pitchFamily="34" charset="0"/>
              </a:rPr>
              <a:t>C²</a:t>
            </a:r>
            <a:endParaRPr lang="pt-BR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Arial" pitchFamily="34" charset="0"/>
            </a:endParaRPr>
          </a:p>
        </p:txBody>
      </p:sp>
      <p:cxnSp>
        <p:nvCxnSpPr>
          <p:cNvPr id="6" name="Conector reto 5"/>
          <p:cNvCxnSpPr/>
          <p:nvPr/>
        </p:nvCxnSpPr>
        <p:spPr>
          <a:xfrm>
            <a:off x="966454" y="2852936"/>
            <a:ext cx="728375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>
            <a:off x="954878" y="2843411"/>
            <a:ext cx="0" cy="3045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/>
          <p:cNvCxnSpPr/>
          <p:nvPr/>
        </p:nvCxnSpPr>
        <p:spPr>
          <a:xfrm>
            <a:off x="8243065" y="2843323"/>
            <a:ext cx="0" cy="3045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>
          <a:xfrm>
            <a:off x="6923881" y="2866191"/>
            <a:ext cx="0" cy="3045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/>
          <p:cNvCxnSpPr/>
          <p:nvPr/>
        </p:nvCxnSpPr>
        <p:spPr>
          <a:xfrm>
            <a:off x="5538108" y="2857612"/>
            <a:ext cx="0" cy="3045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32"/>
          <p:cNvCxnSpPr/>
          <p:nvPr/>
        </p:nvCxnSpPr>
        <p:spPr>
          <a:xfrm>
            <a:off x="3994820" y="2843412"/>
            <a:ext cx="0" cy="3045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/>
          <p:cNvCxnSpPr/>
          <p:nvPr/>
        </p:nvCxnSpPr>
        <p:spPr>
          <a:xfrm>
            <a:off x="2483768" y="2866192"/>
            <a:ext cx="0" cy="3045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to 34"/>
          <p:cNvCxnSpPr/>
          <p:nvPr/>
        </p:nvCxnSpPr>
        <p:spPr>
          <a:xfrm>
            <a:off x="1693691" y="2846989"/>
            <a:ext cx="0" cy="13009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tângulo de cantos arredondados 17"/>
          <p:cNvSpPr/>
          <p:nvPr/>
        </p:nvSpPr>
        <p:spPr>
          <a:xfrm>
            <a:off x="976933" y="3985114"/>
            <a:ext cx="1428760" cy="642942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177800" dist="241300" dir="11520000" sx="110000" sy="110000" algn="tr" rotWithShape="0">
              <a:prstClr val="black">
                <a:alpha val="18000"/>
              </a:prstClr>
            </a:outerShdw>
          </a:effectLst>
          <a:scene3d>
            <a:camera prst="perspectiveRelaxedModerately"/>
            <a:lightRig rig="twoPt" dir="t"/>
          </a:scene3d>
          <a:sp3d prstMaterial="metal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Arial" pitchFamily="34" charset="0"/>
              </a:rPr>
              <a:t>D-2</a:t>
            </a:r>
          </a:p>
          <a:p>
            <a:pPr algn="ctr"/>
            <a:r>
              <a:rPr lang="pt-BR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Arial" pitchFamily="34" charset="0"/>
              </a:rPr>
              <a:t>Inteligência</a:t>
            </a:r>
            <a:endParaRPr lang="pt-BR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Arial" pitchFamily="34" charset="0"/>
            </a:endParaRPr>
          </a:p>
        </p:txBody>
      </p:sp>
      <p:cxnSp>
        <p:nvCxnSpPr>
          <p:cNvPr id="41" name="Conector reto 40"/>
          <p:cNvCxnSpPr/>
          <p:nvPr/>
        </p:nvCxnSpPr>
        <p:spPr>
          <a:xfrm>
            <a:off x="3254872" y="2846989"/>
            <a:ext cx="0" cy="13009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/>
          <p:cNvCxnSpPr/>
          <p:nvPr/>
        </p:nvCxnSpPr>
        <p:spPr>
          <a:xfrm>
            <a:off x="6279360" y="2856513"/>
            <a:ext cx="0" cy="13009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/>
          <p:cNvCxnSpPr/>
          <p:nvPr/>
        </p:nvCxnSpPr>
        <p:spPr>
          <a:xfrm>
            <a:off x="7567761" y="2846989"/>
            <a:ext cx="0" cy="13009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tângulo de cantos arredondados 15"/>
          <p:cNvSpPr/>
          <p:nvPr/>
        </p:nvSpPr>
        <p:spPr>
          <a:xfrm>
            <a:off x="2577970" y="3985114"/>
            <a:ext cx="1357322" cy="6429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77800" dist="241300" dir="11520000" sx="110000" sy="110000" algn="tr" rotWithShape="0">
              <a:prstClr val="black">
                <a:alpha val="18000"/>
              </a:prstClr>
            </a:outerShdw>
          </a:effectLst>
          <a:scene3d>
            <a:camera prst="perspectiveRelaxedModerately"/>
            <a:lightRig rig="twoPt" dir="t"/>
          </a:scene3d>
          <a:sp3d prstMaterial="metal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Arial" pitchFamily="34" charset="0"/>
              </a:rPr>
              <a:t>D-4</a:t>
            </a:r>
          </a:p>
          <a:p>
            <a:pPr algn="ctr"/>
            <a:r>
              <a:rPr lang="pt-BR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Arial" pitchFamily="34" charset="0"/>
              </a:rPr>
              <a:t>Logística</a:t>
            </a:r>
            <a:endParaRPr lang="pt-BR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Arial" pitchFamily="34" charset="0"/>
            </a:endParaRPr>
          </a:p>
        </p:txBody>
      </p:sp>
      <p:sp>
        <p:nvSpPr>
          <p:cNvPr id="12" name="Retângulo de cantos arredondados 11"/>
          <p:cNvSpPr/>
          <p:nvPr/>
        </p:nvSpPr>
        <p:spPr>
          <a:xfrm>
            <a:off x="5637168" y="3985114"/>
            <a:ext cx="1285884" cy="6429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77800" dist="241300" dir="11520000" sx="110000" sy="110000" algn="tr" rotWithShape="0">
              <a:prstClr val="black">
                <a:alpha val="18000"/>
              </a:prstClr>
            </a:outerShdw>
          </a:effectLst>
          <a:scene3d>
            <a:camera prst="perspectiveRelaxedModerately"/>
            <a:lightRig rig="twoPt" dir="t"/>
          </a:scene3d>
          <a:sp3d prstMaterial="metal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Arial" pitchFamily="34" charset="0"/>
              </a:rPr>
              <a:t>D-8</a:t>
            </a:r>
          </a:p>
          <a:p>
            <a:pPr algn="ctr"/>
            <a:r>
              <a:rPr lang="pt-BR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Arial" pitchFamily="34" charset="0"/>
              </a:rPr>
              <a:t>OAI</a:t>
            </a:r>
            <a:endParaRPr lang="pt-BR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Arial" pitchFamily="34" charset="0"/>
            </a:endParaRPr>
          </a:p>
        </p:txBody>
      </p:sp>
      <p:sp>
        <p:nvSpPr>
          <p:cNvPr id="10" name="Retângulo de cantos arredondados 9"/>
          <p:cNvSpPr/>
          <p:nvPr/>
        </p:nvSpPr>
        <p:spPr>
          <a:xfrm>
            <a:off x="7007855" y="3985114"/>
            <a:ext cx="1292397" cy="6429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77800" dist="241300" dir="11520000" sx="110000" sy="110000" algn="tr" rotWithShape="0">
              <a:prstClr val="black">
                <a:alpha val="18000"/>
              </a:prstClr>
            </a:outerShdw>
          </a:effectLst>
          <a:scene3d>
            <a:camera prst="perspectiveRelaxedModerately"/>
            <a:lightRig rig="twoPt" dir="t"/>
          </a:scene3d>
          <a:sp3d prstMaterial="metal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Arial" pitchFamily="34" charset="0"/>
              </a:rPr>
              <a:t>D-10</a:t>
            </a:r>
          </a:p>
          <a:p>
            <a:pPr algn="ctr"/>
            <a:r>
              <a:rPr lang="pt-BR" sz="1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Arial" pitchFamily="34" charset="0"/>
              </a:rPr>
              <a:t>Adm</a:t>
            </a:r>
            <a:r>
              <a:rPr lang="pt-BR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Arial" pitchFamily="34" charset="0"/>
              </a:rPr>
              <a:t> </a:t>
            </a:r>
            <a:r>
              <a:rPr lang="pt-BR" sz="1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Arial" pitchFamily="34" charset="0"/>
              </a:rPr>
              <a:t>Fin</a:t>
            </a:r>
            <a:endParaRPr lang="pt-BR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Arial" pitchFamily="34" charset="0"/>
            </a:endParaRP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6355560" y="2984982"/>
            <a:ext cx="1143040" cy="6429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77800" dist="241300" dir="11520000" sx="110000" sy="110000" algn="tr" rotWithShape="0">
              <a:prstClr val="black">
                <a:alpha val="18000"/>
              </a:prstClr>
            </a:outerShdw>
          </a:effectLst>
          <a:scene3d>
            <a:camera prst="perspectiveRelaxedModerately"/>
            <a:lightRig rig="twoPt" dir="t"/>
          </a:scene3d>
          <a:sp3d prstMaterial="metal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Arial" pitchFamily="34" charset="0"/>
              </a:rPr>
              <a:t>D-9</a:t>
            </a:r>
          </a:p>
          <a:p>
            <a:pPr algn="ctr"/>
            <a:r>
              <a:rPr lang="pt-BR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Arial" pitchFamily="34" charset="0"/>
              </a:rPr>
              <a:t>As Civis</a:t>
            </a:r>
            <a:endParaRPr lang="pt-BR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Arial" pitchFamily="34" charset="0"/>
            </a:endParaRP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4847544" y="2984982"/>
            <a:ext cx="1357322" cy="6429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77800" dist="241300" dir="11520000" sx="110000" sy="110000" algn="tr" rotWithShape="0">
              <a:prstClr val="black">
                <a:alpha val="18000"/>
              </a:prstClr>
            </a:outerShdw>
          </a:effectLst>
          <a:scene3d>
            <a:camera prst="perspectiveRelaxedModerately"/>
            <a:lightRig rig="twoPt" dir="t"/>
          </a:scene3d>
          <a:sp3d prstMaterial="metal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Arial" pitchFamily="34" charset="0"/>
              </a:rPr>
              <a:t>D-7</a:t>
            </a:r>
          </a:p>
          <a:p>
            <a:pPr algn="ctr"/>
            <a:r>
              <a:rPr lang="pt-BR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Arial" pitchFamily="34" charset="0"/>
              </a:rPr>
              <a:t>Com </a:t>
            </a:r>
            <a:r>
              <a:rPr lang="pt-BR" sz="1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Arial" pitchFamily="34" charset="0"/>
              </a:rPr>
              <a:t>Soc</a:t>
            </a:r>
            <a:endParaRPr lang="pt-BR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Arial" pitchFamily="34" charset="0"/>
            </a:endParaRPr>
          </a:p>
        </p:txBody>
      </p:sp>
      <p:sp>
        <p:nvSpPr>
          <p:cNvPr id="15" name="Retângulo de cantos arredondados 14"/>
          <p:cNvSpPr/>
          <p:nvPr/>
        </p:nvSpPr>
        <p:spPr>
          <a:xfrm>
            <a:off x="3310953" y="2984982"/>
            <a:ext cx="1357322" cy="6429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77800" dist="241300" dir="11520000" sx="110000" sy="110000" algn="tr" rotWithShape="0">
              <a:prstClr val="black">
                <a:alpha val="18000"/>
              </a:prstClr>
            </a:outerShdw>
          </a:effectLst>
          <a:scene3d>
            <a:camera prst="perspectiveRelaxedModerately"/>
            <a:lightRig rig="twoPt" dir="t"/>
          </a:scene3d>
          <a:sp3d prstMaterial="metal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Arial" pitchFamily="34" charset="0"/>
              </a:rPr>
              <a:t>D-5</a:t>
            </a:r>
          </a:p>
          <a:p>
            <a:pPr algn="ctr"/>
            <a:r>
              <a:rPr lang="pt-BR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Arial" pitchFamily="34" charset="0"/>
              </a:rPr>
              <a:t>Planejamento</a:t>
            </a:r>
            <a:endParaRPr lang="pt-BR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Arial" pitchFamily="34" charset="0"/>
            </a:endParaRPr>
          </a:p>
        </p:txBody>
      </p:sp>
      <p:sp>
        <p:nvSpPr>
          <p:cNvPr id="17" name="Retângulo de cantos arredondados 16"/>
          <p:cNvSpPr/>
          <p:nvPr/>
        </p:nvSpPr>
        <p:spPr>
          <a:xfrm>
            <a:off x="1760074" y="2984982"/>
            <a:ext cx="1428760" cy="6429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77800" dist="241300" dir="11520000" sx="110000" sy="110000" algn="tr" rotWithShape="0">
              <a:prstClr val="black">
                <a:alpha val="18000"/>
              </a:prstClr>
            </a:outerShdw>
          </a:effectLst>
          <a:scene3d>
            <a:camera prst="perspectiveRelaxedModerately"/>
            <a:lightRig rig="twoPt" dir="t"/>
          </a:scene3d>
          <a:sp3d prstMaterial="metal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Arial" pitchFamily="34" charset="0"/>
              </a:rPr>
              <a:t>D-3</a:t>
            </a:r>
          </a:p>
          <a:p>
            <a:pPr algn="ctr"/>
            <a:r>
              <a:rPr lang="pt-BR" sz="1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Arial" pitchFamily="34" charset="0"/>
              </a:rPr>
              <a:t>Operacões</a:t>
            </a:r>
            <a:endParaRPr lang="pt-BR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Arial" pitchFamily="34" charset="0"/>
            </a:endParaRPr>
          </a:p>
        </p:txBody>
      </p:sp>
      <p:sp>
        <p:nvSpPr>
          <p:cNvPr id="19" name="Retângulo de cantos arredondados 18"/>
          <p:cNvSpPr/>
          <p:nvPr/>
        </p:nvSpPr>
        <p:spPr>
          <a:xfrm>
            <a:off x="323528" y="2984982"/>
            <a:ext cx="1285852" cy="6429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77800" dist="241300" dir="11520000" sx="110000" sy="110000" algn="tr" rotWithShape="0">
              <a:prstClr val="black">
                <a:alpha val="18000"/>
              </a:prstClr>
            </a:outerShdw>
          </a:effectLst>
          <a:scene3d>
            <a:camera prst="perspectiveRelaxedModerately"/>
            <a:lightRig rig="twoPt" dir="t"/>
          </a:scene3d>
          <a:sp3d prstMaterial="metal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Arial" pitchFamily="34" charset="0"/>
              </a:rPr>
              <a:t>D-1</a:t>
            </a:r>
          </a:p>
          <a:p>
            <a:pPr algn="ctr"/>
            <a:r>
              <a:rPr lang="pt-BR" sz="1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Arial" pitchFamily="34" charset="0"/>
              </a:rPr>
              <a:t>Persoal</a:t>
            </a:r>
            <a:endParaRPr lang="pt-BR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Arial" pitchFamily="34" charset="0"/>
            </a:endParaRPr>
          </a:p>
        </p:txBody>
      </p:sp>
      <p:sp>
        <p:nvSpPr>
          <p:cNvPr id="23" name="Retângulo de cantos arredondados 22"/>
          <p:cNvSpPr/>
          <p:nvPr/>
        </p:nvSpPr>
        <p:spPr>
          <a:xfrm>
            <a:off x="7649294" y="3018451"/>
            <a:ext cx="1201836" cy="59042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  <a:prstDash val="dash"/>
          </a:ln>
          <a:effectLst>
            <a:outerShdw blurRad="177800" dist="241300" dir="11520000" sx="110000" sy="110000" algn="tr" rotWithShape="0">
              <a:prstClr val="black">
                <a:alpha val="18000"/>
              </a:prstClr>
            </a:outerShdw>
          </a:effectLst>
          <a:scene3d>
            <a:camera prst="perspectiveRelaxedModerately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Arial" pitchFamily="34" charset="0"/>
              </a:rPr>
              <a:t>Dn</a:t>
            </a:r>
            <a:endParaRPr lang="pt-BR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Arial" pitchFamily="34" charset="0"/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97152"/>
            <a:ext cx="2650067" cy="1490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554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4667" y="433710"/>
            <a:ext cx="8666285" cy="633200"/>
          </a:xfrm>
        </p:spPr>
        <p:txBody>
          <a:bodyPr/>
          <a:lstStyle/>
          <a:p>
            <a:pPr algn="ctr"/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Roteiro</a:t>
            </a:r>
            <a:endParaRPr lang="pt-B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55576" y="1268760"/>
            <a:ext cx="8208912" cy="4832092"/>
          </a:xfrm>
          <a:prstGeom prst="rect">
            <a:avLst/>
          </a:prstGeom>
          <a:noFill/>
          <a:scene3d>
            <a:camera prst="perspectiveAbove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indent="2714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lvl="0" indent="0" algn="just" eaLnBrk="1" hangingPunct="1">
              <a:defRPr/>
            </a:pPr>
            <a:r>
              <a:rPr lang="pt-BR" altLang="pt-B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n-ea"/>
              </a:rPr>
              <a:t>1. Introdução </a:t>
            </a:r>
          </a:p>
          <a:p>
            <a:pPr lvl="0" indent="0" algn="just" eaLnBrk="1" hangingPunct="1">
              <a:defRPr/>
            </a:pPr>
            <a:endParaRPr lang="pt-BR" altLang="pt-BR" sz="2800" dirty="0">
              <a:solidFill>
                <a:srgbClr val="BFBF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ea typeface="+mn-ea"/>
            </a:endParaRPr>
          </a:p>
          <a:p>
            <a:pPr lvl="0" indent="0" algn="just" eaLnBrk="1" hangingPunct="1">
              <a:defRPr/>
            </a:pPr>
            <a:r>
              <a:rPr lang="pt-BR" altLang="pt-B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n-ea"/>
              </a:rPr>
              <a:t>2. Jogos Olímpicos e </a:t>
            </a:r>
            <a:r>
              <a:rPr lang="pt-BR" altLang="pt-BR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n-ea"/>
              </a:rPr>
              <a:t>Paraolímpicos </a:t>
            </a:r>
            <a:r>
              <a:rPr lang="pt-BR" altLang="pt-B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n-ea"/>
              </a:rPr>
              <a:t>Rio 2016</a:t>
            </a:r>
          </a:p>
          <a:p>
            <a:pPr lvl="0" indent="0" algn="just" eaLnBrk="1" hangingPunct="1">
              <a:defRPr/>
            </a:pPr>
            <a:endParaRPr lang="pt-BR" altLang="pt-BR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ea typeface="+mn-ea"/>
            </a:endParaRPr>
          </a:p>
          <a:p>
            <a:pPr lvl="0" indent="0" algn="just" eaLnBrk="1" hangingPunct="1">
              <a:defRPr/>
            </a:pPr>
            <a:r>
              <a:rPr lang="pt-BR" altLang="pt-B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n-ea"/>
              </a:rPr>
              <a:t>3. Sistema de Inteligência de Defesa </a:t>
            </a:r>
          </a:p>
          <a:p>
            <a:pPr lvl="0" indent="0" algn="just" eaLnBrk="1" hangingPunct="1">
              <a:defRPr/>
            </a:pPr>
            <a:endParaRPr lang="pt-BR" altLang="pt-BR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ea typeface="+mn-ea"/>
            </a:endParaRPr>
          </a:p>
          <a:p>
            <a:pPr lvl="0" indent="0" algn="just" eaLnBrk="1" hangingPunct="1">
              <a:defRPr/>
            </a:pPr>
            <a:r>
              <a:rPr lang="pt-BR" altLang="pt-B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n-ea"/>
              </a:rPr>
              <a:t>4. Organização das Forças Militares</a:t>
            </a:r>
          </a:p>
          <a:p>
            <a:pPr lvl="0" indent="0" algn="just" eaLnBrk="1" hangingPunct="1">
              <a:defRPr/>
            </a:pPr>
            <a:endParaRPr lang="pt-BR" altLang="pt-BR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ea typeface="+mn-ea"/>
            </a:endParaRPr>
          </a:p>
          <a:p>
            <a:pPr lvl="0" indent="0" algn="just" eaLnBrk="1" hangingPunct="1">
              <a:defRPr/>
            </a:pPr>
            <a:r>
              <a:rPr lang="pt-BR" altLang="pt-B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n-ea"/>
              </a:rPr>
              <a:t>5. Estrutura de Inteligência </a:t>
            </a:r>
          </a:p>
          <a:p>
            <a:pPr lvl="0" indent="0" algn="just" eaLnBrk="1" hangingPunct="1">
              <a:defRPr/>
            </a:pPr>
            <a:endParaRPr lang="pt-BR" altLang="pt-BR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ea typeface="+mn-ea"/>
            </a:endParaRPr>
          </a:p>
          <a:p>
            <a:pPr lvl="0" indent="0" algn="just" eaLnBrk="1" hangingPunct="1">
              <a:defRPr/>
            </a:pPr>
            <a:r>
              <a:rPr lang="pt-BR" alt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n-ea"/>
              </a:rPr>
              <a:t>6. Conclusão</a:t>
            </a:r>
          </a:p>
        </p:txBody>
      </p:sp>
    </p:spTree>
    <p:extLst>
      <p:ext uri="{BB962C8B-B14F-4D97-AF65-F5344CB8AC3E}">
        <p14:creationId xmlns:p14="http://schemas.microsoft.com/office/powerpoint/2010/main" val="2292578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521" y="367630"/>
            <a:ext cx="8630431" cy="633200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Pontos de Atenção</a:t>
            </a:r>
            <a:endParaRPr lang="en-US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50521" y="1412190"/>
            <a:ext cx="863043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- Ações terroristas  ou de sabotagem de qualquer natureza.</a:t>
            </a:r>
          </a:p>
          <a:p>
            <a:pPr>
              <a:spcBef>
                <a:spcPts val="1200"/>
              </a:spcBef>
            </a:pPr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- Criminalidade e violência urbana.</a:t>
            </a:r>
          </a:p>
          <a:p>
            <a:pPr>
              <a:spcBef>
                <a:spcPts val="1200"/>
              </a:spcBef>
            </a:pPr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- Comprometimento de sistema de mobilidade urbana.</a:t>
            </a:r>
          </a:p>
          <a:p>
            <a:pPr>
              <a:spcBef>
                <a:spcPts val="1200"/>
              </a:spcBef>
            </a:pPr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- Comprometimento da saúde pública.</a:t>
            </a:r>
          </a:p>
          <a:p>
            <a:pPr>
              <a:spcBef>
                <a:spcPts val="1200"/>
              </a:spcBef>
            </a:pPr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- Comprometimento dos serviços essenciais.</a:t>
            </a:r>
          </a:p>
          <a:p>
            <a:pPr>
              <a:spcBef>
                <a:spcPts val="1200"/>
              </a:spcBef>
            </a:pPr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- Ataques cibernéticos.</a:t>
            </a:r>
          </a:p>
          <a:p>
            <a:pPr>
              <a:spcBef>
                <a:spcPts val="1200"/>
              </a:spcBef>
            </a:pPr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- Fenômenos naturais.</a:t>
            </a:r>
          </a:p>
        </p:txBody>
      </p:sp>
    </p:spTree>
    <p:extLst>
      <p:ext uri="{BB962C8B-B14F-4D97-AF65-F5344CB8AC3E}">
        <p14:creationId xmlns:p14="http://schemas.microsoft.com/office/powerpoint/2010/main" val="231442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pre-MD-modelo-EMCFA_fi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420" cy="6858000"/>
          </a:xfrm>
          <a:prstGeom prst="rect">
            <a:avLst/>
          </a:prstGeom>
        </p:spPr>
      </p:pic>
      <p:sp>
        <p:nvSpPr>
          <p:cNvPr id="3" name="TextBox 1"/>
          <p:cNvSpPr txBox="1"/>
          <p:nvPr/>
        </p:nvSpPr>
        <p:spPr>
          <a:xfrm>
            <a:off x="1907704" y="5733256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Cel Silva Rodrigues: </a:t>
            </a:r>
            <a:r>
              <a:rPr lang="pt-BR" dirty="0" smtClean="0">
                <a:hlinkClick r:id="rId3"/>
              </a:rPr>
              <a:t>marcelo.srodrigues@defesa.gov.br</a:t>
            </a:r>
            <a:r>
              <a:rPr lang="pt-BR" dirty="0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91697044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4667" y="433710"/>
            <a:ext cx="8666285" cy="633200"/>
          </a:xfrm>
        </p:spPr>
        <p:txBody>
          <a:bodyPr/>
          <a:lstStyle/>
          <a:p>
            <a:pPr algn="ctr"/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Roteiro</a:t>
            </a:r>
            <a:endParaRPr lang="pt-B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55576" y="1268760"/>
            <a:ext cx="8208912" cy="4832092"/>
          </a:xfrm>
          <a:prstGeom prst="rect">
            <a:avLst/>
          </a:prstGeom>
          <a:noFill/>
          <a:scene3d>
            <a:camera prst="perspectiveAbove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indent="2714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indent="0" algn="just" eaLnBrk="1" hangingPunct="1">
              <a:defRPr/>
            </a:pPr>
            <a:r>
              <a:rPr lang="pt-BR" alt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1. Introdução </a:t>
            </a:r>
          </a:p>
          <a:p>
            <a:pPr indent="0" algn="just" eaLnBrk="1" hangingPunct="1">
              <a:defRPr/>
            </a:pPr>
            <a:endParaRPr lang="pt-BR" altLang="pt-BR" sz="2800" dirty="0">
              <a:solidFill>
                <a:srgbClr val="BFBF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  <a:p>
            <a:pPr indent="0" algn="just" eaLnBrk="1" hangingPunct="1">
              <a:defRPr/>
            </a:pPr>
            <a:r>
              <a:rPr lang="pt-BR" alt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2. Jogos Olímpicos e Paraolímpicos Rio 2016</a:t>
            </a:r>
          </a:p>
          <a:p>
            <a:pPr indent="0" algn="just" eaLnBrk="1" hangingPunct="1">
              <a:defRPr/>
            </a:pPr>
            <a:endParaRPr lang="pt-BR" alt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  <a:p>
            <a:pPr indent="0" algn="just" eaLnBrk="1" hangingPunct="1">
              <a:defRPr/>
            </a:pPr>
            <a:r>
              <a:rPr lang="pt-BR" alt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3. Sistema de Inteligência de Defesa </a:t>
            </a:r>
          </a:p>
          <a:p>
            <a:pPr indent="0" algn="just" eaLnBrk="1" hangingPunct="1">
              <a:defRPr/>
            </a:pPr>
            <a:endParaRPr lang="pt-BR" altLang="pt-BR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  <a:p>
            <a:pPr indent="0" algn="just" eaLnBrk="1" hangingPunct="1">
              <a:defRPr/>
            </a:pPr>
            <a:r>
              <a:rPr lang="pt-BR" alt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4. Organização das Forças Militares</a:t>
            </a:r>
          </a:p>
          <a:p>
            <a:pPr indent="0" algn="just" eaLnBrk="1" hangingPunct="1">
              <a:defRPr/>
            </a:pPr>
            <a:endParaRPr lang="pt-BR" altLang="pt-BR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  <a:p>
            <a:pPr indent="0" algn="just" eaLnBrk="1" hangingPunct="1">
              <a:defRPr/>
            </a:pPr>
            <a:r>
              <a:rPr lang="pt-BR" alt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5. Estrutura de Inteligência </a:t>
            </a:r>
          </a:p>
          <a:p>
            <a:pPr indent="0" algn="just" eaLnBrk="1" hangingPunct="1">
              <a:defRPr/>
            </a:pPr>
            <a:endParaRPr lang="pt-BR" alt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  <a:p>
            <a:pPr indent="0" algn="just" eaLnBrk="1" hangingPunct="1">
              <a:defRPr/>
            </a:pPr>
            <a:r>
              <a:rPr lang="pt-BR" alt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6</a:t>
            </a:r>
            <a:r>
              <a:rPr lang="pt-BR" alt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. Conclusão</a:t>
            </a:r>
          </a:p>
        </p:txBody>
      </p:sp>
    </p:spTree>
    <p:extLst>
      <p:ext uri="{BB962C8B-B14F-4D97-AF65-F5344CB8AC3E}">
        <p14:creationId xmlns:p14="http://schemas.microsoft.com/office/powerpoint/2010/main" val="116619420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4667" y="433710"/>
            <a:ext cx="8666285" cy="633200"/>
          </a:xfrm>
        </p:spPr>
        <p:txBody>
          <a:bodyPr/>
          <a:lstStyle/>
          <a:p>
            <a:pPr algn="ctr"/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Roteiro</a:t>
            </a:r>
            <a:endParaRPr lang="pt-B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55576" y="1268760"/>
            <a:ext cx="8208912" cy="4832092"/>
          </a:xfrm>
          <a:prstGeom prst="rect">
            <a:avLst/>
          </a:prstGeom>
          <a:noFill/>
          <a:scene3d>
            <a:camera prst="perspectiveAbove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indent="2714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indent="0" algn="just" eaLnBrk="1" hangingPunct="1">
              <a:defRPr/>
            </a:pPr>
            <a:r>
              <a:rPr lang="pt-BR" alt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1. </a:t>
            </a:r>
            <a:r>
              <a:rPr lang="pt-BR" alt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Introdução </a:t>
            </a:r>
            <a:endParaRPr lang="pt-BR" altLang="pt-BR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  <a:p>
            <a:pPr indent="0" algn="just" eaLnBrk="1" hangingPunct="1">
              <a:defRPr/>
            </a:pPr>
            <a:endParaRPr lang="pt-BR" altLang="pt-BR" sz="2800" dirty="0">
              <a:solidFill>
                <a:srgbClr val="BFBF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  <a:p>
            <a:pPr lvl="0" indent="0" algn="just" eaLnBrk="1" hangingPunct="1">
              <a:defRPr/>
            </a:pPr>
            <a:r>
              <a:rPr lang="pt-BR" altLang="pt-B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n-ea"/>
              </a:rPr>
              <a:t>2. Jogos Olímpicos e </a:t>
            </a:r>
            <a:r>
              <a:rPr lang="pt-BR" altLang="pt-BR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n-ea"/>
              </a:rPr>
              <a:t>Paraolímpicos </a:t>
            </a:r>
            <a:r>
              <a:rPr lang="pt-BR" altLang="pt-B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n-ea"/>
              </a:rPr>
              <a:t>Rio 2016</a:t>
            </a:r>
          </a:p>
          <a:p>
            <a:pPr lvl="0" indent="0" algn="just" eaLnBrk="1" hangingPunct="1">
              <a:defRPr/>
            </a:pPr>
            <a:endParaRPr lang="pt-BR" altLang="pt-BR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ea typeface="+mn-ea"/>
            </a:endParaRPr>
          </a:p>
          <a:p>
            <a:pPr lvl="0" indent="0" algn="just" eaLnBrk="1" hangingPunct="1">
              <a:defRPr/>
            </a:pPr>
            <a:r>
              <a:rPr lang="pt-BR" altLang="pt-B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n-ea"/>
              </a:rPr>
              <a:t>3. Sistema de Inteligência de Defesa </a:t>
            </a:r>
          </a:p>
          <a:p>
            <a:pPr lvl="0" indent="0" algn="just" eaLnBrk="1" hangingPunct="1">
              <a:defRPr/>
            </a:pPr>
            <a:endParaRPr lang="pt-BR" altLang="pt-BR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ea typeface="+mn-ea"/>
            </a:endParaRPr>
          </a:p>
          <a:p>
            <a:pPr lvl="0" indent="0" algn="just" eaLnBrk="1" hangingPunct="1">
              <a:defRPr/>
            </a:pPr>
            <a:r>
              <a:rPr lang="pt-BR" altLang="pt-B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n-ea"/>
              </a:rPr>
              <a:t>4. Organização das Forças Militares</a:t>
            </a:r>
          </a:p>
          <a:p>
            <a:pPr lvl="0" indent="0" algn="just" eaLnBrk="1" hangingPunct="1">
              <a:defRPr/>
            </a:pPr>
            <a:endParaRPr lang="pt-BR" altLang="pt-BR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ea typeface="+mn-ea"/>
            </a:endParaRPr>
          </a:p>
          <a:p>
            <a:pPr lvl="0" indent="0" algn="just" eaLnBrk="1" hangingPunct="1">
              <a:defRPr/>
            </a:pPr>
            <a:r>
              <a:rPr lang="pt-BR" altLang="pt-B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n-ea"/>
              </a:rPr>
              <a:t>5. Estrutura de Inteligência </a:t>
            </a:r>
          </a:p>
          <a:p>
            <a:pPr lvl="0" indent="0" algn="just" eaLnBrk="1" hangingPunct="1">
              <a:defRPr/>
            </a:pPr>
            <a:endParaRPr lang="pt-BR" altLang="pt-BR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ea typeface="+mn-ea"/>
            </a:endParaRPr>
          </a:p>
          <a:p>
            <a:pPr lvl="0" indent="0" algn="just" eaLnBrk="1" hangingPunct="1">
              <a:defRPr/>
            </a:pPr>
            <a:r>
              <a:rPr lang="pt-BR" altLang="pt-B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n-ea"/>
              </a:rPr>
              <a:t>6. Conclusão</a:t>
            </a:r>
            <a:endParaRPr lang="pt-BR" altLang="pt-BR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06399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50521" y="367630"/>
            <a:ext cx="8630431" cy="633200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Introdução</a:t>
            </a:r>
            <a:endParaRPr lang="en-US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4" name="Picture 1" descr="1199752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6"/>
          <a:stretch>
            <a:fillRect/>
          </a:stretch>
        </p:blipFill>
        <p:spPr bwMode="auto">
          <a:xfrm>
            <a:off x="1115616" y="1114429"/>
            <a:ext cx="6734500" cy="5050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elo paralympic ingl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657" y="1235486"/>
            <a:ext cx="1099527" cy="124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1692026" y="5058106"/>
            <a:ext cx="5544270" cy="930986"/>
            <a:chOff x="112606" y="2078659"/>
            <a:chExt cx="7174434" cy="1232396"/>
          </a:xfrm>
        </p:grpSpPr>
        <p:grpSp>
          <p:nvGrpSpPr>
            <p:cNvPr id="7" name="Group 9"/>
            <p:cNvGrpSpPr>
              <a:grpSpLocks/>
            </p:cNvGrpSpPr>
            <p:nvPr/>
          </p:nvGrpSpPr>
          <p:grpSpPr bwMode="auto">
            <a:xfrm>
              <a:off x="112606" y="2078659"/>
              <a:ext cx="7174434" cy="1230949"/>
              <a:chOff x="295995" y="1201614"/>
              <a:chExt cx="7174434" cy="1230950"/>
            </a:xfrm>
          </p:grpSpPr>
          <p:grpSp>
            <p:nvGrpSpPr>
              <p:cNvPr id="9" name="Group 10"/>
              <p:cNvGrpSpPr>
                <a:grpSpLocks/>
              </p:cNvGrpSpPr>
              <p:nvPr/>
            </p:nvGrpSpPr>
            <p:grpSpPr bwMode="auto">
              <a:xfrm>
                <a:off x="3793948" y="1201614"/>
                <a:ext cx="3676481" cy="1230950"/>
                <a:chOff x="2486913" y="5073217"/>
                <a:chExt cx="3267469" cy="1229994"/>
              </a:xfrm>
            </p:grpSpPr>
            <p:pic>
              <p:nvPicPr>
                <p:cNvPr id="12" name="Imagem 2" descr="LogoCOPA.png"/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4631610" y="5084780"/>
                  <a:ext cx="1122772" cy="1218431"/>
                </a:xfrm>
                <a:prstGeom prst="rect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</p:pic>
            <p:pic>
              <p:nvPicPr>
                <p:cNvPr id="13" name="Picture 5" descr="http://imagens.rio2013.com/app/webroot/files/press/logo_JMJ_RIO_2013_publico_08022012165718.jpg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3502115" y="5073217"/>
                  <a:ext cx="1027303" cy="1218431"/>
                </a:xfrm>
                <a:prstGeom prst="rect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</p:pic>
            <p:pic>
              <p:nvPicPr>
                <p:cNvPr id="14" name="Picture 8" descr="http://blogs.diariodepernambuco.com.br/esportes/wp-content/uploads/2012/02/01/Copa_das_Confedera%C3%A7%C3%B5es_2013_Fifa_560.jpg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 l="21426" r="23271"/>
                <a:stretch>
                  <a:fillRect/>
                </a:stretch>
              </p:blipFill>
              <p:spPr bwMode="auto">
                <a:xfrm>
                  <a:off x="2486913" y="5077554"/>
                  <a:ext cx="941246" cy="1209758"/>
                </a:xfrm>
                <a:prstGeom prst="rect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</p:pic>
          </p:grpSp>
          <p:pic>
            <p:nvPicPr>
              <p:cNvPr id="10" name="Picture 2" descr="http://upload.wikimedia.org/wikipedia/pt/a/a9/Jogos_Mundiais_2011.png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356577" y="1213187"/>
                <a:ext cx="1093866" cy="121214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</p:pic>
          <p:pic>
            <p:nvPicPr>
              <p:cNvPr id="11" name="Picture 4" descr="http://upload.wikimedia.org/wikipedia/pt/6/6f/Jogos_Pan-Americanos_de_2007.png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95995" y="1213187"/>
                <a:ext cx="980395" cy="121214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</p:pic>
        </p:grpSp>
        <p:pic>
          <p:nvPicPr>
            <p:cNvPr id="8" name="Imagem 2" descr="Ararinha Rio +2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359345" y="2090232"/>
              <a:ext cx="1184644" cy="122082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pic>
      </p:grpSp>
    </p:spTree>
    <p:extLst>
      <p:ext uri="{BB962C8B-B14F-4D97-AF65-F5344CB8AC3E}">
        <p14:creationId xmlns:p14="http://schemas.microsoft.com/office/powerpoint/2010/main" val="412616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4667" y="433710"/>
            <a:ext cx="8666285" cy="633200"/>
          </a:xfrm>
        </p:spPr>
        <p:txBody>
          <a:bodyPr/>
          <a:lstStyle/>
          <a:p>
            <a:pPr algn="ctr"/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Roteiro</a:t>
            </a:r>
            <a:endParaRPr lang="pt-B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55576" y="1268760"/>
            <a:ext cx="8208912" cy="4832092"/>
          </a:xfrm>
          <a:prstGeom prst="rect">
            <a:avLst/>
          </a:prstGeom>
          <a:noFill/>
          <a:scene3d>
            <a:camera prst="perspectiveAbove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indent="2714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indent="0" algn="just" eaLnBrk="1" hangingPunct="1">
              <a:defRPr/>
            </a:pPr>
            <a:r>
              <a:rPr lang="pt-BR" altLang="pt-B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1. Introdução </a:t>
            </a:r>
          </a:p>
          <a:p>
            <a:pPr indent="0" algn="just" eaLnBrk="1" hangingPunct="1">
              <a:defRPr/>
            </a:pPr>
            <a:endParaRPr lang="pt-BR" altLang="pt-BR" sz="2800" dirty="0">
              <a:solidFill>
                <a:srgbClr val="BFBF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  <a:p>
            <a:pPr lvl="0" indent="0" algn="just" eaLnBrk="1" hangingPunct="1">
              <a:defRPr/>
            </a:pPr>
            <a:r>
              <a:rPr lang="pt-BR" alt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n-ea"/>
              </a:rPr>
              <a:t>2. Jogos Olímpicos e </a:t>
            </a:r>
            <a:r>
              <a:rPr lang="pt-BR" alt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n-ea"/>
              </a:rPr>
              <a:t>Paraolímpicos </a:t>
            </a:r>
            <a:r>
              <a:rPr lang="pt-BR" alt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n-ea"/>
              </a:rPr>
              <a:t>Rio 2016</a:t>
            </a:r>
          </a:p>
          <a:p>
            <a:pPr lvl="0" indent="0" algn="just" eaLnBrk="1" hangingPunct="1">
              <a:defRPr/>
            </a:pPr>
            <a:endParaRPr lang="pt-BR" altLang="pt-BR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ea typeface="+mn-ea"/>
            </a:endParaRPr>
          </a:p>
          <a:p>
            <a:pPr lvl="0" indent="0" algn="just" eaLnBrk="1" hangingPunct="1">
              <a:defRPr/>
            </a:pPr>
            <a:r>
              <a:rPr lang="pt-BR" altLang="pt-B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n-ea"/>
              </a:rPr>
              <a:t>3. Sistema de Inteligência de Defesa </a:t>
            </a:r>
          </a:p>
          <a:p>
            <a:pPr lvl="0" indent="0" algn="just" eaLnBrk="1" hangingPunct="1">
              <a:defRPr/>
            </a:pPr>
            <a:endParaRPr lang="pt-BR" altLang="pt-BR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ea typeface="+mn-ea"/>
            </a:endParaRPr>
          </a:p>
          <a:p>
            <a:pPr lvl="0" indent="0" algn="just" eaLnBrk="1" hangingPunct="1">
              <a:defRPr/>
            </a:pPr>
            <a:r>
              <a:rPr lang="pt-BR" altLang="pt-B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n-ea"/>
              </a:rPr>
              <a:t>4. Organização das Forças Militares</a:t>
            </a:r>
          </a:p>
          <a:p>
            <a:pPr lvl="0" indent="0" algn="just" eaLnBrk="1" hangingPunct="1">
              <a:defRPr/>
            </a:pPr>
            <a:endParaRPr lang="pt-BR" altLang="pt-BR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ea typeface="+mn-ea"/>
            </a:endParaRPr>
          </a:p>
          <a:p>
            <a:pPr lvl="0" indent="0" algn="just" eaLnBrk="1" hangingPunct="1">
              <a:defRPr/>
            </a:pPr>
            <a:r>
              <a:rPr lang="pt-BR" altLang="pt-B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n-ea"/>
              </a:rPr>
              <a:t>5. Estrutura de Inteligência </a:t>
            </a:r>
          </a:p>
          <a:p>
            <a:pPr lvl="0" indent="0" algn="just" eaLnBrk="1" hangingPunct="1">
              <a:defRPr/>
            </a:pPr>
            <a:endParaRPr lang="pt-BR" altLang="pt-BR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ea typeface="+mn-ea"/>
            </a:endParaRPr>
          </a:p>
          <a:p>
            <a:pPr lvl="0" indent="0" algn="just" eaLnBrk="1" hangingPunct="1">
              <a:defRPr/>
            </a:pPr>
            <a:r>
              <a:rPr lang="pt-BR" altLang="pt-B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+mn-ea"/>
              </a:rPr>
              <a:t>6. Conclusão</a:t>
            </a:r>
            <a:endParaRPr lang="pt-BR" altLang="pt-BR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35099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50521" y="367630"/>
            <a:ext cx="8630431" cy="633200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Jogos OLÍMPICOS E PARAOLÍMPICOS RIO 2016</a:t>
            </a:r>
            <a:endParaRPr lang="en-US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6" name="Picture 1" descr="Captura de Tela 2013-12-02 às 10.47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0" b="36823"/>
          <a:stretch>
            <a:fillRect/>
          </a:stretch>
        </p:blipFill>
        <p:spPr bwMode="auto">
          <a:xfrm>
            <a:off x="1331640" y="4797152"/>
            <a:ext cx="6552728" cy="1440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1"/>
          <p:cNvSpPr>
            <a:spLocks/>
          </p:cNvSpPr>
          <p:nvPr/>
        </p:nvSpPr>
        <p:spPr bwMode="auto">
          <a:xfrm>
            <a:off x="1026536" y="1074862"/>
            <a:ext cx="2757239" cy="3600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60207" bIns="0"/>
          <a:lstStyle/>
          <a:p>
            <a:pPr algn="ctr" defTabSz="912813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ranklin Gothic Medium" pitchFamily="34" charset="0"/>
                <a:cs typeface="Trebuchet MS" charset="0"/>
                <a:sym typeface="Trebuchet MS" charset="0"/>
              </a:rPr>
              <a:t>Jogos</a:t>
            </a:r>
            <a:r>
              <a:rPr lang="en-US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ranklin Gothic Medium" pitchFamily="34" charset="0"/>
                <a:cs typeface="Trebuchet MS" charset="0"/>
                <a:sym typeface="Trebuchet MS" charset="0"/>
              </a:rPr>
              <a:t> OLÍMPICOS</a:t>
            </a:r>
            <a:endParaRPr lang="en-US" sz="2000" dirty="0">
              <a:solidFill>
                <a:srgbClr val="7030A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Franklin Gothic Medium" pitchFamily="34" charset="0"/>
              <a:cs typeface="Trebuchet MS" charset="0"/>
              <a:sym typeface="Trebuchet MS" charset="0"/>
            </a:endParaRPr>
          </a:p>
        </p:txBody>
      </p:sp>
      <p:sp>
        <p:nvSpPr>
          <p:cNvPr id="20" name="Rectangle 11"/>
          <p:cNvSpPr>
            <a:spLocks/>
          </p:cNvSpPr>
          <p:nvPr/>
        </p:nvSpPr>
        <p:spPr bwMode="auto">
          <a:xfrm>
            <a:off x="1331640" y="3501007"/>
            <a:ext cx="6552728" cy="129614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60207" bIns="0"/>
          <a:lstStyle/>
          <a:p>
            <a:pPr defTabSz="912813" eaLnBrk="1" hangingPunct="1"/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ranklin Gothic Medium" pitchFamily="34" charset="0"/>
                <a:cs typeface="Trebuchet MS" charset="0"/>
                <a:sym typeface="Trebuchet MS" charset="0"/>
              </a:rPr>
              <a:t>65 CAMPEONATOS  </a:t>
            </a:r>
          </a:p>
          <a:p>
            <a:pPr defTabSz="912813" eaLnBrk="1" hangingPunct="1"/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ranklin Gothic Medium" pitchFamily="34" charset="0"/>
                <a:cs typeface="Trebuchet MS" charset="0"/>
                <a:sym typeface="Trebuchet MS" charset="0"/>
              </a:rPr>
              <a:t>-  39 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ranklin Gothic Medium" pitchFamily="34" charset="0"/>
                <a:cs typeface="Trebuchet MS" charset="0"/>
                <a:sym typeface="Trebuchet MS" charset="0"/>
              </a:rPr>
              <a:t>e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ranklin Gothic Medium" pitchFamily="34" charset="0"/>
                <a:cs typeface="Trebuchet MS" charset="0"/>
                <a:sym typeface="Trebuchet MS" charset="0"/>
              </a:rPr>
              <a:t>ventos-teste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ranklin Gothic Medium" pitchFamily="34" charset="0"/>
                <a:cs typeface="Trebuchet MS" charset="0"/>
                <a:sym typeface="Trebuchet MS" charset="0"/>
              </a:rPr>
              <a:t/>
            </a:r>
            <a:b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ranklin Gothic Medium" pitchFamily="34" charset="0"/>
                <a:cs typeface="Trebuchet MS" charset="0"/>
                <a:sym typeface="Trebuchet MS" charset="0"/>
              </a:rPr>
            </a:b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ranklin Gothic Medium" pitchFamily="34" charset="0"/>
                <a:cs typeface="Trebuchet MS" charset="0"/>
                <a:sym typeface="Trebuchet MS" charset="0"/>
              </a:rPr>
              <a:t>-    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ranklin Gothic Medium" pitchFamily="34" charset="0"/>
                <a:cs typeface="Trebuchet MS" charset="0"/>
                <a:sym typeface="Trebuchet MS" charset="0"/>
              </a:rPr>
              <a:t>4 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ranklin Gothic Medium" pitchFamily="34" charset="0"/>
                <a:cs typeface="Trebuchet MS" charset="0"/>
                <a:sym typeface="Trebuchet MS" charset="0"/>
              </a:rPr>
              <a:t>c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ranklin Gothic Medium" pitchFamily="34" charset="0"/>
                <a:cs typeface="Trebuchet MS" charset="0"/>
                <a:sym typeface="Trebuchet MS" charset="0"/>
              </a:rPr>
              <a:t>erimônias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ranklin Gothic Medium" pitchFamily="34" charset="0"/>
                <a:cs typeface="Trebuchet MS" charset="0"/>
                <a:sym typeface="Trebuchet MS" charset="0"/>
              </a:rPr>
              <a:t>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ranklin Gothic Medium" pitchFamily="34" charset="0"/>
                <a:cs typeface="Trebuchet MS" charset="0"/>
                <a:sym typeface="Trebuchet MS" charset="0"/>
              </a:rPr>
              <a:t>(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ranklin Gothic Medium" pitchFamily="34" charset="0"/>
                <a:cs typeface="Trebuchet MS" charset="0"/>
                <a:sym typeface="Trebuchet MS" charset="0"/>
              </a:rPr>
              <a:t>Aberturas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ranklin Gothic Medium" pitchFamily="34" charset="0"/>
                <a:cs typeface="Trebuchet MS" charset="0"/>
                <a:sym typeface="Trebuchet MS" charset="0"/>
              </a:rPr>
              <a:t> e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ranklin Gothic Medium" pitchFamily="34" charset="0"/>
                <a:cs typeface="Trebuchet MS" charset="0"/>
                <a:sym typeface="Trebuchet MS" charset="0"/>
              </a:rPr>
              <a:t>Encerramentos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ranklin Gothic Medium" pitchFamily="34" charset="0"/>
                <a:cs typeface="Trebuchet MS" charset="0"/>
                <a:sym typeface="Trebuchet MS" charset="0"/>
              </a:rPr>
              <a:t>)</a:t>
            </a:r>
          </a:p>
          <a:p>
            <a:pPr defTabSz="912813" eaLnBrk="1" hangingPunct="1"/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ranklin Gothic Medium" pitchFamily="34" charset="0"/>
                <a:cs typeface="Trebuchet MS" charset="0"/>
                <a:sym typeface="Trebuchet MS" charset="0"/>
              </a:rPr>
              <a:t>- 100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ranklin Gothic Medium" pitchFamily="34" charset="0"/>
                <a:cs typeface="Trebuchet MS" charset="0"/>
                <a:sym typeface="Trebuchet MS" charset="0"/>
              </a:rPr>
              <a:t>dias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ranklin Gothic Medium" pitchFamily="34" charset="0"/>
                <a:cs typeface="Trebuchet MS" charset="0"/>
                <a:sym typeface="Trebuchet MS" charset="0"/>
              </a:rPr>
              <a:t> com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ranklin Gothic Medium" pitchFamily="34" charset="0"/>
                <a:cs typeface="Trebuchet MS" charset="0"/>
                <a:sym typeface="Trebuchet MS" charset="0"/>
              </a:rPr>
              <a:t>Revezamento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ranklin Gothic Medium" pitchFamily="34" charset="0"/>
                <a:cs typeface="Trebuchet MS" charset="0"/>
                <a:sym typeface="Trebuchet MS" charset="0"/>
              </a:rPr>
              <a:t>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ranklin Gothic Medium" pitchFamily="34" charset="0"/>
                <a:cs typeface="Trebuchet MS" charset="0"/>
                <a:sym typeface="Trebuchet MS" charset="0"/>
              </a:rPr>
              <a:t>da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ranklin Gothic Medium" pitchFamily="34" charset="0"/>
                <a:cs typeface="Trebuchet MS" charset="0"/>
                <a:sym typeface="Trebuchet MS" charset="0"/>
              </a:rPr>
              <a:t>Tocha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ranklin Gothic Medium" pitchFamily="34" charset="0"/>
                <a:cs typeface="Trebuchet MS" charset="0"/>
                <a:sym typeface="Trebuchet MS" charset="0"/>
              </a:rPr>
              <a:t> 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DDDDDD"/>
                </a:outerShdw>
              </a:effectLst>
              <a:latin typeface="Franklin Gothic Medium" pitchFamily="34" charset="0"/>
              <a:cs typeface="Trebuchet MS" charset="0"/>
              <a:sym typeface="Trebuchet MS" charset="0"/>
            </a:endParaRPr>
          </a:p>
        </p:txBody>
      </p:sp>
      <p:pic>
        <p:nvPicPr>
          <p:cNvPr id="22" name="Picture 1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4" t="35687" r="20673" b="8697"/>
          <a:stretch/>
        </p:blipFill>
        <p:spPr bwMode="auto">
          <a:xfrm>
            <a:off x="5508104" y="1344993"/>
            <a:ext cx="2889646" cy="1676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1" t="24653" r="10738" b="12408"/>
          <a:stretch/>
        </p:blipFill>
        <p:spPr bwMode="auto">
          <a:xfrm>
            <a:off x="717569" y="1344993"/>
            <a:ext cx="3638407" cy="1795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11"/>
          <p:cNvSpPr>
            <a:spLocks/>
          </p:cNvSpPr>
          <p:nvPr/>
        </p:nvSpPr>
        <p:spPr bwMode="auto">
          <a:xfrm>
            <a:off x="5631185" y="1071786"/>
            <a:ext cx="2757239" cy="3600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60207" bIns="0"/>
          <a:lstStyle/>
          <a:p>
            <a:pPr algn="ctr" defTabSz="912813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ranklin Gothic Medium" pitchFamily="34" charset="0"/>
                <a:cs typeface="Trebuchet MS" charset="0"/>
                <a:sym typeface="Trebuchet MS" charset="0"/>
              </a:rPr>
              <a:t>Jogos</a:t>
            </a:r>
            <a:r>
              <a:rPr lang="en-US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ranklin Gothic Medium" pitchFamily="34" charset="0"/>
                <a:cs typeface="Trebuchet MS" charset="0"/>
                <a:sym typeface="Trebuchet MS" charset="0"/>
              </a:rPr>
              <a:t> PARAOLÍMPICOS</a:t>
            </a:r>
            <a:endParaRPr lang="en-US" sz="2000" dirty="0">
              <a:solidFill>
                <a:srgbClr val="7030A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Franklin Gothic Medium" pitchFamily="34" charset="0"/>
              <a:cs typeface="Trebuchet MS" charset="0"/>
              <a:sym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30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0521" y="367630"/>
            <a:ext cx="8630431" cy="633200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Jogos OLÍMPICOS RIO 2016</a:t>
            </a:r>
            <a:endParaRPr lang="en-US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4" name="Imagem 3" descr="D:\Usuários\silvarodrigues\AppData\Local\Microsoft\Windows\Temporary Internet Files\Content.Word\Nova Imagem (3).b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21" y="1268761"/>
            <a:ext cx="8630431" cy="38884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248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0521" y="367630"/>
            <a:ext cx="8630431" cy="633200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Jogos PARAOLÍMPICOS RIO 2016</a:t>
            </a:r>
            <a:endParaRPr lang="en-US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97" t="39120" r="24495" b="22208"/>
          <a:stretch/>
        </p:blipFill>
        <p:spPr bwMode="auto">
          <a:xfrm>
            <a:off x="250521" y="1318102"/>
            <a:ext cx="8630431" cy="38676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05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5238</TotalTime>
  <Words>493</Words>
  <Application>Microsoft Office PowerPoint</Application>
  <PresentationFormat>Apresentação na tela (4:3)</PresentationFormat>
  <Paragraphs>187</Paragraphs>
  <Slides>24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5" baseType="lpstr">
      <vt:lpstr>Office Theme</vt:lpstr>
      <vt:lpstr>Apresentação do PowerPoint</vt:lpstr>
      <vt:lpstr>Apresentação do PowerPoint</vt:lpstr>
      <vt:lpstr>Roteiro</vt:lpstr>
      <vt:lpstr>Roteiro</vt:lpstr>
      <vt:lpstr>Introdução</vt:lpstr>
      <vt:lpstr>Roteiro</vt:lpstr>
      <vt:lpstr>Jogos OLÍMPICOS E PARAOLÍMPICOS RIO 2016</vt:lpstr>
      <vt:lpstr>Jogos OLÍMPICOS RIO 2016</vt:lpstr>
      <vt:lpstr>Jogos PARAOLÍMPICOS RIO 2016</vt:lpstr>
      <vt:lpstr>Setores Olímpicos</vt:lpstr>
      <vt:lpstr>Cidades do Futebol</vt:lpstr>
      <vt:lpstr>Roteiro</vt:lpstr>
      <vt:lpstr>SISTEMA BRASILEIRO DE INTELIGÊNCIA - SISBIN</vt:lpstr>
      <vt:lpstr>CONSELHO CONSULTIVO - SISBIN</vt:lpstr>
      <vt:lpstr>Apresentação do PowerPoint</vt:lpstr>
      <vt:lpstr>SISTEMA DE INTELIGÊNCIA DE DEFESA - SINDE</vt:lpstr>
      <vt:lpstr>Roteiro</vt:lpstr>
      <vt:lpstr>                              Orientações Gerais para as FORÇAS ARMADAS </vt:lpstr>
      <vt:lpstr>ORGANIZAÇÃO </vt:lpstr>
      <vt:lpstr>Roteiro</vt:lpstr>
      <vt:lpstr>Apresentação do PowerPoint</vt:lpstr>
      <vt:lpstr>Roteiro</vt:lpstr>
      <vt:lpstr>Pontos de Atenção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Design fsbdesign</dc:creator>
  <cp:lastModifiedBy>teste1</cp:lastModifiedBy>
  <cp:revision>384</cp:revision>
  <cp:lastPrinted>2015-10-12T23:42:44Z</cp:lastPrinted>
  <dcterms:created xsi:type="dcterms:W3CDTF">2014-05-16T14:28:18Z</dcterms:created>
  <dcterms:modified xsi:type="dcterms:W3CDTF">2015-10-13T14:42:33Z</dcterms:modified>
</cp:coreProperties>
</file>