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308" r:id="rId4"/>
    <p:sldId id="263" r:id="rId5"/>
    <p:sldId id="285" r:id="rId6"/>
    <p:sldId id="286" r:id="rId7"/>
    <p:sldId id="264" r:id="rId8"/>
    <p:sldId id="305" r:id="rId9"/>
    <p:sldId id="304" r:id="rId10"/>
    <p:sldId id="279" r:id="rId11"/>
    <p:sldId id="306" r:id="rId12"/>
    <p:sldId id="303" r:id="rId13"/>
    <p:sldId id="307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7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57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97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07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88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44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09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94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43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933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674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4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8501E-A43B-4593-B467-FF050935E097}" type="datetimeFigureOut">
              <a:rPr lang="pt-BR" smtClean="0"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47CE4-B536-4CFA-B097-4496E11E4E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10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0263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ED36FCB-FE49-9AB3-E5D7-6210E81112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88" y="1940966"/>
            <a:ext cx="8736000" cy="3744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23502CD-DEC4-1344-3E89-8444ADA6AB0C}"/>
              </a:ext>
            </a:extLst>
          </p:cNvPr>
          <p:cNvSpPr txBox="1"/>
          <p:nvPr/>
        </p:nvSpPr>
        <p:spPr>
          <a:xfrm>
            <a:off x="899592" y="951111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Preços e ICMS sobre cervejas entre estados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5EF01A4-1CBD-630E-5B6D-A24605A7B598}"/>
              </a:ext>
            </a:extLst>
          </p:cNvPr>
          <p:cNvSpPr txBox="1"/>
          <p:nvPr/>
        </p:nvSpPr>
        <p:spPr>
          <a:xfrm>
            <a:off x="467544" y="5661248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FF0000"/>
                </a:solidFill>
              </a:rPr>
              <a:t>Maiores margens de lucro das empresas estão nos maiores mercados consumidores (RJ e SP).</a:t>
            </a:r>
          </a:p>
        </p:txBody>
      </p:sp>
    </p:spTree>
    <p:extLst>
      <p:ext uri="{BB962C8B-B14F-4D97-AF65-F5344CB8AC3E}">
        <p14:creationId xmlns:p14="http://schemas.microsoft.com/office/powerpoint/2010/main" val="307631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C04522-5F60-CC18-75D4-E058FEBEC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1C9C2FD-4DAB-CB8E-7834-CC5CB6ED4115}"/>
              </a:ext>
            </a:extLst>
          </p:cNvPr>
          <p:cNvSpPr txBox="1"/>
          <p:nvPr/>
        </p:nvSpPr>
        <p:spPr>
          <a:xfrm>
            <a:off x="899592" y="951111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Recomendações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CF9F7D3-06AE-8A85-7447-F7E0F22EF69C}"/>
              </a:ext>
            </a:extLst>
          </p:cNvPr>
          <p:cNvSpPr txBox="1"/>
          <p:nvPr/>
        </p:nvSpPr>
        <p:spPr>
          <a:xfrm>
            <a:off x="755576" y="1916832"/>
            <a:ext cx="792088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A reforma tributária é uma oportunidade única para o Brasil aumentar os impostos sobre bebidas alcoólicas prejudiciais à saúde, o que é altamente desejável em um cenário de desequilíbrio fiscal em níveis nacional e subnacional.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O imposto seletivo sobre bebidas alcoólicas deve apresentar uma estrutura mista, compreendendo um componente ad valorem e um específico (ad rem).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O componente específico (ad rem) deve ser reajustado anualmente pelo IPCA acumulado no período e ser mais elevado para bebidas com maior teor alcoólico.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O imposto seletivo deve evitar que haja perda de arrecadação tributária entre os estados, além de promover uma redução mínima de 20% no consumo de bebidas alcoólicas como recomenda a OMS.</a:t>
            </a:r>
          </a:p>
        </p:txBody>
      </p:sp>
    </p:spTree>
    <p:extLst>
      <p:ext uri="{BB962C8B-B14F-4D97-AF65-F5344CB8AC3E}">
        <p14:creationId xmlns:p14="http://schemas.microsoft.com/office/powerpoint/2010/main" val="803089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54868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Conclusão</a:t>
            </a:r>
            <a:endParaRPr lang="en-US" sz="32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1196752"/>
            <a:ext cx="756083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000" dirty="0"/>
              <a:t>O Imposto Seletivo deve ser cuidadosamente desenhado e implementado para evitar redução da carga tributária, queda de preços, aumento do consumo e diminuição da arrecadação de impostos sobre bebidas alcoólicas e tabaco nos níveis nacional e subnacional.</a:t>
            </a:r>
          </a:p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000" dirty="0"/>
              <a:t>O “período de transição” da reforma fiscal deve ser cuidadosamente desenhado para evitar que bebidas alcóolicas e tabaco sofram diminuições de carga  tributária, quedas de preços e aumentos de consumo, o que seria muito negativo para a saúde pública.</a:t>
            </a:r>
          </a:p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000" dirty="0"/>
              <a:t>É fundamental que haja uma estrutura mista para o Imposto Seletivo, com o componente específico (ad rem) sendo reajustado anualmente pelo IPCA acumulado visando manter o seu valor real.</a:t>
            </a:r>
          </a:p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000" dirty="0"/>
              <a:t>A receita com o Imposto Seletivo sobre bebidas alcóolicas e tabaco deveria  ser destinada ao sistema público de saúde para cobrir custos com tratamento de doenças relacionadas ao consumo.</a:t>
            </a: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1651098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433082"/>
            <a:ext cx="756084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000" b="1" dirty="0" err="1">
                <a:solidFill>
                  <a:srgbClr val="0070C0"/>
                </a:solidFill>
              </a:rPr>
              <a:t>Obrigado</a:t>
            </a:r>
            <a:r>
              <a:rPr lang="pt-BR" sz="4000" b="1" dirty="0">
                <a:solidFill>
                  <a:srgbClr val="0070C0"/>
                </a:solidFill>
              </a:rPr>
              <a:t>!</a:t>
            </a:r>
          </a:p>
          <a:p>
            <a:pPr algn="ctr"/>
            <a:r>
              <a:rPr lang="pt-BR" sz="2400" b="1" dirty="0">
                <a:solidFill>
                  <a:srgbClr val="0070C0"/>
                </a:solidFill>
              </a:rPr>
              <a:t>José Angelo Divino</a:t>
            </a:r>
          </a:p>
          <a:p>
            <a:pPr algn="ctr"/>
            <a:r>
              <a:rPr lang="pt-BR" sz="2400" b="1" dirty="0">
                <a:solidFill>
                  <a:srgbClr val="0070C0"/>
                </a:solidFill>
              </a:rPr>
              <a:t>jangelo@p.ucb.br</a:t>
            </a:r>
            <a:r>
              <a:rPr lang="pt-BR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293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847726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Audiência Pública</a:t>
            </a:r>
          </a:p>
          <a:p>
            <a:pPr algn="ctr"/>
            <a:r>
              <a:rPr lang="pt-BR" sz="3200" b="1" dirty="0"/>
              <a:t>Reforma Tributária e seus impactos para a saúde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47663" y="3862789"/>
            <a:ext cx="6296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Senado Federal</a:t>
            </a:r>
          </a:p>
          <a:p>
            <a:pPr algn="ctr"/>
            <a:r>
              <a:rPr lang="pt-BR" b="1" dirty="0"/>
              <a:t>28 de novembro de 2024</a:t>
            </a:r>
          </a:p>
        </p:txBody>
      </p:sp>
    </p:spTree>
    <p:extLst>
      <p:ext uri="{BB962C8B-B14F-4D97-AF65-F5344CB8AC3E}">
        <p14:creationId xmlns:p14="http://schemas.microsoft.com/office/powerpoint/2010/main" val="105169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28CBF6-A17F-4F9F-AEB0-C74B4848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3FA4427-BA5B-DACE-5E15-2F9073BAD4CE}"/>
              </a:ext>
            </a:extLst>
          </p:cNvPr>
          <p:cNvSpPr txBox="1"/>
          <p:nvPr/>
        </p:nvSpPr>
        <p:spPr>
          <a:xfrm>
            <a:off x="539552" y="62068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Roteiro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D9BDC63-01E3-40F2-6121-BE2758B1E88D}"/>
              </a:ext>
            </a:extLst>
          </p:cNvPr>
          <p:cNvSpPr txBox="1"/>
          <p:nvPr/>
        </p:nvSpPr>
        <p:spPr>
          <a:xfrm>
            <a:off x="867363" y="1985496"/>
            <a:ext cx="6296925" cy="3901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Reforma tributária e tabaco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Reforma tributária e bebidas alcoólicas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Informações baseadas em estudos realizados por grupo de pesquisadores da Universidade Católica de Brasília (UCB) e Fundação Getúlio Vargas (FGV):</a:t>
            </a:r>
          </a:p>
          <a:p>
            <a:endParaRPr lang="pt-BR" sz="2000" dirty="0"/>
          </a:p>
          <a:p>
            <a:pPr>
              <a:spcAft>
                <a:spcPts val="300"/>
              </a:spcAft>
            </a:pPr>
            <a:r>
              <a:rPr lang="pt-BR" sz="2000" b="1" dirty="0"/>
              <a:t>José Angelo Divino (UCB)</a:t>
            </a:r>
          </a:p>
          <a:p>
            <a:pPr>
              <a:spcAft>
                <a:spcPts val="300"/>
              </a:spcAft>
            </a:pPr>
            <a:r>
              <a:rPr lang="pt-BR" sz="2000" dirty="0"/>
              <a:t>Osvaldo Candido (UCB)</a:t>
            </a:r>
          </a:p>
          <a:p>
            <a:pPr>
              <a:spcAft>
                <a:spcPts val="300"/>
              </a:spcAft>
            </a:pPr>
            <a:r>
              <a:rPr lang="pt-BR" sz="2000" dirty="0"/>
              <a:t>Marcos Valadão (FGV)</a:t>
            </a:r>
          </a:p>
          <a:p>
            <a:pPr>
              <a:spcAft>
                <a:spcPts val="300"/>
              </a:spcAft>
            </a:pPr>
            <a:r>
              <a:rPr lang="pt-BR" sz="2000" dirty="0"/>
              <a:t>Philipp </a:t>
            </a:r>
            <a:r>
              <a:rPr lang="pt-BR" sz="2000" dirty="0" err="1"/>
              <a:t>Ehrl</a:t>
            </a:r>
            <a:r>
              <a:rPr lang="pt-BR" sz="2000" dirty="0"/>
              <a:t> (FGV)</a:t>
            </a:r>
          </a:p>
        </p:txBody>
      </p:sp>
    </p:spTree>
    <p:extLst>
      <p:ext uri="{BB962C8B-B14F-4D97-AF65-F5344CB8AC3E}">
        <p14:creationId xmlns:p14="http://schemas.microsoft.com/office/powerpoint/2010/main" val="213552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591071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Reforma tributária e tabaco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99592" y="1456323"/>
            <a:ext cx="756083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/>
              <a:t>A tributação sobre o tabaco é uma das maneiras mais eficazes de se reduzir prevalência e seu potencial ainda não foi totalmente explorado no país.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/>
              <a:t>O Brasil tem o segundo cigarro mais acessível da América Latina, com preço maior somente do que o Paraguai (WHO GTCR 2019).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/>
              <a:t>O mercado ilícito é uma preocupação constante para os formuladores de políticas públicas porque representa uma parcela considerável do mercado de cigarros.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/>
              <a:t>Além disso, acredita-se no mito de que impostos mais elevados levariam a expansão do mercado ilícito.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Visando ampliar a tributação sobre cigarros com a reforma tributária, é fundamental compreender como os fumantes migram entre os mercados legal e ilegal de cigarros diante de variações nos preços dos cigarros.</a:t>
            </a:r>
          </a:p>
        </p:txBody>
      </p:sp>
    </p:spTree>
    <p:extLst>
      <p:ext uri="{BB962C8B-B14F-4D97-AF65-F5344CB8AC3E}">
        <p14:creationId xmlns:p14="http://schemas.microsoft.com/office/powerpoint/2010/main" val="415965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1A1C98-FACD-B3FB-F40F-893E9BC73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8482478-DE47-0260-0B67-92EB087612C6}"/>
              </a:ext>
            </a:extLst>
          </p:cNvPr>
          <p:cNvSpPr txBox="1"/>
          <p:nvPr/>
        </p:nvSpPr>
        <p:spPr>
          <a:xfrm>
            <a:off x="899592" y="663079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Dados e metodologia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20CED25-2707-C04D-B207-D448AD750EB7}"/>
              </a:ext>
            </a:extLst>
          </p:cNvPr>
          <p:cNvSpPr txBox="1"/>
          <p:nvPr/>
        </p:nvSpPr>
        <p:spPr>
          <a:xfrm>
            <a:off x="899592" y="1369506"/>
            <a:ext cx="7560839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Microdados da Pesquisa Nacional de Saúde (PNS), de representatividade nacional, realizada pelo IBGE</a:t>
            </a:r>
            <a:r>
              <a:rPr lang="pt-BR" sz="2000" dirty="0">
                <a:solidFill>
                  <a:srgbClr val="000000"/>
                </a:solidFill>
                <a:latin typeface="+mj-lt"/>
                <a:ea typeface="Arial" panose="020B0604020202020204" pitchFamily="34" charset="0"/>
              </a:rPr>
              <a:t> para os anos de 2013 e 2019 (mais recente).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Identificação do mercado ilícito: </a:t>
            </a:r>
          </a:p>
          <a:p>
            <a:pPr marL="514350" indent="-514350" algn="just">
              <a:spcAft>
                <a:spcPts val="600"/>
              </a:spcAft>
              <a:buAutoNum type="romanLcParenBoth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preço mínimo do cigarro em 2013 e 2019; </a:t>
            </a:r>
          </a:p>
          <a:p>
            <a:pPr marL="514350" indent="-514350" algn="just">
              <a:spcAft>
                <a:spcPts val="600"/>
              </a:spcAft>
              <a:buAutoNum type="romanLcParenBoth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marca do cigarro declarada pelos entrevistados (PNS 2019).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Método de estimação: </a:t>
            </a:r>
            <a:r>
              <a:rPr lang="pt-BR" sz="2000" dirty="0" err="1">
                <a:solidFill>
                  <a:srgbClr val="000000"/>
                </a:solidFill>
                <a:latin typeface="+mj-lt"/>
              </a:rPr>
              <a:t>Propensity</a:t>
            </a:r>
            <a:r>
              <a:rPr lang="pt-BR" sz="2000" dirty="0">
                <a:solidFill>
                  <a:srgbClr val="000000"/>
                </a:solidFill>
                <a:latin typeface="+mj-lt"/>
              </a:rPr>
              <a:t> Score </a:t>
            </a:r>
            <a:r>
              <a:rPr lang="pt-BR" sz="2000" dirty="0" err="1">
                <a:solidFill>
                  <a:srgbClr val="000000"/>
                </a:solidFill>
                <a:latin typeface="+mj-lt"/>
              </a:rPr>
              <a:t>Matching</a:t>
            </a:r>
            <a:r>
              <a:rPr lang="pt-BR" sz="2000" dirty="0">
                <a:solidFill>
                  <a:srgbClr val="000000"/>
                </a:solidFill>
                <a:latin typeface="+mj-lt"/>
              </a:rPr>
              <a:t> (PSM)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Indivíduos com características similares são confrontados com o consumo de cigarros legal e ilegal e seus respectivos preços.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Permite avaliar como os indivíduos migram de um mercado para outro diante de variações nos preços dos cigarros.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Testes de robustez e análise de sensibilidade foram aplicados às estimações.  </a:t>
            </a:r>
            <a:endParaRPr lang="pt-B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5860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35739-99FE-3164-9430-390B384EE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0614419-50F7-C790-FBC7-00A5038E38E2}"/>
              </a:ext>
            </a:extLst>
          </p:cNvPr>
          <p:cNvSpPr txBox="1"/>
          <p:nvPr/>
        </p:nvSpPr>
        <p:spPr>
          <a:xfrm>
            <a:off x="899592" y="404664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Resultados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3F52BF1-0CF5-A517-6B93-3089B9B5C348}"/>
              </a:ext>
            </a:extLst>
          </p:cNvPr>
          <p:cNvSpPr txBox="1"/>
          <p:nvPr/>
        </p:nvSpPr>
        <p:spPr>
          <a:xfrm>
            <a:off x="899592" y="908720"/>
            <a:ext cx="7560839" cy="50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5BBFF04-53DB-D2BD-D6CE-DB1FBF951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52536" y="1052736"/>
            <a:ext cx="9809063" cy="4140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24510FA-17E6-0E42-6202-6FD4ABFDDCD4}"/>
              </a:ext>
            </a:extLst>
          </p:cNvPr>
          <p:cNvSpPr txBox="1"/>
          <p:nvPr/>
        </p:nvSpPr>
        <p:spPr>
          <a:xfrm>
            <a:off x="683567" y="5057889"/>
            <a:ext cx="7776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7030A0"/>
                </a:solidFill>
              </a:rPr>
              <a:t>Não há evidência significativa de migração do mercado lícito para o ilícito quando o preço do cigarro lícito aumenta.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7030A0"/>
                </a:solidFill>
              </a:rPr>
              <a:t>Há, porém, migração do mercado ilícito para o lícito quando preço do cigarro ilícito aumenta.</a:t>
            </a:r>
          </a:p>
        </p:txBody>
      </p:sp>
    </p:spTree>
    <p:extLst>
      <p:ext uri="{BB962C8B-B14F-4D97-AF65-F5344CB8AC3E}">
        <p14:creationId xmlns:p14="http://schemas.microsoft.com/office/powerpoint/2010/main" val="214448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745540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Recomendações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55576" y="1484784"/>
            <a:ext cx="792088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Preços mais altos de cigarros devido a impostos mais elevados não impactam significativamente a demanda por cigarros ilícitos. 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A reforma tributária é uma oportunidade única para aumentar impostos e receitas tributárias de cigarros. Isso reduzirá o consumo e gerará benefícios para a saúde pública.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O preço mínimo, após o reajustes recente, voltou a ser instrumento eficaz para elevar os preços dos cigarros mais baratos e reduzir o consumo por grupos sociais mais vulneráveis. 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O preço mínimo deve, porém, ser reajustado anualmente pela inflação acumulada do  IPCA para manter seu valor real. 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Combate ao mercado ilícito de cigarros deve ser feito com ampliação de fiscalização, repressão e apreensão. 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Política de preços deve ser usada, única e exclusivamente, para reduzir o consumo de cigarros e melhorar a saúde pública.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2884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46CE28-7E46-B755-3F36-2FB8BC2F5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6996CA0-964B-7658-5711-0E65FC74A49F}"/>
              </a:ext>
            </a:extLst>
          </p:cNvPr>
          <p:cNvSpPr txBox="1"/>
          <p:nvPr/>
        </p:nvSpPr>
        <p:spPr>
          <a:xfrm>
            <a:off x="899592" y="836712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Reforma tributária e bebidas alcoólicas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5230E40-6A73-4AEF-882B-A3718F09F1B1}"/>
              </a:ext>
            </a:extLst>
          </p:cNvPr>
          <p:cNvSpPr txBox="1"/>
          <p:nvPr/>
        </p:nvSpPr>
        <p:spPr>
          <a:xfrm>
            <a:off x="755576" y="1628800"/>
            <a:ext cx="792088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A reforma tributária entre em uma fase decisiva, com a aprovação do PLP 68/2024 prevista para dezembro e o ingresso na última fase, que abordará a definição as alíquotas tributárias (CBS, IBS e IS).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No caso de bebidas alcoólicas, a escolha do Imposto Seletivo (IS) é essencial para o sucesso da reforma. Uma escolha inadequada acarretará redução na carga tributária, diminuição nos preços e aumento no consumo de bebidas alcoólicas no país. 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Como a carga tributária será equalizada entre os estados após a reforma, é crucial minimizar o número de estados que terão carga tributária diminuída e perderão receitas após a reforma.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/>
              <a:t>Outra questão fundamental é o componente específico (ad rem) do imposto seletivo, que deve variar conforme o teor alcoólico e ser reajustado pela inflação, seguindo as melhores práticas internacionais.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2887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C5CB3F-717F-0498-27E7-CAF805CEB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0F56E0EF-59A4-E35C-1D91-4D49BA50A722}"/>
              </a:ext>
            </a:extLst>
          </p:cNvPr>
          <p:cNvSpPr txBox="1"/>
          <p:nvPr/>
        </p:nvSpPr>
        <p:spPr>
          <a:xfrm>
            <a:off x="899592" y="951111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Mercado de bebidas alcoólicas no Brasil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D7B5A40-2596-D39B-B27D-7D910C952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916832"/>
            <a:ext cx="8540185" cy="3276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3B47D7A-3537-7FA6-6193-940B6B0DBBB6}"/>
              </a:ext>
            </a:extLst>
          </p:cNvPr>
          <p:cNvSpPr txBox="1"/>
          <p:nvPr/>
        </p:nvSpPr>
        <p:spPr>
          <a:xfrm>
            <a:off x="395536" y="5271591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FF0000"/>
                </a:solidFill>
              </a:rPr>
              <a:t>Harmonização pós-reforma pode resultar em redução de carga tributária e de arrecadação, queda de preços e aumento do consumo de bebidas alcoólicas.  </a:t>
            </a:r>
          </a:p>
        </p:txBody>
      </p:sp>
    </p:spTree>
    <p:extLst>
      <p:ext uri="{BB962C8B-B14F-4D97-AF65-F5344CB8AC3E}">
        <p14:creationId xmlns:p14="http://schemas.microsoft.com/office/powerpoint/2010/main" val="21666784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3593</TotalTime>
  <Words>988</Words>
  <Application>Microsoft Office PowerPoint</Application>
  <PresentationFormat>Apresentação na tela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Branquinho</dc:creator>
  <cp:lastModifiedBy>José Angelo Divino</cp:lastModifiedBy>
  <cp:revision>79</cp:revision>
  <dcterms:created xsi:type="dcterms:W3CDTF">2017-05-29T20:38:19Z</dcterms:created>
  <dcterms:modified xsi:type="dcterms:W3CDTF">2024-11-27T14:25:29Z</dcterms:modified>
</cp:coreProperties>
</file>