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56" r:id="rId3"/>
    <p:sldId id="257" r:id="rId4"/>
    <p:sldId id="258" r:id="rId5"/>
    <p:sldId id="290" r:id="rId6"/>
    <p:sldId id="267" r:id="rId7"/>
    <p:sldId id="259" r:id="rId8"/>
    <p:sldId id="262" r:id="rId9"/>
    <p:sldId id="260" r:id="rId10"/>
    <p:sldId id="263" r:id="rId11"/>
    <p:sldId id="264" r:id="rId12"/>
    <p:sldId id="265" r:id="rId13"/>
    <p:sldId id="261" r:id="rId14"/>
    <p:sldId id="266" r:id="rId15"/>
    <p:sldId id="283" r:id="rId16"/>
    <p:sldId id="284" r:id="rId17"/>
    <p:sldId id="291" r:id="rId18"/>
    <p:sldId id="285" r:id="rId19"/>
    <p:sldId id="286" r:id="rId20"/>
    <p:sldId id="287" r:id="rId21"/>
    <p:sldId id="288" r:id="rId22"/>
    <p:sldId id="296" r:id="rId23"/>
    <p:sldId id="299" r:id="rId24"/>
    <p:sldId id="298" r:id="rId25"/>
    <p:sldId id="292" r:id="rId26"/>
    <p:sldId id="281" r:id="rId27"/>
    <p:sldId id="295" r:id="rId28"/>
    <p:sldId id="282" r:id="rId29"/>
    <p:sldId id="268" r:id="rId30"/>
    <p:sldId id="293" r:id="rId31"/>
    <p:sldId id="289" r:id="rId32"/>
    <p:sldId id="280" r:id="rId3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5AA8-A865-4BF1-A337-E65F39A0DC39}" type="datetimeFigureOut">
              <a:rPr lang="pt-BR" smtClean="0"/>
              <a:t>24/09/2019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367F-754E-46E9-9121-26EED0441D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5769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5AA8-A865-4BF1-A337-E65F39A0DC39}" type="datetimeFigureOut">
              <a:rPr lang="pt-BR" smtClean="0"/>
              <a:t>24/09/2019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367F-754E-46E9-9121-26EED0441D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441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5AA8-A865-4BF1-A337-E65F39A0DC39}" type="datetimeFigureOut">
              <a:rPr lang="pt-BR" smtClean="0"/>
              <a:t>24/09/2019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367F-754E-46E9-9121-26EED0441D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7999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5AA8-A865-4BF1-A337-E65F39A0DC39}" type="datetimeFigureOut">
              <a:rPr lang="pt-BR" smtClean="0"/>
              <a:t>24/09/2019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367F-754E-46E9-9121-26EED0441D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2377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5AA8-A865-4BF1-A337-E65F39A0DC39}" type="datetimeFigureOut">
              <a:rPr lang="pt-BR" smtClean="0"/>
              <a:t>24/09/2019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367F-754E-46E9-9121-26EED0441D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8046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5AA8-A865-4BF1-A337-E65F39A0DC39}" type="datetimeFigureOut">
              <a:rPr lang="pt-BR" smtClean="0"/>
              <a:t>24/09/2019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367F-754E-46E9-9121-26EED0441D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8549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5AA8-A865-4BF1-A337-E65F39A0DC39}" type="datetimeFigureOut">
              <a:rPr lang="pt-BR" smtClean="0"/>
              <a:t>24/09/2019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367F-754E-46E9-9121-26EED0441D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5448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5AA8-A865-4BF1-A337-E65F39A0DC39}" type="datetimeFigureOut">
              <a:rPr lang="pt-BR" smtClean="0"/>
              <a:t>24/09/2019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367F-754E-46E9-9121-26EED0441D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9517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5AA8-A865-4BF1-A337-E65F39A0DC39}" type="datetimeFigureOut">
              <a:rPr lang="pt-BR" smtClean="0"/>
              <a:t>24/09/2019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367F-754E-46E9-9121-26EED0441D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0335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5AA8-A865-4BF1-A337-E65F39A0DC39}" type="datetimeFigureOut">
              <a:rPr lang="pt-BR" smtClean="0"/>
              <a:t>24/09/2019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367F-754E-46E9-9121-26EED0441D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8142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65AA8-A865-4BF1-A337-E65F39A0DC39}" type="datetimeFigureOut">
              <a:rPr lang="pt-BR" smtClean="0"/>
              <a:t>24/09/2019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A367F-754E-46E9-9121-26EED0441D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8400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65AA8-A865-4BF1-A337-E65F39A0DC39}" type="datetimeFigureOut">
              <a:rPr lang="pt-BR" smtClean="0"/>
              <a:t>24/09/2019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A367F-754E-46E9-9121-26EED0441D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49391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otavioallemand@apcf.org.b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mailto:otavioallemand@apcf.org.b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2461" y="900953"/>
            <a:ext cx="5916877" cy="132715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563471" y="3388659"/>
            <a:ext cx="48409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Otávio A. Allemand Borges</a:t>
            </a:r>
          </a:p>
          <a:p>
            <a:r>
              <a:rPr lang="pt-BR" sz="2400" dirty="0" smtClean="0"/>
              <a:t>Economista</a:t>
            </a:r>
          </a:p>
          <a:p>
            <a:r>
              <a:rPr lang="pt-BR" sz="2400" dirty="0" smtClean="0"/>
              <a:t>Perito Criminal Federal</a:t>
            </a:r>
            <a:endParaRPr lang="pt-BR" sz="24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6790765" y="5351929"/>
            <a:ext cx="45316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rgbClr val="0070C0"/>
                </a:solidFill>
                <a:hlinkClick r:id="rId3"/>
              </a:rPr>
              <a:t>otavioallemand@apcf.org.br</a:t>
            </a:r>
            <a:endParaRPr lang="pt-BR" dirty="0">
              <a:solidFill>
                <a:srgbClr val="0070C0"/>
              </a:solidFill>
            </a:endParaRPr>
          </a:p>
          <a:p>
            <a:pPr algn="ctr"/>
            <a:r>
              <a:rPr lang="pt-BR" dirty="0">
                <a:solidFill>
                  <a:srgbClr val="0070C0"/>
                </a:solidFill>
              </a:rPr>
              <a:t>Telefone: (61) 3345.0882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3625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C000"/>
                </a:solidFill>
              </a:rPr>
              <a:t>Divisões e governança</a:t>
            </a:r>
            <a:endParaRPr lang="pt-BR" dirty="0">
              <a:solidFill>
                <a:srgbClr val="FFC000"/>
              </a:solidFill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5162" y="2248694"/>
            <a:ext cx="5781675" cy="3505200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5688106" y="3482788"/>
            <a:ext cx="2662518" cy="1196788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1544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C000"/>
                </a:solidFill>
              </a:rPr>
              <a:t>Justificativa de supervisão remota.</a:t>
            </a:r>
            <a:endParaRPr lang="pt-BR" dirty="0">
              <a:solidFill>
                <a:srgbClr val="FFC000"/>
              </a:solidFill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6144" y="1825625"/>
            <a:ext cx="5779711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921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C000"/>
                </a:solidFill>
              </a:rPr>
              <a:t>Escopo: Não bancário e bancos de menor risco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3737" y="2282031"/>
            <a:ext cx="5724525" cy="343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160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C000"/>
                </a:solidFill>
              </a:rPr>
              <a:t>Fluxograma de comunicações</a:t>
            </a:r>
            <a:endParaRPr lang="pt-BR" dirty="0">
              <a:solidFill>
                <a:srgbClr val="FFC000"/>
              </a:solidFill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04900" y="1600200"/>
            <a:ext cx="8559800" cy="4576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5200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C000"/>
                </a:solidFill>
              </a:rPr>
              <a:t>GAFI – 29 recomendações + 11 (40)</a:t>
            </a:r>
            <a:endParaRPr lang="pt-BR" dirty="0">
              <a:solidFill>
                <a:srgbClr val="FFC000"/>
              </a:solidFill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solidFill>
                  <a:srgbClr val="FFC000"/>
                </a:solidFill>
              </a:rPr>
              <a:t>O </a:t>
            </a:r>
            <a:r>
              <a:rPr lang="pt-BR" b="1" dirty="0">
                <a:solidFill>
                  <a:srgbClr val="FFC000"/>
                </a:solidFill>
              </a:rPr>
              <a:t>GAFI</a:t>
            </a:r>
            <a:r>
              <a:rPr lang="pt-BR" dirty="0">
                <a:solidFill>
                  <a:srgbClr val="FFC000"/>
                </a:solidFill>
              </a:rPr>
              <a:t> é uma entidade intergovernamental estabelecida em 1989 por iniciativa dos países-membros da </a:t>
            </a:r>
            <a:r>
              <a:rPr lang="pt-BR" b="1" dirty="0">
                <a:solidFill>
                  <a:srgbClr val="FFC000"/>
                </a:solidFill>
              </a:rPr>
              <a:t>OCDE</a:t>
            </a:r>
            <a:r>
              <a:rPr lang="pt-BR" dirty="0">
                <a:solidFill>
                  <a:srgbClr val="FFC000"/>
                </a:solidFill>
              </a:rPr>
              <a:t> e de outros associados.</a:t>
            </a:r>
            <a:endParaRPr lang="pt-BR" dirty="0" smtClean="0">
              <a:solidFill>
                <a:srgbClr val="FFC000"/>
              </a:solidFill>
            </a:endParaRPr>
          </a:p>
          <a:p>
            <a:endParaRPr lang="pt-BR" dirty="0">
              <a:solidFill>
                <a:srgbClr val="FFC000"/>
              </a:solidFill>
            </a:endParaRPr>
          </a:p>
          <a:p>
            <a:r>
              <a:rPr lang="pt-BR" dirty="0" smtClean="0">
                <a:solidFill>
                  <a:srgbClr val="FFC000"/>
                </a:solidFill>
              </a:rPr>
              <a:t>Parágrafo 1:</a:t>
            </a:r>
          </a:p>
          <a:p>
            <a:endParaRPr lang="pt-BR" dirty="0" smtClean="0"/>
          </a:p>
          <a:p>
            <a:pPr marL="0" indent="0">
              <a:buNone/>
            </a:pPr>
            <a:r>
              <a:rPr lang="pt-BR" dirty="0">
                <a:solidFill>
                  <a:srgbClr val="FFC000"/>
                </a:solidFill>
              </a:rPr>
              <a:t>“</a:t>
            </a:r>
            <a:r>
              <a:rPr lang="pt-BR" i="1" dirty="0">
                <a:solidFill>
                  <a:srgbClr val="FFC000"/>
                </a:solidFill>
              </a:rPr>
              <a:t>Levando-se em conta que existem diferentes modelos de </a:t>
            </a:r>
            <a:r>
              <a:rPr lang="pt-BR" i="1" dirty="0" err="1">
                <a:solidFill>
                  <a:srgbClr val="FFC000"/>
                </a:solidFill>
              </a:rPr>
              <a:t>UIFs</a:t>
            </a:r>
            <a:r>
              <a:rPr lang="pt-BR" i="1" dirty="0">
                <a:solidFill>
                  <a:srgbClr val="FFC000"/>
                </a:solidFill>
              </a:rPr>
              <a:t>, a Recomendação 29 </a:t>
            </a:r>
            <a:r>
              <a:rPr lang="pt-BR" b="1" i="1" u="sng" dirty="0">
                <a:solidFill>
                  <a:srgbClr val="FFC000"/>
                </a:solidFill>
              </a:rPr>
              <a:t>não julga a escolha </a:t>
            </a:r>
            <a:r>
              <a:rPr lang="pt-BR" i="1" dirty="0">
                <a:solidFill>
                  <a:srgbClr val="FFC000"/>
                </a:solidFill>
              </a:rPr>
              <a:t>dos países por modelos específicos, e se aplica da mesma forma a todos eles</a:t>
            </a:r>
            <a:r>
              <a:rPr lang="pt-BR" dirty="0">
                <a:solidFill>
                  <a:srgbClr val="FFC000"/>
                </a:solidFill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33249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C000"/>
                </a:solidFill>
              </a:rPr>
              <a:t>GAFI – 29 recomendações</a:t>
            </a:r>
            <a:endParaRPr lang="pt-BR" dirty="0">
              <a:solidFill>
                <a:srgbClr val="FFC000"/>
              </a:solidFill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C000"/>
                </a:solidFill>
              </a:rPr>
              <a:t>Parágrafo 8:</a:t>
            </a:r>
          </a:p>
          <a:p>
            <a:endParaRPr lang="pt-BR" dirty="0" smtClean="0">
              <a:solidFill>
                <a:srgbClr val="FFC000"/>
              </a:solidFill>
            </a:endParaRPr>
          </a:p>
          <a:p>
            <a:r>
              <a:rPr lang="pt-BR" dirty="0">
                <a:solidFill>
                  <a:srgbClr val="FFC000"/>
                </a:solidFill>
              </a:rPr>
              <a:t>“</a:t>
            </a:r>
            <a:r>
              <a:rPr lang="pt-BR" i="1" dirty="0">
                <a:solidFill>
                  <a:srgbClr val="FFC000"/>
                </a:solidFill>
              </a:rPr>
              <a:t>A UIF deverá ser </a:t>
            </a:r>
            <a:r>
              <a:rPr lang="pt-BR" i="1" u="sng" dirty="0">
                <a:solidFill>
                  <a:srgbClr val="FFC000"/>
                </a:solidFill>
              </a:rPr>
              <a:t>operacionalmente independente e autônoma</a:t>
            </a:r>
            <a:r>
              <a:rPr lang="pt-BR" i="1" dirty="0">
                <a:solidFill>
                  <a:srgbClr val="FFC000"/>
                </a:solidFill>
              </a:rPr>
              <a:t>, o que significa que a UIF deverá ter autoridade e capacidade de desenvolver suas funções livremente, inclusive </a:t>
            </a:r>
            <a:r>
              <a:rPr lang="pt-BR" i="1" u="sng" dirty="0">
                <a:solidFill>
                  <a:srgbClr val="FFC000"/>
                </a:solidFill>
              </a:rPr>
              <a:t>tomar por conta própria a decisão de analisar, solicitar e/ou disseminar informações específicas</a:t>
            </a:r>
            <a:r>
              <a:rPr lang="pt-BR" i="1" dirty="0">
                <a:solidFill>
                  <a:srgbClr val="FFC000"/>
                </a:solidFill>
              </a:rPr>
              <a:t>. Em todos os casos, isso significa que a UIF tem o direito independente de encaminhar ou disseminar informações para autoridades competentes</a:t>
            </a:r>
            <a:r>
              <a:rPr lang="pt-BR" dirty="0">
                <a:solidFill>
                  <a:srgbClr val="FFC000"/>
                </a:solidFill>
              </a:rPr>
              <a:t>”.</a:t>
            </a:r>
            <a:endParaRPr lang="pt-BR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929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C000"/>
                </a:solidFill>
              </a:rPr>
              <a:t>GAFI – 29 recomendações</a:t>
            </a:r>
            <a:endParaRPr lang="pt-BR" dirty="0">
              <a:solidFill>
                <a:srgbClr val="FFC000"/>
              </a:solidFill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C000"/>
                </a:solidFill>
              </a:rPr>
              <a:t>Parágrafo 9:</a:t>
            </a:r>
          </a:p>
          <a:p>
            <a:endParaRPr lang="pt-BR" dirty="0" smtClean="0">
              <a:solidFill>
                <a:srgbClr val="FFC000"/>
              </a:solidFill>
            </a:endParaRPr>
          </a:p>
          <a:p>
            <a:r>
              <a:rPr lang="pt-BR" dirty="0">
                <a:solidFill>
                  <a:srgbClr val="FFC000"/>
                </a:solidFill>
              </a:rPr>
              <a:t>“</a:t>
            </a:r>
            <a:r>
              <a:rPr lang="pt-BR" i="1" dirty="0">
                <a:solidFill>
                  <a:srgbClr val="FFC000"/>
                </a:solidFill>
              </a:rPr>
              <a:t>As </a:t>
            </a:r>
            <a:r>
              <a:rPr lang="pt-BR" i="1" dirty="0" err="1">
                <a:solidFill>
                  <a:srgbClr val="FFC000"/>
                </a:solidFill>
              </a:rPr>
              <a:t>UIFs</a:t>
            </a:r>
            <a:r>
              <a:rPr lang="pt-BR" i="1" dirty="0">
                <a:solidFill>
                  <a:srgbClr val="FFC000"/>
                </a:solidFill>
              </a:rPr>
              <a:t> poderão ser estabelecidas como parte de uma autoridade competente já existente. Quando a UIF se localizar dentro da estrutura de outra autoridade, </a:t>
            </a:r>
            <a:r>
              <a:rPr lang="pt-BR" i="1" u="sng" dirty="0">
                <a:solidFill>
                  <a:srgbClr val="FFC000"/>
                </a:solidFill>
              </a:rPr>
              <a:t>as funções centrais da UIF deveriam ser distintas daquelas da outra autoridade</a:t>
            </a:r>
            <a:r>
              <a:rPr lang="pt-BR" dirty="0">
                <a:solidFill>
                  <a:srgbClr val="FFC000"/>
                </a:solidFill>
              </a:rPr>
              <a:t>”.</a:t>
            </a:r>
            <a:endParaRPr lang="pt-BR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579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C000"/>
                </a:solidFill>
              </a:rPr>
              <a:t>GAFI – 29 recomendações</a:t>
            </a:r>
            <a:endParaRPr lang="pt-BR" dirty="0">
              <a:solidFill>
                <a:srgbClr val="FFC000"/>
              </a:solidFill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Missão Institucional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GAFI vs. Basileia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>
                <a:solidFill>
                  <a:srgbClr val="FFFF00"/>
                </a:solidFill>
              </a:rPr>
              <a:t>Arranjos de UIF</a:t>
            </a:r>
            <a:endParaRPr lang="pt-BR" dirty="0">
              <a:solidFill>
                <a:srgbClr val="FFFF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OCDE / Reformas/Glosa/Risco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Transição operacional/Plano de Trabalho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Autonomias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Sistemas Serpro vs. </a:t>
            </a:r>
            <a:r>
              <a:rPr lang="pt-BR" dirty="0" err="1">
                <a:solidFill>
                  <a:schemeClr val="tx1">
                    <a:lumMod val="50000"/>
                  </a:schemeClr>
                </a:solidFill>
              </a:rPr>
              <a:t>Sisbacen</a:t>
            </a: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 (</a:t>
            </a:r>
            <a:r>
              <a:rPr lang="pt-BR" dirty="0" err="1">
                <a:solidFill>
                  <a:schemeClr val="tx1">
                    <a:lumMod val="50000"/>
                  </a:schemeClr>
                </a:solidFill>
              </a:rPr>
              <a:t>cloud</a:t>
            </a: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Governança: dados vs. Vestígios/ Logs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Proposição Agência Executiva</a:t>
            </a:r>
          </a:p>
          <a:p>
            <a:endParaRPr lang="pt-BR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947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C000"/>
                </a:solidFill>
              </a:rPr>
              <a:t>Arranjos de UIF</a:t>
            </a:r>
            <a:endParaRPr lang="pt-BR" dirty="0">
              <a:solidFill>
                <a:srgbClr val="FFC000"/>
              </a:solidFill>
            </a:endParaRPr>
          </a:p>
        </p:txBody>
      </p:sp>
      <p:pic>
        <p:nvPicPr>
          <p:cNvPr id="3" name="Espaço Reservado para Conteúdo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1000" y="1451887"/>
            <a:ext cx="6083299" cy="4725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5951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C000"/>
                </a:solidFill>
              </a:rPr>
              <a:t>Modelo italiano – Decreto Legis n° 231-2007</a:t>
            </a:r>
            <a:endParaRPr lang="pt-BR" dirty="0">
              <a:solidFill>
                <a:srgbClr val="FFC000"/>
              </a:solidFill>
            </a:endParaRPr>
          </a:p>
        </p:txBody>
      </p:sp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1637" y="2358231"/>
            <a:ext cx="8848725" cy="3286125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2387600" y="4813300"/>
            <a:ext cx="1485900" cy="685800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6106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736600"/>
            <a:ext cx="9042400" cy="901699"/>
          </a:xfrm>
        </p:spPr>
        <p:txBody>
          <a:bodyPr>
            <a:noAutofit/>
          </a:bodyPr>
          <a:lstStyle/>
          <a:p>
            <a:r>
              <a:rPr lang="pt-BR" dirty="0" smtClean="0">
                <a:solidFill>
                  <a:srgbClr val="FFFF00"/>
                </a:solidFill>
              </a:rPr>
              <a:t>Reflexões:</a:t>
            </a:r>
            <a:endParaRPr lang="pt-BR" dirty="0">
              <a:solidFill>
                <a:srgbClr val="FFFF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790701"/>
            <a:ext cx="9144000" cy="5067300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pt-BR" sz="2800" dirty="0">
                <a:solidFill>
                  <a:srgbClr val="FFFF00"/>
                </a:solidFill>
              </a:rPr>
              <a:t>Missão Institucional</a:t>
            </a:r>
          </a:p>
          <a:p>
            <a:pPr marL="457200" indent="-457200" algn="l">
              <a:buFont typeface="+mj-lt"/>
              <a:buAutoNum type="arabicPeriod"/>
            </a:pPr>
            <a:r>
              <a:rPr lang="pt-BR" sz="2800" dirty="0">
                <a:solidFill>
                  <a:srgbClr val="FFFF00"/>
                </a:solidFill>
              </a:rPr>
              <a:t>GAFI vs. Basileia</a:t>
            </a:r>
          </a:p>
          <a:p>
            <a:pPr marL="457200" indent="-457200" algn="l">
              <a:buFont typeface="+mj-lt"/>
              <a:buAutoNum type="arabicPeriod"/>
            </a:pPr>
            <a:r>
              <a:rPr lang="pt-BR" sz="2800" dirty="0" smtClean="0">
                <a:solidFill>
                  <a:srgbClr val="FFFF00"/>
                </a:solidFill>
              </a:rPr>
              <a:t>Arranjos de UIF</a:t>
            </a:r>
            <a:endParaRPr lang="pt-BR" sz="2800" dirty="0">
              <a:solidFill>
                <a:srgbClr val="FFFF00"/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pt-BR" sz="2800" dirty="0">
                <a:solidFill>
                  <a:srgbClr val="FFFF00"/>
                </a:solidFill>
              </a:rPr>
              <a:t>OCDE / Reformas/Glosa/Risco</a:t>
            </a:r>
          </a:p>
          <a:p>
            <a:pPr marL="457200" indent="-457200" algn="l">
              <a:buFont typeface="+mj-lt"/>
              <a:buAutoNum type="arabicPeriod"/>
            </a:pPr>
            <a:r>
              <a:rPr lang="pt-BR" sz="2800" dirty="0">
                <a:solidFill>
                  <a:srgbClr val="FFFF00"/>
                </a:solidFill>
              </a:rPr>
              <a:t>Transição operacional/Plano de Trabalho</a:t>
            </a:r>
          </a:p>
          <a:p>
            <a:pPr marL="457200" indent="-457200" algn="l">
              <a:buFont typeface="+mj-lt"/>
              <a:buAutoNum type="arabicPeriod"/>
            </a:pPr>
            <a:r>
              <a:rPr lang="pt-BR" sz="2800" dirty="0">
                <a:solidFill>
                  <a:srgbClr val="FFFF00"/>
                </a:solidFill>
              </a:rPr>
              <a:t>Autonomias</a:t>
            </a:r>
          </a:p>
          <a:p>
            <a:pPr marL="457200" indent="-457200" algn="l">
              <a:buFont typeface="+mj-lt"/>
              <a:buAutoNum type="arabicPeriod"/>
            </a:pPr>
            <a:r>
              <a:rPr lang="pt-BR" sz="2800" dirty="0">
                <a:solidFill>
                  <a:srgbClr val="FFFF00"/>
                </a:solidFill>
              </a:rPr>
              <a:t>Sistemas Serpro vs. </a:t>
            </a:r>
            <a:r>
              <a:rPr lang="pt-BR" sz="2800" dirty="0" err="1">
                <a:solidFill>
                  <a:srgbClr val="FFFF00"/>
                </a:solidFill>
              </a:rPr>
              <a:t>Sisbacen</a:t>
            </a:r>
            <a:r>
              <a:rPr lang="pt-BR" sz="2800" dirty="0">
                <a:solidFill>
                  <a:srgbClr val="FFFF00"/>
                </a:solidFill>
              </a:rPr>
              <a:t> (</a:t>
            </a:r>
            <a:r>
              <a:rPr lang="pt-BR" sz="2800" dirty="0" err="1">
                <a:solidFill>
                  <a:srgbClr val="FFFF00"/>
                </a:solidFill>
              </a:rPr>
              <a:t>cloud</a:t>
            </a:r>
            <a:r>
              <a:rPr lang="pt-BR" sz="2800" dirty="0">
                <a:solidFill>
                  <a:srgbClr val="FFFF00"/>
                </a:solidFill>
              </a:rPr>
              <a:t>)</a:t>
            </a:r>
          </a:p>
          <a:p>
            <a:pPr marL="457200" indent="-457200" algn="l">
              <a:buFont typeface="+mj-lt"/>
              <a:buAutoNum type="arabicPeriod"/>
            </a:pPr>
            <a:r>
              <a:rPr lang="pt-BR" sz="2800" dirty="0">
                <a:solidFill>
                  <a:srgbClr val="FFFF00"/>
                </a:solidFill>
              </a:rPr>
              <a:t>Governança: dados vs. Vestígios/ Logs</a:t>
            </a:r>
          </a:p>
          <a:p>
            <a:pPr marL="457200" indent="-457200" algn="l">
              <a:buFont typeface="+mj-lt"/>
              <a:buAutoNum type="arabicPeriod"/>
            </a:pPr>
            <a:r>
              <a:rPr lang="pt-BR" sz="2800" dirty="0">
                <a:solidFill>
                  <a:srgbClr val="FFFF00"/>
                </a:solidFill>
              </a:rPr>
              <a:t>Proposição Agência Executiva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55875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C000"/>
                </a:solidFill>
              </a:rPr>
              <a:t>Modelo italiano – Decreto Legis n° 231-2007</a:t>
            </a:r>
            <a:endParaRPr lang="pt-BR" dirty="0">
              <a:solidFill>
                <a:srgbClr val="FFC000"/>
              </a:solidFill>
            </a:endParaRPr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71812" y="1872456"/>
            <a:ext cx="6048375" cy="425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7682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C000"/>
                </a:solidFill>
              </a:rPr>
              <a:t>Modelo EUA – </a:t>
            </a:r>
            <a:r>
              <a:rPr lang="en-US" b="1" dirty="0">
                <a:solidFill>
                  <a:srgbClr val="FFC000"/>
                </a:solidFill>
              </a:rPr>
              <a:t>31 USC 312: Terrorism and financial </a:t>
            </a:r>
            <a:r>
              <a:rPr lang="en-US" b="1" dirty="0" smtClean="0">
                <a:solidFill>
                  <a:srgbClr val="FFC000"/>
                </a:solidFill>
              </a:rPr>
              <a:t>intelligence - </a:t>
            </a:r>
            <a:r>
              <a:rPr lang="en-US" b="1" dirty="0" err="1" smtClean="0">
                <a:solidFill>
                  <a:srgbClr val="FFC000"/>
                </a:solidFill>
              </a:rPr>
              <a:t>Agência</a:t>
            </a:r>
            <a:endParaRPr lang="pt-BR" dirty="0">
              <a:solidFill>
                <a:srgbClr val="FFC000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8350" y="2191544"/>
            <a:ext cx="8115300" cy="361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2564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425006" y="4021764"/>
            <a:ext cx="113205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 smtClean="0"/>
              <a:t>A </a:t>
            </a:r>
            <a:r>
              <a:rPr lang="pt-BR" sz="2800" dirty="0"/>
              <a:t>UIF está localizada dentro da estrutura existente de outra autoridade</a:t>
            </a:r>
          </a:p>
          <a:p>
            <a:pPr algn="ctr"/>
            <a:r>
              <a:rPr lang="pt-BR" sz="2800" dirty="0"/>
              <a:t>38. Questões de independência operacional e autonomia foram identificadas quando a UIF </a:t>
            </a:r>
            <a:r>
              <a:rPr lang="pt-BR" sz="2800" dirty="0" smtClean="0"/>
              <a:t>é localizado </a:t>
            </a:r>
            <a:r>
              <a:rPr lang="pt-BR" sz="2800" dirty="0"/>
              <a:t>dentro de uma estrutura existente de outra autoridade, a saber, dentro de um banco central, LEA </a:t>
            </a:r>
            <a:r>
              <a:rPr lang="pt-BR" sz="2800" dirty="0" smtClean="0"/>
              <a:t>ou autoridade </a:t>
            </a:r>
            <a:r>
              <a:rPr lang="pt-BR" sz="2800" dirty="0"/>
              <a:t>reguladora / supervisora. Os avaliadores levantaram preocupações quando: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3207" y="289482"/>
            <a:ext cx="4362986" cy="3732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7505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dirty="0" err="1" smtClean="0">
                <a:solidFill>
                  <a:srgbClr val="FFC000"/>
                </a:solidFill>
              </a:rPr>
              <a:t>Egmont</a:t>
            </a:r>
            <a:r>
              <a:rPr lang="pt-BR" sz="4000" dirty="0" smtClean="0">
                <a:solidFill>
                  <a:srgbClr val="FFC000"/>
                </a:solidFill>
              </a:rPr>
              <a:t> </a:t>
            </a:r>
            <a:r>
              <a:rPr lang="pt-BR" sz="4000" dirty="0" err="1" smtClean="0">
                <a:solidFill>
                  <a:srgbClr val="FFC000"/>
                </a:solidFill>
              </a:rPr>
              <a:t>Group</a:t>
            </a:r>
            <a:r>
              <a:rPr lang="pt-BR" sz="4000" dirty="0" smtClean="0">
                <a:solidFill>
                  <a:srgbClr val="FFC000"/>
                </a:solidFill>
              </a:rPr>
              <a:t> – </a:t>
            </a:r>
            <a:r>
              <a:rPr lang="pt-BR" sz="4000" dirty="0" err="1" smtClean="0">
                <a:solidFill>
                  <a:srgbClr val="FFC000"/>
                </a:solidFill>
              </a:rPr>
              <a:t>Report</a:t>
            </a:r>
            <a:r>
              <a:rPr lang="pt-BR" sz="4000" dirty="0" smtClean="0">
                <a:solidFill>
                  <a:srgbClr val="FFC000"/>
                </a:solidFill>
              </a:rPr>
              <a:t> 2018.11 (autonomia UIF)</a:t>
            </a:r>
            <a:endParaRPr lang="pt-BR" sz="4000" dirty="0">
              <a:solidFill>
                <a:srgbClr val="FFC000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91036" y="1561900"/>
            <a:ext cx="11809927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700" dirty="0"/>
              <a:t>• A contratação, demissão ou substituição de pessoal </a:t>
            </a:r>
            <a:r>
              <a:rPr lang="pt-BR" sz="2700" u="sng" dirty="0"/>
              <a:t>exige a aprovação de outro posto dentro </a:t>
            </a:r>
            <a:r>
              <a:rPr lang="pt-BR" sz="2700" u="sng" dirty="0" smtClean="0"/>
              <a:t>do organização</a:t>
            </a:r>
            <a:r>
              <a:rPr lang="pt-BR" sz="2700" dirty="0"/>
              <a:t>;</a:t>
            </a:r>
          </a:p>
          <a:p>
            <a:pPr algn="just"/>
            <a:r>
              <a:rPr lang="pt-BR" sz="2700" dirty="0"/>
              <a:t>• A equipe da FIU pode ser encarregada de </a:t>
            </a:r>
            <a:r>
              <a:rPr lang="pt-BR" sz="2700" u="sng" dirty="0"/>
              <a:t>executar outras tarefas diferentes das funções principais da FIU</a:t>
            </a:r>
            <a:r>
              <a:rPr lang="pt-BR" sz="2700" dirty="0"/>
              <a:t>;</a:t>
            </a:r>
          </a:p>
          <a:p>
            <a:pPr algn="just"/>
            <a:r>
              <a:rPr lang="pt-BR" sz="2700" dirty="0"/>
              <a:t>• A FIU </a:t>
            </a:r>
            <a:r>
              <a:rPr lang="pt-BR" sz="2700" u="sng" dirty="0"/>
              <a:t>não possui seu próprio orçamento, mas está incorporada à organização </a:t>
            </a:r>
            <a:r>
              <a:rPr lang="pt-BR" sz="2700" u="sng" dirty="0" smtClean="0"/>
              <a:t>maior despesas</a:t>
            </a:r>
            <a:r>
              <a:rPr lang="pt-BR" sz="2700" dirty="0"/>
              <a:t>;</a:t>
            </a:r>
          </a:p>
          <a:p>
            <a:pPr algn="just"/>
            <a:r>
              <a:rPr lang="pt-BR" sz="2700" dirty="0"/>
              <a:t>• A UIF não possui autoridade completa para alocar seu orçamento, por exemplo, a UIF </a:t>
            </a:r>
            <a:r>
              <a:rPr lang="pt-BR" sz="2700" u="sng" dirty="0" smtClean="0"/>
              <a:t>exige aprovação </a:t>
            </a:r>
            <a:r>
              <a:rPr lang="pt-BR" sz="2700" u="sng" dirty="0"/>
              <a:t>prévia para melhorar sua </a:t>
            </a:r>
            <a:r>
              <a:rPr lang="pt-BR" sz="2700" u="sng" dirty="0" err="1"/>
              <a:t>infra-estrutura</a:t>
            </a:r>
            <a:r>
              <a:rPr lang="pt-BR" sz="2700" u="sng" dirty="0"/>
              <a:t>, incluindo a segurança de suas instalações, ou contratar </a:t>
            </a:r>
            <a:r>
              <a:rPr lang="pt-BR" sz="2700" u="sng" dirty="0" smtClean="0"/>
              <a:t>novos funcionários</a:t>
            </a:r>
            <a:r>
              <a:rPr lang="pt-BR" sz="2700" dirty="0"/>
              <a:t>; e / ou</a:t>
            </a:r>
          </a:p>
          <a:p>
            <a:pPr algn="just"/>
            <a:r>
              <a:rPr lang="pt-BR" sz="2700" dirty="0"/>
              <a:t>• A UIF não tem a capacidade de obter os recursos necessários para executar </a:t>
            </a:r>
            <a:r>
              <a:rPr lang="pt-BR" sz="2700" dirty="0" smtClean="0"/>
              <a:t>independentemente seu </a:t>
            </a:r>
            <a:r>
              <a:rPr lang="pt-BR" sz="2700" dirty="0"/>
              <a:t>mandato.</a:t>
            </a:r>
          </a:p>
        </p:txBody>
      </p:sp>
    </p:spTree>
    <p:extLst>
      <p:ext uri="{BB962C8B-B14F-4D97-AF65-F5344CB8AC3E}">
        <p14:creationId xmlns:p14="http://schemas.microsoft.com/office/powerpoint/2010/main" val="24444083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dirty="0" err="1" smtClean="0">
                <a:solidFill>
                  <a:srgbClr val="FFC000"/>
                </a:solidFill>
              </a:rPr>
              <a:t>Egmont</a:t>
            </a:r>
            <a:r>
              <a:rPr lang="pt-BR" sz="4000" dirty="0" smtClean="0">
                <a:solidFill>
                  <a:srgbClr val="FFC000"/>
                </a:solidFill>
              </a:rPr>
              <a:t> </a:t>
            </a:r>
            <a:r>
              <a:rPr lang="pt-BR" sz="4000" dirty="0" err="1" smtClean="0">
                <a:solidFill>
                  <a:srgbClr val="FFC000"/>
                </a:solidFill>
              </a:rPr>
              <a:t>Group</a:t>
            </a:r>
            <a:r>
              <a:rPr lang="pt-BR" sz="4000" dirty="0" smtClean="0">
                <a:solidFill>
                  <a:srgbClr val="FFC000"/>
                </a:solidFill>
              </a:rPr>
              <a:t> – </a:t>
            </a:r>
            <a:r>
              <a:rPr lang="pt-BR" sz="4000" dirty="0" err="1" smtClean="0">
                <a:solidFill>
                  <a:srgbClr val="FFC000"/>
                </a:solidFill>
              </a:rPr>
              <a:t>Report</a:t>
            </a:r>
            <a:r>
              <a:rPr lang="pt-BR" sz="4000" dirty="0" smtClean="0">
                <a:solidFill>
                  <a:srgbClr val="FFC000"/>
                </a:solidFill>
              </a:rPr>
              <a:t> 2018.11 (autonomia UIF)</a:t>
            </a:r>
            <a:endParaRPr lang="pt-BR" sz="4000" dirty="0">
              <a:solidFill>
                <a:srgbClr val="FFC000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502276" y="1820291"/>
            <a:ext cx="108515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/>
              <a:t>39. A última rodada de </a:t>
            </a:r>
            <a:r>
              <a:rPr lang="pt-BR" sz="2400" dirty="0" err="1"/>
              <a:t>MERs</a:t>
            </a:r>
            <a:r>
              <a:rPr lang="pt-BR" sz="2400" dirty="0"/>
              <a:t> identificou preocupações em relação à independência operacional </a:t>
            </a:r>
            <a:r>
              <a:rPr lang="pt-BR" sz="2400" dirty="0" smtClean="0"/>
              <a:t>e autonomia </a:t>
            </a:r>
            <a:r>
              <a:rPr lang="pt-BR" sz="2400" dirty="0"/>
              <a:t>quando a FIU estava localizada dentro de uma organização maior. </a:t>
            </a:r>
            <a:endParaRPr lang="pt-BR" sz="2400" dirty="0" smtClean="0"/>
          </a:p>
          <a:p>
            <a:pPr algn="just"/>
            <a:r>
              <a:rPr lang="pt-BR" sz="2400" dirty="0" smtClean="0"/>
              <a:t>A </a:t>
            </a:r>
            <a:r>
              <a:rPr lang="pt-BR" sz="2400" dirty="0"/>
              <a:t>metodologia do GAFI de 2013 identificou preocupações expressas pelos avaliadores em relação ao recrutamento de uma </a:t>
            </a:r>
            <a:r>
              <a:rPr lang="pt-BR" sz="2400" dirty="0" smtClean="0"/>
              <a:t>UIF processo </a:t>
            </a:r>
            <a:r>
              <a:rPr lang="pt-BR" sz="2400" dirty="0"/>
              <a:t>sendo direcionado pela estrutura existente na qual a FIU estava localizada. Nas avaliações</a:t>
            </a:r>
          </a:p>
          <a:p>
            <a:pPr algn="just"/>
            <a:r>
              <a:rPr lang="pt-BR" sz="2400" dirty="0"/>
              <a:t>revisados, os avaliadores indicaram que essas preocupações eram atenuadas por medidas </a:t>
            </a:r>
            <a:r>
              <a:rPr lang="pt-BR" sz="2400" dirty="0" smtClean="0"/>
              <a:t>que assegurou </a:t>
            </a:r>
            <a:r>
              <a:rPr lang="pt-BR" sz="2400" dirty="0"/>
              <a:t>que as atividades principais de inteligência financeira da FIU fossem priorizadas e que houvesse uma restrição explícita</a:t>
            </a:r>
          </a:p>
          <a:p>
            <a:pPr algn="just"/>
            <a:r>
              <a:rPr lang="pt-BR" sz="2400" dirty="0"/>
              <a:t>colocado na equipe da FIU executando qualquer tarefa não relacionada à FIU dentro da organização anfitriã. </a:t>
            </a:r>
            <a:r>
              <a:rPr lang="pt-BR" sz="2400" u="sng" dirty="0"/>
              <a:t>Mesmo assim</a:t>
            </a:r>
            <a:r>
              <a:rPr lang="pt-BR" sz="2400" u="sng" dirty="0" smtClean="0"/>
              <a:t>, algumas </a:t>
            </a:r>
            <a:r>
              <a:rPr lang="pt-BR" sz="2400" u="sng" dirty="0"/>
              <a:t>preocupações permaneceram devido ao papel de organizações maiores no processo de contratação de pessoal da UIF.</a:t>
            </a:r>
          </a:p>
        </p:txBody>
      </p:sp>
    </p:spTree>
    <p:extLst>
      <p:ext uri="{BB962C8B-B14F-4D97-AF65-F5344CB8AC3E}">
        <p14:creationId xmlns:p14="http://schemas.microsoft.com/office/powerpoint/2010/main" val="25814253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787401" y="1320800"/>
            <a:ext cx="104521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t-BR" sz="2800" dirty="0">
                <a:solidFill>
                  <a:schemeClr val="tx1">
                    <a:lumMod val="50000"/>
                  </a:schemeClr>
                </a:solidFill>
              </a:rPr>
              <a:t>Missão Institucional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800" dirty="0">
                <a:solidFill>
                  <a:schemeClr val="tx1">
                    <a:lumMod val="50000"/>
                  </a:schemeClr>
                </a:solidFill>
              </a:rPr>
              <a:t>GAFI vs. Basileia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800" dirty="0" smtClean="0">
                <a:solidFill>
                  <a:schemeClr val="tx1">
                    <a:lumMod val="50000"/>
                  </a:schemeClr>
                </a:solidFill>
              </a:rPr>
              <a:t>Arranjos de UIF</a:t>
            </a:r>
            <a:endParaRPr lang="pt-BR" sz="2800" dirty="0">
              <a:solidFill>
                <a:schemeClr val="tx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sz="2800" dirty="0">
                <a:solidFill>
                  <a:srgbClr val="FFFF00"/>
                </a:solidFill>
              </a:rPr>
              <a:t>OCDE / Reformas/Glosa/Risco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800" dirty="0">
                <a:solidFill>
                  <a:schemeClr val="tx1">
                    <a:lumMod val="50000"/>
                  </a:schemeClr>
                </a:solidFill>
              </a:rPr>
              <a:t>Transição operacional/Plano de Trabalho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800" dirty="0">
                <a:solidFill>
                  <a:schemeClr val="tx1">
                    <a:lumMod val="50000"/>
                  </a:schemeClr>
                </a:solidFill>
              </a:rPr>
              <a:t>Autonomias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800" dirty="0">
                <a:solidFill>
                  <a:schemeClr val="tx1">
                    <a:lumMod val="50000"/>
                  </a:schemeClr>
                </a:solidFill>
              </a:rPr>
              <a:t>Sistemas Serpro vs. </a:t>
            </a:r>
            <a:r>
              <a:rPr lang="pt-BR" sz="2800" dirty="0" err="1">
                <a:solidFill>
                  <a:schemeClr val="tx1">
                    <a:lumMod val="50000"/>
                  </a:schemeClr>
                </a:solidFill>
              </a:rPr>
              <a:t>Sisbacen</a:t>
            </a:r>
            <a:r>
              <a:rPr lang="pt-BR" sz="2800" dirty="0">
                <a:solidFill>
                  <a:schemeClr val="tx1">
                    <a:lumMod val="50000"/>
                  </a:schemeClr>
                </a:solidFill>
              </a:rPr>
              <a:t> (</a:t>
            </a:r>
            <a:r>
              <a:rPr lang="pt-BR" sz="2800" dirty="0" err="1">
                <a:solidFill>
                  <a:schemeClr val="tx1">
                    <a:lumMod val="50000"/>
                  </a:schemeClr>
                </a:solidFill>
              </a:rPr>
              <a:t>cloud</a:t>
            </a:r>
            <a:r>
              <a:rPr lang="pt-BR" sz="2800" dirty="0">
                <a:solidFill>
                  <a:schemeClr val="tx1">
                    <a:lumMod val="50000"/>
                  </a:schemeClr>
                </a:solidFill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800" dirty="0">
                <a:solidFill>
                  <a:schemeClr val="tx1">
                    <a:lumMod val="50000"/>
                  </a:schemeClr>
                </a:solidFill>
              </a:rPr>
              <a:t>Governança: dados vs. Vestígios/ Logs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800" dirty="0">
                <a:solidFill>
                  <a:schemeClr val="tx1">
                    <a:lumMod val="50000"/>
                  </a:schemeClr>
                </a:solidFill>
              </a:rPr>
              <a:t>Proposição Agência Executiva</a:t>
            </a:r>
          </a:p>
          <a:p>
            <a:pPr marL="457200" indent="-457200">
              <a:buFont typeface="+mj-lt"/>
              <a:buAutoNum type="arabicPeriod"/>
            </a:pPr>
            <a:endParaRPr lang="pt-BR" sz="28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5936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5400" dirty="0" smtClean="0">
                <a:solidFill>
                  <a:srgbClr val="FFC000"/>
                </a:solidFill>
              </a:rPr>
              <a:t>GAFI vs. Basileia</a:t>
            </a:r>
            <a:endParaRPr lang="pt-BR" sz="5400" dirty="0">
              <a:solidFill>
                <a:srgbClr val="FFC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 err="1" smtClean="0">
                <a:solidFill>
                  <a:srgbClr val="FFC000"/>
                </a:solidFill>
              </a:rPr>
              <a:t>Value</a:t>
            </a:r>
            <a:r>
              <a:rPr lang="pt-BR" sz="3600" dirty="0" smtClean="0">
                <a:solidFill>
                  <a:srgbClr val="FFC000"/>
                </a:solidFill>
              </a:rPr>
              <a:t> </a:t>
            </a:r>
            <a:r>
              <a:rPr lang="pt-BR" sz="3600" dirty="0" err="1" smtClean="0">
                <a:solidFill>
                  <a:srgbClr val="FFC000"/>
                </a:solidFill>
              </a:rPr>
              <a:t>at</a:t>
            </a:r>
            <a:r>
              <a:rPr lang="pt-BR" sz="3600" dirty="0" smtClean="0">
                <a:solidFill>
                  <a:srgbClr val="FFC000"/>
                </a:solidFill>
              </a:rPr>
              <a:t> </a:t>
            </a:r>
            <a:r>
              <a:rPr lang="pt-BR" sz="3600" dirty="0" err="1" smtClean="0">
                <a:solidFill>
                  <a:srgbClr val="FFC000"/>
                </a:solidFill>
              </a:rPr>
              <a:t>Risk</a:t>
            </a:r>
            <a:r>
              <a:rPr lang="pt-BR" sz="3600" dirty="0" smtClean="0">
                <a:solidFill>
                  <a:srgbClr val="FFC000"/>
                </a:solidFill>
              </a:rPr>
              <a:t> (</a:t>
            </a:r>
            <a:r>
              <a:rPr lang="pt-BR" sz="3600" dirty="0" err="1" smtClean="0">
                <a:solidFill>
                  <a:srgbClr val="FFC000"/>
                </a:solidFill>
              </a:rPr>
              <a:t>VaR</a:t>
            </a:r>
            <a:r>
              <a:rPr lang="pt-BR" sz="3600" dirty="0" smtClean="0">
                <a:solidFill>
                  <a:srgbClr val="FFC000"/>
                </a:solidFill>
              </a:rPr>
              <a:t>)/ Celeridade;</a:t>
            </a:r>
          </a:p>
          <a:p>
            <a:r>
              <a:rPr lang="pt-BR" sz="3600" dirty="0" smtClean="0">
                <a:solidFill>
                  <a:srgbClr val="FFC000"/>
                </a:solidFill>
              </a:rPr>
              <a:t>Prevenção de solvência vs. Prevenção de crimes;</a:t>
            </a:r>
          </a:p>
          <a:p>
            <a:r>
              <a:rPr lang="pt-BR" sz="3600" dirty="0">
                <a:solidFill>
                  <a:srgbClr val="FFC000"/>
                </a:solidFill>
              </a:rPr>
              <a:t>Transição </a:t>
            </a:r>
            <a:r>
              <a:rPr lang="pt-BR" sz="3600" dirty="0" smtClean="0">
                <a:solidFill>
                  <a:srgbClr val="FFC000"/>
                </a:solidFill>
              </a:rPr>
              <a:t>operacional/Cultura/Eficácia/Discussão;</a:t>
            </a:r>
          </a:p>
          <a:p>
            <a:r>
              <a:rPr lang="pt-BR" sz="3600" dirty="0" smtClean="0">
                <a:solidFill>
                  <a:srgbClr val="FFC000"/>
                </a:solidFill>
              </a:rPr>
              <a:t>Avaliação do GAFI em 2020;</a:t>
            </a:r>
          </a:p>
          <a:p>
            <a:r>
              <a:rPr lang="pt-BR" sz="3600" dirty="0" smtClean="0">
                <a:solidFill>
                  <a:srgbClr val="FFC000"/>
                </a:solidFill>
              </a:rPr>
              <a:t>OCDE;</a:t>
            </a:r>
          </a:p>
          <a:p>
            <a:r>
              <a:rPr lang="pt-BR" sz="3600" dirty="0" smtClean="0">
                <a:solidFill>
                  <a:srgbClr val="FFC000"/>
                </a:solidFill>
              </a:rPr>
              <a:t>Riscos/Linhas de comércio/Spreads/Custo/Reformas;</a:t>
            </a:r>
          </a:p>
          <a:p>
            <a:r>
              <a:rPr lang="pt-BR" sz="3600" b="1" u="sng" dirty="0" smtClean="0">
                <a:solidFill>
                  <a:srgbClr val="FFC000"/>
                </a:solidFill>
              </a:rPr>
              <a:t>Orçamento de Investimentos;</a:t>
            </a:r>
            <a:endParaRPr lang="pt-BR" sz="3600" b="1" u="sng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773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825501" y="749300"/>
            <a:ext cx="104521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6600" dirty="0" smtClean="0">
                <a:solidFill>
                  <a:srgbClr val="FFC000"/>
                </a:solidFill>
              </a:rPr>
              <a:t>O que é o mercado?</a:t>
            </a:r>
            <a:endParaRPr lang="pt-BR" sz="6600" dirty="0">
              <a:solidFill>
                <a:srgbClr val="FFC000"/>
              </a:solidFill>
            </a:endParaRPr>
          </a:p>
        </p:txBody>
      </p:sp>
      <p:pic>
        <p:nvPicPr>
          <p:cNvPr id="1026" name="Picture 2" descr="Resultado de imagem para foto pensad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8775" y="2578100"/>
            <a:ext cx="5286375" cy="3910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2878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5400" dirty="0" smtClean="0">
                <a:solidFill>
                  <a:srgbClr val="FFC000"/>
                </a:solidFill>
              </a:rPr>
              <a:t>RREO 3° tri-2019</a:t>
            </a:r>
            <a:endParaRPr lang="pt-BR" sz="5400" dirty="0">
              <a:solidFill>
                <a:srgbClr val="FFC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Y = C+I+G+ (X-M)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4800" y="2971800"/>
            <a:ext cx="5943600" cy="3340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949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6000" dirty="0" smtClean="0">
                <a:solidFill>
                  <a:srgbClr val="FFC000"/>
                </a:solidFill>
              </a:rPr>
              <a:t>Poupança Privada</a:t>
            </a:r>
            <a:endParaRPr lang="pt-BR" sz="6000" dirty="0">
              <a:solidFill>
                <a:srgbClr val="FFC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 smtClean="0">
                <a:solidFill>
                  <a:srgbClr val="FFC000"/>
                </a:solidFill>
              </a:rPr>
              <a:t>R$800bi – poupança, estoque de valores depositados.</a:t>
            </a:r>
          </a:p>
          <a:p>
            <a:r>
              <a:rPr lang="pt-BR" sz="3600" dirty="0" smtClean="0">
                <a:solidFill>
                  <a:srgbClr val="FFC000"/>
                </a:solidFill>
              </a:rPr>
              <a:t>R$ 5 trilhões em FI, </a:t>
            </a:r>
            <a:r>
              <a:rPr lang="pt-BR" sz="3600" dirty="0" err="1" smtClean="0">
                <a:solidFill>
                  <a:srgbClr val="FFC000"/>
                </a:solidFill>
              </a:rPr>
              <a:t>Anbima</a:t>
            </a:r>
            <a:r>
              <a:rPr lang="pt-BR" sz="3600" dirty="0" smtClean="0">
                <a:solidFill>
                  <a:srgbClr val="FFC000"/>
                </a:solidFill>
              </a:rPr>
              <a:t> consolidado</a:t>
            </a:r>
          </a:p>
          <a:p>
            <a:r>
              <a:rPr lang="pt-BR" sz="3600" dirty="0" smtClean="0">
                <a:solidFill>
                  <a:srgbClr val="FFC000"/>
                </a:solidFill>
              </a:rPr>
              <a:t>USD 17trilhões aplicados em juros negativo no mundo.</a:t>
            </a:r>
            <a:endParaRPr lang="pt-BR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977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rgbClr val="FFFF00"/>
                </a:solidFill>
              </a:rPr>
              <a:t>Missão Institucional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GAFI vs. Basileia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>
                <a:solidFill>
                  <a:schemeClr val="tx1">
                    <a:lumMod val="50000"/>
                  </a:schemeClr>
                </a:solidFill>
              </a:rPr>
              <a:t>Arranjos de UIF</a:t>
            </a:r>
            <a:endParaRPr lang="pt-BR" dirty="0">
              <a:solidFill>
                <a:schemeClr val="tx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OCDE / Reformas/Glosa/Risco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Transição operacional/Plano de Trabalho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Autonomias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Sistemas Serpro vs. </a:t>
            </a:r>
            <a:r>
              <a:rPr lang="pt-BR" dirty="0" err="1">
                <a:solidFill>
                  <a:schemeClr val="tx1">
                    <a:lumMod val="50000"/>
                  </a:schemeClr>
                </a:solidFill>
              </a:rPr>
              <a:t>Sisbacen</a:t>
            </a: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 (</a:t>
            </a:r>
            <a:r>
              <a:rPr lang="pt-BR" dirty="0" err="1">
                <a:solidFill>
                  <a:schemeClr val="tx1">
                    <a:lumMod val="50000"/>
                  </a:schemeClr>
                </a:solidFill>
              </a:rPr>
              <a:t>cloud</a:t>
            </a: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Governança: dados vs. Vestígios/ Logs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Proposição Agência Executiva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58046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206500"/>
            <a:ext cx="10515600" cy="4970463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pt-BR" sz="3600" dirty="0">
                <a:solidFill>
                  <a:schemeClr val="tx1">
                    <a:lumMod val="50000"/>
                  </a:schemeClr>
                </a:solidFill>
              </a:rPr>
              <a:t>Missão Institucional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3600" dirty="0">
                <a:solidFill>
                  <a:schemeClr val="tx1">
                    <a:lumMod val="50000"/>
                  </a:schemeClr>
                </a:solidFill>
              </a:rPr>
              <a:t>GAFI vs. Basileia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3600" dirty="0">
                <a:solidFill>
                  <a:schemeClr val="tx1">
                    <a:lumMod val="50000"/>
                  </a:schemeClr>
                </a:solidFill>
              </a:rPr>
              <a:t>Arranjos de UIF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3600" dirty="0">
                <a:solidFill>
                  <a:schemeClr val="tx1">
                    <a:lumMod val="50000"/>
                  </a:schemeClr>
                </a:solidFill>
              </a:rPr>
              <a:t>OCDE / Reformas/Glosa/Risco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3600" dirty="0">
                <a:solidFill>
                  <a:srgbClr val="FFFF00"/>
                </a:solidFill>
              </a:rPr>
              <a:t>Transição operacional/Plano de Trabalho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3600" dirty="0">
                <a:solidFill>
                  <a:srgbClr val="FFFF00"/>
                </a:solidFill>
              </a:rPr>
              <a:t>Autonomias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3600" dirty="0">
                <a:solidFill>
                  <a:srgbClr val="FFFF00"/>
                </a:solidFill>
              </a:rPr>
              <a:t>Sistemas Serpro vs. </a:t>
            </a:r>
            <a:r>
              <a:rPr lang="pt-BR" sz="3600" dirty="0" err="1">
                <a:solidFill>
                  <a:srgbClr val="FFFF00"/>
                </a:solidFill>
              </a:rPr>
              <a:t>Sisbacen</a:t>
            </a:r>
            <a:r>
              <a:rPr lang="pt-BR" sz="3600" dirty="0">
                <a:solidFill>
                  <a:srgbClr val="FFFF00"/>
                </a:solidFill>
              </a:rPr>
              <a:t> (</a:t>
            </a:r>
            <a:r>
              <a:rPr lang="pt-BR" sz="3600" dirty="0" err="1">
                <a:solidFill>
                  <a:srgbClr val="FFFF00"/>
                </a:solidFill>
              </a:rPr>
              <a:t>cloud</a:t>
            </a:r>
            <a:r>
              <a:rPr lang="pt-BR" sz="3600" dirty="0">
                <a:solidFill>
                  <a:srgbClr val="FFFF00"/>
                </a:solidFill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3600" dirty="0">
                <a:solidFill>
                  <a:srgbClr val="FFFF00"/>
                </a:solidFill>
              </a:rPr>
              <a:t>Governança: dados vs. Vestígios/ Logs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3600" dirty="0">
                <a:solidFill>
                  <a:srgbClr val="FFFF00"/>
                </a:solidFill>
              </a:rPr>
              <a:t>Proposição Agência Executiva</a:t>
            </a:r>
          </a:p>
          <a:p>
            <a:endParaRPr lang="pt-BR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5615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6000" dirty="0" smtClean="0">
                <a:solidFill>
                  <a:srgbClr val="FFC000"/>
                </a:solidFill>
              </a:rPr>
              <a:t>Reflexões e Proposições :</a:t>
            </a:r>
            <a:endParaRPr lang="pt-BR" sz="6000" dirty="0">
              <a:solidFill>
                <a:srgbClr val="FFC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 smtClean="0">
                <a:solidFill>
                  <a:srgbClr val="FFC000"/>
                </a:solidFill>
              </a:rPr>
              <a:t>Autonomia Financeira e Administrativa (Fundos);</a:t>
            </a:r>
          </a:p>
          <a:p>
            <a:r>
              <a:rPr lang="pt-BR" sz="3600" dirty="0" smtClean="0">
                <a:solidFill>
                  <a:srgbClr val="FFC000"/>
                </a:solidFill>
              </a:rPr>
              <a:t>Modelo de AE, mandato;</a:t>
            </a:r>
          </a:p>
          <a:p>
            <a:r>
              <a:rPr lang="pt-BR" sz="3600" dirty="0" smtClean="0">
                <a:solidFill>
                  <a:srgbClr val="FFC000"/>
                </a:solidFill>
              </a:rPr>
              <a:t>BCB/Copom;</a:t>
            </a:r>
          </a:p>
          <a:p>
            <a:r>
              <a:rPr lang="pt-BR" sz="3600" dirty="0" smtClean="0">
                <a:solidFill>
                  <a:srgbClr val="FFC000"/>
                </a:solidFill>
              </a:rPr>
              <a:t>Dados vs. Vestígios;</a:t>
            </a:r>
          </a:p>
          <a:p>
            <a:r>
              <a:rPr lang="pt-BR" sz="3600" dirty="0" smtClean="0">
                <a:solidFill>
                  <a:srgbClr val="FFC000"/>
                </a:solidFill>
              </a:rPr>
              <a:t>Logs e </a:t>
            </a:r>
            <a:r>
              <a:rPr lang="pt-BR" sz="3600" dirty="0" err="1" smtClean="0">
                <a:solidFill>
                  <a:srgbClr val="FFC000"/>
                </a:solidFill>
              </a:rPr>
              <a:t>cloud</a:t>
            </a:r>
            <a:r>
              <a:rPr lang="pt-BR" sz="3600" dirty="0" smtClean="0">
                <a:solidFill>
                  <a:srgbClr val="FFC000"/>
                </a:solidFill>
              </a:rPr>
              <a:t>;</a:t>
            </a:r>
          </a:p>
          <a:p>
            <a:r>
              <a:rPr lang="pt-BR" sz="3600" dirty="0" err="1" smtClean="0">
                <a:solidFill>
                  <a:srgbClr val="FFC000"/>
                </a:solidFill>
              </a:rPr>
              <a:t>Accountability</a:t>
            </a:r>
            <a:r>
              <a:rPr lang="pt-BR" sz="3600" dirty="0" smtClean="0">
                <a:solidFill>
                  <a:srgbClr val="FFC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05175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904565"/>
            <a:ext cx="10515600" cy="3272398"/>
          </a:xfrm>
        </p:spPr>
        <p:txBody>
          <a:bodyPr>
            <a:normAutofit/>
          </a:bodyPr>
          <a:lstStyle/>
          <a:p>
            <a:pPr algn="ctr"/>
            <a:r>
              <a:rPr lang="pt-BR" sz="5400" dirty="0" smtClean="0">
                <a:solidFill>
                  <a:srgbClr val="FFC000"/>
                </a:solidFill>
              </a:rPr>
              <a:t>Obrigado!</a:t>
            </a:r>
          </a:p>
          <a:p>
            <a:pPr marL="0" indent="0" algn="ctr">
              <a:buNone/>
            </a:pPr>
            <a:endParaRPr lang="pt-BR" sz="5400" dirty="0" smtClean="0">
              <a:solidFill>
                <a:srgbClr val="FFC000"/>
              </a:solidFill>
            </a:endParaRPr>
          </a:p>
        </p:txBody>
      </p:sp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461" y="900953"/>
            <a:ext cx="5916877" cy="132715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952128" y="5244353"/>
            <a:ext cx="37651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rgbClr val="0070C0"/>
                </a:solidFill>
                <a:hlinkClick r:id="rId3"/>
              </a:rPr>
              <a:t>otavioallemand@apcf.org.br</a:t>
            </a:r>
            <a:endParaRPr lang="pt-BR" dirty="0">
              <a:solidFill>
                <a:srgbClr val="0070C0"/>
              </a:solidFill>
            </a:endParaRPr>
          </a:p>
          <a:p>
            <a:pPr algn="ctr"/>
            <a:r>
              <a:rPr lang="pt-BR" dirty="0">
                <a:solidFill>
                  <a:srgbClr val="0070C0"/>
                </a:solidFill>
              </a:rPr>
              <a:t>Telefone: (61) 3345.0882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827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8000" dirty="0" smtClean="0">
                <a:solidFill>
                  <a:srgbClr val="FFC000"/>
                </a:solidFill>
              </a:rPr>
              <a:t>BCB</a:t>
            </a:r>
            <a:endParaRPr lang="pt-BR" sz="8000" dirty="0">
              <a:solidFill>
                <a:srgbClr val="FFC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2568387"/>
                <a:ext cx="10515600" cy="36085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pt-BR" sz="4000" i="1" dirty="0" smtClean="0">
                    <a:solidFill>
                      <a:srgbClr val="FFC000"/>
                    </a:solidFill>
                  </a:rPr>
                  <a:t>“Assegurar </a:t>
                </a:r>
                <a:r>
                  <a:rPr lang="pt-BR" sz="4000" i="1" dirty="0">
                    <a:solidFill>
                      <a:srgbClr val="FFC000"/>
                    </a:solidFill>
                  </a:rPr>
                  <a:t>a estabilidade do poder de compra da moeda e um sistema </a:t>
                </a:r>
                <a:r>
                  <a:rPr lang="pt-BR" sz="4000" i="1" dirty="0" smtClean="0">
                    <a:solidFill>
                      <a:srgbClr val="FFC000"/>
                    </a:solidFill>
                  </a:rPr>
                  <a:t>financeiro </a:t>
                </a:r>
                <a:r>
                  <a:rPr lang="pt-BR" sz="4000" i="1" dirty="0">
                    <a:solidFill>
                      <a:srgbClr val="FFC000"/>
                    </a:solidFill>
                  </a:rPr>
                  <a:t>sólido e </a:t>
                </a:r>
                <a:r>
                  <a:rPr lang="pt-BR" sz="4000" i="1" dirty="0" smtClean="0">
                    <a:solidFill>
                      <a:srgbClr val="FFC000"/>
                    </a:solidFill>
                  </a:rPr>
                  <a:t>eficiente.”</a:t>
                </a:r>
              </a:p>
              <a:p>
                <a:pPr marL="0" indent="0">
                  <a:buNone/>
                </a:pPr>
                <a:r>
                  <a:rPr lang="pt-BR" sz="4000" i="1" dirty="0" smtClean="0">
                    <a:solidFill>
                      <a:srgbClr val="FFC000"/>
                    </a:solidFill>
                  </a:rPr>
                  <a:t>Política Monetária.”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480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48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pt-BR" sz="48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pt-BR" sz="4800" dirty="0" smtClean="0">
                    <a:solidFill>
                      <a:srgbClr val="FFC000"/>
                    </a:solidFill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480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48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pt-BR" sz="48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pt-BR" sz="48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b>
                    </m:sSub>
                  </m:oMath>
                </a14:m>
                <a:r>
                  <a:rPr lang="pt-BR" sz="4800" dirty="0" smtClean="0">
                    <a:solidFill>
                      <a:srgbClr val="FFC000"/>
                    </a:solidFill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48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pt-BR" sz="4800" dirty="0">
                            <a:solidFill>
                              <a:srgbClr val="FFC000"/>
                            </a:solidFill>
                          </a:rPr>
                          <m:t>µ</m:t>
                        </m:r>
                      </m:e>
                      <m:sub>
                        <m:r>
                          <a:rPr lang="pt-BR" sz="48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pt-BR" sz="4800" i="1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t-BR" sz="48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pt-BR" sz="4800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568387"/>
                <a:ext cx="10515600" cy="3608575"/>
              </a:xfrm>
              <a:blipFill>
                <a:blip r:embed="rId2"/>
                <a:stretch>
                  <a:fillRect l="-2087" t="-4730" r="-156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tângulo 3"/>
          <p:cNvSpPr/>
          <p:nvPr/>
        </p:nvSpPr>
        <p:spPr>
          <a:xfrm>
            <a:off x="3334871" y="4477871"/>
            <a:ext cx="1801905" cy="914400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527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Missão Institucional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rgbClr val="FFFF00"/>
                </a:solidFill>
              </a:rPr>
              <a:t>GAFI vs. Basileia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Modelos (Itália, Uruguai)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OCDE / Reformas/Glosa/Risco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Transição operacional/Plano de Trabalho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Autonomias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Sistemas Serpro vs. </a:t>
            </a:r>
            <a:r>
              <a:rPr lang="pt-BR" dirty="0" err="1">
                <a:solidFill>
                  <a:schemeClr val="tx1">
                    <a:lumMod val="50000"/>
                  </a:schemeClr>
                </a:solidFill>
              </a:rPr>
              <a:t>Sisbacen</a:t>
            </a: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 (</a:t>
            </a:r>
            <a:r>
              <a:rPr lang="pt-BR" dirty="0" err="1">
                <a:solidFill>
                  <a:schemeClr val="tx1">
                    <a:lumMod val="50000"/>
                  </a:schemeClr>
                </a:solidFill>
              </a:rPr>
              <a:t>cloud</a:t>
            </a: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Governança: dados vs. Vestígios/ Logs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</a:rPr>
              <a:t>Proposição Agência Executiva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9166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C000"/>
                </a:solidFill>
              </a:rPr>
              <a:t>Histórico</a:t>
            </a:r>
            <a:endParaRPr lang="pt-BR" dirty="0">
              <a:solidFill>
                <a:srgbClr val="FFC000"/>
              </a:solidFill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2005806"/>
            <a:ext cx="7786687" cy="399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646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6000" dirty="0" smtClean="0">
                <a:solidFill>
                  <a:srgbClr val="FFC000"/>
                </a:solidFill>
              </a:rPr>
              <a:t>Supervisão Basiléia I,II,III</a:t>
            </a:r>
            <a:br>
              <a:rPr lang="pt-BR" sz="6000" dirty="0" smtClean="0">
                <a:solidFill>
                  <a:srgbClr val="FFC000"/>
                </a:solidFill>
              </a:rPr>
            </a:br>
            <a:r>
              <a:rPr lang="pt-BR" sz="1800" dirty="0">
                <a:solidFill>
                  <a:srgbClr val="FFC000"/>
                </a:solidFill>
              </a:rPr>
              <a:t>Resolução CNM n° 4.192/2013 e 4.606/2017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138082"/>
            <a:ext cx="10766612" cy="4038881"/>
          </a:xfrm>
        </p:spPr>
        <p:txBody>
          <a:bodyPr>
            <a:normAutofit/>
          </a:bodyPr>
          <a:lstStyle/>
          <a:p>
            <a:endParaRPr lang="pt-BR" sz="4400" dirty="0" smtClean="0">
              <a:solidFill>
                <a:srgbClr val="FFC000"/>
              </a:solidFill>
            </a:endParaRPr>
          </a:p>
          <a:p>
            <a:r>
              <a:rPr lang="pt-BR" sz="4400" dirty="0">
                <a:solidFill>
                  <a:srgbClr val="FFC000"/>
                </a:solidFill>
              </a:rPr>
              <a:t>Prudencial/Solvência/DESUP DESUC </a:t>
            </a:r>
            <a:r>
              <a:rPr lang="pt-BR" sz="4400" dirty="0" smtClean="0">
                <a:solidFill>
                  <a:srgbClr val="FFC000"/>
                </a:solidFill>
              </a:rPr>
              <a:t>Avaliação de risco de crédito/PR</a:t>
            </a:r>
            <a:endParaRPr lang="pt-BR" sz="4400" dirty="0">
              <a:solidFill>
                <a:srgbClr val="FFC000"/>
              </a:solidFill>
            </a:endParaRPr>
          </a:p>
          <a:p>
            <a:r>
              <a:rPr lang="pt-BR" sz="4400" dirty="0" smtClean="0">
                <a:solidFill>
                  <a:srgbClr val="FFC000"/>
                </a:solidFill>
              </a:rPr>
              <a:t> Conduta/DECON.</a:t>
            </a:r>
          </a:p>
          <a:p>
            <a:pPr marL="0" indent="0">
              <a:buNone/>
            </a:pPr>
            <a:r>
              <a:rPr lang="pt-BR" sz="4400" dirty="0" smtClean="0">
                <a:solidFill>
                  <a:srgbClr val="FFC000"/>
                </a:solidFill>
              </a:rPr>
              <a:t>  PLD/FT</a:t>
            </a:r>
            <a:endParaRPr lang="pt-BR" sz="4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834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5400" dirty="0" smtClean="0">
                <a:solidFill>
                  <a:srgbClr val="FFC000"/>
                </a:solidFill>
              </a:rPr>
              <a:t>Focos de Supervisão</a:t>
            </a:r>
            <a:endParaRPr lang="pt-BR" sz="5400" dirty="0">
              <a:solidFill>
                <a:srgbClr val="FFC000"/>
              </a:solidFill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76587" y="2258219"/>
            <a:ext cx="5838825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950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FFC000"/>
                </a:solidFill>
              </a:rPr>
              <a:t>Modelo TWIN PEAKS</a:t>
            </a:r>
            <a:endParaRPr lang="pt-BR" dirty="0">
              <a:solidFill>
                <a:srgbClr val="FFC000"/>
              </a:solidFill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22175" y="1441634"/>
            <a:ext cx="7221071" cy="4693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531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</TotalTime>
  <Words>909</Words>
  <Application>Microsoft Office PowerPoint</Application>
  <PresentationFormat>Widescreen</PresentationFormat>
  <Paragraphs>133</Paragraphs>
  <Slides>32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Cambria Math</vt:lpstr>
      <vt:lpstr>Office Theme</vt:lpstr>
      <vt:lpstr>Apresentação do PowerPoint</vt:lpstr>
      <vt:lpstr>Reflexões:</vt:lpstr>
      <vt:lpstr>Apresentação do PowerPoint</vt:lpstr>
      <vt:lpstr>BCB</vt:lpstr>
      <vt:lpstr>Apresentação do PowerPoint</vt:lpstr>
      <vt:lpstr>Histórico</vt:lpstr>
      <vt:lpstr>Supervisão Basiléia I,II,III Resolução CNM n° 4.192/2013 e 4.606/2017</vt:lpstr>
      <vt:lpstr>Focos de Supervisão</vt:lpstr>
      <vt:lpstr>Modelo TWIN PEAKS</vt:lpstr>
      <vt:lpstr>Divisões e governança</vt:lpstr>
      <vt:lpstr>Justificativa de supervisão remota.</vt:lpstr>
      <vt:lpstr>Escopo: Não bancário e bancos de menor risco</vt:lpstr>
      <vt:lpstr>Fluxograma de comunicações</vt:lpstr>
      <vt:lpstr>GAFI – 29 recomendações + 11 (40)</vt:lpstr>
      <vt:lpstr>GAFI – 29 recomendações</vt:lpstr>
      <vt:lpstr>GAFI – 29 recomendações</vt:lpstr>
      <vt:lpstr>GAFI – 29 recomendações</vt:lpstr>
      <vt:lpstr>Arranjos de UIF</vt:lpstr>
      <vt:lpstr>Modelo italiano – Decreto Legis n° 231-2007</vt:lpstr>
      <vt:lpstr>Modelo italiano – Decreto Legis n° 231-2007</vt:lpstr>
      <vt:lpstr>Modelo EUA – 31 USC 312: Terrorism and financial intelligence - Agência</vt:lpstr>
      <vt:lpstr>Apresentação do PowerPoint</vt:lpstr>
      <vt:lpstr>Egmont Group – Report 2018.11 (autonomia UIF)</vt:lpstr>
      <vt:lpstr>Egmont Group – Report 2018.11 (autonomia UIF)</vt:lpstr>
      <vt:lpstr>Apresentação do PowerPoint</vt:lpstr>
      <vt:lpstr>GAFI vs. Basileia</vt:lpstr>
      <vt:lpstr>Apresentação do PowerPoint</vt:lpstr>
      <vt:lpstr>RREO 3° tri-2019</vt:lpstr>
      <vt:lpstr>Poupança Privada</vt:lpstr>
      <vt:lpstr>Apresentação do PowerPoint</vt:lpstr>
      <vt:lpstr>Reflexões e Proposições :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Otavio A. Allemand Borges</dc:creator>
  <cp:lastModifiedBy>Otavio A. Allemand Borges</cp:lastModifiedBy>
  <cp:revision>33</cp:revision>
  <dcterms:created xsi:type="dcterms:W3CDTF">2019-09-23T20:54:08Z</dcterms:created>
  <dcterms:modified xsi:type="dcterms:W3CDTF">2019-09-24T17:02:37Z</dcterms:modified>
</cp:coreProperties>
</file>