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56" r:id="rId4"/>
    <p:sldId id="263" r:id="rId5"/>
    <p:sldId id="266" r:id="rId6"/>
    <p:sldId id="267" r:id="rId7"/>
    <p:sldId id="268" r:id="rId8"/>
    <p:sldId id="269" r:id="rId9"/>
    <p:sldId id="265" r:id="rId10"/>
    <p:sldId id="257" r:id="rId11"/>
    <p:sldId id="258" r:id="rId12"/>
    <p:sldId id="270" r:id="rId13"/>
    <p:sldId id="271" r:id="rId14"/>
    <p:sldId id="260" r:id="rId15"/>
    <p:sldId id="272" r:id="rId16"/>
    <p:sldId id="274" r:id="rId17"/>
    <p:sldId id="273" r:id="rId18"/>
    <p:sldId id="275" r:id="rId19"/>
    <p:sldId id="276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85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99ADBB-3B53-47E5-A455-34EFFFF8AE50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15F93D48-22DA-42A2-A90E-1CD5A1AC7CE9}">
      <dgm:prSet phldrT="[Texto]"/>
      <dgm:spPr/>
      <dgm:t>
        <a:bodyPr/>
        <a:lstStyle/>
        <a:p>
          <a:r>
            <a:rPr lang="pt-BR" dirty="0"/>
            <a:t>Doutrina Nuclear (2003)</a:t>
          </a:r>
        </a:p>
      </dgm:t>
    </dgm:pt>
    <dgm:pt modelId="{4707CC4C-C158-4564-91E2-49B25C0305D4}" type="parTrans" cxnId="{4EE755D1-F87B-4756-B6FD-8D66BAD12A1F}">
      <dgm:prSet/>
      <dgm:spPr/>
      <dgm:t>
        <a:bodyPr/>
        <a:lstStyle/>
        <a:p>
          <a:endParaRPr lang="pt-BR"/>
        </a:p>
      </dgm:t>
    </dgm:pt>
    <dgm:pt modelId="{D46F2668-4347-4594-B008-81F567938AC5}" type="sibTrans" cxnId="{4EE755D1-F87B-4756-B6FD-8D66BAD12A1F}">
      <dgm:prSet/>
      <dgm:spPr/>
      <dgm:t>
        <a:bodyPr/>
        <a:lstStyle/>
        <a:p>
          <a:endParaRPr lang="pt-BR"/>
        </a:p>
      </dgm:t>
    </dgm:pt>
    <dgm:pt modelId="{5EC4513B-9EC8-4B33-8323-C44C09D64F5F}">
      <dgm:prSet phldrT="[Texto]"/>
      <dgm:spPr/>
      <dgm:t>
        <a:bodyPr/>
        <a:lstStyle/>
        <a:p>
          <a:r>
            <a:rPr lang="pt-BR" dirty="0"/>
            <a:t>Dissuasão Crível Mínima</a:t>
          </a:r>
        </a:p>
      </dgm:t>
    </dgm:pt>
    <dgm:pt modelId="{94A15219-819C-492F-BAFE-05DFB4280134}" type="parTrans" cxnId="{C4499019-CAE7-452E-BD0B-6B1D06FF649A}">
      <dgm:prSet/>
      <dgm:spPr/>
      <dgm:t>
        <a:bodyPr/>
        <a:lstStyle/>
        <a:p>
          <a:endParaRPr lang="pt-BR"/>
        </a:p>
      </dgm:t>
    </dgm:pt>
    <dgm:pt modelId="{64AE32B7-4F7E-4F22-B873-E70A878CDF45}" type="sibTrans" cxnId="{C4499019-CAE7-452E-BD0B-6B1D06FF649A}">
      <dgm:prSet/>
      <dgm:spPr/>
      <dgm:t>
        <a:bodyPr/>
        <a:lstStyle/>
        <a:p>
          <a:endParaRPr lang="pt-BR"/>
        </a:p>
      </dgm:t>
    </dgm:pt>
    <dgm:pt modelId="{3C2F32D2-DEC4-425D-BF14-7896703F2EE5}">
      <dgm:prSet phldrT="[Texto]"/>
      <dgm:spPr/>
      <dgm:t>
        <a:bodyPr/>
        <a:lstStyle/>
        <a:p>
          <a:r>
            <a:rPr lang="pt-BR" dirty="0"/>
            <a:t>“</a:t>
          </a:r>
          <a:r>
            <a:rPr lang="pt-BR" dirty="0" err="1"/>
            <a:t>Cold</a:t>
          </a:r>
          <a:r>
            <a:rPr lang="pt-BR" dirty="0"/>
            <a:t> Start” - Paquistão</a:t>
          </a:r>
        </a:p>
      </dgm:t>
    </dgm:pt>
    <dgm:pt modelId="{EA38E3B2-BFDA-4630-8C79-18D9F0E77F7C}" type="parTrans" cxnId="{6969A5FC-B823-4099-9A71-562C16DB912F}">
      <dgm:prSet/>
      <dgm:spPr/>
      <dgm:t>
        <a:bodyPr/>
        <a:lstStyle/>
        <a:p>
          <a:endParaRPr lang="pt-BR"/>
        </a:p>
      </dgm:t>
    </dgm:pt>
    <dgm:pt modelId="{02CE695C-9CD2-4564-BE3F-53E28703A3FC}" type="sibTrans" cxnId="{6969A5FC-B823-4099-9A71-562C16DB912F}">
      <dgm:prSet/>
      <dgm:spPr/>
      <dgm:t>
        <a:bodyPr/>
        <a:lstStyle/>
        <a:p>
          <a:endParaRPr lang="pt-BR"/>
        </a:p>
      </dgm:t>
    </dgm:pt>
    <dgm:pt modelId="{5F302B2A-F066-4AE9-A5C2-35F254B9012C}">
      <dgm:prSet phldrT="[Texto]"/>
      <dgm:spPr/>
      <dgm:t>
        <a:bodyPr/>
        <a:lstStyle/>
        <a:p>
          <a:r>
            <a:rPr lang="pt-BR" dirty="0"/>
            <a:t>Operação em larga escala</a:t>
          </a:r>
        </a:p>
      </dgm:t>
    </dgm:pt>
    <dgm:pt modelId="{A932C99F-094F-4AB6-A922-5B3E4C9DAA47}" type="parTrans" cxnId="{CE97E22A-1DB9-47EB-90DF-C0DEE55367DC}">
      <dgm:prSet/>
      <dgm:spPr/>
      <dgm:t>
        <a:bodyPr/>
        <a:lstStyle/>
        <a:p>
          <a:endParaRPr lang="pt-BR"/>
        </a:p>
      </dgm:t>
    </dgm:pt>
    <dgm:pt modelId="{1A8A545D-986A-4251-828E-20124D5872A9}" type="sibTrans" cxnId="{CE97E22A-1DB9-47EB-90DF-C0DEE55367DC}">
      <dgm:prSet/>
      <dgm:spPr/>
      <dgm:t>
        <a:bodyPr/>
        <a:lstStyle/>
        <a:p>
          <a:endParaRPr lang="pt-BR"/>
        </a:p>
      </dgm:t>
    </dgm:pt>
    <dgm:pt modelId="{F5C5819F-4CE0-400A-926D-29F9D77C6059}">
      <dgm:prSet phldrT="[Texto]"/>
      <dgm:spPr/>
      <dgm:t>
        <a:bodyPr/>
        <a:lstStyle/>
        <a:p>
          <a:r>
            <a:rPr lang="pt-BR" dirty="0"/>
            <a:t>Para a China</a:t>
          </a:r>
        </a:p>
      </dgm:t>
    </dgm:pt>
    <dgm:pt modelId="{C07CF7A1-6C35-4A65-BF33-33D9A398B805}" type="parTrans" cxnId="{60768DA2-F075-43F0-83BC-22EF8DC5B477}">
      <dgm:prSet/>
      <dgm:spPr/>
      <dgm:t>
        <a:bodyPr/>
        <a:lstStyle/>
        <a:p>
          <a:endParaRPr lang="pt-BR"/>
        </a:p>
      </dgm:t>
    </dgm:pt>
    <dgm:pt modelId="{1F9AA961-943C-474A-8D59-7D9A4A472C0A}" type="sibTrans" cxnId="{60768DA2-F075-43F0-83BC-22EF8DC5B477}">
      <dgm:prSet/>
      <dgm:spPr/>
      <dgm:t>
        <a:bodyPr/>
        <a:lstStyle/>
        <a:p>
          <a:endParaRPr lang="pt-BR"/>
        </a:p>
      </dgm:t>
    </dgm:pt>
    <dgm:pt modelId="{C827A703-7A65-4F40-9101-4BB51A868840}">
      <dgm:prSet phldrT="[Texto]"/>
      <dgm:spPr/>
      <dgm:t>
        <a:bodyPr/>
        <a:lstStyle/>
        <a:p>
          <a:r>
            <a:rPr lang="pt-BR" dirty="0"/>
            <a:t>Revitalização logística das regiões fronteiriças</a:t>
          </a:r>
        </a:p>
      </dgm:t>
    </dgm:pt>
    <dgm:pt modelId="{41B3950B-00BA-4084-AD79-0D2935B5A9BF}" type="parTrans" cxnId="{1DFFBA7D-2AE8-49C5-A74B-E6F684D6EFE5}">
      <dgm:prSet/>
      <dgm:spPr/>
      <dgm:t>
        <a:bodyPr/>
        <a:lstStyle/>
        <a:p>
          <a:endParaRPr lang="pt-BR"/>
        </a:p>
      </dgm:t>
    </dgm:pt>
    <dgm:pt modelId="{D992252A-1371-4552-8996-F1F638803644}" type="sibTrans" cxnId="{1DFFBA7D-2AE8-49C5-A74B-E6F684D6EFE5}">
      <dgm:prSet/>
      <dgm:spPr/>
      <dgm:t>
        <a:bodyPr/>
        <a:lstStyle/>
        <a:p>
          <a:endParaRPr lang="pt-BR"/>
        </a:p>
      </dgm:t>
    </dgm:pt>
    <dgm:pt modelId="{8E4E5CA8-7440-4890-AA64-602C178E73A0}">
      <dgm:prSet phldrT="[Texto]"/>
      <dgm:spPr/>
      <dgm:t>
        <a:bodyPr/>
        <a:lstStyle/>
        <a:p>
          <a:r>
            <a:rPr lang="pt-BR" dirty="0"/>
            <a:t>No </a:t>
          </a:r>
          <a:r>
            <a:rPr lang="pt-BR" dirty="0" err="1"/>
            <a:t>first</a:t>
          </a:r>
          <a:r>
            <a:rPr lang="pt-BR" dirty="0"/>
            <a:t> use, com ressalvas</a:t>
          </a:r>
        </a:p>
      </dgm:t>
    </dgm:pt>
    <dgm:pt modelId="{E44C9A9E-4237-4413-AD6A-6C80ECB3E484}" type="parTrans" cxnId="{A00337C2-2A55-490F-A785-40FCE7A58AED}">
      <dgm:prSet/>
      <dgm:spPr/>
      <dgm:t>
        <a:bodyPr/>
        <a:lstStyle/>
        <a:p>
          <a:endParaRPr lang="pt-BR"/>
        </a:p>
      </dgm:t>
    </dgm:pt>
    <dgm:pt modelId="{96BCFF6F-E791-4B6A-BFB8-25F14CDA8A3B}" type="sibTrans" cxnId="{A00337C2-2A55-490F-A785-40FCE7A58AED}">
      <dgm:prSet/>
      <dgm:spPr/>
      <dgm:t>
        <a:bodyPr/>
        <a:lstStyle/>
        <a:p>
          <a:endParaRPr lang="pt-BR"/>
        </a:p>
      </dgm:t>
    </dgm:pt>
    <dgm:pt modelId="{63B1F2A9-1442-4F89-8A18-3261D1F667FA}">
      <dgm:prSet phldrT="[Texto]"/>
      <dgm:spPr/>
      <dgm:t>
        <a:bodyPr/>
        <a:lstStyle/>
        <a:p>
          <a:r>
            <a:rPr lang="pt-BR" dirty="0"/>
            <a:t>Retaliação nuclear maciça</a:t>
          </a:r>
        </a:p>
      </dgm:t>
    </dgm:pt>
    <dgm:pt modelId="{C959D255-163A-4EF2-93F4-5018BBD7ED54}" type="parTrans" cxnId="{9A98E382-9375-4ADC-9D7A-43EC028C51DA}">
      <dgm:prSet/>
      <dgm:spPr/>
      <dgm:t>
        <a:bodyPr/>
        <a:lstStyle/>
        <a:p>
          <a:endParaRPr lang="pt-BR"/>
        </a:p>
      </dgm:t>
    </dgm:pt>
    <dgm:pt modelId="{1A6CB445-97C8-4044-A66E-C8B3B465FC10}" type="sibTrans" cxnId="{9A98E382-9375-4ADC-9D7A-43EC028C51DA}">
      <dgm:prSet/>
      <dgm:spPr/>
      <dgm:t>
        <a:bodyPr/>
        <a:lstStyle/>
        <a:p>
          <a:endParaRPr lang="pt-BR"/>
        </a:p>
      </dgm:t>
    </dgm:pt>
    <dgm:pt modelId="{5DD19E07-A29F-487A-A532-A67E96D6A84C}">
      <dgm:prSet phldrT="[Texto]"/>
      <dgm:spPr/>
      <dgm:t>
        <a:bodyPr/>
        <a:lstStyle/>
        <a:p>
          <a:r>
            <a:rPr lang="pt-BR" dirty="0"/>
            <a:t>Ocupar territórios para barganha</a:t>
          </a:r>
        </a:p>
      </dgm:t>
    </dgm:pt>
    <dgm:pt modelId="{14AA9285-3FEB-4482-A2BA-1CC859F003C5}" type="parTrans" cxnId="{715436A7-200D-4BD0-B7AC-9DD0D0868A81}">
      <dgm:prSet/>
      <dgm:spPr/>
      <dgm:t>
        <a:bodyPr/>
        <a:lstStyle/>
        <a:p>
          <a:endParaRPr lang="pt-BR"/>
        </a:p>
      </dgm:t>
    </dgm:pt>
    <dgm:pt modelId="{00B0C749-13B6-4349-A45A-ECADD0CFD459}" type="sibTrans" cxnId="{715436A7-200D-4BD0-B7AC-9DD0D0868A81}">
      <dgm:prSet/>
      <dgm:spPr/>
      <dgm:t>
        <a:bodyPr/>
        <a:lstStyle/>
        <a:p>
          <a:endParaRPr lang="pt-BR"/>
        </a:p>
      </dgm:t>
    </dgm:pt>
    <dgm:pt modelId="{5E088BCA-7348-4F26-9642-B9DFE7962044}">
      <dgm:prSet phldrT="[Texto]"/>
      <dgm:spPr/>
      <dgm:t>
        <a:bodyPr/>
        <a:lstStyle/>
        <a:p>
          <a:r>
            <a:rPr lang="pt-BR" dirty="0"/>
            <a:t>Dissuasão nuclear</a:t>
          </a:r>
        </a:p>
      </dgm:t>
    </dgm:pt>
    <dgm:pt modelId="{5BE1746A-0A60-4059-9B30-D4F2C362071C}" type="parTrans" cxnId="{C9A421EE-8BED-4EA4-904E-FA6B9CA03651}">
      <dgm:prSet/>
      <dgm:spPr/>
      <dgm:t>
        <a:bodyPr/>
        <a:lstStyle/>
        <a:p>
          <a:endParaRPr lang="pt-BR"/>
        </a:p>
      </dgm:t>
    </dgm:pt>
    <dgm:pt modelId="{E41DE713-EE2E-4619-9DA3-B84E54BDA9A1}" type="sibTrans" cxnId="{C9A421EE-8BED-4EA4-904E-FA6B9CA03651}">
      <dgm:prSet/>
      <dgm:spPr/>
      <dgm:t>
        <a:bodyPr/>
        <a:lstStyle/>
        <a:p>
          <a:endParaRPr lang="pt-BR"/>
        </a:p>
      </dgm:t>
    </dgm:pt>
    <dgm:pt modelId="{F29B104A-F57D-4FA6-869A-1D1F7A7E015F}">
      <dgm:prSet phldrT="[Texto]"/>
      <dgm:spPr/>
      <dgm:t>
        <a:bodyPr/>
        <a:lstStyle/>
        <a:p>
          <a:r>
            <a:rPr lang="pt-BR" dirty="0"/>
            <a:t>Criação de novas unidades específicas</a:t>
          </a:r>
        </a:p>
      </dgm:t>
    </dgm:pt>
    <dgm:pt modelId="{1172B249-4A2F-436B-8BA0-9B947298D86B}" type="parTrans" cxnId="{BED685B9-0D9C-4370-AB1E-E0F0CD967ACA}">
      <dgm:prSet/>
      <dgm:spPr/>
      <dgm:t>
        <a:bodyPr/>
        <a:lstStyle/>
        <a:p>
          <a:endParaRPr lang="pt-BR"/>
        </a:p>
      </dgm:t>
    </dgm:pt>
    <dgm:pt modelId="{DA934EE5-B62F-43B3-B6B6-B609EE3893E9}" type="sibTrans" cxnId="{BED685B9-0D9C-4370-AB1E-E0F0CD967ACA}">
      <dgm:prSet/>
      <dgm:spPr/>
      <dgm:t>
        <a:bodyPr/>
        <a:lstStyle/>
        <a:p>
          <a:endParaRPr lang="pt-BR"/>
        </a:p>
      </dgm:t>
    </dgm:pt>
    <dgm:pt modelId="{875ABD36-5894-4A17-852B-AB8DB6B8D48D}" type="pres">
      <dgm:prSet presAssocID="{CB99ADBB-3B53-47E5-A455-34EFFFF8AE50}" presName="Name0" presStyleCnt="0">
        <dgm:presLayoutVars>
          <dgm:dir/>
          <dgm:animLvl val="lvl"/>
          <dgm:resizeHandles val="exact"/>
        </dgm:presLayoutVars>
      </dgm:prSet>
      <dgm:spPr/>
    </dgm:pt>
    <dgm:pt modelId="{C23E3250-7B48-4D47-9274-99654984BBAD}" type="pres">
      <dgm:prSet presAssocID="{15F93D48-22DA-42A2-A90E-1CD5A1AC7CE9}" presName="compositeNode" presStyleCnt="0">
        <dgm:presLayoutVars>
          <dgm:bulletEnabled val="1"/>
        </dgm:presLayoutVars>
      </dgm:prSet>
      <dgm:spPr/>
    </dgm:pt>
    <dgm:pt modelId="{56729CF2-B40A-43E3-89DD-FB17182DAB9F}" type="pres">
      <dgm:prSet presAssocID="{15F93D48-22DA-42A2-A90E-1CD5A1AC7CE9}" presName="bgRect" presStyleLbl="node1" presStyleIdx="0" presStyleCnt="3"/>
      <dgm:spPr/>
    </dgm:pt>
    <dgm:pt modelId="{18F589B0-8D39-4625-A7A8-A3C7FEC4E286}" type="pres">
      <dgm:prSet presAssocID="{15F93D48-22DA-42A2-A90E-1CD5A1AC7CE9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0D7C4E58-2A11-4D34-8077-F18C9522F8D8}" type="pres">
      <dgm:prSet presAssocID="{15F93D48-22DA-42A2-A90E-1CD5A1AC7CE9}" presName="childNode" presStyleLbl="node1" presStyleIdx="0" presStyleCnt="3">
        <dgm:presLayoutVars>
          <dgm:bulletEnabled val="1"/>
        </dgm:presLayoutVars>
      </dgm:prSet>
      <dgm:spPr/>
    </dgm:pt>
    <dgm:pt modelId="{8EE476BF-DF7A-4AC7-9270-AF63074234AD}" type="pres">
      <dgm:prSet presAssocID="{D46F2668-4347-4594-B008-81F567938AC5}" presName="hSp" presStyleCnt="0"/>
      <dgm:spPr/>
    </dgm:pt>
    <dgm:pt modelId="{6118A437-F621-411A-A5B1-FAA9C6D5B627}" type="pres">
      <dgm:prSet presAssocID="{D46F2668-4347-4594-B008-81F567938AC5}" presName="vProcSp" presStyleCnt="0"/>
      <dgm:spPr/>
    </dgm:pt>
    <dgm:pt modelId="{5E3697EA-CECE-4498-BB5C-E23CC4FF6DE7}" type="pres">
      <dgm:prSet presAssocID="{D46F2668-4347-4594-B008-81F567938AC5}" presName="vSp1" presStyleCnt="0"/>
      <dgm:spPr/>
    </dgm:pt>
    <dgm:pt modelId="{8533D80D-18CB-496F-8BF7-37E8A0A8CCF9}" type="pres">
      <dgm:prSet presAssocID="{D46F2668-4347-4594-B008-81F567938AC5}" presName="simulatedConn" presStyleLbl="solidFgAcc1" presStyleIdx="0" presStyleCnt="2"/>
      <dgm:spPr/>
    </dgm:pt>
    <dgm:pt modelId="{E8F6ED38-6C7F-46A2-8D42-5794CBC54B77}" type="pres">
      <dgm:prSet presAssocID="{D46F2668-4347-4594-B008-81F567938AC5}" presName="vSp2" presStyleCnt="0"/>
      <dgm:spPr/>
    </dgm:pt>
    <dgm:pt modelId="{0257BDCD-C517-4D96-A5EA-EB9F1A3D98CA}" type="pres">
      <dgm:prSet presAssocID="{D46F2668-4347-4594-B008-81F567938AC5}" presName="sibTrans" presStyleCnt="0"/>
      <dgm:spPr/>
    </dgm:pt>
    <dgm:pt modelId="{77527C37-9DD5-4150-BEC3-48644EFCCC75}" type="pres">
      <dgm:prSet presAssocID="{3C2F32D2-DEC4-425D-BF14-7896703F2EE5}" presName="compositeNode" presStyleCnt="0">
        <dgm:presLayoutVars>
          <dgm:bulletEnabled val="1"/>
        </dgm:presLayoutVars>
      </dgm:prSet>
      <dgm:spPr/>
    </dgm:pt>
    <dgm:pt modelId="{84C144AE-A98D-420D-859B-4C40FF488586}" type="pres">
      <dgm:prSet presAssocID="{3C2F32D2-DEC4-425D-BF14-7896703F2EE5}" presName="bgRect" presStyleLbl="node1" presStyleIdx="1" presStyleCnt="3"/>
      <dgm:spPr/>
    </dgm:pt>
    <dgm:pt modelId="{77D7C828-F099-4D10-B5B0-2E54FDC1F823}" type="pres">
      <dgm:prSet presAssocID="{3C2F32D2-DEC4-425D-BF14-7896703F2EE5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8294C868-7A45-42D9-B693-C4551136E910}" type="pres">
      <dgm:prSet presAssocID="{3C2F32D2-DEC4-425D-BF14-7896703F2EE5}" presName="childNode" presStyleLbl="node1" presStyleIdx="1" presStyleCnt="3">
        <dgm:presLayoutVars>
          <dgm:bulletEnabled val="1"/>
        </dgm:presLayoutVars>
      </dgm:prSet>
      <dgm:spPr/>
    </dgm:pt>
    <dgm:pt modelId="{D388A5FA-0F0A-4509-B148-7B12D2A72D5F}" type="pres">
      <dgm:prSet presAssocID="{02CE695C-9CD2-4564-BE3F-53E28703A3FC}" presName="hSp" presStyleCnt="0"/>
      <dgm:spPr/>
    </dgm:pt>
    <dgm:pt modelId="{67347216-2ABF-495C-A8C6-4B2DBE4BBF16}" type="pres">
      <dgm:prSet presAssocID="{02CE695C-9CD2-4564-BE3F-53E28703A3FC}" presName="vProcSp" presStyleCnt="0"/>
      <dgm:spPr/>
    </dgm:pt>
    <dgm:pt modelId="{2E6B6CCA-8D2A-4F08-96CE-57747411C7EC}" type="pres">
      <dgm:prSet presAssocID="{02CE695C-9CD2-4564-BE3F-53E28703A3FC}" presName="vSp1" presStyleCnt="0"/>
      <dgm:spPr/>
    </dgm:pt>
    <dgm:pt modelId="{0DF3BA7A-9935-454F-B124-C81A6471C9B5}" type="pres">
      <dgm:prSet presAssocID="{02CE695C-9CD2-4564-BE3F-53E28703A3FC}" presName="simulatedConn" presStyleLbl="solidFgAcc1" presStyleIdx="1" presStyleCnt="2"/>
      <dgm:spPr/>
    </dgm:pt>
    <dgm:pt modelId="{009FD167-8B10-4D54-9F72-DE48E12E9648}" type="pres">
      <dgm:prSet presAssocID="{02CE695C-9CD2-4564-BE3F-53E28703A3FC}" presName="vSp2" presStyleCnt="0"/>
      <dgm:spPr/>
    </dgm:pt>
    <dgm:pt modelId="{59737F2D-7A08-48F9-8E26-A00B7E9566BF}" type="pres">
      <dgm:prSet presAssocID="{02CE695C-9CD2-4564-BE3F-53E28703A3FC}" presName="sibTrans" presStyleCnt="0"/>
      <dgm:spPr/>
    </dgm:pt>
    <dgm:pt modelId="{23739B8C-7644-48DF-8954-23CC21394E31}" type="pres">
      <dgm:prSet presAssocID="{F5C5819F-4CE0-400A-926D-29F9D77C6059}" presName="compositeNode" presStyleCnt="0">
        <dgm:presLayoutVars>
          <dgm:bulletEnabled val="1"/>
        </dgm:presLayoutVars>
      </dgm:prSet>
      <dgm:spPr/>
    </dgm:pt>
    <dgm:pt modelId="{03F38F9B-C7AC-49B5-B654-23AC192F150E}" type="pres">
      <dgm:prSet presAssocID="{F5C5819F-4CE0-400A-926D-29F9D77C6059}" presName="bgRect" presStyleLbl="node1" presStyleIdx="2" presStyleCnt="3"/>
      <dgm:spPr/>
    </dgm:pt>
    <dgm:pt modelId="{59BF53FB-115F-42E6-986F-6618F148B8C1}" type="pres">
      <dgm:prSet presAssocID="{F5C5819F-4CE0-400A-926D-29F9D77C6059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D5894886-F016-41BC-9F06-712689D53A90}" type="pres">
      <dgm:prSet presAssocID="{F5C5819F-4CE0-400A-926D-29F9D77C6059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9538D816-335D-49E8-9A41-C927AB779D14}" type="presOf" srcId="{8E4E5CA8-7440-4890-AA64-602C178E73A0}" destId="{0D7C4E58-2A11-4D34-8077-F18C9522F8D8}" srcOrd="0" destOrd="1" presId="urn:microsoft.com/office/officeart/2005/8/layout/hProcess7"/>
    <dgm:cxn modelId="{C4499019-CAE7-452E-BD0B-6B1D06FF649A}" srcId="{15F93D48-22DA-42A2-A90E-1CD5A1AC7CE9}" destId="{5EC4513B-9EC8-4B33-8323-C44C09D64F5F}" srcOrd="0" destOrd="0" parTransId="{94A15219-819C-492F-BAFE-05DFB4280134}" sibTransId="{64AE32B7-4F7E-4F22-B873-E70A878CDF45}"/>
    <dgm:cxn modelId="{28BAF529-D5C7-4ACB-96C9-37BD8A3DACB7}" type="presOf" srcId="{5DD19E07-A29F-487A-A532-A67E96D6A84C}" destId="{8294C868-7A45-42D9-B693-C4551136E910}" srcOrd="0" destOrd="1" presId="urn:microsoft.com/office/officeart/2005/8/layout/hProcess7"/>
    <dgm:cxn modelId="{4E754D2A-ED7F-4D08-A308-CE5B707E47E4}" type="presOf" srcId="{5EC4513B-9EC8-4B33-8323-C44C09D64F5F}" destId="{0D7C4E58-2A11-4D34-8077-F18C9522F8D8}" srcOrd="0" destOrd="0" presId="urn:microsoft.com/office/officeart/2005/8/layout/hProcess7"/>
    <dgm:cxn modelId="{CE97E22A-1DB9-47EB-90DF-C0DEE55367DC}" srcId="{3C2F32D2-DEC4-425D-BF14-7896703F2EE5}" destId="{5F302B2A-F066-4AE9-A5C2-35F254B9012C}" srcOrd="0" destOrd="0" parTransId="{A932C99F-094F-4AB6-A922-5B3E4C9DAA47}" sibTransId="{1A8A545D-986A-4251-828E-20124D5872A9}"/>
    <dgm:cxn modelId="{104DEC3F-3BE4-4F04-BD27-658B33A9B95C}" type="presOf" srcId="{3C2F32D2-DEC4-425D-BF14-7896703F2EE5}" destId="{77D7C828-F099-4D10-B5B0-2E54FDC1F823}" srcOrd="1" destOrd="0" presId="urn:microsoft.com/office/officeart/2005/8/layout/hProcess7"/>
    <dgm:cxn modelId="{4F4E6976-F0AA-447A-9422-6DFF958E1EB2}" type="presOf" srcId="{15F93D48-22DA-42A2-A90E-1CD5A1AC7CE9}" destId="{56729CF2-B40A-43E3-89DD-FB17182DAB9F}" srcOrd="0" destOrd="0" presId="urn:microsoft.com/office/officeart/2005/8/layout/hProcess7"/>
    <dgm:cxn modelId="{1DFFBA7D-2AE8-49C5-A74B-E6F684D6EFE5}" srcId="{F5C5819F-4CE0-400A-926D-29F9D77C6059}" destId="{C827A703-7A65-4F40-9101-4BB51A868840}" srcOrd="0" destOrd="0" parTransId="{41B3950B-00BA-4084-AD79-0D2935B5A9BF}" sibTransId="{D992252A-1371-4552-8996-F1F638803644}"/>
    <dgm:cxn modelId="{9A98E382-9375-4ADC-9D7A-43EC028C51DA}" srcId="{15F93D48-22DA-42A2-A90E-1CD5A1AC7CE9}" destId="{63B1F2A9-1442-4F89-8A18-3261D1F667FA}" srcOrd="2" destOrd="0" parTransId="{C959D255-163A-4EF2-93F4-5018BBD7ED54}" sibTransId="{1A6CB445-97C8-4044-A66E-C8B3B465FC10}"/>
    <dgm:cxn modelId="{4CFECD95-74ED-4711-B8E7-92039F4F9F1A}" type="presOf" srcId="{CB99ADBB-3B53-47E5-A455-34EFFFF8AE50}" destId="{875ABD36-5894-4A17-852B-AB8DB6B8D48D}" srcOrd="0" destOrd="0" presId="urn:microsoft.com/office/officeart/2005/8/layout/hProcess7"/>
    <dgm:cxn modelId="{9E063699-1C75-48F2-845F-9B949C313698}" type="presOf" srcId="{5E088BCA-7348-4F26-9642-B9DFE7962044}" destId="{8294C868-7A45-42D9-B693-C4551136E910}" srcOrd="0" destOrd="2" presId="urn:microsoft.com/office/officeart/2005/8/layout/hProcess7"/>
    <dgm:cxn modelId="{60768DA2-F075-43F0-83BC-22EF8DC5B477}" srcId="{CB99ADBB-3B53-47E5-A455-34EFFFF8AE50}" destId="{F5C5819F-4CE0-400A-926D-29F9D77C6059}" srcOrd="2" destOrd="0" parTransId="{C07CF7A1-6C35-4A65-BF33-33D9A398B805}" sibTransId="{1F9AA961-943C-474A-8D59-7D9A4A472C0A}"/>
    <dgm:cxn modelId="{EBB9A6A2-1C29-4522-8558-BE978ACDE379}" type="presOf" srcId="{F29B104A-F57D-4FA6-869A-1D1F7A7E015F}" destId="{D5894886-F016-41BC-9F06-712689D53A90}" srcOrd="0" destOrd="1" presId="urn:microsoft.com/office/officeart/2005/8/layout/hProcess7"/>
    <dgm:cxn modelId="{715436A7-200D-4BD0-B7AC-9DD0D0868A81}" srcId="{3C2F32D2-DEC4-425D-BF14-7896703F2EE5}" destId="{5DD19E07-A29F-487A-A532-A67E96D6A84C}" srcOrd="1" destOrd="0" parTransId="{14AA9285-3FEB-4482-A2BA-1CC859F003C5}" sibTransId="{00B0C749-13B6-4349-A45A-ECADD0CFD459}"/>
    <dgm:cxn modelId="{2E45C9B4-2555-4CFE-9A03-6E7BECD018E8}" type="presOf" srcId="{5F302B2A-F066-4AE9-A5C2-35F254B9012C}" destId="{8294C868-7A45-42D9-B693-C4551136E910}" srcOrd="0" destOrd="0" presId="urn:microsoft.com/office/officeart/2005/8/layout/hProcess7"/>
    <dgm:cxn modelId="{F90283B8-B299-4B10-B934-C593604F8A55}" type="presOf" srcId="{15F93D48-22DA-42A2-A90E-1CD5A1AC7CE9}" destId="{18F589B0-8D39-4625-A7A8-A3C7FEC4E286}" srcOrd="1" destOrd="0" presId="urn:microsoft.com/office/officeart/2005/8/layout/hProcess7"/>
    <dgm:cxn modelId="{BED685B9-0D9C-4370-AB1E-E0F0CD967ACA}" srcId="{F5C5819F-4CE0-400A-926D-29F9D77C6059}" destId="{F29B104A-F57D-4FA6-869A-1D1F7A7E015F}" srcOrd="1" destOrd="0" parTransId="{1172B249-4A2F-436B-8BA0-9B947298D86B}" sibTransId="{DA934EE5-B62F-43B3-B6B6-B609EE3893E9}"/>
    <dgm:cxn modelId="{CC9B80BE-35BB-4F50-BCDB-39F5BBA7FC6A}" type="presOf" srcId="{C827A703-7A65-4F40-9101-4BB51A868840}" destId="{D5894886-F016-41BC-9F06-712689D53A90}" srcOrd="0" destOrd="0" presId="urn:microsoft.com/office/officeart/2005/8/layout/hProcess7"/>
    <dgm:cxn modelId="{A00337C2-2A55-490F-A785-40FCE7A58AED}" srcId="{15F93D48-22DA-42A2-A90E-1CD5A1AC7CE9}" destId="{8E4E5CA8-7440-4890-AA64-602C178E73A0}" srcOrd="1" destOrd="0" parTransId="{E44C9A9E-4237-4413-AD6A-6C80ECB3E484}" sibTransId="{96BCFF6F-E791-4B6A-BFB8-25F14CDA8A3B}"/>
    <dgm:cxn modelId="{39B15DC2-445F-4438-8898-A5EEC7C233AE}" type="presOf" srcId="{63B1F2A9-1442-4F89-8A18-3261D1F667FA}" destId="{0D7C4E58-2A11-4D34-8077-F18C9522F8D8}" srcOrd="0" destOrd="2" presId="urn:microsoft.com/office/officeart/2005/8/layout/hProcess7"/>
    <dgm:cxn modelId="{4EE755D1-F87B-4756-B6FD-8D66BAD12A1F}" srcId="{CB99ADBB-3B53-47E5-A455-34EFFFF8AE50}" destId="{15F93D48-22DA-42A2-A90E-1CD5A1AC7CE9}" srcOrd="0" destOrd="0" parTransId="{4707CC4C-C158-4564-91E2-49B25C0305D4}" sibTransId="{D46F2668-4347-4594-B008-81F567938AC5}"/>
    <dgm:cxn modelId="{7C7CE3D6-8240-4D31-AC04-C8F7C707EF41}" type="presOf" srcId="{F5C5819F-4CE0-400A-926D-29F9D77C6059}" destId="{59BF53FB-115F-42E6-986F-6618F148B8C1}" srcOrd="1" destOrd="0" presId="urn:microsoft.com/office/officeart/2005/8/layout/hProcess7"/>
    <dgm:cxn modelId="{27560BD8-6C24-4013-A48C-101C7C070222}" type="presOf" srcId="{3C2F32D2-DEC4-425D-BF14-7896703F2EE5}" destId="{84C144AE-A98D-420D-859B-4C40FF488586}" srcOrd="0" destOrd="0" presId="urn:microsoft.com/office/officeart/2005/8/layout/hProcess7"/>
    <dgm:cxn modelId="{2443C8ED-FA64-4C12-B039-E71F358A749B}" type="presOf" srcId="{F5C5819F-4CE0-400A-926D-29F9D77C6059}" destId="{03F38F9B-C7AC-49B5-B654-23AC192F150E}" srcOrd="0" destOrd="0" presId="urn:microsoft.com/office/officeart/2005/8/layout/hProcess7"/>
    <dgm:cxn modelId="{C9A421EE-8BED-4EA4-904E-FA6B9CA03651}" srcId="{3C2F32D2-DEC4-425D-BF14-7896703F2EE5}" destId="{5E088BCA-7348-4F26-9642-B9DFE7962044}" srcOrd="2" destOrd="0" parTransId="{5BE1746A-0A60-4059-9B30-D4F2C362071C}" sibTransId="{E41DE713-EE2E-4619-9DA3-B84E54BDA9A1}"/>
    <dgm:cxn modelId="{6969A5FC-B823-4099-9A71-562C16DB912F}" srcId="{CB99ADBB-3B53-47E5-A455-34EFFFF8AE50}" destId="{3C2F32D2-DEC4-425D-BF14-7896703F2EE5}" srcOrd="1" destOrd="0" parTransId="{EA38E3B2-BFDA-4630-8C79-18D9F0E77F7C}" sibTransId="{02CE695C-9CD2-4564-BE3F-53E28703A3FC}"/>
    <dgm:cxn modelId="{98119C00-29AE-4130-9518-8FD71537F2BC}" type="presParOf" srcId="{875ABD36-5894-4A17-852B-AB8DB6B8D48D}" destId="{C23E3250-7B48-4D47-9274-99654984BBAD}" srcOrd="0" destOrd="0" presId="urn:microsoft.com/office/officeart/2005/8/layout/hProcess7"/>
    <dgm:cxn modelId="{F286F16B-E0AF-4B1A-B860-B94CB1C243DD}" type="presParOf" srcId="{C23E3250-7B48-4D47-9274-99654984BBAD}" destId="{56729CF2-B40A-43E3-89DD-FB17182DAB9F}" srcOrd="0" destOrd="0" presId="urn:microsoft.com/office/officeart/2005/8/layout/hProcess7"/>
    <dgm:cxn modelId="{576EE44E-D124-46E4-85F7-C60748E5A9C9}" type="presParOf" srcId="{C23E3250-7B48-4D47-9274-99654984BBAD}" destId="{18F589B0-8D39-4625-A7A8-A3C7FEC4E286}" srcOrd="1" destOrd="0" presId="urn:microsoft.com/office/officeart/2005/8/layout/hProcess7"/>
    <dgm:cxn modelId="{CB2B49D5-D7F8-4B91-9C79-90664BB9ADC5}" type="presParOf" srcId="{C23E3250-7B48-4D47-9274-99654984BBAD}" destId="{0D7C4E58-2A11-4D34-8077-F18C9522F8D8}" srcOrd="2" destOrd="0" presId="urn:microsoft.com/office/officeart/2005/8/layout/hProcess7"/>
    <dgm:cxn modelId="{CC60CDDE-81F1-4F7B-B8FD-61A45915B6F0}" type="presParOf" srcId="{875ABD36-5894-4A17-852B-AB8DB6B8D48D}" destId="{8EE476BF-DF7A-4AC7-9270-AF63074234AD}" srcOrd="1" destOrd="0" presId="urn:microsoft.com/office/officeart/2005/8/layout/hProcess7"/>
    <dgm:cxn modelId="{121F45B9-DF41-47A1-A17A-0453EF0C1AB2}" type="presParOf" srcId="{875ABD36-5894-4A17-852B-AB8DB6B8D48D}" destId="{6118A437-F621-411A-A5B1-FAA9C6D5B627}" srcOrd="2" destOrd="0" presId="urn:microsoft.com/office/officeart/2005/8/layout/hProcess7"/>
    <dgm:cxn modelId="{5A031E01-0C0C-4F13-BC5C-862568F1DEBA}" type="presParOf" srcId="{6118A437-F621-411A-A5B1-FAA9C6D5B627}" destId="{5E3697EA-CECE-4498-BB5C-E23CC4FF6DE7}" srcOrd="0" destOrd="0" presId="urn:microsoft.com/office/officeart/2005/8/layout/hProcess7"/>
    <dgm:cxn modelId="{C0ECF270-DC6A-4AEC-92FF-7402C32DBC58}" type="presParOf" srcId="{6118A437-F621-411A-A5B1-FAA9C6D5B627}" destId="{8533D80D-18CB-496F-8BF7-37E8A0A8CCF9}" srcOrd="1" destOrd="0" presId="urn:microsoft.com/office/officeart/2005/8/layout/hProcess7"/>
    <dgm:cxn modelId="{8ADE1381-6826-4493-9065-0BE35D6F34F3}" type="presParOf" srcId="{6118A437-F621-411A-A5B1-FAA9C6D5B627}" destId="{E8F6ED38-6C7F-46A2-8D42-5794CBC54B77}" srcOrd="2" destOrd="0" presId="urn:microsoft.com/office/officeart/2005/8/layout/hProcess7"/>
    <dgm:cxn modelId="{DC01B446-79F6-4837-BF39-7D26EA7BD958}" type="presParOf" srcId="{875ABD36-5894-4A17-852B-AB8DB6B8D48D}" destId="{0257BDCD-C517-4D96-A5EA-EB9F1A3D98CA}" srcOrd="3" destOrd="0" presId="urn:microsoft.com/office/officeart/2005/8/layout/hProcess7"/>
    <dgm:cxn modelId="{70215ED4-C63E-4759-B91E-2E5F0F535B58}" type="presParOf" srcId="{875ABD36-5894-4A17-852B-AB8DB6B8D48D}" destId="{77527C37-9DD5-4150-BEC3-48644EFCCC75}" srcOrd="4" destOrd="0" presId="urn:microsoft.com/office/officeart/2005/8/layout/hProcess7"/>
    <dgm:cxn modelId="{78AA46E3-E4A3-474F-BBEC-023D0AFC759D}" type="presParOf" srcId="{77527C37-9DD5-4150-BEC3-48644EFCCC75}" destId="{84C144AE-A98D-420D-859B-4C40FF488586}" srcOrd="0" destOrd="0" presId="urn:microsoft.com/office/officeart/2005/8/layout/hProcess7"/>
    <dgm:cxn modelId="{1009E8D4-FBCC-44C2-BB5D-4400B4F70350}" type="presParOf" srcId="{77527C37-9DD5-4150-BEC3-48644EFCCC75}" destId="{77D7C828-F099-4D10-B5B0-2E54FDC1F823}" srcOrd="1" destOrd="0" presId="urn:microsoft.com/office/officeart/2005/8/layout/hProcess7"/>
    <dgm:cxn modelId="{E23FF544-9FD3-4A1F-B28A-BC30D03A3927}" type="presParOf" srcId="{77527C37-9DD5-4150-BEC3-48644EFCCC75}" destId="{8294C868-7A45-42D9-B693-C4551136E910}" srcOrd="2" destOrd="0" presId="urn:microsoft.com/office/officeart/2005/8/layout/hProcess7"/>
    <dgm:cxn modelId="{FD6A1492-479E-4E8E-90F3-7DCF849758EA}" type="presParOf" srcId="{875ABD36-5894-4A17-852B-AB8DB6B8D48D}" destId="{D388A5FA-0F0A-4509-B148-7B12D2A72D5F}" srcOrd="5" destOrd="0" presId="urn:microsoft.com/office/officeart/2005/8/layout/hProcess7"/>
    <dgm:cxn modelId="{4CC0974C-11C5-4BC5-B91E-0D1A3D3075A5}" type="presParOf" srcId="{875ABD36-5894-4A17-852B-AB8DB6B8D48D}" destId="{67347216-2ABF-495C-A8C6-4B2DBE4BBF16}" srcOrd="6" destOrd="0" presId="urn:microsoft.com/office/officeart/2005/8/layout/hProcess7"/>
    <dgm:cxn modelId="{B336FED3-D7D6-4B28-8D67-6F0F54A53A51}" type="presParOf" srcId="{67347216-2ABF-495C-A8C6-4B2DBE4BBF16}" destId="{2E6B6CCA-8D2A-4F08-96CE-57747411C7EC}" srcOrd="0" destOrd="0" presId="urn:microsoft.com/office/officeart/2005/8/layout/hProcess7"/>
    <dgm:cxn modelId="{9789E3C3-801F-4C37-8EDA-115C1C914327}" type="presParOf" srcId="{67347216-2ABF-495C-A8C6-4B2DBE4BBF16}" destId="{0DF3BA7A-9935-454F-B124-C81A6471C9B5}" srcOrd="1" destOrd="0" presId="urn:microsoft.com/office/officeart/2005/8/layout/hProcess7"/>
    <dgm:cxn modelId="{C89806C7-DCC7-4A11-8103-DD16ACCD0B81}" type="presParOf" srcId="{67347216-2ABF-495C-A8C6-4B2DBE4BBF16}" destId="{009FD167-8B10-4D54-9F72-DE48E12E9648}" srcOrd="2" destOrd="0" presId="urn:microsoft.com/office/officeart/2005/8/layout/hProcess7"/>
    <dgm:cxn modelId="{DFC35456-EDA1-43F1-92C3-2396BFC90E21}" type="presParOf" srcId="{875ABD36-5894-4A17-852B-AB8DB6B8D48D}" destId="{59737F2D-7A08-48F9-8E26-A00B7E9566BF}" srcOrd="7" destOrd="0" presId="urn:microsoft.com/office/officeart/2005/8/layout/hProcess7"/>
    <dgm:cxn modelId="{8DC74288-23F7-4721-8ADB-65166101FD14}" type="presParOf" srcId="{875ABD36-5894-4A17-852B-AB8DB6B8D48D}" destId="{23739B8C-7644-48DF-8954-23CC21394E31}" srcOrd="8" destOrd="0" presId="urn:microsoft.com/office/officeart/2005/8/layout/hProcess7"/>
    <dgm:cxn modelId="{60FDF4C1-6805-4D6D-B558-1030E32FC3C0}" type="presParOf" srcId="{23739B8C-7644-48DF-8954-23CC21394E31}" destId="{03F38F9B-C7AC-49B5-B654-23AC192F150E}" srcOrd="0" destOrd="0" presId="urn:microsoft.com/office/officeart/2005/8/layout/hProcess7"/>
    <dgm:cxn modelId="{B9E1FA88-75E1-4EC7-BC74-E8812453E065}" type="presParOf" srcId="{23739B8C-7644-48DF-8954-23CC21394E31}" destId="{59BF53FB-115F-42E6-986F-6618F148B8C1}" srcOrd="1" destOrd="0" presId="urn:microsoft.com/office/officeart/2005/8/layout/hProcess7"/>
    <dgm:cxn modelId="{6E7DBD0C-6057-4732-A6D8-86DF2D6BBFBD}" type="presParOf" srcId="{23739B8C-7644-48DF-8954-23CC21394E31}" destId="{D5894886-F016-41BC-9F06-712689D53A90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99ADBB-3B53-47E5-A455-34EFFFF8AE50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15F93D48-22DA-42A2-A90E-1CD5A1AC7CE9}">
      <dgm:prSet phldrT="[Texto]"/>
      <dgm:spPr/>
      <dgm:t>
        <a:bodyPr/>
        <a:lstStyle/>
        <a:p>
          <a:r>
            <a:rPr lang="pt-BR" dirty="0" err="1"/>
            <a:t>Kashmir</a:t>
          </a:r>
          <a:endParaRPr lang="pt-BR" dirty="0"/>
        </a:p>
      </dgm:t>
    </dgm:pt>
    <dgm:pt modelId="{4707CC4C-C158-4564-91E2-49B25C0305D4}" type="parTrans" cxnId="{4EE755D1-F87B-4756-B6FD-8D66BAD12A1F}">
      <dgm:prSet/>
      <dgm:spPr/>
      <dgm:t>
        <a:bodyPr/>
        <a:lstStyle/>
        <a:p>
          <a:endParaRPr lang="pt-BR"/>
        </a:p>
      </dgm:t>
    </dgm:pt>
    <dgm:pt modelId="{D46F2668-4347-4594-B008-81F567938AC5}" type="sibTrans" cxnId="{4EE755D1-F87B-4756-B6FD-8D66BAD12A1F}">
      <dgm:prSet/>
      <dgm:spPr/>
      <dgm:t>
        <a:bodyPr/>
        <a:lstStyle/>
        <a:p>
          <a:endParaRPr lang="pt-BR"/>
        </a:p>
      </dgm:t>
    </dgm:pt>
    <dgm:pt modelId="{5EC4513B-9EC8-4B33-8323-C44C09D64F5F}">
      <dgm:prSet phldrT="[Texto]"/>
      <dgm:spPr/>
      <dgm:t>
        <a:bodyPr/>
        <a:lstStyle/>
        <a:p>
          <a:r>
            <a:rPr lang="pt-BR" dirty="0"/>
            <a:t>Emprego de artefatos nucleares contra forças indianas (inferioridade convencional)</a:t>
          </a:r>
        </a:p>
      </dgm:t>
    </dgm:pt>
    <dgm:pt modelId="{94A15219-819C-492F-BAFE-05DFB4280134}" type="parTrans" cxnId="{C4499019-CAE7-452E-BD0B-6B1D06FF649A}">
      <dgm:prSet/>
      <dgm:spPr/>
      <dgm:t>
        <a:bodyPr/>
        <a:lstStyle/>
        <a:p>
          <a:endParaRPr lang="pt-BR"/>
        </a:p>
      </dgm:t>
    </dgm:pt>
    <dgm:pt modelId="{64AE32B7-4F7E-4F22-B873-E70A878CDF45}" type="sibTrans" cxnId="{C4499019-CAE7-452E-BD0B-6B1D06FF649A}">
      <dgm:prSet/>
      <dgm:spPr/>
      <dgm:t>
        <a:bodyPr/>
        <a:lstStyle/>
        <a:p>
          <a:endParaRPr lang="pt-BR"/>
        </a:p>
      </dgm:t>
    </dgm:pt>
    <dgm:pt modelId="{8E4E5CA8-7440-4890-AA64-602C178E73A0}">
      <dgm:prSet phldrT="[Texto]"/>
      <dgm:spPr/>
      <dgm:t>
        <a:bodyPr/>
        <a:lstStyle/>
        <a:p>
          <a:r>
            <a:rPr lang="pt-BR" dirty="0"/>
            <a:t>Possibilidade de </a:t>
          </a:r>
          <a:r>
            <a:rPr lang="pt-BR" dirty="0" err="1"/>
            <a:t>first</a:t>
          </a:r>
          <a:r>
            <a:rPr lang="pt-BR" dirty="0"/>
            <a:t> use</a:t>
          </a:r>
        </a:p>
      </dgm:t>
    </dgm:pt>
    <dgm:pt modelId="{E44C9A9E-4237-4413-AD6A-6C80ECB3E484}" type="parTrans" cxnId="{A00337C2-2A55-490F-A785-40FCE7A58AED}">
      <dgm:prSet/>
      <dgm:spPr/>
      <dgm:t>
        <a:bodyPr/>
        <a:lstStyle/>
        <a:p>
          <a:endParaRPr lang="pt-BR"/>
        </a:p>
      </dgm:t>
    </dgm:pt>
    <dgm:pt modelId="{96BCFF6F-E791-4B6A-BFB8-25F14CDA8A3B}" type="sibTrans" cxnId="{A00337C2-2A55-490F-A785-40FCE7A58AED}">
      <dgm:prSet/>
      <dgm:spPr/>
      <dgm:t>
        <a:bodyPr/>
        <a:lstStyle/>
        <a:p>
          <a:endParaRPr lang="pt-BR"/>
        </a:p>
      </dgm:t>
    </dgm:pt>
    <dgm:pt modelId="{60B0EAC1-0E5B-410A-A9C0-37212D57A332}">
      <dgm:prSet phldrT="[Texto]"/>
      <dgm:spPr/>
      <dgm:t>
        <a:bodyPr/>
        <a:lstStyle/>
        <a:p>
          <a:r>
            <a:rPr lang="pt-BR" dirty="0"/>
            <a:t>Dissuasão nuclear contra retaliação</a:t>
          </a:r>
        </a:p>
      </dgm:t>
    </dgm:pt>
    <dgm:pt modelId="{9A49EBDC-9291-4601-88D1-2761867F88A7}" type="parTrans" cxnId="{A2902BAC-7078-4F5C-B37D-C8587C9C2CAC}">
      <dgm:prSet/>
      <dgm:spPr/>
      <dgm:t>
        <a:bodyPr/>
        <a:lstStyle/>
        <a:p>
          <a:endParaRPr lang="pt-BR"/>
        </a:p>
      </dgm:t>
    </dgm:pt>
    <dgm:pt modelId="{303F6769-22E0-4305-B5B7-13E5AB3A6D21}" type="sibTrans" cxnId="{A2902BAC-7078-4F5C-B37D-C8587C9C2CAC}">
      <dgm:prSet/>
      <dgm:spPr/>
      <dgm:t>
        <a:bodyPr/>
        <a:lstStyle/>
        <a:p>
          <a:endParaRPr lang="pt-BR"/>
        </a:p>
      </dgm:t>
    </dgm:pt>
    <dgm:pt modelId="{419F2CE9-F220-4FD6-BC2A-0FDDBDDAAFF0}">
      <dgm:prSet phldrT="[Texto]"/>
      <dgm:spPr/>
      <dgm:t>
        <a:bodyPr/>
        <a:lstStyle/>
        <a:p>
          <a:r>
            <a:rPr lang="pt-BR"/>
            <a:t>Separação </a:t>
          </a:r>
          <a:r>
            <a:rPr lang="pt-BR" dirty="0"/>
            <a:t>física artefatos-entrega</a:t>
          </a:r>
        </a:p>
      </dgm:t>
    </dgm:pt>
    <dgm:pt modelId="{353B806B-5DE6-4935-A064-8F1C32262BC4}" type="parTrans" cxnId="{BE742995-185A-462E-BCA4-9CB8CBD449DE}">
      <dgm:prSet/>
      <dgm:spPr/>
      <dgm:t>
        <a:bodyPr/>
        <a:lstStyle/>
        <a:p>
          <a:endParaRPr lang="pt-BR"/>
        </a:p>
      </dgm:t>
    </dgm:pt>
    <dgm:pt modelId="{68001566-7CD0-4CE5-B93B-5D44321D2970}" type="sibTrans" cxnId="{BE742995-185A-462E-BCA4-9CB8CBD449DE}">
      <dgm:prSet/>
      <dgm:spPr/>
      <dgm:t>
        <a:bodyPr/>
        <a:lstStyle/>
        <a:p>
          <a:endParaRPr lang="pt-BR"/>
        </a:p>
      </dgm:t>
    </dgm:pt>
    <dgm:pt modelId="{78937C80-35F8-47A9-BB03-4320763B4ED3}">
      <dgm:prSet phldrT="[Texto]"/>
      <dgm:spPr/>
      <dgm:t>
        <a:bodyPr/>
        <a:lstStyle/>
        <a:p>
          <a:r>
            <a:rPr lang="pt-BR" dirty="0"/>
            <a:t>Estabilização na região de fronteira com Afeganistão</a:t>
          </a:r>
        </a:p>
      </dgm:t>
    </dgm:pt>
    <dgm:pt modelId="{03BA72AA-807A-40DD-AB09-A878FF9FB381}" type="parTrans" cxnId="{0752E9EC-5940-488D-867E-AAAE988B30EF}">
      <dgm:prSet/>
      <dgm:spPr/>
      <dgm:t>
        <a:bodyPr/>
        <a:lstStyle/>
        <a:p>
          <a:endParaRPr lang="pt-BR"/>
        </a:p>
      </dgm:t>
    </dgm:pt>
    <dgm:pt modelId="{718C8681-8498-4341-B4F8-C0D5C13B2216}" type="sibTrans" cxnId="{0752E9EC-5940-488D-867E-AAAE988B30EF}">
      <dgm:prSet/>
      <dgm:spPr/>
      <dgm:t>
        <a:bodyPr/>
        <a:lstStyle/>
        <a:p>
          <a:endParaRPr lang="pt-BR"/>
        </a:p>
      </dgm:t>
    </dgm:pt>
    <dgm:pt modelId="{C95066E9-5E1A-4D60-85F5-19841053DFAB}">
      <dgm:prSet phldrT="[Texto]"/>
      <dgm:spPr/>
      <dgm:t>
        <a:bodyPr/>
        <a:lstStyle/>
        <a:p>
          <a:r>
            <a:rPr lang="pt-BR" dirty="0"/>
            <a:t>“Ambiguidade” com relação a terroristas</a:t>
          </a:r>
        </a:p>
      </dgm:t>
    </dgm:pt>
    <dgm:pt modelId="{FC851B3C-6364-478E-B57B-AC7C1F9B32F8}" type="parTrans" cxnId="{17FCB784-5C7F-419F-89EF-C8049BE6EBEF}">
      <dgm:prSet/>
      <dgm:spPr/>
      <dgm:t>
        <a:bodyPr/>
        <a:lstStyle/>
        <a:p>
          <a:endParaRPr lang="pt-BR"/>
        </a:p>
      </dgm:t>
    </dgm:pt>
    <dgm:pt modelId="{CC23AB28-3725-434D-9239-2C34B1CB4BE0}" type="sibTrans" cxnId="{17FCB784-5C7F-419F-89EF-C8049BE6EBEF}">
      <dgm:prSet/>
      <dgm:spPr/>
      <dgm:t>
        <a:bodyPr/>
        <a:lstStyle/>
        <a:p>
          <a:endParaRPr lang="pt-BR"/>
        </a:p>
      </dgm:t>
    </dgm:pt>
    <dgm:pt modelId="{DCCEFDB2-0859-4A50-9862-8D5FF3430D52}">
      <dgm:prSet phldrT="[Texto]"/>
      <dgm:spPr/>
      <dgm:t>
        <a:bodyPr/>
        <a:lstStyle/>
        <a:p>
          <a:r>
            <a:rPr lang="pt-BR"/>
            <a:t>Doutrina </a:t>
          </a:r>
          <a:r>
            <a:rPr lang="pt-BR" dirty="0"/>
            <a:t>Nuclear (inferida)</a:t>
          </a:r>
        </a:p>
      </dgm:t>
    </dgm:pt>
    <dgm:pt modelId="{06590442-F151-45AE-B21F-7EDC8CD6FD85}" type="parTrans" cxnId="{2CE218C1-9E9A-4459-BC68-F514FD67F012}">
      <dgm:prSet/>
      <dgm:spPr/>
      <dgm:t>
        <a:bodyPr/>
        <a:lstStyle/>
        <a:p>
          <a:endParaRPr lang="pt-BR"/>
        </a:p>
      </dgm:t>
    </dgm:pt>
    <dgm:pt modelId="{6F1324A3-BAB1-405D-A3D2-BC2C59F7B567}" type="sibTrans" cxnId="{2CE218C1-9E9A-4459-BC68-F514FD67F012}">
      <dgm:prSet/>
      <dgm:spPr/>
      <dgm:t>
        <a:bodyPr/>
        <a:lstStyle/>
        <a:p>
          <a:endParaRPr lang="pt-BR"/>
        </a:p>
      </dgm:t>
    </dgm:pt>
    <dgm:pt modelId="{875ABD36-5894-4A17-852B-AB8DB6B8D48D}" type="pres">
      <dgm:prSet presAssocID="{CB99ADBB-3B53-47E5-A455-34EFFFF8AE50}" presName="Name0" presStyleCnt="0">
        <dgm:presLayoutVars>
          <dgm:dir/>
          <dgm:animLvl val="lvl"/>
          <dgm:resizeHandles val="exact"/>
        </dgm:presLayoutVars>
      </dgm:prSet>
      <dgm:spPr/>
    </dgm:pt>
    <dgm:pt modelId="{C23E3250-7B48-4D47-9274-99654984BBAD}" type="pres">
      <dgm:prSet presAssocID="{15F93D48-22DA-42A2-A90E-1CD5A1AC7CE9}" presName="compositeNode" presStyleCnt="0">
        <dgm:presLayoutVars>
          <dgm:bulletEnabled val="1"/>
        </dgm:presLayoutVars>
      </dgm:prSet>
      <dgm:spPr/>
    </dgm:pt>
    <dgm:pt modelId="{56729CF2-B40A-43E3-89DD-FB17182DAB9F}" type="pres">
      <dgm:prSet presAssocID="{15F93D48-22DA-42A2-A90E-1CD5A1AC7CE9}" presName="bgRect" presStyleLbl="node1" presStyleIdx="0" presStyleCnt="2"/>
      <dgm:spPr/>
    </dgm:pt>
    <dgm:pt modelId="{18F589B0-8D39-4625-A7A8-A3C7FEC4E286}" type="pres">
      <dgm:prSet presAssocID="{15F93D48-22DA-42A2-A90E-1CD5A1AC7CE9}" presName="parentNode" presStyleLbl="node1" presStyleIdx="0" presStyleCnt="2">
        <dgm:presLayoutVars>
          <dgm:chMax val="0"/>
          <dgm:bulletEnabled val="1"/>
        </dgm:presLayoutVars>
      </dgm:prSet>
      <dgm:spPr/>
    </dgm:pt>
    <dgm:pt modelId="{0D7C4E58-2A11-4D34-8077-F18C9522F8D8}" type="pres">
      <dgm:prSet presAssocID="{15F93D48-22DA-42A2-A90E-1CD5A1AC7CE9}" presName="childNode" presStyleLbl="node1" presStyleIdx="0" presStyleCnt="2">
        <dgm:presLayoutVars>
          <dgm:bulletEnabled val="1"/>
        </dgm:presLayoutVars>
      </dgm:prSet>
      <dgm:spPr/>
    </dgm:pt>
    <dgm:pt modelId="{19FB20AA-EDF5-454A-89C5-820B8461CA0A}" type="pres">
      <dgm:prSet presAssocID="{D46F2668-4347-4594-B008-81F567938AC5}" presName="hSp" presStyleCnt="0"/>
      <dgm:spPr/>
    </dgm:pt>
    <dgm:pt modelId="{50DB5C4C-724F-463C-9DD7-4026A2D0C524}" type="pres">
      <dgm:prSet presAssocID="{D46F2668-4347-4594-B008-81F567938AC5}" presName="vProcSp" presStyleCnt="0"/>
      <dgm:spPr/>
    </dgm:pt>
    <dgm:pt modelId="{D059855F-2903-44AE-8215-960E321F744E}" type="pres">
      <dgm:prSet presAssocID="{D46F2668-4347-4594-B008-81F567938AC5}" presName="vSp1" presStyleCnt="0"/>
      <dgm:spPr/>
    </dgm:pt>
    <dgm:pt modelId="{15F4EBC1-2041-4FE9-B12D-5050C8001174}" type="pres">
      <dgm:prSet presAssocID="{D46F2668-4347-4594-B008-81F567938AC5}" presName="simulatedConn" presStyleLbl="solidFgAcc1" presStyleIdx="0" presStyleCnt="1"/>
      <dgm:spPr/>
    </dgm:pt>
    <dgm:pt modelId="{040C0902-C992-4CFE-BCD4-D2C41ADFD59A}" type="pres">
      <dgm:prSet presAssocID="{D46F2668-4347-4594-B008-81F567938AC5}" presName="vSp2" presStyleCnt="0"/>
      <dgm:spPr/>
    </dgm:pt>
    <dgm:pt modelId="{B3E37DF7-C1CA-4DC5-8D2C-9E635F04F783}" type="pres">
      <dgm:prSet presAssocID="{D46F2668-4347-4594-B008-81F567938AC5}" presName="sibTrans" presStyleCnt="0"/>
      <dgm:spPr/>
    </dgm:pt>
    <dgm:pt modelId="{AE5EC41C-4F38-4EA9-AC3C-9789D8AE20E3}" type="pres">
      <dgm:prSet presAssocID="{DCCEFDB2-0859-4A50-9862-8D5FF3430D52}" presName="compositeNode" presStyleCnt="0">
        <dgm:presLayoutVars>
          <dgm:bulletEnabled val="1"/>
        </dgm:presLayoutVars>
      </dgm:prSet>
      <dgm:spPr/>
    </dgm:pt>
    <dgm:pt modelId="{D2C808AB-F1C7-45D2-95A7-A2CFA8F83DC6}" type="pres">
      <dgm:prSet presAssocID="{DCCEFDB2-0859-4A50-9862-8D5FF3430D52}" presName="bgRect" presStyleLbl="node1" presStyleIdx="1" presStyleCnt="2"/>
      <dgm:spPr/>
    </dgm:pt>
    <dgm:pt modelId="{3EA8477B-3CC5-43BD-A890-C4303B9215E0}" type="pres">
      <dgm:prSet presAssocID="{DCCEFDB2-0859-4A50-9862-8D5FF3430D52}" presName="parentNode" presStyleLbl="node1" presStyleIdx="1" presStyleCnt="2">
        <dgm:presLayoutVars>
          <dgm:chMax val="0"/>
          <dgm:bulletEnabled val="1"/>
        </dgm:presLayoutVars>
      </dgm:prSet>
      <dgm:spPr/>
    </dgm:pt>
    <dgm:pt modelId="{AA2304FF-065A-4490-B760-9F64571CA51D}" type="pres">
      <dgm:prSet presAssocID="{DCCEFDB2-0859-4A50-9862-8D5FF3430D52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C4499019-CAE7-452E-BD0B-6B1D06FF649A}" srcId="{DCCEFDB2-0859-4A50-9862-8D5FF3430D52}" destId="{5EC4513B-9EC8-4B33-8323-C44C09D64F5F}" srcOrd="0" destOrd="0" parTransId="{94A15219-819C-492F-BAFE-05DFB4280134}" sibTransId="{64AE32B7-4F7E-4F22-B873-E70A878CDF45}"/>
    <dgm:cxn modelId="{2CCCC51D-2449-47BD-8930-1BA0F7088EA1}" type="presOf" srcId="{8E4E5CA8-7440-4890-AA64-602C178E73A0}" destId="{AA2304FF-065A-4490-B760-9F64571CA51D}" srcOrd="0" destOrd="1" presId="urn:microsoft.com/office/officeart/2005/8/layout/hProcess7"/>
    <dgm:cxn modelId="{4F4E6976-F0AA-447A-9422-6DFF958E1EB2}" type="presOf" srcId="{15F93D48-22DA-42A2-A90E-1CD5A1AC7CE9}" destId="{56729CF2-B40A-43E3-89DD-FB17182DAB9F}" srcOrd="0" destOrd="0" presId="urn:microsoft.com/office/officeart/2005/8/layout/hProcess7"/>
    <dgm:cxn modelId="{E1BDC181-F655-497C-986A-DAE66FCBE6E3}" type="presOf" srcId="{C95066E9-5E1A-4D60-85F5-19841053DFAB}" destId="{0D7C4E58-2A11-4D34-8077-F18C9522F8D8}" srcOrd="0" destOrd="1" presId="urn:microsoft.com/office/officeart/2005/8/layout/hProcess7"/>
    <dgm:cxn modelId="{17FCB784-5C7F-419F-89EF-C8049BE6EBEF}" srcId="{15F93D48-22DA-42A2-A90E-1CD5A1AC7CE9}" destId="{C95066E9-5E1A-4D60-85F5-19841053DFAB}" srcOrd="1" destOrd="0" parTransId="{FC851B3C-6364-478E-B57B-AC7C1F9B32F8}" sibTransId="{CC23AB28-3725-434D-9239-2C34B1CB4BE0}"/>
    <dgm:cxn modelId="{3D5FFE84-CF4E-4094-955B-995DCB33AD0C}" type="presOf" srcId="{DCCEFDB2-0859-4A50-9862-8D5FF3430D52}" destId="{3EA8477B-3CC5-43BD-A890-C4303B9215E0}" srcOrd="1" destOrd="0" presId="urn:microsoft.com/office/officeart/2005/8/layout/hProcess7"/>
    <dgm:cxn modelId="{10044A8E-26EF-422B-A981-B558EE3C85C4}" type="presOf" srcId="{419F2CE9-F220-4FD6-BC2A-0FDDBDDAAFF0}" destId="{AA2304FF-065A-4490-B760-9F64571CA51D}" srcOrd="0" destOrd="3" presId="urn:microsoft.com/office/officeart/2005/8/layout/hProcess7"/>
    <dgm:cxn modelId="{BE742995-185A-462E-BCA4-9CB8CBD449DE}" srcId="{DCCEFDB2-0859-4A50-9862-8D5FF3430D52}" destId="{419F2CE9-F220-4FD6-BC2A-0FDDBDDAAFF0}" srcOrd="3" destOrd="0" parTransId="{353B806B-5DE6-4935-A064-8F1C32262BC4}" sibTransId="{68001566-7CD0-4CE5-B93B-5D44321D2970}"/>
    <dgm:cxn modelId="{4CFECD95-74ED-4711-B8E7-92039F4F9F1A}" type="presOf" srcId="{CB99ADBB-3B53-47E5-A455-34EFFFF8AE50}" destId="{875ABD36-5894-4A17-852B-AB8DB6B8D48D}" srcOrd="0" destOrd="0" presId="urn:microsoft.com/office/officeart/2005/8/layout/hProcess7"/>
    <dgm:cxn modelId="{A2902BAC-7078-4F5C-B37D-C8587C9C2CAC}" srcId="{DCCEFDB2-0859-4A50-9862-8D5FF3430D52}" destId="{60B0EAC1-0E5B-410A-A9C0-37212D57A332}" srcOrd="2" destOrd="0" parTransId="{9A49EBDC-9291-4601-88D1-2761867F88A7}" sibTransId="{303F6769-22E0-4305-B5B7-13E5AB3A6D21}"/>
    <dgm:cxn modelId="{B75A41B2-93A4-4569-929A-BB4FE9E1743C}" type="presOf" srcId="{78937C80-35F8-47A9-BB03-4320763B4ED3}" destId="{0D7C4E58-2A11-4D34-8077-F18C9522F8D8}" srcOrd="0" destOrd="0" presId="urn:microsoft.com/office/officeart/2005/8/layout/hProcess7"/>
    <dgm:cxn modelId="{F90283B8-B299-4B10-B934-C593604F8A55}" type="presOf" srcId="{15F93D48-22DA-42A2-A90E-1CD5A1AC7CE9}" destId="{18F589B0-8D39-4625-A7A8-A3C7FEC4E286}" srcOrd="1" destOrd="0" presId="urn:microsoft.com/office/officeart/2005/8/layout/hProcess7"/>
    <dgm:cxn modelId="{2CE218C1-9E9A-4459-BC68-F514FD67F012}" srcId="{CB99ADBB-3B53-47E5-A455-34EFFFF8AE50}" destId="{DCCEFDB2-0859-4A50-9862-8D5FF3430D52}" srcOrd="1" destOrd="0" parTransId="{06590442-F151-45AE-B21F-7EDC8CD6FD85}" sibTransId="{6F1324A3-BAB1-405D-A3D2-BC2C59F7B567}"/>
    <dgm:cxn modelId="{A00337C2-2A55-490F-A785-40FCE7A58AED}" srcId="{DCCEFDB2-0859-4A50-9862-8D5FF3430D52}" destId="{8E4E5CA8-7440-4890-AA64-602C178E73A0}" srcOrd="1" destOrd="0" parTransId="{E44C9A9E-4237-4413-AD6A-6C80ECB3E484}" sibTransId="{96BCFF6F-E791-4B6A-BFB8-25F14CDA8A3B}"/>
    <dgm:cxn modelId="{4EE755D1-F87B-4756-B6FD-8D66BAD12A1F}" srcId="{CB99ADBB-3B53-47E5-A455-34EFFFF8AE50}" destId="{15F93D48-22DA-42A2-A90E-1CD5A1AC7CE9}" srcOrd="0" destOrd="0" parTransId="{4707CC4C-C158-4564-91E2-49B25C0305D4}" sibTransId="{D46F2668-4347-4594-B008-81F567938AC5}"/>
    <dgm:cxn modelId="{F8918BD8-20EF-4A09-A2DA-17A58720403E}" type="presOf" srcId="{DCCEFDB2-0859-4A50-9862-8D5FF3430D52}" destId="{D2C808AB-F1C7-45D2-95A7-A2CFA8F83DC6}" srcOrd="0" destOrd="0" presId="urn:microsoft.com/office/officeart/2005/8/layout/hProcess7"/>
    <dgm:cxn modelId="{1C8780DA-66B8-42D9-9993-16D4C747A22C}" type="presOf" srcId="{5EC4513B-9EC8-4B33-8323-C44C09D64F5F}" destId="{AA2304FF-065A-4490-B760-9F64571CA51D}" srcOrd="0" destOrd="0" presId="urn:microsoft.com/office/officeart/2005/8/layout/hProcess7"/>
    <dgm:cxn modelId="{0752E9EC-5940-488D-867E-AAAE988B30EF}" srcId="{15F93D48-22DA-42A2-A90E-1CD5A1AC7CE9}" destId="{78937C80-35F8-47A9-BB03-4320763B4ED3}" srcOrd="0" destOrd="0" parTransId="{03BA72AA-807A-40DD-AB09-A878FF9FB381}" sibTransId="{718C8681-8498-4341-B4F8-C0D5C13B2216}"/>
    <dgm:cxn modelId="{A46675FC-AC36-4187-A9FE-02FF4D86FF4E}" type="presOf" srcId="{60B0EAC1-0E5B-410A-A9C0-37212D57A332}" destId="{AA2304FF-065A-4490-B760-9F64571CA51D}" srcOrd="0" destOrd="2" presId="urn:microsoft.com/office/officeart/2005/8/layout/hProcess7"/>
    <dgm:cxn modelId="{98119C00-29AE-4130-9518-8FD71537F2BC}" type="presParOf" srcId="{875ABD36-5894-4A17-852B-AB8DB6B8D48D}" destId="{C23E3250-7B48-4D47-9274-99654984BBAD}" srcOrd="0" destOrd="0" presId="urn:microsoft.com/office/officeart/2005/8/layout/hProcess7"/>
    <dgm:cxn modelId="{F286F16B-E0AF-4B1A-B860-B94CB1C243DD}" type="presParOf" srcId="{C23E3250-7B48-4D47-9274-99654984BBAD}" destId="{56729CF2-B40A-43E3-89DD-FB17182DAB9F}" srcOrd="0" destOrd="0" presId="urn:microsoft.com/office/officeart/2005/8/layout/hProcess7"/>
    <dgm:cxn modelId="{576EE44E-D124-46E4-85F7-C60748E5A9C9}" type="presParOf" srcId="{C23E3250-7B48-4D47-9274-99654984BBAD}" destId="{18F589B0-8D39-4625-A7A8-A3C7FEC4E286}" srcOrd="1" destOrd="0" presId="urn:microsoft.com/office/officeart/2005/8/layout/hProcess7"/>
    <dgm:cxn modelId="{CB2B49D5-D7F8-4B91-9C79-90664BB9ADC5}" type="presParOf" srcId="{C23E3250-7B48-4D47-9274-99654984BBAD}" destId="{0D7C4E58-2A11-4D34-8077-F18C9522F8D8}" srcOrd="2" destOrd="0" presId="urn:microsoft.com/office/officeart/2005/8/layout/hProcess7"/>
    <dgm:cxn modelId="{96142386-B3E9-445A-9E64-44D40C10236B}" type="presParOf" srcId="{875ABD36-5894-4A17-852B-AB8DB6B8D48D}" destId="{19FB20AA-EDF5-454A-89C5-820B8461CA0A}" srcOrd="1" destOrd="0" presId="urn:microsoft.com/office/officeart/2005/8/layout/hProcess7"/>
    <dgm:cxn modelId="{BA6F8E2D-330A-41B9-807C-1147CDD1A9FC}" type="presParOf" srcId="{875ABD36-5894-4A17-852B-AB8DB6B8D48D}" destId="{50DB5C4C-724F-463C-9DD7-4026A2D0C524}" srcOrd="2" destOrd="0" presId="urn:microsoft.com/office/officeart/2005/8/layout/hProcess7"/>
    <dgm:cxn modelId="{0FF091BA-0D2C-474B-A89E-34203CCD555B}" type="presParOf" srcId="{50DB5C4C-724F-463C-9DD7-4026A2D0C524}" destId="{D059855F-2903-44AE-8215-960E321F744E}" srcOrd="0" destOrd="0" presId="urn:microsoft.com/office/officeart/2005/8/layout/hProcess7"/>
    <dgm:cxn modelId="{F22F801F-0972-4387-BB1C-E6D6CD73335D}" type="presParOf" srcId="{50DB5C4C-724F-463C-9DD7-4026A2D0C524}" destId="{15F4EBC1-2041-4FE9-B12D-5050C8001174}" srcOrd="1" destOrd="0" presId="urn:microsoft.com/office/officeart/2005/8/layout/hProcess7"/>
    <dgm:cxn modelId="{265727C5-D1E2-475B-9B89-8F2F94290D5F}" type="presParOf" srcId="{50DB5C4C-724F-463C-9DD7-4026A2D0C524}" destId="{040C0902-C992-4CFE-BCD4-D2C41ADFD59A}" srcOrd="2" destOrd="0" presId="urn:microsoft.com/office/officeart/2005/8/layout/hProcess7"/>
    <dgm:cxn modelId="{B372D63D-7A14-49E5-A4C4-3F64445C2AB8}" type="presParOf" srcId="{875ABD36-5894-4A17-852B-AB8DB6B8D48D}" destId="{B3E37DF7-C1CA-4DC5-8D2C-9E635F04F783}" srcOrd="3" destOrd="0" presId="urn:microsoft.com/office/officeart/2005/8/layout/hProcess7"/>
    <dgm:cxn modelId="{6B17766A-E666-4238-98B9-8FC7CE8B36D9}" type="presParOf" srcId="{875ABD36-5894-4A17-852B-AB8DB6B8D48D}" destId="{AE5EC41C-4F38-4EA9-AC3C-9789D8AE20E3}" srcOrd="4" destOrd="0" presId="urn:microsoft.com/office/officeart/2005/8/layout/hProcess7"/>
    <dgm:cxn modelId="{BE2FA92B-5226-4C27-8A51-78A9BF942D08}" type="presParOf" srcId="{AE5EC41C-4F38-4EA9-AC3C-9789D8AE20E3}" destId="{D2C808AB-F1C7-45D2-95A7-A2CFA8F83DC6}" srcOrd="0" destOrd="0" presId="urn:microsoft.com/office/officeart/2005/8/layout/hProcess7"/>
    <dgm:cxn modelId="{58E45694-1729-45C6-815D-DCCBE8317BBB}" type="presParOf" srcId="{AE5EC41C-4F38-4EA9-AC3C-9789D8AE20E3}" destId="{3EA8477B-3CC5-43BD-A890-C4303B9215E0}" srcOrd="1" destOrd="0" presId="urn:microsoft.com/office/officeart/2005/8/layout/hProcess7"/>
    <dgm:cxn modelId="{BD5DBB28-4B12-4A81-A276-29F5F8C5FCD9}" type="presParOf" srcId="{AE5EC41C-4F38-4EA9-AC3C-9789D8AE20E3}" destId="{AA2304FF-065A-4490-B760-9F64571CA51D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729CF2-B40A-43E3-89DD-FB17182DAB9F}">
      <dsp:nvSpPr>
        <dsp:cNvPr id="0" name=""/>
        <dsp:cNvSpPr/>
      </dsp:nvSpPr>
      <dsp:spPr>
        <a:xfrm>
          <a:off x="615" y="1121039"/>
          <a:ext cx="2647156" cy="3176587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Doutrina Nuclear (2003)</a:t>
          </a:r>
        </a:p>
      </dsp:txBody>
      <dsp:txXfrm rot="16200000">
        <a:off x="-1037070" y="2158725"/>
        <a:ext cx="2604801" cy="529431"/>
      </dsp:txXfrm>
    </dsp:sp>
    <dsp:sp modelId="{0D7C4E58-2A11-4D34-8077-F18C9522F8D8}">
      <dsp:nvSpPr>
        <dsp:cNvPr id="0" name=""/>
        <dsp:cNvSpPr/>
      </dsp:nvSpPr>
      <dsp:spPr>
        <a:xfrm>
          <a:off x="530046" y="1121039"/>
          <a:ext cx="1972131" cy="31765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0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Dissuasão Crível Mínima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No </a:t>
          </a:r>
          <a:r>
            <a:rPr lang="pt-BR" sz="2600" kern="1200" dirty="0" err="1"/>
            <a:t>first</a:t>
          </a:r>
          <a:r>
            <a:rPr lang="pt-BR" sz="2600" kern="1200" dirty="0"/>
            <a:t> use, com ressalvas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Retaliação nuclear maciça</a:t>
          </a:r>
        </a:p>
      </dsp:txBody>
      <dsp:txXfrm>
        <a:off x="530046" y="1121039"/>
        <a:ext cx="1972131" cy="3176587"/>
      </dsp:txXfrm>
    </dsp:sp>
    <dsp:sp modelId="{84C144AE-A98D-420D-859B-4C40FF488586}">
      <dsp:nvSpPr>
        <dsp:cNvPr id="0" name=""/>
        <dsp:cNvSpPr/>
      </dsp:nvSpPr>
      <dsp:spPr>
        <a:xfrm>
          <a:off x="2740421" y="1121039"/>
          <a:ext cx="2647156" cy="3176587"/>
        </a:xfrm>
        <a:prstGeom prst="roundRect">
          <a:avLst>
            <a:gd name="adj" fmla="val 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“</a:t>
          </a:r>
          <a:r>
            <a:rPr lang="pt-BR" sz="2000" kern="1200" dirty="0" err="1"/>
            <a:t>Cold</a:t>
          </a:r>
          <a:r>
            <a:rPr lang="pt-BR" sz="2000" kern="1200" dirty="0"/>
            <a:t> Start” - Paquistão</a:t>
          </a:r>
        </a:p>
      </dsp:txBody>
      <dsp:txXfrm rot="16200000">
        <a:off x="1702736" y="2158725"/>
        <a:ext cx="2604801" cy="529431"/>
      </dsp:txXfrm>
    </dsp:sp>
    <dsp:sp modelId="{8533D80D-18CB-496F-8BF7-37E8A0A8CCF9}">
      <dsp:nvSpPr>
        <dsp:cNvPr id="0" name=""/>
        <dsp:cNvSpPr/>
      </dsp:nvSpPr>
      <dsp:spPr>
        <a:xfrm rot="5400000">
          <a:off x="2520299" y="3645011"/>
          <a:ext cx="466715" cy="39707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94C868-7A45-42D9-B693-C4551136E910}">
      <dsp:nvSpPr>
        <dsp:cNvPr id="0" name=""/>
        <dsp:cNvSpPr/>
      </dsp:nvSpPr>
      <dsp:spPr>
        <a:xfrm>
          <a:off x="3269853" y="1121039"/>
          <a:ext cx="1972131" cy="31765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0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Operação em larga escala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Ocupar territórios para barganha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Dissuasão nuclear</a:t>
          </a:r>
        </a:p>
      </dsp:txBody>
      <dsp:txXfrm>
        <a:off x="3269853" y="1121039"/>
        <a:ext cx="1972131" cy="3176587"/>
      </dsp:txXfrm>
    </dsp:sp>
    <dsp:sp modelId="{03F38F9B-C7AC-49B5-B654-23AC192F150E}">
      <dsp:nvSpPr>
        <dsp:cNvPr id="0" name=""/>
        <dsp:cNvSpPr/>
      </dsp:nvSpPr>
      <dsp:spPr>
        <a:xfrm>
          <a:off x="5480228" y="1121039"/>
          <a:ext cx="2647156" cy="3176587"/>
        </a:xfrm>
        <a:prstGeom prst="roundRect">
          <a:avLst>
            <a:gd name="adj" fmla="val 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Para a China</a:t>
          </a:r>
        </a:p>
      </dsp:txBody>
      <dsp:txXfrm rot="16200000">
        <a:off x="4442543" y="2158725"/>
        <a:ext cx="2604801" cy="529431"/>
      </dsp:txXfrm>
    </dsp:sp>
    <dsp:sp modelId="{0DF3BA7A-9935-454F-B124-C81A6471C9B5}">
      <dsp:nvSpPr>
        <dsp:cNvPr id="0" name=""/>
        <dsp:cNvSpPr/>
      </dsp:nvSpPr>
      <dsp:spPr>
        <a:xfrm rot="5400000">
          <a:off x="5260106" y="3645011"/>
          <a:ext cx="466715" cy="39707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894886-F016-41BC-9F06-712689D53A90}">
      <dsp:nvSpPr>
        <dsp:cNvPr id="0" name=""/>
        <dsp:cNvSpPr/>
      </dsp:nvSpPr>
      <dsp:spPr>
        <a:xfrm>
          <a:off x="6009659" y="1121039"/>
          <a:ext cx="1972131" cy="31765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0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Revitalização logística das regiões fronteiriças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Criação de novas unidades específicas</a:t>
          </a:r>
        </a:p>
      </dsp:txBody>
      <dsp:txXfrm>
        <a:off x="6009659" y="1121039"/>
        <a:ext cx="1972131" cy="31765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729CF2-B40A-43E3-89DD-FB17182DAB9F}">
      <dsp:nvSpPr>
        <dsp:cNvPr id="0" name=""/>
        <dsp:cNvSpPr/>
      </dsp:nvSpPr>
      <dsp:spPr>
        <a:xfrm>
          <a:off x="1567" y="313796"/>
          <a:ext cx="3992562" cy="4791074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583" rIns="120015" bIns="0" numCol="1" spcCol="1270" anchor="t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 err="1"/>
            <a:t>Kashmir</a:t>
          </a:r>
          <a:endParaRPr lang="pt-BR" sz="2700" kern="1200" dirty="0"/>
        </a:p>
      </dsp:txBody>
      <dsp:txXfrm rot="16200000">
        <a:off x="-1563516" y="1878880"/>
        <a:ext cx="3928681" cy="798512"/>
      </dsp:txXfrm>
    </dsp:sp>
    <dsp:sp modelId="{0D7C4E58-2A11-4D34-8077-F18C9522F8D8}">
      <dsp:nvSpPr>
        <dsp:cNvPr id="0" name=""/>
        <dsp:cNvSpPr/>
      </dsp:nvSpPr>
      <dsp:spPr>
        <a:xfrm>
          <a:off x="800080" y="313796"/>
          <a:ext cx="2974459" cy="479107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0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Estabilização na região de fronteira com Afeganistão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“Ambiguidade” com relação a terroristas</a:t>
          </a:r>
        </a:p>
      </dsp:txBody>
      <dsp:txXfrm>
        <a:off x="800080" y="313796"/>
        <a:ext cx="2974459" cy="4791074"/>
      </dsp:txXfrm>
    </dsp:sp>
    <dsp:sp modelId="{D2C808AB-F1C7-45D2-95A7-A2CFA8F83DC6}">
      <dsp:nvSpPr>
        <dsp:cNvPr id="0" name=""/>
        <dsp:cNvSpPr/>
      </dsp:nvSpPr>
      <dsp:spPr>
        <a:xfrm>
          <a:off x="4133869" y="313796"/>
          <a:ext cx="3992562" cy="4791074"/>
        </a:xfrm>
        <a:prstGeom prst="roundRect">
          <a:avLst>
            <a:gd name="adj" fmla="val 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583" rIns="120015" bIns="0" numCol="1" spcCol="1270" anchor="t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/>
            <a:t>Doutrina </a:t>
          </a:r>
          <a:r>
            <a:rPr lang="pt-BR" sz="2700" kern="1200" dirty="0"/>
            <a:t>Nuclear (inferida)</a:t>
          </a:r>
        </a:p>
      </dsp:txBody>
      <dsp:txXfrm rot="16200000">
        <a:off x="2568785" y="1878880"/>
        <a:ext cx="3928681" cy="798512"/>
      </dsp:txXfrm>
    </dsp:sp>
    <dsp:sp modelId="{15F4EBC1-2041-4FE9-B12D-5050C8001174}">
      <dsp:nvSpPr>
        <dsp:cNvPr id="0" name=""/>
        <dsp:cNvSpPr/>
      </dsp:nvSpPr>
      <dsp:spPr>
        <a:xfrm rot="5400000">
          <a:off x="3801851" y="4120803"/>
          <a:ext cx="703962" cy="598884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2304FF-065A-4490-B760-9F64571CA51D}">
      <dsp:nvSpPr>
        <dsp:cNvPr id="0" name=""/>
        <dsp:cNvSpPr/>
      </dsp:nvSpPr>
      <dsp:spPr>
        <a:xfrm>
          <a:off x="4932382" y="313796"/>
          <a:ext cx="2974459" cy="479107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0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Emprego de artefatos nucleares contra forças indianas (inferioridade convencional)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Possibilidade de </a:t>
          </a:r>
          <a:r>
            <a:rPr lang="pt-BR" sz="2600" kern="1200" dirty="0" err="1"/>
            <a:t>first</a:t>
          </a:r>
          <a:r>
            <a:rPr lang="pt-BR" sz="2600" kern="1200" dirty="0"/>
            <a:t> use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/>
            <a:t>Dissuasão nuclear contra retaliação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/>
            <a:t>Separação </a:t>
          </a:r>
          <a:r>
            <a:rPr lang="pt-BR" sz="2600" kern="1200" dirty="0"/>
            <a:t>física artefatos-entrega</a:t>
          </a:r>
        </a:p>
      </dsp:txBody>
      <dsp:txXfrm>
        <a:off x="4932382" y="313796"/>
        <a:ext cx="2974459" cy="47910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105A05-F75F-4D0F-B2EC-3AA09D88FC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3C28EC-9C81-42A1-A41B-AD8132F117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FA1CB5D-2187-4D40-A563-3D90DD0F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B3D6-5710-47B5-8B37-4C2961D5480E}" type="datetimeFigureOut">
              <a:rPr lang="pt-BR" smtClean="0"/>
              <a:t>25/06/2018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96C50A-9264-4293-8782-FEB384B41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E77302-BAFC-4C89-B479-27374FE6B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A88D-EFE3-4AF1-AF09-3E8E85933A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7263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4DBF67-94B7-451C-B7EC-A2AC279DE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8FCEAB-48D8-4B6E-9F84-4758F9CB2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6D0B39-A1EE-41CB-8FFD-7BD601FDA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B3D6-5710-47B5-8B37-4C2961D5480E}" type="datetimeFigureOut">
              <a:rPr lang="pt-BR" smtClean="0"/>
              <a:t>25/06/2018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277D46-6D02-4B15-A73F-802E6865F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D2D410-E99F-4832-9547-8E9879786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A88D-EFE3-4AF1-AF09-3E8E85933A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903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1F3F0C2-7686-4DE7-B14F-8CC2EEA87B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8BABFFD-6526-47C2-8118-EAA7387AA6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BB89461-A3FC-4C45-8035-64200C374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B3D6-5710-47B5-8B37-4C2961D5480E}" type="datetimeFigureOut">
              <a:rPr lang="pt-BR" smtClean="0"/>
              <a:t>25/06/2018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D254CFD-A6F1-4DA5-81A8-8B59BFE56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A3D959-7154-47F4-A5B0-FE96F2EE2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A88D-EFE3-4AF1-AF09-3E8E85933A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9842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5CB196-A354-4A05-A5DA-4D1E63C0A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79EBE64-F557-4912-A950-B6AB6DAE4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86968F-63A7-4F9A-852F-CEED0BDB5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B3D6-5710-47B5-8B37-4C2961D5480E}" type="datetimeFigureOut">
              <a:rPr lang="pt-BR" smtClean="0"/>
              <a:t>25/06/2018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6058AE-633D-4980-99D6-57E4D600C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401822-E8DB-45E1-89A4-D89EE2370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A88D-EFE3-4AF1-AF09-3E8E85933A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58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30CBE4-9CB7-47B7-A17C-0C67163D3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B217CC-0C76-472A-8172-2205D4097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500749-C73B-4420-B816-73ACB8EA7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B3D6-5710-47B5-8B37-4C2961D5480E}" type="datetimeFigureOut">
              <a:rPr lang="pt-BR" smtClean="0"/>
              <a:t>25/06/2018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BF3E9-F59C-407F-A523-ED90B9370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A531C5-1BF4-41E7-B979-DABD98F8B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A88D-EFE3-4AF1-AF09-3E8E85933A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720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AC06C-CF35-4680-BC24-E52DAB077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D7F47FA-4FE7-4CC6-B701-7E55108C90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94BEAAB-BB67-4EC5-A84F-1E305E11A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60CE62-9404-4709-AB4E-7AFAF3089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B3D6-5710-47B5-8B37-4C2961D5480E}" type="datetimeFigureOut">
              <a:rPr lang="pt-BR" smtClean="0"/>
              <a:t>25/06/2018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CA3A5B3-294B-4179-B236-6B5729D4C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F0E690A-1F7F-4EA9-B516-A6F57BFE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A88D-EFE3-4AF1-AF09-3E8E85933A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8215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9AB7D2-1863-488D-8E80-27E2AA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ADCB3CD-214B-458F-BD03-EC8630146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2A3A91D-4408-49FA-9112-D33A1EE58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172A34E-2245-4A8F-B384-E6D3FF756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6DA1839-FFED-4D33-B3BC-EECBCE0CDF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3996D9B-606E-4CE5-883C-5CC5467E5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B3D6-5710-47B5-8B37-4C2961D5480E}" type="datetimeFigureOut">
              <a:rPr lang="pt-BR" smtClean="0"/>
              <a:t>25/06/2018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D7F92B3-9FBD-4577-AD97-2A9B1C88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ED019D2-C532-4A79-B82C-4236F0EE3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A88D-EFE3-4AF1-AF09-3E8E85933A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237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435887-B79D-48A4-98CD-C7B28E4E3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88A2A7D-0A58-40FC-8B16-FCF75D2E6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B3D6-5710-47B5-8B37-4C2961D5480E}" type="datetimeFigureOut">
              <a:rPr lang="pt-BR" smtClean="0"/>
              <a:t>25/06/2018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BD60639-C023-4DD6-AD0C-CD8FF2A7C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C60587-A3DA-47D8-B7EE-A360EB714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A88D-EFE3-4AF1-AF09-3E8E85933A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4364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32D27F0-1DD4-4E35-9EE4-6CEE92315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B3D6-5710-47B5-8B37-4C2961D5480E}" type="datetimeFigureOut">
              <a:rPr lang="pt-BR" smtClean="0"/>
              <a:t>25/06/2018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D426461-FEAE-4B57-9DBC-452C3304A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0BC0669-5154-4924-982C-517F71563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A88D-EFE3-4AF1-AF09-3E8E85933A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387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EF9BFF-AB77-4F33-AC6C-2079BCB47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D574D8-3DF1-48A2-AB31-7B0CF674B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29003D0-DC1F-43CA-9677-DEF37DD06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E54A35E-2F80-472F-8C1C-788622B2B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B3D6-5710-47B5-8B37-4C2961D5480E}" type="datetimeFigureOut">
              <a:rPr lang="pt-BR" smtClean="0"/>
              <a:t>25/06/2018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6FD1C85-A77F-425D-9CFF-B4ED4795C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90C529-8E8C-4380-A59A-76D174650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A88D-EFE3-4AF1-AF09-3E8E85933A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8485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45990D-4FC0-4545-B53F-8CB5A2643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3171C85-CB9E-41D4-9D49-5874698A45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DC09CFA-7C6F-40E1-8851-252E2834A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38894C4-0E66-4312-BB49-6A6407A6B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B3D6-5710-47B5-8B37-4C2961D5480E}" type="datetimeFigureOut">
              <a:rPr lang="pt-BR" smtClean="0"/>
              <a:t>25/06/2018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E9B5BA1-8F33-41FB-8587-5C57CF32B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B969068-1783-4BD2-90D4-F76B231FE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A88D-EFE3-4AF1-AF09-3E8E85933A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3575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8E65081-E8F0-4279-B4AD-D1E830CE3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C89E74-7352-4C98-98B8-F0EDDF54E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9D1546-7903-4BFD-8F49-65E4BA4720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5B3D6-5710-47B5-8B37-4C2961D5480E}" type="datetimeFigureOut">
              <a:rPr lang="pt-BR" smtClean="0"/>
              <a:t>25/06/2018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28C884-1772-4BBE-B131-F8F78DC49E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03918D-DF69-42A8-BC56-6C7DB93276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AA88D-EFE3-4AF1-AF09-3E8E85933A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044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0EB187-900F-4AF5-813B-101456D9F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1C4B378-0029-463D-8AB0-68A73B97D1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 l="9617" r="924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F87083E-5FBE-49DF-B423-C2E29C270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7349" y="1200152"/>
            <a:ext cx="6897171" cy="4457696"/>
          </a:xfrm>
        </p:spPr>
        <p:txBody>
          <a:bodyPr anchor="ctr">
            <a:normAutofit/>
          </a:bodyPr>
          <a:lstStyle/>
          <a:p>
            <a:pPr algn="l"/>
            <a:r>
              <a:rPr lang="pt-BR" sz="6800">
                <a:solidFill>
                  <a:srgbClr val="FFFFFF"/>
                </a:solidFill>
              </a:rPr>
              <a:t>A Dinâmica Nuclear no Sul da Ásia e na Península Coreana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497F376E-8429-4E0B-A488-C6F25C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963" y="1200152"/>
            <a:ext cx="2816535" cy="4993258"/>
          </a:xfrm>
        </p:spPr>
        <p:txBody>
          <a:bodyPr anchor="ctr">
            <a:normAutofit fontScale="92500" lnSpcReduction="20000"/>
          </a:bodyPr>
          <a:lstStyle/>
          <a:p>
            <a:pPr algn="r"/>
            <a:r>
              <a:rPr lang="pt-BR" sz="3900" dirty="0">
                <a:solidFill>
                  <a:srgbClr val="FFFFFF"/>
                </a:solidFill>
              </a:rPr>
              <a:t>Eugenio Diniz</a:t>
            </a:r>
          </a:p>
          <a:p>
            <a:pPr algn="r"/>
            <a:br>
              <a:rPr lang="pt-BR" sz="2000" dirty="0">
                <a:solidFill>
                  <a:srgbClr val="FFFFFF"/>
                </a:solidFill>
              </a:rPr>
            </a:br>
            <a:r>
              <a:rPr lang="pt-BR" sz="2000" dirty="0">
                <a:solidFill>
                  <a:srgbClr val="FFFFFF"/>
                </a:solidFill>
              </a:rPr>
              <a:t>PUC Minas</a:t>
            </a:r>
            <a:br>
              <a:rPr lang="pt-BR" sz="2000" dirty="0">
                <a:solidFill>
                  <a:srgbClr val="FFFFFF"/>
                </a:solidFill>
              </a:rPr>
            </a:br>
            <a:br>
              <a:rPr lang="pt-BR" sz="2000" dirty="0">
                <a:solidFill>
                  <a:srgbClr val="FFFFFF"/>
                </a:solidFill>
              </a:rPr>
            </a:br>
            <a:r>
              <a:rPr lang="pt-BR" sz="2000" dirty="0">
                <a:solidFill>
                  <a:srgbClr val="FFFFFF"/>
                </a:solidFill>
              </a:rPr>
              <a:t>Pesquisador do CNPq</a:t>
            </a:r>
            <a:br>
              <a:rPr lang="pt-BR" sz="2000" dirty="0">
                <a:solidFill>
                  <a:srgbClr val="FFFFFF"/>
                </a:solidFill>
              </a:rPr>
            </a:br>
            <a:br>
              <a:rPr lang="pt-BR" sz="2000" dirty="0">
                <a:solidFill>
                  <a:srgbClr val="FFFFFF"/>
                </a:solidFill>
              </a:rPr>
            </a:br>
            <a:r>
              <a:rPr lang="pt-BR" sz="2000" dirty="0">
                <a:solidFill>
                  <a:srgbClr val="FFFFFF"/>
                </a:solidFill>
              </a:rPr>
              <a:t>ABRI</a:t>
            </a:r>
            <a:br>
              <a:rPr lang="pt-BR" sz="2000" dirty="0">
                <a:solidFill>
                  <a:srgbClr val="FFFFFF"/>
                </a:solidFill>
              </a:rPr>
            </a:br>
            <a:br>
              <a:rPr lang="pt-BR" sz="2000" dirty="0">
                <a:solidFill>
                  <a:srgbClr val="FFFFFF"/>
                </a:solidFill>
              </a:rPr>
            </a:br>
            <a:r>
              <a:rPr lang="pt-BR" sz="2000" dirty="0" err="1">
                <a:solidFill>
                  <a:srgbClr val="FFFFFF"/>
                </a:solidFill>
              </a:rPr>
              <a:t>International</a:t>
            </a:r>
            <a:r>
              <a:rPr lang="pt-BR" sz="2000" dirty="0">
                <a:solidFill>
                  <a:srgbClr val="FFFFFF"/>
                </a:solidFill>
              </a:rPr>
              <a:t> </a:t>
            </a:r>
            <a:r>
              <a:rPr lang="pt-BR" sz="2000" dirty="0" err="1">
                <a:solidFill>
                  <a:srgbClr val="FFFFFF"/>
                </a:solidFill>
              </a:rPr>
              <a:t>Institute</a:t>
            </a:r>
            <a:r>
              <a:rPr lang="pt-BR" sz="2000" dirty="0">
                <a:solidFill>
                  <a:srgbClr val="FFFFFF"/>
                </a:solidFill>
              </a:rPr>
              <a:t> for </a:t>
            </a:r>
            <a:r>
              <a:rPr lang="pt-BR" sz="2000" dirty="0" err="1">
                <a:solidFill>
                  <a:srgbClr val="FFFFFF"/>
                </a:solidFill>
              </a:rPr>
              <a:t>Strategic</a:t>
            </a:r>
            <a:r>
              <a:rPr lang="pt-BR" sz="2000" dirty="0">
                <a:solidFill>
                  <a:srgbClr val="FFFFFF"/>
                </a:solidFill>
              </a:rPr>
              <a:t> </a:t>
            </a:r>
            <a:r>
              <a:rPr lang="pt-BR" sz="2000" dirty="0" err="1">
                <a:solidFill>
                  <a:srgbClr val="FFFFFF"/>
                </a:solidFill>
              </a:rPr>
              <a:t>Studies</a:t>
            </a:r>
            <a:r>
              <a:rPr lang="pt-BR" sz="2000" dirty="0">
                <a:solidFill>
                  <a:srgbClr val="FFFFFF"/>
                </a:solidFill>
              </a:rPr>
              <a:t> — IISS (Londres)</a:t>
            </a:r>
            <a:br>
              <a:rPr lang="pt-BR" sz="2000" dirty="0">
                <a:solidFill>
                  <a:srgbClr val="FFFFFF"/>
                </a:solidFill>
              </a:rPr>
            </a:br>
            <a:br>
              <a:rPr lang="pt-BR" sz="2000" dirty="0">
                <a:solidFill>
                  <a:srgbClr val="FFFFFF"/>
                </a:solidFill>
              </a:rPr>
            </a:br>
            <a:r>
              <a:rPr lang="pt-BR" sz="2000" dirty="0" err="1">
                <a:solidFill>
                  <a:srgbClr val="FFFFFF"/>
                </a:solidFill>
              </a:rPr>
              <a:t>Arms</a:t>
            </a:r>
            <a:r>
              <a:rPr lang="pt-BR" sz="2000" dirty="0">
                <a:solidFill>
                  <a:srgbClr val="FFFFFF"/>
                </a:solidFill>
              </a:rPr>
              <a:t> </a:t>
            </a:r>
            <a:r>
              <a:rPr lang="pt-BR" sz="2000" dirty="0" err="1">
                <a:solidFill>
                  <a:srgbClr val="FFFFFF"/>
                </a:solidFill>
              </a:rPr>
              <a:t>Control</a:t>
            </a:r>
            <a:r>
              <a:rPr lang="pt-BR" sz="2000" dirty="0">
                <a:solidFill>
                  <a:srgbClr val="FFFFFF"/>
                </a:solidFill>
              </a:rPr>
              <a:t> </a:t>
            </a:r>
            <a:r>
              <a:rPr lang="pt-BR" sz="2000" dirty="0" err="1">
                <a:solidFill>
                  <a:srgbClr val="FFFFFF"/>
                </a:solidFill>
              </a:rPr>
              <a:t>Association</a:t>
            </a:r>
            <a:br>
              <a:rPr lang="pt-BR" sz="2000" dirty="0">
                <a:solidFill>
                  <a:srgbClr val="FFFFFF"/>
                </a:solidFill>
              </a:rPr>
            </a:br>
            <a:br>
              <a:rPr lang="pt-BR" sz="2000" dirty="0">
                <a:solidFill>
                  <a:srgbClr val="FFFFFF"/>
                </a:solidFill>
              </a:rPr>
            </a:br>
            <a:r>
              <a:rPr lang="pt-BR" sz="2000" dirty="0" err="1">
                <a:solidFill>
                  <a:srgbClr val="FFFFFF"/>
                </a:solidFill>
              </a:rPr>
              <a:t>International</a:t>
            </a:r>
            <a:r>
              <a:rPr lang="pt-BR" sz="2000" dirty="0">
                <a:solidFill>
                  <a:srgbClr val="FFFFFF"/>
                </a:solidFill>
              </a:rPr>
              <a:t> </a:t>
            </a:r>
            <a:r>
              <a:rPr lang="pt-BR" sz="2000" dirty="0" err="1">
                <a:solidFill>
                  <a:srgbClr val="FFFFFF"/>
                </a:solidFill>
              </a:rPr>
              <a:t>Association</a:t>
            </a:r>
            <a:r>
              <a:rPr lang="pt-BR" sz="2000" dirty="0">
                <a:solidFill>
                  <a:srgbClr val="FFFFFF"/>
                </a:solidFill>
              </a:rPr>
              <a:t> for Security </a:t>
            </a:r>
            <a:r>
              <a:rPr lang="pt-BR" sz="2000" dirty="0" err="1">
                <a:solidFill>
                  <a:srgbClr val="FFFFFF"/>
                </a:solidFill>
              </a:rPr>
              <a:t>and</a:t>
            </a:r>
            <a:r>
              <a:rPr lang="pt-BR" sz="2000" dirty="0">
                <a:solidFill>
                  <a:srgbClr val="FFFFFF"/>
                </a:solidFill>
              </a:rPr>
              <a:t> </a:t>
            </a:r>
            <a:r>
              <a:rPr lang="pt-BR" sz="2000" dirty="0" err="1">
                <a:solidFill>
                  <a:srgbClr val="FFFFFF"/>
                </a:solidFill>
              </a:rPr>
              <a:t>Intelligence</a:t>
            </a:r>
            <a:r>
              <a:rPr lang="pt-BR" sz="2000" dirty="0">
                <a:solidFill>
                  <a:srgbClr val="FFFFFF"/>
                </a:solidFill>
              </a:rPr>
              <a:t> </a:t>
            </a:r>
            <a:r>
              <a:rPr lang="pt-BR" sz="2000" dirty="0" err="1">
                <a:solidFill>
                  <a:srgbClr val="FFFFFF"/>
                </a:solidFill>
              </a:rPr>
              <a:t>Studies</a:t>
            </a:r>
            <a:r>
              <a:rPr lang="pt-BR" sz="2000" dirty="0">
                <a:solidFill>
                  <a:srgbClr val="FFFFFF"/>
                </a:solidFill>
              </a:rPr>
              <a:t> — INASIS</a:t>
            </a:r>
            <a:br>
              <a:rPr lang="pt-BR" sz="2000" dirty="0">
                <a:solidFill>
                  <a:srgbClr val="FFFFFF"/>
                </a:solidFill>
              </a:rPr>
            </a:br>
            <a:br>
              <a:rPr lang="pt-BR" sz="2000" dirty="0">
                <a:solidFill>
                  <a:srgbClr val="FFFFFF"/>
                </a:solidFill>
              </a:rPr>
            </a:br>
            <a:r>
              <a:rPr lang="pt-BR" sz="2000" dirty="0" err="1">
                <a:solidFill>
                  <a:srgbClr val="FFFFFF"/>
                </a:solidFill>
              </a:rPr>
              <a:t>Synopsis</a:t>
            </a:r>
            <a:r>
              <a:rPr lang="pt-BR" sz="2000" dirty="0">
                <a:solidFill>
                  <a:srgbClr val="FFFFFF"/>
                </a:solidFill>
              </a:rPr>
              <a:t> — Inteligência, Estratégia, Diplomacia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4D17C8-E9C2-48A4-AA36-D7048A6CC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891" y="2286000"/>
            <a:ext cx="0" cy="22860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612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F16ED8C-9DF9-446E-962A-6DC249D35F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1775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50F7429-7194-4665-958C-CD1F0408C2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78" r="1" b="16784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5576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34FB4E5-14CE-47E3-83FA-7A4AC1C99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 t="890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D7D319F-199C-4F7A-83C3-48D218E16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A </a:t>
            </a:r>
            <a:r>
              <a:rPr lang="en-US" dirty="0" err="1">
                <a:solidFill>
                  <a:srgbClr val="FFFFFF"/>
                </a:solidFill>
              </a:rPr>
              <a:t>tensão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atual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689EF6-E86E-4C50-819E-848F7913F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6401"/>
          </a:xfrm>
        </p:spPr>
        <p:txBody>
          <a:bodyPr>
            <a:normAutofit/>
          </a:bodyPr>
          <a:lstStyle/>
          <a:p>
            <a:r>
              <a:rPr lang="pt-BR" dirty="0"/>
              <a:t>Forte desconfiança regional</a:t>
            </a:r>
          </a:p>
          <a:p>
            <a:r>
              <a:rPr lang="pt-BR" dirty="0"/>
              <a:t>Intensa oposição chinesa à B&amp;RI, com forte atuação regional contrária</a:t>
            </a:r>
          </a:p>
          <a:p>
            <a:r>
              <a:rPr lang="pt-BR" dirty="0"/>
              <a:t>Impactos cruzados com as disputas em torno do Mar da China Sul</a:t>
            </a:r>
          </a:p>
          <a:p>
            <a:r>
              <a:rPr lang="pt-BR" dirty="0"/>
              <a:t>Possibilidade de revisão da doutrina nuclear indiana — ataque </a:t>
            </a:r>
            <a:r>
              <a:rPr lang="pt-BR" dirty="0" err="1"/>
              <a:t>contraforças</a:t>
            </a:r>
            <a:r>
              <a:rPr lang="pt-BR" dirty="0"/>
              <a:t> ao Paquistão?</a:t>
            </a:r>
          </a:p>
          <a:p>
            <a:r>
              <a:rPr lang="pt-BR" dirty="0"/>
              <a:t>Tenderia a intensificar tensões também com a China — “dilema da segurança”</a:t>
            </a:r>
          </a:p>
          <a:p>
            <a:r>
              <a:rPr lang="pt-BR" dirty="0"/>
              <a:t>Inconsistências doutrinárias principalmente no Paquistão</a:t>
            </a:r>
          </a:p>
          <a:p>
            <a:pPr lvl="1"/>
            <a:r>
              <a:rPr lang="pt-BR" dirty="0"/>
              <a:t>Desacoplamento vs. </a:t>
            </a:r>
            <a:r>
              <a:rPr lang="pt-BR" dirty="0" err="1"/>
              <a:t>first</a:t>
            </a:r>
            <a:r>
              <a:rPr lang="pt-BR" dirty="0"/>
              <a:t> use</a:t>
            </a:r>
          </a:p>
          <a:p>
            <a:pPr lvl="1"/>
            <a:r>
              <a:rPr lang="pt-BR" dirty="0"/>
              <a:t>Discussão da </a:t>
            </a:r>
            <a:r>
              <a:rPr lang="pt-BR"/>
              <a:t>dissuasão, escalada </a:t>
            </a:r>
            <a:r>
              <a:rPr lang="pt-BR" dirty="0"/>
              <a:t>e da </a:t>
            </a:r>
            <a:r>
              <a:rPr lang="pt-BR" dirty="0" err="1"/>
              <a:t>desescalada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46964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4E432E1-012A-4792-8729-C64634E356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4CB5DFC-8592-4819-A9F9-6BC278982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 err="1">
                <a:solidFill>
                  <a:srgbClr val="FFFF00"/>
                </a:solidFill>
              </a:rPr>
              <a:t>Coreia</a:t>
            </a:r>
            <a:r>
              <a:rPr lang="en-US" dirty="0">
                <a:solidFill>
                  <a:srgbClr val="FFFF00"/>
                </a:solidFill>
              </a:rPr>
              <a:t> do Norte</a:t>
            </a:r>
          </a:p>
        </p:txBody>
      </p:sp>
    </p:spTree>
    <p:extLst>
      <p:ext uri="{BB962C8B-B14F-4D97-AF65-F5344CB8AC3E}">
        <p14:creationId xmlns:p14="http://schemas.microsoft.com/office/powerpoint/2010/main" val="7914763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49A2F3D-C01E-431B-B9CD-41B8DE71EB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69" b="9284"/>
          <a:stretch/>
        </p:blipFill>
        <p:spPr>
          <a:xfrm>
            <a:off x="-100552" y="-113122"/>
            <a:ext cx="12393104" cy="69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381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4E432E1-012A-4792-8729-C64634E356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4CB5DFC-8592-4819-A9F9-6BC278982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949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dirty="0" err="1">
                <a:solidFill>
                  <a:srgbClr val="FFFF00"/>
                </a:solidFill>
              </a:rPr>
              <a:t>Retrospecto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8F91EB-199E-4DAB-9E27-B5C263E01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0594"/>
            <a:ext cx="10515600" cy="5279921"/>
          </a:xfrm>
        </p:spPr>
        <p:txBody>
          <a:bodyPr>
            <a:normAutofit/>
          </a:bodyPr>
          <a:lstStyle/>
          <a:p>
            <a:r>
              <a:rPr lang="pt-BR" dirty="0"/>
              <a:t>Após um acordo malogrado, a Coreia do Norte se retira do TNP e realiza vários testes nucleares</a:t>
            </a:r>
          </a:p>
          <a:p>
            <a:r>
              <a:rPr lang="pt-BR" dirty="0"/>
              <a:t>Avanço rápido no desenvolvimento e teste de mísseis</a:t>
            </a:r>
          </a:p>
          <a:p>
            <a:r>
              <a:rPr lang="pt-BR" dirty="0"/>
              <a:t>Afirma-se disposta a negociações bilaterais com os EUA, demanda garantias e, posteriormente, a suspensão dos exercícios conjuntos EUA-Coreia do Sul</a:t>
            </a:r>
          </a:p>
          <a:p>
            <a:r>
              <a:rPr lang="pt-BR" dirty="0"/>
              <a:t>EUA: aceita as </a:t>
            </a:r>
            <a:r>
              <a:rPr lang="pt-BR" i="1" dirty="0" err="1"/>
              <a:t>Six-Party</a:t>
            </a:r>
            <a:r>
              <a:rPr lang="pt-BR" i="1" dirty="0"/>
              <a:t> </a:t>
            </a:r>
            <a:r>
              <a:rPr lang="pt-BR" i="1" dirty="0" err="1"/>
              <a:t>Talks</a:t>
            </a:r>
            <a:r>
              <a:rPr lang="pt-BR" dirty="0"/>
              <a:t>, mas não encontro bilateral sem </a:t>
            </a:r>
            <a:r>
              <a:rPr lang="pt-BR" dirty="0" err="1"/>
              <a:t>desnuclearização</a:t>
            </a:r>
            <a:endParaRPr lang="pt-BR" dirty="0"/>
          </a:p>
          <a:p>
            <a:r>
              <a:rPr lang="pt-BR" dirty="0"/>
              <a:t>Sanções crescentes sobre a Coreia do Norte, com suspeitas de descumprimento por parte da China</a:t>
            </a:r>
          </a:p>
        </p:txBody>
      </p:sp>
    </p:spTree>
    <p:extLst>
      <p:ext uri="{BB962C8B-B14F-4D97-AF65-F5344CB8AC3E}">
        <p14:creationId xmlns:p14="http://schemas.microsoft.com/office/powerpoint/2010/main" val="2533828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4E432E1-012A-4792-8729-C64634E356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4CB5DFC-8592-4819-A9F9-6BC278982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949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dirty="0">
                <a:solidFill>
                  <a:srgbClr val="FFFF00"/>
                </a:solidFill>
              </a:rPr>
              <a:t>2017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8F91EB-199E-4DAB-9E27-B5C263E01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0594"/>
            <a:ext cx="10515600" cy="5279921"/>
          </a:xfrm>
        </p:spPr>
        <p:txBody>
          <a:bodyPr>
            <a:normAutofit/>
          </a:bodyPr>
          <a:lstStyle/>
          <a:p>
            <a:r>
              <a:rPr lang="pt-BR" dirty="0"/>
              <a:t>Dramática intensificação das tensões, com ofensas de lado a lado</a:t>
            </a:r>
          </a:p>
          <a:p>
            <a:r>
              <a:rPr lang="pt-BR" dirty="0"/>
              <a:t>Possibilidade de guerra considerada de fato</a:t>
            </a:r>
          </a:p>
          <a:p>
            <a:r>
              <a:rPr lang="pt-BR" i="1" dirty="0">
                <a:solidFill>
                  <a:srgbClr val="FFFF00"/>
                </a:solidFill>
              </a:rPr>
              <a:t>Em nenhum momento, a China afirma publicamente que lutaria para defender a Coreia do Norte</a:t>
            </a:r>
          </a:p>
        </p:txBody>
      </p:sp>
    </p:spTree>
    <p:extLst>
      <p:ext uri="{BB962C8B-B14F-4D97-AF65-F5344CB8AC3E}">
        <p14:creationId xmlns:p14="http://schemas.microsoft.com/office/powerpoint/2010/main" val="6922826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4E432E1-012A-4792-8729-C64634E356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4CB5DFC-8592-4819-A9F9-6BC278982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dirty="0">
                <a:solidFill>
                  <a:srgbClr val="FFFF00"/>
                </a:solidFill>
              </a:rPr>
              <a:t>2018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8F91EB-199E-4DAB-9E27-B5C263E01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pt-BR" dirty="0"/>
              <a:t>Intensificação da disputa EUA-China em outras áreas (“guerra comercial”)</a:t>
            </a:r>
          </a:p>
          <a:p>
            <a:r>
              <a:rPr lang="pt-BR" dirty="0"/>
              <a:t>Dificuldades políticas com a B&amp;RI</a:t>
            </a:r>
          </a:p>
          <a:p>
            <a:r>
              <a:rPr lang="pt-BR" dirty="0"/>
              <a:t>Após visita à China, Coreia do Norte aceita publicamente a </a:t>
            </a:r>
            <a:r>
              <a:rPr lang="pt-BR" dirty="0" err="1"/>
              <a:t>desnuclearização</a:t>
            </a:r>
            <a:endParaRPr lang="pt-BR" dirty="0"/>
          </a:p>
          <a:p>
            <a:r>
              <a:rPr lang="pt-BR" dirty="0"/>
              <a:t>Encontro das Coreias</a:t>
            </a:r>
          </a:p>
          <a:p>
            <a:r>
              <a:rPr lang="pt-BR" dirty="0"/>
              <a:t>Cimeira de Singapura (quase não foi realizada)</a:t>
            </a:r>
          </a:p>
        </p:txBody>
      </p:sp>
    </p:spTree>
    <p:extLst>
      <p:ext uri="{BB962C8B-B14F-4D97-AF65-F5344CB8AC3E}">
        <p14:creationId xmlns:p14="http://schemas.microsoft.com/office/powerpoint/2010/main" val="285719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4E432E1-012A-4792-8729-C64634E356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4CB5DFC-8592-4819-A9F9-6BC278982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dirty="0" err="1">
                <a:solidFill>
                  <a:srgbClr val="FFFF00"/>
                </a:solidFill>
              </a:rPr>
              <a:t>Resultados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8F91EB-199E-4DAB-9E27-B5C263E01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pt-BR" dirty="0"/>
              <a:t>Compromisso público com a </a:t>
            </a:r>
            <a:r>
              <a:rPr lang="pt-BR" dirty="0" err="1"/>
              <a:t>desnuclearização</a:t>
            </a:r>
            <a:r>
              <a:rPr lang="pt-BR" dirty="0"/>
              <a:t>, sem qualquer menção a alívio de sanções</a:t>
            </a:r>
          </a:p>
          <a:p>
            <a:r>
              <a:rPr lang="pt-BR" dirty="0"/>
              <a:t>Desde o anúncio da cúpula, não houve mais testes</a:t>
            </a:r>
          </a:p>
          <a:p>
            <a:r>
              <a:rPr lang="pt-BR" dirty="0"/>
              <a:t>Concessões adicionais: libertação de três prisioneiros e devolução dos restos mortais de soldados da Guerra da Coreia</a:t>
            </a:r>
          </a:p>
          <a:p>
            <a:r>
              <a:rPr lang="pt-BR" dirty="0"/>
              <a:t>Kim Jong-Um obtém seu encontro bilateral</a:t>
            </a:r>
          </a:p>
          <a:p>
            <a:r>
              <a:rPr lang="pt-BR" dirty="0"/>
              <a:t>Obtém a suspensão dos exercícios EUA-Coreia do Sul</a:t>
            </a:r>
          </a:p>
          <a:p>
            <a:r>
              <a:rPr lang="pt-BR" i="1" dirty="0">
                <a:solidFill>
                  <a:srgbClr val="FFFF00"/>
                </a:solidFill>
              </a:rPr>
              <a:t>Diante da possibilidade real de guerra, a China e a Coreia do Norte parecem ter recuado</a:t>
            </a:r>
          </a:p>
        </p:txBody>
      </p:sp>
    </p:spTree>
    <p:extLst>
      <p:ext uri="{BB962C8B-B14F-4D97-AF65-F5344CB8AC3E}">
        <p14:creationId xmlns:p14="http://schemas.microsoft.com/office/powerpoint/2010/main" val="3549010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4E432E1-012A-4792-8729-C64634E356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4CB5DFC-8592-4819-A9F9-6BC278982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dirty="0" err="1">
                <a:solidFill>
                  <a:srgbClr val="FFFF00"/>
                </a:solidFill>
              </a:rPr>
              <a:t>Perspectivas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8F91EB-199E-4DAB-9E27-B5C263E01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pt-BR" dirty="0"/>
              <a:t>Há muito trabalho adiante, mas </a:t>
            </a:r>
            <a:r>
              <a:rPr lang="pt-BR" i="1" dirty="0"/>
              <a:t>China e Coreia do Norte pagaram custo muito alto</a:t>
            </a:r>
            <a:r>
              <a:rPr lang="pt-BR" dirty="0"/>
              <a:t>; resta colher os benefícios</a:t>
            </a:r>
          </a:p>
          <a:p>
            <a:r>
              <a:rPr lang="pt-BR" dirty="0"/>
              <a:t>Os sacrifícios dos EUA foram baixos e reversíveis</a:t>
            </a:r>
          </a:p>
          <a:p>
            <a:r>
              <a:rPr lang="pt-BR" dirty="0"/>
              <a:t>Risco de que as pressões sobre a Coreia do Norte diminuam</a:t>
            </a:r>
          </a:p>
          <a:p>
            <a:r>
              <a:rPr lang="pt-BR" dirty="0"/>
              <a:t>Grande possibilidade de que não haja acordo nos detalhes (extensão, implementação, monitoramento, verificação, garantias de cumprimento)</a:t>
            </a:r>
          </a:p>
        </p:txBody>
      </p:sp>
    </p:spTree>
    <p:extLst>
      <p:ext uri="{BB962C8B-B14F-4D97-AF65-F5344CB8AC3E}">
        <p14:creationId xmlns:p14="http://schemas.microsoft.com/office/powerpoint/2010/main" val="7691257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1C4B378-0029-463D-8AB0-68A73B97D1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 l="9617" r="924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F87083E-5FBE-49DF-B423-C2E29C270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l"/>
            <a:r>
              <a:rPr lang="pt-BR" sz="6800">
                <a:solidFill>
                  <a:srgbClr val="FFFFFF"/>
                </a:solidFill>
              </a:rPr>
              <a:t>A Dinâmica Nuclear no Sul da Ásia e na Península Coreana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F0872E9F-7789-469F-A1D6-EED43EAD6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5999"/>
            <a:ext cx="10515600" cy="4114801"/>
          </a:xfrm>
        </p:spPr>
        <p:txBody>
          <a:bodyPr/>
          <a:lstStyle/>
          <a:p>
            <a:r>
              <a:rPr lang="pt-BR" dirty="0">
                <a:ln w="3175">
                  <a:noFill/>
                </a:ln>
              </a:rPr>
              <a:t>A rigor, não houve aumento de atores nuclearmente armados nas duas regiões</a:t>
            </a:r>
          </a:p>
          <a:p>
            <a:r>
              <a:rPr lang="pt-BR" dirty="0">
                <a:ln w="3175">
                  <a:noFill/>
                </a:ln>
              </a:rPr>
              <a:t>No caso da Coreia do Norte, é possível que venha a haver a </a:t>
            </a:r>
            <a:r>
              <a:rPr lang="pt-BR" dirty="0" err="1">
                <a:ln w="3175">
                  <a:noFill/>
                </a:ln>
              </a:rPr>
              <a:t>desnuclearização</a:t>
            </a:r>
            <a:endParaRPr lang="pt-BR" dirty="0">
              <a:ln w="3175">
                <a:noFill/>
              </a:ln>
            </a:endParaRPr>
          </a:p>
          <a:p>
            <a:r>
              <a:rPr lang="pt-BR" dirty="0">
                <a:ln w="3175">
                  <a:noFill/>
                </a:ln>
              </a:rPr>
              <a:t>Portanto, rigorosamente, o foco não é a proliferação nuclear</a:t>
            </a:r>
          </a:p>
          <a:p>
            <a:r>
              <a:rPr lang="pt-BR" dirty="0">
                <a:ln w="3175">
                  <a:noFill/>
                </a:ln>
              </a:rPr>
              <a:t>Os dois processos políticos estão seguindo cursos distintos, e serão tratados separadamente</a:t>
            </a:r>
          </a:p>
        </p:txBody>
      </p:sp>
    </p:spTree>
    <p:extLst>
      <p:ext uri="{BB962C8B-B14F-4D97-AF65-F5344CB8AC3E}">
        <p14:creationId xmlns:p14="http://schemas.microsoft.com/office/powerpoint/2010/main" val="33531291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741D48A-E18B-4FB2-8A27-9F979C4A7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" y="0"/>
            <a:ext cx="121774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048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34FB4E5-14CE-47E3-83FA-7A4AC1C99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 t="890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D7D319F-199C-4F7A-83C3-48D218E16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 err="1">
                <a:solidFill>
                  <a:srgbClr val="FFFFFF"/>
                </a:solidFill>
              </a:rPr>
              <a:t>Índia</a:t>
            </a:r>
            <a:r>
              <a:rPr lang="en-US" dirty="0">
                <a:solidFill>
                  <a:srgbClr val="FFFFFF"/>
                </a:solidFill>
              </a:rPr>
              <a:t>, China e </a:t>
            </a:r>
            <a:r>
              <a:rPr lang="en-US" dirty="0" err="1">
                <a:solidFill>
                  <a:srgbClr val="FFFFFF"/>
                </a:solidFill>
              </a:rPr>
              <a:t>Paquistão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2554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34FB4E5-14CE-47E3-83FA-7A4AC1C99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/>
          </a:blip>
          <a:srcRect t="893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D7D319F-199C-4F7A-83C3-48D218E16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75" y="141552"/>
            <a:ext cx="5538459" cy="90558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A </a:t>
            </a:r>
            <a:r>
              <a:rPr lang="en-US" dirty="0" err="1">
                <a:solidFill>
                  <a:srgbClr val="FFFF00"/>
                </a:solidFill>
              </a:rPr>
              <a:t>Situação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até</a:t>
            </a:r>
            <a:r>
              <a:rPr lang="en-US" dirty="0">
                <a:solidFill>
                  <a:srgbClr val="FFFF00"/>
                </a:solidFill>
              </a:rPr>
              <a:t> 1998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689EF6-E86E-4C50-819E-848F7913F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67115"/>
            <a:ext cx="5621231" cy="5249333"/>
          </a:xfrm>
        </p:spPr>
        <p:txBody>
          <a:bodyPr anchor="t">
            <a:normAutofit/>
          </a:bodyPr>
          <a:lstStyle/>
          <a:p>
            <a:r>
              <a:rPr lang="pt-BR" sz="2400" dirty="0">
                <a:solidFill>
                  <a:srgbClr val="FFFF00"/>
                </a:solidFill>
              </a:rPr>
              <a:t>Disputa Índia vs. China (cessar-fogo desde 1962)</a:t>
            </a:r>
          </a:p>
          <a:p>
            <a:r>
              <a:rPr lang="pt-BR" sz="2400" dirty="0">
                <a:solidFill>
                  <a:srgbClr val="FFFF00"/>
                </a:solidFill>
              </a:rPr>
              <a:t>Disputa Índia vs. Paquistão (principalmente </a:t>
            </a:r>
            <a:r>
              <a:rPr lang="pt-BR" sz="2400" dirty="0" err="1">
                <a:solidFill>
                  <a:srgbClr val="FFFF00"/>
                </a:solidFill>
              </a:rPr>
              <a:t>Kashmir</a:t>
            </a:r>
            <a:r>
              <a:rPr lang="pt-BR" sz="2400" dirty="0">
                <a:solidFill>
                  <a:srgbClr val="FFFF00"/>
                </a:solidFill>
              </a:rPr>
              <a:t>)</a:t>
            </a:r>
          </a:p>
          <a:p>
            <a:r>
              <a:rPr lang="pt-BR" sz="2400" dirty="0">
                <a:solidFill>
                  <a:srgbClr val="FFFF00"/>
                </a:solidFill>
              </a:rPr>
              <a:t>Convergência China-Paquistão</a:t>
            </a:r>
          </a:p>
          <a:p>
            <a:r>
              <a:rPr lang="pt-BR" sz="2400" dirty="0">
                <a:solidFill>
                  <a:srgbClr val="FFFF00"/>
                </a:solidFill>
              </a:rPr>
              <a:t>Índia</a:t>
            </a:r>
          </a:p>
          <a:p>
            <a:pPr lvl="1"/>
            <a:r>
              <a:rPr lang="pt-BR" sz="2000" dirty="0">
                <a:solidFill>
                  <a:srgbClr val="FFFF00"/>
                </a:solidFill>
              </a:rPr>
              <a:t>Atitude defensiva (status quo favorável)</a:t>
            </a:r>
          </a:p>
          <a:p>
            <a:pPr lvl="1"/>
            <a:r>
              <a:rPr lang="pt-BR" sz="2000" dirty="0">
                <a:solidFill>
                  <a:srgbClr val="FFFF00"/>
                </a:solidFill>
              </a:rPr>
              <a:t>Confiança na sua enorme superioridade convencional contra o Paquistão</a:t>
            </a:r>
          </a:p>
          <a:p>
            <a:pPr lvl="1"/>
            <a:r>
              <a:rPr lang="pt-BR" sz="2000" dirty="0">
                <a:solidFill>
                  <a:srgbClr val="FFFF00"/>
                </a:solidFill>
              </a:rPr>
              <a:t>Confiança em problemas logísticos da China</a:t>
            </a:r>
          </a:p>
          <a:p>
            <a:pPr lvl="1"/>
            <a:r>
              <a:rPr lang="pt-BR" sz="2000" dirty="0">
                <a:solidFill>
                  <a:srgbClr val="FFFF00"/>
                </a:solidFill>
              </a:rPr>
              <a:t>Dificuldades do emprego de artefatos nucleares por esta</a:t>
            </a:r>
          </a:p>
        </p:txBody>
      </p:sp>
      <p:sp>
        <p:nvSpPr>
          <p:cNvPr id="12" name="Freeform 49">
            <a:extLst>
              <a:ext uri="{FF2B5EF4-FFF2-40B4-BE49-F238E27FC236}">
                <a16:creationId xmlns:a16="http://schemas.microsoft.com/office/drawing/2014/main" id="{EF9B8DF2-C3F5-49A2-94D2-F7B65A0F1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4" y="581159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EB426A7-4669-4EB9-9FAB-DF844BE561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92" r="5149"/>
          <a:stretch/>
        </p:blipFill>
        <p:spPr>
          <a:xfrm>
            <a:off x="6893342" y="760562"/>
            <a:ext cx="5298683" cy="6097438"/>
          </a:xfrm>
          <a:custGeom>
            <a:avLst/>
            <a:gdLst>
              <a:gd name="connsiteX0" fmla="*/ 3120528 w 5298683"/>
              <a:gd name="connsiteY0" fmla="*/ 0 h 6097438"/>
              <a:gd name="connsiteX1" fmla="*/ 5105473 w 5298683"/>
              <a:gd name="connsiteY1" fmla="*/ 712577 h 6097438"/>
              <a:gd name="connsiteX2" fmla="*/ 5298683 w 5298683"/>
              <a:gd name="connsiteY2" fmla="*/ 888178 h 6097438"/>
              <a:gd name="connsiteX3" fmla="*/ 5298683 w 5298683"/>
              <a:gd name="connsiteY3" fmla="*/ 5352876 h 6097438"/>
              <a:gd name="connsiteX4" fmla="*/ 5105473 w 5298683"/>
              <a:gd name="connsiteY4" fmla="*/ 5528477 h 6097438"/>
              <a:gd name="connsiteX5" fmla="*/ 4335177 w 5298683"/>
              <a:gd name="connsiteY5" fmla="*/ 5995828 h 6097438"/>
              <a:gd name="connsiteX6" fmla="*/ 4057556 w 5298683"/>
              <a:gd name="connsiteY6" fmla="*/ 6097438 h 6097438"/>
              <a:gd name="connsiteX7" fmla="*/ 2183499 w 5298683"/>
              <a:gd name="connsiteY7" fmla="*/ 6097438 h 6097438"/>
              <a:gd name="connsiteX8" fmla="*/ 1905878 w 5298683"/>
              <a:gd name="connsiteY8" fmla="*/ 5995828 h 6097438"/>
              <a:gd name="connsiteX9" fmla="*/ 0 w 5298683"/>
              <a:gd name="connsiteY9" fmla="*/ 3120527 h 6097438"/>
              <a:gd name="connsiteX10" fmla="*/ 3120528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791664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34FB4E5-14CE-47E3-83FA-7A4AC1C99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 t="890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D7D319F-199C-4F7A-83C3-48D218E16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dirty="0" err="1">
                <a:solidFill>
                  <a:srgbClr val="FFFFFF"/>
                </a:solidFill>
              </a:rPr>
              <a:t>Os</a:t>
            </a:r>
            <a:r>
              <a:rPr lang="en-US" dirty="0">
                <a:solidFill>
                  <a:srgbClr val="FFFFFF"/>
                </a:solidFill>
              </a:rPr>
              <a:t> testes </a:t>
            </a:r>
            <a:r>
              <a:rPr lang="en-US" dirty="0" err="1">
                <a:solidFill>
                  <a:srgbClr val="FFFFFF"/>
                </a:solidFill>
              </a:rPr>
              <a:t>nucleares</a:t>
            </a:r>
            <a:r>
              <a:rPr lang="en-US" dirty="0">
                <a:solidFill>
                  <a:srgbClr val="FFFFFF"/>
                </a:solidFill>
              </a:rPr>
              <a:t> de 1998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689EF6-E86E-4C50-819E-848F7913F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Expectativa de estabilização para continuidade de negociações com diminuição de tensões</a:t>
            </a:r>
          </a:p>
          <a:p>
            <a:r>
              <a:rPr lang="pt-BR" dirty="0"/>
              <a:t>O assim chamado </a:t>
            </a:r>
            <a:r>
              <a:rPr lang="pt-BR" i="1" dirty="0"/>
              <a:t>paradoxo estabilidade-instabilidade</a:t>
            </a:r>
            <a:endParaRPr lang="pt-BR" dirty="0"/>
          </a:p>
          <a:p>
            <a:pPr lvl="1"/>
            <a:r>
              <a:rPr lang="pt-BR" dirty="0"/>
              <a:t>Guerra de </a:t>
            </a:r>
            <a:r>
              <a:rPr lang="pt-BR" dirty="0" err="1"/>
              <a:t>Kargil</a:t>
            </a:r>
            <a:r>
              <a:rPr lang="pt-BR" dirty="0"/>
              <a:t> (maio-julho 1999)</a:t>
            </a:r>
          </a:p>
          <a:p>
            <a:pPr lvl="1"/>
            <a:r>
              <a:rPr lang="pt-BR" dirty="0"/>
              <a:t>A Crise dos Dois Picos (dezembro de 2001-maio de 2002): indianos concluem que demora excessiva na mobilização prejudicou a retaliação convencional em larga escala</a:t>
            </a:r>
          </a:p>
        </p:txBody>
      </p:sp>
    </p:spTree>
    <p:extLst>
      <p:ext uri="{BB962C8B-B14F-4D97-AF65-F5344CB8AC3E}">
        <p14:creationId xmlns:p14="http://schemas.microsoft.com/office/powerpoint/2010/main" val="1057472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34FB4E5-14CE-47E3-83FA-7A4AC1C99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 t="890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D7D319F-199C-4F7A-83C3-48D218E16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dirty="0" err="1">
                <a:solidFill>
                  <a:srgbClr val="FFFFFF"/>
                </a:solidFill>
              </a:rPr>
              <a:t>Índia</a:t>
            </a:r>
            <a:r>
              <a:rPr lang="en-US" dirty="0">
                <a:solidFill>
                  <a:srgbClr val="FFFFFF"/>
                </a:solidFill>
              </a:rPr>
              <a:t> — </a:t>
            </a:r>
            <a:r>
              <a:rPr lang="en-US" dirty="0" err="1">
                <a:solidFill>
                  <a:srgbClr val="FFFFFF"/>
                </a:solidFill>
              </a:rPr>
              <a:t>Revisão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Doutrinária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4C2C27A4-2743-4840-AD65-B31945DC6C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61615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2524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34FB4E5-14CE-47E3-83FA-7A4AC1C99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 t="890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D7D319F-199C-4F7A-83C3-48D218E16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dirty="0" err="1">
                <a:solidFill>
                  <a:srgbClr val="FFFFFF"/>
                </a:solidFill>
              </a:rPr>
              <a:t>Paquistão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4C2C27A4-2743-4840-AD65-B31945DC6C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834823"/>
              </p:ext>
            </p:extLst>
          </p:nvPr>
        </p:nvGraphicFramePr>
        <p:xfrm>
          <a:off x="2032000" y="110639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19490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34FB4E5-14CE-47E3-83FA-7A4AC1C99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 t="890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D7D319F-199C-4F7A-83C3-48D218E16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dirty="0" err="1">
                <a:solidFill>
                  <a:srgbClr val="FFFFFF"/>
                </a:solidFill>
              </a:rPr>
              <a:t>Atentado</a:t>
            </a:r>
            <a:r>
              <a:rPr lang="en-US" dirty="0">
                <a:solidFill>
                  <a:srgbClr val="FFFFFF"/>
                </a:solidFill>
              </a:rPr>
              <a:t> de Mumbai/ </a:t>
            </a:r>
            <a:r>
              <a:rPr lang="en-US" dirty="0" err="1">
                <a:solidFill>
                  <a:srgbClr val="FFFFFF"/>
                </a:solidFill>
              </a:rPr>
              <a:t>Atividade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Chinesa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689EF6-E86E-4C50-819E-848F7913F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57189"/>
          </a:xfrm>
        </p:spPr>
        <p:txBody>
          <a:bodyPr>
            <a:normAutofit/>
          </a:bodyPr>
          <a:lstStyle/>
          <a:p>
            <a:r>
              <a:rPr lang="pt-BR" dirty="0"/>
              <a:t>Crise doutrinária na Índia</a:t>
            </a:r>
          </a:p>
          <a:p>
            <a:r>
              <a:rPr lang="pt-BR" dirty="0"/>
              <a:t>Aumento da presença chinesa no Oceano Índico</a:t>
            </a:r>
          </a:p>
          <a:p>
            <a:r>
              <a:rPr lang="pt-BR" dirty="0"/>
              <a:t>Intensificação da atividade naval (Andaman e </a:t>
            </a:r>
            <a:r>
              <a:rPr lang="pt-BR" dirty="0" err="1"/>
              <a:t>Nicobar</a:t>
            </a:r>
            <a:r>
              <a:rPr lang="pt-BR" dirty="0"/>
              <a:t>)</a:t>
            </a:r>
          </a:p>
          <a:p>
            <a:pPr lvl="1"/>
            <a:r>
              <a:rPr lang="pt-BR" dirty="0"/>
              <a:t>Reação do Paquistão</a:t>
            </a:r>
          </a:p>
          <a:p>
            <a:r>
              <a:rPr lang="pt-BR" dirty="0"/>
              <a:t>A </a:t>
            </a:r>
            <a:r>
              <a:rPr lang="pt-BR" dirty="0" err="1"/>
              <a:t>Belt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Road </a:t>
            </a:r>
            <a:r>
              <a:rPr lang="pt-BR" dirty="0" err="1"/>
              <a:t>Initiative</a:t>
            </a:r>
            <a:endParaRPr lang="pt-BR" dirty="0"/>
          </a:p>
          <a:p>
            <a:r>
              <a:rPr lang="pt-BR" dirty="0"/>
              <a:t>Atitude mais agressiva da China — incursões de fronteira</a:t>
            </a:r>
          </a:p>
          <a:p>
            <a:r>
              <a:rPr lang="pt-BR" dirty="0"/>
              <a:t>A Crise de </a:t>
            </a:r>
            <a:r>
              <a:rPr lang="pt-BR" dirty="0" err="1"/>
              <a:t>Doklam</a:t>
            </a:r>
            <a:r>
              <a:rPr lang="pt-BR" dirty="0"/>
              <a:t> (junho-agosto de 2017)</a:t>
            </a:r>
          </a:p>
        </p:txBody>
      </p:sp>
    </p:spTree>
    <p:extLst>
      <p:ext uri="{BB962C8B-B14F-4D97-AF65-F5344CB8AC3E}">
        <p14:creationId xmlns:p14="http://schemas.microsoft.com/office/powerpoint/2010/main" val="1417721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2513</TotalTime>
  <Words>706</Words>
  <Application>Microsoft Office PowerPoint</Application>
  <PresentationFormat>Widescreen</PresentationFormat>
  <Paragraphs>90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Tema do Office</vt:lpstr>
      <vt:lpstr>A Dinâmica Nuclear no Sul da Ásia e na Península Coreana</vt:lpstr>
      <vt:lpstr>A Dinâmica Nuclear no Sul da Ásia e na Península Coreana</vt:lpstr>
      <vt:lpstr>Apresentação do PowerPoint</vt:lpstr>
      <vt:lpstr>Índia, China e Paquistão</vt:lpstr>
      <vt:lpstr>A Situação até 1998</vt:lpstr>
      <vt:lpstr>Os testes nucleares de 1998</vt:lpstr>
      <vt:lpstr>Índia — Revisão Doutrinária</vt:lpstr>
      <vt:lpstr>Paquistão</vt:lpstr>
      <vt:lpstr>Atentado de Mumbai/ Atividade Chinesa</vt:lpstr>
      <vt:lpstr>Apresentação do PowerPoint</vt:lpstr>
      <vt:lpstr>Apresentação do PowerPoint</vt:lpstr>
      <vt:lpstr>A tensão atual</vt:lpstr>
      <vt:lpstr>Coreia do Norte</vt:lpstr>
      <vt:lpstr>Apresentação do PowerPoint</vt:lpstr>
      <vt:lpstr>Retrospecto</vt:lpstr>
      <vt:lpstr>2017</vt:lpstr>
      <vt:lpstr>2018</vt:lpstr>
      <vt:lpstr>Resultados</vt:lpstr>
      <vt:lpstr>Perspectivas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Eugenio Diniz</dc:creator>
  <cp:lastModifiedBy>Eugenio Diniz</cp:lastModifiedBy>
  <cp:revision>31</cp:revision>
  <dcterms:created xsi:type="dcterms:W3CDTF">2018-06-23T00:24:49Z</dcterms:created>
  <dcterms:modified xsi:type="dcterms:W3CDTF">2018-06-25T20:28:30Z</dcterms:modified>
</cp:coreProperties>
</file>