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68" r:id="rId5"/>
  </p:sldMasterIdLst>
  <p:notesMasterIdLst>
    <p:notesMasterId r:id="rId14"/>
  </p:notesMasterIdLst>
  <p:sldIdLst>
    <p:sldId id="256" r:id="rId6"/>
    <p:sldId id="439" r:id="rId7"/>
    <p:sldId id="371" r:id="rId8"/>
    <p:sldId id="445" r:id="rId9"/>
    <p:sldId id="442" r:id="rId10"/>
    <p:sldId id="438" r:id="rId11"/>
    <p:sldId id="446" r:id="rId12"/>
    <p:sldId id="327" r:id="rId13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rcelo Caetano Marques" initials="MCM" lastIdx="1" clrIdx="0">
    <p:extLst>
      <p:ext uri="{19B8F6BF-5375-455C-9EA6-DF929625EA0E}">
        <p15:presenceInfo xmlns:p15="http://schemas.microsoft.com/office/powerpoint/2012/main" userId="Marcelo Caetano Marques" providerId="None"/>
      </p:ext>
    </p:extLst>
  </p:cmAuthor>
  <p:cmAuthor id="2" name="Eduardo Favero" initials="EF" lastIdx="2" clrIdx="1">
    <p:extLst>
      <p:ext uri="{19B8F6BF-5375-455C-9EA6-DF929625EA0E}">
        <p15:presenceInfo xmlns:p15="http://schemas.microsoft.com/office/powerpoint/2012/main" userId="Eduardo Favero" providerId="None"/>
      </p:ext>
    </p:extLst>
  </p:cmAuthor>
  <p:cmAuthor id="3" name="Eduardo Jacomo Seraphim Nogueira" initials="EN" lastIdx="3" clrIdx="2">
    <p:extLst>
      <p:ext uri="{19B8F6BF-5375-455C-9EA6-DF929625EA0E}">
        <p15:presenceInfo xmlns:p15="http://schemas.microsoft.com/office/powerpoint/2012/main" userId="S::seraphimn@tcu.gov.br::e8905d81-b107-4fc3-92d6-222312c817e5" providerId="AD"/>
      </p:ext>
    </p:extLst>
  </p:cmAuthor>
  <p:cmAuthor id="4" name="Ana Lucia Epaminondas" initials="ALE" lastIdx="14" clrIdx="3">
    <p:extLst>
      <p:ext uri="{19B8F6BF-5375-455C-9EA6-DF929625EA0E}">
        <p15:presenceInfo xmlns:p15="http://schemas.microsoft.com/office/powerpoint/2012/main" userId="Ana Lucia Epaminondas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4B230"/>
    <a:srgbClr val="0082E1"/>
    <a:srgbClr val="F96206"/>
    <a:srgbClr val="349EE1"/>
    <a:srgbClr val="35A5EB"/>
    <a:srgbClr val="01628D"/>
    <a:srgbClr val="E35B07"/>
    <a:srgbClr val="FF620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2833802-FEF1-4C79-8D5D-14CF1EAF98D9}" styleName="Estilo Claro 2 - Ênfas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74C1A8A3-306A-4EB7-A6B1-4F7E0EB9C5D6}" styleName="Estilo Médio 3 - Ênfase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660B408-B3CF-4A94-85FC-2B1E0A45F4A2}" styleName="Estilo Escuro 2 - Ênfase 1/Ênfas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46F890A9-2807-4EBB-B81D-B2AA78EC7F39}" styleName="Estilo Escuro 2 - Ênfase 5/Ênfase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9298" autoAdjust="0"/>
  </p:normalViewPr>
  <p:slideViewPr>
    <p:cSldViewPr snapToGrid="0">
      <p:cViewPr varScale="1">
        <p:scale>
          <a:sx n="88" d="100"/>
          <a:sy n="88" d="100"/>
        </p:scale>
        <p:origin x="143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commentAuthors" Target="commentAuthors.xml"/><Relationship Id="rId10" Type="http://schemas.openxmlformats.org/officeDocument/2006/relationships/slide" Target="slides/slide5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C0AC47-3803-4272-BD1D-23B0FA4C4C48}" type="datetimeFigureOut">
              <a:rPr lang="pt-BR" smtClean="0"/>
              <a:t>27/11/2024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817001-365E-4F40-B3A3-C700CB11C38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746670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1817001-365E-4F40-B3A3-C700CB11C383}" type="slidenum">
              <a:rPr lang="pt-BR" smtClean="0"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321335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/>
              <a:t>   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1817001-365E-4F40-B3A3-C700CB11C383}" type="slidenum">
              <a:rPr lang="pt-BR" smtClean="0"/>
              <a:t>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538625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/>
              <a:t>   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1817001-365E-4F40-B3A3-C700CB11C383}" type="slidenum">
              <a:rPr lang="pt-BR" smtClean="0"/>
              <a:t>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2240320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/>
              <a:t>   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1817001-365E-4F40-B3A3-C700CB11C383}" type="slidenum">
              <a:rPr lang="pt-BR" smtClean="0"/>
              <a:t>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4529370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/>
              <a:t>   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1817001-365E-4F40-B3A3-C700CB11C383}" type="slidenum">
              <a:rPr lang="pt-BR" smtClean="0"/>
              <a:t>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0748935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/>
              <a:t>   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1817001-365E-4F40-B3A3-C700CB11C383}" type="slidenum">
              <a:rPr lang="pt-BR" smtClean="0"/>
              <a:t>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4751637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1817001-365E-4F40-B3A3-C700CB11C383}" type="slidenum">
              <a:rPr lang="pt-BR" smtClean="0"/>
              <a:t>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62654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3.png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m 9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3354"/>
                    </a14:imgEffect>
                    <a14:imgEffect>
                      <a14:brightnessContrast bright="1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81034" t="74436" b="1"/>
          <a:stretch/>
        </p:blipFill>
        <p:spPr>
          <a:xfrm>
            <a:off x="6709025" y="-64207"/>
            <a:ext cx="5482975" cy="4153123"/>
          </a:xfrm>
          <a:prstGeom prst="rect">
            <a:avLst/>
          </a:prstGeom>
          <a:noFill/>
        </p:spPr>
      </p:pic>
      <p:sp>
        <p:nvSpPr>
          <p:cNvPr id="14" name="Retângulo 13"/>
          <p:cNvSpPr/>
          <p:nvPr userDrawn="1"/>
        </p:nvSpPr>
        <p:spPr>
          <a:xfrm>
            <a:off x="11498580" y="6137910"/>
            <a:ext cx="605790" cy="72009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838200" y="1678193"/>
            <a:ext cx="9829800" cy="1831770"/>
          </a:xfrm>
          <a:prstGeom prst="rect">
            <a:avLst/>
          </a:prstGeom>
        </p:spPr>
        <p:txBody>
          <a:bodyPr anchor="b"/>
          <a:lstStyle>
            <a:lvl1pPr algn="l">
              <a:defRPr sz="6000">
                <a:solidFill>
                  <a:schemeClr val="accent6">
                    <a:lumMod val="50000"/>
                  </a:schemeClr>
                </a:solidFill>
              </a:defRPr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838200" y="4894729"/>
            <a:ext cx="10515600" cy="1325096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EFE88-8AFA-4CAB-8D9E-C2EDA41CC309}" type="datetimeFigureOut">
              <a:rPr lang="pt-BR" smtClean="0"/>
              <a:t>27/11/2024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4A019-E8B9-43C2-B82B-7CC0C2616060}" type="slidenum">
              <a:rPr lang="pt-BR" smtClean="0"/>
              <a:t>‹nº›</a:t>
            </a:fld>
            <a:endParaRPr lang="pt-BR"/>
          </a:p>
        </p:txBody>
      </p:sp>
      <p:cxnSp>
        <p:nvCxnSpPr>
          <p:cNvPr id="11" name="Conector reto 10"/>
          <p:cNvCxnSpPr/>
          <p:nvPr userDrawn="1"/>
        </p:nvCxnSpPr>
        <p:spPr>
          <a:xfrm flipH="1">
            <a:off x="838200" y="3981731"/>
            <a:ext cx="6293735" cy="0"/>
          </a:xfrm>
          <a:prstGeom prst="line">
            <a:avLst/>
          </a:prstGeom>
          <a:ln w="1905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Imagem 12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280530"/>
            <a:ext cx="2218763" cy="403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69185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EFE88-8AFA-4CAB-8D9E-C2EDA41CC309}" type="datetimeFigureOut">
              <a:rPr lang="pt-BR" smtClean="0"/>
              <a:t>27/11/2024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4A019-E8B9-43C2-B82B-7CC0C2616060}" type="slidenum">
              <a:rPr lang="pt-BR" smtClean="0"/>
              <a:t>‹nº›</a:t>
            </a:fld>
            <a:endParaRPr lang="pt-BR"/>
          </a:p>
        </p:txBody>
      </p:sp>
      <p:sp>
        <p:nvSpPr>
          <p:cNvPr id="11" name="Título 1"/>
          <p:cNvSpPr>
            <a:spLocks noGrp="1"/>
          </p:cNvSpPr>
          <p:nvPr>
            <p:ph type="ctrTitle"/>
          </p:nvPr>
        </p:nvSpPr>
        <p:spPr>
          <a:xfrm>
            <a:off x="838200" y="249443"/>
            <a:ext cx="9829800" cy="1087867"/>
          </a:xfrm>
          <a:prstGeom prst="rect">
            <a:avLst/>
          </a:prstGeom>
        </p:spPr>
        <p:txBody>
          <a:bodyPr anchor="b" anchorCtr="0"/>
          <a:lstStyle>
            <a:lvl1pPr algn="l">
              <a:defRPr sz="4000">
                <a:solidFill>
                  <a:schemeClr val="accent6">
                    <a:lumMod val="40000"/>
                    <a:lumOff val="60000"/>
                  </a:schemeClr>
                </a:solidFill>
              </a:defRPr>
            </a:lvl1pPr>
          </a:lstStyle>
          <a:p>
            <a:r>
              <a:rPr lang="pt-BR"/>
              <a:t>Clique para editar o título mestre</a:t>
            </a:r>
          </a:p>
        </p:txBody>
      </p:sp>
      <p:pic>
        <p:nvPicPr>
          <p:cNvPr id="8" name="Imagem 7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9505"/>
          <a:stretch/>
        </p:blipFill>
        <p:spPr>
          <a:xfrm>
            <a:off x="0" y="-11430"/>
            <a:ext cx="12192000" cy="14041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05772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ctr" anchorCtr="0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ctr" anchorCtr="0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EFE88-8AFA-4CAB-8D9E-C2EDA41CC309}" type="datetimeFigureOut">
              <a:rPr lang="pt-BR" smtClean="0"/>
              <a:t>27/11/2024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4A019-E8B9-43C2-B82B-7CC0C2616060}" type="slidenum">
              <a:rPr lang="pt-BR" smtClean="0"/>
              <a:t>‹nº›</a:t>
            </a:fld>
            <a:endParaRPr lang="pt-BR"/>
          </a:p>
        </p:txBody>
      </p:sp>
      <p:sp>
        <p:nvSpPr>
          <p:cNvPr id="12" name="Título 1"/>
          <p:cNvSpPr>
            <a:spLocks noGrp="1"/>
          </p:cNvSpPr>
          <p:nvPr>
            <p:ph type="ctrTitle"/>
          </p:nvPr>
        </p:nvSpPr>
        <p:spPr>
          <a:xfrm>
            <a:off x="838200" y="249443"/>
            <a:ext cx="9829800" cy="1087867"/>
          </a:xfrm>
          <a:prstGeom prst="rect">
            <a:avLst/>
          </a:prstGeom>
        </p:spPr>
        <p:txBody>
          <a:bodyPr anchor="b" anchorCtr="0"/>
          <a:lstStyle>
            <a:lvl1pPr algn="l">
              <a:defRPr sz="4000">
                <a:solidFill>
                  <a:schemeClr val="accent6">
                    <a:lumMod val="40000"/>
                    <a:lumOff val="60000"/>
                  </a:schemeClr>
                </a:solidFill>
              </a:defRPr>
            </a:lvl1pPr>
          </a:lstStyle>
          <a:p>
            <a:r>
              <a:rPr lang="pt-BR"/>
              <a:t>Clique para editar o título mestre</a:t>
            </a:r>
          </a:p>
        </p:txBody>
      </p:sp>
      <p:pic>
        <p:nvPicPr>
          <p:cNvPr id="10" name="Imagem 9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9505"/>
          <a:stretch/>
        </p:blipFill>
        <p:spPr>
          <a:xfrm>
            <a:off x="0" y="-11430"/>
            <a:ext cx="12192000" cy="14041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20549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1"/>
          <p:cNvSpPr>
            <a:spLocks noGrp="1"/>
          </p:cNvSpPr>
          <p:nvPr>
            <p:ph type="ctrTitle"/>
          </p:nvPr>
        </p:nvSpPr>
        <p:spPr>
          <a:xfrm>
            <a:off x="838200" y="249443"/>
            <a:ext cx="9829800" cy="1087867"/>
          </a:xfrm>
          <a:prstGeom prst="rect">
            <a:avLst/>
          </a:prstGeom>
        </p:spPr>
        <p:txBody>
          <a:bodyPr anchor="b" anchorCtr="0"/>
          <a:lstStyle>
            <a:lvl1pPr algn="l">
              <a:defRPr sz="4000">
                <a:solidFill>
                  <a:schemeClr val="accent6">
                    <a:lumMod val="40000"/>
                    <a:lumOff val="60000"/>
                  </a:schemeClr>
                </a:solidFill>
              </a:defRPr>
            </a:lvl1pPr>
          </a:lstStyle>
          <a:p>
            <a:r>
              <a:rPr lang="pt-BR"/>
              <a:t>Clique para editar o título mestre</a:t>
            </a:r>
          </a:p>
        </p:txBody>
      </p:sp>
      <p:pic>
        <p:nvPicPr>
          <p:cNvPr id="3" name="Imagem 2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9505"/>
          <a:stretch/>
        </p:blipFill>
        <p:spPr>
          <a:xfrm>
            <a:off x="0" y="-11430"/>
            <a:ext cx="12192000" cy="14041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459524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Retângulo 1"/>
          <p:cNvSpPr/>
          <p:nvPr userDrawn="1"/>
        </p:nvSpPr>
        <p:spPr>
          <a:xfrm>
            <a:off x="11315700" y="6183630"/>
            <a:ext cx="876300" cy="68092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5" name="Imagem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104"/>
            <a:ext cx="12192000" cy="68514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30209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_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tângulo 5"/>
          <p:cNvSpPr/>
          <p:nvPr userDrawn="1"/>
        </p:nvSpPr>
        <p:spPr>
          <a:xfrm>
            <a:off x="0" y="0"/>
            <a:ext cx="12192000" cy="1602889"/>
          </a:xfrm>
          <a:prstGeom prst="rect">
            <a:avLst/>
          </a:prstGeom>
          <a:solidFill>
            <a:srgbClr val="F6F6F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2" name="Imagem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276"/>
            <a:ext cx="12192000" cy="68514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13654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EFE88-8AFA-4CAB-8D9E-C2EDA41CC309}" type="datetimeFigureOut">
              <a:rPr lang="pt-BR" smtClean="0"/>
              <a:t>27/11/2024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4A019-E8B9-43C2-B82B-7CC0C2616060}" type="slidenum">
              <a:rPr lang="pt-BR" smtClean="0"/>
              <a:t>‹nº›</a:t>
            </a:fld>
            <a:endParaRPr lang="pt-BR"/>
          </a:p>
        </p:txBody>
      </p:sp>
      <p:sp>
        <p:nvSpPr>
          <p:cNvPr id="14" name="Título 1"/>
          <p:cNvSpPr>
            <a:spLocks noGrp="1"/>
          </p:cNvSpPr>
          <p:nvPr>
            <p:ph type="ctrTitle"/>
          </p:nvPr>
        </p:nvSpPr>
        <p:spPr>
          <a:xfrm>
            <a:off x="838200" y="249443"/>
            <a:ext cx="9829800" cy="1087867"/>
          </a:xfrm>
          <a:prstGeom prst="rect">
            <a:avLst/>
          </a:prstGeom>
        </p:spPr>
        <p:txBody>
          <a:bodyPr anchor="b" anchorCtr="0"/>
          <a:lstStyle>
            <a:lvl1pPr algn="l">
              <a:defRPr sz="4000">
                <a:solidFill>
                  <a:schemeClr val="accent6">
                    <a:lumMod val="40000"/>
                    <a:lumOff val="60000"/>
                  </a:schemeClr>
                </a:solidFill>
              </a:defRPr>
            </a:lvl1pPr>
          </a:lstStyle>
          <a:p>
            <a:r>
              <a:rPr lang="pt-BR"/>
              <a:t>Clique para editar o título mestre</a:t>
            </a:r>
          </a:p>
        </p:txBody>
      </p:sp>
      <p:pic>
        <p:nvPicPr>
          <p:cNvPr id="7" name="Imagem 6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9505"/>
          <a:stretch/>
        </p:blipFill>
        <p:spPr>
          <a:xfrm>
            <a:off x="0" y="-11430"/>
            <a:ext cx="12192000" cy="14041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92962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EFE88-8AFA-4CAB-8D9E-C2EDA41CC309}" type="datetimeFigureOut">
              <a:rPr lang="pt-BR" smtClean="0"/>
              <a:t>27/11/2024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4A019-E8B9-43C2-B82B-7CC0C2616060}" type="slidenum">
              <a:rPr lang="pt-BR" smtClean="0"/>
              <a:t>‹nº›</a:t>
            </a:fld>
            <a:endParaRPr lang="pt-BR"/>
          </a:p>
        </p:txBody>
      </p:sp>
      <p:sp>
        <p:nvSpPr>
          <p:cNvPr id="11" name="Título 1"/>
          <p:cNvSpPr>
            <a:spLocks noGrp="1"/>
          </p:cNvSpPr>
          <p:nvPr>
            <p:ph type="ctrTitle"/>
          </p:nvPr>
        </p:nvSpPr>
        <p:spPr>
          <a:xfrm>
            <a:off x="838200" y="249443"/>
            <a:ext cx="9829800" cy="1087867"/>
          </a:xfrm>
          <a:prstGeom prst="rect">
            <a:avLst/>
          </a:prstGeom>
        </p:spPr>
        <p:txBody>
          <a:bodyPr anchor="b" anchorCtr="0"/>
          <a:lstStyle>
            <a:lvl1pPr algn="l">
              <a:defRPr sz="4000">
                <a:solidFill>
                  <a:schemeClr val="accent6">
                    <a:lumMod val="40000"/>
                    <a:lumOff val="60000"/>
                  </a:schemeClr>
                </a:solidFill>
              </a:defRPr>
            </a:lvl1pPr>
          </a:lstStyle>
          <a:p>
            <a:r>
              <a:rPr lang="pt-BR"/>
              <a:t>Clique para editar o título mestre</a:t>
            </a:r>
          </a:p>
        </p:txBody>
      </p:sp>
      <p:pic>
        <p:nvPicPr>
          <p:cNvPr id="8" name="Imagem 7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9505"/>
          <a:stretch/>
        </p:blipFill>
        <p:spPr>
          <a:xfrm>
            <a:off x="0" y="-11430"/>
            <a:ext cx="12192000" cy="14041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67899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ctr" anchorCtr="0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ctr" anchorCtr="0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EFE88-8AFA-4CAB-8D9E-C2EDA41CC309}" type="datetimeFigureOut">
              <a:rPr lang="pt-BR" smtClean="0"/>
              <a:t>27/11/2024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4A019-E8B9-43C2-B82B-7CC0C2616060}" type="slidenum">
              <a:rPr lang="pt-BR" smtClean="0"/>
              <a:t>‹nº›</a:t>
            </a:fld>
            <a:endParaRPr lang="pt-BR"/>
          </a:p>
        </p:txBody>
      </p:sp>
      <p:sp>
        <p:nvSpPr>
          <p:cNvPr id="12" name="Título 1"/>
          <p:cNvSpPr>
            <a:spLocks noGrp="1"/>
          </p:cNvSpPr>
          <p:nvPr>
            <p:ph type="ctrTitle"/>
          </p:nvPr>
        </p:nvSpPr>
        <p:spPr>
          <a:xfrm>
            <a:off x="838200" y="249443"/>
            <a:ext cx="9829800" cy="1087867"/>
          </a:xfrm>
          <a:prstGeom prst="rect">
            <a:avLst/>
          </a:prstGeom>
        </p:spPr>
        <p:txBody>
          <a:bodyPr anchor="b" anchorCtr="0"/>
          <a:lstStyle>
            <a:lvl1pPr algn="l">
              <a:defRPr sz="4000">
                <a:solidFill>
                  <a:schemeClr val="accent6">
                    <a:lumMod val="40000"/>
                    <a:lumOff val="60000"/>
                  </a:schemeClr>
                </a:solidFill>
              </a:defRPr>
            </a:lvl1pPr>
          </a:lstStyle>
          <a:p>
            <a:r>
              <a:rPr lang="pt-BR"/>
              <a:t>Clique para editar o título mestre</a:t>
            </a:r>
          </a:p>
        </p:txBody>
      </p:sp>
      <p:pic>
        <p:nvPicPr>
          <p:cNvPr id="10" name="Imagem 9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9505"/>
          <a:stretch/>
        </p:blipFill>
        <p:spPr>
          <a:xfrm>
            <a:off x="0" y="-11430"/>
            <a:ext cx="12192000" cy="14041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01957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1"/>
          <p:cNvSpPr>
            <a:spLocks noGrp="1"/>
          </p:cNvSpPr>
          <p:nvPr>
            <p:ph type="ctrTitle"/>
          </p:nvPr>
        </p:nvSpPr>
        <p:spPr>
          <a:xfrm>
            <a:off x="838200" y="249443"/>
            <a:ext cx="9829800" cy="1087867"/>
          </a:xfrm>
          <a:prstGeom prst="rect">
            <a:avLst/>
          </a:prstGeom>
        </p:spPr>
        <p:txBody>
          <a:bodyPr anchor="b" anchorCtr="0"/>
          <a:lstStyle>
            <a:lvl1pPr algn="l">
              <a:defRPr sz="4000">
                <a:solidFill>
                  <a:schemeClr val="accent6">
                    <a:lumMod val="40000"/>
                    <a:lumOff val="60000"/>
                  </a:schemeClr>
                </a:solidFill>
              </a:defRPr>
            </a:lvl1pPr>
          </a:lstStyle>
          <a:p>
            <a:r>
              <a:rPr lang="pt-BR"/>
              <a:t>Clique para editar o título mestre</a:t>
            </a:r>
          </a:p>
        </p:txBody>
      </p:sp>
      <p:pic>
        <p:nvPicPr>
          <p:cNvPr id="3" name="Imagem 2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9505"/>
          <a:stretch/>
        </p:blipFill>
        <p:spPr>
          <a:xfrm>
            <a:off x="0" y="-11430"/>
            <a:ext cx="12192000" cy="14041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56689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Retângulo 1"/>
          <p:cNvSpPr/>
          <p:nvPr userDrawn="1"/>
        </p:nvSpPr>
        <p:spPr>
          <a:xfrm>
            <a:off x="11315700" y="6183630"/>
            <a:ext cx="876300" cy="68092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5" name="Imagem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104"/>
            <a:ext cx="12192000" cy="68514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9124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_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tângulo 5"/>
          <p:cNvSpPr/>
          <p:nvPr userDrawn="1"/>
        </p:nvSpPr>
        <p:spPr>
          <a:xfrm>
            <a:off x="0" y="0"/>
            <a:ext cx="12192000" cy="1602889"/>
          </a:xfrm>
          <a:prstGeom prst="rect">
            <a:avLst/>
          </a:prstGeom>
          <a:solidFill>
            <a:srgbClr val="F6F6F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2" name="Imagem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276"/>
            <a:ext cx="12192000" cy="68514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40356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m 9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3354"/>
                    </a14:imgEffect>
                    <a14:imgEffect>
                      <a14:brightnessContrast bright="1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81034" t="74436" b="1"/>
          <a:stretch/>
        </p:blipFill>
        <p:spPr>
          <a:xfrm>
            <a:off x="6709025" y="-64207"/>
            <a:ext cx="5482975" cy="4153123"/>
          </a:xfrm>
          <a:prstGeom prst="rect">
            <a:avLst/>
          </a:prstGeom>
          <a:noFill/>
        </p:spPr>
      </p:pic>
      <p:sp>
        <p:nvSpPr>
          <p:cNvPr id="14" name="Retângulo 13"/>
          <p:cNvSpPr/>
          <p:nvPr userDrawn="1"/>
        </p:nvSpPr>
        <p:spPr>
          <a:xfrm>
            <a:off x="11498580" y="6137910"/>
            <a:ext cx="605790" cy="72009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838200" y="1678193"/>
            <a:ext cx="9829800" cy="1831770"/>
          </a:xfrm>
          <a:prstGeom prst="rect">
            <a:avLst/>
          </a:prstGeom>
        </p:spPr>
        <p:txBody>
          <a:bodyPr anchor="b"/>
          <a:lstStyle>
            <a:lvl1pPr algn="l">
              <a:defRPr sz="6000">
                <a:solidFill>
                  <a:schemeClr val="accent6">
                    <a:lumMod val="50000"/>
                  </a:schemeClr>
                </a:solidFill>
              </a:defRPr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838200" y="4894729"/>
            <a:ext cx="10515600" cy="1325096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EFE88-8AFA-4CAB-8D9E-C2EDA41CC309}" type="datetimeFigureOut">
              <a:rPr lang="pt-BR" smtClean="0"/>
              <a:t>27/11/2024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4A019-E8B9-43C2-B82B-7CC0C2616060}" type="slidenum">
              <a:rPr lang="pt-BR" smtClean="0"/>
              <a:t>‹nº›</a:t>
            </a:fld>
            <a:endParaRPr lang="pt-BR"/>
          </a:p>
        </p:txBody>
      </p:sp>
      <p:cxnSp>
        <p:nvCxnSpPr>
          <p:cNvPr id="11" name="Conector reto 10"/>
          <p:cNvCxnSpPr/>
          <p:nvPr userDrawn="1"/>
        </p:nvCxnSpPr>
        <p:spPr>
          <a:xfrm flipH="1">
            <a:off x="838200" y="3981731"/>
            <a:ext cx="6293735" cy="0"/>
          </a:xfrm>
          <a:prstGeom prst="line">
            <a:avLst/>
          </a:prstGeom>
          <a:ln w="1905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Imagem 12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280530"/>
            <a:ext cx="2218763" cy="403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07675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EFE88-8AFA-4CAB-8D9E-C2EDA41CC309}" type="datetimeFigureOut">
              <a:rPr lang="pt-BR" smtClean="0"/>
              <a:t>27/11/2024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4A019-E8B9-43C2-B82B-7CC0C2616060}" type="slidenum">
              <a:rPr lang="pt-BR" smtClean="0"/>
              <a:t>‹nº›</a:t>
            </a:fld>
            <a:endParaRPr lang="pt-BR"/>
          </a:p>
        </p:txBody>
      </p:sp>
      <p:sp>
        <p:nvSpPr>
          <p:cNvPr id="14" name="Título 1"/>
          <p:cNvSpPr>
            <a:spLocks noGrp="1"/>
          </p:cNvSpPr>
          <p:nvPr>
            <p:ph type="ctrTitle"/>
          </p:nvPr>
        </p:nvSpPr>
        <p:spPr>
          <a:xfrm>
            <a:off x="838200" y="249443"/>
            <a:ext cx="9829800" cy="1087867"/>
          </a:xfrm>
          <a:prstGeom prst="rect">
            <a:avLst/>
          </a:prstGeom>
        </p:spPr>
        <p:txBody>
          <a:bodyPr anchor="b" anchorCtr="0"/>
          <a:lstStyle>
            <a:lvl1pPr algn="l">
              <a:defRPr sz="4000">
                <a:solidFill>
                  <a:schemeClr val="accent6">
                    <a:lumMod val="40000"/>
                    <a:lumOff val="60000"/>
                  </a:schemeClr>
                </a:solidFill>
              </a:defRPr>
            </a:lvl1pPr>
          </a:lstStyle>
          <a:p>
            <a:r>
              <a:rPr lang="pt-BR"/>
              <a:t>Clique para editar o título mestre</a:t>
            </a:r>
          </a:p>
        </p:txBody>
      </p:sp>
      <p:pic>
        <p:nvPicPr>
          <p:cNvPr id="7" name="Imagem 6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9505"/>
          <a:stretch/>
        </p:blipFill>
        <p:spPr>
          <a:xfrm>
            <a:off x="0" y="-11430"/>
            <a:ext cx="12192000" cy="14041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89864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5" Type="http://schemas.openxmlformats.org/officeDocument/2006/relationships/slideLayout" Target="../slideLayouts/slideLayout12.xml"/><Relationship Id="rId4" Type="http://schemas.openxmlformats.org/officeDocument/2006/relationships/slideLayout" Target="../slideLayouts/slideLayout11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BEFE88-8AFA-4CAB-8D9E-C2EDA41CC309}" type="datetimeFigureOut">
              <a:rPr lang="pt-BR" smtClean="0"/>
              <a:t>27/11/2024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A4A019-E8B9-43C2-B82B-7CC0C2616060}" type="slidenum">
              <a:rPr lang="pt-BR" smtClean="0"/>
              <a:t>‹nº›</a:t>
            </a:fld>
            <a:endParaRPr lang="pt-BR"/>
          </a:p>
        </p:txBody>
      </p:sp>
      <p:cxnSp>
        <p:nvCxnSpPr>
          <p:cNvPr id="10" name="Conector reto 9"/>
          <p:cNvCxnSpPr/>
          <p:nvPr userDrawn="1"/>
        </p:nvCxnSpPr>
        <p:spPr>
          <a:xfrm flipH="1">
            <a:off x="838200" y="1341334"/>
            <a:ext cx="9209442" cy="0"/>
          </a:xfrm>
          <a:prstGeom prst="line">
            <a:avLst/>
          </a:prstGeom>
          <a:ln w="9525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m 13"/>
          <p:cNvPicPr>
            <a:picLocks noChangeAspect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83340" y="6271451"/>
            <a:ext cx="595275" cy="5071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1293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accent3">
              <a:lumMod val="20000"/>
              <a:lumOff val="80000"/>
            </a:schemeClr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BEFE88-8AFA-4CAB-8D9E-C2EDA41CC309}" type="datetimeFigureOut">
              <a:rPr lang="pt-BR" smtClean="0"/>
              <a:t>27/11/2024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A4A019-E8B9-43C2-B82B-7CC0C2616060}" type="slidenum">
              <a:rPr lang="pt-BR" smtClean="0"/>
              <a:t>‹nº›</a:t>
            </a:fld>
            <a:endParaRPr lang="pt-BR"/>
          </a:p>
        </p:txBody>
      </p:sp>
      <p:cxnSp>
        <p:nvCxnSpPr>
          <p:cNvPr id="10" name="Conector reto 9"/>
          <p:cNvCxnSpPr/>
          <p:nvPr userDrawn="1"/>
        </p:nvCxnSpPr>
        <p:spPr>
          <a:xfrm flipH="1">
            <a:off x="838200" y="1341334"/>
            <a:ext cx="9209442" cy="0"/>
          </a:xfrm>
          <a:prstGeom prst="line">
            <a:avLst/>
          </a:prstGeom>
          <a:ln w="9525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m 13"/>
          <p:cNvPicPr>
            <a:picLocks noChangeAspect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83340" y="6271451"/>
            <a:ext cx="595275" cy="5071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13594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71" r:id="rId3"/>
    <p:sldLayoutId id="2147483672" r:id="rId4"/>
    <p:sldLayoutId id="2147483673" r:id="rId5"/>
    <p:sldLayoutId id="2147483674" r:id="rId6"/>
    <p:sldLayoutId id="2147483675" r:id="rId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accent3">
              <a:lumMod val="20000"/>
              <a:lumOff val="80000"/>
            </a:schemeClr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mailto:gomesl@tcu.gov.br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92A091E-7C7B-43D4-A899-CD9FF469015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79335" y="1461311"/>
            <a:ext cx="6452937" cy="2460096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pt-BR" sz="3300" b="0" dirty="0">
                <a:solidFill>
                  <a:schemeClr val="tx2">
                    <a:lumMod val="65000"/>
                    <a:lumOff val="35000"/>
                  </a:schemeClr>
                </a:solidFill>
              </a:rPr>
              <a:t>Reforma Tributária e as</a:t>
            </a:r>
            <a:br>
              <a:rPr lang="pt-BR" sz="3300" b="0" dirty="0">
                <a:solidFill>
                  <a:schemeClr val="tx2">
                    <a:lumMod val="65000"/>
                    <a:lumOff val="35000"/>
                  </a:schemeClr>
                </a:solidFill>
              </a:rPr>
            </a:br>
            <a:r>
              <a:rPr lang="pt-BR" sz="3300" b="0" dirty="0">
                <a:solidFill>
                  <a:schemeClr val="tx2">
                    <a:lumMod val="65000"/>
                    <a:lumOff val="35000"/>
                  </a:schemeClr>
                </a:solidFill>
              </a:rPr>
              <a:t>Novas Competências do TCU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C326ABA2-F236-4CEE-9A63-305F657FC13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38200" y="4818426"/>
            <a:ext cx="10515600" cy="1325096"/>
          </a:xfrm>
        </p:spPr>
        <p:txBody>
          <a:bodyPr anchor="b">
            <a:normAutofit/>
          </a:bodyPr>
          <a:lstStyle/>
          <a:p>
            <a:r>
              <a:rPr lang="pt-BR" sz="20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Rafael Lima </a:t>
            </a:r>
          </a:p>
          <a:p>
            <a:r>
              <a:rPr lang="pt-BR" sz="18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Auditor-Chefe</a:t>
            </a:r>
            <a:r>
              <a:rPr lang="pt-BR" sz="18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Adjunto da Unidade de Auditoria Especializada em Orçamento, Tributação e Gestão Fiscal</a:t>
            </a:r>
          </a:p>
          <a:p>
            <a:r>
              <a:rPr lang="pt-BR" sz="18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Brasília, 27 de novembro de 2024</a:t>
            </a:r>
          </a:p>
        </p:txBody>
      </p:sp>
    </p:spTree>
    <p:extLst>
      <p:ext uri="{BB962C8B-B14F-4D97-AF65-F5344CB8AC3E}">
        <p14:creationId xmlns:p14="http://schemas.microsoft.com/office/powerpoint/2010/main" val="21770625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9ED0AA9-CCE3-4FA0-ACE3-5546A7C1839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249443"/>
            <a:ext cx="9037320" cy="1087867"/>
          </a:xfrm>
        </p:spPr>
        <p:txBody>
          <a:bodyPr/>
          <a:lstStyle/>
          <a:p>
            <a:r>
              <a:rPr lang="pt-BR" sz="4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Novas Atribuições Constitucionais do TCU</a:t>
            </a:r>
          </a:p>
        </p:txBody>
      </p:sp>
      <p:sp>
        <p:nvSpPr>
          <p:cNvPr id="4" name="Espaço Reservado para Conteúdo 2">
            <a:extLst>
              <a:ext uri="{FF2B5EF4-FFF2-40B4-BE49-F238E27FC236}">
                <a16:creationId xmlns:a16="http://schemas.microsoft.com/office/drawing/2014/main" id="{359C7734-3BEB-40EA-9FA3-1E6BE8D441F5}"/>
              </a:ext>
            </a:extLst>
          </p:cNvPr>
          <p:cNvSpPr txBox="1">
            <a:spLocks/>
          </p:cNvSpPr>
          <p:nvPr/>
        </p:nvSpPr>
        <p:spPr>
          <a:xfrm>
            <a:off x="879987" y="1524665"/>
            <a:ext cx="10515600" cy="468395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sz="32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Cálculo das Alíquotas de Referências  e do redutor, nas operações contratadas pela administração pública </a:t>
            </a:r>
            <a:r>
              <a:rPr lang="pt-BR" sz="32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da CBS e do IBS que serão utilizadas pelo Senado na fixação dessas alíquotas.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sz="3200" dirty="0">
                <a:ea typeface="Calibri" panose="020F0502020204030204" pitchFamily="34" charset="0"/>
                <a:cs typeface="Times New Roman" panose="02020603050405020304" pitchFamily="18" charset="0"/>
              </a:rPr>
              <a:t>A possibilidade de participação nas avaliações quinquenais.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sz="3200" dirty="0">
                <a:ea typeface="Calibri" panose="020F0502020204030204" pitchFamily="34" charset="0"/>
                <a:cs typeface="Times New Roman" panose="02020603050405020304" pitchFamily="18" charset="0"/>
              </a:rPr>
              <a:t>E a regulamentação e cálculo dos </a:t>
            </a:r>
            <a:r>
              <a:rPr lang="pt-BR" sz="3200" b="1" dirty="0">
                <a:ea typeface="Calibri" panose="020F0502020204030204" pitchFamily="34" charset="0"/>
                <a:cs typeface="Times New Roman" panose="02020603050405020304" pitchFamily="18" charset="0"/>
              </a:rPr>
              <a:t>coeficientes individuais </a:t>
            </a:r>
            <a:r>
              <a:rPr lang="pt-BR" sz="3200" dirty="0">
                <a:ea typeface="Calibri" panose="020F0502020204030204" pitchFamily="34" charset="0"/>
                <a:cs typeface="Times New Roman" panose="02020603050405020304" pitchFamily="18" charset="0"/>
              </a:rPr>
              <a:t>de participação do </a:t>
            </a:r>
            <a:r>
              <a:rPr lang="pt-BR" sz="3200" b="1" dirty="0">
                <a:ea typeface="Calibri" panose="020F0502020204030204" pitchFamily="34" charset="0"/>
                <a:cs typeface="Times New Roman" panose="02020603050405020304" pitchFamily="18" charset="0"/>
              </a:rPr>
              <a:t>FNDR</a:t>
            </a:r>
            <a:r>
              <a:rPr lang="pt-BR" sz="3200" dirty="0">
                <a:ea typeface="Calibri" panose="020F0502020204030204" pitchFamily="34" charset="0"/>
                <a:cs typeface="Times New Roman" panose="02020603050405020304" pitchFamily="18" charset="0"/>
              </a:rPr>
              <a:t> (não integra o PLP 68) </a:t>
            </a:r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id="{029D1EFA-EE9F-49BB-A4BE-3872231392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solidFill>
            <a:srgbClr val="F5F5F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pt-BR" altLang="pt-BR" sz="1000" b="0" i="0" u="none" strike="noStrike" cap="none" normalizeH="0" baseline="0">
                <a:ln>
                  <a:noFill/>
                </a:ln>
                <a:solidFill>
                  <a:srgbClr val="242424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</a:br>
            <a:endParaRPr kumimoji="0" lang="pt-BR" altLang="pt-BR" sz="1000" b="0" i="0" u="none" strike="noStrike" cap="none" normalizeH="0" baseline="0">
              <a:ln>
                <a:noFill/>
              </a:ln>
              <a:solidFill>
                <a:srgbClr val="242424"/>
              </a:solidFill>
              <a:effectLst/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pt-BR" altLang="pt-BR" sz="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</a:rPr>
            </a:br>
            <a:endParaRPr kumimoji="0" lang="pt-BR" altLang="pt-B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84403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9ED0AA9-CCE3-4FA0-ACE3-5546A7C1839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249443"/>
            <a:ext cx="9037320" cy="1087867"/>
          </a:xfrm>
        </p:spPr>
        <p:txBody>
          <a:bodyPr/>
          <a:lstStyle/>
          <a:p>
            <a:r>
              <a:rPr lang="pt-BR" sz="4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Alíquotas de Referências </a:t>
            </a:r>
          </a:p>
        </p:txBody>
      </p:sp>
      <p:sp>
        <p:nvSpPr>
          <p:cNvPr id="4" name="Espaço Reservado para Conteúdo 2">
            <a:extLst>
              <a:ext uri="{FF2B5EF4-FFF2-40B4-BE49-F238E27FC236}">
                <a16:creationId xmlns:a16="http://schemas.microsoft.com/office/drawing/2014/main" id="{359C7734-3BEB-40EA-9FA3-1E6BE8D441F5}"/>
              </a:ext>
            </a:extLst>
          </p:cNvPr>
          <p:cNvSpPr txBox="1">
            <a:spLocks/>
          </p:cNvSpPr>
          <p:nvPr/>
        </p:nvSpPr>
        <p:spPr>
          <a:xfrm>
            <a:off x="445770" y="1694542"/>
            <a:ext cx="10908030" cy="448458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939800" lvl="2" indent="-571500" algn="just" defTabSz="896938">
              <a:spcBef>
                <a:spcPts val="1000"/>
              </a:spcBef>
              <a:buFont typeface="Wingdings" panose="05000000000000000000" pitchFamily="2" charset="2"/>
              <a:buChar char="Ø"/>
            </a:pPr>
            <a:r>
              <a:rPr lang="pt-BR" sz="3600" dirty="0"/>
              <a:t>Fixadas por Resolução do </a:t>
            </a:r>
            <a:r>
              <a:rPr lang="pt-BR" sz="3600" b="1" dirty="0"/>
              <a:t>Senado Federal</a:t>
            </a:r>
          </a:p>
          <a:p>
            <a:pPr marL="939800" lvl="2" indent="-571500" algn="just" defTabSz="896938">
              <a:spcBef>
                <a:spcPts val="1000"/>
              </a:spcBef>
              <a:buFont typeface="Wingdings" panose="05000000000000000000" pitchFamily="2" charset="2"/>
              <a:buChar char="Ø"/>
            </a:pPr>
            <a:r>
              <a:rPr lang="pt-BR" sz="3600" dirty="0"/>
              <a:t>Calculada de forma a </a:t>
            </a:r>
            <a:r>
              <a:rPr lang="pt-BR" sz="3600" b="1" dirty="0"/>
              <a:t>manter a carga tributária atual</a:t>
            </a:r>
          </a:p>
          <a:p>
            <a:pPr marL="939800" lvl="2" indent="-571500" algn="just">
              <a:spcBef>
                <a:spcPts val="1000"/>
              </a:spcBef>
              <a:buFont typeface="Wingdings" panose="05000000000000000000" pitchFamily="2" charset="2"/>
              <a:buChar char="Ø"/>
            </a:pPr>
            <a:r>
              <a:rPr lang="pt-BR" sz="3600" dirty="0"/>
              <a:t>Preserva </a:t>
            </a:r>
            <a:r>
              <a:rPr lang="pt-BR" sz="3600" b="1" dirty="0"/>
              <a:t>autonomia federativa </a:t>
            </a:r>
          </a:p>
          <a:p>
            <a:pPr marL="1282700" lvl="3" indent="-457200" algn="just">
              <a:spcBef>
                <a:spcPts val="1000"/>
              </a:spcBef>
              <a:buFont typeface="Wingdings" panose="05000000000000000000" pitchFamily="2" charset="2"/>
              <a:buChar char="ü"/>
            </a:pPr>
            <a:r>
              <a:rPr lang="pt-BR" sz="2800" dirty="0"/>
              <a:t>Aplicada -&gt; se o ente não fixar sua alíquota própria por lei ordinária</a:t>
            </a:r>
          </a:p>
          <a:p>
            <a:pPr marL="1358900" lvl="3" indent="0" algn="just">
              <a:spcBef>
                <a:spcPts val="1000"/>
              </a:spcBef>
              <a:buNone/>
            </a:pPr>
            <a:endParaRPr lang="pt-BR" sz="2200" dirty="0"/>
          </a:p>
          <a:p>
            <a:pPr marL="1162050" lvl="2" indent="-260350" algn="just">
              <a:spcBef>
                <a:spcPts val="1000"/>
              </a:spcBef>
            </a:pPr>
            <a:endParaRPr lang="pt-BR" sz="2400" dirty="0"/>
          </a:p>
          <a:p>
            <a:pPr marL="1162050" lvl="2" indent="-260350" algn="just">
              <a:spcBef>
                <a:spcPts val="1000"/>
              </a:spcBef>
            </a:pPr>
            <a:endParaRPr lang="pt-BR" sz="2400" dirty="0"/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id="{029D1EFA-EE9F-49BB-A4BE-3872231392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solidFill>
            <a:srgbClr val="F5F5F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pt-BR" altLang="pt-BR" sz="1000" b="0" i="0" u="none" strike="noStrike" cap="none" normalizeH="0" baseline="0">
                <a:ln>
                  <a:noFill/>
                </a:ln>
                <a:solidFill>
                  <a:srgbClr val="242424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</a:br>
            <a:endParaRPr kumimoji="0" lang="pt-BR" altLang="pt-BR" sz="1000" b="0" i="0" u="none" strike="noStrike" cap="none" normalizeH="0" baseline="0">
              <a:ln>
                <a:noFill/>
              </a:ln>
              <a:solidFill>
                <a:srgbClr val="242424"/>
              </a:solidFill>
              <a:effectLst/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pt-BR" altLang="pt-BR" sz="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</a:rPr>
            </a:br>
            <a:endParaRPr kumimoji="0" lang="pt-BR" altLang="pt-B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56448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9ED0AA9-CCE3-4FA0-ACE3-5546A7C1839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249443"/>
            <a:ext cx="9037320" cy="1087867"/>
          </a:xfrm>
        </p:spPr>
        <p:txBody>
          <a:bodyPr/>
          <a:lstStyle/>
          <a:p>
            <a:r>
              <a:rPr lang="pt-BR" sz="4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Alíquotas de Referências </a:t>
            </a:r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id="{029D1EFA-EE9F-49BB-A4BE-3872231392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solidFill>
            <a:srgbClr val="F5F5F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pt-BR" altLang="pt-BR" sz="1000" b="0" i="0" u="none" strike="noStrike" cap="none" normalizeH="0" baseline="0">
                <a:ln>
                  <a:noFill/>
                </a:ln>
                <a:solidFill>
                  <a:srgbClr val="242424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</a:br>
            <a:endParaRPr kumimoji="0" lang="pt-BR" altLang="pt-BR" sz="1000" b="0" i="0" u="none" strike="noStrike" cap="none" normalizeH="0" baseline="0">
              <a:ln>
                <a:noFill/>
              </a:ln>
              <a:solidFill>
                <a:srgbClr val="242424"/>
              </a:solidFill>
              <a:effectLst/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pt-BR" altLang="pt-BR" sz="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</a:rPr>
            </a:br>
            <a:endParaRPr kumimoji="0" lang="pt-BR" altLang="pt-B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Text 0">
            <a:extLst>
              <a:ext uri="{FF2B5EF4-FFF2-40B4-BE49-F238E27FC236}">
                <a16:creationId xmlns:a16="http://schemas.microsoft.com/office/drawing/2014/main" id="{192ED694-CCB2-5515-1ADF-28FEF05A32D6}"/>
              </a:ext>
            </a:extLst>
          </p:cNvPr>
          <p:cNvSpPr/>
          <p:nvPr/>
        </p:nvSpPr>
        <p:spPr>
          <a:xfrm>
            <a:off x="3023231" y="1923922"/>
            <a:ext cx="6036767" cy="37802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ctr">
              <a:lnSpc>
                <a:spcPts val="2958"/>
              </a:lnSpc>
            </a:pPr>
            <a:r>
              <a:rPr lang="en-US" sz="3000" dirty="0">
                <a:solidFill>
                  <a:srgbClr val="000000"/>
                </a:solidFill>
                <a:latin typeface="Sora Medium" pitchFamily="34" charset="0"/>
                <a:ea typeface="Sora Medium" pitchFamily="34" charset="-122"/>
                <a:cs typeface="Sora Medium" pitchFamily="34" charset="-120"/>
              </a:rPr>
              <a:t>Etapas-Chave no Cálculo das Alíquotas</a:t>
            </a:r>
            <a:endParaRPr lang="en-US" sz="3000" dirty="0"/>
          </a:p>
        </p:txBody>
      </p:sp>
      <p:sp>
        <p:nvSpPr>
          <p:cNvPr id="6" name="Shape 1">
            <a:extLst>
              <a:ext uri="{FF2B5EF4-FFF2-40B4-BE49-F238E27FC236}">
                <a16:creationId xmlns:a16="http://schemas.microsoft.com/office/drawing/2014/main" id="{C568E50F-BDA4-35BD-B062-E43C7AB2DE34}"/>
              </a:ext>
            </a:extLst>
          </p:cNvPr>
          <p:cNvSpPr/>
          <p:nvPr/>
        </p:nvSpPr>
        <p:spPr>
          <a:xfrm>
            <a:off x="529134" y="4768949"/>
            <a:ext cx="11133733" cy="19050"/>
          </a:xfrm>
          <a:prstGeom prst="roundRect">
            <a:avLst>
              <a:gd name="adj" fmla="val 119054"/>
            </a:avLst>
          </a:prstGeom>
          <a:solidFill>
            <a:srgbClr val="3F3F44"/>
          </a:solidFill>
          <a:ln/>
        </p:spPr>
        <p:txBody>
          <a:bodyPr/>
          <a:lstStyle/>
          <a:p>
            <a:endParaRPr lang="pt-BR" sz="1500"/>
          </a:p>
        </p:txBody>
      </p:sp>
      <p:sp>
        <p:nvSpPr>
          <p:cNvPr id="7" name="Shape 2">
            <a:extLst>
              <a:ext uri="{FF2B5EF4-FFF2-40B4-BE49-F238E27FC236}">
                <a16:creationId xmlns:a16="http://schemas.microsoft.com/office/drawing/2014/main" id="{D3A7AF2B-5EB2-E8D6-5056-AD43028A9ED9}"/>
              </a:ext>
            </a:extLst>
          </p:cNvPr>
          <p:cNvSpPr/>
          <p:nvPr/>
        </p:nvSpPr>
        <p:spPr>
          <a:xfrm>
            <a:off x="2164258" y="4598888"/>
            <a:ext cx="340122" cy="340122"/>
          </a:xfrm>
          <a:prstGeom prst="roundRect">
            <a:avLst>
              <a:gd name="adj" fmla="val 6668"/>
            </a:avLst>
          </a:prstGeom>
          <a:solidFill>
            <a:srgbClr val="07070C"/>
          </a:solidFill>
          <a:ln/>
        </p:spPr>
        <p:txBody>
          <a:bodyPr/>
          <a:lstStyle/>
          <a:p>
            <a:endParaRPr lang="pt-BR" sz="1500"/>
          </a:p>
        </p:txBody>
      </p:sp>
      <p:sp>
        <p:nvSpPr>
          <p:cNvPr id="8" name="Text 3">
            <a:extLst>
              <a:ext uri="{FF2B5EF4-FFF2-40B4-BE49-F238E27FC236}">
                <a16:creationId xmlns:a16="http://schemas.microsoft.com/office/drawing/2014/main" id="{A46EB0E3-35EB-7CA1-9CE2-A9A59C60BC22}"/>
              </a:ext>
            </a:extLst>
          </p:cNvPr>
          <p:cNvSpPr/>
          <p:nvPr/>
        </p:nvSpPr>
        <p:spPr>
          <a:xfrm>
            <a:off x="2286298" y="4655543"/>
            <a:ext cx="95944" cy="226814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ctr">
              <a:lnSpc>
                <a:spcPts val="1750"/>
              </a:lnSpc>
            </a:pPr>
            <a:r>
              <a:rPr lang="en-US" sz="1750" dirty="0">
                <a:solidFill>
                  <a:srgbClr val="FFFFFF"/>
                </a:solidFill>
                <a:latin typeface="Sora Medium" pitchFamily="34" charset="0"/>
                <a:ea typeface="Sora Medium" pitchFamily="34" charset="-122"/>
                <a:cs typeface="Sora Medium" pitchFamily="34" charset="-120"/>
              </a:rPr>
              <a:t>1</a:t>
            </a:r>
            <a:endParaRPr lang="en-US" sz="1750" dirty="0"/>
          </a:p>
        </p:txBody>
      </p:sp>
      <p:sp>
        <p:nvSpPr>
          <p:cNvPr id="9" name="Text 4">
            <a:extLst>
              <a:ext uri="{FF2B5EF4-FFF2-40B4-BE49-F238E27FC236}">
                <a16:creationId xmlns:a16="http://schemas.microsoft.com/office/drawing/2014/main" id="{2FB4F903-A21C-C116-471E-1B81E1CA6B51}"/>
              </a:ext>
            </a:extLst>
          </p:cNvPr>
          <p:cNvSpPr/>
          <p:nvPr/>
        </p:nvSpPr>
        <p:spPr>
          <a:xfrm>
            <a:off x="1285378" y="2472467"/>
            <a:ext cx="2097782" cy="23624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ctr">
              <a:lnSpc>
                <a:spcPts val="1833"/>
              </a:lnSpc>
            </a:pPr>
            <a:r>
              <a:rPr lang="en-US" sz="2000" b="1" dirty="0">
                <a:solidFill>
                  <a:srgbClr val="000000"/>
                </a:solidFill>
                <a:latin typeface="Sora Medium" pitchFamily="34" charset="0"/>
                <a:ea typeface="Sora Medium" pitchFamily="34" charset="-122"/>
                <a:cs typeface="Sora Medium" pitchFamily="34" charset="-120"/>
              </a:rPr>
              <a:t>Envio da Metodologia</a:t>
            </a:r>
            <a:endParaRPr lang="en-US" sz="2000" b="1" dirty="0"/>
          </a:p>
        </p:txBody>
      </p:sp>
      <p:sp>
        <p:nvSpPr>
          <p:cNvPr id="10" name="Text 5">
            <a:extLst>
              <a:ext uri="{FF2B5EF4-FFF2-40B4-BE49-F238E27FC236}">
                <a16:creationId xmlns:a16="http://schemas.microsoft.com/office/drawing/2014/main" id="{3B2BEF13-CCB6-4331-EEB7-5FB7D0053810}"/>
              </a:ext>
            </a:extLst>
          </p:cNvPr>
          <p:cNvSpPr/>
          <p:nvPr/>
        </p:nvSpPr>
        <p:spPr>
          <a:xfrm>
            <a:off x="680144" y="2949295"/>
            <a:ext cx="3308251" cy="96758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>
              <a:lnSpc>
                <a:spcPts val="1875"/>
              </a:lnSpc>
            </a:pPr>
            <a:r>
              <a:rPr lang="en-US" sz="2000" dirty="0">
                <a:solidFill>
                  <a:srgbClr val="000000"/>
                </a:solidFill>
                <a:latin typeface="Noto Sans TC" pitchFamily="34" charset="0"/>
                <a:ea typeface="Noto Sans TC" pitchFamily="34" charset="-122"/>
                <a:cs typeface="Noto Sans TC" pitchFamily="34" charset="-120"/>
              </a:rPr>
              <a:t>O Poder Executivo da União e o Comitê Gestor do IBS enviarão as metodologias de cálculo ao TCU até o </a:t>
            </a:r>
            <a:r>
              <a:rPr lang="en-US" sz="2000" b="1" dirty="0">
                <a:solidFill>
                  <a:srgbClr val="000000"/>
                </a:solidFill>
                <a:latin typeface="Noto Sans TC" pitchFamily="34" charset="0"/>
                <a:ea typeface="Noto Sans TC" pitchFamily="34" charset="-122"/>
                <a:cs typeface="Noto Sans TC" pitchFamily="34" charset="-120"/>
              </a:rPr>
              <a:t>final de junho do segundo ano anterior à vigência.</a:t>
            </a:r>
            <a:endParaRPr lang="en-US" sz="2000" dirty="0"/>
          </a:p>
        </p:txBody>
      </p:sp>
      <p:sp>
        <p:nvSpPr>
          <p:cNvPr id="11" name="Shape 6">
            <a:extLst>
              <a:ext uri="{FF2B5EF4-FFF2-40B4-BE49-F238E27FC236}">
                <a16:creationId xmlns:a16="http://schemas.microsoft.com/office/drawing/2014/main" id="{0B65473B-638C-3677-C9AE-2207041BDE27}"/>
              </a:ext>
            </a:extLst>
          </p:cNvPr>
          <p:cNvSpPr/>
          <p:nvPr/>
        </p:nvSpPr>
        <p:spPr>
          <a:xfrm>
            <a:off x="4045049" y="4598888"/>
            <a:ext cx="340122" cy="340122"/>
          </a:xfrm>
          <a:prstGeom prst="roundRect">
            <a:avLst>
              <a:gd name="adj" fmla="val 6668"/>
            </a:avLst>
          </a:prstGeom>
          <a:solidFill>
            <a:srgbClr val="07070C"/>
          </a:solidFill>
          <a:ln/>
        </p:spPr>
        <p:txBody>
          <a:bodyPr/>
          <a:lstStyle/>
          <a:p>
            <a:endParaRPr lang="pt-BR" sz="1500"/>
          </a:p>
        </p:txBody>
      </p:sp>
      <p:sp>
        <p:nvSpPr>
          <p:cNvPr id="12" name="Text 7">
            <a:extLst>
              <a:ext uri="{FF2B5EF4-FFF2-40B4-BE49-F238E27FC236}">
                <a16:creationId xmlns:a16="http://schemas.microsoft.com/office/drawing/2014/main" id="{45C6D5B0-14FA-37F1-E415-3CBFA8907DF0}"/>
              </a:ext>
            </a:extLst>
          </p:cNvPr>
          <p:cNvSpPr/>
          <p:nvPr/>
        </p:nvSpPr>
        <p:spPr>
          <a:xfrm>
            <a:off x="4144467" y="4655543"/>
            <a:ext cx="141288" cy="226814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ctr">
              <a:lnSpc>
                <a:spcPts val="1750"/>
              </a:lnSpc>
            </a:pPr>
            <a:r>
              <a:rPr lang="en-US" sz="1750" dirty="0">
                <a:solidFill>
                  <a:srgbClr val="FFFFFF"/>
                </a:solidFill>
                <a:latin typeface="Sora Medium" pitchFamily="34" charset="0"/>
                <a:ea typeface="Sora Medium" pitchFamily="34" charset="-122"/>
                <a:cs typeface="Sora Medium" pitchFamily="34" charset="-120"/>
              </a:rPr>
              <a:t>2</a:t>
            </a:r>
            <a:endParaRPr lang="en-US" sz="1750" dirty="0"/>
          </a:p>
        </p:txBody>
      </p:sp>
      <p:sp>
        <p:nvSpPr>
          <p:cNvPr id="13" name="Text 8">
            <a:extLst>
              <a:ext uri="{FF2B5EF4-FFF2-40B4-BE49-F238E27FC236}">
                <a16:creationId xmlns:a16="http://schemas.microsoft.com/office/drawing/2014/main" id="{EC9638FC-16ED-E1A3-DF1C-16EF7C327390}"/>
              </a:ext>
            </a:extLst>
          </p:cNvPr>
          <p:cNvSpPr/>
          <p:nvPr/>
        </p:nvSpPr>
        <p:spPr>
          <a:xfrm>
            <a:off x="3069928" y="5146873"/>
            <a:ext cx="2290465" cy="23624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ctr">
              <a:lnSpc>
                <a:spcPts val="1833"/>
              </a:lnSpc>
            </a:pPr>
            <a:r>
              <a:rPr lang="en-US" sz="2000" b="1" dirty="0">
                <a:solidFill>
                  <a:srgbClr val="000000"/>
                </a:solidFill>
                <a:latin typeface="Sora Medium" pitchFamily="34" charset="0"/>
                <a:ea typeface="Sora Medium" pitchFamily="34" charset="-122"/>
                <a:cs typeface="Sora Medium" pitchFamily="34" charset="-120"/>
              </a:rPr>
              <a:t>Homologação pelo TCU</a:t>
            </a:r>
            <a:endParaRPr lang="en-US" sz="2000" b="1" dirty="0"/>
          </a:p>
        </p:txBody>
      </p:sp>
      <p:sp>
        <p:nvSpPr>
          <p:cNvPr id="14" name="Text 9">
            <a:extLst>
              <a:ext uri="{FF2B5EF4-FFF2-40B4-BE49-F238E27FC236}">
                <a16:creationId xmlns:a16="http://schemas.microsoft.com/office/drawing/2014/main" id="{CB62010B-DB77-9CF6-36BF-6063274ECAB3}"/>
              </a:ext>
            </a:extLst>
          </p:cNvPr>
          <p:cNvSpPr/>
          <p:nvPr/>
        </p:nvSpPr>
        <p:spPr>
          <a:xfrm>
            <a:off x="2561035" y="5473800"/>
            <a:ext cx="3308251" cy="72568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>
              <a:lnSpc>
                <a:spcPts val="1875"/>
              </a:lnSpc>
            </a:pPr>
            <a:r>
              <a:rPr lang="en-US" dirty="0">
                <a:solidFill>
                  <a:srgbClr val="000000"/>
                </a:solidFill>
                <a:latin typeface="Noto Sans TC" pitchFamily="34" charset="0"/>
                <a:ea typeface="Noto Sans TC" pitchFamily="34" charset="-122"/>
                <a:cs typeface="Noto Sans TC" pitchFamily="34" charset="-120"/>
              </a:rPr>
              <a:t>O Tribunal de Contas da União (TCU) terá</a:t>
            </a:r>
            <a:r>
              <a:rPr lang="en-US" b="1" dirty="0">
                <a:solidFill>
                  <a:srgbClr val="000000"/>
                </a:solidFill>
                <a:latin typeface="Noto Sans TC" pitchFamily="34" charset="0"/>
                <a:ea typeface="Noto Sans TC" pitchFamily="34" charset="-122"/>
                <a:cs typeface="Noto Sans TC" pitchFamily="34" charset="-120"/>
              </a:rPr>
              <a:t> 180 dias </a:t>
            </a:r>
            <a:r>
              <a:rPr lang="en-US" dirty="0">
                <a:solidFill>
                  <a:srgbClr val="000000"/>
                </a:solidFill>
                <a:latin typeface="Noto Sans TC" pitchFamily="34" charset="0"/>
                <a:ea typeface="Noto Sans TC" pitchFamily="34" charset="-122"/>
                <a:cs typeface="Noto Sans TC" pitchFamily="34" charset="-120"/>
              </a:rPr>
              <a:t>para homologar as metodologias de cálculo enviadas.</a:t>
            </a:r>
            <a:endParaRPr lang="en-US" dirty="0"/>
          </a:p>
        </p:txBody>
      </p:sp>
      <p:sp>
        <p:nvSpPr>
          <p:cNvPr id="15" name="Shape 10">
            <a:extLst>
              <a:ext uri="{FF2B5EF4-FFF2-40B4-BE49-F238E27FC236}">
                <a16:creationId xmlns:a16="http://schemas.microsoft.com/office/drawing/2014/main" id="{0928F6E6-92B5-D54F-FD0C-CCDFD830B869}"/>
              </a:ext>
            </a:extLst>
          </p:cNvPr>
          <p:cNvSpPr/>
          <p:nvPr/>
        </p:nvSpPr>
        <p:spPr>
          <a:xfrm>
            <a:off x="5925840" y="4598888"/>
            <a:ext cx="340122" cy="340122"/>
          </a:xfrm>
          <a:prstGeom prst="roundRect">
            <a:avLst>
              <a:gd name="adj" fmla="val 6668"/>
            </a:avLst>
          </a:prstGeom>
          <a:solidFill>
            <a:srgbClr val="07070C"/>
          </a:solidFill>
          <a:ln/>
        </p:spPr>
        <p:txBody>
          <a:bodyPr/>
          <a:lstStyle/>
          <a:p>
            <a:endParaRPr lang="pt-BR" sz="1500"/>
          </a:p>
        </p:txBody>
      </p:sp>
      <p:sp>
        <p:nvSpPr>
          <p:cNvPr id="16" name="Text 11">
            <a:extLst>
              <a:ext uri="{FF2B5EF4-FFF2-40B4-BE49-F238E27FC236}">
                <a16:creationId xmlns:a16="http://schemas.microsoft.com/office/drawing/2014/main" id="{44A7FB3C-A70C-D81D-FAA1-D4BDBBB4A9CF}"/>
              </a:ext>
            </a:extLst>
          </p:cNvPr>
          <p:cNvSpPr/>
          <p:nvPr/>
        </p:nvSpPr>
        <p:spPr>
          <a:xfrm>
            <a:off x="6025555" y="4655543"/>
            <a:ext cx="140593" cy="226814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ctr">
              <a:lnSpc>
                <a:spcPts val="1750"/>
              </a:lnSpc>
            </a:pPr>
            <a:r>
              <a:rPr lang="en-US" sz="1750" dirty="0">
                <a:solidFill>
                  <a:srgbClr val="FFFFFF"/>
                </a:solidFill>
                <a:latin typeface="Sora Medium" pitchFamily="34" charset="0"/>
                <a:ea typeface="Sora Medium" pitchFamily="34" charset="-122"/>
                <a:cs typeface="Sora Medium" pitchFamily="34" charset="-120"/>
              </a:rPr>
              <a:t>3</a:t>
            </a:r>
            <a:endParaRPr lang="en-US" sz="1750" dirty="0"/>
          </a:p>
        </p:txBody>
      </p:sp>
      <p:sp>
        <p:nvSpPr>
          <p:cNvPr id="17" name="Text 12">
            <a:extLst>
              <a:ext uri="{FF2B5EF4-FFF2-40B4-BE49-F238E27FC236}">
                <a16:creationId xmlns:a16="http://schemas.microsoft.com/office/drawing/2014/main" id="{5165E4EF-CD31-0D9F-2FB2-BD859B0D546F}"/>
              </a:ext>
            </a:extLst>
          </p:cNvPr>
          <p:cNvSpPr/>
          <p:nvPr/>
        </p:nvSpPr>
        <p:spPr>
          <a:xfrm>
            <a:off x="5221188" y="2586766"/>
            <a:ext cx="1889919" cy="23624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ctr">
              <a:lnSpc>
                <a:spcPts val="1833"/>
              </a:lnSpc>
            </a:pPr>
            <a:r>
              <a:rPr lang="en-US" sz="2000" b="1" dirty="0">
                <a:solidFill>
                  <a:srgbClr val="000000"/>
                </a:solidFill>
                <a:latin typeface="Sora Medium" pitchFamily="34" charset="0"/>
                <a:ea typeface="Sora Medium" pitchFamily="34" charset="-122"/>
                <a:cs typeface="Sora Medium" pitchFamily="34" charset="-120"/>
              </a:rPr>
              <a:t>Propostas </a:t>
            </a:r>
            <a:endParaRPr lang="en-US" sz="2000" b="1" dirty="0"/>
          </a:p>
        </p:txBody>
      </p:sp>
      <p:sp>
        <p:nvSpPr>
          <p:cNvPr id="18" name="Text 13">
            <a:extLst>
              <a:ext uri="{FF2B5EF4-FFF2-40B4-BE49-F238E27FC236}">
                <a16:creationId xmlns:a16="http://schemas.microsoft.com/office/drawing/2014/main" id="{8398954F-2B54-D03F-5719-7A5D42D0B203}"/>
              </a:ext>
            </a:extLst>
          </p:cNvPr>
          <p:cNvSpPr/>
          <p:nvPr/>
        </p:nvSpPr>
        <p:spPr>
          <a:xfrm>
            <a:off x="4498380" y="2930489"/>
            <a:ext cx="3308251" cy="96758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>
              <a:lnSpc>
                <a:spcPts val="1875"/>
              </a:lnSpc>
            </a:pPr>
            <a:r>
              <a:rPr lang="en-US" dirty="0">
                <a:solidFill>
                  <a:srgbClr val="000000"/>
                </a:solidFill>
                <a:latin typeface="Noto Sans TC" pitchFamily="34" charset="0"/>
                <a:ea typeface="Noto Sans TC" pitchFamily="34" charset="-122"/>
                <a:cs typeface="Noto Sans TC" pitchFamily="34" charset="-120"/>
              </a:rPr>
              <a:t>Com as metodologias homologadas, o Poder Executivo da União e o Comitê Gestor do IBS enviarão suas propostas de alíquotas ao TCU </a:t>
            </a:r>
            <a:r>
              <a:rPr lang="en-US" b="1" dirty="0">
                <a:solidFill>
                  <a:srgbClr val="000000"/>
                </a:solidFill>
                <a:latin typeface="Noto Sans TC" pitchFamily="34" charset="0"/>
                <a:ea typeface="Noto Sans TC" pitchFamily="34" charset="-122"/>
                <a:cs typeface="Noto Sans TC" pitchFamily="34" charset="-120"/>
              </a:rPr>
              <a:t>até 31 de </a:t>
            </a:r>
            <a:r>
              <a:rPr lang="en-US" b="1" dirty="0" err="1">
                <a:solidFill>
                  <a:srgbClr val="000000"/>
                </a:solidFill>
                <a:latin typeface="Noto Sans TC" pitchFamily="34" charset="0"/>
                <a:ea typeface="Noto Sans TC" pitchFamily="34" charset="-122"/>
                <a:cs typeface="Noto Sans TC" pitchFamily="34" charset="-120"/>
              </a:rPr>
              <a:t>julho</a:t>
            </a:r>
            <a:r>
              <a:rPr lang="en-US" b="1" dirty="0">
                <a:solidFill>
                  <a:srgbClr val="000000"/>
                </a:solidFill>
                <a:latin typeface="Noto Sans TC" pitchFamily="34" charset="0"/>
                <a:ea typeface="Noto Sans TC" pitchFamily="34" charset="-122"/>
                <a:cs typeface="Noto Sans TC" pitchFamily="34" charset="-120"/>
              </a:rPr>
              <a:t> do </a:t>
            </a:r>
            <a:r>
              <a:rPr lang="en-US" b="1" dirty="0" err="1">
                <a:solidFill>
                  <a:srgbClr val="000000"/>
                </a:solidFill>
                <a:latin typeface="Noto Sans TC" pitchFamily="34" charset="0"/>
                <a:ea typeface="Noto Sans TC" pitchFamily="34" charset="-122"/>
                <a:cs typeface="Noto Sans TC" pitchFamily="34" charset="-120"/>
              </a:rPr>
              <a:t>ano</a:t>
            </a:r>
            <a:r>
              <a:rPr lang="en-US" b="1" dirty="0">
                <a:solidFill>
                  <a:srgbClr val="000000"/>
                </a:solidFill>
                <a:latin typeface="Noto Sans TC" pitchFamily="34" charset="0"/>
                <a:ea typeface="Noto Sans TC" pitchFamily="34" charset="-122"/>
                <a:cs typeface="Noto Sans TC" pitchFamily="34" charset="-120"/>
              </a:rPr>
              <a:t> anterior à vigência</a:t>
            </a:r>
            <a:r>
              <a:rPr lang="en-US" dirty="0">
                <a:solidFill>
                  <a:srgbClr val="000000"/>
                </a:solidFill>
                <a:latin typeface="Noto Sans TC" pitchFamily="34" charset="0"/>
                <a:ea typeface="Noto Sans TC" pitchFamily="34" charset="-122"/>
                <a:cs typeface="Noto Sans TC" pitchFamily="34" charset="-120"/>
              </a:rPr>
              <a:t>.</a:t>
            </a:r>
            <a:endParaRPr lang="en-US" dirty="0"/>
          </a:p>
        </p:txBody>
      </p:sp>
      <p:sp>
        <p:nvSpPr>
          <p:cNvPr id="19" name="Shape 14">
            <a:extLst>
              <a:ext uri="{FF2B5EF4-FFF2-40B4-BE49-F238E27FC236}">
                <a16:creationId xmlns:a16="http://schemas.microsoft.com/office/drawing/2014/main" id="{69521601-4830-914B-15E3-A99E63F5EB93}"/>
              </a:ext>
            </a:extLst>
          </p:cNvPr>
          <p:cNvSpPr/>
          <p:nvPr/>
        </p:nvSpPr>
        <p:spPr>
          <a:xfrm>
            <a:off x="7806631" y="4598888"/>
            <a:ext cx="340122" cy="340122"/>
          </a:xfrm>
          <a:prstGeom prst="roundRect">
            <a:avLst>
              <a:gd name="adj" fmla="val 6668"/>
            </a:avLst>
          </a:prstGeom>
          <a:solidFill>
            <a:srgbClr val="07070C"/>
          </a:solidFill>
          <a:ln/>
        </p:spPr>
        <p:txBody>
          <a:bodyPr/>
          <a:lstStyle/>
          <a:p>
            <a:endParaRPr lang="pt-BR" sz="1500"/>
          </a:p>
        </p:txBody>
      </p:sp>
      <p:sp>
        <p:nvSpPr>
          <p:cNvPr id="20" name="Text 15">
            <a:extLst>
              <a:ext uri="{FF2B5EF4-FFF2-40B4-BE49-F238E27FC236}">
                <a16:creationId xmlns:a16="http://schemas.microsoft.com/office/drawing/2014/main" id="{FF71EE5D-CF53-1BDA-476B-A9AF6AC54B87}"/>
              </a:ext>
            </a:extLst>
          </p:cNvPr>
          <p:cNvSpPr/>
          <p:nvPr/>
        </p:nvSpPr>
        <p:spPr>
          <a:xfrm>
            <a:off x="7902774" y="4655543"/>
            <a:ext cx="147836" cy="226814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ctr">
              <a:lnSpc>
                <a:spcPts val="1750"/>
              </a:lnSpc>
            </a:pPr>
            <a:r>
              <a:rPr lang="en-US" sz="1750" dirty="0">
                <a:solidFill>
                  <a:srgbClr val="FFFFFF"/>
                </a:solidFill>
                <a:latin typeface="Sora Medium" pitchFamily="34" charset="0"/>
                <a:ea typeface="Sora Medium" pitchFamily="34" charset="-122"/>
                <a:cs typeface="Sora Medium" pitchFamily="34" charset="-120"/>
              </a:rPr>
              <a:t>4</a:t>
            </a:r>
            <a:endParaRPr lang="en-US" sz="1750" dirty="0"/>
          </a:p>
        </p:txBody>
      </p:sp>
      <p:sp>
        <p:nvSpPr>
          <p:cNvPr id="21" name="Text 16">
            <a:extLst>
              <a:ext uri="{FF2B5EF4-FFF2-40B4-BE49-F238E27FC236}">
                <a16:creationId xmlns:a16="http://schemas.microsoft.com/office/drawing/2014/main" id="{D4E3CAD6-7CEC-AAFA-6458-5DB0F2F13E31}"/>
              </a:ext>
            </a:extLst>
          </p:cNvPr>
          <p:cNvSpPr/>
          <p:nvPr/>
        </p:nvSpPr>
        <p:spPr>
          <a:xfrm>
            <a:off x="7031732" y="5146873"/>
            <a:ext cx="1889919" cy="23624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ctr">
              <a:lnSpc>
                <a:spcPts val="1833"/>
              </a:lnSpc>
            </a:pPr>
            <a:r>
              <a:rPr lang="en-US" sz="2000" b="1" dirty="0">
                <a:solidFill>
                  <a:srgbClr val="000000"/>
                </a:solidFill>
                <a:latin typeface="Sora Medium" pitchFamily="34" charset="0"/>
                <a:ea typeface="Sora Medium" pitchFamily="34" charset="-122"/>
                <a:cs typeface="Sora Medium" pitchFamily="34" charset="-120"/>
              </a:rPr>
              <a:t>Cálculos</a:t>
            </a:r>
            <a:endParaRPr lang="en-US" sz="2000" b="1" dirty="0"/>
          </a:p>
        </p:txBody>
      </p:sp>
      <p:sp>
        <p:nvSpPr>
          <p:cNvPr id="22" name="Text 17">
            <a:extLst>
              <a:ext uri="{FF2B5EF4-FFF2-40B4-BE49-F238E27FC236}">
                <a16:creationId xmlns:a16="http://schemas.microsoft.com/office/drawing/2014/main" id="{48B4E63C-DCF9-9387-47DF-124467EFC520}"/>
              </a:ext>
            </a:extLst>
          </p:cNvPr>
          <p:cNvSpPr/>
          <p:nvPr/>
        </p:nvSpPr>
        <p:spPr>
          <a:xfrm>
            <a:off x="6322616" y="5473800"/>
            <a:ext cx="3308251" cy="72568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>
              <a:lnSpc>
                <a:spcPts val="1875"/>
              </a:lnSpc>
            </a:pPr>
            <a:r>
              <a:rPr lang="en-US" dirty="0">
                <a:solidFill>
                  <a:srgbClr val="000000"/>
                </a:solidFill>
                <a:latin typeface="Noto Sans TC" pitchFamily="34" charset="0"/>
                <a:ea typeface="Noto Sans TC" pitchFamily="34" charset="-122"/>
                <a:cs typeface="Noto Sans TC" pitchFamily="34" charset="-120"/>
              </a:rPr>
              <a:t>O TCU enviará ao Senado Federal os cálculos até o dia </a:t>
            </a:r>
            <a:r>
              <a:rPr lang="en-US" b="1" dirty="0">
                <a:solidFill>
                  <a:srgbClr val="000000"/>
                </a:solidFill>
                <a:latin typeface="Noto Sans TC" pitchFamily="34" charset="0"/>
                <a:ea typeface="Noto Sans TC" pitchFamily="34" charset="-122"/>
                <a:cs typeface="Noto Sans TC" pitchFamily="34" charset="-120"/>
              </a:rPr>
              <a:t>15 de setembro d</a:t>
            </a:r>
            <a:r>
              <a:rPr lang="en-US" dirty="0">
                <a:solidFill>
                  <a:srgbClr val="000000"/>
                </a:solidFill>
                <a:latin typeface="Noto Sans TC" pitchFamily="34" charset="0"/>
                <a:ea typeface="Noto Sans TC" pitchFamily="34" charset="-122"/>
                <a:cs typeface="Noto Sans TC" pitchFamily="34" charset="-120"/>
              </a:rPr>
              <a:t>o ano anterior ao de vigência das alíquotas de referência.</a:t>
            </a:r>
            <a:endParaRPr lang="en-US" dirty="0"/>
          </a:p>
        </p:txBody>
      </p:sp>
      <p:sp>
        <p:nvSpPr>
          <p:cNvPr id="23" name="Shape 18">
            <a:extLst>
              <a:ext uri="{FF2B5EF4-FFF2-40B4-BE49-F238E27FC236}">
                <a16:creationId xmlns:a16="http://schemas.microsoft.com/office/drawing/2014/main" id="{A37F3E46-B7DC-2242-0343-17823C6F8EDF}"/>
              </a:ext>
            </a:extLst>
          </p:cNvPr>
          <p:cNvSpPr/>
          <p:nvPr/>
        </p:nvSpPr>
        <p:spPr>
          <a:xfrm>
            <a:off x="9687421" y="4598888"/>
            <a:ext cx="340122" cy="340122"/>
          </a:xfrm>
          <a:prstGeom prst="roundRect">
            <a:avLst>
              <a:gd name="adj" fmla="val 6668"/>
            </a:avLst>
          </a:prstGeom>
          <a:solidFill>
            <a:srgbClr val="07070C"/>
          </a:solidFill>
          <a:ln/>
        </p:spPr>
        <p:txBody>
          <a:bodyPr/>
          <a:lstStyle/>
          <a:p>
            <a:endParaRPr lang="pt-BR" sz="1500"/>
          </a:p>
        </p:txBody>
      </p:sp>
      <p:sp>
        <p:nvSpPr>
          <p:cNvPr id="24" name="Text 19">
            <a:extLst>
              <a:ext uri="{FF2B5EF4-FFF2-40B4-BE49-F238E27FC236}">
                <a16:creationId xmlns:a16="http://schemas.microsoft.com/office/drawing/2014/main" id="{86CFD91D-66E4-88CF-B0D2-FA868279801D}"/>
              </a:ext>
            </a:extLst>
          </p:cNvPr>
          <p:cNvSpPr/>
          <p:nvPr/>
        </p:nvSpPr>
        <p:spPr>
          <a:xfrm>
            <a:off x="9786044" y="4655543"/>
            <a:ext cx="142875" cy="226814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ctr">
              <a:lnSpc>
                <a:spcPts val="1750"/>
              </a:lnSpc>
            </a:pPr>
            <a:r>
              <a:rPr lang="en-US" sz="1750" dirty="0">
                <a:solidFill>
                  <a:srgbClr val="FFFFFF"/>
                </a:solidFill>
                <a:latin typeface="Sora Medium" pitchFamily="34" charset="0"/>
                <a:ea typeface="Sora Medium" pitchFamily="34" charset="-122"/>
                <a:cs typeface="Sora Medium" pitchFamily="34" charset="-120"/>
              </a:rPr>
              <a:t>5</a:t>
            </a:r>
            <a:endParaRPr lang="en-US" sz="1750" dirty="0"/>
          </a:p>
        </p:txBody>
      </p:sp>
      <p:sp>
        <p:nvSpPr>
          <p:cNvPr id="25" name="Text 20">
            <a:extLst>
              <a:ext uri="{FF2B5EF4-FFF2-40B4-BE49-F238E27FC236}">
                <a16:creationId xmlns:a16="http://schemas.microsoft.com/office/drawing/2014/main" id="{CBFCE6DA-91B3-4B26-8C00-0780BB625FB2}"/>
              </a:ext>
            </a:extLst>
          </p:cNvPr>
          <p:cNvSpPr/>
          <p:nvPr/>
        </p:nvSpPr>
        <p:spPr>
          <a:xfrm>
            <a:off x="8841084" y="3054703"/>
            <a:ext cx="1889919" cy="23624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ctr">
              <a:lnSpc>
                <a:spcPts val="1833"/>
              </a:lnSpc>
            </a:pPr>
            <a:r>
              <a:rPr lang="en-US" sz="2000" b="1" dirty="0">
                <a:solidFill>
                  <a:srgbClr val="000000"/>
                </a:solidFill>
                <a:latin typeface="Sora Medium" pitchFamily="34" charset="0"/>
                <a:ea typeface="Sora Medium" pitchFamily="34" charset="-122"/>
                <a:cs typeface="Sora Medium" pitchFamily="34" charset="-120"/>
              </a:rPr>
              <a:t>Senado</a:t>
            </a:r>
            <a:endParaRPr lang="en-US" sz="2000" b="1" dirty="0"/>
          </a:p>
        </p:txBody>
      </p:sp>
      <p:sp>
        <p:nvSpPr>
          <p:cNvPr id="26" name="Text 21">
            <a:extLst>
              <a:ext uri="{FF2B5EF4-FFF2-40B4-BE49-F238E27FC236}">
                <a16:creationId xmlns:a16="http://schemas.microsoft.com/office/drawing/2014/main" id="{58023365-6F89-6BC9-E8D1-9FFDD798A9BF}"/>
              </a:ext>
            </a:extLst>
          </p:cNvPr>
          <p:cNvSpPr/>
          <p:nvPr/>
        </p:nvSpPr>
        <p:spPr>
          <a:xfrm>
            <a:off x="8146753" y="3517160"/>
            <a:ext cx="3308251" cy="48379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>
              <a:lnSpc>
                <a:spcPts val="1875"/>
              </a:lnSpc>
            </a:pPr>
            <a:r>
              <a:rPr lang="en-US" dirty="0">
                <a:solidFill>
                  <a:srgbClr val="000000"/>
                </a:solidFill>
                <a:latin typeface="Noto Sans TC" pitchFamily="34" charset="0"/>
                <a:ea typeface="Noto Sans TC" pitchFamily="34" charset="-122"/>
                <a:cs typeface="Noto Sans TC" pitchFamily="34" charset="-120"/>
              </a:rPr>
              <a:t>O Senado Federal fixará as alíquotas até o dia </a:t>
            </a:r>
            <a:r>
              <a:rPr lang="en-US" b="1" dirty="0">
                <a:solidFill>
                  <a:srgbClr val="000000"/>
                </a:solidFill>
                <a:latin typeface="Noto Sans TC" pitchFamily="34" charset="0"/>
                <a:ea typeface="Noto Sans TC" pitchFamily="34" charset="-122"/>
                <a:cs typeface="Noto Sans TC" pitchFamily="34" charset="-120"/>
              </a:rPr>
              <a:t>31 de outubro do ano anterior</a:t>
            </a:r>
            <a:r>
              <a:rPr lang="en-US" dirty="0">
                <a:solidFill>
                  <a:srgbClr val="000000"/>
                </a:solidFill>
                <a:latin typeface="Noto Sans TC" pitchFamily="34" charset="0"/>
                <a:ea typeface="Noto Sans TC" pitchFamily="34" charset="-122"/>
                <a:cs typeface="Noto Sans TC" pitchFamily="34" charset="-120"/>
              </a:rPr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29083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9ED0AA9-CCE3-4FA0-ACE3-5546A7C1839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249443"/>
            <a:ext cx="9037320" cy="1087867"/>
          </a:xfrm>
        </p:spPr>
        <p:txBody>
          <a:bodyPr/>
          <a:lstStyle/>
          <a:p>
            <a:r>
              <a:rPr lang="pt-BR" sz="4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Alíquotas de Referências </a:t>
            </a:r>
          </a:p>
        </p:txBody>
      </p:sp>
      <p:sp>
        <p:nvSpPr>
          <p:cNvPr id="4" name="Espaço Reservado para Conteúdo 2">
            <a:extLst>
              <a:ext uri="{FF2B5EF4-FFF2-40B4-BE49-F238E27FC236}">
                <a16:creationId xmlns:a16="http://schemas.microsoft.com/office/drawing/2014/main" id="{359C7734-3BEB-40EA-9FA3-1E6BE8D441F5}"/>
              </a:ext>
            </a:extLst>
          </p:cNvPr>
          <p:cNvSpPr txBox="1">
            <a:spLocks/>
          </p:cNvSpPr>
          <p:nvPr/>
        </p:nvSpPr>
        <p:spPr>
          <a:xfrm>
            <a:off x="838200" y="1496292"/>
            <a:ext cx="10515600" cy="468283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016000" lvl="1" indent="-571500" algn="just">
              <a:spcBef>
                <a:spcPts val="1000"/>
              </a:spcBef>
              <a:buFont typeface="Wingdings" panose="05000000000000000000" pitchFamily="2" charset="2"/>
              <a:buChar char="Ø"/>
            </a:pPr>
            <a:r>
              <a:rPr lang="pt-BR" sz="3600" dirty="0"/>
              <a:t>Impactos nas Alíquotas de Referência</a:t>
            </a:r>
          </a:p>
          <a:p>
            <a:pPr marL="1162050" lvl="2" indent="-260350" algn="just">
              <a:spcBef>
                <a:spcPts val="1000"/>
              </a:spcBef>
            </a:pPr>
            <a:endParaRPr lang="pt-BR" sz="3200" dirty="0"/>
          </a:p>
          <a:p>
            <a:pPr marL="1162050" lvl="2" indent="-260350" algn="just">
              <a:spcBef>
                <a:spcPts val="1000"/>
              </a:spcBef>
            </a:pPr>
            <a:r>
              <a:rPr lang="pt-BR" sz="3200" dirty="0"/>
              <a:t>Regimes específicos e diferenciados de tributação, </a:t>
            </a:r>
            <a:r>
              <a:rPr lang="pt-BR" sz="3200" i="1" dirty="0" err="1"/>
              <a:t>cashback</a:t>
            </a:r>
            <a:r>
              <a:rPr lang="pt-BR" sz="3200" dirty="0"/>
              <a:t>, cesta básica etc.</a:t>
            </a:r>
          </a:p>
          <a:p>
            <a:pPr marL="1162050" lvl="2" indent="-260350" algn="just">
              <a:spcBef>
                <a:spcPts val="1000"/>
              </a:spcBef>
            </a:pPr>
            <a:endParaRPr lang="pt-BR" sz="3200" dirty="0"/>
          </a:p>
          <a:p>
            <a:pPr marL="1162050" lvl="2" indent="-260350" algn="just">
              <a:spcBef>
                <a:spcPts val="1000"/>
              </a:spcBef>
            </a:pPr>
            <a:r>
              <a:rPr lang="pt-BR" sz="3200" dirty="0"/>
              <a:t>Previsão de redução da fraude e sonegação: </a:t>
            </a:r>
            <a:r>
              <a:rPr lang="pt-BR" sz="3200" i="1" dirty="0"/>
              <a:t>Split </a:t>
            </a:r>
            <a:r>
              <a:rPr lang="pt-BR" sz="3200" i="1" dirty="0" err="1"/>
              <a:t>Payment</a:t>
            </a:r>
            <a:r>
              <a:rPr lang="pt-BR" sz="3200" i="1" dirty="0"/>
              <a:t> </a:t>
            </a:r>
            <a:r>
              <a:rPr lang="pt-BR" sz="3200" dirty="0"/>
              <a:t>e </a:t>
            </a:r>
            <a:r>
              <a:rPr lang="pt-BR" sz="3200" dirty="0" err="1"/>
              <a:t>pré</a:t>
            </a:r>
            <a:r>
              <a:rPr lang="pt-BR" sz="3200" dirty="0"/>
              <a:t>-preenchida (assistida)* </a:t>
            </a:r>
          </a:p>
          <a:p>
            <a:pPr marL="901700" lvl="2" indent="0" algn="just">
              <a:spcBef>
                <a:spcPts val="1000"/>
              </a:spcBef>
              <a:buNone/>
            </a:pPr>
            <a:endParaRPr lang="pt-BR" sz="2400" dirty="0"/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id="{029D1EFA-EE9F-49BB-A4BE-3872231392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solidFill>
            <a:srgbClr val="F5F5F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pt-BR" altLang="pt-BR" sz="1000" b="0" i="0" u="none" strike="noStrike" cap="none" normalizeH="0" baseline="0">
                <a:ln>
                  <a:noFill/>
                </a:ln>
                <a:solidFill>
                  <a:srgbClr val="242424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</a:br>
            <a:endParaRPr kumimoji="0" lang="pt-BR" altLang="pt-BR" sz="1000" b="0" i="0" u="none" strike="noStrike" cap="none" normalizeH="0" baseline="0">
              <a:ln>
                <a:noFill/>
              </a:ln>
              <a:solidFill>
                <a:srgbClr val="242424"/>
              </a:solidFill>
              <a:effectLst/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pt-BR" altLang="pt-BR" sz="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</a:rPr>
            </a:br>
            <a:endParaRPr kumimoji="0" lang="pt-BR" altLang="pt-B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21841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9ED0AA9-CCE3-4FA0-ACE3-5546A7C1839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249443"/>
            <a:ext cx="9037320" cy="1087867"/>
          </a:xfrm>
        </p:spPr>
        <p:txBody>
          <a:bodyPr/>
          <a:lstStyle/>
          <a:p>
            <a:r>
              <a:rPr lang="pt-BR" sz="4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Alíquotas de Referências (Transição)</a:t>
            </a:r>
          </a:p>
        </p:txBody>
      </p:sp>
      <p:sp>
        <p:nvSpPr>
          <p:cNvPr id="4" name="Espaço Reservado para Conteúdo 2">
            <a:extLst>
              <a:ext uri="{FF2B5EF4-FFF2-40B4-BE49-F238E27FC236}">
                <a16:creationId xmlns:a16="http://schemas.microsoft.com/office/drawing/2014/main" id="{359C7734-3BEB-40EA-9FA3-1E6BE8D441F5}"/>
              </a:ext>
            </a:extLst>
          </p:cNvPr>
          <p:cNvSpPr txBox="1">
            <a:spLocks/>
          </p:cNvSpPr>
          <p:nvPr/>
        </p:nvSpPr>
        <p:spPr>
          <a:xfrm>
            <a:off x="838200" y="1425677"/>
            <a:ext cx="10515600" cy="502428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buFont typeface="Arial" panose="020B0604020202020204" pitchFamily="34" charset="0"/>
              <a:buChar char="•"/>
            </a:pPr>
            <a:r>
              <a:rPr lang="pt-BR" b="1" i="0" dirty="0">
                <a:solidFill>
                  <a:srgbClr val="000000"/>
                </a:solidFill>
                <a:effectLst/>
              </a:rPr>
              <a:t>Teste</a:t>
            </a:r>
          </a:p>
          <a:p>
            <a:pPr lvl="1" algn="just"/>
            <a:r>
              <a:rPr lang="pt-BR" b="1" i="0" dirty="0">
                <a:solidFill>
                  <a:srgbClr val="000000"/>
                </a:solidFill>
                <a:effectLst/>
              </a:rPr>
              <a:t>Em 2026: </a:t>
            </a:r>
            <a:r>
              <a:rPr lang="pt-BR" b="0" i="0" dirty="0">
                <a:solidFill>
                  <a:srgbClr val="000000"/>
                </a:solidFill>
                <a:effectLst/>
              </a:rPr>
              <a:t>Alíquota teste de 1% (0,9% CBS e 0,1% IBS-Estadual).</a:t>
            </a:r>
          </a:p>
          <a:p>
            <a:pPr lvl="1"/>
            <a:r>
              <a:rPr lang="pt-BR" b="1" dirty="0">
                <a:solidFill>
                  <a:srgbClr val="000000"/>
                </a:solidFill>
              </a:rPr>
              <a:t>2027-2028:</a:t>
            </a:r>
            <a:r>
              <a:rPr lang="pt-BR" dirty="0">
                <a:solidFill>
                  <a:srgbClr val="000000"/>
                </a:solidFill>
              </a:rPr>
              <a:t> IBS será cobrado à alíquota estadual de 0,05% (cinco centésimos por cento) e à alíquota municipal de 0,05%.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pt-BR" b="1" i="0" dirty="0">
                <a:solidFill>
                  <a:srgbClr val="000000"/>
                </a:solidFill>
                <a:effectLst/>
              </a:rPr>
              <a:t>Transição das Alíquotas de Referência:</a:t>
            </a:r>
            <a:endParaRPr lang="pt-BR" b="0" i="0" dirty="0">
              <a:solidFill>
                <a:srgbClr val="000000"/>
              </a:solidFill>
              <a:effectLst/>
            </a:endParaRP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pt-BR" b="1" i="0" dirty="0">
                <a:solidFill>
                  <a:srgbClr val="000000"/>
                </a:solidFill>
                <a:effectLst/>
              </a:rPr>
              <a:t>Para a CBS (2027 a 203</a:t>
            </a:r>
            <a:r>
              <a:rPr lang="pt-BR" b="1" dirty="0">
                <a:solidFill>
                  <a:srgbClr val="000000"/>
                </a:solidFill>
              </a:rPr>
              <a:t>5</a:t>
            </a:r>
            <a:r>
              <a:rPr lang="pt-BR" b="1" i="0" dirty="0">
                <a:solidFill>
                  <a:srgbClr val="000000"/>
                </a:solidFill>
                <a:effectLst/>
              </a:rPr>
              <a:t>):</a:t>
            </a:r>
            <a:r>
              <a:rPr lang="pt-BR" b="0" i="0" dirty="0">
                <a:solidFill>
                  <a:srgbClr val="000000"/>
                </a:solidFill>
                <a:effectLst/>
              </a:rPr>
              <a:t> Recomposição da receita da União com CBS e IS equivalente à redução dos tributos federais extintos. 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pt-BR" b="1" i="0" dirty="0">
                <a:solidFill>
                  <a:srgbClr val="000000"/>
                </a:solidFill>
                <a:effectLst/>
              </a:rPr>
              <a:t>Para o IBS (2029 a 203</a:t>
            </a:r>
            <a:r>
              <a:rPr lang="pt-BR" b="1" dirty="0">
                <a:solidFill>
                  <a:srgbClr val="000000"/>
                </a:solidFill>
              </a:rPr>
              <a:t>5</a:t>
            </a:r>
            <a:r>
              <a:rPr lang="pt-BR" b="1" i="0" dirty="0">
                <a:solidFill>
                  <a:srgbClr val="000000"/>
                </a:solidFill>
                <a:effectLst/>
              </a:rPr>
              <a:t>):</a:t>
            </a:r>
            <a:r>
              <a:rPr lang="pt-BR" b="0" i="0" dirty="0">
                <a:solidFill>
                  <a:srgbClr val="000000"/>
                </a:solidFill>
                <a:effectLst/>
              </a:rPr>
              <a:t> Transição do ICMS e do ISS para o IBS via reduções progressivas ICMS </a:t>
            </a:r>
            <a:r>
              <a:rPr lang="pt-BR" dirty="0">
                <a:solidFill>
                  <a:srgbClr val="000000"/>
                </a:solidFill>
              </a:rPr>
              <a:t>e </a:t>
            </a:r>
            <a:r>
              <a:rPr lang="pt-BR" b="0" i="0" dirty="0">
                <a:solidFill>
                  <a:srgbClr val="000000"/>
                </a:solidFill>
                <a:effectLst/>
              </a:rPr>
              <a:t>ISS de 2029 a 2033.</a:t>
            </a:r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id="{029D1EFA-EE9F-49BB-A4BE-3872231392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solidFill>
            <a:srgbClr val="F5F5F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pt-BR" altLang="pt-BR" sz="1000" b="0" i="0" u="none" strike="noStrike" cap="none" normalizeH="0" baseline="0">
                <a:ln>
                  <a:noFill/>
                </a:ln>
                <a:solidFill>
                  <a:srgbClr val="242424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</a:br>
            <a:endParaRPr kumimoji="0" lang="pt-BR" altLang="pt-BR" sz="1000" b="0" i="0" u="none" strike="noStrike" cap="none" normalizeH="0" baseline="0">
              <a:ln>
                <a:noFill/>
              </a:ln>
              <a:solidFill>
                <a:srgbClr val="242424"/>
              </a:solidFill>
              <a:effectLst/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pt-BR" altLang="pt-BR" sz="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</a:rPr>
            </a:br>
            <a:endParaRPr kumimoji="0" lang="pt-BR" altLang="pt-B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66124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>
            <a:extLst>
              <a:ext uri="{FF2B5EF4-FFF2-40B4-BE49-F238E27FC236}">
                <a16:creationId xmlns:a16="http://schemas.microsoft.com/office/drawing/2014/main" id="{111A4BE2-3D0B-3B79-34EE-D61F54D9CC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pt-BR" sz="3600" dirty="0"/>
              <a:t>Projeto</a:t>
            </a:r>
            <a:r>
              <a:rPr lang="pt-BR" dirty="0"/>
              <a:t> </a:t>
            </a:r>
          </a:p>
          <a:p>
            <a:pPr lvl="1"/>
            <a:r>
              <a:rPr lang="pt-BR" sz="3600" dirty="0"/>
              <a:t>Acompanhar a regulamentação da reforma</a:t>
            </a:r>
          </a:p>
          <a:p>
            <a:pPr lvl="1"/>
            <a:r>
              <a:rPr lang="pt-BR" sz="3600" dirty="0"/>
              <a:t>Acompanhar as providências no âmbito do Poder Executivo</a:t>
            </a:r>
          </a:p>
          <a:p>
            <a:pPr lvl="1"/>
            <a:r>
              <a:rPr lang="pt-BR" sz="3600" dirty="0"/>
              <a:t>Propor providências internas necessárias para cumprimento das novas competências</a:t>
            </a:r>
          </a:p>
          <a:p>
            <a:pPr lvl="1"/>
            <a:endParaRPr lang="pt-BR" dirty="0"/>
          </a:p>
        </p:txBody>
      </p:sp>
      <p:sp>
        <p:nvSpPr>
          <p:cNvPr id="3" name="Título 2">
            <a:extLst>
              <a:ext uri="{FF2B5EF4-FFF2-40B4-BE49-F238E27FC236}">
                <a16:creationId xmlns:a16="http://schemas.microsoft.com/office/drawing/2014/main" id="{4D9AD88C-E229-733E-D061-B236B94E195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>
                <a:solidFill>
                  <a:schemeClr val="tx1"/>
                </a:solidFill>
              </a:rPr>
              <a:t>Preparação do TCU</a:t>
            </a:r>
          </a:p>
        </p:txBody>
      </p:sp>
    </p:spTree>
    <p:extLst>
      <p:ext uri="{BB962C8B-B14F-4D97-AF65-F5344CB8AC3E}">
        <p14:creationId xmlns:p14="http://schemas.microsoft.com/office/powerpoint/2010/main" val="19697699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353FE4B8-8132-9446-9FE7-FC13392F9E4D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1181100" y="1790116"/>
            <a:ext cx="9829800" cy="2129850"/>
          </a:xfrm>
          <a:prstGeom prst="rect">
            <a:avLst/>
          </a:prstGeom>
        </p:spPr>
        <p:txBody>
          <a:bodyPr lIns="91440" tIns="45720" rIns="91440" bIns="45720" anchor="ctr"/>
          <a:lstStyle/>
          <a:p>
            <a:r>
              <a:rPr lang="pt-B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OBRIGADO PELA ATENÇÃO</a:t>
            </a:r>
            <a:br>
              <a:rPr lang="pt-BR" dirty="0"/>
            </a:br>
            <a:br>
              <a:rPr lang="pt-BR" sz="2000" dirty="0"/>
            </a:br>
            <a:br>
              <a:rPr lang="pt-BR" sz="2000" dirty="0"/>
            </a:br>
            <a:r>
              <a:rPr lang="pt-BR" sz="2000" dirty="0">
                <a:solidFill>
                  <a:schemeClr val="tx1">
                    <a:lumMod val="65000"/>
                    <a:lumOff val="35000"/>
                  </a:schemeClr>
                </a:solidFill>
                <a:hlinkClick r:id="rId3"/>
              </a:rPr>
              <a:t>gomesl@tcu.gov.br</a:t>
            </a:r>
            <a:br>
              <a:rPr lang="pt-BR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endParaRPr lang="pt-BR" sz="2000" dirty="0">
              <a:solidFill>
                <a:schemeClr val="tx1">
                  <a:lumMod val="65000"/>
                  <a:lumOff val="35000"/>
                </a:schemeClr>
              </a:solidFill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868640627"/>
      </p:ext>
    </p:extLst>
  </p:cSld>
  <p:clrMapOvr>
    <a:masterClrMapping/>
  </p:clrMapOvr>
</p:sld>
</file>

<file path=ppt/theme/theme1.xml><?xml version="1.0" encoding="utf-8"?>
<a:theme xmlns:a="http://schemas.openxmlformats.org/drawingml/2006/main" name="1_Tema do Office">
  <a:themeElements>
    <a:clrScheme name="Escala de Cinza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/>
      <a:bodyPr/>
      <a:lstStyle>
        <a:defPPr>
          <a:defRPr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Tema do Office">
  <a:themeElements>
    <a:clrScheme name="Blue Warm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/>
      <a:bodyPr/>
      <a:lstStyle>
        <a:defPPr>
          <a:defRPr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8C5DA22B1F17C7478CD8486CD902EB39" ma:contentTypeVersion="8" ma:contentTypeDescription="Crie um novo documento." ma:contentTypeScope="" ma:versionID="bada30b97214601b34e8898a488e006a">
  <xsd:schema xmlns:xsd="http://www.w3.org/2001/XMLSchema" xmlns:xs="http://www.w3.org/2001/XMLSchema" xmlns:p="http://schemas.microsoft.com/office/2006/metadata/properties" xmlns:ns2="ff20d313-0450-4d1b-aeb7-787e3b11a700" targetNamespace="http://schemas.microsoft.com/office/2006/metadata/properties" ma:root="true" ma:fieldsID="a79db15aefdc62d4f0d51880697a79bf" ns2:_="">
    <xsd:import namespace="ff20d313-0450-4d1b-aeb7-787e3b11a70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20d313-0450-4d1b-aeb7-787e3b11a70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F094D2D-0EBC-40D2-953B-A23DC5038CC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20d313-0450-4d1b-aeb7-787e3b11a70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95DD4F90-D9E0-4BC7-A5A8-E1A7097022B8}">
  <ds:schemaRefs>
    <ds:schemaRef ds:uri="3550a0f9-9947-46dc-b1a6-36aefe0f468f"/>
    <ds:schemaRef ds:uri="58f0a284-8e13-4d8a-8408-a450b508cf37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EF98B7F9-D087-46D7-8EF4-E2AB1CA5666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1545</TotalTime>
  <Words>479</Words>
  <Application>Microsoft Office PowerPoint</Application>
  <PresentationFormat>Widescreen</PresentationFormat>
  <Paragraphs>72</Paragraphs>
  <Slides>8</Slides>
  <Notes>7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2</vt:i4>
      </vt:variant>
      <vt:variant>
        <vt:lpstr>Títulos de slides</vt:lpstr>
      </vt:variant>
      <vt:variant>
        <vt:i4>8</vt:i4>
      </vt:variant>
    </vt:vector>
  </HeadingPairs>
  <TitlesOfParts>
    <vt:vector size="16" baseType="lpstr">
      <vt:lpstr>Arial</vt:lpstr>
      <vt:lpstr>Calibri</vt:lpstr>
      <vt:lpstr>Noto Sans TC</vt:lpstr>
      <vt:lpstr>Segoe UI</vt:lpstr>
      <vt:lpstr>Sora Medium</vt:lpstr>
      <vt:lpstr>Wingdings</vt:lpstr>
      <vt:lpstr>1_Tema do Office</vt:lpstr>
      <vt:lpstr>2_Tema do Office</vt:lpstr>
      <vt:lpstr>Reforma Tributária e as Novas Competências do TCU</vt:lpstr>
      <vt:lpstr>Novas Atribuições Constitucionais do TCU</vt:lpstr>
      <vt:lpstr>Alíquotas de Referências </vt:lpstr>
      <vt:lpstr>Alíquotas de Referências </vt:lpstr>
      <vt:lpstr>Alíquotas de Referências </vt:lpstr>
      <vt:lpstr>Alíquotas de Referências (Transição)</vt:lpstr>
      <vt:lpstr>Preparação do TCU</vt:lpstr>
      <vt:lpstr>OBRIGADO PELA ATENÇÃO   gomesl@tcu.gov.br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Destaques Decorp 2019-2020</dc:title>
  <dc:creator>Anahi Maranhao Barreto Pereira</dc:creator>
  <cp:lastModifiedBy>Rafael Gomes Lima</cp:lastModifiedBy>
  <cp:revision>4</cp:revision>
  <dcterms:created xsi:type="dcterms:W3CDTF">2020-12-06T01:41:12Z</dcterms:created>
  <dcterms:modified xsi:type="dcterms:W3CDTF">2024-11-27T16:54:54Z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0x0101008C5DA22B1F17C7478CD8486CD902EB39</vt:lpwstr>
  </property>
  <property fmtid="{D5CDD505-2E9C-101B-9397-08002B2CF9AE}" pid="3" name="MediaServiceImageTags">
    <vt:lpwstr/>
  </property>
</Properties>
</file>