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2"/>
  </p:notesMasterIdLst>
  <p:sldIdLst>
    <p:sldId id="312" r:id="rId2"/>
    <p:sldId id="6877" r:id="rId3"/>
    <p:sldId id="6880" r:id="rId4"/>
    <p:sldId id="6801" r:id="rId5"/>
    <p:sldId id="6794" r:id="rId6"/>
    <p:sldId id="6866" r:id="rId7"/>
    <p:sldId id="6883" r:id="rId8"/>
    <p:sldId id="6884" r:id="rId9"/>
    <p:sldId id="6886" r:id="rId10"/>
    <p:sldId id="6935" r:id="rId11"/>
    <p:sldId id="6953" r:id="rId12"/>
    <p:sldId id="6983" r:id="rId13"/>
    <p:sldId id="6986" r:id="rId14"/>
    <p:sldId id="6985" r:id="rId15"/>
    <p:sldId id="6990" r:id="rId16"/>
    <p:sldId id="6987" r:id="rId17"/>
    <p:sldId id="6969" r:id="rId18"/>
    <p:sldId id="6970" r:id="rId19"/>
    <p:sldId id="6971" r:id="rId20"/>
    <p:sldId id="6972" r:id="rId21"/>
    <p:sldId id="6988" r:id="rId22"/>
    <p:sldId id="6989" r:id="rId23"/>
    <p:sldId id="3319" r:id="rId24"/>
    <p:sldId id="6888" r:id="rId25"/>
    <p:sldId id="6894" r:id="rId26"/>
    <p:sldId id="6895" r:id="rId27"/>
    <p:sldId id="6897" r:id="rId28"/>
    <p:sldId id="6896" r:id="rId29"/>
    <p:sldId id="3296" r:id="rId30"/>
    <p:sldId id="5581" r:id="rId31"/>
  </p:sldIdLst>
  <p:sldSz cx="9144000" cy="5143500" type="screen16x9"/>
  <p:notesSz cx="6858000" cy="9144000"/>
  <p:embeddedFontLst>
    <p:embeddedFont>
      <p:font typeface="Britannic Bold" panose="020B0903060703020204" pitchFamily="34" charset="0"/>
      <p:regular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PT Sans Narrow" panose="020B0506020203020204" pitchFamily="34" charset="0"/>
      <p:regular r:id="rId42"/>
      <p:bold r:id="rId43"/>
    </p:embeddedFont>
    <p:embeddedFont>
      <p:font typeface="Questrial" pitchFamily="2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87"/>
  </p:normalViewPr>
  <p:slideViewPr>
    <p:cSldViewPr snapToGrid="0">
      <p:cViewPr varScale="1">
        <p:scale>
          <a:sx n="146" d="100"/>
          <a:sy n="146" d="100"/>
        </p:scale>
        <p:origin x="63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83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6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4935550"/>
            <a:ext cx="9144000" cy="207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6462825" y="4877400"/>
            <a:ext cx="26811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bg1"/>
                </a:solidFill>
              </a:rPr>
              <a:t>Inteligência artificial responsável</a:t>
            </a:r>
            <a:endParaRPr sz="900" b="1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93C47D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0"/>
              <a:buNone/>
              <a:defRPr sz="13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T Sans Narrow"/>
              <a:buNone/>
              <a:defRPr sz="3600" b="1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6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ctrTitle"/>
          </p:nvPr>
        </p:nvSpPr>
        <p:spPr>
          <a:xfrm>
            <a:off x="1000287" y="1508723"/>
            <a:ext cx="7136700" cy="9885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3600" dirty="0"/>
              <a:t>Plano Nacional de Inteligência Artificial - PIBIA</a:t>
            </a:r>
            <a:endParaRPr lang="en-GB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944061" y="2620347"/>
            <a:ext cx="49295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André Carlos Ponce de Leon Ferreira de Carvalho</a:t>
            </a:r>
          </a:p>
          <a:p>
            <a:pPr algn="ctr"/>
            <a:endParaRPr lang="pt-BR" sz="1600" dirty="0"/>
          </a:p>
          <a:p>
            <a:pPr algn="ctr"/>
            <a:endParaRPr lang="pt-BR" sz="1600" dirty="0"/>
          </a:p>
          <a:p>
            <a:pPr algn="ctr"/>
            <a:r>
              <a:rPr lang="pt-BR" sz="1600" dirty="0"/>
              <a:t>Instituto de Ciências Matemáticas e de Computação</a:t>
            </a:r>
          </a:p>
          <a:p>
            <a:pPr algn="ctr"/>
            <a:r>
              <a:rPr lang="pt-BR" sz="1600" dirty="0"/>
              <a:t>Universidade de São Paulo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273" y="0"/>
            <a:ext cx="1395727" cy="92701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10" y="215296"/>
            <a:ext cx="1295284" cy="5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4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35492-BDC7-DC7A-1F77-5788C8D44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F32B6-A7FC-6FD8-C0E8-5E2CE23E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Demanda para diferentes aplicações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46A568-D529-32C3-F1F5-6FB0CE10AF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8D0AA8-C4D1-68A7-B418-4AB1BAB5F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46" y="1350722"/>
            <a:ext cx="4478261" cy="326539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E97CFCF-E917-7D49-5BB9-CE170B0028ED}"/>
              </a:ext>
            </a:extLst>
          </p:cNvPr>
          <p:cNvSpPr txBox="1"/>
          <p:nvPr/>
        </p:nvSpPr>
        <p:spPr>
          <a:xfrm>
            <a:off x="6627850" y="4555495"/>
            <a:ext cx="22044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https://openai.com/research/ai-and-compute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4B6E829-64E7-FB00-0F64-CFCA2A77A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863" y="1401240"/>
            <a:ext cx="4344391" cy="316778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E908C3D-627B-BE09-D490-E4BA16AB608C}"/>
              </a:ext>
            </a:extLst>
          </p:cNvPr>
          <p:cNvSpPr txBox="1"/>
          <p:nvPr/>
        </p:nvSpPr>
        <p:spPr>
          <a:xfrm>
            <a:off x="5087000" y="2090057"/>
            <a:ext cx="229629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Montserrat" panose="00000500000000000000" pitchFamily="2" charset="0"/>
              </a:rPr>
              <a:t>Continuando neste ritmo, o custo para processamento de grandes sistemas de IA será maior que US$ 76 bilhões até 2028</a:t>
            </a:r>
          </a:p>
        </p:txBody>
      </p:sp>
    </p:spTree>
    <p:extLst>
      <p:ext uri="{BB962C8B-B14F-4D97-AF65-F5344CB8AC3E}">
        <p14:creationId xmlns:p14="http://schemas.microsoft.com/office/powerpoint/2010/main" val="17514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C9485-887C-E6D6-BCDB-FEE12EF3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372A2-2ACE-F6A6-C980-6BCD4669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Ranking global de 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22E807-C5E5-75B4-2BEE-A0B234C36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Primeiro, e principal, índice para comparação de países em Inteligência Artificial (IA)</a:t>
            </a:r>
          </a:p>
          <a:p>
            <a:r>
              <a:rPr lang="pt-BR" dirty="0"/>
              <a:t>Avalia três pilares </a:t>
            </a:r>
          </a:p>
          <a:p>
            <a:pPr lvl="1"/>
            <a:r>
              <a:rPr lang="pt-BR" dirty="0"/>
              <a:t>Implementação, inovação e investimento, divididos em 7 subpilares</a:t>
            </a:r>
          </a:p>
          <a:p>
            <a:r>
              <a:rPr lang="pt-BR" dirty="0"/>
              <a:t>Implementação</a:t>
            </a:r>
          </a:p>
          <a:p>
            <a:pPr lvl="1"/>
            <a:r>
              <a:rPr lang="pt-BR" b="1" dirty="0"/>
              <a:t>Talento</a:t>
            </a:r>
            <a:r>
              <a:rPr lang="pt-BR" dirty="0"/>
              <a:t>: foca na disponibilidade de profissionais qualificados em soluções de IA</a:t>
            </a:r>
          </a:p>
          <a:p>
            <a:pPr lvl="1"/>
            <a:r>
              <a:rPr lang="pt-BR" b="1" dirty="0"/>
              <a:t>Infraestrutura</a:t>
            </a:r>
            <a:r>
              <a:rPr lang="pt-BR" dirty="0"/>
              <a:t>: avalia a escala de infraestrutura de computação avançada para IA, além da indústria de semicondutores</a:t>
            </a:r>
          </a:p>
          <a:p>
            <a:pPr lvl="1"/>
            <a:r>
              <a:rPr lang="pt-BR" b="1" dirty="0"/>
              <a:t>Ambiente operacional</a:t>
            </a:r>
            <a:r>
              <a:rPr lang="pt-BR" dirty="0"/>
              <a:t>: observa o contexto regulatório e a opinião pública sobre IA</a:t>
            </a:r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C7A10C-1673-0416-E849-1D7B1868E0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D1453B-7DB8-DD40-6810-8800FF937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666" y="0"/>
            <a:ext cx="37103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8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C9485-887C-E6D6-BCDB-FEE12EF3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372A2-2ACE-F6A6-C980-6BCD4669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Ranking global de 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22E807-C5E5-75B4-2BEE-A0B234C36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Primeiro, e principal, índice para comparação de países em Inteligência Artificial (IA)</a:t>
            </a:r>
          </a:p>
          <a:p>
            <a:r>
              <a:rPr lang="pt-BR" dirty="0"/>
              <a:t>Avalia três pilares </a:t>
            </a:r>
          </a:p>
          <a:p>
            <a:pPr lvl="1"/>
            <a:r>
              <a:rPr lang="pt-BR" dirty="0"/>
              <a:t>Implementação, inovação e investimento, divididos em 7 subpilares</a:t>
            </a:r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C7A10C-1673-0416-E849-1D7B1868E0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642EEF-A35B-A13F-D306-12A55441F8B7}"/>
              </a:ext>
            </a:extLst>
          </p:cNvPr>
          <p:cNvSpPr txBox="1"/>
          <p:nvPr/>
        </p:nvSpPr>
        <p:spPr>
          <a:xfrm>
            <a:off x="1322050" y="3184961"/>
            <a:ext cx="681118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Implementação		Inovação		Investimento</a:t>
            </a:r>
          </a:p>
          <a:p>
            <a:pPr lvl="1"/>
            <a:r>
              <a:rPr lang="pt-BR" dirty="0"/>
              <a:t>Talento			Pesquisa		Estratégia governamental</a:t>
            </a:r>
          </a:p>
          <a:p>
            <a:pPr lvl="1"/>
            <a:r>
              <a:rPr lang="pt-BR" dirty="0"/>
              <a:t>Infraestrutura		Desenvolvimento	Ecossistema comercial</a:t>
            </a:r>
          </a:p>
          <a:p>
            <a:pPr lvl="1"/>
            <a:r>
              <a:rPr lang="pt-BR" dirty="0"/>
              <a:t>Ambiente operacional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6870E45-BB2E-F92D-FD72-C7117AB91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666" y="0"/>
            <a:ext cx="37103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3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09BEF-0794-3FF8-27A0-2BEAECF2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Posições do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6F1512-6683-A702-473A-65EE4AE05E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C17BC34-0109-E4DE-87EF-F2B93ABC3BEE}"/>
              </a:ext>
            </a:extLst>
          </p:cNvPr>
          <p:cNvSpPr txBox="1"/>
          <p:nvPr/>
        </p:nvSpPr>
        <p:spPr>
          <a:xfrm>
            <a:off x="870936" y="2252590"/>
            <a:ext cx="107112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  <a:latin typeface="Montserrat" panose="00000500000000000000" pitchFamily="2" charset="0"/>
              </a:rPr>
              <a:t>Talento: 21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A9B73F-274B-8F24-134B-C6617D78FD61}"/>
              </a:ext>
            </a:extLst>
          </p:cNvPr>
          <p:cNvSpPr txBox="1"/>
          <p:nvPr/>
        </p:nvSpPr>
        <p:spPr>
          <a:xfrm>
            <a:off x="870936" y="2575565"/>
            <a:ext cx="155683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Montserrat" panose="00000500000000000000" pitchFamily="2" charset="0"/>
              </a:rPr>
              <a:t>Infraestrutura: 42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CE0F8F-3099-0A7A-4CD5-864226AD4574}"/>
              </a:ext>
            </a:extLst>
          </p:cNvPr>
          <p:cNvSpPr txBox="1"/>
          <p:nvPr/>
        </p:nvSpPr>
        <p:spPr>
          <a:xfrm>
            <a:off x="854253" y="3217528"/>
            <a:ext cx="117211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Montserrat" panose="00000500000000000000" pitchFamily="2" charset="0"/>
              </a:rPr>
              <a:t>Pesquisa: 36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722779D-3EDF-E8E9-5A43-ACE91D6C6DCF}"/>
              </a:ext>
            </a:extLst>
          </p:cNvPr>
          <p:cNvSpPr txBox="1"/>
          <p:nvPr/>
        </p:nvSpPr>
        <p:spPr>
          <a:xfrm>
            <a:off x="854253" y="3528979"/>
            <a:ext cx="225333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Montserrat" panose="00000500000000000000" pitchFamily="2" charset="0"/>
              </a:rPr>
              <a:t>Desenvolvimento: 28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30F681-A9E0-C710-C6CD-81E903E2FBA6}"/>
              </a:ext>
            </a:extLst>
          </p:cNvPr>
          <p:cNvSpPr txBox="1"/>
          <p:nvPr/>
        </p:nvSpPr>
        <p:spPr>
          <a:xfrm>
            <a:off x="840726" y="4165792"/>
            <a:ext cx="122180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Montserrat" panose="00000500000000000000" pitchFamily="2" charset="0"/>
              </a:rPr>
              <a:t>Comercial: 39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D393404-0458-3903-31B8-84609CF8D167}"/>
              </a:ext>
            </a:extLst>
          </p:cNvPr>
          <p:cNvSpPr txBox="1"/>
          <p:nvPr/>
        </p:nvSpPr>
        <p:spPr>
          <a:xfrm>
            <a:off x="836769" y="4492464"/>
            <a:ext cx="173791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Montserrat" panose="00000500000000000000" pitchFamily="2" charset="0"/>
              </a:rPr>
              <a:t>Intensidade: 44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D87DB8-5706-811C-5C85-903376DE2318}"/>
              </a:ext>
            </a:extLst>
          </p:cNvPr>
          <p:cNvSpPr txBox="1"/>
          <p:nvPr/>
        </p:nvSpPr>
        <p:spPr>
          <a:xfrm>
            <a:off x="859880" y="2901233"/>
            <a:ext cx="249272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Montserrat" panose="00000500000000000000" pitchFamily="2" charset="0"/>
              </a:rPr>
              <a:t>Ambiente operacional: 44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3E5CC72-F047-BD84-AAE3-3A448CAC9A43}"/>
              </a:ext>
            </a:extLst>
          </p:cNvPr>
          <p:cNvSpPr txBox="1"/>
          <p:nvPr/>
        </p:nvSpPr>
        <p:spPr>
          <a:xfrm>
            <a:off x="854253" y="3847924"/>
            <a:ext cx="246413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Montserrat" panose="00000500000000000000" pitchFamily="2" charset="0"/>
              </a:rPr>
              <a:t>Estratégia governamental: 30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2C05B83-270B-21C9-5892-4BAEAA610BEA}"/>
              </a:ext>
            </a:extLst>
          </p:cNvPr>
          <p:cNvSpPr txBox="1"/>
          <p:nvPr/>
        </p:nvSpPr>
        <p:spPr>
          <a:xfrm>
            <a:off x="881503" y="1756695"/>
            <a:ext cx="2436886" cy="338554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7030A0"/>
                </a:solidFill>
                <a:latin typeface="Montserrat" panose="00000500000000000000" pitchFamily="2" charset="0"/>
              </a:rPr>
              <a:t>Posição do Brasil: 35 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BAC8A261-EBEA-CFD4-C4C1-8CE0F32982ED}"/>
              </a:ext>
            </a:extLst>
          </p:cNvPr>
          <p:cNvSpPr txBox="1"/>
          <p:nvPr/>
        </p:nvSpPr>
        <p:spPr>
          <a:xfrm>
            <a:off x="870936" y="1057747"/>
            <a:ext cx="2593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latin typeface="Montserrat" panose="00000500000000000000" pitchFamily="2" charset="0"/>
              </a:rPr>
              <a:t>Ranking global de IA</a:t>
            </a:r>
          </a:p>
          <a:p>
            <a:r>
              <a:rPr lang="pt-BR" sz="1800" dirty="0">
                <a:latin typeface="Montserrat" panose="00000500000000000000" pitchFamily="2" charset="0"/>
              </a:rPr>
              <a:t>28 de junho de </a:t>
            </a:r>
            <a:r>
              <a:rPr lang="pt-BR" sz="1800" b="1" dirty="0">
                <a:solidFill>
                  <a:srgbClr val="780078"/>
                </a:solidFill>
                <a:latin typeface="Montserrat" panose="00000500000000000000" pitchFamily="2" charset="0"/>
              </a:rPr>
              <a:t>2023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2ED243-AC72-1806-F729-49C2EFB79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666" y="0"/>
            <a:ext cx="37103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09BEF-0794-3FF8-27A0-2BEAECF2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Posições do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6F1512-6683-A702-473A-65EE4AE05E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C17BC34-0109-E4DE-87EF-F2B93ABC3BEE}"/>
              </a:ext>
            </a:extLst>
          </p:cNvPr>
          <p:cNvSpPr txBox="1"/>
          <p:nvPr/>
        </p:nvSpPr>
        <p:spPr>
          <a:xfrm>
            <a:off x="870936" y="2252590"/>
            <a:ext cx="107112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  <a:latin typeface="Montserrat" panose="00000500000000000000" pitchFamily="2" charset="0"/>
              </a:rPr>
              <a:t>Talento: 21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A9B73F-274B-8F24-134B-C6617D78FD61}"/>
              </a:ext>
            </a:extLst>
          </p:cNvPr>
          <p:cNvSpPr txBox="1"/>
          <p:nvPr/>
        </p:nvSpPr>
        <p:spPr>
          <a:xfrm>
            <a:off x="870936" y="2575565"/>
            <a:ext cx="155683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Montserrat" panose="00000500000000000000" pitchFamily="2" charset="0"/>
              </a:rPr>
              <a:t>Infraestrutura: 42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CE0F8F-3099-0A7A-4CD5-864226AD4574}"/>
              </a:ext>
            </a:extLst>
          </p:cNvPr>
          <p:cNvSpPr txBox="1"/>
          <p:nvPr/>
        </p:nvSpPr>
        <p:spPr>
          <a:xfrm>
            <a:off x="854253" y="3217528"/>
            <a:ext cx="117211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Montserrat" panose="00000500000000000000" pitchFamily="2" charset="0"/>
              </a:rPr>
              <a:t>Pesquisa: 36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722779D-3EDF-E8E9-5A43-ACE91D6C6DCF}"/>
              </a:ext>
            </a:extLst>
          </p:cNvPr>
          <p:cNvSpPr txBox="1"/>
          <p:nvPr/>
        </p:nvSpPr>
        <p:spPr>
          <a:xfrm>
            <a:off x="854253" y="3528979"/>
            <a:ext cx="225333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Montserrat" panose="00000500000000000000" pitchFamily="2" charset="0"/>
              </a:rPr>
              <a:t>Desenvolvimento: 28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30F681-A9E0-C710-C6CD-81E903E2FBA6}"/>
              </a:ext>
            </a:extLst>
          </p:cNvPr>
          <p:cNvSpPr txBox="1"/>
          <p:nvPr/>
        </p:nvSpPr>
        <p:spPr>
          <a:xfrm>
            <a:off x="840726" y="4165792"/>
            <a:ext cx="122180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Montserrat" panose="00000500000000000000" pitchFamily="2" charset="0"/>
              </a:rPr>
              <a:t>Comercial: 39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D393404-0458-3903-31B8-84609CF8D167}"/>
              </a:ext>
            </a:extLst>
          </p:cNvPr>
          <p:cNvSpPr txBox="1"/>
          <p:nvPr/>
        </p:nvSpPr>
        <p:spPr>
          <a:xfrm>
            <a:off x="836769" y="4492464"/>
            <a:ext cx="173791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Montserrat" panose="00000500000000000000" pitchFamily="2" charset="0"/>
              </a:rPr>
              <a:t>Intensidade: 44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D87DB8-5706-811C-5C85-903376DE2318}"/>
              </a:ext>
            </a:extLst>
          </p:cNvPr>
          <p:cNvSpPr txBox="1"/>
          <p:nvPr/>
        </p:nvSpPr>
        <p:spPr>
          <a:xfrm>
            <a:off x="859880" y="2901233"/>
            <a:ext cx="249272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Montserrat" panose="00000500000000000000" pitchFamily="2" charset="0"/>
              </a:rPr>
              <a:t>Ambiente operacional: 44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3E5CC72-F047-BD84-AAE3-3A448CAC9A43}"/>
              </a:ext>
            </a:extLst>
          </p:cNvPr>
          <p:cNvSpPr txBox="1"/>
          <p:nvPr/>
        </p:nvSpPr>
        <p:spPr>
          <a:xfrm>
            <a:off x="854253" y="3847924"/>
            <a:ext cx="246413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Montserrat" panose="00000500000000000000" pitchFamily="2" charset="0"/>
              </a:rPr>
              <a:t>Estratégia governamental: 30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2C05B83-270B-21C9-5892-4BAEAA610BEA}"/>
              </a:ext>
            </a:extLst>
          </p:cNvPr>
          <p:cNvSpPr txBox="1"/>
          <p:nvPr/>
        </p:nvSpPr>
        <p:spPr>
          <a:xfrm>
            <a:off x="881503" y="1756695"/>
            <a:ext cx="2436886" cy="338554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7030A0"/>
                </a:solidFill>
                <a:latin typeface="Montserrat" panose="00000500000000000000" pitchFamily="2" charset="0"/>
              </a:rPr>
              <a:t>Posição do Brasil: 35 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BAC8A261-EBEA-CFD4-C4C1-8CE0F32982ED}"/>
              </a:ext>
            </a:extLst>
          </p:cNvPr>
          <p:cNvSpPr txBox="1"/>
          <p:nvPr/>
        </p:nvSpPr>
        <p:spPr>
          <a:xfrm>
            <a:off x="870936" y="1057747"/>
            <a:ext cx="2593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latin typeface="Montserrat" panose="00000500000000000000" pitchFamily="2" charset="0"/>
              </a:rPr>
              <a:t>Ranking global de IA</a:t>
            </a:r>
          </a:p>
          <a:p>
            <a:r>
              <a:rPr lang="pt-BR" sz="1800" dirty="0">
                <a:latin typeface="Montserrat" panose="00000500000000000000" pitchFamily="2" charset="0"/>
              </a:rPr>
              <a:t>28 de junho de </a:t>
            </a:r>
            <a:r>
              <a:rPr lang="pt-BR" sz="1800" b="1" dirty="0">
                <a:solidFill>
                  <a:srgbClr val="780078"/>
                </a:solidFill>
                <a:latin typeface="Montserrat" panose="00000500000000000000" pitchFamily="2" charset="0"/>
              </a:rPr>
              <a:t>2023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D0156A72-971F-99AC-80B8-B7876ACA96EB}"/>
              </a:ext>
            </a:extLst>
          </p:cNvPr>
          <p:cNvSpPr txBox="1"/>
          <p:nvPr/>
        </p:nvSpPr>
        <p:spPr>
          <a:xfrm>
            <a:off x="5395065" y="1057747"/>
            <a:ext cx="2593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latin typeface="Montserrat" panose="00000500000000000000" pitchFamily="2" charset="0"/>
              </a:rPr>
              <a:t>Ranking global de IA</a:t>
            </a:r>
          </a:p>
          <a:p>
            <a:r>
              <a:rPr lang="pt-BR" sz="1800" dirty="0">
                <a:latin typeface="Montserrat" panose="00000500000000000000" pitchFamily="2" charset="0"/>
              </a:rPr>
              <a:t>28 de junho de </a:t>
            </a:r>
            <a:r>
              <a:rPr lang="pt-BR" sz="1800" b="1" dirty="0">
                <a:solidFill>
                  <a:srgbClr val="780078"/>
                </a:solidFill>
                <a:latin typeface="Montserrat" panose="00000500000000000000" pitchFamily="2" charset="0"/>
              </a:rPr>
              <a:t>2023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B3C8FA5-7CB5-17CF-2C41-1FE087EA3755}"/>
              </a:ext>
            </a:extLst>
          </p:cNvPr>
          <p:cNvSpPr txBox="1"/>
          <p:nvPr/>
        </p:nvSpPr>
        <p:spPr>
          <a:xfrm>
            <a:off x="5405175" y="2252590"/>
            <a:ext cx="141096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  <a:latin typeface="Montserrat" panose="00000500000000000000" pitchFamily="2" charset="0"/>
              </a:rPr>
              <a:t>▼Talento: 21-26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5FA79E4-EB86-8E97-00DA-915681D9A002}"/>
              </a:ext>
            </a:extLst>
          </p:cNvPr>
          <p:cNvSpPr txBox="1"/>
          <p:nvPr/>
        </p:nvSpPr>
        <p:spPr>
          <a:xfrm>
            <a:off x="5405175" y="2575565"/>
            <a:ext cx="1992853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0000FF"/>
                </a:solidFill>
                <a:latin typeface="Montserrat" panose="00000500000000000000" pitchFamily="2" charset="0"/>
              </a:rPr>
              <a:t>▲Infraestrutura: 42 - 36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1B3650D-AA90-3B83-882A-DA066743B6A5}"/>
              </a:ext>
            </a:extLst>
          </p:cNvPr>
          <p:cNvSpPr txBox="1"/>
          <p:nvPr/>
        </p:nvSpPr>
        <p:spPr>
          <a:xfrm>
            <a:off x="5388492" y="3217528"/>
            <a:ext cx="162576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  <a:latin typeface="Montserrat" panose="00000500000000000000" pitchFamily="2" charset="0"/>
              </a:rPr>
              <a:t>▼ Pesquisa: 36-44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C83C02D-ABCE-D2D8-C036-E6D0E20449F7}"/>
              </a:ext>
            </a:extLst>
          </p:cNvPr>
          <p:cNvSpPr txBox="1"/>
          <p:nvPr/>
        </p:nvSpPr>
        <p:spPr>
          <a:xfrm>
            <a:off x="5388492" y="3528979"/>
            <a:ext cx="225333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00FF"/>
                </a:solidFill>
                <a:latin typeface="Montserrat" panose="00000500000000000000" pitchFamily="2" charset="0"/>
              </a:rPr>
              <a:t>▲ Desenvolvimento: 28-27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A6A34EF-5A99-E417-E494-C0689F2321AC}"/>
              </a:ext>
            </a:extLst>
          </p:cNvPr>
          <p:cNvSpPr txBox="1"/>
          <p:nvPr/>
        </p:nvSpPr>
        <p:spPr>
          <a:xfrm>
            <a:off x="5374965" y="4165792"/>
            <a:ext cx="164660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0000FF"/>
                </a:solidFill>
                <a:latin typeface="Montserrat" panose="00000500000000000000" pitchFamily="2" charset="0"/>
              </a:rPr>
              <a:t>▲ Comercial: 39-33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C86D77C-CACB-08A0-E281-54150856DEB3}"/>
              </a:ext>
            </a:extLst>
          </p:cNvPr>
          <p:cNvSpPr txBox="1"/>
          <p:nvPr/>
        </p:nvSpPr>
        <p:spPr>
          <a:xfrm>
            <a:off x="5371008" y="4492464"/>
            <a:ext cx="181751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Montserrat" panose="00000500000000000000" pitchFamily="2" charset="0"/>
              </a:rPr>
              <a:t>＝Intensidade: 44-44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29C805A-FBD9-EC58-99D0-7F846843AB4C}"/>
              </a:ext>
            </a:extLst>
          </p:cNvPr>
          <p:cNvSpPr txBox="1"/>
          <p:nvPr/>
        </p:nvSpPr>
        <p:spPr>
          <a:xfrm>
            <a:off x="5394119" y="2901233"/>
            <a:ext cx="26349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00FF"/>
                </a:solidFill>
                <a:latin typeface="Montserrat" panose="00000500000000000000" pitchFamily="2" charset="0"/>
              </a:rPr>
              <a:t>▲ Ambiente operacional: 44-28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2217C21-D4E4-6D8C-9932-C2273AF770DE}"/>
              </a:ext>
            </a:extLst>
          </p:cNvPr>
          <p:cNvSpPr txBox="1"/>
          <p:nvPr/>
        </p:nvSpPr>
        <p:spPr>
          <a:xfrm>
            <a:off x="5388492" y="3847924"/>
            <a:ext cx="202170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0000FF"/>
                </a:solidFill>
                <a:latin typeface="Montserrat" panose="00000500000000000000" pitchFamily="2" charset="0"/>
              </a:rPr>
              <a:t>▲ Estratégia gov.: 30-27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B99D82F-8736-BAD5-C5C3-109B3C3DD7FD}"/>
              </a:ext>
            </a:extLst>
          </p:cNvPr>
          <p:cNvSpPr txBox="1"/>
          <p:nvPr/>
        </p:nvSpPr>
        <p:spPr>
          <a:xfrm>
            <a:off x="5405175" y="1779997"/>
            <a:ext cx="2454518" cy="338554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7030A0"/>
                </a:solidFill>
                <a:latin typeface="Montserrat" panose="00000500000000000000" pitchFamily="2" charset="0"/>
              </a:rPr>
              <a:t>Posição do Brasil: 30 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D360960B-40C8-7A5D-C0EE-3A210D141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666" y="0"/>
            <a:ext cx="37103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41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4AC9B-629A-C7A0-B737-69BEAA2C2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D9BB7-3C52-B493-7A63-26B1EC89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Planos em outros países</a:t>
            </a:r>
            <a:endParaRPr lang="en-GB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898328-2170-07BE-2C31-F670A273B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Reino Unido</a:t>
            </a:r>
          </a:p>
          <a:p>
            <a:pPr lvl="1"/>
            <a:r>
              <a:rPr lang="pt-BR" dirty="0"/>
              <a:t>17 especialistas</a:t>
            </a:r>
          </a:p>
          <a:p>
            <a:pPr lvl="2"/>
            <a:r>
              <a:rPr lang="pt-BR" dirty="0"/>
              <a:t>8 deles especialistas de renome em IA de universidades britânicas</a:t>
            </a:r>
          </a:p>
          <a:p>
            <a:r>
              <a:rPr lang="pt-BR" dirty="0"/>
              <a:t>França </a:t>
            </a:r>
          </a:p>
          <a:p>
            <a:pPr lvl="1"/>
            <a:r>
              <a:rPr lang="pt-BR" dirty="0"/>
              <a:t>13 especialistas</a:t>
            </a:r>
          </a:p>
          <a:p>
            <a:pPr lvl="2"/>
            <a:r>
              <a:rPr lang="pt-BR" dirty="0"/>
              <a:t>8 deles com PhD (7 na área de computação)</a:t>
            </a:r>
          </a:p>
          <a:p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10D3AF-EA14-6381-3CE2-E7603101D5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58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IA do Reino Unido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6555092" cy="3302700"/>
          </a:xfrm>
        </p:spPr>
        <p:txBody>
          <a:bodyPr/>
          <a:lstStyle/>
          <a:p>
            <a:r>
              <a:rPr lang="pt-BR" dirty="0"/>
              <a:t>Estratégia e plano de IA (2021)</a:t>
            </a:r>
          </a:p>
          <a:p>
            <a:pPr lvl="1"/>
            <a:r>
              <a:rPr lang="pt-BR" dirty="0"/>
              <a:t>Apoiar o desenvolvimento da IA e promover sua adoção e uso nas empresas e na sociedade</a:t>
            </a:r>
          </a:p>
          <a:p>
            <a:pPr lvl="1"/>
            <a:r>
              <a:rPr lang="pt-BR" dirty="0"/>
              <a:t>Comitê de especialistas independentes para aconselhar governo e liderança de alto nível sobre o ecossistema de 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392" y="0"/>
            <a:ext cx="2048608" cy="29082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39193" y="3165665"/>
            <a:ext cx="32512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>
                <a:solidFill>
                  <a:srgbClr val="0000FF"/>
                </a:solidFill>
                <a:latin typeface="Montserrat" panose="020B0604020202020204" charset="0"/>
              </a:rPr>
              <a:t>Tabitha Goldstaub (Chair) - UK AI Business Champion, CogX</a:t>
            </a:r>
          </a:p>
          <a:p>
            <a:r>
              <a:rPr lang="en-US" sz="800" noProof="1">
                <a:solidFill>
                  <a:srgbClr val="C00000"/>
                </a:solidFill>
                <a:latin typeface="Montserrat" panose="020B0604020202020204" charset="0"/>
              </a:rPr>
              <a:t>Adrian Joseph OBE - BT Group</a:t>
            </a:r>
          </a:p>
          <a:p>
            <a:r>
              <a:rPr lang="en-US" sz="800" noProof="1">
                <a:solidFill>
                  <a:srgbClr val="C00000"/>
                </a:solidFill>
                <a:latin typeface="Montserrat" panose="020B0604020202020204" charset="0"/>
              </a:rPr>
              <a:t>Professor Sir Adrian Smith - The Alan Turing Institute</a:t>
            </a:r>
          </a:p>
          <a:p>
            <a:r>
              <a:rPr lang="en-US" sz="800" noProof="1">
                <a:solidFill>
                  <a:srgbClr val="0000FF"/>
                </a:solidFill>
                <a:latin typeface="Montserrat" panose="020B0604020202020204" charset="0"/>
              </a:rPr>
              <a:t>Ann Cairns - MasterCard</a:t>
            </a:r>
          </a:p>
          <a:p>
            <a:r>
              <a:rPr lang="en-US" sz="800" noProof="1">
                <a:solidFill>
                  <a:srgbClr val="0000FF"/>
                </a:solidFill>
                <a:latin typeface="Montserrat" panose="020B0604020202020204" charset="0"/>
              </a:rPr>
              <a:t>Dr Claire Craig CBE - The Queen’s College Oxford</a:t>
            </a:r>
          </a:p>
          <a:p>
            <a:r>
              <a:rPr lang="en-US" sz="800" noProof="1">
                <a:solidFill>
                  <a:srgbClr val="C00000"/>
                </a:solidFill>
                <a:latin typeface="Montserrat" panose="020B0604020202020204" charset="0"/>
              </a:rPr>
              <a:t>Professor David Lane CBE - Edinburgh Centre for Robotics</a:t>
            </a:r>
          </a:p>
          <a:p>
            <a:r>
              <a:rPr lang="en-US" sz="800" noProof="1">
                <a:solidFill>
                  <a:srgbClr val="0000FF"/>
                </a:solidFill>
                <a:latin typeface="Montserrat" panose="020B0604020202020204" charset="0"/>
              </a:rPr>
              <a:t>Lila Ibrahim - DeepMind</a:t>
            </a:r>
          </a:p>
          <a:p>
            <a:r>
              <a:rPr lang="en-US" sz="800" noProof="1">
                <a:solidFill>
                  <a:srgbClr val="0000FF"/>
                </a:solidFill>
                <a:latin typeface="Montserrat" panose="020B0604020202020204" charset="0"/>
              </a:rPr>
              <a:t>Rachel Dunscombe - NHS Digital Academy</a:t>
            </a:r>
          </a:p>
          <a:p>
            <a:r>
              <a:rPr lang="en-US" sz="800" noProof="1">
                <a:solidFill>
                  <a:srgbClr val="0000FF"/>
                </a:solidFill>
                <a:latin typeface="Montserrat" panose="020B0604020202020204" charset="0"/>
              </a:rPr>
              <a:t>Professor Máire O’Neill - Queen’s University Belfast</a:t>
            </a:r>
          </a:p>
          <a:p>
            <a:r>
              <a:rPr lang="en-US" sz="800" noProof="1">
                <a:solidFill>
                  <a:srgbClr val="C00000"/>
                </a:solidFill>
                <a:latin typeface="Montserrat" panose="020B0604020202020204" charset="0"/>
              </a:rPr>
              <a:t>Marc Warner - Faculty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31322" y="3156439"/>
            <a:ext cx="45961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>
                <a:solidFill>
                  <a:srgbClr val="C00000"/>
                </a:solidFill>
                <a:latin typeface="Montserrat" panose="020B0604020202020204" charset="0"/>
              </a:rPr>
              <a:t>Professor Sir Mark Walport - Formerly UKRI and Government’s Chief Scientific Adviser</a:t>
            </a:r>
          </a:p>
          <a:p>
            <a:r>
              <a:rPr lang="en-US" sz="800" noProof="1">
                <a:solidFill>
                  <a:srgbClr val="C00000"/>
                </a:solidFill>
                <a:latin typeface="Montserrat" panose="020B0604020202020204" charset="0"/>
              </a:rPr>
              <a:t>Martin Tisné - Luminate</a:t>
            </a:r>
          </a:p>
          <a:p>
            <a:r>
              <a:rPr lang="en-US" sz="800" noProof="1">
                <a:solidFill>
                  <a:srgbClr val="C00000"/>
                </a:solidFill>
                <a:latin typeface="Montserrat" panose="020B0604020202020204" charset="0"/>
              </a:rPr>
              <a:t>Professor Neil Lawrence - University of Cambridge</a:t>
            </a:r>
          </a:p>
          <a:p>
            <a:r>
              <a:rPr lang="en-US" sz="800" noProof="1">
                <a:solidFill>
                  <a:srgbClr val="C00000"/>
                </a:solidFill>
                <a:latin typeface="Montserrat" panose="020B0604020202020204" charset="0"/>
              </a:rPr>
              <a:t>Professor Nick Jennings CB - Loughborough University</a:t>
            </a:r>
          </a:p>
          <a:p>
            <a:r>
              <a:rPr lang="en-US" sz="800" noProof="1">
                <a:solidFill>
                  <a:srgbClr val="0000FF"/>
                </a:solidFill>
                <a:latin typeface="Montserrat" panose="020B0604020202020204" charset="0"/>
              </a:rPr>
              <a:t>Dame Patricia Hodgson - Formerly Centre for Data Ethics and Innovation</a:t>
            </a:r>
          </a:p>
          <a:p>
            <a:r>
              <a:rPr lang="en-US" sz="800" noProof="1">
                <a:solidFill>
                  <a:srgbClr val="C00000"/>
                </a:solidFill>
                <a:latin typeface="Montserrat" panose="020B0604020202020204" charset="0"/>
              </a:rPr>
              <a:t>Paul Clarke CBE - Robotics Growth Partnership</a:t>
            </a:r>
          </a:p>
          <a:p>
            <a:r>
              <a:rPr lang="en-US" sz="800" noProof="1">
                <a:solidFill>
                  <a:srgbClr val="C00000"/>
                </a:solidFill>
                <a:latin typeface="Montserrat" panose="020B0604020202020204" charset="0"/>
              </a:rPr>
              <a:t>Professor Pete Burnap - Cardiff University</a:t>
            </a:r>
          </a:p>
          <a:p>
            <a:r>
              <a:rPr lang="en-US" sz="800" noProof="1">
                <a:solidFill>
                  <a:srgbClr val="0000FF"/>
                </a:solidFill>
                <a:latin typeface="Montserrat" panose="020B0604020202020204" charset="0"/>
              </a:rPr>
              <a:t>Priya Lakhani OBE - CENTURY Tech</a:t>
            </a:r>
          </a:p>
          <a:p>
            <a:r>
              <a:rPr lang="en-US" sz="800" noProof="1">
                <a:solidFill>
                  <a:srgbClr val="0000FF"/>
                </a:solidFill>
                <a:latin typeface="Montserrat" panose="020B0604020202020204" charset="0"/>
              </a:rPr>
              <a:t>Professor Dame Wendy Hall - UK AI Skills Champion, University of Southampton</a:t>
            </a:r>
            <a:endParaRPr lang="en-US" sz="800" noProof="1">
              <a:solidFill>
                <a:srgbClr val="0000FF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B1E046-E14B-6E99-5A60-540C9390021D}"/>
              </a:ext>
            </a:extLst>
          </p:cNvPr>
          <p:cNvSpPr txBox="1"/>
          <p:nvPr/>
        </p:nvSpPr>
        <p:spPr>
          <a:xfrm>
            <a:off x="6288847" y="4293983"/>
            <a:ext cx="193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8/19 de universidades</a:t>
            </a:r>
          </a:p>
          <a:p>
            <a:r>
              <a:rPr lang="pt-BR" dirty="0"/>
              <a:t>9/19 mulheres</a:t>
            </a:r>
          </a:p>
        </p:txBody>
      </p:sp>
    </p:spTree>
    <p:extLst>
      <p:ext uri="{BB962C8B-B14F-4D97-AF65-F5344CB8AC3E}">
        <p14:creationId xmlns:p14="http://schemas.microsoft.com/office/powerpoint/2010/main" val="1523948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712A-0876-4752-5D4E-31A688967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29B1C2-0060-14C1-9CE1-FC9B02374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266325"/>
            <a:ext cx="8520599" cy="3302700"/>
          </a:xfrm>
        </p:spPr>
        <p:txBody>
          <a:bodyPr/>
          <a:lstStyle/>
          <a:p>
            <a:r>
              <a:rPr lang="pt-BR" dirty="0"/>
              <a:t>Apresentado ao Parlamento pelo Secretário de                                Estado da Ciência, Inovação e Tecnologia em                                 janeiro de 2025 </a:t>
            </a:r>
          </a:p>
          <a:p>
            <a:pPr lvl="1"/>
            <a:r>
              <a:rPr lang="pt-BR" dirty="0"/>
              <a:t>Construir uma infraestrutura de IA suficiente, segura e sustentável</a:t>
            </a:r>
          </a:p>
          <a:p>
            <a:pPr lvl="1"/>
            <a:r>
              <a:rPr lang="pt-BR" dirty="0"/>
              <a:t>Desbloquear ativos de dados no setor público e privado</a:t>
            </a:r>
          </a:p>
          <a:p>
            <a:pPr lvl="1"/>
            <a:r>
              <a:rPr lang="pt-BR" dirty="0"/>
              <a:t>Treinar, reter e atrair a próxima geração de cientistas e fundadores de IA</a:t>
            </a:r>
          </a:p>
          <a:p>
            <a:pPr lvl="1"/>
            <a:r>
              <a:rPr lang="pt-BR" dirty="0"/>
              <a:t>Permitir o desenvolvimento e a adoção de IA segura e confiável por meio de regulamentação, segurança e garantia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DFDC80-0027-5DF7-8A98-4295A16795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2F08B1-6A35-B85A-8C5B-67F9FDA4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220" y="1257107"/>
            <a:ext cx="2484027" cy="118129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12CEC9A-7195-9CF8-A0B7-FB23E4B9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</p:spPr>
        <p:txBody>
          <a:bodyPr/>
          <a:lstStyle/>
          <a:p>
            <a:r>
              <a:rPr lang="pt-BR" dirty="0"/>
              <a:t>Plano de IA do Reino Unido</a:t>
            </a:r>
          </a:p>
        </p:txBody>
      </p:sp>
    </p:spTree>
    <p:extLst>
      <p:ext uri="{BB962C8B-B14F-4D97-AF65-F5344CB8AC3E}">
        <p14:creationId xmlns:p14="http://schemas.microsoft.com/office/powerpoint/2010/main" val="1761883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00FA2-1A9C-3E98-01D8-35629D4A1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E025E-A7F7-B3AC-797D-DEDBCD28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IA do Reino Unido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B6D96E-FA26-20D0-AA87-102EF946E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Construir uma infraestrutura de IA suficiente, segura e sustentável</a:t>
            </a:r>
          </a:p>
          <a:p>
            <a:pPr lvl="1">
              <a:spcBef>
                <a:spcPts val="1000"/>
              </a:spcBef>
            </a:pPr>
            <a:r>
              <a:rPr lang="pt-BR" dirty="0"/>
              <a:t>Estabelecer, dentro de seis meses, um plano de longo prazo para as necessidades de infraestrutura de IA do RU, com um compromisso de investimento de 10 anos</a:t>
            </a:r>
          </a:p>
          <a:p>
            <a:pPr lvl="1">
              <a:spcBef>
                <a:spcPts val="1000"/>
              </a:spcBef>
            </a:pPr>
            <a:r>
              <a:rPr lang="pt-BR" b="1" dirty="0"/>
              <a:t>Expandir a capacidade de Recursos de Pesquisa em IA (AIRR)  em pelo menos 20 vezes até 2030, começando dentro de 6 meses</a:t>
            </a:r>
          </a:p>
          <a:p>
            <a:pPr lvl="1">
              <a:spcBef>
                <a:spcPts val="1000"/>
              </a:spcBef>
            </a:pPr>
            <a:r>
              <a:rPr lang="pt-BR" dirty="0"/>
              <a:t>Alocar estrategicamente a computação soberana nomeando "diretores de programa AIRR" focados na missão com autonomia</a:t>
            </a:r>
          </a:p>
          <a:p>
            <a:pPr lvl="1">
              <a:spcBef>
                <a:spcPts val="1000"/>
              </a:spcBef>
            </a:pPr>
            <a:r>
              <a:rPr lang="pt-BR" dirty="0"/>
              <a:t>Estabelecer Zonas de Crescimento de IA para facilitar a construção acelerada de data centers de IA</a:t>
            </a:r>
          </a:p>
          <a:p>
            <a:pPr lvl="1">
              <a:spcBef>
                <a:spcPts val="1000"/>
              </a:spcBef>
            </a:pPr>
            <a:r>
              <a:rPr lang="pt-BR" dirty="0"/>
              <a:t>Mitigar riscos de sustentabilidade e segurança da infraestrutura de IA, e posicionar o RU para aproveitar as oportunidades de fornecer soluções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5F273-2793-7812-4D7B-77CCDDD138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5530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4A1B9-B450-6D72-9D16-CA672C6B0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4A6DE6-554B-CA05-0EB3-70944901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IA do Reino Unido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C24CE3-E488-1CAB-0BBF-E6267EF74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</p:spPr>
        <p:txBody>
          <a:bodyPr/>
          <a:lstStyle/>
          <a:p>
            <a:r>
              <a:rPr lang="pt-BR" dirty="0"/>
              <a:t>Treinar, reter e atrair a próxima geração de cientistas e de empreendedores de IA</a:t>
            </a:r>
          </a:p>
          <a:p>
            <a:pPr lvl="1"/>
            <a:r>
              <a:rPr lang="pt-BR" b="1" dirty="0"/>
              <a:t>Apoiar as instituições de ensino superior a aumentar o número de graduados em IA e ensinar habilidades relevantes para o setor</a:t>
            </a:r>
          </a:p>
          <a:p>
            <a:pPr lvl="1"/>
            <a:r>
              <a:rPr lang="pt-BR" b="1" dirty="0"/>
              <a:t>Aumentar a diversidade do pool de talentos (apenas 22% das pessoas que trabalham em IA e ciência de dados são mulheres)</a:t>
            </a:r>
          </a:p>
          <a:p>
            <a:pPr lvl="1"/>
            <a:r>
              <a:rPr lang="pt-BR" b="1" dirty="0"/>
              <a:t>Estabelecer uma capacidade interna de </a:t>
            </a:r>
            <a:r>
              <a:rPr lang="pt-BR" b="1" dirty="0" err="1"/>
              <a:t>headhunting</a:t>
            </a:r>
            <a:r>
              <a:rPr lang="pt-BR" b="1" dirty="0"/>
              <a:t> em pé de igualdade com as principais empresas de IA para trazer especialistas para o Reino Unido</a:t>
            </a:r>
          </a:p>
          <a:p>
            <a:pPr lvl="1"/>
            <a:r>
              <a:rPr lang="pt-BR" b="1" dirty="0"/>
              <a:t>Explorar como o sistema de imigração existente pode ser usado para atrair graduados de universidades que produzem os maiores talentos de 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D8F049-EA2B-AE71-B9EA-5170929333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51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91502-304B-77F8-8064-06B19EF66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ector reto 53">
            <a:extLst>
              <a:ext uri="{FF2B5EF4-FFF2-40B4-BE49-F238E27FC236}">
                <a16:creationId xmlns:a16="http://schemas.microsoft.com/office/drawing/2014/main" id="{E1D64237-5C9A-AA7A-D8BC-EE30E455428A}"/>
              </a:ext>
            </a:extLst>
          </p:cNvPr>
          <p:cNvSpPr/>
          <p:nvPr/>
        </p:nvSpPr>
        <p:spPr>
          <a:xfrm>
            <a:off x="6341214" y="2906317"/>
            <a:ext cx="0" cy="25338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53" name="Conector reto 52">
            <a:extLst>
              <a:ext uri="{FF2B5EF4-FFF2-40B4-BE49-F238E27FC236}">
                <a16:creationId xmlns:a16="http://schemas.microsoft.com/office/drawing/2014/main" id="{4A79E456-4759-9057-3AA9-3526E21435E8}"/>
              </a:ext>
            </a:extLst>
          </p:cNvPr>
          <p:cNvSpPr/>
          <p:nvPr/>
        </p:nvSpPr>
        <p:spPr>
          <a:xfrm>
            <a:off x="3456000" y="2874017"/>
            <a:ext cx="0" cy="25338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45" name="Conector reto 44">
            <a:extLst>
              <a:ext uri="{FF2B5EF4-FFF2-40B4-BE49-F238E27FC236}">
                <a16:creationId xmlns:a16="http://schemas.microsoft.com/office/drawing/2014/main" id="{F90A8C98-F950-E9C2-39D8-56F0666A7083}"/>
              </a:ext>
            </a:extLst>
          </p:cNvPr>
          <p:cNvSpPr/>
          <p:nvPr/>
        </p:nvSpPr>
        <p:spPr>
          <a:xfrm>
            <a:off x="1554103" y="2874324"/>
            <a:ext cx="0" cy="25338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73" name="Conector reto 72">
            <a:extLst>
              <a:ext uri="{FF2B5EF4-FFF2-40B4-BE49-F238E27FC236}">
                <a16:creationId xmlns:a16="http://schemas.microsoft.com/office/drawing/2014/main" id="{765FE964-40C4-4330-9B12-B377C9ED6C53}"/>
              </a:ext>
            </a:extLst>
          </p:cNvPr>
          <p:cNvSpPr/>
          <p:nvPr/>
        </p:nvSpPr>
        <p:spPr>
          <a:xfrm>
            <a:off x="6841370" y="2608143"/>
            <a:ext cx="0" cy="25338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8" name="Conector reto 67">
            <a:extLst>
              <a:ext uri="{FF2B5EF4-FFF2-40B4-BE49-F238E27FC236}">
                <a16:creationId xmlns:a16="http://schemas.microsoft.com/office/drawing/2014/main" id="{62CADDC4-042C-59A8-FCA3-933562E2F4C6}"/>
              </a:ext>
            </a:extLst>
          </p:cNvPr>
          <p:cNvSpPr/>
          <p:nvPr/>
        </p:nvSpPr>
        <p:spPr>
          <a:xfrm>
            <a:off x="4973908" y="2865190"/>
            <a:ext cx="0" cy="25338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85EA23-53AD-011A-FCC0-37DCF6B6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 do tempo da IA no Brasil</a:t>
            </a:r>
            <a:endParaRPr lang="en-US" dirty="0"/>
          </a:p>
        </p:txBody>
      </p:sp>
      <p:sp>
        <p:nvSpPr>
          <p:cNvPr id="7" name="Conector reto 6">
            <a:extLst>
              <a:ext uri="{FF2B5EF4-FFF2-40B4-BE49-F238E27FC236}">
                <a16:creationId xmlns:a16="http://schemas.microsoft.com/office/drawing/2014/main" id="{5AB0FAA5-C4F5-C922-8707-4F88B05B943B}"/>
              </a:ext>
            </a:extLst>
          </p:cNvPr>
          <p:cNvSpPr/>
          <p:nvPr/>
        </p:nvSpPr>
        <p:spPr>
          <a:xfrm>
            <a:off x="262241" y="2882551"/>
            <a:ext cx="8482366" cy="7794"/>
          </a:xfrm>
          <a:prstGeom prst="line">
            <a:avLst/>
          </a:prstGeom>
          <a:ln w="76200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9" name="Forma Livre 8">
            <a:extLst>
              <a:ext uri="{FF2B5EF4-FFF2-40B4-BE49-F238E27FC236}">
                <a16:creationId xmlns:a16="http://schemas.microsoft.com/office/drawing/2014/main" id="{C38B5853-DA87-2CA6-24FA-73090FA33463}"/>
              </a:ext>
            </a:extLst>
          </p:cNvPr>
          <p:cNvSpPr/>
          <p:nvPr/>
        </p:nvSpPr>
        <p:spPr>
          <a:xfrm>
            <a:off x="372792" y="1368000"/>
            <a:ext cx="1188000" cy="864000"/>
          </a:xfrm>
          <a:custGeom>
            <a:avLst/>
            <a:gdLst>
              <a:gd name="connsiteX0" fmla="*/ 0 w 1621411"/>
              <a:gd name="connsiteY0" fmla="*/ 0 h 861590"/>
              <a:gd name="connsiteX1" fmla="*/ 1621411 w 1621411"/>
              <a:gd name="connsiteY1" fmla="*/ 0 h 861590"/>
              <a:gd name="connsiteX2" fmla="*/ 1621411 w 1621411"/>
              <a:gd name="connsiteY2" fmla="*/ 861590 h 861590"/>
              <a:gd name="connsiteX3" fmla="*/ 0 w 1621411"/>
              <a:gd name="connsiteY3" fmla="*/ 861590 h 861590"/>
              <a:gd name="connsiteX4" fmla="*/ 0 w 1621411"/>
              <a:gd name="connsiteY4" fmla="*/ 0 h 86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411" h="861590">
                <a:moveTo>
                  <a:pt x="0" y="0"/>
                </a:moveTo>
                <a:lnTo>
                  <a:pt x="1621411" y="0"/>
                </a:lnTo>
                <a:lnTo>
                  <a:pt x="1621411" y="861590"/>
                </a:lnTo>
                <a:lnTo>
                  <a:pt x="0" y="8615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0" tIns="114300" rIns="114300" bIns="114300" numCol="1" spcCol="1270" rtlCol="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i="0" kern="1200" noProof="0" dirty="0">
                <a:solidFill>
                  <a:srgbClr val="454D55"/>
                </a:solidFill>
                <a:latin typeface="Montserrat" panose="020B0604020202020204" charset="0"/>
              </a:rPr>
              <a:t>I Simpósio Brasileiro de Inteligência Artificial (SBIA) </a:t>
            </a:r>
          </a:p>
        </p:txBody>
      </p:sp>
      <p:sp>
        <p:nvSpPr>
          <p:cNvPr id="12" name="Forma Livre 11">
            <a:extLst>
              <a:ext uri="{FF2B5EF4-FFF2-40B4-BE49-F238E27FC236}">
                <a16:creationId xmlns:a16="http://schemas.microsoft.com/office/drawing/2014/main" id="{8DD37553-A117-E920-628C-358F42CC6C36}"/>
              </a:ext>
            </a:extLst>
          </p:cNvPr>
          <p:cNvSpPr/>
          <p:nvPr/>
        </p:nvSpPr>
        <p:spPr>
          <a:xfrm>
            <a:off x="468000" y="3106689"/>
            <a:ext cx="1908000" cy="396000"/>
          </a:xfrm>
          <a:custGeom>
            <a:avLst/>
            <a:gdLst>
              <a:gd name="connsiteX0" fmla="*/ 0 w 1621411"/>
              <a:gd name="connsiteY0" fmla="*/ 0 h 434375"/>
              <a:gd name="connsiteX1" fmla="*/ 1621411 w 1621411"/>
              <a:gd name="connsiteY1" fmla="*/ 0 h 434375"/>
              <a:gd name="connsiteX2" fmla="*/ 1621411 w 1621411"/>
              <a:gd name="connsiteY2" fmla="*/ 434375 h 434375"/>
              <a:gd name="connsiteX3" fmla="*/ 0 w 1621411"/>
              <a:gd name="connsiteY3" fmla="*/ 434375 h 434375"/>
              <a:gd name="connsiteX4" fmla="*/ 0 w 1621411"/>
              <a:gd name="connsiteY4" fmla="*/ 0 h 43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411" h="434375">
                <a:moveTo>
                  <a:pt x="0" y="0"/>
                </a:moveTo>
                <a:lnTo>
                  <a:pt x="1621411" y="0"/>
                </a:lnTo>
                <a:lnTo>
                  <a:pt x="1621411" y="434375"/>
                </a:lnTo>
                <a:lnTo>
                  <a:pt x="0" y="434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101600" rIns="101600" bIns="101600" numCol="1" spcCol="1270" rtlCol="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pt-BR" sz="2000" kern="1200" noProof="0" dirty="0">
                <a:latin typeface="Montserrat" panose="020B0604020202020204" charset="0"/>
              </a:rPr>
              <a:t>1994</a:t>
            </a:r>
          </a:p>
        </p:txBody>
      </p:sp>
      <p:sp>
        <p:nvSpPr>
          <p:cNvPr id="13" name="Forma Livre 12">
            <a:extLst>
              <a:ext uri="{FF2B5EF4-FFF2-40B4-BE49-F238E27FC236}">
                <a16:creationId xmlns:a16="http://schemas.microsoft.com/office/drawing/2014/main" id="{015579C0-7F9E-FFB5-539D-01A57A618A3D}"/>
              </a:ext>
            </a:extLst>
          </p:cNvPr>
          <p:cNvSpPr/>
          <p:nvPr/>
        </p:nvSpPr>
        <p:spPr>
          <a:xfrm>
            <a:off x="468000" y="3492000"/>
            <a:ext cx="1908000" cy="576000"/>
          </a:xfrm>
          <a:custGeom>
            <a:avLst/>
            <a:gdLst>
              <a:gd name="connsiteX0" fmla="*/ 0 w 1621411"/>
              <a:gd name="connsiteY0" fmla="*/ 0 h 711154"/>
              <a:gd name="connsiteX1" fmla="*/ 1621411 w 1621411"/>
              <a:gd name="connsiteY1" fmla="*/ 0 h 711154"/>
              <a:gd name="connsiteX2" fmla="*/ 1621411 w 1621411"/>
              <a:gd name="connsiteY2" fmla="*/ 711154 h 711154"/>
              <a:gd name="connsiteX3" fmla="*/ 0 w 1621411"/>
              <a:gd name="connsiteY3" fmla="*/ 711154 h 711154"/>
              <a:gd name="connsiteX4" fmla="*/ 0 w 1621411"/>
              <a:gd name="connsiteY4" fmla="*/ 0 h 71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411" h="711154">
                <a:moveTo>
                  <a:pt x="0" y="0"/>
                </a:moveTo>
                <a:lnTo>
                  <a:pt x="1621411" y="0"/>
                </a:lnTo>
                <a:lnTo>
                  <a:pt x="1621411" y="711154"/>
                </a:lnTo>
                <a:lnTo>
                  <a:pt x="0" y="7111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0" tIns="114300" rIns="114300" bIns="114300" numCol="1" spcCol="1270" rtlCol="0" anchor="ctr" anchorCtr="0">
            <a:noAutofit/>
          </a:bodyPr>
          <a:lstStyle/>
          <a:p>
            <a:pPr marL="0" lvl="0" indent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i="0" kern="1200" noProof="0" dirty="0">
                <a:solidFill>
                  <a:srgbClr val="454D55"/>
                </a:solidFill>
                <a:latin typeface="Montserrat" panose="020B0604020202020204" charset="0"/>
              </a:rPr>
              <a:t>I Simpósio Brasileiro de Redes Neurais</a:t>
            </a:r>
            <a:r>
              <a:rPr lang="en-GB" sz="1200" i="0" kern="1200" noProof="0" dirty="0">
                <a:solidFill>
                  <a:srgbClr val="454D55"/>
                </a:solidFill>
                <a:latin typeface="Montserrat" panose="020B0604020202020204" charset="0"/>
              </a:rPr>
              <a:t> (SBRN)</a:t>
            </a:r>
          </a:p>
        </p:txBody>
      </p:sp>
      <p:sp>
        <p:nvSpPr>
          <p:cNvPr id="17" name="Forma Livre 16">
            <a:extLst>
              <a:ext uri="{FF2B5EF4-FFF2-40B4-BE49-F238E27FC236}">
                <a16:creationId xmlns:a16="http://schemas.microsoft.com/office/drawing/2014/main" id="{50E9C2F3-A8C8-8F8A-0A5E-48A12041FAA6}"/>
              </a:ext>
            </a:extLst>
          </p:cNvPr>
          <p:cNvSpPr/>
          <p:nvPr/>
        </p:nvSpPr>
        <p:spPr>
          <a:xfrm>
            <a:off x="1669317" y="1368000"/>
            <a:ext cx="1602000" cy="864000"/>
          </a:xfrm>
          <a:custGeom>
            <a:avLst/>
            <a:gdLst>
              <a:gd name="connsiteX0" fmla="*/ 0 w 1621411"/>
              <a:gd name="connsiteY0" fmla="*/ 0 h 861590"/>
              <a:gd name="connsiteX1" fmla="*/ 1621411 w 1621411"/>
              <a:gd name="connsiteY1" fmla="*/ 0 h 861590"/>
              <a:gd name="connsiteX2" fmla="*/ 1621411 w 1621411"/>
              <a:gd name="connsiteY2" fmla="*/ 861590 h 861590"/>
              <a:gd name="connsiteX3" fmla="*/ 0 w 1621411"/>
              <a:gd name="connsiteY3" fmla="*/ 861590 h 861590"/>
              <a:gd name="connsiteX4" fmla="*/ 0 w 1621411"/>
              <a:gd name="connsiteY4" fmla="*/ 0 h 86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411" h="861590">
                <a:moveTo>
                  <a:pt x="0" y="0"/>
                </a:moveTo>
                <a:lnTo>
                  <a:pt x="1621411" y="0"/>
                </a:lnTo>
                <a:lnTo>
                  <a:pt x="1621411" y="861590"/>
                </a:lnTo>
                <a:lnTo>
                  <a:pt x="0" y="8615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0" tIns="114300" rIns="114300" bIns="114300" numCol="1" spcCol="1270" rtlCol="0" anchor="ctr" anchorCtr="0">
            <a:noAutofit/>
          </a:bodyPr>
          <a:lstStyle/>
          <a:p>
            <a:pPr marL="0" lvl="0" indent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i="1" kern="1200" noProof="0" dirty="0">
                <a:solidFill>
                  <a:srgbClr val="454D55"/>
                </a:solidFill>
                <a:latin typeface="Montserrat" panose="020B0604020202020204" charset="0"/>
              </a:rPr>
              <a:t>SBIA+SBRN      BRACIS (Brazilian Symposium on Intelligent Systems)</a:t>
            </a:r>
          </a:p>
        </p:txBody>
      </p:sp>
      <p:sp>
        <p:nvSpPr>
          <p:cNvPr id="20" name="Forma Livre 19">
            <a:extLst>
              <a:ext uri="{FF2B5EF4-FFF2-40B4-BE49-F238E27FC236}">
                <a16:creationId xmlns:a16="http://schemas.microsoft.com/office/drawing/2014/main" id="{CF1578A8-7D9B-83CB-2BA9-6AEEF09B4CA5}"/>
              </a:ext>
            </a:extLst>
          </p:cNvPr>
          <p:cNvSpPr/>
          <p:nvPr/>
        </p:nvSpPr>
        <p:spPr>
          <a:xfrm>
            <a:off x="2470140" y="3106690"/>
            <a:ext cx="1794055" cy="396000"/>
          </a:xfrm>
          <a:custGeom>
            <a:avLst/>
            <a:gdLst>
              <a:gd name="connsiteX0" fmla="*/ 0 w 1621411"/>
              <a:gd name="connsiteY0" fmla="*/ 0 h 434375"/>
              <a:gd name="connsiteX1" fmla="*/ 1621411 w 1621411"/>
              <a:gd name="connsiteY1" fmla="*/ 0 h 434375"/>
              <a:gd name="connsiteX2" fmla="*/ 1621411 w 1621411"/>
              <a:gd name="connsiteY2" fmla="*/ 434375 h 434375"/>
              <a:gd name="connsiteX3" fmla="*/ 0 w 1621411"/>
              <a:gd name="connsiteY3" fmla="*/ 434375 h 434375"/>
              <a:gd name="connsiteX4" fmla="*/ 0 w 1621411"/>
              <a:gd name="connsiteY4" fmla="*/ 0 h 43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411" h="434375">
                <a:moveTo>
                  <a:pt x="0" y="0"/>
                </a:moveTo>
                <a:lnTo>
                  <a:pt x="1621411" y="0"/>
                </a:lnTo>
                <a:lnTo>
                  <a:pt x="1621411" y="434375"/>
                </a:lnTo>
                <a:lnTo>
                  <a:pt x="0" y="434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101600" rIns="101600" bIns="101600" numCol="1" spcCol="1270" rtlCol="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pt-BR" sz="2000" kern="1200" noProof="0" dirty="0">
                <a:latin typeface="Montserrat" panose="020B0604020202020204" charset="0"/>
              </a:rPr>
              <a:t>2019</a:t>
            </a:r>
          </a:p>
        </p:txBody>
      </p:sp>
      <p:sp>
        <p:nvSpPr>
          <p:cNvPr id="21" name="Forma Livre 20">
            <a:extLst>
              <a:ext uri="{FF2B5EF4-FFF2-40B4-BE49-F238E27FC236}">
                <a16:creationId xmlns:a16="http://schemas.microsoft.com/office/drawing/2014/main" id="{18284B84-4FAA-8670-04F3-0F49D8B2E4BD}"/>
              </a:ext>
            </a:extLst>
          </p:cNvPr>
          <p:cNvSpPr/>
          <p:nvPr/>
        </p:nvSpPr>
        <p:spPr>
          <a:xfrm>
            <a:off x="2470140" y="3491999"/>
            <a:ext cx="1797269" cy="1152000"/>
          </a:xfrm>
          <a:custGeom>
            <a:avLst/>
            <a:gdLst>
              <a:gd name="connsiteX0" fmla="*/ 0 w 1621411"/>
              <a:gd name="connsiteY0" fmla="*/ 0 h 1122136"/>
              <a:gd name="connsiteX1" fmla="*/ 1621411 w 1621411"/>
              <a:gd name="connsiteY1" fmla="*/ 0 h 1122136"/>
              <a:gd name="connsiteX2" fmla="*/ 1621411 w 1621411"/>
              <a:gd name="connsiteY2" fmla="*/ 1122136 h 1122136"/>
              <a:gd name="connsiteX3" fmla="*/ 0 w 1621411"/>
              <a:gd name="connsiteY3" fmla="*/ 1122136 h 1122136"/>
              <a:gd name="connsiteX4" fmla="*/ 0 w 1621411"/>
              <a:gd name="connsiteY4" fmla="*/ 0 h 112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411" h="1122136">
                <a:moveTo>
                  <a:pt x="0" y="0"/>
                </a:moveTo>
                <a:lnTo>
                  <a:pt x="1621411" y="0"/>
                </a:lnTo>
                <a:lnTo>
                  <a:pt x="1621411" y="1122136"/>
                </a:lnTo>
                <a:lnTo>
                  <a:pt x="0" y="1122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0" tIns="114300" rIns="114300" bIns="114300" numCol="1" spcCol="1270" rtlCol="0" anchor="ctr" anchorCtr="0">
            <a:noAutofit/>
          </a:bodyPr>
          <a:lstStyle/>
          <a:p>
            <a:pPr marL="0" lvl="0" indent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i="0" kern="1200" noProof="0" dirty="0">
                <a:solidFill>
                  <a:srgbClr val="454D55"/>
                </a:solidFill>
                <a:latin typeface="Montserrat" panose="020B0604020202020204" charset="0"/>
              </a:rPr>
              <a:t>Chamada MCTIC-UNESCO para formulação da Estratégia Brasileira de Inteligência Artificial (EBIA)</a:t>
            </a:r>
          </a:p>
        </p:txBody>
      </p:sp>
      <p:sp>
        <p:nvSpPr>
          <p:cNvPr id="24" name="Forma Livre 23">
            <a:extLst>
              <a:ext uri="{FF2B5EF4-FFF2-40B4-BE49-F238E27FC236}">
                <a16:creationId xmlns:a16="http://schemas.microsoft.com/office/drawing/2014/main" id="{C9C31A3A-BDC8-AA0E-4D42-6CFA27750E0C}"/>
              </a:ext>
            </a:extLst>
          </p:cNvPr>
          <p:cNvSpPr/>
          <p:nvPr/>
        </p:nvSpPr>
        <p:spPr>
          <a:xfrm>
            <a:off x="3381133" y="2226261"/>
            <a:ext cx="1646283" cy="396000"/>
          </a:xfrm>
          <a:custGeom>
            <a:avLst/>
            <a:gdLst>
              <a:gd name="connsiteX0" fmla="*/ 0 w 1773467"/>
              <a:gd name="connsiteY0" fmla="*/ 0 h 434375"/>
              <a:gd name="connsiteX1" fmla="*/ 1773467 w 1773467"/>
              <a:gd name="connsiteY1" fmla="*/ 0 h 434375"/>
              <a:gd name="connsiteX2" fmla="*/ 1773467 w 1773467"/>
              <a:gd name="connsiteY2" fmla="*/ 434375 h 434375"/>
              <a:gd name="connsiteX3" fmla="*/ 0 w 1773467"/>
              <a:gd name="connsiteY3" fmla="*/ 434375 h 434375"/>
              <a:gd name="connsiteX4" fmla="*/ 0 w 1773467"/>
              <a:gd name="connsiteY4" fmla="*/ 0 h 43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467" h="434375">
                <a:moveTo>
                  <a:pt x="0" y="0"/>
                </a:moveTo>
                <a:lnTo>
                  <a:pt x="1773467" y="0"/>
                </a:lnTo>
                <a:lnTo>
                  <a:pt x="1773467" y="434375"/>
                </a:lnTo>
                <a:lnTo>
                  <a:pt x="0" y="434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101600" rIns="101600" bIns="101600" numCol="1" spcCol="1270" rtlCol="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pt-BR" sz="2000" kern="1200" noProof="0" dirty="0">
                <a:latin typeface="Montserrat" panose="020B0604020202020204" charset="0"/>
              </a:rPr>
              <a:t>2019</a:t>
            </a:r>
          </a:p>
        </p:txBody>
      </p:sp>
      <p:sp>
        <p:nvSpPr>
          <p:cNvPr id="32" name="Forma Livre 31">
            <a:extLst>
              <a:ext uri="{FF2B5EF4-FFF2-40B4-BE49-F238E27FC236}">
                <a16:creationId xmlns:a16="http://schemas.microsoft.com/office/drawing/2014/main" id="{D1C14F4E-BEC7-CF03-2192-28398D639057}"/>
              </a:ext>
            </a:extLst>
          </p:cNvPr>
          <p:cNvSpPr/>
          <p:nvPr/>
        </p:nvSpPr>
        <p:spPr>
          <a:xfrm>
            <a:off x="5118539" y="2226261"/>
            <a:ext cx="1044000" cy="396000"/>
          </a:xfrm>
          <a:custGeom>
            <a:avLst/>
            <a:gdLst>
              <a:gd name="connsiteX0" fmla="*/ 0 w 1259276"/>
              <a:gd name="connsiteY0" fmla="*/ 0 h 434375"/>
              <a:gd name="connsiteX1" fmla="*/ 1259276 w 1259276"/>
              <a:gd name="connsiteY1" fmla="*/ 0 h 434375"/>
              <a:gd name="connsiteX2" fmla="*/ 1259276 w 1259276"/>
              <a:gd name="connsiteY2" fmla="*/ 434375 h 434375"/>
              <a:gd name="connsiteX3" fmla="*/ 0 w 1259276"/>
              <a:gd name="connsiteY3" fmla="*/ 434375 h 434375"/>
              <a:gd name="connsiteX4" fmla="*/ 0 w 1259276"/>
              <a:gd name="connsiteY4" fmla="*/ 0 h 43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76" h="434375">
                <a:moveTo>
                  <a:pt x="0" y="0"/>
                </a:moveTo>
                <a:lnTo>
                  <a:pt x="1259276" y="0"/>
                </a:lnTo>
                <a:lnTo>
                  <a:pt x="1259276" y="434375"/>
                </a:lnTo>
                <a:lnTo>
                  <a:pt x="0" y="434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101600" rIns="101600" bIns="101600" numCol="1" spcCol="1270" rtlCol="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pt-BR" sz="2000" kern="1200" noProof="0" dirty="0">
                <a:latin typeface="Montserrat" panose="020B0604020202020204" charset="0"/>
              </a:rPr>
              <a:t>2021</a:t>
            </a:r>
          </a:p>
        </p:txBody>
      </p:sp>
      <p:sp>
        <p:nvSpPr>
          <p:cNvPr id="33" name="Forma Livre 32">
            <a:extLst>
              <a:ext uri="{FF2B5EF4-FFF2-40B4-BE49-F238E27FC236}">
                <a16:creationId xmlns:a16="http://schemas.microsoft.com/office/drawing/2014/main" id="{238367E2-3F5D-512D-3A3D-C22525FB313B}"/>
              </a:ext>
            </a:extLst>
          </p:cNvPr>
          <p:cNvSpPr/>
          <p:nvPr/>
        </p:nvSpPr>
        <p:spPr>
          <a:xfrm>
            <a:off x="5118539" y="1368000"/>
            <a:ext cx="1044000" cy="864000"/>
          </a:xfrm>
          <a:custGeom>
            <a:avLst/>
            <a:gdLst>
              <a:gd name="connsiteX0" fmla="*/ 0 w 1304922"/>
              <a:gd name="connsiteY0" fmla="*/ 0 h 861590"/>
              <a:gd name="connsiteX1" fmla="*/ 1304922 w 1304922"/>
              <a:gd name="connsiteY1" fmla="*/ 0 h 861590"/>
              <a:gd name="connsiteX2" fmla="*/ 1304922 w 1304922"/>
              <a:gd name="connsiteY2" fmla="*/ 861590 h 861590"/>
              <a:gd name="connsiteX3" fmla="*/ 0 w 1304922"/>
              <a:gd name="connsiteY3" fmla="*/ 861590 h 861590"/>
              <a:gd name="connsiteX4" fmla="*/ 0 w 1304922"/>
              <a:gd name="connsiteY4" fmla="*/ 0 h 86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922" h="861590">
                <a:moveTo>
                  <a:pt x="0" y="0"/>
                </a:moveTo>
                <a:lnTo>
                  <a:pt x="1304922" y="0"/>
                </a:lnTo>
                <a:lnTo>
                  <a:pt x="1304922" y="861590"/>
                </a:lnTo>
                <a:lnTo>
                  <a:pt x="0" y="8615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0" tIns="114300" rIns="114300" bIns="114300" numCol="1" spcCol="1270" rtlCol="0" anchor="ctr" anchorCtr="0">
            <a:noAutofit/>
          </a:bodyPr>
          <a:lstStyle/>
          <a:p>
            <a:pPr marL="0" lvl="0" indent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i="0" kern="1200" noProof="0" dirty="0">
                <a:solidFill>
                  <a:srgbClr val="454D55"/>
                </a:solidFill>
                <a:latin typeface="Montserrat" panose="020B0604020202020204" charset="0"/>
              </a:rPr>
              <a:t>Seleção de 6  CPA-IA e novo edital</a:t>
            </a:r>
          </a:p>
        </p:txBody>
      </p:sp>
      <p:sp>
        <p:nvSpPr>
          <p:cNvPr id="36" name="Seta para a Direita 35">
            <a:extLst>
              <a:ext uri="{FF2B5EF4-FFF2-40B4-BE49-F238E27FC236}">
                <a16:creationId xmlns:a16="http://schemas.microsoft.com/office/drawing/2014/main" id="{CEF5EB5B-65EF-E1A1-F99C-4CBA5B47605A}"/>
              </a:ext>
            </a:extLst>
          </p:cNvPr>
          <p:cNvSpPr/>
          <p:nvPr/>
        </p:nvSpPr>
        <p:spPr>
          <a:xfrm>
            <a:off x="2761703" y="1381724"/>
            <a:ext cx="273268" cy="17821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20B0604020202020204" charset="0"/>
            </a:endParaRPr>
          </a:p>
        </p:txBody>
      </p:sp>
      <p:sp>
        <p:nvSpPr>
          <p:cNvPr id="38" name="Forma Livre 37">
            <a:extLst>
              <a:ext uri="{FF2B5EF4-FFF2-40B4-BE49-F238E27FC236}">
                <a16:creationId xmlns:a16="http://schemas.microsoft.com/office/drawing/2014/main" id="{80AB9184-6962-416C-3315-D0F3A349236B}"/>
              </a:ext>
            </a:extLst>
          </p:cNvPr>
          <p:cNvSpPr/>
          <p:nvPr/>
        </p:nvSpPr>
        <p:spPr>
          <a:xfrm>
            <a:off x="4368406" y="3106800"/>
            <a:ext cx="1384140" cy="396000"/>
          </a:xfrm>
          <a:custGeom>
            <a:avLst/>
            <a:gdLst>
              <a:gd name="connsiteX0" fmla="*/ 0 w 1621411"/>
              <a:gd name="connsiteY0" fmla="*/ 0 h 434375"/>
              <a:gd name="connsiteX1" fmla="*/ 1621411 w 1621411"/>
              <a:gd name="connsiteY1" fmla="*/ 0 h 434375"/>
              <a:gd name="connsiteX2" fmla="*/ 1621411 w 1621411"/>
              <a:gd name="connsiteY2" fmla="*/ 434375 h 434375"/>
              <a:gd name="connsiteX3" fmla="*/ 0 w 1621411"/>
              <a:gd name="connsiteY3" fmla="*/ 434375 h 434375"/>
              <a:gd name="connsiteX4" fmla="*/ 0 w 1621411"/>
              <a:gd name="connsiteY4" fmla="*/ 0 h 43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411" h="434375">
                <a:moveTo>
                  <a:pt x="0" y="0"/>
                </a:moveTo>
                <a:lnTo>
                  <a:pt x="1621411" y="0"/>
                </a:lnTo>
                <a:lnTo>
                  <a:pt x="1621411" y="434375"/>
                </a:lnTo>
                <a:lnTo>
                  <a:pt x="0" y="434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101600" rIns="101600" bIns="101600" numCol="1" spcCol="1270" rtlCol="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pt-BR" sz="2000" kern="1200" noProof="0" dirty="0">
                <a:latin typeface="Montserrat" panose="020B0604020202020204" charset="0"/>
              </a:rPr>
              <a:t>2021</a:t>
            </a:r>
          </a:p>
        </p:txBody>
      </p:sp>
      <p:sp>
        <p:nvSpPr>
          <p:cNvPr id="39" name="Forma Livre 38">
            <a:extLst>
              <a:ext uri="{FF2B5EF4-FFF2-40B4-BE49-F238E27FC236}">
                <a16:creationId xmlns:a16="http://schemas.microsoft.com/office/drawing/2014/main" id="{126EADE3-E64A-EC2B-8F7E-1704600B4F18}"/>
              </a:ext>
            </a:extLst>
          </p:cNvPr>
          <p:cNvSpPr/>
          <p:nvPr/>
        </p:nvSpPr>
        <p:spPr>
          <a:xfrm>
            <a:off x="4368406" y="3492000"/>
            <a:ext cx="1384139" cy="864000"/>
          </a:xfrm>
          <a:custGeom>
            <a:avLst/>
            <a:gdLst>
              <a:gd name="connsiteX0" fmla="*/ 0 w 1621411"/>
              <a:gd name="connsiteY0" fmla="*/ 0 h 861590"/>
              <a:gd name="connsiteX1" fmla="*/ 1621411 w 1621411"/>
              <a:gd name="connsiteY1" fmla="*/ 0 h 861590"/>
              <a:gd name="connsiteX2" fmla="*/ 1621411 w 1621411"/>
              <a:gd name="connsiteY2" fmla="*/ 861590 h 861590"/>
              <a:gd name="connsiteX3" fmla="*/ 0 w 1621411"/>
              <a:gd name="connsiteY3" fmla="*/ 861590 h 861590"/>
              <a:gd name="connsiteX4" fmla="*/ 0 w 1621411"/>
              <a:gd name="connsiteY4" fmla="*/ 0 h 86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411" h="861590">
                <a:moveTo>
                  <a:pt x="0" y="0"/>
                </a:moveTo>
                <a:lnTo>
                  <a:pt x="1621411" y="0"/>
                </a:lnTo>
                <a:lnTo>
                  <a:pt x="1621411" y="861590"/>
                </a:lnTo>
                <a:lnTo>
                  <a:pt x="0" y="8615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0" tIns="114300" rIns="114300" bIns="114300" numCol="1" spcCol="1270" rtlCol="0" anchor="ctr" anchorCtr="0">
            <a:noAutofit/>
          </a:bodyPr>
          <a:lstStyle/>
          <a:p>
            <a:pPr marL="0" lvl="0" indent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i="0" kern="1200" noProof="0" dirty="0">
                <a:solidFill>
                  <a:srgbClr val="454D55"/>
                </a:solidFill>
                <a:latin typeface="Montserrat" panose="020B0604020202020204" charset="0"/>
              </a:rPr>
              <a:t>Lançamento da Estratégia Brasileira de Inteligência Artificial (EBIA)</a:t>
            </a:r>
          </a:p>
        </p:txBody>
      </p:sp>
      <p:sp>
        <p:nvSpPr>
          <p:cNvPr id="43" name="Conector reto 42">
            <a:extLst>
              <a:ext uri="{FF2B5EF4-FFF2-40B4-BE49-F238E27FC236}">
                <a16:creationId xmlns:a16="http://schemas.microsoft.com/office/drawing/2014/main" id="{C224CA8B-7D18-596B-5569-87B7BB777E09}"/>
              </a:ext>
            </a:extLst>
          </p:cNvPr>
          <p:cNvSpPr/>
          <p:nvPr/>
        </p:nvSpPr>
        <p:spPr>
          <a:xfrm>
            <a:off x="905202" y="2629165"/>
            <a:ext cx="0" cy="25338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2109674D-464A-96B6-D747-BE2A77F110BC}"/>
              </a:ext>
            </a:extLst>
          </p:cNvPr>
          <p:cNvSpPr/>
          <p:nvPr/>
        </p:nvSpPr>
        <p:spPr>
          <a:xfrm rot="2700000">
            <a:off x="841398" y="2808000"/>
            <a:ext cx="147327" cy="154814"/>
          </a:xfrm>
          <a:prstGeom prst="ellipse">
            <a:avLst/>
          </a:prstGeom>
          <a:solidFill>
            <a:srgbClr val="7030A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47" name="Conector reto 46">
            <a:extLst>
              <a:ext uri="{FF2B5EF4-FFF2-40B4-BE49-F238E27FC236}">
                <a16:creationId xmlns:a16="http://schemas.microsoft.com/office/drawing/2014/main" id="{77AA4C58-A76D-9AD6-C4F0-E16327B55B8C}"/>
              </a:ext>
            </a:extLst>
          </p:cNvPr>
          <p:cNvSpPr/>
          <p:nvPr/>
        </p:nvSpPr>
        <p:spPr>
          <a:xfrm>
            <a:off x="2828597" y="2629165"/>
            <a:ext cx="0" cy="25338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51" name="Conector reto 50">
            <a:extLst>
              <a:ext uri="{FF2B5EF4-FFF2-40B4-BE49-F238E27FC236}">
                <a16:creationId xmlns:a16="http://schemas.microsoft.com/office/drawing/2014/main" id="{D82577F0-DE29-44B8-E675-6A76E24A7552}"/>
              </a:ext>
            </a:extLst>
          </p:cNvPr>
          <p:cNvSpPr/>
          <p:nvPr/>
        </p:nvSpPr>
        <p:spPr>
          <a:xfrm>
            <a:off x="4215966" y="2594892"/>
            <a:ext cx="0" cy="25338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55" name="Conector reto 54">
            <a:extLst>
              <a:ext uri="{FF2B5EF4-FFF2-40B4-BE49-F238E27FC236}">
                <a16:creationId xmlns:a16="http://schemas.microsoft.com/office/drawing/2014/main" id="{A159366B-7B17-FD3C-735E-987C0FDD3F9B}"/>
              </a:ext>
            </a:extLst>
          </p:cNvPr>
          <p:cNvSpPr/>
          <p:nvPr/>
        </p:nvSpPr>
        <p:spPr>
          <a:xfrm>
            <a:off x="5597495" y="2594892"/>
            <a:ext cx="0" cy="25338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4B2E2093-245F-BF8F-3B1B-7A6772CA79F1}"/>
              </a:ext>
            </a:extLst>
          </p:cNvPr>
          <p:cNvSpPr/>
          <p:nvPr/>
        </p:nvSpPr>
        <p:spPr>
          <a:xfrm rot="2700000">
            <a:off x="2772000" y="2808000"/>
            <a:ext cx="147327" cy="154814"/>
          </a:xfrm>
          <a:prstGeom prst="ellipse">
            <a:avLst/>
          </a:prstGeom>
          <a:solidFill>
            <a:srgbClr val="7030A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99FACFF3-7F04-DA85-0BFF-E617E2029EB4}"/>
              </a:ext>
            </a:extLst>
          </p:cNvPr>
          <p:cNvSpPr/>
          <p:nvPr/>
        </p:nvSpPr>
        <p:spPr>
          <a:xfrm rot="2700000">
            <a:off x="1476000" y="2808000"/>
            <a:ext cx="147327" cy="154814"/>
          </a:xfrm>
          <a:prstGeom prst="ellipse">
            <a:avLst/>
          </a:prstGeom>
          <a:solidFill>
            <a:srgbClr val="7030A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791C0A87-4FB2-B225-BEAC-092888F7A3B9}"/>
              </a:ext>
            </a:extLst>
          </p:cNvPr>
          <p:cNvSpPr/>
          <p:nvPr/>
        </p:nvSpPr>
        <p:spPr>
          <a:xfrm rot="2700000">
            <a:off x="4135877" y="2808000"/>
            <a:ext cx="147327" cy="154814"/>
          </a:xfrm>
          <a:prstGeom prst="ellipse">
            <a:avLst/>
          </a:prstGeom>
          <a:solidFill>
            <a:srgbClr val="7030A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97FA5D81-6C8D-1378-234B-923DB66E2004}"/>
              </a:ext>
            </a:extLst>
          </p:cNvPr>
          <p:cNvSpPr/>
          <p:nvPr/>
        </p:nvSpPr>
        <p:spPr>
          <a:xfrm rot="2700000">
            <a:off x="3372464" y="2808000"/>
            <a:ext cx="147327" cy="154814"/>
          </a:xfrm>
          <a:prstGeom prst="ellipse">
            <a:avLst/>
          </a:prstGeom>
          <a:solidFill>
            <a:srgbClr val="7030A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334569BF-DADC-3DC1-9CD7-8A9C533E2C90}"/>
              </a:ext>
            </a:extLst>
          </p:cNvPr>
          <p:cNvSpPr/>
          <p:nvPr/>
        </p:nvSpPr>
        <p:spPr>
          <a:xfrm rot="2700000">
            <a:off x="4896000" y="2808000"/>
            <a:ext cx="147327" cy="154814"/>
          </a:xfrm>
          <a:prstGeom prst="ellipse">
            <a:avLst/>
          </a:prstGeom>
          <a:solidFill>
            <a:srgbClr val="7030A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A2A4EFF9-BC1C-8967-10B3-78054AAB88EC}"/>
              </a:ext>
            </a:extLst>
          </p:cNvPr>
          <p:cNvSpPr/>
          <p:nvPr/>
        </p:nvSpPr>
        <p:spPr>
          <a:xfrm rot="2700000">
            <a:off x="5544000" y="2808000"/>
            <a:ext cx="147327" cy="154814"/>
          </a:xfrm>
          <a:prstGeom prst="ellipse">
            <a:avLst/>
          </a:prstGeom>
          <a:solidFill>
            <a:srgbClr val="7030A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2D9AA1FD-9B9F-B172-132B-66F49AC6A663}"/>
              </a:ext>
            </a:extLst>
          </p:cNvPr>
          <p:cNvSpPr/>
          <p:nvPr/>
        </p:nvSpPr>
        <p:spPr>
          <a:xfrm rot="2700000">
            <a:off x="6781043" y="2794747"/>
            <a:ext cx="147327" cy="154814"/>
          </a:xfrm>
          <a:prstGeom prst="ellipse">
            <a:avLst/>
          </a:prstGeom>
          <a:solidFill>
            <a:srgbClr val="7030A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76" name="Forma Livre 75">
            <a:extLst>
              <a:ext uri="{FF2B5EF4-FFF2-40B4-BE49-F238E27FC236}">
                <a16:creationId xmlns:a16="http://schemas.microsoft.com/office/drawing/2014/main" id="{B9472397-A434-E8EB-43B8-C3E11DB13728}"/>
              </a:ext>
            </a:extLst>
          </p:cNvPr>
          <p:cNvSpPr/>
          <p:nvPr/>
        </p:nvSpPr>
        <p:spPr>
          <a:xfrm>
            <a:off x="5839930" y="3106800"/>
            <a:ext cx="1211309" cy="396000"/>
          </a:xfrm>
          <a:custGeom>
            <a:avLst/>
            <a:gdLst>
              <a:gd name="connsiteX0" fmla="*/ 0 w 1259276"/>
              <a:gd name="connsiteY0" fmla="*/ 0 h 434375"/>
              <a:gd name="connsiteX1" fmla="*/ 1259276 w 1259276"/>
              <a:gd name="connsiteY1" fmla="*/ 0 h 434375"/>
              <a:gd name="connsiteX2" fmla="*/ 1259276 w 1259276"/>
              <a:gd name="connsiteY2" fmla="*/ 434375 h 434375"/>
              <a:gd name="connsiteX3" fmla="*/ 0 w 1259276"/>
              <a:gd name="connsiteY3" fmla="*/ 434375 h 434375"/>
              <a:gd name="connsiteX4" fmla="*/ 0 w 1259276"/>
              <a:gd name="connsiteY4" fmla="*/ 0 h 43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76" h="434375">
                <a:moveTo>
                  <a:pt x="0" y="0"/>
                </a:moveTo>
                <a:lnTo>
                  <a:pt x="1259276" y="0"/>
                </a:lnTo>
                <a:lnTo>
                  <a:pt x="1259276" y="434375"/>
                </a:lnTo>
                <a:lnTo>
                  <a:pt x="0" y="434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101600" rIns="101600" bIns="101600" numCol="1" spcCol="1270" rtlCol="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pt-BR" sz="2000" kern="1200" noProof="0" dirty="0">
                <a:latin typeface="Montserrat" panose="020B0604020202020204" charset="0"/>
              </a:rPr>
              <a:t>2022</a:t>
            </a:r>
          </a:p>
        </p:txBody>
      </p:sp>
      <p:sp>
        <p:nvSpPr>
          <p:cNvPr id="77" name="Forma Livre 76">
            <a:extLst>
              <a:ext uri="{FF2B5EF4-FFF2-40B4-BE49-F238E27FC236}">
                <a16:creationId xmlns:a16="http://schemas.microsoft.com/office/drawing/2014/main" id="{64DBA15B-0EE8-5020-892B-819728807EEA}"/>
              </a:ext>
            </a:extLst>
          </p:cNvPr>
          <p:cNvSpPr/>
          <p:nvPr/>
        </p:nvSpPr>
        <p:spPr>
          <a:xfrm>
            <a:off x="5839930" y="3492000"/>
            <a:ext cx="1211310" cy="708939"/>
          </a:xfrm>
          <a:custGeom>
            <a:avLst/>
            <a:gdLst>
              <a:gd name="connsiteX0" fmla="*/ 0 w 1304922"/>
              <a:gd name="connsiteY0" fmla="*/ 0 h 861590"/>
              <a:gd name="connsiteX1" fmla="*/ 1304922 w 1304922"/>
              <a:gd name="connsiteY1" fmla="*/ 0 h 861590"/>
              <a:gd name="connsiteX2" fmla="*/ 1304922 w 1304922"/>
              <a:gd name="connsiteY2" fmla="*/ 861590 h 861590"/>
              <a:gd name="connsiteX3" fmla="*/ 0 w 1304922"/>
              <a:gd name="connsiteY3" fmla="*/ 861590 h 861590"/>
              <a:gd name="connsiteX4" fmla="*/ 0 w 1304922"/>
              <a:gd name="connsiteY4" fmla="*/ 0 h 86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922" h="861590">
                <a:moveTo>
                  <a:pt x="0" y="0"/>
                </a:moveTo>
                <a:lnTo>
                  <a:pt x="1304922" y="0"/>
                </a:lnTo>
                <a:lnTo>
                  <a:pt x="1304922" y="861590"/>
                </a:lnTo>
                <a:lnTo>
                  <a:pt x="0" y="8615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0" tIns="114300" rIns="114300" bIns="114300" numCol="1" spcCol="1270" rtlCol="0" anchor="ctr" anchorCtr="0">
            <a:noAutofit/>
          </a:bodyPr>
          <a:lstStyle/>
          <a:p>
            <a:pPr marL="0" lvl="0" indent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i="0" kern="1200" noProof="0" dirty="0">
                <a:solidFill>
                  <a:srgbClr val="454D55"/>
                </a:solidFill>
                <a:latin typeface="Montserrat" panose="020B0604020202020204" charset="0"/>
              </a:rPr>
              <a:t>Aprovação de INCT em Inteligência Artificial IAIA</a:t>
            </a:r>
          </a:p>
        </p:txBody>
      </p:sp>
      <p:sp>
        <p:nvSpPr>
          <p:cNvPr id="81" name="Conector reto 80">
            <a:extLst>
              <a:ext uri="{FF2B5EF4-FFF2-40B4-BE49-F238E27FC236}">
                <a16:creationId xmlns:a16="http://schemas.microsoft.com/office/drawing/2014/main" id="{C28BA84C-4CAE-B392-2B2D-B33127469569}"/>
              </a:ext>
            </a:extLst>
          </p:cNvPr>
          <p:cNvSpPr/>
          <p:nvPr/>
        </p:nvSpPr>
        <p:spPr>
          <a:xfrm>
            <a:off x="7712814" y="2833430"/>
            <a:ext cx="0" cy="25338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BDECDE10-2FE7-D6E0-7626-F02681455671}"/>
              </a:ext>
            </a:extLst>
          </p:cNvPr>
          <p:cNvSpPr/>
          <p:nvPr/>
        </p:nvSpPr>
        <p:spPr>
          <a:xfrm rot="2700000">
            <a:off x="7656580" y="2808000"/>
            <a:ext cx="147327" cy="154814"/>
          </a:xfrm>
          <a:prstGeom prst="ellipse">
            <a:avLst/>
          </a:prstGeom>
          <a:solidFill>
            <a:srgbClr val="7030A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46" name="Forma Livre 45">
            <a:extLst>
              <a:ext uri="{FF2B5EF4-FFF2-40B4-BE49-F238E27FC236}">
                <a16:creationId xmlns:a16="http://schemas.microsoft.com/office/drawing/2014/main" id="{745DC7BD-6CF4-29D2-EBAB-098EDDFD7899}"/>
              </a:ext>
            </a:extLst>
          </p:cNvPr>
          <p:cNvSpPr/>
          <p:nvPr/>
        </p:nvSpPr>
        <p:spPr>
          <a:xfrm>
            <a:off x="468000" y="4068000"/>
            <a:ext cx="1908000" cy="576000"/>
          </a:xfrm>
          <a:custGeom>
            <a:avLst/>
            <a:gdLst>
              <a:gd name="connsiteX0" fmla="*/ 0 w 1621411"/>
              <a:gd name="connsiteY0" fmla="*/ 0 h 711154"/>
              <a:gd name="connsiteX1" fmla="*/ 1621411 w 1621411"/>
              <a:gd name="connsiteY1" fmla="*/ 0 h 711154"/>
              <a:gd name="connsiteX2" fmla="*/ 1621411 w 1621411"/>
              <a:gd name="connsiteY2" fmla="*/ 711154 h 711154"/>
              <a:gd name="connsiteX3" fmla="*/ 0 w 1621411"/>
              <a:gd name="connsiteY3" fmla="*/ 711154 h 711154"/>
              <a:gd name="connsiteX4" fmla="*/ 0 w 1621411"/>
              <a:gd name="connsiteY4" fmla="*/ 0 h 71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411" h="711154">
                <a:moveTo>
                  <a:pt x="0" y="0"/>
                </a:moveTo>
                <a:lnTo>
                  <a:pt x="1621411" y="0"/>
                </a:lnTo>
                <a:lnTo>
                  <a:pt x="1621411" y="711154"/>
                </a:lnTo>
                <a:lnTo>
                  <a:pt x="0" y="7111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0" tIns="114300" rIns="114300" bIns="114300" numCol="1" spcCol="1270" rtlCol="0" anchor="ctr" anchorCtr="0">
            <a:noAutofit/>
          </a:bodyPr>
          <a:lstStyle/>
          <a:p>
            <a:pPr marL="0" lvl="0" indent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i="0" kern="1200" noProof="0" dirty="0">
                <a:solidFill>
                  <a:srgbClr val="454D55"/>
                </a:solidFill>
                <a:latin typeface="Montserrat" panose="020B0604020202020204" charset="0"/>
              </a:rPr>
              <a:t>I Congresso Brasileiro de Redes Neurais</a:t>
            </a:r>
            <a:r>
              <a:rPr lang="en-GB" sz="1200" i="0" kern="1200" noProof="0" dirty="0">
                <a:solidFill>
                  <a:srgbClr val="454D55"/>
                </a:solidFill>
                <a:latin typeface="Montserrat" panose="020B0604020202020204" charset="0"/>
              </a:rPr>
              <a:t> (CBRN)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E1E77E7-BC56-F83D-A3D7-CCF6C8375C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  <p:sp>
        <p:nvSpPr>
          <p:cNvPr id="82" name="Forma Livre 81">
            <a:extLst>
              <a:ext uri="{FF2B5EF4-FFF2-40B4-BE49-F238E27FC236}">
                <a16:creationId xmlns:a16="http://schemas.microsoft.com/office/drawing/2014/main" id="{FA30F3C3-937C-66BA-5A8D-46BB15AD5C1E}"/>
              </a:ext>
            </a:extLst>
          </p:cNvPr>
          <p:cNvSpPr/>
          <p:nvPr/>
        </p:nvSpPr>
        <p:spPr>
          <a:xfrm>
            <a:off x="6252313" y="2224800"/>
            <a:ext cx="1384137" cy="396000"/>
          </a:xfrm>
          <a:custGeom>
            <a:avLst/>
            <a:gdLst>
              <a:gd name="connsiteX0" fmla="*/ 0 w 1621411"/>
              <a:gd name="connsiteY0" fmla="*/ 0 h 434375"/>
              <a:gd name="connsiteX1" fmla="*/ 1621411 w 1621411"/>
              <a:gd name="connsiteY1" fmla="*/ 0 h 434375"/>
              <a:gd name="connsiteX2" fmla="*/ 1621411 w 1621411"/>
              <a:gd name="connsiteY2" fmla="*/ 434375 h 434375"/>
              <a:gd name="connsiteX3" fmla="*/ 0 w 1621411"/>
              <a:gd name="connsiteY3" fmla="*/ 434375 h 434375"/>
              <a:gd name="connsiteX4" fmla="*/ 0 w 1621411"/>
              <a:gd name="connsiteY4" fmla="*/ 0 h 43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411" h="434375">
                <a:moveTo>
                  <a:pt x="0" y="0"/>
                </a:moveTo>
                <a:lnTo>
                  <a:pt x="1621411" y="0"/>
                </a:lnTo>
                <a:lnTo>
                  <a:pt x="1621411" y="434375"/>
                </a:lnTo>
                <a:lnTo>
                  <a:pt x="0" y="434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101600" rIns="101600" bIns="101600" numCol="1" spcCol="1270" rtlCol="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pt-BR" sz="2000" kern="1200" noProof="0" dirty="0">
                <a:latin typeface="Montserrat" panose="020B0604020202020204" charset="0"/>
              </a:rPr>
              <a:t>2024</a:t>
            </a:r>
          </a:p>
        </p:txBody>
      </p:sp>
      <p:sp>
        <p:nvSpPr>
          <p:cNvPr id="83" name="Forma Livre 82">
            <a:extLst>
              <a:ext uri="{FF2B5EF4-FFF2-40B4-BE49-F238E27FC236}">
                <a16:creationId xmlns:a16="http://schemas.microsoft.com/office/drawing/2014/main" id="{1BB5B63E-036C-C441-9AD5-459DF03754FC}"/>
              </a:ext>
            </a:extLst>
          </p:cNvPr>
          <p:cNvSpPr/>
          <p:nvPr/>
        </p:nvSpPr>
        <p:spPr>
          <a:xfrm>
            <a:off x="6252313" y="1614536"/>
            <a:ext cx="1384138" cy="612000"/>
          </a:xfrm>
          <a:custGeom>
            <a:avLst/>
            <a:gdLst>
              <a:gd name="connsiteX0" fmla="*/ 0 w 1621411"/>
              <a:gd name="connsiteY0" fmla="*/ 0 h 861590"/>
              <a:gd name="connsiteX1" fmla="*/ 1621411 w 1621411"/>
              <a:gd name="connsiteY1" fmla="*/ 0 h 861590"/>
              <a:gd name="connsiteX2" fmla="*/ 1621411 w 1621411"/>
              <a:gd name="connsiteY2" fmla="*/ 861590 h 861590"/>
              <a:gd name="connsiteX3" fmla="*/ 0 w 1621411"/>
              <a:gd name="connsiteY3" fmla="*/ 861590 h 861590"/>
              <a:gd name="connsiteX4" fmla="*/ 0 w 1621411"/>
              <a:gd name="connsiteY4" fmla="*/ 0 h 86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411" h="861590">
                <a:moveTo>
                  <a:pt x="0" y="0"/>
                </a:moveTo>
                <a:lnTo>
                  <a:pt x="1621411" y="0"/>
                </a:lnTo>
                <a:lnTo>
                  <a:pt x="1621411" y="861590"/>
                </a:lnTo>
                <a:lnTo>
                  <a:pt x="0" y="8615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0" tIns="114300" rIns="114300" bIns="114300" numCol="1" spcCol="1270" rtlCol="0" anchor="ctr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rgbClr val="0D0D0D"/>
                </a:solidFill>
                <a:latin typeface="Montserrat" panose="020B0604020202020204" charset="0"/>
              </a:rPr>
              <a:t>Lançamento do Plano Brasileiro de IA</a:t>
            </a:r>
            <a:endParaRPr lang="pt-BR" sz="1200" i="0" kern="1200" noProof="0" dirty="0">
              <a:solidFill>
                <a:srgbClr val="0D0D0D"/>
              </a:solidFill>
              <a:latin typeface="Montserrat" panose="020B0604020202020204" charset="0"/>
            </a:endParaRPr>
          </a:p>
        </p:txBody>
      </p:sp>
      <p:sp>
        <p:nvSpPr>
          <p:cNvPr id="25" name="Forma Livre 24">
            <a:extLst>
              <a:ext uri="{FF2B5EF4-FFF2-40B4-BE49-F238E27FC236}">
                <a16:creationId xmlns:a16="http://schemas.microsoft.com/office/drawing/2014/main" id="{C57468B1-BDFD-AD29-5424-2C5E7E1378F8}"/>
              </a:ext>
            </a:extLst>
          </p:cNvPr>
          <p:cNvSpPr/>
          <p:nvPr/>
        </p:nvSpPr>
        <p:spPr>
          <a:xfrm>
            <a:off x="3381133" y="1368000"/>
            <a:ext cx="1637491" cy="864000"/>
          </a:xfrm>
          <a:custGeom>
            <a:avLst/>
            <a:gdLst>
              <a:gd name="connsiteX0" fmla="*/ 0 w 1777455"/>
              <a:gd name="connsiteY0" fmla="*/ 0 h 1039379"/>
              <a:gd name="connsiteX1" fmla="*/ 1777455 w 1777455"/>
              <a:gd name="connsiteY1" fmla="*/ 0 h 1039379"/>
              <a:gd name="connsiteX2" fmla="*/ 1777455 w 1777455"/>
              <a:gd name="connsiteY2" fmla="*/ 1039379 h 1039379"/>
              <a:gd name="connsiteX3" fmla="*/ 0 w 1777455"/>
              <a:gd name="connsiteY3" fmla="*/ 1039379 h 1039379"/>
              <a:gd name="connsiteX4" fmla="*/ 0 w 1777455"/>
              <a:gd name="connsiteY4" fmla="*/ 0 h 103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55" h="1039379">
                <a:moveTo>
                  <a:pt x="0" y="0"/>
                </a:moveTo>
                <a:lnTo>
                  <a:pt x="1777455" y="0"/>
                </a:lnTo>
                <a:lnTo>
                  <a:pt x="1777455" y="1039379"/>
                </a:lnTo>
                <a:lnTo>
                  <a:pt x="0" y="10393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0" tIns="114300" rIns="114300" bIns="114300" numCol="1" spcCol="1270" rtlCol="0" anchor="ctr" anchorCtr="0">
            <a:noAutofit/>
          </a:bodyPr>
          <a:lstStyle/>
          <a:p>
            <a:pPr marL="0" lvl="0" indent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i="0" kern="1200" noProof="0" dirty="0">
                <a:solidFill>
                  <a:srgbClr val="454D55"/>
                </a:solidFill>
                <a:latin typeface="Montserrat" panose="020B0604020202020204" charset="0"/>
              </a:rPr>
              <a:t>Chamada CGI.br-FAPESP-MCTIC para Centros de Pesquisa Aplicada em IA (CPA-IA)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BB4CEA12-55F6-D571-9BF7-B5AC95A0E060}"/>
              </a:ext>
            </a:extLst>
          </p:cNvPr>
          <p:cNvSpPr/>
          <p:nvPr/>
        </p:nvSpPr>
        <p:spPr>
          <a:xfrm>
            <a:off x="1669317" y="2226261"/>
            <a:ext cx="1608297" cy="396000"/>
          </a:xfrm>
          <a:custGeom>
            <a:avLst/>
            <a:gdLst>
              <a:gd name="connsiteX0" fmla="*/ 0 w 1621411"/>
              <a:gd name="connsiteY0" fmla="*/ 0 h 434375"/>
              <a:gd name="connsiteX1" fmla="*/ 1621411 w 1621411"/>
              <a:gd name="connsiteY1" fmla="*/ 0 h 434375"/>
              <a:gd name="connsiteX2" fmla="*/ 1621411 w 1621411"/>
              <a:gd name="connsiteY2" fmla="*/ 434375 h 434375"/>
              <a:gd name="connsiteX3" fmla="*/ 0 w 1621411"/>
              <a:gd name="connsiteY3" fmla="*/ 434375 h 434375"/>
              <a:gd name="connsiteX4" fmla="*/ 0 w 1621411"/>
              <a:gd name="connsiteY4" fmla="*/ 0 h 43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411" h="434375">
                <a:moveTo>
                  <a:pt x="0" y="0"/>
                </a:moveTo>
                <a:lnTo>
                  <a:pt x="1621411" y="0"/>
                </a:lnTo>
                <a:lnTo>
                  <a:pt x="1621411" y="434375"/>
                </a:lnTo>
                <a:lnTo>
                  <a:pt x="0" y="434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101600" rIns="101600" bIns="101600" numCol="1" spcCol="1270" rtlCol="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pt-BR" sz="2000" kern="1200" noProof="0" dirty="0">
                <a:latin typeface="Montserrat" panose="020B0604020202020204" charset="0"/>
              </a:rPr>
              <a:t>2012</a:t>
            </a:r>
          </a:p>
        </p:txBody>
      </p:sp>
      <p:sp>
        <p:nvSpPr>
          <p:cNvPr id="8" name="Forma Livre 7">
            <a:extLst>
              <a:ext uri="{FF2B5EF4-FFF2-40B4-BE49-F238E27FC236}">
                <a16:creationId xmlns:a16="http://schemas.microsoft.com/office/drawing/2014/main" id="{FD8EE4BC-B99F-2424-ED15-70B8B63E373A}"/>
              </a:ext>
            </a:extLst>
          </p:cNvPr>
          <p:cNvSpPr/>
          <p:nvPr/>
        </p:nvSpPr>
        <p:spPr>
          <a:xfrm>
            <a:off x="372792" y="2226261"/>
            <a:ext cx="1188000" cy="396000"/>
          </a:xfrm>
          <a:custGeom>
            <a:avLst/>
            <a:gdLst>
              <a:gd name="connsiteX0" fmla="*/ 0 w 1621411"/>
              <a:gd name="connsiteY0" fmla="*/ 0 h 434375"/>
              <a:gd name="connsiteX1" fmla="*/ 1621411 w 1621411"/>
              <a:gd name="connsiteY1" fmla="*/ 0 h 434375"/>
              <a:gd name="connsiteX2" fmla="*/ 1621411 w 1621411"/>
              <a:gd name="connsiteY2" fmla="*/ 434375 h 434375"/>
              <a:gd name="connsiteX3" fmla="*/ 0 w 1621411"/>
              <a:gd name="connsiteY3" fmla="*/ 434375 h 434375"/>
              <a:gd name="connsiteX4" fmla="*/ 0 w 1621411"/>
              <a:gd name="connsiteY4" fmla="*/ 0 h 43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411" h="434375">
                <a:moveTo>
                  <a:pt x="0" y="0"/>
                </a:moveTo>
                <a:lnTo>
                  <a:pt x="1621411" y="0"/>
                </a:lnTo>
                <a:lnTo>
                  <a:pt x="1621411" y="434375"/>
                </a:lnTo>
                <a:lnTo>
                  <a:pt x="0" y="434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101600" rIns="101600" bIns="101600" numCol="1" spcCol="1270" rtlCol="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pt-BR" sz="2000" kern="1200" noProof="0" dirty="0">
                <a:latin typeface="Montserrat" panose="020B0604020202020204" charset="0"/>
              </a:rPr>
              <a:t>1984</a:t>
            </a:r>
          </a:p>
        </p:txBody>
      </p:sp>
      <p:sp>
        <p:nvSpPr>
          <p:cNvPr id="49" name="Forma Livre 48">
            <a:extLst>
              <a:ext uri="{FF2B5EF4-FFF2-40B4-BE49-F238E27FC236}">
                <a16:creationId xmlns:a16="http://schemas.microsoft.com/office/drawing/2014/main" id="{A1BEC835-E31E-7F42-D0A5-2B0776B3788E}"/>
              </a:ext>
            </a:extLst>
          </p:cNvPr>
          <p:cNvSpPr/>
          <p:nvPr/>
        </p:nvSpPr>
        <p:spPr>
          <a:xfrm>
            <a:off x="7158521" y="3100174"/>
            <a:ext cx="1389131" cy="396000"/>
          </a:xfrm>
          <a:custGeom>
            <a:avLst/>
            <a:gdLst>
              <a:gd name="connsiteX0" fmla="*/ 0 w 1259276"/>
              <a:gd name="connsiteY0" fmla="*/ 0 h 434375"/>
              <a:gd name="connsiteX1" fmla="*/ 1259276 w 1259276"/>
              <a:gd name="connsiteY1" fmla="*/ 0 h 434375"/>
              <a:gd name="connsiteX2" fmla="*/ 1259276 w 1259276"/>
              <a:gd name="connsiteY2" fmla="*/ 434375 h 434375"/>
              <a:gd name="connsiteX3" fmla="*/ 0 w 1259276"/>
              <a:gd name="connsiteY3" fmla="*/ 434375 h 434375"/>
              <a:gd name="connsiteX4" fmla="*/ 0 w 1259276"/>
              <a:gd name="connsiteY4" fmla="*/ 0 h 43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76" h="434375">
                <a:moveTo>
                  <a:pt x="0" y="0"/>
                </a:moveTo>
                <a:lnTo>
                  <a:pt x="1259276" y="0"/>
                </a:lnTo>
                <a:lnTo>
                  <a:pt x="1259276" y="434375"/>
                </a:lnTo>
                <a:lnTo>
                  <a:pt x="0" y="434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101600" rIns="101600" bIns="101600" numCol="1" spcCol="1270" rtlCol="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pt-BR" sz="2000" kern="1200" noProof="0" dirty="0">
                <a:latin typeface="Montserrat" panose="020B0604020202020204" charset="0"/>
              </a:rPr>
              <a:t>2025</a:t>
            </a:r>
          </a:p>
        </p:txBody>
      </p:sp>
      <p:sp>
        <p:nvSpPr>
          <p:cNvPr id="50" name="Forma Livre 49">
            <a:extLst>
              <a:ext uri="{FF2B5EF4-FFF2-40B4-BE49-F238E27FC236}">
                <a16:creationId xmlns:a16="http://schemas.microsoft.com/office/drawing/2014/main" id="{E6B5739D-1179-9B77-B40F-C9BA0B5E3EC4}"/>
              </a:ext>
            </a:extLst>
          </p:cNvPr>
          <p:cNvSpPr/>
          <p:nvPr/>
        </p:nvSpPr>
        <p:spPr>
          <a:xfrm>
            <a:off x="7158520" y="3485374"/>
            <a:ext cx="1389131" cy="543287"/>
          </a:xfrm>
          <a:custGeom>
            <a:avLst/>
            <a:gdLst>
              <a:gd name="connsiteX0" fmla="*/ 0 w 1304922"/>
              <a:gd name="connsiteY0" fmla="*/ 0 h 861590"/>
              <a:gd name="connsiteX1" fmla="*/ 1304922 w 1304922"/>
              <a:gd name="connsiteY1" fmla="*/ 0 h 861590"/>
              <a:gd name="connsiteX2" fmla="*/ 1304922 w 1304922"/>
              <a:gd name="connsiteY2" fmla="*/ 861590 h 861590"/>
              <a:gd name="connsiteX3" fmla="*/ 0 w 1304922"/>
              <a:gd name="connsiteY3" fmla="*/ 861590 h 861590"/>
              <a:gd name="connsiteX4" fmla="*/ 0 w 1304922"/>
              <a:gd name="connsiteY4" fmla="*/ 0 h 86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922" h="861590">
                <a:moveTo>
                  <a:pt x="0" y="0"/>
                </a:moveTo>
                <a:lnTo>
                  <a:pt x="1304922" y="0"/>
                </a:lnTo>
                <a:lnTo>
                  <a:pt x="1304922" y="861590"/>
                </a:lnTo>
                <a:lnTo>
                  <a:pt x="0" y="8615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0" tIns="114300" rIns="114300" bIns="114300" numCol="1" spcCol="1270" rtlCol="0" anchor="ctr" anchorCtr="0">
            <a:noAutofit/>
          </a:bodyPr>
          <a:lstStyle/>
          <a:p>
            <a:pPr marL="0" lvl="0" indent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i="0" kern="1200" noProof="0" dirty="0">
                <a:solidFill>
                  <a:srgbClr val="454D55"/>
                </a:solidFill>
                <a:latin typeface="Montserrat" panose="020B0604020202020204" charset="0"/>
              </a:rPr>
              <a:t>Detalhamento do Plano Brasileiro de IA</a:t>
            </a: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25324E17-DBCB-BFE0-2930-3166C99786FD}"/>
              </a:ext>
            </a:extLst>
          </p:cNvPr>
          <p:cNvSpPr/>
          <p:nvPr/>
        </p:nvSpPr>
        <p:spPr>
          <a:xfrm rot="2700000">
            <a:off x="6271728" y="2801374"/>
            <a:ext cx="147327" cy="154814"/>
          </a:xfrm>
          <a:prstGeom prst="ellipse">
            <a:avLst/>
          </a:prstGeom>
          <a:solidFill>
            <a:srgbClr val="7030A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0474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F1DD1-E455-9A86-EBF6-1D3E569CE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D96D3-100C-24B8-EC3D-5AF7AE49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IA da França</a:t>
            </a: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84C801-D6B3-0FAC-60EB-36D4C4EC28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7F4985-4974-7E14-1499-E965AFBB8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22" y="1325216"/>
            <a:ext cx="7966171" cy="294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52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D191A-1CBD-5872-DDA3-FCBDFD01A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74B50-E85C-09EF-E1B4-EE869356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IA da França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4FF8AD-D7FF-40F8-2EA5-2DAC406E4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8660850" cy="3302700"/>
          </a:xfrm>
        </p:spPr>
        <p:txBody>
          <a:bodyPr/>
          <a:lstStyle/>
          <a:p>
            <a:r>
              <a:rPr lang="pt-BR" dirty="0"/>
              <a:t>Investimento público em IA na França até 2030: R$ 14 bilhões</a:t>
            </a:r>
          </a:p>
          <a:p>
            <a:r>
              <a:rPr lang="pt-BR" dirty="0"/>
              <a:t>Posição no ranking em IA</a:t>
            </a:r>
          </a:p>
          <a:p>
            <a:pPr lvl="1"/>
            <a:r>
              <a:rPr lang="pt-BR" b="1" dirty="0">
                <a:solidFill>
                  <a:srgbClr val="3C00D2"/>
                </a:solidFill>
              </a:rPr>
              <a:t>Posição Geral: 13</a:t>
            </a:r>
            <a:r>
              <a:rPr lang="pt-BR" b="1" baseline="30000" dirty="0">
                <a:solidFill>
                  <a:srgbClr val="3C00D2"/>
                </a:solidFill>
              </a:rPr>
              <a:t>o</a:t>
            </a:r>
            <a:r>
              <a:rPr lang="pt-BR" b="1" dirty="0">
                <a:solidFill>
                  <a:srgbClr val="3C00D2"/>
                </a:solidFill>
              </a:rPr>
              <a:t> em 2023 para 5</a:t>
            </a:r>
            <a:r>
              <a:rPr lang="pt-BR" b="1" baseline="30000" dirty="0">
                <a:solidFill>
                  <a:srgbClr val="3C00D2"/>
                </a:solidFill>
              </a:rPr>
              <a:t>o</a:t>
            </a:r>
            <a:r>
              <a:rPr lang="pt-BR" b="1" dirty="0">
                <a:solidFill>
                  <a:srgbClr val="3C00D2"/>
                </a:solidFill>
              </a:rPr>
              <a:t> em 2024 (Brasil 30)</a:t>
            </a:r>
          </a:p>
          <a:p>
            <a:pPr lvl="1"/>
            <a:r>
              <a:rPr lang="pt-BR" dirty="0"/>
              <a:t>Talento: 10</a:t>
            </a:r>
            <a:r>
              <a:rPr lang="pt-BR" baseline="30000" dirty="0"/>
              <a:t>o</a:t>
            </a:r>
            <a:r>
              <a:rPr lang="pt-BR" dirty="0"/>
              <a:t> em 2023 e continuou em 10</a:t>
            </a:r>
            <a:r>
              <a:rPr lang="pt-BR" baseline="30000" dirty="0"/>
              <a:t>o</a:t>
            </a:r>
            <a:r>
              <a:rPr lang="pt-BR" dirty="0"/>
              <a:t> em 2024  (Brasil 26)</a:t>
            </a:r>
          </a:p>
          <a:p>
            <a:pPr lvl="1"/>
            <a:r>
              <a:rPr lang="pt-BR" b="1" dirty="0">
                <a:solidFill>
                  <a:srgbClr val="C00000"/>
                </a:solidFill>
              </a:rPr>
              <a:t>Infraestrutura: 11</a:t>
            </a:r>
            <a:r>
              <a:rPr lang="pt-BR" b="1" baseline="30000" dirty="0">
                <a:solidFill>
                  <a:srgbClr val="C00000"/>
                </a:solidFill>
              </a:rPr>
              <a:t>o</a:t>
            </a:r>
            <a:r>
              <a:rPr lang="pt-BR" b="1" dirty="0">
                <a:solidFill>
                  <a:srgbClr val="C00000"/>
                </a:solidFill>
              </a:rPr>
              <a:t> em 2023 para 14</a:t>
            </a:r>
            <a:r>
              <a:rPr lang="pt-BR" b="1" baseline="30000" dirty="0">
                <a:solidFill>
                  <a:srgbClr val="C00000"/>
                </a:solidFill>
              </a:rPr>
              <a:t>o</a:t>
            </a:r>
            <a:r>
              <a:rPr lang="pt-BR" b="1" dirty="0">
                <a:solidFill>
                  <a:srgbClr val="C00000"/>
                </a:solidFill>
              </a:rPr>
              <a:t> em 2024 (Brasil 36)</a:t>
            </a:r>
          </a:p>
          <a:p>
            <a:pPr lvl="1"/>
            <a:r>
              <a:rPr lang="pt-BR" b="1" dirty="0">
                <a:solidFill>
                  <a:srgbClr val="3C00D2"/>
                </a:solidFill>
              </a:rPr>
              <a:t>Pesquisa: 15</a:t>
            </a:r>
            <a:r>
              <a:rPr lang="pt-BR" b="1" baseline="30000" dirty="0">
                <a:solidFill>
                  <a:srgbClr val="3C00D2"/>
                </a:solidFill>
              </a:rPr>
              <a:t>o</a:t>
            </a:r>
            <a:r>
              <a:rPr lang="pt-BR" b="1" dirty="0">
                <a:solidFill>
                  <a:srgbClr val="3C00D2"/>
                </a:solidFill>
              </a:rPr>
              <a:t> em 2023 para 6</a:t>
            </a:r>
            <a:r>
              <a:rPr lang="pt-BR" b="1" baseline="30000" dirty="0">
                <a:solidFill>
                  <a:srgbClr val="3C00D2"/>
                </a:solidFill>
              </a:rPr>
              <a:t>o</a:t>
            </a:r>
            <a:r>
              <a:rPr lang="pt-BR" b="1" dirty="0">
                <a:solidFill>
                  <a:srgbClr val="3C00D2"/>
                </a:solidFill>
              </a:rPr>
              <a:t> em 2024  (Brasil 44)</a:t>
            </a:r>
          </a:p>
          <a:p>
            <a:r>
              <a:rPr lang="pt-BR" dirty="0"/>
              <a:t>Dos 14 bilhões, 3.5 bilhões (25%) serão para a consolidação de centros de excelência (campeões) em ICTs</a:t>
            </a:r>
          </a:p>
          <a:p>
            <a:r>
              <a:rPr lang="pt-BR" dirty="0"/>
              <a:t>Setor de IA pode aumentar PIB em 0,8% ao ano, nos próximos 10 anos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pt-BR" dirty="0"/>
          </a:p>
          <a:p>
            <a:pPr lvl="1"/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A48336-B89D-6B10-B447-B0D001B521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39CA48-5892-7786-FC07-30B982F19CC9}"/>
              </a:ext>
            </a:extLst>
          </p:cNvPr>
          <p:cNvSpPr txBox="1"/>
          <p:nvPr/>
        </p:nvSpPr>
        <p:spPr>
          <a:xfrm>
            <a:off x="6433369" y="2980096"/>
            <a:ext cx="2323072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>
                <a:latin typeface="Montserrat" panose="020B0604020202020204" charset="0"/>
              </a:rPr>
              <a:t>PIB 2024</a:t>
            </a:r>
          </a:p>
          <a:p>
            <a:r>
              <a:rPr lang="pt-BR" dirty="0">
                <a:latin typeface="Montserrat" panose="020B0604020202020204" charset="0"/>
              </a:rPr>
              <a:t>França: US$ 3.13 trilhões</a:t>
            </a:r>
          </a:p>
          <a:p>
            <a:r>
              <a:rPr lang="pt-BR" dirty="0">
                <a:latin typeface="Montserrat" panose="020B0604020202020204" charset="0"/>
              </a:rPr>
              <a:t>Brasil: 2.22 trilhões</a:t>
            </a:r>
          </a:p>
        </p:txBody>
      </p:sp>
    </p:spTree>
    <p:extLst>
      <p:ext uri="{BB962C8B-B14F-4D97-AF65-F5344CB8AC3E}">
        <p14:creationId xmlns:p14="http://schemas.microsoft.com/office/powerpoint/2010/main" val="3358401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A8EEF-EEFE-2C60-4C65-775F87C32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1F91B-6A8E-7A1A-A856-16C13287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Nossa: IA Nossa ambição para a França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1F827F-DF1A-6073-3F78-72218A1B5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8660850" cy="3302700"/>
          </a:xfrm>
        </p:spPr>
        <p:txBody>
          <a:bodyPr/>
          <a:lstStyle/>
          <a:p>
            <a:r>
              <a:rPr lang="pt-BR" dirty="0"/>
              <a:t>Em 2022, investimento em IA  na France foram $2,8 bilhões, contra $56, 8 bilhões  dos EUA</a:t>
            </a:r>
          </a:p>
          <a:p>
            <a:r>
              <a:rPr lang="pt-BR" dirty="0"/>
              <a:t>Para ter um investimento comparável (em PIB) ao dos Estados Unidos, a França precisaria investi entre $8,4 e $10 bilhões  por ano</a:t>
            </a:r>
          </a:p>
          <a:p>
            <a:r>
              <a:rPr lang="pt-BR" dirty="0"/>
              <a:t>Nos EUA, 63% das startups são financiadas por investidores nacionais</a:t>
            </a:r>
          </a:p>
          <a:p>
            <a:pPr lvl="1"/>
            <a:r>
              <a:rPr lang="pt-BR" dirty="0"/>
              <a:t>45% in France, 25% no Reino Unido e 24% na Alemanha</a:t>
            </a:r>
            <a:br>
              <a:rPr lang="pt-BR" dirty="0"/>
            </a:br>
            <a:endParaRPr lang="pt-BR" dirty="0"/>
          </a:p>
          <a:p>
            <a:r>
              <a:rPr lang="pt-BR" dirty="0"/>
              <a:t>Criação de um fundo de investimento de US$ 10 bilhões </a:t>
            </a:r>
          </a:p>
          <a:p>
            <a:pPr lvl="1"/>
            <a:r>
              <a:rPr lang="pt-BR" dirty="0"/>
              <a:t>Alvo será de um investimento anual de US$ 15 bilhões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pt-BR" dirty="0"/>
          </a:p>
          <a:p>
            <a:pPr lvl="1"/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A1D385-DFD9-3227-0E68-84C7D839A9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910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Nossa: IA Nossa ambição para a França</a:t>
            </a:r>
            <a:endParaRPr lang="en-US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Membros</a:t>
            </a:r>
          </a:p>
          <a:p>
            <a:pPr lvl="1">
              <a:spcBef>
                <a:spcPts val="300"/>
              </a:spcBef>
            </a:pPr>
            <a:r>
              <a:rPr lang="en-GB" sz="1000" noProof="1">
                <a:latin typeface="Montserrat" panose="020B0604020202020204" charset="0"/>
              </a:rPr>
              <a:t>Glles Babinet, co-president de agência que assessor govenrno frncêsm em digitalização</a:t>
            </a:r>
          </a:p>
          <a:p>
            <a:pPr lvl="1">
              <a:spcBef>
                <a:spcPts val="300"/>
              </a:spcBef>
            </a:pPr>
            <a:r>
              <a:rPr lang="en-GB" sz="1000" b="1" noProof="1">
                <a:latin typeface="Montserrat" panose="020B0604020202020204" charset="0"/>
              </a:rPr>
              <a:t>Joëlle Barral, PhD, Diretora senior de pesquisa da Google DeepMind</a:t>
            </a:r>
          </a:p>
          <a:p>
            <a:pPr lvl="1">
              <a:spcBef>
                <a:spcPts val="300"/>
              </a:spcBef>
            </a:pPr>
            <a:r>
              <a:rPr lang="en-GB" sz="1000" b="1" noProof="1">
                <a:latin typeface="Montserrat" panose="020B0604020202020204" charset="0"/>
              </a:rPr>
              <a:t>Alexandra Bensamoun, PhD, Membro do comitê interministerial de IA e Professora de Direito da University of Paris-Saclay</a:t>
            </a:r>
          </a:p>
          <a:p>
            <a:pPr lvl="1">
              <a:spcBef>
                <a:spcPts val="300"/>
              </a:spcBef>
            </a:pPr>
            <a:r>
              <a:rPr lang="en-GB" sz="1000" b="1" noProof="1">
                <a:latin typeface="Montserrat" panose="020B0604020202020204" charset="0"/>
              </a:rPr>
              <a:t>Nozha Boujemaa, PhD em Computação e membro do AI Group of Experts of the OECD</a:t>
            </a:r>
          </a:p>
          <a:p>
            <a:pPr lvl="1">
              <a:spcBef>
                <a:spcPts val="300"/>
              </a:spcBef>
            </a:pPr>
            <a:r>
              <a:rPr lang="en-GB" sz="1000" noProof="1">
                <a:latin typeface="Montserrat" panose="020B0604020202020204" charset="0"/>
              </a:rPr>
              <a:t>Bernard Charlès, Executive Chairman of the Board of Directors of Dassault Systèmes</a:t>
            </a:r>
          </a:p>
          <a:p>
            <a:pPr lvl="1">
              <a:spcBef>
                <a:spcPts val="300"/>
              </a:spcBef>
            </a:pPr>
            <a:r>
              <a:rPr lang="en-GB" sz="1000" b="1" noProof="1">
                <a:latin typeface="Montserrat" panose="020B0604020202020204" charset="0"/>
              </a:rPr>
              <a:t>Luc Julia, PhD em Computação, Cientista chefe da Renault</a:t>
            </a:r>
          </a:p>
          <a:p>
            <a:pPr lvl="1">
              <a:spcBef>
                <a:spcPts val="300"/>
              </a:spcBef>
            </a:pPr>
            <a:r>
              <a:rPr lang="en-GB" sz="1000" b="1" noProof="1">
                <a:latin typeface="Montserrat" panose="020B0604020202020204" charset="0"/>
              </a:rPr>
              <a:t>Yann Le Cun, PhD em Computação, Professor da Universidade de Nova York, Turing Award</a:t>
            </a:r>
          </a:p>
          <a:p>
            <a:pPr lvl="1">
              <a:spcBef>
                <a:spcPts val="300"/>
              </a:spcBef>
            </a:pPr>
            <a:r>
              <a:rPr lang="en-GB" sz="1000" b="1" noProof="1">
                <a:latin typeface="Montserrat" panose="020B0604020202020204" charset="0"/>
              </a:rPr>
              <a:t>Arthur Mensch, PhD em Computação, Cientista Chefe DeepMind e CEO da Mistral AI</a:t>
            </a:r>
          </a:p>
          <a:p>
            <a:pPr lvl="1">
              <a:spcBef>
                <a:spcPts val="300"/>
              </a:spcBef>
            </a:pPr>
            <a:r>
              <a:rPr lang="en-GB" sz="1000" noProof="1">
                <a:latin typeface="Montserrat" panose="020B0604020202020204" charset="0"/>
              </a:rPr>
              <a:t>Cédric O, Con-fundador da Mistral AI e secretário de estado de economia digital</a:t>
            </a:r>
          </a:p>
          <a:p>
            <a:pPr lvl="1">
              <a:spcBef>
                <a:spcPts val="300"/>
              </a:spcBef>
            </a:pPr>
            <a:r>
              <a:rPr lang="en-GB" sz="1000" b="1" noProof="1">
                <a:latin typeface="Montserrat" panose="020B0604020202020204" charset="0"/>
              </a:rPr>
              <a:t>Isabelle Ryl, PhD Computaçao e Director of PRAIRIE (PaRis Artificial Intelligence Research InstitutE) at PSL</a:t>
            </a:r>
          </a:p>
          <a:p>
            <a:pPr lvl="1">
              <a:spcBef>
                <a:spcPts val="300"/>
              </a:spcBef>
            </a:pPr>
            <a:r>
              <a:rPr lang="en-GB" sz="1000" noProof="1">
                <a:latin typeface="Montserrat" panose="020B0604020202020204" charset="0"/>
              </a:rPr>
              <a:t>Franca Salis-Madinier, Secretário da confederação nacionmal do trabalho</a:t>
            </a:r>
          </a:p>
          <a:p>
            <a:pPr lvl="1">
              <a:spcBef>
                <a:spcPts val="300"/>
              </a:spcBef>
            </a:pPr>
            <a:r>
              <a:rPr lang="en-GB" sz="1000" noProof="1">
                <a:latin typeface="Montserrat" panose="020B0604020202020204" charset="0"/>
              </a:rPr>
              <a:t>Martin Tisné, Vice President at Luminate</a:t>
            </a:r>
          </a:p>
          <a:p>
            <a:pPr lvl="1">
              <a:spcBef>
                <a:spcPts val="300"/>
              </a:spcBef>
            </a:pPr>
            <a:r>
              <a:rPr lang="en-GB" sz="1000" b="1" noProof="1">
                <a:latin typeface="Montserrat" panose="020B0604020202020204" charset="0"/>
              </a:rPr>
              <a:t>Gaël Varoquaux, PhD em Física e Diretor  de pesquisado INRIA e gerente do Scikit-learn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909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B74E1-7833-2A1E-52BA-AFEE0D0A0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491CF-08DD-7CF0-0A11-CAC976CB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os Estados Unidos tornaram-se protagonistas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EECE97-7B87-9A5B-CECE-AB1CA0C2D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Vários setores setores, incluindo</a:t>
            </a:r>
          </a:p>
          <a:p>
            <a:pPr lvl="1"/>
            <a:r>
              <a:rPr lang="pt-BR" dirty="0"/>
              <a:t>Desenvolvimento de foguetes</a:t>
            </a:r>
          </a:p>
          <a:p>
            <a:pPr lvl="1"/>
            <a:r>
              <a:rPr lang="pt-BR" dirty="0"/>
              <a:t>Indústria aeronáutica</a:t>
            </a:r>
          </a:p>
          <a:p>
            <a:pPr lvl="1"/>
            <a:r>
              <a:rPr lang="pt-BR" dirty="0"/>
              <a:t>Energia nuclear</a:t>
            </a:r>
          </a:p>
          <a:p>
            <a:pPr lvl="1"/>
            <a:r>
              <a:rPr lang="pt-BR" dirty="0"/>
              <a:t>Computação</a:t>
            </a:r>
          </a:p>
          <a:p>
            <a:pPr lvl="1"/>
            <a:r>
              <a:rPr lang="pt-BR" dirty="0"/>
              <a:t>Inteligência Artificial</a:t>
            </a:r>
          </a:p>
          <a:p>
            <a:r>
              <a:rPr lang="pt-BR" dirty="0"/>
              <a:t>Investindo em pesquisa internacionalmente competitiva e trazendo alguns dos melhores cientistas de outros países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7BA642-9C2D-CB8D-7C30-440EFEF4C5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44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0ED3B-83B7-48FB-B974-B5ADC831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temos sucesso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F58ABA-6C9B-2953-C56A-352BDB6AC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/>
              <a:t>QS World University Ranking</a:t>
            </a:r>
          </a:p>
          <a:p>
            <a:r>
              <a:rPr lang="pt-BR" dirty="0"/>
              <a:t>Agronegócios</a:t>
            </a:r>
          </a:p>
          <a:p>
            <a:pPr lvl="1"/>
            <a:r>
              <a:rPr lang="pt-BR" dirty="0"/>
              <a:t>Embrapa</a:t>
            </a:r>
          </a:p>
          <a:p>
            <a:pPr lvl="2"/>
            <a:r>
              <a:rPr lang="pt-BR" dirty="0"/>
              <a:t>ESALQ-USP: 38º em Agricultura e Engenharia Florestal</a:t>
            </a:r>
          </a:p>
          <a:p>
            <a:r>
              <a:rPr lang="pt-BR" dirty="0"/>
              <a:t>Aviação</a:t>
            </a:r>
          </a:p>
          <a:p>
            <a:pPr lvl="1"/>
            <a:r>
              <a:rPr lang="pt-BR" dirty="0"/>
              <a:t>Embraer</a:t>
            </a:r>
          </a:p>
          <a:p>
            <a:pPr lvl="2"/>
            <a:r>
              <a:rPr lang="pt-BR" dirty="0"/>
              <a:t>EESC e Poli: 71º Engenharia Aeronáutica e Engenharia Aeronáutica</a:t>
            </a:r>
          </a:p>
          <a:p>
            <a:r>
              <a:rPr lang="pt-BR" dirty="0"/>
              <a:t>Mineração</a:t>
            </a:r>
          </a:p>
          <a:p>
            <a:pPr lvl="1"/>
            <a:r>
              <a:rPr lang="pt-BR" dirty="0"/>
              <a:t>Vale e outras Poli: 33º Engenharia de Minas</a:t>
            </a:r>
          </a:p>
          <a:p>
            <a:pPr lvl="2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71486C-A89E-52AB-92FC-0346EB56CF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98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0ED3B-83B7-48FB-B974-B5ADC831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temos sucesso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F58ABA-6C9B-2953-C56A-352BDB6AC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Mineração</a:t>
            </a:r>
          </a:p>
          <a:p>
            <a:pPr lvl="1"/>
            <a:r>
              <a:rPr lang="pt-BR" dirty="0"/>
              <a:t>Vale e outras </a:t>
            </a:r>
          </a:p>
          <a:p>
            <a:pPr lvl="2"/>
            <a:r>
              <a:rPr lang="pt-BR" dirty="0"/>
              <a:t>Poli: 33º Engenharia de Minas</a:t>
            </a:r>
          </a:p>
          <a:p>
            <a:r>
              <a:rPr lang="pt-BR" dirty="0"/>
              <a:t>Óleo e gás</a:t>
            </a:r>
          </a:p>
          <a:p>
            <a:pPr lvl="1"/>
            <a:r>
              <a:rPr lang="pt-BR" dirty="0"/>
              <a:t>Petrobras</a:t>
            </a:r>
          </a:p>
          <a:p>
            <a:pPr lvl="2"/>
            <a:r>
              <a:rPr lang="pt-BR" dirty="0"/>
              <a:t>Poli: 9º Engenharia </a:t>
            </a:r>
            <a:r>
              <a:rPr lang="pt-BR"/>
              <a:t>de Petróleo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71486C-A89E-52AB-92FC-0346EB56CF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2218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0ED3B-83B7-48FB-B974-B5ADC831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temos sucesso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F58ABA-6C9B-2953-C56A-352BDB6AC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Computação</a:t>
            </a:r>
          </a:p>
          <a:p>
            <a:pPr lvl="1"/>
            <a:r>
              <a:rPr lang="pt-BR" dirty="0"/>
              <a:t>ICMC-IME-FFCLRP-EACH: 94º Vários cursos</a:t>
            </a:r>
          </a:p>
          <a:p>
            <a:r>
              <a:rPr lang="pt-BR" dirty="0"/>
              <a:t>Engenharia Elétrica</a:t>
            </a:r>
          </a:p>
          <a:p>
            <a:pPr lvl="1"/>
            <a:r>
              <a:rPr lang="pt-BR" dirty="0"/>
              <a:t>EESC e Poli: 84º Vários cursos</a:t>
            </a:r>
          </a:p>
          <a:p>
            <a:r>
              <a:rPr lang="pt-BR" dirty="0"/>
              <a:t>Ciência de Dados e Inteligência Artificial</a:t>
            </a:r>
          </a:p>
          <a:p>
            <a:pPr lvl="1"/>
            <a:r>
              <a:rPr lang="pt-BR" dirty="0"/>
              <a:t>ICMC: 92º </a:t>
            </a:r>
          </a:p>
          <a:p>
            <a:r>
              <a:rPr lang="pt-BR" dirty="0"/>
              <a:t>USP: 108º </a:t>
            </a:r>
          </a:p>
          <a:p>
            <a:pPr lvl="2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71486C-A89E-52AB-92FC-0346EB56CF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6876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20C49-4497-5788-9A2C-5E1AA028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IA como comodities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13589D-8DF6-D895-B9B9-CEA7F3814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Oportunidade, desafio e dificuldade</a:t>
            </a:r>
          </a:p>
          <a:p>
            <a:r>
              <a:rPr lang="pt-BR" dirty="0"/>
              <a:t>IA está em todas as ;áreas</a:t>
            </a:r>
          </a:p>
          <a:p>
            <a:r>
              <a:rPr lang="pt-BR" dirty="0"/>
              <a:t>Aumento produtividade, qualidade e valor agregado</a:t>
            </a:r>
          </a:p>
          <a:p>
            <a:r>
              <a:rPr lang="pt-BR" dirty="0"/>
              <a:t>Brasil?</a:t>
            </a:r>
          </a:p>
          <a:p>
            <a:pPr lvl="1"/>
            <a:r>
              <a:rPr lang="pt-BR" dirty="0"/>
              <a:t>IA mais simples</a:t>
            </a:r>
          </a:p>
          <a:p>
            <a:pPr lvl="2"/>
            <a:r>
              <a:rPr lang="pt-BR" dirty="0"/>
              <a:t>Qualquer país consegue fazer</a:t>
            </a:r>
          </a:p>
          <a:p>
            <a:pPr lvl="2"/>
            <a:r>
              <a:rPr lang="pt-BR" dirty="0"/>
              <a:t>Sem pastos e clima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34584A-4C5B-7A98-CA08-28919471C8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0909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DC2F6-713C-9969-8126-1C1CADA4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país pode dar um salto em 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C1A24-5477-4813-37C4-297064318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Tempo é curto</a:t>
            </a:r>
          </a:p>
          <a:p>
            <a:r>
              <a:rPr lang="pt-BR" dirty="0" err="1"/>
              <a:t>Oubir</a:t>
            </a:r>
            <a:r>
              <a:rPr lang="pt-BR" dirty="0"/>
              <a:t> mais a comunidade nacional de computação (SBC)</a:t>
            </a:r>
          </a:p>
          <a:p>
            <a:r>
              <a:rPr lang="pt-BR" dirty="0"/>
              <a:t>Criar um centro de pesquisa de padrão internacional</a:t>
            </a:r>
          </a:p>
          <a:p>
            <a:r>
              <a:rPr lang="pt-BR" dirty="0"/>
              <a:t>Bem mais barato que comprar um supercomputador</a:t>
            </a:r>
          </a:p>
          <a:p>
            <a:r>
              <a:rPr lang="pt-BR" dirty="0"/>
              <a:t>Trazer 10 dos 100 melhores cientistas do mundo em IA para este centro</a:t>
            </a:r>
          </a:p>
          <a:p>
            <a:pPr lvl="1"/>
            <a:r>
              <a:rPr lang="pt-BR" dirty="0"/>
              <a:t>10 por um longo período</a:t>
            </a:r>
          </a:p>
          <a:p>
            <a:pPr lvl="1"/>
            <a:r>
              <a:rPr lang="pt-BR" dirty="0"/>
              <a:t>10 diferentes por 12 meses a cada ano</a:t>
            </a:r>
          </a:p>
          <a:p>
            <a:pPr lvl="1"/>
            <a:r>
              <a:rPr lang="pt-BR" dirty="0"/>
              <a:t>Para formar gente e fomentar pesquisa nacional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4CF7F6-90B3-3607-060C-D2D29F80E2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54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UNESCO e a 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4862184" cy="3302700"/>
          </a:xfrm>
        </p:spPr>
        <p:txBody>
          <a:bodyPr/>
          <a:lstStyle/>
          <a:p>
            <a:r>
              <a:rPr lang="pt-BR" dirty="0"/>
              <a:t>2018: UNESCO (Organização das Nações Unidas para a Educação, a Ciência e a Cultura) discute seu papel na IA</a:t>
            </a:r>
          </a:p>
          <a:p>
            <a:pPr lvl="1"/>
            <a:r>
              <a:rPr lang="pt-BR" dirty="0"/>
              <a:t>Uma das iniciativas:</a:t>
            </a:r>
          </a:p>
          <a:p>
            <a:pPr lvl="2"/>
            <a:r>
              <a:rPr lang="pt-BR" dirty="0"/>
              <a:t>Monitoras as tendências políticas relacionadas à IA</a:t>
            </a:r>
          </a:p>
          <a:p>
            <a:pPr lvl="3"/>
            <a:r>
              <a:rPr lang="pt-BR" dirty="0"/>
              <a:t>Entre eles, estratégias nacionais de 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866" y="1342664"/>
            <a:ext cx="3808961" cy="28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80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30</a:t>
            </a:fld>
            <a:endParaRPr lang="pt-BR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D047DF4-7B26-4057-B8F4-430CF9802CE3}"/>
              </a:ext>
            </a:extLst>
          </p:cNvPr>
          <p:cNvSpPr txBox="1"/>
          <p:nvPr/>
        </p:nvSpPr>
        <p:spPr>
          <a:xfrm>
            <a:off x="657653" y="1655151"/>
            <a:ext cx="8126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latin typeface="Britannic Bold" panose="020B0903060703020204" pitchFamily="34" charset="0"/>
              </a:rPr>
              <a:t>Muito obrigado</a:t>
            </a:r>
          </a:p>
        </p:txBody>
      </p:sp>
    </p:spTree>
    <p:extLst>
      <p:ext uri="{BB962C8B-B14F-4D97-AF65-F5344CB8AC3E}">
        <p14:creationId xmlns:p14="http://schemas.microsoft.com/office/powerpoint/2010/main" val="207564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B2C5D5-014A-D68B-A28F-2025A8EC6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2019: UNESCO lança chamada para contratação de consultor, por 12 meses na modalidade produto, para escrever texto para a estratégia brasileira de 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E92BA4-1BDE-F450-0300-B643EC2F0F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F731C1A-9928-10E5-5CB8-B471940C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</p:spPr>
        <p:txBody>
          <a:bodyPr/>
          <a:lstStyle/>
          <a:p>
            <a:r>
              <a:rPr lang="pt-BR" dirty="0"/>
              <a:t>Estratégia brasileira de IA (EBIA)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65B032F-A324-14AC-D51B-53872F073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1" y="2394930"/>
            <a:ext cx="6823422" cy="23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0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0001B-3007-B1BD-122B-0EB51C26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nacional de IA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DB5CFB-0406-D4D7-5CD6-ABA2F93D52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6" y="1276739"/>
            <a:ext cx="73152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8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6" y="1276739"/>
            <a:ext cx="7315200" cy="34671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1D349DC-E3CC-1E8E-AD47-34AC8ECB969D}"/>
              </a:ext>
            </a:extLst>
          </p:cNvPr>
          <p:cNvSpPr/>
          <p:nvPr/>
        </p:nvSpPr>
        <p:spPr>
          <a:xfrm>
            <a:off x="712922" y="960895"/>
            <a:ext cx="2944678" cy="3905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60001B-3007-B1BD-122B-0EB51C26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nacional de IA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DB5CFB-0406-D4D7-5CD6-ABA2F93D52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B782A3-E296-5932-A3CD-D2D83818F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02" y="1069434"/>
            <a:ext cx="2633918" cy="36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1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0001B-3007-B1BD-122B-0EB51C26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nacional de IA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DB5CFB-0406-D4D7-5CD6-ABA2F93D52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0976947-5EC7-F62B-95B4-9DA865059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13411"/>
            <a:ext cx="8125239" cy="360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C3D0E-80E9-1076-AE84-3792F4EA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Recursos para o plano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20CEDE-54E7-1E9F-B308-D44D28CE1B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68861B5-6CFF-9592-3706-5E803844E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746077"/>
              </p:ext>
            </p:extLst>
          </p:nvPr>
        </p:nvGraphicFramePr>
        <p:xfrm>
          <a:off x="1017104" y="1253932"/>
          <a:ext cx="7416248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009">
                  <a:extLst>
                    <a:ext uri="{9D8B030D-6E8A-4147-A177-3AD203B41FA5}">
                      <a16:colId xmlns:a16="http://schemas.microsoft.com/office/drawing/2014/main" val="853016330"/>
                    </a:ext>
                  </a:extLst>
                </a:gridCol>
                <a:gridCol w="3553239">
                  <a:extLst>
                    <a:ext uri="{9D8B030D-6E8A-4147-A177-3AD203B41FA5}">
                      <a16:colId xmlns:a16="http://schemas.microsoft.com/office/drawing/2014/main" val="357070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Montserrat" panose="00000500000000000000" pitchFamily="2" charset="0"/>
                        </a:rPr>
                        <a:t>Ação</a:t>
                      </a:r>
                      <a:endParaRPr lang="en-GB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Montserrat" panose="00000500000000000000" pitchFamily="2" charset="0"/>
                        </a:rPr>
                        <a:t>Recursos (bilhões de R$) 2024-2028</a:t>
                      </a:r>
                      <a:endParaRPr lang="en-GB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67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noProof="0" dirty="0">
                          <a:solidFill>
                            <a:srgbClr val="030309"/>
                          </a:solidFill>
                          <a:latin typeface="Montserrat" panose="00000500000000000000" pitchFamily="2" charset="0"/>
                        </a:rPr>
                        <a:t>Ações de Impacto Imediato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noProof="0" dirty="0">
                          <a:solidFill>
                            <a:srgbClr val="030309"/>
                          </a:solidFill>
                          <a:latin typeface="Montserrat" panose="00000500000000000000" pitchFamily="2" charset="0"/>
                        </a:rPr>
                        <a:t>0,44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59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noProof="0" dirty="0">
                          <a:solidFill>
                            <a:srgbClr val="030309"/>
                          </a:solidFill>
                          <a:latin typeface="Montserrat" panose="00000500000000000000" pitchFamily="2" charset="0"/>
                        </a:rPr>
                        <a:t>Infraestrutura e Desenvolvimento de 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noProof="0" dirty="0">
                          <a:solidFill>
                            <a:srgbClr val="030309"/>
                          </a:solidFill>
                          <a:latin typeface="Montserrat" panose="00000500000000000000" pitchFamily="2" charset="0"/>
                        </a:rPr>
                        <a:t>5,79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521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noProof="0" dirty="0">
                          <a:solidFill>
                            <a:srgbClr val="030309"/>
                          </a:solidFill>
                          <a:latin typeface="Montserrat" panose="00000500000000000000" pitchFamily="2" charset="0"/>
                        </a:rPr>
                        <a:t>Difusão, Formação e Capacitação em 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noProof="0" dirty="0">
                          <a:solidFill>
                            <a:srgbClr val="030309"/>
                          </a:solidFill>
                          <a:latin typeface="Montserrat" panose="00000500000000000000" pitchFamily="2" charset="0"/>
                        </a:rPr>
                        <a:t>1,15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425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noProof="0" dirty="0">
                          <a:solidFill>
                            <a:srgbClr val="030309"/>
                          </a:solidFill>
                          <a:latin typeface="Montserrat" panose="00000500000000000000" pitchFamily="2" charset="0"/>
                        </a:rPr>
                        <a:t>IA para Melhoria dos Serviços Públicos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noProof="0" dirty="0">
                          <a:solidFill>
                            <a:srgbClr val="030309"/>
                          </a:solidFill>
                          <a:latin typeface="Montserrat" panose="00000500000000000000" pitchFamily="2" charset="0"/>
                        </a:rPr>
                        <a:t>1,76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79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0" noProof="0" dirty="0">
                          <a:solidFill>
                            <a:srgbClr val="030309"/>
                          </a:solidFill>
                          <a:latin typeface="Montserrat" panose="00000500000000000000" pitchFamily="2" charset="0"/>
                        </a:rPr>
                        <a:t>IA</a:t>
                      </a:r>
                      <a:r>
                        <a:rPr lang="pt-BR" b="1" noProof="0" dirty="0">
                          <a:solidFill>
                            <a:srgbClr val="030309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pt-BR" b="0" noProof="0" dirty="0">
                          <a:solidFill>
                            <a:srgbClr val="030309"/>
                          </a:solidFill>
                          <a:latin typeface="Montserrat" panose="00000500000000000000" pitchFamily="2" charset="0"/>
                        </a:rPr>
                        <a:t>para Inovação Empresarial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noProof="0" dirty="0">
                          <a:solidFill>
                            <a:srgbClr val="030309"/>
                          </a:solidFill>
                          <a:latin typeface="Montserrat" panose="00000500000000000000" pitchFamily="2" charset="0"/>
                        </a:rPr>
                        <a:t>13,79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399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noProof="0" dirty="0">
                          <a:solidFill>
                            <a:srgbClr val="030309"/>
                          </a:solidFill>
                          <a:latin typeface="Montserrat" panose="00000500000000000000" pitchFamily="2" charset="0"/>
                        </a:rPr>
                        <a:t>Apoio ao Processo Regulatório e de Governança da 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noProof="0" dirty="0">
                          <a:solidFill>
                            <a:srgbClr val="030309"/>
                          </a:solidFill>
                          <a:latin typeface="Montserrat" panose="00000500000000000000" pitchFamily="2" charset="0"/>
                        </a:rPr>
                        <a:t>0,10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31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noProof="0" dirty="0">
                          <a:solidFill>
                            <a:srgbClr val="030309"/>
                          </a:solidFill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noProof="0" dirty="0">
                          <a:solidFill>
                            <a:srgbClr val="030309"/>
                          </a:solidFill>
                          <a:latin typeface="Montserrat" panose="00000500000000000000" pitchFamily="2" charset="0"/>
                        </a:rPr>
                        <a:t>23,03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688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17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B6F99-C902-F8F7-A98C-DBA6EF7A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Inclui várias ações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6C5BFC-C503-34BC-3C84-72CAD63BA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Plano nacional de infraestrutura em IA</a:t>
            </a:r>
          </a:p>
          <a:p>
            <a:r>
              <a:rPr lang="pt-BR" dirty="0"/>
              <a:t>Ação 1: supercomputador de IA </a:t>
            </a:r>
          </a:p>
          <a:p>
            <a:pPr lvl="1"/>
            <a:r>
              <a:rPr lang="pt-BR" dirty="0"/>
              <a:t>Aquisição de um supercomputador especializado – Top 5 mundial, com 1,8 bilhões com recursos do FNDCT, Petrobras e Fapesp</a:t>
            </a:r>
          </a:p>
          <a:p>
            <a:r>
              <a:rPr lang="pt-BR" dirty="0"/>
              <a:t>Ação 11: Fomento à pesquisa e ao desenvolvimento em IA por meio de Institutos Nacionais de Ciência e Tecnologia (INCT)</a:t>
            </a:r>
          </a:p>
          <a:p>
            <a:pPr lvl="1"/>
            <a:r>
              <a:rPr lang="pt-BR" dirty="0"/>
              <a:t>Consolidar uma rede multidisciplinar de excelência, capaz de desenvolver soluções de IA orientadas ao enfrentamento de desafios nacionais em áreas como educação, meio ambiente, economia criativa e indústria. Com R$ 100 milhões</a:t>
            </a:r>
          </a:p>
          <a:p>
            <a:pPr lvl="2"/>
            <a:r>
              <a:rPr lang="pt-BR" dirty="0"/>
              <a:t>Com cortes </a:t>
            </a:r>
            <a:br>
              <a:rPr lang="pt-BR" dirty="0"/>
            </a:br>
            <a:br>
              <a:rPr lang="pt-BR" dirty="0"/>
            </a:b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641FB6-770D-547C-7391-67D4C5536E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884951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54113</TotalTime>
  <Words>1922</Words>
  <Application>Microsoft Office PowerPoint</Application>
  <PresentationFormat>Apresentação na tela (16:9)</PresentationFormat>
  <Paragraphs>286</Paragraphs>
  <Slides>30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PT Sans Narrow</vt:lpstr>
      <vt:lpstr>Questrial</vt:lpstr>
      <vt:lpstr>Open Sans</vt:lpstr>
      <vt:lpstr>Montserrat</vt:lpstr>
      <vt:lpstr>Britannic Bold</vt:lpstr>
      <vt:lpstr>Tropic</vt:lpstr>
      <vt:lpstr>Plano Nacional de Inteligência Artificial - PIBIA</vt:lpstr>
      <vt:lpstr>Linha do tempo da IA no Brasil</vt:lpstr>
      <vt:lpstr>UNESCO e a IA</vt:lpstr>
      <vt:lpstr>Estratégia brasileira de IA (EBIA)</vt:lpstr>
      <vt:lpstr>Plano nacional de IA</vt:lpstr>
      <vt:lpstr>Plano nacional de IA</vt:lpstr>
      <vt:lpstr>Plano nacional de IA</vt:lpstr>
      <vt:lpstr>Recursos para o plano</vt:lpstr>
      <vt:lpstr>Inclui várias ações</vt:lpstr>
      <vt:lpstr>Demanda para diferentes aplicações</vt:lpstr>
      <vt:lpstr>Ranking global de IA</vt:lpstr>
      <vt:lpstr>Ranking global de IA</vt:lpstr>
      <vt:lpstr>Posições do Brasil</vt:lpstr>
      <vt:lpstr>Posições do Brasil</vt:lpstr>
      <vt:lpstr>Planos em outros países</vt:lpstr>
      <vt:lpstr>Estratégia de IA do Reino Unido</vt:lpstr>
      <vt:lpstr>Plano de IA do Reino Unido</vt:lpstr>
      <vt:lpstr>Plano de IA do Reino Unido</vt:lpstr>
      <vt:lpstr>Plano de IA do Reino Unido</vt:lpstr>
      <vt:lpstr>Plano de IA da França</vt:lpstr>
      <vt:lpstr>Plano de IA da França</vt:lpstr>
      <vt:lpstr>Nossa: IA Nossa ambição para a França</vt:lpstr>
      <vt:lpstr>Nossa: IA Nossa ambição para a França</vt:lpstr>
      <vt:lpstr>Como os Estados Unidos tornaram-se protagonistas</vt:lpstr>
      <vt:lpstr>Onde temos sucesso</vt:lpstr>
      <vt:lpstr>Onde temos sucesso</vt:lpstr>
      <vt:lpstr>Onde temos sucesso</vt:lpstr>
      <vt:lpstr>IA como comodities</vt:lpstr>
      <vt:lpstr>Como país pode dar um salto em IA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Brasileiro de Inteligência Artificial para Cidades Inteligentes</dc:title>
  <dc:creator>André</dc:creator>
  <cp:lastModifiedBy>Felipe Luiz da Silva</cp:lastModifiedBy>
  <cp:revision>432</cp:revision>
  <cp:lastPrinted>2021-03-18T14:55:51Z</cp:lastPrinted>
  <dcterms:modified xsi:type="dcterms:W3CDTF">2025-10-08T13:38:03Z</dcterms:modified>
</cp:coreProperties>
</file>