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8" r:id="rId3"/>
    <p:sldId id="262" r:id="rId4"/>
    <p:sldId id="264" r:id="rId5"/>
    <p:sldId id="263" r:id="rId6"/>
    <p:sldId id="259" r:id="rId7"/>
    <p:sldId id="265" r:id="rId8"/>
    <p:sldId id="260" r:id="rId9"/>
    <p:sldId id="261" r:id="rId10"/>
    <p:sldId id="268" r:id="rId11"/>
    <p:sldId id="269" r:id="rId12"/>
    <p:sldId id="266" r:id="rId13"/>
    <p:sldId id="270" r:id="rId14"/>
    <p:sldId id="271" r:id="rId15"/>
    <p:sldId id="274" r:id="rId16"/>
    <p:sldId id="272" r:id="rId17"/>
    <p:sldId id="273" r:id="rId18"/>
    <p:sldId id="280" r:id="rId19"/>
    <p:sldId id="279" r:id="rId20"/>
    <p:sldId id="281" r:id="rId21"/>
    <p:sldId id="276" r:id="rId22"/>
    <p:sldId id="256" r:id="rId23"/>
    <p:sldId id="277" r:id="rId24"/>
    <p:sldId id="278" r:id="rId25"/>
    <p:sldId id="267"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E0DC15-F058-4EFA-A2BA-D6DB339D337E}" type="datetimeFigureOut">
              <a:rPr lang="pt-BR" smtClean="0"/>
              <a:pPr/>
              <a:t>9/4/2018</a:t>
            </a:fld>
            <a:endParaRPr lang="pt-B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D6676D-1877-4BD8-B56B-676A26784CD3}" type="slidenum">
              <a:rPr lang="pt-BR" smtClean="0"/>
              <a:pPr/>
              <a:t>‹#›</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4491A-0164-452C-9CE5-CC041E959D51}" type="datetimeFigureOut">
              <a:rPr lang="pt-BR" smtClean="0"/>
              <a:pPr/>
              <a:t>9/4/2018</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F6171-34BD-4CD2-A821-3FA8955D8A6E}"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0782" indent="-284916">
              <a:defRPr>
                <a:solidFill>
                  <a:schemeClr val="tx1"/>
                </a:solidFill>
                <a:latin typeface="Calibri" pitchFamily="34" charset="0"/>
              </a:defRPr>
            </a:lvl2pPr>
            <a:lvl3pPr marL="1139665" indent="-227931">
              <a:defRPr>
                <a:solidFill>
                  <a:schemeClr val="tx1"/>
                </a:solidFill>
                <a:latin typeface="Calibri" pitchFamily="34" charset="0"/>
              </a:defRPr>
            </a:lvl3pPr>
            <a:lvl4pPr marL="1595529" indent="-227931">
              <a:defRPr>
                <a:solidFill>
                  <a:schemeClr val="tx1"/>
                </a:solidFill>
                <a:latin typeface="Calibri" pitchFamily="34" charset="0"/>
              </a:defRPr>
            </a:lvl4pPr>
            <a:lvl5pPr marL="2051395" indent="-227931">
              <a:defRPr>
                <a:solidFill>
                  <a:schemeClr val="tx1"/>
                </a:solidFill>
                <a:latin typeface="Calibri" pitchFamily="34" charset="0"/>
              </a:defRPr>
            </a:lvl5pPr>
            <a:lvl6pPr marL="2507258" indent="-227931" defTabSz="455864" fontAlgn="base">
              <a:spcBef>
                <a:spcPct val="0"/>
              </a:spcBef>
              <a:spcAft>
                <a:spcPct val="0"/>
              </a:spcAft>
              <a:defRPr>
                <a:solidFill>
                  <a:schemeClr val="tx1"/>
                </a:solidFill>
                <a:latin typeface="Calibri" pitchFamily="34" charset="0"/>
              </a:defRPr>
            </a:lvl6pPr>
            <a:lvl7pPr marL="2963125" indent="-227931" defTabSz="455864" fontAlgn="base">
              <a:spcBef>
                <a:spcPct val="0"/>
              </a:spcBef>
              <a:spcAft>
                <a:spcPct val="0"/>
              </a:spcAft>
              <a:defRPr>
                <a:solidFill>
                  <a:schemeClr val="tx1"/>
                </a:solidFill>
                <a:latin typeface="Calibri" pitchFamily="34" charset="0"/>
              </a:defRPr>
            </a:lvl7pPr>
            <a:lvl8pPr marL="3418990" indent="-227931" defTabSz="455864" fontAlgn="base">
              <a:spcBef>
                <a:spcPct val="0"/>
              </a:spcBef>
              <a:spcAft>
                <a:spcPct val="0"/>
              </a:spcAft>
              <a:defRPr>
                <a:solidFill>
                  <a:schemeClr val="tx1"/>
                </a:solidFill>
                <a:latin typeface="Calibri" pitchFamily="34" charset="0"/>
              </a:defRPr>
            </a:lvl8pPr>
            <a:lvl9pPr marL="3874853" indent="-227931" defTabSz="455864" fontAlgn="base">
              <a:spcBef>
                <a:spcPct val="0"/>
              </a:spcBef>
              <a:spcAft>
                <a:spcPct val="0"/>
              </a:spcAft>
              <a:defRPr>
                <a:solidFill>
                  <a:schemeClr val="tx1"/>
                </a:solidFill>
                <a:latin typeface="Calibri" pitchFamily="34" charset="0"/>
              </a:defRPr>
            </a:lvl9pPr>
          </a:lstStyle>
          <a:p>
            <a:pPr>
              <a:defRPr/>
            </a:pPr>
            <a:fld id="{57EC6647-0453-4A62-B34C-CC23C2CDE29D}" type="slidenum">
              <a:rPr lang="en-US" smtClean="0">
                <a:solidFill>
                  <a:srgbClr val="000000"/>
                </a:solidFill>
              </a:rPr>
              <a:pPr>
                <a:defRPr/>
              </a:pPr>
              <a:t>3</a:t>
            </a:fld>
            <a:endParaRPr lang="en-US" smtClean="0">
              <a:solidFill>
                <a:srgbClr val="000000"/>
              </a:solidFill>
            </a:endParaRPr>
          </a:p>
        </p:txBody>
      </p:sp>
      <p:sp>
        <p:nvSpPr>
          <p:cNvPr id="5" name="Notes Placeholder 4"/>
          <p:cNvSpPr>
            <a:spLocks noGrp="1"/>
          </p:cNvSpPr>
          <p:nvPr>
            <p:ph type="body" sz="quarter" idx="10"/>
          </p:nvPr>
        </p:nvSpPr>
        <p:spPr>
          <a:xfrm>
            <a:off x="447261" y="4343401"/>
            <a:ext cx="6155722" cy="4567858"/>
          </a:xfrm>
        </p:spPr>
        <p:txBody>
          <a:bodyPr>
            <a:normAutofit lnSpcReduction="10000"/>
          </a:bodyPr>
          <a:lstStyle/>
          <a:p>
            <a:r>
              <a:rPr lang="es-ES" dirty="0" err="1" smtClean="0"/>
              <a:t>Pg</a:t>
            </a:r>
            <a:r>
              <a:rPr lang="es-ES" dirty="0" smtClean="0"/>
              <a:t> 87-89</a:t>
            </a:r>
          </a:p>
          <a:p>
            <a:pPr>
              <a:spcBef>
                <a:spcPts val="600"/>
              </a:spcBef>
            </a:pPr>
            <a:r>
              <a:rPr lang="es-ES" dirty="0" smtClean="0"/>
              <a:t>Como se ve en el </a:t>
            </a:r>
            <a:r>
              <a:rPr lang="es-ES" b="1" dirty="0" smtClean="0"/>
              <a:t>gráfico de la izquierda</a:t>
            </a:r>
            <a:r>
              <a:rPr lang="es-ES" dirty="0" smtClean="0"/>
              <a:t>, la tasa de crecimiento de largo plazo del PIB de América Latina y el Caribe correspondiente al período 1960-2014 se situó en un 3,8%, por debajo de la registrada en las restantes regiones en desarrollo, excepto el África Subsahariana (3,0%) y Europa y Asia Central (2,4%).</a:t>
            </a:r>
          </a:p>
          <a:p>
            <a:pPr>
              <a:spcBef>
                <a:spcPts val="600"/>
              </a:spcBef>
            </a:pPr>
            <a:r>
              <a:rPr lang="es-ES" dirty="0" smtClean="0"/>
              <a:t>El rezago relativo del crecimiento de América Latina y el Caribe se explica por los efectos de largo plazo de las sucesivas crisis, en particular la de la deuda externa, ocurrida en la década de 1980. Además, la región no ha aprovechado las fases de expansión de la economía mundial con la misma intensidad que otras regiones en </a:t>
            </a:r>
            <a:r>
              <a:rPr lang="en-US" dirty="0" err="1" smtClean="0"/>
              <a:t>Desarrollo</a:t>
            </a:r>
            <a:r>
              <a:rPr lang="en-US" dirty="0" smtClean="0"/>
              <a:t>.</a:t>
            </a:r>
          </a:p>
          <a:p>
            <a:pPr>
              <a:spcBef>
                <a:spcPts val="600"/>
              </a:spcBef>
            </a:pPr>
            <a:r>
              <a:rPr lang="es-ES" dirty="0" smtClean="0"/>
              <a:t>En el período de auge más reciente (2003-2007), la tasa de crecimiento regional se mantuvo significativamente por debajo de las de Asia Oriental y el Pacífico (9,2%), Europa y Asia Central (7,0%) y Asia Meridional (6,5%). De la misma manera, el período de recuperación que siguió a la crisis fue más débil en la </a:t>
            </a:r>
            <a:r>
              <a:rPr lang="en-US" dirty="0" err="1" smtClean="0"/>
              <a:t>Región</a:t>
            </a:r>
            <a:r>
              <a:rPr lang="en-US" dirty="0" smtClean="0"/>
              <a:t>.</a:t>
            </a:r>
          </a:p>
          <a:p>
            <a:pPr>
              <a:spcBef>
                <a:spcPts val="600"/>
              </a:spcBef>
            </a:pPr>
            <a:r>
              <a:rPr lang="es-ES" dirty="0" smtClean="0"/>
              <a:t>En el período 2003-2007, aumentó la brecha entre la tasa de crecimiento de América Latina y el Caribe y la mayor parte de las regiones del mundo en desarrollo. El diferencial de crecimiento en puntos porcentuales respecto de Asia Oriental y el Pacífico, Europa y Asia Central, Oriente Medio y África del Norte, Asia Meridional y África Subsahariana fue mayor que en las tres décadas anteriores. </a:t>
            </a:r>
          </a:p>
          <a:p>
            <a:pPr>
              <a:spcBef>
                <a:spcPts val="600"/>
              </a:spcBef>
            </a:pPr>
            <a:r>
              <a:rPr lang="es-ES" dirty="0" smtClean="0"/>
              <a:t>En el </a:t>
            </a:r>
            <a:r>
              <a:rPr lang="es-ES" b="1" dirty="0" smtClean="0"/>
              <a:t>gráfico de la derecha </a:t>
            </a:r>
            <a:r>
              <a:rPr lang="es-ES" dirty="0" smtClean="0"/>
              <a:t>se muestra que, desde la década de 1980, la tasa de crecimiento anual del PIB per cápita de la región ha sido de solo un 2%, lo que establece una trayectoria de divergencia con las economías en desarrollo más dinámicas de Asia Oriental y el Pacífico. No se observan diferencias entre los promedios en períodos de lento crecimiento ni en el período  1962-2009, que incluye el auge de 2003-2007.</a:t>
            </a:r>
          </a:p>
        </p:txBody>
      </p:sp>
    </p:spTree>
    <p:extLst>
      <p:ext uri="{BB962C8B-B14F-4D97-AF65-F5344CB8AC3E}">
        <p14:creationId xmlns:p14="http://schemas.microsoft.com/office/powerpoint/2010/main" xmlns="" val="202905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dirty="0" smtClean="0"/>
              <a:t>Graf </a:t>
            </a:r>
            <a:r>
              <a:rPr lang="es-ES" b="1" dirty="0" err="1" smtClean="0"/>
              <a:t>I.11</a:t>
            </a:r>
            <a:r>
              <a:rPr lang="es-ES" b="1" dirty="0" smtClean="0"/>
              <a:t> </a:t>
            </a:r>
            <a:r>
              <a:rPr lang="es-ES" b="1" dirty="0" err="1" smtClean="0"/>
              <a:t>pag</a:t>
            </a:r>
            <a:r>
              <a:rPr lang="es-ES" b="1" dirty="0" smtClean="0"/>
              <a:t> 42</a:t>
            </a:r>
          </a:p>
          <a:p>
            <a:endParaRPr lang="es-ES" dirty="0" smtClean="0"/>
          </a:p>
          <a:p>
            <a:r>
              <a:rPr lang="es-ES" dirty="0" smtClean="0"/>
              <a:t>El crecimiento de las importaciones y el estancamiento de las exportaciones en 2013, reflejados en la reducción del superávit comercial, fueron la principal aunque no la única explicación del aumento del déficit de la cuenta corriente para toda la región, que fue mayor que el año anterior.</a:t>
            </a:r>
          </a:p>
          <a:p>
            <a:r>
              <a:rPr lang="es-ES" dirty="0" smtClean="0"/>
              <a:t>En los últimos años se aprecia un retroceso continuo de los flujos que componen las balanzas de cuenta corriente regional, lo que constituye un indicador de vulnerabilidad externa, que se refuerza en la medida en que, por un aumento de los intereses a nivel mundial, suba el costo financiero de cubrir esta brecha. La desaceleración del valor de las exportaciones, combinada con la resistencia de la demanda interna de la mayoría de los países de la región, provocó un mayor crecimiento de las importaciones respecto de las exportaciones durante los últimos años y en 2013. En consecuencia, se produjo un serio deterioro de la balanza de bienes en el conjunto de la región, cuyo superávit bajó de un 0,9% del PIB en 2012 a un 0,3% del PIB en 2013.</a:t>
            </a:r>
            <a:endParaRPr lang="es-CO" dirty="0"/>
          </a:p>
        </p:txBody>
      </p:sp>
      <p:sp>
        <p:nvSpPr>
          <p:cNvPr id="4" name="Slide Number Placeholder 3"/>
          <p:cNvSpPr>
            <a:spLocks noGrp="1"/>
          </p:cNvSpPr>
          <p:nvPr>
            <p:ph type="sldNum" sz="quarter" idx="10"/>
          </p:nvPr>
        </p:nvSpPr>
        <p:spPr/>
        <p:txBody>
          <a:bodyPr/>
          <a:lstStyle/>
          <a:p>
            <a:pPr>
              <a:defRPr/>
            </a:pPr>
            <a:fld id="{0070F101-F0DD-465C-AE36-2CCA375EEC99}"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0782" indent="-284916">
              <a:defRPr>
                <a:solidFill>
                  <a:schemeClr val="tx1"/>
                </a:solidFill>
                <a:latin typeface="Calibri" pitchFamily="34" charset="0"/>
              </a:defRPr>
            </a:lvl2pPr>
            <a:lvl3pPr marL="1139665" indent="-227931">
              <a:defRPr>
                <a:solidFill>
                  <a:schemeClr val="tx1"/>
                </a:solidFill>
                <a:latin typeface="Calibri" pitchFamily="34" charset="0"/>
              </a:defRPr>
            </a:lvl3pPr>
            <a:lvl4pPr marL="1595529" indent="-227931">
              <a:defRPr>
                <a:solidFill>
                  <a:schemeClr val="tx1"/>
                </a:solidFill>
                <a:latin typeface="Calibri" pitchFamily="34" charset="0"/>
              </a:defRPr>
            </a:lvl4pPr>
            <a:lvl5pPr marL="2051395" indent="-227931">
              <a:defRPr>
                <a:solidFill>
                  <a:schemeClr val="tx1"/>
                </a:solidFill>
                <a:latin typeface="Calibri" pitchFamily="34" charset="0"/>
              </a:defRPr>
            </a:lvl5pPr>
            <a:lvl6pPr marL="2507258" indent="-227931" defTabSz="455864" fontAlgn="base">
              <a:spcBef>
                <a:spcPct val="0"/>
              </a:spcBef>
              <a:spcAft>
                <a:spcPct val="0"/>
              </a:spcAft>
              <a:defRPr>
                <a:solidFill>
                  <a:schemeClr val="tx1"/>
                </a:solidFill>
                <a:latin typeface="Calibri" pitchFamily="34" charset="0"/>
              </a:defRPr>
            </a:lvl6pPr>
            <a:lvl7pPr marL="2963125" indent="-227931" defTabSz="455864" fontAlgn="base">
              <a:spcBef>
                <a:spcPct val="0"/>
              </a:spcBef>
              <a:spcAft>
                <a:spcPct val="0"/>
              </a:spcAft>
              <a:defRPr>
                <a:solidFill>
                  <a:schemeClr val="tx1"/>
                </a:solidFill>
                <a:latin typeface="Calibri" pitchFamily="34" charset="0"/>
              </a:defRPr>
            </a:lvl7pPr>
            <a:lvl8pPr marL="3418990" indent="-227931" defTabSz="455864" fontAlgn="base">
              <a:spcBef>
                <a:spcPct val="0"/>
              </a:spcBef>
              <a:spcAft>
                <a:spcPct val="0"/>
              </a:spcAft>
              <a:defRPr>
                <a:solidFill>
                  <a:schemeClr val="tx1"/>
                </a:solidFill>
                <a:latin typeface="Calibri" pitchFamily="34" charset="0"/>
              </a:defRPr>
            </a:lvl8pPr>
            <a:lvl9pPr marL="3874853" indent="-227931" defTabSz="455864" fontAlgn="base">
              <a:spcBef>
                <a:spcPct val="0"/>
              </a:spcBef>
              <a:spcAft>
                <a:spcPct val="0"/>
              </a:spcAft>
              <a:defRPr>
                <a:solidFill>
                  <a:schemeClr val="tx1"/>
                </a:solidFill>
                <a:latin typeface="Calibri" pitchFamily="34" charset="0"/>
              </a:defRPr>
            </a:lvl9pPr>
          </a:lstStyle>
          <a:p>
            <a:pPr>
              <a:defRPr/>
            </a:pPr>
            <a:fld id="{57EC6647-0453-4A62-B34C-CC23C2CDE29D}" type="slidenum">
              <a:rPr lang="en-US" smtClean="0">
                <a:solidFill>
                  <a:srgbClr val="000000"/>
                </a:solidFill>
              </a:rPr>
              <a:pPr>
                <a:defRPr/>
              </a:pPr>
              <a:t>5</a:t>
            </a:fld>
            <a:endParaRPr lang="en-US" smtClean="0">
              <a:solidFill>
                <a:srgbClr val="000000"/>
              </a:solidFill>
            </a:endParaRPr>
          </a:p>
        </p:txBody>
      </p:sp>
      <p:sp>
        <p:nvSpPr>
          <p:cNvPr id="5" name="Notes Placeholder 4"/>
          <p:cNvSpPr>
            <a:spLocks noGrp="1"/>
          </p:cNvSpPr>
          <p:nvPr>
            <p:ph type="body" sz="quarter" idx="10"/>
          </p:nvPr>
        </p:nvSpPr>
        <p:spPr/>
        <p:txBody>
          <a:bodyPr>
            <a:normAutofit/>
          </a:bodyPr>
          <a:lstStyle/>
          <a:p>
            <a:r>
              <a:rPr lang="es-ES" dirty="0" err="1" smtClean="0"/>
              <a:t>Pg</a:t>
            </a:r>
            <a:r>
              <a:rPr lang="es-ES" dirty="0" smtClean="0"/>
              <a:t> 103-106</a:t>
            </a:r>
          </a:p>
          <a:p>
            <a:r>
              <a:rPr lang="es-ES" dirty="0" smtClean="0"/>
              <a:t>Tanto los factores generales como los que tienen efectos específicos sobre los países repercuten en el dinamismo de la demanda agregada y la formación bruta de capital fijo.</a:t>
            </a:r>
          </a:p>
          <a:p>
            <a:r>
              <a:rPr lang="es-ES" dirty="0" smtClean="0"/>
              <a:t>Hay diferencias importantes en el comportamiento de la inversión a nivel regional y subregional. </a:t>
            </a:r>
            <a:r>
              <a:rPr lang="es-ES" b="1" dirty="0" smtClean="0"/>
              <a:t>En el gráfico se muestra que América Latina, América del Sur y Centroamérica experimentaron una disminución significativa de la tasa de crecimiento de la inversión a partir de 2013.</a:t>
            </a:r>
            <a:r>
              <a:rPr lang="es-ES" dirty="0" smtClean="0"/>
              <a:t> En el Brasil y México, la tasa fue prácticamente nula. Esta dinámica de la inversión es preocupante, pues implica que la región no está  construyendo las capacidades, la infraestructura y las bases de innovación requeridas por un ciclo de expansión como el que propone la CEPAL para avanzar hacia los Objetivos de Desarrollo Sostenible (ODS). El centro del gran impulso (</a:t>
            </a:r>
            <a:r>
              <a:rPr lang="es-ES" i="1" dirty="0" err="1" smtClean="0"/>
              <a:t>big</a:t>
            </a:r>
            <a:r>
              <a:rPr lang="es-ES" i="1" dirty="0" smtClean="0"/>
              <a:t> </a:t>
            </a:r>
            <a:r>
              <a:rPr lang="es-ES" i="1" dirty="0" err="1" smtClean="0"/>
              <a:t>push</a:t>
            </a:r>
            <a:r>
              <a:rPr lang="es-ES" i="1" dirty="0" smtClean="0"/>
              <a:t>) ambiental </a:t>
            </a:r>
            <a:r>
              <a:rPr lang="es-ES" dirty="0" smtClean="0"/>
              <a:t>es la inversión y la innovación.</a:t>
            </a:r>
            <a:endParaRPr lang="en-US" dirty="0"/>
          </a:p>
        </p:txBody>
      </p:sp>
    </p:spTree>
    <p:extLst>
      <p:ext uri="{BB962C8B-B14F-4D97-AF65-F5344CB8AC3E}">
        <p14:creationId xmlns:p14="http://schemas.microsoft.com/office/powerpoint/2010/main" xmlns="" val="202905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B9A3B-C0D4-4AB6-B6B7-99493AC72FA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3" y="4343400"/>
            <a:ext cx="5868885" cy="4588670"/>
          </a:xfrm>
        </p:spPr>
        <p:txBody>
          <a:bodyPr>
            <a:normAutofit/>
          </a:bodyPr>
          <a:lstStyle/>
          <a:p>
            <a:pPr>
              <a:defRPr/>
            </a:pPr>
            <a:r>
              <a:rPr lang="es-ES" dirty="0" smtClean="0"/>
              <a:t>Otra dimensión central del cierre de brechas entre los países industrializados y los países en desarrollo se refiere a las capacidades tecnológicas. </a:t>
            </a:r>
          </a:p>
          <a:p>
            <a:pPr>
              <a:defRPr/>
            </a:pPr>
            <a:endParaRPr lang="es-ES" dirty="0" smtClean="0"/>
          </a:p>
          <a:p>
            <a:pPr>
              <a:defRPr/>
            </a:pPr>
            <a:r>
              <a:rPr lang="es-ES" dirty="0" smtClean="0"/>
              <a:t>En contraste, </a:t>
            </a:r>
            <a:r>
              <a:rPr lang="es-ES" b="1" dirty="0" smtClean="0"/>
              <a:t>América Latina y el Caribe concentra 2% de las solicitudes mundiales de patentes, habiendo incluso reducido su participación con respecto a 2000. </a:t>
            </a:r>
            <a:r>
              <a:rPr lang="es-ES" dirty="0" smtClean="0"/>
              <a:t>Además, la participación regional se concentra fuertemente en las dos mayores economías de la región, el Brasil y México. Cabe notar que la participación de la República de Corea CUADRUPLICA la del conjunto de la región, pese a que la población de esta es 12 veces mayor.</a:t>
            </a:r>
          </a:p>
          <a:p>
            <a:pPr>
              <a:defRPr/>
            </a:pPr>
            <a:endParaRPr lang="es-ES" dirty="0" smtClean="0"/>
          </a:p>
          <a:p>
            <a:pPr>
              <a:defRPr/>
            </a:pPr>
            <a:r>
              <a:rPr lang="es-ES" b="1" dirty="0" smtClean="0"/>
              <a:t>Este pobre resultado se vincula directamente con el bajo nivel de gasto que la región destina a investigación y desarrollo (I+D). </a:t>
            </a:r>
            <a:r>
              <a:rPr lang="es-ES" dirty="0" smtClean="0"/>
              <a:t>Según cifras del Banco Mundial, dicho gasto fue en promedio del 0,83% del PIB regional entre 2005 y 2010; sin embargo, esta cifra está influida en gran medida por el dato correspondiente al Brasil, del 1,1% del PIB. En todos los demás países de la región, el gasto en I+D es inferior al 0,7% del PIB. Estas cifras contrastan con la media del 2,5% del PIB que se registra en los países de altos ingresos y del 1,7% del PIB en las economías en desarrollo de Asia Pacífico.</a:t>
            </a:r>
            <a:endParaRPr lang="en-US" dirty="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D6CB7-BD5A-42D5-810C-7FA33DE726D8}"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447266" y="4272209"/>
            <a:ext cx="6038021" cy="4425221"/>
          </a:xfrm>
          <a:noFill/>
          <a:ln/>
        </p:spPr>
        <p:txBody>
          <a:bodyPr>
            <a:normAutofit/>
          </a:bodyPr>
          <a:lstStyle/>
          <a:p>
            <a:pPr>
              <a:spcBef>
                <a:spcPts val="600"/>
              </a:spcBef>
            </a:pPr>
            <a:r>
              <a:rPr lang="es-ES" dirty="0" smtClean="0"/>
              <a:t>La región presenta una reducción en la desigualdad de ingresos, medida por el coeficiente de </a:t>
            </a:r>
            <a:r>
              <a:rPr lang="es-ES" dirty="0" err="1" smtClean="0"/>
              <a:t>Gini</a:t>
            </a:r>
            <a:r>
              <a:rPr lang="es-ES" dirty="0" smtClean="0"/>
              <a:t>, en prácticamente todos los países incluidos en el </a:t>
            </a:r>
            <a:r>
              <a:rPr lang="es-ES" b="1" u="sng" dirty="0" smtClean="0"/>
              <a:t>gráfico derecha</a:t>
            </a:r>
            <a:r>
              <a:rPr lang="es-ES" dirty="0" smtClean="0"/>
              <a:t>. Los mejores logros relativos entre 2002 y 2014 se dieron en la Argentina, Bolivia (Estado Plurinacional de), El Salvador, Paraguay y Venezuela (República Bolivariana de), con reducciones superiores al 4% anual.</a:t>
            </a:r>
          </a:p>
          <a:p>
            <a:pPr>
              <a:spcBef>
                <a:spcPts val="600"/>
              </a:spcBef>
            </a:pPr>
            <a:r>
              <a:rPr lang="es-ES" dirty="0" smtClean="0"/>
              <a:t>El descenso de la desigualdad del ingreso ha respondido fundamentalmente a lo sucedido en el mercado de trabajo, donde la dispersión de los ingresos laborales se redujo de manera considerable.</a:t>
            </a:r>
          </a:p>
        </p:txBody>
      </p:sp>
      <p:sp>
        <p:nvSpPr>
          <p:cNvPr id="118788" name="Slide Number Placeholder 3"/>
          <p:cNvSpPr txBox="1">
            <a:spLocks noGrp="1"/>
          </p:cNvSpPr>
          <p:nvPr/>
        </p:nvSpPr>
        <p:spPr bwMode="auto">
          <a:xfrm>
            <a:off x="3884038" y="8684933"/>
            <a:ext cx="2972421" cy="457512"/>
          </a:xfrm>
          <a:prstGeom prst="rect">
            <a:avLst/>
          </a:prstGeom>
          <a:noFill/>
          <a:ln>
            <a:miter lim="800000"/>
            <a:headEnd/>
            <a:tailEnd/>
          </a:ln>
        </p:spPr>
        <p:txBody>
          <a:bodyPr lIns="93111" tIns="46556" rIns="93111" bIns="46556" anchor="b"/>
          <a:lstStyle/>
          <a:p>
            <a:pPr algn="r" defTabSz="931211">
              <a:defRPr/>
            </a:pPr>
            <a:fld id="{FC631346-1A14-4508-B025-3FFD3C2DA9B0}" type="slidenum">
              <a:rPr lang="en-US" sz="1200">
                <a:solidFill>
                  <a:srgbClr val="000000"/>
                </a:solidFill>
                <a:latin typeface="Arial" pitchFamily="34" charset="0"/>
              </a:rPr>
              <a:pPr algn="r" defTabSz="931211">
                <a:defRPr/>
              </a:pPr>
              <a:t>9</a:t>
            </a:fld>
            <a:endParaRPr lang="en-US" sz="1200" dirty="0">
              <a:solidFill>
                <a:srgbClr val="000000"/>
              </a:solidFill>
              <a:latin typeface="Arial" pitchFamily="34" charset="0"/>
            </a:endParaRPr>
          </a:p>
        </p:txBody>
      </p:sp>
    </p:spTree>
    <p:extLst>
      <p:ext uri="{BB962C8B-B14F-4D97-AF65-F5344CB8AC3E}">
        <p14:creationId xmlns:p14="http://schemas.microsoft.com/office/powerpoint/2010/main" xmlns="" val="218612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E5789A17-323A-4E58-9651-F007DF088179}" type="datetimeFigureOut">
              <a:rPr lang="pt-BR" smtClean="0"/>
              <a:pPr/>
              <a:t>9/4/2018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E5789A17-323A-4E58-9651-F007DF088179}" type="datetimeFigureOut">
              <a:rPr lang="pt-BR" smtClean="0"/>
              <a:pPr/>
              <a:t>9/4/2018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E5789A17-323A-4E58-9651-F007DF088179}" type="datetimeFigureOut">
              <a:rPr lang="pt-BR" smtClean="0"/>
              <a:pPr/>
              <a:t>9/4/2018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E5789A17-323A-4E58-9651-F007DF088179}" type="datetimeFigureOut">
              <a:rPr lang="pt-BR" smtClean="0"/>
              <a:pPr/>
              <a:t>9/4/2018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89A17-323A-4E58-9651-F007DF088179}" type="datetimeFigureOut">
              <a:rPr lang="pt-BR" smtClean="0"/>
              <a:pPr/>
              <a:t>9/4/2018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E5789A17-323A-4E58-9651-F007DF088179}" type="datetimeFigureOut">
              <a:rPr lang="pt-BR" smtClean="0"/>
              <a:pPr/>
              <a:t>9/4/2018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E5789A17-323A-4E58-9651-F007DF088179}" type="datetimeFigureOut">
              <a:rPr lang="pt-BR" smtClean="0"/>
              <a:pPr/>
              <a:t>9/4/2018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E5789A17-323A-4E58-9651-F007DF088179}" type="datetimeFigureOut">
              <a:rPr lang="pt-BR" smtClean="0"/>
              <a:pPr/>
              <a:t>9/4/2018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89A17-323A-4E58-9651-F007DF088179}" type="datetimeFigureOut">
              <a:rPr lang="pt-BR" smtClean="0"/>
              <a:pPr/>
              <a:t>9/4/2018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89A17-323A-4E58-9651-F007DF088179}" type="datetimeFigureOut">
              <a:rPr lang="pt-BR" smtClean="0"/>
              <a:pPr/>
              <a:t>9/4/2018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89A17-323A-4E58-9651-F007DF088179}" type="datetimeFigureOut">
              <a:rPr lang="pt-BR" smtClean="0"/>
              <a:pPr/>
              <a:t>9/4/2018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32B2F86-F84E-403A-9CF5-FAA77F8CCD26}"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89A17-323A-4E58-9651-F007DF088179}" type="datetimeFigureOut">
              <a:rPr lang="pt-BR" smtClean="0"/>
              <a:pPr/>
              <a:t>9/4/2018</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B2F86-F84E-403A-9CF5-FAA77F8CCD26}"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0786" y="138066"/>
            <a:ext cx="7390806" cy="646331"/>
          </a:xfrm>
          <a:prstGeom prst="rect">
            <a:avLst/>
          </a:prstGeom>
          <a:noFill/>
        </p:spPr>
        <p:txBody>
          <a:bodyPr wrap="none" rtlCol="0">
            <a:spAutoFit/>
          </a:bodyPr>
          <a:lstStyle/>
          <a:p>
            <a:r>
              <a:rPr lang="es-ES" sz="3600" b="1" dirty="0" smtClean="0">
                <a:solidFill>
                  <a:srgbClr val="C00000"/>
                </a:solidFill>
              </a:rPr>
              <a:t>ESTILO ATUAL DE DESENVOLVIMENTO</a:t>
            </a:r>
            <a:endParaRPr lang="es-ES" sz="3600" b="1" dirty="0">
              <a:solidFill>
                <a:srgbClr val="C00000"/>
              </a:solidFill>
            </a:endParaRPr>
          </a:p>
        </p:txBody>
      </p:sp>
      <p:sp>
        <p:nvSpPr>
          <p:cNvPr id="5" name="TextBox 4"/>
          <p:cNvSpPr txBox="1"/>
          <p:nvPr/>
        </p:nvSpPr>
        <p:spPr>
          <a:xfrm>
            <a:off x="101600" y="1287373"/>
            <a:ext cx="2174698" cy="461665"/>
          </a:xfrm>
          <a:prstGeom prst="rect">
            <a:avLst/>
          </a:prstGeom>
          <a:noFill/>
        </p:spPr>
        <p:txBody>
          <a:bodyPr wrap="none" rtlCol="0">
            <a:spAutoFit/>
          </a:bodyPr>
          <a:lstStyle/>
          <a:p>
            <a:r>
              <a:rPr lang="es-ES" sz="2400" b="1" dirty="0" smtClean="0">
                <a:solidFill>
                  <a:schemeClr val="tx2">
                    <a:lumMod val="50000"/>
                  </a:schemeClr>
                </a:solidFill>
              </a:rPr>
              <a:t>DESIGUALDADE</a:t>
            </a:r>
            <a:endParaRPr lang="es-ES" sz="2400" b="1" dirty="0">
              <a:solidFill>
                <a:schemeClr val="tx2">
                  <a:lumMod val="50000"/>
                </a:schemeClr>
              </a:solidFill>
            </a:endParaRPr>
          </a:p>
        </p:txBody>
      </p:sp>
      <p:sp>
        <p:nvSpPr>
          <p:cNvPr id="6" name="TextBox 5"/>
          <p:cNvSpPr txBox="1"/>
          <p:nvPr/>
        </p:nvSpPr>
        <p:spPr>
          <a:xfrm>
            <a:off x="3099501" y="1284024"/>
            <a:ext cx="2475229" cy="461665"/>
          </a:xfrm>
          <a:prstGeom prst="rect">
            <a:avLst/>
          </a:prstGeom>
          <a:noFill/>
        </p:spPr>
        <p:txBody>
          <a:bodyPr wrap="none" rtlCol="0">
            <a:spAutoFit/>
          </a:bodyPr>
          <a:lstStyle/>
          <a:p>
            <a:r>
              <a:rPr lang="es-ES" sz="2400" b="1" dirty="0" smtClean="0">
                <a:solidFill>
                  <a:schemeClr val="tx2">
                    <a:lumMod val="50000"/>
                  </a:schemeClr>
                </a:solidFill>
              </a:rPr>
              <a:t>CRISE AMBIENTAL</a:t>
            </a:r>
            <a:endParaRPr lang="es-ES" sz="2400" b="1" dirty="0">
              <a:solidFill>
                <a:schemeClr val="tx2">
                  <a:lumMod val="50000"/>
                </a:schemeClr>
              </a:solidFill>
            </a:endParaRPr>
          </a:p>
        </p:txBody>
      </p:sp>
      <p:sp>
        <p:nvSpPr>
          <p:cNvPr id="7" name="TextBox 6"/>
          <p:cNvSpPr txBox="1"/>
          <p:nvPr/>
        </p:nvSpPr>
        <p:spPr>
          <a:xfrm>
            <a:off x="6197600" y="1283388"/>
            <a:ext cx="2844800" cy="461665"/>
          </a:xfrm>
          <a:prstGeom prst="rect">
            <a:avLst/>
          </a:prstGeom>
          <a:noFill/>
        </p:spPr>
        <p:txBody>
          <a:bodyPr wrap="square" rtlCol="0">
            <a:spAutoFit/>
          </a:bodyPr>
          <a:lstStyle/>
          <a:p>
            <a:pPr algn="ctr"/>
            <a:r>
              <a:rPr lang="es-ES" sz="2400" b="1" dirty="0" smtClean="0">
                <a:solidFill>
                  <a:schemeClr val="tx2">
                    <a:lumMod val="50000"/>
                  </a:schemeClr>
                </a:solidFill>
              </a:rPr>
              <a:t>VIÉS RECESSIVO</a:t>
            </a:r>
            <a:endParaRPr lang="es-ES" sz="2400" b="1" dirty="0">
              <a:solidFill>
                <a:schemeClr val="tx2">
                  <a:lumMod val="50000"/>
                </a:schemeClr>
              </a:solidFill>
            </a:endParaRPr>
          </a:p>
        </p:txBody>
      </p:sp>
      <p:cxnSp>
        <p:nvCxnSpPr>
          <p:cNvPr id="17" name="Straight Arrow Connector 16"/>
          <p:cNvCxnSpPr/>
          <p:nvPr/>
        </p:nvCxnSpPr>
        <p:spPr>
          <a:xfrm flipH="1">
            <a:off x="2032000" y="881921"/>
            <a:ext cx="609600" cy="342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14105" y="881921"/>
            <a:ext cx="0" cy="342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07200" y="881921"/>
            <a:ext cx="609600" cy="342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Left-Right Arrow 21"/>
          <p:cNvSpPr/>
          <p:nvPr/>
        </p:nvSpPr>
        <p:spPr>
          <a:xfrm>
            <a:off x="203200" y="4893939"/>
            <a:ext cx="8737600" cy="568330"/>
          </a:xfrm>
          <a:prstGeom prst="leftRightArrow">
            <a:avLst>
              <a:gd name="adj1" fmla="val 95555"/>
              <a:gd name="adj2"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 sz="2800" b="1" dirty="0" smtClean="0"/>
              <a:t>AGENDA 2030 PARA O DESENVOLVIMENTO SUSTENTÁVEL</a:t>
            </a:r>
            <a:endParaRPr lang="es-ES" sz="2800" b="1" dirty="0"/>
          </a:p>
        </p:txBody>
      </p:sp>
      <p:grpSp>
        <p:nvGrpSpPr>
          <p:cNvPr id="2" name="Group 19"/>
          <p:cNvGrpSpPr/>
          <p:nvPr/>
        </p:nvGrpSpPr>
        <p:grpSpPr>
          <a:xfrm>
            <a:off x="53021" y="1885639"/>
            <a:ext cx="8940800" cy="2835774"/>
            <a:chOff x="101600" y="2098070"/>
            <a:chExt cx="8940800" cy="2835774"/>
          </a:xfrm>
        </p:grpSpPr>
        <p:grpSp>
          <p:nvGrpSpPr>
            <p:cNvPr id="3" name="Group 13"/>
            <p:cNvGrpSpPr/>
            <p:nvPr/>
          </p:nvGrpSpPr>
          <p:grpSpPr>
            <a:xfrm>
              <a:off x="101600" y="2847391"/>
              <a:ext cx="8940800" cy="2086453"/>
              <a:chOff x="152400" y="3783122"/>
              <a:chExt cx="6705600" cy="3012215"/>
            </a:xfrm>
          </p:grpSpPr>
          <p:sp>
            <p:nvSpPr>
              <p:cNvPr id="13" name="Oval 12"/>
              <p:cNvSpPr/>
              <p:nvPr/>
            </p:nvSpPr>
            <p:spPr>
              <a:xfrm>
                <a:off x="152400" y="3783122"/>
                <a:ext cx="6705600" cy="3012215"/>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endParaRPr lang="es-ES" sz="2200" b="1" dirty="0"/>
              </a:p>
            </p:txBody>
          </p:sp>
          <p:sp>
            <p:nvSpPr>
              <p:cNvPr id="8" name="TextBox 7"/>
              <p:cNvSpPr txBox="1"/>
              <p:nvPr/>
            </p:nvSpPr>
            <p:spPr>
              <a:xfrm>
                <a:off x="2046782" y="4335106"/>
                <a:ext cx="708367" cy="616366"/>
              </a:xfrm>
              <a:prstGeom prst="rect">
                <a:avLst/>
              </a:prstGeom>
              <a:noFill/>
            </p:spPr>
            <p:txBody>
              <a:bodyPr wrap="none" rtlCol="0">
                <a:spAutoFit/>
              </a:bodyPr>
              <a:lstStyle/>
              <a:p>
                <a:r>
                  <a:rPr lang="es-ES" sz="2200" b="1" dirty="0" smtClean="0"/>
                  <a:t>CHINA</a:t>
                </a:r>
                <a:endParaRPr lang="es-ES" sz="2200" b="1" dirty="0"/>
              </a:p>
            </p:txBody>
          </p:sp>
          <p:sp>
            <p:nvSpPr>
              <p:cNvPr id="9" name="TextBox 8"/>
              <p:cNvSpPr txBox="1"/>
              <p:nvPr/>
            </p:nvSpPr>
            <p:spPr>
              <a:xfrm>
                <a:off x="3595640" y="3889898"/>
                <a:ext cx="2233592" cy="1110843"/>
              </a:xfrm>
              <a:prstGeom prst="rect">
                <a:avLst/>
              </a:prstGeom>
              <a:noFill/>
            </p:spPr>
            <p:txBody>
              <a:bodyPr wrap="square" rtlCol="0">
                <a:spAutoFit/>
              </a:bodyPr>
              <a:lstStyle/>
              <a:p>
                <a:r>
                  <a:rPr lang="es-ES" sz="2200" b="1" dirty="0" smtClean="0"/>
                  <a:t>ACORDOS OU GUERRAS</a:t>
                </a:r>
              </a:p>
              <a:p>
                <a:r>
                  <a:rPr lang="es-ES" sz="2200" b="1" dirty="0" smtClean="0"/>
                  <a:t>COMERCIAIS?</a:t>
                </a:r>
                <a:endParaRPr lang="es-ES" sz="2200" b="1" dirty="0"/>
              </a:p>
            </p:txBody>
          </p:sp>
          <p:sp>
            <p:nvSpPr>
              <p:cNvPr id="10" name="TextBox 9"/>
              <p:cNvSpPr txBox="1"/>
              <p:nvPr/>
            </p:nvSpPr>
            <p:spPr>
              <a:xfrm>
                <a:off x="2867988" y="4949755"/>
                <a:ext cx="1147046" cy="1110843"/>
              </a:xfrm>
              <a:prstGeom prst="rect">
                <a:avLst/>
              </a:prstGeom>
              <a:noFill/>
            </p:spPr>
            <p:txBody>
              <a:bodyPr wrap="none" rtlCol="0">
                <a:spAutoFit/>
              </a:bodyPr>
              <a:lstStyle/>
              <a:p>
                <a:pPr algn="ctr"/>
                <a:r>
                  <a:rPr lang="es-ES" sz="2200" b="1" dirty="0" smtClean="0"/>
                  <a:t>MUDANÇA </a:t>
                </a:r>
              </a:p>
              <a:p>
                <a:pPr algn="ctr"/>
                <a:r>
                  <a:rPr lang="es-ES" sz="2200" b="1" dirty="0" smtClean="0"/>
                  <a:t>CLIMÁTICA</a:t>
                </a:r>
                <a:endParaRPr lang="es-ES" sz="2200" b="1" dirty="0"/>
              </a:p>
            </p:txBody>
          </p:sp>
          <p:sp>
            <p:nvSpPr>
              <p:cNvPr id="11" name="TextBox 10"/>
              <p:cNvSpPr txBox="1"/>
              <p:nvPr/>
            </p:nvSpPr>
            <p:spPr>
              <a:xfrm>
                <a:off x="911852" y="4934546"/>
                <a:ext cx="1397690" cy="1100654"/>
              </a:xfrm>
              <a:prstGeom prst="rect">
                <a:avLst/>
              </a:prstGeom>
              <a:noFill/>
            </p:spPr>
            <p:txBody>
              <a:bodyPr wrap="none" rtlCol="0">
                <a:spAutoFit/>
              </a:bodyPr>
              <a:lstStyle/>
              <a:p>
                <a:pPr algn="ctr"/>
                <a:r>
                  <a:rPr lang="es-ES" sz="2200" b="1" dirty="0" smtClean="0"/>
                  <a:t>REVOLUÇÃO</a:t>
                </a:r>
              </a:p>
              <a:p>
                <a:pPr algn="ctr"/>
                <a:r>
                  <a:rPr lang="es-ES" sz="2200" b="1" dirty="0" smtClean="0"/>
                  <a:t>TECNOLÓGICA</a:t>
                </a:r>
                <a:endParaRPr lang="es-ES" sz="2200" b="1" dirty="0"/>
              </a:p>
            </p:txBody>
          </p:sp>
          <p:sp>
            <p:nvSpPr>
              <p:cNvPr id="12" name="TextBox 11"/>
              <p:cNvSpPr txBox="1"/>
              <p:nvPr/>
            </p:nvSpPr>
            <p:spPr>
              <a:xfrm>
                <a:off x="4719785" y="4823611"/>
                <a:ext cx="1580000" cy="1110843"/>
              </a:xfrm>
              <a:prstGeom prst="rect">
                <a:avLst/>
              </a:prstGeom>
              <a:noFill/>
            </p:spPr>
            <p:txBody>
              <a:bodyPr wrap="none" rtlCol="0">
                <a:spAutoFit/>
              </a:bodyPr>
              <a:lstStyle/>
              <a:p>
                <a:pPr algn="ctr"/>
                <a:r>
                  <a:rPr lang="es-ES" sz="2200" b="1" dirty="0" smtClean="0"/>
                  <a:t>MUDANÇAS</a:t>
                </a:r>
              </a:p>
              <a:p>
                <a:pPr algn="ctr"/>
                <a:r>
                  <a:rPr lang="es-ES" sz="2200" b="1" dirty="0" smtClean="0"/>
                  <a:t>DEMOGRÁFICAS</a:t>
                </a:r>
                <a:endParaRPr lang="es-ES" sz="2200" b="1" dirty="0"/>
              </a:p>
            </p:txBody>
          </p:sp>
        </p:grpSp>
        <p:sp>
          <p:nvSpPr>
            <p:cNvPr id="25" name="TextBox 24"/>
            <p:cNvSpPr txBox="1"/>
            <p:nvPr/>
          </p:nvSpPr>
          <p:spPr>
            <a:xfrm>
              <a:off x="2731699" y="2098070"/>
              <a:ext cx="3928576" cy="523220"/>
            </a:xfrm>
            <a:prstGeom prst="rect">
              <a:avLst/>
            </a:prstGeom>
            <a:noFill/>
          </p:spPr>
          <p:txBody>
            <a:bodyPr wrap="none" rtlCol="0">
              <a:spAutoFit/>
            </a:bodyPr>
            <a:lstStyle/>
            <a:p>
              <a:r>
                <a:rPr lang="en-US" sz="2800" b="1" dirty="0" smtClean="0"/>
                <a:t>MUDANÇAS TECTÓNICAS</a:t>
              </a:r>
              <a:endParaRPr lang="en-US" sz="2800" b="1" dirty="0"/>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dirty="0"/>
          </a:p>
        </p:txBody>
      </p:sp>
      <p:sp>
        <p:nvSpPr>
          <p:cNvPr id="32770" name="AutoShape 2" descr="http://www.oecd.org/media/oecdorg/directorates/economicsdepartment/economicoutlook/EO102%20Brazi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2771" name="Picture 3"/>
          <p:cNvPicPr>
            <a:picLocks noChangeAspect="1" noChangeArrowheads="1"/>
          </p:cNvPicPr>
          <p:nvPr/>
        </p:nvPicPr>
        <p:blipFill>
          <a:blip r:embed="rId2" cstate="print"/>
          <a:srcRect/>
          <a:stretch>
            <a:fillRect/>
          </a:stretch>
        </p:blipFill>
        <p:spPr bwMode="auto">
          <a:xfrm>
            <a:off x="179512" y="404664"/>
            <a:ext cx="8784976"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33794" name="Picture 2" descr="file:///C:/Documents%20and%20Settings/CMUSSI/My%20Documents/EO102%20Brazil.PNG"/>
          <p:cNvPicPr>
            <a:picLocks noChangeAspect="1" noChangeArrowheads="1"/>
          </p:cNvPicPr>
          <p:nvPr/>
        </p:nvPicPr>
        <p:blipFill>
          <a:blip r:embed="rId2" cstate="print"/>
          <a:srcRect/>
          <a:stretch>
            <a:fillRect/>
          </a:stretch>
        </p:blipFill>
        <p:spPr bwMode="auto">
          <a:xfrm>
            <a:off x="179512" y="188640"/>
            <a:ext cx="8712968" cy="64087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http://www.oecd.org/media/oecdorg/directorates/economicsdepartment/edrc/2018/Brazil%202018%200_Fiscal-balance-450x45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0724" name="AutoShape 4" descr="http://www.oecd.org/media/oecdorg/directorates/economicsdepartment/edrc/2018/Brazil%202018%200_Fiscal-balance-450x45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0726" name="AutoShape 6" descr="http://www.oecd.org/media/oecdorg/directorates/economicsdepartment/brazil-2018/0_Fiscal-balanc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0728" name="AutoShape 8" descr="http://www.oecd.org/media/oecdorg/directorates/economicsdepartment/brazil-2018/0_Fiscal-balanc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0730" name="Picture 10" descr="file:///C:/Documents%20and%20Settings/CMUSSI/My%20Documents/0_Fiscal-balance.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cstate="print"/>
          <a:srcRect/>
          <a:stretch>
            <a:fillRect/>
          </a:stretch>
        </p:blipFill>
        <p:spPr bwMode="auto">
          <a:xfrm>
            <a:off x="107504" y="116632"/>
            <a:ext cx="8928991" cy="6595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036496" cy="6741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315416"/>
            <a:ext cx="9036496" cy="7173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260648"/>
            <a:ext cx="8964488" cy="6336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866775" y="1204913"/>
            <a:ext cx="7410450" cy="44481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00075" y="692696"/>
            <a:ext cx="7943850" cy="489654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6285" y="127567"/>
            <a:ext cx="3765198" cy="707886"/>
          </a:xfrm>
          <a:prstGeom prst="rect">
            <a:avLst/>
          </a:prstGeom>
          <a:noFill/>
        </p:spPr>
        <p:txBody>
          <a:bodyPr wrap="none" rtlCol="0">
            <a:spAutoFit/>
          </a:bodyPr>
          <a:lstStyle/>
          <a:p>
            <a:pPr algn="ctr"/>
            <a:r>
              <a:rPr lang="es-ES" sz="4000" b="1" dirty="0" smtClean="0">
                <a:solidFill>
                  <a:srgbClr val="C00000"/>
                </a:solidFill>
              </a:rPr>
              <a:t>Horizontes 2030</a:t>
            </a:r>
            <a:endParaRPr lang="es-ES" sz="4000" b="1" dirty="0">
              <a:solidFill>
                <a:srgbClr val="C00000"/>
              </a:solidFill>
            </a:endParaRPr>
          </a:p>
        </p:txBody>
      </p:sp>
      <p:sp>
        <p:nvSpPr>
          <p:cNvPr id="5" name="TextBox 4"/>
          <p:cNvSpPr txBox="1"/>
          <p:nvPr/>
        </p:nvSpPr>
        <p:spPr>
          <a:xfrm>
            <a:off x="85235" y="4684157"/>
            <a:ext cx="2723269" cy="1261884"/>
          </a:xfrm>
          <a:prstGeom prst="rect">
            <a:avLst/>
          </a:prstGeom>
          <a:noFill/>
        </p:spPr>
        <p:txBody>
          <a:bodyPr wrap="square" rtlCol="0">
            <a:spAutoFit/>
          </a:bodyPr>
          <a:lstStyle/>
          <a:p>
            <a:pPr algn="ctr"/>
            <a:r>
              <a:rPr lang="es-ES" sz="2000" b="1" dirty="0" err="1" smtClean="0">
                <a:solidFill>
                  <a:schemeClr val="tx2">
                    <a:lumMod val="50000"/>
                  </a:schemeClr>
                </a:solidFill>
              </a:rPr>
              <a:t>Eficiência</a:t>
            </a:r>
            <a:endParaRPr lang="es-ES" sz="2000" b="1" dirty="0" smtClean="0">
              <a:solidFill>
                <a:schemeClr val="tx2">
                  <a:lumMod val="50000"/>
                </a:schemeClr>
              </a:solidFill>
            </a:endParaRPr>
          </a:p>
          <a:p>
            <a:pPr algn="ctr"/>
            <a:r>
              <a:rPr lang="es-ES" sz="2000" b="1" dirty="0" err="1" smtClean="0">
                <a:solidFill>
                  <a:schemeClr val="tx2">
                    <a:lumMod val="50000"/>
                  </a:schemeClr>
                </a:solidFill>
              </a:rPr>
              <a:t>schumpeteriana</a:t>
            </a:r>
            <a:endParaRPr lang="es-ES" sz="2000" b="1" dirty="0" smtClean="0">
              <a:solidFill>
                <a:schemeClr val="tx2">
                  <a:lumMod val="50000"/>
                </a:schemeClr>
              </a:solidFill>
            </a:endParaRPr>
          </a:p>
          <a:p>
            <a:pPr algn="ctr"/>
            <a:r>
              <a:rPr lang="es-ES" dirty="0" err="1" smtClean="0">
                <a:solidFill>
                  <a:schemeClr val="tx2">
                    <a:lumMod val="50000"/>
                  </a:schemeClr>
                </a:solidFill>
              </a:rPr>
              <a:t>Setores</a:t>
            </a:r>
            <a:r>
              <a:rPr lang="es-ES" dirty="0" smtClean="0">
                <a:solidFill>
                  <a:schemeClr val="tx2">
                    <a:lumMod val="50000"/>
                  </a:schemeClr>
                </a:solidFill>
              </a:rPr>
              <a:t> intensivos </a:t>
            </a:r>
            <a:r>
              <a:rPr lang="es-ES" dirty="0" err="1" smtClean="0">
                <a:solidFill>
                  <a:schemeClr val="tx2">
                    <a:lumMod val="50000"/>
                  </a:schemeClr>
                </a:solidFill>
              </a:rPr>
              <a:t>em</a:t>
            </a:r>
            <a:r>
              <a:rPr lang="es-ES" dirty="0" smtClean="0">
                <a:solidFill>
                  <a:schemeClr val="tx2">
                    <a:lumMod val="50000"/>
                  </a:schemeClr>
                </a:solidFill>
              </a:rPr>
              <a:t> </a:t>
            </a:r>
            <a:r>
              <a:rPr lang="es-ES" dirty="0" err="1" smtClean="0">
                <a:solidFill>
                  <a:schemeClr val="tx2">
                    <a:lumMod val="50000"/>
                  </a:schemeClr>
                </a:solidFill>
              </a:rPr>
              <a:t>conhecimento</a:t>
            </a:r>
            <a:r>
              <a:rPr lang="es-ES" dirty="0" smtClean="0">
                <a:solidFill>
                  <a:schemeClr val="tx2">
                    <a:lumMod val="50000"/>
                  </a:schemeClr>
                </a:solidFill>
              </a:rPr>
              <a:t> e </a:t>
            </a:r>
            <a:r>
              <a:rPr lang="es-ES" dirty="0" err="1" smtClean="0">
                <a:solidFill>
                  <a:schemeClr val="tx2">
                    <a:lumMod val="50000"/>
                  </a:schemeClr>
                </a:solidFill>
              </a:rPr>
              <a:t>inovação</a:t>
            </a:r>
            <a:endParaRPr lang="es-ES" dirty="0">
              <a:solidFill>
                <a:schemeClr val="tx2">
                  <a:lumMod val="50000"/>
                </a:schemeClr>
              </a:solidFill>
            </a:endParaRPr>
          </a:p>
        </p:txBody>
      </p:sp>
      <p:cxnSp>
        <p:nvCxnSpPr>
          <p:cNvPr id="17" name="Straight Arrow Connector 16"/>
          <p:cNvCxnSpPr/>
          <p:nvPr/>
        </p:nvCxnSpPr>
        <p:spPr>
          <a:xfrm flipH="1">
            <a:off x="1723324" y="1456075"/>
            <a:ext cx="541866" cy="781416"/>
          </a:xfrm>
          <a:prstGeom prst="straightConnector1">
            <a:avLst/>
          </a:prstGeom>
          <a:ln w="66675" cmpd="sng">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52690" y="1568920"/>
            <a:ext cx="957" cy="64535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80255" y="4787689"/>
            <a:ext cx="3099894" cy="1231106"/>
          </a:xfrm>
          <a:prstGeom prst="rect">
            <a:avLst/>
          </a:prstGeom>
          <a:noFill/>
        </p:spPr>
        <p:txBody>
          <a:bodyPr wrap="square" rtlCol="0">
            <a:spAutoFit/>
          </a:bodyPr>
          <a:lstStyle/>
          <a:p>
            <a:pPr algn="ctr"/>
            <a:r>
              <a:rPr lang="es-ES" sz="2000" b="1" dirty="0" err="1" smtClean="0">
                <a:solidFill>
                  <a:schemeClr val="tx2">
                    <a:lumMod val="50000"/>
                  </a:schemeClr>
                </a:solidFill>
              </a:rPr>
              <a:t>Eficiência</a:t>
            </a:r>
            <a:r>
              <a:rPr lang="es-ES" sz="2000" b="1" dirty="0" smtClean="0">
                <a:solidFill>
                  <a:schemeClr val="tx2">
                    <a:lumMod val="50000"/>
                  </a:schemeClr>
                </a:solidFill>
              </a:rPr>
              <a:t> keynesiana</a:t>
            </a:r>
          </a:p>
          <a:p>
            <a:pPr algn="ctr"/>
            <a:r>
              <a:rPr lang="es-ES" dirty="0" err="1" smtClean="0">
                <a:solidFill>
                  <a:schemeClr val="tx2">
                    <a:lumMod val="50000"/>
                  </a:schemeClr>
                </a:solidFill>
              </a:rPr>
              <a:t>Expansão</a:t>
            </a:r>
            <a:r>
              <a:rPr lang="es-ES" dirty="0" smtClean="0">
                <a:solidFill>
                  <a:schemeClr val="tx2">
                    <a:lumMod val="50000"/>
                  </a:schemeClr>
                </a:solidFill>
              </a:rPr>
              <a:t> da demanda agregada e </a:t>
            </a:r>
            <a:r>
              <a:rPr lang="es-ES" dirty="0" err="1" smtClean="0">
                <a:solidFill>
                  <a:schemeClr val="tx2">
                    <a:lumMod val="50000"/>
                  </a:schemeClr>
                </a:solidFill>
              </a:rPr>
              <a:t>uma</a:t>
            </a:r>
            <a:r>
              <a:rPr lang="es-ES" dirty="0" smtClean="0">
                <a:solidFill>
                  <a:schemeClr val="tx2">
                    <a:lumMod val="50000"/>
                  </a:schemeClr>
                </a:solidFill>
              </a:rPr>
              <a:t> política fiscal </a:t>
            </a:r>
            <a:r>
              <a:rPr lang="es-ES" dirty="0" err="1" smtClean="0">
                <a:solidFill>
                  <a:schemeClr val="tx2">
                    <a:lumMod val="50000"/>
                  </a:schemeClr>
                </a:solidFill>
              </a:rPr>
              <a:t>ativa</a:t>
            </a:r>
            <a:endParaRPr lang="es-ES" dirty="0">
              <a:solidFill>
                <a:schemeClr val="tx2">
                  <a:lumMod val="50000"/>
                </a:schemeClr>
              </a:solidFill>
            </a:endParaRPr>
          </a:p>
        </p:txBody>
      </p:sp>
      <p:sp>
        <p:nvSpPr>
          <p:cNvPr id="23" name="TextBox 22"/>
          <p:cNvSpPr txBox="1"/>
          <p:nvPr/>
        </p:nvSpPr>
        <p:spPr>
          <a:xfrm>
            <a:off x="5940146" y="4714202"/>
            <a:ext cx="3361514" cy="1231106"/>
          </a:xfrm>
          <a:prstGeom prst="rect">
            <a:avLst/>
          </a:prstGeom>
          <a:noFill/>
        </p:spPr>
        <p:txBody>
          <a:bodyPr wrap="square" rtlCol="0">
            <a:spAutoFit/>
          </a:bodyPr>
          <a:lstStyle/>
          <a:p>
            <a:pPr algn="ctr"/>
            <a:r>
              <a:rPr lang="es-ES" sz="2000" b="1" dirty="0" err="1" smtClean="0">
                <a:solidFill>
                  <a:schemeClr val="tx2">
                    <a:lumMod val="50000"/>
                  </a:schemeClr>
                </a:solidFill>
              </a:rPr>
              <a:t>Eficiência</a:t>
            </a:r>
            <a:r>
              <a:rPr lang="es-ES" sz="2000" b="1" dirty="0" smtClean="0">
                <a:solidFill>
                  <a:schemeClr val="tx2">
                    <a:lumMod val="50000"/>
                  </a:schemeClr>
                </a:solidFill>
              </a:rPr>
              <a:t> ambiental</a:t>
            </a:r>
          </a:p>
          <a:p>
            <a:pPr algn="ctr"/>
            <a:r>
              <a:rPr lang="es-ES" dirty="0" err="1" smtClean="0">
                <a:solidFill>
                  <a:schemeClr val="tx2">
                    <a:lumMod val="50000"/>
                  </a:schemeClr>
                </a:solidFill>
              </a:rPr>
              <a:t>Crescimento</a:t>
            </a:r>
            <a:r>
              <a:rPr lang="es-ES" dirty="0" smtClean="0">
                <a:solidFill>
                  <a:schemeClr val="tx2">
                    <a:lumMod val="50000"/>
                  </a:schemeClr>
                </a:solidFill>
              </a:rPr>
              <a:t> </a:t>
            </a:r>
            <a:r>
              <a:rPr lang="es-ES" dirty="0" err="1" smtClean="0">
                <a:solidFill>
                  <a:schemeClr val="tx2">
                    <a:lumMod val="50000"/>
                  </a:schemeClr>
                </a:solidFill>
              </a:rPr>
              <a:t>econômico</a:t>
            </a:r>
            <a:r>
              <a:rPr lang="es-ES" dirty="0" smtClean="0">
                <a:solidFill>
                  <a:schemeClr val="tx2">
                    <a:lumMod val="50000"/>
                  </a:schemeClr>
                </a:solidFill>
              </a:rPr>
              <a:t> y </a:t>
            </a:r>
          </a:p>
          <a:p>
            <a:pPr algn="ctr"/>
            <a:r>
              <a:rPr lang="es-ES" dirty="0" smtClean="0">
                <a:solidFill>
                  <a:schemeClr val="tx2">
                    <a:lumMod val="50000"/>
                  </a:schemeClr>
                </a:solidFill>
              </a:rPr>
              <a:t>de </a:t>
            </a:r>
            <a:r>
              <a:rPr lang="es-ES" dirty="0" err="1" smtClean="0">
                <a:solidFill>
                  <a:schemeClr val="tx2">
                    <a:lumMod val="50000"/>
                  </a:schemeClr>
                </a:solidFill>
              </a:rPr>
              <a:t>bem</a:t>
            </a:r>
            <a:r>
              <a:rPr lang="es-ES" dirty="0" smtClean="0">
                <a:solidFill>
                  <a:schemeClr val="tx2">
                    <a:lumMod val="50000"/>
                  </a:schemeClr>
                </a:solidFill>
              </a:rPr>
              <a:t> estar, con </a:t>
            </a:r>
            <a:r>
              <a:rPr lang="es-ES" dirty="0" err="1" smtClean="0">
                <a:solidFill>
                  <a:schemeClr val="tx2">
                    <a:lumMod val="50000"/>
                  </a:schemeClr>
                </a:solidFill>
              </a:rPr>
              <a:t>geração</a:t>
            </a:r>
            <a:r>
              <a:rPr lang="es-ES" dirty="0" smtClean="0">
                <a:solidFill>
                  <a:schemeClr val="tx2">
                    <a:lumMod val="50000"/>
                  </a:schemeClr>
                </a:solidFill>
              </a:rPr>
              <a:t> </a:t>
            </a:r>
            <a:r>
              <a:rPr lang="es-ES" dirty="0" err="1" smtClean="0">
                <a:solidFill>
                  <a:schemeClr val="tx2">
                    <a:lumMod val="50000"/>
                  </a:schemeClr>
                </a:solidFill>
              </a:rPr>
              <a:t>decrescente</a:t>
            </a:r>
            <a:r>
              <a:rPr lang="es-ES" dirty="0" smtClean="0">
                <a:solidFill>
                  <a:schemeClr val="tx2">
                    <a:lumMod val="50000"/>
                  </a:schemeClr>
                </a:solidFill>
              </a:rPr>
              <a:t> de CO</a:t>
            </a:r>
            <a:r>
              <a:rPr lang="es-ES" baseline="-25000" dirty="0" smtClean="0">
                <a:solidFill>
                  <a:schemeClr val="tx2">
                    <a:lumMod val="50000"/>
                  </a:schemeClr>
                </a:solidFill>
              </a:rPr>
              <a:t>2</a:t>
            </a:r>
            <a:endParaRPr lang="es-ES" baseline="-25000" dirty="0">
              <a:solidFill>
                <a:schemeClr val="tx2">
                  <a:lumMod val="50000"/>
                </a:schemeClr>
              </a:solidFill>
            </a:endParaRPr>
          </a:p>
        </p:txBody>
      </p:sp>
      <p:cxnSp>
        <p:nvCxnSpPr>
          <p:cNvPr id="24" name="Straight Arrow Connector 23"/>
          <p:cNvCxnSpPr/>
          <p:nvPr/>
        </p:nvCxnSpPr>
        <p:spPr>
          <a:xfrm>
            <a:off x="6893634" y="1456075"/>
            <a:ext cx="496711" cy="781416"/>
          </a:xfrm>
          <a:prstGeom prst="straightConnector1">
            <a:avLst/>
          </a:prstGeom>
          <a:ln w="66675" cmpd="sng">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872179" y="908720"/>
            <a:ext cx="7373185" cy="95157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s-ES" sz="2400" b="1" dirty="0" smtClean="0">
                <a:solidFill>
                  <a:schemeClr val="bg1"/>
                </a:solidFill>
              </a:rPr>
              <a:t>Novas </a:t>
            </a:r>
            <a:r>
              <a:rPr lang="es-ES" sz="2400" b="1" dirty="0" err="1" smtClean="0">
                <a:solidFill>
                  <a:schemeClr val="bg1"/>
                </a:solidFill>
              </a:rPr>
              <a:t>instituições</a:t>
            </a:r>
            <a:r>
              <a:rPr lang="es-ES" sz="2400" b="1" dirty="0" smtClean="0">
                <a:solidFill>
                  <a:schemeClr val="bg1"/>
                </a:solidFill>
              </a:rPr>
              <a:t> e </a:t>
            </a:r>
            <a:r>
              <a:rPr lang="es-ES" sz="2400" b="1" dirty="0" err="1" smtClean="0">
                <a:solidFill>
                  <a:schemeClr val="bg1"/>
                </a:solidFill>
              </a:rPr>
              <a:t>alianças</a:t>
            </a:r>
            <a:r>
              <a:rPr lang="es-ES" sz="2400" b="1" dirty="0" smtClean="0">
                <a:solidFill>
                  <a:schemeClr val="bg1"/>
                </a:solidFill>
              </a:rPr>
              <a:t> público-privadas</a:t>
            </a:r>
          </a:p>
        </p:txBody>
      </p:sp>
      <p:sp>
        <p:nvSpPr>
          <p:cNvPr id="26" name="TextBox 25"/>
          <p:cNvSpPr txBox="1"/>
          <p:nvPr/>
        </p:nvSpPr>
        <p:spPr>
          <a:xfrm>
            <a:off x="-261210" y="2218154"/>
            <a:ext cx="3689497" cy="954107"/>
          </a:xfrm>
          <a:prstGeom prst="rect">
            <a:avLst/>
          </a:prstGeom>
          <a:noFill/>
        </p:spPr>
        <p:txBody>
          <a:bodyPr wrap="square" rtlCol="0">
            <a:spAutoFit/>
          </a:bodyPr>
          <a:lstStyle/>
          <a:p>
            <a:pPr algn="ctr"/>
            <a:r>
              <a:rPr lang="es-ES" sz="2000" b="1" dirty="0" smtClean="0">
                <a:solidFill>
                  <a:schemeClr val="tx2">
                    <a:lumMod val="50000"/>
                  </a:schemeClr>
                </a:solidFill>
              </a:rPr>
              <a:t>A nivel global</a:t>
            </a:r>
          </a:p>
          <a:p>
            <a:pPr algn="ctr"/>
            <a:r>
              <a:rPr lang="es-ES" dirty="0" err="1" smtClean="0">
                <a:solidFill>
                  <a:schemeClr val="tx2">
                    <a:lumMod val="50000"/>
                  </a:schemeClr>
                </a:solidFill>
              </a:rPr>
              <a:t>Governança</a:t>
            </a:r>
            <a:r>
              <a:rPr lang="es-ES" dirty="0" smtClean="0">
                <a:solidFill>
                  <a:schemeClr val="tx2">
                    <a:lumMod val="50000"/>
                  </a:schemeClr>
                </a:solidFill>
              </a:rPr>
              <a:t> para a </a:t>
            </a:r>
            <a:r>
              <a:rPr lang="es-ES" dirty="0" err="1" smtClean="0">
                <a:solidFill>
                  <a:schemeClr val="tx2">
                    <a:lumMod val="50000"/>
                  </a:schemeClr>
                </a:solidFill>
              </a:rPr>
              <a:t>criação</a:t>
            </a:r>
            <a:r>
              <a:rPr lang="es-ES" dirty="0" smtClean="0">
                <a:solidFill>
                  <a:schemeClr val="tx2">
                    <a:lumMod val="50000"/>
                  </a:schemeClr>
                </a:solidFill>
              </a:rPr>
              <a:t> de </a:t>
            </a:r>
            <a:r>
              <a:rPr lang="es-ES" dirty="0" err="1" smtClean="0">
                <a:solidFill>
                  <a:schemeClr val="tx2">
                    <a:lumMod val="50000"/>
                  </a:schemeClr>
                </a:solidFill>
              </a:rPr>
              <a:t>bens</a:t>
            </a:r>
            <a:r>
              <a:rPr lang="es-ES" dirty="0" smtClean="0">
                <a:solidFill>
                  <a:schemeClr val="tx2">
                    <a:lumMod val="50000"/>
                  </a:schemeClr>
                </a:solidFill>
              </a:rPr>
              <a:t> públicos </a:t>
            </a:r>
            <a:r>
              <a:rPr lang="es-ES" dirty="0" err="1" smtClean="0">
                <a:solidFill>
                  <a:schemeClr val="tx2">
                    <a:lumMod val="50000"/>
                  </a:schemeClr>
                </a:solidFill>
              </a:rPr>
              <a:t>globais</a:t>
            </a:r>
            <a:endParaRPr lang="es-ES" dirty="0">
              <a:solidFill>
                <a:schemeClr val="tx2">
                  <a:lumMod val="50000"/>
                </a:schemeClr>
              </a:solidFill>
            </a:endParaRPr>
          </a:p>
        </p:txBody>
      </p:sp>
      <p:sp>
        <p:nvSpPr>
          <p:cNvPr id="27" name="TextBox 26"/>
          <p:cNvSpPr txBox="1"/>
          <p:nvPr/>
        </p:nvSpPr>
        <p:spPr>
          <a:xfrm>
            <a:off x="2963531" y="2221725"/>
            <a:ext cx="3274828" cy="954107"/>
          </a:xfrm>
          <a:prstGeom prst="rect">
            <a:avLst/>
          </a:prstGeom>
          <a:noFill/>
        </p:spPr>
        <p:txBody>
          <a:bodyPr wrap="square" rtlCol="0">
            <a:spAutoFit/>
          </a:bodyPr>
          <a:lstStyle/>
          <a:p>
            <a:pPr algn="ctr"/>
            <a:r>
              <a:rPr lang="es-ES" sz="2000" b="1" dirty="0" smtClean="0">
                <a:solidFill>
                  <a:schemeClr val="tx2">
                    <a:lumMod val="50000"/>
                  </a:schemeClr>
                </a:solidFill>
              </a:rPr>
              <a:t>A nivel regional</a:t>
            </a:r>
          </a:p>
          <a:p>
            <a:pPr algn="ctr"/>
            <a:r>
              <a:rPr lang="es-ES" dirty="0" smtClean="0">
                <a:solidFill>
                  <a:schemeClr val="tx2">
                    <a:lumMod val="50000"/>
                  </a:schemeClr>
                </a:solidFill>
              </a:rPr>
              <a:t>Consolidar a </a:t>
            </a:r>
          </a:p>
          <a:p>
            <a:pPr algn="ctr"/>
            <a:r>
              <a:rPr lang="es-ES" dirty="0" err="1" smtClean="0">
                <a:solidFill>
                  <a:schemeClr val="tx2">
                    <a:lumMod val="50000"/>
                  </a:schemeClr>
                </a:solidFill>
              </a:rPr>
              <a:t>contribuição</a:t>
            </a:r>
            <a:r>
              <a:rPr lang="es-ES" dirty="0" smtClean="0">
                <a:solidFill>
                  <a:schemeClr val="tx2">
                    <a:lumMod val="50000"/>
                  </a:schemeClr>
                </a:solidFill>
              </a:rPr>
              <a:t> regional</a:t>
            </a:r>
            <a:endParaRPr lang="es-ES" dirty="0">
              <a:solidFill>
                <a:schemeClr val="tx2">
                  <a:lumMod val="50000"/>
                </a:schemeClr>
              </a:solidFill>
            </a:endParaRPr>
          </a:p>
        </p:txBody>
      </p:sp>
      <p:sp>
        <p:nvSpPr>
          <p:cNvPr id="28" name="TextBox 27"/>
          <p:cNvSpPr txBox="1"/>
          <p:nvPr/>
        </p:nvSpPr>
        <p:spPr>
          <a:xfrm>
            <a:off x="6119823" y="2256690"/>
            <a:ext cx="2829885" cy="677108"/>
          </a:xfrm>
          <a:prstGeom prst="rect">
            <a:avLst/>
          </a:prstGeom>
          <a:noFill/>
        </p:spPr>
        <p:txBody>
          <a:bodyPr wrap="square" rtlCol="0">
            <a:spAutoFit/>
          </a:bodyPr>
          <a:lstStyle/>
          <a:p>
            <a:pPr algn="ctr"/>
            <a:r>
              <a:rPr lang="es-ES" sz="2000" b="1" dirty="0" smtClean="0">
                <a:solidFill>
                  <a:schemeClr val="tx2">
                    <a:lumMod val="50000"/>
                  </a:schemeClr>
                </a:solidFill>
              </a:rPr>
              <a:t>A nivel nacional</a:t>
            </a:r>
          </a:p>
          <a:p>
            <a:pPr algn="ctr"/>
            <a:r>
              <a:rPr lang="es-ES" dirty="0" smtClean="0">
                <a:solidFill>
                  <a:schemeClr val="tx2">
                    <a:lumMod val="50000"/>
                  </a:schemeClr>
                </a:solidFill>
              </a:rPr>
              <a:t>Grande impulso ambiental</a:t>
            </a:r>
            <a:endParaRPr lang="es-ES" dirty="0">
              <a:solidFill>
                <a:schemeClr val="tx2">
                  <a:lumMod val="50000"/>
                </a:schemeClr>
              </a:solidFill>
            </a:endParaRPr>
          </a:p>
        </p:txBody>
      </p:sp>
      <p:sp>
        <p:nvSpPr>
          <p:cNvPr id="20" name="TextBox 19"/>
          <p:cNvSpPr txBox="1"/>
          <p:nvPr/>
        </p:nvSpPr>
        <p:spPr>
          <a:xfrm>
            <a:off x="1187532" y="3150892"/>
            <a:ext cx="6852063" cy="1077218"/>
          </a:xfrm>
          <a:prstGeom prst="rect">
            <a:avLst/>
          </a:prstGeom>
          <a:noFill/>
        </p:spPr>
        <p:txBody>
          <a:bodyPr wrap="square" rtlCol="0">
            <a:spAutoFit/>
          </a:bodyPr>
          <a:lstStyle/>
          <a:p>
            <a:pPr algn="ctr"/>
            <a:r>
              <a:rPr lang="es-AR" sz="3200" b="1" dirty="0" err="1" smtClean="0">
                <a:solidFill>
                  <a:srgbClr val="C00000"/>
                </a:solidFill>
              </a:rPr>
              <a:t>Mudança</a:t>
            </a:r>
            <a:r>
              <a:rPr lang="es-AR" sz="3200" b="1" dirty="0" smtClean="0">
                <a:solidFill>
                  <a:srgbClr val="C00000"/>
                </a:solidFill>
              </a:rPr>
              <a:t> estructural </a:t>
            </a:r>
            <a:r>
              <a:rPr lang="es-AR" sz="3200" b="1" dirty="0" err="1" smtClean="0">
                <a:solidFill>
                  <a:srgbClr val="C00000"/>
                </a:solidFill>
              </a:rPr>
              <a:t>progressiva</a:t>
            </a:r>
            <a:r>
              <a:rPr lang="es-AR" sz="3200" b="1" dirty="0" smtClean="0">
                <a:solidFill>
                  <a:srgbClr val="C00000"/>
                </a:solidFill>
              </a:rPr>
              <a:t>  </a:t>
            </a:r>
            <a:r>
              <a:rPr lang="es-AR" sz="3200" b="1" dirty="0" err="1" smtClean="0">
                <a:solidFill>
                  <a:srgbClr val="C00000"/>
                </a:solidFill>
              </a:rPr>
              <a:t>com</a:t>
            </a:r>
            <a:r>
              <a:rPr lang="es-AR" sz="3200" b="1" dirty="0" smtClean="0">
                <a:solidFill>
                  <a:srgbClr val="C00000"/>
                </a:solidFill>
              </a:rPr>
              <a:t> base de </a:t>
            </a:r>
            <a:r>
              <a:rPr lang="es-AR" sz="3200" b="1" dirty="0" err="1" smtClean="0">
                <a:solidFill>
                  <a:srgbClr val="C00000"/>
                </a:solidFill>
              </a:rPr>
              <a:t>um</a:t>
            </a:r>
            <a:r>
              <a:rPr lang="es-AR" sz="3200" b="1" dirty="0" smtClean="0">
                <a:solidFill>
                  <a:srgbClr val="C00000"/>
                </a:solidFill>
              </a:rPr>
              <a:t> grande impulso ambiental</a:t>
            </a:r>
            <a:endParaRPr lang="es-AR" sz="3200" b="1" dirty="0">
              <a:solidFill>
                <a:srgbClr val="C00000"/>
              </a:solidFill>
            </a:endParaRPr>
          </a:p>
        </p:txBody>
      </p:sp>
      <p:cxnSp>
        <p:nvCxnSpPr>
          <p:cNvPr id="42" name="Straight Arrow Connector 41"/>
          <p:cNvCxnSpPr/>
          <p:nvPr/>
        </p:nvCxnSpPr>
        <p:spPr>
          <a:xfrm flipH="1">
            <a:off x="1775566" y="4136134"/>
            <a:ext cx="555651" cy="60960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630202" y="4177696"/>
            <a:ext cx="0" cy="673057"/>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26537" y="4136134"/>
            <a:ext cx="555651" cy="60960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09613" y="1057275"/>
            <a:ext cx="7724775" cy="4743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540552" cy="766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pt-BR"/>
          </a:p>
        </p:txBody>
      </p:sp>
      <p:sp>
        <p:nvSpPr>
          <p:cNvPr id="3" name="Subtitle 2"/>
          <p:cNvSpPr>
            <a:spLocks noGrp="1"/>
          </p:cNvSpPr>
          <p:nvPr>
            <p:ph type="subTitle" idx="1"/>
          </p:nvPr>
        </p:nvSpPr>
        <p:spPr/>
        <p:txBody>
          <a:bodyPr/>
          <a:lstStyle/>
          <a:p>
            <a:endParaRPr lang="pt-BR"/>
          </a:p>
        </p:txBody>
      </p:sp>
      <p:pic>
        <p:nvPicPr>
          <p:cNvPr id="27650" name="Picture 2" descr="file:///C:/Documents%20and%20Settings/CMUSSI/My%20Documents/5_Debt-interest-percentage-GDP.png"/>
          <p:cNvPicPr>
            <a:picLocks noChangeAspect="1" noChangeArrowheads="1"/>
          </p:cNvPicPr>
          <p:nvPr/>
        </p:nvPicPr>
        <p:blipFill>
          <a:blip r:embed="rId2" cstate="print"/>
          <a:srcRect/>
          <a:stretch>
            <a:fillRect/>
          </a:stretch>
        </p:blipFill>
        <p:spPr bwMode="auto">
          <a:xfrm>
            <a:off x="0" y="0"/>
            <a:ext cx="9036496"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525000" cy="809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24544" y="0"/>
            <a:ext cx="946854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http://www.oecd.org/media/oecdorg/directorates/economicsdepartment/brazil-2018/9_Poverty.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1748" name="AutoShape 4" descr="http://www.oecd.org/media/oecdorg/directorates/economicsdepartment/brazil-2018/9_Poverty.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1750" name="Picture 6" descr="file:///C:/Documents%20and%20Settings/CMUSSI/My%20Documents/9_Poverty.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6203" y="80034"/>
            <a:ext cx="9161463" cy="672662"/>
          </a:xfrm>
        </p:spPr>
        <p:txBody>
          <a:bodyPr>
            <a:noAutofit/>
          </a:bodyPr>
          <a:lstStyle/>
          <a:p>
            <a:pPr eaLnBrk="1" hangingPunct="1"/>
            <a:r>
              <a:rPr lang="es-CL" sz="4000" b="1" dirty="0" smtClean="0">
                <a:solidFill>
                  <a:srgbClr val="C00000"/>
                </a:solidFill>
              </a:rPr>
              <a:t>A </a:t>
            </a:r>
            <a:r>
              <a:rPr lang="es-CL" sz="4000" b="1" dirty="0" err="1" smtClean="0">
                <a:solidFill>
                  <a:srgbClr val="C00000"/>
                </a:solidFill>
              </a:rPr>
              <a:t>região</a:t>
            </a:r>
            <a:r>
              <a:rPr lang="es-CL" sz="4000" b="1" dirty="0" smtClean="0">
                <a:solidFill>
                  <a:srgbClr val="C00000"/>
                </a:solidFill>
              </a:rPr>
              <a:t> está atrás</a:t>
            </a:r>
            <a:endParaRPr lang="en-US" sz="4000" b="1" dirty="0" smtClean="0">
              <a:solidFill>
                <a:srgbClr val="C00000"/>
              </a:solidFill>
            </a:endParaRPr>
          </a:p>
        </p:txBody>
      </p:sp>
      <p:sp>
        <p:nvSpPr>
          <p:cNvPr id="6" name="Rectangle 4"/>
          <p:cNvSpPr>
            <a:spLocks noChangeArrowheads="1"/>
          </p:cNvSpPr>
          <p:nvPr/>
        </p:nvSpPr>
        <p:spPr bwMode="auto">
          <a:xfrm>
            <a:off x="177354" y="985653"/>
            <a:ext cx="4261089" cy="646331"/>
          </a:xfrm>
          <a:prstGeom prst="rect">
            <a:avLst/>
          </a:prstGeom>
          <a:noFill/>
          <a:ln w="9525">
            <a:noFill/>
            <a:miter lim="800000"/>
            <a:headEnd/>
            <a:tailEnd/>
          </a:ln>
        </p:spPr>
        <p:txBody>
          <a:bodyPr wrap="square">
            <a:spAutoFit/>
          </a:bodyPr>
          <a:lstStyle/>
          <a:p>
            <a:pPr algn="ctr"/>
            <a:r>
              <a:rPr lang="es-ES" sz="1200" b="1" dirty="0" smtClean="0"/>
              <a:t>MUNDO (REGIONES SELECCIONADAS): TASAS DE CRECIMIENTO DE LARGO PLAZO DEL PIB REAL, 1960-2014</a:t>
            </a:r>
          </a:p>
          <a:p>
            <a:pPr algn="ctr"/>
            <a:r>
              <a:rPr lang="es-ES" sz="1200" i="1" dirty="0" smtClean="0"/>
              <a:t>(En porcentajes)</a:t>
            </a:r>
          </a:p>
        </p:txBody>
      </p:sp>
      <p:sp>
        <p:nvSpPr>
          <p:cNvPr id="7" name="TextBox 6"/>
          <p:cNvSpPr txBox="1"/>
          <p:nvPr/>
        </p:nvSpPr>
        <p:spPr>
          <a:xfrm>
            <a:off x="111377" y="5540907"/>
            <a:ext cx="7396880" cy="230832"/>
          </a:xfrm>
          <a:prstGeom prst="rect">
            <a:avLst/>
          </a:prstGeom>
          <a:noFill/>
        </p:spPr>
        <p:txBody>
          <a:bodyPr wrap="square" rtlCol="0">
            <a:spAutoFit/>
          </a:bodyPr>
          <a:lstStyle/>
          <a:p>
            <a:r>
              <a:rPr lang="es-ES" sz="900" b="1" dirty="0" smtClean="0"/>
              <a:t>Fuente</a:t>
            </a:r>
            <a:r>
              <a:rPr lang="es-ES" sz="900" dirty="0" smtClean="0"/>
              <a:t>: CEPAL, sobre la base de Banco Mundial, </a:t>
            </a:r>
            <a:r>
              <a:rPr lang="es-ES" sz="900" dirty="0" err="1" smtClean="0"/>
              <a:t>World</a:t>
            </a:r>
            <a:r>
              <a:rPr lang="es-ES" sz="900" dirty="0" smtClean="0"/>
              <a:t> </a:t>
            </a:r>
            <a:r>
              <a:rPr lang="es-ES" sz="900" dirty="0" err="1" smtClean="0"/>
              <a:t>Development</a:t>
            </a:r>
            <a:r>
              <a:rPr lang="es-ES" sz="900" dirty="0" smtClean="0"/>
              <a:t> </a:t>
            </a:r>
            <a:r>
              <a:rPr lang="es-ES" sz="900" dirty="0" err="1" smtClean="0"/>
              <a:t>Indicators</a:t>
            </a:r>
            <a:r>
              <a:rPr lang="es-ES" sz="900" dirty="0" smtClean="0"/>
              <a:t>, 2015.</a:t>
            </a:r>
          </a:p>
        </p:txBody>
      </p:sp>
      <p:sp>
        <p:nvSpPr>
          <p:cNvPr id="8" name="Rectangle 4"/>
          <p:cNvSpPr>
            <a:spLocks noChangeArrowheads="1"/>
          </p:cNvSpPr>
          <p:nvPr/>
        </p:nvSpPr>
        <p:spPr bwMode="auto">
          <a:xfrm>
            <a:off x="4638242" y="973778"/>
            <a:ext cx="4505758" cy="646331"/>
          </a:xfrm>
          <a:prstGeom prst="rect">
            <a:avLst/>
          </a:prstGeom>
          <a:noFill/>
          <a:ln w="9525">
            <a:noFill/>
            <a:miter lim="800000"/>
            <a:headEnd/>
            <a:tailEnd/>
          </a:ln>
        </p:spPr>
        <p:txBody>
          <a:bodyPr wrap="square">
            <a:spAutoFit/>
          </a:bodyPr>
          <a:lstStyle/>
          <a:p>
            <a:pPr algn="ctr"/>
            <a:r>
              <a:rPr lang="es-ES" sz="1200" b="1" dirty="0" smtClean="0"/>
              <a:t>AMÉRICA LATINA Y EL CARIBE Y ASIA ORIENTAL Y EL PACÍFICO: </a:t>
            </a:r>
          </a:p>
          <a:p>
            <a:pPr algn="ctr"/>
            <a:r>
              <a:rPr lang="es-ES" sz="1200" b="1" dirty="0" smtClean="0"/>
              <a:t>TASA DE CRECIMIENTO DEL PIB REAL PER CÁPITA, 1962-2014</a:t>
            </a:r>
          </a:p>
          <a:p>
            <a:pPr algn="ctr"/>
            <a:r>
              <a:rPr lang="es-ES" sz="1200" i="1" dirty="0" smtClean="0"/>
              <a:t>(En porcentajes)</a:t>
            </a:r>
          </a:p>
        </p:txBody>
      </p:sp>
      <p:pic>
        <p:nvPicPr>
          <p:cNvPr id="9" name="Picture 8" descr="Slide 13a.jpg"/>
          <p:cNvPicPr>
            <a:picLocks noChangeAspect="1"/>
          </p:cNvPicPr>
          <p:nvPr/>
        </p:nvPicPr>
        <p:blipFill>
          <a:blip r:embed="rId3" cstate="print"/>
          <a:stretch>
            <a:fillRect/>
          </a:stretch>
        </p:blipFill>
        <p:spPr>
          <a:xfrm>
            <a:off x="63050" y="1840090"/>
            <a:ext cx="4375393" cy="3418319"/>
          </a:xfrm>
          <a:prstGeom prst="rect">
            <a:avLst/>
          </a:prstGeom>
        </p:spPr>
      </p:pic>
      <p:pic>
        <p:nvPicPr>
          <p:cNvPr id="10" name="Picture 9" descr="Slide 13b.jpg"/>
          <p:cNvPicPr>
            <a:picLocks noChangeAspect="1"/>
          </p:cNvPicPr>
          <p:nvPr/>
        </p:nvPicPr>
        <p:blipFill>
          <a:blip r:embed="rId4" cstate="print"/>
          <a:stretch>
            <a:fillRect/>
          </a:stretch>
        </p:blipFill>
        <p:spPr>
          <a:xfrm>
            <a:off x="4638242" y="1840090"/>
            <a:ext cx="4372201" cy="3386481"/>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bwMode="auto">
          <a:xfrm>
            <a:off x="0" y="154264"/>
            <a:ext cx="9144000" cy="722289"/>
          </a:xfrm>
          <a:noFill/>
          <a:ln>
            <a:miter lim="800000"/>
            <a:headEnd/>
            <a:tailEnd/>
          </a:ln>
        </p:spPr>
        <p:txBody>
          <a:bodyPr vert="horz" wrap="square" lIns="91440" tIns="45720" rIns="91440" bIns="45720" numCol="1" anchor="t" anchorCtr="0" compatLnSpc="1">
            <a:prstTxWarp prst="textNoShape">
              <a:avLst/>
            </a:prstTxWarp>
            <a:normAutofit/>
          </a:bodyPr>
          <a:lstStyle/>
          <a:p>
            <a:r>
              <a:rPr lang="es-ES" sz="3600" b="1" dirty="0" err="1" smtClean="0">
                <a:solidFill>
                  <a:srgbClr val="C90727"/>
                </a:solidFill>
                <a:latin typeface="Calibri" pitchFamily="34" charset="0"/>
                <a:cs typeface="Arial" charset="0"/>
              </a:rPr>
              <a:t>Vulnerabilidade</a:t>
            </a:r>
            <a:r>
              <a:rPr lang="es-ES" sz="3600" b="1" dirty="0" smtClean="0">
                <a:solidFill>
                  <a:srgbClr val="C90727"/>
                </a:solidFill>
                <a:latin typeface="Calibri" pitchFamily="34" charset="0"/>
                <a:cs typeface="Arial" charset="0"/>
              </a:rPr>
              <a:t> externa latente</a:t>
            </a:r>
          </a:p>
        </p:txBody>
      </p:sp>
      <p:sp>
        <p:nvSpPr>
          <p:cNvPr id="1030" name="Text Box 16"/>
          <p:cNvSpPr txBox="1">
            <a:spLocks noChangeArrowheads="1"/>
          </p:cNvSpPr>
          <p:nvPr/>
        </p:nvSpPr>
        <p:spPr bwMode="auto">
          <a:xfrm>
            <a:off x="467544" y="5806606"/>
            <a:ext cx="6858000" cy="230832"/>
          </a:xfrm>
          <a:prstGeom prst="rect">
            <a:avLst/>
          </a:prstGeom>
          <a:noFill/>
          <a:ln w="9525">
            <a:noFill/>
            <a:miter lim="800000"/>
            <a:headEnd/>
            <a:tailEnd/>
          </a:ln>
        </p:spPr>
        <p:txBody>
          <a:bodyPr>
            <a:spAutoFit/>
          </a:bodyPr>
          <a:lstStyle/>
          <a:p>
            <a:r>
              <a:rPr lang="es-ES" sz="900" b="1" dirty="0" smtClean="0">
                <a:cs typeface="Arial" charset="0"/>
              </a:rPr>
              <a:t>Fuente:</a:t>
            </a:r>
            <a:r>
              <a:rPr lang="es-ES" sz="900" dirty="0" smtClean="0">
                <a:cs typeface="Arial" charset="0"/>
              </a:rPr>
              <a:t> CEPAL, sobre la base de cifras oficiales.</a:t>
            </a:r>
            <a:endParaRPr lang="es-ES" sz="900" dirty="0">
              <a:cs typeface="Arial" charset="0"/>
            </a:endParaRPr>
          </a:p>
        </p:txBody>
      </p:sp>
      <p:sp>
        <p:nvSpPr>
          <p:cNvPr id="7" name="Content Placeholder 2"/>
          <p:cNvSpPr>
            <a:spLocks noGrp="1"/>
          </p:cNvSpPr>
          <p:nvPr>
            <p:ph idx="1"/>
          </p:nvPr>
        </p:nvSpPr>
        <p:spPr bwMode="auto">
          <a:xfrm>
            <a:off x="0" y="876553"/>
            <a:ext cx="9143999" cy="304800"/>
          </a:xfrm>
          <a:noFill/>
          <a:ln>
            <a:miter lim="800000"/>
            <a:headEnd/>
            <a:tailEnd/>
          </a:ln>
        </p:spPr>
        <p:txBody>
          <a:bodyPr vert="horz" wrap="square" lIns="91440" tIns="45720" rIns="91440" bIns="45720" numCol="1" anchor="t" anchorCtr="0" compatLnSpc="1">
            <a:prstTxWarp prst="textNoShape">
              <a:avLst/>
            </a:prstTxWarp>
            <a:noAutofit/>
          </a:bodyPr>
          <a:lstStyle/>
          <a:p>
            <a:pPr marL="0" indent="0" algn="ctr">
              <a:buFontTx/>
              <a:buNone/>
            </a:pPr>
            <a:r>
              <a:rPr lang="es-ES" sz="1400" b="1" dirty="0" smtClean="0"/>
              <a:t>AMÉRICA LATINA Y EL CARIBE: EVOLUCIÓN DE LA BALANZA EN CUENTA CORRIENTE Y SUS COMPONENTES, 1990-2015</a:t>
            </a:r>
            <a:endParaRPr lang="es-ES" sz="1400" dirty="0" smtClean="0"/>
          </a:p>
          <a:p>
            <a:pPr marL="0" indent="0" algn="ctr">
              <a:buFontTx/>
              <a:buNone/>
            </a:pPr>
            <a:r>
              <a:rPr lang="es-ES" sz="1400" i="1" dirty="0" smtClean="0"/>
              <a:t>(En porcentajes del PIB)</a:t>
            </a:r>
            <a:endParaRPr lang="es-ES" sz="1400" dirty="0" smtClean="0">
              <a:cs typeface="Arial" charset="0"/>
            </a:endParaRPr>
          </a:p>
        </p:txBody>
      </p:sp>
      <p:pic>
        <p:nvPicPr>
          <p:cNvPr id="8" name="Picture 7" descr="Slide 17.jpg"/>
          <p:cNvPicPr>
            <a:picLocks noChangeAspect="1"/>
          </p:cNvPicPr>
          <p:nvPr/>
        </p:nvPicPr>
        <p:blipFill>
          <a:blip r:embed="rId3" cstate="print"/>
          <a:stretch>
            <a:fillRect/>
          </a:stretch>
        </p:blipFill>
        <p:spPr>
          <a:xfrm>
            <a:off x="596127" y="1466897"/>
            <a:ext cx="8033522" cy="42916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 14.jpg"/>
          <p:cNvPicPr>
            <a:picLocks noChangeAspect="1"/>
          </p:cNvPicPr>
          <p:nvPr/>
        </p:nvPicPr>
        <p:blipFill>
          <a:blip r:embed="rId3" cstate="print"/>
          <a:stretch>
            <a:fillRect/>
          </a:stretch>
        </p:blipFill>
        <p:spPr>
          <a:xfrm>
            <a:off x="485575" y="1752608"/>
            <a:ext cx="8138672" cy="4033838"/>
          </a:xfrm>
          <a:prstGeom prst="rect">
            <a:avLst/>
          </a:prstGeom>
        </p:spPr>
      </p:pic>
      <p:sp>
        <p:nvSpPr>
          <p:cNvPr id="44034" name="Title 1"/>
          <p:cNvSpPr>
            <a:spLocks noGrp="1"/>
          </p:cNvSpPr>
          <p:nvPr>
            <p:ph type="title"/>
          </p:nvPr>
        </p:nvSpPr>
        <p:spPr>
          <a:xfrm>
            <a:off x="265034" y="112640"/>
            <a:ext cx="8589608" cy="925937"/>
          </a:xfrm>
        </p:spPr>
        <p:txBody>
          <a:bodyPr>
            <a:noAutofit/>
          </a:bodyPr>
          <a:lstStyle/>
          <a:p>
            <a:pPr eaLnBrk="1" hangingPunct="1"/>
            <a:r>
              <a:rPr lang="es-ES" sz="3200" b="1" spc="-30" dirty="0" smtClean="0">
                <a:solidFill>
                  <a:srgbClr val="C00000"/>
                </a:solidFill>
              </a:rPr>
              <a:t>Ruptura  no ciclo do investimento dificulta </a:t>
            </a:r>
            <a:br>
              <a:rPr lang="es-ES" sz="3200" b="1" spc="-30" dirty="0" smtClean="0">
                <a:solidFill>
                  <a:srgbClr val="C00000"/>
                </a:solidFill>
              </a:rPr>
            </a:br>
            <a:r>
              <a:rPr lang="es-ES" sz="3200" b="1" spc="-30" dirty="0" smtClean="0">
                <a:solidFill>
                  <a:srgbClr val="C00000"/>
                </a:solidFill>
              </a:rPr>
              <a:t>a </a:t>
            </a:r>
            <a:r>
              <a:rPr lang="es-ES" sz="3200" b="1" spc="-30" dirty="0" err="1" smtClean="0">
                <a:solidFill>
                  <a:srgbClr val="C00000"/>
                </a:solidFill>
              </a:rPr>
              <a:t>construção</a:t>
            </a:r>
            <a:r>
              <a:rPr lang="es-ES" sz="3200" b="1" spc="-30" dirty="0" smtClean="0">
                <a:solidFill>
                  <a:srgbClr val="C00000"/>
                </a:solidFill>
              </a:rPr>
              <a:t>  de capacidades</a:t>
            </a:r>
          </a:p>
        </p:txBody>
      </p:sp>
      <p:sp>
        <p:nvSpPr>
          <p:cNvPr id="7" name="TextBox 6"/>
          <p:cNvSpPr txBox="1"/>
          <p:nvPr/>
        </p:nvSpPr>
        <p:spPr>
          <a:xfrm>
            <a:off x="950714" y="5790368"/>
            <a:ext cx="7631033" cy="230832"/>
          </a:xfrm>
          <a:prstGeom prst="rect">
            <a:avLst/>
          </a:prstGeom>
          <a:noFill/>
        </p:spPr>
        <p:txBody>
          <a:bodyPr wrap="square" rtlCol="0">
            <a:spAutoFit/>
          </a:bodyPr>
          <a:lstStyle/>
          <a:p>
            <a:r>
              <a:rPr lang="es-ES" sz="900" b="1" dirty="0" smtClean="0"/>
              <a:t>Fuente</a:t>
            </a:r>
            <a:r>
              <a:rPr lang="es-ES" sz="900" dirty="0" smtClean="0"/>
              <a:t>: CEPAL, Base de datos CEPALSTAT, sobre la base de cifras oficiales.</a:t>
            </a:r>
          </a:p>
        </p:txBody>
      </p:sp>
      <p:sp>
        <p:nvSpPr>
          <p:cNvPr id="6" name="Rectangle 4"/>
          <p:cNvSpPr>
            <a:spLocks noChangeArrowheads="1"/>
          </p:cNvSpPr>
          <p:nvPr/>
        </p:nvSpPr>
        <p:spPr bwMode="auto">
          <a:xfrm>
            <a:off x="-9723" y="1142798"/>
            <a:ext cx="9139123" cy="646331"/>
          </a:xfrm>
          <a:prstGeom prst="rect">
            <a:avLst/>
          </a:prstGeom>
          <a:noFill/>
          <a:ln w="9525">
            <a:noFill/>
            <a:miter lim="800000"/>
            <a:headEnd/>
            <a:tailEnd/>
          </a:ln>
        </p:spPr>
        <p:txBody>
          <a:bodyPr wrap="square">
            <a:spAutoFit/>
          </a:bodyPr>
          <a:lstStyle/>
          <a:p>
            <a:pPr algn="ctr"/>
            <a:r>
              <a:rPr lang="es-ES" sz="1200" b="1" dirty="0" smtClean="0"/>
              <a:t>AMÉRICA LATINA: TASA DE VARIACIÓN DE LA FORMACIÓN BRUTA DE CAPITAL FIJO EN TÉRMINOS REALES,</a:t>
            </a:r>
          </a:p>
          <a:p>
            <a:pPr algn="ctr"/>
            <a:r>
              <a:rPr lang="es-ES" sz="1200" b="1" dirty="0" smtClean="0"/>
              <a:t>1991-2000, 2001-2008, 2003-2008, 2010-2013 Y 2013-2015</a:t>
            </a:r>
          </a:p>
          <a:p>
            <a:pPr algn="ctr"/>
            <a:r>
              <a:rPr lang="es-ES" sz="1200" i="1" dirty="0" smtClean="0"/>
              <a:t>(En porcentajes)</a:t>
            </a:r>
          </a:p>
        </p:txBody>
      </p:sp>
      <p:cxnSp>
        <p:nvCxnSpPr>
          <p:cNvPr id="9" name="Straight Arrow Connector 8"/>
          <p:cNvCxnSpPr/>
          <p:nvPr/>
        </p:nvCxnSpPr>
        <p:spPr>
          <a:xfrm>
            <a:off x="1948776" y="2539138"/>
            <a:ext cx="216064" cy="12066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04070" y="2244828"/>
            <a:ext cx="589328" cy="11947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 19bis.jpg"/>
          <p:cNvPicPr>
            <a:picLocks noChangeAspect="1"/>
          </p:cNvPicPr>
          <p:nvPr/>
        </p:nvPicPr>
        <p:blipFill>
          <a:blip r:embed="rId2" cstate="print"/>
          <a:stretch>
            <a:fillRect/>
          </a:stretch>
        </p:blipFill>
        <p:spPr>
          <a:xfrm>
            <a:off x="101601" y="1307592"/>
            <a:ext cx="5871191" cy="4242816"/>
          </a:xfrm>
          <a:prstGeom prst="rect">
            <a:avLst/>
          </a:prstGeom>
        </p:spPr>
      </p:pic>
      <p:sp>
        <p:nvSpPr>
          <p:cNvPr id="2" name="Title 1"/>
          <p:cNvSpPr>
            <a:spLocks noGrp="1"/>
          </p:cNvSpPr>
          <p:nvPr>
            <p:ph type="title"/>
          </p:nvPr>
        </p:nvSpPr>
        <p:spPr>
          <a:xfrm>
            <a:off x="101601" y="110949"/>
            <a:ext cx="8918222" cy="587551"/>
          </a:xfrm>
        </p:spPr>
        <p:txBody>
          <a:bodyPr/>
          <a:lstStyle/>
          <a:p>
            <a:pPr marL="914400" lvl="1" indent="-514350" algn="ctr"/>
            <a:r>
              <a:rPr lang="es-AR" sz="3200" b="1" dirty="0" err="1" smtClean="0">
                <a:solidFill>
                  <a:srgbClr val="C00000"/>
                </a:solidFill>
                <a:latin typeface="+mn-lt"/>
              </a:rPr>
              <a:t>Estrutura</a:t>
            </a:r>
            <a:r>
              <a:rPr lang="es-AR" sz="3200" b="1" dirty="0" smtClean="0">
                <a:solidFill>
                  <a:srgbClr val="C00000"/>
                </a:solidFill>
                <a:latin typeface="+mn-lt"/>
              </a:rPr>
              <a:t> </a:t>
            </a:r>
            <a:r>
              <a:rPr lang="es-AR" sz="3200" b="1" dirty="0" err="1" smtClean="0">
                <a:solidFill>
                  <a:srgbClr val="C00000"/>
                </a:solidFill>
                <a:latin typeface="+mn-lt"/>
              </a:rPr>
              <a:t>produtiva</a:t>
            </a:r>
            <a:r>
              <a:rPr lang="es-AR" sz="3200" b="1" dirty="0" smtClean="0">
                <a:solidFill>
                  <a:srgbClr val="C00000"/>
                </a:solidFill>
                <a:latin typeface="+mn-lt"/>
              </a:rPr>
              <a:t> </a:t>
            </a:r>
            <a:r>
              <a:rPr lang="es-AR" sz="3200" b="1" dirty="0" err="1" smtClean="0">
                <a:solidFill>
                  <a:srgbClr val="C00000"/>
                </a:solidFill>
                <a:latin typeface="+mn-lt"/>
              </a:rPr>
              <a:t>pouco</a:t>
            </a:r>
            <a:r>
              <a:rPr lang="es-AR" sz="3200" b="1" dirty="0" smtClean="0">
                <a:solidFill>
                  <a:srgbClr val="C00000"/>
                </a:solidFill>
                <a:latin typeface="+mn-lt"/>
              </a:rPr>
              <a:t> diversificada</a:t>
            </a:r>
          </a:p>
        </p:txBody>
      </p:sp>
      <p:sp>
        <p:nvSpPr>
          <p:cNvPr id="4" name="TextBox 3"/>
          <p:cNvSpPr txBox="1"/>
          <p:nvPr/>
        </p:nvSpPr>
        <p:spPr>
          <a:xfrm>
            <a:off x="361244" y="698500"/>
            <a:ext cx="8319911" cy="646331"/>
          </a:xfrm>
          <a:prstGeom prst="rect">
            <a:avLst/>
          </a:prstGeom>
          <a:noFill/>
        </p:spPr>
        <p:txBody>
          <a:bodyPr wrap="square" rtlCol="0">
            <a:spAutoFit/>
          </a:bodyPr>
          <a:lstStyle/>
          <a:p>
            <a:pPr algn="ctr"/>
            <a:r>
              <a:rPr lang="es-ES" sz="1200" b="1" dirty="0" smtClean="0"/>
              <a:t>MUNDO (ECONOMAS SELECIONADAS): PRODUCTIVIDAD LABORAL RELATIVA RESPECTO DE LOS ESTADOS UNIDOS </a:t>
            </a:r>
            <a:br>
              <a:rPr lang="es-ES" sz="1200" b="1" dirty="0" smtClean="0"/>
            </a:br>
            <a:r>
              <a:rPr lang="es-ES" sz="1200" b="1" dirty="0" smtClean="0"/>
              <a:t>E ÍNDICE DE INTENSIDAD TECNOLÓGICA, 2012</a:t>
            </a:r>
          </a:p>
          <a:p>
            <a:endParaRPr lang="en-US" sz="1200" b="1" dirty="0"/>
          </a:p>
        </p:txBody>
      </p:sp>
      <p:sp>
        <p:nvSpPr>
          <p:cNvPr id="5" name="TextBox 4"/>
          <p:cNvSpPr txBox="1"/>
          <p:nvPr/>
        </p:nvSpPr>
        <p:spPr>
          <a:xfrm>
            <a:off x="772510" y="5585075"/>
            <a:ext cx="7908645" cy="461665"/>
          </a:xfrm>
          <a:prstGeom prst="rect">
            <a:avLst/>
          </a:prstGeom>
          <a:noFill/>
        </p:spPr>
        <p:txBody>
          <a:bodyPr wrap="square" rtlCol="0">
            <a:spAutoFit/>
          </a:bodyPr>
          <a:lstStyle/>
          <a:p>
            <a:r>
              <a:rPr lang="es-ES" sz="800" b="1" dirty="0"/>
              <a:t>Fuente: </a:t>
            </a:r>
            <a:r>
              <a:rPr lang="es-ES" sz="800" dirty="0" smtClean="0"/>
              <a:t>CEPAL, sobre la base de </a:t>
            </a:r>
            <a:r>
              <a:rPr lang="es-ES" sz="800" dirty="0"/>
              <a:t>la Base de Datos Estadísticos de las Naciones Unidas sobre el Comercio de Productos Básicos </a:t>
            </a:r>
            <a:r>
              <a:rPr lang="es-ES" sz="800" dirty="0" smtClean="0"/>
              <a:t>(COMTRADE) y </a:t>
            </a:r>
            <a:r>
              <a:rPr lang="es-ES" sz="800" dirty="0"/>
              <a:t>datos </a:t>
            </a:r>
            <a:r>
              <a:rPr lang="es-ES" sz="800" dirty="0" smtClean="0"/>
              <a:t>de la </a:t>
            </a:r>
            <a:r>
              <a:rPr lang="es-ES" sz="800" dirty="0"/>
              <a:t>Oficina de Patentes y Marcas de los Estados Unidos (USPTO), la Organización de las Naciones Unidas para la Educación, la Ciencia y la Cultura (UNESCO), la </a:t>
            </a:r>
            <a:r>
              <a:rPr lang="es-ES" sz="800" dirty="0" smtClean="0"/>
              <a:t>Organización </a:t>
            </a:r>
            <a:r>
              <a:rPr lang="es-ES" sz="800" dirty="0"/>
              <a:t>de Cooperación y Desarrollo Económicos (OCDE), la Red de Indicadores de Ciencia y Tecnología Iberoamericana e Interamericana (RICYT) y la CEPAL</a:t>
            </a:r>
            <a:r>
              <a:rPr lang="es-ES" sz="800" dirty="0" smtClean="0"/>
              <a:t>.</a:t>
            </a:r>
            <a:endParaRPr lang="es-ES" sz="800" dirty="0"/>
          </a:p>
        </p:txBody>
      </p:sp>
      <p:sp>
        <p:nvSpPr>
          <p:cNvPr id="6" name="TextBox 5"/>
          <p:cNvSpPr txBox="1"/>
          <p:nvPr/>
        </p:nvSpPr>
        <p:spPr>
          <a:xfrm>
            <a:off x="5972792" y="1248008"/>
            <a:ext cx="3101623" cy="3416320"/>
          </a:xfrm>
          <a:prstGeom prst="rect">
            <a:avLst/>
          </a:prstGeom>
          <a:noFill/>
        </p:spPr>
        <p:txBody>
          <a:bodyPr wrap="square" rtlCol="0">
            <a:spAutoFit/>
          </a:bodyPr>
          <a:lstStyle/>
          <a:p>
            <a:r>
              <a:rPr lang="es-ES" dirty="0" smtClean="0"/>
              <a:t>CEPALITEC </a:t>
            </a:r>
            <a:r>
              <a:rPr lang="es-ES" dirty="0"/>
              <a:t>es </a:t>
            </a:r>
            <a:r>
              <a:rPr lang="es-ES" dirty="0" smtClean="0"/>
              <a:t>un promedio </a:t>
            </a:r>
            <a:r>
              <a:rPr lang="es-ES" dirty="0"/>
              <a:t>no </a:t>
            </a:r>
            <a:r>
              <a:rPr lang="es-ES" dirty="0" smtClean="0"/>
              <a:t>ponderado </a:t>
            </a:r>
            <a:r>
              <a:rPr lang="es-ES" dirty="0"/>
              <a:t>de tres </a:t>
            </a:r>
            <a:r>
              <a:rPr lang="es-ES" dirty="0" smtClean="0"/>
              <a:t>indicadores, </a:t>
            </a:r>
            <a:r>
              <a:rPr lang="es-ES" dirty="0"/>
              <a:t>normalizados </a:t>
            </a:r>
            <a:r>
              <a:rPr lang="es-ES" dirty="0" smtClean="0"/>
              <a:t>entre 0 y 1: </a:t>
            </a:r>
          </a:p>
          <a:p>
            <a:pPr marL="342900" indent="-342900">
              <a:buAutoNum type="arabicPeriod"/>
            </a:pPr>
            <a:r>
              <a:rPr lang="es-ES" dirty="0" smtClean="0"/>
              <a:t>Las </a:t>
            </a:r>
            <a:r>
              <a:rPr lang="es-ES" dirty="0"/>
              <a:t>exportaciones </a:t>
            </a:r>
            <a:r>
              <a:rPr lang="es-ES" dirty="0" smtClean="0"/>
              <a:t>de nivel tecnológico alto y medio, </a:t>
            </a:r>
            <a:r>
              <a:rPr lang="es-ES" dirty="0"/>
              <a:t>como porcentaje de las </a:t>
            </a:r>
            <a:r>
              <a:rPr lang="es-ES" dirty="0" smtClean="0"/>
              <a:t>exportaciones totales </a:t>
            </a:r>
          </a:p>
          <a:p>
            <a:pPr marL="342900" indent="-342900">
              <a:buAutoNum type="arabicPeriod"/>
            </a:pPr>
            <a:r>
              <a:rPr lang="es-ES" dirty="0" smtClean="0"/>
              <a:t>El </a:t>
            </a:r>
            <a:r>
              <a:rPr lang="es-ES" dirty="0"/>
              <a:t>número de patentes por millón de </a:t>
            </a:r>
            <a:r>
              <a:rPr lang="es-ES" dirty="0" smtClean="0"/>
              <a:t>habitantes, y</a:t>
            </a:r>
          </a:p>
          <a:p>
            <a:pPr marL="342900" indent="-342900">
              <a:buAutoNum type="arabicPeriod"/>
            </a:pPr>
            <a:r>
              <a:rPr lang="es-ES" dirty="0" smtClean="0"/>
              <a:t>Los </a:t>
            </a:r>
            <a:r>
              <a:rPr lang="es-ES" dirty="0"/>
              <a:t>gastos en investigación y desarrollo como porcentaje del </a:t>
            </a:r>
            <a:r>
              <a:rPr lang="es-ES" dirty="0" smtClean="0"/>
              <a:t>PIB</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358" y="58383"/>
            <a:ext cx="8558514" cy="1077218"/>
          </a:xfrm>
          <a:prstGeom prst="rect">
            <a:avLst/>
          </a:prstGeom>
          <a:noFill/>
        </p:spPr>
        <p:txBody>
          <a:bodyPr wrap="square" rtlCol="0">
            <a:spAutoFit/>
          </a:bodyPr>
          <a:lstStyle/>
          <a:p>
            <a:pPr algn="ctr"/>
            <a:r>
              <a:rPr lang="es-ES" sz="3200" b="1" dirty="0" smtClean="0">
                <a:solidFill>
                  <a:srgbClr val="C00000"/>
                </a:solidFill>
              </a:rPr>
              <a:t>A persistente </a:t>
            </a:r>
            <a:r>
              <a:rPr lang="es-ES" sz="3200" b="1" dirty="0" err="1" smtClean="0">
                <a:solidFill>
                  <a:srgbClr val="C00000"/>
                </a:solidFill>
              </a:rPr>
              <a:t>diferença</a:t>
            </a:r>
            <a:r>
              <a:rPr lang="es-ES" sz="3200" b="1" dirty="0" smtClean="0">
                <a:solidFill>
                  <a:srgbClr val="C00000"/>
                </a:solidFill>
              </a:rPr>
              <a:t> de </a:t>
            </a:r>
            <a:r>
              <a:rPr lang="es-ES" sz="3200" b="1" dirty="0" err="1" smtClean="0">
                <a:solidFill>
                  <a:srgbClr val="C00000"/>
                </a:solidFill>
              </a:rPr>
              <a:t>produtividade</a:t>
            </a:r>
            <a:r>
              <a:rPr lang="es-ES" sz="3200" b="1" dirty="0" smtClean="0">
                <a:solidFill>
                  <a:srgbClr val="C00000"/>
                </a:solidFill>
              </a:rPr>
              <a:t> </a:t>
            </a:r>
            <a:r>
              <a:rPr lang="es-ES" sz="3200" b="1" dirty="0" err="1" smtClean="0">
                <a:solidFill>
                  <a:srgbClr val="C00000"/>
                </a:solidFill>
              </a:rPr>
              <a:t>põe</a:t>
            </a:r>
            <a:r>
              <a:rPr lang="es-ES" sz="3200" b="1" dirty="0" smtClean="0">
                <a:solidFill>
                  <a:srgbClr val="C00000"/>
                </a:solidFill>
              </a:rPr>
              <a:t> </a:t>
            </a:r>
            <a:br>
              <a:rPr lang="es-ES" sz="3200" b="1" dirty="0" smtClean="0">
                <a:solidFill>
                  <a:srgbClr val="C00000"/>
                </a:solidFill>
              </a:rPr>
            </a:br>
            <a:r>
              <a:rPr lang="es-ES" sz="3200" b="1" dirty="0" err="1" smtClean="0">
                <a:solidFill>
                  <a:srgbClr val="C00000"/>
                </a:solidFill>
              </a:rPr>
              <a:t>em</a:t>
            </a:r>
            <a:r>
              <a:rPr lang="es-ES" sz="3200" b="1" dirty="0" smtClean="0">
                <a:solidFill>
                  <a:srgbClr val="C00000"/>
                </a:solidFill>
              </a:rPr>
              <a:t> </a:t>
            </a:r>
            <a:r>
              <a:rPr lang="es-ES" sz="3200" b="1" dirty="0" err="1" smtClean="0">
                <a:solidFill>
                  <a:srgbClr val="C00000"/>
                </a:solidFill>
              </a:rPr>
              <a:t>perigo</a:t>
            </a:r>
            <a:r>
              <a:rPr lang="es-ES" sz="3200" b="1" dirty="0" smtClean="0">
                <a:solidFill>
                  <a:srgbClr val="C00000"/>
                </a:solidFill>
              </a:rPr>
              <a:t> os </a:t>
            </a:r>
            <a:r>
              <a:rPr lang="es-ES" sz="3200" b="1" dirty="0" err="1" smtClean="0">
                <a:solidFill>
                  <a:srgbClr val="C00000"/>
                </a:solidFill>
              </a:rPr>
              <a:t>ganhos</a:t>
            </a:r>
            <a:r>
              <a:rPr lang="es-ES" sz="3200" b="1" dirty="0" smtClean="0">
                <a:solidFill>
                  <a:srgbClr val="C00000"/>
                </a:solidFill>
              </a:rPr>
              <a:t> </a:t>
            </a:r>
            <a:r>
              <a:rPr lang="es-ES" sz="3200" b="1" dirty="0" err="1" smtClean="0">
                <a:solidFill>
                  <a:srgbClr val="C00000"/>
                </a:solidFill>
              </a:rPr>
              <a:t>sociais</a:t>
            </a:r>
            <a:r>
              <a:rPr lang="es-ES" sz="3200" b="1" dirty="0" smtClean="0">
                <a:solidFill>
                  <a:srgbClr val="C00000"/>
                </a:solidFill>
              </a:rPr>
              <a:t> no longo </a:t>
            </a:r>
            <a:r>
              <a:rPr lang="es-ES" sz="3200" b="1" dirty="0" err="1" smtClean="0">
                <a:solidFill>
                  <a:srgbClr val="C00000"/>
                </a:solidFill>
              </a:rPr>
              <a:t>prazo</a:t>
            </a:r>
            <a:endParaRPr lang="en-US" sz="3200" b="1" dirty="0">
              <a:solidFill>
                <a:srgbClr val="C00000"/>
              </a:solidFill>
            </a:endParaRPr>
          </a:p>
        </p:txBody>
      </p:sp>
      <p:sp>
        <p:nvSpPr>
          <p:cNvPr id="4" name="Rectangle 3"/>
          <p:cNvSpPr/>
          <p:nvPr/>
        </p:nvSpPr>
        <p:spPr>
          <a:xfrm>
            <a:off x="513939" y="1040659"/>
            <a:ext cx="8108504" cy="646331"/>
          </a:xfrm>
          <a:prstGeom prst="rect">
            <a:avLst/>
          </a:prstGeom>
        </p:spPr>
        <p:txBody>
          <a:bodyPr wrap="square">
            <a:spAutoFit/>
          </a:bodyPr>
          <a:lstStyle/>
          <a:p>
            <a:pPr lvl="0" algn="ctr" defTabSz="914400"/>
            <a:r>
              <a:rPr lang="es-ES" sz="1200" b="1" dirty="0" smtClean="0">
                <a:ea typeface="Times New Roman" pitchFamily="18" charset="0"/>
                <a:cs typeface="Times New Roman" pitchFamily="18" charset="0"/>
              </a:rPr>
              <a:t>AMÉRICA LATINA Y EL CARIBE Y UNIÓN EUROPEA: PRODUCTIVIDAD</a:t>
            </a:r>
          </a:p>
          <a:p>
            <a:pPr lvl="0" algn="ctr" defTabSz="914400"/>
            <a:r>
              <a:rPr lang="es-ES" sz="1200" b="1" dirty="0" smtClean="0">
                <a:ea typeface="Times New Roman" pitchFamily="18" charset="0"/>
                <a:cs typeface="Times New Roman" pitchFamily="18" charset="0"/>
              </a:rPr>
              <a:t>RELATIVA RESPECTO DE LOS ESTADOS UNIDOS, 1991-2014</a:t>
            </a:r>
          </a:p>
          <a:p>
            <a:pPr lvl="0" algn="ctr" defTabSz="914400"/>
            <a:r>
              <a:rPr lang="es-ES" sz="1200" i="1" dirty="0" smtClean="0">
                <a:ea typeface="Times New Roman" pitchFamily="18" charset="0"/>
                <a:cs typeface="Times New Roman" pitchFamily="18" charset="0"/>
              </a:rPr>
              <a:t>(En porcentajes)</a:t>
            </a:r>
            <a:endParaRPr lang="es-ES_tradnl" sz="1200" i="1" dirty="0" smtClean="0">
              <a:cs typeface="Arial" pitchFamily="34" charset="0"/>
            </a:endParaRPr>
          </a:p>
        </p:txBody>
      </p:sp>
      <p:sp>
        <p:nvSpPr>
          <p:cNvPr id="5" name="TextBox 4"/>
          <p:cNvSpPr txBox="1"/>
          <p:nvPr/>
        </p:nvSpPr>
        <p:spPr>
          <a:xfrm>
            <a:off x="594078" y="5742739"/>
            <a:ext cx="8264794" cy="230832"/>
          </a:xfrm>
          <a:prstGeom prst="rect">
            <a:avLst/>
          </a:prstGeom>
          <a:noFill/>
        </p:spPr>
        <p:txBody>
          <a:bodyPr wrap="square" rtlCol="0">
            <a:spAutoFit/>
          </a:bodyPr>
          <a:lstStyle/>
          <a:p>
            <a:r>
              <a:rPr lang="es-ES" sz="900" b="1" dirty="0" smtClean="0"/>
              <a:t>Fuente: </a:t>
            </a:r>
            <a:r>
              <a:rPr lang="es-ES" sz="900" dirty="0" smtClean="0"/>
              <a:t>CEPAL, </a:t>
            </a:r>
            <a:r>
              <a:rPr lang="es-ES" sz="900" i="1" dirty="0" smtClean="0"/>
              <a:t>La Unión Europea y América Latina y el Caribe ante la nueva coyuntura económica y social, </a:t>
            </a:r>
            <a:r>
              <a:rPr lang="es-ES" sz="900" dirty="0" smtClean="0"/>
              <a:t>2015.</a:t>
            </a:r>
          </a:p>
        </p:txBody>
      </p:sp>
      <p:pic>
        <p:nvPicPr>
          <p:cNvPr id="7" name="Picture 6" descr="Slide 18.jpg"/>
          <p:cNvPicPr>
            <a:picLocks noChangeAspect="1"/>
          </p:cNvPicPr>
          <p:nvPr/>
        </p:nvPicPr>
        <p:blipFill>
          <a:blip r:embed="rId3" cstate="print"/>
          <a:stretch>
            <a:fillRect/>
          </a:stretch>
        </p:blipFill>
        <p:spPr>
          <a:xfrm>
            <a:off x="947928" y="1661160"/>
            <a:ext cx="7461504" cy="40538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96" name="TextBox 4"/>
          <p:cNvSpPr txBox="1">
            <a:spLocks noChangeArrowheads="1"/>
          </p:cNvSpPr>
          <p:nvPr/>
        </p:nvSpPr>
        <p:spPr bwMode="auto">
          <a:xfrm>
            <a:off x="1102062" y="1386108"/>
            <a:ext cx="7056083" cy="461665"/>
          </a:xfrm>
          <a:prstGeom prst="rect">
            <a:avLst/>
          </a:prstGeom>
          <a:noFill/>
          <a:ln w="9525">
            <a:noFill/>
            <a:miter lim="800000"/>
            <a:headEnd/>
            <a:tailEnd/>
          </a:ln>
        </p:spPr>
        <p:txBody>
          <a:bodyPr wrap="square">
            <a:spAutoFit/>
          </a:bodyPr>
          <a:lstStyle/>
          <a:p>
            <a:pPr algn="ctr"/>
            <a:r>
              <a:rPr lang="es-ES" sz="1200" b="1" dirty="0" smtClean="0">
                <a:latin typeface="Calibri" pitchFamily="34" charset="0"/>
              </a:rPr>
              <a:t>PARTICIPACIÓN EN LAS SOLICITUDES MUNDIALES DE PATENTES, RESIDENTES Y NO RESIDENTES,1990 Y 2014</a:t>
            </a:r>
          </a:p>
          <a:p>
            <a:pPr algn="ctr"/>
            <a:r>
              <a:rPr lang="es-ES" sz="1200" i="1" dirty="0" smtClean="0">
                <a:latin typeface="Calibri" pitchFamily="34" charset="0"/>
              </a:rPr>
              <a:t>(</a:t>
            </a:r>
            <a:r>
              <a:rPr lang="es-ES" sz="1200" i="1" dirty="0">
                <a:latin typeface="Calibri" pitchFamily="34" charset="0"/>
              </a:rPr>
              <a:t>En porcentajes)</a:t>
            </a:r>
          </a:p>
        </p:txBody>
      </p:sp>
      <p:sp>
        <p:nvSpPr>
          <p:cNvPr id="96297" name="TextBox 5"/>
          <p:cNvSpPr txBox="1">
            <a:spLocks noChangeArrowheads="1"/>
          </p:cNvSpPr>
          <p:nvPr/>
        </p:nvSpPr>
        <p:spPr bwMode="auto">
          <a:xfrm>
            <a:off x="943245" y="5607721"/>
            <a:ext cx="7329204" cy="230832"/>
          </a:xfrm>
          <a:prstGeom prst="rect">
            <a:avLst/>
          </a:prstGeom>
          <a:noFill/>
          <a:ln w="9525">
            <a:noFill/>
            <a:miter lim="800000"/>
            <a:headEnd/>
            <a:tailEnd/>
          </a:ln>
        </p:spPr>
        <p:txBody>
          <a:bodyPr wrap="square">
            <a:spAutoFit/>
          </a:bodyPr>
          <a:lstStyle/>
          <a:p>
            <a:r>
              <a:rPr lang="es-ES" sz="900" b="1" dirty="0">
                <a:latin typeface="Calibri" pitchFamily="34" charset="0"/>
              </a:rPr>
              <a:t>Fuente</a:t>
            </a:r>
            <a:r>
              <a:rPr lang="es-ES" sz="900" dirty="0">
                <a:latin typeface="Calibri" pitchFamily="34" charset="0"/>
              </a:rPr>
              <a:t>: </a:t>
            </a:r>
            <a:r>
              <a:rPr lang="es-ES" sz="900" dirty="0" smtClean="0">
                <a:latin typeface="Calibri" pitchFamily="34" charset="0"/>
              </a:rPr>
              <a:t>CEPAL, sobre la base de la información estadística de la Organización </a:t>
            </a:r>
            <a:r>
              <a:rPr lang="es-ES" sz="900" dirty="0">
                <a:latin typeface="Calibri" pitchFamily="34" charset="0"/>
              </a:rPr>
              <a:t>Mundial de la Propiedad Intelectual (OMPI</a:t>
            </a:r>
            <a:r>
              <a:rPr lang="es-ES" sz="900" dirty="0" smtClean="0">
                <a:latin typeface="Calibri" pitchFamily="34" charset="0"/>
              </a:rPr>
              <a:t>).</a:t>
            </a:r>
            <a:endParaRPr lang="es-ES" sz="900" dirty="0">
              <a:latin typeface="Calibri" pitchFamily="34" charset="0"/>
            </a:endParaRPr>
          </a:p>
        </p:txBody>
      </p:sp>
      <p:sp>
        <p:nvSpPr>
          <p:cNvPr id="6" name="Title 5"/>
          <p:cNvSpPr>
            <a:spLocks noGrp="1"/>
          </p:cNvSpPr>
          <p:nvPr>
            <p:ph type="title"/>
          </p:nvPr>
        </p:nvSpPr>
        <p:spPr>
          <a:xfrm>
            <a:off x="0" y="243108"/>
            <a:ext cx="9144000" cy="1143000"/>
          </a:xfrm>
        </p:spPr>
        <p:txBody>
          <a:bodyPr>
            <a:normAutofit fontScale="90000"/>
          </a:bodyPr>
          <a:lstStyle/>
          <a:p>
            <a:r>
              <a:rPr lang="es-ES" sz="2800" b="1" spc="-40" dirty="0" err="1" smtClean="0">
                <a:solidFill>
                  <a:srgbClr val="C00000"/>
                </a:solidFill>
              </a:rPr>
              <a:t>Diferença</a:t>
            </a:r>
            <a:r>
              <a:rPr lang="es-ES" sz="2800" b="1" spc="-40" dirty="0" smtClean="0">
                <a:solidFill>
                  <a:srgbClr val="C00000"/>
                </a:solidFill>
              </a:rPr>
              <a:t> de </a:t>
            </a:r>
            <a:r>
              <a:rPr lang="es-ES" sz="2800" b="1" spc="-40" dirty="0" err="1" smtClean="0">
                <a:solidFill>
                  <a:srgbClr val="C00000"/>
                </a:solidFill>
              </a:rPr>
              <a:t>desempenho</a:t>
            </a:r>
            <a:r>
              <a:rPr lang="es-ES" sz="2800" b="1" spc="-40" dirty="0" smtClean="0">
                <a:solidFill>
                  <a:srgbClr val="C00000"/>
                </a:solidFill>
              </a:rPr>
              <a:t> (patentes) como resultado do </a:t>
            </a:r>
            <a:r>
              <a:rPr lang="es-ES" sz="2800" b="1" spc="-40" dirty="0" err="1" smtClean="0">
                <a:solidFill>
                  <a:srgbClr val="C00000"/>
                </a:solidFill>
              </a:rPr>
              <a:t>esforço</a:t>
            </a:r>
            <a:r>
              <a:rPr lang="es-ES" sz="2800" b="1" spc="-40" dirty="0" smtClean="0">
                <a:solidFill>
                  <a:srgbClr val="C00000"/>
                </a:solidFill>
              </a:rPr>
              <a:t> </a:t>
            </a:r>
            <a:r>
              <a:rPr lang="es-ES" sz="2800" b="1" spc="-40" dirty="0" err="1" smtClean="0">
                <a:solidFill>
                  <a:srgbClr val="C00000"/>
                </a:solidFill>
              </a:rPr>
              <a:t>em</a:t>
            </a:r>
            <a:r>
              <a:rPr lang="es-ES" sz="2800" b="1" spc="-40" dirty="0" smtClean="0">
                <a:solidFill>
                  <a:srgbClr val="C00000"/>
                </a:solidFill>
              </a:rPr>
              <a:t> P+D (</a:t>
            </a:r>
            <a:r>
              <a:rPr lang="es-ES" sz="2800" b="1" spc="-40" dirty="0" err="1" smtClean="0">
                <a:solidFill>
                  <a:srgbClr val="C00000"/>
                </a:solidFill>
              </a:rPr>
              <a:t>na</a:t>
            </a:r>
            <a:r>
              <a:rPr lang="es-ES" sz="2800" b="1" spc="-40" dirty="0" smtClean="0">
                <a:solidFill>
                  <a:srgbClr val="C00000"/>
                </a:solidFill>
              </a:rPr>
              <a:t> China e </a:t>
            </a:r>
            <a:r>
              <a:rPr lang="es-ES" sz="2800" b="1" spc="-40" dirty="0" err="1" smtClean="0">
                <a:solidFill>
                  <a:srgbClr val="C00000"/>
                </a:solidFill>
              </a:rPr>
              <a:t>na</a:t>
            </a:r>
            <a:r>
              <a:rPr lang="es-ES" sz="2800" b="1" spc="-40" dirty="0" smtClean="0">
                <a:solidFill>
                  <a:srgbClr val="C00000"/>
                </a:solidFill>
              </a:rPr>
              <a:t> República da </a:t>
            </a:r>
            <a:r>
              <a:rPr lang="es-ES" sz="2800" b="1" spc="-40" dirty="0" err="1" smtClean="0">
                <a:solidFill>
                  <a:srgbClr val="C00000"/>
                </a:solidFill>
              </a:rPr>
              <a:t>Coreia</a:t>
            </a:r>
            <a:r>
              <a:rPr lang="es-ES" sz="2800" b="1" spc="-40" dirty="0" smtClean="0">
                <a:solidFill>
                  <a:srgbClr val="C00000"/>
                </a:solidFill>
              </a:rPr>
              <a:t> </a:t>
            </a:r>
            <a:r>
              <a:rPr lang="es-ES" sz="2800" b="1" spc="-40" dirty="0" err="1" smtClean="0">
                <a:solidFill>
                  <a:srgbClr val="C00000"/>
                </a:solidFill>
              </a:rPr>
              <a:t>passa</a:t>
            </a:r>
            <a:r>
              <a:rPr lang="es-ES" sz="2800" b="1" spc="-40" dirty="0" smtClean="0">
                <a:solidFill>
                  <a:srgbClr val="C00000"/>
                </a:solidFill>
              </a:rPr>
              <a:t> de 2% a 4% do PIB)</a:t>
            </a:r>
            <a:endParaRPr lang="es-ES" sz="2800" b="1" spc="-40" dirty="0">
              <a:solidFill>
                <a:srgbClr val="C00000"/>
              </a:solidFill>
            </a:endParaRPr>
          </a:p>
        </p:txBody>
      </p:sp>
      <p:pic>
        <p:nvPicPr>
          <p:cNvPr id="8" name="Picture 7" descr="Slide 15.jpg"/>
          <p:cNvPicPr>
            <a:picLocks noChangeAspect="1"/>
          </p:cNvPicPr>
          <p:nvPr/>
        </p:nvPicPr>
        <p:blipFill>
          <a:blip r:embed="rId3" cstate="print"/>
          <a:stretch>
            <a:fillRect/>
          </a:stretch>
        </p:blipFill>
        <p:spPr>
          <a:xfrm>
            <a:off x="0" y="1962206"/>
            <a:ext cx="9144000" cy="35169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txBox="1">
            <a:spLocks/>
          </p:cNvSpPr>
          <p:nvPr/>
        </p:nvSpPr>
        <p:spPr bwMode="auto">
          <a:xfrm>
            <a:off x="11934" y="154185"/>
            <a:ext cx="9093966" cy="947317"/>
          </a:xfrm>
          <a:prstGeom prst="rect">
            <a:avLst/>
          </a:prstGeom>
          <a:noFill/>
          <a:ln w="9525">
            <a:noFill/>
            <a:miter lim="800000"/>
            <a:headEnd/>
            <a:tailEnd/>
          </a:ln>
        </p:spPr>
        <p:txBody>
          <a:bodyPr/>
          <a:lstStyle/>
          <a:p>
            <a:pPr algn="ctr">
              <a:lnSpc>
                <a:spcPct val="95000"/>
              </a:lnSpc>
            </a:pPr>
            <a:r>
              <a:rPr lang="es-CO" sz="3200" b="1" dirty="0" smtClean="0">
                <a:solidFill>
                  <a:srgbClr val="C00000"/>
                </a:solidFill>
              </a:rPr>
              <a:t>A </a:t>
            </a:r>
            <a:r>
              <a:rPr lang="es-CO" sz="3200" b="1" dirty="0" err="1" smtClean="0">
                <a:solidFill>
                  <a:srgbClr val="C00000"/>
                </a:solidFill>
              </a:rPr>
              <a:t>redução</a:t>
            </a:r>
            <a:r>
              <a:rPr lang="es-CO" sz="3200" b="1" dirty="0" smtClean="0">
                <a:solidFill>
                  <a:srgbClr val="C00000"/>
                </a:solidFill>
              </a:rPr>
              <a:t> </a:t>
            </a:r>
            <a:r>
              <a:rPr lang="es-CO" sz="3200" b="1" dirty="0" err="1" smtClean="0">
                <a:solidFill>
                  <a:srgbClr val="C00000"/>
                </a:solidFill>
              </a:rPr>
              <a:t>na</a:t>
            </a:r>
            <a:r>
              <a:rPr lang="es-CO" sz="3200" b="1" dirty="0" smtClean="0">
                <a:solidFill>
                  <a:srgbClr val="C00000"/>
                </a:solidFill>
              </a:rPr>
              <a:t> pobreza </a:t>
            </a:r>
          </a:p>
          <a:p>
            <a:pPr algn="ctr">
              <a:lnSpc>
                <a:spcPct val="95000"/>
              </a:lnSpc>
            </a:pPr>
            <a:r>
              <a:rPr lang="es-CO" sz="3200" b="1" dirty="0" smtClean="0">
                <a:solidFill>
                  <a:srgbClr val="C00000"/>
                </a:solidFill>
              </a:rPr>
              <a:t>está estancada desde 2012</a:t>
            </a:r>
            <a:endParaRPr lang="es-CO" sz="3200" b="1" dirty="0" smtClean="0">
              <a:solidFill>
                <a:srgbClr val="C00000"/>
              </a:solidFill>
              <a:ea typeface="+mj-ea"/>
              <a:cs typeface="+mj-cs"/>
            </a:endParaRPr>
          </a:p>
        </p:txBody>
      </p:sp>
      <p:sp>
        <p:nvSpPr>
          <p:cNvPr id="9" name="Rectangle 3"/>
          <p:cNvSpPr>
            <a:spLocks noChangeArrowheads="1"/>
          </p:cNvSpPr>
          <p:nvPr/>
        </p:nvSpPr>
        <p:spPr bwMode="auto">
          <a:xfrm>
            <a:off x="46616" y="1684672"/>
            <a:ext cx="4603876" cy="646331"/>
          </a:xfrm>
          <a:prstGeom prst="rect">
            <a:avLst/>
          </a:prstGeom>
          <a:noFill/>
          <a:ln w="9525">
            <a:noFill/>
            <a:miter lim="800000"/>
            <a:headEnd/>
            <a:tailEnd/>
          </a:ln>
        </p:spPr>
        <p:txBody>
          <a:bodyPr wrap="square">
            <a:spAutoFit/>
          </a:bodyPr>
          <a:lstStyle/>
          <a:p>
            <a:pPr algn="ctr"/>
            <a:r>
              <a:rPr lang="es-CL" sz="1200" b="1" dirty="0" smtClean="0">
                <a:latin typeface="+mn-lt"/>
              </a:rPr>
              <a:t>AMÉRICA LATINA: EVOLUCIÓN DE LA </a:t>
            </a:r>
            <a:r>
              <a:rPr lang="es-CL" sz="1200" b="1" dirty="0" smtClean="0"/>
              <a:t>POBLACIÓN QUE VIVE EN LA </a:t>
            </a:r>
            <a:r>
              <a:rPr lang="es-CL" sz="1200" b="1" dirty="0" smtClean="0">
                <a:latin typeface="+mn-lt"/>
              </a:rPr>
              <a:t>POBREZA Y LA POBREZA EXTREMA, 1990-2015</a:t>
            </a:r>
            <a:endParaRPr lang="es-CL" sz="1200" b="1" baseline="30000" dirty="0" smtClean="0">
              <a:latin typeface="+mn-lt"/>
            </a:endParaRPr>
          </a:p>
          <a:p>
            <a:pPr algn="ctr"/>
            <a:r>
              <a:rPr lang="es-CL" sz="1200" i="1" dirty="0" smtClean="0">
                <a:latin typeface="+mn-lt"/>
              </a:rPr>
              <a:t>(En porcentajes)</a:t>
            </a:r>
            <a:endParaRPr lang="es-CL" sz="1200" i="1" dirty="0">
              <a:latin typeface="+mn-lt"/>
            </a:endParaRPr>
          </a:p>
        </p:txBody>
      </p:sp>
      <p:sp>
        <p:nvSpPr>
          <p:cNvPr id="16" name="Rectangle 4"/>
          <p:cNvSpPr>
            <a:spLocks noChangeArrowheads="1"/>
          </p:cNvSpPr>
          <p:nvPr/>
        </p:nvSpPr>
        <p:spPr bwMode="auto">
          <a:xfrm>
            <a:off x="312518" y="5629869"/>
            <a:ext cx="7589537" cy="216982"/>
          </a:xfrm>
          <a:prstGeom prst="rect">
            <a:avLst/>
          </a:prstGeom>
          <a:noFill/>
          <a:ln w="9525">
            <a:noFill/>
            <a:miter lim="800000"/>
            <a:headEnd/>
            <a:tailEnd/>
          </a:ln>
        </p:spPr>
        <p:txBody>
          <a:bodyPr wrap="square">
            <a:spAutoFit/>
          </a:bodyPr>
          <a:lstStyle/>
          <a:p>
            <a:pPr>
              <a:lnSpc>
                <a:spcPct val="90000"/>
              </a:lnSpc>
            </a:pPr>
            <a:r>
              <a:rPr lang="es-CL" sz="900" b="1" dirty="0">
                <a:latin typeface="+mn-lt"/>
              </a:rPr>
              <a:t>Fuente</a:t>
            </a:r>
            <a:r>
              <a:rPr lang="es-CL" sz="900" dirty="0">
                <a:latin typeface="+mn-lt"/>
              </a:rPr>
              <a:t>: CEPAL, sobre la base de tabulaciones especiales de las encuestas de hogares de los respectivos </a:t>
            </a:r>
            <a:r>
              <a:rPr lang="es-CL" sz="900" dirty="0" smtClean="0">
                <a:latin typeface="+mn-lt"/>
              </a:rPr>
              <a:t>países.</a:t>
            </a:r>
          </a:p>
        </p:txBody>
      </p:sp>
      <p:sp>
        <p:nvSpPr>
          <p:cNvPr id="7" name="Rectangle 4"/>
          <p:cNvSpPr>
            <a:spLocks noChangeArrowheads="1"/>
          </p:cNvSpPr>
          <p:nvPr/>
        </p:nvSpPr>
        <p:spPr bwMode="auto">
          <a:xfrm>
            <a:off x="4588568" y="1711366"/>
            <a:ext cx="4572343" cy="461665"/>
          </a:xfrm>
          <a:prstGeom prst="rect">
            <a:avLst/>
          </a:prstGeom>
          <a:noFill/>
          <a:ln w="9525">
            <a:noFill/>
            <a:miter lim="800000"/>
            <a:headEnd/>
            <a:tailEnd/>
          </a:ln>
        </p:spPr>
        <p:txBody>
          <a:bodyPr wrap="square">
            <a:spAutoFit/>
          </a:bodyPr>
          <a:lstStyle/>
          <a:p>
            <a:pPr algn="ctr"/>
            <a:r>
              <a:rPr lang="es-ES" sz="1200" b="1" dirty="0" smtClean="0"/>
              <a:t>AMÉRICA LATINA (16 PAÍSES): COEFICIENTE DE GINI, </a:t>
            </a:r>
          </a:p>
          <a:p>
            <a:pPr algn="ctr"/>
            <a:r>
              <a:rPr lang="es-ES" sz="1200" b="1" dirty="0" smtClean="0"/>
              <a:t>2002, 2009 Y 2014</a:t>
            </a:r>
            <a:endParaRPr lang="es-ES" sz="1200" i="1" dirty="0" smtClean="0"/>
          </a:p>
        </p:txBody>
      </p:sp>
      <p:pic>
        <p:nvPicPr>
          <p:cNvPr id="11" name="Picture 10" descr="Slide 22b.jpg"/>
          <p:cNvPicPr>
            <a:picLocks noChangeAspect="1"/>
          </p:cNvPicPr>
          <p:nvPr/>
        </p:nvPicPr>
        <p:blipFill>
          <a:blip r:embed="rId3" cstate="print"/>
          <a:stretch>
            <a:fillRect/>
          </a:stretch>
        </p:blipFill>
        <p:spPr>
          <a:xfrm>
            <a:off x="4650492" y="2273047"/>
            <a:ext cx="4340991" cy="3252567"/>
          </a:xfrm>
          <a:prstGeom prst="rect">
            <a:avLst/>
          </a:prstGeom>
        </p:spPr>
      </p:pic>
      <p:pic>
        <p:nvPicPr>
          <p:cNvPr id="8" name="Picture 7" descr="Slide 22a.jpg"/>
          <p:cNvPicPr>
            <a:picLocks noChangeAspect="1"/>
          </p:cNvPicPr>
          <p:nvPr/>
        </p:nvPicPr>
        <p:blipFill>
          <a:blip r:embed="rId4" cstate="print"/>
          <a:stretch>
            <a:fillRect/>
          </a:stretch>
        </p:blipFill>
        <p:spPr>
          <a:xfrm>
            <a:off x="356419" y="2273220"/>
            <a:ext cx="4094041" cy="3109659"/>
          </a:xfrm>
          <a:prstGeom prst="rect">
            <a:avLst/>
          </a:prstGeom>
        </p:spPr>
      </p:pic>
    </p:spTree>
    <p:extLst>
      <p:ext uri="{BB962C8B-B14F-4D97-AF65-F5344CB8AC3E}">
        <p14:creationId xmlns:p14="http://schemas.microsoft.com/office/powerpoint/2010/main" xmlns="" val="95130326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1634</Words>
  <Application>Microsoft Office PowerPoint</Application>
  <PresentationFormat>On-screen Show (4:3)</PresentationFormat>
  <Paragraphs>98</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A região está atrás</vt:lpstr>
      <vt:lpstr>Vulnerabilidade externa latente</vt:lpstr>
      <vt:lpstr>Ruptura  no ciclo do investimento dificulta  a construção  de capacidades</vt:lpstr>
      <vt:lpstr>Estrutura produtiva pouco diversificada</vt:lpstr>
      <vt:lpstr>Slide 7</vt:lpstr>
      <vt:lpstr>Diferença de desempenho (patentes) como resultado do esforço em P+D (na China e na República da Coreia passa de 2% a 4% do PIB)</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11</cp:revision>
  <dcterms:created xsi:type="dcterms:W3CDTF">2018-03-05T18:53:09Z</dcterms:created>
  <dcterms:modified xsi:type="dcterms:W3CDTF">2018-04-09T17:41:54Z</dcterms:modified>
</cp:coreProperties>
</file>