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09" r:id="rId3"/>
    <p:sldId id="315" r:id="rId4"/>
    <p:sldId id="257" r:id="rId5"/>
    <p:sldId id="310" r:id="rId6"/>
    <p:sldId id="312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1E7EE2-C749-491A-880A-A440AD960D40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0C19EBBC-6D2C-45FE-A1C6-EEFE76EE27C6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pt-BR" sz="2400" dirty="0"/>
            <a:t>RETORNO PARA SOCIEDADE</a:t>
          </a:r>
        </a:p>
      </dgm:t>
    </dgm:pt>
    <dgm:pt modelId="{992B7804-7906-4F3E-9A3F-103D007C2C67}" type="parTrans" cxnId="{126CED72-B9D5-4861-8CD2-DE1F21FF04E9}">
      <dgm:prSet/>
      <dgm:spPr/>
      <dgm:t>
        <a:bodyPr/>
        <a:lstStyle/>
        <a:p>
          <a:endParaRPr lang="pt-BR"/>
        </a:p>
      </dgm:t>
    </dgm:pt>
    <dgm:pt modelId="{C7F1B259-7C37-466B-8817-25AEED6B1524}" type="sibTrans" cxnId="{126CED72-B9D5-4861-8CD2-DE1F21FF04E9}">
      <dgm:prSet/>
      <dgm:spPr/>
      <dgm:t>
        <a:bodyPr/>
        <a:lstStyle/>
        <a:p>
          <a:endParaRPr lang="pt-BR"/>
        </a:p>
      </dgm:t>
    </dgm:pt>
    <dgm:pt modelId="{BC4A1120-6A62-435E-BE1F-5EC716A4A33E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pt-BR" sz="2100" dirty="0"/>
            <a:t>31 Bi R$ RECURSOS PÚBLICOS GERADOS</a:t>
          </a:r>
        </a:p>
      </dgm:t>
    </dgm:pt>
    <dgm:pt modelId="{50F2117C-FB90-49D0-93B1-D1FFB25D9EC4}" type="parTrans" cxnId="{9B7DA99C-86E8-4D69-8FCE-D7EC582CE238}">
      <dgm:prSet/>
      <dgm:spPr/>
      <dgm:t>
        <a:bodyPr/>
        <a:lstStyle/>
        <a:p>
          <a:endParaRPr lang="pt-BR"/>
        </a:p>
      </dgm:t>
    </dgm:pt>
    <dgm:pt modelId="{DAB3B48A-CEE2-47BB-8841-97B6C5E41220}" type="sibTrans" cxnId="{9B7DA99C-86E8-4D69-8FCE-D7EC582CE238}">
      <dgm:prSet/>
      <dgm:spPr/>
      <dgm:t>
        <a:bodyPr/>
        <a:lstStyle/>
        <a:p>
          <a:endParaRPr lang="pt-BR"/>
        </a:p>
      </dgm:t>
    </dgm:pt>
    <dgm:pt modelId="{966C78E3-4CB8-44FC-BFFA-CBB1CA6EA6E0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pt-BR" sz="2100" dirty="0"/>
            <a:t>100% CUSTEIO DA UEA –(Universidade do Estado do Amazonas)</a:t>
          </a:r>
        </a:p>
      </dgm:t>
    </dgm:pt>
    <dgm:pt modelId="{EAA43EDA-A58E-4525-BA52-CBD49EDEC2E4}" type="parTrans" cxnId="{42665BD3-9B66-4EE8-AB5D-157471EFCEC2}">
      <dgm:prSet/>
      <dgm:spPr/>
      <dgm:t>
        <a:bodyPr/>
        <a:lstStyle/>
        <a:p>
          <a:endParaRPr lang="pt-BR"/>
        </a:p>
      </dgm:t>
    </dgm:pt>
    <dgm:pt modelId="{68D7CF3C-774F-457D-99CB-D2DC581BFA5B}" type="sibTrans" cxnId="{42665BD3-9B66-4EE8-AB5D-157471EFCEC2}">
      <dgm:prSet/>
      <dgm:spPr/>
      <dgm:t>
        <a:bodyPr/>
        <a:lstStyle/>
        <a:p>
          <a:endParaRPr lang="pt-BR"/>
        </a:p>
      </dgm:t>
    </dgm:pt>
    <dgm:pt modelId="{2B61EFA6-E551-4E8A-882C-BF4446EF71DE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pt-BR" sz="2100" dirty="0"/>
            <a:t>FORMAÇÃO DE CAPITAL INTELECTUAL / EMPREGO DE QUALIDADE</a:t>
          </a:r>
        </a:p>
      </dgm:t>
    </dgm:pt>
    <dgm:pt modelId="{EEE76FEF-8BED-44E3-9BE2-85C135B4FD33}" type="parTrans" cxnId="{77719F65-490F-47B8-8588-7D478379C0EB}">
      <dgm:prSet/>
      <dgm:spPr/>
      <dgm:t>
        <a:bodyPr/>
        <a:lstStyle/>
        <a:p>
          <a:endParaRPr lang="pt-BR"/>
        </a:p>
      </dgm:t>
    </dgm:pt>
    <dgm:pt modelId="{6CE7FD23-E1B0-459E-80D0-FBAD670326B2}" type="sibTrans" cxnId="{77719F65-490F-47B8-8588-7D478379C0EB}">
      <dgm:prSet/>
      <dgm:spPr/>
      <dgm:t>
        <a:bodyPr/>
        <a:lstStyle/>
        <a:p>
          <a:endParaRPr lang="pt-BR"/>
        </a:p>
      </dgm:t>
    </dgm:pt>
    <dgm:pt modelId="{63613D7E-4B21-4990-9026-49B1212EF87B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pt-BR" sz="2100" dirty="0"/>
            <a:t>PRESERVAÇÃO AMBIENTAL &gt; 97% DA FLORESTA PRESERVADA NO AMAZONAS</a:t>
          </a:r>
        </a:p>
      </dgm:t>
    </dgm:pt>
    <dgm:pt modelId="{CE11B991-E79E-48D3-9CDA-9CACB816BCF4}" type="parTrans" cxnId="{19713D31-51AA-46D2-842C-5CC70B92AD25}">
      <dgm:prSet/>
      <dgm:spPr/>
      <dgm:t>
        <a:bodyPr/>
        <a:lstStyle/>
        <a:p>
          <a:endParaRPr lang="pt-BR"/>
        </a:p>
      </dgm:t>
    </dgm:pt>
    <dgm:pt modelId="{455BBADB-A50A-4263-B751-A63BB2E0262D}" type="sibTrans" cxnId="{19713D31-51AA-46D2-842C-5CC70B92AD25}">
      <dgm:prSet/>
      <dgm:spPr/>
      <dgm:t>
        <a:bodyPr/>
        <a:lstStyle/>
        <a:p>
          <a:endParaRPr lang="pt-BR"/>
        </a:p>
      </dgm:t>
    </dgm:pt>
    <dgm:pt modelId="{91D9FF5C-312E-4182-8B49-E7534D27527D}" type="pres">
      <dgm:prSet presAssocID="{F41E7EE2-C749-491A-880A-A440AD960D40}" presName="linearFlow" presStyleCnt="0">
        <dgm:presLayoutVars>
          <dgm:dir/>
          <dgm:resizeHandles val="exact"/>
        </dgm:presLayoutVars>
      </dgm:prSet>
      <dgm:spPr/>
    </dgm:pt>
    <dgm:pt modelId="{D0197870-9466-4837-839C-AF3F069767C9}" type="pres">
      <dgm:prSet presAssocID="{0C19EBBC-6D2C-45FE-A1C6-EEFE76EE27C6}" presName="composite" presStyleCnt="0"/>
      <dgm:spPr/>
    </dgm:pt>
    <dgm:pt modelId="{C2FF3D85-5C4C-4748-9A9D-D3D952A0B5FC}" type="pres">
      <dgm:prSet presAssocID="{0C19EBBC-6D2C-45FE-A1C6-EEFE76EE27C6}" presName="imgShp" presStyleLbl="fgImgPlac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</dgm:spPr>
    </dgm:pt>
    <dgm:pt modelId="{AB7B1CD0-1085-4B12-82FD-2107362A5487}" type="pres">
      <dgm:prSet presAssocID="{0C19EBBC-6D2C-45FE-A1C6-EEFE76EE27C6}" presName="txShp" presStyleLbl="node1" presStyleIdx="0" presStyleCnt="1" custScaleX="136143" custScaleY="210515" custLinFactNeighborX="4140" custLinFactNeighborY="54445">
        <dgm:presLayoutVars>
          <dgm:bulletEnabled val="1"/>
        </dgm:presLayoutVars>
      </dgm:prSet>
      <dgm:spPr/>
    </dgm:pt>
  </dgm:ptLst>
  <dgm:cxnLst>
    <dgm:cxn modelId="{A75D7706-BE0A-4748-BEA0-7D24212226CA}" type="presOf" srcId="{966C78E3-4CB8-44FC-BFFA-CBB1CA6EA6E0}" destId="{AB7B1CD0-1085-4B12-82FD-2107362A5487}" srcOrd="0" destOrd="2" presId="urn:microsoft.com/office/officeart/2005/8/layout/vList3"/>
    <dgm:cxn modelId="{19713D31-51AA-46D2-842C-5CC70B92AD25}" srcId="{0C19EBBC-6D2C-45FE-A1C6-EEFE76EE27C6}" destId="{63613D7E-4B21-4990-9026-49B1212EF87B}" srcOrd="3" destOrd="0" parTransId="{CE11B991-E79E-48D3-9CDA-9CACB816BCF4}" sibTransId="{455BBADB-A50A-4263-B751-A63BB2E0262D}"/>
    <dgm:cxn modelId="{F8371F3D-8700-49E7-8827-0B5F2B0CAD17}" type="presOf" srcId="{63613D7E-4B21-4990-9026-49B1212EF87B}" destId="{AB7B1CD0-1085-4B12-82FD-2107362A5487}" srcOrd="0" destOrd="4" presId="urn:microsoft.com/office/officeart/2005/8/layout/vList3"/>
    <dgm:cxn modelId="{77719F65-490F-47B8-8588-7D478379C0EB}" srcId="{0C19EBBC-6D2C-45FE-A1C6-EEFE76EE27C6}" destId="{2B61EFA6-E551-4E8A-882C-BF4446EF71DE}" srcOrd="2" destOrd="0" parTransId="{EEE76FEF-8BED-44E3-9BE2-85C135B4FD33}" sibTransId="{6CE7FD23-E1B0-459E-80D0-FBAD670326B2}"/>
    <dgm:cxn modelId="{51C62970-5FB8-4433-BC76-30A7C4824DD3}" type="presOf" srcId="{F41E7EE2-C749-491A-880A-A440AD960D40}" destId="{91D9FF5C-312E-4182-8B49-E7534D27527D}" srcOrd="0" destOrd="0" presId="urn:microsoft.com/office/officeart/2005/8/layout/vList3"/>
    <dgm:cxn modelId="{126CED72-B9D5-4861-8CD2-DE1F21FF04E9}" srcId="{F41E7EE2-C749-491A-880A-A440AD960D40}" destId="{0C19EBBC-6D2C-45FE-A1C6-EEFE76EE27C6}" srcOrd="0" destOrd="0" parTransId="{992B7804-7906-4F3E-9A3F-103D007C2C67}" sibTransId="{C7F1B259-7C37-466B-8817-25AEED6B1524}"/>
    <dgm:cxn modelId="{9CBC5758-AB93-4E01-9C27-44EF41172AE4}" type="presOf" srcId="{BC4A1120-6A62-435E-BE1F-5EC716A4A33E}" destId="{AB7B1CD0-1085-4B12-82FD-2107362A5487}" srcOrd="0" destOrd="1" presId="urn:microsoft.com/office/officeart/2005/8/layout/vList3"/>
    <dgm:cxn modelId="{9B7DA99C-86E8-4D69-8FCE-D7EC582CE238}" srcId="{0C19EBBC-6D2C-45FE-A1C6-EEFE76EE27C6}" destId="{BC4A1120-6A62-435E-BE1F-5EC716A4A33E}" srcOrd="0" destOrd="0" parTransId="{50F2117C-FB90-49D0-93B1-D1FFB25D9EC4}" sibTransId="{DAB3B48A-CEE2-47BB-8841-97B6C5E41220}"/>
    <dgm:cxn modelId="{122644CE-001E-40A1-9242-8570031C1399}" type="presOf" srcId="{2B61EFA6-E551-4E8A-882C-BF4446EF71DE}" destId="{AB7B1CD0-1085-4B12-82FD-2107362A5487}" srcOrd="0" destOrd="3" presId="urn:microsoft.com/office/officeart/2005/8/layout/vList3"/>
    <dgm:cxn modelId="{7DDA6DCF-0163-4B45-92B6-6DD10F316F8A}" type="presOf" srcId="{0C19EBBC-6D2C-45FE-A1C6-EEFE76EE27C6}" destId="{AB7B1CD0-1085-4B12-82FD-2107362A5487}" srcOrd="0" destOrd="0" presId="urn:microsoft.com/office/officeart/2005/8/layout/vList3"/>
    <dgm:cxn modelId="{42665BD3-9B66-4EE8-AB5D-157471EFCEC2}" srcId="{0C19EBBC-6D2C-45FE-A1C6-EEFE76EE27C6}" destId="{966C78E3-4CB8-44FC-BFFA-CBB1CA6EA6E0}" srcOrd="1" destOrd="0" parTransId="{EAA43EDA-A58E-4525-BA52-CBD49EDEC2E4}" sibTransId="{68D7CF3C-774F-457D-99CB-D2DC581BFA5B}"/>
    <dgm:cxn modelId="{8BF3413D-A5A0-4139-A7A0-8F285E362D99}" type="presParOf" srcId="{91D9FF5C-312E-4182-8B49-E7534D27527D}" destId="{D0197870-9466-4837-839C-AF3F069767C9}" srcOrd="0" destOrd="0" presId="urn:microsoft.com/office/officeart/2005/8/layout/vList3"/>
    <dgm:cxn modelId="{A5A2F3AE-0923-430D-9CCB-D44D179CC27D}" type="presParOf" srcId="{D0197870-9466-4837-839C-AF3F069767C9}" destId="{C2FF3D85-5C4C-4748-9A9D-D3D952A0B5FC}" srcOrd="0" destOrd="0" presId="urn:microsoft.com/office/officeart/2005/8/layout/vList3"/>
    <dgm:cxn modelId="{5841476B-675F-48D2-9F2D-6C5C8406F5C4}" type="presParOf" srcId="{D0197870-9466-4837-839C-AF3F069767C9}" destId="{AB7B1CD0-1085-4B12-82FD-2107362A5487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B1CD0-1085-4B12-82FD-2107362A5487}">
      <dsp:nvSpPr>
        <dsp:cNvPr id="0" name=""/>
        <dsp:cNvSpPr/>
      </dsp:nvSpPr>
      <dsp:spPr>
        <a:xfrm rot="10800000">
          <a:off x="608279" y="285709"/>
          <a:ext cx="5818399" cy="4527830"/>
        </a:xfrm>
        <a:prstGeom prst="homePlat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48458" tIns="91440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RETORNO PARA SOCIEDADE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100" kern="1200" dirty="0"/>
            <a:t>31 Bi R$ RECURSOS PÚBLICOS GERADOS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100" kern="1200" dirty="0"/>
            <a:t>100% CUSTEIO DA UEA –(Universidade do Estado do Amazonas)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100" kern="1200" dirty="0"/>
            <a:t>FORMAÇÃO DE CAPITAL INTELECTUAL / EMPREGO DE QUALIDADE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100" kern="1200" dirty="0"/>
            <a:t>PRESERVAÇÃO AMBIENTAL &gt; 97% DA FLORESTA PRESERVADA NO AMAZONAS</a:t>
          </a:r>
        </a:p>
      </dsp:txBody>
      <dsp:txXfrm rot="10800000">
        <a:off x="1740236" y="285709"/>
        <a:ext cx="4686442" cy="4527830"/>
      </dsp:txXfrm>
    </dsp:sp>
    <dsp:sp modelId="{C2FF3D85-5C4C-4748-9A9D-D3D952A0B5FC}">
      <dsp:nvSpPr>
        <dsp:cNvPr id="0" name=""/>
        <dsp:cNvSpPr/>
      </dsp:nvSpPr>
      <dsp:spPr>
        <a:xfrm>
          <a:off x="152595" y="1331352"/>
          <a:ext cx="2150834" cy="215083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0C75A-E411-47DD-87F5-92695DBBE119}" type="datetimeFigureOut">
              <a:rPr lang="pt-BR" smtClean="0"/>
              <a:t>19/11/2024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B4E1CD-A09B-4417-803F-BAA2BD02E1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1207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230C4F-CF21-64B0-75A4-4436B2AA04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6D74DB-B05D-EA74-FDEB-68FE660DB0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7E0431-CD7D-0170-0DE8-1A9C36A94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E6EAD-7D7B-43AA-B18B-1F6B91A493DE}" type="datetime1">
              <a:rPr lang="pt-BR" smtClean="0"/>
              <a:t>19/11/2024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DA6A0E-9CAF-DDC7-E2C9-DF0AD5431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2AD11C-C5D6-434D-5BA2-4363D1322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F4E4-D908-4E17-B6E4-4E8FFBBECE8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03017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DA211C-5F8A-E10A-DE3F-2C30367CB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794D29A-9E32-A605-3CC6-F9B251AF52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B3975D7-6515-4D07-5F81-3DB749D38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5D98-3F2D-4E83-90DC-E92C2C99091F}" type="datetime1">
              <a:rPr lang="pt-BR" smtClean="0"/>
              <a:t>19/11/2024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10C3B65-2CE4-B915-D15C-8C1116E32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1E2D88A-ADBA-1FA4-B5D9-9292DBB25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F4E4-D908-4E17-B6E4-4E8FFBBECE8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9362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6CFEE4-F200-97A5-2D28-66EA5A6BA6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FE2BE13-811F-AE2A-C4FF-889E6348A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A74830-51C0-A635-67FC-D8135490D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DEB9-B65C-47F1-99D5-16C9CE9164F0}" type="datetime1">
              <a:rPr lang="pt-BR" smtClean="0"/>
              <a:t>19/11/2024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26DBD0-B239-F248-BC59-1B63B3AC3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AD51F3-2463-1289-F3D3-DFBAC62E3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F4E4-D908-4E17-B6E4-4E8FFBBECE8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3316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5279E1-8279-1BEA-BED6-FEE739C32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FCFC15-60FC-EBE5-12C4-ED87A72F9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520220-DD37-0DC0-BAE7-64A450AAA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E809-9CB4-4FCF-ABF3-86E6E593AC04}" type="datetime1">
              <a:rPr lang="pt-BR" smtClean="0"/>
              <a:t>19/11/2024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820DFB-124D-36BC-4B37-D8A032BB5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BEE097F-E571-48D2-2A52-B5891057F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F4E4-D908-4E17-B6E4-4E8FFBBECE8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2904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F6DC1B-A37F-3FD5-89DF-FA6A9BB60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105D929-5814-E00E-0F8F-4B41387EC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737DE82-6F06-CD61-F823-7A071995D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6185-3A8B-47A7-B6CA-FFA3EBD5787E}" type="datetime1">
              <a:rPr lang="pt-BR" smtClean="0"/>
              <a:t>19/11/2024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A32147-2F1F-D2DF-4F11-23AF30D23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C58F98-8718-60B8-F126-D4C749B24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F4E4-D908-4E17-B6E4-4E8FFBBECE8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142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C48353-B9DE-B199-9F22-4D037DB98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709F8E-7F81-C56C-2B63-2A05376928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A1ADA81-7AF1-EB21-25B2-946F0E2B5A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663DAAF-D33C-EFD8-72D2-23EE7D67D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717B9-FB1B-4BBE-9833-181A916F98C8}" type="datetime1">
              <a:rPr lang="pt-BR" smtClean="0"/>
              <a:t>19/11/2024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319B8AC-2E28-758A-FA3D-8E593746A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B3871E6-3F89-00A1-5DAE-566182E75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F4E4-D908-4E17-B6E4-4E8FFBBECE8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444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0DB0AE-71EB-1394-B0C7-786B166B8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AF93D30-E052-8702-36B2-1619146B0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4D597A-0A12-924C-F001-561226266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4957ABC-59B9-8B4A-ADBF-27D898528A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A008E46-3A08-A8F1-4CF7-F83944BBDF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0B863D3-4B56-A621-C8F4-5F0A94B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4E43-8DD4-410B-9907-DD707FF14649}" type="datetime1">
              <a:rPr lang="pt-BR" smtClean="0"/>
              <a:t>19/11/2024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D070736-D475-53AC-5DF6-2B1C01DFE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78053F4-AB6D-002D-073A-DA96DC383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F4E4-D908-4E17-B6E4-4E8FFBBECE8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5394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EAFDFC-F729-0E57-9DDB-7787E17AE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1746512-17D1-3F88-830B-E36F4E40A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5E977-8C8D-4A6E-8C8E-EDB01CAE4512}" type="datetime1">
              <a:rPr lang="pt-BR" smtClean="0"/>
              <a:t>19/11/2024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EC732F4-0AA7-30C7-1304-993A677E0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5917F5D-DD86-30A3-BD75-537358228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F4E4-D908-4E17-B6E4-4E8FFBBECE8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08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1A3666C-351B-387F-D223-6373E8F08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AE4D9-7736-4B0F-85AE-0CB4643D9E91}" type="datetime1">
              <a:rPr lang="pt-BR" smtClean="0"/>
              <a:t>19/11/2024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5CB4DDD-03D0-090F-89D6-AC03D5350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375AC72-4096-2ED2-4DA0-E4D66590D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F4E4-D908-4E17-B6E4-4E8FFBBECE8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1355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993CB8-48DE-C242-F390-E8D9F9CCD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5BB196-DFC5-264E-A0E2-9FE673FB5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AE2E8B-8515-3454-3A2D-AA32862018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F2C6FCE-F702-D1DB-05AA-6A9272164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0165-F849-4EFD-AC77-F1C3480DDF16}" type="datetime1">
              <a:rPr lang="pt-BR" smtClean="0"/>
              <a:t>19/11/2024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B35DE07-8248-002D-23EE-374749DB4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B56F0E7-1780-A591-9F02-4EDED32E7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F4E4-D908-4E17-B6E4-4E8FFBBECE8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4560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BC7CF6-F6A5-B852-9FB3-02D4861F8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F31F7EC-DA0C-2A61-B06B-21690122E1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5C874EE-3B00-ED10-735E-E36ACF759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63A0470-369B-8BA4-A687-295EA20B4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A97E3-ABD5-483A-855A-ABABA2C2545F}" type="datetime1">
              <a:rPr lang="pt-BR" smtClean="0"/>
              <a:t>19/11/2024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24BFB0A-B318-9AFD-E1E2-D3BCCBF97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3A5EE41-B7B4-A2A8-5B1F-99A57CBF6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F4E4-D908-4E17-B6E4-4E8FFBBECE8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6859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60E9DD2-3FF3-95E9-D06F-839725B58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65B875A-7E73-FA49-D067-02B105A63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D0933B-6FF5-2679-9068-8A8927CF6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263D9-1340-4E7B-8D1A-E0352A42435F}" type="datetime1">
              <a:rPr lang="pt-BR" smtClean="0"/>
              <a:t>19/11/2024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8E068A-38C3-767A-289D-9DE0D92DD2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EA58320-C607-1523-D898-94B6715147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AF4E4-D908-4E17-B6E4-4E8FFBBECE8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9633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4DAD44D7-705C-A2EA-AAEA-8FD360B4D9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7605" y="1794106"/>
            <a:ext cx="10077497" cy="475166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62500" lnSpcReduction="20000"/>
          </a:bodyPr>
          <a:lstStyle/>
          <a:p>
            <a:r>
              <a:rPr lang="pt-BR" sz="8000" b="1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Zona Franca de Manaus</a:t>
            </a:r>
            <a:br>
              <a:rPr lang="pt-BR" sz="8000" b="1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</a:br>
            <a:br>
              <a:rPr lang="pt-BR" sz="8000" b="1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</a:br>
            <a:r>
              <a:rPr lang="pt-BR" sz="6600" b="1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Um Projeto de Estado</a:t>
            </a:r>
            <a:br>
              <a:rPr lang="pt-BR" sz="5400" b="1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</a:br>
            <a:br>
              <a:rPr lang="pt-BR" sz="5400" b="1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</a:br>
            <a:r>
              <a:rPr lang="pt-BR" sz="6000" b="1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Desenvolvimento Regional</a:t>
            </a:r>
            <a:br>
              <a:rPr lang="pt-BR" sz="6000" b="1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</a:br>
            <a:r>
              <a:rPr lang="pt-BR" sz="6000" b="1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Preservação Ambiental</a:t>
            </a:r>
            <a:br>
              <a:rPr lang="pt-BR" sz="6000" b="1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</a:br>
            <a:r>
              <a:rPr lang="pt-BR" sz="6000" b="1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Integração Nacional</a:t>
            </a:r>
          </a:p>
          <a:p>
            <a:endParaRPr lang="pt-BR" sz="5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  <a:p>
            <a:r>
              <a:rPr lang="pt-BR" sz="5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JEANETE PORTELA ( FIEAM – CIEAM)</a:t>
            </a:r>
            <a:br>
              <a:rPr lang="pt-BR" sz="5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</a:br>
            <a:endParaRPr lang="pt-BR" sz="57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633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00B050"/>
                </a:solidFill>
              </a:rPr>
              <a:t>ZFM - Marco Legal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35314" y="1497495"/>
            <a:ext cx="10169298" cy="44388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/>
          </a:p>
          <a:p>
            <a:pPr>
              <a:buFont typeface="Wingdings" panose="05000000000000000000" pitchFamily="2" charset="2"/>
              <a:buChar char="ü"/>
            </a:pPr>
            <a:r>
              <a:rPr lang="pt-BR" b="1" dirty="0">
                <a:solidFill>
                  <a:srgbClr val="00B050"/>
                </a:solidFill>
              </a:rPr>
              <a:t>LEI Nº 3.173, de 06 de junho de 1957  - Criação da ZFM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b="1" dirty="0">
                <a:solidFill>
                  <a:srgbClr val="00B050"/>
                </a:solidFill>
              </a:rPr>
              <a:t>Decreto- Lei 288 de 28 de fevereiro de 1967 – Regulamentação da ZFM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b="1" dirty="0">
                <a:solidFill>
                  <a:srgbClr val="00B050"/>
                </a:solidFill>
              </a:rPr>
              <a:t>Constituição Federal de 1988 – ADCT - Art. 40 e 92-A– recepcionam o marco legal e mantém a ZFM até 2073.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b="1" dirty="0">
                <a:solidFill>
                  <a:srgbClr val="00B050"/>
                </a:solidFill>
              </a:rPr>
              <a:t>Emenda Constitucional 132/2023 – ADCT – Art. 92-B – assegura a competitividade da ZFM nos níveis presentes . 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1A74C-790D-493C-924C-300542C60B1B}" type="datetime1">
              <a:rPr lang="en-US" smtClean="0"/>
              <a:t>11/19/2024</a:t>
            </a:fld>
            <a:endParaRPr lang="en-US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0B9A1ACA-C794-480F-92A1-DD50AF5F9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9273" y="114029"/>
            <a:ext cx="1743832" cy="673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334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BE1B5FFA-04A3-7E44-9808-3C92AE1DF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9796582" cy="741872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rgbClr val="00B050"/>
                </a:solidFill>
              </a:rPr>
              <a:t>POLO INDUSTRIAL DA ZFM DE MANAUS EM NÚMEROS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84F85FC-2458-99BF-0150-60F236F21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1544128"/>
            <a:ext cx="4563524" cy="4462882"/>
          </a:xfrm>
        </p:spPr>
        <p:txBody>
          <a:bodyPr/>
          <a:lstStyle/>
          <a:p>
            <a:r>
              <a:rPr lang="pt-BR" sz="1800" dirty="0"/>
              <a:t>200 Bi R$ RECEITA TOTAL </a:t>
            </a:r>
          </a:p>
          <a:p>
            <a:r>
              <a:rPr lang="pt-BR" sz="1800" dirty="0"/>
              <a:t> 15 Bi R$ AQUISIÇÃO DE INSUMOS -NACIONAIS</a:t>
            </a:r>
          </a:p>
          <a:p>
            <a:r>
              <a:rPr lang="pt-BR" sz="1800" dirty="0"/>
              <a:t>18 Bi R$ AQUISIÇÃO DE INSUMOS - REGIONAIS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1800" dirty="0"/>
              <a:t>+ 500 INDUSTRIAS INSTALADAS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t-BR" sz="1800" dirty="0"/>
              <a:t>ELETROELETRÔNICOS, INFORMÁTICA, DUAS RODAS, QÚIMICO, METALÚRGICO, TERMOPLASTICO, MECANICO,DESCARTÁVEIS, EMBALAGENS, BEBIDAS, ETC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1800" dirty="0"/>
              <a:t>+ 120 K EMPREGOS DIRETOS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1800" dirty="0"/>
              <a:t>+ 500 K EMPREGOS TOTAIS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1800" dirty="0"/>
              <a:t>- 1,5% DO BIP NACIONAL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1800" dirty="0"/>
              <a:t>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sz="1800" dirty="0"/>
          </a:p>
          <a:p>
            <a:endParaRPr lang="pt-B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dirty="0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C9937B69-A6CC-DADC-01F4-BEC0060E1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F4E4-D908-4E17-B6E4-4E8FFBBECE8C}" type="slidenum">
              <a:rPr lang="pt-BR" smtClean="0"/>
              <a:t>3</a:t>
            </a:fld>
            <a:endParaRPr lang="pt-BR" dirty="0"/>
          </a:p>
        </p:txBody>
      </p:sp>
      <p:graphicFrame>
        <p:nvGraphicFramePr>
          <p:cNvPr id="13" name="Diagrama 12">
            <a:extLst>
              <a:ext uri="{FF2B5EF4-FFF2-40B4-BE49-F238E27FC236}">
                <a16:creationId xmlns:a16="http://schemas.microsoft.com/office/drawing/2014/main" id="{D946BDEF-C89D-4DC7-1665-3EDA448EBD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9701704"/>
              </p:ext>
            </p:extLst>
          </p:nvPr>
        </p:nvGraphicFramePr>
        <p:xfrm>
          <a:off x="5313872" y="1263770"/>
          <a:ext cx="6426679" cy="4813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21495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A005BE-EA34-78AD-F862-C6300B97D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9644" y="298039"/>
            <a:ext cx="10515600" cy="998331"/>
          </a:xfrm>
        </p:spPr>
        <p:txBody>
          <a:bodyPr>
            <a:normAutofit fontScale="90000"/>
          </a:bodyPr>
          <a:lstStyle/>
          <a:p>
            <a:r>
              <a:rPr lang="pt-BR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Recursos Gerados pelo Polo Industrial de Manaus</a:t>
            </a:r>
            <a:br>
              <a:rPr lang="pt-BR" sz="4400" b="1" dirty="0"/>
            </a:br>
            <a:endParaRPr lang="pt-BR" dirty="0"/>
          </a:p>
        </p:txBody>
      </p:sp>
      <p:graphicFrame>
        <p:nvGraphicFramePr>
          <p:cNvPr id="4" name="Tabela 2">
            <a:extLst>
              <a:ext uri="{FF2B5EF4-FFF2-40B4-BE49-F238E27FC236}">
                <a16:creationId xmlns:a16="http://schemas.microsoft.com/office/drawing/2014/main" id="{A7C43E0F-096E-2825-1EAA-16C6DBFD53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020976"/>
              </p:ext>
            </p:extLst>
          </p:nvPr>
        </p:nvGraphicFramePr>
        <p:xfrm>
          <a:off x="4834759" y="1296370"/>
          <a:ext cx="5859678" cy="3113973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397459">
                  <a:extLst>
                    <a:ext uri="{9D8B030D-6E8A-4147-A177-3AD203B41FA5}">
                      <a16:colId xmlns:a16="http://schemas.microsoft.com/office/drawing/2014/main" val="1064708709"/>
                    </a:ext>
                  </a:extLst>
                </a:gridCol>
                <a:gridCol w="1462219">
                  <a:extLst>
                    <a:ext uri="{9D8B030D-6E8A-4147-A177-3AD203B41FA5}">
                      <a16:colId xmlns:a16="http://schemas.microsoft.com/office/drawing/2014/main" val="2320237604"/>
                    </a:ext>
                  </a:extLst>
                </a:gridCol>
              </a:tblGrid>
              <a:tr h="279625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Recursos (2023)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Bi R$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983985"/>
                  </a:ext>
                </a:extLst>
              </a:tr>
              <a:tr h="410689">
                <a:tc>
                  <a:txBody>
                    <a:bodyPr/>
                    <a:lstStyle/>
                    <a:p>
                      <a:r>
                        <a:rPr lang="pt-BR" dirty="0"/>
                        <a:t>Arrecadação da União junto ao estado do Amazonas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21,7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223337"/>
                  </a:ext>
                </a:extLst>
              </a:tr>
              <a:tr h="421565">
                <a:tc>
                  <a:txBody>
                    <a:bodyPr/>
                    <a:lstStyle/>
                    <a:p>
                      <a:r>
                        <a:rPr lang="pt-BR" dirty="0"/>
                        <a:t>Arrecadação do Estado do Amazonas junto ao setor Industrial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5,5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52423"/>
                  </a:ext>
                </a:extLst>
              </a:tr>
              <a:tr h="483594">
                <a:tc>
                  <a:txBody>
                    <a:bodyPr/>
                    <a:lstStyle/>
                    <a:p>
                      <a:r>
                        <a:rPr lang="pt-BR" dirty="0"/>
                        <a:t>FTI e FMPES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939496"/>
                  </a:ext>
                </a:extLst>
              </a:tr>
              <a:tr h="468892">
                <a:tc>
                  <a:txBody>
                    <a:bodyPr/>
                    <a:lstStyle/>
                    <a:p>
                      <a:r>
                        <a:rPr lang="pt-BR" dirty="0"/>
                        <a:t>Contrapartida em P&amp;D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723435"/>
                  </a:ext>
                </a:extLst>
              </a:tr>
              <a:tr h="515567">
                <a:tc>
                  <a:txBody>
                    <a:bodyPr/>
                    <a:lstStyle/>
                    <a:p>
                      <a:r>
                        <a:rPr lang="pt-BR" dirty="0"/>
                        <a:t>Universidade Estadual do Amazonas (UEA)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0,72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582959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A7779852-805D-B42A-A7D8-1CBF74C2D953}"/>
              </a:ext>
            </a:extLst>
          </p:cNvPr>
          <p:cNvSpPr txBox="1"/>
          <p:nvPr/>
        </p:nvSpPr>
        <p:spPr>
          <a:xfrm>
            <a:off x="1975624" y="5009613"/>
            <a:ext cx="7528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i="1" dirty="0"/>
              <a:t>Fonte: Secretaria de Estado da Fazenda, UEA e CIEAM. 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09654D-E45A-798C-7E69-932E63F1C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F4E4-D908-4E17-B6E4-4E8FFBBECE8C}" type="slidenum">
              <a:rPr lang="pt-BR" smtClean="0"/>
              <a:t>4</a:t>
            </a:fld>
            <a:endParaRPr lang="pt-BR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DA7EC34-130F-67B0-7CA8-C1FE1FEA04D9}"/>
              </a:ext>
            </a:extLst>
          </p:cNvPr>
          <p:cNvSpPr/>
          <p:nvPr/>
        </p:nvSpPr>
        <p:spPr>
          <a:xfrm>
            <a:off x="1734627" y="2271815"/>
            <a:ext cx="24994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31 Bi R$</a:t>
            </a:r>
            <a:endParaRPr lang="pt-BR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8" name="Seta: para Cima 7">
            <a:extLst>
              <a:ext uri="{FF2B5EF4-FFF2-40B4-BE49-F238E27FC236}">
                <a16:creationId xmlns:a16="http://schemas.microsoft.com/office/drawing/2014/main" id="{AEAC8EB7-2AF8-0A44-0BAF-096874A29693}"/>
              </a:ext>
            </a:extLst>
          </p:cNvPr>
          <p:cNvSpPr/>
          <p:nvPr/>
        </p:nvSpPr>
        <p:spPr>
          <a:xfrm>
            <a:off x="1269285" y="2351470"/>
            <a:ext cx="484632" cy="76402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7073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00B050"/>
                </a:solidFill>
              </a:rPr>
              <a:t>REFORMA TRIBUTÁRIA</a:t>
            </a:r>
            <a:br>
              <a:rPr lang="pt-BR" dirty="0">
                <a:solidFill>
                  <a:srgbClr val="00B050"/>
                </a:solidFill>
              </a:rPr>
            </a:b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07886" y="1497495"/>
            <a:ext cx="10096726" cy="4511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>
                <a:solidFill>
                  <a:srgbClr val="00B050"/>
                </a:solidFill>
              </a:rPr>
              <a:t>EMENDA CONSTITUCIONAL 132 de 2023  </a:t>
            </a:r>
          </a:p>
          <a:p>
            <a:pPr marL="0" indent="0" algn="just">
              <a:buNone/>
            </a:pPr>
            <a:r>
              <a:rPr lang="pt-BR" dirty="0"/>
              <a:t>"Art. 92-B. As leis instituidoras dos tributos previstos nos </a:t>
            </a:r>
            <a:r>
              <a:rPr lang="pt-BR" dirty="0" err="1"/>
              <a:t>arts</a:t>
            </a:r>
            <a:r>
              <a:rPr lang="pt-BR" dirty="0"/>
              <a:t>. 156-A e 195, V, da Constituição Federal </a:t>
            </a:r>
            <a:r>
              <a:rPr lang="pt-BR" b="1" dirty="0"/>
              <a:t>estabelecerão os mecanismos necessários, com ou sem contrapartidas, para manter, em caráter geral, o diferencial competitivo assegurado à Zona Franca de Manaus</a:t>
            </a:r>
            <a:r>
              <a:rPr lang="pt-BR" dirty="0"/>
              <a:t> pelos </a:t>
            </a:r>
            <a:r>
              <a:rPr lang="pt-BR" dirty="0" err="1"/>
              <a:t>arts</a:t>
            </a:r>
            <a:r>
              <a:rPr lang="pt-BR" dirty="0"/>
              <a:t>. 40 e 92-A e às áreas de livre comércio existentes em 31 de maio de 2023, nos níveis estabelecidos pela legislação relativa aos tributos extintos a que se referem os </a:t>
            </a:r>
            <a:r>
              <a:rPr lang="pt-BR" dirty="0" err="1"/>
              <a:t>arts</a:t>
            </a:r>
            <a:r>
              <a:rPr lang="pt-BR" dirty="0"/>
              <a:t>. 126 a 129, todos deste Ato das Disposições Constitucionais Transitórias.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1A74C-790D-493C-924C-300542C60B1B}" type="datetime1">
              <a:rPr lang="en-US" smtClean="0"/>
              <a:t>11/19/2024</a:t>
            </a:fld>
            <a:endParaRPr lang="en-US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0B9A1ACA-C794-480F-92A1-DD50AF5F9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9273" y="114029"/>
            <a:ext cx="1743832" cy="673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175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259E14-9B99-1B11-8595-E8EC3EE0F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6"/>
            <a:ext cx="10834577" cy="998098"/>
          </a:xfrm>
        </p:spPr>
        <p:txBody>
          <a:bodyPr>
            <a:normAutofit/>
          </a:bodyPr>
          <a:lstStyle/>
          <a:p>
            <a:r>
              <a:rPr lang="pt-BR" sz="3200" b="1" dirty="0">
                <a:solidFill>
                  <a:srgbClr val="00B050"/>
                </a:solidFill>
              </a:rPr>
              <a:t>PLP 68 2024 – REGULAMENTAÇÃO DA REFORMA TRIBUTÁRIA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D2A2981-4BEC-D41B-C2EB-E4D493E283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38200" y="2367565"/>
            <a:ext cx="5257800" cy="398878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77500" lnSpcReduction="20000"/>
          </a:bodyPr>
          <a:lstStyle/>
          <a:p>
            <a:pPr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sz="1800" dirty="0"/>
              <a:t>IMPORTAÇÕES – SUSPENSÃO/ ISENÇÃO IBS e CBS</a:t>
            </a: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sz="1800" dirty="0"/>
              <a:t>TRIBUTAÇÃO DIFERENCIADA NAS AQUISIÇÕES DE OUTRAS REGIÕES</a:t>
            </a:r>
          </a:p>
          <a:p>
            <a:pPr lvl="1" algn="just"/>
            <a:r>
              <a:rPr lang="pt-BR" sz="1800" dirty="0"/>
              <a:t>ALIQUOTA ZERO COM MANUTENÇÃO DOS CREDITOS PARA O REMETENTE</a:t>
            </a:r>
          </a:p>
          <a:p>
            <a:pPr lvl="1" algn="just"/>
            <a:r>
              <a:rPr lang="pt-BR" sz="1800" dirty="0"/>
              <a:t>CREDITO PRESUMIDO IBS NAS ENTRADAS 7,5% OU 13,5% </a:t>
            </a: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sz="1800" dirty="0"/>
              <a:t>TRANSAÇÕES INTERNAS NA ZFM – ALIQUOTA ZERO CBS IBS C/ CRED PRESUMIDO DO ADQUIRENTE 7,5%</a:t>
            </a: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sz="1800" dirty="0"/>
              <a:t>CBS - CREDITO PRESUMIDO 2% NAS SAÍDAS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pt-BR" sz="1800" dirty="0"/>
              <a:t>IBS – </a:t>
            </a:r>
            <a:r>
              <a:rPr lang="pt-BR" sz="1800" dirty="0">
                <a:solidFill>
                  <a:srgbClr val="FF0000"/>
                </a:solidFill>
              </a:rPr>
              <a:t>CREDITO PRESUMIDO NA SAÍDA – Considera as faixas padrão de crédito estimulo do ICMS por segmento, porém, reduzindo o credito a 2/3 e não considerando produtos na faixa de 100% além da informática , assim como os adicionais de regionalização. 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pt-BR" sz="1800" dirty="0"/>
              <a:t>INOVA AO CRIAR REGRAS PARA EXTINÇÃO DOS CREDITOS PRESUMIDOS PARA ZFM (6 MESES) E VEDAR RESSARCIMENTO</a:t>
            </a:r>
          </a:p>
          <a:p>
            <a:pPr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pt-BR" sz="1800" dirty="0"/>
              <a:t>IPI – MANUTENÇÃO PARA PRINCIPAIS PRODUTOS DA ZFM C/ COMPENSAÇÃO NA CBS (4%) PARA ALIQUOTAS ZERADAS &lt;6,5% , PORÉM, NÃO CONTEMPLA O CREDITO PRESUMIDO ASSSEGURADO AO ADQUIRENTE NAS COMPRAS DE BENS INTERMEDIÁRIOS .</a:t>
            </a:r>
          </a:p>
          <a:p>
            <a:endParaRPr lang="pt-BR" sz="1800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B605CA-7D85-6BF4-CE0F-51AE81D92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F4E4-D908-4E17-B6E4-4E8FFBBECE8C}" type="slidenum">
              <a:rPr lang="pt-BR" smtClean="0"/>
              <a:t>6</a:t>
            </a:fld>
            <a:endParaRPr lang="pt-BR" dirty="0"/>
          </a:p>
        </p:txBody>
      </p:sp>
      <p:sp>
        <p:nvSpPr>
          <p:cNvPr id="13" name="Espaço Reservado para Texto 12">
            <a:extLst>
              <a:ext uri="{FF2B5EF4-FFF2-40B4-BE49-F238E27FC236}">
                <a16:creationId xmlns:a16="http://schemas.microsoft.com/office/drawing/2014/main" id="{4A7E6693-ECB9-F77C-4DB4-7555F696FF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39787" y="1241020"/>
            <a:ext cx="5283036" cy="923761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/>
          </a:bodyPr>
          <a:lstStyle/>
          <a:p>
            <a:pPr algn="ctr">
              <a:spcBef>
                <a:spcPts val="0"/>
              </a:spcBef>
            </a:pPr>
            <a:r>
              <a:rPr lang="pt-BR" dirty="0">
                <a:solidFill>
                  <a:srgbClr val="0070C0"/>
                </a:solidFill>
              </a:rPr>
              <a:t>BUSCOU REPLICAR O ATUAL DIFERENCIAL COMPETITIVO DA ZFM NO NOVO SISTEMA</a:t>
            </a:r>
          </a:p>
        </p:txBody>
      </p:sp>
      <p:sp>
        <p:nvSpPr>
          <p:cNvPr id="14" name="Espaço Reservado para Texto 12">
            <a:extLst>
              <a:ext uri="{FF2B5EF4-FFF2-40B4-BE49-F238E27FC236}">
                <a16:creationId xmlns:a16="http://schemas.microsoft.com/office/drawing/2014/main" id="{EB4975D5-A9A5-C461-0E56-1B9DE0AB9A14}"/>
              </a:ext>
            </a:extLst>
          </p:cNvPr>
          <p:cNvSpPr txBox="1">
            <a:spLocks/>
          </p:cNvSpPr>
          <p:nvPr/>
        </p:nvSpPr>
        <p:spPr>
          <a:xfrm>
            <a:off x="6491176" y="1241021"/>
            <a:ext cx="5183188" cy="92376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dirty="0">
                <a:solidFill>
                  <a:srgbClr val="C00000"/>
                </a:solidFill>
              </a:rPr>
              <a:t>NECESSÁRIO APRIMORAR TEXTO PARA SEGURANÇA JURÍDICA E CUMPRIMENTO DO ESTABELECIDO NA EC 132 2023</a:t>
            </a:r>
          </a:p>
        </p:txBody>
      </p:sp>
      <p:sp>
        <p:nvSpPr>
          <p:cNvPr id="15" name="Espaço Reservado para Conteúdo 5">
            <a:extLst>
              <a:ext uri="{FF2B5EF4-FFF2-40B4-BE49-F238E27FC236}">
                <a16:creationId xmlns:a16="http://schemas.microsoft.com/office/drawing/2014/main" id="{8377B1FB-446C-D8D2-E5CA-4273232BC562}"/>
              </a:ext>
            </a:extLst>
          </p:cNvPr>
          <p:cNvSpPr txBox="1">
            <a:spLocks/>
          </p:cNvSpPr>
          <p:nvPr/>
        </p:nvSpPr>
        <p:spPr>
          <a:xfrm>
            <a:off x="6491176" y="2391562"/>
            <a:ext cx="5183188" cy="398878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sz="1800" dirty="0"/>
              <a:t>ESTABELECER OS CREDITOS PRESUMIDOS DO IBS NAS SAÍDAS DA ZFM  EM NÍVEIS EQUIVALENTES AOS INCENTIVOS DO ICMS GARANTIDOS PELO ESTADO DO AMAZONAS – INCLUINDO PRODUTOS COM 100% E ADICIONAIS DE REGIONALIZAÇÃO - </a:t>
            </a:r>
            <a:r>
              <a:rPr lang="pt-BR" sz="1800"/>
              <a:t>ART 447</a:t>
            </a:r>
            <a:endParaRPr lang="pt-BR" sz="1800" dirty="0"/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pt-BR" sz="1800" dirty="0"/>
              <a:t>SUPRIMIR VEDAÇÃO AO RESSARCIMENTO DOS CREDITOS – Art. 462</a:t>
            </a: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pt-BR" sz="1800" dirty="0"/>
              <a:t>EXTINÇÃO DO CRÉDITO PRESUMIDO NO PRAZO DE 5 ANOS CONFORME NORMAS GERAIS DO DIREITO TRIBUTÁRIO– Art. 462</a:t>
            </a: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pt-BR" sz="1800" dirty="0"/>
              <a:t>ASSEGURAR DIFERENCIAL COMPETITIVO DO IPI PARA TODOS OS PRODUTOS COM PROJETO APROVADO PARA PRODUÇÃO NA ZFM </a:t>
            </a:r>
            <a:r>
              <a:rPr lang="pt-BR" sz="1800" dirty="0">
                <a:solidFill>
                  <a:srgbClr val="FF0000"/>
                </a:solidFill>
              </a:rPr>
              <a:t>E GARANTIR CREDITO PRESUMIDO PELO ADQUIRENTE DE BENS INTERMEDIÁRIOS </a:t>
            </a: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q"/>
            </a:pPr>
            <a:r>
              <a:rPr lang="pt-BR" sz="1800" dirty="0"/>
              <a:t>RESTRIÇÃO INCENTIVOS PARA PRODUTOS COM SIMILAR NACIONAL</a:t>
            </a:r>
          </a:p>
          <a:p>
            <a:pPr marL="0" indent="0">
              <a:buNone/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7751496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689</Words>
  <Application>Microsoft Office PowerPoint</Application>
  <PresentationFormat>Widescreen</PresentationFormat>
  <Paragraphs>77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ZFM - Marco Legal </vt:lpstr>
      <vt:lpstr>POLO INDUSTRIAL DA ZFM DE MANAUS EM NÚMEROS</vt:lpstr>
      <vt:lpstr>Recursos Gerados pelo Polo Industrial de Manaus </vt:lpstr>
      <vt:lpstr>REFORMA TRIBUTÁRIA </vt:lpstr>
      <vt:lpstr>PLP 68 2024 – REGULAMENTAÇÃO DA REFORMA TRIBUTÁRIA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Saleh Hamdeh</dc:creator>
  <cp:lastModifiedBy>Caroline de Araújo Ribeiro</cp:lastModifiedBy>
  <cp:revision>68</cp:revision>
  <dcterms:created xsi:type="dcterms:W3CDTF">2023-02-11T19:29:11Z</dcterms:created>
  <dcterms:modified xsi:type="dcterms:W3CDTF">2024-11-19T14:19:06Z</dcterms:modified>
</cp:coreProperties>
</file>