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97" r:id="rId2"/>
  </p:sldMasterIdLst>
  <p:notesMasterIdLst>
    <p:notesMasterId r:id="rId15"/>
  </p:notesMasterIdLst>
  <p:sldIdLst>
    <p:sldId id="256" r:id="rId3"/>
    <p:sldId id="345" r:id="rId4"/>
    <p:sldId id="5797" r:id="rId5"/>
    <p:sldId id="5800" r:id="rId6"/>
    <p:sldId id="5804" r:id="rId7"/>
    <p:sldId id="5803" r:id="rId8"/>
    <p:sldId id="5807" r:id="rId9"/>
    <p:sldId id="5801" r:id="rId10"/>
    <p:sldId id="5805" r:id="rId11"/>
    <p:sldId id="5806" r:id="rId12"/>
    <p:sldId id="5802" r:id="rId13"/>
    <p:sldId id="263" r:id="rId14"/>
  </p:sldIdLst>
  <p:sldSz cx="12192000" cy="6858000"/>
  <p:notesSz cx="6819900" cy="9918700"/>
  <p:embeddedFontLst>
    <p:embeddedFont>
      <p:font typeface="Helvetica Neue" panose="02000A03050000090004"/>
      <p:boldItalic r:id="rId16"/>
    </p:embeddedFont>
    <p:embeddedFont>
      <p:font typeface="Montserrat" panose="020F0502020204030204" pitchFamily="2" charset="0"/>
      <p:regular r:id="rId17"/>
      <p:bold r:id="rId18"/>
      <p:italic r:id="rId19"/>
      <p:boldItalic r:id="rId20"/>
    </p:embeddedFont>
    <p:embeddedFont>
      <p:font typeface="Poppins" panose="00000500000000000000" pitchFamily="2" charset="0"/>
      <p:regular r:id="rId21"/>
      <p:bold r:id="rId22"/>
      <p:italic r:id="rId23"/>
    </p:embeddedFont>
    <p:embeddedFont>
      <p:font typeface="Unbounded" panose="020B0604020202020204" charset="0"/>
      <p:regular r:id="rId24"/>
      <p:bold r:id="rId25"/>
      <p:italic r:id="rId26"/>
      <p:boldItalic r:id="rId27"/>
    </p:embeddedFont>
    <p:embeddedFont>
      <p:font typeface="Unbounded ExtraBold" panose="020B0604020202020204" charset="0"/>
      <p:regular r:id="rId28"/>
      <p:bold r:id="rId29"/>
      <p:italic r:id="rId30"/>
      <p:boldItalic r:id="rId31"/>
    </p:embeddedFont>
    <p:embeddedFont>
      <p:font typeface="Unbounded SemiBold" panose="020B060402020202020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401"/>
    <a:srgbClr val="2E60AD"/>
    <a:srgbClr val="2849A4"/>
    <a:srgbClr val="F0F0EA"/>
    <a:srgbClr val="F4F6F2"/>
    <a:srgbClr val="F0F0F0"/>
    <a:srgbClr val="092960"/>
    <a:srgbClr val="3352AA"/>
    <a:srgbClr val="3157A4"/>
    <a:srgbClr val="092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2" autoAdjust="0"/>
    <p:restoredTop sz="93277" autoAdjust="0"/>
  </p:normalViewPr>
  <p:slideViewPr>
    <p:cSldViewPr snapToGrid="0">
      <p:cViewPr varScale="1">
        <p:scale>
          <a:sx n="113" d="100"/>
          <a:sy n="113" d="100"/>
        </p:scale>
        <p:origin x="42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bg1"/>
                </a:solidFill>
                <a:latin typeface="Matt_Trial ExtraBold" pitchFamily="2" charset="0"/>
                <a:ea typeface="+mn-ea"/>
                <a:cs typeface="+mn-cs"/>
              </a:defRPr>
            </a:pPr>
            <a:r>
              <a:rPr lang="en-US" dirty="0" err="1">
                <a:solidFill>
                  <a:schemeClr val="bg1"/>
                </a:solidFill>
                <a:latin typeface="Matt_Trial ExtraBold" pitchFamily="2" charset="0"/>
              </a:rPr>
              <a:t>Distribuição</a:t>
            </a:r>
            <a:r>
              <a:rPr lang="en-US" dirty="0">
                <a:solidFill>
                  <a:schemeClr val="bg1"/>
                </a:solidFill>
                <a:latin typeface="Matt_Trial ExtraBold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att_Trial ExtraBold" pitchFamily="2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Matt_Trial ExtraBold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att_Trial ExtraBold" pitchFamily="2" charset="0"/>
              </a:rPr>
              <a:t>tipo</a:t>
            </a:r>
            <a:r>
              <a:rPr lang="en-US" dirty="0">
                <a:solidFill>
                  <a:schemeClr val="bg1"/>
                </a:solidFill>
                <a:latin typeface="Matt_Trial ExtraBold" pitchFamily="2" charset="0"/>
              </a:rPr>
              <a:t> de carga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bg1"/>
              </a:solidFill>
              <a:latin typeface="Matt_Trial ExtraBold" pitchFamily="2" charset="0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Total Movimentado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D81-467A-AB47-FA704ABCD9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D81-467A-AB47-FA704ABCD9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06F-4833-AC02-C29B5E47B47D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F06F-4833-AC02-C29B5E47B47D}"/>
              </c:ext>
            </c:extLst>
          </c:dPt>
          <c:dLbls>
            <c:dLbl>
              <c:idx val="2"/>
              <c:layout>
                <c:manualLayout>
                  <c:x val="-9.1755411352109795E-2"/>
                  <c:y val="-6.380911139628692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6F-4833-AC02-C29B5E47B47D}"/>
                </c:ext>
              </c:extLst>
            </c:dLbl>
            <c:numFmt formatCode="0.0%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Peso Bruto Conteiner (t)</c:v>
                </c:pt>
                <c:pt idx="1">
                  <c:v>Carga Geral Solta (t)</c:v>
                </c:pt>
                <c:pt idx="2">
                  <c:v>Granel Sólido (t)</c:v>
                </c:pt>
                <c:pt idx="3">
                  <c:v>Granel Líquido (t)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7029262</c:v>
                </c:pt>
                <c:pt idx="1">
                  <c:v>656915</c:v>
                </c:pt>
                <c:pt idx="2">
                  <c:v>1224022</c:v>
                </c:pt>
                <c:pt idx="3">
                  <c:v>15931321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F-4833-AC02-C29B5E47B47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3785-1115-0743-AF51-2FDD33556B71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F108B-1300-E444-B222-C808DC8E5B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931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723b20d1d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723b20d1d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0E9F1-6E8F-E3BA-FA02-FADACCCE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F1CCEE-E2A7-2DFD-9048-05F029B09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FF6A77-82DE-39DD-C98F-6F51BD158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B9B3C5-1D5D-3765-36DC-09B4D3E4C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845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23CC-A9AB-D623-02CA-3FE195AD2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88EBC98-C110-8C18-180E-80AF1981F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F77BA0F-3412-0F92-904F-1533C9268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68A4DF-26C4-55D2-9602-A21303607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899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23b20d1d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723b20d1d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u="sng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F108B-1300-E444-B222-C808DC8E5BD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20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96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CC874-9D02-7871-1BF7-4BC18A2D1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D568EB-9DF0-4AFF-3A4B-0EF8F800C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2979E1-A8D5-C77E-491F-5D3747593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3CF25E-4633-BD4B-F427-FF3A2935F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295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5943-5B70-3510-DF83-8086063F5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8E372A-C235-11E7-4E9D-0D8980C1B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417302-851D-B2F1-21F3-4BF0FB6FC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2C88F4-F3B5-34AB-1051-8B3591D03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011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1B2D2-706B-F47D-88EF-636FB1D89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F7DF5C3-13B5-7508-63B1-EAA4EEE3C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D6BC18-9A92-A40C-8CF1-B5C709A0D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6D71CC-8D15-91D7-C595-D4C12A7AD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394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D4AD-F4DE-9D63-A82B-081F9597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838A06-2069-9F7A-5818-4CB504BC1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B4E2ADB-3E54-9224-3F37-56648D22D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DCAA63-5F2E-7DA4-FA35-759A27BEF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5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5C51-077D-7DBB-2421-7F1BC7B0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2304CE-D547-ADBA-8CF2-B0C309AD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5FDFEFF-97E4-C444-471B-89EDEFA96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EB5732-0C59-D4D0-C38E-A3473B967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203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EFE2-0729-8368-ACDD-3D1737DFC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A4F615-103B-266A-6C03-CF41EA9EA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F0866B3-5CCB-4633-C156-01B377279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AAE9FC-1E98-A093-57F7-A7EE14803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6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2F108B-1300-E444-B222-C808DC8E5BDE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l" defTabSz="916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7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5F613-FB77-F560-200F-210124809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1EE6E2-FBBA-24D3-5016-2C275804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1A1F20-3399-3BD1-FF0C-69F51B9C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E49039-6E8B-BEFA-3630-6B8A6D0B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A690F2-860D-4C2B-B9EC-2956A5D65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33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4B0D27-874B-DEF0-26BD-9B26A207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7AB45C-13D6-BC3D-6BCB-03663149A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F93487-7CE0-145B-E1C1-4D466E6E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C64B6D-DAFB-2353-1ACF-4169C603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83A5EE-E162-E15E-0C36-887DBB5D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20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2C241C-1FD0-699F-7D80-F8581614A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6D2F-5B83-4DFE-2665-69AD47482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24F318-CBCA-BD32-1741-D9578700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585CF1-50CE-D83A-9001-4B1F83E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8B8802-86AA-E4C6-F309-E22FEFD2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021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BN125AEE_Templates-PPT_1920x1080px_001-Cap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597267" y="4145944"/>
            <a:ext cx="9784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nbounded"/>
              <a:buNone/>
              <a:defRPr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nbounded"/>
              <a:buNone/>
              <a:defRPr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defRPr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nbounded"/>
              <a:buNone/>
              <a:defRPr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defRPr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nbounded"/>
              <a:buNone/>
              <a:defRPr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defRPr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nbounded"/>
              <a:buNone/>
              <a:defRPr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defRPr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nbounded"/>
              <a:buChar char="■"/>
              <a:defRPr>
                <a:latin typeface="Unbounded"/>
                <a:ea typeface="Unbounded"/>
                <a:cs typeface="Unbounded"/>
                <a:sym typeface="Unbounded"/>
              </a:defRPr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nbounded"/>
              <a:buChar char="●"/>
              <a:defRPr>
                <a:latin typeface="Unbounded"/>
                <a:ea typeface="Unbounded"/>
                <a:cs typeface="Unbounded"/>
                <a:sym typeface="Unbounded"/>
              </a:defRPr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nbounded"/>
              <a:buChar char="○"/>
              <a:defRPr>
                <a:latin typeface="Unbounded"/>
                <a:ea typeface="Unbounded"/>
                <a:cs typeface="Unbounded"/>
                <a:sym typeface="Unbounded"/>
              </a:defRPr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nbounded"/>
              <a:buChar char="■"/>
              <a:defRPr>
                <a:latin typeface="Unbounded"/>
                <a:ea typeface="Unbounded"/>
                <a:cs typeface="Unbounded"/>
                <a:sym typeface="Unbounded"/>
              </a:defRPr>
            </a:lvl9pPr>
          </a:lstStyle>
          <a:p>
            <a:endParaRPr/>
          </a:p>
        </p:txBody>
      </p:sp>
      <p:pic>
        <p:nvPicPr>
          <p:cNvPr id="12" name="Google Shape;12;p2" descr="Google Shape;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2482" y="247651"/>
            <a:ext cx="333375" cy="3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597267" y="2916000"/>
            <a:ext cx="95856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bounded ExtraBold"/>
              <a:buNone/>
              <a:defRPr sz="8000">
                <a:solidFill>
                  <a:srgbClr val="FFFFFF"/>
                </a:solidFill>
                <a:latin typeface="Unbounded ExtraBold"/>
                <a:ea typeface="Unbounded ExtraBold"/>
                <a:cs typeface="Unbounded ExtraBold"/>
                <a:sym typeface="Unbounded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Unbounded ExtraBold"/>
              <a:buNone/>
              <a:defRPr sz="8000">
                <a:latin typeface="Unbounded ExtraBold"/>
                <a:ea typeface="Unbounded ExtraBold"/>
                <a:cs typeface="Unbounded ExtraBold"/>
                <a:sym typeface="Unbounded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94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>
  <p:cSld name="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title="BN125AEE_Templates-PPT_1920x1080px_002-Titul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"/>
            <a:ext cx="12192000" cy="685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 descr="Google Shape;3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1279568" y="3343459"/>
            <a:ext cx="1195736" cy="1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 descr="Google Shape;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77833" y="279034"/>
            <a:ext cx="234000" cy="233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81400" y="2936926"/>
            <a:ext cx="6829200" cy="82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Unbounded SemiBold"/>
              <a:buNone/>
              <a:defRPr sz="5333">
                <a:solidFill>
                  <a:srgbClr val="FFFFFF"/>
                </a:solidFill>
                <a:latin typeface="Unbounded SemiBold"/>
                <a:ea typeface="Unbounded SemiBold"/>
                <a:cs typeface="Unbounded SemiBold"/>
                <a:sym typeface="Unbounde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Unbounded SemiBold"/>
              <a:buNone/>
              <a:defRPr sz="5333">
                <a:latin typeface="Unbounded SemiBold"/>
                <a:ea typeface="Unbounded SemiBold"/>
                <a:cs typeface="Unbounded SemiBold"/>
                <a:sym typeface="Unbounded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236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01">
  <p:cSld name="TEXTO 01">
    <p:bg>
      <p:bgPr>
        <a:solidFill>
          <a:srgbClr val="E6E6E6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 descr="Google Shape;4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1279568" y="3343457"/>
            <a:ext cx="1195736" cy="171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982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bg>
      <p:bgPr>
        <a:solidFill>
          <a:srgbClr val="00000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576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bg>
      <p:bgPr>
        <a:solidFill>
          <a:srgbClr val="0000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 descr="Google Shape;25;p11"/>
          <p:cNvPicPr preferRelativeResize="0"/>
          <p:nvPr/>
        </p:nvPicPr>
        <p:blipFill rotWithShape="1">
          <a:blip r:embed="rId2">
            <a:alphaModFix/>
          </a:blip>
          <a:srcRect l="6792" r="6782"/>
          <a:stretch/>
        </p:blipFill>
        <p:spPr>
          <a:xfrm>
            <a:off x="1" y="0"/>
            <a:ext cx="12198292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 descr="Google Shape;2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29" y="8"/>
            <a:ext cx="9726144" cy="687298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6"/>
          <p:cNvSpPr txBox="1"/>
          <p:nvPr/>
        </p:nvSpPr>
        <p:spPr>
          <a:xfrm>
            <a:off x="554564" y="5627050"/>
            <a:ext cx="2391200" cy="7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Av. Santos Dumont, nº 300 Aflitos</a:t>
            </a:r>
            <a:endParaRPr sz="12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Recife/PE</a:t>
            </a:r>
            <a:endParaRPr sz="12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Montserrat"/>
              <a:buNone/>
            </a:pPr>
            <a:r>
              <a:rPr lang="pt-BR" sz="12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CEP: 52.050-035</a:t>
            </a:r>
            <a:endParaRPr sz="16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" name="Google Shape;26;p6" descr="Google Shape;2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564" y="5242812"/>
            <a:ext cx="258264" cy="258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627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Layout personalizado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7"/>
          <p:cNvGrpSpPr/>
          <p:nvPr/>
        </p:nvGrpSpPr>
        <p:grpSpPr>
          <a:xfrm>
            <a:off x="34" y="0"/>
            <a:ext cx="12191935" cy="6858000"/>
            <a:chOff x="0" y="0"/>
            <a:chExt cx="24383868" cy="15154685"/>
          </a:xfrm>
        </p:grpSpPr>
        <p:pic>
          <p:nvPicPr>
            <p:cNvPr id="29" name="Google Shape;29;p7"/>
            <p:cNvPicPr preferRelativeResize="0"/>
            <p:nvPr/>
          </p:nvPicPr>
          <p:blipFill rotWithShape="1">
            <a:blip r:embed="rId2">
              <a:alphaModFix/>
            </a:blip>
            <a:srcRect l="5571" t="5733" r="2023" b="2379"/>
            <a:stretch/>
          </p:blipFill>
          <p:spPr>
            <a:xfrm>
              <a:off x="0" y="0"/>
              <a:ext cx="24383868" cy="15154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7"/>
            <p:cNvPicPr preferRelativeResize="0"/>
            <p:nvPr/>
          </p:nvPicPr>
          <p:blipFill rotWithShape="1">
            <a:blip r:embed="rId3">
              <a:alphaModFix/>
            </a:blip>
            <a:srcRect t="347" b="347"/>
            <a:stretch/>
          </p:blipFill>
          <p:spPr>
            <a:xfrm rot="-5400000">
              <a:off x="22298349" y="6682525"/>
              <a:ext cx="2452801" cy="350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1;p7"/>
            <p:cNvSpPr txBox="1"/>
            <p:nvPr/>
          </p:nvSpPr>
          <p:spPr>
            <a:xfrm>
              <a:off x="304800" y="304800"/>
              <a:ext cx="30000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50798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082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">
  <p:cSld name="Layout personalizado 2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" y="0"/>
            <a:ext cx="12191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364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 1">
  <p:cSld name="Layout personalizado 2 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"/>
            <a:ext cx="12192000" cy="6858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66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C4E52-E849-91F2-9440-0DC05612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B56299-4676-18F4-2DB6-9C400D271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F0FD9F-182F-BADA-8A09-FDA65FD8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B81E8E-F2FB-2FD4-0C6E-3BD1778E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C46404-C1DA-295E-DADB-267558D2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9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 1 1">
  <p:cSld name="Layout personalizado 2 1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"/>
            <a:ext cx="12192000" cy="6858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836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2 1 1 1">
  <p:cSld name="Layout personalizado 2 1 1 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835" y="-17344"/>
            <a:ext cx="12253664" cy="6892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176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 1">
  <p:cSld name="TITLE_3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555453" y="547676"/>
            <a:ext cx="11087200" cy="57628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" name="Google Shape;42;p12" descr="Google Shape;4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1279568" y="3343457"/>
            <a:ext cx="1195736" cy="17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948" y="-31466"/>
            <a:ext cx="12303879" cy="692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219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169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62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15DA9-BFB7-1FDA-7EDD-D4BC34A5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559C83-D7C6-483C-D23E-D915292A4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B8FC25-DC6B-DFA4-0073-B30361B4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6C849-2C90-8A38-2268-EC5BBAF0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7466C3-ABE8-5502-B216-7D5CF5E7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20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0D86B-6DA5-6451-045B-1096A8BEF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2CD1B9-B522-5043-C7DA-1DA1FBF9F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59CE6F-AFA9-9941-62BD-1340718A8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7E4641-CE41-0DE6-3BA4-8A71F289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B6733D-2D4C-D32B-4EF6-3462454B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AA495E-23AC-43FB-253B-80CE0B36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95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B730E-9216-4831-9A68-4619B33C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6567EB-19F0-91BD-0D4F-E5D7EF678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44F68D-A943-2D25-646A-173E9FE5A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8890A61-CD7A-4A2A-94DB-156186619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9A20B4-353E-2B67-199C-E8292B9A5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B52AE76-9137-240C-A045-2491480A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2B0AD1-6472-DD96-032A-15B1BBF6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AE1CCBE-0309-2655-4577-21F2ADE0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460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B0B3A-E4E6-0099-DA4B-0FA08FDD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920EFB-C427-E33C-DEEE-8B1E9C3D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5A8547-9489-734C-0D64-D1817004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66DF8E-F826-6A90-4837-7CF47472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53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045176-C9CF-0095-53B8-7644A8C9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8582B1-4E2A-4B88-B4B2-728371B7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607B0C7-87F8-29C1-A8D5-973B3F77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27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005B8-ACB9-E513-3FEE-1B12EB06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D85544-87A4-B5D0-6F4C-76946C030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3B706C-ED26-3B93-9CC3-2E7D94D1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C41543-4881-80DE-A432-E29468AC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5C2CD6-84BF-632C-3554-43BBFD3AC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B6915F-DB9C-9D00-85AC-E8427C1E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12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8FEFB-1829-90FB-ADE5-B55BD052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A698CF-DF67-0AD3-58DF-CACBB58F3B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8DE33F-360D-8B3A-686C-EDA632A56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F6BA36-BBFE-63CD-C364-FF14738E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1760C7-EA3B-55FC-5BF3-BE27747F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EE922F-5600-5145-A660-0E06A7B9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18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AA4056A-88A2-498C-A39A-56873F3E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97F79B-73BE-DDD3-A941-4055D3A4A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4273CB-A74D-3FDB-C2D5-11E875248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994C3-B7DA-B449-80FA-5E17CD2B8887}" type="datetimeFigureOut">
              <a:rPr lang="pt-BR" smtClean="0"/>
              <a:t>08/10/2025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AB4092-6095-476B-1427-699759698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F32972-0BE9-EF3F-AF20-6101613D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6F77D-754F-7242-9D76-9E6B57EB8A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97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975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0AD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9386" y="2374905"/>
            <a:ext cx="6473236" cy="2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CA58-47B2-1EFB-6E38-C79AFF64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8095435-2060-2049-B8CB-1409C4DD37FD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DFB25D25-B21D-A670-7130-E762B086CA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1BC682C-AF99-3A85-343D-1FC1F1A29CD0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D25C0575-A1FF-0134-FE25-0458B832BC24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56ED45A-C444-5C33-3427-533CCFD13BCF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FE7351EB-BF24-40B7-FCC8-6FD69E48D1DA}"/>
                  </a:ext>
                </a:extLst>
              </p:cNvPr>
              <p:cNvSpPr txBox="1"/>
              <p:nvPr/>
            </p:nvSpPr>
            <p:spPr>
              <a:xfrm>
                <a:off x="911143" y="155507"/>
                <a:ext cx="109297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IMPACTO NAS EXPORTAÇÕES DO PORTO DE SUAPE</a:t>
                </a: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EB7FAC3F-851C-A693-42D0-85FABF69B55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F1AB145-2F59-2AFC-70F7-9D1CCD1EC23B}"/>
              </a:ext>
            </a:extLst>
          </p:cNvPr>
          <p:cNvSpPr txBox="1"/>
          <p:nvPr/>
        </p:nvSpPr>
        <p:spPr>
          <a:xfrm>
            <a:off x="1388674" y="1053708"/>
            <a:ext cx="10691709" cy="545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2025: </a:t>
            </a: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Retração abrupta a partir de agosto. Suape praticamente desapareceu da pauta exportadora para os EUA, com apenas 173 toneladas movimentadas no período (15 </a:t>
            </a:r>
            <a:r>
              <a:rPr lang="pt-BR" dirty="0" err="1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TEUs</a:t>
            </a: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em contêineres para o porto de Houston).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Queda aproximada de 100% em relação ao ano anterior.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Essas exportações abasteciam cadeias produtivas no Brasil e EUA, além de contribuírem com: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Geração de empregos;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Receita Cambial;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Uso da infraestrutura portuária.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100" b="1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Riscos associados: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Perda de competitividade;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Encolhimento de rotas comerciais marítimas;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Perda de escala logística para cargas industrializadas;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Desinvestimentos nos setores produtivos.</a:t>
            </a:r>
            <a:endParaRPr lang="pt-BR" dirty="0">
              <a:solidFill>
                <a:srgbClr val="FAB401"/>
              </a:solidFill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0F9E851-FE81-B248-CF27-14C1ECC7DBCA}"/>
              </a:ext>
            </a:extLst>
          </p:cNvPr>
          <p:cNvGrpSpPr/>
          <p:nvPr/>
        </p:nvGrpSpPr>
        <p:grpSpPr>
          <a:xfrm>
            <a:off x="0" y="3167185"/>
            <a:ext cx="1471529" cy="1372349"/>
            <a:chOff x="386171" y="1826635"/>
            <a:chExt cx="1471529" cy="137234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7996093-A0E9-1A9E-58D2-644124ECBB43}"/>
                </a:ext>
              </a:extLst>
            </p:cNvPr>
            <p:cNvSpPr txBox="1"/>
            <p:nvPr/>
          </p:nvSpPr>
          <p:spPr>
            <a:xfrm>
              <a:off x="386171" y="1826635"/>
              <a:ext cx="14715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AB40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PORTO DE SUAPE</a:t>
              </a:r>
            </a:p>
          </p:txBody>
        </p:sp>
        <p:pic>
          <p:nvPicPr>
            <p:cNvPr id="21" name="Imagem 20" descr="Uma imagem com Gráficos, Tipo de letra, símbolo, design&#10;&#10;Os conteúdos gerados por IA podem estar incorretos.">
              <a:extLst>
                <a:ext uri="{FF2B5EF4-FFF2-40B4-BE49-F238E27FC236}">
                  <a16:creationId xmlns:a16="http://schemas.microsoft.com/office/drawing/2014/main" id="{972D54E9-8D28-2B7B-CCBE-C099335BE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719" y="2445258"/>
              <a:ext cx="753726" cy="753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80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15BE0-2B5A-064D-2416-A0602059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CD27A14-26F3-226E-1E61-8A7F935EEAAC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41D39B39-81FE-4BEC-4B1C-B92E0A3B31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CE44882-98AE-B360-8B2D-1D94FC3357AE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230A9F74-24A4-2C25-0DF0-B2EBC87EAEA1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52000F62-27EE-3CE1-555D-6ECCEE65AED4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BB58FB3A-CD22-C4BE-8DAB-461DB71ACCB5}"/>
                  </a:ext>
                </a:extLst>
              </p:cNvPr>
              <p:cNvSpPr txBox="1"/>
              <p:nvPr/>
            </p:nvSpPr>
            <p:spPr>
              <a:xfrm>
                <a:off x="743716" y="168386"/>
                <a:ext cx="109297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MP 1.309/2025 - Plano Brasil Soberano</a:t>
                </a: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DB2BB244-14F0-50D0-A02F-5CDC7B04221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FC4FCAE-0AE4-96B2-33F9-AEC91510B359}"/>
              </a:ext>
            </a:extLst>
          </p:cNvPr>
          <p:cNvSpPr/>
          <p:nvPr/>
        </p:nvSpPr>
        <p:spPr>
          <a:xfrm>
            <a:off x="282805" y="1306626"/>
            <a:ext cx="5250722" cy="735291"/>
          </a:xfrm>
          <a:prstGeom prst="roundRect">
            <a:avLst>
              <a:gd name="adj" fmla="val 8253"/>
            </a:avLst>
          </a:prstGeom>
          <a:solidFill>
            <a:srgbClr val="FAB4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76CA63F-AEA2-2E90-6614-23F54C241FA8}"/>
              </a:ext>
            </a:extLst>
          </p:cNvPr>
          <p:cNvSpPr txBox="1"/>
          <p:nvPr/>
        </p:nvSpPr>
        <p:spPr>
          <a:xfrm>
            <a:off x="206826" y="1443438"/>
            <a:ext cx="5326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OPORTUNIDADES PARA SUAPE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7E8620-B2E4-2707-91DE-AF62773DB92D}"/>
              </a:ext>
            </a:extLst>
          </p:cNvPr>
          <p:cNvSpPr txBox="1"/>
          <p:nvPr/>
        </p:nvSpPr>
        <p:spPr>
          <a:xfrm>
            <a:off x="494063" y="2230748"/>
            <a:ext cx="11266010" cy="3500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Acesso ao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crédito federal (R$ 30 bi) 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para empresas com foco em exportação e produção local.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100" dirty="0">
                <a:solidFill>
                  <a:srgbClr val="FAB40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Beneficiários da linha de financiamento</a:t>
            </a:r>
            <a:r>
              <a:rPr lang="pt-BR" sz="2100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: exportadores (pessoas físicas e jurídicas) e seus fornecedores, principalmente os impactados pela imposição de tarifas adicionais dos EUA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100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</a:t>
            </a:r>
            <a:r>
              <a:rPr kumimoji="0" lang="pt-BR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rorrogação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excepcional 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dos prazos de suspensão/isenção tributária para produtos exportados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Condições para que SUAPE </a:t>
            </a:r>
            <a:r>
              <a:rPr lang="pt-BR" sz="2100" dirty="0">
                <a:solidFill>
                  <a:schemeClr val="bg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se mantenha como polo industrial e portuário de 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Infraestrutura logística consolidada, com 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capacidade de expansão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, reforçando o </a:t>
            </a:r>
            <a:r>
              <a:rPr lang="pt-BR" sz="2100" dirty="0">
                <a:solidFill>
                  <a:schemeClr val="bg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nosso </a:t>
            </a:r>
            <a:r>
              <a:rPr kumimoji="0" lang="pt-BR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papel como hub nacional de exportação. 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A13D188-94BF-2327-A8C6-C0E79C92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058" y="145721"/>
            <a:ext cx="878314" cy="9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A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56ADF26-C22F-71AF-4385-83AF27F75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670" y="2850633"/>
            <a:ext cx="6901772" cy="1156734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3DC084FE-FA9B-E876-1A38-48401BAE3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6898"/>
          <a:stretch>
            <a:fillRect/>
          </a:stretch>
        </p:blipFill>
        <p:spPr>
          <a:xfrm>
            <a:off x="7943928" y="-312110"/>
            <a:ext cx="4248072" cy="73502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7F543BBF-93FE-2AEC-6B90-C377985D6B66}"/>
              </a:ext>
            </a:extLst>
          </p:cNvPr>
          <p:cNvSpPr/>
          <p:nvPr/>
        </p:nvSpPr>
        <p:spPr>
          <a:xfrm>
            <a:off x="0" y="1"/>
            <a:ext cx="12192000" cy="1058340"/>
          </a:xfrm>
          <a:prstGeom prst="rect">
            <a:avLst/>
          </a:prstGeom>
          <a:solidFill>
            <a:srgbClr val="2E60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36">
            <a:extLst>
              <a:ext uri="{FF2B5EF4-FFF2-40B4-BE49-F238E27FC236}">
                <a16:creationId xmlns:a16="http://schemas.microsoft.com/office/drawing/2014/main" id="{E8D69638-D846-2F23-60F1-F60836FA5069}"/>
              </a:ext>
            </a:extLst>
          </p:cNvPr>
          <p:cNvSpPr/>
          <p:nvPr/>
        </p:nvSpPr>
        <p:spPr>
          <a:xfrm>
            <a:off x="706453" y="1578998"/>
            <a:ext cx="3525169" cy="286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8" tIns="14288" rIns="14288" bIns="14288" anchor="ctr">
            <a:spAutoFit/>
          </a:bodyPr>
          <a:lstStyle/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57A4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800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157A4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km de</a:t>
            </a:r>
          </a:p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425D4A"/>
              </a:solidFill>
              <a:effectLst/>
              <a:uLnTx/>
              <a:uFillTx/>
              <a:latin typeface="DIN 2014 Bold" panose="020B0704020202020204" pitchFamily="34" charset="0"/>
              <a:ea typeface="DIN 2014 Bold" panose="020B0704020202020204" pitchFamily="34" charset="0"/>
              <a:cs typeface="Lexia Black"/>
              <a:sym typeface="Lexia Black"/>
            </a:endParaRPr>
          </a:p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9296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7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704020202020204" pitchFamily="34" charset="0"/>
                <a:cs typeface="Lexia Black"/>
                <a:sym typeface="Lexia Black"/>
              </a:rPr>
              <a:t>  capitais</a:t>
            </a:r>
          </a:p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9296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5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 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704020202020204" pitchFamily="34" charset="0"/>
                <a:cs typeface="Lexia Black"/>
                <a:sym typeface="Lexia Black"/>
              </a:rPr>
              <a:t>aeroportos internacionais</a:t>
            </a:r>
          </a:p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9296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10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704020202020204" pitchFamily="34" charset="0"/>
                <a:cs typeface="Lexia Black"/>
                <a:sym typeface="Lexia Black"/>
              </a:rPr>
              <a:t> portos internacionais</a:t>
            </a:r>
          </a:p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9296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57,3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704020202020204" pitchFamily="34" charset="0"/>
                <a:cs typeface="Lexia Black"/>
                <a:sym typeface="Lexia Black"/>
              </a:rPr>
              <a:t> 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704020202020204" pitchFamily="34" charset="0"/>
                <a:cs typeface="Lexia Black"/>
                <a:sym typeface="Lexia Black"/>
              </a:rPr>
              <a:t>milhões de habitantes</a:t>
            </a:r>
          </a:p>
          <a:p>
            <a:pPr marL="0" marR="0" lvl="0" indent="0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9296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Lexia Black"/>
                <a:sym typeface="Lexia Black"/>
              </a:rPr>
              <a:t>90% 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704020202020204" pitchFamily="34" charset="0"/>
                <a:cs typeface="Lexia Black"/>
                <a:sym typeface="Lexia Black"/>
              </a:rPr>
              <a:t>do PIB do NE</a:t>
            </a:r>
          </a:p>
          <a:p>
            <a:pPr marL="128585" marR="0" lvl="0" indent="-128585" algn="l" defTabSz="128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425D4A"/>
              </a:solidFill>
              <a:effectLst/>
              <a:uLnTx/>
              <a:uFillTx/>
              <a:latin typeface="DIN 2014 Bold" panose="020B0704020202020204" pitchFamily="34" charset="0"/>
              <a:ea typeface="DIN 2014 Bold" panose="020B0704020202020204" pitchFamily="34" charset="0"/>
              <a:cs typeface="Lexia Bold"/>
              <a:sym typeface="Lexia Bold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5EC60C8-16B2-519E-C916-DFC87749AC5C}"/>
              </a:ext>
            </a:extLst>
          </p:cNvPr>
          <p:cNvSpPr txBox="1"/>
          <p:nvPr/>
        </p:nvSpPr>
        <p:spPr>
          <a:xfrm>
            <a:off x="706453" y="6082771"/>
            <a:ext cx="298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Bold" panose="020B0404020202020204" pitchFamily="34" charset="77"/>
                <a:cs typeface="Oswald"/>
                <a:sym typeface="Oswald"/>
              </a:rPr>
              <a:t>Fonte: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Light" panose="020B0404020202020204" pitchFamily="34" charset="77"/>
                <a:cs typeface="Oswald"/>
                <a:sym typeface="Oswald"/>
              </a:rPr>
              <a:t>IBGE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Light" panose="020B0404020202020204" pitchFamily="34" charset="77"/>
                <a:cs typeface="Oswald"/>
                <a:sym typeface="Oswald"/>
              </a:rPr>
              <a:t>/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Light" panose="020B0404020202020204" pitchFamily="34" charset="77"/>
                <a:cs typeface="Oswald"/>
                <a:sym typeface="Oswald"/>
              </a:rPr>
              <a:t>World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tt_Trial Medium" pitchFamily="2" charset="0"/>
                <a:ea typeface="DIN 2014 Light" panose="020B0404020202020204" pitchFamily="34" charset="77"/>
                <a:cs typeface="Oswald"/>
                <a:sym typeface="Oswald"/>
              </a:rPr>
              <a:t> Bank Group </a:t>
            </a:r>
          </a:p>
        </p:txBody>
      </p:sp>
      <p:sp>
        <p:nvSpPr>
          <p:cNvPr id="23" name="CaixaDeTexto 174">
            <a:extLst>
              <a:ext uri="{FF2B5EF4-FFF2-40B4-BE49-F238E27FC236}">
                <a16:creationId xmlns:a16="http://schemas.microsoft.com/office/drawing/2014/main" id="{8DEDABC8-0F59-C35F-DC4E-613299091961}"/>
              </a:ext>
            </a:extLst>
          </p:cNvPr>
          <p:cNvSpPr txBox="1"/>
          <p:nvPr/>
        </p:nvSpPr>
        <p:spPr>
          <a:xfrm>
            <a:off x="706453" y="222156"/>
            <a:ext cx="113779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>
                <a:ln>
                  <a:noFill/>
                </a:ln>
                <a:solidFill>
                  <a:srgbClr val="F0F0EA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 panose="020B0604020202020204" pitchFamily="34" charset="0"/>
              </a:rPr>
              <a:t>SUAPE COMO CENTRO LOGÍSTICO DO NORDESTE</a:t>
            </a:r>
          </a:p>
        </p:txBody>
      </p:sp>
      <p:pic>
        <p:nvPicPr>
          <p:cNvPr id="5" name="Imagem 4" descr="Mapa&#10;&#10;O conteúdo gerado por IA pode estar incorreto.">
            <a:extLst>
              <a:ext uri="{FF2B5EF4-FFF2-40B4-BE49-F238E27FC236}">
                <a16:creationId xmlns:a16="http://schemas.microsoft.com/office/drawing/2014/main" id="{7E8608A6-F112-DE53-3CDA-064F6BB57F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3"/>
                    </a14:imgEffect>
                    <a14:imgEffect>
                      <a14:saturation sat="10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705" y="775228"/>
            <a:ext cx="9906714" cy="6137016"/>
          </a:xfrm>
          <a:prstGeom prst="rect">
            <a:avLst/>
          </a:prstGeom>
        </p:spPr>
      </p:pic>
      <p:pic>
        <p:nvPicPr>
          <p:cNvPr id="6" name="Google Shape;56;p15">
            <a:extLst>
              <a:ext uri="{FF2B5EF4-FFF2-40B4-BE49-F238E27FC236}">
                <a16:creationId xmlns:a16="http://schemas.microsoft.com/office/drawing/2014/main" id="{B0D09B38-9371-C6BE-6091-77998100A3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15922" r="65044"/>
          <a:stretch>
            <a:fillRect/>
          </a:stretch>
        </p:blipFill>
        <p:spPr>
          <a:xfrm>
            <a:off x="0" y="0"/>
            <a:ext cx="706453" cy="120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2;p18">
            <a:extLst>
              <a:ext uri="{FF2B5EF4-FFF2-40B4-BE49-F238E27FC236}">
                <a16:creationId xmlns:a16="http://schemas.microsoft.com/office/drawing/2014/main" id="{1B3ACCA2-B68E-49C7-340C-9AD1DBD8DF0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41027" y="6089064"/>
            <a:ext cx="1305186" cy="533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662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7DD3962-0414-B862-C714-27E3D173ACC5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8485DB9-3134-2FCF-F5C1-82F45A9C6C42}"/>
              </a:ext>
            </a:extLst>
          </p:cNvPr>
          <p:cNvSpPr txBox="1"/>
          <p:nvPr/>
        </p:nvSpPr>
        <p:spPr>
          <a:xfrm>
            <a:off x="5619526" y="2681418"/>
            <a:ext cx="6417805" cy="2649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Líder nacional em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Granéis Líquidos e Gases.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chemeClr val="bg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Líder nacional no transporte por </a:t>
            </a:r>
            <a:r>
              <a:rPr lang="pt-BR" sz="2000" dirty="0">
                <a:solidFill>
                  <a:srgbClr val="FAB40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Cabotagem.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AB401"/>
              </a:solidFill>
              <a:effectLst/>
              <a:uLnTx/>
              <a:uFillTx/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Maior HUB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de veículos do Norte e Nordeste brasileiro.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Maior em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movimentação de contêineres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90E300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do Nordeste.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pt-BR" sz="1600" dirty="0">
              <a:solidFill>
                <a:prstClr val="white"/>
              </a:solidFill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984A73B-9F47-9B48-CBFC-9564B0FDD3EC}"/>
              </a:ext>
            </a:extLst>
          </p:cNvPr>
          <p:cNvGrpSpPr/>
          <p:nvPr/>
        </p:nvGrpSpPr>
        <p:grpSpPr>
          <a:xfrm>
            <a:off x="0" y="1451641"/>
            <a:ext cx="6083534" cy="4702940"/>
            <a:chOff x="525361" y="1414999"/>
            <a:chExt cx="5282045" cy="4702940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2D78E2C6-44C4-31F0-C02E-3D7F0929E6AA}"/>
                </a:ext>
              </a:extLst>
            </p:cNvPr>
            <p:cNvGrpSpPr/>
            <p:nvPr/>
          </p:nvGrpSpPr>
          <p:grpSpPr>
            <a:xfrm>
              <a:off x="1318555" y="1414999"/>
              <a:ext cx="4188138" cy="892552"/>
              <a:chOff x="1309976" y="2361925"/>
              <a:chExt cx="4188138" cy="892552"/>
            </a:xfrm>
          </p:grpSpPr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C39591B7-5794-95C6-73B7-8F99EFB5C171}"/>
                  </a:ext>
                </a:extLst>
              </p:cNvPr>
              <p:cNvSpPr txBox="1"/>
              <p:nvPr/>
            </p:nvSpPr>
            <p:spPr>
              <a:xfrm>
                <a:off x="1309976" y="2361925"/>
                <a:ext cx="4188138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B401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/>
                    <a:sym typeface="Arial"/>
                  </a:rPr>
                  <a:t>6º</a:t>
                </a: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/>
                    <a:sym typeface="Arial"/>
                  </a:rPr>
                  <a:t> lugar entre os portos públicos 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12BFBCF0-194D-C3D7-9AE1-FE4BF64DD031}"/>
                  </a:ext>
                </a:extLst>
              </p:cNvPr>
              <p:cNvSpPr txBox="1"/>
              <p:nvPr/>
            </p:nvSpPr>
            <p:spPr>
              <a:xfrm>
                <a:off x="2127753" y="2720246"/>
                <a:ext cx="286276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B401"/>
                    </a:solidFill>
                    <a:effectLst/>
                    <a:uLnTx/>
                    <a:uFillTx/>
                    <a:latin typeface="Matt_Trial ExtraBold" pitchFamily="2" charset="0"/>
                    <a:ea typeface="DIN 2014 Light" panose="020B0404020202020204" pitchFamily="34" charset="77"/>
                    <a:cs typeface="Arial"/>
                    <a:sym typeface="Arial"/>
                  </a:rPr>
                  <a:t>(ranking Antaq no ano de 2024)</a:t>
                </a: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B401"/>
                    </a:solidFill>
                    <a:effectLst/>
                    <a:uLnTx/>
                    <a:uFillTx/>
                    <a:latin typeface="Matt_Trial ExtraBold" pitchFamily="2" charset="0"/>
                    <a:ea typeface="DIN 2014 Light" panose="020B0404020202020204" pitchFamily="34" charset="77"/>
                    <a:cs typeface="Arial"/>
                    <a:sym typeface="Arial"/>
                  </a:rPr>
                  <a:t> </a:t>
                </a: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AB401"/>
                  </a:solidFill>
                  <a:effectLst/>
                  <a:uLnTx/>
                  <a:uFillTx/>
                  <a:latin typeface="Matt_Trial ExtraBold" pitchFamily="2" charset="0"/>
                  <a:ea typeface="DIN 2014 Light" panose="020B0404020202020204" pitchFamily="34" charset="77"/>
                  <a:cs typeface="Arial"/>
                  <a:sym typeface="Arial"/>
                </a:endParaRPr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757D145-46F7-EEFA-588D-8409B5B417F6}"/>
                </a:ext>
              </a:extLst>
            </p:cNvPr>
            <p:cNvSpPr txBox="1"/>
            <p:nvPr/>
          </p:nvSpPr>
          <p:spPr>
            <a:xfrm>
              <a:off x="1118031" y="5717829"/>
              <a:ext cx="4220322" cy="400110"/>
            </a:xfrm>
            <a:prstGeom prst="rect">
              <a:avLst/>
            </a:prstGeom>
            <a:solidFill>
              <a:srgbClr val="2E60AD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404020202020204" pitchFamily="34" charset="77"/>
                  <a:cs typeface="Arial"/>
                  <a:sym typeface="Arial"/>
                </a:rPr>
                <a:t>24.841.521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att_Trial ExtraBold" pitchFamily="2" charset="0"/>
                  <a:ea typeface="DIN 2014 Light" panose="020B0404020202020204" pitchFamily="34" charset="77"/>
                  <a:cs typeface="Arial"/>
                  <a:sym typeface="Arial"/>
                </a:rPr>
                <a:t>toneladas de carga total bruta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Light" panose="020B0404020202020204" pitchFamily="34" charset="77"/>
                <a:cs typeface="Arial"/>
                <a:sym typeface="Arial"/>
              </a:endParaRPr>
            </a:p>
          </p:txBody>
        </p:sp>
        <p:graphicFrame>
          <p:nvGraphicFramePr>
            <p:cNvPr id="20" name="Gráfico 19">
              <a:extLst>
                <a:ext uri="{FF2B5EF4-FFF2-40B4-BE49-F238E27FC236}">
                  <a16:creationId xmlns:a16="http://schemas.microsoft.com/office/drawing/2014/main" id="{C9A46D9D-F274-8DDF-11FC-17F257C78C5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0855784"/>
                </p:ext>
              </p:extLst>
            </p:nvPr>
          </p:nvGraphicFramePr>
          <p:xfrm>
            <a:off x="525361" y="2348559"/>
            <a:ext cx="5282045" cy="34154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5B77793E-24D6-CFC6-E16A-5964DE51FD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A147534-9BC7-CB25-9249-C2357161B8AC}"/>
              </a:ext>
            </a:extLst>
          </p:cNvPr>
          <p:cNvSpPr/>
          <p:nvPr/>
        </p:nvSpPr>
        <p:spPr>
          <a:xfrm>
            <a:off x="588357" y="3543446"/>
            <a:ext cx="554053" cy="1058340"/>
          </a:xfrm>
          <a:prstGeom prst="rect">
            <a:avLst/>
          </a:prstGeom>
          <a:solidFill>
            <a:srgbClr val="092A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C0744E5-C0DA-58BE-5437-FED4E7C98F42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08A0B8CE-EC1A-3BAE-2D56-9F949ABEAE86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76999555-8040-C54C-4DA2-7DF3BF1BF2D0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3AB56C9E-1CB7-8526-3877-1B272EE6B298}"/>
                  </a:ext>
                </a:extLst>
              </p:cNvPr>
              <p:cNvSpPr txBox="1"/>
              <p:nvPr/>
            </p:nvSpPr>
            <p:spPr>
              <a:xfrm>
                <a:off x="911143" y="155507"/>
                <a:ext cx="924167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POSIÇÃO DE DESTAQUE</a:t>
                </a: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70A5B7AD-D2F5-1DDE-FC06-353FABED5BD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72FB54A-8B98-28E4-087C-67B6EB9EE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2342" y="87268"/>
            <a:ext cx="517969" cy="51796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582A31B-844B-AF01-409E-B3035151BFDA}"/>
              </a:ext>
            </a:extLst>
          </p:cNvPr>
          <p:cNvSpPr txBox="1"/>
          <p:nvPr/>
        </p:nvSpPr>
        <p:spPr>
          <a:xfrm>
            <a:off x="10929900" y="797836"/>
            <a:ext cx="1630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Fonte: ANTAQ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07BA8E-4829-F0B1-21E8-A3B57DD99F09}"/>
              </a:ext>
            </a:extLst>
          </p:cNvPr>
          <p:cNvSpPr txBox="1"/>
          <p:nvPr/>
        </p:nvSpPr>
        <p:spPr>
          <a:xfrm>
            <a:off x="10927463" y="630339"/>
            <a:ext cx="1630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Valores em TON</a:t>
            </a:r>
            <a:endParaRPr kumimoji="0" lang="pt-BR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9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933C7-9FE9-F08F-2A53-22C9306C5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10DD629-6223-CDB0-B925-190DA091B596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D0309FAB-6E0C-9E30-7A1E-2265284190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369C7B69-694F-DE91-5B5B-D4A87C107430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B0AA82F5-4014-E807-6B93-B393103BCE2F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D2906764-533A-7F72-B562-2050E0EB00C1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70D4C289-CE5F-1240-952C-AD0E489B5A08}"/>
                  </a:ext>
                </a:extLst>
              </p:cNvPr>
              <p:cNvSpPr txBox="1"/>
              <p:nvPr/>
            </p:nvSpPr>
            <p:spPr>
              <a:xfrm>
                <a:off x="911143" y="155507"/>
                <a:ext cx="109297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PANORAMA EXPORTAÇÃO P/ EUA</a:t>
                </a: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746DBC18-7705-4745-480D-6740F7D83E1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4F241CD-774B-858D-2B97-B47ED55C5F43}"/>
              </a:ext>
            </a:extLst>
          </p:cNvPr>
          <p:cNvSpPr txBox="1"/>
          <p:nvPr/>
        </p:nvSpPr>
        <p:spPr>
          <a:xfrm>
            <a:off x="10618610" y="797836"/>
            <a:ext cx="1630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Fonte: COMEX STAT</a:t>
            </a:r>
          </a:p>
        </p:txBody>
      </p:sp>
      <p:pic>
        <p:nvPicPr>
          <p:cNvPr id="24" name="Imagem 23" descr="Uma imagem com símbolo&#10;&#10;Os conteúdos gerados por IA podem estar incorretos.">
            <a:extLst>
              <a:ext uri="{FF2B5EF4-FFF2-40B4-BE49-F238E27FC236}">
                <a16:creationId xmlns:a16="http://schemas.microsoft.com/office/drawing/2014/main" id="{C22222F6-3A84-630D-F02E-CB89062A3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02" y="87268"/>
            <a:ext cx="517969" cy="51796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1EF8F933-FD90-470E-FD8A-C079CDAE8367}"/>
              </a:ext>
            </a:extLst>
          </p:cNvPr>
          <p:cNvSpPr txBox="1"/>
          <p:nvPr/>
        </p:nvSpPr>
        <p:spPr>
          <a:xfrm>
            <a:off x="10810729" y="630339"/>
            <a:ext cx="1630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Valores em USD</a:t>
            </a:r>
            <a:endParaRPr kumimoji="0" lang="pt-BR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58C3C6A-0A68-574D-9A34-06838763E984}"/>
              </a:ext>
            </a:extLst>
          </p:cNvPr>
          <p:cNvGrpSpPr/>
          <p:nvPr/>
        </p:nvGrpSpPr>
        <p:grpSpPr>
          <a:xfrm>
            <a:off x="2011779" y="1698962"/>
            <a:ext cx="8734776" cy="3337037"/>
            <a:chOff x="1239206" y="3273031"/>
            <a:chExt cx="6430162" cy="1515628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B637CC8-8ED7-DD33-0F7E-6937836E8EE2}"/>
                </a:ext>
              </a:extLst>
            </p:cNvPr>
            <p:cNvSpPr txBox="1"/>
            <p:nvPr/>
          </p:nvSpPr>
          <p:spPr>
            <a:xfrm>
              <a:off x="1239206" y="4495106"/>
              <a:ext cx="6110940" cy="293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Para os Estados Unidos, o Brasil exportou, em 2024 o equivalente a 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FAB40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USD 40,37 bilhões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, cerca de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FAB40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 12% 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de tudo que foi exportado pelo país;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AD63FE3-A7E8-6469-9EC9-4B1C5E3838F2}"/>
                </a:ext>
              </a:extLst>
            </p:cNvPr>
            <p:cNvSpPr txBox="1"/>
            <p:nvPr/>
          </p:nvSpPr>
          <p:spPr>
            <a:xfrm>
              <a:off x="1239206" y="3273031"/>
              <a:ext cx="6110940" cy="305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dirty="0">
                  <a:solidFill>
                    <a:prstClr val="white"/>
                  </a:solidFill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Em 2024, as exportações totais brasileiras foram 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FAB40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USD 337,04 bilhões; 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B6AF6F0-2D42-9865-6FB1-FAF1290E4FE0}"/>
                </a:ext>
              </a:extLst>
            </p:cNvPr>
            <p:cNvSpPr txBox="1"/>
            <p:nvPr/>
          </p:nvSpPr>
          <p:spPr>
            <a:xfrm>
              <a:off x="1239206" y="3861434"/>
              <a:ext cx="6430162" cy="293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As exportações totais pernambucanas foram de 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FAB40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USD 2,1 bilhões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, o equivalente a 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rgbClr val="FAB40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0,6% </a:t>
              </a:r>
              <a:r>
                <a:rPr kumimoji="0" lang="pt-BR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/>
                  <a:sym typeface="Arial"/>
                </a:rPr>
                <a:t>de share exportações brasileiras;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0A01FC-92E7-3800-AC6E-7711D245914F}"/>
              </a:ext>
            </a:extLst>
          </p:cNvPr>
          <p:cNvSpPr txBox="1"/>
          <p:nvPr/>
        </p:nvSpPr>
        <p:spPr>
          <a:xfrm>
            <a:off x="2011779" y="5679410"/>
            <a:ext cx="8301143" cy="109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Pernambuco exportou, para os EUA, em 2024,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USD 205,17 milhões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, cerca de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10%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de tudo que foi exportado pelo estado.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</a:t>
            </a:r>
          </a:p>
        </p:txBody>
      </p:sp>
      <p:pic>
        <p:nvPicPr>
          <p:cNvPr id="30" name="Imagem 29" descr="Uma imagem com arco-íris, símbolo, Saturação de cores, círculo&#10;&#10;Os conteúdos gerados por IA podem estar incorretos.">
            <a:extLst>
              <a:ext uri="{FF2B5EF4-FFF2-40B4-BE49-F238E27FC236}">
                <a16:creationId xmlns:a16="http://schemas.microsoft.com/office/drawing/2014/main" id="{2E4FFA24-E6BC-D7AF-624F-9AA4DDFEE2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28" t="13696" r="10838" b="17487"/>
          <a:stretch>
            <a:fillRect/>
          </a:stretch>
        </p:blipFill>
        <p:spPr>
          <a:xfrm>
            <a:off x="666569" y="2883979"/>
            <a:ext cx="780203" cy="7225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FBE240-32AF-C3FD-5F97-63431BF9E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05" y="1452281"/>
            <a:ext cx="878202" cy="91853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09375DB-B558-BE02-2CF6-3E7AD57BC30B}"/>
              </a:ext>
            </a:extLst>
          </p:cNvPr>
          <p:cNvSpPr txBox="1"/>
          <p:nvPr/>
        </p:nvSpPr>
        <p:spPr>
          <a:xfrm>
            <a:off x="540250" y="2253783"/>
            <a:ext cx="103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AB401"/>
                </a:solidFill>
                <a:latin typeface="Poppins" panose="00000500000000000000" pitchFamily="2" charset="0"/>
                <a:ea typeface="DIN 2014 Bold" panose="020B0704020202020204" pitchFamily="34" charset="0"/>
                <a:cs typeface="Poppins" panose="00000500000000000000" pitchFamily="2" charset="0"/>
              </a:rPr>
              <a:t>BRASIL</a:t>
            </a:r>
            <a:endParaRPr lang="pt-BR" dirty="0">
              <a:solidFill>
                <a:srgbClr val="FAB40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703DDA-624B-25DB-1F35-4C16AA58EB45}"/>
              </a:ext>
            </a:extLst>
          </p:cNvPr>
          <p:cNvSpPr txBox="1"/>
          <p:nvPr/>
        </p:nvSpPr>
        <p:spPr>
          <a:xfrm>
            <a:off x="540250" y="3660350"/>
            <a:ext cx="103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AB401"/>
                </a:solidFill>
                <a:latin typeface="Poppins" panose="00000500000000000000" pitchFamily="2" charset="0"/>
                <a:ea typeface="DIN 2014 Bold" panose="020B0704020202020204" pitchFamily="34" charset="0"/>
                <a:cs typeface="Poppins" panose="00000500000000000000" pitchFamily="2" charset="0"/>
              </a:rPr>
              <a:t>PE</a:t>
            </a:r>
            <a:endParaRPr lang="pt-BR" dirty="0">
              <a:solidFill>
                <a:srgbClr val="FAB40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F18C344-DFF4-4054-4F9C-CD1C470A2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0" y="4314177"/>
            <a:ext cx="647676" cy="67742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CCDD3A2-65C3-113B-584E-75709C0A3317}"/>
              </a:ext>
            </a:extLst>
          </p:cNvPr>
          <p:cNvSpPr txBox="1"/>
          <p:nvPr/>
        </p:nvSpPr>
        <p:spPr>
          <a:xfrm>
            <a:off x="-84843" y="4938314"/>
            <a:ext cx="103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AB401"/>
                </a:solidFill>
                <a:latin typeface="Poppins" panose="00000500000000000000" pitchFamily="2" charset="0"/>
                <a:ea typeface="DIN 2014 Bold" panose="020B0704020202020204" pitchFamily="34" charset="0"/>
                <a:cs typeface="Poppins" panose="00000500000000000000" pitchFamily="2" charset="0"/>
              </a:rPr>
              <a:t>BRASIL</a:t>
            </a:r>
            <a:endParaRPr lang="pt-BR" sz="1600" dirty="0">
              <a:solidFill>
                <a:srgbClr val="FAB40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m 16" descr="Uma imagem com símbolo, círculo, bandeira&#10;&#10;Os conteúdos gerados por IA podem estar incorretos.">
            <a:extLst>
              <a:ext uri="{FF2B5EF4-FFF2-40B4-BE49-F238E27FC236}">
                <a16:creationId xmlns:a16="http://schemas.microsoft.com/office/drawing/2014/main" id="{3224CA53-F45B-9AC1-94B2-A1A8E6A4E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96" y="4383116"/>
            <a:ext cx="538080" cy="53808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24D6C56-DE12-85AD-EB16-2F47CA5FE928}"/>
              </a:ext>
            </a:extLst>
          </p:cNvPr>
          <p:cNvSpPr txBox="1"/>
          <p:nvPr/>
        </p:nvSpPr>
        <p:spPr>
          <a:xfrm>
            <a:off x="1079614" y="4954441"/>
            <a:ext cx="103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rgbClr val="FAB401"/>
                </a:solidFill>
                <a:latin typeface="Poppins" panose="00000500000000000000" pitchFamily="2" charset="0"/>
                <a:ea typeface="DIN 2014 Bold" panose="020B0704020202020204" pitchFamily="34" charset="0"/>
                <a:cs typeface="Poppins" panose="00000500000000000000" pitchFamily="2" charset="0"/>
              </a:defRPr>
            </a:lvl1pPr>
          </a:lstStyle>
          <a:p>
            <a:r>
              <a:rPr lang="pt-BR" dirty="0"/>
              <a:t>EUA</a:t>
            </a:r>
          </a:p>
        </p:txBody>
      </p:sp>
      <p:pic>
        <p:nvPicPr>
          <p:cNvPr id="21" name="Imagem 20" descr="Uma imagem com Gráficos, Tipo de letra, símbolo, design&#10;&#10;Os conteúdos gerados por IA podem estar incorretos.">
            <a:extLst>
              <a:ext uri="{FF2B5EF4-FFF2-40B4-BE49-F238E27FC236}">
                <a16:creationId xmlns:a16="http://schemas.microsoft.com/office/drawing/2014/main" id="{64995E5D-29BB-A6EB-6A50-1E85E1EC4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33" y="4526275"/>
            <a:ext cx="345440" cy="345440"/>
          </a:xfrm>
          <a:prstGeom prst="rect">
            <a:avLst/>
          </a:prstGeom>
        </p:spPr>
      </p:pic>
      <p:pic>
        <p:nvPicPr>
          <p:cNvPr id="28" name="Imagem 27" descr="Uma imagem com símbolo, círculo, bandeira&#10;&#10;Os conteúdos gerados por IA podem estar incorretos.">
            <a:extLst>
              <a:ext uri="{FF2B5EF4-FFF2-40B4-BE49-F238E27FC236}">
                <a16:creationId xmlns:a16="http://schemas.microsoft.com/office/drawing/2014/main" id="{5EF88E4E-1254-6139-4199-B76F7E2DE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96" y="5665163"/>
            <a:ext cx="538080" cy="53808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FD57BBE9-B51B-CC1C-2C2D-83F22774B9E2}"/>
              </a:ext>
            </a:extLst>
          </p:cNvPr>
          <p:cNvSpPr txBox="1"/>
          <p:nvPr/>
        </p:nvSpPr>
        <p:spPr>
          <a:xfrm>
            <a:off x="1079614" y="6236488"/>
            <a:ext cx="1031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rgbClr val="FAB401"/>
                </a:solidFill>
                <a:latin typeface="Poppins" panose="00000500000000000000" pitchFamily="2" charset="0"/>
                <a:ea typeface="DIN 2014 Bold" panose="020B0704020202020204" pitchFamily="34" charset="0"/>
                <a:cs typeface="Poppins" panose="00000500000000000000" pitchFamily="2" charset="0"/>
              </a:defRPr>
            </a:lvl1pPr>
          </a:lstStyle>
          <a:p>
            <a:r>
              <a:rPr lang="pt-BR" dirty="0"/>
              <a:t>EUA</a:t>
            </a:r>
          </a:p>
        </p:txBody>
      </p:sp>
      <p:pic>
        <p:nvPicPr>
          <p:cNvPr id="31" name="Imagem 30" descr="Uma imagem com Gráficos, Tipo de letra, símbolo, design&#10;&#10;Os conteúdos gerados por IA podem estar incorretos.">
            <a:extLst>
              <a:ext uri="{FF2B5EF4-FFF2-40B4-BE49-F238E27FC236}">
                <a16:creationId xmlns:a16="http://schemas.microsoft.com/office/drawing/2014/main" id="{5DEC227B-49C3-009B-3893-58F0F9BAE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133" y="5808322"/>
            <a:ext cx="345440" cy="345440"/>
          </a:xfrm>
          <a:prstGeom prst="rect">
            <a:avLst/>
          </a:prstGeom>
        </p:spPr>
      </p:pic>
      <p:pic>
        <p:nvPicPr>
          <p:cNvPr id="32" name="Imagem 31" descr="Uma imagem com arco-íris, símbolo, Saturação de cores, círculo&#10;&#10;Os conteúdos gerados por IA podem estar incorretos.">
            <a:extLst>
              <a:ext uri="{FF2B5EF4-FFF2-40B4-BE49-F238E27FC236}">
                <a16:creationId xmlns:a16="http://schemas.microsoft.com/office/drawing/2014/main" id="{6C396173-8B29-7598-1A8B-F1B21A08B8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28" t="13696" r="10838" b="17487"/>
          <a:stretch>
            <a:fillRect/>
          </a:stretch>
        </p:blipFill>
        <p:spPr>
          <a:xfrm>
            <a:off x="121679" y="5669317"/>
            <a:ext cx="607777" cy="56290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945FB95-BAEF-360D-6AB7-35EB123CDC32}"/>
              </a:ext>
            </a:extLst>
          </p:cNvPr>
          <p:cNvSpPr txBox="1"/>
          <p:nvPr/>
        </p:nvSpPr>
        <p:spPr>
          <a:xfrm>
            <a:off x="69157" y="6236487"/>
            <a:ext cx="723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1200" b="1">
                <a:solidFill>
                  <a:srgbClr val="FAB401"/>
                </a:solidFill>
                <a:latin typeface="Poppins" panose="00000500000000000000" pitchFamily="2" charset="0"/>
                <a:ea typeface="DIN 2014 Bold" panose="020B0704020202020204" pitchFamily="34" charset="0"/>
                <a:cs typeface="Poppins" panose="00000500000000000000" pitchFamily="2" charset="0"/>
              </a:defRPr>
            </a:lvl1pPr>
          </a:lstStyle>
          <a:p>
            <a:r>
              <a:rPr lang="pt-BR" dirty="0"/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2904155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AD02F-EBE8-D9CD-6313-09989D0A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BA541-05AA-F1EB-F7C1-8FE5775605B7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54D0252B-3E6D-06DB-2F73-F092A1AD0B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CAEE6E21-9371-E386-1DAA-C46233459818}"/>
              </a:ext>
            </a:extLst>
          </p:cNvPr>
          <p:cNvSpPr/>
          <p:nvPr/>
        </p:nvSpPr>
        <p:spPr>
          <a:xfrm>
            <a:off x="588357" y="3543446"/>
            <a:ext cx="554053" cy="1058340"/>
          </a:xfrm>
          <a:prstGeom prst="rect">
            <a:avLst/>
          </a:prstGeom>
          <a:solidFill>
            <a:srgbClr val="092A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9C80EC0-F9C8-173E-00D9-0BACCA8BB209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938F249-B695-0BF9-2EBB-FB21D1003ABA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148D625A-5FB5-6D66-60E8-72B6865A0013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91489C79-C520-D5EB-A829-7FBE60E68B1E}"/>
                  </a:ext>
                </a:extLst>
              </p:cNvPr>
              <p:cNvSpPr txBox="1"/>
              <p:nvPr/>
            </p:nvSpPr>
            <p:spPr>
              <a:xfrm>
                <a:off x="705079" y="155507"/>
                <a:ext cx="1092973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EXPO</a:t>
                </a:r>
                <a:r>
                  <a:rPr lang="pt-BR" sz="3800" b="1" dirty="0">
                    <a:solidFill>
                      <a:srgbClr val="F0F0EA"/>
                    </a:solidFill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RTAÇÃO PERNAMBUCO P/ EUA</a:t>
                </a:r>
                <a:endParaRPr kumimoji="0" lang="pt-B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EA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2318589E-0F46-6ED0-F762-E91207F4951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D547B7-6BBD-05DA-6173-1400418B8973}"/>
              </a:ext>
            </a:extLst>
          </p:cNvPr>
          <p:cNvSpPr txBox="1"/>
          <p:nvPr/>
        </p:nvSpPr>
        <p:spPr>
          <a:xfrm>
            <a:off x="10618610" y="797836"/>
            <a:ext cx="1630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Fonte: COMEX STAT</a:t>
            </a:r>
          </a:p>
        </p:txBody>
      </p:sp>
      <p:pic>
        <p:nvPicPr>
          <p:cNvPr id="7" name="Imagem 6" descr="Uma imagem com símbolo&#10;&#10;Os conteúdos gerados por IA podem estar incorretos.">
            <a:extLst>
              <a:ext uri="{FF2B5EF4-FFF2-40B4-BE49-F238E27FC236}">
                <a16:creationId xmlns:a16="http://schemas.microsoft.com/office/drawing/2014/main" id="{D3A7C30E-DCA9-F77F-00F8-B32607B4C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02" y="87268"/>
            <a:ext cx="517969" cy="5179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2AC587F-E9EC-49BC-FAF7-4BC61E245E2D}"/>
              </a:ext>
            </a:extLst>
          </p:cNvPr>
          <p:cNvSpPr txBox="1"/>
          <p:nvPr/>
        </p:nvSpPr>
        <p:spPr>
          <a:xfrm>
            <a:off x="10810729" y="630339"/>
            <a:ext cx="1630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Valores em USD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F1B996C-C9AF-3B27-A667-653145475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547346"/>
              </p:ext>
            </p:extLst>
          </p:nvPr>
        </p:nvGraphicFramePr>
        <p:xfrm>
          <a:off x="382293" y="2140149"/>
          <a:ext cx="8071564" cy="4511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425">
                  <a:extLst>
                    <a:ext uri="{9D8B030D-6E8A-4147-A177-3AD203B41FA5}">
                      <a16:colId xmlns:a16="http://schemas.microsoft.com/office/drawing/2014/main" val="1976388666"/>
                    </a:ext>
                  </a:extLst>
                </a:gridCol>
                <a:gridCol w="2269623">
                  <a:extLst>
                    <a:ext uri="{9D8B030D-6E8A-4147-A177-3AD203B41FA5}">
                      <a16:colId xmlns:a16="http://schemas.microsoft.com/office/drawing/2014/main" val="1426146530"/>
                    </a:ext>
                  </a:extLst>
                </a:gridCol>
                <a:gridCol w="1942165">
                  <a:extLst>
                    <a:ext uri="{9D8B030D-6E8A-4147-A177-3AD203B41FA5}">
                      <a16:colId xmlns:a16="http://schemas.microsoft.com/office/drawing/2014/main" val="1439092598"/>
                    </a:ext>
                  </a:extLst>
                </a:gridCol>
                <a:gridCol w="2233351">
                  <a:extLst>
                    <a:ext uri="{9D8B030D-6E8A-4147-A177-3AD203B41FA5}">
                      <a16:colId xmlns:a16="http://schemas.microsoft.com/office/drawing/2014/main" val="3118600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Descrição ISIC Seção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Descrição NCM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2024 - Valor US$ FOB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Empregos por setores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6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Indústria de Transformação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Outros açúcares de cana e Outros açúcares de, beterraba, sacarose quimicamente pura, sol.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$          63.989.320,00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14.259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794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Agropecuária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Uvas e mangas frescas e inhames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$           41.804.083,00 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6.302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1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Indústria de Transformação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Torres e pórticos, de ferro fundido, ferro ou aço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18.843.300,00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713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76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Indústria de Transformação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Coque de petróleo não calcinado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18.692.841,00 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243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142963"/>
                  </a:ext>
                </a:extLst>
              </a:tr>
              <a:tr h="8798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Indústria de Transformação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Chapas, </a:t>
                      </a:r>
                      <a:r>
                        <a:rPr lang="pt-BR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etc</a:t>
                      </a: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, de poli(tereftalato de etileno), de espessura superior ou igual a 5 micrômetros (mícrons)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$            13.341.499,00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3.036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144644"/>
                  </a:ext>
                </a:extLst>
              </a:tr>
              <a:tr h="614363"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DESTE MONTANTE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pt-BR" sz="1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$           156.671.043,00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24.553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73033"/>
                  </a:ext>
                </a:extLst>
              </a:tr>
            </a:tbl>
          </a:graphicData>
        </a:graphic>
      </p:graphicFrame>
      <p:pic>
        <p:nvPicPr>
          <p:cNvPr id="14" name="Imagem 13" descr="Uma imagem com símbolo, círculo, bandeira&#10;&#10;Os conteúdos gerados por IA podem estar incorretos.">
            <a:extLst>
              <a:ext uri="{FF2B5EF4-FFF2-40B4-BE49-F238E27FC236}">
                <a16:creationId xmlns:a16="http://schemas.microsoft.com/office/drawing/2014/main" id="{AA3F07F3-4482-08AA-6783-BDB453284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212" y="3011764"/>
            <a:ext cx="941199" cy="941199"/>
          </a:xfrm>
          <a:prstGeom prst="rect">
            <a:avLst/>
          </a:prstGeom>
        </p:spPr>
      </p:pic>
      <p:pic>
        <p:nvPicPr>
          <p:cNvPr id="15" name="Imagem 14" descr="Uma imagem com arco-íris, símbolo, Saturação de cores, círculo&#10;&#10;Os conteúdos gerados por IA podem estar incorretos.">
            <a:extLst>
              <a:ext uri="{FF2B5EF4-FFF2-40B4-BE49-F238E27FC236}">
                <a16:creationId xmlns:a16="http://schemas.microsoft.com/office/drawing/2014/main" id="{D648C1EA-28C8-0427-10F0-952A42622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011" y="2719385"/>
            <a:ext cx="1494833" cy="1583974"/>
          </a:xfrm>
          <a:prstGeom prst="rect">
            <a:avLst/>
          </a:prstGeom>
        </p:spPr>
      </p:pic>
      <p:pic>
        <p:nvPicPr>
          <p:cNvPr id="16" name="Imagem 15" descr="Uma imagem com Gráficos, Tipo de letra, símbolo, design&#10;&#10;Os conteúdos gerados por IA podem estar incorretos.">
            <a:extLst>
              <a:ext uri="{FF2B5EF4-FFF2-40B4-BE49-F238E27FC236}">
                <a16:creationId xmlns:a16="http://schemas.microsoft.com/office/drawing/2014/main" id="{7CEB7667-8FD4-A6D6-2A68-B3C41DA7B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1065" y="3138919"/>
            <a:ext cx="586559" cy="586559"/>
          </a:xfrm>
          <a:prstGeom prst="rect">
            <a:avLst/>
          </a:prstGeom>
        </p:spPr>
      </p:pic>
      <p:sp>
        <p:nvSpPr>
          <p:cNvPr id="10" name="CaixaDeTexto 174">
            <a:extLst>
              <a:ext uri="{FF2B5EF4-FFF2-40B4-BE49-F238E27FC236}">
                <a16:creationId xmlns:a16="http://schemas.microsoft.com/office/drawing/2014/main" id="{D301A40D-13E6-0455-222F-444C98D7B031}"/>
              </a:ext>
            </a:extLst>
          </p:cNvPr>
          <p:cNvSpPr txBox="1"/>
          <p:nvPr/>
        </p:nvSpPr>
        <p:spPr>
          <a:xfrm>
            <a:off x="329374" y="1380648"/>
            <a:ext cx="807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0F0EA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 panose="020B0604020202020204" pitchFamily="34" charset="0"/>
                <a:sym typeface="Arial"/>
              </a:rPr>
              <a:t>PRINCIPAIS PRODUTOS</a:t>
            </a:r>
          </a:p>
        </p:txBody>
      </p:sp>
    </p:spTree>
    <p:extLst>
      <p:ext uri="{BB962C8B-B14F-4D97-AF65-F5344CB8AC3E}">
        <p14:creationId xmlns:p14="http://schemas.microsoft.com/office/powerpoint/2010/main" val="312787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69C3C-0225-9681-DFB5-E6B7B54F8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7D6CF48-BDC2-1B47-BA2B-6009195CFAD4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B6325746-AD0C-489D-4511-01881429CB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C9F448D-5590-F38E-E125-7D8CF90B6278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FA5B882B-B138-C781-740C-4990C48784E7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04C0BF25-977B-F50A-CBF8-013BB78A1EA0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E4222276-AFC9-663E-C948-3A12A438FA0B}"/>
                  </a:ext>
                </a:extLst>
              </p:cNvPr>
              <p:cNvSpPr txBox="1"/>
              <p:nvPr/>
            </p:nvSpPr>
            <p:spPr>
              <a:xfrm>
                <a:off x="911143" y="155507"/>
                <a:ext cx="109297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EXPORTAÇÃO SUAPE P/ EUA</a:t>
                </a: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96215BDA-2CCF-1A41-BAB6-78E7722A6B4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A48C19F-FA43-004A-0570-FDBECF6A6930}"/>
              </a:ext>
            </a:extLst>
          </p:cNvPr>
          <p:cNvSpPr/>
          <p:nvPr/>
        </p:nvSpPr>
        <p:spPr>
          <a:xfrm>
            <a:off x="409224" y="5382986"/>
            <a:ext cx="8470825" cy="998960"/>
          </a:xfrm>
          <a:prstGeom prst="roundRect">
            <a:avLst>
              <a:gd name="adj" fmla="val 8253"/>
            </a:avLst>
          </a:prstGeom>
          <a:solidFill>
            <a:srgbClr val="FAB4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0B1977C-8C62-0FFB-D8EB-A22B36E483F7}"/>
              </a:ext>
            </a:extLst>
          </p:cNvPr>
          <p:cNvSpPr txBox="1"/>
          <p:nvPr/>
        </p:nvSpPr>
        <p:spPr>
          <a:xfrm>
            <a:off x="466494" y="5563225"/>
            <a:ext cx="8631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00"/>
              </a:spcBef>
              <a:spcAft>
                <a:spcPts val="120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Em sua vez, o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Porto do Recife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se destaca na exportação de açúcar para o EUA, que movimentou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USD 90,3 milhões </a:t>
            </a:r>
            <a:r>
              <a:rPr lang="pt-BR" dirty="0">
                <a:solidFill>
                  <a:schemeClr val="bg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em 2024.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</p:txBody>
      </p:sp>
      <p:pic>
        <p:nvPicPr>
          <p:cNvPr id="11" name="Imagem 10" descr="Uma imagem com símbolo, círculo, bandeira&#10;&#10;Os conteúdos gerados por IA podem estar incorretos.">
            <a:extLst>
              <a:ext uri="{FF2B5EF4-FFF2-40B4-BE49-F238E27FC236}">
                <a16:creationId xmlns:a16="http://schemas.microsoft.com/office/drawing/2014/main" id="{12DA1D0D-A05B-18AB-5223-228FFE0A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829" y="2751317"/>
            <a:ext cx="941199" cy="941199"/>
          </a:xfrm>
          <a:prstGeom prst="rect">
            <a:avLst/>
          </a:prstGeom>
        </p:spPr>
      </p:pic>
      <p:pic>
        <p:nvPicPr>
          <p:cNvPr id="15" name="Imagem 14" descr="Uma imagem com Gráficos, Tipo de letra, símbolo, design&#10;&#10;Os conteúdos gerados por IA podem estar incorretos.">
            <a:extLst>
              <a:ext uri="{FF2B5EF4-FFF2-40B4-BE49-F238E27FC236}">
                <a16:creationId xmlns:a16="http://schemas.microsoft.com/office/drawing/2014/main" id="{0FFC4157-FF53-83DF-0D14-4DAC6AE2F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4255" y="2878472"/>
            <a:ext cx="586559" cy="58655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7CE6D3-9574-0AC7-E417-38A96DA4EA64}"/>
              </a:ext>
            </a:extLst>
          </p:cNvPr>
          <p:cNvSpPr txBox="1"/>
          <p:nvPr/>
        </p:nvSpPr>
        <p:spPr>
          <a:xfrm>
            <a:off x="10618610" y="797836"/>
            <a:ext cx="1630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Fonte: COMEX STAT</a:t>
            </a:r>
          </a:p>
        </p:txBody>
      </p:sp>
      <p:pic>
        <p:nvPicPr>
          <p:cNvPr id="7" name="Imagem 6" descr="Uma imagem com símbolo&#10;&#10;Os conteúdos gerados por IA podem estar incorretos.">
            <a:extLst>
              <a:ext uri="{FF2B5EF4-FFF2-40B4-BE49-F238E27FC236}">
                <a16:creationId xmlns:a16="http://schemas.microsoft.com/office/drawing/2014/main" id="{6C527241-9E33-497D-1C9D-62360DFF2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702" y="87268"/>
            <a:ext cx="517969" cy="51796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366491E-2CE2-F7CE-4961-86343CCC1313}"/>
              </a:ext>
            </a:extLst>
          </p:cNvPr>
          <p:cNvSpPr txBox="1"/>
          <p:nvPr/>
        </p:nvSpPr>
        <p:spPr>
          <a:xfrm>
            <a:off x="10810729" y="630339"/>
            <a:ext cx="1630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Valores em USD</a:t>
            </a:r>
            <a:endParaRPr kumimoji="0" lang="pt-BR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F270CF6E-42EA-47D6-969F-62DE17706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587319"/>
              </p:ext>
            </p:extLst>
          </p:nvPr>
        </p:nvGraphicFramePr>
        <p:xfrm>
          <a:off x="466494" y="1907349"/>
          <a:ext cx="6837881" cy="3016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8054">
                  <a:extLst>
                    <a:ext uri="{9D8B030D-6E8A-4147-A177-3AD203B41FA5}">
                      <a16:colId xmlns:a16="http://schemas.microsoft.com/office/drawing/2014/main" val="1426146530"/>
                    </a:ext>
                  </a:extLst>
                </a:gridCol>
                <a:gridCol w="2609827">
                  <a:extLst>
                    <a:ext uri="{9D8B030D-6E8A-4147-A177-3AD203B41FA5}">
                      <a16:colId xmlns:a16="http://schemas.microsoft.com/office/drawing/2014/main" val="1439092598"/>
                    </a:ext>
                  </a:extLst>
                </a:gridCol>
              </a:tblGrid>
              <a:tr h="5624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Descrição NCM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2024 - Valor US$ FOB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6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Outras gasolinas, exceto para aviação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$          80.570.238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794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Torres e pórticos, de ferro fundido, ferro ou aço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$          18.843.300 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1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Coque de petróleo não calcinado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$            2.861.089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76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Chapas, etc, de poli(tereftalato de etileno), de espessura superior ou igual a 5 micrômetros (mícrons)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$            1.940.310 </a:t>
                      </a:r>
                    </a:p>
                  </a:txBody>
                  <a:tcPr marL="9525" marR="9525" marT="9525" marB="0" anchor="ctr"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142963"/>
                  </a:ext>
                </a:extLst>
              </a:tr>
              <a:tr h="6921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Poli(tereftalato de etileno), de um índice de viscosidade de 78 ml/g ou mais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4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$            1.647.240 </a:t>
                      </a:r>
                    </a:p>
                  </a:txBody>
                  <a:tcPr marL="9525" marR="9525" marT="9525" marB="0" anchor="ctr"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144644"/>
                  </a:ext>
                </a:extLst>
              </a:tr>
            </a:tbl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:a16="http://schemas.microsoft.com/office/drawing/2014/main" id="{532DD69A-A4FA-152F-78DD-BB5FF566C981}"/>
              </a:ext>
            </a:extLst>
          </p:cNvPr>
          <p:cNvSpPr txBox="1"/>
          <p:nvPr/>
        </p:nvSpPr>
        <p:spPr>
          <a:xfrm>
            <a:off x="404790" y="1294775"/>
            <a:ext cx="10199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EXPORTAÇÃO PARA O EUA VIA SUAPE – 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srgbClr val="FAB40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PRINCIPAIS PRODUTOS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FAB401"/>
              </a:solidFill>
              <a:effectLst/>
              <a:uLnTx/>
              <a:uFillTx/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</p:txBody>
      </p:sp>
      <p:pic>
        <p:nvPicPr>
          <p:cNvPr id="21" name="Google Shape;56;p15">
            <a:extLst>
              <a:ext uri="{FF2B5EF4-FFF2-40B4-BE49-F238E27FC236}">
                <a16:creationId xmlns:a16="http://schemas.microsoft.com/office/drawing/2014/main" id="{12248BE0-C4FD-878E-9237-83B9EB80EB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64283"/>
          <a:stretch>
            <a:fillRect/>
          </a:stretch>
        </p:blipFill>
        <p:spPr>
          <a:xfrm>
            <a:off x="8232679" y="2785154"/>
            <a:ext cx="995098" cy="871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7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39715-4E49-F919-FB3B-B86886E10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AFD614B-C160-4A16-B018-3986F3C61809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9BC9FF71-B431-296E-5DB3-060922EDE4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12F7BE93-5238-9E34-7816-1911551E03A8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3205D75E-C213-1019-CDBA-7DA84479E488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DEBE2E86-C2A4-C5FB-77E7-71DC04F1FC5F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078970C6-AD7F-8EE5-B466-7D40048A1C79}"/>
                  </a:ext>
                </a:extLst>
              </p:cNvPr>
              <p:cNvSpPr txBox="1"/>
              <p:nvPr/>
            </p:nvSpPr>
            <p:spPr>
              <a:xfrm>
                <a:off x="911143" y="155507"/>
                <a:ext cx="100272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3600" b="1" dirty="0">
                    <a:solidFill>
                      <a:srgbClr val="F0F0EA"/>
                    </a:solidFill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CONTEXTO</a:t>
                </a:r>
                <a:r>
                  <a:rPr kumimoji="0" lang="pt-B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 EXPORTAÇÕES SUAPE</a:t>
                </a:r>
                <a:r>
                  <a:rPr lang="pt-BR" sz="3600" b="1" dirty="0">
                    <a:solidFill>
                      <a:srgbClr val="F0F0EA"/>
                    </a:solidFill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-EUA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EA"/>
                  </a:solidFill>
                  <a:effectLst/>
                  <a:uLnTx/>
                  <a:uFillTx/>
                  <a:latin typeface="Matt_Trial ExtraBold" pitchFamily="2" charset="0"/>
                  <a:ea typeface="DIN 2014 Bold" panose="020B07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01FB163B-3B56-B63A-2164-D779CCFF6B9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8C658638-30A2-95CD-CA07-BF74C8808E19}"/>
              </a:ext>
            </a:extLst>
          </p:cNvPr>
          <p:cNvSpPr txBox="1"/>
          <p:nvPr/>
        </p:nvSpPr>
        <p:spPr>
          <a:xfrm>
            <a:off x="1388674" y="1053708"/>
            <a:ext cx="10691709" cy="545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2024: </a:t>
            </a: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Os EUA foram o segundo principal destino das exportações de SUAPE.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Total a</a:t>
            </a: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prox. de 138 mil toneladas movimentadas.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Principais produtos movimentados: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Óleo de combustível: 78%;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Coque de petróleo: 11%;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Ferro, aço e chapa de PET: 7%;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Contêineres: 4%;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Outros produtos (como reatores e máquinas industriais): 1%.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pt-BR" b="1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Embora a movimentação represente uma pequena parcela na movimentação geral, a importância estratégica é significativa, pois abrange produtos de alto valor agregado e conexões diretas com cadeias logísticas e rotas internacionais.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FAB401"/>
              </a:solidFill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81A66821-E0A4-957F-AD56-0712285E0241}"/>
              </a:ext>
            </a:extLst>
          </p:cNvPr>
          <p:cNvGrpSpPr/>
          <p:nvPr/>
        </p:nvGrpSpPr>
        <p:grpSpPr>
          <a:xfrm>
            <a:off x="0" y="3167185"/>
            <a:ext cx="1471529" cy="1372349"/>
            <a:chOff x="386171" y="1826635"/>
            <a:chExt cx="1471529" cy="137234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15F0147-7486-E48F-A15F-4EFC9B0A78B5}"/>
                </a:ext>
              </a:extLst>
            </p:cNvPr>
            <p:cNvSpPr txBox="1"/>
            <p:nvPr/>
          </p:nvSpPr>
          <p:spPr>
            <a:xfrm>
              <a:off x="386171" y="1826635"/>
              <a:ext cx="14715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AB40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PORTO DE SUAPE</a:t>
              </a:r>
            </a:p>
          </p:txBody>
        </p:sp>
        <p:pic>
          <p:nvPicPr>
            <p:cNvPr id="21" name="Imagem 20" descr="Uma imagem com Gráficos, Tipo de letra, símbolo, design&#10;&#10;Os conteúdos gerados por IA podem estar incorretos.">
              <a:extLst>
                <a:ext uri="{FF2B5EF4-FFF2-40B4-BE49-F238E27FC236}">
                  <a16:creationId xmlns:a16="http://schemas.microsoft.com/office/drawing/2014/main" id="{CC4063FE-7623-4DA5-17FF-95E9D2EA6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719" y="2445258"/>
              <a:ext cx="753726" cy="753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63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0B00-4F04-9707-76B6-DE993FA3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CC04EAD-BECA-217F-3D6F-3C975E12BAB5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45CE8437-800B-2891-CED3-73532AC045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5F1C929-29A8-9B21-CD3C-A360D57AE622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0AC9C4D1-B9A0-A72D-3154-8494AD531AE4}"/>
                </a:ext>
              </a:extLst>
            </p:cNvPr>
            <p:cNvSpPr/>
            <p:nvPr/>
          </p:nvSpPr>
          <p:spPr>
            <a:xfrm>
              <a:off x="-23852" y="-1"/>
              <a:ext cx="12215852" cy="1055553"/>
            </a:xfrm>
            <a:prstGeom prst="rect">
              <a:avLst/>
            </a:prstGeom>
            <a:solidFill>
              <a:srgbClr val="2E60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33BCBFB0-B7AB-16E2-5D17-AB90989BC99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66C1B27-DF5B-C927-8675-69FA6A237A8E}"/>
              </a:ext>
            </a:extLst>
          </p:cNvPr>
          <p:cNvSpPr/>
          <p:nvPr/>
        </p:nvSpPr>
        <p:spPr>
          <a:xfrm>
            <a:off x="301658" y="1564849"/>
            <a:ext cx="8201319" cy="3421930"/>
          </a:xfrm>
          <a:prstGeom prst="roundRect">
            <a:avLst>
              <a:gd name="adj" fmla="val 8253"/>
            </a:avLst>
          </a:prstGeom>
          <a:solidFill>
            <a:srgbClr val="FAB4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7DD7E78-85F2-0CEB-6EC6-61CB2FE923D9}"/>
              </a:ext>
            </a:extLst>
          </p:cNvPr>
          <p:cNvSpPr txBox="1"/>
          <p:nvPr/>
        </p:nvSpPr>
        <p:spPr>
          <a:xfrm>
            <a:off x="395370" y="1718067"/>
            <a:ext cx="8031052" cy="3141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Em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30 de julho de 2025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, os EUA anunciaram uma tarifa extra de 40% sobre produtos brasileiros, totalizando 50%.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A medida entrou em vigor em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6 de agosto de 2025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chemeClr val="bg1"/>
              </a:solidFill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Itens exportados por Pernambuco</a:t>
            </a:r>
            <a:r>
              <a:rPr lang="pt-BR" b="1" dirty="0">
                <a:solidFill>
                  <a:schemeClr val="bg1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que foram mais impactados: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açúcar, mangas, uvas, </a:t>
            </a:r>
            <a:r>
              <a:rPr lang="pt-BR" b="1" dirty="0">
                <a:solidFill>
                  <a:srgbClr val="2E60AD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produtos PET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 e ferro.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2E60AD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A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2E60AD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penas o coque de petróleo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ficou isento da nova tarifa.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A6C0C5F3-467D-E607-D312-54F9A9409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808293"/>
              </p:ext>
            </p:extLst>
          </p:nvPr>
        </p:nvGraphicFramePr>
        <p:xfrm>
          <a:off x="682601" y="5293151"/>
          <a:ext cx="7492692" cy="1207008"/>
        </p:xfrm>
        <a:graphic>
          <a:graphicData uri="http://schemas.openxmlformats.org/drawingml/2006/table">
            <a:tbl>
              <a:tblPr firstRow="1" firstCol="1" bandRow="1"/>
              <a:tblGrid>
                <a:gridCol w="3025656">
                  <a:extLst>
                    <a:ext uri="{9D8B030D-6E8A-4147-A177-3AD203B41FA5}">
                      <a16:colId xmlns:a16="http://schemas.microsoft.com/office/drawing/2014/main" val="1145187270"/>
                    </a:ext>
                  </a:extLst>
                </a:gridCol>
                <a:gridCol w="3035791">
                  <a:extLst>
                    <a:ext uri="{9D8B030D-6E8A-4147-A177-3AD203B41FA5}">
                      <a16:colId xmlns:a16="http://schemas.microsoft.com/office/drawing/2014/main" val="1771326137"/>
                    </a:ext>
                  </a:extLst>
                </a:gridCol>
                <a:gridCol w="1431245">
                  <a:extLst>
                    <a:ext uri="{9D8B030D-6E8A-4147-A177-3AD203B41FA5}">
                      <a16:colId xmlns:a16="http://schemas.microsoft.com/office/drawing/2014/main" val="3529788234"/>
                    </a:ext>
                  </a:extLst>
                </a:gridCol>
              </a:tblGrid>
              <a:tr h="3017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pt-BR" sz="105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Valor 2024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% total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89376"/>
                  </a:ext>
                </a:extLst>
              </a:tr>
              <a:tr h="3017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Valor total isento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R$     25.176.606,00 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12,27%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642544"/>
                  </a:ext>
                </a:extLst>
              </a:tr>
              <a:tr h="3017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Valor total não isento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R$  179.989.761,00 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9A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87,73%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49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365814"/>
                  </a:ext>
                </a:extLst>
              </a:tr>
              <a:tr h="3017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R$  205.166.367,00 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60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pt-BR" sz="14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100%</a:t>
                      </a:r>
                      <a:endParaRPr lang="pt-BR" sz="14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44450" marR="4445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E6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429299"/>
                  </a:ext>
                </a:extLst>
              </a:tr>
            </a:tbl>
          </a:graphicData>
        </a:graphic>
      </p:graphicFrame>
      <p:pic>
        <p:nvPicPr>
          <p:cNvPr id="11" name="Imagem 10" descr="Uma imagem com símbolo, círculo, bandeira&#10;&#10;Os conteúdos gerados por IA podem estar incorretos.">
            <a:extLst>
              <a:ext uri="{FF2B5EF4-FFF2-40B4-BE49-F238E27FC236}">
                <a16:creationId xmlns:a16="http://schemas.microsoft.com/office/drawing/2014/main" id="{DF364AA4-CD74-2710-3536-DE8C75A4B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212" y="3011764"/>
            <a:ext cx="941199" cy="941199"/>
          </a:xfrm>
          <a:prstGeom prst="rect">
            <a:avLst/>
          </a:prstGeom>
        </p:spPr>
      </p:pic>
      <p:pic>
        <p:nvPicPr>
          <p:cNvPr id="14" name="Imagem 13" descr="Uma imagem com arco-íris, símbolo, Saturação de cores, círculo&#10;&#10;Os conteúdos gerados por IA podem estar incorretos.">
            <a:extLst>
              <a:ext uri="{FF2B5EF4-FFF2-40B4-BE49-F238E27FC236}">
                <a16:creationId xmlns:a16="http://schemas.microsoft.com/office/drawing/2014/main" id="{0E5D5D42-471D-EE7E-4AEE-4E234E95A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011" y="2719385"/>
            <a:ext cx="1494833" cy="1583974"/>
          </a:xfrm>
          <a:prstGeom prst="rect">
            <a:avLst/>
          </a:prstGeom>
        </p:spPr>
      </p:pic>
      <p:pic>
        <p:nvPicPr>
          <p:cNvPr id="15" name="Imagem 14" descr="Uma imagem com Gráficos, Tipo de letra, símbolo, design&#10;&#10;Os conteúdos gerados por IA podem estar incorretos.">
            <a:extLst>
              <a:ext uri="{FF2B5EF4-FFF2-40B4-BE49-F238E27FC236}">
                <a16:creationId xmlns:a16="http://schemas.microsoft.com/office/drawing/2014/main" id="{9CE748E8-04C5-5EF2-201F-F5BD4EEEC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1065" y="3138919"/>
            <a:ext cx="586559" cy="586559"/>
          </a:xfrm>
          <a:prstGeom prst="rect">
            <a:avLst/>
          </a:prstGeom>
        </p:spPr>
      </p:pic>
      <p:sp>
        <p:nvSpPr>
          <p:cNvPr id="6" name="CaixaDeTexto 174">
            <a:extLst>
              <a:ext uri="{FF2B5EF4-FFF2-40B4-BE49-F238E27FC236}">
                <a16:creationId xmlns:a16="http://schemas.microsoft.com/office/drawing/2014/main" id="{0C28BC1B-394B-D77C-063D-BE1598C9BA60}"/>
              </a:ext>
            </a:extLst>
          </p:cNvPr>
          <p:cNvSpPr txBox="1"/>
          <p:nvPr/>
        </p:nvSpPr>
        <p:spPr>
          <a:xfrm>
            <a:off x="765207" y="276305"/>
            <a:ext cx="10929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0F0EA"/>
                </a:solidFill>
                <a:effectLst/>
                <a:uLnTx/>
                <a:uFillTx/>
                <a:latin typeface="Matt_Trial ExtraBold" pitchFamily="2" charset="0"/>
                <a:ea typeface="DIN 2014 Bold" panose="020B0704020202020204" pitchFamily="34" charset="0"/>
                <a:cs typeface="Arial" panose="020B0604020202020204" pitchFamily="34" charset="0"/>
                <a:sym typeface="Arial"/>
              </a:rPr>
              <a:t>IMPACTO EXPORTAÇÕES DE PERNAMBUCO</a:t>
            </a:r>
          </a:p>
        </p:txBody>
      </p:sp>
    </p:spTree>
    <p:extLst>
      <p:ext uri="{BB962C8B-B14F-4D97-AF65-F5344CB8AC3E}">
        <p14:creationId xmlns:p14="http://schemas.microsoft.com/office/powerpoint/2010/main" val="428514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89FF0-8071-4E75-71BF-DFC22C6B2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84BAD20-2763-F593-F15D-FEA75BE1BC00}"/>
              </a:ext>
            </a:extLst>
          </p:cNvPr>
          <p:cNvSpPr/>
          <p:nvPr/>
        </p:nvSpPr>
        <p:spPr>
          <a:xfrm>
            <a:off x="-23852" y="1"/>
            <a:ext cx="12215852" cy="6858000"/>
          </a:xfrm>
          <a:prstGeom prst="rect">
            <a:avLst/>
          </a:prstGeom>
          <a:solidFill>
            <a:srgbClr val="0929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2014 Bold" panose="020B0704020202020204" pitchFamily="34" charset="0"/>
                <a:ea typeface="DIN 2014 Bold" panose="020B0704020202020204" pitchFamily="34" charset="0"/>
                <a:cs typeface="+mn-cs"/>
                <a:sym typeface="Arial"/>
              </a:rPr>
              <a:t>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56;p15">
            <a:extLst>
              <a:ext uri="{FF2B5EF4-FFF2-40B4-BE49-F238E27FC236}">
                <a16:creationId xmlns:a16="http://schemas.microsoft.com/office/drawing/2014/main" id="{96081D9E-4B11-4D90-A71D-52EBEDAFDA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18835"/>
          <a:stretch>
            <a:fillRect/>
          </a:stretch>
        </p:blipFill>
        <p:spPr>
          <a:xfrm>
            <a:off x="10427167" y="6096142"/>
            <a:ext cx="1332906" cy="534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9FE8345-2562-F683-92FC-EE6A6A100397}"/>
              </a:ext>
            </a:extLst>
          </p:cNvPr>
          <p:cNvGrpSpPr/>
          <p:nvPr/>
        </p:nvGrpSpPr>
        <p:grpSpPr>
          <a:xfrm>
            <a:off x="-23852" y="-1"/>
            <a:ext cx="12215852" cy="1208771"/>
            <a:chOff x="-23852" y="-1"/>
            <a:chExt cx="12215852" cy="1208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3938B86E-55E2-A61C-E0E1-0B6804BB195A}"/>
                </a:ext>
              </a:extLst>
            </p:cNvPr>
            <p:cNvGrpSpPr/>
            <p:nvPr/>
          </p:nvGrpSpPr>
          <p:grpSpPr>
            <a:xfrm>
              <a:off x="-23852" y="-1"/>
              <a:ext cx="12215852" cy="1055553"/>
              <a:chOff x="-32464" y="-17767"/>
              <a:chExt cx="12215852" cy="1055553"/>
            </a:xfrm>
          </p:grpSpPr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12A76AB2-65DB-3085-65B0-E16B8B87244A}"/>
                  </a:ext>
                </a:extLst>
              </p:cNvPr>
              <p:cNvSpPr/>
              <p:nvPr/>
            </p:nvSpPr>
            <p:spPr>
              <a:xfrm>
                <a:off x="-32464" y="-17767"/>
                <a:ext cx="12215852" cy="1055553"/>
              </a:xfrm>
              <a:prstGeom prst="rect">
                <a:avLst/>
              </a:prstGeom>
              <a:solidFill>
                <a:srgbClr val="2E60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CaixaDeTexto 174">
                <a:extLst>
                  <a:ext uri="{FF2B5EF4-FFF2-40B4-BE49-F238E27FC236}">
                    <a16:creationId xmlns:a16="http://schemas.microsoft.com/office/drawing/2014/main" id="{894A10A2-16B9-6AA8-24BA-F64539290FB5}"/>
                  </a:ext>
                </a:extLst>
              </p:cNvPr>
              <p:cNvSpPr txBox="1"/>
              <p:nvPr/>
            </p:nvSpPr>
            <p:spPr>
              <a:xfrm>
                <a:off x="911143" y="155507"/>
                <a:ext cx="109297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F0EA"/>
                    </a:solidFill>
                    <a:effectLst/>
                    <a:uLnTx/>
                    <a:uFillTx/>
                    <a:latin typeface="Matt_Trial ExtraBold" pitchFamily="2" charset="0"/>
                    <a:ea typeface="DIN 2014 Bold" panose="020B0704020202020204" pitchFamily="34" charset="0"/>
                    <a:cs typeface="Arial" panose="020B0604020202020204" pitchFamily="34" charset="0"/>
                    <a:sym typeface="Arial"/>
                  </a:rPr>
                  <a:t>IMPACTO EXPORTAÇÕES DE PERNAMBUCO</a:t>
                </a:r>
              </a:p>
            </p:txBody>
          </p:sp>
        </p:grpSp>
        <p:pic>
          <p:nvPicPr>
            <p:cNvPr id="19" name="Google Shape;56;p15">
              <a:extLst>
                <a:ext uri="{FF2B5EF4-FFF2-40B4-BE49-F238E27FC236}">
                  <a16:creationId xmlns:a16="http://schemas.microsoft.com/office/drawing/2014/main" id="{6CFCC4B5-98CB-FFD8-E115-3DD63EBD7C0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15922" r="65044"/>
            <a:stretch>
              <a:fillRect/>
            </a:stretch>
          </p:blipFill>
          <p:spPr>
            <a:xfrm>
              <a:off x="-23852" y="0"/>
              <a:ext cx="706453" cy="1208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FB3C03-944A-954A-59A3-8A1F005D9C39}"/>
              </a:ext>
            </a:extLst>
          </p:cNvPr>
          <p:cNvSpPr txBox="1"/>
          <p:nvPr/>
        </p:nvSpPr>
        <p:spPr>
          <a:xfrm>
            <a:off x="1466744" y="1218474"/>
            <a:ext cx="10691709" cy="4842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FFFF00"/>
                </a:solidFill>
                <a:latin typeface="Matt_Trial ExtraBold" pitchFamily="2" charset="0"/>
                <a:ea typeface="DIN 2014 Bold" panose="020B0704020202020204" pitchFamily="34" charset="0"/>
                <a:cs typeface="Arial"/>
                <a:sym typeface="Arial"/>
              </a:rPr>
              <a:t>2025: </a:t>
            </a:r>
            <a:r>
              <a:rPr lang="pt-BR" dirty="0">
                <a:solidFill>
                  <a:prstClr val="white"/>
                </a:solidFill>
                <a:latin typeface="Matt_Trial ExtraBold" pitchFamily="2" charset="0"/>
                <a:cs typeface="Arial"/>
              </a:rPr>
              <a:t>As exportações pernambucanas totalizaram US$ 89 milhões em agosto último.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prstClr val="white"/>
              </a:solidFill>
              <a:latin typeface="Matt_Trial ExtraBold" pitchFamily="2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cs typeface="Arial"/>
              </a:rPr>
              <a:t>             Queda de 42% em relação a julho/2024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cs typeface="Arial"/>
              </a:rPr>
              <a:t>             Queda de 49% em relação a agosto/2024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white"/>
                </a:solidFill>
                <a:latin typeface="Matt_Trial ExtraBold" pitchFamily="2" charset="0"/>
                <a:cs typeface="Arial"/>
              </a:rPr>
              <a:t>             </a:t>
            </a:r>
            <a:r>
              <a:rPr lang="pt-BR" sz="1400" i="1" dirty="0">
                <a:solidFill>
                  <a:prstClr val="white"/>
                </a:solidFill>
                <a:latin typeface="Matt_Trial ExtraBold" pitchFamily="2" charset="0"/>
                <a:cs typeface="Arial"/>
              </a:rPr>
              <a:t>Obs. Base de dados do portal Comex – MDIC.</a:t>
            </a:r>
            <a:endParaRPr lang="pt-BR" sz="1400" i="1" dirty="0">
              <a:solidFill>
                <a:prstClr val="white"/>
              </a:solidFill>
              <a:latin typeface="Matt_Trial ExtraBold" pitchFamily="2" charset="0"/>
              <a:cs typeface="Arial"/>
              <a:sym typeface="Arial"/>
            </a:endParaRPr>
          </a:p>
          <a:p>
            <a:pPr lvl="0">
              <a:spcBef>
                <a:spcPts val="100"/>
              </a:spcBef>
              <a:spcAft>
                <a:spcPts val="120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Matt_Trial ExtraBold" pitchFamily="2" charset="0"/>
                <a:cs typeface="Arial"/>
              </a:rPr>
              <a:t>A alíquota de 50% reduziu a competitividade de diversos itens e resultou em baixa das exportações pernambucanas para o mercado norte-americano.</a:t>
            </a:r>
            <a:endParaRPr lang="pt-BR" dirty="0">
              <a:solidFill>
                <a:schemeClr val="bg1"/>
              </a:solidFill>
              <a:latin typeface="Matt_Trial ExtraBold" pitchFamily="2" charset="0"/>
              <a:cs typeface="Arial"/>
              <a:sym typeface="Arial"/>
            </a:endParaRPr>
          </a:p>
          <a:p>
            <a:pPr>
              <a:spcBef>
                <a:spcPts val="100"/>
              </a:spcBef>
              <a:spcAft>
                <a:spcPts val="120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Matt_Trial ExtraBold" pitchFamily="2" charset="0"/>
                <a:cs typeface="Arial"/>
              </a:rPr>
              <a:t>A queda atingiu alguns dos principais produtos exportados por Pernambuco aos EUA como açúcar de cana-de-açúcar, uvas, mangas, chapas de PET e produtos de aço.</a:t>
            </a:r>
          </a:p>
          <a:p>
            <a:pPr>
              <a:spcBef>
                <a:spcPts val="100"/>
              </a:spcBef>
              <a:spcAft>
                <a:spcPts val="1200"/>
              </a:spcAft>
              <a:defRPr/>
            </a:pPr>
            <a:r>
              <a:rPr lang="pt-BR" b="1" dirty="0">
                <a:solidFill>
                  <a:srgbClr val="FFFF00"/>
                </a:solidFill>
                <a:latin typeface="Matt_Trial ExtraBold" pitchFamily="2" charset="0"/>
                <a:cs typeface="Arial"/>
              </a:rPr>
              <a:t>Em agosto/2025 não houve registro de exportação de açúcar de cana-de-açúcar para os EUA, produto que, historicamente, sempre esteve entre os mais vendidos aos EUA.</a:t>
            </a:r>
            <a:endParaRPr lang="pt-BR" b="1" dirty="0">
              <a:solidFill>
                <a:srgbClr val="FFFF00"/>
              </a:solidFill>
              <a:latin typeface="Matt_Trial ExtraBold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FAB401"/>
              </a:solidFill>
              <a:latin typeface="Matt_Trial ExtraBold" pitchFamily="2" charset="0"/>
              <a:ea typeface="DIN 2014 Bold" panose="020B0704020202020204" pitchFamily="34" charset="0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C92B48-5B80-6EAB-C030-CAF3C54C8F89}"/>
              </a:ext>
            </a:extLst>
          </p:cNvPr>
          <p:cNvSpPr txBox="1"/>
          <p:nvPr/>
        </p:nvSpPr>
        <p:spPr>
          <a:xfrm>
            <a:off x="-111561" y="2770449"/>
            <a:ext cx="14715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dirty="0">
                <a:solidFill>
                  <a:srgbClr val="FAB40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</a:t>
            </a:r>
          </a:p>
        </p:txBody>
      </p:sp>
      <p:pic>
        <p:nvPicPr>
          <p:cNvPr id="25" name="Imagem 24" descr="Uma imagem com arco-íris, símbolo, Saturação de cores, círculo&#10;&#10;Os conteúdos gerados por IA podem estar incorretos.">
            <a:extLst>
              <a:ext uri="{FF2B5EF4-FFF2-40B4-BE49-F238E27FC236}">
                <a16:creationId xmlns:a16="http://schemas.microsoft.com/office/drawing/2014/main" id="{002B4B8E-EEED-CF7D-A03B-D66701FA1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61" y="3032729"/>
            <a:ext cx="1494833" cy="1583974"/>
          </a:xfrm>
          <a:prstGeom prst="rect">
            <a:avLst/>
          </a:prstGeom>
        </p:spPr>
      </p:pic>
      <p:sp>
        <p:nvSpPr>
          <p:cNvPr id="34" name="Seta: para Baixo 33">
            <a:extLst>
              <a:ext uri="{FF2B5EF4-FFF2-40B4-BE49-F238E27FC236}">
                <a16:creationId xmlns:a16="http://schemas.microsoft.com/office/drawing/2014/main" id="{109A822C-10E8-8371-77A5-5B481FF7E684}"/>
              </a:ext>
            </a:extLst>
          </p:cNvPr>
          <p:cNvSpPr/>
          <p:nvPr/>
        </p:nvSpPr>
        <p:spPr>
          <a:xfrm>
            <a:off x="1580159" y="2210439"/>
            <a:ext cx="706453" cy="8222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224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11891</TotalTime>
  <Words>1038</Words>
  <Application>Microsoft Office PowerPoint</Application>
  <PresentationFormat>Widescreen</PresentationFormat>
  <Paragraphs>161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27" baseType="lpstr">
      <vt:lpstr>Montserrat</vt:lpstr>
      <vt:lpstr>Calibri</vt:lpstr>
      <vt:lpstr>Unbounded ExtraBold</vt:lpstr>
      <vt:lpstr>Unbounded SemiBold</vt:lpstr>
      <vt:lpstr>Matt_Trial Medium</vt:lpstr>
      <vt:lpstr>Helvetica Neue</vt:lpstr>
      <vt:lpstr>Calibri Light</vt:lpstr>
      <vt:lpstr>Matt_Trial ExtraBold</vt:lpstr>
      <vt:lpstr>Unbounded</vt:lpstr>
      <vt:lpstr>Aptos</vt:lpstr>
      <vt:lpstr>DIN 2014 Bold</vt:lpstr>
      <vt:lpstr>Arial</vt:lpstr>
      <vt:lpstr>Poppins</vt:lpstr>
      <vt:lpstr>Tema do Office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Grace Souza</dc:creator>
  <cp:keywords/>
  <dc:description/>
  <cp:lastModifiedBy>Carolina Freitas Mendonça</cp:lastModifiedBy>
  <cp:revision>1246</cp:revision>
  <cp:lastPrinted>2023-06-29T17:58:19Z</cp:lastPrinted>
  <dcterms:created xsi:type="dcterms:W3CDTF">2023-06-14T14:18:19Z</dcterms:created>
  <dcterms:modified xsi:type="dcterms:W3CDTF">2025-10-08T12:34:50Z</dcterms:modified>
  <cp:category/>
</cp:coreProperties>
</file>