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slideLayouts/slideLayout43.xml" ContentType="application/vnd.openxmlformats-officedocument.presentationml.slideLayout+xml"/>
  <Override PartName="/ppt/theme/theme10.xml" ContentType="application/vnd.openxmlformats-officedocument.theme+xml"/>
  <Override PartName="/ppt/slideLayouts/slideLayout44.xml" ContentType="application/vnd.openxmlformats-officedocument.presentationml.slideLayout+xml"/>
  <Override PartName="/ppt/theme/theme11.xml" ContentType="application/vnd.openxmlformats-officedocument.theme+xml"/>
  <Override PartName="/ppt/embeddings/oleObject5.bin" ContentType="application/vnd.openxmlformats-officedocument.oleObject"/>
  <Override PartName="/ppt/slideLayouts/slideLayout45.xml" ContentType="application/vnd.openxmlformats-officedocument.presentationml.slideLayout+xml"/>
  <Override PartName="/ppt/theme/theme12.xml" ContentType="application/vnd.openxmlformats-officedocument.theme+xml"/>
  <Override PartName="/ppt/slideLayouts/slideLayout46.xml" ContentType="application/vnd.openxmlformats-officedocument.presentationml.slideLayout+xml"/>
  <Override PartName="/ppt/theme/theme1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5.xml" ContentType="application/vnd.openxmlformats-officedocument.theme+xml"/>
  <Override PartName="/ppt/slideLayouts/slideLayout62.xml" ContentType="application/vnd.openxmlformats-officedocument.presentationml.slideLayout+xml"/>
  <Override PartName="/ppt/theme/theme1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2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9" r:id="rId2"/>
    <p:sldMasterId id="2147483741" r:id="rId3"/>
    <p:sldMasterId id="2147483743" r:id="rId4"/>
    <p:sldMasterId id="2147483747" r:id="rId5"/>
    <p:sldMasterId id="2147483749" r:id="rId6"/>
    <p:sldMasterId id="2147483753" r:id="rId7"/>
    <p:sldMasterId id="2147483755" r:id="rId8"/>
    <p:sldMasterId id="2147483757" r:id="rId9"/>
    <p:sldMasterId id="2147483759" r:id="rId10"/>
    <p:sldMasterId id="2147483761" r:id="rId11"/>
    <p:sldMasterId id="2147483763" r:id="rId12"/>
    <p:sldMasterId id="2147483765" r:id="rId13"/>
    <p:sldMasterId id="2147483767" r:id="rId14"/>
    <p:sldMasterId id="2147483770" r:id="rId15"/>
    <p:sldMasterId id="2147483784" r:id="rId16"/>
    <p:sldMasterId id="2147483872" r:id="rId17"/>
    <p:sldMasterId id="2147483887" r:id="rId18"/>
    <p:sldMasterId id="2147483934" r:id="rId19"/>
    <p:sldMasterId id="2147483946" r:id="rId20"/>
    <p:sldMasterId id="2147483963" r:id="rId21"/>
    <p:sldMasterId id="2147483978" r:id="rId22"/>
  </p:sldMasterIdLst>
  <p:notesMasterIdLst>
    <p:notesMasterId r:id="rId62"/>
  </p:notesMasterIdLst>
  <p:sldIdLst>
    <p:sldId id="1033" r:id="rId23"/>
    <p:sldId id="1043" r:id="rId24"/>
    <p:sldId id="1015" r:id="rId25"/>
    <p:sldId id="1053" r:id="rId26"/>
    <p:sldId id="1054" r:id="rId27"/>
    <p:sldId id="1055" r:id="rId28"/>
    <p:sldId id="1008" r:id="rId29"/>
    <p:sldId id="1009" r:id="rId30"/>
    <p:sldId id="1011" r:id="rId31"/>
    <p:sldId id="1012" r:id="rId32"/>
    <p:sldId id="1036" r:id="rId33"/>
    <p:sldId id="1040" r:id="rId34"/>
    <p:sldId id="1064" r:id="rId35"/>
    <p:sldId id="1037" r:id="rId36"/>
    <p:sldId id="1038" r:id="rId37"/>
    <p:sldId id="1056" r:id="rId38"/>
    <p:sldId id="1057" r:id="rId39"/>
    <p:sldId id="1059" r:id="rId40"/>
    <p:sldId id="1060" r:id="rId41"/>
    <p:sldId id="1070" r:id="rId42"/>
    <p:sldId id="1061" r:id="rId43"/>
    <p:sldId id="1062" r:id="rId44"/>
    <p:sldId id="1063" r:id="rId45"/>
    <p:sldId id="1069" r:id="rId46"/>
    <p:sldId id="1026" r:id="rId47"/>
    <p:sldId id="1047" r:id="rId48"/>
    <p:sldId id="1048" r:id="rId49"/>
    <p:sldId id="1049" r:id="rId50"/>
    <p:sldId id="1050" r:id="rId51"/>
    <p:sldId id="1051" r:id="rId52"/>
    <p:sldId id="1032" r:id="rId53"/>
    <p:sldId id="1023" r:id="rId54"/>
    <p:sldId id="1034" r:id="rId55"/>
    <p:sldId id="1066" r:id="rId56"/>
    <p:sldId id="1068" r:id="rId57"/>
    <p:sldId id="1067" r:id="rId58"/>
    <p:sldId id="1041" r:id="rId59"/>
    <p:sldId id="1045" r:id="rId60"/>
    <p:sldId id="1046" r:id="rId6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FF00"/>
    <a:srgbClr val="00CC00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793" autoAdjust="0"/>
    <p:restoredTop sz="96047" autoAdjust="0"/>
  </p:normalViewPr>
  <p:slideViewPr>
    <p:cSldViewPr>
      <p:cViewPr varScale="1">
        <p:scale>
          <a:sx n="84" d="100"/>
          <a:sy n="84" d="100"/>
        </p:scale>
        <p:origin x="-10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1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28.xml"/><Relationship Id="rId51" Type="http://schemas.openxmlformats.org/officeDocument/2006/relationships/slide" Target="slides/slide29.xml"/><Relationship Id="rId52" Type="http://schemas.openxmlformats.org/officeDocument/2006/relationships/slide" Target="slides/slide30.xml"/><Relationship Id="rId53" Type="http://schemas.openxmlformats.org/officeDocument/2006/relationships/slide" Target="slides/slide31.xml"/><Relationship Id="rId54" Type="http://schemas.openxmlformats.org/officeDocument/2006/relationships/slide" Target="slides/slide32.xml"/><Relationship Id="rId55" Type="http://schemas.openxmlformats.org/officeDocument/2006/relationships/slide" Target="slides/slide33.xml"/><Relationship Id="rId56" Type="http://schemas.openxmlformats.org/officeDocument/2006/relationships/slide" Target="slides/slide34.xml"/><Relationship Id="rId57" Type="http://schemas.openxmlformats.org/officeDocument/2006/relationships/slide" Target="slides/slide35.xml"/><Relationship Id="rId58" Type="http://schemas.openxmlformats.org/officeDocument/2006/relationships/slide" Target="slides/slide36.xml"/><Relationship Id="rId59" Type="http://schemas.openxmlformats.org/officeDocument/2006/relationships/slide" Target="slides/slide37.xml"/><Relationship Id="rId40" Type="http://schemas.openxmlformats.org/officeDocument/2006/relationships/slide" Target="slides/slide18.xml"/><Relationship Id="rId41" Type="http://schemas.openxmlformats.org/officeDocument/2006/relationships/slide" Target="slides/slide19.xml"/><Relationship Id="rId42" Type="http://schemas.openxmlformats.org/officeDocument/2006/relationships/slide" Target="slides/slide20.xml"/><Relationship Id="rId43" Type="http://schemas.openxmlformats.org/officeDocument/2006/relationships/slide" Target="slides/slide21.xml"/><Relationship Id="rId44" Type="http://schemas.openxmlformats.org/officeDocument/2006/relationships/slide" Target="slides/slide22.xml"/><Relationship Id="rId45" Type="http://schemas.openxmlformats.org/officeDocument/2006/relationships/slide" Target="slides/slide23.xml"/><Relationship Id="rId46" Type="http://schemas.openxmlformats.org/officeDocument/2006/relationships/slide" Target="slides/slide24.xml"/><Relationship Id="rId47" Type="http://schemas.openxmlformats.org/officeDocument/2006/relationships/slide" Target="slides/slide25.xml"/><Relationship Id="rId48" Type="http://schemas.openxmlformats.org/officeDocument/2006/relationships/slide" Target="slides/slide26.xml"/><Relationship Id="rId4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8.xml"/><Relationship Id="rId31" Type="http://schemas.openxmlformats.org/officeDocument/2006/relationships/slide" Target="slides/slide9.xml"/><Relationship Id="rId32" Type="http://schemas.openxmlformats.org/officeDocument/2006/relationships/slide" Target="slides/slide10.xml"/><Relationship Id="rId33" Type="http://schemas.openxmlformats.org/officeDocument/2006/relationships/slide" Target="slides/slide11.xml"/><Relationship Id="rId34" Type="http://schemas.openxmlformats.org/officeDocument/2006/relationships/slide" Target="slides/slide12.xml"/><Relationship Id="rId35" Type="http://schemas.openxmlformats.org/officeDocument/2006/relationships/slide" Target="slides/slide13.xml"/><Relationship Id="rId36" Type="http://schemas.openxmlformats.org/officeDocument/2006/relationships/slide" Target="slides/slide14.xml"/><Relationship Id="rId37" Type="http://schemas.openxmlformats.org/officeDocument/2006/relationships/slide" Target="slides/slide15.xml"/><Relationship Id="rId38" Type="http://schemas.openxmlformats.org/officeDocument/2006/relationships/slide" Target="slides/slide16.xml"/><Relationship Id="rId39" Type="http://schemas.openxmlformats.org/officeDocument/2006/relationships/slide" Target="slides/slide17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" Target="slides/slide1.xml"/><Relationship Id="rId24" Type="http://schemas.openxmlformats.org/officeDocument/2006/relationships/slide" Target="slides/slide2.xml"/><Relationship Id="rId25" Type="http://schemas.openxmlformats.org/officeDocument/2006/relationships/slide" Target="slides/slide3.xml"/><Relationship Id="rId26" Type="http://schemas.openxmlformats.org/officeDocument/2006/relationships/slide" Target="slides/slide4.xml"/><Relationship Id="rId27" Type="http://schemas.openxmlformats.org/officeDocument/2006/relationships/slide" Target="slides/slide5.xml"/><Relationship Id="rId28" Type="http://schemas.openxmlformats.org/officeDocument/2006/relationships/slide" Target="slides/slide6.xml"/><Relationship Id="rId29" Type="http://schemas.openxmlformats.org/officeDocument/2006/relationships/slide" Target="slides/slide7.xml"/><Relationship Id="rId60" Type="http://schemas.openxmlformats.org/officeDocument/2006/relationships/slide" Target="slides/slide38.xml"/><Relationship Id="rId61" Type="http://schemas.openxmlformats.org/officeDocument/2006/relationships/slide" Target="slides/slide39.xml"/><Relationship Id="rId62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06443AA-C91B-724D-A0F8-A1EA42051C13}" type="datetimeFigureOut">
              <a:rPr lang="en-US"/>
              <a:pPr>
                <a:defRPr/>
              </a:pPr>
              <a:t>03/06/15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C96D19B-C9AA-CD48-BD57-480D24A95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533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4280040" y="10155240"/>
            <a:ext cx="3273120" cy="52812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9E8817D2-E3CC-4F18-A4A7-09D3D4E93A42}" type="slidenum">
              <a:rPr lang="pt-BR" sz="1400">
                <a:solidFill>
                  <a:srgbClr val="000000"/>
                </a:solidFill>
                <a:latin typeface="Times New Roman"/>
                <a:ea typeface="MS PGothic"/>
              </a:rPr>
              <a:pPr algn="r">
                <a:lnSpc>
                  <a:spcPct val="93000"/>
                </a:lnSpc>
              </a:pPr>
              <a:t>1</a:t>
            </a:fld>
            <a:endParaRPr dirty="0"/>
          </a:p>
        </p:txBody>
      </p:sp>
      <p:sp>
        <p:nvSpPr>
          <p:cNvPr id="392" name="CustomShape 2"/>
          <p:cNvSpPr/>
          <p:nvPr/>
        </p:nvSpPr>
        <p:spPr>
          <a:xfrm>
            <a:off x="0" y="0"/>
            <a:ext cx="1081" cy="10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6205AE9B-95A9-4538-B06A-948B592C7329}" type="slidenum">
              <a:rPr lang="pt-BR" sz="1400">
                <a:solidFill>
                  <a:srgbClr val="FFFFFF"/>
                </a:solidFill>
                <a:latin typeface="Calibri"/>
                <a:ea typeface="MS PGothic"/>
              </a:rPr>
              <a:pPr>
                <a:lnSpc>
                  <a:spcPct val="100000"/>
                </a:lnSpc>
              </a:pPr>
              <a:t>1</a:t>
            </a:fld>
            <a:endParaRPr dirty="0"/>
          </a:p>
        </p:txBody>
      </p:sp>
      <p:sp>
        <p:nvSpPr>
          <p:cNvPr id="393" name="CustomShape 3"/>
          <p:cNvSpPr/>
          <p:nvPr/>
        </p:nvSpPr>
        <p:spPr>
          <a:xfrm>
            <a:off x="3884760" y="8685361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20C0CEB3-E46F-4E9E-B4F8-95D103DF5522}" type="slidenum">
              <a:rPr lang="pt-BR" sz="1200">
                <a:solidFill>
                  <a:srgbClr val="000000"/>
                </a:solidFill>
                <a:latin typeface="Calibri"/>
                <a:ea typeface="MS PGothic"/>
              </a:rPr>
              <a:pPr algn="r">
                <a:lnSpc>
                  <a:spcPct val="100000"/>
                </a:lnSpc>
              </a:pPr>
              <a:t>1</a:t>
            </a:fld>
            <a:endParaRPr dirty="0"/>
          </a:p>
        </p:txBody>
      </p:sp>
      <p:sp>
        <p:nvSpPr>
          <p:cNvPr id="394" name="CustomShape 4"/>
          <p:cNvSpPr/>
          <p:nvPr/>
        </p:nvSpPr>
        <p:spPr>
          <a:xfrm>
            <a:off x="0" y="0"/>
            <a:ext cx="1081" cy="10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9A5FA80-C882-4A13-A2DD-203282381EB5}" type="slidenum">
              <a:rPr lang="pt-BR" sz="1400">
                <a:solidFill>
                  <a:srgbClr val="FFFFFF"/>
                </a:solidFill>
                <a:latin typeface="Calibri"/>
                <a:ea typeface="MS PGothic"/>
              </a:rPr>
              <a:pPr>
                <a:lnSpc>
                  <a:spcPct val="100000"/>
                </a:lnSpc>
              </a:pPr>
              <a:t>1</a:t>
            </a:fld>
            <a:endParaRPr dirty="0"/>
          </a:p>
        </p:txBody>
      </p:sp>
      <p:sp>
        <p:nvSpPr>
          <p:cNvPr id="395" name="PlaceHolder 5"/>
          <p:cNvSpPr>
            <a:spLocks noGrp="1"/>
          </p:cNvSpPr>
          <p:nvPr>
            <p:ph type="body"/>
          </p:nvPr>
        </p:nvSpPr>
        <p:spPr>
          <a:xfrm>
            <a:off x="755641" y="5078520"/>
            <a:ext cx="6046560" cy="48096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 dirty="0"/>
          </a:p>
        </p:txBody>
      </p:sp>
      <p:sp>
        <p:nvSpPr>
          <p:cNvPr id="396" name="CustomShape 6"/>
          <p:cNvSpPr/>
          <p:nvPr/>
        </p:nvSpPr>
        <p:spPr>
          <a:xfrm>
            <a:off x="4280039" y="10156681"/>
            <a:ext cx="3277801" cy="53316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C592C64-691B-4048-8F54-652979E8CD42}" type="slidenum">
              <a:rPr lang="pt-BR" sz="1400">
                <a:solidFill>
                  <a:srgbClr val="000000"/>
                </a:solidFill>
                <a:latin typeface="Times New Roman"/>
                <a:ea typeface="MS PGothic"/>
              </a:rPr>
              <a:pPr algn="r">
                <a:lnSpc>
                  <a:spcPct val="100000"/>
                </a:lnSpc>
              </a:pPr>
              <a:t>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483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pPr>
              <a:buNone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D1D2-B705-4471-B063-7F87D466E469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2" name="Marcador de Posição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dirty="0"/>
          </a:p>
        </p:txBody>
      </p:sp>
      <p:sp>
        <p:nvSpPr>
          <p:cNvPr id="46083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6472" indent="-29095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63803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29324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94845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60366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25887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91408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56929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8C9689-6DBD-CB4F-BC82-9020B902656F}" type="slidenum">
              <a:rPr lang="pt-PT" sz="1200" u="none">
                <a:solidFill>
                  <a:prstClr val="black"/>
                </a:solidFill>
                <a:latin typeface="Calibri" charset="0"/>
              </a:rPr>
              <a:pPr/>
              <a:t>11</a:t>
            </a:fld>
            <a:endParaRPr lang="pt-PT" sz="1200" u="none" dirty="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2" name="Marcador de Posição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dirty="0"/>
          </a:p>
        </p:txBody>
      </p:sp>
      <p:sp>
        <p:nvSpPr>
          <p:cNvPr id="46083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6472" indent="-29095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63803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29324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94845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60366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25887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91408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56929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8C9689-6DBD-CB4F-BC82-9020B902656F}" type="slidenum">
              <a:rPr lang="pt-PT" sz="1200" u="none">
                <a:solidFill>
                  <a:prstClr val="black"/>
                </a:solidFill>
                <a:latin typeface="Calibri" charset="0"/>
              </a:rPr>
              <a:pPr/>
              <a:t>12</a:t>
            </a:fld>
            <a:endParaRPr lang="pt-PT" sz="1200" u="none" dirty="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2" name="Marcador de Posição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dirty="0"/>
          </a:p>
        </p:txBody>
      </p:sp>
      <p:sp>
        <p:nvSpPr>
          <p:cNvPr id="46083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6472" indent="-29095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63803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29324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94845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60366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25887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91408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56929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8C9689-6DBD-CB4F-BC82-9020B902656F}" type="slidenum">
              <a:rPr lang="pt-PT" sz="1200" u="none">
                <a:solidFill>
                  <a:prstClr val="black"/>
                </a:solidFill>
                <a:latin typeface="Calibri" charset="0"/>
              </a:rPr>
              <a:pPr/>
              <a:t>14</a:t>
            </a:fld>
            <a:endParaRPr lang="pt-PT" sz="1200" u="none" dirty="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2" name="Marcador de Posição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dirty="0"/>
          </a:p>
        </p:txBody>
      </p:sp>
      <p:sp>
        <p:nvSpPr>
          <p:cNvPr id="46083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6472" indent="-29095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63803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29324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94845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60366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25887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91408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56929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8C9689-6DBD-CB4F-BC82-9020B902656F}" type="slidenum">
              <a:rPr lang="pt-PT" sz="1200" u="none">
                <a:solidFill>
                  <a:prstClr val="black"/>
                </a:solidFill>
                <a:latin typeface="Calibri" charset="0"/>
              </a:rPr>
              <a:pPr/>
              <a:t>15</a:t>
            </a:fld>
            <a:endParaRPr lang="pt-PT" sz="1200" u="none" dirty="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607D27-A4B3-466A-BF7E-5C6BE2FE2242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984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ANA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A8D29D3-3AF6-4647-B921-73F05F179FD9}" type="slidenum">
              <a:rPr lang="pt-BR">
                <a:solidFill>
                  <a:prstClr val="black"/>
                </a:solidFill>
              </a:rPr>
              <a:pPr/>
              <a:t>26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11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96D19B-C9AA-CD48-BD57-480D24A95885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39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2" name="Marcador de Posição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dirty="0"/>
          </a:p>
        </p:txBody>
      </p:sp>
      <p:sp>
        <p:nvSpPr>
          <p:cNvPr id="46083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6472" indent="-29095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63803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29324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94845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60366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25887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91408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56929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8C9689-6DBD-CB4F-BC82-9020B902656F}" type="slidenum">
              <a:rPr lang="pt-PT" sz="1200" u="none">
                <a:solidFill>
                  <a:prstClr val="black"/>
                </a:solidFill>
                <a:latin typeface="Calibri" charset="0"/>
              </a:rPr>
              <a:pPr/>
              <a:t>37</a:t>
            </a:fld>
            <a:endParaRPr lang="pt-PT" sz="1200" u="none" dirty="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3.jpe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3.jpeg"/><Relationship Id="rId3" Type="http://schemas.openxmlformats.org/officeDocument/2006/relationships/image" Target="../media/image10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2.jpeg"/><Relationship Id="rId3" Type="http://schemas.openxmlformats.org/officeDocument/2006/relationships/image" Target="../media/image10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9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2.jpe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3.jpe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3.jpeg"/><Relationship Id="rId3" Type="http://schemas.openxmlformats.org/officeDocument/2006/relationships/image" Target="../media/image10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2.jpeg"/><Relationship Id="rId3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2.jpe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.w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.w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.wmf"/><Relationship Id="rId5" Type="http://schemas.openxmlformats.org/officeDocument/2006/relationships/image" Target="../media/image6.png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3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3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2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2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3.jpe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68130-8669-C34C-9E68-FCF506ACD0A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431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7CC8C-FC39-3A49-947B-B7C44976AD9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5467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38701-C612-7C48-B951-E0E38A4E241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127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352382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/>
              <a:pPr/>
              <a:t>‹#›</a:t>
            </a:fld>
            <a:endParaRPr lang="pt-PT" altLang="pt-BR"/>
          </a:p>
        </p:txBody>
      </p:sp>
      <p:pic>
        <p:nvPicPr>
          <p:cNvPr id="33795" name="Picture 3" descr="D:\lmiura\CEMADEN\Doc\Logo\logo_cemaden_final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4725" r="4963" b="5501"/>
          <a:stretch/>
        </p:blipFill>
        <p:spPr bwMode="auto">
          <a:xfrm>
            <a:off x="65564" y="76184"/>
            <a:ext cx="981855" cy="8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8699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c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985C34-2085-4A24-92BB-0334A0AD9ACF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BA89C-318F-4D50-93E0-408765E772D4}" type="slidenum">
              <a:rPr lang="pt-PT" altLang="pt-BR"/>
              <a:pPr/>
              <a:t>‹#›</a:t>
            </a:fld>
            <a:endParaRPr lang="pt-PT" altLang="pt-BR"/>
          </a:p>
        </p:txBody>
      </p:sp>
      <p:pic>
        <p:nvPicPr>
          <p:cNvPr id="7" name="Picture 3" descr="D:\lmiura\CEMADEN\Doc\Logo\logo_cemaden_final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4725" r="4963" b="5501"/>
          <a:stretch/>
        </p:blipFill>
        <p:spPr bwMode="auto">
          <a:xfrm>
            <a:off x="65564" y="76184"/>
            <a:ext cx="981855" cy="8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039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96F2ED-C29E-4181-8B2E-9E87EEB1A0EB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FBAF6-14F0-4590-B12F-25053CF426B2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1610508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582054-2B7A-4C54-96FB-D05C58D6D9E2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6288F-1E3F-4EB4-93E1-02358333B7FC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6970695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198C3-4202-4AC2-A866-6271C219DBBB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180F2-9DA8-4BBF-8B6E-8DE1BB3AFC21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9561266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EAFBEE-C2F0-43CB-803B-2C70DBF18201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4EDD2-0074-4263-8106-80EB28DF5F6F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5228381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77EB30-BA35-4BBB-880D-D3FBF5C8E5A9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82D2A-F163-4D59-9C3C-5716C9A1832E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40570703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1EC946-0437-4EB9-9515-0518D4DED6A1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BB136-EC69-4B00-BCED-11E7974F16BD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47784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38701-C612-7C48-B951-E0E38A4E241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36127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3BE6E-73AC-4EC9-919B-5CE6C39FE357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1D145-25ED-4936-9DAA-2713A18DBBC8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3479291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0987CD-E468-4DC4-B7E2-3A4D5D6E7D8A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2E5B5-D069-4AB6-B353-A664060BEA30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2953230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A6178A-ECCC-446E-827D-533286304E0F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E7AC0-7033-4A77-A991-213EA84FB81A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1552988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CEMADEN\logo_cemaden_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400"/>
            <a:ext cx="10287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27584" y="24747"/>
            <a:ext cx="7767638" cy="936104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B8595F4C-F623-42CD-9DFE-1ABDB0A4AFFA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5079573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fld id="{4B97298B-722F-472C-BF1C-25F08630FB8C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42240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D574-A220-4510-8329-87591AA1BB52}" type="datetimeFigureOut">
              <a:rPr lang="pt-BR" smtClean="0"/>
              <a:pPr/>
              <a:t>03/06/15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96C-B0E9-481A-8233-B1933CB950D4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1808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objec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998984"/>
          </a:xfrm>
          <a:noFill/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D5C44-0FB4-4953-A98B-CE7853BB7E2E}" type="datetimeFigureOut">
              <a:rPr lang="pt-PT"/>
              <a:pPr>
                <a:defRPr/>
              </a:pPr>
              <a:t>03/06/15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FCC68-1831-45B7-8F82-210406883F1C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71513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382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  <p:pic>
        <p:nvPicPr>
          <p:cNvPr id="33795" name="Picture 3" descr="D:\lmiura\CEMADEN\Doc\Logo\logo_cemaden_final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4725" r="4963" b="5501"/>
          <a:stretch/>
        </p:blipFill>
        <p:spPr bwMode="auto">
          <a:xfrm>
            <a:off x="65564" y="76184"/>
            <a:ext cx="981855" cy="8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8699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c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985C34-2085-4A24-92BB-0334A0AD9ACF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BA89C-318F-4D50-93E0-408765E772D4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  <p:pic>
        <p:nvPicPr>
          <p:cNvPr id="7" name="Picture 3" descr="D:\lmiura\CEMADEN\Doc\Logo\logo_cemaden_final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4725" r="4963" b="5501"/>
          <a:stretch/>
        </p:blipFill>
        <p:spPr bwMode="auto">
          <a:xfrm>
            <a:off x="65564" y="76184"/>
            <a:ext cx="981855" cy="8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03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o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E1CA-E7FD-40C4-BA26-310BD63E28FB}" type="datetimeFigureOut">
              <a:rPr lang="pt-PT" smtClean="0"/>
              <a:t>03/06/15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D9179-FE2F-47ED-A232-C63288D2BE7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35716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96F2ED-C29E-4181-8B2E-9E87EEB1A0EB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FBAF6-14F0-4590-B12F-25053CF426B2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0508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582054-2B7A-4C54-96FB-D05C58D6D9E2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6288F-1E3F-4EB4-93E1-02358333B7FC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0695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198C3-4202-4AC2-A866-6271C219DBBB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180F2-9DA8-4BBF-8B6E-8DE1BB3AFC21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1266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EAFBEE-C2F0-43CB-803B-2C70DBF18201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4EDD2-0074-4263-8106-80EB28DF5F6F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8381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77EB30-BA35-4BBB-880D-D3FBF5C8E5A9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82D2A-F163-4D59-9C3C-5716C9A1832E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0703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1EC946-0437-4EB9-9515-0518D4DED6A1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BB136-EC69-4B00-BCED-11E7974F16BD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78494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3BE6E-73AC-4EC9-919B-5CE6C39FE357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1D145-25ED-4936-9DAA-2713A18DBBC8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9291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0987CD-E468-4DC4-B7E2-3A4D5D6E7D8A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2E5B5-D069-4AB6-B353-A664060BEA30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53230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A6178A-ECCC-446E-827D-533286304E0F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E7AC0-7033-4A77-A991-213EA84FB81A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2988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CEMADEN\logo_cemaden_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400"/>
            <a:ext cx="10287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27584" y="24747"/>
            <a:ext cx="7767638" cy="936104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pt-PT" altLang="pt-BR">
              <a:latin typeface="Calibri"/>
            </a:endParaRPr>
          </a:p>
        </p:txBody>
      </p:sp>
      <p:sp>
        <p:nvSpPr>
          <p:cNvPr id="6" name="Espaço Reservado para Número de Slid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B8595F4C-F623-42CD-9DFE-1ABDB0A4AFFA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7957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15200" cy="113195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16800" cy="459409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85760" cy="459409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16800" cy="459409"/>
          </a:xfrm>
        </p:spPr>
        <p:txBody>
          <a:bodyPr/>
          <a:lstStyle>
            <a:lvl1pPr>
              <a:defRPr/>
            </a:lvl1pPr>
          </a:lstStyle>
          <a:p>
            <a:fld id="{CE9F70F5-4483-4310-A5DE-F98E25F68D27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325158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objec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998984"/>
          </a:xfrm>
          <a:noFill/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D5C44-0FB4-4953-A98B-CE7853BB7E2E}" type="datetimeFigureOut">
              <a:rPr lang="pt-PT">
                <a:latin typeface="Calibri"/>
              </a:rPr>
              <a:pPr>
                <a:defRPr/>
              </a:pPr>
              <a:t>03/06/15</a:t>
            </a:fld>
            <a:endParaRPr lang="pt-PT">
              <a:latin typeface="Calibri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latin typeface="Calibri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FCC68-1831-45B7-8F82-210406883F1C}" type="slidenum">
              <a:rPr lang="pt-PT">
                <a:latin typeface="Calibri"/>
              </a:rPr>
              <a:pPr>
                <a:defRPr/>
              </a:pPr>
              <a:t>‹#›</a:t>
            </a:fld>
            <a:endParaRPr lang="pt-P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1513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68130-8669-C34C-9E68-FCF506ACD0A5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13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E68EC-5A5D-8948-BABF-4A245D52565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757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9EE1C-04D7-354D-A986-5834B4BBF3D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512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96399-EEDB-7E42-ABC6-74A81996E2C4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222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8EEA8-A8F5-434D-A22B-38E86EB0A8F4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597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9EFBA-4D5C-0B48-A64F-097701EFEE7E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14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92F43-D4E3-F346-9C3A-189518E1CC11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205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88935-FD10-3A43-9C42-6FE71951F4A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666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E2F74-4B6F-CE41-8C95-1B16DC838765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54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c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985C34-2085-4A24-92BB-0334A0AD9ACF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BA89C-318F-4D50-93E0-408765E772D4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1560039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7CC8C-FC39-3A49-947B-B7C44976AD9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467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38701-C612-7C48-B951-E0E38A4E241F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12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35238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/>
              <a:pPr/>
              <a:t>03/06/15</a:t>
            </a:fld>
            <a:endParaRPr lang="pt-PT" altLang="pt-BR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581869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27584" y="24747"/>
            <a:ext cx="7767638" cy="936104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B8595F4C-F623-42CD-9DFE-1ABDB0A4AFFA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507957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38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86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E68EC-5A5D-8948-BABF-4A245D52565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4675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objec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985C34-2085-4A24-92BB-0334A0AD9ACF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BA89C-318F-4D50-93E0-408765E772D4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003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97D5C-0CEF-D04F-A244-D23F4DF54D7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6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CA204-77A6-0A46-B86E-3EEE8705F15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560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C7C63-8866-1F49-9EA9-5A2E79360AB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7633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BC00D-AE66-354E-8A1F-2155882DC51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5611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3BE6-C1AF-BA4C-92FE-761E69C4045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651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321B7-CBDF-C246-97A4-DB935923515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7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AAA3A-614B-7B49-B0C4-446CB7D49D7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9640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6E26-F087-1F4A-8131-78B49A389A9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5885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ECF63-A191-FF43-BBE4-AB4BE4CF6B5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334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9EE1C-04D7-354D-A986-5834B4BBF3D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251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51C1D-5784-614D-96D1-132364C2E22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327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B5B6-E00A-DF41-A70E-88E6343B4FC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3210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cs typeface="ＭＳ Ｐゴシック" charset="0"/>
              </a:defRPr>
            </a:lvl1pPr>
          </a:lstStyle>
          <a:p>
            <a:pPr>
              <a:defRPr/>
            </a:pPr>
            <a:fld id="{4522BE58-2964-0E44-9B9F-46C5CCA55B6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720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FAD2C2AF-90EC-2940-B146-63BE289B4B1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822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7AE58F9E-5D63-2D4D-9052-D7B4EA6239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197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16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F8FBAEF9-1B2C-BA4F-89D4-A81E5BA5C2F5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8457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cs typeface="ＭＳ Ｐゴシック" charset="0"/>
              </a:defRPr>
            </a:lvl1pPr>
          </a:lstStyle>
          <a:p>
            <a:pPr>
              <a:defRPr/>
            </a:pPr>
            <a:fld id="{B21173B6-5671-F149-B6C9-B7C40A826D9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4268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cs typeface="ＭＳ Ｐゴシック" charset="0"/>
              </a:defRPr>
            </a:lvl1pPr>
          </a:lstStyle>
          <a:p>
            <a:pPr>
              <a:defRPr/>
            </a:pPr>
            <a:fld id="{A2B0D037-5E4E-3F40-B204-6F6F5320FAD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754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cs typeface="ＭＳ Ｐゴシック" charset="0"/>
              </a:defRPr>
            </a:lvl1pPr>
          </a:lstStyle>
          <a:p>
            <a:pPr>
              <a:defRPr/>
            </a:pPr>
            <a:fld id="{AFC75CCE-47B7-E54B-BEE7-5B6D278CF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1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96399-EEDB-7E42-ABC6-74A81996E2C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322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B8A184BD-F259-F44B-8690-8F9811693267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349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9"/>
          <p:cNvGraphicFramePr>
            <a:graphicFrameLocks noChangeAspect="1"/>
          </p:cNvGraphicFramePr>
          <p:nvPr/>
        </p:nvGraphicFramePr>
        <p:xfrm>
          <a:off x="6143625" y="188913"/>
          <a:ext cx="13716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78" r:id="rId3" imgW="2180167" imgH="495300" progId="">
                  <p:embed/>
                </p:oleObj>
              </mc:Choice>
              <mc:Fallback>
                <p:oleObj r:id="rId3" imgW="2180167" imgH="495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88913"/>
                        <a:ext cx="1371600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8" descr="marca_horizontal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42875"/>
            <a:ext cx="1143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logoinp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371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934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9"/>
          <p:cNvGraphicFramePr>
            <a:graphicFrameLocks noChangeAspect="1"/>
          </p:cNvGraphicFramePr>
          <p:nvPr/>
        </p:nvGraphicFramePr>
        <p:xfrm>
          <a:off x="6143625" y="188913"/>
          <a:ext cx="13716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602" r:id="rId3" imgW="2180167" imgH="495300" progId="">
                  <p:embed/>
                </p:oleObj>
              </mc:Choice>
              <mc:Fallback>
                <p:oleObj r:id="rId3" imgW="2180167" imgH="495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88913"/>
                        <a:ext cx="1371600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8" descr="marca_horizontal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42875"/>
            <a:ext cx="1143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logoinp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371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247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17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9"/>
          <p:cNvGraphicFramePr>
            <a:graphicFrameLocks noChangeAspect="1"/>
          </p:cNvGraphicFramePr>
          <p:nvPr/>
        </p:nvGraphicFramePr>
        <p:xfrm>
          <a:off x="6143625" y="188913"/>
          <a:ext cx="13716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26" r:id="rId3" imgW="2180167" imgH="495300" progId="">
                  <p:embed/>
                </p:oleObj>
              </mc:Choice>
              <mc:Fallback>
                <p:oleObj r:id="rId3" imgW="2180167" imgH="495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88913"/>
                        <a:ext cx="1371600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" descr="logoinpe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371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286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8A800-F97D-9D44-B848-548349D9C7A8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689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2D82A6C-F04B-5B42-8493-DBB86A732E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1642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95000"/>
                  </a:prstClr>
                </a:solidFill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95000"/>
                  </a:prstClr>
                </a:solidFill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FC619B04-CBF6-5841-AE7D-4F3DE2621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52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95000"/>
                  </a:prstClr>
                </a:solidFill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95000"/>
                  </a:prstClr>
                </a:solidFill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A82EEA59-3397-E74B-988B-264AC9FAA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122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FD112D4F-6282-6747-B8B1-17081B586DFB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52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8EEA8-A8F5-434D-A22B-38E86EB0A8F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259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05362C91-D92D-CB4E-8DC8-1EC074A16940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850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80F1D48C-A0A4-0647-9ED1-1F0B07E0213D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8492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B00928C9-9E0F-0E4B-A188-29AC95502991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8688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5C6D3F94-6160-5948-8A1C-0EE982E76F49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90122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C58F32C1-42D6-0E4C-8D0A-95EE86299D54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7778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A9FA1A49-CD0B-9D4A-8BB7-6B1E942EA5AB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88244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045F3FBA-8F24-B34D-B121-16F7ECF51EC1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30786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0CEEBD13-8850-0F42-8DEC-2E4C623185BA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5991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71295C5A-7168-6842-86E5-9455A2719B6B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9613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AF55ED4A-EB1B-524B-85F7-A95684734E5B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550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9EFBA-4D5C-0B48-A64F-097701EFEE7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714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C2E37CAF-408B-2A49-82F7-38A111E7D7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4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x-none" noProof="0" smtClean="0"/>
              <a:t>Click icon to add table</a:t>
            </a:r>
            <a:endParaRPr lang="pt-B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A195DD94-0DE2-374F-A1D7-D0C9C34448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913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ＭＳ Ｐゴシック" charset="0"/>
              </a:defRPr>
            </a:lvl1pPr>
          </a:lstStyle>
          <a:p>
            <a:pPr>
              <a:defRPr/>
            </a:pPr>
            <a:fld id="{3D9AEB4C-A85F-F64C-A734-E9A35D7E47A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033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382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8699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c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985C34-2085-4A24-92BB-0334A0AD9ACF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BA89C-318F-4D50-93E0-408765E772D4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0039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96F2ED-C29E-4181-8B2E-9E87EEB1A0EB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FBAF6-14F0-4590-B12F-25053CF426B2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0508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582054-2B7A-4C54-96FB-D05C58D6D9E2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6288F-1E3F-4EB4-93E1-02358333B7FC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0695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198C3-4202-4AC2-A866-6271C219DBBB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180F2-9DA8-4BBF-8B6E-8DE1BB3AFC21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1266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EAFBEE-C2F0-43CB-803B-2C70DBF18201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4EDD2-0074-4263-8106-80EB28DF5F6F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83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92F43-D4E3-F346-9C3A-189518E1CC1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0205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77EB30-BA35-4BBB-880D-D3FBF5C8E5A9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82D2A-F163-4D59-9C3C-5716C9A1832E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070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1EC946-0437-4EB9-9515-0518D4DED6A1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BB136-EC69-4B00-BCED-11E7974F16BD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78494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3BE6E-73AC-4EC9-919B-5CE6C39FE357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1D145-25ED-4936-9DAA-2713A18DBBC8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9291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0987CD-E468-4DC4-B7E2-3A4D5D6E7D8A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2E5B5-D069-4AB6-B353-A664060BEA30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53230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A6178A-ECCC-446E-827D-533286304E0F}" type="datetimeFigureOut">
              <a:rPr lang="pt-PT" altLang="pt-BR">
                <a:latin typeface="Calibri"/>
              </a:rPr>
              <a:pPr/>
              <a:t>03/06/15</a:t>
            </a:fld>
            <a:endParaRPr lang="pt-PT" altLang="pt-BR">
              <a:latin typeface="Calibri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latin typeface="Calibri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E7AC0-7033-4A77-A991-213EA84FB81A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2988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CEMADEN\logo_cemaden_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400"/>
            <a:ext cx="10287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27584" y="24747"/>
            <a:ext cx="7767638" cy="936104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pt-PT" altLang="pt-BR">
              <a:latin typeface="Calibri"/>
            </a:endParaRPr>
          </a:p>
        </p:txBody>
      </p:sp>
      <p:sp>
        <p:nvSpPr>
          <p:cNvPr id="6" name="Espaço Reservado para Número de Slid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B8595F4C-F623-42CD-9DFE-1ABDB0A4AFFA}" type="slidenum">
              <a:rPr lang="pt-PT" altLang="pt-BR">
                <a:latin typeface="Calibri"/>
              </a:rPr>
              <a:pPr/>
              <a:t>‹#›</a:t>
            </a:fld>
            <a:endParaRPr lang="pt-PT" altLang="pt-BR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79573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objec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998984"/>
          </a:xfrm>
          <a:noFill/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D5C44-0FB4-4953-A98B-CE7853BB7E2E}" type="datetimeFigureOut">
              <a:rPr lang="pt-PT">
                <a:latin typeface="Calibri"/>
              </a:rPr>
              <a:pPr>
                <a:defRPr/>
              </a:pPr>
              <a:t>03/06/15</a:t>
            </a:fld>
            <a:endParaRPr lang="pt-PT">
              <a:latin typeface="Calibri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latin typeface="Calibri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FCC68-1831-45B7-8F82-210406883F1C}" type="slidenum">
              <a:rPr lang="pt-PT">
                <a:latin typeface="Calibri"/>
              </a:rPr>
              <a:pPr>
                <a:defRPr/>
              </a:pPr>
              <a:t>‹#›</a:t>
            </a:fld>
            <a:endParaRPr lang="pt-PT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1513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F67F-EDF5-43B1-A56D-065ED2CD0AF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03/06/15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EC70-ED40-46AD-BC42-7E75FFDE1DB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01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F67F-EDF5-43B1-A56D-065ED2CD0AF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03/06/15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EC70-ED40-46AD-BC42-7E75FFDE1DB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20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F67F-EDF5-43B1-A56D-065ED2CD0AF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03/06/15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EC70-ED40-46AD-BC42-7E75FFDE1DB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88935-FD10-3A43-9C42-6FE71951F4A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22666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F67F-EDF5-43B1-A56D-065ED2CD0AF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03/06/15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EC70-ED40-46AD-BC42-7E75FFDE1DB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8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F67F-EDF5-43B1-A56D-065ED2CD0AF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03/06/15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EC70-ED40-46AD-BC42-7E75FFDE1DB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060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F67F-EDF5-43B1-A56D-065ED2CD0AF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03/06/15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EC70-ED40-46AD-BC42-7E75FFDE1DB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01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F67F-EDF5-43B1-A56D-065ED2CD0AF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03/06/15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EC70-ED40-46AD-BC42-7E75FFDE1DB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030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F67F-EDF5-43B1-A56D-065ED2CD0AF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03/06/15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EC70-ED40-46AD-BC42-7E75FFDE1DB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8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F67F-EDF5-43B1-A56D-065ED2CD0AF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03/06/15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EC70-ED40-46AD-BC42-7E75FFDE1DB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40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F67F-EDF5-43B1-A56D-065ED2CD0AF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03/06/15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EC70-ED40-46AD-BC42-7E75FFDE1DB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9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F67F-EDF5-43B1-A56D-065ED2CD0AF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03/06/15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EEC70-ED40-46AD-BC42-7E75FFDE1DB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595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03/06/15</a:t>
            </a:fld>
            <a:endParaRPr lang="pt-PT" alt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 alt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382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03/06/15</a:t>
            </a:fld>
            <a:endParaRPr lang="pt-PT" alt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 alt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340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E2F74-4B6F-CE41-8C95-1B16DC83876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5547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68130-8669-C34C-9E68-FCF506ACD0A5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13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E68EC-5A5D-8948-BABF-4A245D52565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757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9EE1C-04D7-354D-A986-5834B4BBF3D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512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96399-EEDB-7E42-ABC6-74A81996E2C4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222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8EEA8-A8F5-434D-A22B-38E86EB0A8F4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597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9EFBA-4D5C-0B48-A64F-097701EFEE7E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14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92F43-D4E3-F346-9C3A-189518E1CC11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205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88935-FD10-3A43-9C42-6FE71951F4A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666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E2F74-4B6F-CE41-8C95-1B16DC838765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547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7CC8C-FC39-3A49-947B-B7C44976AD98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46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theme" Target="../theme/theme1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76.xml"/><Relationship Id="rId15" Type="http://schemas.openxmlformats.org/officeDocument/2006/relationships/theme" Target="../theme/theme17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89.xml"/><Relationship Id="rId14" Type="http://schemas.openxmlformats.org/officeDocument/2006/relationships/theme" Target="../theme/theme18.xml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6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16.xml"/><Relationship Id="rId17" Type="http://schemas.openxmlformats.org/officeDocument/2006/relationships/theme" Target="../theme/theme20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0.xml"/><Relationship Id="rId15" Type="http://schemas.openxmlformats.org/officeDocument/2006/relationships/theme" Target="../theme/theme21.xml"/><Relationship Id="rId1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theme" Target="../theme/theme6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w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.w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42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06F792CF-2D06-4C43-900B-489524B7E1D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70" r:id="rId12"/>
    <p:sldLayoutId id="2147483871" r:id="rId13"/>
    <p:sldLayoutId id="2147483933" r:id="rId14"/>
    <p:sldLayoutId id="2147483917" r:id="rId15"/>
    <p:sldLayoutId id="2147483918" r:id="rId16"/>
    <p:sldLayoutId id="2147483929" r:id="rId17"/>
    <p:sldLayoutId id="2147483902" r:id="rId18"/>
    <p:sldLayoutId id="2147483903" r:id="rId19"/>
    <p:sldLayoutId id="2147483904" r:id="rId2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857250"/>
            <a:ext cx="82296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714500"/>
            <a:ext cx="82296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492" name="Straight Connector 28"/>
          <p:cNvSpPr>
            <a:spLocks noChangeShapeType="1"/>
          </p:cNvSpPr>
          <p:nvPr/>
        </p:nvSpPr>
        <p:spPr bwMode="auto">
          <a:xfrm>
            <a:off x="500063" y="157162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ＭＳ Ｐゴシック" pitchFamily="-65" charset="-128"/>
          <a:cs typeface="ＭＳ Ｐゴシック" pitchFamily="-65" charset="-128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ＭＳ Ｐゴシック" pitchFamily="-65" charset="-128"/>
          <a:cs typeface="ＭＳ Ｐゴシック" pitchFamily="-65" charset="-128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ＭＳ Ｐゴシック" pitchFamily="-65" charset="-128"/>
          <a:cs typeface="ＭＳ Ｐゴシック" pitchFamily="-65" charset="-128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charset="0"/>
        <a:buChar char=""/>
        <a:defRPr sz="26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47688" indent="-273050" algn="l" rtl="0" fontAlgn="base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charset="0"/>
        <a:buChar char=""/>
        <a:defRPr sz="2300" kern="1200">
          <a:solidFill>
            <a:schemeClr val="tx2"/>
          </a:solidFill>
          <a:latin typeface="+mn-lt"/>
          <a:ea typeface="ＭＳ Ｐゴシック" pitchFamily="-65" charset="-128"/>
          <a:cs typeface="+mn-cs"/>
        </a:defRPr>
      </a:lvl2pPr>
      <a:lvl3pPr marL="822325" indent="-228600" algn="l" rtl="0" fontAlgn="base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charset="0"/>
        <a:buChar char="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096963" indent="-228600" algn="l" rtl="0" fontAlgn="base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charset="0"/>
        <a:buChar char=""/>
        <a:defRPr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1371600" indent="-228600" algn="l" rtl="0" fontAlgn="base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"/>
        <a:defRPr sz="16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005CABB9-63F4-7E46-B4EF-142F2B39DC6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416" name="Espaço Reservado para Texto 11"/>
          <p:cNvSpPr>
            <a:spLocks noGrp="1"/>
          </p:cNvSpPr>
          <p:nvPr>
            <p:ph type="body" idx="1"/>
          </p:nvPr>
        </p:nvSpPr>
        <p:spPr bwMode="auto">
          <a:xfrm>
            <a:off x="428625" y="9286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1289A21F-063F-A943-8A68-26AC4CFDFAC5}" type="slidenum">
              <a:rPr lang="pt-BR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Arial" charset="0"/>
              </a:defRPr>
            </a:lvl1pPr>
          </a:lstStyle>
          <a:p>
            <a:fld id="{2AD6D7E3-FBA6-2245-8D55-4FA27D59186E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tângulo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6656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wrap="square" lIns="109728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3F3F"/>
                </a:solidFill>
                <a:latin typeface="Corbe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  <a:latin typeface="Corbel" charset="0"/>
                <a:cs typeface="Arial" charset="0"/>
              </a:defRPr>
            </a:lvl1pPr>
          </a:lstStyle>
          <a:p>
            <a:fld id="{A0698134-9F57-1343-8E21-2856501F7F7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500" b="1" kern="1200">
          <a:solidFill>
            <a:srgbClr val="DDDDDD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9pPr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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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969696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808080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 3" charset="0"/>
        <a:buChar char=""/>
        <a:defRPr lang="en-US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A4F874E3-C4BE-554A-9A96-E40EC3305ADF}" type="slidenum">
              <a:rPr lang="pt-BR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38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/>
                <a:latin typeface="Arial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8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Arial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8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780E7C51-ADC9-954D-9860-AE378E11579A}" type="slidenum">
              <a:rPr lang="pt-BR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 smtClean="0"/>
              <a:t>Clique para editar o estilo</a:t>
            </a:r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 smtClean="0"/>
              <a:t>Clique para editar os estilos</a:t>
            </a:r>
          </a:p>
          <a:p>
            <a:pPr lvl="1"/>
            <a:r>
              <a:rPr lang="pt-PT" altLang="pt-BR" smtClean="0"/>
              <a:t>Segundo nível</a:t>
            </a:r>
          </a:p>
          <a:p>
            <a:pPr lvl="2"/>
            <a:r>
              <a:rPr lang="pt-PT" altLang="pt-BR" smtClean="0"/>
              <a:t>Terceiro nível</a:t>
            </a:r>
          </a:p>
          <a:p>
            <a:pPr lvl="3"/>
            <a:r>
              <a:rPr lang="pt-PT" altLang="pt-BR" smtClean="0"/>
              <a:t>Quarto nível</a:t>
            </a:r>
          </a:p>
          <a:p>
            <a:pPr lvl="4"/>
            <a:r>
              <a:rPr lang="pt-PT" altLang="pt-BR" smtClean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A4BB008-FB59-49CD-81B6-758D790E274A}" type="datetimeFigureOut">
              <a:rPr lang="pt-PT" altLang="pt-BR">
                <a:latin typeface="Calibri" pitchFamily="34" charset="0"/>
                <a:ea typeface="+mn-ea"/>
                <a:cs typeface="Arial" charset="0"/>
              </a:rPr>
              <a:pPr/>
              <a:t>03/06/15</a:t>
            </a:fld>
            <a:endParaRPr lang="pt-PT" altLang="pt-BR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pt-BR" altLang="pt-BR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9375EBE-735F-4122-98B9-657068A824C9}" type="slidenum">
              <a:rPr lang="pt-PT" altLang="pt-BR">
                <a:latin typeface="Calibri" pitchFamily="34" charset="0"/>
                <a:ea typeface="+mn-ea"/>
                <a:cs typeface="Arial" charset="0"/>
              </a:rPr>
              <a:pPr/>
              <a:t>‹#›</a:t>
            </a:fld>
            <a:endParaRPr lang="pt-PT" altLang="pt-BR"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E55F67F-EDF5-43B1-A56D-065ED2CD0AF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03/06/15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69EEC70-ED40-46AD-BC42-7E75FFDE1DB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76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06F792CF-2D06-4C43-900B-489524B7E1D5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573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0F2239-3C10-CA41-A9F5-80AEA130208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 smtClean="0"/>
              <a:t>Clique para editar o estilo</a:t>
            </a:r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 smtClean="0"/>
              <a:t>Clique para editar os estilos</a:t>
            </a:r>
          </a:p>
          <a:p>
            <a:pPr lvl="1"/>
            <a:r>
              <a:rPr lang="pt-PT" altLang="pt-BR" smtClean="0"/>
              <a:t>Segundo nível</a:t>
            </a:r>
          </a:p>
          <a:p>
            <a:pPr lvl="2"/>
            <a:r>
              <a:rPr lang="pt-PT" altLang="pt-BR" smtClean="0"/>
              <a:t>Terceiro nível</a:t>
            </a:r>
          </a:p>
          <a:p>
            <a:pPr lvl="3"/>
            <a:r>
              <a:rPr lang="pt-PT" altLang="pt-BR" smtClean="0"/>
              <a:t>Quarto nível</a:t>
            </a:r>
          </a:p>
          <a:p>
            <a:pPr lvl="4"/>
            <a:r>
              <a:rPr lang="pt-PT" altLang="pt-BR" smtClean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A4BB008-FB59-49CD-81B6-758D790E274A}" type="datetimeFigureOut">
              <a:rPr lang="pt-PT" altLang="pt-BR">
                <a:latin typeface="Calibri" pitchFamily="34" charset="0"/>
                <a:ea typeface="+mn-ea"/>
                <a:cs typeface="Arial" charset="0"/>
              </a:rPr>
              <a:pPr/>
              <a:t>03/06/15</a:t>
            </a:fld>
            <a:endParaRPr lang="pt-PT" altLang="pt-BR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pt-BR" altLang="pt-BR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9375EBE-735F-4122-98B9-657068A824C9}" type="slidenum">
              <a:rPr lang="pt-PT" altLang="pt-BR">
                <a:latin typeface="Calibri" pitchFamily="34" charset="0"/>
                <a:ea typeface="+mn-ea"/>
                <a:cs typeface="Arial" charset="0"/>
              </a:rPr>
              <a:pPr/>
              <a:t>‹#›</a:t>
            </a:fld>
            <a:endParaRPr lang="pt-PT" altLang="pt-BR"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 smtClean="0"/>
              <a:t>Clique para editar o estilo</a:t>
            </a:r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 smtClean="0"/>
              <a:t>Clique para editar os estilos</a:t>
            </a:r>
          </a:p>
          <a:p>
            <a:pPr lvl="1"/>
            <a:r>
              <a:rPr lang="pt-PT" altLang="pt-BR" smtClean="0"/>
              <a:t>Segundo nível</a:t>
            </a:r>
          </a:p>
          <a:p>
            <a:pPr lvl="2"/>
            <a:r>
              <a:rPr lang="pt-PT" altLang="pt-BR" smtClean="0"/>
              <a:t>Terceiro nível</a:t>
            </a:r>
          </a:p>
          <a:p>
            <a:pPr lvl="3"/>
            <a:r>
              <a:rPr lang="pt-PT" altLang="pt-BR" smtClean="0"/>
              <a:t>Quarto nível</a:t>
            </a:r>
          </a:p>
          <a:p>
            <a:pPr lvl="4"/>
            <a:r>
              <a:rPr lang="pt-PT" altLang="pt-BR" smtClean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A4BB008-FB59-49CD-81B6-758D790E274A}" type="datetimeFigureOut">
              <a:rPr lang="pt-PT" altLang="pt-BR">
                <a:latin typeface="Calibri" pitchFamily="34" charset="0"/>
                <a:ea typeface="+mn-ea"/>
                <a:cs typeface="Arial" charset="0"/>
              </a:rPr>
              <a:pPr/>
              <a:t>03/06/15</a:t>
            </a:fld>
            <a:endParaRPr lang="pt-PT" altLang="pt-BR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pt-BR" altLang="pt-BR"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9375EBE-735F-4122-98B9-657068A824C9}" type="slidenum">
              <a:rPr lang="pt-PT" altLang="pt-BR">
                <a:latin typeface="Calibri" pitchFamily="34" charset="0"/>
                <a:ea typeface="+mn-ea"/>
                <a:cs typeface="Arial" charset="0"/>
              </a:rPr>
              <a:pPr/>
              <a:t>‹#›</a:t>
            </a:fld>
            <a:endParaRPr lang="pt-PT" altLang="pt-BR"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06F792CF-2D06-4C43-900B-489524B7E1D5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38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/>
                <a:latin typeface="+mn-lt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8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8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2F5001E7-244B-834B-8B76-3A9BAD337ABD}" type="slidenum">
              <a:rPr lang="pt-BR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593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3A24BF31-7D96-0147-9F52-A10CECCD663D}" type="slidenum">
              <a:rPr lang="pt-BR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2B6D1443-1E96-7C44-818B-2EB508037691}" type="slidenum">
              <a:rPr lang="pt-BR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38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/>
                <a:latin typeface="+mn-lt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8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8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DFBC0756-FA02-1449-80E9-C2ECE3B2A1AF}" type="slidenum">
              <a:rPr lang="pt-BR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76CF49B4-04B4-5247-9CA0-8E2DFD797E62}" type="slidenum">
              <a:rPr lang="pt-BR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97B6278F-1B54-5A41-93E3-B6510010B36B}" type="slidenum">
              <a:rPr lang="en-US"/>
              <a:pPr/>
              <a:t>‹#›</a:t>
            </a:fld>
            <a:endParaRPr lang="en-US"/>
          </a:p>
        </p:txBody>
      </p:sp>
      <p:graphicFrame>
        <p:nvGraphicFramePr>
          <p:cNvPr id="13317" name="Object 9"/>
          <p:cNvGraphicFramePr>
            <a:graphicFrameLocks noChangeAspect="1"/>
          </p:cNvGraphicFramePr>
          <p:nvPr/>
        </p:nvGraphicFramePr>
        <p:xfrm>
          <a:off x="6143625" y="188913"/>
          <a:ext cx="13716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0" r:id="rId4" imgW="2180167" imgH="495300" progId="">
                  <p:embed/>
                </p:oleObj>
              </mc:Choice>
              <mc:Fallback>
                <p:oleObj r:id="rId4" imgW="2180167" imgH="49530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88913"/>
                        <a:ext cx="1371600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8" name="Picture 8" descr="marca_horizon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42875"/>
            <a:ext cx="1143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" descr="logoin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371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Espaço Reservado para Texto 11"/>
          <p:cNvSpPr>
            <a:spLocks noGrp="1"/>
          </p:cNvSpPr>
          <p:nvPr>
            <p:ph type="body" idx="1"/>
          </p:nvPr>
        </p:nvSpPr>
        <p:spPr bwMode="auto">
          <a:xfrm>
            <a:off x="428625" y="9286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B8CB40E0-C19A-8446-9C08-1C41B9B47F63}" type="slidenum">
              <a:rPr lang="en-US"/>
              <a:pPr/>
              <a:t>‹#›</a:t>
            </a:fld>
            <a:endParaRPr lang="en-US"/>
          </a:p>
        </p:txBody>
      </p:sp>
      <p:graphicFrame>
        <p:nvGraphicFramePr>
          <p:cNvPr id="15365" name="Object 9"/>
          <p:cNvGraphicFramePr>
            <a:graphicFrameLocks noChangeAspect="1"/>
          </p:cNvGraphicFramePr>
          <p:nvPr/>
        </p:nvGraphicFramePr>
        <p:xfrm>
          <a:off x="6143625" y="188913"/>
          <a:ext cx="13716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8" r:id="rId4" imgW="2180167" imgH="495300" progId="">
                  <p:embed/>
                </p:oleObj>
              </mc:Choice>
              <mc:Fallback>
                <p:oleObj r:id="rId4" imgW="2180167" imgH="49530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88913"/>
                        <a:ext cx="1371600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6" name="Picture 8" descr="marca_horizon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42875"/>
            <a:ext cx="1143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" descr="logoin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371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Espaço Reservado para Texto 11"/>
          <p:cNvSpPr>
            <a:spLocks noGrp="1"/>
          </p:cNvSpPr>
          <p:nvPr>
            <p:ph type="body" idx="1"/>
          </p:nvPr>
        </p:nvSpPr>
        <p:spPr bwMode="auto">
          <a:xfrm>
            <a:off x="428625" y="9286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3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52.jp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jpe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63.jpg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4.png"/><Relationship Id="rId5" Type="http://schemas.openxmlformats.org/officeDocument/2006/relationships/image" Target="../media/image65.jpg"/><Relationship Id="rId6" Type="http://schemas.openxmlformats.org/officeDocument/2006/relationships/image" Target="../media/image66.jpg"/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Relationship Id="rId3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4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5" Type="http://schemas.openxmlformats.org/officeDocument/2006/relationships/image" Target="../media/image82.jpe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tareira.JP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2190"/>
          </a:xfrm>
          <a:prstGeom prst="rect">
            <a:avLst/>
          </a:prstGeom>
        </p:spPr>
      </p:pic>
      <p:sp>
        <p:nvSpPr>
          <p:cNvPr id="125" name="CustomShape 1"/>
          <p:cNvSpPr/>
          <p:nvPr/>
        </p:nvSpPr>
        <p:spPr>
          <a:xfrm>
            <a:off x="684360" y="2873520"/>
            <a:ext cx="7772040" cy="103644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7000"/>
              </a:lnSpc>
            </a:pPr>
            <a:r>
              <a:rPr lang="pt-BR" sz="1600" dirty="0">
                <a:solidFill>
                  <a:srgbClr val="000000"/>
                </a:solidFill>
                <a:latin typeface="Calibri"/>
                <a:ea typeface="MS PGothic"/>
              </a:rPr>
              <a:t>
</a:t>
            </a:r>
            <a:r>
              <a:rPr lang="pt-BR" sz="2400" dirty="0">
                <a:solidFill>
                  <a:srgbClr val="000000"/>
                </a:solidFill>
                <a:latin typeface="Calibri"/>
                <a:ea typeface="MS PGothic"/>
              </a:rPr>
              <a:t>
</a:t>
            </a:r>
            <a:endParaRPr dirty="0"/>
          </a:p>
        </p:txBody>
      </p:sp>
      <p:sp>
        <p:nvSpPr>
          <p:cNvPr id="129" name="CustomShape 4"/>
          <p:cNvSpPr/>
          <p:nvPr/>
        </p:nvSpPr>
        <p:spPr>
          <a:xfrm>
            <a:off x="828416" y="980729"/>
            <a:ext cx="7488000" cy="2232248"/>
          </a:xfrm>
          <a:prstGeom prst="rect">
            <a:avLst/>
          </a:prstGeom>
          <a:noFill/>
          <a:ln w="9360">
            <a:noFill/>
          </a:ln>
        </p:spPr>
        <p:txBody>
          <a:bodyPr lIns="90000" tIns="46800" rIns="90000" bIns="46800" anchor="ctr"/>
          <a:lstStyle/>
          <a:p>
            <a:pPr algn="ctr"/>
            <a:r>
              <a:rPr lang="pt-BR" sz="4000" dirty="0" smtClean="0">
                <a:solidFill>
                  <a:srgbClr val="FF0000"/>
                </a:solidFill>
                <a:latin typeface="Arial"/>
                <a:cs typeface="Arial"/>
              </a:rPr>
              <a:t>Diagnóstico, Monitoramento e Alerta </a:t>
            </a:r>
            <a:r>
              <a:rPr lang="pt-BR" sz="4000" dirty="0">
                <a:solidFill>
                  <a:srgbClr val="FF0000"/>
                </a:solidFill>
                <a:latin typeface="Arial"/>
                <a:cs typeface="Arial"/>
              </a:rPr>
              <a:t>de Desastres </a:t>
            </a:r>
            <a:r>
              <a:rPr lang="pt-BR" sz="4000" dirty="0" smtClean="0">
                <a:solidFill>
                  <a:srgbClr val="FF0000"/>
                </a:solidFill>
                <a:latin typeface="Arial"/>
                <a:cs typeface="Arial"/>
              </a:rPr>
              <a:t>Naturais:</a:t>
            </a:r>
          </a:p>
          <a:p>
            <a:pPr algn="ctr"/>
            <a:r>
              <a:rPr lang="pt-BR" sz="4000" dirty="0" smtClean="0">
                <a:solidFill>
                  <a:srgbClr val="FF0000"/>
                </a:solidFill>
                <a:latin typeface="Arial"/>
                <a:cs typeface="Arial"/>
              </a:rPr>
              <a:t>Crise Hídrica 2014</a:t>
            </a:r>
            <a:r>
              <a:rPr lang="pt-BR" sz="4000" dirty="0">
                <a:solidFill>
                  <a:srgbClr val="FF0000"/>
                </a:solidFill>
                <a:latin typeface="Arial"/>
                <a:cs typeface="Arial"/>
              </a:rPr>
              <a:t>-2015</a:t>
            </a:r>
          </a:p>
        </p:txBody>
      </p:sp>
      <p:sp>
        <p:nvSpPr>
          <p:cNvPr id="3" name="AutoShape 2" descr="http://imgsapp2.correiobraziliense.com.br/app/noticia_127983242361/2014/09/10/446453/20140910160827309121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AutoShape 4" descr="http://imgsapp2.correiobraziliense.com.br/app/noticia_127983242361/2014/09/10/446453/20140910160827309121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83" y="4854185"/>
            <a:ext cx="3235643" cy="201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850318"/>
            <a:ext cx="3024000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6679"/>
          <a:stretch/>
        </p:blipFill>
        <p:spPr bwMode="auto">
          <a:xfrm>
            <a:off x="5902885" y="4842080"/>
            <a:ext cx="3238571" cy="202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CustomShape 2"/>
          <p:cNvSpPr/>
          <p:nvPr/>
        </p:nvSpPr>
        <p:spPr>
          <a:xfrm>
            <a:off x="395536" y="6237312"/>
            <a:ext cx="8424360" cy="605205"/>
          </a:xfrm>
          <a:prstGeom prst="rect">
            <a:avLst/>
          </a:prstGeom>
          <a:noFill/>
          <a:ln w="9360">
            <a:noFill/>
          </a:ln>
        </p:spPr>
        <p:txBody>
          <a:bodyPr lIns="0" tIns="12240" rIns="0" bIns="0" anchor="ctr"/>
          <a:lstStyle/>
          <a:p>
            <a:pPr algn="ctr">
              <a:lnSpc>
                <a:spcPct val="97000"/>
              </a:lnSpc>
            </a:pPr>
            <a:r>
              <a:rPr lang="pt-BR" sz="2800" dirty="0" smtClean="0">
                <a:solidFill>
                  <a:srgbClr val="FFFF00"/>
                </a:solidFill>
                <a:latin typeface="Calibri"/>
                <a:ea typeface="MS PGothic"/>
              </a:rPr>
              <a:t>Brasília, 03 de junho de 2015</a:t>
            </a:r>
          </a:p>
        </p:txBody>
      </p:sp>
      <p:sp>
        <p:nvSpPr>
          <p:cNvPr id="12" name="CaixaDeTexto 3"/>
          <p:cNvSpPr txBox="1"/>
          <p:nvPr/>
        </p:nvSpPr>
        <p:spPr>
          <a:xfrm>
            <a:off x="1043608" y="3580854"/>
            <a:ext cx="751853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000" dirty="0" smtClean="0">
                <a:latin typeface="Arial"/>
                <a:cs typeface="Arial"/>
              </a:rPr>
              <a:t>Luz Adriana Cuartas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 smtClean="0">
                <a:latin typeface="Arial"/>
                <a:cs typeface="Arial"/>
              </a:rPr>
              <a:t>CEMADEN </a:t>
            </a:r>
            <a:r>
              <a:rPr lang="en-US" sz="2800" dirty="0" smtClean="0">
                <a:latin typeface="Arial"/>
                <a:cs typeface="Arial"/>
              </a:rPr>
              <a:t>–</a:t>
            </a:r>
            <a:r>
              <a:rPr lang="pt-BR" sz="2800" dirty="0" smtClean="0">
                <a:latin typeface="Arial"/>
                <a:cs typeface="Arial"/>
              </a:rPr>
              <a:t> MCTI</a:t>
            </a:r>
          </a:p>
        </p:txBody>
      </p:sp>
      <p:pic>
        <p:nvPicPr>
          <p:cNvPr id="5" name="Picture 4" descr="Logo_cemaden_mcti_governofedera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" y="-3468"/>
            <a:ext cx="9070848" cy="93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7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9985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Mapas da Rede Observacional do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Cemaden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55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38372" y="44624"/>
            <a:ext cx="8748464" cy="936104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4400" b="1" kern="0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+mn-ea"/>
                <a:cs typeface="Arial" charset="0"/>
              </a:rPr>
              <a:t>Chuvas no Brasil: estação chuvosa</a:t>
            </a:r>
            <a:endParaRPr lang="pt-BR" sz="4400" b="1" kern="0" dirty="0">
              <a:ln w="1905"/>
              <a:solidFill>
                <a:srgbClr val="FF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551"/>
          <a:stretch/>
        </p:blipFill>
        <p:spPr>
          <a:xfrm>
            <a:off x="-2601" y="1008527"/>
            <a:ext cx="4630674" cy="5661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551"/>
          <a:stretch/>
        </p:blipFill>
        <p:spPr>
          <a:xfrm>
            <a:off x="4516975" y="1008527"/>
            <a:ext cx="4630674" cy="566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9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38372" y="44624"/>
            <a:ext cx="8748464" cy="936104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4000" b="1" kern="0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+mn-ea"/>
                <a:cs typeface="Arial" charset="0"/>
              </a:rPr>
              <a:t>Chuvas na Região Sudeste</a:t>
            </a:r>
            <a:endParaRPr lang="pt-BR" sz="4000" b="1" kern="0" dirty="0">
              <a:ln w="1905"/>
              <a:solidFill>
                <a:srgbClr val="FF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4729" b="5102"/>
          <a:stretch/>
        </p:blipFill>
        <p:spPr>
          <a:xfrm>
            <a:off x="0" y="1399731"/>
            <a:ext cx="4709160" cy="4887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4729" r="2819" b="5102"/>
          <a:stretch/>
        </p:blipFill>
        <p:spPr>
          <a:xfrm>
            <a:off x="4573004" y="1370871"/>
            <a:ext cx="4576405" cy="488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20" y="2348880"/>
            <a:ext cx="9145016" cy="22322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0928"/>
            <a:ext cx="7772400" cy="1362075"/>
          </a:xfrm>
        </p:spPr>
        <p:txBody>
          <a:bodyPr/>
          <a:lstStyle/>
          <a:p>
            <a:pPr algn="ctr"/>
            <a:r>
              <a:rPr lang="pt-BR" sz="4400" dirty="0" smtClean="0"/>
              <a:t>Crise hídrica na região sudeste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18745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8"/>
          <p:cNvSpPr/>
          <p:nvPr/>
        </p:nvSpPr>
        <p:spPr>
          <a:xfrm>
            <a:off x="0" y="0"/>
            <a:ext cx="9150675" cy="1124744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06403" y="44623"/>
            <a:ext cx="8748464" cy="1028769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3600" b="1" kern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 Light"/>
                <a:ea typeface="+mn-ea"/>
                <a:cs typeface="+mn-cs"/>
              </a:rPr>
              <a:t>Sistemas de Abastecimento da Região Metropolitana de São Paulo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824"/>
            <a:ext cx="9144000" cy="544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8"/>
          <p:cNvSpPr/>
          <p:nvPr/>
        </p:nvSpPr>
        <p:spPr>
          <a:xfrm>
            <a:off x="0" y="0"/>
            <a:ext cx="9150675" cy="1124744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828277"/>
            <a:ext cx="9060688" cy="3902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7850" y="5133790"/>
            <a:ext cx="583686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População Atendida pelo Sistema Cantareira: 8,8 milhões de pessoas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Atualmente: </a:t>
            </a:r>
            <a:r>
              <a:rPr lang="pt-BR" b="1" dirty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/>
              </a:rPr>
              <a:t></a:t>
            </a:r>
            <a:r>
              <a:rPr lang="pt-BR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5,4 milhões de pessoas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38372" y="44624"/>
            <a:ext cx="8748464" cy="864096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3600" b="1" kern="0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 Light"/>
                <a:ea typeface="+mn-ea"/>
                <a:cs typeface="+mn-cs"/>
              </a:rPr>
              <a:t>Crise Hídrica no Sudeste do Brasil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7" y="4693128"/>
            <a:ext cx="2844800" cy="20701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07904" y="3140968"/>
            <a:ext cx="648072" cy="504056"/>
          </a:xfrm>
          <a:prstGeom prst="ellipse">
            <a:avLst/>
          </a:prstGeom>
          <a:noFill/>
          <a:ln w="317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/>
          <p:cNvSpPr/>
          <p:nvPr/>
        </p:nvSpPr>
        <p:spPr>
          <a:xfrm>
            <a:off x="6444208" y="3356992"/>
            <a:ext cx="617096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8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5" name="Título 1"/>
          <p:cNvSpPr>
            <a:spLocks noGrp="1"/>
          </p:cNvSpPr>
          <p:nvPr>
            <p:ph type="title"/>
          </p:nvPr>
        </p:nvSpPr>
        <p:spPr bwMode="auto">
          <a:xfrm>
            <a:off x="2627784" y="2420888"/>
            <a:ext cx="2880320" cy="7401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04" tIns="45562" rIns="91104" bIns="45562" numCol="1" anchor="t" anchorCtr="0" compatLnSpc="1">
            <a:prstTxWarp prst="textNoShape">
              <a:avLst/>
            </a:prstTxWarp>
            <a:noAutofit/>
          </a:bodyPr>
          <a:lstStyle/>
          <a:p>
            <a:pPr marL="340607" indent="-340607" algn="l" eaLnBrk="1" hangingPunct="1">
              <a:spcBef>
                <a:spcPts val="301"/>
              </a:spcBef>
              <a:spcAft>
                <a:spcPts val="301"/>
              </a:spcAft>
              <a:tabLst>
                <a:tab pos="0" algn="l"/>
                <a:tab pos="910039" algn="l"/>
                <a:tab pos="1821393" algn="l"/>
                <a:tab pos="2732747" algn="l"/>
                <a:tab pos="3644101" algn="l"/>
                <a:tab pos="4554140" algn="l"/>
                <a:tab pos="5465493" algn="l"/>
                <a:tab pos="6376848" algn="l"/>
                <a:tab pos="7288201" algn="l"/>
                <a:tab pos="8198240" algn="l"/>
                <a:tab pos="9109594" algn="l"/>
                <a:tab pos="10020948" algn="l"/>
              </a:tabLst>
            </a:pPr>
            <a:r>
              <a:rPr lang="pt-BR" sz="2000" dirty="0" smtClean="0">
                <a:latin typeface="Tahoma" charset="0"/>
                <a:ea typeface="ＭＳ Ｐゴシック" charset="0"/>
                <a:cs typeface="Tahoma" charset="0"/>
              </a:rPr>
              <a:t>Monitoramento das Bacias do Sistema Cantareira</a:t>
            </a:r>
            <a:endParaRPr lang="pt-BR" sz="2000" dirty="0">
              <a:latin typeface="Tahoma" charset="0"/>
              <a:ea typeface="ＭＳ Ｐゴシック" charset="0"/>
              <a:cs typeface="Tahoma" charset="0"/>
            </a:endParaRPr>
          </a:p>
        </p:txBody>
      </p:sp>
      <p:pic>
        <p:nvPicPr>
          <p:cNvPr id="2" name="Picture 1" descr="20150227_letras_coloridas_maiores_RECORTADO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9" y="678318"/>
            <a:ext cx="6621088" cy="6179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0206" y="5561999"/>
            <a:ext cx="947956" cy="70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Paiva Castro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2128761" y="3144676"/>
            <a:ext cx="1080012" cy="70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Jaquari-Jacareí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2905453" y="3974829"/>
            <a:ext cx="1248747" cy="400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Cachoeira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4222631" y="5083398"/>
            <a:ext cx="1248747" cy="400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Atibainha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966971" y="2016893"/>
            <a:ext cx="243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  <a:latin typeface="Arial Narrow" panose="020B0606020202030204" pitchFamily="34" charset="0"/>
                <a:ea typeface="+mn-ea"/>
                <a:cs typeface="Arial" charset="0"/>
              </a:rPr>
              <a:t>Chuva total Fevereiro de 2015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44016" y="44624"/>
            <a:ext cx="8748464" cy="643570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3200" b="1" kern="0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+mn-ea"/>
                <a:cs typeface="Arial" charset="0"/>
              </a:rPr>
              <a:t>Projeto de Monitoramento do  Sistema Cantareira</a:t>
            </a:r>
            <a:endParaRPr lang="pt-BR" sz="3200" b="1" kern="0" dirty="0">
              <a:ln w="1905"/>
              <a:solidFill>
                <a:srgbClr val="FF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+mn-ea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6" name="Picture 6" descr="C:\Users\luiz.carvalho\Desktop\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1080000"/>
            <a:ext cx="5112000" cy="285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5" name="Picture 5" descr="C:\Hidrologia\Cantareira\Cantareira\Mapa\20150531_peque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468000"/>
            <a:ext cx="3960000" cy="371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386801" cy="765473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l"/>
            <a:r>
              <a:rPr lang="pt-BR" sz="3200" dirty="0" smtClean="0">
                <a:solidFill>
                  <a:srgbClr val="C00000"/>
                </a:solidFill>
                <a:latin typeface="Calibri"/>
                <a:cs typeface="Calibri"/>
              </a:rPr>
              <a:t>Sistema Cantareira</a:t>
            </a:r>
            <a:endParaRPr lang="pt-BR" sz="32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5220072" y="0"/>
            <a:ext cx="3840865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  <a:latin typeface="Calibri"/>
                <a:cs typeface="Calibri"/>
              </a:rPr>
              <a:t>Chuva acumulada maio/2015</a:t>
            </a:r>
            <a:endParaRPr lang="pt-BR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2771800" y="1134446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MÁX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4204423" y="3388905"/>
            <a:ext cx="521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MIN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1063990" y="2420994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MLT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1133722" y="3284582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2014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1025918" y="2771875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2015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8149540" y="1261140"/>
            <a:ext cx="216024" cy="216024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8043732" y="1512832"/>
            <a:ext cx="216024" cy="216024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33" name="Elipse 32"/>
          <p:cNvSpPr/>
          <p:nvPr/>
        </p:nvSpPr>
        <p:spPr>
          <a:xfrm>
            <a:off x="6523768" y="2851900"/>
            <a:ext cx="216024" cy="21602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2915816" y="4357553"/>
            <a:ext cx="6156793" cy="10156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rgbClr val="000000"/>
                </a:solidFill>
                <a:latin typeface="Calibri"/>
                <a:cs typeface="Calibri"/>
              </a:rPr>
              <a:t>Média climatológica de maio: 78,2 mm</a:t>
            </a:r>
          </a:p>
          <a:p>
            <a:pPr algn="ctr"/>
            <a:r>
              <a:rPr lang="pt-BR" sz="2000" dirty="0" smtClean="0">
                <a:solidFill>
                  <a:srgbClr val="000000"/>
                </a:solidFill>
                <a:latin typeface="Calibri"/>
                <a:cs typeface="Calibri"/>
              </a:rPr>
              <a:t>Acumulada maio/2015: 75,7 mm (96,8%)</a:t>
            </a:r>
          </a:p>
          <a:p>
            <a:pPr algn="ctr"/>
            <a:r>
              <a:rPr lang="pt-BR" sz="2000" dirty="0" smtClean="0">
                <a:solidFill>
                  <a:srgbClr val="FF0000"/>
                </a:solidFill>
                <a:latin typeface="Calibri"/>
                <a:cs typeface="Calibri"/>
              </a:rPr>
              <a:t>Parcial de Junho/2015: 21,3 mm (média de 58,5 mm)</a:t>
            </a:r>
          </a:p>
        </p:txBody>
      </p:sp>
      <p:sp>
        <p:nvSpPr>
          <p:cNvPr id="36" name="Elipse 35"/>
          <p:cNvSpPr/>
          <p:nvPr/>
        </p:nvSpPr>
        <p:spPr>
          <a:xfrm>
            <a:off x="6156176" y="3237537"/>
            <a:ext cx="216024" cy="21602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6789008" y="2019320"/>
            <a:ext cx="216024" cy="216024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pic>
        <p:nvPicPr>
          <p:cNvPr id="133127" name="Picture 7" descr="C:\Users\luiz.carvalho\Desktop\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43963"/>
            <a:ext cx="7200000" cy="122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20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50675" cy="6926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6" name="Rectangle 3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7" name="Rectangle 3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16632"/>
            <a:ext cx="9144000" cy="404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 smtClean="0">
                <a:latin typeface="Calibri"/>
                <a:ea typeface="ＭＳ Ｐゴシック"/>
                <a:cs typeface="Calibri"/>
              </a:rPr>
              <a:t>Projeção da Vazão Afluente ao Sistema Cantareira</a:t>
            </a:r>
            <a:endParaRPr lang="pt-BR" sz="2800" dirty="0">
              <a:latin typeface="Calibri"/>
              <a:ea typeface="ＭＳ Ｐゴシック"/>
              <a:cs typeface="Calibri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0" y="5085184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000000"/>
                </a:solidFill>
                <a:latin typeface="Calibri"/>
                <a:cs typeface="Calibri"/>
              </a:rPr>
              <a:t>São as </a:t>
            </a:r>
            <a:r>
              <a:rPr lang="pt-BR" sz="1600" dirty="0" smtClean="0">
                <a:solidFill>
                  <a:srgbClr val="3333CC"/>
                </a:solidFill>
                <a:latin typeface="Calibri"/>
                <a:cs typeface="Calibri"/>
              </a:rPr>
              <a:t>linhas contínuas 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cs typeface="Calibri"/>
              </a:rPr>
              <a:t>as médias mensais das </a:t>
            </a:r>
            <a:r>
              <a:rPr lang="pt-BR" sz="1600" dirty="0" smtClean="0">
                <a:solidFill>
                  <a:srgbClr val="3333CC"/>
                </a:solidFill>
                <a:latin typeface="Calibri"/>
                <a:cs typeface="Calibri"/>
              </a:rPr>
              <a:t>vazões observadas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cs typeface="Calibri"/>
              </a:rPr>
              <a:t> e divulgadas pela SABESP, enquanto as </a:t>
            </a:r>
            <a:r>
              <a:rPr lang="pt-BR" sz="1600" dirty="0" smtClean="0">
                <a:solidFill>
                  <a:srgbClr val="FF0000"/>
                </a:solidFill>
                <a:latin typeface="Calibri"/>
                <a:cs typeface="Calibri"/>
              </a:rPr>
              <a:t>linhas tracejadas 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cs typeface="Calibri"/>
              </a:rPr>
              <a:t>são as médias mensais das </a:t>
            </a:r>
            <a:r>
              <a:rPr lang="pt-BR" sz="1600" dirty="0" smtClean="0">
                <a:solidFill>
                  <a:srgbClr val="FF0000"/>
                </a:solidFill>
                <a:latin typeface="Calibri"/>
                <a:cs typeface="Calibri"/>
              </a:rPr>
              <a:t>vazões projetadas (futuras)</a:t>
            </a:r>
            <a:r>
              <a:rPr lang="pt-BR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cs typeface="Calibri"/>
              </a:rPr>
              <a:t>pelo modelo PDM/CEMADEN.</a:t>
            </a:r>
            <a:endParaRPr lang="pt-BR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endParaRPr lang="pt-BR" sz="16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pt-BR" sz="2000" dirty="0" smtClean="0">
                <a:solidFill>
                  <a:srgbClr val="000000"/>
                </a:solidFill>
                <a:latin typeface="Calibri"/>
                <a:cs typeface="Calibri"/>
              </a:rPr>
              <a:t>Para 2015, </a:t>
            </a:r>
            <a:r>
              <a:rPr lang="pt-BR" sz="2000" dirty="0" smtClean="0">
                <a:solidFill>
                  <a:srgbClr val="7030A0"/>
                </a:solidFill>
                <a:latin typeface="Calibri"/>
                <a:cs typeface="Calibri"/>
              </a:rPr>
              <a:t>a linha contínua roxa</a:t>
            </a:r>
            <a:r>
              <a:rPr lang="pt-BR" sz="2000" dirty="0" smtClean="0">
                <a:solidFill>
                  <a:srgbClr val="000000"/>
                </a:solidFill>
                <a:latin typeface="Calibri"/>
                <a:cs typeface="Calibri"/>
              </a:rPr>
              <a:t>, o valor de junho é a vazão observada no dia 1º.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lang="pt-BR" sz="2000" dirty="0" smtClean="0">
                <a:solidFill>
                  <a:srgbClr val="000000"/>
                </a:solidFill>
                <a:latin typeface="Calibri"/>
                <a:cs typeface="Calibri"/>
              </a:rPr>
              <a:t>ara as projeções (linhas tracejadas) o ponto inicial é a vazão média de 02 a 30 de junho, as seguintes são médias mensais.</a:t>
            </a:r>
          </a:p>
        </p:txBody>
      </p: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135170" name="Picture 2" descr="C:\Users\luiz.carvalho\Desktop\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"/>
          <a:stretch/>
        </p:blipFill>
        <p:spPr bwMode="auto">
          <a:xfrm>
            <a:off x="395536" y="758988"/>
            <a:ext cx="8280000" cy="436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8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8"/>
          <p:cNvSpPr/>
          <p:nvPr/>
        </p:nvSpPr>
        <p:spPr>
          <a:xfrm>
            <a:off x="0" y="0"/>
            <a:ext cx="9150675" cy="980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pic>
        <p:nvPicPr>
          <p:cNvPr id="136194" name="Picture 2" descr="C:\Users\luiz.carvalho\Desktop\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7"/>
          <a:stretch/>
        </p:blipFill>
        <p:spPr bwMode="auto">
          <a:xfrm>
            <a:off x="72000" y="1196752"/>
            <a:ext cx="8280000" cy="46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4369"/>
          </a:xfrm>
          <a:noFill/>
        </p:spPr>
        <p:txBody>
          <a:bodyPr>
            <a:noAutofit/>
          </a:bodyPr>
          <a:lstStyle/>
          <a:p>
            <a:r>
              <a:rPr lang="pt-BR" sz="2400" dirty="0" smtClean="0">
                <a:solidFill>
                  <a:srgbClr val="000000"/>
                </a:solidFill>
                <a:latin typeface="Calibri"/>
                <a:cs typeface="Calibri"/>
              </a:rPr>
              <a:t>Projeções da Evolução do Armazenamento do Sist. Cantareira</a:t>
            </a:r>
            <a:br>
              <a:rPr lang="pt-BR" sz="24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pt-BR" sz="2400" dirty="0" smtClean="0">
                <a:solidFill>
                  <a:srgbClr val="000000"/>
                </a:solidFill>
                <a:latin typeface="Calibri"/>
                <a:cs typeface="Calibri"/>
              </a:rPr>
              <a:t>de 01/</a:t>
            </a:r>
            <a:r>
              <a:rPr lang="pt-BR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jun</a:t>
            </a:r>
            <a:r>
              <a:rPr lang="pt-BR" sz="2400" dirty="0" smtClean="0">
                <a:solidFill>
                  <a:srgbClr val="000000"/>
                </a:solidFill>
                <a:latin typeface="Calibri"/>
                <a:cs typeface="Calibri"/>
              </a:rPr>
              <a:t>/2015* a 31/dez/2015</a:t>
            </a:r>
            <a:endParaRPr lang="pt-BR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Caixa de Texto 2"/>
          <p:cNvSpPr txBox="1">
            <a:spLocks noChangeArrowheads="1"/>
          </p:cNvSpPr>
          <p:nvPr/>
        </p:nvSpPr>
        <p:spPr bwMode="auto">
          <a:xfrm>
            <a:off x="3371886" y="1824139"/>
            <a:ext cx="4944530" cy="31021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Volume Total </a:t>
            </a:r>
            <a:r>
              <a:rPr lang="pt-BR" sz="120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Autorizado = </a:t>
            </a: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Vol. Útil + Vol. Morto 1 + Volume Morto 2</a:t>
            </a:r>
            <a:endParaRPr lang="pt-BR" sz="20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380380" y="4981236"/>
            <a:ext cx="612668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pt-BR" sz="1600" smtClean="0">
                <a:solidFill>
                  <a:srgbClr val="FFFFFF"/>
                </a:solidFill>
              </a:rPr>
              <a:t>9,3%</a:t>
            </a:r>
            <a:endParaRPr lang="pt-BR" sz="1600">
              <a:solidFill>
                <a:srgbClr val="FFFFFF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381834" y="4625040"/>
            <a:ext cx="715260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pt-BR" sz="1600" smtClean="0">
                <a:solidFill>
                  <a:srgbClr val="000000"/>
                </a:solidFill>
              </a:rPr>
              <a:t>15,5%</a:t>
            </a: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381834" y="4268452"/>
            <a:ext cx="715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sz="1600" smtClean="0">
                <a:solidFill>
                  <a:srgbClr val="FFFFFF"/>
                </a:solidFill>
              </a:rPr>
              <a:t>23,7%</a:t>
            </a:r>
            <a:endParaRPr lang="pt-BR" sz="1600">
              <a:solidFill>
                <a:srgbClr val="FFFFFF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380380" y="3920877"/>
            <a:ext cx="715260" cy="338554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pt-BR" sz="1600" smtClean="0">
                <a:solidFill>
                  <a:srgbClr val="FFFFFF"/>
                </a:solidFill>
              </a:rPr>
              <a:t>34,0%</a:t>
            </a:r>
            <a:endParaRPr lang="pt-BR" sz="1600">
              <a:solidFill>
                <a:srgbClr val="FFFFFF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381834" y="3474848"/>
            <a:ext cx="715260" cy="338554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pt-BR" sz="1600" smtClean="0">
                <a:solidFill>
                  <a:srgbClr val="FFFFFF"/>
                </a:solidFill>
              </a:rPr>
              <a:t>46,4%</a:t>
            </a:r>
            <a:endParaRPr lang="pt-BR" sz="1600">
              <a:solidFill>
                <a:srgbClr val="FFFFFF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115741" y="5878774"/>
            <a:ext cx="4884927" cy="338554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r>
              <a:rPr lang="pt-BR" sz="1600" smtClean="0">
                <a:solidFill>
                  <a:srgbClr val="000000"/>
                </a:solidFill>
                <a:latin typeface="Calibri"/>
                <a:cs typeface="Calibri"/>
              </a:rPr>
              <a:t>31/12/2014 = 5,6% de 1269,5 (Volume Total Autorizado)</a:t>
            </a:r>
            <a:endParaRPr lang="pt-BR" sz="16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508386" y="2953710"/>
            <a:ext cx="16001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000000"/>
                </a:solidFill>
                <a:latin typeface="Calibri"/>
                <a:cs typeface="Calibri"/>
              </a:rPr>
              <a:t>% de 1269,5 hm</a:t>
            </a:r>
            <a:r>
              <a:rPr lang="pt-BR" sz="16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endParaRPr lang="pt-BR" sz="1600" baseline="30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5496" y="6464369"/>
            <a:ext cx="483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rgbClr val="FF0000"/>
                </a:solidFill>
                <a:latin typeface="Calibri"/>
                <a:cs typeface="Calibri"/>
              </a:rPr>
              <a:t>*</a:t>
            </a:r>
            <a:r>
              <a:rPr lang="pt-BR" sz="1400" dirty="0" smtClean="0">
                <a:solidFill>
                  <a:srgbClr val="000000"/>
                </a:solidFill>
                <a:latin typeface="Calibri"/>
                <a:cs typeface="Calibri"/>
              </a:rPr>
              <a:t> data da última rodada do modelo hidrológico PDM/CEMADEN</a:t>
            </a:r>
            <a:endParaRPr lang="pt-BR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818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 idx="4294967295"/>
          </p:nvPr>
        </p:nvSpPr>
        <p:spPr>
          <a:xfrm>
            <a:off x="107504" y="17442"/>
            <a:ext cx="8964488" cy="1000125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t-BR" altLang="pt-BR" sz="2200" dirty="0" smtClean="0">
                <a:solidFill>
                  <a:schemeClr val="bg1"/>
                </a:solidFill>
                <a:latin typeface="Arial"/>
                <a:cs typeface="Arial"/>
              </a:rPr>
              <a:t>Centro Nacional de Monitoramento e Alertas de Desastres Naturais</a:t>
            </a:r>
            <a:br>
              <a:rPr lang="pt-BR" altLang="pt-BR" sz="22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pt-BR" altLang="pt-BR" sz="2200" dirty="0" smtClean="0">
                <a:solidFill>
                  <a:schemeClr val="bg1"/>
                </a:solidFill>
                <a:latin typeface="Arial"/>
                <a:cs typeface="Arial"/>
              </a:rPr>
              <a:t>CEMADEN - MCTI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9792" y="1484784"/>
            <a:ext cx="37882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latin typeface="Arial"/>
                <a:cs typeface="Arial"/>
              </a:rPr>
              <a:t>Objetivos Principais</a:t>
            </a:r>
            <a:endParaRPr lang="pt-BR" sz="32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2636912"/>
            <a:ext cx="76328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 smtClean="0">
                <a:solidFill>
                  <a:srgbClr val="0000FF"/>
                </a:solidFill>
                <a:latin typeface="Arial"/>
                <a:cs typeface="Arial"/>
              </a:rPr>
              <a:t>“Elaborar alertas de desastres naturais de relevância para a Proteção Civil e dispor da capacidade científica e tecnológica de continuamente aperfeiçoar estes alertas para o território nacional”.</a:t>
            </a:r>
            <a:endParaRPr lang="pt-BR" sz="28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27 at 18.02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215" r="130" b="32159"/>
          <a:stretch/>
        </p:blipFill>
        <p:spPr>
          <a:xfrm>
            <a:off x="-39178" y="69648"/>
            <a:ext cx="9250666" cy="66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C:\Users\luiz.carvalho\Desktop\Image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468000"/>
            <a:ext cx="3960000" cy="369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2" name="Picture 2" descr="C:\Users\luiz.carvalho\Desktop\F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1080000"/>
            <a:ext cx="5112000" cy="284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31385" y="143247"/>
            <a:ext cx="3386801" cy="765473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pt-BR" sz="3200" smtClean="0">
                <a:solidFill>
                  <a:srgbClr val="C00000"/>
                </a:solidFill>
                <a:latin typeface="Calibri"/>
                <a:cs typeface="Calibri"/>
              </a:rPr>
              <a:t>Furnas</a:t>
            </a:r>
            <a:endParaRPr lang="pt-BR" sz="3200" dirty="0" smtClean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5148064" y="0"/>
            <a:ext cx="3957484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  <a:latin typeface="Calibri"/>
                <a:cs typeface="Calibri"/>
              </a:rPr>
              <a:t>Chuva </a:t>
            </a:r>
            <a:r>
              <a:rPr lang="pt-BR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pt-BR" dirty="0" smtClean="0">
                <a:solidFill>
                  <a:srgbClr val="000000"/>
                </a:solidFill>
                <a:latin typeface="Calibri"/>
                <a:cs typeface="Calibri"/>
              </a:rPr>
              <a:t>cumulada 31/05/2015</a:t>
            </a:r>
            <a:endParaRPr lang="pt-BR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1363090" y="1134446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MÁX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4630366" y="3315061"/>
            <a:ext cx="521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MIN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1063990" y="2329554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MLT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1133722" y="3284582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2014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1025918" y="2771875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2015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2915816" y="4437112"/>
            <a:ext cx="6156793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Média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climatológica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maio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: 44,5 mm</a:t>
            </a:r>
          </a:p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Acumulada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aio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/2015: 44,5 mm (100,0%)</a:t>
            </a:r>
          </a:p>
        </p:txBody>
      </p:sp>
      <p:sp>
        <p:nvSpPr>
          <p:cNvPr id="36" name="Elipse 35"/>
          <p:cNvSpPr/>
          <p:nvPr/>
        </p:nvSpPr>
        <p:spPr>
          <a:xfrm>
            <a:off x="6156176" y="3237537"/>
            <a:ext cx="216024" cy="21602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759426"/>
              </p:ext>
            </p:extLst>
          </p:nvPr>
        </p:nvGraphicFramePr>
        <p:xfrm>
          <a:off x="467544" y="5384120"/>
          <a:ext cx="8208911" cy="1285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222"/>
                <a:gridCol w="1657222"/>
                <a:gridCol w="1631489"/>
                <a:gridCol w="1631489"/>
                <a:gridCol w="163148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Volume Total (hm</a:t>
                      </a:r>
                      <a:r>
                        <a:rPr lang="pt-BR" sz="1800" baseline="3000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t-BR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Volume Útil    (hm</a:t>
                      </a:r>
                      <a:r>
                        <a:rPr lang="pt-BR" sz="1800" baseline="3000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t-BR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Volume</a:t>
                      </a:r>
                      <a:r>
                        <a:rPr lang="pt-BR" sz="1800" baseline="0" smtClean="0">
                          <a:solidFill>
                            <a:schemeClr val="bg1"/>
                          </a:solidFill>
                        </a:rPr>
                        <a:t> Armazenado (hm</a:t>
                      </a:r>
                      <a:r>
                        <a:rPr lang="pt-BR" sz="1800" baseline="3000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pt-BR" sz="1800" baseline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t-BR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Volume Total     (%)</a:t>
                      </a:r>
                      <a:endParaRPr lang="pt-BR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Volume Útil      (%)</a:t>
                      </a:r>
                      <a:endParaRPr lang="pt-BR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22.590</a:t>
                      </a:r>
                      <a:endParaRPr lang="pt-BR" sz="1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17.217</a:t>
                      </a:r>
                      <a:endParaRPr lang="pt-BR" sz="1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4.812</a:t>
                      </a:r>
                      <a:endParaRPr lang="pt-BR" sz="1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21,30</a:t>
                      </a:r>
                      <a:endParaRPr lang="pt-BR" sz="1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27,95</a:t>
                      </a:r>
                      <a:endParaRPr lang="pt-BR" sz="18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04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50675" cy="6926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pic>
        <p:nvPicPr>
          <p:cNvPr id="133122" name="Picture 2" descr="C:\Users\luiz.carvalho\Desktop\F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5"/>
          <a:stretch/>
        </p:blipFill>
        <p:spPr bwMode="auto">
          <a:xfrm>
            <a:off x="792000" y="758988"/>
            <a:ext cx="7560000" cy="438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3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7" name="Rectangle 3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72009"/>
            <a:ext cx="9144000" cy="404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 smtClean="0">
                <a:latin typeface="Calibri"/>
                <a:ea typeface="ＭＳ Ｐゴシック"/>
                <a:cs typeface="Calibri"/>
              </a:rPr>
              <a:t>Projeção da Vazão Afluente ao Reservatório de Furnas</a:t>
            </a:r>
            <a:endParaRPr lang="pt-BR" sz="2800" dirty="0">
              <a:latin typeface="Calibri"/>
              <a:ea typeface="ＭＳ Ｐゴシック"/>
              <a:cs typeface="Calibri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0" y="5085184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000000"/>
                </a:solidFill>
                <a:latin typeface="Calibri"/>
                <a:cs typeface="Calibri"/>
              </a:rPr>
              <a:t>São as </a:t>
            </a:r>
            <a:r>
              <a:rPr lang="pt-BR" sz="1600" dirty="0" smtClean="0">
                <a:solidFill>
                  <a:srgbClr val="3333CC"/>
                </a:solidFill>
                <a:latin typeface="Calibri"/>
                <a:cs typeface="Calibri"/>
              </a:rPr>
              <a:t>linhas contínuas 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cs typeface="Calibri"/>
              </a:rPr>
              <a:t>as médias mensais das </a:t>
            </a:r>
            <a:r>
              <a:rPr lang="pt-BR" sz="1600" dirty="0" smtClean="0">
                <a:solidFill>
                  <a:srgbClr val="3333CC"/>
                </a:solidFill>
                <a:latin typeface="Calibri"/>
                <a:cs typeface="Calibri"/>
              </a:rPr>
              <a:t>vazões observadas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cs typeface="Calibri"/>
              </a:rPr>
              <a:t> e divulgadas pela SABESP, enquanto as </a:t>
            </a:r>
            <a:r>
              <a:rPr lang="pt-BR" sz="1600" dirty="0" smtClean="0">
                <a:solidFill>
                  <a:srgbClr val="FF0000"/>
                </a:solidFill>
                <a:latin typeface="Calibri"/>
                <a:cs typeface="Calibri"/>
              </a:rPr>
              <a:t>linhas tracejadas 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cs typeface="Calibri"/>
              </a:rPr>
              <a:t>são as médias mensais das </a:t>
            </a:r>
            <a:r>
              <a:rPr lang="pt-BR" sz="1600" dirty="0" smtClean="0">
                <a:solidFill>
                  <a:srgbClr val="FF0000"/>
                </a:solidFill>
                <a:latin typeface="Calibri"/>
                <a:cs typeface="Calibri"/>
              </a:rPr>
              <a:t>vazões projetadas (futuras)</a:t>
            </a:r>
            <a:r>
              <a:rPr lang="pt-BR" sz="16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pt-BR" sz="1600" dirty="0" smtClean="0">
                <a:solidFill>
                  <a:srgbClr val="000000"/>
                </a:solidFill>
                <a:latin typeface="Calibri"/>
                <a:cs typeface="Calibri"/>
              </a:rPr>
              <a:t>pelo modelo PDM/CEMADEN.</a:t>
            </a:r>
            <a:endParaRPr lang="pt-BR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endParaRPr lang="pt-BR" sz="16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pt-BR" sz="2000" dirty="0" smtClean="0">
                <a:solidFill>
                  <a:srgbClr val="000000"/>
                </a:solidFill>
                <a:latin typeface="Calibri"/>
                <a:cs typeface="Calibri"/>
              </a:rPr>
              <a:t>Para 2015, </a:t>
            </a:r>
            <a:r>
              <a:rPr lang="pt-BR" sz="2000" dirty="0" smtClean="0">
                <a:solidFill>
                  <a:srgbClr val="7030A0"/>
                </a:solidFill>
                <a:latin typeface="Calibri"/>
                <a:cs typeface="Calibri"/>
              </a:rPr>
              <a:t>a linha contínua roxa</a:t>
            </a:r>
            <a:r>
              <a:rPr lang="pt-BR" sz="2000" dirty="0" smtClean="0">
                <a:solidFill>
                  <a:srgbClr val="000000"/>
                </a:solidFill>
                <a:latin typeface="Calibri"/>
                <a:cs typeface="Calibri"/>
              </a:rPr>
              <a:t>, o valor de maio é a vazão observada do dia 01 ao 25.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lang="pt-BR" sz="2000" dirty="0" smtClean="0">
                <a:solidFill>
                  <a:srgbClr val="000000"/>
                </a:solidFill>
                <a:latin typeface="Calibri"/>
                <a:cs typeface="Calibri"/>
              </a:rPr>
              <a:t>ara as projeções (linhas tracejadas) o ponto inicial é a vazão média de 26 a 30 de junho, as seguintes são médias mensais.</a:t>
            </a:r>
          </a:p>
        </p:txBody>
      </p: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31385" y="143247"/>
            <a:ext cx="3386801" cy="765473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rgbClr val="C00000"/>
                </a:solidFill>
                <a:latin typeface="Calibri"/>
                <a:cs typeface="Calibri"/>
              </a:rPr>
              <a:t>Emborcação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511061"/>
              </p:ext>
            </p:extLst>
          </p:nvPr>
        </p:nvGraphicFramePr>
        <p:xfrm>
          <a:off x="467544" y="5384120"/>
          <a:ext cx="8208911" cy="1285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222"/>
                <a:gridCol w="1657222"/>
                <a:gridCol w="1631489"/>
                <a:gridCol w="1631489"/>
                <a:gridCol w="163148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bg1"/>
                          </a:solidFill>
                        </a:rPr>
                        <a:t>Volume Total (hm</a:t>
                      </a:r>
                      <a:r>
                        <a:rPr lang="pt-BR" sz="1800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pt-BR" sz="18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t-BR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Volume Útil    (hm</a:t>
                      </a:r>
                      <a:r>
                        <a:rPr lang="pt-BR" sz="1800" baseline="3000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t-BR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bg1"/>
                          </a:solidFill>
                        </a:rPr>
                        <a:t>Volume</a:t>
                      </a:r>
                      <a:r>
                        <a:rPr lang="pt-BR" sz="1800" baseline="0" dirty="0" smtClean="0">
                          <a:solidFill>
                            <a:schemeClr val="bg1"/>
                          </a:solidFill>
                        </a:rPr>
                        <a:t> Armazenado (hm</a:t>
                      </a:r>
                      <a:r>
                        <a:rPr lang="pt-BR" sz="1800" baseline="30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pt-BR" sz="1800" baseline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t-BR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Volume Total     (%)</a:t>
                      </a:r>
                      <a:endParaRPr lang="pt-BR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smtClean="0">
                          <a:solidFill>
                            <a:schemeClr val="bg1"/>
                          </a:solidFill>
                        </a:rPr>
                        <a:t>Volume Útil      (%)</a:t>
                      </a:r>
                      <a:endParaRPr lang="pt-BR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bg1"/>
                          </a:solidFill>
                        </a:rPr>
                        <a:t>17.725</a:t>
                      </a:r>
                      <a:endParaRPr lang="pt-BR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bg1"/>
                          </a:solidFill>
                        </a:rPr>
                        <a:t>13.056</a:t>
                      </a:r>
                      <a:endParaRPr lang="pt-BR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bg1"/>
                          </a:solidFill>
                        </a:rPr>
                        <a:t>3.917</a:t>
                      </a:r>
                      <a:endParaRPr lang="pt-BR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bg1"/>
                          </a:solidFill>
                        </a:rPr>
                        <a:t>22,10</a:t>
                      </a:r>
                      <a:endParaRPr lang="pt-BR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bg1"/>
                          </a:solidFill>
                        </a:rPr>
                        <a:t>30,00</a:t>
                      </a:r>
                      <a:endParaRPr lang="pt-BR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C:\Users\luiz.carvalho\Desktop\Captur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1080000"/>
            <a:ext cx="7920000" cy="407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156176" y="260648"/>
            <a:ext cx="2791750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</a:rPr>
              <a:t>Em desenvolvimento</a:t>
            </a: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041728" y="6597929"/>
            <a:ext cx="172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smtClean="0">
                <a:solidFill>
                  <a:srgbClr val="000000"/>
                </a:solidFill>
              </a:rPr>
              <a:t>Dados de 02/06/2015</a:t>
            </a:r>
            <a:endParaRPr lang="pt-BR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20" y="2348880"/>
            <a:ext cx="9145016" cy="22322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0928"/>
            <a:ext cx="7772400" cy="1362075"/>
          </a:xfrm>
        </p:spPr>
        <p:txBody>
          <a:bodyPr/>
          <a:lstStyle/>
          <a:p>
            <a:pPr algn="ctr"/>
            <a:r>
              <a:rPr lang="pt-BR" sz="4400" dirty="0" smtClean="0"/>
              <a:t>SECA NO SEMIÁRIDO NORDESTINO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402507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391681" y="881640"/>
            <a:ext cx="8356320" cy="5287680"/>
            <a:chOff x="272" y="612"/>
            <a:chExt cx="5803" cy="3672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" y="612"/>
              <a:ext cx="1449" cy="1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" y="612"/>
              <a:ext cx="1449" cy="1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612"/>
              <a:ext cx="1449" cy="1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" y="612"/>
              <a:ext cx="1449" cy="1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" y="2472"/>
              <a:ext cx="1449" cy="1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" y="2472"/>
              <a:ext cx="1449" cy="1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2472"/>
              <a:ext cx="1449" cy="1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CaixaDeTexto 1"/>
          <p:cNvSpPr txBox="1"/>
          <p:nvPr/>
        </p:nvSpPr>
        <p:spPr>
          <a:xfrm>
            <a:off x="539552" y="136663"/>
            <a:ext cx="82089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0000"/>
                </a:solidFill>
                <a:latin typeface="Calibri"/>
                <a:cs typeface="Calibri"/>
              </a:rPr>
              <a:t>Monitoramentos específicos do CEMADEN</a:t>
            </a:r>
            <a:endParaRPr lang="pt-BR" sz="3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48264" y="4005064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Comparação da seca atual com anos anteriores</a:t>
            </a:r>
          </a:p>
          <a:p>
            <a:pPr algn="ctr"/>
            <a:r>
              <a:rPr lang="pt-BR" dirty="0" smtClean="0"/>
              <a:t>(chuva)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56864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5" y="1384743"/>
            <a:ext cx="3630093" cy="48476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Retângulo 8"/>
          <p:cNvSpPr/>
          <p:nvPr/>
        </p:nvSpPr>
        <p:spPr>
          <a:xfrm>
            <a:off x="0" y="0"/>
            <a:ext cx="9150675" cy="6206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CustomShape 1"/>
          <p:cNvSpPr/>
          <p:nvPr/>
        </p:nvSpPr>
        <p:spPr>
          <a:xfrm>
            <a:off x="323528" y="116632"/>
            <a:ext cx="8424936" cy="811504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Calibri"/>
                <a:ea typeface="MS PGothic"/>
              </a:rPr>
              <a:t>Situação das chuvas </a:t>
            </a:r>
            <a:r>
              <a:rPr lang="pt-BR" sz="2000" b="1" dirty="0" smtClean="0">
                <a:solidFill>
                  <a:srgbClr val="FFFFFF"/>
                </a:solidFill>
                <a:latin typeface="Calibri"/>
                <a:ea typeface="MS PGothic"/>
              </a:rPr>
              <a:t>por município (mm) nos últimos 30 e 90 dias</a:t>
            </a:r>
            <a:endParaRPr sz="2000" b="1" dirty="0">
              <a:solidFill>
                <a:srgbClr val="FFFFFF"/>
              </a:solidFill>
            </a:endParaRPr>
          </a:p>
          <a:p>
            <a:pPr algn="ctr"/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4797" y="807618"/>
            <a:ext cx="4046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000000"/>
                </a:solidFill>
              </a:rPr>
              <a:t>Acumulado últimos 30 dias (01/05 – 31/05/15)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2" t="66698" r="6654" b="19240"/>
          <a:stretch/>
        </p:blipFill>
        <p:spPr>
          <a:xfrm>
            <a:off x="7164288" y="5075137"/>
            <a:ext cx="1036816" cy="1090167"/>
          </a:xfrm>
          <a:prstGeom prst="rect">
            <a:avLst/>
          </a:prstGeom>
          <a:ln>
            <a:noFill/>
          </a:ln>
        </p:spPr>
      </p:pic>
      <p:sp>
        <p:nvSpPr>
          <p:cNvPr id="12" name="CaixaDeTexto 11"/>
          <p:cNvSpPr txBox="1"/>
          <p:nvPr/>
        </p:nvSpPr>
        <p:spPr>
          <a:xfrm>
            <a:off x="4283968" y="786190"/>
            <a:ext cx="4251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000000"/>
                </a:solidFill>
              </a:rPr>
              <a:t>Acumulado últimos 90 dias (02/03 – 31/05/2015)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39" y="6131976"/>
            <a:ext cx="812036" cy="7405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CaixaDeTexto 14"/>
          <p:cNvSpPr txBox="1"/>
          <p:nvPr/>
        </p:nvSpPr>
        <p:spPr>
          <a:xfrm>
            <a:off x="116927" y="6250640"/>
            <a:ext cx="4098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FF0000"/>
                </a:solidFill>
              </a:rPr>
              <a:t>514 municípios com precipitação acumulada nos últimos 30 dias menor que 30 mm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229965" y="6283017"/>
            <a:ext cx="413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FF0000"/>
                </a:solidFill>
              </a:rPr>
              <a:t>98 municípios com precipitação acumulada nos últimos 90 dias  menor que 100 mm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6" t="67491" r="5586" b="19697"/>
          <a:stretch/>
        </p:blipFill>
        <p:spPr>
          <a:xfrm>
            <a:off x="2875980" y="5155023"/>
            <a:ext cx="1036217" cy="994093"/>
          </a:xfrm>
          <a:prstGeom prst="rect">
            <a:avLst/>
          </a:prstGeom>
          <a:ln>
            <a:noFill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18" y="1403024"/>
            <a:ext cx="3630092" cy="48476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368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r="6119"/>
          <a:stretch/>
        </p:blipFill>
        <p:spPr bwMode="auto">
          <a:xfrm>
            <a:off x="3055064" y="575900"/>
            <a:ext cx="3160708" cy="145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r="5897"/>
          <a:stretch/>
        </p:blipFill>
        <p:spPr bwMode="auto">
          <a:xfrm>
            <a:off x="-49574" y="1269200"/>
            <a:ext cx="3308133" cy="151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 r="7224"/>
          <a:stretch/>
        </p:blipFill>
        <p:spPr bwMode="auto">
          <a:xfrm>
            <a:off x="34364" y="4146412"/>
            <a:ext cx="3200400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5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r="6813"/>
          <a:stretch/>
        </p:blipFill>
        <p:spPr bwMode="auto">
          <a:xfrm>
            <a:off x="2618430" y="5468936"/>
            <a:ext cx="2958222" cy="138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Shape 324"/>
          <p:cNvSpPr txBox="1">
            <a:spLocks noChangeArrowheads="1"/>
          </p:cNvSpPr>
          <p:nvPr/>
        </p:nvSpPr>
        <p:spPr bwMode="auto">
          <a:xfrm>
            <a:off x="0" y="0"/>
            <a:ext cx="9144000" cy="47667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25" tIns="45700" rIns="91425" bIns="457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pt-BR" altLang="pt-BR" sz="2000" dirty="0" smtClean="0">
                <a:solidFill>
                  <a:srgbClr val="FFFFFF"/>
                </a:solidFill>
                <a:latin typeface="Times New Roman"/>
                <a:ea typeface="ＭＳ Ｐゴシック"/>
                <a:cs typeface="Arial" charset="0"/>
                <a:sym typeface="Arial" charset="0"/>
              </a:rPr>
              <a:t>Precipitação acumulada (Outubro – Setembro) nos últimos 5 anos</a:t>
            </a:r>
            <a:endParaRPr lang="pt-BR" altLang="pt-BR" sz="2000" dirty="0" smtClean="0">
              <a:solidFill>
                <a:srgbClr val="FFFF00"/>
              </a:solidFill>
              <a:latin typeface="Times New Roman"/>
              <a:ea typeface="ＭＳ Ｐゴシック"/>
              <a:cs typeface="Arial" charset="0"/>
              <a:sym typeface="Arial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"/>
          <a:stretch/>
        </p:blipFill>
        <p:spPr bwMode="auto">
          <a:xfrm>
            <a:off x="3407950" y="1988840"/>
            <a:ext cx="2552755" cy="34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Conector de seta reta 38"/>
          <p:cNvCxnSpPr/>
          <p:nvPr/>
        </p:nvCxnSpPr>
        <p:spPr>
          <a:xfrm>
            <a:off x="5385723" y="3645024"/>
            <a:ext cx="530963" cy="1980685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flipH="1">
            <a:off x="4283968" y="4793013"/>
            <a:ext cx="144018" cy="832696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H="1">
            <a:off x="3258559" y="4222447"/>
            <a:ext cx="1290274" cy="693201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/>
          <p:cNvCxnSpPr/>
          <p:nvPr/>
        </p:nvCxnSpPr>
        <p:spPr>
          <a:xfrm>
            <a:off x="5529739" y="3573016"/>
            <a:ext cx="242661" cy="468052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V="1">
            <a:off x="5529739" y="3140968"/>
            <a:ext cx="626437" cy="308764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/>
          <p:nvPr/>
        </p:nvCxnSpPr>
        <p:spPr>
          <a:xfrm flipV="1">
            <a:off x="5651069" y="2126935"/>
            <a:ext cx="937155" cy="1014033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/>
          <p:cNvCxnSpPr/>
          <p:nvPr/>
        </p:nvCxnSpPr>
        <p:spPr>
          <a:xfrm flipH="1" flipV="1">
            <a:off x="5122968" y="1989827"/>
            <a:ext cx="453684" cy="873970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H="1" flipV="1">
            <a:off x="3131840" y="2276872"/>
            <a:ext cx="1965854" cy="673024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H="1" flipV="1">
            <a:off x="3258559" y="3333713"/>
            <a:ext cx="1223720" cy="1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/>
          <p:cNvSpPr/>
          <p:nvPr/>
        </p:nvSpPr>
        <p:spPr>
          <a:xfrm>
            <a:off x="64427" y="6021289"/>
            <a:ext cx="331109" cy="216024"/>
          </a:xfrm>
          <a:prstGeom prst="rect">
            <a:avLst/>
          </a:prstGeom>
          <a:solidFill>
            <a:srgbClr val="68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408162" y="5836913"/>
            <a:ext cx="1783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000000"/>
                </a:solidFill>
              </a:rPr>
              <a:t>Quadras chuvosas encerradas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312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3" r="6162"/>
          <a:stretch/>
        </p:blipFill>
        <p:spPr bwMode="auto">
          <a:xfrm>
            <a:off x="114886" y="2766017"/>
            <a:ext cx="3144467" cy="145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9537" y="6509556"/>
            <a:ext cx="2180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rgbClr val="000000"/>
                </a:solidFill>
              </a:rPr>
              <a:t>*Atualizado até 31/05/2015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33128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r="5773"/>
          <a:stretch/>
        </p:blipFill>
        <p:spPr bwMode="auto">
          <a:xfrm>
            <a:off x="6250027" y="783387"/>
            <a:ext cx="2937849" cy="134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9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r="5791"/>
          <a:stretch/>
        </p:blipFill>
        <p:spPr bwMode="auto">
          <a:xfrm>
            <a:off x="6193621" y="2499393"/>
            <a:ext cx="2950379" cy="135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30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r="6297"/>
          <a:stretch/>
        </p:blipFill>
        <p:spPr bwMode="auto">
          <a:xfrm>
            <a:off x="5943515" y="3949463"/>
            <a:ext cx="3116607" cy="144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31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r="6428"/>
          <a:stretch/>
        </p:blipFill>
        <p:spPr bwMode="auto">
          <a:xfrm>
            <a:off x="5960705" y="5371641"/>
            <a:ext cx="3163449" cy="145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32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595424" cy="5085184"/>
          </a:xfrm>
          <a:prstGeom prst="rect">
            <a:avLst/>
          </a:prstGeom>
        </p:spPr>
      </p:pic>
      <p:graphicFrame>
        <p:nvGraphicFramePr>
          <p:cNvPr id="6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88703"/>
              </p:ext>
            </p:extLst>
          </p:nvPr>
        </p:nvGraphicFramePr>
        <p:xfrm>
          <a:off x="4355976" y="1165209"/>
          <a:ext cx="3621667" cy="1903801"/>
        </p:xfrm>
        <a:graphic>
          <a:graphicData uri="http://schemas.openxmlformats.org/drawingml/2006/table">
            <a:tbl>
              <a:tblPr/>
              <a:tblGrid>
                <a:gridCol w="233506"/>
                <a:gridCol w="928161"/>
                <a:gridCol w="1543985"/>
                <a:gridCol w="916015"/>
              </a:tblGrid>
              <a:tr h="360040">
                <a:tc grid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Risco</a:t>
                      </a:r>
                    </a:p>
                  </a:txBody>
                  <a:tcPr marT="110284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Nº Dias Déficit Hídrico</a:t>
                      </a:r>
                    </a:p>
                  </a:txBody>
                  <a:tcPr marT="110284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Municípios</a:t>
                      </a:r>
                    </a:p>
                  </a:txBody>
                  <a:tcPr marT="102258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472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T="91028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Muito Alto</a:t>
                      </a:r>
                    </a:p>
                  </a:txBody>
                  <a:tcPr marT="102258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Acima de 75 dias</a:t>
                      </a:r>
                    </a:p>
                  </a:txBody>
                  <a:tcPr marT="110284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238</a:t>
                      </a:r>
                    </a:p>
                  </a:txBody>
                  <a:tcPr marT="110284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329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t-BR" alt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T="91028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Alto</a:t>
                      </a:r>
                    </a:p>
                  </a:txBody>
                  <a:tcPr marT="102258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De 60-75 dias</a:t>
                      </a:r>
                    </a:p>
                  </a:txBody>
                  <a:tcPr marT="110284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353</a:t>
                      </a:r>
                    </a:p>
                  </a:txBody>
                  <a:tcPr marT="110284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329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t-BR" alt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T="91028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Moderado</a:t>
                      </a:r>
                    </a:p>
                  </a:txBody>
                  <a:tcPr marT="102258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De 40-60 dias</a:t>
                      </a:r>
                    </a:p>
                  </a:txBody>
                  <a:tcPr marT="110284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596</a:t>
                      </a:r>
                    </a:p>
                  </a:txBody>
                  <a:tcPr marT="110284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099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T="91028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Total</a:t>
                      </a:r>
                    </a:p>
                  </a:txBody>
                  <a:tcPr marT="110284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t-BR" alt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roid Sans Fallback" charset="0"/>
                        <a:cs typeface="Droid Sans Fallback" charset="0"/>
                      </a:endParaRPr>
                    </a:p>
                  </a:txBody>
                  <a:tcPr marT="91028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1pPr>
                      <a:lvl2pPr>
                        <a:lnSpc>
                          <a:spcPct val="95000"/>
                        </a:lnSpc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2pPr>
                      <a:lvl3pPr>
                        <a:lnSpc>
                          <a:spcPct val="95000"/>
                        </a:lnSpc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3pPr>
                      <a:lvl4pPr>
                        <a:lnSpc>
                          <a:spcPct val="95000"/>
                        </a:lnSpc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4pPr>
                      <a:lvl5pPr>
                        <a:lnSpc>
                          <a:spcPct val="95000"/>
                        </a:lnSpc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charset="0"/>
                          <a:ea typeface="Droid Sans Fallback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alt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roid Sans Fallback" charset="0"/>
                          <a:cs typeface="Droid Sans Fallback" charset="0"/>
                        </a:rPr>
                        <a:t>1187</a:t>
                      </a:r>
                    </a:p>
                  </a:txBody>
                  <a:tcPr marT="110284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18" y="6043365"/>
            <a:ext cx="893240" cy="8146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65106" y="6164750"/>
            <a:ext cx="3600400" cy="540000"/>
          </a:xfrm>
          <a:prstGeom prst="rect">
            <a:avLst/>
          </a:prstGeom>
          <a:noFill/>
          <a:ln>
            <a:noFill/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1720" tIns="40680" rIns="81720" bIns="40680" anchor="t"/>
          <a:lstStyle/>
          <a:p>
            <a:pPr algn="ctr">
              <a:tabLst>
                <a:tab pos="0" algn="l"/>
                <a:tab pos="452438" algn="l"/>
                <a:tab pos="909638" algn="l"/>
                <a:tab pos="1363663" algn="l"/>
                <a:tab pos="1820863" algn="l"/>
                <a:tab pos="2276475" algn="l"/>
                <a:tab pos="2730500" algn="l"/>
                <a:tab pos="3187700" algn="l"/>
                <a:tab pos="3641725" algn="l"/>
                <a:tab pos="4098925" algn="l"/>
                <a:tab pos="4552950" algn="l"/>
                <a:tab pos="5008563" algn="l"/>
                <a:tab pos="5465763" algn="l"/>
                <a:tab pos="5919788" algn="l"/>
                <a:tab pos="6376988" algn="l"/>
                <a:tab pos="6831013" algn="l"/>
                <a:tab pos="7286625" algn="l"/>
                <a:tab pos="7743825" algn="l"/>
                <a:tab pos="8197850" algn="l"/>
                <a:tab pos="8655050" algn="l"/>
                <a:tab pos="9109075" algn="l"/>
              </a:tabLst>
            </a:pPr>
            <a:r>
              <a:rPr lang="pt-BR" sz="1400" dirty="0">
                <a:solidFill>
                  <a:srgbClr val="00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Depende do </a:t>
            </a:r>
            <a:r>
              <a:rPr lang="pt-BR" sz="1400" dirty="0" smtClean="0">
                <a:solidFill>
                  <a:srgbClr val="00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número </a:t>
            </a:r>
            <a:r>
              <a:rPr lang="pt-BR" sz="1400" dirty="0">
                <a:solidFill>
                  <a:srgbClr val="00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de dias com déficit hídrico no trimestre </a:t>
            </a:r>
            <a:r>
              <a:rPr lang="pt-BR" sz="1400" dirty="0" smtClean="0">
                <a:solidFill>
                  <a:srgbClr val="000000"/>
                </a:solidFill>
                <a:latin typeface="Calibri" pitchFamily="32" charset="0"/>
                <a:ea typeface="Droid Sans Fallback" charset="0"/>
                <a:cs typeface="Droid Sans Fallback" charset="0"/>
              </a:rPr>
              <a:t>chuvoso.</a:t>
            </a:r>
            <a:endParaRPr lang="pt-BR" sz="1400" dirty="0">
              <a:solidFill>
                <a:srgbClr val="000000"/>
              </a:solidFill>
              <a:latin typeface="Calibri" pitchFamily="32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9" name="Shape 324"/>
          <p:cNvSpPr txBox="1">
            <a:spLocks noChangeArrowheads="1"/>
          </p:cNvSpPr>
          <p:nvPr/>
        </p:nvSpPr>
        <p:spPr bwMode="auto">
          <a:xfrm>
            <a:off x="0" y="0"/>
            <a:ext cx="9144000" cy="47667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 altLang="pt-BR" dirty="0">
                <a:solidFill>
                  <a:srgbClr val="FFFFFF"/>
                </a:solidFill>
                <a:latin typeface="Times New Roman"/>
                <a:ea typeface="ＭＳ Ｐゴシック"/>
                <a:sym typeface="Arial" charset="0"/>
              </a:rPr>
              <a:t>Risco Agroclimático ano hidrológico Parcial: Outubro – </a:t>
            </a:r>
            <a:r>
              <a:rPr lang="pt-BR" altLang="pt-BR" dirty="0" smtClean="0">
                <a:solidFill>
                  <a:srgbClr val="FFFFFF"/>
                </a:solidFill>
                <a:latin typeface="Times New Roman"/>
                <a:ea typeface="ＭＳ Ｐゴシック"/>
                <a:sym typeface="Arial" charset="0"/>
              </a:rPr>
              <a:t>Maio </a:t>
            </a:r>
            <a:endParaRPr lang="pt-BR" altLang="pt-BR" dirty="0">
              <a:solidFill>
                <a:srgbClr val="FFFFFF"/>
              </a:solidFill>
              <a:latin typeface="Times New Roman"/>
              <a:ea typeface="ＭＳ Ｐゴシック"/>
              <a:sym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44330" y="3986379"/>
            <a:ext cx="4389754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</a:rPr>
              <a:t>No norte BA e região central do semiárido estação chuvosa encerrou no mês de abril. </a:t>
            </a: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 rot="1610762">
            <a:off x="1596973" y="2009210"/>
            <a:ext cx="1336665" cy="2596173"/>
          </a:xfrm>
          <a:prstGeom prst="ellipse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0000">
                  <a:lumMod val="95000"/>
                  <a:lumOff val="5000"/>
                </a:srgbClr>
              </a:solidFill>
              <a:latin typeface="Times New Roman"/>
              <a:ea typeface="ＭＳ Ｐゴシック"/>
            </a:endParaRPr>
          </a:p>
        </p:txBody>
      </p:sp>
      <p:cxnSp>
        <p:nvCxnSpPr>
          <p:cNvPr id="7" name="Conector de seta reta 6"/>
          <p:cNvCxnSpPr>
            <a:stCxn id="3" idx="1"/>
          </p:cNvCxnSpPr>
          <p:nvPr/>
        </p:nvCxnSpPr>
        <p:spPr>
          <a:xfrm flipH="1" flipV="1">
            <a:off x="2428106" y="3068960"/>
            <a:ext cx="2016224" cy="1517584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002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24"/>
          <p:cNvSpPr txBox="1">
            <a:spLocks noChangeArrowheads="1"/>
          </p:cNvSpPr>
          <p:nvPr/>
        </p:nvSpPr>
        <p:spPr bwMode="auto">
          <a:xfrm>
            <a:off x="0" y="0"/>
            <a:ext cx="9144000" cy="4046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25" tIns="45700" rIns="91425" bIns="45700"/>
          <a:lstStyle/>
          <a:p>
            <a:pPr algn="ctr" fontAlgn="auto">
              <a:buSzPct val="25000"/>
              <a:defRPr/>
            </a:pPr>
            <a:r>
              <a:rPr lang="pt-BR" altLang="pt-BR" sz="1800" b="1" dirty="0" smtClean="0">
                <a:solidFill>
                  <a:srgbClr val="FFFFFF"/>
                </a:solidFill>
                <a:latin typeface="Times New Roman"/>
                <a:ea typeface="ＭＳ Ｐゴシック"/>
                <a:cs typeface="Arial" charset="0"/>
                <a:sym typeface="Arial" charset="0"/>
              </a:rPr>
              <a:t>Monitoramento dos impactos da seca em áreas de </a:t>
            </a:r>
            <a:r>
              <a:rPr lang="pt-BR" altLang="pt-BR" sz="1800" b="1" dirty="0" smtClean="0">
                <a:solidFill>
                  <a:srgbClr val="FFFF00"/>
                </a:solidFill>
                <a:latin typeface="Times New Roman"/>
                <a:ea typeface="ＭＳ Ｐゴシック"/>
                <a:cs typeface="Arial" charset="0"/>
                <a:sym typeface="Arial" charset="0"/>
              </a:rPr>
              <a:t>PASTAGENS</a:t>
            </a:r>
            <a:r>
              <a:rPr lang="pt-BR" altLang="pt-BR" sz="1800" b="1" dirty="0" smtClean="0">
                <a:solidFill>
                  <a:srgbClr val="FFFFFF"/>
                </a:solidFill>
                <a:latin typeface="Times New Roman"/>
                <a:ea typeface="ＭＳ Ｐゴシック"/>
                <a:cs typeface="Arial" charset="0"/>
                <a:sym typeface="Arial" charset="0"/>
              </a:rPr>
              <a:t> e </a:t>
            </a:r>
            <a:r>
              <a:rPr lang="pt-BR" altLang="pt-BR" sz="1800" b="1" dirty="0" smtClean="0">
                <a:solidFill>
                  <a:srgbClr val="FFFF00"/>
                </a:solidFill>
                <a:latin typeface="Times New Roman"/>
                <a:ea typeface="ＭＳ Ｐゴシック"/>
                <a:cs typeface="Arial" charset="0"/>
                <a:sym typeface="Arial" charset="0"/>
              </a:rPr>
              <a:t>AGRÍCOLAS - </a:t>
            </a:r>
            <a:r>
              <a:rPr lang="pt-BR" altLang="pt-BR" sz="1800" b="1" dirty="0" smtClean="0">
                <a:solidFill>
                  <a:srgbClr val="FFFFFF"/>
                </a:solidFill>
                <a:latin typeface="Times New Roman"/>
                <a:ea typeface="ＭＳ Ｐゴシック"/>
                <a:cs typeface="Arial" charset="0"/>
                <a:sym typeface="Arial" charset="0"/>
              </a:rPr>
              <a:t>VSWI</a:t>
            </a: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629" y="6021288"/>
            <a:ext cx="893240" cy="8146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" name="CaixaDeTexto 36"/>
          <p:cNvSpPr txBox="1"/>
          <p:nvPr/>
        </p:nvSpPr>
        <p:spPr>
          <a:xfrm>
            <a:off x="262980" y="667134"/>
            <a:ext cx="2756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002060"/>
                </a:solidFill>
              </a:rPr>
              <a:t>ANOMALIA VSWI abril/2015</a:t>
            </a:r>
            <a:endParaRPr lang="en-US" sz="1600" dirty="0">
              <a:solidFill>
                <a:srgbClr val="002060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7837492" y="3522105"/>
            <a:ext cx="988152" cy="2214263"/>
            <a:chOff x="8381784" y="2722752"/>
            <a:chExt cx="988152" cy="221426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784" y="2722752"/>
              <a:ext cx="312539" cy="1906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Conector de seta reta 2"/>
            <p:cNvCxnSpPr/>
            <p:nvPr/>
          </p:nvCxnSpPr>
          <p:spPr>
            <a:xfrm>
              <a:off x="8741824" y="3662163"/>
              <a:ext cx="0" cy="91896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/>
            <p:cNvSpPr txBox="1"/>
            <p:nvPr/>
          </p:nvSpPr>
          <p:spPr>
            <a:xfrm>
              <a:off x="8386466" y="4629238"/>
              <a:ext cx="9834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 smtClean="0">
                  <a:solidFill>
                    <a:srgbClr val="FF0000"/>
                  </a:solidFill>
                </a:rPr>
                <a:t>Seca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7317632" y="1621522"/>
            <a:ext cx="236381" cy="288032"/>
          </a:xfrm>
          <a:prstGeom prst="rect">
            <a:avLst/>
          </a:prstGeom>
          <a:noFill/>
          <a:ln w="38100">
            <a:solidFill>
              <a:srgbClr val="9942A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596336" y="1288485"/>
            <a:ext cx="1505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000000"/>
                </a:solidFill>
              </a:rPr>
              <a:t>Limite das Quadras NDJF, DJFM, JFMA e FMAM*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9" name="Conector de seta reta 18"/>
          <p:cNvCxnSpPr/>
          <p:nvPr/>
        </p:nvCxnSpPr>
        <p:spPr>
          <a:xfrm>
            <a:off x="8331568" y="2242592"/>
            <a:ext cx="0" cy="5102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7366623" y="2826763"/>
            <a:ext cx="1735062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FF0000"/>
                </a:solidFill>
              </a:rPr>
              <a:t>Quadras chuvosas ENCERRADAS!!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0" y="5559941"/>
            <a:ext cx="8719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000" dirty="0" smtClean="0">
                <a:solidFill>
                  <a:srgbClr val="FF0000"/>
                </a:solidFill>
              </a:rPr>
              <a:t>Situação de seca amenizada na porção sul da Bahia;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000" dirty="0" smtClean="0">
                <a:solidFill>
                  <a:srgbClr val="FF0000"/>
                </a:solidFill>
              </a:rPr>
              <a:t>Extensas áreas impactas pela seca nos Estados do CE, PB, RN, PE;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000" dirty="0" smtClean="0">
                <a:solidFill>
                  <a:srgbClr val="FF0000"/>
                </a:solidFill>
              </a:rPr>
              <a:t>Litoral do NEB quadra chuvosa iniciou no mês de abril e encerra no mês de julho;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526135" y="543497"/>
            <a:ext cx="3739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002060"/>
                </a:solidFill>
              </a:rPr>
              <a:t>ANOMALIA VSWI maio/2015 (até 25/05)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r="16398"/>
          <a:stretch/>
        </p:blipFill>
        <p:spPr>
          <a:xfrm>
            <a:off x="190972" y="1064532"/>
            <a:ext cx="3096344" cy="42302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r="13670"/>
          <a:stretch/>
        </p:blipFill>
        <p:spPr>
          <a:xfrm>
            <a:off x="3672525" y="1036917"/>
            <a:ext cx="3446704" cy="45413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563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683568" y="188640"/>
            <a:ext cx="3283471" cy="107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Operação do CEMADEN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1520" y="1484784"/>
            <a:ext cx="4536504" cy="4711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Em funcionamento desde dezembro de 2011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000" dirty="0" smtClean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dirty="0" smtClean="0">
                <a:latin typeface="Arial"/>
                <a:ea typeface="Tahoma" pitchFamily="34" charset="0"/>
                <a:cs typeface="Arial"/>
              </a:rPr>
              <a:t>Monitoramento</a:t>
            </a:r>
            <a:r>
              <a:rPr lang="pt-BR" sz="2000" dirty="0" smtClean="0">
                <a:latin typeface="Arial"/>
                <a:cs typeface="Arial"/>
              </a:rPr>
              <a:t> 24h por dia,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dirty="0" smtClean="0">
                <a:latin typeface="Arial"/>
                <a:cs typeface="Arial"/>
              </a:rPr>
              <a:t>	      7 dias por semana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000" dirty="0" smtClean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Elaboração e emissão de alertas de risco hidrológico e de movimentos de massa para os municípios monitorados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000" dirty="0" smtClean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888</a:t>
            </a:r>
            <a:r>
              <a:rPr lang="pt-BR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 municípios monitorados hoje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000" dirty="0" smtClean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Mais de 3000 alertas emitidos desde 2011</a:t>
            </a:r>
            <a:endParaRPr lang="pt-BR" sz="200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6" name="Picture 4" descr="http://www.arvorespelavida.com.br/wp-content/uploads/2012/07/cemaden_606_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52" y="3203153"/>
            <a:ext cx="4232910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076056" y="397693"/>
            <a:ext cx="3852848" cy="24622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Equipe multidisciplinar: </a:t>
            </a:r>
          </a:p>
          <a:p>
            <a:pPr marL="800100" lvl="1" indent="-342900"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Geólogos</a:t>
            </a:r>
          </a:p>
          <a:p>
            <a:pPr marL="800100" lvl="1" indent="-342900"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Geógrafos</a:t>
            </a:r>
          </a:p>
          <a:p>
            <a:pPr marL="800100" lvl="1" indent="-342900"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Engenheiros civis </a:t>
            </a:r>
          </a:p>
          <a:p>
            <a:pPr marL="800100" lvl="1" indent="-342900"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Hidrólogos </a:t>
            </a:r>
          </a:p>
          <a:p>
            <a:pPr marL="800100" lvl="1" indent="-342900"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Meteorologistas</a:t>
            </a:r>
          </a:p>
          <a:p>
            <a:pPr marL="800100" lvl="1" indent="-342900"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Profissionais de TI </a:t>
            </a:r>
            <a:endParaRPr lang="pt-BR" sz="220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89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75" y="3791913"/>
            <a:ext cx="5188172" cy="269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75" y="1151757"/>
            <a:ext cx="5224015" cy="257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0" y="0"/>
            <a:ext cx="9150675" cy="6206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2085" y="116632"/>
            <a:ext cx="9140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FFFFFF"/>
                </a:solidFill>
              </a:rPr>
              <a:t>Avaliação do Impacto da Seca em áreas </a:t>
            </a:r>
            <a:r>
              <a:rPr lang="pt-BR" sz="2000" dirty="0" smtClean="0">
                <a:solidFill>
                  <a:srgbClr val="FFFF00"/>
                </a:solidFill>
              </a:rPr>
              <a:t>agrícolas</a:t>
            </a:r>
            <a:r>
              <a:rPr lang="pt-BR" sz="2000" dirty="0" smtClean="0">
                <a:solidFill>
                  <a:srgbClr val="FFFFFF"/>
                </a:solidFill>
              </a:rPr>
              <a:t> e </a:t>
            </a:r>
            <a:r>
              <a:rPr lang="pt-BR" sz="2000" dirty="0" smtClean="0">
                <a:solidFill>
                  <a:srgbClr val="FFFF00"/>
                </a:solidFill>
              </a:rPr>
              <a:t>pastagens</a:t>
            </a:r>
            <a:r>
              <a:rPr lang="pt-BR" sz="2000" dirty="0" smtClean="0">
                <a:solidFill>
                  <a:srgbClr val="FFFFFF"/>
                </a:solidFill>
              </a:rPr>
              <a:t>: Indicador VSWI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65241" y="6485274"/>
            <a:ext cx="8832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0000"/>
                </a:solidFill>
              </a:rPr>
              <a:t>% da área total de pastagens e atividades agrícolas no </a:t>
            </a:r>
            <a:r>
              <a:rPr lang="pt-BR" sz="2000" dirty="0" smtClean="0">
                <a:solidFill>
                  <a:srgbClr val="FF0000"/>
                </a:solidFill>
              </a:rPr>
              <a:t>semiárido</a:t>
            </a:r>
            <a:r>
              <a:rPr lang="pt-BR" sz="2000" dirty="0" smtClean="0">
                <a:solidFill>
                  <a:srgbClr val="000000"/>
                </a:solidFill>
              </a:rPr>
              <a:t> afetadas pela seca.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r="18207" b="8349"/>
          <a:stretch/>
        </p:blipFill>
        <p:spPr>
          <a:xfrm>
            <a:off x="135178" y="2996952"/>
            <a:ext cx="2458459" cy="305039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Retângulo 2"/>
          <p:cNvSpPr/>
          <p:nvPr/>
        </p:nvSpPr>
        <p:spPr>
          <a:xfrm>
            <a:off x="2921912" y="620688"/>
            <a:ext cx="5754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err="1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Porcentagem</a:t>
            </a:r>
            <a:r>
              <a:rPr lang="en-US" sz="1600" b="1" dirty="0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 de </a:t>
            </a:r>
            <a:r>
              <a:rPr lang="en-US" sz="1600" b="1" dirty="0" err="1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área</a:t>
            </a:r>
            <a:r>
              <a:rPr lang="en-US" sz="1600" b="1" dirty="0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 com </a:t>
            </a:r>
            <a:r>
              <a:rPr lang="en-US" sz="1600" b="1" dirty="0" err="1" smtClean="0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pastagens</a:t>
            </a:r>
            <a:r>
              <a:rPr lang="en-US" sz="1600" b="1" dirty="0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 </a:t>
            </a:r>
            <a:r>
              <a:rPr lang="en-US" sz="1600" b="1" dirty="0" smtClean="0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e </a:t>
            </a:r>
            <a:r>
              <a:rPr lang="en-US" sz="1600" b="1" dirty="0" err="1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atividades</a:t>
            </a:r>
            <a:r>
              <a:rPr lang="en-US" sz="1600" b="1" dirty="0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 </a:t>
            </a:r>
            <a:r>
              <a:rPr lang="en-US" sz="1600" b="1" dirty="0" err="1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agrícolas</a:t>
            </a:r>
            <a:r>
              <a:rPr lang="en-US" sz="1600" b="1" dirty="0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  </a:t>
            </a:r>
            <a:r>
              <a:rPr lang="en-US" sz="1600" b="1" dirty="0" err="1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afetadas</a:t>
            </a:r>
            <a:r>
              <a:rPr lang="en-US" sz="1600" b="1" dirty="0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 pela </a:t>
            </a:r>
            <a:r>
              <a:rPr lang="en-US" sz="1600" b="1" dirty="0" err="1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seca</a:t>
            </a:r>
            <a:r>
              <a:rPr lang="en-US" sz="1600" b="1" dirty="0">
                <a:solidFill>
                  <a:srgbClr val="2D2DB9">
                    <a:lumMod val="50000"/>
                  </a:srgbClr>
                </a:solidFill>
                <a:latin typeface="Times New Roman"/>
                <a:ea typeface="ＭＳ Ｐゴシック"/>
              </a:rPr>
              <a:t> (%)</a:t>
            </a:r>
          </a:p>
        </p:txBody>
      </p:sp>
      <p:sp>
        <p:nvSpPr>
          <p:cNvPr id="5" name="Retângulo 4"/>
          <p:cNvSpPr/>
          <p:nvPr/>
        </p:nvSpPr>
        <p:spPr>
          <a:xfrm>
            <a:off x="130267" y="1430382"/>
            <a:ext cx="24584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 smtClean="0">
                <a:solidFill>
                  <a:srgbClr val="00CC99">
                    <a:lumMod val="50000"/>
                  </a:srgbClr>
                </a:solidFill>
              </a:rPr>
              <a:t>Áreas</a:t>
            </a:r>
            <a:r>
              <a:rPr lang="en-US" sz="1800" b="1" dirty="0" smtClean="0">
                <a:solidFill>
                  <a:srgbClr val="00CC99">
                    <a:lumMod val="50000"/>
                  </a:srgbClr>
                </a:solidFill>
              </a:rPr>
              <a:t> </a:t>
            </a:r>
            <a:r>
              <a:rPr lang="en-US" sz="1800" b="1" dirty="0">
                <a:solidFill>
                  <a:srgbClr val="00CC99">
                    <a:lumMod val="50000"/>
                  </a:srgbClr>
                </a:solidFill>
              </a:rPr>
              <a:t>com </a:t>
            </a:r>
            <a:r>
              <a:rPr lang="en-US" sz="1800" b="1" dirty="0" err="1">
                <a:solidFill>
                  <a:srgbClr val="00CC99">
                    <a:lumMod val="50000"/>
                  </a:srgbClr>
                </a:solidFill>
              </a:rPr>
              <a:t>pastagens</a:t>
            </a:r>
            <a:r>
              <a:rPr lang="en-US" sz="1800" b="1" dirty="0">
                <a:solidFill>
                  <a:srgbClr val="00CC99">
                    <a:lumMod val="50000"/>
                  </a:srgbClr>
                </a:solidFill>
              </a:rPr>
              <a:t> e </a:t>
            </a:r>
            <a:r>
              <a:rPr lang="en-US" sz="1800" b="1" dirty="0" err="1">
                <a:solidFill>
                  <a:srgbClr val="00CC99">
                    <a:lumMod val="50000"/>
                  </a:srgbClr>
                </a:solidFill>
              </a:rPr>
              <a:t>atividades</a:t>
            </a:r>
            <a:r>
              <a:rPr lang="en-US" sz="1800" b="1" dirty="0">
                <a:solidFill>
                  <a:srgbClr val="00CC99">
                    <a:lumMod val="50000"/>
                  </a:srgbClr>
                </a:solidFill>
              </a:rPr>
              <a:t> </a:t>
            </a:r>
            <a:r>
              <a:rPr lang="en-US" sz="1800" b="1" dirty="0" err="1" smtClean="0">
                <a:solidFill>
                  <a:srgbClr val="00CC99">
                    <a:lumMod val="50000"/>
                  </a:srgbClr>
                </a:solidFill>
              </a:rPr>
              <a:t>agrícolas</a:t>
            </a:r>
            <a:r>
              <a:rPr lang="en-US" sz="1800" b="1" dirty="0" smtClean="0">
                <a:solidFill>
                  <a:srgbClr val="00CC99">
                    <a:lumMod val="50000"/>
                  </a:srgbClr>
                </a:solidFill>
              </a:rPr>
              <a:t> no </a:t>
            </a:r>
            <a:r>
              <a:rPr lang="en-US" sz="1800" b="1" dirty="0" err="1" smtClean="0">
                <a:solidFill>
                  <a:srgbClr val="00CC99">
                    <a:lumMod val="50000"/>
                  </a:srgbClr>
                </a:solidFill>
              </a:rPr>
              <a:t>semiárido</a:t>
            </a:r>
            <a:r>
              <a:rPr lang="en-US" sz="1800" b="1" dirty="0" smtClean="0">
                <a:solidFill>
                  <a:srgbClr val="00CC99">
                    <a:lumMod val="50000"/>
                  </a:srgbClr>
                </a:solidFill>
              </a:rPr>
              <a:t> </a:t>
            </a:r>
            <a:r>
              <a:rPr lang="en-US" sz="1800" b="1" dirty="0" err="1" smtClean="0">
                <a:solidFill>
                  <a:srgbClr val="00CC99">
                    <a:lumMod val="50000"/>
                  </a:srgbClr>
                </a:solidFill>
              </a:rPr>
              <a:t>consideradas</a:t>
            </a:r>
            <a:r>
              <a:rPr lang="en-US" sz="1800" b="1" dirty="0" smtClean="0">
                <a:solidFill>
                  <a:srgbClr val="00CC99">
                    <a:lumMod val="50000"/>
                  </a:srgbClr>
                </a:solidFill>
              </a:rPr>
              <a:t> no </a:t>
            </a:r>
            <a:r>
              <a:rPr lang="en-US" sz="1800" b="1" dirty="0" err="1" smtClean="0">
                <a:solidFill>
                  <a:srgbClr val="00CC99">
                    <a:lumMod val="50000"/>
                  </a:srgbClr>
                </a:solidFill>
              </a:rPr>
              <a:t>cálculo</a:t>
            </a:r>
            <a:endParaRPr lang="en-US" sz="1800" b="1" dirty="0">
              <a:solidFill>
                <a:srgbClr val="00CC99">
                  <a:lumMod val="50000"/>
                </a:srgb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782523" y="1049568"/>
            <a:ext cx="136147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0000"/>
                </a:solidFill>
              </a:rPr>
              <a:t>Atualizada até 25/05!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7596336" y="1683117"/>
            <a:ext cx="576064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V="1">
            <a:off x="7538666" y="1916832"/>
            <a:ext cx="576064" cy="2178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4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50675" cy="62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Índice de Vulnerabilidade aos Impactos da Seca </a:t>
            </a:r>
            <a:r>
              <a:rPr lang="pt-BR" sz="2200" dirty="0" smtClean="0">
                <a:solidFill>
                  <a:srgbClr val="FF0000"/>
                </a:solidFill>
              </a:rPr>
              <a:t>(</a:t>
            </a:r>
            <a:r>
              <a:rPr lang="pt-BR" sz="2200" b="1" dirty="0" smtClean="0">
                <a:solidFill>
                  <a:srgbClr val="FF0000"/>
                </a:solidFill>
              </a:rPr>
              <a:t>em desenvolvimento</a:t>
            </a:r>
            <a:r>
              <a:rPr lang="pt-BR" sz="2200" dirty="0" smtClean="0">
                <a:solidFill>
                  <a:srgbClr val="FF0000"/>
                </a:solidFill>
              </a:rPr>
              <a:t>)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7504" y="764704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1" dirty="0" smtClean="0"/>
              <a:t>Objetivo</a:t>
            </a:r>
            <a:r>
              <a:rPr lang="pt-BR" sz="2000" dirty="0" smtClean="0"/>
              <a:t>: Avaliação dos impactos </a:t>
            </a:r>
            <a:r>
              <a:rPr lang="pt-BR" sz="2000" dirty="0"/>
              <a:t>da seca </a:t>
            </a:r>
            <a:r>
              <a:rPr lang="pt-BR" sz="2000" dirty="0" smtClean="0"/>
              <a:t>direcionada  às áreas </a:t>
            </a:r>
            <a:r>
              <a:rPr lang="pt-BR" sz="2000" dirty="0"/>
              <a:t>vulneráveis na Região Nordeste</a:t>
            </a:r>
            <a:endParaRPr lang="en-US" sz="2000" dirty="0"/>
          </a:p>
        </p:txBody>
      </p:sp>
      <p:sp>
        <p:nvSpPr>
          <p:cNvPr id="8" name="Retângulo 7"/>
          <p:cNvSpPr/>
          <p:nvPr/>
        </p:nvSpPr>
        <p:spPr>
          <a:xfrm>
            <a:off x="1258354" y="1614982"/>
            <a:ext cx="2304255" cy="64633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800" dirty="0" smtClean="0"/>
              <a:t>Aspectos </a:t>
            </a:r>
            <a:r>
              <a:rPr lang="pt-BR" sz="1800" dirty="0"/>
              <a:t>socioeconômicos </a:t>
            </a:r>
            <a:endParaRPr lang="en-US" sz="1800" dirty="0"/>
          </a:p>
        </p:txBody>
      </p:sp>
      <p:sp>
        <p:nvSpPr>
          <p:cNvPr id="9" name="Retângulo 8"/>
          <p:cNvSpPr/>
          <p:nvPr/>
        </p:nvSpPr>
        <p:spPr>
          <a:xfrm>
            <a:off x="5649609" y="1610470"/>
            <a:ext cx="237626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dirty="0" smtClean="0"/>
              <a:t>Aspectos biofísicos </a:t>
            </a:r>
            <a:r>
              <a:rPr lang="pt-BR" sz="1800" dirty="0"/>
              <a:t>(ambientais) </a:t>
            </a:r>
            <a:endParaRPr lang="en-US" sz="1800" dirty="0"/>
          </a:p>
        </p:txBody>
      </p:sp>
      <p:sp>
        <p:nvSpPr>
          <p:cNvPr id="10" name="Mais 9"/>
          <p:cNvSpPr/>
          <p:nvPr/>
        </p:nvSpPr>
        <p:spPr>
          <a:xfrm>
            <a:off x="4180961" y="1538028"/>
            <a:ext cx="788751" cy="791217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22" name="Picture 2" descr="http://revistagloborural.globo.com/Revista/GloboRural/foto/0,,60203432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42" y="2420888"/>
            <a:ext cx="238028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04" y="2420889"/>
            <a:ext cx="2518074" cy="16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97210" y="4120753"/>
            <a:ext cx="431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Dados</a:t>
            </a:r>
            <a:r>
              <a:rPr lang="pt-BR" sz="1600" dirty="0" smtClean="0"/>
              <a:t>: Pobreza, população rural, escolarização, IDH, acesso à água, etc. </a:t>
            </a:r>
            <a:endParaRPr lang="en-US" sz="16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053359" y="4140368"/>
            <a:ext cx="393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Dados</a:t>
            </a:r>
            <a:r>
              <a:rPr lang="pt-BR" sz="1600" dirty="0" smtClean="0"/>
              <a:t>: Precipitação, Balanço hídrico, Índices de vegetação, características do solo, etc.</a:t>
            </a:r>
            <a:endParaRPr lang="en-US" sz="1600" dirty="0"/>
          </a:p>
        </p:txBody>
      </p:sp>
      <p:cxnSp>
        <p:nvCxnSpPr>
          <p:cNvPr id="13" name="Conector de seta reta 12"/>
          <p:cNvCxnSpPr/>
          <p:nvPr/>
        </p:nvCxnSpPr>
        <p:spPr>
          <a:xfrm>
            <a:off x="2699792" y="4725143"/>
            <a:ext cx="517761" cy="343905"/>
          </a:xfrm>
          <a:prstGeom prst="straightConnector1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5669403" y="4694366"/>
            <a:ext cx="396043" cy="394370"/>
          </a:xfrm>
          <a:prstGeom prst="straightConnector1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tângulo 18"/>
          <p:cNvSpPr/>
          <p:nvPr/>
        </p:nvSpPr>
        <p:spPr>
          <a:xfrm>
            <a:off x="3557908" y="4891551"/>
            <a:ext cx="1872208" cy="738664"/>
          </a:xfrm>
          <a:prstGeom prst="rect">
            <a:avLst/>
          </a:prstGeom>
          <a:solidFill>
            <a:srgbClr val="2E17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Índice de Vulnerabilidade aos Impactos da Seca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218667" y="5805264"/>
            <a:ext cx="8745821" cy="923330"/>
          </a:xfrm>
          <a:prstGeom prst="rect">
            <a:avLst/>
          </a:prstGeom>
          <a:solidFill>
            <a:srgbClr val="800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dirty="0" smtClean="0">
                <a:solidFill>
                  <a:schemeClr val="bg1"/>
                </a:solidFill>
              </a:rPr>
              <a:t>Informação necessária </a:t>
            </a:r>
            <a:r>
              <a:rPr lang="pt-BR" sz="1800" dirty="0">
                <a:solidFill>
                  <a:schemeClr val="bg1"/>
                </a:solidFill>
              </a:rPr>
              <a:t>para os tomadores de decisão </a:t>
            </a:r>
            <a:r>
              <a:rPr lang="pt-BR" sz="1800" dirty="0" smtClean="0">
                <a:solidFill>
                  <a:schemeClr val="bg1"/>
                </a:solidFill>
              </a:rPr>
              <a:t>identificar </a:t>
            </a:r>
            <a:r>
              <a:rPr lang="pt-BR" sz="1800" dirty="0">
                <a:solidFill>
                  <a:schemeClr val="bg1"/>
                </a:solidFill>
              </a:rPr>
              <a:t>as opções políticas e determinar a estratégia adequada para mitigar os efeitos da seca que ameaçam as comunidades mais vulneráveis.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2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verdinha.com.br/wp-content/uploads/2013/10/garantia-safra-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748" y="3054036"/>
            <a:ext cx="3517588" cy="23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669360"/>
            <a:ext cx="9144000" cy="2160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 smtClean="0"/>
              <a:t>CEMADEN – Centro Nacional de Monitoramento e Alertas de Desastres Naturais</a:t>
            </a:r>
            <a:endParaRPr lang="en-US" sz="1000" dirty="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353305" y="188641"/>
            <a:ext cx="7262201" cy="1008112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0" vert="horz" wrap="square" lIns="182880" tIns="45720" rIns="182880" bIns="4572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pt-BR" b="1" dirty="0">
                <a:solidFill>
                  <a:srgbClr val="FFFFFF"/>
                </a:solidFill>
                <a:effectLst/>
                <a:latin typeface="Candara"/>
                <a:ea typeface="Times New Roman"/>
                <a:cs typeface="Times New Roman"/>
              </a:rPr>
              <a:t>Sistema de Previsão de Riscos de </a:t>
            </a:r>
            <a:r>
              <a:rPr lang="pt-BR" b="1" dirty="0" smtClean="0">
                <a:solidFill>
                  <a:srgbClr val="FFFFFF"/>
                </a:solidFill>
                <a:effectLst/>
                <a:latin typeface="Candara"/>
                <a:ea typeface="Times New Roman"/>
                <a:cs typeface="Times New Roman"/>
              </a:rPr>
              <a:t>Colapso  </a:t>
            </a:r>
            <a:r>
              <a:rPr lang="pt-BR" b="1" dirty="0">
                <a:solidFill>
                  <a:srgbClr val="FFFFFF"/>
                </a:solidFill>
                <a:effectLst/>
                <a:latin typeface="Candara"/>
                <a:ea typeface="Times New Roman"/>
                <a:cs typeface="Times New Roman"/>
              </a:rPr>
              <a:t>de Safras no Semiárido </a:t>
            </a:r>
            <a:r>
              <a:rPr lang="pt-BR" b="1" dirty="0" smtClean="0">
                <a:solidFill>
                  <a:srgbClr val="FFFFFF"/>
                </a:solidFill>
                <a:effectLst/>
                <a:latin typeface="Candara"/>
                <a:ea typeface="Times New Roman"/>
                <a:cs typeface="Times New Roman"/>
              </a:rPr>
              <a:t>Brasileiro</a:t>
            </a:r>
            <a:endParaRPr lang="en-US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30" y="31659"/>
            <a:ext cx="1565650" cy="132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87524" y="1630541"/>
            <a:ext cx="8568952" cy="83099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C00000"/>
                </a:solidFill>
                <a:latin typeface="Gisha" pitchFamily="34" charset="-79"/>
                <a:cs typeface="Gisha" pitchFamily="34" charset="-79"/>
              </a:rPr>
              <a:t>Desenvolver Sistema de Alerta para Risco de </a:t>
            </a:r>
            <a:r>
              <a:rPr lang="pt-BR" b="1" dirty="0" smtClean="0">
                <a:solidFill>
                  <a:srgbClr val="C00000"/>
                </a:solidFill>
                <a:latin typeface="Gisha" pitchFamily="34" charset="-79"/>
                <a:cs typeface="Gisha" pitchFamily="34" charset="-79"/>
              </a:rPr>
              <a:t>colapso de safras</a:t>
            </a:r>
            <a:r>
              <a:rPr lang="pt-BR" dirty="0" smtClean="0">
                <a:solidFill>
                  <a:srgbClr val="C00000"/>
                </a:solidFill>
                <a:latin typeface="Gisha" pitchFamily="34" charset="-79"/>
                <a:cs typeface="Gisha" pitchFamily="34" charset="-79"/>
              </a:rPr>
              <a:t> para agricultura familiar do Semiárido Brasileiro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249169" y="1121260"/>
            <a:ext cx="2486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Objetivo Geral</a:t>
            </a:r>
            <a:endParaRPr lang="en-US" sz="2800" b="1" dirty="0"/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 bwMode="auto">
          <a:xfrm>
            <a:off x="0" y="2492896"/>
            <a:ext cx="5940152" cy="3637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t-BR" sz="1800" kern="0" dirty="0" smtClean="0">
                <a:latin typeface="Gisha" pitchFamily="34" charset="-79"/>
                <a:cs typeface="Gisha" pitchFamily="34" charset="-79"/>
              </a:rPr>
              <a:t>Implementação de rede de monitoramento </a:t>
            </a:r>
            <a:r>
              <a:rPr lang="pt-BR" sz="1800" kern="0" dirty="0" err="1" smtClean="0">
                <a:latin typeface="Gisha" pitchFamily="34" charset="-79"/>
                <a:cs typeface="Gisha" pitchFamily="34" charset="-79"/>
              </a:rPr>
              <a:t>agrometeorológico</a:t>
            </a:r>
            <a:r>
              <a:rPr lang="pt-BR" sz="1800" kern="0" dirty="0" smtClean="0">
                <a:latin typeface="Gisha" pitchFamily="34" charset="-79"/>
                <a:cs typeface="Gisha" pitchFamily="34" charset="-79"/>
              </a:rPr>
              <a:t> no Semiárido Brasileiro;</a:t>
            </a:r>
          </a:p>
          <a:p>
            <a:pPr>
              <a:buFont typeface="Wingdings" panose="05000000000000000000" pitchFamily="2" charset="2"/>
              <a:buChar char="q"/>
            </a:pPr>
            <a:endParaRPr lang="pt-BR" sz="1800" kern="0" dirty="0" smtClean="0">
              <a:latin typeface="Gisha" pitchFamily="34" charset="-79"/>
              <a:cs typeface="Gisha" pitchFamily="34" charset="-79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BR" sz="1800" kern="0" dirty="0" smtClean="0">
                <a:latin typeface="Gisha" pitchFamily="34" charset="-79"/>
                <a:cs typeface="Gisha" pitchFamily="34" charset="-79"/>
              </a:rPr>
              <a:t>Calibração e validação de </a:t>
            </a:r>
            <a:r>
              <a:rPr lang="pt-BR" sz="1800" kern="0" dirty="0" smtClean="0">
                <a:solidFill>
                  <a:srgbClr val="FF0000"/>
                </a:solidFill>
                <a:latin typeface="Gisha" pitchFamily="34" charset="-79"/>
                <a:cs typeface="Gisha" pitchFamily="34" charset="-79"/>
              </a:rPr>
              <a:t>modelos </a:t>
            </a:r>
            <a:r>
              <a:rPr lang="pt-BR" sz="1800" kern="0" dirty="0" err="1" smtClean="0">
                <a:solidFill>
                  <a:srgbClr val="FF0000"/>
                </a:solidFill>
                <a:latin typeface="Gisha" pitchFamily="34" charset="-79"/>
                <a:cs typeface="Gisha" pitchFamily="34" charset="-79"/>
              </a:rPr>
              <a:t>agrometeorológicos</a:t>
            </a:r>
            <a:r>
              <a:rPr lang="pt-BR" sz="1800" kern="0" dirty="0" smtClean="0">
                <a:solidFill>
                  <a:srgbClr val="FF0000"/>
                </a:solidFill>
                <a:latin typeface="Gisha" pitchFamily="34" charset="-79"/>
                <a:cs typeface="Gisha" pitchFamily="34" charset="-79"/>
              </a:rPr>
              <a:t> </a:t>
            </a:r>
            <a:r>
              <a:rPr lang="pt-BR" sz="1800" kern="0" dirty="0" smtClean="0">
                <a:latin typeface="Gisha" pitchFamily="34" charset="-79"/>
                <a:cs typeface="Gisha" pitchFamily="34" charset="-79"/>
              </a:rPr>
              <a:t>para as culturas de </a:t>
            </a:r>
            <a:r>
              <a:rPr lang="pt-BR" sz="1800" kern="0" dirty="0" smtClean="0">
                <a:solidFill>
                  <a:srgbClr val="FF0000"/>
                </a:solidFill>
                <a:latin typeface="Gisha" pitchFamily="34" charset="-79"/>
                <a:cs typeface="Gisha" pitchFamily="34" charset="-79"/>
              </a:rPr>
              <a:t>feijão, milho, sorgo, mandioca e arroz</a:t>
            </a:r>
            <a:r>
              <a:rPr lang="pt-BR" sz="1800" kern="0" dirty="0" smtClean="0">
                <a:latin typeface="Gisha" pitchFamily="34" charset="-79"/>
                <a:cs typeface="Gisha" pitchFamily="34" charset="-79"/>
              </a:rPr>
              <a:t>;</a:t>
            </a:r>
          </a:p>
          <a:p>
            <a:pPr marL="0" indent="0">
              <a:buFontTx/>
              <a:buNone/>
            </a:pPr>
            <a:r>
              <a:rPr lang="pt-BR" sz="1800" kern="0" dirty="0" smtClean="0">
                <a:latin typeface="Gisha" pitchFamily="34" charset="-79"/>
                <a:cs typeface="Gisha" pitchFamily="34" charset="-79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1800" kern="0" dirty="0" smtClean="0">
                <a:latin typeface="Gisha" pitchFamily="34" charset="-79"/>
                <a:cs typeface="Gisha" pitchFamily="34" charset="-79"/>
              </a:rPr>
              <a:t>Implementação de formas efetivas de comunicação e disseminação da informação </a:t>
            </a:r>
            <a:r>
              <a:rPr lang="pt-BR" sz="1800" kern="0" dirty="0" err="1" smtClean="0">
                <a:latin typeface="Gisha" pitchFamily="34" charset="-79"/>
                <a:cs typeface="Gisha" pitchFamily="34" charset="-79"/>
              </a:rPr>
              <a:t>agrometeorológica</a:t>
            </a:r>
            <a:r>
              <a:rPr lang="pt-BR" sz="1800" kern="0" dirty="0" smtClean="0">
                <a:latin typeface="Gisha" pitchFamily="34" charset="-79"/>
                <a:cs typeface="Gisha" pitchFamily="34" charset="-79"/>
              </a:rPr>
              <a:t> para fins de planejamento e tomada de decisão em relação aos riscos de colapso de safras no semiárido.</a:t>
            </a:r>
          </a:p>
        </p:txBody>
      </p:sp>
      <p:sp>
        <p:nvSpPr>
          <p:cNvPr id="2" name="Rectangle 1"/>
          <p:cNvSpPr/>
          <p:nvPr/>
        </p:nvSpPr>
        <p:spPr>
          <a:xfrm>
            <a:off x="2339752" y="6116256"/>
            <a:ext cx="4837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  <a:latin typeface="Candara"/>
                <a:ea typeface="Times New Roman"/>
                <a:cs typeface="Times New Roman"/>
              </a:rPr>
              <a:t>Trabalho em desenvolvimento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2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3252"/>
            <a:ext cx="9157252" cy="1086678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Imagem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6" y="1294591"/>
            <a:ext cx="3003550" cy="41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Imagem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30" y="1289149"/>
            <a:ext cx="3003550" cy="41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"/>
          <a:stretch/>
        </p:blipFill>
        <p:spPr>
          <a:xfrm>
            <a:off x="6104954" y="1292965"/>
            <a:ext cx="3003550" cy="41112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144016" y="44624"/>
            <a:ext cx="8748464" cy="93806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Previsão Climática</a:t>
            </a:r>
            <a:endParaRPr kumimoji="0" lang="pt-BR" sz="3600" b="1" i="0" u="none" strike="noStrike" kern="0" cap="none" spc="0" normalizeH="0" baseline="0" noProof="0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647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3252"/>
            <a:ext cx="9157252" cy="849964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144016" y="44624"/>
            <a:ext cx="8748464" cy="64807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Previsão Climática</a:t>
            </a:r>
            <a:endParaRPr kumimoji="0" lang="pt-BR" sz="3600" b="1" i="0" u="none" strike="noStrike" kern="0" cap="none" spc="0" normalizeH="0" baseline="0" noProof="0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440" y="783666"/>
            <a:ext cx="43688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/>
          <p:cNvSpPr txBox="1"/>
          <p:nvPr/>
        </p:nvSpPr>
        <p:spPr>
          <a:xfrm>
            <a:off x="323528" y="1124744"/>
            <a:ext cx="8640960" cy="5277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pt-BR" sz="2200" dirty="0" smtClean="0">
                <a:latin typeface="Calibri"/>
                <a:cs typeface="Calibri"/>
              </a:rPr>
              <a:t>O CEMADEN é um Centro do Governo Federal voltado para a Ciência, Monitoramento e Alertas de Desastres Naturais.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pt-BR" sz="2200" dirty="0">
              <a:latin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pt-BR" sz="2200" dirty="0" smtClean="0">
                <a:latin typeface="Calibri"/>
                <a:cs typeface="Calibri"/>
              </a:rPr>
              <a:t>Trabalha em comunhão com vários centros, federais, estaduais e municipais. </a:t>
            </a:r>
          </a:p>
          <a:p>
            <a:pPr>
              <a:lnSpc>
                <a:spcPct val="90000"/>
              </a:lnSpc>
            </a:pPr>
            <a:endParaRPr lang="pt-BR" sz="2200" dirty="0" smtClean="0">
              <a:latin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pt-BR" sz="2200" dirty="0" smtClean="0">
                <a:latin typeface="Calibri"/>
                <a:cs typeface="Calibri"/>
              </a:rPr>
              <a:t>O CEMADEN viabilizou uma expressiva expansão da rede observacional do país voltada para desastres naturais.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pt-BR" sz="2200" dirty="0">
              <a:latin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pt-BR" sz="2200" dirty="0" smtClean="0">
                <a:latin typeface="Calibri"/>
                <a:cs typeface="Calibri"/>
              </a:rPr>
              <a:t>O  material elaborado pelo CEMADEN é apresentado e discutido em reuniões técnicas regulares coordenadas pela Casa Civil da Presidência da República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pt-BR" sz="2200" dirty="0">
              <a:latin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pt-BR" sz="2200" dirty="0" smtClean="0">
                <a:latin typeface="Calibri"/>
                <a:cs typeface="Calibri"/>
              </a:rPr>
              <a:t>Muitos produtos, ferramentas e pesquisas em elaboração permitirão no futuro próximo contar com diagnósticos e prognósticos ainda mais precisos com o objetivo de </a:t>
            </a:r>
            <a:r>
              <a:rPr lang="pt-BR" sz="2200" i="1" dirty="0" smtClean="0">
                <a:solidFill>
                  <a:srgbClr val="C00000"/>
                </a:solidFill>
                <a:latin typeface="Calibri"/>
                <a:cs typeface="Calibri"/>
              </a:rPr>
              <a:t>antecipar</a:t>
            </a:r>
            <a:r>
              <a:rPr lang="pt-BR" sz="220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pt-BR" sz="2200" dirty="0" smtClean="0">
                <a:latin typeface="Calibri"/>
                <a:cs typeface="Calibri"/>
              </a:rPr>
              <a:t>e </a:t>
            </a:r>
            <a:r>
              <a:rPr lang="pt-BR" sz="2200" i="1" dirty="0" smtClean="0">
                <a:solidFill>
                  <a:srgbClr val="C00000"/>
                </a:solidFill>
                <a:latin typeface="Calibri"/>
                <a:cs typeface="Calibri"/>
              </a:rPr>
              <a:t>mitigar</a:t>
            </a:r>
            <a:r>
              <a:rPr lang="pt-BR" sz="220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pt-BR" sz="2200" dirty="0" smtClean="0">
                <a:latin typeface="Calibri"/>
                <a:cs typeface="Calibri"/>
              </a:rPr>
              <a:t>as perdas decorrentes de desastres naturais.</a:t>
            </a:r>
            <a:endParaRPr lang="pt-BR" sz="2200" dirty="0">
              <a:latin typeface="Calibri"/>
              <a:cs typeface="Calibri"/>
            </a:endParaRPr>
          </a:p>
        </p:txBody>
      </p:sp>
      <p:sp>
        <p:nvSpPr>
          <p:cNvPr id="6" name="CaixaDeTexto 3"/>
          <p:cNvSpPr txBox="1"/>
          <p:nvPr/>
        </p:nvSpPr>
        <p:spPr>
          <a:xfrm>
            <a:off x="1619672" y="188640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/>
                </a:solidFill>
                <a:latin typeface="Calibri"/>
                <a:cs typeface="Calibri"/>
              </a:rPr>
              <a:t>CONCLU</a:t>
            </a:r>
            <a:r>
              <a:rPr lang="pt-BR" sz="3600" dirty="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pt-BR" sz="3600" dirty="0" smtClean="0">
                <a:solidFill>
                  <a:schemeClr val="bg1"/>
                </a:solidFill>
                <a:latin typeface="Calibri"/>
                <a:cs typeface="Calibri"/>
              </a:rPr>
              <a:t>ÕES</a:t>
            </a:r>
            <a:endParaRPr lang="pt-BR" sz="3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841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459" y="4509120"/>
            <a:ext cx="51285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Luz Adriana Cuartas</a:t>
            </a:r>
          </a:p>
          <a:p>
            <a:r>
              <a:rPr lang="en-US" sz="2800" dirty="0" err="1">
                <a:latin typeface="Calibri"/>
                <a:cs typeface="Calibri"/>
              </a:rPr>
              <a:t>a</a:t>
            </a:r>
            <a:r>
              <a:rPr lang="en-US" sz="2800" dirty="0" err="1" smtClean="0">
                <a:latin typeface="Calibri"/>
                <a:cs typeface="Calibri"/>
              </a:rPr>
              <a:t>driana.cuartas@cemaden.gov.br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33606" y="2468434"/>
            <a:ext cx="3937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x-none" sz="5400" b="1" cap="none" spc="0" dirty="0" smtClean="0">
                <a:ln w="12700">
                  <a:noFill/>
                  <a:prstDash val="solid"/>
                </a:ln>
                <a:solidFill>
                  <a:srgbClr val="518797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Muito Grata!</a:t>
            </a:r>
            <a:endParaRPr lang="x-none" sz="5400" b="1" cap="none" spc="0" dirty="0">
              <a:ln w="12700">
                <a:noFill/>
                <a:prstDash val="solid"/>
              </a:ln>
              <a:solidFill>
                <a:srgbClr val="518797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01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937684" y="44624"/>
            <a:ext cx="4026804" cy="1008112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pt-BR" sz="4000" b="1" kern="0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+mn-ea"/>
                <a:cs typeface="Arial" charset="0"/>
              </a:rPr>
              <a:t>Veranicos na Região Sudeste</a:t>
            </a:r>
            <a:endParaRPr lang="pt-BR" sz="4000" b="1" kern="0" dirty="0">
              <a:ln w="1905"/>
              <a:solidFill>
                <a:srgbClr val="FF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765" r="4624"/>
          <a:stretch/>
        </p:blipFill>
        <p:spPr>
          <a:xfrm>
            <a:off x="3442822" y="2474749"/>
            <a:ext cx="5737690" cy="4369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6344"/>
          <a:stretch/>
        </p:blipFill>
        <p:spPr>
          <a:xfrm>
            <a:off x="0" y="-27384"/>
            <a:ext cx="4673600" cy="328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E68EC-5A5D-8948-BABF-4A245D525657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9497" y="923544"/>
            <a:ext cx="3312368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3200" dirty="0"/>
              <a:t>O que é? </a:t>
            </a:r>
            <a:endParaRPr lang="en-US" sz="3200" dirty="0"/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127769" y="1916832"/>
            <a:ext cx="3173524" cy="1008112"/>
          </a:xfrm>
          <a:solidFill>
            <a:srgbClr val="FF99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Envolvimento direto do agricultor no monitoramento da seca agrícola</a:t>
            </a: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203848" y="704506"/>
            <a:ext cx="5472608" cy="2292446"/>
            <a:chOff x="3203848" y="704506"/>
            <a:chExt cx="5472608" cy="1716382"/>
          </a:xfrm>
        </p:grpSpPr>
        <p:sp>
          <p:nvSpPr>
            <p:cNvPr id="8" name="Título 1"/>
            <p:cNvSpPr txBox="1">
              <a:spLocks/>
            </p:cNvSpPr>
            <p:nvPr/>
          </p:nvSpPr>
          <p:spPr>
            <a:xfrm>
              <a:off x="3203848" y="704506"/>
              <a:ext cx="33123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3200" dirty="0" smtClean="0"/>
                <a:t>Como? </a:t>
              </a:r>
              <a:endParaRPr lang="en-US" sz="3200" dirty="0"/>
            </a:p>
          </p:txBody>
        </p:sp>
        <p:sp>
          <p:nvSpPr>
            <p:cNvPr id="9" name="Espaço Reservado para Conteúdo 2"/>
            <p:cNvSpPr txBox="1">
              <a:spLocks/>
            </p:cNvSpPr>
            <p:nvPr/>
          </p:nvSpPr>
          <p:spPr>
            <a:xfrm>
              <a:off x="3947864" y="1558276"/>
              <a:ext cx="4728592" cy="862612"/>
            </a:xfrm>
            <a:prstGeom prst="rect">
              <a:avLst/>
            </a:prstGeom>
            <a:solidFill>
              <a:srgbClr val="FF990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pt-BR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Coleta e envio de informações incluindo manejo agrícola por meio de dispositivo móvel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-3398" y="2996952"/>
            <a:ext cx="9053216" cy="3684886"/>
            <a:chOff x="-49726" y="2920727"/>
            <a:chExt cx="9053216" cy="3684886"/>
          </a:xfrm>
        </p:grpSpPr>
        <p:pic>
          <p:nvPicPr>
            <p:cNvPr id="11" name="Picture 12" descr="http://a2.mzstatic.com/us/r30/Purple/v4/e4/fc/f1/e4fcf128-98a8-988d-0183-68ce9ccb1857/screen568x568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092" y="4095425"/>
              <a:ext cx="1393324" cy="247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ixaDeTexto 11"/>
            <p:cNvSpPr txBox="1"/>
            <p:nvPr/>
          </p:nvSpPr>
          <p:spPr>
            <a:xfrm>
              <a:off x="-49726" y="2920727"/>
              <a:ext cx="3312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 smtClean="0"/>
                <a:t>Desenvolvimento de Aplicativo de telefonia celular:</a:t>
              </a:r>
              <a:endParaRPr lang="en-US" sz="2000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330121" y="3284984"/>
              <a:ext cx="2826055" cy="3149328"/>
              <a:chOff x="4021710" y="3131502"/>
              <a:chExt cx="2826055" cy="3149328"/>
            </a:xfrm>
          </p:grpSpPr>
          <p:grpSp>
            <p:nvGrpSpPr>
              <p:cNvPr id="18" name="Grupo 17"/>
              <p:cNvGrpSpPr/>
              <p:nvPr/>
            </p:nvGrpSpPr>
            <p:grpSpPr>
              <a:xfrm>
                <a:off x="4021710" y="3838690"/>
                <a:ext cx="2135084" cy="2442140"/>
                <a:chOff x="4021710" y="3838690"/>
                <a:chExt cx="2135084" cy="2442140"/>
              </a:xfrm>
            </p:grpSpPr>
            <p:pic>
              <p:nvPicPr>
                <p:cNvPr id="20" name="Picture 2" descr="http://www.maximumpc.com/files/u139222/mobileosfeat-logohead-600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1711" y="5085184"/>
                  <a:ext cx="2135083" cy="11956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" descr="http://www.clickpb.com.br/static/images/dynamic/articles/2015/02/positivo-lanca-smartphone-com-processador-de-oito-nucleos-no-brasil.jpg.280x200_q85_crop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1710" y="3838690"/>
                  <a:ext cx="2135084" cy="15250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" name="CaixaDeTexto 18"/>
              <p:cNvSpPr txBox="1"/>
              <p:nvPr/>
            </p:nvSpPr>
            <p:spPr>
              <a:xfrm>
                <a:off x="4021710" y="3131502"/>
                <a:ext cx="2826055" cy="83099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err="1" smtClean="0"/>
                  <a:t>App</a:t>
                </a:r>
                <a:r>
                  <a:rPr lang="pt-BR" dirty="0" smtClean="0"/>
                  <a:t> 100% em Português</a:t>
                </a:r>
                <a:endParaRPr lang="en-US" dirty="0"/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6765045" y="3784823"/>
              <a:ext cx="2238445" cy="2820790"/>
              <a:chOff x="3028735" y="3217581"/>
              <a:chExt cx="2914829" cy="3198068"/>
            </a:xfrm>
          </p:grpSpPr>
          <p:pic>
            <p:nvPicPr>
              <p:cNvPr id="15" name="Picture 6" descr="http://cursos.cptec.inpe.br/~rcursos/microfisica-nuvens/logos/inct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8853" y="3217581"/>
                <a:ext cx="2040404" cy="1194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 descr="http://concursosbr.net/wp-content/uploads/2014/01/concurso-cemaden-2014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2904" y="5369679"/>
                <a:ext cx="1146894" cy="1045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0" descr="http://www.redd-pac.org/imagens/logo_iiasa_800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8735" y="4541205"/>
                <a:ext cx="2914829" cy="878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2" name="Retângulo 21"/>
          <p:cNvSpPr/>
          <p:nvPr/>
        </p:nvSpPr>
        <p:spPr>
          <a:xfrm>
            <a:off x="27087" y="116632"/>
            <a:ext cx="9057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rgbClr val="FF0000"/>
                </a:solidFill>
              </a:rPr>
              <a:t>PROJETO</a:t>
            </a:r>
            <a:r>
              <a:rPr lang="pt-BR" b="1" dirty="0" smtClean="0">
                <a:solidFill>
                  <a:srgbClr val="002060"/>
                </a:solidFill>
              </a:rPr>
              <a:t>: “Ciência </a:t>
            </a:r>
            <a:r>
              <a:rPr lang="pt-BR" b="1" dirty="0">
                <a:solidFill>
                  <a:srgbClr val="002060"/>
                </a:solidFill>
              </a:rPr>
              <a:t>Cidadã” para subsidiar modelagem do risco de colapso de safras de agricultura familiar no semiárido Brasileiro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1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AutoShape 4" descr="data:image/jpeg;base64,/9j/4AAQSkZJRgABAQAAAQABAAD/2wCEAAkGBhQSEBQSEhQUFBUUFRgVFBUUFhYUFxQUFBQVFRUUFBQXHSYeFxkjGRQUHy8gIycpLCwsFR4xNTAqNSYrLCkBCQoKDgwOGg8PGi8cHBwpKSwpKSwqLCwpKSwpKSkpKSkqLCkpKSkpKSkpLCkpLCkpKSksLCk1KSkqKSwpKSksKf/AABEIAOUA2gMBIgACEQEDEQH/xAAbAAABBQEBAAAAAAAAAAAAAAAAAgMEBQYBB//EAFAQAAEDAQQECQgHBQUFCQAAAAEAAhEDBBIhMQVBUWEGExUiMnGBkbEUIzNScqGywUJic4KS0fAkY5OzwjRDU1SiBzWD4fFEdISUo7TD0tP/xAAZAQEBAQEBAQAAAAAAAAAAAAAAAQIDBQT/xAArEQEAAgEDAwIFBAMAAAAAAAAAARECITFBAxJxBPAFUYGRwRMiYaEUIzL/2gAMAwEAAhEDEQA/APcUIQg450JmlbGOiHNMiRiNaTaXfCSs1ZR5tnsjwSY0SJuaa2USsyys5uTiOoqTT0rUGsO6x+SjVL5Cq6emvWb3GfcpNPSlM/SjrBCWiWhJZUByIPVilKgQhCAQhCAQhCAQhCAQhCAQhCAQhCAQhCAQhCAQhCCHa3dLcw/r3LPWXoN9keCvbecKn2U/H+SoaHQb1DwVnZjHeTyjttbZiYIwIOop6VkeFulW0KrJvTUDjDWl2FO7LjHtNCy6NcHg60FefWThfTcYFVs+qTdd2tdBVzQ4QnbIShqWmMu8J5lve36RPXis9R4QDXCmUtLsKgvqem3DpNB6sFKpaZYc5b1j8ln2WlpyISwUGop2lrsnA9qclZOU9Ttr25OPj4q2NNK6qKnppwzAPuUunptpzBH63JaLJCj07cx2Tgng6clQpCEIBCEIBCEIBCEIBCEIBcK6uFBW6SOFb7H5VFR0+iOoK70p0a32XyeqNmQ6lctmcd5OAqjtViZVtrGVA2PJ6uLgDB46y5Ttyw2q7BWZ01oR9rtdOjTe1jjQrOlwkG7VsxjDWsxu0e0hwSs7+a8RiQGuBgN1hocCNcyqat/s4Y3n0XvAOQY4tGWD5BgzOUalYO4M6Us/Qh7RlxdSP9Lj8lAfwztdDC02esyDnUoEt2dOngusR1K3v+00Vtq4PW+j6NwrAAucH3ZAGWMMUV2l7TR9PZajR6zZg7wSLsfeW44OcLWWvjLgm4G3rpLukYAukAhXTbYyYvhpjIy0x1HBSc4jTLH8FTxLzay8MaesuZ7TXeLZCuLFwlDsWPa4fVcD4Fam06EoVZv0aT9puifxNxVLbP8AZ3ZHmQ17Dta69HVex7ip/rn5x798H7oOUeEB1qZS0005rPVP9nlRnobU7cHyPc681RamhNIUvoMqjcP/AKk+AV7L/wCZiff80ndW8NrTtzTrTwcCvPeVqrDFWjUZ1Q73GD3BSqPCdgzfcOypNPvLgB71menlG8L3ROzcFOMtb25OPis1Z9NmJmRtGI71Np6ZBzCwrR0dOvGYBU2lwgYelLfess23sOtOioDkQg2VG2Md0XA9qfWFlP0dK1WZPPUcVbGzQs3Q4Un6bJ3tPyKu7Dbm1W3mzExjgQcMPegkoQhUCEIQCChBQVOlehX+z/pP5qkBV1pf0df2R4KkVyZx3kuVF0R/vWl/3a0fzLMn5VZT0gKOkKdQtc6LPXENEkzVswyWWnokILVm7Lw/sz8y9hyIexzYParaz6doVOjVYe0KiFpiwsaQWNaxz8HOa1oJyiSBjG9ZK16drWeo5lez2hzGkgVBTa9rojnSIGMnBbPS7weLIIOJyM7FahIq9YseZ0OE9hc4kv4pxib4fRiBhJ6KurLVY8E063GA5G82oBOWRxHWtLbNCUKoIq0abwcDeY0z1qiPA6yWQmrZqLaTn811yQCM4uzEyFcoxrSyJkll/Cbh2kXmH8OI96QaxGbHdbYcPcZTVW3CYDrjhmHNvTO4Ge5OUKrnGJYdpbenDPmwSFyacp22nUHSBB1PEHOMnjamq+gqL86Tfui74YKwcyTE3scMndpEkt7Qu1dEOm8WOnKWk5DbBx7lqJyx20SomNdWYrcA7OTLA6mdrcO8tgntlRKnA+s30dcnc8B/xAO7nBbCFyFr9XLnVOyGJqaLtbM2MqDa0uYe43gPxJsW+ozp0qzd4Zxg76cwN5AW6upLqYOePWJV78Z3j39U7Z+bG2XhA12DajTukT3HFWDdJ7Qrm1aLpVB5ymx+rnAO8RI7FQ6V0DTs9ytRFyK1FpYJuXKlVtN/MmJh85ZtCk9vBrysQcAYInHFabgq/wA28bHT3gfks7WOKveCZwqdbfAqQrQIQhUCEIQCELhQVGmPRVuoeDVRyrvTXoq33f6FRFWdmMd5LlVD2vNupim5rXeT1gC7L0lnw3zsVpKpLaWeVM4wOczyesCG5+ks+IWG140aQDAH2ay2lgbhBLHdUVAotoFH+/0bVpnW6lJA7Wqs0e6wYhlqtdmdqh1UDL6TXBwHZgrmy8bhxGlmVB6tZlMnvmfctBixOs8uFnfXvEAOZVLhcBcMW4SDOCsKb6zMqjjsktPbEA+9LreU4ceaDmyLr6Ugk3hg7cnLLZ5qgXnQ69hhAgThhgsTu1DrNM12xIDtpPN7s/FLqaZNUXHNuwZmRjA1Y71JqaNjJw7Qmamj3awD/wBY1pqaINWwtcZ5wO4mO4yNSYGji3oPIM5xB7CwiO5TvJDE3SBtE7Y1JBYRrI3HHxEqBi9XEy6+NQddfH4mz7023SldhPmmxquuqUjG+C5sqXjuPePzReOzuI+aWIdS2l7rhaROJdxgEEarwMz2KfYnhrTfYXSZkvlwHWMCE05zdY7x+YSG2Vn0QB7Bu54ZBBLrPZhdDgSJh0Hm5YEb9qRKRTpwIlx9oyeqSloolVnCU/szvbo/+5oqyVPwwo3rBaR+6LvwQ/8ApRDlfNXHBN3OqDcPEqmtWfaVacE3+dcNrPAj81tlq0ICFQIQhALhXVwoKjTvoqv3fFioCtBwg9DU+78TVnyrLGPLirqNmFS30mGYNCtlgZD7PGW9WSq/K20rbTe4EgUKwgAk4vs+oYlc5iJ0l0iaXjtFi6A6oJkNAqC6MAJ9IzPqUN/BgVT6OkRleABHaWOw7kmz8N7NzRxxpxmHGtSxjHCo1wjtV/YdKUHOBp2qkQTJB4uXDZeEHtXGfTdPeLjxMx+XWOtn58xCko8HDZnXroAdA5ry4dMHonJW1g9Mz72fslS9OVA5jS0g84ZEH6Q2KLYD51mMZ/CVvHDs0uZ8sZZd2tUt6js8jht370l7ccjlq9rcUuq3PI83WN+5JezHLVqMa12YN0ABT2Z54aztXa1OZyOH9K7R6B6Qz3oqfSxGWsR9FBHFiaXAFo6J3awuP0Y36wx69+9SGDniIyOTupOOBnXnsB+igq6lgjJ3fhrA+aTU0W7Y0/r9a1Nt1pDG7Scm5F0EExOGAxPUk+ROfDqjjMGWU3QwSII1F2ZxwzGxYmi1Y6yEanDqmPdgkOfdEkz1kDDr/WasqmiaQk3TMzJLjjemcSdcFVVtIFKoSJANLAxB880QZw1rn1MpwwnKtomftDUalMrgtvEOHWJ2Y82cMc1A4Sc6w2iMZoVI38xyer6PY1peKYBaQ6acNGDgcQIkK54Q6Jp+SWiBB4mrkT/hu1L5PQ+tx9ZjOWMVU01nj2s3XdOO3HvVjwWd5/rY7xafkqWzPmjSO2mw97GlWnBt37Szqd8J/Jei5NsEIQqoQhCAQULhQVPCL0Lvu/G1Z9X/AAjPmXfd+Jqz8qyxjz5dUKw/7xo/YV9vrUNmKllyhWN0W+m7W2hWI/iWcfNY2baFwYWiQx3OLYNR2MNGB41vuKVZuDVnqjn0GkECHczPIgOpxs2LgtBjN/4yfc6QnqOkC0jnGBm26zHtAEK3C0iWvg1Qs4v0mlpJAIvEiLzTkepP2ExVZO35FOaV0g19MAAggg4+0E1YT51ntfIrM7rwuagbJy6PzXajM4Jy1EpVVufs/NIqsEHDUfBbZJotN12JzOcbAlkHHLVtGpIoMwfn0jr+qE4Wnbs2bCgZHSbzRmco9VFeoGgmDM4CYLjdwaDOZSWTLMszu+go9rqlzncwkteGNAuPDXGC2uRMi7OWcKShRpgXnk85wMzqAktbGUiSJGanlk+qcNiqrTYXvDhVeX0y0ywNuySDIJBxZjgM5AxU2ysc0FtQhwA5riIJ1m8IgRgMEgKe3d3H6yp6VdrL5e2+26bzYDp5zQBBwOJVy5o1HuKoLVScWVgwS/i33RIEuBaQJOGpZzuv27tQHiySTUY9g9V1O60Y5g0xl1krQ6Rp3qFVvrU3jvaQsi6OLdIryWnnXXG/Lf3d4a8lsaWNMTmWCe5eb8O6/V6sZfrYdkxXExf3bziI2l5vo182aif3VP4GhWeg3xaKftR3ghU2gh+yUPs2+EK10S+K9M/XHivUcm/C6uBdVUIQhAIKFwoKbhIfMu62/E1Z28tDwkPmXdbfiCzhVyYx58lXlEsh/bW/YVf5lnUiVFsf9tZ9hV/mWdc5dIX6EIWWjdp6J1ZeITlka5tRnOnnjMAajsjYmrT0f1tCkUD5yn7Y1xqKsIunVXY9E4frWkvtB9Xbr3dSdePA6wfEJp7Nx16gdQ2FdGXLLacH4HpnYdQ3pzyluGeQzB3pFmGDs+kfWGxNV67WNvOIADZOs4AkwIkncECalpaSxgeA4guHUAAc8Ncdq7o6yMDWuFLi3QARIc4ScQ5wJvZDFQ2WQPfe84DeAY83cGPa1xFKDgwkQQROasnUBOWzV17ipGuqHqww7/hTdqYIZUDL724NggEB8BxE4ZY9iYq095HafVO8J2kDdbzjkNh1dqqlNqNey82HB0kEaxtCqKlcsdUc2Ja2oROIkNcRI7FLeXMcSSbrzm8gNa6A1rWtwi9u1qK2lfqObMFweJGouaRIWclhW2nS72uMMZWIm8OcxsxkS4kA4ZBa+y1bzGuyvNB7xMLMWbRtelSay6HBrbuIJccMSbriJJJWksFEspMac2tAPWBvXm/D/wDLjux9TxVTprve30az7eHmuh8LO1vql7PwVHt+Sm2U+cZ7TfEKHo4Qx42Vq7e60VQn2Pgg7CD3L03N6WhJYcB1JSqhCEIBcK6uFBRcJD5l/tN+ILOStDwjd5p/tN+ILOSrlwxhz5KJUaw/21v2FX+ZQTxKYsP9tZ9hV/mUFzdIaFCEKNGrV0SpNAecp+2Pmo1q6JUmgPOM9sfNEXtSn9VuR8E2WZc3UcjuCdqUxOvI6yk3MsTlt3BdGSLMM+kMds5qLRql7yZa6mwANMS5tVri14OGEAjvK7TrX+bTcHhwF4hwBaxwcL7YGOIhHJQuXC57gXXiHOON7AsJH0cTgs+EOOIluI6TdXtJ8jPo6siRrTDKcBgEQHNAzyF4DNSKs44DIeK0pFRp/wCjtx2pVNvNbgch6p1Ie0errGUbSihF1uDvfvQNvaIx97TqEqqq+kIG8T1sO1W7zvd+mncqz+/GsXhPcpKwpbPZy5jSy8xpaIIdUl2HS6YaPetVoKqXWakXEudcF4nMuGBJ3yFR0aVniKda636PpaYAGwkxG9aHRlNjaLBTIcyMHB14Hab2vGV5Pw70/V6OWXfnGcTtrM19285iXndIRUtA2Wqv76pPzQSggi0WwHVa6hHU5lF8d7j3ocvWcnpVmfLGna0H3J1RdFnzFP2G/CFKVUIQhALhXVwoM3wid5up7Y+Jqz0q74QP5lT2x8QVDeWs+GMOfJZKZsB/bWfYVf5lBLvJvR5/bWfY1f5lBc3SGjQhCw0atXRPb4FSqA86z2x81FtXRPUfApRtdx4c4C614g3hjgdWrFVGhtIIcLrQRdfJmMYEDt2ptrneblhF4G9DsKZugwdsnDBMnTTSQbjsj6uvLWu8rtgc1/cD4Fa+rNOM0Wx5PSYW3YNNxYeg4XSRm3nkxlOKlspw1ovEwAJMEmCBJMZqvsukhxrjeIbdaLhpmb3rXtkYQpI0pTw50Ya2uGsbldAstMDH6Q1bypFRpnVl81AfpGnHTbmPEKW62sk89uR+kFR2oTuzG3au2Ym43D371x1dpyc3sI2pdnIujr+aBJcdh928bVUVnedHW33q5d+XxKntQ86OtnuIUkUVnrsIAe9sM5gpPJaJbgXGcCdQnDDetPwaI8mbdiAXgRERfdlGCl2iwMeZcCfvOGWWRUhjABAEDcvM9H8Oj0vUyzxyvu4rbW28s5yinmltqDy23N1trtJ+/Z6Jb15FITul6caRtv1jZ3f+g5v9KYlem5vQtAPmzUj9XwwVgqrgxUmy090jucVaqqEIQgEFC4UGQ0+cKv2nzaqNXGnjhW+1+bVSytZ8MYc+SpUMW4UrVTc5zWjiqgl7g0YvonM4TAJjcVJV5oy2spMgQSekTr2Abhs3lc20FnCJhMB9LPPjafYc07T00DrZ/Epme56szpWkc2sPW1p8QkGtZjnSonrpsPyUpbQHaTDhEDHDpNIxEanb09Ttb3Oi4McZ50d8FPmnYznRofw2fIJt2jbC7+4o/hCUWeLav+GOxx+bUm+/XT/1j5hNDQdh/wAvSHUIPeClDQlk1NLfZqVW/C5KLcDoJPFmTmQ5klLFoPqP/wBJ/qXBoaz6n2gdVrtQ9wqoOhqOqtaR/wCIqu+NxSlsmu+8ILamc5H+kpflA2P7WO+QSOR26rTaR96i746RQNE7LXaO0WY+FAJRZRtDNfvY75tSKVWm0ReB3kRrnYu8mP1Wt/bSpnwhc8gq/wCbH/lx/wDqlFl+UM9dv4o37V2lWAJN9pEgjEYdpOKZdZK3+YpH2qJ+VRI8lr+vZT10qnyehbYtttM5PZ+IfmnBWaciO8LEus9XZZHfdqN+ZTTqNUf3NlP/ABXt/wDiKtojcIhGkbR9alZ39wrM+ShSnrTo1/GOrFlJg4ttMspvdUJuvc6+S6mzIGIxUaVYZlvOCDv2Ye07xV2s7wKd5h+6ofhatEqoQhCAXCV1NVHoMhp7Kt9r82qjJV1p12Fb7T5tVICt58MYc+XUSugolc23JRKLyJUACugolBcgdZjrKWRvKZouxI3DxKW4mDAnAwNp1DtQKk7SuBx9YqKLUBSFTJhiTxZa4CQHk0czdMjf2FKqVoLGkQ5+DOYXXn4FrCB6MlpmTlBVEjjHesUkV3ESHSNo/XWm6z7rScoxJBBujW6NcDHsSKLIJDBzIBaC5roDiSDegdLF0dcYIJHHv9Zc8of6yYNXnhn0iJaMecBN8hw5ouiCQdqTWqgXQcLxhsyZd9FguZE6pwwQSPKX7Vx1sdtSHFNVM0Q8be7ak8oO2qPKSUVJ8vftTJdKRKJRGy4DVfN1W7HA94/5LUBY7gTVg1RtunuvD5rYMKqlIQhAKLaCpSj1moMXp2wPeagFdrWudei5JGWF6ccQszV0bVbgLVl9QfmvQbdZpnrVLW0duCspGjHvZXH/AGkfwwmjXrj+/af+GFqqmjNyjP0VuUaZs26v/it/hhA0jX/xGfwwr12idy5yRuQUnKVb12fw/wDmujSlf1mfgKu+STsRyUdiIozpWuDINPKDLT1rvLVp9al+Aq7GijsRyWdiCiOnLVOdI77rvyXOXLVto47n49eCveSzGWPuXeSzs/W5BQct2r9z+F663Tdpu3Q2ztbJMMplgJObiGgSd5xV87RR2I5LOWKCiGm7Tj6HHdUx611umbSMRxQ6hUCvOSjsXDoo7O9FtSDS9o/dfheu8qVjnxX4X/mrrko7EHRR2IWpeUKv7vuf+aPL6v1Pwu/NXPJR2I5KKCnbbau1n4XfmpVBlZ30qQ62v/NWDNFGVZ2PR5RErghYXsc5z3sdIAAY1wjHMlxxW2pZKk0VZ4V3TGCBaEIQCQ5qWhBCq0JlRnWLcrS6uXEFQ7R+5IOjdyueLRxaCj5LGxHJY2K84pHFIKPksbEcljYrzikcUgo+SxsRyWNivOKCOKCCj5LGxHJY2K84oI4oIKPksbEcljYrzigjiggo+SxsXOTAr3igjiggouSwjksbFe8UEcUEFFyWEclhXvFI4pBRjRafp6PjUrXil3i0Eez0IUoIDV1AIQhAIQhAIQhAIQhAIQhAIQhAIQhAIQhAIQhAIQhAIQhAIQhAIQhAIQhAIQh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102" name="AutoShape 6" descr="data:image/jpeg;base64,/9j/4AAQSkZJRgABAQAAAQABAAD/2wCEAAkGBhQSEBQSEhQUFBUUFRgVFBUUFhYUFxQUFBQVFRUUFBQXHSYeFxkjGRQUHy8gIycpLCwsFR4xNTAqNSYrLCkBCQoKDgwOGg8PGi8cHBwpKSwpKSwqLCwpKSwpKSkpKSkqLCkpKSkpKSkpLCkpLCkpKSksLCk1KSkqKSwpKSksKf/AABEIAOUA2gMBIgACEQEDEQH/xAAbAAABBQEBAAAAAAAAAAAAAAAAAgMEBQYBB//EAFAQAAEDAQQECQgHBQUFCQAAAAEAAhEDBBIhMQVBUWEGExUiMnGBkbEUIzNScqGywUJic4KS0fAkY5OzwjRDU1SiBzWD4fFEdISUo7TD0tP/xAAZAQEBAQEBAQAAAAAAAAAAAAAAAQIDBQT/xAArEQEAAgEDAwIFBAMAAAAAAAAAARECITFBAxJxBPAFUYGRwRMiYaEUIzL/2gAMAwEAAhEDEQA/APcUIQg450JmlbGOiHNMiRiNaTaXfCSs1ZR5tnsjwSY0SJuaa2USsyys5uTiOoqTT0rUGsO6x+SjVL5Cq6emvWb3GfcpNPSlM/SjrBCWiWhJZUByIPVilKgQhCAQhCAQhCAQhCAQhCAQhCAQhCAQhCAQhCAQhCCHa3dLcw/r3LPWXoN9keCvbecKn2U/H+SoaHQb1DwVnZjHeTyjttbZiYIwIOop6VkeFulW0KrJvTUDjDWl2FO7LjHtNCy6NcHg60FefWThfTcYFVs+qTdd2tdBVzQ4QnbIShqWmMu8J5lve36RPXis9R4QDXCmUtLsKgvqem3DpNB6sFKpaZYc5b1j8ln2WlpyISwUGop2lrsnA9qclZOU9Ttr25OPj4q2NNK6qKnppwzAPuUunptpzBH63JaLJCj07cx2Tgng6clQpCEIBCEIBCEIBCEIBCEIBcK6uFBW6SOFb7H5VFR0+iOoK70p0a32XyeqNmQ6lctmcd5OAqjtViZVtrGVA2PJ6uLgDB46y5Ttyw2q7BWZ01oR9rtdOjTe1jjQrOlwkG7VsxjDWsxu0e0hwSs7+a8RiQGuBgN1hocCNcyqat/s4Y3n0XvAOQY4tGWD5BgzOUalYO4M6Us/Qh7RlxdSP9Lj8lAfwztdDC02esyDnUoEt2dOngusR1K3v+00Vtq4PW+j6NwrAAucH3ZAGWMMUV2l7TR9PZajR6zZg7wSLsfeW44OcLWWvjLgm4G3rpLukYAukAhXTbYyYvhpjIy0x1HBSc4jTLH8FTxLzay8MaesuZ7TXeLZCuLFwlDsWPa4fVcD4Fam06EoVZv0aT9puifxNxVLbP8AZ3ZHmQ17Dta69HVex7ip/rn5x798H7oOUeEB1qZS0005rPVP9nlRnobU7cHyPc681RamhNIUvoMqjcP/AKk+AV7L/wCZiff80ndW8NrTtzTrTwcCvPeVqrDFWjUZ1Q73GD3BSqPCdgzfcOypNPvLgB71menlG8L3ROzcFOMtb25OPis1Z9NmJmRtGI71Np6ZBzCwrR0dOvGYBU2lwgYelLfess23sOtOioDkQg2VG2Md0XA9qfWFlP0dK1WZPPUcVbGzQs3Q4Un6bJ3tPyKu7Dbm1W3mzExjgQcMPegkoQhUCEIQCChBQVOlehX+z/pP5qkBV1pf0df2R4KkVyZx3kuVF0R/vWl/3a0fzLMn5VZT0gKOkKdQtc6LPXENEkzVswyWWnokILVm7Lw/sz8y9hyIexzYParaz6doVOjVYe0KiFpiwsaQWNaxz8HOa1oJyiSBjG9ZK16drWeo5lez2hzGkgVBTa9rojnSIGMnBbPS7weLIIOJyM7FahIq9YseZ0OE9hc4kv4pxib4fRiBhJ6KurLVY8E063GA5G82oBOWRxHWtLbNCUKoIq0abwcDeY0z1qiPA6yWQmrZqLaTn811yQCM4uzEyFcoxrSyJkll/Cbh2kXmH8OI96QaxGbHdbYcPcZTVW3CYDrjhmHNvTO4Ge5OUKrnGJYdpbenDPmwSFyacp22nUHSBB1PEHOMnjamq+gqL86Tfui74YKwcyTE3scMndpEkt7Qu1dEOm8WOnKWk5DbBx7lqJyx20SomNdWYrcA7OTLA6mdrcO8tgntlRKnA+s30dcnc8B/xAO7nBbCFyFr9XLnVOyGJqaLtbM2MqDa0uYe43gPxJsW+ozp0qzd4Zxg76cwN5AW6upLqYOePWJV78Z3j39U7Z+bG2XhA12DajTukT3HFWDdJ7Qrm1aLpVB5ymx+rnAO8RI7FQ6V0DTs9ytRFyK1FpYJuXKlVtN/MmJh85ZtCk9vBrysQcAYInHFabgq/wA28bHT3gfks7WOKveCZwqdbfAqQrQIQhUCEIQCELhQVGmPRVuoeDVRyrvTXoq33f6FRFWdmMd5LlVD2vNupim5rXeT1gC7L0lnw3zsVpKpLaWeVM4wOczyesCG5+ks+IWG140aQDAH2ay2lgbhBLHdUVAotoFH+/0bVpnW6lJA7Wqs0e6wYhlqtdmdqh1UDL6TXBwHZgrmy8bhxGlmVB6tZlMnvmfctBixOs8uFnfXvEAOZVLhcBcMW4SDOCsKb6zMqjjsktPbEA+9LreU4ceaDmyLr6Ugk3hg7cnLLZ5qgXnQ69hhAgThhgsTu1DrNM12xIDtpPN7s/FLqaZNUXHNuwZmRjA1Y71JqaNjJw7Qmamj3awD/wBY1pqaINWwtcZ5wO4mO4yNSYGji3oPIM5xB7CwiO5TvJDE3SBtE7Y1JBYRrI3HHxEqBi9XEy6+NQddfH4mz7023SldhPmmxquuqUjG+C5sqXjuPePzReOzuI+aWIdS2l7rhaROJdxgEEarwMz2KfYnhrTfYXSZkvlwHWMCE05zdY7x+YSG2Vn0QB7Bu54ZBBLrPZhdDgSJh0Hm5YEb9qRKRTpwIlx9oyeqSloolVnCU/szvbo/+5oqyVPwwo3rBaR+6LvwQ/8ApRDlfNXHBN3OqDcPEqmtWfaVacE3+dcNrPAj81tlq0ICFQIQhALhXVwoKjTvoqv3fFioCtBwg9DU+78TVnyrLGPLirqNmFS30mGYNCtlgZD7PGW9WSq/K20rbTe4EgUKwgAk4vs+oYlc5iJ0l0iaXjtFi6A6oJkNAqC6MAJ9IzPqUN/BgVT6OkRleABHaWOw7kmz8N7NzRxxpxmHGtSxjHCo1wjtV/YdKUHOBp2qkQTJB4uXDZeEHtXGfTdPeLjxMx+XWOtn58xCko8HDZnXroAdA5ry4dMHonJW1g9Mz72fslS9OVA5jS0g84ZEH6Q2KLYD51mMZ/CVvHDs0uZ8sZZd2tUt6js8jht370l7ccjlq9rcUuq3PI83WN+5JezHLVqMa12YN0ABT2Z54aztXa1OZyOH9K7R6B6Qz3oqfSxGWsR9FBHFiaXAFo6J3awuP0Y36wx69+9SGDniIyOTupOOBnXnsB+igq6lgjJ3fhrA+aTU0W7Y0/r9a1Nt1pDG7Scm5F0EExOGAxPUk+ROfDqjjMGWU3QwSII1F2ZxwzGxYmi1Y6yEanDqmPdgkOfdEkz1kDDr/WasqmiaQk3TMzJLjjemcSdcFVVtIFKoSJANLAxB880QZw1rn1MpwwnKtomftDUalMrgtvEOHWJ2Y82cMc1A4Sc6w2iMZoVI38xyer6PY1peKYBaQ6acNGDgcQIkK54Q6Jp+SWiBB4mrkT/hu1L5PQ+tx9ZjOWMVU01nj2s3XdOO3HvVjwWd5/rY7xafkqWzPmjSO2mw97GlWnBt37Szqd8J/Jei5NsEIQqoQhCAQULhQVPCL0Lvu/G1Z9X/AAjPmXfd+Jqz8qyxjz5dUKw/7xo/YV9vrUNmKllyhWN0W+m7W2hWI/iWcfNY2baFwYWiQx3OLYNR2MNGB41vuKVZuDVnqjn0GkECHczPIgOpxs2LgtBjN/4yfc6QnqOkC0jnGBm26zHtAEK3C0iWvg1Qs4v0mlpJAIvEiLzTkepP2ExVZO35FOaV0g19MAAggg4+0E1YT51ntfIrM7rwuagbJy6PzXajM4Jy1EpVVufs/NIqsEHDUfBbZJotN12JzOcbAlkHHLVtGpIoMwfn0jr+qE4Wnbs2bCgZHSbzRmco9VFeoGgmDM4CYLjdwaDOZSWTLMszu+go9rqlzncwkteGNAuPDXGC2uRMi7OWcKShRpgXnk85wMzqAktbGUiSJGanlk+qcNiqrTYXvDhVeX0y0ywNuySDIJBxZjgM5AxU2ysc0FtQhwA5riIJ1m8IgRgMEgKe3d3H6yp6VdrL5e2+26bzYDp5zQBBwOJVy5o1HuKoLVScWVgwS/i33RIEuBaQJOGpZzuv27tQHiySTUY9g9V1O60Y5g0xl1krQ6Rp3qFVvrU3jvaQsi6OLdIryWnnXXG/Lf3d4a8lsaWNMTmWCe5eb8O6/V6sZfrYdkxXExf3bziI2l5vo182aif3VP4GhWeg3xaKftR3ghU2gh+yUPs2+EK10S+K9M/XHivUcm/C6uBdVUIQhAIKFwoKbhIfMu62/E1Z28tDwkPmXdbfiCzhVyYx58lXlEsh/bW/YVf5lnUiVFsf9tZ9hV/mWdc5dIX6EIWWjdp6J1ZeITlka5tRnOnnjMAajsjYmrT0f1tCkUD5yn7Y1xqKsIunVXY9E4frWkvtB9Xbr3dSdePA6wfEJp7Nx16gdQ2FdGXLLacH4HpnYdQ3pzyluGeQzB3pFmGDs+kfWGxNV67WNvOIADZOs4AkwIkncECalpaSxgeA4guHUAAc8Ncdq7o6yMDWuFLi3QARIc4ScQ5wJvZDFQ2WQPfe84DeAY83cGPa1xFKDgwkQQROasnUBOWzV17ipGuqHqww7/hTdqYIZUDL724NggEB8BxE4ZY9iYq095HafVO8J2kDdbzjkNh1dqqlNqNey82HB0kEaxtCqKlcsdUc2Ja2oROIkNcRI7FLeXMcSSbrzm8gNa6A1rWtwi9u1qK2lfqObMFweJGouaRIWclhW2nS72uMMZWIm8OcxsxkS4kA4ZBa+y1bzGuyvNB7xMLMWbRtelSay6HBrbuIJccMSbriJJJWksFEspMac2tAPWBvXm/D/wDLjux9TxVTprve30az7eHmuh8LO1vql7PwVHt+Sm2U+cZ7TfEKHo4Qx42Vq7e60VQn2Pgg7CD3L03N6WhJYcB1JSqhCEIBcK6uFBRcJD5l/tN+ILOStDwjd5p/tN+ILOSrlwxhz5KJUaw/21v2FX+ZQTxKYsP9tZ9hV/mUFzdIaFCEKNGrV0SpNAecp+2Pmo1q6JUmgPOM9sfNEXtSn9VuR8E2WZc3UcjuCdqUxOvI6yk3MsTlt3BdGSLMM+kMds5qLRql7yZa6mwANMS5tVri14OGEAjvK7TrX+bTcHhwF4hwBaxwcL7YGOIhHJQuXC57gXXiHOON7AsJH0cTgs+EOOIluI6TdXtJ8jPo6siRrTDKcBgEQHNAzyF4DNSKs44DIeK0pFRp/wCjtx2pVNvNbgch6p1Ie0errGUbSihF1uDvfvQNvaIx97TqEqqq+kIG8T1sO1W7zvd+mncqz+/GsXhPcpKwpbPZy5jSy8xpaIIdUl2HS6YaPetVoKqXWakXEudcF4nMuGBJ3yFR0aVniKda636PpaYAGwkxG9aHRlNjaLBTIcyMHB14Hab2vGV5Pw70/V6OWXfnGcTtrM19285iXndIRUtA2Wqv76pPzQSggi0WwHVa6hHU5lF8d7j3ocvWcnpVmfLGna0H3J1RdFnzFP2G/CFKVUIQhALhXVwoM3wid5up7Y+Jqz0q74QP5lT2x8QVDeWs+GMOfJZKZsB/bWfYVf5lBLvJvR5/bWfY1f5lBc3SGjQhCw0atXRPb4FSqA86z2x81FtXRPUfApRtdx4c4C614g3hjgdWrFVGhtIIcLrQRdfJmMYEDt2ptrneblhF4G9DsKZugwdsnDBMnTTSQbjsj6uvLWu8rtgc1/cD4Fa+rNOM0Wx5PSYW3YNNxYeg4XSRm3nkxlOKlspw1ovEwAJMEmCBJMZqvsukhxrjeIbdaLhpmb3rXtkYQpI0pTw50Ya2uGsbldAstMDH6Q1bypFRpnVl81AfpGnHTbmPEKW62sk89uR+kFR2oTuzG3au2Ym43D371x1dpyc3sI2pdnIujr+aBJcdh928bVUVnedHW33q5d+XxKntQ86OtnuIUkUVnrsIAe9sM5gpPJaJbgXGcCdQnDDetPwaI8mbdiAXgRERfdlGCl2iwMeZcCfvOGWWRUhjABAEDcvM9H8Oj0vUyzxyvu4rbW28s5yinmltqDy23N1trtJ+/Z6Jb15FITul6caRtv1jZ3f+g5v9KYlem5vQtAPmzUj9XwwVgqrgxUmy090jucVaqqEIQgEFC4UGQ0+cKv2nzaqNXGnjhW+1+bVSytZ8MYc+SpUMW4UrVTc5zWjiqgl7g0YvonM4TAJjcVJV5oy2spMgQSekTr2Abhs3lc20FnCJhMB9LPPjafYc07T00DrZ/Epme56szpWkc2sPW1p8QkGtZjnSonrpsPyUpbQHaTDhEDHDpNIxEanb09Ttb3Oi4McZ50d8FPmnYznRofw2fIJt2jbC7+4o/hCUWeLav+GOxx+bUm+/XT/1j5hNDQdh/wAvSHUIPeClDQlk1NLfZqVW/C5KLcDoJPFmTmQ5klLFoPqP/wBJ/qXBoaz6n2gdVrtQ9wqoOhqOqtaR/wCIqu+NxSlsmu+8ILamc5H+kpflA2P7WO+QSOR26rTaR96i746RQNE7LXaO0WY+FAJRZRtDNfvY75tSKVWm0ReB3kRrnYu8mP1Wt/bSpnwhc8gq/wCbH/lx/wDqlFl+UM9dv4o37V2lWAJN9pEgjEYdpOKZdZK3+YpH2qJ+VRI8lr+vZT10qnyehbYtttM5PZ+IfmnBWaciO8LEus9XZZHfdqN+ZTTqNUf3NlP/ABXt/wDiKtojcIhGkbR9alZ39wrM+ShSnrTo1/GOrFlJg4ttMspvdUJuvc6+S6mzIGIxUaVYZlvOCDv2Ye07xV2s7wKd5h+6ofhatEqoQhCAXCV1NVHoMhp7Kt9r82qjJV1p12Fb7T5tVICt58MYc+XUSugolc23JRKLyJUACugolBcgdZjrKWRvKZouxI3DxKW4mDAnAwNp1DtQKk7SuBx9YqKLUBSFTJhiTxZa4CQHk0czdMjf2FKqVoLGkQ5+DOYXXn4FrCB6MlpmTlBVEjjHesUkV3ESHSNo/XWm6z7rScoxJBBujW6NcDHsSKLIJDBzIBaC5roDiSDegdLF0dcYIJHHv9Zc8of6yYNXnhn0iJaMecBN8hw5ouiCQdqTWqgXQcLxhsyZd9FguZE6pwwQSPKX7Vx1sdtSHFNVM0Q8be7ak8oO2qPKSUVJ8vftTJdKRKJRGy4DVfN1W7HA94/5LUBY7gTVg1RtunuvD5rYMKqlIQhAKLaCpSj1moMXp2wPeagFdrWudei5JGWF6ccQszV0bVbgLVl9QfmvQbdZpnrVLW0duCspGjHvZXH/AGkfwwmjXrj+/af+GFqqmjNyjP0VuUaZs26v/it/hhA0jX/xGfwwr12idy5yRuQUnKVb12fw/wDmujSlf1mfgKu+STsRyUdiIozpWuDINPKDLT1rvLVp9al+Aq7GijsRyWdiCiOnLVOdI77rvyXOXLVto47n49eCveSzGWPuXeSzs/W5BQct2r9z+F663Tdpu3Q2ztbJMMplgJObiGgSd5xV87RR2I5LOWKCiGm7Tj6HHdUx611umbSMRxQ6hUCvOSjsXDoo7O9FtSDS9o/dfheu8qVjnxX4X/mrrko7EHRR2IWpeUKv7vuf+aPL6v1Pwu/NXPJR2I5KKCnbbau1n4XfmpVBlZ30qQ62v/NWDNFGVZ2PR5RErghYXsc5z3sdIAAY1wjHMlxxW2pZKk0VZ4V3TGCBaEIQCQ5qWhBCq0JlRnWLcrS6uXEFQ7R+5IOjdyueLRxaCj5LGxHJY2K84pHFIKPksbEcljYrzikcUgo+SxsRyWNivOKCOKCCj5LGxHJY2K84oI4oIKPksbEcljYrzigjiggo+SxsXOTAr3igjiggouSwjksbFe8UEcUEFFyWEclhXvFI4pBRjRafp6PjUrXil3i0Eez0IUoIDV1AIQhAIQhAIQhAIQhAIQhAIQhAIQhAIQhAIQhAIQhAIQhAIQhAIQhAIQhAIQh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pic>
        <p:nvPicPr>
          <p:cNvPr id="4104" name="Picture 8" descr="http://ic.datacruncher.net/images/pi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714" y="4214608"/>
            <a:ext cx="1722639" cy="1810981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 rot="8970644">
            <a:off x="5707920" y="3266979"/>
            <a:ext cx="938649" cy="350895"/>
          </a:xfrm>
          <a:prstGeom prst="rightArrow">
            <a:avLst>
              <a:gd name="adj1" fmla="val 31132"/>
              <a:gd name="adj2" fmla="val 5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" name="TextBox 26"/>
          <p:cNvSpPr txBox="1"/>
          <p:nvPr/>
        </p:nvSpPr>
        <p:spPr>
          <a:xfrm>
            <a:off x="3285704" y="5262019"/>
            <a:ext cx="2365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dirty="0"/>
              <a:t>3</a:t>
            </a:r>
            <a:r>
              <a:rPr lang="es-CR" sz="2000" dirty="0" smtClean="0"/>
              <a:t>. Plataforma de coleta de dados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528712" y="1004209"/>
            <a:ext cx="2615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dirty="0"/>
              <a:t>2</a:t>
            </a:r>
            <a:r>
              <a:rPr lang="es-CR" sz="2000" dirty="0" smtClean="0"/>
              <a:t>. Captura da foto e de dados agrícolas (manejo)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261130" y="5873348"/>
            <a:ext cx="2854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dirty="0"/>
              <a:t>5</a:t>
            </a:r>
            <a:r>
              <a:rPr lang="es-CR" sz="2000" dirty="0" smtClean="0"/>
              <a:t>. Dados de entrada para modelos de </a:t>
            </a:r>
            <a:r>
              <a:rPr lang="es-CR" sz="2000" dirty="0" err="1" smtClean="0"/>
              <a:t>rendimento</a:t>
            </a:r>
            <a:r>
              <a:rPr lang="es-CR" sz="2000" dirty="0" smtClean="0"/>
              <a:t> agrícola</a:t>
            </a:r>
            <a:endParaRPr lang="en-US" sz="2000" dirty="0"/>
          </a:p>
        </p:txBody>
      </p:sp>
      <p:pic>
        <p:nvPicPr>
          <p:cNvPr id="31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15" y="1996185"/>
            <a:ext cx="1918576" cy="127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clickpb.com.br/static/images/dynamic/articles/2015/02/positivo-lanca-smartphone-com-processador-de-oito-nucleos-no-brasil.jpg.280x200_q85_cro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57" y="749511"/>
            <a:ext cx="2135084" cy="152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445798" y="128851"/>
            <a:ext cx="3646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1.  Download e instalação do Aplicativo gratuito </a:t>
            </a:r>
            <a:r>
              <a:rPr lang="pt-BR" sz="2000" dirty="0" err="1" smtClean="0">
                <a:solidFill>
                  <a:srgbClr val="FF0000"/>
                </a:solidFill>
              </a:rPr>
              <a:t>Agro-BR</a:t>
            </a:r>
            <a:r>
              <a:rPr lang="pt-BR" sz="2000" dirty="0" smtClean="0">
                <a:solidFill>
                  <a:srgbClr val="FF0000"/>
                </a:solidFill>
              </a:rPr>
              <a:t> Wiki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940102">
            <a:off x="5895231" y="1968988"/>
            <a:ext cx="832905" cy="342756"/>
          </a:xfrm>
          <a:prstGeom prst="rightArrow">
            <a:avLst>
              <a:gd name="adj1" fmla="val 31132"/>
              <a:gd name="adj2" fmla="val 5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028" name="Picture 4" descr="http://pixabay.com/static/uploads/photo/2014/12/14/15/57/server-567944_6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75" y="3089640"/>
            <a:ext cx="1507030" cy="17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"/>
          <p:cNvPicPr/>
          <p:nvPr/>
        </p:nvPicPr>
        <p:blipFill>
          <a:blip r:embed="rId7"/>
          <a:stretch>
            <a:fillRect/>
          </a:stretch>
        </p:blipFill>
        <p:spPr>
          <a:xfrm>
            <a:off x="6155901" y="4710603"/>
            <a:ext cx="2860188" cy="1997013"/>
          </a:xfrm>
          <a:prstGeom prst="rect">
            <a:avLst/>
          </a:prstGeom>
        </p:spPr>
      </p:pic>
      <p:sp>
        <p:nvSpPr>
          <p:cNvPr id="38" name="TextBox 26"/>
          <p:cNvSpPr txBox="1"/>
          <p:nvPr/>
        </p:nvSpPr>
        <p:spPr>
          <a:xfrm>
            <a:off x="6438486" y="3706776"/>
            <a:ext cx="236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dirty="0" smtClean="0"/>
              <a:t>4. Banco de dados </a:t>
            </a:r>
            <a:r>
              <a:rPr lang="es-CR" sz="2000" dirty="0" err="1" smtClean="0"/>
              <a:t>em</a:t>
            </a:r>
            <a:r>
              <a:rPr lang="es-CR" sz="2000" dirty="0" smtClean="0"/>
              <a:t> </a:t>
            </a:r>
            <a:r>
              <a:rPr lang="es-CR" sz="2000" dirty="0" err="1" smtClean="0"/>
              <a:t>website</a:t>
            </a:r>
            <a:r>
              <a:rPr lang="es-CR" sz="2000" dirty="0" smtClean="0"/>
              <a:t> – </a:t>
            </a:r>
            <a:r>
              <a:rPr lang="es-CR" sz="2000" dirty="0" err="1" smtClean="0"/>
              <a:t>Acesso</a:t>
            </a:r>
            <a:r>
              <a:rPr lang="es-CR" sz="2000" dirty="0" smtClean="0"/>
              <a:t> </a:t>
            </a:r>
            <a:r>
              <a:rPr lang="es-CR" sz="2000" dirty="0" err="1" smtClean="0"/>
              <a:t>livre</a:t>
            </a:r>
            <a:endParaRPr lang="en-US" sz="2000" dirty="0"/>
          </a:p>
        </p:txBody>
      </p:sp>
      <p:sp>
        <p:nvSpPr>
          <p:cNvPr id="39" name="Right Arrow 8"/>
          <p:cNvSpPr/>
          <p:nvPr/>
        </p:nvSpPr>
        <p:spPr>
          <a:xfrm rot="1372423">
            <a:off x="4999521" y="4850361"/>
            <a:ext cx="1061734" cy="340458"/>
          </a:xfrm>
          <a:prstGeom prst="rightArrow">
            <a:avLst>
              <a:gd name="adj1" fmla="val 31132"/>
              <a:gd name="adj2" fmla="val 5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0" name="Right Arrow 8"/>
          <p:cNvSpPr/>
          <p:nvPr/>
        </p:nvSpPr>
        <p:spPr>
          <a:xfrm rot="8747043">
            <a:off x="2796437" y="4832376"/>
            <a:ext cx="1015065" cy="394569"/>
          </a:xfrm>
          <a:prstGeom prst="rightArrow">
            <a:avLst>
              <a:gd name="adj1" fmla="val 31132"/>
              <a:gd name="adj2" fmla="val 5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1" name="Right Arrow 8"/>
          <p:cNvSpPr/>
          <p:nvPr/>
        </p:nvSpPr>
        <p:spPr>
          <a:xfrm rot="16200000">
            <a:off x="1452718" y="3660554"/>
            <a:ext cx="648379" cy="335537"/>
          </a:xfrm>
          <a:prstGeom prst="rightArrow">
            <a:avLst>
              <a:gd name="adj1" fmla="val 31132"/>
              <a:gd name="adj2" fmla="val 5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2" name="TextBox 29"/>
          <p:cNvSpPr txBox="1"/>
          <p:nvPr/>
        </p:nvSpPr>
        <p:spPr>
          <a:xfrm>
            <a:off x="156655" y="241680"/>
            <a:ext cx="2904968" cy="1015663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R" sz="2000" dirty="0"/>
              <a:t>7</a:t>
            </a:r>
            <a:r>
              <a:rPr lang="es-CR" sz="2000" dirty="0" smtClean="0"/>
              <a:t>. Alertas de risco de </a:t>
            </a:r>
            <a:r>
              <a:rPr lang="es-CR" sz="2000" dirty="0" err="1" smtClean="0"/>
              <a:t>perda</a:t>
            </a:r>
            <a:r>
              <a:rPr lang="es-CR" sz="2000" dirty="0" smtClean="0"/>
              <a:t> </a:t>
            </a:r>
            <a:r>
              <a:rPr lang="pt-BR" sz="2000" dirty="0" smtClean="0"/>
              <a:t>superior a 50</a:t>
            </a:r>
            <a:r>
              <a:rPr lang="pt-BR" sz="2000" dirty="0"/>
              <a:t>% da </a:t>
            </a:r>
            <a:r>
              <a:rPr lang="pt-BR" sz="2000" dirty="0" smtClean="0"/>
              <a:t>produção</a:t>
            </a:r>
            <a:endParaRPr lang="en-US" sz="20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307975" y="2231493"/>
            <a:ext cx="2758093" cy="1015663"/>
          </a:xfrm>
          <a:prstGeom prst="rect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6</a:t>
            </a:r>
            <a:r>
              <a:rPr lang="pt-BR" sz="2000" dirty="0" smtClean="0"/>
              <a:t>. Sistema de Previsão de Riscos de colapso de safras</a:t>
            </a:r>
            <a:endParaRPr lang="en-US" sz="2000" dirty="0"/>
          </a:p>
        </p:txBody>
      </p:sp>
      <p:sp>
        <p:nvSpPr>
          <p:cNvPr id="44" name="Right Arrow 8"/>
          <p:cNvSpPr/>
          <p:nvPr/>
        </p:nvSpPr>
        <p:spPr>
          <a:xfrm rot="16200000">
            <a:off x="1442266" y="1520321"/>
            <a:ext cx="605319" cy="346409"/>
          </a:xfrm>
          <a:prstGeom prst="rightArrow">
            <a:avLst>
              <a:gd name="adj1" fmla="val 31132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9425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 idx="4294967295"/>
          </p:nvPr>
        </p:nvSpPr>
        <p:spPr>
          <a:xfrm>
            <a:off x="467544" y="44624"/>
            <a:ext cx="8229600" cy="1000125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pt-BR" altLang="pt-BR" sz="2900" b="1" dirty="0" smtClean="0">
                <a:solidFill>
                  <a:schemeClr val="bg1"/>
                </a:solidFill>
              </a:rPr>
              <a:t>Estratégia de Gerenciamento de Riscos de</a:t>
            </a:r>
            <a:br>
              <a:rPr lang="pt-BR" altLang="pt-BR" sz="2900" b="1" dirty="0" smtClean="0">
                <a:solidFill>
                  <a:schemeClr val="bg1"/>
                </a:solidFill>
              </a:rPr>
            </a:br>
            <a:r>
              <a:rPr lang="pt-BR" altLang="pt-BR" sz="2900" b="1" dirty="0" smtClean="0">
                <a:solidFill>
                  <a:schemeClr val="bg1"/>
                </a:solidFill>
              </a:rPr>
              <a:t>Desastres Naturais</a:t>
            </a:r>
          </a:p>
        </p:txBody>
      </p:sp>
      <p:sp>
        <p:nvSpPr>
          <p:cNvPr id="12291" name="Freeform 3"/>
          <p:cNvSpPr>
            <a:spLocks noEditPoints="1"/>
          </p:cNvSpPr>
          <p:nvPr/>
        </p:nvSpPr>
        <p:spPr bwMode="gray">
          <a:xfrm>
            <a:off x="371475" y="1951038"/>
            <a:ext cx="6477000" cy="4311650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33CCCC"/>
              </a:gs>
              <a:gs pos="100000">
                <a:srgbClr val="009999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chemeClr val="tx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80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7" name="Rectângulo arredondado 58"/>
          <p:cNvSpPr/>
          <p:nvPr/>
        </p:nvSpPr>
        <p:spPr>
          <a:xfrm>
            <a:off x="2700338" y="5621338"/>
            <a:ext cx="2070100" cy="64135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1800">
              <a:solidFill>
                <a:srgbClr val="FFFFFF"/>
              </a:solidFill>
            </a:endParaRPr>
          </a:p>
        </p:txBody>
      </p:sp>
      <p:sp>
        <p:nvSpPr>
          <p:cNvPr id="38" name="Rectângulo arredondado 57"/>
          <p:cNvSpPr/>
          <p:nvPr/>
        </p:nvSpPr>
        <p:spPr>
          <a:xfrm>
            <a:off x="304800" y="4437063"/>
            <a:ext cx="1603375" cy="6731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1800">
              <a:solidFill>
                <a:srgbClr val="FFFFFF"/>
              </a:solidFill>
            </a:endParaRPr>
          </a:p>
        </p:txBody>
      </p:sp>
      <p:sp>
        <p:nvSpPr>
          <p:cNvPr id="39" name="Rectângulo arredondado 56"/>
          <p:cNvSpPr/>
          <p:nvPr/>
        </p:nvSpPr>
        <p:spPr>
          <a:xfrm>
            <a:off x="1504950" y="2376488"/>
            <a:ext cx="1757363" cy="6207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1800">
              <a:solidFill>
                <a:srgbClr val="FFFFFF"/>
              </a:solidFill>
            </a:endParaRPr>
          </a:p>
        </p:txBody>
      </p:sp>
      <p:sp>
        <p:nvSpPr>
          <p:cNvPr id="12295" name="AutoShape 14"/>
          <p:cNvSpPr>
            <a:spLocks noChangeArrowheads="1"/>
          </p:cNvSpPr>
          <p:nvPr/>
        </p:nvSpPr>
        <p:spPr bwMode="gray">
          <a:xfrm rot="-5400000">
            <a:off x="5355431" y="-1053306"/>
            <a:ext cx="684213" cy="5419725"/>
          </a:xfrm>
          <a:prstGeom prst="upArrow">
            <a:avLst>
              <a:gd name="adj1" fmla="val 63898"/>
              <a:gd name="adj2" fmla="val 85739"/>
            </a:avLst>
          </a:prstGeom>
          <a:gradFill rotWithShape="1">
            <a:gsLst>
              <a:gs pos="0">
                <a:srgbClr val="6FC5E3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41" name="Rectângulo arredondado 53"/>
          <p:cNvSpPr/>
          <p:nvPr/>
        </p:nvSpPr>
        <p:spPr>
          <a:xfrm>
            <a:off x="5176985" y="1312863"/>
            <a:ext cx="1074736" cy="6778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1800">
              <a:solidFill>
                <a:srgbClr val="000000"/>
              </a:solidFill>
            </a:endParaRPr>
          </a:p>
        </p:txBody>
      </p:sp>
      <p:sp>
        <p:nvSpPr>
          <p:cNvPr id="42" name="Rectângulo arredondado 54"/>
          <p:cNvSpPr/>
          <p:nvPr/>
        </p:nvSpPr>
        <p:spPr>
          <a:xfrm>
            <a:off x="6324052" y="1311275"/>
            <a:ext cx="896937" cy="677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1800">
              <a:solidFill>
                <a:srgbClr val="000000"/>
              </a:solidFill>
            </a:endParaRPr>
          </a:p>
        </p:txBody>
      </p:sp>
      <p:sp>
        <p:nvSpPr>
          <p:cNvPr id="43" name="Rectângulo arredondado 55"/>
          <p:cNvSpPr/>
          <p:nvPr/>
        </p:nvSpPr>
        <p:spPr>
          <a:xfrm>
            <a:off x="7295799" y="1311275"/>
            <a:ext cx="800451" cy="677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1800">
              <a:solidFill>
                <a:srgbClr val="000000"/>
              </a:solidFill>
            </a:endParaRPr>
          </a:p>
        </p:txBody>
      </p:sp>
      <p:sp>
        <p:nvSpPr>
          <p:cNvPr id="44" name="Rectângulo arredondado 52"/>
          <p:cNvSpPr/>
          <p:nvPr/>
        </p:nvSpPr>
        <p:spPr>
          <a:xfrm>
            <a:off x="3635375" y="1311275"/>
            <a:ext cx="1489075" cy="677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1800">
              <a:solidFill>
                <a:srgbClr val="000000"/>
              </a:solidFill>
            </a:endParaRPr>
          </a:p>
        </p:txBody>
      </p:sp>
      <p:sp>
        <p:nvSpPr>
          <p:cNvPr id="12300" name="AutoShape 14"/>
          <p:cNvSpPr>
            <a:spLocks noChangeArrowheads="1"/>
          </p:cNvSpPr>
          <p:nvPr/>
        </p:nvSpPr>
        <p:spPr bwMode="gray">
          <a:xfrm rot="16200000" flipV="1">
            <a:off x="2623344" y="1364456"/>
            <a:ext cx="793750" cy="4268788"/>
          </a:xfrm>
          <a:prstGeom prst="upArrow">
            <a:avLst>
              <a:gd name="adj1" fmla="val 63898"/>
              <a:gd name="adj2" fmla="val 85874"/>
            </a:avLst>
          </a:prstGeom>
          <a:gradFill rotWithShape="1">
            <a:gsLst>
              <a:gs pos="0">
                <a:srgbClr val="6FC5E3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 sz="1800">
              <a:solidFill>
                <a:prstClr val="black"/>
              </a:solidFill>
              <a:ea typeface="+mn-ea"/>
            </a:endParaRPr>
          </a:p>
        </p:txBody>
      </p:sp>
      <p:grpSp>
        <p:nvGrpSpPr>
          <p:cNvPr id="12301" name="Group 42"/>
          <p:cNvGrpSpPr>
            <a:grpSpLocks/>
          </p:cNvGrpSpPr>
          <p:nvPr/>
        </p:nvGrpSpPr>
        <p:grpSpPr bwMode="auto">
          <a:xfrm>
            <a:off x="2860675" y="3914775"/>
            <a:ext cx="1706563" cy="1844675"/>
            <a:chOff x="1935" y="2160"/>
            <a:chExt cx="1294" cy="1399"/>
          </a:xfrm>
        </p:grpSpPr>
        <p:pic>
          <p:nvPicPr>
            <p:cNvPr id="12325" name="Picture 3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216"/>
              <a:ext cx="1248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6" name="Oval 6"/>
            <p:cNvSpPr>
              <a:spLocks noChangeArrowheads="1"/>
            </p:cNvSpPr>
            <p:nvPr/>
          </p:nvSpPr>
          <p:spPr bwMode="gray">
            <a:xfrm>
              <a:off x="1935" y="2160"/>
              <a:ext cx="1294" cy="122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 sz="18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327" name="Oval 7"/>
            <p:cNvSpPr>
              <a:spLocks noChangeArrowheads="1"/>
            </p:cNvSpPr>
            <p:nvPr/>
          </p:nvSpPr>
          <p:spPr bwMode="gray">
            <a:xfrm>
              <a:off x="1952" y="2167"/>
              <a:ext cx="1262" cy="119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 sz="18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328" name="Oval 8"/>
            <p:cNvSpPr>
              <a:spLocks noChangeArrowheads="1"/>
            </p:cNvSpPr>
            <p:nvPr/>
          </p:nvSpPr>
          <p:spPr bwMode="gray">
            <a:xfrm>
              <a:off x="1965" y="2178"/>
              <a:ext cx="1201" cy="1120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 sz="18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329" name="Oval 9"/>
            <p:cNvSpPr>
              <a:spLocks noChangeArrowheads="1"/>
            </p:cNvSpPr>
            <p:nvPr/>
          </p:nvSpPr>
          <p:spPr bwMode="gray">
            <a:xfrm>
              <a:off x="2035" y="2210"/>
              <a:ext cx="1068" cy="90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 sz="1800">
                <a:solidFill>
                  <a:prstClr val="black"/>
                </a:solidFill>
                <a:ea typeface="+mn-ea"/>
              </a:endParaRPr>
            </a:p>
          </p:txBody>
        </p:sp>
      </p:grpSp>
      <p:grpSp>
        <p:nvGrpSpPr>
          <p:cNvPr id="12302" name="Group 41"/>
          <p:cNvGrpSpPr>
            <a:grpSpLocks/>
          </p:cNvGrpSpPr>
          <p:nvPr/>
        </p:nvGrpSpPr>
        <p:grpSpPr bwMode="auto">
          <a:xfrm>
            <a:off x="217488" y="2900363"/>
            <a:ext cx="1525587" cy="1663700"/>
            <a:chOff x="576" y="1920"/>
            <a:chExt cx="1056" cy="1152"/>
          </a:xfrm>
        </p:grpSpPr>
        <p:pic>
          <p:nvPicPr>
            <p:cNvPr id="12320" name="Picture 36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80"/>
              <a:ext cx="1056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1" name="Oval 12"/>
            <p:cNvSpPr>
              <a:spLocks noChangeArrowheads="1"/>
            </p:cNvSpPr>
            <p:nvPr/>
          </p:nvSpPr>
          <p:spPr bwMode="gray">
            <a:xfrm>
              <a:off x="625" y="1920"/>
              <a:ext cx="993" cy="1011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 sz="18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322" name="Oval 13"/>
            <p:cNvSpPr>
              <a:spLocks noChangeArrowheads="1"/>
            </p:cNvSpPr>
            <p:nvPr/>
          </p:nvSpPr>
          <p:spPr bwMode="gray">
            <a:xfrm>
              <a:off x="637" y="1925"/>
              <a:ext cx="970" cy="98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 sz="18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323" name="Oval 14"/>
            <p:cNvSpPr>
              <a:spLocks noChangeArrowheads="1"/>
            </p:cNvSpPr>
            <p:nvPr/>
          </p:nvSpPr>
          <p:spPr bwMode="gray">
            <a:xfrm>
              <a:off x="648" y="1935"/>
              <a:ext cx="922" cy="922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 sz="18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324" name="Oval 15"/>
            <p:cNvSpPr>
              <a:spLocks noChangeArrowheads="1"/>
            </p:cNvSpPr>
            <p:nvPr/>
          </p:nvSpPr>
          <p:spPr bwMode="gray">
            <a:xfrm>
              <a:off x="701" y="1961"/>
              <a:ext cx="821" cy="74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 sz="1800">
                <a:solidFill>
                  <a:prstClr val="black"/>
                </a:solidFill>
                <a:ea typeface="+mn-ea"/>
              </a:endParaRPr>
            </a:p>
          </p:txBody>
        </p:sp>
      </p:grpSp>
      <p:grpSp>
        <p:nvGrpSpPr>
          <p:cNvPr id="12303" name="Group 39"/>
          <p:cNvGrpSpPr>
            <a:grpSpLocks/>
          </p:cNvGrpSpPr>
          <p:nvPr/>
        </p:nvGrpSpPr>
        <p:grpSpPr bwMode="auto">
          <a:xfrm>
            <a:off x="1728788" y="1268413"/>
            <a:ext cx="1504950" cy="1249362"/>
            <a:chOff x="1560" y="768"/>
            <a:chExt cx="672" cy="558"/>
          </a:xfrm>
        </p:grpSpPr>
        <p:pic>
          <p:nvPicPr>
            <p:cNvPr id="12315" name="Picture 38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1140"/>
              <a:ext cx="672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6" name="Oval 24"/>
            <p:cNvSpPr>
              <a:spLocks noChangeArrowheads="1"/>
            </p:cNvSpPr>
            <p:nvPr/>
          </p:nvSpPr>
          <p:spPr bwMode="gray">
            <a:xfrm>
              <a:off x="1658" y="768"/>
              <a:ext cx="469" cy="459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 sz="18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317" name="Oval 25"/>
            <p:cNvSpPr>
              <a:spLocks noChangeArrowheads="1"/>
            </p:cNvSpPr>
            <p:nvPr/>
          </p:nvSpPr>
          <p:spPr bwMode="gray">
            <a:xfrm>
              <a:off x="1664" y="770"/>
              <a:ext cx="458" cy="44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 sz="18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318" name="Oval 26"/>
            <p:cNvSpPr>
              <a:spLocks noChangeArrowheads="1"/>
            </p:cNvSpPr>
            <p:nvPr/>
          </p:nvSpPr>
          <p:spPr bwMode="gray">
            <a:xfrm>
              <a:off x="1669" y="775"/>
              <a:ext cx="435" cy="41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 sz="18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319" name="Oval 27"/>
            <p:cNvSpPr>
              <a:spLocks noChangeArrowheads="1"/>
            </p:cNvSpPr>
            <p:nvPr/>
          </p:nvSpPr>
          <p:spPr bwMode="gray">
            <a:xfrm>
              <a:off x="1694" y="787"/>
              <a:ext cx="387" cy="3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 sz="1800">
                <a:solidFill>
                  <a:prstClr val="black"/>
                </a:solidFill>
                <a:ea typeface="+mn-ea"/>
              </a:endParaRPr>
            </a:p>
          </p:txBody>
        </p:sp>
      </p:grpSp>
      <p:sp>
        <p:nvSpPr>
          <p:cNvPr id="12304" name="Text Box 28"/>
          <p:cNvSpPr txBox="1">
            <a:spLocks noChangeArrowheads="1"/>
          </p:cNvSpPr>
          <p:nvPr/>
        </p:nvSpPr>
        <p:spPr bwMode="auto">
          <a:xfrm>
            <a:off x="2017713" y="1654175"/>
            <a:ext cx="954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>
                <a:solidFill>
                  <a:srgbClr val="000000"/>
                </a:solidFill>
                <a:ea typeface="+mn-ea"/>
              </a:rPr>
              <a:t>CEMADEN</a:t>
            </a:r>
          </a:p>
        </p:txBody>
      </p:sp>
      <p:sp>
        <p:nvSpPr>
          <p:cNvPr id="12305" name="Text Box 31"/>
          <p:cNvSpPr txBox="1">
            <a:spLocks noChangeArrowheads="1"/>
          </p:cNvSpPr>
          <p:nvPr/>
        </p:nvSpPr>
        <p:spPr bwMode="auto">
          <a:xfrm>
            <a:off x="3076575" y="4402138"/>
            <a:ext cx="1192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000"/>
                </a:solidFill>
                <a:ea typeface="+mn-ea"/>
              </a:rPr>
              <a:t>DEFESA</a:t>
            </a:r>
          </a:p>
          <a:p>
            <a:pPr algn="ctr" eaLnBrk="1" hangingPunct="1"/>
            <a:r>
              <a:rPr lang="en-US" altLang="pt-BR" sz="2000" b="1">
                <a:solidFill>
                  <a:srgbClr val="000000"/>
                </a:solidFill>
                <a:ea typeface="+mn-ea"/>
              </a:rPr>
              <a:t>CIVIL</a:t>
            </a:r>
          </a:p>
        </p:txBody>
      </p:sp>
      <p:sp>
        <p:nvSpPr>
          <p:cNvPr id="12306" name="Text Box 31"/>
          <p:cNvSpPr txBox="1">
            <a:spLocks noChangeArrowheads="1"/>
          </p:cNvSpPr>
          <p:nvPr/>
        </p:nvSpPr>
        <p:spPr bwMode="auto">
          <a:xfrm>
            <a:off x="374650" y="3436938"/>
            <a:ext cx="1190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000"/>
                </a:solidFill>
                <a:ea typeface="+mn-ea"/>
              </a:rPr>
              <a:t>CENAD</a:t>
            </a:r>
          </a:p>
        </p:txBody>
      </p:sp>
      <p:sp>
        <p:nvSpPr>
          <p:cNvPr id="12307" name="CaixaDeTexto 66"/>
          <p:cNvSpPr txBox="1">
            <a:spLocks noChangeArrowheads="1"/>
          </p:cNvSpPr>
          <p:nvPr/>
        </p:nvSpPr>
        <p:spPr bwMode="auto">
          <a:xfrm>
            <a:off x="411163" y="4467225"/>
            <a:ext cx="14668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solidFill>
                  <a:prstClr val="white"/>
                </a:solidFill>
                <a:ea typeface="+mn-ea"/>
              </a:rPr>
              <a:t>Alarme e </a:t>
            </a:r>
          </a:p>
          <a:p>
            <a:pPr algn="ctr" eaLnBrk="1" hangingPunct="1"/>
            <a:r>
              <a:rPr lang="pt-BR" altLang="pt-BR" sz="1600" b="1">
                <a:solidFill>
                  <a:prstClr val="white"/>
                </a:solidFill>
                <a:ea typeface="+mn-ea"/>
              </a:rPr>
              <a:t>Articulação</a:t>
            </a:r>
          </a:p>
          <a:p>
            <a:pPr eaLnBrk="1" hangingPunct="1"/>
            <a:endParaRPr lang="pt-BR" altLang="pt-BR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12308" name="CaixaDeTexto 67"/>
          <p:cNvSpPr txBox="1">
            <a:spLocks noChangeArrowheads="1"/>
          </p:cNvSpPr>
          <p:nvPr/>
        </p:nvSpPr>
        <p:spPr bwMode="auto">
          <a:xfrm>
            <a:off x="1498600" y="2390775"/>
            <a:ext cx="17462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solidFill>
                  <a:prstClr val="white"/>
                </a:solidFill>
                <a:ea typeface="+mn-ea"/>
              </a:rPr>
              <a:t>Monitoramento</a:t>
            </a:r>
          </a:p>
          <a:p>
            <a:pPr algn="ctr" eaLnBrk="1" hangingPunct="1"/>
            <a:r>
              <a:rPr lang="pt-BR" altLang="pt-BR" sz="1600" b="1">
                <a:solidFill>
                  <a:prstClr val="white"/>
                </a:solidFill>
                <a:ea typeface="+mn-ea"/>
              </a:rPr>
              <a:t> e Alerta</a:t>
            </a:r>
          </a:p>
          <a:p>
            <a:pPr eaLnBrk="1" hangingPunct="1"/>
            <a:endParaRPr lang="pt-BR" altLang="pt-BR" sz="1800">
              <a:solidFill>
                <a:prstClr val="black"/>
              </a:solidFill>
              <a:ea typeface="+mn-ea"/>
            </a:endParaRPr>
          </a:p>
        </p:txBody>
      </p:sp>
      <p:sp>
        <p:nvSpPr>
          <p:cNvPr id="12309" name="CaixaDeTexto 31"/>
          <p:cNvSpPr txBox="1">
            <a:spLocks noChangeArrowheads="1"/>
          </p:cNvSpPr>
          <p:nvPr/>
        </p:nvSpPr>
        <p:spPr bwMode="auto">
          <a:xfrm>
            <a:off x="1801813" y="3309939"/>
            <a:ext cx="29862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600" dirty="0">
                <a:solidFill>
                  <a:prstClr val="black"/>
                </a:solidFill>
                <a:ea typeface="+mn-ea"/>
              </a:rPr>
              <a:t>MS, GSI, MT, FORÇAS ARMADAS</a:t>
            </a:r>
            <a:endParaRPr lang="pt-BR" altLang="pt-BR" sz="16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1286" name="CaixaDeTexto 4"/>
          <p:cNvSpPr txBox="1">
            <a:spLocks noChangeArrowheads="1"/>
          </p:cNvSpPr>
          <p:nvPr/>
        </p:nvSpPr>
        <p:spPr bwMode="auto">
          <a:xfrm>
            <a:off x="3635375" y="1295400"/>
            <a:ext cx="150812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000" b="1" dirty="0">
                <a:solidFill>
                  <a:prstClr val="black"/>
                </a:solidFill>
                <a:ea typeface="+mn-ea"/>
              </a:rPr>
              <a:t>INMET , INPE, DECEA/MD e CENTROS ESTADUAIS</a:t>
            </a:r>
          </a:p>
          <a:p>
            <a:pPr algn="ctr" eaLnBrk="1" hangingPunct="1"/>
            <a:r>
              <a:rPr lang="pt-BR" altLang="pt-BR" sz="900" dirty="0">
                <a:solidFill>
                  <a:prstClr val="black"/>
                </a:solidFill>
                <a:ea typeface="+mn-ea"/>
              </a:rPr>
              <a:t>Informações meteorológicas</a:t>
            </a:r>
            <a:endParaRPr lang="pt-BR" altLang="pt-BR" sz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1287" name="CaixaDeTexto 4"/>
          <p:cNvSpPr txBox="1">
            <a:spLocks noChangeArrowheads="1"/>
          </p:cNvSpPr>
          <p:nvPr/>
        </p:nvSpPr>
        <p:spPr bwMode="auto">
          <a:xfrm>
            <a:off x="4943574" y="1368425"/>
            <a:ext cx="153035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000" b="1" dirty="0">
                <a:solidFill>
                  <a:prstClr val="black"/>
                </a:solidFill>
                <a:ea typeface="+mn-ea"/>
              </a:rPr>
              <a:t>MI, </a:t>
            </a:r>
            <a:r>
              <a:rPr lang="en-US" altLang="pt-BR" sz="1000" b="1" dirty="0" err="1">
                <a:solidFill>
                  <a:prstClr val="black"/>
                </a:solidFill>
                <a:ea typeface="+mn-ea"/>
              </a:rPr>
              <a:t>MCid</a:t>
            </a:r>
            <a:r>
              <a:rPr lang="en-US" altLang="pt-BR" sz="1000" b="1" dirty="0">
                <a:solidFill>
                  <a:prstClr val="black"/>
                </a:solidFill>
                <a:ea typeface="+mn-ea"/>
              </a:rPr>
              <a:t> e IBGE</a:t>
            </a:r>
            <a:endParaRPr lang="pt-BR" altLang="pt-BR" sz="1000" b="1" dirty="0">
              <a:solidFill>
                <a:prstClr val="black"/>
              </a:solidFill>
              <a:ea typeface="+mn-ea"/>
            </a:endParaRPr>
          </a:p>
          <a:p>
            <a:pPr algn="ctr" eaLnBrk="1" hangingPunct="1"/>
            <a:r>
              <a:rPr lang="pt-BR" altLang="pt-BR" sz="900" dirty="0">
                <a:solidFill>
                  <a:prstClr val="black"/>
                </a:solidFill>
                <a:ea typeface="+mn-ea"/>
              </a:rPr>
              <a:t>Análise de Risco e Vulnerabilidade a </a:t>
            </a:r>
            <a:endParaRPr lang="pt-BR" altLang="pt-BR" sz="900" dirty="0" smtClean="0">
              <a:solidFill>
                <a:prstClr val="black"/>
              </a:solidFill>
              <a:ea typeface="+mn-ea"/>
            </a:endParaRPr>
          </a:p>
          <a:p>
            <a:pPr algn="ctr" eaLnBrk="1" hangingPunct="1"/>
            <a:r>
              <a:rPr lang="pt-BR" altLang="pt-BR" sz="900" dirty="0" smtClean="0">
                <a:solidFill>
                  <a:prstClr val="black"/>
                </a:solidFill>
                <a:ea typeface="+mn-ea"/>
              </a:rPr>
              <a:t>Desastres</a:t>
            </a:r>
            <a:endParaRPr lang="pt-BR" altLang="pt-BR" sz="9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1288" name="CaixaDeTexto 4"/>
          <p:cNvSpPr txBox="1">
            <a:spLocks noChangeArrowheads="1"/>
          </p:cNvSpPr>
          <p:nvPr/>
        </p:nvSpPr>
        <p:spPr bwMode="auto">
          <a:xfrm>
            <a:off x="6136255" y="1287810"/>
            <a:ext cx="125814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CPRM</a:t>
            </a:r>
          </a:p>
          <a:p>
            <a:pPr algn="ctr">
              <a:defRPr/>
            </a:pPr>
            <a:r>
              <a:rPr lang="pt-BR" sz="1000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Mapeamento</a:t>
            </a:r>
          </a:p>
          <a:p>
            <a:pPr algn="ctr">
              <a:defRPr/>
            </a:pPr>
            <a:r>
              <a:rPr lang="pt-BR" sz="1000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pt-BR" sz="105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geológico-</a:t>
            </a:r>
          </a:p>
          <a:p>
            <a:pPr algn="ctr">
              <a:defRPr/>
            </a:pPr>
            <a:r>
              <a:rPr lang="pt-BR" sz="105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geotécnico</a:t>
            </a:r>
            <a:endParaRPr lang="pt-BR" sz="1050" dirty="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1289" name="CaixaDeTexto 4"/>
          <p:cNvSpPr txBox="1">
            <a:spLocks noChangeArrowheads="1"/>
          </p:cNvSpPr>
          <p:nvPr/>
        </p:nvSpPr>
        <p:spPr bwMode="auto">
          <a:xfrm>
            <a:off x="7268812" y="1341438"/>
            <a:ext cx="83343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50" b="1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ANA</a:t>
            </a:r>
          </a:p>
          <a:p>
            <a:pPr algn="ctr">
              <a:defRPr/>
            </a:pPr>
            <a:r>
              <a:rPr lang="pt-BR" sz="1000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Informações</a:t>
            </a:r>
          </a:p>
          <a:p>
            <a:pPr algn="ctr">
              <a:defRPr/>
            </a:pPr>
            <a:r>
              <a:rPr lang="pt-BR" sz="1000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 hidrológicas</a:t>
            </a:r>
          </a:p>
        </p:txBody>
      </p:sp>
      <p:sp>
        <p:nvSpPr>
          <p:cNvPr id="12314" name="CaixaDeTexto 74"/>
          <p:cNvSpPr txBox="1">
            <a:spLocks noChangeArrowheads="1"/>
          </p:cNvSpPr>
          <p:nvPr/>
        </p:nvSpPr>
        <p:spPr bwMode="auto">
          <a:xfrm>
            <a:off x="2700338" y="5641975"/>
            <a:ext cx="19637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solidFill>
                  <a:prstClr val="white"/>
                </a:solidFill>
                <a:ea typeface="+mn-ea"/>
              </a:rPr>
              <a:t>Mobilização e Resposta</a:t>
            </a:r>
          </a:p>
          <a:p>
            <a:pPr algn="ctr" eaLnBrk="1" hangingPunct="1"/>
            <a:endParaRPr lang="pt-BR" altLang="pt-BR" sz="1600" b="1">
              <a:solidFill>
                <a:prstClr val="white"/>
              </a:solidFill>
              <a:ea typeface="+mn-ea"/>
            </a:endParaRPr>
          </a:p>
        </p:txBody>
      </p:sp>
      <p:sp>
        <p:nvSpPr>
          <p:cNvPr id="45" name="Rectângulo arredondado 54"/>
          <p:cNvSpPr/>
          <p:nvPr/>
        </p:nvSpPr>
        <p:spPr>
          <a:xfrm>
            <a:off x="3635376" y="2060848"/>
            <a:ext cx="5440362" cy="677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1000" b="1" dirty="0" smtClean="0">
              <a:solidFill>
                <a:prstClr val="black"/>
              </a:solidFill>
            </a:endParaRPr>
          </a:p>
          <a:p>
            <a:pPr algn="ctr" eaLnBrk="1" hangingPunct="1"/>
            <a:endParaRPr lang="pt-BR" altLang="pt-BR" sz="1000" b="1" dirty="0">
              <a:solidFill>
                <a:prstClr val="black"/>
              </a:solidFill>
            </a:endParaRPr>
          </a:p>
          <a:p>
            <a:pPr algn="ctr" eaLnBrk="1" hangingPunct="1"/>
            <a:r>
              <a:rPr lang="pt-BR" altLang="pt-BR" sz="1000" b="1" dirty="0" smtClean="0">
                <a:solidFill>
                  <a:prstClr val="black"/>
                </a:solidFill>
              </a:rPr>
              <a:t>UNIVERSIDADES</a:t>
            </a:r>
            <a:r>
              <a:rPr lang="pt-BR" altLang="pt-BR" sz="1000" b="1" dirty="0">
                <a:solidFill>
                  <a:prstClr val="black"/>
                </a:solidFill>
              </a:rPr>
              <a:t>, INSTITUTOS DE PESQUISA</a:t>
            </a:r>
          </a:p>
          <a:p>
            <a:pPr algn="ctr" eaLnBrk="1" hangingPunct="1"/>
            <a:r>
              <a:rPr lang="pt-BR" altLang="pt-BR" sz="1000" dirty="0">
                <a:solidFill>
                  <a:prstClr val="black"/>
                </a:solidFill>
              </a:rPr>
              <a:t>Geração de conhecimento, aprimoramento de metodologias, banco de dados de pesquisas </a:t>
            </a:r>
          </a:p>
          <a:p>
            <a:pPr algn="ctr" eaLnBrk="1" hangingPunct="1"/>
            <a:r>
              <a:rPr lang="pt-BR" altLang="pt-BR" sz="1000" dirty="0">
                <a:solidFill>
                  <a:prstClr val="black"/>
                </a:solidFill>
              </a:rPr>
              <a:t>aplicadas a desastres naturais (suscetibilidade, vulnerabilidade, risco)</a:t>
            </a:r>
          </a:p>
          <a:p>
            <a:pPr algn="ctr" eaLnBrk="1" hangingPunct="1"/>
            <a:endParaRPr lang="pt-BR" altLang="pt-BR" sz="1800" dirty="0">
              <a:solidFill>
                <a:srgbClr val="000000"/>
              </a:solidFill>
            </a:endParaRPr>
          </a:p>
        </p:txBody>
      </p:sp>
      <p:sp>
        <p:nvSpPr>
          <p:cNvPr id="46" name="Rectângulo arredondado 55"/>
          <p:cNvSpPr/>
          <p:nvPr/>
        </p:nvSpPr>
        <p:spPr>
          <a:xfrm>
            <a:off x="8162925" y="1312863"/>
            <a:ext cx="912813" cy="677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1000" dirty="0">
              <a:solidFill>
                <a:prstClr val="black"/>
              </a:solidFill>
            </a:endParaRPr>
          </a:p>
        </p:txBody>
      </p:sp>
      <p:sp>
        <p:nvSpPr>
          <p:cNvPr id="47" name="CaixaDeTexto 4"/>
          <p:cNvSpPr txBox="1">
            <a:spLocks noChangeArrowheads="1"/>
          </p:cNvSpPr>
          <p:nvPr/>
        </p:nvSpPr>
        <p:spPr bwMode="auto">
          <a:xfrm>
            <a:off x="8102250" y="1348629"/>
            <a:ext cx="1021112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50" b="1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COMUNIDADE</a:t>
            </a:r>
          </a:p>
          <a:p>
            <a:pPr algn="ctr">
              <a:defRPr/>
            </a:pPr>
            <a:r>
              <a:rPr lang="pt-BR" sz="1050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Informações</a:t>
            </a:r>
          </a:p>
          <a:p>
            <a:pPr algn="ctr">
              <a:defRPr/>
            </a:pPr>
            <a:r>
              <a:rPr lang="pt-BR" sz="1050" dirty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locais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 idx="4294967295"/>
          </p:nvPr>
        </p:nvSpPr>
        <p:spPr>
          <a:xfrm>
            <a:off x="107504" y="17442"/>
            <a:ext cx="8964488" cy="1000125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t-BR" altLang="pt-BR" sz="3600" dirty="0" smtClean="0">
                <a:solidFill>
                  <a:schemeClr val="bg1"/>
                </a:solidFill>
                <a:latin typeface="Arial"/>
                <a:cs typeface="Arial"/>
              </a:rPr>
              <a:t>Tipos e Níveis dos Alertas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005797" y="984398"/>
            <a:ext cx="5257350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800" dirty="0"/>
              <a:t>O </a:t>
            </a:r>
            <a:r>
              <a:rPr lang="pt-B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Prognóstico</a:t>
            </a:r>
            <a:r>
              <a:rPr lang="pt-BR" sz="1800" dirty="0"/>
              <a:t> </a:t>
            </a:r>
            <a:r>
              <a:rPr lang="pt-BR" sz="1800" dirty="0" smtClean="0"/>
              <a:t>é </a:t>
            </a:r>
            <a:r>
              <a:rPr lang="pt-BR" sz="1800" dirty="0"/>
              <a:t>importante na tomada de decisão para emissão dos alertas.</a:t>
            </a:r>
          </a:p>
          <a:p>
            <a:pPr algn="just"/>
            <a:r>
              <a:rPr lang="pt-B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Prognóstico</a:t>
            </a:r>
            <a:r>
              <a:rPr lang="pt-BR" sz="1800" dirty="0" smtClean="0"/>
              <a:t> </a:t>
            </a:r>
            <a:r>
              <a:rPr lang="pt-BR" sz="1800" dirty="0"/>
              <a:t>é o conhecimento prévio, baseado no diagnóstico </a:t>
            </a:r>
            <a:r>
              <a:rPr lang="pt-BR" sz="1800" dirty="0" smtClean="0"/>
              <a:t>da equipe </a:t>
            </a:r>
            <a:r>
              <a:rPr lang="pt-BR" sz="1800" dirty="0"/>
              <a:t>de operadores, da possibilidade de ocorrência, duração e evolução de </a:t>
            </a:r>
            <a:r>
              <a:rPr lang="pt-BR" sz="1800" dirty="0" smtClean="0"/>
              <a:t>um </a:t>
            </a:r>
            <a:r>
              <a:rPr lang="pt-BR" sz="1800" dirty="0"/>
              <a:t>evento. </a:t>
            </a:r>
            <a:r>
              <a:rPr lang="pt-BR" sz="1800" dirty="0" smtClean="0"/>
              <a:t> </a:t>
            </a:r>
            <a:endParaRPr lang="pt-BR" sz="1800" dirty="0"/>
          </a:p>
        </p:txBody>
      </p:sp>
      <p:sp>
        <p:nvSpPr>
          <p:cNvPr id="6" name="CaixaDeTexto 6"/>
          <p:cNvSpPr txBox="1"/>
          <p:nvPr/>
        </p:nvSpPr>
        <p:spPr>
          <a:xfrm>
            <a:off x="611560" y="2516753"/>
            <a:ext cx="3312368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/>
              <a:t>Alertas geodinâmicos</a:t>
            </a:r>
            <a:endParaRPr lang="pt-BR" sz="1800" dirty="0" smtClean="0"/>
          </a:p>
          <a:p>
            <a:pPr algn="ctr"/>
            <a:r>
              <a:rPr lang="pt-BR" sz="1800" i="1" dirty="0" smtClean="0"/>
              <a:t>Movimentos de massa: escorregamentos, queda de rocha, corridas de detritos e outros </a:t>
            </a:r>
            <a:endParaRPr lang="pt-BR" sz="1800" i="1" dirty="0"/>
          </a:p>
        </p:txBody>
      </p:sp>
      <p:sp>
        <p:nvSpPr>
          <p:cNvPr id="7" name="CaixaDeTexto 7"/>
          <p:cNvSpPr txBox="1"/>
          <p:nvPr/>
        </p:nvSpPr>
        <p:spPr>
          <a:xfrm>
            <a:off x="5004047" y="2793752"/>
            <a:ext cx="3309247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/>
              <a:t>Alertas hidrológicos</a:t>
            </a:r>
            <a:endParaRPr lang="pt-BR" sz="1800" dirty="0" smtClean="0"/>
          </a:p>
          <a:p>
            <a:pPr algn="ctr"/>
            <a:r>
              <a:rPr lang="pt-BR" sz="1800" i="1" dirty="0" smtClean="0"/>
              <a:t>Inundação gradual, inundação brusca, enxurradas e outros</a:t>
            </a:r>
            <a:endParaRPr lang="pt-BR" sz="1800" i="1" dirty="0"/>
          </a:p>
        </p:txBody>
      </p:sp>
      <p:sp>
        <p:nvSpPr>
          <p:cNvPr id="8" name="CaixaDeTexto 9"/>
          <p:cNvSpPr txBox="1"/>
          <p:nvPr/>
        </p:nvSpPr>
        <p:spPr>
          <a:xfrm>
            <a:off x="1223628" y="4174678"/>
            <a:ext cx="669674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/>
              <a:t>Tomada de decisão</a:t>
            </a:r>
            <a:r>
              <a:rPr lang="pt-BR" sz="1800" dirty="0" smtClean="0"/>
              <a:t>:</a:t>
            </a:r>
          </a:p>
          <a:p>
            <a:pPr algn="ctr"/>
            <a:r>
              <a:rPr lang="pt-BR" sz="1800" i="1" dirty="0" smtClean="0"/>
              <a:t>A partir da integração das informações define-se o nível do alerta</a:t>
            </a:r>
            <a:endParaRPr lang="pt-BR" sz="1800" i="1" dirty="0"/>
          </a:p>
        </p:txBody>
      </p:sp>
      <p:pic>
        <p:nvPicPr>
          <p:cNvPr id="9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72" y="4941168"/>
            <a:ext cx="6066455" cy="1667754"/>
          </a:xfrm>
          <a:prstGeom prst="rect">
            <a:avLst/>
          </a:prstGeom>
        </p:spPr>
      </p:pic>
      <p:sp>
        <p:nvSpPr>
          <p:cNvPr id="10" name="Seta dobrada 11"/>
          <p:cNvSpPr/>
          <p:nvPr/>
        </p:nvSpPr>
        <p:spPr>
          <a:xfrm rot="5400000">
            <a:off x="7403160" y="1432049"/>
            <a:ext cx="813816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 dobrada 13"/>
          <p:cNvSpPr/>
          <p:nvPr/>
        </p:nvSpPr>
        <p:spPr>
          <a:xfrm rot="16200000" flipH="1">
            <a:off x="1081905" y="1421185"/>
            <a:ext cx="792088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Divisa 14"/>
          <p:cNvSpPr/>
          <p:nvPr/>
        </p:nvSpPr>
        <p:spPr>
          <a:xfrm rot="5400000">
            <a:off x="4113080" y="3287698"/>
            <a:ext cx="692104" cy="782376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 idx="4294967295"/>
          </p:nvPr>
        </p:nvSpPr>
        <p:spPr>
          <a:xfrm>
            <a:off x="107504" y="17442"/>
            <a:ext cx="8964488" cy="1000125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t-BR" altLang="pt-BR" sz="3200" dirty="0" smtClean="0">
                <a:solidFill>
                  <a:schemeClr val="bg1"/>
                </a:solidFill>
                <a:latin typeface="Arial"/>
                <a:cs typeface="Arial"/>
              </a:rPr>
              <a:t>Áreas de atuação do CEMADEN - MCTI</a:t>
            </a:r>
          </a:p>
        </p:txBody>
      </p:sp>
      <p:sp>
        <p:nvSpPr>
          <p:cNvPr id="5" name="CaixaDeTexto 3"/>
          <p:cNvSpPr txBox="1"/>
          <p:nvPr/>
        </p:nvSpPr>
        <p:spPr>
          <a:xfrm>
            <a:off x="107504" y="1496973"/>
            <a:ext cx="72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Desastres naturais associados a:</a:t>
            </a:r>
          </a:p>
          <a:p>
            <a:endParaRPr lang="pt-BR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Movimentos de massa (deslizamentos de terra)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Inundações (graduais e bruscas)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Alagamentos urbanos severos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FF0000"/>
                </a:solidFill>
                <a:latin typeface="Arial"/>
                <a:cs typeface="Arial"/>
              </a:rPr>
              <a:t>Incêndios florestais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FF0000"/>
                </a:solidFill>
                <a:latin typeface="Arial"/>
                <a:cs typeface="Arial"/>
              </a:rPr>
              <a:t>SECAS</a:t>
            </a:r>
            <a:endParaRPr lang="pt-BR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pt-BR" dirty="0">
              <a:latin typeface="Arial"/>
              <a:cs typeface="Arial"/>
            </a:endParaRPr>
          </a:p>
        </p:txBody>
      </p:sp>
      <p:sp>
        <p:nvSpPr>
          <p:cNvPr id="6" name="CaixaDeTexto 4"/>
          <p:cNvSpPr txBox="1"/>
          <p:nvPr/>
        </p:nvSpPr>
        <p:spPr>
          <a:xfrm>
            <a:off x="7437916" y="2932053"/>
            <a:ext cx="1526572" cy="46166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6"/>
                </a:solidFill>
              </a:rPr>
              <a:t>ALERTAS</a:t>
            </a:r>
            <a:endParaRPr lang="pt-BR" dirty="0">
              <a:solidFill>
                <a:schemeClr val="accent6"/>
              </a:solidFill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flipH="1" flipV="1">
            <a:off x="7005868" y="2564904"/>
            <a:ext cx="432048" cy="36004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8"/>
          <p:cNvCxnSpPr/>
          <p:nvPr/>
        </p:nvCxnSpPr>
        <p:spPr>
          <a:xfrm flipH="1">
            <a:off x="5220072" y="3188612"/>
            <a:ext cx="2217844" cy="9637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10"/>
          <p:cNvCxnSpPr/>
          <p:nvPr/>
        </p:nvCxnSpPr>
        <p:spPr>
          <a:xfrm flipH="1">
            <a:off x="4932040" y="3386609"/>
            <a:ext cx="2505876" cy="54644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ixaDeTexto 13"/>
          <p:cNvSpPr txBox="1"/>
          <p:nvPr/>
        </p:nvSpPr>
        <p:spPr>
          <a:xfrm>
            <a:off x="5796136" y="4710391"/>
            <a:ext cx="3196516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PESQUISA E 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DESENVOLVIMENTO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11" name="Conector de seta reta 14"/>
          <p:cNvCxnSpPr/>
          <p:nvPr/>
        </p:nvCxnSpPr>
        <p:spPr>
          <a:xfrm flipH="1" flipV="1">
            <a:off x="3203848" y="4725144"/>
            <a:ext cx="2592288" cy="320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6"/>
          <p:cNvCxnSpPr/>
          <p:nvPr/>
        </p:nvCxnSpPr>
        <p:spPr>
          <a:xfrm flipH="1">
            <a:off x="1979712" y="5249552"/>
            <a:ext cx="3816424" cy="1956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51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9985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Mapas da Rede Observacional do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Cemaden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26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9985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Mapas da Rede Observacional do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Cemaden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530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9985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Mapas da Rede Observacional do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Cemaden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90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ema1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9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0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26064</TotalTime>
  <Words>1605</Words>
  <Application>Microsoft Macintosh PowerPoint</Application>
  <PresentationFormat>On-screen Show (4:3)</PresentationFormat>
  <Paragraphs>268</Paragraphs>
  <Slides>39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22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39</vt:i4>
      </vt:variant>
    </vt:vector>
  </HeadingPairs>
  <TitlesOfParts>
    <vt:vector size="61" baseType="lpstr">
      <vt:lpstr>Estrutura padrão</vt:lpstr>
      <vt:lpstr>Default Theme</vt:lpstr>
      <vt:lpstr>4_Design padrão</vt:lpstr>
      <vt:lpstr>1_Office Theme</vt:lpstr>
      <vt:lpstr>10_Design padrão</vt:lpstr>
      <vt:lpstr>22_Design padrão</vt:lpstr>
      <vt:lpstr>9_Design padrão</vt:lpstr>
      <vt:lpstr>1_Personalizar design</vt:lpstr>
      <vt:lpstr>6_Personalizar design</vt:lpstr>
      <vt:lpstr>Origin</vt:lpstr>
      <vt:lpstr>9_Personalizar design</vt:lpstr>
      <vt:lpstr>13_Design padrão</vt:lpstr>
      <vt:lpstr>Default Design</vt:lpstr>
      <vt:lpstr>Tema1</vt:lpstr>
      <vt:lpstr>11_Design padrão</vt:lpstr>
      <vt:lpstr>19_Design padrão</vt:lpstr>
      <vt:lpstr>1_Tema do Office</vt:lpstr>
      <vt:lpstr>Tema do Office</vt:lpstr>
      <vt:lpstr>1_Estrutura padrão</vt:lpstr>
      <vt:lpstr>2_Tema do Office</vt:lpstr>
      <vt:lpstr>3_Tema do Office</vt:lpstr>
      <vt:lpstr>2_Estrutura padrão</vt:lpstr>
      <vt:lpstr>PowerPoint Presentation</vt:lpstr>
      <vt:lpstr>Centro Nacional de Monitoramento e Alertas de Desastres Naturais CEMADEN - MCTI</vt:lpstr>
      <vt:lpstr>PowerPoint Presentation</vt:lpstr>
      <vt:lpstr>Estratégia de Gerenciamento de Riscos de Desastres Naturais</vt:lpstr>
      <vt:lpstr>Tipos e Níveis dos Alertas</vt:lpstr>
      <vt:lpstr>Áreas de atuação do CEMADEN - MCTI</vt:lpstr>
      <vt:lpstr>Mapas da Rede Observacional do Cemaden</vt:lpstr>
      <vt:lpstr>Mapas da Rede Observacional do Cemaden</vt:lpstr>
      <vt:lpstr>Mapas da Rede Observacional do Cemaden</vt:lpstr>
      <vt:lpstr>Mapas da Rede Observacional do Cemaden</vt:lpstr>
      <vt:lpstr>PowerPoint Presentation</vt:lpstr>
      <vt:lpstr>PowerPoint Presentation</vt:lpstr>
      <vt:lpstr>Crise hídrica na região sudeste</vt:lpstr>
      <vt:lpstr>PowerPoint Presentation</vt:lpstr>
      <vt:lpstr>PowerPoint Presentation</vt:lpstr>
      <vt:lpstr>Monitoramento das Bacias do Sistema Cantareira</vt:lpstr>
      <vt:lpstr>Sistema Cantareira</vt:lpstr>
      <vt:lpstr>PowerPoint Presentation</vt:lpstr>
      <vt:lpstr>Projeções da Evolução do Armazenamento do Sist. Cantareira de 01/jun/2015* a 31/dez/2015</vt:lpstr>
      <vt:lpstr>PowerPoint Presentation</vt:lpstr>
      <vt:lpstr>Furnas</vt:lpstr>
      <vt:lpstr>PowerPoint Presentation</vt:lpstr>
      <vt:lpstr>Emborcação</vt:lpstr>
      <vt:lpstr>SECA NO SEMIÁRIDO NORDESTINO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 que é? </vt:lpstr>
      <vt:lpstr>PowerPoint Presentation</vt:lpstr>
    </vt:vector>
  </TitlesOfParts>
  <Company>inpe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cptec</dc:creator>
  <cp:lastModifiedBy>Luz Adriana Cuartas</cp:lastModifiedBy>
  <cp:revision>577</cp:revision>
  <dcterms:created xsi:type="dcterms:W3CDTF">2001-10-24T18:22:55Z</dcterms:created>
  <dcterms:modified xsi:type="dcterms:W3CDTF">2015-06-03T12:42:26Z</dcterms:modified>
</cp:coreProperties>
</file>