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6" r:id="rId3"/>
    <p:sldId id="257" r:id="rId4"/>
    <p:sldId id="258" r:id="rId5"/>
    <p:sldId id="260" r:id="rId6"/>
    <p:sldId id="261" r:id="rId7"/>
    <p:sldId id="259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  <p:sldId id="271" r:id="rId19"/>
    <p:sldId id="274" r:id="rId2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FC30"/>
    <a:srgbClr val="EAEC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FA985-C305-402E-BC4D-DA5D56A3FE5D}" type="datetimeFigureOut">
              <a:rPr lang="pt-BR" smtClean="0"/>
              <a:t>09/06/2019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4743B-1D4E-452F-AAA1-B1888F512E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0498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FA985-C305-402E-BC4D-DA5D56A3FE5D}" type="datetimeFigureOut">
              <a:rPr lang="pt-BR" smtClean="0"/>
              <a:t>09/06/2019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4743B-1D4E-452F-AAA1-B1888F512E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0668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FA985-C305-402E-BC4D-DA5D56A3FE5D}" type="datetimeFigureOut">
              <a:rPr lang="pt-BR" smtClean="0"/>
              <a:t>09/06/2019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4743B-1D4E-452F-AAA1-B1888F512E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8989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FA985-C305-402E-BC4D-DA5D56A3FE5D}" type="datetimeFigureOut">
              <a:rPr lang="pt-BR" smtClean="0"/>
              <a:t>09/06/2019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4743B-1D4E-452F-AAA1-B1888F512E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9981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FA985-C305-402E-BC4D-DA5D56A3FE5D}" type="datetimeFigureOut">
              <a:rPr lang="pt-BR" smtClean="0"/>
              <a:t>09/06/2019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4743B-1D4E-452F-AAA1-B1888F512E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4458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FA985-C305-402E-BC4D-DA5D56A3FE5D}" type="datetimeFigureOut">
              <a:rPr lang="pt-BR" smtClean="0"/>
              <a:t>09/06/2019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4743B-1D4E-452F-AAA1-B1888F512E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1832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FA985-C305-402E-BC4D-DA5D56A3FE5D}" type="datetimeFigureOut">
              <a:rPr lang="pt-BR" smtClean="0"/>
              <a:t>09/06/2019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4743B-1D4E-452F-AAA1-B1888F512E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6798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FA985-C305-402E-BC4D-DA5D56A3FE5D}" type="datetimeFigureOut">
              <a:rPr lang="pt-BR" smtClean="0"/>
              <a:t>09/06/2019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4743B-1D4E-452F-AAA1-B1888F512E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7243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FA985-C305-402E-BC4D-DA5D56A3FE5D}" type="datetimeFigureOut">
              <a:rPr lang="pt-BR" smtClean="0"/>
              <a:t>09/06/2019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4743B-1D4E-452F-AAA1-B1888F512E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4128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FA985-C305-402E-BC4D-DA5D56A3FE5D}" type="datetimeFigureOut">
              <a:rPr lang="pt-BR" smtClean="0"/>
              <a:t>09/06/2019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4743B-1D4E-452F-AAA1-B1888F512E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3528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FA985-C305-402E-BC4D-DA5D56A3FE5D}" type="datetimeFigureOut">
              <a:rPr lang="pt-BR" smtClean="0"/>
              <a:t>09/06/2019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4743B-1D4E-452F-AAA1-B1888F512E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8333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4FA985-C305-402E-BC4D-DA5D56A3FE5D}" type="datetimeFigureOut">
              <a:rPr lang="pt-BR" smtClean="0"/>
              <a:t>09/06/2019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4743B-1D4E-452F-AAA1-B1888F512E7B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Picture 2" descr="C:\Users\Jose Luiz\Desktop\DADOS GERAIS\DSV\Apresentações PPT\Imagens para colagem\pmsp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744" y="184449"/>
            <a:ext cx="1520676" cy="435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tângulo 7"/>
          <p:cNvSpPr/>
          <p:nvPr userDrawn="1"/>
        </p:nvSpPr>
        <p:spPr>
          <a:xfrm>
            <a:off x="531044" y="627224"/>
            <a:ext cx="1664692" cy="2159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b="1" dirty="0" smtClean="0"/>
              <a:t>MOBILIDADE</a:t>
            </a:r>
            <a:r>
              <a:rPr lang="pt-BR" sz="900" b="1" baseline="0" dirty="0" smtClean="0"/>
              <a:t> E TRANSPORTES</a:t>
            </a:r>
            <a:endParaRPr lang="en-US" sz="900" b="1" dirty="0"/>
          </a:p>
        </p:txBody>
      </p:sp>
      <p:sp>
        <p:nvSpPr>
          <p:cNvPr id="9" name="Rectangle 18"/>
          <p:cNvSpPr>
            <a:spLocks noChangeArrowheads="1"/>
          </p:cNvSpPr>
          <p:nvPr userDrawn="1"/>
        </p:nvSpPr>
        <p:spPr bwMode="auto">
          <a:xfrm>
            <a:off x="2166697" y="627224"/>
            <a:ext cx="7451725" cy="215900"/>
          </a:xfrm>
          <a:prstGeom prst="rect">
            <a:avLst/>
          </a:prstGeom>
          <a:gradFill rotWithShape="1">
            <a:gsLst>
              <a:gs pos="0">
                <a:srgbClr val="0000CC"/>
              </a:gs>
              <a:gs pos="100000">
                <a:srgbClr val="FFFF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pt-BR">
              <a:latin typeface="Arial" charset="0"/>
            </a:endParaRPr>
          </a:p>
        </p:txBody>
      </p:sp>
      <p:sp>
        <p:nvSpPr>
          <p:cNvPr id="10" name="Text Box 19"/>
          <p:cNvSpPr txBox="1">
            <a:spLocks noChangeArrowheads="1"/>
          </p:cNvSpPr>
          <p:nvPr userDrawn="1"/>
        </p:nvSpPr>
        <p:spPr bwMode="auto">
          <a:xfrm>
            <a:off x="6162973" y="601144"/>
            <a:ext cx="2705610" cy="301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50000"/>
              </a:spcBef>
              <a:defRPr/>
            </a:pPr>
            <a:r>
              <a:rPr kumimoji="1" lang="pt-BR" sz="1600" b="1" dirty="0" smtClean="0">
                <a:solidFill>
                  <a:srgbClr val="0000CC"/>
                </a:solidFill>
                <a:latin typeface="Tahoma" pitchFamily="34" charset="0"/>
              </a:rPr>
              <a:t>PL Bicicletas e Patinetes</a:t>
            </a:r>
            <a:endParaRPr kumimoji="1" lang="pt-BR" sz="1800" b="1" dirty="0">
              <a:solidFill>
                <a:srgbClr val="0000CC"/>
              </a:solidFill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469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hyperlink" Target="http://www.planalto.gov.br/ccivil_03/_Ato2015-2018/2015/Lei/L13154.htm#art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539552" y="1196752"/>
            <a:ext cx="7992888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solidFill>
                  <a:srgbClr val="002060"/>
                </a:solidFill>
              </a:rPr>
              <a:t>Senado </a:t>
            </a:r>
            <a:r>
              <a:rPr lang="pt-BR" b="1" dirty="0" smtClean="0">
                <a:solidFill>
                  <a:srgbClr val="002060"/>
                </a:solidFill>
              </a:rPr>
              <a:t>Federal</a:t>
            </a:r>
          </a:p>
          <a:p>
            <a:pPr algn="ctr"/>
            <a:r>
              <a:rPr lang="pt-BR" dirty="0" smtClean="0">
                <a:solidFill>
                  <a:srgbClr val="002060"/>
                </a:solidFill>
              </a:rPr>
              <a:t>Subcomissão </a:t>
            </a:r>
            <a:r>
              <a:rPr lang="pt-BR" dirty="0">
                <a:solidFill>
                  <a:srgbClr val="002060"/>
                </a:solidFill>
              </a:rPr>
              <a:t>Temporária de Mobilidade Urbana e Acessibilidade </a:t>
            </a:r>
            <a:endParaRPr lang="pt-BR" dirty="0" smtClean="0">
              <a:solidFill>
                <a:srgbClr val="002060"/>
              </a:solidFill>
            </a:endParaRPr>
          </a:p>
          <a:p>
            <a:pPr algn="ctr"/>
            <a:r>
              <a:rPr lang="pt-BR" dirty="0" smtClean="0">
                <a:solidFill>
                  <a:srgbClr val="002060"/>
                </a:solidFill>
              </a:rPr>
              <a:t>Comissão </a:t>
            </a:r>
            <a:r>
              <a:rPr lang="pt-BR" dirty="0">
                <a:solidFill>
                  <a:srgbClr val="002060"/>
                </a:solidFill>
              </a:rPr>
              <a:t>de Direitos Humanos e Legislação Participativa – CDH </a:t>
            </a:r>
            <a:endParaRPr lang="pt-BR" dirty="0" smtClean="0">
              <a:solidFill>
                <a:srgbClr val="002060"/>
              </a:solidFill>
            </a:endParaRPr>
          </a:p>
          <a:p>
            <a:pPr algn="ctr"/>
            <a:endParaRPr lang="pt-BR" dirty="0">
              <a:solidFill>
                <a:srgbClr val="002060"/>
              </a:solidFill>
            </a:endParaRPr>
          </a:p>
          <a:p>
            <a:pPr algn="ctr"/>
            <a:r>
              <a:rPr lang="pt-BR" sz="3200" b="1" dirty="0" smtClean="0">
                <a:solidFill>
                  <a:srgbClr val="002060"/>
                </a:solidFill>
              </a:rPr>
              <a:t>AUDIÊNCIA </a:t>
            </a:r>
            <a:r>
              <a:rPr lang="pt-BR" sz="3200" b="1" dirty="0">
                <a:solidFill>
                  <a:srgbClr val="002060"/>
                </a:solidFill>
              </a:rPr>
              <a:t>PÚBLICA </a:t>
            </a:r>
            <a:endParaRPr lang="pt-BR" sz="3200" b="1" dirty="0" smtClean="0">
              <a:solidFill>
                <a:srgbClr val="002060"/>
              </a:solidFill>
            </a:endParaRPr>
          </a:p>
          <a:p>
            <a:pPr algn="ctr"/>
            <a:endParaRPr lang="pt-BR" dirty="0" smtClean="0">
              <a:solidFill>
                <a:srgbClr val="002060"/>
              </a:solidFill>
            </a:endParaRPr>
          </a:p>
          <a:p>
            <a:pPr algn="ctr"/>
            <a:r>
              <a:rPr lang="pt-BR" sz="2400" dirty="0" smtClean="0">
                <a:solidFill>
                  <a:srgbClr val="002060"/>
                </a:solidFill>
              </a:rPr>
              <a:t>“</a:t>
            </a:r>
            <a:r>
              <a:rPr lang="pt-BR" sz="2400" dirty="0">
                <a:solidFill>
                  <a:srgbClr val="002060"/>
                </a:solidFill>
              </a:rPr>
              <a:t>Mobilidade Urbana e Acessibilidade nos Municípios Brasileiros”, </a:t>
            </a:r>
            <a:endParaRPr lang="pt-BR" sz="2400" dirty="0" smtClean="0">
              <a:solidFill>
                <a:srgbClr val="002060"/>
              </a:solidFill>
            </a:endParaRPr>
          </a:p>
          <a:p>
            <a:pPr algn="ctr"/>
            <a:endParaRPr lang="pt-BR" sz="2800" dirty="0">
              <a:solidFill>
                <a:srgbClr val="002060"/>
              </a:solidFill>
            </a:endParaRPr>
          </a:p>
          <a:p>
            <a:pPr algn="ctr"/>
            <a:r>
              <a:rPr lang="pt-BR" sz="2800" b="1" dirty="0">
                <a:solidFill>
                  <a:srgbClr val="002060"/>
                </a:solidFill>
              </a:rPr>
              <a:t>M</a:t>
            </a:r>
            <a:r>
              <a:rPr lang="pt-BR" sz="2800" b="1" dirty="0" smtClean="0">
                <a:solidFill>
                  <a:srgbClr val="002060"/>
                </a:solidFill>
              </a:rPr>
              <a:t>inuta </a:t>
            </a:r>
            <a:r>
              <a:rPr lang="pt-BR" sz="2800" b="1" dirty="0">
                <a:solidFill>
                  <a:srgbClr val="002060"/>
                </a:solidFill>
              </a:rPr>
              <a:t>de Projeto de Lei que regulamenta o uso de patinetes e bicicletas para o deslocamento </a:t>
            </a:r>
            <a:r>
              <a:rPr lang="pt-BR" sz="2800" b="1" dirty="0" smtClean="0">
                <a:solidFill>
                  <a:srgbClr val="002060"/>
                </a:solidFill>
              </a:rPr>
              <a:t>urbano</a:t>
            </a:r>
          </a:p>
          <a:p>
            <a:pPr algn="ctr"/>
            <a:endParaRPr lang="pt-BR" dirty="0">
              <a:solidFill>
                <a:srgbClr val="002060"/>
              </a:solidFill>
            </a:endParaRPr>
          </a:p>
          <a:p>
            <a:pPr algn="ctr"/>
            <a:r>
              <a:rPr lang="pt-BR" dirty="0" smtClean="0">
                <a:solidFill>
                  <a:srgbClr val="002060"/>
                </a:solidFill>
              </a:rPr>
              <a:t>Senador </a:t>
            </a:r>
            <a:r>
              <a:rPr lang="pt-BR" dirty="0">
                <a:solidFill>
                  <a:srgbClr val="002060"/>
                </a:solidFill>
              </a:rPr>
              <a:t>Acir </a:t>
            </a:r>
            <a:r>
              <a:rPr lang="pt-BR" dirty="0" err="1">
                <a:solidFill>
                  <a:srgbClr val="002060"/>
                </a:solidFill>
              </a:rPr>
              <a:t>Gurgacz</a:t>
            </a:r>
            <a:r>
              <a:rPr lang="pt-BR" dirty="0">
                <a:solidFill>
                  <a:srgbClr val="002060"/>
                </a:solidFill>
              </a:rPr>
              <a:t> </a:t>
            </a:r>
            <a:endParaRPr lang="pt-BR" dirty="0" smtClean="0">
              <a:solidFill>
                <a:srgbClr val="002060"/>
              </a:solidFill>
            </a:endParaRPr>
          </a:p>
          <a:p>
            <a:pPr algn="ctr"/>
            <a:r>
              <a:rPr lang="pt-BR" dirty="0" smtClean="0">
                <a:solidFill>
                  <a:srgbClr val="002060"/>
                </a:solidFill>
              </a:rPr>
              <a:t>Presidente </a:t>
            </a:r>
            <a:endParaRPr lang="pt-B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552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052737"/>
            <a:ext cx="7992888" cy="302433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t-BR" sz="2400" dirty="0"/>
              <a:t>“Art. 201. Deixar de guardar a </a:t>
            </a:r>
            <a:r>
              <a:rPr lang="pt-BR" sz="2400" dirty="0">
                <a:solidFill>
                  <a:srgbClr val="FF0000"/>
                </a:solidFill>
              </a:rPr>
              <a:t>distância lateral de um metro e cinquenta centímetros </a:t>
            </a:r>
            <a:r>
              <a:rPr lang="pt-BR" sz="2400" dirty="0"/>
              <a:t>ao passar ou ultrapassar </a:t>
            </a:r>
            <a:r>
              <a:rPr lang="pt-BR" sz="2400" dirty="0">
                <a:solidFill>
                  <a:srgbClr val="FF0000"/>
                </a:solidFill>
              </a:rPr>
              <a:t>pedestre, </a:t>
            </a:r>
            <a:r>
              <a:rPr lang="pt-BR" sz="2400" dirty="0"/>
              <a:t>bicicleta, patinete, veículo não motorizado ou </a:t>
            </a:r>
            <a:r>
              <a:rPr lang="pt-BR" sz="2400" dirty="0">
                <a:solidFill>
                  <a:srgbClr val="FF0000"/>
                </a:solidFill>
              </a:rPr>
              <a:t>veículo de mobilidade individual </a:t>
            </a:r>
            <a:r>
              <a:rPr lang="pt-BR" sz="2400" dirty="0" err="1">
                <a:solidFill>
                  <a:srgbClr val="FF0000"/>
                </a:solidFill>
              </a:rPr>
              <a:t>autopropelido</a:t>
            </a:r>
            <a:r>
              <a:rPr lang="pt-BR" sz="2400" dirty="0"/>
              <a:t>, quando estes estiverem utilizando </a:t>
            </a:r>
            <a:r>
              <a:rPr lang="pt-BR" sz="2400" dirty="0">
                <a:solidFill>
                  <a:srgbClr val="FF0000"/>
                </a:solidFill>
              </a:rPr>
              <a:t>as faixas de rolamento:</a:t>
            </a:r>
          </a:p>
          <a:p>
            <a:r>
              <a:rPr lang="pt-BR" sz="2400" dirty="0"/>
              <a:t>Infração - </a:t>
            </a:r>
            <a:r>
              <a:rPr lang="pt-BR" sz="2400" dirty="0">
                <a:solidFill>
                  <a:srgbClr val="FF0000"/>
                </a:solidFill>
              </a:rPr>
              <a:t>gravíssima;</a:t>
            </a:r>
          </a:p>
          <a:p>
            <a:r>
              <a:rPr lang="pt-BR" sz="2400" dirty="0"/>
              <a:t>Penalidade - multa.” (NR)</a:t>
            </a:r>
          </a:p>
          <a:p>
            <a:endParaRPr lang="pt-BR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520120" y="4079932"/>
            <a:ext cx="8012320" cy="176077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400" dirty="0" smtClean="0">
                <a:solidFill>
                  <a:srgbClr val="002060"/>
                </a:solidFill>
              </a:rPr>
              <a:t>Comentários:</a:t>
            </a:r>
          </a:p>
          <a:p>
            <a:r>
              <a:rPr lang="pt-BR" sz="2400" dirty="0" smtClean="0">
                <a:solidFill>
                  <a:srgbClr val="002060"/>
                </a:solidFill>
              </a:rPr>
              <a:t>Essa infração é de difícil caracterização pelo agente de trânsito. O ideal é se utilizar a infração prevista no art. 169.</a:t>
            </a:r>
          </a:p>
        </p:txBody>
      </p:sp>
    </p:spTree>
    <p:extLst>
      <p:ext uri="{BB962C8B-B14F-4D97-AF65-F5344CB8AC3E}">
        <p14:creationId xmlns:p14="http://schemas.microsoft.com/office/powerpoint/2010/main" val="3372447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0352" y="1243625"/>
            <a:ext cx="8290120" cy="3769551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t-BR" sz="2400" dirty="0"/>
              <a:t>“Art. 214. Deixar de dar preferência de passagem a pedestre, bicicleta, patinete, veículo não motorizado ou veículo de mobilidade individual </a:t>
            </a:r>
            <a:r>
              <a:rPr lang="pt-BR" sz="2400" dirty="0" err="1"/>
              <a:t>autopropelido</a:t>
            </a:r>
            <a:r>
              <a:rPr lang="pt-BR" sz="2400" dirty="0"/>
              <a:t>:</a:t>
            </a:r>
          </a:p>
          <a:p>
            <a:r>
              <a:rPr lang="pt-BR" sz="2400" dirty="0"/>
              <a:t>...................................................................” (NR)</a:t>
            </a:r>
          </a:p>
          <a:p>
            <a:r>
              <a:rPr lang="pt-BR" sz="2400" dirty="0"/>
              <a:t>“Art. 220. ..................................................</a:t>
            </a:r>
          </a:p>
          <a:p>
            <a:r>
              <a:rPr lang="pt-BR" sz="2400" dirty="0"/>
              <a:t>XIII - ao ultrapassar pedestre, bicicleta, patinete, veículo não motorizado ou veículo de </a:t>
            </a:r>
            <a:r>
              <a:rPr lang="pt-BR" sz="2400" dirty="0">
                <a:solidFill>
                  <a:srgbClr val="FF0000"/>
                </a:solidFill>
              </a:rPr>
              <a:t>mobilidade individual</a:t>
            </a:r>
            <a:r>
              <a:rPr lang="pt-BR" sz="2400" dirty="0"/>
              <a:t>:</a:t>
            </a:r>
          </a:p>
          <a:p>
            <a:r>
              <a:rPr lang="pt-BR" sz="2400" dirty="0" smtClean="0"/>
              <a:t>...............................................................” </a:t>
            </a:r>
            <a:r>
              <a:rPr lang="pt-BR" sz="2400" dirty="0"/>
              <a:t>(NR) </a:t>
            </a:r>
          </a:p>
          <a:p>
            <a:endParaRPr lang="pt-BR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520120" y="4893748"/>
            <a:ext cx="8156336" cy="176077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400" dirty="0" smtClean="0">
                <a:solidFill>
                  <a:srgbClr val="002060"/>
                </a:solidFill>
              </a:rPr>
              <a:t>Comentários:</a:t>
            </a:r>
          </a:p>
          <a:p>
            <a:r>
              <a:rPr lang="pt-BR" sz="2400" dirty="0" smtClean="0">
                <a:solidFill>
                  <a:srgbClr val="002060"/>
                </a:solidFill>
              </a:rPr>
              <a:t>Art. 220 – XIII: repetir a definição do art. 214: veículo de mobilidade individual </a:t>
            </a:r>
            <a:r>
              <a:rPr lang="pt-BR" sz="2400" dirty="0" err="1" smtClean="0">
                <a:solidFill>
                  <a:srgbClr val="002060"/>
                </a:solidFill>
              </a:rPr>
              <a:t>autopropelido</a:t>
            </a:r>
            <a:r>
              <a:rPr lang="pt-BR" sz="2400" dirty="0" smtClean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6609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496" y="925873"/>
            <a:ext cx="8291264" cy="4968551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r>
              <a:rPr lang="pt-BR" dirty="0"/>
              <a:t>“Art. 244-A. Conduzir </a:t>
            </a:r>
            <a:r>
              <a:rPr lang="pt-BR" dirty="0" smtClean="0"/>
              <a:t>bicicleta </a:t>
            </a:r>
            <a:r>
              <a:rPr lang="pt-BR" dirty="0" smtClean="0">
                <a:solidFill>
                  <a:srgbClr val="FF0000"/>
                </a:solidFill>
              </a:rPr>
              <a:t>(e as bicicletas elétricas?):</a:t>
            </a:r>
          </a:p>
          <a:p>
            <a:endParaRPr lang="pt-BR" dirty="0">
              <a:solidFill>
                <a:srgbClr val="FF0000"/>
              </a:solidFill>
            </a:endParaRPr>
          </a:p>
          <a:p>
            <a:r>
              <a:rPr lang="pt-BR" dirty="0"/>
              <a:t>I - fazendo malabarismo ou equilibrando-se apenas em uma roda;</a:t>
            </a:r>
          </a:p>
          <a:p>
            <a:r>
              <a:rPr lang="pt-BR" dirty="0"/>
              <a:t>II - sem segurar o guidom com ambas as mãos, salvo para indicação de manobras;</a:t>
            </a:r>
          </a:p>
          <a:p>
            <a:r>
              <a:rPr lang="pt-BR" dirty="0"/>
              <a:t>III - com carga incompatível com suas especificações;</a:t>
            </a:r>
          </a:p>
          <a:p>
            <a:r>
              <a:rPr lang="pt-BR" dirty="0"/>
              <a:t>IV - com passageiro fora da garupa ou do assento especial a ele destinado;</a:t>
            </a:r>
          </a:p>
          <a:p>
            <a:r>
              <a:rPr lang="pt-BR" dirty="0"/>
              <a:t>V - transportando criança menor de sete anos, ou que não tenha condições de cuidar da sua própria segurança, fora do assento a ela destinado;</a:t>
            </a:r>
          </a:p>
          <a:p>
            <a:r>
              <a:rPr lang="pt-BR" dirty="0"/>
              <a:t>VI - em vias de trânsito rápido ou rodovias, salvo onde houver acostamento ou faixa de rolamento própria;</a:t>
            </a:r>
          </a:p>
          <a:p>
            <a:r>
              <a:rPr lang="pt-BR" dirty="0"/>
              <a:t>VII - em passeios, onde não seja permitida a sua circulação;</a:t>
            </a:r>
          </a:p>
          <a:p>
            <a:r>
              <a:rPr lang="pt-BR" dirty="0"/>
              <a:t>VIII - nas faixas de rolamento de vias providas de </a:t>
            </a:r>
            <a:r>
              <a:rPr lang="pt-BR" dirty="0" err="1"/>
              <a:t>ciclofaixas</a:t>
            </a:r>
            <a:r>
              <a:rPr lang="pt-BR" dirty="0"/>
              <a:t>, ciclovias ou acostamento;</a:t>
            </a:r>
          </a:p>
          <a:p>
            <a:r>
              <a:rPr lang="pt-BR" dirty="0"/>
              <a:t>IX - de forma agressiva:</a:t>
            </a:r>
          </a:p>
          <a:p>
            <a:r>
              <a:rPr lang="pt-BR" dirty="0"/>
              <a:t>X - sem sinalização noturna ou com ela desligada, no caso das bicicletas elétricas;</a:t>
            </a:r>
          </a:p>
          <a:p>
            <a:r>
              <a:rPr lang="pt-BR" dirty="0"/>
              <a:t>XI - sem capacete de ciclista, no caso das bicicletas elétricas:</a:t>
            </a:r>
          </a:p>
          <a:p>
            <a:r>
              <a:rPr lang="pt-BR" dirty="0"/>
              <a:t>Infração - média;</a:t>
            </a:r>
          </a:p>
          <a:p>
            <a:r>
              <a:rPr lang="pt-BR" dirty="0"/>
              <a:t>Penalidade - multa.” 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549824" y="5737873"/>
            <a:ext cx="8235216" cy="11075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000" dirty="0" smtClean="0">
                <a:solidFill>
                  <a:srgbClr val="002060"/>
                </a:solidFill>
              </a:rPr>
              <a:t>Comentários:</a:t>
            </a:r>
          </a:p>
          <a:p>
            <a:r>
              <a:rPr lang="pt-BR" sz="2000" dirty="0" smtClean="0">
                <a:solidFill>
                  <a:srgbClr val="002060"/>
                </a:solidFill>
              </a:rPr>
              <a:t>Se revogado o art. 255, precisa inserir a aplicação de medida administrativa de remoção (a única aplicada pelos órgãos atualmente)</a:t>
            </a:r>
          </a:p>
        </p:txBody>
      </p:sp>
    </p:spTree>
    <p:extLst>
      <p:ext uri="{BB962C8B-B14F-4D97-AF65-F5344CB8AC3E}">
        <p14:creationId xmlns:p14="http://schemas.microsoft.com/office/powerpoint/2010/main" val="3117750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2064" y="927017"/>
            <a:ext cx="8236400" cy="4734231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r>
              <a:rPr lang="pt-BR" dirty="0"/>
              <a:t>“Art. 244-B. Conduzir patinete ou veículo de mobilidade individual </a:t>
            </a:r>
            <a:r>
              <a:rPr lang="pt-BR" dirty="0" err="1"/>
              <a:t>autopropelido</a:t>
            </a:r>
            <a:r>
              <a:rPr lang="pt-BR" dirty="0" smtClean="0"/>
              <a:t>:</a:t>
            </a:r>
          </a:p>
          <a:p>
            <a:endParaRPr lang="pt-BR" dirty="0"/>
          </a:p>
          <a:p>
            <a:r>
              <a:rPr lang="pt-BR" dirty="0"/>
              <a:t>I - transportando passageiro que não seja o condutor, </a:t>
            </a:r>
            <a:r>
              <a:rPr lang="pt-BR" dirty="0">
                <a:solidFill>
                  <a:srgbClr val="FF0000"/>
                </a:solidFill>
              </a:rPr>
              <a:t>ou </a:t>
            </a:r>
            <a:r>
              <a:rPr lang="pt-BR" dirty="0" smtClean="0">
                <a:solidFill>
                  <a:srgbClr val="FF0000"/>
                </a:solidFill>
              </a:rPr>
              <a:t>carga (??)  </a:t>
            </a:r>
            <a:endParaRPr lang="pt-BR" dirty="0">
              <a:solidFill>
                <a:srgbClr val="FF0000"/>
              </a:solidFill>
            </a:endParaRPr>
          </a:p>
          <a:p>
            <a:r>
              <a:rPr lang="pt-BR" dirty="0"/>
              <a:t>II - nas faixas de rolamento de vias com velocidade máxima regulamentada superior a </a:t>
            </a:r>
            <a:r>
              <a:rPr lang="pt-BR" dirty="0">
                <a:solidFill>
                  <a:srgbClr val="FF0000"/>
                </a:solidFill>
              </a:rPr>
              <a:t>30 km/h</a:t>
            </a:r>
            <a:r>
              <a:rPr lang="pt-BR" dirty="0"/>
              <a:t>; </a:t>
            </a:r>
            <a:r>
              <a:rPr lang="pt-BR" sz="2600" i="1" dirty="0">
                <a:solidFill>
                  <a:srgbClr val="FF0000"/>
                </a:solidFill>
              </a:rPr>
              <a:t>ou 40 Km?</a:t>
            </a:r>
          </a:p>
          <a:p>
            <a:r>
              <a:rPr lang="pt-BR" dirty="0"/>
              <a:t>III- nas faixas de rolamento de vias providas de </a:t>
            </a:r>
            <a:r>
              <a:rPr lang="pt-BR" dirty="0" err="1"/>
              <a:t>ciclofaixas</a:t>
            </a:r>
            <a:r>
              <a:rPr lang="pt-BR" dirty="0"/>
              <a:t>, ciclovias ou acostamento;</a:t>
            </a:r>
          </a:p>
          <a:p>
            <a:r>
              <a:rPr lang="pt-BR" dirty="0"/>
              <a:t>IV - em passeios, onde não seja permitida a sua circulação;</a:t>
            </a:r>
          </a:p>
          <a:p>
            <a:r>
              <a:rPr lang="pt-BR" dirty="0"/>
              <a:t>V - de forma agressiva;</a:t>
            </a:r>
          </a:p>
          <a:p>
            <a:r>
              <a:rPr lang="pt-BR" dirty="0"/>
              <a:t>VI - sem sinalização noturna ou com ela desligada, no caso dos </a:t>
            </a:r>
            <a:r>
              <a:rPr lang="pt-BR" dirty="0">
                <a:solidFill>
                  <a:srgbClr val="FF0000"/>
                </a:solidFill>
              </a:rPr>
              <a:t>veículos elétricos</a:t>
            </a:r>
            <a:r>
              <a:rPr lang="pt-BR" dirty="0"/>
              <a:t>;</a:t>
            </a:r>
          </a:p>
          <a:p>
            <a:r>
              <a:rPr lang="pt-BR" dirty="0"/>
              <a:t>VII - sem capacete de ciclista, no caso dos </a:t>
            </a:r>
            <a:r>
              <a:rPr lang="pt-BR" dirty="0">
                <a:solidFill>
                  <a:srgbClr val="FF0000"/>
                </a:solidFill>
              </a:rPr>
              <a:t>veículos </a:t>
            </a:r>
            <a:r>
              <a:rPr lang="pt-BR" dirty="0" smtClean="0">
                <a:solidFill>
                  <a:srgbClr val="FF0000"/>
                </a:solidFill>
              </a:rPr>
              <a:t>elétricos (???)</a:t>
            </a:r>
            <a:r>
              <a:rPr lang="pt-BR" dirty="0" smtClean="0"/>
              <a:t>:</a:t>
            </a:r>
            <a:endParaRPr lang="pt-BR" dirty="0"/>
          </a:p>
          <a:p>
            <a:r>
              <a:rPr lang="pt-BR" dirty="0"/>
              <a:t>Infração - média;</a:t>
            </a:r>
          </a:p>
          <a:p>
            <a:r>
              <a:rPr lang="pt-BR" dirty="0"/>
              <a:t>Penalidade - multa</a:t>
            </a:r>
            <a:r>
              <a:rPr lang="pt-BR" dirty="0" smtClean="0"/>
              <a:t>. </a:t>
            </a:r>
            <a:endParaRPr lang="pt-BR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513248" y="5417833"/>
            <a:ext cx="8235216" cy="11075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000" dirty="0" smtClean="0">
                <a:solidFill>
                  <a:srgbClr val="002060"/>
                </a:solidFill>
              </a:rPr>
              <a:t>Comentários:</a:t>
            </a:r>
          </a:p>
          <a:p>
            <a:r>
              <a:rPr lang="pt-BR" sz="2000" dirty="0" smtClean="0">
                <a:solidFill>
                  <a:srgbClr val="002060"/>
                </a:solidFill>
              </a:rPr>
              <a:t>Se revogado o art. 255, precisa inserir a aplicação de medida administrativa de remoção</a:t>
            </a:r>
          </a:p>
        </p:txBody>
      </p:sp>
    </p:spTree>
    <p:extLst>
      <p:ext uri="{BB962C8B-B14F-4D97-AF65-F5344CB8AC3E}">
        <p14:creationId xmlns:p14="http://schemas.microsoft.com/office/powerpoint/2010/main" val="1684625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0352" y="1143041"/>
            <a:ext cx="8291264" cy="367240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t-BR" sz="2400" b="1" dirty="0"/>
              <a:t>Art. 3º </a:t>
            </a:r>
            <a:r>
              <a:rPr lang="pt-BR" sz="2400" dirty="0"/>
              <a:t>O Anexo I da Lei nº 9.503, de 23 de setembro de 1997, passa a vigorar com a seguinte redação:</a:t>
            </a:r>
          </a:p>
          <a:p>
            <a:r>
              <a:rPr lang="pt-BR" sz="2400" dirty="0"/>
              <a:t>“BICICLETA - .........................................................................</a:t>
            </a:r>
          </a:p>
          <a:p>
            <a:r>
              <a:rPr lang="pt-BR" sz="2400" dirty="0"/>
              <a:t>BICICLETA ELÉTRICA – bicicleta dotada de motor elétrico auxiliar, original ou agregado posteriormente à sua estrutura, não equiparada a ciclomotor quando não dotada de acelerador e quando obedecer à potência nominal máxima e à velocidade máxima estabelecidas em regulamento. </a:t>
            </a:r>
            <a:endParaRPr lang="pt-BR" sz="2400" dirty="0" smtClean="0"/>
          </a:p>
          <a:p>
            <a:r>
              <a:rPr lang="pt-BR" sz="2600" i="1" dirty="0" smtClean="0">
                <a:solidFill>
                  <a:srgbClr val="7030A0"/>
                </a:solidFill>
              </a:rPr>
              <a:t>Já </a:t>
            </a:r>
            <a:r>
              <a:rPr lang="pt-BR" sz="2600" i="1" dirty="0">
                <a:solidFill>
                  <a:srgbClr val="7030A0"/>
                </a:solidFill>
              </a:rPr>
              <a:t>é </a:t>
            </a:r>
            <a:r>
              <a:rPr lang="pt-BR" sz="2600" i="1" dirty="0" smtClean="0">
                <a:solidFill>
                  <a:srgbClr val="7030A0"/>
                </a:solidFill>
              </a:rPr>
              <a:t>estabelecida </a:t>
            </a:r>
            <a:r>
              <a:rPr lang="pt-BR" sz="2600" i="1" dirty="0">
                <a:solidFill>
                  <a:srgbClr val="7030A0"/>
                </a:solidFill>
              </a:rPr>
              <a:t>pelo </a:t>
            </a:r>
            <a:r>
              <a:rPr lang="pt-BR" sz="2600" i="1" dirty="0" smtClean="0">
                <a:solidFill>
                  <a:srgbClr val="7030A0"/>
                </a:solidFill>
              </a:rPr>
              <a:t>Contran</a:t>
            </a:r>
            <a:r>
              <a:rPr lang="pt-BR" sz="2600" i="1" dirty="0">
                <a:solidFill>
                  <a:srgbClr val="7030A0"/>
                </a:solidFill>
              </a:rPr>
              <a:t>= 350 watts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6744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r>
              <a:rPr lang="pt-BR" dirty="0"/>
              <a:t>CICLO - veículo de pelo menos duas rodas a propulsão humana, admitida propulsão elétrica auxiliar.</a:t>
            </a:r>
          </a:p>
          <a:p>
            <a:r>
              <a:rPr lang="pt-BR" dirty="0"/>
              <a:t>CICLOFAIXA - ......................................................................</a:t>
            </a:r>
          </a:p>
          <a:p>
            <a:r>
              <a:rPr lang="pt-BR" dirty="0"/>
              <a:t>CICLOMOTOR - veículo de duas ou três rodas, provido de motor elétrico ou de combustão interna, cuja potência ou cilindrada e velocidade máxima de fabricação não exceda a determinada em regulamento.</a:t>
            </a:r>
          </a:p>
          <a:p>
            <a:r>
              <a:rPr lang="pt-BR" dirty="0"/>
              <a:t>PASSEIO - ..............................................................................</a:t>
            </a:r>
          </a:p>
          <a:p>
            <a:r>
              <a:rPr lang="pt-BR" dirty="0"/>
              <a:t>PATINETE – </a:t>
            </a:r>
            <a:r>
              <a:rPr lang="pt-BR" dirty="0">
                <a:solidFill>
                  <a:srgbClr val="FF0000"/>
                </a:solidFill>
              </a:rPr>
              <a:t>veículo</a:t>
            </a:r>
            <a:r>
              <a:rPr lang="pt-BR" dirty="0"/>
              <a:t> constituído por um apoio sobre duas rodas no sentido longitudinal, movido a propulsão humana ou elétrica. </a:t>
            </a:r>
          </a:p>
        </p:txBody>
      </p:sp>
    </p:spTree>
    <p:extLst>
      <p:ext uri="{BB962C8B-B14F-4D97-AF65-F5344CB8AC3E}">
        <p14:creationId xmlns:p14="http://schemas.microsoft.com/office/powerpoint/2010/main" val="1286196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4408" y="1084745"/>
            <a:ext cx="8234056" cy="1408151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t-BR" sz="2400" b="1" dirty="0"/>
              <a:t>Art. 4º </a:t>
            </a:r>
            <a:r>
              <a:rPr lang="pt-BR" sz="2400" dirty="0"/>
              <a:t>Ficam revogados a alínea </a:t>
            </a:r>
            <a:r>
              <a:rPr lang="pt-BR" sz="2400" i="1" dirty="0"/>
              <a:t>a </a:t>
            </a:r>
            <a:r>
              <a:rPr lang="pt-BR" sz="2400" dirty="0"/>
              <a:t>do § 1º do art. 244 e os </a:t>
            </a:r>
            <a:r>
              <a:rPr lang="pt-BR" sz="2400" dirty="0" err="1"/>
              <a:t>arts</a:t>
            </a:r>
            <a:r>
              <a:rPr lang="pt-BR" sz="2400" dirty="0"/>
              <a:t>. 247 e 255 da Lei nº 9.503, de 23 de setembro de 1997</a:t>
            </a:r>
            <a:r>
              <a:rPr lang="pt-BR" sz="2400" dirty="0" smtClean="0"/>
              <a:t>.</a:t>
            </a:r>
          </a:p>
          <a:p>
            <a:endParaRPr lang="pt-BR" dirty="0"/>
          </a:p>
          <a:p>
            <a:endParaRPr lang="pt-BR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485816" y="2564905"/>
            <a:ext cx="8190640" cy="136815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400" dirty="0" smtClean="0">
                <a:solidFill>
                  <a:srgbClr val="002060"/>
                </a:solidFill>
              </a:rPr>
              <a:t>Comentários:</a:t>
            </a:r>
          </a:p>
          <a:p>
            <a:r>
              <a:rPr lang="pt-BR" sz="2400" dirty="0" smtClean="0">
                <a:solidFill>
                  <a:srgbClr val="002060"/>
                </a:solidFill>
              </a:rPr>
              <a:t>Se revogado o art. 255, precisa inserir a aplicação de medida administrativa de remoção nos artigos 244-A e 244-B.</a:t>
            </a:r>
          </a:p>
        </p:txBody>
      </p:sp>
    </p:spTree>
    <p:extLst>
      <p:ext uri="{BB962C8B-B14F-4D97-AF65-F5344CB8AC3E}">
        <p14:creationId xmlns:p14="http://schemas.microsoft.com/office/powerpoint/2010/main" val="927864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2699792" y="1844824"/>
            <a:ext cx="36054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pt-BR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Obrigado!</a:t>
            </a:r>
            <a:endParaRPr lang="pt-BR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Fluxograma: Cartão 5"/>
          <p:cNvSpPr/>
          <p:nvPr/>
        </p:nvSpPr>
        <p:spPr>
          <a:xfrm>
            <a:off x="2123728" y="3068960"/>
            <a:ext cx="4896544" cy="2592288"/>
          </a:xfrm>
          <a:prstGeom prst="flowChartPunchedCard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 smtClean="0"/>
              <a:t>José Luiz </a:t>
            </a:r>
            <a:r>
              <a:rPr lang="pt-BR" sz="2400" dirty="0" err="1" smtClean="0"/>
              <a:t>Nakama</a:t>
            </a:r>
            <a:endParaRPr lang="pt-BR" sz="2400" dirty="0" smtClean="0"/>
          </a:p>
          <a:p>
            <a:pPr algn="ctr"/>
            <a:r>
              <a:rPr lang="pt-BR" sz="1600" dirty="0" smtClean="0"/>
              <a:t>Assessor Técnico</a:t>
            </a:r>
          </a:p>
          <a:p>
            <a:pPr algn="ctr"/>
            <a:r>
              <a:rPr lang="pt-BR" b="1" dirty="0" smtClean="0"/>
              <a:t>Secretaria Municipal de Mobilidade e Transportes</a:t>
            </a:r>
          </a:p>
          <a:p>
            <a:pPr algn="ctr"/>
            <a:endParaRPr lang="pt-BR" dirty="0" smtClean="0"/>
          </a:p>
          <a:p>
            <a:pPr algn="ctr"/>
            <a:r>
              <a:rPr lang="pt-BR" dirty="0" smtClean="0"/>
              <a:t>Fone (11) 3396-5479</a:t>
            </a:r>
          </a:p>
          <a:p>
            <a:pPr algn="ctr"/>
            <a:r>
              <a:rPr lang="pt-BR" dirty="0" smtClean="0"/>
              <a:t>(11) 96051-2512</a:t>
            </a:r>
          </a:p>
          <a:p>
            <a:pPr algn="ctr"/>
            <a:r>
              <a:rPr lang="pt-BR" dirty="0" smtClean="0"/>
              <a:t>São Paulo - SP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07692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539552" y="1621364"/>
            <a:ext cx="813690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/>
              <a:t>CTB ATUAL:</a:t>
            </a:r>
          </a:p>
          <a:p>
            <a:endParaRPr lang="pt-BR" dirty="0"/>
          </a:p>
          <a:p>
            <a:r>
              <a:rPr lang="pt-BR" dirty="0" smtClean="0"/>
              <a:t>Art</a:t>
            </a:r>
            <a:r>
              <a:rPr lang="pt-BR" dirty="0"/>
              <a:t>. 58. Nas vias urbanas e nas rurais de pista dupla, a circulação de bicicletas deverá ocorrer, quando não houver ciclovia, </a:t>
            </a:r>
            <a:r>
              <a:rPr lang="pt-BR" dirty="0" err="1"/>
              <a:t>ciclofaixa</a:t>
            </a:r>
            <a:r>
              <a:rPr lang="pt-BR" dirty="0"/>
              <a:t>, ou acostamento, ou quando não for possível a utilização destes, nos bordos da pista de rolamento, no mesmo sentido de circulação regulamentado para a via, com preferência sobre os veículos automotores.</a:t>
            </a:r>
          </a:p>
          <a:p>
            <a:r>
              <a:rPr lang="pt-BR" dirty="0"/>
              <a:t>       </a:t>
            </a:r>
            <a:endParaRPr lang="pt-BR" dirty="0" smtClean="0"/>
          </a:p>
          <a:p>
            <a:r>
              <a:rPr lang="pt-BR" dirty="0" smtClean="0"/>
              <a:t> </a:t>
            </a:r>
            <a:r>
              <a:rPr lang="pt-BR" dirty="0"/>
              <a:t>Parágrafo único. A autoridade de trânsito com circunscrição sobre a via poderá autorizar a circulação de bicicletas no sentido contrário ao fluxo dos veículos automotores, desde que dotado o trecho com </a:t>
            </a:r>
            <a:r>
              <a:rPr lang="pt-BR" dirty="0" err="1"/>
              <a:t>ciclofaixa</a:t>
            </a:r>
            <a:r>
              <a:rPr lang="pt-BR" dirty="0"/>
              <a:t>.</a:t>
            </a:r>
          </a:p>
          <a:p>
            <a:endParaRPr lang="pt-BR" dirty="0"/>
          </a:p>
          <a:p>
            <a:r>
              <a:rPr lang="pt-BR" dirty="0" smtClean="0"/>
              <a:t>Art</a:t>
            </a:r>
            <a:r>
              <a:rPr lang="pt-BR" dirty="0"/>
              <a:t>. 59. Desde que autorizado e devidamente sinalizado pelo órgão ou entidade com circunscrição sobre a via, será permitida a circulação de bicicletas nos passeios.</a:t>
            </a:r>
          </a:p>
        </p:txBody>
      </p:sp>
      <p:sp>
        <p:nvSpPr>
          <p:cNvPr id="5" name="Botão de ação: Retornar 4">
            <a:hlinkClick r:id="rId2" action="ppaction://hlinksldjump" highlightClick="1"/>
          </p:cNvPr>
          <p:cNvSpPr/>
          <p:nvPr/>
        </p:nvSpPr>
        <p:spPr>
          <a:xfrm>
            <a:off x="7524328" y="5805264"/>
            <a:ext cx="792088" cy="576064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8767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611560" y="2204864"/>
            <a:ext cx="770485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/>
              <a:t>Art. 129. O registro e o licenciamento dos veículos de propulsão humana e dos veículos de tração animal obedecerão à regulamentação estabelecida em legislação municipal do domicílio ou residência de seus proprietários.    </a:t>
            </a:r>
            <a:r>
              <a:rPr lang="pt-BR" sz="2400" u="sng" dirty="0">
                <a:hlinkClick r:id="rId2"/>
              </a:rPr>
              <a:t>(Redação dada pela Lei nº 13.154, de 2015)</a:t>
            </a:r>
            <a:endParaRPr lang="pt-BR" sz="2400" dirty="0"/>
          </a:p>
        </p:txBody>
      </p:sp>
      <p:sp>
        <p:nvSpPr>
          <p:cNvPr id="5" name="Botão de ação: Retornar 4">
            <a:hlinkClick r:id="rId3" action="ppaction://hlinksldjump" highlightClick="1"/>
          </p:cNvPr>
          <p:cNvSpPr/>
          <p:nvPr/>
        </p:nvSpPr>
        <p:spPr>
          <a:xfrm>
            <a:off x="7229384" y="5085184"/>
            <a:ext cx="799000" cy="79208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9910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71552" y="1303056"/>
            <a:ext cx="8032896" cy="342208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25000" lnSpcReduction="20000"/>
          </a:bodyPr>
          <a:lstStyle/>
          <a:p>
            <a:pPr algn="l"/>
            <a:r>
              <a:rPr lang="pt-BR" sz="9600" b="1" dirty="0">
                <a:solidFill>
                  <a:schemeClr val="tx1"/>
                </a:solidFill>
              </a:rPr>
              <a:t>Art. 2º</a:t>
            </a:r>
            <a:r>
              <a:rPr lang="pt-BR" sz="9600" dirty="0">
                <a:solidFill>
                  <a:schemeClr val="tx1"/>
                </a:solidFill>
              </a:rPr>
              <a:t> A Lei nº 12.587, de 3 de janeiro de 2012, passa a vigorar com a seguinte redação</a:t>
            </a:r>
            <a:r>
              <a:rPr lang="pt-BR" sz="9600" dirty="0" smtClean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pt-BR" sz="9600" dirty="0" smtClean="0">
                <a:solidFill>
                  <a:schemeClr val="tx1"/>
                </a:solidFill>
              </a:rPr>
              <a:t>“</a:t>
            </a:r>
            <a:r>
              <a:rPr lang="pt-BR" sz="9600" dirty="0">
                <a:solidFill>
                  <a:schemeClr val="tx1"/>
                </a:solidFill>
              </a:rPr>
              <a:t>Art. 4º </a:t>
            </a:r>
            <a:r>
              <a:rPr lang="pt-BR" sz="9600" dirty="0" smtClean="0">
                <a:solidFill>
                  <a:schemeClr val="tx1"/>
                </a:solidFill>
              </a:rPr>
              <a:t>................................................................................................</a:t>
            </a:r>
            <a:endParaRPr lang="pt-BR" sz="9600" dirty="0">
              <a:solidFill>
                <a:schemeClr val="tx1"/>
              </a:solidFill>
            </a:endParaRPr>
          </a:p>
          <a:p>
            <a:pPr algn="l"/>
            <a:endParaRPr lang="pt-BR" sz="9600" dirty="0" smtClean="0">
              <a:solidFill>
                <a:schemeClr val="tx1"/>
              </a:solidFill>
            </a:endParaRPr>
          </a:p>
          <a:p>
            <a:pPr algn="l"/>
            <a:r>
              <a:rPr lang="pt-BR" sz="9600" dirty="0" smtClean="0">
                <a:solidFill>
                  <a:schemeClr val="tx1"/>
                </a:solidFill>
              </a:rPr>
              <a:t>XIV </a:t>
            </a:r>
            <a:r>
              <a:rPr lang="pt-BR" sz="9600" dirty="0">
                <a:solidFill>
                  <a:schemeClr val="tx1"/>
                </a:solidFill>
              </a:rPr>
              <a:t>– serviço de compartilhamento de veículos de mobilidade individual: serviço, remunerado ou não, de compartilhamento de bicicletas, bicicletas elétricas e </a:t>
            </a:r>
            <a:r>
              <a:rPr lang="pt-BR" sz="9600" dirty="0">
                <a:solidFill>
                  <a:srgbClr val="FF0000"/>
                </a:solidFill>
              </a:rPr>
              <a:t>veículos de</a:t>
            </a:r>
            <a:r>
              <a:rPr lang="pt-BR" sz="9600" dirty="0">
                <a:solidFill>
                  <a:schemeClr val="tx1"/>
                </a:solidFill>
              </a:rPr>
              <a:t> </a:t>
            </a:r>
            <a:r>
              <a:rPr lang="pt-BR" sz="9600" dirty="0">
                <a:solidFill>
                  <a:srgbClr val="FF0000"/>
                </a:solidFill>
              </a:rPr>
              <a:t>mobilidade individual </a:t>
            </a:r>
            <a:r>
              <a:rPr lang="pt-BR" sz="9600" dirty="0" err="1">
                <a:solidFill>
                  <a:srgbClr val="FF0000"/>
                </a:solidFill>
              </a:rPr>
              <a:t>autopropelidos</a:t>
            </a:r>
            <a:r>
              <a:rPr lang="pt-BR" sz="9600" dirty="0">
                <a:solidFill>
                  <a:schemeClr val="tx1"/>
                </a:solidFill>
              </a:rPr>
              <a:t>, para a realização de viagens individualizadas.” (NR)</a:t>
            </a:r>
          </a:p>
          <a:p>
            <a:endParaRPr lang="pt-BR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584128" y="4701725"/>
            <a:ext cx="7992888" cy="201221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400" dirty="0" smtClean="0">
                <a:solidFill>
                  <a:srgbClr val="002060"/>
                </a:solidFill>
              </a:rPr>
              <a:t>Comentários:</a:t>
            </a:r>
          </a:p>
          <a:p>
            <a:r>
              <a:rPr lang="pt-BR" sz="2400" dirty="0" smtClean="0">
                <a:solidFill>
                  <a:srgbClr val="002060"/>
                </a:solidFill>
              </a:rPr>
              <a:t>Na alteração da Lei 9503 seria interessante especificar </a:t>
            </a:r>
            <a:r>
              <a:rPr lang="pt-BR" sz="2400" dirty="0" smtClean="0">
                <a:solidFill>
                  <a:srgbClr val="FF0000"/>
                </a:solidFill>
              </a:rPr>
              <a:t>“veículos </a:t>
            </a:r>
            <a:r>
              <a:rPr lang="pt-BR" sz="2400" dirty="0">
                <a:solidFill>
                  <a:srgbClr val="FF0000"/>
                </a:solidFill>
              </a:rPr>
              <a:t>de</a:t>
            </a:r>
            <a:r>
              <a:rPr lang="pt-BR" sz="2400" dirty="0"/>
              <a:t> </a:t>
            </a:r>
            <a:r>
              <a:rPr lang="pt-BR" sz="2400" dirty="0">
                <a:solidFill>
                  <a:srgbClr val="FF0000"/>
                </a:solidFill>
              </a:rPr>
              <a:t>mobilidade individual </a:t>
            </a:r>
            <a:r>
              <a:rPr lang="pt-BR" sz="2400" dirty="0" err="1" smtClean="0">
                <a:solidFill>
                  <a:srgbClr val="FF0000"/>
                </a:solidFill>
              </a:rPr>
              <a:t>autopropelidos</a:t>
            </a:r>
            <a:r>
              <a:rPr lang="pt-BR" sz="2400" dirty="0" smtClean="0"/>
              <a:t> </a:t>
            </a:r>
            <a:r>
              <a:rPr lang="pt-BR" sz="2400" dirty="0">
                <a:solidFill>
                  <a:srgbClr val="FF0000"/>
                </a:solidFill>
              </a:rPr>
              <a:t>não sendo, para efeito </a:t>
            </a:r>
            <a:r>
              <a:rPr lang="pt-BR" sz="2400" dirty="0">
                <a:solidFill>
                  <a:srgbClr val="FF0000"/>
                </a:solidFill>
              </a:rPr>
              <a:t>deste Código, </a:t>
            </a:r>
            <a:r>
              <a:rPr lang="pt-BR" sz="2400" dirty="0">
                <a:solidFill>
                  <a:srgbClr val="FF0000"/>
                </a:solidFill>
              </a:rPr>
              <a:t>similar à motocicleta, motoneta e </a:t>
            </a:r>
            <a:r>
              <a:rPr lang="pt-BR" sz="2400" dirty="0">
                <a:solidFill>
                  <a:srgbClr val="FF0000"/>
                </a:solidFill>
              </a:rPr>
              <a:t>ciclomotor</a:t>
            </a:r>
            <a:r>
              <a:rPr lang="pt-BR" sz="2400" dirty="0" smtClean="0">
                <a:solidFill>
                  <a:srgbClr val="FF0000"/>
                </a:solidFill>
              </a:rPr>
              <a:t>”</a:t>
            </a:r>
            <a:endParaRPr lang="pt-BR" sz="2400" dirty="0" smtClean="0">
              <a:solidFill>
                <a:srgbClr val="002060"/>
              </a:solidFill>
            </a:endParaRPr>
          </a:p>
          <a:p>
            <a:endParaRPr lang="pt-B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9161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4408" y="1067600"/>
            <a:ext cx="8234056" cy="438562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pt-BR" sz="2400" dirty="0"/>
              <a:t>“Art. 11-C. Compete exclusivamente aos Municípios e ao Distrito Federal regular e fiscalizar os </a:t>
            </a:r>
            <a:r>
              <a:rPr lang="pt-BR" sz="2400" dirty="0"/>
              <a:t>serviços de compartilhamento</a:t>
            </a:r>
            <a:r>
              <a:rPr lang="pt-BR" sz="2400" b="1" dirty="0">
                <a:solidFill>
                  <a:srgbClr val="FF0000"/>
                </a:solidFill>
              </a:rPr>
              <a:t> </a:t>
            </a:r>
            <a:r>
              <a:rPr lang="pt-BR" sz="2400" b="1" dirty="0" smtClean="0">
                <a:solidFill>
                  <a:srgbClr val="FF0000"/>
                </a:solidFill>
              </a:rPr>
              <a:t>de veículos </a:t>
            </a:r>
            <a:r>
              <a:rPr lang="pt-BR" sz="2400" b="1" strike="sngStrike" dirty="0">
                <a:solidFill>
                  <a:srgbClr val="FF0000"/>
                </a:solidFill>
              </a:rPr>
              <a:t>de mobilidade individual </a:t>
            </a:r>
            <a:r>
              <a:rPr lang="pt-BR" sz="2400" dirty="0"/>
              <a:t>previstos no inciso XIV do art. 4º desta Lei no âmbito de seus territórios, observadas as seguintes diretrizes</a:t>
            </a:r>
            <a:r>
              <a:rPr lang="pt-BR" sz="2400" dirty="0" smtClean="0"/>
              <a:t>:</a:t>
            </a:r>
          </a:p>
          <a:p>
            <a:r>
              <a:rPr lang="pt-BR" sz="2400" dirty="0" smtClean="0"/>
              <a:t>I </a:t>
            </a:r>
            <a:r>
              <a:rPr lang="pt-BR" sz="2400" dirty="0"/>
              <a:t>– priorização da segurança e da fluidez do trânsito de pedestres;</a:t>
            </a:r>
          </a:p>
          <a:p>
            <a:r>
              <a:rPr lang="pt-BR" sz="2400" dirty="0"/>
              <a:t>II – garantia das condições de segurança dos usuários dos serviços;</a:t>
            </a:r>
          </a:p>
          <a:p>
            <a:r>
              <a:rPr lang="pt-BR" sz="2400" dirty="0"/>
              <a:t>III – exigência de contratação de seguro de acidentes pessoais e de responsabilidade civil;</a:t>
            </a:r>
          </a:p>
          <a:p>
            <a:r>
              <a:rPr lang="pt-BR" sz="2400" dirty="0"/>
              <a:t>IV – efetiva cobrança de tributos</a:t>
            </a:r>
            <a:r>
              <a:rPr lang="pt-BR" sz="2400" dirty="0" smtClean="0"/>
              <a:t>.”</a:t>
            </a:r>
            <a:endParaRPr lang="pt-BR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520120" y="5460677"/>
            <a:ext cx="8208912" cy="12601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400" dirty="0" smtClean="0">
                <a:solidFill>
                  <a:srgbClr val="002060"/>
                </a:solidFill>
              </a:rPr>
              <a:t>Comentários:</a:t>
            </a:r>
          </a:p>
          <a:p>
            <a:r>
              <a:rPr lang="pt-BR" sz="2400" dirty="0" smtClean="0">
                <a:solidFill>
                  <a:srgbClr val="002060"/>
                </a:solidFill>
              </a:rPr>
              <a:t>Seria interessante apenas fazer referências aos tipos de veículos previstos no inciso XIV do art. 4º</a:t>
            </a:r>
            <a:endParaRPr lang="pt-B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02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1052737"/>
            <a:ext cx="8208912" cy="3240359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pt-BR" sz="2400" b="1" dirty="0"/>
              <a:t>Art. 3º</a:t>
            </a:r>
            <a:r>
              <a:rPr lang="pt-BR" sz="2400" dirty="0"/>
              <a:t> A Lei nº 9.503, de 23 de setembro de 1997, passa a vigorar com a seguinte redação:</a:t>
            </a:r>
          </a:p>
          <a:p>
            <a:r>
              <a:rPr lang="pt-BR" sz="2400" dirty="0"/>
              <a:t>“Art. 24. </a:t>
            </a:r>
            <a:r>
              <a:rPr lang="pt-BR" sz="2400" dirty="0" smtClean="0"/>
              <a:t>......................................................................................</a:t>
            </a:r>
            <a:endParaRPr lang="pt-BR" sz="2400" dirty="0"/>
          </a:p>
          <a:p>
            <a:endParaRPr lang="pt-BR" sz="2400" dirty="0" smtClean="0"/>
          </a:p>
          <a:p>
            <a:r>
              <a:rPr lang="pt-BR" sz="2400" dirty="0" smtClean="0"/>
              <a:t>XVIII </a:t>
            </a:r>
            <a:r>
              <a:rPr lang="pt-BR" sz="2400" dirty="0"/>
              <a:t>- conceder autorização para conduzir veículos de propulsão humana, veículos de tração animal e </a:t>
            </a:r>
            <a:r>
              <a:rPr lang="pt-BR" sz="2400" dirty="0">
                <a:solidFill>
                  <a:srgbClr val="FF0000"/>
                </a:solidFill>
              </a:rPr>
              <a:t>veículos de tração elétrica equiparados aos de propulsão humana;</a:t>
            </a:r>
          </a:p>
          <a:p>
            <a:r>
              <a:rPr lang="pt-BR" sz="2400" dirty="0" smtClean="0"/>
              <a:t>.............................................................................” </a:t>
            </a:r>
            <a:r>
              <a:rPr lang="pt-BR" sz="2400" dirty="0"/>
              <a:t>(NR</a:t>
            </a:r>
            <a:r>
              <a:rPr lang="pt-BR" sz="2400" dirty="0" smtClean="0"/>
              <a:t>)</a:t>
            </a:r>
            <a:endParaRPr lang="pt-BR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611560" y="4153085"/>
            <a:ext cx="8208912" cy="252028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400" dirty="0" smtClean="0">
                <a:solidFill>
                  <a:srgbClr val="002060"/>
                </a:solidFill>
              </a:rPr>
              <a:t>Comentários:</a:t>
            </a:r>
          </a:p>
          <a:p>
            <a:r>
              <a:rPr lang="pt-BR" sz="2400" dirty="0" smtClean="0">
                <a:solidFill>
                  <a:srgbClr val="002060"/>
                </a:solidFill>
              </a:rPr>
              <a:t>Repete-se o problema existente: uma autorização municipal não vale em outro município;</a:t>
            </a:r>
          </a:p>
          <a:p>
            <a:r>
              <a:rPr lang="pt-BR" sz="2400" dirty="0" smtClean="0">
                <a:solidFill>
                  <a:srgbClr val="002060"/>
                </a:solidFill>
              </a:rPr>
              <a:t>Seria interessante repetir-se a definição como “</a:t>
            </a:r>
            <a:r>
              <a:rPr lang="pt-BR" sz="2400" dirty="0" smtClean="0">
                <a:solidFill>
                  <a:srgbClr val="FF0000"/>
                </a:solidFill>
              </a:rPr>
              <a:t>veículos </a:t>
            </a:r>
            <a:r>
              <a:rPr lang="pt-BR" sz="2400" dirty="0">
                <a:solidFill>
                  <a:srgbClr val="FF0000"/>
                </a:solidFill>
              </a:rPr>
              <a:t>de</a:t>
            </a:r>
            <a:r>
              <a:rPr lang="pt-BR" sz="2400" dirty="0"/>
              <a:t> </a:t>
            </a:r>
            <a:r>
              <a:rPr lang="pt-BR" sz="2400" dirty="0">
                <a:solidFill>
                  <a:srgbClr val="FF0000"/>
                </a:solidFill>
              </a:rPr>
              <a:t>mobilidade individual </a:t>
            </a:r>
            <a:r>
              <a:rPr lang="pt-BR" sz="2400" dirty="0" err="1" smtClean="0">
                <a:solidFill>
                  <a:srgbClr val="FF0000"/>
                </a:solidFill>
              </a:rPr>
              <a:t>autopropelidos</a:t>
            </a:r>
            <a:r>
              <a:rPr lang="pt-BR" sz="2400" dirty="0" smtClean="0"/>
              <a:t> </a:t>
            </a:r>
            <a:r>
              <a:rPr lang="pt-BR" sz="2400" dirty="0">
                <a:solidFill>
                  <a:srgbClr val="FF0000"/>
                </a:solidFill>
              </a:rPr>
              <a:t>não sendo, para efeito </a:t>
            </a:r>
            <a:r>
              <a:rPr lang="pt-BR" sz="2400" dirty="0">
                <a:solidFill>
                  <a:srgbClr val="FF0000"/>
                </a:solidFill>
              </a:rPr>
              <a:t>deste Código, </a:t>
            </a:r>
            <a:r>
              <a:rPr lang="pt-BR" sz="2400" dirty="0">
                <a:solidFill>
                  <a:srgbClr val="FF0000"/>
                </a:solidFill>
              </a:rPr>
              <a:t>similar à motocicleta, motoneta e </a:t>
            </a:r>
            <a:r>
              <a:rPr lang="pt-BR" sz="2400" dirty="0">
                <a:solidFill>
                  <a:srgbClr val="FF0000"/>
                </a:solidFill>
              </a:rPr>
              <a:t>ciclomotor”</a:t>
            </a:r>
            <a:endParaRPr lang="pt-BR" sz="2400" dirty="0">
              <a:solidFill>
                <a:srgbClr val="FF0000"/>
              </a:solidFill>
            </a:endParaRPr>
          </a:p>
          <a:p>
            <a:endParaRPr lang="pt-BR" sz="2400" dirty="0" smtClean="0">
              <a:solidFill>
                <a:srgbClr val="002060"/>
              </a:solidFill>
            </a:endParaRPr>
          </a:p>
          <a:p>
            <a:endParaRPr lang="pt-B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8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908721"/>
            <a:ext cx="8424936" cy="3960439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70000" lnSpcReduction="20000"/>
          </a:bodyPr>
          <a:lstStyle/>
          <a:p>
            <a:r>
              <a:rPr lang="pt-BR" dirty="0"/>
              <a:t>“</a:t>
            </a:r>
            <a:r>
              <a:rPr lang="pt-BR" dirty="0">
                <a:hlinkClick r:id="rId2" action="ppaction://hlinksldjump"/>
              </a:rPr>
              <a:t>Art. 58</a:t>
            </a:r>
            <a:r>
              <a:rPr lang="pt-BR" dirty="0"/>
              <a:t>. ................................................</a:t>
            </a:r>
          </a:p>
          <a:p>
            <a:r>
              <a:rPr lang="pt-BR" dirty="0"/>
              <a:t>§ 1º .........................................................</a:t>
            </a:r>
          </a:p>
          <a:p>
            <a:r>
              <a:rPr lang="pt-BR" dirty="0"/>
              <a:t>§ 2º O disposto no </a:t>
            </a:r>
            <a:r>
              <a:rPr lang="pt-BR" i="1" dirty="0"/>
              <a:t>caput</a:t>
            </a:r>
            <a:r>
              <a:rPr lang="pt-BR" dirty="0"/>
              <a:t> aplica-se às bicicletas elétricas.” (NR)</a:t>
            </a:r>
          </a:p>
          <a:p>
            <a:endParaRPr lang="pt-BR" dirty="0" smtClean="0"/>
          </a:p>
          <a:p>
            <a:r>
              <a:rPr lang="pt-BR" dirty="0" smtClean="0"/>
              <a:t>“</a:t>
            </a:r>
            <a:r>
              <a:rPr lang="pt-BR" dirty="0"/>
              <a:t>Art. 59-A. </a:t>
            </a:r>
            <a:r>
              <a:rPr lang="pt-BR" dirty="0">
                <a:solidFill>
                  <a:srgbClr val="FF0000"/>
                </a:solidFill>
              </a:rPr>
              <a:t>Os</a:t>
            </a:r>
            <a:r>
              <a:rPr lang="pt-BR" dirty="0"/>
              <a:t> patinetes e os </a:t>
            </a:r>
            <a:r>
              <a:rPr lang="pt-BR" dirty="0">
                <a:solidFill>
                  <a:srgbClr val="FF0000"/>
                </a:solidFill>
              </a:rPr>
              <a:t>veículos de mobilidade individual </a:t>
            </a:r>
            <a:r>
              <a:rPr lang="pt-BR" dirty="0" err="1">
                <a:solidFill>
                  <a:srgbClr val="FF0000"/>
                </a:solidFill>
              </a:rPr>
              <a:t>autopropelidos</a:t>
            </a:r>
            <a:r>
              <a:rPr lang="pt-BR" dirty="0"/>
              <a:t> terão sua circulação nas vias públicas permitida, transportando apenas o condutor:</a:t>
            </a:r>
          </a:p>
          <a:p>
            <a:r>
              <a:rPr lang="pt-BR" dirty="0"/>
              <a:t>I - em </a:t>
            </a:r>
            <a:r>
              <a:rPr lang="pt-BR" dirty="0">
                <a:solidFill>
                  <a:srgbClr val="FF0000"/>
                </a:solidFill>
              </a:rPr>
              <a:t>áreas de circulação compartilhadas com pedestres</a:t>
            </a:r>
            <a:r>
              <a:rPr lang="pt-BR" dirty="0"/>
              <a:t>, devidamente sinalizadas pelo órgão ou entidade com circunscrição sobre a via, com velocidade máxima de 6 km/h; </a:t>
            </a:r>
          </a:p>
          <a:p>
            <a:r>
              <a:rPr lang="pt-BR" dirty="0" smtClean="0"/>
              <a:t>II </a:t>
            </a:r>
            <a:r>
              <a:rPr lang="pt-BR" dirty="0"/>
              <a:t>- em ciclovias e </a:t>
            </a:r>
            <a:r>
              <a:rPr lang="pt-BR" dirty="0" err="1"/>
              <a:t>ciclofaixas</a:t>
            </a:r>
            <a:r>
              <a:rPr lang="pt-BR" dirty="0"/>
              <a:t>, com velocidade máxima de 20 km/h</a:t>
            </a:r>
            <a:r>
              <a:rPr lang="pt-BR" dirty="0" smtClean="0"/>
              <a:t>;</a:t>
            </a:r>
            <a:endParaRPr lang="pt-BR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520120" y="4893749"/>
            <a:ext cx="8444368" cy="12601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400" dirty="0" smtClean="0">
                <a:solidFill>
                  <a:srgbClr val="002060"/>
                </a:solidFill>
              </a:rPr>
              <a:t>Comentários:</a:t>
            </a:r>
          </a:p>
          <a:p>
            <a:r>
              <a:rPr lang="pt-BR" sz="2400" dirty="0" smtClean="0">
                <a:solidFill>
                  <a:srgbClr val="002060"/>
                </a:solidFill>
              </a:rPr>
              <a:t>Porque separar </a:t>
            </a:r>
            <a:r>
              <a:rPr lang="pt-BR" sz="2400" b="1" dirty="0" smtClean="0">
                <a:solidFill>
                  <a:srgbClr val="002060"/>
                </a:solidFill>
              </a:rPr>
              <a:t>as</a:t>
            </a:r>
            <a:r>
              <a:rPr lang="pt-BR" sz="2400" dirty="0" smtClean="0">
                <a:solidFill>
                  <a:srgbClr val="002060"/>
                </a:solidFill>
              </a:rPr>
              <a:t> patinetes dos demais veículos de mobilidade individual </a:t>
            </a:r>
            <a:r>
              <a:rPr lang="pt-BR" sz="2400" dirty="0" err="1" smtClean="0">
                <a:solidFill>
                  <a:srgbClr val="002060"/>
                </a:solidFill>
              </a:rPr>
              <a:t>autopropelidos</a:t>
            </a:r>
            <a:r>
              <a:rPr lang="pt-BR" sz="2400" dirty="0" smtClean="0">
                <a:solidFill>
                  <a:srgbClr val="002060"/>
                </a:solidFill>
              </a:rPr>
              <a:t>?</a:t>
            </a:r>
          </a:p>
          <a:p>
            <a:r>
              <a:rPr lang="pt-BR" sz="2400" dirty="0" smtClean="0">
                <a:solidFill>
                  <a:srgbClr val="002060"/>
                </a:solidFill>
              </a:rPr>
              <a:t>Proposta de texto: inciso </a:t>
            </a:r>
            <a:r>
              <a:rPr lang="pt-BR" sz="2400" b="1" i="1" dirty="0" smtClean="0">
                <a:solidFill>
                  <a:srgbClr val="002060"/>
                </a:solidFill>
              </a:rPr>
              <a:t>“</a:t>
            </a:r>
            <a:r>
              <a:rPr lang="pt-BR" sz="2400" b="1" i="1" dirty="0" err="1" smtClean="0">
                <a:solidFill>
                  <a:srgbClr val="002060"/>
                </a:solidFill>
              </a:rPr>
              <a:t>I-em</a:t>
            </a:r>
            <a:r>
              <a:rPr lang="pt-BR" sz="2400" b="1" i="1" dirty="0" smtClean="0">
                <a:solidFill>
                  <a:srgbClr val="002060"/>
                </a:solidFill>
              </a:rPr>
              <a:t> áreas de circulação compartilhadas com pedestres desde que autorizadas e devidamente sinalizadas pelo órgão......”</a:t>
            </a:r>
            <a:endParaRPr lang="pt-BR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355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2696" y="1043600"/>
            <a:ext cx="8215768" cy="389756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r>
              <a:rPr lang="pt-BR" sz="4200" dirty="0"/>
              <a:t>III - nos bordos da pista de rolamento, no mesmo sentido de circulação regulamentado para a via, com preferência sobre os veículos automotores, em vias com </a:t>
            </a:r>
            <a:r>
              <a:rPr lang="pt-BR" sz="4200" dirty="0">
                <a:solidFill>
                  <a:srgbClr val="FF0000"/>
                </a:solidFill>
              </a:rPr>
              <a:t>velocidade máxima regulamentada de até 30 km/h.</a:t>
            </a:r>
            <a:endParaRPr lang="pt-BR" sz="4200" dirty="0"/>
          </a:p>
          <a:p>
            <a:endParaRPr lang="pt-BR" sz="4200" dirty="0">
              <a:solidFill>
                <a:srgbClr val="7030A0"/>
              </a:solidFill>
            </a:endParaRPr>
          </a:p>
          <a:p>
            <a:r>
              <a:rPr lang="pt-BR" sz="4200" dirty="0"/>
              <a:t>§ </a:t>
            </a:r>
            <a:r>
              <a:rPr lang="pt-BR" sz="4200" dirty="0"/>
              <a:t>1º Os condutores de patinetes e de veículos de mobilidade individual </a:t>
            </a:r>
            <a:r>
              <a:rPr lang="pt-BR" sz="4200" dirty="0" err="1"/>
              <a:t>autopropelidos</a:t>
            </a:r>
            <a:r>
              <a:rPr lang="pt-BR" sz="4200" dirty="0"/>
              <a:t> equiparam-se aos ciclistas em direitos e deveres.</a:t>
            </a:r>
          </a:p>
          <a:p>
            <a:endParaRPr lang="pt-BR" sz="4200" dirty="0"/>
          </a:p>
          <a:p>
            <a:r>
              <a:rPr lang="pt-BR" sz="4200" dirty="0" smtClean="0"/>
              <a:t>§ </a:t>
            </a:r>
            <a:r>
              <a:rPr lang="pt-BR" sz="4200" dirty="0"/>
              <a:t>2º Os </a:t>
            </a:r>
            <a:r>
              <a:rPr lang="pt-BR" sz="4200" dirty="0">
                <a:solidFill>
                  <a:srgbClr val="FF0000"/>
                </a:solidFill>
              </a:rPr>
              <a:t>equipamentos motorizados</a:t>
            </a:r>
            <a:r>
              <a:rPr lang="pt-BR" sz="4200" dirty="0"/>
              <a:t>, para circulação em via pública, deverão ter indicador de velocidade, campainha e sinalização noturna, dianteira, traseira e lateral</a:t>
            </a:r>
            <a:r>
              <a:rPr lang="pt-BR" sz="4200" dirty="0" smtClean="0"/>
              <a:t>.</a:t>
            </a:r>
          </a:p>
          <a:p>
            <a:endParaRPr lang="pt-BR" sz="4200" dirty="0"/>
          </a:p>
          <a:p>
            <a:r>
              <a:rPr lang="pt-BR" sz="4200" dirty="0"/>
              <a:t>§ 3º O regulamento especificará as </a:t>
            </a:r>
            <a:r>
              <a:rPr lang="pt-BR" sz="4200" dirty="0"/>
              <a:t>dimensões de largura e comprimento máximos, e a potência máxima dos equipamentos de que trata o </a:t>
            </a:r>
            <a:r>
              <a:rPr lang="pt-BR" sz="4200" dirty="0">
                <a:solidFill>
                  <a:srgbClr val="FF0000"/>
                </a:solidFill>
              </a:rPr>
              <a:t>caput.</a:t>
            </a:r>
            <a:r>
              <a:rPr lang="pt-BR" sz="4200" dirty="0"/>
              <a:t>” </a:t>
            </a:r>
            <a:endParaRPr lang="pt-BR" sz="4200" dirty="0" smtClean="0"/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520120" y="4966901"/>
            <a:ext cx="8228344" cy="12601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000" b="1" dirty="0" smtClean="0">
                <a:solidFill>
                  <a:srgbClr val="002060"/>
                </a:solidFill>
              </a:rPr>
              <a:t>Comentários:</a:t>
            </a:r>
          </a:p>
          <a:p>
            <a:r>
              <a:rPr lang="pt-BR" sz="2000" dirty="0">
                <a:solidFill>
                  <a:srgbClr val="002060"/>
                </a:solidFill>
              </a:rPr>
              <a:t>§ </a:t>
            </a:r>
            <a:r>
              <a:rPr lang="pt-BR" sz="2000" dirty="0" smtClean="0">
                <a:solidFill>
                  <a:srgbClr val="002060"/>
                </a:solidFill>
              </a:rPr>
              <a:t>2º - Equipamentos? Veículos motorizados?</a:t>
            </a:r>
          </a:p>
          <a:p>
            <a:r>
              <a:rPr lang="pt-BR" sz="2000" dirty="0" smtClean="0">
                <a:solidFill>
                  <a:srgbClr val="002060"/>
                </a:solidFill>
              </a:rPr>
              <a:t>Inciso III- O ideal é 40 km/h (vias coletoras) para que as patinetes circulem por vias para se interligar ao sistema publico de transportes. A velocidade de 30 km/h é para vias locais.</a:t>
            </a:r>
          </a:p>
          <a:p>
            <a:r>
              <a:rPr lang="pt-BR" sz="2100" dirty="0">
                <a:solidFill>
                  <a:srgbClr val="002060"/>
                </a:solidFill>
              </a:rPr>
              <a:t>O caput </a:t>
            </a:r>
            <a:r>
              <a:rPr lang="pt-BR" sz="2100" dirty="0" smtClean="0">
                <a:solidFill>
                  <a:srgbClr val="002060"/>
                </a:solidFill>
              </a:rPr>
              <a:t>do art. 59-A não </a:t>
            </a:r>
            <a:r>
              <a:rPr lang="pt-BR" sz="2100" dirty="0">
                <a:solidFill>
                  <a:srgbClr val="002060"/>
                </a:solidFill>
              </a:rPr>
              <a:t>fala de “</a:t>
            </a:r>
            <a:r>
              <a:rPr lang="pt-BR" sz="2100" dirty="0">
                <a:solidFill>
                  <a:srgbClr val="FF0000"/>
                </a:solidFill>
              </a:rPr>
              <a:t>equipamentos</a:t>
            </a:r>
            <a:r>
              <a:rPr lang="pt-BR" sz="2100" dirty="0">
                <a:solidFill>
                  <a:srgbClr val="002060"/>
                </a:solidFill>
              </a:rPr>
              <a:t>”</a:t>
            </a:r>
            <a:endParaRPr lang="pt-BR" sz="21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769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40696" y="1057313"/>
            <a:ext cx="8280920" cy="2736304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pt-BR" sz="2400" dirty="0"/>
              <a:t>“Art. 68. .................................................</a:t>
            </a:r>
          </a:p>
          <a:p>
            <a:r>
              <a:rPr lang="pt-BR" sz="2400" dirty="0"/>
              <a:t>§ 1º O ciclista desmontado empurrando a bicicleta e o condutor desmontado empurrando o patinete ou o veículo de mobilidade individual </a:t>
            </a:r>
            <a:r>
              <a:rPr lang="pt-BR" sz="2400" dirty="0" err="1"/>
              <a:t>autopropelido</a:t>
            </a:r>
            <a:r>
              <a:rPr lang="pt-BR" sz="2400" dirty="0"/>
              <a:t> equiparam-se ao pedestre em direitos e deveres.</a:t>
            </a:r>
          </a:p>
          <a:p>
            <a:r>
              <a:rPr lang="pt-BR" sz="2400" dirty="0"/>
              <a:t>..........................................................” (NR)</a:t>
            </a:r>
          </a:p>
          <a:p>
            <a:endParaRPr lang="pt-BR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520120" y="3851333"/>
            <a:ext cx="8444368" cy="12601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400" dirty="0" smtClean="0">
                <a:solidFill>
                  <a:srgbClr val="002060"/>
                </a:solidFill>
              </a:rPr>
              <a:t>Comentários:</a:t>
            </a:r>
          </a:p>
          <a:p>
            <a:r>
              <a:rPr lang="pt-BR" sz="2400" dirty="0" smtClean="0">
                <a:solidFill>
                  <a:srgbClr val="002060"/>
                </a:solidFill>
              </a:rPr>
              <a:t>Idem: Porque separar </a:t>
            </a:r>
            <a:r>
              <a:rPr lang="pt-BR" sz="2400" b="1" dirty="0" smtClean="0">
                <a:solidFill>
                  <a:srgbClr val="002060"/>
                </a:solidFill>
              </a:rPr>
              <a:t>as</a:t>
            </a:r>
            <a:r>
              <a:rPr lang="pt-BR" sz="2400" dirty="0" smtClean="0">
                <a:solidFill>
                  <a:srgbClr val="002060"/>
                </a:solidFill>
              </a:rPr>
              <a:t> patinetes dos demais veículos de mobilidade individual </a:t>
            </a:r>
            <a:r>
              <a:rPr lang="pt-BR" sz="2400" dirty="0" err="1" smtClean="0">
                <a:solidFill>
                  <a:srgbClr val="002060"/>
                </a:solidFill>
              </a:rPr>
              <a:t>autopropelidos</a:t>
            </a:r>
            <a:r>
              <a:rPr lang="pt-BR" sz="2400" dirty="0" smtClean="0">
                <a:solidFill>
                  <a:srgbClr val="00206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64050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40696" y="1052737"/>
            <a:ext cx="7992888" cy="295232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t-BR" sz="2400" dirty="0"/>
              <a:t>“Art. 105. .................................................</a:t>
            </a:r>
          </a:p>
          <a:p>
            <a:r>
              <a:rPr lang="pt-BR" sz="2400" dirty="0"/>
              <a:t>...................................................................</a:t>
            </a:r>
          </a:p>
          <a:p>
            <a:r>
              <a:rPr lang="pt-BR" sz="2400" dirty="0"/>
              <a:t>VIII - para as bicicletas elétricas, além dos equipamentos do inciso VI, indicador de velocidade, campainha, sinalização noturna dianteira, traseira e lateral, espelho retrovisor do lado direito e pneus de acordo com as especificações do </a:t>
            </a:r>
            <a:r>
              <a:rPr lang="pt-BR" sz="2400" dirty="0">
                <a:solidFill>
                  <a:srgbClr val="FF0000"/>
                </a:solidFill>
              </a:rPr>
              <a:t>regulamento</a:t>
            </a:r>
            <a:r>
              <a:rPr lang="pt-BR" sz="2400" dirty="0"/>
              <a:t>. </a:t>
            </a:r>
            <a:endParaRPr lang="pt-BR" sz="2400" dirty="0" smtClean="0"/>
          </a:p>
          <a:p>
            <a:endParaRPr lang="pt-BR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520120" y="3924485"/>
            <a:ext cx="8012320" cy="12601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400" dirty="0" smtClean="0">
                <a:solidFill>
                  <a:srgbClr val="002060"/>
                </a:solidFill>
              </a:rPr>
              <a:t>Comentários:</a:t>
            </a:r>
          </a:p>
          <a:p>
            <a:r>
              <a:rPr lang="pt-BR" sz="2400" dirty="0" smtClean="0">
                <a:solidFill>
                  <a:srgbClr val="002060"/>
                </a:solidFill>
              </a:rPr>
              <a:t>Seria ideal definir que as especificações serão regulamentadas pelo CONTRAN.</a:t>
            </a:r>
          </a:p>
        </p:txBody>
      </p:sp>
    </p:spTree>
    <p:extLst>
      <p:ext uri="{BB962C8B-B14F-4D97-AF65-F5344CB8AC3E}">
        <p14:creationId xmlns:p14="http://schemas.microsoft.com/office/powerpoint/2010/main" val="327691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21208" y="1399033"/>
            <a:ext cx="8219256" cy="1540768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pt-BR" dirty="0"/>
              <a:t> </a:t>
            </a:r>
            <a:r>
              <a:rPr lang="pt-BR" sz="2400" dirty="0">
                <a:hlinkClick r:id="rId2" action="ppaction://hlinksldjump"/>
              </a:rPr>
              <a:t>“Art. 129</a:t>
            </a:r>
            <a:r>
              <a:rPr lang="pt-BR" sz="2400" dirty="0"/>
              <a:t>. ..................................................</a:t>
            </a:r>
          </a:p>
          <a:p>
            <a:r>
              <a:rPr lang="pt-BR" sz="2400" i="1" dirty="0"/>
              <a:t>Parágrafo único.</a:t>
            </a:r>
            <a:r>
              <a:rPr lang="pt-BR" sz="2400" dirty="0"/>
              <a:t> Para efeitos de registro e licenciamento, as </a:t>
            </a:r>
            <a:r>
              <a:rPr lang="pt-BR" sz="2400" dirty="0">
                <a:solidFill>
                  <a:srgbClr val="FF0000"/>
                </a:solidFill>
              </a:rPr>
              <a:t>bicicletas elétricas </a:t>
            </a:r>
            <a:r>
              <a:rPr lang="pt-BR" sz="2400" dirty="0"/>
              <a:t>equiparam-se às </a:t>
            </a:r>
            <a:r>
              <a:rPr lang="pt-BR" sz="2400" dirty="0">
                <a:solidFill>
                  <a:srgbClr val="FF0000"/>
                </a:solidFill>
              </a:rPr>
              <a:t>bicicletas.” </a:t>
            </a:r>
            <a:r>
              <a:rPr lang="pt-BR" sz="2400" dirty="0"/>
              <a:t>(NR) </a:t>
            </a:r>
            <a:endParaRPr lang="pt-BR" sz="2400" dirty="0" smtClean="0"/>
          </a:p>
          <a:p>
            <a:endParaRPr lang="pt-BR" dirty="0"/>
          </a:p>
          <a:p>
            <a:endParaRPr lang="pt-BR" sz="1800" i="1" dirty="0">
              <a:solidFill>
                <a:srgbClr val="7030A0"/>
              </a:solidFill>
            </a:endParaRPr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520120" y="2964364"/>
            <a:ext cx="8156336" cy="233684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400" dirty="0" smtClean="0">
                <a:solidFill>
                  <a:srgbClr val="002060"/>
                </a:solidFill>
              </a:rPr>
              <a:t>Comentários:</a:t>
            </a:r>
          </a:p>
          <a:p>
            <a:r>
              <a:rPr lang="pt-BR" sz="2400" dirty="0" smtClean="0">
                <a:solidFill>
                  <a:srgbClr val="002060"/>
                </a:solidFill>
              </a:rPr>
              <a:t>As bicicletas são veículos de propulsão humana, enquanto as bicicletas elétricas são equiparadas aos ciclomotores (condutores precisam de ACC), licenciados pelo DETRAN, (com exceção daquelas com potência nominal de 350 watt e velocidade de até 25 km/h)</a:t>
            </a:r>
          </a:p>
        </p:txBody>
      </p:sp>
    </p:spTree>
    <p:extLst>
      <p:ext uri="{BB962C8B-B14F-4D97-AF65-F5344CB8AC3E}">
        <p14:creationId xmlns:p14="http://schemas.microsoft.com/office/powerpoint/2010/main" val="373999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1713</Words>
  <Application>Microsoft Office PowerPoint</Application>
  <PresentationFormat>Apresentação na tela (4:3)</PresentationFormat>
  <Paragraphs>138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0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jose luiz nakama</dc:creator>
  <cp:lastModifiedBy>jose luiz nakama</cp:lastModifiedBy>
  <cp:revision>35</cp:revision>
  <dcterms:created xsi:type="dcterms:W3CDTF">2019-06-09T00:19:21Z</dcterms:created>
  <dcterms:modified xsi:type="dcterms:W3CDTF">2019-06-10T00:27:01Z</dcterms:modified>
</cp:coreProperties>
</file>