
<file path=[Content_Types].xml><?xml version="1.0" encoding="utf-8"?>
<Types xmlns="http://schemas.openxmlformats.org/package/2006/content-types">
  <Default Extension="jpeg" ContentType="image/jpeg"/>
  <Default Extension="png" ContentType="image/png"/>
  <Default Extension="pptx" ContentType="image/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2"/>
  </p:notesMasterIdLst>
  <p:sldIdLst>
    <p:sldId id="256" r:id="rId5"/>
    <p:sldId id="611" r:id="rId6"/>
    <p:sldId id="521" r:id="rId7"/>
    <p:sldId id="508" r:id="rId8"/>
    <p:sldId id="509" r:id="rId9"/>
    <p:sldId id="512" r:id="rId10"/>
    <p:sldId id="257" r:id="rId11"/>
    <p:sldId id="422" r:id="rId12"/>
    <p:sldId id="424" r:id="rId13"/>
    <p:sldId id="428" r:id="rId14"/>
    <p:sldId id="431" r:id="rId15"/>
    <p:sldId id="432" r:id="rId16"/>
    <p:sldId id="433" r:id="rId17"/>
    <p:sldId id="434" r:id="rId18"/>
    <p:sldId id="436" r:id="rId19"/>
    <p:sldId id="437" r:id="rId20"/>
    <p:sldId id="464" r:id="rId21"/>
    <p:sldId id="294" r:id="rId22"/>
    <p:sldId id="494" r:id="rId23"/>
    <p:sldId id="298" r:id="rId24"/>
    <p:sldId id="531" r:id="rId25"/>
    <p:sldId id="514" r:id="rId26"/>
    <p:sldId id="532" r:id="rId27"/>
    <p:sldId id="533" r:id="rId28"/>
    <p:sldId id="534" r:id="rId29"/>
    <p:sldId id="535" r:id="rId30"/>
    <p:sldId id="536" r:id="rId31"/>
    <p:sldId id="610" r:id="rId32"/>
    <p:sldId id="537" r:id="rId33"/>
    <p:sldId id="609" r:id="rId34"/>
    <p:sldId id="538" r:id="rId35"/>
    <p:sldId id="539" r:id="rId36"/>
    <p:sldId id="608" r:id="rId37"/>
    <p:sldId id="540" r:id="rId38"/>
    <p:sldId id="541" r:id="rId39"/>
    <p:sldId id="544" r:id="rId40"/>
    <p:sldId id="542" r:id="rId41"/>
    <p:sldId id="549" r:id="rId42"/>
    <p:sldId id="546" r:id="rId43"/>
    <p:sldId id="547" r:id="rId44"/>
    <p:sldId id="548" r:id="rId45"/>
    <p:sldId id="545" r:id="rId46"/>
    <p:sldId id="543" r:id="rId47"/>
    <p:sldId id="551" r:id="rId48"/>
    <p:sldId id="550" r:id="rId49"/>
    <p:sldId id="552" r:id="rId50"/>
    <p:sldId id="553" r:id="rId51"/>
    <p:sldId id="554" r:id="rId52"/>
    <p:sldId id="555" r:id="rId53"/>
    <p:sldId id="556" r:id="rId54"/>
    <p:sldId id="557" r:id="rId55"/>
    <p:sldId id="558" r:id="rId56"/>
    <p:sldId id="559" r:id="rId57"/>
    <p:sldId id="560" r:id="rId58"/>
    <p:sldId id="561" r:id="rId59"/>
    <p:sldId id="562" r:id="rId60"/>
    <p:sldId id="563" r:id="rId61"/>
    <p:sldId id="564" r:id="rId62"/>
    <p:sldId id="567" r:id="rId63"/>
    <p:sldId id="568" r:id="rId64"/>
    <p:sldId id="569" r:id="rId65"/>
    <p:sldId id="570" r:id="rId66"/>
    <p:sldId id="571" r:id="rId67"/>
    <p:sldId id="572" r:id="rId68"/>
    <p:sldId id="574" r:id="rId69"/>
    <p:sldId id="575" r:id="rId70"/>
    <p:sldId id="576" r:id="rId71"/>
    <p:sldId id="577" r:id="rId72"/>
    <p:sldId id="578" r:id="rId73"/>
    <p:sldId id="579" r:id="rId74"/>
    <p:sldId id="580" r:id="rId75"/>
    <p:sldId id="581" r:id="rId76"/>
    <p:sldId id="582" r:id="rId77"/>
    <p:sldId id="583" r:id="rId78"/>
    <p:sldId id="584" r:id="rId79"/>
    <p:sldId id="585" r:id="rId80"/>
    <p:sldId id="586" r:id="rId81"/>
    <p:sldId id="587" r:id="rId82"/>
    <p:sldId id="588" r:id="rId83"/>
    <p:sldId id="589" r:id="rId84"/>
    <p:sldId id="590" r:id="rId85"/>
    <p:sldId id="591" r:id="rId86"/>
    <p:sldId id="592" r:id="rId87"/>
    <p:sldId id="593" r:id="rId88"/>
    <p:sldId id="594" r:id="rId89"/>
    <p:sldId id="595" r:id="rId90"/>
    <p:sldId id="596" r:id="rId91"/>
    <p:sldId id="597" r:id="rId92"/>
    <p:sldId id="598" r:id="rId93"/>
    <p:sldId id="599" r:id="rId94"/>
    <p:sldId id="600" r:id="rId95"/>
    <p:sldId id="601" r:id="rId96"/>
    <p:sldId id="602" r:id="rId97"/>
    <p:sldId id="603" r:id="rId98"/>
    <p:sldId id="604" r:id="rId99"/>
    <p:sldId id="605" r:id="rId100"/>
    <p:sldId id="606" r:id="rId101"/>
    <p:sldId id="607" r:id="rId102"/>
    <p:sldId id="612" r:id="rId103"/>
    <p:sldId id="613" r:id="rId104"/>
    <p:sldId id="614" r:id="rId105"/>
    <p:sldId id="615" r:id="rId106"/>
    <p:sldId id="616" r:id="rId107"/>
    <p:sldId id="513" r:id="rId108"/>
    <p:sldId id="617" r:id="rId109"/>
    <p:sldId id="618" r:id="rId110"/>
    <p:sldId id="619" r:id="rId111"/>
  </p:sldIdLst>
  <p:sldSz cx="12192000" cy="6858000"/>
  <p:notesSz cx="6797675" cy="992822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4660"/>
  </p:normalViewPr>
  <p:slideViewPr>
    <p:cSldViewPr snapToGrid="0">
      <p:cViewPr varScale="1">
        <p:scale>
          <a:sx n="90" d="100"/>
          <a:sy n="90"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7764856-DED2-475B-A2C9-1C46A85D2FFA}" type="datetimeFigureOut">
              <a:rPr lang="pt-BR" smtClean="0"/>
              <a:t>29/10/2024</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3064F86-1450-4552-AC50-44951D662D7F}" type="slidenum">
              <a:rPr lang="pt-BR" smtClean="0"/>
              <a:t>‹nº›</a:t>
            </a:fld>
            <a:endParaRPr lang="pt-BR"/>
          </a:p>
        </p:txBody>
      </p:sp>
    </p:spTree>
    <p:extLst>
      <p:ext uri="{BB962C8B-B14F-4D97-AF65-F5344CB8AC3E}">
        <p14:creationId xmlns:p14="http://schemas.microsoft.com/office/powerpoint/2010/main" val="266382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F6EAB3-FB58-C73E-E502-5452B004437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93C056A-87B6-5CBF-2FBC-EC18AA544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6D3DB44-BF7C-2EA1-3626-4DBEFFBFCDB3}"/>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5" name="Espaço Reservado para Rodapé 4">
            <a:extLst>
              <a:ext uri="{FF2B5EF4-FFF2-40B4-BE49-F238E27FC236}">
                <a16:creationId xmlns:a16="http://schemas.microsoft.com/office/drawing/2014/main" id="{7000E961-3083-C9E9-749A-BD6ADC0144C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A4B6D84-12F2-2439-4702-A5FE65C571ED}"/>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37227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442A6-D552-D6A2-9B80-54977DABD88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CB07D20-D7C0-437C-582A-F9CBE4896A6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83548F8-0722-64B1-BA51-7BAE824F4CAD}"/>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5" name="Espaço Reservado para Rodapé 4">
            <a:extLst>
              <a:ext uri="{FF2B5EF4-FFF2-40B4-BE49-F238E27FC236}">
                <a16:creationId xmlns:a16="http://schemas.microsoft.com/office/drawing/2014/main" id="{26AD366B-64D2-2A83-290E-C8008DC7290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78827B-88D6-036A-834E-81ABE8AB1F92}"/>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244281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9EADB3-2C56-EA2D-9BDF-D69DC052CB2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BCE5EA2-ED75-DDE7-53A1-80C36133B94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1070BC7-C696-AEFA-4121-470D53B265F1}"/>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5" name="Espaço Reservado para Rodapé 4">
            <a:extLst>
              <a:ext uri="{FF2B5EF4-FFF2-40B4-BE49-F238E27FC236}">
                <a16:creationId xmlns:a16="http://schemas.microsoft.com/office/drawing/2014/main" id="{369273A8-92E5-084E-7D9A-9ECD8E96F49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CBD637-7FEC-8225-0FEB-E47B7385D7B4}"/>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180541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3ABD70-B954-21B5-FBC5-4A2F4478387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362ED4D-D0D1-BE05-3354-52420CD5509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9748D76-CE1F-DBE9-B386-7A2EEA7E91C9}"/>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5" name="Espaço Reservado para Rodapé 4">
            <a:extLst>
              <a:ext uri="{FF2B5EF4-FFF2-40B4-BE49-F238E27FC236}">
                <a16:creationId xmlns:a16="http://schemas.microsoft.com/office/drawing/2014/main" id="{5B759557-6E6A-4CA8-152C-C3C5B9ECBB3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C2D567E-04D0-047A-AEC4-5F9F7F77CECA}"/>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239065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CB8106-6C8A-BDE6-F98E-695AB6867AE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A1C0222-0DA4-B63C-68CD-89FCD8CD19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1500E7C-B3CE-C59E-59FF-073562F79A08}"/>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5" name="Espaço Reservado para Rodapé 4">
            <a:extLst>
              <a:ext uri="{FF2B5EF4-FFF2-40B4-BE49-F238E27FC236}">
                <a16:creationId xmlns:a16="http://schemas.microsoft.com/office/drawing/2014/main" id="{9D8F2A7B-9655-C917-2254-F516FC9D9FD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8BC61CA-B419-C870-2E77-CEF86454D430}"/>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212134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AC221E-F8A8-4F5E-F054-F9251CA3AB8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EB489CE-6AF4-DA9D-E6B0-DC659566BC5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1024787-EF38-F4A8-D4FE-8412FCEE411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65C55DE-E291-5A3A-9AD0-233FC06E4168}"/>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6" name="Espaço Reservado para Rodapé 5">
            <a:extLst>
              <a:ext uri="{FF2B5EF4-FFF2-40B4-BE49-F238E27FC236}">
                <a16:creationId xmlns:a16="http://schemas.microsoft.com/office/drawing/2014/main" id="{422C49DB-B63B-C7C8-483D-6F4DE0B7A4E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B1BF532-6DB9-F95F-477D-A05F86ED9105}"/>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206404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4FF972-B449-F279-226D-9CBBA8CFCA0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EDFF9B6-256E-8FCE-21F3-06B52B51B2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252D061-8008-1617-4C19-9CCACE54573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FF1027C-FFF6-B7F5-30D7-596D8C55B3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0A68129-E24D-8E67-ACCC-C77D58B039E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4D180B0-3C1E-BDEC-E7B3-E4AE1FCAE0DA}"/>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8" name="Espaço Reservado para Rodapé 7">
            <a:extLst>
              <a:ext uri="{FF2B5EF4-FFF2-40B4-BE49-F238E27FC236}">
                <a16:creationId xmlns:a16="http://schemas.microsoft.com/office/drawing/2014/main" id="{7D93EE18-809C-39BF-E224-35EE2E3F4B4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A1E77A4-F2FB-A496-B498-CF8301933DFE}"/>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140327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89DF5-CD53-BD15-6613-7A4D4E5A2B2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0EB2CA5-8231-8DEA-D780-953D53637EF3}"/>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4" name="Espaço Reservado para Rodapé 3">
            <a:extLst>
              <a:ext uri="{FF2B5EF4-FFF2-40B4-BE49-F238E27FC236}">
                <a16:creationId xmlns:a16="http://schemas.microsoft.com/office/drawing/2014/main" id="{FC9D0B65-D959-CFD2-3AF0-32B7EBA72AF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F837669-4117-92F3-D697-E58C589F48C3}"/>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3670468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1B154CB-2ED4-D3B0-C18A-20345AFBA7FC}"/>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3" name="Espaço Reservado para Rodapé 2">
            <a:extLst>
              <a:ext uri="{FF2B5EF4-FFF2-40B4-BE49-F238E27FC236}">
                <a16:creationId xmlns:a16="http://schemas.microsoft.com/office/drawing/2014/main" id="{F9B8F73F-4BCC-AE07-EC71-C9B56341817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8683A63-EC0A-DD9B-0DED-29346B817C40}"/>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34027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7290E-2F59-DC48-F870-2029D467AA7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3BB1B65-922F-75CF-BE84-C09CDCE942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6742A2C-212A-D976-A6AD-B788FA548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5DB992A-3D4E-A700-048B-6BB42C344994}"/>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6" name="Espaço Reservado para Rodapé 5">
            <a:extLst>
              <a:ext uri="{FF2B5EF4-FFF2-40B4-BE49-F238E27FC236}">
                <a16:creationId xmlns:a16="http://schemas.microsoft.com/office/drawing/2014/main" id="{BC82E70C-C4B4-8950-5CD5-8AF8DE37613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927FB3A-19EB-4C59-8817-F2FB8AB95C93}"/>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2602224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B4C21-805D-3E16-015E-97CF86457F6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5AB10FB-31C9-27BF-BE77-7DE12B482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B0F0E9B-AA89-D8B5-5E36-28E156B6A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59D3E8A-B909-58FC-A744-C9C8D19F5CAF}"/>
              </a:ext>
            </a:extLst>
          </p:cNvPr>
          <p:cNvSpPr>
            <a:spLocks noGrp="1"/>
          </p:cNvSpPr>
          <p:nvPr>
            <p:ph type="dt" sz="half" idx="10"/>
          </p:nvPr>
        </p:nvSpPr>
        <p:spPr/>
        <p:txBody>
          <a:bodyPr/>
          <a:lstStyle/>
          <a:p>
            <a:fld id="{58BBB2DB-E09B-4D26-BB75-AEC85C6BCD45}" type="datetimeFigureOut">
              <a:rPr lang="pt-BR" smtClean="0"/>
              <a:t>29/10/2024</a:t>
            </a:fld>
            <a:endParaRPr lang="pt-BR"/>
          </a:p>
        </p:txBody>
      </p:sp>
      <p:sp>
        <p:nvSpPr>
          <p:cNvPr id="6" name="Espaço Reservado para Rodapé 5">
            <a:extLst>
              <a:ext uri="{FF2B5EF4-FFF2-40B4-BE49-F238E27FC236}">
                <a16:creationId xmlns:a16="http://schemas.microsoft.com/office/drawing/2014/main" id="{72704032-BB3F-059A-E1BE-757885AB0EC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C50C07E-306A-FF67-CC87-D5812490EC05}"/>
              </a:ext>
            </a:extLst>
          </p:cNvPr>
          <p:cNvSpPr>
            <a:spLocks noGrp="1"/>
          </p:cNvSpPr>
          <p:nvPr>
            <p:ph type="sldNum" sz="quarter" idx="12"/>
          </p:nvPr>
        </p:nvSpPr>
        <p:spPr/>
        <p:txBody>
          <a:bodyPr/>
          <a:lstStyle/>
          <a:p>
            <a:fld id="{31BEDA22-A3BB-42B2-8249-7E86916591C3}" type="slidenum">
              <a:rPr lang="pt-BR" smtClean="0"/>
              <a:t>‹nº›</a:t>
            </a:fld>
            <a:endParaRPr lang="pt-BR"/>
          </a:p>
        </p:txBody>
      </p:sp>
    </p:spTree>
    <p:extLst>
      <p:ext uri="{BB962C8B-B14F-4D97-AF65-F5344CB8AC3E}">
        <p14:creationId xmlns:p14="http://schemas.microsoft.com/office/powerpoint/2010/main" val="201302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D232E51-B4B1-04C4-CE27-8B8B49266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1E29AB2-9BD2-3375-940A-4047F280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FC71E-049E-832E-3F50-0628F3C36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BB2DB-E09B-4D26-BB75-AEC85C6BCD45}" type="datetimeFigureOut">
              <a:rPr lang="pt-BR" smtClean="0"/>
              <a:t>29/10/2024</a:t>
            </a:fld>
            <a:endParaRPr lang="pt-BR"/>
          </a:p>
        </p:txBody>
      </p:sp>
      <p:sp>
        <p:nvSpPr>
          <p:cNvPr id="5" name="Espaço Reservado para Rodapé 4">
            <a:extLst>
              <a:ext uri="{FF2B5EF4-FFF2-40B4-BE49-F238E27FC236}">
                <a16:creationId xmlns:a16="http://schemas.microsoft.com/office/drawing/2014/main" id="{CD560652-D1A9-715C-68C3-29BAC1D38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9542366-3EB2-CF52-5023-A174E918E3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EDA22-A3BB-42B2-8249-7E86916591C3}" type="slidenum">
              <a:rPr lang="pt-BR" smtClean="0"/>
              <a:t>‹nº›</a:t>
            </a:fld>
            <a:endParaRPr lang="pt-BR"/>
          </a:p>
        </p:txBody>
      </p:sp>
    </p:spTree>
    <p:extLst>
      <p:ext uri="{BB962C8B-B14F-4D97-AF65-F5344CB8AC3E}">
        <p14:creationId xmlns:p14="http://schemas.microsoft.com/office/powerpoint/2010/main" val="2032305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ptx"/><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ptx"/></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10D85-7148-2F3A-5F3F-5A6E0A342B1F}"/>
              </a:ext>
            </a:extLst>
          </p:cNvPr>
          <p:cNvSpPr>
            <a:spLocks noGrp="1"/>
          </p:cNvSpPr>
          <p:nvPr>
            <p:ph type="ctrTitle"/>
          </p:nvPr>
        </p:nvSpPr>
        <p:spPr/>
        <p:txBody>
          <a:bodyPr/>
          <a:lstStyle/>
          <a:p>
            <a:endParaRPr lang="pt-BR" dirty="0"/>
          </a:p>
        </p:txBody>
      </p:sp>
      <p:sp>
        <p:nvSpPr>
          <p:cNvPr id="3" name="Subtítulo 2">
            <a:extLst>
              <a:ext uri="{FF2B5EF4-FFF2-40B4-BE49-F238E27FC236}">
                <a16:creationId xmlns:a16="http://schemas.microsoft.com/office/drawing/2014/main" id="{1B9AE3BB-4488-B375-8AAF-E5F51FCC507E}"/>
              </a:ext>
            </a:extLst>
          </p:cNvPr>
          <p:cNvSpPr>
            <a:spLocks noGrp="1"/>
          </p:cNvSpPr>
          <p:nvPr>
            <p:ph type="subTitle" idx="1"/>
          </p:nvPr>
        </p:nvSpPr>
        <p:spPr/>
        <p:txBody>
          <a:bodyPr/>
          <a:lstStyle/>
          <a:p>
            <a:endParaRPr lang="pt-BR"/>
          </a:p>
        </p:txBody>
      </p:sp>
      <p:pic>
        <p:nvPicPr>
          <p:cNvPr id="8" name="Imagem 7" descr="Homem falando no microfone&#10;&#10;Descrição gerada automaticamente com confiança média">
            <a:extLst>
              <a:ext uri="{FF2B5EF4-FFF2-40B4-BE49-F238E27FC236}">
                <a16:creationId xmlns:a16="http://schemas.microsoft.com/office/drawing/2014/main" id="{EDBDA26F-EAAC-B23C-6428-DCDFEF144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3" cy="6858000"/>
          </a:xfrm>
          <a:prstGeom prst="rect">
            <a:avLst/>
          </a:prstGeom>
        </p:spPr>
      </p:pic>
    </p:spTree>
    <p:extLst>
      <p:ext uri="{BB962C8B-B14F-4D97-AF65-F5344CB8AC3E}">
        <p14:creationId xmlns:p14="http://schemas.microsoft.com/office/powerpoint/2010/main" val="282402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21ACE4E-9605-2365-21A3-0935243E4728}"/>
              </a:ext>
            </a:extLst>
          </p:cNvPr>
          <p:cNvPicPr>
            <a:picLocks noChangeAspect="1"/>
          </p:cNvPicPr>
          <p:nvPr/>
        </p:nvPicPr>
        <p:blipFill>
          <a:blip r:embed="rId2"/>
          <a:stretch>
            <a:fillRect/>
          </a:stretch>
        </p:blipFill>
        <p:spPr>
          <a:xfrm>
            <a:off x="865412" y="0"/>
            <a:ext cx="11089304" cy="6299200"/>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CFE1AD75-5FBD-3570-23C9-AA4B12709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3" name="CaixaDeTexto 2">
            <a:extLst>
              <a:ext uri="{FF2B5EF4-FFF2-40B4-BE49-F238E27FC236}">
                <a16:creationId xmlns:a16="http://schemas.microsoft.com/office/drawing/2014/main" id="{AB1FA57A-BC1E-563D-F107-EBEF8E3A5BFD}"/>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9</a:t>
            </a:r>
          </a:p>
        </p:txBody>
      </p:sp>
    </p:spTree>
    <p:extLst>
      <p:ext uri="{BB962C8B-B14F-4D97-AF65-F5344CB8AC3E}">
        <p14:creationId xmlns:p14="http://schemas.microsoft.com/office/powerpoint/2010/main" val="25949317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EFB4-0841-9A3A-B530-5900383FF7AF}"/>
            </a:ext>
          </a:extLst>
        </p:cNvPr>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EEF4D82C-F599-263A-3EDD-3F7B115F8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Espaço Reservado para Conteúdo 3">
            <a:extLst>
              <a:ext uri="{FF2B5EF4-FFF2-40B4-BE49-F238E27FC236}">
                <a16:creationId xmlns:a16="http://schemas.microsoft.com/office/drawing/2014/main" id="{9C4F47E1-8039-7212-A29A-EE70F2F128D9}"/>
              </a:ext>
            </a:extLst>
          </p:cNvPr>
          <p:cNvSpPr>
            <a:spLocks noGrp="1"/>
          </p:cNvSpPr>
          <p:nvPr>
            <p:ph idx="1"/>
          </p:nvPr>
        </p:nvSpPr>
        <p:spPr>
          <a:xfrm>
            <a:off x="457200" y="1515511"/>
            <a:ext cx="10895012" cy="3826977"/>
          </a:xfrm>
        </p:spPr>
        <p:txBody>
          <a:bodyPr numCol="1">
            <a:noAutofit/>
          </a:bodyPr>
          <a:lstStyle/>
          <a:p>
            <a:pPr indent="0" algn="just">
              <a:lnSpc>
                <a:spcPct val="107000"/>
              </a:lnSpc>
              <a:spcAft>
                <a:spcPts val="600"/>
              </a:spcAft>
              <a:buNone/>
            </a:pPr>
            <a:r>
              <a:rPr lang="pt-BR" sz="1400" kern="100" dirty="0">
                <a:solidFill>
                  <a:srgbClr val="1F4E79"/>
                </a:solidFill>
                <a:ea typeface="Calibri" panose="020F0502020204030204" pitchFamily="34" charset="0"/>
                <a:cs typeface="Times New Roman" panose="02020603050405020304" pitchFamily="18" charset="0"/>
              </a:rPr>
              <a:t>b)</a:t>
            </a:r>
            <a:r>
              <a:rPr lang="pt-BR" sz="1400" u="sng" kern="100" dirty="0">
                <a:solidFill>
                  <a:srgbClr val="1F4E79"/>
                </a:solidFill>
                <a:ea typeface="Calibri" panose="020F0502020204030204" pitchFamily="34" charset="0"/>
                <a:cs typeface="Times New Roman" panose="02020603050405020304" pitchFamily="18" charset="0"/>
              </a:rPr>
              <a:t> Trava para evitar o aumento da carga tributária </a:t>
            </a:r>
            <a:endParaRPr lang="pt-BR" sz="1400" kern="100" dirty="0">
              <a:solidFill>
                <a:srgbClr val="1F4E79"/>
              </a:solidFill>
              <a:ea typeface="Calibri" panose="020F0502020204030204" pitchFamily="34" charset="0"/>
              <a:cs typeface="Times New Roman" panose="02020603050405020304" pitchFamily="18" charset="0"/>
            </a:endParaRPr>
          </a:p>
          <a:p>
            <a:pPr indent="0" algn="just">
              <a:lnSpc>
                <a:spcPct val="107000"/>
              </a:lnSpc>
              <a:spcAft>
                <a:spcPts val="600"/>
              </a:spcAft>
              <a:buNone/>
            </a:pPr>
            <a:r>
              <a:rPr lang="pt-BR" sz="1400" kern="100" dirty="0">
                <a:solidFill>
                  <a:srgbClr val="1F4E79"/>
                </a:solidFill>
                <a:ea typeface="Calibri" panose="020F0502020204030204" pitchFamily="34" charset="0"/>
                <a:cs typeface="Times New Roman" panose="02020603050405020304" pitchFamily="18" charset="0"/>
              </a:rPr>
              <a:t> </a:t>
            </a:r>
            <a:r>
              <a:rPr lang="pt-BR" sz="1400" kern="0" dirty="0">
                <a:solidFill>
                  <a:srgbClr val="1F4E79"/>
                </a:solidFill>
                <a:effectLst/>
                <a:ea typeface="Times New Roman" panose="02020603050405020304" pitchFamily="18" charset="0"/>
                <a:cs typeface="Times New Roman" panose="02020603050405020304" pitchFamily="18" charset="0"/>
              </a:rPr>
              <a:t>Por ocasião da aprovação da PEC da Reforma Tributária no Senado (Pec n.º 45, de 2019), essa Casa trouxe grande contribuição ao Brasil ao introduzir no texto “trava constitucional” a fim de impedir o aumento da carga. </a:t>
            </a:r>
            <a:endParaRPr lang="pt-BR" sz="1400" kern="100" dirty="0">
              <a:solidFill>
                <a:srgbClr val="1F4E79"/>
              </a:solidFill>
              <a:effectLst/>
              <a:ea typeface="Calibri" panose="020F0502020204030204" pitchFamily="34" charset="0"/>
              <a:cs typeface="Times New Roman" panose="02020603050405020304" pitchFamily="18" charset="0"/>
            </a:endParaRPr>
          </a:p>
          <a:p>
            <a:pPr indent="540385" algn="just">
              <a:lnSpc>
                <a:spcPct val="107000"/>
              </a:lnSpc>
              <a:spcAft>
                <a:spcPts val="600"/>
              </a:spcAft>
            </a:pPr>
            <a:r>
              <a:rPr lang="pt-BR" sz="1400" kern="0" dirty="0">
                <a:solidFill>
                  <a:srgbClr val="1F4E79"/>
                </a:solidFill>
                <a:effectLst/>
                <a:ea typeface="Times New Roman" panose="02020603050405020304" pitchFamily="18" charset="0"/>
                <a:cs typeface="Times New Roman" panose="02020603050405020304" pitchFamily="18" charset="0"/>
              </a:rPr>
              <a:t>O texto aprovado pelo Senado previa uma "trava" para a cobrança de impostos sobre o consumo, ou seja, um limite que não poderia ser ultrapassado. Estabeleceu o Senado (</a:t>
            </a:r>
            <a:r>
              <a:rPr lang="pt-BR" sz="1400" kern="100" dirty="0">
                <a:solidFill>
                  <a:srgbClr val="1F4E79"/>
                </a:solidFill>
                <a:effectLst/>
                <a:ea typeface="Calibri" panose="020F0502020204030204" pitchFamily="34" charset="0"/>
                <a:cs typeface="Times New Roman" panose="02020603050405020304" pitchFamily="18" charset="0"/>
              </a:rPr>
              <a:t>§ 3º do </a:t>
            </a:r>
            <a:r>
              <a:rPr lang="pt-BR" sz="1400" kern="0" dirty="0">
                <a:solidFill>
                  <a:srgbClr val="1F4E79"/>
                </a:solidFill>
                <a:effectLst/>
                <a:ea typeface="Times New Roman" panose="02020603050405020304" pitchFamily="18" charset="0"/>
                <a:cs typeface="Times New Roman" panose="02020603050405020304" pitchFamily="18" charset="0"/>
              </a:rPr>
              <a:t>art. 130 </a:t>
            </a:r>
            <a:r>
              <a:rPr lang="pt-BR" sz="1400" kern="100" dirty="0">
                <a:solidFill>
                  <a:srgbClr val="1F4E79"/>
                </a:solidFill>
                <a:effectLst/>
                <a:ea typeface="Calibri" panose="020F0502020204030204" pitchFamily="34" charset="0"/>
                <a:cs typeface="Times New Roman" panose="02020603050405020304" pitchFamily="18" charset="0"/>
              </a:rPr>
              <a:t>do ADCT)</a:t>
            </a:r>
            <a:r>
              <a:rPr lang="pt-BR" sz="1400" kern="0" dirty="0">
                <a:solidFill>
                  <a:srgbClr val="1F4E79"/>
                </a:solidFill>
                <a:effectLst/>
                <a:ea typeface="Times New Roman" panose="02020603050405020304" pitchFamily="18" charset="0"/>
                <a:cs typeface="Times New Roman" panose="02020603050405020304" pitchFamily="18" charset="0"/>
              </a:rPr>
              <a:t> que </a:t>
            </a:r>
            <a:r>
              <a:rPr lang="pt-BR" sz="1400" u="sng" kern="0" dirty="0">
                <a:solidFill>
                  <a:srgbClr val="1F4E79"/>
                </a:solidFill>
                <a:effectLst/>
                <a:ea typeface="Times New Roman" panose="02020603050405020304" pitchFamily="18" charset="0"/>
                <a:cs typeface="Times New Roman" panose="02020603050405020304" pitchFamily="18" charset="0"/>
              </a:rPr>
              <a:t>o limite para a carga tributária seria a média de 2012 a 2021, na proporção com o Produto Interno Bruto (PIB), representada pelas receitas com PIS/PASEP, COFINS, IPI, ISS e ICMS.</a:t>
            </a:r>
            <a:r>
              <a:rPr lang="pt-BR" sz="1400" kern="0" dirty="0">
                <a:solidFill>
                  <a:srgbClr val="1F4E79"/>
                </a:solidFill>
                <a:effectLst/>
                <a:ea typeface="Times New Roman" panose="02020603050405020304" pitchFamily="18" charset="0"/>
                <a:cs typeface="Times New Roman" panose="02020603050405020304" pitchFamily="18" charset="0"/>
              </a:rPr>
              <a:t> A Câmara dos Deputados infelizmente não manteve o dispositivo acertadamente aprovado pelo Senado.</a:t>
            </a:r>
            <a:endParaRPr lang="pt-BR" sz="1400" kern="100" dirty="0">
              <a:solidFill>
                <a:srgbClr val="1F4E79"/>
              </a:solidFill>
              <a:effectLst/>
              <a:ea typeface="Calibri" panose="020F0502020204030204" pitchFamily="34" charset="0"/>
              <a:cs typeface="Times New Roman" panose="02020603050405020304" pitchFamily="18" charset="0"/>
            </a:endParaRPr>
          </a:p>
          <a:p>
            <a:pPr marL="514350" indent="-285750" algn="just">
              <a:lnSpc>
                <a:spcPct val="107000"/>
              </a:lnSpc>
              <a:spcAft>
                <a:spcPts val="600"/>
              </a:spcAft>
            </a:pPr>
            <a:r>
              <a:rPr lang="pt-BR" sz="1400" kern="0" dirty="0">
                <a:solidFill>
                  <a:srgbClr val="1F4E79"/>
                </a:solidFill>
                <a:effectLst/>
                <a:ea typeface="Times New Roman" panose="02020603050405020304" pitchFamily="18" charset="0"/>
                <a:cs typeface="Times New Roman" panose="02020603050405020304" pitchFamily="18" charset="0"/>
              </a:rPr>
              <a:t>Por ocasião da aprovação do PLP 68, de 2024, a Câmara dos Deputados sinalizou preocupação com o crescimento da carga tributária e propôs (art. 467, </a:t>
            </a:r>
            <a:r>
              <a:rPr lang="pt-BR" sz="1400" kern="100" dirty="0">
                <a:solidFill>
                  <a:srgbClr val="1F4E79"/>
                </a:solidFill>
                <a:effectLst/>
                <a:ea typeface="Calibri" panose="020F0502020204030204" pitchFamily="34" charset="0"/>
                <a:cs typeface="Times New Roman" panose="02020603050405020304" pitchFamily="18" charset="0"/>
              </a:rPr>
              <a:t>§ 11, inciso II) que, por ocasião da primeira avaliação quinquenal será realizada com base nos dados disponíveis no ano-calendário de 2030, </a:t>
            </a:r>
            <a:r>
              <a:rPr lang="pt-BR" sz="1400" i="1" kern="100" dirty="0">
                <a:solidFill>
                  <a:srgbClr val="1F4E79"/>
                </a:solidFill>
                <a:effectLst/>
                <a:ea typeface="Calibri" panose="020F0502020204030204" pitchFamily="34" charset="0"/>
                <a:cs typeface="Times New Roman" panose="02020603050405020304" pitchFamily="18" charset="0"/>
              </a:rPr>
              <a:t>se a soma das alíquotas de referência estimadas de que trata o inciso I deste parágrafo resultar em percentual superior a 26,5% (vinte e seis inteiros e cinco décimos por cento), o Poder Executivo federal encaminhará projeto de lei complementar ao Congresso Nacional, ouvido o Comitê Gestor do IBS, propondo a diminuição das reduções de alíquotas de que tratam os </a:t>
            </a:r>
            <a:r>
              <a:rPr lang="pt-BR" sz="1400" i="1" kern="100" dirty="0" err="1">
                <a:solidFill>
                  <a:srgbClr val="1F4E79"/>
                </a:solidFill>
                <a:effectLst/>
                <a:ea typeface="Calibri" panose="020F0502020204030204" pitchFamily="34" charset="0"/>
                <a:cs typeface="Times New Roman" panose="02020603050405020304" pitchFamily="18" charset="0"/>
              </a:rPr>
              <a:t>arts</a:t>
            </a:r>
            <a:r>
              <a:rPr lang="pt-BR" sz="1400" i="1" kern="100" dirty="0">
                <a:solidFill>
                  <a:srgbClr val="1F4E79"/>
                </a:solidFill>
                <a:effectLst/>
                <a:ea typeface="Calibri" panose="020F0502020204030204" pitchFamily="34" charset="0"/>
                <a:cs typeface="Times New Roman" panose="02020603050405020304" pitchFamily="18" charset="0"/>
              </a:rPr>
              <a:t>. 122 e 123 desta Lei Complementar. </a:t>
            </a:r>
            <a:r>
              <a:rPr lang="pt-BR" sz="1400" kern="100" dirty="0">
                <a:solidFill>
                  <a:srgbClr val="1F4E79"/>
                </a:solidFill>
                <a:effectLst/>
                <a:ea typeface="Calibri" panose="020F0502020204030204" pitchFamily="34" charset="0"/>
                <a:cs typeface="Times New Roman" panose="02020603050405020304" pitchFamily="18" charset="0"/>
              </a:rPr>
              <a:t>De qualquer forma, </a:t>
            </a:r>
            <a:r>
              <a:rPr lang="pt-BR" sz="1400" b="1" kern="100" dirty="0">
                <a:solidFill>
                  <a:srgbClr val="1F4E79"/>
                </a:solidFill>
                <a:effectLst/>
                <a:ea typeface="Calibri" panose="020F0502020204030204" pitchFamily="34" charset="0"/>
                <a:cs typeface="Times New Roman" panose="02020603050405020304" pitchFamily="18" charset="0"/>
              </a:rPr>
              <a:t>é de fundamental importância que o Senado se debruce novamente sobre a matéria e discuta um sistema de contenção efetivo de crescimento da carga tributária brasileira.</a:t>
            </a:r>
            <a:r>
              <a:rPr lang="pt-BR" sz="1400" kern="100" dirty="0">
                <a:solidFill>
                  <a:srgbClr val="1F4E79"/>
                </a:solidFill>
                <a:effectLst/>
                <a:ea typeface="Calibri" panose="020F0502020204030204" pitchFamily="34" charset="0"/>
                <a:cs typeface="Times New Roman" panose="02020603050405020304" pitchFamily="18" charset="0"/>
              </a:rPr>
              <a:t> Até porque, estamos debatendo a regulamentação da reforma tributária sobre o consumo, restando ainda a discussão sobre a reforma do imposto sobre a renda e sobre o patrimônio.</a:t>
            </a:r>
          </a:p>
          <a:p>
            <a:pPr indent="540385" algn="just">
              <a:lnSpc>
                <a:spcPct val="107000"/>
              </a:lnSpc>
              <a:spcAft>
                <a:spcPts val="600"/>
              </a:spcAft>
            </a:pPr>
            <a:endParaRPr lang="pt-BR" sz="1400" kern="100" dirty="0">
              <a:solidFill>
                <a:srgbClr val="1F4E79"/>
              </a:solidFill>
              <a:effectLst/>
              <a:ea typeface="Calibri" panose="020F0502020204030204" pitchFamily="34" charset="0"/>
              <a:cs typeface="Times New Roman" panose="02020603050405020304" pitchFamily="18" charset="0"/>
            </a:endParaRPr>
          </a:p>
        </p:txBody>
      </p:sp>
      <p:sp>
        <p:nvSpPr>
          <p:cNvPr id="9" name="Título 8">
            <a:extLst>
              <a:ext uri="{FF2B5EF4-FFF2-40B4-BE49-F238E27FC236}">
                <a16:creationId xmlns:a16="http://schemas.microsoft.com/office/drawing/2014/main" id="{EA86772A-2AF6-B501-7A9B-2FD3F01F743C}"/>
              </a:ext>
            </a:extLst>
          </p:cNvPr>
          <p:cNvSpPr>
            <a:spLocks noGrp="1"/>
          </p:cNvSpPr>
          <p:nvPr>
            <p:ph type="title"/>
          </p:nvPr>
        </p:nvSpPr>
        <p:spPr>
          <a:xfrm>
            <a:off x="368575" y="499078"/>
            <a:ext cx="11072262" cy="728009"/>
          </a:xfrm>
        </p:spPr>
        <p:txBody>
          <a:bodyPr>
            <a:noAutofit/>
          </a:bodyPr>
          <a:lstStyle/>
          <a:p>
            <a:pPr algn="ctr">
              <a:lnSpc>
                <a:spcPct val="107000"/>
              </a:lnSpc>
              <a:spcAft>
                <a:spcPts val="600"/>
              </a:spcAft>
            </a:pPr>
            <a:r>
              <a:rPr lang="pt-BR" sz="2800" b="1" kern="100" dirty="0">
                <a:solidFill>
                  <a:srgbClr val="1F4E79"/>
                </a:solidFill>
                <a:effectLst/>
                <a:latin typeface="+mn-lt"/>
                <a:ea typeface="Calibri" panose="020F0502020204030204" pitchFamily="34" charset="0"/>
                <a:cs typeface="Times New Roman" panose="02020603050405020304" pitchFamily="18" charset="0"/>
              </a:rPr>
              <a:t>ALGUNS DESAFIOS DA REFORMA E TRIBUTÁRIA E PÓS-REFORMA</a:t>
            </a:r>
            <a:endParaRPr lang="pt-BR" sz="2800" kern="100" dirty="0">
              <a:solidFill>
                <a:srgbClr val="1F4E79"/>
              </a:solidFill>
              <a:effectLst/>
              <a:latin typeface="+mn-lt"/>
              <a:ea typeface="Calibri" panose="020F0502020204030204" pitchFamily="34" charset="0"/>
              <a:cs typeface="Times New Roman" panose="02020603050405020304" pitchFamily="18" charset="0"/>
            </a:endParaRPr>
          </a:p>
        </p:txBody>
      </p:sp>
      <p:sp>
        <p:nvSpPr>
          <p:cNvPr id="2" name="CaixaDeTexto 1">
            <a:extLst>
              <a:ext uri="{FF2B5EF4-FFF2-40B4-BE49-F238E27FC236}">
                <a16:creationId xmlns:a16="http://schemas.microsoft.com/office/drawing/2014/main" id="{0466FF89-ED98-2C29-E4DB-6E9196999F92}"/>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99</a:t>
            </a:r>
          </a:p>
        </p:txBody>
      </p:sp>
    </p:spTree>
    <p:extLst>
      <p:ext uri="{BB962C8B-B14F-4D97-AF65-F5344CB8AC3E}">
        <p14:creationId xmlns:p14="http://schemas.microsoft.com/office/powerpoint/2010/main" val="19579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5358E-52AA-CD74-0894-B7220CEB9279}"/>
            </a:ext>
          </a:extLst>
        </p:cNvPr>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46C84EE9-0045-907D-7227-DBAECEC00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4" name="Espaço Reservado para Conteúdo 3">
            <a:extLst>
              <a:ext uri="{FF2B5EF4-FFF2-40B4-BE49-F238E27FC236}">
                <a16:creationId xmlns:a16="http://schemas.microsoft.com/office/drawing/2014/main" id="{7D15EC47-7226-638A-33CC-45CCB8AAA995}"/>
              </a:ext>
            </a:extLst>
          </p:cNvPr>
          <p:cNvSpPr>
            <a:spLocks noGrp="1"/>
          </p:cNvSpPr>
          <p:nvPr>
            <p:ph idx="1"/>
          </p:nvPr>
        </p:nvSpPr>
        <p:spPr>
          <a:xfrm>
            <a:off x="521809" y="1273971"/>
            <a:ext cx="10895012" cy="3826977"/>
          </a:xfrm>
        </p:spPr>
        <p:txBody>
          <a:bodyPr numCol="1">
            <a:noAutofit/>
          </a:bodyPr>
          <a:lstStyle/>
          <a:p>
            <a:pPr marL="0" lvl="0" indent="0">
              <a:buNone/>
            </a:pPr>
            <a:r>
              <a:rPr lang="pt-BR" sz="1100" u="sng" kern="100" dirty="0">
                <a:solidFill>
                  <a:srgbClr val="1F4E79"/>
                </a:solidFill>
                <a:effectLst/>
                <a:ea typeface="Calibri" panose="020F0502020204030204" pitchFamily="34" charset="0"/>
                <a:cs typeface="Times New Roman" panose="02020603050405020304" pitchFamily="18" charset="0"/>
              </a:rPr>
              <a:t>c) </a:t>
            </a:r>
            <a:r>
              <a:rPr lang="pt-BR" sz="1100" u="sng" dirty="0">
                <a:solidFill>
                  <a:srgbClr val="1F4E79"/>
                </a:solidFill>
              </a:rPr>
              <a:t>Redução da sonegação e fraudes, ampliação da base de contribuintes e base de arrecadação</a:t>
            </a:r>
            <a:endParaRPr lang="pt-BR" sz="1100" dirty="0">
              <a:solidFill>
                <a:srgbClr val="1F4E79"/>
              </a:solidFill>
            </a:endParaRPr>
          </a:p>
          <a:p>
            <a:pPr marL="0" indent="0">
              <a:buNone/>
            </a:pPr>
            <a:r>
              <a:rPr lang="pt-BR" sz="1100" b="1" i="1" dirty="0">
                <a:solidFill>
                  <a:srgbClr val="1F4E79"/>
                </a:solidFill>
              </a:rPr>
              <a:t>Split </a:t>
            </a:r>
            <a:r>
              <a:rPr lang="pt-BR" sz="1100" b="1" i="1" dirty="0" err="1">
                <a:solidFill>
                  <a:srgbClr val="1F4E79"/>
                </a:solidFill>
              </a:rPr>
              <a:t>payment</a:t>
            </a:r>
            <a:endParaRPr lang="pt-BR" sz="1100" b="1" dirty="0">
              <a:solidFill>
                <a:srgbClr val="1F4E79"/>
              </a:solidFill>
            </a:endParaRPr>
          </a:p>
          <a:p>
            <a:pPr marL="0" indent="0">
              <a:buNone/>
            </a:pPr>
            <a:r>
              <a:rPr lang="pt-BR" sz="1100" dirty="0">
                <a:solidFill>
                  <a:srgbClr val="1F4E79"/>
                </a:solidFill>
              </a:rPr>
              <a:t>Na audiência pública do GT da CAE de 21 de agosto de 2024, a </a:t>
            </a:r>
            <a:r>
              <a:rPr lang="pt-BR" sz="1100" b="1" dirty="0">
                <a:solidFill>
                  <a:srgbClr val="1F4E79"/>
                </a:solidFill>
              </a:rPr>
              <a:t>Sra. Luciana Marques Vieira da Silva Oliveira, </a:t>
            </a:r>
            <a:r>
              <a:rPr lang="pt-BR" sz="1100" dirty="0">
                <a:solidFill>
                  <a:srgbClr val="1F4E79"/>
                </a:solidFill>
              </a:rPr>
              <a:t>procuradora do Distrito Federal, defendeu o </a:t>
            </a:r>
            <a:r>
              <a:rPr lang="pt-BR" sz="1100" i="1" dirty="0">
                <a:solidFill>
                  <a:srgbClr val="1F4E79"/>
                </a:solidFill>
              </a:rPr>
              <a:t>split </a:t>
            </a:r>
            <a:r>
              <a:rPr lang="pt-BR" sz="1100" i="1" dirty="0" err="1">
                <a:solidFill>
                  <a:srgbClr val="1F4E79"/>
                </a:solidFill>
              </a:rPr>
              <a:t>payment</a:t>
            </a:r>
            <a:r>
              <a:rPr lang="pt-BR" sz="1100" dirty="0">
                <a:solidFill>
                  <a:srgbClr val="1F4E79"/>
                </a:solidFill>
              </a:rPr>
              <a:t> como uma solução essencial para corrigir as falhas do modelo tradicional de IVA.</a:t>
            </a:r>
          </a:p>
          <a:p>
            <a:pPr marL="0" indent="0">
              <a:buNone/>
            </a:pPr>
            <a:r>
              <a:rPr lang="pt-BR" sz="1100" dirty="0">
                <a:solidFill>
                  <a:srgbClr val="1F4E79"/>
                </a:solidFill>
              </a:rPr>
              <a:t>“O </a:t>
            </a:r>
            <a:r>
              <a:rPr lang="pt-BR" sz="1100" i="1" dirty="0">
                <a:solidFill>
                  <a:srgbClr val="1F4E79"/>
                </a:solidFill>
              </a:rPr>
              <a:t>split </a:t>
            </a:r>
            <a:r>
              <a:rPr lang="pt-BR" sz="1100" i="1" dirty="0" err="1">
                <a:solidFill>
                  <a:srgbClr val="1F4E79"/>
                </a:solidFill>
              </a:rPr>
              <a:t>payment</a:t>
            </a:r>
            <a:r>
              <a:rPr lang="pt-BR" sz="1100" dirty="0">
                <a:solidFill>
                  <a:srgbClr val="1F4E79"/>
                </a:solidFill>
              </a:rPr>
              <a:t>, ao reter o tributo diretamente na fonte, eliminaria essas práticas, com ganhos em mais justiça fiscal e redução da evasão tributária e do custo de conformidade das empresas.</a:t>
            </a:r>
          </a:p>
          <a:p>
            <a:pPr marL="0" indent="0">
              <a:buNone/>
            </a:pPr>
            <a:r>
              <a:rPr lang="pt-BR" sz="1100" dirty="0">
                <a:solidFill>
                  <a:srgbClr val="1F4E79"/>
                </a:solidFill>
              </a:rPr>
              <a:t>Argumentou, ainda, </a:t>
            </a:r>
            <a:r>
              <a:rPr lang="pt-BR" sz="1100" b="1" dirty="0">
                <a:solidFill>
                  <a:srgbClr val="1F4E79"/>
                </a:solidFill>
              </a:rPr>
              <a:t>que o aumento da eficiência arrecadatória, com o fechamento do rombo de 27% de sonegação atual, poderia até permitir a redução das alíquotas.”</a:t>
            </a:r>
            <a:endParaRPr lang="pt-BR" sz="1100" dirty="0">
              <a:solidFill>
                <a:srgbClr val="1F4E79"/>
              </a:solidFill>
            </a:endParaRPr>
          </a:p>
          <a:p>
            <a:pPr marL="0" indent="0">
              <a:buNone/>
            </a:pPr>
            <a:r>
              <a:rPr lang="pt-BR" sz="1100" dirty="0">
                <a:solidFill>
                  <a:srgbClr val="1F4E79"/>
                </a:solidFill>
              </a:rPr>
              <a:t>A redução de sonegação fiscal e o ganho de eficiência de arrecadação da ordem de 27% é expressivamente impactante, impondo-se a redução concomitante e proporcional da alíquota de referência da CBS e do IBS aos contribuintes brasileiros.</a:t>
            </a:r>
          </a:p>
          <a:p>
            <a:pPr marL="0" indent="0">
              <a:buNone/>
            </a:pPr>
            <a:r>
              <a:rPr lang="pt-BR" sz="1100" b="1" i="1" dirty="0" err="1">
                <a:solidFill>
                  <a:srgbClr val="1F4E79"/>
                </a:solidFill>
              </a:rPr>
              <a:t>Monofasia</a:t>
            </a:r>
            <a:r>
              <a:rPr lang="pt-BR" sz="1100" b="1" i="1" dirty="0">
                <a:solidFill>
                  <a:srgbClr val="1F4E79"/>
                </a:solidFill>
              </a:rPr>
              <a:t> Etanol</a:t>
            </a:r>
            <a:endParaRPr lang="pt-BR" sz="1100" b="1" dirty="0">
              <a:solidFill>
                <a:srgbClr val="1F4E79"/>
              </a:solidFill>
            </a:endParaRPr>
          </a:p>
          <a:p>
            <a:pPr marL="0" indent="0">
              <a:buNone/>
            </a:pPr>
            <a:r>
              <a:rPr lang="pt-BR" sz="1100" dirty="0">
                <a:solidFill>
                  <a:srgbClr val="1F4E79"/>
                </a:solidFill>
              </a:rPr>
              <a:t>Incluir o etanol hidratado combustível na sistemática monofásica do ICMS traria benefícios significativos: maior eficiência tributária, centralizando a arrecadação em uma única etapa; otimização da fiscalização, reduzindo a sonegação e práticas ilegais e maior previsibilidade arrecadatória para os Estados. </a:t>
            </a:r>
          </a:p>
          <a:p>
            <a:pPr marL="0" indent="0">
              <a:buNone/>
            </a:pPr>
            <a:r>
              <a:rPr lang="pt-BR" sz="1100" dirty="0">
                <a:solidFill>
                  <a:srgbClr val="1F4E79"/>
                </a:solidFill>
              </a:rPr>
              <a:t>Estudo FGV (2021) mostra que as principais fraudes no mercado de combustíveis estão no etanol hidratado. </a:t>
            </a:r>
          </a:p>
          <a:p>
            <a:pPr marL="0" indent="0">
              <a:buNone/>
            </a:pPr>
            <a:r>
              <a:rPr lang="pt-BR" sz="1100" dirty="0">
                <a:solidFill>
                  <a:srgbClr val="1F4E79"/>
                </a:solidFill>
              </a:rPr>
              <a:t>Para o caso de São Paulo, dentro da lista dos maiores 500 devedores do estado, publicada pelo Portal da Transparência, se encontram cerca de 50 distribuidoras de combustíveis. O valor devido por elas totaliza quase </a:t>
            </a:r>
            <a:r>
              <a:rPr lang="pt-BR" sz="1100" b="1" dirty="0">
                <a:solidFill>
                  <a:srgbClr val="1F4E79"/>
                </a:solidFill>
              </a:rPr>
              <a:t>24 bilhões de reais</a:t>
            </a:r>
            <a:r>
              <a:rPr lang="pt-BR" sz="1100" dirty="0">
                <a:solidFill>
                  <a:srgbClr val="1F4E79"/>
                </a:solidFill>
              </a:rPr>
              <a:t>, sendo que o número de processos por empresa do setor chega até a 231. Já os dados da Procuradoria Geral do Estado do Rio de Janeiro nos mostram que existem cerca de 30 distribuidoras na lista de 500 maiores devedores do estado, totalizando cerca </a:t>
            </a:r>
          </a:p>
          <a:p>
            <a:pPr marL="0" indent="0">
              <a:buNone/>
            </a:pPr>
            <a:r>
              <a:rPr lang="pt-BR" sz="1100" dirty="0">
                <a:solidFill>
                  <a:srgbClr val="1F4E79"/>
                </a:solidFill>
              </a:rPr>
              <a:t>de </a:t>
            </a:r>
            <a:r>
              <a:rPr lang="pt-BR" sz="1100" b="1" dirty="0">
                <a:solidFill>
                  <a:srgbClr val="1F4E79"/>
                </a:solidFill>
              </a:rPr>
              <a:t>13 bilhões de reais</a:t>
            </a:r>
            <a:r>
              <a:rPr lang="pt-BR" sz="1100" dirty="0">
                <a:solidFill>
                  <a:srgbClr val="1F4E79"/>
                </a:solidFill>
              </a:rPr>
              <a:t>, sendo que uma única empresa chegou a ter 1545 certidões de dívida ativa em seu nome. Assim, </a:t>
            </a:r>
            <a:r>
              <a:rPr lang="pt-BR" sz="1100" b="1" dirty="0">
                <a:solidFill>
                  <a:srgbClr val="1F4E79"/>
                </a:solidFill>
              </a:rPr>
              <a:t>se olhamos para apenas 2 estados brasileiros, constatamos em torno de 37 bilhões de reais em dívida ativa para o setor</a:t>
            </a:r>
            <a:r>
              <a:rPr lang="pt-BR" sz="1100" dirty="0">
                <a:solidFill>
                  <a:srgbClr val="1F4E79"/>
                </a:solidFill>
              </a:rPr>
              <a:t>, sendo parte desse valor associado à ação de devedores contumazes.</a:t>
            </a:r>
          </a:p>
        </p:txBody>
      </p:sp>
      <p:sp>
        <p:nvSpPr>
          <p:cNvPr id="9" name="Título 8">
            <a:extLst>
              <a:ext uri="{FF2B5EF4-FFF2-40B4-BE49-F238E27FC236}">
                <a16:creationId xmlns:a16="http://schemas.microsoft.com/office/drawing/2014/main" id="{F2E19A46-1ACB-AA9C-DB0C-622C9ED04846}"/>
              </a:ext>
            </a:extLst>
          </p:cNvPr>
          <p:cNvSpPr>
            <a:spLocks noGrp="1"/>
          </p:cNvSpPr>
          <p:nvPr>
            <p:ph type="title"/>
          </p:nvPr>
        </p:nvSpPr>
        <p:spPr>
          <a:xfrm>
            <a:off x="429239" y="387220"/>
            <a:ext cx="12428343" cy="741071"/>
          </a:xfrm>
        </p:spPr>
        <p:txBody>
          <a:bodyPr>
            <a:noAutofit/>
          </a:bodyPr>
          <a:lstStyle/>
          <a:p>
            <a:pPr>
              <a:lnSpc>
                <a:spcPct val="107000"/>
              </a:lnSpc>
              <a:spcAft>
                <a:spcPts val="600"/>
              </a:spcAft>
            </a:pPr>
            <a:r>
              <a:rPr lang="pt-BR" b="1" kern="100" dirty="0">
                <a:solidFill>
                  <a:srgbClr val="1F4E79"/>
                </a:solidFill>
                <a:effectLst/>
                <a:latin typeface="+mn-lt"/>
                <a:ea typeface="Calibri" panose="020F0502020204030204" pitchFamily="34" charset="0"/>
                <a:cs typeface="Times New Roman" panose="02020603050405020304" pitchFamily="18" charset="0"/>
              </a:rPr>
              <a:t>ALGUNS DESAFIOS DA REFORMA E TRIBUTÁRIA e PÓS-REFORMA</a:t>
            </a:r>
            <a:endParaRPr lang="pt-BR" kern="100" dirty="0">
              <a:solidFill>
                <a:srgbClr val="1F4E79"/>
              </a:solidFill>
              <a:effectLst/>
              <a:latin typeface="+mn-lt"/>
              <a:ea typeface="Calibri" panose="020F0502020204030204" pitchFamily="34" charset="0"/>
              <a:cs typeface="Times New Roman" panose="02020603050405020304" pitchFamily="18" charset="0"/>
            </a:endParaRPr>
          </a:p>
        </p:txBody>
      </p:sp>
      <p:sp>
        <p:nvSpPr>
          <p:cNvPr id="2" name="CaixaDeTexto 1">
            <a:extLst>
              <a:ext uri="{FF2B5EF4-FFF2-40B4-BE49-F238E27FC236}">
                <a16:creationId xmlns:a16="http://schemas.microsoft.com/office/drawing/2014/main" id="{9D5DF980-2418-C588-995E-02521F3B1903}"/>
              </a:ext>
            </a:extLst>
          </p:cNvPr>
          <p:cNvSpPr txBox="1"/>
          <p:nvPr/>
        </p:nvSpPr>
        <p:spPr>
          <a:xfrm>
            <a:off x="267418" y="284672"/>
            <a:ext cx="655608" cy="369332"/>
          </a:xfrm>
          <a:prstGeom prst="rect">
            <a:avLst/>
          </a:prstGeom>
          <a:noFill/>
        </p:spPr>
        <p:txBody>
          <a:bodyPr wrap="square" rtlCol="0">
            <a:spAutoFit/>
          </a:bodyPr>
          <a:lstStyle/>
          <a:p>
            <a:r>
              <a:rPr lang="pt-BR" b="1" dirty="0">
                <a:solidFill>
                  <a:srgbClr val="1F4E79"/>
                </a:solidFill>
              </a:rPr>
              <a:t>100</a:t>
            </a:r>
          </a:p>
        </p:txBody>
      </p:sp>
    </p:spTree>
    <p:extLst>
      <p:ext uri="{BB962C8B-B14F-4D97-AF65-F5344CB8AC3E}">
        <p14:creationId xmlns:p14="http://schemas.microsoft.com/office/powerpoint/2010/main" val="355968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42BBD-EEEA-B5B2-BD38-DFA97199AA30}"/>
            </a:ext>
          </a:extLst>
        </p:cNvPr>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61C5348C-9120-290C-A4F7-E313BC6EF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4" name="Espaço Reservado para Conteúdo 3">
            <a:extLst>
              <a:ext uri="{FF2B5EF4-FFF2-40B4-BE49-F238E27FC236}">
                <a16:creationId xmlns:a16="http://schemas.microsoft.com/office/drawing/2014/main" id="{19E73123-8A52-4078-89AD-800129C22853}"/>
              </a:ext>
            </a:extLst>
          </p:cNvPr>
          <p:cNvSpPr>
            <a:spLocks noGrp="1"/>
          </p:cNvSpPr>
          <p:nvPr>
            <p:ph idx="1"/>
          </p:nvPr>
        </p:nvSpPr>
        <p:spPr>
          <a:xfrm>
            <a:off x="513183" y="1515510"/>
            <a:ext cx="10895012" cy="3826977"/>
          </a:xfrm>
        </p:spPr>
        <p:txBody>
          <a:bodyPr numCol="1">
            <a:noAutofit/>
          </a:bodyPr>
          <a:lstStyle/>
          <a:p>
            <a:pPr marL="0" indent="0">
              <a:lnSpc>
                <a:spcPct val="100000"/>
              </a:lnSpc>
              <a:spcAft>
                <a:spcPts val="600"/>
              </a:spcAft>
              <a:buNone/>
            </a:pPr>
            <a:r>
              <a:rPr lang="pt-BR" sz="1600" u="sng" kern="100" dirty="0">
                <a:solidFill>
                  <a:srgbClr val="1F4E79"/>
                </a:solidFill>
                <a:effectLst/>
                <a:ea typeface="Calibri" panose="020F0502020204030204" pitchFamily="34" charset="0"/>
                <a:cs typeface="Times New Roman" panose="02020603050405020304" pitchFamily="18" charset="0"/>
              </a:rPr>
              <a:t>d) Tributação da folha de salários</a:t>
            </a:r>
            <a:r>
              <a:rPr lang="pt-BR" sz="1600" kern="100" dirty="0">
                <a:solidFill>
                  <a:srgbClr val="1F4E79"/>
                </a:solidFill>
                <a:effectLst/>
                <a:ea typeface="Calibri" panose="020F0502020204030204" pitchFamily="34" charset="0"/>
                <a:cs typeface="Times New Roman" panose="02020603050405020304" pitchFamily="18" charset="0"/>
              </a:rPr>
              <a:t> – (art. 18, III, EC 132/2023 – </a:t>
            </a:r>
            <a:r>
              <a:rPr lang="pt-BR" sz="1600" kern="100" dirty="0">
                <a:solidFill>
                  <a:srgbClr val="1F4E79"/>
                </a:solidFill>
                <a:ea typeface="Calibri" panose="020F0502020204030204" pitchFamily="34" charset="0"/>
                <a:cs typeface="Times New Roman" panose="02020603050405020304" pitchFamily="18" charset="0"/>
              </a:rPr>
              <a:t> </a:t>
            </a:r>
            <a:r>
              <a:rPr lang="pt-BR" sz="1600" kern="100" dirty="0">
                <a:solidFill>
                  <a:srgbClr val="1F4E79"/>
                </a:solidFill>
                <a:effectLst/>
                <a:ea typeface="Calibri" panose="020F0502020204030204" pitchFamily="34" charset="0"/>
                <a:cs typeface="Times New Roman" panose="02020603050405020304" pitchFamily="18" charset="0"/>
              </a:rPr>
              <a:t>90 dias p enviar PL que reforme a tributação sobre a folha de salários)</a:t>
            </a:r>
          </a:p>
          <a:p>
            <a:pPr indent="0">
              <a:lnSpc>
                <a:spcPct val="107000"/>
              </a:lnSpc>
              <a:spcAft>
                <a:spcPts val="600"/>
              </a:spcAft>
              <a:buNone/>
            </a:pPr>
            <a:r>
              <a:rPr lang="pt-BR" sz="1600" kern="100" dirty="0">
                <a:solidFill>
                  <a:srgbClr val="1F4E79"/>
                </a:solidFill>
                <a:effectLst/>
                <a:ea typeface="Calibri" panose="020F0502020204030204" pitchFamily="34" charset="0"/>
                <a:cs typeface="Times New Roman" panose="02020603050405020304" pitchFamily="18" charset="0"/>
              </a:rPr>
              <a:t>A tributação da folha de salários é totalmente antiquada e danosa, além de insustentável. A Emenda Constitucional n.º 132, de 2023, está prestes a completar o primeiro aniversário e o Governo até agora não enviou o projeto de lei reforme a tributação sobre a folha de salários, conforme determina o comando constitucional constante do art. 18, inciso III, da referida Emenda Constitucional - </a:t>
            </a:r>
            <a:r>
              <a:rPr lang="pt-BR" sz="1600" b="1" kern="100" dirty="0">
                <a:solidFill>
                  <a:srgbClr val="1F4E79"/>
                </a:solidFill>
                <a:effectLst/>
                <a:ea typeface="Calibri" panose="020F0502020204030204" pitchFamily="34" charset="0"/>
                <a:cs typeface="Times New Roman" panose="02020603050405020304" pitchFamily="18" charset="0"/>
              </a:rPr>
              <a:t>90 dias p enviar PL que reforme a tributação sobre a folha de salários.</a:t>
            </a:r>
            <a:endParaRPr lang="pt-BR" sz="1600" kern="100" dirty="0">
              <a:solidFill>
                <a:srgbClr val="1F4E79"/>
              </a:solidFill>
              <a:effectLst/>
              <a:ea typeface="Calibri" panose="020F0502020204030204" pitchFamily="34" charset="0"/>
              <a:cs typeface="Times New Roman" panose="02020603050405020304" pitchFamily="18" charset="0"/>
            </a:endParaRPr>
          </a:p>
          <a:p>
            <a:pPr marL="0" indent="0">
              <a:buNone/>
            </a:pPr>
            <a:r>
              <a:rPr lang="pt-BR" sz="1600" dirty="0">
                <a:solidFill>
                  <a:srgbClr val="1F4E79"/>
                </a:solidFill>
                <a:effectLst/>
                <a:ea typeface="Calibri" panose="020F0502020204030204" pitchFamily="34" charset="0"/>
              </a:rPr>
              <a:t>É urgente que o Governo encaminhe ao Congresso Nacional o </a:t>
            </a:r>
            <a:r>
              <a:rPr lang="pt-BR" sz="1600" dirty="0" err="1">
                <a:solidFill>
                  <a:srgbClr val="1F4E79"/>
                </a:solidFill>
                <a:effectLst/>
                <a:ea typeface="Calibri" panose="020F0502020204030204" pitchFamily="34" charset="0"/>
              </a:rPr>
              <a:t>pl</a:t>
            </a:r>
            <a:r>
              <a:rPr lang="pt-BR" sz="1600" dirty="0">
                <a:solidFill>
                  <a:srgbClr val="1F4E79"/>
                </a:solidFill>
                <a:effectLst/>
                <a:ea typeface="Calibri" panose="020F0502020204030204" pitchFamily="34" charset="0"/>
              </a:rPr>
              <a:t> de reforma da tributação sobre a folha de salários, pois com a aprovação do PLP 68 (Reforma Tributária), as empresas intensivas em mão de obra, especialmente as empresas de terceirização que prestam serviços aos consumidores finais sofrerão importantes prejuízos.</a:t>
            </a:r>
            <a:endParaRPr lang="pt-BR" sz="1600" kern="100" dirty="0">
              <a:solidFill>
                <a:srgbClr val="1F4E79"/>
              </a:solidFill>
              <a:effectLst/>
              <a:ea typeface="Calibri" panose="020F0502020204030204" pitchFamily="34" charset="0"/>
              <a:cs typeface="Times New Roman" panose="02020603050405020304" pitchFamily="18" charset="0"/>
            </a:endParaRPr>
          </a:p>
        </p:txBody>
      </p:sp>
      <p:sp>
        <p:nvSpPr>
          <p:cNvPr id="9" name="Título 8">
            <a:extLst>
              <a:ext uri="{FF2B5EF4-FFF2-40B4-BE49-F238E27FC236}">
                <a16:creationId xmlns:a16="http://schemas.microsoft.com/office/drawing/2014/main" id="{292A379D-E44D-A3B5-8B56-B3497612321E}"/>
              </a:ext>
            </a:extLst>
          </p:cNvPr>
          <p:cNvSpPr>
            <a:spLocks noGrp="1"/>
          </p:cNvSpPr>
          <p:nvPr>
            <p:ph type="title"/>
          </p:nvPr>
        </p:nvSpPr>
        <p:spPr>
          <a:xfrm>
            <a:off x="429239" y="387220"/>
            <a:ext cx="12428343" cy="741071"/>
          </a:xfrm>
        </p:spPr>
        <p:txBody>
          <a:bodyPr>
            <a:noAutofit/>
          </a:bodyPr>
          <a:lstStyle/>
          <a:p>
            <a:pPr>
              <a:lnSpc>
                <a:spcPct val="107000"/>
              </a:lnSpc>
              <a:spcAft>
                <a:spcPts val="600"/>
              </a:spcAft>
            </a:pPr>
            <a:r>
              <a:rPr lang="pt-BR" b="1" kern="100" dirty="0">
                <a:solidFill>
                  <a:srgbClr val="1F4E79"/>
                </a:solidFill>
                <a:effectLst/>
                <a:latin typeface="+mn-lt"/>
                <a:ea typeface="Calibri" panose="020F0502020204030204" pitchFamily="34" charset="0"/>
                <a:cs typeface="Times New Roman" panose="02020603050405020304" pitchFamily="18" charset="0"/>
              </a:rPr>
              <a:t>ALGUNS DESAFIOS DA REFORMA E TRIBUTÁRIA e PÓS-REFORMA</a:t>
            </a:r>
            <a:endParaRPr lang="pt-BR" kern="100" dirty="0">
              <a:solidFill>
                <a:srgbClr val="1F4E79"/>
              </a:solidFill>
              <a:effectLst/>
              <a:latin typeface="+mn-lt"/>
              <a:ea typeface="Calibri" panose="020F0502020204030204" pitchFamily="34" charset="0"/>
              <a:cs typeface="Times New Roman" panose="02020603050405020304" pitchFamily="18" charset="0"/>
            </a:endParaRPr>
          </a:p>
        </p:txBody>
      </p:sp>
      <p:sp>
        <p:nvSpPr>
          <p:cNvPr id="2" name="CaixaDeTexto 1">
            <a:extLst>
              <a:ext uri="{FF2B5EF4-FFF2-40B4-BE49-F238E27FC236}">
                <a16:creationId xmlns:a16="http://schemas.microsoft.com/office/drawing/2014/main" id="{F0364E20-D242-F6D7-7CBB-1966C5D4DC26}"/>
              </a:ext>
            </a:extLst>
          </p:cNvPr>
          <p:cNvSpPr txBox="1"/>
          <p:nvPr/>
        </p:nvSpPr>
        <p:spPr>
          <a:xfrm>
            <a:off x="267418" y="284672"/>
            <a:ext cx="698740" cy="369332"/>
          </a:xfrm>
          <a:prstGeom prst="rect">
            <a:avLst/>
          </a:prstGeom>
          <a:noFill/>
        </p:spPr>
        <p:txBody>
          <a:bodyPr wrap="square" rtlCol="0">
            <a:spAutoFit/>
          </a:bodyPr>
          <a:lstStyle/>
          <a:p>
            <a:r>
              <a:rPr lang="pt-BR" b="1" dirty="0">
                <a:solidFill>
                  <a:srgbClr val="1F4E79"/>
                </a:solidFill>
              </a:rPr>
              <a:t>101</a:t>
            </a:r>
          </a:p>
        </p:txBody>
      </p:sp>
    </p:spTree>
    <p:extLst>
      <p:ext uri="{BB962C8B-B14F-4D97-AF65-F5344CB8AC3E}">
        <p14:creationId xmlns:p14="http://schemas.microsoft.com/office/powerpoint/2010/main" val="17913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0F30-4779-C6C4-BC2D-39DFB3C1E528}"/>
            </a:ext>
          </a:extLst>
        </p:cNvPr>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C118F4C3-1776-406C-274F-767667652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4" name="Espaço Reservado para Conteúdo 3">
            <a:extLst>
              <a:ext uri="{FF2B5EF4-FFF2-40B4-BE49-F238E27FC236}">
                <a16:creationId xmlns:a16="http://schemas.microsoft.com/office/drawing/2014/main" id="{082842FD-02F2-2B23-A327-0A7F3B89A500}"/>
              </a:ext>
            </a:extLst>
          </p:cNvPr>
          <p:cNvSpPr>
            <a:spLocks noGrp="1"/>
          </p:cNvSpPr>
          <p:nvPr>
            <p:ph idx="1"/>
          </p:nvPr>
        </p:nvSpPr>
        <p:spPr>
          <a:xfrm>
            <a:off x="513183" y="1515510"/>
            <a:ext cx="10895012" cy="3826977"/>
          </a:xfrm>
        </p:spPr>
        <p:txBody>
          <a:bodyPr numCol="1">
            <a:noAutofit/>
          </a:bodyPr>
          <a:lstStyle/>
          <a:p>
            <a:pPr marL="0" indent="0" algn="just">
              <a:lnSpc>
                <a:spcPct val="107000"/>
              </a:lnSpc>
              <a:spcAft>
                <a:spcPts val="600"/>
              </a:spcAft>
              <a:buNone/>
            </a:pPr>
            <a:r>
              <a:rPr lang="pt-BR" sz="1800" b="1" u="sng" kern="100" dirty="0">
                <a:solidFill>
                  <a:srgbClr val="1F4E79"/>
                </a:solidFill>
                <a:effectLst/>
                <a:ea typeface="Calibri" panose="020F0502020204030204" pitchFamily="34" charset="0"/>
                <a:cs typeface="Times New Roman" panose="02020603050405020304" pitchFamily="18" charset="0"/>
              </a:rPr>
              <a:t>Setores Específicos </a:t>
            </a:r>
            <a:endParaRPr lang="pt-BR" sz="1800" kern="100" dirty="0">
              <a:solidFill>
                <a:srgbClr val="1F4E79"/>
              </a:solidFill>
              <a:effectLst/>
              <a:ea typeface="Calibri" panose="020F0502020204030204" pitchFamily="34" charset="0"/>
              <a:cs typeface="Times New Roman" panose="02020603050405020304" pitchFamily="18" charset="0"/>
            </a:endParaRPr>
          </a:p>
          <a:p>
            <a:pPr indent="0" algn="just">
              <a:lnSpc>
                <a:spcPct val="107000"/>
              </a:lnSpc>
              <a:spcAft>
                <a:spcPts val="600"/>
              </a:spcAft>
              <a:buNone/>
            </a:pPr>
            <a:r>
              <a:rPr lang="pt-BR" sz="1800" kern="100" dirty="0">
                <a:solidFill>
                  <a:srgbClr val="1F4E79"/>
                </a:solidFill>
                <a:effectLst/>
                <a:ea typeface="Calibri" panose="020F0502020204030204" pitchFamily="34" charset="0"/>
                <a:cs typeface="Times New Roman" panose="02020603050405020304" pitchFamily="18" charset="0"/>
              </a:rPr>
              <a:t>Há setores que merecem um olhar diferenciado por parte da legislação tributária, como é o caso dos varejistas de materiais para construção. Atualmente, os revendedores de matérias para construção contam com uma cesta básica de materiais para construção (itens básicos para a construção e reformas de imóveis, por volta de 18 itens) que contam com isenções tributárias expressivas. A EC n.º 132, de 2023, estabeleceu tratamento diferenciado apenas para a Cesta Básica Nacional de alimentos, não contemplados os materiais para construção.</a:t>
            </a:r>
          </a:p>
          <a:p>
            <a:pPr indent="0" algn="just">
              <a:lnSpc>
                <a:spcPct val="107000"/>
              </a:lnSpc>
              <a:spcAft>
                <a:spcPts val="600"/>
              </a:spcAft>
              <a:buNone/>
            </a:pPr>
            <a:r>
              <a:rPr lang="pt-BR" sz="1800" kern="100" dirty="0">
                <a:solidFill>
                  <a:srgbClr val="1F4E79"/>
                </a:solidFill>
                <a:effectLst/>
                <a:ea typeface="Calibri" panose="020F0502020204030204" pitchFamily="34" charset="0"/>
                <a:cs typeface="Times New Roman" panose="02020603050405020304" pitchFamily="18" charset="0"/>
              </a:rPr>
              <a:t>Alegam os varejistas da construção civil que o aumento da carga tributária nos percentuais propostos no PLP 68 inviabilizará milhares de pequenos comércios e lojas de materiais para construção por todo o Brasil, razão pela qual instamos o Governo a enviar ao Congresso Nacional PEC a fim tratar essas específicas distorções.</a:t>
            </a:r>
          </a:p>
        </p:txBody>
      </p:sp>
      <p:sp>
        <p:nvSpPr>
          <p:cNvPr id="9" name="Título 8">
            <a:extLst>
              <a:ext uri="{FF2B5EF4-FFF2-40B4-BE49-F238E27FC236}">
                <a16:creationId xmlns:a16="http://schemas.microsoft.com/office/drawing/2014/main" id="{DC082041-450B-F8DB-1022-978F44C2BDAD}"/>
              </a:ext>
            </a:extLst>
          </p:cNvPr>
          <p:cNvSpPr>
            <a:spLocks noGrp="1"/>
          </p:cNvSpPr>
          <p:nvPr>
            <p:ph type="title"/>
          </p:nvPr>
        </p:nvSpPr>
        <p:spPr>
          <a:xfrm>
            <a:off x="429239" y="387220"/>
            <a:ext cx="12428343" cy="741071"/>
          </a:xfrm>
        </p:spPr>
        <p:txBody>
          <a:bodyPr>
            <a:noAutofit/>
          </a:bodyPr>
          <a:lstStyle/>
          <a:p>
            <a:pPr>
              <a:lnSpc>
                <a:spcPct val="107000"/>
              </a:lnSpc>
              <a:spcAft>
                <a:spcPts val="600"/>
              </a:spcAft>
            </a:pPr>
            <a:r>
              <a:rPr lang="pt-BR" b="1" kern="100" dirty="0">
                <a:solidFill>
                  <a:srgbClr val="1F4E79"/>
                </a:solidFill>
                <a:effectLst/>
                <a:latin typeface="+mn-lt"/>
                <a:ea typeface="Calibri" panose="020F0502020204030204" pitchFamily="34" charset="0"/>
                <a:cs typeface="Times New Roman" panose="02020603050405020304" pitchFamily="18" charset="0"/>
              </a:rPr>
              <a:t>ALGUNS DESAFIOS DA REFORMA E TRIBUTÁRIA e PÓS-REFORMA</a:t>
            </a:r>
            <a:endParaRPr lang="pt-BR" kern="100" dirty="0">
              <a:solidFill>
                <a:srgbClr val="1F4E79"/>
              </a:solidFill>
              <a:effectLst/>
              <a:latin typeface="+mn-lt"/>
              <a:ea typeface="Calibri" panose="020F0502020204030204" pitchFamily="34" charset="0"/>
              <a:cs typeface="Times New Roman" panose="02020603050405020304" pitchFamily="18" charset="0"/>
            </a:endParaRPr>
          </a:p>
        </p:txBody>
      </p:sp>
      <p:sp>
        <p:nvSpPr>
          <p:cNvPr id="2" name="CaixaDeTexto 1">
            <a:extLst>
              <a:ext uri="{FF2B5EF4-FFF2-40B4-BE49-F238E27FC236}">
                <a16:creationId xmlns:a16="http://schemas.microsoft.com/office/drawing/2014/main" id="{FBA85B74-1409-FDFE-D74D-FFE60E4D7093}"/>
              </a:ext>
            </a:extLst>
          </p:cNvPr>
          <p:cNvSpPr txBox="1"/>
          <p:nvPr/>
        </p:nvSpPr>
        <p:spPr>
          <a:xfrm>
            <a:off x="267418" y="284672"/>
            <a:ext cx="862642" cy="369332"/>
          </a:xfrm>
          <a:prstGeom prst="rect">
            <a:avLst/>
          </a:prstGeom>
          <a:noFill/>
        </p:spPr>
        <p:txBody>
          <a:bodyPr wrap="square" rtlCol="0">
            <a:spAutoFit/>
          </a:bodyPr>
          <a:lstStyle/>
          <a:p>
            <a:r>
              <a:rPr lang="pt-BR" b="1" dirty="0">
                <a:solidFill>
                  <a:srgbClr val="1F4E79"/>
                </a:solidFill>
              </a:rPr>
              <a:t>102</a:t>
            </a:r>
          </a:p>
        </p:txBody>
      </p:sp>
    </p:spTree>
    <p:extLst>
      <p:ext uri="{BB962C8B-B14F-4D97-AF65-F5344CB8AC3E}">
        <p14:creationId xmlns:p14="http://schemas.microsoft.com/office/powerpoint/2010/main" val="30674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em preto e branco&#10;&#10;Descrição gerada automaticamente com confiança média">
            <a:extLst>
              <a:ext uri="{FF2B5EF4-FFF2-40B4-BE49-F238E27FC236}">
                <a16:creationId xmlns:a16="http://schemas.microsoft.com/office/drawing/2014/main" id="{4ADC3B7E-1109-AA57-8120-2FB3E3560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4480" cy="6853768"/>
          </a:xfrm>
          <a:prstGeom prst="rect">
            <a:avLst/>
          </a:prstGeom>
        </p:spPr>
      </p:pic>
      <p:sp>
        <p:nvSpPr>
          <p:cNvPr id="2" name="Título 1">
            <a:extLst>
              <a:ext uri="{FF2B5EF4-FFF2-40B4-BE49-F238E27FC236}">
                <a16:creationId xmlns:a16="http://schemas.microsoft.com/office/drawing/2014/main" id="{90099EC9-CAE3-15AA-39F2-FA80341EE65F}"/>
              </a:ext>
            </a:extLst>
          </p:cNvPr>
          <p:cNvSpPr>
            <a:spLocks noGrp="1"/>
          </p:cNvSpPr>
          <p:nvPr>
            <p:ph type="title"/>
          </p:nvPr>
        </p:nvSpPr>
        <p:spPr>
          <a:xfrm>
            <a:off x="4466064" y="2531327"/>
            <a:ext cx="6852423" cy="2035097"/>
          </a:xfrm>
        </p:spPr>
        <p:txBody>
          <a:bodyPr>
            <a:normAutofit fontScale="90000"/>
          </a:bodyPr>
          <a:lstStyle/>
          <a:p>
            <a:r>
              <a:rPr lang="pt-BR" sz="4400" dirty="0">
                <a:solidFill>
                  <a:schemeClr val="bg1"/>
                </a:solidFill>
                <a:latin typeface="+mn-lt"/>
              </a:rPr>
              <a:t>Precisamos da </a:t>
            </a:r>
            <a:br>
              <a:rPr lang="pt-BR" sz="4400" dirty="0">
                <a:solidFill>
                  <a:schemeClr val="bg1"/>
                </a:solidFill>
                <a:latin typeface="+mn-lt"/>
              </a:rPr>
            </a:br>
            <a:r>
              <a:rPr lang="pt-BR" sz="9800" b="1" dirty="0">
                <a:solidFill>
                  <a:schemeClr val="bg1"/>
                </a:solidFill>
                <a:latin typeface="+mn-lt"/>
              </a:rPr>
              <a:t>Reforma </a:t>
            </a:r>
            <a:br>
              <a:rPr lang="pt-BR" sz="9800" b="1" dirty="0">
                <a:solidFill>
                  <a:schemeClr val="bg1"/>
                </a:solidFill>
                <a:latin typeface="+mn-lt"/>
              </a:rPr>
            </a:br>
            <a:r>
              <a:rPr lang="pt-BR" sz="9800" b="1" dirty="0">
                <a:solidFill>
                  <a:schemeClr val="bg1"/>
                </a:solidFill>
                <a:latin typeface="+mn-lt"/>
              </a:rPr>
              <a:t>Tributária</a:t>
            </a:r>
            <a:br>
              <a:rPr lang="pt-BR" sz="4400" dirty="0">
                <a:solidFill>
                  <a:schemeClr val="bg1"/>
                </a:solidFill>
                <a:latin typeface="Object Black Oblique" panose="00000A00000000000000" pitchFamily="50" charset="0"/>
              </a:rPr>
            </a:br>
            <a:endParaRPr lang="pt-BR" sz="6000" dirty="0">
              <a:solidFill>
                <a:schemeClr val="bg1"/>
              </a:solidFill>
              <a:latin typeface="Object Black Oblique" panose="00000A00000000000000" pitchFamily="50" charset="0"/>
            </a:endParaRPr>
          </a:p>
        </p:txBody>
      </p:sp>
      <p:sp>
        <p:nvSpPr>
          <p:cNvPr id="12" name="CaixaDeTexto 11">
            <a:extLst>
              <a:ext uri="{FF2B5EF4-FFF2-40B4-BE49-F238E27FC236}">
                <a16:creationId xmlns:a16="http://schemas.microsoft.com/office/drawing/2014/main" id="{2ED78EFD-34D1-1C28-61EE-B00194CE23E0}"/>
              </a:ext>
            </a:extLst>
          </p:cNvPr>
          <p:cNvSpPr txBox="1"/>
          <p:nvPr/>
        </p:nvSpPr>
        <p:spPr>
          <a:xfrm>
            <a:off x="4466064" y="3548875"/>
            <a:ext cx="6294862" cy="830997"/>
          </a:xfrm>
          <a:prstGeom prst="rect">
            <a:avLst/>
          </a:prstGeom>
          <a:noFill/>
        </p:spPr>
        <p:txBody>
          <a:bodyPr wrap="square">
            <a:spAutoFit/>
          </a:bodyPr>
          <a:lstStyle/>
          <a:p>
            <a:r>
              <a:rPr lang="pt-BR" sz="4800" b="1" dirty="0">
                <a:solidFill>
                  <a:srgbClr val="92D050"/>
                </a:solidFill>
              </a:rPr>
              <a:t>DO JEITO CERTO</a:t>
            </a:r>
          </a:p>
        </p:txBody>
      </p:sp>
      <p:pic>
        <p:nvPicPr>
          <p:cNvPr id="4" name="Imagem 3" descr="Texto&#10;&#10;Descrição gerada automaticamente com confiança média">
            <a:extLst>
              <a:ext uri="{FF2B5EF4-FFF2-40B4-BE49-F238E27FC236}">
                <a16:creationId xmlns:a16="http://schemas.microsoft.com/office/drawing/2014/main" id="{AEAD47BE-8EF3-FEAA-DAA6-D5AA7058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3" name="CaixaDeTexto 2">
            <a:extLst>
              <a:ext uri="{FF2B5EF4-FFF2-40B4-BE49-F238E27FC236}">
                <a16:creationId xmlns:a16="http://schemas.microsoft.com/office/drawing/2014/main" id="{7EDAB32F-6EC1-FECA-4560-64E25CB1D967}"/>
              </a:ext>
            </a:extLst>
          </p:cNvPr>
          <p:cNvSpPr txBox="1"/>
          <p:nvPr/>
        </p:nvSpPr>
        <p:spPr>
          <a:xfrm>
            <a:off x="267418" y="284672"/>
            <a:ext cx="690114" cy="369332"/>
          </a:xfrm>
          <a:prstGeom prst="rect">
            <a:avLst/>
          </a:prstGeom>
          <a:noFill/>
        </p:spPr>
        <p:txBody>
          <a:bodyPr wrap="square" rtlCol="0">
            <a:spAutoFit/>
          </a:bodyPr>
          <a:lstStyle/>
          <a:p>
            <a:r>
              <a:rPr lang="pt-BR" b="1" dirty="0">
                <a:solidFill>
                  <a:schemeClr val="bg1"/>
                </a:solidFill>
              </a:rPr>
              <a:t>103</a:t>
            </a:r>
          </a:p>
        </p:txBody>
      </p:sp>
    </p:spTree>
    <p:extLst>
      <p:ext uri="{BB962C8B-B14F-4D97-AF65-F5344CB8AC3E}">
        <p14:creationId xmlns:p14="http://schemas.microsoft.com/office/powerpoint/2010/main" val="17705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FE70-81EE-4C35-09C2-A9009A1CC870}"/>
            </a:ext>
          </a:extLst>
        </p:cNvPr>
        <p:cNvGrpSpPr/>
        <p:nvPr/>
      </p:nvGrpSpPr>
      <p:grpSpPr>
        <a:xfrm>
          <a:off x="0" y="0"/>
          <a:ext cx="0" cy="0"/>
          <a:chOff x="0" y="0"/>
          <a:chExt cx="0" cy="0"/>
        </a:xfrm>
      </p:grpSpPr>
      <p:pic>
        <p:nvPicPr>
          <p:cNvPr id="8" name="Imagem 7" descr="Texto&#10;&#10;Descrição gerada automaticamente com confiança média">
            <a:extLst>
              <a:ext uri="{FF2B5EF4-FFF2-40B4-BE49-F238E27FC236}">
                <a16:creationId xmlns:a16="http://schemas.microsoft.com/office/drawing/2014/main" id="{589BFDEF-64B8-CA6B-8DAF-16225EAEE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6" name="CaixaDeTexto 5">
            <a:extLst>
              <a:ext uri="{FF2B5EF4-FFF2-40B4-BE49-F238E27FC236}">
                <a16:creationId xmlns:a16="http://schemas.microsoft.com/office/drawing/2014/main" id="{530BFBA2-1125-F270-729C-387373C0EED9}"/>
              </a:ext>
            </a:extLst>
          </p:cNvPr>
          <p:cNvSpPr txBox="1"/>
          <p:nvPr/>
        </p:nvSpPr>
        <p:spPr>
          <a:xfrm>
            <a:off x="661686" y="2176040"/>
            <a:ext cx="10868628" cy="2677656"/>
          </a:xfrm>
          <a:prstGeom prst="rect">
            <a:avLst/>
          </a:prstGeom>
          <a:noFill/>
        </p:spPr>
        <p:txBody>
          <a:bodyPr wrap="square" rtlCol="0">
            <a:spAutoFit/>
          </a:bodyPr>
          <a:lstStyle/>
          <a:p>
            <a:pPr algn="ctr"/>
            <a:r>
              <a:rPr lang="pt-BR" sz="2400" b="1" kern="100" dirty="0">
                <a:solidFill>
                  <a:srgbClr val="1F4E79"/>
                </a:solidFill>
                <a:effectLst/>
                <a:ea typeface="Calibri" panose="020F0502020204030204" pitchFamily="34" charset="0"/>
                <a:cs typeface="Times New Roman" panose="02020603050405020304" pitchFamily="18" charset="0"/>
              </a:rPr>
              <a:t>Por fim, é importante alertar que há mais de uma centena de propostas e sugestões, </a:t>
            </a:r>
            <a:r>
              <a:rPr lang="pt-BR" sz="2400" b="1" kern="100" dirty="0">
                <a:solidFill>
                  <a:srgbClr val="1F4E79"/>
                </a:solidFill>
                <a:effectLst/>
                <a:ea typeface="Times New Roman" panose="02020603050405020304" pitchFamily="18" charset="0"/>
                <a:cs typeface="Times New Roman" panose="02020603050405020304" pitchFamily="18" charset="0"/>
              </a:rPr>
              <a:t>em que pese as louváveis intenções dos representantes dos setores e dos acadêmicos, encontram óbices de cunho constitucional, de ordem técnica ou prática ou foram prejudicadas pelo acolhimento de outra(s) emenda(s). O rol consta do relatório final do GT CAE e merece aprofundada discussão não só pelo GT CAE, mas também pela CCJ.</a:t>
            </a:r>
            <a:endParaRPr lang="pt-BR" sz="2400" b="1" kern="100" dirty="0">
              <a:solidFill>
                <a:srgbClr val="1F4E79"/>
              </a:solidFill>
              <a:effectLst/>
              <a:ea typeface="Calibri" panose="020F0502020204030204" pitchFamily="34" charset="0"/>
              <a:cs typeface="Times New Roman" panose="02020603050405020304" pitchFamily="18" charset="0"/>
            </a:endParaRPr>
          </a:p>
          <a:p>
            <a:pPr algn="ctr"/>
            <a:endParaRPr lang="pt-BR" sz="2400" b="1" dirty="0">
              <a:solidFill>
                <a:srgbClr val="1F4E79"/>
              </a:solidFill>
            </a:endParaRPr>
          </a:p>
        </p:txBody>
      </p:sp>
      <p:sp>
        <p:nvSpPr>
          <p:cNvPr id="2" name="CaixaDeTexto 1">
            <a:extLst>
              <a:ext uri="{FF2B5EF4-FFF2-40B4-BE49-F238E27FC236}">
                <a16:creationId xmlns:a16="http://schemas.microsoft.com/office/drawing/2014/main" id="{3222073F-5C1C-A3FB-814F-08FD3C525C25}"/>
              </a:ext>
            </a:extLst>
          </p:cNvPr>
          <p:cNvSpPr txBox="1"/>
          <p:nvPr/>
        </p:nvSpPr>
        <p:spPr>
          <a:xfrm>
            <a:off x="267418" y="284672"/>
            <a:ext cx="707367" cy="369332"/>
          </a:xfrm>
          <a:prstGeom prst="rect">
            <a:avLst/>
          </a:prstGeom>
          <a:noFill/>
        </p:spPr>
        <p:txBody>
          <a:bodyPr wrap="square" rtlCol="0">
            <a:spAutoFit/>
          </a:bodyPr>
          <a:lstStyle/>
          <a:p>
            <a:r>
              <a:rPr lang="pt-BR" b="1" dirty="0">
                <a:solidFill>
                  <a:srgbClr val="1F4E79"/>
                </a:solidFill>
              </a:rPr>
              <a:t>104</a:t>
            </a:r>
          </a:p>
        </p:txBody>
      </p:sp>
    </p:spTree>
    <p:extLst>
      <p:ext uri="{BB962C8B-B14F-4D97-AF65-F5344CB8AC3E}">
        <p14:creationId xmlns:p14="http://schemas.microsoft.com/office/powerpoint/2010/main" val="12543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FC5E5-FAD8-91FF-77FC-9EFE675CAE33}"/>
            </a:ext>
          </a:extLst>
        </p:cNvPr>
        <p:cNvGrpSpPr/>
        <p:nvPr/>
      </p:nvGrpSpPr>
      <p:grpSpPr>
        <a:xfrm>
          <a:off x="0" y="0"/>
          <a:ext cx="0" cy="0"/>
          <a:chOff x="0" y="0"/>
          <a:chExt cx="0" cy="0"/>
        </a:xfrm>
      </p:grpSpPr>
      <p:pic>
        <p:nvPicPr>
          <p:cNvPr id="8" name="Imagem 7" descr="Texto&#10;&#10;Descrição gerada automaticamente com confiança média">
            <a:extLst>
              <a:ext uri="{FF2B5EF4-FFF2-40B4-BE49-F238E27FC236}">
                <a16:creationId xmlns:a16="http://schemas.microsoft.com/office/drawing/2014/main" id="{7D28528E-C803-A6F4-207C-2E5CFF230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6" name="CaixaDeTexto 5">
            <a:extLst>
              <a:ext uri="{FF2B5EF4-FFF2-40B4-BE49-F238E27FC236}">
                <a16:creationId xmlns:a16="http://schemas.microsoft.com/office/drawing/2014/main" id="{F2A9880D-0F94-8C06-DD68-05AB45F33046}"/>
              </a:ext>
            </a:extLst>
          </p:cNvPr>
          <p:cNvSpPr txBox="1"/>
          <p:nvPr/>
        </p:nvSpPr>
        <p:spPr>
          <a:xfrm>
            <a:off x="661686" y="1921397"/>
            <a:ext cx="10868628" cy="2308324"/>
          </a:xfrm>
          <a:prstGeom prst="rect">
            <a:avLst/>
          </a:prstGeom>
          <a:noFill/>
        </p:spPr>
        <p:txBody>
          <a:bodyPr wrap="square" rtlCol="0">
            <a:spAutoFit/>
          </a:bodyPr>
          <a:lstStyle/>
          <a:p>
            <a:pPr algn="ctr">
              <a:spcAft>
                <a:spcPts val="800"/>
              </a:spcAft>
            </a:pPr>
            <a:r>
              <a:rPr lang="pt-BR" sz="2400" b="1" kern="100" dirty="0">
                <a:solidFill>
                  <a:srgbClr val="1F4E79"/>
                </a:solidFill>
                <a:effectLst/>
                <a:ea typeface="Times New Roman" panose="02020603050405020304" pitchFamily="18" charset="0"/>
                <a:cs typeface="Times New Roman" panose="02020603050405020304" pitchFamily="18" charset="0"/>
              </a:rPr>
              <a:t>Por último, gostaria de deixar registrado, em nome do GT da Reforma Tributária da CAE, nossos sinceros agradecimentos e o reconhecimento público do relevante trabalho desenvolvido pela equipe técnica que nos assessorou durante esse intenso processo de discussão, análise de centenas de propostas de aprimoramentos do texto, que resultou em dezenas de sugestões acatadas, além de outras tantas dezenas de emendas propostas pelo GT CAE diretamente nesse relatório.</a:t>
            </a:r>
            <a:endParaRPr lang="pt-BR" sz="2400" b="1" kern="100" dirty="0">
              <a:solidFill>
                <a:srgbClr val="1F4E79"/>
              </a:solidFill>
              <a:effectLst/>
              <a:ea typeface="Calibri" panose="020F0502020204030204" pitchFamily="34" charset="0"/>
              <a:cs typeface="Times New Roman" panose="02020603050405020304" pitchFamily="18" charset="0"/>
            </a:endParaRPr>
          </a:p>
        </p:txBody>
      </p:sp>
      <p:sp>
        <p:nvSpPr>
          <p:cNvPr id="2" name="CaixaDeTexto 1">
            <a:extLst>
              <a:ext uri="{FF2B5EF4-FFF2-40B4-BE49-F238E27FC236}">
                <a16:creationId xmlns:a16="http://schemas.microsoft.com/office/drawing/2014/main" id="{8FB65B2D-7837-6885-FC27-DB64A7ED326A}"/>
              </a:ext>
            </a:extLst>
          </p:cNvPr>
          <p:cNvSpPr txBox="1"/>
          <p:nvPr/>
        </p:nvSpPr>
        <p:spPr>
          <a:xfrm>
            <a:off x="267418" y="284672"/>
            <a:ext cx="655608" cy="369332"/>
          </a:xfrm>
          <a:prstGeom prst="rect">
            <a:avLst/>
          </a:prstGeom>
          <a:noFill/>
        </p:spPr>
        <p:txBody>
          <a:bodyPr wrap="square" rtlCol="0">
            <a:spAutoFit/>
          </a:bodyPr>
          <a:lstStyle/>
          <a:p>
            <a:r>
              <a:rPr lang="pt-BR" b="1" dirty="0">
                <a:solidFill>
                  <a:srgbClr val="1F4E79"/>
                </a:solidFill>
              </a:rPr>
              <a:t>105</a:t>
            </a:r>
          </a:p>
        </p:txBody>
      </p:sp>
    </p:spTree>
    <p:extLst>
      <p:ext uri="{BB962C8B-B14F-4D97-AF65-F5344CB8AC3E}">
        <p14:creationId xmlns:p14="http://schemas.microsoft.com/office/powerpoint/2010/main" val="372353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DE-E43F-FE24-28EA-CF8A1AD2D3CE}"/>
            </a:ext>
          </a:extLst>
        </p:cNvPr>
        <p:cNvGrpSpPr/>
        <p:nvPr/>
      </p:nvGrpSpPr>
      <p:grpSpPr>
        <a:xfrm>
          <a:off x="0" y="0"/>
          <a:ext cx="0" cy="0"/>
          <a:chOff x="0" y="0"/>
          <a:chExt cx="0" cy="0"/>
        </a:xfrm>
      </p:grpSpPr>
      <p:pic>
        <p:nvPicPr>
          <p:cNvPr id="8" name="Imagem 7" descr="Texto&#10;&#10;Descrição gerada automaticamente com confiança média">
            <a:extLst>
              <a:ext uri="{FF2B5EF4-FFF2-40B4-BE49-F238E27FC236}">
                <a16:creationId xmlns:a16="http://schemas.microsoft.com/office/drawing/2014/main" id="{741702FF-C895-FAFA-66BA-EF9AE57D6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6" name="CaixaDeTexto 5">
            <a:extLst>
              <a:ext uri="{FF2B5EF4-FFF2-40B4-BE49-F238E27FC236}">
                <a16:creationId xmlns:a16="http://schemas.microsoft.com/office/drawing/2014/main" id="{266D4D02-63C3-3537-3818-4ABC46583D68}"/>
              </a:ext>
            </a:extLst>
          </p:cNvPr>
          <p:cNvSpPr txBox="1"/>
          <p:nvPr/>
        </p:nvSpPr>
        <p:spPr>
          <a:xfrm>
            <a:off x="566795" y="537900"/>
            <a:ext cx="5764993" cy="5509200"/>
          </a:xfrm>
          <a:prstGeom prst="rect">
            <a:avLst/>
          </a:prstGeom>
          <a:noFill/>
        </p:spPr>
        <p:txBody>
          <a:bodyPr wrap="square" numCol="1" rtlCol="0" anchor="ctr">
            <a:spAutoFit/>
          </a:bodyPr>
          <a:lstStyle/>
          <a:p>
            <a:pPr>
              <a:spcAft>
                <a:spcPts val="800"/>
              </a:spcAft>
            </a:pPr>
            <a:r>
              <a:rPr lang="pt-BR" sz="4400" b="1" kern="100" dirty="0">
                <a:solidFill>
                  <a:srgbClr val="1F4E79"/>
                </a:solidFill>
                <a:effectLst/>
                <a:ea typeface="Times New Roman" panose="02020603050405020304" pitchFamily="18" charset="0"/>
                <a:cs typeface="Times New Roman" panose="02020603050405020304" pitchFamily="18" charset="0"/>
              </a:rPr>
              <a:t>Essa valorosa equipe técnica é assim composta</a:t>
            </a:r>
          </a:p>
          <a:p>
            <a:pPr>
              <a:spcAft>
                <a:spcPts val="800"/>
              </a:spcAft>
            </a:pPr>
            <a:endParaRPr lang="pt-BR" sz="4400" b="1" kern="100" dirty="0">
              <a:solidFill>
                <a:srgbClr val="1F4E79"/>
              </a:solidFill>
              <a:ea typeface="Calibri" panose="020F0502020204030204" pitchFamily="34" charset="0"/>
              <a:cs typeface="Times New Roman" panose="02020603050405020304" pitchFamily="18" charset="0"/>
            </a:endParaRPr>
          </a:p>
          <a:p>
            <a:pPr>
              <a:spcAft>
                <a:spcPts val="800"/>
              </a:spcAft>
            </a:pPr>
            <a:r>
              <a:rPr lang="pt-BR" sz="1600" b="1" i="1" kern="100" dirty="0">
                <a:solidFill>
                  <a:srgbClr val="1F4E79"/>
                </a:solidFill>
                <a:effectLst/>
                <a:ea typeface="Times New Roman" panose="02020603050405020304" pitchFamily="18" charset="0"/>
                <a:cs typeface="Times New Roman" panose="02020603050405020304" pitchFamily="18" charset="0"/>
              </a:rPr>
              <a:t>Ignacio Xavier </a:t>
            </a:r>
            <a:r>
              <a:rPr lang="pt-BR" sz="1600" b="1" i="1" kern="100" dirty="0" err="1">
                <a:solidFill>
                  <a:srgbClr val="1F4E79"/>
                </a:solidFill>
                <a:effectLst/>
                <a:ea typeface="Times New Roman" panose="02020603050405020304" pitchFamily="18" charset="0"/>
                <a:cs typeface="Times New Roman" panose="02020603050405020304" pitchFamily="18" charset="0"/>
              </a:rPr>
              <a:t>Larizzatti</a:t>
            </a:r>
            <a:r>
              <a:rPr lang="pt-BR" sz="1600" b="1" i="1" kern="100" dirty="0">
                <a:solidFill>
                  <a:srgbClr val="1F4E79"/>
                </a:solidFill>
                <a:effectLst/>
                <a:ea typeface="Times New Roman" panose="02020603050405020304" pitchFamily="18" charset="0"/>
                <a:cs typeface="Times New Roman" panose="02020603050405020304" pitchFamily="18" charset="0"/>
              </a:rPr>
              <a:t> </a:t>
            </a:r>
            <a:r>
              <a:rPr lang="pt-BR" sz="1600" b="1" i="1" kern="100" dirty="0" err="1">
                <a:solidFill>
                  <a:srgbClr val="1F4E79"/>
                </a:solidFill>
                <a:effectLst/>
                <a:ea typeface="Times New Roman" panose="02020603050405020304" pitchFamily="18" charset="0"/>
                <a:cs typeface="Times New Roman" panose="02020603050405020304" pitchFamily="18" charset="0"/>
              </a:rPr>
              <a:t>Subiñas</a:t>
            </a:r>
            <a:r>
              <a:rPr lang="pt-BR" sz="1600" kern="100" dirty="0">
                <a:solidFill>
                  <a:srgbClr val="1F4E79"/>
                </a:solidFill>
                <a:effectLst/>
                <a:ea typeface="Times New Roman" panose="02020603050405020304" pitchFamily="18" charset="0"/>
                <a:cs typeface="Times New Roman" panose="02020603050405020304" pitchFamily="18" charset="0"/>
              </a:rPr>
              <a:t>, Advogado e Consultor Legislativo da Câmara Legislativa do Distrito Federal (CLDF), cedido ao Senado Federal, mestrando em direito, especialista em direito tributário e direito administrativo, Coordenador Legislativo do Gabinete do Senador </a:t>
            </a:r>
            <a:r>
              <a:rPr lang="pt-BR" sz="1600" kern="100" dirty="0" err="1">
                <a:solidFill>
                  <a:srgbClr val="1F4E79"/>
                </a:solidFill>
                <a:effectLst/>
                <a:ea typeface="Times New Roman" panose="02020603050405020304" pitchFamily="18" charset="0"/>
                <a:cs typeface="Times New Roman" panose="02020603050405020304" pitchFamily="18" charset="0"/>
              </a:rPr>
              <a:t>Izalci</a:t>
            </a:r>
            <a:r>
              <a:rPr lang="pt-BR" sz="1600" kern="100" dirty="0">
                <a:solidFill>
                  <a:srgbClr val="1F4E79"/>
                </a:solidFill>
                <a:effectLst/>
                <a:ea typeface="Times New Roman" panose="02020603050405020304" pitchFamily="18" charset="0"/>
                <a:cs typeface="Times New Roman" panose="02020603050405020304" pitchFamily="18" charset="0"/>
              </a:rPr>
              <a:t> Lucas</a:t>
            </a:r>
            <a:r>
              <a:rPr lang="pt-BR" kern="100" dirty="0">
                <a:solidFill>
                  <a:srgbClr val="1F4E79"/>
                </a:solidFill>
                <a:effectLst/>
                <a:ea typeface="Times New Roman" panose="02020603050405020304" pitchFamily="18" charset="0"/>
                <a:cs typeface="Times New Roman" panose="02020603050405020304" pitchFamily="18" charset="0"/>
              </a:rPr>
              <a:t>.</a:t>
            </a:r>
          </a:p>
          <a:p>
            <a:pPr>
              <a:spcAft>
                <a:spcPts val="800"/>
              </a:spcAft>
            </a:pPr>
            <a:endParaRPr lang="pt-BR" kern="100" dirty="0">
              <a:solidFill>
                <a:srgbClr val="1F4E79"/>
              </a:solidFill>
              <a:effectLst/>
              <a:ea typeface="Calibri" panose="020F0502020204030204" pitchFamily="34" charset="0"/>
              <a:cs typeface="Times New Roman" panose="02020603050405020304" pitchFamily="18" charset="0"/>
            </a:endParaRPr>
          </a:p>
          <a:p>
            <a:pPr>
              <a:spcAft>
                <a:spcPts val="800"/>
              </a:spcAft>
            </a:pPr>
            <a:endParaRPr lang="pt-BR" kern="100" dirty="0">
              <a:solidFill>
                <a:srgbClr val="1F4E79"/>
              </a:solidFill>
              <a:effectLst/>
              <a:ea typeface="Times New Roman" panose="02020603050405020304" pitchFamily="18" charset="0"/>
              <a:cs typeface="Times New Roman" panose="02020603050405020304" pitchFamily="18" charset="0"/>
            </a:endParaRPr>
          </a:p>
          <a:p>
            <a:pPr>
              <a:spcAft>
                <a:spcPts val="800"/>
              </a:spcAft>
            </a:pPr>
            <a:endParaRPr lang="pt-BR" b="1" kern="100" dirty="0">
              <a:solidFill>
                <a:srgbClr val="1F4E79"/>
              </a:solidFill>
              <a:effectLst/>
              <a:ea typeface="Times New Roman" panose="02020603050405020304" pitchFamily="18" charset="0"/>
              <a:cs typeface="Times New Roman" panose="02020603050405020304" pitchFamily="18" charset="0"/>
            </a:endParaRPr>
          </a:p>
        </p:txBody>
      </p:sp>
      <p:sp>
        <p:nvSpPr>
          <p:cNvPr id="2" name="CaixaDeTexto 1">
            <a:extLst>
              <a:ext uri="{FF2B5EF4-FFF2-40B4-BE49-F238E27FC236}">
                <a16:creationId xmlns:a16="http://schemas.microsoft.com/office/drawing/2014/main" id="{ECEAFF53-8026-4A8F-F4D2-AB3C3C82C22E}"/>
              </a:ext>
            </a:extLst>
          </p:cNvPr>
          <p:cNvSpPr txBox="1"/>
          <p:nvPr/>
        </p:nvSpPr>
        <p:spPr>
          <a:xfrm>
            <a:off x="6478438" y="258792"/>
            <a:ext cx="5417389" cy="5698996"/>
          </a:xfrm>
          <a:prstGeom prst="rect">
            <a:avLst/>
          </a:prstGeom>
          <a:noFill/>
        </p:spPr>
        <p:txBody>
          <a:bodyPr wrap="square" rtlCol="0">
            <a:spAutoFit/>
          </a:bodyPr>
          <a:lstStyle/>
          <a:p>
            <a:pPr>
              <a:spcAft>
                <a:spcPts val="800"/>
              </a:spcAft>
            </a:pPr>
            <a:r>
              <a:rPr lang="pt-BR" sz="2000" b="1" kern="100" dirty="0">
                <a:solidFill>
                  <a:srgbClr val="1F4E79"/>
                </a:solidFill>
                <a:effectLst/>
                <a:ea typeface="Times New Roman" panose="02020603050405020304" pitchFamily="18" charset="0"/>
                <a:cs typeface="Times New Roman" panose="02020603050405020304" pitchFamily="18" charset="0"/>
              </a:rPr>
              <a:t>Consultores Legislativos do Senado Federal</a:t>
            </a:r>
            <a:endParaRPr lang="pt-BR" sz="2000" b="1" kern="100" dirty="0">
              <a:solidFill>
                <a:srgbClr val="1F4E79"/>
              </a:solidFill>
              <a:effectLst/>
              <a:ea typeface="Calibri" panose="020F0502020204030204" pitchFamily="34" charset="0"/>
              <a:cs typeface="Times New Roman" panose="02020603050405020304" pitchFamily="18" charset="0"/>
            </a:endParaRPr>
          </a:p>
          <a:p>
            <a:pPr>
              <a:spcAft>
                <a:spcPts val="750"/>
              </a:spcAft>
            </a:pPr>
            <a:r>
              <a:rPr lang="pt-BR" b="1" i="1" dirty="0">
                <a:solidFill>
                  <a:srgbClr val="1F4E79"/>
                </a:solidFill>
                <a:effectLst/>
                <a:ea typeface="Times New Roman" panose="02020603050405020304" pitchFamily="18" charset="0"/>
              </a:rPr>
              <a:t>Daniel Melo Nunes de Carvalho</a:t>
            </a:r>
          </a:p>
          <a:p>
            <a:pPr>
              <a:spcAft>
                <a:spcPts val="750"/>
              </a:spcAft>
            </a:pPr>
            <a:r>
              <a:rPr lang="pt-BR" b="1" i="1" dirty="0">
                <a:solidFill>
                  <a:srgbClr val="1F4E79"/>
                </a:solidFill>
                <a:effectLst/>
                <a:ea typeface="Times New Roman" panose="02020603050405020304" pitchFamily="18" charset="0"/>
              </a:rPr>
              <a:t>Ivan Morais Ribeiro</a:t>
            </a:r>
          </a:p>
          <a:p>
            <a:pPr>
              <a:spcAft>
                <a:spcPts val="750"/>
              </a:spcAft>
            </a:pPr>
            <a:r>
              <a:rPr lang="pt-BR" b="1" i="1" dirty="0">
                <a:solidFill>
                  <a:srgbClr val="1F4E79"/>
                </a:solidFill>
                <a:effectLst/>
                <a:ea typeface="Times New Roman" panose="02020603050405020304" pitchFamily="18" charset="0"/>
              </a:rPr>
              <a:t>José Ailton Braga da Silva</a:t>
            </a:r>
          </a:p>
          <a:p>
            <a:pPr>
              <a:spcAft>
                <a:spcPts val="750"/>
              </a:spcAft>
            </a:pPr>
            <a:r>
              <a:rPr lang="pt-BR" b="1" i="1" dirty="0">
                <a:solidFill>
                  <a:srgbClr val="1F4E79"/>
                </a:solidFill>
                <a:effectLst/>
                <a:ea typeface="Times New Roman" panose="02020603050405020304" pitchFamily="18" charset="0"/>
              </a:rPr>
              <a:t>Marco André Ramos Vieira </a:t>
            </a:r>
          </a:p>
          <a:p>
            <a:pPr>
              <a:spcAft>
                <a:spcPts val="750"/>
              </a:spcAft>
            </a:pPr>
            <a:r>
              <a:rPr lang="pt-BR" b="1" i="1" dirty="0">
                <a:solidFill>
                  <a:srgbClr val="1F4E79"/>
                </a:solidFill>
                <a:effectLst/>
                <a:ea typeface="Times New Roman" panose="02020603050405020304" pitchFamily="18" charset="0"/>
              </a:rPr>
              <a:t>Paulo Henrique de Holanda Dantas </a:t>
            </a:r>
          </a:p>
          <a:p>
            <a:pPr>
              <a:spcAft>
                <a:spcPts val="750"/>
              </a:spcAft>
            </a:pPr>
            <a:r>
              <a:rPr lang="pt-BR" b="1" i="1" dirty="0">
                <a:solidFill>
                  <a:srgbClr val="1F4E79"/>
                </a:solidFill>
                <a:effectLst/>
                <a:ea typeface="Times New Roman" panose="02020603050405020304" pitchFamily="18" charset="0"/>
              </a:rPr>
              <a:t>Raphael Borges Leal de Souza </a:t>
            </a:r>
          </a:p>
          <a:p>
            <a:pPr>
              <a:spcAft>
                <a:spcPts val="750"/>
              </a:spcAft>
            </a:pPr>
            <a:r>
              <a:rPr lang="pt-BR" b="1" i="1" dirty="0">
                <a:solidFill>
                  <a:srgbClr val="1F4E79"/>
                </a:solidFill>
                <a:effectLst/>
                <a:ea typeface="Times New Roman" panose="02020603050405020304" pitchFamily="18" charset="0"/>
              </a:rPr>
              <a:t>Renato Friedmann</a:t>
            </a:r>
          </a:p>
          <a:p>
            <a:r>
              <a:rPr lang="pt-BR" b="1" i="1" dirty="0">
                <a:solidFill>
                  <a:srgbClr val="1F4E79"/>
                </a:solidFill>
                <a:effectLst/>
                <a:ea typeface="Calibri" panose="020F0502020204030204" pitchFamily="34" charset="0"/>
                <a:cs typeface="Times New Roman" panose="02020603050405020304" pitchFamily="18" charset="0"/>
              </a:rPr>
              <a:t>Ricardo Alan Barros Assunção</a:t>
            </a:r>
          </a:p>
          <a:p>
            <a:endParaRPr lang="pt-BR" b="1" dirty="0">
              <a:solidFill>
                <a:srgbClr val="1F4E79"/>
              </a:solidFill>
              <a:effectLst/>
              <a:ea typeface="Calibri" panose="020F0502020204030204" pitchFamily="34" charset="0"/>
              <a:cs typeface="Times New Roman" panose="02020603050405020304" pitchFamily="18" charset="0"/>
            </a:endParaRPr>
          </a:p>
          <a:p>
            <a:pPr>
              <a:lnSpc>
                <a:spcPct val="150000"/>
              </a:lnSpc>
            </a:pPr>
            <a:r>
              <a:rPr lang="pt-BR" sz="2000" b="1" kern="100" dirty="0">
                <a:solidFill>
                  <a:srgbClr val="1F4E79"/>
                </a:solidFill>
                <a:effectLst/>
                <a:ea typeface="Calibri" panose="020F0502020204030204" pitchFamily="34" charset="0"/>
                <a:cs typeface="Times New Roman" panose="02020603050405020304" pitchFamily="18" charset="0"/>
              </a:rPr>
              <a:t>Equipe do gabinete em especial :</a:t>
            </a:r>
          </a:p>
          <a:p>
            <a:pPr>
              <a:lnSpc>
                <a:spcPct val="150000"/>
              </a:lnSpc>
            </a:pPr>
            <a:r>
              <a:rPr lang="pt-BR" b="1" i="1" kern="100" dirty="0">
                <a:solidFill>
                  <a:srgbClr val="1F4E79"/>
                </a:solidFill>
                <a:ea typeface="Calibri" panose="020F0502020204030204" pitchFamily="34" charset="0"/>
                <a:cs typeface="Times New Roman" panose="02020603050405020304" pitchFamily="18" charset="0"/>
              </a:rPr>
              <a:t>Lilian Soares dos Santos</a:t>
            </a:r>
          </a:p>
          <a:p>
            <a:pPr>
              <a:lnSpc>
                <a:spcPct val="150000"/>
              </a:lnSpc>
            </a:pPr>
            <a:r>
              <a:rPr lang="pt-BR" b="1" i="1" kern="100" dirty="0">
                <a:solidFill>
                  <a:srgbClr val="1F4E79"/>
                </a:solidFill>
                <a:ea typeface="Calibri" panose="020F0502020204030204" pitchFamily="34" charset="0"/>
                <a:cs typeface="Times New Roman" panose="02020603050405020304" pitchFamily="18" charset="0"/>
              </a:rPr>
              <a:t>Catarina Giulia Silva Callado de Oliveira</a:t>
            </a:r>
          </a:p>
          <a:p>
            <a:pPr>
              <a:lnSpc>
                <a:spcPct val="150000"/>
              </a:lnSpc>
            </a:pPr>
            <a:r>
              <a:rPr lang="pt-BR" b="1" i="1" kern="100" dirty="0" err="1">
                <a:solidFill>
                  <a:srgbClr val="1F4E79"/>
                </a:solidFill>
                <a:ea typeface="Calibri" panose="020F0502020204030204" pitchFamily="34" charset="0"/>
                <a:cs typeface="Times New Roman" panose="02020603050405020304" pitchFamily="18" charset="0"/>
              </a:rPr>
              <a:t>Adrianne</a:t>
            </a:r>
            <a:r>
              <a:rPr lang="pt-BR" b="1" i="1" kern="100" dirty="0">
                <a:solidFill>
                  <a:srgbClr val="1F4E79"/>
                </a:solidFill>
                <a:ea typeface="Calibri" panose="020F0502020204030204" pitchFamily="34" charset="0"/>
                <a:cs typeface="Times New Roman" panose="02020603050405020304" pitchFamily="18" charset="0"/>
              </a:rPr>
              <a:t> Teixeira de Bessa</a:t>
            </a:r>
          </a:p>
          <a:p>
            <a:endParaRPr lang="pt-BR" dirty="0"/>
          </a:p>
        </p:txBody>
      </p:sp>
      <p:sp>
        <p:nvSpPr>
          <p:cNvPr id="3" name="CaixaDeTexto 2">
            <a:extLst>
              <a:ext uri="{FF2B5EF4-FFF2-40B4-BE49-F238E27FC236}">
                <a16:creationId xmlns:a16="http://schemas.microsoft.com/office/drawing/2014/main" id="{B7A5AC2A-F9EE-E0B9-77A0-8A2789A410EF}"/>
              </a:ext>
            </a:extLst>
          </p:cNvPr>
          <p:cNvSpPr txBox="1"/>
          <p:nvPr/>
        </p:nvSpPr>
        <p:spPr>
          <a:xfrm>
            <a:off x="267418" y="284672"/>
            <a:ext cx="655608" cy="369332"/>
          </a:xfrm>
          <a:prstGeom prst="rect">
            <a:avLst/>
          </a:prstGeom>
          <a:noFill/>
        </p:spPr>
        <p:txBody>
          <a:bodyPr wrap="square" rtlCol="0">
            <a:spAutoFit/>
          </a:bodyPr>
          <a:lstStyle/>
          <a:p>
            <a:r>
              <a:rPr lang="pt-BR" b="1" dirty="0">
                <a:solidFill>
                  <a:srgbClr val="1F4E79"/>
                </a:solidFill>
              </a:rPr>
              <a:t>106</a:t>
            </a:r>
          </a:p>
        </p:txBody>
      </p:sp>
    </p:spTree>
    <p:extLst>
      <p:ext uri="{BB962C8B-B14F-4D97-AF65-F5344CB8AC3E}">
        <p14:creationId xmlns:p14="http://schemas.microsoft.com/office/powerpoint/2010/main" val="221431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F7CB9EE-F59F-8C68-9BCA-598368CEE749}"/>
              </a:ext>
            </a:extLst>
          </p:cNvPr>
          <p:cNvPicPr>
            <a:picLocks noChangeAspect="1"/>
          </p:cNvPicPr>
          <p:nvPr/>
        </p:nvPicPr>
        <p:blipFill>
          <a:blip r:embed="rId2"/>
          <a:stretch>
            <a:fillRect/>
          </a:stretch>
        </p:blipFill>
        <p:spPr>
          <a:xfrm>
            <a:off x="648571" y="0"/>
            <a:ext cx="10894857" cy="6094440"/>
          </a:xfrm>
          <a:prstGeom prst="rect">
            <a:avLst/>
          </a:prstGeom>
        </p:spPr>
      </p:pic>
      <p:pic>
        <p:nvPicPr>
          <p:cNvPr id="5" name="Imagem 4" descr="Texto&#10;&#10;Descrição gerada automaticamente com confiança média">
            <a:extLst>
              <a:ext uri="{FF2B5EF4-FFF2-40B4-BE49-F238E27FC236}">
                <a16:creationId xmlns:a16="http://schemas.microsoft.com/office/drawing/2014/main" id="{66FDE8CB-1A2B-AC7A-B362-1D18A9620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2" name="CaixaDeTexto 1">
            <a:extLst>
              <a:ext uri="{FF2B5EF4-FFF2-40B4-BE49-F238E27FC236}">
                <a16:creationId xmlns:a16="http://schemas.microsoft.com/office/drawing/2014/main" id="{49E27449-6B87-5703-8AE5-7A03F09D6F78}"/>
              </a:ext>
            </a:extLst>
          </p:cNvPr>
          <p:cNvSpPr txBox="1"/>
          <p:nvPr/>
        </p:nvSpPr>
        <p:spPr>
          <a:xfrm>
            <a:off x="267419" y="284672"/>
            <a:ext cx="534838" cy="369332"/>
          </a:xfrm>
          <a:prstGeom prst="rect">
            <a:avLst/>
          </a:prstGeom>
          <a:noFill/>
        </p:spPr>
        <p:txBody>
          <a:bodyPr wrap="square" rtlCol="0">
            <a:spAutoFit/>
          </a:bodyPr>
          <a:lstStyle/>
          <a:p>
            <a:r>
              <a:rPr lang="pt-BR" b="1" dirty="0">
                <a:solidFill>
                  <a:srgbClr val="1F4E79"/>
                </a:solidFill>
              </a:rPr>
              <a:t>10</a:t>
            </a:r>
          </a:p>
        </p:txBody>
      </p:sp>
    </p:spTree>
    <p:extLst>
      <p:ext uri="{BB962C8B-B14F-4D97-AF65-F5344CB8AC3E}">
        <p14:creationId xmlns:p14="http://schemas.microsoft.com/office/powerpoint/2010/main" val="355610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414E578-1889-1CFC-5FB7-C15CAAC3E918}"/>
              </a:ext>
            </a:extLst>
          </p:cNvPr>
          <p:cNvPicPr>
            <a:picLocks noChangeAspect="1"/>
          </p:cNvPicPr>
          <p:nvPr/>
        </p:nvPicPr>
        <p:blipFill>
          <a:blip r:embed="rId2"/>
          <a:stretch>
            <a:fillRect/>
          </a:stretch>
        </p:blipFill>
        <p:spPr>
          <a:xfrm>
            <a:off x="625619" y="0"/>
            <a:ext cx="10940757" cy="6152606"/>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5E207AE7-391F-A5DD-A743-428944406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3466E48F-C26E-04B3-719C-DA14AF812377}"/>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11</a:t>
            </a:r>
          </a:p>
        </p:txBody>
      </p:sp>
    </p:spTree>
    <p:extLst>
      <p:ext uri="{BB962C8B-B14F-4D97-AF65-F5344CB8AC3E}">
        <p14:creationId xmlns:p14="http://schemas.microsoft.com/office/powerpoint/2010/main" val="163812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9148F10-8607-E735-9B16-EDC5BE9A9AD2}"/>
              </a:ext>
            </a:extLst>
          </p:cNvPr>
          <p:cNvPicPr>
            <a:picLocks noChangeAspect="1"/>
          </p:cNvPicPr>
          <p:nvPr/>
        </p:nvPicPr>
        <p:blipFill>
          <a:blip r:embed="rId2"/>
          <a:stretch>
            <a:fillRect/>
          </a:stretch>
        </p:blipFill>
        <p:spPr>
          <a:xfrm>
            <a:off x="726543" y="0"/>
            <a:ext cx="11094863" cy="6244046"/>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5E8AAFBB-77AF-0966-910C-FF448617F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AA2E218E-8CBA-9BDA-5318-8976B53EF042}"/>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12</a:t>
            </a:r>
          </a:p>
        </p:txBody>
      </p:sp>
    </p:spTree>
    <p:extLst>
      <p:ext uri="{BB962C8B-B14F-4D97-AF65-F5344CB8AC3E}">
        <p14:creationId xmlns:p14="http://schemas.microsoft.com/office/powerpoint/2010/main" val="65016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44;p13">
            <a:extLst>
              <a:ext uri="{FF2B5EF4-FFF2-40B4-BE49-F238E27FC236}">
                <a16:creationId xmlns:a16="http://schemas.microsoft.com/office/drawing/2014/main" id="{F7A62465-8723-CAA7-1CDD-6928D43E10D7}"/>
              </a:ext>
            </a:extLst>
          </p:cNvPr>
          <p:cNvPicPr preferRelativeResize="0"/>
          <p:nvPr/>
        </p:nvPicPr>
        <p:blipFill rotWithShape="1">
          <a:blip r:embed="rId2">
            <a:alphaModFix/>
          </a:blip>
          <a:srcRect/>
          <a:stretch/>
        </p:blipFill>
        <p:spPr>
          <a:xfrm>
            <a:off x="0" y="23378"/>
            <a:ext cx="12191999" cy="6858000"/>
          </a:xfrm>
          <a:prstGeom prst="rect">
            <a:avLst/>
          </a:prstGeom>
          <a:noFill/>
          <a:ln>
            <a:noFill/>
          </a:ln>
        </p:spPr>
      </p:pic>
      <p:sp>
        <p:nvSpPr>
          <p:cNvPr id="7" name="CaixaDeTexto 6">
            <a:extLst>
              <a:ext uri="{FF2B5EF4-FFF2-40B4-BE49-F238E27FC236}">
                <a16:creationId xmlns:a16="http://schemas.microsoft.com/office/drawing/2014/main" id="{9832216F-C188-E8AA-0EA6-1F689DE2199A}"/>
              </a:ext>
            </a:extLst>
          </p:cNvPr>
          <p:cNvSpPr txBox="1"/>
          <p:nvPr/>
        </p:nvSpPr>
        <p:spPr>
          <a:xfrm>
            <a:off x="1140126" y="288985"/>
            <a:ext cx="9618453" cy="553998"/>
          </a:xfrm>
          <a:prstGeom prst="rect">
            <a:avLst/>
          </a:prstGeom>
          <a:noFill/>
        </p:spPr>
        <p:txBody>
          <a:bodyPr wrap="square">
            <a:spAutoFit/>
          </a:bodyPr>
          <a:lstStyle/>
          <a:p>
            <a:r>
              <a:rPr lang="en-US" sz="3000" b="0" dirty="0">
                <a:latin typeface="Tahoma" panose="020B0604030504040204" pitchFamily="34" charset="0"/>
                <a:ea typeface="Tahoma" panose="020B0604030504040204" pitchFamily="34" charset="0"/>
                <a:cs typeface="Tahoma" panose="020B0604030504040204" pitchFamily="34" charset="0"/>
                <a:sym typeface="Verdana"/>
              </a:rPr>
              <a:t>Lei </a:t>
            </a:r>
            <a:r>
              <a:rPr lang="en-US" sz="3000" b="0" dirty="0" err="1">
                <a:latin typeface="Tahoma" panose="020B0604030504040204" pitchFamily="34" charset="0"/>
                <a:ea typeface="Tahoma" panose="020B0604030504040204" pitchFamily="34" charset="0"/>
                <a:cs typeface="Tahoma" panose="020B0604030504040204" pitchFamily="34" charset="0"/>
                <a:sym typeface="Verdana"/>
              </a:rPr>
              <a:t>Geral</a:t>
            </a:r>
            <a:r>
              <a:rPr lang="en-US" sz="3000" b="0" dirty="0">
                <a:latin typeface="Tahoma" panose="020B0604030504040204" pitchFamily="34" charset="0"/>
                <a:ea typeface="Tahoma" panose="020B0604030504040204" pitchFamily="34" charset="0"/>
                <a:cs typeface="Tahoma" panose="020B0604030504040204" pitchFamily="34" charset="0"/>
                <a:sym typeface="Verdana"/>
              </a:rPr>
              <a:t> | </a:t>
            </a:r>
            <a:r>
              <a:rPr lang="en-US" sz="3000" b="1" dirty="0">
                <a:latin typeface="Tahoma" panose="020B0604030504040204" pitchFamily="34" charset="0"/>
                <a:ea typeface="Tahoma" panose="020B0604030504040204" pitchFamily="34" charset="0"/>
                <a:cs typeface="Tahoma" panose="020B0604030504040204" pitchFamily="34" charset="0"/>
              </a:rPr>
              <a:t>TRANSIÇÃO PARA O NOVO MODELO</a:t>
            </a:r>
            <a:endParaRPr lang="pt-BR" sz="3000" b="1" dirty="0">
              <a:latin typeface="Tahoma" panose="020B0604030504040204" pitchFamily="34" charset="0"/>
              <a:ea typeface="Tahoma" panose="020B0604030504040204" pitchFamily="34" charset="0"/>
              <a:cs typeface="Tahoma" panose="020B0604030504040204" pitchFamily="34" charset="0"/>
            </a:endParaRPr>
          </a:p>
        </p:txBody>
      </p:sp>
      <p:grpSp>
        <p:nvGrpSpPr>
          <p:cNvPr id="8" name="Google Shape;246;p13">
            <a:extLst>
              <a:ext uri="{FF2B5EF4-FFF2-40B4-BE49-F238E27FC236}">
                <a16:creationId xmlns:a16="http://schemas.microsoft.com/office/drawing/2014/main" id="{19112105-6022-ED22-929A-4D0CD3AD48F9}"/>
              </a:ext>
            </a:extLst>
          </p:cNvPr>
          <p:cNvGrpSpPr/>
          <p:nvPr/>
        </p:nvGrpSpPr>
        <p:grpSpPr>
          <a:xfrm>
            <a:off x="777246" y="1108590"/>
            <a:ext cx="10637506" cy="145669"/>
            <a:chOff x="740676" y="1271142"/>
            <a:chExt cx="10637506" cy="145669"/>
          </a:xfrm>
        </p:grpSpPr>
        <p:sp>
          <p:nvSpPr>
            <p:cNvPr id="9" name="Google Shape;247;p13">
              <a:extLst>
                <a:ext uri="{FF2B5EF4-FFF2-40B4-BE49-F238E27FC236}">
                  <a16:creationId xmlns:a16="http://schemas.microsoft.com/office/drawing/2014/main" id="{58EBF03E-2063-5D73-9159-10CD3BDB4D92}"/>
                </a:ext>
              </a:extLst>
            </p:cNvPr>
            <p:cNvSpPr/>
            <p:nvPr/>
          </p:nvSpPr>
          <p:spPr>
            <a:xfrm>
              <a:off x="817321" y="1344040"/>
              <a:ext cx="10502900" cy="0"/>
            </a:xfrm>
            <a:custGeom>
              <a:avLst/>
              <a:gdLst/>
              <a:ahLst/>
              <a:cxnLst/>
              <a:rect l="l" t="t" r="r" b="b"/>
              <a:pathLst>
                <a:path w="10502900" h="120000" extrusionOk="0">
                  <a:moveTo>
                    <a:pt x="0" y="0"/>
                  </a:moveTo>
                  <a:lnTo>
                    <a:pt x="10502315" y="0"/>
                  </a:lnTo>
                </a:path>
              </a:pathLst>
            </a:custGeom>
            <a:noFill/>
            <a:ln w="19050" cap="flat" cmpd="sng">
              <a:solidFill>
                <a:srgbClr val="173D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0" name="Google Shape;248;p13">
              <a:extLst>
                <a:ext uri="{FF2B5EF4-FFF2-40B4-BE49-F238E27FC236}">
                  <a16:creationId xmlns:a16="http://schemas.microsoft.com/office/drawing/2014/main" id="{1352A91E-D157-B9A3-1C94-D6EA194F2711}"/>
                </a:ext>
              </a:extLst>
            </p:cNvPr>
            <p:cNvPicPr preferRelativeResize="0"/>
            <p:nvPr/>
          </p:nvPicPr>
          <p:blipFill rotWithShape="1">
            <a:blip r:embed="rId3">
              <a:alphaModFix/>
            </a:blip>
            <a:srcRect/>
            <a:stretch/>
          </p:blipFill>
          <p:spPr>
            <a:xfrm>
              <a:off x="740676" y="1271142"/>
              <a:ext cx="135191" cy="145669"/>
            </a:xfrm>
            <a:prstGeom prst="rect">
              <a:avLst/>
            </a:prstGeom>
            <a:noFill/>
            <a:ln>
              <a:noFill/>
            </a:ln>
          </p:spPr>
        </p:pic>
        <p:pic>
          <p:nvPicPr>
            <p:cNvPr id="11" name="Google Shape;249;p13">
              <a:extLst>
                <a:ext uri="{FF2B5EF4-FFF2-40B4-BE49-F238E27FC236}">
                  <a16:creationId xmlns:a16="http://schemas.microsoft.com/office/drawing/2014/main" id="{9B708D51-8989-463E-C6FF-704BD3A07633}"/>
                </a:ext>
              </a:extLst>
            </p:cNvPr>
            <p:cNvPicPr preferRelativeResize="0"/>
            <p:nvPr/>
          </p:nvPicPr>
          <p:blipFill rotWithShape="1">
            <a:blip r:embed="rId4">
              <a:alphaModFix/>
            </a:blip>
            <a:srcRect/>
            <a:stretch/>
          </p:blipFill>
          <p:spPr>
            <a:xfrm>
              <a:off x="2836672" y="1271142"/>
              <a:ext cx="135127" cy="145669"/>
            </a:xfrm>
            <a:prstGeom prst="rect">
              <a:avLst/>
            </a:prstGeom>
            <a:noFill/>
            <a:ln>
              <a:noFill/>
            </a:ln>
          </p:spPr>
        </p:pic>
        <p:pic>
          <p:nvPicPr>
            <p:cNvPr id="12" name="Google Shape;250;p13">
              <a:extLst>
                <a:ext uri="{FF2B5EF4-FFF2-40B4-BE49-F238E27FC236}">
                  <a16:creationId xmlns:a16="http://schemas.microsoft.com/office/drawing/2014/main" id="{561E8C75-939F-3EED-FA54-F8DD62D1B68A}"/>
                </a:ext>
              </a:extLst>
            </p:cNvPr>
            <p:cNvPicPr preferRelativeResize="0"/>
            <p:nvPr/>
          </p:nvPicPr>
          <p:blipFill rotWithShape="1">
            <a:blip r:embed="rId4">
              <a:alphaModFix/>
            </a:blip>
            <a:srcRect/>
            <a:stretch/>
          </p:blipFill>
          <p:spPr>
            <a:xfrm>
              <a:off x="5032374" y="1271142"/>
              <a:ext cx="135127" cy="145669"/>
            </a:xfrm>
            <a:prstGeom prst="rect">
              <a:avLst/>
            </a:prstGeom>
            <a:noFill/>
            <a:ln>
              <a:noFill/>
            </a:ln>
          </p:spPr>
        </p:pic>
        <p:pic>
          <p:nvPicPr>
            <p:cNvPr id="13" name="Google Shape;251;p13">
              <a:extLst>
                <a:ext uri="{FF2B5EF4-FFF2-40B4-BE49-F238E27FC236}">
                  <a16:creationId xmlns:a16="http://schemas.microsoft.com/office/drawing/2014/main" id="{6F7BB343-9A8A-6589-3E18-61150A95041E}"/>
                </a:ext>
              </a:extLst>
            </p:cNvPr>
            <p:cNvPicPr preferRelativeResize="0"/>
            <p:nvPr/>
          </p:nvPicPr>
          <p:blipFill rotWithShape="1">
            <a:blip r:embed="rId5">
              <a:alphaModFix/>
            </a:blip>
            <a:srcRect/>
            <a:stretch/>
          </p:blipFill>
          <p:spPr>
            <a:xfrm>
              <a:off x="11242928" y="1271142"/>
              <a:ext cx="135254" cy="145669"/>
            </a:xfrm>
            <a:prstGeom prst="rect">
              <a:avLst/>
            </a:prstGeom>
            <a:noFill/>
            <a:ln>
              <a:noFill/>
            </a:ln>
          </p:spPr>
        </p:pic>
        <p:pic>
          <p:nvPicPr>
            <p:cNvPr id="14" name="Google Shape;252;p13">
              <a:extLst>
                <a:ext uri="{FF2B5EF4-FFF2-40B4-BE49-F238E27FC236}">
                  <a16:creationId xmlns:a16="http://schemas.microsoft.com/office/drawing/2014/main" id="{C62FEE94-8B78-4450-03AD-F24006B43E83}"/>
                </a:ext>
              </a:extLst>
            </p:cNvPr>
            <p:cNvPicPr preferRelativeResize="0"/>
            <p:nvPr/>
          </p:nvPicPr>
          <p:blipFill rotWithShape="1">
            <a:blip r:embed="rId6">
              <a:alphaModFix/>
            </a:blip>
            <a:srcRect/>
            <a:stretch/>
          </p:blipFill>
          <p:spPr>
            <a:xfrm>
              <a:off x="7032243" y="1271142"/>
              <a:ext cx="135127" cy="145669"/>
            </a:xfrm>
            <a:prstGeom prst="rect">
              <a:avLst/>
            </a:prstGeom>
            <a:noFill/>
            <a:ln>
              <a:noFill/>
            </a:ln>
          </p:spPr>
        </p:pic>
        <p:pic>
          <p:nvPicPr>
            <p:cNvPr id="15" name="Google Shape;253;p13">
              <a:extLst>
                <a:ext uri="{FF2B5EF4-FFF2-40B4-BE49-F238E27FC236}">
                  <a16:creationId xmlns:a16="http://schemas.microsoft.com/office/drawing/2014/main" id="{FD0C3331-85C7-6933-2718-44E2018E5508}"/>
                </a:ext>
              </a:extLst>
            </p:cNvPr>
            <p:cNvPicPr preferRelativeResize="0"/>
            <p:nvPr/>
          </p:nvPicPr>
          <p:blipFill rotWithShape="1">
            <a:blip r:embed="rId7">
              <a:alphaModFix/>
            </a:blip>
            <a:srcRect/>
            <a:stretch/>
          </p:blipFill>
          <p:spPr>
            <a:xfrm>
              <a:off x="9021064" y="1271142"/>
              <a:ext cx="135127" cy="145669"/>
            </a:xfrm>
            <a:prstGeom prst="rect">
              <a:avLst/>
            </a:prstGeom>
            <a:noFill/>
            <a:ln>
              <a:noFill/>
            </a:ln>
          </p:spPr>
        </p:pic>
      </p:grpSp>
      <p:sp>
        <p:nvSpPr>
          <p:cNvPr id="25" name="CaixaDeTexto 24">
            <a:extLst>
              <a:ext uri="{FF2B5EF4-FFF2-40B4-BE49-F238E27FC236}">
                <a16:creationId xmlns:a16="http://schemas.microsoft.com/office/drawing/2014/main" id="{D7C962D4-63A3-1734-7B1C-461F8616E3B0}"/>
              </a:ext>
            </a:extLst>
          </p:cNvPr>
          <p:cNvSpPr txBox="1"/>
          <p:nvPr/>
        </p:nvSpPr>
        <p:spPr>
          <a:xfrm>
            <a:off x="252199" y="1356594"/>
            <a:ext cx="1203383" cy="369332"/>
          </a:xfrm>
          <a:prstGeom prst="rect">
            <a:avLst/>
          </a:prstGeom>
          <a:noFill/>
        </p:spPr>
        <p:txBody>
          <a:bodyPr wrap="square">
            <a:spAutoFit/>
          </a:bodyPr>
          <a:lstStyle/>
          <a:p>
            <a:pPr marL="238125" lvl="0" indent="0" rtl="0">
              <a:lnSpc>
                <a:spcPct val="100000"/>
              </a:lnSpc>
              <a:spcBef>
                <a:spcPts val="0"/>
              </a:spcBef>
              <a:spcAft>
                <a:spcPts val="0"/>
              </a:spcAft>
              <a:buNone/>
            </a:pPr>
            <a:r>
              <a:rPr lang="en-US" sz="1800" b="1" dirty="0">
                <a:solidFill>
                  <a:srgbClr val="00B050"/>
                </a:solidFill>
                <a:highlight>
                  <a:srgbClr val="FFFF00"/>
                </a:highlight>
                <a:latin typeface="Tahoma"/>
                <a:ea typeface="Tahoma"/>
                <a:cs typeface="Tahoma"/>
                <a:sym typeface="Tahoma"/>
              </a:rPr>
              <a:t>2023</a:t>
            </a:r>
            <a:endParaRPr lang="en-US" sz="1800" dirty="0">
              <a:solidFill>
                <a:srgbClr val="00B050"/>
              </a:solidFill>
              <a:highlight>
                <a:srgbClr val="FFFF00"/>
              </a:highlight>
              <a:latin typeface="Tahoma"/>
              <a:ea typeface="Tahoma"/>
              <a:cs typeface="Tahoma"/>
              <a:sym typeface="Tahoma"/>
            </a:endParaRPr>
          </a:p>
        </p:txBody>
      </p:sp>
      <p:sp>
        <p:nvSpPr>
          <p:cNvPr id="27" name="CaixaDeTexto 26">
            <a:extLst>
              <a:ext uri="{FF2B5EF4-FFF2-40B4-BE49-F238E27FC236}">
                <a16:creationId xmlns:a16="http://schemas.microsoft.com/office/drawing/2014/main" id="{7A6FA6FD-AF60-3D46-73DE-FAF9084CD9F0}"/>
              </a:ext>
            </a:extLst>
          </p:cNvPr>
          <p:cNvSpPr txBox="1"/>
          <p:nvPr/>
        </p:nvSpPr>
        <p:spPr>
          <a:xfrm>
            <a:off x="347213" y="1725701"/>
            <a:ext cx="1421202" cy="861774"/>
          </a:xfrm>
          <a:prstGeom prst="rect">
            <a:avLst/>
          </a:prstGeom>
          <a:noFill/>
        </p:spPr>
        <p:txBody>
          <a:bodyPr wrap="square">
            <a:spAutoFit/>
          </a:bodyPr>
          <a:lstStyle/>
          <a:p>
            <a:pPr marL="184785" marR="5080" lvl="0" indent="-172720" algn="l" rtl="0">
              <a:lnSpc>
                <a:spcPct val="100000"/>
              </a:lnSpc>
              <a:spcBef>
                <a:spcPts val="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Emenda Constitucional nº 132,</a:t>
            </a:r>
            <a:endParaRPr lang="pt-BR" sz="1000" dirty="0">
              <a:latin typeface="Tahoma"/>
              <a:ea typeface="Tahoma"/>
              <a:cs typeface="Tahoma"/>
              <a:sym typeface="Tahoma"/>
            </a:endParaRPr>
          </a:p>
          <a:p>
            <a:pPr marL="184785" marR="198755" lvl="0" indent="0" algn="l" rtl="0">
              <a:lnSpc>
                <a:spcPct val="100000"/>
              </a:lnSpc>
              <a:spcBef>
                <a:spcPts val="0"/>
              </a:spcBef>
              <a:spcAft>
                <a:spcPts val="0"/>
              </a:spcAft>
              <a:buNone/>
            </a:pPr>
            <a:r>
              <a:rPr lang="pt-BR" sz="1000" b="1" dirty="0">
                <a:solidFill>
                  <a:srgbClr val="404040"/>
                </a:solidFill>
                <a:latin typeface="Tahoma"/>
                <a:ea typeface="Tahoma"/>
                <a:cs typeface="Tahoma"/>
                <a:sym typeface="Tahoma"/>
              </a:rPr>
              <a:t>da Reforma Tributária</a:t>
            </a:r>
            <a:endParaRPr lang="pt-BR" sz="1000" dirty="0">
              <a:latin typeface="Tahoma"/>
              <a:ea typeface="Tahoma"/>
              <a:cs typeface="Tahoma"/>
              <a:sym typeface="Tahoma"/>
            </a:endParaRPr>
          </a:p>
        </p:txBody>
      </p:sp>
      <p:sp>
        <p:nvSpPr>
          <p:cNvPr id="29" name="CaixaDeTexto 28">
            <a:extLst>
              <a:ext uri="{FF2B5EF4-FFF2-40B4-BE49-F238E27FC236}">
                <a16:creationId xmlns:a16="http://schemas.microsoft.com/office/drawing/2014/main" id="{58345FF5-50FF-1B6F-984A-F0E527B51A57}"/>
              </a:ext>
            </a:extLst>
          </p:cNvPr>
          <p:cNvSpPr txBox="1"/>
          <p:nvPr/>
        </p:nvSpPr>
        <p:spPr>
          <a:xfrm>
            <a:off x="1707781" y="1365930"/>
            <a:ext cx="2078967" cy="369332"/>
          </a:xfrm>
          <a:prstGeom prst="rect">
            <a:avLst/>
          </a:prstGeom>
          <a:noFill/>
        </p:spPr>
        <p:txBody>
          <a:bodyPr wrap="square">
            <a:spAutoFit/>
          </a:bodyPr>
          <a:lstStyle/>
          <a:p>
            <a:pPr marL="365760" lvl="0" indent="0" algn="l" rtl="0">
              <a:lnSpc>
                <a:spcPct val="100000"/>
              </a:lnSpc>
              <a:spcBef>
                <a:spcPts val="0"/>
              </a:spcBef>
              <a:spcAft>
                <a:spcPts val="0"/>
              </a:spcAft>
              <a:buNone/>
            </a:pPr>
            <a:r>
              <a:rPr lang="en-US" sz="1800" b="1" dirty="0">
                <a:solidFill>
                  <a:srgbClr val="00B050"/>
                </a:solidFill>
                <a:highlight>
                  <a:srgbClr val="FFFF00"/>
                </a:highlight>
                <a:latin typeface="Tahoma"/>
                <a:ea typeface="Tahoma"/>
                <a:cs typeface="Tahoma"/>
                <a:sym typeface="Tahoma"/>
              </a:rPr>
              <a:t>2024 e 2025</a:t>
            </a:r>
            <a:endParaRPr lang="en-US" sz="1800" dirty="0">
              <a:solidFill>
                <a:srgbClr val="00B050"/>
              </a:solidFill>
              <a:highlight>
                <a:srgbClr val="FFFF00"/>
              </a:highlight>
              <a:latin typeface="Tahoma"/>
              <a:ea typeface="Tahoma"/>
              <a:cs typeface="Tahoma"/>
              <a:sym typeface="Tahoma"/>
            </a:endParaRPr>
          </a:p>
        </p:txBody>
      </p:sp>
      <p:sp>
        <p:nvSpPr>
          <p:cNvPr id="31" name="CaixaDeTexto 30">
            <a:extLst>
              <a:ext uri="{FF2B5EF4-FFF2-40B4-BE49-F238E27FC236}">
                <a16:creationId xmlns:a16="http://schemas.microsoft.com/office/drawing/2014/main" id="{27143CDC-CA84-B776-C72D-A22B06069B42}"/>
              </a:ext>
            </a:extLst>
          </p:cNvPr>
          <p:cNvSpPr txBox="1"/>
          <p:nvPr/>
        </p:nvSpPr>
        <p:spPr>
          <a:xfrm>
            <a:off x="1847245" y="1725701"/>
            <a:ext cx="2907351" cy="3247043"/>
          </a:xfrm>
          <a:prstGeom prst="rect">
            <a:avLst/>
          </a:prstGeom>
          <a:noFill/>
        </p:spPr>
        <p:txBody>
          <a:bodyPr wrap="square">
            <a:spAutoFit/>
          </a:bodyPr>
          <a:lstStyle/>
          <a:p>
            <a:pPr marL="186055" lvl="0" indent="-173355" algn="l" rtl="0">
              <a:lnSpc>
                <a:spcPct val="100000"/>
              </a:lnSpc>
              <a:spcBef>
                <a:spcPts val="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Leis Complementares que</a:t>
            </a:r>
            <a:endParaRPr lang="pt-BR" sz="1000" dirty="0">
              <a:latin typeface="Tahoma"/>
              <a:ea typeface="Tahoma"/>
              <a:cs typeface="Tahoma"/>
              <a:sym typeface="Tahoma"/>
            </a:endParaRPr>
          </a:p>
          <a:p>
            <a:pPr marL="184785" lvl="0" indent="0" algn="l" rtl="0">
              <a:lnSpc>
                <a:spcPct val="100000"/>
              </a:lnSpc>
              <a:spcBef>
                <a:spcPts val="0"/>
              </a:spcBef>
              <a:spcAft>
                <a:spcPts val="0"/>
              </a:spcAft>
              <a:buNone/>
            </a:pPr>
            <a:r>
              <a:rPr lang="pt-BR" sz="1000" b="1" dirty="0">
                <a:solidFill>
                  <a:srgbClr val="404040"/>
                </a:solidFill>
                <a:latin typeface="Tahoma"/>
                <a:ea typeface="Tahoma"/>
                <a:cs typeface="Tahoma"/>
                <a:sym typeface="Tahoma"/>
              </a:rPr>
              <a:t>regulamentam:</a:t>
            </a:r>
            <a:endParaRPr lang="pt-BR" sz="1000" dirty="0">
              <a:latin typeface="Tahoma"/>
              <a:ea typeface="Tahoma"/>
              <a:cs typeface="Tahoma"/>
              <a:sym typeface="Tahoma"/>
            </a:endParaRPr>
          </a:p>
          <a:p>
            <a:pPr marL="184785" marR="487044" lvl="0" indent="-172720" algn="l" rtl="0">
              <a:lnSpc>
                <a:spcPct val="100000"/>
              </a:lnSpc>
              <a:spcBef>
                <a:spcPts val="600"/>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o IBS, a CBS e o Imposto Seletivo</a:t>
            </a:r>
            <a:endParaRPr lang="pt-BR" sz="1000" dirty="0">
              <a:latin typeface="Verdana"/>
              <a:ea typeface="Verdana"/>
              <a:cs typeface="Verdana"/>
              <a:sym typeface="Verdana"/>
            </a:endParaRPr>
          </a:p>
          <a:p>
            <a:pPr marL="184785" marR="5080" lvl="0" indent="-172720" algn="l" rtl="0">
              <a:lnSpc>
                <a:spcPct val="100000"/>
              </a:lnSpc>
              <a:spcBef>
                <a:spcPts val="600"/>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aspectos específicos de gestão e administração do IBS</a:t>
            </a:r>
            <a:endParaRPr lang="pt-BR" sz="1000" dirty="0">
              <a:latin typeface="Verdana"/>
              <a:ea typeface="Verdana"/>
              <a:cs typeface="Verdana"/>
              <a:sym typeface="Verdana"/>
            </a:endParaRPr>
          </a:p>
          <a:p>
            <a:pPr marL="185420" lvl="0" indent="-172720" algn="l" rtl="0">
              <a:lnSpc>
                <a:spcPct val="100000"/>
              </a:lnSpc>
              <a:spcBef>
                <a:spcPts val="120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Leis ordinárias para definir:</a:t>
            </a:r>
            <a:endParaRPr lang="pt-BR" sz="1000" dirty="0">
              <a:latin typeface="Tahoma"/>
              <a:ea typeface="Tahoma"/>
              <a:cs typeface="Tahoma"/>
              <a:sym typeface="Tahoma"/>
            </a:endParaRPr>
          </a:p>
          <a:p>
            <a:pPr marL="12700" lvl="0" indent="0" algn="l" rtl="0">
              <a:lnSpc>
                <a:spcPct val="100000"/>
              </a:lnSpc>
              <a:spcBef>
                <a:spcPts val="1205"/>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alíquotas do Imposto Seletivo</a:t>
            </a:r>
            <a:endParaRPr lang="pt-BR" sz="1000" dirty="0">
              <a:latin typeface="Verdana"/>
              <a:ea typeface="Verdana"/>
              <a:cs typeface="Verdana"/>
              <a:sym typeface="Verdana"/>
            </a:endParaRPr>
          </a:p>
          <a:p>
            <a:pPr marL="184785" marR="139700" lvl="0" indent="-172720" algn="l" rtl="0">
              <a:lnSpc>
                <a:spcPct val="100000"/>
              </a:lnSpc>
              <a:spcBef>
                <a:spcPts val="600"/>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aspectos operacionais do Fundo Nacional de Desenvolvimento Regional e do Fundo de Compensação de Benefícios Fiscais</a:t>
            </a:r>
            <a:endParaRPr lang="pt-BR" sz="1000" dirty="0">
              <a:latin typeface="Verdana"/>
              <a:ea typeface="Verdana"/>
              <a:cs typeface="Verdana"/>
              <a:sym typeface="Verdana"/>
            </a:endParaRPr>
          </a:p>
          <a:p>
            <a:pPr marL="186055" lvl="0" indent="-173355" algn="l" rtl="0">
              <a:lnSpc>
                <a:spcPct val="100000"/>
              </a:lnSpc>
              <a:spcBef>
                <a:spcPts val="120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Regulamento do IBS e da CBS</a:t>
            </a:r>
            <a:endParaRPr lang="pt-BR" sz="1000" dirty="0">
              <a:latin typeface="Tahoma"/>
              <a:ea typeface="Tahoma"/>
              <a:cs typeface="Tahoma"/>
              <a:sym typeface="Tahoma"/>
            </a:endParaRPr>
          </a:p>
          <a:p>
            <a:pPr marL="184785" marR="90805" lvl="0" indent="-172720" algn="l" rtl="0">
              <a:lnSpc>
                <a:spcPct val="100000"/>
              </a:lnSpc>
              <a:spcBef>
                <a:spcPts val="120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Desenvolvimento do sistema de cobrança da CBS e do IBS</a:t>
            </a:r>
            <a:endParaRPr lang="pt-BR" sz="1000" dirty="0">
              <a:latin typeface="Tahoma"/>
              <a:ea typeface="Tahoma"/>
              <a:cs typeface="Tahoma"/>
              <a:sym typeface="Tahoma"/>
            </a:endParaRPr>
          </a:p>
        </p:txBody>
      </p:sp>
      <p:sp>
        <p:nvSpPr>
          <p:cNvPr id="33" name="CaixaDeTexto 32">
            <a:extLst>
              <a:ext uri="{FF2B5EF4-FFF2-40B4-BE49-F238E27FC236}">
                <a16:creationId xmlns:a16="http://schemas.microsoft.com/office/drawing/2014/main" id="{A3F1E4EF-329B-5645-A786-447F7051DB67}"/>
              </a:ext>
            </a:extLst>
          </p:cNvPr>
          <p:cNvSpPr txBox="1"/>
          <p:nvPr/>
        </p:nvSpPr>
        <p:spPr>
          <a:xfrm>
            <a:off x="4362276" y="1356595"/>
            <a:ext cx="1212731" cy="369330"/>
          </a:xfrm>
          <a:prstGeom prst="rect">
            <a:avLst/>
          </a:prstGeom>
          <a:noFill/>
        </p:spPr>
        <p:txBody>
          <a:bodyPr wrap="square">
            <a:spAutoFit/>
          </a:bodyPr>
          <a:lstStyle/>
          <a:p>
            <a:pPr marL="365760" lvl="0" indent="0" algn="l" rtl="0">
              <a:lnSpc>
                <a:spcPct val="100000"/>
              </a:lnSpc>
              <a:spcBef>
                <a:spcPts val="0"/>
              </a:spcBef>
              <a:spcAft>
                <a:spcPts val="0"/>
              </a:spcAft>
              <a:buNone/>
            </a:pPr>
            <a:r>
              <a:rPr lang="en-US" sz="1800" b="1" dirty="0">
                <a:solidFill>
                  <a:srgbClr val="00B050"/>
                </a:solidFill>
                <a:highlight>
                  <a:srgbClr val="FFFF00"/>
                </a:highlight>
                <a:latin typeface="Tahoma"/>
                <a:ea typeface="Tahoma"/>
                <a:cs typeface="Tahoma"/>
                <a:sym typeface="Tahoma"/>
              </a:rPr>
              <a:t>2026</a:t>
            </a:r>
            <a:endParaRPr lang="en-US" sz="1800" dirty="0">
              <a:solidFill>
                <a:srgbClr val="00B050"/>
              </a:solidFill>
              <a:highlight>
                <a:srgbClr val="FFFF00"/>
              </a:highlight>
              <a:latin typeface="Tahoma"/>
              <a:ea typeface="Tahoma"/>
              <a:cs typeface="Tahoma"/>
              <a:sym typeface="Tahoma"/>
            </a:endParaRPr>
          </a:p>
        </p:txBody>
      </p:sp>
      <p:sp>
        <p:nvSpPr>
          <p:cNvPr id="37" name="CaixaDeTexto 36">
            <a:extLst>
              <a:ext uri="{FF2B5EF4-FFF2-40B4-BE49-F238E27FC236}">
                <a16:creationId xmlns:a16="http://schemas.microsoft.com/office/drawing/2014/main" id="{D259E7E6-A30D-18FD-8C0F-B8D72AC127D2}"/>
              </a:ext>
            </a:extLst>
          </p:cNvPr>
          <p:cNvSpPr txBox="1"/>
          <p:nvPr/>
        </p:nvSpPr>
        <p:spPr>
          <a:xfrm>
            <a:off x="4160312" y="1744306"/>
            <a:ext cx="2145597" cy="1862048"/>
          </a:xfrm>
          <a:prstGeom prst="rect">
            <a:avLst/>
          </a:prstGeom>
          <a:noFill/>
        </p:spPr>
        <p:txBody>
          <a:bodyPr wrap="square">
            <a:spAutoFit/>
          </a:bodyPr>
          <a:lstStyle/>
          <a:p>
            <a:pPr marL="184785" marR="5080" lvl="0" indent="-172720" algn="l" rtl="0">
              <a:lnSpc>
                <a:spcPct val="100000"/>
              </a:lnSpc>
              <a:spcBef>
                <a:spcPts val="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Ano teste da CBS e do IBS</a:t>
            </a:r>
            <a:r>
              <a:rPr lang="pt-BR" sz="1000" dirty="0">
                <a:solidFill>
                  <a:srgbClr val="404040"/>
                </a:solidFill>
                <a:latin typeface="Verdana"/>
                <a:ea typeface="Verdana"/>
                <a:cs typeface="Verdana"/>
                <a:sym typeface="Verdana"/>
              </a:rPr>
              <a:t>, às alíquotas de 0,9% e 0,1%,</a:t>
            </a:r>
            <a:endParaRPr lang="pt-BR" sz="1000" dirty="0">
              <a:latin typeface="Verdana"/>
              <a:ea typeface="Verdana"/>
              <a:cs typeface="Verdana"/>
              <a:sym typeface="Verdana"/>
            </a:endParaRPr>
          </a:p>
          <a:p>
            <a:pPr marL="184785" marR="200660" lvl="0" indent="0" algn="l" rtl="0">
              <a:lnSpc>
                <a:spcPct val="100000"/>
              </a:lnSpc>
              <a:spcBef>
                <a:spcPts val="0"/>
              </a:spcBef>
              <a:spcAft>
                <a:spcPts val="0"/>
              </a:spcAft>
              <a:buNone/>
            </a:pPr>
            <a:r>
              <a:rPr lang="pt-BR" sz="1000" dirty="0">
                <a:solidFill>
                  <a:srgbClr val="404040"/>
                </a:solidFill>
                <a:latin typeface="Verdana"/>
                <a:ea typeface="Verdana"/>
                <a:cs typeface="Verdana"/>
                <a:sym typeface="Verdana"/>
              </a:rPr>
              <a:t>respectivamente, compensáveis com PIS/</a:t>
            </a:r>
            <a:r>
              <a:rPr lang="pt-BR" sz="1000" dirty="0" err="1">
                <a:solidFill>
                  <a:srgbClr val="404040"/>
                </a:solidFill>
                <a:latin typeface="Verdana"/>
                <a:ea typeface="Verdana"/>
                <a:cs typeface="Verdana"/>
                <a:sym typeface="Verdana"/>
              </a:rPr>
              <a:t>Cofins</a:t>
            </a:r>
            <a:endParaRPr lang="pt-BR" sz="1000" dirty="0">
              <a:latin typeface="Verdana"/>
              <a:ea typeface="Verdana"/>
              <a:cs typeface="Verdana"/>
              <a:sym typeface="Verdana"/>
            </a:endParaRPr>
          </a:p>
          <a:p>
            <a:pPr marL="184785" marR="132080" lvl="0" indent="0" algn="l" rtl="0">
              <a:lnSpc>
                <a:spcPct val="100000"/>
              </a:lnSpc>
              <a:spcBef>
                <a:spcPts val="600"/>
              </a:spcBef>
              <a:spcAft>
                <a:spcPts val="0"/>
              </a:spcAft>
              <a:buNone/>
            </a:pPr>
            <a:r>
              <a:rPr lang="pt-BR" sz="1000" dirty="0">
                <a:solidFill>
                  <a:srgbClr val="404040"/>
                </a:solidFill>
                <a:latin typeface="Verdana"/>
                <a:ea typeface="Verdana"/>
                <a:cs typeface="Verdana"/>
                <a:sym typeface="Verdana"/>
              </a:rPr>
              <a:t>(O recolhimento dos tributos pode ser dispensado caso o contribuinte cumpra as obrigações acessórias)</a:t>
            </a:r>
            <a:endParaRPr lang="pt-BR" sz="1000" dirty="0">
              <a:latin typeface="Verdana"/>
              <a:ea typeface="Verdana"/>
              <a:cs typeface="Verdana"/>
              <a:sym typeface="Verdana"/>
            </a:endParaRPr>
          </a:p>
        </p:txBody>
      </p:sp>
      <p:sp>
        <p:nvSpPr>
          <p:cNvPr id="39" name="CaixaDeTexto 38">
            <a:extLst>
              <a:ext uri="{FF2B5EF4-FFF2-40B4-BE49-F238E27FC236}">
                <a16:creationId xmlns:a16="http://schemas.microsoft.com/office/drawing/2014/main" id="{0039FB22-E67B-A187-6D58-4C542EE0FBA0}"/>
              </a:ext>
            </a:extLst>
          </p:cNvPr>
          <p:cNvSpPr txBox="1"/>
          <p:nvPr/>
        </p:nvSpPr>
        <p:spPr>
          <a:xfrm>
            <a:off x="6398644" y="1351001"/>
            <a:ext cx="1212731" cy="369332"/>
          </a:xfrm>
          <a:prstGeom prst="rect">
            <a:avLst/>
          </a:prstGeom>
          <a:noFill/>
        </p:spPr>
        <p:txBody>
          <a:bodyPr wrap="square">
            <a:spAutoFit/>
          </a:bodyPr>
          <a:lstStyle/>
          <a:p>
            <a:pPr marL="365760" lvl="0" indent="0" algn="l" rtl="0">
              <a:lnSpc>
                <a:spcPct val="100000"/>
              </a:lnSpc>
              <a:spcBef>
                <a:spcPts val="0"/>
              </a:spcBef>
              <a:spcAft>
                <a:spcPts val="0"/>
              </a:spcAft>
              <a:buNone/>
            </a:pPr>
            <a:r>
              <a:rPr lang="en-US" sz="1800" b="1" dirty="0">
                <a:solidFill>
                  <a:srgbClr val="00B050"/>
                </a:solidFill>
                <a:highlight>
                  <a:srgbClr val="FFFF00"/>
                </a:highlight>
                <a:latin typeface="Tahoma"/>
                <a:ea typeface="Tahoma"/>
                <a:cs typeface="Tahoma"/>
                <a:sym typeface="Tahoma"/>
              </a:rPr>
              <a:t>2027</a:t>
            </a:r>
          </a:p>
        </p:txBody>
      </p:sp>
      <p:sp>
        <p:nvSpPr>
          <p:cNvPr id="43" name="CaixaDeTexto 42">
            <a:extLst>
              <a:ext uri="{FF2B5EF4-FFF2-40B4-BE49-F238E27FC236}">
                <a16:creationId xmlns:a16="http://schemas.microsoft.com/office/drawing/2014/main" id="{6CE44C7D-A45A-6561-DBDB-52EAD243154A}"/>
              </a:ext>
            </a:extLst>
          </p:cNvPr>
          <p:cNvSpPr txBox="1"/>
          <p:nvPr/>
        </p:nvSpPr>
        <p:spPr>
          <a:xfrm>
            <a:off x="6384739" y="1726931"/>
            <a:ext cx="2041141" cy="3170099"/>
          </a:xfrm>
          <a:prstGeom prst="rect">
            <a:avLst/>
          </a:prstGeom>
          <a:noFill/>
        </p:spPr>
        <p:txBody>
          <a:bodyPr wrap="square">
            <a:spAutoFit/>
          </a:bodyPr>
          <a:lstStyle/>
          <a:p>
            <a:pPr marL="186055" lvl="0" indent="-173355" algn="l" rtl="0">
              <a:lnSpc>
                <a:spcPct val="100000"/>
              </a:lnSpc>
              <a:spcBef>
                <a:spcPts val="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Cobrança da CBS</a:t>
            </a:r>
            <a:endParaRPr lang="pt-BR" sz="1000" dirty="0">
              <a:latin typeface="Tahoma"/>
              <a:ea typeface="Tahoma"/>
              <a:cs typeface="Tahoma"/>
              <a:sym typeface="Tahoma"/>
            </a:endParaRPr>
          </a:p>
          <a:p>
            <a:pPr marL="184785" marR="5080" lvl="0" indent="-172720" algn="l" rtl="0">
              <a:lnSpc>
                <a:spcPct val="100000"/>
              </a:lnSpc>
              <a:spcBef>
                <a:spcPts val="120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Extinção do PIS e da </a:t>
            </a:r>
            <a:r>
              <a:rPr lang="pt-BR" sz="1000" b="1" dirty="0" err="1">
                <a:solidFill>
                  <a:srgbClr val="404040"/>
                </a:solidFill>
                <a:latin typeface="Tahoma"/>
                <a:ea typeface="Tahoma"/>
                <a:cs typeface="Tahoma"/>
                <a:sym typeface="Tahoma"/>
              </a:rPr>
              <a:t>Cofins</a:t>
            </a:r>
            <a:endParaRPr lang="pt-BR" sz="1000" dirty="0">
              <a:latin typeface="Tahoma"/>
              <a:ea typeface="Tahoma"/>
              <a:cs typeface="Tahoma"/>
              <a:sym typeface="Tahoma"/>
            </a:endParaRPr>
          </a:p>
          <a:p>
            <a:pPr marL="184785" marR="288290" lvl="0" indent="-172720" algn="l" rtl="0">
              <a:lnSpc>
                <a:spcPct val="100000"/>
              </a:lnSpc>
              <a:spcBef>
                <a:spcPts val="120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Extinção do IOF- Seguros</a:t>
            </a:r>
            <a:endParaRPr lang="pt-BR" sz="1000" dirty="0">
              <a:latin typeface="Tahoma"/>
              <a:ea typeface="Tahoma"/>
              <a:cs typeface="Tahoma"/>
              <a:sym typeface="Tahoma"/>
            </a:endParaRPr>
          </a:p>
          <a:p>
            <a:pPr marL="184785" marR="22225" lvl="0" indent="-172720" algn="l" rtl="0">
              <a:lnSpc>
                <a:spcPct val="100000"/>
              </a:lnSpc>
              <a:spcBef>
                <a:spcPts val="1200"/>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Redução a zero das alíquotas do IPI </a:t>
            </a:r>
            <a:r>
              <a:rPr lang="pt-BR" sz="1000" dirty="0">
                <a:solidFill>
                  <a:srgbClr val="404040"/>
                </a:solidFill>
                <a:latin typeface="Verdana"/>
                <a:ea typeface="Verdana"/>
                <a:cs typeface="Verdana"/>
                <a:sym typeface="Verdana"/>
              </a:rPr>
              <a:t>sobre todos os produtos, exceto aqueles que também sejam industrializados na Zona Franca de Manaus (estes representam apenas 5% do total)</a:t>
            </a:r>
            <a:endParaRPr lang="pt-BR" sz="1000" dirty="0">
              <a:latin typeface="Verdana"/>
              <a:ea typeface="Verdana"/>
              <a:cs typeface="Verdana"/>
              <a:sym typeface="Verdana"/>
            </a:endParaRPr>
          </a:p>
          <a:p>
            <a:pPr marL="184785" marR="300990" lvl="0" indent="-172720" algn="l" rtl="0">
              <a:lnSpc>
                <a:spcPct val="100000"/>
              </a:lnSpc>
              <a:spcBef>
                <a:spcPts val="1205"/>
              </a:spcBef>
              <a:spcAft>
                <a:spcPts val="0"/>
              </a:spcAft>
              <a:buClr>
                <a:srgbClr val="33CC33"/>
              </a:buClr>
              <a:buSzPts val="1200"/>
              <a:buFont typeface="Arial"/>
              <a:buChar char="•"/>
            </a:pPr>
            <a:r>
              <a:rPr lang="pt-BR" sz="1000" b="1" dirty="0">
                <a:solidFill>
                  <a:srgbClr val="404040"/>
                </a:solidFill>
                <a:latin typeface="Tahoma"/>
                <a:ea typeface="Tahoma"/>
                <a:cs typeface="Tahoma"/>
                <a:sym typeface="Tahoma"/>
              </a:rPr>
              <a:t>Cobrança do Imposto Seletivo</a:t>
            </a:r>
            <a:endParaRPr lang="pt-BR" sz="1000" dirty="0">
              <a:latin typeface="Tahoma"/>
              <a:ea typeface="Tahoma"/>
              <a:cs typeface="Tahoma"/>
              <a:sym typeface="Tahoma"/>
            </a:endParaRPr>
          </a:p>
        </p:txBody>
      </p:sp>
      <p:sp>
        <p:nvSpPr>
          <p:cNvPr id="45" name="CaixaDeTexto 44">
            <a:extLst>
              <a:ext uri="{FF2B5EF4-FFF2-40B4-BE49-F238E27FC236}">
                <a16:creationId xmlns:a16="http://schemas.microsoft.com/office/drawing/2014/main" id="{48A105D4-F2D4-05F7-67BB-B56CDCF2DF33}"/>
              </a:ext>
            </a:extLst>
          </p:cNvPr>
          <p:cNvSpPr txBox="1"/>
          <p:nvPr/>
        </p:nvSpPr>
        <p:spPr>
          <a:xfrm>
            <a:off x="7920113" y="1351000"/>
            <a:ext cx="2041141" cy="369332"/>
          </a:xfrm>
          <a:prstGeom prst="rect">
            <a:avLst/>
          </a:prstGeom>
          <a:noFill/>
        </p:spPr>
        <p:txBody>
          <a:bodyPr wrap="square">
            <a:spAutoFit/>
          </a:bodyPr>
          <a:lstStyle/>
          <a:p>
            <a:pPr marL="365760" lvl="0" indent="0" algn="l" rtl="0">
              <a:lnSpc>
                <a:spcPct val="100000"/>
              </a:lnSpc>
              <a:spcBef>
                <a:spcPts val="0"/>
              </a:spcBef>
              <a:spcAft>
                <a:spcPts val="0"/>
              </a:spcAft>
              <a:buNone/>
            </a:pPr>
            <a:r>
              <a:rPr lang="en-US" sz="1800" b="1" dirty="0">
                <a:solidFill>
                  <a:srgbClr val="00B050"/>
                </a:solidFill>
                <a:highlight>
                  <a:srgbClr val="FFFF00"/>
                </a:highlight>
                <a:latin typeface="Tahoma"/>
                <a:ea typeface="Tahoma"/>
                <a:cs typeface="Tahoma"/>
                <a:sym typeface="Tahoma"/>
              </a:rPr>
              <a:t>2029 e 2032</a:t>
            </a:r>
            <a:endParaRPr lang="en-US" sz="1800" dirty="0">
              <a:solidFill>
                <a:srgbClr val="00B050"/>
              </a:solidFill>
              <a:highlight>
                <a:srgbClr val="FFFF00"/>
              </a:highlight>
              <a:latin typeface="Tahoma"/>
              <a:ea typeface="Tahoma"/>
              <a:cs typeface="Tahoma"/>
              <a:sym typeface="Tahoma"/>
            </a:endParaRPr>
          </a:p>
        </p:txBody>
      </p:sp>
      <p:sp>
        <p:nvSpPr>
          <p:cNvPr id="47" name="CaixaDeTexto 46">
            <a:extLst>
              <a:ext uri="{FF2B5EF4-FFF2-40B4-BE49-F238E27FC236}">
                <a16:creationId xmlns:a16="http://schemas.microsoft.com/office/drawing/2014/main" id="{1BA39CE6-4C57-A475-2A19-E54E1631C3CE}"/>
              </a:ext>
            </a:extLst>
          </p:cNvPr>
          <p:cNvSpPr txBox="1"/>
          <p:nvPr/>
        </p:nvSpPr>
        <p:spPr>
          <a:xfrm>
            <a:off x="8377689" y="1817073"/>
            <a:ext cx="1630144" cy="2092881"/>
          </a:xfrm>
          <a:prstGeom prst="rect">
            <a:avLst/>
          </a:prstGeom>
          <a:noFill/>
        </p:spPr>
        <p:txBody>
          <a:bodyPr wrap="square">
            <a:spAutoFit/>
          </a:bodyPr>
          <a:lstStyle/>
          <a:p>
            <a:pPr marL="12700" lvl="0" indent="0" algn="l" rtl="0">
              <a:lnSpc>
                <a:spcPct val="100000"/>
              </a:lnSpc>
              <a:spcBef>
                <a:spcPts val="0"/>
              </a:spcBef>
              <a:spcAft>
                <a:spcPts val="0"/>
              </a:spcAft>
              <a:buNone/>
            </a:pPr>
            <a:r>
              <a:rPr lang="pt-BR" sz="1000" b="1" dirty="0">
                <a:solidFill>
                  <a:srgbClr val="404040"/>
                </a:solidFill>
                <a:latin typeface="Tahoma"/>
                <a:ea typeface="Tahoma"/>
                <a:cs typeface="Tahoma"/>
                <a:sym typeface="Tahoma"/>
              </a:rPr>
              <a:t>Transição do ICMS e do ISS para o IBS via aumento gradual da alíquota do IBS e redução gradual das alíquotas do ICMS e do ISS:</a:t>
            </a: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10% em 2029</a:t>
            </a:r>
            <a:endParaRPr lang="pt-BR" sz="1000" dirty="0">
              <a:latin typeface="Verdana"/>
              <a:ea typeface="Verdana"/>
              <a:cs typeface="Verdana"/>
              <a:sym typeface="Verdana"/>
            </a:endParaRPr>
          </a:p>
          <a:p>
            <a:pPr marL="12700" lvl="0" indent="0" algn="l" rtl="0">
              <a:lnSpc>
                <a:spcPct val="100000"/>
              </a:lnSpc>
              <a:spcBef>
                <a:spcPts val="600"/>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20% em 2030</a:t>
            </a:r>
            <a:endParaRPr lang="pt-BR" sz="1000" dirty="0">
              <a:latin typeface="Verdana"/>
              <a:ea typeface="Verdana"/>
              <a:cs typeface="Verdana"/>
              <a:sym typeface="Verdana"/>
            </a:endParaRPr>
          </a:p>
          <a:p>
            <a:pPr marL="12700" lvl="0" indent="0" algn="l" rtl="0">
              <a:lnSpc>
                <a:spcPct val="100000"/>
              </a:lnSpc>
              <a:spcBef>
                <a:spcPts val="605"/>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30% em 2031</a:t>
            </a:r>
            <a:endParaRPr lang="pt-BR" sz="1000" dirty="0">
              <a:latin typeface="Verdana"/>
              <a:ea typeface="Verdana"/>
              <a:cs typeface="Verdana"/>
              <a:sym typeface="Verdana"/>
            </a:endParaRPr>
          </a:p>
          <a:p>
            <a:pPr marL="12700" lvl="0" indent="0" algn="l" rtl="0">
              <a:lnSpc>
                <a:spcPct val="100000"/>
              </a:lnSpc>
              <a:spcBef>
                <a:spcPts val="600"/>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40% em 2032</a:t>
            </a:r>
            <a:endParaRPr lang="pt-BR" sz="1000" dirty="0">
              <a:latin typeface="Verdana"/>
              <a:ea typeface="Verdana"/>
              <a:cs typeface="Verdana"/>
              <a:sym typeface="Verdana"/>
            </a:endParaRPr>
          </a:p>
          <a:p>
            <a:pPr marL="12700" lvl="0" indent="0" algn="l" rtl="0">
              <a:lnSpc>
                <a:spcPct val="100000"/>
              </a:lnSpc>
              <a:spcBef>
                <a:spcPts val="600"/>
              </a:spcBef>
              <a:spcAft>
                <a:spcPts val="0"/>
              </a:spcAft>
              <a:buNone/>
            </a:pPr>
            <a:r>
              <a:rPr lang="pt-BR" sz="1000" dirty="0">
                <a:solidFill>
                  <a:srgbClr val="33CC33"/>
                </a:solidFill>
                <a:latin typeface="Tahoma"/>
                <a:ea typeface="Tahoma"/>
                <a:cs typeface="Tahoma"/>
                <a:sym typeface="Tahoma"/>
              </a:rPr>
              <a:t>‐  </a:t>
            </a:r>
            <a:r>
              <a:rPr lang="pt-BR" sz="1000" dirty="0">
                <a:solidFill>
                  <a:srgbClr val="404040"/>
                </a:solidFill>
                <a:latin typeface="Verdana"/>
                <a:ea typeface="Verdana"/>
                <a:cs typeface="Verdana"/>
                <a:sym typeface="Verdana"/>
              </a:rPr>
              <a:t>100% em 2033</a:t>
            </a:r>
            <a:endParaRPr lang="pt-BR" sz="1000" dirty="0">
              <a:latin typeface="Tahoma"/>
              <a:ea typeface="Tahoma"/>
              <a:cs typeface="Tahoma"/>
              <a:sym typeface="Tahoma"/>
            </a:endParaRPr>
          </a:p>
        </p:txBody>
      </p:sp>
      <p:sp>
        <p:nvSpPr>
          <p:cNvPr id="49" name="CaixaDeTexto 48">
            <a:extLst>
              <a:ext uri="{FF2B5EF4-FFF2-40B4-BE49-F238E27FC236}">
                <a16:creationId xmlns:a16="http://schemas.microsoft.com/office/drawing/2014/main" id="{F035A18B-6963-B32C-C597-DE5176411A9B}"/>
              </a:ext>
            </a:extLst>
          </p:cNvPr>
          <p:cNvSpPr txBox="1"/>
          <p:nvPr/>
        </p:nvSpPr>
        <p:spPr>
          <a:xfrm>
            <a:off x="10932546" y="1357599"/>
            <a:ext cx="774315" cy="369332"/>
          </a:xfrm>
          <a:prstGeom prst="rect">
            <a:avLst/>
          </a:prstGeom>
          <a:noFill/>
        </p:spPr>
        <p:txBody>
          <a:bodyPr wrap="square">
            <a:spAutoFit/>
          </a:bodyPr>
          <a:lstStyle/>
          <a:p>
            <a:r>
              <a:rPr lang="en-US" sz="1800" b="1" dirty="0">
                <a:solidFill>
                  <a:srgbClr val="00B050"/>
                </a:solidFill>
                <a:highlight>
                  <a:srgbClr val="FFFF00"/>
                </a:highlight>
                <a:latin typeface="Tahoma"/>
                <a:ea typeface="Tahoma"/>
                <a:cs typeface="Tahoma"/>
                <a:sym typeface="Tahoma"/>
              </a:rPr>
              <a:t>2033</a:t>
            </a:r>
            <a:endParaRPr lang="pt-BR" dirty="0"/>
          </a:p>
        </p:txBody>
      </p:sp>
      <p:sp>
        <p:nvSpPr>
          <p:cNvPr id="51" name="CaixaDeTexto 50">
            <a:extLst>
              <a:ext uri="{FF2B5EF4-FFF2-40B4-BE49-F238E27FC236}">
                <a16:creationId xmlns:a16="http://schemas.microsoft.com/office/drawing/2014/main" id="{E866E7C6-8F00-A1F4-B4C3-213A2AAC4C7E}"/>
              </a:ext>
            </a:extLst>
          </p:cNvPr>
          <p:cNvSpPr txBox="1"/>
          <p:nvPr/>
        </p:nvSpPr>
        <p:spPr>
          <a:xfrm>
            <a:off x="10674531" y="1797506"/>
            <a:ext cx="1345187" cy="861774"/>
          </a:xfrm>
          <a:prstGeom prst="rect">
            <a:avLst/>
          </a:prstGeom>
          <a:noFill/>
        </p:spPr>
        <p:txBody>
          <a:bodyPr wrap="square">
            <a:spAutoFit/>
          </a:bodyPr>
          <a:lstStyle/>
          <a:p>
            <a:pPr marL="184785" marR="5080" lvl="0" indent="-172720" algn="l" rtl="0">
              <a:lnSpc>
                <a:spcPct val="100000"/>
              </a:lnSpc>
              <a:spcBef>
                <a:spcPts val="0"/>
              </a:spcBef>
              <a:spcAft>
                <a:spcPts val="0"/>
              </a:spcAft>
              <a:buClr>
                <a:srgbClr val="33CC33"/>
              </a:buClr>
              <a:buSzPts val="1200"/>
              <a:buFont typeface="Arial"/>
              <a:buChar char="•"/>
            </a:pPr>
            <a:r>
              <a:rPr lang="pt-BR" sz="1000" b="1" dirty="0">
                <a:solidFill>
                  <a:srgbClr val="585858"/>
                </a:solidFill>
                <a:latin typeface="Tahoma"/>
                <a:ea typeface="Tahoma"/>
                <a:cs typeface="Tahoma"/>
                <a:sym typeface="Tahoma"/>
              </a:rPr>
              <a:t>Vigência integral do novo modelo e extinção do ICMS e do ISS</a:t>
            </a:r>
            <a:endParaRPr lang="pt-BR" sz="1000" dirty="0">
              <a:latin typeface="Tahoma"/>
              <a:ea typeface="Tahoma"/>
              <a:cs typeface="Tahoma"/>
              <a:sym typeface="Tahoma"/>
            </a:endParaRPr>
          </a:p>
        </p:txBody>
      </p:sp>
      <p:pic>
        <p:nvPicPr>
          <p:cNvPr id="3" name="Imagem 2" descr="Texto&#10;&#10;Descrição gerada automaticamente com confiança média">
            <a:extLst>
              <a:ext uri="{FF2B5EF4-FFF2-40B4-BE49-F238E27FC236}">
                <a16:creationId xmlns:a16="http://schemas.microsoft.com/office/drawing/2014/main" id="{7AE2E50E-6642-6F3B-C6EE-5CEB507CCB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94F0A18F-9B8A-05CF-28B9-E700C74D13DC}"/>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13</a:t>
            </a:r>
          </a:p>
        </p:txBody>
      </p:sp>
    </p:spTree>
    <p:extLst>
      <p:ext uri="{BB962C8B-B14F-4D97-AF65-F5344CB8AC3E}">
        <p14:creationId xmlns:p14="http://schemas.microsoft.com/office/powerpoint/2010/main" val="1898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7" grpId="0"/>
      <p:bldP spid="29" grpId="0"/>
      <p:bldP spid="31" grpId="0"/>
      <p:bldP spid="33" grpId="0"/>
      <p:bldP spid="37" grpId="0"/>
      <p:bldP spid="39" grpId="0"/>
      <p:bldP spid="43" grpId="0"/>
      <p:bldP spid="45" grpId="0"/>
      <p:bldP spid="47" grpId="0"/>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1CB13B2-CC4A-A80A-2E8C-F6BE24CEBD4C}"/>
              </a:ext>
            </a:extLst>
          </p:cNvPr>
          <p:cNvPicPr>
            <a:picLocks noChangeAspect="1"/>
          </p:cNvPicPr>
          <p:nvPr/>
        </p:nvPicPr>
        <p:blipFill>
          <a:blip r:embed="rId2"/>
          <a:stretch>
            <a:fillRect/>
          </a:stretch>
        </p:blipFill>
        <p:spPr>
          <a:xfrm>
            <a:off x="633992" y="0"/>
            <a:ext cx="10924015" cy="6152606"/>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4AFD3943-C7CE-E8FB-E8C3-7947F149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3CAF83FE-C87A-707F-B3BC-3A44350A204A}"/>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14</a:t>
            </a:r>
          </a:p>
        </p:txBody>
      </p:sp>
    </p:spTree>
    <p:extLst>
      <p:ext uri="{BB962C8B-B14F-4D97-AF65-F5344CB8AC3E}">
        <p14:creationId xmlns:p14="http://schemas.microsoft.com/office/powerpoint/2010/main" val="66876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Interface gráfica do usuário, Texto, Aplicativo, Email&#10;&#10;Descrição gerada automaticamente">
            <a:extLst>
              <a:ext uri="{FF2B5EF4-FFF2-40B4-BE49-F238E27FC236}">
                <a16:creationId xmlns:a16="http://schemas.microsoft.com/office/drawing/2014/main" id="{BA3FF895-F047-5BDC-976B-D56C0F107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502344" cy="5417388"/>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76DE6985-346D-2BF3-55B9-7BFB79279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3" name="CaixaDeTexto 2">
            <a:extLst>
              <a:ext uri="{FF2B5EF4-FFF2-40B4-BE49-F238E27FC236}">
                <a16:creationId xmlns:a16="http://schemas.microsoft.com/office/drawing/2014/main" id="{D6580576-C375-33FE-C6CC-A326FAEF1F2D}"/>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15</a:t>
            </a:r>
          </a:p>
        </p:txBody>
      </p:sp>
    </p:spTree>
    <p:extLst>
      <p:ext uri="{BB962C8B-B14F-4D97-AF65-F5344CB8AC3E}">
        <p14:creationId xmlns:p14="http://schemas.microsoft.com/office/powerpoint/2010/main" val="2927406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446" y="431102"/>
            <a:ext cx="4817302" cy="472127"/>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447" y="1079045"/>
            <a:ext cx="9803322" cy="1142009"/>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363" y="2597867"/>
            <a:ext cx="4216385" cy="2588664"/>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32976"/>
            <a:ext cx="4216183" cy="3480024"/>
          </a:xfrm>
          <a:prstGeom prst="rect">
            <a:avLst/>
          </a:prstGeom>
        </p:spPr>
      </p:pic>
      <p:pic>
        <p:nvPicPr>
          <p:cNvPr id="4" name="Imagem 3" descr="Texto&#10;&#10;Descrição gerada automaticamente com confiança média">
            <a:extLst>
              <a:ext uri="{FF2B5EF4-FFF2-40B4-BE49-F238E27FC236}">
                <a16:creationId xmlns:a16="http://schemas.microsoft.com/office/drawing/2014/main" id="{DBAC1733-84FB-AEB7-5FFE-23A818E0FC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6" name="CaixaDeTexto 5">
            <a:extLst>
              <a:ext uri="{FF2B5EF4-FFF2-40B4-BE49-F238E27FC236}">
                <a16:creationId xmlns:a16="http://schemas.microsoft.com/office/drawing/2014/main" id="{010A06F1-3792-D190-A440-1A95BA551CDB}"/>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16</a:t>
            </a:r>
          </a:p>
        </p:txBody>
      </p:sp>
    </p:spTree>
    <p:extLst>
      <p:ext uri="{BB962C8B-B14F-4D97-AF65-F5344CB8AC3E}">
        <p14:creationId xmlns:p14="http://schemas.microsoft.com/office/powerpoint/2010/main" val="632334518"/>
      </p:ext>
    </p:extLst>
  </p:cSld>
  <p:clrMapOvr>
    <a:masterClrMapping/>
  </p:clrMapOvr>
  <p:transition>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314" y="614820"/>
            <a:ext cx="9512617" cy="1193414"/>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755" y="2249274"/>
            <a:ext cx="3571485" cy="3530433"/>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14" y="2249274"/>
            <a:ext cx="6977441" cy="2511056"/>
          </a:xfrm>
          <a:prstGeom prst="rect">
            <a:avLst/>
          </a:prstGeom>
        </p:spPr>
      </p:pic>
      <p:pic>
        <p:nvPicPr>
          <p:cNvPr id="3" name="Imagem 2" descr="Texto&#10;&#10;Descrição gerada automaticamente com confiança média">
            <a:extLst>
              <a:ext uri="{FF2B5EF4-FFF2-40B4-BE49-F238E27FC236}">
                <a16:creationId xmlns:a16="http://schemas.microsoft.com/office/drawing/2014/main" id="{F8CFEE96-5904-282A-71BE-19F73EA0B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5" name="CaixaDeTexto 4">
            <a:extLst>
              <a:ext uri="{FF2B5EF4-FFF2-40B4-BE49-F238E27FC236}">
                <a16:creationId xmlns:a16="http://schemas.microsoft.com/office/drawing/2014/main" id="{49150963-1051-E5A9-10BB-DE01A5AD27EE}"/>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17</a:t>
            </a:r>
          </a:p>
        </p:txBody>
      </p:sp>
    </p:spTree>
    <p:extLst>
      <p:ext uri="{BB962C8B-B14F-4D97-AF65-F5344CB8AC3E}">
        <p14:creationId xmlns:p14="http://schemas.microsoft.com/office/powerpoint/2010/main" val="1981327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124FAB6-9D60-2A24-149E-96E0C1344064}"/>
              </a:ext>
            </a:extLst>
          </p:cNvPr>
          <p:cNvPicPr>
            <a:picLocks noChangeAspect="1"/>
          </p:cNvPicPr>
          <p:nvPr/>
        </p:nvPicPr>
        <p:blipFill>
          <a:blip r:embed="rId2"/>
          <a:stretch>
            <a:fillRect/>
          </a:stretch>
        </p:blipFill>
        <p:spPr>
          <a:xfrm>
            <a:off x="683240" y="0"/>
            <a:ext cx="10825520" cy="6115987"/>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F9E757C7-814F-3ADF-E081-5D1E905CE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75D43835-286B-BE6B-4948-2B20DF5792B8}"/>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18</a:t>
            </a:r>
          </a:p>
        </p:txBody>
      </p:sp>
    </p:spTree>
    <p:extLst>
      <p:ext uri="{BB962C8B-B14F-4D97-AF65-F5344CB8AC3E}">
        <p14:creationId xmlns:p14="http://schemas.microsoft.com/office/powerpoint/2010/main" val="170885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00E3-C1A8-98EE-79F0-76FD00DAED9D}"/>
            </a:ext>
          </a:extLst>
        </p:cNvPr>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E52FC713-479B-EEF6-1EF0-383B58948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Espaço Reservado para Conteúdo 3">
            <a:extLst>
              <a:ext uri="{FF2B5EF4-FFF2-40B4-BE49-F238E27FC236}">
                <a16:creationId xmlns:a16="http://schemas.microsoft.com/office/drawing/2014/main" id="{93986212-727D-9BCE-1A86-2314B8DCF21E}"/>
              </a:ext>
            </a:extLst>
          </p:cNvPr>
          <p:cNvSpPr>
            <a:spLocks noGrp="1"/>
          </p:cNvSpPr>
          <p:nvPr>
            <p:ph idx="1"/>
          </p:nvPr>
        </p:nvSpPr>
        <p:spPr>
          <a:xfrm>
            <a:off x="5180012" y="599237"/>
            <a:ext cx="2842554" cy="4873625"/>
          </a:xfrm>
        </p:spPr>
        <p:txBody>
          <a:bodyPr numCol="1">
            <a:noAutofit/>
          </a:bodyPr>
          <a:lstStyle/>
          <a:p>
            <a:pPr marL="144000" indent="0">
              <a:lnSpc>
                <a:spcPct val="100000"/>
              </a:lnSpc>
              <a:spcAft>
                <a:spcPts val="600"/>
              </a:spcAft>
              <a:buNone/>
            </a:pPr>
            <a:r>
              <a:rPr lang="pt-BR" sz="1400" b="1" dirty="0">
                <a:solidFill>
                  <a:srgbClr val="1F4E79"/>
                </a:solidFill>
                <a:effectLst/>
                <a:ea typeface="Times New Roman" panose="02020603050405020304" pitchFamily="18" charset="0"/>
              </a:rPr>
              <a:t>1. Senador Vanderlan Cardoso (Presidente)</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2. Senador </a:t>
            </a:r>
            <a:r>
              <a:rPr lang="pt-BR" sz="1400" b="1" dirty="0" err="1">
                <a:solidFill>
                  <a:srgbClr val="1F4E79"/>
                </a:solidFill>
                <a:effectLst/>
                <a:ea typeface="Times New Roman" panose="02020603050405020304" pitchFamily="18" charset="0"/>
              </a:rPr>
              <a:t>Izalci</a:t>
            </a:r>
            <a:r>
              <a:rPr lang="pt-BR" sz="1400" b="1" dirty="0">
                <a:solidFill>
                  <a:srgbClr val="1F4E79"/>
                </a:solidFill>
                <a:effectLst/>
                <a:ea typeface="Times New Roman" panose="02020603050405020304" pitchFamily="18" charset="0"/>
              </a:rPr>
              <a:t> Lucas (Coordenador) </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3. Senador Efraim Filho</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4. Senador Oriovisto Guimarães</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5. Senador Alan Rick</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6. Senadora Margareth </a:t>
            </a:r>
            <a:r>
              <a:rPr lang="pt-BR" sz="1400" b="1" dirty="0" err="1">
                <a:solidFill>
                  <a:srgbClr val="1F4E79"/>
                </a:solidFill>
                <a:effectLst/>
                <a:ea typeface="Times New Roman" panose="02020603050405020304" pitchFamily="18" charset="0"/>
              </a:rPr>
              <a:t>Buzetti</a:t>
            </a:r>
            <a:endParaRPr lang="pt-BR" sz="1400" b="1" dirty="0">
              <a:solidFill>
                <a:srgbClr val="1F4E79"/>
              </a:solidFill>
              <a:effectLst/>
              <a:ea typeface="Times New Roman" panose="02020603050405020304" pitchFamily="18" charset="0"/>
            </a:endParaRPr>
          </a:p>
          <a:p>
            <a:pPr marL="144000" indent="0">
              <a:lnSpc>
                <a:spcPct val="100000"/>
              </a:lnSpc>
              <a:spcAft>
                <a:spcPts val="600"/>
              </a:spcAft>
              <a:buNone/>
            </a:pPr>
            <a:r>
              <a:rPr lang="pt-BR" sz="1400" b="1" dirty="0">
                <a:solidFill>
                  <a:srgbClr val="1F4E79"/>
                </a:solidFill>
                <a:effectLst/>
                <a:ea typeface="Times New Roman" panose="02020603050405020304" pitchFamily="18" charset="0"/>
              </a:rPr>
              <a:t>7. Senadora Professora Dorinha</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8. Senadora Tereza Cristina</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9. Senador Alessandro Vieira</a:t>
            </a:r>
          </a:p>
          <a:p>
            <a:pPr marL="144000" indent="0">
              <a:lnSpc>
                <a:spcPct val="100000"/>
              </a:lnSpc>
              <a:spcAft>
                <a:spcPts val="600"/>
              </a:spcAft>
              <a:buNone/>
            </a:pPr>
            <a:r>
              <a:rPr lang="pt-BR" sz="1400" b="1" dirty="0">
                <a:solidFill>
                  <a:srgbClr val="1F4E79"/>
                </a:solidFill>
                <a:effectLst/>
                <a:ea typeface="Times New Roman" panose="02020603050405020304" pitchFamily="18" charset="0"/>
              </a:rPr>
              <a:t>10. Senadora Soraya Thronicke</a:t>
            </a:r>
          </a:p>
        </p:txBody>
      </p:sp>
      <p:sp>
        <p:nvSpPr>
          <p:cNvPr id="9" name="Título 8">
            <a:extLst>
              <a:ext uri="{FF2B5EF4-FFF2-40B4-BE49-F238E27FC236}">
                <a16:creationId xmlns:a16="http://schemas.microsoft.com/office/drawing/2014/main" id="{10196026-9BBD-4CF7-DBF1-5AB99BB34FCF}"/>
              </a:ext>
            </a:extLst>
          </p:cNvPr>
          <p:cNvSpPr>
            <a:spLocks noGrp="1"/>
          </p:cNvSpPr>
          <p:nvPr>
            <p:ph type="title"/>
          </p:nvPr>
        </p:nvSpPr>
        <p:spPr>
          <a:xfrm>
            <a:off x="839788" y="2438400"/>
            <a:ext cx="3932237" cy="1452464"/>
          </a:xfrm>
        </p:spPr>
        <p:txBody>
          <a:bodyPr/>
          <a:lstStyle/>
          <a:p>
            <a:r>
              <a:rPr lang="pt-BR"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Lista de senadores </a:t>
            </a:r>
            <a:br>
              <a:rPr lang="pt-B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br>
            <a:r>
              <a:rPr lang="pt-B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colaboradores do Grupo de Trabalho criado em decorrência da aprovação </a:t>
            </a:r>
            <a:br>
              <a:rPr lang="pt-B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br>
            <a:r>
              <a:rPr lang="pt-B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do REQ 66/2024-CAE</a:t>
            </a:r>
            <a:endParaRPr lang="pt-BR" dirty="0">
              <a:solidFill>
                <a:srgbClr val="1F4E79"/>
              </a:solidFill>
            </a:endParaRPr>
          </a:p>
        </p:txBody>
      </p:sp>
      <p:sp>
        <p:nvSpPr>
          <p:cNvPr id="2" name="Espaço Reservado para Conteúdo 3">
            <a:extLst>
              <a:ext uri="{FF2B5EF4-FFF2-40B4-BE49-F238E27FC236}">
                <a16:creationId xmlns:a16="http://schemas.microsoft.com/office/drawing/2014/main" id="{A316C108-2AF5-AFBF-3F89-8C508F98D9DC}"/>
              </a:ext>
            </a:extLst>
          </p:cNvPr>
          <p:cNvSpPr txBox="1">
            <a:spLocks/>
          </p:cNvSpPr>
          <p:nvPr/>
        </p:nvSpPr>
        <p:spPr>
          <a:xfrm>
            <a:off x="8022566" y="599236"/>
            <a:ext cx="2842554" cy="487362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144000" indent="0">
              <a:lnSpc>
                <a:spcPct val="100000"/>
              </a:lnSpc>
              <a:spcAft>
                <a:spcPts val="600"/>
              </a:spcAft>
              <a:buNone/>
            </a:pPr>
            <a:r>
              <a:rPr lang="pt-BR" sz="1400" b="1" dirty="0">
                <a:solidFill>
                  <a:srgbClr val="1F4E79"/>
                </a:solidFill>
                <a:ea typeface="Times New Roman" panose="02020603050405020304" pitchFamily="18" charset="0"/>
              </a:rPr>
              <a:t>11. Senador Laércio Oliveira</a:t>
            </a:r>
          </a:p>
          <a:p>
            <a:pPr marL="144000" indent="0">
              <a:lnSpc>
                <a:spcPct val="100000"/>
              </a:lnSpc>
              <a:spcAft>
                <a:spcPts val="600"/>
              </a:spcAft>
              <a:buNone/>
            </a:pPr>
            <a:r>
              <a:rPr lang="pt-BR" sz="1400" b="1" dirty="0">
                <a:solidFill>
                  <a:srgbClr val="1F4E79"/>
                </a:solidFill>
                <a:ea typeface="Times New Roman" panose="02020603050405020304" pitchFamily="18" charset="0"/>
              </a:rPr>
              <a:t>12. Senador </a:t>
            </a:r>
            <a:r>
              <a:rPr lang="pt-BR" sz="1400" b="1" dirty="0" err="1">
                <a:solidFill>
                  <a:srgbClr val="1F4E79"/>
                </a:solidFill>
                <a:ea typeface="Times New Roman" panose="02020603050405020304" pitchFamily="18" charset="0"/>
              </a:rPr>
              <a:t>Angelo</a:t>
            </a:r>
            <a:r>
              <a:rPr lang="pt-BR" sz="1400" b="1" dirty="0">
                <a:solidFill>
                  <a:srgbClr val="1F4E79"/>
                </a:solidFill>
                <a:ea typeface="Times New Roman" panose="02020603050405020304" pitchFamily="18" charset="0"/>
              </a:rPr>
              <a:t> Coronel</a:t>
            </a:r>
          </a:p>
          <a:p>
            <a:pPr marL="144000" indent="0">
              <a:lnSpc>
                <a:spcPct val="100000"/>
              </a:lnSpc>
              <a:spcAft>
                <a:spcPts val="600"/>
              </a:spcAft>
              <a:buNone/>
            </a:pPr>
            <a:r>
              <a:rPr lang="pt-BR" sz="1400" b="1" dirty="0">
                <a:solidFill>
                  <a:srgbClr val="1F4E79"/>
                </a:solidFill>
                <a:ea typeface="Times New Roman" panose="02020603050405020304" pitchFamily="18" charset="0"/>
              </a:rPr>
              <a:t>13. Senador Eduardo Gomes</a:t>
            </a:r>
          </a:p>
          <a:p>
            <a:pPr marL="144000" indent="0">
              <a:lnSpc>
                <a:spcPct val="100000"/>
              </a:lnSpc>
              <a:spcAft>
                <a:spcPts val="600"/>
              </a:spcAft>
              <a:buNone/>
            </a:pPr>
            <a:r>
              <a:rPr lang="pt-BR" sz="1400" b="1" dirty="0">
                <a:solidFill>
                  <a:srgbClr val="1F4E79"/>
                </a:solidFill>
                <a:ea typeface="Times New Roman" panose="02020603050405020304" pitchFamily="18" charset="0"/>
              </a:rPr>
              <a:t>14. Senadora Damares Alves</a:t>
            </a:r>
          </a:p>
          <a:p>
            <a:pPr marL="144000" indent="0">
              <a:lnSpc>
                <a:spcPct val="100000"/>
              </a:lnSpc>
              <a:spcAft>
                <a:spcPts val="600"/>
              </a:spcAft>
              <a:buNone/>
            </a:pPr>
            <a:r>
              <a:rPr lang="pt-BR" sz="1400" b="1" dirty="0">
                <a:solidFill>
                  <a:srgbClr val="1F4E79"/>
                </a:solidFill>
                <a:ea typeface="Times New Roman" panose="02020603050405020304" pitchFamily="18" charset="0"/>
              </a:rPr>
              <a:t>15. Senador Fernando </a:t>
            </a:r>
            <a:r>
              <a:rPr lang="pt-BR" sz="1400" b="1" dirty="0" err="1">
                <a:solidFill>
                  <a:srgbClr val="1F4E79"/>
                </a:solidFill>
                <a:ea typeface="Times New Roman" panose="02020603050405020304" pitchFamily="18" charset="0"/>
              </a:rPr>
              <a:t>Dueire</a:t>
            </a:r>
            <a:endParaRPr lang="pt-BR" sz="1400" b="1" dirty="0">
              <a:solidFill>
                <a:srgbClr val="1F4E79"/>
              </a:solidFill>
              <a:ea typeface="Times New Roman" panose="02020603050405020304" pitchFamily="18" charset="0"/>
            </a:endParaRPr>
          </a:p>
          <a:p>
            <a:pPr marL="144000" indent="0">
              <a:lnSpc>
                <a:spcPct val="100000"/>
              </a:lnSpc>
              <a:spcAft>
                <a:spcPts val="600"/>
              </a:spcAft>
              <a:buNone/>
            </a:pPr>
            <a:r>
              <a:rPr lang="pt-BR" sz="1400" b="1" dirty="0">
                <a:solidFill>
                  <a:srgbClr val="1F4E79"/>
                </a:solidFill>
                <a:ea typeface="Times New Roman" panose="02020603050405020304" pitchFamily="18" charset="0"/>
              </a:rPr>
              <a:t>16. Senador Rogério Carvalho</a:t>
            </a:r>
          </a:p>
          <a:p>
            <a:pPr marL="144000" indent="0">
              <a:lnSpc>
                <a:spcPct val="100000"/>
              </a:lnSpc>
              <a:spcAft>
                <a:spcPts val="600"/>
              </a:spcAft>
              <a:buNone/>
            </a:pPr>
            <a:r>
              <a:rPr lang="pt-BR" sz="1400" b="1" dirty="0">
                <a:solidFill>
                  <a:srgbClr val="1F4E79"/>
                </a:solidFill>
                <a:ea typeface="Times New Roman" panose="02020603050405020304" pitchFamily="18" charset="0"/>
              </a:rPr>
              <a:t>17. Senador Flávio Bolsonaro</a:t>
            </a:r>
          </a:p>
          <a:p>
            <a:pPr marL="144000" indent="0">
              <a:lnSpc>
                <a:spcPct val="100000"/>
              </a:lnSpc>
              <a:spcAft>
                <a:spcPts val="600"/>
              </a:spcAft>
              <a:buNone/>
            </a:pPr>
            <a:r>
              <a:rPr lang="pt-BR" sz="1400" b="1" dirty="0">
                <a:solidFill>
                  <a:srgbClr val="1F4E79"/>
                </a:solidFill>
                <a:ea typeface="Times New Roman" panose="02020603050405020304" pitchFamily="18" charset="0"/>
              </a:rPr>
              <a:t>18. Senador Jayme </a:t>
            </a:r>
            <a:r>
              <a:rPr lang="pt-BR" sz="1400" b="1" dirty="0" err="1">
                <a:solidFill>
                  <a:srgbClr val="1F4E79"/>
                </a:solidFill>
                <a:ea typeface="Times New Roman" panose="02020603050405020304" pitchFamily="18" charset="0"/>
              </a:rPr>
              <a:t>Bagattoli</a:t>
            </a:r>
            <a:endParaRPr lang="pt-BR" sz="1400" b="1" dirty="0">
              <a:solidFill>
                <a:srgbClr val="1F4E79"/>
              </a:solidFill>
              <a:ea typeface="Times New Roman" panose="02020603050405020304" pitchFamily="18" charset="0"/>
            </a:endParaRPr>
          </a:p>
          <a:p>
            <a:pPr marL="144000" indent="0">
              <a:lnSpc>
                <a:spcPct val="100000"/>
              </a:lnSpc>
              <a:spcAft>
                <a:spcPts val="600"/>
              </a:spcAft>
              <a:buNone/>
            </a:pPr>
            <a:r>
              <a:rPr lang="pt-BR" sz="1400" b="1" dirty="0">
                <a:solidFill>
                  <a:srgbClr val="1F4E79"/>
                </a:solidFill>
                <a:ea typeface="Times New Roman" panose="02020603050405020304" pitchFamily="18" charset="0"/>
              </a:rPr>
              <a:t>19. Senador Flávio Azevedo</a:t>
            </a:r>
          </a:p>
          <a:p>
            <a:pPr marL="144000" indent="0">
              <a:lnSpc>
                <a:spcPct val="100000"/>
              </a:lnSpc>
              <a:spcAft>
                <a:spcPts val="600"/>
              </a:spcAft>
              <a:buNone/>
            </a:pPr>
            <a:r>
              <a:rPr lang="pt-BR" sz="1400" b="1" dirty="0">
                <a:solidFill>
                  <a:srgbClr val="1F4E79"/>
                </a:solidFill>
                <a:ea typeface="Times New Roman" panose="02020603050405020304" pitchFamily="18" charset="0"/>
              </a:rPr>
              <a:t>20. Senadora Zenaide Maia</a:t>
            </a:r>
          </a:p>
          <a:p>
            <a:pPr marL="144000" indent="0">
              <a:lnSpc>
                <a:spcPct val="100000"/>
              </a:lnSpc>
              <a:spcAft>
                <a:spcPts val="600"/>
              </a:spcAft>
              <a:buNone/>
            </a:pPr>
            <a:r>
              <a:rPr lang="pt-BR" sz="1400" b="1" dirty="0">
                <a:solidFill>
                  <a:srgbClr val="1F4E79"/>
                </a:solidFill>
                <a:ea typeface="Times New Roman" panose="02020603050405020304" pitchFamily="18" charset="0"/>
              </a:rPr>
              <a:t>21. Senador Flávio Arns</a:t>
            </a:r>
          </a:p>
        </p:txBody>
      </p:sp>
      <p:sp>
        <p:nvSpPr>
          <p:cNvPr id="5" name="CaixaDeTexto 4">
            <a:extLst>
              <a:ext uri="{FF2B5EF4-FFF2-40B4-BE49-F238E27FC236}">
                <a16:creationId xmlns:a16="http://schemas.microsoft.com/office/drawing/2014/main" id="{E22BA386-DC8B-3B79-E3FE-46E195042265}"/>
              </a:ext>
            </a:extLst>
          </p:cNvPr>
          <p:cNvSpPr txBox="1"/>
          <p:nvPr/>
        </p:nvSpPr>
        <p:spPr>
          <a:xfrm>
            <a:off x="267419" y="284672"/>
            <a:ext cx="284672" cy="369332"/>
          </a:xfrm>
          <a:prstGeom prst="rect">
            <a:avLst/>
          </a:prstGeom>
          <a:noFill/>
        </p:spPr>
        <p:txBody>
          <a:bodyPr wrap="square" rtlCol="0">
            <a:spAutoFit/>
          </a:bodyPr>
          <a:lstStyle/>
          <a:p>
            <a:r>
              <a:rPr lang="pt-BR" b="1" dirty="0">
                <a:solidFill>
                  <a:srgbClr val="1F4E79"/>
                </a:solidFill>
              </a:rPr>
              <a:t>1</a:t>
            </a:r>
          </a:p>
        </p:txBody>
      </p:sp>
    </p:spTree>
    <p:extLst>
      <p:ext uri="{BB962C8B-B14F-4D97-AF65-F5344CB8AC3E}">
        <p14:creationId xmlns:p14="http://schemas.microsoft.com/office/powerpoint/2010/main" val="40900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54" y="2474083"/>
            <a:ext cx="3276629" cy="122468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992" y="551537"/>
            <a:ext cx="5797354" cy="5069774"/>
          </a:xfrm>
          <a:prstGeom prst="rect">
            <a:avLst/>
          </a:prstGeom>
        </p:spPr>
      </p:pic>
      <p:pic>
        <p:nvPicPr>
          <p:cNvPr id="3" name="Imagem 2" descr="Texto&#10;&#10;Descrição gerada automaticamente com confiança média">
            <a:extLst>
              <a:ext uri="{FF2B5EF4-FFF2-40B4-BE49-F238E27FC236}">
                <a16:creationId xmlns:a16="http://schemas.microsoft.com/office/drawing/2014/main" id="{4C8A38F2-6BB1-B782-6069-4DF486CF3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AA16197C-82E6-2556-F569-6696724563A7}"/>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19</a:t>
            </a:r>
          </a:p>
        </p:txBody>
      </p:sp>
    </p:spTree>
    <p:extLst>
      <p:ext uri="{BB962C8B-B14F-4D97-AF65-F5344CB8AC3E}">
        <p14:creationId xmlns:p14="http://schemas.microsoft.com/office/powerpoint/2010/main" val="31255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Texto&#10;&#10;Descrição gerada automaticamente com confiança média">
            <a:extLst>
              <a:ext uri="{FF2B5EF4-FFF2-40B4-BE49-F238E27FC236}">
                <a16:creationId xmlns:a16="http://schemas.microsoft.com/office/drawing/2014/main" id="{EF5AF81E-DA3A-30C6-2907-D05D65036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766218"/>
            <a:ext cx="9680275" cy="1325563"/>
          </a:xfrm>
        </p:spPr>
        <p:txBody>
          <a:bodyPr>
            <a:noAutofit/>
          </a:bodyPr>
          <a:lstStyle/>
          <a:p>
            <a:pPr indent="540385" algn="ctr">
              <a:lnSpc>
                <a:spcPct val="107000"/>
              </a:lnSpc>
              <a:spcAft>
                <a:spcPts val="800"/>
              </a:spcAft>
            </a:pPr>
            <a:r>
              <a:rPr lang="pt-BR" b="1" kern="100" dirty="0">
                <a:solidFill>
                  <a:srgbClr val="1F4E79"/>
                </a:solidFill>
                <a:latin typeface="Segoe UI Black" panose="020B0A02040204020203" pitchFamily="34" charset="0"/>
                <a:ea typeface="Segoe UI Black" panose="020B0A02040204020203" pitchFamily="34" charset="0"/>
                <a:cs typeface="Times New Roman" panose="02020603050405020304" pitchFamily="18" charset="0"/>
              </a:rPr>
              <a:t>Sugestões de aprimoramentos </a:t>
            </a:r>
            <a:br>
              <a:rPr lang="pt-BR" b="1" kern="100" dirty="0">
                <a:solidFill>
                  <a:srgbClr val="1F4E79"/>
                </a:solidFill>
                <a:latin typeface="Segoe UI Black" panose="020B0A02040204020203" pitchFamily="34" charset="0"/>
                <a:ea typeface="Segoe UI Black" panose="020B0A02040204020203" pitchFamily="34" charset="0"/>
                <a:cs typeface="Times New Roman" panose="02020603050405020304" pitchFamily="18" charset="0"/>
              </a:rPr>
            </a:br>
            <a:r>
              <a:rPr lang="pt-BR" b="1" kern="100" dirty="0">
                <a:solidFill>
                  <a:srgbClr val="1F4E79"/>
                </a:solidFill>
                <a:latin typeface="Segoe UI Black" panose="020B0A02040204020203" pitchFamily="34" charset="0"/>
                <a:ea typeface="Segoe UI Black" panose="020B0A02040204020203" pitchFamily="34" charset="0"/>
                <a:cs typeface="Times New Roman" panose="02020603050405020304" pitchFamily="18" charset="0"/>
              </a:rPr>
              <a:t>acolhidas pelo GT</a:t>
            </a:r>
          </a:p>
        </p:txBody>
      </p:sp>
      <p:sp>
        <p:nvSpPr>
          <p:cNvPr id="3" name="CaixaDeTexto 2">
            <a:extLst>
              <a:ext uri="{FF2B5EF4-FFF2-40B4-BE49-F238E27FC236}">
                <a16:creationId xmlns:a16="http://schemas.microsoft.com/office/drawing/2014/main" id="{310ECC42-4979-E988-EEC7-B03E4D544BA6}"/>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20</a:t>
            </a:r>
          </a:p>
        </p:txBody>
      </p:sp>
    </p:spTree>
    <p:extLst>
      <p:ext uri="{BB962C8B-B14F-4D97-AF65-F5344CB8AC3E}">
        <p14:creationId xmlns:p14="http://schemas.microsoft.com/office/powerpoint/2010/main" val="330203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Texto&#10;&#10;Descrição gerada automaticamente">
            <a:extLst>
              <a:ext uri="{FF2B5EF4-FFF2-40B4-BE49-F238E27FC236}">
                <a16:creationId xmlns:a16="http://schemas.microsoft.com/office/drawing/2014/main" id="{D8530216-AB42-D4A0-C03F-3C2270471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77296"/>
            <a:ext cx="9680275" cy="1325563"/>
          </a:xfrm>
        </p:spPr>
        <p:txBody>
          <a:bodyPr>
            <a:noAutofit/>
          </a:bodyPr>
          <a:lstStyle/>
          <a:p>
            <a:pPr indent="540385" algn="ctr">
              <a:lnSpc>
                <a:spcPct val="107000"/>
              </a:lnSpc>
              <a:spcAft>
                <a:spcPts val="800"/>
              </a:spcAft>
            </a:pPr>
            <a:r>
              <a:rPr lang="pt-BR" sz="3600" b="1" kern="100" dirty="0">
                <a:solidFill>
                  <a:schemeClr val="bg1"/>
                </a:solidFill>
                <a:effectLst/>
                <a:latin typeface="+mn-lt"/>
                <a:ea typeface="Calibri" panose="020F0502020204030204" pitchFamily="34" charset="0"/>
                <a:cs typeface="Times New Roman" panose="02020603050405020304" pitchFamily="18" charset="0"/>
              </a:rPr>
              <a:t>Pessoas Com Deficiência (PCD)</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527720106"/>
              </p:ext>
            </p:extLst>
          </p:nvPr>
        </p:nvGraphicFramePr>
        <p:xfrm>
          <a:off x="837122" y="1928291"/>
          <a:ext cx="10517756" cy="3001417"/>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658011">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2343406">
                <a:tc>
                  <a:txBody>
                    <a:bodyPr/>
                    <a:lstStyle/>
                    <a:p>
                      <a:r>
                        <a:rPr lang="pt-BR" sz="1700" b="0" kern="1200" dirty="0">
                          <a:solidFill>
                            <a:srgbClr val="1F4E79"/>
                          </a:solidFill>
                          <a:effectLst/>
                          <a:latin typeface="+mn-lt"/>
                          <a:ea typeface="+mn-ea"/>
                          <a:cs typeface="+mn-cs"/>
                        </a:rPr>
                        <a:t>a) Isenção total até R$ 70 mil. Tributação entre R$ 70 mil e R$ 150 mil. Sem isenção acima de R$ 150 mil</a:t>
                      </a:r>
                    </a:p>
                    <a:p>
                      <a:r>
                        <a:rPr lang="pt-BR" sz="1700" b="0" kern="1200" dirty="0">
                          <a:solidFill>
                            <a:srgbClr val="1F4E79"/>
                          </a:solidFill>
                          <a:effectLst/>
                          <a:latin typeface="+mn-lt"/>
                          <a:ea typeface="+mn-ea"/>
                          <a:cs typeface="+mn-cs"/>
                        </a:rPr>
                        <a:t>b) Isenção apenas para veículos com adaptação externa; </a:t>
                      </a:r>
                    </a:p>
                    <a:p>
                      <a:r>
                        <a:rPr lang="pt-BR" sz="1700" b="0" kern="1200" dirty="0">
                          <a:solidFill>
                            <a:srgbClr val="1F4E79"/>
                          </a:solidFill>
                          <a:effectLst/>
                          <a:latin typeface="+mn-lt"/>
                          <a:ea typeface="+mn-ea"/>
                          <a:cs typeface="+mn-cs"/>
                        </a:rPr>
                        <a:t>c) Apresentação periódica de comprovação da deficiência, mesmo que a sequela seja congênita ou irreversível/permanente; </a:t>
                      </a:r>
                    </a:p>
                    <a:p>
                      <a:r>
                        <a:rPr lang="pt-BR" sz="1700" b="0" kern="1200" dirty="0">
                          <a:solidFill>
                            <a:srgbClr val="1F4E79"/>
                          </a:solidFill>
                          <a:effectLst/>
                          <a:latin typeface="+mn-lt"/>
                          <a:ea typeface="+mn-ea"/>
                          <a:cs typeface="+mn-cs"/>
                        </a:rPr>
                        <a:t>d) 4 anos para novo pedido de isenção.</a:t>
                      </a:r>
                      <a:endParaRPr lang="pt-BR" sz="1700" b="0" dirty="0">
                        <a:solidFill>
                          <a:srgbClr val="1F4E79"/>
                        </a:solidFill>
                      </a:endParaRPr>
                    </a:p>
                  </a:txBody>
                  <a:tcPr/>
                </a:tc>
                <a:tc>
                  <a:txBody>
                    <a:bodyPr/>
                    <a:lstStyle/>
                    <a:p>
                      <a:r>
                        <a:rPr lang="pt-BR" sz="1700" b="1" kern="1200" dirty="0">
                          <a:solidFill>
                            <a:srgbClr val="1F4E79"/>
                          </a:solidFill>
                          <a:effectLst/>
                          <a:latin typeface="+mn-lt"/>
                          <a:ea typeface="+mn-ea"/>
                          <a:cs typeface="+mn-cs"/>
                        </a:rPr>
                        <a:t>a) Isenção até R$ 200.000,00</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700" b="1" kern="1200" dirty="0">
                          <a:solidFill>
                            <a:srgbClr val="1F4E79"/>
                          </a:solidFill>
                          <a:effectLst/>
                          <a:latin typeface="+mn-lt"/>
                          <a:ea typeface="+mn-ea"/>
                          <a:cs typeface="+mn-cs"/>
                        </a:rPr>
                        <a:t>b) Especifica que o benefício se aplica a automóveis com adaptações necessárias para a condução segura – não apenas para veículo com adaptação externa;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700" b="1" kern="1200" dirty="0">
                          <a:solidFill>
                            <a:srgbClr val="1F4E79"/>
                          </a:solidFill>
                          <a:effectLst/>
                          <a:latin typeface="+mn-lt"/>
                          <a:ea typeface="+mn-ea"/>
                          <a:cs typeface="+mn-cs"/>
                        </a:rPr>
                        <a:t>c) determina que laudos de avaliação para deficiências permanentes tenham validade indeterminada;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700" b="1" kern="1200" dirty="0">
                          <a:solidFill>
                            <a:srgbClr val="1F4E79"/>
                          </a:solidFill>
                          <a:effectLst/>
                          <a:latin typeface="+mn-lt"/>
                          <a:ea typeface="+mn-ea"/>
                          <a:cs typeface="+mn-cs"/>
                        </a:rPr>
                        <a:t>d) 4 anos para novo pedido de isenção.</a:t>
                      </a:r>
                    </a:p>
                    <a:p>
                      <a:endParaRPr lang="pt-BR" sz="2000"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74DFAF82-C628-813E-8460-37B3A4AD8EC2}"/>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21</a:t>
            </a:r>
          </a:p>
        </p:txBody>
      </p:sp>
    </p:spTree>
    <p:extLst>
      <p:ext uri="{BB962C8B-B14F-4D97-AF65-F5344CB8AC3E}">
        <p14:creationId xmlns:p14="http://schemas.microsoft.com/office/powerpoint/2010/main" val="17424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Texto&#10;&#10;Descrição gerada automaticamente com confiança média">
            <a:extLst>
              <a:ext uri="{FF2B5EF4-FFF2-40B4-BE49-F238E27FC236}">
                <a16:creationId xmlns:a16="http://schemas.microsoft.com/office/drawing/2014/main" id="{D04B282D-D157-9D4D-604A-14903F06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332698343"/>
              </p:ext>
            </p:extLst>
          </p:nvPr>
        </p:nvGraphicFramePr>
        <p:xfrm>
          <a:off x="6216770" y="1121591"/>
          <a:ext cx="5718954" cy="1889986"/>
        </p:xfrm>
        <a:graphic>
          <a:graphicData uri="http://schemas.openxmlformats.org/drawingml/2006/table">
            <a:tbl>
              <a:tblPr firstRow="1" bandRow="1">
                <a:tableStyleId>{5C22544A-7EE6-4342-B048-85BDC9FD1C3A}</a:tableStyleId>
              </a:tblPr>
              <a:tblGrid>
                <a:gridCol w="2861040">
                  <a:extLst>
                    <a:ext uri="{9D8B030D-6E8A-4147-A177-3AD203B41FA5}">
                      <a16:colId xmlns:a16="http://schemas.microsoft.com/office/drawing/2014/main" val="1448021692"/>
                    </a:ext>
                  </a:extLst>
                </a:gridCol>
                <a:gridCol w="2857914">
                  <a:extLst>
                    <a:ext uri="{9D8B030D-6E8A-4147-A177-3AD203B41FA5}">
                      <a16:colId xmlns:a16="http://schemas.microsoft.com/office/drawing/2014/main" val="3105638139"/>
                    </a:ext>
                  </a:extLst>
                </a:gridCol>
              </a:tblGrid>
              <a:tr h="59785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292133">
                <a:tc>
                  <a:txBody>
                    <a:bodyPr/>
                    <a:lstStyle/>
                    <a:p>
                      <a:r>
                        <a:rPr lang="pt-BR" sz="1700" b="0" kern="1200" dirty="0">
                          <a:solidFill>
                            <a:srgbClr val="1F4E79"/>
                          </a:solidFill>
                          <a:effectLst/>
                          <a:latin typeface="+mn-lt"/>
                          <a:ea typeface="+mn-ea"/>
                          <a:cs typeface="+mn-cs"/>
                        </a:rPr>
                        <a:t>Texto não contempla.</a:t>
                      </a:r>
                      <a:endParaRPr lang="pt-BR" sz="1700" b="0" dirty="0">
                        <a:solidFill>
                          <a:srgbClr val="1F4E79"/>
                        </a:solidFill>
                      </a:endParaRPr>
                    </a:p>
                  </a:txBody>
                  <a:tcPr/>
                </a:tc>
                <a:tc>
                  <a:txBody>
                    <a:bodyPr/>
                    <a:lstStyle/>
                    <a:p>
                      <a:pPr marL="0" indent="0">
                        <a:buNone/>
                      </a:pPr>
                      <a:r>
                        <a:rPr lang="pt-BR" sz="1400" b="1" kern="100" dirty="0">
                          <a:solidFill>
                            <a:srgbClr val="1F4E79"/>
                          </a:solidFill>
                          <a:effectLst/>
                          <a:ea typeface="Calibri" panose="020F0502020204030204" pitchFamily="34" charset="0"/>
                          <a:cs typeface="Times New Roman" panose="02020603050405020304" pitchFamily="18" charset="0"/>
                        </a:rPr>
                        <a:t>Inclusão dos serviços de atenção domiciliar (</a:t>
                      </a:r>
                      <a:r>
                        <a:rPr lang="pt-BR" sz="1400" b="1" i="1" kern="100" dirty="0">
                          <a:solidFill>
                            <a:srgbClr val="1F4E79"/>
                          </a:solidFill>
                          <a:effectLst/>
                          <a:ea typeface="Calibri" panose="020F0502020204030204" pitchFamily="34" charset="0"/>
                          <a:cs typeface="Times New Roman" panose="02020603050405020304" pitchFamily="18" charset="0"/>
                        </a:rPr>
                        <a:t>home </a:t>
                      </a:r>
                      <a:r>
                        <a:rPr lang="pt-BR" sz="1400" b="1" i="1" kern="100" dirty="0" err="1">
                          <a:solidFill>
                            <a:srgbClr val="1F4E79"/>
                          </a:solidFill>
                          <a:effectLst/>
                          <a:ea typeface="Calibri" panose="020F0502020204030204" pitchFamily="34" charset="0"/>
                          <a:cs typeface="Times New Roman" panose="02020603050405020304" pitchFamily="18" charset="0"/>
                        </a:rPr>
                        <a:t>care</a:t>
                      </a:r>
                      <a:r>
                        <a:rPr lang="pt-BR" sz="1400" b="1" kern="100" dirty="0">
                          <a:solidFill>
                            <a:srgbClr val="1F4E79"/>
                          </a:solidFill>
                          <a:effectLst/>
                          <a:ea typeface="Calibri" panose="020F0502020204030204" pitchFamily="34" charset="0"/>
                          <a:cs typeface="Times New Roman" panose="02020603050405020304" pitchFamily="18" charset="0"/>
                        </a:rPr>
                        <a:t>) na lista de atividades com alíquotas reduzidas de 60% do IBS e CBS.</a:t>
                      </a:r>
                    </a:p>
                    <a:p>
                      <a:endParaRPr lang="pt-BR" sz="2000"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FD528914-FF75-C93F-08B8-259012EAC180}"/>
              </a:ext>
            </a:extLst>
          </p:cNvPr>
          <p:cNvSpPr txBox="1"/>
          <p:nvPr/>
        </p:nvSpPr>
        <p:spPr>
          <a:xfrm>
            <a:off x="1864922" y="901569"/>
            <a:ext cx="2501661" cy="769441"/>
          </a:xfrm>
          <a:prstGeom prst="rect">
            <a:avLst/>
          </a:prstGeom>
          <a:noFill/>
        </p:spPr>
        <p:txBody>
          <a:bodyPr wrap="square" rtlCol="0">
            <a:spAutoFit/>
          </a:bodyPr>
          <a:lstStyle/>
          <a:p>
            <a:pPr algn="ctr"/>
            <a:r>
              <a:rPr lang="pt-BR" sz="4400" b="1" dirty="0">
                <a:solidFill>
                  <a:srgbClr val="1F4E79"/>
                </a:solidFill>
              </a:rPr>
              <a:t>Saúde</a:t>
            </a:r>
          </a:p>
        </p:txBody>
      </p:sp>
      <p:sp>
        <p:nvSpPr>
          <p:cNvPr id="7" name="Título 6">
            <a:extLst>
              <a:ext uri="{FF2B5EF4-FFF2-40B4-BE49-F238E27FC236}">
                <a16:creationId xmlns:a16="http://schemas.microsoft.com/office/drawing/2014/main" id="{3AE08F93-EDD3-D007-708E-EA067361D586}"/>
              </a:ext>
            </a:extLst>
          </p:cNvPr>
          <p:cNvSpPr>
            <a:spLocks noGrp="1"/>
          </p:cNvSpPr>
          <p:nvPr>
            <p:ph type="title"/>
          </p:nvPr>
        </p:nvSpPr>
        <p:spPr>
          <a:xfrm>
            <a:off x="8390627" y="685769"/>
            <a:ext cx="1371240" cy="435822"/>
          </a:xfrm>
        </p:spPr>
        <p:txBody>
          <a:bodyPr>
            <a:normAutofit/>
          </a:bodyPr>
          <a:lstStyle/>
          <a:p>
            <a:r>
              <a:rPr lang="pt-BR" sz="1800" b="1" dirty="0">
                <a:solidFill>
                  <a:schemeClr val="bg1"/>
                </a:solidFill>
                <a:highlight>
                  <a:srgbClr val="1F4E79"/>
                </a:highlight>
              </a:rPr>
              <a:t>Home </a:t>
            </a:r>
            <a:r>
              <a:rPr lang="pt-BR" sz="1800" b="1" dirty="0" err="1">
                <a:solidFill>
                  <a:schemeClr val="bg1"/>
                </a:solidFill>
                <a:highlight>
                  <a:srgbClr val="1F4E79"/>
                </a:highlight>
              </a:rPr>
              <a:t>Care</a:t>
            </a:r>
            <a:endParaRPr lang="pt-BR" sz="1800" b="1" dirty="0">
              <a:solidFill>
                <a:schemeClr val="bg1"/>
              </a:solidFill>
              <a:highlight>
                <a:srgbClr val="1F4E79"/>
              </a:highlight>
            </a:endParaRPr>
          </a:p>
        </p:txBody>
      </p:sp>
      <p:sp>
        <p:nvSpPr>
          <p:cNvPr id="8" name="Título 6">
            <a:extLst>
              <a:ext uri="{FF2B5EF4-FFF2-40B4-BE49-F238E27FC236}">
                <a16:creationId xmlns:a16="http://schemas.microsoft.com/office/drawing/2014/main" id="{2A04482F-0CFA-D408-B78D-E53FF662520C}"/>
              </a:ext>
            </a:extLst>
          </p:cNvPr>
          <p:cNvSpPr txBox="1">
            <a:spLocks/>
          </p:cNvSpPr>
          <p:nvPr/>
        </p:nvSpPr>
        <p:spPr>
          <a:xfrm>
            <a:off x="7269192" y="3011577"/>
            <a:ext cx="3622736" cy="43582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dirty="0">
                <a:solidFill>
                  <a:schemeClr val="bg1"/>
                </a:solidFill>
                <a:highlight>
                  <a:srgbClr val="1F4E79"/>
                </a:highlight>
              </a:rPr>
              <a:t>Fornecimento de Equipamentos Médicos</a:t>
            </a:r>
          </a:p>
        </p:txBody>
      </p:sp>
      <p:graphicFrame>
        <p:nvGraphicFramePr>
          <p:cNvPr id="9" name="Espaço Reservado para Conteúdo 3">
            <a:extLst>
              <a:ext uri="{FF2B5EF4-FFF2-40B4-BE49-F238E27FC236}">
                <a16:creationId xmlns:a16="http://schemas.microsoft.com/office/drawing/2014/main" id="{5E9D81AF-7A29-EED6-3205-0813265ADAA6}"/>
              </a:ext>
            </a:extLst>
          </p:cNvPr>
          <p:cNvGraphicFramePr>
            <a:graphicFrameLocks/>
          </p:cNvGraphicFramePr>
          <p:nvPr>
            <p:extLst>
              <p:ext uri="{D42A27DB-BD31-4B8C-83A1-F6EECF244321}">
                <p14:modId xmlns:p14="http://schemas.microsoft.com/office/powerpoint/2010/main" val="272609763"/>
              </p:ext>
            </p:extLst>
          </p:nvPr>
        </p:nvGraphicFramePr>
        <p:xfrm>
          <a:off x="6216770" y="3393577"/>
          <a:ext cx="5736207" cy="2426175"/>
        </p:xfrm>
        <a:graphic>
          <a:graphicData uri="http://schemas.openxmlformats.org/drawingml/2006/table">
            <a:tbl>
              <a:tblPr firstRow="1" bandRow="1">
                <a:tableStyleId>{5C22544A-7EE6-4342-B048-85BDC9FD1C3A}</a:tableStyleId>
              </a:tblPr>
              <a:tblGrid>
                <a:gridCol w="2771597">
                  <a:extLst>
                    <a:ext uri="{9D8B030D-6E8A-4147-A177-3AD203B41FA5}">
                      <a16:colId xmlns:a16="http://schemas.microsoft.com/office/drawing/2014/main" val="1448021692"/>
                    </a:ext>
                  </a:extLst>
                </a:gridCol>
                <a:gridCol w="2964610">
                  <a:extLst>
                    <a:ext uri="{9D8B030D-6E8A-4147-A177-3AD203B41FA5}">
                      <a16:colId xmlns:a16="http://schemas.microsoft.com/office/drawing/2014/main" val="3105638139"/>
                    </a:ext>
                  </a:extLst>
                </a:gridCol>
              </a:tblGrid>
              <a:tr h="589397">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81295">
                <a:tc>
                  <a:txBody>
                    <a:bodyPr/>
                    <a:lstStyle/>
                    <a:p>
                      <a:r>
                        <a:rPr lang="pt-BR" sz="1400" kern="100" dirty="0">
                          <a:solidFill>
                            <a:srgbClr val="1F4E79"/>
                          </a:solidFill>
                          <a:effectLst/>
                          <a:ea typeface="Calibri" panose="020F0502020204030204" pitchFamily="34" charset="0"/>
                          <a:cs typeface="Times New Roman" panose="02020603050405020304" pitchFamily="18" charset="0"/>
                        </a:rPr>
                        <a:t>Texto prevê redução das alíquotas do IBS e da CBS em 60% apenas sobre a venda de equipamentos médicos.</a:t>
                      </a:r>
                      <a:endParaRPr lang="pt-BR" sz="1400" b="1" dirty="0">
                        <a:solidFill>
                          <a:srgbClr val="1F4E79"/>
                        </a:solidFill>
                      </a:endParaRPr>
                    </a:p>
                  </a:txBody>
                  <a:tcPr/>
                </a:tc>
                <a:tc>
                  <a:txBody>
                    <a:bodyPr/>
                    <a:lstStyle/>
                    <a:p>
                      <a:pPr marL="0" indent="0">
                        <a:buNone/>
                      </a:pPr>
                      <a:r>
                        <a:rPr lang="pt-BR" sz="1400" b="1" kern="100" dirty="0">
                          <a:solidFill>
                            <a:srgbClr val="1F4E79"/>
                          </a:solidFill>
                          <a:effectLst/>
                          <a:ea typeface="Calibri" panose="020F0502020204030204" pitchFamily="34" charset="0"/>
                          <a:cs typeface="Times New Roman" panose="02020603050405020304" pitchFamily="18" charset="0"/>
                        </a:rPr>
                        <a:t>Propõe acatar emendas que substituem a expressão “venda” por “fornecimento”, de modo que a redução da alíquota se aplique ao fornecimento/locação de equipamentos médicos</a:t>
                      </a:r>
                      <a:endParaRPr lang="pt-BR" sz="1400" b="1" dirty="0">
                        <a:solidFill>
                          <a:srgbClr val="1F4E79"/>
                        </a:solidFill>
                      </a:endParaRPr>
                    </a:p>
                  </a:txBody>
                  <a:tcPr/>
                </a:tc>
                <a:extLst>
                  <a:ext uri="{0D108BD9-81ED-4DB2-BD59-A6C34878D82A}">
                    <a16:rowId xmlns:a16="http://schemas.microsoft.com/office/drawing/2014/main" val="3721793824"/>
                  </a:ext>
                </a:extLst>
              </a:tr>
            </a:tbl>
          </a:graphicData>
        </a:graphic>
      </p:graphicFrame>
      <p:graphicFrame>
        <p:nvGraphicFramePr>
          <p:cNvPr id="12" name="Espaço Reservado para Conteúdo 3">
            <a:extLst>
              <a:ext uri="{FF2B5EF4-FFF2-40B4-BE49-F238E27FC236}">
                <a16:creationId xmlns:a16="http://schemas.microsoft.com/office/drawing/2014/main" id="{3CEBDB10-6727-23D0-26C5-9A7B9E06CD9A}"/>
              </a:ext>
            </a:extLst>
          </p:cNvPr>
          <p:cNvGraphicFramePr>
            <a:graphicFrameLocks/>
          </p:cNvGraphicFramePr>
          <p:nvPr>
            <p:extLst>
              <p:ext uri="{D42A27DB-BD31-4B8C-83A1-F6EECF244321}">
                <p14:modId xmlns:p14="http://schemas.microsoft.com/office/powerpoint/2010/main" val="587743378"/>
              </p:ext>
            </p:extLst>
          </p:nvPr>
        </p:nvGraphicFramePr>
        <p:xfrm>
          <a:off x="256276" y="2273641"/>
          <a:ext cx="5718954" cy="3317345"/>
        </p:xfrm>
        <a:graphic>
          <a:graphicData uri="http://schemas.openxmlformats.org/drawingml/2006/table">
            <a:tbl>
              <a:tblPr firstRow="1" bandRow="1">
                <a:tableStyleId>{5C22544A-7EE6-4342-B048-85BDC9FD1C3A}</a:tableStyleId>
              </a:tblPr>
              <a:tblGrid>
                <a:gridCol w="2861040">
                  <a:extLst>
                    <a:ext uri="{9D8B030D-6E8A-4147-A177-3AD203B41FA5}">
                      <a16:colId xmlns:a16="http://schemas.microsoft.com/office/drawing/2014/main" val="1448021692"/>
                    </a:ext>
                  </a:extLst>
                </a:gridCol>
                <a:gridCol w="2857914">
                  <a:extLst>
                    <a:ext uri="{9D8B030D-6E8A-4147-A177-3AD203B41FA5}">
                      <a16:colId xmlns:a16="http://schemas.microsoft.com/office/drawing/2014/main" val="3105638139"/>
                    </a:ext>
                  </a:extLst>
                </a:gridCol>
              </a:tblGrid>
              <a:tr h="537627">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2779718">
                <a:tc>
                  <a:txBody>
                    <a:bodyPr/>
                    <a:lstStyle/>
                    <a:p>
                      <a:r>
                        <a:rPr lang="pt-BR" sz="1700" b="0" kern="1200" dirty="0">
                          <a:solidFill>
                            <a:srgbClr val="1F4E79"/>
                          </a:solidFill>
                          <a:effectLst/>
                          <a:latin typeface="+mn-lt"/>
                          <a:ea typeface="+mn-ea"/>
                          <a:cs typeface="+mn-cs"/>
                        </a:rPr>
                        <a:t>Rol de medicamentos taxativos</a:t>
                      </a:r>
                      <a:endParaRPr lang="pt-BR" sz="1700" b="0" dirty="0">
                        <a:solidFill>
                          <a:srgbClr val="1F4E79"/>
                        </a:solidFill>
                      </a:endParaRPr>
                    </a:p>
                  </a:txBody>
                  <a:tcPr/>
                </a:tc>
                <a:tc>
                  <a:txBody>
                    <a:bodyPr/>
                    <a:lstStyle/>
                    <a:p>
                      <a:pPr marL="0" lvl="0" indent="0" algn="l">
                        <a:lnSpc>
                          <a:spcPct val="107000"/>
                        </a:lnSpc>
                        <a:buNone/>
                      </a:pPr>
                      <a:r>
                        <a:rPr lang="pt-BR" sz="1400" b="1" dirty="0">
                          <a:solidFill>
                            <a:srgbClr val="1F4E79"/>
                          </a:solidFill>
                          <a:effectLst/>
                          <a:ea typeface="Calibri" panose="020F0502020204030204" pitchFamily="34" charset="0"/>
                        </a:rPr>
                        <a:t>Propõe substituir a lista de medicamentos por rol de linhas de cuidado. Propõe também explicitar que se sujeitam à alíquota zero de IBS/CBS os medicamentos destinados ao Programa Farmácia Popular do Brasil ou equivalente, às amostras grátis, às doações e às pesquisas clínicas, durante e pós estudo.</a:t>
                      </a:r>
                      <a:endParaRPr lang="pt-BR" sz="1400" b="1" kern="100" dirty="0">
                        <a:solidFill>
                          <a:srgbClr val="1F4E79"/>
                        </a:solidFill>
                        <a:effectLst/>
                        <a:ea typeface="Calibri" panose="020F0502020204030204" pitchFamily="34" charset="0"/>
                        <a:cs typeface="Times New Roman" panose="02020603050405020304" pitchFamily="18" charset="0"/>
                      </a:endParaRPr>
                    </a:p>
                    <a:p>
                      <a:endParaRPr lang="pt-BR" sz="2000"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13" name="Título 6">
            <a:extLst>
              <a:ext uri="{FF2B5EF4-FFF2-40B4-BE49-F238E27FC236}">
                <a16:creationId xmlns:a16="http://schemas.microsoft.com/office/drawing/2014/main" id="{9EEF8EC3-F21E-0EE8-2537-CAA615D93E78}"/>
              </a:ext>
            </a:extLst>
          </p:cNvPr>
          <p:cNvSpPr txBox="1">
            <a:spLocks/>
          </p:cNvSpPr>
          <p:nvPr/>
        </p:nvSpPr>
        <p:spPr>
          <a:xfrm>
            <a:off x="716351" y="1837819"/>
            <a:ext cx="5379649" cy="435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dirty="0">
                <a:solidFill>
                  <a:schemeClr val="bg1"/>
                </a:solidFill>
                <a:highlight>
                  <a:srgbClr val="1F4E79"/>
                </a:highlight>
              </a:rPr>
              <a:t>Lista de Medicamentos com Redução de Alíquota</a:t>
            </a:r>
          </a:p>
        </p:txBody>
      </p:sp>
      <p:sp>
        <p:nvSpPr>
          <p:cNvPr id="2" name="CaixaDeTexto 1">
            <a:extLst>
              <a:ext uri="{FF2B5EF4-FFF2-40B4-BE49-F238E27FC236}">
                <a16:creationId xmlns:a16="http://schemas.microsoft.com/office/drawing/2014/main" id="{C199EBAF-E5B0-F029-E5EB-5DA3495A3805}"/>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22</a:t>
            </a:r>
          </a:p>
        </p:txBody>
      </p:sp>
    </p:spTree>
    <p:extLst>
      <p:ext uri="{BB962C8B-B14F-4D97-AF65-F5344CB8AC3E}">
        <p14:creationId xmlns:p14="http://schemas.microsoft.com/office/powerpoint/2010/main" val="21814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0D03C7C7-DC01-488D-8EFE-0CC7AA564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81015"/>
            <a:ext cx="9680275" cy="1325563"/>
          </a:xfrm>
        </p:spPr>
        <p:txBody>
          <a:bodyPr>
            <a:noAutofit/>
          </a:bodyPr>
          <a:lstStyle/>
          <a:p>
            <a:pPr indent="540385" algn="ctr">
              <a:lnSpc>
                <a:spcPct val="107000"/>
              </a:lnSpc>
              <a:spcAft>
                <a:spcPts val="800"/>
              </a:spcAft>
            </a:pPr>
            <a:r>
              <a:rPr lang="pt-BR" sz="3600" b="1" kern="100" dirty="0">
                <a:solidFill>
                  <a:schemeClr val="bg1"/>
                </a:solidFill>
                <a:latin typeface="+mn-lt"/>
                <a:ea typeface="Calibri" panose="020F0502020204030204" pitchFamily="34" charset="0"/>
                <a:cs typeface="Times New Roman" panose="02020603050405020304" pitchFamily="18" charset="0"/>
              </a:rPr>
              <a:t>Motoristas e Entregadores por Aplicativo</a:t>
            </a:r>
            <a:endParaRPr lang="pt-BR" sz="36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849579739"/>
              </p:ext>
            </p:extLst>
          </p:nvPr>
        </p:nvGraphicFramePr>
        <p:xfrm>
          <a:off x="837122" y="1928291"/>
          <a:ext cx="10517756" cy="3523131"/>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658011">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2343406">
                <a:tc>
                  <a:txBody>
                    <a:bodyPr/>
                    <a:lstStyle/>
                    <a:p>
                      <a:r>
                        <a:rPr lang="pt-BR" sz="1700" b="0" kern="1200" dirty="0">
                          <a:solidFill>
                            <a:srgbClr val="1F4E79"/>
                          </a:solidFill>
                          <a:effectLst/>
                          <a:latin typeface="+mn-lt"/>
                          <a:ea typeface="+mn-ea"/>
                          <a:cs typeface="+mn-cs"/>
                        </a:rPr>
                        <a:t>Motoristas/Entregadores pagarão 26,5 IBS/CBS</a:t>
                      </a:r>
                      <a:endParaRPr lang="pt-BR" sz="1700" b="0" dirty="0">
                        <a:solidFill>
                          <a:srgbClr val="1F4E79"/>
                        </a:solidFill>
                      </a:endParaRPr>
                    </a:p>
                  </a:txBody>
                  <a:tcPr/>
                </a:tc>
                <a:tc>
                  <a:txBody>
                    <a:bodyPr/>
                    <a:lstStyle/>
                    <a:p>
                      <a:pPr marL="0" indent="0">
                        <a:buNone/>
                      </a:pPr>
                      <a:r>
                        <a:rPr lang="pt-BR" sz="1400" b="1" dirty="0">
                          <a:solidFill>
                            <a:srgbClr val="1F4E79"/>
                          </a:solidFill>
                          <a:ea typeface="Calibri" panose="020F0502020204030204" pitchFamily="34" charset="0"/>
                        </a:rPr>
                        <a:t>R</a:t>
                      </a:r>
                      <a:r>
                        <a:rPr lang="pt-BR" sz="1400" b="1" dirty="0">
                          <a:solidFill>
                            <a:srgbClr val="1F4E79"/>
                          </a:solidFill>
                          <a:effectLst/>
                          <a:ea typeface="Calibri" panose="020F0502020204030204" pitchFamily="34" charset="0"/>
                        </a:rPr>
                        <a:t>edução em 75% base de cálculo de CBS/IBS para motoristas de aplicativo – para fins de enquadramento como </a:t>
                      </a:r>
                      <a:r>
                        <a:rPr lang="pt-BR" sz="1400" b="1" dirty="0" err="1">
                          <a:solidFill>
                            <a:srgbClr val="1F4E79"/>
                          </a:solidFill>
                          <a:effectLst/>
                          <a:ea typeface="Calibri" panose="020F0502020204030204" pitchFamily="34" charset="0"/>
                        </a:rPr>
                        <a:t>nanoempreendedor</a:t>
                      </a:r>
                      <a:r>
                        <a:rPr lang="pt-BR" sz="1400" b="1" dirty="0">
                          <a:solidFill>
                            <a:srgbClr val="1F4E79"/>
                          </a:solidFill>
                          <a:effectLst/>
                          <a:ea typeface="Calibri" panose="020F0502020204030204" pitchFamily="34" charset="0"/>
                        </a:rPr>
                        <a:t> (R$ 40.500,00), será considerada como receita bruta dos prestadores de serviço de transporte privado por aplicativos 25% do valor total auferido, reconhecendo os altos custos operacionais dessa atividade, por volta de 75%. O PLP n.º 12, de 2024, enviado pelo Poder Executivo, reconhece expressamente essa realidade e propõe no art. 11 § 13: </a:t>
                      </a:r>
                      <a:r>
                        <a:rPr lang="pt-BR" sz="1400" b="1" i="1" dirty="0">
                          <a:solidFill>
                            <a:srgbClr val="1F4E79"/>
                          </a:solidFill>
                          <a:effectLst/>
                          <a:ea typeface="Calibri" panose="020F0502020204030204" pitchFamily="34" charset="0"/>
                        </a:rPr>
                        <a:t>Considera-se remuneração auferida pelo contribuinte individual de que trata o art. 3º da Lei Complementar nº , de , o montante correspondente a 25% (vinte e cinco por cento) do valor bruto pago, observado o limite máximo a que se refere o § 5º deste artigo.</a:t>
                      </a:r>
                      <a:r>
                        <a:rPr lang="pt-BR" sz="1400" b="1" kern="100" dirty="0">
                          <a:solidFill>
                            <a:srgbClr val="1F4E79"/>
                          </a:solidFill>
                          <a:effectLst/>
                          <a:ea typeface="Calibri" panose="020F0502020204030204" pitchFamily="34" charset="0"/>
                          <a:cs typeface="Times New Roman" panose="02020603050405020304" pitchFamily="18" charset="0"/>
                        </a:rPr>
                        <a:t> </a:t>
                      </a:r>
                    </a:p>
                    <a:p>
                      <a:endParaRPr lang="pt-BR" sz="1400"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A29D478E-474E-1BDB-BBB6-84A74794B68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23</a:t>
            </a:r>
          </a:p>
        </p:txBody>
      </p:sp>
    </p:spTree>
    <p:extLst>
      <p:ext uri="{BB962C8B-B14F-4D97-AF65-F5344CB8AC3E}">
        <p14:creationId xmlns:p14="http://schemas.microsoft.com/office/powerpoint/2010/main" val="153988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C2625F9-E87B-5115-7F72-4693EF324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137463"/>
            <a:ext cx="9680275" cy="1325563"/>
          </a:xfrm>
        </p:spPr>
        <p:txBody>
          <a:bodyPr>
            <a:noAutofit/>
          </a:bodyPr>
          <a:lstStyle/>
          <a:p>
            <a:pPr indent="540385" algn="ctr">
              <a:lnSpc>
                <a:spcPct val="107000"/>
              </a:lnSpc>
              <a:spcAft>
                <a:spcPts val="800"/>
              </a:spcAft>
            </a:pPr>
            <a:r>
              <a:rPr lang="pt-BR" sz="3200" b="1" kern="100" dirty="0" err="1">
                <a:solidFill>
                  <a:schemeClr val="bg1"/>
                </a:solidFill>
                <a:latin typeface="+mn-lt"/>
                <a:ea typeface="Calibri" panose="020F0502020204030204" pitchFamily="34" charset="0"/>
                <a:cs typeface="Times New Roman" panose="02020603050405020304" pitchFamily="18" charset="0"/>
              </a:rPr>
              <a:t>Monofasia</a:t>
            </a:r>
            <a:r>
              <a:rPr lang="pt-BR" sz="3200" b="1" kern="100" dirty="0">
                <a:solidFill>
                  <a:schemeClr val="bg1"/>
                </a:solidFill>
                <a:latin typeface="+mn-lt"/>
                <a:ea typeface="Calibri" panose="020F0502020204030204" pitchFamily="34" charset="0"/>
                <a:cs typeface="Times New Roman" panose="02020603050405020304" pitchFamily="18" charset="0"/>
              </a:rPr>
              <a:t> para o Etanol Hidratado Combustível</a:t>
            </a:r>
            <a:endParaRPr lang="pt-BR" sz="32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892340578"/>
              </p:ext>
            </p:extLst>
          </p:nvPr>
        </p:nvGraphicFramePr>
        <p:xfrm>
          <a:off x="837122" y="1531477"/>
          <a:ext cx="10517756" cy="4028431"/>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487785">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3510271">
                <a:tc>
                  <a:txBody>
                    <a:bodyPr/>
                    <a:lstStyle/>
                    <a:p>
                      <a:r>
                        <a:rPr lang="pt-BR" sz="1800" b="0" kern="1200" dirty="0">
                          <a:solidFill>
                            <a:srgbClr val="1F4E79"/>
                          </a:solidFill>
                          <a:effectLst/>
                          <a:latin typeface="+mn-lt"/>
                          <a:ea typeface="+mn-ea"/>
                          <a:cs typeface="+mn-cs"/>
                        </a:rPr>
                        <a:t>Propõe que a </a:t>
                      </a:r>
                      <a:r>
                        <a:rPr lang="pt-BR" sz="1800" b="0" kern="1200" dirty="0" err="1">
                          <a:solidFill>
                            <a:srgbClr val="1F4E79"/>
                          </a:solidFill>
                          <a:effectLst/>
                          <a:latin typeface="+mn-lt"/>
                          <a:ea typeface="+mn-ea"/>
                          <a:cs typeface="+mn-cs"/>
                        </a:rPr>
                        <a:t>monofasia</a:t>
                      </a:r>
                      <a:r>
                        <a:rPr lang="pt-BR" sz="1800" b="0" kern="1200" dirty="0">
                          <a:solidFill>
                            <a:srgbClr val="1F4E79"/>
                          </a:solidFill>
                          <a:effectLst/>
                          <a:latin typeface="+mn-lt"/>
                          <a:ea typeface="+mn-ea"/>
                          <a:cs typeface="+mn-cs"/>
                        </a:rPr>
                        <a:t> do Etanol tenha início apenas em 2033</a:t>
                      </a:r>
                      <a:endParaRPr lang="pt-BR" sz="1700" b="0" dirty="0">
                        <a:solidFill>
                          <a:srgbClr val="1F4E79"/>
                        </a:solidFill>
                        <a:highlight>
                          <a:srgbClr val="1F4E79"/>
                        </a:highlight>
                      </a:endParaRPr>
                    </a:p>
                  </a:txBody>
                  <a:tcPr/>
                </a:tc>
                <a:tc>
                  <a:txBody>
                    <a:bodyPr/>
                    <a:lstStyle/>
                    <a:p>
                      <a:pPr marL="0" lvl="0" indent="0" algn="just">
                        <a:lnSpc>
                          <a:spcPct val="107000"/>
                        </a:lnSpc>
                        <a:spcAft>
                          <a:spcPts val="800"/>
                        </a:spcAft>
                        <a:buNone/>
                      </a:pPr>
                      <a:r>
                        <a:rPr lang="pt-BR" sz="1200" b="1" kern="100" dirty="0">
                          <a:solidFill>
                            <a:srgbClr val="1F4E79"/>
                          </a:solidFill>
                          <a:effectLst/>
                          <a:ea typeface="Calibri" panose="020F0502020204030204" pitchFamily="34" charset="0"/>
                          <a:cs typeface="Times New Roman" panose="02020603050405020304" pitchFamily="18" charset="0"/>
                        </a:rPr>
                        <a:t>Inclusão Imediata do </a:t>
                      </a:r>
                      <a:r>
                        <a:rPr lang="pt-BR" sz="1200" b="1" u="sng" kern="100" dirty="0">
                          <a:solidFill>
                            <a:srgbClr val="1F4E79"/>
                          </a:solidFill>
                          <a:effectLst/>
                          <a:ea typeface="Calibri" panose="020F0502020204030204" pitchFamily="34" charset="0"/>
                          <a:cs typeface="Times New Roman" panose="02020603050405020304" pitchFamily="18" charset="0"/>
                        </a:rPr>
                        <a:t>Etanol desde já no regime monofásico de ICMS.</a:t>
                      </a:r>
                      <a:r>
                        <a:rPr lang="pt-BR" sz="1200" b="1" kern="100" dirty="0">
                          <a:solidFill>
                            <a:srgbClr val="1F4E79"/>
                          </a:solidFill>
                          <a:effectLst/>
                          <a:ea typeface="Calibri" panose="020F0502020204030204" pitchFamily="34" charset="0"/>
                          <a:cs typeface="Times New Roman" panose="02020603050405020304" pitchFamily="18" charset="0"/>
                        </a:rPr>
                        <a:t> </a:t>
                      </a:r>
                      <a:r>
                        <a:rPr lang="pt-BR" sz="1200" kern="100" dirty="0">
                          <a:solidFill>
                            <a:srgbClr val="1F4E79"/>
                          </a:solidFill>
                          <a:effectLst/>
                          <a:ea typeface="Calibri" panose="020F0502020204030204" pitchFamily="34" charset="0"/>
                          <a:cs typeface="Times New Roman" panose="02020603050405020304" pitchFamily="18" charset="0"/>
                        </a:rPr>
                        <a:t>Incluir o etanol hidratado combustível na sistemática monofásica do ICMS traria benefícios significativos: maior eficiência tributária, centralizando a arrecadação em uma única etapa; otimização da fiscalização, reduzindo a sonegação e práticas ilegais e maior previsibilidade arrecadatória para os Estados. Estudo FGV (2021) mostra que as principais fraudes no mercado de combustíveis estão no etanol hidratado. Para o caso de São Paulo, dentro da lista dos maiores 500 devedores do estado, publicada pelo Portal da Transparência, se encontram cerca de 50 distribuidoras de combustíveis. O valor devido por elas totaliza quase </a:t>
                      </a:r>
                      <a:r>
                        <a:rPr lang="pt-BR" sz="1200" b="1" kern="100" dirty="0">
                          <a:solidFill>
                            <a:srgbClr val="1F4E79"/>
                          </a:solidFill>
                          <a:effectLst/>
                          <a:ea typeface="Calibri" panose="020F0502020204030204" pitchFamily="34" charset="0"/>
                          <a:cs typeface="Times New Roman" panose="02020603050405020304" pitchFamily="18" charset="0"/>
                        </a:rPr>
                        <a:t>24 bilhões de reais</a:t>
                      </a:r>
                      <a:r>
                        <a:rPr lang="pt-BR" sz="1200" kern="100" dirty="0">
                          <a:solidFill>
                            <a:srgbClr val="1F4E79"/>
                          </a:solidFill>
                          <a:effectLst/>
                          <a:ea typeface="Calibri" panose="020F0502020204030204" pitchFamily="34" charset="0"/>
                          <a:cs typeface="Times New Roman" panose="02020603050405020304" pitchFamily="18" charset="0"/>
                        </a:rPr>
                        <a:t>, sendo que o número de processos por empresa do setor chega até a 231. Já os dados da Procuradoria Geral do Estado do Rio de Janeiro nos mostram que existem cerca de 30 distribuidoras na lista de 500 maiores devedores do estado, totalizando cerca de </a:t>
                      </a:r>
                      <a:r>
                        <a:rPr lang="pt-BR" sz="1200" b="1" kern="100" dirty="0">
                          <a:solidFill>
                            <a:srgbClr val="1F4E79"/>
                          </a:solidFill>
                          <a:effectLst/>
                          <a:ea typeface="Calibri" panose="020F0502020204030204" pitchFamily="34" charset="0"/>
                          <a:cs typeface="Times New Roman" panose="02020603050405020304" pitchFamily="18" charset="0"/>
                        </a:rPr>
                        <a:t>13 bilhões de reais</a:t>
                      </a:r>
                      <a:r>
                        <a:rPr lang="pt-BR" sz="1200" kern="100" dirty="0">
                          <a:solidFill>
                            <a:srgbClr val="1F4E79"/>
                          </a:solidFill>
                          <a:effectLst/>
                          <a:ea typeface="Calibri" panose="020F0502020204030204" pitchFamily="34" charset="0"/>
                          <a:cs typeface="Times New Roman" panose="02020603050405020304" pitchFamily="18" charset="0"/>
                        </a:rPr>
                        <a:t>, sendo que uma única empresa chegou a ter 1545 certidões de dívida ativa em seu nome. Assim, </a:t>
                      </a:r>
                      <a:r>
                        <a:rPr lang="pt-BR" sz="1200" b="1" kern="100" dirty="0">
                          <a:solidFill>
                            <a:srgbClr val="1F4E79"/>
                          </a:solidFill>
                          <a:effectLst/>
                          <a:ea typeface="Calibri" panose="020F0502020204030204" pitchFamily="34" charset="0"/>
                          <a:cs typeface="Times New Roman" panose="02020603050405020304" pitchFamily="18" charset="0"/>
                        </a:rPr>
                        <a:t>se olhamos para apenas 2 estados brasileiros, constatamos em torno de 37 bilhões de reais em dívida ativa para o setor</a:t>
                      </a:r>
                      <a:r>
                        <a:rPr lang="pt-BR" sz="1200" kern="100" dirty="0">
                          <a:solidFill>
                            <a:srgbClr val="1F4E79"/>
                          </a:solidFill>
                          <a:effectLst/>
                          <a:ea typeface="Calibri" panose="020F0502020204030204" pitchFamily="34" charset="0"/>
                          <a:cs typeface="Times New Roman" panose="02020603050405020304" pitchFamily="18" charset="0"/>
                        </a:rPr>
                        <a:t>, sendo parte desse valor associado à ação de devedores contumazes.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02338926-3A79-EA32-42F3-975AC8747C13}"/>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24</a:t>
            </a:r>
          </a:p>
        </p:txBody>
      </p:sp>
    </p:spTree>
    <p:extLst>
      <p:ext uri="{BB962C8B-B14F-4D97-AF65-F5344CB8AC3E}">
        <p14:creationId xmlns:p14="http://schemas.microsoft.com/office/powerpoint/2010/main" val="38074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exto&#10;&#10;Descrição gerada automaticamente">
            <a:extLst>
              <a:ext uri="{FF2B5EF4-FFF2-40B4-BE49-F238E27FC236}">
                <a16:creationId xmlns:a16="http://schemas.microsoft.com/office/drawing/2014/main" id="{803BCB5B-D9C4-1D79-52EB-0B8F0DEA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669904705"/>
              </p:ext>
            </p:extLst>
          </p:nvPr>
        </p:nvGraphicFramePr>
        <p:xfrm>
          <a:off x="101000" y="2592377"/>
          <a:ext cx="5718954" cy="1889986"/>
        </p:xfrm>
        <a:graphic>
          <a:graphicData uri="http://schemas.openxmlformats.org/drawingml/2006/table">
            <a:tbl>
              <a:tblPr firstRow="1" bandRow="1">
                <a:tableStyleId>{5C22544A-7EE6-4342-B048-85BDC9FD1C3A}</a:tableStyleId>
              </a:tblPr>
              <a:tblGrid>
                <a:gridCol w="2861040">
                  <a:extLst>
                    <a:ext uri="{9D8B030D-6E8A-4147-A177-3AD203B41FA5}">
                      <a16:colId xmlns:a16="http://schemas.microsoft.com/office/drawing/2014/main" val="1448021692"/>
                    </a:ext>
                  </a:extLst>
                </a:gridCol>
                <a:gridCol w="2857914">
                  <a:extLst>
                    <a:ext uri="{9D8B030D-6E8A-4147-A177-3AD203B41FA5}">
                      <a16:colId xmlns:a16="http://schemas.microsoft.com/office/drawing/2014/main" val="3105638139"/>
                    </a:ext>
                  </a:extLst>
                </a:gridCol>
              </a:tblGrid>
              <a:tr h="59785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292133">
                <a:tc>
                  <a:txBody>
                    <a:bodyPr/>
                    <a:lstStyle/>
                    <a:p>
                      <a:r>
                        <a:rPr lang="pt-BR" sz="1700" b="0" kern="1200" dirty="0">
                          <a:solidFill>
                            <a:srgbClr val="1F4E79"/>
                          </a:solidFill>
                          <a:effectLst/>
                          <a:latin typeface="+mn-lt"/>
                          <a:ea typeface="+mn-ea"/>
                          <a:cs typeface="+mn-cs"/>
                        </a:rPr>
                        <a:t>Alíquotas reduzidas de 60% IBS/CBS não se aplicam</a:t>
                      </a:r>
                      <a:endParaRPr lang="pt-BR" sz="1700" b="0" dirty="0">
                        <a:solidFill>
                          <a:srgbClr val="1F4E79"/>
                        </a:solidFill>
                      </a:endParaRPr>
                    </a:p>
                  </a:txBody>
                  <a:tcPr/>
                </a:tc>
                <a:tc>
                  <a:txBody>
                    <a:bodyPr/>
                    <a:lstStyle/>
                    <a:p>
                      <a:pPr marL="0" indent="0">
                        <a:buNone/>
                      </a:pPr>
                      <a:r>
                        <a:rPr lang="pt-BR" sz="1400" b="1" kern="100" dirty="0">
                          <a:solidFill>
                            <a:srgbClr val="1F4E79"/>
                          </a:solidFill>
                          <a:effectLst/>
                          <a:ea typeface="Calibri" panose="020F0502020204030204" pitchFamily="34" charset="0"/>
                          <a:cs typeface="Times New Roman" panose="02020603050405020304" pitchFamily="18" charset="0"/>
                        </a:rPr>
                        <a:t>inclui (no rol dos serviços de educação que fazem jus à redução de 60% das alíquotas de IBS e CBS), das atividades oferecidas em contraturno escolar. </a:t>
                      </a:r>
                      <a:endParaRPr lang="pt-BR" sz="2000" b="1"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FD528914-FF75-C93F-08B8-259012EAC180}"/>
              </a:ext>
            </a:extLst>
          </p:cNvPr>
          <p:cNvSpPr txBox="1"/>
          <p:nvPr/>
        </p:nvSpPr>
        <p:spPr>
          <a:xfrm>
            <a:off x="4845169" y="414472"/>
            <a:ext cx="2501661" cy="769441"/>
          </a:xfrm>
          <a:prstGeom prst="rect">
            <a:avLst/>
          </a:prstGeom>
          <a:noFill/>
        </p:spPr>
        <p:txBody>
          <a:bodyPr wrap="square" rtlCol="0">
            <a:spAutoFit/>
          </a:bodyPr>
          <a:lstStyle/>
          <a:p>
            <a:pPr algn="ctr"/>
            <a:r>
              <a:rPr lang="pt-BR" sz="4400" b="1" dirty="0">
                <a:solidFill>
                  <a:schemeClr val="bg1"/>
                </a:solidFill>
              </a:rPr>
              <a:t>Educação</a:t>
            </a:r>
          </a:p>
        </p:txBody>
      </p:sp>
      <p:sp>
        <p:nvSpPr>
          <p:cNvPr id="7" name="Título 6">
            <a:extLst>
              <a:ext uri="{FF2B5EF4-FFF2-40B4-BE49-F238E27FC236}">
                <a16:creationId xmlns:a16="http://schemas.microsoft.com/office/drawing/2014/main" id="{3AE08F93-EDD3-D007-708E-EA067361D586}"/>
              </a:ext>
            </a:extLst>
          </p:cNvPr>
          <p:cNvSpPr>
            <a:spLocks noGrp="1"/>
          </p:cNvSpPr>
          <p:nvPr>
            <p:ph type="title"/>
          </p:nvPr>
        </p:nvSpPr>
        <p:spPr>
          <a:xfrm>
            <a:off x="1808043" y="2095381"/>
            <a:ext cx="1994318" cy="435822"/>
          </a:xfrm>
        </p:spPr>
        <p:txBody>
          <a:bodyPr>
            <a:normAutofit/>
          </a:bodyPr>
          <a:lstStyle/>
          <a:p>
            <a:r>
              <a:rPr lang="pt-BR" sz="1800" b="1" dirty="0">
                <a:solidFill>
                  <a:schemeClr val="bg1"/>
                </a:solidFill>
                <a:highlight>
                  <a:srgbClr val="1F4E79"/>
                </a:highlight>
              </a:rPr>
              <a:t>Contraturno Escolar</a:t>
            </a:r>
          </a:p>
        </p:txBody>
      </p:sp>
      <p:sp>
        <p:nvSpPr>
          <p:cNvPr id="8" name="Título 6">
            <a:extLst>
              <a:ext uri="{FF2B5EF4-FFF2-40B4-BE49-F238E27FC236}">
                <a16:creationId xmlns:a16="http://schemas.microsoft.com/office/drawing/2014/main" id="{2A04482F-0CFA-D408-B78D-E53FF662520C}"/>
              </a:ext>
            </a:extLst>
          </p:cNvPr>
          <p:cNvSpPr txBox="1">
            <a:spLocks/>
          </p:cNvSpPr>
          <p:nvPr/>
        </p:nvSpPr>
        <p:spPr>
          <a:xfrm>
            <a:off x="6421556" y="2095381"/>
            <a:ext cx="5410650" cy="43582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dirty="0">
                <a:solidFill>
                  <a:schemeClr val="bg1"/>
                </a:solidFill>
                <a:highlight>
                  <a:srgbClr val="1F4E79"/>
                </a:highlight>
              </a:rPr>
              <a:t>Prouni e Bolsas de Estudo não Integram base de cálculo do IBS/CBS</a:t>
            </a:r>
          </a:p>
        </p:txBody>
      </p:sp>
      <p:graphicFrame>
        <p:nvGraphicFramePr>
          <p:cNvPr id="9" name="Espaço Reservado para Conteúdo 3">
            <a:extLst>
              <a:ext uri="{FF2B5EF4-FFF2-40B4-BE49-F238E27FC236}">
                <a16:creationId xmlns:a16="http://schemas.microsoft.com/office/drawing/2014/main" id="{5E9D81AF-7A29-EED6-3205-0813265ADAA6}"/>
              </a:ext>
            </a:extLst>
          </p:cNvPr>
          <p:cNvGraphicFramePr>
            <a:graphicFrameLocks/>
          </p:cNvGraphicFramePr>
          <p:nvPr>
            <p:extLst>
              <p:ext uri="{D42A27DB-BD31-4B8C-83A1-F6EECF244321}">
                <p14:modId xmlns:p14="http://schemas.microsoft.com/office/powerpoint/2010/main" val="1877520466"/>
              </p:ext>
            </p:extLst>
          </p:nvPr>
        </p:nvGraphicFramePr>
        <p:xfrm>
          <a:off x="6258778" y="2570950"/>
          <a:ext cx="5736207" cy="3080766"/>
        </p:xfrm>
        <a:graphic>
          <a:graphicData uri="http://schemas.openxmlformats.org/drawingml/2006/table">
            <a:tbl>
              <a:tblPr firstRow="1" bandRow="1">
                <a:tableStyleId>{5C22544A-7EE6-4342-B048-85BDC9FD1C3A}</a:tableStyleId>
              </a:tblPr>
              <a:tblGrid>
                <a:gridCol w="2771597">
                  <a:extLst>
                    <a:ext uri="{9D8B030D-6E8A-4147-A177-3AD203B41FA5}">
                      <a16:colId xmlns:a16="http://schemas.microsoft.com/office/drawing/2014/main" val="1448021692"/>
                    </a:ext>
                  </a:extLst>
                </a:gridCol>
                <a:gridCol w="2964610">
                  <a:extLst>
                    <a:ext uri="{9D8B030D-6E8A-4147-A177-3AD203B41FA5}">
                      <a16:colId xmlns:a16="http://schemas.microsoft.com/office/drawing/2014/main" val="3105638139"/>
                    </a:ext>
                  </a:extLst>
                </a:gridCol>
              </a:tblGrid>
              <a:tr h="589397">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81295">
                <a:tc>
                  <a:txBody>
                    <a:bodyPr/>
                    <a:lstStyle/>
                    <a:p>
                      <a:r>
                        <a:rPr lang="pt-BR" sz="1400" b="0" dirty="0">
                          <a:solidFill>
                            <a:srgbClr val="1F4E79"/>
                          </a:solidFill>
                        </a:rPr>
                        <a:t>PLP é omisso, ensejando a possibilidade de interpretações com a finalidade de tributar as bolsas de estudos no âmbito do Prouni ou fora dele.</a:t>
                      </a:r>
                    </a:p>
                  </a:txBody>
                  <a:tcPr/>
                </a:tc>
                <a:tc>
                  <a:txBody>
                    <a:bodyPr/>
                    <a:lstStyle/>
                    <a:p>
                      <a:pPr marL="0" indent="0" algn="just">
                        <a:lnSpc>
                          <a:spcPct val="107000"/>
                        </a:lnSpc>
                        <a:spcAft>
                          <a:spcPts val="800"/>
                        </a:spcAft>
                        <a:buNone/>
                      </a:pPr>
                      <a:r>
                        <a:rPr lang="pt-BR" sz="1400" b="1" kern="100" dirty="0">
                          <a:solidFill>
                            <a:srgbClr val="1F4E79"/>
                          </a:solidFill>
                          <a:ea typeface="Calibri" panose="020F0502020204030204" pitchFamily="34" charset="0"/>
                          <a:cs typeface="Times New Roman" panose="02020603050405020304" pitchFamily="18" charset="0"/>
                        </a:rPr>
                        <a:t>N</a:t>
                      </a:r>
                      <a:r>
                        <a:rPr lang="pt-BR" sz="1400" b="1" kern="100" dirty="0">
                          <a:solidFill>
                            <a:srgbClr val="1F4E79"/>
                          </a:solidFill>
                          <a:effectLst/>
                          <a:ea typeface="Calibri" panose="020F0502020204030204" pitchFamily="34" charset="0"/>
                          <a:cs typeface="Times New Roman" panose="02020603050405020304" pitchFamily="18" charset="0"/>
                        </a:rPr>
                        <a:t>ão integram a base de cálculo do IBS e da CBS: (i) as bolsas de estudos parciais e integrais; e (</a:t>
                      </a:r>
                      <a:r>
                        <a:rPr lang="pt-BR" sz="1400" b="1" kern="100" dirty="0" err="1">
                          <a:solidFill>
                            <a:srgbClr val="1F4E79"/>
                          </a:solidFill>
                          <a:effectLst/>
                          <a:ea typeface="Calibri" panose="020F0502020204030204" pitchFamily="34" charset="0"/>
                          <a:cs typeface="Times New Roman" panose="02020603050405020304" pitchFamily="18" charset="0"/>
                        </a:rPr>
                        <a:t>ii</a:t>
                      </a:r>
                      <a:r>
                        <a:rPr lang="pt-BR" sz="1400" b="1" kern="100" dirty="0">
                          <a:solidFill>
                            <a:srgbClr val="1F4E79"/>
                          </a:solidFill>
                          <a:effectLst/>
                          <a:ea typeface="Calibri" panose="020F0502020204030204" pitchFamily="34" charset="0"/>
                          <a:cs typeface="Times New Roman" panose="02020603050405020304" pitchFamily="18" charset="0"/>
                        </a:rPr>
                        <a:t>) as bolsas parciais e integrais proporcionadas pelo PROUNI. Alguns municípios (como o de Fortaleza) vêm tentando tributar as bolsas parciais e integrais concedidas pelas instituições de ensino, inclusive do PROUNI</a:t>
                      </a:r>
                      <a:r>
                        <a:rPr lang="pt-BR" sz="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t-BR"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C383BD8F-AC94-B0FC-01C6-7952EF6E2301}"/>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25</a:t>
            </a:r>
          </a:p>
        </p:txBody>
      </p:sp>
    </p:spTree>
    <p:extLst>
      <p:ext uri="{BB962C8B-B14F-4D97-AF65-F5344CB8AC3E}">
        <p14:creationId xmlns:p14="http://schemas.microsoft.com/office/powerpoint/2010/main" val="338195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46D6E49-3038-D9DB-AFDB-9CAC30F95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indent="540385" algn="ctr">
              <a:lnSpc>
                <a:spcPct val="107000"/>
              </a:lnSpc>
              <a:spcAft>
                <a:spcPts val="800"/>
              </a:spcAft>
            </a:pPr>
            <a:r>
              <a:rPr lang="pt-BR" sz="3200" b="1" kern="100" dirty="0">
                <a:solidFill>
                  <a:schemeClr val="bg1"/>
                </a:solidFill>
                <a:latin typeface="+mn-lt"/>
                <a:ea typeface="Calibri" panose="020F0502020204030204" pitchFamily="34" charset="0"/>
                <a:cs typeface="Times New Roman" panose="02020603050405020304" pitchFamily="18" charset="0"/>
              </a:rPr>
              <a:t>Exportações Desoneração Completa da Cadeia</a:t>
            </a:r>
            <a:endParaRPr lang="pt-BR" sz="3200" b="1" kern="100" dirty="0">
              <a:solidFill>
                <a:schemeClr val="bg1"/>
              </a:solidFill>
              <a:effectLst/>
              <a:latin typeface="+mn-lt"/>
              <a:ea typeface="Calibri" panose="020F0502020204030204" pitchFamily="34" charset="0"/>
              <a:cs typeface="Times New Roman" panose="02020603050405020304" pitchFamily="18" charset="0"/>
            </a:endParaRPr>
          </a:p>
        </p:txBody>
      </p:sp>
      <p:sp>
        <p:nvSpPr>
          <p:cNvPr id="9" name="Espaço Reservado para Conteúdo 8">
            <a:extLst>
              <a:ext uri="{FF2B5EF4-FFF2-40B4-BE49-F238E27FC236}">
                <a16:creationId xmlns:a16="http://schemas.microsoft.com/office/drawing/2014/main" id="{0FEC57DF-0CCC-38CD-0F6C-263337845F39}"/>
              </a:ext>
            </a:extLst>
          </p:cNvPr>
          <p:cNvSpPr>
            <a:spLocks noGrp="1"/>
          </p:cNvSpPr>
          <p:nvPr>
            <p:ph idx="1"/>
          </p:nvPr>
        </p:nvSpPr>
        <p:spPr>
          <a:xfrm>
            <a:off x="198123" y="1582897"/>
            <a:ext cx="5998818" cy="4351338"/>
          </a:xfrm>
        </p:spPr>
        <p:txBody>
          <a:bodyPr vert="horz" lIns="91440" tIns="45720" rIns="91440" bIns="45720" numCol="1" rtlCol="0" anchor="t">
            <a:normAutofit fontScale="62500" lnSpcReduction="20000"/>
          </a:bodyPr>
          <a:lstStyle/>
          <a:p>
            <a:pPr marL="0" indent="0" algn="just">
              <a:lnSpc>
                <a:spcPct val="120000"/>
              </a:lnSpc>
              <a:spcBef>
                <a:spcPts val="500"/>
              </a:spcBef>
              <a:buNone/>
            </a:pPr>
            <a:r>
              <a:rPr lang="pt-BR" sz="1300" b="1" dirty="0">
                <a:solidFill>
                  <a:srgbClr val="1F4E79"/>
                </a:solidFill>
                <a:ea typeface="+mn-lt"/>
                <a:cs typeface="+mn-lt"/>
              </a:rPr>
              <a:t>Minuta - Emenda AO</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Acrescente-se inciso III ao caput do art. 84; e dê-se nova redação ao § 3º do art. 84 do Projeto, nos termos a seguir:</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“Art. 84. .........................................................................</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III – a prestação dos seguintes serviços vinculados direta e exclusivamente à exportação de bens materiais ou associados à </a:t>
            </a:r>
          </a:p>
          <a:p>
            <a:pPr marL="0" indent="0">
              <a:lnSpc>
                <a:spcPct val="120000"/>
              </a:lnSpc>
              <a:spcBef>
                <a:spcPts val="500"/>
              </a:spcBef>
              <a:buNone/>
            </a:pPr>
            <a:r>
              <a:rPr lang="pt-BR" sz="1300" b="1" dirty="0">
                <a:solidFill>
                  <a:srgbClr val="1F4E79"/>
                </a:solidFill>
                <a:ea typeface="+mn-lt"/>
                <a:cs typeface="+mn-lt"/>
              </a:rPr>
              <a:t>entrega no exterior de bens materiais: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a) serviços de intermediação na distribuição de mercadorias no exterior - comissão de agente;</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b) serviços de seguro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c) serviços de despacho aduaneiro;</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d) serviços de armazenagem de mercadorias;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e) serviços de transporte rodoviário, ferroviário, aéreo, aquaviário ou multimodal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f) serviços de manuseio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g) serviços de manuseio de contêineres;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h) serviços de unitização ou </a:t>
            </a:r>
            <a:r>
              <a:rPr lang="pt-BR" sz="1300" b="1" dirty="0" err="1">
                <a:solidFill>
                  <a:srgbClr val="1F4E79"/>
                </a:solidFill>
                <a:ea typeface="+mn-lt"/>
                <a:cs typeface="+mn-lt"/>
              </a:rPr>
              <a:t>desunitização</a:t>
            </a:r>
            <a:r>
              <a:rPr lang="pt-BR" sz="1300" b="1" dirty="0">
                <a:solidFill>
                  <a:srgbClr val="1F4E79"/>
                </a:solidFill>
                <a:ea typeface="+mn-lt"/>
                <a:cs typeface="+mn-lt"/>
              </a:rPr>
              <a:t>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i) serviços de consolidação ou </a:t>
            </a:r>
            <a:r>
              <a:rPr lang="pt-BR" sz="1300" b="1" dirty="0" err="1">
                <a:solidFill>
                  <a:srgbClr val="1F4E79"/>
                </a:solidFill>
                <a:ea typeface="+mn-lt"/>
                <a:cs typeface="+mn-lt"/>
              </a:rPr>
              <a:t>desconsolidação</a:t>
            </a:r>
            <a:r>
              <a:rPr lang="pt-BR" sz="1300" b="1" dirty="0">
                <a:solidFill>
                  <a:srgbClr val="1F4E79"/>
                </a:solidFill>
                <a:ea typeface="+mn-lt"/>
                <a:cs typeface="+mn-lt"/>
              </a:rPr>
              <a:t> documental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j) serviços de agenciamento de transporte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k) serviços de remessas expressas;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l) serviços de pesagem e medição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m) serviços de refrigeração de cargas;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n) arrendamento mercantil operacional ou locação de contêineres;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o) serviços de instalação e montagem de mercadorias exportadas;</a:t>
            </a:r>
            <a:endParaRPr lang="pt-BR" sz="1300" b="1" dirty="0">
              <a:solidFill>
                <a:srgbClr val="1F4E79"/>
              </a:solidFill>
              <a:ea typeface="Calibri" panose="020F0502020204030204"/>
              <a:cs typeface="Calibri" panose="020F0502020204030204"/>
            </a:endParaRPr>
          </a:p>
          <a:p>
            <a:pPr marL="0" indent="0">
              <a:lnSpc>
                <a:spcPct val="120000"/>
              </a:lnSpc>
              <a:spcBef>
                <a:spcPts val="500"/>
              </a:spcBef>
              <a:buNone/>
            </a:pPr>
            <a:r>
              <a:rPr lang="pt-BR" sz="1300" b="1" dirty="0">
                <a:solidFill>
                  <a:srgbClr val="1F4E79"/>
                </a:solidFill>
                <a:ea typeface="+mn-lt"/>
                <a:cs typeface="+mn-lt"/>
              </a:rPr>
              <a:t>p) serviços de treinamento para uso de mercadorias exportadas.</a:t>
            </a:r>
            <a:endParaRPr lang="pt-BR" sz="1300" b="1" dirty="0">
              <a:solidFill>
                <a:srgbClr val="1F4E79"/>
              </a:solidFill>
              <a:ea typeface="Calibri" panose="020F0502020204030204"/>
              <a:cs typeface="Calibri" panose="020F0502020204030204"/>
            </a:endParaRPr>
          </a:p>
          <a:p>
            <a:endParaRPr lang="pt-BR" dirty="0">
              <a:ea typeface="Calibri"/>
              <a:cs typeface="Calibri"/>
            </a:endParaRPr>
          </a:p>
        </p:txBody>
      </p:sp>
      <p:sp>
        <p:nvSpPr>
          <p:cNvPr id="10" name="CaixaDeTexto 9">
            <a:extLst>
              <a:ext uri="{FF2B5EF4-FFF2-40B4-BE49-F238E27FC236}">
                <a16:creationId xmlns:a16="http://schemas.microsoft.com/office/drawing/2014/main" id="{DE4D165D-950D-FD5D-66A9-3ECE82E89861}"/>
              </a:ext>
            </a:extLst>
          </p:cNvPr>
          <p:cNvSpPr txBox="1"/>
          <p:nvPr/>
        </p:nvSpPr>
        <p:spPr>
          <a:xfrm>
            <a:off x="6196941" y="1504030"/>
            <a:ext cx="5757809" cy="426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100" dirty="0">
                <a:solidFill>
                  <a:srgbClr val="1F4E79"/>
                </a:solidFill>
                <a:ea typeface="+mn-lt"/>
                <a:cs typeface="+mn-lt"/>
              </a:rPr>
              <a:t>........................................................................................</a:t>
            </a:r>
            <a:endParaRPr lang="pt-BR" sz="1100" dirty="0">
              <a:solidFill>
                <a:srgbClr val="1F4E79"/>
              </a:solidFill>
              <a:ea typeface="Calibri"/>
              <a:cs typeface="Calibri"/>
            </a:endParaRPr>
          </a:p>
          <a:p>
            <a:r>
              <a:rPr lang="pt-BR" sz="1100" b="1" dirty="0">
                <a:solidFill>
                  <a:srgbClr val="1F4E79"/>
                </a:solidFill>
                <a:ea typeface="+mn-lt"/>
                <a:cs typeface="+mn-lt"/>
              </a:rPr>
              <a:t>§ 3º Ato conjunto do Comitê Gestor do IBS e da RFB poderá definir outros serviços vinculados direta e exclusivamente à exportação de bens materiais ou associados à entrega no exterior de bens materiais, além dos previstos no inciso III do caput deste artigo.</a:t>
            </a:r>
            <a:endParaRPr lang="pt-BR" sz="1100" b="1" dirty="0">
              <a:solidFill>
                <a:srgbClr val="1F4E79"/>
              </a:solidFill>
              <a:ea typeface="Calibri"/>
              <a:cs typeface="Calibri"/>
            </a:endParaRPr>
          </a:p>
          <a:p>
            <a:r>
              <a:rPr lang="pt-BR" sz="1100" b="1" dirty="0">
                <a:solidFill>
                  <a:srgbClr val="1F4E79"/>
                </a:solidFill>
                <a:ea typeface="+mn-lt"/>
                <a:cs typeface="+mn-lt"/>
              </a:rPr>
              <a:t>......................................................................................... ”</a:t>
            </a:r>
            <a:endParaRPr lang="pt-BR" sz="1100" b="1" dirty="0">
              <a:solidFill>
                <a:srgbClr val="1F4E79"/>
              </a:solidFill>
              <a:ea typeface="Calibri"/>
              <a:cs typeface="Calibri"/>
            </a:endParaRPr>
          </a:p>
          <a:p>
            <a:r>
              <a:rPr lang="pt-BR" sz="1100" b="1" dirty="0">
                <a:solidFill>
                  <a:srgbClr val="1F4E79"/>
                </a:solidFill>
                <a:ea typeface="+mn-lt"/>
                <a:cs typeface="+mn-lt"/>
              </a:rPr>
              <a:t>JUSTIFICAÇÃO</a:t>
            </a:r>
            <a:endParaRPr lang="pt-BR" sz="1100" b="1" dirty="0">
              <a:solidFill>
                <a:srgbClr val="1F4E79"/>
              </a:solidFill>
              <a:ea typeface="Calibri"/>
              <a:cs typeface="Calibri"/>
            </a:endParaRPr>
          </a:p>
          <a:p>
            <a:r>
              <a:rPr lang="pt-BR" sz="1100" b="1" dirty="0">
                <a:solidFill>
                  <a:srgbClr val="1F4E79"/>
                </a:solidFill>
                <a:ea typeface="+mn-lt"/>
                <a:cs typeface="+mn-lt"/>
              </a:rPr>
              <a:t>(...)</a:t>
            </a:r>
            <a:endParaRPr lang="pt-BR" sz="1100" b="1" dirty="0">
              <a:solidFill>
                <a:srgbClr val="1F4E79"/>
              </a:solidFill>
              <a:ea typeface="Calibri"/>
              <a:cs typeface="Calibri"/>
            </a:endParaRPr>
          </a:p>
          <a:p>
            <a:r>
              <a:rPr lang="pt-BR" sz="1100" b="1" dirty="0">
                <a:solidFill>
                  <a:srgbClr val="1F4E79"/>
                </a:solidFill>
                <a:ea typeface="+mn-lt"/>
                <a:cs typeface="+mn-lt"/>
              </a:rPr>
              <a:t>A emenda visa esclarecer a definição de exportação de serviços e bens imateriais, incluindo direitos, para assegurar uma interpretação mais precisa e abrangente da legislação.</a:t>
            </a:r>
            <a:endParaRPr lang="pt-BR" sz="1100" b="1" dirty="0">
              <a:solidFill>
                <a:srgbClr val="1F4E79"/>
              </a:solidFill>
              <a:ea typeface="Calibri"/>
              <a:cs typeface="Calibri"/>
            </a:endParaRPr>
          </a:p>
          <a:p>
            <a:r>
              <a:rPr lang="pt-BR" sz="1100" b="1" dirty="0">
                <a:solidFill>
                  <a:srgbClr val="1F4E79"/>
                </a:solidFill>
                <a:ea typeface="+mn-lt"/>
                <a:cs typeface="+mn-lt"/>
              </a:rPr>
              <a:t>Ao especificar quais serviços serão considerados exportados, eliminam-se ambiguidades e garante-se que todas as operações relevantes sejam devidamente reconhecidas e tratadas como imunes. Isso é crucial para a correta aplicação das normas fiscais e para a promoção de um ambiente de negócios mais transparente e previsível. Ademais, facilita-se a compreensão e a aplicação das normas pelos agentes econômicos e pelas autoridades fiscais, reduzindo a possibilidade de litígios e promovendo uma maior eficiência na administração tributária.</a:t>
            </a:r>
            <a:endParaRPr lang="pt-BR" sz="1100" b="1" dirty="0">
              <a:solidFill>
                <a:srgbClr val="1F4E79"/>
              </a:solidFill>
              <a:ea typeface="Calibri"/>
              <a:cs typeface="Calibri"/>
            </a:endParaRPr>
          </a:p>
          <a:p>
            <a:r>
              <a:rPr lang="pt-BR" sz="1100" b="1" dirty="0">
                <a:solidFill>
                  <a:srgbClr val="1F4E79"/>
                </a:solidFill>
                <a:ea typeface="+mn-lt"/>
                <a:cs typeface="+mn-lt"/>
              </a:rPr>
              <a:t>Por fim, a previsão de que o Comitê Gestor do IBS e a RFB possam definir outros serviços à exportação de bens materiais, além dos já previstos, demonstra a flexibilidade e a adaptabilidade da legislação às mudanças e necessidades do mercado. Essa disposição permite que a legislação acompanhe a evolução das práticas comerciais e logísticas, garantindo que novos serviços que venham a surgir possam ser adequadamente enquadrados como exportações.</a:t>
            </a:r>
            <a:endParaRPr lang="pt-BR" sz="1100" b="1" dirty="0">
              <a:solidFill>
                <a:srgbClr val="1F4E79"/>
              </a:solidFill>
              <a:ea typeface="Calibri"/>
              <a:cs typeface="Calibri"/>
            </a:endParaRPr>
          </a:p>
          <a:p>
            <a:r>
              <a:rPr lang="pt-BR" sz="1100" b="1" dirty="0">
                <a:solidFill>
                  <a:srgbClr val="1F4E79"/>
                </a:solidFill>
                <a:ea typeface="+mn-lt"/>
                <a:cs typeface="+mn-lt"/>
              </a:rPr>
              <a:t>A emenda contribui, assim, para a modernização e a eficácia do sistema tributário, promovendo um ambiente de negócios mais dinâmico e favorável ao crescimento econômico.</a:t>
            </a:r>
            <a:endParaRPr lang="pt-BR" sz="1100" b="1" dirty="0">
              <a:solidFill>
                <a:srgbClr val="1F4E79"/>
              </a:solidFill>
            </a:endParaRPr>
          </a:p>
          <a:p>
            <a:pPr algn="l"/>
            <a:endParaRPr lang="pt-BR" dirty="0">
              <a:ea typeface="Calibri"/>
              <a:cs typeface="Calibri"/>
            </a:endParaRPr>
          </a:p>
        </p:txBody>
      </p:sp>
      <p:sp>
        <p:nvSpPr>
          <p:cNvPr id="4" name="CaixaDeTexto 3">
            <a:extLst>
              <a:ext uri="{FF2B5EF4-FFF2-40B4-BE49-F238E27FC236}">
                <a16:creationId xmlns:a16="http://schemas.microsoft.com/office/drawing/2014/main" id="{B956EECF-D804-9B51-3330-B0D9759785DB}"/>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26</a:t>
            </a:r>
          </a:p>
        </p:txBody>
      </p:sp>
    </p:spTree>
    <p:extLst>
      <p:ext uri="{BB962C8B-B14F-4D97-AF65-F5344CB8AC3E}">
        <p14:creationId xmlns:p14="http://schemas.microsoft.com/office/powerpoint/2010/main" val="90146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9" end="1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20" end="2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
                                            <p:txEl>
                                              <p:pRg st="2" end="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xEl>
                                              <p:pRg st="4" end="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xEl>
                                              <p:pRg st="5" end="5"/>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
                                            <p:txEl>
                                              <p:pRg st="7" end="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B099548-DCE9-BE4F-F69D-A1ECD778D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302424316"/>
              </p:ext>
            </p:extLst>
          </p:nvPr>
        </p:nvGraphicFramePr>
        <p:xfrm>
          <a:off x="837295" y="1412649"/>
          <a:ext cx="10517756" cy="4305347"/>
        </p:xfrm>
        <a:graphic>
          <a:graphicData uri="http://schemas.openxmlformats.org/drawingml/2006/table">
            <a:tbl>
              <a:tblPr firstRow="1" bandRow="1">
                <a:tableStyleId>{5C22544A-7EE6-4342-B048-85BDC9FD1C3A}</a:tableStyleId>
              </a:tblPr>
              <a:tblGrid>
                <a:gridCol w="5253127">
                  <a:extLst>
                    <a:ext uri="{9D8B030D-6E8A-4147-A177-3AD203B41FA5}">
                      <a16:colId xmlns:a16="http://schemas.microsoft.com/office/drawing/2014/main" val="1448021692"/>
                    </a:ext>
                  </a:extLst>
                </a:gridCol>
                <a:gridCol w="5264629">
                  <a:extLst>
                    <a:ext uri="{9D8B030D-6E8A-4147-A177-3AD203B41FA5}">
                      <a16:colId xmlns:a16="http://schemas.microsoft.com/office/drawing/2014/main" val="3105638139"/>
                    </a:ext>
                  </a:extLst>
                </a:gridCol>
              </a:tblGrid>
              <a:tr h="556307">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3722394">
                <a:tc>
                  <a:txBody>
                    <a:bodyPr/>
                    <a:lstStyle/>
                    <a:p>
                      <a:pPr lvl="0" algn="just">
                        <a:lnSpc>
                          <a:spcPct val="100000"/>
                        </a:lnSpc>
                        <a:spcBef>
                          <a:spcPts val="0"/>
                        </a:spcBef>
                        <a:spcAft>
                          <a:spcPts val="0"/>
                        </a:spcAft>
                        <a:buNone/>
                      </a:pPr>
                      <a:r>
                        <a:rPr lang="pt-BR" sz="1800" b="0" i="0" u="none" strike="noStrike" kern="100" noProof="0" dirty="0">
                          <a:solidFill>
                            <a:srgbClr val="1F4E79"/>
                          </a:solidFill>
                          <a:effectLst/>
                        </a:rPr>
                        <a:t>Há conflito entre a definição proposta no art. 84 e a redação do art. 11: </a:t>
                      </a:r>
                      <a:endParaRPr lang="pt-BR" dirty="0"/>
                    </a:p>
                    <a:p>
                      <a:pPr lvl="0" algn="just">
                        <a:lnSpc>
                          <a:spcPct val="100000"/>
                        </a:lnSpc>
                        <a:spcBef>
                          <a:spcPts val="0"/>
                        </a:spcBef>
                        <a:spcAft>
                          <a:spcPts val="0"/>
                        </a:spcAft>
                        <a:buNone/>
                      </a:pPr>
                      <a:r>
                        <a:rPr lang="pt-BR" sz="1800" b="0" i="0" u="none" strike="noStrike" kern="100" noProof="0" dirty="0">
                          <a:solidFill>
                            <a:srgbClr val="1F4E79"/>
                          </a:solidFill>
                          <a:effectLst/>
                        </a:rPr>
                        <a:t>“Art. 11 [...] § 8º Na hipótese de que trata o inciso X do caput deste artigo, caso o destinatário seja residente ou domiciliado no exterior, considera-se como local da operação o domicílio do adquirente.”</a:t>
                      </a:r>
                      <a:endParaRPr lang="pt-BR" dirty="0"/>
                    </a:p>
                    <a:p>
                      <a:pPr lvl="0" algn="just">
                        <a:lnSpc>
                          <a:spcPct val="100000"/>
                        </a:lnSpc>
                        <a:spcBef>
                          <a:spcPts val="0"/>
                        </a:spcBef>
                        <a:spcAft>
                          <a:spcPts val="0"/>
                        </a:spcAft>
                        <a:buNone/>
                      </a:pPr>
                      <a:r>
                        <a:rPr lang="pt-BR" sz="1800" b="0" i="0" u="none" strike="noStrike" kern="100" noProof="0" dirty="0">
                          <a:solidFill>
                            <a:srgbClr val="1F4E79"/>
                          </a:solidFill>
                          <a:effectLst/>
                        </a:rPr>
                        <a:t>Adicionalmente, o texto da proposta indica que a execução do serviço no exterior já constituiria exportação, no entanto, o texto dá margem a dupla interpretação: “apenas a parcela cuja execução ou consumo ocorrer no exterior será considerada exportação”.</a:t>
                      </a:r>
                      <a:endParaRPr lang="pt-BR" dirty="0"/>
                    </a:p>
                    <a:p>
                      <a:pPr marL="0" lvl="0" indent="0" algn="just">
                        <a:lnSpc>
                          <a:spcPct val="107000"/>
                        </a:lnSpc>
                        <a:spcAft>
                          <a:spcPts val="800"/>
                        </a:spcAft>
                        <a:buNone/>
                      </a:pPr>
                      <a:endParaRPr lang="pt-BR" sz="1800" kern="100" dirty="0">
                        <a:solidFill>
                          <a:srgbClr val="1F4E79"/>
                        </a:solidFill>
                        <a:effectLst/>
                        <a:ea typeface="Calibri"/>
                        <a:cs typeface="Times New Roman"/>
                      </a:endParaRPr>
                    </a:p>
                  </a:txBody>
                  <a:tcPr/>
                </a:tc>
                <a:tc>
                  <a:txBody>
                    <a:bodyPr/>
                    <a:lstStyle/>
                    <a:p>
                      <a:pPr lvl="0" algn="just">
                        <a:lnSpc>
                          <a:spcPct val="100000"/>
                        </a:lnSpc>
                        <a:spcBef>
                          <a:spcPts val="0"/>
                        </a:spcBef>
                        <a:spcAft>
                          <a:spcPts val="0"/>
                        </a:spcAft>
                        <a:buNone/>
                      </a:pPr>
                      <a:r>
                        <a:rPr lang="pt-BR" sz="800" b="1" i="0" u="none" strike="noStrike" kern="100" noProof="0" dirty="0">
                          <a:solidFill>
                            <a:srgbClr val="1F4E79"/>
                          </a:solidFill>
                          <a:effectLst/>
                        </a:rPr>
                        <a:t>Minuta - Emenda BI</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Dê-se ao inciso X do caput do art. 11, ao § 8º do art. 11, ao caput do art. 63, ao inciso VII do § 5º do art. 63, aos incisos I e II do caput do art. 84 e ao § 2º do art. 84 do Projeto a seguinte redação:</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“Art. 11. ...................................................................</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X – demais serviços e demais bens móveis imateriais, inclusive direitos, o local do domicílio principal do adquirente.</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 8º Na hipótese de que trata o inciso X do caput deste artigo, caso o adquirente seja residente ou domiciliado no exterior e o destinatário seja residente ou domiciliado no País, considera-se como local da operação o domicílio do destinatário.”</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“Art. 63. Para fins do disposto no art. 62 desta Lei Complementar, considera-se importação de serviço ou de bem imaterial, inclusive direitos, o fornecimento realizado por residente ou domiciliado no exterior cujo consumo ocorra no País, ainda que o fornecimento seja realizado no exterior.</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I – (Suprimir)</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II – (Suprimir)</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 5º ...............................................................................</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VII – o adquirente sujeito ao regime regular do IBS e da CBS pode apropriar e utilizar crédito conforme o disposto nos </a:t>
                      </a:r>
                      <a:r>
                        <a:rPr lang="pt-BR" sz="800" b="1" i="0" u="none" strike="noStrike" kern="100" noProof="0" dirty="0" err="1">
                          <a:solidFill>
                            <a:srgbClr val="1F4E79"/>
                          </a:solidFill>
                          <a:effectLst/>
                        </a:rPr>
                        <a:t>arts</a:t>
                      </a:r>
                      <a:r>
                        <a:rPr lang="pt-BR" sz="800" b="1" i="0" u="none" strike="noStrike" kern="100" noProof="0" dirty="0">
                          <a:solidFill>
                            <a:srgbClr val="1F4E79"/>
                          </a:solidFill>
                          <a:effectLst/>
                        </a:rPr>
                        <a:t>. 28 a 38 desta Lei Complementar;</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 ”</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“Art. 84. ......................................................................I – para residente ou domiciliado no exterior; e II – cujo consumo ocorra no exterior.</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 2º Na hipótese de haver fornecimento de serviços ou de bens imateriais, inclusive direitos, concomitantemente no território nacional e no exterior, apenas a parcela cujo consumo ocorrer no exterior será considerada exportação.</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 ”</a:t>
                      </a:r>
                      <a:endParaRPr lang="pt-BR" sz="800" b="1" dirty="0"/>
                    </a:p>
                    <a:p>
                      <a:pPr lvl="0" algn="just">
                        <a:lnSpc>
                          <a:spcPct val="100000"/>
                        </a:lnSpc>
                        <a:spcBef>
                          <a:spcPts val="0"/>
                        </a:spcBef>
                        <a:spcAft>
                          <a:spcPts val="0"/>
                        </a:spcAft>
                        <a:buNone/>
                      </a:pPr>
                      <a:r>
                        <a:rPr lang="pt-BR" sz="800" b="1" i="0" u="none" strike="noStrike" kern="100" noProof="0" dirty="0">
                          <a:solidFill>
                            <a:srgbClr val="1F4E79"/>
                          </a:solidFill>
                          <a:effectLst/>
                        </a:rPr>
                        <a:t>JUSTIFICAÇÃO (...)A presente emenda tem por objeto a efetivação de aperfeiçoamentos pontuais na redação do PLP, com vistas a evitar dúvidas interpretativas sobre os conceitos de importação e de exportação de serviços e bens imateriais, inclusive direitos. Dois parâmetros devem balizar essa identificação: fornecedor residente ou domiciliado no exterior e local do consumo no País para importação; e adquirente residente ou domiciliado no exterior e local do consumo no exterior para exportação. Propõe-se, em decorrência desses ajustes, a adequação no art. 11, inciso X e § 8º, para corretamente refletir essa opção legislativa.</a:t>
                      </a:r>
                      <a:endParaRPr lang="pt-BR" sz="800" b="1" dirty="0"/>
                    </a:p>
                  </a:txBody>
                  <a:tcPr/>
                </a:tc>
                <a:extLst>
                  <a:ext uri="{0D108BD9-81ED-4DB2-BD59-A6C34878D82A}">
                    <a16:rowId xmlns:a16="http://schemas.microsoft.com/office/drawing/2014/main" val="3721793824"/>
                  </a:ext>
                </a:extLst>
              </a:tr>
            </a:tbl>
          </a:graphicData>
        </a:graphic>
      </p:graphicFrame>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51015"/>
            <a:ext cx="9680275" cy="998968"/>
          </a:xfrm>
        </p:spPr>
        <p:txBody>
          <a:bodyPr>
            <a:noAutofit/>
          </a:bodyPr>
          <a:lstStyle/>
          <a:p>
            <a:pPr indent="540385" algn="ctr">
              <a:lnSpc>
                <a:spcPct val="107000"/>
              </a:lnSpc>
              <a:spcAft>
                <a:spcPts val="800"/>
              </a:spcAft>
            </a:pPr>
            <a:r>
              <a:rPr lang="pt-BR" sz="3200" b="1" dirty="0">
                <a:solidFill>
                  <a:schemeClr val="bg1"/>
                </a:solidFill>
                <a:latin typeface="Calibri"/>
                <a:ea typeface="+mj-lt"/>
                <a:cs typeface="+mj-lt"/>
              </a:rPr>
              <a:t>DEFINIÇÃO DE EXPORTAÇÃO E IMPORTAÇÃO</a:t>
            </a:r>
            <a:endParaRPr lang="pt-BR" b="1" dirty="0">
              <a:solidFill>
                <a:schemeClr val="bg1"/>
              </a:solidFill>
              <a:latin typeface="Calibri"/>
            </a:endParaRPr>
          </a:p>
        </p:txBody>
      </p:sp>
      <p:sp>
        <p:nvSpPr>
          <p:cNvPr id="5" name="CaixaDeTexto 4">
            <a:extLst>
              <a:ext uri="{FF2B5EF4-FFF2-40B4-BE49-F238E27FC236}">
                <a16:creationId xmlns:a16="http://schemas.microsoft.com/office/drawing/2014/main" id="{76CF5974-CFEE-AB9B-AC86-53149F209396}"/>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27</a:t>
            </a:r>
          </a:p>
        </p:txBody>
      </p:sp>
    </p:spTree>
    <p:extLst>
      <p:ext uri="{BB962C8B-B14F-4D97-AF65-F5344CB8AC3E}">
        <p14:creationId xmlns:p14="http://schemas.microsoft.com/office/powerpoint/2010/main" val="52855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B099548-DCE9-BE4F-F69D-A1ECD778D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699528810"/>
              </p:ext>
            </p:extLst>
          </p:nvPr>
        </p:nvGraphicFramePr>
        <p:xfrm>
          <a:off x="936686" y="1500997"/>
          <a:ext cx="10517756" cy="4278701"/>
        </p:xfrm>
        <a:graphic>
          <a:graphicData uri="http://schemas.openxmlformats.org/drawingml/2006/table">
            <a:tbl>
              <a:tblPr firstRow="1" bandRow="1">
                <a:tableStyleId>{5C22544A-7EE6-4342-B048-85BDC9FD1C3A}</a:tableStyleId>
              </a:tblPr>
              <a:tblGrid>
                <a:gridCol w="5253127">
                  <a:extLst>
                    <a:ext uri="{9D8B030D-6E8A-4147-A177-3AD203B41FA5}">
                      <a16:colId xmlns:a16="http://schemas.microsoft.com/office/drawing/2014/main" val="1448021692"/>
                    </a:ext>
                  </a:extLst>
                </a:gridCol>
                <a:gridCol w="5264629">
                  <a:extLst>
                    <a:ext uri="{9D8B030D-6E8A-4147-A177-3AD203B41FA5}">
                      <a16:colId xmlns:a16="http://schemas.microsoft.com/office/drawing/2014/main" val="3105638139"/>
                    </a:ext>
                  </a:extLst>
                </a:gridCol>
              </a:tblGrid>
              <a:tr h="556307">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3722394">
                <a:tc>
                  <a:txBody>
                    <a:bodyPr/>
                    <a:lstStyle/>
                    <a:p>
                      <a:pPr marL="0" lvl="0" indent="0" algn="just">
                        <a:lnSpc>
                          <a:spcPct val="107000"/>
                        </a:lnSpc>
                        <a:spcAft>
                          <a:spcPts val="800"/>
                        </a:spcAft>
                        <a:buNone/>
                      </a:pPr>
                      <a:r>
                        <a:rPr lang="pt-BR" sz="1800" kern="100" dirty="0">
                          <a:solidFill>
                            <a:srgbClr val="1F4E79"/>
                          </a:solidFill>
                          <a:effectLst/>
                          <a:ea typeface="Calibri" panose="020F0502020204030204" pitchFamily="34" charset="0"/>
                          <a:cs typeface="Times New Roman" panose="02020603050405020304" pitchFamily="18" charset="0"/>
                        </a:rPr>
                        <a:t>O art. 247 do PLP 68 utiliza o conceito “</a:t>
                      </a:r>
                      <a:r>
                        <a:rPr lang="pt-BR" sz="1800" i="1" kern="100" dirty="0">
                          <a:solidFill>
                            <a:srgbClr val="1F4E79"/>
                          </a:solidFill>
                          <a:effectLst/>
                          <a:ea typeface="Calibri" panose="020F0502020204030204" pitchFamily="34" charset="0"/>
                          <a:cs typeface="Times New Roman" panose="02020603050405020304" pitchFamily="18" charset="0"/>
                        </a:rPr>
                        <a:t>atividade preponderante</a:t>
                      </a:r>
                      <a:r>
                        <a:rPr lang="pt-BR" sz="1800" kern="100" dirty="0">
                          <a:solidFill>
                            <a:srgbClr val="1F4E79"/>
                          </a:solidFill>
                          <a:effectLst/>
                          <a:ea typeface="Calibri" panose="020F0502020204030204" pitchFamily="34" charset="0"/>
                          <a:cs typeface="Times New Roman" panose="02020603050405020304" pitchFamily="18" charset="0"/>
                        </a:rPr>
                        <a:t>” (conceito muito aberto que pode ensejar tentativa injusta de tributação pelo Fisco) para definir quando a pessoa física deve pagar CBS/IBS ao vender e/ou alugar seu imóvel. GT propõe estabelecer critérios claros e específicos.</a:t>
                      </a:r>
                    </a:p>
                  </a:txBody>
                  <a:tcPr/>
                </a:tc>
                <a:tc>
                  <a:txBody>
                    <a:bodyPr/>
                    <a:lstStyle/>
                    <a:p>
                      <a:pPr marL="41910" indent="0" algn="just">
                        <a:lnSpc>
                          <a:spcPct val="107000"/>
                        </a:lnSpc>
                        <a:spcAft>
                          <a:spcPts val="800"/>
                        </a:spcAft>
                        <a:buNone/>
                      </a:pPr>
                      <a:r>
                        <a:rPr lang="pt-BR" sz="1200" b="1" kern="100" dirty="0">
                          <a:solidFill>
                            <a:srgbClr val="1F4E79"/>
                          </a:solidFill>
                          <a:effectLst/>
                          <a:ea typeface="Calibri" panose="020F0502020204030204" pitchFamily="34" charset="0"/>
                          <a:cs typeface="Times New Roman" panose="02020603050405020304" pitchFamily="18" charset="0"/>
                        </a:rPr>
                        <a:t>“Art. 247. Não incidem o IBS e a CBS na alienação, locação, cessão onerosa e arrendamento de bem imóvel que seja de propriedade de pessoa física sujeita ao regime regular do IBS e da CBS, desde que a quantidade e o valor não caracterizem atividade econômica do contribuinte, nos termos do art. 248-A. Art. 248-A. Para fins do disposto no art. 21, inciso I, “b”,  considera-se contribuinte do IBS e da CBS a pessoa física que realizar:</a:t>
                      </a:r>
                    </a:p>
                    <a:p>
                      <a:pPr marL="41910" indent="0" algn="just">
                        <a:lnSpc>
                          <a:spcPct val="107000"/>
                        </a:lnSpc>
                        <a:spcAft>
                          <a:spcPts val="800"/>
                        </a:spcAft>
                        <a:buNone/>
                      </a:pPr>
                      <a:r>
                        <a:rPr lang="pt-BR" sz="1200" b="1" kern="100" dirty="0">
                          <a:solidFill>
                            <a:srgbClr val="1F4E79"/>
                          </a:solidFill>
                          <a:effectLst/>
                          <a:ea typeface="Calibri" panose="020F0502020204030204" pitchFamily="34" charset="0"/>
                          <a:cs typeface="Times New Roman" panose="02020603050405020304" pitchFamily="18" charset="0"/>
                        </a:rPr>
                        <a:t>I – locação, cessão onerosa e arrendamento de bem imóvel: a) cujo valor total das operações exceda o montante de R$ 120.000,00 (cento e vinte mil reais) em um período de 12 meses; e b) que tenham por objeto mais de 3 (três) bens imóveis no mesmo período de 12 meses;</a:t>
                      </a:r>
                    </a:p>
                    <a:p>
                      <a:pPr marL="41910" indent="0" algn="just">
                        <a:lnSpc>
                          <a:spcPct val="107000"/>
                        </a:lnSpc>
                        <a:spcAft>
                          <a:spcPts val="800"/>
                        </a:spcAft>
                        <a:buNone/>
                      </a:pPr>
                      <a:r>
                        <a:rPr lang="pt-BR" sz="1200" b="1" kern="100" dirty="0">
                          <a:solidFill>
                            <a:srgbClr val="1F4E79"/>
                          </a:solidFill>
                          <a:effectLst/>
                          <a:ea typeface="Calibri" panose="020F0502020204030204" pitchFamily="34" charset="0"/>
                          <a:cs typeface="Times New Roman" panose="02020603050405020304" pitchFamily="18" charset="0"/>
                        </a:rPr>
                        <a:t>II – alienação ou cessão de direitos, em um período de doze meses, de mais de 3 (três) bens imóveis que estejam no patrimônio do contribuinte há menos de 5 (cinco) anos da data de sua aquisição.</a:t>
                      </a:r>
                    </a:p>
                    <a:p>
                      <a:pPr marL="0" indent="0" algn="just">
                        <a:lnSpc>
                          <a:spcPct val="107000"/>
                        </a:lnSpc>
                        <a:spcAft>
                          <a:spcPts val="800"/>
                        </a:spcAft>
                        <a:buNone/>
                      </a:pPr>
                      <a:r>
                        <a:rPr lang="pt-BR" sz="1200" b="1" kern="100" dirty="0">
                          <a:solidFill>
                            <a:srgbClr val="1F4E79"/>
                          </a:solidFill>
                          <a:effectLst/>
                          <a:ea typeface="Calibri" panose="020F0502020204030204" pitchFamily="34" charset="0"/>
                          <a:cs typeface="Times New Roman" panose="02020603050405020304" pitchFamily="18" charset="0"/>
                        </a:rPr>
                        <a:t>Parágrafo único. No caso de bem imóvel recebido por doação ou herança, o prazo referido no inciso II do caput será contado desde a aquisição pelo “de cujus” ou pelo doador.”</a:t>
                      </a:r>
                    </a:p>
                  </a:txBody>
                  <a:tcPr/>
                </a:tc>
                <a:extLst>
                  <a:ext uri="{0D108BD9-81ED-4DB2-BD59-A6C34878D82A}">
                    <a16:rowId xmlns:a16="http://schemas.microsoft.com/office/drawing/2014/main" val="3721793824"/>
                  </a:ext>
                </a:extLst>
              </a:tr>
            </a:tbl>
          </a:graphicData>
        </a:graphic>
      </p:graphicFrame>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51015"/>
            <a:ext cx="9680275" cy="998968"/>
          </a:xfrm>
        </p:spPr>
        <p:txBody>
          <a:bodyPr>
            <a:noAutofit/>
          </a:bodyPr>
          <a:lstStyle/>
          <a:p>
            <a:pPr indent="540385" algn="ctr">
              <a:lnSpc>
                <a:spcPct val="107000"/>
              </a:lnSpc>
              <a:spcAft>
                <a:spcPts val="800"/>
              </a:spcAft>
            </a:pPr>
            <a:r>
              <a:rPr lang="pt-BR" sz="3200" b="1" dirty="0">
                <a:solidFill>
                  <a:schemeClr val="bg1"/>
                </a:solidFill>
                <a:latin typeface="+mn-lt"/>
              </a:rPr>
              <a:t>Imóvel da Pessoa Física</a:t>
            </a:r>
            <a:endParaRPr lang="pt-BR" sz="3200" b="1" kern="100" dirty="0">
              <a:solidFill>
                <a:schemeClr val="bg1"/>
              </a:solidFill>
              <a:effectLst/>
              <a:latin typeface="+mn-lt"/>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E168FD76-92DA-6B87-C4E0-B21ADA79E122}"/>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28</a:t>
            </a:r>
          </a:p>
        </p:txBody>
      </p:sp>
    </p:spTree>
    <p:extLst>
      <p:ext uri="{BB962C8B-B14F-4D97-AF65-F5344CB8AC3E}">
        <p14:creationId xmlns:p14="http://schemas.microsoft.com/office/powerpoint/2010/main" val="400873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exto&#10;&#10;Descrição gerada automaticamente com confiança média">
            <a:extLst>
              <a:ext uri="{FF2B5EF4-FFF2-40B4-BE49-F238E27FC236}">
                <a16:creationId xmlns:a16="http://schemas.microsoft.com/office/drawing/2014/main" id="{F9515887-3C90-06F0-7812-278453F1E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3" name="Espaço Reservado para Conteúdo 2">
            <a:extLst>
              <a:ext uri="{FF2B5EF4-FFF2-40B4-BE49-F238E27FC236}">
                <a16:creationId xmlns:a16="http://schemas.microsoft.com/office/drawing/2014/main" id="{EFCE28CA-4D25-4344-2661-5574AA3C4F68}"/>
              </a:ext>
            </a:extLst>
          </p:cNvPr>
          <p:cNvSpPr>
            <a:spLocks noGrp="1"/>
          </p:cNvSpPr>
          <p:nvPr>
            <p:ph idx="1"/>
          </p:nvPr>
        </p:nvSpPr>
        <p:spPr>
          <a:xfrm>
            <a:off x="611729" y="2107571"/>
            <a:ext cx="5175611" cy="2642858"/>
          </a:xfrm>
        </p:spPr>
        <p:txBody>
          <a:bodyPr>
            <a:normAutofit fontScale="85000" lnSpcReduction="20000"/>
          </a:bodyPr>
          <a:lstStyle/>
          <a:p>
            <a:pPr marL="0" indent="0">
              <a:buNone/>
            </a:pPr>
            <a:r>
              <a:rPr lang="pt-BR" sz="4400" b="1" dirty="0">
                <a:solidFill>
                  <a:schemeClr val="accent5">
                    <a:lumMod val="50000"/>
                  </a:schemeClr>
                </a:solidFill>
                <a:effectLst/>
                <a:ea typeface="Times New Roman" panose="02020603050405020304" pitchFamily="18" charset="0"/>
              </a:rPr>
              <a:t>Balanço</a:t>
            </a:r>
            <a:r>
              <a:rPr lang="pt-BR" b="1" dirty="0">
                <a:solidFill>
                  <a:schemeClr val="accent5">
                    <a:lumMod val="50000"/>
                  </a:schemeClr>
                </a:solidFill>
                <a:effectLst/>
                <a:ea typeface="Times New Roman" panose="02020603050405020304" pitchFamily="18" charset="0"/>
              </a:rPr>
              <a:t> </a:t>
            </a:r>
          </a:p>
          <a:p>
            <a:pPr marL="0" indent="0">
              <a:buNone/>
            </a:pPr>
            <a:r>
              <a:rPr lang="pt-BR" sz="1800" b="1" dirty="0">
                <a:solidFill>
                  <a:schemeClr val="accent5">
                    <a:lumMod val="50000"/>
                  </a:schemeClr>
                </a:solidFill>
                <a:effectLst/>
                <a:ea typeface="Times New Roman" panose="02020603050405020304" pitchFamily="18" charset="0"/>
              </a:rPr>
              <a:t>(6 </a:t>
            </a:r>
            <a:r>
              <a:rPr lang="pt-BR" sz="1800" b="1" dirty="0">
                <a:solidFill>
                  <a:schemeClr val="accent5">
                    <a:lumMod val="50000"/>
                  </a:schemeClr>
                </a:solidFill>
                <a:ea typeface="Times New Roman" panose="02020603050405020304" pitchFamily="18" charset="0"/>
              </a:rPr>
              <a:t>de </a:t>
            </a:r>
            <a:r>
              <a:rPr lang="pt-BR" sz="1800" b="1" dirty="0">
                <a:solidFill>
                  <a:schemeClr val="accent5">
                    <a:lumMod val="50000"/>
                  </a:schemeClr>
                </a:solidFill>
                <a:effectLst/>
                <a:ea typeface="Times New Roman" panose="02020603050405020304" pitchFamily="18" charset="0"/>
              </a:rPr>
              <a:t>agosto à 24 de outubro 2024)</a:t>
            </a:r>
          </a:p>
          <a:p>
            <a:pPr marL="0" indent="0">
              <a:buNone/>
            </a:pPr>
            <a:endParaRPr lang="pt-BR" sz="1800" b="1" dirty="0">
              <a:solidFill>
                <a:schemeClr val="accent5">
                  <a:lumMod val="50000"/>
                </a:schemeClr>
              </a:solidFill>
              <a:effectLst/>
              <a:ea typeface="Times New Roman" panose="02020603050405020304" pitchFamily="18" charset="0"/>
            </a:endParaRPr>
          </a:p>
          <a:p>
            <a:pPr marL="0" indent="0">
              <a:buNone/>
            </a:pPr>
            <a:r>
              <a:rPr lang="pt-BR" b="1" dirty="0">
                <a:solidFill>
                  <a:schemeClr val="accent5">
                    <a:lumMod val="50000"/>
                  </a:schemeClr>
                </a:solidFill>
                <a:effectLst/>
                <a:ea typeface="Times New Roman" panose="02020603050405020304" pitchFamily="18" charset="0"/>
              </a:rPr>
              <a:t>Cerca de </a:t>
            </a:r>
            <a:r>
              <a:rPr lang="pt-BR" b="1" dirty="0">
                <a:solidFill>
                  <a:schemeClr val="accent5">
                    <a:lumMod val="50000"/>
                  </a:schemeClr>
                </a:solidFill>
                <a:effectLst/>
                <a:highlight>
                  <a:srgbClr val="FFFF00"/>
                </a:highlight>
                <a:ea typeface="Times New Roman" panose="02020603050405020304" pitchFamily="18" charset="0"/>
              </a:rPr>
              <a:t>500 entidades atendidas</a:t>
            </a:r>
            <a:r>
              <a:rPr lang="pt-BR" b="1" dirty="0">
                <a:solidFill>
                  <a:schemeClr val="accent5">
                    <a:lumMod val="50000"/>
                  </a:schemeClr>
                </a:solidFill>
                <a:effectLst/>
                <a:ea typeface="Times New Roman" panose="02020603050405020304" pitchFamily="18" charset="0"/>
              </a:rPr>
              <a:t> em:</a:t>
            </a:r>
          </a:p>
          <a:p>
            <a:r>
              <a:rPr lang="pt-BR" b="1" dirty="0">
                <a:solidFill>
                  <a:schemeClr val="accent5">
                    <a:lumMod val="50000"/>
                  </a:schemeClr>
                </a:solidFill>
                <a:effectLst/>
                <a:ea typeface="Times New Roman" panose="02020603050405020304" pitchFamily="18" charset="0"/>
              </a:rPr>
              <a:t>21 audiências públicas </a:t>
            </a:r>
          </a:p>
          <a:p>
            <a:r>
              <a:rPr lang="pt-BR" b="1" dirty="0">
                <a:solidFill>
                  <a:schemeClr val="accent5">
                    <a:lumMod val="50000"/>
                  </a:schemeClr>
                </a:solidFill>
                <a:ea typeface="Times New Roman" panose="02020603050405020304" pitchFamily="18" charset="0"/>
              </a:rPr>
              <a:t>atendimentos em gabinete </a:t>
            </a:r>
          </a:p>
          <a:p>
            <a:r>
              <a:rPr lang="pt-BR" b="1" dirty="0">
                <a:solidFill>
                  <a:schemeClr val="accent5">
                    <a:lumMod val="50000"/>
                  </a:schemeClr>
                </a:solidFill>
                <a:ea typeface="Times New Roman" panose="02020603050405020304" pitchFamily="18" charset="0"/>
              </a:rPr>
              <a:t>visitas a instituições diversas</a:t>
            </a:r>
            <a:endParaRPr lang="pt-BR" dirty="0"/>
          </a:p>
        </p:txBody>
      </p:sp>
      <p:pic>
        <p:nvPicPr>
          <p:cNvPr id="5" name="Imagem 4" descr="Tabela&#10;&#10;Descrição gerada automaticamente">
            <a:extLst>
              <a:ext uri="{FF2B5EF4-FFF2-40B4-BE49-F238E27FC236}">
                <a16:creationId xmlns:a16="http://schemas.microsoft.com/office/drawing/2014/main" id="{031B772E-1CC7-B590-A6DE-9DB567DA2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0530"/>
            <a:ext cx="4967084" cy="5347866"/>
          </a:xfrm>
          <a:prstGeom prst="rect">
            <a:avLst/>
          </a:prstGeom>
        </p:spPr>
      </p:pic>
      <p:sp>
        <p:nvSpPr>
          <p:cNvPr id="4" name="CaixaDeTexto 3">
            <a:extLst>
              <a:ext uri="{FF2B5EF4-FFF2-40B4-BE49-F238E27FC236}">
                <a16:creationId xmlns:a16="http://schemas.microsoft.com/office/drawing/2014/main" id="{15FCD48C-598C-93CA-6AF7-CAFDD6A02476}"/>
              </a:ext>
            </a:extLst>
          </p:cNvPr>
          <p:cNvSpPr txBox="1"/>
          <p:nvPr/>
        </p:nvSpPr>
        <p:spPr>
          <a:xfrm>
            <a:off x="267419" y="284672"/>
            <a:ext cx="284672" cy="369332"/>
          </a:xfrm>
          <a:prstGeom prst="rect">
            <a:avLst/>
          </a:prstGeom>
          <a:noFill/>
        </p:spPr>
        <p:txBody>
          <a:bodyPr wrap="square" rtlCol="0">
            <a:spAutoFit/>
          </a:bodyPr>
          <a:lstStyle/>
          <a:p>
            <a:r>
              <a:rPr lang="pt-BR" b="1" dirty="0">
                <a:solidFill>
                  <a:srgbClr val="1F4E79"/>
                </a:solidFill>
              </a:rPr>
              <a:t>2</a:t>
            </a:r>
          </a:p>
        </p:txBody>
      </p:sp>
    </p:spTree>
    <p:extLst>
      <p:ext uri="{BB962C8B-B14F-4D97-AF65-F5344CB8AC3E}">
        <p14:creationId xmlns:p14="http://schemas.microsoft.com/office/powerpoint/2010/main" val="34590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B099548-DCE9-BE4F-F69D-A1ECD778D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51015"/>
            <a:ext cx="9680275" cy="998968"/>
          </a:xfrm>
        </p:spPr>
        <p:txBody>
          <a:bodyPr>
            <a:noAutofit/>
          </a:bodyPr>
          <a:lstStyle/>
          <a:p>
            <a:pPr indent="540385" algn="ctr">
              <a:lnSpc>
                <a:spcPct val="107000"/>
              </a:lnSpc>
              <a:spcAft>
                <a:spcPts val="800"/>
              </a:spcAft>
            </a:pPr>
            <a:r>
              <a:rPr lang="pt-BR" sz="3200" b="1" dirty="0">
                <a:solidFill>
                  <a:schemeClr val="bg1"/>
                </a:solidFill>
                <a:latin typeface="+mn-lt"/>
                <a:ea typeface="+mj-lt"/>
                <a:cs typeface="+mj-lt"/>
              </a:rPr>
              <a:t>CONSTRUÇÃO CIVIL </a:t>
            </a:r>
            <a:endParaRPr lang="pt-BR" b="1" dirty="0">
              <a:solidFill>
                <a:schemeClr val="bg1"/>
              </a:solidFill>
              <a:latin typeface="+mn-lt"/>
              <a:ea typeface="+mj-lt"/>
              <a:cs typeface="+mj-lt"/>
            </a:endParaRPr>
          </a:p>
        </p:txBody>
      </p:sp>
      <p:sp>
        <p:nvSpPr>
          <p:cNvPr id="6" name="Espaço Reservado para Conteúdo 5">
            <a:extLst>
              <a:ext uri="{FF2B5EF4-FFF2-40B4-BE49-F238E27FC236}">
                <a16:creationId xmlns:a16="http://schemas.microsoft.com/office/drawing/2014/main" id="{7B23F4EE-F76E-32D9-8771-9E39703F225E}"/>
              </a:ext>
            </a:extLst>
          </p:cNvPr>
          <p:cNvSpPr>
            <a:spLocks noGrp="1"/>
          </p:cNvSpPr>
          <p:nvPr>
            <p:ph idx="1"/>
          </p:nvPr>
        </p:nvSpPr>
        <p:spPr>
          <a:xfrm>
            <a:off x="838199" y="1617281"/>
            <a:ext cx="10515600" cy="4351338"/>
          </a:xfrm>
        </p:spPr>
        <p:txBody>
          <a:bodyPr>
            <a:normAutofit/>
          </a:bodyPr>
          <a:lstStyle/>
          <a:p>
            <a:pPr lvl="0">
              <a:lnSpc>
                <a:spcPct val="100000"/>
              </a:lnSpc>
              <a:spcBef>
                <a:spcPts val="0"/>
              </a:spcBef>
              <a:spcAft>
                <a:spcPts val="0"/>
              </a:spcAft>
              <a:buNone/>
            </a:pPr>
            <a:r>
              <a:rPr lang="pt-BR" sz="2000" b="1" i="0" u="none" strike="noStrike" kern="100" noProof="0" dirty="0">
                <a:solidFill>
                  <a:srgbClr val="1F4E79"/>
                </a:solidFill>
                <a:effectLst/>
              </a:rPr>
              <a:t>GT CAE</a:t>
            </a:r>
          </a:p>
          <a:p>
            <a:pPr lvl="0">
              <a:lnSpc>
                <a:spcPct val="100000"/>
              </a:lnSpc>
              <a:spcBef>
                <a:spcPts val="0"/>
              </a:spcBef>
              <a:spcAft>
                <a:spcPts val="0"/>
              </a:spcAft>
              <a:buNone/>
            </a:pPr>
            <a:r>
              <a:rPr lang="pt-BR" sz="1800" b="1" i="0" u="none" strike="noStrike" kern="100" noProof="0" dirty="0">
                <a:solidFill>
                  <a:srgbClr val="1F4E79"/>
                </a:solidFill>
                <a:effectLst/>
              </a:rPr>
              <a:t>Redução das alíquotas de IBS e CBS para operações com bens imóveis: de 60% para 80% de redução para locação, cessão onerosa e arrendamento; e de 40% para 60% de redução para operações em geral; </a:t>
            </a:r>
            <a:endParaRPr lang="pt-BR" sz="1800" b="1" dirty="0"/>
          </a:p>
          <a:p>
            <a:pPr lvl="0">
              <a:lnSpc>
                <a:spcPct val="100000"/>
              </a:lnSpc>
              <a:spcBef>
                <a:spcPts val="0"/>
              </a:spcBef>
              <a:spcAft>
                <a:spcPts val="0"/>
              </a:spcAft>
              <a:buNone/>
            </a:pPr>
            <a:r>
              <a:rPr lang="pt-BR" sz="1800" b="1" i="0" u="none" strike="noStrike" kern="100" noProof="0" dirty="0">
                <a:solidFill>
                  <a:srgbClr val="1F4E79"/>
                </a:solidFill>
                <a:effectLst/>
              </a:rPr>
              <a:t>Especificação de critérios objetivos para definir a pessoa física contribuinte do IBS e da CBS nas operações de alienação, locação, cessão onerosa e arrendamento de bem imóvel; (ver “imóvel da pessoa física”);</a:t>
            </a:r>
            <a:endParaRPr lang="pt-BR" sz="1800" b="1" dirty="0"/>
          </a:p>
          <a:p>
            <a:pPr lvl="0">
              <a:lnSpc>
                <a:spcPct val="100000"/>
              </a:lnSpc>
              <a:spcBef>
                <a:spcPts val="0"/>
              </a:spcBef>
              <a:spcAft>
                <a:spcPts val="0"/>
              </a:spcAft>
              <a:buNone/>
            </a:pPr>
            <a:r>
              <a:rPr lang="pt-BR" sz="1800" b="1" i="0" u="none" strike="noStrike" kern="100" noProof="0" dirty="0">
                <a:solidFill>
                  <a:srgbClr val="1F4E79"/>
                </a:solidFill>
                <a:effectLst/>
              </a:rPr>
              <a:t>Previsão de norma de transição para o setor imobiliário que abrange o contribuinte que realizar incorporação imobiliária submetida ao patrimônio de afetação e, a partir de 1º de janeiro de 2029, o contribuinte que realizar alienação de bens imóveis, ainda que na modalidade de incorporação ou parcelamento do solo;</a:t>
            </a:r>
            <a:endParaRPr lang="pt-BR" sz="1800" b="1" i="0" u="none" strike="noStrike" noProof="0" dirty="0"/>
          </a:p>
          <a:p>
            <a:pPr marL="41910" lvl="0" indent="0">
              <a:lnSpc>
                <a:spcPct val="107000"/>
              </a:lnSpc>
              <a:spcAft>
                <a:spcPts val="800"/>
              </a:spcAft>
              <a:buNone/>
            </a:pPr>
            <a:endParaRPr lang="pt-BR" sz="1800" b="1" i="0" u="none" strike="noStrike" kern="100" noProof="0" dirty="0">
              <a:solidFill>
                <a:srgbClr val="1F4E79"/>
              </a:solidFill>
              <a:effectLst/>
            </a:endParaRPr>
          </a:p>
          <a:p>
            <a:pPr marL="41910" lvl="0" indent="0">
              <a:lnSpc>
                <a:spcPct val="107000"/>
              </a:lnSpc>
              <a:spcAft>
                <a:spcPts val="800"/>
              </a:spcAft>
              <a:buNone/>
            </a:pPr>
            <a:r>
              <a:rPr lang="pt-BR" sz="1800" b="1" i="0" u="none" strike="noStrike" kern="100" noProof="0" dirty="0">
                <a:solidFill>
                  <a:srgbClr val="1F4E79"/>
                </a:solidFill>
                <a:effectLst/>
              </a:rPr>
              <a:t>Reequilíbrio contratos administrativos – redução do prazo para análise e decisão acerca do pedido de 90 para 60 dias, prorrogáveis por igual período, além supressão da exigência de regularidade fiscal e trabalhista para o pleito de reequilíbrio e exclusão da previsão de multa por irregularidade documental</a:t>
            </a:r>
            <a:endParaRPr lang="pt-BR" sz="1800" b="1" dirty="0"/>
          </a:p>
          <a:p>
            <a:endParaRPr lang="pt-BR" sz="1800" dirty="0"/>
          </a:p>
        </p:txBody>
      </p:sp>
      <p:sp>
        <p:nvSpPr>
          <p:cNvPr id="4" name="CaixaDeTexto 3">
            <a:extLst>
              <a:ext uri="{FF2B5EF4-FFF2-40B4-BE49-F238E27FC236}">
                <a16:creationId xmlns:a16="http://schemas.microsoft.com/office/drawing/2014/main" id="{E4515C71-5E77-F9D0-2700-A61DEDC988D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29</a:t>
            </a:r>
          </a:p>
        </p:txBody>
      </p:sp>
    </p:spTree>
    <p:extLst>
      <p:ext uri="{BB962C8B-B14F-4D97-AF65-F5344CB8AC3E}">
        <p14:creationId xmlns:p14="http://schemas.microsoft.com/office/powerpoint/2010/main" val="25760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D849730E-FD7A-DF53-7D9A-BC8063002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algn="ctr"/>
            <a:r>
              <a:rPr lang="pt-BR" sz="3200" b="1" dirty="0">
                <a:solidFill>
                  <a:schemeClr val="bg1"/>
                </a:solidFill>
                <a:latin typeface="+mn-lt"/>
              </a:rPr>
              <a:t>Exclusão da </a:t>
            </a:r>
            <a:r>
              <a:rPr lang="pt-BR" sz="3200" b="1" dirty="0" err="1">
                <a:solidFill>
                  <a:schemeClr val="bg1"/>
                </a:solidFill>
                <a:latin typeface="+mn-lt"/>
              </a:rPr>
              <a:t>Cosip</a:t>
            </a:r>
            <a:r>
              <a:rPr lang="pt-BR" sz="3200" b="1" dirty="0">
                <a:solidFill>
                  <a:schemeClr val="bg1"/>
                </a:solidFill>
                <a:latin typeface="+mn-lt"/>
              </a:rPr>
              <a:t> da Base de Cálculo da CBS e do IBS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518541718"/>
              </p:ext>
            </p:extLst>
          </p:nvPr>
        </p:nvGraphicFramePr>
        <p:xfrm>
          <a:off x="837121" y="2096217"/>
          <a:ext cx="10517756" cy="266556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7740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2088154">
                <a:tc>
                  <a:txBody>
                    <a:bodyPr/>
                    <a:lstStyle/>
                    <a:p>
                      <a:r>
                        <a:rPr lang="pt-BR" sz="1700" b="0" kern="1200" dirty="0">
                          <a:solidFill>
                            <a:srgbClr val="1F4E79"/>
                          </a:solidFill>
                          <a:effectLst/>
                          <a:latin typeface="+mn-lt"/>
                          <a:ea typeface="+mn-ea"/>
                          <a:cs typeface="+mn-cs"/>
                        </a:rPr>
                        <a:t>Não fala sobre a </a:t>
                      </a:r>
                      <a:r>
                        <a:rPr lang="pt-BR" sz="1700" b="0" kern="1200" dirty="0" err="1">
                          <a:solidFill>
                            <a:srgbClr val="1F4E79"/>
                          </a:solidFill>
                          <a:effectLst/>
                          <a:latin typeface="+mn-lt"/>
                          <a:ea typeface="+mn-ea"/>
                          <a:cs typeface="+mn-cs"/>
                        </a:rPr>
                        <a:t>Cosip</a:t>
                      </a:r>
                      <a:r>
                        <a:rPr lang="pt-BR" sz="1700" b="0" kern="1200" dirty="0">
                          <a:solidFill>
                            <a:srgbClr val="1F4E79"/>
                          </a:solidFill>
                          <a:effectLst/>
                          <a:latin typeface="+mn-lt"/>
                          <a:ea typeface="+mn-ea"/>
                          <a:cs typeface="+mn-cs"/>
                        </a:rPr>
                        <a:t>.</a:t>
                      </a:r>
                      <a:endParaRPr lang="pt-BR" sz="1700" b="0" dirty="0">
                        <a:solidFill>
                          <a:srgbClr val="1F4E79"/>
                        </a:solidFill>
                      </a:endParaRPr>
                    </a:p>
                  </a:txBody>
                  <a:tcPr/>
                </a:tc>
                <a:tc>
                  <a:txBody>
                    <a:bodyPr/>
                    <a:lstStyle/>
                    <a:p>
                      <a:pPr marL="0" lvl="0" indent="0" algn="just">
                        <a:lnSpc>
                          <a:spcPct val="107000"/>
                        </a:lnSpc>
                        <a:spcAft>
                          <a:spcPts val="800"/>
                        </a:spcAft>
                        <a:buNone/>
                      </a:pPr>
                      <a:r>
                        <a:rPr lang="pt-BR" sz="1800" b="1" kern="100" dirty="0">
                          <a:solidFill>
                            <a:srgbClr val="1F4E79"/>
                          </a:solidFill>
                          <a:effectLst/>
                          <a:ea typeface="Calibri" panose="020F0502020204030204" pitchFamily="34" charset="0"/>
                          <a:cs typeface="Times New Roman" panose="02020603050405020304" pitchFamily="18" charset="0"/>
                        </a:rPr>
                        <a:t>A </a:t>
                      </a:r>
                      <a:r>
                        <a:rPr lang="pt-BR" sz="1800" b="1" kern="100" dirty="0" err="1">
                          <a:solidFill>
                            <a:srgbClr val="1F4E79"/>
                          </a:solidFill>
                          <a:effectLst/>
                          <a:ea typeface="Calibri" panose="020F0502020204030204" pitchFamily="34" charset="0"/>
                          <a:cs typeface="Times New Roman" panose="02020603050405020304" pitchFamily="18" charset="0"/>
                        </a:rPr>
                        <a:t>Cosip</a:t>
                      </a:r>
                      <a:r>
                        <a:rPr lang="pt-BR" sz="1800" b="1" kern="100" dirty="0">
                          <a:solidFill>
                            <a:srgbClr val="1F4E79"/>
                          </a:solidFill>
                          <a:effectLst/>
                          <a:ea typeface="Calibri" panose="020F0502020204030204" pitchFamily="34" charset="0"/>
                          <a:cs typeface="Times New Roman" panose="02020603050405020304" pitchFamily="18" charset="0"/>
                        </a:rPr>
                        <a:t> (contribuição para o custeio do serviço de iluminação pública) é recolhida pelos Municípios para custear a iluminação pública. Não há razão para integrar a base de cálculo da CBS/IBS. Texto silente, necessário deixar expressa a não incidência.</a:t>
                      </a:r>
                    </a:p>
                    <a:p>
                      <a:endParaRPr lang="pt-BR" sz="1400"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ABBB6B8B-AC97-AEA0-7AF8-A136621E0728}"/>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30</a:t>
            </a:r>
          </a:p>
        </p:txBody>
      </p:sp>
    </p:spTree>
    <p:extLst>
      <p:ext uri="{BB962C8B-B14F-4D97-AF65-F5344CB8AC3E}">
        <p14:creationId xmlns:p14="http://schemas.microsoft.com/office/powerpoint/2010/main" val="19587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119DA5A2-916A-906F-C161-3BAB99C86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517582"/>
            <a:ext cx="9680275" cy="892884"/>
          </a:xfrm>
        </p:spPr>
        <p:txBody>
          <a:bodyPr>
            <a:noAutofit/>
          </a:bodyPr>
          <a:lstStyle/>
          <a:p>
            <a:pPr algn="ctr"/>
            <a:r>
              <a:rPr lang="pt-BR" sz="3200" b="1" dirty="0">
                <a:solidFill>
                  <a:schemeClr val="bg1"/>
                </a:solidFill>
                <a:latin typeface="+mn-lt"/>
              </a:rPr>
              <a:t>“Autoprodução”/ “Autoconsumo</a:t>
            </a:r>
            <a:br>
              <a:rPr lang="pt-BR" sz="3200" b="1" dirty="0">
                <a:solidFill>
                  <a:schemeClr val="bg1"/>
                </a:solidFill>
                <a:latin typeface="+mn-lt"/>
              </a:rPr>
            </a:br>
            <a:r>
              <a:rPr lang="pt-BR" sz="3200" b="1" kern="100" dirty="0">
                <a:solidFill>
                  <a:schemeClr val="bg1"/>
                </a:solidFill>
                <a:effectLst/>
                <a:latin typeface="+mn-lt"/>
                <a:ea typeface="Calibri" panose="020F0502020204030204" pitchFamily="34" charset="0"/>
                <a:cs typeface="Times New Roman" panose="02020603050405020304" pitchFamily="18" charset="0"/>
              </a:rPr>
              <a:t>Energia Elétrica – Não Incidência CBS/IBS</a:t>
            </a:r>
            <a:br>
              <a:rPr lang="pt-BR" sz="3200" b="1" kern="100" dirty="0">
                <a:solidFill>
                  <a:schemeClr val="bg1"/>
                </a:solidFill>
                <a:effectLst/>
                <a:latin typeface="+mn-lt"/>
                <a:ea typeface="Calibri" panose="020F0502020204030204" pitchFamily="34" charset="0"/>
                <a:cs typeface="Times New Roman" panose="02020603050405020304" pitchFamily="18" charset="0"/>
              </a:rPr>
            </a:br>
            <a:endParaRPr lang="pt-BR" sz="32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18371436"/>
              </p:ext>
            </p:extLst>
          </p:nvPr>
        </p:nvGraphicFramePr>
        <p:xfrm>
          <a:off x="837121" y="2096217"/>
          <a:ext cx="10517756" cy="2665563"/>
        </p:xfrm>
        <a:graphic>
          <a:graphicData uri="http://schemas.openxmlformats.org/drawingml/2006/table">
            <a:tbl>
              <a:tblPr firstRow="1" bandRow="1">
                <a:tableStyleId>{5C22544A-7EE6-4342-B048-85BDC9FD1C3A}</a:tableStyleId>
              </a:tblPr>
              <a:tblGrid>
                <a:gridCol w="5123732">
                  <a:extLst>
                    <a:ext uri="{9D8B030D-6E8A-4147-A177-3AD203B41FA5}">
                      <a16:colId xmlns:a16="http://schemas.microsoft.com/office/drawing/2014/main" val="1448021692"/>
                    </a:ext>
                  </a:extLst>
                </a:gridCol>
                <a:gridCol w="5394024">
                  <a:extLst>
                    <a:ext uri="{9D8B030D-6E8A-4147-A177-3AD203B41FA5}">
                      <a16:colId xmlns:a16="http://schemas.microsoft.com/office/drawing/2014/main" val="3105638139"/>
                    </a:ext>
                  </a:extLst>
                </a:gridCol>
              </a:tblGrid>
              <a:tr h="57740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2088154">
                <a:tc>
                  <a:txBody>
                    <a:bodyPr/>
                    <a:lstStyle/>
                    <a:p>
                      <a:r>
                        <a:rPr lang="pt-BR" sz="1700" b="0" dirty="0">
                          <a:solidFill>
                            <a:srgbClr val="1F4E79"/>
                          </a:solidFill>
                        </a:rPr>
                        <a:t>A redação do PLP pode deixar dúvidas quanto a não incidência do CBS/IBS sobre a autoprodução/autoconsumo de energia elétrica pelas empresas.</a:t>
                      </a:r>
                    </a:p>
                  </a:txBody>
                  <a:tcPr/>
                </a:tc>
                <a:tc>
                  <a:txBody>
                    <a:bodyPr/>
                    <a:lstStyle/>
                    <a:p>
                      <a:pPr marL="0" lvl="0" indent="0" algn="just">
                        <a:lnSpc>
                          <a:spcPct val="107000"/>
                        </a:lnSpc>
                        <a:buNone/>
                      </a:pPr>
                      <a:r>
                        <a:rPr lang="pt-BR" sz="1800" b="1" kern="100" dirty="0">
                          <a:solidFill>
                            <a:srgbClr val="1F4E79"/>
                          </a:solidFill>
                          <a:effectLst/>
                          <a:ea typeface="Calibri" panose="020F0502020204030204" pitchFamily="34" charset="0"/>
                          <a:cs typeface="Times New Roman" panose="02020603050405020304" pitchFamily="18" charset="0"/>
                        </a:rPr>
                        <a:t>Não incidência de CBS e do IBS sobre o consumo de energia elétrica produzida pela própria empresa, o que é conhecido como “autoconsumo” ou “autoprodução.</a:t>
                      </a:r>
                      <a:endParaRPr lang="pt-BR" sz="1400" b="1"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1D069BAC-6366-3EE8-29CF-425B9DDBB39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31</a:t>
            </a:r>
          </a:p>
        </p:txBody>
      </p:sp>
    </p:spTree>
    <p:extLst>
      <p:ext uri="{BB962C8B-B14F-4D97-AF65-F5344CB8AC3E}">
        <p14:creationId xmlns:p14="http://schemas.microsoft.com/office/powerpoint/2010/main" val="773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A5732099-1D7F-044B-949F-72166B1FE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6" y="215610"/>
            <a:ext cx="9680275" cy="927390"/>
          </a:xfrm>
        </p:spPr>
        <p:txBody>
          <a:bodyPr>
            <a:noAutofit/>
          </a:bodyPr>
          <a:lstStyle/>
          <a:p>
            <a:pPr algn="ctr">
              <a:lnSpc>
                <a:spcPct val="107000"/>
              </a:lnSpc>
              <a:spcAft>
                <a:spcPts val="800"/>
              </a:spcAft>
            </a:pPr>
            <a:r>
              <a:rPr lang="pt-BR" sz="2800" b="1" kern="100" dirty="0">
                <a:solidFill>
                  <a:schemeClr val="bg1"/>
                </a:solidFill>
                <a:latin typeface="Calibri"/>
                <a:ea typeface="Calibri"/>
                <a:cs typeface="Calibri"/>
              </a:rPr>
              <a:t>Split </a:t>
            </a:r>
            <a:r>
              <a:rPr lang="pt-BR" sz="2800" b="1" kern="100" dirty="0" err="1">
                <a:solidFill>
                  <a:schemeClr val="bg1"/>
                </a:solidFill>
                <a:latin typeface="Calibri"/>
                <a:ea typeface="Calibri"/>
                <a:cs typeface="Calibri"/>
              </a:rPr>
              <a:t>payment</a:t>
            </a:r>
            <a:endParaRPr lang="pt-BR" sz="2800" dirty="0">
              <a:solidFill>
                <a:schemeClr val="bg1"/>
              </a:solidFill>
            </a:endParaRPr>
          </a:p>
        </p:txBody>
      </p:sp>
      <p:sp>
        <p:nvSpPr>
          <p:cNvPr id="6" name="Espaço Reservado para Conteúdo 5">
            <a:extLst>
              <a:ext uri="{FF2B5EF4-FFF2-40B4-BE49-F238E27FC236}">
                <a16:creationId xmlns:a16="http://schemas.microsoft.com/office/drawing/2014/main" id="{D59E08CE-42D6-7062-AF9D-8BF6C39F9DD9}"/>
              </a:ext>
            </a:extLst>
          </p:cNvPr>
          <p:cNvSpPr>
            <a:spLocks noGrp="1"/>
          </p:cNvSpPr>
          <p:nvPr>
            <p:ph idx="1"/>
          </p:nvPr>
        </p:nvSpPr>
        <p:spPr>
          <a:xfrm>
            <a:off x="838200" y="1713865"/>
            <a:ext cx="10515600" cy="4351338"/>
          </a:xfrm>
        </p:spPr>
        <p:txBody>
          <a:bodyPr vert="horz" lIns="91440" tIns="45720" rIns="91440" bIns="45720" rtlCol="0" anchor="t">
            <a:normAutofit/>
          </a:bodyPr>
          <a:lstStyle/>
          <a:p>
            <a:r>
              <a:rPr lang="pt-BR" sz="1800" b="1" dirty="0">
                <a:solidFill>
                  <a:srgbClr val="1F4E79"/>
                </a:solidFill>
                <a:ea typeface="+mn-lt"/>
                <a:cs typeface="+mn-lt"/>
              </a:rPr>
              <a:t>Recolhimento na liquidação financeira da operação (split </a:t>
            </a:r>
            <a:r>
              <a:rPr lang="pt-BR" sz="1800" b="1" dirty="0" err="1">
                <a:solidFill>
                  <a:srgbClr val="1F4E79"/>
                </a:solidFill>
                <a:ea typeface="+mn-lt"/>
                <a:cs typeface="+mn-lt"/>
              </a:rPr>
              <a:t>payment</a:t>
            </a:r>
            <a:r>
              <a:rPr lang="pt-BR" sz="1800" b="1" dirty="0">
                <a:solidFill>
                  <a:srgbClr val="1F4E79"/>
                </a:solidFill>
                <a:ea typeface="+mn-lt"/>
                <a:cs typeface="+mn-lt"/>
              </a:rPr>
              <a:t>), para tornar regra geral o modelo simplificado desde o início de 2026, implementar a ferramenta simultaneamente para os principais meios de pagamento e prever a adoção do modelo inteligente a partir de 2027;</a:t>
            </a:r>
            <a:endParaRPr lang="pt-BR" sz="1800" b="1" dirty="0">
              <a:solidFill>
                <a:srgbClr val="1F4E79"/>
              </a:solidFill>
              <a:ea typeface="Calibri" panose="020F0502020204030204"/>
              <a:cs typeface="Calibri" panose="020F0502020204030204"/>
            </a:endParaRPr>
          </a:p>
          <a:p>
            <a:r>
              <a:rPr lang="pt-BR" sz="1800" b="1" dirty="0">
                <a:solidFill>
                  <a:srgbClr val="1F4E79"/>
                </a:solidFill>
                <a:ea typeface="+mn-lt"/>
                <a:cs typeface="+mn-lt"/>
              </a:rPr>
              <a:t>Apropriação de créditos de IBS e de CBS mediante destaque dos valores no documento fiscal em caso de não implementação do split </a:t>
            </a:r>
            <a:r>
              <a:rPr lang="pt-BR" sz="1800" b="1" dirty="0" err="1">
                <a:solidFill>
                  <a:srgbClr val="1F4E79"/>
                </a:solidFill>
                <a:ea typeface="+mn-lt"/>
                <a:cs typeface="+mn-lt"/>
              </a:rPr>
              <a:t>payment</a:t>
            </a:r>
            <a:r>
              <a:rPr lang="pt-BR" sz="1800" b="1" dirty="0">
                <a:solidFill>
                  <a:srgbClr val="1F4E79"/>
                </a:solidFill>
                <a:ea typeface="+mn-lt"/>
                <a:cs typeface="+mn-lt"/>
              </a:rPr>
              <a:t>;</a:t>
            </a:r>
            <a:endParaRPr lang="pt-BR" sz="1800" b="1" dirty="0">
              <a:solidFill>
                <a:srgbClr val="1F4E79"/>
              </a:solidFill>
              <a:ea typeface="Calibri"/>
              <a:cs typeface="Calibri"/>
            </a:endParaRPr>
          </a:p>
          <a:p>
            <a:r>
              <a:rPr lang="pt-BR" sz="1800" b="1" dirty="0">
                <a:solidFill>
                  <a:srgbClr val="1F4E79"/>
                </a:solidFill>
                <a:ea typeface="+mn-lt"/>
                <a:cs typeface="+mn-lt"/>
              </a:rPr>
              <a:t>Garantia de aplicação do crédito presumido de IBS e CBS concedido aos contribuintes localizados na ZFM às compras governamentais e ao recolhimento na liquidação financeira (split </a:t>
            </a:r>
            <a:r>
              <a:rPr lang="pt-BR" sz="1800" b="1" dirty="0" err="1">
                <a:solidFill>
                  <a:srgbClr val="1F4E79"/>
                </a:solidFill>
                <a:ea typeface="+mn-lt"/>
                <a:cs typeface="+mn-lt"/>
              </a:rPr>
              <a:t>payment</a:t>
            </a:r>
            <a:r>
              <a:rPr lang="pt-BR" sz="1800" b="1" dirty="0">
                <a:solidFill>
                  <a:srgbClr val="1F4E79"/>
                </a:solidFill>
                <a:ea typeface="+mn-lt"/>
                <a:cs typeface="+mn-lt"/>
              </a:rPr>
              <a:t>);</a:t>
            </a:r>
            <a:endParaRPr lang="pt-BR" sz="1800" b="1" dirty="0">
              <a:solidFill>
                <a:srgbClr val="1F4E79"/>
              </a:solidFill>
              <a:ea typeface="Calibri"/>
              <a:cs typeface="Calibri"/>
            </a:endParaRPr>
          </a:p>
          <a:p>
            <a:r>
              <a:rPr lang="pt-BR" sz="1800" b="1" dirty="0">
                <a:solidFill>
                  <a:srgbClr val="1F4E79"/>
                </a:solidFill>
                <a:ea typeface="+mn-lt"/>
                <a:cs typeface="+mn-lt"/>
              </a:rPr>
              <a:t>os prestadores de serviços de pagamento não terão qualquer responsabilidade, inclusive civil, consumerista ou contratual, ainda que decorrentes de falhas de quaisquer naturezas na aplicação da sistemática de split </a:t>
            </a:r>
            <a:r>
              <a:rPr lang="pt-BR" sz="1800" b="1" dirty="0" err="1">
                <a:solidFill>
                  <a:srgbClr val="1F4E79"/>
                </a:solidFill>
                <a:ea typeface="+mn-lt"/>
                <a:cs typeface="+mn-lt"/>
              </a:rPr>
              <a:t>payment</a:t>
            </a:r>
            <a:r>
              <a:rPr lang="pt-BR" sz="1800" b="1" dirty="0">
                <a:solidFill>
                  <a:srgbClr val="1F4E79"/>
                </a:solidFill>
                <a:ea typeface="+mn-lt"/>
                <a:cs typeface="+mn-lt"/>
              </a:rPr>
              <a:t>, perante as partes das transações de pagamento, em razão da observância das disposições estabelecidas pelo Comitê Gestor do IBS e pela Secretaria Especial da Receita Federal do Brasil (RFB);</a:t>
            </a:r>
            <a:endParaRPr lang="pt-BR" sz="1800" b="1" dirty="0">
              <a:solidFill>
                <a:srgbClr val="1F4E79"/>
              </a:solidFill>
              <a:ea typeface="Calibri"/>
              <a:cs typeface="Calibri"/>
            </a:endParaRPr>
          </a:p>
          <a:p>
            <a:r>
              <a:rPr lang="pt-BR" sz="1800" b="1" dirty="0">
                <a:solidFill>
                  <a:srgbClr val="1F4E79"/>
                </a:solidFill>
                <a:ea typeface="+mn-lt"/>
                <a:cs typeface="+mn-lt"/>
              </a:rPr>
              <a:t>Dispensa de multas pelo descumprimento das obrigações acessórias ou principais durante 2026</a:t>
            </a:r>
            <a:endParaRPr lang="pt-BR" sz="1800" b="1" dirty="0">
              <a:solidFill>
                <a:srgbClr val="1F4E79"/>
              </a:solidFill>
            </a:endParaRPr>
          </a:p>
          <a:p>
            <a:endParaRPr lang="pt-BR" dirty="0">
              <a:ea typeface="Calibri"/>
              <a:cs typeface="Calibri"/>
            </a:endParaRPr>
          </a:p>
        </p:txBody>
      </p:sp>
      <p:sp>
        <p:nvSpPr>
          <p:cNvPr id="4" name="CaixaDeTexto 3">
            <a:extLst>
              <a:ext uri="{FF2B5EF4-FFF2-40B4-BE49-F238E27FC236}">
                <a16:creationId xmlns:a16="http://schemas.microsoft.com/office/drawing/2014/main" id="{893D7B68-BFC7-ABF9-DF14-B09F6126D6A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32</a:t>
            </a:r>
          </a:p>
        </p:txBody>
      </p:sp>
    </p:spTree>
    <p:extLst>
      <p:ext uri="{BB962C8B-B14F-4D97-AF65-F5344CB8AC3E}">
        <p14:creationId xmlns:p14="http://schemas.microsoft.com/office/powerpoint/2010/main" val="55029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38151687-88AC-6091-C1B3-8AC0C54C0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algn="ctr"/>
            <a:r>
              <a:rPr lang="pt-BR" sz="3200" b="1" dirty="0">
                <a:solidFill>
                  <a:schemeClr val="bg1"/>
                </a:solidFill>
                <a:latin typeface="+mn-lt"/>
              </a:rPr>
              <a:t>Telecomunicação</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131297955"/>
              </p:ext>
            </p:extLst>
          </p:nvPr>
        </p:nvGraphicFramePr>
        <p:xfrm>
          <a:off x="837121" y="241755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700" b="0" kern="1200" dirty="0">
                          <a:solidFill>
                            <a:srgbClr val="1F4E79"/>
                          </a:solidFill>
                          <a:effectLst/>
                          <a:latin typeface="+mn-lt"/>
                          <a:ea typeface="+mn-ea"/>
                          <a:cs typeface="+mn-cs"/>
                        </a:rPr>
                        <a:t>Serviços de telecomunicação não geram </a:t>
                      </a:r>
                      <a:r>
                        <a:rPr lang="pt-BR" sz="1700" b="0" kern="1200" dirty="0" err="1">
                          <a:solidFill>
                            <a:srgbClr val="1F4E79"/>
                          </a:solidFill>
                          <a:effectLst/>
                          <a:latin typeface="+mn-lt"/>
                          <a:ea typeface="+mn-ea"/>
                          <a:cs typeface="+mn-cs"/>
                        </a:rPr>
                        <a:t>Cashback</a:t>
                      </a:r>
                      <a:r>
                        <a:rPr lang="pt-BR" sz="1700" b="0" kern="1200" dirty="0">
                          <a:solidFill>
                            <a:srgbClr val="1F4E79"/>
                          </a:solidFill>
                          <a:effectLst/>
                          <a:latin typeface="+mn-lt"/>
                          <a:ea typeface="+mn-ea"/>
                          <a:cs typeface="+mn-cs"/>
                        </a:rPr>
                        <a:t>.</a:t>
                      </a:r>
                      <a:endParaRPr lang="pt-BR" sz="1700" b="0" dirty="0">
                        <a:solidFill>
                          <a:srgbClr val="1F4E79"/>
                        </a:solidFill>
                      </a:endParaRPr>
                    </a:p>
                  </a:txBody>
                  <a:tcPr/>
                </a:tc>
                <a:tc>
                  <a:txBody>
                    <a:bodyPr/>
                    <a:lstStyle/>
                    <a:p>
                      <a:pPr marL="0" lvl="0" indent="0" algn="just">
                        <a:lnSpc>
                          <a:spcPct val="107000"/>
                        </a:lnSpc>
                        <a:spcAft>
                          <a:spcPts val="800"/>
                        </a:spcAft>
                        <a:buNone/>
                      </a:pPr>
                      <a:r>
                        <a:rPr lang="pt-BR" sz="2000" b="1" kern="100" dirty="0">
                          <a:solidFill>
                            <a:srgbClr val="1F4E79"/>
                          </a:solidFill>
                          <a:effectLst/>
                          <a:ea typeface="Calibri" panose="020F0502020204030204" pitchFamily="34" charset="0"/>
                          <a:cs typeface="Times New Roman" panose="02020603050405020304" pitchFamily="18" charset="0"/>
                        </a:rPr>
                        <a:t>Inclusão dos serviços de telecomunicações no </a:t>
                      </a:r>
                      <a:r>
                        <a:rPr lang="pt-BR" sz="2000" b="1" i="1" kern="100" dirty="0" err="1">
                          <a:solidFill>
                            <a:srgbClr val="1F4E79"/>
                          </a:solidFill>
                          <a:effectLst/>
                          <a:ea typeface="Calibri" panose="020F0502020204030204" pitchFamily="34" charset="0"/>
                          <a:cs typeface="Times New Roman" panose="02020603050405020304" pitchFamily="18" charset="0"/>
                        </a:rPr>
                        <a:t>cashback</a:t>
                      </a:r>
                      <a:r>
                        <a:rPr lang="pt-BR" sz="2000" b="1" kern="100" dirty="0">
                          <a:solidFill>
                            <a:srgbClr val="1F4E79"/>
                          </a:solidFill>
                          <a:effectLst/>
                          <a:ea typeface="Calibri" panose="020F0502020204030204" pitchFamily="34" charset="0"/>
                          <a:cs typeface="Times New Roman" panose="02020603050405020304" pitchFamily="18" charset="0"/>
                        </a:rPr>
                        <a:t>. </a:t>
                      </a:r>
                      <a:endParaRPr lang="pt-BR" sz="2000" b="1"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65A5EC74-AF86-D0F6-93B3-35E8FC7A18D9}"/>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33</a:t>
            </a:r>
          </a:p>
        </p:txBody>
      </p:sp>
    </p:spTree>
    <p:extLst>
      <p:ext uri="{BB962C8B-B14F-4D97-AF65-F5344CB8AC3E}">
        <p14:creationId xmlns:p14="http://schemas.microsoft.com/office/powerpoint/2010/main" val="28555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771B6830-9B24-6A71-AB8D-9F8D71B44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algn="ctr"/>
            <a:r>
              <a:rPr lang="pt-BR" sz="3200" b="1" dirty="0">
                <a:solidFill>
                  <a:schemeClr val="bg1"/>
                </a:solidFill>
                <a:effectLst/>
                <a:latin typeface="+mn-lt"/>
                <a:ea typeface="Times New Roman" panose="02020603050405020304" pitchFamily="18" charset="0"/>
              </a:rPr>
              <a:t>FATO GERADOR DE IBS/CBS NAS OPERAÇÕES COM GÁS NATURAL – TRANSPORTADO POR GASODUTO </a:t>
            </a:r>
            <a:endParaRPr lang="pt-BR" sz="32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136715961"/>
              </p:ext>
            </p:extLst>
          </p:nvPr>
        </p:nvGraphicFramePr>
        <p:xfrm>
          <a:off x="837121" y="1582897"/>
          <a:ext cx="10517756" cy="402727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setor argumenta que o transporte de gás natural por meio de gasodutos não pode sofrer a mesma forma de tributação que o transporte por meio de caminhões.</a:t>
                      </a:r>
                      <a:endParaRPr lang="pt-BR" sz="1700" b="0" dirty="0">
                        <a:solidFill>
                          <a:srgbClr val="1F4E79"/>
                        </a:solidFill>
                      </a:endParaRPr>
                    </a:p>
                  </a:txBody>
                  <a:tcPr/>
                </a:tc>
                <a:tc>
                  <a:txBody>
                    <a:bodyPr/>
                    <a:lstStyle/>
                    <a:p>
                      <a:r>
                        <a:rPr lang="pt-BR" sz="1300" b="0" kern="1200" dirty="0">
                          <a:solidFill>
                            <a:srgbClr val="1F4E79"/>
                          </a:solidFill>
                          <a:effectLst/>
                          <a:latin typeface="+mn-lt"/>
                          <a:ea typeface="+mn-ea"/>
                          <a:cs typeface="+mn-cs"/>
                        </a:rPr>
                        <a:t>Considerando as particularidades físicas do gás natural e o volume de transações realizadas diariamente, o seu transporte é realizado predominantemente por meio de gasodutos, sendo absolutamente inviável e antieconômico realizá-lo apenas por meio de botijões ou por caminhões, especialmente considerando a dimensão continental do Brasil. </a:t>
                      </a:r>
                    </a:p>
                    <a:p>
                      <a:r>
                        <a:rPr lang="pt-BR" sz="1300" b="0" kern="1200" dirty="0">
                          <a:solidFill>
                            <a:srgbClr val="1F4E79"/>
                          </a:solidFill>
                          <a:effectLst/>
                          <a:latin typeface="+mn-lt"/>
                          <a:ea typeface="+mn-ea"/>
                          <a:cs typeface="+mn-cs"/>
                        </a:rPr>
                        <a:t> </a:t>
                      </a:r>
                    </a:p>
                    <a:p>
                      <a:r>
                        <a:rPr lang="pt-BR" sz="1300" b="0" kern="1200" dirty="0">
                          <a:solidFill>
                            <a:srgbClr val="1F4E79"/>
                          </a:solidFill>
                          <a:effectLst/>
                          <a:latin typeface="+mn-lt"/>
                          <a:ea typeface="+mn-ea"/>
                          <a:cs typeface="+mn-cs"/>
                        </a:rPr>
                        <a:t>Ocorre que o PLP nº 68, de 2024, não especificou, de modo claro, o aspecto espacial do fato gerador relativo às operações de transporte dutoviário de gás natural. </a:t>
                      </a:r>
                    </a:p>
                    <a:p>
                      <a:r>
                        <a:rPr lang="pt-BR" sz="1300" b="1" kern="1200" dirty="0">
                          <a:solidFill>
                            <a:srgbClr val="1F4E79"/>
                          </a:solidFill>
                          <a:effectLst/>
                          <a:latin typeface="+mn-lt"/>
                          <a:ea typeface="+mn-ea"/>
                          <a:cs typeface="+mn-cs"/>
                        </a:rPr>
                        <a:t> </a:t>
                      </a:r>
                    </a:p>
                    <a:p>
                      <a:r>
                        <a:rPr lang="pt-BR" sz="1300" b="1" kern="1200" dirty="0">
                          <a:solidFill>
                            <a:srgbClr val="1F4E79"/>
                          </a:solidFill>
                          <a:effectLst/>
                          <a:latin typeface="+mn-lt"/>
                          <a:ea typeface="+mn-ea"/>
                          <a:cs typeface="+mn-cs"/>
                        </a:rPr>
                        <a:t>Dessa maneira, a presente emenda objetiva definir a situação ao elucidar que </a:t>
                      </a:r>
                      <a:r>
                        <a:rPr lang="pt-BR" sz="1300" b="1" u="sng" kern="1200" dirty="0">
                          <a:solidFill>
                            <a:srgbClr val="1F4E79"/>
                          </a:solidFill>
                          <a:effectLst/>
                          <a:latin typeface="+mn-lt"/>
                          <a:ea typeface="+mn-ea"/>
                          <a:cs typeface="+mn-cs"/>
                        </a:rPr>
                        <a:t>o local da operação será o do estabelecimento principal do fornecedor, na contratação de capacidade de entrada de gás natural do duto; e do adquirente, na contratação de capacidade de saída do gás natural do duto.</a:t>
                      </a:r>
                      <a:endParaRPr lang="pt-BR" sz="1300" b="1" kern="1200" dirty="0">
                        <a:solidFill>
                          <a:srgbClr val="1F4E79"/>
                        </a:solidFill>
                        <a:effectLst/>
                        <a:latin typeface="+mn-lt"/>
                        <a:ea typeface="+mn-ea"/>
                        <a:cs typeface="+mn-cs"/>
                      </a:endParaRPr>
                    </a:p>
                    <a:p>
                      <a:r>
                        <a:rPr lang="pt-BR" sz="1300" b="1" kern="1200" dirty="0">
                          <a:solidFill>
                            <a:srgbClr val="1F4E79"/>
                          </a:solidFill>
                          <a:effectLst/>
                          <a:latin typeface="+mn-lt"/>
                          <a:ea typeface="+mn-ea"/>
                          <a:cs typeface="+mn-cs"/>
                        </a:rPr>
                        <a:t> </a:t>
                      </a:r>
                    </a:p>
                    <a:p>
                      <a:r>
                        <a:rPr lang="pt-BR" sz="1300" b="0" kern="1200" dirty="0">
                          <a:solidFill>
                            <a:srgbClr val="1F4E79"/>
                          </a:solidFill>
                          <a:effectLst/>
                          <a:latin typeface="+mn-lt"/>
                          <a:ea typeface="+mn-ea"/>
                          <a:cs typeface="+mn-cs"/>
                        </a:rPr>
                        <a:t>Pelo acolhimento da emenda n.º 354, nos termos da emenda AR proposta.</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AC17C99A-E722-194A-F80D-1AEF58B7ECD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34</a:t>
            </a:r>
          </a:p>
        </p:txBody>
      </p:sp>
    </p:spTree>
    <p:extLst>
      <p:ext uri="{BB962C8B-B14F-4D97-AF65-F5344CB8AC3E}">
        <p14:creationId xmlns:p14="http://schemas.microsoft.com/office/powerpoint/2010/main" val="12782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351B2852-A5DD-9FC6-649E-98D8A336A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66422434"/>
              </p:ext>
            </p:extLst>
          </p:nvPr>
        </p:nvGraphicFramePr>
        <p:xfrm>
          <a:off x="837122" y="1410419"/>
          <a:ext cx="10517756" cy="449971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PLP 68 não incluiu os lubrificantes no regime específico. Isso pode gerar insegurança jurídica e oneração indevida da atividade de coleta e </a:t>
                      </a:r>
                      <a:r>
                        <a:rPr lang="pt-BR" sz="1800" b="0" kern="1200" dirty="0" err="1">
                          <a:solidFill>
                            <a:srgbClr val="1F4E79"/>
                          </a:solidFill>
                          <a:effectLst/>
                          <a:latin typeface="+mn-lt"/>
                          <a:ea typeface="+mn-ea"/>
                          <a:cs typeface="+mn-cs"/>
                        </a:rPr>
                        <a:t>re-refino</a:t>
                      </a:r>
                      <a:r>
                        <a:rPr lang="pt-BR" sz="1800" b="0" kern="1200" dirty="0">
                          <a:solidFill>
                            <a:srgbClr val="1F4E79"/>
                          </a:solidFill>
                          <a:effectLst/>
                          <a:latin typeface="+mn-lt"/>
                          <a:ea typeface="+mn-ea"/>
                          <a:cs typeface="+mn-cs"/>
                        </a:rPr>
                        <a:t> de </a:t>
                      </a:r>
                      <a:r>
                        <a:rPr lang="pt-BR" sz="1800" b="0" kern="1200" dirty="0" err="1">
                          <a:solidFill>
                            <a:srgbClr val="1F4E79"/>
                          </a:solidFill>
                          <a:effectLst/>
                          <a:latin typeface="+mn-lt"/>
                          <a:ea typeface="+mn-ea"/>
                          <a:cs typeface="+mn-cs"/>
                        </a:rPr>
                        <a:t>OLUCs</a:t>
                      </a:r>
                      <a:r>
                        <a:rPr lang="pt-BR" sz="1800" b="0" kern="1200" dirty="0">
                          <a:solidFill>
                            <a:srgbClr val="1F4E79"/>
                          </a:solidFill>
                          <a:effectLst/>
                          <a:latin typeface="+mn-lt"/>
                          <a:ea typeface="+mn-ea"/>
                          <a:cs typeface="+mn-cs"/>
                        </a:rPr>
                        <a:t>.</a:t>
                      </a:r>
                    </a:p>
                  </a:txBody>
                  <a:tcPr/>
                </a:tc>
                <a:tc>
                  <a:txBody>
                    <a:bodyPr/>
                    <a:lstStyle/>
                    <a:p>
                      <a:r>
                        <a:rPr lang="pt-BR" sz="1400" b="1" kern="1200" dirty="0">
                          <a:solidFill>
                            <a:srgbClr val="1F4E79"/>
                          </a:solidFill>
                          <a:effectLst/>
                          <a:latin typeface="+mn-lt"/>
                          <a:ea typeface="+mn-ea"/>
                          <a:cs typeface="+mn-cs"/>
                        </a:rPr>
                        <a:t>As emendas propõem incluir os lubrificantes no regime específico e com alíquota zero. </a:t>
                      </a:r>
                    </a:p>
                    <a:p>
                      <a:r>
                        <a:rPr lang="pt-BR" sz="1400" kern="1200" dirty="0">
                          <a:solidFill>
                            <a:srgbClr val="1F4E79"/>
                          </a:solidFill>
                          <a:effectLst/>
                          <a:latin typeface="+mn-lt"/>
                          <a:ea typeface="+mn-ea"/>
                          <a:cs typeface="+mn-cs"/>
                        </a:rPr>
                        <a:t> </a:t>
                      </a:r>
                    </a:p>
                    <a:p>
                      <a:r>
                        <a:rPr lang="pt-BR" sz="1400" kern="1200" dirty="0">
                          <a:solidFill>
                            <a:srgbClr val="1F4E79"/>
                          </a:solidFill>
                          <a:effectLst/>
                          <a:latin typeface="+mn-lt"/>
                          <a:ea typeface="+mn-ea"/>
                          <a:cs typeface="+mn-cs"/>
                        </a:rPr>
                        <a:t>O óleo lubrificante é fundamental para a indústria de lubrificantes, especialmente considerando que o Brasil possui a sexta maior frota de veículos do mundo. O processo de </a:t>
                      </a:r>
                      <a:r>
                        <a:rPr lang="pt-BR" sz="1400" kern="1200" dirty="0" err="1">
                          <a:solidFill>
                            <a:srgbClr val="1F4E79"/>
                          </a:solidFill>
                          <a:effectLst/>
                          <a:latin typeface="+mn-lt"/>
                          <a:ea typeface="+mn-ea"/>
                          <a:cs typeface="+mn-cs"/>
                        </a:rPr>
                        <a:t>rerrefino</a:t>
                      </a:r>
                      <a:r>
                        <a:rPr lang="pt-BR" sz="1400" kern="1200" dirty="0">
                          <a:solidFill>
                            <a:srgbClr val="1F4E79"/>
                          </a:solidFill>
                          <a:effectLst/>
                          <a:latin typeface="+mn-lt"/>
                          <a:ea typeface="+mn-ea"/>
                          <a:cs typeface="+mn-cs"/>
                        </a:rPr>
                        <a:t> transforma o óleo lubrificante usado e contaminado em óleo básico, que é o principal insumo para a produção de lubrificantes. Esse processo não apenas recicla o óleo, mas também evita a extração e refino de petróleo, promovendo uma economia circular e contribuindo para a descarbonização da cadeia de lubrificantes. O Brasil é exemplo mundial em termos de regulamentação e gestão e a logística reversa do óleo lubrificante usado é uma das mais antigas e regulamentadas do País. </a:t>
                      </a:r>
                    </a:p>
                    <a:p>
                      <a:r>
                        <a:rPr lang="pt-BR" sz="1400" kern="1200" dirty="0">
                          <a:solidFill>
                            <a:srgbClr val="1F4E79"/>
                          </a:solidFill>
                          <a:effectLst/>
                          <a:latin typeface="+mn-lt"/>
                          <a:ea typeface="+mn-ea"/>
                          <a:cs typeface="+mn-cs"/>
                        </a:rPr>
                        <a:t>A falta de um regime específico pode resultar na tributação do óleo já reciclado, desencorajando a reciclagem em favor da extração de petróleo. Acolhimento das emendas 199 e 238, nos termos da emenda apresentada pelo GT.</a:t>
                      </a:r>
                    </a:p>
                  </a:txBody>
                  <a:tcPr/>
                </a:tc>
                <a:extLst>
                  <a:ext uri="{0D108BD9-81ED-4DB2-BD59-A6C34878D82A}">
                    <a16:rowId xmlns:a16="http://schemas.microsoft.com/office/drawing/2014/main" val="3721793824"/>
                  </a:ext>
                </a:extLst>
              </a:tr>
            </a:tbl>
          </a:graphicData>
        </a:graphic>
      </p:graphicFrame>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lvl="0" algn="ctr">
              <a:lnSpc>
                <a:spcPct val="107000"/>
              </a:lnSpc>
              <a:spcAft>
                <a:spcPts val="800"/>
              </a:spcAft>
            </a:pPr>
            <a:r>
              <a:rPr lang="pt-BR" sz="2800" b="1" kern="100" dirty="0">
                <a:solidFill>
                  <a:schemeClr val="bg1"/>
                </a:solidFill>
                <a:effectLst/>
                <a:latin typeface="+mn-lt"/>
                <a:ea typeface="Calibri" panose="020F0502020204030204" pitchFamily="34" charset="0"/>
                <a:cs typeface="Times New Roman" panose="02020603050405020304" pitchFamily="18" charset="0"/>
              </a:rPr>
              <a:t>ÓLEO LUBRIFICANTE </a:t>
            </a:r>
            <a:r>
              <a:rPr lang="pt-BR" sz="2800" b="1" kern="100" dirty="0">
                <a:solidFill>
                  <a:schemeClr val="bg1"/>
                </a:solidFill>
                <a:effectLst/>
                <a:latin typeface="+mn-lt"/>
                <a:ea typeface="Times New Roman" panose="02020603050405020304" pitchFamily="18" charset="0"/>
                <a:cs typeface="Times New Roman" panose="02020603050405020304" pitchFamily="18" charset="0"/>
              </a:rPr>
              <a:t>USADO E CONTAMINADO (OLUC) DESTINADO AO O RE-REFINO</a:t>
            </a:r>
            <a:endParaRPr lang="pt-BR" sz="2800" b="1" kern="100" dirty="0">
              <a:solidFill>
                <a:schemeClr val="bg1"/>
              </a:solidFill>
              <a:effectLst/>
              <a:latin typeface="+mn-lt"/>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0582EF93-48BE-EB5C-9260-1A9D11B0B69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35</a:t>
            </a:r>
          </a:p>
        </p:txBody>
      </p:sp>
    </p:spTree>
    <p:extLst>
      <p:ext uri="{BB962C8B-B14F-4D97-AF65-F5344CB8AC3E}">
        <p14:creationId xmlns:p14="http://schemas.microsoft.com/office/powerpoint/2010/main" val="10790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6983C4AD-E088-EFC9-A2BC-7823D519A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algn="ctr"/>
            <a:r>
              <a:rPr lang="pt-BR" sz="3000" b="1" kern="100" dirty="0">
                <a:solidFill>
                  <a:schemeClr val="bg1"/>
                </a:solidFill>
                <a:effectLst/>
                <a:latin typeface="+mn-lt"/>
                <a:ea typeface="Calibri" panose="020F0502020204030204" pitchFamily="34" charset="0"/>
                <a:cs typeface="Times New Roman" panose="02020603050405020304" pitchFamily="18" charset="0"/>
              </a:rPr>
              <a:t>Exclusão do Imposto Seletivo sobre as bebidas açucaradas</a:t>
            </a:r>
            <a:endParaRPr lang="pt-BR" sz="30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579079392"/>
              </p:ext>
            </p:extLst>
          </p:nvPr>
        </p:nvGraphicFramePr>
        <p:xfrm>
          <a:off x="837121" y="2276422"/>
          <a:ext cx="10517756" cy="2305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kern="1200" dirty="0">
                          <a:solidFill>
                            <a:srgbClr val="1F4E79"/>
                          </a:solidFill>
                          <a:effectLst/>
                          <a:latin typeface="+mn-lt"/>
                          <a:ea typeface="+mn-ea"/>
                          <a:cs typeface="+mn-cs"/>
                        </a:rPr>
                        <a:t>Institui Imposto Seletivo (IS) sobre bebidas açucaradas.</a:t>
                      </a:r>
                    </a:p>
                    <a:p>
                      <a:endParaRPr lang="pt-BR" sz="1700" b="1" dirty="0">
                        <a:solidFill>
                          <a:srgbClr val="1F4E79"/>
                        </a:solidFill>
                      </a:endParaRPr>
                    </a:p>
                  </a:txBody>
                  <a:tcPr/>
                </a:tc>
                <a:tc>
                  <a:txBody>
                    <a:bodyPr/>
                    <a:lstStyle/>
                    <a:p>
                      <a:r>
                        <a:rPr lang="pt-BR" sz="1800" b="1" kern="1200" dirty="0">
                          <a:solidFill>
                            <a:srgbClr val="1F4E79"/>
                          </a:solidFill>
                          <a:effectLst/>
                          <a:latin typeface="+mn-lt"/>
                          <a:ea typeface="+mn-ea"/>
                          <a:cs typeface="+mn-cs"/>
                        </a:rPr>
                        <a:t>Exclusão das bebidas açucaradas da incidência do Imposto Seletivo.</a:t>
                      </a:r>
                    </a:p>
                    <a:p>
                      <a:r>
                        <a:rPr lang="pt-BR" sz="1800" kern="1200" dirty="0">
                          <a:solidFill>
                            <a:srgbClr val="1F4E79"/>
                          </a:solidFill>
                          <a:effectLst/>
                          <a:latin typeface="+mn-lt"/>
                          <a:ea typeface="+mn-ea"/>
                          <a:cs typeface="+mn-cs"/>
                        </a:rPr>
                        <a:t> </a:t>
                      </a:r>
                    </a:p>
                    <a:p>
                      <a:r>
                        <a:rPr lang="pt-BR" sz="1800" kern="1200" dirty="0">
                          <a:solidFill>
                            <a:srgbClr val="1F4E79"/>
                          </a:solidFill>
                          <a:effectLst/>
                          <a:latin typeface="+mn-lt"/>
                          <a:ea typeface="+mn-ea"/>
                          <a:cs typeface="+mn-cs"/>
                        </a:rPr>
                        <a:t>Acolhidas as emendas </a:t>
                      </a:r>
                      <a:r>
                        <a:rPr lang="pt-BR" sz="1800" kern="1200" dirty="0" err="1">
                          <a:solidFill>
                            <a:srgbClr val="1F4E79"/>
                          </a:solidFill>
                          <a:effectLst/>
                          <a:latin typeface="+mn-lt"/>
                          <a:ea typeface="+mn-ea"/>
                          <a:cs typeface="+mn-cs"/>
                        </a:rPr>
                        <a:t>n.ºs</a:t>
                      </a:r>
                      <a:r>
                        <a:rPr lang="pt-BR" sz="1800" kern="1200" dirty="0">
                          <a:solidFill>
                            <a:srgbClr val="1F4E79"/>
                          </a:solidFill>
                          <a:effectLst/>
                          <a:latin typeface="+mn-lt"/>
                          <a:ea typeface="+mn-ea"/>
                          <a:cs typeface="+mn-cs"/>
                        </a:rPr>
                        <a:t> 113; 120; 192; 215; 233; 306; 378; 434; 642; 660; 687; 903; 926; 984, nos termos da emenda n.º 984.</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2E50BF83-9AC9-60F1-20D4-59B1B226D5FF}"/>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36</a:t>
            </a:r>
          </a:p>
        </p:txBody>
      </p:sp>
    </p:spTree>
    <p:extLst>
      <p:ext uri="{BB962C8B-B14F-4D97-AF65-F5344CB8AC3E}">
        <p14:creationId xmlns:p14="http://schemas.microsoft.com/office/powerpoint/2010/main" val="5016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BD80B43A-FEF3-52DE-6217-6DD1B496A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402649"/>
            <a:ext cx="9680275" cy="711729"/>
          </a:xfrm>
        </p:spPr>
        <p:txBody>
          <a:bodyPr>
            <a:noAutofit/>
          </a:bodyPr>
          <a:lstStyle/>
          <a:p>
            <a:pPr algn="ctr"/>
            <a:r>
              <a:rPr lang="pt-BR" sz="3000" b="1" kern="100" dirty="0">
                <a:solidFill>
                  <a:schemeClr val="bg1"/>
                </a:solidFill>
                <a:effectLst/>
                <a:latin typeface="+mn-lt"/>
                <a:ea typeface="Calibri" panose="020F0502020204030204" pitchFamily="34" charset="0"/>
                <a:cs typeface="Times New Roman" panose="02020603050405020304" pitchFamily="18" charset="0"/>
              </a:rPr>
              <a:t>Embalagem de Apresentação</a:t>
            </a:r>
            <a:br>
              <a:rPr lang="pt-BR" sz="3000" b="1" kern="100" dirty="0">
                <a:solidFill>
                  <a:schemeClr val="bg1"/>
                </a:solidFill>
                <a:effectLst/>
                <a:latin typeface="+mn-lt"/>
                <a:ea typeface="Calibri" panose="020F0502020204030204" pitchFamily="34" charset="0"/>
                <a:cs typeface="Times New Roman" panose="02020603050405020304" pitchFamily="18" charset="0"/>
              </a:rPr>
            </a:br>
            <a:r>
              <a:rPr lang="pt-BR" sz="2000" i="1" kern="100" dirty="0">
                <a:solidFill>
                  <a:schemeClr val="bg1"/>
                </a:solidFill>
                <a:effectLst/>
                <a:latin typeface="+mn-lt"/>
                <a:ea typeface="Calibri" panose="020F0502020204030204" pitchFamily="34" charset="0"/>
                <a:cs typeface="Times New Roman" panose="02020603050405020304" pitchFamily="18" charset="0"/>
              </a:rPr>
              <a:t>(Produtos in natura)</a:t>
            </a:r>
            <a:endParaRPr lang="pt-BR" sz="2000" i="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438735442"/>
              </p:ext>
            </p:extLst>
          </p:nvPr>
        </p:nvGraphicFramePr>
        <p:xfrm>
          <a:off x="837119" y="1436429"/>
          <a:ext cx="10517756" cy="42863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Dispõe que o acondicionamento em embalagem de apresentação descaracteriza a condição de produto </a:t>
                      </a:r>
                      <a:r>
                        <a:rPr lang="pt-BR" sz="1800" b="0" i="1" kern="1200" dirty="0">
                          <a:solidFill>
                            <a:srgbClr val="1F4E79"/>
                          </a:solidFill>
                          <a:effectLst/>
                          <a:latin typeface="+mn-lt"/>
                          <a:ea typeface="+mn-ea"/>
                          <a:cs typeface="+mn-cs"/>
                        </a:rPr>
                        <a:t>in natura</a:t>
                      </a:r>
                      <a:r>
                        <a:rPr lang="pt-BR" sz="1800" b="0" kern="1200" dirty="0">
                          <a:solidFill>
                            <a:srgbClr val="1F4E79"/>
                          </a:solidFill>
                          <a:effectLst/>
                          <a:latin typeface="+mn-lt"/>
                          <a:ea typeface="+mn-ea"/>
                          <a:cs typeface="+mn-cs"/>
                        </a:rPr>
                        <a:t>.</a:t>
                      </a:r>
                    </a:p>
                    <a:p>
                      <a:endParaRPr lang="pt-BR" sz="1700" b="1" dirty="0">
                        <a:solidFill>
                          <a:srgbClr val="1F4E79"/>
                        </a:solidFill>
                      </a:endParaRPr>
                    </a:p>
                  </a:txBody>
                  <a:tcPr/>
                </a:tc>
                <a:tc>
                  <a:txBody>
                    <a:bodyPr/>
                    <a:lstStyle/>
                    <a:p>
                      <a:r>
                        <a:rPr lang="pt-BR" sz="1800" b="1" kern="1200" dirty="0">
                          <a:solidFill>
                            <a:srgbClr val="1F4E79"/>
                          </a:solidFill>
                          <a:effectLst/>
                          <a:latin typeface="+mn-lt"/>
                          <a:ea typeface="+mn-ea"/>
                          <a:cs typeface="+mn-cs"/>
                        </a:rPr>
                        <a:t>Produtos </a:t>
                      </a:r>
                      <a:r>
                        <a:rPr lang="pt-BR" sz="1800" b="1" i="1" kern="1200" dirty="0">
                          <a:solidFill>
                            <a:srgbClr val="1F4E79"/>
                          </a:solidFill>
                          <a:effectLst/>
                          <a:latin typeface="+mn-lt"/>
                          <a:ea typeface="+mn-ea"/>
                          <a:cs typeface="+mn-cs"/>
                        </a:rPr>
                        <a:t>in natura</a:t>
                      </a:r>
                      <a:r>
                        <a:rPr lang="pt-BR" sz="1800" b="1" kern="1200" dirty="0">
                          <a:solidFill>
                            <a:srgbClr val="1F4E79"/>
                          </a:solidFill>
                          <a:effectLst/>
                          <a:latin typeface="+mn-lt"/>
                          <a:ea typeface="+mn-ea"/>
                          <a:cs typeface="+mn-cs"/>
                        </a:rPr>
                        <a:t> não perdem essa condição apenas por terem sido acondicionados em embalagem de apresentação.</a:t>
                      </a:r>
                    </a:p>
                    <a:p>
                      <a:r>
                        <a:rPr lang="pt-BR" sz="1800" kern="1200" dirty="0">
                          <a:solidFill>
                            <a:srgbClr val="1F4E79"/>
                          </a:solidFill>
                          <a:effectLst/>
                          <a:latin typeface="+mn-lt"/>
                          <a:ea typeface="+mn-ea"/>
                          <a:cs typeface="+mn-cs"/>
                        </a:rPr>
                        <a:t> </a:t>
                      </a:r>
                    </a:p>
                    <a:p>
                      <a:r>
                        <a:rPr lang="pt-BR" sz="1800" kern="1200" dirty="0">
                          <a:solidFill>
                            <a:srgbClr val="1F4E79"/>
                          </a:solidFill>
                          <a:effectLst/>
                          <a:latin typeface="+mn-lt"/>
                          <a:ea typeface="+mn-ea"/>
                          <a:cs typeface="+mn-cs"/>
                        </a:rPr>
                        <a:t>Emenda n.º 1.091 acolhida.</a:t>
                      </a:r>
                    </a:p>
                    <a:p>
                      <a:endParaRPr lang="pt-BR" sz="1800" kern="1200" dirty="0">
                        <a:solidFill>
                          <a:srgbClr val="1F4E7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600" kern="1200" dirty="0">
                          <a:solidFill>
                            <a:srgbClr val="1F4E79"/>
                          </a:solidFill>
                          <a:effectLst/>
                          <a:latin typeface="+mn-lt"/>
                          <a:ea typeface="+mn-ea"/>
                          <a:cs typeface="+mn-cs"/>
                        </a:rPr>
                        <a:t>Há inúmeras propostas meritórias sobre a caracterização dos produtos </a:t>
                      </a:r>
                      <a:r>
                        <a:rPr lang="pt-BR" sz="1600" i="1" kern="1200" dirty="0">
                          <a:solidFill>
                            <a:srgbClr val="1F4E79"/>
                          </a:solidFill>
                          <a:effectLst/>
                          <a:latin typeface="+mn-lt"/>
                          <a:ea typeface="+mn-ea"/>
                          <a:cs typeface="+mn-cs"/>
                        </a:rPr>
                        <a:t>in natura, </a:t>
                      </a:r>
                      <a:r>
                        <a:rPr lang="pt-BR" sz="1600" kern="1200" dirty="0">
                          <a:solidFill>
                            <a:srgbClr val="1F4E79"/>
                          </a:solidFill>
                          <a:effectLst/>
                          <a:latin typeface="+mn-lt"/>
                          <a:ea typeface="+mn-ea"/>
                          <a:cs typeface="+mn-cs"/>
                        </a:rPr>
                        <a:t>merecendo discussão</a:t>
                      </a:r>
                      <a:r>
                        <a:rPr lang="pt-BR" sz="1600" i="1" kern="1200" dirty="0">
                          <a:solidFill>
                            <a:srgbClr val="1F4E79"/>
                          </a:solidFill>
                          <a:effectLst/>
                          <a:latin typeface="+mn-lt"/>
                          <a:ea typeface="+mn-ea"/>
                          <a:cs typeface="+mn-cs"/>
                        </a:rPr>
                        <a:t> </a:t>
                      </a:r>
                      <a:r>
                        <a:rPr lang="pt-BR" sz="1600" kern="1200" dirty="0">
                          <a:solidFill>
                            <a:srgbClr val="1F4E79"/>
                          </a:solidFill>
                          <a:effectLst/>
                          <a:latin typeface="+mn-lt"/>
                          <a:ea typeface="+mn-ea"/>
                          <a:cs typeface="+mn-cs"/>
                        </a:rPr>
                        <a:t>aprofundada por parte dos Senadores Por ora, entendemos por bem acatar o que nos parece óbvio e inegável, que o produto o acondicionamento em embalagem de apresentação não deixa de ser produto “in natura”, a exemplo de frutas, legumes e hortaliças nessa condição. </a:t>
                      </a:r>
                    </a:p>
                    <a:p>
                      <a:endParaRPr lang="pt-BR" sz="1800" kern="1200" dirty="0">
                        <a:solidFill>
                          <a:srgbClr val="1F4E79"/>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B5A0C4B2-85AA-3C66-D6AA-8245B1E76F3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37</a:t>
            </a:r>
          </a:p>
        </p:txBody>
      </p:sp>
    </p:spTree>
    <p:extLst>
      <p:ext uri="{BB962C8B-B14F-4D97-AF65-F5344CB8AC3E}">
        <p14:creationId xmlns:p14="http://schemas.microsoft.com/office/powerpoint/2010/main" val="15708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4C8B5C23-130A-37EE-36EE-670945CCD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157436074"/>
              </p:ext>
            </p:extLst>
          </p:nvPr>
        </p:nvGraphicFramePr>
        <p:xfrm>
          <a:off x="837121" y="1475604"/>
          <a:ext cx="10517756" cy="42863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Prevê a retenção do saldo credor de IBS no Comitê Gestor, mas não possui regra semelhante em relação à CBS.</a:t>
                      </a:r>
                    </a:p>
                  </a:txBody>
                  <a:tcPr/>
                </a:tc>
                <a:tc>
                  <a:txBody>
                    <a:bodyPr/>
                    <a:lstStyle/>
                    <a:p>
                      <a:r>
                        <a:rPr lang="pt-BR" sz="1400" kern="1200" dirty="0">
                          <a:solidFill>
                            <a:srgbClr val="1F4E79"/>
                          </a:solidFill>
                          <a:effectLst/>
                          <a:latin typeface="+mn-lt"/>
                          <a:ea typeface="+mn-ea"/>
                          <a:cs typeface="+mn-cs"/>
                        </a:rPr>
                        <a:t>Acolhimento das 374; 496; 638; 650; 669, nos termos da emenda n.º 374.</a:t>
                      </a:r>
                    </a:p>
                    <a:p>
                      <a:r>
                        <a:rPr lang="pt-BR" sz="1400" kern="1200" dirty="0">
                          <a:solidFill>
                            <a:srgbClr val="1F4E79"/>
                          </a:solidFill>
                          <a:effectLst/>
                          <a:latin typeface="+mn-lt"/>
                          <a:ea typeface="+mn-ea"/>
                          <a:cs typeface="+mn-cs"/>
                        </a:rPr>
                        <a:t> </a:t>
                      </a:r>
                    </a:p>
                    <a:p>
                      <a:r>
                        <a:rPr lang="pt-BR" sz="1400" u="sng" kern="1200" dirty="0">
                          <a:solidFill>
                            <a:srgbClr val="1F4E79"/>
                          </a:solidFill>
                          <a:effectLst/>
                          <a:latin typeface="+mn-lt"/>
                          <a:ea typeface="+mn-ea"/>
                          <a:cs typeface="+mn-cs"/>
                        </a:rPr>
                        <a:t>Emenda n.º 374</a:t>
                      </a:r>
                      <a:endParaRPr lang="pt-BR" sz="1400" kern="1200" dirty="0">
                        <a:solidFill>
                          <a:srgbClr val="1F4E79"/>
                        </a:solidFill>
                        <a:effectLst/>
                        <a:latin typeface="+mn-lt"/>
                        <a:ea typeface="+mn-ea"/>
                        <a:cs typeface="+mn-cs"/>
                      </a:endParaRPr>
                    </a:p>
                    <a:p>
                      <a:r>
                        <a:rPr lang="pt-BR" sz="1400" kern="1200" dirty="0">
                          <a:solidFill>
                            <a:srgbClr val="1F4E79"/>
                          </a:solidFill>
                          <a:effectLst/>
                          <a:latin typeface="+mn-lt"/>
                          <a:ea typeface="+mn-ea"/>
                          <a:cs typeface="+mn-cs"/>
                        </a:rPr>
                        <a:t> </a:t>
                      </a:r>
                    </a:p>
                    <a:p>
                      <a:r>
                        <a:rPr lang="pt-BR" sz="1400" kern="1200" dirty="0">
                          <a:solidFill>
                            <a:srgbClr val="1F4E79"/>
                          </a:solidFill>
                          <a:effectLst/>
                          <a:latin typeface="+mn-lt"/>
                          <a:ea typeface="+mn-ea"/>
                          <a:cs typeface="+mn-cs"/>
                        </a:rPr>
                        <a:t>Acrescente-se § 12 ao art. 58 do Projeto, com a seguinte redação: </a:t>
                      </a:r>
                    </a:p>
                    <a:p>
                      <a:r>
                        <a:rPr lang="pt-BR" sz="1400" kern="1200" dirty="0">
                          <a:solidFill>
                            <a:srgbClr val="1F4E79"/>
                          </a:solidFill>
                          <a:effectLst/>
                          <a:latin typeface="+mn-lt"/>
                          <a:ea typeface="+mn-ea"/>
                          <a:cs typeface="+mn-cs"/>
                        </a:rPr>
                        <a:t> </a:t>
                      </a:r>
                    </a:p>
                    <a:p>
                      <a:r>
                        <a:rPr lang="pt-BR" sz="1400" kern="1200" dirty="0">
                          <a:solidFill>
                            <a:srgbClr val="1F4E79"/>
                          </a:solidFill>
                          <a:effectLst/>
                          <a:latin typeface="+mn-lt"/>
                          <a:ea typeface="+mn-ea"/>
                          <a:cs typeface="+mn-cs"/>
                        </a:rPr>
                        <a:t>“Art. 58. ............................................................................... </a:t>
                      </a:r>
                    </a:p>
                    <a:p>
                      <a:r>
                        <a:rPr lang="pt-BR" sz="1400" kern="1200" dirty="0">
                          <a:solidFill>
                            <a:srgbClr val="1F4E79"/>
                          </a:solidFill>
                          <a:effectLst/>
                          <a:latin typeface="+mn-lt"/>
                          <a:ea typeface="+mn-ea"/>
                          <a:cs typeface="+mn-cs"/>
                        </a:rPr>
                        <a:t>..............................................................................................</a:t>
                      </a:r>
                    </a:p>
                    <a:p>
                      <a:r>
                        <a:rPr lang="pt-BR" sz="1400" kern="1200" dirty="0">
                          <a:solidFill>
                            <a:srgbClr val="1F4E79"/>
                          </a:solidFill>
                          <a:effectLst/>
                          <a:latin typeface="+mn-lt"/>
                          <a:ea typeface="+mn-ea"/>
                          <a:cs typeface="+mn-cs"/>
                        </a:rPr>
                        <a:t> § 12. Para fins de distribuição do produto da arrecadação da CBS, a RFB:</a:t>
                      </a:r>
                    </a:p>
                    <a:p>
                      <a:r>
                        <a:rPr lang="pt-BR" sz="1400" kern="1200" dirty="0">
                          <a:solidFill>
                            <a:srgbClr val="1F4E79"/>
                          </a:solidFill>
                          <a:effectLst/>
                          <a:latin typeface="+mn-lt"/>
                          <a:ea typeface="+mn-ea"/>
                          <a:cs typeface="+mn-cs"/>
                        </a:rPr>
                        <a:t> I – reterá, em unidade específica da Conta Única do Tesouro, montante equivalente ao saldo acumulado de créditos da CBS não compensados pelos contribuintes; </a:t>
                      </a:r>
                    </a:p>
                    <a:p>
                      <a:r>
                        <a:rPr lang="pt-BR" sz="1400" kern="1200" dirty="0">
                          <a:solidFill>
                            <a:srgbClr val="1F4E79"/>
                          </a:solidFill>
                          <a:effectLst/>
                          <a:latin typeface="+mn-lt"/>
                          <a:ea typeface="+mn-ea"/>
                          <a:cs typeface="+mn-cs"/>
                        </a:rPr>
                        <a:t>II – destinará o produto da arrecadação da CBS para a Conta Única do Tesouro, deduzida a retenção de que trata o inciso I deste parágrafo. (NR)’”</a:t>
                      </a:r>
                    </a:p>
                  </a:txBody>
                  <a:tcPr/>
                </a:tc>
                <a:extLst>
                  <a:ext uri="{0D108BD9-81ED-4DB2-BD59-A6C34878D82A}">
                    <a16:rowId xmlns:a16="http://schemas.microsoft.com/office/drawing/2014/main" val="3721793824"/>
                  </a:ext>
                </a:extLst>
              </a:tr>
            </a:tbl>
          </a:graphicData>
        </a:graphic>
      </p:graphicFrame>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lvl="0" algn="ctr">
              <a:lnSpc>
                <a:spcPct val="107000"/>
              </a:lnSpc>
              <a:spcAft>
                <a:spcPts val="800"/>
              </a:spcAft>
            </a:pPr>
            <a:r>
              <a:rPr lang="pt-BR" sz="2800" b="1" kern="100" dirty="0">
                <a:solidFill>
                  <a:schemeClr val="bg1"/>
                </a:solidFill>
                <a:effectLst/>
                <a:latin typeface="+mn-lt"/>
                <a:ea typeface="Calibri" panose="020F0502020204030204" pitchFamily="34" charset="0"/>
                <a:cs typeface="Times New Roman" panose="02020603050405020304" pitchFamily="18" charset="0"/>
              </a:rPr>
              <a:t>Saldo Credor de CBS</a:t>
            </a:r>
          </a:p>
        </p:txBody>
      </p:sp>
      <p:sp>
        <p:nvSpPr>
          <p:cNvPr id="3" name="CaixaDeTexto 2">
            <a:extLst>
              <a:ext uri="{FF2B5EF4-FFF2-40B4-BE49-F238E27FC236}">
                <a16:creationId xmlns:a16="http://schemas.microsoft.com/office/drawing/2014/main" id="{61549434-7BD2-053C-9163-D6A280ABDA98}"/>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38</a:t>
            </a:r>
          </a:p>
        </p:txBody>
      </p:sp>
    </p:spTree>
    <p:extLst>
      <p:ext uri="{BB962C8B-B14F-4D97-AF65-F5344CB8AC3E}">
        <p14:creationId xmlns:p14="http://schemas.microsoft.com/office/powerpoint/2010/main" val="5377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A7498DD6-4CF0-8730-3434-61DDABFC4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2" name="Título 1">
            <a:extLst>
              <a:ext uri="{FF2B5EF4-FFF2-40B4-BE49-F238E27FC236}">
                <a16:creationId xmlns:a16="http://schemas.microsoft.com/office/drawing/2014/main" id="{90099EC9-CAE3-15AA-39F2-FA80341EE65F}"/>
              </a:ext>
            </a:extLst>
          </p:cNvPr>
          <p:cNvSpPr>
            <a:spLocks noGrp="1"/>
          </p:cNvSpPr>
          <p:nvPr>
            <p:ph type="title"/>
          </p:nvPr>
        </p:nvSpPr>
        <p:spPr>
          <a:xfrm>
            <a:off x="5321263" y="177914"/>
            <a:ext cx="5789612" cy="1600200"/>
          </a:xfrm>
        </p:spPr>
        <p:txBody>
          <a:bodyPr>
            <a:normAutofit/>
          </a:bodyPr>
          <a:lstStyle/>
          <a:p>
            <a:r>
              <a:rPr lang="pt-BR" sz="4400" dirty="0">
                <a:solidFill>
                  <a:schemeClr val="accent5">
                    <a:lumMod val="50000"/>
                  </a:schemeClr>
                </a:solidFill>
                <a:latin typeface="+mn-lt"/>
              </a:rPr>
              <a:t>O sistema</a:t>
            </a:r>
            <a:r>
              <a:rPr lang="pt-BR" sz="4800" dirty="0">
                <a:solidFill>
                  <a:schemeClr val="accent5">
                    <a:lumMod val="50000"/>
                  </a:schemeClr>
                </a:solidFill>
                <a:latin typeface="+mn-lt"/>
              </a:rPr>
              <a:t> </a:t>
            </a:r>
            <a:br>
              <a:rPr lang="pt-BR" sz="4800" dirty="0">
                <a:solidFill>
                  <a:schemeClr val="accent5">
                    <a:lumMod val="50000"/>
                  </a:schemeClr>
                </a:solidFill>
                <a:latin typeface="+mn-lt"/>
              </a:rPr>
            </a:br>
            <a:r>
              <a:rPr lang="pt-BR" sz="6000" b="1" dirty="0">
                <a:solidFill>
                  <a:schemeClr val="accent5">
                    <a:lumMod val="50000"/>
                  </a:schemeClr>
                </a:solidFill>
                <a:latin typeface="+mn-lt"/>
              </a:rPr>
              <a:t>Tributário atual</a:t>
            </a:r>
          </a:p>
        </p:txBody>
      </p:sp>
      <p:sp>
        <p:nvSpPr>
          <p:cNvPr id="8" name="Espaço Reservado para Texto 7">
            <a:extLst>
              <a:ext uri="{FF2B5EF4-FFF2-40B4-BE49-F238E27FC236}">
                <a16:creationId xmlns:a16="http://schemas.microsoft.com/office/drawing/2014/main" id="{58924C30-9DE4-BD86-D706-F2D447C178D4}"/>
              </a:ext>
            </a:extLst>
          </p:cNvPr>
          <p:cNvSpPr>
            <a:spLocks noGrp="1"/>
          </p:cNvSpPr>
          <p:nvPr>
            <p:ph type="body" sz="half" idx="2"/>
          </p:nvPr>
        </p:nvSpPr>
        <p:spPr>
          <a:xfrm>
            <a:off x="5321263" y="1961679"/>
            <a:ext cx="5789612" cy="679605"/>
          </a:xfrm>
        </p:spPr>
        <p:txBody>
          <a:bodyPr>
            <a:normAutofit/>
          </a:bodyPr>
          <a:lstStyle/>
          <a:p>
            <a:r>
              <a:rPr lang="pt-BR" sz="4000" b="1" dirty="0">
                <a:solidFill>
                  <a:schemeClr val="accent5">
                    <a:lumMod val="50000"/>
                  </a:schemeClr>
                </a:solidFill>
              </a:rPr>
              <a:t>Manicômio Tributário </a:t>
            </a:r>
          </a:p>
        </p:txBody>
      </p:sp>
      <p:sp>
        <p:nvSpPr>
          <p:cNvPr id="10" name="CaixaDeTexto 9">
            <a:extLst>
              <a:ext uri="{FF2B5EF4-FFF2-40B4-BE49-F238E27FC236}">
                <a16:creationId xmlns:a16="http://schemas.microsoft.com/office/drawing/2014/main" id="{33F71CAF-BECB-4DF1-0A87-0FB50CF8FD38}"/>
              </a:ext>
            </a:extLst>
          </p:cNvPr>
          <p:cNvSpPr txBox="1"/>
          <p:nvPr/>
        </p:nvSpPr>
        <p:spPr>
          <a:xfrm>
            <a:off x="5321263" y="4301089"/>
            <a:ext cx="7108555" cy="707886"/>
          </a:xfrm>
          <a:prstGeom prst="rect">
            <a:avLst/>
          </a:prstGeom>
          <a:noFill/>
        </p:spPr>
        <p:txBody>
          <a:bodyPr wrap="square">
            <a:spAutoFit/>
          </a:bodyPr>
          <a:lstStyle/>
          <a:p>
            <a:r>
              <a:rPr lang="pt-BR" sz="4000" b="1" dirty="0">
                <a:solidFill>
                  <a:schemeClr val="accent5">
                    <a:lumMod val="50000"/>
                  </a:schemeClr>
                </a:solidFill>
              </a:rPr>
              <a:t>Ausência da contrapartida </a:t>
            </a:r>
          </a:p>
        </p:txBody>
      </p:sp>
      <p:sp>
        <p:nvSpPr>
          <p:cNvPr id="12" name="CaixaDeTexto 11">
            <a:extLst>
              <a:ext uri="{FF2B5EF4-FFF2-40B4-BE49-F238E27FC236}">
                <a16:creationId xmlns:a16="http://schemas.microsoft.com/office/drawing/2014/main" id="{AADBA13A-73DD-27FE-BD60-B57EE3A2DA65}"/>
              </a:ext>
            </a:extLst>
          </p:cNvPr>
          <p:cNvSpPr txBox="1"/>
          <p:nvPr/>
        </p:nvSpPr>
        <p:spPr>
          <a:xfrm>
            <a:off x="5321263" y="5008975"/>
            <a:ext cx="6094140" cy="461665"/>
          </a:xfrm>
          <a:prstGeom prst="rect">
            <a:avLst/>
          </a:prstGeom>
          <a:noFill/>
        </p:spPr>
        <p:txBody>
          <a:bodyPr wrap="square">
            <a:spAutoFit/>
          </a:bodyPr>
          <a:lstStyle/>
          <a:p>
            <a:pPr marL="342900" indent="-342900">
              <a:buFont typeface="Arial" panose="020B0604020202020204" pitchFamily="34" charset="0"/>
              <a:buChar char="•"/>
            </a:pPr>
            <a:r>
              <a:rPr lang="pt-BR" sz="2400" b="1" dirty="0">
                <a:solidFill>
                  <a:schemeClr val="accent5">
                    <a:lumMod val="50000"/>
                  </a:schemeClr>
                </a:solidFill>
              </a:rPr>
              <a:t>Saúde/Educação/Segurança</a:t>
            </a:r>
          </a:p>
        </p:txBody>
      </p:sp>
      <p:sp>
        <p:nvSpPr>
          <p:cNvPr id="3" name="CaixaDeTexto 2">
            <a:extLst>
              <a:ext uri="{FF2B5EF4-FFF2-40B4-BE49-F238E27FC236}">
                <a16:creationId xmlns:a16="http://schemas.microsoft.com/office/drawing/2014/main" id="{0FE4423D-CC34-F3CF-57F2-36185E0B9419}"/>
              </a:ext>
            </a:extLst>
          </p:cNvPr>
          <p:cNvSpPr txBox="1"/>
          <p:nvPr/>
        </p:nvSpPr>
        <p:spPr>
          <a:xfrm>
            <a:off x="5321263" y="2676432"/>
            <a:ext cx="5407818" cy="461665"/>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1F4E79"/>
                </a:solidFill>
              </a:rPr>
              <a:t>Insegurança Jurídica</a:t>
            </a:r>
          </a:p>
        </p:txBody>
      </p:sp>
      <p:sp>
        <p:nvSpPr>
          <p:cNvPr id="9" name="CaixaDeTexto 8">
            <a:extLst>
              <a:ext uri="{FF2B5EF4-FFF2-40B4-BE49-F238E27FC236}">
                <a16:creationId xmlns:a16="http://schemas.microsoft.com/office/drawing/2014/main" id="{831518FE-0CFE-69A0-D837-B69DCD96FF03}"/>
              </a:ext>
            </a:extLst>
          </p:cNvPr>
          <p:cNvSpPr txBox="1"/>
          <p:nvPr/>
        </p:nvSpPr>
        <p:spPr>
          <a:xfrm>
            <a:off x="5321263" y="3273655"/>
            <a:ext cx="5300815" cy="830997"/>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1F4E79"/>
                </a:solidFill>
              </a:rPr>
              <a:t>Afastamento de investimentos/ Desestimulo à atividade empresarial </a:t>
            </a:r>
          </a:p>
        </p:txBody>
      </p:sp>
      <p:pic>
        <p:nvPicPr>
          <p:cNvPr id="5" name="Imagem 4" descr="Copo de café&#10;&#10;Descrição gerada automaticamente com confiança baixa">
            <a:extLst>
              <a:ext uri="{FF2B5EF4-FFF2-40B4-BE49-F238E27FC236}">
                <a16:creationId xmlns:a16="http://schemas.microsoft.com/office/drawing/2014/main" id="{8B8A0BF7-8484-422F-F1D3-A1C45DAF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01" y="1694330"/>
            <a:ext cx="6454282" cy="4302854"/>
          </a:xfrm>
          <a:prstGeom prst="rect">
            <a:avLst/>
          </a:prstGeom>
        </p:spPr>
      </p:pic>
      <p:sp>
        <p:nvSpPr>
          <p:cNvPr id="4" name="CaixaDeTexto 3">
            <a:extLst>
              <a:ext uri="{FF2B5EF4-FFF2-40B4-BE49-F238E27FC236}">
                <a16:creationId xmlns:a16="http://schemas.microsoft.com/office/drawing/2014/main" id="{E3341F65-C915-9169-9439-5C4266AF5C6E}"/>
              </a:ext>
            </a:extLst>
          </p:cNvPr>
          <p:cNvSpPr txBox="1"/>
          <p:nvPr/>
        </p:nvSpPr>
        <p:spPr>
          <a:xfrm>
            <a:off x="267419" y="284672"/>
            <a:ext cx="284672" cy="369332"/>
          </a:xfrm>
          <a:prstGeom prst="rect">
            <a:avLst/>
          </a:prstGeom>
          <a:noFill/>
        </p:spPr>
        <p:txBody>
          <a:bodyPr wrap="square" rtlCol="0">
            <a:spAutoFit/>
          </a:bodyPr>
          <a:lstStyle/>
          <a:p>
            <a:r>
              <a:rPr lang="pt-BR" b="1" dirty="0">
                <a:solidFill>
                  <a:srgbClr val="1F4E79"/>
                </a:solidFill>
              </a:rPr>
              <a:t>3</a:t>
            </a:r>
          </a:p>
        </p:txBody>
      </p:sp>
    </p:spTree>
    <p:extLst>
      <p:ext uri="{BB962C8B-B14F-4D97-AF65-F5344CB8AC3E}">
        <p14:creationId xmlns:p14="http://schemas.microsoft.com/office/powerpoint/2010/main" val="142108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10" grpId="0"/>
      <p:bldP spid="12" grpId="0"/>
      <p:bldP spid="3"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A7D58F73-679A-0E63-9E37-C22AF91C4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algn="ctr"/>
            <a:r>
              <a:rPr lang="pt-BR" sz="3200" b="1" kern="100" dirty="0">
                <a:solidFill>
                  <a:schemeClr val="bg1"/>
                </a:solidFill>
                <a:latin typeface="+mn-lt"/>
                <a:ea typeface="Calibri" panose="020F0502020204030204" pitchFamily="34" charset="0"/>
                <a:cs typeface="Times New Roman" panose="02020603050405020304" pitchFamily="18" charset="0"/>
              </a:rPr>
              <a:t>Bens de Capital de Concessionárias de Serviço Público</a:t>
            </a:r>
            <a:endParaRPr lang="pt-BR" sz="32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763274081"/>
              </p:ext>
            </p:extLst>
          </p:nvPr>
        </p:nvGraphicFramePr>
        <p:xfrm>
          <a:off x="837121" y="1864942"/>
          <a:ext cx="10517756" cy="312811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Omisso sobre o assunto.</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Aplica a suspensão de IBS e CBS e posterior conversão em alíquota zero aos bens de capital contabilizados por concessionárias de serviços públicos como ativo intangível ou financeiro. A emenda reconhece que os bens de capital incorporados nos balanços das concessionárias de serviços públicos devem ser tratados como os demais bens de capital para fins de desoneração.</a:t>
                      </a:r>
                    </a:p>
                    <a:p>
                      <a:r>
                        <a:rPr lang="pt-BR" sz="1800" kern="1200" dirty="0">
                          <a:solidFill>
                            <a:srgbClr val="1F4E79"/>
                          </a:solidFill>
                          <a:effectLst/>
                          <a:latin typeface="+mn-lt"/>
                          <a:ea typeface="+mn-ea"/>
                          <a:cs typeface="+mn-cs"/>
                        </a:rPr>
                        <a:t>Acolhimento da emenda n.º 769.</a:t>
                      </a:r>
                      <a:r>
                        <a:rPr lang="pt-BR" sz="1800" u="sng" kern="1200" dirty="0">
                          <a:solidFill>
                            <a:srgbClr val="1F4E79"/>
                          </a:solidFill>
                          <a:effectLst/>
                          <a:latin typeface="+mn-lt"/>
                          <a:ea typeface="+mn-ea"/>
                          <a:cs typeface="+mn-cs"/>
                        </a:rPr>
                        <a:t> </a:t>
                      </a:r>
                      <a:endParaRPr lang="pt-BR" sz="1800" kern="1200" dirty="0">
                        <a:solidFill>
                          <a:srgbClr val="1F4E79"/>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884910DC-48BD-9694-0366-B597B6DB82B6}"/>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39</a:t>
            </a:r>
          </a:p>
        </p:txBody>
      </p:sp>
    </p:spTree>
    <p:extLst>
      <p:ext uri="{BB962C8B-B14F-4D97-AF65-F5344CB8AC3E}">
        <p14:creationId xmlns:p14="http://schemas.microsoft.com/office/powerpoint/2010/main" val="39630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722C1EEB-B125-961B-4F1C-1953FF6B3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algn="ctr"/>
            <a:r>
              <a:rPr lang="pt-BR" sz="3200" b="1" kern="100" dirty="0">
                <a:solidFill>
                  <a:schemeClr val="bg1"/>
                </a:solidFill>
                <a:latin typeface="+mn-lt"/>
                <a:ea typeface="Calibri" panose="020F0502020204030204" pitchFamily="34" charset="0"/>
                <a:cs typeface="Times New Roman" panose="02020603050405020304" pitchFamily="18" charset="0"/>
              </a:rPr>
              <a:t>Transição – Reequilíbrio Contratos</a:t>
            </a:r>
            <a:endParaRPr lang="pt-BR" sz="32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145863120"/>
              </p:ext>
            </p:extLst>
          </p:nvPr>
        </p:nvGraphicFramePr>
        <p:xfrm>
          <a:off x="837121" y="1661073"/>
          <a:ext cx="10517756" cy="3829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600" b="0" kern="1200" dirty="0">
                          <a:solidFill>
                            <a:srgbClr val="1F4E79"/>
                          </a:solidFill>
                          <a:effectLst/>
                          <a:latin typeface="+mn-lt"/>
                          <a:ea typeface="+mn-ea"/>
                          <a:cs typeface="+mn-cs"/>
                        </a:rPr>
                        <a:t>“Art. 374. Os contratos vigentes na entrada em vigor desta Lei Complementar celebrados pela administração pública direta ou indireta da União, dos Estados, do Distrito Federal e dos Municípios, inclusive concessões públicas, serão ajustados para assegurar o restabelecimento do equilíbrio econômico-financeiro em razão da alteração da carga tributária efetiva suportada pela contratada em decorrência do impacto da instituição do IBS e da CBS, nos casos em que o desequilíbrio for comprovado.”</a:t>
                      </a:r>
                    </a:p>
                    <a:p>
                      <a:r>
                        <a:rPr lang="pt-BR" sz="1600" b="0" kern="1200" dirty="0">
                          <a:solidFill>
                            <a:srgbClr val="1F4E79"/>
                          </a:solidFill>
                          <a:effectLst/>
                          <a:latin typeface="+mn-lt"/>
                          <a:ea typeface="+mn-ea"/>
                          <a:cs typeface="+mn-cs"/>
                        </a:rPr>
                        <a:t> </a:t>
                      </a:r>
                    </a:p>
                    <a:p>
                      <a:r>
                        <a:rPr lang="pt-BR" sz="1600" b="0" kern="1200" dirty="0">
                          <a:solidFill>
                            <a:srgbClr val="1F4E79"/>
                          </a:solidFill>
                          <a:effectLst/>
                          <a:latin typeface="+mn-lt"/>
                          <a:ea typeface="+mn-ea"/>
                          <a:cs typeface="+mn-cs"/>
                        </a:rPr>
                        <a:t>Previsão genérica já existente em nossa legislação mostra-se insuficiente para regular os inúmeros casos que se verificam no dia a dia das concessões públicas.</a:t>
                      </a:r>
                    </a:p>
                  </a:txBody>
                  <a:tcPr/>
                </a:tc>
                <a:tc>
                  <a:txBody>
                    <a:bodyPr/>
                    <a:lstStyle/>
                    <a:p>
                      <a:r>
                        <a:rPr lang="pt-BR" sz="1600" kern="1200" dirty="0">
                          <a:solidFill>
                            <a:srgbClr val="1F4E79"/>
                          </a:solidFill>
                          <a:effectLst/>
                          <a:latin typeface="+mn-lt"/>
                          <a:ea typeface="+mn-ea"/>
                          <a:cs typeface="+mn-cs"/>
                        </a:rPr>
                        <a:t>Acolhimento da emenda n.º 664. A emenda esclarece que o direito ao restabelecimento do equilíbrio econômico-financeiro aplica-se a contratos vigentes e a propostas apresentadas antes da entrada em vigor da nova lei complementar, mesmo que os respectivos contratos venham a ser firmados posteriormente. </a:t>
                      </a:r>
                      <a:r>
                        <a:rPr lang="pt-BR" sz="1600" b="1" kern="1200" dirty="0">
                          <a:solidFill>
                            <a:srgbClr val="1F4E79"/>
                          </a:solidFill>
                          <a:effectLst/>
                          <a:latin typeface="+mn-lt"/>
                          <a:ea typeface="+mn-ea"/>
                          <a:cs typeface="+mn-cs"/>
                        </a:rPr>
                        <a:t>Reduz o prazo para análise e decisão acerca do pedido de 90 para 60 dias</a:t>
                      </a:r>
                      <a:r>
                        <a:rPr lang="pt-BR" sz="1600" kern="1200" dirty="0">
                          <a:solidFill>
                            <a:srgbClr val="1F4E79"/>
                          </a:solidFill>
                          <a:effectLst/>
                          <a:latin typeface="+mn-lt"/>
                          <a:ea typeface="+mn-ea"/>
                          <a:cs typeface="+mn-cs"/>
                        </a:rPr>
                        <a:t>, prorrogáveis por igual período, e </a:t>
                      </a:r>
                      <a:r>
                        <a:rPr lang="pt-BR" sz="1600" b="1" kern="1200" dirty="0">
                          <a:solidFill>
                            <a:srgbClr val="1F4E79"/>
                          </a:solidFill>
                          <a:effectLst/>
                          <a:latin typeface="+mn-lt"/>
                          <a:ea typeface="+mn-ea"/>
                          <a:cs typeface="+mn-cs"/>
                        </a:rPr>
                        <a:t>permite à contratada elevar as tarifas autorizadas ou previstas durante a análise do pleito, garantido o ajuste por ocasião da decisão definitiva</a:t>
                      </a:r>
                      <a:r>
                        <a:rPr lang="pt-BR" sz="1600" kern="1200" dirty="0">
                          <a:solidFill>
                            <a:srgbClr val="1F4E79"/>
                          </a:solidFill>
                          <a:effectLst/>
                          <a:latin typeface="+mn-lt"/>
                          <a:ea typeface="+mn-ea"/>
                          <a:cs typeface="+mn-cs"/>
                        </a:rPr>
                        <a:t>. Também propõe </a:t>
                      </a:r>
                      <a:r>
                        <a:rPr lang="pt-BR" sz="1600" b="1" kern="1200" dirty="0">
                          <a:solidFill>
                            <a:srgbClr val="1F4E79"/>
                          </a:solidFill>
                          <a:effectLst/>
                          <a:latin typeface="+mn-lt"/>
                          <a:ea typeface="+mn-ea"/>
                          <a:cs typeface="+mn-cs"/>
                        </a:rPr>
                        <a:t>suprimir a exigência de regularidade fiscal e trabalhista para o pleito de reequilíbrio e excluir a previsão de multa por irregularidade documental.</a:t>
                      </a:r>
                      <a:endParaRPr lang="pt-BR" sz="1600" kern="1200" dirty="0">
                        <a:solidFill>
                          <a:srgbClr val="1F4E79"/>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05AE8AE1-FBC6-62F2-9318-EEFA3214A91B}"/>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40</a:t>
            </a:r>
          </a:p>
        </p:txBody>
      </p:sp>
    </p:spTree>
    <p:extLst>
      <p:ext uri="{BB962C8B-B14F-4D97-AF65-F5344CB8AC3E}">
        <p14:creationId xmlns:p14="http://schemas.microsoft.com/office/powerpoint/2010/main" val="400554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DA871471-9D57-6772-5888-405BB4B2F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435584"/>
            <a:ext cx="9680275" cy="711729"/>
          </a:xfrm>
        </p:spPr>
        <p:txBody>
          <a:bodyPr>
            <a:noAutofit/>
          </a:bodyPr>
          <a:lstStyle/>
          <a:p>
            <a:pPr lvl="0" algn="ctr">
              <a:lnSpc>
                <a:spcPct val="107000"/>
              </a:lnSpc>
              <a:spcAft>
                <a:spcPts val="800"/>
              </a:spcAft>
            </a:pPr>
            <a:r>
              <a:rPr lang="pt-BR" sz="3200" b="1" kern="100" dirty="0">
                <a:solidFill>
                  <a:schemeClr val="bg1"/>
                </a:solidFill>
                <a:effectLst/>
                <a:latin typeface="+mn-lt"/>
                <a:ea typeface="Calibri" panose="020F0502020204030204" pitchFamily="34" charset="0"/>
                <a:cs typeface="Times New Roman" panose="02020603050405020304" pitchFamily="18" charset="0"/>
              </a:rPr>
              <a:t>RESSARCIMENTO DE CRÉDITO DE CBS E IBS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776758917"/>
              </p:ext>
            </p:extLst>
          </p:nvPr>
        </p:nvGraphicFramePr>
        <p:xfrm>
          <a:off x="837121" y="2257753"/>
          <a:ext cx="10517756" cy="2342491"/>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Prevê prazo de ressarcimento que varia entre 45 a 195 dias.</a:t>
                      </a:r>
                    </a:p>
                  </a:txBody>
                  <a:tcPr/>
                </a:tc>
                <a:tc>
                  <a:txBody>
                    <a:bodyPr/>
                    <a:lstStyle/>
                    <a:p>
                      <a:r>
                        <a:rPr lang="pt-BR" sz="1800" b="1" kern="1200" dirty="0">
                          <a:solidFill>
                            <a:srgbClr val="1F4E79"/>
                          </a:solidFill>
                          <a:effectLst/>
                          <a:latin typeface="+mn-lt"/>
                          <a:ea typeface="+mn-ea"/>
                          <a:cs typeface="+mn-cs"/>
                        </a:rPr>
                        <a:t>Propõe a redução do prazo para 30 dias.</a:t>
                      </a:r>
                    </a:p>
                    <a:p>
                      <a:r>
                        <a:rPr lang="pt-BR" sz="1800" u="none" strike="noStrike" kern="1200" dirty="0">
                          <a:solidFill>
                            <a:srgbClr val="1F4E79"/>
                          </a:solidFill>
                          <a:effectLst/>
                          <a:latin typeface="+mn-lt"/>
                          <a:ea typeface="+mn-ea"/>
                          <a:cs typeface="+mn-cs"/>
                        </a:rPr>
                        <a:t> </a:t>
                      </a:r>
                      <a:endParaRPr lang="pt-BR" sz="1800" kern="1200" dirty="0">
                        <a:solidFill>
                          <a:srgbClr val="1F4E79"/>
                        </a:solidFill>
                        <a:effectLst/>
                        <a:latin typeface="+mn-lt"/>
                        <a:ea typeface="+mn-ea"/>
                        <a:cs typeface="+mn-cs"/>
                      </a:endParaRPr>
                    </a:p>
                    <a:p>
                      <a:r>
                        <a:rPr lang="pt-BR" sz="1800" kern="1200" dirty="0">
                          <a:solidFill>
                            <a:srgbClr val="1F4E79"/>
                          </a:solidFill>
                          <a:effectLst/>
                          <a:latin typeface="+mn-lt"/>
                          <a:ea typeface="+mn-ea"/>
                          <a:cs typeface="+mn-cs"/>
                        </a:rPr>
                        <a:t>Acolhimento das emendas </a:t>
                      </a:r>
                      <a:r>
                        <a:rPr lang="pt-BR" sz="1800" kern="1200" dirty="0" err="1">
                          <a:solidFill>
                            <a:srgbClr val="1F4E79"/>
                          </a:solidFill>
                          <a:effectLst/>
                          <a:latin typeface="+mn-lt"/>
                          <a:ea typeface="+mn-ea"/>
                          <a:cs typeface="+mn-cs"/>
                        </a:rPr>
                        <a:t>n.ºs</a:t>
                      </a:r>
                      <a:r>
                        <a:rPr lang="pt-BR" sz="1800" kern="1200" dirty="0">
                          <a:solidFill>
                            <a:srgbClr val="1F4E79"/>
                          </a:solidFill>
                          <a:effectLst/>
                          <a:latin typeface="+mn-lt"/>
                          <a:ea typeface="+mn-ea"/>
                          <a:cs typeface="+mn-cs"/>
                        </a:rPr>
                        <a:t> 376; 411; 503; 622; 636; 652; 670; 699; 1319, nos termos da emenda n.º 376.</a:t>
                      </a:r>
                    </a:p>
                    <a:p>
                      <a:pPr marL="0" lvl="0" indent="0" algn="just">
                        <a:lnSpc>
                          <a:spcPct val="107000"/>
                        </a:lnSpc>
                        <a:spcAft>
                          <a:spcPts val="800"/>
                        </a:spcAft>
                        <a:buNone/>
                      </a:pPr>
                      <a:endParaRPr lang="pt-BR" sz="2000" dirty="0">
                        <a:solidFill>
                          <a:srgbClr val="1F4E79"/>
                        </a:solidFill>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FE9AE921-2F69-0DF0-FB2A-AB31D0134CE1}"/>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41</a:t>
            </a:r>
          </a:p>
        </p:txBody>
      </p:sp>
    </p:spTree>
    <p:extLst>
      <p:ext uri="{BB962C8B-B14F-4D97-AF65-F5344CB8AC3E}">
        <p14:creationId xmlns:p14="http://schemas.microsoft.com/office/powerpoint/2010/main" val="220562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E9164424-9224-555A-B708-E0A70F4FA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306187"/>
            <a:ext cx="9680275" cy="927390"/>
          </a:xfrm>
        </p:spPr>
        <p:txBody>
          <a:bodyPr>
            <a:noAutofit/>
          </a:bodyPr>
          <a:lstStyle/>
          <a:p>
            <a:pPr algn="ctr"/>
            <a:r>
              <a:rPr lang="pt-BR" sz="2800" b="1" dirty="0">
                <a:solidFill>
                  <a:schemeClr val="bg1"/>
                </a:solidFill>
                <a:effectLst/>
                <a:latin typeface="+mn-lt"/>
                <a:ea typeface="Calibri" panose="020F0502020204030204" pitchFamily="34" charset="0"/>
              </a:rPr>
              <a:t>Exclusão do Imposto Seletivo sobre a extração de </a:t>
            </a:r>
            <a:br>
              <a:rPr lang="pt-BR" sz="2800" b="1" dirty="0">
                <a:solidFill>
                  <a:schemeClr val="bg1"/>
                </a:solidFill>
                <a:effectLst/>
                <a:latin typeface="+mn-lt"/>
                <a:ea typeface="Calibri" panose="020F0502020204030204" pitchFamily="34" charset="0"/>
              </a:rPr>
            </a:br>
            <a:r>
              <a:rPr lang="pt-BR" sz="2800" b="1" dirty="0">
                <a:solidFill>
                  <a:schemeClr val="bg1"/>
                </a:solidFill>
                <a:effectLst/>
                <a:latin typeface="+mn-lt"/>
                <a:ea typeface="Calibri" panose="020F0502020204030204" pitchFamily="34" charset="0"/>
              </a:rPr>
              <a:t>bens minerais, petróleo, gás natural</a:t>
            </a:r>
            <a:endParaRPr lang="pt-BR" sz="28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209224963"/>
              </p:ext>
            </p:extLst>
          </p:nvPr>
        </p:nvGraphicFramePr>
        <p:xfrm>
          <a:off x="837120" y="1837428"/>
          <a:ext cx="10517756" cy="340243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kern="1200" dirty="0">
                          <a:solidFill>
                            <a:srgbClr val="1F4E79"/>
                          </a:solidFill>
                          <a:effectLst/>
                          <a:latin typeface="+mn-lt"/>
                          <a:ea typeface="+mn-ea"/>
                          <a:cs typeface="+mn-cs"/>
                        </a:rPr>
                        <a:t>Institui Imposto Seletivo (IS) sobre bens minerais, quais sejam: carvão mineral, minério de ferro (26.01), petróleo (2709.00.10), gás natural liquefeito (GNL) (2711.11.00) e gás natural gasoso (2711.21.00).</a:t>
                      </a:r>
                    </a:p>
                    <a:p>
                      <a:endParaRPr lang="pt-BR" sz="1700" b="1" dirty="0">
                        <a:solidFill>
                          <a:srgbClr val="1F4E79"/>
                        </a:solidFill>
                      </a:endParaRPr>
                    </a:p>
                  </a:txBody>
                  <a:tcPr/>
                </a:tc>
                <a:tc>
                  <a:txBody>
                    <a:bodyPr/>
                    <a:lstStyle/>
                    <a:p>
                      <a:r>
                        <a:rPr lang="pt-BR" sz="1800" b="1" kern="1200" dirty="0">
                          <a:solidFill>
                            <a:srgbClr val="1F4E79"/>
                          </a:solidFill>
                          <a:effectLst/>
                          <a:latin typeface="+mn-lt"/>
                          <a:ea typeface="+mn-ea"/>
                          <a:cs typeface="+mn-cs"/>
                        </a:rPr>
                        <a:t>Supressão da incidência do IS sobre a extração e/ou a exportação de bens minerais: minério de ferro, petróleo, gás natural liquefeito (GNL) e gás natural em estado gasoso, mantido o carvão mineral usado nas usinas térmicas.</a:t>
                      </a:r>
                    </a:p>
                    <a:p>
                      <a:r>
                        <a:rPr lang="pt-BR" sz="1800" kern="1200" dirty="0">
                          <a:solidFill>
                            <a:srgbClr val="1F4E79"/>
                          </a:solidFill>
                          <a:effectLst/>
                          <a:latin typeface="+mn-lt"/>
                          <a:ea typeface="+mn-ea"/>
                          <a:cs typeface="+mn-cs"/>
                        </a:rPr>
                        <a:t> </a:t>
                      </a:r>
                    </a:p>
                    <a:p>
                      <a:r>
                        <a:rPr lang="pt-BR" sz="1800" kern="1200" dirty="0">
                          <a:solidFill>
                            <a:srgbClr val="1F4E79"/>
                          </a:solidFill>
                          <a:effectLst/>
                          <a:latin typeface="+mn-lt"/>
                          <a:ea typeface="+mn-ea"/>
                          <a:cs typeface="+mn-cs"/>
                        </a:rPr>
                        <a:t>Acolhidas as emendas </a:t>
                      </a:r>
                      <a:r>
                        <a:rPr lang="pt-BR" sz="1800" kern="1200" dirty="0" err="1">
                          <a:solidFill>
                            <a:srgbClr val="1F4E79"/>
                          </a:solidFill>
                          <a:effectLst/>
                          <a:latin typeface="+mn-lt"/>
                          <a:ea typeface="+mn-ea"/>
                          <a:cs typeface="+mn-cs"/>
                        </a:rPr>
                        <a:t>n.ºs</a:t>
                      </a:r>
                      <a:r>
                        <a:rPr lang="pt-BR" sz="1800" kern="1200" dirty="0">
                          <a:solidFill>
                            <a:srgbClr val="1F4E79"/>
                          </a:solidFill>
                          <a:effectLst/>
                          <a:latin typeface="+mn-lt"/>
                          <a:ea typeface="+mn-ea"/>
                          <a:cs typeface="+mn-cs"/>
                        </a:rPr>
                        <a:t> 245; 266; 383; 552; 553; 554; 614; 697; 698; 866; 952; 953; 954; 955; 968; 1030; 1133; 1300, na forma da emenda proposta pelo GT CAE.</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54A2F915-42EA-C257-45F1-F7F5FF1E332F}"/>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42</a:t>
            </a:r>
          </a:p>
        </p:txBody>
      </p:sp>
    </p:spTree>
    <p:extLst>
      <p:ext uri="{BB962C8B-B14F-4D97-AF65-F5344CB8AC3E}">
        <p14:creationId xmlns:p14="http://schemas.microsoft.com/office/powerpoint/2010/main" val="22255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4324BCEB-7A6A-F3A3-1C5C-DD8C2C2E2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351502"/>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SERVIÇOS DE NATUREZA INTELECTUAL </a:t>
            </a:r>
            <a:br>
              <a:rPr lang="pt-BR" sz="1800" u="sng"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t-BR" sz="1800" kern="100" dirty="0">
                <a:solidFill>
                  <a:schemeClr val="bg1"/>
                </a:solidFill>
                <a:effectLst/>
                <a:latin typeface="+mn-lt"/>
                <a:ea typeface="Times New Roman" panose="02020603050405020304" pitchFamily="18" charset="0"/>
                <a:cs typeface="Times New Roman" panose="02020603050405020304" pitchFamily="18" charset="0"/>
              </a:rPr>
              <a:t>(PROFISSIONAIS LIBERAIS)</a:t>
            </a:r>
            <a:endParaRPr lang="pt-BR" sz="1800"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334699033"/>
              </p:ext>
            </p:extLst>
          </p:nvPr>
        </p:nvGraphicFramePr>
        <p:xfrm>
          <a:off x="837120" y="1630394"/>
          <a:ext cx="10517756" cy="385963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art. 122 concede redução de 30% (trinta por cento) das alíquotas do IBS e da CBS incidentes sobre a prestação de serviços de determinadas profissões intelectuais, submetidas à fiscalização por conselho profissional.</a:t>
                      </a:r>
                    </a:p>
                    <a:p>
                      <a:endParaRPr lang="pt-BR" sz="1700" b="1" dirty="0">
                        <a:solidFill>
                          <a:srgbClr val="1F4E79"/>
                        </a:solidFill>
                      </a:endParaRPr>
                    </a:p>
                  </a:txBody>
                  <a:tcPr/>
                </a:tc>
                <a:tc>
                  <a:txBody>
                    <a:bodyPr/>
                    <a:lstStyle/>
                    <a:p>
                      <a:r>
                        <a:rPr lang="pt-BR" sz="1400" b="1" kern="1200" dirty="0">
                          <a:solidFill>
                            <a:srgbClr val="1F4E79"/>
                          </a:solidFill>
                          <a:effectLst/>
                          <a:latin typeface="+mn-lt"/>
                          <a:ea typeface="+mn-ea"/>
                          <a:cs typeface="+mn-cs"/>
                        </a:rPr>
                        <a:t>Propõe alterar o art. 122 do PLP para simplificar algumas das exigências relativas às pessoas jurídicas que prestam serviços de profissões de natureza intelectual para fazerem jus à redução de alíquota de 30% do IBS e da CBS.</a:t>
                      </a:r>
                    </a:p>
                    <a:p>
                      <a:r>
                        <a:rPr lang="pt-BR" sz="1400" kern="1200" dirty="0">
                          <a:solidFill>
                            <a:srgbClr val="1F4E79"/>
                          </a:solidFill>
                          <a:effectLst/>
                          <a:latin typeface="+mn-lt"/>
                          <a:ea typeface="+mn-ea"/>
                          <a:cs typeface="+mn-cs"/>
                        </a:rPr>
                        <a:t> </a:t>
                      </a:r>
                    </a:p>
                    <a:p>
                      <a:r>
                        <a:rPr lang="pt-BR" sz="1400" kern="1200" dirty="0">
                          <a:solidFill>
                            <a:srgbClr val="1F4E79"/>
                          </a:solidFill>
                          <a:effectLst/>
                          <a:latin typeface="+mn-lt"/>
                          <a:ea typeface="+mn-ea"/>
                          <a:cs typeface="+mn-cs"/>
                        </a:rPr>
                        <a:t>Exigências passariam a ser as seguintes:</a:t>
                      </a:r>
                    </a:p>
                    <a:p>
                      <a:r>
                        <a:rPr lang="pt-BR" sz="1400" kern="1200" dirty="0">
                          <a:solidFill>
                            <a:srgbClr val="1F4E79"/>
                          </a:solidFill>
                          <a:effectLst/>
                          <a:latin typeface="+mn-lt"/>
                          <a:ea typeface="+mn-ea"/>
                          <a:cs typeface="+mn-cs"/>
                        </a:rPr>
                        <a:t> </a:t>
                      </a:r>
                    </a:p>
                    <a:p>
                      <a:r>
                        <a:rPr lang="pt-BR" sz="1400" kern="1200" dirty="0">
                          <a:solidFill>
                            <a:srgbClr val="1F4E79"/>
                          </a:solidFill>
                          <a:effectLst/>
                          <a:latin typeface="+mn-lt"/>
                          <a:ea typeface="+mn-ea"/>
                          <a:cs typeface="+mn-cs"/>
                        </a:rPr>
                        <a:t>“§ 3º A redução de alíquotas prevista no </a:t>
                      </a:r>
                      <a:r>
                        <a:rPr lang="pt-BR" sz="1400" i="1" kern="1200" dirty="0">
                          <a:solidFill>
                            <a:srgbClr val="1F4E79"/>
                          </a:solidFill>
                          <a:effectLst/>
                          <a:latin typeface="+mn-lt"/>
                          <a:ea typeface="+mn-ea"/>
                          <a:cs typeface="+mn-cs"/>
                        </a:rPr>
                        <a:t>caput</a:t>
                      </a:r>
                      <a:r>
                        <a:rPr lang="pt-BR" sz="1400" kern="1200" dirty="0">
                          <a:solidFill>
                            <a:srgbClr val="1F4E79"/>
                          </a:solidFill>
                          <a:effectLst/>
                          <a:latin typeface="+mn-lt"/>
                          <a:ea typeface="+mn-ea"/>
                          <a:cs typeface="+mn-cs"/>
                        </a:rPr>
                        <a:t> aplica-se: </a:t>
                      </a:r>
                    </a:p>
                    <a:p>
                      <a:r>
                        <a:rPr lang="pt-BR" sz="1400" kern="1200" dirty="0">
                          <a:solidFill>
                            <a:srgbClr val="1F4E79"/>
                          </a:solidFill>
                          <a:effectLst/>
                          <a:latin typeface="+mn-lt"/>
                          <a:ea typeface="+mn-ea"/>
                          <a:cs typeface="+mn-cs"/>
                        </a:rPr>
                        <a:t>I – à prestação de serviços efetuada por pessoa física, desde que os serviços prestados estejam vinculados à habilitação dos profissionais; e </a:t>
                      </a:r>
                    </a:p>
                    <a:p>
                      <a:r>
                        <a:rPr lang="pt-BR" sz="1400" kern="1200" dirty="0">
                          <a:solidFill>
                            <a:srgbClr val="1F4E79"/>
                          </a:solidFill>
                          <a:effectLst/>
                          <a:latin typeface="+mn-lt"/>
                          <a:ea typeface="+mn-ea"/>
                          <a:cs typeface="+mn-cs"/>
                        </a:rPr>
                        <a:t>II – à prestação de serviços efetuada por pessoa jurídica, desde que submetida à fiscalização de conselho profissional.”</a:t>
                      </a:r>
                    </a:p>
                    <a:p>
                      <a:r>
                        <a:rPr lang="pt-BR" sz="1400" kern="1200" dirty="0">
                          <a:solidFill>
                            <a:srgbClr val="1F4E79"/>
                          </a:solidFill>
                          <a:effectLst/>
                          <a:latin typeface="+mn-lt"/>
                          <a:ea typeface="+mn-ea"/>
                          <a:cs typeface="+mn-cs"/>
                        </a:rPr>
                        <a:t> </a:t>
                      </a:r>
                    </a:p>
                    <a:p>
                      <a:r>
                        <a:rPr lang="pt-BR" sz="1400" kern="1200" dirty="0">
                          <a:solidFill>
                            <a:srgbClr val="1F4E79"/>
                          </a:solidFill>
                          <a:effectLst/>
                          <a:latin typeface="+mn-lt"/>
                          <a:ea typeface="+mn-ea"/>
                          <a:cs typeface="+mn-cs"/>
                        </a:rPr>
                        <a:t>Pelo acolhimento da emenda n.º 833.</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70C23DD8-843A-DF35-0F79-EE77856E4953}"/>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43</a:t>
            </a:r>
          </a:p>
        </p:txBody>
      </p:sp>
    </p:spTree>
    <p:extLst>
      <p:ext uri="{BB962C8B-B14F-4D97-AF65-F5344CB8AC3E}">
        <p14:creationId xmlns:p14="http://schemas.microsoft.com/office/powerpoint/2010/main" val="293830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6F48AC02-ABDA-EA90-61A1-031A9F302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280309"/>
            <a:ext cx="9680275" cy="927390"/>
          </a:xfrm>
        </p:spPr>
        <p:txBody>
          <a:bodyPr>
            <a:noAutofit/>
          </a:bodyPr>
          <a:lstStyle/>
          <a:p>
            <a:pPr algn="ctr"/>
            <a:r>
              <a:rPr lang="pt-BR" sz="2800" b="1" dirty="0">
                <a:solidFill>
                  <a:schemeClr val="bg1"/>
                </a:solidFill>
                <a:effectLst/>
                <a:latin typeface="+mn-lt"/>
                <a:ea typeface="Calibri" panose="020F0502020204030204" pitchFamily="34" charset="0"/>
              </a:rPr>
              <a:t>Insumos Agropecuários – Diferimento </a:t>
            </a:r>
            <a:endParaRPr lang="pt-BR" sz="2800" b="1" dirty="0">
              <a:solidFill>
                <a:schemeClr val="bg1"/>
              </a:solidFill>
              <a:latin typeface="+mn-lt"/>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136171103"/>
              </p:ext>
            </p:extLst>
          </p:nvPr>
        </p:nvGraphicFramePr>
        <p:xfrm>
          <a:off x="837119" y="2276422"/>
          <a:ext cx="10517756" cy="2305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Fica diferido o recolhimento do IBS e da CBS incidentes nas operações, desde que o adquirente seja produtor rural pessoa física ou jurídica sujeito ao regime regular do IBS e da CBS.</a:t>
                      </a:r>
                    </a:p>
                    <a:p>
                      <a:endParaRPr lang="pt-BR" sz="1700" b="1" dirty="0">
                        <a:solidFill>
                          <a:srgbClr val="1F4E79"/>
                        </a:solidFill>
                      </a:endParaRPr>
                    </a:p>
                  </a:txBody>
                  <a:tcPr/>
                </a:tc>
                <a:tc>
                  <a:txBody>
                    <a:bodyPr/>
                    <a:lstStyle/>
                    <a:p>
                      <a:r>
                        <a:rPr lang="pt-BR" sz="1800" b="1" kern="1200" dirty="0">
                          <a:solidFill>
                            <a:srgbClr val="1F4E79"/>
                          </a:solidFill>
                          <a:effectLst/>
                          <a:latin typeface="+mn-lt"/>
                          <a:ea typeface="+mn-ea"/>
                          <a:cs typeface="+mn-cs"/>
                        </a:rPr>
                        <a:t>Diferimento do recolhimento para aquisição de insumos agropecuários deve incluir o produtor rural não sujeito ao regime regular do IBS e da CBS.</a:t>
                      </a:r>
                    </a:p>
                    <a:p>
                      <a:r>
                        <a:rPr lang="pt-BR" sz="1800" b="0" kern="1200" dirty="0">
                          <a:solidFill>
                            <a:srgbClr val="1F4E79"/>
                          </a:solidFill>
                          <a:effectLst/>
                          <a:latin typeface="+mn-lt"/>
                          <a:ea typeface="+mn-ea"/>
                          <a:cs typeface="+mn-cs"/>
                        </a:rPr>
                        <a:t> </a:t>
                      </a:r>
                    </a:p>
                    <a:p>
                      <a:r>
                        <a:rPr lang="pt-BR" sz="1800" b="0" kern="1200" dirty="0">
                          <a:solidFill>
                            <a:srgbClr val="1F4E79"/>
                          </a:solidFill>
                          <a:effectLst/>
                          <a:latin typeface="+mn-lt"/>
                          <a:ea typeface="+mn-ea"/>
                          <a:cs typeface="+mn-cs"/>
                        </a:rPr>
                        <a:t>Acolhimento das emendas </a:t>
                      </a:r>
                      <a:r>
                        <a:rPr lang="pt-BR" sz="1800" b="0" kern="1200" dirty="0" err="1">
                          <a:solidFill>
                            <a:srgbClr val="1F4E79"/>
                          </a:solidFill>
                          <a:effectLst/>
                          <a:latin typeface="+mn-lt"/>
                          <a:ea typeface="+mn-ea"/>
                          <a:cs typeface="+mn-cs"/>
                        </a:rPr>
                        <a:t>n.ºs</a:t>
                      </a:r>
                      <a:r>
                        <a:rPr lang="pt-BR" sz="1800" b="0" kern="1200" dirty="0">
                          <a:solidFill>
                            <a:srgbClr val="1F4E79"/>
                          </a:solidFill>
                          <a:effectLst/>
                          <a:latin typeface="+mn-lt"/>
                          <a:ea typeface="+mn-ea"/>
                          <a:cs typeface="+mn-cs"/>
                        </a:rPr>
                        <a:t> 533; 820; 1187, nos termos da emenda n.º 820.</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B7E18D32-9F61-94C0-2341-737699EEB3B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44</a:t>
            </a:r>
          </a:p>
        </p:txBody>
      </p:sp>
    </p:spTree>
    <p:extLst>
      <p:ext uri="{BB962C8B-B14F-4D97-AF65-F5344CB8AC3E}">
        <p14:creationId xmlns:p14="http://schemas.microsoft.com/office/powerpoint/2010/main" val="174735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4EDAEF93-55AB-CA9A-377B-65D6F1EF8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383825"/>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REDUÇÃO DE 30% DAS ALÍQUOTAS DA ATIVIDADE DE REPRESENTAÇÃO COMERCIAL</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162051644"/>
              </p:ext>
            </p:extLst>
          </p:nvPr>
        </p:nvGraphicFramePr>
        <p:xfrm>
          <a:off x="837120" y="2417553"/>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Representantes comerciais não incluídos entre as categorias contempladas com a redução em 30% da alíquota CBS/IBS.</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Propõe incluir os representantes comerciais entre as profissões beneficiadas com a redução de 30% das alíquotas do IBS/CBS.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A7467B70-C294-D26E-C64B-AC5306CCD49B}"/>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45</a:t>
            </a:r>
          </a:p>
        </p:txBody>
      </p:sp>
    </p:spTree>
    <p:extLst>
      <p:ext uri="{BB962C8B-B14F-4D97-AF65-F5344CB8AC3E}">
        <p14:creationId xmlns:p14="http://schemas.microsoft.com/office/powerpoint/2010/main" val="30579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08915D83-40AE-EBA8-BB90-F7055168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929855" y="-125132"/>
            <a:ext cx="10332286" cy="1755526"/>
          </a:xfrm>
        </p:spPr>
        <p:txBody>
          <a:bodyPr>
            <a:noAutofit/>
          </a:bodyPr>
          <a:lstStyle/>
          <a:p>
            <a:pPr algn="ctr">
              <a:lnSpc>
                <a:spcPct val="100000"/>
              </a:lnSpc>
              <a:spcAft>
                <a:spcPts val="800"/>
              </a:spcAft>
            </a:pPr>
            <a:r>
              <a:rPr lang="pt-BR" sz="2000" b="1" kern="100" dirty="0">
                <a:solidFill>
                  <a:schemeClr val="bg1"/>
                </a:solidFill>
                <a:effectLst/>
                <a:latin typeface="+mn-lt"/>
                <a:ea typeface="Times New Roman" panose="02020603050405020304" pitchFamily="18" charset="0"/>
                <a:cs typeface="Times New Roman" panose="02020603050405020304" pitchFamily="18" charset="0"/>
              </a:rPr>
              <a:t>SUSPENSÃO DO IBS E DA CBS SOBRE AS MATÉRIAS-PRIMAS, OS PRODUTOS INTERMEDIÁRIOS E OS MATERIAIS DE EMBALAGEM, OS COMPONENTES, CHASSIS, CARROÇARIAS, ACESSÓRIOS, PARTES E PEÇAS EMPREGADOS NA INDUSTRIALIZAÇÃO DE ÔNIBUS E MICRO-ÔNIBUS.</a:t>
            </a:r>
            <a:endParaRPr lang="pt-BR" sz="20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223183263"/>
              </p:ext>
            </p:extLst>
          </p:nvPr>
        </p:nvGraphicFramePr>
        <p:xfrm>
          <a:off x="837120" y="1590622"/>
          <a:ext cx="10517756" cy="3829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 5º no art. 105 do PLP concede a suspensão do pagamento do IBS e da CBS na aquisição de ônibus (que se converte em alíquota zero). Em função disso, os fabricantes acumularão créditos de IBS e CBS, sem possuir atualmente estrutura de capital que os permita acessar o mercado financeiro e levantar os recursos necessários para suportar este acúmulo de créditos. Ainda que consiga, isso carregará um custo financeiro (custo do capital de giro) que implicará em aumento do custo do ônibus e, por consequência, em impactos na tarifa para o usuário.</a:t>
                      </a:r>
                      <a:endParaRPr lang="pt-BR" sz="1700" b="0" dirty="0">
                        <a:solidFill>
                          <a:srgbClr val="1F4E79"/>
                        </a:solidFill>
                      </a:endParaRPr>
                    </a:p>
                  </a:txBody>
                  <a:tcPr/>
                </a:tc>
                <a:tc>
                  <a:txBody>
                    <a:bodyPr/>
                    <a:lstStyle/>
                    <a:p>
                      <a:r>
                        <a:rPr lang="pt-BR" sz="1600" b="1" kern="1200" dirty="0">
                          <a:solidFill>
                            <a:srgbClr val="1F4E79"/>
                          </a:solidFill>
                          <a:effectLst/>
                          <a:latin typeface="+mn-lt"/>
                          <a:ea typeface="+mn-ea"/>
                          <a:cs typeface="+mn-cs"/>
                        </a:rPr>
                        <a:t>Propõe conceder suspensão de IBS e de CBS na saída do estabelecimento industrial para as matérias-primas, os produtos intermediários e os materiais de embalagem, os componentes, chassis, carroçarias, acessórios, partes e peças empregados na industrialização de ônibus e micro-ônibus.</a:t>
                      </a:r>
                    </a:p>
                    <a:p>
                      <a:r>
                        <a:rPr lang="pt-BR" sz="1600" b="1" kern="1200" dirty="0">
                          <a:solidFill>
                            <a:srgbClr val="1F4E79"/>
                          </a:solidFill>
                          <a:effectLst/>
                          <a:latin typeface="+mn-lt"/>
                          <a:ea typeface="+mn-ea"/>
                          <a:cs typeface="+mn-cs"/>
                        </a:rPr>
                        <a:t>A emenda não acarreta impactos na alíquota de referência do IBS e CBS, visando apenas corrigir uma distorção de fluxo de caixa nas empresas fabricantes de ônibus, considerando que, mantido o cenário atual, elas poderão ter os seus negócios inviabilizados. </a:t>
                      </a:r>
                    </a:p>
                    <a:p>
                      <a:endParaRPr lang="pt-BR" sz="1600" kern="1200" dirty="0">
                        <a:solidFill>
                          <a:srgbClr val="1F4E79"/>
                        </a:solidFill>
                        <a:effectLst/>
                        <a:latin typeface="+mn-lt"/>
                        <a:ea typeface="+mn-ea"/>
                        <a:cs typeface="+mn-cs"/>
                      </a:endParaRPr>
                    </a:p>
                    <a:p>
                      <a:r>
                        <a:rPr lang="pt-BR" sz="1600" kern="1200" dirty="0">
                          <a:solidFill>
                            <a:srgbClr val="1F4E79"/>
                          </a:solidFill>
                          <a:effectLst/>
                          <a:latin typeface="+mn-lt"/>
                          <a:ea typeface="+mn-ea"/>
                          <a:cs typeface="+mn-cs"/>
                        </a:rPr>
                        <a:t>Pela acolhimento da emenda nº 1406.</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38F0AB87-C7DC-164C-1128-23F21FD71492}"/>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46</a:t>
            </a:r>
          </a:p>
        </p:txBody>
      </p:sp>
    </p:spTree>
    <p:extLst>
      <p:ext uri="{BB962C8B-B14F-4D97-AF65-F5344CB8AC3E}">
        <p14:creationId xmlns:p14="http://schemas.microsoft.com/office/powerpoint/2010/main" val="43511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2A822C94-41A8-D617-CA4B-E88DA81A5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357946"/>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SUJEIÇÃO PASSIVA – PROCESSAMENTO DE PAGAMENTO</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743184960"/>
              </p:ext>
            </p:extLst>
          </p:nvPr>
        </p:nvGraphicFramePr>
        <p:xfrm>
          <a:off x="837119" y="2179248"/>
          <a:ext cx="10517756" cy="249950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615665">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883839">
                <a:tc>
                  <a:txBody>
                    <a:bodyPr/>
                    <a:lstStyle/>
                    <a:p>
                      <a:r>
                        <a:rPr lang="pt-BR" sz="1800" b="0" kern="1200" dirty="0">
                          <a:solidFill>
                            <a:srgbClr val="1F4E79"/>
                          </a:solidFill>
                          <a:effectLst/>
                          <a:latin typeface="+mn-lt"/>
                          <a:ea typeface="+mn-ea"/>
                          <a:cs typeface="+mn-cs"/>
                        </a:rPr>
                        <a:t>Art. 23 Estabelece que as plataformas digitais são responsáveis pelo recolhimento do IBS e CBS. </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Propõe alterar o § 2º do art. 23 para estabelecer que não é considerada plataforma digital aquela que executa somente processamento de pagamentos e outros serviços prestados por instituições, desde que tenham sido autorizadas a funcionar pelo Banco Central.</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E50E421D-C276-1EB0-4634-E164664D441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47</a:t>
            </a:r>
          </a:p>
        </p:txBody>
      </p:sp>
    </p:spTree>
    <p:extLst>
      <p:ext uri="{BB962C8B-B14F-4D97-AF65-F5344CB8AC3E}">
        <p14:creationId xmlns:p14="http://schemas.microsoft.com/office/powerpoint/2010/main" val="26705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3A7D68B6-CB45-A6B8-BDAB-75F630036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340694"/>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REGIME ESPECÍFICO DOS SERVIÇOS FINANCEIROS –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b="1" kern="100" dirty="0">
                <a:solidFill>
                  <a:schemeClr val="bg1"/>
                </a:solidFill>
                <a:effectLst/>
                <a:latin typeface="+mn-lt"/>
                <a:ea typeface="Times New Roman" panose="02020603050405020304" pitchFamily="18" charset="0"/>
                <a:cs typeface="Times New Roman" panose="02020603050405020304" pitchFamily="18" charset="0"/>
              </a:rPr>
              <a:t>ROL NÃO TAXATIVO</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906435645"/>
              </p:ext>
            </p:extLst>
          </p:nvPr>
        </p:nvGraphicFramePr>
        <p:xfrm>
          <a:off x="837119" y="1940944"/>
          <a:ext cx="10517756" cy="3175985"/>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615665">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883839">
                <a:tc>
                  <a:txBody>
                    <a:bodyPr/>
                    <a:lstStyle/>
                    <a:p>
                      <a:r>
                        <a:rPr lang="pt-BR" sz="1800" b="0" kern="1200" dirty="0">
                          <a:solidFill>
                            <a:srgbClr val="1F4E79"/>
                          </a:solidFill>
                          <a:effectLst/>
                          <a:latin typeface="+mn-lt"/>
                          <a:ea typeface="+mn-ea"/>
                          <a:cs typeface="+mn-cs"/>
                        </a:rPr>
                        <a:t>O art. 205, § 1º, define serviços financeiros para fins de enquadramento no regime específico: compreendem todos aqueles relacionados ao credenciamento, captura, processamento e liquidação das transações de pagamento e aos demais bens e serviços fornecidos ao credenciado, a outro destinatário do arranjo e entre participantes do arranjo.</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Inclui a expressão “dentre os quais, mas não de forma taxativa” ao final do § 1º do art. 205 tornando o rol não taxativo, mas exemplificativo, a fim de se evitar a exclusão de demais serviços típicos e inerentes à intermediação de pagamentos que podem não se enquadrar à restritiva descrição proposta pelo texto original, limitada à captura, liquidação e processamento, evidenciado pela redação dos três incisos disposto no artigo.</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996C928A-7B78-D508-00AF-D9EB586820F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48</a:t>
            </a:r>
          </a:p>
        </p:txBody>
      </p:sp>
    </p:spTree>
    <p:extLst>
      <p:ext uri="{BB962C8B-B14F-4D97-AF65-F5344CB8AC3E}">
        <p14:creationId xmlns:p14="http://schemas.microsoft.com/office/powerpoint/2010/main" val="194918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descr="Foto preta e branca de relógio de ponteiros&#10;&#10;Descrição gerada automaticamente com confiança baixa">
            <a:extLst>
              <a:ext uri="{FF2B5EF4-FFF2-40B4-BE49-F238E27FC236}">
                <a16:creationId xmlns:a16="http://schemas.microsoft.com/office/drawing/2014/main" id="{EE08E8B3-54B3-5A51-9144-AEB545C235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8"/>
          </a:xfrm>
        </p:spPr>
      </p:pic>
      <p:sp>
        <p:nvSpPr>
          <p:cNvPr id="2" name="Título 1">
            <a:extLst>
              <a:ext uri="{FF2B5EF4-FFF2-40B4-BE49-F238E27FC236}">
                <a16:creationId xmlns:a16="http://schemas.microsoft.com/office/drawing/2014/main" id="{90099EC9-CAE3-15AA-39F2-FA80341EE65F}"/>
              </a:ext>
            </a:extLst>
          </p:cNvPr>
          <p:cNvSpPr>
            <a:spLocks noGrp="1"/>
          </p:cNvSpPr>
          <p:nvPr>
            <p:ph type="title"/>
          </p:nvPr>
        </p:nvSpPr>
        <p:spPr>
          <a:xfrm>
            <a:off x="2323169" y="504657"/>
            <a:ext cx="7694341" cy="1600200"/>
          </a:xfrm>
        </p:spPr>
        <p:txBody>
          <a:bodyPr>
            <a:normAutofit/>
          </a:bodyPr>
          <a:lstStyle/>
          <a:p>
            <a:r>
              <a:rPr lang="pt-BR" sz="4400" dirty="0">
                <a:solidFill>
                  <a:schemeClr val="bg1"/>
                </a:solidFill>
                <a:latin typeface="+mn-lt"/>
              </a:rPr>
              <a:t>A importância da</a:t>
            </a:r>
            <a:br>
              <a:rPr lang="pt-BR" sz="4400" dirty="0">
                <a:solidFill>
                  <a:schemeClr val="bg1"/>
                </a:solidFill>
                <a:latin typeface="+mn-lt"/>
              </a:rPr>
            </a:br>
            <a:r>
              <a:rPr lang="pt-BR" sz="6000" b="1" dirty="0">
                <a:solidFill>
                  <a:schemeClr val="bg1"/>
                </a:solidFill>
                <a:latin typeface="+mn-lt"/>
              </a:rPr>
              <a:t>Reforma Tributária </a:t>
            </a:r>
          </a:p>
        </p:txBody>
      </p:sp>
      <p:sp>
        <p:nvSpPr>
          <p:cNvPr id="8" name="Espaço Reservado para Texto 7">
            <a:extLst>
              <a:ext uri="{FF2B5EF4-FFF2-40B4-BE49-F238E27FC236}">
                <a16:creationId xmlns:a16="http://schemas.microsoft.com/office/drawing/2014/main" id="{58924C30-9DE4-BD86-D706-F2D447C178D4}"/>
              </a:ext>
            </a:extLst>
          </p:cNvPr>
          <p:cNvSpPr>
            <a:spLocks noGrp="1"/>
          </p:cNvSpPr>
          <p:nvPr>
            <p:ph type="body" sz="half" idx="2"/>
          </p:nvPr>
        </p:nvSpPr>
        <p:spPr>
          <a:xfrm>
            <a:off x="5283297" y="4861853"/>
            <a:ext cx="1625404" cy="679605"/>
          </a:xfrm>
        </p:spPr>
        <p:txBody>
          <a:bodyPr>
            <a:normAutofit/>
          </a:bodyPr>
          <a:lstStyle/>
          <a:p>
            <a:r>
              <a:rPr lang="pt-BR" sz="4000" b="1" dirty="0">
                <a:solidFill>
                  <a:schemeClr val="bg1"/>
                </a:solidFill>
              </a:rPr>
              <a:t>Mas...</a:t>
            </a:r>
          </a:p>
        </p:txBody>
      </p:sp>
      <p:pic>
        <p:nvPicPr>
          <p:cNvPr id="3" name="Imagem 2" descr="Texto&#10;&#10;Descrição gerada automaticamente com confiança média">
            <a:extLst>
              <a:ext uri="{FF2B5EF4-FFF2-40B4-BE49-F238E27FC236}">
                <a16:creationId xmlns:a16="http://schemas.microsoft.com/office/drawing/2014/main" id="{E224C752-D9AD-03C2-9E4B-CCDC54047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5" name="CaixaDeTexto 4">
            <a:extLst>
              <a:ext uri="{FF2B5EF4-FFF2-40B4-BE49-F238E27FC236}">
                <a16:creationId xmlns:a16="http://schemas.microsoft.com/office/drawing/2014/main" id="{726E8E53-19A7-F482-A076-4A9BA75FEDD5}"/>
              </a:ext>
            </a:extLst>
          </p:cNvPr>
          <p:cNvSpPr txBox="1"/>
          <p:nvPr/>
        </p:nvSpPr>
        <p:spPr>
          <a:xfrm>
            <a:off x="267419" y="284672"/>
            <a:ext cx="284672" cy="369332"/>
          </a:xfrm>
          <a:prstGeom prst="rect">
            <a:avLst/>
          </a:prstGeom>
          <a:noFill/>
        </p:spPr>
        <p:txBody>
          <a:bodyPr wrap="square" rtlCol="0">
            <a:spAutoFit/>
          </a:bodyPr>
          <a:lstStyle/>
          <a:p>
            <a:r>
              <a:rPr lang="pt-BR" b="1" dirty="0">
                <a:solidFill>
                  <a:schemeClr val="bg1"/>
                </a:solidFill>
              </a:rPr>
              <a:t>4</a:t>
            </a:r>
          </a:p>
        </p:txBody>
      </p:sp>
    </p:spTree>
    <p:extLst>
      <p:ext uri="{BB962C8B-B14F-4D97-AF65-F5344CB8AC3E}">
        <p14:creationId xmlns:p14="http://schemas.microsoft.com/office/powerpoint/2010/main" val="382881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3F020988-A53C-5A2A-3402-7767F3CF7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281387"/>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MANUTENÇÃO DOS CRÉDITOS DAS ENTIDADES IMUNES</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904791389"/>
              </p:ext>
            </p:extLst>
          </p:nvPr>
        </p:nvGraphicFramePr>
        <p:xfrm>
          <a:off x="837120" y="2417553"/>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não permite a manutenção dos créditos relativos às aquisições no caso de imunidades, salvo exportações, livros e empresas de rádio telecomunicação.</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Possibilidade de as entidades imunes permanecerem com os créditos de suas aquisições.</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3B3029A5-DE55-AC52-9508-4BBE5AECE75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49</a:t>
            </a:r>
          </a:p>
        </p:txBody>
      </p:sp>
    </p:spTree>
    <p:extLst>
      <p:ext uri="{BB962C8B-B14F-4D97-AF65-F5344CB8AC3E}">
        <p14:creationId xmlns:p14="http://schemas.microsoft.com/office/powerpoint/2010/main" val="29633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Texto&#10;&#10;Descrição gerada automaticamente">
            <a:extLst>
              <a:ext uri="{FF2B5EF4-FFF2-40B4-BE49-F238E27FC236}">
                <a16:creationId xmlns:a16="http://schemas.microsoft.com/office/drawing/2014/main" id="{78CA8C17-4099-96A5-34E7-7C55C42F7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6" name="Espaço Reservado para Conteúdo 5">
            <a:extLst>
              <a:ext uri="{FF2B5EF4-FFF2-40B4-BE49-F238E27FC236}">
                <a16:creationId xmlns:a16="http://schemas.microsoft.com/office/drawing/2014/main" id="{A27CA792-7FFF-5AAA-830F-685DF980805E}"/>
              </a:ext>
            </a:extLst>
          </p:cNvPr>
          <p:cNvSpPr>
            <a:spLocks noGrp="1"/>
          </p:cNvSpPr>
          <p:nvPr>
            <p:ph idx="1"/>
          </p:nvPr>
        </p:nvSpPr>
        <p:spPr>
          <a:xfrm>
            <a:off x="838200" y="1607329"/>
            <a:ext cx="10515600" cy="3965650"/>
          </a:xfrm>
        </p:spPr>
        <p:txBody>
          <a:bodyPr numCol="1">
            <a:noAutofit/>
          </a:bodyPr>
          <a:lstStyle/>
          <a:p>
            <a:pPr indent="0">
              <a:lnSpc>
                <a:spcPct val="100000"/>
              </a:lnSpc>
              <a:spcAft>
                <a:spcPts val="600"/>
              </a:spcAft>
              <a:buNone/>
            </a:pPr>
            <a:r>
              <a:rPr lang="pt-BR" sz="1200" b="1" dirty="0">
                <a:solidFill>
                  <a:srgbClr val="1F4E79"/>
                </a:solidFill>
                <a:effectLst/>
                <a:ea typeface="Times New Roman" panose="02020603050405020304" pitchFamily="18" charset="0"/>
              </a:rPr>
              <a:t>Dê-se ao inciso II do § 2º do art. 32 do Projeto a seguinte redação:</a:t>
            </a:r>
          </a:p>
          <a:p>
            <a:pPr indent="0">
              <a:lnSpc>
                <a:spcPct val="100000"/>
              </a:lnSpc>
              <a:spcAft>
                <a:spcPts val="600"/>
              </a:spcAft>
              <a:buNone/>
            </a:pPr>
            <a:r>
              <a:rPr lang="pt-BR" sz="1200" i="1" dirty="0">
                <a:solidFill>
                  <a:srgbClr val="1F4E79"/>
                </a:solidFill>
                <a:effectLst/>
                <a:ea typeface="Times New Roman" panose="02020603050405020304" pitchFamily="18" charset="0"/>
              </a:rPr>
              <a:t>“Art. 32. .................................................................</a:t>
            </a:r>
            <a:endParaRPr lang="pt-BR" sz="1200" dirty="0">
              <a:solidFill>
                <a:srgbClr val="1F4E79"/>
              </a:solidFill>
              <a:effectLst/>
              <a:ea typeface="Times New Roman" panose="02020603050405020304" pitchFamily="18" charset="0"/>
            </a:endParaRPr>
          </a:p>
          <a:p>
            <a:pPr indent="0">
              <a:lnSpc>
                <a:spcPct val="100000"/>
              </a:lnSpc>
              <a:spcAft>
                <a:spcPts val="600"/>
              </a:spcAft>
              <a:buNone/>
            </a:pPr>
            <a:r>
              <a:rPr lang="pt-BR" sz="1200" i="1" dirty="0">
                <a:solidFill>
                  <a:srgbClr val="1F4E79"/>
                </a:solidFill>
                <a:effectLst/>
                <a:ea typeface="Times New Roman" panose="02020603050405020304" pitchFamily="18" charset="0"/>
              </a:rPr>
              <a:t>................................................................................</a:t>
            </a:r>
            <a:endParaRPr lang="pt-BR" sz="1200" dirty="0">
              <a:solidFill>
                <a:srgbClr val="1F4E79"/>
              </a:solidFill>
              <a:effectLst/>
              <a:ea typeface="Times New Roman" panose="02020603050405020304" pitchFamily="18" charset="0"/>
            </a:endParaRPr>
          </a:p>
          <a:p>
            <a:pPr indent="0">
              <a:lnSpc>
                <a:spcPct val="100000"/>
              </a:lnSpc>
              <a:spcAft>
                <a:spcPts val="600"/>
              </a:spcAft>
              <a:buNone/>
            </a:pPr>
            <a:r>
              <a:rPr lang="pt-BR" sz="1200" i="1" dirty="0">
                <a:solidFill>
                  <a:srgbClr val="1F4E79"/>
                </a:solidFill>
                <a:effectLst/>
                <a:ea typeface="Times New Roman" panose="02020603050405020304" pitchFamily="18" charset="0"/>
              </a:rPr>
              <a:t>§ 2º .........................................................................</a:t>
            </a:r>
            <a:endParaRPr lang="pt-BR" sz="1200" dirty="0">
              <a:solidFill>
                <a:srgbClr val="1F4E79"/>
              </a:solidFill>
              <a:effectLst/>
              <a:ea typeface="Times New Roman" panose="02020603050405020304" pitchFamily="18" charset="0"/>
            </a:endParaRPr>
          </a:p>
          <a:p>
            <a:pPr indent="0">
              <a:lnSpc>
                <a:spcPct val="100000"/>
              </a:lnSpc>
              <a:spcAft>
                <a:spcPts val="600"/>
              </a:spcAft>
              <a:buNone/>
            </a:pPr>
            <a:r>
              <a:rPr lang="pt-BR" sz="1200" i="1" dirty="0">
                <a:solidFill>
                  <a:srgbClr val="1F4E79"/>
                </a:solidFill>
                <a:effectLst/>
                <a:ea typeface="Times New Roman" panose="02020603050405020304" pitchFamily="18" charset="0"/>
              </a:rPr>
              <a:t>................................................................................</a:t>
            </a:r>
            <a:endParaRPr lang="pt-BR" sz="1200" dirty="0">
              <a:solidFill>
                <a:srgbClr val="1F4E79"/>
              </a:solidFill>
              <a:ea typeface="Times New Roman" panose="02020603050405020304" pitchFamily="18" charset="0"/>
            </a:endParaRPr>
          </a:p>
          <a:p>
            <a:pPr indent="0">
              <a:lnSpc>
                <a:spcPct val="100000"/>
              </a:lnSpc>
              <a:spcAft>
                <a:spcPts val="600"/>
              </a:spcAft>
              <a:buNone/>
            </a:pPr>
            <a:r>
              <a:rPr lang="pt-BR" sz="1200" b="1" i="1" dirty="0">
                <a:solidFill>
                  <a:srgbClr val="1F4E79"/>
                </a:solidFill>
                <a:effectLst/>
                <a:ea typeface="Times New Roman" panose="02020603050405020304" pitchFamily="18" charset="0"/>
              </a:rPr>
              <a:t>II – operações de que tratam os incisos II, III, IV e VI do caput do art. 9º desta Lei Complementar e da empresa pública prestadora de serviço postal.”</a:t>
            </a:r>
            <a:r>
              <a:rPr lang="pt-BR" sz="1200" b="1" i="1" dirty="0">
                <a:solidFill>
                  <a:srgbClr val="1F4E79"/>
                </a:solidFill>
                <a:ea typeface="Times New Roman" panose="02020603050405020304" pitchFamily="18" charset="0"/>
              </a:rPr>
              <a:t>    </a:t>
            </a:r>
            <a:r>
              <a:rPr lang="pt-BR" sz="1200" b="1" dirty="0">
                <a:solidFill>
                  <a:srgbClr val="1F4E79"/>
                </a:solidFill>
                <a:effectLst/>
                <a:ea typeface="Times New Roman" panose="02020603050405020304" pitchFamily="18" charset="0"/>
              </a:rPr>
              <a:t>A emenda visa a assegurar a efetividade do princípio da não cumulatividade, de modo a afastar qualquer resíduo tributário nas operações que envolvam as entidades imunes, incluindo a empresa pública prestadora de serviço postal.</a:t>
            </a:r>
          </a:p>
          <a:p>
            <a:pPr indent="0">
              <a:lnSpc>
                <a:spcPct val="100000"/>
              </a:lnSpc>
              <a:spcAft>
                <a:spcPts val="600"/>
              </a:spcAft>
              <a:buNone/>
            </a:pPr>
            <a:r>
              <a:rPr lang="pt-BR" sz="1200" b="1" dirty="0">
                <a:solidFill>
                  <a:srgbClr val="1F4E79"/>
                </a:solidFill>
                <a:effectLst/>
                <a:ea typeface="Times New Roman" panose="02020603050405020304" pitchFamily="18" charset="0"/>
              </a:rPr>
              <a:t>Caso não haja alteração do art. 32 do PLP nº 68, de 2024, os créditos das entidades serão transformados em custo da operação e, consequentemente, na oneração das atividades praticadas.</a:t>
            </a:r>
          </a:p>
          <a:p>
            <a:pPr indent="0">
              <a:lnSpc>
                <a:spcPct val="100000"/>
              </a:lnSpc>
              <a:spcAft>
                <a:spcPts val="600"/>
              </a:spcAft>
              <a:buNone/>
            </a:pPr>
            <a:r>
              <a:rPr lang="pt-BR" sz="1200" b="1" dirty="0">
                <a:solidFill>
                  <a:srgbClr val="1F4E79"/>
                </a:solidFill>
                <a:effectLst/>
                <a:ea typeface="Times New Roman" panose="02020603050405020304" pitchFamily="18" charset="0"/>
              </a:rPr>
              <a:t>Por fim, permitir a manutenção do crédito relativo às operações anteriores pelas pessoas jurídicas imunes e o seu posterior ressarcimento assegura equidade de tratamento às operações por elas realizadas em relação às operações sujeitas à alíquota zero e às operações de que tratam os incisos IV (livros, jornais, periódicos e do papel destinado à sua impressão) e VI (serviço de comunicação nas modalidades de radiodifusão sonora e de sons e imagens de recepção livre e gratuita).</a:t>
            </a:r>
          </a:p>
          <a:p>
            <a:pPr marL="0" indent="0">
              <a:lnSpc>
                <a:spcPct val="100000"/>
              </a:lnSpc>
              <a:buNone/>
            </a:pPr>
            <a:endParaRPr lang="pt-BR" sz="1400" dirty="0">
              <a:solidFill>
                <a:srgbClr val="1F4E79"/>
              </a:solidFill>
            </a:endParaRPr>
          </a:p>
        </p:txBody>
      </p:sp>
      <p:sp>
        <p:nvSpPr>
          <p:cNvPr id="10" name="Título 9">
            <a:extLst>
              <a:ext uri="{FF2B5EF4-FFF2-40B4-BE49-F238E27FC236}">
                <a16:creationId xmlns:a16="http://schemas.microsoft.com/office/drawing/2014/main" id="{5A21B5DE-3B40-6056-C509-F83FF651BFAF}"/>
              </a:ext>
            </a:extLst>
          </p:cNvPr>
          <p:cNvSpPr>
            <a:spLocks noGrp="1"/>
          </p:cNvSpPr>
          <p:nvPr>
            <p:ph type="title"/>
          </p:nvPr>
        </p:nvSpPr>
        <p:spPr>
          <a:xfrm>
            <a:off x="838200" y="365125"/>
            <a:ext cx="10515600" cy="877079"/>
          </a:xfrm>
        </p:spPr>
        <p:txBody>
          <a:bodyPr/>
          <a:lstStyle/>
          <a:p>
            <a:pPr algn="ctr"/>
            <a:r>
              <a:rPr lang="pt-BR" b="1" dirty="0">
                <a:solidFill>
                  <a:schemeClr val="bg1"/>
                </a:solidFill>
              </a:rPr>
              <a:t>Minuta da Emenda</a:t>
            </a:r>
          </a:p>
        </p:txBody>
      </p:sp>
      <p:sp>
        <p:nvSpPr>
          <p:cNvPr id="2" name="CaixaDeTexto 1">
            <a:extLst>
              <a:ext uri="{FF2B5EF4-FFF2-40B4-BE49-F238E27FC236}">
                <a16:creationId xmlns:a16="http://schemas.microsoft.com/office/drawing/2014/main" id="{C84B780E-ACD7-42AE-B07C-B3889380851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50</a:t>
            </a:r>
          </a:p>
        </p:txBody>
      </p:sp>
    </p:spTree>
    <p:extLst>
      <p:ext uri="{BB962C8B-B14F-4D97-AF65-F5344CB8AC3E}">
        <p14:creationId xmlns:p14="http://schemas.microsoft.com/office/powerpoint/2010/main" val="328806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0358EBD6-55CE-1F1C-A35D-E1FE73744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54429"/>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NÃO INCIDÊNCIA DO IBS E DA CBS SOBRE TRANSFERÊNCIA DE BENS PÚBLICOS E PRIVADOS PARA ORGANIZAÇÕES DA SOCIEDADE CIVIL SEM FINS LUCRATIVOS</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74018527"/>
              </p:ext>
            </p:extLst>
          </p:nvPr>
        </p:nvGraphicFramePr>
        <p:xfrm>
          <a:off x="837117" y="1552756"/>
          <a:ext cx="10517756" cy="4075145"/>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615665">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883839">
                <a:tc>
                  <a:txBody>
                    <a:bodyPr/>
                    <a:lstStyle/>
                    <a:p>
                      <a:r>
                        <a:rPr lang="pt-BR" sz="1800" b="0" kern="1200" dirty="0">
                          <a:solidFill>
                            <a:srgbClr val="1F4E79"/>
                          </a:solidFill>
                          <a:effectLst/>
                          <a:latin typeface="+mn-lt"/>
                          <a:ea typeface="+mn-ea"/>
                          <a:cs typeface="+mn-cs"/>
                        </a:rPr>
                        <a:t>Não trata expressamente do fornecimento oneroso de bens ou serviços para organizações da sociedade civil sem fins lucrativos.</a:t>
                      </a:r>
                      <a:endParaRPr lang="pt-BR" sz="1700" b="0" dirty="0">
                        <a:solidFill>
                          <a:srgbClr val="1F4E79"/>
                        </a:solidFill>
                      </a:endParaRPr>
                    </a:p>
                  </a:txBody>
                  <a:tcPr/>
                </a:tc>
                <a:tc>
                  <a:txBody>
                    <a:bodyPr/>
                    <a:lstStyle/>
                    <a:p>
                      <a:r>
                        <a:rPr lang="pt-BR" sz="1300" b="1" kern="1200" dirty="0">
                          <a:solidFill>
                            <a:srgbClr val="1F4E79"/>
                          </a:solidFill>
                          <a:effectLst/>
                          <a:latin typeface="+mn-lt"/>
                          <a:ea typeface="+mn-ea"/>
                          <a:cs typeface="+mn-cs"/>
                        </a:rPr>
                        <a:t>Determina a não incidência do IBS e da CBS em caso de transferências de recursos e bens, públicos e privados, para organizações da sociedade civil constituídas como pessoas jurídicas sem fins lucrativos no País, por meio de termos de fomento, termos de colaboração, acordos de cooperação, termos de parceria, termos de execução descentralizada, contratos de gestão, contratos de repasse, subvenções, convênios e demais instrumentos celebrados pela administração pública.</a:t>
                      </a:r>
                    </a:p>
                    <a:p>
                      <a:endParaRPr lang="pt-BR" sz="1300" b="0" kern="1200" dirty="0">
                        <a:solidFill>
                          <a:srgbClr val="1F4E79"/>
                        </a:solidFill>
                        <a:effectLst/>
                        <a:latin typeface="+mn-lt"/>
                        <a:ea typeface="+mn-ea"/>
                        <a:cs typeface="+mn-cs"/>
                      </a:endParaRPr>
                    </a:p>
                    <a:p>
                      <a:r>
                        <a:rPr lang="pt-BR" sz="1300" b="0" kern="1200" dirty="0">
                          <a:solidFill>
                            <a:srgbClr val="1F4E79"/>
                          </a:solidFill>
                          <a:effectLst/>
                          <a:latin typeface="+mn-lt"/>
                          <a:ea typeface="+mn-ea"/>
                          <a:cs typeface="+mn-cs"/>
                        </a:rPr>
                        <a:t>Exemplo: Grandes plataformas digitais (</a:t>
                      </a:r>
                      <a:r>
                        <a:rPr lang="pt-BR" sz="1300" b="0" kern="1200" dirty="0" err="1">
                          <a:solidFill>
                            <a:srgbClr val="1F4E79"/>
                          </a:solidFill>
                          <a:effectLst/>
                          <a:latin typeface="+mn-lt"/>
                          <a:ea typeface="+mn-ea"/>
                          <a:cs typeface="+mn-cs"/>
                        </a:rPr>
                        <a:t>market</a:t>
                      </a:r>
                      <a:r>
                        <a:rPr lang="pt-BR" sz="1300" b="0" kern="1200" dirty="0">
                          <a:solidFill>
                            <a:srgbClr val="1F4E79"/>
                          </a:solidFill>
                          <a:effectLst/>
                          <a:latin typeface="+mn-lt"/>
                          <a:ea typeface="+mn-ea"/>
                          <a:cs typeface="+mn-cs"/>
                        </a:rPr>
                        <a:t> </a:t>
                      </a:r>
                      <a:r>
                        <a:rPr lang="pt-BR" sz="1300" b="0" kern="1200" dirty="0" err="1">
                          <a:solidFill>
                            <a:srgbClr val="1F4E79"/>
                          </a:solidFill>
                          <a:effectLst/>
                          <a:latin typeface="+mn-lt"/>
                          <a:ea typeface="+mn-ea"/>
                          <a:cs typeface="+mn-cs"/>
                        </a:rPr>
                        <a:t>places</a:t>
                      </a:r>
                      <a:r>
                        <a:rPr lang="pt-BR" sz="1300" b="0" kern="1200" dirty="0">
                          <a:solidFill>
                            <a:srgbClr val="1F4E79"/>
                          </a:solidFill>
                          <a:effectLst/>
                          <a:latin typeface="+mn-lt"/>
                          <a:ea typeface="+mn-ea"/>
                          <a:cs typeface="+mn-cs"/>
                        </a:rPr>
                        <a:t>) ao identificarem pequenas avarias nas mercadorias, não entregam aos compradores e simplesmente as descartam. A medida estimula a doação a entidades da sociedade civil sem fins lucrativos.</a:t>
                      </a:r>
                    </a:p>
                    <a:p>
                      <a:endParaRPr lang="pt-BR" sz="1300" b="0" kern="1200" dirty="0">
                        <a:solidFill>
                          <a:srgbClr val="1F4E79"/>
                        </a:solidFill>
                        <a:effectLst/>
                        <a:latin typeface="+mn-lt"/>
                        <a:ea typeface="+mn-ea"/>
                        <a:cs typeface="+mn-cs"/>
                      </a:endParaRPr>
                    </a:p>
                    <a:p>
                      <a:r>
                        <a:rPr lang="pt-BR" sz="1300" b="0" kern="1200" dirty="0">
                          <a:solidFill>
                            <a:srgbClr val="1F4E79"/>
                          </a:solidFill>
                          <a:effectLst/>
                          <a:latin typeface="+mn-lt"/>
                          <a:ea typeface="+mn-ea"/>
                          <a:cs typeface="+mn-cs"/>
                        </a:rPr>
                        <a:t>A emenda proposta procura incentivar a solidariedade social por meio do estabelecimento expresso que as doações de quaisquer bens ou serviços sem contraprestação em benefício do doador não estarão sujeitas à incidência do IBS e da CBS.</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DE5813E6-8EA3-557C-544C-73C44BE32423}"/>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51</a:t>
            </a:r>
          </a:p>
        </p:txBody>
      </p:sp>
    </p:spTree>
    <p:extLst>
      <p:ext uri="{BB962C8B-B14F-4D97-AF65-F5344CB8AC3E}">
        <p14:creationId xmlns:p14="http://schemas.microsoft.com/office/powerpoint/2010/main" val="39866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B2F35D50-A0F9-8C07-A99F-C8817ED6B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63056"/>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RESPONSABILIDADE TRIBUTÁRIA</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775232382"/>
              </p:ext>
            </p:extLst>
          </p:nvPr>
        </p:nvGraphicFramePr>
        <p:xfrm>
          <a:off x="837119" y="2139263"/>
          <a:ext cx="10517756" cy="257947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Determina que são solidariamente responsáveis pelo pagamento do IBS e da CBS os desenvolvedores ou fornecedores de programas ou aplicativos utilizados para registro de operações com bens ou com serviços que contenham instrumentos que permitam a utilização em desacordo com a legislação tributária.</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Exige para fins de configuração da responsabilidade que o programa tenha funções ou comandos destinador a permitir sua utilização em desacordo com a legislação tributária.</a:t>
                      </a:r>
                    </a:p>
                    <a:p>
                      <a:endParaRPr lang="pt-BR" sz="1800" b="1" kern="1200" dirty="0">
                        <a:solidFill>
                          <a:srgbClr val="1F4E79"/>
                        </a:solidFill>
                        <a:effectLst/>
                        <a:latin typeface="+mn-lt"/>
                        <a:ea typeface="+mn-ea"/>
                        <a:cs typeface="+mn-cs"/>
                      </a:endParaRPr>
                    </a:p>
                    <a:p>
                      <a:r>
                        <a:rPr lang="pt-BR" sz="1800" b="1" kern="1200" dirty="0">
                          <a:solidFill>
                            <a:srgbClr val="1F4E79"/>
                          </a:solidFill>
                          <a:effectLst/>
                          <a:latin typeface="+mn-lt"/>
                          <a:ea typeface="+mn-ea"/>
                          <a:cs typeface="+mn-cs"/>
                        </a:rPr>
                        <a:t>Pelo acolhimento das emendas n.º 230 e 1.344, nos termos desta última.</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89B0AC36-6C73-0F5D-C89E-DCA2CA659CB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52</a:t>
            </a:r>
          </a:p>
        </p:txBody>
      </p:sp>
    </p:spTree>
    <p:extLst>
      <p:ext uri="{BB962C8B-B14F-4D97-AF65-F5344CB8AC3E}">
        <p14:creationId xmlns:p14="http://schemas.microsoft.com/office/powerpoint/2010/main" val="38917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5874893D-4C64-CE5D-7EC2-D181C764D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97562"/>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RESPONSABILIDADE SOLIDÁRIA</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919225565"/>
              </p:ext>
            </p:extLst>
          </p:nvPr>
        </p:nvGraphicFramePr>
        <p:xfrm>
          <a:off x="837119" y="1863303"/>
          <a:ext cx="10517756" cy="312811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Determina a responsabilidade solidária pelo pagamento de IBS e CBS de qualquer pessoa física, pessoa jurídica ou entidade sem personalidade jurídica que concorra por seus atos e omissões para o descumprimento de obrigações tributárias, por meio de: a) ocultação da ocorrência ou do valor da operação; ou b) abuso da personalidade jurídica, caracterizado pelo desvio de finalidade ou pela confusão patrimonial.</a:t>
                      </a:r>
                      <a:endParaRPr lang="pt-BR" sz="1700" b="0" dirty="0">
                        <a:solidFill>
                          <a:srgbClr val="1F4E79"/>
                        </a:solidFill>
                      </a:endParaRPr>
                    </a:p>
                  </a:txBody>
                  <a:tcPr/>
                </a:tc>
                <a:tc>
                  <a:txBody>
                    <a:bodyPr/>
                    <a:lstStyle/>
                    <a:p>
                      <a:r>
                        <a:rPr lang="pt-BR" sz="1800" b="1" kern="1200" dirty="0">
                          <a:solidFill>
                            <a:srgbClr val="1F4E79"/>
                          </a:solidFill>
                          <a:effectLst/>
                          <a:latin typeface="+mn-lt"/>
                          <a:ea typeface="+mn-ea"/>
                          <a:cs typeface="+mn-cs"/>
                        </a:rPr>
                        <a:t>Limitar a responsabilidade solidária às hipóteses em que haja dolo do terceiro.</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BCC40EDE-8F7F-6F69-C5FB-36C773AA98F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53</a:t>
            </a:r>
          </a:p>
        </p:txBody>
      </p:sp>
    </p:spTree>
    <p:extLst>
      <p:ext uri="{BB962C8B-B14F-4D97-AF65-F5344CB8AC3E}">
        <p14:creationId xmlns:p14="http://schemas.microsoft.com/office/powerpoint/2010/main" val="28508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CF72F044-9890-A8EE-7C73-D9D51CFDD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71683"/>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RESPONSABILIDADE SOLIDÁRIA DAS PLATAFORMAS DIGITAIS</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393135517"/>
              </p:ext>
            </p:extLst>
          </p:nvPr>
        </p:nvGraphicFramePr>
        <p:xfrm>
          <a:off x="837118" y="241755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Estabelece a responsabilidade solidária das plataformas digitais.</a:t>
                      </a:r>
                    </a:p>
                    <a:p>
                      <a:endParaRPr lang="pt-BR" sz="1800" b="1" kern="1200" dirty="0">
                        <a:solidFill>
                          <a:srgbClr val="1F4E79"/>
                        </a:solidFill>
                        <a:effectLst/>
                        <a:latin typeface="+mn-lt"/>
                        <a:ea typeface="+mn-ea"/>
                        <a:cs typeface="+mn-cs"/>
                      </a:endParaRPr>
                    </a:p>
                  </a:txBody>
                  <a:tcPr/>
                </a:tc>
                <a:tc>
                  <a:txBody>
                    <a:bodyPr/>
                    <a:lstStyle/>
                    <a:p>
                      <a:r>
                        <a:rPr lang="pt-BR" sz="1800" b="1" kern="1200" dirty="0">
                          <a:solidFill>
                            <a:srgbClr val="1F4E79"/>
                          </a:solidFill>
                          <a:effectLst/>
                          <a:latin typeface="+mn-lt"/>
                          <a:ea typeface="+mn-ea"/>
                          <a:cs typeface="+mn-cs"/>
                        </a:rPr>
                        <a:t>Propõe que a responsabilidade seja atribuída às plataformas digitais apenas em caso de omissão no dever de prestar informações à RFB.</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053ABBB6-3DC2-D6D1-79C2-373F60748619}"/>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54</a:t>
            </a:r>
          </a:p>
        </p:txBody>
      </p:sp>
    </p:spTree>
    <p:extLst>
      <p:ext uri="{BB962C8B-B14F-4D97-AF65-F5344CB8AC3E}">
        <p14:creationId xmlns:p14="http://schemas.microsoft.com/office/powerpoint/2010/main" val="35172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59A664CB-1148-DA0B-08A7-D12E67812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401079"/>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ENTIDADES PATRONAIS NÃO SÃO CONTRIBUINTES DE IBS/CBS</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1800" kern="100" dirty="0">
                <a:solidFill>
                  <a:schemeClr val="bg1"/>
                </a:solidFill>
                <a:effectLst/>
                <a:latin typeface="+mn-lt"/>
                <a:ea typeface="Times New Roman" panose="02020603050405020304" pitchFamily="18" charset="0"/>
                <a:cs typeface="Times New Roman" panose="02020603050405020304" pitchFamily="18" charset="0"/>
              </a:rPr>
              <a:t>(ASSIM COMO AS DE EMPREGADOS)</a:t>
            </a:r>
            <a:br>
              <a:rPr lang="pt-BR"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18436081"/>
              </p:ext>
            </p:extLst>
          </p:nvPr>
        </p:nvGraphicFramePr>
        <p:xfrm>
          <a:off x="837118" y="2417552"/>
          <a:ext cx="10517756" cy="203083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não dispõe expressamente sobre o tema, ensejando a possibilidade de o Fisco buscar tributá-las.</a:t>
                      </a:r>
                    </a:p>
                  </a:txBody>
                  <a:tcPr/>
                </a:tc>
                <a:tc>
                  <a:txBody>
                    <a:bodyPr/>
                    <a:lstStyle/>
                    <a:p>
                      <a:r>
                        <a:rPr lang="pt-BR" sz="1800" b="1" kern="1200" dirty="0">
                          <a:solidFill>
                            <a:srgbClr val="1F4E79"/>
                          </a:solidFill>
                          <a:effectLst/>
                          <a:latin typeface="+mn-lt"/>
                          <a:ea typeface="+mn-ea"/>
                          <a:cs typeface="+mn-cs"/>
                        </a:rPr>
                        <a:t>Emenda propõe que os sindicatos patronais, federações sindicais patronais e confederações sindicais de empresas não sejam considerados contribuintes de IBS e CBS. Tratamento isonômico conferido às entidades de trabalhadores.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4DFB4363-95F9-11B4-4F13-12E88D87502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55</a:t>
            </a:r>
          </a:p>
        </p:txBody>
      </p:sp>
    </p:spTree>
    <p:extLst>
      <p:ext uri="{BB962C8B-B14F-4D97-AF65-F5344CB8AC3E}">
        <p14:creationId xmlns:p14="http://schemas.microsoft.com/office/powerpoint/2010/main" val="88472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FB86B3C6-C23F-58E9-E8A9-C7C2E5543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37176"/>
            <a:ext cx="9680275" cy="927390"/>
          </a:xfrm>
        </p:spPr>
        <p:txBody>
          <a:bodyPr>
            <a:noAutofit/>
          </a:bodyPr>
          <a:lstStyle/>
          <a:p>
            <a:pPr lvl="0"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SIMPLES NACIONAL I</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122066003"/>
              </p:ext>
            </p:extLst>
          </p:nvPr>
        </p:nvGraphicFramePr>
        <p:xfrm>
          <a:off x="837117" y="1552755"/>
          <a:ext cx="10517756" cy="4120865"/>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615665">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883839">
                <a:tc>
                  <a:txBody>
                    <a:bodyPr/>
                    <a:lstStyle/>
                    <a:p>
                      <a:r>
                        <a:rPr lang="pt-BR" sz="1800" b="0" kern="1200" dirty="0">
                          <a:solidFill>
                            <a:srgbClr val="1F4E79"/>
                          </a:solidFill>
                          <a:effectLst/>
                          <a:latin typeface="+mn-lt"/>
                          <a:ea typeface="+mn-ea"/>
                          <a:cs typeface="+mn-cs"/>
                        </a:rPr>
                        <a:t>O PLP determina um regime híbrido opcional. Na primeira hipótese, o contribuinte não poderá aproveitar o crédito. Contudo, há uma segunda opção: o contribuinte poderá se creditar do IBS e da CBS quando recolher esses tributos no regime regular, isto é, fora da sistemática do SIMPLES.</a:t>
                      </a:r>
                      <a:endParaRPr lang="pt-BR" sz="1700" b="0" dirty="0">
                        <a:solidFill>
                          <a:srgbClr val="1F4E79"/>
                        </a:solidFill>
                      </a:endParaRPr>
                    </a:p>
                  </a:txBody>
                  <a:tcPr/>
                </a:tc>
                <a:tc>
                  <a:txBody>
                    <a:bodyPr/>
                    <a:lstStyle/>
                    <a:p>
                      <a:r>
                        <a:rPr lang="pt-BR" sz="1400" b="1" kern="1200" dirty="0">
                          <a:solidFill>
                            <a:srgbClr val="1F4E79"/>
                          </a:solidFill>
                          <a:effectLst/>
                          <a:latin typeface="+mn-lt"/>
                          <a:ea typeface="+mn-ea"/>
                          <a:cs typeface="+mn-cs"/>
                        </a:rPr>
                        <a:t>Propõe garantir o direito ao crédito mesmo na hipótese de recolhimento da CBS e do IBS na sistemática do Simples Nacional. </a:t>
                      </a:r>
                    </a:p>
                    <a:p>
                      <a:endParaRPr lang="pt-BR" sz="1400" b="0" kern="1200" dirty="0">
                        <a:solidFill>
                          <a:srgbClr val="1F4E79"/>
                        </a:solidFill>
                        <a:effectLst/>
                        <a:latin typeface="+mn-lt"/>
                        <a:ea typeface="+mn-ea"/>
                        <a:cs typeface="+mn-cs"/>
                      </a:endParaRPr>
                    </a:p>
                    <a:p>
                      <a:r>
                        <a:rPr lang="pt-BR" sz="1400" b="0" kern="1200" dirty="0">
                          <a:solidFill>
                            <a:srgbClr val="1F4E79"/>
                          </a:solidFill>
                          <a:effectLst/>
                          <a:latin typeface="+mn-lt"/>
                          <a:ea typeface="+mn-ea"/>
                          <a:cs typeface="+mn-cs"/>
                        </a:rPr>
                        <a:t>Veja-se a alteração do art. 28, § 10, II e III: </a:t>
                      </a:r>
                    </a:p>
                    <a:p>
                      <a:r>
                        <a:rPr lang="pt-BR" sz="1400" b="0" kern="1200" dirty="0">
                          <a:solidFill>
                            <a:srgbClr val="1F4E79"/>
                          </a:solidFill>
                          <a:effectLst/>
                          <a:latin typeface="+mn-lt"/>
                          <a:ea typeface="+mn-ea"/>
                          <a:cs typeface="+mn-cs"/>
                        </a:rPr>
                        <a:t>“Art. 28..................</a:t>
                      </a:r>
                    </a:p>
                    <a:p>
                      <a:r>
                        <a:rPr lang="pt-BR" sz="1400" b="0" kern="1200" dirty="0">
                          <a:solidFill>
                            <a:srgbClr val="1F4E79"/>
                          </a:solidFill>
                          <a:effectLst/>
                          <a:latin typeface="+mn-lt"/>
                          <a:ea typeface="+mn-ea"/>
                          <a:cs typeface="+mn-cs"/>
                        </a:rPr>
                        <a:t>................................</a:t>
                      </a:r>
                    </a:p>
                    <a:p>
                      <a:r>
                        <a:rPr lang="pt-BR" sz="1400" b="0" kern="1200" dirty="0">
                          <a:solidFill>
                            <a:srgbClr val="1F4E79"/>
                          </a:solidFill>
                          <a:effectLst/>
                          <a:latin typeface="+mn-lt"/>
                          <a:ea typeface="+mn-ea"/>
                          <a:cs typeface="+mn-cs"/>
                        </a:rPr>
                        <a:t>§ 10 .....................</a:t>
                      </a:r>
                    </a:p>
                    <a:p>
                      <a:r>
                        <a:rPr lang="pt-BR" sz="1400" b="0" kern="1200" dirty="0">
                          <a:solidFill>
                            <a:srgbClr val="1F4E79"/>
                          </a:solidFill>
                          <a:effectLst/>
                          <a:latin typeface="+mn-lt"/>
                          <a:ea typeface="+mn-ea"/>
                          <a:cs typeface="+mn-cs"/>
                        </a:rPr>
                        <a:t> </a:t>
                      </a:r>
                    </a:p>
                    <a:p>
                      <a:r>
                        <a:rPr lang="pt-BR" sz="1400" b="0" kern="1200" dirty="0">
                          <a:solidFill>
                            <a:srgbClr val="1F4E79"/>
                          </a:solidFill>
                          <a:effectLst/>
                          <a:latin typeface="+mn-lt"/>
                          <a:ea typeface="+mn-ea"/>
                          <a:cs typeface="+mn-cs"/>
                        </a:rPr>
                        <a:t>II – será permitida ao contribuinte sujeito ao regime regular do IBS a apropriação de créditos do imposto correspondente aos valores deste tributo devido na aquisição de bens e de serviços de optante pelo Simples Nacional, em montante equivalente ao devido por meio deste regime. </a:t>
                      </a:r>
                    </a:p>
                    <a:p>
                      <a:r>
                        <a:rPr lang="pt-BR" sz="1400" b="0" kern="1200" dirty="0">
                          <a:solidFill>
                            <a:srgbClr val="1F4E79"/>
                          </a:solidFill>
                          <a:effectLst/>
                          <a:latin typeface="+mn-lt"/>
                          <a:ea typeface="+mn-ea"/>
                          <a:cs typeface="+mn-cs"/>
                        </a:rPr>
                        <a:t>III – no caso da CBS, terão direito ao crédito correspondente ao valor deste tributo devido na aquisição de bens e de serviços por adquirente não optante pelo Simples Nacional”</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F6DB4587-7C9B-94F1-F966-5B81CAF8386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56</a:t>
            </a:r>
          </a:p>
        </p:txBody>
      </p:sp>
    </p:spTree>
    <p:extLst>
      <p:ext uri="{BB962C8B-B14F-4D97-AF65-F5344CB8AC3E}">
        <p14:creationId xmlns:p14="http://schemas.microsoft.com/office/powerpoint/2010/main" val="4077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CDAA9D63-2E33-4ADC-4B42-3229A4682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54430"/>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SIMPLES NACIONAL II</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023516321"/>
              </p:ext>
            </p:extLst>
          </p:nvPr>
        </p:nvGraphicFramePr>
        <p:xfrm>
          <a:off x="837118" y="241755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permite opção de sair/permanecer no Simples uma vez por ano.</a:t>
                      </a:r>
                    </a:p>
                  </a:txBody>
                  <a:tcPr/>
                </a:tc>
                <a:tc>
                  <a:txBody>
                    <a:bodyPr/>
                    <a:lstStyle/>
                    <a:p>
                      <a:r>
                        <a:rPr lang="pt-BR" sz="1800" b="1" kern="1200" dirty="0">
                          <a:solidFill>
                            <a:srgbClr val="1F4E79"/>
                          </a:solidFill>
                          <a:effectLst/>
                          <a:latin typeface="+mn-lt"/>
                          <a:ea typeface="+mn-ea"/>
                          <a:cs typeface="+mn-cs"/>
                        </a:rPr>
                        <a:t>Opção pode ser feita 2 vezes por ano.</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544FAB44-7B0E-F1F0-8812-4BCA49AD735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57</a:t>
            </a:r>
          </a:p>
        </p:txBody>
      </p:sp>
    </p:spTree>
    <p:extLst>
      <p:ext uri="{BB962C8B-B14F-4D97-AF65-F5344CB8AC3E}">
        <p14:creationId xmlns:p14="http://schemas.microsoft.com/office/powerpoint/2010/main" val="5620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46EE477B-A426-F959-9EF1-0AA5DAAB3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81387"/>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ZONA FRANCA DE MANAUS (ZFM) I - CRÉDITOS PRESUMIDOS DE IBS E CBS DE EMPRESAS LOCALIZADAS NA ZFM NAS COMPRAS GOVERNAMENTAIS E NO SPLIT PAYMENT. </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73407278"/>
              </p:ext>
            </p:extLst>
          </p:nvPr>
        </p:nvGraphicFramePr>
        <p:xfrm>
          <a:off x="837118" y="241755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Não há regra expressa que determine que os créditos presumidos de IBS e de CBS de empresas localizadas na ZFM sejam considerados nas compras governamentais e no split </a:t>
                      </a:r>
                      <a:r>
                        <a:rPr lang="pt-BR" sz="1800" b="0" kern="1200" dirty="0" err="1">
                          <a:solidFill>
                            <a:srgbClr val="1F4E79"/>
                          </a:solidFill>
                          <a:effectLst/>
                          <a:latin typeface="+mn-lt"/>
                          <a:ea typeface="+mn-ea"/>
                          <a:cs typeface="+mn-cs"/>
                        </a:rPr>
                        <a:t>payment</a:t>
                      </a:r>
                      <a:r>
                        <a:rPr lang="pt-BR" sz="1800" b="0" kern="1200" dirty="0">
                          <a:solidFill>
                            <a:srgbClr val="1F4E79"/>
                          </a:solidFill>
                          <a:effectLst/>
                          <a:latin typeface="+mn-lt"/>
                          <a:ea typeface="+mn-ea"/>
                          <a:cs typeface="+mn-cs"/>
                        </a:rPr>
                        <a:t>.</a:t>
                      </a:r>
                    </a:p>
                  </a:txBody>
                  <a:tcPr/>
                </a:tc>
                <a:tc>
                  <a:txBody>
                    <a:bodyPr/>
                    <a:lstStyle/>
                    <a:p>
                      <a:r>
                        <a:rPr lang="pt-BR" sz="1800" b="1" kern="1200" dirty="0">
                          <a:solidFill>
                            <a:srgbClr val="1F4E79"/>
                          </a:solidFill>
                          <a:effectLst/>
                          <a:latin typeface="+mn-lt"/>
                          <a:ea typeface="+mn-ea"/>
                          <a:cs typeface="+mn-cs"/>
                        </a:rPr>
                        <a:t>Garantir, expressamente, que os créditos presumidos de IBS e de CBS de empresas localizadas na ZFM sejam considerados nas compras governamentais e no split </a:t>
                      </a:r>
                      <a:r>
                        <a:rPr lang="pt-BR" sz="1800" b="1" kern="1200" dirty="0" err="1">
                          <a:solidFill>
                            <a:srgbClr val="1F4E79"/>
                          </a:solidFill>
                          <a:effectLst/>
                          <a:latin typeface="+mn-lt"/>
                          <a:ea typeface="+mn-ea"/>
                          <a:cs typeface="+mn-cs"/>
                        </a:rPr>
                        <a:t>payment</a:t>
                      </a:r>
                      <a:r>
                        <a:rPr lang="pt-BR" sz="1800" b="1" kern="1200" dirty="0">
                          <a:solidFill>
                            <a:srgbClr val="1F4E79"/>
                          </a:solidFill>
                          <a:effectLst/>
                          <a:latin typeface="+mn-lt"/>
                          <a:ea typeface="+mn-ea"/>
                          <a:cs typeface="+mn-cs"/>
                        </a:rPr>
                        <a:t>.</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90F955E2-66C5-2A01-95A6-2DEA19D1354E}"/>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58</a:t>
            </a:r>
          </a:p>
        </p:txBody>
      </p:sp>
    </p:spTree>
    <p:extLst>
      <p:ext uri="{BB962C8B-B14F-4D97-AF65-F5344CB8AC3E}">
        <p14:creationId xmlns:p14="http://schemas.microsoft.com/office/powerpoint/2010/main" val="264167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descr="Foto preta e branca de relógio de ponteiros&#10;&#10;Descrição gerada automaticamente com confiança baixa">
            <a:extLst>
              <a:ext uri="{FF2B5EF4-FFF2-40B4-BE49-F238E27FC236}">
                <a16:creationId xmlns:a16="http://schemas.microsoft.com/office/drawing/2014/main" id="{EE08E8B3-54B3-5A51-9144-AEB545C235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8"/>
          </a:xfrm>
        </p:spPr>
      </p:pic>
      <p:sp>
        <p:nvSpPr>
          <p:cNvPr id="2" name="Título 1">
            <a:extLst>
              <a:ext uri="{FF2B5EF4-FFF2-40B4-BE49-F238E27FC236}">
                <a16:creationId xmlns:a16="http://schemas.microsoft.com/office/drawing/2014/main" id="{90099EC9-CAE3-15AA-39F2-FA80341EE65F}"/>
              </a:ext>
            </a:extLst>
          </p:cNvPr>
          <p:cNvSpPr>
            <a:spLocks noGrp="1"/>
          </p:cNvSpPr>
          <p:nvPr>
            <p:ph type="title"/>
          </p:nvPr>
        </p:nvSpPr>
        <p:spPr>
          <a:xfrm>
            <a:off x="1310269" y="1033637"/>
            <a:ext cx="9571461" cy="1077218"/>
          </a:xfrm>
        </p:spPr>
        <p:txBody>
          <a:bodyPr>
            <a:normAutofit fontScale="90000"/>
          </a:bodyPr>
          <a:lstStyle/>
          <a:p>
            <a:r>
              <a:rPr lang="pt-BR" sz="4400" dirty="0">
                <a:solidFill>
                  <a:schemeClr val="bg1"/>
                </a:solidFill>
                <a:latin typeface="+mn-lt"/>
              </a:rPr>
              <a:t>Não pode ser </a:t>
            </a:r>
            <a:r>
              <a:rPr lang="pt-BR" sz="5300" b="1" dirty="0">
                <a:solidFill>
                  <a:srgbClr val="92D050"/>
                </a:solidFill>
                <a:latin typeface="+mn-lt"/>
              </a:rPr>
              <a:t>feita de qualquer jeito</a:t>
            </a:r>
            <a:br>
              <a:rPr lang="pt-BR" sz="4400" dirty="0">
                <a:solidFill>
                  <a:schemeClr val="bg1"/>
                </a:solidFill>
                <a:latin typeface="Object Black Oblique" panose="00000A00000000000000" pitchFamily="50" charset="0"/>
              </a:rPr>
            </a:br>
            <a:endParaRPr lang="pt-BR" sz="6000" dirty="0">
              <a:solidFill>
                <a:schemeClr val="bg1"/>
              </a:solidFill>
              <a:latin typeface="Object Black Oblique" panose="00000A00000000000000" pitchFamily="50" charset="0"/>
            </a:endParaRPr>
          </a:p>
        </p:txBody>
      </p:sp>
      <p:sp>
        <p:nvSpPr>
          <p:cNvPr id="8" name="Espaço Reservado para Texto 7">
            <a:extLst>
              <a:ext uri="{FF2B5EF4-FFF2-40B4-BE49-F238E27FC236}">
                <a16:creationId xmlns:a16="http://schemas.microsoft.com/office/drawing/2014/main" id="{58924C30-9DE4-BD86-D706-F2D447C178D4}"/>
              </a:ext>
            </a:extLst>
          </p:cNvPr>
          <p:cNvSpPr>
            <a:spLocks noGrp="1"/>
          </p:cNvSpPr>
          <p:nvPr>
            <p:ph type="body" sz="half" idx="2"/>
          </p:nvPr>
        </p:nvSpPr>
        <p:spPr>
          <a:xfrm>
            <a:off x="6507667" y="2014570"/>
            <a:ext cx="4270917" cy="1182067"/>
          </a:xfrm>
        </p:spPr>
        <p:txBody>
          <a:bodyPr>
            <a:normAutofit/>
          </a:bodyPr>
          <a:lstStyle/>
          <a:p>
            <a:pPr>
              <a:lnSpc>
                <a:spcPct val="50000"/>
              </a:lnSpc>
            </a:pPr>
            <a:r>
              <a:rPr lang="pt-BR" sz="3000" dirty="0">
                <a:solidFill>
                  <a:schemeClr val="bg1"/>
                </a:solidFill>
              </a:rPr>
              <a:t>Tamanho </a:t>
            </a:r>
          </a:p>
          <a:p>
            <a:pPr>
              <a:lnSpc>
                <a:spcPct val="50000"/>
              </a:lnSpc>
            </a:pPr>
            <a:r>
              <a:rPr lang="pt-BR" sz="3600" b="1" dirty="0">
                <a:solidFill>
                  <a:schemeClr val="bg1"/>
                </a:solidFill>
              </a:rPr>
              <a:t>do Estado</a:t>
            </a:r>
          </a:p>
        </p:txBody>
      </p:sp>
      <p:sp>
        <p:nvSpPr>
          <p:cNvPr id="4" name="CaixaDeTexto 3">
            <a:extLst>
              <a:ext uri="{FF2B5EF4-FFF2-40B4-BE49-F238E27FC236}">
                <a16:creationId xmlns:a16="http://schemas.microsoft.com/office/drawing/2014/main" id="{9C855AF1-13B3-E8EE-CF58-5F229FCA5278}"/>
              </a:ext>
            </a:extLst>
          </p:cNvPr>
          <p:cNvSpPr txBox="1"/>
          <p:nvPr/>
        </p:nvSpPr>
        <p:spPr>
          <a:xfrm>
            <a:off x="6507667" y="2658065"/>
            <a:ext cx="6250258" cy="1077218"/>
          </a:xfrm>
          <a:prstGeom prst="rect">
            <a:avLst/>
          </a:prstGeom>
          <a:noFill/>
        </p:spPr>
        <p:txBody>
          <a:bodyPr wrap="square">
            <a:spAutoFit/>
          </a:bodyPr>
          <a:lstStyle/>
          <a:p>
            <a:r>
              <a:rPr lang="pt-BR" sz="3200" dirty="0">
                <a:solidFill>
                  <a:schemeClr val="bg1"/>
                </a:solidFill>
              </a:rPr>
              <a:t>Reforma </a:t>
            </a:r>
          </a:p>
          <a:p>
            <a:r>
              <a:rPr lang="pt-BR" sz="3200" b="1" dirty="0">
                <a:solidFill>
                  <a:schemeClr val="bg1"/>
                </a:solidFill>
              </a:rPr>
              <a:t>Administrativa</a:t>
            </a:r>
          </a:p>
        </p:txBody>
      </p:sp>
      <p:sp>
        <p:nvSpPr>
          <p:cNvPr id="6" name="CaixaDeTexto 5">
            <a:extLst>
              <a:ext uri="{FF2B5EF4-FFF2-40B4-BE49-F238E27FC236}">
                <a16:creationId xmlns:a16="http://schemas.microsoft.com/office/drawing/2014/main" id="{36BED74B-4282-3E8C-EED8-A266328B2F51}"/>
              </a:ext>
            </a:extLst>
          </p:cNvPr>
          <p:cNvSpPr txBox="1"/>
          <p:nvPr/>
        </p:nvSpPr>
        <p:spPr>
          <a:xfrm>
            <a:off x="6507667" y="3753370"/>
            <a:ext cx="6462132" cy="1107996"/>
          </a:xfrm>
          <a:prstGeom prst="rect">
            <a:avLst/>
          </a:prstGeom>
          <a:noFill/>
        </p:spPr>
        <p:txBody>
          <a:bodyPr wrap="square">
            <a:spAutoFit/>
          </a:bodyPr>
          <a:lstStyle/>
          <a:p>
            <a:r>
              <a:rPr lang="pt-BR" sz="3000" dirty="0">
                <a:solidFill>
                  <a:schemeClr val="bg1"/>
                </a:solidFill>
              </a:rPr>
              <a:t>Pacto </a:t>
            </a:r>
          </a:p>
          <a:p>
            <a:r>
              <a:rPr lang="pt-BR" sz="3600" b="1" dirty="0">
                <a:solidFill>
                  <a:schemeClr val="bg1"/>
                </a:solidFill>
              </a:rPr>
              <a:t>Federativo</a:t>
            </a:r>
          </a:p>
        </p:txBody>
      </p:sp>
      <p:pic>
        <p:nvPicPr>
          <p:cNvPr id="3" name="Imagem 2" descr="Texto&#10;&#10;Descrição gerada automaticamente com confiança média">
            <a:extLst>
              <a:ext uri="{FF2B5EF4-FFF2-40B4-BE49-F238E27FC236}">
                <a16:creationId xmlns:a16="http://schemas.microsoft.com/office/drawing/2014/main" id="{46852F1E-D5FD-865C-9661-BCEA1A200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94078"/>
            <a:ext cx="12192000" cy="6857998"/>
          </a:xfrm>
          <a:prstGeom prst="rect">
            <a:avLst/>
          </a:prstGeom>
        </p:spPr>
      </p:pic>
      <p:sp>
        <p:nvSpPr>
          <p:cNvPr id="5" name="CaixaDeTexto 4">
            <a:extLst>
              <a:ext uri="{FF2B5EF4-FFF2-40B4-BE49-F238E27FC236}">
                <a16:creationId xmlns:a16="http://schemas.microsoft.com/office/drawing/2014/main" id="{5474ADCC-306A-7527-094C-7AC4F7F121D8}"/>
              </a:ext>
            </a:extLst>
          </p:cNvPr>
          <p:cNvSpPr txBox="1"/>
          <p:nvPr/>
        </p:nvSpPr>
        <p:spPr>
          <a:xfrm>
            <a:off x="267419" y="284672"/>
            <a:ext cx="284672" cy="369332"/>
          </a:xfrm>
          <a:prstGeom prst="rect">
            <a:avLst/>
          </a:prstGeom>
          <a:noFill/>
        </p:spPr>
        <p:txBody>
          <a:bodyPr wrap="square" rtlCol="0">
            <a:spAutoFit/>
          </a:bodyPr>
          <a:lstStyle/>
          <a:p>
            <a:r>
              <a:rPr lang="pt-BR" b="1" dirty="0">
                <a:solidFill>
                  <a:schemeClr val="bg1"/>
                </a:solidFill>
              </a:rPr>
              <a:t>5</a:t>
            </a:r>
          </a:p>
        </p:txBody>
      </p:sp>
    </p:spTree>
    <p:extLst>
      <p:ext uri="{BB962C8B-B14F-4D97-AF65-F5344CB8AC3E}">
        <p14:creationId xmlns:p14="http://schemas.microsoft.com/office/powerpoint/2010/main" val="22657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CDE0C166-BA38-8D16-05F1-E06B437F9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2855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ZFM II – ALÍQUOTA IPI PARA PRODUTOS INDUSTRIALIZADOS NA ZFM</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73793819"/>
              </p:ext>
            </p:extLst>
          </p:nvPr>
        </p:nvGraphicFramePr>
        <p:xfrm>
          <a:off x="837118" y="1752512"/>
          <a:ext cx="10517756" cy="364627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determina que a alíquota do IPI seja reduzida a zero para produtos industrializados na ZFM em 2023 e sujeitos à alíquota de IPI menor que 6,5%</a:t>
                      </a:r>
                    </a:p>
                  </a:txBody>
                  <a:tcPr/>
                </a:tc>
                <a:tc>
                  <a:txBody>
                    <a:bodyPr/>
                    <a:lstStyle/>
                    <a:p>
                      <a:r>
                        <a:rPr lang="pt-BR" sz="1400" b="1" kern="1200" dirty="0">
                          <a:solidFill>
                            <a:srgbClr val="1F4E79"/>
                          </a:solidFill>
                          <a:effectLst/>
                          <a:latin typeface="+mn-lt"/>
                          <a:ea typeface="+mn-ea"/>
                          <a:cs typeface="+mn-cs"/>
                        </a:rPr>
                        <a:t>Propõe que o critério dos produtos industrializados em 2023 seja alterado para projetos aprovados nesta data. </a:t>
                      </a:r>
                    </a:p>
                    <a:p>
                      <a:r>
                        <a:rPr lang="pt-BR" sz="1400" kern="1200" dirty="0">
                          <a:solidFill>
                            <a:srgbClr val="1F4E79"/>
                          </a:solidFill>
                          <a:effectLst/>
                          <a:latin typeface="+mn-lt"/>
                          <a:ea typeface="+mn-ea"/>
                          <a:cs typeface="+mn-cs"/>
                        </a:rPr>
                        <a:t>Após a aprovação do projeto técnico-econômico, as empresas instaladas na Zona Franca de Manaus (ZFM) possuem um prazo para início da produção. </a:t>
                      </a:r>
                    </a:p>
                    <a:p>
                      <a:r>
                        <a:rPr lang="pt-BR" sz="1400" kern="1200" dirty="0">
                          <a:solidFill>
                            <a:srgbClr val="1F4E79"/>
                          </a:solidFill>
                          <a:effectLst/>
                          <a:latin typeface="+mn-lt"/>
                          <a:ea typeface="+mn-ea"/>
                          <a:cs typeface="+mn-cs"/>
                        </a:rPr>
                        <a:t>Contudo, a redação atual do PLP nº 68, de 2024, não contempla essa realidade ao determinar a redução a zero da alíquota do Imposto sobre Produtos Industrializados (IPI) incidente sobre produtos industrializados na ZFM em 2023. </a:t>
                      </a:r>
                    </a:p>
                    <a:p>
                      <a:r>
                        <a:rPr lang="pt-BR" sz="1400" kern="1200" dirty="0">
                          <a:solidFill>
                            <a:srgbClr val="1F4E79"/>
                          </a:solidFill>
                          <a:effectLst/>
                          <a:latin typeface="+mn-lt"/>
                          <a:ea typeface="+mn-ea"/>
                          <a:cs typeface="+mn-cs"/>
                        </a:rPr>
                        <a:t>Com isso, empreendimentos que tiveram seus projetos técnico-econômicos aprovados no ano de 2023 para fruição dos incentivos fiscais da ZFM, atraídos pelo incentivo do IPI, serão prejudicados, o que certamente provocará insegurança jurídica e questionamentos judiciais.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A84E56CF-19CB-28DF-8A71-44D2C6F34BB2}"/>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59</a:t>
            </a:r>
          </a:p>
        </p:txBody>
      </p:sp>
    </p:spTree>
    <p:extLst>
      <p:ext uri="{BB962C8B-B14F-4D97-AF65-F5344CB8AC3E}">
        <p14:creationId xmlns:p14="http://schemas.microsoft.com/office/powerpoint/2010/main" val="34937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8B246166-4F47-01B6-0D9D-37A6F7FBC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71682"/>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ZFM III – PERCENTUAL DE CRÉDITO PRSUMIDO DE 100% DE ACORDO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b="1" kern="100" dirty="0">
                <a:solidFill>
                  <a:schemeClr val="bg1"/>
                </a:solidFill>
                <a:effectLst/>
                <a:latin typeface="+mn-lt"/>
                <a:ea typeface="Times New Roman" panose="02020603050405020304" pitchFamily="18" charset="0"/>
                <a:cs typeface="Times New Roman" panose="02020603050405020304" pitchFamily="18" charset="0"/>
              </a:rPr>
              <a:t>COM CRITÉRIO DE COMPETITIVIDADE</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529703085"/>
              </p:ext>
            </p:extLst>
          </p:nvPr>
        </p:nvGraphicFramePr>
        <p:xfrm>
          <a:off x="837118" y="1847403"/>
          <a:ext cx="10517756" cy="343291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prevê os seguintes percentuais de crédito presumido, sem distinção em relação à competitividade: I - 55% (cinquenta e cinco por cento) para bens de consumo final; II - 75% (setenta e cinco por cento) para bens de capital; III - 90,25% (noventa inteiros e vinte e cinco centésimos por cento) para bens intermediários; e IV - 100% (cem por cento) para bens de informática.</a:t>
                      </a:r>
                    </a:p>
                  </a:txBody>
                  <a:tcPr/>
                </a:tc>
                <a:tc>
                  <a:txBody>
                    <a:bodyPr/>
                    <a:lstStyle/>
                    <a:p>
                      <a:r>
                        <a:rPr lang="pt-BR" sz="1400" kern="1200" dirty="0">
                          <a:solidFill>
                            <a:srgbClr val="1F4E79"/>
                          </a:solidFill>
                          <a:effectLst/>
                          <a:latin typeface="+mn-lt"/>
                          <a:ea typeface="+mn-ea"/>
                          <a:cs typeface="+mn-cs"/>
                        </a:rPr>
                        <a:t>O objetivo desta emenda é replicar os atuais benefícios tributários da Zona Franca de Manaus (ZFM) ao novo modelo inaugurado pela Emenda Constitucional (EC) nº 132, de 2023, em obediência ao comando do novel art. 92-B do Ato das Disposições Constitucionais Transitórias (ADCT). De fato, a legislação estadual concede crédito estímulo aos produtos originários da ZFM nos percentuais descritos nos incisos do § 1º do art. 447 do PLP, sem a redução em um terço prevista no referido § 1º</a:t>
                      </a:r>
                      <a:r>
                        <a:rPr lang="pt-BR" sz="1400" b="0" kern="1200" dirty="0">
                          <a:solidFill>
                            <a:srgbClr val="1F4E79"/>
                          </a:solidFill>
                          <a:effectLst/>
                          <a:latin typeface="+mn-lt"/>
                          <a:ea typeface="+mn-ea"/>
                          <a:cs typeface="+mn-cs"/>
                        </a:rPr>
                        <a:t>.</a:t>
                      </a:r>
                      <a:r>
                        <a:rPr lang="pt-BR" sz="1400" b="1" kern="1200" dirty="0">
                          <a:solidFill>
                            <a:srgbClr val="1F4E79"/>
                          </a:solidFill>
                          <a:effectLst/>
                          <a:latin typeface="+mn-lt"/>
                          <a:ea typeface="+mn-ea"/>
                          <a:cs typeface="+mn-cs"/>
                        </a:rPr>
                        <a:t> Além disso, é crucial permitir a aplicação do percentual de 100% para produtos sem similar nacional ou cuja produção nacional esteja em decadência em virtude da competição com o produto importado. </a:t>
                      </a:r>
                      <a:r>
                        <a:rPr lang="pt-BR" sz="1400" kern="1200" dirty="0">
                          <a:solidFill>
                            <a:srgbClr val="1F4E79"/>
                          </a:solidFill>
                          <a:effectLst/>
                          <a:latin typeface="+mn-lt"/>
                          <a:ea typeface="+mn-ea"/>
                          <a:cs typeface="+mn-cs"/>
                        </a:rPr>
                        <a:t>O incentivo majorado, porém, fica condicionado à avaliação prévia do Governo Federal que ateste a perda de competitividade face ao importado.</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ED04F9CE-90D1-C633-A062-2C458F254A69}"/>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60</a:t>
            </a:r>
          </a:p>
        </p:txBody>
      </p:sp>
    </p:spTree>
    <p:extLst>
      <p:ext uri="{BB962C8B-B14F-4D97-AF65-F5344CB8AC3E}">
        <p14:creationId xmlns:p14="http://schemas.microsoft.com/office/powerpoint/2010/main" val="39245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BA24A490-34E0-AE40-A5B4-DBF83395C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58635"/>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ZFM IV – INCIDÊNCIA DE IBS E CBS NAS OPERAÇÕES INTERNAS NA ZFM</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941736745"/>
              </p:ext>
            </p:extLst>
          </p:nvPr>
        </p:nvGraphicFramePr>
        <p:xfrm>
          <a:off x="837118" y="2139262"/>
          <a:ext cx="10517756" cy="257947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onera as operações internas na ZFM com incidência de IBS e CBS. Importante destacar que atualmente não há cobrança da Contribuição para o PIS/Pasep e </a:t>
                      </a:r>
                      <a:r>
                        <a:rPr lang="pt-BR" sz="1800" b="0" kern="1200" dirty="0" err="1">
                          <a:solidFill>
                            <a:srgbClr val="1F4E79"/>
                          </a:solidFill>
                          <a:effectLst/>
                          <a:latin typeface="+mn-lt"/>
                          <a:ea typeface="+mn-ea"/>
                          <a:cs typeface="+mn-cs"/>
                        </a:rPr>
                        <a:t>Cofins</a:t>
                      </a:r>
                      <a:r>
                        <a:rPr lang="pt-BR" sz="1800" b="0" kern="1200" dirty="0">
                          <a:solidFill>
                            <a:srgbClr val="1F4E79"/>
                          </a:solidFill>
                          <a:effectLst/>
                          <a:latin typeface="+mn-lt"/>
                          <a:ea typeface="+mn-ea"/>
                          <a:cs typeface="+mn-cs"/>
                        </a:rPr>
                        <a:t> nas vendas internas na ZFM.</a:t>
                      </a:r>
                    </a:p>
                  </a:txBody>
                  <a:tcPr/>
                </a:tc>
                <a:tc>
                  <a:txBody>
                    <a:bodyPr/>
                    <a:lstStyle/>
                    <a:p>
                      <a:r>
                        <a:rPr lang="pt-BR" sz="1400" b="1" kern="1200" dirty="0">
                          <a:solidFill>
                            <a:srgbClr val="1F4E79"/>
                          </a:solidFill>
                          <a:effectLst/>
                          <a:latin typeface="+mn-lt"/>
                          <a:ea typeface="+mn-ea"/>
                          <a:cs typeface="+mn-cs"/>
                        </a:rPr>
                        <a:t>Propõe a desoneração de CBS nessas vendas internas na ZFM. </a:t>
                      </a:r>
                    </a:p>
                    <a:p>
                      <a:endParaRPr lang="pt-BR" sz="1400" kern="1200" dirty="0">
                        <a:solidFill>
                          <a:srgbClr val="1F4E79"/>
                        </a:solidFill>
                        <a:effectLst/>
                        <a:latin typeface="+mn-lt"/>
                        <a:ea typeface="+mn-ea"/>
                        <a:cs typeface="+mn-cs"/>
                      </a:endParaRPr>
                    </a:p>
                    <a:p>
                      <a:r>
                        <a:rPr lang="pt-BR" sz="1400" kern="1200" dirty="0">
                          <a:solidFill>
                            <a:srgbClr val="1F4E79"/>
                          </a:solidFill>
                          <a:effectLst/>
                          <a:latin typeface="+mn-lt"/>
                          <a:ea typeface="+mn-ea"/>
                          <a:cs typeface="+mn-cs"/>
                        </a:rPr>
                        <a:t>O PLP nº 68, de 2024, deveria garantir o diferencial competitivo da Zona Franca de Manaus (ZFM), conforme previsto na Emenda Constitucional n.º 132, de 2023,  falhando ao não reproduzir incentivos existentes atualmente relativos à Contribuição para o PIS/Pasep e a </a:t>
                      </a:r>
                      <a:r>
                        <a:rPr lang="pt-BR" sz="1400" kern="1200" dirty="0" err="1">
                          <a:solidFill>
                            <a:srgbClr val="1F4E79"/>
                          </a:solidFill>
                          <a:effectLst/>
                          <a:latin typeface="+mn-lt"/>
                          <a:ea typeface="+mn-ea"/>
                          <a:cs typeface="+mn-cs"/>
                        </a:rPr>
                        <a:t>Cofins</a:t>
                      </a:r>
                      <a:r>
                        <a:rPr lang="pt-BR" sz="1400" kern="1200" dirty="0">
                          <a:solidFill>
                            <a:srgbClr val="1F4E79"/>
                          </a:solidFill>
                          <a:effectLst/>
                          <a:latin typeface="+mn-lt"/>
                          <a:ea typeface="+mn-ea"/>
                          <a:cs typeface="+mn-cs"/>
                        </a:rPr>
                        <a:t> para o comércio respaldados em decisões do Supremo Tribunal Federal e do Superior Tribunal de Justiça, atestados pelo Ministério da Fazenda.</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88C2B3B9-D927-7608-23AF-475BF1FD11E2}"/>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61</a:t>
            </a:r>
          </a:p>
        </p:txBody>
      </p:sp>
    </p:spTree>
    <p:extLst>
      <p:ext uri="{BB962C8B-B14F-4D97-AF65-F5344CB8AC3E}">
        <p14:creationId xmlns:p14="http://schemas.microsoft.com/office/powerpoint/2010/main" val="269975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41A5D35E-ED0E-50F5-0880-86B9CAB10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06876"/>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REPORTO</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875264813"/>
              </p:ext>
            </p:extLst>
          </p:nvPr>
        </p:nvGraphicFramePr>
        <p:xfrm>
          <a:off x="837118" y="241755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regramento do PLP está em harmonia com o marco final do Reporto estabelecido na legislação vigente - 31 de dezembro de 2028 para aquisições e importações amparada pelo Reporto.</a:t>
                      </a:r>
                    </a:p>
                  </a:txBody>
                  <a:tcPr/>
                </a:tc>
                <a:tc>
                  <a:txBody>
                    <a:bodyPr/>
                    <a:lstStyle/>
                    <a:p>
                      <a:r>
                        <a:rPr lang="pt-BR" sz="1800" b="1" kern="1200" dirty="0">
                          <a:solidFill>
                            <a:srgbClr val="1F4E79"/>
                          </a:solidFill>
                          <a:effectLst/>
                          <a:latin typeface="+mn-lt"/>
                          <a:ea typeface="+mn-ea"/>
                          <a:cs typeface="+mn-cs"/>
                        </a:rPr>
                        <a:t>Propõe a extensão do prazo do Regime Tributário para Incentivo à Modernização e à Ampliação da Estrutura Portuária (REPORTO) para 2032.</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194EC699-5EE8-BBE5-D3B3-279A6C69BF23}"/>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62</a:t>
            </a:r>
          </a:p>
        </p:txBody>
      </p:sp>
    </p:spTree>
    <p:extLst>
      <p:ext uri="{BB962C8B-B14F-4D97-AF65-F5344CB8AC3E}">
        <p14:creationId xmlns:p14="http://schemas.microsoft.com/office/powerpoint/2010/main" val="32154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EBEBBF1A-B81F-02BB-969A-AC95D48F7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32755"/>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IMUNIDADE PARA LIVROS FÍSICOS E DIGITAIS</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39870097"/>
              </p:ext>
            </p:extLst>
          </p:nvPr>
        </p:nvGraphicFramePr>
        <p:xfrm>
          <a:off x="837118" y="2276422"/>
          <a:ext cx="10517756" cy="2305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apenas menciona a imunidade dos livros, jornais, periódicos e do papel destinado a sua impressão, meramente reproduzindo o texto constitucional.</a:t>
                      </a:r>
                    </a:p>
                  </a:txBody>
                  <a:tcPr/>
                </a:tc>
                <a:tc>
                  <a:txBody>
                    <a:bodyPr/>
                    <a:lstStyle/>
                    <a:p>
                      <a:r>
                        <a:rPr lang="pt-BR" sz="1800" b="1" kern="1200" dirty="0">
                          <a:solidFill>
                            <a:srgbClr val="1F4E79"/>
                          </a:solidFill>
                          <a:effectLst/>
                          <a:latin typeface="+mn-lt"/>
                          <a:ea typeface="+mn-ea"/>
                          <a:cs typeface="+mn-cs"/>
                        </a:rPr>
                        <a:t>A jurisprudência do STF já entende que a imunidade alcança livros, jornais, periódicos e apostilas, em meio físico ou eletrônico. GT CAE propõe que seja incorporado ao PLP texto que reproduza o entendimento do STF, para evitar quaisquer dúvidas interpretativas.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82FEA689-FEFF-DD90-F712-7A41B3B7334B}"/>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63</a:t>
            </a:r>
          </a:p>
        </p:txBody>
      </p:sp>
    </p:spTree>
    <p:extLst>
      <p:ext uri="{BB962C8B-B14F-4D97-AF65-F5344CB8AC3E}">
        <p14:creationId xmlns:p14="http://schemas.microsoft.com/office/powerpoint/2010/main" val="23867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1D13E2D6-B23D-88E5-9A05-C975EF9F4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1082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EXCLUIR DA INCIDÊNCIA DO IMPOSTO SELETIVO OS CHARUTOS ARTESANAIS OU APLICAR ALÍQUOTAS REDUZIDAS DO IMPOSTO.</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134703294"/>
              </p:ext>
            </p:extLst>
          </p:nvPr>
        </p:nvGraphicFramePr>
        <p:xfrm>
          <a:off x="837117" y="2276422"/>
          <a:ext cx="10517756" cy="2305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Os charutos artesanais estão sujeitos a alíquotas de IS, independentemente do porte do produtor.</a:t>
                      </a:r>
                    </a:p>
                  </a:txBody>
                  <a:tcPr/>
                </a:tc>
                <a:tc>
                  <a:txBody>
                    <a:bodyPr/>
                    <a:lstStyle/>
                    <a:p>
                      <a:r>
                        <a:rPr lang="pt-BR" sz="1800" b="1" kern="1200" dirty="0">
                          <a:solidFill>
                            <a:srgbClr val="1F4E79"/>
                          </a:solidFill>
                          <a:effectLst/>
                          <a:latin typeface="+mn-lt"/>
                          <a:ea typeface="+mn-ea"/>
                          <a:cs typeface="+mn-cs"/>
                        </a:rPr>
                        <a:t>Propõe adicionar um § 6º ao art. 419, estabelecendo alíquotas ad valorem diferenciadas para charutos artesanais produzidos por microempresas e empresas de pequeno porte optantes pelo Simples Nacional, com o objetivo de preservar o tratamento jurídico diferenciado dessas empresas.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C5AD55C9-7AD1-DF96-E077-2ABC1FFD8F4E}"/>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64</a:t>
            </a:r>
          </a:p>
        </p:txBody>
      </p:sp>
    </p:spTree>
    <p:extLst>
      <p:ext uri="{BB962C8B-B14F-4D97-AF65-F5344CB8AC3E}">
        <p14:creationId xmlns:p14="http://schemas.microsoft.com/office/powerpoint/2010/main" val="16265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21144D6F-B9DD-2CB9-64EC-38FECF1B7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98290"/>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APURAÇÃO MENSAL DO IMPOSTO SELETIVO</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737629596"/>
              </p:ext>
            </p:extLst>
          </p:nvPr>
        </p:nvGraphicFramePr>
        <p:xfrm>
          <a:off x="837117" y="2413582"/>
          <a:ext cx="10517756" cy="23051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De acordo com o art. 427, o período de apuração do Imposto Seletivo será mensal, podendo ser reduzido por regulamento.</a:t>
                      </a:r>
                    </a:p>
                  </a:txBody>
                  <a:tcPr/>
                </a:tc>
                <a:tc>
                  <a:txBody>
                    <a:bodyPr/>
                    <a:lstStyle/>
                    <a:p>
                      <a:r>
                        <a:rPr lang="pt-BR" sz="1800" b="1" kern="1200" dirty="0">
                          <a:solidFill>
                            <a:srgbClr val="1F4E79"/>
                          </a:solidFill>
                          <a:effectLst/>
                          <a:latin typeface="+mn-lt"/>
                          <a:ea typeface="+mn-ea"/>
                          <a:cs typeface="+mn-cs"/>
                        </a:rPr>
                        <a:t>Propõe suprimir a possibilidade de o regulamento reduzir o período de apuração. Eventual descasamento do período de apuração do IS com o dos demais tributos traria diversos impactos negativos para o planejamento e a rotina das empresas. </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918A8B07-93CD-F451-B919-63965EFB6FD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65</a:t>
            </a:r>
          </a:p>
        </p:txBody>
      </p:sp>
    </p:spTree>
    <p:extLst>
      <p:ext uri="{BB962C8B-B14F-4D97-AF65-F5344CB8AC3E}">
        <p14:creationId xmlns:p14="http://schemas.microsoft.com/office/powerpoint/2010/main" val="176874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A75EE350-2C14-F588-B4D0-AECF27C5C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315543"/>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INCLUSÃO DO PLÁSTICO DE USO ÚNICO NO CAMPO DE INCIDÊNCIA DO IMPOSTO SELETIVO.</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251182098"/>
              </p:ext>
            </p:extLst>
          </p:nvPr>
        </p:nvGraphicFramePr>
        <p:xfrm>
          <a:off x="837117" y="241755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Não há previsão</a:t>
                      </a:r>
                    </a:p>
                  </a:txBody>
                  <a:tcPr/>
                </a:tc>
                <a:tc>
                  <a:txBody>
                    <a:bodyPr/>
                    <a:lstStyle/>
                    <a:p>
                      <a:r>
                        <a:rPr lang="pt-BR" sz="1800" b="1" kern="1200" dirty="0">
                          <a:solidFill>
                            <a:srgbClr val="1F4E79"/>
                          </a:solidFill>
                          <a:effectLst/>
                          <a:latin typeface="+mn-lt"/>
                          <a:ea typeface="+mn-ea"/>
                          <a:cs typeface="+mn-cs"/>
                        </a:rPr>
                        <a:t>Incluir o plástico de uso único no campo de incidência do Imposto Seletivo.</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D45022E2-1705-11B2-375B-19A198089D3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66</a:t>
            </a:r>
          </a:p>
        </p:txBody>
      </p:sp>
    </p:spTree>
    <p:extLst>
      <p:ext uri="{BB962C8B-B14F-4D97-AF65-F5344CB8AC3E}">
        <p14:creationId xmlns:p14="http://schemas.microsoft.com/office/powerpoint/2010/main" val="223770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1412E718-E948-6041-D784-8A3EFF794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10821"/>
            <a:ext cx="9680275" cy="927390"/>
          </a:xfrm>
        </p:spPr>
        <p:txBody>
          <a:bodyPr>
            <a:noAutofit/>
          </a:bodyPr>
          <a:lstStyle/>
          <a:p>
            <a:pPr algn="ctr">
              <a:lnSpc>
                <a:spcPct val="100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IMPOSTO SELETIVO REDUZIDO SOBRE BEBIDAS ALCOÓLICAS PRODUZIDAS POR MICROEMPRESAS E EMPRESAS DE PEQUENO PORTE OPTANTES PELO SIMPLES NACIONAL </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537439181"/>
              </p:ext>
            </p:extLst>
          </p:nvPr>
        </p:nvGraphicFramePr>
        <p:xfrm>
          <a:off x="837117" y="2413582"/>
          <a:ext cx="10517756" cy="203083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As bebidas alcoólicas estão sujeitas a alíquotas de IS de acordo com o tipo, independentemente do porte do produtor.</a:t>
                      </a:r>
                    </a:p>
                  </a:txBody>
                  <a:tcPr/>
                </a:tc>
                <a:tc>
                  <a:txBody>
                    <a:bodyPr/>
                    <a:lstStyle/>
                    <a:p>
                      <a:r>
                        <a:rPr lang="pt-BR" sz="1800" b="1" kern="1200" dirty="0">
                          <a:solidFill>
                            <a:srgbClr val="1F4E79"/>
                          </a:solidFill>
                          <a:effectLst/>
                          <a:latin typeface="+mn-lt"/>
                          <a:ea typeface="+mn-ea"/>
                          <a:cs typeface="+mn-cs"/>
                        </a:rPr>
                        <a:t>Estabelecer alíquotas ad valorem diferenciadas para bebidas alcoólicas produzidas por microempresas e empresas de pequeno porte optantes pelo Simples Nacional, com o objetivo de preservar o tratamento jurídico diferenciado dessas empresas.</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D05AAD5B-CF14-873D-1A74-FD98033A9F6E}"/>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67</a:t>
            </a:r>
          </a:p>
        </p:txBody>
      </p:sp>
    </p:spTree>
    <p:extLst>
      <p:ext uri="{BB962C8B-B14F-4D97-AF65-F5344CB8AC3E}">
        <p14:creationId xmlns:p14="http://schemas.microsoft.com/office/powerpoint/2010/main" val="187785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08BADA09-79B4-FE97-2DA3-E054961EF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89664"/>
            <a:ext cx="9680275" cy="927390"/>
          </a:xfrm>
        </p:spPr>
        <p:txBody>
          <a:bodyPr>
            <a:noAutofit/>
          </a:bodyPr>
          <a:lstStyle/>
          <a:p>
            <a:pPr algn="ctr">
              <a:lnSpc>
                <a:spcPct val="107000"/>
              </a:lnSpc>
              <a:spcAft>
                <a:spcPts val="800"/>
              </a:spcAft>
            </a:pPr>
            <a:r>
              <a:rPr lang="pt-BR" sz="3200" b="1" kern="100" dirty="0">
                <a:solidFill>
                  <a:schemeClr val="bg1"/>
                </a:solidFill>
                <a:effectLst/>
                <a:latin typeface="+mn-lt"/>
                <a:ea typeface="Calibri" panose="020F0502020204030204" pitchFamily="34" charset="0"/>
                <a:cs typeface="Times New Roman" panose="02020603050405020304" pitchFamily="18" charset="0"/>
              </a:rPr>
              <a:t>ATIVIDADE EMPRESARIAL x BENS E SERVIÇOS DE USO E CONSUMO PESSOAL</a:t>
            </a:r>
            <a:endParaRPr lang="pt-BR" sz="3200" kern="100" dirty="0">
              <a:solidFill>
                <a:schemeClr val="bg1"/>
              </a:solidFill>
              <a:effectLst/>
              <a:latin typeface="+mn-lt"/>
              <a:ea typeface="Calibri" panose="020F0502020204030204" pitchFamily="34" charset="0"/>
              <a:cs typeface="Times New Roman" panose="02020603050405020304" pitchFamily="18" charset="0"/>
            </a:endParaRPr>
          </a:p>
        </p:txBody>
      </p:sp>
      <p:sp>
        <p:nvSpPr>
          <p:cNvPr id="6" name="Espaço Reservado para Conteúdo 5">
            <a:extLst>
              <a:ext uri="{FF2B5EF4-FFF2-40B4-BE49-F238E27FC236}">
                <a16:creationId xmlns:a16="http://schemas.microsoft.com/office/drawing/2014/main" id="{4EBFA99A-73A3-CC6B-ABC6-905F60BD493D}"/>
              </a:ext>
            </a:extLst>
          </p:cNvPr>
          <p:cNvSpPr>
            <a:spLocks noGrp="1"/>
          </p:cNvSpPr>
          <p:nvPr>
            <p:ph idx="1"/>
          </p:nvPr>
        </p:nvSpPr>
        <p:spPr>
          <a:xfrm>
            <a:off x="838195" y="1577723"/>
            <a:ext cx="10515600" cy="4351338"/>
          </a:xfrm>
        </p:spPr>
        <p:txBody>
          <a:bodyPr>
            <a:noAutofit/>
          </a:bodyPr>
          <a:lstStyle/>
          <a:p>
            <a:pPr indent="0" algn="just">
              <a:lnSpc>
                <a:spcPct val="107000"/>
              </a:lnSpc>
              <a:spcAft>
                <a:spcPts val="800"/>
              </a:spcAft>
              <a:buNone/>
            </a:pPr>
            <a:r>
              <a:rPr lang="pt-BR" sz="1800" b="1" kern="100" dirty="0">
                <a:solidFill>
                  <a:srgbClr val="1F4E79"/>
                </a:solidFill>
                <a:effectLst/>
                <a:ea typeface="Calibri" panose="020F0502020204030204" pitchFamily="34" charset="0"/>
                <a:cs typeface="Times New Roman" panose="02020603050405020304" pitchFamily="18" charset="0"/>
              </a:rPr>
              <a:t>GT CAE</a:t>
            </a:r>
            <a:endParaRPr lang="pt-BR" sz="1800" kern="100" dirty="0">
              <a:solidFill>
                <a:srgbClr val="1F4E79"/>
              </a:solidFill>
              <a:effectLst/>
              <a:ea typeface="Calibri" panose="020F0502020204030204" pitchFamily="34" charset="0"/>
              <a:cs typeface="Times New Roman" panose="02020603050405020304" pitchFamily="18" charset="0"/>
            </a:endParaRPr>
          </a:p>
          <a:p>
            <a:pPr indent="0" algn="just">
              <a:lnSpc>
                <a:spcPct val="107000"/>
              </a:lnSpc>
              <a:spcAft>
                <a:spcPts val="800"/>
              </a:spcAft>
              <a:buNone/>
            </a:pPr>
            <a:r>
              <a:rPr lang="pt-BR" sz="1400" kern="100" dirty="0">
                <a:solidFill>
                  <a:srgbClr val="1F4E79"/>
                </a:solidFill>
                <a:effectLst/>
                <a:ea typeface="Calibri" panose="020F0502020204030204" pitchFamily="34" charset="0"/>
                <a:cs typeface="Times New Roman" panose="02020603050405020304" pitchFamily="18" charset="0"/>
              </a:rPr>
              <a:t>Na redação ora proposta, </a:t>
            </a:r>
            <a:r>
              <a:rPr lang="pt-BR" sz="1400" b="1" kern="100" dirty="0">
                <a:solidFill>
                  <a:srgbClr val="1F4E79"/>
                </a:solidFill>
                <a:effectLst/>
                <a:ea typeface="Calibri" panose="020F0502020204030204" pitchFamily="34" charset="0"/>
                <a:cs typeface="Times New Roman" panose="02020603050405020304" pitchFamily="18" charset="0"/>
              </a:rPr>
              <a:t>afasta-se do PLP a previsão de determinados bens que constituiriam presunções de uso e consumo pessoal</a:t>
            </a:r>
            <a:r>
              <a:rPr lang="pt-BR" sz="1400" kern="100" dirty="0">
                <a:solidFill>
                  <a:srgbClr val="1F4E79"/>
                </a:solidFill>
                <a:effectLst/>
                <a:ea typeface="Calibri" panose="020F0502020204030204" pitchFamily="34" charset="0"/>
                <a:cs typeface="Times New Roman" panose="02020603050405020304" pitchFamily="18" charset="0"/>
              </a:rPr>
              <a:t>, como o fornecimento de bem imóvel, veículos e equipamentos de comunicação a pessoas físicas. </a:t>
            </a:r>
            <a:r>
              <a:rPr lang="pt-BR" sz="1400" b="1" kern="100" dirty="0">
                <a:solidFill>
                  <a:srgbClr val="1F4E79"/>
                </a:solidFill>
                <a:effectLst/>
                <a:ea typeface="Calibri" panose="020F0502020204030204" pitchFamily="34" charset="0"/>
                <a:cs typeface="Times New Roman" panose="02020603050405020304" pitchFamily="18" charset="0"/>
              </a:rPr>
              <a:t>Muitas vezes, a disponibilização desses bens é necessária à atividade econômica do contribuinte, a juízo da administração da própria empresa. Não pode o Estado adentrar ao mérito da condução do negócio empresarial na forma intencionada pelo PLP n.º 68.</a:t>
            </a:r>
            <a:endParaRPr lang="pt-BR" sz="1400" kern="100" dirty="0">
              <a:solidFill>
                <a:srgbClr val="1F4E79"/>
              </a:solidFill>
              <a:effectLst/>
              <a:ea typeface="Calibri" panose="020F0502020204030204" pitchFamily="34" charset="0"/>
              <a:cs typeface="Times New Roman" panose="02020603050405020304" pitchFamily="18" charset="0"/>
            </a:endParaRPr>
          </a:p>
          <a:p>
            <a:pPr indent="0" algn="just">
              <a:lnSpc>
                <a:spcPct val="107000"/>
              </a:lnSpc>
              <a:spcAft>
                <a:spcPts val="800"/>
              </a:spcAft>
              <a:buNone/>
            </a:pPr>
            <a:r>
              <a:rPr lang="pt-BR" sz="1400" kern="100" dirty="0">
                <a:solidFill>
                  <a:srgbClr val="1F4E79"/>
                </a:solidFill>
                <a:effectLst/>
                <a:ea typeface="Calibri" panose="020F0502020204030204" pitchFamily="34" charset="0"/>
                <a:cs typeface="Times New Roman" panose="02020603050405020304" pitchFamily="18" charset="0"/>
              </a:rPr>
              <a:t> Na hipótese de aquisição pela empresa de alguns bens elencados como de uso e consumo pessoal (caso de joias, obras de arte, derivados de tabaco, entre outros), </a:t>
            </a:r>
            <a:r>
              <a:rPr lang="pt-BR" sz="1400" b="1" kern="100" dirty="0">
                <a:solidFill>
                  <a:srgbClr val="1F4E79"/>
                </a:solidFill>
                <a:effectLst/>
                <a:ea typeface="Calibri" panose="020F0502020204030204" pitchFamily="34" charset="0"/>
                <a:cs typeface="Times New Roman" panose="02020603050405020304" pitchFamily="18" charset="0"/>
              </a:rPr>
              <a:t>se forem utilizados exclusivamente na sua atividade econômica, poderão gerar crédito ao contribuinte. A título de exemplo, citem-se obras de arte utilizadas para a decoração por hotéis.</a:t>
            </a:r>
            <a:endParaRPr lang="pt-BR" sz="1400" kern="100" dirty="0">
              <a:solidFill>
                <a:srgbClr val="1F4E79"/>
              </a:solidFill>
              <a:effectLst/>
              <a:ea typeface="Calibri" panose="020F0502020204030204" pitchFamily="34" charset="0"/>
              <a:cs typeface="Times New Roman" panose="02020603050405020304" pitchFamily="18" charset="0"/>
            </a:endParaRPr>
          </a:p>
          <a:p>
            <a:pPr indent="0" algn="just">
              <a:lnSpc>
                <a:spcPct val="107000"/>
              </a:lnSpc>
              <a:spcAft>
                <a:spcPts val="800"/>
              </a:spcAft>
              <a:buNone/>
            </a:pPr>
            <a:r>
              <a:rPr lang="pt-BR" sz="1400" kern="100" dirty="0">
                <a:solidFill>
                  <a:srgbClr val="1F4E79"/>
                </a:solidFill>
                <a:effectLst/>
                <a:ea typeface="Calibri" panose="020F0502020204030204" pitchFamily="34" charset="0"/>
                <a:cs typeface="Times New Roman" panose="02020603050405020304" pitchFamily="18" charset="0"/>
              </a:rPr>
              <a:t> Além disso, para segurança jurídica, ampliamos a lista de bens que estão expressamente afastados do conceito de bens e serviços de uso ou consumo pessoal, como uniformes e fardamentos, equipamentos de proteção individual, alimentação, serviços de saúde disponibilizados no estabelecimento do contribuinte, transporte por veículos fretados nos trajetos residência-trabalho e trabalho-residência disponibilizados a empregados e administradores, entre outros. Preservamos, assim, o cerne da reforma tributária, que é o creditamento amplo pelo contribuinte dos bens e serviços adquiridos para exercício de sua atividade econômica, de sorte a garantir a não cumulatividade plena e o respeito ao princípio da neutralidade.</a:t>
            </a:r>
          </a:p>
          <a:p>
            <a:pPr marL="0" indent="0">
              <a:lnSpc>
                <a:spcPct val="200000"/>
              </a:lnSpc>
              <a:spcAft>
                <a:spcPts val="800"/>
              </a:spcAft>
              <a:buNone/>
            </a:pPr>
            <a:r>
              <a:rPr lang="pt-BR" sz="1400" u="none" strike="noStrike" kern="100" dirty="0">
                <a:solidFill>
                  <a:srgbClr val="1F4E79"/>
                </a:solidFill>
                <a:effectLst/>
                <a:highlight>
                  <a:srgbClr val="FFFF00"/>
                </a:highlight>
                <a:ea typeface="Calibri" panose="020F0502020204030204" pitchFamily="34" charset="0"/>
                <a:cs typeface="Times New Roman" panose="02020603050405020304" pitchFamily="18" charset="0"/>
              </a:rPr>
              <a:t> </a:t>
            </a:r>
            <a:endParaRPr lang="pt-BR" sz="1400" kern="100" dirty="0">
              <a:solidFill>
                <a:srgbClr val="1F4E79"/>
              </a:solidFill>
              <a:effectLst/>
              <a:ea typeface="Calibri" panose="020F0502020204030204" pitchFamily="34" charset="0"/>
              <a:cs typeface="Times New Roman" panose="02020603050405020304" pitchFamily="18" charset="0"/>
            </a:endParaRPr>
          </a:p>
          <a:p>
            <a:pPr marL="0" indent="0">
              <a:buNone/>
            </a:pPr>
            <a:endParaRPr lang="pt-BR" sz="1400" dirty="0">
              <a:solidFill>
                <a:srgbClr val="1F4E79"/>
              </a:solidFill>
            </a:endParaRPr>
          </a:p>
        </p:txBody>
      </p:sp>
      <p:sp>
        <p:nvSpPr>
          <p:cNvPr id="4" name="CaixaDeTexto 3">
            <a:extLst>
              <a:ext uri="{FF2B5EF4-FFF2-40B4-BE49-F238E27FC236}">
                <a16:creationId xmlns:a16="http://schemas.microsoft.com/office/drawing/2014/main" id="{6044232B-F7CB-F4E8-9B30-FE76E7830AE9}"/>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68</a:t>
            </a:r>
          </a:p>
        </p:txBody>
      </p:sp>
    </p:spTree>
    <p:extLst>
      <p:ext uri="{BB962C8B-B14F-4D97-AF65-F5344CB8AC3E}">
        <p14:creationId xmlns:p14="http://schemas.microsoft.com/office/powerpoint/2010/main" val="39387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10D85-7148-2F3A-5F3F-5A6E0A342B1F}"/>
              </a:ext>
            </a:extLst>
          </p:cNvPr>
          <p:cNvSpPr>
            <a:spLocks noGrp="1"/>
          </p:cNvSpPr>
          <p:nvPr>
            <p:ph type="ctrTitle"/>
          </p:nvPr>
        </p:nvSpPr>
        <p:spPr/>
        <p:txBody>
          <a:bodyPr/>
          <a:lstStyle/>
          <a:p>
            <a:endParaRPr lang="pt-BR"/>
          </a:p>
        </p:txBody>
      </p:sp>
      <p:sp>
        <p:nvSpPr>
          <p:cNvPr id="3" name="Subtítulo 2">
            <a:extLst>
              <a:ext uri="{FF2B5EF4-FFF2-40B4-BE49-F238E27FC236}">
                <a16:creationId xmlns:a16="http://schemas.microsoft.com/office/drawing/2014/main" id="{1B9AE3BB-4488-B375-8AAF-E5F51FCC507E}"/>
              </a:ext>
            </a:extLst>
          </p:cNvPr>
          <p:cNvSpPr>
            <a:spLocks noGrp="1"/>
          </p:cNvSpPr>
          <p:nvPr>
            <p:ph type="subTitle" idx="1"/>
          </p:nvPr>
        </p:nvSpPr>
        <p:spPr/>
        <p:txBody>
          <a:bodyPr/>
          <a:lstStyle/>
          <a:p>
            <a:endParaRPr lang="pt-BR"/>
          </a:p>
        </p:txBody>
      </p:sp>
      <p:pic>
        <p:nvPicPr>
          <p:cNvPr id="5" name="Imagem 4" descr="Placa verde com letras brancas&#10;&#10;Descrição gerada automaticamente com confiança média">
            <a:extLst>
              <a:ext uri="{FF2B5EF4-FFF2-40B4-BE49-F238E27FC236}">
                <a16:creationId xmlns:a16="http://schemas.microsoft.com/office/drawing/2014/main" id="{66343340-1D52-D2A8-C79F-07DBF975E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3" cy="6858000"/>
          </a:xfrm>
          <a:prstGeom prst="rect">
            <a:avLst/>
          </a:prstGeom>
        </p:spPr>
      </p:pic>
      <p:pic>
        <p:nvPicPr>
          <p:cNvPr id="6" name="Imagem 5">
            <a:extLst>
              <a:ext uri="{FF2B5EF4-FFF2-40B4-BE49-F238E27FC236}">
                <a16:creationId xmlns:a16="http://schemas.microsoft.com/office/drawing/2014/main" id="{D472A96F-4871-831A-5876-0A38F6D17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8" name="Imagem 7">
            <a:extLst>
              <a:ext uri="{FF2B5EF4-FFF2-40B4-BE49-F238E27FC236}">
                <a16:creationId xmlns:a16="http://schemas.microsoft.com/office/drawing/2014/main" id="{A031E260-7837-D48D-2BAC-E19DABB1D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10" name="Imagem 9">
            <a:extLst>
              <a:ext uri="{FF2B5EF4-FFF2-40B4-BE49-F238E27FC236}">
                <a16:creationId xmlns:a16="http://schemas.microsoft.com/office/drawing/2014/main" id="{A55401CE-D5BA-0754-3AA1-A87818686167}"/>
              </a:ext>
            </a:extLst>
          </p:cNvPr>
          <p:cNvPicPr>
            <a:picLocks noChangeAspect="1"/>
          </p:cNvPicPr>
          <p:nvPr/>
        </p:nvPicPr>
        <p:blipFill>
          <a:blip r:embed="rId5"/>
          <a:stretch>
            <a:fillRect/>
          </a:stretch>
        </p:blipFill>
        <p:spPr>
          <a:xfrm>
            <a:off x="0" y="12975"/>
            <a:ext cx="12192000" cy="6832050"/>
          </a:xfrm>
          <a:prstGeom prst="rect">
            <a:avLst/>
          </a:prstGeom>
        </p:spPr>
      </p:pic>
      <p:pic>
        <p:nvPicPr>
          <p:cNvPr id="4" name="Imagem 3" descr="Texto&#10;&#10;Descrição gerada automaticamente com confiança média">
            <a:extLst>
              <a:ext uri="{FF2B5EF4-FFF2-40B4-BE49-F238E27FC236}">
                <a16:creationId xmlns:a16="http://schemas.microsoft.com/office/drawing/2014/main" id="{FBDCED1C-8B27-8433-B1D9-645F938E5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7" name="CaixaDeTexto 6">
            <a:extLst>
              <a:ext uri="{FF2B5EF4-FFF2-40B4-BE49-F238E27FC236}">
                <a16:creationId xmlns:a16="http://schemas.microsoft.com/office/drawing/2014/main" id="{41196013-8CDE-B203-5D50-0120CD113B5B}"/>
              </a:ext>
            </a:extLst>
          </p:cNvPr>
          <p:cNvSpPr txBox="1"/>
          <p:nvPr/>
        </p:nvSpPr>
        <p:spPr>
          <a:xfrm>
            <a:off x="267419" y="284672"/>
            <a:ext cx="284672" cy="369332"/>
          </a:xfrm>
          <a:prstGeom prst="rect">
            <a:avLst/>
          </a:prstGeom>
          <a:noFill/>
        </p:spPr>
        <p:txBody>
          <a:bodyPr wrap="square" rtlCol="0">
            <a:spAutoFit/>
          </a:bodyPr>
          <a:lstStyle/>
          <a:p>
            <a:r>
              <a:rPr lang="pt-BR" b="1" dirty="0">
                <a:solidFill>
                  <a:srgbClr val="1F4E79"/>
                </a:solidFill>
              </a:rPr>
              <a:t>6</a:t>
            </a:r>
          </a:p>
        </p:txBody>
      </p:sp>
    </p:spTree>
    <p:extLst>
      <p:ext uri="{BB962C8B-B14F-4D97-AF65-F5344CB8AC3E}">
        <p14:creationId xmlns:p14="http://schemas.microsoft.com/office/powerpoint/2010/main" val="40496650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B7933F11-E608-9FA9-3C5F-3A4473BA8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67425"/>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AUMENTO DA PARTICIPAÇÃO DA SOCIEDADE CIVIL NO COMITÊ DE HARMONIZAÇÃO DAS ADMINISTRAÇÕES TRIBUTÁRIAS</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962186835"/>
              </p:ext>
            </p:extLst>
          </p:nvPr>
        </p:nvGraphicFramePr>
        <p:xfrm>
          <a:off x="837117" y="1724335"/>
          <a:ext cx="10517756" cy="367675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não prevê a participação de representantes da sociedade civil no Comitê de Harmonização das Administrações Tributárias.</a:t>
                      </a:r>
                    </a:p>
                  </a:txBody>
                  <a:tcPr/>
                </a:tc>
                <a:tc>
                  <a:txBody>
                    <a:bodyPr/>
                    <a:lstStyle/>
                    <a:p>
                      <a:r>
                        <a:rPr lang="pt-BR" sz="1800" b="1" kern="1200" dirty="0">
                          <a:solidFill>
                            <a:srgbClr val="1F4E79"/>
                          </a:solidFill>
                          <a:effectLst/>
                          <a:latin typeface="+mn-lt"/>
                          <a:ea typeface="+mn-ea"/>
                          <a:cs typeface="+mn-cs"/>
                        </a:rPr>
                        <a:t>Propõe: (i) a participação, como convidado, das reuniões realizadas pelo Comitê de Harmonização das Administrações Tributárias, de representante indicado pelo CFC, quando houver pauta específica a respeito de obrigação acessória relativa ao IBS e à CBS; (</a:t>
                      </a:r>
                      <a:r>
                        <a:rPr lang="pt-BR" sz="1800" b="1" kern="1200" dirty="0" err="1">
                          <a:solidFill>
                            <a:srgbClr val="1F4E79"/>
                          </a:solidFill>
                          <a:effectLst/>
                          <a:latin typeface="+mn-lt"/>
                          <a:ea typeface="+mn-ea"/>
                          <a:cs typeface="+mn-cs"/>
                        </a:rPr>
                        <a:t>ii</a:t>
                      </a:r>
                      <a:r>
                        <a:rPr lang="pt-BR" sz="1800" b="1" kern="1200" dirty="0">
                          <a:solidFill>
                            <a:srgbClr val="1F4E79"/>
                          </a:solidFill>
                          <a:effectLst/>
                          <a:latin typeface="+mn-lt"/>
                          <a:ea typeface="+mn-ea"/>
                          <a:cs typeface="+mn-cs"/>
                        </a:rPr>
                        <a:t>) a exigência de audiência pública e de apresentação do estudo de impacto regulatório para a criação e a alteração de obrigações acessórias propostas pelo Comitê de Harmonização.</a:t>
                      </a:r>
                    </a:p>
                    <a:p>
                      <a:endParaRPr lang="pt-BR" sz="1800" b="1" kern="1200" dirty="0">
                        <a:solidFill>
                          <a:srgbClr val="1F4E79"/>
                        </a:solidFill>
                        <a:effectLst/>
                        <a:latin typeface="+mn-lt"/>
                        <a:ea typeface="+mn-ea"/>
                        <a:cs typeface="+mn-cs"/>
                      </a:endParaRPr>
                    </a:p>
                    <a:p>
                      <a:r>
                        <a:rPr lang="pt-BR" sz="1800" b="1" kern="1200" dirty="0">
                          <a:solidFill>
                            <a:srgbClr val="1F4E79"/>
                          </a:solidFill>
                          <a:effectLst/>
                          <a:latin typeface="+mn-lt"/>
                          <a:ea typeface="+mn-ea"/>
                          <a:cs typeface="+mn-cs"/>
                        </a:rPr>
                        <a:t>Pelo acolhimento da emenda n.º 734.</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BEA767D6-9BD9-EFF2-B022-08DD5EFD7E2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69</a:t>
            </a:r>
          </a:p>
        </p:txBody>
      </p:sp>
    </p:spTree>
    <p:extLst>
      <p:ext uri="{BB962C8B-B14F-4D97-AF65-F5344CB8AC3E}">
        <p14:creationId xmlns:p14="http://schemas.microsoft.com/office/powerpoint/2010/main" val="20019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3521949D-D5D6-F8CF-48F6-B68BB369D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63784"/>
            <a:ext cx="9680275" cy="927390"/>
          </a:xfrm>
        </p:spPr>
        <p:txBody>
          <a:bodyPr>
            <a:noAutofit/>
          </a:bodyPr>
          <a:lstStyle/>
          <a:p>
            <a:pPr algn="ctr">
              <a:lnSpc>
                <a:spcPct val="100000"/>
              </a:lnSpc>
              <a:spcAft>
                <a:spcPts val="800"/>
              </a:spcAft>
            </a:pPr>
            <a:r>
              <a:rPr lang="pt-BR" sz="2000" b="1" kern="100" dirty="0">
                <a:solidFill>
                  <a:schemeClr val="bg1"/>
                </a:solidFill>
                <a:effectLst/>
                <a:latin typeface="+mn-lt"/>
                <a:ea typeface="Times New Roman" panose="02020603050405020304" pitchFamily="18" charset="0"/>
                <a:cs typeface="Times New Roman" panose="02020603050405020304" pitchFamily="18" charset="0"/>
              </a:rPr>
              <a:t>INCLUSÃO DE TODOS OS ÓLEOS VEGETAIS DESTINADOS À ALIMENTAÇÃO HUMANA, OS SUCOS SEM ADIÇÃO DE AÇÚCAR E CONSERVANTES, OS FUNGOS E AS CASTANHAS NA LISTA DE ITENS DA CESTA BÁSICA NACIONAL DE ALIMENTOS.</a:t>
            </a:r>
            <a:endParaRPr lang="pt-BR" sz="20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59425873"/>
              </p:ext>
            </p:extLst>
          </p:nvPr>
        </p:nvGraphicFramePr>
        <p:xfrm>
          <a:off x="837116" y="1827852"/>
          <a:ext cx="10517756" cy="312811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A atual redação do PLP contempla apenas os óleos de soja, de milho e de babaçu na Cesta Básica Nacional de Alimentos, o que causa distorções concorrenciais com os demais óleos vegetais, como os de algodão, girassol e canola, por exemplo. Além disso, deixa de contemplar os sucos sem adição de açúcar, que são alimentos reconhecidamente saudáveis, bem como os fungos e as castanhas, que culturalmente fazem parte da base de alimentação de algumas regiões do País.</a:t>
                      </a:r>
                    </a:p>
                  </a:txBody>
                  <a:tcPr/>
                </a:tc>
                <a:tc>
                  <a:txBody>
                    <a:bodyPr/>
                    <a:lstStyle/>
                    <a:p>
                      <a:r>
                        <a:rPr lang="pt-BR" sz="1800" b="1" kern="1200" dirty="0">
                          <a:solidFill>
                            <a:srgbClr val="1F4E79"/>
                          </a:solidFill>
                          <a:effectLst/>
                          <a:latin typeface="+mn-lt"/>
                          <a:ea typeface="+mn-ea"/>
                          <a:cs typeface="+mn-cs"/>
                        </a:rPr>
                        <a:t>Propõe incluir todos os óleos vegetais destinados à alimentação humana, os sucos sem adição de açúcar e conservantes, os fungos e as castanhas na lista de itens da Cesta Básica Nacional de Alimentos.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A683B9DD-C6DE-1E3A-EBAF-D939809A2A3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70</a:t>
            </a:r>
          </a:p>
        </p:txBody>
      </p:sp>
    </p:spTree>
    <p:extLst>
      <p:ext uri="{BB962C8B-B14F-4D97-AF65-F5344CB8AC3E}">
        <p14:creationId xmlns:p14="http://schemas.microsoft.com/office/powerpoint/2010/main" val="13882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C3442F58-0D2F-F91A-A1EA-357D929AE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81387"/>
            <a:ext cx="9680275" cy="927390"/>
          </a:xfrm>
        </p:spPr>
        <p:txBody>
          <a:bodyPr>
            <a:noAutofit/>
          </a:bodyPr>
          <a:lstStyle/>
          <a:p>
            <a:pPr algn="ctr">
              <a:lnSpc>
                <a:spcPct val="100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INCLUSÃO DOS SERVIÇOS DE ESTERILIZAÇÃO E INSTRUMENTAÇÃO CIRÚRGICA COMO SERVIÇOS DE SAÚDE PARA FINS DE REDUÇÃO DA ALÍQUOTA EM 60%</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643606413"/>
              </p:ext>
            </p:extLst>
          </p:nvPr>
        </p:nvGraphicFramePr>
        <p:xfrm>
          <a:off x="837117" y="2417553"/>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Pela atual redação do PLP, os serviços de esterilização e instrumentação cirúrgica se sujeitam às alíquotas padrão de IBS e CBS.</a:t>
                      </a:r>
                    </a:p>
                  </a:txBody>
                  <a:tcPr/>
                </a:tc>
                <a:tc>
                  <a:txBody>
                    <a:bodyPr/>
                    <a:lstStyle/>
                    <a:p>
                      <a:r>
                        <a:rPr lang="pt-BR" sz="1800" b="1" kern="1200" dirty="0">
                          <a:solidFill>
                            <a:srgbClr val="1F4E79"/>
                          </a:solidFill>
                          <a:effectLst/>
                          <a:latin typeface="+mn-lt"/>
                          <a:ea typeface="+mn-ea"/>
                          <a:cs typeface="+mn-cs"/>
                        </a:rPr>
                        <a:t>Propõe incluir os serviços de esterilização e instrumentação cirúrgica como serviços de saúde para fins de redução da alíquota em 60%.</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9B7A71BD-9D31-5134-A885-B827164EE30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71</a:t>
            </a:r>
          </a:p>
        </p:txBody>
      </p:sp>
    </p:spTree>
    <p:extLst>
      <p:ext uri="{BB962C8B-B14F-4D97-AF65-F5344CB8AC3E}">
        <p14:creationId xmlns:p14="http://schemas.microsoft.com/office/powerpoint/2010/main" val="86022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464CD1B3-9580-0C4A-C8C3-FC6515E38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72410"/>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INCLUSÃO DOS SERVIÇOS VETERINÁRIOS COMO SERVIÇOS DE SAÚDE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b="1" kern="100" dirty="0">
                <a:solidFill>
                  <a:schemeClr val="bg1"/>
                </a:solidFill>
                <a:effectLst/>
                <a:latin typeface="+mn-lt"/>
                <a:ea typeface="Times New Roman" panose="02020603050405020304" pitchFamily="18" charset="0"/>
                <a:cs typeface="Times New Roman" panose="02020603050405020304" pitchFamily="18" charset="0"/>
              </a:rPr>
              <a:t>PARA FINS DE REDUÇÃO DA ALÍQUOTA EM 60%.</a:t>
            </a:r>
            <a:endParaRPr lang="pt-BR" sz="2400" b="1" kern="100" dirty="0">
              <a:solidFill>
                <a:schemeClr val="bg1"/>
              </a:solidFill>
              <a:effectLst/>
              <a:latin typeface="+mn-lt"/>
              <a:ea typeface="Calibri" panose="020F0502020204030204" pitchFamily="34"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941120930"/>
              </p:ext>
            </p:extLst>
          </p:nvPr>
        </p:nvGraphicFramePr>
        <p:xfrm>
          <a:off x="837116" y="2002102"/>
          <a:ext cx="10517756" cy="2853793"/>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Pela atual redação do PLP, os serviços veterinários estão incluídos na redução de 30% das alíquotas, como profissões de natureza intelectual.</a:t>
                      </a:r>
                    </a:p>
                  </a:txBody>
                  <a:tcPr/>
                </a:tc>
                <a:tc>
                  <a:txBody>
                    <a:bodyPr/>
                    <a:lstStyle/>
                    <a:p>
                      <a:r>
                        <a:rPr lang="pt-BR" sz="1800" b="1" kern="1200" dirty="0">
                          <a:solidFill>
                            <a:srgbClr val="1F4E79"/>
                          </a:solidFill>
                          <a:effectLst/>
                          <a:latin typeface="+mn-lt"/>
                          <a:ea typeface="+mn-ea"/>
                          <a:cs typeface="+mn-cs"/>
                        </a:rPr>
                        <a:t>Os serviços veterinários são amplamente reconhecidos como serviços de saúde pelas regulamentações do Ministério da Saúde. As emendas pretendem proporcionar tratamento isonômico a todo o setor da saúde. GT CAE propõe incluir os serviços veterinários como serviços de saúde para fins de redução da alíquota em 60%.</a:t>
                      </a:r>
                    </a:p>
                    <a:p>
                      <a:endParaRPr lang="pt-BR" sz="1800" kern="1200" dirty="0">
                        <a:solidFill>
                          <a:srgbClr val="1F4E79"/>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9D655F70-0F00-0D47-3687-D9D024411DC8}"/>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72</a:t>
            </a:r>
          </a:p>
        </p:txBody>
      </p:sp>
    </p:spTree>
    <p:extLst>
      <p:ext uri="{BB962C8B-B14F-4D97-AF65-F5344CB8AC3E}">
        <p14:creationId xmlns:p14="http://schemas.microsoft.com/office/powerpoint/2010/main" val="200173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E993FDE1-B97E-747B-B78D-F47A988BF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31520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REDUÇÃO DE 60% DAS ALÍQUOTAS DO IBS E DA CBS PARA O SETOR DE HOTELARIA, PARQUES DE DIVERSÃO E PARQUES TEMÁTICOS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091908050"/>
              </p:ext>
            </p:extLst>
          </p:nvPr>
        </p:nvGraphicFramePr>
        <p:xfrm>
          <a:off x="837117" y="2485182"/>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apresenta complexidade no cálculo das alíquotas do IBS e da CBS para o setor de turismo (média de tributos pagos entre 2017 e 2019), é confuso e pode gerar insegurança jurídica.</a:t>
                      </a:r>
                    </a:p>
                  </a:txBody>
                  <a:tcPr/>
                </a:tc>
                <a:tc>
                  <a:txBody>
                    <a:bodyPr/>
                    <a:lstStyle/>
                    <a:p>
                      <a:r>
                        <a:rPr lang="pt-BR" sz="1800" b="1" kern="1200" dirty="0">
                          <a:solidFill>
                            <a:srgbClr val="1F4E79"/>
                          </a:solidFill>
                          <a:effectLst/>
                          <a:latin typeface="+mn-lt"/>
                          <a:ea typeface="+mn-ea"/>
                          <a:cs typeface="+mn-cs"/>
                        </a:rPr>
                        <a:t>Propõe aplicar a redução de alíquotas de IBS e CBS em 60%, para simplificar e tornar mais transparente a proposta.</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B3C3C3DC-5A14-863D-E389-235735F65C9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73</a:t>
            </a:r>
          </a:p>
        </p:txBody>
      </p:sp>
    </p:spTree>
    <p:extLst>
      <p:ext uri="{BB962C8B-B14F-4D97-AF65-F5344CB8AC3E}">
        <p14:creationId xmlns:p14="http://schemas.microsoft.com/office/powerpoint/2010/main" val="16255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C444A7AD-0902-B9F8-DC16-413B1B053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81387"/>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REDUÇÃO DE 60% DAS ALÍQUOTAS DO IBS E DA CBS PARA O SETOR DE BARES E RESTAURANTES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166829211"/>
              </p:ext>
            </p:extLst>
          </p:nvPr>
        </p:nvGraphicFramePr>
        <p:xfrm>
          <a:off x="837117" y="2417553"/>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apresenta complexidade no cálculo das alíquotas do IBS e da CBS para o setor de bares e restaurantes (média de tributos pagos entre 2017 e 2019), é confuso e pode gerar insegurança jurídica.</a:t>
                      </a:r>
                    </a:p>
                  </a:txBody>
                  <a:tcPr/>
                </a:tc>
                <a:tc>
                  <a:txBody>
                    <a:bodyPr/>
                    <a:lstStyle/>
                    <a:p>
                      <a:r>
                        <a:rPr lang="pt-BR" sz="1800" b="1" kern="1200" dirty="0">
                          <a:solidFill>
                            <a:srgbClr val="1F4E79"/>
                          </a:solidFill>
                          <a:effectLst/>
                          <a:latin typeface="+mn-lt"/>
                          <a:ea typeface="+mn-ea"/>
                          <a:cs typeface="+mn-cs"/>
                        </a:rPr>
                        <a:t>Propõe aplicar a redução de alíquotas de IBS e CBS em 60%, para simplificar e tornar mais transparente a proposta.</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62E02B10-78DE-C8A5-5255-D7F1175441E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74</a:t>
            </a:r>
          </a:p>
        </p:txBody>
      </p:sp>
    </p:spTree>
    <p:extLst>
      <p:ext uri="{BB962C8B-B14F-4D97-AF65-F5344CB8AC3E}">
        <p14:creationId xmlns:p14="http://schemas.microsoft.com/office/powerpoint/2010/main" val="75643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2CFEAD00-CB4B-225F-064D-1E572A4CF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2"/>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81389"/>
            <a:ext cx="9680275" cy="927390"/>
          </a:xfrm>
        </p:spPr>
        <p:txBody>
          <a:bodyPr>
            <a:noAutofit/>
          </a:bodyPr>
          <a:lstStyle/>
          <a:p>
            <a:pPr algn="ctr">
              <a:lnSpc>
                <a:spcPct val="100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INCLUSÃO DOS EVENTOS SOCIAIS (CASAMENTOS, ANIVERSÁRIOS ETC.) NO ROL DE EVENTOS BENEFICIADOS COM ALÍQUOTAS DE IBS E CBS REDUZIDAS EM 60% (ART. 134).</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774251175"/>
              </p:ext>
            </p:extLst>
          </p:nvPr>
        </p:nvGraphicFramePr>
        <p:xfrm>
          <a:off x="837122" y="2417553"/>
          <a:ext cx="10517756" cy="2022894"/>
        </p:xfrm>
        <a:graphic>
          <a:graphicData uri="http://schemas.openxmlformats.org/drawingml/2006/table">
            <a:tbl>
              <a:tblPr firstRow="1" bandRow="1">
                <a:tableStyleId>{5C22544A-7EE6-4342-B048-85BDC9FD1C3A}</a:tableStyleId>
              </a:tblPr>
              <a:tblGrid>
                <a:gridCol w="5261753">
                  <a:extLst>
                    <a:ext uri="{9D8B030D-6E8A-4147-A177-3AD203B41FA5}">
                      <a16:colId xmlns:a16="http://schemas.microsoft.com/office/drawing/2014/main" val="1448021692"/>
                    </a:ext>
                  </a:extLst>
                </a:gridCol>
                <a:gridCol w="5256003">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Regime e alíquota padrão.</a:t>
                      </a:r>
                    </a:p>
                  </a:txBody>
                  <a:tcPr/>
                </a:tc>
                <a:tc>
                  <a:txBody>
                    <a:bodyPr/>
                    <a:lstStyle/>
                    <a:p>
                      <a:r>
                        <a:rPr lang="pt-BR" sz="1800" b="1" kern="1200" dirty="0">
                          <a:solidFill>
                            <a:srgbClr val="1F4E79"/>
                          </a:solidFill>
                          <a:effectLst/>
                          <a:latin typeface="+mn-lt"/>
                          <a:ea typeface="+mn-ea"/>
                          <a:cs typeface="+mn-cs"/>
                        </a:rPr>
                        <a:t>Propõe a inclusão dos eventos sociais (casamentos, aniversários etc.) no rol de eventos beneficiados com alíquotas de IBS e CBS reduzidas em 60% (art. 134).</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61565A05-F93A-3660-8531-31B485946240}"/>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75</a:t>
            </a:r>
          </a:p>
        </p:txBody>
      </p:sp>
    </p:spTree>
    <p:extLst>
      <p:ext uri="{BB962C8B-B14F-4D97-AF65-F5344CB8AC3E}">
        <p14:creationId xmlns:p14="http://schemas.microsoft.com/office/powerpoint/2010/main" val="299946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2E4F809A-E095-2287-86B2-13A58DDF0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6" y="281387"/>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REDUÇÃO DE 60% DAS ALÍQUOTAS DO IBS E DA CBS PARA O SETOR DE AGÊNCIAS DE TURISMO</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360071342"/>
              </p:ext>
            </p:extLst>
          </p:nvPr>
        </p:nvGraphicFramePr>
        <p:xfrm>
          <a:off x="837116" y="2417553"/>
          <a:ext cx="10517756" cy="2022894"/>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79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apresenta complexidade no cálculo das alíquotas do IBS e da CBS para o setor de agências de turismo (média de tributos pagos entre 2017 e 2019), é confuso e pode gerar insegurança jurídica.</a:t>
                      </a:r>
                    </a:p>
                  </a:txBody>
                  <a:tcPr/>
                </a:tc>
                <a:tc>
                  <a:txBody>
                    <a:bodyPr/>
                    <a:lstStyle/>
                    <a:p>
                      <a:r>
                        <a:rPr lang="pt-BR" sz="1800" b="1" kern="1200" dirty="0">
                          <a:solidFill>
                            <a:srgbClr val="1F4E79"/>
                          </a:solidFill>
                          <a:effectLst/>
                          <a:latin typeface="+mn-lt"/>
                          <a:ea typeface="+mn-ea"/>
                          <a:cs typeface="+mn-cs"/>
                        </a:rPr>
                        <a:t>Propõe aplicar a redução de alíquotas de IBS e CBS em 60%, para simplificar e tornar mais transparente a proposta.</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712B211D-27A5-CB8F-C937-7BD7BA98CCE0}"/>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76</a:t>
            </a:r>
          </a:p>
        </p:txBody>
      </p:sp>
    </p:spTree>
    <p:extLst>
      <p:ext uri="{BB962C8B-B14F-4D97-AF65-F5344CB8AC3E}">
        <p14:creationId xmlns:p14="http://schemas.microsoft.com/office/powerpoint/2010/main" val="22787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C6F605BD-D20D-604B-B9CB-0CBED5441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6" y="289665"/>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CORREÇÃO DO TRATAMENTO DO PLP À INTERMEDIAÇÃO DE PASSAGENS AÉREAS PELAS AGÊNCIAS DE TURISMO.</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05157432"/>
              </p:ext>
            </p:extLst>
          </p:nvPr>
        </p:nvGraphicFramePr>
        <p:xfrm>
          <a:off x="837116" y="2284803"/>
          <a:ext cx="10517756" cy="2288393"/>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51033">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(art. 288) trata a intermediação de passagens aéreas como venda, em regramento distinto dos demais produtos intermediados pelas agências de turismo (art. 289).</a:t>
                      </a:r>
                    </a:p>
                  </a:txBody>
                  <a:tcPr/>
                </a:tc>
                <a:tc>
                  <a:txBody>
                    <a:bodyPr/>
                    <a:lstStyle/>
                    <a:p>
                      <a:r>
                        <a:rPr lang="pt-BR" sz="1800" b="1" kern="1200" dirty="0">
                          <a:solidFill>
                            <a:srgbClr val="1F4E79"/>
                          </a:solidFill>
                          <a:effectLst/>
                          <a:latin typeface="+mn-lt"/>
                          <a:ea typeface="+mn-ea"/>
                          <a:cs typeface="+mn-cs"/>
                        </a:rPr>
                        <a:t>As agências de turismo não vendem passagens aéreas, apenas realizam a intermediação entre as companhias aéreas e os passageiros. Por essa razão, propõe suprimir o art. 288 e alterar o art. 289 do PLP para contemplar todas as intermediações realizadas pelas agências de turismo.</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00C294DC-35F0-CF51-70FF-17ACC5B37DE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77</a:t>
            </a:r>
          </a:p>
        </p:txBody>
      </p:sp>
    </p:spTree>
    <p:extLst>
      <p:ext uri="{BB962C8B-B14F-4D97-AF65-F5344CB8AC3E}">
        <p14:creationId xmlns:p14="http://schemas.microsoft.com/office/powerpoint/2010/main" val="169052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AF15A815-1047-C873-56CA-938E53F37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5" y="267094"/>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AMPLIAÇÃO DAS ATIVIDADES DO SETOR CULTURAL ALCANÇADAS PELAS ALÍQUOTAS REDUZIDAS EM 60%.</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651537823"/>
              </p:ext>
            </p:extLst>
          </p:nvPr>
        </p:nvGraphicFramePr>
        <p:xfrm>
          <a:off x="837114" y="1728997"/>
          <a:ext cx="10517756" cy="395036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em seu art. 134, limita a aplicação de alíquotas reduzidas em 60% para a prestação de determinados serviços culturais, excluindo operações com bens tangíveis, como a compra e venda de obras de arte.</a:t>
                      </a:r>
                    </a:p>
                    <a:p>
                      <a:r>
                        <a:rPr lang="pt-BR" sz="1800" b="0" kern="1200" dirty="0">
                          <a:solidFill>
                            <a:srgbClr val="1F4E79"/>
                          </a:solidFill>
                          <a:effectLst/>
                          <a:latin typeface="+mn-lt"/>
                          <a:ea typeface="+mn-ea"/>
                          <a:cs typeface="+mn-cs"/>
                        </a:rPr>
                        <a:t>Além disso, não inclui ingressos para eventos culturais no regime diferenciado (diversamente do que ocorre com os ingressos para eventos esportivos – art. 136).</a:t>
                      </a:r>
                    </a:p>
                    <a:p>
                      <a:r>
                        <a:rPr lang="pt-BR" sz="1800" b="0" kern="1200" dirty="0">
                          <a:solidFill>
                            <a:srgbClr val="1F4E79"/>
                          </a:solidFill>
                          <a:effectLst/>
                          <a:latin typeface="+mn-lt"/>
                          <a:ea typeface="+mn-ea"/>
                          <a:cs typeface="+mn-cs"/>
                        </a:rPr>
                        <a:t>O Anexo X contempla a cessão de direitos autorais de obras audiovisuais apenas para a televisão.</a:t>
                      </a:r>
                    </a:p>
                  </a:txBody>
                  <a:tcPr/>
                </a:tc>
                <a:tc>
                  <a:txBody>
                    <a:bodyPr/>
                    <a:lstStyle/>
                    <a:p>
                      <a:r>
                        <a:rPr lang="pt-BR" sz="1800" b="1" kern="1200" dirty="0">
                          <a:solidFill>
                            <a:srgbClr val="1F4E79"/>
                          </a:solidFill>
                          <a:effectLst/>
                          <a:latin typeface="+mn-lt"/>
                          <a:ea typeface="+mn-ea"/>
                          <a:cs typeface="+mn-cs"/>
                        </a:rPr>
                        <a:t>Propõe acolher a emenda n.º 477 que altera o art. 134 do PLP para incluir: (i) o fornecimento de bens tangíveis, incluindo a venda de obras de arte por galerias e nas feiras de arte e artesanato; (</a:t>
                      </a:r>
                      <a:r>
                        <a:rPr lang="pt-BR" sz="1800" b="1" kern="1200" dirty="0" err="1">
                          <a:solidFill>
                            <a:srgbClr val="1F4E79"/>
                          </a:solidFill>
                          <a:effectLst/>
                          <a:latin typeface="+mn-lt"/>
                          <a:ea typeface="+mn-ea"/>
                          <a:cs typeface="+mn-cs"/>
                        </a:rPr>
                        <a:t>ii</a:t>
                      </a:r>
                      <a:r>
                        <a:rPr lang="pt-BR" sz="1800" b="1" kern="1200" dirty="0">
                          <a:solidFill>
                            <a:srgbClr val="1F4E79"/>
                          </a:solidFill>
                          <a:effectLst/>
                          <a:latin typeface="+mn-lt"/>
                          <a:ea typeface="+mn-ea"/>
                          <a:cs typeface="+mn-cs"/>
                        </a:rPr>
                        <a:t>) incluir serviços culturais não contemplados no Anexo X (fotografia, edição, gravação, sonorização, composição gráfica, fornecimento de música, ingressos para exposições, teatros e cinemas; e (</a:t>
                      </a:r>
                      <a:r>
                        <a:rPr lang="pt-BR" sz="1800" b="1" kern="1200" dirty="0" err="1">
                          <a:solidFill>
                            <a:srgbClr val="1F4E79"/>
                          </a:solidFill>
                          <a:effectLst/>
                          <a:latin typeface="+mn-lt"/>
                          <a:ea typeface="+mn-ea"/>
                          <a:cs typeface="+mn-cs"/>
                        </a:rPr>
                        <a:t>iii</a:t>
                      </a:r>
                      <a:r>
                        <a:rPr lang="pt-BR" sz="1800" b="1" kern="1200" dirty="0">
                          <a:solidFill>
                            <a:srgbClr val="1F4E79"/>
                          </a:solidFill>
                          <a:effectLst/>
                          <a:latin typeface="+mn-lt"/>
                          <a:ea typeface="+mn-ea"/>
                          <a:cs typeface="+mn-cs"/>
                        </a:rPr>
                        <a:t>) incluir no Anexo X o licenciamento e cessão definitiva de direitos autorais de obras audiovisuais, fotográficas, de desenho, pintura, gravura, escultura, litografia e arte cinética.</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50221EB6-823D-37BC-E5A8-6F16D4144DE0}"/>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78</a:t>
            </a:r>
          </a:p>
        </p:txBody>
      </p:sp>
    </p:spTree>
    <p:extLst>
      <p:ext uri="{BB962C8B-B14F-4D97-AF65-F5344CB8AC3E}">
        <p14:creationId xmlns:p14="http://schemas.microsoft.com/office/powerpoint/2010/main" val="38431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1D2DC0B-D5F4-250A-AEBF-7A973EB58213}"/>
              </a:ext>
            </a:extLst>
          </p:cNvPr>
          <p:cNvPicPr>
            <a:picLocks noChangeAspect="1"/>
          </p:cNvPicPr>
          <p:nvPr/>
        </p:nvPicPr>
        <p:blipFill>
          <a:blip r:embed="rId2"/>
          <a:stretch>
            <a:fillRect/>
          </a:stretch>
        </p:blipFill>
        <p:spPr>
          <a:xfrm>
            <a:off x="649400" y="16854"/>
            <a:ext cx="11237800" cy="6299061"/>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A0F4A3C9-D448-3B15-5859-7B6700E3E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CaixaDeTexto 3">
            <a:extLst>
              <a:ext uri="{FF2B5EF4-FFF2-40B4-BE49-F238E27FC236}">
                <a16:creationId xmlns:a16="http://schemas.microsoft.com/office/drawing/2014/main" id="{28190430-03CE-23E0-77E0-3685C808E61F}"/>
              </a:ext>
            </a:extLst>
          </p:cNvPr>
          <p:cNvSpPr txBox="1"/>
          <p:nvPr/>
        </p:nvSpPr>
        <p:spPr>
          <a:xfrm>
            <a:off x="267419" y="284672"/>
            <a:ext cx="284672" cy="369332"/>
          </a:xfrm>
          <a:prstGeom prst="rect">
            <a:avLst/>
          </a:prstGeom>
          <a:noFill/>
        </p:spPr>
        <p:txBody>
          <a:bodyPr wrap="square" rtlCol="0">
            <a:spAutoFit/>
          </a:bodyPr>
          <a:lstStyle/>
          <a:p>
            <a:r>
              <a:rPr lang="pt-BR" b="1" dirty="0">
                <a:solidFill>
                  <a:srgbClr val="1F4E79"/>
                </a:solidFill>
              </a:rPr>
              <a:t>7</a:t>
            </a:r>
          </a:p>
        </p:txBody>
      </p:sp>
    </p:spTree>
    <p:extLst>
      <p:ext uri="{BB962C8B-B14F-4D97-AF65-F5344CB8AC3E}">
        <p14:creationId xmlns:p14="http://schemas.microsoft.com/office/powerpoint/2010/main" val="14078924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com confiança média">
            <a:extLst>
              <a:ext uri="{FF2B5EF4-FFF2-40B4-BE49-F238E27FC236}">
                <a16:creationId xmlns:a16="http://schemas.microsoft.com/office/drawing/2014/main" id="{FCF6BA8F-5035-EFE6-4047-36813F242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5" y="0"/>
            <a:ext cx="9680275" cy="927390"/>
          </a:xfrm>
        </p:spPr>
        <p:txBody>
          <a:bodyPr>
            <a:noAutofit/>
          </a:bodyPr>
          <a:lstStyle/>
          <a:p>
            <a:pPr algn="ctr">
              <a:lnSpc>
                <a:spcPct val="107000"/>
              </a:lnSpc>
              <a:spcAft>
                <a:spcPts val="800"/>
              </a:spcAft>
            </a:pPr>
            <a:r>
              <a:rPr lang="pt-BR" sz="2400" b="1" kern="100" dirty="0">
                <a:solidFill>
                  <a:srgbClr val="1F4E79"/>
                </a:solidFill>
                <a:effectLst/>
                <a:latin typeface="+mn-lt"/>
                <a:ea typeface="Times New Roman" panose="02020603050405020304" pitchFamily="18" charset="0"/>
                <a:cs typeface="Times New Roman" panose="02020603050405020304" pitchFamily="18" charset="0"/>
              </a:rPr>
              <a:t>COOPERATIVAS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464068656"/>
              </p:ext>
            </p:extLst>
          </p:nvPr>
        </p:nvGraphicFramePr>
        <p:xfrm>
          <a:off x="837115" y="846120"/>
          <a:ext cx="10517756" cy="486476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Não há permissão para deduzir a parcela destinada à constituição de provisões técnicas, conforme art. 229 do PLP. </a:t>
                      </a:r>
                    </a:p>
                  </a:txBody>
                  <a:tcPr/>
                </a:tc>
                <a:tc>
                  <a:txBody>
                    <a:bodyPr/>
                    <a:lstStyle/>
                    <a:p>
                      <a:r>
                        <a:rPr lang="pt-BR" sz="1200" b="1" kern="1200" dirty="0">
                          <a:solidFill>
                            <a:srgbClr val="1F4E79"/>
                          </a:solidFill>
                          <a:effectLst/>
                          <a:latin typeface="+mn-lt"/>
                          <a:ea typeface="+mn-ea"/>
                          <a:cs typeface="+mn-cs"/>
                        </a:rPr>
                        <a:t>Importante lembrar que hoje na apuração da </a:t>
                      </a:r>
                      <a:r>
                        <a:rPr lang="pt-BR" sz="1200" b="1" kern="1200" dirty="0" err="1">
                          <a:solidFill>
                            <a:srgbClr val="1F4E79"/>
                          </a:solidFill>
                          <a:effectLst/>
                          <a:latin typeface="+mn-lt"/>
                          <a:ea typeface="+mn-ea"/>
                          <a:cs typeface="+mn-cs"/>
                        </a:rPr>
                        <a:t>Cofins</a:t>
                      </a:r>
                      <a:r>
                        <a:rPr lang="pt-BR" sz="1200" b="1" kern="1200" dirty="0">
                          <a:solidFill>
                            <a:srgbClr val="1F4E79"/>
                          </a:solidFill>
                          <a:effectLst/>
                          <a:latin typeface="+mn-lt"/>
                          <a:ea typeface="+mn-ea"/>
                          <a:cs typeface="+mn-cs"/>
                        </a:rPr>
                        <a:t> e da Contribuição para o PIS/Pasep é permitida a dedução da parcela destinada à constituição de provisões técnicas. GT CAE propõe a manutenção de dedução “da parcela das contraprestações pecuniárias destinada à constituição de provisões técnicas” – inclusão da alínea “e” no inciso II, art. 229, do PLP.</a:t>
                      </a:r>
                    </a:p>
                    <a:p>
                      <a:endParaRPr lang="pt-BR" sz="1200" kern="1200" dirty="0">
                        <a:solidFill>
                          <a:srgbClr val="1F4E79"/>
                        </a:solidFill>
                        <a:effectLst/>
                        <a:latin typeface="+mn-lt"/>
                        <a:ea typeface="+mn-ea"/>
                        <a:cs typeface="+mn-cs"/>
                      </a:endParaRPr>
                    </a:p>
                    <a:p>
                      <a:r>
                        <a:rPr lang="pt-BR" sz="1200" kern="1200" dirty="0">
                          <a:solidFill>
                            <a:srgbClr val="1F4E79"/>
                          </a:solidFill>
                          <a:effectLst/>
                          <a:latin typeface="+mn-lt"/>
                          <a:ea typeface="+mn-ea"/>
                          <a:cs typeface="+mn-cs"/>
                        </a:rPr>
                        <a:t>Pelo acolhimento das emendas n.º 584; 620; 714; 890; 993, nos termos da emenda n.º 993.</a:t>
                      </a:r>
                    </a:p>
                    <a:p>
                      <a:endParaRPr lang="pt-BR" sz="1200" kern="1200" dirty="0">
                        <a:solidFill>
                          <a:srgbClr val="1F4E79"/>
                        </a:solidFill>
                        <a:effectLst/>
                        <a:latin typeface="+mn-lt"/>
                        <a:ea typeface="+mn-ea"/>
                        <a:cs typeface="+mn-cs"/>
                      </a:endParaRPr>
                    </a:p>
                    <a:p>
                      <a:r>
                        <a:rPr lang="pt-BR" sz="1200" kern="1200" dirty="0">
                          <a:solidFill>
                            <a:srgbClr val="1F4E79"/>
                          </a:solidFill>
                          <a:effectLst/>
                          <a:latin typeface="+mn-lt"/>
                          <a:ea typeface="+mn-ea"/>
                          <a:cs typeface="+mn-cs"/>
                        </a:rPr>
                        <a:t>Cooperativas de serviços enfrentam desafios. O maior exemplo talvez seja a Unimed, cooperativa de serviços médicos.</a:t>
                      </a:r>
                    </a:p>
                    <a:p>
                      <a:endParaRPr lang="pt-BR" sz="1200" kern="1200" dirty="0">
                        <a:solidFill>
                          <a:srgbClr val="1F4E79"/>
                        </a:solidFill>
                        <a:effectLst/>
                        <a:latin typeface="+mn-lt"/>
                        <a:ea typeface="+mn-ea"/>
                        <a:cs typeface="+mn-cs"/>
                      </a:endParaRPr>
                    </a:p>
                    <a:p>
                      <a:r>
                        <a:rPr lang="pt-BR" sz="1200" kern="1200" dirty="0">
                          <a:solidFill>
                            <a:srgbClr val="1F4E79"/>
                          </a:solidFill>
                          <a:effectLst/>
                          <a:latin typeface="+mn-lt"/>
                          <a:ea typeface="+mn-ea"/>
                          <a:cs typeface="+mn-cs"/>
                        </a:rPr>
                        <a:t>Planos de saúde convencionais hoje. Médicos são PJ, recebem da operadora e pagam PIS/</a:t>
                      </a:r>
                      <a:r>
                        <a:rPr lang="pt-BR" sz="1200" kern="1200" dirty="0" err="1">
                          <a:solidFill>
                            <a:srgbClr val="1F4E79"/>
                          </a:solidFill>
                          <a:effectLst/>
                          <a:latin typeface="+mn-lt"/>
                          <a:ea typeface="+mn-ea"/>
                          <a:cs typeface="+mn-cs"/>
                        </a:rPr>
                        <a:t>Cofins</a:t>
                      </a:r>
                      <a:r>
                        <a:rPr lang="pt-BR" sz="1200" kern="1200" dirty="0">
                          <a:solidFill>
                            <a:srgbClr val="1F4E79"/>
                          </a:solidFill>
                          <a:effectLst/>
                          <a:latin typeface="+mn-lt"/>
                          <a:ea typeface="+mn-ea"/>
                          <a:cs typeface="+mn-cs"/>
                        </a:rPr>
                        <a:t> pela PJ; recebem distribuição de lucros (isentos de IR). Pela proposta, a operadora fará a retenção de CBS/IBS à alíquota de 26,5% (28%?), e o médico continuará recebendo a distribuição de lucros isenta de sua empresa (PJ).</a:t>
                      </a:r>
                    </a:p>
                    <a:p>
                      <a:endParaRPr lang="pt-BR" sz="1200" kern="1200" dirty="0">
                        <a:solidFill>
                          <a:srgbClr val="1F4E79"/>
                        </a:solidFill>
                        <a:effectLst/>
                        <a:latin typeface="+mn-lt"/>
                        <a:ea typeface="+mn-ea"/>
                        <a:cs typeface="+mn-cs"/>
                      </a:endParaRPr>
                    </a:p>
                    <a:p>
                      <a:r>
                        <a:rPr lang="pt-BR" sz="1200" kern="1200" dirty="0">
                          <a:solidFill>
                            <a:srgbClr val="1F4E79"/>
                          </a:solidFill>
                          <a:effectLst/>
                          <a:latin typeface="+mn-lt"/>
                          <a:ea typeface="+mn-ea"/>
                          <a:cs typeface="+mn-cs"/>
                        </a:rPr>
                        <a:t>Unimed hoje. Repassa os honorários médicos ao médico cooperado (não é PJ, mas sim PF; é da essência do ato cooperativo) e ele paga IRPF à alíquota progressiva, a grande maioria paga 27%. A partir da reforma, a Unimed poderá fazer uso da redução de 50% da base de cálculo sobre o pagamento que ela fará ao médico e reterá 26,5% (ou 28%?) sobre 50%. Ocorre que o médico sofrerá essa tributação no momento do recebimento 26,5% sobre 50% mais os 27% de IRPF.</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47AA57F1-8FF5-4ED5-94B3-C99D4A2073CF}"/>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79</a:t>
            </a:r>
          </a:p>
        </p:txBody>
      </p:sp>
    </p:spTree>
    <p:extLst>
      <p:ext uri="{BB962C8B-B14F-4D97-AF65-F5344CB8AC3E}">
        <p14:creationId xmlns:p14="http://schemas.microsoft.com/office/powerpoint/2010/main" val="25175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A5E666E8-3443-026C-9B3A-04BCF873C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8713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ENQUADRAMENTO DOS SERVIÇOS DE ATIVIDADES DE CONDICIONAMENTO FÍSICO COMO ATIVIDADES DESPORTIVAS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869759470"/>
              </p:ext>
            </p:extLst>
          </p:nvPr>
        </p:nvGraphicFramePr>
        <p:xfrm>
          <a:off x="897500" y="2429042"/>
          <a:ext cx="10517756" cy="202219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não prevê as academias de ginástica e musculação como atividade desportiva.</a:t>
                      </a:r>
                    </a:p>
                  </a:txBody>
                  <a:tcPr/>
                </a:tc>
                <a:tc>
                  <a:txBody>
                    <a:bodyPr/>
                    <a:lstStyle/>
                    <a:p>
                      <a:r>
                        <a:rPr lang="pt-BR" sz="1800" b="1" kern="1200" dirty="0">
                          <a:solidFill>
                            <a:srgbClr val="1F4E79"/>
                          </a:solidFill>
                          <a:effectLst/>
                          <a:latin typeface="+mn-lt"/>
                          <a:ea typeface="+mn-ea"/>
                          <a:cs typeface="+mn-cs"/>
                        </a:rPr>
                        <a:t>Incluir a prestação de serviços de atividades de condicionamento físico como atividade desportiva e assim ter reduzidas as alíquotas em 60%.</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B9FDD035-2116-C0E9-DE07-C8FA3A6B9000}"/>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80</a:t>
            </a:r>
          </a:p>
        </p:txBody>
      </p:sp>
    </p:spTree>
    <p:extLst>
      <p:ext uri="{BB962C8B-B14F-4D97-AF65-F5344CB8AC3E}">
        <p14:creationId xmlns:p14="http://schemas.microsoft.com/office/powerpoint/2010/main" val="2797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56E4E0C7-0BDD-08E5-4F4E-42BEC5F74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8713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CONSÓRCIOS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99713704"/>
              </p:ext>
            </p:extLst>
          </p:nvPr>
        </p:nvGraphicFramePr>
        <p:xfrm>
          <a:off x="897500" y="2429042"/>
          <a:ext cx="10517756" cy="202219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Art. 26, inciso II, afirma não ser contribuinte da CBS e do IBS o consórcio.</a:t>
                      </a:r>
                    </a:p>
                  </a:txBody>
                  <a:tcPr/>
                </a:tc>
                <a:tc>
                  <a:txBody>
                    <a:bodyPr/>
                    <a:lstStyle/>
                    <a:p>
                      <a:r>
                        <a:rPr lang="pt-BR" sz="1800" b="1" kern="1200" dirty="0">
                          <a:solidFill>
                            <a:srgbClr val="1F4E79"/>
                          </a:solidFill>
                          <a:effectLst/>
                          <a:latin typeface="+mn-lt"/>
                          <a:ea typeface="+mn-ea"/>
                          <a:cs typeface="+mn-cs"/>
                        </a:rPr>
                        <a:t>Além do consórcio, deixa explícito que também não são contribuintes da CBS e do IBS “os grupos de consórcio de que trata a Lei nº 11.795, de 8 de outubro de 2008.”</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6F334BB0-3520-7C64-53B0-0D5EC7C66966}"/>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81</a:t>
            </a:r>
          </a:p>
        </p:txBody>
      </p:sp>
    </p:spTree>
    <p:extLst>
      <p:ext uri="{BB962C8B-B14F-4D97-AF65-F5344CB8AC3E}">
        <p14:creationId xmlns:p14="http://schemas.microsoft.com/office/powerpoint/2010/main" val="36907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C47ACEFE-14E7-6F9A-EF74-20CD3943D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304535"/>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SEGURO RURAL</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214897133"/>
              </p:ext>
            </p:extLst>
          </p:nvPr>
        </p:nvGraphicFramePr>
        <p:xfrm>
          <a:off x="897500" y="2429042"/>
          <a:ext cx="10517756" cy="230444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Não há ressalva de tributação para seguro rural.</a:t>
                      </a:r>
                    </a:p>
                  </a:txBody>
                  <a:tcPr/>
                </a:tc>
                <a:tc>
                  <a:txBody>
                    <a:bodyPr/>
                    <a:lstStyle/>
                    <a:p>
                      <a:r>
                        <a:rPr lang="pt-BR" sz="1800" b="1" kern="1200" dirty="0">
                          <a:solidFill>
                            <a:srgbClr val="1F4E79"/>
                          </a:solidFill>
                          <a:effectLst/>
                          <a:latin typeface="+mn-lt"/>
                          <a:ea typeface="+mn-ea"/>
                          <a:cs typeface="+mn-cs"/>
                        </a:rPr>
                        <a:t>Hoje há isenção de todos os tributos federais para as operações com seguro rural (art. 19 do Decreto-lei nº 73, de 1966). GT CAE propõe que seja fixada em zero a alíquota de IBS e CBS sobre o seguro rural.</a:t>
                      </a:r>
                    </a:p>
                    <a:p>
                      <a:endParaRPr lang="pt-BR" sz="1800" b="1" kern="1200" dirty="0">
                        <a:solidFill>
                          <a:srgbClr val="1F4E79"/>
                        </a:solidFill>
                        <a:effectLst/>
                        <a:latin typeface="+mn-lt"/>
                        <a:ea typeface="+mn-ea"/>
                        <a:cs typeface="+mn-cs"/>
                      </a:endParaRPr>
                    </a:p>
                    <a:p>
                      <a:r>
                        <a:rPr lang="pt-BR" sz="1800" b="1" kern="1200" dirty="0">
                          <a:solidFill>
                            <a:srgbClr val="1F4E79"/>
                          </a:solidFill>
                          <a:effectLst/>
                          <a:latin typeface="+mn-lt"/>
                          <a:ea typeface="+mn-ea"/>
                          <a:cs typeface="+mn-cs"/>
                        </a:rPr>
                        <a:t>Pelo acolhimento da emenda n.º 333.</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EA8D7AA0-5B42-A395-6AEE-E2EA742B4B6E}"/>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82</a:t>
            </a:r>
          </a:p>
        </p:txBody>
      </p:sp>
    </p:spTree>
    <p:extLst>
      <p:ext uri="{BB962C8B-B14F-4D97-AF65-F5344CB8AC3E}">
        <p14:creationId xmlns:p14="http://schemas.microsoft.com/office/powerpoint/2010/main" val="32686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4C6D71B9-2B66-50A7-2EBB-1FE0B7A25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2" y="28713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REGIME ESPECÍFICO – FINANCEIRO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kern="100" dirty="0">
                <a:solidFill>
                  <a:schemeClr val="bg1"/>
                </a:solidFill>
                <a:effectLst/>
                <a:latin typeface="+mn-lt"/>
                <a:ea typeface="Times New Roman" panose="02020603050405020304" pitchFamily="18" charset="0"/>
                <a:cs typeface="Times New Roman" panose="02020603050405020304" pitchFamily="18" charset="0"/>
              </a:rPr>
              <a:t>(SEGURO)</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332146648"/>
              </p:ext>
            </p:extLst>
          </p:nvPr>
        </p:nvGraphicFramePr>
        <p:xfrm>
          <a:off x="897500" y="2429042"/>
          <a:ext cx="10517756" cy="202219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Inclui parte das receitas financeiras dos ativos financeiros garantidores de provisões técnicas na base do IBS e da CBS.</a:t>
                      </a:r>
                    </a:p>
                  </a:txBody>
                  <a:tcPr/>
                </a:tc>
                <a:tc>
                  <a:txBody>
                    <a:bodyPr/>
                    <a:lstStyle/>
                    <a:p>
                      <a:r>
                        <a:rPr lang="pt-BR" sz="1800" b="1" kern="1200" dirty="0">
                          <a:solidFill>
                            <a:srgbClr val="1F4E79"/>
                          </a:solidFill>
                          <a:effectLst/>
                          <a:latin typeface="+mn-lt"/>
                          <a:ea typeface="+mn-ea"/>
                          <a:cs typeface="+mn-cs"/>
                        </a:rPr>
                        <a:t>Retira as receitas financeiras dos ativos financeiros garantidores de provisões técnicas, nas operações de seguros e resseguros, da base de incidência do IBS e CBS.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3C7EE8F9-E545-AAA5-D40F-1296C24C4B2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83</a:t>
            </a:r>
          </a:p>
        </p:txBody>
      </p:sp>
    </p:spTree>
    <p:extLst>
      <p:ext uri="{BB962C8B-B14F-4D97-AF65-F5344CB8AC3E}">
        <p14:creationId xmlns:p14="http://schemas.microsoft.com/office/powerpoint/2010/main" val="38915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330B3A7D-F532-BF48-D27C-5B9EF3071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1" y="306917"/>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DIFERIMENTO IBS/CBS NA ENERGIA ELÉTRICA PARA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b="1" kern="100" dirty="0">
                <a:solidFill>
                  <a:schemeClr val="bg1"/>
                </a:solidFill>
                <a:effectLst/>
                <a:latin typeface="+mn-lt"/>
                <a:ea typeface="Times New Roman" panose="02020603050405020304" pitchFamily="18" charset="0"/>
                <a:cs typeface="Times New Roman" panose="02020603050405020304" pitchFamily="18" charset="0"/>
              </a:rPr>
              <a:t>O MOMENTO DO CONSUMO </a:t>
            </a:r>
            <a:endParaRPr lang="pt-BR" sz="2400" kern="100" dirty="0">
              <a:solidFill>
                <a:schemeClr val="bg1"/>
              </a:solidFill>
              <a:effectLst/>
              <a:latin typeface="+mn-lt"/>
              <a:ea typeface="Times New Roman" panose="02020603050405020304" pitchFamily="18"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166009904"/>
              </p:ext>
            </p:extLst>
          </p:nvPr>
        </p:nvGraphicFramePr>
        <p:xfrm>
          <a:off x="837121" y="2011480"/>
          <a:ext cx="10517756" cy="285308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A energia elétrica ficaria submetida ao regime geral do IBS e da CBS, com recolhimento em cada operação.</a:t>
                      </a:r>
                    </a:p>
                  </a:txBody>
                  <a:tcPr/>
                </a:tc>
                <a:tc>
                  <a:txBody>
                    <a:bodyPr/>
                    <a:lstStyle/>
                    <a:p>
                      <a:r>
                        <a:rPr lang="sd-Arab-PK" sz="1800" b="1" kern="1200" dirty="0">
                          <a:solidFill>
                            <a:srgbClr val="1F4E79"/>
                          </a:solidFill>
                          <a:effectLst/>
                          <a:latin typeface="+mn-lt"/>
                          <a:ea typeface="+mn-ea"/>
                          <a:cs typeface="+mn-cs"/>
                        </a:rPr>
                        <a:t>O ponto comum das emendas nos 79, 1021, 1096, 1123, 1227 e 1247 é a definição de que o pagamento do IBS e da CBS nas operações de energia elétrica ocorrerá no momento da comercialização para o consumidor final.</a:t>
                      </a:r>
                    </a:p>
                    <a:p>
                      <a:r>
                        <a:rPr lang="sd-Arab-PK" sz="1800" b="1" kern="1200" dirty="0">
                          <a:solidFill>
                            <a:srgbClr val="1F4E79"/>
                          </a:solidFill>
                          <a:effectLst/>
                          <a:latin typeface="+mn-lt"/>
                          <a:ea typeface="+mn-ea"/>
                          <a:cs typeface="+mn-cs"/>
                        </a:rPr>
                        <a:t>Pelo acolhimento das emendas n.º.ڃ 79; 212; 259; 966; 1021; 1096; 1123; 1227; 124, </a:t>
                      </a:r>
                      <a:r>
                        <a:rPr lang="pt-BR" sz="1800" b="1" kern="1200" dirty="0">
                          <a:solidFill>
                            <a:srgbClr val="1F4E79"/>
                          </a:solidFill>
                          <a:effectLst/>
                          <a:latin typeface="+mn-lt"/>
                          <a:ea typeface="+mn-ea"/>
                          <a:cs typeface="+mn-cs"/>
                        </a:rPr>
                        <a:t> </a:t>
                      </a:r>
                      <a:r>
                        <a:rPr lang="sd-Arab-PK" sz="1800" b="1" kern="1200" dirty="0">
                          <a:solidFill>
                            <a:srgbClr val="1F4E79"/>
                          </a:solidFill>
                          <a:effectLst/>
                          <a:latin typeface="+mn-lt"/>
                          <a:ea typeface="+mn-ea"/>
                          <a:cs typeface="+mn-cs"/>
                        </a:rPr>
                        <a:t>nos termos da emenda AM listada no Anexo I do Relatório.</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4AC42E73-55B3-1F60-5618-6281295F475F}"/>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84</a:t>
            </a:r>
          </a:p>
        </p:txBody>
      </p:sp>
    </p:spTree>
    <p:extLst>
      <p:ext uri="{BB962C8B-B14F-4D97-AF65-F5344CB8AC3E}">
        <p14:creationId xmlns:p14="http://schemas.microsoft.com/office/powerpoint/2010/main" val="8106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BCBAD2C9-F515-19EE-E22B-C159BABED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60" y="393181"/>
            <a:ext cx="9680275" cy="927390"/>
          </a:xfrm>
        </p:spPr>
        <p:txBody>
          <a:bodyPr>
            <a:noAutofit/>
          </a:bodyPr>
          <a:lstStyle/>
          <a:p>
            <a:pPr algn="ctr">
              <a:lnSpc>
                <a:spcPct val="100000"/>
              </a:lnSpc>
              <a:spcAft>
                <a:spcPts val="800"/>
              </a:spcAft>
            </a:pPr>
            <a:r>
              <a:rPr lang="pt-BR" sz="2000" b="1" kern="100" dirty="0">
                <a:solidFill>
                  <a:schemeClr val="bg1"/>
                </a:solidFill>
                <a:effectLst/>
                <a:latin typeface="+mn-lt"/>
                <a:ea typeface="Times New Roman" panose="02020603050405020304" pitchFamily="18" charset="0"/>
                <a:cs typeface="Times New Roman" panose="02020603050405020304" pitchFamily="18" charset="0"/>
              </a:rPr>
              <a:t>INCLUI EMPRESAS PÚBLICAS COMO BENEFICIÁRIAS DO REGIME DIFERENCIADO PARA BENS E SERVIÇOS RELACIONADOS A SOBERANIA E SEGURANÇA NACIONAL, SEGURANÇA DA INFORMAÇÃO E SEGURANÇA CIBERNÉTICA – REDUÇÃO EM 60% ALÍQUOTA CBS/IBS.</a:t>
            </a:r>
            <a:br>
              <a:rPr lang="pt-BR" sz="2000" b="1" kern="100" dirty="0">
                <a:solidFill>
                  <a:schemeClr val="bg1"/>
                </a:solidFill>
                <a:effectLst/>
                <a:latin typeface="+mn-lt"/>
                <a:ea typeface="Times New Roman" panose="02020603050405020304" pitchFamily="18" charset="0"/>
                <a:cs typeface="Times New Roman" panose="02020603050405020304" pitchFamily="18" charset="0"/>
              </a:rPr>
            </a:br>
            <a:endParaRPr lang="pt-BR" sz="2000" b="1" kern="100" dirty="0">
              <a:solidFill>
                <a:schemeClr val="bg1"/>
              </a:solidFill>
              <a:effectLst/>
              <a:latin typeface="+mn-lt"/>
              <a:ea typeface="Times New Roman" panose="02020603050405020304" pitchFamily="18" charset="0"/>
              <a:cs typeface="Times New Roman" panose="02020603050405020304" pitchFamily="18" charset="0"/>
            </a:endParaRP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239682757"/>
              </p:ext>
            </p:extLst>
          </p:nvPr>
        </p:nvGraphicFramePr>
        <p:xfrm>
          <a:off x="837120" y="2413935"/>
          <a:ext cx="10517756" cy="203012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Contempla com a redução em 60% da alíquota CBS/IBS o fornecimento de bens e serviços apenas à administração direta, autarquias e fundações públicas. Empresas Públicas não contempladas.</a:t>
                      </a:r>
                    </a:p>
                  </a:txBody>
                  <a:tcPr/>
                </a:tc>
                <a:tc>
                  <a:txBody>
                    <a:bodyPr/>
                    <a:lstStyle/>
                    <a:p>
                      <a:r>
                        <a:rPr lang="pt-BR" sz="1800" b="1" kern="1200" dirty="0">
                          <a:solidFill>
                            <a:srgbClr val="1F4E79"/>
                          </a:solidFill>
                          <a:effectLst/>
                          <a:latin typeface="+mn-lt"/>
                          <a:ea typeface="+mn-ea"/>
                          <a:cs typeface="+mn-cs"/>
                        </a:rPr>
                        <a:t>Inclui as empresas públicas como beneficiárias da alíquota reduzida em 60% da CBS/IBS para os bens e serviços relacionados a soberania e segurança nacional, segurança da informação e segurança cibernética.</a:t>
                      </a:r>
                      <a:endParaRPr lang="sd-Arab-PK" sz="1800" b="1" kern="1200" dirty="0">
                        <a:solidFill>
                          <a:srgbClr val="1F4E79"/>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6720B240-ABD3-5CBC-9EF6-05B34967BD9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85</a:t>
            </a:r>
          </a:p>
        </p:txBody>
      </p:sp>
    </p:spTree>
    <p:extLst>
      <p:ext uri="{BB962C8B-B14F-4D97-AF65-F5344CB8AC3E}">
        <p14:creationId xmlns:p14="http://schemas.microsoft.com/office/powerpoint/2010/main" val="38126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17F69576-A7C3-DDE3-376F-E1411D158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9" y="213937"/>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REGIME DE TRANSIÇÃO DE BENS DE CAPITAL</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1654128497"/>
              </p:ext>
            </p:extLst>
          </p:nvPr>
        </p:nvGraphicFramePr>
        <p:xfrm>
          <a:off x="837119" y="1697943"/>
          <a:ext cx="10517756" cy="367604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estabelece um termo inicial (1º de julho de 2024) para o regime de transição aplicável aos bens de capital que não parece justificável.</a:t>
                      </a:r>
                    </a:p>
                    <a:p>
                      <a:r>
                        <a:rPr lang="pt-BR" sz="1800" b="0" kern="1200" dirty="0">
                          <a:solidFill>
                            <a:srgbClr val="1F4E79"/>
                          </a:solidFill>
                          <a:effectLst/>
                          <a:latin typeface="+mn-lt"/>
                          <a:ea typeface="+mn-ea"/>
                          <a:cs typeface="+mn-cs"/>
                        </a:rPr>
                        <a:t>O PLP também não explicita que o ICMS, a Contribuição para o PIS/Pasep e a </a:t>
                      </a:r>
                      <a:r>
                        <a:rPr lang="pt-BR" sz="1800" b="0" kern="1200" dirty="0" err="1">
                          <a:solidFill>
                            <a:srgbClr val="1F4E79"/>
                          </a:solidFill>
                          <a:effectLst/>
                          <a:latin typeface="+mn-lt"/>
                          <a:ea typeface="+mn-ea"/>
                          <a:cs typeface="+mn-cs"/>
                        </a:rPr>
                        <a:t>Cofins</a:t>
                      </a:r>
                      <a:r>
                        <a:rPr lang="pt-BR" sz="1800" b="0" kern="1200" dirty="0">
                          <a:solidFill>
                            <a:srgbClr val="1F4E79"/>
                          </a:solidFill>
                          <a:effectLst/>
                          <a:latin typeface="+mn-lt"/>
                          <a:ea typeface="+mn-ea"/>
                          <a:cs typeface="+mn-cs"/>
                        </a:rPr>
                        <a:t> incidentes na aquisição do bem registrados na nota fiscal somente serão deduzidos do custo de aquisição quando recuperáveis.</a:t>
                      </a:r>
                    </a:p>
                  </a:txBody>
                  <a:tcPr/>
                </a:tc>
                <a:tc>
                  <a:txBody>
                    <a:bodyPr/>
                    <a:lstStyle/>
                    <a:p>
                      <a:r>
                        <a:rPr lang="pt-BR" sz="1800" b="1" kern="1200" dirty="0">
                          <a:solidFill>
                            <a:srgbClr val="1F4E79"/>
                          </a:solidFill>
                          <a:effectLst/>
                          <a:latin typeface="+mn-lt"/>
                          <a:ea typeface="+mn-ea"/>
                          <a:cs typeface="+mn-cs"/>
                        </a:rPr>
                        <a:t>Propõe a supressão do termo inicial do prazo de aquisição (“1º de julho de 2024”) para fins de enquadramento no regime de transição aplicável aos bens de capital.</a:t>
                      </a:r>
                    </a:p>
                    <a:p>
                      <a:r>
                        <a:rPr lang="pt-BR" sz="1800" b="1" kern="1200" dirty="0">
                          <a:solidFill>
                            <a:srgbClr val="1F4E79"/>
                          </a:solidFill>
                          <a:effectLst/>
                          <a:latin typeface="+mn-lt"/>
                          <a:ea typeface="+mn-ea"/>
                          <a:cs typeface="+mn-cs"/>
                        </a:rPr>
                        <a:t>Além disso, propõe o acréscimo da expressão “quando recuperáveis” na alínea “b” do inciso I do § 6º do art. 405 e a inclusão do ICMS não recuperável no custo líquido de aquisição para bens adquiridos no período de transição do IBS e da CBS. Afinal, contabilmente, os tributos não recuperáveis integram o custo de aquisição das mercadorias revendidas.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88E9204C-C2AA-C75B-454E-52B37B82AF9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86</a:t>
            </a:r>
          </a:p>
        </p:txBody>
      </p:sp>
    </p:spTree>
    <p:extLst>
      <p:ext uri="{BB962C8B-B14F-4D97-AF65-F5344CB8AC3E}">
        <p14:creationId xmlns:p14="http://schemas.microsoft.com/office/powerpoint/2010/main" val="27276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8857E065-7112-B957-604C-14ED9F7F1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301333"/>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SUBSTITUIÇÃO DO TERMO “DESTINATÁRIO” POR “ADQUIRENTE”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kern="100" dirty="0">
                <a:solidFill>
                  <a:schemeClr val="bg1"/>
                </a:solidFill>
                <a:effectLst/>
                <a:latin typeface="+mn-lt"/>
                <a:ea typeface="Times New Roman" panose="02020603050405020304" pitchFamily="18" charset="0"/>
                <a:cs typeface="Times New Roman" panose="02020603050405020304" pitchFamily="18" charset="0"/>
              </a:rPr>
              <a:t>(Inciso X, art. 11). </a:t>
            </a:r>
          </a:p>
        </p:txBody>
      </p:sp>
      <p:graphicFrame>
        <p:nvGraphicFramePr>
          <p:cNvPr id="8" name="Espaço Reservado para Conteúdo 3">
            <a:extLst>
              <a:ext uri="{FF2B5EF4-FFF2-40B4-BE49-F238E27FC236}">
                <a16:creationId xmlns:a16="http://schemas.microsoft.com/office/drawing/2014/main" id="{0363FB92-42E2-6F20-8BFB-6BEA119E41ED}"/>
              </a:ext>
            </a:extLst>
          </p:cNvPr>
          <p:cNvGraphicFramePr>
            <a:graphicFrameLocks/>
          </p:cNvGraphicFramePr>
          <p:nvPr>
            <p:extLst>
              <p:ext uri="{D42A27DB-BD31-4B8C-83A1-F6EECF244321}">
                <p14:modId xmlns:p14="http://schemas.microsoft.com/office/powerpoint/2010/main" val="423581097"/>
              </p:ext>
            </p:extLst>
          </p:nvPr>
        </p:nvGraphicFramePr>
        <p:xfrm>
          <a:off x="741154" y="2034411"/>
          <a:ext cx="10517756" cy="326114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Art. 11. Considera-se local da operação com:</a:t>
                      </a:r>
                    </a:p>
                    <a:p>
                      <a:r>
                        <a:rPr lang="pt-BR" sz="1800" b="0" kern="1200" dirty="0">
                          <a:solidFill>
                            <a:srgbClr val="1F4E79"/>
                          </a:solidFill>
                          <a:effectLst/>
                          <a:latin typeface="+mn-lt"/>
                          <a:ea typeface="+mn-ea"/>
                          <a:cs typeface="+mn-cs"/>
                        </a:rPr>
                        <a:t>(...)</a:t>
                      </a:r>
                    </a:p>
                    <a:p>
                      <a:r>
                        <a:rPr lang="pt-BR" sz="1800" b="0" kern="1200" dirty="0">
                          <a:solidFill>
                            <a:srgbClr val="1F4E79"/>
                          </a:solidFill>
                          <a:effectLst/>
                          <a:latin typeface="+mn-lt"/>
                          <a:ea typeface="+mn-ea"/>
                          <a:cs typeface="+mn-cs"/>
                        </a:rPr>
                        <a:t>X – demais serviços e demais bens móveis imateriais, inclusive direitos, o local do domicílio principal do destinatário.</a:t>
                      </a:r>
                    </a:p>
                    <a:p>
                      <a:endParaRPr lang="pt-BR" sz="1800" b="0" kern="1200" dirty="0">
                        <a:solidFill>
                          <a:srgbClr val="1F4E79"/>
                        </a:solidFill>
                        <a:effectLst/>
                        <a:latin typeface="+mn-lt"/>
                        <a:ea typeface="+mn-ea"/>
                        <a:cs typeface="+mn-cs"/>
                      </a:endParaRPr>
                    </a:p>
                    <a:p>
                      <a:r>
                        <a:rPr lang="pt-BR" sz="1800" b="0" kern="1200" dirty="0">
                          <a:solidFill>
                            <a:srgbClr val="1F4E79"/>
                          </a:solidFill>
                          <a:effectLst/>
                          <a:latin typeface="+mn-lt"/>
                          <a:ea typeface="+mn-ea"/>
                          <a:cs typeface="+mn-cs"/>
                        </a:rPr>
                        <a:t> O termo destinatário pode ensejar dúvida na aplicação da norma. </a:t>
                      </a:r>
                    </a:p>
                  </a:txBody>
                  <a:tcPr/>
                </a:tc>
                <a:tc>
                  <a:txBody>
                    <a:bodyPr/>
                    <a:lstStyle/>
                    <a:p>
                      <a:pPr marL="83820" indent="0" algn="just">
                        <a:lnSpc>
                          <a:spcPct val="107000"/>
                        </a:lnSpc>
                        <a:spcAft>
                          <a:spcPts val="800"/>
                        </a:spcAft>
                        <a:buNone/>
                      </a:pPr>
                      <a:r>
                        <a:rPr lang="pt-BR" sz="1400" b="1" kern="100" dirty="0">
                          <a:solidFill>
                            <a:srgbClr val="1F4E79"/>
                          </a:solidFill>
                          <a:ea typeface="Times New Roman" panose="02020603050405020304" pitchFamily="18" charset="0"/>
                          <a:cs typeface="Times New Roman" panose="02020603050405020304" pitchFamily="18" charset="0"/>
                        </a:rPr>
                        <a:t>P</a:t>
                      </a:r>
                      <a:r>
                        <a:rPr lang="pt-BR" sz="1400" b="1" kern="100" dirty="0">
                          <a:solidFill>
                            <a:srgbClr val="1F4E79"/>
                          </a:solidFill>
                          <a:effectLst/>
                          <a:ea typeface="Times New Roman" panose="02020603050405020304" pitchFamily="18" charset="0"/>
                          <a:cs typeface="Times New Roman" panose="02020603050405020304" pitchFamily="18" charset="0"/>
                        </a:rPr>
                        <a:t>ropõe-se substituir </a:t>
                      </a:r>
                      <a:r>
                        <a:rPr lang="pt-BR" sz="1400" b="1" i="1" kern="100" dirty="0">
                          <a:solidFill>
                            <a:srgbClr val="1F4E79"/>
                          </a:solidFill>
                          <a:effectLst/>
                          <a:ea typeface="Times New Roman" panose="02020603050405020304" pitchFamily="18" charset="0"/>
                          <a:cs typeface="Times New Roman" panose="02020603050405020304" pitchFamily="18" charset="0"/>
                        </a:rPr>
                        <a:t>destinatário</a:t>
                      </a:r>
                      <a:r>
                        <a:rPr lang="pt-BR" sz="1400" b="1" kern="100" dirty="0">
                          <a:solidFill>
                            <a:srgbClr val="1F4E79"/>
                          </a:solidFill>
                          <a:effectLst/>
                          <a:ea typeface="Times New Roman" panose="02020603050405020304" pitchFamily="18" charset="0"/>
                          <a:cs typeface="Times New Roman" panose="02020603050405020304" pitchFamily="18" charset="0"/>
                        </a:rPr>
                        <a:t> por </a:t>
                      </a:r>
                      <a:r>
                        <a:rPr lang="pt-BR" sz="1400" b="1" i="1" kern="100" dirty="0">
                          <a:solidFill>
                            <a:srgbClr val="1F4E79"/>
                          </a:solidFill>
                          <a:effectLst/>
                          <a:ea typeface="Times New Roman" panose="02020603050405020304" pitchFamily="18" charset="0"/>
                          <a:cs typeface="Times New Roman" panose="02020603050405020304" pitchFamily="18" charset="0"/>
                        </a:rPr>
                        <a:t>adquirente</a:t>
                      </a:r>
                      <a:r>
                        <a:rPr lang="pt-BR" sz="1400" b="1" kern="100" dirty="0">
                          <a:solidFill>
                            <a:srgbClr val="1F4E79"/>
                          </a:solidFill>
                          <a:effectLst/>
                          <a:ea typeface="Times New Roman" panose="02020603050405020304" pitchFamily="18" charset="0"/>
                          <a:cs typeface="Times New Roman" panose="02020603050405020304" pitchFamily="18" charset="0"/>
                        </a:rPr>
                        <a:t>, restando esclarecido que o local da operação nessas hipóteses é o local do domicílio do adquirente ou contratante.</a:t>
                      </a:r>
                      <a:endParaRPr lang="pt-BR" sz="1400" b="1" kern="100" dirty="0">
                        <a:solidFill>
                          <a:srgbClr val="1F4E79"/>
                        </a:solidFill>
                        <a:effectLst/>
                        <a:ea typeface="Calibri" panose="020F0502020204030204" pitchFamily="34" charset="0"/>
                        <a:cs typeface="Times New Roman" panose="02020603050405020304" pitchFamily="18" charset="0"/>
                      </a:endParaRPr>
                    </a:p>
                    <a:p>
                      <a:pPr marL="83820" indent="0" algn="just">
                        <a:lnSpc>
                          <a:spcPct val="107000"/>
                        </a:lnSpc>
                        <a:spcAft>
                          <a:spcPts val="800"/>
                        </a:spcAft>
                        <a:buNone/>
                      </a:pPr>
                      <a:r>
                        <a:rPr lang="pt-BR" sz="1400" b="1" kern="100" dirty="0">
                          <a:solidFill>
                            <a:srgbClr val="1F4E79"/>
                          </a:solidFill>
                          <a:effectLst/>
                          <a:ea typeface="Times New Roman" panose="02020603050405020304" pitchFamily="18" charset="0"/>
                          <a:cs typeface="Times New Roman" panose="02020603050405020304" pitchFamily="18" charset="0"/>
                        </a:rPr>
                        <a:t>Vejamos um problema de aplicação da norma que está sendo corrigido. Um exemplo interessante é o das empresas de mídia </a:t>
                      </a:r>
                      <a:r>
                        <a:rPr lang="pt-BR" sz="1400" b="1" i="1" kern="100" dirty="0">
                          <a:solidFill>
                            <a:srgbClr val="1F4E79"/>
                          </a:solidFill>
                          <a:effectLst/>
                          <a:ea typeface="Times New Roman" panose="02020603050405020304" pitchFamily="18" charset="0"/>
                          <a:cs typeface="Times New Roman" panose="02020603050405020304" pitchFamily="18" charset="0"/>
                        </a:rPr>
                        <a:t>“out </a:t>
                      </a:r>
                      <a:r>
                        <a:rPr lang="pt-BR" sz="1400" b="1" i="1" kern="100" dirty="0" err="1">
                          <a:solidFill>
                            <a:srgbClr val="1F4E79"/>
                          </a:solidFill>
                          <a:effectLst/>
                          <a:ea typeface="Times New Roman" panose="02020603050405020304" pitchFamily="18" charset="0"/>
                          <a:cs typeface="Times New Roman" panose="02020603050405020304" pitchFamily="18" charset="0"/>
                        </a:rPr>
                        <a:t>of</a:t>
                      </a:r>
                      <a:r>
                        <a:rPr lang="pt-BR" sz="1400" b="1" i="1" kern="100" dirty="0">
                          <a:solidFill>
                            <a:srgbClr val="1F4E79"/>
                          </a:solidFill>
                          <a:effectLst/>
                          <a:ea typeface="Times New Roman" panose="02020603050405020304" pitchFamily="18" charset="0"/>
                          <a:cs typeface="Times New Roman" panose="02020603050405020304" pitchFamily="18" charset="0"/>
                        </a:rPr>
                        <a:t> home”</a:t>
                      </a:r>
                      <a:r>
                        <a:rPr lang="pt-BR" sz="1400" b="1" kern="100" dirty="0">
                          <a:solidFill>
                            <a:srgbClr val="1F4E79"/>
                          </a:solidFill>
                          <a:effectLst/>
                          <a:ea typeface="Times New Roman" panose="02020603050405020304" pitchFamily="18" charset="0"/>
                          <a:cs typeface="Times New Roman" panose="02020603050405020304" pitchFamily="18" charset="0"/>
                        </a:rPr>
                        <a:t> como painéis, totens e mídias veiculadas em elevadores e estabelecimentos comerciais. Mantido no texto a expressão </a:t>
                      </a:r>
                      <a:r>
                        <a:rPr lang="pt-BR" sz="1400" b="1" i="1" kern="100" dirty="0">
                          <a:solidFill>
                            <a:srgbClr val="1F4E79"/>
                          </a:solidFill>
                          <a:effectLst/>
                          <a:ea typeface="Times New Roman" panose="02020603050405020304" pitchFamily="18" charset="0"/>
                          <a:cs typeface="Times New Roman" panose="02020603050405020304" pitchFamily="18" charset="0"/>
                        </a:rPr>
                        <a:t>destinatário</a:t>
                      </a:r>
                      <a:r>
                        <a:rPr lang="pt-BR" sz="1400" b="1" kern="100" dirty="0">
                          <a:solidFill>
                            <a:srgbClr val="1F4E79"/>
                          </a:solidFill>
                          <a:effectLst/>
                          <a:ea typeface="Times New Roman" panose="02020603050405020304" pitchFamily="18" charset="0"/>
                          <a:cs typeface="Times New Roman" panose="02020603050405020304" pitchFamily="18" charset="0"/>
                        </a:rPr>
                        <a:t> o local da operação poderia ser entendido como a localidade onde a propaganda é veiculada ou onde é “vista” pelas pessoas. </a:t>
                      </a:r>
                      <a:r>
                        <a:rPr lang="pt-BR" sz="1400" b="1" kern="100" dirty="0">
                          <a:solidFill>
                            <a:srgbClr val="1F4E79"/>
                          </a:solidFill>
                          <a:ea typeface="Times New Roman" panose="02020603050405020304" pitchFamily="18" charset="0"/>
                          <a:cs typeface="Times New Roman" panose="02020603050405020304" pitchFamily="18" charset="0"/>
                        </a:rPr>
                        <a:t>Definitivamente não é o caso. Por isso a proposta de substituição do </a:t>
                      </a:r>
                      <a:r>
                        <a:rPr lang="pt-BR" sz="1400" b="1" i="1" kern="100" dirty="0">
                          <a:solidFill>
                            <a:srgbClr val="1F4E79"/>
                          </a:solidFill>
                          <a:ea typeface="Times New Roman" panose="02020603050405020304" pitchFamily="18" charset="0"/>
                          <a:cs typeface="Times New Roman" panose="02020603050405020304" pitchFamily="18" charset="0"/>
                        </a:rPr>
                        <a:t>destinatário</a:t>
                      </a:r>
                      <a:r>
                        <a:rPr lang="pt-BR" sz="1400" b="1" kern="100" dirty="0">
                          <a:solidFill>
                            <a:srgbClr val="1F4E79"/>
                          </a:solidFill>
                          <a:ea typeface="Times New Roman" panose="02020603050405020304" pitchFamily="18" charset="0"/>
                          <a:cs typeface="Times New Roman" panose="02020603050405020304" pitchFamily="18" charset="0"/>
                        </a:rPr>
                        <a:t> por </a:t>
                      </a:r>
                      <a:r>
                        <a:rPr lang="pt-BR" sz="1400" b="1" i="1" kern="100" dirty="0">
                          <a:solidFill>
                            <a:srgbClr val="1F4E79"/>
                          </a:solidFill>
                          <a:ea typeface="Times New Roman" panose="02020603050405020304" pitchFamily="18" charset="0"/>
                          <a:cs typeface="Times New Roman" panose="02020603050405020304" pitchFamily="18" charset="0"/>
                        </a:rPr>
                        <a:t>adquirente</a:t>
                      </a:r>
                      <a:r>
                        <a:rPr lang="pt-BR" sz="1400" b="1" kern="100" dirty="0">
                          <a:solidFill>
                            <a:srgbClr val="1F4E79"/>
                          </a:solidFill>
                          <a:ea typeface="Times New Roman" panose="02020603050405020304" pitchFamily="18" charset="0"/>
                          <a:cs typeface="Times New Roman" panose="02020603050405020304" pitchFamily="18" charset="0"/>
                        </a:rPr>
                        <a:t> ou contratante.</a:t>
                      </a:r>
                      <a:endParaRPr lang="pt-BR" sz="1400" b="1" kern="100" dirty="0">
                        <a:solidFill>
                          <a:srgbClr val="1F4E79"/>
                        </a:solidFill>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F33467F8-7D56-872A-0491-15E5DE420557}"/>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87</a:t>
            </a:r>
          </a:p>
        </p:txBody>
      </p:sp>
    </p:spTree>
    <p:extLst>
      <p:ext uri="{BB962C8B-B14F-4D97-AF65-F5344CB8AC3E}">
        <p14:creationId xmlns:p14="http://schemas.microsoft.com/office/powerpoint/2010/main" val="39420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24F986C-954F-091C-714D-49D8E8423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72410"/>
            <a:ext cx="9680275" cy="927390"/>
          </a:xfrm>
        </p:spPr>
        <p:txBody>
          <a:bodyPr>
            <a:noAutofit/>
          </a:bodyPr>
          <a:lstStyle/>
          <a:p>
            <a:pPr algn="ctr">
              <a:lnSpc>
                <a:spcPct val="100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PRORROGAÇÃO DO PRAZO DE IMPLEMENTAÇÃO DA COBRANÇA DA CBS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b="1" kern="100" dirty="0">
                <a:solidFill>
                  <a:schemeClr val="bg1"/>
                </a:solidFill>
                <a:effectLst/>
                <a:latin typeface="+mn-lt"/>
                <a:ea typeface="Times New Roman" panose="02020603050405020304" pitchFamily="18" charset="0"/>
                <a:cs typeface="Times New Roman" panose="02020603050405020304" pitchFamily="18" charset="0"/>
              </a:rPr>
              <a:t>E DO IBS OU DISPENSA DE MULTAS PELO DESCUMPRIMENTO DAS OBRIGAÇÕES ACESSÓRIAS OU PRINCIPAIS DURANTE 2026</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645911641"/>
              </p:ext>
            </p:extLst>
          </p:nvPr>
        </p:nvGraphicFramePr>
        <p:xfrm>
          <a:off x="837118" y="2276775"/>
          <a:ext cx="10517756" cy="230444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Início da cobrança do IBS e da CBS em 2026 (0,1% e 0,9%), com previsão de regulamentação apenas em 2025 e período de testes da nota fiscal eletrônica em outubro de 2025, deixando um exíguo prazo para os contribuintes adaptarem sistemas, documentos, orçamentos e treinar pessoal.</a:t>
                      </a:r>
                    </a:p>
                  </a:txBody>
                  <a:tcPr/>
                </a:tc>
                <a:tc>
                  <a:txBody>
                    <a:bodyPr/>
                    <a:lstStyle/>
                    <a:p>
                      <a:r>
                        <a:rPr lang="pt-BR" sz="1800" b="1" kern="1200" dirty="0">
                          <a:solidFill>
                            <a:srgbClr val="1F4E79"/>
                          </a:solidFill>
                          <a:effectLst/>
                          <a:latin typeface="+mn-lt"/>
                          <a:ea typeface="+mn-ea"/>
                          <a:cs typeface="+mn-cs"/>
                        </a:rPr>
                        <a:t>Propõe a prorrogação do prazo de implementação da cobrança da CBS e do IBS para, pelo menos, 2027; ou a dispensa de multas pelo descumprimento das obrigações acessórias ou principais durante 2026.</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986CE50D-4C80-CA86-006C-713D4890802E}"/>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88</a:t>
            </a:r>
          </a:p>
        </p:txBody>
      </p:sp>
    </p:spTree>
    <p:extLst>
      <p:ext uri="{BB962C8B-B14F-4D97-AF65-F5344CB8AC3E}">
        <p14:creationId xmlns:p14="http://schemas.microsoft.com/office/powerpoint/2010/main" val="334267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F53262B-2F9A-4159-F661-BE098A1327C2}"/>
              </a:ext>
            </a:extLst>
          </p:cNvPr>
          <p:cNvPicPr>
            <a:picLocks noChangeAspect="1"/>
          </p:cNvPicPr>
          <p:nvPr/>
        </p:nvPicPr>
        <p:blipFill>
          <a:blip r:embed="rId2"/>
          <a:stretch>
            <a:fillRect/>
          </a:stretch>
        </p:blipFill>
        <p:spPr>
          <a:xfrm>
            <a:off x="444500" y="57150"/>
            <a:ext cx="11893871" cy="6667500"/>
          </a:xfrm>
          <a:prstGeom prst="rect">
            <a:avLst/>
          </a:prstGeom>
        </p:spPr>
      </p:pic>
      <p:pic>
        <p:nvPicPr>
          <p:cNvPr id="2" name="Imagem 1" descr="Texto&#10;&#10;Descrição gerada automaticamente com confiança média">
            <a:extLst>
              <a:ext uri="{FF2B5EF4-FFF2-40B4-BE49-F238E27FC236}">
                <a16:creationId xmlns:a16="http://schemas.microsoft.com/office/drawing/2014/main" id="{126FBA66-12C9-0B3F-4DCD-98D0CAD7E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3" name="CaixaDeTexto 2">
            <a:extLst>
              <a:ext uri="{FF2B5EF4-FFF2-40B4-BE49-F238E27FC236}">
                <a16:creationId xmlns:a16="http://schemas.microsoft.com/office/drawing/2014/main" id="{A9BC32DD-E33E-68C5-7AF4-D0F2E70EF60E}"/>
              </a:ext>
            </a:extLst>
          </p:cNvPr>
          <p:cNvSpPr txBox="1"/>
          <p:nvPr/>
        </p:nvSpPr>
        <p:spPr>
          <a:xfrm>
            <a:off x="267419" y="284672"/>
            <a:ext cx="284672" cy="369332"/>
          </a:xfrm>
          <a:prstGeom prst="rect">
            <a:avLst/>
          </a:prstGeom>
          <a:noFill/>
        </p:spPr>
        <p:txBody>
          <a:bodyPr wrap="square" rtlCol="0">
            <a:spAutoFit/>
          </a:bodyPr>
          <a:lstStyle/>
          <a:p>
            <a:r>
              <a:rPr lang="pt-BR" b="1" dirty="0">
                <a:solidFill>
                  <a:srgbClr val="1F4E79"/>
                </a:solidFill>
              </a:rPr>
              <a:t>8</a:t>
            </a:r>
          </a:p>
        </p:txBody>
      </p:sp>
    </p:spTree>
    <p:extLst>
      <p:ext uri="{BB962C8B-B14F-4D97-AF65-F5344CB8AC3E}">
        <p14:creationId xmlns:p14="http://schemas.microsoft.com/office/powerpoint/2010/main" val="15157695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8AEBB147-DB94-F8E5-BB1E-816D7BCB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74321"/>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CONVÊNIOS PARA MAXIMIZAR EFICIÊNCIA NA FISCALIZAÇÃO DO IBS </a:t>
            </a:r>
            <a:br>
              <a:rPr lang="pt-BR" sz="2400" b="1" kern="100" dirty="0">
                <a:solidFill>
                  <a:schemeClr val="bg1"/>
                </a:solidFill>
                <a:effectLst/>
                <a:latin typeface="+mn-lt"/>
                <a:ea typeface="Times New Roman" panose="02020603050405020304" pitchFamily="18" charset="0"/>
                <a:cs typeface="Times New Roman" panose="02020603050405020304" pitchFamily="18" charset="0"/>
              </a:rPr>
            </a:br>
            <a:r>
              <a:rPr lang="pt-BR" sz="2400" b="1" kern="100" dirty="0">
                <a:solidFill>
                  <a:schemeClr val="bg1"/>
                </a:solidFill>
                <a:effectLst/>
                <a:latin typeface="+mn-lt"/>
                <a:ea typeface="Times New Roman" panose="02020603050405020304" pitchFamily="18" charset="0"/>
                <a:cs typeface="Times New Roman" panose="02020603050405020304" pitchFamily="18" charset="0"/>
              </a:rPr>
              <a:t>E DA CBS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693117679"/>
              </p:ext>
            </p:extLst>
          </p:nvPr>
        </p:nvGraphicFramePr>
        <p:xfrm>
          <a:off x="837118" y="2276775"/>
          <a:ext cx="10517756" cy="257876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PLP, em seus </a:t>
                      </a:r>
                      <a:r>
                        <a:rPr lang="pt-BR" sz="1800" b="0" kern="1200" dirty="0" err="1">
                          <a:solidFill>
                            <a:srgbClr val="1F4E79"/>
                          </a:solidFill>
                          <a:effectLst/>
                          <a:latin typeface="+mn-lt"/>
                          <a:ea typeface="+mn-ea"/>
                          <a:cs typeface="+mn-cs"/>
                        </a:rPr>
                        <a:t>arts</a:t>
                      </a:r>
                      <a:r>
                        <a:rPr lang="pt-BR" sz="1800" b="0" kern="1200" dirty="0">
                          <a:solidFill>
                            <a:srgbClr val="1F4E79"/>
                          </a:solidFill>
                          <a:effectLst/>
                          <a:latin typeface="+mn-lt"/>
                          <a:ea typeface="+mn-ea"/>
                          <a:cs typeface="+mn-cs"/>
                        </a:rPr>
                        <a:t>. 324 e 325, prevê que a RFB e as administrações tributárias dos Estados, do Distrito Federal e dos Municípios “poderão” celebrar convênio para delegação recíproca da atividade de fiscalização do IBS e da CBS nos processos fiscais de pequeno valor. Prevê também um sistema integrado de início e resultado de fiscalizações.</a:t>
                      </a:r>
                    </a:p>
                  </a:txBody>
                  <a:tcPr/>
                </a:tc>
                <a:tc>
                  <a:txBody>
                    <a:bodyPr/>
                    <a:lstStyle/>
                    <a:p>
                      <a:r>
                        <a:rPr lang="pt-BR" sz="1800" b="1" kern="1200" dirty="0">
                          <a:solidFill>
                            <a:srgbClr val="1F4E79"/>
                          </a:solidFill>
                          <a:effectLst/>
                          <a:latin typeface="+mn-lt"/>
                          <a:ea typeface="+mn-ea"/>
                          <a:cs typeface="+mn-cs"/>
                        </a:rPr>
                        <a:t>A sugestão é alterar o verbo “poderão” por “deverão”, impondo o aproveitamento das fiscalizações para os lançamentos de IBS e CBS (princípio da eficiência), evitando-se vários autos de infração em momentos diversos.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8CE0E8D3-3B18-3BAC-36CF-85BC793B79D3}"/>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89</a:t>
            </a:r>
          </a:p>
        </p:txBody>
      </p:sp>
    </p:spTree>
    <p:extLst>
      <p:ext uri="{BB962C8B-B14F-4D97-AF65-F5344CB8AC3E}">
        <p14:creationId xmlns:p14="http://schemas.microsoft.com/office/powerpoint/2010/main" val="29451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xto&#10;&#10;Descrição gerada automaticamente">
            <a:extLst>
              <a:ext uri="{FF2B5EF4-FFF2-40B4-BE49-F238E27FC236}">
                <a16:creationId xmlns:a16="http://schemas.microsoft.com/office/drawing/2014/main" id="{ACD31FEB-E4AD-DFB7-8ED5-C62B3C890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72410"/>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APROVEITAMENTO DE CRÉDITO DE IPI PARA COMPENSAÇÃO DE OUTROS TRIBUTOS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927841515"/>
              </p:ext>
            </p:extLst>
          </p:nvPr>
        </p:nvGraphicFramePr>
        <p:xfrm>
          <a:off x="837118" y="2276775"/>
          <a:ext cx="10517756" cy="202219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Silente.</a:t>
                      </a:r>
                    </a:p>
                  </a:txBody>
                  <a:tcPr/>
                </a:tc>
                <a:tc>
                  <a:txBody>
                    <a:bodyPr/>
                    <a:lstStyle/>
                    <a:p>
                      <a:r>
                        <a:rPr lang="pt-BR" sz="1800" b="1" kern="1200" dirty="0">
                          <a:solidFill>
                            <a:srgbClr val="1F4E79"/>
                          </a:solidFill>
                          <a:effectLst/>
                          <a:latin typeface="+mn-lt"/>
                          <a:ea typeface="+mn-ea"/>
                          <a:cs typeface="+mn-cs"/>
                        </a:rPr>
                        <a:t>Propõe incluir os créditos de IPI no tratamento de créditos não apropriados ou não utilizados até a data de extinção desses tributos, permitindo que sejam compensados com débitos de CBS.</a:t>
                      </a:r>
                    </a:p>
                  </a:txBody>
                  <a:tcPr/>
                </a:tc>
                <a:extLst>
                  <a:ext uri="{0D108BD9-81ED-4DB2-BD59-A6C34878D82A}">
                    <a16:rowId xmlns:a16="http://schemas.microsoft.com/office/drawing/2014/main" val="3721793824"/>
                  </a:ext>
                </a:extLst>
              </a:tr>
            </a:tbl>
          </a:graphicData>
        </a:graphic>
      </p:graphicFrame>
      <p:sp>
        <p:nvSpPr>
          <p:cNvPr id="3" name="CaixaDeTexto 2">
            <a:extLst>
              <a:ext uri="{FF2B5EF4-FFF2-40B4-BE49-F238E27FC236}">
                <a16:creationId xmlns:a16="http://schemas.microsoft.com/office/drawing/2014/main" id="{DAE341BF-6792-347A-0635-A1F614CB7CA4}"/>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90</a:t>
            </a:r>
          </a:p>
        </p:txBody>
      </p:sp>
    </p:spTree>
    <p:extLst>
      <p:ext uri="{BB962C8B-B14F-4D97-AF65-F5344CB8AC3E}">
        <p14:creationId xmlns:p14="http://schemas.microsoft.com/office/powerpoint/2010/main" val="41123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B6F90A7B-7F38-9C19-D601-416FFAA89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306916"/>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REGIME ESPECIAL DE FISCALIZAÇÃO</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74695056"/>
              </p:ext>
            </p:extLst>
          </p:nvPr>
        </p:nvGraphicFramePr>
        <p:xfrm>
          <a:off x="837118" y="2276775"/>
          <a:ext cx="10517756" cy="203012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67089">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55101">
                <a:tc>
                  <a:txBody>
                    <a:bodyPr/>
                    <a:lstStyle/>
                    <a:p>
                      <a:r>
                        <a:rPr lang="pt-BR" sz="1800" b="0" kern="1200" dirty="0">
                          <a:solidFill>
                            <a:srgbClr val="1F4E79"/>
                          </a:solidFill>
                          <a:effectLst/>
                          <a:latin typeface="+mn-lt"/>
                          <a:ea typeface="+mn-ea"/>
                          <a:cs typeface="+mn-cs"/>
                        </a:rPr>
                        <a:t>O art. 337 prevê o Regime Especial de Fiscalização.</a:t>
                      </a:r>
                    </a:p>
                  </a:txBody>
                  <a:tcPr/>
                </a:tc>
                <a:tc>
                  <a:txBody>
                    <a:bodyPr/>
                    <a:lstStyle/>
                    <a:p>
                      <a:r>
                        <a:rPr lang="pt-BR" sz="1800" b="1" kern="1200" dirty="0">
                          <a:solidFill>
                            <a:srgbClr val="1F4E79"/>
                          </a:solidFill>
                          <a:effectLst/>
                          <a:latin typeface="+mn-lt"/>
                          <a:ea typeface="+mn-ea"/>
                          <a:cs typeface="+mn-cs"/>
                        </a:rPr>
                        <a:t>Propõe modificar as condições de aplicação do Regime Especial de Fiscalização (REF) para garantir maior equilíbrio entre controle fiscal e proteção dos direitos dos contribuintes, restringindo o REF a condutas taxativas.</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99093E43-9B5E-30CC-2962-42FE3456209C}"/>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91</a:t>
            </a:r>
          </a:p>
        </p:txBody>
      </p:sp>
    </p:spTree>
    <p:extLst>
      <p:ext uri="{BB962C8B-B14F-4D97-AF65-F5344CB8AC3E}">
        <p14:creationId xmlns:p14="http://schemas.microsoft.com/office/powerpoint/2010/main" val="13885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A78753C4-1A35-93F0-E5C3-E070A1233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8" y="289663"/>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FISCALIZAÇÃO I</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2767391266"/>
              </p:ext>
            </p:extLst>
          </p:nvPr>
        </p:nvGraphicFramePr>
        <p:xfrm>
          <a:off x="837118" y="2276775"/>
          <a:ext cx="10517756" cy="2674787"/>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88204">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2086583">
                <a:tc>
                  <a:txBody>
                    <a:bodyPr/>
                    <a:lstStyle/>
                    <a:p>
                      <a:r>
                        <a:rPr lang="pt-BR" sz="1800" b="0" kern="1200" dirty="0">
                          <a:solidFill>
                            <a:srgbClr val="1F4E79"/>
                          </a:solidFill>
                          <a:effectLst/>
                          <a:latin typeface="+mn-lt"/>
                          <a:ea typeface="+mn-ea"/>
                          <a:cs typeface="+mn-cs"/>
                        </a:rPr>
                        <a:t>A fiscalização do cumprimento das obrigações principais e acessórias, bem como a constituição do crédito tributário relativo à CBS compete ao </a:t>
                      </a:r>
                    </a:p>
                    <a:p>
                      <a:r>
                        <a:rPr lang="pt-BR" sz="1800" b="0" kern="1200" dirty="0">
                          <a:solidFill>
                            <a:srgbClr val="1F4E79"/>
                          </a:solidFill>
                          <a:effectLst/>
                          <a:latin typeface="+mn-lt"/>
                          <a:ea typeface="+mn-ea"/>
                          <a:cs typeface="+mn-cs"/>
                        </a:rPr>
                        <a:t>Auditor-Fiscal da Receita Federal do Brasil.</a:t>
                      </a:r>
                    </a:p>
                  </a:txBody>
                  <a:tcPr/>
                </a:tc>
                <a:tc>
                  <a:txBody>
                    <a:bodyPr/>
                    <a:lstStyle/>
                    <a:p>
                      <a:r>
                        <a:rPr lang="pt-BR" sz="1800" b="1" kern="1200" dirty="0">
                          <a:solidFill>
                            <a:srgbClr val="1F4E79"/>
                          </a:solidFill>
                          <a:effectLst/>
                          <a:latin typeface="+mn-lt"/>
                          <a:ea typeface="+mn-ea"/>
                          <a:cs typeface="+mn-cs"/>
                        </a:rPr>
                        <a:t>Propõe que a fiscalização do cumprimento das obrigações tributárias e a constituição do crédito tributário relativo à CBS sejam de competência dos integrantes da Carreira Tributária e Aduaneira da Receita Federal do Brasil, conforme as competências legais de cada cargo, sem que a competência seja apenas do Auditor-Fiscal da Receita Federal do Brasil.</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5DC75829-15DF-823D-6090-77548020536D}"/>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92</a:t>
            </a:r>
          </a:p>
        </p:txBody>
      </p:sp>
    </p:spTree>
    <p:extLst>
      <p:ext uri="{BB962C8B-B14F-4D97-AF65-F5344CB8AC3E}">
        <p14:creationId xmlns:p14="http://schemas.microsoft.com/office/powerpoint/2010/main" val="40350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8307B810-B74A-C91D-D89F-AF2E51C5A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92383"/>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FISCALIZAÇÃO II</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081961816"/>
              </p:ext>
            </p:extLst>
          </p:nvPr>
        </p:nvGraphicFramePr>
        <p:xfrm>
          <a:off x="837117" y="2439545"/>
          <a:ext cx="10517756" cy="1978909"/>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411782">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60749">
                <a:tc>
                  <a:txBody>
                    <a:bodyPr/>
                    <a:lstStyle/>
                    <a:p>
                      <a:r>
                        <a:rPr lang="pt-BR" sz="1800" b="0" kern="1200" dirty="0">
                          <a:solidFill>
                            <a:srgbClr val="1F4E79"/>
                          </a:solidFill>
                          <a:effectLst/>
                          <a:latin typeface="+mn-lt"/>
                          <a:ea typeface="+mn-ea"/>
                          <a:cs typeface="+mn-cs"/>
                        </a:rPr>
                        <a:t>Na caracterização da omissão de receitas, art. 334, § 2º, prevê que caberá ao sujeito passivo o ônus da prova de desconstituição da presunção legal.</a:t>
                      </a:r>
                    </a:p>
                  </a:txBody>
                  <a:tcPr/>
                </a:tc>
                <a:tc>
                  <a:txBody>
                    <a:bodyPr/>
                    <a:lstStyle/>
                    <a:p>
                      <a:r>
                        <a:rPr lang="pt-BR" sz="1800" b="1" kern="1200" dirty="0">
                          <a:solidFill>
                            <a:srgbClr val="1F4E79"/>
                          </a:solidFill>
                          <a:effectLst/>
                          <a:latin typeface="+mn-lt"/>
                          <a:ea typeface="+mn-ea"/>
                          <a:cs typeface="+mn-cs"/>
                        </a:rPr>
                        <a:t>A proposta suprime o § 2º do art. 334.</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2DF89D99-A8E9-6812-C2AE-53BC203D1033}"/>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93</a:t>
            </a:r>
          </a:p>
        </p:txBody>
      </p:sp>
    </p:spTree>
    <p:extLst>
      <p:ext uri="{BB962C8B-B14F-4D97-AF65-F5344CB8AC3E}">
        <p14:creationId xmlns:p14="http://schemas.microsoft.com/office/powerpoint/2010/main" val="14280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BCD62C68-89AA-76A8-C8F2-DC7334F8D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289663"/>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FISCALIZAÇÃO III</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742650060"/>
              </p:ext>
            </p:extLst>
          </p:nvPr>
        </p:nvGraphicFramePr>
        <p:xfrm>
          <a:off x="837117" y="1889760"/>
          <a:ext cx="10517756" cy="307848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411782">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60749">
                <a:tc>
                  <a:txBody>
                    <a:bodyPr/>
                    <a:lstStyle/>
                    <a:p>
                      <a:r>
                        <a:rPr lang="pt-BR" sz="1800" b="0" kern="1200" dirty="0">
                          <a:solidFill>
                            <a:srgbClr val="1F4E79"/>
                          </a:solidFill>
                          <a:effectLst/>
                          <a:latin typeface="+mn-lt"/>
                          <a:ea typeface="+mn-ea"/>
                          <a:cs typeface="+mn-cs"/>
                        </a:rPr>
                        <a:t>Não prevê a consulta pela autoridade fiscal ao ambiente compartilhado das Administrações Tributárias para identificar se já houve procedimento fiscal por outro ente federativo.</a:t>
                      </a:r>
                    </a:p>
                  </a:txBody>
                  <a:tcPr/>
                </a:tc>
                <a:tc>
                  <a:txBody>
                    <a:bodyPr/>
                    <a:lstStyle/>
                    <a:p>
                      <a:r>
                        <a:rPr lang="pt-BR" sz="1800" b="1" kern="1200" dirty="0">
                          <a:solidFill>
                            <a:srgbClr val="1F4E79"/>
                          </a:solidFill>
                          <a:effectLst/>
                          <a:latin typeface="+mn-lt"/>
                          <a:ea typeface="+mn-ea"/>
                          <a:cs typeface="+mn-cs"/>
                        </a:rPr>
                        <a:t>Inserção de § 3º ao art. 327 do PLP para prever que a autoridade fiscal deverá consultar o ambiente previsto no art. 324, inciso II, a fim de identificar se houve procedimento fiscal por outro ente da federação relativo ao mesmo período e fatos econômicos, caso já tenha ocorrido, deverá inicialmente apresentar a fundamentação que justifique novo procedimento, e não a utilização dos resultados do procedimento compartilhado.</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19BDB6CF-6C60-4F73-13DE-905F8471E5E5}"/>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94</a:t>
            </a:r>
          </a:p>
        </p:txBody>
      </p:sp>
    </p:spTree>
    <p:extLst>
      <p:ext uri="{BB962C8B-B14F-4D97-AF65-F5344CB8AC3E}">
        <p14:creationId xmlns:p14="http://schemas.microsoft.com/office/powerpoint/2010/main" val="350407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5F862A82-A3A1-A933-1DE6-7A2467FE1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7" y="306916"/>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FISCALIZAÇÃO IV</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53152460"/>
              </p:ext>
            </p:extLst>
          </p:nvPr>
        </p:nvGraphicFramePr>
        <p:xfrm>
          <a:off x="837117" y="1889760"/>
          <a:ext cx="10517756" cy="307848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411782">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60749">
                <a:tc>
                  <a:txBody>
                    <a:bodyPr/>
                    <a:lstStyle/>
                    <a:p>
                      <a:r>
                        <a:rPr lang="pt-BR" sz="1800" b="0" kern="1200" dirty="0">
                          <a:solidFill>
                            <a:srgbClr val="1F4E79"/>
                          </a:solidFill>
                          <a:effectLst/>
                          <a:latin typeface="+mn-lt"/>
                          <a:ea typeface="+mn-ea"/>
                          <a:cs typeface="+mn-cs"/>
                        </a:rPr>
                        <a:t>Prevê, no § 1º do art. 340, que as multas de ofício aplicáveis à CBS e ao IBS terão percentual duplicado para as infrações cometidas pelo sujeito passivo durante o período em que estiver submetido ao REF, sem prejuízo da adoção de outras medidas previstas na legislação tributária, administrativa ou penal.</a:t>
                      </a:r>
                    </a:p>
                  </a:txBody>
                  <a:tcPr/>
                </a:tc>
                <a:tc>
                  <a:txBody>
                    <a:bodyPr/>
                    <a:lstStyle/>
                    <a:p>
                      <a:r>
                        <a:rPr lang="pt-BR" sz="1800" kern="1200" dirty="0">
                          <a:solidFill>
                            <a:srgbClr val="1F4E79"/>
                          </a:solidFill>
                          <a:effectLst/>
                          <a:latin typeface="+mn-lt"/>
                          <a:ea typeface="+mn-ea"/>
                          <a:cs typeface="+mn-cs"/>
                        </a:rPr>
                        <a:t>Inclui a observância do </a:t>
                      </a:r>
                      <a:r>
                        <a:rPr lang="pt-BR" sz="1800" b="1" kern="1200" dirty="0">
                          <a:solidFill>
                            <a:srgbClr val="1F4E79"/>
                          </a:solidFill>
                          <a:effectLst/>
                          <a:latin typeface="+mn-lt"/>
                          <a:ea typeface="+mn-ea"/>
                          <a:cs typeface="+mn-cs"/>
                        </a:rPr>
                        <a:t>limite global de 100% do valor do débito ou crédito tributário correspondente às multas de ofício.</a:t>
                      </a:r>
                    </a:p>
                    <a:p>
                      <a:r>
                        <a:rPr lang="pt-BR" sz="1800" kern="1200" dirty="0">
                          <a:solidFill>
                            <a:srgbClr val="1F4E79"/>
                          </a:solidFill>
                          <a:effectLst/>
                          <a:latin typeface="+mn-lt"/>
                          <a:ea typeface="+mn-ea"/>
                          <a:cs typeface="+mn-cs"/>
                        </a:rPr>
                        <a:t>Restringe o percentual da penalidade que poderá ser aplicada ao sujeito passivo. A título de exemplo, hoje, em caso de reincidência, pode-se aplicar, na esfera federal, multa de 150% do valor do imposto devido, nos termos do inciso VII do § 1º do art. 44 da Lei nº 9.430/1996.</a:t>
                      </a: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798D48A6-A7E8-CE63-CFD6-05B4C80290CE}"/>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95</a:t>
            </a:r>
          </a:p>
        </p:txBody>
      </p:sp>
    </p:spTree>
    <p:extLst>
      <p:ext uri="{BB962C8B-B14F-4D97-AF65-F5344CB8AC3E}">
        <p14:creationId xmlns:p14="http://schemas.microsoft.com/office/powerpoint/2010/main" val="67920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80B7E6A1-B616-924B-0F04-FF549E26B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6" y="240482"/>
            <a:ext cx="9680275" cy="927390"/>
          </a:xfrm>
        </p:spPr>
        <p:txBody>
          <a:bodyPr>
            <a:noAutofit/>
          </a:bodyPr>
          <a:lstStyle/>
          <a:p>
            <a:pPr algn="ctr">
              <a:lnSpc>
                <a:spcPct val="100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CRIAÇÃO DE REDUTOR PARA NEUTRALIZAR OS EFEITOS DE AUMENTOS DE ALÍQUOTAS DO ICMS SOBRE A DISTRIBUIÇÃO DAS RECEITAS DO IBS ENTRE OS ENTES FEDERADOS.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4004741039"/>
              </p:ext>
            </p:extLst>
          </p:nvPr>
        </p:nvGraphicFramePr>
        <p:xfrm>
          <a:off x="837116" y="2301240"/>
          <a:ext cx="10517756" cy="2255520"/>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411782">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1460749">
                <a:tc>
                  <a:txBody>
                    <a:bodyPr/>
                    <a:lstStyle/>
                    <a:p>
                      <a:r>
                        <a:rPr lang="pt-BR" sz="1800" b="1" kern="1200" dirty="0">
                          <a:solidFill>
                            <a:srgbClr val="1F4E79"/>
                          </a:solidFill>
                          <a:effectLst/>
                          <a:latin typeface="+mn-lt"/>
                          <a:ea typeface="+mn-ea"/>
                          <a:cs typeface="+mn-cs"/>
                        </a:rPr>
                        <a:t>....</a:t>
                      </a:r>
                    </a:p>
                  </a:txBody>
                  <a:tcPr/>
                </a:tc>
                <a:tc>
                  <a:txBody>
                    <a:bodyPr/>
                    <a:lstStyle/>
                    <a:p>
                      <a:r>
                        <a:rPr lang="pt-BR" sz="1800" b="1" kern="1200" dirty="0">
                          <a:solidFill>
                            <a:srgbClr val="1F4E79"/>
                          </a:solidFill>
                          <a:effectLst/>
                          <a:latin typeface="+mn-lt"/>
                          <a:ea typeface="+mn-ea"/>
                          <a:cs typeface="+mn-cs"/>
                        </a:rPr>
                        <a:t>Propõe limitar a 2024 o período cujas receitas tributárias dos entes sejam utilizadas para efeito de cálculo da repartição federativa do IBS.</a:t>
                      </a:r>
                    </a:p>
                    <a:p>
                      <a:endParaRPr lang="pt-BR" sz="1800" kern="1200" dirty="0">
                        <a:solidFill>
                          <a:schemeClr val="dk1"/>
                        </a:solidFill>
                        <a:effectLst/>
                        <a:latin typeface="+mn-lt"/>
                        <a:ea typeface="+mn-ea"/>
                        <a:cs typeface="+mn-cs"/>
                      </a:endParaRPr>
                    </a:p>
                    <a:p>
                      <a:r>
                        <a:rPr lang="pt-BR" sz="1800" kern="1200" dirty="0">
                          <a:solidFill>
                            <a:schemeClr val="dk1"/>
                          </a:solidFill>
                          <a:effectLst/>
                          <a:latin typeface="+mn-lt"/>
                          <a:ea typeface="+mn-ea"/>
                          <a:cs typeface="+mn-cs"/>
                        </a:rPr>
                        <a:t> </a:t>
                      </a:r>
                    </a:p>
                    <a:p>
                      <a:endParaRPr lang="pt-BR" sz="1800" kern="1200" dirty="0">
                        <a:solidFill>
                          <a:srgbClr val="1F4E79"/>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1262D6C9-E099-7C73-0196-EA4502737A86}"/>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96</a:t>
            </a:r>
          </a:p>
        </p:txBody>
      </p:sp>
    </p:spTree>
    <p:extLst>
      <p:ext uri="{BB962C8B-B14F-4D97-AF65-F5344CB8AC3E}">
        <p14:creationId xmlns:p14="http://schemas.microsoft.com/office/powerpoint/2010/main" val="208594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A5732099-1D7F-044B-949F-72166B1FE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2" name="Título 1">
            <a:extLst>
              <a:ext uri="{FF2B5EF4-FFF2-40B4-BE49-F238E27FC236}">
                <a16:creationId xmlns:a16="http://schemas.microsoft.com/office/drawing/2014/main" id="{A678299D-92F5-9476-2DA8-C143D5923E6C}"/>
              </a:ext>
            </a:extLst>
          </p:cNvPr>
          <p:cNvSpPr>
            <a:spLocks noGrp="1"/>
          </p:cNvSpPr>
          <p:nvPr>
            <p:ph type="title"/>
          </p:nvPr>
        </p:nvSpPr>
        <p:spPr>
          <a:xfrm>
            <a:off x="1255856" y="215610"/>
            <a:ext cx="9680275" cy="927390"/>
          </a:xfrm>
        </p:spPr>
        <p:txBody>
          <a:bodyPr>
            <a:noAutofit/>
          </a:bodyPr>
          <a:lstStyle/>
          <a:p>
            <a:pPr algn="ctr">
              <a:lnSpc>
                <a:spcPct val="107000"/>
              </a:lnSpc>
              <a:spcAft>
                <a:spcPts val="800"/>
              </a:spcAft>
            </a:pPr>
            <a:r>
              <a:rPr lang="pt-BR" sz="2400" b="1" kern="100" dirty="0">
                <a:solidFill>
                  <a:schemeClr val="bg1"/>
                </a:solidFill>
                <a:effectLst/>
                <a:latin typeface="+mn-lt"/>
                <a:ea typeface="Times New Roman" panose="02020603050405020304" pitchFamily="18" charset="0"/>
                <a:cs typeface="Times New Roman" panose="02020603050405020304" pitchFamily="18" charset="0"/>
              </a:rPr>
              <a:t>ESTIMATIVA DE IMPACTO NAS ALÍQUOTAS DE REFERÊNCIA DO IBS E DA CBS</a:t>
            </a:r>
          </a:p>
        </p:txBody>
      </p:sp>
      <p:graphicFrame>
        <p:nvGraphicFramePr>
          <p:cNvPr id="4" name="Espaço Reservado para Conteúdo 3">
            <a:extLst>
              <a:ext uri="{FF2B5EF4-FFF2-40B4-BE49-F238E27FC236}">
                <a16:creationId xmlns:a16="http://schemas.microsoft.com/office/drawing/2014/main" id="{99DFED03-1C04-FA0A-07FF-72B3966D8CE0}"/>
              </a:ext>
            </a:extLst>
          </p:cNvPr>
          <p:cNvGraphicFramePr>
            <a:graphicFrameLocks noGrp="1"/>
          </p:cNvGraphicFramePr>
          <p:nvPr>
            <p:ph idx="1"/>
            <p:extLst>
              <p:ext uri="{D42A27DB-BD31-4B8C-83A1-F6EECF244321}">
                <p14:modId xmlns:p14="http://schemas.microsoft.com/office/powerpoint/2010/main" val="3257060496"/>
              </p:ext>
            </p:extLst>
          </p:nvPr>
        </p:nvGraphicFramePr>
        <p:xfrm>
          <a:off x="837115" y="1548442"/>
          <a:ext cx="10517756" cy="4060955"/>
        </p:xfrm>
        <a:graphic>
          <a:graphicData uri="http://schemas.openxmlformats.org/drawingml/2006/table">
            <a:tbl>
              <a:tblPr firstRow="1" bandRow="1">
                <a:tableStyleId>{5C22544A-7EE6-4342-B048-85BDC9FD1C3A}</a:tableStyleId>
              </a:tblPr>
              <a:tblGrid>
                <a:gridCol w="5210001">
                  <a:extLst>
                    <a:ext uri="{9D8B030D-6E8A-4147-A177-3AD203B41FA5}">
                      <a16:colId xmlns:a16="http://schemas.microsoft.com/office/drawing/2014/main" val="1448021692"/>
                    </a:ext>
                  </a:extLst>
                </a:gridCol>
                <a:gridCol w="5307755">
                  <a:extLst>
                    <a:ext uri="{9D8B030D-6E8A-4147-A177-3AD203B41FA5}">
                      <a16:colId xmlns:a16="http://schemas.microsoft.com/office/drawing/2014/main" val="3105638139"/>
                    </a:ext>
                  </a:extLst>
                </a:gridCol>
              </a:tblGrid>
              <a:tr h="507307">
                <a:tc>
                  <a:txBody>
                    <a:bodyPr/>
                    <a:lstStyle/>
                    <a:p>
                      <a:r>
                        <a:rPr lang="pt-BR" sz="2800" b="1" u="sng" kern="1200" dirty="0">
                          <a:solidFill>
                            <a:schemeClr val="lt1"/>
                          </a:solidFill>
                          <a:effectLst/>
                          <a:latin typeface="+mn-lt"/>
                          <a:ea typeface="+mn-ea"/>
                          <a:cs typeface="+mn-cs"/>
                        </a:rPr>
                        <a:t>Propostas PLP 68:</a:t>
                      </a:r>
                      <a:endParaRPr lang="pt-BR" sz="2800" dirty="0"/>
                    </a:p>
                  </a:txBody>
                  <a:tcPr/>
                </a:tc>
                <a:tc>
                  <a:txBody>
                    <a:bodyPr/>
                    <a:lstStyle/>
                    <a:p>
                      <a:r>
                        <a:rPr lang="pt-BR" sz="2800" b="1" u="sng" kern="1200" dirty="0">
                          <a:solidFill>
                            <a:schemeClr val="lt1"/>
                          </a:solidFill>
                          <a:effectLst/>
                          <a:latin typeface="+mn-lt"/>
                          <a:ea typeface="+mn-ea"/>
                          <a:cs typeface="+mn-cs"/>
                        </a:rPr>
                        <a:t>Sugestão GT CAE:</a:t>
                      </a:r>
                      <a:r>
                        <a:rPr lang="pt-BR" sz="2800" b="1" kern="1200" dirty="0">
                          <a:solidFill>
                            <a:schemeClr val="lt1"/>
                          </a:solidFill>
                          <a:effectLst/>
                          <a:latin typeface="+mn-lt"/>
                          <a:ea typeface="+mn-ea"/>
                          <a:cs typeface="+mn-cs"/>
                        </a:rPr>
                        <a:t> </a:t>
                      </a:r>
                      <a:endParaRPr lang="pt-BR" sz="2800" dirty="0"/>
                    </a:p>
                  </a:txBody>
                  <a:tcPr/>
                </a:tc>
                <a:extLst>
                  <a:ext uri="{0D108BD9-81ED-4DB2-BD59-A6C34878D82A}">
                    <a16:rowId xmlns:a16="http://schemas.microsoft.com/office/drawing/2014/main" val="1709496124"/>
                  </a:ext>
                </a:extLst>
              </a:tr>
              <a:tr h="3542795">
                <a:tc>
                  <a:txBody>
                    <a:bodyPr/>
                    <a:lstStyle/>
                    <a:p>
                      <a:r>
                        <a:rPr lang="pt-BR" sz="1800" b="0" kern="1200" dirty="0">
                          <a:solidFill>
                            <a:srgbClr val="1F4E79"/>
                          </a:solidFill>
                          <a:effectLst/>
                          <a:latin typeface="+mn-lt"/>
                          <a:ea typeface="+mn-ea"/>
                          <a:cs typeface="+mn-cs"/>
                        </a:rPr>
                        <a:t>O PLP exige que o Congresso Nacional apresente a estimativa de impacto nas alíquotas de referência do Imposto sobre Bens e Serviços (IBS) e da Contribuição Social sobre Bens e Serviços (CBS) dos projetos de lei complementar em tramitação que reduzam ou aumentem a arrecadação desses tributos sem atribuir-lhe meios para que realize esse cálculo.</a:t>
                      </a:r>
                    </a:p>
                  </a:txBody>
                  <a:tcPr/>
                </a:tc>
                <a:tc>
                  <a:txBody>
                    <a:bodyPr/>
                    <a:lstStyle/>
                    <a:p>
                      <a:r>
                        <a:rPr lang="pt-BR" sz="1400" b="1" kern="1200" dirty="0">
                          <a:solidFill>
                            <a:srgbClr val="1F4E79"/>
                          </a:solidFill>
                          <a:effectLst/>
                          <a:latin typeface="+mn-lt"/>
                          <a:ea typeface="+mn-ea"/>
                          <a:cs typeface="+mn-cs"/>
                        </a:rPr>
                        <a:t>Determina que a estimativa possa ser apresentada pelo autor ou pelo relator da proposição em Plenário ou em Comissão da Câmara dos Deputados ou do Senado Federal. Além disso, incumbimos ao Tribunal de Contas da União (TCU), juntamente com o Executivo e o Comitê Gestor do IBS (CGIBS), o dever de apresentar a estimativa de impacto, no prazo de 20 dias, atendendo a pedido de qualquer uma das Casas ou de suas Comissões. Afinal, o TCU possui o papel crucial de homologar a metodologia e os cálculos para fixação da alíquota de referência por resolução do Senado Federal. Determina, ainda, que esses órgãos mantenham sistema eletrônico com base de dados que permita a realização da estimativa de impacto, com acesso disponibilizado aos órgãos de assessoramento técnico do Congresso Nacional.</a:t>
                      </a:r>
                      <a:endParaRPr lang="pt-BR" sz="1400" b="1" kern="1200" dirty="0">
                        <a:solidFill>
                          <a:schemeClr val="dk1"/>
                        </a:solidFill>
                        <a:effectLst/>
                        <a:latin typeface="+mn-lt"/>
                        <a:ea typeface="+mn-ea"/>
                        <a:cs typeface="+mn-cs"/>
                      </a:endParaRPr>
                    </a:p>
                  </a:txBody>
                  <a:tcPr/>
                </a:tc>
                <a:extLst>
                  <a:ext uri="{0D108BD9-81ED-4DB2-BD59-A6C34878D82A}">
                    <a16:rowId xmlns:a16="http://schemas.microsoft.com/office/drawing/2014/main" val="3721793824"/>
                  </a:ext>
                </a:extLst>
              </a:tr>
            </a:tbl>
          </a:graphicData>
        </a:graphic>
      </p:graphicFrame>
      <p:sp>
        <p:nvSpPr>
          <p:cNvPr id="5" name="CaixaDeTexto 4">
            <a:extLst>
              <a:ext uri="{FF2B5EF4-FFF2-40B4-BE49-F238E27FC236}">
                <a16:creationId xmlns:a16="http://schemas.microsoft.com/office/drawing/2014/main" id="{2032DA6C-3741-652B-38C7-F03782429AA6}"/>
              </a:ext>
            </a:extLst>
          </p:cNvPr>
          <p:cNvSpPr txBox="1"/>
          <p:nvPr/>
        </p:nvSpPr>
        <p:spPr>
          <a:xfrm>
            <a:off x="267418" y="284672"/>
            <a:ext cx="448573" cy="369332"/>
          </a:xfrm>
          <a:prstGeom prst="rect">
            <a:avLst/>
          </a:prstGeom>
          <a:noFill/>
        </p:spPr>
        <p:txBody>
          <a:bodyPr wrap="square" rtlCol="0">
            <a:spAutoFit/>
          </a:bodyPr>
          <a:lstStyle/>
          <a:p>
            <a:r>
              <a:rPr lang="pt-BR" b="1" dirty="0">
                <a:solidFill>
                  <a:schemeClr val="bg1"/>
                </a:solidFill>
              </a:rPr>
              <a:t>97</a:t>
            </a:r>
          </a:p>
        </p:txBody>
      </p:sp>
    </p:spTree>
    <p:extLst>
      <p:ext uri="{BB962C8B-B14F-4D97-AF65-F5344CB8AC3E}">
        <p14:creationId xmlns:p14="http://schemas.microsoft.com/office/powerpoint/2010/main" val="323594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767D-37C4-15D1-2D43-4BB31C24B031}"/>
            </a:ext>
          </a:extLst>
        </p:cNvPr>
        <p:cNvGrpSpPr/>
        <p:nvPr/>
      </p:nvGrpSpPr>
      <p:grpSpPr>
        <a:xfrm>
          <a:off x="0" y="0"/>
          <a:ext cx="0" cy="0"/>
          <a:chOff x="0" y="0"/>
          <a:chExt cx="0" cy="0"/>
        </a:xfrm>
      </p:grpSpPr>
      <p:pic>
        <p:nvPicPr>
          <p:cNvPr id="7" name="Imagem 6" descr="Texto&#10;&#10;Descrição gerada automaticamente com confiança média">
            <a:extLst>
              <a:ext uri="{FF2B5EF4-FFF2-40B4-BE49-F238E27FC236}">
                <a16:creationId xmlns:a16="http://schemas.microsoft.com/office/drawing/2014/main" id="{2FC5406A-7777-B01E-F2DA-A4A01DE1E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Espaço Reservado para Conteúdo 3">
            <a:extLst>
              <a:ext uri="{FF2B5EF4-FFF2-40B4-BE49-F238E27FC236}">
                <a16:creationId xmlns:a16="http://schemas.microsoft.com/office/drawing/2014/main" id="{156C4DE8-4F6D-F4A9-580B-5654F04ECC27}"/>
              </a:ext>
            </a:extLst>
          </p:cNvPr>
          <p:cNvSpPr>
            <a:spLocks noGrp="1"/>
          </p:cNvSpPr>
          <p:nvPr>
            <p:ph idx="1"/>
          </p:nvPr>
        </p:nvSpPr>
        <p:spPr>
          <a:xfrm>
            <a:off x="457200" y="1274100"/>
            <a:ext cx="10895012" cy="3587232"/>
          </a:xfrm>
        </p:spPr>
        <p:txBody>
          <a:bodyPr numCol="1">
            <a:noAutofit/>
          </a:bodyPr>
          <a:lstStyle/>
          <a:p>
            <a:pPr marL="342900" lvl="0" indent="-342900">
              <a:lnSpc>
                <a:spcPct val="107000"/>
              </a:lnSpc>
              <a:spcAft>
                <a:spcPts val="600"/>
              </a:spcAft>
              <a:buFont typeface="+mj-lt"/>
              <a:buAutoNum type="alphaLcParenR"/>
            </a:pPr>
            <a:r>
              <a:rPr lang="pt-BR" sz="1800" u="sng" kern="100" dirty="0">
                <a:solidFill>
                  <a:srgbClr val="1F4E79"/>
                </a:solidFill>
                <a:effectLst/>
                <a:ea typeface="Calibri" panose="020F0502020204030204" pitchFamily="34" charset="0"/>
                <a:cs typeface="Times New Roman" panose="02020603050405020304" pitchFamily="18" charset="0"/>
              </a:rPr>
              <a:t>Estabelecimento da alíquota de Alíquota de referência </a:t>
            </a:r>
            <a:endParaRPr lang="pt-BR" sz="1800" kern="100" dirty="0">
              <a:solidFill>
                <a:srgbClr val="1F4E79"/>
              </a:solidFill>
              <a:effectLst/>
              <a:ea typeface="Calibri" panose="020F0502020204030204" pitchFamily="34" charset="0"/>
              <a:cs typeface="Times New Roman" panose="02020603050405020304" pitchFamily="18" charset="0"/>
            </a:endParaRPr>
          </a:p>
          <a:p>
            <a:pPr indent="540385" algn="just">
              <a:lnSpc>
                <a:spcPct val="107000"/>
              </a:lnSpc>
              <a:spcAft>
                <a:spcPts val="600"/>
              </a:spcAft>
            </a:pPr>
            <a:r>
              <a:rPr lang="pt-BR" sz="1800" kern="100" dirty="0">
                <a:solidFill>
                  <a:srgbClr val="1F4E79"/>
                </a:solidFill>
                <a:effectLst/>
                <a:ea typeface="Calibri" panose="020F0502020204030204" pitchFamily="34" charset="0"/>
                <a:cs typeface="Times New Roman" panose="02020603050405020304" pitchFamily="18" charset="0"/>
              </a:rPr>
              <a:t>O Poder Executivo trabalha com a alíquota de referência de 26,5% que seria equivalente à tributação sobre o consumo em vigor hoje no Brasil, podendo chegar a 27,98%. Há inúmeros estudiosos, economistas questionando os números apresentados pelo Governo.</a:t>
            </a:r>
          </a:p>
          <a:p>
            <a:pPr indent="540385" algn="just">
              <a:lnSpc>
                <a:spcPct val="107000"/>
              </a:lnSpc>
              <a:spcAft>
                <a:spcPts val="600"/>
              </a:spcAft>
            </a:pPr>
            <a:r>
              <a:rPr lang="pt-BR" sz="1800" kern="100" dirty="0">
                <a:solidFill>
                  <a:srgbClr val="1F4E79"/>
                </a:solidFill>
                <a:effectLst/>
                <a:ea typeface="Times New Roman" panose="02020603050405020304" pitchFamily="18" charset="0"/>
                <a:cs typeface="Times New Roman" panose="02020603050405020304" pitchFamily="18" charset="0"/>
              </a:rPr>
              <a:t>O Sr. </a:t>
            </a:r>
            <a:r>
              <a:rPr lang="pt-BR" sz="1800" b="1" kern="100" dirty="0">
                <a:solidFill>
                  <a:srgbClr val="1F4E79"/>
                </a:solidFill>
                <a:effectLst/>
                <a:ea typeface="Times New Roman" panose="02020603050405020304" pitchFamily="18" charset="0"/>
                <a:cs typeface="Times New Roman" panose="02020603050405020304" pitchFamily="18" charset="0"/>
              </a:rPr>
              <a:t>Roberto Giannetti da Fonseca</a:t>
            </a:r>
            <a:r>
              <a:rPr lang="pt-BR" sz="1800" kern="100" dirty="0">
                <a:solidFill>
                  <a:srgbClr val="1F4E79"/>
                </a:solidFill>
                <a:effectLst/>
                <a:ea typeface="Times New Roman" panose="02020603050405020304" pitchFamily="18" charset="0"/>
                <a:cs typeface="Times New Roman" panose="02020603050405020304" pitchFamily="18" charset="0"/>
              </a:rPr>
              <a:t>, economista, na audiência pública do GT da CAE de 3 de setembro de 2024 ressaltou que “a alíquota referencial estimada em 26,5% não tem consistência técnica e que o Governo não demonstrou quais foram os dados utilizados para se chegar a esse número.” Sustenta que a </a:t>
            </a:r>
            <a:r>
              <a:rPr lang="pt-BR" sz="1800" b="1" kern="100" dirty="0">
                <a:solidFill>
                  <a:srgbClr val="1F4E79"/>
                </a:solidFill>
                <a:effectLst/>
                <a:ea typeface="Times New Roman" panose="02020603050405020304" pitchFamily="18" charset="0"/>
                <a:cs typeface="Times New Roman" panose="02020603050405020304" pitchFamily="18" charset="0"/>
              </a:rPr>
              <a:t>alíquota média da tributação sobre o consumo seria de 20%,</a:t>
            </a:r>
            <a:r>
              <a:rPr lang="pt-BR" sz="1800" kern="100" dirty="0">
                <a:solidFill>
                  <a:srgbClr val="1F4E79"/>
                </a:solidFill>
                <a:effectLst/>
                <a:ea typeface="Times New Roman" panose="02020603050405020304" pitchFamily="18" charset="0"/>
                <a:cs typeface="Times New Roman" panose="02020603050405020304" pitchFamily="18" charset="0"/>
              </a:rPr>
              <a:t> conforme a seguinte exposição: (AP 03.09)</a:t>
            </a:r>
            <a:endParaRPr lang="pt-BR" sz="1800" kern="100" dirty="0">
              <a:solidFill>
                <a:srgbClr val="1F4E79"/>
              </a:solidFill>
              <a:effectLst/>
              <a:ea typeface="Calibri" panose="020F0502020204030204" pitchFamily="34" charset="0"/>
              <a:cs typeface="Times New Roman" panose="02020603050405020304" pitchFamily="18" charset="0"/>
            </a:endParaRPr>
          </a:p>
        </p:txBody>
      </p:sp>
      <p:sp>
        <p:nvSpPr>
          <p:cNvPr id="9" name="Título 8">
            <a:extLst>
              <a:ext uri="{FF2B5EF4-FFF2-40B4-BE49-F238E27FC236}">
                <a16:creationId xmlns:a16="http://schemas.microsoft.com/office/drawing/2014/main" id="{EE8A2C01-17FF-E1FC-2C2C-CF7EF1C8A6A8}"/>
              </a:ext>
            </a:extLst>
          </p:cNvPr>
          <p:cNvSpPr>
            <a:spLocks noGrp="1"/>
          </p:cNvSpPr>
          <p:nvPr>
            <p:ph type="title"/>
          </p:nvPr>
        </p:nvSpPr>
        <p:spPr>
          <a:xfrm>
            <a:off x="435810" y="473479"/>
            <a:ext cx="11320379" cy="629397"/>
          </a:xfrm>
        </p:spPr>
        <p:txBody>
          <a:bodyPr>
            <a:noAutofit/>
          </a:bodyPr>
          <a:lstStyle/>
          <a:p>
            <a:pPr algn="ctr">
              <a:lnSpc>
                <a:spcPct val="107000"/>
              </a:lnSpc>
              <a:spcAft>
                <a:spcPts val="600"/>
              </a:spcAft>
            </a:pPr>
            <a:r>
              <a:rPr lang="pt-BR" sz="2800" b="1" kern="100" dirty="0">
                <a:solidFill>
                  <a:srgbClr val="1F4E79"/>
                </a:solidFill>
                <a:effectLst/>
                <a:latin typeface="+mn-lt"/>
                <a:ea typeface="Calibri" panose="020F0502020204030204" pitchFamily="34" charset="0"/>
                <a:cs typeface="Times New Roman" panose="02020603050405020304" pitchFamily="18" charset="0"/>
              </a:rPr>
              <a:t>ALGUNS DESAFIOS DA REFORMA E TRIBUTÁRIA e PÓS-REFORMA</a:t>
            </a:r>
            <a:endParaRPr lang="pt-BR" sz="2800" kern="100" dirty="0">
              <a:solidFill>
                <a:srgbClr val="1F4E79"/>
              </a:solidFill>
              <a:effectLst/>
              <a:latin typeface="+mn-lt"/>
              <a:ea typeface="Calibri" panose="020F0502020204030204" pitchFamily="34" charset="0"/>
              <a:cs typeface="Times New Roman" panose="02020603050405020304" pitchFamily="18" charset="0"/>
            </a:endParaRPr>
          </a:p>
        </p:txBody>
      </p:sp>
      <p:pic>
        <p:nvPicPr>
          <p:cNvPr id="2" name="Picture 306443589" descr="Texto, Tabela&#10;&#10;Descrição gerada automaticamente">
            <a:extLst>
              <a:ext uri="{FF2B5EF4-FFF2-40B4-BE49-F238E27FC236}">
                <a16:creationId xmlns:a16="http://schemas.microsoft.com/office/drawing/2014/main" id="{0351AF7B-AC52-11F5-1E77-7A12EC680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405" y="4226944"/>
            <a:ext cx="4481189" cy="14777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ixaDeTexto 2">
            <a:extLst>
              <a:ext uri="{FF2B5EF4-FFF2-40B4-BE49-F238E27FC236}">
                <a16:creationId xmlns:a16="http://schemas.microsoft.com/office/drawing/2014/main" id="{61DC9A3E-BD8F-24D2-0A69-CBA83F6E7CD8}"/>
              </a:ext>
            </a:extLst>
          </p:cNvPr>
          <p:cNvSpPr txBox="1"/>
          <p:nvPr/>
        </p:nvSpPr>
        <p:spPr>
          <a:xfrm>
            <a:off x="267418" y="284672"/>
            <a:ext cx="448573" cy="369332"/>
          </a:xfrm>
          <a:prstGeom prst="rect">
            <a:avLst/>
          </a:prstGeom>
          <a:noFill/>
        </p:spPr>
        <p:txBody>
          <a:bodyPr wrap="square" rtlCol="0">
            <a:spAutoFit/>
          </a:bodyPr>
          <a:lstStyle/>
          <a:p>
            <a:r>
              <a:rPr lang="pt-BR" b="1" dirty="0">
                <a:solidFill>
                  <a:srgbClr val="1F4E79"/>
                </a:solidFill>
              </a:rPr>
              <a:t>98</a:t>
            </a:r>
          </a:p>
        </p:txBody>
      </p:sp>
    </p:spTree>
    <p:extLst>
      <p:ext uri="{BB962C8B-B14F-4D97-AF65-F5344CB8AC3E}">
        <p14:creationId xmlns:p14="http://schemas.microsoft.com/office/powerpoint/2010/main" val="147726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E204805126CDD4292607EA333DE16A9" ma:contentTypeVersion="5" ma:contentTypeDescription="Crie um novo documento." ma:contentTypeScope="" ma:versionID="4fb12ff05c0a68995d5c8a6b1f50e9a5">
  <xsd:schema xmlns:xsd="http://www.w3.org/2001/XMLSchema" xmlns:xs="http://www.w3.org/2001/XMLSchema" xmlns:p="http://schemas.microsoft.com/office/2006/metadata/properties" xmlns:ns3="d37567aa-50bf-48c7-a680-75fca3f27c4f" targetNamespace="http://schemas.microsoft.com/office/2006/metadata/properties" ma:root="true" ma:fieldsID="c95ceaa08a114d832d09411502f84e12" ns3:_="">
    <xsd:import namespace="d37567aa-50bf-48c7-a680-75fca3f27c4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567aa-50bf-48c7-a680-75fca3f27c4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C09AD4-D94C-4119-A645-8C97E2F813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567aa-50bf-48c7-a680-75fca3f27c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B8706C-8046-4AEF-98C4-BA93155FE2BC}">
  <ds:schemaRefs>
    <ds:schemaRef ds:uri="http://schemas.microsoft.com/sharepoint/v3/contenttype/forms"/>
  </ds:schemaRefs>
</ds:datastoreItem>
</file>

<file path=customXml/itemProps3.xml><?xml version="1.0" encoding="utf-8"?>
<ds:datastoreItem xmlns:ds="http://schemas.openxmlformats.org/officeDocument/2006/customXml" ds:itemID="{4D4D926F-98A5-4C88-9BAF-33E1168BC708}">
  <ds:schemaRefs>
    <ds:schemaRef ds:uri="http://www.w3.org/XML/1998/namespace"/>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d37567aa-50bf-48c7-a680-75fca3f27c4f"/>
  </ds:schemaRefs>
</ds:datastoreItem>
</file>

<file path=docProps/app.xml><?xml version="1.0" encoding="utf-8"?>
<Properties xmlns="http://schemas.openxmlformats.org/officeDocument/2006/extended-properties" xmlns:vt="http://schemas.openxmlformats.org/officeDocument/2006/docPropsVTypes">
  <TotalTime>5648</TotalTime>
  <Words>12680</Words>
  <Application>Microsoft Office PowerPoint</Application>
  <PresentationFormat>Widescreen</PresentationFormat>
  <Paragraphs>787</Paragraphs>
  <Slides>107</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107</vt:i4>
      </vt:variant>
    </vt:vector>
  </HeadingPairs>
  <TitlesOfParts>
    <vt:vector size="117" baseType="lpstr">
      <vt:lpstr>Aptos</vt:lpstr>
      <vt:lpstr>Arial</vt:lpstr>
      <vt:lpstr>Calibri</vt:lpstr>
      <vt:lpstr>Calibri Light</vt:lpstr>
      <vt:lpstr>Object Black Oblique</vt:lpstr>
      <vt:lpstr>Segoe UI Black</vt:lpstr>
      <vt:lpstr>Tahoma</vt:lpstr>
      <vt:lpstr>Times New Roman</vt:lpstr>
      <vt:lpstr>Verdana</vt:lpstr>
      <vt:lpstr>Tema do Office</vt:lpstr>
      <vt:lpstr>Apresentação do PowerPoint</vt:lpstr>
      <vt:lpstr>Lista de senadores  colaboradores do Grupo de Trabalho criado em decorrência da aprovação  do REQ 66/2024-CAE</vt:lpstr>
      <vt:lpstr>Apresentação do PowerPoint</vt:lpstr>
      <vt:lpstr>O sistema  Tributário atual</vt:lpstr>
      <vt:lpstr>A importância da Reforma Tributária </vt:lpstr>
      <vt:lpstr>Não pode ser feita de qualquer jeito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Sugestões de aprimoramentos  acolhidas pelo GT</vt:lpstr>
      <vt:lpstr>Pessoas Com Deficiência (PCD)</vt:lpstr>
      <vt:lpstr>Home Care</vt:lpstr>
      <vt:lpstr>Motoristas e Entregadores por Aplicativo</vt:lpstr>
      <vt:lpstr>Monofasia para o Etanol Hidratado Combustível</vt:lpstr>
      <vt:lpstr>Contraturno Escolar</vt:lpstr>
      <vt:lpstr>Exportações Desoneração Completa da Cadeia</vt:lpstr>
      <vt:lpstr>DEFINIÇÃO DE EXPORTAÇÃO E IMPORTAÇÃO</vt:lpstr>
      <vt:lpstr>Imóvel da Pessoa Física</vt:lpstr>
      <vt:lpstr>CONSTRUÇÃO CIVIL </vt:lpstr>
      <vt:lpstr>Exclusão da Cosip da Base de Cálculo da CBS e do IBS</vt:lpstr>
      <vt:lpstr>“Autoprodução”/ “Autoconsumo Energia Elétrica – Não Incidência CBS/IBS </vt:lpstr>
      <vt:lpstr>Split payment</vt:lpstr>
      <vt:lpstr>Telecomunicação</vt:lpstr>
      <vt:lpstr>FATO GERADOR DE IBS/CBS NAS OPERAÇÕES COM GÁS NATURAL – TRANSPORTADO POR GASODUTO </vt:lpstr>
      <vt:lpstr>ÓLEO LUBRIFICANTE USADO E CONTAMINADO (OLUC) DESTINADO AO O RE-REFINO</vt:lpstr>
      <vt:lpstr>Exclusão do Imposto Seletivo sobre as bebidas açucaradas</vt:lpstr>
      <vt:lpstr>Embalagem de Apresentação (Produtos in natura)</vt:lpstr>
      <vt:lpstr>Saldo Credor de CBS</vt:lpstr>
      <vt:lpstr>Bens de Capital de Concessionárias de Serviço Público</vt:lpstr>
      <vt:lpstr>Transição – Reequilíbrio Contratos</vt:lpstr>
      <vt:lpstr>RESSARCIMENTO DE CRÉDITO DE CBS E IBS</vt:lpstr>
      <vt:lpstr>Exclusão do Imposto Seletivo sobre a extração de  bens minerais, petróleo, gás natural</vt:lpstr>
      <vt:lpstr>SERVIÇOS DE NATUREZA INTELECTUAL  (PROFISSIONAIS LIBERAIS)</vt:lpstr>
      <vt:lpstr>Insumos Agropecuários – Diferimento </vt:lpstr>
      <vt:lpstr>REDUÇÃO DE 30% DAS ALÍQUOTAS DA ATIVIDADE DE REPRESENTAÇÃO COMERCIAL</vt:lpstr>
      <vt:lpstr>SUSPENSÃO DO IBS E DA CBS SOBRE AS MATÉRIAS-PRIMAS, OS PRODUTOS INTERMEDIÁRIOS E OS MATERIAIS DE EMBALAGEM, OS COMPONENTES, CHASSIS, CARROÇARIAS, ACESSÓRIOS, PARTES E PEÇAS EMPREGADOS NA INDUSTRIALIZAÇÃO DE ÔNIBUS E MICRO-ÔNIBUS.</vt:lpstr>
      <vt:lpstr>SUJEIÇÃO PASSIVA – PROCESSAMENTO DE PAGAMENTO</vt:lpstr>
      <vt:lpstr>REGIME ESPECÍFICO DOS SERVIÇOS FINANCEIROS –  ROL NÃO TAXATIVO</vt:lpstr>
      <vt:lpstr>MANUTENÇÃO DOS CRÉDITOS DAS ENTIDADES IMUNES</vt:lpstr>
      <vt:lpstr>Minuta da Emenda</vt:lpstr>
      <vt:lpstr>NÃO INCIDÊNCIA DO IBS E DA CBS SOBRE TRANSFERÊNCIA DE BENS PÚBLICOS E PRIVADOS PARA ORGANIZAÇÕES DA SOCIEDADE CIVIL SEM FINS LUCRATIVOS</vt:lpstr>
      <vt:lpstr>RESPONSABILIDADE TRIBUTÁRIA</vt:lpstr>
      <vt:lpstr>RESPONSABILIDADE SOLIDÁRIA</vt:lpstr>
      <vt:lpstr>RESPONSABILIDADE SOLIDÁRIA DAS PLATAFORMAS DIGITAIS</vt:lpstr>
      <vt:lpstr>ENTIDADES PATRONAIS NÃO SÃO CONTRIBUINTES DE IBS/CBS (ASSIM COMO AS DE EMPREGADOS) </vt:lpstr>
      <vt:lpstr>SIMPLES NACIONAL I</vt:lpstr>
      <vt:lpstr>SIMPLES NACIONAL II</vt:lpstr>
      <vt:lpstr>ZONA FRANCA DE MANAUS (ZFM) I - CRÉDITOS PRESUMIDOS DE IBS E CBS DE EMPRESAS LOCALIZADAS NA ZFM NAS COMPRAS GOVERNAMENTAIS E NO SPLIT PAYMENT. </vt:lpstr>
      <vt:lpstr>ZFM II – ALÍQUOTA IPI PARA PRODUTOS INDUSTRIALIZADOS NA ZFM</vt:lpstr>
      <vt:lpstr>ZFM III – PERCENTUAL DE CRÉDITO PRSUMIDO DE 100% DE ACORDO  COM CRITÉRIO DE COMPETITIVIDADE</vt:lpstr>
      <vt:lpstr>ZFM IV – INCIDÊNCIA DE IBS E CBS NAS OPERAÇÕES INTERNAS NA ZFM</vt:lpstr>
      <vt:lpstr>REPORTO</vt:lpstr>
      <vt:lpstr>IMUNIDADE PARA LIVROS FÍSICOS E DIGITAIS</vt:lpstr>
      <vt:lpstr>EXCLUIR DA INCIDÊNCIA DO IMPOSTO SELETIVO OS CHARUTOS ARTESANAIS OU APLICAR ALÍQUOTAS REDUZIDAS DO IMPOSTO.</vt:lpstr>
      <vt:lpstr>APURAÇÃO MENSAL DO IMPOSTO SELETIVO</vt:lpstr>
      <vt:lpstr>INCLUSÃO DO PLÁSTICO DE USO ÚNICO NO CAMPO DE INCIDÊNCIA DO IMPOSTO SELETIVO.</vt:lpstr>
      <vt:lpstr>IMPOSTO SELETIVO REDUZIDO SOBRE BEBIDAS ALCOÓLICAS PRODUZIDAS POR MICROEMPRESAS E EMPRESAS DE PEQUENO PORTE OPTANTES PELO SIMPLES NACIONAL </vt:lpstr>
      <vt:lpstr>ATIVIDADE EMPRESARIAL x BENS E SERVIÇOS DE USO E CONSUMO PESSOAL</vt:lpstr>
      <vt:lpstr>AUMENTO DA PARTICIPAÇÃO DA SOCIEDADE CIVIL NO COMITÊ DE HARMONIZAÇÃO DAS ADMINISTRAÇÕES TRIBUTÁRIAS</vt:lpstr>
      <vt:lpstr>INCLUSÃO DE TODOS OS ÓLEOS VEGETAIS DESTINADOS À ALIMENTAÇÃO HUMANA, OS SUCOS SEM ADIÇÃO DE AÇÚCAR E CONSERVANTES, OS FUNGOS E AS CASTANHAS NA LISTA DE ITENS DA CESTA BÁSICA NACIONAL DE ALIMENTOS.</vt:lpstr>
      <vt:lpstr>INCLUSÃO DOS SERVIÇOS DE ESTERILIZAÇÃO E INSTRUMENTAÇÃO CIRÚRGICA COMO SERVIÇOS DE SAÚDE PARA FINS DE REDUÇÃO DA ALÍQUOTA EM 60%</vt:lpstr>
      <vt:lpstr>INCLUSÃO DOS SERVIÇOS VETERINÁRIOS COMO SERVIÇOS DE SAÚDE  PARA FINS DE REDUÇÃO DA ALÍQUOTA EM 60%.</vt:lpstr>
      <vt:lpstr>REDUÇÃO DE 60% DAS ALÍQUOTAS DO IBS E DA CBS PARA O SETOR DE HOTELARIA, PARQUES DE DIVERSÃO E PARQUES TEMÁTICOS</vt:lpstr>
      <vt:lpstr>REDUÇÃO DE 60% DAS ALÍQUOTAS DO IBS E DA CBS PARA O SETOR DE BARES E RESTAURANTES</vt:lpstr>
      <vt:lpstr>INCLUSÃO DOS EVENTOS SOCIAIS (CASAMENTOS, ANIVERSÁRIOS ETC.) NO ROL DE EVENTOS BENEFICIADOS COM ALÍQUOTAS DE IBS E CBS REDUZIDAS EM 60% (ART. 134).</vt:lpstr>
      <vt:lpstr>REDUÇÃO DE 60% DAS ALÍQUOTAS DO IBS E DA CBS PARA O SETOR DE AGÊNCIAS DE TURISMO</vt:lpstr>
      <vt:lpstr>CORREÇÃO DO TRATAMENTO DO PLP À INTERMEDIAÇÃO DE PASSAGENS AÉREAS PELAS AGÊNCIAS DE TURISMO.</vt:lpstr>
      <vt:lpstr>AMPLIAÇÃO DAS ATIVIDADES DO SETOR CULTURAL ALCANÇADAS PELAS ALÍQUOTAS REDUZIDAS EM 60%.</vt:lpstr>
      <vt:lpstr>COOPERATIVAS</vt:lpstr>
      <vt:lpstr>ENQUADRAMENTO DOS SERVIÇOS DE ATIVIDADES DE CONDICIONAMENTO FÍSICO COMO ATIVIDADES DESPORTIVAS</vt:lpstr>
      <vt:lpstr>CONSÓRCIOS</vt:lpstr>
      <vt:lpstr>SEGURO RURAL</vt:lpstr>
      <vt:lpstr>REGIME ESPECÍFICO – FINANCEIRO  (SEGURO)</vt:lpstr>
      <vt:lpstr>DIFERIMENTO IBS/CBS NA ENERGIA ELÉTRICA PARA  O MOMENTO DO CONSUMO </vt:lpstr>
      <vt:lpstr>INCLUI EMPRESAS PÚBLICAS COMO BENEFICIÁRIAS DO REGIME DIFERENCIADO PARA BENS E SERVIÇOS RELACIONADOS A SOBERANIA E SEGURANÇA NACIONAL, SEGURANÇA DA INFORMAÇÃO E SEGURANÇA CIBERNÉTICA – REDUÇÃO EM 60% ALÍQUOTA CBS/IBS. </vt:lpstr>
      <vt:lpstr>REGIME DE TRANSIÇÃO DE BENS DE CAPITAL</vt:lpstr>
      <vt:lpstr>SUBSTITUIÇÃO DO TERMO “DESTINATÁRIO” POR “ADQUIRENTE”  (Inciso X, art. 11). </vt:lpstr>
      <vt:lpstr>PRORROGAÇÃO DO PRAZO DE IMPLEMENTAÇÃO DA COBRANÇA DA CBS  E DO IBS OU DISPENSA DE MULTAS PELO DESCUMPRIMENTO DAS OBRIGAÇÕES ACESSÓRIAS OU PRINCIPAIS DURANTE 2026</vt:lpstr>
      <vt:lpstr>CONVÊNIOS PARA MAXIMIZAR EFICIÊNCIA NA FISCALIZAÇÃO DO IBS  E DA CBS</vt:lpstr>
      <vt:lpstr>APROVEITAMENTO DE CRÉDITO DE IPI PARA COMPENSAÇÃO DE OUTROS TRIBUTOS</vt:lpstr>
      <vt:lpstr>REGIME ESPECIAL DE FISCALIZAÇÃO</vt:lpstr>
      <vt:lpstr>FISCALIZAÇÃO I</vt:lpstr>
      <vt:lpstr>FISCALIZAÇÃO II</vt:lpstr>
      <vt:lpstr>FISCALIZAÇÃO III</vt:lpstr>
      <vt:lpstr>FISCALIZAÇÃO IV</vt:lpstr>
      <vt:lpstr>CRIAÇÃO DE REDUTOR PARA NEUTRALIZAR OS EFEITOS DE AUMENTOS DE ALÍQUOTAS DO ICMS SOBRE A DISTRIBUIÇÃO DAS RECEITAS DO IBS ENTRE OS ENTES FEDERADOS.</vt:lpstr>
      <vt:lpstr>ESTIMATIVA DE IMPACTO NAS ALÍQUOTAS DE REFERÊNCIA DO IBS E DA CBS</vt:lpstr>
      <vt:lpstr>ALGUNS DESAFIOS DA REFORMA E TRIBUTÁRIA e PÓS-REFORMA</vt:lpstr>
      <vt:lpstr>ALGUNS DESAFIOS DA REFORMA E TRIBUTÁRIA E PÓS-REFORMA</vt:lpstr>
      <vt:lpstr>ALGUNS DESAFIOS DA REFORMA E TRIBUTÁRIA e PÓS-REFORMA</vt:lpstr>
      <vt:lpstr>ALGUNS DESAFIOS DA REFORMA E TRIBUTÁRIA e PÓS-REFORMA</vt:lpstr>
      <vt:lpstr>ALGUNS DESAFIOS DA REFORMA E TRIBUTÁRIA e PÓS-REFORMA</vt:lpstr>
      <vt:lpstr>Precisamos da  Reforma  Tributária </vt:lpstr>
      <vt:lpstr>Apresentação do PowerPoint</vt:lpstr>
      <vt:lpstr>Apresentação do PowerPoint</vt:lpstr>
      <vt:lpstr>Apresentação do PowerPoint</vt:lpstr>
    </vt:vector>
  </TitlesOfParts>
  <Company>Senado Federal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Adrianne Teixeira de Bessa</dc:creator>
  <cp:lastModifiedBy>Erika Mara Barbacena</cp:lastModifiedBy>
  <cp:revision>133</cp:revision>
  <cp:lastPrinted>2024-09-30T22:29:43Z</cp:lastPrinted>
  <dcterms:created xsi:type="dcterms:W3CDTF">2024-08-19T18:39:08Z</dcterms:created>
  <dcterms:modified xsi:type="dcterms:W3CDTF">2024-10-29T12:53:17Z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0x010100CE204805126CDD4292607EA333DE16A9</vt:lpwstr>
  </property>
</Properties>
</file>