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256" r:id="rId3"/>
    <p:sldId id="257" r:id="rId4"/>
    <p:sldId id="476" r:id="rId5"/>
    <p:sldId id="467" r:id="rId6"/>
    <p:sldId id="475" r:id="rId7"/>
    <p:sldId id="462" r:id="rId8"/>
    <p:sldId id="473" r:id="rId9"/>
    <p:sldId id="450" r:id="rId10"/>
    <p:sldId id="477" r:id="rId11"/>
    <p:sldId id="479" r:id="rId12"/>
    <p:sldId id="469" r:id="rId13"/>
    <p:sldId id="478" r:id="rId14"/>
    <p:sldId id="481" r:id="rId15"/>
    <p:sldId id="457" r:id="rId16"/>
    <p:sldId id="470" r:id="rId17"/>
    <p:sldId id="480" r:id="rId18"/>
    <p:sldId id="482" r:id="rId19"/>
    <p:sldId id="483" r:id="rId20"/>
    <p:sldId id="485" r:id="rId21"/>
    <p:sldId id="487" r:id="rId22"/>
    <p:sldId id="488" r:id="rId23"/>
    <p:sldId id="490" r:id="rId24"/>
    <p:sldId id="492" r:id="rId25"/>
    <p:sldId id="494" r:id="rId26"/>
    <p:sldId id="466" r:id="rId27"/>
    <p:sldId id="495" r:id="rId28"/>
    <p:sldId id="463" r:id="rId29"/>
    <p:sldId id="454" r:id="rId30"/>
    <p:sldId id="262" r:id="rId3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1A68DE78-6874-0444-BDE6-C09260E1D51E}">
          <p14:sldIdLst>
            <p14:sldId id="256"/>
            <p14:sldId id="257"/>
            <p14:sldId id="476"/>
            <p14:sldId id="467"/>
            <p14:sldId id="475"/>
            <p14:sldId id="462"/>
            <p14:sldId id="473"/>
            <p14:sldId id="450"/>
            <p14:sldId id="477"/>
            <p14:sldId id="479"/>
            <p14:sldId id="469"/>
            <p14:sldId id="478"/>
            <p14:sldId id="481"/>
            <p14:sldId id="457"/>
            <p14:sldId id="470"/>
          </p14:sldIdLst>
        </p14:section>
        <p14:section name="semiotica" id="{D3EEF9E3-F1C3-F548-92E2-7B6942CD1299}">
          <p14:sldIdLst>
            <p14:sldId id="480"/>
            <p14:sldId id="482"/>
            <p14:sldId id="483"/>
            <p14:sldId id="485"/>
            <p14:sldId id="487"/>
            <p14:sldId id="488"/>
            <p14:sldId id="490"/>
            <p14:sldId id="492"/>
            <p14:sldId id="494"/>
          </p14:sldIdLst>
        </p14:section>
        <p14:section name="final" id="{A2430EC9-21E9-7642-BA43-64912DDCF3DF}">
          <p14:sldIdLst>
            <p14:sldId id="466"/>
            <p14:sldId id="495"/>
            <p14:sldId id="463"/>
            <p14:sldId id="45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87082" autoAdjust="0"/>
  </p:normalViewPr>
  <p:slideViewPr>
    <p:cSldViewPr>
      <p:cViewPr varScale="1">
        <p:scale>
          <a:sx n="98" d="100"/>
          <a:sy n="98" d="100"/>
        </p:scale>
        <p:origin x="204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3348D69-4021-4EC2-8D7C-11A71A26B3E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595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93139-E23E-4824-85DE-384008E594FF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8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6D21B-4F4C-4141-8A08-87FD51EE7AA1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3D90661B-2F5D-4B07-A646-F475E383DFF2}" type="slidenum">
              <a:rPr lang="pt-B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pt-BR" dirty="0" smtClean="0"/>
          </a:p>
          <a:p>
            <a:r>
              <a:rPr lang="pt-BR" sz="1200" dirty="0" smtClean="0"/>
              <a:t>Artigo 6º: São direitos básicos do consumidor:</a:t>
            </a:r>
          </a:p>
          <a:p>
            <a:r>
              <a:rPr lang="pt-BR" sz="1200" dirty="0" smtClean="0"/>
              <a:t> I - a proteção da vida, saúde e segurança contra os riscos provocados por práticas no fornecimento de produtos e serviços considerados perigosos ou nocivos;</a:t>
            </a:r>
          </a:p>
          <a:p>
            <a:r>
              <a:rPr lang="pt-BR" sz="1200" dirty="0" smtClean="0"/>
              <a:t> III - a informação adequada e clara sobre os diferentes produtos e serviços, com especificação correta de quantidade, características, composição, qualidade e preço, bem como sobre os riscos que apresentem;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3348D69-4021-4EC2-8D7C-11A71A26B3E5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41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39048-0417-416A-BC30-23A9D0D41062}" type="slidenum">
              <a:rPr lang="pt-BR" altLang="pt-BR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lang="pt-BR" altLang="pt-BR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AE3B-2185-4968-919C-B255B84C35DC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EE62-2B20-4C65-AD58-DDAF225AF3E1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54813" y="661988"/>
            <a:ext cx="2098675" cy="5689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61988"/>
            <a:ext cx="6145213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0AEB7-BD4B-43DB-BBDC-E19E18D7E985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65AD-0244-4CDD-9058-7C8B3F63B9D2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AA8D-662C-496C-9DFF-D52F130CCC97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825F-A2C9-4C2B-8A68-88BEDBD8E756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4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40354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857375"/>
            <a:ext cx="40354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ED7A-FC29-47AC-A871-688654240FED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6F41-E84F-4D71-AF69-8E9E7E4AC440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8D39-4706-4CB7-A933-FA60842D7134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8504-B1D0-4E43-9CE2-85C0C7C2512E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4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6A8E-D15C-47A2-A61B-25B74627028C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0CF76-E1F7-48AC-97E6-AB559810AF11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5DA3-233B-4469-B9BD-236AF37C4916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9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211E-EEB6-4449-90CF-D1E506BDB064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4638" y="661988"/>
            <a:ext cx="2055812" cy="5689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61988"/>
            <a:ext cx="6015038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F600-FD9C-4FFB-B77B-6DA5B27E0A7B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0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7C38-3030-4DBC-B6FF-A69C0356ADC0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412115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30750" y="1857375"/>
            <a:ext cx="4122738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1C05-9F07-4AD8-9CAF-D28628F13297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9327-A6D6-4D71-B6B2-6844FC1A0AD7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B2B-0A2E-4D23-895C-F6DBC86FA93F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00E5-3A14-4F1A-9814-1268C27E4B1A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9F8C-BD60-43C4-8F7A-EC83792B2F7F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54F3-456A-4B9D-9AC9-987B352105B7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1988"/>
            <a:ext cx="8223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396288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4763"/>
            <a:ext cx="7556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B7F054-2577-4ADD-827F-E446B4E05E43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  <p:pic>
        <p:nvPicPr>
          <p:cNvPr id="1038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3075" r="3003" b="4080"/>
          <a:stretch>
            <a:fillRect/>
          </a:stretch>
        </p:blipFill>
        <p:spPr bwMode="auto">
          <a:xfrm>
            <a:off x="6500813" y="2857500"/>
            <a:ext cx="2286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+mj-lt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Trebuchet MS" pitchFamily="34" charset="0"/>
          <a:ea typeface="Lucida Sans Unicode" panose="020B0602030504020204" pitchFamily="34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7F7F7F"/>
          </a:solidFill>
          <a:latin typeface="+mn-lt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7F7F7F"/>
          </a:solidFill>
          <a:latin typeface="+mn-lt"/>
          <a:ea typeface="Lucida Sans Unicode" panose="020B06020305040202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3075" r="3003" b="4080"/>
          <a:stretch>
            <a:fillRect/>
          </a:stretch>
        </p:blipFill>
        <p:spPr bwMode="auto">
          <a:xfrm>
            <a:off x="0" y="0"/>
            <a:ext cx="2195736" cy="13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1988"/>
            <a:ext cx="8223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6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32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6838"/>
            <a:ext cx="75565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2400">
                <a:solidFill>
                  <a:srgbClr val="FFFFFF"/>
                </a:solidFill>
                <a:latin typeface="Georgia" panose="02040502050405020303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A94A21C-CE39-4CFE-ABE2-DABF7FF73B41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3B81"/>
          </a:solidFill>
          <a:latin typeface="Century Gothic" pitchFamily="34" charset="0"/>
          <a:ea typeface="Lucida Sans Unicode" panose="020B0602030504020204" pitchFamily="34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3B81"/>
          </a:solidFill>
          <a:latin typeface="Trebuchet MS" pitchFamily="34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7F7F7F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7F7F7F"/>
          </a:solidFill>
          <a:latin typeface="Century Gothic" pitchFamily="34" charset="0"/>
          <a:ea typeface="Lucida Sans Unicode" panose="020B06020305040202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9512" y="1124744"/>
            <a:ext cx="5616624" cy="551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3200" b="1" dirty="0">
                <a:latin typeface="Century Gothic" panose="020B0502020202020204" pitchFamily="34" charset="0"/>
              </a:rPr>
              <a:t>Rotulagem de alimentos transgênicos: em defesa do direito à informação e da segurança alimentar e nutricional </a:t>
            </a:r>
          </a:p>
          <a:p>
            <a:pPr eaLnBrk="1" hangingPunct="1">
              <a:buSzPct val="100000"/>
            </a:pPr>
            <a:endParaRPr lang="pt-BR" altLang="pt-BR" sz="240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eaLnBrk="1" hangingPunct="1">
              <a:buSzPct val="100000"/>
            </a:pPr>
            <a:endParaRPr lang="pt-BR" altLang="pt-BR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eaLnBrk="1" hangingPunct="1">
              <a:buSzPct val="100000"/>
            </a:pPr>
            <a:r>
              <a:rPr lang="pt-BR" altLang="pt-BR" sz="2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Ana Paula </a:t>
            </a:r>
            <a:r>
              <a:rPr lang="pt-BR" altLang="pt-BR" sz="24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Bortoletto</a:t>
            </a:r>
          </a:p>
          <a:p>
            <a:pPr eaLnBrk="1" hangingPunct="1">
              <a:buSzPct val="100000"/>
            </a:pPr>
            <a:endParaRPr lang="pt-BR" altLang="pt-BR" sz="2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eaLnBrk="1" hangingPunct="1">
              <a:buSzPct val="100000"/>
            </a:pPr>
            <a:endParaRPr lang="pt-BR" altLang="pt-BR" sz="2400" b="1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eaLnBrk="1" hangingPunct="1">
              <a:buSzPct val="100000"/>
            </a:pPr>
            <a:r>
              <a:rPr lang="pt-BR" alt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Audi</a:t>
            </a:r>
            <a:r>
              <a:rPr lang="pt-BR" alt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ência Pública sobre PLC 34/2015 – </a:t>
            </a:r>
          </a:p>
          <a:p>
            <a:pPr eaLnBrk="1" hangingPunct="1">
              <a:buSzPct val="100000"/>
            </a:pPr>
            <a:r>
              <a:rPr lang="pt-BR" altLang="pt-BR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12 de agosto de 2015</a:t>
            </a:r>
            <a:endParaRPr lang="pt-BR" altLang="pt-BR" sz="2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eaLnBrk="1" hangingPunct="1">
              <a:buSzPct val="100000"/>
            </a:pPr>
            <a:endParaRPr lang="pt-BR" altLang="pt-BR" sz="24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68690" cy="1311275"/>
          </a:xfrm>
        </p:spPr>
        <p:txBody>
          <a:bodyPr/>
          <a:lstStyle/>
          <a:p>
            <a:pPr algn="r"/>
            <a:r>
              <a:rPr lang="pt-BR" sz="3200" b="1" dirty="0" smtClean="0"/>
              <a:t>Regulaç</a:t>
            </a:r>
            <a:r>
              <a:rPr lang="pt-BR" sz="3200" b="1" dirty="0" smtClean="0"/>
              <a:t>ão </a:t>
            </a:r>
            <a:r>
              <a:rPr lang="pt-BR" sz="3200" b="1" i="1" dirty="0" smtClean="0"/>
              <a:t>a posteriori </a:t>
            </a:r>
            <a:r>
              <a:rPr lang="pt-BR" sz="3200" b="1" dirty="0" err="1" smtClean="0"/>
              <a:t>x</a:t>
            </a:r>
            <a:r>
              <a:rPr lang="pt-BR" sz="3200" b="1" dirty="0" smtClean="0"/>
              <a:t> </a:t>
            </a:r>
            <a:r>
              <a:rPr lang="pt-BR" sz="3200" b="1" i="1" dirty="0" smtClean="0"/>
              <a:t>a priori</a:t>
            </a:r>
            <a:endParaRPr lang="pt-BR" sz="32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2859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PLC 34 vai contra </a:t>
            </a: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tendência e teoria da moderna </a:t>
            </a:r>
            <a:r>
              <a:rPr lang="pt-BR" dirty="0" smtClean="0"/>
              <a:t>regulação:</a:t>
            </a:r>
          </a:p>
          <a:p>
            <a:pPr marL="857250" lvl="1" indent="-457200">
              <a:buFont typeface="Arial" charset="0"/>
              <a:buChar char="•"/>
            </a:pPr>
            <a:r>
              <a:rPr lang="pt-BR" dirty="0" smtClean="0"/>
              <a:t>Prop</a:t>
            </a:r>
            <a:r>
              <a:rPr lang="pt-BR" dirty="0" smtClean="0"/>
              <a:t>õe que </a:t>
            </a:r>
            <a:r>
              <a:rPr lang="pt-BR" dirty="0" smtClean="0"/>
              <a:t>o </a:t>
            </a:r>
            <a:r>
              <a:rPr lang="pt-BR" dirty="0"/>
              <a:t>mercado seja regulado </a:t>
            </a:r>
            <a:r>
              <a:rPr lang="pt-BR" i="1" dirty="0"/>
              <a:t>a posteriori</a:t>
            </a:r>
            <a:r>
              <a:rPr lang="pt-BR" dirty="0"/>
              <a:t>, mas dependente de ação fiscalizatória (análise laboratorial) e permitindo, portanto, largo terreno para a corrupção, aumento de custos para o Estado e para a iniciativa privada, além </a:t>
            </a:r>
            <a:r>
              <a:rPr lang="pt-BR" dirty="0" smtClean="0"/>
              <a:t>de ser ineficaz. </a:t>
            </a:r>
          </a:p>
          <a:p>
            <a:pPr marL="857250" lvl="1" indent="-457200">
              <a:buFont typeface="Arial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declaração </a:t>
            </a:r>
            <a:r>
              <a:rPr lang="pt-BR" i="1" dirty="0"/>
              <a:t>a priori </a:t>
            </a:r>
            <a:r>
              <a:rPr lang="pt-BR" dirty="0"/>
              <a:t>do fornecedor repousa na ideia da responsabilidade objetiva e </a:t>
            </a:r>
            <a:r>
              <a:rPr lang="pt-BR" dirty="0" smtClean="0"/>
              <a:t>n</a:t>
            </a:r>
            <a:r>
              <a:rPr lang="pt-BR" dirty="0" smtClean="0"/>
              <a:t>ão </a:t>
            </a:r>
            <a:r>
              <a:rPr lang="pt-BR" dirty="0" smtClean="0"/>
              <a:t>depende</a:t>
            </a:r>
            <a:r>
              <a:rPr lang="pt-BR" dirty="0"/>
              <a:t>, em grande medida, da ação contínua do aparato de fiscalização. </a:t>
            </a:r>
          </a:p>
          <a:p>
            <a:pPr marL="457200" indent="-457200"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35018" cy="1311275"/>
          </a:xfrm>
        </p:spPr>
        <p:txBody>
          <a:bodyPr/>
          <a:lstStyle/>
          <a:p>
            <a:pPr algn="r"/>
            <a:r>
              <a:rPr lang="pt-BR" sz="3200" b="1" dirty="0" smtClean="0"/>
              <a:t>PLC 34/2015: </a:t>
            </a:r>
            <a:r>
              <a:rPr lang="pt-BR" sz="3200" b="1" dirty="0" smtClean="0"/>
              <a:t>pontos espec</a:t>
            </a:r>
            <a:r>
              <a:rPr lang="pt-BR" sz="3200" b="1" dirty="0" smtClean="0"/>
              <a:t>íficos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6482"/>
            <a:ext cx="8583290" cy="26626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dirty="0" smtClean="0"/>
              <a:t>Rotulagem por </a:t>
            </a:r>
            <a:r>
              <a:rPr lang="pt-BR" dirty="0" err="1" smtClean="0"/>
              <a:t>detectabilidade</a:t>
            </a:r>
            <a:r>
              <a:rPr lang="pt-BR" dirty="0" smtClean="0"/>
              <a:t> </a:t>
            </a:r>
            <a:r>
              <a:rPr lang="pt-BR" dirty="0" err="1" smtClean="0"/>
              <a:t>x</a:t>
            </a:r>
            <a:r>
              <a:rPr lang="pt-BR" dirty="0" smtClean="0"/>
              <a:t> rastreabilidade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S</a:t>
            </a:r>
            <a:r>
              <a:rPr lang="pt-BR" dirty="0" smtClean="0"/>
              <a:t>ímbolo </a:t>
            </a:r>
            <a:r>
              <a:rPr lang="pt-BR" dirty="0" err="1" smtClean="0"/>
              <a:t>T</a:t>
            </a:r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Espécie doadora dos genes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/>
          </a:p>
          <a:p>
            <a:pPr>
              <a:buFont typeface="Arial" charset="0"/>
              <a:buChar char="•"/>
            </a:pPr>
            <a:endParaRPr lang="pt-BR" dirty="0"/>
          </a:p>
          <a:p>
            <a:pPr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9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063010" cy="1311275"/>
          </a:xfrm>
        </p:spPr>
        <p:txBody>
          <a:bodyPr/>
          <a:lstStyle/>
          <a:p>
            <a:pPr algn="r"/>
            <a:r>
              <a:rPr lang="pt-BR" sz="3600" b="1" dirty="0" err="1" smtClean="0"/>
              <a:t>Dectabilidade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x</a:t>
            </a:r>
            <a:r>
              <a:rPr lang="pt-BR" sz="3600" b="1" dirty="0" smtClean="0"/>
              <a:t> </a:t>
            </a:r>
            <a:br>
              <a:rPr lang="pt-BR" sz="3600" b="1" dirty="0" smtClean="0"/>
            </a:br>
            <a:r>
              <a:rPr lang="pt-BR" sz="3600" b="1" dirty="0" smtClean="0"/>
              <a:t>rastreabilidade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40160"/>
            <a:ext cx="8712968" cy="5445224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t-BR" dirty="0"/>
              <a:t>A exigência da rotulagem de </a:t>
            </a:r>
            <a:r>
              <a:rPr lang="pt-BR" dirty="0" smtClean="0"/>
              <a:t>transgênicos </a:t>
            </a:r>
            <a:r>
              <a:rPr lang="pt-BR" dirty="0"/>
              <a:t>apenas mediante comprovação por análise laboratorial, na prática, representa o fim da rotulagem de produtos processados, que perderam grande parte do seu DNA ou proteínas de origem </a:t>
            </a:r>
            <a:r>
              <a:rPr lang="pt-BR" dirty="0" smtClean="0"/>
              <a:t>transgênica</a:t>
            </a:r>
            <a:r>
              <a:rPr lang="pt-BR" dirty="0"/>
              <a:t>!</a:t>
            </a:r>
            <a:endParaRPr lang="pt-BR" dirty="0" smtClean="0"/>
          </a:p>
          <a:p>
            <a:pPr marL="457200" indent="-457200">
              <a:buFont typeface="Arial" charset="0"/>
              <a:buChar char="•"/>
            </a:pPr>
            <a:endParaRPr lang="pt-BR" sz="2400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sz="2400" dirty="0"/>
              <a:t>A</a:t>
            </a:r>
            <a:r>
              <a:rPr lang="pt-BR" sz="2400" dirty="0" smtClean="0"/>
              <a:t>s </a:t>
            </a:r>
            <a:r>
              <a:rPr lang="pt-BR" sz="2400" dirty="0"/>
              <a:t>técnicas mais usadas para este fim (</a:t>
            </a:r>
            <a:r>
              <a:rPr lang="pt-BR" sz="2400" dirty="0" smtClean="0"/>
              <a:t>PCR) são </a:t>
            </a:r>
            <a:r>
              <a:rPr lang="pt-BR" sz="2400" dirty="0"/>
              <a:t>capazes de identificar o DNA </a:t>
            </a:r>
            <a:r>
              <a:rPr lang="pt-BR" sz="2400" dirty="0" smtClean="0"/>
              <a:t>mas, </a:t>
            </a:r>
            <a:r>
              <a:rPr lang="pt-BR" sz="2400" b="1" dirty="0"/>
              <a:t>não quantificam </a:t>
            </a:r>
            <a:r>
              <a:rPr lang="pt-BR" sz="2400" dirty="0"/>
              <a:t>esse </a:t>
            </a:r>
            <a:r>
              <a:rPr lang="pt-BR" sz="2400" dirty="0" smtClean="0"/>
              <a:t>DNA</a:t>
            </a:r>
            <a:r>
              <a:rPr lang="pt-BR" sz="2400" dirty="0"/>
              <a:t> </a:t>
            </a:r>
            <a:r>
              <a:rPr lang="pt-BR" sz="2400" dirty="0" smtClean="0"/>
              <a:t>– teste do Idec  realizado na Su</a:t>
            </a:r>
            <a:r>
              <a:rPr lang="pt-BR" sz="2400" dirty="0" smtClean="0"/>
              <a:t>í</a:t>
            </a:r>
            <a:r>
              <a:rPr lang="pt-BR" sz="2400" dirty="0" smtClean="0"/>
              <a:t>ça</a:t>
            </a:r>
          </a:p>
          <a:p>
            <a:pPr marL="857250" lvl="1" indent="-457200">
              <a:buFont typeface="Arial" charset="0"/>
              <a:buChar char="•"/>
            </a:pPr>
            <a:r>
              <a:rPr lang="pt-BR" sz="2400" dirty="0"/>
              <a:t>O</a:t>
            </a:r>
            <a:r>
              <a:rPr lang="pt-BR" sz="2400" dirty="0" smtClean="0"/>
              <a:t> </a:t>
            </a:r>
            <a:r>
              <a:rPr lang="pt-BR" sz="2400" dirty="0"/>
              <a:t>consumidor </a:t>
            </a:r>
            <a:r>
              <a:rPr lang="pt-BR" sz="2400" dirty="0" smtClean="0"/>
              <a:t>fica impedido de conhecer </a:t>
            </a:r>
            <a:r>
              <a:rPr lang="pt-BR" sz="2400" dirty="0"/>
              <a:t>a origem dos produtos que </a:t>
            </a:r>
            <a:r>
              <a:rPr lang="pt-BR" sz="2400" dirty="0" smtClean="0"/>
              <a:t>consome, </a:t>
            </a:r>
            <a:r>
              <a:rPr lang="pt-BR" sz="2400" dirty="0"/>
              <a:t>inclusive a partir da matéria-prima que os compõem. </a:t>
            </a:r>
          </a:p>
          <a:p>
            <a:pPr marL="857250" lvl="1" indent="-457200">
              <a:buFont typeface="Arial" charset="0"/>
              <a:buChar char="•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0781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567066" cy="1311275"/>
          </a:xfrm>
        </p:spPr>
        <p:txBody>
          <a:bodyPr/>
          <a:lstStyle/>
          <a:p>
            <a:pPr algn="r"/>
            <a:r>
              <a:rPr lang="pt-BR" sz="3200" b="1" dirty="0" smtClean="0"/>
              <a:t>Aus</a:t>
            </a:r>
            <a:r>
              <a:rPr lang="pt-BR" sz="3200" b="1" dirty="0" smtClean="0"/>
              <a:t>ência da </a:t>
            </a:r>
            <a:r>
              <a:rPr lang="pt-BR" sz="3200" b="1" dirty="0" smtClean="0"/>
              <a:t>Rastreabilidade leva o consumidor ao engano!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340768"/>
            <a:ext cx="8784976" cy="5184576"/>
          </a:xfrm>
        </p:spPr>
        <p:txBody>
          <a:bodyPr/>
          <a:lstStyle/>
          <a:p>
            <a:pPr marL="400050" lvl="1" indent="0"/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 smtClean="0"/>
              <a:t>Alimentos </a:t>
            </a:r>
            <a:r>
              <a:rPr lang="pt-BR" dirty="0"/>
              <a:t>sabidamente transgênicos, como óleo de soja, por exemplo, perderiam, de maneira </a:t>
            </a:r>
            <a:r>
              <a:rPr lang="pt-BR" b="1" dirty="0"/>
              <a:t>ABSURDA</a:t>
            </a:r>
            <a:r>
              <a:rPr lang="pt-BR" dirty="0"/>
              <a:t>, esta rotulagem. </a:t>
            </a:r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inda mais absurdo: o </a:t>
            </a:r>
            <a:r>
              <a:rPr lang="pt-BR" dirty="0"/>
              <a:t>óleo de </a:t>
            </a:r>
            <a:r>
              <a:rPr lang="pt-BR" dirty="0" smtClean="0"/>
              <a:t>soja sabidamente transg</a:t>
            </a:r>
            <a:r>
              <a:rPr lang="pt-BR" dirty="0" smtClean="0"/>
              <a:t>ênico poderia utilizar</a:t>
            </a:r>
            <a:r>
              <a:rPr lang="pt-BR" dirty="0" smtClean="0"/>
              <a:t> </a:t>
            </a:r>
            <a:r>
              <a:rPr lang="pt-BR" dirty="0"/>
              <a:t>a expressão “livre de transgênicos”, uma vez que a presença de OGM não será detectada nesse produto.</a:t>
            </a:r>
          </a:p>
          <a:p>
            <a:pPr marL="0" indent="0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27551"/>
          <a:stretch/>
        </p:blipFill>
        <p:spPr>
          <a:xfrm>
            <a:off x="4716016" y="4687487"/>
            <a:ext cx="3779912" cy="20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708882" cy="1311275"/>
          </a:xfrm>
        </p:spPr>
        <p:txBody>
          <a:bodyPr/>
          <a:lstStyle/>
          <a:p>
            <a:pPr algn="r"/>
            <a:r>
              <a:rPr lang="pt-BR" sz="3200" b="1" dirty="0" smtClean="0"/>
              <a:t>Riscos sanit</a:t>
            </a:r>
            <a:r>
              <a:rPr lang="pt-BR" sz="3200" b="1" dirty="0" smtClean="0"/>
              <a:t>ários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511256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PLC 34/2015 desobriga </a:t>
            </a:r>
            <a:r>
              <a:rPr lang="pt-BR" sz="2400" dirty="0" smtClean="0"/>
              <a:t>a </a:t>
            </a:r>
            <a:r>
              <a:rPr lang="pt-BR" sz="2400" dirty="0"/>
              <a:t>rotulagem de produtos de origem animal alimentados com ração transgênica. Hoje, praticamente todas as rações animais (inclusive domésticos) trazem a rotulagem. </a:t>
            </a:r>
            <a:endParaRPr lang="pt-BR" sz="2400" dirty="0" smtClean="0"/>
          </a:p>
          <a:p>
            <a:pPr lvl="1">
              <a:buFont typeface="Arial" charset="0"/>
              <a:buChar char="•"/>
            </a:pPr>
            <a:r>
              <a:rPr lang="pt-BR" sz="2200" dirty="0" smtClean="0"/>
              <a:t>o </a:t>
            </a:r>
            <a:r>
              <a:rPr lang="pt-BR" sz="2200" dirty="0"/>
              <a:t>relaxamento do controle sanitário e da origem dos alimentos de animais foi causa determinante de várias ocorrências mundialmente conhecidas que </a:t>
            </a:r>
            <a:r>
              <a:rPr lang="pt-BR" sz="2200" dirty="0" smtClean="0"/>
              <a:t>provocaram o surgimento </a:t>
            </a:r>
            <a:r>
              <a:rPr lang="pt-BR" sz="2200" dirty="0"/>
              <a:t>indireto de doenças em seres humanos e prejuízos enormes ao próprio </a:t>
            </a:r>
            <a:r>
              <a:rPr lang="pt-BR" sz="2200" dirty="0" smtClean="0"/>
              <a:t>agronegócio (doença da “vaca louca”). </a:t>
            </a:r>
            <a:r>
              <a:rPr lang="pt-BR" sz="2200" dirty="0"/>
              <a:t>Este é o exemplo clássico no afrouxamento sanitário e na rastreabilidade da matéria-prima de rações animais, que causou bilhões de dólares de prejuízo na Europa e ainda gera preocupação.</a:t>
            </a:r>
          </a:p>
          <a:p>
            <a:pPr>
              <a:buFont typeface="Arial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51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556722" cy="1311275"/>
          </a:xfrm>
        </p:spPr>
        <p:txBody>
          <a:bodyPr/>
          <a:lstStyle/>
          <a:p>
            <a:pPr algn="r"/>
            <a:r>
              <a:rPr lang="pt-BR" sz="3200" b="1" dirty="0" smtClean="0"/>
              <a:t>Exclus</a:t>
            </a:r>
            <a:r>
              <a:rPr lang="pt-BR" sz="3200" b="1" dirty="0" smtClean="0"/>
              <a:t>ão do símbolo </a:t>
            </a:r>
            <a:r>
              <a:rPr lang="pt-BR" sz="3200" b="1" dirty="0" err="1" smtClean="0"/>
              <a:t>T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797152"/>
            <a:ext cx="1835696" cy="22005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4942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símbolo </a:t>
            </a:r>
            <a:r>
              <a:rPr lang="pt-BR" sz="2400" dirty="0" err="1"/>
              <a:t>T</a:t>
            </a:r>
            <a:r>
              <a:rPr lang="pt-BR" sz="2400" dirty="0"/>
              <a:t> contribui para a fácil visualização e identificação do alimento transgênico, mesmo para pessoas com dificuldade de leitura ou compreensão de mensagens escritas. </a:t>
            </a:r>
            <a:endParaRPr lang="pt-BR" sz="2400" dirty="0" smtClean="0"/>
          </a:p>
          <a:p>
            <a:pPr>
              <a:buFont typeface="Arial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rotulagem dos transgênicos existe desde 2003 e </a:t>
            </a:r>
            <a:r>
              <a:rPr lang="pt-BR" sz="2400" dirty="0" smtClean="0"/>
              <a:t>n</a:t>
            </a:r>
            <a:r>
              <a:rPr lang="pt-BR" sz="2400" dirty="0" smtClean="0"/>
              <a:t>ão se verifica redução no consumo de salgadinhos ou outros produtos </a:t>
            </a:r>
            <a:r>
              <a:rPr lang="pt-BR" sz="2400" dirty="0" err="1" smtClean="0"/>
              <a:t>ultraprocessados</a:t>
            </a:r>
            <a:r>
              <a:rPr lang="pt-BR" sz="2400" dirty="0" smtClean="0"/>
              <a:t> (pelo contrário!)</a:t>
            </a:r>
            <a:r>
              <a:rPr lang="pt-BR" sz="24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pt-BR" sz="2400" dirty="0" smtClean="0"/>
              <a:t>O s</a:t>
            </a:r>
            <a:r>
              <a:rPr lang="pt-BR" sz="2400" dirty="0" smtClean="0"/>
              <a:t>ímbolo contribui</a:t>
            </a:r>
            <a:r>
              <a:rPr lang="pt-BR" sz="2400" dirty="0" smtClean="0"/>
              <a:t> para </a:t>
            </a:r>
            <a:r>
              <a:rPr lang="pt-BR" sz="2400" dirty="0"/>
              <a:t>a </a:t>
            </a:r>
            <a:r>
              <a:rPr lang="pt-BR" sz="2400" dirty="0" err="1"/>
              <a:t>ostensividade</a:t>
            </a:r>
            <a:r>
              <a:rPr lang="pt-BR" sz="2400" dirty="0"/>
              <a:t> da informação (art. 31) em função de sua relativa novidade para os consumidores. </a:t>
            </a:r>
            <a:endParaRPr lang="pt-BR" sz="2400" dirty="0" smtClean="0"/>
          </a:p>
          <a:p>
            <a:pPr>
              <a:buFont typeface="Arial" charset="0"/>
              <a:buChar char="•"/>
            </a:pPr>
            <a:endParaRPr lang="pt-BR" sz="2400" dirty="0"/>
          </a:p>
          <a:p>
            <a:pPr>
              <a:buFont typeface="Arial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90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22" y="332656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/>
              <a:t>An</a:t>
            </a:r>
            <a:r>
              <a:rPr lang="pt-BR" sz="3600" b="1" dirty="0" smtClean="0"/>
              <a:t>álise </a:t>
            </a:r>
            <a:r>
              <a:rPr lang="pt-BR" sz="3600" b="1" smtClean="0"/>
              <a:t>semiótica </a:t>
            </a:r>
            <a:br>
              <a:rPr lang="pt-BR" sz="3600" b="1" smtClean="0"/>
            </a:br>
            <a:r>
              <a:rPr lang="pt-BR" sz="3600" b="1" smtClean="0"/>
              <a:t>do </a:t>
            </a:r>
            <a:r>
              <a:rPr lang="pt-BR" sz="3600" b="1" dirty="0" smtClean="0"/>
              <a:t>Símbolo </a:t>
            </a:r>
            <a:r>
              <a:rPr lang="pt-BR" sz="3600" b="1" dirty="0" err="1" smtClean="0"/>
              <a:t>T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05" y="1844824"/>
            <a:ext cx="8223250" cy="4494213"/>
          </a:xfrm>
        </p:spPr>
        <p:txBody>
          <a:bodyPr/>
          <a:lstStyle/>
          <a:p>
            <a:r>
              <a:rPr lang="pt-BR" dirty="0" smtClean="0"/>
              <a:t>Coordenada pela Professora Clotilde Perez, livre docente em Ci</a:t>
            </a:r>
            <a:r>
              <a:rPr lang="pt-BR" dirty="0" smtClean="0"/>
              <a:t>ências da </a:t>
            </a:r>
            <a:r>
              <a:rPr lang="pt-BR" dirty="0"/>
              <a:t>C</a:t>
            </a:r>
            <a:r>
              <a:rPr lang="pt-BR" dirty="0" smtClean="0"/>
              <a:t>omunicaç</a:t>
            </a:r>
            <a:r>
              <a:rPr lang="pt-BR" dirty="0" smtClean="0"/>
              <a:t>ão pela Escola de </a:t>
            </a:r>
            <a:r>
              <a:rPr lang="pt-BR" dirty="0" err="1" smtClean="0"/>
              <a:t>Comunição</a:t>
            </a:r>
            <a:r>
              <a:rPr lang="pt-BR" dirty="0" smtClean="0"/>
              <a:t> e Artes (ECA)da USP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667" t="11170" r="39187"/>
          <a:stretch>
            <a:fillRect/>
          </a:stretch>
        </p:blipFill>
        <p:spPr bwMode="auto">
          <a:xfrm>
            <a:off x="6660232" y="3429000"/>
            <a:ext cx="2304256" cy="326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75856" y="404813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>
                <a:solidFill>
                  <a:schemeClr val="bg1"/>
                </a:solidFill>
                <a:latin typeface="Arial"/>
                <a:cs typeface="Arial"/>
              </a:rPr>
              <a:t>Análise Semiótica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513" y="1700808"/>
            <a:ext cx="23042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85000"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cs typeface="Arial"/>
              </a:rPr>
              <a:t>Quando usar</a:t>
            </a:r>
            <a:endParaRPr lang="pt-BR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2132856"/>
            <a:ext cx="8784975" cy="4395466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/>
                <a:cs typeface="Arial"/>
              </a:rPr>
              <a:t>Quando se quer entender os significados de um produto, de uma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cs typeface="Arial"/>
              </a:rPr>
              <a:t>embalagem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cs typeface="Arial"/>
              </a:rPr>
              <a:t>, de um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cs typeface="Arial"/>
              </a:rPr>
              <a:t>rótulo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cs typeface="Arial"/>
              </a:rPr>
              <a:t>símbolo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cs typeface="Arial"/>
              </a:rPr>
              <a:t> ou de uma identidade visual;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Quando se quer saber que nome, slogan, assinatura ou que tipo de linguagem usar em uma marca ou campanha;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Na construção de um universo de sentido, para explorar a profundidade e a extensão de conceitos (vitalidade, feminilidade, mobilidade etc.);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Para se entender os impactos de um ambiente de compra (varejo, VM etc.);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Quando se quer conhecer os sentidos de uma peça ou campanha publicitária (em diferentes tipos de mídia ou formato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);</a:t>
            </a:r>
            <a:endParaRPr lang="pt-BR" sz="20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10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75856" y="404813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>
                <a:solidFill>
                  <a:schemeClr val="bg1"/>
                </a:solidFill>
                <a:latin typeface="Arial"/>
                <a:cs typeface="Arial"/>
              </a:rPr>
              <a:t>Análise Semiótica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513" y="1916832"/>
            <a:ext cx="792087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85000"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cs typeface="Arial"/>
              </a:rPr>
              <a:t>Considerações iniciais – o que é um símbolo?</a:t>
            </a:r>
            <a:endParaRPr lang="pt-BR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62174" y="2636912"/>
            <a:ext cx="8929563" cy="36004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O símbolo é um signo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cs typeface="Arial"/>
              </a:rPr>
              <a:t>convencional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. Ou seja, é construído por meio de leis e compartilhado por determinado grupo.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É, portanto,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cs typeface="Arial"/>
              </a:rPr>
              <a:t>arbitrário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: em princípio qualquer coisa pode representar qualquer coisa.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É capaz de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cs typeface="Arial"/>
              </a:rPr>
              <a:t>representar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, no contexto onde a semiose se dá, um objeto.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BR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Por exemplo, uma palavra é um símbolo uma vez que representa algum objeto (concreto ou não), tendo em conta as leis da língua específica em que está sendo grafada ou falada (conjunto de leis, por exemplo, a gramática). </a:t>
            </a:r>
            <a:endParaRPr lang="pt-BR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6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79712" y="40481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Análise </a:t>
            </a:r>
            <a:r>
              <a:rPr lang="pt-BR" sz="4000" b="1" spc="-150" dirty="0" err="1" smtClean="0">
                <a:solidFill>
                  <a:schemeClr val="bg1"/>
                </a:solidFill>
                <a:latin typeface="Arial"/>
                <a:cs typeface="Arial"/>
              </a:rPr>
              <a:t>qualissignos</a:t>
            </a:r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 icônicos</a:t>
            </a:r>
            <a:endParaRPr lang="pt-BR" sz="4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7152" r="25578" b="32466"/>
          <a:stretch/>
        </p:blipFill>
        <p:spPr>
          <a:xfrm>
            <a:off x="7534040" y="1112699"/>
            <a:ext cx="1584176" cy="14018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822" y="1916832"/>
            <a:ext cx="6492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Os principais </a:t>
            </a:r>
            <a:r>
              <a:rPr lang="pt-BR" sz="2000" dirty="0" err="1" smtClean="0">
                <a:solidFill>
                  <a:srgbClr val="000000"/>
                </a:solidFill>
              </a:rPr>
              <a:t>qualissignos</a:t>
            </a:r>
            <a:r>
              <a:rPr lang="pt-BR" sz="2000" dirty="0" smtClean="0">
                <a:solidFill>
                  <a:srgbClr val="000000"/>
                </a:solidFill>
              </a:rPr>
              <a:t> em questão são as cores amarelo e preto.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A cor amarela é uma cor primária (utilizada na formação de outras cores).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44" y="2514504"/>
            <a:ext cx="1072184" cy="16082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9822" y="3894448"/>
            <a:ext cx="6852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A </a:t>
            </a:r>
            <a:r>
              <a:rPr lang="pt-BR" sz="2000" dirty="0" smtClean="0">
                <a:solidFill>
                  <a:srgbClr val="000000"/>
                </a:solidFill>
              </a:rPr>
              <a:t>cor amarela vem carregada de </a:t>
            </a:r>
            <a:r>
              <a:rPr lang="pt-BR" sz="2000" dirty="0">
                <a:solidFill>
                  <a:srgbClr val="000000"/>
                </a:solidFill>
              </a:rPr>
              <a:t>intensidade (conexão inequívoca com o </a:t>
            </a:r>
            <a:r>
              <a:rPr lang="pt-BR" sz="2000" dirty="0" smtClean="0">
                <a:solidFill>
                  <a:srgbClr val="000000"/>
                </a:solidFill>
              </a:rPr>
              <a:t>sol), de luminosidade e brilho  (conexão com o ouro - reluz).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>
                <a:solidFill>
                  <a:srgbClr val="000000"/>
                </a:solidFill>
              </a:rPr>
              <a:t>É uma cor expansiva e que, portanto, atrai o olhar. Relaciona-se a vibração e movimento. Por isso é utilizada para chamar a atenção. É uma cor de interseção – movimento - por isso utilizada nos semáforos, por exemplo.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0" t="5903" r="33201" b="6666"/>
          <a:stretch/>
        </p:blipFill>
        <p:spPr>
          <a:xfrm>
            <a:off x="7641623" y="3662994"/>
            <a:ext cx="1369009" cy="2997994"/>
          </a:xfrm>
          <a:prstGeom prst="rect">
            <a:avLst/>
          </a:prstGeom>
        </p:spPr>
      </p:pic>
      <p:cxnSp>
        <p:nvCxnSpPr>
          <p:cNvPr id="11" name="Conector de seta reta 6"/>
          <p:cNvCxnSpPr/>
          <p:nvPr/>
        </p:nvCxnSpPr>
        <p:spPr bwMode="auto">
          <a:xfrm flipV="1">
            <a:off x="6964067" y="5094075"/>
            <a:ext cx="1183634" cy="56896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4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3850" y="1754188"/>
            <a:ext cx="84963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447C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447C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2000" b="1" dirty="0">
                <a:solidFill>
                  <a:srgbClr val="00447C"/>
                </a:solidFill>
                <a:latin typeface="Century Gothic" panose="020B0502020202020204" pitchFamily="34" charset="0"/>
              </a:rPr>
              <a:t>Organização não governamental </a:t>
            </a:r>
            <a:r>
              <a:rPr lang="pt-BR" altLang="pt-BR" sz="2000" dirty="0">
                <a:solidFill>
                  <a:srgbClr val="00447C"/>
                </a:solidFill>
                <a:latin typeface="Century Gothic" panose="020B0502020202020204" pitchFamily="34" charset="0"/>
              </a:rPr>
              <a:t>fundada em 1987, sem fins lucrativos, independente.</a:t>
            </a:r>
          </a:p>
          <a:p>
            <a:pPr eaLnBrk="1" hangingPunct="1">
              <a:spcBef>
                <a:spcPts val="1125"/>
              </a:spcBef>
              <a:buClr>
                <a:srgbClr val="00447C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447C"/>
                </a:solidFill>
                <a:latin typeface="Century Gothic" panose="020B0502020202020204" pitchFamily="34" charset="0"/>
              </a:rPr>
              <a:t> O Idec </a:t>
            </a:r>
            <a:r>
              <a:rPr lang="pt-BR" altLang="pt-BR" sz="2000" b="1" dirty="0">
                <a:solidFill>
                  <a:srgbClr val="00447C"/>
                </a:solidFill>
                <a:latin typeface="Century Gothic" panose="020B0502020202020204" pitchFamily="34" charset="0"/>
              </a:rPr>
              <a:t>não aceita recursos de empresas e de partidos políticos</a:t>
            </a:r>
            <a:r>
              <a:rPr lang="pt-BR" altLang="pt-BR" sz="2000" dirty="0">
                <a:solidFill>
                  <a:srgbClr val="00447C"/>
                </a:solidFill>
                <a:latin typeface="Century Gothic" panose="020B0502020202020204" pitchFamily="34" charset="0"/>
              </a:rPr>
              <a:t>. </a:t>
            </a:r>
          </a:p>
          <a:p>
            <a:pPr eaLnBrk="1" hangingPunct="1">
              <a:spcBef>
                <a:spcPts val="1125"/>
              </a:spcBef>
              <a:buClr>
                <a:srgbClr val="00447C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altLang="pt-BR" sz="2000" dirty="0">
                <a:solidFill>
                  <a:srgbClr val="00447C"/>
                </a:solidFill>
                <a:latin typeface="Century Gothic" panose="020B0502020202020204" pitchFamily="34" charset="0"/>
              </a:rPr>
              <a:t>Seu trabalho é mantido principalmente através da </a:t>
            </a:r>
            <a:r>
              <a:rPr lang="pt-BR" altLang="pt-BR" sz="2000" b="1" dirty="0">
                <a:solidFill>
                  <a:srgbClr val="00447C"/>
                </a:solidFill>
                <a:latin typeface="Century Gothic" panose="020B0502020202020204" pitchFamily="34" charset="0"/>
              </a:rPr>
              <a:t>contribuição de associados</a:t>
            </a:r>
            <a:r>
              <a:rPr lang="pt-BR" altLang="pt-BR" sz="2000" dirty="0">
                <a:solidFill>
                  <a:srgbClr val="00447C"/>
                </a:solidFill>
                <a:latin typeface="Century Gothic" panose="020B0502020202020204" pitchFamily="34" charset="0"/>
              </a:rPr>
              <a:t> (apenas pessoas físicas) que garantem a independência da organização e o compromisso com os interesses coletivos.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916238" y="341313"/>
            <a:ext cx="5770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r>
              <a:rPr lang="pt-BR" altLang="pt-BR" sz="3600" b="1">
                <a:solidFill>
                  <a:srgbClr val="003B81"/>
                </a:solidFill>
                <a:latin typeface="Century Gothic" panose="020B0502020202020204" pitchFamily="34" charset="0"/>
              </a:rPr>
              <a:t>Sobre o Idec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323850" y="4508500"/>
            <a:ext cx="8496300" cy="17288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Missão</a:t>
            </a:r>
          </a:p>
          <a:p>
            <a:pPr eaLnBrk="1" hangingPunct="1">
              <a:buSzPct val="100000"/>
            </a:pPr>
            <a:r>
              <a:rPr lang="pt-BR" altLang="pt-B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Promover a educação, a conscientização, a defesa dos direitos do consumidor e a ética nas relações de consumo, com total independência política e econômica.</a:t>
            </a:r>
            <a:r>
              <a:rPr lang="pt-BR" altLang="pt-BR" sz="2000" b="1" dirty="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79712" y="40481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Análise </a:t>
            </a:r>
            <a:r>
              <a:rPr lang="pt-BR" sz="4000" b="1" spc="-150" dirty="0" err="1" smtClean="0">
                <a:solidFill>
                  <a:schemeClr val="bg1"/>
                </a:solidFill>
                <a:latin typeface="Arial"/>
                <a:cs typeface="Arial"/>
              </a:rPr>
              <a:t>qualissignos</a:t>
            </a:r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 icônicos</a:t>
            </a:r>
            <a:endParaRPr lang="pt-BR" sz="4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4016" y="1946965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A cor amarela é amplamente utilizada como suporte para abrigar informações verbais e imagéticas, em diferentes culturas e contextos de produtos ou serviços. Senão, vejamos:</a:t>
            </a: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s://encrypted-tbn0.gstatic.com/images?q=tbn:ANd9GcSVrcNfgh8ZwOfHVGJWxSE1dqHqSoAdh1aP3llJ1eaDMpK6XSZ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0" y="3770769"/>
            <a:ext cx="3343304" cy="25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sinalização de aeropor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54" y="2693856"/>
            <a:ext cx="2194564" cy="21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banataw.com.br/trafegando/cicloplaca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18426"/>
            <a:ext cx="1303831" cy="14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upload.wikimedia.org/wikipedia/commons/thumb/1/17/Belize_Speed_Bump_Sign.JPG/800px-Belize_Speed_Bump_Sig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97" y="4880169"/>
            <a:ext cx="2040134" cy="15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extinporto.com/images/stories/raio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30" y="4888420"/>
            <a:ext cx="1826576" cy="16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2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fcalmada.com.br/imagens/placas/advertencias/grandes/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99" y="1697012"/>
            <a:ext cx="4049711" cy="28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uitaviagem.com.br/wp-content/uploads/2015/04/placa-sinalizacao-aeropor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34868"/>
          <a:stretch/>
        </p:blipFill>
        <p:spPr bwMode="auto">
          <a:xfrm>
            <a:off x="595709" y="4653136"/>
            <a:ext cx="7986044" cy="19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eroportoconfins.net/wp-content/uploads/2014/03/nova-sinalizacao-aeroporto-confin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r="14324" b="7258"/>
          <a:stretch/>
        </p:blipFill>
        <p:spPr bwMode="auto">
          <a:xfrm>
            <a:off x="576576" y="2012642"/>
            <a:ext cx="3486762" cy="24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79712" y="40481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Análise </a:t>
            </a:r>
            <a:r>
              <a:rPr lang="pt-BR" sz="4000" b="1" spc="-150" dirty="0" err="1" smtClean="0">
                <a:solidFill>
                  <a:schemeClr val="bg1"/>
                </a:solidFill>
                <a:latin typeface="Arial"/>
                <a:cs typeface="Arial"/>
              </a:rPr>
              <a:t>qualissignos</a:t>
            </a:r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 icônicos</a:t>
            </a:r>
            <a:endParaRPr lang="pt-BR" sz="4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49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79712" y="40481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Análise </a:t>
            </a:r>
            <a:r>
              <a:rPr lang="pt-BR" sz="4000" b="1" spc="-150" dirty="0" err="1" smtClean="0">
                <a:solidFill>
                  <a:schemeClr val="bg1"/>
                </a:solidFill>
                <a:latin typeface="Arial"/>
                <a:cs typeface="Arial"/>
              </a:rPr>
              <a:t>qualissignos</a:t>
            </a:r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 icônicos</a:t>
            </a:r>
            <a:endParaRPr lang="pt-BR" sz="4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7152" r="25578" b="32466"/>
          <a:stretch/>
        </p:blipFill>
        <p:spPr>
          <a:xfrm>
            <a:off x="7552948" y="1700808"/>
            <a:ext cx="1584176" cy="14018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822" y="2189572"/>
            <a:ext cx="77165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No contexto do símbolo dos transgênicos, a cor amarela funciona como pano de fundo para abrigar a informação verbal-imagética “T”. A letra T é maiúscula (família </a:t>
            </a:r>
            <a:r>
              <a:rPr lang="pt-BR" sz="2000" dirty="0" err="1" smtClean="0">
                <a:solidFill>
                  <a:srgbClr val="000000"/>
                </a:solidFill>
              </a:rPr>
              <a:t>Frutiger</a:t>
            </a:r>
            <a:r>
              <a:rPr lang="pt-BR" sz="2000" dirty="0" smtClean="0">
                <a:solidFill>
                  <a:srgbClr val="000000"/>
                </a:solidFill>
              </a:rPr>
              <a:t>), portanto, </a:t>
            </a:r>
            <a:r>
              <a:rPr lang="pt-BR" sz="2000" dirty="0">
                <a:solidFill>
                  <a:srgbClr val="000000"/>
                </a:solidFill>
              </a:rPr>
              <a:t>com forte presença e facilidade de leitura. </a:t>
            </a:r>
            <a:endParaRPr lang="pt-BR" sz="2000" dirty="0" smtClean="0">
              <a:solidFill>
                <a:srgbClr val="000000"/>
              </a:solidFill>
            </a:endParaRP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O contraste da cor preta da letra com o fundo amarelo permite boa legibilidade.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Já o contorno/borda na cor preta garante a apartação dos diferentes contextos onde será empregada – embalagem. Tradicionalmente as embalagens são objetos semióticos que se apresentam com ampla diversidade de formatos, materiais e cores, daí a importância da preservação da imagem figurativa.</a:t>
            </a:r>
            <a:endParaRPr lang="pt-BR" sz="2000" dirty="0">
              <a:solidFill>
                <a:srgbClr val="00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V="1">
            <a:off x="7552948" y="3102613"/>
            <a:ext cx="1267524" cy="169453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 bwMode="auto">
          <a:xfrm flipV="1">
            <a:off x="7552948" y="2626935"/>
            <a:ext cx="633762" cy="65804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4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79712" y="40481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Análise </a:t>
            </a:r>
            <a:r>
              <a:rPr lang="pt-BR" sz="4000" b="1" spc="-150" dirty="0" err="1" smtClean="0">
                <a:solidFill>
                  <a:schemeClr val="bg1"/>
                </a:solidFill>
                <a:latin typeface="Arial"/>
                <a:cs typeface="Arial"/>
              </a:rPr>
              <a:t>sinsigno</a:t>
            </a:r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4000" b="1" spc="-150" dirty="0" err="1" smtClean="0">
                <a:solidFill>
                  <a:schemeClr val="bg1"/>
                </a:solidFill>
                <a:latin typeface="Arial"/>
                <a:cs typeface="Arial"/>
              </a:rPr>
              <a:t>indicial</a:t>
            </a:r>
            <a:endParaRPr lang="pt-BR" sz="4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7152" r="25578" b="32466"/>
          <a:stretch/>
        </p:blipFill>
        <p:spPr>
          <a:xfrm>
            <a:off x="6876256" y="1952625"/>
            <a:ext cx="1584176" cy="14018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822" y="2189572"/>
            <a:ext cx="6276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O contexto privilegiado de uso do símbolo dos transgênicos é a embalagem.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A legislação prevê que sua aplicação ocupe </a:t>
            </a:r>
            <a:r>
              <a:rPr lang="pt-BR" sz="2000" dirty="0">
                <a:solidFill>
                  <a:srgbClr val="000000"/>
                </a:solidFill>
              </a:rPr>
              <a:t>no mínimo, 0,4% (zero vírgula quatro por cento) da área do painel </a:t>
            </a:r>
            <a:r>
              <a:rPr lang="pt-BR" sz="2000" dirty="0" smtClean="0">
                <a:solidFill>
                  <a:srgbClr val="000000"/>
                </a:solidFill>
              </a:rPr>
              <a:t>principal da embalagem, o que evidencia a preocupação do legislador com a não interferência estética do símbolo no contexto da embalagem.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Seu uso tem intenção iminentemente informativa, portanto, recobre-se da </a:t>
            </a:r>
            <a:r>
              <a:rPr lang="pt-BR" sz="2000" b="1" dirty="0" smtClean="0">
                <a:solidFill>
                  <a:srgbClr val="000000"/>
                </a:solidFill>
              </a:rPr>
              <a:t>função didática. </a:t>
            </a:r>
            <a:endParaRPr lang="pt-BR" sz="2000" b="1" dirty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1" t="14581"/>
          <a:stretch/>
        </p:blipFill>
        <p:spPr>
          <a:xfrm>
            <a:off x="6859156" y="3355745"/>
            <a:ext cx="2105332" cy="32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835150" y="-26988"/>
            <a:ext cx="7308850" cy="197961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C6C5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79712" y="404813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4000" b="1" spc="-150" dirty="0" smtClean="0">
                <a:solidFill>
                  <a:schemeClr val="bg1"/>
                </a:solidFill>
                <a:latin typeface="Arial"/>
                <a:cs typeface="Arial"/>
              </a:rPr>
              <a:t>Considerações finais</a:t>
            </a:r>
            <a:endParaRPr lang="pt-BR" sz="4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8750" y="2132856"/>
            <a:ext cx="8765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0000"/>
                </a:solidFill>
              </a:rPr>
              <a:t>Todo símbolo é uma convenção, portanto, </a:t>
            </a:r>
            <a:r>
              <a:rPr lang="pt-BR" sz="2000" b="1" dirty="0" smtClean="0">
                <a:solidFill>
                  <a:srgbClr val="000000"/>
                </a:solidFill>
              </a:rPr>
              <a:t>deve ser construído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O símbolo tem função didática de representação (representar um conceito, por exemplo). 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É uma linguagem de síntese (pode significar simplificação, economia </a:t>
            </a:r>
            <a:r>
              <a:rPr lang="pt-BR" sz="2000" dirty="0" err="1" smtClean="0">
                <a:solidFill>
                  <a:srgbClr val="000000"/>
                </a:solidFill>
              </a:rPr>
              <a:t>re</a:t>
            </a:r>
            <a:r>
              <a:rPr lang="pt-BR" sz="2000" dirty="0" smtClean="0">
                <a:solidFill>
                  <a:srgbClr val="000000"/>
                </a:solidFill>
              </a:rPr>
              <a:t> recursos e esforços).</a:t>
            </a:r>
          </a:p>
          <a:p>
            <a:endParaRPr lang="pt-BR" sz="2000" dirty="0">
              <a:solidFill>
                <a:srgbClr val="000000"/>
              </a:solidFill>
            </a:endParaRPr>
          </a:p>
          <a:p>
            <a:r>
              <a:rPr lang="pt-BR" sz="2000" dirty="0" smtClean="0">
                <a:solidFill>
                  <a:srgbClr val="000000"/>
                </a:solidFill>
              </a:rPr>
              <a:t>No caso em questão – o símbolo dos transgênicos – não apenas sua manutenção nas embalagens é fundamental, como deve ser incorporado a ele a informação verbal “transgênicos”, até que seu entendimento seja pleno. Após o que, a autonomia do símbolo atuará de forma inequívoca, tanto quanto, qualquer brasileiro-motorista reconhece o símbolo de proibido estacionar (suas causas e </a:t>
            </a:r>
            <a:r>
              <a:rPr lang="pt-BR" sz="2000" dirty="0" smtClean="0">
                <a:solidFill>
                  <a:srgbClr val="000000"/>
                </a:solidFill>
              </a:rPr>
              <a:t>consequências). 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275287" cy="1311275"/>
          </a:xfrm>
        </p:spPr>
        <p:txBody>
          <a:bodyPr/>
          <a:lstStyle/>
          <a:p>
            <a:pPr algn="r"/>
            <a:r>
              <a:rPr lang="pt-BR" sz="3200" b="1" dirty="0" smtClean="0"/>
              <a:t>Aus</a:t>
            </a:r>
            <a:r>
              <a:rPr lang="pt-BR" sz="3200" b="1" dirty="0" smtClean="0"/>
              <a:t>ência da espécie doadora </a:t>
            </a:r>
            <a:r>
              <a:rPr lang="pt-BR" sz="3200" b="1" smtClean="0"/>
              <a:t>dos genes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67499"/>
            <a:ext cx="8515647" cy="48138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 smtClean="0"/>
              <a:t>Risco para sa</a:t>
            </a:r>
            <a:r>
              <a:rPr lang="pt-BR" dirty="0" smtClean="0"/>
              <a:t>úde da população: alergias alimentares são um</a:t>
            </a:r>
            <a:r>
              <a:rPr lang="pt-BR" dirty="0" smtClean="0"/>
              <a:t> </a:t>
            </a:r>
            <a:r>
              <a:rPr lang="pt-BR" dirty="0"/>
              <a:t>fenômeno cada vez mais visível e considerado pelas agências reguladoras do mundo. </a:t>
            </a:r>
            <a:endParaRPr lang="pt-BR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smtClean="0"/>
              <a:t>resolução </a:t>
            </a:r>
            <a:r>
              <a:rPr lang="pt-BR" dirty="0"/>
              <a:t>da Anvisa que obriga a presença da informação sobre alimentos alergênicos nos rótulos. </a:t>
            </a:r>
            <a:endParaRPr lang="pt-BR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pt-BR" dirty="0" smtClean="0"/>
              <a:t>mistura </a:t>
            </a:r>
            <a:r>
              <a:rPr lang="pt-BR" dirty="0"/>
              <a:t>de genes de espécies diferentes, o risco se potencializa pela não identificação dos ingredientes. </a:t>
            </a:r>
            <a:r>
              <a:rPr lang="pt-BR" dirty="0" smtClean="0"/>
              <a:t>	</a:t>
            </a:r>
          </a:p>
          <a:p>
            <a:pPr marL="0" indent="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477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3250" cy="1311275"/>
          </a:xfrm>
        </p:spPr>
        <p:txBody>
          <a:bodyPr/>
          <a:lstStyle/>
          <a:p>
            <a:pPr algn="r"/>
            <a:r>
              <a:rPr lang="pt-BR" sz="3600" b="1" dirty="0" smtClean="0"/>
              <a:t>Consumidor quer saber!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3250" cy="5184576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t-BR" dirty="0"/>
              <a:t>Pesquisas de opinião mostram que os consumidores desejam obter informações sobre os alimentos que estão </a:t>
            </a:r>
            <a:r>
              <a:rPr lang="pt-BR" dirty="0" smtClean="0"/>
              <a:t>consumindo! </a:t>
            </a:r>
          </a:p>
          <a:p>
            <a:pPr marL="857250" lvl="1" indent="-457200">
              <a:buFont typeface="Arial" charset="0"/>
              <a:buChar char="•"/>
            </a:pPr>
            <a:r>
              <a:rPr lang="pt-BR" sz="2400" dirty="0" smtClean="0"/>
              <a:t>enquete </a:t>
            </a:r>
            <a:r>
              <a:rPr lang="pt-BR" sz="2400" dirty="0"/>
              <a:t>do Senado sobre o PLC 34/2015 (94% </a:t>
            </a:r>
            <a:r>
              <a:rPr lang="pt-BR" sz="2400" dirty="0" smtClean="0"/>
              <a:t>contrários) </a:t>
            </a:r>
            <a:r>
              <a:rPr lang="pt-BR" sz="2400" dirty="0"/>
              <a:t>demonstram a forte rejeição ao fim da rotulagem de transgênicos.</a:t>
            </a:r>
          </a:p>
          <a:p>
            <a:pPr marL="0" indent="0"/>
            <a:endParaRPr lang="pt-BR" sz="1200" dirty="0" smtClean="0"/>
          </a:p>
          <a:p>
            <a:pPr marL="0" indent="0"/>
            <a:r>
              <a:rPr lang="pt-BR" sz="1200" dirty="0" smtClean="0"/>
              <a:t>Pesquisas </a:t>
            </a:r>
            <a:r>
              <a:rPr lang="pt-BR" sz="1200" dirty="0"/>
              <a:t>IBOPE </a:t>
            </a:r>
            <a:r>
              <a:rPr lang="pt-BR" sz="1200" dirty="0" smtClean="0"/>
              <a:t>:</a:t>
            </a:r>
          </a:p>
          <a:p>
            <a:pPr marL="0" indent="0"/>
            <a:r>
              <a:rPr lang="pt-BR" sz="1200" dirty="0" smtClean="0"/>
              <a:t>2001:www.greenpeace.org/brasil/Global/brasil/</a:t>
            </a:r>
            <a:r>
              <a:rPr lang="pt-BR" sz="1200" dirty="0" err="1" smtClean="0"/>
              <a:t>report</a:t>
            </a:r>
            <a:r>
              <a:rPr lang="pt-BR" sz="1200" dirty="0" smtClean="0"/>
              <a:t>/2007/8/greenpeacebr_010730_transgenicos_pesquisa_ibope_2001_port_v1.pdf</a:t>
            </a:r>
            <a:endParaRPr lang="pt-BR" sz="1200" dirty="0"/>
          </a:p>
          <a:p>
            <a:pPr marL="0" indent="0"/>
            <a:r>
              <a:rPr lang="pt-BR" sz="1200" dirty="0" smtClean="0"/>
              <a:t>2002-www.greenpeace.org.br/</a:t>
            </a:r>
            <a:r>
              <a:rPr lang="pt-BR" sz="1200" dirty="0" err="1" smtClean="0"/>
              <a:t>transgenicos</a:t>
            </a:r>
            <a:r>
              <a:rPr lang="pt-BR" sz="1200" dirty="0" smtClean="0"/>
              <a:t>/</a:t>
            </a:r>
            <a:r>
              <a:rPr lang="pt-BR" sz="1200" dirty="0" err="1" smtClean="0"/>
              <a:t>pdf</a:t>
            </a:r>
            <a:r>
              <a:rPr lang="pt-BR" sz="1200" dirty="0" smtClean="0"/>
              <a:t>/opp573-transgenicos.pdf</a:t>
            </a:r>
            <a:endParaRPr lang="pt-BR" sz="1200" dirty="0"/>
          </a:p>
          <a:p>
            <a:pPr marL="0" indent="0"/>
            <a:r>
              <a:rPr lang="pt-BR" sz="1200" dirty="0" smtClean="0"/>
              <a:t>2003-www.greenpeace.org/brasil/Global/brasil/</a:t>
            </a:r>
            <a:r>
              <a:rPr lang="pt-BR" sz="1200" dirty="0" err="1" smtClean="0"/>
              <a:t>report</a:t>
            </a:r>
            <a:r>
              <a:rPr lang="pt-BR" sz="1200" dirty="0" smtClean="0"/>
              <a:t>/2007/8/greenpeacebr_031230_transgenicos_pesquisa_ibope_2003_port_v1.pdf</a:t>
            </a:r>
            <a:endParaRPr lang="pt-BR" sz="1200" dirty="0"/>
          </a:p>
          <a:p>
            <a:pPr marL="0" indent="0"/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>Pesquisa </a:t>
            </a:r>
            <a:r>
              <a:rPr lang="pt-BR" sz="1200" dirty="0"/>
              <a:t>ISER </a:t>
            </a:r>
            <a:r>
              <a:rPr lang="pt-BR" sz="1200" dirty="0" smtClean="0"/>
              <a:t>2005:</a:t>
            </a:r>
            <a:endParaRPr lang="pt-BR" sz="1200" dirty="0"/>
          </a:p>
          <a:p>
            <a:pPr marL="0" indent="0"/>
            <a:r>
              <a:rPr lang="pt-BR" sz="1200" dirty="0" err="1" smtClean="0"/>
              <a:t>www.greenpeace.org</a:t>
            </a:r>
            <a:r>
              <a:rPr lang="pt-BR" sz="1200" dirty="0" smtClean="0"/>
              <a:t>/brasil/Global/brasil/</a:t>
            </a:r>
            <a:r>
              <a:rPr lang="pt-BR" sz="1200" dirty="0" err="1" smtClean="0"/>
              <a:t>report</a:t>
            </a:r>
            <a:r>
              <a:rPr lang="pt-BR" sz="1200" dirty="0" smtClean="0"/>
              <a:t>/2007/8/greenpeacebr_040731_transgenicos_pesquisa_iser_port_v1.pdf</a:t>
            </a:r>
          </a:p>
          <a:p>
            <a:pPr marL="0" indent="0"/>
            <a:r>
              <a:rPr lang="pt-BR" sz="1200" dirty="0" smtClean="0"/>
              <a:t/>
            </a:r>
            <a:br>
              <a:rPr lang="pt-BR" sz="1200" dirty="0" smtClean="0"/>
            </a:br>
            <a:endParaRPr lang="pt-BR" sz="1200" dirty="0" smtClean="0"/>
          </a:p>
          <a:p>
            <a:pPr marL="457200" indent="-457200">
              <a:buFont typeface="Arial" charset="0"/>
              <a:buChar char="•"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65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3600" b="1" i="1" dirty="0" smtClean="0"/>
              <a:t>Considerando todos os argumentos expostos, na prática, o PLC 34/2015 (PL 4148/2003) representa o fim da rotulagem de transgênicos no Brasil!</a:t>
            </a:r>
          </a:p>
          <a:p>
            <a:pPr algn="ctr"/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33246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579" y="188640"/>
            <a:ext cx="8223250" cy="1311275"/>
          </a:xfrm>
        </p:spPr>
        <p:txBody>
          <a:bodyPr/>
          <a:lstStyle/>
          <a:p>
            <a:pPr algn="r"/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59790"/>
            <a:ext cx="8223250" cy="4494213"/>
          </a:xfrm>
        </p:spPr>
        <p:txBody>
          <a:bodyPr/>
          <a:lstStyle/>
          <a:p>
            <a:r>
              <a:rPr lang="pt-BR" sz="3200" dirty="0" smtClean="0"/>
              <a:t>Portanto, acolher </a:t>
            </a:r>
            <a:r>
              <a:rPr lang="pt-BR" sz="3200" dirty="0"/>
              <a:t>o </a:t>
            </a:r>
            <a:r>
              <a:rPr lang="pt-BR" sz="3200" dirty="0" smtClean="0"/>
              <a:t>PLC 34/2015 </a:t>
            </a:r>
            <a:r>
              <a:rPr lang="pt-BR" sz="3200" dirty="0"/>
              <a:t>é contribuir </a:t>
            </a:r>
            <a:r>
              <a:rPr lang="pt-BR" sz="3200" dirty="0" smtClean="0"/>
              <a:t>para </a:t>
            </a:r>
            <a:r>
              <a:rPr lang="pt-BR" sz="3200" dirty="0"/>
              <a:t>o enfraquecimento dos direitos dos consumidores brasileiros, um retrocesso que deve ser afastado pelo Senado para manutenção de direitos básicos dos consumidores e da própria democracia.</a:t>
            </a:r>
          </a:p>
        </p:txBody>
      </p:sp>
    </p:spTree>
    <p:extLst>
      <p:ext uri="{BB962C8B-B14F-4D97-AF65-F5344CB8AC3E}">
        <p14:creationId xmlns:p14="http://schemas.microsoft.com/office/powerpoint/2010/main" val="11767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611560" y="1844824"/>
            <a:ext cx="4929187" cy="36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Obrigada!</a:t>
            </a:r>
          </a:p>
          <a:p>
            <a:pPr algn="ctr" eaLnBrk="1" hangingPunct="1">
              <a:buSzPct val="100000"/>
            </a:pP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r>
              <a:rPr lang="pt-BR" altLang="pt-BR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Ana Paula </a:t>
            </a:r>
            <a:r>
              <a:rPr lang="pt-BR" altLang="pt-BR" sz="28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Bortoletto</a:t>
            </a: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r>
              <a:rPr lang="pt-BR" altLang="pt-BR" sz="2800" b="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coex@idec.org.br</a:t>
            </a: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endParaRPr lang="pt-BR" altLang="pt-BR" sz="2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SzPct val="100000"/>
            </a:pPr>
            <a:r>
              <a:rPr lang="pt-BR" altLang="pt-BR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www.idec.org.br</a:t>
            </a:r>
          </a:p>
          <a:p>
            <a:pPr algn="ctr" eaLnBrk="1" hangingPunct="1">
              <a:buSzPct val="100000"/>
            </a:pPr>
            <a:endParaRPr lang="pt-BR" altLang="pt-B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3250" cy="1311275"/>
          </a:xfrm>
        </p:spPr>
        <p:txBody>
          <a:bodyPr/>
          <a:lstStyle/>
          <a:p>
            <a:pPr algn="r"/>
            <a:r>
              <a:rPr lang="pt-BR" sz="3200" b="1" dirty="0" smtClean="0"/>
              <a:t>Posicionamento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Idec considera que o PLC 34/2015 representa um </a:t>
            </a:r>
            <a:r>
              <a:rPr lang="pt-BR" b="1" dirty="0"/>
              <a:t>retrocesso para a garantia dos direitos dos consumidores</a:t>
            </a:r>
            <a:r>
              <a:rPr lang="pt-BR" dirty="0"/>
              <a:t>, está contra as tendências regulatórias mundiais na área de alimentos e ainda pode trazer </a:t>
            </a:r>
            <a:r>
              <a:rPr lang="pt-BR"/>
              <a:t>prejuízos </a:t>
            </a:r>
            <a:r>
              <a:rPr lang="pt-BR" smtClean="0"/>
              <a:t>e </a:t>
            </a:r>
            <a:r>
              <a:rPr lang="pt-BR" dirty="0"/>
              <a:t>barreiras econômicas para exportação de produtos brasileiros.</a:t>
            </a:r>
          </a:p>
        </p:txBody>
      </p:sp>
    </p:spTree>
    <p:extLst>
      <p:ext uri="{BB962C8B-B14F-4D97-AF65-F5344CB8AC3E}">
        <p14:creationId xmlns:p14="http://schemas.microsoft.com/office/powerpoint/2010/main" val="44619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5574" y="188640"/>
            <a:ext cx="6700738" cy="1311275"/>
          </a:xfrm>
        </p:spPr>
        <p:txBody>
          <a:bodyPr/>
          <a:lstStyle/>
          <a:p>
            <a:pPr algn="r"/>
            <a:r>
              <a:rPr lang="pt-BR" sz="3200" b="1" dirty="0" smtClean="0"/>
              <a:t>Não há consenso científico sobre a segurança dos transgênicos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3873599"/>
            <a:ext cx="8686800" cy="2795761"/>
          </a:xfrm>
        </p:spPr>
        <p:txBody>
          <a:bodyPr/>
          <a:lstStyle/>
          <a:p>
            <a:r>
              <a:rPr lang="pt-BR" sz="2000" b="1" i="1" dirty="0" smtClean="0"/>
              <a:t>“A posição conjunta desenvolvida e assinada por mais de 300 pesquisadores independentes(...) não afirma que os organismos geneticamente modificados são inseguros ou seguros. Ao contrário, a declaração conclui que a escassez e a natureza contraditória da evidência científica publicada até o momento impede alegações conclusivas sobre a segurança ou à falta de segurança de </a:t>
            </a:r>
            <a:r>
              <a:rPr lang="pt-BR" sz="2000" b="1" i="1" dirty="0" err="1" smtClean="0"/>
              <a:t>OGMs</a:t>
            </a:r>
            <a:r>
              <a:rPr lang="pt-BR" sz="2000" b="1" i="1" dirty="0" smtClean="0"/>
              <a:t>. Afirmações de consenso sobre a segurança de </a:t>
            </a:r>
            <a:r>
              <a:rPr lang="pt-BR" sz="2000" b="1" i="1" dirty="0" err="1" smtClean="0"/>
              <a:t>OGMs</a:t>
            </a:r>
            <a:r>
              <a:rPr lang="pt-BR" sz="2000" b="1" i="1" dirty="0" smtClean="0"/>
              <a:t> não são apoiadas por uma análise objetiva da literatura.”</a:t>
            </a:r>
          </a:p>
          <a:p>
            <a:endParaRPr lang="pt-BR" sz="2000" b="1" i="1" dirty="0"/>
          </a:p>
          <a:p>
            <a:endParaRPr lang="pt-BR" sz="2000" b="1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b="47907"/>
          <a:stretch/>
        </p:blipFill>
        <p:spPr>
          <a:xfrm>
            <a:off x="35496" y="1700808"/>
            <a:ext cx="8964488" cy="208432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83968" y="6567735"/>
            <a:ext cx="504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Fonte: </a:t>
            </a:r>
            <a:r>
              <a:rPr lang="pt-BR" sz="1200" b="1" i="1" dirty="0" err="1">
                <a:solidFill>
                  <a:schemeClr val="tx1"/>
                </a:solidFill>
              </a:rPr>
              <a:t>Hilbeck</a:t>
            </a:r>
            <a:r>
              <a:rPr lang="pt-BR" sz="1200" b="1" i="1" dirty="0">
                <a:solidFill>
                  <a:schemeClr val="tx1"/>
                </a:solidFill>
              </a:rPr>
              <a:t> et al. </a:t>
            </a:r>
            <a:r>
              <a:rPr lang="pt-BR" sz="1200" b="1" i="1" dirty="0" err="1">
                <a:solidFill>
                  <a:schemeClr val="tx1"/>
                </a:solidFill>
              </a:rPr>
              <a:t>Enviromental</a:t>
            </a:r>
            <a:r>
              <a:rPr lang="pt-BR" sz="1200" b="1" i="1" dirty="0">
                <a:solidFill>
                  <a:schemeClr val="tx1"/>
                </a:solidFill>
              </a:rPr>
              <a:t> </a:t>
            </a:r>
            <a:r>
              <a:rPr lang="pt-BR" sz="1200" b="1" i="1" dirty="0" err="1">
                <a:solidFill>
                  <a:schemeClr val="tx1"/>
                </a:solidFill>
              </a:rPr>
              <a:t>Sciences</a:t>
            </a:r>
            <a:r>
              <a:rPr lang="pt-BR" sz="1200" b="1" i="1" dirty="0">
                <a:solidFill>
                  <a:schemeClr val="tx1"/>
                </a:solidFill>
              </a:rPr>
              <a:t> </a:t>
            </a:r>
            <a:r>
              <a:rPr lang="pt-BR" sz="1200" b="1" i="1" dirty="0" err="1">
                <a:solidFill>
                  <a:schemeClr val="tx1"/>
                </a:solidFill>
              </a:rPr>
              <a:t>Europe</a:t>
            </a:r>
            <a:r>
              <a:rPr lang="pt-BR" sz="1200" b="1" i="1" dirty="0">
                <a:solidFill>
                  <a:schemeClr val="tx1"/>
                </a:solidFill>
              </a:rPr>
              <a:t>. (2015) 27-4.</a:t>
            </a:r>
          </a:p>
          <a:p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2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Principais motivos </a:t>
            </a:r>
            <a:r>
              <a:rPr lang="pt-BR" dirty="0" smtClean="0"/>
              <a:t>para rejeição do </a:t>
            </a:r>
            <a:r>
              <a:rPr lang="pt-BR" dirty="0" err="1" smtClean="0"/>
              <a:t>Plc</a:t>
            </a:r>
            <a:r>
              <a:rPr lang="pt-BR" dirty="0" smtClean="0"/>
              <a:t> 34/2015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5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34384"/>
            <a:ext cx="8820472" cy="480292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t-BR" dirty="0" smtClean="0"/>
              <a:t>PLC 34/2015 </a:t>
            </a:r>
            <a:r>
              <a:rPr lang="pt-BR" dirty="0"/>
              <a:t>afronta o </a:t>
            </a:r>
            <a:r>
              <a:rPr lang="pt-BR" dirty="0" smtClean="0"/>
              <a:t>CDC- tratar </a:t>
            </a:r>
            <a:r>
              <a:rPr lang="pt-BR" dirty="0"/>
              <a:t>o princípio da </a:t>
            </a:r>
            <a:r>
              <a:rPr lang="pt-BR" u="sng" dirty="0"/>
              <a:t>informação </a:t>
            </a:r>
            <a:r>
              <a:rPr lang="pt-BR" dirty="0"/>
              <a:t>ao consumidor como </a:t>
            </a:r>
            <a:r>
              <a:rPr lang="pt-BR" u="sng" dirty="0"/>
              <a:t>exceção</a:t>
            </a:r>
            <a:r>
              <a:rPr lang="pt-BR" dirty="0"/>
              <a:t>, e não como </a:t>
            </a:r>
            <a:r>
              <a:rPr lang="pt-BR" u="sng" dirty="0"/>
              <a:t>regra </a:t>
            </a:r>
            <a:r>
              <a:rPr lang="pt-BR" u="sng" dirty="0" smtClean="0"/>
              <a:t>geral</a:t>
            </a:r>
            <a:r>
              <a:rPr lang="pt-BR" dirty="0"/>
              <a:t>;</a:t>
            </a:r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 smtClean="0"/>
              <a:t>Nenhuma </a:t>
            </a:r>
            <a:r>
              <a:rPr lang="pt-BR" dirty="0"/>
              <a:t>medida deve ser criada para restringir esse direito, à luz do </a:t>
            </a:r>
            <a:r>
              <a:rPr lang="pt-BR" dirty="0" smtClean="0"/>
              <a:t>Código</a:t>
            </a:r>
            <a:r>
              <a:rPr lang="pt-BR" dirty="0"/>
              <a:t>;</a:t>
            </a:r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/>
              <a:t>A</a:t>
            </a:r>
            <a:r>
              <a:rPr lang="pt-BR" dirty="0" smtClean="0"/>
              <a:t>o </a:t>
            </a:r>
            <a:r>
              <a:rPr lang="pt-BR" dirty="0"/>
              <a:t>restringir a informação, o projeto restringe a liberdade de escolha do consumidor e também a concorrência entre os </a:t>
            </a:r>
            <a:r>
              <a:rPr lang="pt-BR" dirty="0" smtClean="0"/>
              <a:t>fornecedores</a:t>
            </a:r>
            <a:r>
              <a:rPr lang="pt-BR" dirty="0"/>
              <a:t>;</a:t>
            </a:r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/>
              <a:t>F</a:t>
            </a:r>
            <a:r>
              <a:rPr lang="pt-BR" dirty="0" smtClean="0"/>
              <a:t>ere </a:t>
            </a:r>
            <a:r>
              <a:rPr lang="pt-BR" dirty="0"/>
              <a:t>o art. 6º do </a:t>
            </a:r>
            <a:r>
              <a:rPr lang="pt-BR" dirty="0" smtClean="0"/>
              <a:t>CDC (direito </a:t>
            </a:r>
            <a:r>
              <a:rPr lang="pt-BR" dirty="0" smtClean="0"/>
              <a:t>à informação) </a:t>
            </a:r>
            <a:r>
              <a:rPr lang="pt-BR" dirty="0" smtClean="0"/>
              <a:t>e  </a:t>
            </a:r>
            <a:r>
              <a:rPr lang="pt-BR" dirty="0"/>
              <a:t>o artigo 66 do </a:t>
            </a:r>
            <a:r>
              <a:rPr lang="pt-BR" dirty="0" smtClean="0"/>
              <a:t>Código (omissão </a:t>
            </a:r>
            <a:r>
              <a:rPr lang="pt-BR" dirty="0"/>
              <a:t>de </a:t>
            </a:r>
            <a:r>
              <a:rPr lang="pt-BR" dirty="0" smtClean="0"/>
              <a:t>informação relevante conhecida </a:t>
            </a:r>
            <a:r>
              <a:rPr lang="pt-BR" dirty="0"/>
              <a:t>do fornecedor. 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2267744" y="44624"/>
            <a:ext cx="6639074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3B81"/>
                </a:solidFill>
                <a:latin typeface="Century Gothic" pitchFamily="34" charset="0"/>
                <a:ea typeface="Lucida Sans Unicode" panose="020B0602030504020204" pitchFamily="34" charset="0"/>
                <a:cs typeface="Lucida Sans Unicode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3B81"/>
                </a:solidFill>
                <a:latin typeface="Trebuchet MS" pitchFamily="34" charset="0"/>
                <a:cs typeface="Lucida Sans Unicode" charset="0"/>
              </a:defRPr>
            </a:lvl9pPr>
          </a:lstStyle>
          <a:p>
            <a:pPr algn="r"/>
            <a:r>
              <a:rPr lang="pt-BR" sz="3200" b="1" kern="0" dirty="0" smtClean="0"/>
              <a:t>um </a:t>
            </a:r>
            <a:r>
              <a:rPr lang="pt-BR" sz="3200" b="1" kern="0" dirty="0" smtClean="0"/>
              <a:t>retrocesso para os direitos dos consumidores</a:t>
            </a:r>
            <a:endParaRPr lang="pt-BR" sz="3200" b="1" kern="0" dirty="0"/>
          </a:p>
        </p:txBody>
      </p:sp>
    </p:spTree>
    <p:extLst>
      <p:ext uri="{BB962C8B-B14F-4D97-AF65-F5344CB8AC3E}">
        <p14:creationId xmlns:p14="http://schemas.microsoft.com/office/powerpoint/2010/main" val="27273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1907" y="110293"/>
            <a:ext cx="5702970" cy="1311275"/>
          </a:xfrm>
        </p:spPr>
        <p:txBody>
          <a:bodyPr/>
          <a:lstStyle/>
          <a:p>
            <a:pPr algn="r"/>
            <a:r>
              <a:rPr lang="pt-BR" sz="3200" b="1" dirty="0" smtClean="0"/>
              <a:t>Um retrocesso </a:t>
            </a:r>
            <a:r>
              <a:rPr lang="pt-BR" sz="3200" b="1" dirty="0" smtClean="0"/>
              <a:t>das tendências mundiais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900157" cy="900568"/>
          </a:xfrm>
        </p:spPr>
        <p:txBody>
          <a:bodyPr/>
          <a:lstStyle/>
          <a:p>
            <a:r>
              <a:rPr lang="pt-BR" dirty="0"/>
              <a:t>Mais de 60 países no mundo possuem rotulagem obrigatória para alimentos transgênicos. </a:t>
            </a:r>
          </a:p>
        </p:txBody>
      </p:sp>
      <p:pic>
        <p:nvPicPr>
          <p:cNvPr id="4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2385352"/>
            <a:ext cx="8568952" cy="4500032"/>
          </a:xfrm>
          <a:prstGeom prst="rect">
            <a:avLst/>
          </a:prstGeom>
          <a:ln/>
        </p:spPr>
      </p:pic>
      <p:sp>
        <p:nvSpPr>
          <p:cNvPr id="5" name="CaixaDeTexto 4"/>
          <p:cNvSpPr txBox="1"/>
          <p:nvPr/>
        </p:nvSpPr>
        <p:spPr>
          <a:xfrm>
            <a:off x="4178316" y="6546830"/>
            <a:ext cx="4642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chemeClr val="tx1"/>
                </a:solidFill>
              </a:rPr>
              <a:t>Fonte: </a:t>
            </a:r>
            <a:r>
              <a:rPr lang="pt-BR" sz="1600" dirty="0" err="1" smtClean="0">
                <a:solidFill>
                  <a:schemeClr val="tx1"/>
                </a:solidFill>
              </a:rPr>
              <a:t>Kling</a:t>
            </a:r>
            <a:r>
              <a:rPr lang="pt-BR" sz="1600" dirty="0" smtClean="0">
                <a:solidFill>
                  <a:schemeClr val="tx1"/>
                </a:solidFill>
              </a:rPr>
              <a:t>. </a:t>
            </a:r>
            <a:r>
              <a:rPr lang="pt-BR" sz="1600" dirty="0" err="1" smtClean="0">
                <a:solidFill>
                  <a:schemeClr val="tx1"/>
                </a:solidFill>
              </a:rPr>
              <a:t>Nature</a:t>
            </a:r>
            <a:r>
              <a:rPr lang="pt-BR" sz="1600" dirty="0" smtClean="0">
                <a:solidFill>
                  <a:schemeClr val="tx1"/>
                </a:solidFill>
              </a:rPr>
              <a:t> Biotechnology,12(12)  2014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94858" cy="1008112"/>
          </a:xfrm>
        </p:spPr>
        <p:txBody>
          <a:bodyPr/>
          <a:lstStyle/>
          <a:p>
            <a:pPr algn="r"/>
            <a:r>
              <a:rPr lang="pt-BR" sz="3200" b="1" dirty="0" err="1"/>
              <a:t>Codex</a:t>
            </a:r>
            <a:r>
              <a:rPr lang="pt-BR" sz="3200" b="1" dirty="0"/>
              <a:t> </a:t>
            </a:r>
            <a:r>
              <a:rPr lang="pt-BR" sz="3200" b="1" dirty="0" err="1" smtClean="0"/>
              <a:t>Alimentarius</a:t>
            </a:r>
            <a:r>
              <a:rPr lang="pt-BR" sz="3200" b="1" dirty="0" smtClean="0"/>
              <a:t> </a:t>
            </a:r>
            <a:r>
              <a:rPr lang="pt-BR" sz="3200" b="1" dirty="0" smtClean="0"/>
              <a:t>FAO/OMS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55067"/>
            <a:ext cx="8496944" cy="4926261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t-BR" dirty="0" smtClean="0"/>
              <a:t>Esses </a:t>
            </a:r>
            <a:r>
              <a:rPr lang="pt-BR" dirty="0"/>
              <a:t>países seguem as recomendações do </a:t>
            </a:r>
            <a:r>
              <a:rPr lang="pt-BR" b="1" dirty="0" err="1"/>
              <a:t>Codex</a:t>
            </a:r>
            <a:r>
              <a:rPr lang="pt-BR" b="1" dirty="0"/>
              <a:t> </a:t>
            </a:r>
            <a:r>
              <a:rPr lang="pt-BR" b="1" dirty="0" err="1" smtClean="0"/>
              <a:t>Alimentarius</a:t>
            </a:r>
            <a:r>
              <a:rPr lang="pt-BR" dirty="0" smtClean="0"/>
              <a:t>, </a:t>
            </a:r>
            <a:r>
              <a:rPr lang="pt-BR" dirty="0"/>
              <a:t>que ressalta a importância da rotulagem como uma maneira de gerenciamento de riscos </a:t>
            </a:r>
            <a:r>
              <a:rPr lang="pt-BR" dirty="0" smtClean="0"/>
              <a:t>para </a:t>
            </a:r>
            <a:r>
              <a:rPr lang="pt-BR" dirty="0"/>
              <a:t>alimentos transgênicos. </a:t>
            </a:r>
          </a:p>
          <a:p>
            <a:pPr marL="857250" lvl="1" indent="-457200">
              <a:buFont typeface="Arial" charset="0"/>
              <a:buChar char="•"/>
            </a:pPr>
            <a:r>
              <a:rPr lang="pt-BR" dirty="0" err="1" smtClean="0"/>
              <a:t>Codex</a:t>
            </a:r>
            <a:r>
              <a:rPr lang="pt-BR" dirty="0" smtClean="0"/>
              <a:t> </a:t>
            </a:r>
            <a:r>
              <a:rPr lang="pt-BR" dirty="0" err="1" smtClean="0"/>
              <a:t>Alimentarius</a:t>
            </a:r>
            <a:r>
              <a:rPr lang="pt-BR" dirty="0" smtClean="0"/>
              <a:t> </a:t>
            </a:r>
            <a:r>
              <a:rPr lang="pt-BR" dirty="0" smtClean="0"/>
              <a:t>é uma normativa internacional sobre regulação de alimentos liderada pela FAO e OMS.  As diretrizes são voluntárias para os países, e são uma referência para a Organização Mundial do Comércio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7984" y="648866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Fonte: CAC/GL 76-2011 e CAC/GL 44-2003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984" y="44624"/>
            <a:ext cx="4608512" cy="1311275"/>
          </a:xfrm>
        </p:spPr>
        <p:txBody>
          <a:bodyPr/>
          <a:lstStyle/>
          <a:p>
            <a:pPr algn="r"/>
            <a:r>
              <a:rPr lang="pt-BR" sz="3200" b="1" dirty="0" smtClean="0"/>
              <a:t>Barreiras econ</a:t>
            </a:r>
            <a:r>
              <a:rPr lang="pt-BR" sz="3200" b="1" dirty="0" smtClean="0"/>
              <a:t>ômicas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11256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t-BR" dirty="0" smtClean="0"/>
              <a:t>A aprovaç</a:t>
            </a:r>
            <a:r>
              <a:rPr lang="pt-BR" dirty="0" smtClean="0"/>
              <a:t>ão do PLC 34/2015 pode provocar </a:t>
            </a:r>
            <a:r>
              <a:rPr lang="pt-BR" dirty="0" smtClean="0"/>
              <a:t>impactos </a:t>
            </a:r>
            <a:r>
              <a:rPr lang="pt-BR" dirty="0"/>
              <a:t>negativos para a </a:t>
            </a:r>
            <a:r>
              <a:rPr lang="pt-BR" dirty="0" smtClean="0"/>
              <a:t>economia: </a:t>
            </a:r>
            <a:r>
              <a:rPr lang="pt-BR" b="1" dirty="0" smtClean="0"/>
              <a:t>a </a:t>
            </a:r>
            <a:r>
              <a:rPr lang="pt-BR" b="1" dirty="0"/>
              <a:t>rejeição </a:t>
            </a:r>
            <a:r>
              <a:rPr lang="pt-BR" b="1" dirty="0" smtClean="0"/>
              <a:t>aos </a:t>
            </a:r>
            <a:r>
              <a:rPr lang="pt-BR" b="1" dirty="0" err="1" smtClean="0"/>
              <a:t>OGMs</a:t>
            </a:r>
            <a:r>
              <a:rPr lang="pt-BR" b="1" dirty="0" smtClean="0"/>
              <a:t> em </a:t>
            </a:r>
            <a:r>
              <a:rPr lang="pt-BR" b="1" dirty="0"/>
              <a:t>vários países que importam alimentos do Brasil é grande</a:t>
            </a:r>
            <a:r>
              <a:rPr lang="pt-BR" dirty="0"/>
              <a:t>. </a:t>
            </a:r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 smtClean="0"/>
              <a:t>Muitos pa</a:t>
            </a:r>
            <a:r>
              <a:rPr lang="pt-BR" dirty="0" smtClean="0"/>
              <a:t>íses na União Europeia</a:t>
            </a:r>
            <a:r>
              <a:rPr lang="pt-BR" dirty="0" smtClean="0"/>
              <a:t>, </a:t>
            </a:r>
            <a:r>
              <a:rPr lang="pt-BR" dirty="0"/>
              <a:t>Nova Zelândia, Japão já proibiram o cultivo e a comercialização de alimentos transgênicos. </a:t>
            </a:r>
            <a:endParaRPr lang="pt-BR" dirty="0" smtClean="0"/>
          </a:p>
          <a:p>
            <a:pPr marL="857250" lvl="1" indent="-457200">
              <a:buFont typeface="Arial" charset="0"/>
              <a:buChar char="•"/>
            </a:pPr>
            <a:r>
              <a:rPr lang="pt-BR" dirty="0" smtClean="0"/>
              <a:t>Ainda</a:t>
            </a:r>
            <a:r>
              <a:rPr lang="pt-BR" dirty="0"/>
              <a:t>, o </a:t>
            </a:r>
            <a:r>
              <a:rPr lang="pt-BR" b="1" dirty="0"/>
              <a:t>mercado de grãos livres de transgênicos </a:t>
            </a:r>
            <a:r>
              <a:rPr lang="pt-BR" dirty="0"/>
              <a:t>está em ascensão, com destaque para o porto de escoamento exclusivo desses produtos para Rússia e Japão em Sergipe</a:t>
            </a:r>
            <a:r>
              <a:rPr lang="pt-BR" dirty="0" smtClean="0"/>
              <a:t>.</a:t>
            </a:r>
          </a:p>
          <a:p>
            <a:pPr marL="857250" lvl="1" indent="-457200">
              <a:buFont typeface="Arial" charset="0"/>
              <a:buChar char="•"/>
            </a:pPr>
            <a:endParaRPr lang="pt-BR" dirty="0"/>
          </a:p>
          <a:p>
            <a:pPr marL="457200" indent="-457200">
              <a:buFont typeface="Arial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rebuchet MS"/>
        <a:ea typeface=""/>
        <a:cs typeface="Lucida Sans Unicode"/>
      </a:majorFont>
      <a:minorFont>
        <a:latin typeface="Georgia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rebuchet MS"/>
        <a:ea typeface=""/>
        <a:cs typeface="Lucida Sans Unicode"/>
      </a:majorFont>
      <a:minorFont>
        <a:latin typeface="Georgia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1859</Words>
  <Application>Microsoft Macintosh PowerPoint</Application>
  <PresentationFormat>Apresentação na tela (4:3)</PresentationFormat>
  <Paragraphs>148</Paragraphs>
  <Slides>29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Calibri</vt:lpstr>
      <vt:lpstr>Century Gothic</vt:lpstr>
      <vt:lpstr>Georgia</vt:lpstr>
      <vt:lpstr>Lucida Sans Unicode</vt:lpstr>
      <vt:lpstr>ＭＳ Ｐゴシック</vt:lpstr>
      <vt:lpstr>Times New Roman</vt:lpstr>
      <vt:lpstr>Trebuchet MS</vt:lpstr>
      <vt:lpstr>Arial</vt:lpstr>
      <vt:lpstr>Tema do Office</vt:lpstr>
      <vt:lpstr>1_Tema do Office</vt:lpstr>
      <vt:lpstr>Apresentação do PowerPoint</vt:lpstr>
      <vt:lpstr>Apresentação do PowerPoint</vt:lpstr>
      <vt:lpstr>Posicionamento</vt:lpstr>
      <vt:lpstr>Não há consenso científico sobre a segurança dos transgênicos</vt:lpstr>
      <vt:lpstr>Principais motivos para rejeição do Plc 34/2015</vt:lpstr>
      <vt:lpstr>Apresentação do PowerPoint</vt:lpstr>
      <vt:lpstr>Um retrocesso das tendências mundiais</vt:lpstr>
      <vt:lpstr>Codex Alimentarius FAO/OMS</vt:lpstr>
      <vt:lpstr>Barreiras econômicas</vt:lpstr>
      <vt:lpstr>Regulação a posteriori x a priori</vt:lpstr>
      <vt:lpstr>PLC 34/2015: pontos específicos</vt:lpstr>
      <vt:lpstr>Dectabilidade x  rastreabilidade</vt:lpstr>
      <vt:lpstr>Ausência da Rastreabilidade leva o consumidor ao engano! </vt:lpstr>
      <vt:lpstr>Riscos sanitários</vt:lpstr>
      <vt:lpstr>Exclusão do símbolo T</vt:lpstr>
      <vt:lpstr>Análise semiótica  do Símbolo 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Ausência da espécie doadora dos genes</vt:lpstr>
      <vt:lpstr>Consumidor quer saber!</vt:lpstr>
      <vt:lpstr>Apresentação do PowerPoint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Ana Paula Martins</cp:lastModifiedBy>
  <cp:revision>363</cp:revision>
  <cp:lastPrinted>1601-01-01T00:00:00Z</cp:lastPrinted>
  <dcterms:created xsi:type="dcterms:W3CDTF">2010-11-05T19:25:23Z</dcterms:created>
  <dcterms:modified xsi:type="dcterms:W3CDTF">2015-08-11T22:20:43Z</dcterms:modified>
</cp:coreProperties>
</file>