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7" r:id="rId4"/>
    <p:sldId id="276" r:id="rId5"/>
    <p:sldId id="329" r:id="rId6"/>
    <p:sldId id="258" r:id="rId7"/>
    <p:sldId id="333" r:id="rId8"/>
    <p:sldId id="283" r:id="rId9"/>
    <p:sldId id="259" r:id="rId10"/>
    <p:sldId id="277" r:id="rId11"/>
    <p:sldId id="330" r:id="rId12"/>
    <p:sldId id="278" r:id="rId13"/>
    <p:sldId id="279" r:id="rId14"/>
    <p:sldId id="280" r:id="rId15"/>
    <p:sldId id="281" r:id="rId16"/>
    <p:sldId id="282" r:id="rId17"/>
    <p:sldId id="328" r:id="rId18"/>
    <p:sldId id="260" r:id="rId19"/>
    <p:sldId id="261" r:id="rId20"/>
    <p:sldId id="272" r:id="rId21"/>
    <p:sldId id="273" r:id="rId22"/>
    <p:sldId id="274" r:id="rId23"/>
    <p:sldId id="332" r:id="rId24"/>
    <p:sldId id="331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ECC"/>
          </a:solidFill>
        </a:fill>
      </a:tcStyle>
    </a:wholeTbl>
    <a:band2H>
      <a:tcTxStyle/>
      <a:tcStyle>
        <a:tcBdr/>
        <a:fill>
          <a:solidFill>
            <a:srgbClr val="E9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DCD"/>
          </a:solidFill>
        </a:fill>
      </a:tcStyle>
    </a:wholeTbl>
    <a:band2H>
      <a:tcTxStyle/>
      <a:tcStyle>
        <a:tcBdr/>
        <a:fill>
          <a:solidFill>
            <a:srgbClr val="F4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E4"/>
          </a:solidFill>
        </a:fill>
      </a:tcStyle>
    </a:wholeTbl>
    <a:band2H>
      <a:tcTxStyle/>
      <a:tcStyle>
        <a:tcBdr/>
        <a:fill>
          <a:solidFill>
            <a:srgbClr val="E6ED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2213"/>
  </p:normalViewPr>
  <p:slideViewPr>
    <p:cSldViewPr snapToGrid="0" snapToObjects="1">
      <p:cViewPr>
        <p:scale>
          <a:sx n="68" d="100"/>
          <a:sy n="68" d="100"/>
        </p:scale>
        <p:origin x="108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orbel"/>
      </a:defRPr>
    </a:lvl1pPr>
    <a:lvl2pPr indent="228600" defTabSz="457200" latinLnBrk="0">
      <a:defRPr sz="1200">
        <a:latin typeface="+mj-lt"/>
        <a:ea typeface="+mj-ea"/>
        <a:cs typeface="+mj-cs"/>
        <a:sym typeface="Corbel"/>
      </a:defRPr>
    </a:lvl2pPr>
    <a:lvl3pPr indent="457200" defTabSz="457200" latinLnBrk="0">
      <a:defRPr sz="1200">
        <a:latin typeface="+mj-lt"/>
        <a:ea typeface="+mj-ea"/>
        <a:cs typeface="+mj-cs"/>
        <a:sym typeface="Corbel"/>
      </a:defRPr>
    </a:lvl3pPr>
    <a:lvl4pPr indent="685800" defTabSz="457200" latinLnBrk="0">
      <a:defRPr sz="1200">
        <a:latin typeface="+mj-lt"/>
        <a:ea typeface="+mj-ea"/>
        <a:cs typeface="+mj-cs"/>
        <a:sym typeface="Corbel"/>
      </a:defRPr>
    </a:lvl4pPr>
    <a:lvl5pPr indent="914400" defTabSz="457200" latinLnBrk="0">
      <a:defRPr sz="1200">
        <a:latin typeface="+mj-lt"/>
        <a:ea typeface="+mj-ea"/>
        <a:cs typeface="+mj-cs"/>
        <a:sym typeface="Corbel"/>
      </a:defRPr>
    </a:lvl5pPr>
    <a:lvl6pPr indent="1143000" defTabSz="457200" latinLnBrk="0">
      <a:defRPr sz="1200">
        <a:latin typeface="+mj-lt"/>
        <a:ea typeface="+mj-ea"/>
        <a:cs typeface="+mj-cs"/>
        <a:sym typeface="Corbel"/>
      </a:defRPr>
    </a:lvl6pPr>
    <a:lvl7pPr indent="1371600" defTabSz="457200" latinLnBrk="0">
      <a:defRPr sz="1200">
        <a:latin typeface="+mj-lt"/>
        <a:ea typeface="+mj-ea"/>
        <a:cs typeface="+mj-cs"/>
        <a:sym typeface="Corbel"/>
      </a:defRPr>
    </a:lvl7pPr>
    <a:lvl8pPr indent="1600200" defTabSz="457200" latinLnBrk="0">
      <a:defRPr sz="1200">
        <a:latin typeface="+mj-lt"/>
        <a:ea typeface="+mj-ea"/>
        <a:cs typeface="+mj-cs"/>
        <a:sym typeface="Corbel"/>
      </a:defRPr>
    </a:lvl8pPr>
    <a:lvl9pPr indent="1828800" defTabSz="457200" latinLnBrk="0">
      <a:defRPr sz="1200"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26" name="Rectangle 8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27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38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724900" y="414777"/>
            <a:ext cx="2628900" cy="575742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414777"/>
            <a:ext cx="7734300" cy="5757423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6"/>
          <p:cNvSpPr/>
          <p:nvPr/>
        </p:nvSpPr>
        <p:spPr>
          <a:xfrm>
            <a:off x="1526382" y="6400800"/>
            <a:ext cx="9141619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Rectangle 7"/>
          <p:cNvSpPr/>
          <p:nvPr/>
        </p:nvSpPr>
        <p:spPr>
          <a:xfrm>
            <a:off x="1524012" y="6334316"/>
            <a:ext cx="9141619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2346960" y="758951"/>
            <a:ext cx="7543801" cy="3566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6960" y="4453128"/>
            <a:ext cx="7543801" cy="11430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>
              <a:defRPr sz="24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defRPr sz="24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defRPr sz="24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defRPr sz="24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traight Connector 8"/>
          <p:cNvSpPr/>
          <p:nvPr/>
        </p:nvSpPr>
        <p:spPr>
          <a:xfrm>
            <a:off x="2429743" y="4343400"/>
            <a:ext cx="7406642" cy="0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6024" y="6526779"/>
            <a:ext cx="237340" cy="23113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"/>
          <p:cNvSpPr/>
          <p:nvPr/>
        </p:nvSpPr>
        <p:spPr>
          <a:xfrm>
            <a:off x="1526382" y="6400800"/>
            <a:ext cx="9141619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" name="Rectangle 5"/>
          <p:cNvSpPr/>
          <p:nvPr/>
        </p:nvSpPr>
        <p:spPr>
          <a:xfrm>
            <a:off x="1524012" y="6334316"/>
            <a:ext cx="9141619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6024" y="6526779"/>
            <a:ext cx="237340" cy="23113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6"/>
          <p:cNvSpPr/>
          <p:nvPr/>
        </p:nvSpPr>
        <p:spPr>
          <a:xfrm>
            <a:off x="1524000" y="6400800"/>
            <a:ext cx="9144001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Rectangle 8"/>
          <p:cNvSpPr/>
          <p:nvPr/>
        </p:nvSpPr>
        <p:spPr>
          <a:xfrm>
            <a:off x="1524000" y="6334314"/>
            <a:ext cx="9144001" cy="66001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" name="Straight Connector 9"/>
          <p:cNvSpPr/>
          <p:nvPr/>
        </p:nvSpPr>
        <p:spPr>
          <a:xfrm>
            <a:off x="2419149" y="1737845"/>
            <a:ext cx="7475220" cy="2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346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46959" y="1845734"/>
            <a:ext cx="75438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6024" y="6526779"/>
            <a:ext cx="237340" cy="23113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6"/>
          <p:cNvSpPr/>
          <p:nvPr/>
        </p:nvSpPr>
        <p:spPr>
          <a:xfrm>
            <a:off x="1524000" y="6400800"/>
            <a:ext cx="9144001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Rectangle 8"/>
          <p:cNvSpPr/>
          <p:nvPr/>
        </p:nvSpPr>
        <p:spPr>
          <a:xfrm>
            <a:off x="1524000" y="6334314"/>
            <a:ext cx="9144001" cy="66001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Straight Connector 9"/>
          <p:cNvSpPr/>
          <p:nvPr/>
        </p:nvSpPr>
        <p:spPr>
          <a:xfrm>
            <a:off x="2419149" y="1737845"/>
            <a:ext cx="7475220" cy="2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2346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6024" y="6526779"/>
            <a:ext cx="237340" cy="23113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70230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cap="none" spc="0">
                <a:solidFill>
                  <a:srgbClr val="006600"/>
                </a:solidFill>
              </a:defRPr>
            </a:lvl1pPr>
            <a:lvl2pPr marL="384047" indent="-182879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2pPr>
            <a:lvl3pPr marL="566927" indent="-182879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3pPr>
            <a:lvl4pPr marL="749808" indent="-182880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4pPr>
            <a:lvl5pPr marL="932688" indent="-182880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" name="Imagem 7" descr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59" y="5309811"/>
            <a:ext cx="2237029" cy="85463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70230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cap="none" spc="0">
                <a:solidFill>
                  <a:srgbClr val="006600"/>
                </a:solidFill>
              </a:defRPr>
            </a:lvl1pPr>
            <a:lvl2pPr marL="384047" indent="-182879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2pPr>
            <a:lvl3pPr marL="566927" indent="-182879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3pPr>
            <a:lvl4pPr marL="749808" indent="-182880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4pPr>
            <a:lvl5pPr marL="932688" indent="-182880">
              <a:buClr>
                <a:schemeClr val="accent1"/>
              </a:buClr>
              <a:buSzPct val="100000"/>
              <a:buFont typeface="Trebuchet MS"/>
              <a:buChar char="◦"/>
              <a:defRPr cap="none" spc="0">
                <a:solidFill>
                  <a:srgbClr val="0066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44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traight Connector 8"/>
          <p:cNvSpPr/>
          <p:nvPr/>
        </p:nvSpPr>
        <p:spPr>
          <a:xfrm>
            <a:off x="1207656" y="4343400"/>
            <a:ext cx="9875524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8" name="Imagem 10" descr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60" y="531639"/>
            <a:ext cx="4898574" cy="187144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57" name="Rectangle 8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58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7277" y="1845734"/>
            <a:ext cx="4937762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69" name="Rectangle 8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70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4"/>
          </a:xfrm>
          <a:prstGeom prst="rect">
            <a:avLst/>
          </a:prstGeom>
        </p:spPr>
        <p:txBody>
          <a:bodyPr anchor="ctr"/>
          <a:lstStyle>
            <a:lvl1pPr>
              <a:defRPr sz="2000" spc="0">
                <a:solidFill>
                  <a:srgbClr val="455F51"/>
                </a:solidFill>
              </a:defRPr>
            </a:lvl1pPr>
            <a:lvl2pPr>
              <a:defRPr sz="2000" spc="0">
                <a:solidFill>
                  <a:srgbClr val="455F51"/>
                </a:solidFill>
              </a:defRPr>
            </a:lvl2pPr>
            <a:lvl3pPr>
              <a:defRPr sz="2000" spc="0">
                <a:solidFill>
                  <a:srgbClr val="455F51"/>
                </a:solidFill>
              </a:defRPr>
            </a:lvl3pPr>
            <a:lvl4pPr>
              <a:defRPr sz="2000" spc="0">
                <a:solidFill>
                  <a:srgbClr val="455F51"/>
                </a:solidFill>
              </a:defRPr>
            </a:lvl4pPr>
            <a:lvl5pPr>
              <a:defRPr sz="2000" spc="0">
                <a:solidFill>
                  <a:srgbClr val="455F5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2" cy="736284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82" name="Rectangle 8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83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7"/>
          <p:cNvSpPr/>
          <p:nvPr/>
        </p:nvSpPr>
        <p:spPr>
          <a:xfrm>
            <a:off x="14" y="0"/>
            <a:ext cx="405079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02" name="Rectangle 8"/>
          <p:cNvSpPr/>
          <p:nvPr/>
        </p:nvSpPr>
        <p:spPr>
          <a:xfrm>
            <a:off x="4040070" y="0"/>
            <a:ext cx="6401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2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14" name="Rectangle 8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5" cy="8229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Picture Placeholder 2"/>
          <p:cNvSpPr>
            <a:spLocks noGrp="1"/>
          </p:cNvSpPr>
          <p:nvPr>
            <p:ph type="pic" idx="13"/>
          </p:nvPr>
        </p:nvSpPr>
        <p:spPr>
          <a:xfrm>
            <a:off x="13" y="0"/>
            <a:ext cx="12191988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1pPr>
            <a:lvl2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2pPr>
            <a:lvl3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3pPr>
            <a:lvl4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4pPr>
            <a:lvl5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23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18000"/>
                    </a14:imgEffect>
                    <a14:imgEffect>
                      <a14:colorTemperature colorTemp="3988"/>
                    </a14:imgEffect>
                    <a14:imgEffect>
                      <a14:saturation sat="1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orbel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100050" y="4455619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traight Connector 8"/>
          <p:cNvSpPr/>
          <p:nvPr/>
        </p:nvSpPr>
        <p:spPr>
          <a:xfrm>
            <a:off x="1207656" y="4343400"/>
            <a:ext cx="9875524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" name="Imagem 10" descr="Imagem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0434" y="646731"/>
            <a:ext cx="4472051" cy="17084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1345" y="6526779"/>
            <a:ext cx="231139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5pPr>
      <a:lvl6pPr marL="1328599" marR="0" indent="-457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6pPr>
      <a:lvl7pPr marL="1528599" marR="0" indent="-457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7pPr>
      <a:lvl8pPr marL="1728599" marR="0" indent="-457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8pPr>
      <a:lvl9pPr marL="1928599" marR="0" indent="-457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800" b="0" i="0" u="none" strike="noStrike" cap="all" spc="200" baseline="0">
          <a:ln>
            <a:noFill/>
          </a:ln>
          <a:solidFill>
            <a:srgbClr val="3F772B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tiff"/><Relationship Id="rId3" Type="http://schemas.openxmlformats.org/officeDocument/2006/relationships/hyperlink" Target="https://ghex.world/" TargetMode="External"/><Relationship Id="rId7" Type="http://schemas.openxmlformats.org/officeDocument/2006/relationships/hyperlink" Target="https://www.nheri.org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direitoja.aned.org.b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idel.org/?lang=en" TargetMode="External"/><Relationship Id="rId11" Type="http://schemas.openxmlformats.org/officeDocument/2006/relationships/image" Target="../media/image13.tiff"/><Relationship Id="rId5" Type="http://schemas.openxmlformats.org/officeDocument/2006/relationships/hyperlink" Target="https://hslda.org/" TargetMode="External"/><Relationship Id="rId10" Type="http://schemas.openxmlformats.org/officeDocument/2006/relationships/image" Target="../media/image12.tiff"/><Relationship Id="rId4" Type="http://schemas.openxmlformats.org/officeDocument/2006/relationships/hyperlink" Target="http://www.aned.org.br/" TargetMode="External"/><Relationship Id="rId9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hyperlink" Target="mailto:c.viniciusreis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hex.world/outreach/" TargetMode="External"/><Relationship Id="rId2" Type="http://schemas.openxmlformats.org/officeDocument/2006/relationships/hyperlink" Target="https://ghex.world/advocacy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hex.world/researc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hex.world/advocacy/declarations/rio-principle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CC29D2-4EBF-3A4B-81A5-59BD34ED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1036" cy="1540844"/>
          </a:xfrm>
          <a:prstGeom prst="rect">
            <a:avLst/>
          </a:prstGeom>
        </p:spPr>
      </p:pic>
      <p:sp>
        <p:nvSpPr>
          <p:cNvPr id="194" name="Título 1"/>
          <p:cNvSpPr txBox="1">
            <a:spLocks noGrp="1"/>
          </p:cNvSpPr>
          <p:nvPr>
            <p:ph type="title"/>
          </p:nvPr>
        </p:nvSpPr>
        <p:spPr>
          <a:xfrm>
            <a:off x="595146" y="1866901"/>
            <a:ext cx="11001708" cy="27250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 defTabSz="758951">
              <a:defRPr sz="6640" spc="-83">
                <a:solidFill>
                  <a:srgbClr val="006600"/>
                </a:solidFill>
              </a:defRPr>
            </a:pPr>
            <a:r>
              <a:rPr lang="en-US" sz="4800" b="1" dirty="0" err="1">
                <a:solidFill>
                  <a:srgbClr val="0070C0"/>
                </a:solidFill>
              </a:rPr>
              <a:t>Audiência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Pública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sobre</a:t>
            </a:r>
            <a:r>
              <a:rPr lang="en-US" sz="4800" b="1" dirty="0">
                <a:solidFill>
                  <a:srgbClr val="0070C0"/>
                </a:solidFill>
              </a:rPr>
              <a:t> Homeschooling</a:t>
            </a:r>
            <a:br>
              <a:rPr lang="en-US" sz="4800" b="1" dirty="0">
                <a:solidFill>
                  <a:srgbClr val="0070C0"/>
                </a:solidFill>
              </a:rPr>
            </a:b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0070C0"/>
                </a:solidFill>
              </a:rPr>
              <a:t>SENADO FEDERAL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Comissão</a:t>
            </a:r>
            <a:r>
              <a:rPr lang="en-US" sz="4800" b="1" dirty="0">
                <a:solidFill>
                  <a:srgbClr val="0070C0"/>
                </a:solidFill>
              </a:rPr>
              <a:t> de </a:t>
            </a:r>
            <a:r>
              <a:rPr lang="en-US" sz="4800" b="1" dirty="0" err="1">
                <a:solidFill>
                  <a:srgbClr val="0070C0"/>
                </a:solidFill>
              </a:rPr>
              <a:t>Direitos</a:t>
            </a:r>
            <a:r>
              <a:rPr lang="en-US" sz="4800" b="1" dirty="0">
                <a:solidFill>
                  <a:srgbClr val="0070C0"/>
                </a:solidFill>
              </a:rPr>
              <a:t> Humanos</a:t>
            </a:r>
            <a:endParaRPr sz="4800" b="1" dirty="0">
              <a:solidFill>
                <a:srgbClr val="0070C0"/>
              </a:solidFill>
            </a:endParaRPr>
          </a:p>
        </p:txBody>
      </p:sp>
      <p:sp>
        <p:nvSpPr>
          <p:cNvPr id="195" name="Subtítulo 2"/>
          <p:cNvSpPr txBox="1">
            <a:spLocks noGrp="1"/>
          </p:cNvSpPr>
          <p:nvPr>
            <p:ph type="body" sz="quarter" idx="1"/>
          </p:nvPr>
        </p:nvSpPr>
        <p:spPr>
          <a:xfrm>
            <a:off x="6761226" y="5295901"/>
            <a:ext cx="4835628" cy="1424412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b="1" dirty="0">
                <a:solidFill>
                  <a:srgbClr val="0070C0"/>
                </a:solidFill>
              </a:rPr>
              <a:t>CARLOS VINÍCIUS</a:t>
            </a:r>
            <a:r>
              <a:rPr lang="en-US" b="1" dirty="0">
                <a:solidFill>
                  <a:srgbClr val="0070C0"/>
                </a:solidFill>
              </a:rPr>
              <a:t> Reis</a:t>
            </a:r>
            <a:r>
              <a:rPr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Brasília – 15/10/2019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A11DA-F3B5-054F-8BDF-D4177FE5B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/>
        </p:blipFill>
        <p:spPr>
          <a:xfrm>
            <a:off x="1009976" y="0"/>
            <a:ext cx="10362874" cy="68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43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 noGrp="1"/>
          </p:cNvSpPr>
          <p:nvPr>
            <p:ph type="title"/>
          </p:nvPr>
        </p:nvSpPr>
        <p:spPr>
          <a:xfrm>
            <a:off x="257175" y="533400"/>
            <a:ext cx="11677650" cy="47601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HISTÓRIA DO HOMESCHOOLING NOS EUA</a:t>
            </a: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Children Fail/1964 e How Children Learn/1967 - John Holt</a:t>
            </a: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Late Than Early / 1975, School Can Wait / 1979, How Grown Kids /1981 - Raymond e Dorothy Moore</a:t>
            </a: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</a:t>
            </a: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Homeschool Legal Defense Association – HSLDA/1983.</a:t>
            </a:r>
            <a:b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DE </a:t>
            </a:r>
            <a:r>
              <a:rPr lang="en-US" sz="2800" dirty="0">
                <a:solidFill>
                  <a:srgbClr val="0070C0"/>
                </a:solidFill>
                <a:cs typeface="Verdana" panose="020B0604030504040204" pitchFamily="34" charset="0"/>
              </a:rPr>
              <a:t>1999 a 2007</a:t>
            </a:r>
            <a:r>
              <a:rPr lang="en-US" sz="2800" dirty="0">
                <a:solidFill>
                  <a:srgbClr val="0070C0"/>
                </a:solidFill>
              </a:rPr>
              <a:t>, o homeschooling </a:t>
            </a:r>
            <a:r>
              <a:rPr lang="en-US" sz="2800" dirty="0" err="1">
                <a:solidFill>
                  <a:srgbClr val="0070C0"/>
                </a:solidFill>
              </a:rPr>
              <a:t>cresceu</a:t>
            </a:r>
            <a:r>
              <a:rPr lang="en-US" sz="2800" dirty="0">
                <a:solidFill>
                  <a:srgbClr val="0070C0"/>
                </a:solidFill>
              </a:rPr>
              <a:t> 74%)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C609-FF87-8A47-AE36-247D5D27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35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"/>
          <p:cNvSpPr txBox="1"/>
          <p:nvPr/>
        </p:nvSpPr>
        <p:spPr>
          <a:xfrm>
            <a:off x="6012173" y="3256279"/>
            <a:ext cx="16765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grpSp>
        <p:nvGrpSpPr>
          <p:cNvPr id="304" name="Image Gallery"/>
          <p:cNvGrpSpPr/>
          <p:nvPr/>
        </p:nvGrpSpPr>
        <p:grpSpPr>
          <a:xfrm>
            <a:off x="5532960" y="128587"/>
            <a:ext cx="6311378" cy="7191766"/>
            <a:chOff x="0" y="0"/>
            <a:chExt cx="4094717" cy="5852252"/>
          </a:xfrm>
        </p:grpSpPr>
        <p:pic>
          <p:nvPicPr>
            <p:cNvPr id="302" name="Screen Shot 2019-04-22 at 15.15.07.png" descr="Screen Shot 2019-04-22 at 15.15.07.png"/>
            <p:cNvPicPr>
              <a:picLocks noChangeAspect="1"/>
            </p:cNvPicPr>
            <p:nvPr/>
          </p:nvPicPr>
          <p:blipFill>
            <a:blip r:embed="rId2"/>
            <a:srcRect t="4653" b="4653"/>
            <a:stretch>
              <a:fillRect/>
            </a:stretch>
          </p:blipFill>
          <p:spPr>
            <a:xfrm>
              <a:off x="0" y="0"/>
              <a:ext cx="4094718" cy="5356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Rectangle"/>
            <p:cNvSpPr/>
            <p:nvPr/>
          </p:nvSpPr>
          <p:spPr>
            <a:xfrm>
              <a:off x="0" y="5433152"/>
              <a:ext cx="409471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1">
                  <a:solidFill>
                    <a:srgbClr val="0433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307" name="Image Gallery"/>
          <p:cNvGrpSpPr/>
          <p:nvPr/>
        </p:nvGrpSpPr>
        <p:grpSpPr>
          <a:xfrm>
            <a:off x="96735" y="52674"/>
            <a:ext cx="5675832" cy="7300615"/>
            <a:chOff x="0" y="0"/>
            <a:chExt cx="4409590" cy="5933456"/>
          </a:xfrm>
        </p:grpSpPr>
        <p:pic>
          <p:nvPicPr>
            <p:cNvPr id="305" name="Screen Shot 2019-04-22 at 17.14.26.png" descr="Screen Shot 2019-04-22 at 17.14.26.png"/>
            <p:cNvPicPr>
              <a:picLocks noChangeAspect="1"/>
            </p:cNvPicPr>
            <p:nvPr/>
          </p:nvPicPr>
          <p:blipFill>
            <a:blip r:embed="rId3"/>
            <a:srcRect t="6164" b="6164"/>
            <a:stretch>
              <a:fillRect/>
            </a:stretch>
          </p:blipFill>
          <p:spPr>
            <a:xfrm>
              <a:off x="0" y="0"/>
              <a:ext cx="4409591" cy="5450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Rectangle"/>
            <p:cNvSpPr/>
            <p:nvPr/>
          </p:nvSpPr>
          <p:spPr>
            <a:xfrm>
              <a:off x="0" y="5527056"/>
              <a:ext cx="440959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 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2D4830E-5C5A-A546-ACEA-DF8BD1FB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324DC-EA02-F54E-A70F-9AEF52236722}"/>
              </a:ext>
            </a:extLst>
          </p:cNvPr>
          <p:cNvGrpSpPr/>
          <p:nvPr/>
        </p:nvGrpSpPr>
        <p:grpSpPr>
          <a:xfrm>
            <a:off x="1779390" y="6325176"/>
            <a:ext cx="3840778" cy="404237"/>
            <a:chOff x="8373037" y="6453763"/>
            <a:chExt cx="3840778" cy="4042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7B43C76-B066-B444-AE00-31F7446DE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255D61-61C5-9149-BE3F-1AC7AABDF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076FAED-7374-534E-813A-1B978A9F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6668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"/>
          <p:cNvSpPr txBox="1"/>
          <p:nvPr/>
        </p:nvSpPr>
        <p:spPr>
          <a:xfrm>
            <a:off x="6012173" y="3256279"/>
            <a:ext cx="16765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0BA27C-D2DF-E44D-912D-C68D1A9D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BCCE7-23A2-3845-A43B-CDABFF45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73"/>
            <a:ext cx="12188597" cy="5688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226768-3049-0D47-A37C-C20736D3B242}"/>
              </a:ext>
            </a:extLst>
          </p:cNvPr>
          <p:cNvGrpSpPr/>
          <p:nvPr/>
        </p:nvGrpSpPr>
        <p:grpSpPr>
          <a:xfrm>
            <a:off x="8001000" y="6244213"/>
            <a:ext cx="3840778" cy="404237"/>
            <a:chOff x="8373037" y="6453763"/>
            <a:chExt cx="3840778" cy="4042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AF53A8-3D6C-2A44-9EB0-8B4632BF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A11337-AD95-834F-BE1D-7E9892918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83BD24-37DC-B345-A296-CC6DB0BD4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8194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ítulo 1"/>
          <p:cNvSpPr txBox="1">
            <a:spLocks noGrp="1"/>
          </p:cNvSpPr>
          <p:nvPr>
            <p:ph type="title"/>
          </p:nvPr>
        </p:nvSpPr>
        <p:spPr>
          <a:xfrm>
            <a:off x="351692" y="478300"/>
            <a:ext cx="10803988" cy="675250"/>
          </a:xfrm>
          <a:prstGeom prst="rect">
            <a:avLst/>
          </a:prstGeom>
        </p:spPr>
        <p:txBody>
          <a:bodyPr/>
          <a:lstStyle>
            <a:lvl1pPr defTabSz="859536">
              <a:defRPr sz="4041" spc="-93"/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316" name="Text"/>
          <p:cNvSpPr txBox="1"/>
          <p:nvPr/>
        </p:nvSpPr>
        <p:spPr>
          <a:xfrm>
            <a:off x="6012173" y="3256279"/>
            <a:ext cx="16765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grpSp>
        <p:nvGrpSpPr>
          <p:cNvPr id="319" name="Image Gallery"/>
          <p:cNvGrpSpPr/>
          <p:nvPr/>
        </p:nvGrpSpPr>
        <p:grpSpPr>
          <a:xfrm>
            <a:off x="107400" y="1000425"/>
            <a:ext cx="11977200" cy="5716939"/>
            <a:chOff x="0" y="0"/>
            <a:chExt cx="11074400" cy="5264216"/>
          </a:xfrm>
        </p:grpSpPr>
        <p:pic>
          <p:nvPicPr>
            <p:cNvPr id="317" name="Screen Shot 2019-04-22 at 15.33.33.png" descr="Screen Shot 2019-04-22 at 15.33.33.png"/>
            <p:cNvPicPr>
              <a:picLocks noChangeAspect="1"/>
            </p:cNvPicPr>
            <p:nvPr/>
          </p:nvPicPr>
          <p:blipFill>
            <a:blip r:embed="rId2"/>
            <a:srcRect t="761" b="761"/>
            <a:stretch>
              <a:fillRect/>
            </a:stretch>
          </p:blipFill>
          <p:spPr>
            <a:xfrm>
              <a:off x="0" y="0"/>
              <a:ext cx="11074400" cy="4781617"/>
            </a:xfrm>
            <a:prstGeom prst="round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Rectangle"/>
            <p:cNvSpPr/>
            <p:nvPr/>
          </p:nvSpPr>
          <p:spPr>
            <a:xfrm>
              <a:off x="0" y="4857816"/>
              <a:ext cx="11074400" cy="406401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899CC0-AA65-D544-AA53-788E6510A41F}"/>
              </a:ext>
            </a:extLst>
          </p:cNvPr>
          <p:cNvGrpSpPr/>
          <p:nvPr/>
        </p:nvGrpSpPr>
        <p:grpSpPr>
          <a:xfrm>
            <a:off x="8243822" y="6359832"/>
            <a:ext cx="3840778" cy="404237"/>
            <a:chOff x="8373037" y="6453763"/>
            <a:chExt cx="3840778" cy="4042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5C2817-A433-6A48-A007-F63BB69D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7B36C-1D8B-394A-BB4A-640AD0D1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363012-D0E3-9D49-A47F-0AF483D28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9179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Image Gallery"/>
          <p:cNvGrpSpPr/>
          <p:nvPr/>
        </p:nvGrpSpPr>
        <p:grpSpPr>
          <a:xfrm>
            <a:off x="0" y="0"/>
            <a:ext cx="12192000" cy="7329488"/>
            <a:chOff x="0" y="0"/>
            <a:chExt cx="9821333" cy="5886388"/>
          </a:xfrm>
        </p:grpSpPr>
        <p:pic>
          <p:nvPicPr>
            <p:cNvPr id="322" name="Screen Shot 2019-04-23 at 13.58.45.png" descr="Screen Shot 2019-04-23 at 13.58.45.png"/>
            <p:cNvPicPr>
              <a:picLocks noChangeAspect="1"/>
            </p:cNvPicPr>
            <p:nvPr/>
          </p:nvPicPr>
          <p:blipFill>
            <a:blip r:embed="rId2"/>
            <a:srcRect t="536" b="536"/>
            <a:stretch>
              <a:fillRect/>
            </a:stretch>
          </p:blipFill>
          <p:spPr>
            <a:xfrm>
              <a:off x="0" y="0"/>
              <a:ext cx="9821334" cy="5518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Type to enter a caption."/>
            <p:cNvSpPr/>
            <p:nvPr/>
          </p:nvSpPr>
          <p:spPr>
            <a:xfrm>
              <a:off x="0" y="5594288"/>
              <a:ext cx="9821334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r">
                <a:defRPr sz="1000">
                  <a:solidFill>
                    <a:srgbClr val="455F51"/>
                  </a:solidFill>
                </a:defRPr>
              </a:lvl1pPr>
            </a:lstStyle>
            <a:p>
              <a:r>
                <a:t>Type to enter a caption.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53ABFD7-65AE-9C4C-9A24-73763985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F95CED-5343-CC44-9B17-2DAB513FF5A8}"/>
              </a:ext>
            </a:extLst>
          </p:cNvPr>
          <p:cNvGrpSpPr/>
          <p:nvPr/>
        </p:nvGrpSpPr>
        <p:grpSpPr>
          <a:xfrm>
            <a:off x="114300" y="324091"/>
            <a:ext cx="3840778" cy="404237"/>
            <a:chOff x="8373037" y="6453763"/>
            <a:chExt cx="3840778" cy="4042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F74C68-5AEC-2648-B0FC-68BAB80D6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123C11-4265-2E47-9490-7DA7A6D6F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140DF6-08FE-F942-A0A7-106223BD3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922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F95D9A-1B0B-8547-9ED5-4858DD9A5AE7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63B414-056A-A045-8540-DBAF7CEA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092200"/>
              <a:ext cx="12191999" cy="576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74A306-19E0-124B-8645-26E98E0CF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1092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807E01-235A-6B43-81C5-04C88B627855}"/>
              </a:ext>
            </a:extLst>
          </p:cNvPr>
          <p:cNvGrpSpPr/>
          <p:nvPr/>
        </p:nvGrpSpPr>
        <p:grpSpPr>
          <a:xfrm>
            <a:off x="114300" y="324091"/>
            <a:ext cx="3840778" cy="404237"/>
            <a:chOff x="8373037" y="6453763"/>
            <a:chExt cx="3840778" cy="4042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39282A-1A43-1B41-B0B6-BAD5B4C6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3D0624-DD9F-F541-AA14-76234CD7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F95AB4-1BD7-2B4F-94D4-F42D80D3F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0270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C39524-6079-F249-B715-F8D3FA91D380}"/>
              </a:ext>
            </a:extLst>
          </p:cNvPr>
          <p:cNvGrpSpPr/>
          <p:nvPr/>
        </p:nvGrpSpPr>
        <p:grpSpPr>
          <a:xfrm>
            <a:off x="0" y="-19891"/>
            <a:ext cx="12213081" cy="6858000"/>
            <a:chOff x="-21081" y="0"/>
            <a:chExt cx="1221308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97001E-8482-174D-8B93-795970EF5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81" y="1092200"/>
              <a:ext cx="12213081" cy="5765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CB55E8-9DBF-E340-A36A-CBCB146D5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1092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D2673-39E6-7F49-A0B5-52AD7708486D}"/>
              </a:ext>
            </a:extLst>
          </p:cNvPr>
          <p:cNvGrpSpPr/>
          <p:nvPr/>
        </p:nvGrpSpPr>
        <p:grpSpPr>
          <a:xfrm>
            <a:off x="114300" y="324091"/>
            <a:ext cx="3840778" cy="404237"/>
            <a:chOff x="8373037" y="6453763"/>
            <a:chExt cx="3840778" cy="4042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96C1CB-1EC2-3E44-98A0-0CC9A6A5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5346" y="6453763"/>
              <a:ext cx="1051300" cy="3843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4AEF93-0CC1-D54E-ABF0-E25676658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3037" y="6473654"/>
              <a:ext cx="1340741" cy="3843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BAEC35-A656-8E45-ABCE-3FE64F3F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2514" y="6453763"/>
              <a:ext cx="1051301" cy="40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9981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ítulo 1"/>
          <p:cNvSpPr txBox="1">
            <a:spLocks noGrp="1"/>
          </p:cNvSpPr>
          <p:nvPr>
            <p:ph type="title"/>
          </p:nvPr>
        </p:nvSpPr>
        <p:spPr>
          <a:xfrm>
            <a:off x="1030515" y="621176"/>
            <a:ext cx="9278083" cy="675251"/>
          </a:xfrm>
          <a:prstGeom prst="rect">
            <a:avLst/>
          </a:prstGeom>
        </p:spPr>
        <p:txBody>
          <a:bodyPr/>
          <a:lstStyle>
            <a:lvl1pPr defTabSz="859536">
              <a:defRPr sz="4000" spc="-100"/>
            </a:lvl1pPr>
          </a:lstStyle>
          <a:p>
            <a:pPr algn="ctr"/>
            <a:r>
              <a:rPr dirty="0" err="1">
                <a:solidFill>
                  <a:srgbClr val="0070C0"/>
                </a:solidFill>
              </a:rPr>
              <a:t>Cenário</a:t>
            </a:r>
            <a:r>
              <a:rPr dirty="0">
                <a:solidFill>
                  <a:srgbClr val="0070C0"/>
                </a:solidFill>
              </a:rPr>
              <a:t> da </a:t>
            </a:r>
            <a:r>
              <a:rPr dirty="0" err="1">
                <a:solidFill>
                  <a:srgbClr val="0070C0"/>
                </a:solidFill>
              </a:rPr>
              <a:t>Regulamentação</a:t>
            </a:r>
            <a:r>
              <a:rPr dirty="0">
                <a:solidFill>
                  <a:srgbClr val="0070C0"/>
                </a:solidFill>
              </a:rPr>
              <a:t> da ED no </a:t>
            </a:r>
            <a:r>
              <a:rPr dirty="0" err="1">
                <a:solidFill>
                  <a:srgbClr val="0070C0"/>
                </a:solidFill>
              </a:rPr>
              <a:t>Brasil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6" name="Retângulo 4"/>
          <p:cNvSpPr txBox="1"/>
          <p:nvPr/>
        </p:nvSpPr>
        <p:spPr>
          <a:xfrm>
            <a:off x="1030515" y="1901981"/>
            <a:ext cx="11161485" cy="36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70C0"/>
                </a:solidFill>
              </a:rPr>
              <a:t>Processos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Administrativos</a:t>
            </a:r>
            <a:r>
              <a:rPr dirty="0">
                <a:solidFill>
                  <a:srgbClr val="0070C0"/>
                </a:solidFill>
              </a:rPr>
              <a:t> e </a:t>
            </a:r>
            <a:r>
              <a:rPr dirty="0" err="1">
                <a:solidFill>
                  <a:srgbClr val="0070C0"/>
                </a:solidFill>
              </a:rPr>
              <a:t>Judiciais</a:t>
            </a:r>
            <a:r>
              <a:rPr dirty="0">
                <a:solidFill>
                  <a:srgbClr val="0070C0"/>
                </a:solidFill>
              </a:rPr>
              <a:t> (</a:t>
            </a:r>
            <a:r>
              <a:rPr dirty="0" err="1">
                <a:solidFill>
                  <a:srgbClr val="0070C0"/>
                </a:solidFill>
              </a:rPr>
              <a:t>Cíveis</a:t>
            </a:r>
            <a:r>
              <a:rPr dirty="0">
                <a:solidFill>
                  <a:srgbClr val="0070C0"/>
                </a:solidFill>
              </a:rPr>
              <a:t> e </a:t>
            </a:r>
            <a:r>
              <a:rPr dirty="0" err="1">
                <a:solidFill>
                  <a:srgbClr val="0070C0"/>
                </a:solidFill>
              </a:rPr>
              <a:t>Criminais</a:t>
            </a:r>
            <a:r>
              <a:rPr dirty="0">
                <a:solidFill>
                  <a:srgbClr val="0070C0"/>
                </a:solidFill>
              </a:rPr>
              <a:t>)</a:t>
            </a:r>
          </a:p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70C0"/>
                </a:solidFill>
              </a:rPr>
              <a:t>Rec. </a:t>
            </a:r>
            <a:r>
              <a:rPr dirty="0" err="1">
                <a:solidFill>
                  <a:srgbClr val="0070C0"/>
                </a:solidFill>
              </a:rPr>
              <a:t>Extrardinário</a:t>
            </a:r>
            <a:r>
              <a:rPr dirty="0">
                <a:solidFill>
                  <a:srgbClr val="0070C0"/>
                </a:solidFill>
              </a:rPr>
              <a:t> 8.8885/2015/RS - </a:t>
            </a:r>
            <a:r>
              <a:rPr dirty="0" err="1">
                <a:solidFill>
                  <a:srgbClr val="0070C0"/>
                </a:solidFill>
              </a:rPr>
              <a:t>Acórdão</a:t>
            </a:r>
            <a:r>
              <a:rPr dirty="0">
                <a:solidFill>
                  <a:srgbClr val="0070C0"/>
                </a:solidFill>
              </a:rPr>
              <a:t> STF </a:t>
            </a:r>
            <a:r>
              <a:rPr dirty="0" err="1">
                <a:solidFill>
                  <a:srgbClr val="0070C0"/>
                </a:solidFill>
              </a:rPr>
              <a:t>Publicado</a:t>
            </a:r>
            <a:endParaRPr dirty="0">
              <a:solidFill>
                <a:srgbClr val="0070C0"/>
              </a:solidFill>
            </a:endParaRPr>
          </a:p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70C0"/>
                </a:solidFill>
              </a:rPr>
              <a:t>Contexto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Legislativo</a:t>
            </a:r>
            <a:r>
              <a:rPr dirty="0">
                <a:solidFill>
                  <a:srgbClr val="0070C0"/>
                </a:solidFill>
              </a:rPr>
              <a:t>:</a:t>
            </a:r>
          </a:p>
          <a:p>
            <a:pPr marL="914400" lvl="1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70C0"/>
                </a:solidFill>
              </a:rPr>
              <a:t>Histórico</a:t>
            </a:r>
            <a:r>
              <a:rPr dirty="0">
                <a:solidFill>
                  <a:srgbClr val="0070C0"/>
                </a:solidFill>
              </a:rPr>
              <a:t> de PL's e PEC </a:t>
            </a:r>
            <a:r>
              <a:rPr dirty="0" err="1">
                <a:solidFill>
                  <a:srgbClr val="0070C0"/>
                </a:solidFill>
              </a:rPr>
              <a:t>na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Congresso</a:t>
            </a:r>
            <a:r>
              <a:rPr dirty="0">
                <a:solidFill>
                  <a:srgbClr val="0070C0"/>
                </a:solidFill>
              </a:rPr>
              <a:t> (</a:t>
            </a:r>
            <a:r>
              <a:rPr dirty="0" err="1">
                <a:solidFill>
                  <a:srgbClr val="0070C0"/>
                </a:solidFill>
              </a:rPr>
              <a:t>Há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 </a:t>
            </a:r>
            <a:r>
              <a:rPr dirty="0">
                <a:solidFill>
                  <a:srgbClr val="0070C0"/>
                </a:solidFill>
              </a:rPr>
              <a:t>25 </a:t>
            </a:r>
            <a:r>
              <a:rPr dirty="0" err="1">
                <a:solidFill>
                  <a:srgbClr val="0070C0"/>
                </a:solidFill>
              </a:rPr>
              <a:t>anos</a:t>
            </a:r>
            <a:r>
              <a:rPr dirty="0">
                <a:solidFill>
                  <a:srgbClr val="0070C0"/>
                </a:solidFill>
              </a:rPr>
              <a:t>)</a:t>
            </a:r>
          </a:p>
          <a:p>
            <a:pPr marL="914400" lvl="1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70C0"/>
                </a:solidFill>
              </a:rPr>
              <a:t>Frentes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Parlamentares</a:t>
            </a:r>
            <a:r>
              <a:rPr dirty="0">
                <a:solidFill>
                  <a:srgbClr val="0070C0"/>
                </a:solidFill>
              </a:rPr>
              <a:t> pela </a:t>
            </a:r>
            <a:r>
              <a:rPr dirty="0" err="1">
                <a:solidFill>
                  <a:srgbClr val="0070C0"/>
                </a:solidFill>
              </a:rPr>
              <a:t>Educação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Domiciliar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 defTabSz="914400">
              <a:lnSpc>
                <a:spcPct val="11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q"/>
              <a:defRPr sz="28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70C0"/>
                </a:solidFill>
              </a:rPr>
              <a:t>Leis e </a:t>
            </a:r>
            <a:r>
              <a:rPr lang="en-US" dirty="0" err="1">
                <a:solidFill>
                  <a:srgbClr val="0070C0"/>
                </a:solidFill>
              </a:rPr>
              <a:t>Projetos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Municipais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Estaduais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0C41D-0AA4-B340-BFEC-B60EA66E4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17930-5FEC-A44E-95B2-0232B1A6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89938"/>
            <a:ext cx="2266950" cy="868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6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Image Gallery"/>
          <p:cNvGrpSpPr/>
          <p:nvPr/>
        </p:nvGrpSpPr>
        <p:grpSpPr>
          <a:xfrm>
            <a:off x="1328739" y="-1"/>
            <a:ext cx="9250596" cy="7286625"/>
            <a:chOff x="0" y="0"/>
            <a:chExt cx="7276159" cy="5804737"/>
          </a:xfrm>
        </p:grpSpPr>
        <p:pic>
          <p:nvPicPr>
            <p:cNvPr id="208" name="Screen Shot 2019-06-21 at 11.16.49.png" descr="Screen Shot 2019-06-21 at 11.16.49.png"/>
            <p:cNvPicPr>
              <a:picLocks noChangeAspect="1"/>
            </p:cNvPicPr>
            <p:nvPr/>
          </p:nvPicPr>
          <p:blipFill>
            <a:blip r:embed="rId2"/>
            <a:srcRect t="9330" b="9330"/>
            <a:stretch>
              <a:fillRect/>
            </a:stretch>
          </p:blipFill>
          <p:spPr>
            <a:xfrm>
              <a:off x="0" y="0"/>
              <a:ext cx="7276160" cy="5436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Type to enter a caption."/>
            <p:cNvSpPr/>
            <p:nvPr/>
          </p:nvSpPr>
          <p:spPr>
            <a:xfrm>
              <a:off x="0" y="5512637"/>
              <a:ext cx="7276160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r">
                <a:defRPr sz="1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orbel"/>
                </a:defRPr>
              </a:lvl1pPr>
            </a:lstStyle>
            <a:p>
              <a:r>
                <a:t>Type to enter a caption.</a:t>
              </a:r>
            </a:p>
          </p:txBody>
        </p:sp>
      </p:grpSp>
      <p:sp>
        <p:nvSpPr>
          <p:cNvPr id="212" name="Projetos de Lei -  Estaduais e Municipais"/>
          <p:cNvSpPr txBox="1"/>
          <p:nvPr/>
        </p:nvSpPr>
        <p:spPr>
          <a:xfrm>
            <a:off x="2341327" y="914400"/>
            <a:ext cx="7779103" cy="542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 defTabSz="914400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Trebuchet MS"/>
              <a:defRPr sz="2800">
                <a:solidFill>
                  <a:srgbClr val="4F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0070C0"/>
                </a:solidFill>
              </a:rPr>
              <a:t>Projetos</a:t>
            </a:r>
            <a:r>
              <a:rPr b="1" dirty="0">
                <a:solidFill>
                  <a:srgbClr val="0070C0"/>
                </a:solidFill>
              </a:rPr>
              <a:t> de Lei -  </a:t>
            </a:r>
            <a:r>
              <a:rPr b="1" dirty="0" err="1">
                <a:solidFill>
                  <a:srgbClr val="0070C0"/>
                </a:solidFill>
              </a:rPr>
              <a:t>Estaduais</a:t>
            </a:r>
            <a:r>
              <a:rPr b="1" dirty="0">
                <a:solidFill>
                  <a:srgbClr val="0070C0"/>
                </a:solidFill>
              </a:rPr>
              <a:t> e </a:t>
            </a:r>
            <a:r>
              <a:rPr b="1" dirty="0" err="1">
                <a:solidFill>
                  <a:srgbClr val="0070C0"/>
                </a:solidFill>
              </a:rPr>
              <a:t>Municipais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84E48-1167-7B47-95EE-73F305CC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3A88B-2928-AF46-BAB1-8B1E6796E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2134"/>
            <a:ext cx="2057400" cy="7878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 noGrp="1"/>
          </p:cNvSpPr>
          <p:nvPr>
            <p:ph type="title"/>
          </p:nvPr>
        </p:nvSpPr>
        <p:spPr>
          <a:xfrm>
            <a:off x="0" y="742950"/>
            <a:ext cx="12091987" cy="4629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GLOBAL HOME EDUCATION EXCHANGE  - </a:t>
            </a:r>
            <a:r>
              <a:rPr lang="en-US" sz="2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GHEx</a:t>
            </a:r>
            <a:br>
              <a:rPr lang="en-US" sz="2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governamental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missão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conectar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equipar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comunidade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global de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domiciliar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Acreditamos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a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capacidade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escolher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lar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documentado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historicamente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dirigir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nossos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filhos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criança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receber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educacional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individualizada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C609-FF87-8A47-AE36-247D5D27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ítulo 1"/>
          <p:cNvSpPr txBox="1">
            <a:spLocks noGrp="1"/>
          </p:cNvSpPr>
          <p:nvPr>
            <p:ph type="title"/>
          </p:nvPr>
        </p:nvSpPr>
        <p:spPr>
          <a:xfrm>
            <a:off x="351691" y="478300"/>
            <a:ext cx="11598505" cy="675251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000" spc="-100"/>
            </a:lvl1pPr>
          </a:lstStyle>
          <a:p>
            <a:r>
              <a:rPr lang="en-US" b="1" dirty="0" err="1">
                <a:solidFill>
                  <a:srgbClr val="0070C0"/>
                </a:solidFill>
              </a:rPr>
              <a:t>Referência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b="1" dirty="0">
                <a:solidFill>
                  <a:srgbClr val="0070C0"/>
                </a:solidFill>
              </a:rPr>
              <a:t>para a </a:t>
            </a:r>
            <a:r>
              <a:rPr b="1" dirty="0" err="1">
                <a:solidFill>
                  <a:srgbClr val="0070C0"/>
                </a:solidFill>
              </a:rPr>
              <a:t>Regulamentação</a:t>
            </a:r>
            <a:r>
              <a:rPr b="1" dirty="0">
                <a:solidFill>
                  <a:srgbClr val="0070C0"/>
                </a:solidFill>
              </a:rPr>
              <a:t> d</a:t>
            </a:r>
            <a:r>
              <a:rPr lang="en-US" b="1" dirty="0">
                <a:solidFill>
                  <a:srgbClr val="0070C0"/>
                </a:solidFill>
              </a:rPr>
              <a:t>o Homeschooling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62" name="Retângulo 4"/>
          <p:cNvSpPr txBox="1"/>
          <p:nvPr/>
        </p:nvSpPr>
        <p:spPr>
          <a:xfrm>
            <a:off x="120902" y="1509688"/>
            <a:ext cx="11950196" cy="444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GARANTIA DA LIBERDADE EDUCACIONAL;</a:t>
            </a:r>
          </a:p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IGUALDADE DE DIREITOS ENTRE ESTUDANTES DOMICILIARES E ESCOLARES;</a:t>
            </a:r>
          </a:p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SIMPLIFICAÇÃO DO CADASTRO DE OPÇÃO PELA EDUCAÇÃO DOMICILIAR;</a:t>
            </a:r>
            <a:r>
              <a:rPr b="0" dirty="0">
                <a:solidFill>
                  <a:srgbClr val="0070C0"/>
                </a:solidFill>
              </a:rPr>
              <a:t> </a:t>
            </a:r>
          </a:p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PROTEÇÃO ÀS FAMÍLIAS QUE OPTAREM PELA EDUCAÇÃO DOMICILIAR;</a:t>
            </a:r>
            <a:r>
              <a:rPr b="0" dirty="0">
                <a:solidFill>
                  <a:srgbClr val="0070C0"/>
                </a:solidFill>
              </a:rPr>
              <a:t> </a:t>
            </a:r>
          </a:p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FLEXIBILIDADE DO SISTEMA AVALIATIVO E CERTIFICADOR;</a:t>
            </a:r>
          </a:p>
          <a:p>
            <a:pPr marL="486062" indent="-346362">
              <a:lnSpc>
                <a:spcPts val="44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Times"/>
              <a:buChar char="•"/>
              <a:defRPr sz="2200" b="1">
                <a:solidFill>
                  <a:srgbClr val="008F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solidFill>
                  <a:srgbClr val="0070C0"/>
                </a:solidFill>
              </a:rPr>
              <a:t>PROTEÇÃO DA AUTONOMIA FAMILIAR.</a:t>
            </a:r>
            <a:r>
              <a:rPr b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C46BB-D051-8E4B-9817-0F06D4AD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01172-D743-7E40-A354-8A338249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2134"/>
            <a:ext cx="2057400" cy="787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12" y="1496036"/>
            <a:ext cx="2665573" cy="441960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3"/>
          <p:cNvSpPr txBox="1"/>
          <p:nvPr/>
        </p:nvSpPr>
        <p:spPr>
          <a:xfrm>
            <a:off x="4348265" y="2040867"/>
            <a:ext cx="6689644" cy="34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70C0"/>
                </a:solidFill>
              </a:rPr>
              <a:t>"O </a:t>
            </a:r>
            <a:r>
              <a:rPr dirty="0" err="1">
                <a:solidFill>
                  <a:srgbClr val="0070C0"/>
                </a:solidFill>
              </a:rPr>
              <a:t>homem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justo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aquele</a:t>
            </a:r>
            <a:r>
              <a:rPr dirty="0">
                <a:solidFill>
                  <a:srgbClr val="0070C0"/>
                </a:solidFill>
              </a:rPr>
              <a:t> que </a:t>
            </a:r>
            <a:r>
              <a:rPr dirty="0" err="1">
                <a:solidFill>
                  <a:srgbClr val="0070C0"/>
                </a:solidFill>
              </a:rPr>
              <a:t>vive</a:t>
            </a:r>
            <a:r>
              <a:rPr dirty="0">
                <a:solidFill>
                  <a:srgbClr val="0070C0"/>
                </a:solidFill>
              </a:rPr>
              <a:t> para a </a:t>
            </a:r>
            <a:r>
              <a:rPr dirty="0" err="1">
                <a:solidFill>
                  <a:srgbClr val="0070C0"/>
                </a:solidFill>
              </a:rPr>
              <a:t>próxima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geração</a:t>
            </a:r>
            <a:r>
              <a:rPr dirty="0">
                <a:solidFill>
                  <a:srgbClr val="0070C0"/>
                </a:solidFill>
              </a:rPr>
              <a:t>"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70C0"/>
                </a:solidFill>
              </a:rPr>
              <a:t>Dietrich Bonhoeffer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BC3FF-0832-8842-9C72-7F127321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120A7-FAFD-B440-AFCB-C1CB494C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tângulo 4"/>
          <p:cNvSpPr txBox="1"/>
          <p:nvPr/>
        </p:nvSpPr>
        <p:spPr>
          <a:xfrm>
            <a:off x="423500" y="1203793"/>
            <a:ext cx="11136987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spcBef>
                <a:spcPts val="1200"/>
              </a:spcBef>
              <a:defRPr sz="22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</a:t>
            </a:r>
          </a:p>
        </p:txBody>
      </p:sp>
      <p:grpSp>
        <p:nvGrpSpPr>
          <p:cNvPr id="272" name="Image Gallery"/>
          <p:cNvGrpSpPr/>
          <p:nvPr/>
        </p:nvGrpSpPr>
        <p:grpSpPr>
          <a:xfrm>
            <a:off x="1" y="0"/>
            <a:ext cx="12044362" cy="6994175"/>
            <a:chOff x="0" y="0"/>
            <a:chExt cx="9009515" cy="5702014"/>
          </a:xfrm>
        </p:grpSpPr>
        <p:pic>
          <p:nvPicPr>
            <p:cNvPr id="270" name="Screen Shot 2019-04-23 at 04.55.50.png" descr="Screen Shot 2019-04-23 at 04.55.50.png"/>
            <p:cNvPicPr>
              <a:picLocks noChangeAspect="1"/>
            </p:cNvPicPr>
            <p:nvPr/>
          </p:nvPicPr>
          <p:blipFill>
            <a:blip r:embed="rId2"/>
            <a:srcRect t="1027" b="1027"/>
            <a:stretch>
              <a:fillRect/>
            </a:stretch>
          </p:blipFill>
          <p:spPr>
            <a:xfrm>
              <a:off x="0" y="-1"/>
              <a:ext cx="9009517" cy="5333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Type to enter a caption."/>
            <p:cNvSpPr txBox="1"/>
            <p:nvPr/>
          </p:nvSpPr>
          <p:spPr>
            <a:xfrm>
              <a:off x="0" y="5409913"/>
              <a:ext cx="9009517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r">
                <a:defRPr sz="1000">
                  <a:solidFill>
                    <a:srgbClr val="455F51"/>
                  </a:solidFill>
                  <a:latin typeface="+mj-lt"/>
                  <a:ea typeface="+mj-ea"/>
                  <a:cs typeface="+mj-cs"/>
                  <a:sym typeface="Corbel"/>
                </a:defRPr>
              </a:lvl1pPr>
            </a:lstStyle>
            <a:p>
              <a:r>
                <a:t>Type to enter a caption.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3"/>
          <p:cNvSpPr txBox="1"/>
          <p:nvPr/>
        </p:nvSpPr>
        <p:spPr>
          <a:xfrm>
            <a:off x="2144772" y="1237255"/>
            <a:ext cx="5638799" cy="624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b="1" dirty="0" err="1">
                <a:solidFill>
                  <a:srgbClr val="00B050"/>
                </a:solidFill>
              </a:rPr>
              <a:t>Saiba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mais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em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3600" dirty="0">
              <a:solidFill>
                <a:srgbClr val="0070C0"/>
              </a:solidFill>
            </a:endParaRP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ym typeface="Calibri"/>
                <a:hlinkClick r:id="rId2"/>
              </a:rPr>
              <a:t>direitoja.aned.org.br</a:t>
            </a:r>
            <a:endParaRPr lang="en-US" sz="4400" i="1" dirty="0">
              <a:sym typeface="Calibri"/>
              <a:hlinkClick r:id="rId3"/>
            </a:endParaRP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ym typeface="Calibri"/>
                <a:hlinkClick r:id="rId3"/>
              </a:rPr>
              <a:t>ghex.world</a:t>
            </a:r>
            <a:endParaRPr lang="en-US" sz="4400" i="1" dirty="0">
              <a:solidFill>
                <a:srgbClr val="0070C0"/>
              </a:solidFill>
              <a:sym typeface="Calibri"/>
            </a:endParaRPr>
          </a:p>
          <a:p>
            <a:pPr defTabSz="914400">
              <a:spcBef>
                <a:spcPts val="600"/>
              </a:spcBef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olidFill>
                  <a:srgbClr val="0070C0"/>
                </a:solidFill>
                <a:sym typeface="Calibri"/>
                <a:hlinkClick r:id="rId4"/>
              </a:rPr>
              <a:t>aned.org.br</a:t>
            </a:r>
            <a:endParaRPr lang="en-US" sz="4400" dirty="0">
              <a:solidFill>
                <a:srgbClr val="0070C0"/>
              </a:solidFill>
            </a:endParaRP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ym typeface="Calibri"/>
                <a:hlinkClick r:id="rId5"/>
              </a:rPr>
              <a:t>hslda.org</a:t>
            </a:r>
            <a:endParaRPr lang="en-US" sz="4400" i="1" dirty="0">
              <a:solidFill>
                <a:srgbClr val="0070C0"/>
              </a:solidFill>
              <a:sym typeface="Calibri"/>
            </a:endParaRPr>
          </a:p>
          <a:p>
            <a:pPr defTabSz="914400">
              <a:spcBef>
                <a:spcPts val="600"/>
              </a:spcBef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ym typeface="Calibri"/>
                <a:hlinkClick r:id="rId6"/>
              </a:rPr>
              <a:t>oidel.org</a:t>
            </a:r>
            <a:endParaRPr lang="en-US" sz="4400" i="1" dirty="0">
              <a:sym typeface="Calibri"/>
            </a:endParaRPr>
          </a:p>
          <a:p>
            <a:pPr defTabSz="914400">
              <a:spcBef>
                <a:spcPts val="600"/>
              </a:spcBef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ym typeface="Calibri"/>
                <a:hlinkClick r:id="rId7"/>
              </a:rPr>
              <a:t>nheri.org/</a:t>
            </a:r>
            <a:endParaRPr lang="en-US" sz="4400" i="1" dirty="0">
              <a:sym typeface="Calibri"/>
            </a:endParaRPr>
          </a:p>
          <a:p>
            <a:pPr defTabSz="914400">
              <a:spcBef>
                <a:spcPts val="600"/>
              </a:spcBef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4400" i="1" dirty="0">
              <a:sym typeface="Calibri"/>
            </a:endParaRPr>
          </a:p>
        </p:txBody>
      </p:sp>
      <p:grpSp>
        <p:nvGrpSpPr>
          <p:cNvPr id="5" name="Image Gallery">
            <a:extLst>
              <a:ext uri="{FF2B5EF4-FFF2-40B4-BE49-F238E27FC236}">
                <a16:creationId xmlns:a16="http://schemas.microsoft.com/office/drawing/2014/main" id="{2C09B6BF-8588-824E-92F9-3209B86B649E}"/>
              </a:ext>
            </a:extLst>
          </p:cNvPr>
          <p:cNvGrpSpPr/>
          <p:nvPr/>
        </p:nvGrpSpPr>
        <p:grpSpPr>
          <a:xfrm>
            <a:off x="7086600" y="2419349"/>
            <a:ext cx="4762500" cy="4152047"/>
            <a:chOff x="0" y="0"/>
            <a:chExt cx="6359015" cy="5697991"/>
          </a:xfrm>
        </p:grpSpPr>
        <p:pic>
          <p:nvPicPr>
            <p:cNvPr id="6" name="Screen Shot 2019-04-23 at 04.52.21.png" descr="Screen Shot 2019-04-23 at 04.52.21.png">
              <a:extLst>
                <a:ext uri="{FF2B5EF4-FFF2-40B4-BE49-F238E27FC236}">
                  <a16:creationId xmlns:a16="http://schemas.microsoft.com/office/drawing/2014/main" id="{4B9B1CD7-35C1-B840-85D2-894DD2B0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4484" r="4484"/>
            <a:stretch>
              <a:fillRect/>
            </a:stretch>
          </p:blipFill>
          <p:spPr>
            <a:xfrm>
              <a:off x="-1" y="0"/>
              <a:ext cx="6359017" cy="5329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Type to enter a caption.">
              <a:extLst>
                <a:ext uri="{FF2B5EF4-FFF2-40B4-BE49-F238E27FC236}">
                  <a16:creationId xmlns:a16="http://schemas.microsoft.com/office/drawing/2014/main" id="{A71F08E6-0767-B548-A813-19C3A6769D63}"/>
                </a:ext>
              </a:extLst>
            </p:cNvPr>
            <p:cNvSpPr txBox="1"/>
            <p:nvPr/>
          </p:nvSpPr>
          <p:spPr>
            <a:xfrm>
              <a:off x="-1" y="5405892"/>
              <a:ext cx="6359016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r">
                <a:defRPr sz="1000">
                  <a:solidFill>
                    <a:srgbClr val="455F51"/>
                  </a:solidFill>
                  <a:latin typeface="+mj-lt"/>
                  <a:ea typeface="+mj-ea"/>
                  <a:cs typeface="+mj-cs"/>
                  <a:sym typeface="Corbel"/>
                </a:defRPr>
              </a:lvl1pPr>
            </a:lstStyle>
            <a:p>
              <a:r>
                <a:t>Type to enter a caption.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55F1FC-9C7C-5A4A-846E-6D8D7B151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21" y="4578134"/>
            <a:ext cx="1921009" cy="702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68C04-BCC3-9E43-B2F9-95C0157DE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83" y="6140644"/>
            <a:ext cx="1631172" cy="467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F7763F-CD4A-5C4F-A69D-C9C79FAFA7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616" y="3947513"/>
            <a:ext cx="1497628" cy="573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3DAD0-1838-B944-BD2B-5E2CAFAAA0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3055770"/>
            <a:ext cx="1564689" cy="662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38D6EC-DA7F-784C-8AD0-12A273A0FD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383" y="5348025"/>
            <a:ext cx="1786922" cy="44873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34E4646-6BB8-6A4A-BCF5-839B1D1A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344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3"/>
          <p:cNvSpPr txBox="1"/>
          <p:nvPr/>
        </p:nvSpPr>
        <p:spPr>
          <a:xfrm>
            <a:off x="5429250" y="1200150"/>
            <a:ext cx="4972050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>
                <a:solidFill>
                  <a:srgbClr val="0070C0"/>
                </a:solidFill>
              </a:rPr>
              <a:t>Carlos </a:t>
            </a:r>
            <a:r>
              <a:rPr lang="en-US" sz="3600" dirty="0" err="1">
                <a:solidFill>
                  <a:srgbClr val="0070C0"/>
                </a:solidFill>
              </a:rPr>
              <a:t>Vinícius</a:t>
            </a:r>
            <a:r>
              <a:rPr lang="en-US" sz="3600" dirty="0">
                <a:solidFill>
                  <a:srgbClr val="0070C0"/>
                </a:solidFill>
              </a:rPr>
              <a:t> B. Reis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>
                <a:solidFill>
                  <a:srgbClr val="0070C0"/>
                </a:solidFill>
              </a:rPr>
              <a:t>Homeschooler Father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 err="1">
                <a:solidFill>
                  <a:srgbClr val="0070C0"/>
                </a:solidFill>
              </a:rPr>
              <a:t>GHEx</a:t>
            </a:r>
            <a:r>
              <a:rPr lang="en-US" sz="3600" dirty="0">
                <a:solidFill>
                  <a:srgbClr val="0070C0"/>
                </a:solidFill>
              </a:rPr>
              <a:t> Board Member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>
                <a:solidFill>
                  <a:srgbClr val="0070C0"/>
                </a:solidFill>
              </a:rPr>
              <a:t>ANED Executive Director</a:t>
            </a: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3600" dirty="0">
              <a:solidFill>
                <a:srgbClr val="0070C0"/>
              </a:solidFill>
            </a:endParaRP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>
                <a:solidFill>
                  <a:srgbClr val="0070C0"/>
                </a:solidFill>
                <a:hlinkClick r:id="rId2"/>
              </a:rPr>
              <a:t>c.viniciusreis@gmail.com</a:t>
            </a:r>
            <a:endParaRPr lang="en-US" sz="3600" dirty="0">
              <a:solidFill>
                <a:srgbClr val="0070C0"/>
              </a:solidFill>
            </a:endParaRPr>
          </a:p>
          <a:p>
            <a:pPr defTabSz="914400">
              <a:defRPr sz="4400" i="1">
                <a:solidFill>
                  <a:srgbClr val="008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600" dirty="0">
                <a:solidFill>
                  <a:srgbClr val="0070C0"/>
                </a:solidFill>
              </a:rPr>
              <a:t>+55 61 99271-2505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BC3FF-0832-8842-9C72-7F127321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B6787-3431-6648-AA18-D3D7C34C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200149"/>
            <a:ext cx="3474720" cy="38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21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 noGrp="1"/>
          </p:cNvSpPr>
          <p:nvPr>
            <p:ph type="title"/>
          </p:nvPr>
        </p:nvSpPr>
        <p:spPr>
          <a:xfrm>
            <a:off x="66675" y="204787"/>
            <a:ext cx="12058649" cy="58102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u="sng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r>
              <a:rPr lang="en-US" sz="24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sz="2400" b="1" u="sng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GHEx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GHEX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apoiar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desse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renovado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empolgante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movimento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educacional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social 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atingir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de: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Advocaci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defesa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civil e as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famílias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Divulgação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defende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homeschooling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precisa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incentive;</a:t>
            </a:r>
            <a:b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Pesquisa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têm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perguntas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necessitam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respostas</a:t>
            </a:r>
            <a:r>
              <a:rPr lang="en-US" sz="2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Conferências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Globais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GHEC/2012            GHEC/2016           GHEC/2018          GHEC/2020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Alemanha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Rússia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Singapura</a:t>
            </a:r>
            <a:b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C609-FF87-8A47-AE36-247D5D276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11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ítulo 1"/>
          <p:cNvSpPr txBox="1">
            <a:spLocks noGrp="1"/>
          </p:cNvSpPr>
          <p:nvPr>
            <p:ph type="title"/>
          </p:nvPr>
        </p:nvSpPr>
        <p:spPr>
          <a:xfrm>
            <a:off x="2461845" y="878350"/>
            <a:ext cx="7268308" cy="6752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041" spc="-93"/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CONHECENDO O HOMESCHOOLING 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14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2298241" y="2199253"/>
            <a:ext cx="7595517" cy="44280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896111">
              <a:lnSpc>
                <a:spcPct val="110000"/>
              </a:lnSpc>
              <a:spcBef>
                <a:spcPts val="150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Senso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comum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x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Evidências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Empíricas</a:t>
            </a: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 defTabSz="896111">
              <a:lnSpc>
                <a:spcPct val="110000"/>
              </a:lnSpc>
              <a:spcBef>
                <a:spcPts val="150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 defTabSz="896111">
              <a:lnSpc>
                <a:spcPct val="110000"/>
              </a:lnSpc>
              <a:spcBef>
                <a:spcPts val="150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Achismo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x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Pesquisas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Científicas</a:t>
            </a: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 defTabSz="896111">
              <a:lnSpc>
                <a:spcPct val="110000"/>
              </a:lnSpc>
              <a:spcBef>
                <a:spcPts val="150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 defTabSz="896111">
              <a:lnSpc>
                <a:spcPct val="110000"/>
              </a:lnSpc>
              <a:spcBef>
                <a:spcPts val="150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Mitos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x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Verdades</a:t>
            </a:r>
            <a:endParaRPr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D2E01-A6A4-E742-9AC7-5FC719CE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66" y="6015037"/>
            <a:ext cx="1991934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6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  <p:bldP spid="214" grpId="0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 noGrp="1"/>
          </p:cNvSpPr>
          <p:nvPr>
            <p:ph type="title"/>
          </p:nvPr>
        </p:nvSpPr>
        <p:spPr>
          <a:xfrm>
            <a:off x="57150" y="1495425"/>
            <a:ext cx="12134850" cy="466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HISTÓRIA DO HOMESCHOOLING MUNDIAL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Natural 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família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inovação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experiment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incerto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fenônomemo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transcultural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 de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registros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entre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Hebreus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Grécia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antiga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Europa, EUA e no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Brasil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)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Gênero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ensino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majoritário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XIX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 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Diminuição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início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XX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estruturação</a:t>
            </a:r>
            <a:r>
              <a:rPr lang="en-US" sz="2400" dirty="0">
                <a:solidFill>
                  <a:srgbClr val="0070C0"/>
                </a:solidFill>
              </a:rPr>
              <a:t>  das </a:t>
            </a:r>
            <a:r>
              <a:rPr lang="en-US" sz="2400" dirty="0" err="1">
                <a:solidFill>
                  <a:srgbClr val="0070C0"/>
                </a:solidFill>
              </a:rPr>
              <a:t>instituições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formais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ensino</a:t>
            </a:r>
            <a:r>
              <a:rPr lang="en-US" sz="2400" dirty="0">
                <a:solidFill>
                  <a:srgbClr val="0070C0"/>
                </a:solidFill>
              </a:rPr>
              <a:t> e o </a:t>
            </a:r>
            <a:r>
              <a:rPr lang="en-US" sz="2400" dirty="0" err="1">
                <a:solidFill>
                  <a:srgbClr val="0070C0"/>
                </a:solidFill>
              </a:rPr>
              <a:t>apogeu</a:t>
            </a:r>
            <a:r>
              <a:rPr lang="en-US" sz="2400" dirty="0">
                <a:solidFill>
                  <a:srgbClr val="0070C0"/>
                </a:solidFill>
              </a:rPr>
              <a:t> dos </a:t>
            </a:r>
            <a:r>
              <a:rPr lang="en-US" sz="2400" dirty="0" err="1">
                <a:solidFill>
                  <a:srgbClr val="0070C0"/>
                </a:solidFill>
              </a:rPr>
              <a:t>Estados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400" dirty="0" err="1">
                <a:solidFill>
                  <a:srgbClr val="0070C0"/>
                </a:solidFill>
              </a:rPr>
              <a:t>totalitários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Início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Reconquista da  Liberdade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Educacional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DUDH 1948</a:t>
            </a:r>
            <a:br>
              <a:rPr lang="en-US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Movimentos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modernos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pelo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reconhecimento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legal, </a:t>
            </a:r>
            <a:b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produções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acadêmicas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tratados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internacionais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legislações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nacionais</a:t>
            </a:r>
            <a:r>
              <a:rPr lang="en-US" sz="24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C609-FF87-8A47-AE36-247D5D27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40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238125" y="757731"/>
            <a:ext cx="11715750" cy="57954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0578" indent="-220578" defTabSz="457200">
              <a:lnSpc>
                <a:spcPct val="110000"/>
              </a:lnSpc>
              <a:spcBef>
                <a:spcPts val="1100"/>
              </a:spcBef>
              <a:buClrTx/>
              <a:buFontTx/>
              <a:buChar char="•"/>
              <a:defRPr sz="2300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rgbClr val="0070C0"/>
                </a:solidFill>
              </a:rPr>
              <a:t>"</a:t>
            </a:r>
            <a:r>
              <a:rPr b="1" dirty="0" err="1">
                <a:solidFill>
                  <a:srgbClr val="0070C0"/>
                </a:solidFill>
              </a:rPr>
              <a:t>Aos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pais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pertence</a:t>
            </a:r>
            <a:r>
              <a:rPr b="1" dirty="0">
                <a:solidFill>
                  <a:srgbClr val="0070C0"/>
                </a:solidFill>
              </a:rPr>
              <a:t> a </a:t>
            </a:r>
            <a:r>
              <a:rPr b="1" dirty="0" err="1">
                <a:solidFill>
                  <a:srgbClr val="0070C0"/>
                </a:solidFill>
              </a:rPr>
              <a:t>prioridade</a:t>
            </a:r>
            <a:r>
              <a:rPr b="1" dirty="0">
                <a:solidFill>
                  <a:srgbClr val="0070C0"/>
                </a:solidFill>
              </a:rPr>
              <a:t> do </a:t>
            </a:r>
            <a:r>
              <a:rPr b="1" dirty="0" err="1">
                <a:solidFill>
                  <a:srgbClr val="0070C0"/>
                </a:solidFill>
              </a:rPr>
              <a:t>direito</a:t>
            </a:r>
            <a:r>
              <a:rPr b="1" dirty="0">
                <a:solidFill>
                  <a:srgbClr val="0070C0"/>
                </a:solidFill>
              </a:rPr>
              <a:t> de </a:t>
            </a:r>
            <a:r>
              <a:rPr b="1" dirty="0" err="1">
                <a:solidFill>
                  <a:srgbClr val="0070C0"/>
                </a:solidFill>
              </a:rPr>
              <a:t>escolher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dirty="0">
                <a:solidFill>
                  <a:srgbClr val="0070C0"/>
                </a:solidFill>
              </a:rPr>
              <a:t>o </a:t>
            </a:r>
            <a:r>
              <a:rPr dirty="0" err="1">
                <a:solidFill>
                  <a:srgbClr val="0070C0"/>
                </a:solidFill>
              </a:rPr>
              <a:t>gênero</a:t>
            </a:r>
            <a:r>
              <a:rPr dirty="0">
                <a:solidFill>
                  <a:srgbClr val="0070C0"/>
                </a:solidFill>
              </a:rPr>
              <a:t> de </a:t>
            </a:r>
            <a:r>
              <a:rPr dirty="0" err="1">
                <a:solidFill>
                  <a:srgbClr val="0070C0"/>
                </a:solidFill>
              </a:rPr>
              <a:t>educação</a:t>
            </a:r>
            <a:r>
              <a:rPr dirty="0">
                <a:solidFill>
                  <a:srgbClr val="0070C0"/>
                </a:solidFill>
              </a:rPr>
              <a:t> a </a:t>
            </a:r>
            <a:r>
              <a:rPr dirty="0" err="1">
                <a:solidFill>
                  <a:srgbClr val="0070C0"/>
                </a:solidFill>
              </a:rPr>
              <a:t>dar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aos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filhos</a:t>
            </a:r>
            <a:r>
              <a:rPr dirty="0">
                <a:solidFill>
                  <a:srgbClr val="0070C0"/>
                </a:solidFill>
              </a:rPr>
              <a:t>" (</a:t>
            </a:r>
            <a:r>
              <a:rPr u="sng" dirty="0">
                <a:solidFill>
                  <a:srgbClr val="0070C0"/>
                </a:solidFill>
              </a:rPr>
              <a:t>Decl. Universal dos Dir. Humanos</a:t>
            </a:r>
            <a:r>
              <a:rPr dirty="0">
                <a:solidFill>
                  <a:srgbClr val="0070C0"/>
                </a:solidFill>
              </a:rPr>
              <a:t> - Art.26°)</a:t>
            </a:r>
          </a:p>
          <a:p>
            <a:pPr marL="220578" indent="-220578" defTabSz="457200">
              <a:lnSpc>
                <a:spcPct val="110000"/>
              </a:lnSpc>
              <a:spcBef>
                <a:spcPts val="1100"/>
              </a:spcBef>
              <a:buClrTx/>
              <a:buFontTx/>
              <a:buChar char="•"/>
              <a:defRPr sz="2300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rgbClr val="0070C0"/>
                </a:solidFill>
              </a:rPr>
              <a:t> " (...) </a:t>
            </a:r>
            <a:r>
              <a:rPr dirty="0" err="1">
                <a:solidFill>
                  <a:srgbClr val="0070C0"/>
                </a:solidFill>
              </a:rPr>
              <a:t>direito</a:t>
            </a:r>
            <a:r>
              <a:rPr dirty="0">
                <a:solidFill>
                  <a:srgbClr val="0070C0"/>
                </a:solidFill>
              </a:rPr>
              <a:t> a que </a:t>
            </a:r>
            <a:r>
              <a:rPr dirty="0" err="1">
                <a:solidFill>
                  <a:srgbClr val="0070C0"/>
                </a:solidFill>
              </a:rPr>
              <a:t>seus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filhos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ou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pupilos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recebam</a:t>
            </a:r>
            <a:r>
              <a:rPr dirty="0">
                <a:solidFill>
                  <a:srgbClr val="0070C0"/>
                </a:solidFill>
              </a:rPr>
              <a:t> a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educação</a:t>
            </a:r>
            <a:r>
              <a:rPr b="1" dirty="0">
                <a:solidFill>
                  <a:srgbClr val="0070C0"/>
                </a:solidFill>
              </a:rPr>
              <a:t> religiosa e moral que </a:t>
            </a:r>
            <a:r>
              <a:rPr b="1" dirty="0" err="1">
                <a:solidFill>
                  <a:srgbClr val="0070C0"/>
                </a:solidFill>
              </a:rPr>
              <a:t>esteja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acorde</a:t>
            </a:r>
            <a:r>
              <a:rPr b="1" dirty="0">
                <a:solidFill>
                  <a:srgbClr val="0070C0"/>
                </a:solidFill>
              </a:rPr>
              <a:t> com </a:t>
            </a:r>
            <a:r>
              <a:rPr b="1" dirty="0" err="1">
                <a:solidFill>
                  <a:srgbClr val="0070C0"/>
                </a:solidFill>
              </a:rPr>
              <a:t>suas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próprias</a:t>
            </a:r>
            <a:r>
              <a:rPr b="1" dirty="0">
                <a:solidFill>
                  <a:srgbClr val="0070C0"/>
                </a:solidFill>
              </a:rPr>
              <a:t> </a:t>
            </a:r>
            <a:r>
              <a:rPr b="1" dirty="0" err="1">
                <a:solidFill>
                  <a:srgbClr val="0070C0"/>
                </a:solidFill>
              </a:rPr>
              <a:t>convicções</a:t>
            </a:r>
            <a:r>
              <a:rPr dirty="0">
                <a:solidFill>
                  <a:srgbClr val="0070C0"/>
                </a:solidFill>
              </a:rPr>
              <a:t>. (Art. 12 CIDH - </a:t>
            </a:r>
            <a:r>
              <a:rPr dirty="0" err="1">
                <a:solidFill>
                  <a:srgbClr val="0070C0"/>
                </a:solidFill>
              </a:rPr>
              <a:t>Pacto</a:t>
            </a:r>
            <a:r>
              <a:rPr dirty="0">
                <a:solidFill>
                  <a:srgbClr val="0070C0"/>
                </a:solidFill>
              </a:rPr>
              <a:t> de São José </a:t>
            </a:r>
            <a:r>
              <a:rPr dirty="0" err="1">
                <a:solidFill>
                  <a:srgbClr val="0070C0"/>
                </a:solidFill>
              </a:rPr>
              <a:t>C.Rica</a:t>
            </a:r>
            <a:r>
              <a:rPr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marL="220578" indent="-220578" defTabSz="457200">
              <a:lnSpc>
                <a:spcPct val="110000"/>
              </a:lnSpc>
              <a:spcBef>
                <a:spcPts val="1100"/>
              </a:spcBef>
              <a:buClrTx/>
              <a:buFontTx/>
              <a:buChar char="•"/>
              <a:defRPr sz="2300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300" dirty="0">
                <a:solidFill>
                  <a:srgbClr val="0070C0"/>
                </a:solidFill>
                <a:sym typeface="Verdana"/>
              </a:rPr>
              <a:t>“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Princípio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10: 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O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direito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à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educação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domiciliar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é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um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direito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fundamental das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famílias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,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crianças</a:t>
            </a:r>
            <a:r>
              <a:rPr lang="en-US" sz="2300" b="1" dirty="0">
                <a:solidFill>
                  <a:srgbClr val="0070C0"/>
                </a:solidFill>
                <a:sym typeface="Verdana"/>
              </a:rPr>
              <a:t> e </a:t>
            </a:r>
            <a:r>
              <a:rPr lang="en-US" sz="2300" b="1" dirty="0" err="1">
                <a:solidFill>
                  <a:srgbClr val="0070C0"/>
                </a:solidFill>
                <a:sym typeface="Verdana"/>
              </a:rPr>
              <a:t>pais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derivado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(…)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especialmente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pela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liberdade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de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pensamento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,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consciência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e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religião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(…)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Portanto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, o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dever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dos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Estados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de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respeitar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e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assegurar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esse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direito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(…)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Os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</a:t>
            </a:r>
            <a:r>
              <a:rPr lang="en-US" sz="2300" dirty="0" err="1">
                <a:solidFill>
                  <a:srgbClr val="0070C0"/>
                </a:solidFill>
                <a:sym typeface="Verdana"/>
              </a:rPr>
              <a:t>Princípios</a:t>
            </a:r>
            <a:r>
              <a:rPr lang="en-US" sz="2300" dirty="0">
                <a:solidFill>
                  <a:srgbClr val="0070C0"/>
                </a:solidFill>
                <a:sym typeface="Verdana"/>
              </a:rPr>
              <a:t> do Rio/2016 </a:t>
            </a:r>
            <a:r>
              <a:rPr lang="en-US" sz="2300" dirty="0">
                <a:sym typeface="Verdana"/>
                <a:hlinkClick r:id="rId2"/>
              </a:rPr>
              <a:t>https://ghex.world/advocacy/declarations/rio-principles/</a:t>
            </a:r>
            <a:endParaRPr dirty="0">
              <a:solidFill>
                <a:srgbClr val="0070C0"/>
              </a:solidFill>
            </a:endParaRPr>
          </a:p>
          <a:p>
            <a:r>
              <a:rPr dirty="0">
                <a:solidFill>
                  <a:srgbClr val="0070C0"/>
                </a:solidFill>
              </a:rPr>
              <a:t>"A </a:t>
            </a:r>
            <a:r>
              <a:rPr dirty="0" err="1">
                <a:solidFill>
                  <a:srgbClr val="0070C0"/>
                </a:solidFill>
              </a:rPr>
              <a:t>educação</a:t>
            </a:r>
            <a:r>
              <a:rPr dirty="0">
                <a:solidFill>
                  <a:srgbClr val="0070C0"/>
                </a:solidFill>
              </a:rPr>
              <a:t>, </a:t>
            </a:r>
            <a:r>
              <a:rPr b="1" dirty="0" err="1">
                <a:solidFill>
                  <a:srgbClr val="0070C0"/>
                </a:solidFill>
              </a:rPr>
              <a:t>direito</a:t>
            </a:r>
            <a:r>
              <a:rPr b="1" dirty="0">
                <a:solidFill>
                  <a:srgbClr val="0070C0"/>
                </a:solidFill>
              </a:rPr>
              <a:t> de </a:t>
            </a:r>
            <a:r>
              <a:rPr b="1" dirty="0" err="1">
                <a:solidFill>
                  <a:srgbClr val="0070C0"/>
                </a:solidFill>
              </a:rPr>
              <a:t>todos</a:t>
            </a:r>
            <a:r>
              <a:rPr b="1" dirty="0">
                <a:solidFill>
                  <a:srgbClr val="0070C0"/>
                </a:solidFill>
              </a:rPr>
              <a:t> e </a:t>
            </a:r>
            <a:r>
              <a:rPr b="1" dirty="0" err="1">
                <a:solidFill>
                  <a:srgbClr val="0070C0"/>
                </a:solidFill>
              </a:rPr>
              <a:t>dever</a:t>
            </a:r>
            <a:r>
              <a:rPr b="1" dirty="0">
                <a:solidFill>
                  <a:srgbClr val="0070C0"/>
                </a:solidFill>
              </a:rPr>
              <a:t> do Estado e da 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b="1" dirty="0" err="1">
                <a:solidFill>
                  <a:srgbClr val="0070C0"/>
                </a:solidFill>
              </a:rPr>
              <a:t>amília</a:t>
            </a:r>
            <a:r>
              <a:rPr b="1" dirty="0">
                <a:solidFill>
                  <a:srgbClr val="0070C0"/>
                </a:solidFill>
              </a:rPr>
              <a:t> ..</a:t>
            </a:r>
            <a:r>
              <a:rPr lang="en-US" b="1" dirty="0">
                <a:solidFill>
                  <a:srgbClr val="0070C0"/>
                </a:solidFill>
              </a:rPr>
              <a:t>"</a:t>
            </a:r>
            <a:r>
              <a:rPr lang="en-US" dirty="0">
                <a:solidFill>
                  <a:srgbClr val="0070C0"/>
                </a:solidFill>
              </a:rPr>
              <a:t>  (Art.205/CF)</a:t>
            </a:r>
          </a:p>
          <a:p>
            <a:r>
              <a:rPr lang="en-US" dirty="0">
                <a:solidFill>
                  <a:srgbClr val="0070C0"/>
                </a:solidFill>
              </a:rPr>
              <a:t>com base </a:t>
            </a:r>
            <a:r>
              <a:rPr lang="en-US" dirty="0" err="1">
                <a:solidFill>
                  <a:srgbClr val="0070C0"/>
                </a:solidFill>
              </a:rPr>
              <a:t>nos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princípios</a:t>
            </a:r>
            <a:r>
              <a:rPr lang="en-US" dirty="0">
                <a:solidFill>
                  <a:srgbClr val="0070C0"/>
                </a:solidFill>
              </a:rPr>
              <a:t> da: </a:t>
            </a:r>
            <a:r>
              <a:rPr lang="en-US" b="1" dirty="0" err="1">
                <a:solidFill>
                  <a:srgbClr val="0070C0"/>
                </a:solidFill>
              </a:rPr>
              <a:t>liberdade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aprender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ensinar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pesquisar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 </a:t>
            </a:r>
            <a:r>
              <a:rPr lang="en-US" dirty="0" err="1">
                <a:solidFill>
                  <a:srgbClr val="0070C0"/>
                </a:solidFill>
              </a:rPr>
              <a:t>divulgar</a:t>
            </a:r>
            <a:r>
              <a:rPr lang="en-US" dirty="0">
                <a:solidFill>
                  <a:srgbClr val="0070C0"/>
                </a:solidFill>
              </a:rPr>
              <a:t> o </a:t>
            </a:r>
            <a:r>
              <a:rPr lang="en-US" dirty="0" err="1">
                <a:solidFill>
                  <a:srgbClr val="0070C0"/>
                </a:solidFill>
              </a:rPr>
              <a:t>pensamento</a:t>
            </a:r>
            <a:r>
              <a:rPr lang="en-US" dirty="0">
                <a:solidFill>
                  <a:srgbClr val="0070C0"/>
                </a:solidFill>
              </a:rPr>
              <a:t>, a </a:t>
            </a:r>
            <a:r>
              <a:rPr lang="en-US" dirty="0" err="1">
                <a:solidFill>
                  <a:srgbClr val="0070C0"/>
                </a:solidFill>
              </a:rPr>
              <a:t>arte</a:t>
            </a:r>
            <a:r>
              <a:rPr lang="en-US" dirty="0">
                <a:solidFill>
                  <a:srgbClr val="0070C0"/>
                </a:solidFill>
              </a:rPr>
              <a:t> e o saber; </a:t>
            </a:r>
            <a:r>
              <a:rPr lang="en-US" b="1" dirty="0" err="1">
                <a:solidFill>
                  <a:srgbClr val="0070C0"/>
                </a:solidFill>
              </a:rPr>
              <a:t>pluralismo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idéias</a:t>
            </a:r>
            <a:r>
              <a:rPr lang="en-US" b="1" dirty="0">
                <a:solidFill>
                  <a:srgbClr val="0070C0"/>
                </a:solidFill>
              </a:rPr>
              <a:t> e de </a:t>
            </a:r>
            <a:r>
              <a:rPr lang="en-US" b="1" dirty="0" err="1">
                <a:solidFill>
                  <a:srgbClr val="0070C0"/>
                </a:solidFill>
              </a:rPr>
              <a:t>concepções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pedagógicas</a:t>
            </a:r>
            <a:r>
              <a:rPr lang="en-US" dirty="0">
                <a:solidFill>
                  <a:srgbClr val="0070C0"/>
                </a:solidFill>
              </a:rPr>
              <a:t>, e </a:t>
            </a:r>
            <a:r>
              <a:rPr lang="en-US" dirty="0" err="1">
                <a:solidFill>
                  <a:srgbClr val="0070C0"/>
                </a:solidFill>
              </a:rPr>
              <a:t>coexistência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instituições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públicas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privadas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ensino</a:t>
            </a:r>
            <a:r>
              <a:rPr lang="en-US" dirty="0">
                <a:solidFill>
                  <a:srgbClr val="0070C0"/>
                </a:solidFill>
              </a:rPr>
              <a:t>; (Art.206/CF)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A808A-89D7-8B4A-9677-F74326E5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430" y="17327"/>
            <a:ext cx="4960620" cy="70230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Previsões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Normativas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BB53C-C6A8-4043-A990-44A4F8CF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ítulo 1"/>
          <p:cNvSpPr txBox="1">
            <a:spLocks noGrp="1"/>
          </p:cNvSpPr>
          <p:nvPr>
            <p:ph type="title"/>
          </p:nvPr>
        </p:nvSpPr>
        <p:spPr>
          <a:xfrm>
            <a:off x="2104292" y="573550"/>
            <a:ext cx="7268308" cy="675250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041" spc="-93"/>
            </a:lvl1pPr>
          </a:lstStyle>
          <a:p>
            <a:r>
              <a:rPr lang="en-US" dirty="0">
                <a:solidFill>
                  <a:srgbClr val="0070C0"/>
                </a:solidFill>
              </a:rPr>
              <a:t>O Homeschooling no Mundo </a:t>
            </a:r>
            <a:r>
              <a:rPr lang="en-US" dirty="0" err="1">
                <a:solidFill>
                  <a:srgbClr val="0070C0"/>
                </a:solidFill>
              </a:rPr>
              <a:t>Atual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14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306875" y="1494403"/>
            <a:ext cx="11427925" cy="4969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9611" indent="-89611" defTabSz="896111">
              <a:lnSpc>
                <a:spcPct val="110000"/>
              </a:lnSpc>
              <a:spcBef>
                <a:spcPts val="1500"/>
              </a:spcBef>
              <a:buFontTx/>
              <a:buChar char="➢"/>
              <a:defRPr sz="2940">
                <a:latin typeface="Calibri"/>
                <a:ea typeface="Calibri"/>
                <a:cs typeface="Calibri"/>
                <a:sym typeface="Calibri"/>
              </a:defRPr>
            </a:pP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b="1" dirty="0">
                <a:solidFill>
                  <a:srgbClr val="0070C0"/>
                </a:solidFill>
              </a:rPr>
              <a:t>de 4 </a:t>
            </a:r>
            <a:r>
              <a:rPr b="1" dirty="0" err="1">
                <a:solidFill>
                  <a:srgbClr val="0070C0"/>
                </a:solidFill>
              </a:rPr>
              <a:t>Milhões</a:t>
            </a:r>
            <a:r>
              <a:rPr b="1" dirty="0">
                <a:solidFill>
                  <a:srgbClr val="0070C0"/>
                </a:solidFill>
              </a:rPr>
              <a:t> de </a:t>
            </a:r>
            <a:r>
              <a:rPr b="1" dirty="0" err="1">
                <a:solidFill>
                  <a:srgbClr val="0070C0"/>
                </a:solidFill>
              </a:rPr>
              <a:t>estudantes</a:t>
            </a:r>
            <a:r>
              <a:rPr b="1" dirty="0">
                <a:solidFill>
                  <a:srgbClr val="0070C0"/>
                </a:solidFill>
              </a:rPr>
              <a:t> e </a:t>
            </a:r>
            <a:r>
              <a:rPr lang="en-US" b="1" dirty="0">
                <a:solidFill>
                  <a:srgbClr val="0070C0"/>
                </a:solidFill>
              </a:rPr>
              <a:t>+ de 64 </a:t>
            </a:r>
            <a:r>
              <a:rPr lang="en-US" b="1" dirty="0" err="1">
                <a:solidFill>
                  <a:srgbClr val="0070C0"/>
                </a:solidFill>
              </a:rPr>
              <a:t>países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</a:t>
            </a:r>
            <a:r>
              <a:rPr b="1" dirty="0" err="1">
                <a:solidFill>
                  <a:srgbClr val="0070C0"/>
                </a:solidFill>
              </a:rPr>
              <a:t>egulamenta</a:t>
            </a:r>
            <a:r>
              <a:rPr lang="en-US" b="1" dirty="0" err="1">
                <a:solidFill>
                  <a:srgbClr val="0070C0"/>
                </a:solidFill>
              </a:rPr>
              <a:t>ram</a:t>
            </a:r>
            <a:endParaRPr lang="en-US" b="1" dirty="0">
              <a:solidFill>
                <a:srgbClr val="0070C0"/>
              </a:solidFill>
            </a:endParaRPr>
          </a:p>
          <a:p>
            <a:pPr marL="475489" lvl="2" indent="0" defTabSz="896111">
              <a:lnSpc>
                <a:spcPct val="100000"/>
              </a:lnSpc>
              <a:spcBef>
                <a:spcPts val="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rgbClr val="0070C0"/>
                </a:solidFill>
              </a:rPr>
              <a:t>(Ex. </a:t>
            </a:r>
            <a:r>
              <a:rPr sz="2400" dirty="0" err="1">
                <a:solidFill>
                  <a:srgbClr val="0070C0"/>
                </a:solidFill>
              </a:rPr>
              <a:t>EUA;Colômbia</a:t>
            </a:r>
            <a:r>
              <a:rPr sz="2400" dirty="0">
                <a:solidFill>
                  <a:srgbClr val="0070C0"/>
                </a:solidFill>
              </a:rPr>
              <a:t>, Chile, </a:t>
            </a:r>
            <a:r>
              <a:rPr sz="2400" dirty="0" err="1">
                <a:solidFill>
                  <a:srgbClr val="0070C0"/>
                </a:solidFill>
              </a:rPr>
              <a:t>Paraguai</a:t>
            </a:r>
            <a:r>
              <a:rPr sz="2400" dirty="0">
                <a:solidFill>
                  <a:srgbClr val="0070C0"/>
                </a:solidFill>
              </a:rPr>
              <a:t>; Portugal, </a:t>
            </a:r>
            <a:r>
              <a:rPr sz="2400" dirty="0" err="1">
                <a:solidFill>
                  <a:srgbClr val="0070C0"/>
                </a:solidFill>
              </a:rPr>
              <a:t>França</a:t>
            </a:r>
            <a:r>
              <a:rPr sz="2400" dirty="0">
                <a:solidFill>
                  <a:srgbClr val="0070C0"/>
                </a:solidFill>
              </a:rPr>
              <a:t>, </a:t>
            </a:r>
            <a:r>
              <a:rPr sz="2400" dirty="0" err="1">
                <a:solidFill>
                  <a:srgbClr val="0070C0"/>
                </a:solidFill>
              </a:rPr>
              <a:t>Finlândia</a:t>
            </a:r>
            <a:r>
              <a:rPr sz="2400" dirty="0">
                <a:solidFill>
                  <a:srgbClr val="0070C0"/>
                </a:solidFill>
              </a:rPr>
              <a:t>, </a:t>
            </a:r>
            <a:r>
              <a:rPr sz="2400" dirty="0" err="1">
                <a:solidFill>
                  <a:srgbClr val="0070C0"/>
                </a:solidFill>
              </a:rPr>
              <a:t>Rússia</a:t>
            </a:r>
            <a:r>
              <a:rPr sz="2400" dirty="0">
                <a:solidFill>
                  <a:srgbClr val="0070C0"/>
                </a:solidFill>
              </a:rPr>
              <a:t>; </a:t>
            </a:r>
            <a:r>
              <a:rPr sz="2400" dirty="0" err="1">
                <a:solidFill>
                  <a:srgbClr val="0070C0"/>
                </a:solidFill>
              </a:rPr>
              <a:t>África</a:t>
            </a:r>
            <a:r>
              <a:rPr sz="2400" dirty="0">
                <a:solidFill>
                  <a:srgbClr val="0070C0"/>
                </a:solidFill>
              </a:rPr>
              <a:t> do Sul, Israel, Filipinas, </a:t>
            </a:r>
            <a:r>
              <a:rPr sz="2400" dirty="0" err="1">
                <a:solidFill>
                  <a:srgbClr val="0070C0"/>
                </a:solidFill>
              </a:rPr>
              <a:t>Japão</a:t>
            </a:r>
            <a:r>
              <a:rPr sz="2400" dirty="0">
                <a:solidFill>
                  <a:srgbClr val="0070C0"/>
                </a:solidFill>
              </a:rPr>
              <a:t>, </a:t>
            </a:r>
            <a:r>
              <a:rPr sz="2400" dirty="0" err="1">
                <a:solidFill>
                  <a:srgbClr val="0070C0"/>
                </a:solidFill>
              </a:rPr>
              <a:t>Austrália</a:t>
            </a:r>
            <a:r>
              <a:rPr sz="2400" dirty="0">
                <a:solidFill>
                  <a:srgbClr val="0070C0"/>
                </a:solidFill>
              </a:rPr>
              <a:t>, etc.)</a:t>
            </a:r>
            <a:endParaRPr lang="en-US" sz="2400" dirty="0">
              <a:solidFill>
                <a:srgbClr val="0070C0"/>
              </a:solidFill>
            </a:endParaRPr>
          </a:p>
          <a:p>
            <a:pPr marL="475489" lvl="2" indent="0" defTabSz="896111">
              <a:lnSpc>
                <a:spcPct val="100000"/>
              </a:lnSpc>
              <a:spcBef>
                <a:spcPts val="0"/>
              </a:spcBef>
              <a:buNone/>
              <a:defRPr sz="294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0070C0"/>
              </a:solidFill>
            </a:endParaRPr>
          </a:p>
          <a:p>
            <a:pPr marL="589547" lvl="1" indent="-216167" defTabSz="896111">
              <a:spcBef>
                <a:spcPts val="1100"/>
              </a:spcBef>
              <a:buClrTx/>
              <a:buFontTx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70C0"/>
                </a:solidFill>
              </a:rPr>
              <a:t>Resultados</a:t>
            </a:r>
            <a:r>
              <a:rPr dirty="0">
                <a:solidFill>
                  <a:srgbClr val="0070C0"/>
                </a:solidFill>
              </a:rPr>
              <a:t> de 25 a 30% a </a:t>
            </a:r>
            <a:r>
              <a:rPr dirty="0" err="1">
                <a:solidFill>
                  <a:srgbClr val="0070C0"/>
                </a:solidFill>
              </a:rPr>
              <a:t>mais</a:t>
            </a:r>
            <a:r>
              <a:rPr dirty="0">
                <a:solidFill>
                  <a:srgbClr val="0070C0"/>
                </a:solidFill>
              </a:rPr>
              <a:t> do que </a:t>
            </a:r>
            <a:r>
              <a:rPr dirty="0" err="1">
                <a:solidFill>
                  <a:srgbClr val="0070C0"/>
                </a:solidFill>
              </a:rPr>
              <a:t>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alunos</a:t>
            </a:r>
            <a:r>
              <a:rPr dirty="0">
                <a:solidFill>
                  <a:srgbClr val="0070C0"/>
                </a:solidFill>
              </a:rPr>
              <a:t> das </a:t>
            </a:r>
            <a:r>
              <a:rPr dirty="0" err="1">
                <a:solidFill>
                  <a:srgbClr val="0070C0"/>
                </a:solidFill>
              </a:rPr>
              <a:t>escolas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públicas</a:t>
            </a:r>
            <a:r>
              <a:rPr dirty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589547" lvl="1" indent="-216167" defTabSz="896111">
              <a:spcBef>
                <a:spcPts val="1100"/>
              </a:spcBef>
              <a:buClrTx/>
              <a:buFontTx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70C0"/>
                </a:solidFill>
              </a:rPr>
              <a:t>Sem </a:t>
            </a:r>
            <a:r>
              <a:rPr dirty="0" err="1">
                <a:solidFill>
                  <a:srgbClr val="0070C0"/>
                </a:solidFill>
              </a:rPr>
              <a:t>disparidade</a:t>
            </a:r>
            <a:r>
              <a:rPr dirty="0">
                <a:solidFill>
                  <a:srgbClr val="0070C0"/>
                </a:solidFill>
              </a:rPr>
              <a:t> racial </a:t>
            </a:r>
            <a:r>
              <a:rPr dirty="0" err="1">
                <a:solidFill>
                  <a:srgbClr val="0070C0"/>
                </a:solidFill>
              </a:rPr>
              <a:t>nos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resultados</a:t>
            </a:r>
            <a:r>
              <a:rPr dirty="0">
                <a:solidFill>
                  <a:srgbClr val="0070C0"/>
                </a:solidFill>
              </a:rPr>
              <a:t> entre </a:t>
            </a:r>
            <a:r>
              <a:rPr dirty="0" err="1">
                <a:solidFill>
                  <a:srgbClr val="0070C0"/>
                </a:solidFill>
              </a:rPr>
              <a:t>os</a:t>
            </a:r>
            <a:r>
              <a:rPr dirty="0">
                <a:solidFill>
                  <a:srgbClr val="0070C0"/>
                </a:solidFill>
              </a:rPr>
              <a:t> que </a:t>
            </a:r>
            <a:r>
              <a:rPr dirty="0" err="1">
                <a:solidFill>
                  <a:srgbClr val="0070C0"/>
                </a:solidFill>
              </a:rPr>
              <a:t>são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educados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em</a:t>
            </a:r>
            <a:r>
              <a:rPr dirty="0">
                <a:solidFill>
                  <a:srgbClr val="0070C0"/>
                </a:solidFill>
              </a:rPr>
              <a:t> casa;</a:t>
            </a:r>
            <a:endParaRPr lang="en-US" dirty="0">
              <a:solidFill>
                <a:srgbClr val="0070C0"/>
              </a:solidFill>
            </a:endParaRPr>
          </a:p>
          <a:p>
            <a:pPr marL="589547" lvl="1" indent="-216167" defTabSz="896111">
              <a:spcBef>
                <a:spcPts val="1100"/>
              </a:spcBef>
              <a:buClrTx/>
              <a:buFontTx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Sem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correlação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estatística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entre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desempenho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acadêmico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e forte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regulação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9547" lvl="1" indent="-216167" defTabSz="896111">
              <a:spcBef>
                <a:spcPts val="1100"/>
              </a:spcBef>
              <a:buClrTx/>
              <a:buFontTx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Sem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correlação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estatística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com a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formação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dos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pais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ou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responsáveis</a:t>
            </a:r>
            <a:r>
              <a:rPr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 lang="en-US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9547" lvl="1" indent="-216167" defTabSz="896111">
              <a:spcBef>
                <a:spcPts val="1100"/>
              </a:spcBef>
              <a:buClrTx/>
              <a:buFontTx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Sem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correlação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com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práticas</a:t>
            </a:r>
            <a:r>
              <a:rPr lang="en-US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abuso</a:t>
            </a:r>
            <a:endParaRPr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D2E01-A6A4-E742-9AC7-5FC719CE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66" y="6015037"/>
            <a:ext cx="1991934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7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  <p:bldP spid="214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ítulo 1"/>
          <p:cNvSpPr txBox="1">
            <a:spLocks noGrp="1"/>
          </p:cNvSpPr>
          <p:nvPr>
            <p:ph type="title"/>
          </p:nvPr>
        </p:nvSpPr>
        <p:spPr>
          <a:xfrm>
            <a:off x="198129" y="3186164"/>
            <a:ext cx="3742336" cy="28906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57200">
              <a:lnSpc>
                <a:spcPct val="100000"/>
              </a:lnSpc>
              <a:defRPr sz="2150" b="1">
                <a:solidFill>
                  <a:srgbClr val="008F00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Ranking do </a:t>
            </a:r>
            <a:r>
              <a:rPr dirty="0" err="1">
                <a:solidFill>
                  <a:srgbClr val="0070C0"/>
                </a:solidFill>
              </a:rPr>
              <a:t>Índice</a:t>
            </a:r>
            <a:r>
              <a:rPr dirty="0">
                <a:solidFill>
                  <a:srgbClr val="0070C0"/>
                </a:solidFill>
              </a:rPr>
              <a:t> de Liberdade </a:t>
            </a:r>
            <a:r>
              <a:rPr dirty="0" err="1">
                <a:solidFill>
                  <a:srgbClr val="0070C0"/>
                </a:solidFill>
              </a:rPr>
              <a:t>Educacional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(FEI)</a:t>
            </a:r>
            <a:endParaRPr dirty="0">
              <a:solidFill>
                <a:srgbClr val="0070C0"/>
              </a:solidFill>
            </a:endParaRPr>
          </a:p>
          <a:p>
            <a:pPr defTabSz="457200">
              <a:lnSpc>
                <a:spcPct val="100000"/>
              </a:lnSpc>
              <a:defRPr sz="2150">
                <a:solidFill>
                  <a:srgbClr val="008F00"/>
                </a:solidFill>
              </a:defRPr>
            </a:pPr>
            <a:endParaRPr dirty="0">
              <a:solidFill>
                <a:srgbClr val="0070C0"/>
              </a:solidFill>
            </a:endParaRPr>
          </a:p>
          <a:p>
            <a:pPr defTabSz="457200">
              <a:lnSpc>
                <a:spcPct val="100000"/>
              </a:lnSpc>
              <a:defRPr sz="2150">
                <a:solidFill>
                  <a:srgbClr val="008F00"/>
                </a:solidFill>
              </a:defRPr>
            </a:pPr>
            <a:r>
              <a:rPr dirty="0">
                <a:solidFill>
                  <a:srgbClr val="0070C0"/>
                </a:solidFill>
              </a:rPr>
              <a:t>(</a:t>
            </a:r>
            <a:r>
              <a:rPr dirty="0" err="1">
                <a:solidFill>
                  <a:srgbClr val="0070C0"/>
                </a:solidFill>
              </a:rPr>
              <a:t>Reconhecer</a:t>
            </a:r>
            <a:r>
              <a:rPr dirty="0">
                <a:solidFill>
                  <a:srgbClr val="0070C0"/>
                </a:solidFill>
              </a:rPr>
              <a:t> o "</a:t>
            </a:r>
            <a:r>
              <a:rPr dirty="0" err="1">
                <a:solidFill>
                  <a:srgbClr val="0070C0"/>
                </a:solidFill>
              </a:rPr>
              <a:t>Homeschoolling</a:t>
            </a:r>
            <a:r>
              <a:rPr dirty="0">
                <a:solidFill>
                  <a:srgbClr val="0070C0"/>
                </a:solidFill>
              </a:rPr>
              <a:t>" </a:t>
            </a:r>
            <a:r>
              <a:rPr dirty="0" err="1">
                <a:solidFill>
                  <a:srgbClr val="0070C0"/>
                </a:solidFill>
              </a:rPr>
              <a:t>compõe</a:t>
            </a:r>
            <a:r>
              <a:rPr dirty="0">
                <a:solidFill>
                  <a:srgbClr val="0070C0"/>
                </a:solidFill>
              </a:rPr>
              <a:t> o </a:t>
            </a:r>
            <a:r>
              <a:rPr dirty="0" err="1">
                <a:solidFill>
                  <a:srgbClr val="0070C0"/>
                </a:solidFill>
              </a:rPr>
              <a:t>Índice</a:t>
            </a:r>
            <a:r>
              <a:rPr dirty="0">
                <a:solidFill>
                  <a:srgbClr val="0070C0"/>
                </a:solidFill>
              </a:rPr>
              <a:t> de Liberdade, </a:t>
            </a:r>
            <a:r>
              <a:rPr dirty="0" err="1">
                <a:solidFill>
                  <a:srgbClr val="0070C0"/>
                </a:solidFill>
              </a:rPr>
              <a:t>porém</a:t>
            </a:r>
            <a:r>
              <a:rPr dirty="0">
                <a:solidFill>
                  <a:srgbClr val="0070C0"/>
                </a:solidFill>
              </a:rPr>
              <a:t> o </a:t>
            </a:r>
            <a:r>
              <a:rPr b="1" dirty="0" err="1">
                <a:solidFill>
                  <a:srgbClr val="C00000"/>
                </a:solidFill>
              </a:rPr>
              <a:t>Brasil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é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apenas</a:t>
            </a:r>
            <a:r>
              <a:rPr b="1" dirty="0">
                <a:solidFill>
                  <a:srgbClr val="C00000"/>
                </a:solidFill>
              </a:rPr>
              <a:t> o 58o do Ranking</a:t>
            </a:r>
            <a:r>
              <a:rPr dirty="0">
                <a:solidFill>
                  <a:srgbClr val="0070C0"/>
                </a:solidFill>
              </a:rPr>
              <a:t>)</a:t>
            </a:r>
          </a:p>
          <a:p>
            <a:pPr defTabSz="457200">
              <a:lnSpc>
                <a:spcPct val="100000"/>
              </a:lnSpc>
              <a:defRPr sz="2150">
                <a:solidFill>
                  <a:srgbClr val="008F00"/>
                </a:solidFill>
              </a:defRPr>
            </a:pPr>
            <a:endParaRPr dirty="0">
              <a:solidFill>
                <a:srgbClr val="0070C0"/>
              </a:solidFill>
            </a:endParaRPr>
          </a:p>
          <a:p>
            <a:pPr defTabSz="457200">
              <a:lnSpc>
                <a:spcPct val="100000"/>
              </a:lnSpc>
              <a:defRPr sz="2150">
                <a:solidFill>
                  <a:srgbClr val="008F00"/>
                </a:solidFill>
              </a:defRPr>
            </a:pPr>
            <a:r>
              <a:rPr dirty="0">
                <a:solidFill>
                  <a:srgbClr val="0070C0"/>
                </a:solidFill>
              </a:rPr>
              <a:t>Fonte:</a:t>
            </a:r>
          </a:p>
        </p:txBody>
      </p:sp>
      <p:grpSp>
        <p:nvGrpSpPr>
          <p:cNvPr id="334" name="Image Gallery"/>
          <p:cNvGrpSpPr/>
          <p:nvPr/>
        </p:nvGrpSpPr>
        <p:grpSpPr>
          <a:xfrm>
            <a:off x="4029459" y="3578036"/>
            <a:ext cx="7964412" cy="2432536"/>
            <a:chOff x="0" y="0"/>
            <a:chExt cx="7860298" cy="2219849"/>
          </a:xfrm>
        </p:grpSpPr>
        <p:pic>
          <p:nvPicPr>
            <p:cNvPr id="332" name="Screen Shot 2019-04-23 at 02.11.43.png" descr="Screen Shot 2019-04-23 at 02.11.43.png"/>
            <p:cNvPicPr>
              <a:picLocks noChangeAspect="1"/>
            </p:cNvPicPr>
            <p:nvPr/>
          </p:nvPicPr>
          <p:blipFill>
            <a:blip r:embed="rId2"/>
            <a:srcRect t="10350" b="10350"/>
            <a:stretch>
              <a:fillRect/>
            </a:stretch>
          </p:blipFill>
          <p:spPr>
            <a:xfrm>
              <a:off x="0" y="0"/>
              <a:ext cx="7860299" cy="1851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3" name="Rectangle"/>
            <p:cNvSpPr/>
            <p:nvPr/>
          </p:nvSpPr>
          <p:spPr>
            <a:xfrm>
              <a:off x="0" y="1927749"/>
              <a:ext cx="7860299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r">
                <a:defRPr sz="1000">
                  <a:solidFill>
                    <a:srgbClr val="455F51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337" name="Image Gallery"/>
          <p:cNvGrpSpPr/>
          <p:nvPr/>
        </p:nvGrpSpPr>
        <p:grpSpPr>
          <a:xfrm>
            <a:off x="0" y="781149"/>
            <a:ext cx="11978753" cy="3127603"/>
            <a:chOff x="0" y="0"/>
            <a:chExt cx="11765505" cy="2762412"/>
          </a:xfrm>
        </p:grpSpPr>
        <p:pic>
          <p:nvPicPr>
            <p:cNvPr id="335" name="Screen Shot 2019-04-23 at 02.14.42.png" descr="Screen Shot 2019-04-23 at 02.14.42.png"/>
            <p:cNvPicPr>
              <a:picLocks noChangeAspect="1"/>
            </p:cNvPicPr>
            <p:nvPr/>
          </p:nvPicPr>
          <p:blipFill>
            <a:blip r:embed="rId3"/>
            <a:srcRect t="11992" b="11992"/>
            <a:stretch>
              <a:fillRect/>
            </a:stretch>
          </p:blipFill>
          <p:spPr>
            <a:xfrm>
              <a:off x="0" y="0"/>
              <a:ext cx="11765506" cy="2394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Rectangle"/>
            <p:cNvSpPr/>
            <p:nvPr/>
          </p:nvSpPr>
          <p:spPr>
            <a:xfrm>
              <a:off x="0" y="2470312"/>
              <a:ext cx="11765506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r">
                <a:defRPr sz="1000">
                  <a:solidFill>
                    <a:srgbClr val="455F51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338" name="Arrow"/>
          <p:cNvSpPr/>
          <p:nvPr/>
        </p:nvSpPr>
        <p:spPr>
          <a:xfrm>
            <a:off x="3753718" y="3793902"/>
            <a:ext cx="810522" cy="183708"/>
          </a:xfrm>
          <a:prstGeom prst="rightArrow">
            <a:avLst>
              <a:gd name="adj1" fmla="val 32000"/>
              <a:gd name="adj2" fmla="val 150037"/>
            </a:avLst>
          </a:prstGeom>
          <a:solidFill>
            <a:srgbClr val="941100"/>
          </a:solidFill>
          <a:ln w="12700">
            <a:solidFill>
              <a:srgbClr val="65862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941100"/>
                </a:solidFill>
              </a:defRPr>
            </a:pPr>
            <a:endParaRPr/>
          </a:p>
        </p:txBody>
      </p:sp>
      <p:sp>
        <p:nvSpPr>
          <p:cNvPr id="339" name="A Educação Domiciliar no Mundo e no Brasil"/>
          <p:cNvSpPr txBox="1"/>
          <p:nvPr/>
        </p:nvSpPr>
        <p:spPr>
          <a:xfrm>
            <a:off x="1574343" y="176596"/>
            <a:ext cx="9516386" cy="666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85000"/>
              </a:lnSpc>
              <a:defRPr sz="4300" spc="-100">
                <a:solidFill>
                  <a:srgbClr val="008F00"/>
                </a:solidFill>
              </a:defRPr>
            </a:lvl1pPr>
          </a:lstStyle>
          <a:p>
            <a:pPr>
              <a:defRPr>
                <a:solidFill>
                  <a:srgbClr val="006600"/>
                </a:solidFill>
              </a:defRPr>
            </a:pPr>
            <a:r>
              <a:rPr lang="en-US" dirty="0">
                <a:solidFill>
                  <a:srgbClr val="0070C0"/>
                </a:solidFill>
              </a:rPr>
              <a:t>Freedom Education Index – FEI / OIDEL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40" name="Arrow"/>
          <p:cNvSpPr/>
          <p:nvPr/>
        </p:nvSpPr>
        <p:spPr>
          <a:xfrm>
            <a:off x="3519230" y="2506245"/>
            <a:ext cx="810521" cy="183708"/>
          </a:xfrm>
          <a:prstGeom prst="rightArrow">
            <a:avLst>
              <a:gd name="adj1" fmla="val 32000"/>
              <a:gd name="adj2" fmla="val 150037"/>
            </a:avLst>
          </a:prstGeom>
          <a:solidFill>
            <a:schemeClr val="accent2"/>
          </a:solidFill>
          <a:ln w="12700">
            <a:solidFill>
              <a:srgbClr val="65862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23398-C2D2-CE4F-B861-AA2F05C01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6" y="6015037"/>
            <a:ext cx="1991934" cy="842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CC16A9-89AE-DE45-9A71-7204BF3DC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5" y="6076851"/>
            <a:ext cx="2771268" cy="6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7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0B37FA-8C39-DA48-9C1B-676BD77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EBBEAA-5A8E-6A49-940B-1802876E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" y="-1"/>
            <a:ext cx="121932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Retrospectiva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Retrospectiva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459</Words>
  <Application>Microsoft Macintosh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Helvetica</vt:lpstr>
      <vt:lpstr>Times</vt:lpstr>
      <vt:lpstr>Trebuchet MS</vt:lpstr>
      <vt:lpstr>Verdana</vt:lpstr>
      <vt:lpstr>Wingdings</vt:lpstr>
      <vt:lpstr>Retrospectiva</vt:lpstr>
      <vt:lpstr>Audiência Pública sobre Homeschooling  SENADO FEDERAL Comissão de Direitos Humanos</vt:lpstr>
      <vt:lpstr>A GLOBAL HOME EDUCATION EXCHANGE  - GHEx  É uma organização internacional e não governamental com a missão de promover, conectar e equipar a comunidade global de educação domiciliar.    Acreditamos que a capacidade de escolher a educação no lar é um direito.   É um direito documentado historicamente no direito internacional.   Como pais, é nosso direito dirigir a educação de nossos filhos.   E é direito de cada criança receber uma experiência educacional individualizada que melhor se adapte às suas necessidades e objetivos.</vt:lpstr>
      <vt:lpstr>Objetivos da GHEx  A GHEX existe para apoiar o crescimento desse renovado e empolgante movimento educacional e social e procura atingir esse objetivo por meio de:  Advocacia – defesa pela contribuição com a sociedade civil e as famílias;  Divulgação - quem defende o homeschooling precisa de apoio e incentive;  Pesquisa - as pessoas têm perguntas que necessitam de respostas.   Conferências Globais  GHEC/2012            GHEC/2016           GHEC/2018          GHEC/2020 Alemanha                 Brasil                    Rússia               Singapura </vt:lpstr>
      <vt:lpstr>CONHECENDO O HOMESCHOOLING </vt:lpstr>
      <vt:lpstr>HISTÓRIA DO HOMESCHOOLING MUNDIAL   Um Direito Natural da família que não dependia de permissão.  (Não se trata de uma inovação ou experiment incerto)  Um fenônomemo histórico e transcultural (ex de registros entre Hebreus,  Grécia antiga, Europa, EUA e no Brasil )  Gênero de ensino majoritário até o Séc. XIX  e   Diminuição no início do Séc. XX  (estruturação  das instituições formais de ensino e o apogeu dos Estados  totalitários)  Início da Reconquista da  Liberdade Educacional - DUDH 1948 (Movimentos modernos pelo reconhecimento legal,  produções acadêmicas, tratados  internacionais e legislações nacionais) </vt:lpstr>
      <vt:lpstr>Previsões  Normativas  </vt:lpstr>
      <vt:lpstr>O Homeschooling no Mundo Atual</vt:lpstr>
      <vt:lpstr>Ranking do Índice de Liberdade Educacional  (FEI)  (Reconhecer o "Homeschoolling" compõe o Índice de Liberdade, porém o Brasil é apenas o 58o do Ranking)  Fonte:</vt:lpstr>
      <vt:lpstr> </vt:lpstr>
      <vt:lpstr>PowerPoint Presentation</vt:lpstr>
      <vt:lpstr>HISTÓRIA DO HOMESCHOOLING NOS EUA  How Children Fail/1964 e How Children Learn/1967 - John Holt   Better Late Than Early / 1975, School Can Wait / 1979, How Grown Kids /1981 - Raymond e Dorothy Moore  Criação da Homeschool Legal Defense Association – HSLDA/1983. (DE 1999 a 2007, o homeschooling cresceu 74%) </vt:lpstr>
      <vt:lpstr> </vt:lpstr>
      <vt:lpstr> </vt:lpstr>
      <vt:lpstr> </vt:lpstr>
      <vt:lpstr> </vt:lpstr>
      <vt:lpstr>PowerPoint Presentation</vt:lpstr>
      <vt:lpstr>PowerPoint Presentation</vt:lpstr>
      <vt:lpstr>Cenário da Regulamentação da ED no Brasil</vt:lpstr>
      <vt:lpstr>PowerPoint Presentation</vt:lpstr>
      <vt:lpstr>Referência para a Regulamentação do Homeschooling</vt:lpstr>
      <vt:lpstr> 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Contexto Atual da  Regulamentação da  Educação Domiciliar no Brasil</dc:title>
  <cp:lastModifiedBy>Carlos Vinícius Brito Reis</cp:lastModifiedBy>
  <cp:revision>42</cp:revision>
  <dcterms:modified xsi:type="dcterms:W3CDTF">2019-10-15T17:14:37Z</dcterms:modified>
</cp:coreProperties>
</file>