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3"/>
  </p:notesMasterIdLst>
  <p:sldIdLst>
    <p:sldId id="27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A717"/>
    <a:srgbClr val="FFFF00"/>
    <a:srgbClr val="AE405F"/>
    <a:srgbClr val="F78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80" y="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B07C7-CC35-47E5-AEC0-FAD18BAFE384}" type="datetimeFigureOut">
              <a:rPr lang="pt-BR" smtClean="0"/>
              <a:pPr/>
              <a:t>12/03/2018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2B5A-A33C-4C09-B712-B3EC47A39F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33E-BB85-401D-A445-A4DF40570646}" type="datetimeFigureOut">
              <a:rPr lang="pt-BR" smtClean="0"/>
              <a:pPr/>
              <a:t>12/03/2018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AB0-287C-4DA7-826E-CEBB46460A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61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33E-BB85-401D-A445-A4DF40570646}" type="datetimeFigureOut">
              <a:rPr lang="pt-BR" smtClean="0"/>
              <a:pPr/>
              <a:t>12/03/2018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AB0-287C-4DA7-826E-CEBB46460A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41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33E-BB85-401D-A445-A4DF40570646}" type="datetimeFigureOut">
              <a:rPr lang="pt-BR" smtClean="0"/>
              <a:pPr/>
              <a:t>12/03/2018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AB0-287C-4DA7-826E-CEBB46460A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98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726" y="18255"/>
            <a:ext cx="5740252" cy="928043"/>
          </a:xfrm>
        </p:spPr>
        <p:txBody>
          <a:bodyPr>
            <a:noAutofit/>
          </a:bodyPr>
          <a:lstStyle>
            <a:lvl1pPr algn="r">
              <a:defRPr sz="4400" b="1">
                <a:solidFill>
                  <a:srgbClr val="FFC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33E-BB85-401D-A445-A4DF40570646}" type="datetimeFigureOut">
              <a:rPr lang="pt-BR" smtClean="0"/>
              <a:pPr/>
              <a:t>12/03/2018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AB0-287C-4DA7-826E-CEBB46460A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59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33E-BB85-401D-A445-A4DF40570646}" type="datetimeFigureOut">
              <a:rPr lang="pt-BR" smtClean="0"/>
              <a:pPr/>
              <a:t>12/03/2018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AB0-287C-4DA7-826E-CEBB46460A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19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33E-BB85-401D-A445-A4DF40570646}" type="datetimeFigureOut">
              <a:rPr lang="pt-BR" smtClean="0"/>
              <a:pPr/>
              <a:t>12/03/2018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AB0-287C-4DA7-826E-CEBB46460A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88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33E-BB85-401D-A445-A4DF40570646}" type="datetimeFigureOut">
              <a:rPr lang="pt-BR" smtClean="0"/>
              <a:pPr/>
              <a:t>12/03/2018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AB0-287C-4DA7-826E-CEBB46460A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76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33E-BB85-401D-A445-A4DF40570646}" type="datetimeFigureOut">
              <a:rPr lang="pt-BR" smtClean="0"/>
              <a:pPr/>
              <a:t>12/03/2018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AB0-287C-4DA7-826E-CEBB46460A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45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33E-BB85-401D-A445-A4DF40570646}" type="datetimeFigureOut">
              <a:rPr lang="pt-BR" smtClean="0"/>
              <a:pPr/>
              <a:t>12/03/2018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AB0-287C-4DA7-826E-CEBB46460A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9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33E-BB85-401D-A445-A4DF40570646}" type="datetimeFigureOut">
              <a:rPr lang="pt-BR" smtClean="0"/>
              <a:pPr/>
              <a:t>12/03/2018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AB0-287C-4DA7-826E-CEBB46460A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E33E-BB85-401D-A445-A4DF40570646}" type="datetimeFigureOut">
              <a:rPr lang="pt-BR" smtClean="0"/>
              <a:pPr/>
              <a:t>12/03/2018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AB0-287C-4DA7-826E-CEBB46460A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37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2E33E-BB85-401D-A445-A4DF40570646}" type="datetimeFigureOut">
              <a:rPr lang="pt-BR" smtClean="0"/>
              <a:pPr/>
              <a:t>12/03/2018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4AB0-287C-4DA7-826E-CEBB46460A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81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tângulo de cantos arredondados 156"/>
          <p:cNvSpPr/>
          <p:nvPr/>
        </p:nvSpPr>
        <p:spPr>
          <a:xfrm>
            <a:off x="171584" y="1031760"/>
            <a:ext cx="8639842" cy="5600096"/>
          </a:xfrm>
          <a:prstGeom prst="roundRect">
            <a:avLst>
              <a:gd name="adj" fmla="val 2315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54" name="Retângulo 153"/>
          <p:cNvSpPr/>
          <p:nvPr/>
        </p:nvSpPr>
        <p:spPr>
          <a:xfrm>
            <a:off x="718813" y="3213612"/>
            <a:ext cx="4185762" cy="538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56" name="Retângulo 155"/>
          <p:cNvSpPr/>
          <p:nvPr/>
        </p:nvSpPr>
        <p:spPr>
          <a:xfrm>
            <a:off x="3080012" y="1893734"/>
            <a:ext cx="5259034" cy="538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084384" y="1930401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Nov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2015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110700" y="1930401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Dez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2015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137017" y="1930401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Jan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163333" y="1930401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Fev</a:t>
            </a:r>
            <a:endParaRPr lang="pt-BR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187662" y="1930401"/>
            <a:ext cx="532925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Mar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215967" y="1930401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Abr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2016</a:t>
            </a:r>
          </a:p>
        </p:txBody>
      </p:sp>
      <p:grpSp>
        <p:nvGrpSpPr>
          <p:cNvPr id="2" name="Grupo 46"/>
          <p:cNvGrpSpPr/>
          <p:nvPr/>
        </p:nvGrpSpPr>
        <p:grpSpPr>
          <a:xfrm>
            <a:off x="835700" y="1759741"/>
            <a:ext cx="1026317" cy="161541"/>
            <a:chOff x="662286" y="2281238"/>
            <a:chExt cx="1377153" cy="216024"/>
          </a:xfrm>
        </p:grpSpPr>
        <p:cxnSp>
          <p:nvCxnSpPr>
            <p:cNvPr id="34" name="Conector reto 33"/>
            <p:cNvCxnSpPr/>
            <p:nvPr/>
          </p:nvCxnSpPr>
          <p:spPr>
            <a:xfrm>
              <a:off x="662286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2039439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Conector reto 36"/>
          <p:cNvCxnSpPr/>
          <p:nvPr/>
        </p:nvCxnSpPr>
        <p:spPr>
          <a:xfrm>
            <a:off x="2888333" y="1759741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3914650" y="1759741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4940966" y="1759741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5967283" y="1759741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o 50"/>
          <p:cNvGrpSpPr/>
          <p:nvPr/>
        </p:nvGrpSpPr>
        <p:grpSpPr>
          <a:xfrm>
            <a:off x="6993600" y="1759741"/>
            <a:ext cx="1026317" cy="161541"/>
            <a:chOff x="8722008" y="2281238"/>
            <a:chExt cx="1377153" cy="216024"/>
          </a:xfrm>
        </p:grpSpPr>
        <p:cxnSp>
          <p:nvCxnSpPr>
            <p:cNvPr id="41" name="Conector reto 40"/>
            <p:cNvCxnSpPr/>
            <p:nvPr/>
          </p:nvCxnSpPr>
          <p:spPr>
            <a:xfrm>
              <a:off x="8722008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>
              <a:off x="10099161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aixaDeTexto 44"/>
          <p:cNvSpPr txBox="1"/>
          <p:nvPr/>
        </p:nvSpPr>
        <p:spPr>
          <a:xfrm>
            <a:off x="7242283" y="1930401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Mai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2016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084384" y="3240680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Jun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2110700" y="3240680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Jul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3137018" y="3240680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Ago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4163333" y="3240680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Set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5189650" y="3240680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Out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6215967" y="3240680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Nov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835700" y="3070020"/>
            <a:ext cx="1026317" cy="161541"/>
            <a:chOff x="662286" y="2281238"/>
            <a:chExt cx="1377153" cy="216024"/>
          </a:xfrm>
        </p:grpSpPr>
        <p:cxnSp>
          <p:nvCxnSpPr>
            <p:cNvPr id="61" name="Conector reto 60"/>
            <p:cNvCxnSpPr/>
            <p:nvPr/>
          </p:nvCxnSpPr>
          <p:spPr>
            <a:xfrm>
              <a:off x="662286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>
              <a:off x="2039439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Conector reto 62"/>
          <p:cNvCxnSpPr/>
          <p:nvPr/>
        </p:nvCxnSpPr>
        <p:spPr>
          <a:xfrm>
            <a:off x="2888333" y="3070020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>
            <a:off x="3914650" y="3070020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4940966" y="3070020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>
            <a:off x="5967283" y="3070020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o 66"/>
          <p:cNvGrpSpPr/>
          <p:nvPr/>
        </p:nvGrpSpPr>
        <p:grpSpPr>
          <a:xfrm>
            <a:off x="6993600" y="3070020"/>
            <a:ext cx="1026317" cy="161541"/>
            <a:chOff x="8722008" y="2281238"/>
            <a:chExt cx="1377153" cy="216024"/>
          </a:xfrm>
        </p:grpSpPr>
        <p:cxnSp>
          <p:nvCxnSpPr>
            <p:cNvPr id="68" name="Conector reto 67"/>
            <p:cNvCxnSpPr/>
            <p:nvPr/>
          </p:nvCxnSpPr>
          <p:spPr>
            <a:xfrm>
              <a:off x="8722008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>
              <a:off x="10099161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CaixaDeTexto 69"/>
          <p:cNvSpPr txBox="1"/>
          <p:nvPr/>
        </p:nvSpPr>
        <p:spPr>
          <a:xfrm>
            <a:off x="7242283" y="3240680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Dez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1084384" y="4550959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Jan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2017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2110700" y="4550959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Fev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3135030" y="4550959"/>
            <a:ext cx="532925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Mar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4163333" y="4550959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Abr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5189650" y="4550959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Mai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2017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6215967" y="4550959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Jun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upo 77"/>
          <p:cNvGrpSpPr/>
          <p:nvPr/>
        </p:nvGrpSpPr>
        <p:grpSpPr>
          <a:xfrm>
            <a:off x="835700" y="4380299"/>
            <a:ext cx="1026317" cy="161541"/>
            <a:chOff x="662286" y="2281238"/>
            <a:chExt cx="1377153" cy="216024"/>
          </a:xfrm>
        </p:grpSpPr>
        <p:cxnSp>
          <p:nvCxnSpPr>
            <p:cNvPr id="79" name="Conector reto 78"/>
            <p:cNvCxnSpPr/>
            <p:nvPr/>
          </p:nvCxnSpPr>
          <p:spPr>
            <a:xfrm>
              <a:off x="662286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to 79"/>
            <p:cNvCxnSpPr/>
            <p:nvPr/>
          </p:nvCxnSpPr>
          <p:spPr>
            <a:xfrm>
              <a:off x="2039439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Conector reto 80"/>
          <p:cNvCxnSpPr/>
          <p:nvPr/>
        </p:nvCxnSpPr>
        <p:spPr>
          <a:xfrm>
            <a:off x="2888333" y="4380299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>
            <a:off x="3914650" y="4380299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/>
          <p:nvPr/>
        </p:nvCxnSpPr>
        <p:spPr>
          <a:xfrm>
            <a:off x="4940966" y="4380299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>
            <a:off x="5967283" y="4380299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o 84"/>
          <p:cNvGrpSpPr/>
          <p:nvPr/>
        </p:nvGrpSpPr>
        <p:grpSpPr>
          <a:xfrm>
            <a:off x="6993600" y="4380299"/>
            <a:ext cx="1026317" cy="161541"/>
            <a:chOff x="8722008" y="2281238"/>
            <a:chExt cx="1377153" cy="216024"/>
          </a:xfrm>
        </p:grpSpPr>
        <p:cxnSp>
          <p:nvCxnSpPr>
            <p:cNvPr id="86" name="Conector reto 85"/>
            <p:cNvCxnSpPr/>
            <p:nvPr/>
          </p:nvCxnSpPr>
          <p:spPr>
            <a:xfrm>
              <a:off x="8722008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to 86"/>
            <p:cNvCxnSpPr/>
            <p:nvPr/>
          </p:nvCxnSpPr>
          <p:spPr>
            <a:xfrm>
              <a:off x="10099161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CaixaDeTexto 87"/>
          <p:cNvSpPr txBox="1"/>
          <p:nvPr/>
        </p:nvSpPr>
        <p:spPr>
          <a:xfrm>
            <a:off x="7242283" y="4550959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Jul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696889" y="1854772"/>
            <a:ext cx="7749485" cy="0"/>
          </a:xfrm>
          <a:prstGeom prst="straightConnector1">
            <a:avLst/>
          </a:prstGeom>
          <a:ln w="57150">
            <a:solidFill>
              <a:srgbClr val="FFCC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>
            <a:off x="696889" y="3165052"/>
            <a:ext cx="7749485" cy="0"/>
          </a:xfrm>
          <a:prstGeom prst="straightConnector1">
            <a:avLst/>
          </a:prstGeom>
          <a:ln w="57150">
            <a:solidFill>
              <a:srgbClr val="FFCC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>
            <a:off x="696889" y="4475331"/>
            <a:ext cx="7749485" cy="0"/>
          </a:xfrm>
          <a:prstGeom prst="straightConnector1">
            <a:avLst/>
          </a:prstGeom>
          <a:ln w="57150">
            <a:solidFill>
              <a:srgbClr val="FFCC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2"/>
          <p:cNvCxnSpPr/>
          <p:nvPr/>
        </p:nvCxnSpPr>
        <p:spPr>
          <a:xfrm>
            <a:off x="696889" y="5785609"/>
            <a:ext cx="8060873" cy="0"/>
          </a:xfrm>
          <a:prstGeom prst="straightConnector1">
            <a:avLst/>
          </a:prstGeom>
          <a:ln w="57150">
            <a:solidFill>
              <a:srgbClr val="FFCC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CaixaDeTexto 93"/>
          <p:cNvSpPr txBox="1"/>
          <p:nvPr/>
        </p:nvSpPr>
        <p:spPr>
          <a:xfrm>
            <a:off x="1084384" y="5861237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Ago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CaixaDeTexto 94"/>
          <p:cNvSpPr txBox="1"/>
          <p:nvPr/>
        </p:nvSpPr>
        <p:spPr>
          <a:xfrm>
            <a:off x="2110700" y="5861237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Set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CaixaDeTexto 95"/>
          <p:cNvSpPr txBox="1"/>
          <p:nvPr/>
        </p:nvSpPr>
        <p:spPr>
          <a:xfrm>
            <a:off x="3137017" y="5861237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Out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CaixaDeTexto 96"/>
          <p:cNvSpPr txBox="1"/>
          <p:nvPr/>
        </p:nvSpPr>
        <p:spPr>
          <a:xfrm>
            <a:off x="4163333" y="5861237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Nov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CaixaDeTexto 97"/>
          <p:cNvSpPr txBox="1"/>
          <p:nvPr/>
        </p:nvSpPr>
        <p:spPr>
          <a:xfrm>
            <a:off x="5189650" y="5861237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Dez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CaixaDeTexto 98"/>
          <p:cNvSpPr txBox="1"/>
          <p:nvPr/>
        </p:nvSpPr>
        <p:spPr>
          <a:xfrm>
            <a:off x="6215967" y="5861237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Jan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2018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Grupo 99"/>
          <p:cNvGrpSpPr/>
          <p:nvPr/>
        </p:nvGrpSpPr>
        <p:grpSpPr>
          <a:xfrm>
            <a:off x="835700" y="5690577"/>
            <a:ext cx="1026317" cy="161541"/>
            <a:chOff x="662286" y="2281238"/>
            <a:chExt cx="1377153" cy="216024"/>
          </a:xfrm>
        </p:grpSpPr>
        <p:cxnSp>
          <p:nvCxnSpPr>
            <p:cNvPr id="109" name="Conector reto 108"/>
            <p:cNvCxnSpPr/>
            <p:nvPr/>
          </p:nvCxnSpPr>
          <p:spPr>
            <a:xfrm>
              <a:off x="662286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>
            <a:xfrm>
              <a:off x="2039439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Conector reto 100"/>
          <p:cNvCxnSpPr/>
          <p:nvPr/>
        </p:nvCxnSpPr>
        <p:spPr>
          <a:xfrm>
            <a:off x="2888333" y="5690577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/>
        </p:nvCxnSpPr>
        <p:spPr>
          <a:xfrm>
            <a:off x="3914650" y="5690577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>
            <a:off x="4940966" y="5690577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5967283" y="5690577"/>
            <a:ext cx="0" cy="161541"/>
          </a:xfrm>
          <a:prstGeom prst="line">
            <a:avLst/>
          </a:prstGeom>
          <a:ln w="57150">
            <a:solidFill>
              <a:srgbClr val="FFC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o 104"/>
          <p:cNvGrpSpPr/>
          <p:nvPr/>
        </p:nvGrpSpPr>
        <p:grpSpPr>
          <a:xfrm>
            <a:off x="6993600" y="5690577"/>
            <a:ext cx="1026317" cy="161541"/>
            <a:chOff x="8722008" y="2281238"/>
            <a:chExt cx="1377153" cy="216024"/>
          </a:xfrm>
        </p:grpSpPr>
        <p:cxnSp>
          <p:nvCxnSpPr>
            <p:cNvPr id="107" name="Conector reto 106"/>
            <p:cNvCxnSpPr/>
            <p:nvPr/>
          </p:nvCxnSpPr>
          <p:spPr>
            <a:xfrm>
              <a:off x="8722008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>
            <a:xfrm>
              <a:off x="10099161" y="2281238"/>
              <a:ext cx="0" cy="216024"/>
            </a:xfrm>
            <a:prstGeom prst="line">
              <a:avLst/>
            </a:prstGeom>
            <a:ln w="57150">
              <a:solidFill>
                <a:srgbClr val="FFCC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CaixaDeTexto 105"/>
          <p:cNvSpPr txBox="1"/>
          <p:nvPr/>
        </p:nvSpPr>
        <p:spPr>
          <a:xfrm>
            <a:off x="7242284" y="5861237"/>
            <a:ext cx="528950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Fev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2018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CaixaDeTexto 110"/>
          <p:cNvSpPr txBox="1"/>
          <p:nvPr/>
        </p:nvSpPr>
        <p:spPr>
          <a:xfrm>
            <a:off x="699653" y="1379931"/>
            <a:ext cx="1234263" cy="438240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Promulgação Art. 59-A</a:t>
            </a:r>
          </a:p>
        </p:txBody>
      </p:sp>
      <p:sp>
        <p:nvSpPr>
          <p:cNvPr id="112" name="Elipse 111"/>
          <p:cNvSpPr/>
          <p:nvPr/>
        </p:nvSpPr>
        <p:spPr>
          <a:xfrm>
            <a:off x="1577431" y="1756543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13" name="CaixaDeTexto 112"/>
          <p:cNvSpPr txBox="1"/>
          <p:nvPr/>
        </p:nvSpPr>
        <p:spPr>
          <a:xfrm>
            <a:off x="1792085" y="1387255"/>
            <a:ext cx="1234263" cy="438240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Criação GT Voto Impresso</a:t>
            </a:r>
          </a:p>
        </p:txBody>
      </p:sp>
      <p:sp>
        <p:nvSpPr>
          <p:cNvPr id="114" name="CaixaDeTexto 113"/>
          <p:cNvSpPr txBox="1"/>
          <p:nvPr/>
        </p:nvSpPr>
        <p:spPr>
          <a:xfrm>
            <a:off x="1743516" y="2759106"/>
            <a:ext cx="1234263" cy="407463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100" b="1" dirty="0"/>
              <a:t>Publicação Sessão Pública</a:t>
            </a:r>
          </a:p>
        </p:txBody>
      </p:sp>
      <p:sp>
        <p:nvSpPr>
          <p:cNvPr id="115" name="CaixaDeTexto 114"/>
          <p:cNvSpPr txBox="1"/>
          <p:nvPr/>
        </p:nvSpPr>
        <p:spPr>
          <a:xfrm>
            <a:off x="4475266" y="2554815"/>
            <a:ext cx="1234263" cy="622906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Eleições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b="1" dirty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116" name="CaixaDeTexto 115"/>
          <p:cNvSpPr txBox="1"/>
          <p:nvPr/>
        </p:nvSpPr>
        <p:spPr>
          <a:xfrm>
            <a:off x="2811694" y="2704872"/>
            <a:ext cx="1234263" cy="407463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100" b="1" dirty="0"/>
              <a:t>Sessão Pública</a:t>
            </a:r>
          </a:p>
          <a:p>
            <a:pPr algn="ctr"/>
            <a:r>
              <a:rPr lang="pt-BR" sz="1100" b="1" dirty="0"/>
              <a:t>nº1/2016</a:t>
            </a:r>
          </a:p>
        </p:txBody>
      </p:sp>
      <p:sp>
        <p:nvSpPr>
          <p:cNvPr id="117" name="CaixaDeTexto 116"/>
          <p:cNvSpPr txBox="1"/>
          <p:nvPr/>
        </p:nvSpPr>
        <p:spPr>
          <a:xfrm>
            <a:off x="5387547" y="2621294"/>
            <a:ext cx="965945" cy="438240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Decisão nova urna</a:t>
            </a:r>
          </a:p>
        </p:txBody>
      </p:sp>
      <p:sp>
        <p:nvSpPr>
          <p:cNvPr id="120" name="Retângulo 119"/>
          <p:cNvSpPr/>
          <p:nvPr/>
        </p:nvSpPr>
        <p:spPr>
          <a:xfrm>
            <a:off x="5011903" y="3222238"/>
            <a:ext cx="774576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21" name="Elipse 120"/>
          <p:cNvSpPr/>
          <p:nvPr/>
        </p:nvSpPr>
        <p:spPr>
          <a:xfrm>
            <a:off x="5763192" y="3058401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22" name="Elipse 121"/>
          <p:cNvSpPr/>
          <p:nvPr/>
        </p:nvSpPr>
        <p:spPr>
          <a:xfrm>
            <a:off x="2704366" y="3058401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23" name="Elipse 122"/>
          <p:cNvSpPr/>
          <p:nvPr/>
        </p:nvSpPr>
        <p:spPr>
          <a:xfrm>
            <a:off x="3348330" y="3058401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24" name="Elipse 123"/>
          <p:cNvSpPr/>
          <p:nvPr/>
        </p:nvSpPr>
        <p:spPr>
          <a:xfrm>
            <a:off x="7373101" y="3058401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26" name="CaixaDeTexto 125"/>
          <p:cNvSpPr txBox="1"/>
          <p:nvPr/>
        </p:nvSpPr>
        <p:spPr>
          <a:xfrm>
            <a:off x="760640" y="5069164"/>
            <a:ext cx="1138395" cy="621414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Comunicação não cumprimento</a:t>
            </a:r>
          </a:p>
        </p:txBody>
      </p:sp>
      <p:sp>
        <p:nvSpPr>
          <p:cNvPr id="127" name="Elipse 126"/>
          <p:cNvSpPr/>
          <p:nvPr/>
        </p:nvSpPr>
        <p:spPr>
          <a:xfrm>
            <a:off x="1255449" y="5690577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30" name="CaixaDeTexto 129"/>
          <p:cNvSpPr txBox="1"/>
          <p:nvPr/>
        </p:nvSpPr>
        <p:spPr>
          <a:xfrm>
            <a:off x="139983" y="5822813"/>
            <a:ext cx="903807" cy="715239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Prazo final nova urna</a:t>
            </a:r>
          </a:p>
        </p:txBody>
      </p:sp>
      <p:sp>
        <p:nvSpPr>
          <p:cNvPr id="131" name="Triângulo isósceles 130"/>
          <p:cNvSpPr/>
          <p:nvPr/>
        </p:nvSpPr>
        <p:spPr>
          <a:xfrm>
            <a:off x="731432" y="5679102"/>
            <a:ext cx="214654" cy="185679"/>
          </a:xfrm>
          <a:prstGeom prst="triangl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32" name="CaixaDeTexto 131"/>
          <p:cNvSpPr txBox="1"/>
          <p:nvPr/>
        </p:nvSpPr>
        <p:spPr>
          <a:xfrm>
            <a:off x="1781492" y="5098259"/>
            <a:ext cx="858618" cy="622906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Novo </a:t>
            </a:r>
            <a:r>
              <a:rPr lang="pt-BR" sz="1200" b="1" dirty="0" err="1"/>
              <a:t>cronogra</a:t>
            </a:r>
            <a:r>
              <a:rPr lang="pt-BR" sz="1200" b="1" dirty="0"/>
              <a:t>-</a:t>
            </a:r>
            <a:br>
              <a:rPr lang="pt-BR" sz="1200" b="1" dirty="0"/>
            </a:br>
            <a:r>
              <a:rPr lang="pt-BR" sz="1200" b="1" dirty="0"/>
              <a:t>ma FIT</a:t>
            </a:r>
          </a:p>
        </p:txBody>
      </p:sp>
      <p:sp>
        <p:nvSpPr>
          <p:cNvPr id="133" name="Elipse 132"/>
          <p:cNvSpPr/>
          <p:nvPr/>
        </p:nvSpPr>
        <p:spPr>
          <a:xfrm>
            <a:off x="2006739" y="5690577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34" name="Elipse 133"/>
          <p:cNvSpPr/>
          <p:nvPr/>
        </p:nvSpPr>
        <p:spPr>
          <a:xfrm>
            <a:off x="4153284" y="5690577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35" name="Elipse 134"/>
          <p:cNvSpPr/>
          <p:nvPr/>
        </p:nvSpPr>
        <p:spPr>
          <a:xfrm>
            <a:off x="4582593" y="5690577"/>
            <a:ext cx="160991" cy="161541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38" name="CaixaDeTexto 137"/>
          <p:cNvSpPr txBox="1"/>
          <p:nvPr/>
        </p:nvSpPr>
        <p:spPr>
          <a:xfrm>
            <a:off x="3398456" y="5205954"/>
            <a:ext cx="1341590" cy="438240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Entrega</a:t>
            </a:r>
            <a:br>
              <a:rPr lang="pt-BR" sz="1200" b="1" dirty="0"/>
            </a:br>
            <a:r>
              <a:rPr lang="pt-BR" sz="1200" b="1" dirty="0"/>
              <a:t>protótipos</a:t>
            </a:r>
          </a:p>
        </p:txBody>
      </p:sp>
      <p:sp>
        <p:nvSpPr>
          <p:cNvPr id="139" name="CaixaDeTexto 138"/>
          <p:cNvSpPr txBox="1"/>
          <p:nvPr/>
        </p:nvSpPr>
        <p:spPr>
          <a:xfrm>
            <a:off x="4175495" y="5207256"/>
            <a:ext cx="1341590" cy="438240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Projeto</a:t>
            </a:r>
          </a:p>
          <a:p>
            <a:pPr algn="ctr"/>
            <a:r>
              <a:rPr lang="pt-BR" sz="1200" b="1" dirty="0"/>
              <a:t>imaturo</a:t>
            </a:r>
          </a:p>
        </p:txBody>
      </p:sp>
      <p:sp>
        <p:nvSpPr>
          <p:cNvPr id="141" name="Pentágono 140"/>
          <p:cNvSpPr/>
          <p:nvPr/>
        </p:nvSpPr>
        <p:spPr>
          <a:xfrm>
            <a:off x="772477" y="4075165"/>
            <a:ext cx="7566569" cy="21538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Requisitos, Desenvolvimento e Protótipos intermediários</a:t>
            </a:r>
          </a:p>
        </p:txBody>
      </p:sp>
      <p:sp>
        <p:nvSpPr>
          <p:cNvPr id="142" name="Elipse 141"/>
          <p:cNvSpPr/>
          <p:nvPr/>
        </p:nvSpPr>
        <p:spPr>
          <a:xfrm>
            <a:off x="5816856" y="5690577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43" name="Elipse 142"/>
          <p:cNvSpPr/>
          <p:nvPr/>
        </p:nvSpPr>
        <p:spPr>
          <a:xfrm>
            <a:off x="6246165" y="5690577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44" name="Elipse 143"/>
          <p:cNvSpPr/>
          <p:nvPr/>
        </p:nvSpPr>
        <p:spPr>
          <a:xfrm>
            <a:off x="7051119" y="5690577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46" name="CaixaDeTexto 145"/>
          <p:cNvSpPr txBox="1"/>
          <p:nvPr/>
        </p:nvSpPr>
        <p:spPr>
          <a:xfrm>
            <a:off x="5488256" y="5274962"/>
            <a:ext cx="696879" cy="438240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Edital</a:t>
            </a:r>
            <a:br>
              <a:rPr lang="pt-BR" sz="1200" b="1" dirty="0"/>
            </a:br>
            <a:r>
              <a:rPr lang="pt-BR" sz="1200" b="1" dirty="0"/>
              <a:t>MIV</a:t>
            </a:r>
          </a:p>
        </p:txBody>
      </p:sp>
      <p:sp>
        <p:nvSpPr>
          <p:cNvPr id="147" name="CaixaDeTexto 146"/>
          <p:cNvSpPr txBox="1"/>
          <p:nvPr/>
        </p:nvSpPr>
        <p:spPr>
          <a:xfrm>
            <a:off x="6021236" y="5273663"/>
            <a:ext cx="800447" cy="438240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Abertura Pregão</a:t>
            </a:r>
          </a:p>
        </p:txBody>
      </p:sp>
      <p:sp>
        <p:nvSpPr>
          <p:cNvPr id="148" name="CaixaDeTexto 147"/>
          <p:cNvSpPr txBox="1"/>
          <p:nvPr/>
        </p:nvSpPr>
        <p:spPr>
          <a:xfrm>
            <a:off x="6788794" y="5257710"/>
            <a:ext cx="1056686" cy="437291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Reprovação amostra</a:t>
            </a:r>
          </a:p>
        </p:txBody>
      </p:sp>
      <p:sp>
        <p:nvSpPr>
          <p:cNvPr id="150" name="Elipse 149"/>
          <p:cNvSpPr/>
          <p:nvPr/>
        </p:nvSpPr>
        <p:spPr>
          <a:xfrm>
            <a:off x="2006739" y="1759741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51" name="Pentágono 150"/>
          <p:cNvSpPr/>
          <p:nvPr/>
        </p:nvSpPr>
        <p:spPr>
          <a:xfrm>
            <a:off x="3241003" y="1214474"/>
            <a:ext cx="5205370" cy="2153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Discussões  e Definições GT Voto Impresso</a:t>
            </a:r>
          </a:p>
        </p:txBody>
      </p:sp>
      <p:sp>
        <p:nvSpPr>
          <p:cNvPr id="153" name="Pentágono 152"/>
          <p:cNvSpPr/>
          <p:nvPr/>
        </p:nvSpPr>
        <p:spPr>
          <a:xfrm>
            <a:off x="665148" y="2567185"/>
            <a:ext cx="2043545" cy="2153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8" name="CaixaDeTexto 117"/>
          <p:cNvSpPr txBox="1"/>
          <p:nvPr/>
        </p:nvSpPr>
        <p:spPr>
          <a:xfrm>
            <a:off x="7147853" y="1399274"/>
            <a:ext cx="1234263" cy="437291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Mudança de Gestão TSE</a:t>
            </a:r>
          </a:p>
        </p:txBody>
      </p:sp>
      <p:sp>
        <p:nvSpPr>
          <p:cNvPr id="119" name="Elipse 118"/>
          <p:cNvSpPr/>
          <p:nvPr/>
        </p:nvSpPr>
        <p:spPr>
          <a:xfrm>
            <a:off x="7362508" y="1759741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36" name="Elipse 135"/>
          <p:cNvSpPr/>
          <p:nvPr/>
        </p:nvSpPr>
        <p:spPr>
          <a:xfrm>
            <a:off x="8124391" y="5697526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37" name="CaixaDeTexto 136"/>
          <p:cNvSpPr txBox="1"/>
          <p:nvPr/>
        </p:nvSpPr>
        <p:spPr>
          <a:xfrm>
            <a:off x="7811035" y="5242820"/>
            <a:ext cx="910269" cy="438240"/>
          </a:xfrm>
          <a:prstGeom prst="rect">
            <a:avLst/>
          </a:prstGeom>
          <a:noFill/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Publicação novo Edital</a:t>
            </a:r>
          </a:p>
        </p:txBody>
      </p:sp>
      <p:sp>
        <p:nvSpPr>
          <p:cNvPr id="155" name="CaixaDeTexto 154"/>
          <p:cNvSpPr txBox="1"/>
          <p:nvPr/>
        </p:nvSpPr>
        <p:spPr>
          <a:xfrm>
            <a:off x="8130089" y="5861237"/>
            <a:ext cx="532925" cy="4844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68242" tIns="34121" rIns="68242" bIns="34121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Mar</a:t>
            </a:r>
            <a:endParaRPr lang="pt-BR" sz="21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2018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CaixaDeTexto 157"/>
          <p:cNvSpPr txBox="1"/>
          <p:nvPr/>
        </p:nvSpPr>
        <p:spPr>
          <a:xfrm>
            <a:off x="6879535" y="3799416"/>
            <a:ext cx="1234263" cy="438240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Sessão Pública</a:t>
            </a:r>
          </a:p>
          <a:p>
            <a:pPr algn="ctr"/>
            <a:r>
              <a:rPr lang="pt-BR" sz="1200" b="1" dirty="0"/>
              <a:t>nº1/2017</a:t>
            </a:r>
          </a:p>
        </p:txBody>
      </p:sp>
      <p:sp>
        <p:nvSpPr>
          <p:cNvPr id="159" name="Elipse 158"/>
          <p:cNvSpPr/>
          <p:nvPr/>
        </p:nvSpPr>
        <p:spPr>
          <a:xfrm>
            <a:off x="7416171" y="4404578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60" name="CaixaDeTexto 159"/>
          <p:cNvSpPr txBox="1"/>
          <p:nvPr/>
        </p:nvSpPr>
        <p:spPr>
          <a:xfrm>
            <a:off x="2748680" y="5044412"/>
            <a:ext cx="858618" cy="622906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Sessão Pública</a:t>
            </a:r>
          </a:p>
          <a:p>
            <a:pPr algn="ctr"/>
            <a:r>
              <a:rPr lang="pt-BR" sz="1200" b="1" dirty="0"/>
              <a:t>Nº2/2017</a:t>
            </a:r>
          </a:p>
        </p:txBody>
      </p:sp>
      <p:sp>
        <p:nvSpPr>
          <p:cNvPr id="161" name="Elipse 160"/>
          <p:cNvSpPr/>
          <p:nvPr/>
        </p:nvSpPr>
        <p:spPr>
          <a:xfrm>
            <a:off x="3123082" y="5643061"/>
            <a:ext cx="160991" cy="161541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62" name="Pentágono 161"/>
          <p:cNvSpPr/>
          <p:nvPr/>
        </p:nvSpPr>
        <p:spPr>
          <a:xfrm>
            <a:off x="7516116" y="2579978"/>
            <a:ext cx="804954" cy="237462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5" name="CaixaDeTexto 124"/>
          <p:cNvSpPr txBox="1"/>
          <p:nvPr/>
        </p:nvSpPr>
        <p:spPr>
          <a:xfrm>
            <a:off x="6959598" y="2798404"/>
            <a:ext cx="1126936" cy="25357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lIns="68242" tIns="34121" rIns="68242" bIns="34121" rtlCol="0">
            <a:spAutoFit/>
          </a:bodyPr>
          <a:lstStyle/>
          <a:p>
            <a:pPr algn="ctr"/>
            <a:r>
              <a:rPr lang="pt-BR" sz="1200" b="1" dirty="0"/>
              <a:t>Contratação FIT</a:t>
            </a:r>
          </a:p>
        </p:txBody>
      </p:sp>
      <p:sp>
        <p:nvSpPr>
          <p:cNvPr id="128" name="Título 1">
            <a:extLst>
              <a:ext uri="{FF2B5EF4-FFF2-40B4-BE49-F238E27FC236}">
                <a16:creationId xmlns:a16="http://schemas.microsoft.com/office/drawing/2014/main" id="{06C2CA66-56F4-4CB4-A3B1-BBC9E2CF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726" y="18255"/>
            <a:ext cx="5740252" cy="928043"/>
          </a:xfrm>
        </p:spPr>
        <p:txBody>
          <a:bodyPr/>
          <a:lstStyle/>
          <a:p>
            <a:r>
              <a:rPr lang="pt-BR" dirty="0"/>
              <a:t>Voto Impresso</a:t>
            </a:r>
          </a:p>
        </p:txBody>
      </p:sp>
      <p:sp>
        <p:nvSpPr>
          <p:cNvPr id="145" name="Elipse 144"/>
          <p:cNvSpPr/>
          <p:nvPr/>
        </p:nvSpPr>
        <p:spPr>
          <a:xfrm>
            <a:off x="5080050" y="3186041"/>
            <a:ext cx="108877" cy="109249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  <p:sp>
        <p:nvSpPr>
          <p:cNvPr id="149" name="Elipse 148"/>
          <p:cNvSpPr/>
          <p:nvPr/>
        </p:nvSpPr>
        <p:spPr>
          <a:xfrm>
            <a:off x="5672398" y="3191791"/>
            <a:ext cx="108877" cy="109249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242" tIns="34121" rIns="68242" bIns="34121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56554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122</Words>
  <Application>Microsoft Office PowerPoint</Application>
  <PresentationFormat>Apresentação na tela (4:3)</PresentationFormat>
  <Paragraphs>84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Tema do Office</vt:lpstr>
      <vt:lpstr>Voto Impresso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Augusto Consularo</dc:creator>
  <cp:lastModifiedBy>Luis Augusto Consularo</cp:lastModifiedBy>
  <cp:revision>22</cp:revision>
  <dcterms:created xsi:type="dcterms:W3CDTF">2018-03-09T23:10:29Z</dcterms:created>
  <dcterms:modified xsi:type="dcterms:W3CDTF">2018-03-13T02:00:00Z</dcterms:modified>
</cp:coreProperties>
</file>