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57" r:id="rId4"/>
    <p:sldId id="265" r:id="rId5"/>
    <p:sldId id="259" r:id="rId6"/>
    <p:sldId id="258" r:id="rId7"/>
    <p:sldId id="262" r:id="rId8"/>
    <p:sldId id="263" r:id="rId9"/>
    <p:sldId id="264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C6CC6-6EF7-404B-A672-CF1A2A832916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80C30-013D-4DB8-9745-9390B944D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74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mtp.eli.org/owa/redir.aspx?C=uvjYQ1v7eUSLJKsVRl0nNB83uWX96NFIuVy-OF-L-QdQ8hL1S3gtXVEc_HYUwULXR9RV8jMrUHM.&amp;URL=http%3a%2f%2fwww.odi.org%2fsites%2fodi.org.uk%2ffiles%2fodi-assets%2fpublications-opinion-files%2f7723.pdf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4414" y="8684381"/>
            <a:ext cx="2972098" cy="45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41" tIns="44821" rIns="89641" bIns="44821" anchor="b"/>
          <a:lstStyle>
            <a:lvl1pPr defTabSz="9477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defTabSz="9477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B73E603-1A38-4817-B5DA-4E21DC5B1E75}" type="slidenum">
              <a:rPr kumimoji="0" lang="en-US" altLang="ja-JP"/>
              <a:pPr algn="r" eaLnBrk="1" hangingPunct="1">
                <a:spcBef>
                  <a:spcPct val="0"/>
                </a:spcBef>
              </a:pPr>
              <a:t>2</a:t>
            </a:fld>
            <a:endParaRPr kumimoji="0" lang="en-US" altLang="ja-JP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"80% by 2025" number is from an ODI report called Horizon 2025: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action="ppaction://hlinkfile"/>
              </a:rPr>
              <a:t>http://www.odi.org/sites/odi.org.uk/files/odi-assets/publications-opinion-files/7723.pdf</a:t>
            </a:r>
            <a:endParaRPr lang="en-US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endParaRPr kumimoji="0" lang="en-US" altLang="en-US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r>
              <a:rPr kumimoji="0" lang="en-GB" altLang="en-US" dirty="0" smtClean="0"/>
              <a:t>http://www.worldbank.org/en/news/press-release/2013/05/01/twenty-fragile-states-make-progress-on-millennium-development-goals</a:t>
            </a:r>
          </a:p>
          <a:p>
            <a:pPr eaLnBrk="1" hangingPunct="1"/>
            <a:endParaRPr kumimoji="0" lang="en-GB" altLang="en-US" dirty="0" smtClean="0"/>
          </a:p>
          <a:p>
            <a:pPr eaLnBrk="1" hangingPunct="1"/>
            <a:endParaRPr kumimoji="0" lang="en-GB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4414" y="8684381"/>
            <a:ext cx="2972098" cy="45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41" tIns="44821" rIns="89641" bIns="44821" anchor="b"/>
          <a:lstStyle>
            <a:lvl1pPr defTabSz="9477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defTabSz="9477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B73E603-1A38-4817-B5DA-4E21DC5B1E75}" type="slidenum">
              <a:rPr kumimoji="0" lang="en-US" altLang="ja-JP"/>
              <a:pPr algn="r" eaLnBrk="1" hangingPunct="1">
                <a:spcBef>
                  <a:spcPct val="0"/>
                </a:spcBef>
              </a:pPr>
              <a:t>3</a:t>
            </a:fld>
            <a:endParaRPr kumimoji="0" lang="en-US" altLang="ja-JP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en-GB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4414" y="8684381"/>
            <a:ext cx="2972098" cy="45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41" tIns="44821" rIns="89641" bIns="44821" anchor="b"/>
          <a:lstStyle>
            <a:lvl1pPr defTabSz="9477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defTabSz="9477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B73E603-1A38-4817-B5DA-4E21DC5B1E75}" type="slidenum">
              <a:rPr kumimoji="0" lang="en-US" altLang="ja-JP"/>
              <a:pPr algn="r" eaLnBrk="1" hangingPunct="1">
                <a:spcBef>
                  <a:spcPct val="0"/>
                </a:spcBef>
              </a:pPr>
              <a:t>4</a:t>
            </a:fld>
            <a:endParaRPr kumimoji="0" lang="en-US" altLang="ja-JP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>
              <a:spcBef>
                <a:spcPct val="50000"/>
              </a:spcBef>
              <a:buClrTx/>
              <a:buSzPct val="120000"/>
              <a:buFont typeface="Wingdings" charset="2"/>
              <a:buChar char="§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post-conflict period is a critical window of opportunity to make reforms (for NRM and other sectors)</a:t>
            </a:r>
          </a:p>
          <a:p>
            <a:pPr lvl="2" eaLnBrk="1" hangingPunct="1">
              <a:spcBef>
                <a:spcPct val="50000"/>
              </a:spcBef>
              <a:buClrTx/>
              <a:buSzPct val="120000"/>
              <a:buFont typeface="Wingdings" charset="2"/>
              <a:buChar char="§"/>
            </a:pPr>
            <a:r>
              <a:rPr kumimoji="0" lang="en-US" altLang="ja-JP" sz="2000" dirty="0" smtClean="0">
                <a:latin typeface="Arial" charset="0"/>
              </a:rPr>
              <a:t>Important to get the reforms right.</a:t>
            </a:r>
          </a:p>
          <a:p>
            <a:pPr lvl="2" eaLnBrk="1" hangingPunct="1">
              <a:spcBef>
                <a:spcPct val="50000"/>
              </a:spcBef>
              <a:buClrTx/>
              <a:buSzPct val="120000"/>
              <a:buFont typeface="Wingdings" charset="2"/>
              <a:buChar char="§"/>
            </a:pPr>
            <a:r>
              <a:rPr kumimoji="0" lang="en-US" altLang="ja-JP" sz="2000" dirty="0" smtClean="0">
                <a:latin typeface="Arial" charset="0"/>
              </a:rPr>
              <a:t>Decisions taken – or not taken – get locked in.</a:t>
            </a: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50000"/>
              </a:spcBef>
              <a:buClrTx/>
              <a:buSzPct val="120000"/>
              <a:buFont typeface="Wingdings" charset="2"/>
              <a:buChar char="§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Need to act with imperfect information</a:t>
            </a:r>
          </a:p>
          <a:p>
            <a:pPr lvl="2" eaLnBrk="1" hangingPunct="1">
              <a:spcBef>
                <a:spcPct val="50000"/>
              </a:spcBef>
              <a:buClrTx/>
              <a:buSzPct val="120000"/>
              <a:buFont typeface="Wingdings" charset="2"/>
              <a:buChar char="§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Adaptive management</a:t>
            </a:r>
            <a:endParaRPr kumimoji="0" lang="en-GB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4414" y="8684381"/>
            <a:ext cx="2972098" cy="45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41" tIns="44821" rIns="89641" bIns="44821" anchor="b"/>
          <a:lstStyle>
            <a:lvl1pPr defTabSz="9477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defTabSz="9477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B73E603-1A38-4817-B5DA-4E21DC5B1E75}" type="slidenum">
              <a:rPr kumimoji="0" lang="en-US" altLang="ja-JP"/>
              <a:pPr algn="r" eaLnBrk="1" hangingPunct="1">
                <a:spcBef>
                  <a:spcPct val="0"/>
                </a:spcBef>
              </a:pPr>
              <a:t>5</a:t>
            </a:fld>
            <a:endParaRPr kumimoji="0" lang="en-US" altLang="ja-JP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en-GB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4414" y="8684381"/>
            <a:ext cx="2972098" cy="45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41" tIns="44821" rIns="89641" bIns="44821" anchor="b"/>
          <a:lstStyle>
            <a:lvl1pPr defTabSz="9477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defTabSz="9477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B73E603-1A38-4817-B5DA-4E21DC5B1E75}" type="slidenum">
              <a:rPr kumimoji="0" lang="en-US" altLang="ja-JP"/>
              <a:pPr algn="r" eaLnBrk="1" hangingPunct="1">
                <a:spcBef>
                  <a:spcPct val="0"/>
                </a:spcBef>
              </a:pPr>
              <a:t>6</a:t>
            </a:fld>
            <a:endParaRPr kumimoji="0" lang="en-US" altLang="ja-JP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en-GB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4414" y="8684381"/>
            <a:ext cx="2972098" cy="45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41" tIns="44821" rIns="89641" bIns="44821" anchor="b"/>
          <a:lstStyle>
            <a:lvl1pPr defTabSz="9477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defTabSz="9477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B73E603-1A38-4817-B5DA-4E21DC5B1E75}" type="slidenum">
              <a:rPr kumimoji="0" lang="en-US" altLang="ja-JP"/>
              <a:pPr algn="r" eaLnBrk="1" hangingPunct="1">
                <a:spcBef>
                  <a:spcPct val="0"/>
                </a:spcBef>
              </a:pPr>
              <a:t>7</a:t>
            </a:fld>
            <a:endParaRPr kumimoji="0" lang="en-US" altLang="ja-JP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en-GB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4414" y="8684381"/>
            <a:ext cx="2972098" cy="45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41" tIns="44821" rIns="89641" bIns="44821" anchor="b"/>
          <a:lstStyle>
            <a:lvl1pPr defTabSz="9477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defTabSz="9477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B73E603-1A38-4817-B5DA-4E21DC5B1E75}" type="slidenum">
              <a:rPr kumimoji="0" lang="en-US" altLang="ja-JP"/>
              <a:pPr algn="r" eaLnBrk="1" hangingPunct="1">
                <a:spcBef>
                  <a:spcPct val="0"/>
                </a:spcBef>
              </a:pPr>
              <a:t>8</a:t>
            </a:fld>
            <a:endParaRPr kumimoji="0" lang="en-US" altLang="ja-JP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en-GB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4414" y="8684381"/>
            <a:ext cx="2972098" cy="45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41" tIns="44821" rIns="89641" bIns="44821" anchor="b"/>
          <a:lstStyle>
            <a:lvl1pPr defTabSz="9477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defTabSz="9477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B73E603-1A38-4817-B5DA-4E21DC5B1E75}" type="slidenum">
              <a:rPr kumimoji="0" lang="en-US" altLang="ja-JP"/>
              <a:pPr algn="r" eaLnBrk="1" hangingPunct="1">
                <a:spcBef>
                  <a:spcPct val="0"/>
                </a:spcBef>
              </a:pPr>
              <a:t>9</a:t>
            </a:fld>
            <a:endParaRPr kumimoji="0" lang="en-US" altLang="ja-JP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en-GB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4414" y="8684381"/>
            <a:ext cx="2972098" cy="45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41" tIns="44821" rIns="89641" bIns="44821" anchor="b"/>
          <a:lstStyle>
            <a:lvl1pPr defTabSz="9477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defTabSz="9477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477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477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477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D567661-DCE5-4A68-AD50-2A70E3B4A8A8}" type="slidenum">
              <a:rPr kumimoji="0" lang="en-US" altLang="ja-JP"/>
              <a:pPr algn="r" eaLnBrk="1" hangingPunct="1">
                <a:spcBef>
                  <a:spcPct val="0"/>
                </a:spcBef>
              </a:pPr>
              <a:t>10</a:t>
            </a:fld>
            <a:endParaRPr kumimoji="0" lang="en-US" altLang="ja-JP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kumimoji="0" lang="en-GB" altLang="en-US" smtClean="0"/>
              <a:t>CUT?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470B-EC9B-4FFB-8A36-06F1B4ADDB47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57841-BFED-4806-8A3A-D2935CDB8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50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470B-EC9B-4FFB-8A36-06F1B4ADDB47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57841-BFED-4806-8A3A-D2935CDB8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66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470B-EC9B-4FFB-8A36-06F1B4ADDB47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57841-BFED-4806-8A3A-D2935CDB8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24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470B-EC9B-4FFB-8A36-06F1B4ADDB47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57841-BFED-4806-8A3A-D2935CDB8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88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470B-EC9B-4FFB-8A36-06F1B4ADDB47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57841-BFED-4806-8A3A-D2935CDB8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91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470B-EC9B-4FFB-8A36-06F1B4ADDB47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57841-BFED-4806-8A3A-D2935CDB8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430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470B-EC9B-4FFB-8A36-06F1B4ADDB47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57841-BFED-4806-8A3A-D2935CDB8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20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470B-EC9B-4FFB-8A36-06F1B4ADDB47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57841-BFED-4806-8A3A-D2935CDB8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62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470B-EC9B-4FFB-8A36-06F1B4ADDB47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57841-BFED-4806-8A3A-D2935CDB8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89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470B-EC9B-4FFB-8A36-06F1B4ADDB47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57841-BFED-4806-8A3A-D2935CDB8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5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470B-EC9B-4FFB-8A36-06F1B4ADDB47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57841-BFED-4806-8A3A-D2935CDB8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59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6470B-EC9B-4FFB-8A36-06F1B4ADDB47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57841-BFED-4806-8A3A-D2935CDB8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02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environmentalpeacebuilding.org/" TargetMode="External"/><Relationship Id="rId4" Type="http://schemas.openxmlformats.org/officeDocument/2006/relationships/hyperlink" Target="mailto:bruch@eli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b="1" dirty="0" smtClean="0"/>
              <a:t>SDGs in Post-Conflict Settings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Carl Bruch</a:t>
            </a:r>
          </a:p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Colloquium on the Legal Dimension of Sustainable Development Goals: Global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Perspectives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December 12, 2014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Federal Senate of Brazil</a:t>
            </a:r>
          </a:p>
          <a:p>
            <a:endParaRPr lang="en-US" dirty="0"/>
          </a:p>
        </p:txBody>
      </p:sp>
      <p:pic>
        <p:nvPicPr>
          <p:cNvPr id="4" name="Picture 5" descr="transEli2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562600"/>
            <a:ext cx="122713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243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P10306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9" b="31169"/>
          <a:stretch>
            <a:fillRect/>
          </a:stretch>
        </p:blipFill>
        <p:spPr bwMode="auto">
          <a:xfrm>
            <a:off x="0" y="0"/>
            <a:ext cx="9144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Rectangle 34"/>
          <p:cNvSpPr>
            <a:spLocks noChangeArrowheads="1"/>
          </p:cNvSpPr>
          <p:nvPr/>
        </p:nvSpPr>
        <p:spPr bwMode="auto">
          <a:xfrm>
            <a:off x="0" y="2819400"/>
            <a:ext cx="9144000" cy="4302716"/>
          </a:xfrm>
          <a:prstGeom prst="rec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4500" indent="-44450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kumimoji="1" sz="27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1pPr>
            <a:lvl2pPr marL="37931725" indent="-37474525" eaLnBrk="0" hangingPunct="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kumimoji="1" sz="23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kumimoji="1" sz="21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kumimoji="1" sz="19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9pPr>
          </a:lstStyle>
          <a:p>
            <a:pPr marL="0" indent="0" eaLnBrk="1" hangingPunct="1">
              <a:spcBef>
                <a:spcPct val="25000"/>
              </a:spcBef>
              <a:spcAft>
                <a:spcPct val="20000"/>
              </a:spcAft>
              <a:buClrTx/>
              <a:buSzTx/>
              <a:buNone/>
            </a:pPr>
            <a:r>
              <a:rPr kumimoji="0" lang="en-US" altLang="ja-JP" sz="6000" b="1" dirty="0" smtClean="0">
                <a:solidFill>
                  <a:schemeClr val="bg1"/>
                </a:solidFill>
                <a:latin typeface="Arial" charset="0"/>
              </a:rPr>
              <a:t>Obrigado!</a:t>
            </a:r>
          </a:p>
          <a:p>
            <a:pPr marL="0" indent="0" eaLnBrk="1" hangingPunct="1">
              <a:spcBef>
                <a:spcPct val="25000"/>
              </a:spcBef>
              <a:spcAft>
                <a:spcPct val="20000"/>
              </a:spcAft>
              <a:buClrTx/>
              <a:buSzTx/>
              <a:buNone/>
            </a:pPr>
            <a:endParaRPr kumimoji="0" lang="en-US" altLang="ja-JP" sz="1200" b="1" dirty="0" smtClean="0">
              <a:solidFill>
                <a:schemeClr val="bg1"/>
              </a:solidFill>
              <a:latin typeface="Arial" charset="0"/>
            </a:endParaRPr>
          </a:p>
          <a:p>
            <a:pPr marL="0" indent="0" algn="r" eaLnBrk="1" hangingPunct="1">
              <a:spcBef>
                <a:spcPct val="25000"/>
              </a:spcBef>
              <a:spcAft>
                <a:spcPct val="20000"/>
              </a:spcAft>
              <a:buClrTx/>
              <a:buSzTx/>
              <a:buNone/>
            </a:pPr>
            <a:r>
              <a:rPr kumimoji="0" lang="en-US" altLang="ja-JP" sz="3600" b="1" dirty="0" smtClean="0">
                <a:solidFill>
                  <a:schemeClr val="bg1"/>
                </a:solidFill>
                <a:latin typeface="Arial" charset="0"/>
              </a:rPr>
              <a:t>Carl Bruch</a:t>
            </a:r>
          </a:p>
          <a:p>
            <a:pPr marL="0" indent="0" algn="r" eaLnBrk="1" hangingPunct="1">
              <a:spcBef>
                <a:spcPct val="25000"/>
              </a:spcBef>
              <a:spcAft>
                <a:spcPct val="20000"/>
              </a:spcAft>
              <a:buClrTx/>
              <a:buSzTx/>
              <a:buNone/>
            </a:pPr>
            <a:r>
              <a:rPr kumimoji="0" lang="en-US" altLang="ja-JP" sz="3600" b="1" dirty="0" smtClean="0">
                <a:solidFill>
                  <a:schemeClr val="bg1"/>
                </a:solidFill>
                <a:latin typeface="Arial" charset="0"/>
                <a:hlinkClick r:id="rId4"/>
              </a:rPr>
              <a:t>bruch@eli.org</a:t>
            </a:r>
            <a:endParaRPr kumimoji="0" lang="en-US" altLang="ja-JP" sz="3600" b="1" dirty="0" smtClean="0">
              <a:solidFill>
                <a:schemeClr val="bg1"/>
              </a:solidFill>
              <a:latin typeface="Arial" charset="0"/>
            </a:endParaRPr>
          </a:p>
          <a:p>
            <a:pPr marL="0" indent="0" algn="r" eaLnBrk="1" hangingPunct="1">
              <a:spcBef>
                <a:spcPct val="25000"/>
              </a:spcBef>
              <a:spcAft>
                <a:spcPct val="20000"/>
              </a:spcAft>
              <a:buClrTx/>
              <a:buSzTx/>
              <a:buNone/>
            </a:pPr>
            <a:r>
              <a:rPr kumimoji="0" lang="en-US" altLang="ja-JP" sz="2400" b="1" dirty="0" smtClean="0">
                <a:solidFill>
                  <a:schemeClr val="bg1"/>
                </a:solidFill>
                <a:latin typeface="Arial" charset="0"/>
                <a:hlinkClick r:id="rId5"/>
              </a:rPr>
              <a:t>www.environmentalpeacebuilding.org</a:t>
            </a:r>
            <a:endParaRPr kumimoji="0" lang="en-US" altLang="ja-JP" sz="2400" b="1" dirty="0" smtClean="0">
              <a:solidFill>
                <a:schemeClr val="bg1"/>
              </a:solidFill>
              <a:latin typeface="Arial" charset="0"/>
            </a:endParaRPr>
          </a:p>
          <a:p>
            <a:pPr marL="0" indent="0" eaLnBrk="1" hangingPunct="1">
              <a:spcBef>
                <a:spcPct val="25000"/>
              </a:spcBef>
              <a:spcAft>
                <a:spcPct val="20000"/>
              </a:spcAft>
              <a:buClrTx/>
              <a:buSzTx/>
              <a:buNone/>
            </a:pPr>
            <a:endParaRPr kumimoji="0" lang="en-US" altLang="ja-JP" sz="36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22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28600" y="0"/>
            <a:ext cx="861060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kumimoji="1" sz="27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1pPr>
            <a:lvl2pPr marL="37931725" indent="-37474525" eaLnBrk="0" hangingPunct="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kumimoji="1" sz="23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kumimoji="1" sz="21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kumimoji="1" sz="19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ja-JP" sz="3200" b="1" dirty="0" smtClean="0">
                <a:latin typeface="Arial" charset="0"/>
              </a:rPr>
              <a:t>Why Focus on Post-Conflict Settings?</a:t>
            </a:r>
            <a:endParaRPr kumimoji="0" lang="en-US" altLang="ja-JP" sz="3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292" name="Content Placeholder 2"/>
          <p:cNvSpPr>
            <a:spLocks/>
          </p:cNvSpPr>
          <p:nvPr/>
        </p:nvSpPr>
        <p:spPr bwMode="auto">
          <a:xfrm>
            <a:off x="76200" y="838200"/>
            <a:ext cx="89916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61750" indent="-2416175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kumimoji="1" sz="27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1pPr>
            <a:lvl2pPr marL="723900" indent="-279400" eaLnBrk="0" hangingPunct="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kumimoji="1" sz="23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2pPr>
            <a:lvl3pPr marL="1181100" indent="-2794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kumimoji="1" sz="21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kumimoji="1" sz="19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9pPr>
          </a:lstStyle>
          <a:p>
            <a:pPr lvl="1" eaLnBrk="1" hangingPunct="1">
              <a:spcBef>
                <a:spcPct val="50000"/>
              </a:spcBef>
              <a:buClrTx/>
              <a:buSzPct val="120000"/>
              <a:buFont typeface="Wingdings" charset="2"/>
              <a:buChar char="§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55 countries have experienced major armed conflict (&gt;1,000 battle deaths) since 1990</a:t>
            </a:r>
          </a:p>
          <a:p>
            <a:pPr lvl="2" eaLnBrk="1" hangingPunct="1">
              <a:spcBef>
                <a:spcPct val="50000"/>
              </a:spcBef>
              <a:buClrTx/>
              <a:buSzPct val="120000"/>
              <a:buFont typeface="Wingdings" charset="2"/>
              <a:buChar char="§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By 2025, 80% of the poorest people will be in conflict-affected countries </a:t>
            </a:r>
          </a:p>
          <a:p>
            <a:pPr lvl="1" eaLnBrk="1" hangingPunct="1">
              <a:spcBef>
                <a:spcPct val="50000"/>
              </a:spcBef>
              <a:buClrTx/>
              <a:buSzPct val="120000"/>
              <a:buFont typeface="Wingdings" charset="2"/>
              <a:buChar char="§"/>
            </a:pPr>
            <a:r>
              <a:rPr kumimoji="0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the 45 fragile states listed by OECD (2011)</a:t>
            </a:r>
          </a:p>
          <a:p>
            <a:pPr lvl="2" eaLnBrk="1" hangingPunct="1">
              <a:spcBef>
                <a:spcPct val="50000"/>
              </a:spcBef>
              <a:buClrTx/>
              <a:buSzPct val="120000"/>
              <a:buFont typeface="Wingdings" charset="2"/>
              <a:buChar char="§"/>
            </a:pPr>
            <a:r>
              <a:rPr kumimoji="0" lang="en-US" altLang="ja-JP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91% contain </a:t>
            </a:r>
            <a:r>
              <a:rPr kumimoji="0" lang="en-US" altLang="ja-JP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transboundary</a:t>
            </a:r>
            <a:r>
              <a:rPr kumimoji="0" lang="en-US" altLang="ja-JP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waters or globally significant biodiversity hot spots</a:t>
            </a:r>
          </a:p>
          <a:p>
            <a:pPr lvl="2" eaLnBrk="1" hangingPunct="1">
              <a:spcBef>
                <a:spcPct val="50000"/>
              </a:spcBef>
              <a:buClrTx/>
              <a:buSzPct val="120000"/>
              <a:buFont typeface="Wingdings" charset="2"/>
              <a:buChar char="§"/>
            </a:pPr>
            <a:r>
              <a:rPr kumimoji="0" lang="en-US" altLang="ja-JP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80% have high-value resources of global economic significance</a:t>
            </a: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50000"/>
              </a:spcBef>
              <a:buClrTx/>
              <a:buSzPct val="120000"/>
              <a:buFont typeface="Wingdings" charset="2"/>
              <a:buChar char="§"/>
            </a:pPr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Most MDG goals not met in post-conflict and fragile settings</a:t>
            </a:r>
          </a:p>
          <a:p>
            <a:pPr lvl="2" eaLnBrk="1" hangingPunct="1">
              <a:spcBef>
                <a:spcPct val="50000"/>
              </a:spcBef>
              <a:buClrTx/>
              <a:buSzPct val="120000"/>
              <a:buFont typeface="Wingdings" charset="2"/>
              <a:buChar char="§"/>
            </a:pPr>
            <a:r>
              <a:rPr lang="en-A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8 countries </a:t>
            </a:r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 the goal to halve extreme poverty</a:t>
            </a:r>
          </a:p>
          <a:p>
            <a:pPr lvl="2" eaLnBrk="1" hangingPunct="1">
              <a:spcBef>
                <a:spcPct val="50000"/>
              </a:spcBef>
              <a:buClrTx/>
              <a:buSzPct val="120000"/>
              <a:buFont typeface="Wingdings" charset="2"/>
              <a:buChar char="§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6 met goal for improved access to water, and 3 more on track</a:t>
            </a:r>
            <a:endParaRPr lang="en-A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50000"/>
              </a:spcBef>
              <a:buClrTx/>
              <a:buSzPct val="120000"/>
              <a:buFont typeface="Wingdings" charset="2"/>
              <a:buChar char="§"/>
            </a:pPr>
            <a:endParaRPr lang="en-AU" sz="2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85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28600" y="0"/>
            <a:ext cx="861060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kumimoji="1" sz="27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1pPr>
            <a:lvl2pPr marL="37931725" indent="-37474525" eaLnBrk="0" hangingPunct="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kumimoji="1" sz="23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kumimoji="1" sz="21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kumimoji="1" sz="19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ja-JP" sz="3200" b="1" dirty="0" smtClean="0">
                <a:latin typeface="Arial" charset="0"/>
              </a:rPr>
              <a:t>How Are Post-Conflict Settings Different?</a:t>
            </a:r>
            <a:endParaRPr kumimoji="0" lang="en-US" altLang="ja-JP" sz="3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292" name="Content Placeholder 2"/>
          <p:cNvSpPr>
            <a:spLocks/>
          </p:cNvSpPr>
          <p:nvPr/>
        </p:nvSpPr>
        <p:spPr bwMode="auto">
          <a:xfrm>
            <a:off x="76200" y="990600"/>
            <a:ext cx="8991600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61750" indent="-2416175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kumimoji="1" sz="27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1pPr>
            <a:lvl2pPr marL="723900" indent="-279400" eaLnBrk="0" hangingPunct="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kumimoji="1" sz="23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2pPr>
            <a:lvl3pPr marL="1181100" indent="-2794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kumimoji="1" sz="21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kumimoji="1" sz="19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9pPr>
          </a:lstStyle>
          <a:p>
            <a:pPr lvl="1" eaLnBrk="1" hangingPunct="1">
              <a:spcBef>
                <a:spcPct val="50000"/>
              </a:spcBef>
              <a:buClrTx/>
              <a:buSzPct val="120000"/>
              <a:buFont typeface="Wingdings" charset="2"/>
              <a:buChar char="§"/>
            </a:pPr>
            <a:r>
              <a:rPr kumimoji="0" lang="en-US" altLang="ja-JP" sz="2400" b="1" dirty="0" smtClean="0">
                <a:latin typeface="Arial" charset="0"/>
              </a:rPr>
              <a:t>Peacebuilding priorities</a:t>
            </a:r>
            <a:r>
              <a:rPr kumimoji="0" lang="en-US" altLang="ja-JP" sz="2400" dirty="0" smtClean="0">
                <a:latin typeface="Arial" charset="0"/>
              </a:rPr>
              <a:t> drive donor, country, and community efforts </a:t>
            </a:r>
          </a:p>
          <a:p>
            <a:pPr lvl="1" eaLnBrk="1" hangingPunct="1">
              <a:spcBef>
                <a:spcPct val="50000"/>
              </a:spcBef>
              <a:buClrTx/>
              <a:buSzPct val="120000"/>
              <a:buFont typeface="Wingdings" charset="2"/>
              <a:buChar char="§"/>
            </a:pPr>
            <a:r>
              <a:rPr kumimoji="0" lang="en-US" altLang="ja-JP" sz="2400" dirty="0" smtClean="0">
                <a:latin typeface="Arial" charset="0"/>
              </a:rPr>
              <a:t>In-country </a:t>
            </a:r>
            <a:r>
              <a:rPr kumimoji="0" lang="en-US" altLang="ja-JP" sz="2400" b="1" dirty="0" smtClean="0">
                <a:latin typeface="Arial" charset="0"/>
              </a:rPr>
              <a:t>capacity</a:t>
            </a:r>
            <a:r>
              <a:rPr kumimoji="0" lang="en-US" altLang="ja-JP" sz="2400" dirty="0" smtClean="0">
                <a:latin typeface="Arial" charset="0"/>
              </a:rPr>
              <a:t> is often devastated (human, information, natural resources, and infrastructure capacity)</a:t>
            </a:r>
          </a:p>
          <a:p>
            <a:pPr lvl="1" eaLnBrk="1" hangingPunct="1">
              <a:spcBef>
                <a:spcPct val="50000"/>
              </a:spcBef>
              <a:buClrTx/>
              <a:buSzPct val="120000"/>
              <a:buFont typeface="Wingdings" charset="2"/>
              <a:buChar char="§"/>
            </a:pPr>
            <a:r>
              <a:rPr kumimoji="0" lang="en-US" altLang="ja-JP" sz="2400" b="1" dirty="0" smtClean="0">
                <a:latin typeface="Arial" charset="0"/>
              </a:rPr>
              <a:t>Rapid changes and uncertainty</a:t>
            </a:r>
          </a:p>
          <a:p>
            <a:pPr lvl="1" eaLnBrk="1" hangingPunct="1">
              <a:spcBef>
                <a:spcPct val="50000"/>
              </a:spcBef>
              <a:buClrTx/>
              <a:buSzPct val="120000"/>
              <a:buFont typeface="Wingdings" charset="2"/>
              <a:buChar char="§"/>
            </a:pPr>
            <a:r>
              <a:rPr kumimoji="0" lang="en-US" altLang="ja-JP" sz="2400" dirty="0" smtClean="0">
                <a:latin typeface="Arial" charset="0"/>
              </a:rPr>
              <a:t>Unsustainable, short-term </a:t>
            </a:r>
            <a:r>
              <a:rPr kumimoji="0" lang="en-US" altLang="ja-JP" sz="2400" b="1" dirty="0" smtClean="0">
                <a:latin typeface="Arial" charset="0"/>
              </a:rPr>
              <a:t>coping</a:t>
            </a:r>
            <a:r>
              <a:rPr kumimoji="0" lang="en-US" altLang="ja-JP" sz="2400" dirty="0" smtClean="0">
                <a:latin typeface="Arial" charset="0"/>
              </a:rPr>
              <a:t> </a:t>
            </a:r>
            <a:r>
              <a:rPr kumimoji="0" lang="en-US" altLang="ja-JP" sz="2400" b="1" dirty="0" smtClean="0">
                <a:latin typeface="Arial" charset="0"/>
              </a:rPr>
              <a:t>strategies</a:t>
            </a:r>
            <a:r>
              <a:rPr kumimoji="0" lang="en-US" altLang="ja-JP" sz="2400" dirty="0" smtClean="0">
                <a:latin typeface="Arial" charset="0"/>
              </a:rPr>
              <a:t> undermine long-term efforts</a:t>
            </a:r>
          </a:p>
          <a:p>
            <a:pPr lvl="1" eaLnBrk="1" hangingPunct="1">
              <a:spcBef>
                <a:spcPct val="50000"/>
              </a:spcBef>
              <a:buClrTx/>
              <a:buSzPct val="120000"/>
              <a:buFont typeface="Wingdings" charset="2"/>
              <a:buChar char="§"/>
            </a:pPr>
            <a:r>
              <a:rPr kumimoji="0" lang="en-US" altLang="ja-JP" sz="2400" b="1" dirty="0" smtClean="0">
                <a:latin typeface="Arial" charset="0"/>
              </a:rPr>
              <a:t>Trust</a:t>
            </a:r>
            <a:r>
              <a:rPr kumimoji="0" lang="en-US" altLang="ja-JP" sz="2400" dirty="0" smtClean="0">
                <a:latin typeface="Arial" charset="0"/>
              </a:rPr>
              <a:t> and community cohesion take time to rebuild</a:t>
            </a:r>
          </a:p>
          <a:p>
            <a:pPr lvl="1" eaLnBrk="1" hangingPunct="1">
              <a:spcBef>
                <a:spcPct val="50000"/>
              </a:spcBef>
              <a:buClrTx/>
              <a:buSzPct val="120000"/>
              <a:buFont typeface="Wingdings" charset="2"/>
              <a:buChar char="§"/>
            </a:pPr>
            <a:r>
              <a:rPr kumimoji="0" lang="en-US" altLang="ja-JP" sz="2400" b="1" dirty="0" smtClean="0">
                <a:latin typeface="Arial" charset="0"/>
              </a:rPr>
              <a:t>Unresolved grievances</a:t>
            </a:r>
            <a:r>
              <a:rPr kumimoji="0" lang="en-US" altLang="ja-JP" sz="2400" dirty="0">
                <a:latin typeface="Arial" charset="0"/>
              </a:rPr>
              <a:t> </a:t>
            </a:r>
            <a:r>
              <a:rPr kumimoji="0" lang="en-US" altLang="ja-JP" sz="2400" dirty="0" smtClean="0">
                <a:latin typeface="Arial" charset="0"/>
              </a:rPr>
              <a:t>and</a:t>
            </a:r>
            <a:r>
              <a:rPr kumimoji="0" lang="en-US" altLang="ja-JP" sz="2400" dirty="0" smtClean="0">
                <a:latin typeface="Arial" charset="0"/>
              </a:rPr>
              <a:t> lingering suspicions</a:t>
            </a:r>
            <a:endParaRPr lang="en-GB" sz="2400" dirty="0" smtClean="0"/>
          </a:p>
          <a:p>
            <a:pPr lvl="1" eaLnBrk="1" hangingPunct="1">
              <a:spcBef>
                <a:spcPct val="50000"/>
              </a:spcBef>
              <a:buClrTx/>
              <a:buSzPct val="120000"/>
              <a:buFont typeface="Wingdings" charset="2"/>
              <a:buChar char="§"/>
            </a:pPr>
            <a:r>
              <a:rPr kumimoji="0" lang="en-US" altLang="ja-JP" sz="2400" dirty="0" smtClean="0">
                <a:latin typeface="Arial" charset="0"/>
              </a:rPr>
              <a:t>Lingering </a:t>
            </a:r>
            <a:r>
              <a:rPr kumimoji="0" lang="en-US" altLang="ja-JP" sz="2400" b="1" dirty="0" smtClean="0">
                <a:latin typeface="Arial" charset="0"/>
              </a:rPr>
              <a:t>insecurity</a:t>
            </a:r>
          </a:p>
          <a:p>
            <a:pPr lvl="1" eaLnBrk="1" hangingPunct="1">
              <a:spcBef>
                <a:spcPct val="50000"/>
              </a:spcBef>
              <a:buClrTx/>
              <a:buSzPct val="120000"/>
              <a:buFont typeface="Wingdings" charset="2"/>
              <a:buChar char="§"/>
            </a:pPr>
            <a:r>
              <a:rPr kumimoji="0" lang="en-US" altLang="ja-JP" sz="2400" b="1" dirty="0" smtClean="0">
                <a:latin typeface="Arial" charset="0"/>
              </a:rPr>
              <a:t>Uncertain rights and overlapping claims </a:t>
            </a:r>
            <a:r>
              <a:rPr kumimoji="0" lang="en-US" altLang="ja-JP" sz="2400" dirty="0" smtClean="0">
                <a:latin typeface="Arial" charset="0"/>
              </a:rPr>
              <a:t>create the potential for new conflicts and relapses to conflict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2169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28600" y="315912"/>
            <a:ext cx="861060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kumimoji="1" sz="27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1pPr>
            <a:lvl2pPr marL="37931725" indent="-37474525" eaLnBrk="0" hangingPunct="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kumimoji="1" sz="23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kumimoji="1" sz="21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kumimoji="1" sz="19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ja-JP" sz="3200" b="1" dirty="0" smtClean="0">
                <a:latin typeface="Arial" charset="0"/>
              </a:rPr>
              <a:t>Implications of these differences</a:t>
            </a:r>
            <a:endParaRPr kumimoji="0" lang="en-US" altLang="ja-JP" sz="3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292" name="Content Placeholder 2"/>
          <p:cNvSpPr>
            <a:spLocks/>
          </p:cNvSpPr>
          <p:nvPr/>
        </p:nvSpPr>
        <p:spPr bwMode="auto">
          <a:xfrm>
            <a:off x="76200" y="1419791"/>
            <a:ext cx="52578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4161750" indent="-2416175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kumimoji="1" sz="27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1pPr>
            <a:lvl2pPr marL="723900" indent="-279400" eaLnBrk="0" hangingPunct="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kumimoji="1" sz="23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2pPr>
            <a:lvl3pPr marL="1181100" indent="-2794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kumimoji="1" sz="21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kumimoji="1" sz="19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9pPr>
          </a:lstStyle>
          <a:p>
            <a:pPr lvl="1" eaLnBrk="1" hangingPunct="1">
              <a:spcBef>
                <a:spcPct val="50000"/>
              </a:spcBef>
              <a:buClrTx/>
              <a:buSzPct val="120000"/>
              <a:buFont typeface="Wingdings" charset="2"/>
              <a:buChar char="§"/>
            </a:pPr>
            <a:r>
              <a:rPr kumimoji="0" lang="en-US" altLang="ja-JP" sz="2400" dirty="0" smtClean="0">
                <a:latin typeface="Arial" charset="0"/>
              </a:rPr>
              <a:t>Must always consider how an initiative contributes to </a:t>
            </a:r>
            <a:r>
              <a:rPr kumimoji="0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peacebuilding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50000"/>
              </a:spcBef>
              <a:buClrTx/>
              <a:buSzPct val="120000"/>
              <a:buFont typeface="Wingdings" charset="2"/>
              <a:buChar char="§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Conflict sensitivity</a:t>
            </a:r>
          </a:p>
          <a:p>
            <a:pPr lvl="1" eaLnBrk="1" hangingPunct="1">
              <a:spcBef>
                <a:spcPct val="50000"/>
              </a:spcBef>
              <a:buClrTx/>
              <a:buSzPct val="120000"/>
              <a:buFont typeface="Wingdings" charset="2"/>
              <a:buChar char="§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post-conflict period is a critical window of opportunity to make reforms (for NRM and other sectors)</a:t>
            </a:r>
          </a:p>
          <a:p>
            <a:pPr lvl="1" eaLnBrk="1" hangingPunct="1">
              <a:spcBef>
                <a:spcPct val="50000"/>
              </a:spcBef>
              <a:buClrTx/>
              <a:buSzPct val="120000"/>
              <a:buFont typeface="Wingdings" charset="2"/>
              <a:buChar char="§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Need to act with imperfect information</a:t>
            </a:r>
          </a:p>
          <a:p>
            <a:pPr lvl="1" eaLnBrk="1" hangingPunct="1">
              <a:spcBef>
                <a:spcPct val="50000"/>
              </a:spcBef>
              <a:buClrTx/>
              <a:buSzPct val="120000"/>
              <a:buFont typeface="Wingdings" charset="2"/>
              <a:buChar char="§"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50000"/>
              </a:spcBef>
              <a:buClrTx/>
              <a:buSzPct val="120000"/>
              <a:buFont typeface="Wingdings" charset="2"/>
              <a:buChar char="§"/>
            </a:pPr>
            <a:endParaRPr lang="en-GB" sz="2400" dirty="0"/>
          </a:p>
          <a:p>
            <a:pPr lvl="1" eaLnBrk="1" hangingPunct="1">
              <a:spcBef>
                <a:spcPct val="50000"/>
              </a:spcBef>
              <a:buClrTx/>
              <a:buSzPct val="120000"/>
              <a:buFont typeface="Wingdings" charset="2"/>
              <a:buChar char="§"/>
            </a:pPr>
            <a:endParaRPr lang="en-AU" sz="2400" dirty="0" smtClean="0"/>
          </a:p>
        </p:txBody>
      </p:sp>
      <p:pic>
        <p:nvPicPr>
          <p:cNvPr id="4" name="Picture 4" descr="Y-230-19-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2743200" cy="1676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4"/>
          <a:stretch>
            <a:fillRect/>
          </a:stretch>
        </p:blipFill>
        <p:spPr bwMode="auto">
          <a:xfrm>
            <a:off x="5486400" y="3733800"/>
            <a:ext cx="2743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50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76200" y="0"/>
            <a:ext cx="899160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kumimoji="1" sz="27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1pPr>
            <a:lvl2pPr marL="37931725" indent="-37474525" eaLnBrk="0" hangingPunct="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kumimoji="1" sz="23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kumimoji="1" sz="21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kumimoji="1" sz="19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ja-JP" sz="3200" b="1" dirty="0" smtClean="0">
                <a:latin typeface="Arial" charset="0"/>
              </a:rPr>
              <a:t>SDGs in Post-Conflict Settings: The Potential</a:t>
            </a:r>
            <a:endParaRPr kumimoji="0" lang="en-US" altLang="ja-JP" sz="3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292" name="Content Placeholder 2"/>
          <p:cNvSpPr>
            <a:spLocks/>
          </p:cNvSpPr>
          <p:nvPr/>
        </p:nvSpPr>
        <p:spPr bwMode="auto">
          <a:xfrm>
            <a:off x="76200" y="1317010"/>
            <a:ext cx="8991600" cy="429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61750" indent="-2416175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kumimoji="1" sz="27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1pPr>
            <a:lvl2pPr marL="723900" indent="-279400" eaLnBrk="0" hangingPunct="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kumimoji="1" sz="23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2pPr>
            <a:lvl3pPr marL="1181100" indent="-2794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kumimoji="1" sz="21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kumimoji="1" sz="19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9pPr>
          </a:lstStyle>
          <a:p>
            <a:pPr lvl="1" eaLnBrk="1" hangingPunct="1">
              <a:spcBef>
                <a:spcPct val="50000"/>
              </a:spcBef>
              <a:buClrTx/>
              <a:buSzPct val="120000"/>
              <a:buFont typeface="Wingdings" charset="2"/>
              <a:buChar char="§"/>
            </a:pPr>
            <a:r>
              <a:rPr lang="en-GB" sz="2400" dirty="0" smtClean="0"/>
              <a:t>MDGs successful in focusing financial assistance and political attention; SDGs could play a similar role</a:t>
            </a:r>
          </a:p>
          <a:p>
            <a:pPr lvl="1" eaLnBrk="1" hangingPunct="1">
              <a:spcBef>
                <a:spcPct val="50000"/>
              </a:spcBef>
              <a:buClrTx/>
              <a:buSzPct val="120000"/>
              <a:buFont typeface="Wingdings" charset="2"/>
              <a:buChar char="§"/>
            </a:pPr>
            <a:endParaRPr lang="en-GB" sz="2400" dirty="0" smtClean="0"/>
          </a:p>
          <a:p>
            <a:pPr lvl="1" eaLnBrk="1" hangingPunct="1">
              <a:spcBef>
                <a:spcPct val="50000"/>
              </a:spcBef>
              <a:buClrTx/>
              <a:buSzPct val="120000"/>
              <a:buFont typeface="Wingdings" charset="2"/>
              <a:buChar char="§"/>
            </a:pPr>
            <a:r>
              <a:rPr lang="en-GB" sz="2400" dirty="0" smtClean="0"/>
              <a:t>For the first time, development goals explicitly recognize the importance of peace, security, and good governance</a:t>
            </a:r>
          </a:p>
          <a:p>
            <a:pPr lvl="1" eaLnBrk="1" hangingPunct="1">
              <a:spcBef>
                <a:spcPct val="50000"/>
              </a:spcBef>
              <a:buClrTx/>
              <a:buSzPct val="120000"/>
              <a:buFont typeface="Wingdings" charset="2"/>
              <a:buChar char="§"/>
            </a:pPr>
            <a:endParaRPr lang="en-GB" sz="2400" dirty="0"/>
          </a:p>
          <a:p>
            <a:pPr lvl="1" eaLnBrk="1" hangingPunct="1">
              <a:spcBef>
                <a:spcPct val="50000"/>
              </a:spcBef>
              <a:buClrTx/>
              <a:buSzPct val="120000"/>
              <a:buFont typeface="Wingdings" charset="2"/>
              <a:buChar char="§"/>
            </a:pPr>
            <a:r>
              <a:rPr lang="en-GB" sz="2400" dirty="0" smtClean="0"/>
              <a:t>g7+ and the Busan New Deal</a:t>
            </a:r>
          </a:p>
          <a:p>
            <a:pPr lvl="2" eaLnBrk="1" hangingPunct="1">
              <a:spcBef>
                <a:spcPct val="50000"/>
              </a:spcBef>
              <a:buClrTx/>
              <a:buSzPct val="120000"/>
              <a:buFont typeface="Wingdings" charset="2"/>
              <a:buChar char="§"/>
            </a:pPr>
            <a:r>
              <a:rPr lang="en-GB" sz="2200" dirty="0" smtClean="0"/>
              <a:t>Fragile states articulating what is needed</a:t>
            </a:r>
            <a:endParaRPr lang="en-AU" sz="2200" dirty="0" smtClean="0"/>
          </a:p>
        </p:txBody>
      </p:sp>
    </p:spTree>
    <p:extLst>
      <p:ext uri="{BB962C8B-B14F-4D97-AF65-F5344CB8AC3E}">
        <p14:creationId xmlns:p14="http://schemas.microsoft.com/office/powerpoint/2010/main" val="412566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28600" y="315912"/>
            <a:ext cx="861060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kumimoji="1" sz="27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1pPr>
            <a:lvl2pPr marL="37931725" indent="-37474525" eaLnBrk="0" hangingPunct="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kumimoji="1" sz="23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kumimoji="1" sz="21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kumimoji="1" sz="19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ja-JP" sz="3200" b="1" dirty="0" smtClean="0">
                <a:latin typeface="Arial" charset="0"/>
              </a:rPr>
              <a:t>Sustainable Development (1992-2012)</a:t>
            </a:r>
            <a:endParaRPr kumimoji="0" lang="en-US" altLang="ja-JP" sz="3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292" name="Content Placeholder 2"/>
          <p:cNvSpPr>
            <a:spLocks/>
          </p:cNvSpPr>
          <p:nvPr/>
        </p:nvSpPr>
        <p:spPr bwMode="auto">
          <a:xfrm>
            <a:off x="38100" y="1600200"/>
            <a:ext cx="622935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4161750" indent="-2416175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kumimoji="1" sz="27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1pPr>
            <a:lvl2pPr marL="723900" indent="-279400" eaLnBrk="0" hangingPunct="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kumimoji="1" sz="23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2pPr>
            <a:lvl3pPr marL="1181100" indent="-2794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kumimoji="1" sz="21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kumimoji="1" sz="19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9pPr>
          </a:lstStyle>
          <a:p>
            <a:pPr lvl="1" eaLnBrk="1" hangingPunct="1">
              <a:spcBef>
                <a:spcPct val="50000"/>
              </a:spcBef>
              <a:buClrTx/>
              <a:buSzPct val="120000"/>
              <a:buFont typeface="Wingdings" charset="2"/>
              <a:buChar char="§"/>
            </a:pPr>
            <a:r>
              <a:rPr lang="en-GB" sz="2400" dirty="0" smtClean="0"/>
              <a:t>Three key dimensions (</a:t>
            </a:r>
            <a:r>
              <a:rPr lang="en-GB" sz="2200" dirty="0" smtClean="0"/>
              <a:t>a “three-legged stool”)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38" y="2667000"/>
            <a:ext cx="2779892" cy="3819526"/>
          </a:xfrm>
          <a:prstGeom prst="rect">
            <a:avLst/>
          </a:prstGeom>
        </p:spPr>
      </p:pic>
      <p:sp>
        <p:nvSpPr>
          <p:cNvPr id="5" name="Content Placeholder 2"/>
          <p:cNvSpPr>
            <a:spLocks/>
          </p:cNvSpPr>
          <p:nvPr/>
        </p:nvSpPr>
        <p:spPr bwMode="auto">
          <a:xfrm>
            <a:off x="3752850" y="2646908"/>
            <a:ext cx="6229350" cy="207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4161750" indent="-2416175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kumimoji="1" sz="27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1pPr>
            <a:lvl2pPr marL="723900" indent="-279400" eaLnBrk="0" hangingPunct="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kumimoji="1" sz="23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2pPr>
            <a:lvl3pPr marL="1181100" indent="-2794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kumimoji="1" sz="21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kumimoji="1" sz="19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9pPr>
          </a:lstStyle>
          <a:p>
            <a:pPr marL="444500" lvl="1" indent="0" eaLnBrk="1" hangingPunct="1">
              <a:spcBef>
                <a:spcPct val="50000"/>
              </a:spcBef>
              <a:buClrTx/>
              <a:buSzPct val="120000"/>
              <a:buNone/>
            </a:pPr>
            <a:r>
              <a:rPr lang="en-GB" sz="2400" dirty="0" smtClean="0"/>
              <a:t>War viewed as “development in reverse” but resistance to incorporating security into sustainable development</a:t>
            </a:r>
          </a:p>
          <a:p>
            <a:pPr lvl="2" eaLnBrk="1" hangingPunct="1">
              <a:spcBef>
                <a:spcPct val="50000"/>
              </a:spcBef>
              <a:buClrTx/>
              <a:buSzPct val="120000"/>
              <a:buFont typeface="Courier New" panose="02070309020205020404" pitchFamily="49" charset="0"/>
              <a:buChar char="o"/>
            </a:pPr>
            <a:r>
              <a:rPr lang="en-GB" sz="2200" dirty="0" smtClean="0"/>
              <a:t>A casualty of UN politics</a:t>
            </a:r>
            <a:endParaRPr lang="en-AU" sz="2200" dirty="0" smtClean="0"/>
          </a:p>
        </p:txBody>
      </p:sp>
    </p:spTree>
    <p:extLst>
      <p:ext uri="{BB962C8B-B14F-4D97-AF65-F5344CB8AC3E}">
        <p14:creationId xmlns:p14="http://schemas.microsoft.com/office/powerpoint/2010/main" val="280126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28600" y="315912"/>
            <a:ext cx="861060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kumimoji="1" sz="27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1pPr>
            <a:lvl2pPr marL="37931725" indent="-37474525" eaLnBrk="0" hangingPunct="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kumimoji="1" sz="23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kumimoji="1" sz="21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kumimoji="1" sz="19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ja-JP" sz="3200" b="1" dirty="0" smtClean="0">
                <a:latin typeface="Arial" charset="0"/>
              </a:rPr>
              <a:t>Sustainable Development (2012-…)</a:t>
            </a:r>
            <a:endParaRPr kumimoji="0" lang="en-US" altLang="ja-JP" sz="3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292" name="Content Placeholder 2"/>
          <p:cNvSpPr>
            <a:spLocks/>
          </p:cNvSpPr>
          <p:nvPr/>
        </p:nvSpPr>
        <p:spPr bwMode="auto">
          <a:xfrm>
            <a:off x="-304800" y="1524000"/>
            <a:ext cx="4419600" cy="333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4161750" indent="-2416175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kumimoji="1" sz="27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1pPr>
            <a:lvl2pPr marL="723900" indent="-279400" eaLnBrk="0" hangingPunct="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kumimoji="1" sz="23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2pPr>
            <a:lvl3pPr marL="1181100" indent="-2794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kumimoji="1" sz="21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kumimoji="1" sz="19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9pPr>
          </a:lstStyle>
          <a:p>
            <a:pPr marL="444500" lvl="1" indent="0" eaLnBrk="1" hangingPunct="1">
              <a:spcBef>
                <a:spcPct val="50000"/>
              </a:spcBef>
              <a:buClrTx/>
              <a:buSzPct val="120000"/>
              <a:buNone/>
            </a:pPr>
            <a:r>
              <a:rPr lang="en-GB" sz="2400" dirty="0" smtClean="0"/>
              <a:t>Four key dimensions</a:t>
            </a:r>
          </a:p>
          <a:p>
            <a:pPr lvl="2" eaLnBrk="1" hangingPunct="1">
              <a:spcBef>
                <a:spcPct val="50000"/>
              </a:spcBef>
              <a:buClrTx/>
              <a:buSzPct val="120000"/>
              <a:buFont typeface="Wingdings" charset="2"/>
              <a:buChar char="§"/>
            </a:pPr>
            <a:r>
              <a:rPr lang="en-GB" sz="2200" dirty="0" smtClean="0"/>
              <a:t>Peace and security now recognized as central to sustainable development</a:t>
            </a:r>
          </a:p>
          <a:p>
            <a:pPr lvl="2" eaLnBrk="1" hangingPunct="1">
              <a:spcBef>
                <a:spcPct val="50000"/>
              </a:spcBef>
              <a:buClrTx/>
              <a:buSzPct val="120000"/>
              <a:buFont typeface="Wingdings" charset="2"/>
              <a:buChar char="§"/>
            </a:pPr>
            <a:r>
              <a:rPr lang="en-GB" sz="2200" dirty="0" smtClean="0"/>
              <a:t>“The Future We Want” (2012)</a:t>
            </a:r>
          </a:p>
          <a:p>
            <a:pPr lvl="2" eaLnBrk="1" hangingPunct="1">
              <a:spcBef>
                <a:spcPct val="50000"/>
              </a:spcBef>
              <a:buClrTx/>
              <a:buSzPct val="120000"/>
              <a:buFont typeface="Wingdings" charset="2"/>
              <a:buChar char="§"/>
            </a:pPr>
            <a:r>
              <a:rPr lang="en-GB" sz="2200" dirty="0" smtClean="0"/>
              <a:t>Draft SDGs (2014)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676400"/>
            <a:ext cx="4953000" cy="4953000"/>
          </a:xfrm>
          <a:prstGeom prst="rect">
            <a:avLst/>
          </a:prstGeom>
        </p:spPr>
      </p:pic>
      <p:sp>
        <p:nvSpPr>
          <p:cNvPr id="5" name="Content Placeholder 2"/>
          <p:cNvSpPr>
            <a:spLocks/>
          </p:cNvSpPr>
          <p:nvPr/>
        </p:nvSpPr>
        <p:spPr bwMode="auto">
          <a:xfrm rot="4389881">
            <a:off x="6625908" y="3710435"/>
            <a:ext cx="2133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4161750" indent="-2416175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kumimoji="1" sz="27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1pPr>
            <a:lvl2pPr marL="723900" indent="-279400" eaLnBrk="0" hangingPunct="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kumimoji="1" sz="23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2pPr>
            <a:lvl3pPr marL="1181100" indent="-2794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kumimoji="1" sz="21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kumimoji="1" sz="19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9pPr>
          </a:lstStyle>
          <a:p>
            <a:pPr marL="444500" lvl="1" indent="0" eaLnBrk="1" hangingPunct="1">
              <a:spcBef>
                <a:spcPct val="50000"/>
              </a:spcBef>
              <a:buClrTx/>
              <a:buSzPct val="120000"/>
              <a:buNone/>
            </a:pPr>
            <a:r>
              <a:rPr lang="en-GB" sz="2400" dirty="0" smtClean="0"/>
              <a:t>Economic</a:t>
            </a:r>
          </a:p>
        </p:txBody>
      </p:sp>
      <p:sp>
        <p:nvSpPr>
          <p:cNvPr id="7" name="Content Placeholder 2"/>
          <p:cNvSpPr>
            <a:spLocks/>
          </p:cNvSpPr>
          <p:nvPr/>
        </p:nvSpPr>
        <p:spPr bwMode="auto">
          <a:xfrm rot="17077789">
            <a:off x="3560824" y="4253606"/>
            <a:ext cx="289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4161750" indent="-2416175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kumimoji="1" sz="27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1pPr>
            <a:lvl2pPr marL="723900" indent="-279400" eaLnBrk="0" hangingPunct="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kumimoji="1" sz="23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2pPr>
            <a:lvl3pPr marL="1181100" indent="-2794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kumimoji="1" sz="21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kumimoji="1" sz="19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9pPr>
          </a:lstStyle>
          <a:p>
            <a:pPr marL="444500" lvl="1" indent="0" eaLnBrk="1" hangingPunct="1">
              <a:spcBef>
                <a:spcPct val="50000"/>
              </a:spcBef>
              <a:buClrTx/>
              <a:buSzPct val="120000"/>
              <a:buNone/>
            </a:pPr>
            <a:r>
              <a:rPr lang="en-GB" sz="2400" dirty="0" smtClean="0"/>
              <a:t>Environmental</a:t>
            </a:r>
          </a:p>
        </p:txBody>
      </p:sp>
      <p:sp>
        <p:nvSpPr>
          <p:cNvPr id="8" name="Content Placeholder 2"/>
          <p:cNvSpPr>
            <a:spLocks/>
          </p:cNvSpPr>
          <p:nvPr/>
        </p:nvSpPr>
        <p:spPr bwMode="auto">
          <a:xfrm rot="16571808">
            <a:off x="5198054" y="3799418"/>
            <a:ext cx="16193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4161750" indent="-2416175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kumimoji="1" sz="27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1pPr>
            <a:lvl2pPr marL="723900" indent="-279400" eaLnBrk="0" hangingPunct="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kumimoji="1" sz="23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2pPr>
            <a:lvl3pPr marL="1181100" indent="-2794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kumimoji="1" sz="21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kumimoji="1" sz="19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9pPr>
          </a:lstStyle>
          <a:p>
            <a:pPr marL="444500" lvl="1" indent="0" eaLnBrk="1" hangingPunct="1">
              <a:spcBef>
                <a:spcPct val="50000"/>
              </a:spcBef>
              <a:buClrTx/>
              <a:buSzPct val="120000"/>
              <a:buNone/>
            </a:pPr>
            <a:r>
              <a:rPr lang="en-GB" sz="2400" dirty="0" smtClean="0"/>
              <a:t>Social</a:t>
            </a:r>
          </a:p>
        </p:txBody>
      </p:sp>
      <p:sp>
        <p:nvSpPr>
          <p:cNvPr id="9" name="Content Placeholder 2"/>
          <p:cNvSpPr>
            <a:spLocks/>
          </p:cNvSpPr>
          <p:nvPr/>
        </p:nvSpPr>
        <p:spPr bwMode="auto">
          <a:xfrm rot="5181099">
            <a:off x="5632249" y="4506095"/>
            <a:ext cx="2133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4161750" indent="-2416175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kumimoji="1" sz="27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1pPr>
            <a:lvl2pPr marL="723900" indent="-279400" eaLnBrk="0" hangingPunct="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kumimoji="1" sz="23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2pPr>
            <a:lvl3pPr marL="1181100" indent="-2794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kumimoji="1" sz="21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kumimoji="1" sz="19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9pPr>
          </a:lstStyle>
          <a:p>
            <a:pPr marL="444500" lvl="1" indent="0" eaLnBrk="1" hangingPunct="1">
              <a:spcBef>
                <a:spcPct val="50000"/>
              </a:spcBef>
              <a:buClrTx/>
              <a:buSzPct val="120000"/>
              <a:buNone/>
            </a:pPr>
            <a:r>
              <a:rPr lang="en-GB" sz="2400" dirty="0" smtClean="0"/>
              <a:t>Peace</a:t>
            </a:r>
          </a:p>
        </p:txBody>
      </p:sp>
      <p:sp>
        <p:nvSpPr>
          <p:cNvPr id="10" name="Content Placeholder 2"/>
          <p:cNvSpPr>
            <a:spLocks/>
          </p:cNvSpPr>
          <p:nvPr/>
        </p:nvSpPr>
        <p:spPr bwMode="auto">
          <a:xfrm>
            <a:off x="4953000" y="2209800"/>
            <a:ext cx="2743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4161750" indent="-2416175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kumimoji="1" sz="27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1pPr>
            <a:lvl2pPr marL="723900" indent="-279400" eaLnBrk="0" hangingPunct="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kumimoji="1" sz="23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2pPr>
            <a:lvl3pPr marL="1181100" indent="-2794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kumimoji="1" sz="21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kumimoji="1" sz="19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9pPr>
          </a:lstStyle>
          <a:p>
            <a:pPr marL="444500" lvl="1" indent="0" eaLnBrk="1" hangingPunct="1">
              <a:spcBef>
                <a:spcPct val="50000"/>
              </a:spcBef>
              <a:buClrTx/>
              <a:buSzPct val="120000"/>
              <a:buNone/>
            </a:pPr>
            <a:r>
              <a:rPr lang="en-GB" sz="2400" dirty="0" smtClean="0"/>
              <a:t>Sustainable Development</a:t>
            </a:r>
          </a:p>
        </p:txBody>
      </p:sp>
    </p:spTree>
    <p:extLst>
      <p:ext uri="{BB962C8B-B14F-4D97-AF65-F5344CB8AC3E}">
        <p14:creationId xmlns:p14="http://schemas.microsoft.com/office/powerpoint/2010/main" val="271384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le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94" b="23030"/>
          <a:stretch>
            <a:fillRect/>
          </a:stretch>
        </p:blipFill>
        <p:spPr bwMode="auto">
          <a:xfrm>
            <a:off x="0" y="-1524000"/>
            <a:ext cx="9144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28600" y="152400"/>
            <a:ext cx="861060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kumimoji="1" sz="27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1pPr>
            <a:lvl2pPr marL="37931725" indent="-37474525" eaLnBrk="0" hangingPunct="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kumimoji="1" sz="23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kumimoji="1" sz="21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kumimoji="1" sz="19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ja-JP" sz="3200" b="1" dirty="0" smtClean="0">
                <a:solidFill>
                  <a:schemeClr val="bg1"/>
                </a:solidFill>
                <a:latin typeface="Arial" charset="0"/>
              </a:rPr>
              <a:t>Relevant SDGs</a:t>
            </a:r>
            <a:endParaRPr kumimoji="0" lang="en-US" altLang="ja-JP" sz="3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292" name="Content Placeholder 2"/>
          <p:cNvSpPr>
            <a:spLocks/>
          </p:cNvSpPr>
          <p:nvPr/>
        </p:nvSpPr>
        <p:spPr bwMode="auto">
          <a:xfrm>
            <a:off x="249382" y="1519535"/>
            <a:ext cx="8589818" cy="586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4161750" indent="-2416175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kumimoji="1" sz="27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1pPr>
            <a:lvl2pPr marL="723900" indent="-279400" eaLnBrk="0" hangingPunct="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kumimoji="1" sz="23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2pPr>
            <a:lvl3pPr marL="1181100" indent="-2794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kumimoji="1" sz="21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kumimoji="1" sz="19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9pPr>
          </a:lstStyle>
          <a:p>
            <a:pPr lvl="1" eaLnBrk="1" hangingPunct="1">
              <a:spcBef>
                <a:spcPct val="50000"/>
              </a:spcBef>
              <a:buClrTx/>
              <a:buSzPct val="120000"/>
              <a:buFont typeface="Wingdings" charset="2"/>
              <a:buChar char="§"/>
            </a:pPr>
            <a:r>
              <a:rPr lang="en-GB" sz="1600" dirty="0" smtClean="0"/>
              <a:t>SDG 1: </a:t>
            </a:r>
            <a:r>
              <a:rPr lang="en-US" sz="1600" dirty="0" smtClean="0"/>
              <a:t>end poverty</a:t>
            </a:r>
          </a:p>
          <a:p>
            <a:pPr lvl="1" eaLnBrk="1" hangingPunct="1">
              <a:spcBef>
                <a:spcPct val="50000"/>
              </a:spcBef>
              <a:buClrTx/>
              <a:buSzPct val="120000"/>
              <a:buFont typeface="Wingdings" charset="2"/>
              <a:buChar char="§"/>
            </a:pPr>
            <a:r>
              <a:rPr lang="en-US" sz="1600" dirty="0" smtClean="0"/>
              <a:t>SDG 2: hunger and food security</a:t>
            </a:r>
          </a:p>
          <a:p>
            <a:pPr lvl="1" eaLnBrk="1" hangingPunct="1">
              <a:spcBef>
                <a:spcPct val="50000"/>
              </a:spcBef>
              <a:buClrTx/>
              <a:buSzPct val="120000"/>
              <a:buFont typeface="Wingdings" charset="2"/>
              <a:buChar char="§"/>
            </a:pPr>
            <a:r>
              <a:rPr lang="en-US" sz="1600" dirty="0" smtClean="0"/>
              <a:t>SDG 6: water and sanitation</a:t>
            </a:r>
          </a:p>
          <a:p>
            <a:pPr lvl="1" eaLnBrk="1" hangingPunct="1">
              <a:spcBef>
                <a:spcPct val="50000"/>
              </a:spcBef>
              <a:buClrTx/>
              <a:buSzPct val="120000"/>
              <a:buFont typeface="Wingdings" charset="2"/>
              <a:buChar char="§"/>
            </a:pPr>
            <a:r>
              <a:rPr lang="en-US" sz="1600" dirty="0" smtClean="0"/>
              <a:t>SDG 7: </a:t>
            </a:r>
            <a:r>
              <a:rPr lang="en-US" sz="1600" dirty="0" smtClean="0"/>
              <a:t>affordable</a:t>
            </a:r>
            <a:r>
              <a:rPr lang="en-US" sz="1600" dirty="0"/>
              <a:t>, reliable, sustainable and modern energy</a:t>
            </a:r>
            <a:endParaRPr lang="en-US" sz="1600" dirty="0" smtClean="0"/>
          </a:p>
          <a:p>
            <a:pPr lvl="1" eaLnBrk="1" hangingPunct="1">
              <a:spcBef>
                <a:spcPct val="50000"/>
              </a:spcBef>
              <a:buClrTx/>
              <a:buSzPct val="120000"/>
              <a:buFont typeface="Wingdings" charset="2"/>
              <a:buChar char="§"/>
            </a:pPr>
            <a:r>
              <a:rPr lang="en-US" sz="1600" dirty="0" smtClean="0"/>
              <a:t>SDG 8: economic growth and employment</a:t>
            </a:r>
          </a:p>
          <a:p>
            <a:pPr lvl="1" eaLnBrk="1" hangingPunct="1">
              <a:spcBef>
                <a:spcPct val="50000"/>
              </a:spcBef>
              <a:buClrTx/>
              <a:buSzPct val="120000"/>
              <a:buFont typeface="Wingdings" charset="2"/>
              <a:buChar char="§"/>
            </a:pPr>
            <a:r>
              <a:rPr lang="en-US" sz="1600" dirty="0" smtClean="0"/>
              <a:t>SDG 10: reduce inequality</a:t>
            </a:r>
          </a:p>
          <a:p>
            <a:pPr lvl="1" eaLnBrk="1" hangingPunct="1">
              <a:spcBef>
                <a:spcPct val="50000"/>
              </a:spcBef>
              <a:buClrTx/>
              <a:buSzPct val="120000"/>
              <a:buFont typeface="Wingdings" charset="2"/>
              <a:buChar char="§"/>
            </a:pPr>
            <a:r>
              <a:rPr lang="en-US" sz="1600" dirty="0" smtClean="0"/>
              <a:t>SDG 13: climate change and its impacts </a:t>
            </a:r>
            <a:endParaRPr lang="en-US" sz="1600" dirty="0" smtClean="0"/>
          </a:p>
          <a:p>
            <a:pPr lvl="1" eaLnBrk="1" hangingPunct="1">
              <a:spcBef>
                <a:spcPct val="50000"/>
              </a:spcBef>
              <a:buClrTx/>
              <a:buSzPct val="120000"/>
              <a:buFont typeface="Wingdings" charset="2"/>
              <a:buChar char="§"/>
            </a:pPr>
            <a:r>
              <a:rPr lang="en-US" sz="1600" dirty="0" smtClean="0"/>
              <a:t>SDG 15: ecosystems, forests, desertification, biodiversity</a:t>
            </a:r>
          </a:p>
          <a:p>
            <a:pPr lvl="1" eaLnBrk="1" hangingPunct="1">
              <a:spcBef>
                <a:spcPct val="50000"/>
              </a:spcBef>
              <a:buClrTx/>
              <a:buSzPct val="120000"/>
              <a:buFont typeface="Wingdings" charset="2"/>
              <a:buChar char="§"/>
            </a:pPr>
            <a:r>
              <a:rPr lang="en-GB" sz="1600" b="1" dirty="0" smtClean="0"/>
              <a:t>SDG 16: </a:t>
            </a:r>
            <a:r>
              <a:rPr lang="en-US" sz="1600" b="1" dirty="0"/>
              <a:t>Promote peaceful and inclusive societies for sustainable development, </a:t>
            </a:r>
            <a:r>
              <a:rPr lang="en-US" sz="1600" b="1" dirty="0" smtClean="0"/>
              <a:t>provide </a:t>
            </a:r>
            <a:r>
              <a:rPr lang="en-US" sz="1600" b="1" dirty="0"/>
              <a:t>access to justice for all and build </a:t>
            </a:r>
            <a:r>
              <a:rPr lang="en-US" sz="1600" b="1" dirty="0" smtClean="0"/>
              <a:t>effective</a:t>
            </a:r>
            <a:r>
              <a:rPr lang="en-US" sz="1600" b="1" dirty="0"/>
              <a:t>, accountable and inclusive institutions </a:t>
            </a:r>
            <a:r>
              <a:rPr lang="en-US" sz="1600" b="1" dirty="0" smtClean="0"/>
              <a:t>at all levels</a:t>
            </a:r>
            <a:endParaRPr lang="en-GB" sz="1600" b="1" dirty="0" smtClean="0"/>
          </a:p>
          <a:p>
            <a:pPr lvl="2" eaLnBrk="1" hangingPunct="1">
              <a:spcBef>
                <a:spcPct val="50000"/>
              </a:spcBef>
              <a:buClrTx/>
              <a:buSzPct val="120000"/>
              <a:buFont typeface="Wingdings" charset="2"/>
              <a:buChar char="§"/>
            </a:pPr>
            <a:r>
              <a:rPr lang="en-GB" sz="1400" dirty="0" smtClean="0"/>
              <a:t>16.1: </a:t>
            </a:r>
            <a:r>
              <a:rPr lang="en-US" sz="1400" dirty="0"/>
              <a:t>significantly </a:t>
            </a:r>
            <a:r>
              <a:rPr lang="en-US" sz="1400" dirty="0" smtClean="0"/>
              <a:t>reduce </a:t>
            </a:r>
            <a:r>
              <a:rPr lang="en-US" sz="1400" dirty="0"/>
              <a:t>all forms of violence and related death </a:t>
            </a:r>
            <a:r>
              <a:rPr lang="en-US" sz="1400" dirty="0" smtClean="0"/>
              <a:t>rates</a:t>
            </a:r>
          </a:p>
          <a:p>
            <a:pPr lvl="2" eaLnBrk="1" hangingPunct="1">
              <a:spcBef>
                <a:spcPct val="50000"/>
              </a:spcBef>
              <a:buClrTx/>
              <a:buSzPct val="120000"/>
              <a:buFont typeface="Wingdings" charset="2"/>
              <a:buChar char="§"/>
            </a:pPr>
            <a:r>
              <a:rPr lang="en-US" sz="1400" dirty="0" smtClean="0"/>
              <a:t>16.3: promot</a:t>
            </a:r>
            <a:r>
              <a:rPr lang="en-US" sz="1400" dirty="0"/>
              <a:t>e</a:t>
            </a:r>
            <a:r>
              <a:rPr lang="en-US" sz="1400" dirty="0" smtClean="0"/>
              <a:t> </a:t>
            </a:r>
            <a:r>
              <a:rPr lang="en-US" sz="1400" dirty="0"/>
              <a:t>the rule of law at the national and international </a:t>
            </a:r>
            <a:r>
              <a:rPr lang="en-US" sz="1400" dirty="0" smtClean="0"/>
              <a:t>levels</a:t>
            </a:r>
          </a:p>
          <a:p>
            <a:pPr lvl="2" eaLnBrk="1" hangingPunct="1">
              <a:spcBef>
                <a:spcPct val="50000"/>
              </a:spcBef>
              <a:buClrTx/>
              <a:buSzPct val="120000"/>
              <a:buFont typeface="Wingdings" charset="2"/>
              <a:buChar char="§"/>
            </a:pPr>
            <a:r>
              <a:rPr lang="en-US" sz="1400" dirty="0" smtClean="0"/>
              <a:t>16.5: </a:t>
            </a:r>
            <a:r>
              <a:rPr lang="en-US" sz="1400" dirty="0"/>
              <a:t>substantially </a:t>
            </a:r>
            <a:r>
              <a:rPr lang="en-US" sz="1400" dirty="0" smtClean="0"/>
              <a:t>reduc</a:t>
            </a:r>
            <a:r>
              <a:rPr lang="en-US" sz="1400" dirty="0"/>
              <a:t>e</a:t>
            </a:r>
            <a:r>
              <a:rPr lang="en-US" sz="1400" dirty="0" smtClean="0"/>
              <a:t> </a:t>
            </a:r>
            <a:r>
              <a:rPr lang="en-US" sz="1400" dirty="0"/>
              <a:t>corruption and bribery in all its forms</a:t>
            </a:r>
            <a:endParaRPr lang="en-GB" sz="1400" dirty="0" smtClean="0"/>
          </a:p>
          <a:p>
            <a:pPr lvl="1" eaLnBrk="1" hangingPunct="1">
              <a:spcBef>
                <a:spcPct val="50000"/>
              </a:spcBef>
              <a:buClrTx/>
              <a:buSzPct val="120000"/>
              <a:buFont typeface="Wingdings" charset="2"/>
              <a:buChar char="§"/>
            </a:pPr>
            <a:r>
              <a:rPr lang="en-GB" sz="1600" dirty="0" smtClean="0"/>
              <a:t>Goal 17: means of implementation</a:t>
            </a:r>
          </a:p>
          <a:p>
            <a:pPr lvl="1" eaLnBrk="1" hangingPunct="1">
              <a:spcBef>
                <a:spcPct val="50000"/>
              </a:spcBef>
              <a:buClrTx/>
              <a:buSzPct val="120000"/>
              <a:buFont typeface="Wingdings" charset="2"/>
              <a:buChar char="§"/>
            </a:pPr>
            <a:endParaRPr lang="en-GB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87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76200" y="315912"/>
            <a:ext cx="891540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kumimoji="1" sz="27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1pPr>
            <a:lvl2pPr marL="37931725" indent="-37474525" eaLnBrk="0" hangingPunct="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kumimoji="1" sz="23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kumimoji="1" sz="21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kumimoji="1" sz="19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ja-JP" sz="3200" b="1" dirty="0" smtClean="0">
                <a:latin typeface="Arial" charset="0"/>
              </a:rPr>
              <a:t>Prospects for SDGs in Post-Conflict Settings</a:t>
            </a:r>
            <a:endParaRPr kumimoji="0" lang="en-US" altLang="ja-JP" sz="3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292" name="Content Placeholder 2"/>
          <p:cNvSpPr>
            <a:spLocks/>
          </p:cNvSpPr>
          <p:nvPr/>
        </p:nvSpPr>
        <p:spPr bwMode="auto">
          <a:xfrm>
            <a:off x="249382" y="1519535"/>
            <a:ext cx="8589818" cy="566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4161750" indent="-2416175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2"/>
              <a:buChar char=""/>
              <a:defRPr kumimoji="1" sz="27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1pPr>
            <a:lvl2pPr marL="723900" indent="-279400" eaLnBrk="0" hangingPunct="0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  <a:defRPr kumimoji="1" sz="23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2pPr>
            <a:lvl3pPr marL="1181100" indent="-2794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charset="2"/>
              <a:buChar char=""/>
              <a:defRPr kumimoji="1" sz="21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kumimoji="1" sz="1900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charset="2"/>
              <a:buChar char=""/>
              <a:defRPr kumimoji="1">
                <a:solidFill>
                  <a:schemeClr val="tx1"/>
                </a:solidFill>
                <a:latin typeface="Lucida Sans Unicode" charset="0"/>
                <a:ea typeface="ＭＳ Ｐゴシック" charset="-128"/>
              </a:defRPr>
            </a:lvl9pPr>
          </a:lstStyle>
          <a:p>
            <a:pPr lvl="1" eaLnBrk="1" hangingPunct="1">
              <a:spcBef>
                <a:spcPct val="50000"/>
              </a:spcBef>
              <a:buClrTx/>
              <a:buSzPct val="120000"/>
              <a:buFont typeface="Wingdings" charset="2"/>
              <a:buChar char="§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It’s all about governance</a:t>
            </a:r>
          </a:p>
          <a:p>
            <a:pPr lvl="2" eaLnBrk="1" hangingPunct="1">
              <a:spcBef>
                <a:spcPct val="50000"/>
              </a:spcBef>
              <a:buClrTx/>
              <a:buSzPct val="120000"/>
              <a:buFont typeface="Wingdings" charset="2"/>
              <a:buChar char="§"/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Countries cautious about being too explicit about how specifically the SDGs should address governance or security</a:t>
            </a:r>
          </a:p>
          <a:p>
            <a:pPr lvl="1" eaLnBrk="1" hangingPunct="1">
              <a:spcBef>
                <a:spcPct val="50000"/>
              </a:spcBef>
              <a:buClrTx/>
              <a:buSzPct val="120000"/>
              <a:buFont typeface="Wingdings" charset="2"/>
              <a:buChar char="§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Will the expanded number of SDGs and targets have the same effect for mobilizing funding?</a:t>
            </a:r>
          </a:p>
          <a:p>
            <a:pPr lvl="1" eaLnBrk="1" hangingPunct="1">
              <a:spcBef>
                <a:spcPct val="50000"/>
              </a:spcBef>
              <a:buClrTx/>
              <a:buSzPct val="120000"/>
              <a:buFont typeface="Wingdings" charset="2"/>
              <a:buChar char="§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Need to adapt programming approaches to post-conflict settings (conflict sensitivity, fragility lens, etc.)</a:t>
            </a:r>
          </a:p>
          <a:p>
            <a:pPr lvl="1" eaLnBrk="1" hangingPunct="1">
              <a:spcBef>
                <a:spcPct val="50000"/>
              </a:spcBef>
              <a:buClrTx/>
              <a:buSzPct val="120000"/>
              <a:buFont typeface="Wingdings" charset="2"/>
              <a:buChar char="§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Mainstream sustainability into post-conflict recovery</a:t>
            </a:r>
          </a:p>
          <a:p>
            <a:pPr lvl="2" eaLnBrk="1" hangingPunct="1">
              <a:spcBef>
                <a:spcPct val="50000"/>
              </a:spcBef>
              <a:buClrTx/>
              <a:buSzPct val="120000"/>
              <a:buFont typeface="Wingdings" charset="2"/>
              <a:buChar char="§"/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“Green Growth Sierra Leone” (focus on green economy)</a:t>
            </a:r>
          </a:p>
          <a:p>
            <a:pPr lvl="1" eaLnBrk="1" hangingPunct="1">
              <a:spcBef>
                <a:spcPct val="50000"/>
              </a:spcBef>
              <a:buClrTx/>
              <a:buSzPct val="120000"/>
              <a:buFont typeface="Wingdings" charset="2"/>
              <a:buChar char="§"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50000"/>
              </a:spcBef>
              <a:buClrTx/>
              <a:buSzPct val="120000"/>
              <a:buFont typeface="Wingdings" charset="2"/>
              <a:buChar char="§"/>
            </a:pPr>
            <a:endParaRPr lang="en-GB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5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2500</TotalTime>
  <Words>652</Words>
  <Application>Microsoft Office PowerPoint</Application>
  <PresentationFormat>On-screen Show (4:3)</PresentationFormat>
  <Paragraphs>94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SDGs in Post-Conflict Settings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SDGs in Post-Conflict Countries</dc:title>
  <dc:creator>bruch1</dc:creator>
  <cp:lastModifiedBy>bruch1</cp:lastModifiedBy>
  <cp:revision>42</cp:revision>
  <dcterms:created xsi:type="dcterms:W3CDTF">2014-12-10T17:22:19Z</dcterms:created>
  <dcterms:modified xsi:type="dcterms:W3CDTF">2014-12-12T11:02:28Z</dcterms:modified>
</cp:coreProperties>
</file>