
<file path=[Content_Types].xml><?xml version="1.0" encoding="utf-8"?>
<Types xmlns="http://schemas.openxmlformats.org/package/2006/content-types">
  <Default Extension="xml" ContentType="application/xml"/>
  <Default Extension="wmf" ContentType="image/x-wmf"/>
  <Default Extension="docx" ContentType="application/vnd.openxmlformats-officedocument.wordprocessingml.document"/>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7" r:id="rId2"/>
  </p:sldMasterIdLst>
  <p:notesMasterIdLst>
    <p:notesMasterId r:id="rId90"/>
  </p:notesMasterIdLst>
  <p:sldIdLst>
    <p:sldId id="567" r:id="rId3"/>
    <p:sldId id="333" r:id="rId4"/>
    <p:sldId id="334" r:id="rId5"/>
    <p:sldId id="335" r:id="rId6"/>
    <p:sldId id="343" r:id="rId7"/>
    <p:sldId id="345" r:id="rId8"/>
    <p:sldId id="346" r:id="rId9"/>
    <p:sldId id="348" r:id="rId10"/>
    <p:sldId id="563" r:id="rId11"/>
    <p:sldId id="564" r:id="rId12"/>
    <p:sldId id="562" r:id="rId13"/>
    <p:sldId id="349" r:id="rId14"/>
    <p:sldId id="350" r:id="rId15"/>
    <p:sldId id="351" r:id="rId16"/>
    <p:sldId id="352" r:id="rId17"/>
    <p:sldId id="353" r:id="rId18"/>
    <p:sldId id="354" r:id="rId19"/>
    <p:sldId id="355" r:id="rId20"/>
    <p:sldId id="356" r:id="rId21"/>
    <p:sldId id="357" r:id="rId22"/>
    <p:sldId id="358" r:id="rId23"/>
    <p:sldId id="359" r:id="rId24"/>
    <p:sldId id="360" r:id="rId25"/>
    <p:sldId id="361" r:id="rId26"/>
    <p:sldId id="362" r:id="rId27"/>
    <p:sldId id="363" r:id="rId28"/>
    <p:sldId id="365" r:id="rId29"/>
    <p:sldId id="364" r:id="rId30"/>
    <p:sldId id="367" r:id="rId31"/>
    <p:sldId id="368" r:id="rId32"/>
    <p:sldId id="369" r:id="rId33"/>
    <p:sldId id="370" r:id="rId34"/>
    <p:sldId id="371" r:id="rId35"/>
    <p:sldId id="372" r:id="rId36"/>
    <p:sldId id="373" r:id="rId37"/>
    <p:sldId id="377" r:id="rId38"/>
    <p:sldId id="378" r:id="rId39"/>
    <p:sldId id="379" r:id="rId40"/>
    <p:sldId id="380" r:id="rId41"/>
    <p:sldId id="591" r:id="rId42"/>
    <p:sldId id="592" r:id="rId43"/>
    <p:sldId id="593" r:id="rId44"/>
    <p:sldId id="590" r:id="rId45"/>
    <p:sldId id="588" r:id="rId46"/>
    <p:sldId id="580" r:id="rId47"/>
    <p:sldId id="581" r:id="rId48"/>
    <p:sldId id="582" r:id="rId49"/>
    <p:sldId id="583" r:id="rId50"/>
    <p:sldId id="584" r:id="rId51"/>
    <p:sldId id="585" r:id="rId52"/>
    <p:sldId id="594" r:id="rId53"/>
    <p:sldId id="595" r:id="rId54"/>
    <p:sldId id="587" r:id="rId55"/>
    <p:sldId id="597" r:id="rId56"/>
    <p:sldId id="400" r:id="rId57"/>
    <p:sldId id="399" r:id="rId58"/>
    <p:sldId id="398" r:id="rId59"/>
    <p:sldId id="402" r:id="rId60"/>
    <p:sldId id="403" r:id="rId61"/>
    <p:sldId id="560" r:id="rId62"/>
    <p:sldId id="411" r:id="rId63"/>
    <p:sldId id="469" r:id="rId64"/>
    <p:sldId id="463" r:id="rId65"/>
    <p:sldId id="471" r:id="rId66"/>
    <p:sldId id="472" r:id="rId67"/>
    <p:sldId id="464" r:id="rId68"/>
    <p:sldId id="473" r:id="rId69"/>
    <p:sldId id="480" r:id="rId70"/>
    <p:sldId id="506" r:id="rId71"/>
    <p:sldId id="514" r:id="rId72"/>
    <p:sldId id="489" r:id="rId73"/>
    <p:sldId id="500" r:id="rId74"/>
    <p:sldId id="522" r:id="rId75"/>
    <p:sldId id="415" r:id="rId76"/>
    <p:sldId id="416" r:id="rId77"/>
    <p:sldId id="570" r:id="rId78"/>
    <p:sldId id="569" r:id="rId79"/>
    <p:sldId id="596" r:id="rId80"/>
    <p:sldId id="572" r:id="rId81"/>
    <p:sldId id="573" r:id="rId82"/>
    <p:sldId id="574" r:id="rId83"/>
    <p:sldId id="462" r:id="rId84"/>
    <p:sldId id="575" r:id="rId85"/>
    <p:sldId id="576" r:id="rId86"/>
    <p:sldId id="577" r:id="rId87"/>
    <p:sldId id="578" r:id="rId88"/>
    <p:sldId id="579" r:id="rId89"/>
  </p:sldIdLst>
  <p:sldSz cx="9144000" cy="6858000" type="screen4x3"/>
  <p:notesSz cx="6796088" cy="9925050"/>
  <p:defaultTextStyle>
    <a:defPPr>
      <a:defRPr lang="en-GB"/>
    </a:defPPr>
    <a:lvl1pPr algn="l" defTabSz="449263" rtl="0" fontAlgn="base">
      <a:spcBef>
        <a:spcPct val="0"/>
      </a:spcBef>
      <a:spcAft>
        <a:spcPct val="0"/>
      </a:spcAft>
      <a:defRPr sz="2400" kern="1200">
        <a:solidFill>
          <a:schemeClr val="bg1"/>
        </a:solidFill>
        <a:latin typeface="Times New Roman" charset="0"/>
        <a:ea typeface="ＭＳ Ｐゴシック" charset="0"/>
        <a:cs typeface="ＭＳ Ｐゴシック" charset="0"/>
      </a:defRPr>
    </a:lvl1pPr>
    <a:lvl2pPr marL="742950" indent="-285750" algn="l" defTabSz="449263" rtl="0" fontAlgn="base">
      <a:spcBef>
        <a:spcPct val="0"/>
      </a:spcBef>
      <a:spcAft>
        <a:spcPct val="0"/>
      </a:spcAft>
      <a:defRPr sz="2400" kern="1200">
        <a:solidFill>
          <a:schemeClr val="bg1"/>
        </a:solidFill>
        <a:latin typeface="Times New Roman" charset="0"/>
        <a:ea typeface="ＭＳ Ｐゴシック" charset="0"/>
        <a:cs typeface="ＭＳ Ｐゴシック" charset="0"/>
      </a:defRPr>
    </a:lvl2pPr>
    <a:lvl3pPr marL="1143000" indent="-228600" algn="l" defTabSz="449263" rtl="0" fontAlgn="base">
      <a:spcBef>
        <a:spcPct val="0"/>
      </a:spcBef>
      <a:spcAft>
        <a:spcPct val="0"/>
      </a:spcAft>
      <a:defRPr sz="2400" kern="1200">
        <a:solidFill>
          <a:schemeClr val="bg1"/>
        </a:solidFill>
        <a:latin typeface="Times New Roman" charset="0"/>
        <a:ea typeface="ＭＳ Ｐゴシック" charset="0"/>
        <a:cs typeface="ＭＳ Ｐゴシック" charset="0"/>
      </a:defRPr>
    </a:lvl3pPr>
    <a:lvl4pPr marL="1600200" indent="-228600" algn="l" defTabSz="449263" rtl="0" fontAlgn="base">
      <a:spcBef>
        <a:spcPct val="0"/>
      </a:spcBef>
      <a:spcAft>
        <a:spcPct val="0"/>
      </a:spcAft>
      <a:defRPr sz="2400" kern="1200">
        <a:solidFill>
          <a:schemeClr val="bg1"/>
        </a:solidFill>
        <a:latin typeface="Times New Roman" charset="0"/>
        <a:ea typeface="ＭＳ Ｐゴシック" charset="0"/>
        <a:cs typeface="ＭＳ Ｐゴシック" charset="0"/>
      </a:defRPr>
    </a:lvl4pPr>
    <a:lvl5pPr marL="2057400" indent="-228600" algn="l" defTabSz="449263" rtl="0" fontAlgn="base">
      <a:spcBef>
        <a:spcPct val="0"/>
      </a:spcBef>
      <a:spcAft>
        <a:spcPct val="0"/>
      </a:spcAft>
      <a:defRPr sz="2400" kern="1200">
        <a:solidFill>
          <a:schemeClr val="bg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bg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bg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bg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bg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0" d="100"/>
          <a:sy n="120" d="100"/>
        </p:scale>
        <p:origin x="-1312" y="-104"/>
      </p:cViewPr>
      <p:guideLst>
        <p:guide orient="horz" pos="2160"/>
        <p:guide pos="2880"/>
      </p:guideLst>
    </p:cSldViewPr>
  </p:slideViewPr>
  <p:outlineViewPr>
    <p:cViewPr varScale="1">
      <p:scale>
        <a:sx n="170" d="200"/>
        <a:sy n="170" d="200"/>
      </p:scale>
      <p:origin x="304" y="0"/>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ocuments%20and%20Settings\HOME\Meus%20documentos\EMBRAPA%20SEMI-&#193;RIDO%202009\TCC%20Regina\Medias%20e%20valores%20de%20tdas%20as%20areas%203.xls" TargetMode="Externa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oleObject" Target="file:///C:\Users\Usuario\Diversos\Lise\MP2_Novo\Levantamento%20Fitossociol&#243;gico_MP2.xls" TargetMode="External"/></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oleObject" Target="file:///C:\Users\Usuario\Diversos\Lise\MP2_Novo\Levantamento%20Fitossociol&#243;gico_MP2.xls"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Documents%20and%20Settings\HOME\Meus%20documentos\EMBRAPA%20SEMI-&#193;RIDO%202009\TCC%20Regina\Medias%20e%20valores%20de%20tdas%20as%20areas%203.xls"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C:\Documents%20and%20Settings\HOME\Meus%20documentos\EMBRAPA%20SEMI-&#193;RIDO%202009\TCC%20Regina\Medias%20e%20valores%20de%20tdas%20as%20areas%203.xls"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C:\Documents%20and%20Settings\HOME\Meus%20documentos\EMBRAPA%20SEMI-&#193;RIDO%202009\TCC%20Regina\Medias%20e%20valores%20de%20tdas%20as%20areas%203.xls"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file:///C:\Users\Vanderlise\Documents\AAA%20%20Palestra%20SMUD\Planilhas%20carbono%20e%20nitrogenio%201.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file:///C:\Users\Usuario\Diversos\Lise\MP2_Novo\Levantamento%20Fitossociol&#243;gico_MP2.xls"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file:///C:\Users\Usuario\Diversos\Lise\MP2_Novo\Levantamento%20Fitossociol&#243;gico_MP2.xls"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file:///C:\Users\Usuario\Diversos\Lise\MP2_Novo\Levantamento%20Fitossociol&#243;gico_MP2.xls" TargetMode="External"/></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oleObject" Target="file:///C:\Users\Usuario\Diversos\Lise\MP2_Novo\Levantamento%20Fitossociol&#243;gico_MP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scatterChart>
        <c:scatterStyle val="smoothMarker"/>
        <c:varyColors val="0"/>
        <c:ser>
          <c:idx val="0"/>
          <c:order val="0"/>
          <c:tx>
            <c:v>Caatinga preservada</c:v>
          </c:tx>
          <c:spPr>
            <a:ln>
              <a:solidFill>
                <a:schemeClr val="tx1">
                  <a:lumMod val="10000"/>
                </a:schemeClr>
              </a:solidFill>
            </a:ln>
          </c:spPr>
          <c:marker>
            <c:spPr>
              <a:ln>
                <a:solidFill>
                  <a:schemeClr val="tx1">
                    <a:lumMod val="10000"/>
                  </a:schemeClr>
                </a:solidFill>
              </a:ln>
            </c:spPr>
          </c:marker>
          <c:xVal>
            <c:numRef>
              <c:f>médias!$K$32:$K$37</c:f>
              <c:numCache>
                <c:formatCode>0.000</c:formatCode>
                <c:ptCount val="6"/>
                <c:pt idx="0">
                  <c:v>4.593143742350073</c:v>
                </c:pt>
                <c:pt idx="1">
                  <c:v>3.52147975316197</c:v>
                </c:pt>
                <c:pt idx="2">
                  <c:v>3.00377715728278</c:v>
                </c:pt>
                <c:pt idx="3">
                  <c:v>2.73890376376989</c:v>
                </c:pt>
                <c:pt idx="4">
                  <c:v>3.490042329661357</c:v>
                </c:pt>
                <c:pt idx="5">
                  <c:v>3.24225220573236</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ser>
          <c:idx val="1"/>
          <c:order val="1"/>
          <c:tx>
            <c:v>Caatinga alterada</c:v>
          </c:tx>
          <c:spPr>
            <a:ln>
              <a:solidFill>
                <a:srgbClr val="4129CF"/>
              </a:solidFill>
            </a:ln>
          </c:spPr>
          <c:marker>
            <c:spPr>
              <a:ln>
                <a:solidFill>
                  <a:srgbClr val="4129CF"/>
                </a:solidFill>
              </a:ln>
            </c:spPr>
          </c:marker>
          <c:xVal>
            <c:numRef>
              <c:f>médias!$L$32:$L$37</c:f>
              <c:numCache>
                <c:formatCode>0.000</c:formatCode>
                <c:ptCount val="6"/>
                <c:pt idx="0">
                  <c:v>2.188764789881717</c:v>
                </c:pt>
                <c:pt idx="1">
                  <c:v>1.705626742486045</c:v>
                </c:pt>
                <c:pt idx="2">
                  <c:v>1.604388727390181</c:v>
                </c:pt>
                <c:pt idx="3">
                  <c:v>1.503920381136935</c:v>
                </c:pt>
                <c:pt idx="4">
                  <c:v>2.836282809737518</c:v>
                </c:pt>
                <c:pt idx="5">
                  <c:v>2.409277335781314</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ser>
          <c:idx val="2"/>
          <c:order val="2"/>
          <c:tx>
            <c:v>Buffel</c:v>
          </c:tx>
          <c:spPr>
            <a:ln>
              <a:solidFill>
                <a:srgbClr val="FFFF00"/>
              </a:solidFill>
            </a:ln>
          </c:spPr>
          <c:marker>
            <c:spPr>
              <a:ln>
                <a:solidFill>
                  <a:srgbClr val="FFFF00"/>
                </a:solidFill>
              </a:ln>
            </c:spPr>
          </c:marker>
          <c:xVal>
            <c:numRef>
              <c:f>médias!$M$32:$M$37</c:f>
              <c:numCache>
                <c:formatCode>0.000</c:formatCode>
                <c:ptCount val="6"/>
                <c:pt idx="0">
                  <c:v>3.316612054603516</c:v>
                </c:pt>
                <c:pt idx="1">
                  <c:v>2.86789618183055</c:v>
                </c:pt>
                <c:pt idx="2">
                  <c:v>2.35378875968992</c:v>
                </c:pt>
                <c:pt idx="3">
                  <c:v>2.312507437440498</c:v>
                </c:pt>
                <c:pt idx="4">
                  <c:v>3.28536821705426</c:v>
                </c:pt>
                <c:pt idx="5">
                  <c:v>2.86552085458316</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ser>
          <c:idx val="3"/>
          <c:order val="3"/>
          <c:tx>
            <c:v>Mangueira</c:v>
          </c:tx>
          <c:spPr>
            <a:ln>
              <a:solidFill>
                <a:srgbClr val="C00000"/>
              </a:solidFill>
            </a:ln>
          </c:spPr>
          <c:marker>
            <c:spPr>
              <a:ln>
                <a:solidFill>
                  <a:srgbClr val="C00000"/>
                </a:solidFill>
              </a:ln>
            </c:spPr>
          </c:marker>
          <c:xVal>
            <c:numRef>
              <c:f>médias!$N$32:$N$37</c:f>
              <c:numCache>
                <c:formatCode>0.000</c:formatCode>
                <c:ptCount val="6"/>
                <c:pt idx="0">
                  <c:v>1.42828756119953</c:v>
                </c:pt>
                <c:pt idx="1">
                  <c:v>1.22327748878009</c:v>
                </c:pt>
                <c:pt idx="2">
                  <c:v>1.011533876478988</c:v>
                </c:pt>
                <c:pt idx="3">
                  <c:v>1.003560621515028</c:v>
                </c:pt>
                <c:pt idx="4">
                  <c:v>1.318200160648742</c:v>
                </c:pt>
                <c:pt idx="5">
                  <c:v>0.980354957160342</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dLbls>
          <c:showLegendKey val="0"/>
          <c:showVal val="0"/>
          <c:showCatName val="0"/>
          <c:showSerName val="0"/>
          <c:showPercent val="0"/>
          <c:showBubbleSize val="0"/>
        </c:dLbls>
        <c:axId val="2119577928"/>
        <c:axId val="2119585784"/>
      </c:scatterChart>
      <c:valAx>
        <c:axId val="2119577928"/>
        <c:scaling>
          <c:orientation val="minMax"/>
        </c:scaling>
        <c:delete val="0"/>
        <c:axPos val="t"/>
        <c:title>
          <c:tx>
            <c:rich>
              <a:bodyPr/>
              <a:lstStyle/>
              <a:p>
                <a:pPr>
                  <a:defRPr/>
                </a:pPr>
                <a:r>
                  <a:rPr lang="en-US"/>
                  <a:t>Estoque de carbono (Mg.ha-1)</a:t>
                </a:r>
              </a:p>
            </c:rich>
          </c:tx>
          <c:layout/>
          <c:overlay val="0"/>
          <c:spPr>
            <a:noFill/>
            <a:ln w="25400">
              <a:noFill/>
            </a:ln>
          </c:spPr>
        </c:title>
        <c:numFmt formatCode="0.000" sourceLinked="1"/>
        <c:majorTickMark val="out"/>
        <c:minorTickMark val="none"/>
        <c:tickLblPos val="nextTo"/>
        <c:txPr>
          <a:bodyPr rot="0" vert="horz"/>
          <a:lstStyle/>
          <a:p>
            <a:pPr>
              <a:defRPr/>
            </a:pPr>
            <a:endParaRPr lang="en-US"/>
          </a:p>
        </c:txPr>
        <c:crossAx val="2119585784"/>
        <c:crosses val="autoZero"/>
        <c:crossBetween val="midCat"/>
      </c:valAx>
      <c:valAx>
        <c:axId val="2119585784"/>
        <c:scaling>
          <c:orientation val="maxMin"/>
        </c:scaling>
        <c:delete val="0"/>
        <c:axPos val="l"/>
        <c:title>
          <c:tx>
            <c:rich>
              <a:bodyPr rot="-5400000" vert="horz"/>
              <a:lstStyle/>
              <a:p>
                <a:pPr>
                  <a:defRPr/>
                </a:pPr>
                <a:r>
                  <a:rPr lang="en-US"/>
                  <a:t>profundidade (cm)</a:t>
                </a:r>
              </a:p>
            </c:rich>
          </c:tx>
          <c:layout/>
          <c:overlay val="0"/>
          <c:spPr>
            <a:noFill/>
            <a:ln w="25400">
              <a:noFill/>
            </a:ln>
          </c:spPr>
        </c:title>
        <c:numFmt formatCode="General" sourceLinked="1"/>
        <c:majorTickMark val="out"/>
        <c:minorTickMark val="none"/>
        <c:tickLblPos val="nextTo"/>
        <c:crossAx val="2119577928"/>
        <c:crosses val="autoZero"/>
        <c:crossBetween val="midCat"/>
      </c:valAx>
    </c:plotArea>
    <c:legend>
      <c:legendPos val="r"/>
      <c:layout>
        <c:manualLayout>
          <c:xMode val="edge"/>
          <c:yMode val="edge"/>
          <c:x val="0.656250000000008"/>
          <c:y val="0.329861111111111"/>
          <c:w val="0.314583333333333"/>
          <c:h val="0.490740740740741"/>
        </c:manualLayout>
      </c:layout>
      <c:overlay val="0"/>
    </c:legend>
    <c:plotVisOnly val="1"/>
    <c:dispBlanksAs val="gap"/>
    <c:showDLblsOverMax val="0"/>
  </c:chart>
  <c:spPr>
    <a:gradFill rotWithShape="1">
      <a:gsLst>
        <a:gs pos="0">
          <a:srgbClr val="00CC99">
            <a:tint val="50000"/>
            <a:satMod val="300000"/>
          </a:srgbClr>
        </a:gs>
        <a:gs pos="35000">
          <a:srgbClr val="00CC99">
            <a:tint val="37000"/>
            <a:satMod val="300000"/>
          </a:srgbClr>
        </a:gs>
        <a:gs pos="100000">
          <a:srgbClr val="00CC99">
            <a:tint val="15000"/>
            <a:satMod val="350000"/>
          </a:srgbClr>
        </a:gs>
      </a:gsLst>
      <a:lin ang="16200000" scaled="1"/>
    </a:gradFill>
    <a:ln w="9525" cap="flat" cmpd="sng" algn="ctr">
      <a:solidFill>
        <a:srgbClr val="00CC99">
          <a:shade val="95000"/>
          <a:satMod val="105000"/>
        </a:srgbClr>
      </a:solidFill>
      <a:prstDash val="solid"/>
    </a:ln>
    <a:effectLst>
      <a:outerShdw blurRad="40000" dist="20000" dir="5400000" rotWithShape="0">
        <a:srgbClr val="000000">
          <a:alpha val="38000"/>
        </a:srgbClr>
      </a:outerShdw>
    </a:effectLst>
  </c:spPr>
  <c:txPr>
    <a:bodyPr/>
    <a:lstStyle/>
    <a:p>
      <a:pPr>
        <a:defRPr>
          <a:solidFill>
            <a:srgbClr val="000000"/>
          </a:solidFill>
          <a:latin typeface="+mn-lt"/>
          <a:ea typeface="+mn-ea"/>
          <a:cs typeface="+mn-cs"/>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Araripina!$U$178:$U$190</c:f>
              <c:strCache>
                <c:ptCount val="13"/>
                <c:pt idx="0">
                  <c:v>Pinha-brava</c:v>
                </c:pt>
                <c:pt idx="1">
                  <c:v>Conduru</c:v>
                </c:pt>
                <c:pt idx="2">
                  <c:v>Mororó</c:v>
                </c:pt>
                <c:pt idx="3">
                  <c:v>Calumbi</c:v>
                </c:pt>
                <c:pt idx="4">
                  <c:v>Alho-bravo</c:v>
                </c:pt>
                <c:pt idx="5">
                  <c:v>Pimentinha</c:v>
                </c:pt>
                <c:pt idx="6">
                  <c:v>Batata-de-teiú</c:v>
                </c:pt>
                <c:pt idx="7">
                  <c:v>Gabiraba</c:v>
                </c:pt>
                <c:pt idx="8">
                  <c:v>Veludinho</c:v>
                </c:pt>
                <c:pt idx="9">
                  <c:v>Pau-piranha</c:v>
                </c:pt>
                <c:pt idx="10">
                  <c:v>Laranjinha</c:v>
                </c:pt>
                <c:pt idx="11">
                  <c:v>Cajá-brava</c:v>
                </c:pt>
                <c:pt idx="12">
                  <c:v>Murici</c:v>
                </c:pt>
              </c:strCache>
            </c:strRef>
          </c:cat>
          <c:val>
            <c:numRef>
              <c:f>Araripina!$W$178:$W$190</c:f>
              <c:numCache>
                <c:formatCode>General</c:formatCode>
                <c:ptCount val="13"/>
                <c:pt idx="0">
                  <c:v>8.545699916320472</c:v>
                </c:pt>
                <c:pt idx="1">
                  <c:v>95.40289431682773</c:v>
                </c:pt>
                <c:pt idx="2">
                  <c:v>10.63137529799907</c:v>
                </c:pt>
                <c:pt idx="3">
                  <c:v>43.93178347663087</c:v>
                </c:pt>
                <c:pt idx="4">
                  <c:v>3.393040121803676</c:v>
                </c:pt>
                <c:pt idx="5">
                  <c:v>66.6522216759125</c:v>
                </c:pt>
                <c:pt idx="6">
                  <c:v>10.00658948309176</c:v>
                </c:pt>
                <c:pt idx="7">
                  <c:v>8.93080639370797</c:v>
                </c:pt>
                <c:pt idx="8">
                  <c:v>6.094614794021508</c:v>
                </c:pt>
                <c:pt idx="9">
                  <c:v>25.4962962730561</c:v>
                </c:pt>
                <c:pt idx="10">
                  <c:v>2.924253215073432</c:v>
                </c:pt>
                <c:pt idx="11">
                  <c:v>8.04692283868585</c:v>
                </c:pt>
                <c:pt idx="12">
                  <c:v>9.943502196867866</c:v>
                </c:pt>
              </c:numCache>
            </c:numRef>
          </c:val>
        </c:ser>
        <c:dLbls>
          <c:showLegendKey val="0"/>
          <c:showVal val="0"/>
          <c:showCatName val="0"/>
          <c:showSerName val="0"/>
          <c:showPercent val="0"/>
          <c:showBubbleSize val="0"/>
        </c:dLbls>
        <c:gapWidth val="150"/>
        <c:axId val="2120644120"/>
        <c:axId val="2120647176"/>
      </c:barChart>
      <c:catAx>
        <c:axId val="2120644120"/>
        <c:scaling>
          <c:orientation val="minMax"/>
        </c:scaling>
        <c:delete val="0"/>
        <c:axPos val="b"/>
        <c:majorTickMark val="out"/>
        <c:minorTickMark val="none"/>
        <c:tickLblPos val="nextTo"/>
        <c:crossAx val="2120647176"/>
        <c:crosses val="autoZero"/>
        <c:auto val="1"/>
        <c:lblAlgn val="ctr"/>
        <c:lblOffset val="100"/>
        <c:noMultiLvlLbl val="0"/>
      </c:catAx>
      <c:valAx>
        <c:axId val="2120647176"/>
        <c:scaling>
          <c:orientation val="minMax"/>
        </c:scaling>
        <c:delete val="0"/>
        <c:axPos val="l"/>
        <c:title>
          <c:tx>
            <c:rich>
              <a:bodyPr rot="-5400000" vert="horz"/>
              <a:lstStyle/>
              <a:p>
                <a:pPr>
                  <a:defRPr/>
                </a:pPr>
                <a:r>
                  <a:rPr lang="en-US"/>
                  <a:t>IVI (%)</a:t>
                </a:r>
              </a:p>
            </c:rich>
          </c:tx>
          <c:layout/>
          <c:overlay val="0"/>
        </c:title>
        <c:numFmt formatCode="General" sourceLinked="1"/>
        <c:majorTickMark val="out"/>
        <c:minorTickMark val="none"/>
        <c:tickLblPos val="nextTo"/>
        <c:crossAx val="2120644120"/>
        <c:crosses val="autoZero"/>
        <c:crossBetween val="between"/>
      </c:valAx>
    </c:plotArea>
    <c:plotVisOnly val="1"/>
    <c:dispBlanksAs val="gap"/>
    <c:showDLblsOverMax val="0"/>
  </c:chart>
  <c:txPr>
    <a:bodyPr/>
    <a:lstStyle/>
    <a:p>
      <a:pPr>
        <a:defRPr sz="1400" b="1">
          <a:solidFill>
            <a:srgbClr val="00B050"/>
          </a:solidFill>
          <a:latin typeface="Times New Roman" pitchFamily="18" charset="0"/>
          <a:cs typeface="Times New Roman" pitchFamily="18"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24402449693788"/>
          <c:y val="0.0745016634291851"/>
          <c:w val="0.747851924759406"/>
          <c:h val="0.561578574624072"/>
        </c:manualLayout>
      </c:layout>
      <c:barChart>
        <c:barDir val="col"/>
        <c:grouping val="clustered"/>
        <c:varyColors val="0"/>
        <c:ser>
          <c:idx val="0"/>
          <c:order val="0"/>
          <c:invertIfNegative val="0"/>
          <c:cat>
            <c:strRef>
              <c:f>Glória!$U$278:$U$306</c:f>
              <c:strCache>
                <c:ptCount val="29"/>
                <c:pt idx="0">
                  <c:v>Mororó</c:v>
                </c:pt>
                <c:pt idx="1">
                  <c:v>Marmeleiro</c:v>
                </c:pt>
                <c:pt idx="2">
                  <c:v>Catingueira</c:v>
                </c:pt>
                <c:pt idx="3">
                  <c:v>Quixabeira</c:v>
                </c:pt>
                <c:pt idx="4">
                  <c:v>Burra leiteira</c:v>
                </c:pt>
                <c:pt idx="5">
                  <c:v>João mole</c:v>
                </c:pt>
                <c:pt idx="6">
                  <c:v>Esporão de Galo</c:v>
                </c:pt>
                <c:pt idx="7">
                  <c:v>Arranhento branco</c:v>
                </c:pt>
                <c:pt idx="8">
                  <c:v>Feijão bravo</c:v>
                </c:pt>
                <c:pt idx="9">
                  <c:v>Baraúna</c:v>
                </c:pt>
                <c:pt idx="10">
                  <c:v>Arapiraca</c:v>
                </c:pt>
                <c:pt idx="11">
                  <c:v>Umbuzeiro</c:v>
                </c:pt>
                <c:pt idx="12">
                  <c:v>Pau-caixão</c:v>
                </c:pt>
                <c:pt idx="13">
                  <c:v>Pau- darco</c:v>
                </c:pt>
                <c:pt idx="14">
                  <c:v>Pau ferro</c:v>
                </c:pt>
                <c:pt idx="15">
                  <c:v>Aroeira</c:v>
                </c:pt>
                <c:pt idx="16">
                  <c:v>Folha larga</c:v>
                </c:pt>
                <c:pt idx="17">
                  <c:v>Pitomba de cágado</c:v>
                </c:pt>
                <c:pt idx="18">
                  <c:v>Quina-quina</c:v>
                </c:pt>
                <c:pt idx="19">
                  <c:v>Angico manjola</c:v>
                </c:pt>
                <c:pt idx="20">
                  <c:v>Maniçoba</c:v>
                </c:pt>
                <c:pt idx="21">
                  <c:v>Barriguda</c:v>
                </c:pt>
                <c:pt idx="22">
                  <c:v>Espinho de cruz</c:v>
                </c:pt>
                <c:pt idx="23">
                  <c:v>Pereiro</c:v>
                </c:pt>
                <c:pt idx="24">
                  <c:v>Pau gaieiro</c:v>
                </c:pt>
                <c:pt idx="25">
                  <c:v>Juazeiro</c:v>
                </c:pt>
                <c:pt idx="26">
                  <c:v>Bonome</c:v>
                </c:pt>
                <c:pt idx="27">
                  <c:v>Marmeleiro branco</c:v>
                </c:pt>
                <c:pt idx="28">
                  <c:v>Arranhento vermelho</c:v>
                </c:pt>
              </c:strCache>
            </c:strRef>
          </c:cat>
          <c:val>
            <c:numRef>
              <c:f>Glória!$W$278:$W$306</c:f>
              <c:numCache>
                <c:formatCode>General</c:formatCode>
                <c:ptCount val="29"/>
                <c:pt idx="0">
                  <c:v>45.54874353298495</c:v>
                </c:pt>
                <c:pt idx="1">
                  <c:v>64.4536316982208</c:v>
                </c:pt>
                <c:pt idx="2">
                  <c:v>30.64975832317011</c:v>
                </c:pt>
                <c:pt idx="3">
                  <c:v>1.878765659353226</c:v>
                </c:pt>
                <c:pt idx="4">
                  <c:v>15.77585145708085</c:v>
                </c:pt>
                <c:pt idx="5">
                  <c:v>17.87254136493988</c:v>
                </c:pt>
                <c:pt idx="6">
                  <c:v>18.48787485538631</c:v>
                </c:pt>
                <c:pt idx="7">
                  <c:v>16.83311138688092</c:v>
                </c:pt>
                <c:pt idx="8">
                  <c:v>1.505427734973956</c:v>
                </c:pt>
                <c:pt idx="9">
                  <c:v>8.308269993736098</c:v>
                </c:pt>
                <c:pt idx="10">
                  <c:v>6.21685059448734</c:v>
                </c:pt>
                <c:pt idx="11">
                  <c:v>3.572313354752325</c:v>
                </c:pt>
                <c:pt idx="12">
                  <c:v>1.502643387008522</c:v>
                </c:pt>
                <c:pt idx="13">
                  <c:v>1.544957632849408</c:v>
                </c:pt>
                <c:pt idx="14">
                  <c:v>1.681116169975967</c:v>
                </c:pt>
                <c:pt idx="15">
                  <c:v>8.221955206807661</c:v>
                </c:pt>
                <c:pt idx="16">
                  <c:v>1.520525959856941</c:v>
                </c:pt>
                <c:pt idx="17">
                  <c:v>1.744646362990085</c:v>
                </c:pt>
                <c:pt idx="18">
                  <c:v>3.270976315789056</c:v>
                </c:pt>
                <c:pt idx="19">
                  <c:v>3.235838628788654</c:v>
                </c:pt>
                <c:pt idx="20">
                  <c:v>16.1322973236079</c:v>
                </c:pt>
                <c:pt idx="21">
                  <c:v>1.560644100260301</c:v>
                </c:pt>
                <c:pt idx="22">
                  <c:v>3.180779128176421</c:v>
                </c:pt>
                <c:pt idx="23">
                  <c:v>9.34259445997215</c:v>
                </c:pt>
                <c:pt idx="24">
                  <c:v>1.70558705913696</c:v>
                </c:pt>
                <c:pt idx="25">
                  <c:v>3.902552709920163</c:v>
                </c:pt>
                <c:pt idx="26">
                  <c:v>1.635939143832591</c:v>
                </c:pt>
                <c:pt idx="27">
                  <c:v>5.980087126975317</c:v>
                </c:pt>
                <c:pt idx="28">
                  <c:v>2.73371932808524</c:v>
                </c:pt>
              </c:numCache>
            </c:numRef>
          </c:val>
        </c:ser>
        <c:dLbls>
          <c:showLegendKey val="0"/>
          <c:showVal val="0"/>
          <c:showCatName val="0"/>
          <c:showSerName val="0"/>
          <c:showPercent val="0"/>
          <c:showBubbleSize val="0"/>
        </c:dLbls>
        <c:gapWidth val="150"/>
        <c:axId val="2120696728"/>
        <c:axId val="2120699896"/>
      </c:barChart>
      <c:catAx>
        <c:axId val="2120696728"/>
        <c:scaling>
          <c:orientation val="minMax"/>
        </c:scaling>
        <c:delete val="0"/>
        <c:axPos val="b"/>
        <c:majorTickMark val="out"/>
        <c:minorTickMark val="none"/>
        <c:tickLblPos val="nextTo"/>
        <c:txPr>
          <a:bodyPr/>
          <a:lstStyle/>
          <a:p>
            <a:pPr>
              <a:defRPr sz="1400" b="1">
                <a:solidFill>
                  <a:srgbClr val="00B050"/>
                </a:solidFill>
                <a:latin typeface="Times New Roman" pitchFamily="18" charset="0"/>
                <a:cs typeface="Times New Roman" pitchFamily="18" charset="0"/>
              </a:defRPr>
            </a:pPr>
            <a:endParaRPr lang="en-US"/>
          </a:p>
        </c:txPr>
        <c:crossAx val="2120699896"/>
        <c:crosses val="autoZero"/>
        <c:auto val="1"/>
        <c:lblAlgn val="ctr"/>
        <c:lblOffset val="100"/>
        <c:noMultiLvlLbl val="0"/>
      </c:catAx>
      <c:valAx>
        <c:axId val="2120699896"/>
        <c:scaling>
          <c:orientation val="minMax"/>
        </c:scaling>
        <c:delete val="0"/>
        <c:axPos val="l"/>
        <c:title>
          <c:tx>
            <c:rich>
              <a:bodyPr rot="-5400000" vert="horz"/>
              <a:lstStyle/>
              <a:p>
                <a:pPr>
                  <a:defRPr sz="1400">
                    <a:solidFill>
                      <a:srgbClr val="00B050"/>
                    </a:solidFill>
                    <a:latin typeface="Times New Roman" pitchFamily="18" charset="0"/>
                    <a:cs typeface="Times New Roman" pitchFamily="18" charset="0"/>
                  </a:defRPr>
                </a:pPr>
                <a:r>
                  <a:rPr lang="en-US" sz="1400">
                    <a:solidFill>
                      <a:srgbClr val="00B050"/>
                    </a:solidFill>
                    <a:latin typeface="Times New Roman" pitchFamily="18" charset="0"/>
                    <a:cs typeface="Times New Roman" pitchFamily="18" charset="0"/>
                  </a:rPr>
                  <a:t>IVI (%)</a:t>
                </a:r>
              </a:p>
            </c:rich>
          </c:tx>
          <c:layout/>
          <c:overlay val="0"/>
        </c:title>
        <c:numFmt formatCode="General" sourceLinked="1"/>
        <c:majorTickMark val="out"/>
        <c:minorTickMark val="none"/>
        <c:tickLblPos val="nextTo"/>
        <c:txPr>
          <a:bodyPr/>
          <a:lstStyle/>
          <a:p>
            <a:pPr>
              <a:defRPr sz="1400" b="1">
                <a:solidFill>
                  <a:srgbClr val="00B050"/>
                </a:solidFill>
                <a:latin typeface="Times New Roman" pitchFamily="18" charset="0"/>
                <a:cs typeface="Times New Roman" pitchFamily="18" charset="0"/>
              </a:defRPr>
            </a:pPr>
            <a:endParaRPr lang="en-US"/>
          </a:p>
        </c:txPr>
        <c:crossAx val="212069672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manualLayout>
          <c:layoutTarget val="inner"/>
          <c:xMode val="edge"/>
          <c:yMode val="edge"/>
          <c:x val="0.144968970762529"/>
          <c:y val="0.15214506836613"/>
          <c:w val="0.547501329824454"/>
          <c:h val="0.814743999246645"/>
        </c:manualLayout>
      </c:layout>
      <c:scatterChart>
        <c:scatterStyle val="smoothMarker"/>
        <c:varyColors val="0"/>
        <c:ser>
          <c:idx val="0"/>
          <c:order val="0"/>
          <c:tx>
            <c:v>Caatinga preservada</c:v>
          </c:tx>
          <c:xVal>
            <c:numRef>
              <c:f>médias!$U$32:$U$37</c:f>
              <c:numCache>
                <c:formatCode>0.0000</c:formatCode>
                <c:ptCount val="6"/>
                <c:pt idx="0">
                  <c:v>0.000987105263157916</c:v>
                </c:pt>
                <c:pt idx="1">
                  <c:v>0.000817088815789475</c:v>
                </c:pt>
                <c:pt idx="2">
                  <c:v>0.000581921052631579</c:v>
                </c:pt>
                <c:pt idx="3">
                  <c:v>0.000550538925438597</c:v>
                </c:pt>
                <c:pt idx="4">
                  <c:v>0.000877870614035087</c:v>
                </c:pt>
                <c:pt idx="5">
                  <c:v>0.000680454495614035</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ser>
          <c:idx val="1"/>
          <c:order val="1"/>
          <c:tx>
            <c:v>Caatinga alterada</c:v>
          </c:tx>
          <c:spPr>
            <a:ln>
              <a:solidFill>
                <a:srgbClr val="4129CF"/>
              </a:solidFill>
            </a:ln>
          </c:spPr>
          <c:marker>
            <c:spPr>
              <a:ln>
                <a:solidFill>
                  <a:srgbClr val="4129CF"/>
                </a:solidFill>
              </a:ln>
            </c:spPr>
          </c:marker>
          <c:xVal>
            <c:numRef>
              <c:f>médias!$V$32:$V$37</c:f>
              <c:numCache>
                <c:formatCode>0.0000</c:formatCode>
                <c:ptCount val="6"/>
                <c:pt idx="0">
                  <c:v>0.00193081286549711</c:v>
                </c:pt>
                <c:pt idx="1">
                  <c:v>0.00109600548245616</c:v>
                </c:pt>
                <c:pt idx="2">
                  <c:v>0.000762638888888889</c:v>
                </c:pt>
                <c:pt idx="3">
                  <c:v>0.00072416458333335</c:v>
                </c:pt>
                <c:pt idx="4">
                  <c:v>0.00102031250000002</c:v>
                </c:pt>
                <c:pt idx="5">
                  <c:v>0.000901423581871347</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ser>
          <c:idx val="2"/>
          <c:order val="2"/>
          <c:tx>
            <c:v>Buffel</c:v>
          </c:tx>
          <c:spPr>
            <a:ln>
              <a:solidFill>
                <a:srgbClr val="0000FC"/>
              </a:solidFill>
            </a:ln>
          </c:spPr>
          <c:marker>
            <c:spPr>
              <a:ln>
                <a:solidFill>
                  <a:srgbClr val="0000FC"/>
                </a:solidFill>
              </a:ln>
            </c:spPr>
          </c:marker>
          <c:xVal>
            <c:numRef>
              <c:f>médias!$W$32:$W$37</c:f>
              <c:numCache>
                <c:formatCode>0.0000</c:formatCode>
                <c:ptCount val="6"/>
                <c:pt idx="0">
                  <c:v>0.001248317251462</c:v>
                </c:pt>
                <c:pt idx="1">
                  <c:v>0.000927848684210552</c:v>
                </c:pt>
                <c:pt idx="2">
                  <c:v>0.000610729166666667</c:v>
                </c:pt>
                <c:pt idx="3">
                  <c:v>0.000513795687134503</c:v>
                </c:pt>
                <c:pt idx="4">
                  <c:v>0.000869385964912282</c:v>
                </c:pt>
                <c:pt idx="5">
                  <c:v>0.000636586366959069</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ser>
          <c:idx val="3"/>
          <c:order val="3"/>
          <c:tx>
            <c:v>Mangueira</c:v>
          </c:tx>
          <c:spPr>
            <a:ln>
              <a:solidFill>
                <a:srgbClr val="FF0000"/>
              </a:solidFill>
            </a:ln>
          </c:spPr>
          <c:marker>
            <c:spPr>
              <a:ln>
                <a:solidFill>
                  <a:srgbClr val="FF0000"/>
                </a:solidFill>
              </a:ln>
            </c:spPr>
          </c:marker>
          <c:xVal>
            <c:numRef>
              <c:f>médias!$X$32:$X$37</c:f>
              <c:numCache>
                <c:formatCode>0.0000</c:formatCode>
                <c:ptCount val="6"/>
                <c:pt idx="0">
                  <c:v>0.0153116825657895</c:v>
                </c:pt>
                <c:pt idx="1">
                  <c:v>0.0139616688596491</c:v>
                </c:pt>
                <c:pt idx="2">
                  <c:v>0.01152665625</c:v>
                </c:pt>
                <c:pt idx="3">
                  <c:v>0.0115953209064328</c:v>
                </c:pt>
                <c:pt idx="4">
                  <c:v>0.0164046907894737</c:v>
                </c:pt>
                <c:pt idx="5">
                  <c:v>0.0146019736842107</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dLbls>
          <c:showLegendKey val="0"/>
          <c:showVal val="0"/>
          <c:showCatName val="0"/>
          <c:showSerName val="0"/>
          <c:showPercent val="0"/>
          <c:showBubbleSize val="0"/>
        </c:dLbls>
        <c:axId val="2114009944"/>
        <c:axId val="2114002264"/>
      </c:scatterChart>
      <c:valAx>
        <c:axId val="2114009944"/>
        <c:scaling>
          <c:orientation val="minMax"/>
        </c:scaling>
        <c:delete val="0"/>
        <c:axPos val="t"/>
        <c:title>
          <c:tx>
            <c:rich>
              <a:bodyPr/>
              <a:lstStyle/>
              <a:p>
                <a:pPr>
                  <a:defRPr sz="1400"/>
                </a:pPr>
                <a:r>
                  <a:rPr lang="pt-BR" sz="1400"/>
                  <a:t>Estoque de fósforo (Mg.ha-1)</a:t>
                </a:r>
              </a:p>
            </c:rich>
          </c:tx>
          <c:layout/>
          <c:overlay val="0"/>
          <c:spPr>
            <a:noFill/>
            <a:ln w="25400">
              <a:noFill/>
            </a:ln>
          </c:spPr>
        </c:title>
        <c:numFmt formatCode="0.0000" sourceLinked="1"/>
        <c:majorTickMark val="out"/>
        <c:minorTickMark val="none"/>
        <c:tickLblPos val="nextTo"/>
        <c:txPr>
          <a:bodyPr rot="0" vert="horz"/>
          <a:lstStyle/>
          <a:p>
            <a:pPr>
              <a:defRPr/>
            </a:pPr>
            <a:endParaRPr lang="en-US"/>
          </a:p>
        </c:txPr>
        <c:crossAx val="2114002264"/>
        <c:crosses val="autoZero"/>
        <c:crossBetween val="midCat"/>
      </c:valAx>
      <c:valAx>
        <c:axId val="2114002264"/>
        <c:scaling>
          <c:orientation val="maxMin"/>
        </c:scaling>
        <c:delete val="0"/>
        <c:axPos val="l"/>
        <c:title>
          <c:tx>
            <c:rich>
              <a:bodyPr rot="-5400000" vert="horz"/>
              <a:lstStyle/>
              <a:p>
                <a:pPr>
                  <a:defRPr/>
                </a:pPr>
                <a:r>
                  <a:rPr lang="en-US"/>
                  <a:t>profundidade (cm)</a:t>
                </a:r>
              </a:p>
            </c:rich>
          </c:tx>
          <c:layout/>
          <c:overlay val="0"/>
          <c:spPr>
            <a:noFill/>
            <a:ln w="25400">
              <a:noFill/>
            </a:ln>
          </c:spPr>
        </c:title>
        <c:numFmt formatCode="General" sourceLinked="1"/>
        <c:majorTickMark val="out"/>
        <c:minorTickMark val="none"/>
        <c:tickLblPos val="nextTo"/>
        <c:crossAx val="2114009944"/>
        <c:crosses val="autoZero"/>
        <c:crossBetween val="midCat"/>
      </c:valAx>
    </c:plotArea>
    <c:legend>
      <c:legendPos val="r"/>
      <c:layout>
        <c:manualLayout>
          <c:xMode val="edge"/>
          <c:yMode val="edge"/>
          <c:x val="0.677145870078487"/>
          <c:y val="0.286185435643707"/>
          <c:w val="0.308632007241711"/>
          <c:h val="0.427629128712586"/>
        </c:manualLayout>
      </c:layout>
      <c:overlay val="0"/>
      <c:txPr>
        <a:bodyPr/>
        <a:lstStyle/>
        <a:p>
          <a:pPr>
            <a:defRPr sz="1400"/>
          </a:pPr>
          <a:endParaRPr lang="en-US"/>
        </a:p>
      </c:txPr>
    </c:legend>
    <c:plotVisOnly val="1"/>
    <c:dispBlanksAs val="gap"/>
    <c:showDLblsOverMax val="0"/>
  </c:chart>
  <c:spPr>
    <a:solidFill>
      <a:srgbClr val="00CC99"/>
    </a:solidFill>
  </c:spPr>
  <c:txPr>
    <a:bodyPr/>
    <a:lstStyle/>
    <a:p>
      <a:pPr>
        <a:defRPr sz="12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manualLayout>
          <c:layoutTarget val="inner"/>
          <c:xMode val="edge"/>
          <c:yMode val="edge"/>
          <c:x val="0.13423052848382"/>
          <c:y val="0.149189164060301"/>
          <c:w val="0.545848441832839"/>
          <c:h val="0.810491150408201"/>
        </c:manualLayout>
      </c:layout>
      <c:scatterChart>
        <c:scatterStyle val="smoothMarker"/>
        <c:varyColors val="0"/>
        <c:ser>
          <c:idx val="0"/>
          <c:order val="0"/>
          <c:tx>
            <c:v>Caatinga preservada</c:v>
          </c:tx>
          <c:xVal>
            <c:numRef>
              <c:f>médias!$AE$32:$AE$37</c:f>
              <c:numCache>
                <c:formatCode>0.000</c:formatCode>
                <c:ptCount val="6"/>
                <c:pt idx="0">
                  <c:v>0.08525</c:v>
                </c:pt>
                <c:pt idx="1">
                  <c:v>0.0531976973684221</c:v>
                </c:pt>
                <c:pt idx="2">
                  <c:v>0.0386792763157897</c:v>
                </c:pt>
                <c:pt idx="3">
                  <c:v>0.0334365131578948</c:v>
                </c:pt>
                <c:pt idx="4">
                  <c:v>0.0728798245614035</c:v>
                </c:pt>
                <c:pt idx="5">
                  <c:v>0.072061622807019</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ser>
          <c:idx val="1"/>
          <c:order val="1"/>
          <c:tx>
            <c:v>Caatinga alterada</c:v>
          </c:tx>
          <c:spPr>
            <a:ln>
              <a:solidFill>
                <a:schemeClr val="tx2">
                  <a:lumMod val="50000"/>
                </a:schemeClr>
              </a:solidFill>
            </a:ln>
          </c:spPr>
          <c:marker>
            <c:spPr>
              <a:ln>
                <a:solidFill>
                  <a:schemeClr val="tx2">
                    <a:lumMod val="50000"/>
                  </a:schemeClr>
                </a:solidFill>
              </a:ln>
            </c:spPr>
          </c:marker>
          <c:xVal>
            <c:numRef>
              <c:f>médias!$AF$32:$AF$37</c:f>
              <c:numCache>
                <c:formatCode>0.000</c:formatCode>
                <c:ptCount val="6"/>
                <c:pt idx="0">
                  <c:v>0.0117978947368422</c:v>
                </c:pt>
                <c:pt idx="1">
                  <c:v>0.00843081140350877</c:v>
                </c:pt>
                <c:pt idx="2">
                  <c:v>0.00835833333333335</c:v>
                </c:pt>
                <c:pt idx="3">
                  <c:v>0.00933450000000002</c:v>
                </c:pt>
                <c:pt idx="4">
                  <c:v>0.0224826754385968</c:v>
                </c:pt>
                <c:pt idx="5">
                  <c:v>0.0201135263157895</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ser>
          <c:idx val="2"/>
          <c:order val="2"/>
          <c:tx>
            <c:v>Buffel</c:v>
          </c:tx>
          <c:spPr>
            <a:ln>
              <a:solidFill>
                <a:srgbClr val="0000FC"/>
              </a:solidFill>
            </a:ln>
          </c:spPr>
          <c:marker>
            <c:spPr>
              <a:ln>
                <a:solidFill>
                  <a:srgbClr val="0000FC"/>
                </a:solidFill>
              </a:ln>
            </c:spPr>
          </c:marker>
          <c:xVal>
            <c:numRef>
              <c:f>médias!$AG$32:$AG$37</c:f>
              <c:numCache>
                <c:formatCode>0.000</c:formatCode>
                <c:ptCount val="6"/>
                <c:pt idx="0">
                  <c:v>0.0234917543859649</c:v>
                </c:pt>
                <c:pt idx="1">
                  <c:v>0.023264298245614</c:v>
                </c:pt>
                <c:pt idx="2">
                  <c:v>0.0179465</c:v>
                </c:pt>
                <c:pt idx="3">
                  <c:v>0.0174371710526316</c:v>
                </c:pt>
                <c:pt idx="4">
                  <c:v>0.0351473684210529</c:v>
                </c:pt>
                <c:pt idx="5">
                  <c:v>0.0449582412280702</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ser>
          <c:idx val="3"/>
          <c:order val="3"/>
          <c:tx>
            <c:v>Mangueira</c:v>
          </c:tx>
          <c:spPr>
            <a:ln>
              <a:solidFill>
                <a:srgbClr val="FF0000"/>
              </a:solidFill>
            </a:ln>
          </c:spPr>
          <c:marker>
            <c:spPr>
              <a:ln>
                <a:solidFill>
                  <a:srgbClr val="FF0000"/>
                </a:solidFill>
              </a:ln>
            </c:spPr>
          </c:marker>
          <c:xVal>
            <c:numRef>
              <c:f>médias!$AH$32:$AH$37</c:f>
              <c:numCache>
                <c:formatCode>0.000</c:formatCode>
                <c:ptCount val="6"/>
                <c:pt idx="0">
                  <c:v>0.0116425657894739</c:v>
                </c:pt>
                <c:pt idx="1">
                  <c:v>0.0115555263157897</c:v>
                </c:pt>
                <c:pt idx="2">
                  <c:v>0.0109309210526316</c:v>
                </c:pt>
                <c:pt idx="3">
                  <c:v>0.0151132456140351</c:v>
                </c:pt>
                <c:pt idx="4">
                  <c:v>0.0270337500000005</c:v>
                </c:pt>
                <c:pt idx="5">
                  <c:v>0.0248360526315789</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dLbls>
          <c:showLegendKey val="0"/>
          <c:showVal val="0"/>
          <c:showCatName val="0"/>
          <c:showSerName val="0"/>
          <c:showPercent val="0"/>
          <c:showBubbleSize val="0"/>
        </c:dLbls>
        <c:axId val="2113991672"/>
        <c:axId val="2113986200"/>
      </c:scatterChart>
      <c:valAx>
        <c:axId val="2113991672"/>
        <c:scaling>
          <c:orientation val="minMax"/>
        </c:scaling>
        <c:delete val="0"/>
        <c:axPos val="t"/>
        <c:title>
          <c:tx>
            <c:rich>
              <a:bodyPr/>
              <a:lstStyle/>
              <a:p>
                <a:pPr>
                  <a:defRPr/>
                </a:pPr>
                <a:r>
                  <a:rPr lang="pt-BR"/>
                  <a:t>Estoque de cálcio (Mg.ha-1)</a:t>
                </a:r>
              </a:p>
            </c:rich>
          </c:tx>
          <c:layout/>
          <c:overlay val="0"/>
          <c:spPr>
            <a:noFill/>
            <a:ln w="25400">
              <a:noFill/>
            </a:ln>
          </c:spPr>
        </c:title>
        <c:numFmt formatCode="0.000" sourceLinked="1"/>
        <c:majorTickMark val="out"/>
        <c:minorTickMark val="none"/>
        <c:tickLblPos val="nextTo"/>
        <c:txPr>
          <a:bodyPr rot="0" vert="horz"/>
          <a:lstStyle/>
          <a:p>
            <a:pPr>
              <a:defRPr/>
            </a:pPr>
            <a:endParaRPr lang="en-US"/>
          </a:p>
        </c:txPr>
        <c:crossAx val="2113986200"/>
        <c:crosses val="autoZero"/>
        <c:crossBetween val="midCat"/>
      </c:valAx>
      <c:valAx>
        <c:axId val="2113986200"/>
        <c:scaling>
          <c:orientation val="maxMin"/>
        </c:scaling>
        <c:delete val="0"/>
        <c:axPos val="l"/>
        <c:title>
          <c:tx>
            <c:rich>
              <a:bodyPr rot="-5400000" vert="horz"/>
              <a:lstStyle/>
              <a:p>
                <a:pPr>
                  <a:defRPr/>
                </a:pPr>
                <a:r>
                  <a:rPr lang="en-US"/>
                  <a:t>profundidade (cm)</a:t>
                </a:r>
              </a:p>
            </c:rich>
          </c:tx>
          <c:layout/>
          <c:overlay val="0"/>
          <c:spPr>
            <a:noFill/>
            <a:ln w="25400">
              <a:noFill/>
            </a:ln>
          </c:spPr>
        </c:title>
        <c:numFmt formatCode="General" sourceLinked="1"/>
        <c:majorTickMark val="out"/>
        <c:minorTickMark val="none"/>
        <c:tickLblPos val="nextTo"/>
        <c:txPr>
          <a:bodyPr/>
          <a:lstStyle/>
          <a:p>
            <a:pPr>
              <a:defRPr>
                <a:solidFill>
                  <a:schemeClr val="tx1">
                    <a:lumMod val="10000"/>
                  </a:schemeClr>
                </a:solidFill>
              </a:defRPr>
            </a:pPr>
            <a:endParaRPr lang="en-US"/>
          </a:p>
        </c:txPr>
        <c:crossAx val="2113991672"/>
        <c:crosses val="autoZero"/>
        <c:crossBetween val="midCat"/>
      </c:valAx>
    </c:plotArea>
    <c:legend>
      <c:legendPos val="r"/>
      <c:layout>
        <c:manualLayout>
          <c:xMode val="edge"/>
          <c:yMode val="edge"/>
          <c:x val="0.663847780126851"/>
          <c:y val="0.329862204724418"/>
          <c:w val="0.319238900634255"/>
          <c:h val="0.500001093613309"/>
        </c:manualLayout>
      </c:layout>
      <c:overlay val="0"/>
    </c:legend>
    <c:plotVisOnly val="1"/>
    <c:dispBlanksAs val="gap"/>
    <c:showDLblsOverMax val="0"/>
  </c:chart>
  <c:spPr>
    <a:solidFill>
      <a:srgbClr val="FFFFFF"/>
    </a:solidFill>
    <a:ln w="12700">
      <a:solidFill>
        <a:srgbClr val="000000"/>
      </a:solidFill>
      <a:prstDash val="solid"/>
    </a:ln>
  </c:spPr>
  <c:txPr>
    <a:bodyPr/>
    <a:lstStyle/>
    <a:p>
      <a:pPr>
        <a:defRPr sz="1200">
          <a:solidFill>
            <a:schemeClr val="tx1">
              <a:lumMod val="10000"/>
            </a:schemeClr>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scatterChart>
        <c:scatterStyle val="smoothMarker"/>
        <c:varyColors val="0"/>
        <c:ser>
          <c:idx val="0"/>
          <c:order val="0"/>
          <c:tx>
            <c:v>Caatinga preservada</c:v>
          </c:tx>
          <c:xVal>
            <c:numRef>
              <c:f>médias!$AO$32:$AO$37</c:f>
              <c:numCache>
                <c:formatCode>0.000</c:formatCode>
                <c:ptCount val="6"/>
                <c:pt idx="0">
                  <c:v>0.0155469078947368</c:v>
                </c:pt>
                <c:pt idx="1">
                  <c:v>0.0102223026315789</c:v>
                </c:pt>
                <c:pt idx="2">
                  <c:v>0.00893664473684233</c:v>
                </c:pt>
                <c:pt idx="3">
                  <c:v>0.00962677631578952</c:v>
                </c:pt>
                <c:pt idx="4">
                  <c:v>0.024561447368421</c:v>
                </c:pt>
                <c:pt idx="5">
                  <c:v>0.0282279605263162</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ser>
          <c:idx val="1"/>
          <c:order val="1"/>
          <c:tx>
            <c:v>Caatinga alterada</c:v>
          </c:tx>
          <c:spPr>
            <a:ln>
              <a:solidFill>
                <a:srgbClr val="FFFF00"/>
              </a:solidFill>
            </a:ln>
          </c:spPr>
          <c:marker>
            <c:spPr>
              <a:ln>
                <a:solidFill>
                  <a:srgbClr val="FFFF00"/>
                </a:solidFill>
              </a:ln>
            </c:spPr>
          </c:marker>
          <c:xVal>
            <c:numRef>
              <c:f>médias!$AP$32:$AP$37</c:f>
              <c:numCache>
                <c:formatCode>0.000</c:formatCode>
                <c:ptCount val="6"/>
                <c:pt idx="0">
                  <c:v>0.0540532017543871</c:v>
                </c:pt>
                <c:pt idx="1">
                  <c:v>0.0250175164473684</c:v>
                </c:pt>
                <c:pt idx="2">
                  <c:v>0.0209489583333333</c:v>
                </c:pt>
                <c:pt idx="3">
                  <c:v>0.0211878333333333</c:v>
                </c:pt>
                <c:pt idx="4">
                  <c:v>0.0442135416666667</c:v>
                </c:pt>
                <c:pt idx="5">
                  <c:v>0.0431156973684211</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ser>
          <c:idx val="2"/>
          <c:order val="2"/>
          <c:tx>
            <c:v>Buffel</c:v>
          </c:tx>
          <c:spPr>
            <a:ln>
              <a:solidFill>
                <a:srgbClr val="0000FC"/>
              </a:solidFill>
            </a:ln>
          </c:spPr>
          <c:marker>
            <c:spPr>
              <a:ln>
                <a:solidFill>
                  <a:srgbClr val="0000FC"/>
                </a:solidFill>
              </a:ln>
            </c:spPr>
          </c:marker>
          <c:xVal>
            <c:numRef>
              <c:f>médias!$AQ$32:$AQ$37</c:f>
              <c:numCache>
                <c:formatCode>0.000</c:formatCode>
                <c:ptCount val="6"/>
                <c:pt idx="0">
                  <c:v>0.0953399122807017</c:v>
                </c:pt>
                <c:pt idx="1">
                  <c:v>0.079752192982457</c:v>
                </c:pt>
                <c:pt idx="2">
                  <c:v>0.070785</c:v>
                </c:pt>
                <c:pt idx="3">
                  <c:v>0.076149671052632</c:v>
                </c:pt>
                <c:pt idx="4">
                  <c:v>0.149004385964912</c:v>
                </c:pt>
                <c:pt idx="5">
                  <c:v>0.151363706140351</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ser>
          <c:idx val="3"/>
          <c:order val="3"/>
          <c:tx>
            <c:v>Mangueira</c:v>
          </c:tx>
          <c:spPr>
            <a:ln>
              <a:solidFill>
                <a:srgbClr val="FF0000"/>
              </a:solidFill>
            </a:ln>
          </c:spPr>
          <c:marker>
            <c:spPr>
              <a:ln>
                <a:solidFill>
                  <a:srgbClr val="FF0000"/>
                </a:solidFill>
              </a:ln>
            </c:spPr>
          </c:marker>
          <c:xVal>
            <c:numRef>
              <c:f>médias!$AR$32:$AR$37</c:f>
              <c:numCache>
                <c:formatCode>0.000</c:formatCode>
                <c:ptCount val="6"/>
                <c:pt idx="0">
                  <c:v>0.0784713815789474</c:v>
                </c:pt>
                <c:pt idx="1">
                  <c:v>0.0757780701754388</c:v>
                </c:pt>
                <c:pt idx="2">
                  <c:v>0.0613346125730994</c:v>
                </c:pt>
                <c:pt idx="3">
                  <c:v>0.0800476608187134</c:v>
                </c:pt>
                <c:pt idx="4">
                  <c:v>0.129108552631579</c:v>
                </c:pt>
                <c:pt idx="5">
                  <c:v>0.113006578947368</c:v>
                </c:pt>
              </c:numCache>
            </c:numRef>
          </c:xVal>
          <c:yVal>
            <c:numRef>
              <c:f>médias!$J$32:$J$37</c:f>
              <c:numCache>
                <c:formatCode>General</c:formatCode>
                <c:ptCount val="6"/>
                <c:pt idx="0">
                  <c:v>2.5</c:v>
                </c:pt>
                <c:pt idx="1">
                  <c:v>5.0</c:v>
                </c:pt>
                <c:pt idx="2">
                  <c:v>7.5</c:v>
                </c:pt>
                <c:pt idx="3">
                  <c:v>10.0</c:v>
                </c:pt>
                <c:pt idx="4">
                  <c:v>15.0</c:v>
                </c:pt>
                <c:pt idx="5">
                  <c:v>20.0</c:v>
                </c:pt>
              </c:numCache>
            </c:numRef>
          </c:yVal>
          <c:smooth val="1"/>
        </c:ser>
        <c:dLbls>
          <c:showLegendKey val="0"/>
          <c:showVal val="0"/>
          <c:showCatName val="0"/>
          <c:showSerName val="0"/>
          <c:showPercent val="0"/>
          <c:showBubbleSize val="0"/>
        </c:dLbls>
        <c:axId val="2112726792"/>
        <c:axId val="2112734520"/>
      </c:scatterChart>
      <c:valAx>
        <c:axId val="2112726792"/>
        <c:scaling>
          <c:orientation val="minMax"/>
        </c:scaling>
        <c:delete val="0"/>
        <c:axPos val="t"/>
        <c:title>
          <c:tx>
            <c:rich>
              <a:bodyPr/>
              <a:lstStyle/>
              <a:p>
                <a:pPr>
                  <a:defRPr/>
                </a:pPr>
                <a:r>
                  <a:rPr lang="pt-BR"/>
                  <a:t>Estoque de magnésio (Mg.ha-1)</a:t>
                </a:r>
              </a:p>
            </c:rich>
          </c:tx>
          <c:layout/>
          <c:overlay val="0"/>
          <c:spPr>
            <a:noFill/>
            <a:ln w="25400">
              <a:noFill/>
            </a:ln>
          </c:spPr>
        </c:title>
        <c:numFmt formatCode="0.000" sourceLinked="1"/>
        <c:majorTickMark val="out"/>
        <c:minorTickMark val="none"/>
        <c:tickLblPos val="nextTo"/>
        <c:txPr>
          <a:bodyPr rot="0" vert="horz"/>
          <a:lstStyle/>
          <a:p>
            <a:pPr>
              <a:defRPr/>
            </a:pPr>
            <a:endParaRPr lang="en-US"/>
          </a:p>
        </c:txPr>
        <c:crossAx val="2112734520"/>
        <c:crosses val="autoZero"/>
        <c:crossBetween val="midCat"/>
      </c:valAx>
      <c:valAx>
        <c:axId val="2112734520"/>
        <c:scaling>
          <c:orientation val="maxMin"/>
        </c:scaling>
        <c:delete val="0"/>
        <c:axPos val="l"/>
        <c:title>
          <c:tx>
            <c:rich>
              <a:bodyPr rot="-5400000" vert="horz"/>
              <a:lstStyle/>
              <a:p>
                <a:pPr>
                  <a:defRPr/>
                </a:pPr>
                <a:r>
                  <a:rPr lang="en-US"/>
                  <a:t>profundidade (cm)</a:t>
                </a:r>
              </a:p>
            </c:rich>
          </c:tx>
          <c:layout/>
          <c:overlay val="0"/>
          <c:spPr>
            <a:noFill/>
            <a:ln w="25400">
              <a:noFill/>
            </a:ln>
          </c:spPr>
        </c:title>
        <c:numFmt formatCode="General" sourceLinked="1"/>
        <c:majorTickMark val="out"/>
        <c:minorTickMark val="none"/>
        <c:tickLblPos val="nextTo"/>
        <c:crossAx val="2112726792"/>
        <c:crosses val="autoZero"/>
        <c:crossBetween val="midCat"/>
      </c:valAx>
    </c:plotArea>
    <c:legend>
      <c:legendPos val="r"/>
      <c:layout>
        <c:manualLayout>
          <c:xMode val="edge"/>
          <c:yMode val="edge"/>
          <c:x val="0.663847780126851"/>
          <c:y val="0.329862204724418"/>
          <c:w val="0.336152219873155"/>
          <c:h val="0.564815908428122"/>
        </c:manualLayout>
      </c:layout>
      <c:overlay val="0"/>
    </c:legend>
    <c:plotVisOnly val="1"/>
    <c:dispBlanksAs val="gap"/>
    <c:showDLblsOverMax val="0"/>
  </c:chart>
  <c:spPr>
    <a:solidFill>
      <a:srgbClr val="FFFFFF"/>
    </a:solidFill>
    <a:ln w="12700">
      <a:solidFill>
        <a:srgbClr val="000000"/>
      </a:solidFill>
      <a:prstDash val="solid"/>
    </a:ln>
  </c:spPr>
  <c:txPr>
    <a:bodyPr/>
    <a:lstStyle/>
    <a:p>
      <a:pPr>
        <a:defRPr sz="1200">
          <a:solidFill>
            <a:schemeClr val="tx1">
              <a:lumMod val="10000"/>
            </a:schemeClr>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'C. Preservada'!$V$30</c:f>
              <c:strCache>
                <c:ptCount val="1"/>
                <c:pt idx="0">
                  <c:v>Caatinga preservadda</c:v>
                </c:pt>
              </c:strCache>
            </c:strRef>
          </c:tx>
          <c:spPr>
            <a:ln w="28575">
              <a:noFill/>
            </a:ln>
          </c:spPr>
          <c:xVal>
            <c:numRef>
              <c:f>'C. Preservada'!$V$31:$V$39</c:f>
              <c:numCache>
                <c:formatCode>0.00</c:formatCode>
                <c:ptCount val="9"/>
                <c:pt idx="0">
                  <c:v>26.221591071</c:v>
                </c:pt>
                <c:pt idx="1">
                  <c:v>16.753295559</c:v>
                </c:pt>
                <c:pt idx="2">
                  <c:v>13.182213798</c:v>
                </c:pt>
                <c:pt idx="3">
                  <c:v>13.91076531</c:v>
                </c:pt>
                <c:pt idx="4">
                  <c:v>27.181787958</c:v>
                </c:pt>
                <c:pt idx="5">
                  <c:v>32.72409441600001</c:v>
                </c:pt>
                <c:pt idx="6">
                  <c:v>32.63709657</c:v>
                </c:pt>
                <c:pt idx="7">
                  <c:v>26.44409710799999</c:v>
                </c:pt>
                <c:pt idx="8">
                  <c:v>24.80422565400003</c:v>
                </c:pt>
              </c:numCache>
            </c:numRef>
          </c:xVal>
          <c:yVal>
            <c:numRef>
              <c:f>'C. Preservada'!$U$31:$U$39</c:f>
              <c:numCache>
                <c:formatCode>General</c:formatCode>
                <c:ptCount val="9"/>
                <c:pt idx="0">
                  <c:v>5.0</c:v>
                </c:pt>
                <c:pt idx="1">
                  <c:v>10.0</c:v>
                </c:pt>
                <c:pt idx="2">
                  <c:v>15.0</c:v>
                </c:pt>
                <c:pt idx="3">
                  <c:v>20.0</c:v>
                </c:pt>
                <c:pt idx="4">
                  <c:v>30.0</c:v>
                </c:pt>
                <c:pt idx="5">
                  <c:v>40.0</c:v>
                </c:pt>
                <c:pt idx="6">
                  <c:v>60.0</c:v>
                </c:pt>
                <c:pt idx="7">
                  <c:v>80.0</c:v>
                </c:pt>
                <c:pt idx="8">
                  <c:v>100.0</c:v>
                </c:pt>
              </c:numCache>
            </c:numRef>
          </c:yVal>
          <c:smooth val="0"/>
        </c:ser>
        <c:ser>
          <c:idx val="1"/>
          <c:order val="1"/>
          <c:tx>
            <c:strRef>
              <c:f>'C. Preservada'!$W$30</c:f>
              <c:strCache>
                <c:ptCount val="1"/>
                <c:pt idx="0">
                  <c:v>Caatinga degradada</c:v>
                </c:pt>
              </c:strCache>
            </c:strRef>
          </c:tx>
          <c:spPr>
            <a:ln w="28575">
              <a:noFill/>
            </a:ln>
          </c:spPr>
          <c:xVal>
            <c:numRef>
              <c:f>'C. Preservada'!$W$31:$W$39</c:f>
              <c:numCache>
                <c:formatCode>0.00</c:formatCode>
                <c:ptCount val="9"/>
                <c:pt idx="0">
                  <c:v>22.8580094925</c:v>
                </c:pt>
                <c:pt idx="1">
                  <c:v>13.28123979</c:v>
                </c:pt>
                <c:pt idx="2">
                  <c:v>13.7698580175</c:v>
                </c:pt>
                <c:pt idx="3">
                  <c:v>12.26305411500001</c:v>
                </c:pt>
                <c:pt idx="4">
                  <c:v>25.99767729</c:v>
                </c:pt>
                <c:pt idx="5">
                  <c:v>24.40789806000003</c:v>
                </c:pt>
                <c:pt idx="6">
                  <c:v>26.956290465</c:v>
                </c:pt>
                <c:pt idx="7">
                  <c:v>24.00082542000004</c:v>
                </c:pt>
                <c:pt idx="8">
                  <c:v>24.17678425499999</c:v>
                </c:pt>
              </c:numCache>
            </c:numRef>
          </c:xVal>
          <c:yVal>
            <c:numRef>
              <c:f>'C. Preservada'!$U$31:$U$39</c:f>
              <c:numCache>
                <c:formatCode>General</c:formatCode>
                <c:ptCount val="9"/>
                <c:pt idx="0">
                  <c:v>5.0</c:v>
                </c:pt>
                <c:pt idx="1">
                  <c:v>10.0</c:v>
                </c:pt>
                <c:pt idx="2">
                  <c:v>15.0</c:v>
                </c:pt>
                <c:pt idx="3">
                  <c:v>20.0</c:v>
                </c:pt>
                <c:pt idx="4">
                  <c:v>30.0</c:v>
                </c:pt>
                <c:pt idx="5">
                  <c:v>40.0</c:v>
                </c:pt>
                <c:pt idx="6">
                  <c:v>60.0</c:v>
                </c:pt>
                <c:pt idx="7">
                  <c:v>80.0</c:v>
                </c:pt>
                <c:pt idx="8">
                  <c:v>100.0</c:v>
                </c:pt>
              </c:numCache>
            </c:numRef>
          </c:yVal>
          <c:smooth val="0"/>
        </c:ser>
        <c:ser>
          <c:idx val="2"/>
          <c:order val="2"/>
          <c:tx>
            <c:strRef>
              <c:f>'C. Preservada'!$X$30</c:f>
              <c:strCache>
                <c:ptCount val="1"/>
                <c:pt idx="0">
                  <c:v>Buffel</c:v>
                </c:pt>
              </c:strCache>
            </c:strRef>
          </c:tx>
          <c:spPr>
            <a:ln w="28575">
              <a:noFill/>
            </a:ln>
          </c:spPr>
          <c:xVal>
            <c:numRef>
              <c:f>'C. Preservada'!$X$31:$X$39</c:f>
              <c:numCache>
                <c:formatCode>0.00</c:formatCode>
                <c:ptCount val="9"/>
                <c:pt idx="0">
                  <c:v>24.51274566</c:v>
                </c:pt>
                <c:pt idx="1">
                  <c:v>15.32075931750002</c:v>
                </c:pt>
                <c:pt idx="2">
                  <c:v>12.85558969500003</c:v>
                </c:pt>
                <c:pt idx="3">
                  <c:v>12.7369533525</c:v>
                </c:pt>
                <c:pt idx="4">
                  <c:v>27.27264793499972</c:v>
                </c:pt>
                <c:pt idx="5">
                  <c:v>28.00226442</c:v>
                </c:pt>
                <c:pt idx="6">
                  <c:v>26.86187263499999</c:v>
                </c:pt>
                <c:pt idx="7">
                  <c:v>26.65387296000003</c:v>
                </c:pt>
                <c:pt idx="8">
                  <c:v>24.37968819000002</c:v>
                </c:pt>
              </c:numCache>
            </c:numRef>
          </c:xVal>
          <c:yVal>
            <c:numRef>
              <c:f>'C. Preservada'!$U$31:$U$39</c:f>
              <c:numCache>
                <c:formatCode>General</c:formatCode>
                <c:ptCount val="9"/>
                <c:pt idx="0">
                  <c:v>5.0</c:v>
                </c:pt>
                <c:pt idx="1">
                  <c:v>10.0</c:v>
                </c:pt>
                <c:pt idx="2">
                  <c:v>15.0</c:v>
                </c:pt>
                <c:pt idx="3">
                  <c:v>20.0</c:v>
                </c:pt>
                <c:pt idx="4">
                  <c:v>30.0</c:v>
                </c:pt>
                <c:pt idx="5">
                  <c:v>40.0</c:v>
                </c:pt>
                <c:pt idx="6">
                  <c:v>60.0</c:v>
                </c:pt>
                <c:pt idx="7">
                  <c:v>80.0</c:v>
                </c:pt>
                <c:pt idx="8">
                  <c:v>100.0</c:v>
                </c:pt>
              </c:numCache>
            </c:numRef>
          </c:yVal>
          <c:smooth val="0"/>
        </c:ser>
        <c:ser>
          <c:idx val="3"/>
          <c:order val="3"/>
          <c:tx>
            <c:strRef>
              <c:f>'C. Preservada'!$Y$30</c:f>
              <c:strCache>
                <c:ptCount val="1"/>
                <c:pt idx="0">
                  <c:v>Gliricídia </c:v>
                </c:pt>
              </c:strCache>
            </c:strRef>
          </c:tx>
          <c:spPr>
            <a:ln w="28575">
              <a:noFill/>
            </a:ln>
          </c:spPr>
          <c:xVal>
            <c:numRef>
              <c:f>'C. Preservada'!$Y$31:$Y$39</c:f>
              <c:numCache>
                <c:formatCode>0.00</c:formatCode>
                <c:ptCount val="9"/>
                <c:pt idx="0">
                  <c:v>18.04480353</c:v>
                </c:pt>
                <c:pt idx="1">
                  <c:v>18.2</c:v>
                </c:pt>
                <c:pt idx="2">
                  <c:v>19.56952958999973</c:v>
                </c:pt>
                <c:pt idx="3">
                  <c:v>14.52318894</c:v>
                </c:pt>
                <c:pt idx="4">
                  <c:v>29.86655373</c:v>
                </c:pt>
                <c:pt idx="5">
                  <c:v>31.61199132000005</c:v>
                </c:pt>
                <c:pt idx="6">
                  <c:v>29.17510946999999</c:v>
                </c:pt>
                <c:pt idx="7">
                  <c:v>25.63584308999999</c:v>
                </c:pt>
                <c:pt idx="8">
                  <c:v>24.47333615999997</c:v>
                </c:pt>
              </c:numCache>
            </c:numRef>
          </c:xVal>
          <c:yVal>
            <c:numRef>
              <c:f>'C. Preservada'!$U$31:$U$39</c:f>
              <c:numCache>
                <c:formatCode>General</c:formatCode>
                <c:ptCount val="9"/>
                <c:pt idx="0">
                  <c:v>5.0</c:v>
                </c:pt>
                <c:pt idx="1">
                  <c:v>10.0</c:v>
                </c:pt>
                <c:pt idx="2">
                  <c:v>15.0</c:v>
                </c:pt>
                <c:pt idx="3">
                  <c:v>20.0</c:v>
                </c:pt>
                <c:pt idx="4">
                  <c:v>30.0</c:v>
                </c:pt>
                <c:pt idx="5">
                  <c:v>40.0</c:v>
                </c:pt>
                <c:pt idx="6">
                  <c:v>60.0</c:v>
                </c:pt>
                <c:pt idx="7">
                  <c:v>80.0</c:v>
                </c:pt>
                <c:pt idx="8">
                  <c:v>100.0</c:v>
                </c:pt>
              </c:numCache>
            </c:numRef>
          </c:yVal>
          <c:smooth val="0"/>
        </c:ser>
        <c:ser>
          <c:idx val="4"/>
          <c:order val="4"/>
          <c:tx>
            <c:strRef>
              <c:f>'C. Preservada'!$Z$30</c:f>
              <c:strCache>
                <c:ptCount val="1"/>
                <c:pt idx="0">
                  <c:v>Leucena</c:v>
                </c:pt>
              </c:strCache>
            </c:strRef>
          </c:tx>
          <c:spPr>
            <a:ln w="28575">
              <a:noFill/>
            </a:ln>
          </c:spPr>
          <c:xVal>
            <c:numRef>
              <c:f>'C. Preservada'!$Z$31:$Z$39</c:f>
              <c:numCache>
                <c:formatCode>0.00</c:formatCode>
                <c:ptCount val="9"/>
                <c:pt idx="0">
                  <c:v>16.43410977</c:v>
                </c:pt>
                <c:pt idx="1">
                  <c:v>19.2</c:v>
                </c:pt>
                <c:pt idx="2">
                  <c:v>19.56952958999973</c:v>
                </c:pt>
                <c:pt idx="3">
                  <c:v>18.53310556500002</c:v>
                </c:pt>
                <c:pt idx="4">
                  <c:v>35.7577974</c:v>
                </c:pt>
                <c:pt idx="5">
                  <c:v>34.56121500000001</c:v>
                </c:pt>
                <c:pt idx="6">
                  <c:v>29.67867123</c:v>
                </c:pt>
                <c:pt idx="7">
                  <c:v>22.85939798999999</c:v>
                </c:pt>
                <c:pt idx="8">
                  <c:v>21.38295315000002</c:v>
                </c:pt>
              </c:numCache>
            </c:numRef>
          </c:xVal>
          <c:yVal>
            <c:numRef>
              <c:f>'C. Preservada'!$U$31:$U$39</c:f>
              <c:numCache>
                <c:formatCode>General</c:formatCode>
                <c:ptCount val="9"/>
                <c:pt idx="0">
                  <c:v>5.0</c:v>
                </c:pt>
                <c:pt idx="1">
                  <c:v>10.0</c:v>
                </c:pt>
                <c:pt idx="2">
                  <c:v>15.0</c:v>
                </c:pt>
                <c:pt idx="3">
                  <c:v>20.0</c:v>
                </c:pt>
                <c:pt idx="4">
                  <c:v>30.0</c:v>
                </c:pt>
                <c:pt idx="5">
                  <c:v>40.0</c:v>
                </c:pt>
                <c:pt idx="6">
                  <c:v>60.0</c:v>
                </c:pt>
                <c:pt idx="7">
                  <c:v>80.0</c:v>
                </c:pt>
                <c:pt idx="8">
                  <c:v>100.0</c:v>
                </c:pt>
              </c:numCache>
            </c:numRef>
          </c:yVal>
          <c:smooth val="0"/>
        </c:ser>
        <c:ser>
          <c:idx val="5"/>
          <c:order val="5"/>
          <c:tx>
            <c:strRef>
              <c:f>'C. Preservada'!$AA$30</c:f>
              <c:strCache>
                <c:ptCount val="1"/>
                <c:pt idx="0">
                  <c:v>Palma</c:v>
                </c:pt>
              </c:strCache>
            </c:strRef>
          </c:tx>
          <c:spPr>
            <a:ln w="28575">
              <a:noFill/>
            </a:ln>
          </c:spPr>
          <c:xVal>
            <c:numRef>
              <c:f>'C. Preservada'!$AA$31:$AA$39</c:f>
              <c:numCache>
                <c:formatCode>0.00</c:formatCode>
                <c:ptCount val="9"/>
                <c:pt idx="0">
                  <c:v>14.33265775500001</c:v>
                </c:pt>
                <c:pt idx="1">
                  <c:v>12.8427082875</c:v>
                </c:pt>
                <c:pt idx="2">
                  <c:v>12.1925706825</c:v>
                </c:pt>
                <c:pt idx="3">
                  <c:v>11.1475682175</c:v>
                </c:pt>
                <c:pt idx="4">
                  <c:v>20.15039812500004</c:v>
                </c:pt>
                <c:pt idx="5">
                  <c:v>23.97780294</c:v>
                </c:pt>
                <c:pt idx="6">
                  <c:v>26.38978348499997</c:v>
                </c:pt>
                <c:pt idx="7">
                  <c:v>23.676906825</c:v>
                </c:pt>
                <c:pt idx="8">
                  <c:v>21.21126520500002</c:v>
                </c:pt>
              </c:numCache>
            </c:numRef>
          </c:xVal>
          <c:yVal>
            <c:numRef>
              <c:f>'C. Preservada'!$U$31:$U$39</c:f>
              <c:numCache>
                <c:formatCode>General</c:formatCode>
                <c:ptCount val="9"/>
                <c:pt idx="0">
                  <c:v>5.0</c:v>
                </c:pt>
                <c:pt idx="1">
                  <c:v>10.0</c:v>
                </c:pt>
                <c:pt idx="2">
                  <c:v>15.0</c:v>
                </c:pt>
                <c:pt idx="3">
                  <c:v>20.0</c:v>
                </c:pt>
                <c:pt idx="4">
                  <c:v>30.0</c:v>
                </c:pt>
                <c:pt idx="5">
                  <c:v>40.0</c:v>
                </c:pt>
                <c:pt idx="6">
                  <c:v>60.0</c:v>
                </c:pt>
                <c:pt idx="7">
                  <c:v>80.0</c:v>
                </c:pt>
                <c:pt idx="8">
                  <c:v>100.0</c:v>
                </c:pt>
              </c:numCache>
            </c:numRef>
          </c:yVal>
          <c:smooth val="0"/>
        </c:ser>
        <c:ser>
          <c:idx val="6"/>
          <c:order val="6"/>
          <c:tx>
            <c:strRef>
              <c:f>'C. Preservada'!$AB$30</c:f>
              <c:strCache>
                <c:ptCount val="1"/>
                <c:pt idx="0">
                  <c:v>Feijão</c:v>
                </c:pt>
              </c:strCache>
            </c:strRef>
          </c:tx>
          <c:spPr>
            <a:ln w="28575">
              <a:noFill/>
            </a:ln>
          </c:spPr>
          <c:xVal>
            <c:numRef>
              <c:f>'C. Preservada'!$AB$31:$AB$39</c:f>
              <c:numCache>
                <c:formatCode>0.00</c:formatCode>
                <c:ptCount val="9"/>
                <c:pt idx="0">
                  <c:v>15.12856697625</c:v>
                </c:pt>
                <c:pt idx="1">
                  <c:v>16.8242958975</c:v>
                </c:pt>
                <c:pt idx="2">
                  <c:v>14.49568935750002</c:v>
                </c:pt>
                <c:pt idx="3">
                  <c:v>12.49271297625</c:v>
                </c:pt>
                <c:pt idx="4">
                  <c:v>21.80639447999999</c:v>
                </c:pt>
                <c:pt idx="5">
                  <c:v>21.61227978</c:v>
                </c:pt>
                <c:pt idx="6">
                  <c:v>20.72471368499997</c:v>
                </c:pt>
                <c:pt idx="7">
                  <c:v>19.28858109749999</c:v>
                </c:pt>
                <c:pt idx="8">
                  <c:v>19.97823359999978</c:v>
                </c:pt>
              </c:numCache>
            </c:numRef>
          </c:xVal>
          <c:yVal>
            <c:numRef>
              <c:f>'C. Preservada'!$U$31:$U$39</c:f>
              <c:numCache>
                <c:formatCode>General</c:formatCode>
                <c:ptCount val="9"/>
                <c:pt idx="0">
                  <c:v>5.0</c:v>
                </c:pt>
                <c:pt idx="1">
                  <c:v>10.0</c:v>
                </c:pt>
                <c:pt idx="2">
                  <c:v>15.0</c:v>
                </c:pt>
                <c:pt idx="3">
                  <c:v>20.0</c:v>
                </c:pt>
                <c:pt idx="4">
                  <c:v>30.0</c:v>
                </c:pt>
                <c:pt idx="5">
                  <c:v>40.0</c:v>
                </c:pt>
                <c:pt idx="6">
                  <c:v>60.0</c:v>
                </c:pt>
                <c:pt idx="7">
                  <c:v>80.0</c:v>
                </c:pt>
                <c:pt idx="8">
                  <c:v>100.0</c:v>
                </c:pt>
              </c:numCache>
            </c:numRef>
          </c:yVal>
          <c:smooth val="0"/>
        </c:ser>
        <c:ser>
          <c:idx val="7"/>
          <c:order val="7"/>
          <c:tx>
            <c:strRef>
              <c:f>'C. Preservada'!$AC$30</c:f>
              <c:strCache>
                <c:ptCount val="1"/>
                <c:pt idx="0">
                  <c:v>Milho</c:v>
                </c:pt>
              </c:strCache>
            </c:strRef>
          </c:tx>
          <c:spPr>
            <a:ln w="28575">
              <a:noFill/>
            </a:ln>
          </c:spPr>
          <c:xVal>
            <c:numRef>
              <c:f>'C. Preservada'!$AC$31:$AC$39</c:f>
              <c:numCache>
                <c:formatCode>0.00</c:formatCode>
                <c:ptCount val="9"/>
                <c:pt idx="0">
                  <c:v>15.8615584725</c:v>
                </c:pt>
                <c:pt idx="1">
                  <c:v>16.82081548875002</c:v>
                </c:pt>
                <c:pt idx="2">
                  <c:v>16.88604737624997</c:v>
                </c:pt>
                <c:pt idx="3">
                  <c:v>14.26072167</c:v>
                </c:pt>
                <c:pt idx="4">
                  <c:v>25.6093241625</c:v>
                </c:pt>
                <c:pt idx="5">
                  <c:v>23.63987106000005</c:v>
                </c:pt>
                <c:pt idx="6">
                  <c:v>22.5579932175</c:v>
                </c:pt>
                <c:pt idx="7">
                  <c:v>20.73079007999997</c:v>
                </c:pt>
                <c:pt idx="8">
                  <c:v>20.19674552999999</c:v>
                </c:pt>
              </c:numCache>
            </c:numRef>
          </c:xVal>
          <c:yVal>
            <c:numRef>
              <c:f>'C. Preservada'!$U$31:$U$39</c:f>
              <c:numCache>
                <c:formatCode>General</c:formatCode>
                <c:ptCount val="9"/>
                <c:pt idx="0">
                  <c:v>5.0</c:v>
                </c:pt>
                <c:pt idx="1">
                  <c:v>10.0</c:v>
                </c:pt>
                <c:pt idx="2">
                  <c:v>15.0</c:v>
                </c:pt>
                <c:pt idx="3">
                  <c:v>20.0</c:v>
                </c:pt>
                <c:pt idx="4">
                  <c:v>30.0</c:v>
                </c:pt>
                <c:pt idx="5">
                  <c:v>40.0</c:v>
                </c:pt>
                <c:pt idx="6">
                  <c:v>60.0</c:v>
                </c:pt>
                <c:pt idx="7">
                  <c:v>80.0</c:v>
                </c:pt>
                <c:pt idx="8">
                  <c:v>100.0</c:v>
                </c:pt>
              </c:numCache>
            </c:numRef>
          </c:yVal>
          <c:smooth val="0"/>
        </c:ser>
        <c:ser>
          <c:idx val="8"/>
          <c:order val="8"/>
          <c:tx>
            <c:strRef>
              <c:f>'C. Preservada'!$AD$30</c:f>
              <c:strCache>
                <c:ptCount val="1"/>
                <c:pt idx="0">
                  <c:v>Videira </c:v>
                </c:pt>
              </c:strCache>
            </c:strRef>
          </c:tx>
          <c:spPr>
            <a:ln w="28575">
              <a:noFill/>
            </a:ln>
          </c:spPr>
          <c:marker>
            <c:symbol val="dash"/>
            <c:size val="7"/>
            <c:spPr>
              <a:ln>
                <a:solidFill>
                  <a:schemeClr val="tx2"/>
                </a:solidFill>
              </a:ln>
            </c:spPr>
          </c:marker>
          <c:xVal>
            <c:numRef>
              <c:f>'C. Preservada'!$AD$31:$AD$39</c:f>
              <c:numCache>
                <c:formatCode>0.00</c:formatCode>
                <c:ptCount val="9"/>
                <c:pt idx="0">
                  <c:v>24.6</c:v>
                </c:pt>
                <c:pt idx="1">
                  <c:v>14.186146065</c:v>
                </c:pt>
                <c:pt idx="2">
                  <c:v>10.0988264325</c:v>
                </c:pt>
                <c:pt idx="3">
                  <c:v>9.3321696</c:v>
                </c:pt>
                <c:pt idx="4">
                  <c:v>18.94870165499997</c:v>
                </c:pt>
                <c:pt idx="5">
                  <c:v>18.87810366</c:v>
                </c:pt>
                <c:pt idx="6">
                  <c:v>19.90642582499999</c:v>
                </c:pt>
                <c:pt idx="7">
                  <c:v>19.46596508999999</c:v>
                </c:pt>
                <c:pt idx="8">
                  <c:v>19.0417539</c:v>
                </c:pt>
              </c:numCache>
            </c:numRef>
          </c:xVal>
          <c:yVal>
            <c:numRef>
              <c:f>'C. Preservada'!$U$31:$U$39</c:f>
              <c:numCache>
                <c:formatCode>General</c:formatCode>
                <c:ptCount val="9"/>
                <c:pt idx="0">
                  <c:v>5.0</c:v>
                </c:pt>
                <c:pt idx="1">
                  <c:v>10.0</c:v>
                </c:pt>
                <c:pt idx="2">
                  <c:v>15.0</c:v>
                </c:pt>
                <c:pt idx="3">
                  <c:v>20.0</c:v>
                </c:pt>
                <c:pt idx="4">
                  <c:v>30.0</c:v>
                </c:pt>
                <c:pt idx="5">
                  <c:v>40.0</c:v>
                </c:pt>
                <c:pt idx="6">
                  <c:v>60.0</c:v>
                </c:pt>
                <c:pt idx="7">
                  <c:v>80.0</c:v>
                </c:pt>
                <c:pt idx="8">
                  <c:v>100.0</c:v>
                </c:pt>
              </c:numCache>
            </c:numRef>
          </c:yVal>
          <c:smooth val="0"/>
        </c:ser>
        <c:ser>
          <c:idx val="9"/>
          <c:order val="9"/>
          <c:tx>
            <c:strRef>
              <c:f>'C. Preservada'!$AE$30</c:f>
              <c:strCache>
                <c:ptCount val="1"/>
                <c:pt idx="0">
                  <c:v>Mangueira</c:v>
                </c:pt>
              </c:strCache>
            </c:strRef>
          </c:tx>
          <c:spPr>
            <a:ln w="28575">
              <a:noFill/>
            </a:ln>
          </c:spPr>
          <c:xVal>
            <c:numRef>
              <c:f>'C. Preservada'!$AE$31:$AE$39</c:f>
              <c:numCache>
                <c:formatCode>0.00</c:formatCode>
                <c:ptCount val="9"/>
                <c:pt idx="0">
                  <c:v>19.6</c:v>
                </c:pt>
                <c:pt idx="1">
                  <c:v>14.7</c:v>
                </c:pt>
                <c:pt idx="2">
                  <c:v>12.2</c:v>
                </c:pt>
                <c:pt idx="3">
                  <c:v>8.1</c:v>
                </c:pt>
                <c:pt idx="4" formatCode="General">
                  <c:v>18.7</c:v>
                </c:pt>
                <c:pt idx="5">
                  <c:v>18.6</c:v>
                </c:pt>
                <c:pt idx="6">
                  <c:v>20.1</c:v>
                </c:pt>
                <c:pt idx="7">
                  <c:v>18.9</c:v>
                </c:pt>
                <c:pt idx="8">
                  <c:v>18.3</c:v>
                </c:pt>
              </c:numCache>
            </c:numRef>
          </c:xVal>
          <c:yVal>
            <c:numRef>
              <c:f>'C. Preservada'!$U$31:$U$39</c:f>
              <c:numCache>
                <c:formatCode>General</c:formatCode>
                <c:ptCount val="9"/>
                <c:pt idx="0">
                  <c:v>5.0</c:v>
                </c:pt>
                <c:pt idx="1">
                  <c:v>10.0</c:v>
                </c:pt>
                <c:pt idx="2">
                  <c:v>15.0</c:v>
                </c:pt>
                <c:pt idx="3">
                  <c:v>20.0</c:v>
                </c:pt>
                <c:pt idx="4">
                  <c:v>30.0</c:v>
                </c:pt>
                <c:pt idx="5">
                  <c:v>40.0</c:v>
                </c:pt>
                <c:pt idx="6">
                  <c:v>60.0</c:v>
                </c:pt>
                <c:pt idx="7">
                  <c:v>80.0</c:v>
                </c:pt>
                <c:pt idx="8">
                  <c:v>100.0</c:v>
                </c:pt>
              </c:numCache>
            </c:numRef>
          </c:yVal>
          <c:smooth val="0"/>
        </c:ser>
        <c:dLbls>
          <c:showLegendKey val="0"/>
          <c:showVal val="0"/>
          <c:showCatName val="0"/>
          <c:showSerName val="0"/>
          <c:showPercent val="0"/>
          <c:showBubbleSize val="0"/>
        </c:dLbls>
        <c:axId val="2120539528"/>
        <c:axId val="2120545000"/>
      </c:scatterChart>
      <c:valAx>
        <c:axId val="2120539528"/>
        <c:scaling>
          <c:orientation val="minMax"/>
        </c:scaling>
        <c:delete val="0"/>
        <c:axPos val="t"/>
        <c:title>
          <c:tx>
            <c:rich>
              <a:bodyPr/>
              <a:lstStyle/>
              <a:p>
                <a:pPr>
                  <a:defRPr/>
                </a:pPr>
                <a:r>
                  <a:rPr lang="pt-BR"/>
                  <a:t>CO2 eq  (Mg.ha-1)</a:t>
                </a:r>
              </a:p>
            </c:rich>
          </c:tx>
          <c:layout/>
          <c:overlay val="0"/>
        </c:title>
        <c:numFmt formatCode="0.00" sourceLinked="1"/>
        <c:majorTickMark val="out"/>
        <c:minorTickMark val="none"/>
        <c:tickLblPos val="nextTo"/>
        <c:crossAx val="2120545000"/>
        <c:crosses val="autoZero"/>
        <c:crossBetween val="midCat"/>
      </c:valAx>
      <c:valAx>
        <c:axId val="2120545000"/>
        <c:scaling>
          <c:orientation val="maxMin"/>
          <c:max val="100.0"/>
        </c:scaling>
        <c:delete val="0"/>
        <c:axPos val="l"/>
        <c:title>
          <c:tx>
            <c:rich>
              <a:bodyPr rot="-5400000" vert="horz"/>
              <a:lstStyle/>
              <a:p>
                <a:pPr>
                  <a:defRPr/>
                </a:pPr>
                <a:r>
                  <a:rPr lang="en-US"/>
                  <a:t>Profundidade (cm)</a:t>
                </a:r>
              </a:p>
            </c:rich>
          </c:tx>
          <c:layout/>
          <c:overlay val="0"/>
        </c:title>
        <c:numFmt formatCode="General" sourceLinked="1"/>
        <c:majorTickMark val="out"/>
        <c:minorTickMark val="none"/>
        <c:tickLblPos val="nextTo"/>
        <c:crossAx val="2120539528"/>
        <c:crosses val="autoZero"/>
        <c:crossBetween val="midCat"/>
        <c:majorUnit val="10.0"/>
      </c:valAx>
    </c:plotArea>
    <c:legend>
      <c:legendPos val="r"/>
      <c:layout/>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cat>
            <c:strRef>
              <c:f>Sobral!$V$258:$V$269</c:f>
              <c:strCache>
                <c:ptCount val="12"/>
                <c:pt idx="0">
                  <c:v>Catingueira</c:v>
                </c:pt>
                <c:pt idx="1">
                  <c:v>Frei jorge</c:v>
                </c:pt>
                <c:pt idx="2">
                  <c:v>Juazeiro</c:v>
                </c:pt>
                <c:pt idx="3">
                  <c:v>Maniçoba</c:v>
                </c:pt>
                <c:pt idx="4">
                  <c:v>Mufumbo</c:v>
                </c:pt>
                <c:pt idx="5">
                  <c:v>Pau branco</c:v>
                </c:pt>
                <c:pt idx="6">
                  <c:v>Sabiá </c:v>
                </c:pt>
                <c:pt idx="7">
                  <c:v>Angico</c:v>
                </c:pt>
                <c:pt idx="8">
                  <c:v>Jurema preta</c:v>
                </c:pt>
                <c:pt idx="9">
                  <c:v>Marmeleiro roxo</c:v>
                </c:pt>
                <c:pt idx="10">
                  <c:v>Jucazeiro</c:v>
                </c:pt>
                <c:pt idx="11">
                  <c:v>Feijão-bravo</c:v>
                </c:pt>
              </c:strCache>
            </c:strRef>
          </c:cat>
          <c:val>
            <c:numRef>
              <c:f>Sobral!$X$258:$X$269</c:f>
              <c:numCache>
                <c:formatCode>General</c:formatCode>
                <c:ptCount val="12"/>
                <c:pt idx="0">
                  <c:v>19.83305261116339</c:v>
                </c:pt>
                <c:pt idx="1">
                  <c:v>18.92326996151</c:v>
                </c:pt>
                <c:pt idx="2">
                  <c:v>8.980152494815737</c:v>
                </c:pt>
                <c:pt idx="3">
                  <c:v>2.373849309039322</c:v>
                </c:pt>
                <c:pt idx="4">
                  <c:v>37.04421698157667</c:v>
                </c:pt>
                <c:pt idx="5">
                  <c:v>90.55031572269003</c:v>
                </c:pt>
                <c:pt idx="6">
                  <c:v>75.66279351593325</c:v>
                </c:pt>
                <c:pt idx="7">
                  <c:v>11.70245061357547</c:v>
                </c:pt>
                <c:pt idx="8">
                  <c:v>19.56559013604032</c:v>
                </c:pt>
                <c:pt idx="9">
                  <c:v>9.050429400312548</c:v>
                </c:pt>
                <c:pt idx="10">
                  <c:v>3.931546060211867</c:v>
                </c:pt>
                <c:pt idx="11">
                  <c:v>2.382333193130535</c:v>
                </c:pt>
              </c:numCache>
            </c:numRef>
          </c:val>
        </c:ser>
        <c:dLbls>
          <c:showLegendKey val="0"/>
          <c:showVal val="0"/>
          <c:showCatName val="0"/>
          <c:showSerName val="0"/>
          <c:showPercent val="0"/>
          <c:showBubbleSize val="0"/>
        </c:dLbls>
        <c:gapWidth val="150"/>
        <c:axId val="2112837720"/>
        <c:axId val="2112840856"/>
      </c:barChart>
      <c:catAx>
        <c:axId val="2112837720"/>
        <c:scaling>
          <c:orientation val="minMax"/>
        </c:scaling>
        <c:delete val="0"/>
        <c:axPos val="b"/>
        <c:majorTickMark val="none"/>
        <c:minorTickMark val="none"/>
        <c:tickLblPos val="nextTo"/>
        <c:txPr>
          <a:bodyPr/>
          <a:lstStyle/>
          <a:p>
            <a:pPr>
              <a:defRPr sz="1400" b="1" baseline="0">
                <a:solidFill>
                  <a:srgbClr val="00B050"/>
                </a:solidFill>
                <a:latin typeface="+mj-lt"/>
              </a:defRPr>
            </a:pPr>
            <a:endParaRPr lang="en-US"/>
          </a:p>
        </c:txPr>
        <c:crossAx val="2112840856"/>
        <c:crosses val="autoZero"/>
        <c:auto val="1"/>
        <c:lblAlgn val="ctr"/>
        <c:lblOffset val="100"/>
        <c:noMultiLvlLbl val="0"/>
      </c:catAx>
      <c:valAx>
        <c:axId val="2112840856"/>
        <c:scaling>
          <c:orientation val="minMax"/>
        </c:scaling>
        <c:delete val="0"/>
        <c:axPos val="l"/>
        <c:title>
          <c:tx>
            <c:rich>
              <a:bodyPr rot="-5400000" vert="horz"/>
              <a:lstStyle/>
              <a:p>
                <a:pPr>
                  <a:defRPr sz="1400">
                    <a:solidFill>
                      <a:srgbClr val="00B050"/>
                    </a:solidFill>
                    <a:latin typeface="+mn-lt"/>
                  </a:defRPr>
                </a:pPr>
                <a:r>
                  <a:rPr lang="en-US" sz="1400">
                    <a:solidFill>
                      <a:srgbClr val="00B050"/>
                    </a:solidFill>
                    <a:latin typeface="+mn-lt"/>
                  </a:rPr>
                  <a:t>IVI  (%)</a:t>
                </a:r>
              </a:p>
            </c:rich>
          </c:tx>
          <c:layout/>
          <c:overlay val="0"/>
        </c:title>
        <c:numFmt formatCode="General" sourceLinked="1"/>
        <c:majorTickMark val="none"/>
        <c:minorTickMark val="none"/>
        <c:tickLblPos val="nextTo"/>
        <c:txPr>
          <a:bodyPr/>
          <a:lstStyle/>
          <a:p>
            <a:pPr>
              <a:defRPr sz="1400" b="1">
                <a:solidFill>
                  <a:srgbClr val="00B050"/>
                </a:solidFill>
              </a:defRPr>
            </a:pPr>
            <a:endParaRPr lang="en-US"/>
          </a:p>
        </c:txPr>
        <c:crossAx val="2112837720"/>
        <c:crosses val="autoZero"/>
        <c:crossBetween val="between"/>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'Campina Grande'!$V$206:$V$221</c:f>
              <c:strCache>
                <c:ptCount val="16"/>
                <c:pt idx="0">
                  <c:v>Jurema  branca</c:v>
                </c:pt>
                <c:pt idx="1">
                  <c:v>João mole</c:v>
                </c:pt>
                <c:pt idx="2">
                  <c:v>Marmeleiro roxo</c:v>
                </c:pt>
                <c:pt idx="3">
                  <c:v>Catingueira</c:v>
                </c:pt>
                <c:pt idx="4">
                  <c:v>Pinhão manso</c:v>
                </c:pt>
                <c:pt idx="5">
                  <c:v>Pereiro</c:v>
                </c:pt>
                <c:pt idx="6">
                  <c:v>Canafístula</c:v>
                </c:pt>
                <c:pt idx="7">
                  <c:v>Cipoiba</c:v>
                </c:pt>
                <c:pt idx="8">
                  <c:v>Pinhão bravo</c:v>
                </c:pt>
                <c:pt idx="9">
                  <c:v>Maniçoba</c:v>
                </c:pt>
                <c:pt idx="10">
                  <c:v>Jurema</c:v>
                </c:pt>
                <c:pt idx="11">
                  <c:v>Umburana</c:v>
                </c:pt>
                <c:pt idx="12">
                  <c:v>Mororó</c:v>
                </c:pt>
                <c:pt idx="13">
                  <c:v>Jucá</c:v>
                </c:pt>
                <c:pt idx="14">
                  <c:v>Umbuzeiro</c:v>
                </c:pt>
                <c:pt idx="15">
                  <c:v>Jurema preta</c:v>
                </c:pt>
              </c:strCache>
            </c:strRef>
          </c:cat>
          <c:val>
            <c:numRef>
              <c:f>'Campina Grande'!$X$206:$X$221</c:f>
              <c:numCache>
                <c:formatCode>General</c:formatCode>
                <c:ptCount val="16"/>
                <c:pt idx="0">
                  <c:v>45.91602064884609</c:v>
                </c:pt>
                <c:pt idx="1">
                  <c:v>18.49453697453468</c:v>
                </c:pt>
                <c:pt idx="2">
                  <c:v>78.96823104733286</c:v>
                </c:pt>
                <c:pt idx="3">
                  <c:v>37.09775340375678</c:v>
                </c:pt>
                <c:pt idx="4">
                  <c:v>11.98294868815104</c:v>
                </c:pt>
                <c:pt idx="5">
                  <c:v>14.39951591756033</c:v>
                </c:pt>
                <c:pt idx="6">
                  <c:v>6.188343432748352</c:v>
                </c:pt>
                <c:pt idx="7">
                  <c:v>5.559081299827517</c:v>
                </c:pt>
                <c:pt idx="8">
                  <c:v>18.36901027215588</c:v>
                </c:pt>
                <c:pt idx="9">
                  <c:v>12.28770822050495</c:v>
                </c:pt>
                <c:pt idx="10">
                  <c:v>27.58394209693432</c:v>
                </c:pt>
                <c:pt idx="11">
                  <c:v>9.88973418280369</c:v>
                </c:pt>
                <c:pt idx="12">
                  <c:v>2.739704212618171</c:v>
                </c:pt>
                <c:pt idx="13">
                  <c:v>3.632270828166859</c:v>
                </c:pt>
                <c:pt idx="14">
                  <c:v>3.048591734901202</c:v>
                </c:pt>
                <c:pt idx="15">
                  <c:v>3.842607039156963</c:v>
                </c:pt>
              </c:numCache>
            </c:numRef>
          </c:val>
        </c:ser>
        <c:dLbls>
          <c:showLegendKey val="0"/>
          <c:showVal val="0"/>
          <c:showCatName val="0"/>
          <c:showSerName val="0"/>
          <c:showPercent val="0"/>
          <c:showBubbleSize val="0"/>
        </c:dLbls>
        <c:gapWidth val="150"/>
        <c:axId val="2111879160"/>
        <c:axId val="2111882184"/>
      </c:barChart>
      <c:catAx>
        <c:axId val="2111879160"/>
        <c:scaling>
          <c:orientation val="minMax"/>
        </c:scaling>
        <c:delete val="0"/>
        <c:axPos val="b"/>
        <c:majorTickMark val="out"/>
        <c:minorTickMark val="none"/>
        <c:tickLblPos val="nextTo"/>
        <c:txPr>
          <a:bodyPr/>
          <a:lstStyle/>
          <a:p>
            <a:pPr>
              <a:defRPr sz="1400" b="1">
                <a:solidFill>
                  <a:srgbClr val="00B050"/>
                </a:solidFill>
              </a:defRPr>
            </a:pPr>
            <a:endParaRPr lang="en-US"/>
          </a:p>
        </c:txPr>
        <c:crossAx val="2111882184"/>
        <c:crosses val="autoZero"/>
        <c:auto val="1"/>
        <c:lblAlgn val="ctr"/>
        <c:lblOffset val="100"/>
        <c:noMultiLvlLbl val="0"/>
      </c:catAx>
      <c:valAx>
        <c:axId val="2111882184"/>
        <c:scaling>
          <c:orientation val="minMax"/>
        </c:scaling>
        <c:delete val="0"/>
        <c:axPos val="l"/>
        <c:title>
          <c:tx>
            <c:rich>
              <a:bodyPr rot="-5400000" vert="horz"/>
              <a:lstStyle/>
              <a:p>
                <a:pPr>
                  <a:defRPr sz="1400">
                    <a:solidFill>
                      <a:srgbClr val="00B050"/>
                    </a:solidFill>
                  </a:defRPr>
                </a:pPr>
                <a:r>
                  <a:rPr lang="en-US" sz="1400">
                    <a:solidFill>
                      <a:srgbClr val="00B050"/>
                    </a:solidFill>
                  </a:rPr>
                  <a:t>Ivi (%)</a:t>
                </a:r>
              </a:p>
            </c:rich>
          </c:tx>
          <c:layout/>
          <c:overlay val="0"/>
        </c:title>
        <c:numFmt formatCode="General" sourceLinked="1"/>
        <c:majorTickMark val="out"/>
        <c:minorTickMark val="none"/>
        <c:tickLblPos val="nextTo"/>
        <c:txPr>
          <a:bodyPr/>
          <a:lstStyle/>
          <a:p>
            <a:pPr>
              <a:defRPr sz="1400" b="1">
                <a:solidFill>
                  <a:srgbClr val="00B050"/>
                </a:solidFill>
              </a:defRPr>
            </a:pPr>
            <a:endParaRPr lang="en-US"/>
          </a:p>
        </c:txPr>
        <c:crossAx val="2111879160"/>
        <c:crosses val="autoZero"/>
        <c:crossBetween val="between"/>
      </c:valAx>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Mossoró!$U$165:$U$173</c:f>
              <c:strCache>
                <c:ptCount val="9"/>
                <c:pt idx="0">
                  <c:v>Catanduba</c:v>
                </c:pt>
                <c:pt idx="1">
                  <c:v>Marmeleiro branco</c:v>
                </c:pt>
                <c:pt idx="2">
                  <c:v>Marmeleiro roxo</c:v>
                </c:pt>
                <c:pt idx="3">
                  <c:v>Mufumbo</c:v>
                </c:pt>
                <c:pt idx="4">
                  <c:v>Jurema branca</c:v>
                </c:pt>
                <c:pt idx="5">
                  <c:v>Pau branco</c:v>
                </c:pt>
                <c:pt idx="6">
                  <c:v>Jurema rasga beiço </c:v>
                </c:pt>
                <c:pt idx="7">
                  <c:v>João mole</c:v>
                </c:pt>
                <c:pt idx="8">
                  <c:v>Jurema preta</c:v>
                </c:pt>
              </c:strCache>
            </c:strRef>
          </c:cat>
          <c:val>
            <c:numRef>
              <c:f>Mossoró!$W$165:$W$173</c:f>
              <c:numCache>
                <c:formatCode>General</c:formatCode>
                <c:ptCount val="9"/>
                <c:pt idx="0">
                  <c:v>110.0115602971626</c:v>
                </c:pt>
                <c:pt idx="1">
                  <c:v>9.154162822035881</c:v>
                </c:pt>
                <c:pt idx="2">
                  <c:v>62.60536375677802</c:v>
                </c:pt>
                <c:pt idx="3">
                  <c:v>3.836039921633136</c:v>
                </c:pt>
                <c:pt idx="4">
                  <c:v>45.77403541509705</c:v>
                </c:pt>
                <c:pt idx="5">
                  <c:v>36.2864511221688</c:v>
                </c:pt>
                <c:pt idx="6">
                  <c:v>8.395354975911352</c:v>
                </c:pt>
                <c:pt idx="7">
                  <c:v>7.542565031138905</c:v>
                </c:pt>
                <c:pt idx="8">
                  <c:v>16.39446665807435</c:v>
                </c:pt>
              </c:numCache>
            </c:numRef>
          </c:val>
        </c:ser>
        <c:dLbls>
          <c:showLegendKey val="0"/>
          <c:showVal val="0"/>
          <c:showCatName val="0"/>
          <c:showSerName val="0"/>
          <c:showPercent val="0"/>
          <c:showBubbleSize val="0"/>
        </c:dLbls>
        <c:gapWidth val="150"/>
        <c:axId val="2120586040"/>
        <c:axId val="2120589208"/>
      </c:barChart>
      <c:catAx>
        <c:axId val="2120586040"/>
        <c:scaling>
          <c:orientation val="minMax"/>
        </c:scaling>
        <c:delete val="0"/>
        <c:axPos val="b"/>
        <c:majorTickMark val="out"/>
        <c:minorTickMark val="none"/>
        <c:tickLblPos val="nextTo"/>
        <c:txPr>
          <a:bodyPr/>
          <a:lstStyle/>
          <a:p>
            <a:pPr>
              <a:defRPr sz="1400" b="1">
                <a:solidFill>
                  <a:srgbClr val="00B050"/>
                </a:solidFill>
              </a:defRPr>
            </a:pPr>
            <a:endParaRPr lang="en-US"/>
          </a:p>
        </c:txPr>
        <c:crossAx val="2120589208"/>
        <c:crosses val="autoZero"/>
        <c:auto val="1"/>
        <c:lblAlgn val="ctr"/>
        <c:lblOffset val="100"/>
        <c:noMultiLvlLbl val="0"/>
      </c:catAx>
      <c:valAx>
        <c:axId val="2120589208"/>
        <c:scaling>
          <c:orientation val="minMax"/>
        </c:scaling>
        <c:delete val="0"/>
        <c:axPos val="l"/>
        <c:title>
          <c:tx>
            <c:rich>
              <a:bodyPr rot="-5400000" vert="horz"/>
              <a:lstStyle/>
              <a:p>
                <a:pPr>
                  <a:defRPr sz="1400" b="1">
                    <a:solidFill>
                      <a:srgbClr val="00B050"/>
                    </a:solidFill>
                  </a:defRPr>
                </a:pPr>
                <a:r>
                  <a:rPr lang="en-US" sz="1400" b="1">
                    <a:solidFill>
                      <a:srgbClr val="00B050"/>
                    </a:solidFill>
                  </a:rPr>
                  <a:t>IVI (%)</a:t>
                </a:r>
              </a:p>
            </c:rich>
          </c:tx>
          <c:layout/>
          <c:overlay val="0"/>
        </c:title>
        <c:numFmt formatCode="General" sourceLinked="1"/>
        <c:majorTickMark val="out"/>
        <c:minorTickMark val="none"/>
        <c:tickLblPos val="nextTo"/>
        <c:txPr>
          <a:bodyPr/>
          <a:lstStyle/>
          <a:p>
            <a:pPr>
              <a:defRPr sz="1400" b="1">
                <a:solidFill>
                  <a:srgbClr val="00B050"/>
                </a:solidFill>
              </a:defRPr>
            </a:pPr>
            <a:endParaRPr lang="en-US"/>
          </a:p>
        </c:txPr>
        <c:crossAx val="2120586040"/>
        <c:crosses val="autoZero"/>
        <c:crossBetween val="between"/>
      </c:valAx>
      <c:spPr>
        <a:noFill/>
        <a:ln w="25400">
          <a:noFill/>
        </a:ln>
      </c:spPr>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'Ribeira do Pombal'!$U$168:$U$175</c:f>
              <c:strCache>
                <c:ptCount val="8"/>
                <c:pt idx="0">
                  <c:v>Quipé</c:v>
                </c:pt>
                <c:pt idx="1">
                  <c:v>Jurema preta</c:v>
                </c:pt>
                <c:pt idx="2">
                  <c:v>Jurema branca</c:v>
                </c:pt>
                <c:pt idx="3">
                  <c:v>Araça</c:v>
                </c:pt>
                <c:pt idx="4">
                  <c:v>Canela-de-velho</c:v>
                </c:pt>
                <c:pt idx="5">
                  <c:v>Unha-de-gato </c:v>
                </c:pt>
                <c:pt idx="6">
                  <c:v>Sucupirinha</c:v>
                </c:pt>
                <c:pt idx="7">
                  <c:v>Bandola</c:v>
                </c:pt>
              </c:strCache>
            </c:strRef>
          </c:cat>
          <c:val>
            <c:numRef>
              <c:f>'Ribeira do Pombal'!$W$168:$W$175</c:f>
              <c:numCache>
                <c:formatCode>General</c:formatCode>
                <c:ptCount val="8"/>
                <c:pt idx="0">
                  <c:v>150.3019903088598</c:v>
                </c:pt>
                <c:pt idx="1">
                  <c:v>8.47788268024741</c:v>
                </c:pt>
                <c:pt idx="2">
                  <c:v>68.81625175238724</c:v>
                </c:pt>
                <c:pt idx="3">
                  <c:v>28.8212413817418</c:v>
                </c:pt>
                <c:pt idx="4">
                  <c:v>7.97731599210174</c:v>
                </c:pt>
                <c:pt idx="5">
                  <c:v>22.62564240511632</c:v>
                </c:pt>
                <c:pt idx="6">
                  <c:v>3.895843331012073</c:v>
                </c:pt>
                <c:pt idx="7">
                  <c:v>9.083832148533583</c:v>
                </c:pt>
              </c:numCache>
            </c:numRef>
          </c:val>
        </c:ser>
        <c:dLbls>
          <c:showLegendKey val="0"/>
          <c:showVal val="0"/>
          <c:showCatName val="0"/>
          <c:showSerName val="0"/>
          <c:showPercent val="0"/>
          <c:showBubbleSize val="0"/>
        </c:dLbls>
        <c:gapWidth val="150"/>
        <c:axId val="2111836216"/>
        <c:axId val="2111894504"/>
      </c:barChart>
      <c:catAx>
        <c:axId val="2111836216"/>
        <c:scaling>
          <c:orientation val="minMax"/>
        </c:scaling>
        <c:delete val="0"/>
        <c:axPos val="b"/>
        <c:majorTickMark val="out"/>
        <c:minorTickMark val="none"/>
        <c:tickLblPos val="nextTo"/>
        <c:txPr>
          <a:bodyPr/>
          <a:lstStyle/>
          <a:p>
            <a:pPr>
              <a:defRPr sz="1400" b="1">
                <a:solidFill>
                  <a:srgbClr val="00B050"/>
                </a:solidFill>
                <a:latin typeface="Times New Roman" pitchFamily="18" charset="0"/>
                <a:cs typeface="Times New Roman" pitchFamily="18" charset="0"/>
              </a:defRPr>
            </a:pPr>
            <a:endParaRPr lang="en-US"/>
          </a:p>
        </c:txPr>
        <c:crossAx val="2111894504"/>
        <c:crosses val="autoZero"/>
        <c:auto val="1"/>
        <c:lblAlgn val="ctr"/>
        <c:lblOffset val="100"/>
        <c:noMultiLvlLbl val="0"/>
      </c:catAx>
      <c:valAx>
        <c:axId val="2111894504"/>
        <c:scaling>
          <c:orientation val="minMax"/>
        </c:scaling>
        <c:delete val="0"/>
        <c:axPos val="l"/>
        <c:title>
          <c:tx>
            <c:rich>
              <a:bodyPr rot="-5400000" vert="horz"/>
              <a:lstStyle/>
              <a:p>
                <a:pPr>
                  <a:defRPr sz="1400">
                    <a:solidFill>
                      <a:srgbClr val="00B050"/>
                    </a:solidFill>
                    <a:latin typeface="Times New Roman" pitchFamily="18" charset="0"/>
                    <a:cs typeface="Times New Roman" pitchFamily="18" charset="0"/>
                  </a:defRPr>
                </a:pPr>
                <a:r>
                  <a:rPr lang="en-US" sz="1400">
                    <a:solidFill>
                      <a:srgbClr val="00B050"/>
                    </a:solidFill>
                    <a:latin typeface="Times New Roman" pitchFamily="18" charset="0"/>
                    <a:cs typeface="Times New Roman" pitchFamily="18" charset="0"/>
                  </a:rPr>
                  <a:t>IVI (%)</a:t>
                </a:r>
              </a:p>
            </c:rich>
          </c:tx>
          <c:layout/>
          <c:overlay val="0"/>
        </c:title>
        <c:numFmt formatCode="General" sourceLinked="1"/>
        <c:majorTickMark val="out"/>
        <c:minorTickMark val="none"/>
        <c:tickLblPos val="nextTo"/>
        <c:txPr>
          <a:bodyPr/>
          <a:lstStyle/>
          <a:p>
            <a:pPr>
              <a:defRPr sz="1400" b="1">
                <a:solidFill>
                  <a:srgbClr val="00B050"/>
                </a:solidFill>
                <a:latin typeface="Times New Roman" pitchFamily="18" charset="0"/>
                <a:cs typeface="Times New Roman" pitchFamily="18" charset="0"/>
              </a:defRPr>
            </a:pPr>
            <a:endParaRPr lang="en-US"/>
          </a:p>
        </c:txPr>
        <c:crossAx val="2111836216"/>
        <c:crosses val="autoZero"/>
        <c:crossBetween val="between"/>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image" Target="../media/image75.emf"/><Relationship Id="rId6" Type="http://schemas.openxmlformats.org/officeDocument/2006/relationships/image" Target="../media/image76.emf"/><Relationship Id="rId1" Type="http://schemas.openxmlformats.org/officeDocument/2006/relationships/image" Target="../media/image71.emf"/><Relationship Id="rId2" Type="http://schemas.openxmlformats.org/officeDocument/2006/relationships/image" Target="../media/image7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AutoShape 1"/>
          <p:cNvSpPr>
            <a:spLocks noChangeArrowheads="1"/>
          </p:cNvSpPr>
          <p:nvPr/>
        </p:nvSpPr>
        <p:spPr bwMode="auto">
          <a:xfrm>
            <a:off x="0" y="0"/>
            <a:ext cx="6796088" cy="992505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buClr>
                <a:srgbClr val="000000"/>
              </a:buClr>
              <a:buSzPct val="100000"/>
              <a:buFont typeface="Times New Roman" charset="0"/>
              <a:buNone/>
            </a:pPr>
            <a:endParaRPr lang="pt-BR"/>
          </a:p>
        </p:txBody>
      </p:sp>
      <p:sp>
        <p:nvSpPr>
          <p:cNvPr id="10243" name="Text Box 2"/>
          <p:cNvSpPr txBox="1">
            <a:spLocks noChangeArrowheads="1"/>
          </p:cNvSpPr>
          <p:nvPr/>
        </p:nvSpPr>
        <p:spPr bwMode="auto">
          <a:xfrm>
            <a:off x="0"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buClr>
                <a:srgbClr val="000000"/>
              </a:buClr>
              <a:buSzPct val="100000"/>
              <a:buFont typeface="Times New Roman" charset="0"/>
              <a:buNone/>
            </a:pPr>
            <a:endParaRPr lang="pt-BR"/>
          </a:p>
        </p:txBody>
      </p:sp>
      <p:sp>
        <p:nvSpPr>
          <p:cNvPr id="10244" name="Text Box 3"/>
          <p:cNvSpPr txBox="1">
            <a:spLocks noChangeArrowheads="1"/>
          </p:cNvSpPr>
          <p:nvPr/>
        </p:nvSpPr>
        <p:spPr bwMode="auto">
          <a:xfrm>
            <a:off x="3851275"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buClr>
                <a:srgbClr val="000000"/>
              </a:buClr>
              <a:buSzPct val="100000"/>
              <a:buFont typeface="Times New Roman" charset="0"/>
              <a:buNone/>
            </a:pPr>
            <a:endParaRPr lang="pt-BR"/>
          </a:p>
        </p:txBody>
      </p:sp>
      <p:sp>
        <p:nvSpPr>
          <p:cNvPr id="10245" name="Rectangle 4"/>
          <p:cNvSpPr>
            <a:spLocks noGrp="1" noRot="1" noChangeAspect="1" noChangeArrowheads="1"/>
          </p:cNvSpPr>
          <p:nvPr>
            <p:ph type="sldImg"/>
          </p:nvPr>
        </p:nvSpPr>
        <p:spPr bwMode="auto">
          <a:xfrm>
            <a:off x="917575" y="744538"/>
            <a:ext cx="4960938" cy="37211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p:nvPr>
        </p:nvSpPr>
        <p:spPr bwMode="auto">
          <a:xfrm>
            <a:off x="906463" y="4714875"/>
            <a:ext cx="4983162" cy="44656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pt-BR" noProof="0" smtClean="0"/>
          </a:p>
        </p:txBody>
      </p:sp>
      <p:sp>
        <p:nvSpPr>
          <p:cNvPr id="10247" name="Text Box 6"/>
          <p:cNvSpPr txBox="1">
            <a:spLocks noChangeArrowheads="1"/>
          </p:cNvSpPr>
          <p:nvPr/>
        </p:nvSpPr>
        <p:spPr bwMode="auto">
          <a:xfrm>
            <a:off x="0"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buClr>
                <a:srgbClr val="000000"/>
              </a:buClr>
              <a:buSzPct val="100000"/>
              <a:buFont typeface="Times New Roman" charset="0"/>
              <a:buNone/>
            </a:pPr>
            <a:endParaRPr lang="pt-BR"/>
          </a:p>
        </p:txBody>
      </p:sp>
      <p:sp>
        <p:nvSpPr>
          <p:cNvPr id="2055" name="Rectangle 7"/>
          <p:cNvSpPr>
            <a:spLocks noGrp="1" noChangeArrowheads="1"/>
          </p:cNvSpPr>
          <p:nvPr>
            <p:ph type="sldNum"/>
          </p:nvPr>
        </p:nvSpPr>
        <p:spPr bwMode="auto">
          <a:xfrm>
            <a:off x="3851275" y="9429750"/>
            <a:ext cx="2944813" cy="495300"/>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pPr>
              <a:defRPr/>
            </a:pPr>
            <a:fld id="{E8EA50BB-D36F-6847-B2E3-1801611DD5C2}" type="slidenum">
              <a:rPr lang="en-US"/>
              <a:pPr>
                <a:defRPr/>
              </a:pPr>
              <a:t>‹#›</a:t>
            </a:fld>
            <a:endParaRPr lang="en-US"/>
          </a:p>
        </p:txBody>
      </p:sp>
    </p:spTree>
    <p:extLst>
      <p:ext uri="{BB962C8B-B14F-4D97-AF65-F5344CB8AC3E}">
        <p14:creationId xmlns:p14="http://schemas.microsoft.com/office/powerpoint/2010/main" val="3255853494"/>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p:nvPr>
        </p:nvSpPr>
        <p:spPr>
          <a:xfrm>
            <a:off x="3849688" y="9428163"/>
            <a:ext cx="2944812" cy="49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2" tIns="47771" rIns="95542" bIns="4777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fld id="{BB1B88CD-E4E0-4347-9CFF-CEEDB6120800}" type="slidenum">
              <a:rPr lang="pt-BR" sz="1700">
                <a:solidFill>
                  <a:schemeClr val="tx1"/>
                </a:solidFill>
                <a:latin typeface="Arial" charset="0"/>
              </a:rPr>
              <a:pPr/>
              <a:t>7</a:t>
            </a:fld>
            <a:endParaRPr lang="pt-BR" sz="1700">
              <a:solidFill>
                <a:schemeClr val="tx1"/>
              </a:solidFill>
              <a:latin typeface="Arial"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p:cNvSpPr>
            <a:spLocks noGrp="1" noChangeArrowheads="1"/>
          </p:cNvSpPr>
          <p:nvPr>
            <p:ph type="sldNum" sz="quarter"/>
          </p:nvPr>
        </p:nvSpPr>
        <p:spPr>
          <a:xfrm>
            <a:off x="3849688" y="9428163"/>
            <a:ext cx="2944812" cy="49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2" tIns="47771" rIns="95542" bIns="4777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fld id="{A199ECCB-637E-A442-ADFA-DFC0C2105F13}" type="slidenum">
              <a:rPr lang="pt-BR" sz="1700">
                <a:solidFill>
                  <a:schemeClr val="tx1"/>
                </a:solidFill>
                <a:latin typeface="Arial" charset="0"/>
              </a:rPr>
              <a:pPr/>
              <a:t>12</a:t>
            </a:fld>
            <a:endParaRPr lang="pt-BR" sz="1700">
              <a:solidFill>
                <a:schemeClr val="tx1"/>
              </a:solidFill>
              <a:latin typeface="Arial" charset="0"/>
            </a:endParaRPr>
          </a:p>
        </p:txBody>
      </p:sp>
      <p:sp>
        <p:nvSpPr>
          <p:cNvPr id="26627" name="Text Box 2"/>
          <p:cNvSpPr txBox="1">
            <a:spLocks noChangeArrowheads="1"/>
          </p:cNvSpPr>
          <p:nvPr/>
        </p:nvSpPr>
        <p:spPr bwMode="auto">
          <a:xfrm>
            <a:off x="3849688" y="9428163"/>
            <a:ext cx="29448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4037" tIns="48899" rIns="94037" bIns="48899" anchor="b"/>
          <a:lstStyle>
            <a:lvl1pPr defTabSz="485775"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charset="0"/>
                <a:ea typeface="ＭＳ Ｐゴシック" charset="0"/>
                <a:cs typeface="ＭＳ Ｐゴシック" charset="0"/>
              </a:defRPr>
            </a:lvl1pPr>
            <a:lvl2pPr defTabSz="485775"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charset="0"/>
                <a:ea typeface="ＭＳ Ｐゴシック" charset="0"/>
              </a:defRPr>
            </a:lvl2pPr>
            <a:lvl3pPr defTabSz="485775"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charset="0"/>
                <a:ea typeface="ＭＳ Ｐゴシック" charset="0"/>
              </a:defRPr>
            </a:lvl3pPr>
            <a:lvl4pPr defTabSz="485775"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charset="0"/>
                <a:ea typeface="ＭＳ Ｐゴシック" charset="0"/>
              </a:defRPr>
            </a:lvl4pPr>
            <a:lvl5pPr defTabSz="485775"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charset="0"/>
                <a:ea typeface="ＭＳ Ｐゴシック" charset="0"/>
              </a:defRPr>
            </a:lvl5pPr>
            <a:lvl6pPr marL="2514600" indent="-228600" defTabSz="485775" eaLnBrk="0" fontAlgn="base" hangingPunct="0">
              <a:spcBef>
                <a:spcPct val="0"/>
              </a:spcBef>
              <a:spcAft>
                <a:spcPct val="0"/>
              </a:spcAft>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charset="0"/>
                <a:ea typeface="ＭＳ Ｐゴシック" charset="0"/>
              </a:defRPr>
            </a:lvl6pPr>
            <a:lvl7pPr marL="2971800" indent="-228600" defTabSz="485775" eaLnBrk="0" fontAlgn="base" hangingPunct="0">
              <a:spcBef>
                <a:spcPct val="0"/>
              </a:spcBef>
              <a:spcAft>
                <a:spcPct val="0"/>
              </a:spcAft>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charset="0"/>
                <a:ea typeface="ＭＳ Ｐゴシック" charset="0"/>
              </a:defRPr>
            </a:lvl7pPr>
            <a:lvl8pPr marL="3429000" indent="-228600" defTabSz="485775" eaLnBrk="0" fontAlgn="base" hangingPunct="0">
              <a:spcBef>
                <a:spcPct val="0"/>
              </a:spcBef>
              <a:spcAft>
                <a:spcPct val="0"/>
              </a:spcAft>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charset="0"/>
                <a:ea typeface="ＭＳ Ｐゴシック" charset="0"/>
              </a:defRPr>
            </a:lvl8pPr>
            <a:lvl9pPr marL="3886200" indent="-228600" defTabSz="485775" eaLnBrk="0" fontAlgn="base" hangingPunct="0">
              <a:spcBef>
                <a:spcPct val="0"/>
              </a:spcBef>
              <a:spcAft>
                <a:spcPct val="0"/>
              </a:spcAft>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charset="0"/>
                <a:ea typeface="ＭＳ Ｐゴシック" charset="0"/>
              </a:defRPr>
            </a:lvl9pPr>
          </a:lstStyle>
          <a:p>
            <a:pPr algn="r" eaLnBrk="1" hangingPunct="1">
              <a:buClr>
                <a:srgbClr val="000000"/>
              </a:buClr>
              <a:buSzPct val="100000"/>
            </a:pPr>
            <a:fld id="{584F726E-8AC2-1E48-BC86-67F5CD7EF297}" type="slidenum">
              <a:rPr lang="en-GB" sz="1300">
                <a:solidFill>
                  <a:srgbClr val="000000"/>
                </a:solidFill>
                <a:latin typeface="Comic Sans MS" charset="0"/>
              </a:rPr>
              <a:pPr algn="r" eaLnBrk="1" hangingPunct="1">
                <a:buClr>
                  <a:srgbClr val="000000"/>
                </a:buClr>
                <a:buSzPct val="100000"/>
              </a:pPr>
              <a:t>12</a:t>
            </a:fld>
            <a:endParaRPr lang="en-GB" sz="1300">
              <a:solidFill>
                <a:srgbClr val="000000"/>
              </a:solidFill>
              <a:latin typeface="Comic Sans MS" charset="0"/>
            </a:endParaRPr>
          </a:p>
        </p:txBody>
      </p:sp>
      <p:sp>
        <p:nvSpPr>
          <p:cNvPr id="26628" name="Text Box 3"/>
          <p:cNvSpPr txBox="1">
            <a:spLocks noChangeArrowheads="1"/>
          </p:cNvSpPr>
          <p:nvPr/>
        </p:nvSpPr>
        <p:spPr bwMode="auto">
          <a:xfrm>
            <a:off x="1131888" y="744538"/>
            <a:ext cx="4532312" cy="3721100"/>
          </a:xfrm>
          <a:prstGeom prst="rect">
            <a:avLst/>
          </a:prstGeom>
          <a:solidFill>
            <a:srgbClr val="FFFFFF"/>
          </a:solidFill>
          <a:ln w="9360">
            <a:solidFill>
              <a:srgbClr val="000000"/>
            </a:solidFill>
            <a:miter lim="800000"/>
            <a:headEnd/>
            <a:tailEnd/>
          </a:ln>
        </p:spPr>
        <p:txBody>
          <a:bodyPr wrap="none" lIns="95542" tIns="47771" rIns="95542" bIns="47771" anchor="ctr"/>
          <a:lstStyle/>
          <a:p>
            <a:endParaRPr lang="en-US" sz="1700">
              <a:solidFill>
                <a:schemeClr val="tx1"/>
              </a:solidFill>
              <a:latin typeface="Comic Sans MS" charset="0"/>
            </a:endParaRPr>
          </a:p>
        </p:txBody>
      </p:sp>
      <p:sp>
        <p:nvSpPr>
          <p:cNvPr id="26629" name="Rectangle 4"/>
          <p:cNvSpPr>
            <a:spLocks noGrp="1" noChangeArrowheads="1"/>
          </p:cNvSpPr>
          <p:nvPr>
            <p:ph type="body"/>
          </p:nvPr>
        </p:nvSpPr>
        <p:spPr>
          <a:xfrm>
            <a:off x="679450" y="4713288"/>
            <a:ext cx="54356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p:nvPr>
        </p:nvSpPr>
        <p:spPr>
          <a:xfrm>
            <a:off x="3849688" y="9426575"/>
            <a:ext cx="2944812" cy="4968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2" tIns="45715" rIns="91432" bIns="45715"/>
          <a:lstStyle>
            <a:lvl1pPr eaLnBrk="0" hangingPunct="0">
              <a:tabLst>
                <a:tab pos="0" algn="l"/>
                <a:tab pos="914313" algn="l"/>
                <a:tab pos="1828625" algn="l"/>
                <a:tab pos="2742938" algn="l"/>
                <a:tab pos="3657250" algn="l"/>
                <a:tab pos="4571563" algn="l"/>
                <a:tab pos="5485875" algn="l"/>
                <a:tab pos="6400188" algn="l"/>
                <a:tab pos="7314500" algn="l"/>
                <a:tab pos="8228813" algn="l"/>
                <a:tab pos="9143125" algn="l"/>
                <a:tab pos="10057438" algn="l"/>
              </a:tabLst>
              <a:defRPr sz="2400">
                <a:solidFill>
                  <a:schemeClr val="bg1"/>
                </a:solidFill>
                <a:latin typeface="Times New Roman" charset="0"/>
                <a:ea typeface="ＭＳ Ｐゴシック" charset="0"/>
                <a:cs typeface="ＭＳ Ｐゴシック" charset="0"/>
              </a:defRPr>
            </a:lvl1pPr>
            <a:lvl2pPr eaLnBrk="0" hangingPunct="0">
              <a:tabLst>
                <a:tab pos="0" algn="l"/>
                <a:tab pos="914313" algn="l"/>
                <a:tab pos="1828625" algn="l"/>
                <a:tab pos="2742938" algn="l"/>
                <a:tab pos="3657250" algn="l"/>
                <a:tab pos="4571563" algn="l"/>
                <a:tab pos="5485875" algn="l"/>
                <a:tab pos="6400188" algn="l"/>
                <a:tab pos="7314500" algn="l"/>
                <a:tab pos="8228813" algn="l"/>
                <a:tab pos="9143125" algn="l"/>
                <a:tab pos="10057438" algn="l"/>
              </a:tabLst>
              <a:defRPr sz="2400">
                <a:solidFill>
                  <a:schemeClr val="bg1"/>
                </a:solidFill>
                <a:latin typeface="Times New Roman" charset="0"/>
                <a:ea typeface="ＭＳ Ｐゴシック" charset="0"/>
              </a:defRPr>
            </a:lvl2pPr>
            <a:lvl3pPr eaLnBrk="0" hangingPunct="0">
              <a:tabLst>
                <a:tab pos="0" algn="l"/>
                <a:tab pos="914313" algn="l"/>
                <a:tab pos="1828625" algn="l"/>
                <a:tab pos="2742938" algn="l"/>
                <a:tab pos="3657250" algn="l"/>
                <a:tab pos="4571563" algn="l"/>
                <a:tab pos="5485875" algn="l"/>
                <a:tab pos="6400188" algn="l"/>
                <a:tab pos="7314500" algn="l"/>
                <a:tab pos="8228813" algn="l"/>
                <a:tab pos="9143125" algn="l"/>
                <a:tab pos="10057438" algn="l"/>
              </a:tabLst>
              <a:defRPr sz="2400">
                <a:solidFill>
                  <a:schemeClr val="bg1"/>
                </a:solidFill>
                <a:latin typeface="Times New Roman" charset="0"/>
                <a:ea typeface="ＭＳ Ｐゴシック" charset="0"/>
              </a:defRPr>
            </a:lvl3pPr>
            <a:lvl4pPr eaLnBrk="0" hangingPunct="0">
              <a:tabLst>
                <a:tab pos="0" algn="l"/>
                <a:tab pos="914313" algn="l"/>
                <a:tab pos="1828625" algn="l"/>
                <a:tab pos="2742938" algn="l"/>
                <a:tab pos="3657250" algn="l"/>
                <a:tab pos="4571563" algn="l"/>
                <a:tab pos="5485875" algn="l"/>
                <a:tab pos="6400188" algn="l"/>
                <a:tab pos="7314500" algn="l"/>
                <a:tab pos="8228813" algn="l"/>
                <a:tab pos="9143125" algn="l"/>
                <a:tab pos="10057438" algn="l"/>
              </a:tabLst>
              <a:defRPr sz="2400">
                <a:solidFill>
                  <a:schemeClr val="bg1"/>
                </a:solidFill>
                <a:latin typeface="Times New Roman" charset="0"/>
                <a:ea typeface="ＭＳ Ｐゴシック" charset="0"/>
              </a:defRPr>
            </a:lvl4pPr>
            <a:lvl5pPr eaLnBrk="0" hangingPunct="0">
              <a:tabLst>
                <a:tab pos="0" algn="l"/>
                <a:tab pos="914313" algn="l"/>
                <a:tab pos="1828625" algn="l"/>
                <a:tab pos="2742938" algn="l"/>
                <a:tab pos="3657250" algn="l"/>
                <a:tab pos="4571563" algn="l"/>
                <a:tab pos="5485875" algn="l"/>
                <a:tab pos="6400188" algn="l"/>
                <a:tab pos="7314500" algn="l"/>
                <a:tab pos="8228813" algn="l"/>
                <a:tab pos="9143125" algn="l"/>
                <a:tab pos="10057438" algn="l"/>
              </a:tabLst>
              <a:defRPr sz="2400">
                <a:solidFill>
                  <a:schemeClr val="bg1"/>
                </a:solidFill>
                <a:latin typeface="Times New Roman" charset="0"/>
                <a:ea typeface="ＭＳ Ｐゴシック" charset="0"/>
              </a:defRPr>
            </a:lvl5pPr>
            <a:lvl6pPr marL="2514359" indent="-228578" defTabSz="449220" eaLnBrk="0" fontAlgn="base" hangingPunct="0">
              <a:spcBef>
                <a:spcPct val="0"/>
              </a:spcBef>
              <a:spcAft>
                <a:spcPct val="0"/>
              </a:spcAft>
              <a:tabLst>
                <a:tab pos="0" algn="l"/>
                <a:tab pos="914313" algn="l"/>
                <a:tab pos="1828625" algn="l"/>
                <a:tab pos="2742938" algn="l"/>
                <a:tab pos="3657250" algn="l"/>
                <a:tab pos="4571563" algn="l"/>
                <a:tab pos="5485875" algn="l"/>
                <a:tab pos="6400188" algn="l"/>
                <a:tab pos="7314500" algn="l"/>
                <a:tab pos="8228813" algn="l"/>
                <a:tab pos="9143125" algn="l"/>
                <a:tab pos="10057438" algn="l"/>
              </a:tabLst>
              <a:defRPr sz="2400">
                <a:solidFill>
                  <a:schemeClr val="bg1"/>
                </a:solidFill>
                <a:latin typeface="Times New Roman" charset="0"/>
                <a:ea typeface="ＭＳ Ｐゴシック" charset="0"/>
              </a:defRPr>
            </a:lvl6pPr>
            <a:lvl7pPr marL="2971516" indent="-228578" defTabSz="449220" eaLnBrk="0" fontAlgn="base" hangingPunct="0">
              <a:spcBef>
                <a:spcPct val="0"/>
              </a:spcBef>
              <a:spcAft>
                <a:spcPct val="0"/>
              </a:spcAft>
              <a:tabLst>
                <a:tab pos="0" algn="l"/>
                <a:tab pos="914313" algn="l"/>
                <a:tab pos="1828625" algn="l"/>
                <a:tab pos="2742938" algn="l"/>
                <a:tab pos="3657250" algn="l"/>
                <a:tab pos="4571563" algn="l"/>
                <a:tab pos="5485875" algn="l"/>
                <a:tab pos="6400188" algn="l"/>
                <a:tab pos="7314500" algn="l"/>
                <a:tab pos="8228813" algn="l"/>
                <a:tab pos="9143125" algn="l"/>
                <a:tab pos="10057438" algn="l"/>
              </a:tabLst>
              <a:defRPr sz="2400">
                <a:solidFill>
                  <a:schemeClr val="bg1"/>
                </a:solidFill>
                <a:latin typeface="Times New Roman" charset="0"/>
                <a:ea typeface="ＭＳ Ｐゴシック" charset="0"/>
              </a:defRPr>
            </a:lvl7pPr>
            <a:lvl8pPr marL="3428672" indent="-228578" defTabSz="449220" eaLnBrk="0" fontAlgn="base" hangingPunct="0">
              <a:spcBef>
                <a:spcPct val="0"/>
              </a:spcBef>
              <a:spcAft>
                <a:spcPct val="0"/>
              </a:spcAft>
              <a:tabLst>
                <a:tab pos="0" algn="l"/>
                <a:tab pos="914313" algn="l"/>
                <a:tab pos="1828625" algn="l"/>
                <a:tab pos="2742938" algn="l"/>
                <a:tab pos="3657250" algn="l"/>
                <a:tab pos="4571563" algn="l"/>
                <a:tab pos="5485875" algn="l"/>
                <a:tab pos="6400188" algn="l"/>
                <a:tab pos="7314500" algn="l"/>
                <a:tab pos="8228813" algn="l"/>
                <a:tab pos="9143125" algn="l"/>
                <a:tab pos="10057438" algn="l"/>
              </a:tabLst>
              <a:defRPr sz="2400">
                <a:solidFill>
                  <a:schemeClr val="bg1"/>
                </a:solidFill>
                <a:latin typeface="Times New Roman" charset="0"/>
                <a:ea typeface="ＭＳ Ｐゴシック" charset="0"/>
              </a:defRPr>
            </a:lvl8pPr>
            <a:lvl9pPr marL="3885828" indent="-228578" defTabSz="449220" eaLnBrk="0" fontAlgn="base" hangingPunct="0">
              <a:spcBef>
                <a:spcPct val="0"/>
              </a:spcBef>
              <a:spcAft>
                <a:spcPct val="0"/>
              </a:spcAft>
              <a:tabLst>
                <a:tab pos="0" algn="l"/>
                <a:tab pos="914313" algn="l"/>
                <a:tab pos="1828625" algn="l"/>
                <a:tab pos="2742938" algn="l"/>
                <a:tab pos="3657250" algn="l"/>
                <a:tab pos="4571563" algn="l"/>
                <a:tab pos="5485875" algn="l"/>
                <a:tab pos="6400188" algn="l"/>
                <a:tab pos="7314500" algn="l"/>
                <a:tab pos="8228813" algn="l"/>
                <a:tab pos="9143125" algn="l"/>
                <a:tab pos="10057438" algn="l"/>
              </a:tabLst>
              <a:defRPr sz="2400">
                <a:solidFill>
                  <a:schemeClr val="bg1"/>
                </a:solidFill>
                <a:latin typeface="Times New Roman" charset="0"/>
                <a:ea typeface="ＭＳ Ｐゴシック" charset="0"/>
              </a:defRPr>
            </a:lvl9pPr>
          </a:lstStyle>
          <a:p>
            <a:pPr>
              <a:defRPr/>
            </a:pPr>
            <a:fld id="{0B6A9E4B-6D15-6241-9AF8-302BD49350C1}" type="slidenum">
              <a:rPr lang="en-US" sz="1200">
                <a:solidFill>
                  <a:srgbClr val="000000"/>
                </a:solidFill>
              </a:rPr>
              <a:pPr>
                <a:defRPr/>
              </a:pPr>
              <a:t>43</a:t>
            </a:fld>
            <a:endParaRPr lang="en-US" sz="1200">
              <a:solidFill>
                <a:srgbClr val="000000"/>
              </a:solidFill>
            </a:endParaRPr>
          </a:p>
        </p:txBody>
      </p:sp>
      <p:sp>
        <p:nvSpPr>
          <p:cNvPr id="63491" name="Rectangle 1"/>
          <p:cNvSpPr>
            <a:spLocks noGrp="1" noRot="1" noChangeAspect="1" noChangeArrowheads="1" noTextEdit="1"/>
          </p:cNvSpPr>
          <p:nvPr>
            <p:ph type="sldImg"/>
          </p:nvPr>
        </p:nvSpPr>
        <p:spPr>
          <a:xfrm>
            <a:off x="917575" y="744538"/>
            <a:ext cx="4962525" cy="3722687"/>
          </a:xfrm>
          <a:solidFill>
            <a:srgbClr val="FFFFFF"/>
          </a:solidFill>
          <a:ln/>
        </p:spPr>
      </p:sp>
      <p:sp>
        <p:nvSpPr>
          <p:cNvPr id="104452" name="Rectangle 2"/>
          <p:cNvSpPr>
            <a:spLocks noGrp="1" noChangeArrowheads="1"/>
          </p:cNvSpPr>
          <p:nvPr>
            <p:ph type="body" idx="1"/>
          </p:nvPr>
        </p:nvSpPr>
        <p:spPr>
          <a:xfrm>
            <a:off x="906463" y="4714875"/>
            <a:ext cx="4984750" cy="44672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wrap="none" anchor="ctr"/>
          <a:lstStyle/>
          <a:p>
            <a:pPr>
              <a:defRPr/>
            </a:pPr>
            <a:endParaRPr lang="pt-BR">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a:spLocks noGrp="1" noChangeArrowheads="1"/>
          </p:cNvSpPr>
          <p:nvPr>
            <p:ph type="sldNum" sz="quarter"/>
          </p:nvPr>
        </p:nvSpPr>
        <p:spPr>
          <a:xfrm>
            <a:off x="3849688" y="9426575"/>
            <a:ext cx="2944812" cy="496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5" rIns="91432" bIns="45715"/>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fld id="{EB9F8560-18F1-4241-A994-274A95D9D3DA}" type="slidenum">
              <a:rPr lang="en-US" sz="1700">
                <a:solidFill>
                  <a:schemeClr val="tx1"/>
                </a:solidFill>
                <a:latin typeface="Comic Sans MS" charset="0"/>
              </a:rPr>
              <a:pPr/>
              <a:t>45</a:t>
            </a:fld>
            <a:endParaRPr lang="en-US" sz="1700">
              <a:solidFill>
                <a:schemeClr val="tx1"/>
              </a:solidFill>
              <a:latin typeface="Comic Sans MS" charset="0"/>
            </a:endParaRPr>
          </a:p>
        </p:txBody>
      </p:sp>
      <p:sp>
        <p:nvSpPr>
          <p:cNvPr id="66563" name="Text Box 1"/>
          <p:cNvSpPr txBox="1">
            <a:spLocks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eaLnBrk="0" hangingPunct="0">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cs typeface="ＭＳ Ｐゴシック" charset="0"/>
              </a:defRPr>
            </a:lvl1pPr>
            <a:lvl2pPr eaLnBrk="0" hangingPunct="0">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2pPr>
            <a:lvl3pPr eaLnBrk="0" hangingPunct="0">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3pPr>
            <a:lvl4pPr eaLnBrk="0" hangingPunct="0">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4pPr>
            <a:lvl5pPr eaLnBrk="0" hangingPunct="0">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9pPr>
          </a:lstStyle>
          <a:p>
            <a:pPr algn="r" eaLnBrk="1" hangingPunct="1"/>
            <a:fld id="{71959CE0-9730-3A4C-8037-4EBE09B2B959}" type="slidenum">
              <a:rPr lang="en-US" sz="1200">
                <a:solidFill>
                  <a:srgbClr val="000000"/>
                </a:solidFill>
                <a:latin typeface="Comic Sans MS" charset="0"/>
              </a:rPr>
              <a:pPr algn="r" eaLnBrk="1" hangingPunct="1"/>
              <a:t>45</a:t>
            </a:fld>
            <a:endParaRPr lang="en-US" sz="1200">
              <a:solidFill>
                <a:srgbClr val="000000"/>
              </a:solidFill>
              <a:latin typeface="Comic Sans MS" charset="0"/>
            </a:endParaRPr>
          </a:p>
        </p:txBody>
      </p:sp>
      <p:sp>
        <p:nvSpPr>
          <p:cNvPr id="66564" name="Rectangle 2"/>
          <p:cNvSpPr>
            <a:spLocks noGrp="1" noRot="1" noChangeAspect="1" noChangeArrowheads="1" noTextEdit="1"/>
          </p:cNvSpPr>
          <p:nvPr>
            <p:ph type="sldImg"/>
          </p:nvPr>
        </p:nvSpPr>
        <p:spPr>
          <a:xfrm>
            <a:off x="917575" y="744538"/>
            <a:ext cx="4962525" cy="3722687"/>
          </a:xfrm>
          <a:solidFill>
            <a:srgbClr val="FFFFFF"/>
          </a:solidFill>
          <a:ln/>
        </p:spPr>
      </p:sp>
      <p:sp>
        <p:nvSpPr>
          <p:cNvPr id="6656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8"/>
          <p:cNvSpPr>
            <a:spLocks noGrp="1" noChangeArrowheads="1"/>
          </p:cNvSpPr>
          <p:nvPr>
            <p:ph type="sldNum" sz="quarter"/>
          </p:nvPr>
        </p:nvSpPr>
        <p:spPr>
          <a:xfrm>
            <a:off x="3849688" y="9426575"/>
            <a:ext cx="2944812" cy="496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5" rIns="91432" bIns="45715"/>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ＭＳ Ｐゴシック"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defRPr>
            </a:lvl9pPr>
          </a:lstStyle>
          <a:p>
            <a:fld id="{86301A72-23E1-CE4D-8FE4-E20215E5814F}" type="slidenum">
              <a:rPr lang="en-US" sz="1700">
                <a:solidFill>
                  <a:schemeClr val="tx1"/>
                </a:solidFill>
                <a:latin typeface="Comic Sans MS" charset="0"/>
              </a:rPr>
              <a:pPr/>
              <a:t>53</a:t>
            </a:fld>
            <a:endParaRPr lang="en-US" sz="1700">
              <a:solidFill>
                <a:schemeClr val="tx1"/>
              </a:solidFill>
              <a:latin typeface="Comic Sans MS" charset="0"/>
            </a:endParaRPr>
          </a:p>
        </p:txBody>
      </p:sp>
      <p:sp>
        <p:nvSpPr>
          <p:cNvPr id="75779" name="Text Box 1"/>
          <p:cNvSpPr txBox="1">
            <a:spLocks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eaLnBrk="0" hangingPunct="0">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cs typeface="ＭＳ Ｐゴシック" charset="0"/>
              </a:defRPr>
            </a:lvl1pPr>
            <a:lvl2pPr eaLnBrk="0" hangingPunct="0">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2pPr>
            <a:lvl3pPr eaLnBrk="0" hangingPunct="0">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3pPr>
            <a:lvl4pPr eaLnBrk="0" hangingPunct="0">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4pPr>
            <a:lvl5pPr eaLnBrk="0" hangingPunct="0">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63550" algn="l"/>
                <a:tab pos="928688" algn="l"/>
                <a:tab pos="1395413" algn="l"/>
                <a:tab pos="1860550" algn="l"/>
                <a:tab pos="2325688" algn="l"/>
                <a:tab pos="2792413" algn="l"/>
                <a:tab pos="3257550" algn="l"/>
                <a:tab pos="3722688" algn="l"/>
                <a:tab pos="4189413" algn="l"/>
                <a:tab pos="4654550" algn="l"/>
                <a:tab pos="5119688" algn="l"/>
                <a:tab pos="5586413" algn="l"/>
                <a:tab pos="6051550" algn="l"/>
                <a:tab pos="6516688" algn="l"/>
                <a:tab pos="6983413" algn="l"/>
                <a:tab pos="7448550" algn="l"/>
                <a:tab pos="7915275" algn="l"/>
                <a:tab pos="8380413" algn="l"/>
                <a:tab pos="8845550" algn="l"/>
                <a:tab pos="9312275" algn="l"/>
              </a:tabLst>
              <a:defRPr sz="2400">
                <a:solidFill>
                  <a:schemeClr val="bg1"/>
                </a:solidFill>
                <a:latin typeface="Times New Roman" charset="0"/>
                <a:ea typeface="ＭＳ Ｐゴシック" charset="0"/>
              </a:defRPr>
            </a:lvl9pPr>
          </a:lstStyle>
          <a:p>
            <a:pPr algn="r" eaLnBrk="1" hangingPunct="1"/>
            <a:fld id="{23055047-0ACB-1C48-99CB-95E7858D73C6}" type="slidenum">
              <a:rPr lang="en-US" sz="1200">
                <a:solidFill>
                  <a:srgbClr val="000000"/>
                </a:solidFill>
                <a:latin typeface="Comic Sans MS" charset="0"/>
              </a:rPr>
              <a:pPr algn="r" eaLnBrk="1" hangingPunct="1"/>
              <a:t>53</a:t>
            </a:fld>
            <a:endParaRPr lang="en-US" sz="1200">
              <a:solidFill>
                <a:srgbClr val="000000"/>
              </a:solidFill>
              <a:latin typeface="Comic Sans MS" charset="0"/>
            </a:endParaRPr>
          </a:p>
        </p:txBody>
      </p:sp>
      <p:sp>
        <p:nvSpPr>
          <p:cNvPr id="75780" name="Rectangle 2"/>
          <p:cNvSpPr>
            <a:spLocks noGrp="1" noRot="1" noChangeAspect="1" noChangeArrowheads="1" noTextEdit="1"/>
          </p:cNvSpPr>
          <p:nvPr>
            <p:ph type="sldImg"/>
          </p:nvPr>
        </p:nvSpPr>
        <p:spPr>
          <a:xfrm>
            <a:off x="917575" y="744538"/>
            <a:ext cx="4962525" cy="3722687"/>
          </a:xfrm>
          <a:solidFill>
            <a:srgbClr val="FFFFFF"/>
          </a:solidFill>
          <a:ln/>
        </p:spPr>
      </p:sp>
      <p:sp>
        <p:nvSpPr>
          <p:cNvPr id="7578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9pPr>
          </a:lstStyle>
          <a:p>
            <a:fld id="{81038E7B-F029-C947-B373-C03851BFB9AA}" type="slidenum">
              <a:rPr lang="en-US" sz="1200">
                <a:solidFill>
                  <a:srgbClr val="000000"/>
                </a:solidFill>
              </a:rPr>
              <a:pPr/>
              <a:t>67</a:t>
            </a:fld>
            <a:endParaRPr lang="en-US" sz="1200">
              <a:solidFill>
                <a:srgbClr val="000000"/>
              </a:solidFill>
            </a:endParaRPr>
          </a:p>
        </p:txBody>
      </p:sp>
      <p:sp>
        <p:nvSpPr>
          <p:cNvPr id="97283" name="Text Box 1"/>
          <p:cNvSpPr txBox="1">
            <a:spLocks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9pPr>
          </a:lstStyle>
          <a:p>
            <a:pPr algn="r" eaLnBrk="1" hangingPunct="1"/>
            <a:fld id="{22564993-4E2B-AC42-80BC-7960D3F9C30C}" type="slidenum">
              <a:rPr lang="en-US" sz="1200">
                <a:solidFill>
                  <a:srgbClr val="000000"/>
                </a:solidFill>
              </a:rPr>
              <a:pPr algn="r" eaLnBrk="1" hangingPunct="1"/>
              <a:t>67</a:t>
            </a:fld>
            <a:endParaRPr lang="en-US" sz="1200">
              <a:solidFill>
                <a:srgbClr val="000000"/>
              </a:solidFill>
            </a:endParaRPr>
          </a:p>
        </p:txBody>
      </p:sp>
      <p:sp>
        <p:nvSpPr>
          <p:cNvPr id="97284" name="Rectangle 2"/>
          <p:cNvSpPr>
            <a:spLocks noGrp="1" noRot="1" noChangeAspect="1" noChangeArrowheads="1" noTextEdit="1"/>
          </p:cNvSpPr>
          <p:nvPr>
            <p:ph type="sldImg"/>
          </p:nvPr>
        </p:nvSpPr>
        <p:spPr>
          <a:xfrm>
            <a:off x="917575" y="744538"/>
            <a:ext cx="4962525" cy="3722687"/>
          </a:xfrm>
          <a:solidFill>
            <a:srgbClr val="FFFFFF"/>
          </a:solidFill>
          <a:ln/>
        </p:spPr>
      </p:sp>
      <p:sp>
        <p:nvSpPr>
          <p:cNvPr id="9728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pt-BR">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9pPr>
          </a:lstStyle>
          <a:p>
            <a:fld id="{CC5479C9-A3D9-4B4B-AD9C-59DE3088B699}" type="slidenum">
              <a:rPr lang="en-US" sz="1200">
                <a:solidFill>
                  <a:srgbClr val="000000"/>
                </a:solidFill>
              </a:rPr>
              <a:pPr/>
              <a:t>71</a:t>
            </a:fld>
            <a:endParaRPr lang="en-US" sz="1200">
              <a:solidFill>
                <a:srgbClr val="000000"/>
              </a:solidFill>
            </a:endParaRPr>
          </a:p>
        </p:txBody>
      </p:sp>
      <p:sp>
        <p:nvSpPr>
          <p:cNvPr id="114691" name="Text Box 1"/>
          <p:cNvSpPr txBox="1">
            <a:spLocks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9pPr>
          </a:lstStyle>
          <a:p>
            <a:pPr algn="r" eaLnBrk="1" hangingPunct="1"/>
            <a:fld id="{880E5575-301E-FE4A-BC6D-273019BEC312}" type="slidenum">
              <a:rPr lang="en-US" sz="1200">
                <a:solidFill>
                  <a:srgbClr val="000000"/>
                </a:solidFill>
              </a:rPr>
              <a:pPr algn="r" eaLnBrk="1" hangingPunct="1"/>
              <a:t>71</a:t>
            </a:fld>
            <a:endParaRPr lang="en-US" sz="1200">
              <a:solidFill>
                <a:srgbClr val="000000"/>
              </a:solidFill>
            </a:endParaRPr>
          </a:p>
        </p:txBody>
      </p:sp>
      <p:sp>
        <p:nvSpPr>
          <p:cNvPr id="114692" name="Rectangle 2"/>
          <p:cNvSpPr>
            <a:spLocks noGrp="1" noRot="1" noChangeAspect="1" noChangeArrowheads="1" noTextEdit="1"/>
          </p:cNvSpPr>
          <p:nvPr>
            <p:ph type="sldImg"/>
          </p:nvPr>
        </p:nvSpPr>
        <p:spPr>
          <a:xfrm>
            <a:off x="917575" y="744538"/>
            <a:ext cx="4962525" cy="3722687"/>
          </a:xfrm>
          <a:solidFill>
            <a:srgbClr val="FFFFFF"/>
          </a:solidFill>
          <a:ln/>
        </p:spPr>
      </p:sp>
      <p:sp>
        <p:nvSpPr>
          <p:cNvPr id="11469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pt-BR">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DC936D28-7907-F144-87B3-933C027C8FC0}" type="slidenum">
              <a:rPr lang="en-US"/>
              <a:pPr>
                <a:defRPr/>
              </a:pPr>
              <a:t>‹#›</a:t>
            </a:fld>
            <a:endParaRPr lang="en-US"/>
          </a:p>
        </p:txBody>
      </p:sp>
    </p:spTree>
    <p:extLst>
      <p:ext uri="{BB962C8B-B14F-4D97-AF65-F5344CB8AC3E}">
        <p14:creationId xmlns:p14="http://schemas.microsoft.com/office/powerpoint/2010/main" val="845757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fourObj">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7814"/>
            <a:ext cx="8229600" cy="1139825"/>
          </a:xfrm>
        </p:spPr>
        <p:txBody>
          <a:bodyPr/>
          <a:lstStyle/>
          <a:p>
            <a:r>
              <a:rPr lang="pt-BR" smtClean="0"/>
              <a:t>Clique para editar o estilo do título mestre</a:t>
            </a:r>
            <a:endParaRPr lang="en-US"/>
          </a:p>
        </p:txBody>
      </p:sp>
      <p:sp>
        <p:nvSpPr>
          <p:cNvPr id="3" name="Espaço Reservado para Conteúdo 2"/>
          <p:cNvSpPr>
            <a:spLocks noGrp="1"/>
          </p:cNvSpPr>
          <p:nvPr>
            <p:ph sz="quarter" idx="1"/>
          </p:nvPr>
        </p:nvSpPr>
        <p:spPr>
          <a:xfrm>
            <a:off x="457200" y="1600201"/>
            <a:ext cx="4047067" cy="21891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quarter" idx="2"/>
          </p:nvPr>
        </p:nvSpPr>
        <p:spPr>
          <a:xfrm>
            <a:off x="4639733" y="1600201"/>
            <a:ext cx="4047067" cy="21891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Conteúdo 4"/>
          <p:cNvSpPr>
            <a:spLocks noGrp="1"/>
          </p:cNvSpPr>
          <p:nvPr>
            <p:ph sz="quarter" idx="3"/>
          </p:nvPr>
        </p:nvSpPr>
        <p:spPr>
          <a:xfrm>
            <a:off x="457200" y="3941763"/>
            <a:ext cx="4047067" cy="218916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Conteúdo 5"/>
          <p:cNvSpPr>
            <a:spLocks noGrp="1"/>
          </p:cNvSpPr>
          <p:nvPr>
            <p:ph sz="quarter" idx="4"/>
          </p:nvPr>
        </p:nvSpPr>
        <p:spPr>
          <a:xfrm>
            <a:off x="4639733" y="3941763"/>
            <a:ext cx="4047067" cy="218916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Rectangle 19"/>
          <p:cNvSpPr>
            <a:spLocks noGrp="1" noChangeArrowheads="1"/>
          </p:cNvSpPr>
          <p:nvPr>
            <p:ph type="dt" sz="half" idx="10"/>
          </p:nvPr>
        </p:nvSpPr>
        <p:spPr>
          <a:xfrm>
            <a:off x="457200" y="6243638"/>
            <a:ext cx="2133600" cy="457200"/>
          </a:xfrm>
          <a:prstGeom prst="rect">
            <a:avLst/>
          </a:prstGeom>
        </p:spPr>
        <p:txBody>
          <a:bodyPr/>
          <a:lstStyle>
            <a:lvl1pPr>
              <a:defRPr>
                <a:latin typeface="Comic Sans MS" pitchFamily="66" charset="0"/>
                <a:ea typeface="+mn-ea"/>
                <a:cs typeface="+mn-cs"/>
              </a:defRPr>
            </a:lvl1pPr>
          </a:lstStyle>
          <a:p>
            <a:pPr>
              <a:defRPr/>
            </a:pPr>
            <a:endParaRPr lang="pt-B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a:latin typeface="Comic Sans MS" pitchFamily="66" charset="0"/>
                <a:ea typeface="+mn-ea"/>
                <a:cs typeface="+mn-cs"/>
              </a:defRPr>
            </a:lvl1pPr>
          </a:lstStyle>
          <a:p>
            <a:pPr>
              <a:defRPr/>
            </a:pPr>
            <a:endParaRPr lang="pt-BR"/>
          </a:p>
        </p:txBody>
      </p:sp>
      <p:sp>
        <p:nvSpPr>
          <p:cNvPr id="9" name="Rectangle 21"/>
          <p:cNvSpPr>
            <a:spLocks noGrp="1" noChangeArrowheads="1"/>
          </p:cNvSpPr>
          <p:nvPr>
            <p:ph type="sldNum" sz="quarter" idx="12"/>
          </p:nvPr>
        </p:nvSpPr>
        <p:spPr/>
        <p:txBody>
          <a:bodyPr/>
          <a:lstStyle>
            <a:lvl1pPr>
              <a:defRPr/>
            </a:lvl1pPr>
          </a:lstStyle>
          <a:p>
            <a:pPr>
              <a:defRPr/>
            </a:pPr>
            <a:fld id="{2BD47143-EC7D-C243-8124-F2A7B8C1F0E5}" type="slidenum">
              <a:rPr lang="pt-BR"/>
              <a:pPr>
                <a:defRPr/>
              </a:pPr>
              <a:t>‹#›</a:t>
            </a:fld>
            <a:endParaRPr lang="pt-BR"/>
          </a:p>
        </p:txBody>
      </p:sp>
    </p:spTree>
    <p:extLst>
      <p:ext uri="{BB962C8B-B14F-4D97-AF65-F5344CB8AC3E}">
        <p14:creationId xmlns:p14="http://schemas.microsoft.com/office/powerpoint/2010/main" val="2790924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7813"/>
            <a:ext cx="8229600" cy="585311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3" name="Rectangle 19"/>
          <p:cNvSpPr>
            <a:spLocks noGrp="1" noChangeArrowheads="1"/>
          </p:cNvSpPr>
          <p:nvPr>
            <p:ph type="dt" sz="half" idx="10"/>
          </p:nvPr>
        </p:nvSpPr>
        <p:spPr>
          <a:xfrm>
            <a:off x="457200" y="6243638"/>
            <a:ext cx="2133600" cy="457200"/>
          </a:xfrm>
          <a:prstGeom prst="rect">
            <a:avLst/>
          </a:prstGeom>
        </p:spPr>
        <p:txBody>
          <a:bodyPr/>
          <a:lstStyle>
            <a:lvl1pPr>
              <a:defRPr>
                <a:latin typeface="Comic Sans MS" pitchFamily="66" charset="0"/>
                <a:ea typeface="+mn-ea"/>
                <a:cs typeface="+mn-cs"/>
              </a:defRPr>
            </a:lvl1pPr>
          </a:lstStyle>
          <a:p>
            <a:pPr>
              <a:defRPr/>
            </a:pPr>
            <a:endParaRPr lang="pt-B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a:latin typeface="Comic Sans MS" pitchFamily="66" charset="0"/>
                <a:ea typeface="+mn-ea"/>
                <a:cs typeface="+mn-cs"/>
              </a:defRPr>
            </a:lvl1pPr>
          </a:lstStyle>
          <a:p>
            <a:pPr>
              <a:defRPr/>
            </a:pPr>
            <a:endParaRPr lang="pt-BR"/>
          </a:p>
        </p:txBody>
      </p:sp>
      <p:sp>
        <p:nvSpPr>
          <p:cNvPr id="5" name="Rectangle 21"/>
          <p:cNvSpPr>
            <a:spLocks noGrp="1" noChangeArrowheads="1"/>
          </p:cNvSpPr>
          <p:nvPr>
            <p:ph type="sldNum" sz="quarter" idx="12"/>
          </p:nvPr>
        </p:nvSpPr>
        <p:spPr/>
        <p:txBody>
          <a:bodyPr/>
          <a:lstStyle>
            <a:lvl1pPr>
              <a:defRPr/>
            </a:lvl1pPr>
          </a:lstStyle>
          <a:p>
            <a:pPr>
              <a:defRPr/>
            </a:pPr>
            <a:fld id="{0D72DF4A-355B-0040-9E39-BD25CF8203F2}" type="slidenum">
              <a:rPr lang="pt-BR"/>
              <a:pPr>
                <a:defRPr/>
              </a:pPr>
              <a:t>‹#›</a:t>
            </a:fld>
            <a:endParaRPr lang="pt-BR"/>
          </a:p>
        </p:txBody>
      </p:sp>
    </p:spTree>
    <p:extLst>
      <p:ext uri="{BB962C8B-B14F-4D97-AF65-F5344CB8AC3E}">
        <p14:creationId xmlns:p14="http://schemas.microsoft.com/office/powerpoint/2010/main" val="3175337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5"/>
          <p:cNvSpPr>
            <a:spLocks noGrp="1" noChangeArrowheads="1"/>
          </p:cNvSpPr>
          <p:nvPr>
            <p:ph type="sldNum" idx="10"/>
          </p:nvPr>
        </p:nvSpPr>
        <p:spPr/>
        <p:txBody>
          <a:bodyPr/>
          <a:lstStyle>
            <a:lvl1pPr>
              <a:defRPr/>
            </a:lvl1pPr>
          </a:lstStyle>
          <a:p>
            <a:pPr>
              <a:defRPr/>
            </a:pPr>
            <a:fld id="{0FCD8374-F148-A641-8212-AFDC250D3D29}" type="slidenum">
              <a:rPr lang="pt-BR"/>
              <a:pPr>
                <a:defRPr/>
              </a:pPr>
              <a:t>‹#›</a:t>
            </a:fld>
            <a:endParaRPr lang="pt-BR"/>
          </a:p>
        </p:txBody>
      </p:sp>
    </p:spTree>
    <p:extLst>
      <p:ext uri="{BB962C8B-B14F-4D97-AF65-F5344CB8AC3E}">
        <p14:creationId xmlns:p14="http://schemas.microsoft.com/office/powerpoint/2010/main" val="2256755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5"/>
          <p:cNvSpPr>
            <a:spLocks noGrp="1" noChangeArrowheads="1"/>
          </p:cNvSpPr>
          <p:nvPr>
            <p:ph type="sldNum" idx="10"/>
          </p:nvPr>
        </p:nvSpPr>
        <p:spPr/>
        <p:txBody>
          <a:bodyPr/>
          <a:lstStyle>
            <a:lvl1pPr>
              <a:defRPr/>
            </a:lvl1pPr>
          </a:lstStyle>
          <a:p>
            <a:pPr>
              <a:defRPr/>
            </a:pPr>
            <a:fld id="{7230ABFE-C6A7-D449-B47F-305155BF83DB}" type="slidenum">
              <a:rPr lang="pt-BR"/>
              <a:pPr>
                <a:defRPr/>
              </a:pPr>
              <a:t>‹#›</a:t>
            </a:fld>
            <a:endParaRPr lang="pt-BR"/>
          </a:p>
        </p:txBody>
      </p:sp>
    </p:spTree>
    <p:extLst>
      <p:ext uri="{BB962C8B-B14F-4D97-AF65-F5344CB8AC3E}">
        <p14:creationId xmlns:p14="http://schemas.microsoft.com/office/powerpoint/2010/main" val="3713315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1" y="1981202"/>
            <a:ext cx="3808413"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6613" y="1981202"/>
            <a:ext cx="3808412"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5"/>
          <p:cNvSpPr>
            <a:spLocks noGrp="1" noChangeArrowheads="1"/>
          </p:cNvSpPr>
          <p:nvPr>
            <p:ph type="sldNum" idx="10"/>
          </p:nvPr>
        </p:nvSpPr>
        <p:spPr/>
        <p:txBody>
          <a:bodyPr/>
          <a:lstStyle>
            <a:lvl1pPr>
              <a:defRPr/>
            </a:lvl1pPr>
          </a:lstStyle>
          <a:p>
            <a:pPr>
              <a:defRPr/>
            </a:pPr>
            <a:fld id="{7927F40C-9FCA-DC4A-A0BF-B143463A8EA9}" type="slidenum">
              <a:rPr lang="pt-BR"/>
              <a:pPr>
                <a:defRPr/>
              </a:pPr>
              <a:t>‹#›</a:t>
            </a:fld>
            <a:endParaRPr lang="pt-BR"/>
          </a:p>
        </p:txBody>
      </p:sp>
    </p:spTree>
    <p:extLst>
      <p:ext uri="{BB962C8B-B14F-4D97-AF65-F5344CB8AC3E}">
        <p14:creationId xmlns:p14="http://schemas.microsoft.com/office/powerpoint/2010/main" val="2435732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7814"/>
            <a:ext cx="8229600" cy="1139825"/>
          </a:xfrm>
        </p:spPr>
        <p:txBody>
          <a:bodyPr/>
          <a:lstStyle/>
          <a:p>
            <a:r>
              <a:rPr lang="pt-BR" smtClean="0"/>
              <a:t>Clique para editar o estilo do título mestre</a:t>
            </a:r>
            <a:endParaRPr lang="en-US"/>
          </a:p>
        </p:txBody>
      </p:sp>
      <p:sp>
        <p:nvSpPr>
          <p:cNvPr id="3" name="Espaço Reservado para Conteúdo 2"/>
          <p:cNvSpPr>
            <a:spLocks noGrp="1"/>
          </p:cNvSpPr>
          <p:nvPr>
            <p:ph sz="half" idx="1"/>
          </p:nvPr>
        </p:nvSpPr>
        <p:spPr>
          <a:xfrm>
            <a:off x="457200" y="1600201"/>
            <a:ext cx="4047067" cy="453072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quarter" idx="2"/>
          </p:nvPr>
        </p:nvSpPr>
        <p:spPr>
          <a:xfrm>
            <a:off x="4639733" y="1600201"/>
            <a:ext cx="4047067" cy="21891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Conteúdo 4"/>
          <p:cNvSpPr>
            <a:spLocks noGrp="1"/>
          </p:cNvSpPr>
          <p:nvPr>
            <p:ph sz="quarter" idx="3"/>
          </p:nvPr>
        </p:nvSpPr>
        <p:spPr>
          <a:xfrm>
            <a:off x="4639733" y="3941763"/>
            <a:ext cx="4047067" cy="218916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Rectangle 19"/>
          <p:cNvSpPr>
            <a:spLocks noGrp="1" noChangeArrowheads="1"/>
          </p:cNvSpPr>
          <p:nvPr>
            <p:ph type="dt" sz="half" idx="10"/>
          </p:nvPr>
        </p:nvSpPr>
        <p:spPr>
          <a:xfrm>
            <a:off x="457200" y="6243638"/>
            <a:ext cx="2133600" cy="457200"/>
          </a:xfrm>
          <a:prstGeom prst="rect">
            <a:avLst/>
          </a:prstGeom>
        </p:spPr>
        <p:txBody>
          <a:bodyPr/>
          <a:lstStyle>
            <a:lvl1pPr>
              <a:defRPr>
                <a:latin typeface="Comic Sans MS" pitchFamily="66" charset="0"/>
                <a:ea typeface="Arial Unicode MS" pitchFamily="34" charset="-128"/>
                <a:cs typeface="Arial Unicode MS" pitchFamily="34" charset="-128"/>
              </a:defRPr>
            </a:lvl1pPr>
          </a:lstStyle>
          <a:p>
            <a:pPr>
              <a:defRPr/>
            </a:pPr>
            <a:endParaRPr lang="pt-BR"/>
          </a:p>
        </p:txBody>
      </p:sp>
      <p:sp>
        <p:nvSpPr>
          <p:cNvPr id="7" name="Rectangle 20"/>
          <p:cNvSpPr>
            <a:spLocks noGrp="1" noChangeArrowheads="1"/>
          </p:cNvSpPr>
          <p:nvPr>
            <p:ph type="ftr" sz="quarter" idx="11"/>
          </p:nvPr>
        </p:nvSpPr>
        <p:spPr>
          <a:xfrm>
            <a:off x="3124200" y="6248400"/>
            <a:ext cx="2895600" cy="457200"/>
          </a:xfrm>
          <a:prstGeom prst="rect">
            <a:avLst/>
          </a:prstGeom>
        </p:spPr>
        <p:txBody>
          <a:bodyPr/>
          <a:lstStyle>
            <a:lvl1pPr>
              <a:defRPr>
                <a:latin typeface="Comic Sans MS" pitchFamily="66" charset="0"/>
                <a:ea typeface="Arial Unicode MS" pitchFamily="34" charset="-128"/>
                <a:cs typeface="Arial Unicode MS" pitchFamily="34" charset="-128"/>
              </a:defRPr>
            </a:lvl1pPr>
          </a:lstStyle>
          <a:p>
            <a:pPr>
              <a:defRPr/>
            </a:pPr>
            <a:endParaRPr lang="pt-BR"/>
          </a:p>
        </p:txBody>
      </p:sp>
      <p:sp>
        <p:nvSpPr>
          <p:cNvPr id="8" name="Rectangle 21"/>
          <p:cNvSpPr>
            <a:spLocks noGrp="1" noChangeArrowheads="1"/>
          </p:cNvSpPr>
          <p:nvPr>
            <p:ph type="sldNum" sz="quarter" idx="12"/>
          </p:nvPr>
        </p:nvSpPr>
        <p:spPr/>
        <p:txBody>
          <a:bodyPr/>
          <a:lstStyle>
            <a:lvl1pPr>
              <a:defRPr/>
            </a:lvl1pPr>
          </a:lstStyle>
          <a:p>
            <a:pPr>
              <a:defRPr/>
            </a:pPr>
            <a:fld id="{EE7DA0DB-F91F-254C-AEDF-6970F68DB27B}" type="slidenum">
              <a:rPr lang="pt-BR"/>
              <a:pPr>
                <a:defRPr/>
              </a:pPr>
              <a:t>‹#›</a:t>
            </a:fld>
            <a:endParaRPr lang="pt-BR"/>
          </a:p>
        </p:txBody>
      </p:sp>
    </p:spTree>
    <p:extLst>
      <p:ext uri="{BB962C8B-B14F-4D97-AF65-F5344CB8AC3E}">
        <p14:creationId xmlns:p14="http://schemas.microsoft.com/office/powerpoint/2010/main" val="1886296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theme" Target="../theme/theme2.xml"/><Relationship Id="rId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Clique para editar o formato do texto do título</a:t>
            </a:r>
          </a:p>
        </p:txBody>
      </p:sp>
      <p:sp>
        <p:nvSpPr>
          <p:cNvPr id="1027" name="Rectangle 2"/>
          <p:cNvSpPr>
            <a:spLocks noGrp="1" noChangeArrowheads="1"/>
          </p:cNvSpPr>
          <p:nvPr>
            <p:ph type="body" idx="1"/>
          </p:nvPr>
        </p:nvSpPr>
        <p:spPr bwMode="auto">
          <a:xfrm>
            <a:off x="685800" y="1981200"/>
            <a:ext cx="77708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Clique para editar o formato do texto da estrutura de tópicos</a:t>
            </a:r>
          </a:p>
          <a:p>
            <a:pPr lvl="1"/>
            <a:r>
              <a:rPr lang="en-GB"/>
              <a:t>2º Nível da estrutura de tópicos</a:t>
            </a:r>
          </a:p>
          <a:p>
            <a:pPr lvl="2"/>
            <a:r>
              <a:rPr lang="en-GB"/>
              <a:t>3º Nível da estrutura de tópicos</a:t>
            </a:r>
          </a:p>
          <a:p>
            <a:pPr lvl="3"/>
            <a:r>
              <a:rPr lang="en-GB"/>
              <a:t>4º Nível da estrutura de tópicos</a:t>
            </a:r>
          </a:p>
          <a:p>
            <a:pPr lvl="4"/>
            <a:r>
              <a:rPr lang="en-GB"/>
              <a:t>5º Nível da estrutura de tópicos</a:t>
            </a:r>
          </a:p>
          <a:p>
            <a:pPr lvl="4"/>
            <a:r>
              <a:rPr lang="en-GB"/>
              <a:t>6º Nível da estrutura de tópicos</a:t>
            </a:r>
          </a:p>
          <a:p>
            <a:pPr lvl="4"/>
            <a:r>
              <a:rPr lang="en-GB"/>
              <a:t>7º Nível da estrutura de tópicos</a:t>
            </a:r>
          </a:p>
          <a:p>
            <a:pPr lvl="4"/>
            <a:r>
              <a:rPr lang="en-GB"/>
              <a:t>8º Nível da estrutura de tópicos</a:t>
            </a:r>
          </a:p>
          <a:p>
            <a:pPr lvl="4"/>
            <a:r>
              <a:rPr lang="en-GB"/>
              <a:t>9º Nível da estrutura de tópicos</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buClr>
                <a:srgbClr val="000000"/>
              </a:buClr>
              <a:buSzPct val="100000"/>
              <a:buFont typeface="Times New Roman" charset="0"/>
              <a:buNone/>
            </a:pPr>
            <a:endParaRPr lang="pt-BR"/>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buClr>
                <a:srgbClr val="000000"/>
              </a:buClr>
              <a:buSzPct val="100000"/>
              <a:buFont typeface="Times New Roman" charset="0"/>
              <a:buNone/>
            </a:pPr>
            <a:endParaRPr lang="pt-BR"/>
          </a:p>
        </p:txBody>
      </p:sp>
      <p:sp>
        <p:nvSpPr>
          <p:cNvPr id="2" name="Rectangle 5"/>
          <p:cNvSpPr>
            <a:spLocks noGrp="1" noChangeArrowheads="1"/>
          </p:cNvSpPr>
          <p:nvPr>
            <p:ph type="sldNum"/>
          </p:nvPr>
        </p:nvSpPr>
        <p:spPr bwMode="auto">
          <a:xfrm>
            <a:off x="6553200" y="6248400"/>
            <a:ext cx="1903413" cy="4587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a:defRPr/>
            </a:pPr>
            <a:fld id="{B721C163-6331-CD42-843B-9CE8B011BE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Lst>
  <p:txStyles>
    <p:title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pitchFamily="32"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pitchFamily="32"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pitchFamily="32"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pitchFamily="32"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pitchFamily="32"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pitchFamily="32"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pitchFamily="32"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pitchFamily="32"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ＭＳ Ｐゴシック" charset="0"/>
        </a:defRPr>
      </a:lvl1pPr>
      <a:lvl2pPr marL="742950" indent="-285750" algn="l" defTabSz="449263"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título mestre</a:t>
            </a:r>
          </a:p>
        </p:txBody>
      </p:sp>
      <p:sp>
        <p:nvSpPr>
          <p:cNvPr id="9219"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pic>
        <p:nvPicPr>
          <p:cNvPr id="9220" name="Imagem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Espaço Reservado para Número de Slide 1"/>
          <p:cNvSpPr txBox="1">
            <a:spLocks/>
          </p:cNvSpPr>
          <p:nvPr userDrawn="1"/>
        </p:nvSpPr>
        <p:spPr bwMode="auto">
          <a:xfrm>
            <a:off x="6553200" y="6248400"/>
            <a:ext cx="19034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buClr>
                <a:srgbClr val="000000"/>
              </a:buClr>
              <a:buSzPct val="100000"/>
              <a:buFont typeface="Times New Roman" charset="0"/>
              <a:buNone/>
            </a:pPr>
            <a:fld id="{4EBAA330-265C-B740-A897-973BC289BF5A}" type="slidenum">
              <a:rPr lang="en-US"/>
              <a:pPr eaLnBrk="0" hangingPunct="0">
                <a:buClr>
                  <a:srgbClr val="000000"/>
                </a:buClr>
                <a:buSzPct val="100000"/>
                <a:buFont typeface="Times New Roman" charset="0"/>
                <a:buNone/>
              </a:pPr>
              <a:t>‹#›</a:t>
            </a:fld>
            <a:endParaRPr lang="en-US"/>
          </a:p>
        </p:txBody>
      </p:sp>
      <p:pic>
        <p:nvPicPr>
          <p:cNvPr id="9222" name="Imagem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27313" y="5876925"/>
            <a:ext cx="431641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 Id="rId3"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34.e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Microsoft_Excel_97_-_2004_Worksheet2.xls"/><Relationship Id="rId4" Type="http://schemas.openxmlformats.org/officeDocument/2006/relationships/image" Target="../media/image35.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Excel_97_-_2004_Worksheet3.xls"/><Relationship Id="rId4" Type="http://schemas.openxmlformats.org/officeDocument/2006/relationships/image" Target="../media/image36.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3.xml"/><Relationship Id="rId2" Type="http://schemas.openxmlformats.org/officeDocument/2006/relationships/chart" Target="../charts/char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38.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3.xml"/><Relationship Id="rId2"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39.jpeg"/><Relationship Id="rId5" Type="http://schemas.openxmlformats.org/officeDocument/2006/relationships/image" Target="../media/image38.jpeg"/><Relationship Id="rId6" Type="http://schemas.openxmlformats.org/officeDocument/2006/relationships/image" Target="../media/image40.jpeg"/><Relationship Id="rId7" Type="http://schemas.openxmlformats.org/officeDocument/2006/relationships/image" Target="../media/image41.jpeg"/><Relationship Id="rId1" Type="http://schemas.openxmlformats.org/officeDocument/2006/relationships/slideLayout" Target="../slideLayouts/slideLayout3.xml"/><Relationship Id="rId2" Type="http://schemas.openxmlformats.org/officeDocument/2006/relationships/chart" Target="../charts/char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jpeg"/><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eg"/><Relationship Id="rId3"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wmf"/><Relationship Id="rId7" Type="http://schemas.openxmlformats.org/officeDocument/2006/relationships/image" Target="../media/image62.wmf"/><Relationship Id="rId1" Type="http://schemas.openxmlformats.org/officeDocument/2006/relationships/slideLayout" Target="../slideLayouts/slideLayout3.xml"/><Relationship Id="rId2"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3.wmf"/><Relationship Id="rId7" Type="http://schemas.openxmlformats.org/officeDocument/2006/relationships/image" Target="../media/image64.wmf"/><Relationship Id="rId1" Type="http://schemas.openxmlformats.org/officeDocument/2006/relationships/slideLayout" Target="../slideLayouts/slideLayout3.xml"/><Relationship Id="rId2"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emf"/></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66.png"/><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67.emf"/><Relationship Id="rId6" Type="http://schemas.openxmlformats.org/officeDocument/2006/relationships/image" Target="../media/image68.jpeg"/><Relationship Id="rId7" Type="http://schemas.openxmlformats.org/officeDocument/2006/relationships/image" Target="../media/image69.jpeg"/><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chart" Target="../charts/char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1.xml"/></Relationships>
</file>

<file path=ppt/slides/_rels/slide51.xml.rels><?xml version="1.0" encoding="UTF-8" standalone="yes"?>
<Relationships xmlns="http://schemas.openxmlformats.org/package/2006/relationships"><Relationship Id="rId11" Type="http://schemas.openxmlformats.org/officeDocument/2006/relationships/image" Target="../media/image74.emf"/><Relationship Id="rId12" Type="http://schemas.openxmlformats.org/officeDocument/2006/relationships/oleObject" Target="../embeddings/oleObject6.bin"/><Relationship Id="rId13" Type="http://schemas.openxmlformats.org/officeDocument/2006/relationships/image" Target="../media/image75.emf"/><Relationship Id="rId14" Type="http://schemas.openxmlformats.org/officeDocument/2006/relationships/oleObject" Target="../embeddings/Microsoft_Excel_97_-_2004_Worksheet4.xls"/><Relationship Id="rId15" Type="http://schemas.openxmlformats.org/officeDocument/2006/relationships/image" Target="../media/image76.emf"/><Relationship Id="rId1" Type="http://schemas.openxmlformats.org/officeDocument/2006/relationships/vmlDrawing" Target="../drawings/vmlDrawing6.vml"/><Relationship Id="rId2" Type="http://schemas.openxmlformats.org/officeDocument/2006/relationships/slideLayout" Target="../slideLayouts/slideLayout5.xml"/><Relationship Id="rId3" Type="http://schemas.openxmlformats.org/officeDocument/2006/relationships/image" Target="../media/image77.png"/><Relationship Id="rId4" Type="http://schemas.openxmlformats.org/officeDocument/2006/relationships/oleObject" Target="../embeddings/oleObject2.bin"/><Relationship Id="rId5" Type="http://schemas.openxmlformats.org/officeDocument/2006/relationships/image" Target="../media/image71.emf"/><Relationship Id="rId6" Type="http://schemas.openxmlformats.org/officeDocument/2006/relationships/oleObject" Target="../embeddings/oleObject3.bin"/><Relationship Id="rId7" Type="http://schemas.openxmlformats.org/officeDocument/2006/relationships/image" Target="../media/image72.emf"/><Relationship Id="rId8" Type="http://schemas.openxmlformats.org/officeDocument/2006/relationships/oleObject" Target="../embeddings/oleObject4.bin"/><Relationship Id="rId9" Type="http://schemas.openxmlformats.org/officeDocument/2006/relationships/image" Target="../media/image73.emf"/><Relationship Id="rId10" Type="http://schemas.openxmlformats.org/officeDocument/2006/relationships/oleObject" Target="../embeddings/oleObject5.bin"/></Relationships>
</file>

<file path=ppt/slides/_rels/slide52.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emf"/><Relationship Id="rId5" Type="http://schemas.openxmlformats.org/officeDocument/2006/relationships/image" Target="../media/image80.emf"/><Relationship Id="rId6" Type="http://schemas.openxmlformats.org/officeDocument/2006/relationships/image" Target="../media/image81.emf"/><Relationship Id="rId7" Type="http://schemas.openxmlformats.org/officeDocument/2006/relationships/image" Target="../media/image82.emf"/><Relationship Id="rId8" Type="http://schemas.openxmlformats.org/officeDocument/2006/relationships/image" Target="../media/image83.emf"/><Relationship Id="rId1" Type="http://schemas.openxmlformats.org/officeDocument/2006/relationships/slideLayout" Target="../slideLayouts/slideLayout5.xml"/><Relationship Id="rId2" Type="http://schemas.openxmlformats.org/officeDocument/2006/relationships/image" Target="../media/image7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eg"/><Relationship Id="rId3" Type="http://schemas.openxmlformats.org/officeDocument/2006/relationships/image" Target="../media/image8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6.jpeg"/><Relationship Id="rId3" Type="http://schemas.openxmlformats.org/officeDocument/2006/relationships/image" Target="../media/image30.jpe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jpeg"/><Relationship Id="rId6"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image" Target="../media/image87.jpeg"/></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1" Type="http://schemas.openxmlformats.org/officeDocument/2006/relationships/slideLayout" Target="../slideLayouts/slideLayout4.xml"/><Relationship Id="rId2" Type="http://schemas.openxmlformats.org/officeDocument/2006/relationships/image" Target="../media/image9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7.jpeg"/><Relationship Id="rId3" Type="http://schemas.openxmlformats.org/officeDocument/2006/relationships/image" Target="../media/image98.jpeg"/></Relationships>
</file>

<file path=ppt/slides/_rels/slide63.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99.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100.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101.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package" Target="../embeddings/Microsoft_Word_Document5.docx"/><Relationship Id="rId4" Type="http://schemas.openxmlformats.org/officeDocument/2006/relationships/image" Target="../media/image102.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5.jpeg"/><Relationship Id="rId3" Type="http://schemas.openxmlformats.org/officeDocument/2006/relationships/image" Target="../media/image10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png"/><Relationship Id="rId3"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2.xml.rels><?xml version="1.0" encoding="UTF-8" standalone="yes"?>
<Relationships xmlns="http://schemas.openxmlformats.org/package/2006/relationships"><Relationship Id="rId3" Type="http://schemas.openxmlformats.org/officeDocument/2006/relationships/package" Target="../embeddings/Microsoft_Word_Document6.docx"/><Relationship Id="rId4" Type="http://schemas.openxmlformats.org/officeDocument/2006/relationships/image" Target="../media/image112.png"/><Relationship Id="rId1" Type="http://schemas.openxmlformats.org/officeDocument/2006/relationships/vmlDrawing" Target="../drawings/vmlDrawing11.vml"/><Relationship Id="rId2"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package" Target="../embeddings/Microsoft_Word_Document7.docx"/><Relationship Id="rId4" Type="http://schemas.openxmlformats.org/officeDocument/2006/relationships/image" Target="../media/image113.emf"/><Relationship Id="rId1" Type="http://schemas.openxmlformats.org/officeDocument/2006/relationships/vmlDrawing" Target="../drawings/vmlDrawing12.vml"/><Relationship Id="rId2"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4.jpeg"/></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hyperlink" Target="http://images.google.com.br/imgres?imgurl=http://www.lafrancecandles.com/Images/soja.jpg&amp;imgrefurl=http://www.lafrancecandles.com/whysoy.htm&amp;h=269&amp;w=201&amp;sz=33&amp;tbnid=Kg8LyoY0JAwJ:&amp;tbnh=108&amp;tbnw=80&amp;hl=pt-BR&amp;start=523&amp;prev=/images?q=soja+&amp;start=520&amp;svnum=10&amp;hl=pt-BR&amp;lr=&amp;sa=N" TargetMode="External"/><Relationship Id="rId6" Type="http://schemas.openxmlformats.org/officeDocument/2006/relationships/image" Target="../media/image116.jpeg"/><Relationship Id="rId7" Type="http://schemas.openxmlformats.org/officeDocument/2006/relationships/image" Target="../media/image90.jpeg"/><Relationship Id="rId1" Type="http://schemas.openxmlformats.org/officeDocument/2006/relationships/slideLayout" Target="../slideLayouts/slideLayout5.xml"/><Relationship Id="rId2" Type="http://schemas.openxmlformats.org/officeDocument/2006/relationships/image" Target="../media/image11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jpeg"/></Relationships>
</file>

<file path=ppt/slides/_rels/slide77.xml.rels><?xml version="1.0" encoding="UTF-8" standalone="yes"?>
<Relationships xmlns="http://schemas.openxmlformats.org/package/2006/relationships"><Relationship Id="rId3" Type="http://schemas.openxmlformats.org/officeDocument/2006/relationships/package" Target="../embeddings/Microsoft_Word_Document8.docx"/><Relationship Id="rId4" Type="http://schemas.openxmlformats.org/officeDocument/2006/relationships/image" Target="../media/image117.png"/><Relationship Id="rId1" Type="http://schemas.openxmlformats.org/officeDocument/2006/relationships/vmlDrawing" Target="../drawings/vmlDrawing13.vml"/><Relationship Id="rId2"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1" Type="http://schemas.openxmlformats.org/officeDocument/2006/relationships/slideLayout" Target="../slideLayouts/slideLayout3.xml"/><Relationship Id="rId2"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0.w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1.jpeg"/></Relationships>
</file>

<file path=ppt/slides/_rels/slide84.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25.jpeg"/><Relationship Id="rId1" Type="http://schemas.openxmlformats.org/officeDocument/2006/relationships/slideLayout" Target="../slideLayouts/slideLayout4.xml"/><Relationship Id="rId2" Type="http://schemas.openxmlformats.org/officeDocument/2006/relationships/image" Target="../media/image12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6.png"/><Relationship Id="rId3" Type="http://schemas.openxmlformats.org/officeDocument/2006/relationships/image" Target="../media/image127.png"/></Relationships>
</file>

<file path=ppt/slides/_rels/slide86.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1" Type="http://schemas.openxmlformats.org/officeDocument/2006/relationships/slideLayout" Target="../slideLayouts/slideLayout4.xml"/><Relationship Id="rId2" Type="http://schemas.openxmlformats.org/officeDocument/2006/relationships/image" Target="../media/image128.png"/></Relationships>
</file>

<file path=ppt/slides/_rels/slide87.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image" Target="../media/image134.jpeg"/><Relationship Id="rId1" Type="http://schemas.openxmlformats.org/officeDocument/2006/relationships/slideLayout" Target="../slideLayouts/slideLayout4.xml"/><Relationship Id="rId2" Type="http://schemas.openxmlformats.org/officeDocument/2006/relationships/image" Target="../media/image13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aixaDeTexto 1"/>
          <p:cNvSpPr txBox="1">
            <a:spLocks noChangeArrowheads="1"/>
          </p:cNvSpPr>
          <p:nvPr/>
        </p:nvSpPr>
        <p:spPr bwMode="auto">
          <a:xfrm>
            <a:off x="611188" y="333375"/>
            <a:ext cx="8064500" cy="655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endParaRPr lang="en-US" sz="2800" b="1" dirty="0">
              <a:solidFill>
                <a:schemeClr val="accent1">
                  <a:lumMod val="75000"/>
                </a:schemeClr>
              </a:solidFill>
              <a:latin typeface="Comic Sans MS"/>
              <a:cs typeface="Comic Sans MS"/>
            </a:endParaRPr>
          </a:p>
          <a:p>
            <a:pPr algn="ctr">
              <a:defRPr/>
            </a:pPr>
            <a:endParaRPr lang="en-US" sz="2800" b="1" dirty="0">
              <a:solidFill>
                <a:schemeClr val="accent1">
                  <a:lumMod val="75000"/>
                </a:schemeClr>
              </a:solidFill>
              <a:latin typeface="Comic Sans MS"/>
              <a:cs typeface="Comic Sans MS"/>
            </a:endParaRPr>
          </a:p>
          <a:p>
            <a:pPr algn="ctr">
              <a:defRPr/>
            </a:pPr>
            <a:r>
              <a:rPr lang="en-US" sz="2800" b="1" dirty="0">
                <a:solidFill>
                  <a:schemeClr val="accent1">
                    <a:lumMod val="75000"/>
                  </a:schemeClr>
                </a:solidFill>
                <a:latin typeface="Comic Sans MS"/>
                <a:cs typeface="Comic Sans MS"/>
              </a:rPr>
              <a:t>MUDANÇAS CLIMÁTICAS E DESERIFICAÇÃO NO SEMIÁRIDO BRASILEIRO: MEDIDAS DE ADAPTAÇÃO E MITIGAÇÃO</a:t>
            </a:r>
          </a:p>
          <a:p>
            <a:pPr algn="ctr">
              <a:defRPr/>
            </a:pPr>
            <a:endParaRPr lang="en-US" sz="2800" b="1" dirty="0">
              <a:solidFill>
                <a:schemeClr val="accent1">
                  <a:lumMod val="75000"/>
                </a:schemeClr>
              </a:solidFill>
              <a:latin typeface="Comic Sans MS"/>
              <a:cs typeface="Comic Sans MS"/>
            </a:endParaRPr>
          </a:p>
          <a:p>
            <a:pPr algn="ctr">
              <a:defRPr/>
            </a:pPr>
            <a:endParaRPr lang="en-US" sz="2800" b="1" dirty="0">
              <a:solidFill>
                <a:schemeClr val="accent1">
                  <a:lumMod val="75000"/>
                </a:schemeClr>
              </a:solidFill>
              <a:latin typeface="Comic Sans MS"/>
              <a:cs typeface="Comic Sans MS"/>
            </a:endParaRPr>
          </a:p>
          <a:p>
            <a:pPr algn="ctr">
              <a:defRPr/>
            </a:pPr>
            <a:endParaRPr lang="en-US" sz="2800" b="1" dirty="0">
              <a:solidFill>
                <a:schemeClr val="accent1">
                  <a:lumMod val="75000"/>
                </a:schemeClr>
              </a:solidFill>
              <a:latin typeface="Comic Sans MS"/>
              <a:cs typeface="Comic Sans MS"/>
            </a:endParaRPr>
          </a:p>
          <a:p>
            <a:pPr algn="r">
              <a:defRPr/>
            </a:pPr>
            <a:r>
              <a:rPr lang="en-US" sz="2800" b="1" dirty="0">
                <a:solidFill>
                  <a:schemeClr val="accent1">
                    <a:lumMod val="75000"/>
                  </a:schemeClr>
                </a:solidFill>
                <a:latin typeface="Comic Sans MS"/>
                <a:cs typeface="Comic Sans MS"/>
              </a:rPr>
              <a:t>Vanderlise Giongo</a:t>
            </a:r>
          </a:p>
          <a:p>
            <a:pPr algn="r">
              <a:defRPr/>
            </a:pPr>
            <a:endParaRPr lang="en-US" sz="2800" b="1" dirty="0">
              <a:solidFill>
                <a:schemeClr val="accent1">
                  <a:lumMod val="75000"/>
                </a:schemeClr>
              </a:solidFill>
              <a:latin typeface="Comic Sans MS"/>
              <a:cs typeface="Comic Sans MS"/>
            </a:endParaRPr>
          </a:p>
          <a:p>
            <a:pPr algn="ctr">
              <a:defRPr/>
            </a:pPr>
            <a:endParaRPr lang="en-US" sz="2800" b="1" dirty="0">
              <a:solidFill>
                <a:schemeClr val="accent1">
                  <a:lumMod val="75000"/>
                </a:schemeClr>
              </a:solidFill>
              <a:latin typeface="Comic Sans MS"/>
              <a:cs typeface="Comic Sans MS"/>
            </a:endParaRPr>
          </a:p>
          <a:p>
            <a:pPr algn="ctr">
              <a:defRPr/>
            </a:pPr>
            <a:endParaRPr lang="en-US" sz="2800" b="1" dirty="0">
              <a:solidFill>
                <a:schemeClr val="accent1">
                  <a:lumMod val="75000"/>
                </a:schemeClr>
              </a:solidFill>
              <a:latin typeface="Comic Sans MS"/>
              <a:cs typeface="Comic Sans MS"/>
            </a:endParaRPr>
          </a:p>
          <a:p>
            <a:pPr algn="ctr">
              <a:defRPr/>
            </a:pPr>
            <a:r>
              <a:rPr lang="en-US" sz="2800" b="1" dirty="0">
                <a:solidFill>
                  <a:schemeClr val="accent1">
                    <a:lumMod val="75000"/>
                  </a:schemeClr>
                </a:solidFill>
                <a:latin typeface="Comic Sans MS"/>
                <a:cs typeface="Comic Sans MS"/>
              </a:rPr>
              <a:t>09 de </a:t>
            </a:r>
            <a:r>
              <a:rPr lang="en-US" sz="2800" b="1" dirty="0" err="1">
                <a:solidFill>
                  <a:schemeClr val="accent1">
                    <a:lumMod val="75000"/>
                  </a:schemeClr>
                </a:solidFill>
                <a:latin typeface="Comic Sans MS"/>
                <a:cs typeface="Comic Sans MS"/>
              </a:rPr>
              <a:t>julho</a:t>
            </a:r>
            <a:r>
              <a:rPr lang="en-US" sz="2800" b="1" dirty="0">
                <a:solidFill>
                  <a:schemeClr val="accent1">
                    <a:lumMod val="75000"/>
                  </a:schemeClr>
                </a:solidFill>
                <a:latin typeface="Comic Sans MS"/>
                <a:cs typeface="Comic Sans MS"/>
              </a:rPr>
              <a:t> de </a:t>
            </a:r>
            <a:r>
              <a:rPr lang="en-US" sz="2800" b="1" dirty="0" smtClean="0">
                <a:solidFill>
                  <a:schemeClr val="accent1">
                    <a:lumMod val="75000"/>
                  </a:schemeClr>
                </a:solidFill>
                <a:latin typeface="Comic Sans MS"/>
                <a:cs typeface="Comic Sans MS"/>
              </a:rPr>
              <a:t>2015</a:t>
            </a:r>
          </a:p>
          <a:p>
            <a:pPr algn="ctr">
              <a:defRPr/>
            </a:pPr>
            <a:r>
              <a:rPr lang="en-US" sz="2800" b="1" dirty="0" smtClean="0">
                <a:solidFill>
                  <a:schemeClr val="accent1">
                    <a:lumMod val="75000"/>
                  </a:schemeClr>
                </a:solidFill>
                <a:latin typeface="Comic Sans MS"/>
                <a:cs typeface="Comic Sans MS"/>
              </a:rPr>
              <a:t>Brasília -DF</a:t>
            </a:r>
            <a:endParaRPr lang="en-US" sz="2800" b="1" dirty="0">
              <a:solidFill>
                <a:schemeClr val="accent1">
                  <a:lumMod val="75000"/>
                </a:schemeClr>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m 3"/>
          <p:cNvPicPr>
            <a:picLocks noChangeAspect="1"/>
          </p:cNvPicPr>
          <p:nvPr/>
        </p:nvPicPr>
        <p:blipFill>
          <a:blip r:embed="rId2">
            <a:extLst>
              <a:ext uri="{28A0092B-C50C-407E-A947-70E740481C1C}">
                <a14:useLocalDpi xmlns:a14="http://schemas.microsoft.com/office/drawing/2010/main" val="0"/>
              </a:ext>
            </a:extLst>
          </a:blip>
          <a:srcRect l="2039" t="11919" r="2039" b="13939"/>
          <a:stretch>
            <a:fillRect/>
          </a:stretch>
        </p:blipFill>
        <p:spPr bwMode="auto">
          <a:xfrm>
            <a:off x="0" y="0"/>
            <a:ext cx="6248400"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Imagem 4"/>
          <p:cNvPicPr>
            <a:picLocks noChangeAspect="1"/>
          </p:cNvPicPr>
          <p:nvPr/>
        </p:nvPicPr>
        <p:blipFill>
          <a:blip r:embed="rId3">
            <a:extLst>
              <a:ext uri="{28A0092B-C50C-407E-A947-70E740481C1C}">
                <a14:useLocalDpi xmlns:a14="http://schemas.microsoft.com/office/drawing/2010/main" val="0"/>
              </a:ext>
            </a:extLst>
          </a:blip>
          <a:srcRect l="38295" t="37172" r="42006" b="43030"/>
          <a:stretch>
            <a:fillRect/>
          </a:stretch>
        </p:blipFill>
        <p:spPr bwMode="auto">
          <a:xfrm>
            <a:off x="6400800" y="3736975"/>
            <a:ext cx="21431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m 3"/>
          <p:cNvPicPr>
            <a:picLocks noChangeAspect="1"/>
          </p:cNvPicPr>
          <p:nvPr/>
        </p:nvPicPr>
        <p:blipFill>
          <a:blip r:embed="rId2">
            <a:extLst>
              <a:ext uri="{28A0092B-C50C-407E-A947-70E740481C1C}">
                <a14:useLocalDpi xmlns:a14="http://schemas.microsoft.com/office/drawing/2010/main" val="0"/>
              </a:ext>
            </a:extLst>
          </a:blip>
          <a:srcRect l="2895" t="11717" r="2039" b="14140"/>
          <a:stretch>
            <a:fillRect/>
          </a:stretch>
        </p:blipFill>
        <p:spPr bwMode="auto">
          <a:xfrm>
            <a:off x="6350" y="0"/>
            <a:ext cx="622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Imagem 4"/>
          <p:cNvPicPr>
            <a:picLocks noChangeAspect="1"/>
          </p:cNvPicPr>
          <p:nvPr/>
        </p:nvPicPr>
        <p:blipFill>
          <a:blip r:embed="rId3">
            <a:extLst>
              <a:ext uri="{28A0092B-C50C-407E-A947-70E740481C1C}">
                <a14:useLocalDpi xmlns:a14="http://schemas.microsoft.com/office/drawing/2010/main" val="0"/>
              </a:ext>
            </a:extLst>
          </a:blip>
          <a:srcRect l="28589" t="28687" r="27731" b="31113"/>
          <a:stretch>
            <a:fillRect/>
          </a:stretch>
        </p:blipFill>
        <p:spPr bwMode="auto">
          <a:xfrm>
            <a:off x="6400800" y="3136900"/>
            <a:ext cx="27432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agem 395" descr="Mapa_zane.png"/>
          <p:cNvPicPr>
            <a:picLocks noChangeAspect="1"/>
          </p:cNvPicPr>
          <p:nvPr/>
        </p:nvPicPr>
        <p:blipFill>
          <a:blip r:embed="rId3">
            <a:extLst>
              <a:ext uri="{28A0092B-C50C-407E-A947-70E740481C1C}">
                <a14:useLocalDpi xmlns:a14="http://schemas.microsoft.com/office/drawing/2010/main" val="0"/>
              </a:ext>
            </a:extLst>
          </a:blip>
          <a:srcRect r="43661"/>
          <a:stretch>
            <a:fillRect/>
          </a:stretch>
        </p:blipFill>
        <p:spPr bwMode="auto">
          <a:xfrm>
            <a:off x="0" y="0"/>
            <a:ext cx="5580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ChangeArrowheads="1"/>
          </p:cNvSpPr>
          <p:nvPr/>
        </p:nvSpPr>
        <p:spPr bwMode="auto">
          <a:xfrm>
            <a:off x="5340350" y="2565400"/>
            <a:ext cx="3455988"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buClr>
                <a:srgbClr val="FF33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8047"/>
                </a:solidFill>
                <a:latin typeface="Calibri" charset="0"/>
              </a:rPr>
              <a:t> </a:t>
            </a:r>
            <a:r>
              <a:rPr lang="en-GB">
                <a:solidFill>
                  <a:srgbClr val="008047"/>
                </a:solidFill>
                <a:latin typeface="Calibri" charset="0"/>
              </a:rPr>
              <a:t>Bioma</a:t>
            </a:r>
            <a:r>
              <a:rPr lang="pt-BR" sz="2000">
                <a:solidFill>
                  <a:srgbClr val="006839"/>
                </a:solidFill>
              </a:rPr>
              <a:t> Caatinga: distribuído em 17 grandes unidades de paisagens, por sua vez subdivididos em 105 unidades geoambientais (Rodal e Sampaio, 2002), de um total de 172 no Nordeste (Silva et al., 1993). </a:t>
            </a:r>
          </a:p>
          <a:p>
            <a:pPr algn="ctr">
              <a:buClr>
                <a:srgbClr val="FF3300"/>
              </a:buClr>
              <a:buSzPct val="100000"/>
              <a:buFont typeface="Zurich B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8047"/>
              </a:solidFill>
              <a:latin typeface="Calibri" charset="0"/>
            </a:endParaRPr>
          </a:p>
          <a:p>
            <a:pPr algn="ctr">
              <a:buClr>
                <a:srgbClr val="FF3300"/>
              </a:buClr>
              <a:buSzPct val="100000"/>
              <a:buFont typeface="Zurich B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8047"/>
              </a:solidFill>
              <a:latin typeface="Calibri" charset="0"/>
            </a:endParaRPr>
          </a:p>
          <a:p>
            <a:pPr algn="ctr">
              <a:buClr>
                <a:srgbClr val="FF3300"/>
              </a:buClr>
              <a:buSzPct val="100000"/>
              <a:buFont typeface="Zurich B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8047"/>
              </a:solidFill>
              <a:latin typeface="Calibri" charset="0"/>
            </a:endParaRPr>
          </a:p>
          <a:p>
            <a:pPr algn="ctr">
              <a:buClr>
                <a:srgbClr val="FF3300"/>
              </a:buClr>
              <a:buSzPct val="100000"/>
              <a:buFont typeface="Zurich B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8047"/>
              </a:solidFill>
              <a:latin typeface="Calibri" charset="0"/>
            </a:endParaRPr>
          </a:p>
          <a:p>
            <a:pPr algn="ctr">
              <a:buClr>
                <a:srgbClr val="FF3300"/>
              </a:buClr>
              <a:buSzPct val="100000"/>
              <a:buFont typeface="Zurich B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8047"/>
              </a:solidFill>
              <a:latin typeface="Calibri" charset="0"/>
            </a:endParaRPr>
          </a:p>
          <a:p>
            <a:pPr algn="ctr">
              <a:buClr>
                <a:srgbClr val="FF3300"/>
              </a:buClr>
              <a:buSzPct val="100000"/>
              <a:buFont typeface="Zurich B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8047"/>
              </a:solidFill>
              <a:latin typeface="Calibri" charset="0"/>
            </a:endParaRPr>
          </a:p>
          <a:p>
            <a:pPr algn="ctr">
              <a:buClr>
                <a:srgbClr val="FF3300"/>
              </a:buClr>
              <a:buSzPct val="100000"/>
              <a:buFont typeface="Zurich B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8047"/>
              </a:solidFill>
              <a:latin typeface="Calibri" charset="0"/>
            </a:endParaRPr>
          </a:p>
          <a:p>
            <a:pPr algn="ctr">
              <a:buClr>
                <a:srgbClr val="FF3300"/>
              </a:buClr>
              <a:buSzPct val="100000"/>
              <a:buFont typeface="Zurich B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8047"/>
              </a:solidFill>
              <a:latin typeface="Calibri" charset="0"/>
            </a:endParaRPr>
          </a:p>
          <a:p>
            <a:pPr algn="ctr">
              <a:buClr>
                <a:srgbClr val="FF3300"/>
              </a:buClr>
              <a:buSzPct val="100000"/>
              <a:buFont typeface="Zurich B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8047"/>
              </a:solidFill>
              <a:latin typeface="Calibri" charset="0"/>
            </a:endParaRPr>
          </a:p>
          <a:p>
            <a:pPr algn="ctr">
              <a:buClr>
                <a:srgbClr val="FF3300"/>
              </a:buClr>
              <a:buSzPct val="100000"/>
              <a:buFont typeface="Zurich BT"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b="1">
              <a:solidFill>
                <a:srgbClr val="008047"/>
              </a:solidFill>
              <a:latin typeface="Calibri" charset="0"/>
            </a:endParaRPr>
          </a:p>
        </p:txBody>
      </p:sp>
      <p:sp>
        <p:nvSpPr>
          <p:cNvPr id="25603" name="CaixaDeTexto 3"/>
          <p:cNvSpPr txBox="1">
            <a:spLocks noChangeArrowheads="1"/>
          </p:cNvSpPr>
          <p:nvPr/>
        </p:nvSpPr>
        <p:spPr bwMode="auto">
          <a:xfrm>
            <a:off x="3930650" y="6488113"/>
            <a:ext cx="1473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6839"/>
                </a:solidFill>
                <a:latin typeface="Comic Sans MS" charset="0"/>
              </a:rPr>
              <a:t>Fonte: ZANE </a:t>
            </a:r>
            <a:endParaRPr lang="pt-BR" sz="1600">
              <a:solidFill>
                <a:srgbClr val="006839"/>
              </a:solidFill>
              <a:latin typeface="Comic Sans M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m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734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CaixaDeTexto 3"/>
          <p:cNvSpPr txBox="1">
            <a:spLocks noChangeArrowheads="1"/>
          </p:cNvSpPr>
          <p:nvPr/>
        </p:nvSpPr>
        <p:spPr bwMode="auto">
          <a:xfrm>
            <a:off x="0" y="5657850"/>
            <a:ext cx="89535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1800" b="1">
                <a:solidFill>
                  <a:srgbClr val="006839"/>
                </a:solidFill>
                <a:latin typeface="Comic Sans MS" charset="0"/>
              </a:rPr>
              <a:t>Figura </a:t>
            </a:r>
            <a:r>
              <a:rPr lang="pt-BR" sz="1800">
                <a:solidFill>
                  <a:srgbClr val="006839"/>
                </a:solidFill>
                <a:latin typeface="Comic Sans MS" charset="0"/>
              </a:rPr>
              <a:t>– Mapa do bioma Caatinga, contendo a distribuição espacial das áreas com vegetação (verde), desmatamento acumulado até 2008 (marrom) e corpos d</a:t>
            </a:r>
            <a:r>
              <a:rPr lang="ja-JP" altLang="pt-BR" sz="1800">
                <a:solidFill>
                  <a:srgbClr val="006839"/>
                </a:solidFill>
                <a:latin typeface="Comic Sans MS" charset="0"/>
              </a:rPr>
              <a:t>’</a:t>
            </a:r>
            <a:r>
              <a:rPr lang="pt-BR" altLang="ja-JP" sz="1800">
                <a:solidFill>
                  <a:srgbClr val="006839"/>
                </a:solidFill>
                <a:latin typeface="Comic Sans MS" charset="0"/>
              </a:rPr>
              <a:t>água (azul).</a:t>
            </a:r>
          </a:p>
          <a:p>
            <a:r>
              <a:rPr lang="pt-BR" sz="1800">
                <a:solidFill>
                  <a:srgbClr val="006839"/>
                </a:solidFill>
                <a:latin typeface="Comic Sans MS" charset="0"/>
              </a:rPr>
              <a:t>Fonte: MMA – Ministério do Meio Ambiente, 2010.</a:t>
            </a:r>
          </a:p>
          <a:p>
            <a:endParaRPr lang="pt-BR" sz="1800">
              <a:solidFill>
                <a:schemeClr val="tx1"/>
              </a:solidFill>
              <a:latin typeface="Comic Sans MS" charset="0"/>
            </a:endParaRPr>
          </a:p>
        </p:txBody>
      </p:sp>
      <p:sp>
        <p:nvSpPr>
          <p:cNvPr id="27651" name="CaixaDeTexto 4"/>
          <p:cNvSpPr txBox="1">
            <a:spLocks noChangeArrowheads="1"/>
          </p:cNvSpPr>
          <p:nvPr/>
        </p:nvSpPr>
        <p:spPr bwMode="auto">
          <a:xfrm>
            <a:off x="3635375" y="-1588"/>
            <a:ext cx="5400675"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sz="1800" b="1">
              <a:solidFill>
                <a:srgbClr val="006839"/>
              </a:solidFill>
              <a:latin typeface="Comic Sans MS" charset="0"/>
            </a:endParaRPr>
          </a:p>
          <a:p>
            <a:pPr>
              <a:buFont typeface="Wingdings" charset="0"/>
              <a:buChar char="Ø"/>
            </a:pPr>
            <a:r>
              <a:rPr lang="pt-BR" b="1">
                <a:solidFill>
                  <a:srgbClr val="006839"/>
                </a:solidFill>
                <a:latin typeface="Comic Sans MS" charset="0"/>
              </a:rPr>
              <a:t> Caatinga alterada pelo homem:  </a:t>
            </a:r>
          </a:p>
          <a:p>
            <a:r>
              <a:rPr lang="pt-BR" sz="1800" b="1">
                <a:solidFill>
                  <a:srgbClr val="006839"/>
                </a:solidFill>
                <a:latin typeface="Comic Sans MS" charset="0"/>
              </a:rPr>
              <a:t>	</a:t>
            </a:r>
          </a:p>
          <a:p>
            <a:r>
              <a:rPr lang="pt-BR" sz="1800" b="1">
                <a:solidFill>
                  <a:srgbClr val="006839"/>
                </a:solidFill>
                <a:latin typeface="Comic Sans MS" charset="0"/>
              </a:rPr>
              <a:t>	  </a:t>
            </a:r>
          </a:p>
          <a:p>
            <a:r>
              <a:rPr lang="pt-BR" sz="1800" b="1">
                <a:solidFill>
                  <a:srgbClr val="006839"/>
                </a:solidFill>
                <a:latin typeface="Comic Sans MS" charset="0"/>
              </a:rPr>
              <a:t>		</a:t>
            </a:r>
            <a:r>
              <a:rPr lang="pt-BR" b="1">
                <a:solidFill>
                  <a:srgbClr val="006839"/>
                </a:solidFill>
                <a:latin typeface="Comic Sans MS" charset="0"/>
              </a:rPr>
              <a:t>388.448 Km</a:t>
            </a:r>
            <a:r>
              <a:rPr lang="pt-BR" b="1" baseline="30000">
                <a:solidFill>
                  <a:srgbClr val="006839"/>
                </a:solidFill>
                <a:latin typeface="Comic Sans MS" charset="0"/>
              </a:rPr>
              <a:t>2</a:t>
            </a:r>
            <a:r>
              <a:rPr lang="pt-BR" b="1">
                <a:solidFill>
                  <a:srgbClr val="006839"/>
                </a:solidFill>
                <a:latin typeface="Comic Sans MS" charset="0"/>
              </a:rPr>
              <a:t> (46%)</a:t>
            </a:r>
          </a:p>
          <a:p>
            <a:endParaRPr lang="en-US" sz="1800">
              <a:solidFill>
                <a:srgbClr val="006839"/>
              </a:solidFill>
              <a:latin typeface="Comic Sans MS" charset="0"/>
            </a:endParaRPr>
          </a:p>
          <a:p>
            <a:endParaRPr lang="en-US" sz="1800">
              <a:solidFill>
                <a:srgbClr val="006839"/>
              </a:solidFill>
              <a:latin typeface="Comic Sans MS" charset="0"/>
            </a:endParaRPr>
          </a:p>
          <a:p>
            <a:endParaRPr lang="en-US" sz="1800">
              <a:solidFill>
                <a:srgbClr val="006839"/>
              </a:solidFill>
              <a:latin typeface="Comic Sans MS" charset="0"/>
            </a:endParaRPr>
          </a:p>
          <a:p>
            <a:pPr>
              <a:buFont typeface="Wingdings" charset="0"/>
              <a:buChar char="Ø"/>
            </a:pPr>
            <a:r>
              <a:rPr lang="en-US" b="1">
                <a:solidFill>
                  <a:srgbClr val="006839"/>
                </a:solidFill>
                <a:latin typeface="Comic Sans MS" charset="0"/>
              </a:rPr>
              <a:t> Desmatamento – 0,4% ao ano – de forma pulverizada</a:t>
            </a:r>
          </a:p>
          <a:p>
            <a:pPr>
              <a:buFont typeface="Wingdings" charset="0"/>
              <a:buChar char="Ø"/>
            </a:pPr>
            <a:endParaRPr lang="en-US" b="1">
              <a:solidFill>
                <a:srgbClr val="006839"/>
              </a:solidFill>
              <a:latin typeface="Comic Sans MS" charset="0"/>
            </a:endParaRPr>
          </a:p>
          <a:p>
            <a:pPr>
              <a:buFont typeface="Wingdings" charset="0"/>
              <a:buChar char="Ø"/>
            </a:pPr>
            <a:r>
              <a:rPr lang="en-US" b="1">
                <a:solidFill>
                  <a:srgbClr val="006839"/>
                </a:solidFill>
                <a:latin typeface="Comic Sans MS" charset="0"/>
              </a:rPr>
              <a:t>80% das emissões brutas de GEE (desmatamento e agricultura)</a:t>
            </a:r>
          </a:p>
          <a:p>
            <a:endParaRPr lang="en-US">
              <a:solidFill>
                <a:srgbClr val="006839"/>
              </a:solidFill>
              <a:latin typeface="Comic Sans MS" charset="0"/>
            </a:endParaRPr>
          </a:p>
          <a:p>
            <a:pPr>
              <a:buFont typeface="Wingdings" charset="0"/>
              <a:buChar char="Ø"/>
            </a:pPr>
            <a:r>
              <a:rPr lang="en-US" b="1">
                <a:solidFill>
                  <a:srgbClr val="006839"/>
                </a:solidFill>
                <a:latin typeface="Comic Sans MS" charset="0"/>
              </a:rPr>
              <a:t>Diferentes tipos de antropizações</a:t>
            </a:r>
          </a:p>
          <a:p>
            <a:pPr>
              <a:buFont typeface="Wingdings" charset="0"/>
              <a:buChar char="Ø"/>
            </a:pPr>
            <a:endParaRPr lang="en-US" b="1">
              <a:solidFill>
                <a:schemeClr val="tx1"/>
              </a:solidFill>
              <a:latin typeface="Comic Sans MS" charset="0"/>
            </a:endParaRPr>
          </a:p>
          <a:p>
            <a:endParaRPr lang="en-US" sz="1800">
              <a:solidFill>
                <a:schemeClr val="tx1"/>
              </a:solidFill>
              <a:latin typeface="Comic Sans MS" charset="0"/>
            </a:endParaRPr>
          </a:p>
          <a:p>
            <a:endParaRPr lang="en-US" sz="1800">
              <a:solidFill>
                <a:schemeClr val="tx1"/>
              </a:solidFill>
              <a:latin typeface="Comic Sans MS" charset="0"/>
            </a:endParaRPr>
          </a:p>
        </p:txBody>
      </p:sp>
      <p:sp>
        <p:nvSpPr>
          <p:cNvPr id="27652" name="Seta em curva para a direita 4"/>
          <p:cNvSpPr>
            <a:spLocks noChangeArrowheads="1"/>
          </p:cNvSpPr>
          <p:nvPr/>
        </p:nvSpPr>
        <p:spPr bwMode="auto">
          <a:xfrm flipH="1">
            <a:off x="6300788" y="1700213"/>
            <a:ext cx="317500" cy="500062"/>
          </a:xfrm>
          <a:prstGeom prst="curvedRightArrow">
            <a:avLst>
              <a:gd name="adj1" fmla="val 25003"/>
              <a:gd name="adj2" fmla="val 49999"/>
              <a:gd name="adj3" fmla="val 25000"/>
            </a:avLst>
          </a:prstGeom>
          <a:solidFill>
            <a:schemeClr val="accent1"/>
          </a:solidFill>
          <a:ln w="9525">
            <a:solidFill>
              <a:schemeClr val="tx1"/>
            </a:solidFill>
            <a:round/>
            <a:headEnd/>
            <a:tailEnd/>
          </a:ln>
        </p:spPr>
        <p:txBody>
          <a:bodyPr/>
          <a:lstStyle/>
          <a:p>
            <a:endParaRPr lang="en-US"/>
          </a:p>
        </p:txBody>
      </p:sp>
      <p:sp>
        <p:nvSpPr>
          <p:cNvPr id="27653" name="Seta em curva para a direita 5"/>
          <p:cNvSpPr>
            <a:spLocks noChangeArrowheads="1"/>
          </p:cNvSpPr>
          <p:nvPr/>
        </p:nvSpPr>
        <p:spPr bwMode="auto">
          <a:xfrm>
            <a:off x="5292725" y="692150"/>
            <a:ext cx="254000" cy="500063"/>
          </a:xfrm>
          <a:prstGeom prst="curvedRightArrow">
            <a:avLst>
              <a:gd name="adj1" fmla="val 25001"/>
              <a:gd name="adj2" fmla="val 49994"/>
              <a:gd name="adj3" fmla="val 25000"/>
            </a:avLst>
          </a:prstGeom>
          <a:solidFill>
            <a:schemeClr val="accent1"/>
          </a:solidFill>
          <a:ln w="9525">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863" y="0"/>
            <a:ext cx="3894137" cy="3286125"/>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Imagem 5" descr="DSC017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9863" y="3571875"/>
            <a:ext cx="3894137"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aixaDeTexto 6"/>
          <p:cNvSpPr txBox="1">
            <a:spLocks noChangeArrowheads="1"/>
          </p:cNvSpPr>
          <p:nvPr/>
        </p:nvSpPr>
        <p:spPr bwMode="auto">
          <a:xfrm>
            <a:off x="1397000" y="3571875"/>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chemeClr val="tx1"/>
                </a:solidFill>
                <a:latin typeface="Comic Sans MS" charset="0"/>
              </a:rPr>
              <a:t>!</a:t>
            </a:r>
          </a:p>
        </p:txBody>
      </p:sp>
      <p:pic>
        <p:nvPicPr>
          <p:cNvPr id="28676" name="Imagem 4" descr="fornos-caatinga-p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735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Imagem 5" descr="madeir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89338"/>
            <a:ext cx="3873500"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CaixaDeTexto 10"/>
          <p:cNvSpPr txBox="1">
            <a:spLocks noChangeArrowheads="1"/>
          </p:cNvSpPr>
          <p:nvPr/>
        </p:nvSpPr>
        <p:spPr bwMode="auto">
          <a:xfrm>
            <a:off x="6413500" y="3214688"/>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a:solidFill>
                  <a:schemeClr val="tx1"/>
                </a:solidFill>
                <a:latin typeface="Comic Sans MS" charset="0"/>
              </a:rPr>
              <a:t>Extrativismo</a:t>
            </a:r>
            <a:endParaRPr lang="pt-BR" sz="1800" b="1">
              <a:solidFill>
                <a:schemeClr val="tx1"/>
              </a:solidFill>
              <a:latin typeface="Comic Sans MS" charset="0"/>
            </a:endParaRPr>
          </a:p>
        </p:txBody>
      </p:sp>
      <p:sp>
        <p:nvSpPr>
          <p:cNvPr id="28679" name="CaixaDeTexto 11"/>
          <p:cNvSpPr txBox="1">
            <a:spLocks noChangeArrowheads="1"/>
          </p:cNvSpPr>
          <p:nvPr/>
        </p:nvSpPr>
        <p:spPr bwMode="auto">
          <a:xfrm>
            <a:off x="698500" y="3214688"/>
            <a:ext cx="2109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Comic Sans MS" charset="0"/>
              </a:rPr>
              <a:t>Desmantamento</a:t>
            </a:r>
            <a:endParaRPr lang="pt-BR" sz="2000" b="1">
              <a:solidFill>
                <a:schemeClr val="tx1"/>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C:\Users\cliente\AppData\Local\Microsoft\Windows\Temporary Internet Files\Low\Content.IE5\0MLNKSOW\CaatDegradNB14S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863" y="2928938"/>
            <a:ext cx="4656137"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CaixaDeTexto 4"/>
          <p:cNvSpPr txBox="1">
            <a:spLocks noChangeArrowheads="1"/>
          </p:cNvSpPr>
          <p:nvPr/>
        </p:nvSpPr>
        <p:spPr bwMode="auto">
          <a:xfrm>
            <a:off x="1116013" y="4581525"/>
            <a:ext cx="203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solidFill>
                  <a:schemeClr val="tx1"/>
                </a:solidFill>
                <a:latin typeface="Comic Sans MS" charset="0"/>
              </a:rPr>
              <a:t>Queimadas</a:t>
            </a:r>
            <a:endParaRPr lang="pt-BR" sz="2800">
              <a:solidFill>
                <a:schemeClr val="tx1"/>
              </a:solidFill>
              <a:latin typeface="Comic Sans MS" charset="0"/>
            </a:endParaRPr>
          </a:p>
        </p:txBody>
      </p:sp>
      <p:sp>
        <p:nvSpPr>
          <p:cNvPr id="29699" name="Seta em curva para a direita 5"/>
          <p:cNvSpPr>
            <a:spLocks noChangeArrowheads="1"/>
          </p:cNvSpPr>
          <p:nvPr/>
        </p:nvSpPr>
        <p:spPr bwMode="auto">
          <a:xfrm>
            <a:off x="190500" y="3786188"/>
            <a:ext cx="825500" cy="1214437"/>
          </a:xfrm>
          <a:prstGeom prst="curvedRightArrow">
            <a:avLst>
              <a:gd name="adj1" fmla="val 25003"/>
              <a:gd name="adj2" fmla="val 49999"/>
              <a:gd name="adj3" fmla="val 25000"/>
            </a:avLst>
          </a:prstGeom>
          <a:solidFill>
            <a:schemeClr val="accent1"/>
          </a:solidFill>
          <a:ln w="9525">
            <a:solidFill>
              <a:schemeClr val="tx1"/>
            </a:solidFill>
            <a:round/>
            <a:headEnd/>
            <a:tailEnd/>
          </a:ln>
        </p:spPr>
        <p:txBody>
          <a:bodyPr/>
          <a:lstStyle/>
          <a:p>
            <a:endParaRPr lang="en-US"/>
          </a:p>
        </p:txBody>
      </p:sp>
      <p:sp>
        <p:nvSpPr>
          <p:cNvPr id="29700" name="Seta em curva para a direita 6"/>
          <p:cNvSpPr>
            <a:spLocks noChangeArrowheads="1"/>
          </p:cNvSpPr>
          <p:nvPr/>
        </p:nvSpPr>
        <p:spPr bwMode="auto">
          <a:xfrm flipV="1">
            <a:off x="5016500" y="1357313"/>
            <a:ext cx="635000" cy="1500187"/>
          </a:xfrm>
          <a:prstGeom prst="curvedRightArrow">
            <a:avLst>
              <a:gd name="adj1" fmla="val 25003"/>
              <a:gd name="adj2" fmla="val 50006"/>
              <a:gd name="adj3" fmla="val 25000"/>
            </a:avLst>
          </a:prstGeom>
          <a:solidFill>
            <a:schemeClr val="accent1"/>
          </a:solidFill>
          <a:ln w="9525">
            <a:solidFill>
              <a:schemeClr val="tx1"/>
            </a:solidFill>
            <a:round/>
            <a:headEnd/>
            <a:tailEnd/>
          </a:ln>
        </p:spPr>
        <p:txBody>
          <a:bodyPr/>
          <a:lstStyle/>
          <a:p>
            <a:endParaRPr lang="en-US"/>
          </a:p>
        </p:txBody>
      </p:sp>
      <p:sp>
        <p:nvSpPr>
          <p:cNvPr id="29701" name="CaixaDeTexto 7"/>
          <p:cNvSpPr txBox="1">
            <a:spLocks noChangeArrowheads="1"/>
          </p:cNvSpPr>
          <p:nvPr/>
        </p:nvSpPr>
        <p:spPr bwMode="auto">
          <a:xfrm>
            <a:off x="5659438" y="765175"/>
            <a:ext cx="3302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solidFill>
                  <a:schemeClr val="tx1"/>
                </a:solidFill>
                <a:latin typeface="Comic Sans MS" charset="0"/>
              </a:rPr>
              <a:t> Superpastejo</a:t>
            </a:r>
          </a:p>
          <a:p>
            <a:r>
              <a:rPr lang="en-US" sz="2800">
                <a:solidFill>
                  <a:schemeClr val="tx1"/>
                </a:solidFill>
                <a:latin typeface="Comic Sans MS" charset="0"/>
              </a:rPr>
              <a:t>1 UA/4-5 ha</a:t>
            </a:r>
          </a:p>
          <a:p>
            <a:r>
              <a:rPr lang="en-US" sz="2800">
                <a:solidFill>
                  <a:schemeClr val="tx1"/>
                </a:solidFill>
                <a:latin typeface="Comic Sans MS" charset="0"/>
              </a:rPr>
              <a:t>1 UA/12-15 ha</a:t>
            </a:r>
            <a:endParaRPr lang="pt-BR" sz="2800">
              <a:solidFill>
                <a:schemeClr val="tx1"/>
              </a:solidFill>
              <a:latin typeface="Comic Sans MS" charset="0"/>
            </a:endParaRPr>
          </a:p>
        </p:txBody>
      </p:sp>
      <p:pic>
        <p:nvPicPr>
          <p:cNvPr id="29702" name="Imagem 8" descr="DSC0535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434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C:\Documents and Settings\User\My Documents\EMBRAPA SEMI-ÁRIDO 2009\Capítulo INSA\AgrMilho99s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9338"/>
            <a:ext cx="3873500"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Imagem 2" descr="uv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0"/>
            <a:ext cx="40005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Imagem 3" descr="DSC0675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94138"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Imagem 4" descr="DSC0033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3643313"/>
            <a:ext cx="406400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CaixaDeTexto 5"/>
          <p:cNvSpPr txBox="1">
            <a:spLocks noChangeArrowheads="1"/>
          </p:cNvSpPr>
          <p:nvPr/>
        </p:nvSpPr>
        <p:spPr bwMode="auto">
          <a:xfrm>
            <a:off x="0" y="3214688"/>
            <a:ext cx="381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chemeClr val="tx1"/>
                </a:solidFill>
                <a:latin typeface="Comic Sans MS" charset="0"/>
              </a:rPr>
              <a:t>Agricultura  dependente de chuva</a:t>
            </a:r>
            <a:endParaRPr lang="pt-BR" sz="2000">
              <a:solidFill>
                <a:schemeClr val="tx1"/>
              </a:solidFill>
              <a:latin typeface="Comic Sans MS" charset="0"/>
            </a:endParaRPr>
          </a:p>
        </p:txBody>
      </p:sp>
      <p:sp>
        <p:nvSpPr>
          <p:cNvPr id="30726" name="CaixaDeTexto 6"/>
          <p:cNvSpPr txBox="1">
            <a:spLocks noChangeArrowheads="1"/>
          </p:cNvSpPr>
          <p:nvPr/>
        </p:nvSpPr>
        <p:spPr bwMode="auto">
          <a:xfrm>
            <a:off x="5397500" y="3286125"/>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chemeClr val="tx1"/>
                </a:solidFill>
                <a:latin typeface="Comic Sans MS" charset="0"/>
              </a:rPr>
              <a:t>Agricultura  irrigada </a:t>
            </a:r>
            <a:endParaRPr lang="pt-BR" sz="2000">
              <a:solidFill>
                <a:schemeClr val="tx1"/>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4"/>
          <p:cNvSpPr>
            <a:spLocks noGrp="1" noChangeArrowheads="1"/>
          </p:cNvSpPr>
          <p:nvPr>
            <p:ph idx="1"/>
          </p:nvPr>
        </p:nvSpPr>
        <p:spPr>
          <a:xfrm>
            <a:off x="254000" y="798513"/>
            <a:ext cx="8509000" cy="4702175"/>
          </a:xfrm>
        </p:spPr>
        <p:txBody>
          <a:bodyPr/>
          <a:lstStyle/>
          <a:p>
            <a:pPr marL="0" indent="0" eaLnBrk="1" hangingPunct="1">
              <a:lnSpc>
                <a:spcPct val="80000"/>
              </a:lnSpc>
              <a:defRPr/>
            </a:pPr>
            <a:r>
              <a:rPr lang="pt-BR" sz="2600" b="1" dirty="0">
                <a:solidFill>
                  <a:srgbClr val="007440"/>
                </a:solidFill>
                <a:latin typeface="Comic Sans MS" charset="0"/>
                <a:ea typeface="ＭＳ Ｐゴシック" charset="0"/>
              </a:rPr>
              <a:t>O que pode acontecer no Semiárido brasileiro em um cenário de Mudanças Climáticas?</a:t>
            </a:r>
          </a:p>
          <a:p>
            <a:pPr marL="0" indent="0" eaLnBrk="1" hangingPunct="1">
              <a:lnSpc>
                <a:spcPct val="80000"/>
              </a:lnSpc>
              <a:defRPr/>
            </a:pPr>
            <a:endParaRPr lang="pt-BR" sz="2400" b="1" dirty="0">
              <a:solidFill>
                <a:srgbClr val="007440"/>
              </a:solidFill>
              <a:latin typeface="Comic Sans MS" charset="0"/>
              <a:ea typeface="ＭＳ Ｐゴシック" charset="0"/>
            </a:endParaRPr>
          </a:p>
          <a:p>
            <a:pPr marL="1252538" lvl="1" indent="-533400" eaLnBrk="1" hangingPunct="1">
              <a:lnSpc>
                <a:spcPct val="80000"/>
              </a:lnSpc>
              <a:defRPr/>
            </a:pPr>
            <a:r>
              <a:rPr lang="pt-BR" sz="2400" dirty="0">
                <a:solidFill>
                  <a:srgbClr val="007440"/>
                </a:solidFill>
                <a:latin typeface="Comic Sans MS" charset="0"/>
                <a:ea typeface="ＭＳ Ｐゴシック" charset="0"/>
                <a:cs typeface="Arial Unicode MS" charset="0"/>
              </a:rPr>
              <a:t>- Aumento na temperatura média anual entre 2 e 6ºC</a:t>
            </a:r>
          </a:p>
          <a:p>
            <a:pPr marL="1252538" lvl="1" indent="-533400" eaLnBrk="1" hangingPunct="1">
              <a:lnSpc>
                <a:spcPct val="80000"/>
              </a:lnSpc>
              <a:defRPr/>
            </a:pPr>
            <a:r>
              <a:rPr lang="pt-BR" sz="2400" dirty="0">
                <a:solidFill>
                  <a:srgbClr val="007440"/>
                </a:solidFill>
                <a:latin typeface="Comic Sans MS" charset="0"/>
                <a:ea typeface="ＭＳ Ｐゴシック" charset="0"/>
                <a:cs typeface="Arial Unicode MS" charset="0"/>
              </a:rPr>
              <a:t>- Maior variação na precipitação</a:t>
            </a:r>
          </a:p>
          <a:p>
            <a:pPr marL="1252538" lvl="1" indent="-533400" eaLnBrk="1" hangingPunct="1">
              <a:lnSpc>
                <a:spcPct val="80000"/>
              </a:lnSpc>
              <a:defRPr/>
            </a:pPr>
            <a:r>
              <a:rPr lang="pt-BR" sz="2400" dirty="0">
                <a:solidFill>
                  <a:srgbClr val="007440"/>
                </a:solidFill>
                <a:latin typeface="Comic Sans MS" charset="0"/>
                <a:ea typeface="ＭＳ Ｐゴシック" charset="0"/>
                <a:cs typeface="Arial Unicode MS" charset="0"/>
              </a:rPr>
              <a:t>- Maior </a:t>
            </a:r>
            <a:r>
              <a:rPr lang="pt-BR" sz="2400" dirty="0" err="1">
                <a:solidFill>
                  <a:srgbClr val="007440"/>
                </a:solidFill>
                <a:latin typeface="Comic Sans MS" charset="0"/>
                <a:ea typeface="ＭＳ Ｐゴシック" charset="0"/>
                <a:cs typeface="Arial Unicode MS" charset="0"/>
              </a:rPr>
              <a:t>freqüência</a:t>
            </a:r>
            <a:r>
              <a:rPr lang="pt-BR" sz="2400" dirty="0">
                <a:solidFill>
                  <a:srgbClr val="007440"/>
                </a:solidFill>
                <a:latin typeface="Comic Sans MS" charset="0"/>
                <a:ea typeface="ＭＳ Ｐゴシック" charset="0"/>
                <a:cs typeface="Arial Unicode MS" charset="0"/>
              </a:rPr>
              <a:t> e intensidade de eventos climáticos extremos: secas, chuvas intensas, calor</a:t>
            </a:r>
          </a:p>
          <a:p>
            <a:pPr marL="719138" lvl="1" indent="0" eaLnBrk="1" hangingPunct="1">
              <a:lnSpc>
                <a:spcPct val="80000"/>
              </a:lnSpc>
              <a:defRPr/>
            </a:pPr>
            <a:r>
              <a:rPr lang="pt-BR" sz="2400" dirty="0" smtClean="0">
                <a:solidFill>
                  <a:srgbClr val="007440"/>
                </a:solidFill>
                <a:latin typeface="Comic Sans MS" charset="0"/>
                <a:ea typeface="ＭＳ Ｐゴシック" charset="0"/>
                <a:cs typeface="Arial Unicode MS" charset="0"/>
              </a:rPr>
              <a:t>- Em </a:t>
            </a:r>
            <a:r>
              <a:rPr lang="pt-BR" sz="2400" dirty="0">
                <a:solidFill>
                  <a:srgbClr val="007440"/>
                </a:solidFill>
                <a:latin typeface="Comic Sans MS" charset="0"/>
                <a:ea typeface="ＭＳ Ｐゴシック" charset="0"/>
                <a:cs typeface="Arial Unicode MS" charset="0"/>
              </a:rPr>
              <a:t>algumas regiões - substituição da vegetação- </a:t>
            </a:r>
            <a:endParaRPr lang="pt-BR" sz="2400" dirty="0" smtClean="0">
              <a:solidFill>
                <a:srgbClr val="007440"/>
              </a:solidFill>
              <a:latin typeface="Comic Sans MS" charset="0"/>
              <a:ea typeface="ＭＳ Ｐゴシック" charset="0"/>
              <a:cs typeface="Arial Unicode MS" charset="0"/>
            </a:endParaRPr>
          </a:p>
          <a:p>
            <a:pPr marL="719138" lvl="1" indent="0" eaLnBrk="1" hangingPunct="1">
              <a:lnSpc>
                <a:spcPct val="80000"/>
              </a:lnSpc>
              <a:defRPr/>
            </a:pPr>
            <a:r>
              <a:rPr lang="pt-BR" sz="2400" dirty="0" smtClean="0">
                <a:solidFill>
                  <a:srgbClr val="007440"/>
                </a:solidFill>
                <a:latin typeface="Comic Sans MS" charset="0"/>
                <a:ea typeface="ＭＳ Ｐゴシック" charset="0"/>
                <a:cs typeface="Arial Unicode MS" charset="0"/>
              </a:rPr>
              <a:t>- Impacto </a:t>
            </a:r>
            <a:r>
              <a:rPr lang="pt-BR" sz="2400" dirty="0">
                <a:solidFill>
                  <a:srgbClr val="007440"/>
                </a:solidFill>
                <a:latin typeface="Comic Sans MS" charset="0"/>
                <a:ea typeface="ＭＳ Ｐゴシック" charset="0"/>
                <a:cs typeface="Arial Unicode MS" charset="0"/>
              </a:rPr>
              <a:t>sobre a produção agrícola e a economia</a:t>
            </a:r>
          </a:p>
          <a:p>
            <a:pPr marL="1252538" lvl="1" indent="-533400" eaLnBrk="1" hangingPunct="1">
              <a:lnSpc>
                <a:spcPct val="80000"/>
              </a:lnSpc>
              <a:defRPr/>
            </a:pPr>
            <a:r>
              <a:rPr lang="pt-BR" sz="2400" dirty="0">
                <a:solidFill>
                  <a:srgbClr val="007440"/>
                </a:solidFill>
                <a:latin typeface="Comic Sans MS" charset="0"/>
                <a:ea typeface="ＭＳ Ｐゴシック" charset="0"/>
                <a:cs typeface="Arial Unicode MS" charset="0"/>
              </a:rPr>
              <a:t>-  Restrições no abastecimento de água</a:t>
            </a:r>
          </a:p>
          <a:p>
            <a:pPr marL="1252538" lvl="1" indent="-533400" eaLnBrk="1" hangingPunct="1">
              <a:lnSpc>
                <a:spcPct val="80000"/>
              </a:lnSpc>
              <a:defRPr/>
            </a:pPr>
            <a:r>
              <a:rPr lang="pt-BR" sz="2400" dirty="0">
                <a:solidFill>
                  <a:srgbClr val="007440"/>
                </a:solidFill>
                <a:latin typeface="Comic Sans MS" charset="0"/>
                <a:ea typeface="ＭＳ Ｐゴシック" charset="0"/>
                <a:cs typeface="Arial Unicode MS" charset="0"/>
              </a:rPr>
              <a:t>- Impacto sobre a população</a:t>
            </a:r>
          </a:p>
          <a:p>
            <a:pPr marL="1252538" lvl="1" indent="-533400" eaLnBrk="1" hangingPunct="1">
              <a:lnSpc>
                <a:spcPct val="80000"/>
              </a:lnSpc>
              <a:defRPr/>
            </a:pPr>
            <a:endParaRPr lang="pt-BR" sz="2400" b="1" dirty="0">
              <a:latin typeface="Comic Sans MS" charset="0"/>
              <a:ea typeface="ＭＳ Ｐゴシック" charset="0"/>
              <a:cs typeface="Arial Unicode MS" charset="0"/>
            </a:endParaRPr>
          </a:p>
          <a:p>
            <a:pPr marL="1252538" lvl="1" indent="-533400" eaLnBrk="1" hangingPunct="1">
              <a:lnSpc>
                <a:spcPct val="80000"/>
              </a:lnSpc>
              <a:defRPr/>
            </a:pPr>
            <a:endParaRPr lang="pt-BR" sz="2400" dirty="0">
              <a:latin typeface="Comic Sans MS" charset="0"/>
              <a:ea typeface="ＭＳ Ｐゴシック" charset="0"/>
              <a:cs typeface="Arial Unicode MS" charset="0"/>
            </a:endParaRPr>
          </a:p>
          <a:p>
            <a:pPr marL="0" indent="0" eaLnBrk="1" hangingPunct="1">
              <a:lnSpc>
                <a:spcPct val="80000"/>
              </a:lnSpc>
              <a:defRPr/>
            </a:pPr>
            <a:endParaRPr lang="pt-BR" sz="2400" dirty="0">
              <a:latin typeface="Comic Sans M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69" name="Object 2"/>
          <p:cNvGraphicFramePr>
            <a:graphicFrameLocks noGrp="1" noChangeAspect="1"/>
          </p:cNvGraphicFramePr>
          <p:nvPr>
            <p:ph idx="1"/>
          </p:nvPr>
        </p:nvGraphicFramePr>
        <p:xfrm>
          <a:off x="1093788" y="1563688"/>
          <a:ext cx="7085012" cy="4524375"/>
        </p:xfrm>
        <a:graphic>
          <a:graphicData uri="http://schemas.openxmlformats.org/presentationml/2006/ole">
            <mc:AlternateContent xmlns:mc="http://schemas.openxmlformats.org/markup-compatibility/2006">
              <mc:Choice xmlns:v="urn:schemas-microsoft-com:vml" Requires="v">
                <p:oleObj spid="_x0000_s32776" name="Chart" r:id="rId3" imgW="6350000" imgH="3606800" progId="Excel.Chart.8">
                  <p:embed/>
                </p:oleObj>
              </mc:Choice>
              <mc:Fallback>
                <p:oleObj name="Chart" r:id="rId3" imgW="6350000" imgH="3606800" progId="Excel.Char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88" y="1563688"/>
                        <a:ext cx="7085012"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2770" name="Rectangle 7"/>
          <p:cNvSpPr>
            <a:spLocks noChangeArrowheads="1"/>
          </p:cNvSpPr>
          <p:nvPr/>
        </p:nvSpPr>
        <p:spPr bwMode="auto">
          <a:xfrm>
            <a:off x="317500" y="571500"/>
            <a:ext cx="824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sz="2800" b="1">
                <a:solidFill>
                  <a:srgbClr val="007440"/>
                </a:solidFill>
              </a:rPr>
              <a:t>Tendências da temperatura do ar (ºC) no Semiárido</a:t>
            </a:r>
          </a:p>
        </p:txBody>
      </p:sp>
      <p:sp>
        <p:nvSpPr>
          <p:cNvPr id="32771" name="CaixaDeTexto 3"/>
          <p:cNvSpPr txBox="1">
            <a:spLocks noChangeArrowheads="1"/>
          </p:cNvSpPr>
          <p:nvPr/>
        </p:nvSpPr>
        <p:spPr bwMode="auto">
          <a:xfrm>
            <a:off x="4254500" y="6215063"/>
            <a:ext cx="463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chemeClr val="tx1"/>
                </a:solidFill>
                <a:latin typeface="Comic Sans MS" charset="0"/>
              </a:rPr>
              <a:t>Angelotti et al,2008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190500" y="277813"/>
            <a:ext cx="8496300" cy="1139825"/>
          </a:xfrm>
        </p:spPr>
        <p:txBody>
          <a:bodyPr/>
          <a:lstStyle/>
          <a:p>
            <a:pPr algn="just" eaLnBrk="1" hangingPunct="1"/>
            <a:r>
              <a:rPr lang="pt-BR" sz="2800">
                <a:solidFill>
                  <a:srgbClr val="007440"/>
                </a:solidFill>
                <a:latin typeface="Comic Sans MS" charset="0"/>
                <a:ea typeface="ＭＳ Ｐゴシック" charset="0"/>
              </a:rPr>
              <a:t>Cenários Futuros – Temperatura máxima no Semiárido</a:t>
            </a:r>
          </a:p>
        </p:txBody>
      </p:sp>
      <p:graphicFrame>
        <p:nvGraphicFramePr>
          <p:cNvPr id="33794" name="Object 2"/>
          <p:cNvGraphicFramePr>
            <a:graphicFrameLocks noGrp="1" noChangeAspect="1"/>
          </p:cNvGraphicFramePr>
          <p:nvPr>
            <p:ph sz="half" idx="1"/>
          </p:nvPr>
        </p:nvGraphicFramePr>
        <p:xfrm>
          <a:off x="1223963" y="1535113"/>
          <a:ext cx="7024687" cy="3771900"/>
        </p:xfrm>
        <a:graphic>
          <a:graphicData uri="http://schemas.openxmlformats.org/presentationml/2006/ole">
            <mc:AlternateContent xmlns:mc="http://schemas.openxmlformats.org/markup-compatibility/2006">
              <mc:Choice xmlns:v="urn:schemas-microsoft-com:vml" Requires="v">
                <p:oleObj spid="_x0000_s33800" name="Chart" r:id="rId3" imgW="5892800" imgH="2819400" progId="Excel.Chart.8">
                  <p:embed/>
                </p:oleObj>
              </mc:Choice>
              <mc:Fallback>
                <p:oleObj name="Chart" r:id="rId3" imgW="5892800" imgH="2819400" progId="Excel.Char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1535113"/>
                        <a:ext cx="7024687"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3795" name="CaixaDeTexto 3"/>
          <p:cNvSpPr txBox="1">
            <a:spLocks noChangeArrowheads="1"/>
          </p:cNvSpPr>
          <p:nvPr/>
        </p:nvSpPr>
        <p:spPr bwMode="auto">
          <a:xfrm>
            <a:off x="4254500" y="6215063"/>
            <a:ext cx="463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chemeClr val="tx1"/>
                </a:solidFill>
                <a:latin typeface="Comic Sans MS" charset="0"/>
              </a:rPr>
              <a:t>Angelotti et al,2008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aixaDeTexto 1"/>
          <p:cNvSpPr txBox="1">
            <a:spLocks noChangeArrowheads="1"/>
          </p:cNvSpPr>
          <p:nvPr/>
        </p:nvSpPr>
        <p:spPr bwMode="auto">
          <a:xfrm>
            <a:off x="858838" y="333375"/>
            <a:ext cx="54419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800">
              <a:solidFill>
                <a:srgbClr val="006839"/>
              </a:solidFill>
              <a:latin typeface="Comic Sans MS" charset="0"/>
            </a:endParaRPr>
          </a:p>
          <a:p>
            <a:r>
              <a:rPr lang="en-US" sz="2800">
                <a:solidFill>
                  <a:srgbClr val="006839"/>
                </a:solidFill>
                <a:latin typeface="Comic Sans MS" charset="0"/>
              </a:rPr>
              <a:t>PLANO DE APRESENTAÇÃO</a:t>
            </a:r>
          </a:p>
          <a:p>
            <a:endParaRPr lang="en-US" sz="2800">
              <a:solidFill>
                <a:srgbClr val="006839"/>
              </a:solidFill>
              <a:latin typeface="Comic Sans MS" charset="0"/>
            </a:endParaRPr>
          </a:p>
          <a:p>
            <a:r>
              <a:rPr lang="en-US" sz="2800">
                <a:solidFill>
                  <a:srgbClr val="006839"/>
                </a:solidFill>
                <a:latin typeface="Comic Sans MS" charset="0"/>
              </a:rPr>
              <a:t>- Situação atual</a:t>
            </a:r>
          </a:p>
          <a:p>
            <a:pPr>
              <a:buFontTx/>
              <a:buChar char="-"/>
            </a:pPr>
            <a:r>
              <a:rPr lang="en-US" sz="2800">
                <a:solidFill>
                  <a:srgbClr val="006839"/>
                </a:solidFill>
                <a:latin typeface="Comic Sans MS" charset="0"/>
              </a:rPr>
              <a:t> Estado da arte</a:t>
            </a:r>
          </a:p>
          <a:p>
            <a:pPr>
              <a:buFontTx/>
              <a:buChar char="-"/>
            </a:pPr>
            <a:r>
              <a:rPr lang="en-US" sz="2800">
                <a:solidFill>
                  <a:srgbClr val="006839"/>
                </a:solidFill>
                <a:latin typeface="Comic Sans MS" charset="0"/>
              </a:rPr>
              <a:t> Caracterização </a:t>
            </a:r>
          </a:p>
          <a:p>
            <a:pPr>
              <a:buFontTx/>
              <a:buChar char="-"/>
            </a:pPr>
            <a:r>
              <a:rPr lang="en-US" sz="2800">
                <a:solidFill>
                  <a:srgbClr val="006839"/>
                </a:solidFill>
                <a:latin typeface="Comic Sans MS" charset="0"/>
              </a:rPr>
              <a:t> Ações em andamento </a:t>
            </a:r>
          </a:p>
          <a:p>
            <a:pPr>
              <a:buFontTx/>
              <a:buChar char="-"/>
            </a:pPr>
            <a:r>
              <a:rPr lang="en-US" sz="2800">
                <a:solidFill>
                  <a:srgbClr val="006839"/>
                </a:solidFill>
                <a:latin typeface="Comic Sans MS" charset="0"/>
              </a:rPr>
              <a:t> Resultados</a:t>
            </a:r>
          </a:p>
          <a:p>
            <a:pPr>
              <a:buFontTx/>
              <a:buChar char="-"/>
            </a:pPr>
            <a:r>
              <a:rPr lang="en-US" sz="2800">
                <a:solidFill>
                  <a:srgbClr val="006839"/>
                </a:solidFill>
                <a:latin typeface="Comic Sans MS" charset="0"/>
              </a:rPr>
              <a:t> Desafios</a:t>
            </a:r>
          </a:p>
          <a:p>
            <a:pPr>
              <a:buFontTx/>
              <a:buChar char="-"/>
            </a:pPr>
            <a:r>
              <a:rPr lang="en-US" sz="2800">
                <a:solidFill>
                  <a:srgbClr val="006839"/>
                </a:solidFill>
                <a:latin typeface="Comic Sans MS" charset="0"/>
              </a:rPr>
              <a:t> Perspectivas</a:t>
            </a:r>
            <a:endParaRPr lang="pt-BR" sz="2800">
              <a:solidFill>
                <a:srgbClr val="006839"/>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666750" y="188913"/>
            <a:ext cx="7770813" cy="1433512"/>
          </a:xfrm>
        </p:spPr>
        <p:txBody>
          <a:bodyPr/>
          <a:lstStyle/>
          <a:p>
            <a:pPr eaLnBrk="1" hangingPunct="1"/>
            <a:r>
              <a:rPr lang="pt-BR" sz="2800">
                <a:solidFill>
                  <a:srgbClr val="007440"/>
                </a:solidFill>
                <a:latin typeface="Comic Sans MS" charset="0"/>
                <a:ea typeface="ＭＳ Ｐゴシック" charset="0"/>
              </a:rPr>
              <a:t>Cenários Futuros – Temperatura mínima no Semiárido</a:t>
            </a:r>
          </a:p>
        </p:txBody>
      </p:sp>
      <p:graphicFrame>
        <p:nvGraphicFramePr>
          <p:cNvPr id="34818" name="Object 2"/>
          <p:cNvGraphicFramePr>
            <a:graphicFrameLocks noGrp="1" noChangeAspect="1"/>
          </p:cNvGraphicFramePr>
          <p:nvPr>
            <p:ph sz="half" idx="1"/>
          </p:nvPr>
        </p:nvGraphicFramePr>
        <p:xfrm>
          <a:off x="744538" y="1641475"/>
          <a:ext cx="7720012" cy="4144963"/>
        </p:xfrm>
        <a:graphic>
          <a:graphicData uri="http://schemas.openxmlformats.org/presentationml/2006/ole">
            <mc:AlternateContent xmlns:mc="http://schemas.openxmlformats.org/markup-compatibility/2006">
              <mc:Choice xmlns:v="urn:schemas-microsoft-com:vml" Requires="v">
                <p:oleObj spid="_x0000_s34824" name="Chart" r:id="rId3" imgW="5892800" imgH="2819400" progId="Excel.Chart.8">
                  <p:embed/>
                </p:oleObj>
              </mc:Choice>
              <mc:Fallback>
                <p:oleObj name="Chart" r:id="rId3" imgW="5892800" imgH="2819400" progId="Excel.Char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38" y="1641475"/>
                        <a:ext cx="7720012"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19" name="CaixaDeTexto 3"/>
          <p:cNvSpPr txBox="1">
            <a:spLocks noChangeArrowheads="1"/>
          </p:cNvSpPr>
          <p:nvPr/>
        </p:nvSpPr>
        <p:spPr bwMode="auto">
          <a:xfrm>
            <a:off x="4254500" y="6215063"/>
            <a:ext cx="463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chemeClr val="tx1"/>
                </a:solidFill>
                <a:latin typeface="Comic Sans MS" charset="0"/>
              </a:rPr>
              <a:t>Angelotti et al,2008  </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5"/>
          <p:cNvSpPr txBox="1">
            <a:spLocks noChangeArrowheads="1"/>
          </p:cNvSpPr>
          <p:nvPr/>
        </p:nvSpPr>
        <p:spPr bwMode="auto">
          <a:xfrm>
            <a:off x="611188" y="981075"/>
            <a:ext cx="77597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just">
              <a:buFontTx/>
              <a:buChar char="•"/>
            </a:pPr>
            <a:r>
              <a:rPr lang="en-US" dirty="0">
                <a:solidFill>
                  <a:srgbClr val="007440"/>
                </a:solidFill>
              </a:rPr>
              <a:t> </a:t>
            </a:r>
            <a:r>
              <a:rPr lang="en-US" dirty="0">
                <a:solidFill>
                  <a:srgbClr val="007440"/>
                </a:solidFill>
                <a:latin typeface="Comic Sans MS" charset="0"/>
              </a:rPr>
              <a:t>De </a:t>
            </a:r>
            <a:r>
              <a:rPr lang="en-US" dirty="0" err="1">
                <a:solidFill>
                  <a:srgbClr val="007440"/>
                </a:solidFill>
                <a:latin typeface="Comic Sans MS" charset="0"/>
              </a:rPr>
              <a:t>todas</a:t>
            </a:r>
            <a:r>
              <a:rPr lang="en-US" dirty="0">
                <a:solidFill>
                  <a:srgbClr val="007440"/>
                </a:solidFill>
                <a:latin typeface="Comic Sans MS" charset="0"/>
              </a:rPr>
              <a:t> as </a:t>
            </a:r>
            <a:r>
              <a:rPr lang="en-US" dirty="0" err="1">
                <a:solidFill>
                  <a:srgbClr val="007440"/>
                </a:solidFill>
                <a:latin typeface="Comic Sans MS" charset="0"/>
              </a:rPr>
              <a:t>regiões</a:t>
            </a:r>
            <a:r>
              <a:rPr lang="en-US" dirty="0">
                <a:solidFill>
                  <a:srgbClr val="007440"/>
                </a:solidFill>
                <a:latin typeface="Comic Sans MS" charset="0"/>
              </a:rPr>
              <a:t> do </a:t>
            </a:r>
            <a:r>
              <a:rPr lang="en-US" dirty="0" err="1">
                <a:solidFill>
                  <a:srgbClr val="007440"/>
                </a:solidFill>
                <a:latin typeface="Comic Sans MS" charset="0"/>
              </a:rPr>
              <a:t>Brasil</a:t>
            </a:r>
            <a:r>
              <a:rPr lang="en-US" dirty="0">
                <a:solidFill>
                  <a:srgbClr val="007440"/>
                </a:solidFill>
                <a:latin typeface="Comic Sans MS" charset="0"/>
              </a:rPr>
              <a:t>, o </a:t>
            </a:r>
            <a:r>
              <a:rPr lang="en-US" dirty="0" err="1">
                <a:solidFill>
                  <a:srgbClr val="007440"/>
                </a:solidFill>
                <a:latin typeface="Comic Sans MS" charset="0"/>
              </a:rPr>
              <a:t>Nordeste</a:t>
            </a:r>
            <a:r>
              <a:rPr lang="en-US" dirty="0">
                <a:solidFill>
                  <a:srgbClr val="007440"/>
                </a:solidFill>
                <a:latin typeface="Comic Sans MS" charset="0"/>
              </a:rPr>
              <a:t> </a:t>
            </a:r>
            <a:r>
              <a:rPr lang="en-US" dirty="0" err="1">
                <a:solidFill>
                  <a:srgbClr val="007440"/>
                </a:solidFill>
                <a:latin typeface="Comic Sans MS" charset="0"/>
              </a:rPr>
              <a:t>é</a:t>
            </a:r>
            <a:r>
              <a:rPr lang="en-US" dirty="0">
                <a:solidFill>
                  <a:srgbClr val="007440"/>
                </a:solidFill>
                <a:latin typeface="Comic Sans MS" charset="0"/>
              </a:rPr>
              <a:t> </a:t>
            </a:r>
            <a:r>
              <a:rPr lang="en-US" dirty="0" err="1">
                <a:solidFill>
                  <a:srgbClr val="007440"/>
                </a:solidFill>
                <a:latin typeface="Comic Sans MS" charset="0"/>
              </a:rPr>
              <a:t>que</a:t>
            </a:r>
            <a:r>
              <a:rPr lang="en-US" dirty="0">
                <a:solidFill>
                  <a:srgbClr val="007440"/>
                </a:solidFill>
                <a:latin typeface="Comic Sans MS" charset="0"/>
              </a:rPr>
              <a:t> </a:t>
            </a:r>
            <a:r>
              <a:rPr lang="en-US" dirty="0" err="1">
                <a:solidFill>
                  <a:srgbClr val="007440"/>
                </a:solidFill>
                <a:latin typeface="Comic Sans MS" charset="0"/>
              </a:rPr>
              <a:t>apresenta</a:t>
            </a:r>
            <a:r>
              <a:rPr lang="en-US" dirty="0">
                <a:solidFill>
                  <a:srgbClr val="007440"/>
                </a:solidFill>
                <a:latin typeface="Comic Sans MS" charset="0"/>
              </a:rPr>
              <a:t> a </a:t>
            </a:r>
            <a:r>
              <a:rPr lang="en-US" dirty="0" err="1">
                <a:solidFill>
                  <a:srgbClr val="007440"/>
                </a:solidFill>
                <a:latin typeface="Comic Sans MS" charset="0"/>
              </a:rPr>
              <a:t>maior</a:t>
            </a:r>
            <a:r>
              <a:rPr lang="en-US" dirty="0">
                <a:solidFill>
                  <a:srgbClr val="007440"/>
                </a:solidFill>
                <a:latin typeface="Comic Sans MS" charset="0"/>
              </a:rPr>
              <a:t> </a:t>
            </a:r>
            <a:r>
              <a:rPr lang="en-US" dirty="0" err="1">
                <a:solidFill>
                  <a:srgbClr val="007440"/>
                </a:solidFill>
                <a:latin typeface="Comic Sans MS" charset="0"/>
              </a:rPr>
              <a:t>vulnerabilidade</a:t>
            </a:r>
            <a:r>
              <a:rPr lang="en-US" dirty="0">
                <a:solidFill>
                  <a:srgbClr val="007440"/>
                </a:solidFill>
                <a:latin typeface="Comic Sans MS" charset="0"/>
              </a:rPr>
              <a:t> </a:t>
            </a:r>
            <a:r>
              <a:rPr lang="en-US" dirty="0" err="1">
                <a:solidFill>
                  <a:srgbClr val="007440"/>
                </a:solidFill>
                <a:latin typeface="Comic Sans MS" charset="0"/>
              </a:rPr>
              <a:t>ao</a:t>
            </a:r>
            <a:r>
              <a:rPr lang="en-US" dirty="0">
                <a:solidFill>
                  <a:srgbClr val="007440"/>
                </a:solidFill>
                <a:latin typeface="Comic Sans MS" charset="0"/>
              </a:rPr>
              <a:t> </a:t>
            </a:r>
            <a:r>
              <a:rPr lang="en-US" dirty="0" err="1">
                <a:solidFill>
                  <a:srgbClr val="007440"/>
                </a:solidFill>
                <a:latin typeface="Comic Sans MS" charset="0"/>
              </a:rPr>
              <a:t>processo</a:t>
            </a:r>
            <a:r>
              <a:rPr lang="en-US" dirty="0">
                <a:solidFill>
                  <a:srgbClr val="007440"/>
                </a:solidFill>
                <a:latin typeface="Comic Sans MS" charset="0"/>
              </a:rPr>
              <a:t> de </a:t>
            </a:r>
            <a:r>
              <a:rPr lang="en-US" dirty="0" err="1">
                <a:solidFill>
                  <a:srgbClr val="007440"/>
                </a:solidFill>
                <a:latin typeface="Comic Sans MS" charset="0"/>
              </a:rPr>
              <a:t>desertificação</a:t>
            </a:r>
            <a:r>
              <a:rPr lang="en-US" dirty="0">
                <a:solidFill>
                  <a:srgbClr val="007440"/>
                </a:solidFill>
                <a:latin typeface="Comic Sans MS" charset="0"/>
              </a:rPr>
              <a:t> e </a:t>
            </a:r>
            <a:r>
              <a:rPr lang="en-US" dirty="0" err="1">
                <a:solidFill>
                  <a:srgbClr val="007440"/>
                </a:solidFill>
                <a:latin typeface="Comic Sans MS" charset="0"/>
              </a:rPr>
              <a:t>às</a:t>
            </a:r>
            <a:r>
              <a:rPr lang="en-US" dirty="0">
                <a:solidFill>
                  <a:srgbClr val="007440"/>
                </a:solidFill>
                <a:latin typeface="Comic Sans MS" charset="0"/>
              </a:rPr>
              <a:t> </a:t>
            </a:r>
            <a:r>
              <a:rPr lang="en-US" dirty="0" err="1">
                <a:solidFill>
                  <a:srgbClr val="007440"/>
                </a:solidFill>
                <a:latin typeface="Comic Sans MS" charset="0"/>
              </a:rPr>
              <a:t>mudanças</a:t>
            </a:r>
            <a:r>
              <a:rPr lang="en-US" dirty="0">
                <a:solidFill>
                  <a:srgbClr val="007440"/>
                </a:solidFill>
                <a:latin typeface="Comic Sans MS" charset="0"/>
              </a:rPr>
              <a:t> </a:t>
            </a:r>
            <a:r>
              <a:rPr lang="en-US" dirty="0" err="1" smtClean="0">
                <a:solidFill>
                  <a:srgbClr val="007440"/>
                </a:solidFill>
                <a:latin typeface="Comic Sans MS" charset="0"/>
              </a:rPr>
              <a:t>climáticas</a:t>
            </a:r>
            <a:endParaRPr lang="en-US" dirty="0" smtClean="0">
              <a:solidFill>
                <a:srgbClr val="007440"/>
              </a:solidFill>
              <a:latin typeface="Comic Sans MS" charset="0"/>
            </a:endParaRPr>
          </a:p>
          <a:p>
            <a:pPr algn="just">
              <a:buFontTx/>
              <a:buChar char="•"/>
            </a:pPr>
            <a:endParaRPr lang="en-US" dirty="0">
              <a:solidFill>
                <a:srgbClr val="007440"/>
              </a:solidFill>
              <a:latin typeface="Comic Sans MS" charset="0"/>
            </a:endParaRPr>
          </a:p>
          <a:p>
            <a:pPr algn="just"/>
            <a:endParaRPr lang="en-US" dirty="0">
              <a:solidFill>
                <a:srgbClr val="007440"/>
              </a:solidFill>
              <a:latin typeface="Comic Sans MS" charset="0"/>
            </a:endParaRPr>
          </a:p>
          <a:p>
            <a:pPr algn="just">
              <a:buFontTx/>
              <a:buChar char="•"/>
            </a:pPr>
            <a:r>
              <a:rPr lang="en-US" dirty="0">
                <a:solidFill>
                  <a:srgbClr val="007440"/>
                </a:solidFill>
                <a:latin typeface="Comic Sans MS" charset="0"/>
              </a:rPr>
              <a:t> </a:t>
            </a:r>
            <a:r>
              <a:rPr lang="en-US" dirty="0" err="1">
                <a:solidFill>
                  <a:srgbClr val="007440"/>
                </a:solidFill>
                <a:latin typeface="Comic Sans MS" charset="0"/>
              </a:rPr>
              <a:t>Aumentar</a:t>
            </a:r>
            <a:r>
              <a:rPr lang="en-US" dirty="0">
                <a:solidFill>
                  <a:srgbClr val="007440"/>
                </a:solidFill>
                <a:latin typeface="Comic Sans MS" charset="0"/>
              </a:rPr>
              <a:t> a </a:t>
            </a:r>
            <a:r>
              <a:rPr lang="en-US" dirty="0" err="1">
                <a:solidFill>
                  <a:srgbClr val="007440"/>
                </a:solidFill>
                <a:latin typeface="Comic Sans MS" charset="0"/>
              </a:rPr>
              <a:t>capacidade</a:t>
            </a:r>
            <a:r>
              <a:rPr lang="en-US" dirty="0">
                <a:solidFill>
                  <a:srgbClr val="007440"/>
                </a:solidFill>
                <a:latin typeface="Comic Sans MS" charset="0"/>
              </a:rPr>
              <a:t> </a:t>
            </a:r>
            <a:r>
              <a:rPr lang="en-US" dirty="0" err="1">
                <a:solidFill>
                  <a:srgbClr val="007440"/>
                </a:solidFill>
                <a:latin typeface="Comic Sans MS" charset="0"/>
              </a:rPr>
              <a:t>adaptativa</a:t>
            </a:r>
            <a:r>
              <a:rPr lang="en-US" dirty="0">
                <a:solidFill>
                  <a:srgbClr val="007440"/>
                </a:solidFill>
                <a:latin typeface="Comic Sans MS" charset="0"/>
              </a:rPr>
              <a:t> da </a:t>
            </a:r>
            <a:r>
              <a:rPr lang="en-US" dirty="0" err="1">
                <a:solidFill>
                  <a:srgbClr val="007440"/>
                </a:solidFill>
                <a:latin typeface="Comic Sans MS" charset="0"/>
              </a:rPr>
              <a:t>sociedade</a:t>
            </a:r>
            <a:r>
              <a:rPr lang="en-US" dirty="0">
                <a:solidFill>
                  <a:srgbClr val="007440"/>
                </a:solidFill>
                <a:latin typeface="Comic Sans MS" charset="0"/>
              </a:rPr>
              <a:t> e da </a:t>
            </a:r>
            <a:r>
              <a:rPr lang="en-US" dirty="0" err="1">
                <a:solidFill>
                  <a:srgbClr val="007440"/>
                </a:solidFill>
                <a:latin typeface="Comic Sans MS" charset="0"/>
              </a:rPr>
              <a:t>economia</a:t>
            </a:r>
            <a:r>
              <a:rPr lang="en-US" dirty="0">
                <a:solidFill>
                  <a:srgbClr val="007440"/>
                </a:solidFill>
                <a:latin typeface="Comic Sans MS" charset="0"/>
              </a:rPr>
              <a:t> regional </a:t>
            </a:r>
            <a:r>
              <a:rPr lang="en-US" dirty="0" err="1">
                <a:solidFill>
                  <a:srgbClr val="007440"/>
                </a:solidFill>
                <a:latin typeface="Comic Sans MS" charset="0"/>
              </a:rPr>
              <a:t>às</a:t>
            </a:r>
            <a:r>
              <a:rPr lang="en-US" dirty="0">
                <a:solidFill>
                  <a:srgbClr val="007440"/>
                </a:solidFill>
                <a:latin typeface="Comic Sans MS" charset="0"/>
              </a:rPr>
              <a:t> </a:t>
            </a:r>
            <a:r>
              <a:rPr lang="en-US" dirty="0" err="1">
                <a:solidFill>
                  <a:srgbClr val="007440"/>
                </a:solidFill>
                <a:latin typeface="Comic Sans MS" charset="0"/>
              </a:rPr>
              <a:t>mudanças</a:t>
            </a:r>
            <a:r>
              <a:rPr lang="en-US" dirty="0">
                <a:solidFill>
                  <a:srgbClr val="007440"/>
                </a:solidFill>
                <a:latin typeface="Comic Sans MS" charset="0"/>
              </a:rPr>
              <a:t> </a:t>
            </a:r>
            <a:r>
              <a:rPr lang="en-US" dirty="0" err="1">
                <a:solidFill>
                  <a:srgbClr val="007440"/>
                </a:solidFill>
                <a:latin typeface="Comic Sans MS" charset="0"/>
              </a:rPr>
              <a:t>climáticas</a:t>
            </a:r>
            <a:r>
              <a:rPr lang="en-US" dirty="0">
                <a:solidFill>
                  <a:srgbClr val="007440"/>
                </a:solidFill>
                <a:latin typeface="Comic Sans MS" charset="0"/>
              </a:rPr>
              <a:t> </a:t>
            </a:r>
            <a:r>
              <a:rPr lang="en-US" dirty="0" err="1">
                <a:solidFill>
                  <a:srgbClr val="007440"/>
                </a:solidFill>
                <a:latin typeface="Comic Sans MS" charset="0"/>
              </a:rPr>
              <a:t>é</a:t>
            </a:r>
            <a:r>
              <a:rPr lang="en-US" dirty="0">
                <a:solidFill>
                  <a:srgbClr val="007440"/>
                </a:solidFill>
                <a:latin typeface="Comic Sans MS" charset="0"/>
              </a:rPr>
              <a:t> </a:t>
            </a:r>
            <a:r>
              <a:rPr lang="en-US" dirty="0" err="1">
                <a:solidFill>
                  <a:srgbClr val="007440"/>
                </a:solidFill>
                <a:latin typeface="Comic Sans MS" charset="0"/>
              </a:rPr>
              <a:t>imprescindível</a:t>
            </a:r>
            <a:r>
              <a:rPr lang="en-US" dirty="0">
                <a:solidFill>
                  <a:srgbClr val="007440"/>
                </a:solidFill>
                <a:latin typeface="Comic Sans MS" charset="0"/>
              </a:rPr>
              <a:t> e </a:t>
            </a:r>
            <a:r>
              <a:rPr lang="en-US" dirty="0" err="1">
                <a:solidFill>
                  <a:srgbClr val="007440"/>
                </a:solidFill>
                <a:latin typeface="Comic Sans MS" charset="0"/>
              </a:rPr>
              <a:t>urgente</a:t>
            </a:r>
            <a:r>
              <a:rPr lang="en-US" dirty="0">
                <a:solidFill>
                  <a:srgbClr val="007440"/>
                </a:solidFill>
                <a:latin typeface="Comic Sans MS" charset="0"/>
              </a:rPr>
              <a:t> </a:t>
            </a:r>
            <a:r>
              <a:rPr lang="en-US" dirty="0" err="1">
                <a:solidFill>
                  <a:srgbClr val="007440"/>
                </a:solidFill>
                <a:latin typeface="Comic Sans MS" charset="0"/>
              </a:rPr>
              <a:t>diminuindo</a:t>
            </a:r>
            <a:r>
              <a:rPr lang="en-US" dirty="0">
                <a:solidFill>
                  <a:srgbClr val="007440"/>
                </a:solidFill>
                <a:latin typeface="Comic Sans MS" charset="0"/>
              </a:rPr>
              <a:t> o </a:t>
            </a:r>
            <a:r>
              <a:rPr lang="en-US" dirty="0" err="1">
                <a:solidFill>
                  <a:srgbClr val="007440"/>
                </a:solidFill>
                <a:latin typeface="Comic Sans MS" charset="0"/>
              </a:rPr>
              <a:t>processo</a:t>
            </a:r>
            <a:r>
              <a:rPr lang="en-US" dirty="0">
                <a:solidFill>
                  <a:srgbClr val="007440"/>
                </a:solidFill>
                <a:latin typeface="Comic Sans MS" charset="0"/>
              </a:rPr>
              <a:t> de </a:t>
            </a:r>
            <a:r>
              <a:rPr lang="en-US" dirty="0" err="1">
                <a:solidFill>
                  <a:srgbClr val="007440"/>
                </a:solidFill>
                <a:latin typeface="Comic Sans MS" charset="0"/>
              </a:rPr>
              <a:t>desertificação</a:t>
            </a:r>
            <a:r>
              <a:rPr lang="en-US" dirty="0">
                <a:solidFill>
                  <a:srgbClr val="007440"/>
                </a:solidFill>
                <a:latin typeface="Comic Sans MS"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aixaDeTexto 1"/>
          <p:cNvSpPr txBox="1">
            <a:spLocks noChangeArrowheads="1"/>
          </p:cNvSpPr>
          <p:nvPr/>
        </p:nvSpPr>
        <p:spPr bwMode="auto">
          <a:xfrm>
            <a:off x="684213" y="981075"/>
            <a:ext cx="78105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600" dirty="0">
                <a:solidFill>
                  <a:srgbClr val="006839"/>
                </a:solidFill>
                <a:latin typeface="Comic Sans MS" charset="0"/>
              </a:rPr>
              <a:t>AÇÕES REALIZADAS PELA EMBRAPA SEMIÁRIDO</a:t>
            </a:r>
          </a:p>
          <a:p>
            <a:pPr>
              <a:defRPr/>
            </a:pPr>
            <a:endParaRPr lang="en-US" dirty="0">
              <a:solidFill>
                <a:srgbClr val="006839"/>
              </a:solidFill>
              <a:latin typeface="Comic Sans MS" charset="0"/>
            </a:endParaRPr>
          </a:p>
          <a:p>
            <a:pPr>
              <a:defRPr/>
            </a:pPr>
            <a:endParaRPr lang="en-US" dirty="0">
              <a:solidFill>
                <a:srgbClr val="006839"/>
              </a:solidFill>
              <a:latin typeface="Comic Sans MS" charset="0"/>
            </a:endParaRPr>
          </a:p>
          <a:p>
            <a:pPr>
              <a:defRPr/>
            </a:pPr>
            <a:r>
              <a:rPr lang="en-US" dirty="0" err="1">
                <a:solidFill>
                  <a:srgbClr val="006839"/>
                </a:solidFill>
                <a:latin typeface="Comic Sans MS" charset="0"/>
              </a:rPr>
              <a:t>Unidade</a:t>
            </a:r>
            <a:r>
              <a:rPr lang="en-US" dirty="0">
                <a:solidFill>
                  <a:srgbClr val="006839"/>
                </a:solidFill>
                <a:latin typeface="Comic Sans MS" charset="0"/>
              </a:rPr>
              <a:t> </a:t>
            </a:r>
            <a:r>
              <a:rPr lang="en-US" dirty="0" err="1">
                <a:solidFill>
                  <a:srgbClr val="006839"/>
                </a:solidFill>
                <a:latin typeface="Comic Sans MS" charset="0"/>
              </a:rPr>
              <a:t>ecoregional</a:t>
            </a:r>
            <a:r>
              <a:rPr lang="en-US" dirty="0">
                <a:solidFill>
                  <a:srgbClr val="006839"/>
                </a:solidFill>
                <a:latin typeface="Comic Sans MS" charset="0"/>
              </a:rPr>
              <a:t>  </a:t>
            </a:r>
            <a:r>
              <a:rPr lang="en-US" dirty="0" err="1">
                <a:solidFill>
                  <a:srgbClr val="006839"/>
                </a:solidFill>
                <a:latin typeface="Comic Sans MS" charset="0"/>
              </a:rPr>
              <a:t>que</a:t>
            </a:r>
            <a:r>
              <a:rPr lang="en-US" dirty="0">
                <a:solidFill>
                  <a:srgbClr val="006839"/>
                </a:solidFill>
                <a:latin typeface="Comic Sans MS" charset="0"/>
              </a:rPr>
              <a:t> tem no </a:t>
            </a:r>
            <a:r>
              <a:rPr lang="en-US" dirty="0" err="1">
                <a:solidFill>
                  <a:srgbClr val="006839"/>
                </a:solidFill>
                <a:latin typeface="Comic Sans MS" charset="0"/>
              </a:rPr>
              <a:t>seu</a:t>
            </a:r>
            <a:r>
              <a:rPr lang="en-US" dirty="0">
                <a:solidFill>
                  <a:srgbClr val="006839"/>
                </a:solidFill>
                <a:latin typeface="Comic Sans MS" charset="0"/>
              </a:rPr>
              <a:t> </a:t>
            </a:r>
            <a:r>
              <a:rPr lang="en-US" dirty="0" err="1">
                <a:solidFill>
                  <a:srgbClr val="006839"/>
                </a:solidFill>
                <a:latin typeface="Comic Sans MS" charset="0"/>
              </a:rPr>
              <a:t>mandato</a:t>
            </a:r>
            <a:r>
              <a:rPr lang="en-US" dirty="0">
                <a:solidFill>
                  <a:srgbClr val="006839"/>
                </a:solidFill>
                <a:latin typeface="Comic Sans MS" charset="0"/>
              </a:rPr>
              <a:t> </a:t>
            </a:r>
            <a:r>
              <a:rPr lang="en-US" dirty="0" err="1">
                <a:solidFill>
                  <a:srgbClr val="006839"/>
                </a:solidFill>
                <a:latin typeface="Comic Sans MS" charset="0"/>
              </a:rPr>
              <a:t>ações</a:t>
            </a:r>
            <a:r>
              <a:rPr lang="en-US" dirty="0">
                <a:solidFill>
                  <a:srgbClr val="006839"/>
                </a:solidFill>
                <a:latin typeface="Comic Sans MS" charset="0"/>
              </a:rPr>
              <a:t> no BIOMA CAATINGA </a:t>
            </a:r>
          </a:p>
          <a:p>
            <a:pPr>
              <a:defRPr/>
            </a:pPr>
            <a:r>
              <a:rPr lang="en-US" dirty="0">
                <a:solidFill>
                  <a:srgbClr val="006839"/>
                </a:solidFill>
                <a:latin typeface="Comic Sans MS" charset="0"/>
              </a:rPr>
              <a:t>				- </a:t>
            </a:r>
            <a:r>
              <a:rPr lang="en-US" dirty="0" err="1">
                <a:solidFill>
                  <a:srgbClr val="006839"/>
                </a:solidFill>
                <a:latin typeface="Comic Sans MS" charset="0"/>
              </a:rPr>
              <a:t>recursos</a:t>
            </a:r>
            <a:r>
              <a:rPr lang="en-US" dirty="0">
                <a:solidFill>
                  <a:srgbClr val="006839"/>
                </a:solidFill>
                <a:latin typeface="Comic Sans MS" charset="0"/>
              </a:rPr>
              <a:t> </a:t>
            </a:r>
            <a:r>
              <a:rPr lang="en-US" dirty="0" err="1">
                <a:solidFill>
                  <a:srgbClr val="006839"/>
                </a:solidFill>
                <a:latin typeface="Comic Sans MS" charset="0"/>
              </a:rPr>
              <a:t>naturais</a:t>
            </a:r>
            <a:endParaRPr lang="en-US" dirty="0">
              <a:solidFill>
                <a:srgbClr val="006839"/>
              </a:solidFill>
              <a:latin typeface="Comic Sans MS" charset="0"/>
            </a:endParaRPr>
          </a:p>
          <a:p>
            <a:pPr>
              <a:defRPr/>
            </a:pPr>
            <a:r>
              <a:rPr lang="en-US" dirty="0">
                <a:solidFill>
                  <a:srgbClr val="006839"/>
                </a:solidFill>
                <a:latin typeface="Comic Sans MS" charset="0"/>
              </a:rPr>
              <a:t>				</a:t>
            </a:r>
            <a:r>
              <a:rPr lang="en-US" dirty="0">
                <a:solidFill>
                  <a:schemeClr val="accent1">
                    <a:lumMod val="50000"/>
                  </a:schemeClr>
                </a:solidFill>
                <a:latin typeface="Comic Sans MS" charset="0"/>
              </a:rPr>
              <a:t>- </a:t>
            </a:r>
            <a:r>
              <a:rPr lang="en-US" dirty="0" err="1">
                <a:solidFill>
                  <a:schemeClr val="accent1">
                    <a:lumMod val="50000"/>
                  </a:schemeClr>
                </a:solidFill>
                <a:latin typeface="Comic Sans MS" charset="0"/>
              </a:rPr>
              <a:t>agricultura</a:t>
            </a:r>
            <a:r>
              <a:rPr lang="en-US" dirty="0">
                <a:solidFill>
                  <a:schemeClr val="accent1">
                    <a:lumMod val="50000"/>
                  </a:schemeClr>
                </a:solidFill>
                <a:latin typeface="Comic Sans MS" charset="0"/>
              </a:rPr>
              <a:t> </a:t>
            </a:r>
            <a:r>
              <a:rPr lang="en-US" dirty="0" err="1">
                <a:solidFill>
                  <a:schemeClr val="accent1">
                    <a:lumMod val="50000"/>
                  </a:schemeClr>
                </a:solidFill>
                <a:latin typeface="Comic Sans MS" charset="0"/>
              </a:rPr>
              <a:t>dependente</a:t>
            </a:r>
            <a:r>
              <a:rPr lang="en-US" dirty="0">
                <a:solidFill>
                  <a:schemeClr val="accent1">
                    <a:lumMod val="50000"/>
                  </a:schemeClr>
                </a:solidFill>
                <a:latin typeface="Comic Sans MS" charset="0"/>
              </a:rPr>
              <a:t> de </a:t>
            </a:r>
            <a:r>
              <a:rPr lang="en-US" dirty="0" err="1">
                <a:solidFill>
                  <a:schemeClr val="accent1">
                    <a:lumMod val="50000"/>
                  </a:schemeClr>
                </a:solidFill>
                <a:latin typeface="Comic Sans MS" charset="0"/>
              </a:rPr>
              <a:t>chuva</a:t>
            </a:r>
            <a:endParaRPr lang="en-US" dirty="0">
              <a:solidFill>
                <a:schemeClr val="accent1">
                  <a:lumMod val="50000"/>
                </a:schemeClr>
              </a:solidFill>
              <a:latin typeface="Comic Sans MS" charset="0"/>
            </a:endParaRPr>
          </a:p>
          <a:p>
            <a:pPr>
              <a:defRPr/>
            </a:pPr>
            <a:r>
              <a:rPr lang="en-US" dirty="0">
                <a:solidFill>
                  <a:schemeClr val="accent1">
                    <a:lumMod val="50000"/>
                  </a:schemeClr>
                </a:solidFill>
                <a:latin typeface="Comic Sans MS" charset="0"/>
              </a:rPr>
              <a:t>				- </a:t>
            </a:r>
            <a:r>
              <a:rPr lang="en-US" dirty="0" err="1">
                <a:solidFill>
                  <a:schemeClr val="accent1">
                    <a:lumMod val="50000"/>
                  </a:schemeClr>
                </a:solidFill>
                <a:latin typeface="Comic Sans MS" charset="0"/>
              </a:rPr>
              <a:t>agricultura</a:t>
            </a:r>
            <a:r>
              <a:rPr lang="en-US" dirty="0">
                <a:solidFill>
                  <a:schemeClr val="accent1">
                    <a:lumMod val="50000"/>
                  </a:schemeClr>
                </a:solidFill>
                <a:latin typeface="Comic Sans MS" charset="0"/>
              </a:rPr>
              <a:t> </a:t>
            </a:r>
            <a:r>
              <a:rPr lang="en-US" dirty="0" err="1">
                <a:solidFill>
                  <a:schemeClr val="accent1">
                    <a:lumMod val="50000"/>
                  </a:schemeClr>
                </a:solidFill>
                <a:latin typeface="Comic Sans MS" charset="0"/>
              </a:rPr>
              <a:t>irrigada</a:t>
            </a:r>
            <a:endParaRPr lang="en-US" dirty="0">
              <a:solidFill>
                <a:schemeClr val="accent1">
                  <a:lumMod val="50000"/>
                </a:schemeClr>
              </a:solidFill>
              <a:latin typeface="Comic Sans MS" charset="0"/>
            </a:endParaRPr>
          </a:p>
          <a:p>
            <a:pPr>
              <a:defRPr/>
            </a:pPr>
            <a:r>
              <a:rPr lang="en-US" dirty="0">
                <a:solidFill>
                  <a:schemeClr val="tx1"/>
                </a:solidFill>
                <a:latin typeface="Comic Sans MS"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aixaDeTexto 2"/>
          <p:cNvSpPr txBox="1">
            <a:spLocks noChangeArrowheads="1"/>
          </p:cNvSpPr>
          <p:nvPr/>
        </p:nvSpPr>
        <p:spPr bwMode="auto">
          <a:xfrm>
            <a:off x="254000" y="500063"/>
            <a:ext cx="81915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en-US" dirty="0" err="1">
                <a:solidFill>
                  <a:srgbClr val="006839"/>
                </a:solidFill>
                <a:latin typeface="Comic Sans MS" charset="0"/>
              </a:rPr>
              <a:t>Todas</a:t>
            </a:r>
            <a:r>
              <a:rPr lang="en-US" dirty="0">
                <a:solidFill>
                  <a:srgbClr val="006839"/>
                </a:solidFill>
                <a:latin typeface="Comic Sans MS" charset="0"/>
              </a:rPr>
              <a:t> as </a:t>
            </a:r>
            <a:r>
              <a:rPr lang="en-US" dirty="0" err="1">
                <a:solidFill>
                  <a:srgbClr val="006839"/>
                </a:solidFill>
                <a:latin typeface="Comic Sans MS" charset="0"/>
              </a:rPr>
              <a:t>ações</a:t>
            </a:r>
            <a:r>
              <a:rPr lang="en-US" dirty="0">
                <a:solidFill>
                  <a:srgbClr val="006839"/>
                </a:solidFill>
                <a:latin typeface="Comic Sans MS" charset="0"/>
              </a:rPr>
              <a:t> </a:t>
            </a:r>
            <a:r>
              <a:rPr lang="en-US" dirty="0" err="1">
                <a:solidFill>
                  <a:srgbClr val="006839"/>
                </a:solidFill>
                <a:latin typeface="Comic Sans MS" charset="0"/>
              </a:rPr>
              <a:t>visam</a:t>
            </a:r>
            <a:r>
              <a:rPr lang="en-US" dirty="0">
                <a:solidFill>
                  <a:srgbClr val="006839"/>
                </a:solidFill>
                <a:latin typeface="Comic Sans MS" charset="0"/>
              </a:rPr>
              <a:t>: </a:t>
            </a:r>
            <a:endParaRPr lang="pt-BR" dirty="0">
              <a:solidFill>
                <a:srgbClr val="006839"/>
              </a:solidFill>
              <a:latin typeface="Comic Sans MS" charset="0"/>
            </a:endParaRPr>
          </a:p>
          <a:p>
            <a:pPr algn="just">
              <a:defRPr/>
            </a:pPr>
            <a:endParaRPr lang="pt-BR" dirty="0">
              <a:solidFill>
                <a:srgbClr val="006839"/>
              </a:solidFill>
              <a:latin typeface="Comic Sans MS" charset="0"/>
            </a:endParaRPr>
          </a:p>
          <a:p>
            <a:pPr algn="just">
              <a:buFontTx/>
              <a:buAutoNum type="romanUcParenR"/>
              <a:defRPr/>
            </a:pPr>
            <a:r>
              <a:rPr lang="pt-BR" dirty="0">
                <a:solidFill>
                  <a:srgbClr val="006839"/>
                </a:solidFill>
                <a:latin typeface="Comic Sans MS" charset="0"/>
              </a:rPr>
              <a:t>Mitigação:</a:t>
            </a:r>
          </a:p>
          <a:p>
            <a:pPr algn="just">
              <a:buFontTx/>
              <a:buChar char="-"/>
              <a:defRPr/>
            </a:pPr>
            <a:r>
              <a:rPr lang="en-US" dirty="0" err="1">
                <a:solidFill>
                  <a:srgbClr val="006839"/>
                </a:solidFill>
                <a:latin typeface="Comic Sans MS" charset="0"/>
              </a:rPr>
              <a:t>Caracterização</a:t>
            </a:r>
            <a:r>
              <a:rPr lang="en-US" dirty="0">
                <a:solidFill>
                  <a:srgbClr val="006839"/>
                </a:solidFill>
                <a:latin typeface="Comic Sans MS" charset="0"/>
              </a:rPr>
              <a:t> de </a:t>
            </a:r>
            <a:r>
              <a:rPr lang="en-US" dirty="0" err="1">
                <a:solidFill>
                  <a:srgbClr val="006839"/>
                </a:solidFill>
                <a:latin typeface="Comic Sans MS" charset="0"/>
              </a:rPr>
              <a:t>fitofisionomias</a:t>
            </a:r>
            <a:r>
              <a:rPr lang="en-US" dirty="0">
                <a:solidFill>
                  <a:srgbClr val="006839"/>
                </a:solidFill>
                <a:latin typeface="Comic Sans MS" charset="0"/>
              </a:rPr>
              <a:t> </a:t>
            </a:r>
            <a:r>
              <a:rPr lang="en-US" dirty="0" err="1">
                <a:solidFill>
                  <a:srgbClr val="006839"/>
                </a:solidFill>
                <a:latin typeface="Comic Sans MS" charset="0"/>
              </a:rPr>
              <a:t>remanescentes</a:t>
            </a:r>
            <a:r>
              <a:rPr lang="en-US" dirty="0">
                <a:solidFill>
                  <a:srgbClr val="006839"/>
                </a:solidFill>
                <a:latin typeface="Comic Sans MS" charset="0"/>
              </a:rPr>
              <a:t> e </a:t>
            </a:r>
            <a:r>
              <a:rPr lang="en-US" dirty="0" err="1">
                <a:solidFill>
                  <a:srgbClr val="006839"/>
                </a:solidFill>
                <a:latin typeface="Comic Sans MS" charset="0"/>
              </a:rPr>
              <a:t>antropizadas</a:t>
            </a:r>
            <a:endParaRPr lang="en-US" dirty="0">
              <a:solidFill>
                <a:srgbClr val="006839"/>
              </a:solidFill>
              <a:latin typeface="Comic Sans MS" charset="0"/>
            </a:endParaRPr>
          </a:p>
          <a:p>
            <a:pPr algn="just">
              <a:buFontTx/>
              <a:buChar char="-"/>
              <a:defRPr/>
            </a:pPr>
            <a:r>
              <a:rPr lang="en-US" b="1" dirty="0" err="1">
                <a:solidFill>
                  <a:schemeClr val="accent1">
                    <a:lumMod val="50000"/>
                  </a:schemeClr>
                </a:solidFill>
                <a:latin typeface="Comic Sans MS" charset="0"/>
              </a:rPr>
              <a:t>Tecnologias</a:t>
            </a:r>
            <a:r>
              <a:rPr lang="en-US" b="1" dirty="0">
                <a:solidFill>
                  <a:schemeClr val="accent1">
                    <a:lumMod val="50000"/>
                  </a:schemeClr>
                </a:solidFill>
                <a:latin typeface="Comic Sans MS" charset="0"/>
              </a:rPr>
              <a:t> </a:t>
            </a:r>
            <a:r>
              <a:rPr lang="en-US" b="1" dirty="0" err="1">
                <a:solidFill>
                  <a:schemeClr val="accent1">
                    <a:lumMod val="50000"/>
                  </a:schemeClr>
                </a:solidFill>
                <a:latin typeface="Comic Sans MS" charset="0"/>
              </a:rPr>
              <a:t>para</a:t>
            </a:r>
            <a:r>
              <a:rPr lang="en-US" b="1" dirty="0">
                <a:solidFill>
                  <a:schemeClr val="accent1">
                    <a:lumMod val="50000"/>
                  </a:schemeClr>
                </a:solidFill>
                <a:latin typeface="Comic Sans MS" charset="0"/>
              </a:rPr>
              <a:t> </a:t>
            </a:r>
            <a:r>
              <a:rPr lang="en-US" b="1" dirty="0" err="1">
                <a:solidFill>
                  <a:schemeClr val="accent1">
                    <a:lumMod val="50000"/>
                  </a:schemeClr>
                </a:solidFill>
                <a:latin typeface="Comic Sans MS" charset="0"/>
              </a:rPr>
              <a:t>agricultura</a:t>
            </a:r>
            <a:r>
              <a:rPr lang="en-US" b="1" dirty="0">
                <a:solidFill>
                  <a:schemeClr val="accent1">
                    <a:lumMod val="50000"/>
                  </a:schemeClr>
                </a:solidFill>
                <a:latin typeface="Comic Sans MS" charset="0"/>
              </a:rPr>
              <a:t> de </a:t>
            </a:r>
            <a:r>
              <a:rPr lang="en-US" b="1" dirty="0" err="1">
                <a:solidFill>
                  <a:schemeClr val="accent1">
                    <a:lumMod val="50000"/>
                  </a:schemeClr>
                </a:solidFill>
                <a:latin typeface="Comic Sans MS" charset="0"/>
              </a:rPr>
              <a:t>baixa</a:t>
            </a:r>
            <a:r>
              <a:rPr lang="en-US" b="1" dirty="0">
                <a:solidFill>
                  <a:schemeClr val="accent1">
                    <a:lumMod val="50000"/>
                  </a:schemeClr>
                </a:solidFill>
                <a:latin typeface="Comic Sans MS" charset="0"/>
              </a:rPr>
              <a:t> </a:t>
            </a:r>
            <a:r>
              <a:rPr lang="en-US" b="1" dirty="0" err="1">
                <a:solidFill>
                  <a:schemeClr val="accent1">
                    <a:lumMod val="50000"/>
                  </a:schemeClr>
                </a:solidFill>
                <a:latin typeface="Comic Sans MS" charset="0"/>
              </a:rPr>
              <a:t>emissão</a:t>
            </a:r>
            <a:r>
              <a:rPr lang="en-US" b="1" dirty="0">
                <a:solidFill>
                  <a:schemeClr val="accent1">
                    <a:lumMod val="50000"/>
                  </a:schemeClr>
                </a:solidFill>
                <a:latin typeface="Comic Sans MS" charset="0"/>
              </a:rPr>
              <a:t> de </a:t>
            </a:r>
            <a:r>
              <a:rPr lang="en-US" b="1" dirty="0" err="1">
                <a:solidFill>
                  <a:schemeClr val="accent1">
                    <a:lumMod val="50000"/>
                  </a:schemeClr>
                </a:solidFill>
                <a:latin typeface="Comic Sans MS" charset="0"/>
              </a:rPr>
              <a:t>carbono</a:t>
            </a:r>
            <a:r>
              <a:rPr lang="en-US" b="1" dirty="0">
                <a:solidFill>
                  <a:schemeClr val="accent1">
                    <a:lumMod val="50000"/>
                  </a:schemeClr>
                </a:solidFill>
                <a:latin typeface="Comic Sans MS" charset="0"/>
              </a:rPr>
              <a:t> </a:t>
            </a:r>
          </a:p>
          <a:p>
            <a:pPr algn="just">
              <a:buFontTx/>
              <a:buChar char="-"/>
              <a:defRPr/>
            </a:pPr>
            <a:r>
              <a:rPr lang="en-US" dirty="0" err="1">
                <a:solidFill>
                  <a:srgbClr val="006839"/>
                </a:solidFill>
                <a:latin typeface="Comic Sans MS" charset="0"/>
              </a:rPr>
              <a:t>Manejo</a:t>
            </a:r>
            <a:r>
              <a:rPr lang="en-US" dirty="0">
                <a:solidFill>
                  <a:srgbClr val="006839"/>
                </a:solidFill>
                <a:latin typeface="Comic Sans MS" charset="0"/>
              </a:rPr>
              <a:t> </a:t>
            </a:r>
            <a:r>
              <a:rPr lang="en-US" dirty="0" err="1">
                <a:solidFill>
                  <a:srgbClr val="006839"/>
                </a:solidFill>
                <a:latin typeface="Comic Sans MS" charset="0"/>
              </a:rPr>
              <a:t>florestal</a:t>
            </a:r>
            <a:r>
              <a:rPr lang="en-US" dirty="0">
                <a:solidFill>
                  <a:srgbClr val="006839"/>
                </a:solidFill>
                <a:latin typeface="Comic Sans MS" charset="0"/>
              </a:rPr>
              <a:t> e </a:t>
            </a:r>
            <a:r>
              <a:rPr lang="en-US" dirty="0" err="1">
                <a:solidFill>
                  <a:srgbClr val="006839"/>
                </a:solidFill>
                <a:latin typeface="Comic Sans MS" charset="0"/>
              </a:rPr>
              <a:t>Floretas</a:t>
            </a:r>
            <a:r>
              <a:rPr lang="en-US" dirty="0">
                <a:solidFill>
                  <a:srgbClr val="006839"/>
                </a:solidFill>
                <a:latin typeface="Comic Sans MS" charset="0"/>
              </a:rPr>
              <a:t> </a:t>
            </a:r>
            <a:r>
              <a:rPr lang="en-US" dirty="0" err="1">
                <a:solidFill>
                  <a:srgbClr val="006839"/>
                </a:solidFill>
                <a:latin typeface="Comic Sans MS" charset="0"/>
              </a:rPr>
              <a:t>energéticas</a:t>
            </a:r>
            <a:endParaRPr lang="en-US" dirty="0">
              <a:solidFill>
                <a:srgbClr val="006839"/>
              </a:solidFill>
              <a:latin typeface="Comic Sans MS" charset="0"/>
            </a:endParaRPr>
          </a:p>
          <a:p>
            <a:pPr algn="just">
              <a:buFontTx/>
              <a:buChar char="-"/>
              <a:defRPr/>
            </a:pPr>
            <a:r>
              <a:rPr lang="en-US" dirty="0">
                <a:solidFill>
                  <a:srgbClr val="006839"/>
                </a:solidFill>
                <a:latin typeface="Comic Sans MS" charset="0"/>
              </a:rPr>
              <a:t> FBN</a:t>
            </a:r>
          </a:p>
          <a:p>
            <a:pPr algn="just">
              <a:defRPr/>
            </a:pPr>
            <a:endParaRPr lang="pt-BR" dirty="0">
              <a:solidFill>
                <a:srgbClr val="006839"/>
              </a:solidFill>
              <a:latin typeface="Comic Sans MS" charset="0"/>
            </a:endParaRPr>
          </a:p>
          <a:p>
            <a:pPr algn="just">
              <a:defRPr/>
            </a:pPr>
            <a:r>
              <a:rPr lang="pt-BR" dirty="0">
                <a:solidFill>
                  <a:srgbClr val="006839"/>
                </a:solidFill>
                <a:latin typeface="Comic Sans MS" charset="0"/>
              </a:rPr>
              <a:t>II) Adaptação:</a:t>
            </a:r>
          </a:p>
          <a:p>
            <a:pPr algn="just">
              <a:buFontTx/>
              <a:buChar char="-"/>
              <a:defRPr/>
            </a:pPr>
            <a:r>
              <a:rPr lang="en-US" dirty="0">
                <a:solidFill>
                  <a:srgbClr val="006839"/>
                </a:solidFill>
                <a:latin typeface="Comic Sans MS" charset="0"/>
              </a:rPr>
              <a:t> </a:t>
            </a:r>
            <a:r>
              <a:rPr lang="en-US" dirty="0" err="1">
                <a:solidFill>
                  <a:srgbClr val="006839"/>
                </a:solidFill>
                <a:latin typeface="Comic Sans MS" charset="0"/>
              </a:rPr>
              <a:t>Prospecção</a:t>
            </a:r>
            <a:r>
              <a:rPr lang="en-US" dirty="0">
                <a:solidFill>
                  <a:srgbClr val="006839"/>
                </a:solidFill>
                <a:latin typeface="Comic Sans MS" charset="0"/>
              </a:rPr>
              <a:t> de gens (</a:t>
            </a:r>
            <a:r>
              <a:rPr lang="en-US" dirty="0" err="1">
                <a:solidFill>
                  <a:srgbClr val="006839"/>
                </a:solidFill>
                <a:latin typeface="Comic Sans MS" charset="0"/>
              </a:rPr>
              <a:t>estresse</a:t>
            </a:r>
            <a:r>
              <a:rPr lang="en-US" dirty="0">
                <a:solidFill>
                  <a:srgbClr val="006839"/>
                </a:solidFill>
                <a:latin typeface="Comic Sans MS" charset="0"/>
              </a:rPr>
              <a:t> </a:t>
            </a:r>
            <a:r>
              <a:rPr lang="en-US" dirty="0" err="1">
                <a:solidFill>
                  <a:srgbClr val="006839"/>
                </a:solidFill>
                <a:latin typeface="Comic Sans MS" charset="0"/>
              </a:rPr>
              <a:t>hídrico</a:t>
            </a:r>
            <a:r>
              <a:rPr lang="en-US" dirty="0">
                <a:solidFill>
                  <a:srgbClr val="006839"/>
                </a:solidFill>
                <a:latin typeface="Comic Sans MS" charset="0"/>
              </a:rPr>
              <a:t>, </a:t>
            </a:r>
            <a:r>
              <a:rPr lang="en-US" dirty="0" err="1">
                <a:solidFill>
                  <a:srgbClr val="006839"/>
                </a:solidFill>
                <a:latin typeface="Comic Sans MS" charset="0"/>
              </a:rPr>
              <a:t>salino</a:t>
            </a:r>
            <a:r>
              <a:rPr lang="en-US" dirty="0">
                <a:solidFill>
                  <a:srgbClr val="006839"/>
                </a:solidFill>
                <a:latin typeface="Comic Sans MS" charset="0"/>
              </a:rPr>
              <a:t> e </a:t>
            </a:r>
            <a:r>
              <a:rPr lang="en-US" dirty="0" err="1">
                <a:solidFill>
                  <a:srgbClr val="006839"/>
                </a:solidFill>
                <a:latin typeface="Comic Sans MS" charset="0"/>
              </a:rPr>
              <a:t>térmico</a:t>
            </a:r>
            <a:r>
              <a:rPr lang="en-US" dirty="0">
                <a:solidFill>
                  <a:srgbClr val="006839"/>
                </a:solidFill>
                <a:latin typeface="Comic Sans MS" charset="0"/>
              </a:rPr>
              <a:t>)</a:t>
            </a:r>
          </a:p>
          <a:p>
            <a:pPr algn="just">
              <a:buFontTx/>
              <a:buChar char="-"/>
              <a:defRPr/>
            </a:pPr>
            <a:r>
              <a:rPr lang="en-US" dirty="0">
                <a:solidFill>
                  <a:srgbClr val="006839"/>
                </a:solidFill>
                <a:latin typeface="Comic Sans MS" charset="0"/>
              </a:rPr>
              <a:t> </a:t>
            </a:r>
            <a:r>
              <a:rPr lang="en-US" dirty="0" err="1">
                <a:solidFill>
                  <a:srgbClr val="006839"/>
                </a:solidFill>
                <a:latin typeface="Comic Sans MS" charset="0"/>
              </a:rPr>
              <a:t>Climatologia</a:t>
            </a:r>
            <a:r>
              <a:rPr lang="en-US" dirty="0">
                <a:solidFill>
                  <a:srgbClr val="006839"/>
                </a:solidFill>
                <a:latin typeface="Comic Sans MS" charset="0"/>
              </a:rPr>
              <a:t>; </a:t>
            </a:r>
            <a:r>
              <a:rPr lang="en-US" dirty="0" err="1">
                <a:solidFill>
                  <a:srgbClr val="006839"/>
                </a:solidFill>
                <a:latin typeface="Comic Sans MS" charset="0"/>
              </a:rPr>
              <a:t>Modelagem</a:t>
            </a:r>
            <a:r>
              <a:rPr lang="en-US" dirty="0">
                <a:solidFill>
                  <a:srgbClr val="006839"/>
                </a:solidFill>
                <a:latin typeface="Comic Sans MS" charset="0"/>
              </a:rPr>
              <a:t> </a:t>
            </a:r>
            <a:r>
              <a:rPr lang="en-US" dirty="0" err="1">
                <a:solidFill>
                  <a:srgbClr val="006839"/>
                </a:solidFill>
                <a:latin typeface="Comic Sans MS" charset="0"/>
              </a:rPr>
              <a:t>agrometeorológica</a:t>
            </a:r>
            <a:endParaRPr lang="en-US" dirty="0">
              <a:solidFill>
                <a:srgbClr val="006839"/>
              </a:solidFill>
              <a:latin typeface="Comic Sans MS" charset="0"/>
            </a:endParaRPr>
          </a:p>
          <a:p>
            <a:pPr algn="just">
              <a:buFontTx/>
              <a:buChar char="-"/>
              <a:defRPr/>
            </a:pPr>
            <a:r>
              <a:rPr lang="en-US" dirty="0">
                <a:solidFill>
                  <a:srgbClr val="006839"/>
                </a:solidFill>
                <a:latin typeface="Comic Sans MS" charset="0"/>
              </a:rPr>
              <a:t> </a:t>
            </a:r>
            <a:r>
              <a:rPr lang="en-US" dirty="0" err="1">
                <a:solidFill>
                  <a:srgbClr val="006839"/>
                </a:solidFill>
                <a:latin typeface="Comic Sans MS" charset="0"/>
              </a:rPr>
              <a:t>Simulação</a:t>
            </a:r>
            <a:r>
              <a:rPr lang="en-US" dirty="0">
                <a:solidFill>
                  <a:srgbClr val="006839"/>
                </a:solidFill>
                <a:latin typeface="Comic Sans MS" charset="0"/>
              </a:rPr>
              <a:t> de </a:t>
            </a:r>
            <a:r>
              <a:rPr lang="en-US" dirty="0" err="1">
                <a:solidFill>
                  <a:srgbClr val="006839"/>
                </a:solidFill>
                <a:latin typeface="Comic Sans MS" charset="0"/>
              </a:rPr>
              <a:t>cenários</a:t>
            </a:r>
            <a:r>
              <a:rPr lang="en-US" dirty="0">
                <a:solidFill>
                  <a:srgbClr val="006839"/>
                </a:solidFill>
                <a:latin typeface="Comic Sans MS" charset="0"/>
              </a:rPr>
              <a:t> </a:t>
            </a:r>
            <a:r>
              <a:rPr lang="en-US" dirty="0" err="1">
                <a:solidFill>
                  <a:srgbClr val="006839"/>
                </a:solidFill>
                <a:latin typeface="Comic Sans MS" charset="0"/>
              </a:rPr>
              <a:t>agrícolas</a:t>
            </a:r>
            <a:r>
              <a:rPr lang="en-US" dirty="0">
                <a:solidFill>
                  <a:srgbClr val="006839"/>
                </a:solidFill>
                <a:latin typeface="Comic Sans MS" charset="0"/>
              </a:rPr>
              <a:t> </a:t>
            </a:r>
            <a:r>
              <a:rPr lang="en-US" dirty="0" err="1">
                <a:solidFill>
                  <a:srgbClr val="006839"/>
                </a:solidFill>
                <a:latin typeface="Comic Sans MS" charset="0"/>
              </a:rPr>
              <a:t>futuros</a:t>
            </a:r>
            <a:r>
              <a:rPr lang="en-US" dirty="0">
                <a:solidFill>
                  <a:srgbClr val="006839"/>
                </a:solidFill>
                <a:latin typeface="Comic Sans MS" charset="0"/>
              </a:rPr>
              <a:t> </a:t>
            </a:r>
            <a:r>
              <a:rPr lang="en-US" dirty="0" err="1">
                <a:solidFill>
                  <a:srgbClr val="006839"/>
                </a:solidFill>
                <a:latin typeface="Comic Sans MS" charset="0"/>
              </a:rPr>
              <a:t>apartir</a:t>
            </a:r>
            <a:r>
              <a:rPr lang="en-US" dirty="0">
                <a:solidFill>
                  <a:srgbClr val="006839"/>
                </a:solidFill>
                <a:latin typeface="Comic Sans MS" charset="0"/>
              </a:rPr>
              <a:t> de </a:t>
            </a:r>
            <a:r>
              <a:rPr lang="en-US" dirty="0" err="1">
                <a:solidFill>
                  <a:srgbClr val="006839"/>
                </a:solidFill>
                <a:latin typeface="Comic Sans MS" charset="0"/>
              </a:rPr>
              <a:t>projeções</a:t>
            </a:r>
            <a:r>
              <a:rPr lang="en-US" dirty="0">
                <a:solidFill>
                  <a:srgbClr val="006839"/>
                </a:solidFill>
                <a:latin typeface="Comic Sans MS" charset="0"/>
              </a:rPr>
              <a:t> de </a:t>
            </a:r>
            <a:r>
              <a:rPr lang="en-US" dirty="0" err="1">
                <a:solidFill>
                  <a:srgbClr val="006839"/>
                </a:solidFill>
                <a:latin typeface="Comic Sans MS" charset="0"/>
              </a:rPr>
              <a:t>mudanças</a:t>
            </a:r>
            <a:r>
              <a:rPr lang="en-US" dirty="0">
                <a:solidFill>
                  <a:srgbClr val="006839"/>
                </a:solidFill>
                <a:latin typeface="Comic Sans MS" charset="0"/>
              </a:rPr>
              <a:t> </a:t>
            </a:r>
            <a:r>
              <a:rPr lang="en-US" dirty="0" err="1">
                <a:solidFill>
                  <a:srgbClr val="006839"/>
                </a:solidFill>
                <a:latin typeface="Comic Sans MS" charset="0"/>
              </a:rPr>
              <a:t>climáticas</a:t>
            </a:r>
            <a:r>
              <a:rPr lang="en-US" dirty="0">
                <a:solidFill>
                  <a:srgbClr val="006839"/>
                </a:solidFill>
                <a:latin typeface="Comic Sans MS" charset="0"/>
              </a:rPr>
              <a:t> </a:t>
            </a:r>
            <a:r>
              <a:rPr lang="en-US" dirty="0" err="1">
                <a:solidFill>
                  <a:srgbClr val="006839"/>
                </a:solidFill>
                <a:latin typeface="Comic Sans MS" charset="0"/>
              </a:rPr>
              <a:t>regionalizadas</a:t>
            </a:r>
            <a:endParaRPr lang="en-US" dirty="0">
              <a:solidFill>
                <a:srgbClr val="006839"/>
              </a:solidFill>
              <a:latin typeface="Comic Sans MS" charset="0"/>
            </a:endParaRPr>
          </a:p>
          <a:p>
            <a:pPr>
              <a:defRPr/>
            </a:pPr>
            <a:r>
              <a:rPr lang="en-US" dirty="0">
                <a:solidFill>
                  <a:srgbClr val="006839"/>
                </a:solidFill>
                <a:latin typeface="Comic Sans MS" charset="0"/>
              </a:rPr>
              <a:t>- </a:t>
            </a:r>
            <a:r>
              <a:rPr lang="pt-BR" dirty="0">
                <a:solidFill>
                  <a:srgbClr val="006839"/>
                </a:solidFill>
                <a:latin typeface="Comic Sans MS" charset="0"/>
              </a:rPr>
              <a:t>Impacto das mudanças climáticas sobre doenças, pragas, plantas invasoras e desenvolvimento das plantas.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3"/>
          <p:cNvSpPr txBox="1">
            <a:spLocks noChangeArrowheads="1"/>
          </p:cNvSpPr>
          <p:nvPr/>
        </p:nvSpPr>
        <p:spPr bwMode="auto">
          <a:xfrm>
            <a:off x="395288" y="101600"/>
            <a:ext cx="83534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sz="2800">
                <a:solidFill>
                  <a:srgbClr val="2D2DB9"/>
                </a:solidFill>
                <a:latin typeface="Comic Sans MS" charset="0"/>
              </a:rPr>
              <a:t>Estratégias para mitigação do efeito estufa</a:t>
            </a:r>
            <a:endParaRPr lang="en-US" sz="2800">
              <a:solidFill>
                <a:srgbClr val="2D2DB9"/>
              </a:solidFill>
              <a:latin typeface="Comic Sans MS" charset="0"/>
            </a:endParaRPr>
          </a:p>
        </p:txBody>
      </p:sp>
      <p:sp>
        <p:nvSpPr>
          <p:cNvPr id="38914" name="Text Box 5"/>
          <p:cNvSpPr txBox="1">
            <a:spLocks noChangeArrowheads="1"/>
          </p:cNvSpPr>
          <p:nvPr/>
        </p:nvSpPr>
        <p:spPr bwMode="auto">
          <a:xfrm>
            <a:off x="69850" y="3079750"/>
            <a:ext cx="1971675" cy="923925"/>
          </a:xfrm>
          <a:prstGeom prst="rect">
            <a:avLst/>
          </a:prstGeom>
          <a:solidFill>
            <a:schemeClr val="folHlink"/>
          </a:solidFill>
          <a:ln w="9525">
            <a:solidFill>
              <a:schemeClr val="tx1"/>
            </a:solidFill>
            <a:miter lim="800000"/>
            <a:headEnd/>
            <a:tailEnd/>
          </a:ln>
        </p:spPr>
        <p:txBody>
          <a:bodyPr wrap="none">
            <a:spAutoFit/>
          </a:bodyPr>
          <a:lstStyle/>
          <a:p>
            <a:pPr algn="ctr"/>
            <a:r>
              <a:rPr lang="pt-BR" sz="1800">
                <a:solidFill>
                  <a:schemeClr val="tx1"/>
                </a:solidFill>
                <a:latin typeface="Comic Sans MS" charset="0"/>
              </a:rPr>
              <a:t>Estratégias para</a:t>
            </a:r>
          </a:p>
          <a:p>
            <a:pPr algn="ctr"/>
            <a:r>
              <a:rPr lang="pt-BR" sz="1800">
                <a:solidFill>
                  <a:schemeClr val="tx1"/>
                </a:solidFill>
                <a:latin typeface="Comic Sans MS" charset="0"/>
              </a:rPr>
              <a:t>mitigação do </a:t>
            </a:r>
          </a:p>
          <a:p>
            <a:pPr algn="ctr"/>
            <a:r>
              <a:rPr lang="pt-BR" sz="1800">
                <a:solidFill>
                  <a:schemeClr val="tx1"/>
                </a:solidFill>
                <a:latin typeface="Comic Sans MS" charset="0"/>
              </a:rPr>
              <a:t>efeito estufa</a:t>
            </a:r>
            <a:endParaRPr lang="en-US" sz="1800">
              <a:solidFill>
                <a:schemeClr val="tx1"/>
              </a:solidFill>
              <a:latin typeface="Comic Sans MS" charset="0"/>
            </a:endParaRPr>
          </a:p>
        </p:txBody>
      </p:sp>
      <p:pic>
        <p:nvPicPr>
          <p:cNvPr id="38915" name="Picture 8" descr="No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03688"/>
            <a:ext cx="1817688"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9"/>
          <p:cNvSpPr txBox="1">
            <a:spLocks noChangeArrowheads="1"/>
          </p:cNvSpPr>
          <p:nvPr/>
        </p:nvSpPr>
        <p:spPr bwMode="auto">
          <a:xfrm>
            <a:off x="2286000" y="1773238"/>
            <a:ext cx="1504950" cy="646112"/>
          </a:xfrm>
          <a:prstGeom prst="rect">
            <a:avLst/>
          </a:prstGeom>
          <a:solidFill>
            <a:schemeClr val="folHlink"/>
          </a:solidFill>
          <a:ln w="9525">
            <a:solidFill>
              <a:schemeClr val="tx1"/>
            </a:solidFill>
            <a:miter lim="800000"/>
            <a:headEnd/>
            <a:tailEnd/>
          </a:ln>
        </p:spPr>
        <p:txBody>
          <a:bodyPr wrap="none">
            <a:spAutoFit/>
          </a:bodyPr>
          <a:lstStyle/>
          <a:p>
            <a:pPr algn="ctr"/>
            <a:r>
              <a:rPr lang="pt-BR" sz="1800">
                <a:solidFill>
                  <a:schemeClr val="tx1"/>
                </a:solidFill>
                <a:latin typeface="Comic Sans MS" charset="0"/>
              </a:rPr>
              <a:t>Redução das</a:t>
            </a:r>
          </a:p>
          <a:p>
            <a:pPr algn="ctr"/>
            <a:r>
              <a:rPr lang="pt-BR" sz="1800">
                <a:solidFill>
                  <a:schemeClr val="tx1"/>
                </a:solidFill>
                <a:latin typeface="Comic Sans MS" charset="0"/>
              </a:rPr>
              <a:t>emissões</a:t>
            </a:r>
            <a:endParaRPr lang="en-US" sz="1800">
              <a:solidFill>
                <a:schemeClr val="tx1"/>
              </a:solidFill>
              <a:latin typeface="Comic Sans MS" charset="0"/>
            </a:endParaRPr>
          </a:p>
        </p:txBody>
      </p:sp>
      <p:sp>
        <p:nvSpPr>
          <p:cNvPr id="38917" name="Text Box 10"/>
          <p:cNvSpPr txBox="1">
            <a:spLocks noChangeArrowheads="1"/>
          </p:cNvSpPr>
          <p:nvPr/>
        </p:nvSpPr>
        <p:spPr bwMode="auto">
          <a:xfrm>
            <a:off x="4318000" y="836613"/>
            <a:ext cx="2398713" cy="923925"/>
          </a:xfrm>
          <a:prstGeom prst="rect">
            <a:avLst/>
          </a:prstGeom>
          <a:solidFill>
            <a:schemeClr val="folHlink"/>
          </a:solidFill>
          <a:ln w="9525">
            <a:solidFill>
              <a:schemeClr val="tx1"/>
            </a:solidFill>
            <a:miter lim="800000"/>
            <a:headEnd/>
            <a:tailEnd/>
          </a:ln>
        </p:spPr>
        <p:txBody>
          <a:bodyPr wrap="none">
            <a:spAutoFit/>
          </a:bodyPr>
          <a:lstStyle/>
          <a:p>
            <a:pPr algn="ctr"/>
            <a:r>
              <a:rPr lang="pt-BR" sz="1800">
                <a:solidFill>
                  <a:schemeClr val="tx1"/>
                </a:solidFill>
                <a:latin typeface="Comic Sans MS" charset="0"/>
              </a:rPr>
              <a:t>Melhorar eficiência</a:t>
            </a:r>
          </a:p>
          <a:p>
            <a:pPr algn="ctr"/>
            <a:r>
              <a:rPr lang="pt-BR" sz="1800">
                <a:solidFill>
                  <a:schemeClr val="tx1"/>
                </a:solidFill>
                <a:latin typeface="Comic Sans MS" charset="0"/>
              </a:rPr>
              <a:t>de uso de</a:t>
            </a:r>
          </a:p>
          <a:p>
            <a:pPr algn="ctr"/>
            <a:r>
              <a:rPr lang="pt-BR" sz="1800">
                <a:solidFill>
                  <a:schemeClr val="tx1"/>
                </a:solidFill>
                <a:latin typeface="Comic Sans MS" charset="0"/>
              </a:rPr>
              <a:t>combustíveis fósseis</a:t>
            </a:r>
            <a:endParaRPr lang="en-US" sz="1800">
              <a:solidFill>
                <a:schemeClr val="tx1"/>
              </a:solidFill>
              <a:latin typeface="Comic Sans MS" charset="0"/>
            </a:endParaRPr>
          </a:p>
        </p:txBody>
      </p:sp>
      <p:sp>
        <p:nvSpPr>
          <p:cNvPr id="38918" name="Text Box 11"/>
          <p:cNvSpPr txBox="1">
            <a:spLocks noChangeArrowheads="1"/>
          </p:cNvSpPr>
          <p:nvPr/>
        </p:nvSpPr>
        <p:spPr bwMode="auto">
          <a:xfrm>
            <a:off x="4275138" y="2420938"/>
            <a:ext cx="2725737" cy="923925"/>
          </a:xfrm>
          <a:prstGeom prst="rect">
            <a:avLst/>
          </a:prstGeom>
          <a:solidFill>
            <a:schemeClr val="folHlink"/>
          </a:solidFill>
          <a:ln w="9525">
            <a:solidFill>
              <a:schemeClr val="tx1"/>
            </a:solidFill>
            <a:miter lim="800000"/>
            <a:headEnd/>
            <a:tailEnd/>
          </a:ln>
        </p:spPr>
        <p:txBody>
          <a:bodyPr wrap="none">
            <a:spAutoFit/>
          </a:bodyPr>
          <a:lstStyle/>
          <a:p>
            <a:pPr algn="ctr"/>
            <a:r>
              <a:rPr lang="pt-BR" sz="1800">
                <a:solidFill>
                  <a:schemeClr val="tx1"/>
                </a:solidFill>
                <a:latin typeface="Comic Sans MS" charset="0"/>
              </a:rPr>
              <a:t>Fontes de energia</a:t>
            </a:r>
          </a:p>
          <a:p>
            <a:pPr algn="ctr"/>
            <a:r>
              <a:rPr lang="pt-BR" sz="1800">
                <a:solidFill>
                  <a:schemeClr val="tx1"/>
                </a:solidFill>
                <a:latin typeface="Comic Sans MS" charset="0"/>
              </a:rPr>
              <a:t>alternativas, renováveis</a:t>
            </a:r>
          </a:p>
          <a:p>
            <a:pPr algn="ctr"/>
            <a:r>
              <a:rPr lang="pt-BR" sz="1800">
                <a:solidFill>
                  <a:schemeClr val="tx1"/>
                </a:solidFill>
                <a:latin typeface="Comic Sans MS" charset="0"/>
              </a:rPr>
              <a:t>e não poluentes</a:t>
            </a:r>
            <a:endParaRPr lang="en-US" sz="1800">
              <a:solidFill>
                <a:schemeClr val="tx1"/>
              </a:solidFill>
              <a:latin typeface="Comic Sans MS" charset="0"/>
            </a:endParaRPr>
          </a:p>
        </p:txBody>
      </p:sp>
      <p:sp>
        <p:nvSpPr>
          <p:cNvPr id="38919" name="Text Box 12"/>
          <p:cNvSpPr txBox="1">
            <a:spLocks noChangeArrowheads="1"/>
          </p:cNvSpPr>
          <p:nvPr/>
        </p:nvSpPr>
        <p:spPr bwMode="auto">
          <a:xfrm>
            <a:off x="2335213" y="4794250"/>
            <a:ext cx="1384300" cy="646113"/>
          </a:xfrm>
          <a:prstGeom prst="rect">
            <a:avLst/>
          </a:prstGeom>
          <a:solidFill>
            <a:srgbClr val="008000"/>
          </a:solidFill>
          <a:ln w="9525">
            <a:solidFill>
              <a:schemeClr val="tx1"/>
            </a:solidFill>
            <a:miter lim="800000"/>
            <a:headEnd/>
            <a:tailEnd/>
          </a:ln>
        </p:spPr>
        <p:txBody>
          <a:bodyPr wrap="none">
            <a:spAutoFit/>
          </a:bodyPr>
          <a:lstStyle/>
          <a:p>
            <a:pPr algn="ctr"/>
            <a:r>
              <a:rPr lang="pt-BR" sz="1800">
                <a:solidFill>
                  <a:schemeClr val="tx1"/>
                </a:solidFill>
                <a:latin typeface="Comic Sans MS" charset="0"/>
              </a:rPr>
              <a:t>Sequestro</a:t>
            </a:r>
          </a:p>
          <a:p>
            <a:pPr algn="ctr"/>
            <a:r>
              <a:rPr lang="pt-BR" sz="1800">
                <a:solidFill>
                  <a:schemeClr val="tx1"/>
                </a:solidFill>
                <a:latin typeface="Comic Sans MS" charset="0"/>
              </a:rPr>
              <a:t>de Carbono</a:t>
            </a:r>
            <a:endParaRPr lang="en-US" sz="1800">
              <a:solidFill>
                <a:schemeClr val="tx1"/>
              </a:solidFill>
              <a:latin typeface="Comic Sans MS" charset="0"/>
            </a:endParaRPr>
          </a:p>
        </p:txBody>
      </p:sp>
      <p:sp>
        <p:nvSpPr>
          <p:cNvPr id="38920" name="Text Box 13"/>
          <p:cNvSpPr txBox="1">
            <a:spLocks noChangeArrowheads="1"/>
          </p:cNvSpPr>
          <p:nvPr/>
        </p:nvSpPr>
        <p:spPr bwMode="auto">
          <a:xfrm>
            <a:off x="4310063" y="3871913"/>
            <a:ext cx="2106612" cy="369887"/>
          </a:xfrm>
          <a:prstGeom prst="rect">
            <a:avLst/>
          </a:prstGeom>
          <a:solidFill>
            <a:schemeClr val="folHlink"/>
          </a:solidFill>
          <a:ln w="9525">
            <a:solidFill>
              <a:schemeClr val="tx1"/>
            </a:solidFill>
            <a:miter lim="800000"/>
            <a:headEnd/>
            <a:tailEnd/>
          </a:ln>
        </p:spPr>
        <p:txBody>
          <a:bodyPr wrap="none">
            <a:spAutoFit/>
          </a:bodyPr>
          <a:lstStyle/>
          <a:p>
            <a:pPr algn="ctr"/>
            <a:r>
              <a:rPr lang="pt-BR" sz="1800">
                <a:solidFill>
                  <a:schemeClr val="tx1"/>
                </a:solidFill>
                <a:latin typeface="Comic Sans MS" charset="0"/>
              </a:rPr>
              <a:t>Drenos geológicos</a:t>
            </a:r>
            <a:endParaRPr lang="en-US" sz="1800">
              <a:solidFill>
                <a:schemeClr val="tx1"/>
              </a:solidFill>
              <a:latin typeface="Comic Sans MS" charset="0"/>
            </a:endParaRPr>
          </a:p>
        </p:txBody>
      </p:sp>
      <p:sp>
        <p:nvSpPr>
          <p:cNvPr id="38921" name="Text Box 14"/>
          <p:cNvSpPr txBox="1">
            <a:spLocks noChangeArrowheads="1"/>
          </p:cNvSpPr>
          <p:nvPr/>
        </p:nvSpPr>
        <p:spPr bwMode="auto">
          <a:xfrm>
            <a:off x="4227513" y="4924425"/>
            <a:ext cx="2686050" cy="369888"/>
          </a:xfrm>
          <a:prstGeom prst="rect">
            <a:avLst/>
          </a:prstGeom>
          <a:solidFill>
            <a:schemeClr val="folHlink"/>
          </a:solidFill>
          <a:ln w="9525">
            <a:solidFill>
              <a:schemeClr val="tx1"/>
            </a:solidFill>
            <a:miter lim="800000"/>
            <a:headEnd/>
            <a:tailEnd/>
          </a:ln>
        </p:spPr>
        <p:txBody>
          <a:bodyPr wrap="none">
            <a:spAutoFit/>
          </a:bodyPr>
          <a:lstStyle/>
          <a:p>
            <a:pPr algn="ctr"/>
            <a:r>
              <a:rPr lang="pt-BR" sz="1800">
                <a:solidFill>
                  <a:schemeClr val="tx1"/>
                </a:solidFill>
                <a:latin typeface="Comic Sans MS" charset="0"/>
              </a:rPr>
              <a:t>Ecossistemas aquáticos</a:t>
            </a:r>
            <a:endParaRPr lang="en-US" sz="1800">
              <a:solidFill>
                <a:schemeClr val="tx1"/>
              </a:solidFill>
              <a:latin typeface="Comic Sans MS" charset="0"/>
            </a:endParaRPr>
          </a:p>
        </p:txBody>
      </p:sp>
      <p:sp>
        <p:nvSpPr>
          <p:cNvPr id="38922" name="Text Box 15"/>
          <p:cNvSpPr txBox="1">
            <a:spLocks noChangeArrowheads="1"/>
          </p:cNvSpPr>
          <p:nvPr/>
        </p:nvSpPr>
        <p:spPr bwMode="auto">
          <a:xfrm>
            <a:off x="4205288" y="6005513"/>
            <a:ext cx="2838450" cy="369887"/>
          </a:xfrm>
          <a:prstGeom prst="rect">
            <a:avLst/>
          </a:prstGeom>
          <a:solidFill>
            <a:srgbClr val="008000"/>
          </a:solidFill>
          <a:ln w="9525">
            <a:solidFill>
              <a:schemeClr val="tx1"/>
            </a:solidFill>
            <a:miter lim="800000"/>
            <a:headEnd/>
            <a:tailEnd/>
          </a:ln>
        </p:spPr>
        <p:txBody>
          <a:bodyPr wrap="none">
            <a:spAutoFit/>
          </a:bodyPr>
          <a:lstStyle/>
          <a:p>
            <a:pPr algn="ctr"/>
            <a:r>
              <a:rPr lang="pt-BR" sz="1800">
                <a:solidFill>
                  <a:schemeClr val="tx1"/>
                </a:solidFill>
                <a:latin typeface="Comic Sans MS" charset="0"/>
              </a:rPr>
              <a:t>Ecossistemas terrestres</a:t>
            </a:r>
            <a:endParaRPr lang="en-US" sz="1800">
              <a:solidFill>
                <a:schemeClr val="tx1"/>
              </a:solidFill>
              <a:latin typeface="Comic Sans MS" charset="0"/>
            </a:endParaRPr>
          </a:p>
        </p:txBody>
      </p:sp>
      <p:sp>
        <p:nvSpPr>
          <p:cNvPr id="38923" name="Text Box 16"/>
          <p:cNvSpPr txBox="1">
            <a:spLocks noChangeArrowheads="1"/>
          </p:cNvSpPr>
          <p:nvPr/>
        </p:nvSpPr>
        <p:spPr bwMode="auto">
          <a:xfrm>
            <a:off x="7459663" y="5373688"/>
            <a:ext cx="1160462" cy="646112"/>
          </a:xfrm>
          <a:prstGeom prst="rect">
            <a:avLst/>
          </a:prstGeom>
          <a:solidFill>
            <a:srgbClr val="008000"/>
          </a:solidFill>
          <a:ln w="9525">
            <a:solidFill>
              <a:schemeClr val="tx1"/>
            </a:solidFill>
            <a:miter lim="800000"/>
            <a:headEnd/>
            <a:tailEnd/>
          </a:ln>
        </p:spPr>
        <p:txBody>
          <a:bodyPr wrap="none">
            <a:spAutoFit/>
          </a:bodyPr>
          <a:lstStyle/>
          <a:p>
            <a:pPr algn="ctr"/>
            <a:r>
              <a:rPr lang="pt-BR" sz="1800">
                <a:solidFill>
                  <a:schemeClr val="tx1"/>
                </a:solidFill>
                <a:latin typeface="Comic Sans MS" charset="0"/>
              </a:rPr>
              <a:t>Biomassa</a:t>
            </a:r>
          </a:p>
          <a:p>
            <a:pPr algn="ctr"/>
            <a:r>
              <a:rPr lang="pt-BR" sz="1800">
                <a:solidFill>
                  <a:schemeClr val="tx1"/>
                </a:solidFill>
                <a:latin typeface="Comic Sans MS" charset="0"/>
              </a:rPr>
              <a:t>vegetal</a:t>
            </a:r>
            <a:endParaRPr lang="en-US" sz="1800">
              <a:solidFill>
                <a:schemeClr val="tx1"/>
              </a:solidFill>
              <a:latin typeface="Comic Sans MS" charset="0"/>
            </a:endParaRPr>
          </a:p>
        </p:txBody>
      </p:sp>
      <p:sp>
        <p:nvSpPr>
          <p:cNvPr id="38924" name="Text Box 17"/>
          <p:cNvSpPr txBox="1">
            <a:spLocks noChangeArrowheads="1"/>
          </p:cNvSpPr>
          <p:nvPr/>
        </p:nvSpPr>
        <p:spPr bwMode="auto">
          <a:xfrm>
            <a:off x="7481888" y="6365875"/>
            <a:ext cx="763587" cy="369888"/>
          </a:xfrm>
          <a:prstGeom prst="rect">
            <a:avLst/>
          </a:prstGeom>
          <a:solidFill>
            <a:srgbClr val="008000"/>
          </a:solidFill>
          <a:ln w="9525">
            <a:solidFill>
              <a:schemeClr val="tx1"/>
            </a:solidFill>
            <a:miter lim="800000"/>
            <a:headEnd/>
            <a:tailEnd/>
          </a:ln>
        </p:spPr>
        <p:txBody>
          <a:bodyPr wrap="none">
            <a:spAutoFit/>
          </a:bodyPr>
          <a:lstStyle/>
          <a:p>
            <a:pPr algn="ctr"/>
            <a:r>
              <a:rPr lang="pt-BR" sz="1800">
                <a:solidFill>
                  <a:schemeClr val="tx1"/>
                </a:solidFill>
                <a:latin typeface="Comic Sans MS" charset="0"/>
              </a:rPr>
              <a:t>Solos</a:t>
            </a:r>
            <a:endParaRPr lang="en-US" sz="1800">
              <a:solidFill>
                <a:schemeClr val="tx1"/>
              </a:solidFill>
              <a:latin typeface="Comic Sans MS" charset="0"/>
            </a:endParaRPr>
          </a:p>
        </p:txBody>
      </p:sp>
      <p:cxnSp>
        <p:nvCxnSpPr>
          <p:cNvPr id="68622" name="AutoShape 18"/>
          <p:cNvCxnSpPr>
            <a:cxnSpLocks noChangeShapeType="1"/>
            <a:stCxn id="38914" idx="0"/>
            <a:endCxn id="38916" idx="1"/>
          </p:cNvCxnSpPr>
          <p:nvPr/>
        </p:nvCxnSpPr>
        <p:spPr bwMode="auto">
          <a:xfrm rot="5400000" flipH="1" flipV="1">
            <a:off x="1179513" y="1973263"/>
            <a:ext cx="982662" cy="1230312"/>
          </a:xfrm>
          <a:prstGeom prst="curvedConnector2">
            <a:avLst/>
          </a:prstGeom>
          <a:ln>
            <a:headEnd/>
            <a:tailEnd type="triangle" w="med" len="med"/>
          </a:ln>
        </p:spPr>
        <p:style>
          <a:lnRef idx="1">
            <a:schemeClr val="accent2"/>
          </a:lnRef>
          <a:fillRef idx="0">
            <a:schemeClr val="accent2"/>
          </a:fillRef>
          <a:effectRef idx="0">
            <a:schemeClr val="accent2"/>
          </a:effectRef>
          <a:fontRef idx="minor">
            <a:schemeClr val="tx1"/>
          </a:fontRef>
        </p:style>
      </p:cxnSp>
      <p:cxnSp>
        <p:nvCxnSpPr>
          <p:cNvPr id="68623" name="AutoShape 19"/>
          <p:cNvCxnSpPr>
            <a:cxnSpLocks noChangeShapeType="1"/>
            <a:stCxn id="38916" idx="0"/>
            <a:endCxn id="38917" idx="1"/>
          </p:cNvCxnSpPr>
          <p:nvPr/>
        </p:nvCxnSpPr>
        <p:spPr bwMode="auto">
          <a:xfrm rot="5400000" flipH="1" flipV="1">
            <a:off x="3440906" y="896144"/>
            <a:ext cx="474663" cy="1279525"/>
          </a:xfrm>
          <a:prstGeom prst="curvedConnector2">
            <a:avLst/>
          </a:prstGeom>
          <a:ln>
            <a:headEnd/>
            <a:tailEnd type="triangle" w="med" len="med"/>
          </a:ln>
        </p:spPr>
        <p:style>
          <a:lnRef idx="1">
            <a:schemeClr val="accent2"/>
          </a:lnRef>
          <a:fillRef idx="0">
            <a:schemeClr val="accent2"/>
          </a:fillRef>
          <a:effectRef idx="0">
            <a:schemeClr val="accent2"/>
          </a:effectRef>
          <a:fontRef idx="minor">
            <a:schemeClr val="tx1"/>
          </a:fontRef>
        </p:style>
      </p:cxnSp>
      <p:cxnSp>
        <p:nvCxnSpPr>
          <p:cNvPr id="68624" name="AutoShape 20"/>
          <p:cNvCxnSpPr>
            <a:cxnSpLocks noChangeShapeType="1"/>
            <a:stCxn id="38916" idx="2"/>
            <a:endCxn id="38918" idx="1"/>
          </p:cNvCxnSpPr>
          <p:nvPr/>
        </p:nvCxnSpPr>
        <p:spPr bwMode="auto">
          <a:xfrm rot="16200000" flipH="1">
            <a:off x="3425032" y="2032793"/>
            <a:ext cx="463550" cy="1236663"/>
          </a:xfrm>
          <a:prstGeom prst="curvedConnector2">
            <a:avLst/>
          </a:prstGeom>
          <a:ln>
            <a:headEnd/>
            <a:tailEnd type="triangle" w="med" len="med"/>
          </a:ln>
        </p:spPr>
        <p:style>
          <a:lnRef idx="1">
            <a:schemeClr val="accent2"/>
          </a:lnRef>
          <a:fillRef idx="0">
            <a:schemeClr val="accent2"/>
          </a:fillRef>
          <a:effectRef idx="0">
            <a:schemeClr val="accent2"/>
          </a:effectRef>
          <a:fontRef idx="minor">
            <a:schemeClr val="tx1"/>
          </a:fontRef>
        </p:style>
      </p:cxnSp>
      <p:cxnSp>
        <p:nvCxnSpPr>
          <p:cNvPr id="68625" name="AutoShape 21"/>
          <p:cNvCxnSpPr>
            <a:cxnSpLocks noChangeShapeType="1"/>
            <a:stCxn id="38914" idx="2"/>
            <a:endCxn id="38919" idx="1"/>
          </p:cNvCxnSpPr>
          <p:nvPr/>
        </p:nvCxnSpPr>
        <p:spPr bwMode="auto">
          <a:xfrm rot="16200000" flipH="1">
            <a:off x="1138238" y="3921125"/>
            <a:ext cx="1114425" cy="1279525"/>
          </a:xfrm>
          <a:prstGeom prst="curvedConnector2">
            <a:avLst/>
          </a:prstGeom>
          <a:ln>
            <a:headEnd/>
            <a:tailEnd type="triangle" w="med" len="med"/>
          </a:ln>
        </p:spPr>
        <p:style>
          <a:lnRef idx="1">
            <a:schemeClr val="accent2"/>
          </a:lnRef>
          <a:fillRef idx="0">
            <a:schemeClr val="accent2"/>
          </a:fillRef>
          <a:effectRef idx="0">
            <a:schemeClr val="accent2"/>
          </a:effectRef>
          <a:fontRef idx="minor">
            <a:schemeClr val="tx1"/>
          </a:fontRef>
        </p:style>
      </p:cxnSp>
      <p:cxnSp>
        <p:nvCxnSpPr>
          <p:cNvPr id="68626" name="AutoShape 22"/>
          <p:cNvCxnSpPr>
            <a:cxnSpLocks noChangeShapeType="1"/>
            <a:stCxn id="38919" idx="0"/>
            <a:endCxn id="38920" idx="1"/>
          </p:cNvCxnSpPr>
          <p:nvPr/>
        </p:nvCxnSpPr>
        <p:spPr bwMode="auto">
          <a:xfrm rot="5400000" flipH="1" flipV="1">
            <a:off x="3299619" y="3783807"/>
            <a:ext cx="738187" cy="1282700"/>
          </a:xfrm>
          <a:prstGeom prst="curvedConnector2">
            <a:avLst/>
          </a:prstGeom>
          <a:ln>
            <a:headEnd/>
            <a:tailEnd type="triangle" w="med" len="med"/>
          </a:ln>
        </p:spPr>
        <p:style>
          <a:lnRef idx="1">
            <a:schemeClr val="accent2"/>
          </a:lnRef>
          <a:fillRef idx="0">
            <a:schemeClr val="accent2"/>
          </a:fillRef>
          <a:effectRef idx="0">
            <a:schemeClr val="accent2"/>
          </a:effectRef>
          <a:fontRef idx="minor">
            <a:schemeClr val="tx1"/>
          </a:fontRef>
        </p:style>
      </p:cxnSp>
      <p:cxnSp>
        <p:nvCxnSpPr>
          <p:cNvPr id="68627" name="AutoShape 23"/>
          <p:cNvCxnSpPr>
            <a:cxnSpLocks noChangeShapeType="1"/>
            <a:stCxn id="38919" idx="3"/>
            <a:endCxn id="38921" idx="1"/>
          </p:cNvCxnSpPr>
          <p:nvPr/>
        </p:nvCxnSpPr>
        <p:spPr bwMode="auto">
          <a:xfrm flipV="1">
            <a:off x="3719513" y="5108575"/>
            <a:ext cx="508000" cy="9525"/>
          </a:xfrm>
          <a:prstGeom prst="curvedConnector3">
            <a:avLst>
              <a:gd name="adj1" fmla="val 50000"/>
            </a:avLst>
          </a:prstGeom>
          <a:ln>
            <a:headEnd/>
            <a:tailEnd type="triangle" w="med" len="med"/>
          </a:ln>
        </p:spPr>
        <p:style>
          <a:lnRef idx="1">
            <a:schemeClr val="accent2"/>
          </a:lnRef>
          <a:fillRef idx="0">
            <a:schemeClr val="accent2"/>
          </a:fillRef>
          <a:effectRef idx="0">
            <a:schemeClr val="accent2"/>
          </a:effectRef>
          <a:fontRef idx="minor">
            <a:schemeClr val="tx1"/>
          </a:fontRef>
        </p:style>
      </p:cxnSp>
      <p:cxnSp>
        <p:nvCxnSpPr>
          <p:cNvPr id="68628" name="AutoShape 24"/>
          <p:cNvCxnSpPr>
            <a:cxnSpLocks noChangeShapeType="1"/>
            <a:stCxn id="38919" idx="2"/>
            <a:endCxn id="38922" idx="1"/>
          </p:cNvCxnSpPr>
          <p:nvPr/>
        </p:nvCxnSpPr>
        <p:spPr bwMode="auto">
          <a:xfrm rot="16200000" flipH="1">
            <a:off x="3241676" y="5226050"/>
            <a:ext cx="749300" cy="1177925"/>
          </a:xfrm>
          <a:prstGeom prst="curvedConnector2">
            <a:avLst/>
          </a:prstGeom>
          <a:ln>
            <a:headEnd/>
            <a:tailEnd type="triangle" w="med" len="med"/>
          </a:ln>
        </p:spPr>
        <p:style>
          <a:lnRef idx="1">
            <a:schemeClr val="accent2"/>
          </a:lnRef>
          <a:fillRef idx="0">
            <a:schemeClr val="accent2"/>
          </a:fillRef>
          <a:effectRef idx="0">
            <a:schemeClr val="accent2"/>
          </a:effectRef>
          <a:fontRef idx="minor">
            <a:schemeClr val="tx1"/>
          </a:fontRef>
        </p:style>
      </p:cxnSp>
      <p:cxnSp>
        <p:nvCxnSpPr>
          <p:cNvPr id="68629" name="AutoShape 25"/>
          <p:cNvCxnSpPr>
            <a:cxnSpLocks noChangeShapeType="1"/>
            <a:stCxn id="38922" idx="3"/>
            <a:endCxn id="38923" idx="1"/>
          </p:cNvCxnSpPr>
          <p:nvPr/>
        </p:nvCxnSpPr>
        <p:spPr bwMode="auto">
          <a:xfrm flipV="1">
            <a:off x="7043738" y="5697538"/>
            <a:ext cx="415925" cy="492125"/>
          </a:xfrm>
          <a:prstGeom prst="curvedConnector3">
            <a:avLst>
              <a:gd name="adj1" fmla="val 50000"/>
            </a:avLst>
          </a:prstGeom>
          <a:ln>
            <a:headEnd/>
            <a:tailEnd type="triangle" w="med" len="med"/>
          </a:ln>
        </p:spPr>
        <p:style>
          <a:lnRef idx="1">
            <a:schemeClr val="accent2"/>
          </a:lnRef>
          <a:fillRef idx="0">
            <a:schemeClr val="accent2"/>
          </a:fillRef>
          <a:effectRef idx="0">
            <a:schemeClr val="accent2"/>
          </a:effectRef>
          <a:fontRef idx="minor">
            <a:schemeClr val="tx1"/>
          </a:fontRef>
        </p:style>
      </p:cxnSp>
      <p:cxnSp>
        <p:nvCxnSpPr>
          <p:cNvPr id="68630" name="AutoShape 26"/>
          <p:cNvCxnSpPr>
            <a:cxnSpLocks noChangeShapeType="1"/>
            <a:stCxn id="38922" idx="3"/>
            <a:endCxn id="38924" idx="1"/>
          </p:cNvCxnSpPr>
          <p:nvPr/>
        </p:nvCxnSpPr>
        <p:spPr bwMode="auto">
          <a:xfrm>
            <a:off x="7043738" y="6189663"/>
            <a:ext cx="438150" cy="360362"/>
          </a:xfrm>
          <a:prstGeom prst="curvedConnector3">
            <a:avLst>
              <a:gd name="adj1" fmla="val 50000"/>
            </a:avLst>
          </a:prstGeom>
          <a:ln>
            <a:headEnd/>
            <a:tailEnd type="triangle" w="med" len="med"/>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a:spLocks noChangeArrowheads="1"/>
          </p:cNvSpPr>
          <p:nvPr/>
        </p:nvSpPr>
        <p:spPr bwMode="auto">
          <a:xfrm>
            <a:off x="179388" y="188913"/>
            <a:ext cx="8785225"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r>
              <a:rPr lang="pt-BR" b="1">
                <a:solidFill>
                  <a:srgbClr val="008047"/>
                </a:solidFill>
                <a:latin typeface="Comic Sans MS" charset="0"/>
              </a:rPr>
              <a:t>O QUE É IMPORTANTE?</a:t>
            </a:r>
          </a:p>
          <a:p>
            <a:endParaRPr lang="pt-BR" b="1">
              <a:solidFill>
                <a:srgbClr val="FDFD0D"/>
              </a:solidFill>
              <a:latin typeface="Comic Sans MS" charset="0"/>
            </a:endParaRPr>
          </a:p>
          <a:p>
            <a:pPr algn="just"/>
            <a:r>
              <a:rPr lang="pt-BR" b="1">
                <a:solidFill>
                  <a:srgbClr val="008047"/>
                </a:solidFill>
                <a:latin typeface="Comic Sans MS" charset="0"/>
              </a:rPr>
              <a:t>É importante estabelecer, para o Semiárido, sistemas de manejo de solos e de culturas para que o solo cumpra as suas funções, promova a sustentabilidade dos sistemas produtivos – mantendo ou aumentando o estoque de </a:t>
            </a:r>
            <a:r>
              <a:rPr lang="en-US" b="1">
                <a:solidFill>
                  <a:srgbClr val="008047"/>
                </a:solidFill>
                <a:latin typeface="Comic Sans MS" charset="0"/>
              </a:rPr>
              <a:t>carbono,  eficiência do uso da água e mitigando os processos de salinização, degradação e desertificação.</a:t>
            </a:r>
          </a:p>
          <a:p>
            <a:pPr algn="just"/>
            <a:endParaRPr lang="pt-BR" b="1">
              <a:solidFill>
                <a:srgbClr val="008047"/>
              </a:solidFill>
              <a:latin typeface="Comic Sans MS" charset="0"/>
            </a:endParaRPr>
          </a:p>
          <a:p>
            <a:pPr algn="just"/>
            <a:r>
              <a:rPr lang="pt-BR" b="1">
                <a:solidFill>
                  <a:srgbClr val="008047"/>
                </a:solidFill>
                <a:latin typeface="Comic Sans MS" charset="0"/>
              </a:rPr>
              <a:t>Valorar a Biodiversidade</a:t>
            </a:r>
          </a:p>
          <a:p>
            <a:pPr algn="just"/>
            <a:r>
              <a:rPr lang="pt-BR" b="1">
                <a:solidFill>
                  <a:srgbClr val="008047"/>
                </a:solidFill>
                <a:latin typeface="Comic Sans MS" charset="0"/>
              </a:rPr>
              <a:t>Inserir Complexidade</a:t>
            </a:r>
          </a:p>
          <a:p>
            <a:pPr algn="just"/>
            <a:r>
              <a:rPr lang="pt-BR" b="1">
                <a:solidFill>
                  <a:srgbClr val="008047"/>
                </a:solidFill>
                <a:latin typeface="Comic Sans MS" charset="0"/>
              </a:rPr>
              <a:t>Atingir Estabilidade</a:t>
            </a:r>
          </a:p>
          <a:p>
            <a:pPr algn="just"/>
            <a:endParaRPr lang="pt-BR" b="1">
              <a:solidFill>
                <a:schemeClr val="tx1"/>
              </a:solidFill>
              <a:latin typeface="Comic Sans MS" charset="0"/>
            </a:endParaRPr>
          </a:p>
          <a:p>
            <a:pPr algn="just"/>
            <a:r>
              <a:rPr lang="pt-BR" b="1">
                <a:solidFill>
                  <a:schemeClr val="tx1"/>
                </a:solidFill>
                <a:latin typeface="Comic Sans MS" charset="0"/>
              </a:rPr>
              <a:t>	Qual o caminho?</a:t>
            </a:r>
          </a:p>
          <a:p>
            <a:pPr algn="just"/>
            <a:endParaRPr lang="pt-BR" b="1">
              <a:solidFill>
                <a:schemeClr val="tx1"/>
              </a:solidFill>
              <a:latin typeface="Comic Sans MS" charset="0"/>
            </a:endParaRPr>
          </a:p>
          <a:p>
            <a:pPr algn="just"/>
            <a:endParaRPr lang="pt-BR" b="1">
              <a:solidFill>
                <a:schemeClr val="tx1"/>
              </a:solidFill>
              <a:latin typeface="Comic Sans MS" charset="0"/>
            </a:endParaRPr>
          </a:p>
          <a:p>
            <a:pPr algn="just"/>
            <a:r>
              <a:rPr lang="pt-BR" b="1">
                <a:solidFill>
                  <a:srgbClr val="008047"/>
                </a:solidFill>
                <a:latin typeface="Comic Sans MS" charset="0"/>
              </a:rPr>
              <a:t>Conhecer os sistemas vigentes e propor novos sistemas ou novos equilíbrios </a:t>
            </a:r>
            <a:r>
              <a:rPr lang="pt-BR" b="1">
                <a:solidFill>
                  <a:schemeClr val="tx1"/>
                </a:solidFill>
                <a:latin typeface="Comic Sans MS" charset="0"/>
              </a:rPr>
              <a:t>...</a:t>
            </a:r>
          </a:p>
        </p:txBody>
      </p:sp>
      <p:sp>
        <p:nvSpPr>
          <p:cNvPr id="39938" name="Seta em curva para a direita 2"/>
          <p:cNvSpPr>
            <a:spLocks noChangeArrowheads="1"/>
          </p:cNvSpPr>
          <p:nvPr/>
        </p:nvSpPr>
        <p:spPr bwMode="auto">
          <a:xfrm>
            <a:off x="2411413" y="5516563"/>
            <a:ext cx="508000" cy="642937"/>
          </a:xfrm>
          <a:prstGeom prst="curvedRightArrow">
            <a:avLst>
              <a:gd name="adj1" fmla="val 25002"/>
              <a:gd name="adj2" fmla="val 49998"/>
              <a:gd name="adj3" fmla="val 25000"/>
            </a:avLst>
          </a:prstGeom>
          <a:solidFill>
            <a:schemeClr val="accent1"/>
          </a:solidFill>
          <a:ln w="9525">
            <a:solidFill>
              <a:schemeClr val="tx1"/>
            </a:solidFill>
            <a:round/>
            <a:headEnd/>
            <a:tailEnd/>
          </a:ln>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aixaDeTexto 1"/>
          <p:cNvSpPr txBox="1">
            <a:spLocks noChangeArrowheads="1"/>
          </p:cNvSpPr>
          <p:nvPr/>
        </p:nvSpPr>
        <p:spPr bwMode="auto">
          <a:xfrm>
            <a:off x="254000" y="428625"/>
            <a:ext cx="83185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sz="1800">
              <a:solidFill>
                <a:srgbClr val="00502C"/>
              </a:solidFill>
              <a:latin typeface="Comic Sans MS" charset="0"/>
            </a:endParaRPr>
          </a:p>
          <a:p>
            <a:r>
              <a:rPr lang="pt-BR">
                <a:solidFill>
                  <a:srgbClr val="00502C"/>
                </a:solidFill>
                <a:latin typeface="Comic Sans MS" charset="0"/>
              </a:rPr>
              <a:t>Classes de solo do Semiárido e quantidade de carbono </a:t>
            </a:r>
            <a:r>
              <a:rPr lang="pt-BR" sz="1600">
                <a:solidFill>
                  <a:srgbClr val="00502C"/>
                </a:solidFill>
                <a:latin typeface="Comic Sans MS" charset="0"/>
              </a:rPr>
              <a:t>(Salcedo e Sampaio , 2008)</a:t>
            </a:r>
          </a:p>
          <a:p>
            <a:endParaRPr lang="pt-BR" sz="1600">
              <a:solidFill>
                <a:srgbClr val="00502C"/>
              </a:solidFill>
              <a:latin typeface="Comic Sans MS" charset="0"/>
            </a:endParaRPr>
          </a:p>
          <a:p>
            <a:r>
              <a:rPr lang="pt-BR">
                <a:solidFill>
                  <a:srgbClr val="00502C"/>
                </a:solidFill>
                <a:latin typeface="Comic Sans MS" charset="0"/>
              </a:rPr>
              <a:t>Vertissolos  - 12,0 g.kg</a:t>
            </a:r>
            <a:r>
              <a:rPr lang="pt-BR" baseline="30000">
                <a:solidFill>
                  <a:srgbClr val="00502C"/>
                </a:solidFill>
                <a:latin typeface="Comic Sans MS" charset="0"/>
              </a:rPr>
              <a:t>-1</a:t>
            </a:r>
            <a:r>
              <a:rPr lang="pt-BR">
                <a:solidFill>
                  <a:srgbClr val="00502C"/>
                </a:solidFill>
                <a:latin typeface="Comic Sans MS" charset="0"/>
              </a:rPr>
              <a:t>  de C          	 – 5% área</a:t>
            </a:r>
          </a:p>
          <a:p>
            <a:r>
              <a:rPr lang="pt-BR">
                <a:solidFill>
                  <a:srgbClr val="00502C"/>
                </a:solidFill>
                <a:latin typeface="Comic Sans MS" charset="0"/>
              </a:rPr>
              <a:t>Cambissolos - 12,0 g.kg</a:t>
            </a:r>
            <a:r>
              <a:rPr lang="pt-BR" baseline="30000">
                <a:solidFill>
                  <a:srgbClr val="00502C"/>
                </a:solidFill>
                <a:latin typeface="Comic Sans MS" charset="0"/>
              </a:rPr>
              <a:t>-1</a:t>
            </a:r>
            <a:r>
              <a:rPr lang="pt-BR">
                <a:solidFill>
                  <a:srgbClr val="00502C"/>
                </a:solidFill>
                <a:latin typeface="Comic Sans MS" charset="0"/>
              </a:rPr>
              <a:t>  de C</a:t>
            </a:r>
          </a:p>
          <a:p>
            <a:endParaRPr lang="pt-BR">
              <a:solidFill>
                <a:srgbClr val="00502C"/>
              </a:solidFill>
              <a:latin typeface="Comic Sans MS" charset="0"/>
            </a:endParaRPr>
          </a:p>
          <a:p>
            <a:r>
              <a:rPr lang="pt-BR">
                <a:solidFill>
                  <a:srgbClr val="00502C"/>
                </a:solidFill>
                <a:latin typeface="Comic Sans MS" charset="0"/>
              </a:rPr>
              <a:t>Luvissolos  - 10,4 g.kg</a:t>
            </a:r>
            <a:r>
              <a:rPr lang="pt-BR" baseline="30000">
                <a:solidFill>
                  <a:srgbClr val="00502C"/>
                </a:solidFill>
                <a:latin typeface="Comic Sans MS" charset="0"/>
              </a:rPr>
              <a:t>-1</a:t>
            </a:r>
            <a:r>
              <a:rPr lang="pt-BR">
                <a:solidFill>
                  <a:srgbClr val="00502C"/>
                </a:solidFill>
                <a:latin typeface="Comic Sans MS" charset="0"/>
              </a:rPr>
              <a:t>  de C 		 – 32% área</a:t>
            </a:r>
          </a:p>
          <a:p>
            <a:r>
              <a:rPr lang="pt-BR">
                <a:solidFill>
                  <a:srgbClr val="00502C"/>
                </a:solidFill>
                <a:latin typeface="Comic Sans MS" charset="0"/>
              </a:rPr>
              <a:t>Neossolos Litólicos  - 11,8 g.kg</a:t>
            </a:r>
            <a:r>
              <a:rPr lang="pt-BR" baseline="30000">
                <a:solidFill>
                  <a:srgbClr val="00502C"/>
                </a:solidFill>
                <a:latin typeface="Comic Sans MS" charset="0"/>
              </a:rPr>
              <a:t>-1</a:t>
            </a:r>
            <a:r>
              <a:rPr lang="pt-BR">
                <a:solidFill>
                  <a:srgbClr val="00502C"/>
                </a:solidFill>
                <a:latin typeface="Comic Sans MS" charset="0"/>
              </a:rPr>
              <a:t>  de C </a:t>
            </a:r>
          </a:p>
          <a:p>
            <a:endParaRPr lang="pt-BR">
              <a:solidFill>
                <a:srgbClr val="00502C"/>
              </a:solidFill>
              <a:latin typeface="Comic Sans MS" charset="0"/>
            </a:endParaRPr>
          </a:p>
          <a:p>
            <a:endParaRPr lang="pt-BR">
              <a:solidFill>
                <a:srgbClr val="00502C"/>
              </a:solidFill>
              <a:latin typeface="Comic Sans MS" charset="0"/>
            </a:endParaRPr>
          </a:p>
          <a:p>
            <a:r>
              <a:rPr lang="pt-BR">
                <a:solidFill>
                  <a:srgbClr val="00502C"/>
                </a:solidFill>
                <a:latin typeface="Comic Sans MS" charset="0"/>
              </a:rPr>
              <a:t>Latossolos – 9,7 g.kg</a:t>
            </a:r>
            <a:r>
              <a:rPr lang="pt-BR" baseline="30000">
                <a:solidFill>
                  <a:srgbClr val="00502C"/>
                </a:solidFill>
                <a:latin typeface="Comic Sans MS" charset="0"/>
              </a:rPr>
              <a:t>-1</a:t>
            </a:r>
            <a:r>
              <a:rPr lang="pt-BR">
                <a:solidFill>
                  <a:srgbClr val="00502C"/>
                </a:solidFill>
                <a:latin typeface="Comic Sans MS" charset="0"/>
              </a:rPr>
              <a:t>  de C 		- 36% área</a:t>
            </a:r>
          </a:p>
          <a:p>
            <a:r>
              <a:rPr lang="pt-BR">
                <a:solidFill>
                  <a:srgbClr val="00502C"/>
                </a:solidFill>
                <a:latin typeface="Comic Sans MS" charset="0"/>
              </a:rPr>
              <a:t>Argissolos – 8,9 g.kg</a:t>
            </a:r>
            <a:r>
              <a:rPr lang="pt-BR" baseline="30000">
                <a:solidFill>
                  <a:srgbClr val="00502C"/>
                </a:solidFill>
                <a:latin typeface="Comic Sans MS" charset="0"/>
              </a:rPr>
              <a:t>-1</a:t>
            </a:r>
            <a:r>
              <a:rPr lang="pt-BR">
                <a:solidFill>
                  <a:srgbClr val="00502C"/>
                </a:solidFill>
                <a:latin typeface="Comic Sans MS" charset="0"/>
              </a:rPr>
              <a:t>  de C </a:t>
            </a:r>
          </a:p>
          <a:p>
            <a:endParaRPr lang="pt-BR">
              <a:solidFill>
                <a:srgbClr val="00502C"/>
              </a:solidFill>
              <a:latin typeface="Comic Sans MS" charset="0"/>
            </a:endParaRPr>
          </a:p>
          <a:p>
            <a:endParaRPr lang="pt-BR">
              <a:solidFill>
                <a:srgbClr val="00502C"/>
              </a:solidFill>
              <a:latin typeface="Comic Sans MS" charset="0"/>
            </a:endParaRPr>
          </a:p>
          <a:p>
            <a:r>
              <a:rPr lang="pt-BR">
                <a:solidFill>
                  <a:srgbClr val="00502C"/>
                </a:solidFill>
                <a:latin typeface="Comic Sans MS" charset="0"/>
              </a:rPr>
              <a:t>Planossolos - 7,4 g.Kg</a:t>
            </a:r>
            <a:r>
              <a:rPr lang="pt-BR" baseline="30000">
                <a:solidFill>
                  <a:srgbClr val="00502C"/>
                </a:solidFill>
                <a:latin typeface="Comic Sans MS" charset="0"/>
              </a:rPr>
              <a:t>-1			</a:t>
            </a:r>
            <a:r>
              <a:rPr lang="pt-BR">
                <a:solidFill>
                  <a:srgbClr val="00502C"/>
                </a:solidFill>
                <a:latin typeface="Comic Sans MS" charset="0"/>
              </a:rPr>
              <a:t> - 36% área</a:t>
            </a:r>
          </a:p>
          <a:p>
            <a:r>
              <a:rPr lang="pt-BR">
                <a:solidFill>
                  <a:srgbClr val="00502C"/>
                </a:solidFill>
                <a:latin typeface="Comic Sans MS" charset="0"/>
              </a:rPr>
              <a:t>Neossolos Regolíticos - 4,9 g.Kg</a:t>
            </a:r>
            <a:r>
              <a:rPr lang="pt-BR" baseline="30000">
                <a:solidFill>
                  <a:srgbClr val="00502C"/>
                </a:solidFill>
                <a:latin typeface="Comic Sans MS" charset="0"/>
              </a:rPr>
              <a:t>-1</a:t>
            </a:r>
            <a:endParaRPr lang="pt-BR">
              <a:solidFill>
                <a:srgbClr val="00502C"/>
              </a:solidFill>
              <a:latin typeface="Comic Sans MS" charset="0"/>
            </a:endParaRPr>
          </a:p>
          <a:p>
            <a:endParaRPr lang="pt-BR" sz="1800">
              <a:solidFill>
                <a:schemeClr val="tx1"/>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aixaDeTexto 3"/>
          <p:cNvSpPr txBox="1">
            <a:spLocks noChangeArrowheads="1"/>
          </p:cNvSpPr>
          <p:nvPr/>
        </p:nvSpPr>
        <p:spPr bwMode="auto">
          <a:xfrm>
            <a:off x="220663" y="428625"/>
            <a:ext cx="8732837"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solidFill>
                  <a:srgbClr val="006839"/>
                </a:solidFill>
                <a:latin typeface="Comic Sans MS" charset="0"/>
              </a:rPr>
              <a:t>Alguns  dados de fitomassa no Semiárido  (Caatinga) !!!!</a:t>
            </a:r>
          </a:p>
          <a:p>
            <a:endParaRPr lang="en-US">
              <a:solidFill>
                <a:srgbClr val="006839"/>
              </a:solidFill>
              <a:latin typeface="Comic Sans MS" charset="0"/>
            </a:endParaRPr>
          </a:p>
          <a:p>
            <a:endParaRPr lang="en-US">
              <a:solidFill>
                <a:srgbClr val="006839"/>
              </a:solidFill>
              <a:latin typeface="Comic Sans MS" charset="0"/>
            </a:endParaRPr>
          </a:p>
          <a:p>
            <a:r>
              <a:rPr lang="en-US">
                <a:solidFill>
                  <a:srgbClr val="006839"/>
                </a:solidFill>
                <a:latin typeface="Comic Sans MS" charset="0"/>
              </a:rPr>
              <a:t>Fitomassa aérea da vegetação nativa:</a:t>
            </a:r>
          </a:p>
          <a:p>
            <a:endParaRPr lang="en-US">
              <a:solidFill>
                <a:srgbClr val="006839"/>
              </a:solidFill>
              <a:latin typeface="Comic Sans MS" charset="0"/>
            </a:endParaRPr>
          </a:p>
          <a:p>
            <a:endParaRPr lang="en-US">
              <a:solidFill>
                <a:srgbClr val="006839"/>
              </a:solidFill>
              <a:latin typeface="Comic Sans MS" charset="0"/>
            </a:endParaRPr>
          </a:p>
          <a:p>
            <a:pPr>
              <a:buFontTx/>
              <a:buChar char="-"/>
            </a:pPr>
            <a:r>
              <a:rPr lang="en-US">
                <a:solidFill>
                  <a:srgbClr val="006839"/>
                </a:solidFill>
                <a:latin typeface="Comic Sans MS" charset="0"/>
              </a:rPr>
              <a:t>Salcedo e Sampaio (2008): 30 a 50 Mg ha</a:t>
            </a:r>
            <a:r>
              <a:rPr lang="en-US" baseline="30000">
                <a:solidFill>
                  <a:srgbClr val="006839"/>
                </a:solidFill>
                <a:latin typeface="Comic Sans MS" charset="0"/>
              </a:rPr>
              <a:t>-1 </a:t>
            </a:r>
            <a:r>
              <a:rPr lang="en-US">
                <a:solidFill>
                  <a:srgbClr val="006839"/>
                </a:solidFill>
                <a:latin typeface="Comic Sans MS" charset="0"/>
              </a:rPr>
              <a:t> - </a:t>
            </a:r>
            <a:r>
              <a:rPr lang="en-US" b="1">
                <a:solidFill>
                  <a:srgbClr val="006839"/>
                </a:solidFill>
                <a:latin typeface="Comic Sans MS" charset="0"/>
              </a:rPr>
              <a:t>55 a 92 </a:t>
            </a:r>
            <a:r>
              <a:rPr lang="en-US" b="1">
                <a:solidFill>
                  <a:srgbClr val="00502C"/>
                </a:solidFill>
                <a:latin typeface="Comic Sans MS" charset="0"/>
              </a:rPr>
              <a:t>Mg CO</a:t>
            </a:r>
            <a:r>
              <a:rPr lang="en-US" b="1" baseline="-25000">
                <a:solidFill>
                  <a:srgbClr val="00502C"/>
                </a:solidFill>
                <a:latin typeface="Comic Sans MS" charset="0"/>
              </a:rPr>
              <a:t>2</a:t>
            </a:r>
            <a:r>
              <a:rPr lang="en-US" b="1">
                <a:solidFill>
                  <a:srgbClr val="00502C"/>
                </a:solidFill>
                <a:latin typeface="Comic Sans MS" charset="0"/>
              </a:rPr>
              <a:t>-eq. ha</a:t>
            </a:r>
            <a:r>
              <a:rPr lang="en-US" b="1" baseline="30000">
                <a:solidFill>
                  <a:srgbClr val="00502C"/>
                </a:solidFill>
                <a:latin typeface="Comic Sans MS" charset="0"/>
              </a:rPr>
              <a:t>-1</a:t>
            </a:r>
            <a:endParaRPr lang="en-US" b="1">
              <a:solidFill>
                <a:srgbClr val="006839"/>
              </a:solidFill>
              <a:latin typeface="Comic Sans MS" charset="0"/>
            </a:endParaRPr>
          </a:p>
          <a:p>
            <a:endParaRPr lang="en-US">
              <a:solidFill>
                <a:srgbClr val="006839"/>
              </a:solidFill>
              <a:latin typeface="Comic Sans MS" charset="0"/>
            </a:endParaRPr>
          </a:p>
          <a:p>
            <a:pPr>
              <a:buFontTx/>
              <a:buChar char="-"/>
            </a:pPr>
            <a:r>
              <a:rPr lang="en-US">
                <a:solidFill>
                  <a:srgbClr val="006839"/>
                </a:solidFill>
                <a:latin typeface="Comic Sans MS" charset="0"/>
              </a:rPr>
              <a:t> variações de 2 a 156 Mg ha</a:t>
            </a:r>
            <a:r>
              <a:rPr lang="en-US" baseline="30000">
                <a:solidFill>
                  <a:srgbClr val="006839"/>
                </a:solidFill>
                <a:latin typeface="Comic Sans MS" charset="0"/>
              </a:rPr>
              <a:t>-1</a:t>
            </a:r>
            <a:r>
              <a:rPr lang="en-US">
                <a:solidFill>
                  <a:srgbClr val="006839"/>
                </a:solidFill>
                <a:latin typeface="Comic Sans MS" charset="0"/>
              </a:rPr>
              <a:t>  - </a:t>
            </a:r>
            <a:r>
              <a:rPr lang="en-US" b="1">
                <a:solidFill>
                  <a:srgbClr val="006839"/>
                </a:solidFill>
                <a:latin typeface="Comic Sans MS" charset="0"/>
              </a:rPr>
              <a:t>3,7 a 286 </a:t>
            </a:r>
            <a:r>
              <a:rPr lang="en-US" b="1">
                <a:solidFill>
                  <a:srgbClr val="00502C"/>
                </a:solidFill>
                <a:latin typeface="Comic Sans MS" charset="0"/>
              </a:rPr>
              <a:t>Mg CO</a:t>
            </a:r>
            <a:r>
              <a:rPr lang="en-US" b="1" baseline="-25000">
                <a:solidFill>
                  <a:srgbClr val="00502C"/>
                </a:solidFill>
                <a:latin typeface="Comic Sans MS" charset="0"/>
              </a:rPr>
              <a:t>2</a:t>
            </a:r>
            <a:r>
              <a:rPr lang="en-US" b="1">
                <a:solidFill>
                  <a:srgbClr val="00502C"/>
                </a:solidFill>
                <a:latin typeface="Comic Sans MS" charset="0"/>
              </a:rPr>
              <a:t>-eq. ha</a:t>
            </a:r>
            <a:r>
              <a:rPr lang="en-US" b="1" baseline="30000">
                <a:solidFill>
                  <a:srgbClr val="00502C"/>
                </a:solidFill>
                <a:latin typeface="Comic Sans MS" charset="0"/>
              </a:rPr>
              <a:t>-1</a:t>
            </a:r>
            <a:endParaRPr lang="en-US" b="1">
              <a:solidFill>
                <a:srgbClr val="006839"/>
              </a:solidFill>
              <a:latin typeface="Comic Sans MS" charset="0"/>
            </a:endParaRPr>
          </a:p>
          <a:p>
            <a:pPr>
              <a:buFontTx/>
              <a:buChar char="-"/>
            </a:pPr>
            <a:endParaRPr lang="en-US">
              <a:solidFill>
                <a:srgbClr val="006839"/>
              </a:solidFill>
              <a:latin typeface="Comic Sans MS" charset="0"/>
            </a:endParaRPr>
          </a:p>
          <a:p>
            <a:pPr>
              <a:buFontTx/>
              <a:buChar char="-"/>
            </a:pPr>
            <a:r>
              <a:rPr lang="en-US">
                <a:solidFill>
                  <a:srgbClr val="006839"/>
                </a:solidFill>
                <a:latin typeface="Comic Sans MS" charset="0"/>
              </a:rPr>
              <a:t>Taxas de adições anuais???</a:t>
            </a:r>
          </a:p>
          <a:p>
            <a:pPr>
              <a:buFontTx/>
              <a:buChar char="-"/>
            </a:pPr>
            <a:endParaRPr lang="en-US">
              <a:solidFill>
                <a:srgbClr val="006839"/>
              </a:solidFill>
              <a:latin typeface="Comic Sans MS" charset="0"/>
            </a:endParaRPr>
          </a:p>
          <a:p>
            <a:pPr>
              <a:buFontTx/>
              <a:buChar char="-"/>
            </a:pPr>
            <a:r>
              <a:rPr lang="en-US">
                <a:solidFill>
                  <a:srgbClr val="006839"/>
                </a:solidFill>
                <a:latin typeface="Comic Sans MS" charset="0"/>
              </a:rPr>
              <a:t>Taxas de decomposição???</a:t>
            </a:r>
          </a:p>
          <a:p>
            <a:pPr>
              <a:buFontTx/>
              <a:buChar char="-"/>
            </a:pPr>
            <a:endParaRPr lang="en-US">
              <a:solidFill>
                <a:schemeClr val="tx1"/>
              </a:solidFill>
              <a:latin typeface="Comic Sans MS" charset="0"/>
            </a:endParaRPr>
          </a:p>
          <a:p>
            <a:pPr>
              <a:buFontTx/>
              <a:buChar char="-"/>
            </a:pPr>
            <a:endParaRPr lang="en-US">
              <a:solidFill>
                <a:schemeClr val="tx1"/>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aixaDeTexto 4"/>
          <p:cNvSpPr txBox="1">
            <a:spLocks noChangeArrowheads="1"/>
          </p:cNvSpPr>
          <p:nvPr/>
        </p:nvSpPr>
        <p:spPr bwMode="auto">
          <a:xfrm>
            <a:off x="190500" y="428625"/>
            <a:ext cx="89535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502C"/>
                </a:solidFill>
                <a:latin typeface="Comic Sans MS" charset="0"/>
              </a:rPr>
              <a:t>Alguns  dados de fitomassa no Semiárido  (Caatinga) !!!!</a:t>
            </a:r>
          </a:p>
          <a:p>
            <a:endParaRPr lang="en-US" sz="2000">
              <a:solidFill>
                <a:srgbClr val="00502C"/>
              </a:solidFill>
              <a:latin typeface="Comic Sans MS" charset="0"/>
            </a:endParaRPr>
          </a:p>
          <a:p>
            <a:r>
              <a:rPr lang="en-US" sz="2000">
                <a:solidFill>
                  <a:srgbClr val="00502C"/>
                </a:solidFill>
                <a:latin typeface="Comic Sans MS" charset="0"/>
              </a:rPr>
              <a:t>Fitomassa de raízes de vegetação nativa: </a:t>
            </a:r>
          </a:p>
          <a:p>
            <a:endParaRPr lang="en-US" sz="2000">
              <a:solidFill>
                <a:srgbClr val="00502C"/>
              </a:solidFill>
              <a:latin typeface="Comic Sans MS" charset="0"/>
            </a:endParaRPr>
          </a:p>
          <a:p>
            <a:r>
              <a:rPr lang="en-US" sz="2000">
                <a:solidFill>
                  <a:srgbClr val="00502C"/>
                </a:solidFill>
                <a:latin typeface="Comic Sans MS" charset="0"/>
              </a:rPr>
              <a:t>-Tiessen et al. (1992): 12 Mg ha</a:t>
            </a:r>
            <a:r>
              <a:rPr lang="en-US" sz="2000" baseline="30000">
                <a:solidFill>
                  <a:srgbClr val="00502C"/>
                </a:solidFill>
                <a:latin typeface="Comic Sans MS" charset="0"/>
              </a:rPr>
              <a:t>-1</a:t>
            </a:r>
            <a:r>
              <a:rPr lang="en-US" sz="2000">
                <a:solidFill>
                  <a:srgbClr val="00502C"/>
                </a:solidFill>
                <a:latin typeface="Comic Sans MS" charset="0"/>
              </a:rPr>
              <a:t>  todas as raízes até 1 m de profundidade –  </a:t>
            </a:r>
            <a:r>
              <a:rPr lang="en-US" sz="2000" b="1">
                <a:solidFill>
                  <a:srgbClr val="00502C"/>
                </a:solidFill>
                <a:latin typeface="Comic Sans MS" charset="0"/>
              </a:rPr>
              <a:t>22 Mg CO</a:t>
            </a:r>
            <a:r>
              <a:rPr lang="en-US" sz="2000" b="1" baseline="-25000">
                <a:solidFill>
                  <a:srgbClr val="00502C"/>
                </a:solidFill>
                <a:latin typeface="Comic Sans MS" charset="0"/>
              </a:rPr>
              <a:t>2</a:t>
            </a:r>
            <a:r>
              <a:rPr lang="en-US" sz="2000" b="1">
                <a:solidFill>
                  <a:srgbClr val="00502C"/>
                </a:solidFill>
                <a:latin typeface="Comic Sans MS" charset="0"/>
              </a:rPr>
              <a:t>-eq. ha</a:t>
            </a:r>
            <a:r>
              <a:rPr lang="en-US" sz="2000" b="1" baseline="30000">
                <a:solidFill>
                  <a:srgbClr val="00502C"/>
                </a:solidFill>
                <a:latin typeface="Comic Sans MS" charset="0"/>
              </a:rPr>
              <a:t>-1</a:t>
            </a:r>
            <a:endParaRPr lang="en-US" sz="2000" b="1">
              <a:solidFill>
                <a:srgbClr val="00502C"/>
              </a:solidFill>
              <a:latin typeface="Comic Sans MS" charset="0"/>
            </a:endParaRPr>
          </a:p>
          <a:p>
            <a:endParaRPr lang="en-US" sz="2000">
              <a:solidFill>
                <a:srgbClr val="00502C"/>
              </a:solidFill>
              <a:latin typeface="Comic Sans MS" charset="0"/>
            </a:endParaRPr>
          </a:p>
          <a:p>
            <a:r>
              <a:rPr lang="en-US" sz="2000">
                <a:solidFill>
                  <a:srgbClr val="00502C"/>
                </a:solidFill>
                <a:latin typeface="Comic Sans MS" charset="0"/>
              </a:rPr>
              <a:t>-Salcedo et al. (1999): 3 a 8 Mg ha</a:t>
            </a:r>
            <a:r>
              <a:rPr lang="en-US" sz="2000" baseline="30000">
                <a:solidFill>
                  <a:srgbClr val="00502C"/>
                </a:solidFill>
                <a:latin typeface="Comic Sans MS" charset="0"/>
              </a:rPr>
              <a:t>-1</a:t>
            </a:r>
            <a:r>
              <a:rPr lang="en-US" sz="2000">
                <a:solidFill>
                  <a:srgbClr val="00502C"/>
                </a:solidFill>
                <a:latin typeface="Comic Sans MS" charset="0"/>
              </a:rPr>
              <a:t> ano</a:t>
            </a:r>
            <a:r>
              <a:rPr lang="en-US" sz="2000" baseline="30000">
                <a:solidFill>
                  <a:srgbClr val="00502C"/>
                </a:solidFill>
                <a:latin typeface="Comic Sans MS" charset="0"/>
              </a:rPr>
              <a:t>-1</a:t>
            </a:r>
            <a:r>
              <a:rPr lang="en-US" sz="2000">
                <a:solidFill>
                  <a:srgbClr val="00502C"/>
                </a:solidFill>
                <a:latin typeface="Comic Sans MS" charset="0"/>
              </a:rPr>
              <a:t> de raízes até 5 mm de espessura e até 30 cm de prof. – </a:t>
            </a:r>
            <a:r>
              <a:rPr lang="en-US" sz="2000" b="1">
                <a:solidFill>
                  <a:srgbClr val="00502C"/>
                </a:solidFill>
                <a:latin typeface="Comic Sans MS" charset="0"/>
              </a:rPr>
              <a:t>5,5 a 15 Mg CO</a:t>
            </a:r>
            <a:r>
              <a:rPr lang="en-US" sz="2000" b="1" baseline="-25000">
                <a:solidFill>
                  <a:srgbClr val="00502C"/>
                </a:solidFill>
                <a:latin typeface="Comic Sans MS" charset="0"/>
              </a:rPr>
              <a:t>2</a:t>
            </a:r>
            <a:r>
              <a:rPr lang="en-US" sz="2000" b="1">
                <a:solidFill>
                  <a:srgbClr val="00502C"/>
                </a:solidFill>
                <a:latin typeface="Comic Sans MS" charset="0"/>
              </a:rPr>
              <a:t>-eq. ha</a:t>
            </a:r>
            <a:r>
              <a:rPr lang="en-US" sz="2000" b="1" baseline="30000">
                <a:solidFill>
                  <a:srgbClr val="00502C"/>
                </a:solidFill>
                <a:latin typeface="Comic Sans MS" charset="0"/>
              </a:rPr>
              <a:t>-1</a:t>
            </a:r>
            <a:endParaRPr lang="en-US" sz="2000" b="1">
              <a:solidFill>
                <a:srgbClr val="00502C"/>
              </a:solidFill>
              <a:latin typeface="Comic Sans MS" charset="0"/>
            </a:endParaRPr>
          </a:p>
          <a:p>
            <a:endParaRPr lang="en-US" sz="2000">
              <a:solidFill>
                <a:srgbClr val="00502C"/>
              </a:solidFill>
              <a:latin typeface="Comic Sans MS" charset="0"/>
            </a:endParaRPr>
          </a:p>
          <a:p>
            <a:r>
              <a:rPr lang="en-US" sz="2000">
                <a:solidFill>
                  <a:srgbClr val="00502C"/>
                </a:solidFill>
                <a:latin typeface="Comic Sans MS" charset="0"/>
              </a:rPr>
              <a:t>-Morais et al. (2004): cajueiro anão de 5 anos -  5 a 9 Mg ha</a:t>
            </a:r>
            <a:r>
              <a:rPr lang="en-US" sz="2000" baseline="30000">
                <a:solidFill>
                  <a:srgbClr val="00502C"/>
                </a:solidFill>
                <a:latin typeface="Comic Sans MS" charset="0"/>
              </a:rPr>
              <a:t>-1  </a:t>
            </a:r>
            <a:r>
              <a:rPr lang="en-US" sz="2000">
                <a:solidFill>
                  <a:srgbClr val="00502C"/>
                </a:solidFill>
                <a:latin typeface="Comic Sans MS" charset="0"/>
              </a:rPr>
              <a:t>-</a:t>
            </a:r>
            <a:endParaRPr lang="en-US" sz="2000" baseline="30000">
              <a:solidFill>
                <a:srgbClr val="00502C"/>
              </a:solidFill>
              <a:latin typeface="Comic Sans MS" charset="0"/>
            </a:endParaRPr>
          </a:p>
          <a:p>
            <a:r>
              <a:rPr lang="en-US" sz="2000" b="1">
                <a:solidFill>
                  <a:srgbClr val="00502C"/>
                </a:solidFill>
                <a:latin typeface="Comic Sans MS" charset="0"/>
              </a:rPr>
              <a:t>9 a 16,5 Mg CO</a:t>
            </a:r>
            <a:r>
              <a:rPr lang="en-US" sz="2000" b="1" baseline="-25000">
                <a:solidFill>
                  <a:srgbClr val="00502C"/>
                </a:solidFill>
                <a:latin typeface="Comic Sans MS" charset="0"/>
              </a:rPr>
              <a:t>2</a:t>
            </a:r>
            <a:r>
              <a:rPr lang="en-US" sz="2000" b="1">
                <a:solidFill>
                  <a:srgbClr val="00502C"/>
                </a:solidFill>
                <a:latin typeface="Comic Sans MS" charset="0"/>
              </a:rPr>
              <a:t>-eq. ha</a:t>
            </a:r>
            <a:r>
              <a:rPr lang="en-US" sz="2000" b="1" baseline="30000">
                <a:solidFill>
                  <a:srgbClr val="00502C"/>
                </a:solidFill>
                <a:latin typeface="Comic Sans MS" charset="0"/>
              </a:rPr>
              <a:t>-1</a:t>
            </a:r>
            <a:endParaRPr lang="en-US" sz="2000" b="1">
              <a:solidFill>
                <a:srgbClr val="00502C"/>
              </a:solidFill>
              <a:latin typeface="Comic Sans MS" charset="0"/>
            </a:endParaRPr>
          </a:p>
          <a:p>
            <a:endParaRPr lang="en-US" sz="2000">
              <a:solidFill>
                <a:srgbClr val="00502C"/>
              </a:solidFill>
              <a:latin typeface="Comic Sans MS" charset="0"/>
            </a:endParaRPr>
          </a:p>
          <a:p>
            <a:r>
              <a:rPr lang="en-US" sz="2000">
                <a:solidFill>
                  <a:srgbClr val="00502C"/>
                </a:solidFill>
                <a:latin typeface="Comic Sans MS" charset="0"/>
              </a:rPr>
              <a:t>- Giongo et al (2008): fitomassa de raízes e parte aérea de coquetéis vegetais (3,5 e 6 Mg ha</a:t>
            </a:r>
            <a:r>
              <a:rPr lang="en-US" sz="2000" baseline="30000">
                <a:solidFill>
                  <a:srgbClr val="00502C"/>
                </a:solidFill>
                <a:latin typeface="Comic Sans MS" charset="0"/>
              </a:rPr>
              <a:t>-1</a:t>
            </a:r>
            <a:r>
              <a:rPr lang="en-US" sz="2000">
                <a:solidFill>
                  <a:srgbClr val="00502C"/>
                </a:solidFill>
                <a:latin typeface="Comic Sans MS" charset="0"/>
              </a:rPr>
              <a:t> ano</a:t>
            </a:r>
            <a:r>
              <a:rPr lang="en-US" sz="2000" baseline="30000">
                <a:solidFill>
                  <a:srgbClr val="00502C"/>
                </a:solidFill>
                <a:latin typeface="Comic Sans MS" charset="0"/>
              </a:rPr>
              <a:t>-1</a:t>
            </a:r>
            <a:r>
              <a:rPr lang="en-US" sz="2000">
                <a:solidFill>
                  <a:srgbClr val="00502C"/>
                </a:solidFill>
                <a:latin typeface="Comic Sans MS" charset="0"/>
              </a:rPr>
              <a:t> ) –  </a:t>
            </a:r>
            <a:r>
              <a:rPr lang="en-US" sz="2000" b="1">
                <a:solidFill>
                  <a:srgbClr val="00502C"/>
                </a:solidFill>
                <a:latin typeface="Comic Sans MS" charset="0"/>
              </a:rPr>
              <a:t>6,4 a  11 Mg CO</a:t>
            </a:r>
            <a:r>
              <a:rPr lang="en-US" sz="2000" b="1" baseline="-25000">
                <a:solidFill>
                  <a:srgbClr val="00502C"/>
                </a:solidFill>
                <a:latin typeface="Comic Sans MS" charset="0"/>
              </a:rPr>
              <a:t>2</a:t>
            </a:r>
            <a:r>
              <a:rPr lang="en-US" sz="2000" b="1">
                <a:solidFill>
                  <a:srgbClr val="00502C"/>
                </a:solidFill>
                <a:latin typeface="Comic Sans MS" charset="0"/>
              </a:rPr>
              <a:t>-eq. ha</a:t>
            </a:r>
            <a:r>
              <a:rPr lang="en-US" sz="2000" b="1" baseline="30000">
                <a:solidFill>
                  <a:srgbClr val="00502C"/>
                </a:solidFill>
                <a:latin typeface="Comic Sans MS" charset="0"/>
              </a:rPr>
              <a:t>-1 </a:t>
            </a:r>
            <a:r>
              <a:rPr lang="en-US" sz="2000" b="1">
                <a:solidFill>
                  <a:srgbClr val="00502C"/>
                </a:solidFill>
                <a:latin typeface="Comic Sans MS" charset="0"/>
              </a:rPr>
              <a:t>ano</a:t>
            </a:r>
            <a:r>
              <a:rPr lang="en-US" sz="2000" b="1" baseline="30000">
                <a:solidFill>
                  <a:srgbClr val="00502C"/>
                </a:solidFill>
                <a:latin typeface="Comic Sans MS" charset="0"/>
              </a:rPr>
              <a:t>-1</a:t>
            </a:r>
            <a:r>
              <a:rPr lang="en-US" sz="2000" b="1">
                <a:solidFill>
                  <a:srgbClr val="00502C"/>
                </a:solidFill>
                <a:latin typeface="Comic Sans MS" charset="0"/>
              </a:rPr>
              <a:t> </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nvGraphicFramePr>
        <p:xfrm>
          <a:off x="1333477" y="214290"/>
          <a:ext cx="6159543" cy="4500594"/>
        </p:xfrm>
        <a:graphic>
          <a:graphicData uri="http://schemas.openxmlformats.org/drawingml/2006/chart">
            <c:chart xmlns:c="http://schemas.openxmlformats.org/drawingml/2006/chart" xmlns:r="http://schemas.openxmlformats.org/officeDocument/2006/relationships" r:id="rId2"/>
          </a:graphicData>
        </a:graphic>
      </p:graphicFrame>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5214938"/>
            <a:ext cx="2065338" cy="1643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50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8" y="5214938"/>
            <a:ext cx="2043112" cy="1643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506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0" y="5221288"/>
            <a:ext cx="1938338" cy="16367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506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5219700"/>
            <a:ext cx="1941512" cy="163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2" name="CaixaDeTexto 9"/>
          <p:cNvSpPr txBox="1">
            <a:spLocks noChangeArrowheads="1"/>
          </p:cNvSpPr>
          <p:nvPr/>
        </p:nvSpPr>
        <p:spPr bwMode="auto">
          <a:xfrm>
            <a:off x="381000" y="5929313"/>
            <a:ext cx="1206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800">
              <a:solidFill>
                <a:schemeClr val="tx1"/>
              </a:solidFill>
              <a:latin typeface="Comic Sans MS" charset="0"/>
            </a:endParaRPr>
          </a:p>
        </p:txBody>
      </p:sp>
      <p:sp>
        <p:nvSpPr>
          <p:cNvPr id="45063" name="CaixaDeTexto 8"/>
          <p:cNvSpPr txBox="1">
            <a:spLocks noChangeArrowheads="1"/>
          </p:cNvSpPr>
          <p:nvPr/>
        </p:nvSpPr>
        <p:spPr bwMode="auto">
          <a:xfrm>
            <a:off x="0" y="5929313"/>
            <a:ext cx="2012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latin typeface="Comic Sans MS" charset="0"/>
              </a:rPr>
              <a:t>62 Mg CO</a:t>
            </a:r>
            <a:r>
              <a:rPr lang="en-US" sz="1600" b="1" baseline="-25000">
                <a:latin typeface="Comic Sans MS" charset="0"/>
              </a:rPr>
              <a:t>2</a:t>
            </a:r>
            <a:r>
              <a:rPr lang="en-US" sz="1600" b="1">
                <a:latin typeface="Comic Sans MS" charset="0"/>
              </a:rPr>
              <a:t>-eq. ha</a:t>
            </a:r>
            <a:r>
              <a:rPr lang="en-US" sz="1600" b="1" baseline="30000">
                <a:latin typeface="Comic Sans MS" charset="0"/>
              </a:rPr>
              <a:t>-1</a:t>
            </a:r>
            <a:endParaRPr lang="pt-BR" sz="1600">
              <a:latin typeface="Comic Sans MS" charset="0"/>
            </a:endParaRPr>
          </a:p>
        </p:txBody>
      </p:sp>
      <p:sp>
        <p:nvSpPr>
          <p:cNvPr id="45064" name="CaixaDeTexto 9"/>
          <p:cNvSpPr txBox="1">
            <a:spLocks noChangeArrowheads="1"/>
          </p:cNvSpPr>
          <p:nvPr/>
        </p:nvSpPr>
        <p:spPr bwMode="auto">
          <a:xfrm>
            <a:off x="2395538" y="5929313"/>
            <a:ext cx="1984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omic Sans MS" charset="0"/>
              </a:rPr>
              <a:t>40 Mg CO</a:t>
            </a:r>
            <a:r>
              <a:rPr lang="en-US" sz="1800" baseline="-25000">
                <a:latin typeface="Comic Sans MS" charset="0"/>
              </a:rPr>
              <a:t>2</a:t>
            </a:r>
            <a:r>
              <a:rPr lang="en-US" sz="1800">
                <a:latin typeface="Comic Sans MS" charset="0"/>
              </a:rPr>
              <a:t>-eq.ha</a:t>
            </a:r>
            <a:r>
              <a:rPr lang="en-US" sz="1800" baseline="30000">
                <a:latin typeface="Comic Sans MS" charset="0"/>
              </a:rPr>
              <a:t>-1</a:t>
            </a:r>
            <a:endParaRPr lang="pt-BR" sz="1800">
              <a:latin typeface="Comic Sans MS" charset="0"/>
            </a:endParaRPr>
          </a:p>
        </p:txBody>
      </p:sp>
      <p:sp>
        <p:nvSpPr>
          <p:cNvPr id="45065" name="CaixaDeTexto 10"/>
          <p:cNvSpPr txBox="1">
            <a:spLocks noChangeArrowheads="1"/>
          </p:cNvSpPr>
          <p:nvPr/>
        </p:nvSpPr>
        <p:spPr bwMode="auto">
          <a:xfrm>
            <a:off x="4700588" y="5857875"/>
            <a:ext cx="198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latin typeface="Comic Sans MS" charset="0"/>
              </a:rPr>
              <a:t>51 Mg CO</a:t>
            </a:r>
            <a:r>
              <a:rPr lang="en-US" sz="1600" b="1" baseline="-25000">
                <a:latin typeface="Comic Sans MS" charset="0"/>
              </a:rPr>
              <a:t>2</a:t>
            </a:r>
            <a:r>
              <a:rPr lang="en-US" sz="1600" b="1">
                <a:latin typeface="Comic Sans MS" charset="0"/>
              </a:rPr>
              <a:t>-eq. ha</a:t>
            </a:r>
            <a:r>
              <a:rPr lang="en-US" sz="1600" b="1" baseline="30000">
                <a:latin typeface="Comic Sans MS" charset="0"/>
              </a:rPr>
              <a:t>-1</a:t>
            </a:r>
            <a:endParaRPr lang="pt-BR" sz="1600" b="1">
              <a:latin typeface="Comic Sans MS" charset="0"/>
            </a:endParaRPr>
          </a:p>
        </p:txBody>
      </p:sp>
      <p:sp>
        <p:nvSpPr>
          <p:cNvPr id="45066" name="CaixaDeTexto 11"/>
          <p:cNvSpPr txBox="1">
            <a:spLocks noChangeArrowheads="1"/>
          </p:cNvSpPr>
          <p:nvPr/>
        </p:nvSpPr>
        <p:spPr bwMode="auto">
          <a:xfrm>
            <a:off x="6748463" y="5805488"/>
            <a:ext cx="1982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latin typeface="Comic Sans MS" charset="0"/>
              </a:rPr>
              <a:t>22 Mg CO</a:t>
            </a:r>
            <a:r>
              <a:rPr lang="en-US" sz="1600" b="1" baseline="-25000">
                <a:latin typeface="Comic Sans MS" charset="0"/>
              </a:rPr>
              <a:t>2</a:t>
            </a:r>
            <a:r>
              <a:rPr lang="en-US" sz="1600" b="1">
                <a:latin typeface="Comic Sans MS" charset="0"/>
              </a:rPr>
              <a:t>-eq. ha</a:t>
            </a:r>
            <a:r>
              <a:rPr lang="en-US" sz="1600" b="1" baseline="30000">
                <a:latin typeface="Comic Sans MS" charset="0"/>
              </a:rPr>
              <a:t>-1</a:t>
            </a:r>
            <a:endParaRPr lang="pt-BR" sz="1600">
              <a:latin typeface="Comic Sans MS" charset="0"/>
            </a:endParaRPr>
          </a:p>
        </p:txBody>
      </p:sp>
      <p:sp>
        <p:nvSpPr>
          <p:cNvPr id="45067" name="TextBox 1"/>
          <p:cNvSpPr txBox="1">
            <a:spLocks noChangeArrowheads="1"/>
          </p:cNvSpPr>
          <p:nvPr/>
        </p:nvSpPr>
        <p:spPr bwMode="auto">
          <a:xfrm>
            <a:off x="5724525" y="4868863"/>
            <a:ext cx="172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rPr>
              <a:t>Giongo et al., 2012</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2"/>
          <p:cNvSpPr txBox="1">
            <a:spLocks noChangeArrowheads="1"/>
          </p:cNvSpPr>
          <p:nvPr/>
        </p:nvSpPr>
        <p:spPr bwMode="auto">
          <a:xfrm>
            <a:off x="347663" y="446088"/>
            <a:ext cx="8448675"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r>
              <a:rPr lang="pt-BR" sz="2800" b="1">
                <a:solidFill>
                  <a:srgbClr val="007440"/>
                </a:solidFill>
                <a:latin typeface="Comic Sans MS" charset="0"/>
              </a:rPr>
              <a:t>Situação Atual</a:t>
            </a:r>
          </a:p>
          <a:p>
            <a:endParaRPr lang="pt-BR" b="1">
              <a:solidFill>
                <a:srgbClr val="007440"/>
              </a:solidFill>
              <a:latin typeface="Comic Sans MS" charset="0"/>
            </a:endParaRPr>
          </a:p>
          <a:p>
            <a:endParaRPr lang="pt-BR" sz="2000">
              <a:solidFill>
                <a:srgbClr val="007440"/>
              </a:solidFill>
              <a:latin typeface="Comic Sans MS" charset="0"/>
            </a:endParaRPr>
          </a:p>
          <a:p>
            <a:pPr algn="just"/>
            <a:endParaRPr lang="pt-BR" sz="2000">
              <a:solidFill>
                <a:srgbClr val="007440"/>
              </a:solidFill>
              <a:latin typeface="Comic Sans MS" charset="0"/>
            </a:endParaRPr>
          </a:p>
          <a:p>
            <a:pPr algn="just"/>
            <a:endParaRPr lang="pt-BR" sz="2000">
              <a:solidFill>
                <a:srgbClr val="007440"/>
              </a:solidFill>
              <a:latin typeface="Comic Sans MS" charset="0"/>
            </a:endParaRPr>
          </a:p>
          <a:p>
            <a:pPr algn="just"/>
            <a:endParaRPr lang="pt-BR" sz="2000">
              <a:solidFill>
                <a:srgbClr val="007440"/>
              </a:solidFill>
              <a:latin typeface="Comic Sans MS" charset="0"/>
            </a:endParaRPr>
          </a:p>
          <a:p>
            <a:pPr algn="just"/>
            <a:r>
              <a:rPr lang="pt-BR" sz="2800" i="1">
                <a:solidFill>
                  <a:srgbClr val="007440"/>
                </a:solidFill>
                <a:latin typeface="Comic Sans MS" charset="0"/>
              </a:rPr>
              <a:t>A demanda por alimentos e serviços pela crescente população humana vem intensificando a pressão da exploração dos recursos naturais renováveis e não renováveis, acarretando processos de degradação ambiental, por sua vez, acentuariam as mudanças climáticas e o processo de desertificação. </a:t>
            </a:r>
          </a:p>
          <a:p>
            <a:pPr algn="just"/>
            <a:endParaRPr lang="pt-BR" sz="2000" i="1">
              <a:solidFill>
                <a:schemeClr val="tx1"/>
              </a:solidFill>
              <a:latin typeface="Comic Sans MS" charset="0"/>
            </a:endParaRPr>
          </a:p>
          <a:p>
            <a:pPr algn="just"/>
            <a:endParaRPr lang="pt-BR" sz="2000" i="1">
              <a:solidFill>
                <a:schemeClr val="tx1"/>
              </a:solidFill>
              <a:latin typeface="Comic Sans MS" charset="0"/>
            </a:endParaRPr>
          </a:p>
          <a:p>
            <a:pPr algn="just"/>
            <a:endParaRPr lang="pt-BR" sz="2000" b="1" i="1">
              <a:solidFill>
                <a:schemeClr val="tx1"/>
              </a:solidFill>
              <a:latin typeface="Comic Sans MS" charset="0"/>
            </a:endParaRPr>
          </a:p>
          <a:p>
            <a:pPr algn="just"/>
            <a:endParaRPr lang="pt-BR" sz="2000" b="1" i="1">
              <a:solidFill>
                <a:schemeClr val="tx1"/>
              </a:solidFill>
              <a:latin typeface="Comic Sans MS" charset="0"/>
            </a:endParaRPr>
          </a:p>
          <a:p>
            <a:endParaRPr lang="pt-BR" sz="2000" b="1">
              <a:solidFill>
                <a:schemeClr val="tx1"/>
              </a:solidFill>
              <a:latin typeface="Comic Sans MS" charset="0"/>
            </a:endParaRPr>
          </a:p>
          <a:p>
            <a:endParaRPr lang="pt-BR">
              <a:solidFill>
                <a:schemeClr val="tx1"/>
              </a:solidFill>
              <a:latin typeface="Comic Sans MS" charset="0"/>
            </a:endParaRPr>
          </a:p>
        </p:txBody>
      </p:sp>
      <p:pic>
        <p:nvPicPr>
          <p:cNvPr id="325633" name="Picture 1" descr="carbono_3"/>
          <p:cNvPicPr>
            <a:picLocks noChangeAspect="1" noChangeArrowheads="1"/>
          </p:cNvPicPr>
          <p:nvPr/>
        </p:nvPicPr>
        <p:blipFill>
          <a:blip r:embed="rId2">
            <a:clrChange>
              <a:clrFrom>
                <a:srgbClr val="FFFFFF"/>
              </a:clrFrom>
              <a:clrTo>
                <a:srgbClr val="FFFFFF">
                  <a:alpha val="0"/>
                </a:srgbClr>
              </a:clrTo>
            </a:clrChange>
            <a:lum contrast="-10000"/>
          </a:blip>
          <a:srcRect/>
          <a:stretch>
            <a:fillRect/>
          </a:stretch>
        </p:blipFill>
        <p:spPr bwMode="auto">
          <a:xfrm>
            <a:off x="7097713" y="765175"/>
            <a:ext cx="2046287" cy="16462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ço Reservado para Conteúdo 2"/>
          <p:cNvGraphicFramePr>
            <a:graphicFrameLocks noGrp="1"/>
          </p:cNvGraphicFramePr>
          <p:nvPr>
            <p:ph/>
          </p:nvPr>
        </p:nvGraphicFramePr>
        <p:xfrm>
          <a:off x="507972" y="571480"/>
          <a:ext cx="4762533" cy="4714908"/>
        </p:xfrm>
        <a:graphic>
          <a:graphicData uri="http://schemas.openxmlformats.org/drawingml/2006/chart">
            <c:chart xmlns:c="http://schemas.openxmlformats.org/drawingml/2006/chart" xmlns:r="http://schemas.openxmlformats.org/officeDocument/2006/relationships" r:id="rId2"/>
          </a:graphicData>
        </a:graphic>
      </p:graphicFrame>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0"/>
            <a:ext cx="2043113" cy="1643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0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1643063"/>
            <a:ext cx="2065338" cy="1643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08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000" y="3286125"/>
            <a:ext cx="2095500" cy="1690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08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000" y="4929188"/>
            <a:ext cx="2095500" cy="1768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nvGraphicFramePr>
        <p:xfrm>
          <a:off x="0" y="785794"/>
          <a:ext cx="4445031" cy="41434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a:graphicFrameLocks/>
          </p:cNvGraphicFramePr>
          <p:nvPr/>
        </p:nvGraphicFramePr>
        <p:xfrm>
          <a:off x="4254448" y="785794"/>
          <a:ext cx="4889552" cy="4143404"/>
        </p:xfrm>
        <a:graphic>
          <a:graphicData uri="http://schemas.openxmlformats.org/drawingml/2006/chart">
            <c:chart xmlns:c="http://schemas.openxmlformats.org/drawingml/2006/chart" xmlns:r="http://schemas.openxmlformats.org/officeDocument/2006/relationships" r:id="rId3"/>
          </a:graphicData>
        </a:graphic>
      </p:graphicFrame>
      <p:pic>
        <p:nvPicPr>
          <p:cNvPr id="471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8" y="5214938"/>
            <a:ext cx="2043112" cy="1643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0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500" y="5214938"/>
            <a:ext cx="2065338" cy="1643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0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500" y="5221288"/>
            <a:ext cx="1938338" cy="16367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1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1000" y="5219700"/>
            <a:ext cx="1941513" cy="163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áfico 10"/>
          <p:cNvGraphicFramePr/>
          <p:nvPr>
            <p:extLst>
              <p:ext uri="{D42A27DB-BD31-4B8C-83A1-F6EECF244321}">
                <p14:modId xmlns:p14="http://schemas.microsoft.com/office/powerpoint/2010/main" val="1976209161"/>
              </p:ext>
            </p:extLst>
          </p:nvPr>
        </p:nvGraphicFramePr>
        <p:xfrm>
          <a:off x="1043608" y="548680"/>
          <a:ext cx="7128792" cy="5328592"/>
        </p:xfrm>
        <a:graphic>
          <a:graphicData uri="http://schemas.openxmlformats.org/drawingml/2006/chart">
            <c:chart xmlns:c="http://schemas.openxmlformats.org/drawingml/2006/chart" xmlns:r="http://schemas.openxmlformats.org/officeDocument/2006/relationships" r:id="rId2"/>
          </a:graphicData>
        </a:graphic>
      </p:graphicFrame>
      <p:sp>
        <p:nvSpPr>
          <p:cNvPr id="48133" name="CaixaDeTexto 11"/>
          <p:cNvSpPr txBox="1">
            <a:spLocks noChangeArrowheads="1"/>
          </p:cNvSpPr>
          <p:nvPr/>
        </p:nvSpPr>
        <p:spPr bwMode="auto">
          <a:xfrm>
            <a:off x="179388" y="6092825"/>
            <a:ext cx="8640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chemeClr val="tx1"/>
                </a:solidFill>
                <a:latin typeface="Comic Sans MS" charset="0"/>
              </a:rPr>
              <a:t>Figura – Estoque de carbono em áreas referência  em um Argissolo, Petrolina- PE.  (Giongo et al, 2015)</a:t>
            </a:r>
            <a:endParaRPr lang="pt-BR" sz="1800">
              <a:solidFill>
                <a:schemeClr val="tx1"/>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agem 1" descr="DSC027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54500"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Imagem 3" descr="DSC033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00438"/>
            <a:ext cx="428942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Imagem 4" descr="DSC0270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0138" y="0"/>
            <a:ext cx="4233862"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Imagem 6" descr="DSC0339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571875"/>
            <a:ext cx="41910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Imagem 7" descr="DSC0265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95638" y="2071688"/>
            <a:ext cx="27098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upo 1"/>
          <p:cNvGrpSpPr>
            <a:grpSpLocks/>
          </p:cNvGrpSpPr>
          <p:nvPr/>
        </p:nvGrpSpPr>
        <p:grpSpPr bwMode="auto">
          <a:xfrm>
            <a:off x="0" y="188913"/>
            <a:ext cx="8964613" cy="5989637"/>
            <a:chOff x="0" y="188640"/>
            <a:chExt cx="8964488" cy="5989760"/>
          </a:xfrm>
        </p:grpSpPr>
        <p:pic>
          <p:nvPicPr>
            <p:cNvPr id="50179" name="Imagem 16" descr="DSC010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88640"/>
              <a:ext cx="32385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0" name="Grupo 21"/>
            <p:cNvGrpSpPr>
              <a:grpSpLocks/>
            </p:cNvGrpSpPr>
            <p:nvPr/>
          </p:nvGrpSpPr>
          <p:grpSpPr bwMode="auto">
            <a:xfrm>
              <a:off x="0" y="2191519"/>
              <a:ext cx="8964488" cy="3986881"/>
              <a:chOff x="0" y="2263527"/>
              <a:chExt cx="8964488" cy="3986881"/>
            </a:xfrm>
          </p:grpSpPr>
          <p:pic>
            <p:nvPicPr>
              <p:cNvPr id="50181" name="Imagem 17" descr="DSC01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4" y="2263527"/>
                <a:ext cx="25717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Imagem 18" descr="DSC010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478" y="2276872"/>
                <a:ext cx="260565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Imagem 19" descr="DSC010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2276872"/>
                <a:ext cx="2664296"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a:spLocks noChangeArrowheads="1"/>
              </p:cNvSpPr>
              <p:nvPr/>
            </p:nvSpPr>
            <p:spPr bwMode="auto">
              <a:xfrm>
                <a:off x="0" y="2267289"/>
                <a:ext cx="184147" cy="400058"/>
              </a:xfrm>
              <a:prstGeom prst="rect">
                <a:avLst/>
              </a:prstGeom>
              <a:noFill/>
              <a:ln w="9525">
                <a:noFill/>
                <a:miter lim="800000"/>
                <a:headEnd/>
                <a:tailEnd/>
              </a:ln>
              <a:effectLst/>
            </p:spPr>
            <p:txBody>
              <a:bodyPr wrap="none" anchor="ctr">
                <a:spAutoFit/>
              </a:bodyPr>
              <a:lstStyle/>
              <a:p>
                <a:pPr>
                  <a:defRPr/>
                </a:pPr>
                <a:endParaRPr lang="en-US" sz="2000">
                  <a:solidFill>
                    <a:schemeClr val="accent5">
                      <a:lumMod val="50000"/>
                    </a:schemeClr>
                  </a:solidFill>
                  <a:latin typeface="Comic Sans MS" pitchFamily="66" charset="0"/>
                  <a:ea typeface="Arial Unicode MS" pitchFamily="34" charset="-128"/>
                  <a:cs typeface="Arial Unicode MS" pitchFamily="34" charset="-128"/>
                </a:endParaRPr>
              </a:p>
            </p:txBody>
          </p:sp>
          <p:pic>
            <p:nvPicPr>
              <p:cNvPr id="50185" name="Imagem 24" descr="C:\Users\Usuario\Diversos\Lise\Fotos Ed\DSC0111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4218012"/>
                <a:ext cx="25527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Imagem 21" descr="C:\Users\Usuario\Diversos\Lise\Fotos Ed\DSC0109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7396" y="4221088"/>
                <a:ext cx="2618740"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Imagem 23" descr="C:\Users\Usuario\Diversos\Lise\Fotos Ed\DSC0110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192" y="4221088"/>
                <a:ext cx="2664296" cy="202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0178" name="Retângulo 11"/>
          <p:cNvSpPr>
            <a:spLocks noChangeArrowheads="1"/>
          </p:cNvSpPr>
          <p:nvPr/>
        </p:nvSpPr>
        <p:spPr bwMode="auto">
          <a:xfrm>
            <a:off x="0" y="6167438"/>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2000">
                <a:solidFill>
                  <a:srgbClr val="32946A"/>
                </a:solidFill>
              </a:rPr>
              <a:t>Figura Esquema de abertura das trincheiras, coleta de raízes e lavagem das mesmas</a:t>
            </a:r>
            <a:endParaRPr lang="en-US" sz="2000">
              <a:solidFill>
                <a:srgbClr val="32946A"/>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m 1" descr="DSC037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465455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Imagem 3" descr="DSC020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3071813"/>
            <a:ext cx="448786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5214938"/>
            <a:ext cx="2043112" cy="1643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250" name="Imagem 2" descr="uv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5143500"/>
            <a:ext cx="19796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Imagem 8" descr="DSC0018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6000" y="5214938"/>
            <a:ext cx="196215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Imagem 10" descr="DSC0005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49500" y="5214938"/>
            <a:ext cx="215900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5750"/>
            <a:ext cx="438150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9000" y="285750"/>
            <a:ext cx="42545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CaixaDeTexto 9"/>
          <p:cNvSpPr txBox="1">
            <a:spLocks noChangeArrowheads="1"/>
          </p:cNvSpPr>
          <p:nvPr/>
        </p:nvSpPr>
        <p:spPr bwMode="auto">
          <a:xfrm>
            <a:off x="317500" y="4214813"/>
            <a:ext cx="7747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chemeClr val="tx1"/>
                </a:solidFill>
                <a:latin typeface="Comic Sans MS" charset="0"/>
              </a:rPr>
              <a:t>Figura. CO</a:t>
            </a:r>
            <a:r>
              <a:rPr lang="en-US" sz="1800" baseline="-25000">
                <a:solidFill>
                  <a:schemeClr val="tx1"/>
                </a:solidFill>
                <a:latin typeface="Comic Sans MS" charset="0"/>
              </a:rPr>
              <a:t>2 </a:t>
            </a:r>
            <a:r>
              <a:rPr lang="en-US" sz="1800">
                <a:solidFill>
                  <a:schemeClr val="tx1"/>
                </a:solidFill>
                <a:latin typeface="Comic Sans MS" charset="0"/>
              </a:rPr>
              <a:t> equivalente  da biomassa radicular da Caatinga e do capim  buffel</a:t>
            </a:r>
            <a:endParaRPr lang="pt-BR" sz="1800">
              <a:solidFill>
                <a:schemeClr val="tx1"/>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5214938"/>
            <a:ext cx="2043112" cy="1643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4274" name="Imagem 2" descr="uv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5143500"/>
            <a:ext cx="19796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Imagem 8" descr="DSC0018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6000" y="5214938"/>
            <a:ext cx="196215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Imagem 10" descr="DSC0005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49500" y="5214938"/>
            <a:ext cx="215900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6000" y="857250"/>
            <a:ext cx="41910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0" y="841375"/>
            <a:ext cx="43815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97"/>
          <p:cNvGraphicFramePr>
            <a:graphicFrameLocks noGrp="1"/>
          </p:cNvGraphicFramePr>
          <p:nvPr>
            <p:ph/>
          </p:nvPr>
        </p:nvGraphicFramePr>
        <p:xfrm>
          <a:off x="220663" y="1008063"/>
          <a:ext cx="8767763" cy="5684841"/>
        </p:xfrm>
        <a:graphic>
          <a:graphicData uri="http://schemas.openxmlformats.org/drawingml/2006/table">
            <a:tbl>
              <a:tblPr/>
              <a:tblGrid>
                <a:gridCol w="2226509"/>
                <a:gridCol w="1934439"/>
                <a:gridCol w="349921"/>
                <a:gridCol w="2129152"/>
                <a:gridCol w="2127742"/>
              </a:tblGrid>
              <a:tr h="7011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rgbClr val="008047"/>
                          </a:solidFill>
                          <a:effectLst/>
                          <a:latin typeface="Comic Sans MS" charset="0"/>
                          <a:ea typeface="ＭＳ Ｐゴシック" charset="0"/>
                          <a:cs typeface="Arial" charset="0"/>
                        </a:rPr>
                        <a:t>Área de estudo</a:t>
                      </a:r>
                    </a:p>
                  </a:txBody>
                  <a:tcPr marL="91431" marR="91431" marT="45722" marB="4572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rgbClr val="008047"/>
                          </a:solidFill>
                          <a:effectLst/>
                          <a:latin typeface="Comic Sans MS" charset="0"/>
                          <a:ea typeface="ＭＳ Ｐゴシック" charset="0"/>
                          <a:cs typeface="Arial" charset="0"/>
                        </a:rPr>
                        <a:t>Sistema Radicular</a:t>
                      </a:r>
                    </a:p>
                  </a:txBody>
                  <a:tcPr marL="91431" marR="91431" marT="45722" marB="4572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rgbClr val="008047"/>
                          </a:solidFill>
                          <a:effectLst/>
                          <a:latin typeface="Comic Sans MS" charset="0"/>
                          <a:ea typeface="ＭＳ Ｐゴシック" charset="0"/>
                          <a:cs typeface="Arial" charset="0"/>
                        </a:rPr>
                        <a:t>Parte Aérea</a:t>
                      </a:r>
                    </a:p>
                  </a:txBody>
                  <a:tcPr marL="91431" marR="91431" marT="45722" marB="4572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rgbClr val="008047"/>
                          </a:solidFill>
                          <a:effectLst/>
                          <a:latin typeface="Comic Sans MS" charset="0"/>
                          <a:ea typeface="ＭＳ Ｐゴシック" charset="0"/>
                          <a:cs typeface="Arial" charset="0"/>
                        </a:rPr>
                        <a:t>Total</a:t>
                      </a:r>
                    </a:p>
                  </a:txBody>
                  <a:tcPr marL="91431" marR="91431" marT="45722" marB="4572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rgbClr val="008047"/>
                          </a:solidFill>
                          <a:effectLst/>
                          <a:latin typeface="Comic Sans MS" charset="0"/>
                          <a:ea typeface="ＭＳ Ｐゴシック" charset="0"/>
                          <a:cs typeface="Arial" charset="0"/>
                        </a:rPr>
                        <a:t>----------------- Mg ha</a:t>
                      </a:r>
                      <a:r>
                        <a:rPr kumimoji="0" lang="pt-BR" sz="2000" b="0" i="0" u="none" strike="noStrike" cap="none" normalizeH="0" baseline="30000">
                          <a:ln>
                            <a:noFill/>
                          </a:ln>
                          <a:solidFill>
                            <a:srgbClr val="008047"/>
                          </a:solidFill>
                          <a:effectLst/>
                          <a:latin typeface="Comic Sans MS" charset="0"/>
                          <a:ea typeface="ＭＳ Ｐゴシック" charset="0"/>
                          <a:cs typeface="Arial" charset="0"/>
                        </a:rPr>
                        <a:t>-1</a:t>
                      </a:r>
                      <a:r>
                        <a:rPr kumimoji="0" lang="pt-BR" sz="2000" b="0" i="0" u="none" strike="noStrike" cap="none" normalizeH="0" baseline="0">
                          <a:ln>
                            <a:noFill/>
                          </a:ln>
                          <a:solidFill>
                            <a:srgbClr val="008047"/>
                          </a:solidFill>
                          <a:effectLst/>
                          <a:latin typeface="Comic Sans MS" charset="0"/>
                          <a:ea typeface="ＭＳ Ｐゴシック" charset="0"/>
                          <a:cs typeface="Arial" charset="0"/>
                        </a:rPr>
                        <a:t> ------------------</a:t>
                      </a:r>
                    </a:p>
                  </a:txBody>
                  <a:tcPr marL="91431" marR="91431" marT="45722" marB="4572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318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tx1"/>
                          </a:solidFill>
                          <a:effectLst/>
                          <a:latin typeface="Comic Sans MS" charset="0"/>
                          <a:ea typeface="ＭＳ Ｐゴシック" charset="0"/>
                          <a:cs typeface="Arial" charset="0"/>
                        </a:rPr>
                        <a:t>Caatinga</a:t>
                      </a:r>
                    </a:p>
                  </a:txBody>
                  <a:tcPr marL="91431" marR="91431" marT="45722" marB="4572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tx1"/>
                          </a:solidFill>
                          <a:effectLst/>
                          <a:latin typeface="Comic Sans MS" charset="0"/>
                          <a:ea typeface="ＭＳ Ｐゴシック" charset="0"/>
                          <a:cs typeface="Arial" charset="0"/>
                        </a:rPr>
                        <a:t>84,7</a:t>
                      </a:r>
                    </a:p>
                  </a:txBody>
                  <a:tcPr marL="91431" marR="91431" marT="45722" marB="4572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tx1"/>
                          </a:solidFill>
                          <a:effectLst/>
                          <a:latin typeface="Comic Sans MS" charset="0"/>
                          <a:ea typeface="ＭＳ Ｐゴシック" charset="0"/>
                          <a:cs typeface="Arial" charset="0"/>
                        </a:rPr>
                        <a:t>198,4</a:t>
                      </a:r>
                    </a:p>
                  </a:txBody>
                  <a:tcPr marL="91431" marR="91431" marT="45722" marB="4572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tx1"/>
                          </a:solidFill>
                          <a:effectLst/>
                          <a:latin typeface="Comic Sans MS" charset="0"/>
                          <a:ea typeface="ＭＳ Ｐゴシック" charset="0"/>
                          <a:cs typeface="Arial" charset="0"/>
                        </a:rPr>
                        <a:t>283,1</a:t>
                      </a:r>
                    </a:p>
                  </a:txBody>
                  <a:tcPr marL="91431" marR="91431" marT="45722" marB="45722" horzOverflow="overflow">
                    <a:lnL>
                      <a:noFill/>
                    </a:lnL>
                    <a:lnR>
                      <a:noFill/>
                    </a:lnR>
                    <a:lnT>
                      <a:noFill/>
                    </a:lnT>
                    <a:lnB>
                      <a:noFill/>
                    </a:lnB>
                    <a:lnTlToBr>
                      <a:noFill/>
                    </a:lnTlToBr>
                    <a:lnBlToTr>
                      <a:noFill/>
                    </a:lnBlToTr>
                    <a:noFill/>
                  </a:tcPr>
                </a:tc>
              </a:tr>
              <a:tr h="7011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Caatinga alterada</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51,3</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84,9</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136,2</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r>
              <a:tr h="4318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Buffel</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44,6</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tx1"/>
                          </a:solidFill>
                          <a:effectLst/>
                          <a:latin typeface="Comic Sans MS" charset="0"/>
                          <a:ea typeface="ＭＳ Ｐゴシック" charset="0"/>
                          <a:cs typeface="Arial" charset="0"/>
                        </a:rPr>
                        <a:t>12,7</a:t>
                      </a:r>
                    </a:p>
                  </a:txBody>
                  <a:tcPr marL="91431" marR="91431" marT="45722" marB="4572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tx1"/>
                          </a:solidFill>
                          <a:effectLst/>
                          <a:latin typeface="Comic Sans MS" charset="0"/>
                          <a:ea typeface="ＭＳ Ｐゴシック" charset="0"/>
                          <a:cs typeface="Arial" charset="0"/>
                        </a:rPr>
                        <a:t>57,3</a:t>
                      </a:r>
                    </a:p>
                  </a:txBody>
                  <a:tcPr marL="91431" marR="91431" marT="45722" marB="45722" horzOverflow="overflow">
                    <a:lnL>
                      <a:noFill/>
                    </a:lnL>
                    <a:lnR>
                      <a:noFill/>
                    </a:lnR>
                    <a:lnT>
                      <a:noFill/>
                    </a:lnT>
                    <a:lnB>
                      <a:noFill/>
                    </a:lnB>
                    <a:lnTlToBr>
                      <a:noFill/>
                    </a:lnTlToBr>
                    <a:lnBlToTr>
                      <a:noFill/>
                    </a:lnBlToTr>
                    <a:noFill/>
                  </a:tcPr>
                </a:tc>
              </a:tr>
              <a:tr h="4318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Palma</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12</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36,6</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48,6</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r>
              <a:tr h="4318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Gliricídia</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24</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12,9</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36,9</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r>
              <a:tr h="4318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Leucena</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22</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18,2</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40,2</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r>
              <a:tr h="4318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Feijão</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3,4</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7,2</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10,6</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r>
              <a:tr h="4318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Milho</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rgbClr val="008047"/>
                          </a:solidFill>
                          <a:effectLst/>
                          <a:latin typeface="Comic Sans MS" charset="0"/>
                          <a:ea typeface="ＭＳ Ｐゴシック" charset="0"/>
                          <a:cs typeface="Arial" charset="0"/>
                        </a:rPr>
                        <a:t>4,95</a:t>
                      </a:r>
                    </a:p>
                  </a:txBody>
                  <a:tcPr marL="91431" marR="91431" marT="45722" marB="4572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rgbClr val="008047"/>
                          </a:solidFill>
                          <a:effectLst/>
                          <a:latin typeface="Comic Sans MS" charset="0"/>
                          <a:ea typeface="ＭＳ Ｐゴシック" charset="0"/>
                          <a:cs typeface="Arial" charset="0"/>
                        </a:rPr>
                        <a:t>13,6</a:t>
                      </a:r>
                    </a:p>
                  </a:txBody>
                  <a:tcPr marL="91431" marR="91431" marT="45722" marB="4572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rgbClr val="008047"/>
                          </a:solidFill>
                          <a:effectLst/>
                          <a:latin typeface="Comic Sans MS" charset="0"/>
                          <a:ea typeface="ＭＳ Ｐゴシック" charset="0"/>
                          <a:cs typeface="Arial" charset="0"/>
                        </a:rPr>
                        <a:t>18,5</a:t>
                      </a:r>
                    </a:p>
                  </a:txBody>
                  <a:tcPr marL="91431" marR="91431" marT="45722" marB="45722" horzOverflow="overflow">
                    <a:lnL>
                      <a:noFill/>
                    </a:lnL>
                    <a:lnR>
                      <a:noFill/>
                    </a:lnR>
                    <a:lnT>
                      <a:noFill/>
                    </a:lnT>
                    <a:lnB>
                      <a:noFill/>
                    </a:lnB>
                    <a:lnTlToBr>
                      <a:noFill/>
                    </a:lnTlToBr>
                    <a:lnBlToTr>
                      <a:noFill/>
                    </a:lnBlToTr>
                    <a:noFill/>
                  </a:tcPr>
                </a:tc>
              </a:tr>
              <a:tr h="4318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tx1"/>
                          </a:solidFill>
                          <a:effectLst/>
                          <a:latin typeface="Comic Sans MS" charset="0"/>
                          <a:ea typeface="ＭＳ Ｐゴシック" charset="0"/>
                          <a:cs typeface="Arial" charset="0"/>
                        </a:rPr>
                        <a:t>Videira</a:t>
                      </a:r>
                    </a:p>
                  </a:txBody>
                  <a:tcPr marL="91431" marR="91431" marT="45722" marB="4572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tx1"/>
                          </a:solidFill>
                          <a:effectLst/>
                          <a:latin typeface="Comic Sans MS" charset="0"/>
                          <a:ea typeface="ＭＳ Ｐゴシック" charset="0"/>
                          <a:cs typeface="Arial" charset="0"/>
                        </a:rPr>
                        <a:t>19,3</a:t>
                      </a:r>
                    </a:p>
                  </a:txBody>
                  <a:tcPr marL="91431" marR="91431" marT="45722" marB="4572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tx1"/>
                          </a:solidFill>
                          <a:effectLst/>
                          <a:latin typeface="Comic Sans MS" charset="0"/>
                          <a:ea typeface="ＭＳ Ｐゴシック" charset="0"/>
                          <a:cs typeface="Arial" charset="0"/>
                        </a:rPr>
                        <a:t>15,1</a:t>
                      </a:r>
                    </a:p>
                  </a:txBody>
                  <a:tcPr marL="91431" marR="91431" marT="45722" marB="4572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tx1"/>
                          </a:solidFill>
                          <a:effectLst/>
                          <a:latin typeface="Comic Sans MS" charset="0"/>
                          <a:ea typeface="ＭＳ Ｐゴシック" charset="0"/>
                          <a:cs typeface="Arial" charset="0"/>
                        </a:rPr>
                        <a:t>34,4</a:t>
                      </a:r>
                    </a:p>
                  </a:txBody>
                  <a:tcPr marL="91431" marR="91431" marT="45722" marB="45722" horzOverflow="overflow">
                    <a:lnL>
                      <a:noFill/>
                    </a:lnL>
                    <a:lnR>
                      <a:noFill/>
                    </a:lnR>
                    <a:lnT>
                      <a:noFill/>
                    </a:lnT>
                    <a:lnB>
                      <a:noFill/>
                    </a:lnB>
                    <a:lnTlToBr>
                      <a:noFill/>
                    </a:lnTlToBr>
                    <a:lnBlToTr>
                      <a:noFill/>
                    </a:lnBlToTr>
                    <a:noFill/>
                  </a:tcPr>
                </a:tc>
              </a:tr>
              <a:tr h="4318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rgbClr val="3333CC"/>
                          </a:solidFill>
                          <a:effectLst/>
                          <a:latin typeface="Comic Sans MS" charset="0"/>
                          <a:ea typeface="ＭＳ Ｐゴシック" charset="0"/>
                          <a:cs typeface="Arial" charset="0"/>
                        </a:rPr>
                        <a:t>Mangueira</a:t>
                      </a:r>
                      <a:endParaRPr kumimoji="0" lang="pt-BR" sz="2000" b="0" i="0" u="none" strike="noStrike" cap="none" normalizeH="0" baseline="0" dirty="0">
                        <a:ln>
                          <a:noFill/>
                        </a:ln>
                        <a:solidFill>
                          <a:srgbClr val="3333CC"/>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3333CC"/>
                          </a:solidFill>
                          <a:effectLst/>
                          <a:latin typeface="Comic Sans MS" charset="0"/>
                          <a:ea typeface="ＭＳ Ｐゴシック" charset="0"/>
                          <a:cs typeface="Arial" charset="0"/>
                        </a:rPr>
                        <a:t>32,3</a:t>
                      </a:r>
                      <a:endParaRPr kumimoji="0" lang="pt-BR" sz="2000" b="0" i="0" u="none" strike="noStrike" cap="none" normalizeH="0" baseline="0" dirty="0">
                        <a:ln>
                          <a:noFill/>
                        </a:ln>
                        <a:solidFill>
                          <a:srgbClr val="3333CC"/>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CC"/>
                          </a:solidFill>
                          <a:effectLst/>
                          <a:latin typeface="Comic Sans MS" charset="0"/>
                          <a:ea typeface="ＭＳ Ｐゴシック" charset="0"/>
                          <a:cs typeface="Arial" charset="0"/>
                        </a:rPr>
                        <a:t>63,4</a:t>
                      </a:r>
                      <a:endParaRPr kumimoji="0" lang="pt-BR" sz="2000" b="0" i="0" u="none" strike="noStrike" cap="none" normalizeH="0" baseline="0">
                        <a:ln>
                          <a:noFill/>
                        </a:ln>
                        <a:solidFill>
                          <a:srgbClr val="3333CC"/>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3333CC"/>
                          </a:solidFill>
                          <a:effectLst/>
                          <a:latin typeface="Comic Sans MS" charset="0"/>
                          <a:ea typeface="ＭＳ Ｐゴシック" charset="0"/>
                          <a:cs typeface="Arial" charset="0"/>
                        </a:rPr>
                        <a:t>95, 7</a:t>
                      </a:r>
                      <a:endParaRPr kumimoji="0" lang="pt-BR" sz="2000" b="0" i="0" u="none" strike="noStrike" cap="none" normalizeH="0" baseline="0" dirty="0">
                        <a:ln>
                          <a:noFill/>
                        </a:ln>
                        <a:solidFill>
                          <a:srgbClr val="3333CC"/>
                        </a:solidFill>
                        <a:effectLst/>
                        <a:latin typeface="Comic Sans MS" charset="0"/>
                        <a:ea typeface="ＭＳ Ｐゴシック" charset="0"/>
                        <a:cs typeface="Arial" charset="0"/>
                      </a:endParaRPr>
                    </a:p>
                  </a:txBody>
                  <a:tcPr marL="91431" marR="91431" marT="45722" marB="4572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5347" name="Retângulo 9"/>
          <p:cNvSpPr>
            <a:spLocks noChangeArrowheads="1"/>
          </p:cNvSpPr>
          <p:nvPr/>
        </p:nvSpPr>
        <p:spPr bwMode="auto">
          <a:xfrm>
            <a:off x="1333500" y="428625"/>
            <a:ext cx="692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2800">
                <a:solidFill>
                  <a:srgbClr val="008047"/>
                </a:solidFill>
              </a:rPr>
              <a:t>CO</a:t>
            </a:r>
            <a:r>
              <a:rPr lang="pt-BR" sz="2800" baseline="-25000">
                <a:solidFill>
                  <a:srgbClr val="008047"/>
                </a:solidFill>
              </a:rPr>
              <a:t>2</a:t>
            </a:r>
            <a:r>
              <a:rPr lang="pt-BR" sz="2800">
                <a:solidFill>
                  <a:srgbClr val="008047"/>
                </a:solidFill>
              </a:rPr>
              <a:t> equivalente nas áreas referência</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97"/>
          <p:cNvGraphicFramePr>
            <a:graphicFrameLocks noGrp="1"/>
          </p:cNvGraphicFramePr>
          <p:nvPr>
            <p:ph/>
          </p:nvPr>
        </p:nvGraphicFramePr>
        <p:xfrm>
          <a:off x="1116013" y="1125538"/>
          <a:ext cx="6640512" cy="5416549"/>
        </p:xfrm>
        <a:graphic>
          <a:graphicData uri="http://schemas.openxmlformats.org/drawingml/2006/table">
            <a:tbl>
              <a:tblPr/>
              <a:tblGrid>
                <a:gridCol w="2226674"/>
                <a:gridCol w="1934581"/>
                <a:gridCol w="349947"/>
                <a:gridCol w="2129310"/>
              </a:tblGrid>
              <a:tr h="431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rgbClr val="008047"/>
                          </a:solidFill>
                          <a:effectLst/>
                          <a:latin typeface="Comic Sans MS" charset="0"/>
                          <a:ea typeface="ＭＳ Ｐゴシック" charset="0"/>
                          <a:cs typeface="Arial" charset="0"/>
                        </a:rPr>
                        <a:t>Área de estudo</a:t>
                      </a:r>
                    </a:p>
                  </a:txBody>
                  <a:tcPr marL="91438" marR="91438" marT="45732" marB="4573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rgbClr val="008047"/>
                          </a:solidFill>
                          <a:effectLst/>
                          <a:latin typeface="Comic Sans MS" charset="0"/>
                          <a:ea typeface="ＭＳ Ｐゴシック" charset="0"/>
                          <a:cs typeface="Arial" charset="0"/>
                        </a:rPr>
                        <a:t>Sistema Planta</a:t>
                      </a:r>
                    </a:p>
                  </a:txBody>
                  <a:tcPr marL="91438" marR="91438" marT="45732" marB="4573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rgbClr val="008047"/>
                          </a:solidFill>
                          <a:effectLst/>
                          <a:latin typeface="Comic Sans MS" charset="0"/>
                          <a:ea typeface="ＭＳ Ｐゴシック" charset="0"/>
                          <a:cs typeface="Arial" charset="0"/>
                        </a:rPr>
                        <a:t>Sistema Solo</a:t>
                      </a:r>
                    </a:p>
                  </a:txBody>
                  <a:tcPr marL="91438" marR="91438" marT="45732" marB="4573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96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rgbClr val="008047"/>
                          </a:solidFill>
                          <a:effectLst/>
                          <a:latin typeface="Comic Sans MS" charset="0"/>
                          <a:ea typeface="ＭＳ Ｐゴシック" charset="0"/>
                          <a:cs typeface="Arial" charset="0"/>
                        </a:rPr>
                        <a:t>------------ Mg ha</a:t>
                      </a:r>
                      <a:r>
                        <a:rPr kumimoji="0" lang="pt-BR" sz="2000" b="0" i="0" u="none" strike="noStrike" cap="none" normalizeH="0" baseline="30000">
                          <a:ln>
                            <a:noFill/>
                          </a:ln>
                          <a:solidFill>
                            <a:srgbClr val="008047"/>
                          </a:solidFill>
                          <a:effectLst/>
                          <a:latin typeface="Comic Sans MS" charset="0"/>
                          <a:ea typeface="ＭＳ Ｐゴシック" charset="0"/>
                          <a:cs typeface="Arial" charset="0"/>
                        </a:rPr>
                        <a:t>-1 </a:t>
                      </a:r>
                      <a:r>
                        <a:rPr kumimoji="0" lang="pt-BR" sz="2000" b="0" i="0" u="none" strike="noStrike" cap="none" normalizeH="0" baseline="0">
                          <a:ln>
                            <a:noFill/>
                          </a:ln>
                          <a:solidFill>
                            <a:srgbClr val="008047"/>
                          </a:solidFill>
                          <a:effectLst/>
                          <a:latin typeface="Comic Sans MS" charset="0"/>
                          <a:ea typeface="ＭＳ Ｐゴシック" charset="0"/>
                          <a:cs typeface="Arial" charset="0"/>
                        </a:rPr>
                        <a:t>---------</a:t>
                      </a:r>
                    </a:p>
                  </a:txBody>
                  <a:tcPr marL="91438" marR="91438" marT="45732" marB="4573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r>
              <a:tr h="431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tx1"/>
                          </a:solidFill>
                          <a:effectLst/>
                          <a:latin typeface="Comic Sans MS" charset="0"/>
                          <a:ea typeface="ＭＳ Ｐゴシック" charset="0"/>
                          <a:cs typeface="Arial" charset="0"/>
                        </a:rPr>
                        <a:t>Caatinga</a:t>
                      </a:r>
                    </a:p>
                  </a:txBody>
                  <a:tcPr marL="91438" marR="91438" marT="45732" marB="4573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tx1"/>
                          </a:solidFill>
                          <a:effectLst/>
                          <a:latin typeface="Comic Sans MS" charset="0"/>
                          <a:ea typeface="ＭＳ Ｐゴシック" charset="0"/>
                          <a:cs typeface="Arial" charset="0"/>
                        </a:rPr>
                        <a:t>283,1</a:t>
                      </a:r>
                    </a:p>
                  </a:txBody>
                  <a:tcPr marL="91438" marR="91438" marT="45732" marB="4573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213,9</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r>
              <a:tr h="7011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Caatinga alterada</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136,2</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187,7</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r>
              <a:tr h="431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Buffel</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57,3</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198,6</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r>
              <a:tr h="431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Palma</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48,2</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165,9</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r>
              <a:tr h="431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Gliricídia</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36,9</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211,1</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r>
              <a:tr h="431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Leucena</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40,2</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218,0</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r>
              <a:tr h="431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Feijão</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10,6</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162,3</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r>
              <a:tr h="431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Milho</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18,5</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8047"/>
                          </a:solidFill>
                          <a:effectLst/>
                          <a:latin typeface="Comic Sans MS" charset="0"/>
                          <a:ea typeface="ＭＳ Ｐゴシック" charset="0"/>
                          <a:cs typeface="Arial" charset="0"/>
                        </a:rPr>
                        <a:t>176,6</a:t>
                      </a:r>
                      <a:endParaRPr kumimoji="0" lang="pt-BR" sz="2000" b="0" i="0" u="none" strike="noStrike" cap="none" normalizeH="0" baseline="0">
                        <a:ln>
                          <a:noFill/>
                        </a:ln>
                        <a:solidFill>
                          <a:srgbClr val="008047"/>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r>
              <a:tr h="431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tx1"/>
                          </a:solidFill>
                          <a:effectLst/>
                          <a:latin typeface="Comic Sans MS" charset="0"/>
                          <a:ea typeface="ＭＳ Ｐゴシック" charset="0"/>
                          <a:cs typeface="Arial" charset="0"/>
                        </a:rPr>
                        <a:t>Videira</a:t>
                      </a:r>
                    </a:p>
                  </a:txBody>
                  <a:tcPr marL="91438" marR="91438" marT="45732" marB="45732"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34,4</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charset="0"/>
                          <a:ea typeface="ＭＳ Ｐゴシック" charset="0"/>
                          <a:cs typeface="Arial" charset="0"/>
                        </a:rPr>
                        <a:t>154,5</a:t>
                      </a:r>
                      <a:endParaRPr kumimoji="0" lang="pt-BR" sz="2000" b="0" i="0" u="none" strike="noStrike" cap="none" normalizeH="0" baseline="0">
                        <a:ln>
                          <a:noFill/>
                        </a:ln>
                        <a:solidFill>
                          <a:schemeClr val="tx1"/>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a:noFill/>
                    </a:lnB>
                    <a:lnTlToBr>
                      <a:noFill/>
                    </a:lnTlToBr>
                    <a:lnBlToTr>
                      <a:noFill/>
                    </a:lnBlToTr>
                    <a:noFill/>
                  </a:tcPr>
                </a:tc>
              </a:tr>
              <a:tr h="431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CC"/>
                          </a:solidFill>
                          <a:effectLst/>
                          <a:latin typeface="Comic Sans MS" charset="0"/>
                          <a:ea typeface="ＭＳ Ｐゴシック" charset="0"/>
                          <a:cs typeface="Arial" charset="0"/>
                        </a:rPr>
                        <a:t>Mangueira</a:t>
                      </a:r>
                      <a:endParaRPr kumimoji="0" lang="pt-BR" sz="2000" b="0" i="0" u="none" strike="noStrike" cap="none" normalizeH="0" baseline="0">
                        <a:ln>
                          <a:noFill/>
                        </a:ln>
                        <a:solidFill>
                          <a:srgbClr val="3333CC"/>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CC"/>
                          </a:solidFill>
                          <a:effectLst/>
                          <a:latin typeface="Comic Sans MS" charset="0"/>
                          <a:ea typeface="ＭＳ Ｐゴシック" charset="0"/>
                          <a:cs typeface="Arial" charset="0"/>
                        </a:rPr>
                        <a:t>95,7</a:t>
                      </a:r>
                      <a:endParaRPr kumimoji="0" lang="pt-BR" sz="2000" b="0" i="0" u="none" strike="noStrike" cap="none" normalizeH="0" baseline="0">
                        <a:ln>
                          <a:noFill/>
                        </a:ln>
                        <a:solidFill>
                          <a:srgbClr val="3333CC"/>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3333CC"/>
                          </a:solidFill>
                          <a:effectLst/>
                          <a:latin typeface="Comic Sans MS" charset="0"/>
                          <a:ea typeface="ＭＳ Ｐゴシック" charset="0"/>
                          <a:cs typeface="Arial" charset="0"/>
                        </a:rPr>
                        <a:t>149,2</a:t>
                      </a:r>
                      <a:endParaRPr kumimoji="0" lang="pt-BR" sz="2000" b="0" i="0" u="none" strike="noStrike" cap="none" normalizeH="0" baseline="0" dirty="0">
                        <a:ln>
                          <a:noFill/>
                        </a:ln>
                        <a:solidFill>
                          <a:srgbClr val="3333CC"/>
                        </a:solidFill>
                        <a:effectLst/>
                        <a:latin typeface="Comic Sans MS" charset="0"/>
                        <a:ea typeface="ＭＳ Ｐゴシック" charset="0"/>
                        <a:cs typeface="Arial" charset="0"/>
                      </a:endParaRPr>
                    </a:p>
                  </a:txBody>
                  <a:tcPr marL="91438" marR="91438" marT="45732" marB="4573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6360" name="Retângulo 9"/>
          <p:cNvSpPr>
            <a:spLocks noChangeArrowheads="1"/>
          </p:cNvSpPr>
          <p:nvPr/>
        </p:nvSpPr>
        <p:spPr bwMode="auto">
          <a:xfrm>
            <a:off x="1333500" y="428625"/>
            <a:ext cx="692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2800">
                <a:solidFill>
                  <a:srgbClr val="008047"/>
                </a:solidFill>
              </a:rPr>
              <a:t>CO</a:t>
            </a:r>
            <a:r>
              <a:rPr lang="pt-BR" sz="2800" baseline="-25000">
                <a:solidFill>
                  <a:srgbClr val="008047"/>
                </a:solidFill>
              </a:rPr>
              <a:t>2</a:t>
            </a:r>
            <a:r>
              <a:rPr lang="pt-BR" sz="2800">
                <a:solidFill>
                  <a:srgbClr val="008047"/>
                </a:solidFill>
              </a:rPr>
              <a:t> equivalente nas áreas referência</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aixaDeTexto 1"/>
          <p:cNvSpPr txBox="1">
            <a:spLocks noChangeArrowheads="1"/>
          </p:cNvSpPr>
          <p:nvPr/>
        </p:nvSpPr>
        <p:spPr bwMode="auto">
          <a:xfrm>
            <a:off x="508000" y="116632"/>
            <a:ext cx="8064500" cy="704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endParaRPr lang="pt-BR" sz="2000" dirty="0">
              <a:solidFill>
                <a:schemeClr val="tx1"/>
              </a:solidFill>
              <a:latin typeface="Comic Sans MS" charset="0"/>
            </a:endParaRPr>
          </a:p>
          <a:p>
            <a:pPr algn="just">
              <a:buFont typeface="Wingdings" charset="0"/>
              <a:buChar char="Ø"/>
            </a:pPr>
            <a:r>
              <a:rPr lang="pt-BR" dirty="0">
                <a:solidFill>
                  <a:srgbClr val="007440"/>
                </a:solidFill>
                <a:latin typeface="Comic Sans MS" charset="0"/>
              </a:rPr>
              <a:t>Há uma cobrança que aponte para o compromisso social, econômico e ambiental no processo de geração de produtos e serviços. </a:t>
            </a:r>
          </a:p>
          <a:p>
            <a:pPr algn="just"/>
            <a:endParaRPr lang="pt-BR" dirty="0">
              <a:solidFill>
                <a:srgbClr val="007440"/>
              </a:solidFill>
              <a:latin typeface="Comic Sans MS" charset="0"/>
            </a:endParaRPr>
          </a:p>
          <a:p>
            <a:pPr algn="just">
              <a:buFont typeface="Wingdings" charset="0"/>
              <a:buChar char="Ø"/>
            </a:pPr>
            <a:r>
              <a:rPr lang="pt-BR" dirty="0">
                <a:solidFill>
                  <a:srgbClr val="007440"/>
                </a:solidFill>
                <a:latin typeface="Comic Sans MS" charset="0"/>
              </a:rPr>
              <a:t>As tipologias climáticas e </a:t>
            </a:r>
            <a:r>
              <a:rPr lang="pt-BR" dirty="0" err="1">
                <a:solidFill>
                  <a:srgbClr val="007440"/>
                </a:solidFill>
                <a:latin typeface="Comic Sans MS" charset="0"/>
              </a:rPr>
              <a:t>vegetacionais</a:t>
            </a:r>
            <a:r>
              <a:rPr lang="pt-BR" dirty="0">
                <a:solidFill>
                  <a:srgbClr val="007440"/>
                </a:solidFill>
                <a:latin typeface="Comic Sans MS" charset="0"/>
              </a:rPr>
              <a:t> que condicionam a região Semiárida do Brasil merecem atenção diferenciada, pois os prognósticos de mudanças climáticas apontam que esses ambientes evidenciarão marcadores do clima de forma mais impactante acentuariam o processo de desertificação. </a:t>
            </a:r>
          </a:p>
          <a:p>
            <a:pPr algn="just"/>
            <a:endParaRPr lang="pt-BR" dirty="0">
              <a:solidFill>
                <a:srgbClr val="007440"/>
              </a:solidFill>
              <a:latin typeface="Comic Sans MS" charset="0"/>
            </a:endParaRPr>
          </a:p>
          <a:p>
            <a:pPr algn="just">
              <a:buFont typeface="Wingdings" charset="0"/>
              <a:buChar char="Ø"/>
            </a:pPr>
            <a:r>
              <a:rPr lang="pt-BR" dirty="0">
                <a:solidFill>
                  <a:srgbClr val="007440"/>
                </a:solidFill>
                <a:latin typeface="Comic Sans MS" charset="0"/>
              </a:rPr>
              <a:t>É importante quantificar aportes e perdas de água, carbono, nitrogênio e nutrientes em diferentes fitofisionomias remanescentes  e </a:t>
            </a:r>
            <a:r>
              <a:rPr lang="pt-BR" dirty="0" err="1">
                <a:solidFill>
                  <a:srgbClr val="007440"/>
                </a:solidFill>
                <a:latin typeface="Comic Sans MS" charset="0"/>
              </a:rPr>
              <a:t>antropizadas</a:t>
            </a:r>
            <a:r>
              <a:rPr lang="pt-BR" dirty="0">
                <a:solidFill>
                  <a:srgbClr val="007440"/>
                </a:solidFill>
                <a:latin typeface="Comic Sans MS" charset="0"/>
              </a:rPr>
              <a:t>.</a:t>
            </a:r>
          </a:p>
          <a:p>
            <a:pPr algn="just">
              <a:buFont typeface="Wingdings" charset="0"/>
              <a:buChar char="Ø"/>
            </a:pPr>
            <a:endParaRPr lang="pt-BR" dirty="0">
              <a:solidFill>
                <a:srgbClr val="007440"/>
              </a:solidFill>
              <a:latin typeface="Comic Sans MS" charset="0"/>
            </a:endParaRPr>
          </a:p>
          <a:p>
            <a:pPr algn="just">
              <a:buFont typeface="Wingdings" charset="0"/>
              <a:buChar char="Ø"/>
            </a:pPr>
            <a:r>
              <a:rPr lang="pt-BR" dirty="0">
                <a:solidFill>
                  <a:srgbClr val="007440"/>
                </a:solidFill>
                <a:latin typeface="Comic Sans MS" charset="0"/>
              </a:rPr>
              <a:t>CARBONO; ÁGUA; </a:t>
            </a:r>
            <a:r>
              <a:rPr lang="pt-BR" dirty="0" smtClean="0">
                <a:solidFill>
                  <a:srgbClr val="007440"/>
                </a:solidFill>
                <a:latin typeface="Comic Sans MS" charset="0"/>
              </a:rPr>
              <a:t>SALINIZAÇÃO; DEDRADAÇÃO, DESERTIFICAÇÃO?</a:t>
            </a:r>
            <a:r>
              <a:rPr lang="pt-BR" dirty="0">
                <a:solidFill>
                  <a:srgbClr val="007440"/>
                </a:solidFill>
                <a:latin typeface="Comic Sans MS" charset="0"/>
              </a:rPr>
              <a:t>??</a:t>
            </a:r>
            <a:endParaRPr lang="pt-BR" dirty="0">
              <a:solidFill>
                <a:schemeClr val="tx1"/>
              </a:solidFill>
              <a:latin typeface="Comic Sans MS" charset="0"/>
            </a:endParaRPr>
          </a:p>
          <a:p>
            <a:pPr algn="just"/>
            <a:r>
              <a:rPr lang="pt-BR" dirty="0">
                <a:solidFill>
                  <a:schemeClr val="tx1"/>
                </a:solidFill>
                <a:latin typeface="Comic Sans MS" charset="0"/>
              </a:rPr>
              <a:t> </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5"/>
          <p:cNvSpPr txBox="1">
            <a:spLocks noChangeArrowheads="1"/>
          </p:cNvSpPr>
          <p:nvPr/>
        </p:nvSpPr>
        <p:spPr bwMode="auto">
          <a:xfrm>
            <a:off x="603250" y="1125538"/>
            <a:ext cx="77597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just" eaLnBrk="0" hangingPunct="0"/>
            <a:r>
              <a:rPr lang="en-US" dirty="0">
                <a:solidFill>
                  <a:srgbClr val="008047"/>
                </a:solidFill>
                <a:latin typeface="Comic Sans MS" charset="0"/>
              </a:rPr>
              <a:t>IMPORTANTE</a:t>
            </a:r>
            <a:r>
              <a:rPr lang="en-US" dirty="0">
                <a:solidFill>
                  <a:srgbClr val="007440"/>
                </a:solidFill>
                <a:latin typeface="Comic Sans MS" charset="0"/>
              </a:rPr>
              <a:t> </a:t>
            </a:r>
          </a:p>
          <a:p>
            <a:pPr algn="just" eaLnBrk="0" hangingPunct="0"/>
            <a:endParaRPr lang="en-US" dirty="0">
              <a:solidFill>
                <a:srgbClr val="007440"/>
              </a:solidFill>
              <a:latin typeface="Comic Sans MS" charset="0"/>
            </a:endParaRPr>
          </a:p>
          <a:p>
            <a:pPr algn="just" eaLnBrk="0" hangingPunct="0"/>
            <a:r>
              <a:rPr lang="pt-BR" dirty="0">
                <a:solidFill>
                  <a:srgbClr val="008047"/>
                </a:solidFill>
                <a:latin typeface="Comic Sans MS" charset="0"/>
              </a:rPr>
              <a:t>Analisar a relação existente pelos índices de vegetação e a biomassa estimada com o uso de equações </a:t>
            </a:r>
            <a:r>
              <a:rPr lang="pt-BR" dirty="0" err="1">
                <a:solidFill>
                  <a:srgbClr val="008047"/>
                </a:solidFill>
                <a:latin typeface="Comic Sans MS" charset="0"/>
              </a:rPr>
              <a:t>alométricas</a:t>
            </a:r>
            <a:r>
              <a:rPr lang="pt-BR" dirty="0">
                <a:solidFill>
                  <a:srgbClr val="008047"/>
                </a:solidFill>
                <a:latin typeface="Comic Sans MS" charset="0"/>
              </a:rPr>
              <a:t> para ajustar um modelo de regressão linear que permita estimar o estoque de biomassa lenhosa e carbono neste compartimento </a:t>
            </a:r>
            <a:r>
              <a:rPr lang="pt-BR" dirty="0" smtClean="0">
                <a:solidFill>
                  <a:srgbClr val="008047"/>
                </a:solidFill>
                <a:latin typeface="Comic Sans MS" charset="0"/>
              </a:rPr>
              <a:t>no semiárido </a:t>
            </a:r>
            <a:r>
              <a:rPr lang="pt-BR" dirty="0">
                <a:solidFill>
                  <a:srgbClr val="008047"/>
                </a:solidFill>
                <a:latin typeface="Comic Sans MS" charset="0"/>
              </a:rPr>
              <a:t>a partir de imagens obtidas por satélite.</a:t>
            </a:r>
            <a:endParaRPr lang="en-US" dirty="0">
              <a:solidFill>
                <a:srgbClr val="007440"/>
              </a:solidFill>
              <a:latin typeface="Comic Sans MS"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220663" y="188913"/>
            <a:ext cx="77597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Comic Sans MS" charset="0"/>
                <a:ea typeface="ＭＳ Ｐゴシック" charset="0"/>
                <a:cs typeface="Arial Unicode MS" charset="0"/>
              </a:defRPr>
            </a:lvl1pPr>
            <a:lvl2pPr marL="742950" indent="-285750">
              <a:defRPr>
                <a:solidFill>
                  <a:schemeClr val="tx1"/>
                </a:solidFill>
                <a:latin typeface="Comic Sans MS" charset="0"/>
                <a:ea typeface="Arial Unicode MS" charset="0"/>
                <a:cs typeface="Arial Unicode MS" charset="0"/>
              </a:defRPr>
            </a:lvl2pPr>
            <a:lvl3pPr marL="1143000" indent="-228600">
              <a:defRPr>
                <a:solidFill>
                  <a:schemeClr val="tx1"/>
                </a:solidFill>
                <a:latin typeface="Comic Sans MS" charset="0"/>
                <a:ea typeface="Arial Unicode MS" charset="0"/>
                <a:cs typeface="Arial Unicode MS" charset="0"/>
              </a:defRPr>
            </a:lvl3pPr>
            <a:lvl4pPr marL="1600200" indent="-228600">
              <a:defRPr>
                <a:solidFill>
                  <a:schemeClr val="tx1"/>
                </a:solidFill>
                <a:latin typeface="Comic Sans MS" charset="0"/>
                <a:ea typeface="Arial Unicode MS" charset="0"/>
                <a:cs typeface="Arial Unicode MS" charset="0"/>
              </a:defRPr>
            </a:lvl4pPr>
            <a:lvl5pPr marL="2057400" indent="-228600">
              <a:defRPr>
                <a:solidFill>
                  <a:schemeClr val="tx1"/>
                </a:solidFill>
                <a:latin typeface="Comic Sans MS" charset="0"/>
                <a:ea typeface="Arial Unicode MS" charset="0"/>
                <a:cs typeface="Arial Unicode MS" charset="0"/>
              </a:defRPr>
            </a:lvl5pPr>
            <a:lvl6pPr marL="2514600" indent="-228600" eaLnBrk="0" fontAlgn="base" hangingPunct="0">
              <a:spcBef>
                <a:spcPct val="0"/>
              </a:spcBef>
              <a:spcAft>
                <a:spcPct val="0"/>
              </a:spcAft>
              <a:defRPr>
                <a:solidFill>
                  <a:schemeClr val="tx1"/>
                </a:solidFill>
                <a:latin typeface="Comic Sans MS" charset="0"/>
                <a:ea typeface="Arial Unicode MS" charset="0"/>
                <a:cs typeface="Arial Unicode MS" charset="0"/>
              </a:defRPr>
            </a:lvl6pPr>
            <a:lvl7pPr marL="2971800" indent="-228600" eaLnBrk="0" fontAlgn="base" hangingPunct="0">
              <a:spcBef>
                <a:spcPct val="0"/>
              </a:spcBef>
              <a:spcAft>
                <a:spcPct val="0"/>
              </a:spcAft>
              <a:defRPr>
                <a:solidFill>
                  <a:schemeClr val="tx1"/>
                </a:solidFill>
                <a:latin typeface="Comic Sans MS" charset="0"/>
                <a:ea typeface="Arial Unicode MS" charset="0"/>
                <a:cs typeface="Arial Unicode MS" charset="0"/>
              </a:defRPr>
            </a:lvl7pPr>
            <a:lvl8pPr marL="3429000" indent="-228600" eaLnBrk="0" fontAlgn="base" hangingPunct="0">
              <a:spcBef>
                <a:spcPct val="0"/>
              </a:spcBef>
              <a:spcAft>
                <a:spcPct val="0"/>
              </a:spcAft>
              <a:defRPr>
                <a:solidFill>
                  <a:schemeClr val="tx1"/>
                </a:solidFill>
                <a:latin typeface="Comic Sans MS" charset="0"/>
                <a:ea typeface="Arial Unicode MS" charset="0"/>
                <a:cs typeface="Arial Unicode MS" charset="0"/>
              </a:defRPr>
            </a:lvl8pPr>
            <a:lvl9pPr marL="3886200" indent="-228600" eaLnBrk="0" fontAlgn="base" hangingPunct="0">
              <a:spcBef>
                <a:spcPct val="0"/>
              </a:spcBef>
              <a:spcAft>
                <a:spcPct val="0"/>
              </a:spcAft>
              <a:defRPr>
                <a:solidFill>
                  <a:schemeClr val="tx1"/>
                </a:solidFill>
                <a:latin typeface="Comic Sans MS" charset="0"/>
                <a:ea typeface="Arial Unicode MS" charset="0"/>
                <a:cs typeface="Arial Unicode MS" charset="0"/>
              </a:defRPr>
            </a:lvl9pPr>
          </a:lstStyle>
          <a:p>
            <a:pPr algn="just" eaLnBrk="0" hangingPunct="0">
              <a:defRPr/>
            </a:pPr>
            <a:r>
              <a:rPr lang="pt-BR" dirty="0" smtClean="0">
                <a:solidFill>
                  <a:srgbClr val="008047"/>
                </a:solidFill>
              </a:rPr>
              <a:t>Estudo realizado </a:t>
            </a:r>
            <a:r>
              <a:rPr lang="pt-BR" dirty="0">
                <a:solidFill>
                  <a:srgbClr val="008047"/>
                </a:solidFill>
              </a:rPr>
              <a:t>no Campo Experimental da Caatinga – Embrapa Semiárido, </a:t>
            </a:r>
            <a:r>
              <a:rPr lang="pt-BR" dirty="0" smtClean="0">
                <a:solidFill>
                  <a:srgbClr val="008047"/>
                </a:solidFill>
              </a:rPr>
              <a:t>localizado </a:t>
            </a:r>
            <a:r>
              <a:rPr lang="pt-BR" dirty="0">
                <a:solidFill>
                  <a:srgbClr val="008047"/>
                </a:solidFill>
              </a:rPr>
              <a:t>no município de Petrolina-</a:t>
            </a:r>
            <a:r>
              <a:rPr lang="pt-BR" dirty="0" smtClean="0">
                <a:solidFill>
                  <a:srgbClr val="008047"/>
                </a:solidFill>
              </a:rPr>
              <a:t>PE. </a:t>
            </a:r>
          </a:p>
          <a:p>
            <a:pPr marL="342900" indent="-342900" algn="just" eaLnBrk="0" hangingPunct="0">
              <a:buFontTx/>
              <a:buChar char="•"/>
              <a:defRPr/>
            </a:pPr>
            <a:endParaRPr lang="pt-BR" dirty="0" smtClean="0">
              <a:solidFill>
                <a:srgbClr val="008047"/>
              </a:solidFill>
            </a:endParaRPr>
          </a:p>
        </p:txBody>
      </p:sp>
      <p:pic>
        <p:nvPicPr>
          <p:cNvPr id="583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273175"/>
            <a:ext cx="633571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1" name="Object 1"/>
          <p:cNvGraphicFramePr>
            <a:graphicFrameLocks noChangeAspect="1"/>
          </p:cNvGraphicFramePr>
          <p:nvPr/>
        </p:nvGraphicFramePr>
        <p:xfrm>
          <a:off x="1116013" y="260350"/>
          <a:ext cx="6408737" cy="6480175"/>
        </p:xfrm>
        <a:graphic>
          <a:graphicData uri="http://schemas.openxmlformats.org/presentationml/2006/ole">
            <mc:AlternateContent xmlns:mc="http://schemas.openxmlformats.org/markup-compatibility/2006">
              <mc:Choice xmlns:v="urn:schemas-microsoft-com:vml" Requires="v">
                <p:oleObj spid="_x0000_s61446" name="Document" r:id="rId3" imgW="5270306" imgH="4736926" progId="Word.Document.12">
                  <p:embed/>
                </p:oleObj>
              </mc:Choice>
              <mc:Fallback>
                <p:oleObj name="Document" r:id="rId3" imgW="5270306" imgH="4736926" progId="Word.Documen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60350"/>
                        <a:ext cx="6408737"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5" name="Object 2"/>
          <p:cNvGraphicFramePr>
            <a:graphicFrameLocks noChangeAspect="1"/>
          </p:cNvGraphicFramePr>
          <p:nvPr/>
        </p:nvGraphicFramePr>
        <p:xfrm>
          <a:off x="7812088" y="188913"/>
          <a:ext cx="1155700" cy="574675"/>
        </p:xfrm>
        <a:graphic>
          <a:graphicData uri="http://schemas.openxmlformats.org/presentationml/2006/ole">
            <mc:AlternateContent xmlns:mc="http://schemas.openxmlformats.org/markup-compatibility/2006">
              <mc:Choice xmlns:v="urn:schemas-microsoft-com:vml" Requires="v">
                <p:oleObj spid="_x0000_s62473" r:id="rId4" imgW="1689100" imgH="952500" progId="">
                  <p:embed/>
                </p:oleObj>
              </mc:Choice>
              <mc:Fallback>
                <p:oleObj r:id="rId4" imgW="1689100" imgH="95250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088" y="188913"/>
                        <a:ext cx="11557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2466" name="Imagem 16" descr="C:\Davi\mestrado\217-66\seco\MAPA_SEC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776288"/>
            <a:ext cx="3778250" cy="4813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67" name="Imagem 17" descr="C:\Davi\mestrado\217-66\seco\mapa_umid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8313" y="765175"/>
            <a:ext cx="3854450" cy="4872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8" name="TextBox 1"/>
          <p:cNvSpPr txBox="1">
            <a:spLocks noChangeArrowheads="1"/>
          </p:cNvSpPr>
          <p:nvPr/>
        </p:nvSpPr>
        <p:spPr bwMode="auto">
          <a:xfrm>
            <a:off x="495300" y="5614988"/>
            <a:ext cx="77041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latin typeface="Arial" charset="0"/>
                <a:cs typeface="Arial" charset="0"/>
              </a:rPr>
              <a:t>Figura. Carta imagem do fluxo de CO</a:t>
            </a:r>
            <a:r>
              <a:rPr lang="en-US" baseline="-25000">
                <a:solidFill>
                  <a:srgbClr val="000000"/>
                </a:solidFill>
                <a:latin typeface="Arial" charset="0"/>
                <a:cs typeface="Arial" charset="0"/>
              </a:rPr>
              <a:t>2 </a:t>
            </a:r>
            <a:r>
              <a:rPr lang="en-US">
                <a:solidFill>
                  <a:srgbClr val="000000"/>
                </a:solidFill>
                <a:latin typeface="Arial" charset="0"/>
                <a:cs typeface="Arial" charset="0"/>
              </a:rPr>
              <a:t>em períodos seco e chuvoso</a:t>
            </a:r>
            <a:endParaRPr lang="en-US" baseline="-25000">
              <a:solidFill>
                <a:srgbClr val="000000"/>
              </a:solidFill>
              <a:latin typeface="Arial" charset="0"/>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agem 1"/>
          <p:cNvPicPr>
            <a:picLocks noChangeAspect="1"/>
          </p:cNvPicPr>
          <p:nvPr/>
        </p:nvPicPr>
        <p:blipFill>
          <a:blip r:embed="rId2">
            <a:extLst>
              <a:ext uri="{28A0092B-C50C-407E-A947-70E740481C1C}">
                <a14:useLocalDpi xmlns:a14="http://schemas.microsoft.com/office/drawing/2010/main" val="0"/>
              </a:ext>
            </a:extLst>
          </a:blip>
          <a:srcRect l="2609" t="11514" r="2039" b="14140"/>
          <a:stretch>
            <a:fillRect/>
          </a:stretch>
        </p:blipFill>
        <p:spPr bwMode="auto">
          <a:xfrm>
            <a:off x="1471613" y="0"/>
            <a:ext cx="6224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CaixaDeTexto 3"/>
          <p:cNvSpPr txBox="1">
            <a:spLocks noChangeArrowheads="1"/>
          </p:cNvSpPr>
          <p:nvPr/>
        </p:nvSpPr>
        <p:spPr bwMode="auto">
          <a:xfrm>
            <a:off x="250825" y="1196975"/>
            <a:ext cx="8497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000">
                <a:solidFill>
                  <a:srgbClr val="00B050"/>
                </a:solidFill>
                <a:latin typeface="Comic Sans MS" charset="0"/>
              </a:rPr>
              <a:t>Figura. Índice de valor de importância (IVI) de espécies arbóreas  de uma Savana Estépica Florestada – Sobral - CE.  (2011)</a:t>
            </a:r>
          </a:p>
        </p:txBody>
      </p:sp>
      <p:graphicFrame>
        <p:nvGraphicFramePr>
          <p:cNvPr id="8" name="Gráfico 7"/>
          <p:cNvGraphicFramePr/>
          <p:nvPr/>
        </p:nvGraphicFramePr>
        <p:xfrm>
          <a:off x="1547664" y="2132856"/>
          <a:ext cx="6105525" cy="404507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CaixaDeTexto 3"/>
          <p:cNvSpPr txBox="1">
            <a:spLocks noChangeArrowheads="1"/>
          </p:cNvSpPr>
          <p:nvPr/>
        </p:nvSpPr>
        <p:spPr bwMode="auto">
          <a:xfrm>
            <a:off x="250825" y="1196975"/>
            <a:ext cx="8497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000">
                <a:solidFill>
                  <a:srgbClr val="00B050"/>
                </a:solidFill>
                <a:latin typeface="Comic Sans MS" charset="0"/>
              </a:rPr>
              <a:t>Figura. Índice de valor de importância (IVI) de espécies arbóreas  de uma Savana Estépica Florestada – Campina Grande  - PB. (2011)</a:t>
            </a:r>
          </a:p>
        </p:txBody>
      </p:sp>
      <p:graphicFrame>
        <p:nvGraphicFramePr>
          <p:cNvPr id="3" name="Gráfico 2"/>
          <p:cNvGraphicFramePr/>
          <p:nvPr/>
        </p:nvGraphicFramePr>
        <p:xfrm>
          <a:off x="1547665" y="2132856"/>
          <a:ext cx="6086475" cy="398792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CaixaDeTexto 3"/>
          <p:cNvSpPr txBox="1">
            <a:spLocks noChangeArrowheads="1"/>
          </p:cNvSpPr>
          <p:nvPr/>
        </p:nvSpPr>
        <p:spPr bwMode="auto">
          <a:xfrm>
            <a:off x="250825" y="1196975"/>
            <a:ext cx="84978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000">
                <a:solidFill>
                  <a:srgbClr val="00B050"/>
                </a:solidFill>
                <a:latin typeface="Comic Sans MS" charset="0"/>
              </a:rPr>
              <a:t>Figura. Índice de valor de importância (IVI) de espécies arbóreas  de uma Savana Estépica Florestada </a:t>
            </a:r>
            <a:r>
              <a:rPr lang="en-US" sz="2000">
                <a:solidFill>
                  <a:schemeClr val="accent1"/>
                </a:solidFill>
                <a:latin typeface="Comic Sans MS" charset="0"/>
              </a:rPr>
              <a:t>– </a:t>
            </a:r>
            <a:r>
              <a:rPr lang="pt-BR" sz="2000">
                <a:solidFill>
                  <a:srgbClr val="00B050"/>
                </a:solidFill>
                <a:latin typeface="Comic Sans MS" charset="0"/>
              </a:rPr>
              <a:t>Floresta Estacional Decidual (C - )</a:t>
            </a:r>
            <a:r>
              <a:rPr lang="en-US" sz="2000">
                <a:solidFill>
                  <a:srgbClr val="00B050"/>
                </a:solidFill>
                <a:latin typeface="Comic Sans MS" charset="0"/>
              </a:rPr>
              <a:t>Mossoró. - RN  (2011)</a:t>
            </a:r>
          </a:p>
        </p:txBody>
      </p:sp>
      <p:graphicFrame>
        <p:nvGraphicFramePr>
          <p:cNvPr id="4" name="Gráfico 3"/>
          <p:cNvGraphicFramePr/>
          <p:nvPr/>
        </p:nvGraphicFramePr>
        <p:xfrm>
          <a:off x="1547665" y="2204864"/>
          <a:ext cx="6086475" cy="402602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CaixaDeTexto 3"/>
          <p:cNvSpPr txBox="1">
            <a:spLocks noChangeArrowheads="1"/>
          </p:cNvSpPr>
          <p:nvPr/>
        </p:nvSpPr>
        <p:spPr bwMode="auto">
          <a:xfrm>
            <a:off x="250825" y="1196975"/>
            <a:ext cx="8497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000">
                <a:solidFill>
                  <a:srgbClr val="00B050"/>
                </a:solidFill>
                <a:latin typeface="Comic Sans MS" charset="0"/>
              </a:rPr>
              <a:t>Figura. Índice de valor de importância (IVI) de espécies arbóreas  de uma Savana Estépica Florestada – Ribeira do Pombal - BA.  (2011)</a:t>
            </a:r>
          </a:p>
        </p:txBody>
      </p:sp>
      <p:graphicFrame>
        <p:nvGraphicFramePr>
          <p:cNvPr id="3" name="Gráfico 2"/>
          <p:cNvGraphicFramePr/>
          <p:nvPr/>
        </p:nvGraphicFramePr>
        <p:xfrm>
          <a:off x="1547665" y="2204866"/>
          <a:ext cx="6076950" cy="408215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CaixaDeTexto 3"/>
          <p:cNvSpPr txBox="1">
            <a:spLocks noChangeArrowheads="1"/>
          </p:cNvSpPr>
          <p:nvPr/>
        </p:nvSpPr>
        <p:spPr bwMode="auto">
          <a:xfrm>
            <a:off x="250825" y="1196975"/>
            <a:ext cx="8497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000">
                <a:solidFill>
                  <a:srgbClr val="00B050"/>
                </a:solidFill>
                <a:latin typeface="Comic Sans MS" charset="0"/>
              </a:rPr>
              <a:t>Figura. Índice de valor de importância (IVI) de espécies arbóreas  de uma Savana Estépica Florestada – Araripina - PE.  (2011)</a:t>
            </a:r>
          </a:p>
        </p:txBody>
      </p:sp>
      <p:graphicFrame>
        <p:nvGraphicFramePr>
          <p:cNvPr id="3" name="Gráfico 2"/>
          <p:cNvGraphicFramePr/>
          <p:nvPr/>
        </p:nvGraphicFramePr>
        <p:xfrm>
          <a:off x="1475657" y="2204864"/>
          <a:ext cx="6134100" cy="3810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Grp="1" noChangeArrowheads="1"/>
          </p:cNvSpPr>
          <p:nvPr>
            <p:ph idx="1"/>
          </p:nvPr>
        </p:nvSpPr>
        <p:spPr>
          <a:xfrm>
            <a:off x="179388" y="1412875"/>
            <a:ext cx="8509000" cy="936625"/>
          </a:xfrm>
        </p:spPr>
        <p:txBody>
          <a:bodyPr/>
          <a:lstStyle/>
          <a:p>
            <a:pPr marL="0" indent="0" algn="ctr" eaLnBrk="1" hangingPunct="1">
              <a:lnSpc>
                <a:spcPct val="80000"/>
              </a:lnSpc>
              <a:defRPr/>
            </a:pPr>
            <a:r>
              <a:rPr lang="pt-BR" sz="2600" b="1" dirty="0" smtClean="0">
                <a:solidFill>
                  <a:srgbClr val="007440"/>
                </a:solidFill>
                <a:latin typeface="Comic Sans MS" charset="0"/>
                <a:ea typeface="ＭＳ Ｐゴシック" charset="0"/>
              </a:rPr>
              <a:t>O que </a:t>
            </a:r>
            <a:r>
              <a:rPr lang="pt-BR" sz="2600" b="1" dirty="0">
                <a:solidFill>
                  <a:srgbClr val="007440"/>
                </a:solidFill>
                <a:latin typeface="Comic Sans MS" charset="0"/>
                <a:ea typeface="ＭＳ Ｐゴシック" charset="0"/>
              </a:rPr>
              <a:t>pode acontecer </a:t>
            </a:r>
            <a:r>
              <a:rPr lang="pt-BR" sz="2600" b="1" dirty="0" smtClean="0">
                <a:solidFill>
                  <a:srgbClr val="007440"/>
                </a:solidFill>
                <a:latin typeface="Comic Sans MS" charset="0"/>
                <a:ea typeface="ＭＳ Ｐゴシック" charset="0"/>
              </a:rPr>
              <a:t>com o processo de desertificação no </a:t>
            </a:r>
            <a:r>
              <a:rPr lang="pt-BR" sz="2600" b="1" dirty="0">
                <a:solidFill>
                  <a:srgbClr val="007440"/>
                </a:solidFill>
                <a:latin typeface="Comic Sans MS" charset="0"/>
                <a:ea typeface="ＭＳ Ｐゴシック" charset="0"/>
              </a:rPr>
              <a:t>Semiárido brasileiro em um cenário de Mudanças </a:t>
            </a:r>
            <a:r>
              <a:rPr lang="pt-BR" sz="2600" b="1" dirty="0" smtClean="0">
                <a:solidFill>
                  <a:srgbClr val="007440"/>
                </a:solidFill>
                <a:latin typeface="Comic Sans MS" charset="0"/>
                <a:ea typeface="ＭＳ Ｐゴシック" charset="0"/>
              </a:rPr>
              <a:t>Climáticas ?</a:t>
            </a:r>
          </a:p>
          <a:p>
            <a:pPr marL="457200" indent="-457200" eaLnBrk="1" hangingPunct="1">
              <a:lnSpc>
                <a:spcPct val="80000"/>
              </a:lnSpc>
              <a:buFontTx/>
              <a:buChar char="•"/>
              <a:defRPr/>
            </a:pPr>
            <a:endParaRPr lang="pt-BR" sz="2600" b="1" dirty="0">
              <a:solidFill>
                <a:srgbClr val="007440"/>
              </a:solidFill>
              <a:latin typeface="Comic Sans MS" charset="0"/>
              <a:ea typeface="ＭＳ Ｐゴシック" charset="0"/>
            </a:endParaRPr>
          </a:p>
          <a:p>
            <a:pPr marL="0" indent="0" eaLnBrk="1" hangingPunct="1">
              <a:lnSpc>
                <a:spcPct val="80000"/>
              </a:lnSpc>
              <a:defRPr/>
            </a:pPr>
            <a:endParaRPr lang="pt-BR" sz="2600" b="1" dirty="0" smtClean="0">
              <a:solidFill>
                <a:srgbClr val="007440"/>
              </a:solidFill>
              <a:latin typeface="Comic Sans MS" charset="0"/>
              <a:ea typeface="ＭＳ Ｐゴシック" charset="0"/>
            </a:endParaRPr>
          </a:p>
          <a:p>
            <a:pPr marL="0" indent="0" eaLnBrk="1" hangingPunct="1">
              <a:lnSpc>
                <a:spcPct val="80000"/>
              </a:lnSpc>
              <a:defRPr/>
            </a:pPr>
            <a:endParaRPr lang="pt-BR" sz="2600" b="1" dirty="0">
              <a:solidFill>
                <a:srgbClr val="007440"/>
              </a:solidFill>
              <a:latin typeface="Comic Sans MS" charset="0"/>
              <a:ea typeface="ＭＳ Ｐゴシック" charset="0"/>
            </a:endParaRPr>
          </a:p>
          <a:p>
            <a:pPr marL="0" indent="0" eaLnBrk="1" hangingPunct="1">
              <a:lnSpc>
                <a:spcPct val="80000"/>
              </a:lnSpc>
              <a:defRPr/>
            </a:pPr>
            <a:r>
              <a:rPr lang="pt-BR" sz="2600" b="1" dirty="0" smtClean="0">
                <a:solidFill>
                  <a:srgbClr val="007440"/>
                </a:solidFill>
                <a:latin typeface="Comic Sans MS" charset="0"/>
                <a:ea typeface="ＭＳ Ｐゴシック" charset="0"/>
              </a:rPr>
              <a:t>Caracterização do Semiárido e do Bioma Caatinga</a:t>
            </a:r>
          </a:p>
          <a:p>
            <a:pPr marL="457200" indent="-457200" eaLnBrk="1" hangingPunct="1">
              <a:lnSpc>
                <a:spcPct val="80000"/>
              </a:lnSpc>
              <a:buFontTx/>
              <a:buChar char="•"/>
              <a:defRPr/>
            </a:pPr>
            <a:endParaRPr lang="pt-BR" sz="2600" b="1" dirty="0">
              <a:solidFill>
                <a:srgbClr val="007440"/>
              </a:solidFill>
              <a:latin typeface="Comic Sans MS" charset="0"/>
              <a:ea typeface="ＭＳ Ｐゴシック" charset="0"/>
            </a:endParaRPr>
          </a:p>
          <a:p>
            <a:pPr marL="1252538" lvl="1" indent="-533400" algn="ctr" eaLnBrk="1" hangingPunct="1">
              <a:lnSpc>
                <a:spcPct val="80000"/>
              </a:lnSpc>
              <a:defRPr/>
            </a:pPr>
            <a:endParaRPr lang="pt-BR" sz="2400" b="1" dirty="0">
              <a:latin typeface="Comic Sans MS" charset="0"/>
              <a:ea typeface="ＭＳ Ｐゴシック" charset="0"/>
              <a:cs typeface="Arial Unicode MS" charset="0"/>
            </a:endParaRPr>
          </a:p>
          <a:p>
            <a:pPr marL="1252538" lvl="1" indent="-533400" eaLnBrk="1" hangingPunct="1">
              <a:lnSpc>
                <a:spcPct val="80000"/>
              </a:lnSpc>
              <a:defRPr/>
            </a:pPr>
            <a:endParaRPr lang="pt-BR" sz="2400" dirty="0">
              <a:latin typeface="Comic Sans MS" charset="0"/>
              <a:ea typeface="ＭＳ Ｐゴシック" charset="0"/>
              <a:cs typeface="Arial Unicode MS" charset="0"/>
            </a:endParaRPr>
          </a:p>
          <a:p>
            <a:pPr marL="0" indent="0" eaLnBrk="1" hangingPunct="1">
              <a:lnSpc>
                <a:spcPct val="80000"/>
              </a:lnSpc>
              <a:defRPr/>
            </a:pPr>
            <a:endParaRPr lang="pt-BR" sz="2400" dirty="0">
              <a:latin typeface="Comic Sans M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CaixaDeTexto 3"/>
          <p:cNvSpPr txBox="1">
            <a:spLocks noChangeArrowheads="1"/>
          </p:cNvSpPr>
          <p:nvPr/>
        </p:nvSpPr>
        <p:spPr bwMode="auto">
          <a:xfrm>
            <a:off x="250825" y="1052513"/>
            <a:ext cx="84978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000" dirty="0" err="1">
                <a:solidFill>
                  <a:srgbClr val="00B050"/>
                </a:solidFill>
                <a:latin typeface="Comic Sans MS" charset="0"/>
              </a:rPr>
              <a:t>Figura</a:t>
            </a:r>
            <a:r>
              <a:rPr lang="en-US" sz="2000" dirty="0">
                <a:solidFill>
                  <a:srgbClr val="00B050"/>
                </a:solidFill>
                <a:latin typeface="Comic Sans MS" charset="0"/>
              </a:rPr>
              <a:t>. </a:t>
            </a:r>
            <a:r>
              <a:rPr lang="en-US" sz="2000" dirty="0" err="1">
                <a:solidFill>
                  <a:srgbClr val="00B050"/>
                </a:solidFill>
                <a:latin typeface="Comic Sans MS" charset="0"/>
              </a:rPr>
              <a:t>Índice</a:t>
            </a:r>
            <a:r>
              <a:rPr lang="en-US" sz="2000" dirty="0">
                <a:solidFill>
                  <a:srgbClr val="00B050"/>
                </a:solidFill>
                <a:latin typeface="Comic Sans MS" charset="0"/>
              </a:rPr>
              <a:t> de valor de </a:t>
            </a:r>
            <a:r>
              <a:rPr lang="en-US" sz="2000" dirty="0" err="1">
                <a:solidFill>
                  <a:srgbClr val="00B050"/>
                </a:solidFill>
                <a:latin typeface="Comic Sans MS" charset="0"/>
              </a:rPr>
              <a:t>importância</a:t>
            </a:r>
            <a:r>
              <a:rPr lang="en-US" sz="2000" dirty="0">
                <a:solidFill>
                  <a:srgbClr val="00B050"/>
                </a:solidFill>
                <a:latin typeface="Comic Sans MS" charset="0"/>
              </a:rPr>
              <a:t> (IVI) de </a:t>
            </a:r>
            <a:r>
              <a:rPr lang="en-US" sz="2000" dirty="0" err="1">
                <a:solidFill>
                  <a:srgbClr val="00B050"/>
                </a:solidFill>
                <a:latin typeface="Comic Sans MS" charset="0"/>
              </a:rPr>
              <a:t>espécies</a:t>
            </a:r>
            <a:r>
              <a:rPr lang="en-US" sz="2000" dirty="0">
                <a:solidFill>
                  <a:srgbClr val="00B050"/>
                </a:solidFill>
                <a:latin typeface="Comic Sans MS" charset="0"/>
              </a:rPr>
              <a:t> </a:t>
            </a:r>
            <a:r>
              <a:rPr lang="en-US" sz="2000" dirty="0" err="1">
                <a:solidFill>
                  <a:srgbClr val="00B050"/>
                </a:solidFill>
                <a:latin typeface="Comic Sans MS" charset="0"/>
              </a:rPr>
              <a:t>arbóreas</a:t>
            </a:r>
            <a:r>
              <a:rPr lang="en-US" sz="2000" dirty="0">
                <a:solidFill>
                  <a:srgbClr val="00B050"/>
                </a:solidFill>
                <a:latin typeface="Comic Sans MS" charset="0"/>
              </a:rPr>
              <a:t>  de </a:t>
            </a:r>
            <a:r>
              <a:rPr lang="en-US" sz="2000" dirty="0" err="1">
                <a:solidFill>
                  <a:srgbClr val="00B050"/>
                </a:solidFill>
                <a:latin typeface="Comic Sans MS" charset="0"/>
              </a:rPr>
              <a:t>uma</a:t>
            </a:r>
            <a:r>
              <a:rPr lang="en-US" sz="2000" dirty="0">
                <a:solidFill>
                  <a:srgbClr val="00B050"/>
                </a:solidFill>
                <a:latin typeface="Comic Sans MS" charset="0"/>
              </a:rPr>
              <a:t> </a:t>
            </a:r>
            <a:r>
              <a:rPr lang="en-US" sz="2000" dirty="0" err="1">
                <a:solidFill>
                  <a:srgbClr val="00B050"/>
                </a:solidFill>
                <a:latin typeface="Comic Sans MS" charset="0"/>
              </a:rPr>
              <a:t>Savana</a:t>
            </a:r>
            <a:r>
              <a:rPr lang="en-US" sz="2000" dirty="0">
                <a:solidFill>
                  <a:srgbClr val="00B050"/>
                </a:solidFill>
                <a:latin typeface="Comic Sans MS" charset="0"/>
              </a:rPr>
              <a:t> </a:t>
            </a:r>
            <a:r>
              <a:rPr lang="en-US" sz="2000" dirty="0" err="1">
                <a:solidFill>
                  <a:srgbClr val="00B050"/>
                </a:solidFill>
                <a:latin typeface="Comic Sans MS" charset="0"/>
              </a:rPr>
              <a:t>Estépica</a:t>
            </a:r>
            <a:r>
              <a:rPr lang="en-US" sz="2000" dirty="0">
                <a:solidFill>
                  <a:srgbClr val="00B050"/>
                </a:solidFill>
                <a:latin typeface="Comic Sans MS" charset="0"/>
              </a:rPr>
              <a:t> </a:t>
            </a:r>
            <a:r>
              <a:rPr lang="en-US" sz="2000" dirty="0" err="1">
                <a:solidFill>
                  <a:srgbClr val="00B050"/>
                </a:solidFill>
                <a:latin typeface="Comic Sans MS" charset="0"/>
              </a:rPr>
              <a:t>Florestada</a:t>
            </a:r>
            <a:r>
              <a:rPr lang="en-US" sz="2000" dirty="0">
                <a:solidFill>
                  <a:srgbClr val="00B050"/>
                </a:solidFill>
                <a:latin typeface="Comic Sans MS" charset="0"/>
              </a:rPr>
              <a:t> – </a:t>
            </a:r>
            <a:r>
              <a:rPr lang="en-US" sz="2000" dirty="0" err="1">
                <a:solidFill>
                  <a:srgbClr val="00B050"/>
                </a:solidFill>
                <a:latin typeface="Comic Sans MS" charset="0"/>
              </a:rPr>
              <a:t>Nossa</a:t>
            </a:r>
            <a:r>
              <a:rPr lang="en-US" sz="2000" dirty="0">
                <a:solidFill>
                  <a:srgbClr val="00B050"/>
                </a:solidFill>
                <a:latin typeface="Comic Sans MS" charset="0"/>
              </a:rPr>
              <a:t> </a:t>
            </a:r>
            <a:r>
              <a:rPr lang="en-US" sz="2000" dirty="0" err="1">
                <a:solidFill>
                  <a:srgbClr val="00B050"/>
                </a:solidFill>
                <a:latin typeface="Comic Sans MS" charset="0"/>
              </a:rPr>
              <a:t>Senhora</a:t>
            </a:r>
            <a:r>
              <a:rPr lang="en-US" sz="2000" dirty="0">
                <a:solidFill>
                  <a:srgbClr val="00B050"/>
                </a:solidFill>
                <a:latin typeface="Comic Sans MS" charset="0"/>
              </a:rPr>
              <a:t> da </a:t>
            </a:r>
            <a:r>
              <a:rPr lang="en-US" sz="2000" dirty="0" err="1">
                <a:solidFill>
                  <a:srgbClr val="00B050"/>
                </a:solidFill>
                <a:latin typeface="Comic Sans MS" charset="0"/>
              </a:rPr>
              <a:t>Glória</a:t>
            </a:r>
            <a:r>
              <a:rPr lang="en-US" sz="2000" dirty="0">
                <a:solidFill>
                  <a:srgbClr val="00B050"/>
                </a:solidFill>
                <a:latin typeface="Comic Sans MS" charset="0"/>
              </a:rPr>
              <a:t> - SE.  (2011) </a:t>
            </a:r>
          </a:p>
        </p:txBody>
      </p:sp>
      <p:graphicFrame>
        <p:nvGraphicFramePr>
          <p:cNvPr id="4" name="Gráfico 3"/>
          <p:cNvGraphicFramePr/>
          <p:nvPr/>
        </p:nvGraphicFramePr>
        <p:xfrm>
          <a:off x="0" y="1758926"/>
          <a:ext cx="8820472" cy="509907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ctrTitle"/>
          </p:nvPr>
        </p:nvSpPr>
        <p:spPr>
          <a:xfrm>
            <a:off x="685800" y="2130425"/>
            <a:ext cx="7772400" cy="1470025"/>
          </a:xfrm>
        </p:spPr>
        <p:txBody>
          <a:bodyPr/>
          <a:lstStyle/>
          <a:p>
            <a:endParaRPr lang="en-US">
              <a:latin typeface="Times New Roman" charset="0"/>
              <a:ea typeface="ＭＳ Ｐゴシック" charset="0"/>
            </a:endParaRPr>
          </a:p>
        </p:txBody>
      </p:sp>
      <p:sp>
        <p:nvSpPr>
          <p:cNvPr id="72706" name="Rectangle 3"/>
          <p:cNvSpPr>
            <a:spLocks noGrp="1" noChangeArrowheads="1"/>
          </p:cNvSpPr>
          <p:nvPr>
            <p:ph type="subTitle" idx="1"/>
          </p:nvPr>
        </p:nvSpPr>
        <p:spPr/>
        <p:txBody>
          <a:bodyPr/>
          <a:lstStyle/>
          <a:p>
            <a:endParaRPr lang="en-US">
              <a:latin typeface="Times New Roman" charset="0"/>
              <a:ea typeface="ＭＳ Ｐゴシック" charset="0"/>
            </a:endParaRPr>
          </a:p>
        </p:txBody>
      </p:sp>
      <p:pic>
        <p:nvPicPr>
          <p:cNvPr id="72707" name="Picture 4"/>
          <p:cNvPicPr>
            <a:picLocks noChangeAspect="1" noChangeArrowheads="1"/>
          </p:cNvPicPr>
          <p:nvPr/>
        </p:nvPicPr>
        <p:blipFill>
          <a:blip r:embed="rId3">
            <a:extLst>
              <a:ext uri="{28A0092B-C50C-407E-A947-70E740481C1C}">
                <a14:useLocalDpi xmlns:a14="http://schemas.microsoft.com/office/drawing/2010/main" val="0"/>
              </a:ext>
            </a:extLst>
          </a:blip>
          <a:srcRect l="28624" t="10001" r="12601" b="14444"/>
          <a:stretch>
            <a:fillRect/>
          </a:stretch>
        </p:blipFill>
        <p:spPr bwMode="auto">
          <a:xfrm>
            <a:off x="0" y="246063"/>
            <a:ext cx="9144000" cy="661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2708" name="Object 2"/>
          <p:cNvGraphicFramePr>
            <a:graphicFrameLocks noChangeAspect="1"/>
          </p:cNvGraphicFramePr>
          <p:nvPr/>
        </p:nvGraphicFramePr>
        <p:xfrm>
          <a:off x="1828800" y="1981200"/>
          <a:ext cx="2647950" cy="1633538"/>
        </p:xfrm>
        <a:graphic>
          <a:graphicData uri="http://schemas.openxmlformats.org/presentationml/2006/ole">
            <mc:AlternateContent xmlns:mc="http://schemas.openxmlformats.org/markup-compatibility/2006">
              <mc:Choice xmlns:v="urn:schemas-microsoft-com:vml" Requires="v">
                <p:oleObj spid="_x0000_s72733" name="Gráfico" r:id="rId4" imgW="5461000" imgH="3378200" progId="Excel.Chart.8">
                  <p:embed/>
                </p:oleObj>
              </mc:Choice>
              <mc:Fallback>
                <p:oleObj name="Gráfico" r:id="rId4" imgW="5461000" imgH="3378200" progId="Excel.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981200"/>
                        <a:ext cx="2647950"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2709" name="Object 3"/>
          <p:cNvGraphicFramePr>
            <a:graphicFrameLocks noChangeAspect="1"/>
          </p:cNvGraphicFramePr>
          <p:nvPr/>
        </p:nvGraphicFramePr>
        <p:xfrm>
          <a:off x="6172200" y="4038600"/>
          <a:ext cx="2971800" cy="1833563"/>
        </p:xfrm>
        <a:graphic>
          <a:graphicData uri="http://schemas.openxmlformats.org/presentationml/2006/ole">
            <mc:AlternateContent xmlns:mc="http://schemas.openxmlformats.org/markup-compatibility/2006">
              <mc:Choice xmlns:v="urn:schemas-microsoft-com:vml" Requires="v">
                <p:oleObj spid="_x0000_s72734" name="Gráfico" r:id="rId6" imgW="5461000" imgH="3378200" progId="Excel.Chart.8">
                  <p:embed/>
                </p:oleObj>
              </mc:Choice>
              <mc:Fallback>
                <p:oleObj name="Gráfico" r:id="rId6" imgW="5461000" imgH="3378200" progId="Excel.Char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038600"/>
                        <a:ext cx="2971800" cy="183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2710" name="Object 4"/>
          <p:cNvGraphicFramePr>
            <a:graphicFrameLocks noChangeAspect="1"/>
          </p:cNvGraphicFramePr>
          <p:nvPr/>
        </p:nvGraphicFramePr>
        <p:xfrm>
          <a:off x="6553200" y="304800"/>
          <a:ext cx="2133600" cy="1316038"/>
        </p:xfrm>
        <a:graphic>
          <a:graphicData uri="http://schemas.openxmlformats.org/presentationml/2006/ole">
            <mc:AlternateContent xmlns:mc="http://schemas.openxmlformats.org/markup-compatibility/2006">
              <mc:Choice xmlns:v="urn:schemas-microsoft-com:vml" Requires="v">
                <p:oleObj spid="_x0000_s72735" name="Gráfico" r:id="rId8" imgW="5461000" imgH="3378200" progId="Excel.Chart.8">
                  <p:embed/>
                </p:oleObj>
              </mc:Choice>
              <mc:Fallback>
                <p:oleObj name="Gráfico" r:id="rId8" imgW="5461000" imgH="3378200" progId="Excel.Chart.8">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304800"/>
                        <a:ext cx="2133600" cy="131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2711" name="Object 5"/>
          <p:cNvGraphicFramePr>
            <a:graphicFrameLocks noChangeAspect="1"/>
          </p:cNvGraphicFramePr>
          <p:nvPr/>
        </p:nvGraphicFramePr>
        <p:xfrm>
          <a:off x="2057400" y="228600"/>
          <a:ext cx="2647950" cy="1635125"/>
        </p:xfrm>
        <a:graphic>
          <a:graphicData uri="http://schemas.openxmlformats.org/presentationml/2006/ole">
            <mc:AlternateContent xmlns:mc="http://schemas.openxmlformats.org/markup-compatibility/2006">
              <mc:Choice xmlns:v="urn:schemas-microsoft-com:vml" Requires="v">
                <p:oleObj spid="_x0000_s72736" name="Gráfico" r:id="rId10" imgW="5461000" imgH="3378200" progId="Excel.Chart.8">
                  <p:embed/>
                </p:oleObj>
              </mc:Choice>
              <mc:Fallback>
                <p:oleObj name="Gráfico" r:id="rId10" imgW="5461000" imgH="3378200" progId="Excel.Chart.8">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7400" y="228600"/>
                        <a:ext cx="2647950"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2712" name="Object 6"/>
          <p:cNvGraphicFramePr>
            <a:graphicFrameLocks noChangeAspect="1"/>
          </p:cNvGraphicFramePr>
          <p:nvPr/>
        </p:nvGraphicFramePr>
        <p:xfrm>
          <a:off x="1752600" y="4038600"/>
          <a:ext cx="3048000" cy="1881188"/>
        </p:xfrm>
        <a:graphic>
          <a:graphicData uri="http://schemas.openxmlformats.org/presentationml/2006/ole">
            <mc:AlternateContent xmlns:mc="http://schemas.openxmlformats.org/markup-compatibility/2006">
              <mc:Choice xmlns:v="urn:schemas-microsoft-com:vml" Requires="v">
                <p:oleObj spid="_x0000_s72737" name="Gráfico" r:id="rId12" imgW="5461000" imgH="3378200" progId="Excel.Chart.8">
                  <p:embed/>
                </p:oleObj>
              </mc:Choice>
              <mc:Fallback>
                <p:oleObj name="Gráfico" r:id="rId12" imgW="5461000" imgH="3378200" progId="Excel.Chart.8">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4038600"/>
                        <a:ext cx="3048000" cy="188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2713" name="Object 7"/>
          <p:cNvGraphicFramePr>
            <a:graphicFrameLocks noChangeAspect="1"/>
          </p:cNvGraphicFramePr>
          <p:nvPr/>
        </p:nvGraphicFramePr>
        <p:xfrm>
          <a:off x="7010400" y="2590800"/>
          <a:ext cx="1905000" cy="1176338"/>
        </p:xfrm>
        <a:graphic>
          <a:graphicData uri="http://schemas.openxmlformats.org/presentationml/2006/ole">
            <mc:AlternateContent xmlns:mc="http://schemas.openxmlformats.org/markup-compatibility/2006">
              <mc:Choice xmlns:v="urn:schemas-microsoft-com:vml" Requires="v">
                <p:oleObj spid="_x0000_s72738" name="Worksheet" r:id="rId14" imgW="5461000" imgH="3378200" progId="Excel.Sheet.8">
                  <p:embed/>
                </p:oleObj>
              </mc:Choice>
              <mc:Fallback>
                <p:oleObj name="Worksheet" r:id="rId14" imgW="5461000" imgH="3378200" progId="Excel.Sheet.8">
                  <p:embed/>
                  <p:pic>
                    <p:nvPicPr>
                      <p:cNvPr id="0"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10400" y="2590800"/>
                        <a:ext cx="1905000"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ctrTitle"/>
          </p:nvPr>
        </p:nvSpPr>
        <p:spPr>
          <a:xfrm>
            <a:off x="685800" y="2130425"/>
            <a:ext cx="7772400" cy="1470025"/>
          </a:xfrm>
        </p:spPr>
        <p:txBody>
          <a:bodyPr/>
          <a:lstStyle/>
          <a:p>
            <a:endParaRPr lang="en-US">
              <a:latin typeface="Times New Roman" charset="0"/>
              <a:ea typeface="ＭＳ Ｐゴシック" charset="0"/>
            </a:endParaRPr>
          </a:p>
        </p:txBody>
      </p:sp>
      <p:sp>
        <p:nvSpPr>
          <p:cNvPr id="73730" name="Rectangle 3"/>
          <p:cNvSpPr>
            <a:spLocks noGrp="1" noChangeArrowheads="1"/>
          </p:cNvSpPr>
          <p:nvPr>
            <p:ph type="subTitle" idx="1"/>
          </p:nvPr>
        </p:nvSpPr>
        <p:spPr/>
        <p:txBody>
          <a:bodyPr/>
          <a:lstStyle/>
          <a:p>
            <a:endParaRPr lang="en-US">
              <a:latin typeface="Times New Roman" charset="0"/>
              <a:ea typeface="ＭＳ Ｐゴシック" charset="0"/>
            </a:endParaRPr>
          </a:p>
        </p:txBody>
      </p:sp>
      <p:pic>
        <p:nvPicPr>
          <p:cNvPr id="73731" name="Picture 4"/>
          <p:cNvPicPr>
            <a:picLocks noChangeAspect="1" noChangeArrowheads="1"/>
          </p:cNvPicPr>
          <p:nvPr/>
        </p:nvPicPr>
        <p:blipFill>
          <a:blip r:embed="rId2">
            <a:extLst>
              <a:ext uri="{28A0092B-C50C-407E-A947-70E740481C1C}">
                <a14:useLocalDpi xmlns:a14="http://schemas.microsoft.com/office/drawing/2010/main" val="0"/>
              </a:ext>
            </a:extLst>
          </a:blip>
          <a:srcRect l="28624" t="10001" r="12601" b="14444"/>
          <a:stretch>
            <a:fillRect/>
          </a:stretch>
        </p:blipFill>
        <p:spPr bwMode="auto">
          <a:xfrm>
            <a:off x="0" y="246063"/>
            <a:ext cx="9144000" cy="661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590800"/>
            <a:ext cx="1905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962400"/>
            <a:ext cx="22860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28600"/>
            <a:ext cx="23622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28600"/>
            <a:ext cx="2209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038600"/>
            <a:ext cx="2209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1905000"/>
            <a:ext cx="24384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nvGraphicFramePr>
        <p:xfrm>
          <a:off x="323850" y="981075"/>
          <a:ext cx="8496300" cy="4962526"/>
        </p:xfrm>
        <a:graphic>
          <a:graphicData uri="http://schemas.openxmlformats.org/drawingml/2006/table">
            <a:tbl>
              <a:tblPr/>
              <a:tblGrid>
                <a:gridCol w="2124075"/>
                <a:gridCol w="2124075"/>
                <a:gridCol w="2124075"/>
                <a:gridCol w="2124075"/>
              </a:tblGrid>
              <a:tr h="63105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sz="1800" b="1" i="0" u="none" strike="noStrike" cap="none" normalizeH="0" baseline="0" dirty="0">
                          <a:ln>
                            <a:noFill/>
                          </a:ln>
                          <a:solidFill>
                            <a:schemeClr val="accent1">
                              <a:lumMod val="50000"/>
                            </a:schemeClr>
                          </a:solidFill>
                          <a:effectLst/>
                          <a:latin typeface="Times New Roman"/>
                          <a:ea typeface="Calibri" charset="0"/>
                          <a:cs typeface="Times New Roman"/>
                        </a:rPr>
                        <a:t>Áreas</a:t>
                      </a:r>
                      <a:endParaRPr kumimoji="0" lang="en-US" sz="1800" b="1" i="0" u="none" strike="noStrike" cap="none" normalizeH="0" baseline="0" dirty="0">
                        <a:ln>
                          <a:noFill/>
                        </a:ln>
                        <a:solidFill>
                          <a:schemeClr val="accent1">
                            <a:lumMod val="50000"/>
                          </a:schemeClr>
                        </a:solidFill>
                        <a:effectLst/>
                        <a:latin typeface="Times New Roman"/>
                        <a:ea typeface="Calibri" charset="0"/>
                        <a:cs typeface="Times New Roman"/>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sz="1800" b="1" i="0" u="none" strike="noStrike" cap="none" normalizeH="0" baseline="0" dirty="0">
                          <a:ln>
                            <a:noFill/>
                          </a:ln>
                          <a:solidFill>
                            <a:srgbClr val="00664D"/>
                          </a:solidFill>
                          <a:effectLst/>
                          <a:latin typeface="Times New Roman"/>
                          <a:ea typeface="Calibri" charset="0"/>
                          <a:cs typeface="Times New Roman"/>
                        </a:rPr>
                        <a:t>Tipo de Solo</a:t>
                      </a:r>
                      <a:endParaRPr kumimoji="0" lang="en-US" sz="1800" b="1"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800" b="1" i="0" u="none" strike="noStrike" cap="none" normalizeH="0" baseline="0" dirty="0" smtClean="0">
                          <a:ln>
                            <a:noFill/>
                          </a:ln>
                          <a:solidFill>
                            <a:srgbClr val="00664D"/>
                          </a:solidFill>
                          <a:effectLst/>
                          <a:latin typeface="Times New Roman"/>
                          <a:ea typeface="Calibri" charset="0"/>
                          <a:cs typeface="Times New Roman"/>
                        </a:rPr>
                        <a:t>CO</a:t>
                      </a:r>
                      <a:r>
                        <a:rPr kumimoji="0" lang="x-none" sz="1800" b="1" i="0" u="none" strike="noStrike" cap="none" normalizeH="0" baseline="-25000" dirty="0" smtClean="0">
                          <a:ln>
                            <a:noFill/>
                          </a:ln>
                          <a:solidFill>
                            <a:srgbClr val="00664D"/>
                          </a:solidFill>
                          <a:effectLst/>
                          <a:latin typeface="Times New Roman"/>
                          <a:ea typeface="Calibri" charset="0"/>
                          <a:cs typeface="Times New Roman"/>
                        </a:rPr>
                        <a:t>2</a:t>
                      </a:r>
                      <a:r>
                        <a:rPr kumimoji="0" lang="x-none" sz="1800" b="1" i="0" u="none" strike="noStrike" cap="none" normalizeH="0" baseline="0" dirty="0" smtClean="0">
                          <a:ln>
                            <a:noFill/>
                          </a:ln>
                          <a:solidFill>
                            <a:srgbClr val="00664D"/>
                          </a:solidFill>
                          <a:effectLst/>
                          <a:latin typeface="Times New Roman"/>
                          <a:ea typeface="Calibri" charset="0"/>
                          <a:cs typeface="Times New Roman"/>
                        </a:rPr>
                        <a:t> eq (Mg.ha</a:t>
                      </a:r>
                      <a:r>
                        <a:rPr kumimoji="0" lang="x-none" sz="1800" b="1" i="0" u="none" strike="noStrike" cap="none" normalizeH="0" baseline="30000" dirty="0" smtClean="0">
                          <a:ln>
                            <a:noFill/>
                          </a:ln>
                          <a:solidFill>
                            <a:srgbClr val="00664D"/>
                          </a:solidFill>
                          <a:effectLst/>
                          <a:latin typeface="Times New Roman"/>
                          <a:ea typeface="Calibri" charset="0"/>
                          <a:cs typeface="Times New Roman"/>
                        </a:rPr>
                        <a:t>-1</a:t>
                      </a:r>
                      <a:r>
                        <a:rPr kumimoji="0" lang="x-none" sz="1800" b="1" i="0" u="none" strike="noStrike" cap="none" normalizeH="0" baseline="0" dirty="0" smtClean="0">
                          <a:ln>
                            <a:noFill/>
                          </a:ln>
                          <a:solidFill>
                            <a:srgbClr val="00664D"/>
                          </a:solidFill>
                          <a:effectLst/>
                          <a:latin typeface="Times New Roman"/>
                          <a:ea typeface="Calibri" charset="0"/>
                          <a:cs typeface="Times New Roman"/>
                        </a:rPr>
                        <a:t>)</a:t>
                      </a:r>
                      <a:endParaRPr kumimoji="0" lang="en-US" sz="1800" b="1" i="0" u="none" strike="noStrike" cap="none" normalizeH="0" baseline="0" dirty="0" smtClean="0">
                        <a:ln>
                          <a:noFill/>
                        </a:ln>
                        <a:solidFill>
                          <a:srgbClr val="00664D"/>
                        </a:solidFill>
                        <a:effectLst/>
                        <a:latin typeface="Times New Roman"/>
                        <a:ea typeface="Calibri" charset="0"/>
                        <a:cs typeface="Times New Roman"/>
                      </a:endParaRPr>
                    </a:p>
                    <a:p>
                      <a:endParaRPr lang="en-US" sz="1800" dirty="0">
                        <a:solidFill>
                          <a:srgbClr val="00664D"/>
                        </a:solidFill>
                        <a:latin typeface="Times New Roman"/>
                        <a:cs typeface="Times New Roman"/>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x-none" sz="1800" b="1" i="0" u="none" strike="noStrike" cap="none" normalizeH="0" baseline="0" dirty="0" smtClean="0">
                          <a:ln>
                            <a:noFill/>
                          </a:ln>
                          <a:solidFill>
                            <a:srgbClr val="00664D"/>
                          </a:solidFill>
                          <a:effectLst/>
                          <a:latin typeface="Times New Roman"/>
                          <a:ea typeface="Calibri" charset="0"/>
                          <a:cs typeface="Times New Roman"/>
                        </a:rPr>
                        <a:t>CO</a:t>
                      </a:r>
                      <a:r>
                        <a:rPr kumimoji="0" lang="x-none" sz="1800" b="1" i="0" u="none" strike="noStrike" cap="none" normalizeH="0" baseline="-25000" dirty="0" smtClean="0">
                          <a:ln>
                            <a:noFill/>
                          </a:ln>
                          <a:solidFill>
                            <a:srgbClr val="00664D"/>
                          </a:solidFill>
                          <a:effectLst/>
                          <a:latin typeface="Times New Roman"/>
                          <a:ea typeface="Calibri" charset="0"/>
                          <a:cs typeface="Times New Roman"/>
                        </a:rPr>
                        <a:t>2</a:t>
                      </a:r>
                      <a:r>
                        <a:rPr kumimoji="0" lang="x-none" sz="1800" b="1" i="0" u="none" strike="noStrike" cap="none" normalizeH="0" baseline="0" dirty="0" smtClean="0">
                          <a:ln>
                            <a:noFill/>
                          </a:ln>
                          <a:solidFill>
                            <a:srgbClr val="00664D"/>
                          </a:solidFill>
                          <a:effectLst/>
                          <a:latin typeface="Times New Roman"/>
                          <a:ea typeface="Calibri" charset="0"/>
                          <a:cs typeface="Times New Roman"/>
                        </a:rPr>
                        <a:t> eq (Mg.ha</a:t>
                      </a:r>
                      <a:r>
                        <a:rPr kumimoji="0" lang="x-none" sz="1800" b="1" i="0" u="none" strike="noStrike" cap="none" normalizeH="0" baseline="30000" dirty="0" smtClean="0">
                          <a:ln>
                            <a:noFill/>
                          </a:ln>
                          <a:solidFill>
                            <a:srgbClr val="00664D"/>
                          </a:solidFill>
                          <a:effectLst/>
                          <a:latin typeface="Times New Roman"/>
                          <a:ea typeface="Calibri" charset="0"/>
                          <a:cs typeface="Times New Roman"/>
                        </a:rPr>
                        <a:t>-1</a:t>
                      </a:r>
                      <a:r>
                        <a:rPr kumimoji="0" lang="x-none" sz="1800" b="1" i="0" u="none" strike="noStrike" cap="none" normalizeH="0" baseline="0" dirty="0" smtClean="0">
                          <a:ln>
                            <a:noFill/>
                          </a:ln>
                          <a:solidFill>
                            <a:srgbClr val="00664D"/>
                          </a:solidFill>
                          <a:effectLst/>
                          <a:latin typeface="Times New Roman"/>
                          <a:ea typeface="Calibri" charset="0"/>
                          <a:cs typeface="Times New Roman"/>
                        </a:rPr>
                        <a:t>)</a:t>
                      </a:r>
                      <a:endParaRPr kumimoji="0" lang="en-US" sz="1800" b="1" i="0" u="none" strike="noStrike" cap="none" normalizeH="0" baseline="0" dirty="0" smtClean="0">
                        <a:ln>
                          <a:noFill/>
                        </a:ln>
                        <a:solidFill>
                          <a:srgbClr val="00664D"/>
                        </a:solidFill>
                        <a:effectLst/>
                        <a:latin typeface="Times New Roman"/>
                        <a:ea typeface="Calibri" charset="0"/>
                        <a:cs typeface="Times New Roman"/>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800" b="1"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55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0" i="0" u="none" strike="noStrike" cap="none" normalizeH="0" baseline="0" dirty="0">
                          <a:ln>
                            <a:noFill/>
                          </a:ln>
                          <a:solidFill>
                            <a:schemeClr val="accent1">
                              <a:lumMod val="50000"/>
                            </a:schemeClr>
                          </a:solidFill>
                          <a:effectLst/>
                          <a:latin typeface="Times New Roman"/>
                          <a:ea typeface="Calibri" charset="0"/>
                          <a:cs typeface="Times New Roman"/>
                        </a:rPr>
                        <a:t>Sobral </a:t>
                      </a:r>
                      <a:r>
                        <a:rPr kumimoji="0" lang="pt-BR" sz="1800" b="0" i="0" u="none" strike="noStrike" cap="none" normalizeH="0" baseline="0" dirty="0" smtClean="0">
                          <a:ln>
                            <a:noFill/>
                          </a:ln>
                          <a:solidFill>
                            <a:schemeClr val="accent1">
                              <a:lumMod val="50000"/>
                            </a:schemeClr>
                          </a:solidFill>
                          <a:effectLst/>
                          <a:latin typeface="Times New Roman"/>
                          <a:ea typeface="Calibri" charset="0"/>
                          <a:cs typeface="Times New Roman"/>
                        </a:rPr>
                        <a:t>(</a:t>
                      </a:r>
                      <a:r>
                        <a:rPr kumimoji="0" lang="pt-BR" sz="1800" b="0" i="0" u="none" strike="noStrike" cap="none" normalizeH="0" baseline="0" dirty="0">
                          <a:ln>
                            <a:noFill/>
                          </a:ln>
                          <a:solidFill>
                            <a:schemeClr val="accent1">
                              <a:lumMod val="50000"/>
                            </a:schemeClr>
                          </a:solidFill>
                          <a:effectLst/>
                          <a:latin typeface="Times New Roman"/>
                          <a:ea typeface="Calibri" charset="0"/>
                          <a:cs typeface="Times New Roman"/>
                        </a:rPr>
                        <a:t>CE)</a:t>
                      </a:r>
                      <a:endParaRPr kumimoji="0" lang="en-US" sz="1800" b="0" i="0" u="none" strike="noStrike" cap="none" normalizeH="0" baseline="0" dirty="0">
                        <a:ln>
                          <a:noFill/>
                        </a:ln>
                        <a:solidFill>
                          <a:schemeClr val="accent1">
                            <a:lumMod val="50000"/>
                          </a:schemeClr>
                        </a:solidFill>
                        <a:effectLst/>
                        <a:latin typeface="Times New Roman"/>
                        <a:ea typeface="Calibri" charset="0"/>
                        <a:cs typeface="Times New Roman"/>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20638" marR="0" lvl="0" indent="-20638" algn="just"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dirty="0" err="1" smtClean="0">
                          <a:ln>
                            <a:noFill/>
                          </a:ln>
                          <a:solidFill>
                            <a:srgbClr val="00664D"/>
                          </a:solidFill>
                          <a:effectLst/>
                          <a:latin typeface="Times New Roman"/>
                          <a:ea typeface="Calibri" charset="0"/>
                          <a:cs typeface="Times New Roman"/>
                        </a:rPr>
                        <a:t>Luvissolo</a:t>
                      </a:r>
                      <a:r>
                        <a:rPr kumimoji="0" lang="en-US" sz="1800" b="0" i="0" u="none" strike="noStrike" cap="none" normalizeH="0" baseline="0" dirty="0" smtClean="0">
                          <a:ln>
                            <a:noFill/>
                          </a:ln>
                          <a:solidFill>
                            <a:srgbClr val="00664D"/>
                          </a:solidFill>
                          <a:effectLst/>
                          <a:latin typeface="Times New Roman"/>
                          <a:ea typeface="Calibri" charset="0"/>
                          <a:cs typeface="Times New Roman"/>
                        </a:rPr>
                        <a:t> </a:t>
                      </a:r>
                      <a:r>
                        <a:rPr kumimoji="0" lang="en-US" sz="1800" b="0" i="0" u="none" strike="noStrike" cap="none" normalizeH="0" baseline="0" dirty="0" err="1" smtClean="0">
                          <a:ln>
                            <a:noFill/>
                          </a:ln>
                          <a:solidFill>
                            <a:srgbClr val="00664D"/>
                          </a:solidFill>
                          <a:effectLst/>
                          <a:latin typeface="Times New Roman"/>
                          <a:ea typeface="Calibri" charset="0"/>
                          <a:cs typeface="Times New Roman"/>
                        </a:rPr>
                        <a:t>cromico</a:t>
                      </a:r>
                      <a:endParaRPr kumimoji="0" lang="en-US" sz="1800" b="0"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r>
                        <a:rPr lang="en-US" sz="1800" dirty="0" smtClean="0">
                          <a:solidFill>
                            <a:srgbClr val="00664D"/>
                          </a:solidFill>
                          <a:latin typeface="Times New Roman"/>
                          <a:cs typeface="Times New Roman"/>
                        </a:rPr>
                        <a:t>146,06</a:t>
                      </a:r>
                      <a:r>
                        <a:rPr lang="en-US" sz="1800" baseline="0" dirty="0" smtClean="0">
                          <a:solidFill>
                            <a:srgbClr val="00664D"/>
                          </a:solidFill>
                          <a:latin typeface="Times New Roman"/>
                          <a:cs typeface="Times New Roman"/>
                        </a:rPr>
                        <a:t> </a:t>
                      </a:r>
                      <a:r>
                        <a:rPr lang="en-US" sz="1800" baseline="0" dirty="0" err="1" smtClean="0">
                          <a:solidFill>
                            <a:srgbClr val="00664D"/>
                          </a:solidFill>
                          <a:latin typeface="Times New Roman"/>
                          <a:cs typeface="Times New Roman"/>
                        </a:rPr>
                        <a:t>até</a:t>
                      </a:r>
                      <a:r>
                        <a:rPr lang="en-US" sz="1800" baseline="0" dirty="0" smtClean="0">
                          <a:solidFill>
                            <a:srgbClr val="00664D"/>
                          </a:solidFill>
                          <a:latin typeface="Times New Roman"/>
                          <a:cs typeface="Times New Roman"/>
                        </a:rPr>
                        <a:t> 36 cm</a:t>
                      </a:r>
                      <a:endParaRPr lang="en-US" sz="1800" dirty="0">
                        <a:solidFill>
                          <a:srgbClr val="00664D"/>
                        </a:solidFill>
                        <a:latin typeface="Times New Roman"/>
                        <a:cs typeface="Times New Roman"/>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00664D"/>
                          </a:solidFill>
                          <a:effectLst/>
                          <a:latin typeface="Times New Roman"/>
                          <a:ea typeface="Calibri" charset="0"/>
                          <a:cs typeface="Times New Roman"/>
                        </a:rPr>
                        <a:t>210,34  </a:t>
                      </a:r>
                      <a:r>
                        <a:rPr kumimoji="0" lang="en-US" sz="1800" b="1" i="0" u="none" strike="noStrike" cap="none" normalizeH="0" baseline="0" dirty="0" err="1" smtClean="0">
                          <a:ln>
                            <a:noFill/>
                          </a:ln>
                          <a:solidFill>
                            <a:srgbClr val="00664D"/>
                          </a:solidFill>
                          <a:effectLst/>
                          <a:latin typeface="Times New Roman"/>
                          <a:ea typeface="Calibri" charset="0"/>
                          <a:cs typeface="Times New Roman"/>
                        </a:rPr>
                        <a:t>até</a:t>
                      </a:r>
                      <a:r>
                        <a:rPr kumimoji="0" lang="en-US" sz="1800" b="1" i="0" u="none" strike="noStrike" cap="none" normalizeH="0" baseline="0" dirty="0" smtClean="0">
                          <a:ln>
                            <a:noFill/>
                          </a:ln>
                          <a:solidFill>
                            <a:srgbClr val="00664D"/>
                          </a:solidFill>
                          <a:effectLst/>
                          <a:latin typeface="Times New Roman"/>
                          <a:ea typeface="Calibri" charset="0"/>
                          <a:cs typeface="Times New Roman"/>
                        </a:rPr>
                        <a:t> 1m30cm</a:t>
                      </a:r>
                      <a:endParaRPr kumimoji="0" lang="en-US" sz="1800" b="1"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31552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0" i="0" u="none" strike="noStrike" cap="none" normalizeH="0" baseline="0" dirty="0">
                          <a:ln>
                            <a:noFill/>
                          </a:ln>
                          <a:solidFill>
                            <a:schemeClr val="accent1">
                              <a:lumMod val="50000"/>
                            </a:schemeClr>
                          </a:solidFill>
                          <a:effectLst/>
                          <a:latin typeface="Times New Roman"/>
                          <a:ea typeface="Calibri" charset="0"/>
                          <a:cs typeface="Times New Roman"/>
                        </a:rPr>
                        <a:t>Campina </a:t>
                      </a:r>
                      <a:r>
                        <a:rPr kumimoji="0" lang="pt-BR" sz="1800" b="0" i="0" u="none" strike="noStrike" cap="none" normalizeH="0" baseline="0" dirty="0" smtClean="0">
                          <a:ln>
                            <a:noFill/>
                          </a:ln>
                          <a:solidFill>
                            <a:schemeClr val="accent1">
                              <a:lumMod val="50000"/>
                            </a:schemeClr>
                          </a:solidFill>
                          <a:effectLst/>
                          <a:latin typeface="Times New Roman"/>
                          <a:ea typeface="Calibri" charset="0"/>
                          <a:cs typeface="Times New Roman"/>
                        </a:rPr>
                        <a:t>Grande(</a:t>
                      </a:r>
                      <a:r>
                        <a:rPr kumimoji="0" lang="pt-BR" sz="1800" b="0" i="0" u="none" strike="noStrike" cap="none" normalizeH="0" baseline="0" dirty="0">
                          <a:ln>
                            <a:noFill/>
                          </a:ln>
                          <a:solidFill>
                            <a:schemeClr val="accent1">
                              <a:lumMod val="50000"/>
                            </a:schemeClr>
                          </a:solidFill>
                          <a:effectLst/>
                          <a:latin typeface="Times New Roman"/>
                          <a:ea typeface="Calibri" charset="0"/>
                          <a:cs typeface="Times New Roman"/>
                        </a:rPr>
                        <a:t>PB)</a:t>
                      </a:r>
                      <a:endParaRPr kumimoji="0" lang="en-US" sz="1800" b="0" i="0" u="none" strike="noStrike" cap="none" normalizeH="0" baseline="0" dirty="0">
                        <a:ln>
                          <a:noFill/>
                        </a:ln>
                        <a:solidFill>
                          <a:schemeClr val="accent1">
                            <a:lumMod val="50000"/>
                          </a:schemeClr>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rgbClr val="00664D"/>
                          </a:solidFill>
                          <a:effectLst/>
                          <a:latin typeface="Times New Roman"/>
                          <a:ea typeface="Calibri" charset="0"/>
                          <a:cs typeface="Times New Roman"/>
                        </a:rPr>
                        <a:t>Neossolo</a:t>
                      </a:r>
                      <a:r>
                        <a:rPr kumimoji="0" lang="en-US" sz="1800" b="0" i="0" u="none" strike="noStrike" cap="none" normalizeH="0" baseline="0" dirty="0" smtClean="0">
                          <a:ln>
                            <a:noFill/>
                          </a:ln>
                          <a:solidFill>
                            <a:srgbClr val="00664D"/>
                          </a:solidFill>
                          <a:effectLst/>
                          <a:latin typeface="Times New Roman"/>
                          <a:ea typeface="Calibri" charset="0"/>
                          <a:cs typeface="Times New Roman"/>
                        </a:rPr>
                        <a:t> </a:t>
                      </a:r>
                      <a:r>
                        <a:rPr kumimoji="0" lang="en-US" sz="1800" b="0" i="0" u="none" strike="noStrike" cap="none" normalizeH="0" baseline="0" dirty="0" err="1" smtClean="0">
                          <a:ln>
                            <a:noFill/>
                          </a:ln>
                          <a:solidFill>
                            <a:srgbClr val="00664D"/>
                          </a:solidFill>
                          <a:effectLst/>
                          <a:latin typeface="Times New Roman"/>
                          <a:ea typeface="Calibri" charset="0"/>
                          <a:cs typeface="Times New Roman"/>
                        </a:rPr>
                        <a:t>litólico</a:t>
                      </a:r>
                      <a:endParaRPr kumimoji="0" lang="en-US" sz="1800" b="0"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r>
                        <a:rPr lang="en-US" sz="1800" dirty="0" smtClean="0">
                          <a:solidFill>
                            <a:srgbClr val="00664D"/>
                          </a:solidFill>
                          <a:latin typeface="Times New Roman"/>
                          <a:cs typeface="Times New Roman"/>
                        </a:rPr>
                        <a:t>66,93 </a:t>
                      </a:r>
                      <a:r>
                        <a:rPr lang="en-US" sz="1800" dirty="0" err="1" smtClean="0">
                          <a:solidFill>
                            <a:srgbClr val="00664D"/>
                          </a:solidFill>
                          <a:latin typeface="Times New Roman"/>
                          <a:cs typeface="Times New Roman"/>
                        </a:rPr>
                        <a:t>até</a:t>
                      </a:r>
                      <a:r>
                        <a:rPr lang="en-US" sz="1800" dirty="0" smtClean="0">
                          <a:solidFill>
                            <a:srgbClr val="00664D"/>
                          </a:solidFill>
                          <a:latin typeface="Times New Roman"/>
                          <a:cs typeface="Times New Roman"/>
                        </a:rPr>
                        <a:t> 20</a:t>
                      </a:r>
                      <a:r>
                        <a:rPr lang="en-US" sz="1800" baseline="0" dirty="0" smtClean="0">
                          <a:solidFill>
                            <a:srgbClr val="00664D"/>
                          </a:solidFill>
                          <a:latin typeface="Times New Roman"/>
                          <a:cs typeface="Times New Roman"/>
                        </a:rPr>
                        <a:t> cm </a:t>
                      </a:r>
                      <a:endParaRPr lang="en-US" sz="1800" dirty="0">
                        <a:solidFill>
                          <a:srgbClr val="00664D"/>
                        </a:solidFill>
                        <a:latin typeface="Times New Roman"/>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00664D"/>
                          </a:solidFill>
                          <a:effectLst/>
                          <a:latin typeface="Times New Roman"/>
                          <a:ea typeface="Calibri" charset="0"/>
                          <a:cs typeface="Times New Roman"/>
                        </a:rPr>
                        <a:t>122,57 </a:t>
                      </a:r>
                      <a:r>
                        <a:rPr kumimoji="0" lang="en-US" sz="1800" b="1" i="0" u="none" strike="noStrike" cap="none" normalizeH="0" baseline="0" dirty="0" err="1" smtClean="0">
                          <a:ln>
                            <a:noFill/>
                          </a:ln>
                          <a:solidFill>
                            <a:srgbClr val="00664D"/>
                          </a:solidFill>
                          <a:effectLst/>
                          <a:latin typeface="Times New Roman"/>
                          <a:ea typeface="Calibri" charset="0"/>
                          <a:cs typeface="Times New Roman"/>
                        </a:rPr>
                        <a:t>até</a:t>
                      </a:r>
                      <a:r>
                        <a:rPr kumimoji="0" lang="en-US" sz="1800" b="1" i="0" u="none" strike="noStrike" cap="none" normalizeH="0" baseline="0" dirty="0" smtClean="0">
                          <a:ln>
                            <a:noFill/>
                          </a:ln>
                          <a:solidFill>
                            <a:srgbClr val="00664D"/>
                          </a:solidFill>
                          <a:effectLst/>
                          <a:latin typeface="Times New Roman"/>
                          <a:ea typeface="Calibri" charset="0"/>
                          <a:cs typeface="Times New Roman"/>
                        </a:rPr>
                        <a:t> 70cm</a:t>
                      </a:r>
                      <a:endParaRPr kumimoji="0" lang="en-US" sz="1800" b="1"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r>
              <a:tr h="44919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0" i="0" u="none" strike="noStrike" cap="none" normalizeH="0" baseline="0" dirty="0" smtClean="0">
                          <a:ln>
                            <a:noFill/>
                          </a:ln>
                          <a:solidFill>
                            <a:schemeClr val="accent1">
                              <a:lumMod val="50000"/>
                            </a:schemeClr>
                          </a:solidFill>
                          <a:effectLst/>
                          <a:latin typeface="Times New Roman"/>
                          <a:ea typeface="Calibri" charset="0"/>
                          <a:cs typeface="Times New Roman"/>
                        </a:rPr>
                        <a:t>Mossoró (</a:t>
                      </a:r>
                      <a:r>
                        <a:rPr kumimoji="0" lang="pt-BR" sz="1800" b="0" i="0" u="none" strike="noStrike" cap="none" normalizeH="0" baseline="0" dirty="0">
                          <a:ln>
                            <a:noFill/>
                          </a:ln>
                          <a:solidFill>
                            <a:schemeClr val="accent1">
                              <a:lumMod val="50000"/>
                            </a:schemeClr>
                          </a:solidFill>
                          <a:effectLst/>
                          <a:latin typeface="Times New Roman"/>
                          <a:ea typeface="Calibri" charset="0"/>
                          <a:cs typeface="Times New Roman"/>
                        </a:rPr>
                        <a:t>RN)</a:t>
                      </a:r>
                      <a:endParaRPr kumimoji="0" lang="en-US" sz="1800" b="0" i="0" u="none" strike="noStrike" cap="none" normalizeH="0" baseline="0" dirty="0">
                        <a:ln>
                          <a:noFill/>
                        </a:ln>
                        <a:solidFill>
                          <a:schemeClr val="accent1">
                            <a:lumMod val="50000"/>
                          </a:schemeClr>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0" i="0" u="none" strike="noStrike" cap="none" normalizeH="0" baseline="0" dirty="0" err="1" smtClean="0">
                          <a:ln>
                            <a:noFill/>
                          </a:ln>
                          <a:solidFill>
                            <a:srgbClr val="00664D"/>
                          </a:solidFill>
                          <a:effectLst/>
                          <a:latin typeface="Times New Roman"/>
                          <a:ea typeface="Calibri" charset="0"/>
                          <a:cs typeface="Times New Roman"/>
                        </a:rPr>
                        <a:t>Latossolo</a:t>
                      </a:r>
                      <a:r>
                        <a:rPr kumimoji="0" lang="pt-BR" sz="1800" b="0" i="0" u="none" strike="noStrike" cap="none" normalizeH="0" baseline="0" dirty="0" smtClean="0">
                          <a:ln>
                            <a:noFill/>
                          </a:ln>
                          <a:solidFill>
                            <a:srgbClr val="00664D"/>
                          </a:solidFill>
                          <a:effectLst/>
                          <a:latin typeface="Times New Roman"/>
                          <a:ea typeface="Calibri" charset="0"/>
                          <a:cs typeface="Times New Roman"/>
                        </a:rPr>
                        <a:t> vermelho</a:t>
                      </a:r>
                      <a:endParaRPr kumimoji="0" lang="en-US" sz="1800" b="0"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r>
                        <a:rPr lang="en-US" sz="1800" dirty="0" smtClean="0">
                          <a:solidFill>
                            <a:srgbClr val="00664D"/>
                          </a:solidFill>
                          <a:latin typeface="Times New Roman"/>
                          <a:cs typeface="Times New Roman"/>
                        </a:rPr>
                        <a:t>41,96 </a:t>
                      </a:r>
                      <a:r>
                        <a:rPr lang="en-US" sz="1800" dirty="0" err="1" smtClean="0">
                          <a:solidFill>
                            <a:srgbClr val="00664D"/>
                          </a:solidFill>
                          <a:latin typeface="Times New Roman"/>
                          <a:cs typeface="Times New Roman"/>
                        </a:rPr>
                        <a:t>até</a:t>
                      </a:r>
                      <a:r>
                        <a:rPr lang="en-US" sz="1800" dirty="0" smtClean="0">
                          <a:solidFill>
                            <a:srgbClr val="00664D"/>
                          </a:solidFill>
                          <a:latin typeface="Times New Roman"/>
                          <a:cs typeface="Times New Roman"/>
                        </a:rPr>
                        <a:t> 30 cm</a:t>
                      </a:r>
                      <a:endParaRPr lang="en-US" sz="1800" dirty="0">
                        <a:solidFill>
                          <a:srgbClr val="00664D"/>
                        </a:solidFill>
                        <a:latin typeface="Times New Roman"/>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00664D"/>
                          </a:solidFill>
                          <a:effectLst/>
                          <a:latin typeface="Times New Roman"/>
                          <a:ea typeface="Calibri" charset="0"/>
                          <a:cs typeface="Times New Roman"/>
                        </a:rPr>
                        <a:t>193,43  </a:t>
                      </a:r>
                      <a:r>
                        <a:rPr kumimoji="0" lang="en-US" sz="1800" b="1" i="0" u="none" strike="noStrike" cap="none" normalizeH="0" baseline="0" dirty="0" err="1" smtClean="0">
                          <a:ln>
                            <a:noFill/>
                          </a:ln>
                          <a:solidFill>
                            <a:srgbClr val="00664D"/>
                          </a:solidFill>
                          <a:effectLst/>
                          <a:latin typeface="Times New Roman"/>
                          <a:ea typeface="Calibri" charset="0"/>
                          <a:cs typeface="Times New Roman"/>
                        </a:rPr>
                        <a:t>até</a:t>
                      </a:r>
                      <a:r>
                        <a:rPr kumimoji="0" lang="en-US" sz="1800" b="1" i="0" u="none" strike="noStrike" cap="none" normalizeH="0" baseline="0" dirty="0" smtClean="0">
                          <a:ln>
                            <a:noFill/>
                          </a:ln>
                          <a:solidFill>
                            <a:srgbClr val="00664D"/>
                          </a:solidFill>
                          <a:effectLst/>
                          <a:latin typeface="Times New Roman"/>
                          <a:ea typeface="Calibri" charset="0"/>
                          <a:cs typeface="Times New Roman"/>
                        </a:rPr>
                        <a:t> 2m</a:t>
                      </a:r>
                      <a:endParaRPr kumimoji="0" lang="en-US" sz="1800" b="1"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r>
              <a:tr h="63105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0" i="0" u="none" strike="noStrike" cap="none" normalizeH="0" baseline="0" dirty="0">
                          <a:ln>
                            <a:noFill/>
                          </a:ln>
                          <a:solidFill>
                            <a:schemeClr val="accent1">
                              <a:lumMod val="50000"/>
                            </a:schemeClr>
                          </a:solidFill>
                          <a:effectLst/>
                          <a:latin typeface="Times New Roman"/>
                          <a:ea typeface="Calibri" charset="0"/>
                          <a:cs typeface="Times New Roman"/>
                        </a:rPr>
                        <a:t>Ribeira do Pombal (BA)</a:t>
                      </a:r>
                      <a:endParaRPr kumimoji="0" lang="en-US" sz="1800" b="0" i="0" u="none" strike="noStrike" cap="none" normalizeH="0" baseline="0" dirty="0">
                        <a:ln>
                          <a:noFill/>
                        </a:ln>
                        <a:solidFill>
                          <a:schemeClr val="accent1">
                            <a:lumMod val="50000"/>
                          </a:schemeClr>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rgbClr val="00664D"/>
                          </a:solidFill>
                          <a:effectLst/>
                          <a:latin typeface="Times New Roman"/>
                          <a:ea typeface="Calibri" charset="0"/>
                          <a:cs typeface="Times New Roman"/>
                        </a:rPr>
                        <a:t>Argissolo</a:t>
                      </a:r>
                      <a:r>
                        <a:rPr kumimoji="0" lang="en-US" sz="1800" b="0" i="0" u="none" strike="noStrike" cap="none" normalizeH="0" baseline="0" dirty="0" smtClean="0">
                          <a:ln>
                            <a:noFill/>
                          </a:ln>
                          <a:solidFill>
                            <a:srgbClr val="00664D"/>
                          </a:solidFill>
                          <a:effectLst/>
                          <a:latin typeface="Times New Roman"/>
                          <a:ea typeface="Calibri" charset="0"/>
                          <a:cs typeface="Times New Roman"/>
                        </a:rPr>
                        <a:t> </a:t>
                      </a:r>
                      <a:r>
                        <a:rPr kumimoji="0" lang="en-US" sz="1800" b="0" i="0" u="none" strike="noStrike" cap="none" normalizeH="0" baseline="0" dirty="0" err="1" smtClean="0">
                          <a:ln>
                            <a:noFill/>
                          </a:ln>
                          <a:solidFill>
                            <a:srgbClr val="00664D"/>
                          </a:solidFill>
                          <a:effectLst/>
                          <a:latin typeface="Times New Roman"/>
                          <a:ea typeface="Calibri" charset="0"/>
                          <a:cs typeface="Times New Roman"/>
                        </a:rPr>
                        <a:t>Amarelo</a:t>
                      </a:r>
                      <a:endParaRPr kumimoji="0" lang="en-US" sz="1800" b="0"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r>
                        <a:rPr lang="en-US" sz="1800" dirty="0" smtClean="0">
                          <a:solidFill>
                            <a:srgbClr val="00664D"/>
                          </a:solidFill>
                          <a:latin typeface="Times New Roman"/>
                          <a:cs typeface="Times New Roman"/>
                        </a:rPr>
                        <a:t>57,18 </a:t>
                      </a:r>
                      <a:r>
                        <a:rPr lang="en-US" sz="1800" dirty="0" err="1" smtClean="0">
                          <a:solidFill>
                            <a:srgbClr val="00664D"/>
                          </a:solidFill>
                          <a:latin typeface="Times New Roman"/>
                          <a:cs typeface="Times New Roman"/>
                        </a:rPr>
                        <a:t>até</a:t>
                      </a:r>
                      <a:r>
                        <a:rPr lang="en-US" sz="1800" dirty="0" smtClean="0">
                          <a:solidFill>
                            <a:srgbClr val="00664D"/>
                          </a:solidFill>
                          <a:latin typeface="Times New Roman"/>
                          <a:cs typeface="Times New Roman"/>
                        </a:rPr>
                        <a:t> 45 cm</a:t>
                      </a:r>
                      <a:endParaRPr lang="en-US" sz="1800" dirty="0">
                        <a:solidFill>
                          <a:srgbClr val="00664D"/>
                        </a:solidFill>
                        <a:latin typeface="Times New Roman"/>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00664D"/>
                          </a:solidFill>
                          <a:effectLst/>
                          <a:latin typeface="Times New Roman"/>
                          <a:ea typeface="Calibri" charset="0"/>
                          <a:cs typeface="Times New Roman"/>
                        </a:rPr>
                        <a:t>92,37  </a:t>
                      </a:r>
                      <a:r>
                        <a:rPr kumimoji="0" lang="en-US" sz="1800" b="1" i="0" u="none" strike="noStrike" cap="none" normalizeH="0" baseline="0" dirty="0" err="1" smtClean="0">
                          <a:ln>
                            <a:noFill/>
                          </a:ln>
                          <a:solidFill>
                            <a:srgbClr val="00664D"/>
                          </a:solidFill>
                          <a:effectLst/>
                          <a:latin typeface="Times New Roman"/>
                          <a:ea typeface="Calibri" charset="0"/>
                          <a:cs typeface="Times New Roman"/>
                        </a:rPr>
                        <a:t>até</a:t>
                      </a:r>
                      <a:r>
                        <a:rPr kumimoji="0" lang="en-US" sz="1800" b="1" i="0" u="none" strike="noStrike" cap="none" normalizeH="0" baseline="0" dirty="0" smtClean="0">
                          <a:ln>
                            <a:noFill/>
                          </a:ln>
                          <a:solidFill>
                            <a:srgbClr val="00664D"/>
                          </a:solidFill>
                          <a:effectLst/>
                          <a:latin typeface="Times New Roman"/>
                          <a:ea typeface="Calibri" charset="0"/>
                          <a:cs typeface="Times New Roman"/>
                        </a:rPr>
                        <a:t>  1m70cm</a:t>
                      </a:r>
                      <a:endParaRPr kumimoji="0" lang="en-US" sz="1800" b="1"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r>
              <a:tr h="31552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0" i="0" u="none" strike="noStrike" cap="none" normalizeH="0" baseline="0" dirty="0" smtClean="0">
                          <a:ln>
                            <a:noFill/>
                          </a:ln>
                          <a:solidFill>
                            <a:schemeClr val="accent1">
                              <a:lumMod val="50000"/>
                            </a:schemeClr>
                          </a:solidFill>
                          <a:effectLst/>
                          <a:latin typeface="Times New Roman"/>
                          <a:ea typeface="Calibri" charset="0"/>
                          <a:cs typeface="Times New Roman"/>
                        </a:rPr>
                        <a:t>Araripina (</a:t>
                      </a:r>
                      <a:r>
                        <a:rPr kumimoji="0" lang="pt-BR" sz="1800" b="0" i="0" u="none" strike="noStrike" cap="none" normalizeH="0" baseline="0" dirty="0">
                          <a:ln>
                            <a:noFill/>
                          </a:ln>
                          <a:solidFill>
                            <a:schemeClr val="accent1">
                              <a:lumMod val="50000"/>
                            </a:schemeClr>
                          </a:solidFill>
                          <a:effectLst/>
                          <a:latin typeface="Times New Roman"/>
                          <a:ea typeface="Calibri" charset="0"/>
                          <a:cs typeface="Times New Roman"/>
                        </a:rPr>
                        <a:t>PE)</a:t>
                      </a:r>
                      <a:endParaRPr kumimoji="0" lang="en-US" sz="1800" b="0" i="0" u="none" strike="noStrike" cap="none" normalizeH="0" baseline="0" dirty="0">
                        <a:ln>
                          <a:noFill/>
                        </a:ln>
                        <a:solidFill>
                          <a:schemeClr val="accent1">
                            <a:lumMod val="50000"/>
                          </a:schemeClr>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0" i="0" u="none" strike="noStrike" cap="none" normalizeH="0" baseline="0" dirty="0" err="1" smtClean="0">
                          <a:ln>
                            <a:noFill/>
                          </a:ln>
                          <a:solidFill>
                            <a:srgbClr val="00664D"/>
                          </a:solidFill>
                          <a:effectLst/>
                          <a:latin typeface="Times New Roman"/>
                          <a:ea typeface="Calibri" charset="0"/>
                          <a:cs typeface="Times New Roman"/>
                        </a:rPr>
                        <a:t>Latossolo</a:t>
                      </a:r>
                      <a:r>
                        <a:rPr kumimoji="0" lang="pt-BR" sz="1800" b="0" i="0" u="none" strike="noStrike" cap="none" normalizeH="0" baseline="0" dirty="0" smtClean="0">
                          <a:ln>
                            <a:noFill/>
                          </a:ln>
                          <a:solidFill>
                            <a:srgbClr val="00664D"/>
                          </a:solidFill>
                          <a:effectLst/>
                          <a:latin typeface="Times New Roman"/>
                          <a:ea typeface="Calibri" charset="0"/>
                          <a:cs typeface="Times New Roman"/>
                        </a:rPr>
                        <a:t> amarelo</a:t>
                      </a:r>
                      <a:endParaRPr kumimoji="0" lang="en-US" sz="1800" b="0"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r>
                        <a:rPr lang="en-US" sz="1800" dirty="0" smtClean="0">
                          <a:solidFill>
                            <a:srgbClr val="00664D"/>
                          </a:solidFill>
                          <a:latin typeface="Times New Roman"/>
                          <a:cs typeface="Times New Roman"/>
                        </a:rPr>
                        <a:t>82,24 </a:t>
                      </a:r>
                      <a:r>
                        <a:rPr lang="en-US" sz="1800" dirty="0" err="1" smtClean="0">
                          <a:solidFill>
                            <a:srgbClr val="00664D"/>
                          </a:solidFill>
                          <a:latin typeface="Times New Roman"/>
                          <a:cs typeface="Times New Roman"/>
                        </a:rPr>
                        <a:t>até</a:t>
                      </a:r>
                      <a:r>
                        <a:rPr lang="en-US" sz="1800" dirty="0" smtClean="0">
                          <a:solidFill>
                            <a:srgbClr val="00664D"/>
                          </a:solidFill>
                          <a:latin typeface="Times New Roman"/>
                          <a:cs typeface="Times New Roman"/>
                        </a:rPr>
                        <a:t>  40 cm</a:t>
                      </a:r>
                      <a:endParaRPr lang="en-US" sz="1800" dirty="0">
                        <a:solidFill>
                          <a:srgbClr val="00664D"/>
                        </a:solidFill>
                        <a:latin typeface="Times New Roman"/>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00664D"/>
                          </a:solidFill>
                          <a:effectLst/>
                          <a:latin typeface="Times New Roman"/>
                          <a:ea typeface="Calibri" charset="0"/>
                          <a:cs typeface="Times New Roman"/>
                        </a:rPr>
                        <a:t>326,43 </a:t>
                      </a:r>
                      <a:r>
                        <a:rPr kumimoji="0" lang="en-US" sz="1800" b="1" i="0" u="none" strike="noStrike" cap="none" normalizeH="0" baseline="0" dirty="0" err="1" smtClean="0">
                          <a:ln>
                            <a:noFill/>
                          </a:ln>
                          <a:solidFill>
                            <a:srgbClr val="00664D"/>
                          </a:solidFill>
                          <a:effectLst/>
                          <a:latin typeface="Times New Roman"/>
                          <a:ea typeface="Calibri" charset="0"/>
                          <a:cs typeface="Times New Roman"/>
                        </a:rPr>
                        <a:t>até</a:t>
                      </a:r>
                      <a:r>
                        <a:rPr kumimoji="0" lang="en-US" sz="1800" b="1" i="0" u="none" strike="noStrike" cap="none" normalizeH="0" baseline="0" dirty="0" smtClean="0">
                          <a:ln>
                            <a:noFill/>
                          </a:ln>
                          <a:solidFill>
                            <a:srgbClr val="00664D"/>
                          </a:solidFill>
                          <a:effectLst/>
                          <a:latin typeface="Times New Roman"/>
                          <a:ea typeface="Calibri" charset="0"/>
                          <a:cs typeface="Times New Roman"/>
                        </a:rPr>
                        <a:t> 2m</a:t>
                      </a:r>
                      <a:endParaRPr kumimoji="0" lang="en-US" sz="1800" b="1"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r>
              <a:tr h="63105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pt-BR" sz="1800" b="0" i="0" u="none" strike="noStrike" cap="none" normalizeH="0" baseline="0" dirty="0">
                          <a:ln>
                            <a:noFill/>
                          </a:ln>
                          <a:solidFill>
                            <a:schemeClr val="accent1">
                              <a:lumMod val="50000"/>
                            </a:schemeClr>
                          </a:solidFill>
                          <a:effectLst/>
                          <a:latin typeface="Times New Roman"/>
                          <a:ea typeface="Calibri" charset="0"/>
                          <a:cs typeface="Times New Roman"/>
                        </a:rPr>
                        <a:t>Nossa Senhora da Glória (SE)</a:t>
                      </a:r>
                      <a:endParaRPr kumimoji="0" lang="en-US" sz="1800" b="0" i="0" u="none" strike="noStrike" cap="none" normalizeH="0" baseline="0" dirty="0">
                        <a:ln>
                          <a:noFill/>
                        </a:ln>
                        <a:solidFill>
                          <a:schemeClr val="accent1">
                            <a:lumMod val="50000"/>
                          </a:schemeClr>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rgbClr val="00664D"/>
                          </a:solidFill>
                          <a:effectLst/>
                          <a:latin typeface="Times New Roman"/>
                          <a:ea typeface="Calibri" charset="0"/>
                          <a:cs typeface="Times New Roman"/>
                        </a:rPr>
                        <a:t>Luvissolo</a:t>
                      </a:r>
                      <a:r>
                        <a:rPr kumimoji="0" lang="en-US" sz="1800" b="0" i="0" u="none" strike="noStrike" cap="none" normalizeH="0" baseline="0" dirty="0" smtClean="0">
                          <a:ln>
                            <a:noFill/>
                          </a:ln>
                          <a:solidFill>
                            <a:srgbClr val="00664D"/>
                          </a:solidFill>
                          <a:effectLst/>
                          <a:latin typeface="Times New Roman"/>
                          <a:ea typeface="Calibri" charset="0"/>
                          <a:cs typeface="Times New Roman"/>
                        </a:rPr>
                        <a:t> </a:t>
                      </a:r>
                      <a:r>
                        <a:rPr kumimoji="0" lang="en-US" sz="1800" b="0" i="0" u="none" strike="noStrike" cap="none" normalizeH="0" baseline="0" dirty="0" err="1" smtClean="0">
                          <a:ln>
                            <a:noFill/>
                          </a:ln>
                          <a:solidFill>
                            <a:srgbClr val="00664D"/>
                          </a:solidFill>
                          <a:effectLst/>
                          <a:latin typeface="Times New Roman"/>
                          <a:ea typeface="Calibri" charset="0"/>
                          <a:cs typeface="Times New Roman"/>
                        </a:rPr>
                        <a:t>Háplico</a:t>
                      </a:r>
                      <a:endParaRPr kumimoji="0" lang="en-US" sz="1800" b="0"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r>
                        <a:rPr lang="en-US" sz="1800" dirty="0" smtClean="0">
                          <a:solidFill>
                            <a:srgbClr val="00664D"/>
                          </a:solidFill>
                          <a:latin typeface="Times New Roman"/>
                          <a:cs typeface="Times New Roman"/>
                        </a:rPr>
                        <a:t>254,01 </a:t>
                      </a:r>
                      <a:r>
                        <a:rPr lang="en-US" sz="1800" dirty="0" err="1" smtClean="0">
                          <a:solidFill>
                            <a:srgbClr val="00664D"/>
                          </a:solidFill>
                          <a:latin typeface="Times New Roman"/>
                          <a:cs typeface="Times New Roman"/>
                        </a:rPr>
                        <a:t>até</a:t>
                      </a:r>
                      <a:r>
                        <a:rPr lang="en-US" sz="1800" dirty="0" smtClean="0">
                          <a:solidFill>
                            <a:srgbClr val="00664D"/>
                          </a:solidFill>
                          <a:latin typeface="Times New Roman"/>
                          <a:cs typeface="Times New Roman"/>
                        </a:rPr>
                        <a:t> 50 cm</a:t>
                      </a:r>
                      <a:endParaRPr lang="en-US" sz="1800" dirty="0">
                        <a:solidFill>
                          <a:srgbClr val="00664D"/>
                        </a:solidFill>
                        <a:latin typeface="Times New Roman"/>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00664D"/>
                          </a:solidFill>
                          <a:effectLst/>
                          <a:latin typeface="Times New Roman"/>
                          <a:ea typeface="Calibri" charset="0"/>
                          <a:cs typeface="Times New Roman"/>
                        </a:rPr>
                        <a:t>437,48  </a:t>
                      </a:r>
                      <a:r>
                        <a:rPr kumimoji="0" lang="en-US" sz="1800" b="1" i="0" u="none" strike="noStrike" cap="none" normalizeH="0" baseline="0" dirty="0" err="1" smtClean="0">
                          <a:ln>
                            <a:noFill/>
                          </a:ln>
                          <a:solidFill>
                            <a:srgbClr val="00664D"/>
                          </a:solidFill>
                          <a:effectLst/>
                          <a:latin typeface="Times New Roman"/>
                          <a:ea typeface="Calibri" charset="0"/>
                          <a:cs typeface="Times New Roman"/>
                        </a:rPr>
                        <a:t>até</a:t>
                      </a:r>
                      <a:r>
                        <a:rPr kumimoji="0" lang="en-US" sz="1800" b="1" i="0" u="none" strike="noStrike" cap="none" normalizeH="0" baseline="0" dirty="0" smtClean="0">
                          <a:ln>
                            <a:noFill/>
                          </a:ln>
                          <a:solidFill>
                            <a:srgbClr val="00664D"/>
                          </a:solidFill>
                          <a:effectLst/>
                          <a:latin typeface="Times New Roman"/>
                          <a:ea typeface="Calibri" charset="0"/>
                          <a:cs typeface="Times New Roman"/>
                        </a:rPr>
                        <a:t> 1m20cm</a:t>
                      </a:r>
                      <a:endParaRPr kumimoji="0" lang="en-US" sz="1800" b="1"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r>
              <a:tr h="63105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chemeClr val="accent1">
                              <a:lumMod val="50000"/>
                            </a:schemeClr>
                          </a:solidFill>
                          <a:effectLst/>
                          <a:latin typeface="Times New Roman"/>
                          <a:ea typeface="Calibri" charset="0"/>
                          <a:cs typeface="Times New Roman"/>
                        </a:rPr>
                        <a:t>Petrolina</a:t>
                      </a:r>
                      <a:r>
                        <a:rPr kumimoji="0" lang="en-US" sz="1800" b="0" i="0" u="none" strike="noStrike" cap="none" normalizeH="0" baseline="0" dirty="0" smtClean="0">
                          <a:ln>
                            <a:noFill/>
                          </a:ln>
                          <a:solidFill>
                            <a:schemeClr val="accent1">
                              <a:lumMod val="50000"/>
                            </a:schemeClr>
                          </a:solidFill>
                          <a:effectLst/>
                          <a:latin typeface="Times New Roman"/>
                          <a:ea typeface="Calibri" charset="0"/>
                          <a:cs typeface="Times New Roman"/>
                        </a:rPr>
                        <a:t> (</a:t>
                      </a:r>
                      <a:r>
                        <a:rPr kumimoji="0" lang="en-US" sz="1800" b="0" i="0" u="none" strike="noStrike" cap="none" normalizeH="0" baseline="0" dirty="0">
                          <a:ln>
                            <a:noFill/>
                          </a:ln>
                          <a:solidFill>
                            <a:schemeClr val="accent1">
                              <a:lumMod val="50000"/>
                            </a:schemeClr>
                          </a:solidFill>
                          <a:effectLst/>
                          <a:latin typeface="Times New Roman"/>
                          <a:ea typeface="Calibri" charset="0"/>
                          <a:cs typeface="Times New Roman"/>
                        </a:rPr>
                        <a:t>PE)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rgbClr val="00664D"/>
                          </a:solidFill>
                          <a:effectLst/>
                          <a:latin typeface="Times New Roman"/>
                          <a:ea typeface="Calibri" charset="0"/>
                          <a:cs typeface="Times New Roman"/>
                        </a:rPr>
                        <a:t>Argissolo</a:t>
                      </a:r>
                      <a:r>
                        <a:rPr kumimoji="0" lang="en-US" sz="1800" b="0" i="0" u="none" strike="noStrike" cap="none" normalizeH="0" baseline="0" dirty="0" smtClean="0">
                          <a:ln>
                            <a:noFill/>
                          </a:ln>
                          <a:solidFill>
                            <a:srgbClr val="00664D"/>
                          </a:solidFill>
                          <a:effectLst/>
                          <a:latin typeface="Times New Roman"/>
                          <a:ea typeface="Calibri" charset="0"/>
                          <a:cs typeface="Times New Roman"/>
                        </a:rPr>
                        <a:t> </a:t>
                      </a:r>
                      <a:r>
                        <a:rPr kumimoji="0" lang="en-US" sz="1800" b="0" i="0" u="none" strike="noStrike" cap="none" normalizeH="0" baseline="0" dirty="0" err="1" smtClean="0">
                          <a:ln>
                            <a:noFill/>
                          </a:ln>
                          <a:solidFill>
                            <a:srgbClr val="00664D"/>
                          </a:solidFill>
                          <a:effectLst/>
                          <a:latin typeface="Times New Roman"/>
                          <a:ea typeface="Calibri" charset="0"/>
                          <a:cs typeface="Times New Roman"/>
                        </a:rPr>
                        <a:t>vermelho</a:t>
                      </a:r>
                      <a:r>
                        <a:rPr kumimoji="0" lang="en-US" sz="1800" b="0" i="0" u="none" strike="noStrike" cap="none" normalizeH="0" baseline="0" dirty="0" smtClean="0">
                          <a:ln>
                            <a:noFill/>
                          </a:ln>
                          <a:solidFill>
                            <a:srgbClr val="00664D"/>
                          </a:solidFill>
                          <a:effectLst/>
                          <a:latin typeface="Times New Roman"/>
                          <a:ea typeface="Calibri" charset="0"/>
                          <a:cs typeface="Times New Roman"/>
                        </a:rPr>
                        <a:t> </a:t>
                      </a:r>
                      <a:r>
                        <a:rPr kumimoji="0" lang="en-US" sz="1800" b="0" i="0" u="none" strike="noStrike" cap="none" normalizeH="0" baseline="0" dirty="0" err="1" smtClean="0">
                          <a:ln>
                            <a:noFill/>
                          </a:ln>
                          <a:solidFill>
                            <a:srgbClr val="00664D"/>
                          </a:solidFill>
                          <a:effectLst/>
                          <a:latin typeface="Times New Roman"/>
                          <a:ea typeface="Calibri" charset="0"/>
                          <a:cs typeface="Times New Roman"/>
                        </a:rPr>
                        <a:t>amarelo</a:t>
                      </a:r>
                      <a:endParaRPr kumimoji="0" lang="en-US" sz="1800" b="0"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r>
                        <a:rPr lang="en-US" sz="1800" dirty="0" smtClean="0">
                          <a:solidFill>
                            <a:srgbClr val="00664D"/>
                          </a:solidFill>
                          <a:latin typeface="Times New Roman"/>
                          <a:cs typeface="Times New Roman"/>
                        </a:rPr>
                        <a:t>128,31 </a:t>
                      </a:r>
                      <a:r>
                        <a:rPr lang="en-US" sz="1800" dirty="0" err="1" smtClean="0">
                          <a:solidFill>
                            <a:srgbClr val="00664D"/>
                          </a:solidFill>
                          <a:latin typeface="Times New Roman"/>
                          <a:cs typeface="Times New Roman"/>
                        </a:rPr>
                        <a:t>até</a:t>
                      </a:r>
                      <a:r>
                        <a:rPr lang="en-US" sz="1800" dirty="0" smtClean="0">
                          <a:solidFill>
                            <a:srgbClr val="00664D"/>
                          </a:solidFill>
                          <a:latin typeface="Times New Roman"/>
                          <a:cs typeface="Times New Roman"/>
                        </a:rPr>
                        <a:t> 40 cm</a:t>
                      </a:r>
                      <a:endParaRPr lang="en-US" sz="1800" dirty="0">
                        <a:solidFill>
                          <a:srgbClr val="00664D"/>
                        </a:solidFill>
                        <a:latin typeface="Times New Roman"/>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00664D"/>
                          </a:solidFill>
                          <a:effectLst/>
                          <a:latin typeface="Times New Roman"/>
                          <a:ea typeface="Calibri" charset="0"/>
                          <a:cs typeface="Times New Roman"/>
                        </a:rPr>
                        <a:t>213,9 </a:t>
                      </a:r>
                      <a:r>
                        <a:rPr kumimoji="0" lang="en-US" sz="1800" b="1" i="0" u="none" strike="noStrike" cap="none" normalizeH="0" baseline="0" dirty="0" err="1" smtClean="0">
                          <a:ln>
                            <a:noFill/>
                          </a:ln>
                          <a:solidFill>
                            <a:srgbClr val="00664D"/>
                          </a:solidFill>
                          <a:effectLst/>
                          <a:latin typeface="Times New Roman"/>
                          <a:ea typeface="Calibri" charset="0"/>
                          <a:cs typeface="Times New Roman"/>
                        </a:rPr>
                        <a:t>até</a:t>
                      </a:r>
                      <a:r>
                        <a:rPr kumimoji="0" lang="en-US" sz="1800" b="1" i="0" u="none" strike="noStrike" cap="none" normalizeH="0" baseline="0" dirty="0" smtClean="0">
                          <a:ln>
                            <a:noFill/>
                          </a:ln>
                          <a:solidFill>
                            <a:srgbClr val="00664D"/>
                          </a:solidFill>
                          <a:effectLst/>
                          <a:latin typeface="Times New Roman"/>
                          <a:ea typeface="Calibri" charset="0"/>
                          <a:cs typeface="Times New Roman"/>
                        </a:rPr>
                        <a:t> 1m</a:t>
                      </a:r>
                      <a:endParaRPr kumimoji="0" lang="en-US" sz="1800" b="1"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r>
              <a:tr h="31552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accent1">
                              <a:lumMod val="50000"/>
                            </a:schemeClr>
                          </a:solidFill>
                          <a:effectLst/>
                          <a:latin typeface="Times New Roman"/>
                          <a:ea typeface="Calibri" charset="0"/>
                          <a:cs typeface="Times New Roman"/>
                        </a:rPr>
                        <a:t> </a:t>
                      </a:r>
                      <a:r>
                        <a:rPr kumimoji="0" lang="en-US" sz="1800" b="0" i="0" u="none" strike="noStrike" cap="none" normalizeH="0" baseline="0" dirty="0" err="1" smtClean="0">
                          <a:ln>
                            <a:noFill/>
                          </a:ln>
                          <a:solidFill>
                            <a:schemeClr val="accent1">
                              <a:lumMod val="50000"/>
                            </a:schemeClr>
                          </a:solidFill>
                          <a:effectLst/>
                          <a:latin typeface="Times New Roman"/>
                          <a:ea typeface="Calibri" charset="0"/>
                          <a:cs typeface="Times New Roman"/>
                        </a:rPr>
                        <a:t>Irecê</a:t>
                      </a:r>
                      <a:r>
                        <a:rPr kumimoji="0" lang="en-US" sz="1800" b="0" i="0" u="none" strike="noStrike" cap="none" normalizeH="0" baseline="0" dirty="0" smtClean="0">
                          <a:ln>
                            <a:noFill/>
                          </a:ln>
                          <a:solidFill>
                            <a:schemeClr val="accent1">
                              <a:lumMod val="50000"/>
                            </a:schemeClr>
                          </a:solidFill>
                          <a:effectLst/>
                          <a:latin typeface="Times New Roman"/>
                          <a:ea typeface="Calibri" charset="0"/>
                          <a:cs typeface="Times New Roman"/>
                        </a:rPr>
                        <a:t>  </a:t>
                      </a:r>
                      <a:r>
                        <a:rPr kumimoji="0" lang="en-US" sz="1800" b="0" i="0" u="none" strike="noStrike" cap="none" normalizeH="0" baseline="0" dirty="0">
                          <a:ln>
                            <a:noFill/>
                          </a:ln>
                          <a:solidFill>
                            <a:schemeClr val="accent1">
                              <a:lumMod val="50000"/>
                            </a:schemeClr>
                          </a:solidFill>
                          <a:effectLst/>
                          <a:latin typeface="Times New Roman"/>
                          <a:ea typeface="Calibri" charset="0"/>
                          <a:cs typeface="Times New Roman"/>
                        </a:rPr>
                        <a:t>(BA)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rgbClr val="00664D"/>
                          </a:solidFill>
                          <a:effectLst/>
                          <a:latin typeface="Times New Roman"/>
                          <a:ea typeface="Calibri" charset="0"/>
                          <a:cs typeface="Times New Roman"/>
                        </a:rPr>
                        <a:t>Cambissolo</a:t>
                      </a:r>
                      <a:r>
                        <a:rPr kumimoji="0" lang="en-US" sz="1800" b="0" i="0" u="none" strike="noStrike" cap="none" normalizeH="0" baseline="0" dirty="0" smtClean="0">
                          <a:ln>
                            <a:noFill/>
                          </a:ln>
                          <a:solidFill>
                            <a:srgbClr val="00664D"/>
                          </a:solidFill>
                          <a:effectLst/>
                          <a:latin typeface="Times New Roman"/>
                          <a:ea typeface="Calibri" charset="0"/>
                          <a:cs typeface="Times New Roman"/>
                        </a:rPr>
                        <a:t> </a:t>
                      </a:r>
                      <a:r>
                        <a:rPr kumimoji="0" lang="en-US" sz="1800" b="0" i="0" u="none" strike="noStrike" cap="none" normalizeH="0" baseline="0" dirty="0" err="1" smtClean="0">
                          <a:ln>
                            <a:noFill/>
                          </a:ln>
                          <a:solidFill>
                            <a:srgbClr val="00664D"/>
                          </a:solidFill>
                          <a:effectLst/>
                          <a:latin typeface="Times New Roman"/>
                          <a:ea typeface="Calibri" charset="0"/>
                          <a:cs typeface="Times New Roman"/>
                        </a:rPr>
                        <a:t>haplico</a:t>
                      </a:r>
                      <a:r>
                        <a:rPr kumimoji="0" lang="en-US" sz="1800" b="0" i="0" u="none" strike="noStrike" cap="none" normalizeH="0" baseline="0" dirty="0" smtClean="0">
                          <a:ln>
                            <a:noFill/>
                          </a:ln>
                          <a:solidFill>
                            <a:srgbClr val="00664D"/>
                          </a:solidFill>
                          <a:effectLst/>
                          <a:latin typeface="Times New Roman"/>
                          <a:ea typeface="Calibri" charset="0"/>
                          <a:cs typeface="Times New Roman"/>
                        </a:rPr>
                        <a:t> </a:t>
                      </a:r>
                      <a:endParaRPr kumimoji="0" lang="en-US" sz="1800" b="0"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r>
                        <a:rPr lang="en-US" sz="1800" dirty="0" smtClean="0">
                          <a:solidFill>
                            <a:srgbClr val="00664D"/>
                          </a:solidFill>
                          <a:latin typeface="Times New Roman"/>
                          <a:cs typeface="Times New Roman"/>
                        </a:rPr>
                        <a:t>262,69 </a:t>
                      </a:r>
                      <a:r>
                        <a:rPr lang="en-US" sz="1800" dirty="0" err="1" smtClean="0">
                          <a:solidFill>
                            <a:srgbClr val="00664D"/>
                          </a:solidFill>
                          <a:latin typeface="Times New Roman"/>
                          <a:cs typeface="Times New Roman"/>
                        </a:rPr>
                        <a:t>até</a:t>
                      </a:r>
                      <a:r>
                        <a:rPr lang="en-US" sz="1800" dirty="0" smtClean="0">
                          <a:solidFill>
                            <a:srgbClr val="00664D"/>
                          </a:solidFill>
                          <a:latin typeface="Times New Roman"/>
                          <a:cs typeface="Times New Roman"/>
                        </a:rPr>
                        <a:t> 40 cm</a:t>
                      </a:r>
                      <a:endParaRPr lang="en-US" sz="1800" dirty="0">
                        <a:solidFill>
                          <a:srgbClr val="00664D"/>
                        </a:solidFill>
                        <a:latin typeface="Times New Roman"/>
                        <a:cs typeface="Times New Roman"/>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00664D"/>
                          </a:solidFill>
                          <a:effectLst/>
                          <a:latin typeface="Times New Roman"/>
                          <a:ea typeface="Calibri" charset="0"/>
                          <a:cs typeface="Times New Roman"/>
                        </a:rPr>
                        <a:t>474,26 </a:t>
                      </a:r>
                      <a:r>
                        <a:rPr kumimoji="0" lang="en-US" sz="1800" b="1" i="0" u="none" strike="noStrike" cap="none" normalizeH="0" baseline="0" dirty="0" err="1" smtClean="0">
                          <a:ln>
                            <a:noFill/>
                          </a:ln>
                          <a:solidFill>
                            <a:srgbClr val="00664D"/>
                          </a:solidFill>
                          <a:effectLst/>
                          <a:latin typeface="Times New Roman"/>
                          <a:ea typeface="Calibri" charset="0"/>
                          <a:cs typeface="Times New Roman"/>
                        </a:rPr>
                        <a:t>até</a:t>
                      </a:r>
                      <a:r>
                        <a:rPr kumimoji="0" lang="en-US" sz="1800" b="1" i="0" u="none" strike="noStrike" cap="none" normalizeH="0" baseline="0" dirty="0" smtClean="0">
                          <a:ln>
                            <a:noFill/>
                          </a:ln>
                          <a:solidFill>
                            <a:srgbClr val="00664D"/>
                          </a:solidFill>
                          <a:effectLst/>
                          <a:latin typeface="Times New Roman"/>
                          <a:ea typeface="Calibri" charset="0"/>
                          <a:cs typeface="Times New Roman"/>
                        </a:rPr>
                        <a:t> 1m70cm</a:t>
                      </a:r>
                      <a:endParaRPr kumimoji="0" lang="en-US" sz="1800" b="1"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a:noFill/>
                    </a:lnB>
                    <a:lnTlToBr>
                      <a:noFill/>
                    </a:lnTlToBr>
                    <a:lnBlToTr>
                      <a:noFill/>
                    </a:lnBlToTr>
                    <a:noFill/>
                  </a:tcPr>
                </a:tc>
              </a:tr>
              <a:tr h="63099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chemeClr val="accent1">
                              <a:lumMod val="50000"/>
                            </a:schemeClr>
                          </a:solidFill>
                          <a:effectLst/>
                          <a:latin typeface="Times New Roman"/>
                          <a:ea typeface="Calibri" charset="0"/>
                          <a:cs typeface="Times New Roman"/>
                        </a:rPr>
                        <a:t>Janaúba</a:t>
                      </a:r>
                      <a:r>
                        <a:rPr kumimoji="0" lang="en-US" sz="1800" b="0" i="0" u="none" strike="noStrike" cap="none" normalizeH="0" baseline="0" dirty="0" smtClean="0">
                          <a:ln>
                            <a:noFill/>
                          </a:ln>
                          <a:solidFill>
                            <a:schemeClr val="accent1">
                              <a:lumMod val="50000"/>
                            </a:schemeClr>
                          </a:solidFill>
                          <a:effectLst/>
                          <a:latin typeface="Times New Roman"/>
                          <a:ea typeface="Calibri" charset="0"/>
                          <a:cs typeface="Times New Roman"/>
                        </a:rPr>
                        <a:t> (MG)</a:t>
                      </a:r>
                      <a:endParaRPr kumimoji="0" lang="en-US" sz="1800" b="0" i="0" u="none" strike="noStrike" cap="none" normalizeH="0" baseline="0" dirty="0">
                        <a:ln>
                          <a:noFill/>
                        </a:ln>
                        <a:solidFill>
                          <a:schemeClr val="accent1">
                            <a:lumMod val="50000"/>
                          </a:schemeClr>
                        </a:solidFill>
                        <a:effectLst/>
                        <a:latin typeface="Times New Roman"/>
                        <a:ea typeface="Calibri" charset="0"/>
                        <a:cs typeface="Times New Roman"/>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rgbClr val="00664D"/>
                          </a:solidFill>
                          <a:effectLst/>
                          <a:latin typeface="Times New Roman"/>
                          <a:ea typeface="Calibri" charset="0"/>
                          <a:cs typeface="Times New Roman"/>
                        </a:rPr>
                        <a:t>Latossolo</a:t>
                      </a:r>
                      <a:endParaRPr kumimoji="0" lang="en-US" sz="1800" b="0"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rgbClr val="00664D"/>
                          </a:solidFill>
                          <a:effectLst/>
                          <a:latin typeface="Times New Roman"/>
                          <a:ea typeface="Calibri" charset="0"/>
                          <a:cs typeface="Times New Roman"/>
                        </a:rPr>
                        <a:t>150,4 </a:t>
                      </a:r>
                      <a:r>
                        <a:rPr kumimoji="0" lang="en-US" sz="1800" b="0" i="0" u="none" strike="noStrike" cap="none" normalizeH="0" baseline="0" dirty="0" err="1" smtClean="0">
                          <a:ln>
                            <a:noFill/>
                          </a:ln>
                          <a:solidFill>
                            <a:srgbClr val="00664D"/>
                          </a:solidFill>
                          <a:effectLst/>
                          <a:latin typeface="Times New Roman"/>
                          <a:ea typeface="Calibri" charset="0"/>
                          <a:cs typeface="Times New Roman"/>
                        </a:rPr>
                        <a:t>até</a:t>
                      </a:r>
                      <a:r>
                        <a:rPr kumimoji="0" lang="en-US" sz="1800" b="0" i="0" u="none" strike="noStrike" cap="none" normalizeH="0" baseline="0" dirty="0" smtClean="0">
                          <a:ln>
                            <a:noFill/>
                          </a:ln>
                          <a:solidFill>
                            <a:srgbClr val="00664D"/>
                          </a:solidFill>
                          <a:effectLst/>
                          <a:latin typeface="Times New Roman"/>
                          <a:ea typeface="Calibri" charset="0"/>
                          <a:cs typeface="Times New Roman"/>
                        </a:rPr>
                        <a:t>  30 cm</a:t>
                      </a:r>
                      <a:endParaRPr kumimoji="0" lang="en-US" sz="1800" b="0"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sz="1800" b="1" i="0" u="none" strike="noStrike" cap="none" normalizeH="0" baseline="0" dirty="0" smtClean="0">
                          <a:ln>
                            <a:noFill/>
                          </a:ln>
                          <a:solidFill>
                            <a:srgbClr val="00664D"/>
                          </a:solidFill>
                          <a:effectLst/>
                          <a:latin typeface="+mn-lt"/>
                          <a:ea typeface="Calibri" charset="0"/>
                          <a:cs typeface="Times New Roman"/>
                        </a:rPr>
                        <a:t>381,3 </a:t>
                      </a:r>
                      <a:r>
                        <a:rPr kumimoji="0" lang="en-US" sz="1800" b="1" i="0" u="none" strike="noStrike" cap="none" normalizeH="0" baseline="0" dirty="0" err="1" smtClean="0">
                          <a:ln>
                            <a:noFill/>
                          </a:ln>
                          <a:solidFill>
                            <a:srgbClr val="00664D"/>
                          </a:solidFill>
                          <a:effectLst/>
                          <a:latin typeface="+mn-lt"/>
                          <a:ea typeface="Calibri" charset="0"/>
                          <a:cs typeface="Times New Roman"/>
                        </a:rPr>
                        <a:t>até</a:t>
                      </a:r>
                      <a:r>
                        <a:rPr kumimoji="0" lang="en-US" sz="1800" b="1" i="0" u="none" strike="noStrike" cap="none" normalizeH="0" baseline="0" dirty="0" smtClean="0">
                          <a:ln>
                            <a:noFill/>
                          </a:ln>
                          <a:solidFill>
                            <a:srgbClr val="00664D"/>
                          </a:solidFill>
                          <a:effectLst/>
                          <a:latin typeface="+mn-lt"/>
                          <a:ea typeface="Calibri" charset="0"/>
                          <a:cs typeface="Times New Roman"/>
                        </a:rPr>
                        <a:t> 1m</a:t>
                      </a: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800" b="1" i="0" u="none" strike="noStrike" cap="none" normalizeH="0" baseline="0" dirty="0">
                        <a:ln>
                          <a:noFill/>
                        </a:ln>
                        <a:solidFill>
                          <a:srgbClr val="00664D"/>
                        </a:solidFill>
                        <a:effectLst/>
                        <a:latin typeface="Times New Roman"/>
                        <a:ea typeface="Calibri" charset="0"/>
                        <a:cs typeface="Times New Roman"/>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4797" name="CaixaDeTexto 3"/>
          <p:cNvSpPr txBox="1">
            <a:spLocks noChangeArrowheads="1"/>
          </p:cNvSpPr>
          <p:nvPr/>
        </p:nvSpPr>
        <p:spPr bwMode="auto">
          <a:xfrm>
            <a:off x="250825" y="188913"/>
            <a:ext cx="8497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000">
                <a:solidFill>
                  <a:srgbClr val="00664D"/>
                </a:solidFill>
                <a:latin typeface="Comic Sans MS" charset="0"/>
              </a:rPr>
              <a:t>Tabela. Estoque de carbono áreas referência do projeto Estoque e Dinâmica do Fluxo de Carbono no Bioma Caatinga.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2"/>
          <p:cNvSpPr txBox="1">
            <a:spLocks noChangeArrowheads="1"/>
          </p:cNvSpPr>
          <p:nvPr/>
        </p:nvSpPr>
        <p:spPr bwMode="auto">
          <a:xfrm>
            <a:off x="220663" y="153988"/>
            <a:ext cx="87328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buFont typeface="Wingdings" charset="0"/>
              <a:buChar char="Ø"/>
            </a:pPr>
            <a:r>
              <a:rPr lang="pt-BR" sz="2000" b="1">
                <a:solidFill>
                  <a:srgbClr val="008047"/>
                </a:solidFill>
                <a:latin typeface="Comic Sans MS" charset="0"/>
              </a:rPr>
              <a:t>Por que a antropização com a agricultura dependente de chuva, pecuária e agricultura irrigada causa degradação do solo no Semiárido?</a:t>
            </a:r>
          </a:p>
          <a:p>
            <a:pPr>
              <a:buFont typeface="Wingdings" charset="0"/>
              <a:buChar char="Ø"/>
            </a:pPr>
            <a:endParaRPr lang="pt-BR" sz="2000" b="1">
              <a:solidFill>
                <a:srgbClr val="008047"/>
              </a:solidFill>
              <a:latin typeface="Comic Sans MS" charset="0"/>
            </a:endParaRPr>
          </a:p>
          <a:p>
            <a:r>
              <a:rPr lang="pt-BR" sz="2000">
                <a:solidFill>
                  <a:srgbClr val="008047"/>
                </a:solidFill>
                <a:latin typeface="Comic Sans MS" charset="0"/>
              </a:rPr>
              <a:t>Fatores que favorecem:</a:t>
            </a:r>
          </a:p>
          <a:p>
            <a:r>
              <a:rPr lang="pt-BR" sz="2000">
                <a:solidFill>
                  <a:srgbClr val="008047"/>
                </a:solidFill>
                <a:latin typeface="Comic Sans MS" charset="0"/>
              </a:rPr>
              <a:t>	solos com textura arenosa e média </a:t>
            </a:r>
          </a:p>
          <a:p>
            <a:r>
              <a:rPr lang="pt-BR" sz="2000">
                <a:solidFill>
                  <a:srgbClr val="008047"/>
                </a:solidFill>
                <a:latin typeface="Comic Sans MS" charset="0"/>
              </a:rPr>
              <a:t>	baixos teores de matéria orgânica</a:t>
            </a:r>
          </a:p>
          <a:p>
            <a:r>
              <a:rPr lang="pt-BR" sz="2000">
                <a:solidFill>
                  <a:srgbClr val="008047"/>
                </a:solidFill>
                <a:latin typeface="Comic Sans MS" charset="0"/>
              </a:rPr>
              <a:t> 	baixa capacidade de troca de cátions</a:t>
            </a:r>
          </a:p>
          <a:p>
            <a:r>
              <a:rPr lang="en-US" sz="2000">
                <a:solidFill>
                  <a:srgbClr val="008047"/>
                </a:solidFill>
                <a:latin typeface="Comic Sans MS" charset="0"/>
              </a:rPr>
              <a:t>	estrutura de grau fraco</a:t>
            </a:r>
            <a:endParaRPr lang="pt-BR" sz="2000">
              <a:solidFill>
                <a:srgbClr val="008047"/>
              </a:solidFill>
              <a:latin typeface="Comic Sans MS" charset="0"/>
            </a:endParaRPr>
          </a:p>
          <a:p>
            <a:r>
              <a:rPr lang="pt-BR" sz="2000">
                <a:solidFill>
                  <a:srgbClr val="008047"/>
                </a:solidFill>
                <a:latin typeface="Comic Sans MS" charset="0"/>
              </a:rPr>
              <a:t> 	baixa capacidade de retenção de água</a:t>
            </a:r>
          </a:p>
          <a:p>
            <a:r>
              <a:rPr lang="pt-BR" sz="2000">
                <a:solidFill>
                  <a:srgbClr val="008047"/>
                </a:solidFill>
                <a:latin typeface="Comic Sans MS" charset="0"/>
              </a:rPr>
              <a:t>	elevadas temperaturas</a:t>
            </a:r>
          </a:p>
          <a:p>
            <a:r>
              <a:rPr lang="pt-BR" sz="2000">
                <a:solidFill>
                  <a:srgbClr val="008047"/>
                </a:solidFill>
                <a:latin typeface="Comic Sans MS" charset="0"/>
              </a:rPr>
              <a:t>	elevada intensidade de insolação</a:t>
            </a:r>
          </a:p>
          <a:p>
            <a:endParaRPr lang="pt-BR" sz="2000" b="1">
              <a:solidFill>
                <a:srgbClr val="008047"/>
              </a:solidFill>
              <a:latin typeface="Comic Sans MS" charset="0"/>
            </a:endParaRPr>
          </a:p>
          <a:p>
            <a:pPr>
              <a:buFont typeface="Wingdings" charset="0"/>
              <a:buChar char="Ø"/>
            </a:pPr>
            <a:r>
              <a:rPr lang="pt-BR" sz="2000" b="1">
                <a:solidFill>
                  <a:srgbClr val="008047"/>
                </a:solidFill>
                <a:latin typeface="Comic Sans MS" charset="0"/>
              </a:rPr>
              <a:t>Características do clima semiárido x água x monocultivos</a:t>
            </a:r>
          </a:p>
          <a:p>
            <a:pPr algn="ctr"/>
            <a:r>
              <a:rPr lang="pt-BR" sz="2000" b="1">
                <a:solidFill>
                  <a:srgbClr val="008047"/>
                </a:solidFill>
                <a:latin typeface="Comic Sans MS" charset="0"/>
              </a:rPr>
              <a:t>aumenta a entropia do sistema</a:t>
            </a:r>
          </a:p>
          <a:p>
            <a:pPr algn="ctr"/>
            <a:r>
              <a:rPr lang="pt-BR" sz="2000" b="1">
                <a:solidFill>
                  <a:srgbClr val="008047"/>
                </a:solidFill>
                <a:latin typeface="Comic Sans MS" charset="0"/>
              </a:rPr>
              <a:t>estado de mínima energia </a:t>
            </a:r>
          </a:p>
          <a:p>
            <a:pPr algn="ctr"/>
            <a:r>
              <a:rPr lang="pt-BR" sz="2000" b="1">
                <a:solidFill>
                  <a:srgbClr val="008047"/>
                </a:solidFill>
                <a:latin typeface="Comic Sans MS" charset="0"/>
              </a:rPr>
              <a:t>máxima desordem</a:t>
            </a:r>
          </a:p>
          <a:p>
            <a:pPr algn="ctr"/>
            <a:r>
              <a:rPr lang="pt-BR" sz="2000" b="1">
                <a:solidFill>
                  <a:srgbClr val="008047"/>
                </a:solidFill>
                <a:latin typeface="Comic Sans MS" charset="0"/>
              </a:rPr>
              <a:t>SISTEMAS SIMPLES E FRÁGEIS</a:t>
            </a:r>
          </a:p>
        </p:txBody>
      </p:sp>
      <p:pic>
        <p:nvPicPr>
          <p:cNvPr id="79874" name="Imagem 6" descr="P316038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97475"/>
            <a:ext cx="19685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5202238"/>
            <a:ext cx="2032000" cy="16557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2300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863" y="2955925"/>
            <a:ext cx="4656137" cy="3929063"/>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descr="C:\Documents and Settings\User\My Documents\EMBRAPA SEMI-ÁRIDO 2009\Capítulo INSA\AgrMilho99s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2"/>
          <p:cNvSpPr txBox="1">
            <a:spLocks noChangeArrowheads="1"/>
          </p:cNvSpPr>
          <p:nvPr/>
        </p:nvSpPr>
        <p:spPr bwMode="auto">
          <a:xfrm>
            <a:off x="0" y="142875"/>
            <a:ext cx="8510588"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endParaRPr lang="pt-BR" b="1">
              <a:solidFill>
                <a:schemeClr val="tx1"/>
              </a:solidFill>
              <a:latin typeface="Comic Sans MS" charset="0"/>
            </a:endParaRPr>
          </a:p>
          <a:p>
            <a:endParaRPr lang="pt-BR" b="1">
              <a:solidFill>
                <a:schemeClr val="tx1"/>
              </a:solidFill>
              <a:latin typeface="Comic Sans MS" charset="0"/>
            </a:endParaRPr>
          </a:p>
          <a:p>
            <a:endParaRPr lang="pt-BR" b="1">
              <a:solidFill>
                <a:schemeClr val="tx1"/>
              </a:solidFill>
              <a:latin typeface="Comic Sans MS" charset="0"/>
            </a:endParaRPr>
          </a:p>
          <a:p>
            <a:endParaRPr lang="pt-BR" b="1">
              <a:solidFill>
                <a:schemeClr val="tx1"/>
              </a:solidFill>
              <a:latin typeface="Comic Sans MS" charset="0"/>
            </a:endParaRPr>
          </a:p>
          <a:p>
            <a:endParaRPr lang="pt-BR" b="1">
              <a:solidFill>
                <a:schemeClr val="tx1"/>
              </a:solidFill>
              <a:latin typeface="Comic Sans MS" charset="0"/>
            </a:endParaRPr>
          </a:p>
          <a:p>
            <a:endParaRPr lang="pt-BR" b="1">
              <a:solidFill>
                <a:schemeClr val="tx1"/>
              </a:solidFill>
              <a:latin typeface="Comic Sans MS" charset="0"/>
            </a:endParaRPr>
          </a:p>
          <a:p>
            <a:endParaRPr lang="pt-BR" b="1">
              <a:solidFill>
                <a:schemeClr val="tx1"/>
              </a:solidFill>
              <a:latin typeface="Comic Sans MS" charset="0"/>
            </a:endParaRPr>
          </a:p>
          <a:p>
            <a:endParaRPr lang="pt-BR" b="1">
              <a:solidFill>
                <a:schemeClr val="tx1"/>
              </a:solidFill>
              <a:latin typeface="Comic Sans MS" charset="0"/>
            </a:endParaRPr>
          </a:p>
          <a:p>
            <a:r>
              <a:rPr lang="pt-BR" b="1">
                <a:latin typeface="Comic Sans MS" charset="0"/>
              </a:rPr>
              <a:t>Sistemas simples, de baixa complexidade, baixa biodiversidade e baixa estabilidade</a:t>
            </a:r>
          </a:p>
          <a:p>
            <a:r>
              <a:rPr lang="pt-BR" b="1">
                <a:solidFill>
                  <a:schemeClr val="tx1"/>
                </a:solidFill>
                <a:latin typeface="Comic Sans MS" charset="0"/>
              </a:rPr>
              <a:t>			</a:t>
            </a:r>
          </a:p>
          <a:p>
            <a:endParaRPr lang="pt-BR" b="1">
              <a:solidFill>
                <a:schemeClr val="tx1"/>
              </a:solidFill>
              <a:latin typeface="Comic Sans MS" charset="0"/>
            </a:endParaRPr>
          </a:p>
          <a:p>
            <a:r>
              <a:rPr lang="pt-BR" b="1">
                <a:solidFill>
                  <a:schemeClr val="tx1"/>
                </a:solidFill>
                <a:latin typeface="Comic Sans MS" charset="0"/>
              </a:rPr>
              <a:t>    </a:t>
            </a:r>
            <a:r>
              <a:rPr lang="pt-BR" b="1">
                <a:solidFill>
                  <a:srgbClr val="008047"/>
                </a:solidFill>
                <a:latin typeface="Comic Sans MS" charset="0"/>
              </a:rPr>
              <a:t>- Degradação</a:t>
            </a:r>
          </a:p>
          <a:p>
            <a:r>
              <a:rPr lang="pt-BR" b="1">
                <a:solidFill>
                  <a:srgbClr val="008047"/>
                </a:solidFill>
                <a:latin typeface="Comic Sans MS" charset="0"/>
              </a:rPr>
              <a:t>    - Alta dependência externa</a:t>
            </a:r>
          </a:p>
          <a:p>
            <a:r>
              <a:rPr lang="pt-BR" b="1">
                <a:solidFill>
                  <a:srgbClr val="008047"/>
                </a:solidFill>
                <a:latin typeface="Comic Sans MS" charset="0"/>
              </a:rPr>
              <a:t>    - Perda de autonomia</a:t>
            </a:r>
          </a:p>
          <a:p>
            <a:r>
              <a:rPr lang="pt-BR" b="1">
                <a:solidFill>
                  <a:srgbClr val="008047"/>
                </a:solidFill>
                <a:latin typeface="Comic Sans MS" charset="0"/>
              </a:rPr>
              <a:t>    - Pobreza</a:t>
            </a:r>
          </a:p>
          <a:p>
            <a:r>
              <a:rPr lang="pt-BR" b="1">
                <a:solidFill>
                  <a:srgbClr val="008047"/>
                </a:solidFill>
                <a:latin typeface="Comic Sans MS" charset="0"/>
              </a:rPr>
              <a:t>    – Agricultura com balanço </a:t>
            </a:r>
          </a:p>
          <a:p>
            <a:r>
              <a:rPr lang="pt-BR" b="1">
                <a:solidFill>
                  <a:srgbClr val="008047"/>
                </a:solidFill>
                <a:latin typeface="Comic Sans MS" charset="0"/>
              </a:rPr>
              <a:t>	negativo de C</a:t>
            </a:r>
            <a:endParaRPr lang="pt-BR">
              <a:solidFill>
                <a:srgbClr val="008047"/>
              </a:solidFill>
              <a:latin typeface="Comic Sans MS" charset="0"/>
            </a:endParaRPr>
          </a:p>
        </p:txBody>
      </p:sp>
      <p:sp>
        <p:nvSpPr>
          <p:cNvPr id="78852" name="Seta em curva para a direita 2"/>
          <p:cNvSpPr>
            <a:spLocks noChangeArrowheads="1"/>
          </p:cNvSpPr>
          <p:nvPr/>
        </p:nvSpPr>
        <p:spPr bwMode="auto">
          <a:xfrm>
            <a:off x="381000" y="3857625"/>
            <a:ext cx="571500" cy="857250"/>
          </a:xfrm>
          <a:prstGeom prst="curvedRightArrow">
            <a:avLst>
              <a:gd name="adj1" fmla="val 25014"/>
              <a:gd name="adj2" fmla="val 50000"/>
              <a:gd name="adj3" fmla="val 25000"/>
            </a:avLst>
          </a:prstGeom>
          <a:solidFill>
            <a:schemeClr val="accent1"/>
          </a:solidFill>
          <a:ln w="9525">
            <a:solidFill>
              <a:schemeClr val="tx1"/>
            </a:solidFill>
            <a:round/>
            <a:headEnd/>
            <a:tailEnd/>
          </a:ln>
        </p:spPr>
        <p:txBody>
          <a:bodyPr/>
          <a:lstStyle/>
          <a:p>
            <a:endParaRPr lang="en-US"/>
          </a:p>
        </p:txBody>
      </p:sp>
      <p:sp>
        <p:nvSpPr>
          <p:cNvPr id="78853" name="CaixaDeTexto 5"/>
          <p:cNvSpPr txBox="1">
            <a:spLocks noChangeArrowheads="1"/>
          </p:cNvSpPr>
          <p:nvPr/>
        </p:nvSpPr>
        <p:spPr bwMode="auto">
          <a:xfrm>
            <a:off x="4572000" y="3175"/>
            <a:ext cx="4379913"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endParaRPr lang="pt-BR" sz="1800" b="1">
              <a:solidFill>
                <a:srgbClr val="2D2DB9"/>
              </a:solidFill>
              <a:latin typeface="Comic Sans MS" charset="0"/>
            </a:endParaRPr>
          </a:p>
          <a:p>
            <a:r>
              <a:rPr lang="pt-BR" b="1">
                <a:solidFill>
                  <a:srgbClr val="008047"/>
                </a:solidFill>
                <a:latin typeface="Comic Sans MS" charset="0"/>
              </a:rPr>
              <a:t>QUAIS SÃO OS REFLEXOS DAS ALTERAÇÕES, SEM PLANEJAMENTO, DO BIOMA CAATINGA  PARA O SISTEMA SOLO-PLANTA ???</a:t>
            </a:r>
          </a:p>
          <a:p>
            <a:pPr algn="just"/>
            <a:endParaRPr lang="en-US" sz="1800">
              <a:solidFill>
                <a:srgbClr val="2D2DB9"/>
              </a:solidFill>
              <a:latin typeface="Comic Sans M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upo 66"/>
          <p:cNvGrpSpPr>
            <a:grpSpLocks/>
          </p:cNvGrpSpPr>
          <p:nvPr/>
        </p:nvGrpSpPr>
        <p:grpSpPr bwMode="auto">
          <a:xfrm>
            <a:off x="107950" y="188913"/>
            <a:ext cx="9166225" cy="6669087"/>
            <a:chOff x="120943" y="188631"/>
            <a:chExt cx="10312107" cy="6669369"/>
          </a:xfrm>
        </p:grpSpPr>
        <p:pic>
          <p:nvPicPr>
            <p:cNvPr id="77826" name="Picture 63" descr="wpe1.jpg (140819 bytes)"/>
            <p:cNvPicPr>
              <a:picLocks noChangeAspect="1" noChangeArrowheads="1"/>
            </p:cNvPicPr>
            <p:nvPr/>
          </p:nvPicPr>
          <p:blipFill>
            <a:blip r:embed="rId2">
              <a:extLst>
                <a:ext uri="{28A0092B-C50C-407E-A947-70E740481C1C}">
                  <a14:useLocalDpi xmlns:a14="http://schemas.microsoft.com/office/drawing/2010/main" val="0"/>
                </a:ext>
              </a:extLst>
            </a:blip>
            <a:srcRect t="27129" b="28770"/>
            <a:stretch>
              <a:fillRect/>
            </a:stretch>
          </p:blipFill>
          <p:spPr bwMode="auto">
            <a:xfrm>
              <a:off x="7046913" y="3635375"/>
              <a:ext cx="3240087"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1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4271"/>
            <a:stretch>
              <a:fillRect/>
            </a:stretch>
          </p:blipFill>
          <p:spPr bwMode="auto">
            <a:xfrm>
              <a:off x="6858012" y="3643314"/>
              <a:ext cx="292892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1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4271"/>
            <a:stretch>
              <a:fillRect/>
            </a:stretch>
          </p:blipFill>
          <p:spPr bwMode="auto">
            <a:xfrm>
              <a:off x="9215430" y="3643314"/>
              <a:ext cx="1071570" cy="242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Chave dupla 63"/>
            <p:cNvSpPr>
              <a:spLocks noChangeArrowheads="1"/>
            </p:cNvSpPr>
            <p:nvPr/>
          </p:nvSpPr>
          <p:spPr bwMode="auto">
            <a:xfrm>
              <a:off x="4572000" y="4429125"/>
              <a:ext cx="2286000" cy="2214563"/>
            </a:xfrm>
            <a:prstGeom prst="bracePair">
              <a:avLst>
                <a:gd name="adj" fmla="val 8333"/>
              </a:avLst>
            </a:prstGeom>
            <a:solidFill>
              <a:schemeClr val="accent1"/>
            </a:solidFill>
            <a:ln w="9525">
              <a:solidFill>
                <a:schemeClr val="tx1"/>
              </a:solidFill>
              <a:round/>
              <a:headEnd/>
              <a:tailEnd/>
            </a:ln>
          </p:spPr>
          <p:txBody>
            <a:bodyPr/>
            <a:lstStyle/>
            <a:p>
              <a:endParaRPr lang="en-US"/>
            </a:p>
          </p:txBody>
        </p:sp>
        <p:pic>
          <p:nvPicPr>
            <p:cNvPr id="77830" name="Picture 5"/>
            <p:cNvPicPr>
              <a:picLocks noChangeAspect="1" noChangeArrowheads="1"/>
            </p:cNvPicPr>
            <p:nvPr/>
          </p:nvPicPr>
          <p:blipFill>
            <a:blip r:embed="rId4">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715250" y="1284288"/>
              <a:ext cx="1574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 Box 2"/>
            <p:cNvSpPr txBox="1">
              <a:spLocks noChangeArrowheads="1"/>
            </p:cNvSpPr>
            <p:nvPr/>
          </p:nvSpPr>
          <p:spPr bwMode="auto">
            <a:xfrm>
              <a:off x="120943" y="188631"/>
              <a:ext cx="9936165" cy="652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457200" indent="-457200" eaLnBrk="0" hangingPunct="0">
                <a:defRPr sz="2400">
                  <a:solidFill>
                    <a:schemeClr val="bg1"/>
                  </a:solidFill>
                  <a:latin typeface="Times New Roman" charset="0"/>
                  <a:ea typeface="ＭＳ Ｐゴシック" charset="0"/>
                  <a:cs typeface="ＭＳ Ｐゴシック" charset="0"/>
                </a:defRPr>
              </a:lvl1pPr>
              <a:lvl2pPr eaLnBrk="0" hangingPunct="0">
                <a:defRPr sz="2400">
                  <a:solidFill>
                    <a:schemeClr val="bg1"/>
                  </a:solidFill>
                  <a:latin typeface="Times New Roman" charset="0"/>
                  <a:ea typeface="ＭＳ Ｐゴシック" charset="0"/>
                </a:defRPr>
              </a:lvl2pPr>
              <a:lvl3pPr eaLnBrk="0" hangingPunct="0">
                <a:defRPr sz="2400">
                  <a:solidFill>
                    <a:schemeClr val="bg1"/>
                  </a:solidFill>
                  <a:latin typeface="Times New Roman" charset="0"/>
                  <a:ea typeface="ＭＳ Ｐゴシック" charset="0"/>
                </a:defRPr>
              </a:lvl3pPr>
              <a:lvl4pPr eaLnBrk="0" hangingPunct="0">
                <a:defRPr sz="2400">
                  <a:solidFill>
                    <a:schemeClr val="bg1"/>
                  </a:solidFill>
                  <a:latin typeface="Times New Roman" charset="0"/>
                  <a:ea typeface="ＭＳ Ｐゴシック" charset="0"/>
                </a:defRPr>
              </a:lvl4pPr>
              <a:lvl5pPr eaLnBrk="0" hangingPunct="0">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2000" b="1">
                  <a:solidFill>
                    <a:schemeClr val="tx1"/>
                  </a:solidFill>
                  <a:latin typeface="Comic Sans MS" charset="0"/>
                </a:rPr>
                <a:t>COMO TRATAR O TEMA DESERTIFICAÇÃO,MUDANÇAS CLIMÁTICAS AGRICULTURA DE BAIXA EMISSÃO DE CARBONO?</a:t>
              </a:r>
              <a:endParaRPr lang="pt-BR" sz="2000" b="1">
                <a:solidFill>
                  <a:schemeClr val="tx1"/>
                </a:solidFill>
                <a:latin typeface="Comic Sans MS" charset="0"/>
              </a:endParaRPr>
            </a:p>
            <a:p>
              <a:pPr eaLnBrk="1" hangingPunct="1">
                <a:buFont typeface="Wingdings" charset="0"/>
                <a:buChar char="Ø"/>
              </a:pPr>
              <a:r>
                <a:rPr lang="es-ES_tradnl" sz="2000" b="1">
                  <a:solidFill>
                    <a:schemeClr val="tx1"/>
                  </a:solidFill>
                  <a:latin typeface="Comic Sans MS" charset="0"/>
                </a:rPr>
                <a:t>Solo como um sistema aberto</a:t>
              </a:r>
            </a:p>
            <a:p>
              <a:pPr eaLnBrk="1" hangingPunct="1"/>
              <a:endParaRPr lang="es-ES_tradnl" sz="2000" b="1">
                <a:solidFill>
                  <a:schemeClr val="tx1"/>
                </a:solidFill>
                <a:latin typeface="Comic Sans MS" charset="0"/>
              </a:endParaRPr>
            </a:p>
            <a:p>
              <a:pPr eaLnBrk="1" hangingPunct="1">
                <a:buFont typeface="Wingdings" charset="0"/>
                <a:buChar char="v"/>
              </a:pPr>
              <a:r>
                <a:rPr lang="pt-BR" sz="2000" b="1">
                  <a:solidFill>
                    <a:schemeClr val="tx1"/>
                  </a:solidFill>
                  <a:latin typeface="Comic Sans MS" charset="0"/>
                </a:rPr>
                <a:t>Fluxo constante de energia e matéria</a:t>
              </a:r>
            </a:p>
            <a:p>
              <a:pPr eaLnBrk="1" hangingPunct="1">
                <a:buFont typeface="Wingdings" charset="0"/>
                <a:buChar char="v"/>
              </a:pPr>
              <a:r>
                <a:rPr lang="pt-BR" sz="2000" b="1">
                  <a:solidFill>
                    <a:schemeClr val="tx1"/>
                  </a:solidFill>
                  <a:latin typeface="Comic Sans MS" charset="0"/>
                </a:rPr>
                <a:t>Sistema organizado</a:t>
              </a:r>
            </a:p>
            <a:p>
              <a:pPr eaLnBrk="1" hangingPunct="1">
                <a:buFont typeface="Wingdings" charset="0"/>
                <a:buChar char="v"/>
              </a:pPr>
              <a:r>
                <a:rPr lang="pt-BR" sz="2000" b="1">
                  <a:solidFill>
                    <a:schemeClr val="tx1"/>
                  </a:solidFill>
                  <a:latin typeface="Comic Sans MS" charset="0"/>
                </a:rPr>
                <a:t>Auto regulação</a:t>
              </a:r>
            </a:p>
            <a:p>
              <a:pPr eaLnBrk="1" hangingPunct="1">
                <a:buFont typeface="Wingdings" charset="0"/>
                <a:buChar char="v"/>
              </a:pPr>
              <a:r>
                <a:rPr lang="pt-BR" sz="2000" b="1">
                  <a:solidFill>
                    <a:schemeClr val="tx1"/>
                  </a:solidFill>
                  <a:latin typeface="Comic Sans MS" charset="0"/>
                </a:rPr>
                <a:t>Composto por subsistemas</a:t>
              </a:r>
            </a:p>
            <a:p>
              <a:pPr eaLnBrk="1" hangingPunct="1"/>
              <a:endParaRPr lang="pt-BR" sz="2000" b="1">
                <a:solidFill>
                  <a:srgbClr val="FFFF00"/>
                </a:solidFill>
                <a:latin typeface="Comic Sans MS" charset="0"/>
              </a:endParaRPr>
            </a:p>
            <a:p>
              <a:pPr eaLnBrk="1" hangingPunct="1"/>
              <a:r>
                <a:rPr lang="pt-BR" sz="2000" b="1">
                  <a:solidFill>
                    <a:srgbClr val="FFFF00"/>
                  </a:solidFill>
                  <a:latin typeface="Comic Sans MS" charset="0"/>
                </a:rPr>
                <a:t>	</a:t>
              </a:r>
            </a:p>
            <a:p>
              <a:pPr eaLnBrk="1" hangingPunct="1"/>
              <a:endParaRPr lang="pt-BR" sz="2000" b="1">
                <a:solidFill>
                  <a:srgbClr val="FFFF00"/>
                </a:solidFill>
                <a:latin typeface="Comic Sans MS" charset="0"/>
              </a:endParaRPr>
            </a:p>
            <a:p>
              <a:pPr eaLnBrk="1" hangingPunct="1"/>
              <a:r>
                <a:rPr lang="pt-BR" sz="2000" b="1">
                  <a:solidFill>
                    <a:srgbClr val="FFFF00"/>
                  </a:solidFill>
                  <a:latin typeface="Comic Sans MS" charset="0"/>
                </a:rPr>
                <a:t>	</a:t>
              </a:r>
            </a:p>
            <a:p>
              <a:pPr eaLnBrk="1" hangingPunct="1"/>
              <a:r>
                <a:rPr lang="pt-BR" sz="2000" b="1">
                  <a:solidFill>
                    <a:srgbClr val="FFFF00"/>
                  </a:solidFill>
                  <a:latin typeface="Comic Sans MS" charset="0"/>
                </a:rPr>
                <a:t>   </a:t>
              </a:r>
              <a:r>
                <a:rPr lang="pt-BR" sz="2000" b="1">
                  <a:solidFill>
                    <a:srgbClr val="008047"/>
                  </a:solidFill>
                  <a:latin typeface="Comic Sans MS" charset="0"/>
                </a:rPr>
                <a:t>Subsistema Mineral</a:t>
              </a:r>
            </a:p>
            <a:p>
              <a:pPr eaLnBrk="1" hangingPunct="1"/>
              <a:endParaRPr lang="pt-BR" sz="2000" b="1">
                <a:solidFill>
                  <a:srgbClr val="008047"/>
                </a:solidFill>
                <a:latin typeface="Comic Sans MS" charset="0"/>
              </a:endParaRPr>
            </a:p>
            <a:p>
              <a:pPr eaLnBrk="1" hangingPunct="1"/>
              <a:r>
                <a:rPr lang="pt-BR" sz="2000" b="1">
                  <a:solidFill>
                    <a:srgbClr val="008047"/>
                  </a:solidFill>
                  <a:latin typeface="Comic Sans MS" charset="0"/>
                </a:rPr>
                <a:t>   Subsistema Plantas</a:t>
              </a:r>
            </a:p>
            <a:p>
              <a:pPr eaLnBrk="1" hangingPunct="1"/>
              <a:endParaRPr lang="pt-BR" sz="2000" b="1">
                <a:solidFill>
                  <a:srgbClr val="008047"/>
                </a:solidFill>
                <a:latin typeface="Comic Sans MS" charset="0"/>
              </a:endParaRPr>
            </a:p>
            <a:p>
              <a:pPr eaLnBrk="1" hangingPunct="1"/>
              <a:r>
                <a:rPr lang="pt-BR" sz="2000" b="1">
                  <a:solidFill>
                    <a:srgbClr val="008047"/>
                  </a:solidFill>
                  <a:latin typeface="Comic Sans MS" charset="0"/>
                </a:rPr>
                <a:t>   Subsistema Microorganismos</a:t>
              </a:r>
            </a:p>
            <a:p>
              <a:pPr eaLnBrk="1" hangingPunct="1"/>
              <a:r>
                <a:rPr lang="pt-BR" sz="2000" b="1">
                  <a:solidFill>
                    <a:srgbClr val="008047"/>
                  </a:solidFill>
                  <a:latin typeface="Comic Sans MS" charset="0"/>
                </a:rPr>
                <a:t>	</a:t>
              </a:r>
            </a:p>
            <a:p>
              <a:pPr eaLnBrk="1" hangingPunct="1"/>
              <a:r>
                <a:rPr lang="pt-BR" sz="2000" b="1">
                  <a:solidFill>
                    <a:srgbClr val="008047"/>
                  </a:solidFill>
                  <a:latin typeface="Comic Sans MS" charset="0"/>
                </a:rPr>
                <a:t>   Subsistema Homem?</a:t>
              </a:r>
            </a:p>
            <a:p>
              <a:pPr eaLnBrk="1" hangingPunct="1"/>
              <a:endParaRPr lang="pt-BR" sz="1800" b="1">
                <a:solidFill>
                  <a:schemeClr val="tx1"/>
                </a:solidFill>
                <a:latin typeface="Verdana" charset="0"/>
              </a:endParaRPr>
            </a:p>
          </p:txBody>
        </p:sp>
        <p:pic>
          <p:nvPicPr>
            <p:cNvPr id="77832" name="Picture 3" descr="organic_stuff_in_soil"/>
            <p:cNvPicPr>
              <a:picLocks noChangeAspect="1" noChangeArrowheads="1"/>
            </p:cNvPicPr>
            <p:nvPr/>
          </p:nvPicPr>
          <p:blipFill>
            <a:blip r:embed="rId5">
              <a:clrChange>
                <a:clrFrom>
                  <a:srgbClr val="FFFFFF"/>
                </a:clrFrom>
                <a:clrTo>
                  <a:srgbClr val="FFFFFF">
                    <a:alpha val="0"/>
                  </a:srgbClr>
                </a:clrTo>
              </a:clrChange>
              <a:lum contrast="28000"/>
              <a:extLst>
                <a:ext uri="{28A0092B-C50C-407E-A947-70E740481C1C}">
                  <a14:useLocalDpi xmlns:a14="http://schemas.microsoft.com/office/drawing/2010/main" val="0"/>
                </a:ext>
              </a:extLst>
            </a:blip>
            <a:srcRect b="3226"/>
            <a:stretch>
              <a:fillRect/>
            </a:stretch>
          </p:blipFill>
          <p:spPr bwMode="auto">
            <a:xfrm>
              <a:off x="7015163" y="3913188"/>
              <a:ext cx="33845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33" name="Group 8"/>
            <p:cNvGrpSpPr>
              <a:grpSpLocks/>
            </p:cNvGrpSpPr>
            <p:nvPr/>
          </p:nvGrpSpPr>
          <p:grpSpPr bwMode="auto">
            <a:xfrm>
              <a:off x="7088188" y="3425825"/>
              <a:ext cx="3240087" cy="431800"/>
              <a:chOff x="1338" y="2568"/>
              <a:chExt cx="2812" cy="408"/>
            </a:xfrm>
          </p:grpSpPr>
          <p:grpSp>
            <p:nvGrpSpPr>
              <p:cNvPr id="77836" name="Group 9"/>
              <p:cNvGrpSpPr>
                <a:grpSpLocks/>
              </p:cNvGrpSpPr>
              <p:nvPr/>
            </p:nvGrpSpPr>
            <p:grpSpPr bwMode="auto">
              <a:xfrm>
                <a:off x="1338" y="2568"/>
                <a:ext cx="2812" cy="346"/>
                <a:chOff x="1338" y="2568"/>
                <a:chExt cx="2812" cy="346"/>
              </a:xfrm>
            </p:grpSpPr>
            <p:pic>
              <p:nvPicPr>
                <p:cNvPr id="77864" name="Picture 10"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a:off x="1383" y="2614"/>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5" name="Picture 11"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a:off x="1641" y="2599"/>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6" name="Picture 12"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1930" y="2599"/>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7" name="Picture 13"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H="1" flipV="1">
                  <a:off x="2219" y="2599"/>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8" name="Picture 14"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2508" y="2599"/>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9" name="Picture 15"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2797" y="2599"/>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0" name="Picture 16"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a:off x="2699" y="2614"/>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1" name="Picture 17"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3787" y="2614"/>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2" name="Picture 18"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3288" y="2614"/>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3" name="Picture 19"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3470" y="2614"/>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4" name="Picture 20"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1846" y="2740"/>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5" name="Picture 21"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2154" y="2614"/>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6" name="Picture 22"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2414" y="2722"/>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7" name="Picture 23"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1354" y="2734"/>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8" name="Picture 24"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1320" y="2632"/>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9" name="Picture 25"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2182" y="2722"/>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0" name="Picture 26"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2998" y="2632"/>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1" name="Picture 27"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3542" y="2722"/>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2" name="Picture 28"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flipV="1">
                  <a:off x="3061" y="2659"/>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3" name="Picture 29"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flipV="1">
                  <a:off x="3583" y="2659"/>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4" name="Picture 30"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3107" y="2614"/>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5" name="Picture 31"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3606" y="2614"/>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6" name="Picture 32"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3968" y="2614"/>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7" name="Picture 33"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1882" y="2614"/>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8" name="Picture 34"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1554" y="2728"/>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9" name="Picture 35"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2653" y="2740"/>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837" name="Group 36"/>
              <p:cNvGrpSpPr>
                <a:grpSpLocks/>
              </p:cNvGrpSpPr>
              <p:nvPr/>
            </p:nvGrpSpPr>
            <p:grpSpPr bwMode="auto">
              <a:xfrm flipH="1">
                <a:off x="1338" y="2630"/>
                <a:ext cx="2812" cy="346"/>
                <a:chOff x="567" y="2160"/>
                <a:chExt cx="2812" cy="346"/>
              </a:xfrm>
            </p:grpSpPr>
            <p:pic>
              <p:nvPicPr>
                <p:cNvPr id="77838" name="Picture 37"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a:off x="612" y="2206"/>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9" name="Picture 38"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a:off x="870" y="2191"/>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0" name="Picture 39"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1159" y="2191"/>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1" name="Picture 40"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H="1" flipV="1">
                  <a:off x="1448" y="2191"/>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2" name="Picture 41"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1737" y="2191"/>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3" name="Picture 42"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2026" y="2191"/>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4" name="Picture 43"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a:off x="1928" y="2206"/>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5" name="Picture 44"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3016" y="2205"/>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6" name="Picture 45"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2517" y="2206"/>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7" name="Picture 46"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2699" y="2206"/>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8" name="Picture 47"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1075" y="2332"/>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9" name="Picture 48"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1383" y="2206"/>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Picture 49"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1643" y="2314"/>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1" name="Picture 50"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583" y="2326"/>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2" name="Picture 51"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549" y="2224"/>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3" name="Picture 52"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1411" y="2314"/>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4" name="Picture 53"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2227" y="2224"/>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5" name="Picture 54"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5400000" flipV="1">
                  <a:off x="2771" y="2314"/>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6" name="Picture 55"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flipV="1">
                  <a:off x="2290" y="2251"/>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7" name="Picture 56"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flipV="1">
                  <a:off x="2812" y="2251"/>
                  <a:ext cx="31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8" name="Picture 57"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2336" y="2206"/>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9" name="Picture 58"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2835" y="2206"/>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0" name="Picture 59"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3197" y="2206"/>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1" name="Picture 60"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1111" y="2206"/>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2" name="Picture 61"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783" y="2320"/>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3" name="Picture 62" descr="leaves"/>
                <p:cNvPicPr>
                  <a:picLocks noChangeAspect="1" noChangeArrowheads="1"/>
                </p:cNvPicPr>
                <p:nvPr/>
              </p:nvPicPr>
              <p:blipFill>
                <a:blip r:embed="rId6">
                  <a:clrChange>
                    <a:clrFrom>
                      <a:srgbClr val="FFFFFF"/>
                    </a:clrFrom>
                    <a:clrTo>
                      <a:srgbClr val="FFFFFF">
                        <a:alpha val="0"/>
                      </a:srgbClr>
                    </a:clrTo>
                  </a:clrChange>
                  <a:lum bright="10000" contrast="-20000"/>
                  <a:grayscl/>
                  <a:extLst>
                    <a:ext uri="{28A0092B-C50C-407E-A947-70E740481C1C}">
                      <a14:useLocalDpi xmlns:a14="http://schemas.microsoft.com/office/drawing/2010/main" val="0"/>
                    </a:ext>
                  </a:extLst>
                </a:blip>
                <a:srcRect/>
                <a:stretch>
                  <a:fillRect/>
                </a:stretch>
              </p:blipFill>
              <p:spPr bwMode="auto">
                <a:xfrm rot="10800000">
                  <a:off x="1882" y="2332"/>
                  <a:ext cx="1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77834" name="Picture 5"/>
            <p:cNvPicPr>
              <a:picLocks noChangeAspect="1" noChangeArrowheads="1"/>
            </p:cNvPicPr>
            <p:nvPr/>
          </p:nvPicPr>
          <p:blipFill>
            <a:blip r:embed="rId4">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8858250" y="1284288"/>
              <a:ext cx="1574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5" name="CaixaDeTexto 61"/>
            <p:cNvSpPr txBox="1">
              <a:spLocks noChangeArrowheads="1"/>
            </p:cNvSpPr>
            <p:nvPr/>
          </p:nvSpPr>
          <p:spPr bwMode="auto">
            <a:xfrm>
              <a:off x="4900290" y="4586503"/>
              <a:ext cx="1458106" cy="193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a:solidFill>
                    <a:srgbClr val="FFFFFF"/>
                  </a:solidFill>
                  <a:latin typeface="Comic Sans MS" charset="0"/>
                </a:rPr>
                <a:t>C </a:t>
              </a:r>
            </a:p>
            <a:p>
              <a:pPr algn="ctr"/>
              <a:r>
                <a:rPr lang="en-US" sz="4000">
                  <a:solidFill>
                    <a:srgbClr val="FFFFFF"/>
                  </a:solidFill>
                  <a:latin typeface="Comic Sans MS" charset="0"/>
                </a:rPr>
                <a:t>  </a:t>
              </a:r>
            </a:p>
            <a:p>
              <a:pPr algn="ctr"/>
              <a:r>
                <a:rPr lang="en-US" sz="4000">
                  <a:solidFill>
                    <a:srgbClr val="FFFFFF"/>
                  </a:solidFill>
                  <a:latin typeface="Comic Sans MS" charset="0"/>
                </a:rPr>
                <a:t>H</a:t>
              </a:r>
              <a:r>
                <a:rPr lang="en-US" sz="4000" baseline="-25000">
                  <a:solidFill>
                    <a:srgbClr val="FFFFFF"/>
                  </a:solidFill>
                  <a:latin typeface="Comic Sans MS" charset="0"/>
                </a:rPr>
                <a:t>2</a:t>
              </a:r>
              <a:r>
                <a:rPr lang="en-US" sz="4000">
                  <a:solidFill>
                    <a:srgbClr val="FFFFFF"/>
                  </a:solidFill>
                  <a:latin typeface="Comic Sans MS" charset="0"/>
                </a:rPr>
                <a:t>O</a:t>
              </a:r>
              <a:endParaRPr lang="pt-BR" sz="4000">
                <a:solidFill>
                  <a:srgbClr val="FFFFFF"/>
                </a:solidFill>
                <a:latin typeface="Comic Sans MS" charset="0"/>
              </a:endParaRPr>
            </a:p>
          </p:txBody>
        </p:sp>
      </p:grpSp>
    </p:spTree>
  </p:cSld>
  <p:clrMapOvr>
    <a:masterClrMapping/>
  </p:clrMapOvr>
  <p:transition xmlns:p14="http://schemas.microsoft.com/office/powerpoint/2010/main" advClick="0" advTm="0"/>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CaixaDeTexto 3"/>
          <p:cNvSpPr txBox="1">
            <a:spLocks noChangeArrowheads="1"/>
          </p:cNvSpPr>
          <p:nvPr/>
        </p:nvSpPr>
        <p:spPr bwMode="auto">
          <a:xfrm>
            <a:off x="395288" y="404813"/>
            <a:ext cx="81915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solidFill>
                  <a:srgbClr val="008047"/>
                </a:solidFill>
                <a:latin typeface="Comic Sans MS" charset="0"/>
              </a:rPr>
              <a:t>Tecnologias para uma agricultura de baixa emissão de carbono</a:t>
            </a:r>
          </a:p>
          <a:p>
            <a:endParaRPr lang="en-US">
              <a:solidFill>
                <a:srgbClr val="008047"/>
              </a:solidFill>
              <a:latin typeface="Comic Sans MS" charset="0"/>
            </a:endParaRPr>
          </a:p>
          <a:p>
            <a:endParaRPr lang="en-US">
              <a:solidFill>
                <a:srgbClr val="008047"/>
              </a:solidFill>
              <a:latin typeface="Comic Sans MS" charset="0"/>
            </a:endParaRPr>
          </a:p>
          <a:p>
            <a:endParaRPr lang="pt-BR">
              <a:solidFill>
                <a:srgbClr val="008047"/>
              </a:solidFill>
              <a:latin typeface="Comic Sans MS" charset="0"/>
            </a:endParaRPr>
          </a:p>
        </p:txBody>
      </p:sp>
      <p:pic>
        <p:nvPicPr>
          <p:cNvPr id="76802" name="Imagem 1" descr="DSC001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8300" y="1196752"/>
            <a:ext cx="25923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Imagem 1" descr="DSC002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140968"/>
            <a:ext cx="29083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2" descr="http://t2.gstatic.com/images?q=tbn:ANd9GcQRyP31uGAtw1ej0zZBuePbWZMY85_lrdsFYQho39dTJZUWpQilz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50" y="3140968"/>
            <a:ext cx="27940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nts and Settings\User\My Documents\EMBRAPA SEMI-ÁRIDO 2009\Capítulo INSA\P10102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4779151"/>
            <a:ext cx="2771799" cy="207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4"/>
          <p:cNvSpPr txBox="1">
            <a:spLocks noChangeArrowheads="1"/>
          </p:cNvSpPr>
          <p:nvPr/>
        </p:nvSpPr>
        <p:spPr bwMode="auto">
          <a:xfrm>
            <a:off x="2012950" y="1412875"/>
            <a:ext cx="652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solidFill>
                <a:schemeClr val="tx1"/>
              </a:solidFill>
              <a:latin typeface="Comic Sans MS" charset="0"/>
            </a:endParaRPr>
          </a:p>
        </p:txBody>
      </p:sp>
      <p:sp>
        <p:nvSpPr>
          <p:cNvPr id="117763" name="Text Box 5"/>
          <p:cNvSpPr txBox="1">
            <a:spLocks noChangeArrowheads="1"/>
          </p:cNvSpPr>
          <p:nvPr/>
        </p:nvSpPr>
        <p:spPr bwMode="auto">
          <a:xfrm>
            <a:off x="858838" y="2565400"/>
            <a:ext cx="7361237" cy="1754188"/>
          </a:xfrm>
          <a:prstGeom prst="rect">
            <a:avLst/>
          </a:prstGeom>
          <a:noFill/>
          <a:ln w="9525" algn="ctr">
            <a:noFill/>
            <a:miter lim="800000"/>
            <a:headEnd/>
            <a:tailEnd/>
          </a:ln>
        </p:spPr>
        <p:txBody>
          <a:bodyPr>
            <a:spAutoFit/>
          </a:bodyPr>
          <a:lstStyle/>
          <a:p>
            <a:pPr>
              <a:spcBef>
                <a:spcPct val="50000"/>
              </a:spcBef>
              <a:defRPr/>
            </a:pPr>
            <a:r>
              <a:rPr lang="pt-BR" sz="3600" b="1" dirty="0">
                <a:solidFill>
                  <a:srgbClr val="008047"/>
                </a:solidFill>
                <a:latin typeface="Comic Sans MS" pitchFamily="66" charset="0"/>
                <a:ea typeface="+mn-ea"/>
                <a:cs typeface="Arial Unicode MS" charset="0"/>
              </a:rPr>
              <a:t>Quais são as ferramentas para desenvolver uma agricultura de baixa emissão de carbono???</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80" name="Oval 8"/>
          <p:cNvSpPr>
            <a:spLocks noChangeArrowheads="1"/>
          </p:cNvSpPr>
          <p:nvPr/>
        </p:nvSpPr>
        <p:spPr bwMode="auto">
          <a:xfrm>
            <a:off x="5495925" y="2828925"/>
            <a:ext cx="3571875" cy="1322388"/>
          </a:xfrm>
          <a:prstGeom prst="ellipse">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defRPr/>
            </a:pPr>
            <a:endParaRPr lang="en-US"/>
          </a:p>
        </p:txBody>
      </p:sp>
      <p:sp>
        <p:nvSpPr>
          <p:cNvPr id="566275" name="Oval 3"/>
          <p:cNvSpPr>
            <a:spLocks noChangeArrowheads="1"/>
          </p:cNvSpPr>
          <p:nvPr/>
        </p:nvSpPr>
        <p:spPr bwMode="auto">
          <a:xfrm>
            <a:off x="152400" y="2855913"/>
            <a:ext cx="3571875" cy="1322387"/>
          </a:xfrm>
          <a:prstGeom prst="ellipse">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defRPr/>
            </a:pPr>
            <a:endParaRPr lang="en-US"/>
          </a:p>
        </p:txBody>
      </p:sp>
      <p:sp>
        <p:nvSpPr>
          <p:cNvPr id="566276" name="Rectangle 4"/>
          <p:cNvSpPr>
            <a:spLocks noChangeArrowheads="1"/>
          </p:cNvSpPr>
          <p:nvPr/>
        </p:nvSpPr>
        <p:spPr bwMode="auto">
          <a:xfrm>
            <a:off x="76200" y="3109913"/>
            <a:ext cx="35210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2" tIns="32751" rIns="66672" bIns="32751">
            <a:spAutoFit/>
          </a:bodyPr>
          <a:lstStyle/>
          <a:p>
            <a:pPr algn="ctr" defTabSz="673100">
              <a:spcBef>
                <a:spcPct val="50000"/>
              </a:spcBef>
            </a:pPr>
            <a:r>
              <a:rPr lang="pt-BR" sz="2700" b="1">
                <a:solidFill>
                  <a:srgbClr val="000099"/>
                </a:solidFill>
              </a:rPr>
              <a:t>SISTEMAS DE CULTURAS</a:t>
            </a:r>
          </a:p>
        </p:txBody>
      </p:sp>
      <p:sp>
        <p:nvSpPr>
          <p:cNvPr id="566278" name="Oval 6"/>
          <p:cNvSpPr>
            <a:spLocks noChangeArrowheads="1"/>
          </p:cNvSpPr>
          <p:nvPr/>
        </p:nvSpPr>
        <p:spPr bwMode="auto">
          <a:xfrm>
            <a:off x="2749550" y="68263"/>
            <a:ext cx="3571875" cy="1322387"/>
          </a:xfrm>
          <a:prstGeom prst="ellipse">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defRPr/>
            </a:pPr>
            <a:endParaRPr lang="en-US"/>
          </a:p>
        </p:txBody>
      </p:sp>
      <p:sp>
        <p:nvSpPr>
          <p:cNvPr id="566279" name="Rectangle 7"/>
          <p:cNvSpPr>
            <a:spLocks noChangeArrowheads="1"/>
          </p:cNvSpPr>
          <p:nvPr/>
        </p:nvSpPr>
        <p:spPr bwMode="auto">
          <a:xfrm>
            <a:off x="5397500" y="3071813"/>
            <a:ext cx="3522663"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2" tIns="32751" rIns="66672" bIns="32751">
            <a:spAutoFit/>
          </a:bodyPr>
          <a:lstStyle/>
          <a:p>
            <a:pPr algn="ctr" defTabSz="673100">
              <a:spcBef>
                <a:spcPct val="50000"/>
              </a:spcBef>
            </a:pPr>
            <a:r>
              <a:rPr lang="pt-BR" sz="2700" b="1">
                <a:solidFill>
                  <a:srgbClr val="000099"/>
                </a:solidFill>
              </a:rPr>
              <a:t>	NÃO REVOLVER O SOLO</a:t>
            </a:r>
          </a:p>
        </p:txBody>
      </p:sp>
      <p:sp>
        <p:nvSpPr>
          <p:cNvPr id="566281" name="Rectangle 9"/>
          <p:cNvSpPr>
            <a:spLocks noChangeArrowheads="1"/>
          </p:cNvSpPr>
          <p:nvPr/>
        </p:nvSpPr>
        <p:spPr bwMode="auto">
          <a:xfrm>
            <a:off x="2730500" y="500063"/>
            <a:ext cx="35210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2" tIns="32751" rIns="66672" bIns="32751">
            <a:spAutoFit/>
          </a:bodyPr>
          <a:lstStyle/>
          <a:p>
            <a:pPr algn="ctr" defTabSz="673100">
              <a:spcBef>
                <a:spcPct val="50000"/>
              </a:spcBef>
            </a:pPr>
            <a:r>
              <a:rPr lang="pt-BR" sz="2700" b="1" dirty="0" smtClean="0">
                <a:solidFill>
                  <a:srgbClr val="000099"/>
                </a:solidFill>
              </a:rPr>
              <a:t>BIODIVERSIDADE</a:t>
            </a:r>
            <a:endParaRPr lang="pt-BR" sz="2700" b="1" dirty="0">
              <a:solidFill>
                <a:srgbClr val="000099"/>
              </a:solidFill>
            </a:endParaRPr>
          </a:p>
        </p:txBody>
      </p:sp>
      <p:sp>
        <p:nvSpPr>
          <p:cNvPr id="566282" name="Line 10"/>
          <p:cNvSpPr>
            <a:spLocks noChangeShapeType="1"/>
          </p:cNvSpPr>
          <p:nvPr/>
        </p:nvSpPr>
        <p:spPr bwMode="auto">
          <a:xfrm flipH="1">
            <a:off x="2057400" y="1560513"/>
            <a:ext cx="1066800" cy="1066800"/>
          </a:xfrm>
          <a:prstGeom prst="line">
            <a:avLst/>
          </a:prstGeom>
          <a:noFill/>
          <a:ln w="101600">
            <a:solidFill>
              <a:srgbClr val="FFCC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6283" name="Line 11"/>
          <p:cNvSpPr>
            <a:spLocks noChangeShapeType="1"/>
          </p:cNvSpPr>
          <p:nvPr/>
        </p:nvSpPr>
        <p:spPr bwMode="auto">
          <a:xfrm flipH="1">
            <a:off x="3865563" y="3541713"/>
            <a:ext cx="1339850" cy="0"/>
          </a:xfrm>
          <a:prstGeom prst="line">
            <a:avLst/>
          </a:prstGeom>
          <a:noFill/>
          <a:ln w="101600">
            <a:solidFill>
              <a:srgbClr val="FFCC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6284" name="AutoShape 12"/>
          <p:cNvSpPr>
            <a:spLocks noChangeArrowheads="1"/>
          </p:cNvSpPr>
          <p:nvPr/>
        </p:nvSpPr>
        <p:spPr bwMode="auto">
          <a:xfrm rot="16200000" flipH="1">
            <a:off x="4067683" y="3717293"/>
            <a:ext cx="1224657" cy="1800200"/>
          </a:xfrm>
          <a:prstGeom prst="rightArrow">
            <a:avLst>
              <a:gd name="adj1" fmla="val 75000"/>
              <a:gd name="adj2" fmla="val 50005"/>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a:solidFill>
                <a:schemeClr val="accent6">
                  <a:lumMod val="60000"/>
                  <a:lumOff val="40000"/>
                </a:schemeClr>
              </a:solidFill>
            </a:endParaRPr>
          </a:p>
        </p:txBody>
      </p:sp>
      <p:sp>
        <p:nvSpPr>
          <p:cNvPr id="566285" name="Line 13"/>
          <p:cNvSpPr>
            <a:spLocks noChangeShapeType="1"/>
          </p:cNvSpPr>
          <p:nvPr/>
        </p:nvSpPr>
        <p:spPr bwMode="auto">
          <a:xfrm flipH="1" flipV="1">
            <a:off x="5867400" y="1560513"/>
            <a:ext cx="1066800" cy="914400"/>
          </a:xfrm>
          <a:prstGeom prst="line">
            <a:avLst/>
          </a:prstGeom>
          <a:noFill/>
          <a:ln w="101600">
            <a:solidFill>
              <a:srgbClr val="FFCC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Oval 8"/>
          <p:cNvSpPr>
            <a:spLocks noChangeArrowheads="1"/>
          </p:cNvSpPr>
          <p:nvPr/>
        </p:nvSpPr>
        <p:spPr bwMode="auto">
          <a:xfrm>
            <a:off x="1763713" y="5445125"/>
            <a:ext cx="5545137" cy="1322388"/>
          </a:xfrm>
          <a:prstGeom prst="ellipse">
            <a:avLst/>
          </a:prstGeom>
          <a:solidFill>
            <a:srgbClr val="00FF00"/>
          </a:solidFill>
          <a:ln w="12700">
            <a:solidFill>
              <a:schemeClr val="tx1"/>
            </a:solidFill>
            <a:round/>
            <a:headEnd/>
            <a:tailEnd/>
          </a:ln>
        </p:spPr>
        <p:txBody>
          <a:bodyPr wrap="none" anchor="ctr"/>
          <a:lstStyle/>
          <a:p>
            <a:endParaRPr lang="en-US"/>
          </a:p>
        </p:txBody>
      </p:sp>
      <p:sp>
        <p:nvSpPr>
          <p:cNvPr id="81934" name="Rectangle 4"/>
          <p:cNvSpPr>
            <a:spLocks noChangeArrowheads="1"/>
          </p:cNvSpPr>
          <p:nvPr/>
        </p:nvSpPr>
        <p:spPr bwMode="auto">
          <a:xfrm>
            <a:off x="2124075" y="5732463"/>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673100">
              <a:spcBef>
                <a:spcPct val="50000"/>
              </a:spcBef>
            </a:pPr>
            <a:r>
              <a:rPr lang="pt-BR" b="1">
                <a:solidFill>
                  <a:srgbClr val="000099"/>
                </a:solidFill>
              </a:rPr>
              <a:t>AGRICULTURA DE BAIXA EMISSÃO DE CARBONO</a:t>
            </a:r>
            <a:endParaRPr lang="pt-BR" b="1">
              <a:solidFill>
                <a:schemeClr val="accent2"/>
              </a:solidFill>
            </a:endParaRPr>
          </a:p>
        </p:txBody>
      </p:sp>
      <p:sp>
        <p:nvSpPr>
          <p:cNvPr id="81935" name="Oval 5"/>
          <p:cNvSpPr>
            <a:spLocks noChangeArrowheads="1"/>
          </p:cNvSpPr>
          <p:nvPr/>
        </p:nvSpPr>
        <p:spPr bwMode="auto">
          <a:xfrm>
            <a:off x="2987675" y="1557338"/>
            <a:ext cx="3168650" cy="1727200"/>
          </a:xfrm>
          <a:prstGeom prst="ellipse">
            <a:avLst/>
          </a:prstGeom>
          <a:solidFill>
            <a:srgbClr val="00B8FF"/>
          </a:solidFill>
          <a:ln w="9525">
            <a:solidFill>
              <a:schemeClr val="tx1"/>
            </a:solidFill>
            <a:round/>
            <a:headEnd/>
            <a:tailEnd/>
          </a:ln>
        </p:spPr>
        <p:txBody>
          <a:bodyPr/>
          <a:lstStyle/>
          <a:p>
            <a:pPr algn="ctr" eaLnBrk="0" hangingPunct="0">
              <a:buClr>
                <a:srgbClr val="000000"/>
              </a:buClr>
              <a:buSzPct val="100000"/>
              <a:buFont typeface="Times New Roman" charset="0"/>
              <a:buNone/>
            </a:pPr>
            <a:endParaRPr lang="en-US" b="1">
              <a:solidFill>
                <a:schemeClr val="accent2"/>
              </a:solidFill>
            </a:endParaRPr>
          </a:p>
          <a:p>
            <a:pPr algn="ctr" eaLnBrk="0" hangingPunct="0">
              <a:buClr>
                <a:srgbClr val="000000"/>
              </a:buClr>
              <a:buSzPct val="100000"/>
              <a:buFont typeface="Times New Roman" charset="0"/>
              <a:buNone/>
            </a:pPr>
            <a:r>
              <a:rPr lang="en-US" b="1">
                <a:solidFill>
                  <a:schemeClr val="accent2"/>
                </a:solidFill>
              </a:rPr>
              <a:t>ÁGUA</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6627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66279"/>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66282"/>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566275"/>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566276"/>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566283"/>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566280"/>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566281"/>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566285"/>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nodeType="afterEffect">
                                  <p:stCondLst>
                                    <p:cond delay="0"/>
                                  </p:stCondLst>
                                  <p:childTnLst>
                                    <p:set>
                                      <p:cBhvr>
                                        <p:cTn id="33" dur="1" fill="hold">
                                          <p:stCondLst>
                                            <p:cond delay="499"/>
                                          </p:stCondLst>
                                        </p:cTn>
                                        <p:tgtEl>
                                          <p:spTgt spid="566284"/>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80" grpId="0" animBg="1"/>
      <p:bldP spid="566275" grpId="0" animBg="1"/>
      <p:bldP spid="566276" grpId="0" autoUpdateAnimBg="0"/>
      <p:bldP spid="566278" grpId="0" animBg="1"/>
      <p:bldP spid="566279" grpId="0" autoUpdateAnimBg="0"/>
      <p:bldP spid="566281" grpId="0" autoUpdateAnimBg="0"/>
      <p:bldP spid="566282" grpId="0" animBg="1"/>
      <p:bldP spid="566283" grpId="0" animBg="1"/>
      <p:bldP spid="566285"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m 3"/>
          <p:cNvPicPr>
            <a:picLocks noChangeAspect="1"/>
          </p:cNvPicPr>
          <p:nvPr/>
        </p:nvPicPr>
        <p:blipFill>
          <a:blip r:embed="rId2">
            <a:extLst>
              <a:ext uri="{28A0092B-C50C-407E-A947-70E740481C1C}">
                <a14:useLocalDpi xmlns:a14="http://schemas.microsoft.com/office/drawing/2010/main" val="0"/>
              </a:ext>
            </a:extLst>
          </a:blip>
          <a:srcRect l="7120" t="8699" r="3334" b="3957"/>
          <a:stretch>
            <a:fillRect/>
          </a:stretch>
        </p:blipFill>
        <p:spPr bwMode="auto">
          <a:xfrm>
            <a:off x="6350" y="188913"/>
            <a:ext cx="9137650"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CaixaDeTexto 2"/>
          <p:cNvSpPr txBox="1">
            <a:spLocks noChangeArrowheads="1"/>
          </p:cNvSpPr>
          <p:nvPr/>
        </p:nvSpPr>
        <p:spPr bwMode="auto">
          <a:xfrm>
            <a:off x="347663" y="5516563"/>
            <a:ext cx="6529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rgbClr val="006839"/>
                </a:solidFill>
                <a:latin typeface="Comic Sans MS" charset="0"/>
              </a:rPr>
              <a:t>Nordeste:  1,54 milhões de </a:t>
            </a:r>
            <a:r>
              <a:rPr lang="en-GB" sz="1800">
                <a:solidFill>
                  <a:srgbClr val="008047"/>
                </a:solidFill>
                <a:latin typeface="Comic Sans MS" charset="0"/>
              </a:rPr>
              <a:t>km</a:t>
            </a:r>
            <a:r>
              <a:rPr lang="en-GB" sz="1800" baseline="30000">
                <a:solidFill>
                  <a:srgbClr val="008047"/>
                </a:solidFill>
                <a:latin typeface="Comic Sans MS" charset="0"/>
              </a:rPr>
              <a:t>2</a:t>
            </a:r>
            <a:r>
              <a:rPr lang="en-US" sz="1800">
                <a:solidFill>
                  <a:srgbClr val="006839"/>
                </a:solidFill>
                <a:latin typeface="Comic Sans MS" charset="0"/>
              </a:rPr>
              <a:t> – 18% do território  nacional</a:t>
            </a:r>
          </a:p>
          <a:p>
            <a:endParaRPr lang="en-US" sz="1800">
              <a:solidFill>
                <a:srgbClr val="006839"/>
              </a:solidFill>
              <a:latin typeface="Comic Sans MS" charset="0"/>
            </a:endParaRPr>
          </a:p>
          <a:p>
            <a:r>
              <a:rPr lang="en-US" sz="1800">
                <a:solidFill>
                  <a:srgbClr val="006839"/>
                </a:solidFill>
                <a:latin typeface="Comic Sans MS" charset="0"/>
              </a:rPr>
              <a:t>Semiárido: </a:t>
            </a:r>
            <a:r>
              <a:rPr lang="en-GB" sz="1800">
                <a:solidFill>
                  <a:srgbClr val="008047"/>
                </a:solidFill>
                <a:latin typeface="Comic Sans MS" charset="0"/>
              </a:rPr>
              <a:t>969.589 km</a:t>
            </a:r>
            <a:r>
              <a:rPr lang="en-GB" sz="1800" baseline="30000">
                <a:solidFill>
                  <a:srgbClr val="008047"/>
                </a:solidFill>
                <a:latin typeface="Comic Sans MS" charset="0"/>
              </a:rPr>
              <a:t>2</a:t>
            </a:r>
            <a:endParaRPr lang="pt-BR" sz="1800">
              <a:solidFill>
                <a:srgbClr val="006839"/>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3"/>
          <p:cNvSpPr>
            <a:spLocks noChangeArrowheads="1"/>
          </p:cNvSpPr>
          <p:nvPr/>
        </p:nvSpPr>
        <p:spPr bwMode="auto">
          <a:xfrm>
            <a:off x="825500" y="285750"/>
            <a:ext cx="7926388"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pt-BR" b="1">
                <a:solidFill>
                  <a:srgbClr val="008047"/>
                </a:solidFill>
                <a:cs typeface="Arial" charset="0"/>
              </a:rPr>
              <a:t>EXPERIMENTOS DE LONGA DURAÇÃO</a:t>
            </a:r>
          </a:p>
          <a:p>
            <a:pPr>
              <a:spcBef>
                <a:spcPct val="50000"/>
              </a:spcBef>
            </a:pPr>
            <a:endParaRPr lang="pt-BR" sz="2000">
              <a:solidFill>
                <a:srgbClr val="008047"/>
              </a:solidFill>
              <a:cs typeface="Arial" charset="0"/>
            </a:endParaRPr>
          </a:p>
          <a:p>
            <a:pPr>
              <a:spcBef>
                <a:spcPct val="50000"/>
              </a:spcBef>
            </a:pPr>
            <a:r>
              <a:rPr lang="pt-BR" sz="2000">
                <a:solidFill>
                  <a:srgbClr val="008047"/>
                </a:solidFill>
                <a:cs typeface="Arial" charset="0"/>
              </a:rPr>
              <a:t>Sistemas de preparo de solo e coquetéis vegetais – meloeiro e mangueira</a:t>
            </a:r>
          </a:p>
          <a:p>
            <a:pPr>
              <a:spcBef>
                <a:spcPct val="50000"/>
              </a:spcBef>
            </a:pPr>
            <a:endParaRPr lang="pt-BR" sz="2000">
              <a:solidFill>
                <a:srgbClr val="008047"/>
              </a:solidFill>
              <a:cs typeface="Arial" charset="0"/>
            </a:endParaRPr>
          </a:p>
          <a:p>
            <a:endParaRPr lang="pt-BR" sz="2000">
              <a:solidFill>
                <a:srgbClr val="008047"/>
              </a:solidFill>
            </a:endParaRPr>
          </a:p>
          <a:p>
            <a:r>
              <a:rPr lang="pt-BR" sz="2000">
                <a:solidFill>
                  <a:srgbClr val="008047"/>
                </a:solidFill>
              </a:rPr>
              <a:t>T1 – coquetel 1 (75% gramíneas + 25% leguminosas), sem revolvimento</a:t>
            </a:r>
          </a:p>
          <a:p>
            <a:r>
              <a:rPr lang="pt-BR" sz="2000">
                <a:solidFill>
                  <a:srgbClr val="008047"/>
                </a:solidFill>
              </a:rPr>
              <a:t>T2 – coquetel 2 (25% gramínea + 75% leguminosas), sem revolvimento</a:t>
            </a:r>
          </a:p>
          <a:p>
            <a:r>
              <a:rPr lang="pt-BR" sz="2000">
                <a:solidFill>
                  <a:srgbClr val="008047"/>
                </a:solidFill>
              </a:rPr>
              <a:t>T3 – vegetação espontânea, sem revolvimento</a:t>
            </a:r>
          </a:p>
          <a:p>
            <a:r>
              <a:rPr lang="pt-BR" sz="2000">
                <a:solidFill>
                  <a:srgbClr val="008047"/>
                </a:solidFill>
              </a:rPr>
              <a:t>T4 – coquetel 1 (75% gramíneas + 25% leguminosa), com revolvimento</a:t>
            </a:r>
          </a:p>
          <a:p>
            <a:r>
              <a:rPr lang="pt-BR" sz="2000">
                <a:solidFill>
                  <a:srgbClr val="008047"/>
                </a:solidFill>
              </a:rPr>
              <a:t>T5 – coquetel 2 (25% gramínea + 75% leguminosa ), sem revolvimento</a:t>
            </a:r>
          </a:p>
          <a:p>
            <a:r>
              <a:rPr lang="pt-BR" sz="2000">
                <a:solidFill>
                  <a:srgbClr val="008047"/>
                </a:solidFill>
              </a:rPr>
              <a:t>T6 – vegetação espontânea, com revolvimento</a:t>
            </a:r>
          </a:p>
          <a:p>
            <a:r>
              <a:rPr lang="pt-BR" sz="2000">
                <a:solidFill>
                  <a:srgbClr val="008047"/>
                </a:solidFill>
              </a:rPr>
              <a:t>Tratamento adicional- Caatinga preservada</a:t>
            </a:r>
            <a:endParaRPr lang="pt-BR" sz="2000" b="1">
              <a:solidFill>
                <a:srgbClr val="008047"/>
              </a:solidFill>
            </a:endParaRPr>
          </a:p>
          <a:p>
            <a:endParaRPr lang="pt-BR" sz="2000" b="1">
              <a:solidFill>
                <a:srgbClr val="008047"/>
              </a:solidFill>
            </a:endParaRPr>
          </a:p>
          <a:p>
            <a:r>
              <a:rPr lang="pt-BR" sz="2000" b="1">
                <a:solidFill>
                  <a:srgbClr val="008047"/>
                </a:solidFill>
              </a:rPr>
              <a:t>Leguminosas</a:t>
            </a:r>
            <a:r>
              <a:rPr lang="pt-BR" sz="2000">
                <a:solidFill>
                  <a:srgbClr val="008047"/>
                </a:solidFill>
              </a:rPr>
              <a:t> - </a:t>
            </a:r>
            <a:r>
              <a:rPr lang="pt-BR" sz="2000" i="1">
                <a:solidFill>
                  <a:srgbClr val="008047"/>
                </a:solidFill>
              </a:rPr>
              <a:t>Crotolária juncea, Crotalária spectabilis, </a:t>
            </a:r>
            <a:r>
              <a:rPr lang="pt-BR" sz="2000">
                <a:solidFill>
                  <a:srgbClr val="008047"/>
                </a:solidFill>
              </a:rPr>
              <a:t>Mucuna preta, Mucuna cinza, Lab-lab, Calopogônio, Feijão-de-Porco, Guandu</a:t>
            </a:r>
          </a:p>
          <a:p>
            <a:pPr>
              <a:lnSpc>
                <a:spcPct val="70000"/>
              </a:lnSpc>
            </a:pPr>
            <a:endParaRPr lang="pt-BR" sz="2000">
              <a:solidFill>
                <a:srgbClr val="008047"/>
              </a:solidFill>
            </a:endParaRPr>
          </a:p>
          <a:p>
            <a:r>
              <a:rPr lang="pt-BR" sz="2000" b="1">
                <a:solidFill>
                  <a:srgbClr val="008047"/>
                </a:solidFill>
              </a:rPr>
              <a:t>Não leguminosas</a:t>
            </a:r>
            <a:r>
              <a:rPr lang="pt-BR" sz="2000">
                <a:solidFill>
                  <a:srgbClr val="008047"/>
                </a:solidFill>
              </a:rPr>
              <a:t> - Milho, Milheto, Sorgo, Girassol, Gergelim, Mamona</a:t>
            </a:r>
          </a:p>
          <a:p>
            <a:pPr>
              <a:lnSpc>
                <a:spcPct val="80000"/>
              </a:lnSpc>
              <a:spcBef>
                <a:spcPct val="50000"/>
              </a:spcBef>
            </a:pPr>
            <a:endParaRPr lang="pt-BR" sz="200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Imagem 1" descr="DSC001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CaixaDeTexto 2"/>
          <p:cNvSpPr txBox="1">
            <a:spLocks noChangeArrowheads="1"/>
          </p:cNvSpPr>
          <p:nvPr/>
        </p:nvSpPr>
        <p:spPr bwMode="auto">
          <a:xfrm>
            <a:off x="468313" y="1341438"/>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chemeClr val="tx1"/>
                </a:solidFill>
                <a:latin typeface="Comic Sans MS" charset="0"/>
              </a:rPr>
              <a:t>15 à 18 toneladas de CO</a:t>
            </a:r>
            <a:r>
              <a:rPr lang="en-US" sz="2800" b="1" baseline="-25000">
                <a:solidFill>
                  <a:schemeClr val="tx1"/>
                </a:solidFill>
                <a:latin typeface="Comic Sans MS" charset="0"/>
              </a:rPr>
              <a:t>2</a:t>
            </a:r>
            <a:r>
              <a:rPr lang="en-US" sz="2800" b="1">
                <a:solidFill>
                  <a:schemeClr val="tx1"/>
                </a:solidFill>
                <a:latin typeface="Comic Sans MS" charset="0"/>
              </a:rPr>
              <a:t> equivalente.ano</a:t>
            </a:r>
            <a:r>
              <a:rPr lang="en-US" sz="2800" b="1" baseline="30000">
                <a:solidFill>
                  <a:schemeClr val="tx1"/>
                </a:solidFill>
                <a:latin typeface="Comic Sans MS" charset="0"/>
              </a:rPr>
              <a:t>-1</a:t>
            </a:r>
            <a:endParaRPr lang="pt-BR" sz="2800" b="1" baseline="30000">
              <a:solidFill>
                <a:schemeClr val="tx1"/>
              </a:solidFill>
              <a:latin typeface="Comic Sans MS"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2004_0617Image00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1"/>
            <a:ext cx="5076056" cy="380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9090" name="Picture 3" descr="2004_0617Image00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3" y="3104113"/>
            <a:ext cx="5004048" cy="37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1"/>
          <p:cNvSpPr txBox="1">
            <a:spLocks noChangeArrowheads="1"/>
          </p:cNvSpPr>
          <p:nvPr/>
        </p:nvSpPr>
        <p:spPr bwMode="auto">
          <a:xfrm>
            <a:off x="0" y="188913"/>
            <a:ext cx="89646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t-BR" sz="1800">
                <a:solidFill>
                  <a:schemeClr val="tx1"/>
                </a:solidFill>
              </a:rPr>
              <a:t>TABELA 1.  Produção de fitomassa seca de adubos verdes  e vegetação espontâneas cultivados na entrelinhas de mangueira em um ARGISSOLO VERMELHO-AMARELO Distrófico plíntico</a:t>
            </a:r>
            <a:r>
              <a:rPr lang="pt-BR" sz="1800">
                <a:solidFill>
                  <a:srgbClr val="000000"/>
                </a:solidFill>
              </a:rPr>
              <a:t>. Petrolina, Embrapa Semiárido.</a:t>
            </a:r>
          </a:p>
        </p:txBody>
      </p:sp>
      <p:graphicFrame>
        <p:nvGraphicFramePr>
          <p:cNvPr id="90114" name="Object 2"/>
          <p:cNvGraphicFramePr>
            <a:graphicFrameLocks noChangeAspect="1"/>
          </p:cNvGraphicFramePr>
          <p:nvPr/>
        </p:nvGraphicFramePr>
        <p:xfrm>
          <a:off x="177800" y="1557338"/>
          <a:ext cx="8788400" cy="3743325"/>
        </p:xfrm>
        <a:graphic>
          <a:graphicData uri="http://schemas.openxmlformats.org/presentationml/2006/ole">
            <mc:AlternateContent xmlns:mc="http://schemas.openxmlformats.org/markup-compatibility/2006">
              <mc:Choice xmlns:v="urn:schemas-microsoft-com:vml" Requires="v">
                <p:oleObj spid="_x0000_s90119" name="Document" r:id="rId3" imgW="5752888" imgH="2451010" progId="Word.Document.12">
                  <p:embed/>
                </p:oleObj>
              </mc:Choice>
              <mc:Fallback>
                <p:oleObj name="Document" r:id="rId3" imgW="5752888" imgH="2451010"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1557338"/>
                        <a:ext cx="8788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Box 1"/>
          <p:cNvSpPr txBox="1">
            <a:spLocks noChangeArrowheads="1"/>
          </p:cNvSpPr>
          <p:nvPr/>
        </p:nvSpPr>
        <p:spPr bwMode="auto">
          <a:xfrm>
            <a:off x="0" y="188913"/>
            <a:ext cx="8964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t-BR" sz="1800">
                <a:solidFill>
                  <a:srgbClr val="000000"/>
                </a:solidFill>
              </a:rPr>
              <a:t>TABELA 2.  Carbono adicionado ao sistema solo a partir da fitomassa aérea de adubos verdes  e vegetação espontâneas cultivados na entrelinhas de mangueira em um ARGISSOLO VERMELHO-AMARELO Distrófico plíntico, Embrapa Semiárido.</a:t>
            </a:r>
          </a:p>
        </p:txBody>
      </p:sp>
      <p:graphicFrame>
        <p:nvGraphicFramePr>
          <p:cNvPr id="91138" name="Object 2"/>
          <p:cNvGraphicFramePr>
            <a:graphicFrameLocks noChangeAspect="1"/>
          </p:cNvGraphicFramePr>
          <p:nvPr/>
        </p:nvGraphicFramePr>
        <p:xfrm>
          <a:off x="246063" y="1557338"/>
          <a:ext cx="8789987" cy="3803650"/>
        </p:xfrm>
        <a:graphic>
          <a:graphicData uri="http://schemas.openxmlformats.org/presentationml/2006/ole">
            <mc:AlternateContent xmlns:mc="http://schemas.openxmlformats.org/markup-compatibility/2006">
              <mc:Choice xmlns:v="urn:schemas-microsoft-com:vml" Requires="v">
                <p:oleObj spid="_x0000_s91143" name="Document" r:id="rId3" imgW="5663992" imgH="2451010" progId="Word.Document.12">
                  <p:embed/>
                </p:oleObj>
              </mc:Choice>
              <mc:Fallback>
                <p:oleObj name="Document" r:id="rId3" imgW="5663992" imgH="2451010"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3" y="1557338"/>
                        <a:ext cx="8789987"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Box 1"/>
          <p:cNvSpPr txBox="1">
            <a:spLocks noChangeArrowheads="1"/>
          </p:cNvSpPr>
          <p:nvPr/>
        </p:nvSpPr>
        <p:spPr bwMode="auto">
          <a:xfrm>
            <a:off x="0" y="188913"/>
            <a:ext cx="8964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pt-BR" sz="1800">
                <a:solidFill>
                  <a:srgbClr val="000000"/>
                </a:solidFill>
              </a:rPr>
              <a:t>TABELA 3.  Nitrogênio adicionado ao sistema solo a partir da fitomassa aérea de adubos verdes  e vegetação espontâneas cultivados na entrelinhas de mangueira em um ARGISSOLO VERMELHO-AMARELO Distrófico plíntico. Petrolina, Embrapa Semiárido.</a:t>
            </a:r>
          </a:p>
        </p:txBody>
      </p:sp>
      <p:graphicFrame>
        <p:nvGraphicFramePr>
          <p:cNvPr id="92162" name="Object 2"/>
          <p:cNvGraphicFramePr>
            <a:graphicFrameLocks noChangeAspect="1"/>
          </p:cNvGraphicFramePr>
          <p:nvPr/>
        </p:nvGraphicFramePr>
        <p:xfrm>
          <a:off x="107950" y="1462088"/>
          <a:ext cx="8928100" cy="3933825"/>
        </p:xfrm>
        <a:graphic>
          <a:graphicData uri="http://schemas.openxmlformats.org/presentationml/2006/ole">
            <mc:AlternateContent xmlns:mc="http://schemas.openxmlformats.org/markup-compatibility/2006">
              <mc:Choice xmlns:v="urn:schemas-microsoft-com:vml" Requires="v">
                <p:oleObj spid="_x0000_s92167" name="Document" r:id="rId3" imgW="5562395" imgH="2451010" progId="Word.Document.12">
                  <p:embed/>
                </p:oleObj>
              </mc:Choice>
              <mc:Fallback>
                <p:oleObj name="Document" r:id="rId3" imgW="5562395" imgH="2451010"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462088"/>
                        <a:ext cx="89281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Box 1"/>
          <p:cNvSpPr txBox="1">
            <a:spLocks noChangeArrowheads="1"/>
          </p:cNvSpPr>
          <p:nvPr/>
        </p:nvSpPr>
        <p:spPr bwMode="auto">
          <a:xfrm>
            <a:off x="539750" y="260350"/>
            <a:ext cx="82089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800">
                <a:solidFill>
                  <a:srgbClr val="000000"/>
                </a:solidFill>
              </a:rPr>
              <a:t>TABELA 4. </a:t>
            </a:r>
            <a:r>
              <a:rPr lang="pt-BR" sz="1800">
                <a:solidFill>
                  <a:srgbClr val="000000"/>
                </a:solidFill>
              </a:rPr>
              <a:t>Estoques de carbono orgânico total  e nitrogênio total do solo em mangueiras cultivadas com os coquetéis vegetais e vegetação espontânea em um ARGISSOLO VERMELHO AMARELO Distrófico plíntico. Petrolina, Embrapa Semiárido, 2013 </a:t>
            </a:r>
            <a:r>
              <a:rPr lang="en-US" sz="1800">
                <a:solidFill>
                  <a:srgbClr val="000000"/>
                </a:solidFill>
              </a:rPr>
              <a:t>.</a:t>
            </a:r>
          </a:p>
          <a:p>
            <a:endParaRPr lang="en-US" sz="1800">
              <a:solidFill>
                <a:srgbClr val="000000"/>
              </a:solidFill>
            </a:endParaRPr>
          </a:p>
        </p:txBody>
      </p:sp>
      <p:graphicFrame>
        <p:nvGraphicFramePr>
          <p:cNvPr id="95234" name="Object 2"/>
          <p:cNvGraphicFramePr>
            <a:graphicFrameLocks noChangeAspect="1"/>
          </p:cNvGraphicFramePr>
          <p:nvPr/>
        </p:nvGraphicFramePr>
        <p:xfrm>
          <a:off x="539750" y="1501775"/>
          <a:ext cx="8232775" cy="4375150"/>
        </p:xfrm>
        <a:graphic>
          <a:graphicData uri="http://schemas.openxmlformats.org/presentationml/2006/ole">
            <mc:AlternateContent xmlns:mc="http://schemas.openxmlformats.org/markup-compatibility/2006">
              <mc:Choice xmlns:v="urn:schemas-microsoft-com:vml" Requires="v">
                <p:oleObj spid="_x0000_s95240" name="Document" r:id="rId3" imgW="5663992" imgH="3009789" progId="Word.Document.12">
                  <p:embed/>
                </p:oleObj>
              </mc:Choice>
              <mc:Fallback>
                <p:oleObj name="Document" r:id="rId3" imgW="5663992" imgH="3009789"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501775"/>
                        <a:ext cx="8232775"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5235" name="TextBox 3"/>
          <p:cNvSpPr txBox="1">
            <a:spLocks noChangeArrowheads="1"/>
          </p:cNvSpPr>
          <p:nvPr/>
        </p:nvSpPr>
        <p:spPr bwMode="auto">
          <a:xfrm>
            <a:off x="539750" y="5661025"/>
            <a:ext cx="8496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1200">
                <a:solidFill>
                  <a:srgbClr val="000000"/>
                </a:solidFill>
              </a:rPr>
              <a:t>Médias seguidas por lenhas distintas, na coluna, diferem significativamente (P&lt;0,05) pelo teste de Tukey.  </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1"/>
          <p:cNvSpPr txBox="1">
            <a:spLocks noChangeArrowheads="1"/>
          </p:cNvSpPr>
          <p:nvPr/>
        </p:nvSpPr>
        <p:spPr bwMode="auto">
          <a:xfrm>
            <a:off x="323850" y="2205038"/>
            <a:ext cx="777557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9pPr>
          </a:lstStyle>
          <a:p>
            <a:pPr algn="ctr" eaLnBrk="1" hangingPunct="1">
              <a:spcAft>
                <a:spcPts val="600"/>
              </a:spcAft>
            </a:pPr>
            <a:endParaRPr lang="pt-BR" sz="4400" b="1">
              <a:solidFill>
                <a:srgbClr val="008047"/>
              </a:solidFill>
              <a:latin typeface="Comic Sans MS" charset="0"/>
              <a:cs typeface="Arial" charset="0"/>
            </a:endParaRPr>
          </a:p>
          <a:p>
            <a:pPr algn="ctr" eaLnBrk="1" hangingPunct="1">
              <a:spcAft>
                <a:spcPts val="600"/>
              </a:spcAft>
            </a:pPr>
            <a:r>
              <a:rPr lang="pt-BR" sz="4400" b="1">
                <a:solidFill>
                  <a:srgbClr val="008047"/>
                </a:solidFill>
                <a:latin typeface="Comic Sans MS" charset="0"/>
                <a:cs typeface="Arial" charset="0"/>
              </a:rPr>
              <a:t>Cultivo de Meloeiro</a:t>
            </a:r>
          </a:p>
        </p:txBody>
      </p:sp>
      <p:pic>
        <p:nvPicPr>
          <p:cNvPr id="962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26988"/>
            <a:ext cx="4068763" cy="288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3752850"/>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ítulo 1"/>
          <p:cNvSpPr>
            <a:spLocks noGrp="1"/>
          </p:cNvSpPr>
          <p:nvPr>
            <p:ph type="title"/>
          </p:nvPr>
        </p:nvSpPr>
        <p:spPr/>
        <p:txBody>
          <a:bodyPr/>
          <a:lstStyle/>
          <a:p>
            <a:endParaRPr lang="pt-BR">
              <a:latin typeface="Times New Roman" charset="0"/>
              <a:ea typeface="ＭＳ Ｐゴシック" charset="0"/>
            </a:endParaRPr>
          </a:p>
        </p:txBody>
      </p:sp>
      <p:sp>
        <p:nvSpPr>
          <p:cNvPr id="102402" name="Espaço Reservado para Conteúdo 2"/>
          <p:cNvSpPr>
            <a:spLocks noGrp="1"/>
          </p:cNvSpPr>
          <p:nvPr>
            <p:ph idx="1"/>
          </p:nvPr>
        </p:nvSpPr>
        <p:spPr/>
        <p:txBody>
          <a:bodyPr/>
          <a:lstStyle/>
          <a:p>
            <a:endParaRPr lang="pt-BR">
              <a:latin typeface="Times New Roman" charset="0"/>
              <a:ea typeface="ＭＳ Ｐゴシック" charset="0"/>
            </a:endParaRPr>
          </a:p>
        </p:txBody>
      </p:sp>
      <p:pic>
        <p:nvPicPr>
          <p:cNvPr id="102403" name="Picture 2" descr="C:\Users\maria\Documents\Embrapa\fotos coquetel 17-05-11\DSC038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3" descr="C:\Users\maria\Documents\Embrapa\fotos coquetel 17-05-11\DSC038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0"/>
            <a:ext cx="4643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F:\DCIM\100MSDCF\DSC003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82"/>
          <p:cNvSpPr txBox="1">
            <a:spLocks noChangeArrowheads="1"/>
          </p:cNvSpPr>
          <p:nvPr/>
        </p:nvSpPr>
        <p:spPr bwMode="auto">
          <a:xfrm>
            <a:off x="12565063" y="6394450"/>
            <a:ext cx="172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pt-BR" sz="1200" b="1">
                <a:solidFill>
                  <a:schemeClr val="tx1"/>
                </a:solidFill>
                <a:latin typeface="Comic Sans MS" charset="0"/>
              </a:rPr>
              <a:t>Iêdo - I CONEFLOR</a:t>
            </a:r>
          </a:p>
        </p:txBody>
      </p:sp>
      <p:pic>
        <p:nvPicPr>
          <p:cNvPr id="18434" name="Imagem 81" descr="Mapa_semiarido_brasileiro.png"/>
          <p:cNvPicPr>
            <a:picLocks noChangeAspect="1"/>
          </p:cNvPicPr>
          <p:nvPr/>
        </p:nvPicPr>
        <p:blipFill>
          <a:blip r:embed="rId3">
            <a:extLst>
              <a:ext uri="{28A0092B-C50C-407E-A947-70E740481C1C}">
                <a14:useLocalDpi xmlns:a14="http://schemas.microsoft.com/office/drawing/2010/main" val="0"/>
              </a:ext>
            </a:extLst>
          </a:blip>
          <a:srcRect r="43839"/>
          <a:stretch>
            <a:fillRect/>
          </a:stretch>
        </p:blipFill>
        <p:spPr bwMode="auto">
          <a:xfrm>
            <a:off x="539750" y="549275"/>
            <a:ext cx="45577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tângulo 83"/>
          <p:cNvSpPr>
            <a:spLocks noChangeArrowheads="1"/>
          </p:cNvSpPr>
          <p:nvPr/>
        </p:nvSpPr>
        <p:spPr bwMode="auto">
          <a:xfrm>
            <a:off x="5003800" y="1341438"/>
            <a:ext cx="3817938"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buFont typeface="Zurich BT"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8047"/>
              </a:solidFil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8047"/>
                </a:solidFill>
              </a:rPr>
              <a:t>Número de municípios:</a:t>
            </a:r>
            <a:r>
              <a:rPr lang="en-GB">
                <a:solidFill>
                  <a:srgbClr val="008047"/>
                </a:solidFill>
              </a:rPr>
              <a:t> 1.134;</a:t>
            </a:r>
          </a:p>
          <a:p>
            <a:pPr>
              <a:lnSpc>
                <a:spcPct val="80000"/>
              </a:lnSpc>
              <a:buFont typeface="Zurich BT"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8047"/>
              </a:solidFil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8047"/>
                </a:solidFill>
              </a:rPr>
              <a:t>População:</a:t>
            </a:r>
            <a:r>
              <a:rPr lang="en-GB">
                <a:solidFill>
                  <a:srgbClr val="008047"/>
                </a:solidFill>
              </a:rPr>
              <a:t> </a:t>
            </a:r>
            <a:r>
              <a:rPr lang="en-GB">
                <a:solidFill>
                  <a:srgbClr val="008047"/>
                </a:solidFill>
                <a:cs typeface="Times New Roman" charset="0"/>
              </a:rPr>
              <a:t>≈ 30</a:t>
            </a:r>
            <a:r>
              <a:rPr lang="en-GB">
                <a:solidFill>
                  <a:srgbClr val="008047"/>
                </a:solidFill>
              </a:rPr>
              <a:t> milhões de hab.</a:t>
            </a: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8047"/>
              </a:solidFil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8047"/>
                </a:solidFill>
              </a:rPr>
              <a:t>Vegetação: </a:t>
            </a:r>
            <a:r>
              <a:rPr lang="en-GB">
                <a:solidFill>
                  <a:srgbClr val="008047"/>
                </a:solidFill>
              </a:rPr>
              <a:t> Caatinga</a:t>
            </a:r>
          </a:p>
          <a:p>
            <a:pPr>
              <a:lnSpc>
                <a:spcPct val="80000"/>
              </a:lnSpc>
              <a:buFont typeface="Zurich BT"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8047"/>
              </a:solidFil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8047"/>
                </a:solidFill>
              </a:rPr>
              <a:t>Precipitação:</a:t>
            </a:r>
            <a:r>
              <a:rPr lang="en-GB">
                <a:solidFill>
                  <a:srgbClr val="008047"/>
                </a:solidFill>
              </a:rPr>
              <a:t> máxima de 800 mm</a:t>
            </a: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solidFill>
                <a:srgbClr val="008047"/>
              </a:solidFil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8047"/>
                </a:solidFill>
              </a:rPr>
              <a:t>Temperatura média:  </a:t>
            </a:r>
            <a:r>
              <a:rPr lang="en-GB">
                <a:solidFill>
                  <a:srgbClr val="008047"/>
                </a:solidFill>
              </a:rPr>
              <a:t>23 a 27</a:t>
            </a:r>
            <a:r>
              <a:rPr lang="en-GB" baseline="30000">
                <a:solidFill>
                  <a:srgbClr val="008047"/>
                </a:solidFill>
              </a:rPr>
              <a:t>o</a:t>
            </a:r>
            <a:r>
              <a:rPr lang="en-GB">
                <a:solidFill>
                  <a:srgbClr val="008047"/>
                </a:solidFill>
              </a:rPr>
              <a:t>C</a:t>
            </a: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8047"/>
              </a:solidFil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8047"/>
                </a:solidFill>
              </a:rPr>
              <a:t>Evaporação: </a:t>
            </a:r>
            <a:r>
              <a:rPr lang="en-GB">
                <a:solidFill>
                  <a:srgbClr val="008047"/>
                </a:solidFill>
              </a:rPr>
              <a:t>2.000  mm.ano</a:t>
            </a:r>
            <a:r>
              <a:rPr lang="en-GB" baseline="30000">
                <a:solidFill>
                  <a:srgbClr val="008047"/>
                </a:solidFill>
              </a:rPr>
              <a:t>-1</a:t>
            </a:r>
            <a:endParaRPr lang="en-GB" b="1">
              <a:solidFill>
                <a:srgbClr val="008047"/>
              </a:solidFil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aseline="30000">
              <a:solidFill>
                <a:srgbClr val="008047"/>
              </a:solidFill>
            </a:endParaRPr>
          </a:p>
        </p:txBody>
      </p:sp>
      <p:sp>
        <p:nvSpPr>
          <p:cNvPr id="18436" name="CaixaDeTexto 84"/>
          <p:cNvSpPr txBox="1">
            <a:spLocks noChangeArrowheads="1"/>
          </p:cNvSpPr>
          <p:nvPr/>
        </p:nvSpPr>
        <p:spPr bwMode="auto">
          <a:xfrm>
            <a:off x="4572000" y="823913"/>
            <a:ext cx="4032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solidFill>
                  <a:srgbClr val="008047"/>
                </a:solidFill>
                <a:latin typeface="Comic Sans MS" charset="0"/>
              </a:rPr>
              <a:t>Semiárido Brasileiro</a:t>
            </a:r>
            <a:endParaRPr lang="pt-BR" b="1">
              <a:solidFill>
                <a:srgbClr val="008047"/>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3357563"/>
            <a:ext cx="5257800"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0"/>
            <a:ext cx="5292725"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1"/>
          <p:cNvSpPr txBox="1">
            <a:spLocks noChangeArrowheads="1"/>
          </p:cNvSpPr>
          <p:nvPr/>
        </p:nvSpPr>
        <p:spPr bwMode="auto">
          <a:xfrm>
            <a:off x="1008063" y="476250"/>
            <a:ext cx="80279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9pPr>
          </a:lstStyle>
          <a:p>
            <a:pPr eaLnBrk="1" hangingPunct="1"/>
            <a:r>
              <a:rPr lang="pt-BR" sz="3400" b="1">
                <a:solidFill>
                  <a:srgbClr val="008047"/>
                </a:solidFill>
                <a:latin typeface="Comic Sans MS" charset="0"/>
                <a:cs typeface="Arial" charset="0"/>
              </a:rPr>
              <a:t>Crescimento do Melão</a:t>
            </a:r>
          </a:p>
        </p:txBody>
      </p:sp>
      <p:sp>
        <p:nvSpPr>
          <p:cNvPr id="113666" name="Text Box 2"/>
          <p:cNvSpPr txBox="1">
            <a:spLocks noChangeArrowheads="1"/>
          </p:cNvSpPr>
          <p:nvPr/>
        </p:nvSpPr>
        <p:spPr bwMode="auto">
          <a:xfrm>
            <a:off x="1042988" y="1268413"/>
            <a:ext cx="715168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ＭＳ Ｐゴシック" charset="0"/>
              </a:defRPr>
            </a:lvl9pPr>
          </a:lstStyle>
          <a:p>
            <a:pPr eaLnBrk="1" hangingPunct="1">
              <a:spcAft>
                <a:spcPts val="600"/>
              </a:spcAft>
            </a:pPr>
            <a:r>
              <a:rPr lang="pt-BR" sz="2000" b="1">
                <a:solidFill>
                  <a:srgbClr val="000000"/>
                </a:solidFill>
                <a:latin typeface="Arial" charset="0"/>
                <a:cs typeface="Arial" charset="0"/>
              </a:rPr>
              <a:t>Preparação das bandejas e Plantio no Campo</a:t>
            </a:r>
          </a:p>
        </p:txBody>
      </p:sp>
      <p:grpSp>
        <p:nvGrpSpPr>
          <p:cNvPr id="113667" name="Group 3"/>
          <p:cNvGrpSpPr>
            <a:grpSpLocks/>
          </p:cNvGrpSpPr>
          <p:nvPr/>
        </p:nvGrpSpPr>
        <p:grpSpPr bwMode="auto">
          <a:xfrm>
            <a:off x="395288" y="1412875"/>
            <a:ext cx="523875" cy="144463"/>
            <a:chOff x="249" y="1048"/>
            <a:chExt cx="330" cy="91"/>
          </a:xfrm>
        </p:grpSpPr>
        <p:sp>
          <p:nvSpPr>
            <p:cNvPr id="113676" name="AutoShape 4"/>
            <p:cNvSpPr>
              <a:spLocks noChangeArrowheads="1"/>
            </p:cNvSpPr>
            <p:nvPr/>
          </p:nvSpPr>
          <p:spPr bwMode="auto">
            <a:xfrm>
              <a:off x="488" y="1048"/>
              <a:ext cx="91" cy="91"/>
            </a:xfrm>
            <a:prstGeom prst="chevron">
              <a:avLst>
                <a:gd name="adj" fmla="val 50000"/>
              </a:avLst>
            </a:prstGeom>
            <a:solidFill>
              <a:srgbClr val="00804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p>
          </p:txBody>
        </p:sp>
        <p:sp>
          <p:nvSpPr>
            <p:cNvPr id="113677" name="AutoShape 5"/>
            <p:cNvSpPr>
              <a:spLocks noChangeArrowheads="1"/>
            </p:cNvSpPr>
            <p:nvPr/>
          </p:nvSpPr>
          <p:spPr bwMode="auto">
            <a:xfrm>
              <a:off x="408" y="1048"/>
              <a:ext cx="91" cy="91"/>
            </a:xfrm>
            <a:prstGeom prst="chevron">
              <a:avLst>
                <a:gd name="adj" fmla="val 50000"/>
              </a:avLst>
            </a:prstGeom>
            <a:solidFill>
              <a:srgbClr val="008047">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p>
          </p:txBody>
        </p:sp>
        <p:sp>
          <p:nvSpPr>
            <p:cNvPr id="113678" name="AutoShape 6"/>
            <p:cNvSpPr>
              <a:spLocks noChangeArrowheads="1"/>
            </p:cNvSpPr>
            <p:nvPr/>
          </p:nvSpPr>
          <p:spPr bwMode="auto">
            <a:xfrm>
              <a:off x="329" y="1048"/>
              <a:ext cx="91" cy="91"/>
            </a:xfrm>
            <a:prstGeom prst="chevron">
              <a:avLst>
                <a:gd name="adj" fmla="val 50000"/>
              </a:avLst>
            </a:prstGeom>
            <a:solidFill>
              <a:srgbClr val="008047">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p>
          </p:txBody>
        </p:sp>
        <p:sp>
          <p:nvSpPr>
            <p:cNvPr id="113679" name="AutoShape 7"/>
            <p:cNvSpPr>
              <a:spLocks noChangeArrowheads="1"/>
            </p:cNvSpPr>
            <p:nvPr/>
          </p:nvSpPr>
          <p:spPr bwMode="auto">
            <a:xfrm>
              <a:off x="249" y="1048"/>
              <a:ext cx="91" cy="91"/>
            </a:xfrm>
            <a:prstGeom prst="chevron">
              <a:avLst>
                <a:gd name="adj" fmla="val 50000"/>
              </a:avLst>
            </a:prstGeom>
            <a:solidFill>
              <a:srgbClr val="008047">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p>
          </p:txBody>
        </p:sp>
      </p:grpSp>
      <p:sp>
        <p:nvSpPr>
          <p:cNvPr id="113668" name="Line 8"/>
          <p:cNvSpPr>
            <a:spLocks noChangeShapeType="1"/>
          </p:cNvSpPr>
          <p:nvPr/>
        </p:nvSpPr>
        <p:spPr bwMode="auto">
          <a:xfrm>
            <a:off x="-36513" y="1125538"/>
            <a:ext cx="9288463" cy="1587"/>
          </a:xfrm>
          <a:prstGeom prst="line">
            <a:avLst/>
          </a:prstGeom>
          <a:noFill/>
          <a:ln w="12600">
            <a:solidFill>
              <a:srgbClr val="BFBFBF"/>
            </a:solidFill>
            <a:miter lim="800000"/>
            <a:headEnd/>
            <a:tailEnd/>
          </a:ln>
          <a:extLst>
            <a:ext uri="{909E8E84-426E-40dd-AFC4-6F175D3DCCD1}">
              <a14:hiddenFill xmlns:a14="http://schemas.microsoft.com/office/drawing/2010/main">
                <a:noFill/>
              </a14:hiddenFill>
            </a:ext>
          </a:extLst>
        </p:spPr>
        <p:txBody>
          <a:bodyPr/>
          <a:lstStyle/>
          <a:p>
            <a:endParaRPr lang="en-US"/>
          </a:p>
        </p:txBody>
      </p:sp>
      <p:pic>
        <p:nvPicPr>
          <p:cNvPr id="113669" name="Picture 2" descr="C:\Users\maria\Documents\Embrapa\fotos coquetel 17-05-11\Plantio do melão\DSC04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4500563"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3" descr="C:\Users\maria\Documents\Embrapa\Fotos Melão\DSC049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125538"/>
            <a:ext cx="471646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71" name="Group 3"/>
          <p:cNvGrpSpPr>
            <a:grpSpLocks/>
          </p:cNvGrpSpPr>
          <p:nvPr/>
        </p:nvGrpSpPr>
        <p:grpSpPr bwMode="auto">
          <a:xfrm>
            <a:off x="323850" y="765175"/>
            <a:ext cx="523875" cy="144463"/>
            <a:chOff x="249" y="1048"/>
            <a:chExt cx="330" cy="91"/>
          </a:xfrm>
        </p:grpSpPr>
        <p:sp>
          <p:nvSpPr>
            <p:cNvPr id="113672" name="AutoShape 4"/>
            <p:cNvSpPr>
              <a:spLocks noChangeArrowheads="1"/>
            </p:cNvSpPr>
            <p:nvPr/>
          </p:nvSpPr>
          <p:spPr bwMode="auto">
            <a:xfrm>
              <a:off x="488" y="1048"/>
              <a:ext cx="91" cy="91"/>
            </a:xfrm>
            <a:prstGeom prst="chevron">
              <a:avLst>
                <a:gd name="adj" fmla="val 50000"/>
              </a:avLst>
            </a:prstGeom>
            <a:solidFill>
              <a:srgbClr val="00804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p>
          </p:txBody>
        </p:sp>
        <p:sp>
          <p:nvSpPr>
            <p:cNvPr id="113673" name="AutoShape 5"/>
            <p:cNvSpPr>
              <a:spLocks noChangeArrowheads="1"/>
            </p:cNvSpPr>
            <p:nvPr/>
          </p:nvSpPr>
          <p:spPr bwMode="auto">
            <a:xfrm>
              <a:off x="408" y="1048"/>
              <a:ext cx="91" cy="91"/>
            </a:xfrm>
            <a:prstGeom prst="chevron">
              <a:avLst>
                <a:gd name="adj" fmla="val 50000"/>
              </a:avLst>
            </a:prstGeom>
            <a:solidFill>
              <a:srgbClr val="008047">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p>
          </p:txBody>
        </p:sp>
        <p:sp>
          <p:nvSpPr>
            <p:cNvPr id="113674" name="AutoShape 6"/>
            <p:cNvSpPr>
              <a:spLocks noChangeArrowheads="1"/>
            </p:cNvSpPr>
            <p:nvPr/>
          </p:nvSpPr>
          <p:spPr bwMode="auto">
            <a:xfrm>
              <a:off x="329" y="1048"/>
              <a:ext cx="91" cy="91"/>
            </a:xfrm>
            <a:prstGeom prst="chevron">
              <a:avLst>
                <a:gd name="adj" fmla="val 50000"/>
              </a:avLst>
            </a:prstGeom>
            <a:solidFill>
              <a:srgbClr val="008047">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p>
          </p:txBody>
        </p:sp>
        <p:sp>
          <p:nvSpPr>
            <p:cNvPr id="113675" name="AutoShape 7"/>
            <p:cNvSpPr>
              <a:spLocks noChangeArrowheads="1"/>
            </p:cNvSpPr>
            <p:nvPr/>
          </p:nvSpPr>
          <p:spPr bwMode="auto">
            <a:xfrm>
              <a:off x="249" y="1048"/>
              <a:ext cx="91" cy="91"/>
            </a:xfrm>
            <a:prstGeom prst="chevron">
              <a:avLst>
                <a:gd name="adj" fmla="val 50000"/>
              </a:avLst>
            </a:prstGeom>
            <a:solidFill>
              <a:srgbClr val="008047">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33" name="Object 3"/>
          <p:cNvGraphicFramePr>
            <a:graphicFrameLocks noChangeAspect="1"/>
          </p:cNvGraphicFramePr>
          <p:nvPr/>
        </p:nvGraphicFramePr>
        <p:xfrm>
          <a:off x="1187450" y="188913"/>
          <a:ext cx="7224713" cy="5903912"/>
        </p:xfrm>
        <a:graphic>
          <a:graphicData uri="http://schemas.openxmlformats.org/presentationml/2006/ole">
            <mc:AlternateContent xmlns:mc="http://schemas.openxmlformats.org/markup-compatibility/2006">
              <mc:Choice xmlns:v="urn:schemas-microsoft-com:vml" Requires="v">
                <p:oleObj spid="_x0000_s120838" name="Document" r:id="rId3" imgW="5562395" imgH="4546433" progId="Word.Document.12">
                  <p:embed/>
                </p:oleObj>
              </mc:Choice>
              <mc:Fallback>
                <p:oleObj name="Document" r:id="rId3" imgW="5562395" imgH="4546433" progId="Word.Document.1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88913"/>
                        <a:ext cx="7224713"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7" name="Object 1"/>
          <p:cNvGraphicFramePr>
            <a:graphicFrameLocks noChangeAspect="1"/>
          </p:cNvGraphicFramePr>
          <p:nvPr/>
        </p:nvGraphicFramePr>
        <p:xfrm>
          <a:off x="179388" y="692150"/>
          <a:ext cx="8743950" cy="3600450"/>
        </p:xfrm>
        <a:graphic>
          <a:graphicData uri="http://schemas.openxmlformats.org/presentationml/2006/ole">
            <mc:AlternateContent xmlns:mc="http://schemas.openxmlformats.org/markup-compatibility/2006">
              <mc:Choice xmlns:v="urn:schemas-microsoft-com:vml" Requires="v">
                <p:oleObj spid="_x0000_s132102" name="Document" r:id="rId3" imgW="6477000" imgH="2667000" progId="Word.Document.12">
                  <p:embed/>
                </p:oleObj>
              </mc:Choice>
              <mc:Fallback>
                <p:oleObj name="Document" r:id="rId3" imgW="6477000" imgH="2667000" progId="Word.Documen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692150"/>
                        <a:ext cx="87439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4" descr="D:\Fotos\Salitre\DSC054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7463"/>
            <a:ext cx="91678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CaixaDeTexto 6"/>
          <p:cNvSpPr txBox="1">
            <a:spLocks noChangeArrowheads="1"/>
          </p:cNvSpPr>
          <p:nvPr/>
        </p:nvSpPr>
        <p:spPr bwMode="auto">
          <a:xfrm>
            <a:off x="2095500" y="285750"/>
            <a:ext cx="5588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b="1">
              <a:solidFill>
                <a:srgbClr val="037C03"/>
              </a:solidFill>
              <a:latin typeface="Comic Sans MS" charset="0"/>
            </a:endParaRPr>
          </a:p>
          <a:p>
            <a:endParaRPr lang="en-US" b="1">
              <a:solidFill>
                <a:srgbClr val="037C03"/>
              </a:solidFill>
              <a:latin typeface="Comic Sans MS" charset="0"/>
            </a:endParaRPr>
          </a:p>
          <a:p>
            <a:endParaRPr lang="en-US" b="1">
              <a:solidFill>
                <a:srgbClr val="037C03"/>
              </a:solidFill>
              <a:latin typeface="Comic Sans MS" charset="0"/>
            </a:endParaRPr>
          </a:p>
          <a:p>
            <a:r>
              <a:rPr lang="en-US" b="1">
                <a:solidFill>
                  <a:srgbClr val="037C03"/>
                </a:solidFill>
                <a:latin typeface="Comic Sans MS" charset="0"/>
              </a:rPr>
              <a:t>QUAL  O  DESAFIO?????</a:t>
            </a:r>
          </a:p>
          <a:p>
            <a:endParaRPr lang="en-US" b="1">
              <a:solidFill>
                <a:srgbClr val="037C03"/>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4" descr="D:\Fotos\Salitre\DSC054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7463"/>
            <a:ext cx="91678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6" name="Picture 1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4271"/>
          <a:stretch>
            <a:fillRect/>
          </a:stretch>
        </p:blipFill>
        <p:spPr bwMode="auto">
          <a:xfrm>
            <a:off x="3683000" y="4286250"/>
            <a:ext cx="2946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1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4271"/>
          <a:stretch>
            <a:fillRect/>
          </a:stretch>
        </p:blipFill>
        <p:spPr bwMode="auto">
          <a:xfrm>
            <a:off x="317500" y="4071938"/>
            <a:ext cx="1587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1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7000" y="1857375"/>
            <a:ext cx="22288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3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4500" y="3286125"/>
            <a:ext cx="59531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1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3000" y="1785938"/>
            <a:ext cx="22288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1" name="Picture 1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4271"/>
          <a:stretch>
            <a:fillRect/>
          </a:stretch>
        </p:blipFill>
        <p:spPr bwMode="auto">
          <a:xfrm>
            <a:off x="6032500" y="4214813"/>
            <a:ext cx="2946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Picture 39" descr="soja">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8500" y="3286125"/>
            <a:ext cx="6985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3" name="Picture 39" descr="soja">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3438" y="3438525"/>
            <a:ext cx="6985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4" name="Picture 39" descr="soja">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7500" y="3357563"/>
            <a:ext cx="7112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5" name="Picture 3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48688" y="3286125"/>
            <a:ext cx="59531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6" name="Picture 39" descr="soja">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4000" y="3429000"/>
            <a:ext cx="6985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7" name="Picture 6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0983" r="-5827"/>
          <a:stretch>
            <a:fillRect/>
          </a:stretch>
        </p:blipFill>
        <p:spPr bwMode="auto">
          <a:xfrm>
            <a:off x="5969000" y="4357688"/>
            <a:ext cx="6286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8" name="Picture 6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0983" r="-5827"/>
          <a:stretch>
            <a:fillRect/>
          </a:stretch>
        </p:blipFill>
        <p:spPr bwMode="auto">
          <a:xfrm>
            <a:off x="8191500" y="4214813"/>
            <a:ext cx="62865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9" name="Line 180"/>
          <p:cNvSpPr>
            <a:spLocks noChangeShapeType="1"/>
          </p:cNvSpPr>
          <p:nvPr/>
        </p:nvSpPr>
        <p:spPr bwMode="auto">
          <a:xfrm>
            <a:off x="4000500" y="1371600"/>
            <a:ext cx="0" cy="54864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Text Box 18"/>
          <p:cNvSpPr txBox="1">
            <a:spLocks noChangeArrowheads="1"/>
          </p:cNvSpPr>
          <p:nvPr/>
        </p:nvSpPr>
        <p:spPr bwMode="auto">
          <a:xfrm>
            <a:off x="-381000" y="1109663"/>
            <a:ext cx="3149600" cy="461962"/>
          </a:xfrm>
          <a:prstGeom prst="rect">
            <a:avLst/>
          </a:prstGeom>
          <a:noFill/>
          <a:ln w="9525">
            <a:noFill/>
            <a:miter lim="800000"/>
            <a:headEnd/>
            <a:tailEnd/>
          </a:ln>
          <a:effectLst/>
        </p:spPr>
        <p:txBody>
          <a:bodyPr>
            <a:spAutoFit/>
          </a:bodyPr>
          <a:lstStyle>
            <a:lvl1pPr>
              <a:defRPr>
                <a:solidFill>
                  <a:schemeClr val="tx1"/>
                </a:solidFill>
                <a:latin typeface="Comic Sans MS" charset="0"/>
                <a:ea typeface="ＭＳ Ｐゴシック" charset="0"/>
                <a:cs typeface="Arial Unicode MS" charset="0"/>
              </a:defRPr>
            </a:lvl1pPr>
            <a:lvl2pPr marL="742950" indent="-285750">
              <a:defRPr>
                <a:solidFill>
                  <a:schemeClr val="tx1"/>
                </a:solidFill>
                <a:latin typeface="Comic Sans MS" charset="0"/>
                <a:ea typeface="Arial Unicode MS" charset="0"/>
                <a:cs typeface="Arial Unicode MS" charset="0"/>
              </a:defRPr>
            </a:lvl2pPr>
            <a:lvl3pPr marL="1143000" indent="-228600">
              <a:defRPr>
                <a:solidFill>
                  <a:schemeClr val="tx1"/>
                </a:solidFill>
                <a:latin typeface="Comic Sans MS" charset="0"/>
                <a:ea typeface="Arial Unicode MS" charset="0"/>
                <a:cs typeface="Arial Unicode MS" charset="0"/>
              </a:defRPr>
            </a:lvl3pPr>
            <a:lvl4pPr marL="1600200" indent="-228600">
              <a:defRPr>
                <a:solidFill>
                  <a:schemeClr val="tx1"/>
                </a:solidFill>
                <a:latin typeface="Comic Sans MS" charset="0"/>
                <a:ea typeface="Arial Unicode MS" charset="0"/>
                <a:cs typeface="Arial Unicode MS" charset="0"/>
              </a:defRPr>
            </a:lvl4pPr>
            <a:lvl5pPr marL="2057400" indent="-228600">
              <a:defRPr>
                <a:solidFill>
                  <a:schemeClr val="tx1"/>
                </a:solidFill>
                <a:latin typeface="Comic Sans MS" charset="0"/>
                <a:ea typeface="Arial Unicode MS" charset="0"/>
                <a:cs typeface="Arial Unicode MS" charset="0"/>
              </a:defRPr>
            </a:lvl5pPr>
            <a:lvl6pPr marL="2514600" indent="-228600" eaLnBrk="0" fontAlgn="base" hangingPunct="0">
              <a:spcBef>
                <a:spcPct val="0"/>
              </a:spcBef>
              <a:spcAft>
                <a:spcPct val="0"/>
              </a:spcAft>
              <a:defRPr>
                <a:solidFill>
                  <a:schemeClr val="tx1"/>
                </a:solidFill>
                <a:latin typeface="Comic Sans MS" charset="0"/>
                <a:ea typeface="Arial Unicode MS" charset="0"/>
                <a:cs typeface="Arial Unicode MS" charset="0"/>
              </a:defRPr>
            </a:lvl6pPr>
            <a:lvl7pPr marL="2971800" indent="-228600" eaLnBrk="0" fontAlgn="base" hangingPunct="0">
              <a:spcBef>
                <a:spcPct val="0"/>
              </a:spcBef>
              <a:spcAft>
                <a:spcPct val="0"/>
              </a:spcAft>
              <a:defRPr>
                <a:solidFill>
                  <a:schemeClr val="tx1"/>
                </a:solidFill>
                <a:latin typeface="Comic Sans MS" charset="0"/>
                <a:ea typeface="Arial Unicode MS" charset="0"/>
                <a:cs typeface="Arial Unicode MS" charset="0"/>
              </a:defRPr>
            </a:lvl7pPr>
            <a:lvl8pPr marL="3429000" indent="-228600" eaLnBrk="0" fontAlgn="base" hangingPunct="0">
              <a:spcBef>
                <a:spcPct val="0"/>
              </a:spcBef>
              <a:spcAft>
                <a:spcPct val="0"/>
              </a:spcAft>
              <a:defRPr>
                <a:solidFill>
                  <a:schemeClr val="tx1"/>
                </a:solidFill>
                <a:latin typeface="Comic Sans MS" charset="0"/>
                <a:ea typeface="Arial Unicode MS" charset="0"/>
                <a:cs typeface="Arial Unicode MS" charset="0"/>
              </a:defRPr>
            </a:lvl8pPr>
            <a:lvl9pPr marL="3886200" indent="-228600" eaLnBrk="0" fontAlgn="base" hangingPunct="0">
              <a:spcBef>
                <a:spcPct val="0"/>
              </a:spcBef>
              <a:spcAft>
                <a:spcPct val="0"/>
              </a:spcAft>
              <a:defRPr>
                <a:solidFill>
                  <a:schemeClr val="tx1"/>
                </a:solidFill>
                <a:latin typeface="Comic Sans MS" charset="0"/>
                <a:ea typeface="Arial Unicode MS" charset="0"/>
                <a:cs typeface="Arial Unicode MS" charset="0"/>
              </a:defRPr>
            </a:lvl9pPr>
          </a:lstStyle>
          <a:p>
            <a:pPr algn="r">
              <a:defRPr/>
            </a:pPr>
            <a:r>
              <a:rPr lang="pt-BR" smtClean="0">
                <a:solidFill>
                  <a:srgbClr val="4129CF"/>
                </a:solidFill>
                <a:effectLst>
                  <a:outerShdw blurRad="38100" dist="38100" dir="2700000" algn="tl">
                    <a:srgbClr val="DDDDDD"/>
                  </a:outerShdw>
                </a:effectLst>
              </a:rPr>
              <a:t>Caatinga degrada</a:t>
            </a:r>
          </a:p>
        </p:txBody>
      </p:sp>
      <p:sp>
        <p:nvSpPr>
          <p:cNvPr id="25" name="Text Box 18"/>
          <p:cNvSpPr txBox="1">
            <a:spLocks noChangeArrowheads="1"/>
          </p:cNvSpPr>
          <p:nvPr/>
        </p:nvSpPr>
        <p:spPr bwMode="auto">
          <a:xfrm>
            <a:off x="5080000" y="1071563"/>
            <a:ext cx="3524250" cy="461962"/>
          </a:xfrm>
          <a:prstGeom prst="rect">
            <a:avLst/>
          </a:prstGeom>
          <a:noFill/>
          <a:ln w="9525">
            <a:noFill/>
            <a:miter lim="800000"/>
            <a:headEnd/>
            <a:tailEnd/>
          </a:ln>
          <a:effectLst/>
        </p:spPr>
        <p:txBody>
          <a:bodyPr>
            <a:spAutoFit/>
          </a:bodyPr>
          <a:lstStyle>
            <a:lvl1pPr>
              <a:defRPr>
                <a:solidFill>
                  <a:schemeClr val="tx1"/>
                </a:solidFill>
                <a:latin typeface="Comic Sans MS" charset="0"/>
                <a:ea typeface="ＭＳ Ｐゴシック" charset="0"/>
                <a:cs typeface="Arial Unicode MS" charset="0"/>
              </a:defRPr>
            </a:lvl1pPr>
            <a:lvl2pPr marL="742950" indent="-285750">
              <a:defRPr>
                <a:solidFill>
                  <a:schemeClr val="tx1"/>
                </a:solidFill>
                <a:latin typeface="Comic Sans MS" charset="0"/>
                <a:ea typeface="Arial Unicode MS" charset="0"/>
                <a:cs typeface="Arial Unicode MS" charset="0"/>
              </a:defRPr>
            </a:lvl2pPr>
            <a:lvl3pPr marL="1143000" indent="-228600">
              <a:defRPr>
                <a:solidFill>
                  <a:schemeClr val="tx1"/>
                </a:solidFill>
                <a:latin typeface="Comic Sans MS" charset="0"/>
                <a:ea typeface="Arial Unicode MS" charset="0"/>
                <a:cs typeface="Arial Unicode MS" charset="0"/>
              </a:defRPr>
            </a:lvl3pPr>
            <a:lvl4pPr marL="1600200" indent="-228600">
              <a:defRPr>
                <a:solidFill>
                  <a:schemeClr val="tx1"/>
                </a:solidFill>
                <a:latin typeface="Comic Sans MS" charset="0"/>
                <a:ea typeface="Arial Unicode MS" charset="0"/>
                <a:cs typeface="Arial Unicode MS" charset="0"/>
              </a:defRPr>
            </a:lvl4pPr>
            <a:lvl5pPr marL="2057400" indent="-228600">
              <a:defRPr>
                <a:solidFill>
                  <a:schemeClr val="tx1"/>
                </a:solidFill>
                <a:latin typeface="Comic Sans MS" charset="0"/>
                <a:ea typeface="Arial Unicode MS" charset="0"/>
                <a:cs typeface="Arial Unicode MS" charset="0"/>
              </a:defRPr>
            </a:lvl5pPr>
            <a:lvl6pPr marL="2514600" indent="-228600" eaLnBrk="0" fontAlgn="base" hangingPunct="0">
              <a:spcBef>
                <a:spcPct val="0"/>
              </a:spcBef>
              <a:spcAft>
                <a:spcPct val="0"/>
              </a:spcAft>
              <a:defRPr>
                <a:solidFill>
                  <a:schemeClr val="tx1"/>
                </a:solidFill>
                <a:latin typeface="Comic Sans MS" charset="0"/>
                <a:ea typeface="Arial Unicode MS" charset="0"/>
                <a:cs typeface="Arial Unicode MS" charset="0"/>
              </a:defRPr>
            </a:lvl6pPr>
            <a:lvl7pPr marL="2971800" indent="-228600" eaLnBrk="0" fontAlgn="base" hangingPunct="0">
              <a:spcBef>
                <a:spcPct val="0"/>
              </a:spcBef>
              <a:spcAft>
                <a:spcPct val="0"/>
              </a:spcAft>
              <a:defRPr>
                <a:solidFill>
                  <a:schemeClr val="tx1"/>
                </a:solidFill>
                <a:latin typeface="Comic Sans MS" charset="0"/>
                <a:ea typeface="Arial Unicode MS" charset="0"/>
                <a:cs typeface="Arial Unicode MS" charset="0"/>
              </a:defRPr>
            </a:lvl7pPr>
            <a:lvl8pPr marL="3429000" indent="-228600" eaLnBrk="0" fontAlgn="base" hangingPunct="0">
              <a:spcBef>
                <a:spcPct val="0"/>
              </a:spcBef>
              <a:spcAft>
                <a:spcPct val="0"/>
              </a:spcAft>
              <a:defRPr>
                <a:solidFill>
                  <a:schemeClr val="tx1"/>
                </a:solidFill>
                <a:latin typeface="Comic Sans MS" charset="0"/>
                <a:ea typeface="Arial Unicode MS" charset="0"/>
                <a:cs typeface="Arial Unicode MS" charset="0"/>
              </a:defRPr>
            </a:lvl8pPr>
            <a:lvl9pPr marL="3886200" indent="-228600" eaLnBrk="0" fontAlgn="base" hangingPunct="0">
              <a:spcBef>
                <a:spcPct val="0"/>
              </a:spcBef>
              <a:spcAft>
                <a:spcPct val="0"/>
              </a:spcAft>
              <a:defRPr>
                <a:solidFill>
                  <a:schemeClr val="tx1"/>
                </a:solidFill>
                <a:latin typeface="Comic Sans MS" charset="0"/>
                <a:ea typeface="Arial Unicode MS" charset="0"/>
                <a:cs typeface="Arial Unicode MS" charset="0"/>
              </a:defRPr>
            </a:lvl9pPr>
          </a:lstStyle>
          <a:p>
            <a:pPr algn="r">
              <a:defRPr/>
            </a:pPr>
            <a:r>
              <a:rPr lang="pt-BR" dirty="0" smtClean="0">
                <a:solidFill>
                  <a:srgbClr val="4129CF"/>
                </a:solidFill>
                <a:effectLst>
                  <a:outerShdw blurRad="38100" dist="38100" dir="2700000" algn="tl">
                    <a:srgbClr val="DDDDDD"/>
                  </a:outerShdw>
                </a:effectLst>
              </a:rPr>
              <a:t>Sistemas Integrados </a:t>
            </a:r>
          </a:p>
        </p:txBody>
      </p:sp>
      <p:pic>
        <p:nvPicPr>
          <p:cNvPr id="139282" name="Picture 1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4271"/>
          <a:stretch>
            <a:fillRect/>
          </a:stretch>
        </p:blipFill>
        <p:spPr bwMode="auto">
          <a:xfrm>
            <a:off x="2286000" y="3500438"/>
            <a:ext cx="15875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organic_stuff_in_soil"/>
          <p:cNvPicPr>
            <a:picLocks noChangeAspect="1" noChangeArrowheads="1"/>
          </p:cNvPicPr>
          <p:nvPr/>
        </p:nvPicPr>
        <p:blipFill>
          <a:blip r:embed="rId7">
            <a:clrChange>
              <a:clrFrom>
                <a:srgbClr val="FFFFFF"/>
              </a:clrFrom>
              <a:clrTo>
                <a:srgbClr val="FFFFFF">
                  <a:alpha val="0"/>
                </a:srgbClr>
              </a:clrTo>
            </a:clrChange>
            <a:lum contrast="28000"/>
            <a:extLst>
              <a:ext uri="{28A0092B-C50C-407E-A947-70E740481C1C}">
                <a14:useLocalDpi xmlns:a14="http://schemas.microsoft.com/office/drawing/2010/main" val="0"/>
              </a:ext>
            </a:extLst>
          </a:blip>
          <a:srcRect b="3226"/>
          <a:stretch>
            <a:fillRect/>
          </a:stretch>
        </p:blipFill>
        <p:spPr bwMode="auto">
          <a:xfrm>
            <a:off x="4508500" y="4572000"/>
            <a:ext cx="4481513"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4" name="CaixaDeTexto 27"/>
          <p:cNvSpPr txBox="1">
            <a:spLocks noChangeArrowheads="1"/>
          </p:cNvSpPr>
          <p:nvPr/>
        </p:nvSpPr>
        <p:spPr bwMode="auto">
          <a:xfrm>
            <a:off x="317500" y="285750"/>
            <a:ext cx="8064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rgbClr val="000000"/>
                </a:solidFill>
                <a:latin typeface="Comic Sans MS" charset="0"/>
              </a:rPr>
              <a:t>CONHECER O BALANÇO DE CARBONO E NITROGÊNIO DA CAATINGA PRESERVADA E NOS DIFERENTES SISTEMAS  ALTERADOS   PARA PROPOR SISTEMAS  QUE INFIRAM SUSTENTABILIDADE.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C:\Documents and Settings\User\My Documents\EMBRAPA SEMI-ÁRIDO 2009\Capítulo INSA\P10102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CaixaDeTexto 2"/>
          <p:cNvSpPr txBox="1">
            <a:spLocks noChangeArrowheads="1"/>
          </p:cNvSpPr>
          <p:nvPr/>
        </p:nvSpPr>
        <p:spPr bwMode="auto">
          <a:xfrm>
            <a:off x="2032000" y="6072188"/>
            <a:ext cx="711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chemeClr val="tx1"/>
                </a:solidFill>
                <a:latin typeface="Comic Sans MS" charset="0"/>
              </a:rPr>
              <a:t>Leucena + Maniçoba + Buffel + vegetação espontânea</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3" name="Object 1"/>
          <p:cNvGraphicFramePr>
            <a:graphicFrameLocks noChangeAspect="1"/>
          </p:cNvGraphicFramePr>
          <p:nvPr/>
        </p:nvGraphicFramePr>
        <p:xfrm>
          <a:off x="554038" y="908050"/>
          <a:ext cx="7885112" cy="4608513"/>
        </p:xfrm>
        <a:graphic>
          <a:graphicData uri="http://schemas.openxmlformats.org/presentationml/2006/ole">
            <mc:AlternateContent xmlns:mc="http://schemas.openxmlformats.org/markup-compatibility/2006">
              <mc:Choice xmlns:v="urn:schemas-microsoft-com:vml" Requires="v">
                <p:oleObj spid="_x0000_s141318" name="Document" r:id="rId3" imgW="5867184" imgH="3428874" progId="Word.Document.12">
                  <p:embed/>
                </p:oleObj>
              </mc:Choice>
              <mc:Fallback>
                <p:oleObj name="Document" r:id="rId3" imgW="5867184" imgH="3428874" progId="Word.Documen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38" y="908050"/>
                        <a:ext cx="788511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Espaço Reservado para Texto 2"/>
          <p:cNvSpPr txBox="1">
            <a:spLocks/>
          </p:cNvSpPr>
          <p:nvPr/>
        </p:nvSpPr>
        <p:spPr bwMode="auto">
          <a:xfrm>
            <a:off x="0" y="115888"/>
            <a:ext cx="91440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bg1"/>
                </a:solidFill>
                <a:latin typeface="Times New Roman" charset="0"/>
                <a:ea typeface="ＭＳ Ｐゴシック" charset="0"/>
                <a:cs typeface="ＭＳ Ｐゴシック" charset="0"/>
              </a:defRPr>
            </a:lvl1pPr>
            <a:lvl2pPr eaLnBrk="0" hangingPunct="0">
              <a:defRPr sz="2400">
                <a:solidFill>
                  <a:schemeClr val="bg1"/>
                </a:solidFill>
                <a:latin typeface="Times New Roman" charset="0"/>
                <a:ea typeface="ＭＳ Ｐゴシック" charset="0"/>
              </a:defRPr>
            </a:lvl2pPr>
            <a:lvl3pPr eaLnBrk="0" hangingPunct="0">
              <a:defRPr sz="2400">
                <a:solidFill>
                  <a:schemeClr val="bg1"/>
                </a:solidFill>
                <a:latin typeface="Times New Roman" charset="0"/>
                <a:ea typeface="ＭＳ Ｐゴシック" charset="0"/>
              </a:defRPr>
            </a:lvl3pPr>
            <a:lvl4pPr eaLnBrk="0" hangingPunct="0">
              <a:defRPr sz="2400">
                <a:solidFill>
                  <a:schemeClr val="bg1"/>
                </a:solidFill>
                <a:latin typeface="Times New Roman" charset="0"/>
                <a:ea typeface="ＭＳ Ｐゴシック" charset="0"/>
              </a:defRPr>
            </a:lvl4pPr>
            <a:lvl5pPr eaLnBrk="0" hangingPunct="0">
              <a:defRPr sz="2400">
                <a:solidFill>
                  <a:schemeClr val="bg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spcBef>
                <a:spcPts val="800"/>
              </a:spcBef>
              <a:buClr>
                <a:srgbClr val="000000"/>
              </a:buClr>
              <a:buSzPct val="100000"/>
              <a:buFont typeface="Times New Roman" charset="0"/>
              <a:buNone/>
            </a:pPr>
            <a:r>
              <a:rPr lang="pt-BR" sz="2800">
                <a:solidFill>
                  <a:srgbClr val="00664D"/>
                </a:solidFill>
                <a:latin typeface="Comic Sans MS" charset="0"/>
                <a:cs typeface="Comic Sans MS" charset="0"/>
              </a:rPr>
              <a:t>Tratamentos e delineamento experimntal</a:t>
            </a:r>
          </a:p>
        </p:txBody>
      </p:sp>
      <p:sp>
        <p:nvSpPr>
          <p:cNvPr id="2" name="TextBox 1"/>
          <p:cNvSpPr txBox="1"/>
          <p:nvPr/>
        </p:nvSpPr>
        <p:spPr>
          <a:xfrm>
            <a:off x="0" y="836613"/>
            <a:ext cx="9144000" cy="5632450"/>
          </a:xfrm>
          <a:prstGeom prst="rect">
            <a:avLst/>
          </a:prstGeom>
          <a:noFill/>
        </p:spPr>
        <p:txBody>
          <a:bodyPr>
            <a:spAutoFit/>
          </a:bodyPr>
          <a:lstStyle/>
          <a:p>
            <a:pPr>
              <a:defRPr/>
            </a:pPr>
            <a:r>
              <a:rPr lang="pt-BR" b="1" dirty="0">
                <a:solidFill>
                  <a:srgbClr val="00664D"/>
                </a:solidFill>
                <a:latin typeface="Comic Sans MS"/>
                <a:cs typeface="Comic Sans MS"/>
              </a:rPr>
              <a:t>P1: </a:t>
            </a:r>
            <a:r>
              <a:rPr lang="pt-BR" b="1" dirty="0" err="1">
                <a:solidFill>
                  <a:srgbClr val="00664D"/>
                </a:solidFill>
                <a:latin typeface="Comic Sans MS"/>
                <a:cs typeface="Comic Sans MS"/>
              </a:rPr>
              <a:t>Buffel</a:t>
            </a:r>
            <a:endParaRPr lang="pt-BR" dirty="0">
              <a:solidFill>
                <a:srgbClr val="00664D"/>
              </a:solidFill>
              <a:latin typeface="Comic Sans MS"/>
              <a:cs typeface="Comic Sans MS"/>
            </a:endParaRPr>
          </a:p>
          <a:p>
            <a:pPr>
              <a:defRPr/>
            </a:pPr>
            <a:r>
              <a:rPr lang="pt-BR" b="1" dirty="0">
                <a:solidFill>
                  <a:srgbClr val="00664D"/>
                </a:solidFill>
                <a:latin typeface="Comic Sans MS"/>
                <a:cs typeface="Comic Sans MS"/>
              </a:rPr>
              <a:t>P2: </a:t>
            </a:r>
            <a:r>
              <a:rPr lang="pt-BR" b="1" dirty="0" err="1">
                <a:solidFill>
                  <a:srgbClr val="00664D"/>
                </a:solidFill>
                <a:latin typeface="Comic Sans MS"/>
                <a:cs typeface="Comic Sans MS"/>
              </a:rPr>
              <a:t>Buffel</a:t>
            </a:r>
            <a:r>
              <a:rPr lang="pt-BR" b="1" dirty="0">
                <a:solidFill>
                  <a:srgbClr val="00664D"/>
                </a:solidFill>
                <a:latin typeface="Comic Sans MS"/>
                <a:cs typeface="Comic Sans MS"/>
              </a:rPr>
              <a:t> + </a:t>
            </a:r>
            <a:r>
              <a:rPr lang="pt-BR" b="1" dirty="0" err="1">
                <a:solidFill>
                  <a:srgbClr val="00664D"/>
                </a:solidFill>
                <a:latin typeface="Comic Sans MS"/>
                <a:cs typeface="Comic Sans MS"/>
              </a:rPr>
              <a:t>estilosante</a:t>
            </a:r>
            <a:r>
              <a:rPr lang="pt-BR" b="1" dirty="0">
                <a:solidFill>
                  <a:srgbClr val="00664D"/>
                </a:solidFill>
                <a:latin typeface="Comic Sans MS"/>
                <a:cs typeface="Comic Sans MS"/>
              </a:rPr>
              <a:t> </a:t>
            </a:r>
            <a:endParaRPr lang="pt-BR" dirty="0">
              <a:solidFill>
                <a:srgbClr val="00664D"/>
              </a:solidFill>
              <a:latin typeface="Comic Sans MS"/>
              <a:cs typeface="Comic Sans MS"/>
            </a:endParaRPr>
          </a:p>
          <a:p>
            <a:pPr>
              <a:defRPr/>
            </a:pPr>
            <a:r>
              <a:rPr lang="pt-BR" b="1" dirty="0">
                <a:solidFill>
                  <a:srgbClr val="00664D"/>
                </a:solidFill>
                <a:latin typeface="Comic Sans MS"/>
                <a:cs typeface="Comic Sans MS"/>
              </a:rPr>
              <a:t>P3: </a:t>
            </a:r>
            <a:r>
              <a:rPr lang="pt-BR" b="1" dirty="0" err="1">
                <a:solidFill>
                  <a:srgbClr val="00664D"/>
                </a:solidFill>
                <a:latin typeface="Comic Sans MS"/>
                <a:cs typeface="Comic Sans MS"/>
              </a:rPr>
              <a:t>Buffel</a:t>
            </a:r>
            <a:r>
              <a:rPr lang="pt-BR" b="1" dirty="0">
                <a:solidFill>
                  <a:srgbClr val="00664D"/>
                </a:solidFill>
                <a:latin typeface="Comic Sans MS"/>
                <a:cs typeface="Comic Sans MS"/>
              </a:rPr>
              <a:t> + </a:t>
            </a:r>
            <a:r>
              <a:rPr lang="pt-BR" b="1" dirty="0" err="1">
                <a:solidFill>
                  <a:srgbClr val="00664D"/>
                </a:solidFill>
                <a:latin typeface="Comic Sans MS"/>
                <a:cs typeface="Comic Sans MS"/>
              </a:rPr>
              <a:t>estilosante</a:t>
            </a:r>
            <a:r>
              <a:rPr lang="pt-BR" b="1" dirty="0">
                <a:solidFill>
                  <a:srgbClr val="00664D"/>
                </a:solidFill>
                <a:latin typeface="Comic Sans MS"/>
                <a:cs typeface="Comic Sans MS"/>
              </a:rPr>
              <a:t> + </a:t>
            </a:r>
            <a:r>
              <a:rPr lang="pt-BR" b="1" dirty="0" err="1">
                <a:solidFill>
                  <a:srgbClr val="00664D"/>
                </a:solidFill>
                <a:latin typeface="Comic Sans MS"/>
                <a:cs typeface="Comic Sans MS"/>
              </a:rPr>
              <a:t>gliricídia</a:t>
            </a:r>
            <a:r>
              <a:rPr lang="pt-BR" b="1" dirty="0">
                <a:solidFill>
                  <a:srgbClr val="00664D"/>
                </a:solidFill>
                <a:latin typeface="Comic Sans MS"/>
                <a:cs typeface="Comic Sans MS"/>
              </a:rPr>
              <a:t>  </a:t>
            </a:r>
            <a:endParaRPr lang="pt-BR" dirty="0">
              <a:solidFill>
                <a:srgbClr val="00664D"/>
              </a:solidFill>
              <a:latin typeface="Comic Sans MS"/>
              <a:cs typeface="Comic Sans MS"/>
            </a:endParaRPr>
          </a:p>
          <a:p>
            <a:pPr>
              <a:defRPr/>
            </a:pPr>
            <a:r>
              <a:rPr lang="pt-BR" b="1" dirty="0">
                <a:solidFill>
                  <a:srgbClr val="00664D"/>
                </a:solidFill>
                <a:latin typeface="Comic Sans MS"/>
                <a:cs typeface="Comic Sans MS"/>
              </a:rPr>
              <a:t>P4: </a:t>
            </a:r>
            <a:r>
              <a:rPr lang="pt-BR" b="1" dirty="0" err="1">
                <a:solidFill>
                  <a:srgbClr val="00664D"/>
                </a:solidFill>
                <a:latin typeface="Comic Sans MS"/>
                <a:cs typeface="Comic Sans MS"/>
              </a:rPr>
              <a:t>Buffel</a:t>
            </a:r>
            <a:r>
              <a:rPr lang="pt-BR" b="1" dirty="0">
                <a:solidFill>
                  <a:srgbClr val="00664D"/>
                </a:solidFill>
                <a:latin typeface="Comic Sans MS"/>
                <a:cs typeface="Comic Sans MS"/>
              </a:rPr>
              <a:t> + </a:t>
            </a:r>
            <a:r>
              <a:rPr lang="pt-BR" b="1" dirty="0" err="1">
                <a:solidFill>
                  <a:srgbClr val="00664D"/>
                </a:solidFill>
                <a:latin typeface="Comic Sans MS"/>
                <a:cs typeface="Comic Sans MS"/>
              </a:rPr>
              <a:t>estilosante</a:t>
            </a:r>
            <a:r>
              <a:rPr lang="pt-BR" b="1" dirty="0">
                <a:solidFill>
                  <a:srgbClr val="00664D"/>
                </a:solidFill>
                <a:latin typeface="Comic Sans MS"/>
                <a:cs typeface="Comic Sans MS"/>
              </a:rPr>
              <a:t> + </a:t>
            </a:r>
            <a:r>
              <a:rPr lang="pt-BR" b="1" dirty="0" err="1">
                <a:solidFill>
                  <a:srgbClr val="00664D"/>
                </a:solidFill>
                <a:latin typeface="Comic Sans MS"/>
                <a:cs typeface="Comic Sans MS"/>
              </a:rPr>
              <a:t>gliricídia</a:t>
            </a:r>
            <a:r>
              <a:rPr lang="pt-BR" b="1" dirty="0">
                <a:solidFill>
                  <a:srgbClr val="00664D"/>
                </a:solidFill>
                <a:latin typeface="Comic Sans MS"/>
                <a:cs typeface="Comic Sans MS"/>
              </a:rPr>
              <a:t> +  espécies nativas </a:t>
            </a:r>
          </a:p>
          <a:p>
            <a:pPr>
              <a:defRPr/>
            </a:pPr>
            <a:endParaRPr lang="pt-BR" b="1" dirty="0">
              <a:solidFill>
                <a:srgbClr val="00664D"/>
              </a:solidFill>
              <a:latin typeface="Comic Sans MS"/>
              <a:cs typeface="Comic Sans MS"/>
            </a:endParaRPr>
          </a:p>
          <a:p>
            <a:pPr>
              <a:defRPr/>
            </a:pPr>
            <a:r>
              <a:rPr lang="pt-BR" b="1" dirty="0">
                <a:solidFill>
                  <a:srgbClr val="00664D"/>
                </a:solidFill>
                <a:latin typeface="Comic Sans MS"/>
                <a:cs typeface="Comic Sans MS"/>
              </a:rPr>
              <a:t>SP1- sem adubação corretiva</a:t>
            </a:r>
          </a:p>
          <a:p>
            <a:pPr>
              <a:defRPr/>
            </a:pPr>
            <a:r>
              <a:rPr lang="pt-BR" b="1" dirty="0">
                <a:solidFill>
                  <a:srgbClr val="00664D"/>
                </a:solidFill>
                <a:latin typeface="Comic Sans MS"/>
                <a:cs typeface="Comic Sans MS"/>
              </a:rPr>
              <a:t>SP2-com adubação corretiva</a:t>
            </a:r>
            <a:endParaRPr lang="pt-BR" dirty="0">
              <a:solidFill>
                <a:srgbClr val="00664D"/>
              </a:solidFill>
              <a:latin typeface="Comic Sans MS"/>
              <a:cs typeface="Comic Sans MS"/>
            </a:endParaRPr>
          </a:p>
          <a:p>
            <a:pPr algn="just" fontAlgn="auto">
              <a:spcBef>
                <a:spcPts val="0"/>
              </a:spcBef>
              <a:spcAft>
                <a:spcPts val="0"/>
              </a:spcAft>
              <a:defRPr/>
            </a:pPr>
            <a:endParaRPr lang="pt-BR" dirty="0">
              <a:solidFill>
                <a:srgbClr val="00664D"/>
              </a:solidFill>
              <a:latin typeface="Comic Sans MS"/>
              <a:cs typeface="Comic Sans MS"/>
            </a:endParaRPr>
          </a:p>
          <a:p>
            <a:pPr marL="342900" indent="-342900" algn="just">
              <a:buFontTx/>
              <a:buChar char="•"/>
              <a:defRPr/>
            </a:pPr>
            <a:r>
              <a:rPr lang="pt-BR" dirty="0">
                <a:solidFill>
                  <a:srgbClr val="00664D"/>
                </a:solidFill>
                <a:latin typeface="Comic Sans MS"/>
                <a:cs typeface="Comic Sans MS"/>
              </a:rPr>
              <a:t>Coquetel de espécies nativas: </a:t>
            </a:r>
            <a:r>
              <a:rPr lang="en-US" dirty="0">
                <a:solidFill>
                  <a:srgbClr val="00664D"/>
                </a:solidFill>
                <a:latin typeface="Comic Sans MS"/>
                <a:cs typeface="Comic Sans MS"/>
              </a:rPr>
              <a:t>Bauhinia </a:t>
            </a:r>
            <a:r>
              <a:rPr lang="en-US" dirty="0" err="1">
                <a:solidFill>
                  <a:srgbClr val="00664D"/>
                </a:solidFill>
                <a:latin typeface="Comic Sans MS"/>
                <a:cs typeface="Comic Sans MS"/>
              </a:rPr>
              <a:t>Cheillantha</a:t>
            </a:r>
            <a:r>
              <a:rPr lang="en-US" dirty="0">
                <a:solidFill>
                  <a:srgbClr val="00664D"/>
                </a:solidFill>
                <a:latin typeface="Comic Sans MS"/>
                <a:cs typeface="Comic Sans MS"/>
              </a:rPr>
              <a:t> – </a:t>
            </a:r>
            <a:r>
              <a:rPr lang="en-US" b="1" dirty="0" err="1">
                <a:solidFill>
                  <a:srgbClr val="00664D"/>
                </a:solidFill>
                <a:latin typeface="Comic Sans MS"/>
                <a:cs typeface="Comic Sans MS"/>
              </a:rPr>
              <a:t>Mororó</a:t>
            </a:r>
            <a:r>
              <a:rPr lang="en-US" dirty="0">
                <a:solidFill>
                  <a:srgbClr val="00664D"/>
                </a:solidFill>
                <a:latin typeface="Comic Sans MS"/>
                <a:cs typeface="Comic Sans MS"/>
              </a:rPr>
              <a:t>; </a:t>
            </a:r>
            <a:r>
              <a:rPr lang="en-US" dirty="0" err="1">
                <a:solidFill>
                  <a:srgbClr val="00664D"/>
                </a:solidFill>
                <a:latin typeface="Comic Sans MS"/>
                <a:cs typeface="Comic Sans MS"/>
              </a:rPr>
              <a:t>Caesalpinia</a:t>
            </a:r>
            <a:r>
              <a:rPr lang="en-US" dirty="0">
                <a:solidFill>
                  <a:srgbClr val="00664D"/>
                </a:solidFill>
                <a:latin typeface="Comic Sans MS"/>
                <a:cs typeface="Comic Sans MS"/>
              </a:rPr>
              <a:t> </a:t>
            </a:r>
            <a:r>
              <a:rPr lang="en-US" dirty="0" err="1">
                <a:solidFill>
                  <a:srgbClr val="00664D"/>
                </a:solidFill>
                <a:latin typeface="Comic Sans MS"/>
                <a:cs typeface="Comic Sans MS"/>
              </a:rPr>
              <a:t>pyramidalis</a:t>
            </a:r>
            <a:r>
              <a:rPr lang="en-US" dirty="0">
                <a:solidFill>
                  <a:srgbClr val="00664D"/>
                </a:solidFill>
                <a:latin typeface="Comic Sans MS"/>
                <a:cs typeface="Comic Sans MS"/>
              </a:rPr>
              <a:t> – </a:t>
            </a:r>
            <a:r>
              <a:rPr lang="en-US" b="1" dirty="0" err="1">
                <a:solidFill>
                  <a:srgbClr val="00664D"/>
                </a:solidFill>
                <a:latin typeface="Comic Sans MS"/>
                <a:cs typeface="Comic Sans MS"/>
              </a:rPr>
              <a:t>Catingueira</a:t>
            </a:r>
            <a:r>
              <a:rPr lang="en-US" dirty="0">
                <a:solidFill>
                  <a:srgbClr val="00664D"/>
                </a:solidFill>
                <a:latin typeface="Comic Sans MS"/>
                <a:cs typeface="Comic Sans MS"/>
              </a:rPr>
              <a:t>; </a:t>
            </a:r>
            <a:r>
              <a:rPr lang="en-US" dirty="0" err="1">
                <a:solidFill>
                  <a:srgbClr val="00664D"/>
                </a:solidFill>
                <a:latin typeface="Comic Sans MS"/>
                <a:cs typeface="Comic Sans MS"/>
              </a:rPr>
              <a:t>Capparis</a:t>
            </a:r>
            <a:r>
              <a:rPr lang="en-US" dirty="0">
                <a:solidFill>
                  <a:srgbClr val="00664D"/>
                </a:solidFill>
                <a:latin typeface="Comic Sans MS"/>
                <a:cs typeface="Comic Sans MS"/>
              </a:rPr>
              <a:t> </a:t>
            </a:r>
            <a:r>
              <a:rPr lang="en-US" dirty="0" err="1">
                <a:solidFill>
                  <a:srgbClr val="00664D"/>
                </a:solidFill>
                <a:latin typeface="Comic Sans MS"/>
                <a:cs typeface="Comic Sans MS"/>
              </a:rPr>
              <a:t>jacobinae</a:t>
            </a:r>
            <a:r>
              <a:rPr lang="en-US" dirty="0">
                <a:solidFill>
                  <a:srgbClr val="00664D"/>
                </a:solidFill>
                <a:latin typeface="Comic Sans MS"/>
                <a:cs typeface="Comic Sans MS"/>
              </a:rPr>
              <a:t> - </a:t>
            </a:r>
            <a:r>
              <a:rPr lang="en-US" b="1" dirty="0" err="1">
                <a:solidFill>
                  <a:srgbClr val="00664D"/>
                </a:solidFill>
                <a:latin typeface="Comic Sans MS"/>
                <a:cs typeface="Comic Sans MS"/>
              </a:rPr>
              <a:t>Icó</a:t>
            </a:r>
            <a:r>
              <a:rPr lang="en-US" dirty="0">
                <a:solidFill>
                  <a:srgbClr val="00664D"/>
                </a:solidFill>
                <a:latin typeface="Comic Sans MS"/>
                <a:cs typeface="Comic Sans MS"/>
              </a:rPr>
              <a:t> </a:t>
            </a:r>
            <a:r>
              <a:rPr lang="en-US" dirty="0" err="1">
                <a:solidFill>
                  <a:srgbClr val="00664D"/>
                </a:solidFill>
                <a:latin typeface="Comic Sans MS"/>
                <a:cs typeface="Comic Sans MS"/>
              </a:rPr>
              <a:t>lisa</a:t>
            </a:r>
            <a:r>
              <a:rPr lang="en-US" dirty="0">
                <a:solidFill>
                  <a:srgbClr val="00664D"/>
                </a:solidFill>
                <a:latin typeface="Comic Sans MS"/>
                <a:cs typeface="Comic Sans MS"/>
              </a:rPr>
              <a:t>; </a:t>
            </a:r>
            <a:r>
              <a:rPr lang="en-US" dirty="0" err="1">
                <a:solidFill>
                  <a:srgbClr val="00664D"/>
                </a:solidFill>
                <a:latin typeface="Comic Sans MS"/>
                <a:cs typeface="Comic Sans MS"/>
              </a:rPr>
              <a:t>Capparis</a:t>
            </a:r>
            <a:r>
              <a:rPr lang="en-US" dirty="0">
                <a:solidFill>
                  <a:srgbClr val="00664D"/>
                </a:solidFill>
                <a:latin typeface="Comic Sans MS"/>
                <a:cs typeface="Comic Sans MS"/>
              </a:rPr>
              <a:t> </a:t>
            </a:r>
            <a:r>
              <a:rPr lang="en-US" dirty="0" err="1">
                <a:solidFill>
                  <a:srgbClr val="00664D"/>
                </a:solidFill>
                <a:latin typeface="Comic Sans MS"/>
                <a:cs typeface="Comic Sans MS"/>
              </a:rPr>
              <a:t>yco</a:t>
            </a:r>
            <a:r>
              <a:rPr lang="en-US" dirty="0">
                <a:solidFill>
                  <a:srgbClr val="00664D"/>
                </a:solidFill>
                <a:latin typeface="Comic Sans MS"/>
                <a:cs typeface="Comic Sans MS"/>
              </a:rPr>
              <a:t> – </a:t>
            </a:r>
            <a:r>
              <a:rPr lang="en-US" b="1" dirty="0" err="1">
                <a:solidFill>
                  <a:srgbClr val="00664D"/>
                </a:solidFill>
                <a:latin typeface="Comic Sans MS"/>
                <a:cs typeface="Comic Sans MS"/>
              </a:rPr>
              <a:t>Icó</a:t>
            </a:r>
            <a:r>
              <a:rPr lang="en-US" dirty="0">
                <a:solidFill>
                  <a:srgbClr val="00664D"/>
                </a:solidFill>
                <a:latin typeface="Comic Sans MS"/>
                <a:cs typeface="Comic Sans MS"/>
              </a:rPr>
              <a:t>; Cereus </a:t>
            </a:r>
            <a:r>
              <a:rPr lang="en-US" dirty="0" err="1">
                <a:solidFill>
                  <a:srgbClr val="00664D"/>
                </a:solidFill>
                <a:latin typeface="Comic Sans MS"/>
                <a:cs typeface="Comic Sans MS"/>
              </a:rPr>
              <a:t>jamacuru</a:t>
            </a:r>
            <a:r>
              <a:rPr lang="en-US" dirty="0">
                <a:solidFill>
                  <a:srgbClr val="00664D"/>
                </a:solidFill>
                <a:latin typeface="Comic Sans MS"/>
                <a:cs typeface="Comic Sans MS"/>
              </a:rPr>
              <a:t> – </a:t>
            </a:r>
            <a:r>
              <a:rPr lang="en-US" b="1" dirty="0" err="1">
                <a:solidFill>
                  <a:srgbClr val="00664D"/>
                </a:solidFill>
                <a:latin typeface="Comic Sans MS"/>
                <a:cs typeface="Comic Sans MS"/>
              </a:rPr>
              <a:t>Mandacaru</a:t>
            </a:r>
            <a:r>
              <a:rPr lang="pt-BR" dirty="0">
                <a:solidFill>
                  <a:srgbClr val="00664D"/>
                </a:solidFill>
                <a:latin typeface="Comic Sans MS"/>
                <a:cs typeface="Comic Sans MS"/>
              </a:rPr>
              <a:t>; </a:t>
            </a:r>
            <a:r>
              <a:rPr lang="en-US" dirty="0" err="1">
                <a:solidFill>
                  <a:srgbClr val="00664D"/>
                </a:solidFill>
                <a:latin typeface="Comic Sans MS"/>
                <a:cs typeface="Comic Sans MS"/>
              </a:rPr>
              <a:t>Cnidoscolus</a:t>
            </a:r>
            <a:r>
              <a:rPr lang="en-US" dirty="0">
                <a:solidFill>
                  <a:srgbClr val="00664D"/>
                </a:solidFill>
                <a:latin typeface="Comic Sans MS"/>
                <a:cs typeface="Comic Sans MS"/>
              </a:rPr>
              <a:t> </a:t>
            </a:r>
            <a:r>
              <a:rPr lang="en-US" dirty="0" err="1">
                <a:solidFill>
                  <a:srgbClr val="00664D"/>
                </a:solidFill>
                <a:latin typeface="Comic Sans MS"/>
                <a:cs typeface="Comic Sans MS"/>
              </a:rPr>
              <a:t>phyllacanthus</a:t>
            </a:r>
            <a:r>
              <a:rPr lang="en-US" dirty="0">
                <a:solidFill>
                  <a:srgbClr val="00664D"/>
                </a:solidFill>
                <a:latin typeface="Comic Sans MS"/>
                <a:cs typeface="Comic Sans MS"/>
              </a:rPr>
              <a:t> – </a:t>
            </a:r>
            <a:r>
              <a:rPr lang="en-US" b="1" dirty="0" err="1">
                <a:solidFill>
                  <a:srgbClr val="00664D"/>
                </a:solidFill>
                <a:latin typeface="Comic Sans MS"/>
                <a:cs typeface="Comic Sans MS"/>
              </a:rPr>
              <a:t>Faveleira</a:t>
            </a:r>
            <a:r>
              <a:rPr lang="en-US" dirty="0">
                <a:solidFill>
                  <a:srgbClr val="00664D"/>
                </a:solidFill>
                <a:latin typeface="Comic Sans MS"/>
                <a:cs typeface="Comic Sans MS"/>
              </a:rPr>
              <a:t>; </a:t>
            </a:r>
            <a:r>
              <a:rPr lang="en-US" dirty="0" err="1">
                <a:solidFill>
                  <a:srgbClr val="00664D"/>
                </a:solidFill>
                <a:latin typeface="Comic Sans MS"/>
                <a:cs typeface="Comic Sans MS"/>
              </a:rPr>
              <a:t>Opuntia</a:t>
            </a:r>
            <a:r>
              <a:rPr lang="en-US" dirty="0">
                <a:solidFill>
                  <a:srgbClr val="00664D"/>
                </a:solidFill>
                <a:latin typeface="Comic Sans MS"/>
                <a:cs typeface="Comic Sans MS"/>
              </a:rPr>
              <a:t> </a:t>
            </a:r>
            <a:r>
              <a:rPr lang="en-US" dirty="0" err="1">
                <a:solidFill>
                  <a:srgbClr val="00664D"/>
                </a:solidFill>
                <a:latin typeface="Comic Sans MS"/>
                <a:cs typeface="Comic Sans MS"/>
              </a:rPr>
              <a:t>palmadora</a:t>
            </a:r>
            <a:r>
              <a:rPr lang="en-US" dirty="0">
                <a:solidFill>
                  <a:srgbClr val="00664D"/>
                </a:solidFill>
                <a:latin typeface="Comic Sans MS"/>
                <a:cs typeface="Comic Sans MS"/>
              </a:rPr>
              <a:t> – </a:t>
            </a:r>
            <a:r>
              <a:rPr lang="en-US" b="1" dirty="0">
                <a:solidFill>
                  <a:srgbClr val="00664D"/>
                </a:solidFill>
                <a:latin typeface="Comic Sans MS"/>
                <a:cs typeface="Comic Sans MS"/>
              </a:rPr>
              <a:t>Palma</a:t>
            </a:r>
          </a:p>
          <a:p>
            <a:pPr marL="342900" indent="-342900" algn="just">
              <a:buFontTx/>
              <a:buChar char="•"/>
              <a:defRPr/>
            </a:pPr>
            <a:r>
              <a:rPr lang="pt-BR" dirty="0">
                <a:solidFill>
                  <a:srgbClr val="00664D"/>
                </a:solidFill>
                <a:latin typeface="Comic Sans MS"/>
                <a:cs typeface="Comic Sans MS"/>
              </a:rPr>
              <a:t>Cultivo em faixas com parcelas subdivididas</a:t>
            </a:r>
          </a:p>
          <a:p>
            <a:pPr>
              <a:defRPr/>
            </a:pP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C:\Documents and Settings\User\My Documents\EMBRAPA SEMI-ÁRIDO 2009\Capítulo INSA\AgrMilho99s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1500188"/>
            <a:ext cx="29845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2" name="Picture 3" descr="C:\Documents and Settings\User\My Documents\EMBRAPA SEMI-ÁRIDO 2009\Capítulo INSA\P1010287.JP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851525" y="1428750"/>
            <a:ext cx="1704975" cy="2660650"/>
          </a:xfrm>
        </p:spPr>
      </p:pic>
      <p:pic>
        <p:nvPicPr>
          <p:cNvPr id="143363" name="Picture 2" descr="caatinga f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714625"/>
            <a:ext cx="127952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Picture 2" descr="caatinga f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3688" y="1484313"/>
            <a:ext cx="1279525"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Rectangle 4"/>
          <p:cNvSpPr>
            <a:spLocks noChangeArrowheads="1"/>
          </p:cNvSpPr>
          <p:nvPr/>
        </p:nvSpPr>
        <p:spPr bwMode="auto">
          <a:xfrm>
            <a:off x="3616325" y="4564063"/>
            <a:ext cx="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143366" name="Rectangle 7"/>
          <p:cNvSpPr>
            <a:spLocks noChangeArrowheads="1"/>
          </p:cNvSpPr>
          <p:nvPr/>
        </p:nvSpPr>
        <p:spPr bwMode="auto">
          <a:xfrm>
            <a:off x="622300" y="4870450"/>
            <a:ext cx="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900">
                <a:solidFill>
                  <a:srgbClr val="000000"/>
                </a:solidFill>
              </a:rPr>
              <a:t> </a:t>
            </a:r>
            <a:endParaRPr lang="pt-BR"/>
          </a:p>
        </p:txBody>
      </p:sp>
      <p:sp>
        <p:nvSpPr>
          <p:cNvPr id="143367" name="Rectangle 8"/>
          <p:cNvSpPr>
            <a:spLocks noChangeArrowheads="1"/>
          </p:cNvSpPr>
          <p:nvPr/>
        </p:nvSpPr>
        <p:spPr bwMode="auto">
          <a:xfrm>
            <a:off x="679450" y="5003800"/>
            <a:ext cx="73199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7463">
                <a:solidFill>
                  <a:srgbClr val="000000"/>
                </a:solidFill>
                <a:miter lim="800000"/>
                <a:headEnd/>
                <a:tailEnd/>
              </a14:hiddenLine>
            </a:ext>
          </a:extLst>
        </p:spPr>
        <p:txBody>
          <a:bodyPr/>
          <a:lstStyle/>
          <a:p>
            <a:endParaRPr lang="en-US"/>
          </a:p>
        </p:txBody>
      </p:sp>
      <p:sp>
        <p:nvSpPr>
          <p:cNvPr id="110601" name="Rectangle 9"/>
          <p:cNvSpPr>
            <a:spLocks noChangeArrowheads="1"/>
          </p:cNvSpPr>
          <p:nvPr/>
        </p:nvSpPr>
        <p:spPr bwMode="auto">
          <a:xfrm>
            <a:off x="893763" y="4092575"/>
            <a:ext cx="6651625" cy="69850"/>
          </a:xfrm>
          <a:prstGeom prst="rect">
            <a:avLst/>
          </a:prstGeom>
          <a:solidFill>
            <a:schemeClr val="accent6"/>
          </a:solidFill>
          <a:ln>
            <a:headEnd/>
            <a:tailEnd/>
          </a:ln>
        </p:spPr>
        <p:style>
          <a:lnRef idx="2">
            <a:schemeClr val="accent2"/>
          </a:lnRef>
          <a:fillRef idx="1">
            <a:schemeClr val="lt1"/>
          </a:fillRef>
          <a:effectRef idx="0">
            <a:schemeClr val="accent2"/>
          </a:effectRef>
          <a:fontRef idx="minor">
            <a:schemeClr val="dk1"/>
          </a:fontRef>
        </p:style>
        <p:txBody>
          <a:bodyPr/>
          <a:lstStyle/>
          <a:p>
            <a:pPr>
              <a:defRPr/>
            </a:pPr>
            <a:endParaRPr lang="en-US"/>
          </a:p>
        </p:txBody>
      </p:sp>
      <p:sp>
        <p:nvSpPr>
          <p:cNvPr id="143369" name="Rectangle 11"/>
          <p:cNvSpPr>
            <a:spLocks noChangeArrowheads="1"/>
          </p:cNvSpPr>
          <p:nvPr/>
        </p:nvSpPr>
        <p:spPr bwMode="auto">
          <a:xfrm>
            <a:off x="2825750" y="1493838"/>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70" name="Rectangle 12"/>
          <p:cNvSpPr>
            <a:spLocks noChangeArrowheads="1"/>
          </p:cNvSpPr>
          <p:nvPr/>
        </p:nvSpPr>
        <p:spPr bwMode="auto">
          <a:xfrm>
            <a:off x="2825750" y="1525588"/>
            <a:ext cx="14288" cy="17462"/>
          </a:xfrm>
          <a:prstGeom prst="rect">
            <a:avLst/>
          </a:prstGeom>
          <a:solidFill>
            <a:srgbClr val="FFFF00"/>
          </a:solidFill>
          <a:ln w="9525">
            <a:solidFill>
              <a:srgbClr val="FFFF00"/>
            </a:solidFill>
            <a:miter lim="800000"/>
            <a:headEnd/>
            <a:tailEnd/>
          </a:ln>
        </p:spPr>
        <p:txBody>
          <a:bodyPr/>
          <a:lstStyle/>
          <a:p>
            <a:endParaRPr lang="en-US"/>
          </a:p>
        </p:txBody>
      </p:sp>
      <p:sp>
        <p:nvSpPr>
          <p:cNvPr id="143371" name="Rectangle 13"/>
          <p:cNvSpPr>
            <a:spLocks noChangeArrowheads="1"/>
          </p:cNvSpPr>
          <p:nvPr/>
        </p:nvSpPr>
        <p:spPr bwMode="auto">
          <a:xfrm>
            <a:off x="2825750" y="1558925"/>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72" name="Rectangle 14"/>
          <p:cNvSpPr>
            <a:spLocks noChangeArrowheads="1"/>
          </p:cNvSpPr>
          <p:nvPr/>
        </p:nvSpPr>
        <p:spPr bwMode="auto">
          <a:xfrm>
            <a:off x="2825750" y="1590675"/>
            <a:ext cx="14288" cy="17463"/>
          </a:xfrm>
          <a:prstGeom prst="rect">
            <a:avLst/>
          </a:prstGeom>
          <a:solidFill>
            <a:srgbClr val="FFFF00"/>
          </a:solidFill>
          <a:ln w="9525">
            <a:solidFill>
              <a:srgbClr val="FFFF00"/>
            </a:solidFill>
            <a:miter lim="800000"/>
            <a:headEnd/>
            <a:tailEnd/>
          </a:ln>
        </p:spPr>
        <p:txBody>
          <a:bodyPr/>
          <a:lstStyle/>
          <a:p>
            <a:endParaRPr lang="en-US"/>
          </a:p>
        </p:txBody>
      </p:sp>
      <p:sp>
        <p:nvSpPr>
          <p:cNvPr id="143373" name="Rectangle 15"/>
          <p:cNvSpPr>
            <a:spLocks noChangeArrowheads="1"/>
          </p:cNvSpPr>
          <p:nvPr/>
        </p:nvSpPr>
        <p:spPr bwMode="auto">
          <a:xfrm>
            <a:off x="2825750" y="1625600"/>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74" name="Rectangle 16"/>
          <p:cNvSpPr>
            <a:spLocks noChangeArrowheads="1"/>
          </p:cNvSpPr>
          <p:nvPr/>
        </p:nvSpPr>
        <p:spPr bwMode="auto">
          <a:xfrm>
            <a:off x="2825750" y="1657350"/>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75" name="Rectangle 17"/>
          <p:cNvSpPr>
            <a:spLocks noChangeArrowheads="1"/>
          </p:cNvSpPr>
          <p:nvPr/>
        </p:nvSpPr>
        <p:spPr bwMode="auto">
          <a:xfrm>
            <a:off x="2825750" y="1690688"/>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76" name="Rectangle 18"/>
          <p:cNvSpPr>
            <a:spLocks noChangeArrowheads="1"/>
          </p:cNvSpPr>
          <p:nvPr/>
        </p:nvSpPr>
        <p:spPr bwMode="auto">
          <a:xfrm>
            <a:off x="2825750" y="1722438"/>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77" name="Rectangle 19"/>
          <p:cNvSpPr>
            <a:spLocks noChangeArrowheads="1"/>
          </p:cNvSpPr>
          <p:nvPr/>
        </p:nvSpPr>
        <p:spPr bwMode="auto">
          <a:xfrm>
            <a:off x="2825750" y="1755775"/>
            <a:ext cx="14288" cy="17463"/>
          </a:xfrm>
          <a:prstGeom prst="rect">
            <a:avLst/>
          </a:prstGeom>
          <a:solidFill>
            <a:srgbClr val="FFFF00"/>
          </a:solidFill>
          <a:ln w="9525">
            <a:solidFill>
              <a:srgbClr val="FFFF00"/>
            </a:solidFill>
            <a:miter lim="800000"/>
            <a:headEnd/>
            <a:tailEnd/>
          </a:ln>
        </p:spPr>
        <p:txBody>
          <a:bodyPr/>
          <a:lstStyle/>
          <a:p>
            <a:endParaRPr lang="en-US"/>
          </a:p>
        </p:txBody>
      </p:sp>
      <p:sp>
        <p:nvSpPr>
          <p:cNvPr id="143378" name="Rectangle 20"/>
          <p:cNvSpPr>
            <a:spLocks noChangeArrowheads="1"/>
          </p:cNvSpPr>
          <p:nvPr/>
        </p:nvSpPr>
        <p:spPr bwMode="auto">
          <a:xfrm>
            <a:off x="2825750" y="1789113"/>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79" name="Rectangle 21"/>
          <p:cNvSpPr>
            <a:spLocks noChangeArrowheads="1"/>
          </p:cNvSpPr>
          <p:nvPr/>
        </p:nvSpPr>
        <p:spPr bwMode="auto">
          <a:xfrm>
            <a:off x="2825750" y="1820863"/>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80" name="Rectangle 22"/>
          <p:cNvSpPr>
            <a:spLocks noChangeArrowheads="1"/>
          </p:cNvSpPr>
          <p:nvPr/>
        </p:nvSpPr>
        <p:spPr bwMode="auto">
          <a:xfrm>
            <a:off x="2825750" y="1854200"/>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81" name="Rectangle 23"/>
          <p:cNvSpPr>
            <a:spLocks noChangeArrowheads="1"/>
          </p:cNvSpPr>
          <p:nvPr/>
        </p:nvSpPr>
        <p:spPr bwMode="auto">
          <a:xfrm>
            <a:off x="2825750" y="1885950"/>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82" name="Rectangle 24"/>
          <p:cNvSpPr>
            <a:spLocks noChangeArrowheads="1"/>
          </p:cNvSpPr>
          <p:nvPr/>
        </p:nvSpPr>
        <p:spPr bwMode="auto">
          <a:xfrm>
            <a:off x="2825750" y="1920875"/>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83" name="Rectangle 25"/>
          <p:cNvSpPr>
            <a:spLocks noChangeArrowheads="1"/>
          </p:cNvSpPr>
          <p:nvPr/>
        </p:nvSpPr>
        <p:spPr bwMode="auto">
          <a:xfrm>
            <a:off x="2825750" y="1952625"/>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84" name="Rectangle 26"/>
          <p:cNvSpPr>
            <a:spLocks noChangeArrowheads="1"/>
          </p:cNvSpPr>
          <p:nvPr/>
        </p:nvSpPr>
        <p:spPr bwMode="auto">
          <a:xfrm>
            <a:off x="2825750" y="1984375"/>
            <a:ext cx="14288" cy="17463"/>
          </a:xfrm>
          <a:prstGeom prst="rect">
            <a:avLst/>
          </a:prstGeom>
          <a:solidFill>
            <a:srgbClr val="FFFF00"/>
          </a:solidFill>
          <a:ln w="9525">
            <a:solidFill>
              <a:srgbClr val="FFFF00"/>
            </a:solidFill>
            <a:miter lim="800000"/>
            <a:headEnd/>
            <a:tailEnd/>
          </a:ln>
        </p:spPr>
        <p:txBody>
          <a:bodyPr/>
          <a:lstStyle/>
          <a:p>
            <a:endParaRPr lang="en-US"/>
          </a:p>
        </p:txBody>
      </p:sp>
      <p:sp>
        <p:nvSpPr>
          <p:cNvPr id="143385" name="Rectangle 27"/>
          <p:cNvSpPr>
            <a:spLocks noChangeArrowheads="1"/>
          </p:cNvSpPr>
          <p:nvPr/>
        </p:nvSpPr>
        <p:spPr bwMode="auto">
          <a:xfrm>
            <a:off x="2825750" y="2017713"/>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86" name="Rectangle 28"/>
          <p:cNvSpPr>
            <a:spLocks noChangeArrowheads="1"/>
          </p:cNvSpPr>
          <p:nvPr/>
        </p:nvSpPr>
        <p:spPr bwMode="auto">
          <a:xfrm>
            <a:off x="2825750" y="2049463"/>
            <a:ext cx="14288" cy="17462"/>
          </a:xfrm>
          <a:prstGeom prst="rect">
            <a:avLst/>
          </a:prstGeom>
          <a:solidFill>
            <a:srgbClr val="FFFF00"/>
          </a:solidFill>
          <a:ln w="9525">
            <a:solidFill>
              <a:srgbClr val="FFFF00"/>
            </a:solidFill>
            <a:miter lim="800000"/>
            <a:headEnd/>
            <a:tailEnd/>
          </a:ln>
        </p:spPr>
        <p:txBody>
          <a:bodyPr/>
          <a:lstStyle/>
          <a:p>
            <a:endParaRPr lang="en-US"/>
          </a:p>
        </p:txBody>
      </p:sp>
      <p:sp>
        <p:nvSpPr>
          <p:cNvPr id="143387" name="Rectangle 29"/>
          <p:cNvSpPr>
            <a:spLocks noChangeArrowheads="1"/>
          </p:cNvSpPr>
          <p:nvPr/>
        </p:nvSpPr>
        <p:spPr bwMode="auto">
          <a:xfrm>
            <a:off x="2825750" y="2084388"/>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88" name="Rectangle 30"/>
          <p:cNvSpPr>
            <a:spLocks noChangeArrowheads="1"/>
          </p:cNvSpPr>
          <p:nvPr/>
        </p:nvSpPr>
        <p:spPr bwMode="auto">
          <a:xfrm>
            <a:off x="2825750" y="2116138"/>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89" name="Rectangle 31"/>
          <p:cNvSpPr>
            <a:spLocks noChangeArrowheads="1"/>
          </p:cNvSpPr>
          <p:nvPr/>
        </p:nvSpPr>
        <p:spPr bwMode="auto">
          <a:xfrm>
            <a:off x="2825750" y="2149475"/>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90" name="Rectangle 32"/>
          <p:cNvSpPr>
            <a:spLocks noChangeArrowheads="1"/>
          </p:cNvSpPr>
          <p:nvPr/>
        </p:nvSpPr>
        <p:spPr bwMode="auto">
          <a:xfrm>
            <a:off x="2825750" y="2181225"/>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91" name="Rectangle 33"/>
          <p:cNvSpPr>
            <a:spLocks noChangeArrowheads="1"/>
          </p:cNvSpPr>
          <p:nvPr/>
        </p:nvSpPr>
        <p:spPr bwMode="auto">
          <a:xfrm>
            <a:off x="2825750" y="2212975"/>
            <a:ext cx="14288" cy="19050"/>
          </a:xfrm>
          <a:prstGeom prst="rect">
            <a:avLst/>
          </a:prstGeom>
          <a:solidFill>
            <a:srgbClr val="FFFF00"/>
          </a:solidFill>
          <a:ln w="9525">
            <a:solidFill>
              <a:srgbClr val="FFFF00"/>
            </a:solidFill>
            <a:miter lim="800000"/>
            <a:headEnd/>
            <a:tailEnd/>
          </a:ln>
        </p:spPr>
        <p:txBody>
          <a:bodyPr/>
          <a:lstStyle/>
          <a:p>
            <a:endParaRPr lang="en-US"/>
          </a:p>
        </p:txBody>
      </p:sp>
      <p:sp>
        <p:nvSpPr>
          <p:cNvPr id="143392" name="Rectangle 34"/>
          <p:cNvSpPr>
            <a:spLocks noChangeArrowheads="1"/>
          </p:cNvSpPr>
          <p:nvPr/>
        </p:nvSpPr>
        <p:spPr bwMode="auto">
          <a:xfrm>
            <a:off x="2825750" y="2247900"/>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93" name="Rectangle 35"/>
          <p:cNvSpPr>
            <a:spLocks noChangeArrowheads="1"/>
          </p:cNvSpPr>
          <p:nvPr/>
        </p:nvSpPr>
        <p:spPr bwMode="auto">
          <a:xfrm>
            <a:off x="2825750" y="2279650"/>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94" name="Rectangle 36"/>
          <p:cNvSpPr>
            <a:spLocks noChangeArrowheads="1"/>
          </p:cNvSpPr>
          <p:nvPr/>
        </p:nvSpPr>
        <p:spPr bwMode="auto">
          <a:xfrm>
            <a:off x="2825750" y="2312988"/>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95" name="Rectangle 37"/>
          <p:cNvSpPr>
            <a:spLocks noChangeArrowheads="1"/>
          </p:cNvSpPr>
          <p:nvPr/>
        </p:nvSpPr>
        <p:spPr bwMode="auto">
          <a:xfrm>
            <a:off x="2825750" y="2344738"/>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96" name="Rectangle 38"/>
          <p:cNvSpPr>
            <a:spLocks noChangeArrowheads="1"/>
          </p:cNvSpPr>
          <p:nvPr/>
        </p:nvSpPr>
        <p:spPr bwMode="auto">
          <a:xfrm>
            <a:off x="2825750" y="2378075"/>
            <a:ext cx="14288" cy="17463"/>
          </a:xfrm>
          <a:prstGeom prst="rect">
            <a:avLst/>
          </a:prstGeom>
          <a:solidFill>
            <a:srgbClr val="FFFF00"/>
          </a:solidFill>
          <a:ln w="9525">
            <a:solidFill>
              <a:srgbClr val="FFFF00"/>
            </a:solidFill>
            <a:miter lim="800000"/>
            <a:headEnd/>
            <a:tailEnd/>
          </a:ln>
        </p:spPr>
        <p:txBody>
          <a:bodyPr/>
          <a:lstStyle/>
          <a:p>
            <a:endParaRPr lang="en-US"/>
          </a:p>
        </p:txBody>
      </p:sp>
      <p:sp>
        <p:nvSpPr>
          <p:cNvPr id="143397" name="Rectangle 39"/>
          <p:cNvSpPr>
            <a:spLocks noChangeArrowheads="1"/>
          </p:cNvSpPr>
          <p:nvPr/>
        </p:nvSpPr>
        <p:spPr bwMode="auto">
          <a:xfrm>
            <a:off x="2825750" y="2411413"/>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398" name="Rectangle 40"/>
          <p:cNvSpPr>
            <a:spLocks noChangeArrowheads="1"/>
          </p:cNvSpPr>
          <p:nvPr/>
        </p:nvSpPr>
        <p:spPr bwMode="auto">
          <a:xfrm>
            <a:off x="2825750" y="2443163"/>
            <a:ext cx="14288" cy="17462"/>
          </a:xfrm>
          <a:prstGeom prst="rect">
            <a:avLst/>
          </a:prstGeom>
          <a:solidFill>
            <a:srgbClr val="FFFF00"/>
          </a:solidFill>
          <a:ln w="9525">
            <a:solidFill>
              <a:srgbClr val="FFFF00"/>
            </a:solidFill>
            <a:miter lim="800000"/>
            <a:headEnd/>
            <a:tailEnd/>
          </a:ln>
        </p:spPr>
        <p:txBody>
          <a:bodyPr/>
          <a:lstStyle/>
          <a:p>
            <a:endParaRPr lang="en-US"/>
          </a:p>
        </p:txBody>
      </p:sp>
      <p:sp>
        <p:nvSpPr>
          <p:cNvPr id="143399" name="Rectangle 41"/>
          <p:cNvSpPr>
            <a:spLocks noChangeArrowheads="1"/>
          </p:cNvSpPr>
          <p:nvPr/>
        </p:nvSpPr>
        <p:spPr bwMode="auto">
          <a:xfrm>
            <a:off x="2825750" y="2476500"/>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400" name="Rectangle 42"/>
          <p:cNvSpPr>
            <a:spLocks noChangeArrowheads="1"/>
          </p:cNvSpPr>
          <p:nvPr/>
        </p:nvSpPr>
        <p:spPr bwMode="auto">
          <a:xfrm>
            <a:off x="2825750" y="2508250"/>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401" name="Rectangle 43"/>
          <p:cNvSpPr>
            <a:spLocks noChangeArrowheads="1"/>
          </p:cNvSpPr>
          <p:nvPr/>
        </p:nvSpPr>
        <p:spPr bwMode="auto">
          <a:xfrm>
            <a:off x="2825750" y="2543175"/>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402" name="Rectangle 44"/>
          <p:cNvSpPr>
            <a:spLocks noChangeArrowheads="1"/>
          </p:cNvSpPr>
          <p:nvPr/>
        </p:nvSpPr>
        <p:spPr bwMode="auto">
          <a:xfrm>
            <a:off x="2825750" y="2574925"/>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403" name="Rectangle 45"/>
          <p:cNvSpPr>
            <a:spLocks noChangeArrowheads="1"/>
          </p:cNvSpPr>
          <p:nvPr/>
        </p:nvSpPr>
        <p:spPr bwMode="auto">
          <a:xfrm>
            <a:off x="2825750" y="2606675"/>
            <a:ext cx="14288" cy="17463"/>
          </a:xfrm>
          <a:prstGeom prst="rect">
            <a:avLst/>
          </a:prstGeom>
          <a:solidFill>
            <a:srgbClr val="FFFF00"/>
          </a:solidFill>
          <a:ln w="9525">
            <a:solidFill>
              <a:srgbClr val="FFFF00"/>
            </a:solidFill>
            <a:miter lim="800000"/>
            <a:headEnd/>
            <a:tailEnd/>
          </a:ln>
        </p:spPr>
        <p:txBody>
          <a:bodyPr/>
          <a:lstStyle/>
          <a:p>
            <a:endParaRPr lang="en-US"/>
          </a:p>
        </p:txBody>
      </p:sp>
      <p:sp>
        <p:nvSpPr>
          <p:cNvPr id="143404" name="Rectangle 46"/>
          <p:cNvSpPr>
            <a:spLocks noChangeArrowheads="1"/>
          </p:cNvSpPr>
          <p:nvPr/>
        </p:nvSpPr>
        <p:spPr bwMode="auto">
          <a:xfrm>
            <a:off x="2825750" y="2640013"/>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405" name="Rectangle 47"/>
          <p:cNvSpPr>
            <a:spLocks noChangeArrowheads="1"/>
          </p:cNvSpPr>
          <p:nvPr/>
        </p:nvSpPr>
        <p:spPr bwMode="auto">
          <a:xfrm>
            <a:off x="2825750" y="2671763"/>
            <a:ext cx="14288" cy="19050"/>
          </a:xfrm>
          <a:prstGeom prst="rect">
            <a:avLst/>
          </a:prstGeom>
          <a:solidFill>
            <a:srgbClr val="FFFF00"/>
          </a:solidFill>
          <a:ln w="9525">
            <a:solidFill>
              <a:srgbClr val="FFFF00"/>
            </a:solidFill>
            <a:miter lim="800000"/>
            <a:headEnd/>
            <a:tailEnd/>
          </a:ln>
        </p:spPr>
        <p:txBody>
          <a:bodyPr/>
          <a:lstStyle/>
          <a:p>
            <a:endParaRPr lang="en-US"/>
          </a:p>
        </p:txBody>
      </p:sp>
      <p:sp>
        <p:nvSpPr>
          <p:cNvPr id="143406" name="Rectangle 48"/>
          <p:cNvSpPr>
            <a:spLocks noChangeArrowheads="1"/>
          </p:cNvSpPr>
          <p:nvPr/>
        </p:nvSpPr>
        <p:spPr bwMode="auto">
          <a:xfrm>
            <a:off x="2825750" y="2706688"/>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407" name="Rectangle 49"/>
          <p:cNvSpPr>
            <a:spLocks noChangeArrowheads="1"/>
          </p:cNvSpPr>
          <p:nvPr/>
        </p:nvSpPr>
        <p:spPr bwMode="auto">
          <a:xfrm>
            <a:off x="2825750" y="2738438"/>
            <a:ext cx="14288" cy="15875"/>
          </a:xfrm>
          <a:prstGeom prst="rect">
            <a:avLst/>
          </a:prstGeom>
          <a:solidFill>
            <a:srgbClr val="FFFF00"/>
          </a:solidFill>
          <a:ln w="9525">
            <a:solidFill>
              <a:srgbClr val="FFFF00"/>
            </a:solidFill>
            <a:miter lim="800000"/>
            <a:headEnd/>
            <a:tailEnd/>
          </a:ln>
        </p:spPr>
        <p:txBody>
          <a:bodyPr/>
          <a:lstStyle/>
          <a:p>
            <a:endParaRPr lang="en-US"/>
          </a:p>
        </p:txBody>
      </p:sp>
      <p:sp>
        <p:nvSpPr>
          <p:cNvPr id="143408" name="Rectangle 50"/>
          <p:cNvSpPr>
            <a:spLocks noChangeArrowheads="1"/>
          </p:cNvSpPr>
          <p:nvPr/>
        </p:nvSpPr>
        <p:spPr bwMode="auto">
          <a:xfrm>
            <a:off x="2825750" y="277177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09" name="Rectangle 51"/>
          <p:cNvSpPr>
            <a:spLocks noChangeArrowheads="1"/>
          </p:cNvSpPr>
          <p:nvPr/>
        </p:nvSpPr>
        <p:spPr bwMode="auto">
          <a:xfrm>
            <a:off x="2825750" y="280352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10" name="Rectangle 52"/>
          <p:cNvSpPr>
            <a:spLocks noChangeArrowheads="1"/>
          </p:cNvSpPr>
          <p:nvPr/>
        </p:nvSpPr>
        <p:spPr bwMode="auto">
          <a:xfrm>
            <a:off x="2825750" y="2835275"/>
            <a:ext cx="15875" cy="19050"/>
          </a:xfrm>
          <a:prstGeom prst="rect">
            <a:avLst/>
          </a:prstGeom>
          <a:solidFill>
            <a:srgbClr val="FFFF00"/>
          </a:solidFill>
          <a:ln w="9525">
            <a:solidFill>
              <a:srgbClr val="FFFF00"/>
            </a:solidFill>
            <a:miter lim="800000"/>
            <a:headEnd/>
            <a:tailEnd/>
          </a:ln>
        </p:spPr>
        <p:txBody>
          <a:bodyPr/>
          <a:lstStyle/>
          <a:p>
            <a:endParaRPr lang="en-US"/>
          </a:p>
        </p:txBody>
      </p:sp>
      <p:sp>
        <p:nvSpPr>
          <p:cNvPr id="143411" name="Rectangle 53"/>
          <p:cNvSpPr>
            <a:spLocks noChangeArrowheads="1"/>
          </p:cNvSpPr>
          <p:nvPr/>
        </p:nvSpPr>
        <p:spPr bwMode="auto">
          <a:xfrm>
            <a:off x="2825750" y="2870200"/>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12" name="Rectangle 54"/>
          <p:cNvSpPr>
            <a:spLocks noChangeArrowheads="1"/>
          </p:cNvSpPr>
          <p:nvPr/>
        </p:nvSpPr>
        <p:spPr bwMode="auto">
          <a:xfrm>
            <a:off x="2825750" y="2901950"/>
            <a:ext cx="15875" cy="17463"/>
          </a:xfrm>
          <a:prstGeom prst="rect">
            <a:avLst/>
          </a:prstGeom>
          <a:solidFill>
            <a:srgbClr val="FFFF00"/>
          </a:solidFill>
          <a:ln w="9525">
            <a:solidFill>
              <a:srgbClr val="FFFF00"/>
            </a:solidFill>
            <a:miter lim="800000"/>
            <a:headEnd/>
            <a:tailEnd/>
          </a:ln>
        </p:spPr>
        <p:txBody>
          <a:bodyPr/>
          <a:lstStyle/>
          <a:p>
            <a:endParaRPr lang="en-US"/>
          </a:p>
        </p:txBody>
      </p:sp>
      <p:sp>
        <p:nvSpPr>
          <p:cNvPr id="143413" name="Rectangle 55"/>
          <p:cNvSpPr>
            <a:spLocks noChangeArrowheads="1"/>
          </p:cNvSpPr>
          <p:nvPr/>
        </p:nvSpPr>
        <p:spPr bwMode="auto">
          <a:xfrm>
            <a:off x="2825750" y="293528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14" name="Rectangle 56"/>
          <p:cNvSpPr>
            <a:spLocks noChangeArrowheads="1"/>
          </p:cNvSpPr>
          <p:nvPr/>
        </p:nvSpPr>
        <p:spPr bwMode="auto">
          <a:xfrm>
            <a:off x="2825750" y="296703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15" name="Rectangle 57"/>
          <p:cNvSpPr>
            <a:spLocks noChangeArrowheads="1"/>
          </p:cNvSpPr>
          <p:nvPr/>
        </p:nvSpPr>
        <p:spPr bwMode="auto">
          <a:xfrm>
            <a:off x="2825750" y="300196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16" name="Rectangle 58"/>
          <p:cNvSpPr>
            <a:spLocks noChangeArrowheads="1"/>
          </p:cNvSpPr>
          <p:nvPr/>
        </p:nvSpPr>
        <p:spPr bwMode="auto">
          <a:xfrm>
            <a:off x="2825750" y="303371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17" name="Rectangle 59"/>
          <p:cNvSpPr>
            <a:spLocks noChangeArrowheads="1"/>
          </p:cNvSpPr>
          <p:nvPr/>
        </p:nvSpPr>
        <p:spPr bwMode="auto">
          <a:xfrm>
            <a:off x="2825750" y="3065463"/>
            <a:ext cx="15875" cy="17462"/>
          </a:xfrm>
          <a:prstGeom prst="rect">
            <a:avLst/>
          </a:prstGeom>
          <a:solidFill>
            <a:srgbClr val="FFFF00"/>
          </a:solidFill>
          <a:ln w="9525">
            <a:solidFill>
              <a:srgbClr val="FFFF00"/>
            </a:solidFill>
            <a:miter lim="800000"/>
            <a:headEnd/>
            <a:tailEnd/>
          </a:ln>
        </p:spPr>
        <p:txBody>
          <a:bodyPr/>
          <a:lstStyle/>
          <a:p>
            <a:endParaRPr lang="en-US"/>
          </a:p>
        </p:txBody>
      </p:sp>
      <p:sp>
        <p:nvSpPr>
          <p:cNvPr id="143418" name="Rectangle 60"/>
          <p:cNvSpPr>
            <a:spLocks noChangeArrowheads="1"/>
          </p:cNvSpPr>
          <p:nvPr/>
        </p:nvSpPr>
        <p:spPr bwMode="auto">
          <a:xfrm>
            <a:off x="2825750" y="3098800"/>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19" name="Rectangle 61"/>
          <p:cNvSpPr>
            <a:spLocks noChangeArrowheads="1"/>
          </p:cNvSpPr>
          <p:nvPr/>
        </p:nvSpPr>
        <p:spPr bwMode="auto">
          <a:xfrm>
            <a:off x="2825750" y="3130550"/>
            <a:ext cx="15875" cy="17463"/>
          </a:xfrm>
          <a:prstGeom prst="rect">
            <a:avLst/>
          </a:prstGeom>
          <a:solidFill>
            <a:srgbClr val="FFFF00"/>
          </a:solidFill>
          <a:ln w="9525">
            <a:solidFill>
              <a:srgbClr val="FFFF00"/>
            </a:solidFill>
            <a:miter lim="800000"/>
            <a:headEnd/>
            <a:tailEnd/>
          </a:ln>
        </p:spPr>
        <p:txBody>
          <a:bodyPr/>
          <a:lstStyle/>
          <a:p>
            <a:endParaRPr lang="en-US"/>
          </a:p>
        </p:txBody>
      </p:sp>
      <p:sp>
        <p:nvSpPr>
          <p:cNvPr id="143420" name="Rectangle 62"/>
          <p:cNvSpPr>
            <a:spLocks noChangeArrowheads="1"/>
          </p:cNvSpPr>
          <p:nvPr/>
        </p:nvSpPr>
        <p:spPr bwMode="auto">
          <a:xfrm>
            <a:off x="2825750" y="316547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21" name="Rectangle 63"/>
          <p:cNvSpPr>
            <a:spLocks noChangeArrowheads="1"/>
          </p:cNvSpPr>
          <p:nvPr/>
        </p:nvSpPr>
        <p:spPr bwMode="auto">
          <a:xfrm>
            <a:off x="2825750" y="319722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22" name="Rectangle 64"/>
          <p:cNvSpPr>
            <a:spLocks noChangeArrowheads="1"/>
          </p:cNvSpPr>
          <p:nvPr/>
        </p:nvSpPr>
        <p:spPr bwMode="auto">
          <a:xfrm>
            <a:off x="2825750" y="323056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23" name="Rectangle 65"/>
          <p:cNvSpPr>
            <a:spLocks noChangeArrowheads="1"/>
          </p:cNvSpPr>
          <p:nvPr/>
        </p:nvSpPr>
        <p:spPr bwMode="auto">
          <a:xfrm>
            <a:off x="2825750" y="326231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24" name="Rectangle 66"/>
          <p:cNvSpPr>
            <a:spLocks noChangeArrowheads="1"/>
          </p:cNvSpPr>
          <p:nvPr/>
        </p:nvSpPr>
        <p:spPr bwMode="auto">
          <a:xfrm>
            <a:off x="2825750" y="3294063"/>
            <a:ext cx="15875" cy="19050"/>
          </a:xfrm>
          <a:prstGeom prst="rect">
            <a:avLst/>
          </a:prstGeom>
          <a:solidFill>
            <a:srgbClr val="FFFF00"/>
          </a:solidFill>
          <a:ln w="9525">
            <a:solidFill>
              <a:srgbClr val="FFFF00"/>
            </a:solidFill>
            <a:miter lim="800000"/>
            <a:headEnd/>
            <a:tailEnd/>
          </a:ln>
        </p:spPr>
        <p:txBody>
          <a:bodyPr/>
          <a:lstStyle/>
          <a:p>
            <a:endParaRPr lang="en-US"/>
          </a:p>
        </p:txBody>
      </p:sp>
      <p:sp>
        <p:nvSpPr>
          <p:cNvPr id="143425" name="Rectangle 67"/>
          <p:cNvSpPr>
            <a:spLocks noChangeArrowheads="1"/>
          </p:cNvSpPr>
          <p:nvPr/>
        </p:nvSpPr>
        <p:spPr bwMode="auto">
          <a:xfrm>
            <a:off x="2825750" y="332898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26" name="Rectangle 68"/>
          <p:cNvSpPr>
            <a:spLocks noChangeArrowheads="1"/>
          </p:cNvSpPr>
          <p:nvPr/>
        </p:nvSpPr>
        <p:spPr bwMode="auto">
          <a:xfrm>
            <a:off x="2825750" y="336073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27" name="Rectangle 69"/>
          <p:cNvSpPr>
            <a:spLocks noChangeArrowheads="1"/>
          </p:cNvSpPr>
          <p:nvPr/>
        </p:nvSpPr>
        <p:spPr bwMode="auto">
          <a:xfrm>
            <a:off x="2825750" y="339407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28" name="Rectangle 70"/>
          <p:cNvSpPr>
            <a:spLocks noChangeArrowheads="1"/>
          </p:cNvSpPr>
          <p:nvPr/>
        </p:nvSpPr>
        <p:spPr bwMode="auto">
          <a:xfrm>
            <a:off x="2825750" y="342582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29" name="Rectangle 71"/>
          <p:cNvSpPr>
            <a:spLocks noChangeArrowheads="1"/>
          </p:cNvSpPr>
          <p:nvPr/>
        </p:nvSpPr>
        <p:spPr bwMode="auto">
          <a:xfrm>
            <a:off x="2825750" y="3460750"/>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30" name="Rectangle 72"/>
          <p:cNvSpPr>
            <a:spLocks noChangeArrowheads="1"/>
          </p:cNvSpPr>
          <p:nvPr/>
        </p:nvSpPr>
        <p:spPr bwMode="auto">
          <a:xfrm>
            <a:off x="2825750" y="3492500"/>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31" name="Rectangle 73"/>
          <p:cNvSpPr>
            <a:spLocks noChangeArrowheads="1"/>
          </p:cNvSpPr>
          <p:nvPr/>
        </p:nvSpPr>
        <p:spPr bwMode="auto">
          <a:xfrm>
            <a:off x="2825750" y="3524250"/>
            <a:ext cx="15875" cy="17463"/>
          </a:xfrm>
          <a:prstGeom prst="rect">
            <a:avLst/>
          </a:prstGeom>
          <a:solidFill>
            <a:srgbClr val="FFFF00"/>
          </a:solidFill>
          <a:ln w="9525">
            <a:solidFill>
              <a:srgbClr val="FFFF00"/>
            </a:solidFill>
            <a:miter lim="800000"/>
            <a:headEnd/>
            <a:tailEnd/>
          </a:ln>
        </p:spPr>
        <p:txBody>
          <a:bodyPr/>
          <a:lstStyle/>
          <a:p>
            <a:endParaRPr lang="en-US"/>
          </a:p>
        </p:txBody>
      </p:sp>
      <p:sp>
        <p:nvSpPr>
          <p:cNvPr id="143432" name="Rectangle 74"/>
          <p:cNvSpPr>
            <a:spLocks noChangeArrowheads="1"/>
          </p:cNvSpPr>
          <p:nvPr/>
        </p:nvSpPr>
        <p:spPr bwMode="auto">
          <a:xfrm>
            <a:off x="2825750" y="355758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33" name="Rectangle 75"/>
          <p:cNvSpPr>
            <a:spLocks noChangeArrowheads="1"/>
          </p:cNvSpPr>
          <p:nvPr/>
        </p:nvSpPr>
        <p:spPr bwMode="auto">
          <a:xfrm>
            <a:off x="2825750" y="358933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34" name="Rectangle 76"/>
          <p:cNvSpPr>
            <a:spLocks noChangeArrowheads="1"/>
          </p:cNvSpPr>
          <p:nvPr/>
        </p:nvSpPr>
        <p:spPr bwMode="auto">
          <a:xfrm>
            <a:off x="2825750" y="362426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35" name="Rectangle 77"/>
          <p:cNvSpPr>
            <a:spLocks noChangeArrowheads="1"/>
          </p:cNvSpPr>
          <p:nvPr/>
        </p:nvSpPr>
        <p:spPr bwMode="auto">
          <a:xfrm>
            <a:off x="2825750" y="365601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36" name="Rectangle 78"/>
          <p:cNvSpPr>
            <a:spLocks noChangeArrowheads="1"/>
          </p:cNvSpPr>
          <p:nvPr/>
        </p:nvSpPr>
        <p:spPr bwMode="auto">
          <a:xfrm>
            <a:off x="2825750" y="3689350"/>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37" name="Rectangle 79"/>
          <p:cNvSpPr>
            <a:spLocks noChangeArrowheads="1"/>
          </p:cNvSpPr>
          <p:nvPr/>
        </p:nvSpPr>
        <p:spPr bwMode="auto">
          <a:xfrm>
            <a:off x="2825750" y="3721100"/>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38" name="Rectangle 80"/>
          <p:cNvSpPr>
            <a:spLocks noChangeArrowheads="1"/>
          </p:cNvSpPr>
          <p:nvPr/>
        </p:nvSpPr>
        <p:spPr bwMode="auto">
          <a:xfrm>
            <a:off x="2825750" y="3752850"/>
            <a:ext cx="15875" cy="19050"/>
          </a:xfrm>
          <a:prstGeom prst="rect">
            <a:avLst/>
          </a:prstGeom>
          <a:solidFill>
            <a:srgbClr val="FFFF00"/>
          </a:solidFill>
          <a:ln w="9525">
            <a:solidFill>
              <a:srgbClr val="FFFF00"/>
            </a:solidFill>
            <a:miter lim="800000"/>
            <a:headEnd/>
            <a:tailEnd/>
          </a:ln>
        </p:spPr>
        <p:txBody>
          <a:bodyPr/>
          <a:lstStyle/>
          <a:p>
            <a:endParaRPr lang="en-US"/>
          </a:p>
        </p:txBody>
      </p:sp>
      <p:sp>
        <p:nvSpPr>
          <p:cNvPr id="143439" name="Rectangle 81"/>
          <p:cNvSpPr>
            <a:spLocks noChangeArrowheads="1"/>
          </p:cNvSpPr>
          <p:nvPr/>
        </p:nvSpPr>
        <p:spPr bwMode="auto">
          <a:xfrm>
            <a:off x="2825750" y="378777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40" name="Rectangle 82"/>
          <p:cNvSpPr>
            <a:spLocks noChangeArrowheads="1"/>
          </p:cNvSpPr>
          <p:nvPr/>
        </p:nvSpPr>
        <p:spPr bwMode="auto">
          <a:xfrm>
            <a:off x="2825750" y="381952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41" name="Rectangle 83"/>
          <p:cNvSpPr>
            <a:spLocks noChangeArrowheads="1"/>
          </p:cNvSpPr>
          <p:nvPr/>
        </p:nvSpPr>
        <p:spPr bwMode="auto">
          <a:xfrm>
            <a:off x="2825750" y="385286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42" name="Rectangle 84"/>
          <p:cNvSpPr>
            <a:spLocks noChangeArrowheads="1"/>
          </p:cNvSpPr>
          <p:nvPr/>
        </p:nvSpPr>
        <p:spPr bwMode="auto">
          <a:xfrm>
            <a:off x="2825750" y="388461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43" name="Rectangle 85"/>
          <p:cNvSpPr>
            <a:spLocks noChangeArrowheads="1"/>
          </p:cNvSpPr>
          <p:nvPr/>
        </p:nvSpPr>
        <p:spPr bwMode="auto">
          <a:xfrm>
            <a:off x="2825750" y="3917950"/>
            <a:ext cx="15875" cy="17463"/>
          </a:xfrm>
          <a:prstGeom prst="rect">
            <a:avLst/>
          </a:prstGeom>
          <a:solidFill>
            <a:srgbClr val="FFFF00"/>
          </a:solidFill>
          <a:ln w="9525">
            <a:solidFill>
              <a:srgbClr val="FFFF00"/>
            </a:solidFill>
            <a:miter lim="800000"/>
            <a:headEnd/>
            <a:tailEnd/>
          </a:ln>
        </p:spPr>
        <p:txBody>
          <a:bodyPr/>
          <a:lstStyle/>
          <a:p>
            <a:endParaRPr lang="en-US"/>
          </a:p>
        </p:txBody>
      </p:sp>
      <p:sp>
        <p:nvSpPr>
          <p:cNvPr id="143444" name="Rectangle 86"/>
          <p:cNvSpPr>
            <a:spLocks noChangeArrowheads="1"/>
          </p:cNvSpPr>
          <p:nvPr/>
        </p:nvSpPr>
        <p:spPr bwMode="auto">
          <a:xfrm>
            <a:off x="2825750" y="395128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45" name="Rectangle 87"/>
          <p:cNvSpPr>
            <a:spLocks noChangeArrowheads="1"/>
          </p:cNvSpPr>
          <p:nvPr/>
        </p:nvSpPr>
        <p:spPr bwMode="auto">
          <a:xfrm>
            <a:off x="2825750" y="3983038"/>
            <a:ext cx="15875" cy="17462"/>
          </a:xfrm>
          <a:prstGeom prst="rect">
            <a:avLst/>
          </a:prstGeom>
          <a:solidFill>
            <a:srgbClr val="FFFF00"/>
          </a:solidFill>
          <a:ln w="9525">
            <a:solidFill>
              <a:srgbClr val="FFFF00"/>
            </a:solidFill>
            <a:miter lim="800000"/>
            <a:headEnd/>
            <a:tailEnd/>
          </a:ln>
        </p:spPr>
        <p:txBody>
          <a:bodyPr/>
          <a:lstStyle/>
          <a:p>
            <a:endParaRPr lang="en-US"/>
          </a:p>
        </p:txBody>
      </p:sp>
      <p:sp>
        <p:nvSpPr>
          <p:cNvPr id="143446" name="Rectangle 88"/>
          <p:cNvSpPr>
            <a:spLocks noChangeArrowheads="1"/>
          </p:cNvSpPr>
          <p:nvPr/>
        </p:nvSpPr>
        <p:spPr bwMode="auto">
          <a:xfrm>
            <a:off x="2825750" y="401637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447" name="Rectangle 90"/>
          <p:cNvSpPr>
            <a:spLocks noChangeArrowheads="1"/>
          </p:cNvSpPr>
          <p:nvPr/>
        </p:nvSpPr>
        <p:spPr bwMode="auto">
          <a:xfrm>
            <a:off x="4262438" y="1493838"/>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48" name="Rectangle 91"/>
          <p:cNvSpPr>
            <a:spLocks noChangeArrowheads="1"/>
          </p:cNvSpPr>
          <p:nvPr/>
        </p:nvSpPr>
        <p:spPr bwMode="auto">
          <a:xfrm>
            <a:off x="4262438" y="1525588"/>
            <a:ext cx="19050" cy="17462"/>
          </a:xfrm>
          <a:prstGeom prst="rect">
            <a:avLst/>
          </a:prstGeom>
          <a:solidFill>
            <a:srgbClr val="FFFF00"/>
          </a:solidFill>
          <a:ln w="9525">
            <a:solidFill>
              <a:srgbClr val="FFFF00"/>
            </a:solidFill>
            <a:miter lim="800000"/>
            <a:headEnd/>
            <a:tailEnd/>
          </a:ln>
        </p:spPr>
        <p:txBody>
          <a:bodyPr/>
          <a:lstStyle/>
          <a:p>
            <a:endParaRPr lang="en-US"/>
          </a:p>
        </p:txBody>
      </p:sp>
      <p:sp>
        <p:nvSpPr>
          <p:cNvPr id="143449" name="Rectangle 92"/>
          <p:cNvSpPr>
            <a:spLocks noChangeArrowheads="1"/>
          </p:cNvSpPr>
          <p:nvPr/>
        </p:nvSpPr>
        <p:spPr bwMode="auto">
          <a:xfrm>
            <a:off x="4262438" y="155892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50" name="Rectangle 93"/>
          <p:cNvSpPr>
            <a:spLocks noChangeArrowheads="1"/>
          </p:cNvSpPr>
          <p:nvPr/>
        </p:nvSpPr>
        <p:spPr bwMode="auto">
          <a:xfrm>
            <a:off x="4262438" y="1590675"/>
            <a:ext cx="19050" cy="17463"/>
          </a:xfrm>
          <a:prstGeom prst="rect">
            <a:avLst/>
          </a:prstGeom>
          <a:solidFill>
            <a:srgbClr val="FFFF00"/>
          </a:solidFill>
          <a:ln w="9525">
            <a:solidFill>
              <a:srgbClr val="FFFF00"/>
            </a:solidFill>
            <a:miter lim="800000"/>
            <a:headEnd/>
            <a:tailEnd/>
          </a:ln>
        </p:spPr>
        <p:txBody>
          <a:bodyPr/>
          <a:lstStyle/>
          <a:p>
            <a:endParaRPr lang="en-US"/>
          </a:p>
        </p:txBody>
      </p:sp>
      <p:sp>
        <p:nvSpPr>
          <p:cNvPr id="143451" name="Rectangle 94"/>
          <p:cNvSpPr>
            <a:spLocks noChangeArrowheads="1"/>
          </p:cNvSpPr>
          <p:nvPr/>
        </p:nvSpPr>
        <p:spPr bwMode="auto">
          <a:xfrm>
            <a:off x="4262438" y="1625600"/>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52" name="Rectangle 95"/>
          <p:cNvSpPr>
            <a:spLocks noChangeArrowheads="1"/>
          </p:cNvSpPr>
          <p:nvPr/>
        </p:nvSpPr>
        <p:spPr bwMode="auto">
          <a:xfrm>
            <a:off x="4262438" y="1657350"/>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53" name="Rectangle 96"/>
          <p:cNvSpPr>
            <a:spLocks noChangeArrowheads="1"/>
          </p:cNvSpPr>
          <p:nvPr/>
        </p:nvSpPr>
        <p:spPr bwMode="auto">
          <a:xfrm>
            <a:off x="4262438" y="1690688"/>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54" name="Rectangle 97"/>
          <p:cNvSpPr>
            <a:spLocks noChangeArrowheads="1"/>
          </p:cNvSpPr>
          <p:nvPr/>
        </p:nvSpPr>
        <p:spPr bwMode="auto">
          <a:xfrm>
            <a:off x="4262438" y="1722438"/>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55" name="Rectangle 98"/>
          <p:cNvSpPr>
            <a:spLocks noChangeArrowheads="1"/>
          </p:cNvSpPr>
          <p:nvPr/>
        </p:nvSpPr>
        <p:spPr bwMode="auto">
          <a:xfrm>
            <a:off x="4262438" y="1755775"/>
            <a:ext cx="19050" cy="17463"/>
          </a:xfrm>
          <a:prstGeom prst="rect">
            <a:avLst/>
          </a:prstGeom>
          <a:solidFill>
            <a:srgbClr val="FFFF00"/>
          </a:solidFill>
          <a:ln w="9525">
            <a:solidFill>
              <a:srgbClr val="FFFF00"/>
            </a:solidFill>
            <a:miter lim="800000"/>
            <a:headEnd/>
            <a:tailEnd/>
          </a:ln>
        </p:spPr>
        <p:txBody>
          <a:bodyPr/>
          <a:lstStyle/>
          <a:p>
            <a:endParaRPr lang="en-US"/>
          </a:p>
        </p:txBody>
      </p:sp>
      <p:sp>
        <p:nvSpPr>
          <p:cNvPr id="143456" name="Rectangle 99"/>
          <p:cNvSpPr>
            <a:spLocks noChangeArrowheads="1"/>
          </p:cNvSpPr>
          <p:nvPr/>
        </p:nvSpPr>
        <p:spPr bwMode="auto">
          <a:xfrm>
            <a:off x="4262438" y="1789113"/>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57" name="Rectangle 100"/>
          <p:cNvSpPr>
            <a:spLocks noChangeArrowheads="1"/>
          </p:cNvSpPr>
          <p:nvPr/>
        </p:nvSpPr>
        <p:spPr bwMode="auto">
          <a:xfrm>
            <a:off x="4262438" y="1820863"/>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58" name="Rectangle 101"/>
          <p:cNvSpPr>
            <a:spLocks noChangeArrowheads="1"/>
          </p:cNvSpPr>
          <p:nvPr/>
        </p:nvSpPr>
        <p:spPr bwMode="auto">
          <a:xfrm>
            <a:off x="4262438" y="157162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59" name="Rectangle 102"/>
          <p:cNvSpPr>
            <a:spLocks noChangeArrowheads="1"/>
          </p:cNvSpPr>
          <p:nvPr/>
        </p:nvSpPr>
        <p:spPr bwMode="auto">
          <a:xfrm>
            <a:off x="4262438" y="1885950"/>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60" name="Rectangle 103"/>
          <p:cNvSpPr>
            <a:spLocks noChangeArrowheads="1"/>
          </p:cNvSpPr>
          <p:nvPr/>
        </p:nvSpPr>
        <p:spPr bwMode="auto">
          <a:xfrm>
            <a:off x="4262438" y="1919288"/>
            <a:ext cx="19050" cy="17462"/>
          </a:xfrm>
          <a:prstGeom prst="rect">
            <a:avLst/>
          </a:prstGeom>
          <a:solidFill>
            <a:srgbClr val="FFFF00"/>
          </a:solidFill>
          <a:ln w="9525">
            <a:solidFill>
              <a:srgbClr val="FFFF00"/>
            </a:solidFill>
            <a:miter lim="800000"/>
            <a:headEnd/>
            <a:tailEnd/>
          </a:ln>
        </p:spPr>
        <p:txBody>
          <a:bodyPr/>
          <a:lstStyle/>
          <a:p>
            <a:endParaRPr lang="en-US"/>
          </a:p>
        </p:txBody>
      </p:sp>
      <p:sp>
        <p:nvSpPr>
          <p:cNvPr id="143461" name="Rectangle 104"/>
          <p:cNvSpPr>
            <a:spLocks noChangeArrowheads="1"/>
          </p:cNvSpPr>
          <p:nvPr/>
        </p:nvSpPr>
        <p:spPr bwMode="auto">
          <a:xfrm>
            <a:off x="4262438" y="195262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62" name="Rectangle 105"/>
          <p:cNvSpPr>
            <a:spLocks noChangeArrowheads="1"/>
          </p:cNvSpPr>
          <p:nvPr/>
        </p:nvSpPr>
        <p:spPr bwMode="auto">
          <a:xfrm>
            <a:off x="4262438" y="1984375"/>
            <a:ext cx="19050" cy="17463"/>
          </a:xfrm>
          <a:prstGeom prst="rect">
            <a:avLst/>
          </a:prstGeom>
          <a:solidFill>
            <a:srgbClr val="FFFF00"/>
          </a:solidFill>
          <a:ln w="9525">
            <a:solidFill>
              <a:srgbClr val="FFFF00"/>
            </a:solidFill>
            <a:miter lim="800000"/>
            <a:headEnd/>
            <a:tailEnd/>
          </a:ln>
        </p:spPr>
        <p:txBody>
          <a:bodyPr/>
          <a:lstStyle/>
          <a:p>
            <a:endParaRPr lang="en-US"/>
          </a:p>
        </p:txBody>
      </p:sp>
      <p:sp>
        <p:nvSpPr>
          <p:cNvPr id="143463" name="Rectangle 106"/>
          <p:cNvSpPr>
            <a:spLocks noChangeArrowheads="1"/>
          </p:cNvSpPr>
          <p:nvPr/>
        </p:nvSpPr>
        <p:spPr bwMode="auto">
          <a:xfrm>
            <a:off x="4262438" y="2017713"/>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64" name="Rectangle 107"/>
          <p:cNvSpPr>
            <a:spLocks noChangeArrowheads="1"/>
          </p:cNvSpPr>
          <p:nvPr/>
        </p:nvSpPr>
        <p:spPr bwMode="auto">
          <a:xfrm>
            <a:off x="4262438" y="2049463"/>
            <a:ext cx="19050" cy="17462"/>
          </a:xfrm>
          <a:prstGeom prst="rect">
            <a:avLst/>
          </a:prstGeom>
          <a:solidFill>
            <a:srgbClr val="FFFF00"/>
          </a:solidFill>
          <a:ln w="9525">
            <a:solidFill>
              <a:srgbClr val="FFFF00"/>
            </a:solidFill>
            <a:miter lim="800000"/>
            <a:headEnd/>
            <a:tailEnd/>
          </a:ln>
        </p:spPr>
        <p:txBody>
          <a:bodyPr/>
          <a:lstStyle/>
          <a:p>
            <a:endParaRPr lang="en-US"/>
          </a:p>
        </p:txBody>
      </p:sp>
      <p:sp>
        <p:nvSpPr>
          <p:cNvPr id="143465" name="Rectangle 108"/>
          <p:cNvSpPr>
            <a:spLocks noChangeArrowheads="1"/>
          </p:cNvSpPr>
          <p:nvPr/>
        </p:nvSpPr>
        <p:spPr bwMode="auto">
          <a:xfrm>
            <a:off x="4262438" y="2084388"/>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66" name="Rectangle 109"/>
          <p:cNvSpPr>
            <a:spLocks noChangeArrowheads="1"/>
          </p:cNvSpPr>
          <p:nvPr/>
        </p:nvSpPr>
        <p:spPr bwMode="auto">
          <a:xfrm>
            <a:off x="4262438" y="2116138"/>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67" name="Rectangle 110"/>
          <p:cNvSpPr>
            <a:spLocks noChangeArrowheads="1"/>
          </p:cNvSpPr>
          <p:nvPr/>
        </p:nvSpPr>
        <p:spPr bwMode="auto">
          <a:xfrm>
            <a:off x="4262438" y="2147888"/>
            <a:ext cx="19050" cy="17462"/>
          </a:xfrm>
          <a:prstGeom prst="rect">
            <a:avLst/>
          </a:prstGeom>
          <a:solidFill>
            <a:srgbClr val="FFFF00"/>
          </a:solidFill>
          <a:ln w="9525">
            <a:solidFill>
              <a:srgbClr val="FFFF00"/>
            </a:solidFill>
            <a:miter lim="800000"/>
            <a:headEnd/>
            <a:tailEnd/>
          </a:ln>
        </p:spPr>
        <p:txBody>
          <a:bodyPr/>
          <a:lstStyle/>
          <a:p>
            <a:endParaRPr lang="en-US"/>
          </a:p>
        </p:txBody>
      </p:sp>
      <p:sp>
        <p:nvSpPr>
          <p:cNvPr id="143468" name="Rectangle 111"/>
          <p:cNvSpPr>
            <a:spLocks noChangeArrowheads="1"/>
          </p:cNvSpPr>
          <p:nvPr/>
        </p:nvSpPr>
        <p:spPr bwMode="auto">
          <a:xfrm>
            <a:off x="4262438" y="218122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69" name="Rectangle 112"/>
          <p:cNvSpPr>
            <a:spLocks noChangeArrowheads="1"/>
          </p:cNvSpPr>
          <p:nvPr/>
        </p:nvSpPr>
        <p:spPr bwMode="auto">
          <a:xfrm>
            <a:off x="4262438" y="2212975"/>
            <a:ext cx="19050" cy="17463"/>
          </a:xfrm>
          <a:prstGeom prst="rect">
            <a:avLst/>
          </a:prstGeom>
          <a:solidFill>
            <a:srgbClr val="FFFF00"/>
          </a:solidFill>
          <a:ln w="9525">
            <a:solidFill>
              <a:srgbClr val="FFFF00"/>
            </a:solidFill>
            <a:miter lim="800000"/>
            <a:headEnd/>
            <a:tailEnd/>
          </a:ln>
        </p:spPr>
        <p:txBody>
          <a:bodyPr/>
          <a:lstStyle/>
          <a:p>
            <a:endParaRPr lang="en-US"/>
          </a:p>
        </p:txBody>
      </p:sp>
      <p:sp>
        <p:nvSpPr>
          <p:cNvPr id="143470" name="Rectangle 113"/>
          <p:cNvSpPr>
            <a:spLocks noChangeArrowheads="1"/>
          </p:cNvSpPr>
          <p:nvPr/>
        </p:nvSpPr>
        <p:spPr bwMode="auto">
          <a:xfrm>
            <a:off x="4262438" y="2247900"/>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71" name="Rectangle 114"/>
          <p:cNvSpPr>
            <a:spLocks noChangeArrowheads="1"/>
          </p:cNvSpPr>
          <p:nvPr/>
        </p:nvSpPr>
        <p:spPr bwMode="auto">
          <a:xfrm>
            <a:off x="4262438" y="2279650"/>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72" name="Rectangle 115"/>
          <p:cNvSpPr>
            <a:spLocks noChangeArrowheads="1"/>
          </p:cNvSpPr>
          <p:nvPr/>
        </p:nvSpPr>
        <p:spPr bwMode="auto">
          <a:xfrm>
            <a:off x="4262438" y="2311400"/>
            <a:ext cx="19050" cy="17463"/>
          </a:xfrm>
          <a:prstGeom prst="rect">
            <a:avLst/>
          </a:prstGeom>
          <a:solidFill>
            <a:srgbClr val="FFFF00"/>
          </a:solidFill>
          <a:ln w="9525">
            <a:solidFill>
              <a:srgbClr val="FFFF00"/>
            </a:solidFill>
            <a:miter lim="800000"/>
            <a:headEnd/>
            <a:tailEnd/>
          </a:ln>
        </p:spPr>
        <p:txBody>
          <a:bodyPr/>
          <a:lstStyle/>
          <a:p>
            <a:endParaRPr lang="en-US"/>
          </a:p>
        </p:txBody>
      </p:sp>
      <p:sp>
        <p:nvSpPr>
          <p:cNvPr id="143473" name="Rectangle 116"/>
          <p:cNvSpPr>
            <a:spLocks noChangeArrowheads="1"/>
          </p:cNvSpPr>
          <p:nvPr/>
        </p:nvSpPr>
        <p:spPr bwMode="auto">
          <a:xfrm>
            <a:off x="4262438" y="2344738"/>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74" name="Rectangle 117"/>
          <p:cNvSpPr>
            <a:spLocks noChangeArrowheads="1"/>
          </p:cNvSpPr>
          <p:nvPr/>
        </p:nvSpPr>
        <p:spPr bwMode="auto">
          <a:xfrm>
            <a:off x="4262438" y="237807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75" name="Rectangle 118"/>
          <p:cNvSpPr>
            <a:spLocks noChangeArrowheads="1"/>
          </p:cNvSpPr>
          <p:nvPr/>
        </p:nvSpPr>
        <p:spPr bwMode="auto">
          <a:xfrm>
            <a:off x="4262438" y="2411413"/>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76" name="Rectangle 119"/>
          <p:cNvSpPr>
            <a:spLocks noChangeArrowheads="1"/>
          </p:cNvSpPr>
          <p:nvPr/>
        </p:nvSpPr>
        <p:spPr bwMode="auto">
          <a:xfrm>
            <a:off x="4262438" y="2443163"/>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77" name="Rectangle 120"/>
          <p:cNvSpPr>
            <a:spLocks noChangeArrowheads="1"/>
          </p:cNvSpPr>
          <p:nvPr/>
        </p:nvSpPr>
        <p:spPr bwMode="auto">
          <a:xfrm>
            <a:off x="4262438" y="2476500"/>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78" name="Rectangle 121"/>
          <p:cNvSpPr>
            <a:spLocks noChangeArrowheads="1"/>
          </p:cNvSpPr>
          <p:nvPr/>
        </p:nvSpPr>
        <p:spPr bwMode="auto">
          <a:xfrm>
            <a:off x="4262438" y="2508250"/>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79" name="Rectangle 122"/>
          <p:cNvSpPr>
            <a:spLocks noChangeArrowheads="1"/>
          </p:cNvSpPr>
          <p:nvPr/>
        </p:nvSpPr>
        <p:spPr bwMode="auto">
          <a:xfrm>
            <a:off x="4262438" y="2541588"/>
            <a:ext cx="19050" cy="17462"/>
          </a:xfrm>
          <a:prstGeom prst="rect">
            <a:avLst/>
          </a:prstGeom>
          <a:solidFill>
            <a:srgbClr val="FFFF00"/>
          </a:solidFill>
          <a:ln w="9525">
            <a:solidFill>
              <a:srgbClr val="FFFF00"/>
            </a:solidFill>
            <a:miter lim="800000"/>
            <a:headEnd/>
            <a:tailEnd/>
          </a:ln>
        </p:spPr>
        <p:txBody>
          <a:bodyPr/>
          <a:lstStyle/>
          <a:p>
            <a:endParaRPr lang="en-US"/>
          </a:p>
        </p:txBody>
      </p:sp>
      <p:sp>
        <p:nvSpPr>
          <p:cNvPr id="143480" name="Rectangle 123"/>
          <p:cNvSpPr>
            <a:spLocks noChangeArrowheads="1"/>
          </p:cNvSpPr>
          <p:nvPr/>
        </p:nvSpPr>
        <p:spPr bwMode="auto">
          <a:xfrm>
            <a:off x="4262438" y="257492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81" name="Rectangle 124"/>
          <p:cNvSpPr>
            <a:spLocks noChangeArrowheads="1"/>
          </p:cNvSpPr>
          <p:nvPr/>
        </p:nvSpPr>
        <p:spPr bwMode="auto">
          <a:xfrm>
            <a:off x="4262438" y="260667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82" name="Rectangle 125"/>
          <p:cNvSpPr>
            <a:spLocks noChangeArrowheads="1"/>
          </p:cNvSpPr>
          <p:nvPr/>
        </p:nvSpPr>
        <p:spPr bwMode="auto">
          <a:xfrm>
            <a:off x="4262438" y="2640013"/>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83" name="Rectangle 126"/>
          <p:cNvSpPr>
            <a:spLocks noChangeArrowheads="1"/>
          </p:cNvSpPr>
          <p:nvPr/>
        </p:nvSpPr>
        <p:spPr bwMode="auto">
          <a:xfrm>
            <a:off x="4262438" y="2671763"/>
            <a:ext cx="19050" cy="17462"/>
          </a:xfrm>
          <a:prstGeom prst="rect">
            <a:avLst/>
          </a:prstGeom>
          <a:solidFill>
            <a:srgbClr val="FFFF00"/>
          </a:solidFill>
          <a:ln w="9525">
            <a:solidFill>
              <a:srgbClr val="FFFF00"/>
            </a:solidFill>
            <a:miter lim="800000"/>
            <a:headEnd/>
            <a:tailEnd/>
          </a:ln>
        </p:spPr>
        <p:txBody>
          <a:bodyPr/>
          <a:lstStyle/>
          <a:p>
            <a:endParaRPr lang="en-US"/>
          </a:p>
        </p:txBody>
      </p:sp>
      <p:sp>
        <p:nvSpPr>
          <p:cNvPr id="143484" name="Rectangle 127"/>
          <p:cNvSpPr>
            <a:spLocks noChangeArrowheads="1"/>
          </p:cNvSpPr>
          <p:nvPr/>
        </p:nvSpPr>
        <p:spPr bwMode="auto">
          <a:xfrm>
            <a:off x="4262438" y="2705100"/>
            <a:ext cx="19050" cy="17463"/>
          </a:xfrm>
          <a:prstGeom prst="rect">
            <a:avLst/>
          </a:prstGeom>
          <a:solidFill>
            <a:srgbClr val="FFFF00"/>
          </a:solidFill>
          <a:ln w="9525">
            <a:solidFill>
              <a:srgbClr val="FFFF00"/>
            </a:solidFill>
            <a:miter lim="800000"/>
            <a:headEnd/>
            <a:tailEnd/>
          </a:ln>
        </p:spPr>
        <p:txBody>
          <a:bodyPr/>
          <a:lstStyle/>
          <a:p>
            <a:endParaRPr lang="en-US"/>
          </a:p>
        </p:txBody>
      </p:sp>
      <p:sp>
        <p:nvSpPr>
          <p:cNvPr id="143485" name="Freeform 128"/>
          <p:cNvSpPr>
            <a:spLocks/>
          </p:cNvSpPr>
          <p:nvPr/>
        </p:nvSpPr>
        <p:spPr bwMode="auto">
          <a:xfrm>
            <a:off x="4262438" y="2738438"/>
            <a:ext cx="20637" cy="15875"/>
          </a:xfrm>
          <a:custGeom>
            <a:avLst/>
            <a:gdLst>
              <a:gd name="T0" fmla="*/ 2147483647 w 24"/>
              <a:gd name="T1" fmla="*/ 0 h 22"/>
              <a:gd name="T2" fmla="*/ 0 w 24"/>
              <a:gd name="T3" fmla="*/ 0 h 22"/>
              <a:gd name="T4" fmla="*/ 2147483647 w 24"/>
              <a:gd name="T5" fmla="*/ 2147483647 h 22"/>
              <a:gd name="T6" fmla="*/ 2147483647 w 24"/>
              <a:gd name="T7" fmla="*/ 2147483647 h 22"/>
              <a:gd name="T8" fmla="*/ 2147483647 w 24"/>
              <a:gd name="T9" fmla="*/ 0 h 22"/>
              <a:gd name="T10" fmla="*/ 0 60000 65536"/>
              <a:gd name="T11" fmla="*/ 0 60000 65536"/>
              <a:gd name="T12" fmla="*/ 0 60000 65536"/>
              <a:gd name="T13" fmla="*/ 0 60000 65536"/>
              <a:gd name="T14" fmla="*/ 0 60000 65536"/>
              <a:gd name="T15" fmla="*/ 0 w 24"/>
              <a:gd name="T16" fmla="*/ 0 h 22"/>
              <a:gd name="T17" fmla="*/ 24 w 24"/>
              <a:gd name="T18" fmla="*/ 22 h 22"/>
            </a:gdLst>
            <a:ahLst/>
            <a:cxnLst>
              <a:cxn ang="T10">
                <a:pos x="T0" y="T1"/>
              </a:cxn>
              <a:cxn ang="T11">
                <a:pos x="T2" y="T3"/>
              </a:cxn>
              <a:cxn ang="T12">
                <a:pos x="T4" y="T5"/>
              </a:cxn>
              <a:cxn ang="T13">
                <a:pos x="T6" y="T7"/>
              </a:cxn>
              <a:cxn ang="T14">
                <a:pos x="T8" y="T9"/>
              </a:cxn>
            </a:cxnLst>
            <a:rect l="T15" t="T16" r="T17" b="T18"/>
            <a:pathLst>
              <a:path w="24" h="22">
                <a:moveTo>
                  <a:pt x="22" y="0"/>
                </a:moveTo>
                <a:lnTo>
                  <a:pt x="0" y="0"/>
                </a:lnTo>
                <a:lnTo>
                  <a:pt x="1" y="22"/>
                </a:lnTo>
                <a:lnTo>
                  <a:pt x="24" y="22"/>
                </a:lnTo>
                <a:lnTo>
                  <a:pt x="22" y="0"/>
                </a:lnTo>
                <a:close/>
              </a:path>
            </a:pathLst>
          </a:custGeom>
          <a:solidFill>
            <a:srgbClr val="FFFF00"/>
          </a:solidFill>
          <a:ln w="9525">
            <a:solidFill>
              <a:srgbClr val="FFFF00"/>
            </a:solidFill>
            <a:round/>
            <a:headEnd/>
            <a:tailEnd/>
          </a:ln>
        </p:spPr>
        <p:txBody>
          <a:bodyPr/>
          <a:lstStyle/>
          <a:p>
            <a:endParaRPr lang="en-US"/>
          </a:p>
        </p:txBody>
      </p:sp>
      <p:sp>
        <p:nvSpPr>
          <p:cNvPr id="143486" name="Rectangle 129"/>
          <p:cNvSpPr>
            <a:spLocks noChangeArrowheads="1"/>
          </p:cNvSpPr>
          <p:nvPr/>
        </p:nvSpPr>
        <p:spPr bwMode="auto">
          <a:xfrm>
            <a:off x="4264025" y="2770188"/>
            <a:ext cx="19050" cy="17462"/>
          </a:xfrm>
          <a:prstGeom prst="rect">
            <a:avLst/>
          </a:prstGeom>
          <a:solidFill>
            <a:srgbClr val="FFFF00"/>
          </a:solidFill>
          <a:ln w="9525">
            <a:solidFill>
              <a:srgbClr val="FFFF00"/>
            </a:solidFill>
            <a:miter lim="800000"/>
            <a:headEnd/>
            <a:tailEnd/>
          </a:ln>
        </p:spPr>
        <p:txBody>
          <a:bodyPr/>
          <a:lstStyle/>
          <a:p>
            <a:endParaRPr lang="en-US"/>
          </a:p>
        </p:txBody>
      </p:sp>
      <p:sp>
        <p:nvSpPr>
          <p:cNvPr id="143487" name="Rectangle 130"/>
          <p:cNvSpPr>
            <a:spLocks noChangeArrowheads="1"/>
          </p:cNvSpPr>
          <p:nvPr/>
        </p:nvSpPr>
        <p:spPr bwMode="auto">
          <a:xfrm>
            <a:off x="4264025" y="280352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88" name="Rectangle 131"/>
          <p:cNvSpPr>
            <a:spLocks noChangeArrowheads="1"/>
          </p:cNvSpPr>
          <p:nvPr/>
        </p:nvSpPr>
        <p:spPr bwMode="auto">
          <a:xfrm>
            <a:off x="4264025" y="2835275"/>
            <a:ext cx="19050" cy="17463"/>
          </a:xfrm>
          <a:prstGeom prst="rect">
            <a:avLst/>
          </a:prstGeom>
          <a:solidFill>
            <a:srgbClr val="FFFF00"/>
          </a:solidFill>
          <a:ln w="9525">
            <a:solidFill>
              <a:srgbClr val="FFFF00"/>
            </a:solidFill>
            <a:miter lim="800000"/>
            <a:headEnd/>
            <a:tailEnd/>
          </a:ln>
        </p:spPr>
        <p:txBody>
          <a:bodyPr/>
          <a:lstStyle/>
          <a:p>
            <a:endParaRPr lang="en-US"/>
          </a:p>
        </p:txBody>
      </p:sp>
      <p:sp>
        <p:nvSpPr>
          <p:cNvPr id="143489" name="Rectangle 132"/>
          <p:cNvSpPr>
            <a:spLocks noChangeArrowheads="1"/>
          </p:cNvSpPr>
          <p:nvPr/>
        </p:nvSpPr>
        <p:spPr bwMode="auto">
          <a:xfrm>
            <a:off x="4264025" y="2870200"/>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90" name="Rectangle 133"/>
          <p:cNvSpPr>
            <a:spLocks noChangeArrowheads="1"/>
          </p:cNvSpPr>
          <p:nvPr/>
        </p:nvSpPr>
        <p:spPr bwMode="auto">
          <a:xfrm>
            <a:off x="4264025" y="2901950"/>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91" name="Rectangle 134"/>
          <p:cNvSpPr>
            <a:spLocks noChangeArrowheads="1"/>
          </p:cNvSpPr>
          <p:nvPr/>
        </p:nvSpPr>
        <p:spPr bwMode="auto">
          <a:xfrm>
            <a:off x="4264025" y="2933700"/>
            <a:ext cx="19050" cy="17463"/>
          </a:xfrm>
          <a:prstGeom prst="rect">
            <a:avLst/>
          </a:prstGeom>
          <a:solidFill>
            <a:srgbClr val="FFFF00"/>
          </a:solidFill>
          <a:ln w="9525">
            <a:solidFill>
              <a:srgbClr val="FFFF00"/>
            </a:solidFill>
            <a:miter lim="800000"/>
            <a:headEnd/>
            <a:tailEnd/>
          </a:ln>
        </p:spPr>
        <p:txBody>
          <a:bodyPr/>
          <a:lstStyle/>
          <a:p>
            <a:endParaRPr lang="en-US"/>
          </a:p>
        </p:txBody>
      </p:sp>
      <p:sp>
        <p:nvSpPr>
          <p:cNvPr id="143492" name="Rectangle 135"/>
          <p:cNvSpPr>
            <a:spLocks noChangeArrowheads="1"/>
          </p:cNvSpPr>
          <p:nvPr/>
        </p:nvSpPr>
        <p:spPr bwMode="auto">
          <a:xfrm>
            <a:off x="4264025" y="2967038"/>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93" name="Rectangle 136"/>
          <p:cNvSpPr>
            <a:spLocks noChangeArrowheads="1"/>
          </p:cNvSpPr>
          <p:nvPr/>
        </p:nvSpPr>
        <p:spPr bwMode="auto">
          <a:xfrm>
            <a:off x="4264025" y="300037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94" name="Rectangle 137"/>
          <p:cNvSpPr>
            <a:spLocks noChangeArrowheads="1"/>
          </p:cNvSpPr>
          <p:nvPr/>
        </p:nvSpPr>
        <p:spPr bwMode="auto">
          <a:xfrm>
            <a:off x="4264025" y="3033713"/>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95" name="Rectangle 138"/>
          <p:cNvSpPr>
            <a:spLocks noChangeArrowheads="1"/>
          </p:cNvSpPr>
          <p:nvPr/>
        </p:nvSpPr>
        <p:spPr bwMode="auto">
          <a:xfrm>
            <a:off x="4264025" y="3065463"/>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96" name="Rectangle 139"/>
          <p:cNvSpPr>
            <a:spLocks noChangeArrowheads="1"/>
          </p:cNvSpPr>
          <p:nvPr/>
        </p:nvSpPr>
        <p:spPr bwMode="auto">
          <a:xfrm>
            <a:off x="4264025" y="3098800"/>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497" name="Rectangle 140"/>
          <p:cNvSpPr>
            <a:spLocks noChangeArrowheads="1"/>
          </p:cNvSpPr>
          <p:nvPr/>
        </p:nvSpPr>
        <p:spPr bwMode="auto">
          <a:xfrm>
            <a:off x="4264025" y="3130550"/>
            <a:ext cx="19050" cy="17463"/>
          </a:xfrm>
          <a:prstGeom prst="rect">
            <a:avLst/>
          </a:prstGeom>
          <a:solidFill>
            <a:srgbClr val="FFFF00"/>
          </a:solidFill>
          <a:ln w="9525">
            <a:solidFill>
              <a:srgbClr val="FFFF00"/>
            </a:solidFill>
            <a:miter lim="800000"/>
            <a:headEnd/>
            <a:tailEnd/>
          </a:ln>
        </p:spPr>
        <p:txBody>
          <a:bodyPr/>
          <a:lstStyle/>
          <a:p>
            <a:endParaRPr lang="en-US"/>
          </a:p>
        </p:txBody>
      </p:sp>
      <p:sp>
        <p:nvSpPr>
          <p:cNvPr id="143498" name="Rectangle 141"/>
          <p:cNvSpPr>
            <a:spLocks noChangeArrowheads="1"/>
          </p:cNvSpPr>
          <p:nvPr/>
        </p:nvSpPr>
        <p:spPr bwMode="auto">
          <a:xfrm>
            <a:off x="4264025" y="3163888"/>
            <a:ext cx="19050" cy="17462"/>
          </a:xfrm>
          <a:prstGeom prst="rect">
            <a:avLst/>
          </a:prstGeom>
          <a:solidFill>
            <a:srgbClr val="FFFF00"/>
          </a:solidFill>
          <a:ln w="9525">
            <a:solidFill>
              <a:srgbClr val="FFFF00"/>
            </a:solidFill>
            <a:miter lim="800000"/>
            <a:headEnd/>
            <a:tailEnd/>
          </a:ln>
        </p:spPr>
        <p:txBody>
          <a:bodyPr/>
          <a:lstStyle/>
          <a:p>
            <a:endParaRPr lang="en-US"/>
          </a:p>
        </p:txBody>
      </p:sp>
      <p:sp>
        <p:nvSpPr>
          <p:cNvPr id="143499" name="Rectangle 142"/>
          <p:cNvSpPr>
            <a:spLocks noChangeArrowheads="1"/>
          </p:cNvSpPr>
          <p:nvPr/>
        </p:nvSpPr>
        <p:spPr bwMode="auto">
          <a:xfrm>
            <a:off x="4264025" y="319722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00" name="Rectangle 143"/>
          <p:cNvSpPr>
            <a:spLocks noChangeArrowheads="1"/>
          </p:cNvSpPr>
          <p:nvPr/>
        </p:nvSpPr>
        <p:spPr bwMode="auto">
          <a:xfrm>
            <a:off x="4264025" y="322897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01" name="Rectangle 144"/>
          <p:cNvSpPr>
            <a:spLocks noChangeArrowheads="1"/>
          </p:cNvSpPr>
          <p:nvPr/>
        </p:nvSpPr>
        <p:spPr bwMode="auto">
          <a:xfrm>
            <a:off x="4264025" y="3262313"/>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02" name="Rectangle 145"/>
          <p:cNvSpPr>
            <a:spLocks noChangeArrowheads="1"/>
          </p:cNvSpPr>
          <p:nvPr/>
        </p:nvSpPr>
        <p:spPr bwMode="auto">
          <a:xfrm>
            <a:off x="4264025" y="3294063"/>
            <a:ext cx="19050" cy="17462"/>
          </a:xfrm>
          <a:prstGeom prst="rect">
            <a:avLst/>
          </a:prstGeom>
          <a:solidFill>
            <a:srgbClr val="FFFF00"/>
          </a:solidFill>
          <a:ln w="9525">
            <a:solidFill>
              <a:srgbClr val="FFFF00"/>
            </a:solidFill>
            <a:miter lim="800000"/>
            <a:headEnd/>
            <a:tailEnd/>
          </a:ln>
        </p:spPr>
        <p:txBody>
          <a:bodyPr/>
          <a:lstStyle/>
          <a:p>
            <a:endParaRPr lang="en-US"/>
          </a:p>
        </p:txBody>
      </p:sp>
      <p:sp>
        <p:nvSpPr>
          <p:cNvPr id="143503" name="Rectangle 146"/>
          <p:cNvSpPr>
            <a:spLocks noChangeArrowheads="1"/>
          </p:cNvSpPr>
          <p:nvPr/>
        </p:nvSpPr>
        <p:spPr bwMode="auto">
          <a:xfrm>
            <a:off x="4264025" y="3327400"/>
            <a:ext cx="19050" cy="17463"/>
          </a:xfrm>
          <a:prstGeom prst="rect">
            <a:avLst/>
          </a:prstGeom>
          <a:solidFill>
            <a:srgbClr val="FFFF00"/>
          </a:solidFill>
          <a:ln w="9525">
            <a:solidFill>
              <a:srgbClr val="FFFF00"/>
            </a:solidFill>
            <a:miter lim="800000"/>
            <a:headEnd/>
            <a:tailEnd/>
          </a:ln>
        </p:spPr>
        <p:txBody>
          <a:bodyPr/>
          <a:lstStyle/>
          <a:p>
            <a:endParaRPr lang="en-US"/>
          </a:p>
        </p:txBody>
      </p:sp>
      <p:sp>
        <p:nvSpPr>
          <p:cNvPr id="143504" name="Rectangle 147"/>
          <p:cNvSpPr>
            <a:spLocks noChangeArrowheads="1"/>
          </p:cNvSpPr>
          <p:nvPr/>
        </p:nvSpPr>
        <p:spPr bwMode="auto">
          <a:xfrm>
            <a:off x="4264025" y="3360738"/>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05" name="Rectangle 148"/>
          <p:cNvSpPr>
            <a:spLocks noChangeArrowheads="1"/>
          </p:cNvSpPr>
          <p:nvPr/>
        </p:nvSpPr>
        <p:spPr bwMode="auto">
          <a:xfrm>
            <a:off x="4264025" y="3392488"/>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06" name="Rectangle 149"/>
          <p:cNvSpPr>
            <a:spLocks noChangeArrowheads="1"/>
          </p:cNvSpPr>
          <p:nvPr/>
        </p:nvSpPr>
        <p:spPr bwMode="auto">
          <a:xfrm>
            <a:off x="4264025" y="342582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07" name="Rectangle 150"/>
          <p:cNvSpPr>
            <a:spLocks noChangeArrowheads="1"/>
          </p:cNvSpPr>
          <p:nvPr/>
        </p:nvSpPr>
        <p:spPr bwMode="auto">
          <a:xfrm>
            <a:off x="4264025" y="3459163"/>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08" name="Rectangle 151"/>
          <p:cNvSpPr>
            <a:spLocks noChangeArrowheads="1"/>
          </p:cNvSpPr>
          <p:nvPr/>
        </p:nvSpPr>
        <p:spPr bwMode="auto">
          <a:xfrm>
            <a:off x="4264025" y="3490913"/>
            <a:ext cx="19050" cy="17462"/>
          </a:xfrm>
          <a:prstGeom prst="rect">
            <a:avLst/>
          </a:prstGeom>
          <a:solidFill>
            <a:srgbClr val="FFFF00"/>
          </a:solidFill>
          <a:ln w="9525">
            <a:solidFill>
              <a:srgbClr val="FFFF00"/>
            </a:solidFill>
            <a:miter lim="800000"/>
            <a:headEnd/>
            <a:tailEnd/>
          </a:ln>
        </p:spPr>
        <p:txBody>
          <a:bodyPr/>
          <a:lstStyle/>
          <a:p>
            <a:endParaRPr lang="en-US"/>
          </a:p>
        </p:txBody>
      </p:sp>
      <p:sp>
        <p:nvSpPr>
          <p:cNvPr id="143509" name="Rectangle 152"/>
          <p:cNvSpPr>
            <a:spLocks noChangeArrowheads="1"/>
          </p:cNvSpPr>
          <p:nvPr/>
        </p:nvSpPr>
        <p:spPr bwMode="auto">
          <a:xfrm>
            <a:off x="4264025" y="3524250"/>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10" name="Rectangle 153"/>
          <p:cNvSpPr>
            <a:spLocks noChangeArrowheads="1"/>
          </p:cNvSpPr>
          <p:nvPr/>
        </p:nvSpPr>
        <p:spPr bwMode="auto">
          <a:xfrm>
            <a:off x="4264025" y="3556000"/>
            <a:ext cx="19050" cy="17463"/>
          </a:xfrm>
          <a:prstGeom prst="rect">
            <a:avLst/>
          </a:prstGeom>
          <a:solidFill>
            <a:srgbClr val="FFFF00"/>
          </a:solidFill>
          <a:ln w="9525">
            <a:solidFill>
              <a:srgbClr val="FFFF00"/>
            </a:solidFill>
            <a:miter lim="800000"/>
            <a:headEnd/>
            <a:tailEnd/>
          </a:ln>
        </p:spPr>
        <p:txBody>
          <a:bodyPr/>
          <a:lstStyle/>
          <a:p>
            <a:endParaRPr lang="en-US"/>
          </a:p>
        </p:txBody>
      </p:sp>
      <p:sp>
        <p:nvSpPr>
          <p:cNvPr id="143511" name="Rectangle 154"/>
          <p:cNvSpPr>
            <a:spLocks noChangeArrowheads="1"/>
          </p:cNvSpPr>
          <p:nvPr/>
        </p:nvSpPr>
        <p:spPr bwMode="auto">
          <a:xfrm>
            <a:off x="4264025" y="3589338"/>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12" name="Rectangle 155"/>
          <p:cNvSpPr>
            <a:spLocks noChangeArrowheads="1"/>
          </p:cNvSpPr>
          <p:nvPr/>
        </p:nvSpPr>
        <p:spPr bwMode="auto">
          <a:xfrm>
            <a:off x="4264025" y="362267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13" name="Rectangle 156"/>
          <p:cNvSpPr>
            <a:spLocks noChangeArrowheads="1"/>
          </p:cNvSpPr>
          <p:nvPr/>
        </p:nvSpPr>
        <p:spPr bwMode="auto">
          <a:xfrm>
            <a:off x="4264025" y="3656013"/>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14" name="Rectangle 157"/>
          <p:cNvSpPr>
            <a:spLocks noChangeArrowheads="1"/>
          </p:cNvSpPr>
          <p:nvPr/>
        </p:nvSpPr>
        <p:spPr bwMode="auto">
          <a:xfrm>
            <a:off x="4264025" y="3687763"/>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15" name="Rectangle 158"/>
          <p:cNvSpPr>
            <a:spLocks noChangeArrowheads="1"/>
          </p:cNvSpPr>
          <p:nvPr/>
        </p:nvSpPr>
        <p:spPr bwMode="auto">
          <a:xfrm>
            <a:off x="4264025" y="3719513"/>
            <a:ext cx="19050" cy="17462"/>
          </a:xfrm>
          <a:prstGeom prst="rect">
            <a:avLst/>
          </a:prstGeom>
          <a:solidFill>
            <a:srgbClr val="FFFF00"/>
          </a:solidFill>
          <a:ln w="9525">
            <a:solidFill>
              <a:srgbClr val="FFFF00"/>
            </a:solidFill>
            <a:miter lim="800000"/>
            <a:headEnd/>
            <a:tailEnd/>
          </a:ln>
        </p:spPr>
        <p:txBody>
          <a:bodyPr/>
          <a:lstStyle/>
          <a:p>
            <a:endParaRPr lang="en-US"/>
          </a:p>
        </p:txBody>
      </p:sp>
      <p:sp>
        <p:nvSpPr>
          <p:cNvPr id="143516" name="Rectangle 159"/>
          <p:cNvSpPr>
            <a:spLocks noChangeArrowheads="1"/>
          </p:cNvSpPr>
          <p:nvPr/>
        </p:nvSpPr>
        <p:spPr bwMode="auto">
          <a:xfrm>
            <a:off x="4264025" y="3752850"/>
            <a:ext cx="19050" cy="17463"/>
          </a:xfrm>
          <a:prstGeom prst="rect">
            <a:avLst/>
          </a:prstGeom>
          <a:solidFill>
            <a:srgbClr val="FFFF00"/>
          </a:solidFill>
          <a:ln w="9525">
            <a:solidFill>
              <a:srgbClr val="FFFF00"/>
            </a:solidFill>
            <a:miter lim="800000"/>
            <a:headEnd/>
            <a:tailEnd/>
          </a:ln>
        </p:spPr>
        <p:txBody>
          <a:bodyPr/>
          <a:lstStyle/>
          <a:p>
            <a:endParaRPr lang="en-US"/>
          </a:p>
        </p:txBody>
      </p:sp>
      <p:sp>
        <p:nvSpPr>
          <p:cNvPr id="143517" name="Rectangle 160"/>
          <p:cNvSpPr>
            <a:spLocks noChangeArrowheads="1"/>
          </p:cNvSpPr>
          <p:nvPr/>
        </p:nvSpPr>
        <p:spPr bwMode="auto">
          <a:xfrm>
            <a:off x="4264025" y="3786188"/>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18" name="Rectangle 161"/>
          <p:cNvSpPr>
            <a:spLocks noChangeArrowheads="1"/>
          </p:cNvSpPr>
          <p:nvPr/>
        </p:nvSpPr>
        <p:spPr bwMode="auto">
          <a:xfrm>
            <a:off x="4264025" y="381952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19" name="Rectangle 162"/>
          <p:cNvSpPr>
            <a:spLocks noChangeArrowheads="1"/>
          </p:cNvSpPr>
          <p:nvPr/>
        </p:nvSpPr>
        <p:spPr bwMode="auto">
          <a:xfrm>
            <a:off x="4264025" y="3851275"/>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20" name="Rectangle 163"/>
          <p:cNvSpPr>
            <a:spLocks noChangeArrowheads="1"/>
          </p:cNvSpPr>
          <p:nvPr/>
        </p:nvSpPr>
        <p:spPr bwMode="auto">
          <a:xfrm>
            <a:off x="4264025" y="3884613"/>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21" name="Rectangle 164"/>
          <p:cNvSpPr>
            <a:spLocks noChangeArrowheads="1"/>
          </p:cNvSpPr>
          <p:nvPr/>
        </p:nvSpPr>
        <p:spPr bwMode="auto">
          <a:xfrm>
            <a:off x="4264025" y="3916363"/>
            <a:ext cx="19050" cy="17462"/>
          </a:xfrm>
          <a:prstGeom prst="rect">
            <a:avLst/>
          </a:prstGeom>
          <a:solidFill>
            <a:srgbClr val="FFFF00"/>
          </a:solidFill>
          <a:ln w="9525">
            <a:solidFill>
              <a:srgbClr val="FFFF00"/>
            </a:solidFill>
            <a:miter lim="800000"/>
            <a:headEnd/>
            <a:tailEnd/>
          </a:ln>
        </p:spPr>
        <p:txBody>
          <a:bodyPr/>
          <a:lstStyle/>
          <a:p>
            <a:endParaRPr lang="en-US"/>
          </a:p>
        </p:txBody>
      </p:sp>
      <p:sp>
        <p:nvSpPr>
          <p:cNvPr id="143522" name="Rectangle 165"/>
          <p:cNvSpPr>
            <a:spLocks noChangeArrowheads="1"/>
          </p:cNvSpPr>
          <p:nvPr/>
        </p:nvSpPr>
        <p:spPr bwMode="auto">
          <a:xfrm>
            <a:off x="4264025" y="3949700"/>
            <a:ext cx="19050" cy="17463"/>
          </a:xfrm>
          <a:prstGeom prst="rect">
            <a:avLst/>
          </a:prstGeom>
          <a:solidFill>
            <a:srgbClr val="FFFF00"/>
          </a:solidFill>
          <a:ln w="9525">
            <a:solidFill>
              <a:srgbClr val="FFFF00"/>
            </a:solidFill>
            <a:miter lim="800000"/>
            <a:headEnd/>
            <a:tailEnd/>
          </a:ln>
        </p:spPr>
        <p:txBody>
          <a:bodyPr/>
          <a:lstStyle/>
          <a:p>
            <a:endParaRPr lang="en-US"/>
          </a:p>
        </p:txBody>
      </p:sp>
      <p:sp>
        <p:nvSpPr>
          <p:cNvPr id="143523" name="Rectangle 166"/>
          <p:cNvSpPr>
            <a:spLocks noChangeArrowheads="1"/>
          </p:cNvSpPr>
          <p:nvPr/>
        </p:nvSpPr>
        <p:spPr bwMode="auto">
          <a:xfrm>
            <a:off x="4264025" y="3983038"/>
            <a:ext cx="19050" cy="15875"/>
          </a:xfrm>
          <a:prstGeom prst="rect">
            <a:avLst/>
          </a:prstGeom>
          <a:solidFill>
            <a:srgbClr val="FFFF00"/>
          </a:solidFill>
          <a:ln w="9525">
            <a:solidFill>
              <a:srgbClr val="FFFF00"/>
            </a:solidFill>
            <a:miter lim="800000"/>
            <a:headEnd/>
            <a:tailEnd/>
          </a:ln>
        </p:spPr>
        <p:txBody>
          <a:bodyPr/>
          <a:lstStyle/>
          <a:p>
            <a:endParaRPr lang="en-US"/>
          </a:p>
        </p:txBody>
      </p:sp>
      <p:sp>
        <p:nvSpPr>
          <p:cNvPr id="143524" name="Rectangle 168"/>
          <p:cNvSpPr>
            <a:spLocks noChangeArrowheads="1"/>
          </p:cNvSpPr>
          <p:nvPr/>
        </p:nvSpPr>
        <p:spPr bwMode="auto">
          <a:xfrm>
            <a:off x="5754688" y="1493838"/>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25" name="Rectangle 169"/>
          <p:cNvSpPr>
            <a:spLocks noChangeArrowheads="1"/>
          </p:cNvSpPr>
          <p:nvPr/>
        </p:nvSpPr>
        <p:spPr bwMode="auto">
          <a:xfrm>
            <a:off x="5754688" y="1525588"/>
            <a:ext cx="17462" cy="17462"/>
          </a:xfrm>
          <a:prstGeom prst="rect">
            <a:avLst/>
          </a:prstGeom>
          <a:solidFill>
            <a:srgbClr val="FFFF00"/>
          </a:solidFill>
          <a:ln w="9525">
            <a:solidFill>
              <a:srgbClr val="FFFF00"/>
            </a:solidFill>
            <a:miter lim="800000"/>
            <a:headEnd/>
            <a:tailEnd/>
          </a:ln>
        </p:spPr>
        <p:txBody>
          <a:bodyPr/>
          <a:lstStyle/>
          <a:p>
            <a:endParaRPr lang="en-US"/>
          </a:p>
        </p:txBody>
      </p:sp>
      <p:sp>
        <p:nvSpPr>
          <p:cNvPr id="143526" name="Rectangle 170"/>
          <p:cNvSpPr>
            <a:spLocks noChangeArrowheads="1"/>
          </p:cNvSpPr>
          <p:nvPr/>
        </p:nvSpPr>
        <p:spPr bwMode="auto">
          <a:xfrm>
            <a:off x="5754688" y="1558925"/>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27" name="Rectangle 171"/>
          <p:cNvSpPr>
            <a:spLocks noChangeArrowheads="1"/>
          </p:cNvSpPr>
          <p:nvPr/>
        </p:nvSpPr>
        <p:spPr bwMode="auto">
          <a:xfrm>
            <a:off x="5754688" y="1590675"/>
            <a:ext cx="17462" cy="17463"/>
          </a:xfrm>
          <a:prstGeom prst="rect">
            <a:avLst/>
          </a:prstGeom>
          <a:solidFill>
            <a:srgbClr val="FFFF00"/>
          </a:solidFill>
          <a:ln w="9525">
            <a:solidFill>
              <a:srgbClr val="FFFF00"/>
            </a:solidFill>
            <a:miter lim="800000"/>
            <a:headEnd/>
            <a:tailEnd/>
          </a:ln>
        </p:spPr>
        <p:txBody>
          <a:bodyPr/>
          <a:lstStyle/>
          <a:p>
            <a:endParaRPr lang="en-US"/>
          </a:p>
        </p:txBody>
      </p:sp>
      <p:sp>
        <p:nvSpPr>
          <p:cNvPr id="143528" name="Rectangle 172"/>
          <p:cNvSpPr>
            <a:spLocks noChangeArrowheads="1"/>
          </p:cNvSpPr>
          <p:nvPr/>
        </p:nvSpPr>
        <p:spPr bwMode="auto">
          <a:xfrm>
            <a:off x="5754688" y="1625600"/>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29" name="Rectangle 173"/>
          <p:cNvSpPr>
            <a:spLocks noChangeArrowheads="1"/>
          </p:cNvSpPr>
          <p:nvPr/>
        </p:nvSpPr>
        <p:spPr bwMode="auto">
          <a:xfrm>
            <a:off x="5754688" y="1657350"/>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30" name="Rectangle 174"/>
          <p:cNvSpPr>
            <a:spLocks noChangeArrowheads="1"/>
          </p:cNvSpPr>
          <p:nvPr/>
        </p:nvSpPr>
        <p:spPr bwMode="auto">
          <a:xfrm>
            <a:off x="5754688" y="1690688"/>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31" name="Rectangle 175"/>
          <p:cNvSpPr>
            <a:spLocks noChangeArrowheads="1"/>
          </p:cNvSpPr>
          <p:nvPr/>
        </p:nvSpPr>
        <p:spPr bwMode="auto">
          <a:xfrm>
            <a:off x="5754688" y="1722438"/>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32" name="Rectangle 176"/>
          <p:cNvSpPr>
            <a:spLocks noChangeArrowheads="1"/>
          </p:cNvSpPr>
          <p:nvPr/>
        </p:nvSpPr>
        <p:spPr bwMode="auto">
          <a:xfrm>
            <a:off x="5754688" y="1755775"/>
            <a:ext cx="17462" cy="17463"/>
          </a:xfrm>
          <a:prstGeom prst="rect">
            <a:avLst/>
          </a:prstGeom>
          <a:solidFill>
            <a:srgbClr val="FFFF00"/>
          </a:solidFill>
          <a:ln w="9525">
            <a:solidFill>
              <a:srgbClr val="FFFF00"/>
            </a:solidFill>
            <a:miter lim="800000"/>
            <a:headEnd/>
            <a:tailEnd/>
          </a:ln>
        </p:spPr>
        <p:txBody>
          <a:bodyPr/>
          <a:lstStyle/>
          <a:p>
            <a:endParaRPr lang="en-US"/>
          </a:p>
        </p:txBody>
      </p:sp>
      <p:sp>
        <p:nvSpPr>
          <p:cNvPr id="143533" name="Rectangle 177"/>
          <p:cNvSpPr>
            <a:spLocks noChangeArrowheads="1"/>
          </p:cNvSpPr>
          <p:nvPr/>
        </p:nvSpPr>
        <p:spPr bwMode="auto">
          <a:xfrm>
            <a:off x="5754688" y="1789113"/>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34" name="Rectangle 178"/>
          <p:cNvSpPr>
            <a:spLocks noChangeArrowheads="1"/>
          </p:cNvSpPr>
          <p:nvPr/>
        </p:nvSpPr>
        <p:spPr bwMode="auto">
          <a:xfrm>
            <a:off x="5754688" y="1820863"/>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35" name="Rectangle 179"/>
          <p:cNvSpPr>
            <a:spLocks noChangeArrowheads="1"/>
          </p:cNvSpPr>
          <p:nvPr/>
        </p:nvSpPr>
        <p:spPr bwMode="auto">
          <a:xfrm>
            <a:off x="5754688" y="1854200"/>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36" name="Rectangle 180"/>
          <p:cNvSpPr>
            <a:spLocks noChangeArrowheads="1"/>
          </p:cNvSpPr>
          <p:nvPr/>
        </p:nvSpPr>
        <p:spPr bwMode="auto">
          <a:xfrm>
            <a:off x="5754688" y="1885950"/>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37" name="Rectangle 181"/>
          <p:cNvSpPr>
            <a:spLocks noChangeArrowheads="1"/>
          </p:cNvSpPr>
          <p:nvPr/>
        </p:nvSpPr>
        <p:spPr bwMode="auto">
          <a:xfrm>
            <a:off x="5754688" y="1920875"/>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38" name="Rectangle 182"/>
          <p:cNvSpPr>
            <a:spLocks noChangeArrowheads="1"/>
          </p:cNvSpPr>
          <p:nvPr/>
        </p:nvSpPr>
        <p:spPr bwMode="auto">
          <a:xfrm>
            <a:off x="5754688" y="1952625"/>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39" name="Rectangle 183"/>
          <p:cNvSpPr>
            <a:spLocks noChangeArrowheads="1"/>
          </p:cNvSpPr>
          <p:nvPr/>
        </p:nvSpPr>
        <p:spPr bwMode="auto">
          <a:xfrm>
            <a:off x="5754688" y="1984375"/>
            <a:ext cx="17462" cy="17463"/>
          </a:xfrm>
          <a:prstGeom prst="rect">
            <a:avLst/>
          </a:prstGeom>
          <a:solidFill>
            <a:srgbClr val="FFFF00"/>
          </a:solidFill>
          <a:ln w="9525">
            <a:solidFill>
              <a:srgbClr val="FFFF00"/>
            </a:solidFill>
            <a:miter lim="800000"/>
            <a:headEnd/>
            <a:tailEnd/>
          </a:ln>
        </p:spPr>
        <p:txBody>
          <a:bodyPr/>
          <a:lstStyle/>
          <a:p>
            <a:endParaRPr lang="en-US"/>
          </a:p>
        </p:txBody>
      </p:sp>
      <p:sp>
        <p:nvSpPr>
          <p:cNvPr id="143540" name="Rectangle 184"/>
          <p:cNvSpPr>
            <a:spLocks noChangeArrowheads="1"/>
          </p:cNvSpPr>
          <p:nvPr/>
        </p:nvSpPr>
        <p:spPr bwMode="auto">
          <a:xfrm>
            <a:off x="5754688" y="2017713"/>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41" name="Rectangle 185"/>
          <p:cNvSpPr>
            <a:spLocks noChangeArrowheads="1"/>
          </p:cNvSpPr>
          <p:nvPr/>
        </p:nvSpPr>
        <p:spPr bwMode="auto">
          <a:xfrm>
            <a:off x="5754688" y="2049463"/>
            <a:ext cx="17462" cy="17462"/>
          </a:xfrm>
          <a:prstGeom prst="rect">
            <a:avLst/>
          </a:prstGeom>
          <a:solidFill>
            <a:srgbClr val="FFFF00"/>
          </a:solidFill>
          <a:ln w="9525">
            <a:solidFill>
              <a:srgbClr val="FFFF00"/>
            </a:solidFill>
            <a:miter lim="800000"/>
            <a:headEnd/>
            <a:tailEnd/>
          </a:ln>
        </p:spPr>
        <p:txBody>
          <a:bodyPr/>
          <a:lstStyle/>
          <a:p>
            <a:endParaRPr lang="en-US"/>
          </a:p>
        </p:txBody>
      </p:sp>
      <p:sp>
        <p:nvSpPr>
          <p:cNvPr id="143542" name="Rectangle 186"/>
          <p:cNvSpPr>
            <a:spLocks noChangeArrowheads="1"/>
          </p:cNvSpPr>
          <p:nvPr/>
        </p:nvSpPr>
        <p:spPr bwMode="auto">
          <a:xfrm>
            <a:off x="5754688" y="2084388"/>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43" name="Rectangle 187"/>
          <p:cNvSpPr>
            <a:spLocks noChangeArrowheads="1"/>
          </p:cNvSpPr>
          <p:nvPr/>
        </p:nvSpPr>
        <p:spPr bwMode="auto">
          <a:xfrm>
            <a:off x="5754688" y="2116138"/>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44" name="Rectangle 188"/>
          <p:cNvSpPr>
            <a:spLocks noChangeArrowheads="1"/>
          </p:cNvSpPr>
          <p:nvPr/>
        </p:nvSpPr>
        <p:spPr bwMode="auto">
          <a:xfrm>
            <a:off x="5754688" y="2149475"/>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45" name="Rectangle 189"/>
          <p:cNvSpPr>
            <a:spLocks noChangeArrowheads="1"/>
          </p:cNvSpPr>
          <p:nvPr/>
        </p:nvSpPr>
        <p:spPr bwMode="auto">
          <a:xfrm>
            <a:off x="5754688" y="2181225"/>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46" name="Rectangle 190"/>
          <p:cNvSpPr>
            <a:spLocks noChangeArrowheads="1"/>
          </p:cNvSpPr>
          <p:nvPr/>
        </p:nvSpPr>
        <p:spPr bwMode="auto">
          <a:xfrm>
            <a:off x="5754688" y="2212975"/>
            <a:ext cx="17462" cy="19050"/>
          </a:xfrm>
          <a:prstGeom prst="rect">
            <a:avLst/>
          </a:prstGeom>
          <a:solidFill>
            <a:srgbClr val="FFFF00"/>
          </a:solidFill>
          <a:ln w="9525">
            <a:solidFill>
              <a:srgbClr val="FFFF00"/>
            </a:solidFill>
            <a:miter lim="800000"/>
            <a:headEnd/>
            <a:tailEnd/>
          </a:ln>
        </p:spPr>
        <p:txBody>
          <a:bodyPr/>
          <a:lstStyle/>
          <a:p>
            <a:endParaRPr lang="en-US"/>
          </a:p>
        </p:txBody>
      </p:sp>
      <p:sp>
        <p:nvSpPr>
          <p:cNvPr id="143547" name="Rectangle 191"/>
          <p:cNvSpPr>
            <a:spLocks noChangeArrowheads="1"/>
          </p:cNvSpPr>
          <p:nvPr/>
        </p:nvSpPr>
        <p:spPr bwMode="auto">
          <a:xfrm>
            <a:off x="5754688" y="2247900"/>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48" name="Rectangle 192"/>
          <p:cNvSpPr>
            <a:spLocks noChangeArrowheads="1"/>
          </p:cNvSpPr>
          <p:nvPr/>
        </p:nvSpPr>
        <p:spPr bwMode="auto">
          <a:xfrm>
            <a:off x="5754688" y="2279650"/>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49" name="Rectangle 193"/>
          <p:cNvSpPr>
            <a:spLocks noChangeArrowheads="1"/>
          </p:cNvSpPr>
          <p:nvPr/>
        </p:nvSpPr>
        <p:spPr bwMode="auto">
          <a:xfrm>
            <a:off x="5754688" y="2312988"/>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50" name="Rectangle 194"/>
          <p:cNvSpPr>
            <a:spLocks noChangeArrowheads="1"/>
          </p:cNvSpPr>
          <p:nvPr/>
        </p:nvSpPr>
        <p:spPr bwMode="auto">
          <a:xfrm>
            <a:off x="5754688" y="2344738"/>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51" name="Rectangle 195"/>
          <p:cNvSpPr>
            <a:spLocks noChangeArrowheads="1"/>
          </p:cNvSpPr>
          <p:nvPr/>
        </p:nvSpPr>
        <p:spPr bwMode="auto">
          <a:xfrm>
            <a:off x="5754688" y="2378075"/>
            <a:ext cx="17462" cy="17463"/>
          </a:xfrm>
          <a:prstGeom prst="rect">
            <a:avLst/>
          </a:prstGeom>
          <a:solidFill>
            <a:srgbClr val="FFFF00"/>
          </a:solidFill>
          <a:ln w="9525">
            <a:solidFill>
              <a:srgbClr val="FFFF00"/>
            </a:solidFill>
            <a:miter lim="800000"/>
            <a:headEnd/>
            <a:tailEnd/>
          </a:ln>
        </p:spPr>
        <p:txBody>
          <a:bodyPr/>
          <a:lstStyle/>
          <a:p>
            <a:endParaRPr lang="en-US"/>
          </a:p>
        </p:txBody>
      </p:sp>
      <p:sp>
        <p:nvSpPr>
          <p:cNvPr id="143552" name="Rectangle 196"/>
          <p:cNvSpPr>
            <a:spLocks noChangeArrowheads="1"/>
          </p:cNvSpPr>
          <p:nvPr/>
        </p:nvSpPr>
        <p:spPr bwMode="auto">
          <a:xfrm>
            <a:off x="5754688" y="2411413"/>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53" name="Rectangle 197"/>
          <p:cNvSpPr>
            <a:spLocks noChangeArrowheads="1"/>
          </p:cNvSpPr>
          <p:nvPr/>
        </p:nvSpPr>
        <p:spPr bwMode="auto">
          <a:xfrm>
            <a:off x="5754688" y="2443163"/>
            <a:ext cx="17462" cy="17462"/>
          </a:xfrm>
          <a:prstGeom prst="rect">
            <a:avLst/>
          </a:prstGeom>
          <a:solidFill>
            <a:srgbClr val="FFFF00"/>
          </a:solidFill>
          <a:ln w="9525">
            <a:solidFill>
              <a:srgbClr val="FFFF00"/>
            </a:solidFill>
            <a:miter lim="800000"/>
            <a:headEnd/>
            <a:tailEnd/>
          </a:ln>
        </p:spPr>
        <p:txBody>
          <a:bodyPr/>
          <a:lstStyle/>
          <a:p>
            <a:endParaRPr lang="en-US"/>
          </a:p>
        </p:txBody>
      </p:sp>
      <p:sp>
        <p:nvSpPr>
          <p:cNvPr id="143554" name="Rectangle 198"/>
          <p:cNvSpPr>
            <a:spLocks noChangeArrowheads="1"/>
          </p:cNvSpPr>
          <p:nvPr/>
        </p:nvSpPr>
        <p:spPr bwMode="auto">
          <a:xfrm>
            <a:off x="5754688" y="2476500"/>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55" name="Rectangle 199"/>
          <p:cNvSpPr>
            <a:spLocks noChangeArrowheads="1"/>
          </p:cNvSpPr>
          <p:nvPr/>
        </p:nvSpPr>
        <p:spPr bwMode="auto">
          <a:xfrm>
            <a:off x="5754688" y="2508250"/>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56" name="Rectangle 200"/>
          <p:cNvSpPr>
            <a:spLocks noChangeArrowheads="1"/>
          </p:cNvSpPr>
          <p:nvPr/>
        </p:nvSpPr>
        <p:spPr bwMode="auto">
          <a:xfrm>
            <a:off x="5754688" y="2543175"/>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57" name="Rectangle 201"/>
          <p:cNvSpPr>
            <a:spLocks noChangeArrowheads="1"/>
          </p:cNvSpPr>
          <p:nvPr/>
        </p:nvSpPr>
        <p:spPr bwMode="auto">
          <a:xfrm>
            <a:off x="5754688" y="2574925"/>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58" name="Rectangle 202"/>
          <p:cNvSpPr>
            <a:spLocks noChangeArrowheads="1"/>
          </p:cNvSpPr>
          <p:nvPr/>
        </p:nvSpPr>
        <p:spPr bwMode="auto">
          <a:xfrm>
            <a:off x="5754688" y="2606675"/>
            <a:ext cx="17462" cy="17463"/>
          </a:xfrm>
          <a:prstGeom prst="rect">
            <a:avLst/>
          </a:prstGeom>
          <a:solidFill>
            <a:srgbClr val="FFFF00"/>
          </a:solidFill>
          <a:ln w="9525">
            <a:solidFill>
              <a:srgbClr val="FFFF00"/>
            </a:solidFill>
            <a:miter lim="800000"/>
            <a:headEnd/>
            <a:tailEnd/>
          </a:ln>
        </p:spPr>
        <p:txBody>
          <a:bodyPr/>
          <a:lstStyle/>
          <a:p>
            <a:endParaRPr lang="en-US"/>
          </a:p>
        </p:txBody>
      </p:sp>
      <p:sp>
        <p:nvSpPr>
          <p:cNvPr id="143559" name="Rectangle 203"/>
          <p:cNvSpPr>
            <a:spLocks noChangeArrowheads="1"/>
          </p:cNvSpPr>
          <p:nvPr/>
        </p:nvSpPr>
        <p:spPr bwMode="auto">
          <a:xfrm>
            <a:off x="5754688" y="2640013"/>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60" name="Rectangle 204"/>
          <p:cNvSpPr>
            <a:spLocks noChangeArrowheads="1"/>
          </p:cNvSpPr>
          <p:nvPr/>
        </p:nvSpPr>
        <p:spPr bwMode="auto">
          <a:xfrm>
            <a:off x="5754688" y="2671763"/>
            <a:ext cx="17462" cy="19050"/>
          </a:xfrm>
          <a:prstGeom prst="rect">
            <a:avLst/>
          </a:prstGeom>
          <a:solidFill>
            <a:srgbClr val="FFFF00"/>
          </a:solidFill>
          <a:ln w="9525">
            <a:solidFill>
              <a:srgbClr val="FFFF00"/>
            </a:solidFill>
            <a:miter lim="800000"/>
            <a:headEnd/>
            <a:tailEnd/>
          </a:ln>
        </p:spPr>
        <p:txBody>
          <a:bodyPr/>
          <a:lstStyle/>
          <a:p>
            <a:endParaRPr lang="en-US"/>
          </a:p>
        </p:txBody>
      </p:sp>
      <p:sp>
        <p:nvSpPr>
          <p:cNvPr id="143561" name="Rectangle 205"/>
          <p:cNvSpPr>
            <a:spLocks noChangeArrowheads="1"/>
          </p:cNvSpPr>
          <p:nvPr/>
        </p:nvSpPr>
        <p:spPr bwMode="auto">
          <a:xfrm>
            <a:off x="5754688" y="2706688"/>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62" name="Rectangle 206"/>
          <p:cNvSpPr>
            <a:spLocks noChangeArrowheads="1"/>
          </p:cNvSpPr>
          <p:nvPr/>
        </p:nvSpPr>
        <p:spPr bwMode="auto">
          <a:xfrm>
            <a:off x="5754688" y="2738438"/>
            <a:ext cx="17462" cy="15875"/>
          </a:xfrm>
          <a:prstGeom prst="rect">
            <a:avLst/>
          </a:prstGeom>
          <a:solidFill>
            <a:srgbClr val="FFFF00"/>
          </a:solidFill>
          <a:ln w="9525">
            <a:solidFill>
              <a:srgbClr val="FFFF00"/>
            </a:solidFill>
            <a:miter lim="800000"/>
            <a:headEnd/>
            <a:tailEnd/>
          </a:ln>
        </p:spPr>
        <p:txBody>
          <a:bodyPr/>
          <a:lstStyle/>
          <a:p>
            <a:endParaRPr lang="en-US"/>
          </a:p>
        </p:txBody>
      </p:sp>
      <p:sp>
        <p:nvSpPr>
          <p:cNvPr id="143563" name="Rectangle 207"/>
          <p:cNvSpPr>
            <a:spLocks noChangeArrowheads="1"/>
          </p:cNvSpPr>
          <p:nvPr/>
        </p:nvSpPr>
        <p:spPr bwMode="auto">
          <a:xfrm>
            <a:off x="5756275" y="277177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64" name="Rectangle 208"/>
          <p:cNvSpPr>
            <a:spLocks noChangeArrowheads="1"/>
          </p:cNvSpPr>
          <p:nvPr/>
        </p:nvSpPr>
        <p:spPr bwMode="auto">
          <a:xfrm>
            <a:off x="5756275" y="280352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65" name="Rectangle 209"/>
          <p:cNvSpPr>
            <a:spLocks noChangeArrowheads="1"/>
          </p:cNvSpPr>
          <p:nvPr/>
        </p:nvSpPr>
        <p:spPr bwMode="auto">
          <a:xfrm>
            <a:off x="5756275" y="2835275"/>
            <a:ext cx="15875" cy="19050"/>
          </a:xfrm>
          <a:prstGeom prst="rect">
            <a:avLst/>
          </a:prstGeom>
          <a:solidFill>
            <a:srgbClr val="FFFF00"/>
          </a:solidFill>
          <a:ln w="9525">
            <a:solidFill>
              <a:srgbClr val="FFFF00"/>
            </a:solidFill>
            <a:miter lim="800000"/>
            <a:headEnd/>
            <a:tailEnd/>
          </a:ln>
        </p:spPr>
        <p:txBody>
          <a:bodyPr/>
          <a:lstStyle/>
          <a:p>
            <a:endParaRPr lang="en-US"/>
          </a:p>
        </p:txBody>
      </p:sp>
      <p:sp>
        <p:nvSpPr>
          <p:cNvPr id="143566" name="Rectangle 210"/>
          <p:cNvSpPr>
            <a:spLocks noChangeArrowheads="1"/>
          </p:cNvSpPr>
          <p:nvPr/>
        </p:nvSpPr>
        <p:spPr bwMode="auto">
          <a:xfrm>
            <a:off x="5756275" y="2870200"/>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67" name="Rectangle 211"/>
          <p:cNvSpPr>
            <a:spLocks noChangeArrowheads="1"/>
          </p:cNvSpPr>
          <p:nvPr/>
        </p:nvSpPr>
        <p:spPr bwMode="auto">
          <a:xfrm>
            <a:off x="5756275" y="2901950"/>
            <a:ext cx="15875" cy="17463"/>
          </a:xfrm>
          <a:prstGeom prst="rect">
            <a:avLst/>
          </a:prstGeom>
          <a:solidFill>
            <a:srgbClr val="FFFF00"/>
          </a:solidFill>
          <a:ln w="9525">
            <a:solidFill>
              <a:srgbClr val="FFFF00"/>
            </a:solidFill>
            <a:miter lim="800000"/>
            <a:headEnd/>
            <a:tailEnd/>
          </a:ln>
        </p:spPr>
        <p:txBody>
          <a:bodyPr/>
          <a:lstStyle/>
          <a:p>
            <a:endParaRPr lang="en-US"/>
          </a:p>
        </p:txBody>
      </p:sp>
      <p:sp>
        <p:nvSpPr>
          <p:cNvPr id="143568" name="Rectangle 212"/>
          <p:cNvSpPr>
            <a:spLocks noChangeArrowheads="1"/>
          </p:cNvSpPr>
          <p:nvPr/>
        </p:nvSpPr>
        <p:spPr bwMode="auto">
          <a:xfrm>
            <a:off x="5756275" y="293528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69" name="Rectangle 213"/>
          <p:cNvSpPr>
            <a:spLocks noChangeArrowheads="1"/>
          </p:cNvSpPr>
          <p:nvPr/>
        </p:nvSpPr>
        <p:spPr bwMode="auto">
          <a:xfrm>
            <a:off x="5756275" y="296703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70" name="Rectangle 214"/>
          <p:cNvSpPr>
            <a:spLocks noChangeArrowheads="1"/>
          </p:cNvSpPr>
          <p:nvPr/>
        </p:nvSpPr>
        <p:spPr bwMode="auto">
          <a:xfrm>
            <a:off x="5756275" y="300196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71" name="Rectangle 215"/>
          <p:cNvSpPr>
            <a:spLocks noChangeArrowheads="1"/>
          </p:cNvSpPr>
          <p:nvPr/>
        </p:nvSpPr>
        <p:spPr bwMode="auto">
          <a:xfrm>
            <a:off x="5756275" y="303371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72" name="Rectangle 216"/>
          <p:cNvSpPr>
            <a:spLocks noChangeArrowheads="1"/>
          </p:cNvSpPr>
          <p:nvPr/>
        </p:nvSpPr>
        <p:spPr bwMode="auto">
          <a:xfrm>
            <a:off x="5756275" y="3065463"/>
            <a:ext cx="15875" cy="17462"/>
          </a:xfrm>
          <a:prstGeom prst="rect">
            <a:avLst/>
          </a:prstGeom>
          <a:solidFill>
            <a:srgbClr val="FFFF00"/>
          </a:solidFill>
          <a:ln w="9525">
            <a:solidFill>
              <a:srgbClr val="FFFF00"/>
            </a:solidFill>
            <a:miter lim="800000"/>
            <a:headEnd/>
            <a:tailEnd/>
          </a:ln>
        </p:spPr>
        <p:txBody>
          <a:bodyPr/>
          <a:lstStyle/>
          <a:p>
            <a:endParaRPr lang="en-US"/>
          </a:p>
        </p:txBody>
      </p:sp>
      <p:sp>
        <p:nvSpPr>
          <p:cNvPr id="143573" name="Rectangle 217"/>
          <p:cNvSpPr>
            <a:spLocks noChangeArrowheads="1"/>
          </p:cNvSpPr>
          <p:nvPr/>
        </p:nvSpPr>
        <p:spPr bwMode="auto">
          <a:xfrm>
            <a:off x="5756275" y="3098800"/>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74" name="Rectangle 218"/>
          <p:cNvSpPr>
            <a:spLocks noChangeArrowheads="1"/>
          </p:cNvSpPr>
          <p:nvPr/>
        </p:nvSpPr>
        <p:spPr bwMode="auto">
          <a:xfrm>
            <a:off x="5756275" y="3130550"/>
            <a:ext cx="15875" cy="17463"/>
          </a:xfrm>
          <a:prstGeom prst="rect">
            <a:avLst/>
          </a:prstGeom>
          <a:solidFill>
            <a:srgbClr val="FFFF00"/>
          </a:solidFill>
          <a:ln w="9525">
            <a:solidFill>
              <a:srgbClr val="FFFF00"/>
            </a:solidFill>
            <a:miter lim="800000"/>
            <a:headEnd/>
            <a:tailEnd/>
          </a:ln>
        </p:spPr>
        <p:txBody>
          <a:bodyPr/>
          <a:lstStyle/>
          <a:p>
            <a:endParaRPr lang="en-US"/>
          </a:p>
        </p:txBody>
      </p:sp>
      <p:sp>
        <p:nvSpPr>
          <p:cNvPr id="143575" name="Rectangle 219"/>
          <p:cNvSpPr>
            <a:spLocks noChangeArrowheads="1"/>
          </p:cNvSpPr>
          <p:nvPr/>
        </p:nvSpPr>
        <p:spPr bwMode="auto">
          <a:xfrm>
            <a:off x="5756275" y="316547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76" name="Rectangle 220"/>
          <p:cNvSpPr>
            <a:spLocks noChangeArrowheads="1"/>
          </p:cNvSpPr>
          <p:nvPr/>
        </p:nvSpPr>
        <p:spPr bwMode="auto">
          <a:xfrm>
            <a:off x="5756275" y="319722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77" name="Rectangle 221"/>
          <p:cNvSpPr>
            <a:spLocks noChangeArrowheads="1"/>
          </p:cNvSpPr>
          <p:nvPr/>
        </p:nvSpPr>
        <p:spPr bwMode="auto">
          <a:xfrm>
            <a:off x="5756275" y="323056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78" name="Rectangle 222"/>
          <p:cNvSpPr>
            <a:spLocks noChangeArrowheads="1"/>
          </p:cNvSpPr>
          <p:nvPr/>
        </p:nvSpPr>
        <p:spPr bwMode="auto">
          <a:xfrm>
            <a:off x="5756275" y="326231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79" name="Rectangle 223"/>
          <p:cNvSpPr>
            <a:spLocks noChangeArrowheads="1"/>
          </p:cNvSpPr>
          <p:nvPr/>
        </p:nvSpPr>
        <p:spPr bwMode="auto">
          <a:xfrm>
            <a:off x="5756275" y="3294063"/>
            <a:ext cx="15875" cy="19050"/>
          </a:xfrm>
          <a:prstGeom prst="rect">
            <a:avLst/>
          </a:prstGeom>
          <a:solidFill>
            <a:srgbClr val="FFFF00"/>
          </a:solidFill>
          <a:ln w="9525">
            <a:solidFill>
              <a:srgbClr val="FFFF00"/>
            </a:solidFill>
            <a:miter lim="800000"/>
            <a:headEnd/>
            <a:tailEnd/>
          </a:ln>
        </p:spPr>
        <p:txBody>
          <a:bodyPr/>
          <a:lstStyle/>
          <a:p>
            <a:endParaRPr lang="en-US"/>
          </a:p>
        </p:txBody>
      </p:sp>
      <p:sp>
        <p:nvSpPr>
          <p:cNvPr id="143580" name="Rectangle 224"/>
          <p:cNvSpPr>
            <a:spLocks noChangeArrowheads="1"/>
          </p:cNvSpPr>
          <p:nvPr/>
        </p:nvSpPr>
        <p:spPr bwMode="auto">
          <a:xfrm>
            <a:off x="5756275" y="332898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81" name="Rectangle 225"/>
          <p:cNvSpPr>
            <a:spLocks noChangeArrowheads="1"/>
          </p:cNvSpPr>
          <p:nvPr/>
        </p:nvSpPr>
        <p:spPr bwMode="auto">
          <a:xfrm>
            <a:off x="5756275" y="336073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82" name="Rectangle 226"/>
          <p:cNvSpPr>
            <a:spLocks noChangeArrowheads="1"/>
          </p:cNvSpPr>
          <p:nvPr/>
        </p:nvSpPr>
        <p:spPr bwMode="auto">
          <a:xfrm>
            <a:off x="5756275" y="339407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83" name="Rectangle 227"/>
          <p:cNvSpPr>
            <a:spLocks noChangeArrowheads="1"/>
          </p:cNvSpPr>
          <p:nvPr/>
        </p:nvSpPr>
        <p:spPr bwMode="auto">
          <a:xfrm>
            <a:off x="5756275" y="342582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84" name="Rectangle 228"/>
          <p:cNvSpPr>
            <a:spLocks noChangeArrowheads="1"/>
          </p:cNvSpPr>
          <p:nvPr/>
        </p:nvSpPr>
        <p:spPr bwMode="auto">
          <a:xfrm>
            <a:off x="5756275" y="3460750"/>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85" name="Rectangle 229"/>
          <p:cNvSpPr>
            <a:spLocks noChangeArrowheads="1"/>
          </p:cNvSpPr>
          <p:nvPr/>
        </p:nvSpPr>
        <p:spPr bwMode="auto">
          <a:xfrm>
            <a:off x="5756275" y="3492500"/>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86" name="Rectangle 230"/>
          <p:cNvSpPr>
            <a:spLocks noChangeArrowheads="1"/>
          </p:cNvSpPr>
          <p:nvPr/>
        </p:nvSpPr>
        <p:spPr bwMode="auto">
          <a:xfrm>
            <a:off x="5756275" y="3524250"/>
            <a:ext cx="15875" cy="17463"/>
          </a:xfrm>
          <a:prstGeom prst="rect">
            <a:avLst/>
          </a:prstGeom>
          <a:solidFill>
            <a:srgbClr val="FFFF00"/>
          </a:solidFill>
          <a:ln w="9525">
            <a:solidFill>
              <a:srgbClr val="FFFF00"/>
            </a:solidFill>
            <a:miter lim="800000"/>
            <a:headEnd/>
            <a:tailEnd/>
          </a:ln>
        </p:spPr>
        <p:txBody>
          <a:bodyPr/>
          <a:lstStyle/>
          <a:p>
            <a:endParaRPr lang="en-US"/>
          </a:p>
        </p:txBody>
      </p:sp>
      <p:sp>
        <p:nvSpPr>
          <p:cNvPr id="143587" name="Rectangle 231"/>
          <p:cNvSpPr>
            <a:spLocks noChangeArrowheads="1"/>
          </p:cNvSpPr>
          <p:nvPr/>
        </p:nvSpPr>
        <p:spPr bwMode="auto">
          <a:xfrm>
            <a:off x="5756275" y="355758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88" name="Rectangle 232"/>
          <p:cNvSpPr>
            <a:spLocks noChangeArrowheads="1"/>
          </p:cNvSpPr>
          <p:nvPr/>
        </p:nvSpPr>
        <p:spPr bwMode="auto">
          <a:xfrm>
            <a:off x="5756275" y="358933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89" name="Rectangle 233"/>
          <p:cNvSpPr>
            <a:spLocks noChangeArrowheads="1"/>
          </p:cNvSpPr>
          <p:nvPr/>
        </p:nvSpPr>
        <p:spPr bwMode="auto">
          <a:xfrm>
            <a:off x="5756275" y="362426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90" name="Rectangle 234"/>
          <p:cNvSpPr>
            <a:spLocks noChangeArrowheads="1"/>
          </p:cNvSpPr>
          <p:nvPr/>
        </p:nvSpPr>
        <p:spPr bwMode="auto">
          <a:xfrm>
            <a:off x="5756275" y="365601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91" name="Rectangle 235"/>
          <p:cNvSpPr>
            <a:spLocks noChangeArrowheads="1"/>
          </p:cNvSpPr>
          <p:nvPr/>
        </p:nvSpPr>
        <p:spPr bwMode="auto">
          <a:xfrm>
            <a:off x="5756275" y="3689350"/>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92" name="Rectangle 236"/>
          <p:cNvSpPr>
            <a:spLocks noChangeArrowheads="1"/>
          </p:cNvSpPr>
          <p:nvPr/>
        </p:nvSpPr>
        <p:spPr bwMode="auto">
          <a:xfrm>
            <a:off x="5756275" y="3721100"/>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93" name="Rectangle 237"/>
          <p:cNvSpPr>
            <a:spLocks noChangeArrowheads="1"/>
          </p:cNvSpPr>
          <p:nvPr/>
        </p:nvSpPr>
        <p:spPr bwMode="auto">
          <a:xfrm>
            <a:off x="5756275" y="3752850"/>
            <a:ext cx="15875" cy="19050"/>
          </a:xfrm>
          <a:prstGeom prst="rect">
            <a:avLst/>
          </a:prstGeom>
          <a:solidFill>
            <a:srgbClr val="FFFF00"/>
          </a:solidFill>
          <a:ln w="9525">
            <a:solidFill>
              <a:srgbClr val="FFFF00"/>
            </a:solidFill>
            <a:miter lim="800000"/>
            <a:headEnd/>
            <a:tailEnd/>
          </a:ln>
        </p:spPr>
        <p:txBody>
          <a:bodyPr/>
          <a:lstStyle/>
          <a:p>
            <a:endParaRPr lang="en-US"/>
          </a:p>
        </p:txBody>
      </p:sp>
      <p:sp>
        <p:nvSpPr>
          <p:cNvPr id="143594" name="Rectangle 238"/>
          <p:cNvSpPr>
            <a:spLocks noChangeArrowheads="1"/>
          </p:cNvSpPr>
          <p:nvPr/>
        </p:nvSpPr>
        <p:spPr bwMode="auto">
          <a:xfrm>
            <a:off x="5756275" y="378777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95" name="Rectangle 239"/>
          <p:cNvSpPr>
            <a:spLocks noChangeArrowheads="1"/>
          </p:cNvSpPr>
          <p:nvPr/>
        </p:nvSpPr>
        <p:spPr bwMode="auto">
          <a:xfrm>
            <a:off x="5756275" y="381952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96" name="Rectangle 240"/>
          <p:cNvSpPr>
            <a:spLocks noChangeArrowheads="1"/>
          </p:cNvSpPr>
          <p:nvPr/>
        </p:nvSpPr>
        <p:spPr bwMode="auto">
          <a:xfrm>
            <a:off x="5756275" y="385286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97" name="Rectangle 241"/>
          <p:cNvSpPr>
            <a:spLocks noChangeArrowheads="1"/>
          </p:cNvSpPr>
          <p:nvPr/>
        </p:nvSpPr>
        <p:spPr bwMode="auto">
          <a:xfrm>
            <a:off x="5756275" y="3884613"/>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598" name="Rectangle 242"/>
          <p:cNvSpPr>
            <a:spLocks noChangeArrowheads="1"/>
          </p:cNvSpPr>
          <p:nvPr/>
        </p:nvSpPr>
        <p:spPr bwMode="auto">
          <a:xfrm>
            <a:off x="5756275" y="3917950"/>
            <a:ext cx="15875" cy="17463"/>
          </a:xfrm>
          <a:prstGeom prst="rect">
            <a:avLst/>
          </a:prstGeom>
          <a:solidFill>
            <a:srgbClr val="FFFF00"/>
          </a:solidFill>
          <a:ln w="9525">
            <a:solidFill>
              <a:srgbClr val="FFFF00"/>
            </a:solidFill>
            <a:miter lim="800000"/>
            <a:headEnd/>
            <a:tailEnd/>
          </a:ln>
        </p:spPr>
        <p:txBody>
          <a:bodyPr/>
          <a:lstStyle/>
          <a:p>
            <a:endParaRPr lang="en-US"/>
          </a:p>
        </p:txBody>
      </p:sp>
      <p:sp>
        <p:nvSpPr>
          <p:cNvPr id="143599" name="Rectangle 243"/>
          <p:cNvSpPr>
            <a:spLocks noChangeArrowheads="1"/>
          </p:cNvSpPr>
          <p:nvPr/>
        </p:nvSpPr>
        <p:spPr bwMode="auto">
          <a:xfrm>
            <a:off x="5756275" y="3951288"/>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43600" name="Rectangle 244"/>
          <p:cNvSpPr>
            <a:spLocks noChangeArrowheads="1"/>
          </p:cNvSpPr>
          <p:nvPr/>
        </p:nvSpPr>
        <p:spPr bwMode="auto">
          <a:xfrm>
            <a:off x="5756275" y="3983038"/>
            <a:ext cx="15875" cy="17462"/>
          </a:xfrm>
          <a:prstGeom prst="rect">
            <a:avLst/>
          </a:prstGeom>
          <a:solidFill>
            <a:srgbClr val="FFFF00"/>
          </a:solidFill>
          <a:ln w="9525">
            <a:solidFill>
              <a:srgbClr val="FFFF00"/>
            </a:solidFill>
            <a:miter lim="800000"/>
            <a:headEnd/>
            <a:tailEnd/>
          </a:ln>
        </p:spPr>
        <p:txBody>
          <a:bodyPr/>
          <a:lstStyle/>
          <a:p>
            <a:endParaRPr lang="en-US"/>
          </a:p>
        </p:txBody>
      </p:sp>
      <p:sp>
        <p:nvSpPr>
          <p:cNvPr id="143601" name="Rectangle 245"/>
          <p:cNvSpPr>
            <a:spLocks noChangeArrowheads="1"/>
          </p:cNvSpPr>
          <p:nvPr/>
        </p:nvSpPr>
        <p:spPr bwMode="auto">
          <a:xfrm>
            <a:off x="5756275" y="4016375"/>
            <a:ext cx="15875" cy="15875"/>
          </a:xfrm>
          <a:prstGeom prst="rect">
            <a:avLst/>
          </a:prstGeom>
          <a:solidFill>
            <a:srgbClr val="FFFF00"/>
          </a:solidFill>
          <a:ln w="9525">
            <a:solidFill>
              <a:srgbClr val="FFFF00"/>
            </a:solidFill>
            <a:miter lim="800000"/>
            <a:headEnd/>
            <a:tailEnd/>
          </a:ln>
        </p:spPr>
        <p:txBody>
          <a:bodyPr/>
          <a:lstStyle/>
          <a:p>
            <a:endParaRPr lang="en-US"/>
          </a:p>
        </p:txBody>
      </p:sp>
      <p:sp>
        <p:nvSpPr>
          <p:cNvPr id="110835" name="Rectangle 246"/>
          <p:cNvSpPr>
            <a:spLocks noChangeArrowheads="1"/>
          </p:cNvSpPr>
          <p:nvPr/>
        </p:nvSpPr>
        <p:spPr bwMode="auto">
          <a:xfrm rot="-5400000">
            <a:off x="220662" y="2640013"/>
            <a:ext cx="1795463" cy="338138"/>
          </a:xfrm>
          <a:prstGeom prst="rect">
            <a:avLst/>
          </a:prstGeom>
          <a:noFill/>
          <a:ln w="9525">
            <a:noFill/>
            <a:miter lim="800000"/>
            <a:headEnd/>
            <a:tailEnd/>
          </a:ln>
        </p:spPr>
        <p:txBody>
          <a:bodyPr wrap="none" lIns="0" tIns="0" rIns="0" bIns="0">
            <a:spAutoFit/>
          </a:bodyPr>
          <a:lstStyle/>
          <a:p>
            <a:pPr>
              <a:defRPr/>
            </a:pPr>
            <a:r>
              <a:rPr lang="pt-BR" sz="2200" b="1" dirty="0">
                <a:solidFill>
                  <a:schemeClr val="accent6"/>
                </a:solidFill>
                <a:latin typeface="Comic Sans MS" pitchFamily="66" charset="0"/>
                <a:ea typeface="+mn-ea"/>
                <a:cs typeface="Arial Unicode MS" charset="0"/>
              </a:rPr>
              <a:t>C no Sistema</a:t>
            </a:r>
            <a:endParaRPr lang="pt-BR" dirty="0">
              <a:solidFill>
                <a:schemeClr val="accent6"/>
              </a:solidFill>
              <a:latin typeface="Comic Sans MS" pitchFamily="66" charset="0"/>
              <a:ea typeface="+mn-ea"/>
              <a:cs typeface="Arial Unicode MS" charset="0"/>
            </a:endParaRPr>
          </a:p>
        </p:txBody>
      </p:sp>
      <p:sp>
        <p:nvSpPr>
          <p:cNvPr id="143603" name="Rectangle 247"/>
          <p:cNvSpPr>
            <a:spLocks noChangeArrowheads="1"/>
          </p:cNvSpPr>
          <p:nvPr/>
        </p:nvSpPr>
        <p:spPr bwMode="auto">
          <a:xfrm>
            <a:off x="2933700" y="4162425"/>
            <a:ext cx="113665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04" name="Rectangle 248"/>
          <p:cNvSpPr>
            <a:spLocks noChangeArrowheads="1"/>
          </p:cNvSpPr>
          <p:nvPr/>
        </p:nvSpPr>
        <p:spPr bwMode="auto">
          <a:xfrm>
            <a:off x="3035300" y="4194175"/>
            <a:ext cx="94456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05" name="Rectangle 249"/>
          <p:cNvSpPr>
            <a:spLocks noChangeArrowheads="1"/>
          </p:cNvSpPr>
          <p:nvPr/>
        </p:nvSpPr>
        <p:spPr bwMode="auto">
          <a:xfrm>
            <a:off x="3101975" y="4194175"/>
            <a:ext cx="800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pt-BR" sz="1600" b="1">
                <a:solidFill>
                  <a:srgbClr val="2D2DB9"/>
                </a:solidFill>
              </a:rPr>
              <a:t>início do </a:t>
            </a:r>
          </a:p>
          <a:p>
            <a:r>
              <a:rPr lang="pt-BR" sz="1600" b="1">
                <a:solidFill>
                  <a:srgbClr val="2D2DB9"/>
                </a:solidFill>
              </a:rPr>
              <a:t>cultivo</a:t>
            </a:r>
            <a:endParaRPr lang="pt-BR" sz="1600">
              <a:solidFill>
                <a:srgbClr val="2D2DB9"/>
              </a:solidFill>
            </a:endParaRPr>
          </a:p>
        </p:txBody>
      </p:sp>
      <p:sp>
        <p:nvSpPr>
          <p:cNvPr id="143606" name="Rectangle 251"/>
          <p:cNvSpPr>
            <a:spLocks noChangeArrowheads="1"/>
          </p:cNvSpPr>
          <p:nvPr/>
        </p:nvSpPr>
        <p:spPr bwMode="auto">
          <a:xfrm>
            <a:off x="3003550" y="3155950"/>
            <a:ext cx="9144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07" name="Rectangle 253"/>
          <p:cNvSpPr>
            <a:spLocks noChangeArrowheads="1"/>
          </p:cNvSpPr>
          <p:nvPr/>
        </p:nvSpPr>
        <p:spPr bwMode="auto">
          <a:xfrm>
            <a:off x="4603750" y="2349500"/>
            <a:ext cx="9144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08" name="Rectangle 254"/>
          <p:cNvSpPr>
            <a:spLocks noChangeArrowheads="1"/>
          </p:cNvSpPr>
          <p:nvPr/>
        </p:nvSpPr>
        <p:spPr bwMode="auto">
          <a:xfrm>
            <a:off x="4686300" y="2382838"/>
            <a:ext cx="1682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09" name="Rectangle 256"/>
          <p:cNvSpPr>
            <a:spLocks noChangeArrowheads="1"/>
          </p:cNvSpPr>
          <p:nvPr/>
        </p:nvSpPr>
        <p:spPr bwMode="auto">
          <a:xfrm>
            <a:off x="4856163" y="2382838"/>
            <a:ext cx="57308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10" name="Rectangle 257"/>
          <p:cNvSpPr>
            <a:spLocks noChangeArrowheads="1"/>
          </p:cNvSpPr>
          <p:nvPr/>
        </p:nvSpPr>
        <p:spPr bwMode="auto">
          <a:xfrm>
            <a:off x="4764088" y="2420938"/>
            <a:ext cx="709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2200" b="1">
                <a:solidFill>
                  <a:srgbClr val="FFFF00"/>
                </a:solidFill>
              </a:rPr>
              <a:t>DC=0</a:t>
            </a:r>
            <a:endParaRPr lang="pt-BR">
              <a:solidFill>
                <a:srgbClr val="FFFF00"/>
              </a:solidFill>
            </a:endParaRPr>
          </a:p>
        </p:txBody>
      </p:sp>
      <p:sp>
        <p:nvSpPr>
          <p:cNvPr id="143611" name="Rectangle 259"/>
          <p:cNvSpPr>
            <a:spLocks noChangeArrowheads="1"/>
          </p:cNvSpPr>
          <p:nvPr/>
        </p:nvSpPr>
        <p:spPr bwMode="auto">
          <a:xfrm>
            <a:off x="5762625" y="3927475"/>
            <a:ext cx="34925" cy="34925"/>
          </a:xfrm>
          <a:prstGeom prst="rect">
            <a:avLst/>
          </a:prstGeom>
          <a:solidFill>
            <a:srgbClr val="FF0000"/>
          </a:solidFill>
          <a:ln w="9525">
            <a:solidFill>
              <a:srgbClr val="FF0000"/>
            </a:solidFill>
            <a:miter lim="800000"/>
            <a:headEnd/>
            <a:tailEnd/>
          </a:ln>
        </p:spPr>
        <p:txBody>
          <a:bodyPr/>
          <a:lstStyle/>
          <a:p>
            <a:endParaRPr lang="en-US"/>
          </a:p>
        </p:txBody>
      </p:sp>
      <p:sp>
        <p:nvSpPr>
          <p:cNvPr id="143612" name="Rectangle 260"/>
          <p:cNvSpPr>
            <a:spLocks noChangeArrowheads="1"/>
          </p:cNvSpPr>
          <p:nvPr/>
        </p:nvSpPr>
        <p:spPr bwMode="auto">
          <a:xfrm>
            <a:off x="5829300" y="3927475"/>
            <a:ext cx="36513" cy="34925"/>
          </a:xfrm>
          <a:prstGeom prst="rect">
            <a:avLst/>
          </a:prstGeom>
          <a:solidFill>
            <a:srgbClr val="FF0000"/>
          </a:solidFill>
          <a:ln w="9525">
            <a:solidFill>
              <a:srgbClr val="FF0000"/>
            </a:solidFill>
            <a:miter lim="800000"/>
            <a:headEnd/>
            <a:tailEnd/>
          </a:ln>
        </p:spPr>
        <p:txBody>
          <a:bodyPr/>
          <a:lstStyle/>
          <a:p>
            <a:endParaRPr lang="en-US"/>
          </a:p>
        </p:txBody>
      </p:sp>
      <p:sp>
        <p:nvSpPr>
          <p:cNvPr id="143613" name="Rectangle 261"/>
          <p:cNvSpPr>
            <a:spLocks noChangeArrowheads="1"/>
          </p:cNvSpPr>
          <p:nvPr/>
        </p:nvSpPr>
        <p:spPr bwMode="auto">
          <a:xfrm>
            <a:off x="5899150" y="3927475"/>
            <a:ext cx="34925" cy="34925"/>
          </a:xfrm>
          <a:prstGeom prst="rect">
            <a:avLst/>
          </a:prstGeom>
          <a:solidFill>
            <a:srgbClr val="FF0000"/>
          </a:solidFill>
          <a:ln w="9525">
            <a:solidFill>
              <a:srgbClr val="FF0000"/>
            </a:solidFill>
            <a:miter lim="800000"/>
            <a:headEnd/>
            <a:tailEnd/>
          </a:ln>
        </p:spPr>
        <p:txBody>
          <a:bodyPr/>
          <a:lstStyle/>
          <a:p>
            <a:endParaRPr lang="en-US"/>
          </a:p>
        </p:txBody>
      </p:sp>
      <p:sp>
        <p:nvSpPr>
          <p:cNvPr id="143614" name="Rectangle 262"/>
          <p:cNvSpPr>
            <a:spLocks noChangeArrowheads="1"/>
          </p:cNvSpPr>
          <p:nvPr/>
        </p:nvSpPr>
        <p:spPr bwMode="auto">
          <a:xfrm>
            <a:off x="5965825" y="3927475"/>
            <a:ext cx="34925" cy="34925"/>
          </a:xfrm>
          <a:prstGeom prst="rect">
            <a:avLst/>
          </a:prstGeom>
          <a:solidFill>
            <a:srgbClr val="FF0000"/>
          </a:solidFill>
          <a:ln w="9525">
            <a:solidFill>
              <a:srgbClr val="FF0000"/>
            </a:solidFill>
            <a:miter lim="800000"/>
            <a:headEnd/>
            <a:tailEnd/>
          </a:ln>
        </p:spPr>
        <p:txBody>
          <a:bodyPr/>
          <a:lstStyle/>
          <a:p>
            <a:endParaRPr lang="en-US"/>
          </a:p>
        </p:txBody>
      </p:sp>
      <p:sp>
        <p:nvSpPr>
          <p:cNvPr id="143615" name="Rectangle 263"/>
          <p:cNvSpPr>
            <a:spLocks noChangeArrowheads="1"/>
          </p:cNvSpPr>
          <p:nvPr/>
        </p:nvSpPr>
        <p:spPr bwMode="auto">
          <a:xfrm>
            <a:off x="6034088" y="3927475"/>
            <a:ext cx="34925" cy="34925"/>
          </a:xfrm>
          <a:prstGeom prst="rect">
            <a:avLst/>
          </a:prstGeom>
          <a:solidFill>
            <a:srgbClr val="FF0000"/>
          </a:solidFill>
          <a:ln w="9525">
            <a:solidFill>
              <a:srgbClr val="FF0000"/>
            </a:solidFill>
            <a:miter lim="800000"/>
            <a:headEnd/>
            <a:tailEnd/>
          </a:ln>
        </p:spPr>
        <p:txBody>
          <a:bodyPr/>
          <a:lstStyle/>
          <a:p>
            <a:endParaRPr lang="en-US"/>
          </a:p>
        </p:txBody>
      </p:sp>
      <p:sp>
        <p:nvSpPr>
          <p:cNvPr id="143616" name="Rectangle 264"/>
          <p:cNvSpPr>
            <a:spLocks noChangeArrowheads="1"/>
          </p:cNvSpPr>
          <p:nvPr/>
        </p:nvSpPr>
        <p:spPr bwMode="auto">
          <a:xfrm>
            <a:off x="6102350" y="3927475"/>
            <a:ext cx="34925" cy="34925"/>
          </a:xfrm>
          <a:prstGeom prst="rect">
            <a:avLst/>
          </a:prstGeom>
          <a:solidFill>
            <a:srgbClr val="FF0000"/>
          </a:solidFill>
          <a:ln w="9525">
            <a:solidFill>
              <a:srgbClr val="FF0000"/>
            </a:solidFill>
            <a:miter lim="800000"/>
            <a:headEnd/>
            <a:tailEnd/>
          </a:ln>
        </p:spPr>
        <p:txBody>
          <a:bodyPr/>
          <a:lstStyle/>
          <a:p>
            <a:endParaRPr lang="en-US"/>
          </a:p>
        </p:txBody>
      </p:sp>
      <p:sp>
        <p:nvSpPr>
          <p:cNvPr id="143617" name="Rectangle 265"/>
          <p:cNvSpPr>
            <a:spLocks noChangeArrowheads="1"/>
          </p:cNvSpPr>
          <p:nvPr/>
        </p:nvSpPr>
        <p:spPr bwMode="auto">
          <a:xfrm>
            <a:off x="6169025" y="3927475"/>
            <a:ext cx="34925" cy="34925"/>
          </a:xfrm>
          <a:prstGeom prst="rect">
            <a:avLst/>
          </a:prstGeom>
          <a:solidFill>
            <a:srgbClr val="FF0000"/>
          </a:solidFill>
          <a:ln w="9525">
            <a:solidFill>
              <a:srgbClr val="FF0000"/>
            </a:solidFill>
            <a:miter lim="800000"/>
            <a:headEnd/>
            <a:tailEnd/>
          </a:ln>
        </p:spPr>
        <p:txBody>
          <a:bodyPr/>
          <a:lstStyle/>
          <a:p>
            <a:endParaRPr lang="en-US"/>
          </a:p>
        </p:txBody>
      </p:sp>
      <p:sp>
        <p:nvSpPr>
          <p:cNvPr id="143618" name="Rectangle 266"/>
          <p:cNvSpPr>
            <a:spLocks noChangeArrowheads="1"/>
          </p:cNvSpPr>
          <p:nvPr/>
        </p:nvSpPr>
        <p:spPr bwMode="auto">
          <a:xfrm>
            <a:off x="6235700" y="3927475"/>
            <a:ext cx="34925" cy="34925"/>
          </a:xfrm>
          <a:prstGeom prst="rect">
            <a:avLst/>
          </a:prstGeom>
          <a:solidFill>
            <a:srgbClr val="FF0000"/>
          </a:solidFill>
          <a:ln w="9525">
            <a:solidFill>
              <a:srgbClr val="FF0000"/>
            </a:solidFill>
            <a:miter lim="800000"/>
            <a:headEnd/>
            <a:tailEnd/>
          </a:ln>
        </p:spPr>
        <p:txBody>
          <a:bodyPr/>
          <a:lstStyle/>
          <a:p>
            <a:endParaRPr lang="en-US"/>
          </a:p>
        </p:txBody>
      </p:sp>
      <p:sp>
        <p:nvSpPr>
          <p:cNvPr id="143619" name="Rectangle 267"/>
          <p:cNvSpPr>
            <a:spLocks noChangeArrowheads="1"/>
          </p:cNvSpPr>
          <p:nvPr/>
        </p:nvSpPr>
        <p:spPr bwMode="auto">
          <a:xfrm>
            <a:off x="6305550" y="3927475"/>
            <a:ext cx="34925" cy="34925"/>
          </a:xfrm>
          <a:prstGeom prst="rect">
            <a:avLst/>
          </a:prstGeom>
          <a:solidFill>
            <a:srgbClr val="FF0000"/>
          </a:solidFill>
          <a:ln w="9525">
            <a:solidFill>
              <a:srgbClr val="FF0000"/>
            </a:solidFill>
            <a:miter lim="800000"/>
            <a:headEnd/>
            <a:tailEnd/>
          </a:ln>
        </p:spPr>
        <p:txBody>
          <a:bodyPr/>
          <a:lstStyle/>
          <a:p>
            <a:endParaRPr lang="en-US"/>
          </a:p>
        </p:txBody>
      </p:sp>
      <p:sp>
        <p:nvSpPr>
          <p:cNvPr id="143620" name="Rectangle 268"/>
          <p:cNvSpPr>
            <a:spLocks noChangeArrowheads="1"/>
          </p:cNvSpPr>
          <p:nvPr/>
        </p:nvSpPr>
        <p:spPr bwMode="auto">
          <a:xfrm>
            <a:off x="6372225" y="3927475"/>
            <a:ext cx="34925" cy="34925"/>
          </a:xfrm>
          <a:prstGeom prst="rect">
            <a:avLst/>
          </a:prstGeom>
          <a:solidFill>
            <a:srgbClr val="FF0000"/>
          </a:solidFill>
          <a:ln w="9525">
            <a:solidFill>
              <a:srgbClr val="FF0000"/>
            </a:solidFill>
            <a:miter lim="800000"/>
            <a:headEnd/>
            <a:tailEnd/>
          </a:ln>
        </p:spPr>
        <p:txBody>
          <a:bodyPr/>
          <a:lstStyle/>
          <a:p>
            <a:endParaRPr lang="en-US"/>
          </a:p>
        </p:txBody>
      </p:sp>
      <p:sp>
        <p:nvSpPr>
          <p:cNvPr id="143621" name="Rectangle 269"/>
          <p:cNvSpPr>
            <a:spLocks noChangeArrowheads="1"/>
          </p:cNvSpPr>
          <p:nvPr/>
        </p:nvSpPr>
        <p:spPr bwMode="auto">
          <a:xfrm>
            <a:off x="6440488" y="3927475"/>
            <a:ext cx="34925" cy="34925"/>
          </a:xfrm>
          <a:prstGeom prst="rect">
            <a:avLst/>
          </a:prstGeom>
          <a:solidFill>
            <a:srgbClr val="FF0000"/>
          </a:solidFill>
          <a:ln w="9525">
            <a:solidFill>
              <a:srgbClr val="FF0000"/>
            </a:solidFill>
            <a:miter lim="800000"/>
            <a:headEnd/>
            <a:tailEnd/>
          </a:ln>
        </p:spPr>
        <p:txBody>
          <a:bodyPr/>
          <a:lstStyle/>
          <a:p>
            <a:endParaRPr lang="en-US"/>
          </a:p>
        </p:txBody>
      </p:sp>
      <p:sp>
        <p:nvSpPr>
          <p:cNvPr id="143622" name="Rectangle 270"/>
          <p:cNvSpPr>
            <a:spLocks noChangeArrowheads="1"/>
          </p:cNvSpPr>
          <p:nvPr/>
        </p:nvSpPr>
        <p:spPr bwMode="auto">
          <a:xfrm>
            <a:off x="6507163" y="3927475"/>
            <a:ext cx="36512" cy="34925"/>
          </a:xfrm>
          <a:prstGeom prst="rect">
            <a:avLst/>
          </a:prstGeom>
          <a:solidFill>
            <a:srgbClr val="FF0000"/>
          </a:solidFill>
          <a:ln w="9525">
            <a:solidFill>
              <a:srgbClr val="FF0000"/>
            </a:solidFill>
            <a:miter lim="800000"/>
            <a:headEnd/>
            <a:tailEnd/>
          </a:ln>
        </p:spPr>
        <p:txBody>
          <a:bodyPr/>
          <a:lstStyle/>
          <a:p>
            <a:endParaRPr lang="en-US"/>
          </a:p>
        </p:txBody>
      </p:sp>
      <p:sp>
        <p:nvSpPr>
          <p:cNvPr id="143623" name="Rectangle 271"/>
          <p:cNvSpPr>
            <a:spLocks noChangeArrowheads="1"/>
          </p:cNvSpPr>
          <p:nvPr/>
        </p:nvSpPr>
        <p:spPr bwMode="auto">
          <a:xfrm>
            <a:off x="6577013" y="3927475"/>
            <a:ext cx="33337" cy="34925"/>
          </a:xfrm>
          <a:prstGeom prst="rect">
            <a:avLst/>
          </a:prstGeom>
          <a:solidFill>
            <a:srgbClr val="FF0000"/>
          </a:solidFill>
          <a:ln w="9525">
            <a:solidFill>
              <a:srgbClr val="FF0000"/>
            </a:solidFill>
            <a:miter lim="800000"/>
            <a:headEnd/>
            <a:tailEnd/>
          </a:ln>
        </p:spPr>
        <p:txBody>
          <a:bodyPr/>
          <a:lstStyle/>
          <a:p>
            <a:endParaRPr lang="en-US"/>
          </a:p>
        </p:txBody>
      </p:sp>
      <p:sp>
        <p:nvSpPr>
          <p:cNvPr id="143624" name="Rectangle 272"/>
          <p:cNvSpPr>
            <a:spLocks noChangeArrowheads="1"/>
          </p:cNvSpPr>
          <p:nvPr/>
        </p:nvSpPr>
        <p:spPr bwMode="auto">
          <a:xfrm>
            <a:off x="6643688" y="3927475"/>
            <a:ext cx="33337" cy="34925"/>
          </a:xfrm>
          <a:prstGeom prst="rect">
            <a:avLst/>
          </a:prstGeom>
          <a:solidFill>
            <a:srgbClr val="FF0000"/>
          </a:solidFill>
          <a:ln w="9525">
            <a:solidFill>
              <a:srgbClr val="FF0000"/>
            </a:solidFill>
            <a:miter lim="800000"/>
            <a:headEnd/>
            <a:tailEnd/>
          </a:ln>
        </p:spPr>
        <p:txBody>
          <a:bodyPr/>
          <a:lstStyle/>
          <a:p>
            <a:endParaRPr lang="en-US"/>
          </a:p>
        </p:txBody>
      </p:sp>
      <p:sp>
        <p:nvSpPr>
          <p:cNvPr id="143625" name="Rectangle 273"/>
          <p:cNvSpPr>
            <a:spLocks noChangeArrowheads="1"/>
          </p:cNvSpPr>
          <p:nvPr/>
        </p:nvSpPr>
        <p:spPr bwMode="auto">
          <a:xfrm>
            <a:off x="6711950" y="3927475"/>
            <a:ext cx="34925" cy="34925"/>
          </a:xfrm>
          <a:prstGeom prst="rect">
            <a:avLst/>
          </a:prstGeom>
          <a:solidFill>
            <a:srgbClr val="FF0000"/>
          </a:solidFill>
          <a:ln w="9525">
            <a:solidFill>
              <a:srgbClr val="FF0000"/>
            </a:solidFill>
            <a:miter lim="800000"/>
            <a:headEnd/>
            <a:tailEnd/>
          </a:ln>
        </p:spPr>
        <p:txBody>
          <a:bodyPr/>
          <a:lstStyle/>
          <a:p>
            <a:endParaRPr lang="en-US"/>
          </a:p>
        </p:txBody>
      </p:sp>
      <p:sp>
        <p:nvSpPr>
          <p:cNvPr id="143626" name="Rectangle 274"/>
          <p:cNvSpPr>
            <a:spLocks noChangeArrowheads="1"/>
          </p:cNvSpPr>
          <p:nvPr/>
        </p:nvSpPr>
        <p:spPr bwMode="auto">
          <a:xfrm>
            <a:off x="6778625" y="3927475"/>
            <a:ext cx="34925" cy="34925"/>
          </a:xfrm>
          <a:prstGeom prst="rect">
            <a:avLst/>
          </a:prstGeom>
          <a:solidFill>
            <a:srgbClr val="FF0000"/>
          </a:solidFill>
          <a:ln w="9525">
            <a:solidFill>
              <a:srgbClr val="FF0000"/>
            </a:solidFill>
            <a:miter lim="800000"/>
            <a:headEnd/>
            <a:tailEnd/>
          </a:ln>
        </p:spPr>
        <p:txBody>
          <a:bodyPr/>
          <a:lstStyle/>
          <a:p>
            <a:endParaRPr lang="en-US"/>
          </a:p>
        </p:txBody>
      </p:sp>
      <p:sp>
        <p:nvSpPr>
          <p:cNvPr id="143627" name="Rectangle 275"/>
          <p:cNvSpPr>
            <a:spLocks noChangeArrowheads="1"/>
          </p:cNvSpPr>
          <p:nvPr/>
        </p:nvSpPr>
        <p:spPr bwMode="auto">
          <a:xfrm>
            <a:off x="6845300" y="3927475"/>
            <a:ext cx="36513" cy="34925"/>
          </a:xfrm>
          <a:prstGeom prst="rect">
            <a:avLst/>
          </a:prstGeom>
          <a:solidFill>
            <a:srgbClr val="FF0000"/>
          </a:solidFill>
          <a:ln w="9525">
            <a:solidFill>
              <a:srgbClr val="FF0000"/>
            </a:solidFill>
            <a:miter lim="800000"/>
            <a:headEnd/>
            <a:tailEnd/>
          </a:ln>
        </p:spPr>
        <p:txBody>
          <a:bodyPr/>
          <a:lstStyle/>
          <a:p>
            <a:endParaRPr lang="en-US"/>
          </a:p>
        </p:txBody>
      </p:sp>
      <p:sp>
        <p:nvSpPr>
          <p:cNvPr id="143628" name="Rectangle 276"/>
          <p:cNvSpPr>
            <a:spLocks noChangeArrowheads="1"/>
          </p:cNvSpPr>
          <p:nvPr/>
        </p:nvSpPr>
        <p:spPr bwMode="auto">
          <a:xfrm>
            <a:off x="6915150" y="3927475"/>
            <a:ext cx="33338" cy="34925"/>
          </a:xfrm>
          <a:prstGeom prst="rect">
            <a:avLst/>
          </a:prstGeom>
          <a:solidFill>
            <a:srgbClr val="FF0000"/>
          </a:solidFill>
          <a:ln w="9525">
            <a:solidFill>
              <a:srgbClr val="FF0000"/>
            </a:solidFill>
            <a:miter lim="800000"/>
            <a:headEnd/>
            <a:tailEnd/>
          </a:ln>
        </p:spPr>
        <p:txBody>
          <a:bodyPr/>
          <a:lstStyle/>
          <a:p>
            <a:endParaRPr lang="en-US"/>
          </a:p>
        </p:txBody>
      </p:sp>
      <p:sp>
        <p:nvSpPr>
          <p:cNvPr id="143629" name="Rectangle 277"/>
          <p:cNvSpPr>
            <a:spLocks noChangeArrowheads="1"/>
          </p:cNvSpPr>
          <p:nvPr/>
        </p:nvSpPr>
        <p:spPr bwMode="auto">
          <a:xfrm>
            <a:off x="6980238" y="3927475"/>
            <a:ext cx="38100" cy="34925"/>
          </a:xfrm>
          <a:prstGeom prst="rect">
            <a:avLst/>
          </a:prstGeom>
          <a:solidFill>
            <a:srgbClr val="FF0000"/>
          </a:solidFill>
          <a:ln w="9525">
            <a:solidFill>
              <a:srgbClr val="FF0000"/>
            </a:solidFill>
            <a:miter lim="800000"/>
            <a:headEnd/>
            <a:tailEnd/>
          </a:ln>
        </p:spPr>
        <p:txBody>
          <a:bodyPr/>
          <a:lstStyle/>
          <a:p>
            <a:endParaRPr lang="en-US"/>
          </a:p>
        </p:txBody>
      </p:sp>
      <p:sp>
        <p:nvSpPr>
          <p:cNvPr id="143630" name="Rectangle 278"/>
          <p:cNvSpPr>
            <a:spLocks noChangeArrowheads="1"/>
          </p:cNvSpPr>
          <p:nvPr/>
        </p:nvSpPr>
        <p:spPr bwMode="auto">
          <a:xfrm>
            <a:off x="7050088" y="3927475"/>
            <a:ext cx="34925" cy="34925"/>
          </a:xfrm>
          <a:prstGeom prst="rect">
            <a:avLst/>
          </a:prstGeom>
          <a:solidFill>
            <a:srgbClr val="FF0000"/>
          </a:solidFill>
          <a:ln w="9525">
            <a:solidFill>
              <a:srgbClr val="FF0000"/>
            </a:solidFill>
            <a:miter lim="800000"/>
            <a:headEnd/>
            <a:tailEnd/>
          </a:ln>
        </p:spPr>
        <p:txBody>
          <a:bodyPr/>
          <a:lstStyle/>
          <a:p>
            <a:endParaRPr lang="en-US"/>
          </a:p>
        </p:txBody>
      </p:sp>
      <p:sp>
        <p:nvSpPr>
          <p:cNvPr id="143631" name="Rectangle 279"/>
          <p:cNvSpPr>
            <a:spLocks noChangeArrowheads="1"/>
          </p:cNvSpPr>
          <p:nvPr/>
        </p:nvSpPr>
        <p:spPr bwMode="auto">
          <a:xfrm>
            <a:off x="7116763" y="3927475"/>
            <a:ext cx="36512" cy="34925"/>
          </a:xfrm>
          <a:prstGeom prst="rect">
            <a:avLst/>
          </a:prstGeom>
          <a:solidFill>
            <a:srgbClr val="FF0000"/>
          </a:solidFill>
          <a:ln w="9525">
            <a:solidFill>
              <a:srgbClr val="FF0000"/>
            </a:solidFill>
            <a:miter lim="800000"/>
            <a:headEnd/>
            <a:tailEnd/>
          </a:ln>
        </p:spPr>
        <p:txBody>
          <a:bodyPr/>
          <a:lstStyle/>
          <a:p>
            <a:endParaRPr lang="en-US"/>
          </a:p>
        </p:txBody>
      </p:sp>
      <p:sp>
        <p:nvSpPr>
          <p:cNvPr id="143632" name="Rectangle 280"/>
          <p:cNvSpPr>
            <a:spLocks noChangeArrowheads="1"/>
          </p:cNvSpPr>
          <p:nvPr/>
        </p:nvSpPr>
        <p:spPr bwMode="auto">
          <a:xfrm>
            <a:off x="1646238" y="5003800"/>
            <a:ext cx="14906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33" name="Rectangle 281"/>
          <p:cNvSpPr>
            <a:spLocks noChangeArrowheads="1"/>
          </p:cNvSpPr>
          <p:nvPr/>
        </p:nvSpPr>
        <p:spPr bwMode="auto">
          <a:xfrm>
            <a:off x="4814888" y="5151438"/>
            <a:ext cx="373062"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34" name="Rectangle 282"/>
          <p:cNvSpPr>
            <a:spLocks noChangeArrowheads="1"/>
          </p:cNvSpPr>
          <p:nvPr/>
        </p:nvSpPr>
        <p:spPr bwMode="auto">
          <a:xfrm>
            <a:off x="4899025" y="52197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35" name="Rectangle 283"/>
          <p:cNvSpPr>
            <a:spLocks noChangeArrowheads="1"/>
          </p:cNvSpPr>
          <p:nvPr/>
        </p:nvSpPr>
        <p:spPr bwMode="auto">
          <a:xfrm>
            <a:off x="5915025" y="4178300"/>
            <a:ext cx="13398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36" name="Rectangle 284"/>
          <p:cNvSpPr>
            <a:spLocks noChangeArrowheads="1"/>
          </p:cNvSpPr>
          <p:nvPr/>
        </p:nvSpPr>
        <p:spPr bwMode="auto">
          <a:xfrm>
            <a:off x="5927725" y="4194175"/>
            <a:ext cx="13493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37" name="Rectangle 285"/>
          <p:cNvSpPr>
            <a:spLocks noChangeArrowheads="1"/>
          </p:cNvSpPr>
          <p:nvPr/>
        </p:nvSpPr>
        <p:spPr bwMode="auto">
          <a:xfrm>
            <a:off x="6008688" y="4191000"/>
            <a:ext cx="1089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600" b="1">
                <a:solidFill>
                  <a:srgbClr val="2D2DB9"/>
                </a:solidFill>
              </a:rPr>
              <a:t>alteração no</a:t>
            </a:r>
          </a:p>
          <a:p>
            <a:r>
              <a:rPr lang="pt-BR" sz="1600" b="1">
                <a:solidFill>
                  <a:srgbClr val="2D2DB9"/>
                </a:solidFill>
              </a:rPr>
              <a:t> manejo</a:t>
            </a:r>
            <a:endParaRPr lang="pt-BR" sz="1600">
              <a:solidFill>
                <a:srgbClr val="2D2DB9"/>
              </a:solidFill>
            </a:endParaRPr>
          </a:p>
        </p:txBody>
      </p:sp>
      <p:sp>
        <p:nvSpPr>
          <p:cNvPr id="110874" name="Freeform 288"/>
          <p:cNvSpPr>
            <a:spLocks/>
          </p:cNvSpPr>
          <p:nvPr/>
        </p:nvSpPr>
        <p:spPr bwMode="auto">
          <a:xfrm>
            <a:off x="1560513" y="1441450"/>
            <a:ext cx="5983287" cy="22225"/>
          </a:xfrm>
          <a:custGeom>
            <a:avLst/>
            <a:gdLst>
              <a:gd name="T0" fmla="*/ 0 w 7074"/>
              <a:gd name="T1" fmla="*/ 0 h 25"/>
              <a:gd name="T2" fmla="*/ 0 w 7074"/>
              <a:gd name="T3" fmla="*/ 2147483647 h 25"/>
              <a:gd name="T4" fmla="*/ 2147483647 w 7074"/>
              <a:gd name="T5" fmla="*/ 2147483647 h 25"/>
              <a:gd name="T6" fmla="*/ 2147483647 w 7074"/>
              <a:gd name="T7" fmla="*/ 2147483647 h 25"/>
              <a:gd name="T8" fmla="*/ 0 w 7074"/>
              <a:gd name="T9" fmla="*/ 0 h 25"/>
              <a:gd name="T10" fmla="*/ 0 60000 65536"/>
              <a:gd name="T11" fmla="*/ 0 60000 65536"/>
              <a:gd name="T12" fmla="*/ 0 60000 65536"/>
              <a:gd name="T13" fmla="*/ 0 60000 65536"/>
              <a:gd name="T14" fmla="*/ 0 60000 65536"/>
              <a:gd name="T15" fmla="*/ 0 w 7074"/>
              <a:gd name="T16" fmla="*/ 0 h 25"/>
              <a:gd name="T17" fmla="*/ 7074 w 7074"/>
              <a:gd name="T18" fmla="*/ 25 h 25"/>
            </a:gdLst>
            <a:ahLst/>
            <a:cxnLst>
              <a:cxn ang="T10">
                <a:pos x="T0" y="T1"/>
              </a:cxn>
              <a:cxn ang="T11">
                <a:pos x="T2" y="T3"/>
              </a:cxn>
              <a:cxn ang="T12">
                <a:pos x="T4" y="T5"/>
              </a:cxn>
              <a:cxn ang="T13">
                <a:pos x="T6" y="T7"/>
              </a:cxn>
              <a:cxn ang="T14">
                <a:pos x="T8" y="T9"/>
              </a:cxn>
            </a:cxnLst>
            <a:rect l="T15" t="T16" r="T17" b="T18"/>
            <a:pathLst>
              <a:path w="7074" h="25">
                <a:moveTo>
                  <a:pt x="0" y="0"/>
                </a:moveTo>
                <a:lnTo>
                  <a:pt x="0" y="23"/>
                </a:lnTo>
                <a:lnTo>
                  <a:pt x="7074" y="25"/>
                </a:lnTo>
                <a:lnTo>
                  <a:pt x="7074" y="2"/>
                </a:lnTo>
                <a:lnTo>
                  <a:pt x="0" y="0"/>
                </a:lnTo>
                <a:close/>
              </a:path>
            </a:pathLst>
          </a:custGeom>
          <a:ln>
            <a:headEnd/>
            <a:tailEnd/>
          </a:ln>
        </p:spPr>
        <p:style>
          <a:lnRef idx="2">
            <a:schemeClr val="accent2"/>
          </a:lnRef>
          <a:fillRef idx="1">
            <a:schemeClr val="lt1"/>
          </a:fillRef>
          <a:effectRef idx="0">
            <a:schemeClr val="accent2"/>
          </a:effectRef>
          <a:fontRef idx="minor">
            <a:schemeClr val="dk1"/>
          </a:fontRef>
        </p:style>
        <p:txBody>
          <a:bodyPr/>
          <a:lstStyle/>
          <a:p>
            <a:pPr>
              <a:defRPr/>
            </a:pPr>
            <a:endParaRPr lang="pt-BR"/>
          </a:p>
        </p:txBody>
      </p:sp>
      <p:sp>
        <p:nvSpPr>
          <p:cNvPr id="110875" name="Freeform 289"/>
          <p:cNvSpPr>
            <a:spLocks/>
          </p:cNvSpPr>
          <p:nvPr/>
        </p:nvSpPr>
        <p:spPr bwMode="auto">
          <a:xfrm>
            <a:off x="7505700" y="1412875"/>
            <a:ext cx="77788" cy="101600"/>
          </a:xfrm>
          <a:custGeom>
            <a:avLst/>
            <a:gdLst>
              <a:gd name="T0" fmla="*/ 0 w 90"/>
              <a:gd name="T1" fmla="*/ 2147483647 h 113"/>
              <a:gd name="T2" fmla="*/ 2147483647 w 90"/>
              <a:gd name="T3" fmla="*/ 2147483647 h 113"/>
              <a:gd name="T4" fmla="*/ 0 w 90"/>
              <a:gd name="T5" fmla="*/ 0 h 113"/>
              <a:gd name="T6" fmla="*/ 0 w 90"/>
              <a:gd name="T7" fmla="*/ 2147483647 h 113"/>
              <a:gd name="T8" fmla="*/ 0 60000 65536"/>
              <a:gd name="T9" fmla="*/ 0 60000 65536"/>
              <a:gd name="T10" fmla="*/ 0 60000 65536"/>
              <a:gd name="T11" fmla="*/ 0 60000 65536"/>
              <a:gd name="T12" fmla="*/ 0 w 90"/>
              <a:gd name="T13" fmla="*/ 0 h 113"/>
              <a:gd name="T14" fmla="*/ 90 w 90"/>
              <a:gd name="T15" fmla="*/ 113 h 113"/>
            </a:gdLst>
            <a:ahLst/>
            <a:cxnLst>
              <a:cxn ang="T8">
                <a:pos x="T0" y="T1"/>
              </a:cxn>
              <a:cxn ang="T9">
                <a:pos x="T2" y="T3"/>
              </a:cxn>
              <a:cxn ang="T10">
                <a:pos x="T4" y="T5"/>
              </a:cxn>
              <a:cxn ang="T11">
                <a:pos x="T6" y="T7"/>
              </a:cxn>
            </a:cxnLst>
            <a:rect l="T12" t="T13" r="T14" b="T15"/>
            <a:pathLst>
              <a:path w="90" h="113">
                <a:moveTo>
                  <a:pt x="0" y="113"/>
                </a:moveTo>
                <a:lnTo>
                  <a:pt x="90" y="45"/>
                </a:lnTo>
                <a:lnTo>
                  <a:pt x="0" y="0"/>
                </a:lnTo>
                <a:lnTo>
                  <a:pt x="0" y="113"/>
                </a:lnTo>
                <a:close/>
              </a:path>
            </a:pathLst>
          </a:custGeom>
          <a:solidFill>
            <a:schemeClr val="accent6"/>
          </a:solidFill>
          <a:ln>
            <a:headEnd/>
            <a:tailEnd/>
          </a:ln>
        </p:spPr>
        <p:style>
          <a:lnRef idx="2">
            <a:schemeClr val="accent2"/>
          </a:lnRef>
          <a:fillRef idx="1">
            <a:schemeClr val="lt1"/>
          </a:fillRef>
          <a:effectRef idx="0">
            <a:schemeClr val="accent2"/>
          </a:effectRef>
          <a:fontRef idx="minor">
            <a:schemeClr val="dk1"/>
          </a:fontRef>
        </p:style>
        <p:txBody>
          <a:bodyPr/>
          <a:lstStyle/>
          <a:p>
            <a:pPr>
              <a:defRPr/>
            </a:pPr>
            <a:endParaRPr lang="pt-BR"/>
          </a:p>
        </p:txBody>
      </p:sp>
      <p:sp>
        <p:nvSpPr>
          <p:cNvPr id="143640" name="Rectangle 290"/>
          <p:cNvSpPr>
            <a:spLocks noChangeArrowheads="1"/>
          </p:cNvSpPr>
          <p:nvPr/>
        </p:nvSpPr>
        <p:spPr bwMode="auto">
          <a:xfrm>
            <a:off x="3933825" y="1174750"/>
            <a:ext cx="129063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41" name="Rectangle 291"/>
          <p:cNvSpPr>
            <a:spLocks noChangeArrowheads="1"/>
          </p:cNvSpPr>
          <p:nvPr/>
        </p:nvSpPr>
        <p:spPr bwMode="auto">
          <a:xfrm>
            <a:off x="4019550" y="1165225"/>
            <a:ext cx="11128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878" name="Rectangle 292"/>
          <p:cNvSpPr>
            <a:spLocks noChangeArrowheads="1"/>
          </p:cNvSpPr>
          <p:nvPr/>
        </p:nvSpPr>
        <p:spPr bwMode="auto">
          <a:xfrm>
            <a:off x="4464050" y="1082675"/>
            <a:ext cx="930275" cy="215900"/>
          </a:xfrm>
          <a:prstGeom prst="rect">
            <a:avLst/>
          </a:prstGeom>
          <a:noFill/>
          <a:ln w="9525">
            <a:noFill/>
            <a:miter lim="800000"/>
            <a:headEnd/>
            <a:tailEnd/>
          </a:ln>
        </p:spPr>
        <p:txBody>
          <a:bodyPr wrap="none" lIns="0" tIns="0" rIns="0" bIns="0">
            <a:spAutoFit/>
          </a:bodyPr>
          <a:lstStyle/>
          <a:p>
            <a:pPr>
              <a:defRPr/>
            </a:pPr>
            <a:r>
              <a:rPr lang="pt-BR" sz="1400" b="1" dirty="0">
                <a:solidFill>
                  <a:schemeClr val="accent6"/>
                </a:solidFill>
                <a:latin typeface="Comic Sans MS" pitchFamily="66" charset="0"/>
                <a:ea typeface="+mn-ea"/>
                <a:cs typeface="Arial Unicode MS" charset="0"/>
              </a:rPr>
              <a:t>agricultura</a:t>
            </a:r>
            <a:endParaRPr lang="pt-BR" sz="1400" dirty="0">
              <a:solidFill>
                <a:schemeClr val="accent6"/>
              </a:solidFill>
              <a:latin typeface="Comic Sans MS" pitchFamily="66" charset="0"/>
              <a:ea typeface="+mn-ea"/>
              <a:cs typeface="Arial Unicode MS" charset="0"/>
            </a:endParaRPr>
          </a:p>
        </p:txBody>
      </p:sp>
      <p:sp>
        <p:nvSpPr>
          <p:cNvPr id="143643" name="Freeform 293"/>
          <p:cNvSpPr>
            <a:spLocks/>
          </p:cNvSpPr>
          <p:nvPr/>
        </p:nvSpPr>
        <p:spPr bwMode="auto">
          <a:xfrm>
            <a:off x="4237038" y="3929063"/>
            <a:ext cx="1525587" cy="33337"/>
          </a:xfrm>
          <a:custGeom>
            <a:avLst/>
            <a:gdLst>
              <a:gd name="T0" fmla="*/ 0 w 2016"/>
              <a:gd name="T1" fmla="*/ 0 h 46"/>
              <a:gd name="T2" fmla="*/ 0 w 2016"/>
              <a:gd name="T3" fmla="*/ 2147483647 h 46"/>
              <a:gd name="T4" fmla="*/ 2147483647 w 2016"/>
              <a:gd name="T5" fmla="*/ 2147483647 h 46"/>
              <a:gd name="T6" fmla="*/ 2147483647 w 2016"/>
              <a:gd name="T7" fmla="*/ 2147483647 h 46"/>
              <a:gd name="T8" fmla="*/ 0 w 2016"/>
              <a:gd name="T9" fmla="*/ 0 h 46"/>
              <a:gd name="T10" fmla="*/ 0 60000 65536"/>
              <a:gd name="T11" fmla="*/ 0 60000 65536"/>
              <a:gd name="T12" fmla="*/ 0 60000 65536"/>
              <a:gd name="T13" fmla="*/ 0 60000 65536"/>
              <a:gd name="T14" fmla="*/ 0 60000 65536"/>
              <a:gd name="T15" fmla="*/ 0 w 2016"/>
              <a:gd name="T16" fmla="*/ 0 h 46"/>
              <a:gd name="T17" fmla="*/ 2016 w 2016"/>
              <a:gd name="T18" fmla="*/ 46 h 46"/>
            </a:gdLst>
            <a:ahLst/>
            <a:cxnLst>
              <a:cxn ang="T10">
                <a:pos x="T0" y="T1"/>
              </a:cxn>
              <a:cxn ang="T11">
                <a:pos x="T2" y="T3"/>
              </a:cxn>
              <a:cxn ang="T12">
                <a:pos x="T4" y="T5"/>
              </a:cxn>
              <a:cxn ang="T13">
                <a:pos x="T6" y="T7"/>
              </a:cxn>
              <a:cxn ang="T14">
                <a:pos x="T8" y="T9"/>
              </a:cxn>
            </a:cxnLst>
            <a:rect l="T15" t="T16" r="T17" b="T18"/>
            <a:pathLst>
              <a:path w="2016" h="46">
                <a:moveTo>
                  <a:pt x="0" y="0"/>
                </a:moveTo>
                <a:lnTo>
                  <a:pt x="0" y="44"/>
                </a:lnTo>
                <a:lnTo>
                  <a:pt x="2016" y="46"/>
                </a:lnTo>
                <a:lnTo>
                  <a:pt x="2016" y="2"/>
                </a:lnTo>
                <a:lnTo>
                  <a:pt x="0" y="0"/>
                </a:lnTo>
                <a:close/>
              </a:path>
            </a:pathLst>
          </a:custGeom>
          <a:solidFill>
            <a:srgbClr val="FF0000"/>
          </a:solidFill>
          <a:ln w="9525">
            <a:solidFill>
              <a:srgbClr val="FF0000"/>
            </a:solidFill>
            <a:round/>
            <a:headEnd/>
            <a:tailEnd/>
          </a:ln>
        </p:spPr>
        <p:txBody>
          <a:bodyPr/>
          <a:lstStyle/>
          <a:p>
            <a:endParaRPr lang="en-US"/>
          </a:p>
        </p:txBody>
      </p:sp>
      <p:sp>
        <p:nvSpPr>
          <p:cNvPr id="143644" name="Rectangle 294"/>
          <p:cNvSpPr>
            <a:spLocks noChangeArrowheads="1"/>
          </p:cNvSpPr>
          <p:nvPr/>
        </p:nvSpPr>
        <p:spPr bwMode="auto">
          <a:xfrm>
            <a:off x="3035300" y="3525838"/>
            <a:ext cx="9445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45" name="Rectangle 295"/>
          <p:cNvSpPr>
            <a:spLocks noChangeArrowheads="1"/>
          </p:cNvSpPr>
          <p:nvPr/>
        </p:nvSpPr>
        <p:spPr bwMode="auto">
          <a:xfrm>
            <a:off x="6199188" y="3525838"/>
            <a:ext cx="9445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46" name="Rectangle 296"/>
          <p:cNvSpPr>
            <a:spLocks noChangeArrowheads="1"/>
          </p:cNvSpPr>
          <p:nvPr/>
        </p:nvSpPr>
        <p:spPr bwMode="auto">
          <a:xfrm>
            <a:off x="4649788" y="3525838"/>
            <a:ext cx="9445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47" name="Rectangle 297"/>
          <p:cNvSpPr>
            <a:spLocks noChangeArrowheads="1"/>
          </p:cNvSpPr>
          <p:nvPr/>
        </p:nvSpPr>
        <p:spPr bwMode="auto">
          <a:xfrm>
            <a:off x="4730750" y="2852738"/>
            <a:ext cx="736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700" b="1">
                <a:solidFill>
                  <a:srgbClr val="FFFF00"/>
                </a:solidFill>
              </a:rPr>
              <a:t>Etapa 3</a:t>
            </a:r>
            <a:endParaRPr lang="pt-BR">
              <a:solidFill>
                <a:srgbClr val="FFFF00"/>
              </a:solidFill>
            </a:endParaRPr>
          </a:p>
        </p:txBody>
      </p:sp>
      <p:sp>
        <p:nvSpPr>
          <p:cNvPr id="110884" name="Rectangle 298"/>
          <p:cNvSpPr>
            <a:spLocks noChangeArrowheads="1"/>
          </p:cNvSpPr>
          <p:nvPr/>
        </p:nvSpPr>
        <p:spPr bwMode="auto">
          <a:xfrm>
            <a:off x="1473200" y="1041400"/>
            <a:ext cx="1452563" cy="215900"/>
          </a:xfrm>
          <a:prstGeom prst="rect">
            <a:avLst/>
          </a:prstGeom>
          <a:noFill/>
          <a:ln w="9525">
            <a:noFill/>
            <a:miter lim="800000"/>
            <a:headEnd/>
            <a:tailEnd/>
          </a:ln>
        </p:spPr>
        <p:txBody>
          <a:bodyPr lIns="0" tIns="0" rIns="0" bIns="0">
            <a:spAutoFit/>
          </a:bodyPr>
          <a:lstStyle/>
          <a:p>
            <a:pPr algn="ctr">
              <a:defRPr/>
            </a:pPr>
            <a:r>
              <a:rPr lang="pt-BR" sz="1400" b="1" dirty="0">
                <a:solidFill>
                  <a:schemeClr val="accent6"/>
                </a:solidFill>
                <a:latin typeface="Comic Sans MS" pitchFamily="66" charset="0"/>
                <a:ea typeface="+mn-ea"/>
                <a:cs typeface="Arial Unicode MS" charset="0"/>
              </a:rPr>
              <a:t>Bioma Caatinga, </a:t>
            </a:r>
            <a:endParaRPr lang="pt-BR" sz="1400" dirty="0">
              <a:solidFill>
                <a:schemeClr val="accent6"/>
              </a:solidFill>
              <a:latin typeface="Comic Sans MS" pitchFamily="66" charset="0"/>
              <a:ea typeface="+mn-ea"/>
              <a:cs typeface="Arial Unicode MS" charset="0"/>
            </a:endParaRPr>
          </a:p>
        </p:txBody>
      </p:sp>
      <p:sp>
        <p:nvSpPr>
          <p:cNvPr id="143649" name="Rectangle 299"/>
          <p:cNvSpPr>
            <a:spLocks noChangeArrowheads="1"/>
          </p:cNvSpPr>
          <p:nvPr/>
        </p:nvSpPr>
        <p:spPr bwMode="auto">
          <a:xfrm>
            <a:off x="1884363" y="2738438"/>
            <a:ext cx="720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700" b="1">
                <a:solidFill>
                  <a:srgbClr val="FFFF00"/>
                </a:solidFill>
              </a:rPr>
              <a:t>Etapa 1</a:t>
            </a:r>
            <a:endParaRPr lang="pt-BR">
              <a:solidFill>
                <a:srgbClr val="FFFF00"/>
              </a:solidFill>
            </a:endParaRPr>
          </a:p>
        </p:txBody>
      </p:sp>
      <p:sp>
        <p:nvSpPr>
          <p:cNvPr id="143650" name="Rectangle 301"/>
          <p:cNvSpPr>
            <a:spLocks noChangeArrowheads="1"/>
          </p:cNvSpPr>
          <p:nvPr/>
        </p:nvSpPr>
        <p:spPr bwMode="auto">
          <a:xfrm>
            <a:off x="1800225" y="2378075"/>
            <a:ext cx="723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51" name="Rectangle 302"/>
          <p:cNvSpPr>
            <a:spLocks noChangeArrowheads="1"/>
          </p:cNvSpPr>
          <p:nvPr/>
        </p:nvSpPr>
        <p:spPr bwMode="auto">
          <a:xfrm>
            <a:off x="1866900" y="2411413"/>
            <a:ext cx="13335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52" name="Rectangle 303"/>
          <p:cNvSpPr>
            <a:spLocks noChangeArrowheads="1"/>
          </p:cNvSpPr>
          <p:nvPr/>
        </p:nvSpPr>
        <p:spPr bwMode="auto">
          <a:xfrm>
            <a:off x="1865313" y="2406650"/>
            <a:ext cx="203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2200" b="1">
                <a:solidFill>
                  <a:srgbClr val="FFFF00"/>
                </a:solidFill>
              </a:rPr>
              <a:t>D</a:t>
            </a:r>
            <a:endParaRPr lang="pt-BR">
              <a:solidFill>
                <a:srgbClr val="FFFF00"/>
              </a:solidFill>
            </a:endParaRPr>
          </a:p>
        </p:txBody>
      </p:sp>
      <p:sp>
        <p:nvSpPr>
          <p:cNvPr id="143653" name="Rectangle 304"/>
          <p:cNvSpPr>
            <a:spLocks noChangeArrowheads="1"/>
          </p:cNvSpPr>
          <p:nvPr/>
        </p:nvSpPr>
        <p:spPr bwMode="auto">
          <a:xfrm>
            <a:off x="2000250" y="2411413"/>
            <a:ext cx="4540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54" name="Rectangle 305"/>
          <p:cNvSpPr>
            <a:spLocks noChangeArrowheads="1"/>
          </p:cNvSpPr>
          <p:nvPr/>
        </p:nvSpPr>
        <p:spPr bwMode="auto">
          <a:xfrm>
            <a:off x="2000250" y="2406650"/>
            <a:ext cx="506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2200" b="1">
                <a:solidFill>
                  <a:srgbClr val="FFFF00"/>
                </a:solidFill>
              </a:rPr>
              <a:t>C=0</a:t>
            </a:r>
            <a:endParaRPr lang="pt-BR">
              <a:solidFill>
                <a:srgbClr val="FFFF00"/>
              </a:solidFill>
            </a:endParaRPr>
          </a:p>
        </p:txBody>
      </p:sp>
      <p:sp>
        <p:nvSpPr>
          <p:cNvPr id="110891" name="Line 306"/>
          <p:cNvSpPr>
            <a:spLocks noChangeShapeType="1"/>
          </p:cNvSpPr>
          <p:nvPr/>
        </p:nvSpPr>
        <p:spPr bwMode="auto">
          <a:xfrm>
            <a:off x="3060700" y="1223963"/>
            <a:ext cx="946150" cy="1587"/>
          </a:xfrm>
          <a:prstGeom prst="line">
            <a:avLst/>
          </a:prstGeom>
          <a:noFill/>
          <a:ln w="38100">
            <a:solidFill>
              <a:schemeClr val="accent2"/>
            </a:solidFill>
            <a:round/>
            <a:headEnd/>
            <a:tailEnd type="stealth" w="lg" len="lg"/>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txBody>
          <a:bodyPr wrap="none" anchor="ctr"/>
          <a:lstStyle/>
          <a:p>
            <a:pPr>
              <a:defRPr/>
            </a:pPr>
            <a:endParaRPr lang="en-US">
              <a:cs typeface="Arial Unicode MS" charset="0"/>
            </a:endParaRPr>
          </a:p>
        </p:txBody>
      </p:sp>
      <p:sp>
        <p:nvSpPr>
          <p:cNvPr id="110892" name="Rectangle 307"/>
          <p:cNvSpPr>
            <a:spLocks noChangeArrowheads="1"/>
          </p:cNvSpPr>
          <p:nvPr/>
        </p:nvSpPr>
        <p:spPr bwMode="auto">
          <a:xfrm>
            <a:off x="1909763" y="5257800"/>
            <a:ext cx="690562" cy="246063"/>
          </a:xfrm>
          <a:prstGeom prst="rect">
            <a:avLst/>
          </a:prstGeom>
          <a:noFill/>
          <a:ln w="9525">
            <a:noFill/>
            <a:miter lim="800000"/>
            <a:headEnd/>
            <a:tailEnd/>
          </a:ln>
        </p:spPr>
        <p:txBody>
          <a:bodyPr wrap="none" lIns="0" tIns="0" rIns="0" bIns="0">
            <a:spAutoFit/>
          </a:bodyPr>
          <a:lstStyle/>
          <a:p>
            <a:pPr>
              <a:defRPr/>
            </a:pPr>
            <a:r>
              <a:rPr lang="pt-BR" sz="1600" b="1" dirty="0">
                <a:solidFill>
                  <a:schemeClr val="accent6"/>
                </a:solidFill>
                <a:latin typeface="Comic Sans MS" pitchFamily="66" charset="0"/>
                <a:ea typeface="+mn-ea"/>
                <a:cs typeface="Arial Unicode MS" charset="0"/>
              </a:rPr>
              <a:t>Neutro</a:t>
            </a:r>
            <a:endParaRPr lang="pt-BR" sz="1600" dirty="0">
              <a:solidFill>
                <a:schemeClr val="accent6"/>
              </a:solidFill>
              <a:latin typeface="Comic Sans MS" pitchFamily="66" charset="0"/>
              <a:ea typeface="+mn-ea"/>
              <a:cs typeface="Arial Unicode MS" charset="0"/>
            </a:endParaRPr>
          </a:p>
        </p:txBody>
      </p:sp>
      <p:sp>
        <p:nvSpPr>
          <p:cNvPr id="143657" name="Rectangle 308"/>
          <p:cNvSpPr>
            <a:spLocks noChangeArrowheads="1"/>
          </p:cNvSpPr>
          <p:nvPr/>
        </p:nvSpPr>
        <p:spPr bwMode="auto">
          <a:xfrm>
            <a:off x="754063" y="5189538"/>
            <a:ext cx="1155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pt-BR" sz="1400" b="1">
                <a:solidFill>
                  <a:srgbClr val="2D2DB9"/>
                </a:solidFill>
              </a:rPr>
              <a:t>Efeito no CO</a:t>
            </a:r>
            <a:r>
              <a:rPr lang="pt-BR" sz="1400" b="1" baseline="-25000">
                <a:solidFill>
                  <a:srgbClr val="2D2DB9"/>
                </a:solidFill>
              </a:rPr>
              <a:t>2</a:t>
            </a:r>
            <a:r>
              <a:rPr lang="pt-BR" sz="1400" b="1">
                <a:solidFill>
                  <a:srgbClr val="2D2DB9"/>
                </a:solidFill>
              </a:rPr>
              <a:t> atmosférico</a:t>
            </a:r>
            <a:endParaRPr lang="pt-BR" sz="1400">
              <a:solidFill>
                <a:srgbClr val="2D2DB9"/>
              </a:solidFill>
            </a:endParaRPr>
          </a:p>
        </p:txBody>
      </p:sp>
      <p:sp>
        <p:nvSpPr>
          <p:cNvPr id="110894" name="Line 309"/>
          <p:cNvSpPr>
            <a:spLocks noChangeShapeType="1"/>
          </p:cNvSpPr>
          <p:nvPr/>
        </p:nvSpPr>
        <p:spPr bwMode="auto">
          <a:xfrm flipV="1">
            <a:off x="1300163" y="1249363"/>
            <a:ext cx="1587" cy="623887"/>
          </a:xfrm>
          <a:prstGeom prst="line">
            <a:avLst/>
          </a:prstGeom>
          <a:noFill/>
          <a:ln w="25400">
            <a:solidFill>
              <a:schemeClr val="accent2"/>
            </a:solidFill>
            <a:round/>
            <a:headEnd/>
            <a:tailEnd type="stealth" w="lg" len="lg"/>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txBody>
          <a:bodyPr wrap="none" anchor="ctr"/>
          <a:lstStyle/>
          <a:p>
            <a:pPr>
              <a:defRPr/>
            </a:pPr>
            <a:endParaRPr lang="en-US">
              <a:cs typeface="Arial Unicode MS" charset="0"/>
            </a:endParaRPr>
          </a:p>
        </p:txBody>
      </p:sp>
      <p:sp>
        <p:nvSpPr>
          <p:cNvPr id="143659" name="Line 310"/>
          <p:cNvSpPr>
            <a:spLocks noChangeShapeType="1"/>
          </p:cNvSpPr>
          <p:nvPr/>
        </p:nvSpPr>
        <p:spPr bwMode="auto">
          <a:xfrm flipV="1">
            <a:off x="2857500" y="4232275"/>
            <a:ext cx="1588" cy="623888"/>
          </a:xfrm>
          <a:prstGeom prst="line">
            <a:avLst/>
          </a:prstGeom>
          <a:noFill/>
          <a:ln w="38100">
            <a:solidFill>
              <a:srgbClr val="00FF99"/>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143660" name="Line 311"/>
          <p:cNvSpPr>
            <a:spLocks noChangeShapeType="1"/>
          </p:cNvSpPr>
          <p:nvPr/>
        </p:nvSpPr>
        <p:spPr bwMode="auto">
          <a:xfrm>
            <a:off x="5770563" y="4232275"/>
            <a:ext cx="1587" cy="623888"/>
          </a:xfrm>
          <a:prstGeom prst="line">
            <a:avLst/>
          </a:prstGeom>
          <a:noFill/>
          <a:ln w="38100">
            <a:solidFill>
              <a:srgbClr val="00FF99"/>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110897" name="Rectangle 312"/>
          <p:cNvSpPr>
            <a:spLocks noChangeArrowheads="1"/>
          </p:cNvSpPr>
          <p:nvPr/>
        </p:nvSpPr>
        <p:spPr bwMode="auto">
          <a:xfrm>
            <a:off x="3333750" y="5272088"/>
            <a:ext cx="766763" cy="246062"/>
          </a:xfrm>
          <a:prstGeom prst="rect">
            <a:avLst/>
          </a:prstGeom>
          <a:noFill/>
          <a:ln w="9525">
            <a:noFill/>
            <a:miter lim="800000"/>
            <a:headEnd/>
            <a:tailEnd/>
          </a:ln>
        </p:spPr>
        <p:txBody>
          <a:bodyPr wrap="none" lIns="0" tIns="0" rIns="0" bIns="0">
            <a:spAutoFit/>
          </a:bodyPr>
          <a:lstStyle/>
          <a:p>
            <a:pPr>
              <a:defRPr/>
            </a:pPr>
            <a:r>
              <a:rPr lang="pt-BR" sz="1600" b="1" dirty="0">
                <a:solidFill>
                  <a:schemeClr val="accent6"/>
                </a:solidFill>
                <a:latin typeface="Comic Sans MS" pitchFamily="66" charset="0"/>
                <a:ea typeface="+mn-ea"/>
                <a:cs typeface="Arial Unicode MS" charset="0"/>
              </a:rPr>
              <a:t>Emissão</a:t>
            </a:r>
            <a:endParaRPr lang="pt-BR" sz="1600" dirty="0">
              <a:solidFill>
                <a:schemeClr val="accent6"/>
              </a:solidFill>
              <a:latin typeface="Comic Sans MS" pitchFamily="66" charset="0"/>
              <a:ea typeface="+mn-ea"/>
              <a:cs typeface="Arial Unicode MS" charset="0"/>
            </a:endParaRPr>
          </a:p>
        </p:txBody>
      </p:sp>
      <p:sp>
        <p:nvSpPr>
          <p:cNvPr id="110898" name="Rectangle 313"/>
          <p:cNvSpPr>
            <a:spLocks noChangeArrowheads="1"/>
          </p:cNvSpPr>
          <p:nvPr/>
        </p:nvSpPr>
        <p:spPr bwMode="auto">
          <a:xfrm>
            <a:off x="4889500" y="5272088"/>
            <a:ext cx="692150" cy="246062"/>
          </a:xfrm>
          <a:prstGeom prst="rect">
            <a:avLst/>
          </a:prstGeom>
          <a:noFill/>
          <a:ln w="9525">
            <a:noFill/>
            <a:miter lim="800000"/>
            <a:headEnd/>
            <a:tailEnd/>
          </a:ln>
        </p:spPr>
        <p:txBody>
          <a:bodyPr wrap="none" lIns="0" tIns="0" rIns="0" bIns="0">
            <a:spAutoFit/>
          </a:bodyPr>
          <a:lstStyle/>
          <a:p>
            <a:pPr>
              <a:defRPr/>
            </a:pPr>
            <a:r>
              <a:rPr lang="pt-BR" sz="1600" b="1" dirty="0">
                <a:solidFill>
                  <a:schemeClr val="accent6"/>
                </a:solidFill>
                <a:latin typeface="Comic Sans MS" pitchFamily="66" charset="0"/>
                <a:ea typeface="+mn-ea"/>
                <a:cs typeface="Arial Unicode MS" charset="0"/>
              </a:rPr>
              <a:t>Neutro</a:t>
            </a:r>
            <a:endParaRPr lang="pt-BR" sz="1600" dirty="0">
              <a:solidFill>
                <a:schemeClr val="accent6"/>
              </a:solidFill>
              <a:latin typeface="Comic Sans MS" pitchFamily="66" charset="0"/>
              <a:ea typeface="+mn-ea"/>
              <a:cs typeface="Arial Unicode MS" charset="0"/>
            </a:endParaRPr>
          </a:p>
        </p:txBody>
      </p:sp>
      <p:sp>
        <p:nvSpPr>
          <p:cNvPr id="110899" name="Rectangle 314"/>
          <p:cNvSpPr>
            <a:spLocks noChangeArrowheads="1"/>
          </p:cNvSpPr>
          <p:nvPr/>
        </p:nvSpPr>
        <p:spPr bwMode="auto">
          <a:xfrm>
            <a:off x="6391275" y="5272088"/>
            <a:ext cx="987425" cy="246062"/>
          </a:xfrm>
          <a:prstGeom prst="rect">
            <a:avLst/>
          </a:prstGeom>
          <a:noFill/>
          <a:ln w="9525">
            <a:noFill/>
            <a:miter lim="800000"/>
            <a:headEnd/>
            <a:tailEnd/>
          </a:ln>
        </p:spPr>
        <p:txBody>
          <a:bodyPr wrap="none" lIns="0" tIns="0" rIns="0" bIns="0">
            <a:spAutoFit/>
          </a:bodyPr>
          <a:lstStyle/>
          <a:p>
            <a:pPr>
              <a:defRPr/>
            </a:pPr>
            <a:r>
              <a:rPr lang="pt-BR" sz="1600" b="1" dirty="0">
                <a:solidFill>
                  <a:schemeClr val="accent6"/>
                </a:solidFill>
                <a:latin typeface="Comic Sans MS" pitchFamily="66" charset="0"/>
                <a:ea typeface="+mn-ea"/>
                <a:cs typeface="Arial Unicode MS" charset="0"/>
              </a:rPr>
              <a:t>Sequestro</a:t>
            </a:r>
            <a:endParaRPr lang="pt-BR" sz="1600" dirty="0">
              <a:solidFill>
                <a:schemeClr val="accent6"/>
              </a:solidFill>
              <a:latin typeface="Comic Sans MS" pitchFamily="66" charset="0"/>
              <a:ea typeface="+mn-ea"/>
              <a:cs typeface="Arial Unicode MS" charset="0"/>
            </a:endParaRPr>
          </a:p>
        </p:txBody>
      </p:sp>
      <p:sp>
        <p:nvSpPr>
          <p:cNvPr id="143664" name="Line 315"/>
          <p:cNvSpPr>
            <a:spLocks noChangeShapeType="1"/>
          </p:cNvSpPr>
          <p:nvPr/>
        </p:nvSpPr>
        <p:spPr bwMode="auto">
          <a:xfrm>
            <a:off x="1503363" y="2997200"/>
            <a:ext cx="1354137" cy="158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65" name="Freeform 316"/>
          <p:cNvSpPr>
            <a:spLocks/>
          </p:cNvSpPr>
          <p:nvPr/>
        </p:nvSpPr>
        <p:spPr bwMode="auto">
          <a:xfrm>
            <a:off x="2814638" y="2963863"/>
            <a:ext cx="1433512" cy="998537"/>
          </a:xfrm>
          <a:custGeom>
            <a:avLst/>
            <a:gdLst>
              <a:gd name="T0" fmla="*/ 2147483647 w 1893"/>
              <a:gd name="T1" fmla="*/ 2147483647 h 1355"/>
              <a:gd name="T2" fmla="*/ 2147483647 w 1893"/>
              <a:gd name="T3" fmla="*/ 2147483647 h 1355"/>
              <a:gd name="T4" fmla="*/ 2147483647 w 1893"/>
              <a:gd name="T5" fmla="*/ 2147483647 h 1355"/>
              <a:gd name="T6" fmla="*/ 2147483647 w 1893"/>
              <a:gd name="T7" fmla="*/ 2147483647 h 1355"/>
              <a:gd name="T8" fmla="*/ 2147483647 w 1893"/>
              <a:gd name="T9" fmla="*/ 2147483647 h 1355"/>
              <a:gd name="T10" fmla="*/ 2147483647 w 1893"/>
              <a:gd name="T11" fmla="*/ 2147483647 h 1355"/>
              <a:gd name="T12" fmla="*/ 2147483647 w 1893"/>
              <a:gd name="T13" fmla="*/ 2147483647 h 1355"/>
              <a:gd name="T14" fmla="*/ 2147483647 w 1893"/>
              <a:gd name="T15" fmla="*/ 2147483647 h 1355"/>
              <a:gd name="T16" fmla="*/ 2147483647 w 1893"/>
              <a:gd name="T17" fmla="*/ 2147483647 h 1355"/>
              <a:gd name="T18" fmla="*/ 2147483647 w 1893"/>
              <a:gd name="T19" fmla="*/ 2147483647 h 1355"/>
              <a:gd name="T20" fmla="*/ 2147483647 w 1893"/>
              <a:gd name="T21" fmla="*/ 2147483647 h 1355"/>
              <a:gd name="T22" fmla="*/ 2147483647 w 1893"/>
              <a:gd name="T23" fmla="*/ 2147483647 h 1355"/>
              <a:gd name="T24" fmla="*/ 2147483647 w 1893"/>
              <a:gd name="T25" fmla="*/ 2147483647 h 1355"/>
              <a:gd name="T26" fmla="*/ 2147483647 w 1893"/>
              <a:gd name="T27" fmla="*/ 2147483647 h 1355"/>
              <a:gd name="T28" fmla="*/ 2147483647 w 1893"/>
              <a:gd name="T29" fmla="*/ 2147483647 h 1355"/>
              <a:gd name="T30" fmla="*/ 2147483647 w 1893"/>
              <a:gd name="T31" fmla="*/ 2147483647 h 1355"/>
              <a:gd name="T32" fmla="*/ 2147483647 w 1893"/>
              <a:gd name="T33" fmla="*/ 2147483647 h 1355"/>
              <a:gd name="T34" fmla="*/ 2147483647 w 1893"/>
              <a:gd name="T35" fmla="*/ 2147483647 h 1355"/>
              <a:gd name="T36" fmla="*/ 2147483647 w 1893"/>
              <a:gd name="T37" fmla="*/ 2147483647 h 1355"/>
              <a:gd name="T38" fmla="*/ 2147483647 w 1893"/>
              <a:gd name="T39" fmla="*/ 2147483647 h 1355"/>
              <a:gd name="T40" fmla="*/ 2147483647 w 1893"/>
              <a:gd name="T41" fmla="*/ 0 h 1355"/>
              <a:gd name="T42" fmla="*/ 2147483647 w 1893"/>
              <a:gd name="T43" fmla="*/ 2147483647 h 1355"/>
              <a:gd name="T44" fmla="*/ 2147483647 w 1893"/>
              <a:gd name="T45" fmla="*/ 2147483647 h 1355"/>
              <a:gd name="T46" fmla="*/ 2147483647 w 1893"/>
              <a:gd name="T47" fmla="*/ 2147483647 h 1355"/>
              <a:gd name="T48" fmla="*/ 2147483647 w 1893"/>
              <a:gd name="T49" fmla="*/ 2147483647 h 1355"/>
              <a:gd name="T50" fmla="*/ 2147483647 w 1893"/>
              <a:gd name="T51" fmla="*/ 2147483647 h 1355"/>
              <a:gd name="T52" fmla="*/ 2147483647 w 1893"/>
              <a:gd name="T53" fmla="*/ 2147483647 h 1355"/>
              <a:gd name="T54" fmla="*/ 2147483647 w 1893"/>
              <a:gd name="T55" fmla="*/ 2147483647 h 1355"/>
              <a:gd name="T56" fmla="*/ 2147483647 w 1893"/>
              <a:gd name="T57" fmla="*/ 2147483647 h 1355"/>
              <a:gd name="T58" fmla="*/ 2147483647 w 1893"/>
              <a:gd name="T59" fmla="*/ 2147483647 h 1355"/>
              <a:gd name="T60" fmla="*/ 2147483647 w 1893"/>
              <a:gd name="T61" fmla="*/ 2147483647 h 1355"/>
              <a:gd name="T62" fmla="*/ 2147483647 w 1893"/>
              <a:gd name="T63" fmla="*/ 2147483647 h 1355"/>
              <a:gd name="T64" fmla="*/ 2147483647 w 1893"/>
              <a:gd name="T65" fmla="*/ 2147483647 h 1355"/>
              <a:gd name="T66" fmla="*/ 2147483647 w 1893"/>
              <a:gd name="T67" fmla="*/ 2147483647 h 1355"/>
              <a:gd name="T68" fmla="*/ 2147483647 w 1893"/>
              <a:gd name="T69" fmla="*/ 2147483647 h 1355"/>
              <a:gd name="T70" fmla="*/ 2147483647 w 1893"/>
              <a:gd name="T71" fmla="*/ 2147483647 h 1355"/>
              <a:gd name="T72" fmla="*/ 2147483647 w 1893"/>
              <a:gd name="T73" fmla="*/ 2147483647 h 1355"/>
              <a:gd name="T74" fmla="*/ 2147483647 w 1893"/>
              <a:gd name="T75" fmla="*/ 2147483647 h 1355"/>
              <a:gd name="T76" fmla="*/ 2147483647 w 1893"/>
              <a:gd name="T77" fmla="*/ 2147483647 h 13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93"/>
              <a:gd name="T118" fmla="*/ 0 h 1355"/>
              <a:gd name="T119" fmla="*/ 1893 w 1893"/>
              <a:gd name="T120" fmla="*/ 1355 h 13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93" h="1355">
                <a:moveTo>
                  <a:pt x="1889" y="1355"/>
                </a:moveTo>
                <a:lnTo>
                  <a:pt x="1893" y="1311"/>
                </a:lnTo>
                <a:lnTo>
                  <a:pt x="1793" y="1303"/>
                </a:lnTo>
                <a:lnTo>
                  <a:pt x="1698" y="1292"/>
                </a:lnTo>
                <a:lnTo>
                  <a:pt x="1604" y="1279"/>
                </a:lnTo>
                <a:lnTo>
                  <a:pt x="1511" y="1262"/>
                </a:lnTo>
                <a:lnTo>
                  <a:pt x="1511" y="1285"/>
                </a:lnTo>
                <a:lnTo>
                  <a:pt x="1519" y="1264"/>
                </a:lnTo>
                <a:lnTo>
                  <a:pt x="1430" y="1244"/>
                </a:lnTo>
                <a:lnTo>
                  <a:pt x="1341" y="1222"/>
                </a:lnTo>
                <a:lnTo>
                  <a:pt x="1253" y="1198"/>
                </a:lnTo>
                <a:lnTo>
                  <a:pt x="1168" y="1172"/>
                </a:lnTo>
                <a:lnTo>
                  <a:pt x="1087" y="1142"/>
                </a:lnTo>
                <a:lnTo>
                  <a:pt x="1007" y="1111"/>
                </a:lnTo>
                <a:lnTo>
                  <a:pt x="929" y="1077"/>
                </a:lnTo>
                <a:lnTo>
                  <a:pt x="853" y="1040"/>
                </a:lnTo>
                <a:lnTo>
                  <a:pt x="781" y="1003"/>
                </a:lnTo>
                <a:lnTo>
                  <a:pt x="712" y="963"/>
                </a:lnTo>
                <a:lnTo>
                  <a:pt x="645" y="920"/>
                </a:lnTo>
                <a:lnTo>
                  <a:pt x="636" y="940"/>
                </a:lnTo>
                <a:lnTo>
                  <a:pt x="653" y="926"/>
                </a:lnTo>
                <a:lnTo>
                  <a:pt x="588" y="881"/>
                </a:lnTo>
                <a:lnTo>
                  <a:pt x="527" y="835"/>
                </a:lnTo>
                <a:lnTo>
                  <a:pt x="469" y="789"/>
                </a:lnTo>
                <a:lnTo>
                  <a:pt x="415" y="739"/>
                </a:lnTo>
                <a:lnTo>
                  <a:pt x="363" y="689"/>
                </a:lnTo>
                <a:lnTo>
                  <a:pt x="315" y="637"/>
                </a:lnTo>
                <a:lnTo>
                  <a:pt x="271" y="583"/>
                </a:lnTo>
                <a:lnTo>
                  <a:pt x="230" y="528"/>
                </a:lnTo>
                <a:lnTo>
                  <a:pt x="213" y="542"/>
                </a:lnTo>
                <a:lnTo>
                  <a:pt x="234" y="535"/>
                </a:lnTo>
                <a:lnTo>
                  <a:pt x="197" y="479"/>
                </a:lnTo>
                <a:lnTo>
                  <a:pt x="163" y="420"/>
                </a:lnTo>
                <a:lnTo>
                  <a:pt x="134" y="363"/>
                </a:lnTo>
                <a:lnTo>
                  <a:pt x="108" y="304"/>
                </a:lnTo>
                <a:lnTo>
                  <a:pt x="87" y="242"/>
                </a:lnTo>
                <a:lnTo>
                  <a:pt x="69" y="181"/>
                </a:lnTo>
                <a:lnTo>
                  <a:pt x="56" y="118"/>
                </a:lnTo>
                <a:lnTo>
                  <a:pt x="35" y="128"/>
                </a:lnTo>
                <a:lnTo>
                  <a:pt x="58" y="128"/>
                </a:lnTo>
                <a:lnTo>
                  <a:pt x="48" y="63"/>
                </a:lnTo>
                <a:lnTo>
                  <a:pt x="45" y="0"/>
                </a:lnTo>
                <a:lnTo>
                  <a:pt x="0" y="2"/>
                </a:lnTo>
                <a:lnTo>
                  <a:pt x="4" y="63"/>
                </a:lnTo>
                <a:lnTo>
                  <a:pt x="13" y="128"/>
                </a:lnTo>
                <a:lnTo>
                  <a:pt x="15" y="135"/>
                </a:lnTo>
                <a:lnTo>
                  <a:pt x="28" y="198"/>
                </a:lnTo>
                <a:lnTo>
                  <a:pt x="46" y="259"/>
                </a:lnTo>
                <a:lnTo>
                  <a:pt x="67" y="320"/>
                </a:lnTo>
                <a:lnTo>
                  <a:pt x="93" y="379"/>
                </a:lnTo>
                <a:lnTo>
                  <a:pt x="122" y="437"/>
                </a:lnTo>
                <a:lnTo>
                  <a:pt x="156" y="496"/>
                </a:lnTo>
                <a:lnTo>
                  <a:pt x="193" y="552"/>
                </a:lnTo>
                <a:lnTo>
                  <a:pt x="198" y="559"/>
                </a:lnTo>
                <a:lnTo>
                  <a:pt x="239" y="615"/>
                </a:lnTo>
                <a:lnTo>
                  <a:pt x="284" y="668"/>
                </a:lnTo>
                <a:lnTo>
                  <a:pt x="332" y="720"/>
                </a:lnTo>
                <a:lnTo>
                  <a:pt x="384" y="770"/>
                </a:lnTo>
                <a:lnTo>
                  <a:pt x="438" y="820"/>
                </a:lnTo>
                <a:lnTo>
                  <a:pt x="495" y="866"/>
                </a:lnTo>
                <a:lnTo>
                  <a:pt x="556" y="913"/>
                </a:lnTo>
                <a:lnTo>
                  <a:pt x="621" y="957"/>
                </a:lnTo>
                <a:lnTo>
                  <a:pt x="629" y="961"/>
                </a:lnTo>
                <a:lnTo>
                  <a:pt x="695" y="1003"/>
                </a:lnTo>
                <a:lnTo>
                  <a:pt x="764" y="1044"/>
                </a:lnTo>
                <a:lnTo>
                  <a:pt x="836" y="1081"/>
                </a:lnTo>
                <a:lnTo>
                  <a:pt x="912" y="1118"/>
                </a:lnTo>
                <a:lnTo>
                  <a:pt x="990" y="1151"/>
                </a:lnTo>
                <a:lnTo>
                  <a:pt x="1070" y="1183"/>
                </a:lnTo>
                <a:lnTo>
                  <a:pt x="1151" y="1212"/>
                </a:lnTo>
                <a:lnTo>
                  <a:pt x="1237" y="1238"/>
                </a:lnTo>
                <a:lnTo>
                  <a:pt x="1324" y="1262"/>
                </a:lnTo>
                <a:lnTo>
                  <a:pt x="1413" y="1285"/>
                </a:lnTo>
                <a:lnTo>
                  <a:pt x="1502" y="1305"/>
                </a:lnTo>
                <a:lnTo>
                  <a:pt x="1511" y="1307"/>
                </a:lnTo>
                <a:lnTo>
                  <a:pt x="1604" y="1323"/>
                </a:lnTo>
                <a:lnTo>
                  <a:pt x="1698" y="1336"/>
                </a:lnTo>
                <a:lnTo>
                  <a:pt x="1793" y="1348"/>
                </a:lnTo>
                <a:lnTo>
                  <a:pt x="1889" y="1355"/>
                </a:lnTo>
                <a:close/>
              </a:path>
            </a:pathLst>
          </a:custGeom>
          <a:solidFill>
            <a:srgbClr val="FF0000"/>
          </a:solidFill>
          <a:ln w="9525">
            <a:solidFill>
              <a:srgbClr val="FF0000"/>
            </a:solidFill>
            <a:round/>
            <a:headEnd/>
            <a:tailEnd/>
          </a:ln>
        </p:spPr>
        <p:txBody>
          <a:bodyPr/>
          <a:lstStyle/>
          <a:p>
            <a:endParaRPr lang="en-US"/>
          </a:p>
        </p:txBody>
      </p:sp>
      <p:sp>
        <p:nvSpPr>
          <p:cNvPr id="110902" name="Rectangle 317"/>
          <p:cNvSpPr>
            <a:spLocks noChangeArrowheads="1"/>
          </p:cNvSpPr>
          <p:nvPr/>
        </p:nvSpPr>
        <p:spPr bwMode="auto">
          <a:xfrm>
            <a:off x="1503363" y="1439863"/>
            <a:ext cx="33337" cy="2628900"/>
          </a:xfrm>
          <a:prstGeom prst="rect">
            <a:avLst/>
          </a:prstGeom>
          <a:solidFill>
            <a:schemeClr val="accent6"/>
          </a:solidFill>
          <a:ln>
            <a:headEnd/>
            <a:tailEnd/>
          </a:ln>
        </p:spPr>
        <p:style>
          <a:lnRef idx="2">
            <a:schemeClr val="accent2"/>
          </a:lnRef>
          <a:fillRef idx="1">
            <a:schemeClr val="lt1"/>
          </a:fillRef>
          <a:effectRef idx="0">
            <a:schemeClr val="accent2"/>
          </a:effectRef>
          <a:fontRef idx="minor">
            <a:schemeClr val="dk1"/>
          </a:fontRef>
        </p:style>
        <p:txBody>
          <a:bodyPr/>
          <a:lstStyle/>
          <a:p>
            <a:pPr>
              <a:defRPr/>
            </a:pPr>
            <a:endParaRPr lang="en-US"/>
          </a:p>
        </p:txBody>
      </p:sp>
      <p:sp>
        <p:nvSpPr>
          <p:cNvPr id="143667" name="Arc 318"/>
          <p:cNvSpPr>
            <a:spLocks/>
          </p:cNvSpPr>
          <p:nvPr/>
        </p:nvSpPr>
        <p:spPr bwMode="auto">
          <a:xfrm rot="11382740" flipV="1">
            <a:off x="5851525" y="3094038"/>
            <a:ext cx="1471613" cy="982662"/>
          </a:xfrm>
          <a:custGeom>
            <a:avLst/>
            <a:gdLst>
              <a:gd name="T0" fmla="*/ 2147483647 w 21600"/>
              <a:gd name="T1" fmla="*/ 0 h 21492"/>
              <a:gd name="T2" fmla="*/ 2147483647 w 21600"/>
              <a:gd name="T3" fmla="*/ 2147483647 h 21492"/>
              <a:gd name="T4" fmla="*/ 0 w 21600"/>
              <a:gd name="T5" fmla="*/ 2147483647 h 21492"/>
              <a:gd name="T6" fmla="*/ 0 60000 65536"/>
              <a:gd name="T7" fmla="*/ 0 60000 65536"/>
              <a:gd name="T8" fmla="*/ 0 60000 65536"/>
              <a:gd name="T9" fmla="*/ 0 w 21600"/>
              <a:gd name="T10" fmla="*/ 0 h 21492"/>
              <a:gd name="T11" fmla="*/ 21600 w 21600"/>
              <a:gd name="T12" fmla="*/ 21492 h 21492"/>
            </a:gdLst>
            <a:ahLst/>
            <a:cxnLst>
              <a:cxn ang="T6">
                <a:pos x="T0" y="T1"/>
              </a:cxn>
              <a:cxn ang="T7">
                <a:pos x="T2" y="T3"/>
              </a:cxn>
              <a:cxn ang="T8">
                <a:pos x="T4" y="T5"/>
              </a:cxn>
            </a:cxnLst>
            <a:rect l="T9" t="T10" r="T11" b="T12"/>
            <a:pathLst>
              <a:path w="21600" h="21492" fill="none" extrusionOk="0">
                <a:moveTo>
                  <a:pt x="2157" y="0"/>
                </a:moveTo>
                <a:cubicBezTo>
                  <a:pt x="13196" y="1108"/>
                  <a:pt x="21600" y="10398"/>
                  <a:pt x="21600" y="21492"/>
                </a:cubicBezTo>
              </a:path>
              <a:path w="21600" h="21492" stroke="0" extrusionOk="0">
                <a:moveTo>
                  <a:pt x="2157" y="0"/>
                </a:moveTo>
                <a:cubicBezTo>
                  <a:pt x="13196" y="1108"/>
                  <a:pt x="21600" y="10398"/>
                  <a:pt x="21600" y="21492"/>
                </a:cubicBezTo>
                <a:lnTo>
                  <a:pt x="0" y="21492"/>
                </a:lnTo>
                <a:lnTo>
                  <a:pt x="2157" y="0"/>
                </a:lnTo>
                <a:close/>
              </a:path>
            </a:pathLst>
          </a:custGeom>
          <a:noFill/>
          <a:ln w="38100">
            <a:solidFill>
              <a:srgbClr val="FC012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3668" name="Arc 319"/>
          <p:cNvSpPr>
            <a:spLocks/>
          </p:cNvSpPr>
          <p:nvPr/>
        </p:nvSpPr>
        <p:spPr bwMode="auto">
          <a:xfrm rot="11382740" flipV="1">
            <a:off x="5862638" y="2636838"/>
            <a:ext cx="1471612" cy="1439862"/>
          </a:xfrm>
          <a:custGeom>
            <a:avLst/>
            <a:gdLst>
              <a:gd name="T0" fmla="*/ 2147483647 w 21600"/>
              <a:gd name="T1" fmla="*/ 0 h 21492"/>
              <a:gd name="T2" fmla="*/ 2147483647 w 21600"/>
              <a:gd name="T3" fmla="*/ 2147483647 h 21492"/>
              <a:gd name="T4" fmla="*/ 0 w 21600"/>
              <a:gd name="T5" fmla="*/ 2147483647 h 21492"/>
              <a:gd name="T6" fmla="*/ 0 60000 65536"/>
              <a:gd name="T7" fmla="*/ 0 60000 65536"/>
              <a:gd name="T8" fmla="*/ 0 60000 65536"/>
              <a:gd name="T9" fmla="*/ 0 w 21600"/>
              <a:gd name="T10" fmla="*/ 0 h 21492"/>
              <a:gd name="T11" fmla="*/ 21600 w 21600"/>
              <a:gd name="T12" fmla="*/ 21492 h 21492"/>
            </a:gdLst>
            <a:ahLst/>
            <a:cxnLst>
              <a:cxn ang="T6">
                <a:pos x="T0" y="T1"/>
              </a:cxn>
              <a:cxn ang="T7">
                <a:pos x="T2" y="T3"/>
              </a:cxn>
              <a:cxn ang="T8">
                <a:pos x="T4" y="T5"/>
              </a:cxn>
            </a:cxnLst>
            <a:rect l="T9" t="T10" r="T11" b="T12"/>
            <a:pathLst>
              <a:path w="21600" h="21492" fill="none" extrusionOk="0">
                <a:moveTo>
                  <a:pt x="2157" y="0"/>
                </a:moveTo>
                <a:cubicBezTo>
                  <a:pt x="13196" y="1108"/>
                  <a:pt x="21600" y="10398"/>
                  <a:pt x="21600" y="21492"/>
                </a:cubicBezTo>
              </a:path>
              <a:path w="21600" h="21492" stroke="0" extrusionOk="0">
                <a:moveTo>
                  <a:pt x="2157" y="0"/>
                </a:moveTo>
                <a:cubicBezTo>
                  <a:pt x="13196" y="1108"/>
                  <a:pt x="21600" y="10398"/>
                  <a:pt x="21600" y="21492"/>
                </a:cubicBezTo>
                <a:lnTo>
                  <a:pt x="0" y="21492"/>
                </a:lnTo>
                <a:lnTo>
                  <a:pt x="2157" y="0"/>
                </a:lnTo>
                <a:close/>
              </a:path>
            </a:pathLst>
          </a:custGeom>
          <a:noFill/>
          <a:ln w="38100">
            <a:solidFill>
              <a:srgbClr val="FC012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43669" name="Group 335"/>
          <p:cNvGrpSpPr>
            <a:grpSpLocks/>
          </p:cNvGrpSpPr>
          <p:nvPr/>
        </p:nvGrpSpPr>
        <p:grpSpPr bwMode="auto">
          <a:xfrm>
            <a:off x="6203950" y="2492375"/>
            <a:ext cx="739775" cy="341313"/>
            <a:chOff x="4396" y="1570"/>
            <a:chExt cx="525" cy="215"/>
          </a:xfrm>
        </p:grpSpPr>
        <p:sp>
          <p:nvSpPr>
            <p:cNvPr id="143678" name="Rectangle 321"/>
            <p:cNvSpPr>
              <a:spLocks noChangeArrowheads="1"/>
            </p:cNvSpPr>
            <p:nvPr/>
          </p:nvSpPr>
          <p:spPr bwMode="auto">
            <a:xfrm>
              <a:off x="4396" y="1574"/>
              <a:ext cx="118"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79" name="Rectangle 322"/>
            <p:cNvSpPr>
              <a:spLocks noChangeArrowheads="1"/>
            </p:cNvSpPr>
            <p:nvPr/>
          </p:nvSpPr>
          <p:spPr bwMode="auto">
            <a:xfrm>
              <a:off x="4396" y="1570"/>
              <a:ext cx="1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2200" b="1">
                  <a:solidFill>
                    <a:srgbClr val="FFFF00"/>
                  </a:solidFill>
                </a:rPr>
                <a:t>D</a:t>
              </a:r>
              <a:endParaRPr lang="pt-BR" b="1">
                <a:solidFill>
                  <a:srgbClr val="FFFF00"/>
                </a:solidFill>
              </a:endParaRPr>
            </a:p>
          </p:txBody>
        </p:sp>
        <p:sp>
          <p:nvSpPr>
            <p:cNvPr id="143680" name="Rectangle 323"/>
            <p:cNvSpPr>
              <a:spLocks noChangeArrowheads="1"/>
            </p:cNvSpPr>
            <p:nvPr/>
          </p:nvSpPr>
          <p:spPr bwMode="auto">
            <a:xfrm>
              <a:off x="4516" y="1574"/>
              <a:ext cx="405"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81" name="Rectangle 324"/>
            <p:cNvSpPr>
              <a:spLocks noChangeArrowheads="1"/>
            </p:cNvSpPr>
            <p:nvPr/>
          </p:nvSpPr>
          <p:spPr bwMode="auto">
            <a:xfrm>
              <a:off x="4516" y="1572"/>
              <a:ext cx="35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2200" b="1">
                  <a:solidFill>
                    <a:srgbClr val="FFFF00"/>
                  </a:solidFill>
                </a:rPr>
                <a:t>C&gt;0</a:t>
              </a:r>
              <a:endParaRPr lang="pt-BR" b="1">
                <a:solidFill>
                  <a:srgbClr val="FFFF00"/>
                </a:solidFill>
              </a:endParaRPr>
            </a:p>
          </p:txBody>
        </p:sp>
      </p:grpSp>
      <p:grpSp>
        <p:nvGrpSpPr>
          <p:cNvPr id="143670" name="Group 334"/>
          <p:cNvGrpSpPr>
            <a:grpSpLocks/>
          </p:cNvGrpSpPr>
          <p:nvPr/>
        </p:nvGrpSpPr>
        <p:grpSpPr bwMode="auto">
          <a:xfrm>
            <a:off x="3087688" y="2420938"/>
            <a:ext cx="720725" cy="347662"/>
            <a:chOff x="2188" y="1525"/>
            <a:chExt cx="511" cy="219"/>
          </a:xfrm>
        </p:grpSpPr>
        <p:sp>
          <p:nvSpPr>
            <p:cNvPr id="143674" name="Rectangle 326"/>
            <p:cNvSpPr>
              <a:spLocks noChangeArrowheads="1"/>
            </p:cNvSpPr>
            <p:nvPr/>
          </p:nvSpPr>
          <p:spPr bwMode="auto">
            <a:xfrm>
              <a:off x="2188" y="1529"/>
              <a:ext cx="118"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75" name="Rectangle 327"/>
            <p:cNvSpPr>
              <a:spLocks noChangeArrowheads="1"/>
            </p:cNvSpPr>
            <p:nvPr/>
          </p:nvSpPr>
          <p:spPr bwMode="auto">
            <a:xfrm>
              <a:off x="2188" y="1525"/>
              <a:ext cx="1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2200" b="1">
                  <a:solidFill>
                    <a:srgbClr val="FFFF00"/>
                  </a:solidFill>
                </a:rPr>
                <a:t>D</a:t>
              </a:r>
              <a:endParaRPr lang="pt-BR">
                <a:solidFill>
                  <a:srgbClr val="FFFF00"/>
                </a:solidFill>
              </a:endParaRPr>
            </a:p>
          </p:txBody>
        </p:sp>
        <p:sp>
          <p:nvSpPr>
            <p:cNvPr id="143676" name="Rectangle 328"/>
            <p:cNvSpPr>
              <a:spLocks noChangeArrowheads="1"/>
            </p:cNvSpPr>
            <p:nvPr/>
          </p:nvSpPr>
          <p:spPr bwMode="auto">
            <a:xfrm>
              <a:off x="2294" y="1534"/>
              <a:ext cx="405"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677" name="Rectangle 329"/>
            <p:cNvSpPr>
              <a:spLocks noChangeArrowheads="1"/>
            </p:cNvSpPr>
            <p:nvPr/>
          </p:nvSpPr>
          <p:spPr bwMode="auto">
            <a:xfrm>
              <a:off x="2294" y="1531"/>
              <a:ext cx="35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2200" b="1">
                  <a:solidFill>
                    <a:srgbClr val="FFFF00"/>
                  </a:solidFill>
                </a:rPr>
                <a:t>C&lt;0</a:t>
              </a:r>
              <a:endParaRPr lang="pt-BR">
                <a:solidFill>
                  <a:srgbClr val="FFFF00"/>
                </a:solidFill>
              </a:endParaRPr>
            </a:p>
          </p:txBody>
        </p:sp>
      </p:grpSp>
      <p:sp>
        <p:nvSpPr>
          <p:cNvPr id="143671" name="Rectangle 330"/>
          <p:cNvSpPr>
            <a:spLocks noChangeArrowheads="1"/>
          </p:cNvSpPr>
          <p:nvPr/>
        </p:nvSpPr>
        <p:spPr bwMode="auto">
          <a:xfrm>
            <a:off x="3114675" y="2781300"/>
            <a:ext cx="720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700" b="1">
                <a:solidFill>
                  <a:srgbClr val="FFFF00"/>
                </a:solidFill>
              </a:rPr>
              <a:t>Etapa 2</a:t>
            </a:r>
            <a:endParaRPr lang="pt-BR">
              <a:solidFill>
                <a:srgbClr val="FFFF00"/>
              </a:solidFill>
            </a:endParaRPr>
          </a:p>
        </p:txBody>
      </p:sp>
      <p:sp>
        <p:nvSpPr>
          <p:cNvPr id="143672" name="Rectangle 331"/>
          <p:cNvSpPr>
            <a:spLocks noChangeArrowheads="1"/>
          </p:cNvSpPr>
          <p:nvPr/>
        </p:nvSpPr>
        <p:spPr bwMode="auto">
          <a:xfrm>
            <a:off x="6211888" y="2924175"/>
            <a:ext cx="720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700" b="1">
                <a:solidFill>
                  <a:srgbClr val="FDFD0D"/>
                </a:solidFill>
              </a:rPr>
              <a:t>Etapa 4</a:t>
            </a:r>
            <a:endParaRPr lang="pt-BR" b="1">
              <a:solidFill>
                <a:srgbClr val="FDFD0D"/>
              </a:solidFill>
            </a:endParaRPr>
          </a:p>
        </p:txBody>
      </p:sp>
      <p:sp>
        <p:nvSpPr>
          <p:cNvPr id="143673" name="Rectangle 332"/>
          <p:cNvSpPr>
            <a:spLocks noChangeArrowheads="1"/>
          </p:cNvSpPr>
          <p:nvPr/>
        </p:nvSpPr>
        <p:spPr bwMode="auto">
          <a:xfrm>
            <a:off x="679450" y="1041400"/>
            <a:ext cx="73199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7463">
                <a:solidFill>
                  <a:srgbClr val="000000"/>
                </a:solidFill>
                <a:miter lim="800000"/>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347663" y="0"/>
            <a:ext cx="844867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r>
              <a:rPr lang="pt-BR" b="1">
                <a:solidFill>
                  <a:schemeClr val="tx1"/>
                </a:solidFill>
                <a:latin typeface="Comic Sans MS" charset="0"/>
              </a:rPr>
              <a:t>			</a:t>
            </a:r>
          </a:p>
          <a:p>
            <a:r>
              <a:rPr lang="pt-BR" b="1">
                <a:solidFill>
                  <a:schemeClr val="tx1"/>
                </a:solidFill>
                <a:latin typeface="Comic Sans MS" charset="0"/>
              </a:rPr>
              <a:t>			</a:t>
            </a:r>
            <a:r>
              <a:rPr lang="pt-BR" b="1">
                <a:solidFill>
                  <a:srgbClr val="006839"/>
                </a:solidFill>
                <a:latin typeface="Comic Sans MS" charset="0"/>
              </a:rPr>
              <a:t>BIOMA CAATINGA </a:t>
            </a:r>
          </a:p>
          <a:p>
            <a:pPr algn="just"/>
            <a:r>
              <a:rPr lang="pt-BR" b="1">
                <a:solidFill>
                  <a:schemeClr val="tx1"/>
                </a:solidFill>
                <a:latin typeface="Comic Sans MS" charset="0"/>
              </a:rPr>
              <a:t>			</a:t>
            </a:r>
          </a:p>
          <a:p>
            <a:pPr algn="just">
              <a:buFont typeface="Wingdings" charset="0"/>
              <a:buChar char="Ø"/>
            </a:pPr>
            <a:r>
              <a:rPr lang="pt-BR" b="1">
                <a:solidFill>
                  <a:srgbClr val="006839"/>
                </a:solidFill>
                <a:latin typeface="Comic Sans MS" charset="0"/>
              </a:rPr>
              <a:t>Alta biodiversidade</a:t>
            </a:r>
          </a:p>
          <a:p>
            <a:pPr algn="just"/>
            <a:endParaRPr lang="en-US" sz="1600" b="1">
              <a:solidFill>
                <a:schemeClr val="tx1"/>
              </a:solidFill>
              <a:latin typeface="Comic Sans MS" charset="0"/>
            </a:endParaRPr>
          </a:p>
          <a:p>
            <a:pPr algn="just"/>
            <a:endParaRPr lang="pt-BR" sz="1600">
              <a:solidFill>
                <a:schemeClr val="tx1"/>
              </a:solidFill>
              <a:latin typeface="Comic Sans MS" charset="0"/>
            </a:endParaRPr>
          </a:p>
          <a:p>
            <a:pPr algn="just"/>
            <a:endParaRPr lang="pt-BR" sz="1600" b="1">
              <a:solidFill>
                <a:schemeClr val="tx1"/>
              </a:solidFill>
              <a:latin typeface="Comic Sans MS" charset="0"/>
            </a:endParaRPr>
          </a:p>
          <a:p>
            <a:endParaRPr lang="pt-BR" b="1">
              <a:solidFill>
                <a:schemeClr val="tx1"/>
              </a:solidFill>
              <a:latin typeface="Comic Sans MS" charset="0"/>
            </a:endParaRPr>
          </a:p>
          <a:p>
            <a:endParaRPr lang="pt-BR" b="1">
              <a:solidFill>
                <a:schemeClr val="tx1"/>
              </a:solidFill>
              <a:latin typeface="Comic Sans MS" charset="0"/>
            </a:endParaRPr>
          </a:p>
          <a:p>
            <a:endParaRPr lang="pt-BR" b="1">
              <a:solidFill>
                <a:schemeClr val="tx1"/>
              </a:solidFill>
              <a:latin typeface="Comic Sans MS" charset="0"/>
            </a:endParaRPr>
          </a:p>
          <a:p>
            <a:endParaRPr lang="pt-BR" b="1">
              <a:solidFill>
                <a:schemeClr val="tx1"/>
              </a:solidFill>
              <a:latin typeface="Comic Sans MS" charset="0"/>
            </a:endParaRPr>
          </a:p>
          <a:p>
            <a:endParaRPr lang="pt-BR" b="1">
              <a:solidFill>
                <a:schemeClr val="tx1"/>
              </a:solidFill>
              <a:latin typeface="Comic Sans MS" charset="0"/>
            </a:endParaRPr>
          </a:p>
          <a:p>
            <a:endParaRPr lang="pt-BR" b="1">
              <a:solidFill>
                <a:schemeClr val="tx1"/>
              </a:solidFill>
              <a:latin typeface="Comic Sans MS" charset="0"/>
            </a:endParaRPr>
          </a:p>
          <a:p>
            <a:endParaRPr lang="pt-BR" b="1">
              <a:solidFill>
                <a:schemeClr val="tx1"/>
              </a:solidFill>
              <a:latin typeface="Comic Sans MS" charset="0"/>
            </a:endParaRPr>
          </a:p>
          <a:p>
            <a:endParaRPr lang="pt-BR">
              <a:solidFill>
                <a:schemeClr val="tx1"/>
              </a:solidFill>
              <a:latin typeface="Comic Sans MS" charset="0"/>
            </a:endParaRPr>
          </a:p>
        </p:txBody>
      </p:sp>
      <p:pic>
        <p:nvPicPr>
          <p:cNvPr id="21506" name="Picture 6" descr="images"/>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846263" y="2157413"/>
            <a:ext cx="1270000" cy="1076325"/>
          </a:xfrm>
          <a:noFill/>
        </p:spPr>
      </p:pic>
      <p:pic>
        <p:nvPicPr>
          <p:cNvPr id="21507" name="Picture 9" descr="images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138863" y="2252663"/>
            <a:ext cx="1049337" cy="885825"/>
          </a:xfrm>
          <a:noFill/>
        </p:spPr>
      </p:pic>
      <p:pic>
        <p:nvPicPr>
          <p:cNvPr id="21508" name="Picture 12" descr="images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989138" y="4437063"/>
            <a:ext cx="982662" cy="1200150"/>
          </a:xfrm>
          <a:noFill/>
        </p:spPr>
      </p:pic>
      <p:pic>
        <p:nvPicPr>
          <p:cNvPr id="21509" name="Picture 15" descr="images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900" y="5484813"/>
            <a:ext cx="14351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6" descr="images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8700" y="4221163"/>
            <a:ext cx="1214438"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 descr="C:\Documents and Settings\User\My Documents\EMBRAPA SEMI-ÁRIDO 2009\Capítulo INSA\palma_flor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8700" y="5516563"/>
            <a:ext cx="1589088"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3" descr="C:\Documents and Settings\User\My Documents\EMBRAPA SEMI-ÁRIDO 2009\Capítulo INSA\P101026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5300" y="4248150"/>
            <a:ext cx="30416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2" descr="D:\FotosMarcelino\DSC0436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241800"/>
            <a:ext cx="3048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7" descr="images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5138" y="4797425"/>
            <a:ext cx="10588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ela 13"/>
          <p:cNvGraphicFramePr>
            <a:graphicFrameLocks noGrp="1"/>
          </p:cNvGraphicFramePr>
          <p:nvPr/>
        </p:nvGraphicFramePr>
        <p:xfrm>
          <a:off x="1270000" y="1914525"/>
          <a:ext cx="6159500" cy="1371600"/>
        </p:xfrm>
        <a:graphic>
          <a:graphicData uri="http://schemas.openxmlformats.org/drawingml/2006/table">
            <a:tbl>
              <a:tblPr/>
              <a:tblGrid>
                <a:gridCol w="1186745"/>
                <a:gridCol w="1525411"/>
                <a:gridCol w="3447344"/>
              </a:tblGrid>
              <a:tr h="293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Comic Sans MS" charset="0"/>
                        <a:ea typeface="ＭＳ Ｐゴシック" charset="0"/>
                        <a:cs typeface="Arial Unicode MS" charset="0"/>
                      </a:endParaRPr>
                    </a:p>
                  </a:txBody>
                  <a:tcPr marL="81280" marR="81280" horzOverflow="overflow">
                    <a:lnL>
                      <a:noFill/>
                    </a:lnL>
                    <a:lnR>
                      <a:noFill/>
                    </a:lnR>
                    <a:lnT>
                      <a:noFill/>
                    </a:lnT>
                    <a:lnB>
                      <a:noFill/>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Comic Sans MS" charset="0"/>
                          <a:ea typeface="ＭＳ Ｐゴシック" charset="0"/>
                          <a:cs typeface="Arial Unicode MS" charset="0"/>
                        </a:rPr>
                        <a:t>Espécies</a:t>
                      </a:r>
                      <a:endParaRPr kumimoji="0" lang="pt-BR" sz="2400" b="1" i="0" u="none" strike="noStrike" cap="none" normalizeH="0" baseline="0">
                        <a:ln>
                          <a:noFill/>
                        </a:ln>
                        <a:solidFill>
                          <a:srgbClr val="FFFFFF"/>
                        </a:solidFill>
                        <a:effectLst/>
                        <a:latin typeface="Comic Sans MS" charset="0"/>
                        <a:ea typeface="ＭＳ Ｐゴシック" charset="0"/>
                        <a:cs typeface="Arial Unicode MS" charset="0"/>
                      </a:endParaRPr>
                    </a:p>
                  </a:txBody>
                  <a:tcPr marL="81280" marR="81280" horzOverflow="overflow">
                    <a:lnL>
                      <a:noFill/>
                    </a:lnL>
                    <a:lnR>
                      <a:noFill/>
                    </a:lnR>
                    <a:lnT>
                      <a:noFill/>
                    </a:lnT>
                    <a:lnB>
                      <a:noFill/>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Comic Sans MS" charset="0"/>
                          <a:ea typeface="ＭＳ Ｐゴシック" charset="0"/>
                          <a:cs typeface="Arial Unicode MS" charset="0"/>
                        </a:rPr>
                        <a:t>Espécies endêmicas </a:t>
                      </a:r>
                      <a:endParaRPr kumimoji="0" lang="pt-BR" sz="2400" b="1" i="0" u="none" strike="noStrike" cap="none" normalizeH="0" baseline="0">
                        <a:ln>
                          <a:noFill/>
                        </a:ln>
                        <a:solidFill>
                          <a:srgbClr val="FFFFFF"/>
                        </a:solidFill>
                        <a:effectLst/>
                        <a:latin typeface="Comic Sans MS" charset="0"/>
                        <a:ea typeface="ＭＳ Ｐゴシック" charset="0"/>
                        <a:cs typeface="Arial Unicode MS" charset="0"/>
                      </a:endParaRPr>
                    </a:p>
                  </a:txBody>
                  <a:tcPr marL="81280" marR="81280" horzOverflow="overflow">
                    <a:lnL>
                      <a:noFill/>
                    </a:lnL>
                    <a:lnR>
                      <a:noFill/>
                    </a:lnR>
                    <a:lnT>
                      <a:noFill/>
                    </a:lnT>
                    <a:lnB>
                      <a:noFill/>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FFFFFF"/>
                          </a:solidFill>
                          <a:effectLst/>
                          <a:latin typeface="Comic Sans MS" charset="0"/>
                          <a:ea typeface="ＭＳ Ｐゴシック" charset="0"/>
                          <a:cs typeface="Arial Unicode MS" charset="0"/>
                        </a:rPr>
                        <a:t>Flora</a:t>
                      </a:r>
                      <a:endParaRPr kumimoji="0" lang="pt-BR" sz="2400" b="0" i="0" u="none" strike="noStrike" cap="none" normalizeH="0" baseline="0">
                        <a:ln>
                          <a:noFill/>
                        </a:ln>
                        <a:solidFill>
                          <a:srgbClr val="FFFFFF"/>
                        </a:solidFill>
                        <a:effectLst/>
                        <a:latin typeface="Comic Sans MS" charset="0"/>
                        <a:ea typeface="ＭＳ Ｐゴシック" charset="0"/>
                        <a:cs typeface="Arial Unicode MS" charset="0"/>
                      </a:endParaRPr>
                    </a:p>
                  </a:txBody>
                  <a:tcPr marL="81280" marR="81280" horzOverflow="overflow">
                    <a:lnL>
                      <a:noFill/>
                    </a:lnL>
                    <a:lnR>
                      <a:noFill/>
                    </a:lnR>
                    <a:lnT>
                      <a:noFill/>
                    </a:lnT>
                    <a:lnB>
                      <a:noFill/>
                    </a:lnB>
                    <a:lnTlToBr>
                      <a:noFill/>
                    </a:lnTlToBr>
                    <a:lnBlToTr>
                      <a:noFill/>
                    </a:lnBlToTr>
                    <a:solidFill>
                      <a:srgbClr val="BFBF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400" b="0" i="0" u="none" strike="noStrike" cap="none" normalizeH="0" baseline="0">
                          <a:ln>
                            <a:noFill/>
                          </a:ln>
                          <a:solidFill>
                            <a:srgbClr val="FFFFFF"/>
                          </a:solidFill>
                          <a:effectLst/>
                          <a:latin typeface="Comic Sans MS" charset="0"/>
                          <a:ea typeface="ＭＳ Ｐゴシック" charset="0"/>
                          <a:cs typeface="Arial Unicode MS" charset="0"/>
                        </a:rPr>
                        <a:t>  1.981 </a:t>
                      </a:r>
                    </a:p>
                  </a:txBody>
                  <a:tcPr marL="81280" marR="81280" horzOverflow="overflow">
                    <a:lnL>
                      <a:noFill/>
                    </a:lnL>
                    <a:lnR>
                      <a:noFill/>
                    </a:lnR>
                    <a:lnT>
                      <a:noFill/>
                    </a:lnT>
                    <a:lnB>
                      <a:noFill/>
                    </a:lnB>
                    <a:lnTlToBr>
                      <a:noFill/>
                    </a:lnTlToBr>
                    <a:lnBlToTr>
                      <a:noFill/>
                    </a:lnBlToTr>
                    <a:solidFill>
                      <a:srgbClr val="BFBF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400" b="0" i="0" u="none" strike="noStrike" cap="none" normalizeH="0" baseline="0">
                          <a:ln>
                            <a:noFill/>
                          </a:ln>
                          <a:solidFill>
                            <a:srgbClr val="FFFFFF"/>
                          </a:solidFill>
                          <a:effectLst/>
                          <a:latin typeface="Comic Sans MS" charset="0"/>
                          <a:ea typeface="ＭＳ Ｐゴシック" charset="0"/>
                          <a:cs typeface="Arial Unicode MS" charset="0"/>
                        </a:rPr>
                        <a:t>          318 </a:t>
                      </a:r>
                    </a:p>
                  </a:txBody>
                  <a:tcPr marL="81280" marR="81280" horzOverflow="overflow">
                    <a:lnL>
                      <a:noFill/>
                    </a:lnL>
                    <a:lnR>
                      <a:noFill/>
                    </a:lnR>
                    <a:lnT>
                      <a:noFill/>
                    </a:lnT>
                    <a:lnB>
                      <a:noFill/>
                    </a:lnB>
                    <a:lnTlToBr>
                      <a:noFill/>
                    </a:lnTlToBr>
                    <a:lnBlToTr>
                      <a:noFill/>
                    </a:lnBlToTr>
                    <a:solidFill>
                      <a:srgbClr val="BFBFBF"/>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FFFFFF"/>
                          </a:solidFill>
                          <a:effectLst/>
                          <a:latin typeface="Comic Sans MS" charset="0"/>
                          <a:ea typeface="ＭＳ Ｐゴシック" charset="0"/>
                          <a:cs typeface="Arial Unicode MS" charset="0"/>
                        </a:rPr>
                        <a:t>Fauna</a:t>
                      </a:r>
                      <a:endParaRPr kumimoji="0" lang="pt-BR" sz="2400" b="0" i="0" u="none" strike="noStrike" cap="none" normalizeH="0" baseline="0">
                        <a:ln>
                          <a:noFill/>
                        </a:ln>
                        <a:solidFill>
                          <a:srgbClr val="FFFFFF"/>
                        </a:solidFill>
                        <a:effectLst/>
                        <a:latin typeface="Comic Sans MS" charset="0"/>
                        <a:ea typeface="ＭＳ Ｐゴシック" charset="0"/>
                        <a:cs typeface="Arial Unicode MS" charset="0"/>
                      </a:endParaRPr>
                    </a:p>
                  </a:txBody>
                  <a:tcPr marL="81280" marR="81280" horzOverflow="overflow">
                    <a:lnL>
                      <a:noFill/>
                    </a:lnL>
                    <a:lnR>
                      <a:noFill/>
                    </a:lnR>
                    <a:lnT>
                      <a:noFill/>
                    </a:lnT>
                    <a:lnB>
                      <a:noFill/>
                    </a:lnB>
                    <a:lnTlToBr>
                      <a:noFill/>
                    </a:lnTlToBr>
                    <a:lnBlToTr>
                      <a:noFill/>
                    </a:lnBlToTr>
                    <a:solidFill>
                      <a:srgbClr val="BFBF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FFFFFF"/>
                          </a:solidFill>
                          <a:effectLst/>
                          <a:latin typeface="Comic Sans MS" charset="0"/>
                          <a:ea typeface="ＭＳ Ｐゴシック" charset="0"/>
                          <a:cs typeface="Arial Unicode MS" charset="0"/>
                        </a:rPr>
                        <a:t>  1.084</a:t>
                      </a:r>
                      <a:endParaRPr kumimoji="0" lang="pt-BR" sz="2400" b="0" i="0" u="none" strike="noStrike" cap="none" normalizeH="0" baseline="0">
                        <a:ln>
                          <a:noFill/>
                        </a:ln>
                        <a:solidFill>
                          <a:srgbClr val="FFFFFF"/>
                        </a:solidFill>
                        <a:effectLst/>
                        <a:latin typeface="Comic Sans MS" charset="0"/>
                        <a:ea typeface="ＭＳ Ｐゴシック" charset="0"/>
                        <a:cs typeface="Arial Unicode MS" charset="0"/>
                      </a:endParaRPr>
                    </a:p>
                  </a:txBody>
                  <a:tcPr marL="81280" marR="81280" horzOverflow="overflow">
                    <a:lnL>
                      <a:noFill/>
                    </a:lnL>
                    <a:lnR>
                      <a:noFill/>
                    </a:lnR>
                    <a:lnT>
                      <a:noFill/>
                    </a:lnT>
                    <a:lnB>
                      <a:noFill/>
                    </a:lnB>
                    <a:lnTlToBr>
                      <a:noFill/>
                    </a:lnTlToBr>
                    <a:lnBlToTr>
                      <a:noFill/>
                    </a:lnBlToTr>
                    <a:solidFill>
                      <a:srgbClr val="BFBF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FFFFFF"/>
                          </a:solidFill>
                          <a:effectLst/>
                          <a:latin typeface="Comic Sans MS" charset="0"/>
                          <a:ea typeface="ＭＳ Ｐゴシック" charset="0"/>
                          <a:cs typeface="Arial Unicode MS" charset="0"/>
                        </a:rPr>
                        <a:t>          185</a:t>
                      </a:r>
                      <a:endParaRPr kumimoji="0" lang="pt-BR" sz="2400" b="0" i="0" u="none" strike="noStrike" cap="none" normalizeH="0" baseline="0">
                        <a:ln>
                          <a:noFill/>
                        </a:ln>
                        <a:solidFill>
                          <a:srgbClr val="FFFFFF"/>
                        </a:solidFill>
                        <a:effectLst/>
                        <a:latin typeface="Comic Sans MS" charset="0"/>
                        <a:ea typeface="ＭＳ Ｐゴシック" charset="0"/>
                        <a:cs typeface="Arial Unicode MS" charset="0"/>
                      </a:endParaRPr>
                    </a:p>
                  </a:txBody>
                  <a:tcPr marL="81280" marR="81280" horzOverflow="overflow">
                    <a:lnL>
                      <a:noFill/>
                    </a:lnL>
                    <a:lnR>
                      <a:noFill/>
                    </a:lnR>
                    <a:lnT>
                      <a:noFill/>
                    </a:lnT>
                    <a:lnB>
                      <a:noFill/>
                    </a:lnB>
                    <a:lnTlToBr>
                      <a:noFill/>
                    </a:lnTlToBr>
                    <a:lnBlToTr>
                      <a:noFill/>
                    </a:lnBlToTr>
                    <a:solidFill>
                      <a:srgbClr val="BFBFBF"/>
                    </a:solidFill>
                  </a:tcPr>
                </a:tc>
              </a:tr>
            </a:tbl>
          </a:graphicData>
        </a:graphic>
      </p:graphicFrame>
      <p:sp>
        <p:nvSpPr>
          <p:cNvPr id="21525" name="CaixaDeTexto 12"/>
          <p:cNvSpPr txBox="1">
            <a:spLocks noChangeArrowheads="1"/>
          </p:cNvSpPr>
          <p:nvPr/>
        </p:nvSpPr>
        <p:spPr bwMode="auto">
          <a:xfrm>
            <a:off x="4764088" y="3284538"/>
            <a:ext cx="29448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6839"/>
                </a:solidFill>
                <a:latin typeface="Comic Sans MS" charset="0"/>
              </a:rPr>
              <a:t>Fonte: Giulietti et al.  (2002)</a:t>
            </a:r>
            <a:endParaRPr lang="pt-BR" sz="1600">
              <a:solidFill>
                <a:srgbClr val="006839"/>
              </a:solidFill>
              <a:latin typeface="Comic Sans M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388" y="404813"/>
            <a:ext cx="8713787" cy="7416800"/>
          </a:xfrm>
          <a:prstGeom prst="rect">
            <a:avLst/>
          </a:prstGeom>
          <a:noFill/>
        </p:spPr>
        <p:txBody>
          <a:bodyPr>
            <a:spAutoFit/>
          </a:bodyPr>
          <a:lstStyle/>
          <a:p>
            <a:pPr>
              <a:defRPr/>
            </a:pPr>
            <a:r>
              <a:rPr lang="en-US" sz="1400" dirty="0">
                <a:solidFill>
                  <a:schemeClr val="tx1"/>
                </a:solidFill>
                <a:latin typeface="Comic Sans MS"/>
                <a:cs typeface="Comic Sans MS"/>
              </a:rPr>
              <a:t>PUBLICAÇÕES</a:t>
            </a:r>
          </a:p>
          <a:p>
            <a:pPr>
              <a:defRPr/>
            </a:pPr>
            <a:endParaRPr lang="en-US" sz="1400" dirty="0">
              <a:solidFill>
                <a:schemeClr val="tx1"/>
              </a:solidFill>
              <a:latin typeface="Comic Sans MS"/>
              <a:cs typeface="Comic Sans MS"/>
            </a:endParaRPr>
          </a:p>
          <a:p>
            <a:pPr>
              <a:defRPr/>
            </a:pPr>
            <a:r>
              <a:rPr lang="en-US" sz="1400" dirty="0">
                <a:solidFill>
                  <a:schemeClr val="tx1"/>
                </a:solidFill>
              </a:rPr>
              <a:t>Giongo, V, SALVIANO, A. M., SANTOS, B.R.C. dos, LEAL, E. F.</a:t>
            </a:r>
            <a:br>
              <a:rPr lang="en-US" sz="1400" dirty="0">
                <a:solidFill>
                  <a:schemeClr val="tx1"/>
                </a:solidFill>
              </a:rPr>
            </a:br>
            <a:r>
              <a:rPr lang="en-US" sz="1400" dirty="0">
                <a:solidFill>
                  <a:schemeClr val="tx1"/>
                </a:solidFill>
              </a:rPr>
              <a:t>Phosphorus fertilization and growth of </a:t>
            </a:r>
            <a:r>
              <a:rPr lang="en-US" sz="1400" dirty="0" err="1">
                <a:solidFill>
                  <a:schemeClr val="tx1"/>
                </a:solidFill>
              </a:rPr>
              <a:t>buffel</a:t>
            </a:r>
            <a:r>
              <a:rPr lang="en-US" sz="1400" dirty="0">
                <a:solidFill>
                  <a:schemeClr val="tx1"/>
                </a:solidFill>
              </a:rPr>
              <a:t> grass (</a:t>
            </a:r>
            <a:r>
              <a:rPr lang="en-US" sz="1400" dirty="0" err="1">
                <a:solidFill>
                  <a:schemeClr val="tx1"/>
                </a:solidFill>
              </a:rPr>
              <a:t>Cenchrus</a:t>
            </a:r>
            <a:r>
              <a:rPr lang="en-US" sz="1400" dirty="0">
                <a:solidFill>
                  <a:schemeClr val="tx1"/>
                </a:solidFill>
              </a:rPr>
              <a:t> </a:t>
            </a:r>
            <a:r>
              <a:rPr lang="en-US" sz="1400" dirty="0" err="1">
                <a:solidFill>
                  <a:schemeClr val="tx1"/>
                </a:solidFill>
              </a:rPr>
              <a:t>ciliares</a:t>
            </a:r>
            <a:r>
              <a:rPr lang="en-US" sz="1400" dirty="0">
                <a:solidFill>
                  <a:schemeClr val="tx1"/>
                </a:solidFill>
              </a:rPr>
              <a:t> L.) cultivars. </a:t>
            </a:r>
            <a:r>
              <a:rPr lang="en-US" sz="1400" dirty="0" err="1">
                <a:solidFill>
                  <a:schemeClr val="tx1"/>
                </a:solidFill>
              </a:rPr>
              <a:t>Revista</a:t>
            </a:r>
            <a:r>
              <a:rPr lang="en-US" sz="1400" dirty="0">
                <a:solidFill>
                  <a:schemeClr val="tx1"/>
                </a:solidFill>
              </a:rPr>
              <a:t> </a:t>
            </a:r>
            <a:r>
              <a:rPr lang="en-US" sz="1400" dirty="0" err="1">
                <a:solidFill>
                  <a:schemeClr val="tx1"/>
                </a:solidFill>
              </a:rPr>
              <a:t>Brasileira</a:t>
            </a:r>
            <a:r>
              <a:rPr lang="en-US" sz="1400" dirty="0">
                <a:solidFill>
                  <a:schemeClr val="tx1"/>
                </a:solidFill>
              </a:rPr>
              <a:t> de </a:t>
            </a:r>
            <a:r>
              <a:rPr lang="en-US" sz="1400" dirty="0" err="1">
                <a:solidFill>
                  <a:schemeClr val="tx1"/>
                </a:solidFill>
              </a:rPr>
              <a:t>Engenharia</a:t>
            </a:r>
            <a:r>
              <a:rPr lang="en-US" sz="1400" dirty="0">
                <a:solidFill>
                  <a:schemeClr val="tx1"/>
                </a:solidFill>
              </a:rPr>
              <a:t> </a:t>
            </a:r>
            <a:r>
              <a:rPr lang="en-US" sz="1400" dirty="0" err="1">
                <a:solidFill>
                  <a:schemeClr val="tx1"/>
                </a:solidFill>
              </a:rPr>
              <a:t>Agrícola</a:t>
            </a:r>
            <a:r>
              <a:rPr lang="en-US" sz="1400" dirty="0">
                <a:solidFill>
                  <a:schemeClr val="tx1"/>
                </a:solidFill>
              </a:rPr>
              <a:t> e </a:t>
            </a:r>
            <a:r>
              <a:rPr lang="en-US" sz="1400" dirty="0" err="1">
                <a:solidFill>
                  <a:schemeClr val="tx1"/>
                </a:solidFill>
              </a:rPr>
              <a:t>Ambiental</a:t>
            </a:r>
            <a:r>
              <a:rPr lang="en-US" sz="1400" dirty="0">
                <a:solidFill>
                  <a:schemeClr val="tx1"/>
                </a:solidFill>
              </a:rPr>
              <a:t> (Online). , v.19, p.34 - 38, 2015. </a:t>
            </a:r>
          </a:p>
          <a:p>
            <a:pPr>
              <a:defRPr/>
            </a:pPr>
            <a:r>
              <a:rPr lang="en-US" sz="1400" dirty="0">
                <a:solidFill>
                  <a:schemeClr val="tx1"/>
                </a:solidFill>
              </a:rPr>
              <a:t>FEITOSA, JARDENIA R., MENDES, ALESSANDRA M.S., OLSZEVSKI, NELCI, CUNHA, TONY J.F., CORTEZ, JORGE W., </a:t>
            </a:r>
            <a:r>
              <a:rPr lang="en-US" sz="1400" b="1" dirty="0">
                <a:solidFill>
                  <a:schemeClr val="tx1"/>
                </a:solidFill>
              </a:rPr>
              <a:t>GIONGO, VANDERLISE</a:t>
            </a:r>
            <a:br>
              <a:rPr lang="en-US" sz="1400" b="1" dirty="0">
                <a:solidFill>
                  <a:schemeClr val="tx1"/>
                </a:solidFill>
              </a:rPr>
            </a:br>
            <a:r>
              <a:rPr lang="en-US" sz="1400" dirty="0">
                <a:solidFill>
                  <a:schemeClr val="tx1"/>
                </a:solidFill>
              </a:rPr>
              <a:t>Physical attributes of </a:t>
            </a:r>
            <a:r>
              <a:rPr lang="en-US" sz="1400" dirty="0" err="1">
                <a:solidFill>
                  <a:schemeClr val="tx1"/>
                </a:solidFill>
              </a:rPr>
              <a:t>ultisol</a:t>
            </a:r>
            <a:r>
              <a:rPr lang="en-US" sz="1400" dirty="0">
                <a:solidFill>
                  <a:schemeClr val="tx1"/>
                </a:solidFill>
              </a:rPr>
              <a:t> of Brazil's northeastern semiarid under organic farming of wine grapes. </a:t>
            </a:r>
            <a:r>
              <a:rPr lang="en-US" sz="1400" dirty="0" err="1">
                <a:solidFill>
                  <a:schemeClr val="tx1"/>
                </a:solidFill>
              </a:rPr>
              <a:t>Anais</a:t>
            </a:r>
            <a:r>
              <a:rPr lang="en-US" sz="1400" dirty="0">
                <a:solidFill>
                  <a:schemeClr val="tx1"/>
                </a:solidFill>
              </a:rPr>
              <a:t> da Academia </a:t>
            </a:r>
            <a:r>
              <a:rPr lang="en-US" sz="1400" dirty="0" err="1">
                <a:solidFill>
                  <a:schemeClr val="tx1"/>
                </a:solidFill>
              </a:rPr>
              <a:t>Brasileira</a:t>
            </a:r>
            <a:r>
              <a:rPr lang="en-US" sz="1400" dirty="0">
                <a:solidFill>
                  <a:schemeClr val="tx1"/>
                </a:solidFill>
              </a:rPr>
              <a:t> de </a:t>
            </a:r>
            <a:r>
              <a:rPr lang="en-US" sz="1400" dirty="0" err="1">
                <a:solidFill>
                  <a:schemeClr val="tx1"/>
                </a:solidFill>
              </a:rPr>
              <a:t>Ciências</a:t>
            </a:r>
            <a:r>
              <a:rPr lang="en-US" sz="1400" dirty="0">
                <a:solidFill>
                  <a:schemeClr val="tx1"/>
                </a:solidFill>
              </a:rPr>
              <a:t> (</a:t>
            </a:r>
            <a:r>
              <a:rPr lang="en-US" sz="1400" dirty="0" err="1">
                <a:solidFill>
                  <a:schemeClr val="tx1"/>
                </a:solidFill>
              </a:rPr>
              <a:t>Impresso</a:t>
            </a:r>
            <a:r>
              <a:rPr lang="en-US" sz="1400" dirty="0">
                <a:solidFill>
                  <a:schemeClr val="tx1"/>
                </a:solidFill>
              </a:rPr>
              <a:t>). , v.87, p.483 - 493, 2015. </a:t>
            </a:r>
          </a:p>
          <a:p>
            <a:pPr>
              <a:defRPr/>
            </a:pPr>
            <a:r>
              <a:rPr lang="en-US" sz="1400" dirty="0">
                <a:solidFill>
                  <a:schemeClr val="tx1"/>
                </a:solidFill>
              </a:rPr>
              <a:t>LIMA JUNIOR, C., ACCIOLY, L. J. O., Giongo, V, LIMA, R. L. F. A., SAMPAIO, E. V. S. B., </a:t>
            </a:r>
            <a:r>
              <a:rPr lang="en-US" sz="1400" dirty="0" err="1">
                <a:solidFill>
                  <a:schemeClr val="tx1"/>
                </a:solidFill>
              </a:rPr>
              <a:t>Menezes</a:t>
            </a:r>
            <a:r>
              <a:rPr lang="en-US" sz="1400" dirty="0">
                <a:solidFill>
                  <a:schemeClr val="tx1"/>
                </a:solidFill>
              </a:rPr>
              <a:t>, R.S.C</a:t>
            </a:r>
            <a:br>
              <a:rPr lang="en-US" sz="1400" dirty="0">
                <a:solidFill>
                  <a:schemeClr val="tx1"/>
                </a:solidFill>
              </a:rPr>
            </a:br>
            <a:r>
              <a:rPr lang="en-US" sz="1400" dirty="0" err="1">
                <a:solidFill>
                  <a:schemeClr val="tx1"/>
                </a:solidFill>
              </a:rPr>
              <a:t>Estimativa</a:t>
            </a:r>
            <a:r>
              <a:rPr lang="en-US" sz="1400" dirty="0">
                <a:solidFill>
                  <a:schemeClr val="tx1"/>
                </a:solidFill>
              </a:rPr>
              <a:t> de </a:t>
            </a:r>
            <a:r>
              <a:rPr lang="en-US" sz="1400" dirty="0" err="1">
                <a:solidFill>
                  <a:schemeClr val="tx1"/>
                </a:solidFill>
              </a:rPr>
              <a:t>biomassa</a:t>
            </a:r>
            <a:r>
              <a:rPr lang="en-US" sz="1400" dirty="0">
                <a:solidFill>
                  <a:schemeClr val="tx1"/>
                </a:solidFill>
              </a:rPr>
              <a:t> </a:t>
            </a:r>
            <a:r>
              <a:rPr lang="en-US" sz="1400" dirty="0" err="1">
                <a:solidFill>
                  <a:schemeClr val="tx1"/>
                </a:solidFill>
              </a:rPr>
              <a:t>lenhosa</a:t>
            </a:r>
            <a:r>
              <a:rPr lang="en-US" sz="1400" dirty="0">
                <a:solidFill>
                  <a:schemeClr val="tx1"/>
                </a:solidFill>
              </a:rPr>
              <a:t> da </a:t>
            </a:r>
            <a:r>
              <a:rPr lang="en-US" sz="1400" dirty="0" err="1">
                <a:solidFill>
                  <a:schemeClr val="tx1"/>
                </a:solidFill>
              </a:rPr>
              <a:t>caatinga</a:t>
            </a:r>
            <a:r>
              <a:rPr lang="en-US" sz="1400" dirty="0">
                <a:solidFill>
                  <a:schemeClr val="tx1"/>
                </a:solidFill>
              </a:rPr>
              <a:t> com </a:t>
            </a:r>
            <a:r>
              <a:rPr lang="en-US" sz="1400" dirty="0" err="1">
                <a:solidFill>
                  <a:schemeClr val="tx1"/>
                </a:solidFill>
              </a:rPr>
              <a:t>uso</a:t>
            </a:r>
            <a:r>
              <a:rPr lang="en-US" sz="1400" dirty="0">
                <a:solidFill>
                  <a:schemeClr val="tx1"/>
                </a:solidFill>
              </a:rPr>
              <a:t> de </a:t>
            </a:r>
            <a:r>
              <a:rPr lang="en-US" sz="1400" dirty="0" err="1">
                <a:solidFill>
                  <a:schemeClr val="tx1"/>
                </a:solidFill>
              </a:rPr>
              <a:t>equações</a:t>
            </a:r>
            <a:r>
              <a:rPr lang="en-US" sz="1400" dirty="0">
                <a:solidFill>
                  <a:schemeClr val="tx1"/>
                </a:solidFill>
              </a:rPr>
              <a:t> </a:t>
            </a:r>
            <a:r>
              <a:rPr lang="en-US" sz="1400" dirty="0" err="1">
                <a:solidFill>
                  <a:schemeClr val="tx1"/>
                </a:solidFill>
              </a:rPr>
              <a:t>alométricas</a:t>
            </a:r>
            <a:r>
              <a:rPr lang="en-US" sz="1400" dirty="0">
                <a:solidFill>
                  <a:schemeClr val="tx1"/>
                </a:solidFill>
              </a:rPr>
              <a:t> e </a:t>
            </a:r>
            <a:r>
              <a:rPr lang="en-US" sz="1400" dirty="0" err="1">
                <a:solidFill>
                  <a:schemeClr val="tx1"/>
                </a:solidFill>
              </a:rPr>
              <a:t>índice</a:t>
            </a:r>
            <a:r>
              <a:rPr lang="en-US" sz="1400" dirty="0">
                <a:solidFill>
                  <a:schemeClr val="tx1"/>
                </a:solidFill>
              </a:rPr>
              <a:t> de </a:t>
            </a:r>
            <a:r>
              <a:rPr lang="en-US" sz="1400" dirty="0" err="1">
                <a:solidFill>
                  <a:schemeClr val="tx1"/>
                </a:solidFill>
              </a:rPr>
              <a:t>vegetação</a:t>
            </a:r>
            <a:r>
              <a:rPr lang="en-US" sz="1400" dirty="0">
                <a:solidFill>
                  <a:schemeClr val="tx1"/>
                </a:solidFill>
              </a:rPr>
              <a:t>. </a:t>
            </a:r>
            <a:r>
              <a:rPr lang="en-US" sz="1400" dirty="0" err="1">
                <a:solidFill>
                  <a:schemeClr val="tx1"/>
                </a:solidFill>
              </a:rPr>
              <a:t>Scientia</a:t>
            </a:r>
            <a:r>
              <a:rPr lang="en-US" sz="1400" dirty="0">
                <a:solidFill>
                  <a:schemeClr val="tx1"/>
                </a:solidFill>
              </a:rPr>
              <a:t> </a:t>
            </a:r>
            <a:r>
              <a:rPr lang="en-US" sz="1400" dirty="0" err="1">
                <a:solidFill>
                  <a:schemeClr val="tx1"/>
                </a:solidFill>
              </a:rPr>
              <a:t>Forestalis</a:t>
            </a:r>
            <a:r>
              <a:rPr lang="en-US" sz="1400" dirty="0">
                <a:solidFill>
                  <a:schemeClr val="tx1"/>
                </a:solidFill>
              </a:rPr>
              <a:t> (IPEF). , v.42, p.1 - 10, 2014. </a:t>
            </a:r>
          </a:p>
          <a:p>
            <a:pPr>
              <a:defRPr/>
            </a:pPr>
            <a:r>
              <a:rPr lang="en-US" sz="1400" dirty="0">
                <a:solidFill>
                  <a:schemeClr val="tx1"/>
                </a:solidFill>
              </a:rPr>
              <a:t>Silva, D.J., MOUCO, M. A. C., GAVA, C. A. T., Giongo, V, PINTO, J. M.</a:t>
            </a:r>
            <a:br>
              <a:rPr lang="en-US" sz="1400" dirty="0">
                <a:solidFill>
                  <a:schemeClr val="tx1"/>
                </a:solidFill>
              </a:rPr>
            </a:br>
            <a:r>
              <a:rPr lang="en-US" sz="1400" dirty="0">
                <a:solidFill>
                  <a:schemeClr val="tx1"/>
                </a:solidFill>
              </a:rPr>
              <a:t>COMPOSTO ORGÂNICO EM MANGUEIRAS (</a:t>
            </a:r>
            <a:r>
              <a:rPr lang="en-US" sz="1400" dirty="0" err="1">
                <a:solidFill>
                  <a:schemeClr val="tx1"/>
                </a:solidFill>
              </a:rPr>
              <a:t>Mangifera</a:t>
            </a:r>
            <a:r>
              <a:rPr lang="en-US" sz="1400" dirty="0">
                <a:solidFill>
                  <a:schemeClr val="tx1"/>
                </a:solidFill>
              </a:rPr>
              <a:t> </a:t>
            </a:r>
            <a:r>
              <a:rPr lang="en-US" sz="1400" dirty="0" err="1">
                <a:solidFill>
                  <a:schemeClr val="tx1"/>
                </a:solidFill>
              </a:rPr>
              <a:t>indica</a:t>
            </a:r>
            <a:r>
              <a:rPr lang="en-US" sz="1400" dirty="0">
                <a:solidFill>
                  <a:schemeClr val="tx1"/>
                </a:solidFill>
              </a:rPr>
              <a:t> L.) CULTIVADAS NO SEMIÁRIDO DO NORDESTE BRASILEIRO. </a:t>
            </a:r>
            <a:r>
              <a:rPr lang="en-US" sz="1400" dirty="0" err="1">
                <a:solidFill>
                  <a:schemeClr val="tx1"/>
                </a:solidFill>
              </a:rPr>
              <a:t>Revista</a:t>
            </a:r>
            <a:r>
              <a:rPr lang="en-US" sz="1400" dirty="0">
                <a:solidFill>
                  <a:schemeClr val="tx1"/>
                </a:solidFill>
              </a:rPr>
              <a:t> </a:t>
            </a:r>
            <a:r>
              <a:rPr lang="en-US" sz="1400" dirty="0" err="1">
                <a:solidFill>
                  <a:schemeClr val="tx1"/>
                </a:solidFill>
              </a:rPr>
              <a:t>Brasileira</a:t>
            </a:r>
            <a:r>
              <a:rPr lang="en-US" sz="1400" dirty="0">
                <a:solidFill>
                  <a:schemeClr val="tx1"/>
                </a:solidFill>
              </a:rPr>
              <a:t> de </a:t>
            </a:r>
            <a:r>
              <a:rPr lang="en-US" sz="1400" dirty="0" err="1">
                <a:solidFill>
                  <a:schemeClr val="tx1"/>
                </a:solidFill>
              </a:rPr>
              <a:t>Fruticultura</a:t>
            </a:r>
            <a:r>
              <a:rPr lang="en-US" sz="1400" dirty="0">
                <a:solidFill>
                  <a:schemeClr val="tx1"/>
                </a:solidFill>
              </a:rPr>
              <a:t>. , v.35, p.875 - 882, 2013. </a:t>
            </a:r>
          </a:p>
          <a:p>
            <a:pPr>
              <a:defRPr/>
            </a:pPr>
            <a:r>
              <a:rPr lang="en-US" sz="1400" dirty="0" err="1">
                <a:solidFill>
                  <a:schemeClr val="tx1"/>
                </a:solidFill>
              </a:rPr>
              <a:t>Menezes</a:t>
            </a:r>
            <a:r>
              <a:rPr lang="en-US" sz="1400" dirty="0">
                <a:solidFill>
                  <a:schemeClr val="tx1"/>
                </a:solidFill>
              </a:rPr>
              <a:t>, R.S.C, SAMPAIO, E.V.S.B., Giongo, V, PÉREZ-MARIN, A. M.</a:t>
            </a:r>
            <a:br>
              <a:rPr lang="en-US" sz="1400" dirty="0">
                <a:solidFill>
                  <a:schemeClr val="tx1"/>
                </a:solidFill>
              </a:rPr>
            </a:br>
            <a:r>
              <a:rPr lang="en-US" sz="1400" dirty="0">
                <a:solidFill>
                  <a:schemeClr val="tx1"/>
                </a:solidFill>
              </a:rPr>
              <a:t>Biogeochemical cycling in terrestrial ecosystems of the </a:t>
            </a:r>
            <a:r>
              <a:rPr lang="en-US" sz="1400" dirty="0" err="1">
                <a:solidFill>
                  <a:schemeClr val="tx1"/>
                </a:solidFill>
              </a:rPr>
              <a:t>Caatinga</a:t>
            </a:r>
            <a:r>
              <a:rPr lang="en-US" sz="1400" dirty="0">
                <a:solidFill>
                  <a:schemeClr val="tx1"/>
                </a:solidFill>
              </a:rPr>
              <a:t> Biome.. Brazilian Journal of Biology (</a:t>
            </a:r>
            <a:r>
              <a:rPr lang="en-US" sz="1400" dirty="0" err="1">
                <a:solidFill>
                  <a:schemeClr val="tx1"/>
                </a:solidFill>
              </a:rPr>
              <a:t>Impresso</a:t>
            </a:r>
            <a:r>
              <a:rPr lang="en-US" sz="1400" dirty="0">
                <a:solidFill>
                  <a:schemeClr val="tx1"/>
                </a:solidFill>
              </a:rPr>
              <a:t>). , v.73, p.643 - 653, 2012. </a:t>
            </a:r>
          </a:p>
          <a:p>
            <a:pPr>
              <a:defRPr/>
            </a:pPr>
            <a:r>
              <a:rPr lang="en-US" sz="1400" dirty="0">
                <a:solidFill>
                  <a:schemeClr val="tx1"/>
                </a:solidFill>
              </a:rPr>
              <a:t>Giongo, V, </a:t>
            </a:r>
            <a:r>
              <a:rPr lang="en-US" sz="1400" dirty="0" err="1">
                <a:solidFill>
                  <a:schemeClr val="tx1"/>
                </a:solidFill>
              </a:rPr>
              <a:t>Galvão</a:t>
            </a:r>
            <a:r>
              <a:rPr lang="en-US" sz="1400" dirty="0">
                <a:solidFill>
                  <a:schemeClr val="tx1"/>
                </a:solidFill>
              </a:rPr>
              <a:t>, S.R. da S., MENDES, A. M. S., MENDES, A. M. S., GAVA, Carlos Alberto </a:t>
            </a:r>
            <a:r>
              <a:rPr lang="en-US" sz="1400" dirty="0" err="1">
                <a:solidFill>
                  <a:schemeClr val="tx1"/>
                </a:solidFill>
              </a:rPr>
              <a:t>Tuão</a:t>
            </a:r>
            <a:r>
              <a:rPr lang="en-US" sz="1400" dirty="0">
                <a:solidFill>
                  <a:schemeClr val="tx1"/>
                </a:solidFill>
              </a:rPr>
              <a:t>, CUNHA, Tony </a:t>
            </a:r>
            <a:r>
              <a:rPr lang="en-US" sz="1400" dirty="0" err="1">
                <a:solidFill>
                  <a:schemeClr val="tx1"/>
                </a:solidFill>
              </a:rPr>
              <a:t>Jarbas</a:t>
            </a:r>
            <a:r>
              <a:rPr lang="en-US" sz="1400" dirty="0">
                <a:solidFill>
                  <a:schemeClr val="tx1"/>
                </a:solidFill>
              </a:rPr>
              <a:t> Ferreira</a:t>
            </a:r>
            <a:br>
              <a:rPr lang="en-US" sz="1400" dirty="0">
                <a:solidFill>
                  <a:schemeClr val="tx1"/>
                </a:solidFill>
              </a:rPr>
            </a:br>
            <a:r>
              <a:rPr lang="en-US" sz="1400" dirty="0">
                <a:solidFill>
                  <a:schemeClr val="tx1"/>
                </a:solidFill>
              </a:rPr>
              <a:t>Carbon Balance in Brazilian Tropical Semiarid. Dynamic Soil, Dynamic Plant. , v.5, p.12 - 20, 2011. </a:t>
            </a:r>
          </a:p>
          <a:p>
            <a:pPr>
              <a:defRPr/>
            </a:pPr>
            <a:r>
              <a:rPr lang="en-US" sz="1400" dirty="0">
                <a:solidFill>
                  <a:schemeClr val="tx1"/>
                </a:solidFill>
              </a:rPr>
              <a:t>Giongo, V, CUNHA, T. J. F., MENDES, A. M. S., GAVA, Carlos Alberto </a:t>
            </a:r>
            <a:r>
              <a:rPr lang="en-US" sz="1400" dirty="0" err="1">
                <a:solidFill>
                  <a:schemeClr val="tx1"/>
                </a:solidFill>
              </a:rPr>
              <a:t>Tuão</a:t>
            </a:r>
            <a:r>
              <a:rPr lang="en-US" sz="1400" dirty="0">
                <a:solidFill>
                  <a:schemeClr val="tx1"/>
                </a:solidFill>
              </a:rPr>
              <a:t/>
            </a:r>
            <a:br>
              <a:rPr lang="en-US" sz="1400" dirty="0">
                <a:solidFill>
                  <a:schemeClr val="tx1"/>
                </a:solidFill>
              </a:rPr>
            </a:br>
            <a:r>
              <a:rPr lang="en-US" sz="1400" dirty="0" err="1">
                <a:solidFill>
                  <a:schemeClr val="tx1"/>
                </a:solidFill>
              </a:rPr>
              <a:t>Carbono</a:t>
            </a:r>
            <a:r>
              <a:rPr lang="en-US" sz="1400" dirty="0">
                <a:solidFill>
                  <a:schemeClr val="tx1"/>
                </a:solidFill>
              </a:rPr>
              <a:t> no </a:t>
            </a:r>
            <a:r>
              <a:rPr lang="en-US" sz="1400" dirty="0" err="1">
                <a:solidFill>
                  <a:schemeClr val="tx1"/>
                </a:solidFill>
              </a:rPr>
              <a:t>Sistema</a:t>
            </a:r>
            <a:r>
              <a:rPr lang="en-US" sz="1400" dirty="0">
                <a:solidFill>
                  <a:schemeClr val="tx1"/>
                </a:solidFill>
              </a:rPr>
              <a:t> Solo-</a:t>
            </a:r>
            <a:r>
              <a:rPr lang="en-US" sz="1400" dirty="0" err="1">
                <a:solidFill>
                  <a:schemeClr val="tx1"/>
                </a:solidFill>
              </a:rPr>
              <a:t>Planta</a:t>
            </a:r>
            <a:r>
              <a:rPr lang="en-US" sz="1400" dirty="0">
                <a:solidFill>
                  <a:schemeClr val="tx1"/>
                </a:solidFill>
              </a:rPr>
              <a:t> no </a:t>
            </a:r>
            <a:r>
              <a:rPr lang="en-US" sz="1400" dirty="0" err="1">
                <a:solidFill>
                  <a:schemeClr val="tx1"/>
                </a:solidFill>
              </a:rPr>
              <a:t>Semiárido</a:t>
            </a:r>
            <a:r>
              <a:rPr lang="en-US" sz="1400" dirty="0">
                <a:solidFill>
                  <a:schemeClr val="tx1"/>
                </a:solidFill>
              </a:rPr>
              <a:t> </a:t>
            </a:r>
            <a:r>
              <a:rPr lang="en-US" sz="1400" dirty="0" err="1">
                <a:solidFill>
                  <a:schemeClr val="tx1"/>
                </a:solidFill>
              </a:rPr>
              <a:t>Brasileiro</a:t>
            </a:r>
            <a:r>
              <a:rPr lang="en-US" sz="1400" dirty="0">
                <a:solidFill>
                  <a:schemeClr val="tx1"/>
                </a:solidFill>
              </a:rPr>
              <a:t>. </a:t>
            </a:r>
            <a:r>
              <a:rPr lang="en-US" sz="1400" dirty="0" err="1">
                <a:solidFill>
                  <a:schemeClr val="tx1"/>
                </a:solidFill>
              </a:rPr>
              <a:t>Revista</a:t>
            </a:r>
            <a:r>
              <a:rPr lang="en-US" sz="1400" dirty="0">
                <a:solidFill>
                  <a:schemeClr val="tx1"/>
                </a:solidFill>
              </a:rPr>
              <a:t> </a:t>
            </a:r>
            <a:r>
              <a:rPr lang="en-US" sz="1400" dirty="0" err="1">
                <a:solidFill>
                  <a:schemeClr val="tx1"/>
                </a:solidFill>
              </a:rPr>
              <a:t>Brasileira</a:t>
            </a:r>
            <a:r>
              <a:rPr lang="en-US" sz="1400" dirty="0">
                <a:solidFill>
                  <a:schemeClr val="tx1"/>
                </a:solidFill>
              </a:rPr>
              <a:t> de </a:t>
            </a:r>
            <a:r>
              <a:rPr lang="en-US" sz="1400" dirty="0" err="1">
                <a:solidFill>
                  <a:schemeClr val="tx1"/>
                </a:solidFill>
              </a:rPr>
              <a:t>Geografia</a:t>
            </a:r>
            <a:r>
              <a:rPr lang="en-US" sz="1400" dirty="0">
                <a:solidFill>
                  <a:schemeClr val="tx1"/>
                </a:solidFill>
              </a:rPr>
              <a:t> </a:t>
            </a:r>
            <a:r>
              <a:rPr lang="en-US" sz="1400" dirty="0" err="1">
                <a:solidFill>
                  <a:schemeClr val="tx1"/>
                </a:solidFill>
              </a:rPr>
              <a:t>Física</a:t>
            </a:r>
            <a:r>
              <a:rPr lang="en-US" sz="1400" dirty="0">
                <a:solidFill>
                  <a:schemeClr val="tx1"/>
                </a:solidFill>
              </a:rPr>
              <a:t>. , v.4, p.1233 - 1253, 2011. </a:t>
            </a:r>
          </a:p>
          <a:p>
            <a:pPr>
              <a:defRPr/>
            </a:pPr>
            <a:r>
              <a:rPr lang="en-US" sz="1400" dirty="0">
                <a:solidFill>
                  <a:schemeClr val="tx1"/>
                </a:solidFill>
              </a:rPr>
              <a:t>Giongo, V, MENDES, A. M. S., MENDES, A. M. S., CUNHA, Tony </a:t>
            </a:r>
            <a:r>
              <a:rPr lang="en-US" sz="1400" dirty="0" err="1">
                <a:solidFill>
                  <a:schemeClr val="tx1"/>
                </a:solidFill>
              </a:rPr>
              <a:t>Jarbas</a:t>
            </a:r>
            <a:r>
              <a:rPr lang="en-US" sz="1400" dirty="0">
                <a:solidFill>
                  <a:schemeClr val="tx1"/>
                </a:solidFill>
              </a:rPr>
              <a:t> Ferreira, </a:t>
            </a:r>
            <a:r>
              <a:rPr lang="en-US" sz="1400" dirty="0" err="1">
                <a:solidFill>
                  <a:schemeClr val="tx1"/>
                </a:solidFill>
              </a:rPr>
              <a:t>Galvão</a:t>
            </a:r>
            <a:r>
              <a:rPr lang="en-US" sz="1400" dirty="0">
                <a:solidFill>
                  <a:schemeClr val="tx1"/>
                </a:solidFill>
              </a:rPr>
              <a:t>, S.R. da S. </a:t>
            </a:r>
            <a:r>
              <a:rPr lang="en-US" sz="1400" dirty="0" err="1">
                <a:solidFill>
                  <a:schemeClr val="tx1"/>
                </a:solidFill>
              </a:rPr>
              <a:t>Decomposição</a:t>
            </a:r>
            <a:r>
              <a:rPr lang="en-US" sz="1400" dirty="0">
                <a:solidFill>
                  <a:schemeClr val="tx1"/>
                </a:solidFill>
              </a:rPr>
              <a:t> e </a:t>
            </a:r>
            <a:r>
              <a:rPr lang="en-US" sz="1400" dirty="0" err="1">
                <a:solidFill>
                  <a:schemeClr val="tx1"/>
                </a:solidFill>
              </a:rPr>
              <a:t>liberação</a:t>
            </a:r>
            <a:r>
              <a:rPr lang="en-US" sz="1400" dirty="0">
                <a:solidFill>
                  <a:schemeClr val="tx1"/>
                </a:solidFill>
              </a:rPr>
              <a:t> de </a:t>
            </a:r>
            <a:r>
              <a:rPr lang="en-US" sz="1400" dirty="0" err="1">
                <a:solidFill>
                  <a:schemeClr val="tx1"/>
                </a:solidFill>
              </a:rPr>
              <a:t>nutrientes</a:t>
            </a:r>
            <a:r>
              <a:rPr lang="en-US" sz="1400" dirty="0">
                <a:solidFill>
                  <a:schemeClr val="tx1"/>
                </a:solidFill>
              </a:rPr>
              <a:t> de </a:t>
            </a:r>
            <a:r>
              <a:rPr lang="en-US" sz="1400" dirty="0" err="1">
                <a:solidFill>
                  <a:schemeClr val="tx1"/>
                </a:solidFill>
              </a:rPr>
              <a:t>coquetéis</a:t>
            </a:r>
            <a:r>
              <a:rPr lang="en-US" sz="1400" dirty="0">
                <a:solidFill>
                  <a:schemeClr val="tx1"/>
                </a:solidFill>
              </a:rPr>
              <a:t> </a:t>
            </a:r>
            <a:r>
              <a:rPr lang="en-US" sz="1400" dirty="0" err="1">
                <a:solidFill>
                  <a:schemeClr val="tx1"/>
                </a:solidFill>
              </a:rPr>
              <a:t>vegetais</a:t>
            </a:r>
            <a:r>
              <a:rPr lang="en-US" sz="1400" dirty="0">
                <a:solidFill>
                  <a:schemeClr val="tx1"/>
                </a:solidFill>
              </a:rPr>
              <a:t> </a:t>
            </a:r>
            <a:r>
              <a:rPr lang="en-US" sz="1400" dirty="0" err="1">
                <a:solidFill>
                  <a:schemeClr val="tx1"/>
                </a:solidFill>
              </a:rPr>
              <a:t>para</a:t>
            </a:r>
            <a:r>
              <a:rPr lang="en-US" sz="1400" dirty="0">
                <a:solidFill>
                  <a:schemeClr val="tx1"/>
                </a:solidFill>
              </a:rPr>
              <a:t> </a:t>
            </a:r>
            <a:r>
              <a:rPr lang="en-US" sz="1400" dirty="0" err="1">
                <a:solidFill>
                  <a:schemeClr val="tx1"/>
                </a:solidFill>
              </a:rPr>
              <a:t>utilização</a:t>
            </a:r>
            <a:r>
              <a:rPr lang="en-US" sz="1400" dirty="0">
                <a:solidFill>
                  <a:schemeClr val="tx1"/>
                </a:solidFill>
              </a:rPr>
              <a:t> no </a:t>
            </a:r>
            <a:r>
              <a:rPr lang="en-US" sz="1400" dirty="0" err="1">
                <a:solidFill>
                  <a:schemeClr val="tx1"/>
                </a:solidFill>
              </a:rPr>
              <a:t>Semiárido</a:t>
            </a:r>
            <a:r>
              <a:rPr lang="en-US" sz="1400" dirty="0">
                <a:solidFill>
                  <a:schemeClr val="tx1"/>
                </a:solidFill>
              </a:rPr>
              <a:t> </a:t>
            </a:r>
            <a:r>
              <a:rPr lang="en-US" sz="1400" dirty="0" err="1">
                <a:solidFill>
                  <a:schemeClr val="tx1"/>
                </a:solidFill>
              </a:rPr>
              <a:t>brasileiro</a:t>
            </a:r>
            <a:r>
              <a:rPr lang="en-US" sz="1400" dirty="0">
                <a:solidFill>
                  <a:schemeClr val="tx1"/>
                </a:solidFill>
              </a:rPr>
              <a:t>. </a:t>
            </a:r>
            <a:r>
              <a:rPr lang="en-US" sz="1400" dirty="0" err="1">
                <a:solidFill>
                  <a:schemeClr val="tx1"/>
                </a:solidFill>
              </a:rPr>
              <a:t>Revista</a:t>
            </a:r>
            <a:r>
              <a:rPr lang="en-US" sz="1400" dirty="0">
                <a:solidFill>
                  <a:schemeClr val="tx1"/>
                </a:solidFill>
              </a:rPr>
              <a:t> </a:t>
            </a:r>
            <a:r>
              <a:rPr lang="en-US" sz="1400" dirty="0" err="1">
                <a:solidFill>
                  <a:schemeClr val="tx1"/>
                </a:solidFill>
              </a:rPr>
              <a:t>Ciência</a:t>
            </a:r>
            <a:r>
              <a:rPr lang="en-US" sz="1400" dirty="0">
                <a:solidFill>
                  <a:schemeClr val="tx1"/>
                </a:solidFill>
              </a:rPr>
              <a:t> </a:t>
            </a:r>
            <a:r>
              <a:rPr lang="en-US" sz="1400" dirty="0" err="1">
                <a:solidFill>
                  <a:schemeClr val="tx1"/>
                </a:solidFill>
              </a:rPr>
              <a:t>Agronômica</a:t>
            </a:r>
            <a:r>
              <a:rPr lang="en-US" sz="1400" dirty="0">
                <a:solidFill>
                  <a:schemeClr val="tx1"/>
                </a:solidFill>
              </a:rPr>
              <a:t> (UFC. </a:t>
            </a:r>
            <a:r>
              <a:rPr lang="en-US" sz="1400" dirty="0" err="1">
                <a:solidFill>
                  <a:schemeClr val="tx1"/>
                </a:solidFill>
              </a:rPr>
              <a:t>Impresso</a:t>
            </a:r>
            <a:r>
              <a:rPr lang="en-US" sz="1400" dirty="0">
                <a:solidFill>
                  <a:schemeClr val="tx1"/>
                </a:solidFill>
              </a:rPr>
              <a:t>). , v.42, p.611 - 618, 2011. </a:t>
            </a:r>
          </a:p>
          <a:p>
            <a:pPr>
              <a:defRPr/>
            </a:pPr>
            <a:endParaRPr lang="en-US" sz="1400" dirty="0">
              <a:solidFill>
                <a:schemeClr val="tx1"/>
              </a:solidFill>
              <a:latin typeface="Comic Sans MS"/>
              <a:cs typeface="Comic Sans MS"/>
            </a:endParaRPr>
          </a:p>
          <a:p>
            <a:pPr>
              <a:defRPr/>
            </a:pPr>
            <a:endParaRPr lang="en-US" sz="1400" dirty="0">
              <a:solidFill>
                <a:schemeClr val="accent1">
                  <a:lumMod val="50000"/>
                </a:schemeClr>
              </a:solidFill>
              <a:latin typeface="Comic Sans MS"/>
              <a:cs typeface="Comic Sans MS"/>
            </a:endParaRPr>
          </a:p>
          <a:p>
            <a:pPr>
              <a:defRPr/>
            </a:pPr>
            <a:endParaRPr lang="en-US" sz="1400" dirty="0">
              <a:solidFill>
                <a:schemeClr val="accent1">
                  <a:lumMod val="50000"/>
                </a:schemeClr>
              </a:solidFill>
              <a:latin typeface="Comic Sans MS"/>
              <a:cs typeface="Comic Sans MS"/>
            </a:endParaRPr>
          </a:p>
          <a:p>
            <a:pPr>
              <a:defRPr/>
            </a:pPr>
            <a:endParaRPr lang="en-US" sz="1400" dirty="0">
              <a:solidFill>
                <a:schemeClr val="accent1">
                  <a:lumMod val="50000"/>
                </a:schemeClr>
              </a:solidFill>
              <a:latin typeface="Comic Sans MS"/>
              <a:cs typeface="Comic Sans MS"/>
            </a:endParaRPr>
          </a:p>
          <a:p>
            <a:pPr>
              <a:defRPr/>
            </a:pPr>
            <a:endParaRPr lang="en-US" sz="1400" dirty="0">
              <a:solidFill>
                <a:schemeClr val="accent1">
                  <a:lumMod val="50000"/>
                </a:schemeClr>
              </a:solidFill>
              <a:latin typeface="Comic Sans MS"/>
              <a:cs typeface="Comic Sans MS"/>
            </a:endParaRPr>
          </a:p>
          <a:p>
            <a:pPr>
              <a:defRPr/>
            </a:pPr>
            <a:endParaRPr lang="en-US" sz="1400" dirty="0">
              <a:solidFill>
                <a:schemeClr val="accent1">
                  <a:lumMod val="50000"/>
                </a:schemeClr>
              </a:solidFill>
              <a:latin typeface="Comic Sans MS"/>
              <a:cs typeface="Comic Sans MS"/>
            </a:endParaRPr>
          </a:p>
          <a:p>
            <a:pPr>
              <a:defRPr/>
            </a:pPr>
            <a:endParaRPr lang="en-US" sz="1400" dirty="0">
              <a:solidFill>
                <a:schemeClr val="accent1">
                  <a:lumMod val="50000"/>
                </a:schemeClr>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Box 1"/>
          <p:cNvSpPr txBox="1">
            <a:spLocks noChangeArrowheads="1"/>
          </p:cNvSpPr>
          <p:nvPr/>
        </p:nvSpPr>
        <p:spPr bwMode="auto">
          <a:xfrm>
            <a:off x="179388" y="404813"/>
            <a:ext cx="8713787" cy="655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Comic Sans MS" charset="0"/>
                <a:cs typeface="Comic Sans MS" charset="0"/>
              </a:rPr>
              <a:t>PUBLICAÇÕES</a:t>
            </a:r>
          </a:p>
          <a:p>
            <a:endParaRPr lang="en-US" sz="1400">
              <a:solidFill>
                <a:srgbClr val="000000"/>
              </a:solidFill>
              <a:latin typeface="Comic Sans MS" charset="0"/>
              <a:cs typeface="Comic Sans MS" charset="0"/>
            </a:endParaRPr>
          </a:p>
          <a:p>
            <a:endParaRPr lang="en-US" sz="1400">
              <a:solidFill>
                <a:srgbClr val="000000"/>
              </a:solidFill>
            </a:endParaRPr>
          </a:p>
          <a:p>
            <a:r>
              <a:rPr lang="en-US" sz="1400">
                <a:solidFill>
                  <a:srgbClr val="000000"/>
                </a:solidFill>
              </a:rPr>
              <a:t>MOUCO, M. A. C., Silva, D.J., Giongo, V, MENDES, A. M. S.</a:t>
            </a:r>
            <a:br>
              <a:rPr lang="en-US" sz="1400">
                <a:solidFill>
                  <a:srgbClr val="000000"/>
                </a:solidFill>
              </a:rPr>
            </a:br>
            <a:r>
              <a:rPr lang="en-US" sz="1400" b="1">
                <a:solidFill>
                  <a:srgbClr val="000000"/>
                </a:solidFill>
              </a:rPr>
              <a:t>Coquetéis vegetais na implantação do pomar de mangueiras Kent.. </a:t>
            </a:r>
            <a:r>
              <a:rPr lang="en-US" sz="1400">
                <a:solidFill>
                  <a:srgbClr val="000000"/>
                </a:solidFill>
              </a:rPr>
              <a:t>Série Instruções Técnicas. Petrolina:Série Instruções técnicas- Embrapa Semi-Árido, 2013. (Outra produção bibliográfica) </a:t>
            </a:r>
          </a:p>
          <a:p>
            <a:r>
              <a:rPr lang="en-US" sz="1400">
                <a:solidFill>
                  <a:srgbClr val="000000"/>
                </a:solidFill>
              </a:rPr>
              <a:t>CUNHA, Tony Jarbas Ferreira, OLIVEIRA NETO, M. B. de, Giongo, V, TEIXEIRA, A. H. de C., ARAÚJO FILHO, J. C. de, SILVA, M. S. L. da, SÁ, Iedo Bezerra de, TAURA, T. A.</a:t>
            </a:r>
            <a:br>
              <a:rPr lang="en-US" sz="1400">
                <a:solidFill>
                  <a:srgbClr val="000000"/>
                </a:solidFill>
              </a:rPr>
            </a:br>
            <a:r>
              <a:rPr lang="en-US" sz="1400" b="1">
                <a:solidFill>
                  <a:srgbClr val="000000"/>
                </a:solidFill>
              </a:rPr>
              <a:t>Solos do município de Lagoa Grande: margem esquerda do Rio São Francisco, estado de Pernambuco.. </a:t>
            </a:r>
            <a:r>
              <a:rPr lang="en-US" sz="1400">
                <a:solidFill>
                  <a:srgbClr val="000000"/>
                </a:solidFill>
              </a:rPr>
              <a:t>Boletim de Pesquisa e Desenvolvimento, 104. Rio de Janeiro:Rio de Janeiro: Embrapa Solos, 2013. (Embrapa Solos. Boletim de Pesquisa, n. 105), 2013. (Outra produção bibliográfica) </a:t>
            </a:r>
          </a:p>
          <a:p>
            <a:r>
              <a:rPr lang="en-US" sz="1400">
                <a:solidFill>
                  <a:srgbClr val="000000"/>
                </a:solidFill>
              </a:rPr>
              <a:t>CUNHA, T. J. F., OLIVEIRA NETO, M. B., Giongo, V, TEIXEIRA, A. H. de C., ARAÚJO FILHO, J. C. de, SILVA, M. S. L. da, SÁ, Iedo Bezerra de, TAURA, T.A.</a:t>
            </a:r>
            <a:br>
              <a:rPr lang="en-US" sz="1400">
                <a:solidFill>
                  <a:srgbClr val="000000"/>
                </a:solidFill>
              </a:rPr>
            </a:br>
            <a:r>
              <a:rPr lang="en-US" sz="1400" b="1">
                <a:solidFill>
                  <a:srgbClr val="000000"/>
                </a:solidFill>
              </a:rPr>
              <a:t>Solos do Município de Lagoa Grande: margem esquerda do Rio São Francisco, Estado de Pernambuco.. </a:t>
            </a:r>
            <a:r>
              <a:rPr lang="en-US" sz="1400">
                <a:solidFill>
                  <a:srgbClr val="000000"/>
                </a:solidFill>
              </a:rPr>
              <a:t>Boletim de Pesquisa e Desenvolvimento, 105. PETROLINA:EMBRAPA, 2012. (Outra produção bibliográfica) </a:t>
            </a:r>
          </a:p>
          <a:p>
            <a:r>
              <a:rPr lang="en-US" sz="1400">
                <a:solidFill>
                  <a:srgbClr val="000000"/>
                </a:solidFill>
              </a:rPr>
              <a:t>CUNHA, T. J. F., OLIVEIRA NETO, M. B. de, Giongo, V, TEIXEIRA, A. H. C, ARAÚJO FILHO, J. C. de, SILVA, M. S. L. da, SÁ, Iedo Bezerra de, TAURA, T.A.</a:t>
            </a:r>
            <a:br>
              <a:rPr lang="en-US" sz="1400">
                <a:solidFill>
                  <a:srgbClr val="000000"/>
                </a:solidFill>
              </a:rPr>
            </a:br>
            <a:r>
              <a:rPr lang="en-US" sz="1400" b="1">
                <a:solidFill>
                  <a:srgbClr val="000000"/>
                </a:solidFill>
              </a:rPr>
              <a:t>Solos do município de Santa Maria da Boa Vista: margem esquerda do Rio São Francisco, Estado de Pernambuco.. </a:t>
            </a:r>
            <a:r>
              <a:rPr lang="en-US" sz="1400">
                <a:solidFill>
                  <a:srgbClr val="000000"/>
                </a:solidFill>
              </a:rPr>
              <a:t>Boletim de Pesquisa e Desenvolvimento, 104. PETROLINA:Embrapa, 2012. (Outra produção bibliográfica) </a:t>
            </a:r>
          </a:p>
          <a:p>
            <a:r>
              <a:rPr lang="en-US" sz="1400">
                <a:solidFill>
                  <a:srgbClr val="000000"/>
                </a:solidFill>
              </a:rPr>
              <a:t>MENDES, A. M. S., Giongo, V, Silva, D.J., CUNHA, T.J.F., SILVA, M. S. L., Galvão, S.R. da S. </a:t>
            </a:r>
            <a:r>
              <a:rPr lang="en-US" sz="1400" b="1">
                <a:solidFill>
                  <a:srgbClr val="000000"/>
                </a:solidFill>
              </a:rPr>
              <a:t>Processos de decomposição e liberação de nutrientes de coquetéis vegetais no cultivo de mangueiras no semiárido brasileiro. </a:t>
            </a:r>
            <a:r>
              <a:rPr lang="en-US" sz="1400">
                <a:solidFill>
                  <a:srgbClr val="000000"/>
                </a:solidFill>
              </a:rPr>
              <a:t>Boletim de Pesquisa e Desenvolvimento, 89. , 2011. (Outra produção bibliográfica) </a:t>
            </a:r>
          </a:p>
          <a:p>
            <a:endParaRPr lang="en-US" sz="1400">
              <a:solidFill>
                <a:srgbClr val="000000"/>
              </a:solidFill>
              <a:latin typeface="Comic Sans MS" charset="0"/>
              <a:cs typeface="Comic Sans MS" charset="0"/>
            </a:endParaRPr>
          </a:p>
          <a:p>
            <a:endParaRPr lang="en-US" sz="1400">
              <a:solidFill>
                <a:srgbClr val="000000"/>
              </a:solidFill>
              <a:latin typeface="Comic Sans MS" charset="0"/>
              <a:cs typeface="Comic Sans MS" charset="0"/>
            </a:endParaRPr>
          </a:p>
          <a:p>
            <a:endParaRPr lang="en-US" sz="1400">
              <a:solidFill>
                <a:srgbClr val="000000"/>
              </a:solidFill>
              <a:latin typeface="Comic Sans MS" charset="0"/>
              <a:cs typeface="Comic Sans MS" charset="0"/>
            </a:endParaRPr>
          </a:p>
          <a:p>
            <a:endParaRPr lang="en-US" sz="1400">
              <a:solidFill>
                <a:srgbClr val="000000"/>
              </a:solidFill>
              <a:latin typeface="Comic Sans MS" charset="0"/>
              <a:cs typeface="Comic Sans MS" charset="0"/>
            </a:endParaRPr>
          </a:p>
          <a:p>
            <a:endParaRPr lang="en-US" sz="1400">
              <a:solidFill>
                <a:srgbClr val="000000"/>
              </a:solidFill>
              <a:latin typeface="Comic Sans MS" charset="0"/>
              <a:cs typeface="Comic Sans MS" charset="0"/>
            </a:endParaRPr>
          </a:p>
          <a:p>
            <a:endParaRPr lang="en-US" sz="1400">
              <a:solidFill>
                <a:srgbClr val="000000"/>
              </a:solidFill>
              <a:latin typeface="Comic Sans MS" charset="0"/>
              <a:cs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 Box 4"/>
          <p:cNvSpPr txBox="1">
            <a:spLocks noChangeArrowheads="1"/>
          </p:cNvSpPr>
          <p:nvPr/>
        </p:nvSpPr>
        <p:spPr bwMode="auto">
          <a:xfrm>
            <a:off x="1763713" y="2420938"/>
            <a:ext cx="515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a:r>
              <a:rPr lang="pt-BR" sz="2000" b="1" i="1">
                <a:solidFill>
                  <a:schemeClr val="tx1"/>
                </a:solidFill>
                <a:latin typeface="Zurich BT" charset="0"/>
              </a:rPr>
              <a:t>BR 428, km 152, Zona Rural, Cx. Postal 23</a:t>
            </a:r>
          </a:p>
          <a:p>
            <a:pPr algn="ctr"/>
            <a:r>
              <a:rPr lang="pt-BR" sz="2000" b="1" i="1">
                <a:solidFill>
                  <a:schemeClr val="tx1"/>
                </a:solidFill>
                <a:latin typeface="Zurich BT" charset="0"/>
              </a:rPr>
              <a:t>56302-970 Petrolina-PE </a:t>
            </a:r>
          </a:p>
          <a:p>
            <a:pPr algn="ctr"/>
            <a:r>
              <a:rPr lang="pt-BR" sz="2000" b="1" i="1">
                <a:solidFill>
                  <a:schemeClr val="tx1"/>
                </a:solidFill>
                <a:latin typeface="Zurich BT" charset="0"/>
              </a:rPr>
              <a:t>Fone: 0 ** 87 3866-3600</a:t>
            </a:r>
          </a:p>
          <a:p>
            <a:pPr algn="ctr"/>
            <a:endParaRPr lang="pt-BR" sz="2000" b="1" i="1">
              <a:solidFill>
                <a:schemeClr val="tx1"/>
              </a:solidFill>
              <a:latin typeface="Zurich BT" charset="0"/>
            </a:endParaRPr>
          </a:p>
          <a:p>
            <a:pPr algn="ctr"/>
            <a:endParaRPr lang="pt-BR" sz="2000" b="1" i="1">
              <a:solidFill>
                <a:schemeClr val="tx1"/>
              </a:solidFill>
              <a:latin typeface="Zurich BT" charset="0"/>
            </a:endParaRPr>
          </a:p>
          <a:p>
            <a:pPr algn="ctr"/>
            <a:endParaRPr lang="pt-BR" sz="2000" b="1" i="1">
              <a:solidFill>
                <a:schemeClr val="tx1"/>
              </a:solidFill>
              <a:latin typeface="Zurich BT" charset="0"/>
            </a:endParaRPr>
          </a:p>
          <a:p>
            <a:pPr algn="ctr"/>
            <a:r>
              <a:rPr lang="pt-BR" sz="2000" b="1" i="1">
                <a:solidFill>
                  <a:schemeClr val="tx1"/>
                </a:solidFill>
                <a:latin typeface="Zurich BT" charset="0"/>
              </a:rPr>
              <a:t>Vanderlise Giongo</a:t>
            </a:r>
          </a:p>
          <a:p>
            <a:pPr algn="ctr"/>
            <a:r>
              <a:rPr lang="pt-BR" sz="2000" b="1" i="1">
                <a:solidFill>
                  <a:schemeClr val="accent2"/>
                </a:solidFill>
                <a:latin typeface="Zurich BT" charset="0"/>
              </a:rPr>
              <a:t>Vanderlise.giongo@embrapa.br</a:t>
            </a:r>
          </a:p>
          <a:p>
            <a:pPr algn="ctr"/>
            <a:endParaRPr lang="pt-BR" sz="2000" b="1" i="1">
              <a:solidFill>
                <a:schemeClr val="accent2"/>
              </a:solidFill>
              <a:latin typeface="Zurich BT" charset="0"/>
            </a:endParaRPr>
          </a:p>
          <a:p>
            <a:pPr algn="ctr"/>
            <a:endParaRPr lang="pt-BR" sz="1600" b="1" i="1">
              <a:solidFill>
                <a:schemeClr val="tx1"/>
              </a:solidFill>
              <a:latin typeface="Zurich BT" charset="0"/>
            </a:endParaRPr>
          </a:p>
          <a:p>
            <a:pPr algn="ctr"/>
            <a:r>
              <a:rPr lang="pt-BR" sz="3200" b="1">
                <a:solidFill>
                  <a:schemeClr val="tx1"/>
                </a:solidFill>
                <a:latin typeface="Zurich BT" charset="0"/>
              </a:rPr>
              <a:t>www.embrapa.br</a:t>
            </a:r>
            <a:endParaRPr lang="pt-BR" sz="2000">
              <a:solidFill>
                <a:schemeClr val="tx1"/>
              </a:solidFill>
            </a:endParaRPr>
          </a:p>
        </p:txBody>
      </p:sp>
      <p:pic>
        <p:nvPicPr>
          <p:cNvPr id="146434" name="Picture 6"/>
          <p:cNvPicPr>
            <a:picLocks noChangeAspect="1" noChangeArrowheads="1"/>
          </p:cNvPicPr>
          <p:nvPr/>
        </p:nvPicPr>
        <p:blipFill>
          <a:blip r:embed="rId2">
            <a:clrChange>
              <a:clrFrom>
                <a:srgbClr val="8396A4"/>
              </a:clrFrom>
              <a:clrTo>
                <a:srgbClr val="8396A4">
                  <a:alpha val="0"/>
                </a:srgbClr>
              </a:clrTo>
            </a:clrChange>
            <a:extLst>
              <a:ext uri="{28A0092B-C50C-407E-A947-70E740481C1C}">
                <a14:useLocalDpi xmlns:a14="http://schemas.microsoft.com/office/drawing/2010/main" val="0"/>
              </a:ext>
            </a:extLst>
          </a:blip>
          <a:srcRect/>
          <a:stretch>
            <a:fillRect/>
          </a:stretch>
        </p:blipFill>
        <p:spPr bwMode="auto">
          <a:xfrm>
            <a:off x="3214688" y="571500"/>
            <a:ext cx="2546350" cy="142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950" y="463550"/>
            <a:ext cx="8712200" cy="1433513"/>
          </a:xfrm>
        </p:spPr>
        <p:txBody>
          <a:bodyPr>
            <a:normAutofit fontScale="90000"/>
          </a:bodyPr>
          <a:lstStyle/>
          <a:p>
            <a:pPr>
              <a:defRPr/>
            </a:pPr>
            <a:r>
              <a:rPr lang="pt-BR" b="1" dirty="0" smtClean="0"/>
              <a:t/>
            </a:r>
            <a:br>
              <a:rPr lang="pt-BR" b="1" dirty="0" smtClean="0"/>
            </a:br>
            <a:r>
              <a:rPr lang="pt-BR" sz="3600" b="1" dirty="0" smtClean="0">
                <a:solidFill>
                  <a:schemeClr val="accent1">
                    <a:lumMod val="50000"/>
                  </a:schemeClr>
                </a:solidFill>
                <a:latin typeface="Comic Sans MS"/>
                <a:cs typeface="Comic Sans MS"/>
              </a:rPr>
              <a:t>Prospecção de genes de tolerância à seca</a:t>
            </a:r>
            <a:r>
              <a:rPr lang="pt-BR" sz="3600" b="1" dirty="0" smtClean="0">
                <a:solidFill>
                  <a:srgbClr val="0066FF"/>
                </a:solidFill>
                <a:latin typeface="Comic Sans MS"/>
                <a:cs typeface="Comic Sans MS"/>
              </a:rPr>
              <a:t/>
            </a:r>
            <a:br>
              <a:rPr lang="pt-BR" sz="3600" b="1" dirty="0" smtClean="0">
                <a:solidFill>
                  <a:srgbClr val="0066FF"/>
                </a:solidFill>
                <a:latin typeface="Comic Sans MS"/>
                <a:cs typeface="Comic Sans MS"/>
              </a:rPr>
            </a:br>
            <a:endParaRPr lang="pt-BR" sz="3600" b="1" dirty="0">
              <a:solidFill>
                <a:srgbClr val="0066FF"/>
              </a:solidFill>
              <a:latin typeface="Comic Sans MS"/>
              <a:cs typeface="Comic Sans MS"/>
            </a:endParaRPr>
          </a:p>
        </p:txBody>
      </p:sp>
      <p:sp>
        <p:nvSpPr>
          <p:cNvPr id="153602" name="Espaço Reservado para Conteúdo 2"/>
          <p:cNvSpPr>
            <a:spLocks noGrp="1"/>
          </p:cNvSpPr>
          <p:nvPr>
            <p:ph idx="1"/>
          </p:nvPr>
        </p:nvSpPr>
        <p:spPr/>
        <p:txBody>
          <a:bodyPr/>
          <a:lstStyle/>
          <a:p>
            <a:pPr algn="just"/>
            <a:r>
              <a:rPr lang="pt-BR" sz="2400">
                <a:latin typeface="Times New Roman" charset="0"/>
                <a:ea typeface="ＭＳ Ｐゴシック" charset="0"/>
              </a:rPr>
              <a:t>Melhoramento genético de culturas de sequeiro para a região semiárida, utilizados em sistemas de produção familiar</a:t>
            </a:r>
          </a:p>
          <a:p>
            <a:pPr algn="just"/>
            <a:r>
              <a:rPr lang="pt-BR" sz="2400">
                <a:latin typeface="Times New Roman" charset="0"/>
                <a:ea typeface="ＭＳ Ｐゴシック" charset="0"/>
              </a:rPr>
              <a:t>Obtenção de materiais vegetais tolerantes à seca e altas temperaturas.</a:t>
            </a:r>
          </a:p>
        </p:txBody>
      </p:sp>
      <p:sp>
        <p:nvSpPr>
          <p:cNvPr id="153603" name="AutoShape 2" descr="http://3.bp.blogspot.com/_f0bGWV-NcR4/SAdaIG0FfhI/AAAAAAAAAYc/feub92rjySc/s400/gene+estilizado.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pic>
        <p:nvPicPr>
          <p:cNvPr id="15360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221163"/>
            <a:ext cx="7572375"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ítulo 1"/>
          <p:cNvSpPr>
            <a:spLocks noGrp="1"/>
          </p:cNvSpPr>
          <p:nvPr>
            <p:ph type="title"/>
          </p:nvPr>
        </p:nvSpPr>
        <p:spPr>
          <a:xfrm>
            <a:off x="250825" y="274638"/>
            <a:ext cx="8599488" cy="1143000"/>
          </a:xfrm>
        </p:spPr>
        <p:txBody>
          <a:bodyPr/>
          <a:lstStyle/>
          <a:p>
            <a:r>
              <a:rPr lang="pt-BR" sz="3200" b="1">
                <a:solidFill>
                  <a:srgbClr val="00664D"/>
                </a:solidFill>
                <a:latin typeface="Comic Sans MS" charset="0"/>
                <a:ea typeface="ＭＳ Ｐゴシック" charset="0"/>
                <a:cs typeface="Comic Sans MS" charset="0"/>
              </a:rPr>
              <a:t>Tecnologias de captação de água da chuva</a:t>
            </a:r>
          </a:p>
        </p:txBody>
      </p:sp>
      <p:sp>
        <p:nvSpPr>
          <p:cNvPr id="3" name="Espaço Reservado para Conteúdo 2"/>
          <p:cNvSpPr>
            <a:spLocks noGrp="1"/>
          </p:cNvSpPr>
          <p:nvPr>
            <p:ph idx="1"/>
          </p:nvPr>
        </p:nvSpPr>
        <p:spPr>
          <a:xfrm>
            <a:off x="5076825" y="4078288"/>
            <a:ext cx="2951163" cy="546100"/>
          </a:xfrm>
        </p:spPr>
        <p:txBody>
          <a:bodyPr>
            <a:normAutofit/>
          </a:bodyPr>
          <a:lstStyle/>
          <a:p>
            <a:pPr marL="0" indent="0">
              <a:defRPr/>
            </a:pPr>
            <a:r>
              <a:rPr lang="pt-BR" sz="2000" b="1" dirty="0" smtClean="0"/>
              <a:t>Barragens subterrâneas</a:t>
            </a:r>
            <a:r>
              <a:rPr lang="pt-BR" sz="2000" b="1" dirty="0"/>
              <a:t>	</a:t>
            </a:r>
          </a:p>
          <a:p>
            <a:pPr>
              <a:defRPr/>
            </a:pPr>
            <a:endParaRPr lang="pt-BR" sz="2000" b="1" dirty="0"/>
          </a:p>
        </p:txBody>
      </p:sp>
      <p:sp>
        <p:nvSpPr>
          <p:cNvPr id="5" name="Retângulo 4"/>
          <p:cNvSpPr/>
          <p:nvPr/>
        </p:nvSpPr>
        <p:spPr>
          <a:xfrm>
            <a:off x="0" y="1700213"/>
            <a:ext cx="4448175" cy="831850"/>
          </a:xfrm>
          <a:prstGeom prst="rect">
            <a:avLst/>
          </a:prstGeom>
        </p:spPr>
        <p:txBody>
          <a:bodyPr>
            <a:spAutoFit/>
          </a:bodyPr>
          <a:lstStyle/>
          <a:p>
            <a:pPr algn="ctr">
              <a:defRPr/>
            </a:pPr>
            <a:r>
              <a:rPr lang="pt-BR" b="1" kern="0" dirty="0">
                <a:effectLst>
                  <a:outerShdw blurRad="38100" dist="38100" dir="2700000" algn="tl">
                    <a:srgbClr val="000000"/>
                  </a:outerShdw>
                </a:effectLst>
              </a:rPr>
              <a:t> </a:t>
            </a:r>
            <a:r>
              <a:rPr lang="pt-BR" b="1" kern="0" dirty="0"/>
              <a:t>Armazenamento de água de chuva para consumo  animal</a:t>
            </a:r>
            <a:endParaRPr lang="pt-BR" dirty="0"/>
          </a:p>
        </p:txBody>
      </p:sp>
      <p:grpSp>
        <p:nvGrpSpPr>
          <p:cNvPr id="154628" name="Grupo 6"/>
          <p:cNvGrpSpPr>
            <a:grpSpLocks/>
          </p:cNvGrpSpPr>
          <p:nvPr/>
        </p:nvGrpSpPr>
        <p:grpSpPr bwMode="auto">
          <a:xfrm>
            <a:off x="712788" y="2565400"/>
            <a:ext cx="2779712" cy="3913188"/>
            <a:chOff x="469065" y="3212976"/>
            <a:chExt cx="3569171" cy="4634436"/>
          </a:xfrm>
        </p:grpSpPr>
        <p:pic>
          <p:nvPicPr>
            <p:cNvPr id="1546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93" y="3212976"/>
              <a:ext cx="3535795" cy="2535671"/>
            </a:xfrm>
            <a:prstGeom prst="rect">
              <a:avLst/>
            </a:prstGeom>
            <a:noFill/>
            <a:ln w="38160">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15463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65" y="5651412"/>
              <a:ext cx="3569171" cy="2196000"/>
            </a:xfrm>
            <a:prstGeom prst="rect">
              <a:avLst/>
            </a:prstGeom>
            <a:noFill/>
            <a:ln w="38160">
              <a:solidFill>
                <a:srgbClr val="3366FF"/>
              </a:solidFill>
              <a:miter lim="800000"/>
              <a:headEnd/>
              <a:tailEnd/>
            </a:ln>
            <a:extLst>
              <a:ext uri="{909E8E84-426E-40dd-AFC4-6F175D3DCCD1}">
                <a14:hiddenFill xmlns:a14="http://schemas.microsoft.com/office/drawing/2010/main">
                  <a:solidFill>
                    <a:srgbClr val="FFFFFF"/>
                  </a:solidFill>
                </a14:hiddenFill>
              </a:ext>
            </a:extLst>
          </p:spPr>
        </p:pic>
      </p:grpSp>
      <p:pic>
        <p:nvPicPr>
          <p:cNvPr id="154629" name="Imagem 7" descr="fig3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5050" y="4716463"/>
            <a:ext cx="3543300" cy="1746250"/>
          </a:xfrm>
          <a:prstGeom prst="rect">
            <a:avLst/>
          </a:prstGeom>
          <a:noFill/>
          <a:ln w="9525">
            <a:solidFill>
              <a:srgbClr val="3366FF">
                <a:alpha val="90979"/>
              </a:srgbClr>
            </a:solidFill>
            <a:miter lim="800000"/>
            <a:headEnd/>
            <a:tailEnd/>
          </a:ln>
          <a:extLst>
            <a:ext uri="{909E8E84-426E-40dd-AFC4-6F175D3DCCD1}">
              <a14:hiddenFill xmlns:a14="http://schemas.microsoft.com/office/drawing/2010/main">
                <a:solidFill>
                  <a:srgbClr val="FFFFFF"/>
                </a:solidFill>
              </a14:hiddenFill>
            </a:ext>
          </a:extLst>
        </p:spPr>
      </p:pic>
      <p:pic>
        <p:nvPicPr>
          <p:cNvPr id="154630" name="Picture 1"/>
          <p:cNvPicPr>
            <a:picLocks noChangeAspect="1" noChangeArrowheads="1"/>
          </p:cNvPicPr>
          <p:nvPr/>
        </p:nvPicPr>
        <p:blipFill>
          <a:blip r:embed="rId5">
            <a:extLst>
              <a:ext uri="{28A0092B-C50C-407E-A947-70E740481C1C}">
                <a14:useLocalDpi xmlns:a14="http://schemas.microsoft.com/office/drawing/2010/main" val="0"/>
              </a:ext>
            </a:extLst>
          </a:blip>
          <a:srcRect t="31622" b="11420"/>
          <a:stretch>
            <a:fillRect/>
          </a:stretch>
        </p:blipFill>
        <p:spPr bwMode="auto">
          <a:xfrm>
            <a:off x="4313238" y="1981200"/>
            <a:ext cx="4537075" cy="2097088"/>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154631" name="Retângulo 9"/>
          <p:cNvSpPr>
            <a:spLocks noChangeArrowheads="1"/>
          </p:cNvSpPr>
          <p:nvPr/>
        </p:nvSpPr>
        <p:spPr bwMode="auto">
          <a:xfrm>
            <a:off x="5857875" y="6484938"/>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2000" b="1"/>
              <a:t>Cisternas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ítulo 1"/>
          <p:cNvSpPr>
            <a:spLocks noGrp="1"/>
          </p:cNvSpPr>
          <p:nvPr>
            <p:ph type="title"/>
          </p:nvPr>
        </p:nvSpPr>
        <p:spPr>
          <a:xfrm>
            <a:off x="684213" y="115888"/>
            <a:ext cx="7770812" cy="1433512"/>
          </a:xfrm>
        </p:spPr>
        <p:txBody>
          <a:bodyPr/>
          <a:lstStyle/>
          <a:p>
            <a:r>
              <a:rPr lang="pt-BR" sz="3200" b="1">
                <a:solidFill>
                  <a:srgbClr val="00664D"/>
                </a:solidFill>
                <a:latin typeface="Comic Sans MS" charset="0"/>
                <a:ea typeface="ＭＳ Ｐゴシック" charset="0"/>
                <a:cs typeface="Comic Sans MS" charset="0"/>
              </a:rPr>
              <a:t/>
            </a:r>
            <a:br>
              <a:rPr lang="pt-BR" sz="3200" b="1">
                <a:solidFill>
                  <a:srgbClr val="00664D"/>
                </a:solidFill>
                <a:latin typeface="Comic Sans MS" charset="0"/>
                <a:ea typeface="ＭＳ Ｐゴシック" charset="0"/>
                <a:cs typeface="Comic Sans MS" charset="0"/>
              </a:rPr>
            </a:br>
            <a:r>
              <a:rPr lang="pt-BR" sz="3200" b="1">
                <a:solidFill>
                  <a:srgbClr val="00664D"/>
                </a:solidFill>
                <a:latin typeface="Comic Sans MS" charset="0"/>
                <a:ea typeface="ＭＳ Ｐゴシック" charset="0"/>
                <a:cs typeface="Comic Sans MS" charset="0"/>
              </a:rPr>
              <a:t>Uso eficiente da água no semiárido</a:t>
            </a:r>
            <a:br>
              <a:rPr lang="pt-BR" sz="3200" b="1">
                <a:solidFill>
                  <a:srgbClr val="00664D"/>
                </a:solidFill>
                <a:latin typeface="Comic Sans MS" charset="0"/>
                <a:ea typeface="ＭＳ Ｐゴシック" charset="0"/>
                <a:cs typeface="Comic Sans MS" charset="0"/>
              </a:rPr>
            </a:br>
            <a:endParaRPr lang="pt-BR" sz="3200" b="1">
              <a:solidFill>
                <a:srgbClr val="00664D"/>
              </a:solidFill>
              <a:latin typeface="Comic Sans MS" charset="0"/>
              <a:ea typeface="ＭＳ Ｐゴシック" charset="0"/>
              <a:cs typeface="Comic Sans MS" charset="0"/>
            </a:endParaRPr>
          </a:p>
        </p:txBody>
      </p:sp>
      <p:sp>
        <p:nvSpPr>
          <p:cNvPr id="155650" name="AutoShape 2" descr="Resultado de imagem para uso eficiente água embrapa semiárido"/>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pic>
        <p:nvPicPr>
          <p:cNvPr id="155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3321050" cy="249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141663"/>
            <a:ext cx="3600450"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53" name="CaixaDeTexto 4"/>
          <p:cNvSpPr txBox="1">
            <a:spLocks noChangeArrowheads="1"/>
          </p:cNvSpPr>
          <p:nvPr/>
        </p:nvSpPr>
        <p:spPr bwMode="auto">
          <a:xfrm>
            <a:off x="4067175" y="1885950"/>
            <a:ext cx="2952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b="1"/>
              <a:t>Agricultura familiar</a:t>
            </a:r>
          </a:p>
        </p:txBody>
      </p:sp>
      <p:sp>
        <p:nvSpPr>
          <p:cNvPr id="155654" name="CaixaDeTexto 8"/>
          <p:cNvSpPr txBox="1">
            <a:spLocks noChangeArrowheads="1"/>
          </p:cNvSpPr>
          <p:nvPr/>
        </p:nvSpPr>
        <p:spPr bwMode="auto">
          <a:xfrm>
            <a:off x="539750" y="4941888"/>
            <a:ext cx="35956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b="1">
                <a:solidFill>
                  <a:srgbClr val="00664D"/>
                </a:solidFill>
                <a:latin typeface="Comic Sans MS" charset="0"/>
                <a:cs typeface="Comic Sans MS" charset="0"/>
              </a:rPr>
              <a:t>Fruteiras, olerícolas, cana-de-açúcar</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ítulo 1"/>
          <p:cNvSpPr>
            <a:spLocks noGrp="1"/>
          </p:cNvSpPr>
          <p:nvPr>
            <p:ph type="title"/>
          </p:nvPr>
        </p:nvSpPr>
        <p:spPr>
          <a:xfrm>
            <a:off x="0" y="215900"/>
            <a:ext cx="9036050" cy="1412875"/>
          </a:xfrm>
        </p:spPr>
        <p:txBody>
          <a:bodyPr/>
          <a:lstStyle/>
          <a:p>
            <a:r>
              <a:rPr lang="pt-BR" sz="3200" b="1">
                <a:solidFill>
                  <a:srgbClr val="00664D"/>
                </a:solidFill>
                <a:latin typeface="Comic Sans MS" charset="0"/>
                <a:ea typeface="ＭＳ Ｐゴシック" charset="0"/>
                <a:cs typeface="Comic Sans MS" charset="0"/>
              </a:rPr>
              <a:t>Uso da água salobra para dessedentação e produção de forragens</a:t>
            </a:r>
            <a:r>
              <a:rPr lang="pt-BR" sz="3200">
                <a:solidFill>
                  <a:srgbClr val="00664D"/>
                </a:solidFill>
                <a:latin typeface="Comic Sans MS" charset="0"/>
                <a:ea typeface="ＭＳ Ｐゴシック" charset="0"/>
                <a:cs typeface="Comic Sans MS" charset="0"/>
              </a:rPr>
              <a:t/>
            </a:r>
            <a:br>
              <a:rPr lang="pt-BR" sz="3200">
                <a:solidFill>
                  <a:srgbClr val="00664D"/>
                </a:solidFill>
                <a:latin typeface="Comic Sans MS" charset="0"/>
                <a:ea typeface="ＭＳ Ｐゴシック" charset="0"/>
                <a:cs typeface="Comic Sans MS" charset="0"/>
              </a:rPr>
            </a:br>
            <a:endParaRPr lang="pt-BR" sz="3200">
              <a:solidFill>
                <a:srgbClr val="00664D"/>
              </a:solidFill>
              <a:latin typeface="Comic Sans MS" charset="0"/>
              <a:ea typeface="ＭＳ Ｐゴシック" charset="0"/>
              <a:cs typeface="Comic Sans MS" charset="0"/>
            </a:endParaRPr>
          </a:p>
        </p:txBody>
      </p:sp>
      <p:sp>
        <p:nvSpPr>
          <p:cNvPr id="156674" name="CaixaDeTexto 4"/>
          <p:cNvSpPr txBox="1">
            <a:spLocks noChangeArrowheads="1"/>
          </p:cNvSpPr>
          <p:nvPr/>
        </p:nvSpPr>
        <p:spPr bwMode="auto">
          <a:xfrm>
            <a:off x="2160588" y="5126038"/>
            <a:ext cx="4465637" cy="86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sz="1500">
              <a:solidFill>
                <a:schemeClr val="tx1"/>
              </a:solidFill>
              <a:latin typeface="Calibri" charset="0"/>
            </a:endParaRPr>
          </a:p>
        </p:txBody>
      </p:sp>
      <p:pic>
        <p:nvPicPr>
          <p:cNvPr id="156675" name="Imagem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6138" y="6308725"/>
            <a:ext cx="2582862"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Retângulo 3"/>
          <p:cNvSpPr>
            <a:spLocks noChangeArrowheads="1"/>
          </p:cNvSpPr>
          <p:nvPr/>
        </p:nvSpPr>
        <p:spPr bwMode="auto">
          <a:xfrm>
            <a:off x="611188" y="1916113"/>
            <a:ext cx="77406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just">
              <a:lnSpc>
                <a:spcPts val="3000"/>
              </a:lnSpc>
              <a:buClr>
                <a:srgbClr val="0000FF"/>
              </a:buClr>
              <a:buFont typeface="Wingdings" charset="0"/>
              <a:buChar char="q"/>
            </a:pPr>
            <a:r>
              <a:rPr lang="pt-BR" sz="2000">
                <a:solidFill>
                  <a:srgbClr val="00664D"/>
                </a:solidFill>
                <a:latin typeface="Comic Sans MS" charset="0"/>
                <a:ea typeface="Calibri" charset="0"/>
              </a:rPr>
              <a:t>As águas subterrâneas encontradas na região semiárida podem ser outra alternativa para atender a demanda hídrica dos animais, por períodos curtos e de extrema escassez de água doce.</a:t>
            </a:r>
            <a:endParaRPr lang="pt-BR" sz="1800">
              <a:solidFill>
                <a:srgbClr val="00664D"/>
              </a:solidFill>
              <a:latin typeface="Comic Sans MS" charset="0"/>
              <a:ea typeface="Calibri" charset="0"/>
            </a:endParaRPr>
          </a:p>
        </p:txBody>
      </p:sp>
      <p:pic>
        <p:nvPicPr>
          <p:cNvPr id="156677" name="Image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3860800"/>
            <a:ext cx="2447925"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Image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6050" y="3860800"/>
            <a:ext cx="4181475"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ítulo 1"/>
          <p:cNvSpPr>
            <a:spLocks noGrp="1"/>
          </p:cNvSpPr>
          <p:nvPr>
            <p:ph type="title"/>
          </p:nvPr>
        </p:nvSpPr>
        <p:spPr>
          <a:xfrm>
            <a:off x="107950" y="274638"/>
            <a:ext cx="8928100" cy="3009900"/>
          </a:xfrm>
        </p:spPr>
        <p:txBody>
          <a:bodyPr/>
          <a:lstStyle/>
          <a:p>
            <a:r>
              <a:rPr lang="pt-BR" sz="3600" b="1">
                <a:solidFill>
                  <a:srgbClr val="00664D"/>
                </a:solidFill>
                <a:latin typeface="Comic Sans MS" charset="0"/>
                <a:ea typeface="ＭＳ Ｐゴシック" charset="0"/>
                <a:cs typeface="Comic Sans MS" charset="0"/>
              </a:rPr>
              <a:t>Seleção e recomendação de estirpes de rizóbios para a inoculação de feijão-caupi no Semiárido</a:t>
            </a:r>
            <a:r>
              <a:rPr lang="pt-BR" b="1">
                <a:solidFill>
                  <a:srgbClr val="0066FF"/>
                </a:solidFill>
                <a:latin typeface="Times New Roman" charset="0"/>
                <a:ea typeface="ＭＳ Ｐゴシック" charset="0"/>
              </a:rPr>
              <a:t>.	</a:t>
            </a:r>
            <a:br>
              <a:rPr lang="pt-BR" b="1">
                <a:solidFill>
                  <a:srgbClr val="0066FF"/>
                </a:solidFill>
                <a:latin typeface="Times New Roman" charset="0"/>
                <a:ea typeface="ＭＳ Ｐゴシック" charset="0"/>
              </a:rPr>
            </a:br>
            <a:endParaRPr lang="pt-BR" b="1">
              <a:solidFill>
                <a:srgbClr val="0066FF"/>
              </a:solidFill>
              <a:latin typeface="Times New Roman" charset="0"/>
              <a:ea typeface="ＭＳ Ｐゴシック" charset="0"/>
            </a:endParaRPr>
          </a:p>
        </p:txBody>
      </p:sp>
      <p:pic>
        <p:nvPicPr>
          <p:cNvPr id="157698" name="Picture 2" descr="C:\Users\UFRPE\Pictures\Petrolina março 2014\SAM_03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3868738"/>
            <a:ext cx="2195513"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http://www.sct.embrapa.br/dctv/2007/img/16-inoculacao_feijao_caupi_rizobio.jpg"/>
          <p:cNvPicPr>
            <a:picLocks noChangeAspect="1" noChangeArrowheads="1"/>
          </p:cNvPicPr>
          <p:nvPr/>
        </p:nvPicPr>
        <p:blipFill rotWithShape="1">
          <a:blip r:embed="rId3"/>
          <a:srcRect t="3865" r="4233"/>
          <a:stretch/>
        </p:blipFill>
        <p:spPr bwMode="auto">
          <a:xfrm>
            <a:off x="3948558" y="3868406"/>
            <a:ext cx="2687152" cy="165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7700" name="Picture 2" descr="http://valormercado.com.br/wp-content/uploads/2013/08/traipu-feijao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713" y="3860800"/>
            <a:ext cx="291623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2" descr="F:\Lindete\Livro Jerri\Figura 1A(2).JPG"/>
          <p:cNvPicPr>
            <a:picLocks noChangeAspect="1" noChangeArrowheads="1"/>
          </p:cNvPicPr>
          <p:nvPr/>
        </p:nvPicPr>
        <p:blipFill>
          <a:blip r:embed="rId5">
            <a:extLst>
              <a:ext uri="{28A0092B-C50C-407E-A947-70E740481C1C}">
                <a14:useLocalDpi xmlns:a14="http://schemas.microsoft.com/office/drawing/2010/main" val="0"/>
              </a:ext>
            </a:extLst>
          </a:blip>
          <a:srcRect b="16420"/>
          <a:stretch>
            <a:fillRect/>
          </a:stretch>
        </p:blipFill>
        <p:spPr bwMode="auto">
          <a:xfrm>
            <a:off x="2247900" y="3868738"/>
            <a:ext cx="18097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m 3"/>
          <p:cNvPicPr>
            <a:picLocks noChangeAspect="1"/>
          </p:cNvPicPr>
          <p:nvPr/>
        </p:nvPicPr>
        <p:blipFill>
          <a:blip r:embed="rId2">
            <a:extLst>
              <a:ext uri="{28A0092B-C50C-407E-A947-70E740481C1C}">
                <a14:useLocalDpi xmlns:a14="http://schemas.microsoft.com/office/drawing/2010/main" val="0"/>
              </a:ext>
            </a:extLst>
          </a:blip>
          <a:srcRect l="2855" t="11313" r="2080" b="13737"/>
          <a:stretch>
            <a:fillRect/>
          </a:stretch>
        </p:blipFill>
        <p:spPr bwMode="auto">
          <a:xfrm>
            <a:off x="14288" y="14288"/>
            <a:ext cx="6157912"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Imagem 5"/>
          <p:cNvPicPr>
            <a:picLocks noChangeAspect="1"/>
          </p:cNvPicPr>
          <p:nvPr/>
        </p:nvPicPr>
        <p:blipFill>
          <a:blip r:embed="rId3">
            <a:extLst>
              <a:ext uri="{28A0092B-C50C-407E-A947-70E740481C1C}">
                <a14:useLocalDpi xmlns:a14="http://schemas.microsoft.com/office/drawing/2010/main" val="0"/>
              </a:ext>
            </a:extLst>
          </a:blip>
          <a:srcRect l="22023" t="21010" r="23450" b="24648"/>
          <a:stretch>
            <a:fillRect/>
          </a:stretch>
        </p:blipFill>
        <p:spPr bwMode="auto">
          <a:xfrm>
            <a:off x="6324600" y="2901950"/>
            <a:ext cx="2646363"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ＭＳ Ｐゴシック"/>
        <a:cs typeface=""/>
      </a:majorFont>
      <a:minorFont>
        <a:latin typeface="Times New Roman"/>
        <a:ea typeface="ＭＳ Ｐゴシック"/>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ＭＳ Ｐゴシック" pitchFamily="32"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ＭＳ Ｐゴシック" pitchFamily="32" charset="-128"/>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yout Slide Encerramento">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anyon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anyon">
    <a:majorFont>
      <a:latin typeface="Arial"/>
      <a:ea typeface=""/>
      <a:cs typeface=""/>
    </a:majorFont>
    <a:minorFont>
      <a:latin typeface="Verdan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Times New Roman"/>
      <a:ea typeface="Arial Unicode MS"/>
      <a:cs typeface="Arial Unicode MS"/>
    </a:majorFont>
    <a:minorFont>
      <a:latin typeface="Times New Roman"/>
      <a:ea typeface="Arial Unicode MS"/>
      <a:cs typeface="Arial Unicode MS"/>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Times New Roman"/>
      <a:ea typeface="Arial Unicode MS"/>
      <a:cs typeface="Arial Unicode MS"/>
    </a:majorFont>
    <a:minorFont>
      <a:latin typeface="Times New Roman"/>
      <a:ea typeface="Arial Unicode MS"/>
      <a:cs typeface="Arial Unicode MS"/>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anyon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anyon">
    <a:majorFont>
      <a:latin typeface="Arial"/>
      <a:ea typeface=""/>
      <a:cs typeface=""/>
    </a:majorFont>
    <a:minorFont>
      <a:latin typeface="Verdan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anyon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anyon">
    <a:majorFont>
      <a:latin typeface="Arial"/>
      <a:ea typeface=""/>
      <a:cs typeface=""/>
    </a:majorFont>
    <a:minorFont>
      <a:latin typeface="Verdan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anyon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anyon">
    <a:majorFont>
      <a:latin typeface="Arial"/>
      <a:ea typeface=""/>
      <a:cs typeface=""/>
    </a:majorFont>
    <a:minorFont>
      <a:latin typeface="Verdan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Times New Roman"/>
      <a:ea typeface=""/>
      <a:cs typeface="Arial Unicode MS"/>
    </a:majorFont>
    <a:minorFont>
      <a:latin typeface="Times New Roman"/>
      <a:ea typeface=""/>
      <a:cs typeface="Arial Unicode MS"/>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Times New Roman"/>
      <a:ea typeface="Arial Unicode MS"/>
      <a:cs typeface="Arial Unicode MS"/>
    </a:majorFont>
    <a:minorFont>
      <a:latin typeface="Times New Roman"/>
      <a:ea typeface="Arial Unicode MS"/>
      <a:cs typeface="Arial Unicode MS"/>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Times New Roman"/>
      <a:ea typeface="Arial Unicode MS"/>
      <a:cs typeface="Arial Unicode MS"/>
    </a:majorFont>
    <a:minorFont>
      <a:latin typeface="Times New Roman"/>
      <a:ea typeface="Arial Unicode MS"/>
      <a:cs typeface="Arial Unicode MS"/>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Times New Roman"/>
      <a:ea typeface="Arial Unicode MS"/>
      <a:cs typeface="Arial Unicode MS"/>
    </a:majorFont>
    <a:minorFont>
      <a:latin typeface="Times New Roman"/>
      <a:ea typeface="Arial Unicode MS"/>
      <a:cs typeface="Arial Unicode MS"/>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Times New Roman"/>
      <a:ea typeface="Arial Unicode MS"/>
      <a:cs typeface="Arial Unicode MS"/>
    </a:majorFont>
    <a:minorFont>
      <a:latin typeface="Times New Roman"/>
      <a:ea typeface="Arial Unicode MS"/>
      <a:cs typeface="Arial Unicode MS"/>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5767</TotalTime>
  <Words>2648</Words>
  <Application>Microsoft Macintosh PowerPoint</Application>
  <PresentationFormat>On-screen Show (4:3)</PresentationFormat>
  <Paragraphs>591</Paragraphs>
  <Slides>87</Slides>
  <Notes>7</Notes>
  <HiddenSlides>0</HiddenSlides>
  <MMClips>0</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87</vt:i4>
      </vt:variant>
    </vt:vector>
  </HeadingPairs>
  <TitlesOfParts>
    <vt:vector size="93" baseType="lpstr">
      <vt:lpstr>Tema do Office</vt:lpstr>
      <vt:lpstr>Layout Slide Encerramento</vt:lpstr>
      <vt:lpstr>Chart</vt:lpstr>
      <vt:lpstr>Document</vt:lpstr>
      <vt:lpstr>Gráfico</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Cenários Futuros – Temperatura máxima no Semiárido</vt:lpstr>
      <vt:lpstr>Cenários Futuros – Temperatura mínima no Semiárido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Prospecção de genes de tolerância à seca </vt:lpstr>
      <vt:lpstr>Tecnologias de captação de água da chuva</vt:lpstr>
      <vt:lpstr> Uso eficiente da água no semiárido </vt:lpstr>
      <vt:lpstr>Uso da água salobra para dessedentação e produção de forragens </vt:lpstr>
      <vt:lpstr>Seleção e recomendação de estirpes de rizóbios para a inoculação de feijão-caupi no Semiárido.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sem título</dc:title>
  <dc:creator>rose</dc:creator>
  <cp:lastModifiedBy>Vanderlise Giongo</cp:lastModifiedBy>
  <cp:revision>418</cp:revision>
  <cp:lastPrinted>2015-07-07T13:41:37Z</cp:lastPrinted>
  <dcterms:created xsi:type="dcterms:W3CDTF">2010-09-09T14:20:48Z</dcterms:created>
  <dcterms:modified xsi:type="dcterms:W3CDTF">2015-07-09T12:07:36Z</dcterms:modified>
</cp:coreProperties>
</file>