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80" r:id="rId2"/>
  </p:sldMasterIdLst>
  <p:notesMasterIdLst>
    <p:notesMasterId r:id="rId33"/>
  </p:notesMasterIdLst>
  <p:sldIdLst>
    <p:sldId id="593" r:id="rId3"/>
    <p:sldId id="577" r:id="rId4"/>
    <p:sldId id="551" r:id="rId5"/>
    <p:sldId id="555" r:id="rId6"/>
    <p:sldId id="561" r:id="rId7"/>
    <p:sldId id="579" r:id="rId8"/>
    <p:sldId id="580" r:id="rId9"/>
    <p:sldId id="583" r:id="rId10"/>
    <p:sldId id="572" r:id="rId11"/>
    <p:sldId id="563" r:id="rId12"/>
    <p:sldId id="573" r:id="rId13"/>
    <p:sldId id="585" r:id="rId14"/>
    <p:sldId id="586" r:id="rId15"/>
    <p:sldId id="595" r:id="rId16"/>
    <p:sldId id="594" r:id="rId17"/>
    <p:sldId id="587" r:id="rId18"/>
    <p:sldId id="576" r:id="rId19"/>
    <p:sldId id="598" r:id="rId20"/>
    <p:sldId id="588" r:id="rId21"/>
    <p:sldId id="590" r:id="rId22"/>
    <p:sldId id="589" r:id="rId23"/>
    <p:sldId id="597" r:id="rId24"/>
    <p:sldId id="599" r:id="rId25"/>
    <p:sldId id="596" r:id="rId26"/>
    <p:sldId id="568" r:id="rId27"/>
    <p:sldId id="569" r:id="rId28"/>
    <p:sldId id="268" r:id="rId29"/>
    <p:sldId id="269" r:id="rId30"/>
    <p:sldId id="270" r:id="rId31"/>
    <p:sldId id="271" r:id="rId3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00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4445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17301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1210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5678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90448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15190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547794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9870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531206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33720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605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80604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19184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90382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96506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14585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46907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aac33f53b4dbc34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7aac33f53b4dbc34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7aac33f53b4dbc34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7aac33f53b4dbc34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7aac33f53b4dbc34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7aac33f53b4dbc34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2279490c3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22279490c32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8714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4861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2129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2474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4522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4659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aac33f53b4dbc34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aac33f53b4dbc34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527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514350"/>
            <a:ext cx="6000750" cy="222885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2882900"/>
            <a:ext cx="4800600" cy="1460500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6350"/>
            <a:ext cx="2857500" cy="2857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68659"/>
            <a:ext cx="4560491" cy="4560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171450"/>
            <a:ext cx="3714750" cy="3714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24209"/>
            <a:ext cx="3639742" cy="363974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457201"/>
            <a:ext cx="3257549" cy="325754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19971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400050"/>
            <a:ext cx="8114109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2882900"/>
            <a:ext cx="6228158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788708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086100"/>
            <a:ext cx="6401991" cy="14097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5718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514350"/>
            <a:ext cx="6858001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2571750"/>
            <a:ext cx="6400800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225801"/>
            <a:ext cx="6400800" cy="1263649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203934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571750"/>
            <a:ext cx="6400800" cy="127305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3849736"/>
            <a:ext cx="6401993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61981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514350"/>
            <a:ext cx="6858000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0"/>
            <a:ext cx="640080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733800"/>
            <a:ext cx="6400801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535706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1"/>
            <a:ext cx="6400800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575049"/>
            <a:ext cx="6400801" cy="9207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059620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41861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514350"/>
            <a:ext cx="1543050" cy="3429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514350"/>
            <a:ext cx="5867400" cy="398145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7306602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4886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159" y="514350"/>
            <a:ext cx="6000750" cy="2228851"/>
          </a:xfrm>
        </p:spPr>
        <p:txBody>
          <a:bodyPr anchor="b">
            <a:normAutofit/>
          </a:bodyPr>
          <a:lstStyle>
            <a:lvl1pPr algn="l">
              <a:defRPr sz="36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59" y="2882900"/>
            <a:ext cx="4800600" cy="1460500"/>
          </a:xfrm>
        </p:spPr>
        <p:txBody>
          <a:bodyPr anchor="t">
            <a:normAutofit/>
          </a:bodyPr>
          <a:lstStyle>
            <a:lvl1pPr marL="0" indent="0" algn="l">
              <a:buNone/>
              <a:defRPr sz="1575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71009" y="6350"/>
            <a:ext cx="2857500" cy="2857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581128" y="68659"/>
            <a:ext cx="4560491" cy="45604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26869" y="171450"/>
            <a:ext cx="3714750" cy="37147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501878" y="24209"/>
            <a:ext cx="3639742" cy="363974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884070" y="457201"/>
            <a:ext cx="3257549" cy="325754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4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32461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1239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1504950"/>
            <a:ext cx="6400801" cy="17112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371850"/>
            <a:ext cx="6400800" cy="11239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2812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514351"/>
            <a:ext cx="3703241" cy="271145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514351"/>
            <a:ext cx="3700859" cy="271145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59414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514350"/>
            <a:ext cx="348734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952897"/>
            <a:ext cx="3703241" cy="2272904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514350"/>
            <a:ext cx="349885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946546"/>
            <a:ext cx="3696891" cy="2272904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9892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06873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15472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514350"/>
            <a:ext cx="2743200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514350"/>
            <a:ext cx="4457701" cy="398145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1657350"/>
            <a:ext cx="27432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3286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085850"/>
            <a:ext cx="4514850" cy="85725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685800"/>
            <a:ext cx="2460731" cy="3429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082800"/>
            <a:ext cx="4516041" cy="15367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3405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14350" y="400050"/>
            <a:ext cx="8114109" cy="234315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2882900"/>
            <a:ext cx="6228158" cy="3429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8840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anchor="ctr">
            <a:normAutofit/>
          </a:bodyPr>
          <a:lstStyle>
            <a:lvl1pPr algn="l">
              <a:defRPr sz="2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086100"/>
            <a:ext cx="6401991" cy="140970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81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1504950"/>
            <a:ext cx="6400801" cy="1711200"/>
          </a:xfrm>
        </p:spPr>
        <p:txBody>
          <a:bodyPr anchor="b">
            <a:normAutofit/>
          </a:bodyPr>
          <a:lstStyle>
            <a:lvl1pPr algn="l">
              <a:defRPr sz="27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371850"/>
            <a:ext cx="6400800" cy="11239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264468"/>
      </p:ext>
    </p:extLst>
  </p:cSld>
  <p:clrMapOvr>
    <a:masterClrMapping/>
  </p:clrMapOvr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9" y="514350"/>
            <a:ext cx="6858001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84659" y="2571750"/>
            <a:ext cx="6400800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60" y="3225801"/>
            <a:ext cx="6400800" cy="1263649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02616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59" y="2571750"/>
            <a:ext cx="6400800" cy="1273050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8" y="3849736"/>
            <a:ext cx="6401993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23726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0" y="514350"/>
            <a:ext cx="6858000" cy="2057400"/>
          </a:xfrm>
        </p:spPr>
        <p:txBody>
          <a:bodyPr anchor="ctr">
            <a:normAutofit/>
          </a:bodyPr>
          <a:lstStyle>
            <a:lvl1pPr algn="l">
              <a:defRPr sz="24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0"/>
            <a:ext cx="6400801" cy="7874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733800"/>
            <a:ext cx="6400801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398859" y="6091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4059" y="2076451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9059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160" y="514350"/>
            <a:ext cx="7543800" cy="20574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3159" y="2946401"/>
            <a:ext cx="6400800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3575049"/>
            <a:ext cx="6400801" cy="9207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0249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0146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3909" y="514350"/>
            <a:ext cx="1543050" cy="3429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514350"/>
            <a:ext cx="5867400" cy="398145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324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3159" y="514351"/>
            <a:ext cx="3703241" cy="271145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6100" y="514351"/>
            <a:ext cx="3700859" cy="271145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92021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061" y="514350"/>
            <a:ext cx="348734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159" y="952897"/>
            <a:ext cx="3703241" cy="2272904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9299" y="514350"/>
            <a:ext cx="349885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54909" y="946546"/>
            <a:ext cx="3696891" cy="2272904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769080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520118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825489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3759" y="514350"/>
            <a:ext cx="2743200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159" y="514350"/>
            <a:ext cx="4457701" cy="398145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3759" y="1657350"/>
            <a:ext cx="2743200" cy="156845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066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09" y="1085850"/>
            <a:ext cx="4514850" cy="85725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1759" y="685800"/>
            <a:ext cx="2460731" cy="3429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109" y="2082800"/>
            <a:ext cx="4516041" cy="15367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01562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222500"/>
            <a:ext cx="2236394" cy="240665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3365499"/>
            <a:ext cx="6400800" cy="11303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514351"/>
            <a:ext cx="6400800" cy="2711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4629150"/>
            <a:ext cx="12001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4629150"/>
            <a:ext cx="56578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183857"/>
            <a:ext cx="856684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442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9" r:id="rId18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05227" y="2222500"/>
            <a:ext cx="2236394" cy="2406650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159" y="3365499"/>
            <a:ext cx="6400800" cy="11303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159" y="514351"/>
            <a:ext cx="6400800" cy="2711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8309" y="4629150"/>
            <a:ext cx="12001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A336AD-63A3-41E3-A8CA-2712B8D25D3D}" type="datetimeFigureOut">
              <a:rPr lang="pt-BR" smtClean="0"/>
              <a:t>03/10/2023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3159" y="4629150"/>
            <a:ext cx="5657850" cy="27384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4183857"/>
            <a:ext cx="856684" cy="5024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4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431A427-2500-46C5-8D7C-C66328EE26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7240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tângulo 1">
            <a:extLst>
              <a:ext uri="{FF2B5EF4-FFF2-40B4-BE49-F238E27FC236}">
                <a16:creationId xmlns:a16="http://schemas.microsoft.com/office/drawing/2014/main" id="{880F1D02-1DAF-4733-8B00-D4BCAF25B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084" y="806116"/>
            <a:ext cx="7572440" cy="4078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700" b="1" dirty="0">
                <a:solidFill>
                  <a:prstClr val="white"/>
                </a:solidFill>
              </a:rPr>
              <a:t> Reforma Tributária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2700" b="1" dirty="0">
              <a:solidFill>
                <a:prstClr val="white"/>
              </a:solidFill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sz="2700" b="1" dirty="0">
              <a:solidFill>
                <a:prstClr val="white"/>
              </a:solidFill>
            </a:endParaRP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400" b="1" dirty="0"/>
              <a:t>Senado Federal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2400" b="1" dirty="0"/>
              <a:t>Comissão de Constituição, Justiça e Cidadania - CCJ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i="1" dirty="0"/>
              <a:t>03 de outubro de 2023</a:t>
            </a: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i="1" dirty="0">
              <a:solidFill>
                <a:prstClr val="white"/>
              </a:solidFill>
            </a:endParaRPr>
          </a:p>
          <a:p>
            <a:pPr algn="ctr"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i="1" dirty="0">
              <a:solidFill>
                <a:prstClr val="white"/>
              </a:solidFill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 dirty="0">
              <a:solidFill>
                <a:prstClr val="white"/>
              </a:solidFill>
            </a:endParaRPr>
          </a:p>
          <a:p>
            <a:pPr algn="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prstClr val="white"/>
                </a:solidFill>
              </a:rPr>
              <a:t>Francelino Valença</a:t>
            </a:r>
          </a:p>
          <a:p>
            <a:pPr algn="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prstClr val="white"/>
                </a:solidFill>
              </a:rPr>
              <a:t>Presidente da Fenafisco </a:t>
            </a:r>
          </a:p>
          <a:p>
            <a:pPr algn="r"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b="1" dirty="0">
                <a:solidFill>
                  <a:prstClr val="white"/>
                </a:solidFill>
              </a:rPr>
              <a:t>Doutorando em direito</a:t>
            </a:r>
          </a:p>
        </p:txBody>
      </p:sp>
    </p:spTree>
    <p:extLst>
      <p:ext uri="{BB962C8B-B14F-4D97-AF65-F5344CB8AC3E}">
        <p14:creationId xmlns:p14="http://schemas.microsoft.com/office/powerpoint/2010/main" val="2757809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700" b="1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CONSELHO FEDERATIVO</a:t>
            </a: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61. A </a:t>
            </a:r>
            <a:r>
              <a:rPr lang="pt-BR" sz="1700" b="1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iniciativa das leis complementares e ordinárias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cabe a qualquer membro ou comissão da Câmara dos Deputados, do Senado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ederal ou do Congresso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acional, ao Presidente da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epública, ao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upremo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ribunal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ederal, aos Tribunais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uperiores, ao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rocurador-Geral da República e aos cidadãos, na forma e nos casos previstos nesta constituição.</a:t>
            </a: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kern="100" cap="non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1700" kern="100" cap="none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3º A iniciativa de lei complementar que trate do imposto previsto no art. 156-A também caberá ao Conselho Federativo do imposto sobre bens e serviços a que se refere o art. 156-b.” (NR)</a:t>
            </a:r>
            <a:br>
              <a:rPr lang="pt-BR" sz="1700" kern="100" cap="none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“art. 64. A discussão e votação dos projetos de lei de iniciativa do presidente da República, do Supremo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ribunal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ederal, dos Tribunais </a:t>
            </a:r>
            <a:r>
              <a:rPr lang="pt-BR" sz="1700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uperiores e do </a:t>
            </a:r>
            <a:r>
              <a:rPr lang="pt-BR" sz="1700" kern="100" cap="none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pt-BR" sz="1700" kern="100" cap="none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onselho </a:t>
            </a:r>
            <a:r>
              <a:rPr lang="pt-BR" sz="1700" kern="100" cap="none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</a:t>
            </a:r>
            <a:r>
              <a:rPr lang="pt-BR" sz="1700" kern="100" cap="none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ederativo</a:t>
            </a:r>
            <a: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do imposto sobre bens e serviços terão início na câmara dos deputados.</a:t>
            </a:r>
            <a:br>
              <a:rPr lang="pt-BR" sz="17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pt-BR" sz="17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327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700" b="1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CONSELHO FEDERATIVO</a:t>
            </a:r>
            <a:br>
              <a:rPr lang="pt-BR" sz="1700" b="1" kern="100" cap="none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– </a:t>
            </a:r>
            <a:r>
              <a:rPr lang="pt-BR" sz="1400" b="1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Reterá montante equivalente ao saldo acumulado de créditos do imposto </a:t>
            </a: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Não compensados pelos contribuintes ou não ressarcidos ao final de cada período de apuração; e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– distribuirá o montante excedente ao ente federativo de destino das operações que não tenham gerado </a:t>
            </a:r>
            <a:r>
              <a:rPr lang="pt-BR" sz="1400" kern="100" cap="none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creditamento</a:t>
            </a: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forma prevista no § 1º, VIII, segundo o disposto no § 5º, I e IV, ambos do art. 156-a.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b="1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 5º lei complementar disporá sobre: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– as regras para a distribuição do produto da arrecadação do imposto, disciplinando, entre outros aspectos: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a) a sua forma de cálculo;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o tratamento em relação às operações em que o imposto não seja recolhido tempestivamente;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as regras de distribuição aplicáveis aos regimes específicos e diferenciados de tributação previstos nesta constituição;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– o regime de compensação, </a:t>
            </a:r>
            <a:r>
              <a:rPr lang="pt-BR" sz="1400" b="1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podendo estabelecer</a:t>
            </a: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hipóteses em que o aproveitamento do crédito ficará condicionado à verificação do efetivo recolhimento do imposto incidente sobre a operação, desde que: 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o adquirente possa efetuar o recolhimento do imposto incidente nas suas aquisições de bens ou serviços; ou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b) o recolhimento do imposto ocorra na liquidação financeira da operação;</a:t>
            </a:r>
            <a:br>
              <a:rPr lang="pt-BR" sz="14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 – a forma e o prazo para ressarcimento de créditos acumulados pelo contribuinte;</a:t>
            </a:r>
            <a:br>
              <a:rPr lang="pt-BR" sz="1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700" kern="100" cap="none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pt-BR" sz="1700" cap="none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pt-BR" sz="17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7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659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2º O Ato das Disposições Constitucionais Transitórias passa a vigorar com os seguintes artigos alterados ou acrescidos: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129. Resolução do Senado Federal fixará, para todas as esferas federativas, as alíquotas de referência dos tributos previstos nos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156-A e 195, V, da Constituição Federal, observados a forma de cálculo e os limites previstos em lei complementar, de forma a compensar: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1º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alíquotas de referência serão fixadas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ano anterior ao de sua vigência, não se aplicando o disposto no art. 150, III, ‘c’, da Constituição Federal,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 base em cálculo realizado pelo </a:t>
            </a:r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Tribunal de Contas da União</a:t>
            </a:r>
            <a:r>
              <a:rPr lang="pt-BR" sz="1800" b="1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BR" sz="1800" b="1" cap="none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810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5º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entes federativos e o Conselho Federativo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Imposto sobre Bens e Serviços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fornecerão ao Tribunal de Contas da União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informações necessárias para o cálculo a que se refere os §§ 1º e 3º.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7º O cálculo das alíquotas a que se refere o § 1º será realizado com base em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proposta encaminhada pelo Ministério da Fazenda, que deverá fornecer todos os subsídios necessários, mediante o compartilhamento de dados e informações, inclusive as protegidas por sigilo fiscal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cujo formato e conteúdo deverão ser regulamentados pelo Tribunal de Contas da União.”</a:t>
            </a:r>
            <a:endParaRPr lang="pt-BR" sz="1800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27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TRIBUNAL DE CONTAS DA UNIÃO </a:t>
            </a: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050" b="1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 FISCALIZAÇÃO CONTÁBIL, FINANCEIRA E ORÇAMENTÁRIA</a:t>
            </a:r>
            <a:br>
              <a:rPr lang="pt-BR" sz="1050" b="1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br>
              <a:rPr lang="pt-BR" sz="1050" b="1" i="0" cap="all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br>
              <a:rPr lang="pt-BR" sz="105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</a:br>
            <a:r>
              <a:rPr lang="pt-BR" sz="105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pt-BR" sz="1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Art. 70. A fiscalização contábil, financeira, orçamentária, operacional e patrimonial da União e das entidades da administração direta e indireta, quanto à legalidade, legitimidade, economicidade, aplicação das subvenções e renúncia de receitas, será exercida pelo Congresso Nacional, mediante controle externo, e pelo sistema de controle interno de cada Poder. (CONSTITUIÇÃO FEDERAL)</a:t>
            </a:r>
            <a:br>
              <a:rPr lang="pt-BR" sz="1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1800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310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0A9E14F5-519B-22C4-7FCF-D7B91D03F6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9058"/>
            <a:ext cx="9144000" cy="5034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957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Risco </a:t>
            </a:r>
            <a:r>
              <a:rPr lang="pt-BR" sz="2000" i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free rider</a:t>
            </a:r>
            <a:endParaRPr lang="pt-BR" sz="2000" i="1" cap="none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8113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dirty="0">
                <a:solidFill>
                  <a:schemeClr val="bg1"/>
                </a:solidFill>
              </a:rPr>
              <a:t>Art. 2º O Ato das Disposições Constitucionais Transitórias passa a vigorar com os seguintes artigos alterados ou acrescidos: </a:t>
            </a:r>
            <a:br>
              <a:rPr lang="pt-BR" sz="1600" dirty="0">
                <a:solidFill>
                  <a:schemeClr val="bg1"/>
                </a:solidFill>
              </a:rPr>
            </a:br>
            <a:br>
              <a:rPr lang="pt-BR" sz="16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dirty="0">
                <a:solidFill>
                  <a:schemeClr val="bg1"/>
                </a:solidFill>
              </a:rPr>
              <a:t>“Art. 127. De 2029 a 2032, as alíquotas dos impostos previstos nos </a:t>
            </a:r>
            <a:r>
              <a:rPr lang="pt-BR" sz="1600" dirty="0" err="1">
                <a:solidFill>
                  <a:schemeClr val="bg1"/>
                </a:solidFill>
              </a:rPr>
              <a:t>arts</a:t>
            </a:r>
            <a:r>
              <a:rPr lang="pt-BR" sz="1600" dirty="0">
                <a:solidFill>
                  <a:schemeClr val="bg1"/>
                </a:solidFill>
              </a:rPr>
              <a:t>. 155, II, e 156, III, da Constituição Federal, serão fixadas nas seguintes proporções das alíquotas fixadas nas respectivas legislações:</a:t>
            </a:r>
            <a:br>
              <a:rPr lang="pt-BR" sz="1600" dirty="0">
                <a:solidFill>
                  <a:schemeClr val="bg1"/>
                </a:solidFill>
              </a:rPr>
            </a:b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 I – 9/10 (nove décimos), em 2029; </a:t>
            </a: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II – 8/10 (oito décimos), em 2030; </a:t>
            </a: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III – 7/10 (sete décimos), em 2031; e</a:t>
            </a: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 IV – 6/10 (seis décimos), em 2032.</a:t>
            </a:r>
            <a:endParaRPr lang="pt-BR" sz="16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1953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130. De 2029 a 2078, o produto da arrecadação de Estados, Distrito Federal e Municípios com o imposto de que trata o art. 156-A da Constituição Federal será distribuído a estes conforme o disposto neste artigo.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§ 1º Será retido do produto da arrecadação do imposto de cada Estado, do Distrito Federal e de cada Município, calculada nos termos do art. 156-A, § 4º, II, e § 5º, I e IV, antes da aplicação do disposto no art. 158, IV, ‘b’, ambos da Constituição Federal: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–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2029 a 2034, montante correspondente a 90% (noventa por cento) do valor do imposto apurado com base nas alíquotas de referência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que trata o art. 129 deste Ato das Disposições Constitucionais Transitórias;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1800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50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–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2035 a 2078, montante correspondente ao percentual em 2034, reduzido à razão de um quarenta e cinco avos por ano</a:t>
            </a:r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do valor do imposto apurado com base nas alíquotas de referência de que trata o art. 129 deste Ato das Disposições Constitucionais Transitórias. </a:t>
            </a:r>
            <a:b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2º Na forma estabelecida em lei complementar, o montante retido nos termos do § 1º será distribuído entre os Estados, o Distrito Federal e os Municípios proporcionalmente à receita média de cada ente federativo entre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 e 2028</a:t>
            </a:r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devendo ser considerada:</a:t>
            </a:r>
            <a:endParaRPr lang="pt-BR" sz="1800" cap="none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13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333300" y="1714622"/>
            <a:ext cx="8477400" cy="145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800" cap="none" dirty="0"/>
              <a:t>Qual deveria ser a finalidade de se fazer uma Reforma Tributária?</a:t>
            </a:r>
            <a:br>
              <a:rPr lang="pt-BR" sz="1200"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99443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“Art. 133. Os saldos credores relativos ao imposto previsto no art. 155, II, da Constituição Federal, existentes ao final de 2032 serão aproveitados pelos contribuintes na forma deste artigo.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1º O disposto neste artigo alcança os saldos credores cujo aproveitamento ou ressarcimento sejam admitidos pela legislação em vigor e que tenham sido homologados pelos respectivos entes federativos, observadas as seguintes diretrizes: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–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apresentado o pedido de homologação, o ente federativo deverá se pronunciar no prazo estabelecido na lei complementar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referida no caput;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na ausência de resposta ao pedido de homologação no prazo a que se refere o inciso I, os respectivos saldos credores serão considerados homologados.</a:t>
            </a:r>
            <a:b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1800" cap="none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099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09058"/>
            <a:ext cx="8684865" cy="36966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</a:pP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b="1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§ 2º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disposto neste artigo também é aplicável aos créditos do imposto referido no caput deste artigo que sejam reconhecidos após o prazo nele estabelecido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§ 3º O saldo dos créditos homologados será informado pelos Estados e pelo Distrito Federal ao Conselho Federativo do Imposto sobre Bens e Serviços para que seja compensado com o imposto de que trata o art. 156-A, da Constituição Federal: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– pelo prazo remanescente, apurado nos termos do art. 20, § 5º, da Lei Complementar nº 87, de 13 de setembro de 1996, para os créditos relativos à entrada de mercadorias destinadas ao ativo permanente; </a:t>
            </a: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 – </a:t>
            </a:r>
            <a:r>
              <a:rPr lang="pt-BR" sz="1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240 (duzentos e quarenta) parcelas mensais, iguais e sucessivas, nos demais casos.</a:t>
            </a:r>
            <a:endParaRPr lang="pt-BR" sz="1800" cap="none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927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/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156-A...§ 5º Lei complementar disporá sobre:</a:t>
            </a:r>
            <a:b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– o regime de compensação, </a:t>
            </a:r>
            <a:r>
              <a:rPr lang="pt-BR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podendo estabelecer hipóteses em que o aproveitamento do crédito ficará condicionado à verificação do efetivo recolhimento do imposto </a:t>
            </a:r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incidente sobre a operação...</a:t>
            </a:r>
            <a:endParaRPr lang="pt-BR" sz="18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932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IMPOSTO transmissão causa </a:t>
            </a:r>
            <a:r>
              <a:rPr lang="pt-BR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mortis e doação, de quaisquer bens ou direitos – </a:t>
            </a:r>
            <a:r>
              <a:rPr lang="pt-BR" sz="1800" cap="none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ITCMD (Aumento da regressividade)</a:t>
            </a: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231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155. Compete aos Estados e ao Distrito Federal instituir impostos sobre:          </a:t>
            </a:r>
            <a:br>
              <a:rPr lang="pt-B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- transmissão causa mortis e doação, de quaisquer bens ou direitos;</a:t>
            </a:r>
            <a:br>
              <a:rPr lang="pt-BR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§1º ...................................................................... ............................................................................ 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 – relativamente a bens móveis, títulos e créditos, compete ao estado onde era domiciliado o de cujus, ou tiver domicílio o doador, ou ao distrito federal; ............................................................................. 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 – será progressivo em razão do valor da transmissão ou da doação; e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</a:t>
            </a:r>
            <a: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pt-BR" sz="1800" b="1" cap="none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não incidirá sobre as transmissões e doações para as instituições sem fins lucrativos com finalidade de relevância pública e social, inclusive as organizações assistenciais e beneficentes de entidades religiosas</a:t>
            </a:r>
            <a: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institutos científicos e tecnológicos, e por elas realizadas na consecução dos seus objetivos sociais, observadas as condições estabelecidas em lei complementar.</a:t>
            </a: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754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/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pt-BR" sz="18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imposto sobre a propriedade de veículos automotores</a:t>
            </a:r>
            <a:r>
              <a:rPr lang="pt-BR" sz="1800" cap="none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1800" cap="none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(manutenção da injustiça tributária)</a:t>
            </a: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928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155. Compete aos Estados e ao Distrito Federal instituir impostos sobre:          </a:t>
            </a:r>
            <a:br>
              <a:rPr lang="pt-BR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6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 - propriedade de veículos automotores. </a:t>
            </a:r>
            <a:r>
              <a:rPr lang="pt-BR" sz="18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– poderá ter alíquotas diferenciadas em função do tipo, do valor, da utilização e do impacto ambiental;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III – incidirá sobre a propriedade de veículos automotores terrestres, aquáticos e aéreos, </a:t>
            </a: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excetuadas</a:t>
            </a:r>
            <a: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aeronaves agrícolas e de operador certificado para prestar serviços aéreos a terceiros</a:t>
            </a:r>
            <a: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embarcações de pessoa jurídica que detenha outorga para prestar serviços de transporte aquaviário ou de pessoa física ou jurídica que pratique pesca industrial, artesanal, científica ou de subsistência; </a:t>
            </a: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plataformas suscetíveis de se locomoverem na água por meios próprios; e </a:t>
            </a: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tratores e máquinas agrícolas.” (</a:t>
            </a:r>
            <a:r>
              <a:rPr lang="pt-BR" sz="1800" kern="100" cap="none" dirty="0" err="1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</a:t>
            </a:r>
            <a: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br>
              <a:rPr lang="pt-BR" sz="1800" kern="100" cap="none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cap="none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758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33400"/>
            <a:ext cx="8772525" cy="445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495300"/>
            <a:ext cx="8293701" cy="394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7175" y="962025"/>
            <a:ext cx="8886825" cy="3400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lsa Família reduziu 25% da taxa de extrema pobreza, aponta Ipea ...">
            <a:extLst>
              <a:ext uri="{FF2B5EF4-FFF2-40B4-BE49-F238E27FC236}">
                <a16:creationId xmlns:a16="http://schemas.microsoft.com/office/drawing/2014/main" id="{AB582AE9-E13F-434F-9FB2-3BF25C5D6C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6" r="2" b="19696"/>
          <a:stretch/>
        </p:blipFill>
        <p:spPr bwMode="auto">
          <a:xfrm>
            <a:off x="594360" y="589588"/>
            <a:ext cx="7955280" cy="3717036"/>
          </a:xfrm>
          <a:custGeom>
            <a:avLst/>
            <a:gdLst/>
            <a:ahLst/>
            <a:cxnLst/>
            <a:rect l="l" t="t" r="r" b="b"/>
            <a:pathLst>
              <a:path w="10607040" h="4956048">
                <a:moveTo>
                  <a:pt x="497480" y="0"/>
                </a:moveTo>
                <a:lnTo>
                  <a:pt x="10607040" y="0"/>
                </a:lnTo>
                <a:lnTo>
                  <a:pt x="10607040" y="4485407"/>
                </a:lnTo>
                <a:lnTo>
                  <a:pt x="10131692" y="4956048"/>
                </a:lnTo>
                <a:lnTo>
                  <a:pt x="0" y="4956048"/>
                </a:lnTo>
                <a:lnTo>
                  <a:pt x="0" y="49255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144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8500" y="1052513"/>
            <a:ext cx="8567001" cy="303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333300" y="1714622"/>
            <a:ext cx="8477400" cy="145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800" cap="none" dirty="0">
                <a:solidFill>
                  <a:schemeClr val="bg1"/>
                </a:solidFill>
              </a:rPr>
              <a:t>Pacto Federativo x Nova Entidade Pública sob regime especial com independência técnica, administrativa, orçamentária e financeira</a:t>
            </a:r>
            <a:br>
              <a:rPr lang="pt-BR" sz="1200" dirty="0">
                <a:solidFill>
                  <a:schemeClr val="bg1"/>
                </a:solidFill>
              </a:rPr>
            </a:b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128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CONSELHO FEDERATIVO</a:t>
            </a: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 2º na forma da lei complementar:</a:t>
            </a: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 – todos os estados, o distrito federal e todos os municípios serão representados, de </a:t>
            </a:r>
            <a:r>
              <a:rPr lang="pt-BR" sz="1800" b="1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forma paritária</a:t>
            </a: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na instância máxima de deliberação do conselho federativo</a:t>
            </a:r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 – o </a:t>
            </a:r>
            <a:r>
              <a:rPr lang="pt-BR" sz="1800" b="1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conselho federativo coordenará a atuação integrada dos estados, do distrito federal e dos municípios, na fiscalização, no lançamento, na cobrança e na representação administrativa ou judicial do imposto</a:t>
            </a:r>
            <a: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podendo definir hipóteses de delegação ou compartilhamento de competências entre as administrações tributárias e entre as procuradorias dos entes federativos; </a:t>
            </a: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394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CONSELHO FEDERATIVO</a:t>
            </a: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3º A participação dos entes federativos na instância máxima de deliberação do conselho federativo observará a seguinte composição: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– 27 membros, representando cada estado e o distrito federal;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– 27 membros, representando o conjunto dos municípios e do distrito federal, que serão eleitos nos seguintes termos: 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14 representantes, com base nos votos de cada município, com valor igual para todos; e 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13 representantes, com base nos votos de cada município ponderados pelas respectivas populações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1800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300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67112" y="0"/>
            <a:ext cx="9076887" cy="50501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CONSELHO FEDERATIVO</a:t>
            </a: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4º as deliberações no âmbito do conselho federativo serão consideradas aprovadas se obtiverem, cumulativamente, os votos: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– em relação ao conjunto dos estados e do distrito federal: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da maioria absoluta de seus representantes; e </a:t>
            </a: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de representantes dos estados e do distrito federal que correspondam a mais de 60% (sessenta por cento) da população do país; e</a:t>
            </a:r>
            <a:br>
              <a:rPr lang="pt-BR" sz="18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– em relação ao conjunto dos municípios e do distrito federal, da maioria absoluta de seus representantes.</a:t>
            </a:r>
          </a:p>
        </p:txBody>
      </p:sp>
    </p:spTree>
    <p:extLst>
      <p:ext uri="{BB962C8B-B14F-4D97-AF65-F5344CB8AC3E}">
        <p14:creationId xmlns:p14="http://schemas.microsoft.com/office/powerpoint/2010/main" val="3444095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67112" y="0"/>
            <a:ext cx="9076887" cy="505017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indent="361950" algn="l"/>
            <a:br>
              <a:rPr lang="pt-BR" sz="18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t-BR" sz="1800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11959255-8852-8A87-D387-343F247133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5206" y="93328"/>
            <a:ext cx="3822624" cy="495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16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 txBox="1">
            <a:spLocks noGrp="1"/>
          </p:cNvSpPr>
          <p:nvPr>
            <p:ph type="title"/>
          </p:nvPr>
        </p:nvSpPr>
        <p:spPr>
          <a:xfrm>
            <a:off x="229567" y="1337776"/>
            <a:ext cx="8684865" cy="2467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260350" algn="l">
              <a:lnSpc>
                <a:spcPct val="107000"/>
              </a:lnSpc>
            </a:pPr>
            <a:br>
              <a:rPr lang="pt-BR" sz="18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800" b="1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CONSELHO FEDERATIVO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156-A: 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– editar normas infralegais sobre temas relacionados ao imposto, de observância obrigatória por todos os entes que o integram; 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– uniformizar a interpretação e a aplicação da legislação do imposto, que serão vinculantes para todos os entes que o integram; 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 – arrecadar o imposto, efetuar as compensações e distribuir o produto da arrecadação entre estados, distrito federal e municípios;</a:t>
            </a: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t-BR" sz="1800" kern="1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1800" cap="none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 – dirimir as questões suscitadas no âmbito do contencioso administrativo tributário entre o sujeito passivo e a administração tributária</a:t>
            </a:r>
            <a:br>
              <a:rPr lang="pt-BR" sz="1800" cap="none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1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027800"/>
      </p:ext>
    </p:extLst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1270</TotalTime>
  <Words>2251</Words>
  <Application>Microsoft Office PowerPoint</Application>
  <PresentationFormat>Apresentação na tela (16:9)</PresentationFormat>
  <Paragraphs>35</Paragraphs>
  <Slides>30</Slides>
  <Notes>28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Century Gothic</vt:lpstr>
      <vt:lpstr>Times New Roman</vt:lpstr>
      <vt:lpstr>Wingdings 3</vt:lpstr>
      <vt:lpstr>Fatia</vt:lpstr>
      <vt:lpstr>1_Fatia</vt:lpstr>
      <vt:lpstr>Apresentação do PowerPoint</vt:lpstr>
      <vt:lpstr>Qual deveria ser a finalidade de se fazer uma Reforma Tributária? </vt:lpstr>
      <vt:lpstr>Apresentação do PowerPoint</vt:lpstr>
      <vt:lpstr>Pacto Federativo x Nova Entidade Pública sob regime especial com independência técnica, administrativa, orçamentária e financeira </vt:lpstr>
      <vt:lpstr> CONSELHO FEDERATIVO  § 2º na forma da lei complementar:   I – todos os estados, o distrito federal e todos os municípios serão representados, de forma paritária, na instância máxima de deliberação do conselho federativo  V – o conselho federativo coordenará a atuação integrada dos estados, do distrito federal e dos municípios, na fiscalização, no lançamento, na cobrança e na representação administrativa ou judicial do imposto, podendo definir hipóteses de delegação ou compartilhamento de competências entre as administrações tributárias e entre as procuradorias dos entes federativos;    </vt:lpstr>
      <vt:lpstr> CONSELHO FEDERATIVO    § 3º A participação dos entes federativos na instância máxima de deliberação do conselho federativo observará a seguinte composição:   I – 27 membros, representando cada estado e o distrito federal;  II – 27 membros, representando o conjunto dos municípios e do distrito federal, que serão eleitos nos seguintes termos:   a) 14 representantes, com base nos votos de cada município, com valor igual para todos; e  b) 13 representantes, com base nos votos de cada município ponderados pelas respectivas populações  </vt:lpstr>
      <vt:lpstr> CONSELHO FEDERATIVO    § 4º as deliberações no âmbito do conselho federativo serão consideradas aprovadas se obtiverem, cumulativamente, os votos:   I – em relação ao conjunto dos estados e do distrito federal:  a) da maioria absoluta de seus representantes; e  b) de representantes dos estados e do distrito federal que correspondam a mais de 60% (sessenta por cento) da população do país; e   II – em relação ao conjunto dos municípios e do distrito federal, da maioria absoluta de seus representantes.</vt:lpstr>
      <vt:lpstr>     </vt:lpstr>
      <vt:lpstr> CONSELHO FEDERATIVO    156-A:  I – editar normas infralegais sobre temas relacionados ao imposto, de observância obrigatória por todos os entes que o integram;   II – uniformizar a interpretação e a aplicação da legislação do imposto, que serão vinculantes para todos os entes que o integram;   III – arrecadar o imposto, efetuar as compensações e distribuir o produto da arrecadação entre estados, distrito federal e municípios;  IV – dirimir as questões suscitadas no âmbito do contencioso administrativo tributário entre o sujeito passivo e a administração tributária  </vt:lpstr>
      <vt:lpstr>  CONSELHO FEDERATIVO  Art. 61. A iniciativa das leis complementares e ordinárias cabe a qualquer membro ou comissão da Câmara dos Deputados, do Senado Federal ou do Congresso Nacional, ao Presidente da República, ao Supremo Tribunal Federal, aos Tribunais Superiores, ao Procurador-Geral da República e aos cidadãos, na forma e nos casos previstos nesta constituição.  § 3º A iniciativa de lei complementar que trate do imposto previsto no art. 156-A também caberá ao Conselho Federativo do imposto sobre bens e serviços a que se refere o art. 156-b.” (NR)  “art. 64. A discussão e votação dos projetos de lei de iniciativa do presidente da República, do Supremo Tribunal Federal, dos Tribunais Superiores e do Conselho Federativo do imposto sobre bens e serviços terão início na câmara dos deputados.   </vt:lpstr>
      <vt:lpstr>   CONSELHO FEDERATIVO  I – Reterá montante equivalente ao saldo acumulado de créditos do imposto Não compensados pelos contribuintes ou não ressarcidos ao final de cada período de apuração; e  II – distribuirá o montante excedente ao ente federativo de destino das operações que não tenham gerado creditamento na forma prevista no § 1º, VIII, segundo o disposto no § 5º, I e IV, ambos do art. 156-a. § 5º lei complementar disporá sobre:  I – as regras para a distribuição do produto da arrecadação do imposto, disciplinando, entre outros aspectos:  a) a sua forma de cálculo;  b) o tratamento em relação às operações em que o imposto não seja recolhido tempestivamente;  c) as regras de distribuição aplicáveis aos regimes específicos e diferenciados de tributação previstos nesta constituição;  II – o regime de compensação, podendo estabelecer hipóteses em que o aproveitamento do crédito ficará condicionado à verificação do efetivo recolhimento do imposto incidente sobre a operação, desde que:  a) o adquirente possa efetuar o recolhimento do imposto incidente nas suas aquisições de bens ou serviços; ou  b) o recolhimento do imposto ocorra na liquidação financeira da operação;  III – a forma e o prazo para ressarcimento de créditos acumulados pelo contribuinte;    </vt:lpstr>
      <vt:lpstr>   Art. 2º O Ato das Disposições Constitucionais Transitórias passa a vigorar com os seguintes artigos alterados ou acrescidos:   “Art. 129. Resolução do Senado Federal fixará, para todas as esferas federativas, as alíquotas de referência dos tributos previstos nos arts. 156-A e 195, V, da Constituição Federal, observados a forma de cálculo e os limites previstos em lei complementar, de forma a compensar:   § 1º As alíquotas de referência serão fixadas no ano anterior ao de sua vigência, não se aplicando o disposto no art. 150, III, ‘c’, da Constituição Federal, com base em cálculo realizado pelo Tribunal de Contas da União.</vt:lpstr>
      <vt:lpstr>   § 5º Os entes federativos e o Conselho Federativo do Imposto sobre Bens e Serviços fornecerão ao Tribunal de Contas da União as informações necessárias para o cálculo a que se refere os §§ 1º e 3º.    § 7º O cálculo das alíquotas a que se refere o § 1º será realizado com base em proposta encaminhada pelo Ministério da Fazenda, que deverá fornecer todos os subsídios necessários, mediante o compartilhamento de dados e informações, inclusive as protegidas por sigilo fiscal, cujo formato e conteúdo deverão ser regulamentados pelo Tribunal de Contas da União.”</vt:lpstr>
      <vt:lpstr> TRIBUNAL DE CONTAS DA UNIÃO   DA FISCALIZAÇÃO CONTÁBIL, FINANCEIRA E ORÇAMENTÁRIA     Art. 70. A fiscalização contábil, financeira, orçamentária, operacional e patrimonial da União e das entidades da administração direta e indireta, quanto à legalidade, legitimidade, economicidade, aplicação das subvenções e renúncia de receitas, será exercida pelo Congresso Nacional, mediante controle externo, e pelo sistema de controle interno de cada Poder. (CONSTITUIÇÃO FEDERAL)  </vt:lpstr>
      <vt:lpstr>Apresentação do PowerPoint</vt:lpstr>
      <vt:lpstr>   Risco free rider</vt:lpstr>
      <vt:lpstr>   Art. 2º O Ato das Disposições Constitucionais Transitórias passa a vigorar com os seguintes artigos alterados ou acrescidos:   “Art. 127. De 2029 a 2032, as alíquotas dos impostos previstos nos arts. 155, II, e 156, III, da Constituição Federal, serão fixadas nas seguintes proporções das alíquotas fixadas nas respectivas legislações:   I – 9/10 (nove décimos), em 2029;  II – 8/10 (oito décimos), em 2030;  III – 7/10 (sete décimos), em 2031; e  IV – 6/10 (seis décimos), em 2032.</vt:lpstr>
      <vt:lpstr>   “Art. 130. De 2029 a 2078, o produto da arrecadação de Estados, Distrito Federal e Municípios com o imposto de que trata o art. 156-A da Constituição Federal será distribuído a estes conforme o disposto neste artigo.   § 1º Será retido do produto da arrecadação do imposto de cada Estado, do Distrito Federal e de cada Município, calculada nos termos do art. 156-A, § 4º, II, e § 5º, I e IV, antes da aplicação do disposto no art. 158, IV, ‘b’, ambos da Constituição Federal:   I – de 2029 a 2034, montante correspondente a 90% (noventa por cento) do valor do imposto apurado com base nas alíquotas de referência de que trata o art. 129 deste Ato das Disposições Constitucionais Transitórias;  </vt:lpstr>
      <vt:lpstr>   II – de 2035 a 2078, montante correspondente ao percentual em 2034, reduzido à razão de um quarenta e cinco avos por ano, do valor do imposto apurado com base nas alíquotas de referência de que trata o art. 129 deste Ato das Disposições Constitucionais Transitórias.   § 2º Na forma estabelecida em lei complementar, o montante retido nos termos do § 1º será distribuído entre os Estados, o Distrito Federal e os Municípios proporcionalmente à receita média de cada ente federativo entre 2024 e 2028, devendo ser considerada:</vt:lpstr>
      <vt:lpstr>   “Art. 133. Os saldos credores relativos ao imposto previsto no art. 155, II, da Constituição Federal, existentes ao final de 2032 serão aproveitados pelos contribuintes na forma deste artigo.  § 1º O disposto neste artigo alcança os saldos credores cujo aproveitamento ou ressarcimento sejam admitidos pela legislação em vigor e que tenham sido homologados pelos respectivos entes federativos, observadas as seguintes diretrizes:  I – apresentado o pedido de homologação, o ente federativo deverá se pronunciar no prazo estabelecido na lei complementar referida no caput;   II – na ausência de resposta ao pedido de homologação no prazo a que se refere o inciso I, os respectivos saldos credores serão considerados homologados. </vt:lpstr>
      <vt:lpstr>    § 2º O disposto neste artigo também é aplicável aos créditos do imposto referido no caput deste artigo que sejam reconhecidos após o prazo nele estabelecido. § 3º O saldo dos créditos homologados será informado pelos Estados e pelo Distrito Federal ao Conselho Federativo do Imposto sobre Bens e Serviços para que seja compensado com o imposto de que trata o art. 156-A, da Constituição Federal:   I – pelo prazo remanescente, apurado nos termos do art. 20, § 5º, da Lei Complementar nº 87, de 13 de setembro de 1996, para os créditos relativos à entrada de mercadorias destinadas ao ativo permanente;   II – em 240 (duzentos e quarenta) parcelas mensais, iguais e sucessivas, nos demais casos.</vt:lpstr>
      <vt:lpstr>Art. 156-A...§ 5º Lei complementar disporá sobre:   II – o regime de compensação, podendo estabelecer hipóteses em que o aproveitamento do crédito ficará condicionado à verificação do efetivo recolhimento do imposto incidente sobre a operação...</vt:lpstr>
      <vt:lpstr> IMPOSTO transmissão causa mortis e doação, de quaisquer bens ou direitos – ITCMD (Aumento da regressividade) </vt:lpstr>
      <vt:lpstr>  Art. 155. Compete aos Estados e ao Distrito Federal instituir impostos sobre:           I - transmissão causa mortis e doação, de quaisquer bens ou direitos; §1º ...................................................................... ............................................................................  II – relativamente a bens móveis, títulos e créditos, compete ao estado onde era domiciliado o de cujus, ou tiver domicílio o doador, ou ao distrito federal; .............................................................................  VI – será progressivo em razão do valor da transmissão ou da doação; e   VII - não incidirá sobre as transmissões e doações para as instituições sem fins lucrativos com finalidade de relevância pública e social, inclusive as organizações assistenciais e beneficentes de entidades religiosas e institutos científicos e tecnológicos, e por elas realizadas na consecução dos seus objetivos sociais, observadas as condições estabelecidas em lei complementar. </vt:lpstr>
      <vt:lpstr> imposto sobre a propriedade de veículos automotores (manutenção da injustiça tributária) </vt:lpstr>
      <vt:lpstr>  Art. 155. Compete aos Estados e ao Distrito Federal instituir impostos sobre:           III - propriedade de veículos automotores.   II – poderá ter alíquotas diferenciadas em função do tipo, do valor, da utilização e do impacto ambiental;  III – incidirá sobre a propriedade de veículos automotores terrestres, aquáticos e aéreos, excetuadas:  a) aeronaves agrícolas e de operador certificado para prestar serviços aéreos a terceiros;   b) embarcações de pessoa jurídica que detenha outorga para prestar serviços de transporte aquaviário ou de pessoa física ou jurídica que pratique pesca industrial, artesanal, científica ou de subsistência;   c) plataformas suscetíveis de se locomoverem na água por meios próprios; e   d) tratores e máquinas agrícolas.” (Nr) 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Francelino Valença</dc:creator>
  <cp:lastModifiedBy>Fenafisco tres</cp:lastModifiedBy>
  <cp:revision>18</cp:revision>
  <dcterms:modified xsi:type="dcterms:W3CDTF">2023-10-03T11:20:12Z</dcterms:modified>
</cp:coreProperties>
</file>