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Open Sans" panose="020B0604020202020204" charset="0"/>
      <p:regular r:id="rId21"/>
    </p:embeddedFont>
    <p:embeddedFont>
      <p:font typeface="Open Sans Bold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rimo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132" y="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6.png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0853188" y="235969"/>
            <a:ext cx="6357565" cy="0"/>
          </a:xfrm>
          <a:prstGeom prst="line">
            <a:avLst/>
          </a:prstGeom>
          <a:ln w="19050" cap="rnd">
            <a:solidFill>
              <a:srgbClr val="86776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0672104" y="4523903"/>
            <a:ext cx="6587196" cy="4051125"/>
          </a:xfrm>
          <a:custGeom>
            <a:avLst/>
            <a:gdLst/>
            <a:ahLst/>
            <a:cxnLst/>
            <a:rect l="l" t="t" r="r" b="b"/>
            <a:pathLst>
              <a:path w="6587196" h="4051125">
                <a:moveTo>
                  <a:pt x="0" y="0"/>
                </a:moveTo>
                <a:lnTo>
                  <a:pt x="6587196" y="0"/>
                </a:lnTo>
                <a:lnTo>
                  <a:pt x="6587196" y="4051126"/>
                </a:lnTo>
                <a:lnTo>
                  <a:pt x="0" y="40511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06196" y="5031865"/>
            <a:ext cx="7660426" cy="284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9"/>
              </a:lnSpc>
            </a:pPr>
            <a:endParaRPr/>
          </a:p>
          <a:p>
            <a:pPr>
              <a:lnSpc>
                <a:spcPts val="3699"/>
              </a:lnSpc>
            </a:pPr>
            <a:r>
              <a:rPr lang="en-US" sz="3699" spc="-147">
                <a:solidFill>
                  <a:srgbClr val="867768"/>
                </a:solidFill>
                <a:latin typeface="Arimo"/>
              </a:rPr>
              <a:t>EQUIDADE DE GÊNERO NO PODER LEGISLATIVO:  IMPACTO DA EXPANSÃO DAS PROCURADORIAS ESPECIAIS DA MULHER NO CEARÁ NO PERÍODO DE 2020 A 2022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21378" y="5013262"/>
            <a:ext cx="45244" cy="231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8"/>
              </a:lnSpc>
              <a:spcBef>
                <a:spcPct val="0"/>
              </a:spcBef>
            </a:pPr>
            <a:r>
              <a:rPr lang="en-US" sz="1370">
                <a:solidFill>
                  <a:srgbClr val="000000"/>
                </a:solidFill>
                <a:latin typeface="Open Sans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031970" y="1431580"/>
            <a:ext cx="3920721" cy="5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7"/>
              </a:lnSpc>
              <a:spcBef>
                <a:spcPct val="0"/>
              </a:spcBef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@raquelandrade.ce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1645004"/>
            <a:ext cx="13174117" cy="134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000000"/>
                </a:solidFill>
                <a:latin typeface="Open Sans Bold"/>
              </a:rPr>
              <a:t>PROCURADORIA ESPECIAL DA MULHER: IMPACTOS E POSSIBILIDADES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9078" y="4318740"/>
            <a:ext cx="8474922" cy="4483593"/>
          </a:xfrm>
          <a:custGeom>
            <a:avLst/>
            <a:gdLst/>
            <a:ahLst/>
            <a:cxnLst/>
            <a:rect l="l" t="t" r="r" b="b"/>
            <a:pathLst>
              <a:path w="8474922" h="4483593">
                <a:moveTo>
                  <a:pt x="0" y="0"/>
                </a:moveTo>
                <a:lnTo>
                  <a:pt x="8474922" y="0"/>
                </a:lnTo>
                <a:lnTo>
                  <a:pt x="8474922" y="4483593"/>
                </a:lnTo>
                <a:lnTo>
                  <a:pt x="0" y="44835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359061" y="4318740"/>
            <a:ext cx="8650614" cy="4483593"/>
          </a:xfrm>
          <a:custGeom>
            <a:avLst/>
            <a:gdLst/>
            <a:ahLst/>
            <a:cxnLst/>
            <a:rect l="l" t="t" r="r" b="b"/>
            <a:pathLst>
              <a:path w="8650614" h="4483593">
                <a:moveTo>
                  <a:pt x="0" y="0"/>
                </a:moveTo>
                <a:lnTo>
                  <a:pt x="8650614" y="0"/>
                </a:lnTo>
                <a:lnTo>
                  <a:pt x="8650614" y="4483593"/>
                </a:lnTo>
                <a:lnTo>
                  <a:pt x="0" y="44835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95" b="-249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43761" y="962044"/>
            <a:ext cx="5116866" cy="1145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77"/>
              </a:lnSpc>
            </a:pPr>
            <a:r>
              <a:rPr lang="en-US" sz="3269">
                <a:solidFill>
                  <a:srgbClr val="000000"/>
                </a:solidFill>
                <a:latin typeface="Open Sans Bold"/>
              </a:rPr>
              <a:t>PROCURADORIAS ESPECIAIS DA MULHER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94738" y="861886"/>
            <a:ext cx="8115300" cy="258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96"/>
              </a:lnSpc>
            </a:pPr>
            <a:r>
              <a:rPr lang="en-US" sz="5096" spc="-203">
                <a:solidFill>
                  <a:srgbClr val="867768"/>
                </a:solidFill>
                <a:latin typeface="Open Sans"/>
              </a:rPr>
              <a:t>IMPACTO:</a:t>
            </a:r>
          </a:p>
          <a:p>
            <a:pPr>
              <a:lnSpc>
                <a:spcPts val="5096"/>
              </a:lnSpc>
            </a:pPr>
            <a:r>
              <a:rPr lang="en-US" sz="5096" spc="-203">
                <a:solidFill>
                  <a:srgbClr val="867768"/>
                </a:solidFill>
                <a:latin typeface="Open Sans"/>
              </a:rPr>
              <a:t>LEGISLAÇÃO PARA MULHERES</a:t>
            </a:r>
          </a:p>
          <a:p>
            <a:pPr>
              <a:lnSpc>
                <a:spcPts val="5096"/>
              </a:lnSpc>
            </a:pPr>
            <a:endParaRPr lang="en-US" sz="5096" spc="-203">
              <a:solidFill>
                <a:srgbClr val="867768"/>
              </a:solidFill>
              <a:latin typeface="Open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32963" y="2926689"/>
            <a:ext cx="3920721" cy="5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7"/>
              </a:lnSpc>
              <a:spcBef>
                <a:spcPct val="0"/>
              </a:spcBef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@raquelandrade.ce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8235249" y="6170210"/>
            <a:ext cx="8214530" cy="0"/>
          </a:xfrm>
          <a:prstGeom prst="line">
            <a:avLst/>
          </a:prstGeom>
          <a:ln w="19050" cap="rnd">
            <a:solidFill>
              <a:srgbClr val="86776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6985057" y="2983994"/>
            <a:ext cx="5276429" cy="4319013"/>
          </a:xfrm>
          <a:custGeom>
            <a:avLst/>
            <a:gdLst/>
            <a:ahLst/>
            <a:cxnLst/>
            <a:rect l="l" t="t" r="r" b="b"/>
            <a:pathLst>
              <a:path w="5276429" h="4319013">
                <a:moveTo>
                  <a:pt x="0" y="0"/>
                </a:moveTo>
                <a:lnTo>
                  <a:pt x="5276430" y="0"/>
                </a:lnTo>
                <a:lnTo>
                  <a:pt x="5276430" y="4319012"/>
                </a:lnTo>
                <a:lnTo>
                  <a:pt x="0" y="4319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45113" y="923925"/>
            <a:ext cx="12409059" cy="919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69"/>
              </a:lnSpc>
            </a:pPr>
            <a:r>
              <a:rPr lang="en-US" sz="5406">
                <a:solidFill>
                  <a:srgbClr val="000000"/>
                </a:solidFill>
                <a:latin typeface="Open Sans Bold"/>
              </a:rPr>
              <a:t>CONSTATAÇÕES INICIAIS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307744"/>
            <a:ext cx="4871495" cy="2921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7"/>
              </a:lnSpc>
            </a:pPr>
            <a:r>
              <a:rPr lang="en-US" sz="2369">
                <a:solidFill>
                  <a:srgbClr val="867768"/>
                </a:solidFill>
                <a:latin typeface="Open Sans Bold"/>
              </a:rPr>
              <a:t>A adesão das vereadoras à procuradoria comprova a existência de proatividade política, interesse em ampliar conhecimento técnico e a atuação na agenda de mulheres por meio de seus mandatos.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346349" y="3623184"/>
            <a:ext cx="4235542" cy="4656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7"/>
              </a:lnSpc>
            </a:pPr>
            <a:r>
              <a:rPr lang="en-US" sz="2669">
                <a:solidFill>
                  <a:srgbClr val="867768"/>
                </a:solidFill>
                <a:latin typeface="Open Sans Bold"/>
              </a:rPr>
              <a:t>O apoio político e institucional dos homens no legislativo a política avaliada promoveu o alcance da política no período investigado (80% das vagas de vereadores são ocupadas por homens no Ceará).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21344" y="7256018"/>
            <a:ext cx="3343940" cy="3030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7"/>
              </a:lnSpc>
            </a:pPr>
            <a:r>
              <a:rPr lang="en-US" sz="2169">
                <a:solidFill>
                  <a:srgbClr val="867768"/>
                </a:solidFill>
                <a:latin typeface="Open Sans Bold"/>
              </a:rPr>
              <a:t>Constituiu-se a identidade institucional das procuradorias como órgãos de de defesa de direitos e promoção de políticas públicas para mulheres no legislativo cearense;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031970" y="1431580"/>
            <a:ext cx="3920721" cy="5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7"/>
              </a:lnSpc>
              <a:spcBef>
                <a:spcPct val="0"/>
              </a:spcBef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@raquelandrade.ce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43761" y="2768131"/>
            <a:ext cx="5622640" cy="6876336"/>
          </a:xfrm>
          <a:custGeom>
            <a:avLst/>
            <a:gdLst/>
            <a:ahLst/>
            <a:cxnLst/>
            <a:rect l="l" t="t" r="r" b="b"/>
            <a:pathLst>
              <a:path w="5622640" h="6876336">
                <a:moveTo>
                  <a:pt x="0" y="0"/>
                </a:moveTo>
                <a:lnTo>
                  <a:pt x="5622639" y="0"/>
                </a:lnTo>
                <a:lnTo>
                  <a:pt x="5622639" y="6876337"/>
                </a:lnTo>
                <a:lnTo>
                  <a:pt x="0" y="68763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43761" y="962044"/>
            <a:ext cx="5116866" cy="1145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77"/>
              </a:lnSpc>
            </a:pPr>
            <a:r>
              <a:rPr lang="en-US" sz="3269">
                <a:solidFill>
                  <a:srgbClr val="000000"/>
                </a:solidFill>
                <a:latin typeface="Open Sans Bold"/>
              </a:rPr>
              <a:t>PROCURADORIAS ESPECIAIS DA MULHER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94738" y="842836"/>
            <a:ext cx="8115300" cy="1884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6"/>
              </a:lnSpc>
            </a:pPr>
            <a:r>
              <a:rPr lang="en-US" sz="3696" spc="-147">
                <a:solidFill>
                  <a:srgbClr val="867768"/>
                </a:solidFill>
                <a:latin typeface="Open Sans"/>
              </a:rPr>
              <a:t>IMPACTO: ENFRENTAMENTO À VIOLÊNCIA CONTRA A MULHER - ZAP DELAS</a:t>
            </a:r>
          </a:p>
          <a:p>
            <a:pPr>
              <a:lnSpc>
                <a:spcPts val="3696"/>
              </a:lnSpc>
            </a:pPr>
            <a:endParaRPr lang="en-US" sz="3696" spc="-147">
              <a:solidFill>
                <a:srgbClr val="867768"/>
              </a:solidFill>
              <a:latin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801773" y="2265084"/>
            <a:ext cx="3920721" cy="413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7"/>
              </a:lnSpc>
              <a:spcBef>
                <a:spcPct val="0"/>
              </a:spcBef>
            </a:pPr>
            <a:r>
              <a:rPr lang="en-US" sz="2469">
                <a:solidFill>
                  <a:srgbClr val="000000"/>
                </a:solidFill>
                <a:latin typeface="Open Sans"/>
              </a:rPr>
              <a:t>@raquelandrade.ce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20680" y="3202051"/>
            <a:ext cx="10226725" cy="595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97"/>
              </a:lnSpc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MULHERES DE OUTROS ESTADOS UTILIZARAM O SERVIÇO;</a:t>
            </a:r>
          </a:p>
          <a:p>
            <a:pPr algn="just">
              <a:lnSpc>
                <a:spcPts val="4297"/>
              </a:lnSpc>
            </a:pPr>
            <a:endParaRPr lang="en-US" sz="3069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297"/>
              </a:lnSpc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MAIS DE 50% DOS MUNICÍPIOS DEMANDANTES POSSUÍAM PROCURADORIA IMPLEMENTADA;</a:t>
            </a:r>
          </a:p>
          <a:p>
            <a:pPr algn="just">
              <a:lnSpc>
                <a:spcPts val="4297"/>
              </a:lnSpc>
            </a:pPr>
            <a:endParaRPr lang="en-US" sz="3069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297"/>
              </a:lnSpc>
            </a:pPr>
            <a:endParaRPr lang="en-US" sz="3069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297"/>
              </a:lnSpc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UTILIZAÇÃO MASSIVA POR MULHERES DA CAPITAL, FORTALEZA (SEM PROCURADORIA DA MULHER IMPLEMENTADA NO PERÍODO)</a:t>
            </a:r>
          </a:p>
          <a:p>
            <a:pPr algn="just">
              <a:lnSpc>
                <a:spcPts val="4297"/>
              </a:lnSpc>
              <a:spcBef>
                <a:spcPct val="0"/>
              </a:spcBef>
            </a:pPr>
            <a:endParaRPr lang="en-US" sz="3069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2478" y="2768131"/>
            <a:ext cx="5274840" cy="6948891"/>
          </a:xfrm>
          <a:custGeom>
            <a:avLst/>
            <a:gdLst/>
            <a:ahLst/>
            <a:cxnLst/>
            <a:rect l="l" t="t" r="r" b="b"/>
            <a:pathLst>
              <a:path w="5274840" h="6948891">
                <a:moveTo>
                  <a:pt x="0" y="0"/>
                </a:moveTo>
                <a:lnTo>
                  <a:pt x="5274840" y="0"/>
                </a:lnTo>
                <a:lnTo>
                  <a:pt x="5274840" y="6948891"/>
                </a:lnTo>
                <a:lnTo>
                  <a:pt x="0" y="6948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43761" y="962044"/>
            <a:ext cx="5116866" cy="1145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77"/>
              </a:lnSpc>
            </a:pPr>
            <a:r>
              <a:rPr lang="en-US" sz="3269">
                <a:solidFill>
                  <a:srgbClr val="000000"/>
                </a:solidFill>
                <a:latin typeface="Open Sans Bold"/>
              </a:rPr>
              <a:t>PROCURADORIAS ESPECIAIS DA MULHER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94738" y="842836"/>
            <a:ext cx="8115300" cy="2245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6"/>
              </a:lnSpc>
            </a:pPr>
            <a:r>
              <a:rPr lang="en-US" sz="4396" spc="-175">
                <a:solidFill>
                  <a:srgbClr val="867768"/>
                </a:solidFill>
                <a:latin typeface="Open Sans"/>
              </a:rPr>
              <a:t>IMPACTO: ENFRENTAMENTO À VIOLÊNCIA CONTRA A MULHER - ZAP DELAS</a:t>
            </a:r>
          </a:p>
          <a:p>
            <a:pPr>
              <a:lnSpc>
                <a:spcPts val="4396"/>
              </a:lnSpc>
            </a:pPr>
            <a:endParaRPr lang="en-US" sz="4396" spc="-175">
              <a:solidFill>
                <a:srgbClr val="867768"/>
              </a:solidFill>
              <a:latin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801773" y="2246034"/>
            <a:ext cx="3920721" cy="5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7"/>
              </a:lnSpc>
              <a:spcBef>
                <a:spcPct val="0"/>
              </a:spcBef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@raquelandrade.ce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95770" y="3781253"/>
            <a:ext cx="10226725" cy="4865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97"/>
              </a:lnSpc>
            </a:pPr>
            <a:endParaRPr/>
          </a:p>
          <a:p>
            <a:pPr algn="just">
              <a:lnSpc>
                <a:spcPts val="4297"/>
              </a:lnSpc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MAIS DE 50% DOS MUNICÍPIOS DEMANDANTES POSSUÍAM PROCURADORIA IMPLEMENTADA;</a:t>
            </a:r>
          </a:p>
          <a:p>
            <a:pPr algn="just">
              <a:lnSpc>
                <a:spcPts val="4297"/>
              </a:lnSpc>
            </a:pPr>
            <a:endParaRPr lang="en-US" sz="3069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297"/>
              </a:lnSpc>
            </a:pPr>
            <a:endParaRPr lang="en-US" sz="3069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297"/>
              </a:lnSpc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UTILIZAÇÃO MASSIVA POR MULHERES DA CAPITAL, FORTALEZA (SEM PROCURADORIA DA MULHER IMPLEMENTADA NO PERÍODO)</a:t>
            </a:r>
          </a:p>
          <a:p>
            <a:pPr algn="just">
              <a:lnSpc>
                <a:spcPts val="4297"/>
              </a:lnSpc>
              <a:spcBef>
                <a:spcPct val="0"/>
              </a:spcBef>
            </a:pPr>
            <a:endParaRPr lang="en-US" sz="3069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259201"/>
            <a:ext cx="5872992" cy="5999099"/>
          </a:xfrm>
          <a:custGeom>
            <a:avLst/>
            <a:gdLst/>
            <a:ahLst/>
            <a:cxnLst/>
            <a:rect l="l" t="t" r="r" b="b"/>
            <a:pathLst>
              <a:path w="5872992" h="5999099">
                <a:moveTo>
                  <a:pt x="0" y="0"/>
                </a:moveTo>
                <a:lnTo>
                  <a:pt x="5872992" y="0"/>
                </a:lnTo>
                <a:lnTo>
                  <a:pt x="5872992" y="5999099"/>
                </a:lnTo>
                <a:lnTo>
                  <a:pt x="0" y="59990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43761" y="962044"/>
            <a:ext cx="5116866" cy="1145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77"/>
              </a:lnSpc>
            </a:pPr>
            <a:r>
              <a:rPr lang="en-US" sz="3269">
                <a:solidFill>
                  <a:srgbClr val="000000"/>
                </a:solidFill>
                <a:latin typeface="Open Sans Bold"/>
              </a:rPr>
              <a:t>PROCURADORIAS ESPECIAIS DA MULHER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94738" y="842836"/>
            <a:ext cx="8115300" cy="2245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6"/>
              </a:lnSpc>
            </a:pPr>
            <a:r>
              <a:rPr lang="en-US" sz="4396" spc="-175">
                <a:solidFill>
                  <a:srgbClr val="867768"/>
                </a:solidFill>
                <a:latin typeface="Open Sans"/>
              </a:rPr>
              <a:t>IMPACTO: ENFRENTAMENTO À VIOLÊNCIA CONTRA A MULHER - ZAP DELAS</a:t>
            </a:r>
          </a:p>
          <a:p>
            <a:pPr>
              <a:lnSpc>
                <a:spcPts val="4396"/>
              </a:lnSpc>
            </a:pPr>
            <a:endParaRPr lang="en-US" sz="4396" spc="-175">
              <a:solidFill>
                <a:srgbClr val="867768"/>
              </a:solidFill>
              <a:latin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801773" y="2246034"/>
            <a:ext cx="3920721" cy="5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7"/>
              </a:lnSpc>
              <a:spcBef>
                <a:spcPct val="0"/>
              </a:spcBef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@raquelandrade.ce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20680" y="3202051"/>
            <a:ext cx="10226725" cy="595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97"/>
              </a:lnSpc>
            </a:pPr>
            <a:endParaRPr/>
          </a:p>
          <a:p>
            <a:pPr algn="just">
              <a:lnSpc>
                <a:spcPts val="4297"/>
              </a:lnSpc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AMPLIAÇTERRITORIAL DE IMPLEMENTAÇÃO FOI PROPORCIONAL A UTILIZAÇÃO DO SERVIÇO:</a:t>
            </a:r>
          </a:p>
          <a:p>
            <a:pPr algn="just">
              <a:lnSpc>
                <a:spcPts val="4297"/>
              </a:lnSpc>
            </a:pPr>
            <a:endParaRPr lang="en-US" sz="3069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297"/>
              </a:lnSpc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UTILIZAÇÃO MASSIVA POR MULHERES DA CAPITAL, FORTALEZA (SEM PROCURADORIA DA MULHER IMPLEMENTADA NO PERÍODO)</a:t>
            </a:r>
          </a:p>
          <a:p>
            <a:pPr algn="just">
              <a:lnSpc>
                <a:spcPts val="4297"/>
              </a:lnSpc>
            </a:pPr>
            <a:endParaRPr lang="en-US" sz="3069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4297"/>
              </a:lnSpc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IMPLEMENTAÇÃO DO SERVIÇO EM ÂMBITO LOCAL (ZAP DELAS MUNICIPAL)</a:t>
            </a:r>
          </a:p>
          <a:p>
            <a:pPr algn="just">
              <a:lnSpc>
                <a:spcPts val="4297"/>
              </a:lnSpc>
              <a:spcBef>
                <a:spcPct val="0"/>
              </a:spcBef>
            </a:pPr>
            <a:endParaRPr lang="en-US" sz="3069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02194" y="3576746"/>
            <a:ext cx="10911838" cy="6158715"/>
          </a:xfrm>
          <a:custGeom>
            <a:avLst/>
            <a:gdLst/>
            <a:ahLst/>
            <a:cxnLst/>
            <a:rect l="l" t="t" r="r" b="b"/>
            <a:pathLst>
              <a:path w="10911838" h="6158715">
                <a:moveTo>
                  <a:pt x="0" y="0"/>
                </a:moveTo>
                <a:lnTo>
                  <a:pt x="10911838" y="0"/>
                </a:lnTo>
                <a:lnTo>
                  <a:pt x="10911838" y="6158716"/>
                </a:lnTo>
                <a:lnTo>
                  <a:pt x="0" y="6158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43761" y="962044"/>
            <a:ext cx="5116866" cy="1145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77"/>
              </a:lnSpc>
            </a:pPr>
            <a:r>
              <a:rPr lang="en-US" sz="3269">
                <a:solidFill>
                  <a:srgbClr val="000000"/>
                </a:solidFill>
                <a:latin typeface="Open Sans Bold"/>
              </a:rPr>
              <a:t>PROCURADORIAS ESPECIAIS DA MULHER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94738" y="842836"/>
            <a:ext cx="8115300" cy="2245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6"/>
              </a:lnSpc>
            </a:pPr>
            <a:r>
              <a:rPr lang="en-US" sz="4396" spc="-175">
                <a:solidFill>
                  <a:srgbClr val="867768"/>
                </a:solidFill>
                <a:latin typeface="Open Sans"/>
              </a:rPr>
              <a:t>IMPACTO: ENFRENTAMENTO À VIOLÊNCIA CONTRA A MULHER - ZAP DELAS</a:t>
            </a:r>
          </a:p>
          <a:p>
            <a:pPr>
              <a:lnSpc>
                <a:spcPts val="4396"/>
              </a:lnSpc>
            </a:pPr>
            <a:endParaRPr lang="en-US" sz="4396" spc="-175">
              <a:solidFill>
                <a:srgbClr val="867768"/>
              </a:solidFill>
              <a:latin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801773" y="2246034"/>
            <a:ext cx="3920721" cy="5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7"/>
              </a:lnSpc>
              <a:spcBef>
                <a:spcPct val="0"/>
              </a:spcBef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@raquelandrade.ce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41825" y="3499270"/>
            <a:ext cx="10797869" cy="6146760"/>
          </a:xfrm>
          <a:custGeom>
            <a:avLst/>
            <a:gdLst/>
            <a:ahLst/>
            <a:cxnLst/>
            <a:rect l="l" t="t" r="r" b="b"/>
            <a:pathLst>
              <a:path w="10797869" h="6146760">
                <a:moveTo>
                  <a:pt x="0" y="0"/>
                </a:moveTo>
                <a:lnTo>
                  <a:pt x="10797870" y="0"/>
                </a:lnTo>
                <a:lnTo>
                  <a:pt x="10797870" y="6146760"/>
                </a:lnTo>
                <a:lnTo>
                  <a:pt x="0" y="6146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43761" y="962044"/>
            <a:ext cx="5116866" cy="1145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77"/>
              </a:lnSpc>
            </a:pPr>
            <a:r>
              <a:rPr lang="en-US" sz="3269">
                <a:solidFill>
                  <a:srgbClr val="000000"/>
                </a:solidFill>
                <a:latin typeface="Open Sans Bold"/>
              </a:rPr>
              <a:t>PROCURADORIAS ESPECIAIS DA MULHER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94738" y="842836"/>
            <a:ext cx="8115300" cy="2245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6"/>
              </a:lnSpc>
            </a:pPr>
            <a:r>
              <a:rPr lang="en-US" sz="4396" spc="-175">
                <a:solidFill>
                  <a:srgbClr val="867768"/>
                </a:solidFill>
                <a:latin typeface="Open Sans"/>
              </a:rPr>
              <a:t>IMPACTO: ENFRENTAMENTO À VIOLÊNCIA CONTRA A MULHER - ZAP DELAS</a:t>
            </a:r>
          </a:p>
          <a:p>
            <a:pPr>
              <a:lnSpc>
                <a:spcPts val="4396"/>
              </a:lnSpc>
            </a:pPr>
            <a:endParaRPr lang="en-US" sz="4396" spc="-175">
              <a:solidFill>
                <a:srgbClr val="867768"/>
              </a:solidFill>
              <a:latin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801773" y="2246034"/>
            <a:ext cx="3920721" cy="5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7"/>
              </a:lnSpc>
              <a:spcBef>
                <a:spcPct val="0"/>
              </a:spcBef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@raquelandrade.ce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86117" y="3088107"/>
            <a:ext cx="10715766" cy="6488277"/>
          </a:xfrm>
          <a:custGeom>
            <a:avLst/>
            <a:gdLst/>
            <a:ahLst/>
            <a:cxnLst/>
            <a:rect l="l" t="t" r="r" b="b"/>
            <a:pathLst>
              <a:path w="10715766" h="6488277">
                <a:moveTo>
                  <a:pt x="0" y="0"/>
                </a:moveTo>
                <a:lnTo>
                  <a:pt x="10715766" y="0"/>
                </a:lnTo>
                <a:lnTo>
                  <a:pt x="10715766" y="6488277"/>
                </a:lnTo>
                <a:lnTo>
                  <a:pt x="0" y="64882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43761" y="962044"/>
            <a:ext cx="5116866" cy="1145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77"/>
              </a:lnSpc>
            </a:pPr>
            <a:r>
              <a:rPr lang="en-US" sz="3269">
                <a:solidFill>
                  <a:srgbClr val="000000"/>
                </a:solidFill>
                <a:latin typeface="Open Sans Bold"/>
              </a:rPr>
              <a:t>PROCURADORIAS ESPECIAIS DA MULHER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94738" y="842836"/>
            <a:ext cx="8115300" cy="2245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6"/>
              </a:lnSpc>
            </a:pPr>
            <a:r>
              <a:rPr lang="en-US" sz="4396" spc="-175">
                <a:solidFill>
                  <a:srgbClr val="867768"/>
                </a:solidFill>
                <a:latin typeface="Open Sans"/>
              </a:rPr>
              <a:t>IMPACTO: ENFRENTAMENTO À VIOLÊNCIA CONTRA A MULHER - ZAP DELAS</a:t>
            </a:r>
          </a:p>
          <a:p>
            <a:pPr>
              <a:lnSpc>
                <a:spcPts val="4396"/>
              </a:lnSpc>
            </a:pPr>
            <a:endParaRPr lang="en-US" sz="4396" spc="-175">
              <a:solidFill>
                <a:srgbClr val="867768"/>
              </a:solidFill>
              <a:latin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801773" y="2246034"/>
            <a:ext cx="3920721" cy="5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7"/>
              </a:lnSpc>
              <a:spcBef>
                <a:spcPct val="0"/>
              </a:spcBef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@raquelandrade.ce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8235249" y="6170210"/>
            <a:ext cx="8214530" cy="0"/>
          </a:xfrm>
          <a:prstGeom prst="line">
            <a:avLst/>
          </a:prstGeom>
          <a:ln w="19050" cap="rnd">
            <a:solidFill>
              <a:srgbClr val="86776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6352658" y="2908101"/>
            <a:ext cx="5527869" cy="4045133"/>
          </a:xfrm>
          <a:custGeom>
            <a:avLst/>
            <a:gdLst/>
            <a:ahLst/>
            <a:cxnLst/>
            <a:rect l="l" t="t" r="r" b="b"/>
            <a:pathLst>
              <a:path w="5527869" h="4045133">
                <a:moveTo>
                  <a:pt x="0" y="0"/>
                </a:moveTo>
                <a:lnTo>
                  <a:pt x="5527868" y="0"/>
                </a:lnTo>
                <a:lnTo>
                  <a:pt x="5527868" y="4045133"/>
                </a:lnTo>
                <a:lnTo>
                  <a:pt x="0" y="40451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45113" y="962025"/>
            <a:ext cx="12409059" cy="1215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9"/>
              </a:lnSpc>
            </a:pPr>
            <a:r>
              <a:rPr lang="en-US" sz="3506">
                <a:solidFill>
                  <a:srgbClr val="000000"/>
                </a:solidFill>
                <a:latin typeface="Open Sans Bold"/>
              </a:rPr>
              <a:t>REPOSICIONAMENTO ESTRATÉGICO DA PARTICIPAÇÃO FEMININA NA POLÍTICA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860476"/>
            <a:ext cx="4871495" cy="3340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17"/>
              </a:lnSpc>
            </a:pPr>
            <a:r>
              <a:rPr lang="en-US" sz="2369">
                <a:solidFill>
                  <a:srgbClr val="867768"/>
                </a:solidFill>
                <a:latin typeface="Open Sans Bold"/>
              </a:rPr>
              <a:t>A política de expansão promoveu o remodelamento institucional das funções prioritárias do poder legislativo diante da execução de políticas para mulheres que, em regra, são efetivadas pelo poder executivo.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576489" y="2963860"/>
            <a:ext cx="5142055" cy="642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5022" lvl="1" indent="-307511">
              <a:lnSpc>
                <a:spcPts val="3988"/>
              </a:lnSpc>
              <a:buFont typeface="Arial"/>
              <a:buChar char="•"/>
            </a:pPr>
            <a:r>
              <a:rPr lang="en-US" sz="2848">
                <a:solidFill>
                  <a:srgbClr val="867768"/>
                </a:solidFill>
                <a:latin typeface="Open Sans Bold"/>
              </a:rPr>
              <a:t>A perspectiva de aumento do número de </a:t>
            </a:r>
            <a:r>
              <a:rPr lang="en-US" sz="2848">
                <a:solidFill>
                  <a:srgbClr val="000000"/>
                </a:solidFill>
                <a:latin typeface="Open Sans Bold"/>
              </a:rPr>
              <a:t>vereadoras eleitas e a ocupação feminina na presidência das câmaras</a:t>
            </a:r>
            <a:r>
              <a:rPr lang="en-US" sz="2848">
                <a:solidFill>
                  <a:srgbClr val="867768"/>
                </a:solidFill>
                <a:latin typeface="Open Sans Bold"/>
              </a:rPr>
              <a:t> com procuradoria da mulher poderá impulsionar as políticas públicas de enfrentamento à violência contra a mulher (equipamentos e serviços)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18834" y="7893385"/>
            <a:ext cx="9352467" cy="215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7"/>
              </a:lnSpc>
              <a:spcBef>
                <a:spcPct val="0"/>
              </a:spcBef>
            </a:pPr>
            <a:r>
              <a:rPr lang="en-US" sz="3069">
                <a:solidFill>
                  <a:srgbClr val="867768"/>
                </a:solidFill>
                <a:latin typeface="Open Sans Bold"/>
              </a:rPr>
              <a:t>As iniciativas de prevenção e Enfrentamento à Violência contra a Mulher protagonizaram o reposicionamento político e institucional do Poder Legislativo nos Municípios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367279" y="1081191"/>
            <a:ext cx="3920721" cy="5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7"/>
              </a:lnSpc>
              <a:spcBef>
                <a:spcPct val="0"/>
              </a:spcBef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@raquelandrade.ce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2616284" y="5089134"/>
            <a:ext cx="3614190" cy="5103725"/>
          </a:xfrm>
          <a:custGeom>
            <a:avLst/>
            <a:gdLst/>
            <a:ahLst/>
            <a:cxnLst/>
            <a:rect l="l" t="t" r="r" b="b"/>
            <a:pathLst>
              <a:path w="3614190" h="5103725">
                <a:moveTo>
                  <a:pt x="0" y="0"/>
                </a:moveTo>
                <a:lnTo>
                  <a:pt x="3614191" y="0"/>
                </a:lnTo>
                <a:lnTo>
                  <a:pt x="3614191" y="5103725"/>
                </a:lnTo>
                <a:lnTo>
                  <a:pt x="0" y="5103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 r="-22369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761949" y="5048244"/>
            <a:ext cx="3854336" cy="5103725"/>
          </a:xfrm>
          <a:custGeom>
            <a:avLst/>
            <a:gdLst/>
            <a:ahLst/>
            <a:cxnLst/>
            <a:rect l="l" t="t" r="r" b="b"/>
            <a:pathLst>
              <a:path w="3854336" h="5103725">
                <a:moveTo>
                  <a:pt x="0" y="0"/>
                </a:moveTo>
                <a:lnTo>
                  <a:pt x="3854335" y="0"/>
                </a:lnTo>
                <a:lnTo>
                  <a:pt x="3854335" y="5103725"/>
                </a:lnTo>
                <a:lnTo>
                  <a:pt x="0" y="5103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 r="-203530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793343" y="2617256"/>
            <a:ext cx="11437132" cy="6263277"/>
            <a:chOff x="0" y="0"/>
            <a:chExt cx="2132155" cy="11676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32155" cy="1167625"/>
            </a:xfrm>
            <a:custGeom>
              <a:avLst/>
              <a:gdLst/>
              <a:ahLst/>
              <a:cxnLst/>
              <a:rect l="l" t="t" r="r" b="b"/>
              <a:pathLst>
                <a:path w="2132155" h="1167625">
                  <a:moveTo>
                    <a:pt x="0" y="0"/>
                  </a:moveTo>
                  <a:lnTo>
                    <a:pt x="2132155" y="0"/>
                  </a:lnTo>
                  <a:lnTo>
                    <a:pt x="2132155" y="1167625"/>
                  </a:lnTo>
                  <a:lnTo>
                    <a:pt x="0" y="1167625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7855762" y="4908798"/>
            <a:ext cx="365322" cy="360673"/>
          </a:xfrm>
          <a:custGeom>
            <a:avLst/>
            <a:gdLst/>
            <a:ahLst/>
            <a:cxnLst/>
            <a:rect l="l" t="t" r="r" b="b"/>
            <a:pathLst>
              <a:path w="365322" h="360673">
                <a:moveTo>
                  <a:pt x="0" y="0"/>
                </a:moveTo>
                <a:lnTo>
                  <a:pt x="365322" y="0"/>
                </a:lnTo>
                <a:lnTo>
                  <a:pt x="365322" y="360672"/>
                </a:lnTo>
                <a:lnTo>
                  <a:pt x="0" y="3606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855762" y="6565231"/>
            <a:ext cx="365322" cy="280966"/>
          </a:xfrm>
          <a:custGeom>
            <a:avLst/>
            <a:gdLst/>
            <a:ahLst/>
            <a:cxnLst/>
            <a:rect l="l" t="t" r="r" b="b"/>
            <a:pathLst>
              <a:path w="365322" h="280966">
                <a:moveTo>
                  <a:pt x="0" y="0"/>
                </a:moveTo>
                <a:lnTo>
                  <a:pt x="365322" y="0"/>
                </a:lnTo>
                <a:lnTo>
                  <a:pt x="365322" y="280966"/>
                </a:lnTo>
                <a:lnTo>
                  <a:pt x="0" y="2809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761949" y="4742183"/>
            <a:ext cx="6088231" cy="764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44"/>
              </a:lnSpc>
              <a:spcBef>
                <a:spcPct val="0"/>
              </a:spcBef>
            </a:pPr>
            <a:r>
              <a:rPr lang="en-US" sz="4460">
                <a:solidFill>
                  <a:srgbClr val="000000"/>
                </a:solidFill>
                <a:latin typeface="Open Sans"/>
              </a:rPr>
              <a:t>85-98742-2829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6270562"/>
            <a:ext cx="6932965" cy="575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3"/>
              </a:lnSpc>
              <a:spcBef>
                <a:spcPct val="0"/>
              </a:spcBef>
            </a:pPr>
            <a:r>
              <a:rPr lang="en-US" sz="3466">
                <a:solidFill>
                  <a:srgbClr val="000000"/>
                </a:solidFill>
                <a:latin typeface="Open Sans"/>
              </a:rPr>
              <a:t>raquelandradesdh@gmail.com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27892" y="2199319"/>
            <a:ext cx="6234057" cy="978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08"/>
              </a:lnSpc>
            </a:pPr>
            <a:r>
              <a:rPr lang="en-US" sz="7408" spc="-296">
                <a:solidFill>
                  <a:srgbClr val="867768"/>
                </a:solidFill>
                <a:latin typeface="Open Sans"/>
              </a:rPr>
              <a:t>Obrigada.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988925"/>
            <a:ext cx="18288000" cy="5327696"/>
            <a:chOff x="0" y="0"/>
            <a:chExt cx="2716398" cy="7913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16398" cy="791346"/>
            </a:xfrm>
            <a:custGeom>
              <a:avLst/>
              <a:gdLst/>
              <a:ahLst/>
              <a:cxnLst/>
              <a:rect l="l" t="t" r="r" b="b"/>
              <a:pathLst>
                <a:path w="2716398" h="791346">
                  <a:moveTo>
                    <a:pt x="0" y="0"/>
                  </a:moveTo>
                  <a:lnTo>
                    <a:pt x="2716398" y="0"/>
                  </a:lnTo>
                  <a:lnTo>
                    <a:pt x="2716398" y="791346"/>
                  </a:lnTo>
                  <a:lnTo>
                    <a:pt x="0" y="791346"/>
                  </a:lnTo>
                  <a:close/>
                </a:path>
              </a:pathLst>
            </a:custGeom>
            <a:solidFill>
              <a:srgbClr val="E5DFCD"/>
            </a:solidFill>
          </p:spPr>
        </p:sp>
      </p:grpSp>
      <p:sp>
        <p:nvSpPr>
          <p:cNvPr id="4" name="AutoShape 4"/>
          <p:cNvSpPr/>
          <p:nvPr/>
        </p:nvSpPr>
        <p:spPr>
          <a:xfrm rot="5393308">
            <a:off x="4013631" y="2437042"/>
            <a:ext cx="4893144" cy="0"/>
          </a:xfrm>
          <a:prstGeom prst="line">
            <a:avLst/>
          </a:prstGeom>
          <a:ln w="19050" cap="rnd">
            <a:solidFill>
              <a:srgbClr val="86776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10077230" y="3988925"/>
            <a:ext cx="6837556" cy="5118826"/>
          </a:xfrm>
          <a:custGeom>
            <a:avLst/>
            <a:gdLst/>
            <a:ahLst/>
            <a:cxnLst/>
            <a:rect l="l" t="t" r="r" b="b"/>
            <a:pathLst>
              <a:path w="6837556" h="5118826">
                <a:moveTo>
                  <a:pt x="0" y="0"/>
                </a:moveTo>
                <a:lnTo>
                  <a:pt x="6837557" y="0"/>
                </a:lnTo>
                <a:lnTo>
                  <a:pt x="6837557" y="5118826"/>
                </a:lnTo>
                <a:lnTo>
                  <a:pt x="0" y="51188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75144" y="5072820"/>
            <a:ext cx="8115300" cy="3038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96"/>
              </a:lnSpc>
            </a:pPr>
            <a:r>
              <a:rPr lang="en-US" sz="5996" spc="-239">
                <a:solidFill>
                  <a:srgbClr val="867768"/>
                </a:solidFill>
                <a:latin typeface="Open Sans"/>
              </a:rPr>
              <a:t>Conceito</a:t>
            </a:r>
          </a:p>
          <a:p>
            <a:pPr>
              <a:lnSpc>
                <a:spcPts val="5996"/>
              </a:lnSpc>
            </a:pPr>
            <a:r>
              <a:rPr lang="en-US" sz="5996" spc="-239">
                <a:solidFill>
                  <a:srgbClr val="867768"/>
                </a:solidFill>
                <a:latin typeface="Open Sans"/>
              </a:rPr>
              <a:t>Objetivo</a:t>
            </a:r>
          </a:p>
          <a:p>
            <a:pPr>
              <a:lnSpc>
                <a:spcPts val="5996"/>
              </a:lnSpc>
            </a:pPr>
            <a:r>
              <a:rPr lang="en-US" sz="5996" spc="-239">
                <a:solidFill>
                  <a:srgbClr val="867768"/>
                </a:solidFill>
                <a:latin typeface="Open Sans"/>
              </a:rPr>
              <a:t>Competências</a:t>
            </a:r>
          </a:p>
          <a:p>
            <a:pPr>
              <a:lnSpc>
                <a:spcPts val="5996"/>
              </a:lnSpc>
            </a:pPr>
            <a:endParaRPr lang="en-US" sz="5996" spc="-239">
              <a:solidFill>
                <a:srgbClr val="867768"/>
              </a:solidFill>
              <a:latin typeface="Ope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962025"/>
            <a:ext cx="5116866" cy="1145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77"/>
              </a:lnSpc>
            </a:pPr>
            <a:r>
              <a:rPr lang="en-US" sz="3269">
                <a:solidFill>
                  <a:srgbClr val="000000"/>
                </a:solidFill>
                <a:latin typeface="Open Sans Bold"/>
              </a:rPr>
              <a:t>PROCURADORIAS ESPECIAIS DA MULHER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994066" y="1278573"/>
            <a:ext cx="3920721" cy="5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7"/>
              </a:lnSpc>
              <a:spcBef>
                <a:spcPct val="0"/>
              </a:spcBef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@raquelandrade.ce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41658" y="2804173"/>
            <a:ext cx="11333976" cy="6808766"/>
          </a:xfrm>
          <a:custGeom>
            <a:avLst/>
            <a:gdLst/>
            <a:ahLst/>
            <a:cxnLst/>
            <a:rect l="l" t="t" r="r" b="b"/>
            <a:pathLst>
              <a:path w="11333976" h="6808766">
                <a:moveTo>
                  <a:pt x="0" y="0"/>
                </a:moveTo>
                <a:lnTo>
                  <a:pt x="11333976" y="0"/>
                </a:lnTo>
                <a:lnTo>
                  <a:pt x="11333976" y="6808766"/>
                </a:lnTo>
                <a:lnTo>
                  <a:pt x="0" y="68087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08197" y="1162050"/>
            <a:ext cx="8581757" cy="87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8"/>
              </a:lnSpc>
            </a:pPr>
            <a:r>
              <a:rPr lang="en-US" sz="6658" spc="-266">
                <a:solidFill>
                  <a:srgbClr val="000000"/>
                </a:solidFill>
                <a:latin typeface="Open Sans Bold"/>
              </a:rPr>
              <a:t>PLANO DE EXPANSÃO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711422" y="6663557"/>
            <a:ext cx="340027" cy="21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8"/>
              </a:lnSpc>
            </a:pPr>
            <a:r>
              <a:rPr lang="en-US" sz="1270">
                <a:solidFill>
                  <a:srgbClr val="F2EDDB"/>
                </a:solidFill>
                <a:latin typeface="Open Sans"/>
              </a:rPr>
              <a:t>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031970" y="1253540"/>
            <a:ext cx="3920721" cy="5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7"/>
              </a:lnSpc>
              <a:spcBef>
                <a:spcPct val="0"/>
              </a:spcBef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@raquelandrade.ce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19249" y="2592036"/>
            <a:ext cx="10941412" cy="6881324"/>
          </a:xfrm>
          <a:custGeom>
            <a:avLst/>
            <a:gdLst/>
            <a:ahLst/>
            <a:cxnLst/>
            <a:rect l="l" t="t" r="r" b="b"/>
            <a:pathLst>
              <a:path w="10941412" h="6881324">
                <a:moveTo>
                  <a:pt x="0" y="0"/>
                </a:moveTo>
                <a:lnTo>
                  <a:pt x="10941411" y="0"/>
                </a:lnTo>
                <a:lnTo>
                  <a:pt x="10941411" y="6881325"/>
                </a:lnTo>
                <a:lnTo>
                  <a:pt x="0" y="6881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5" t="-4279" r="-897" b="-356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08197" y="1162050"/>
            <a:ext cx="8581757" cy="87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58"/>
              </a:lnSpc>
            </a:pPr>
            <a:r>
              <a:rPr lang="en-US" sz="6658" spc="-266">
                <a:solidFill>
                  <a:srgbClr val="000000"/>
                </a:solidFill>
                <a:latin typeface="Open Sans Bold"/>
              </a:rPr>
              <a:t>PLANO DE EXPANSÃO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711422" y="6663557"/>
            <a:ext cx="340027" cy="21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8"/>
              </a:lnSpc>
            </a:pPr>
            <a:r>
              <a:rPr lang="en-US" sz="1270">
                <a:solidFill>
                  <a:srgbClr val="F2EDDB"/>
                </a:solidFill>
                <a:latin typeface="Open Sans"/>
              </a:rPr>
              <a:t>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103657" y="1253540"/>
            <a:ext cx="3920721" cy="5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7"/>
              </a:lnSpc>
              <a:spcBef>
                <a:spcPct val="0"/>
              </a:spcBef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@raquelandrade.ce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8235249" y="6170210"/>
            <a:ext cx="8214530" cy="0"/>
          </a:xfrm>
          <a:prstGeom prst="line">
            <a:avLst/>
          </a:prstGeom>
          <a:ln w="19050" cap="rnd">
            <a:solidFill>
              <a:srgbClr val="86776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028700" y="4946784"/>
            <a:ext cx="5370738" cy="3007613"/>
          </a:xfrm>
          <a:custGeom>
            <a:avLst/>
            <a:gdLst/>
            <a:ahLst/>
            <a:cxnLst/>
            <a:rect l="l" t="t" r="r" b="b"/>
            <a:pathLst>
              <a:path w="5370738" h="3007613">
                <a:moveTo>
                  <a:pt x="0" y="0"/>
                </a:moveTo>
                <a:lnTo>
                  <a:pt x="5370738" y="0"/>
                </a:lnTo>
                <a:lnTo>
                  <a:pt x="5370738" y="3007613"/>
                </a:lnTo>
                <a:lnTo>
                  <a:pt x="0" y="30076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89725" y="2891929"/>
            <a:ext cx="4952978" cy="6191222"/>
          </a:xfrm>
          <a:custGeom>
            <a:avLst/>
            <a:gdLst/>
            <a:ahLst/>
            <a:cxnLst/>
            <a:rect l="l" t="t" r="r" b="b"/>
            <a:pathLst>
              <a:path w="4952978" h="6191222">
                <a:moveTo>
                  <a:pt x="0" y="0"/>
                </a:moveTo>
                <a:lnTo>
                  <a:pt x="4952977" y="0"/>
                </a:lnTo>
                <a:lnTo>
                  <a:pt x="4952977" y="6191222"/>
                </a:lnTo>
                <a:lnTo>
                  <a:pt x="0" y="61912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837814" y="3364649"/>
            <a:ext cx="5063590" cy="3375727"/>
          </a:xfrm>
          <a:custGeom>
            <a:avLst/>
            <a:gdLst/>
            <a:ahLst/>
            <a:cxnLst/>
            <a:rect l="l" t="t" r="r" b="b"/>
            <a:pathLst>
              <a:path w="5063590" h="3375727">
                <a:moveTo>
                  <a:pt x="0" y="0"/>
                </a:moveTo>
                <a:lnTo>
                  <a:pt x="5063590" y="0"/>
                </a:lnTo>
                <a:lnTo>
                  <a:pt x="5063590" y="3375727"/>
                </a:lnTo>
                <a:lnTo>
                  <a:pt x="0" y="33757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45113" y="923925"/>
            <a:ext cx="12409059" cy="919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69"/>
              </a:lnSpc>
            </a:pPr>
            <a:r>
              <a:rPr lang="en-US" sz="5406">
                <a:solidFill>
                  <a:srgbClr val="000000"/>
                </a:solidFill>
                <a:latin typeface="Open Sans Bold"/>
              </a:rPr>
              <a:t>AVALIAÇÃO DE IMPACTO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3307744"/>
            <a:ext cx="4871495" cy="1244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17"/>
              </a:lnSpc>
            </a:pPr>
            <a:r>
              <a:rPr lang="en-US" sz="2369">
                <a:solidFill>
                  <a:srgbClr val="867768"/>
                </a:solidFill>
                <a:latin typeface="Open Sans Bold"/>
              </a:rPr>
              <a:t>Expansão das Procuradorias da Mulher nos Municípios no período de 2020 a 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023758" y="7367508"/>
            <a:ext cx="4235542" cy="1856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7"/>
              </a:lnSpc>
            </a:pPr>
            <a:r>
              <a:rPr lang="en-US" sz="2669">
                <a:solidFill>
                  <a:srgbClr val="867768"/>
                </a:solidFill>
                <a:latin typeface="Open Sans Bold"/>
              </a:rPr>
              <a:t>Repercussão da Implementação das Procuradorias nos municípios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74354" y="8310610"/>
            <a:ext cx="3343940" cy="1506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37"/>
              </a:lnSpc>
            </a:pPr>
            <a:r>
              <a:rPr lang="en-US" sz="2169">
                <a:solidFill>
                  <a:srgbClr val="867768"/>
                </a:solidFill>
                <a:latin typeface="Open Sans Bold"/>
              </a:rPr>
              <a:t>Repercussão nas iniciativas desenvolvidas pela Procuradoria da Mulher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980683" y="1260961"/>
            <a:ext cx="3920721" cy="5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7"/>
              </a:lnSpc>
              <a:spcBef>
                <a:spcPct val="0"/>
              </a:spcBef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@raquelandrade.ce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22870" y="1269537"/>
            <a:ext cx="11921371" cy="8644094"/>
          </a:xfrm>
          <a:custGeom>
            <a:avLst/>
            <a:gdLst/>
            <a:ahLst/>
            <a:cxnLst/>
            <a:rect l="l" t="t" r="r" b="b"/>
            <a:pathLst>
              <a:path w="11921371" h="8644094">
                <a:moveTo>
                  <a:pt x="0" y="0"/>
                </a:moveTo>
                <a:lnTo>
                  <a:pt x="11921371" y="0"/>
                </a:lnTo>
                <a:lnTo>
                  <a:pt x="11921371" y="8644093"/>
                </a:lnTo>
                <a:lnTo>
                  <a:pt x="0" y="86440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083899" y="525652"/>
            <a:ext cx="3920721" cy="413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7"/>
              </a:lnSpc>
              <a:spcBef>
                <a:spcPct val="0"/>
              </a:spcBef>
            </a:pPr>
            <a:r>
              <a:rPr lang="en-US" sz="2469">
                <a:solidFill>
                  <a:srgbClr val="000000"/>
                </a:solidFill>
                <a:latin typeface="Open Sans"/>
              </a:rPr>
              <a:t>@raquelandrade.ce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8235249" y="6170210"/>
            <a:ext cx="8214530" cy="0"/>
          </a:xfrm>
          <a:prstGeom prst="line">
            <a:avLst/>
          </a:prstGeom>
          <a:ln w="19050" cap="rnd">
            <a:solidFill>
              <a:srgbClr val="86776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3481066" y="2394966"/>
            <a:ext cx="3778234" cy="6716860"/>
          </a:xfrm>
          <a:custGeom>
            <a:avLst/>
            <a:gdLst/>
            <a:ahLst/>
            <a:cxnLst/>
            <a:rect l="l" t="t" r="r" b="b"/>
            <a:pathLst>
              <a:path w="3778234" h="6716860">
                <a:moveTo>
                  <a:pt x="0" y="0"/>
                </a:moveTo>
                <a:lnTo>
                  <a:pt x="3778234" y="0"/>
                </a:lnTo>
                <a:lnTo>
                  <a:pt x="3778234" y="6716860"/>
                </a:lnTo>
                <a:lnTo>
                  <a:pt x="0" y="6716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45113" y="659216"/>
            <a:ext cx="12409059" cy="662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9"/>
              </a:lnSpc>
            </a:pPr>
            <a:r>
              <a:rPr lang="en-US" sz="3906">
                <a:solidFill>
                  <a:srgbClr val="000000"/>
                </a:solidFill>
                <a:latin typeface="Open Sans Bold"/>
              </a:rPr>
              <a:t>PERFIL PROCURADORAS DA MULHER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45113" y="2337816"/>
            <a:ext cx="9754400" cy="6920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2363" lvl="1" indent="-301181">
              <a:lnSpc>
                <a:spcPts val="3906"/>
              </a:lnSpc>
              <a:buFont typeface="Arial"/>
              <a:buChar char="•"/>
            </a:pPr>
            <a:r>
              <a:rPr lang="en-US" sz="2790">
                <a:solidFill>
                  <a:srgbClr val="867768"/>
                </a:solidFill>
                <a:latin typeface="Open Sans Bold"/>
              </a:rPr>
              <a:t>50% das procuradoras possuem faixa etária entre 30 e 40 anos e 26,7%, entre 41 e 50 anos;</a:t>
            </a:r>
          </a:p>
          <a:p>
            <a:pPr>
              <a:lnSpc>
                <a:spcPts val="3906"/>
              </a:lnSpc>
            </a:pPr>
            <a:endParaRPr lang="en-US" sz="2790">
              <a:solidFill>
                <a:srgbClr val="867768"/>
              </a:solidFill>
              <a:latin typeface="Open Sans Bold"/>
            </a:endParaRPr>
          </a:p>
          <a:p>
            <a:pPr marL="602363" lvl="1" indent="-301181">
              <a:lnSpc>
                <a:spcPts val="3906"/>
              </a:lnSpc>
              <a:buFont typeface="Arial"/>
              <a:buChar char="•"/>
            </a:pPr>
            <a:r>
              <a:rPr lang="en-US" sz="2790">
                <a:solidFill>
                  <a:srgbClr val="867768"/>
                </a:solidFill>
                <a:latin typeface="Open Sans Bold"/>
              </a:rPr>
              <a:t>56,7% possuem especialização e e 40% nível superior;</a:t>
            </a:r>
          </a:p>
          <a:p>
            <a:pPr>
              <a:lnSpc>
                <a:spcPts val="3906"/>
              </a:lnSpc>
            </a:pPr>
            <a:endParaRPr lang="en-US" sz="2790">
              <a:solidFill>
                <a:srgbClr val="867768"/>
              </a:solidFill>
              <a:latin typeface="Open Sans Bold"/>
            </a:endParaRPr>
          </a:p>
          <a:p>
            <a:pPr marL="602363" lvl="1" indent="-301181">
              <a:lnSpc>
                <a:spcPts val="3906"/>
              </a:lnSpc>
              <a:buFont typeface="Arial"/>
              <a:buChar char="•"/>
            </a:pPr>
            <a:r>
              <a:rPr lang="en-US" sz="2790">
                <a:solidFill>
                  <a:srgbClr val="867768"/>
                </a:solidFill>
                <a:latin typeface="Open Sans Bold"/>
              </a:rPr>
              <a:t>73% possuem renda mensal entre 5.000,00 e 12.000,00;</a:t>
            </a:r>
          </a:p>
          <a:p>
            <a:pPr>
              <a:lnSpc>
                <a:spcPts val="3906"/>
              </a:lnSpc>
            </a:pPr>
            <a:endParaRPr lang="en-US" sz="2790">
              <a:solidFill>
                <a:srgbClr val="867768"/>
              </a:solidFill>
              <a:latin typeface="Open Sans Bold"/>
            </a:endParaRPr>
          </a:p>
          <a:p>
            <a:pPr marL="602363" lvl="1" indent="-301181">
              <a:lnSpc>
                <a:spcPts val="3906"/>
              </a:lnSpc>
              <a:buFont typeface="Arial"/>
              <a:buChar char="•"/>
            </a:pPr>
            <a:r>
              <a:rPr lang="en-US" sz="2790">
                <a:solidFill>
                  <a:srgbClr val="867768"/>
                </a:solidFill>
                <a:latin typeface="Open Sans Bold"/>
              </a:rPr>
              <a:t>70% das entrevistadas se autodeclararam pretas ou pardas;</a:t>
            </a:r>
          </a:p>
          <a:p>
            <a:pPr>
              <a:lnSpc>
                <a:spcPts val="3906"/>
              </a:lnSpc>
            </a:pPr>
            <a:endParaRPr lang="en-US" sz="2790">
              <a:solidFill>
                <a:srgbClr val="867768"/>
              </a:solidFill>
              <a:latin typeface="Open Sans Bold"/>
            </a:endParaRPr>
          </a:p>
          <a:p>
            <a:pPr marL="602363" lvl="1" indent="-301181">
              <a:lnSpc>
                <a:spcPts val="3906"/>
              </a:lnSpc>
              <a:buFont typeface="Arial"/>
              <a:buChar char="•"/>
            </a:pPr>
            <a:r>
              <a:rPr lang="en-US" sz="2790">
                <a:solidFill>
                  <a:srgbClr val="867768"/>
                </a:solidFill>
                <a:latin typeface="Open Sans Bold"/>
              </a:rPr>
              <a:t>56,7% exercem o primeiro mandato de vereadora.</a:t>
            </a:r>
          </a:p>
          <a:p>
            <a:pPr>
              <a:lnSpc>
                <a:spcPts val="3906"/>
              </a:lnSpc>
            </a:pPr>
            <a:endParaRPr lang="en-US" sz="2790">
              <a:solidFill>
                <a:srgbClr val="867768"/>
              </a:solidFill>
              <a:latin typeface="Open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854172" y="799887"/>
            <a:ext cx="3920721" cy="5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7"/>
              </a:lnSpc>
              <a:spcBef>
                <a:spcPct val="0"/>
              </a:spcBef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@raquelandrade.ce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3664" y="4451701"/>
            <a:ext cx="8630336" cy="4806599"/>
          </a:xfrm>
          <a:custGeom>
            <a:avLst/>
            <a:gdLst/>
            <a:ahLst/>
            <a:cxnLst/>
            <a:rect l="l" t="t" r="r" b="b"/>
            <a:pathLst>
              <a:path w="8630336" h="4806599">
                <a:moveTo>
                  <a:pt x="0" y="0"/>
                </a:moveTo>
                <a:lnTo>
                  <a:pt x="8630336" y="0"/>
                </a:lnTo>
                <a:lnTo>
                  <a:pt x="8630336" y="4806599"/>
                </a:lnTo>
                <a:lnTo>
                  <a:pt x="0" y="48065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359061" y="4451701"/>
            <a:ext cx="8791557" cy="4806599"/>
          </a:xfrm>
          <a:custGeom>
            <a:avLst/>
            <a:gdLst/>
            <a:ahLst/>
            <a:cxnLst/>
            <a:rect l="l" t="t" r="r" b="b"/>
            <a:pathLst>
              <a:path w="8791557" h="4806599">
                <a:moveTo>
                  <a:pt x="0" y="0"/>
                </a:moveTo>
                <a:lnTo>
                  <a:pt x="8791557" y="0"/>
                </a:lnTo>
                <a:lnTo>
                  <a:pt x="8791557" y="4806599"/>
                </a:lnTo>
                <a:lnTo>
                  <a:pt x="0" y="48065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494738" y="861886"/>
            <a:ext cx="8115300" cy="258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96"/>
              </a:lnSpc>
            </a:pPr>
            <a:r>
              <a:rPr lang="en-US" sz="5096" spc="-203">
                <a:solidFill>
                  <a:srgbClr val="867768"/>
                </a:solidFill>
                <a:latin typeface="Open Sans"/>
              </a:rPr>
              <a:t>IMPACTO:</a:t>
            </a:r>
          </a:p>
          <a:p>
            <a:pPr>
              <a:lnSpc>
                <a:spcPts val="5096"/>
              </a:lnSpc>
            </a:pPr>
            <a:r>
              <a:rPr lang="en-US" sz="5096" spc="-203">
                <a:solidFill>
                  <a:srgbClr val="867768"/>
                </a:solidFill>
                <a:latin typeface="Open Sans"/>
              </a:rPr>
              <a:t>REPRESENTATIVIDADE FEMININA</a:t>
            </a:r>
          </a:p>
          <a:p>
            <a:pPr>
              <a:lnSpc>
                <a:spcPts val="5096"/>
              </a:lnSpc>
            </a:pPr>
            <a:endParaRPr lang="en-US" sz="5096" spc="-203">
              <a:solidFill>
                <a:srgbClr val="867768"/>
              </a:solidFill>
              <a:latin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19003" y="1501540"/>
            <a:ext cx="5116866" cy="1145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77"/>
              </a:lnSpc>
            </a:pPr>
            <a:r>
              <a:rPr lang="en-US" sz="3269">
                <a:solidFill>
                  <a:srgbClr val="000000"/>
                </a:solidFill>
                <a:latin typeface="Open Sans Bold"/>
              </a:rPr>
              <a:t>PROCURADORIAS ESPECIAIS DA MULHER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229897" y="3159163"/>
            <a:ext cx="3920721" cy="5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7"/>
              </a:lnSpc>
              <a:spcBef>
                <a:spcPct val="0"/>
              </a:spcBef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@raquelandrade.ce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4307347"/>
            <a:ext cx="8115300" cy="4897164"/>
          </a:xfrm>
          <a:custGeom>
            <a:avLst/>
            <a:gdLst/>
            <a:ahLst/>
            <a:cxnLst/>
            <a:rect l="l" t="t" r="r" b="b"/>
            <a:pathLst>
              <a:path w="8115300" h="4897164">
                <a:moveTo>
                  <a:pt x="0" y="0"/>
                </a:moveTo>
                <a:lnTo>
                  <a:pt x="8115300" y="0"/>
                </a:lnTo>
                <a:lnTo>
                  <a:pt x="8115300" y="4897164"/>
                </a:lnTo>
                <a:lnTo>
                  <a:pt x="0" y="4897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452197" y="4307347"/>
            <a:ext cx="8479473" cy="4897164"/>
          </a:xfrm>
          <a:custGeom>
            <a:avLst/>
            <a:gdLst/>
            <a:ahLst/>
            <a:cxnLst/>
            <a:rect l="l" t="t" r="r" b="b"/>
            <a:pathLst>
              <a:path w="8479473" h="4897164">
                <a:moveTo>
                  <a:pt x="0" y="0"/>
                </a:moveTo>
                <a:lnTo>
                  <a:pt x="8479473" y="0"/>
                </a:lnTo>
                <a:lnTo>
                  <a:pt x="8479473" y="4897164"/>
                </a:lnTo>
                <a:lnTo>
                  <a:pt x="0" y="48971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43761" y="962044"/>
            <a:ext cx="5116866" cy="1145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77"/>
              </a:lnSpc>
            </a:pPr>
            <a:r>
              <a:rPr lang="en-US" sz="3269">
                <a:solidFill>
                  <a:srgbClr val="000000"/>
                </a:solidFill>
                <a:latin typeface="Open Sans Bold"/>
              </a:rPr>
              <a:t>PROCURADORIAS ESPECIAIS DA MULHER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94738" y="861886"/>
            <a:ext cx="8115300" cy="194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96"/>
              </a:lnSpc>
            </a:pPr>
            <a:r>
              <a:rPr lang="en-US" sz="5096" spc="-203">
                <a:solidFill>
                  <a:srgbClr val="867768"/>
                </a:solidFill>
                <a:latin typeface="Open Sans"/>
              </a:rPr>
              <a:t>IMPACTO: POLÍTICAS PARA MULHERES</a:t>
            </a:r>
          </a:p>
          <a:p>
            <a:pPr>
              <a:lnSpc>
                <a:spcPts val="5096"/>
              </a:lnSpc>
            </a:pPr>
            <a:endParaRPr lang="en-US" sz="5096" spc="-203">
              <a:solidFill>
                <a:srgbClr val="867768"/>
              </a:solidFill>
              <a:latin typeface="Open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348104" y="2753462"/>
            <a:ext cx="3920721" cy="5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7"/>
              </a:lnSpc>
              <a:spcBef>
                <a:spcPct val="0"/>
              </a:spcBef>
            </a:pPr>
            <a:r>
              <a:rPr lang="en-US" sz="3069">
                <a:solidFill>
                  <a:srgbClr val="000000"/>
                </a:solidFill>
                <a:latin typeface="Open Sans"/>
              </a:rPr>
              <a:t>@raquelandrade.ce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591</Words>
  <Application>Microsoft Office PowerPoint</Application>
  <PresentationFormat>Personalizar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Open Sans</vt:lpstr>
      <vt:lpstr>Open Sans Bold</vt:lpstr>
      <vt:lpstr>Calibri</vt:lpstr>
      <vt:lpstr>Arimo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EQUIDADE DE GÊNERO NO PODER LEGISLATIVO: AVALIAÇÃO DA POLÍTICA DE IMPLEMENTAÇÃO DAS PROCURADORIAS ESPECIAIS DA MULHER NO CEARÁ NO PERÍODO DE 2020 A 2022</dc:title>
  <dc:creator>Anna Carolina Vilela de Brito</dc:creator>
  <cp:lastModifiedBy>Anna Carolina Vilela de Brito</cp:lastModifiedBy>
  <cp:revision>3</cp:revision>
  <dcterms:created xsi:type="dcterms:W3CDTF">2006-08-16T00:00:00Z</dcterms:created>
  <dcterms:modified xsi:type="dcterms:W3CDTF">2024-03-06T17:02:38Z</dcterms:modified>
  <dc:identifier>DAF94VVaqzI</dc:identifier>
</cp:coreProperties>
</file>