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sldIdLst>
    <p:sldId id="256" r:id="rId2"/>
    <p:sldId id="312" r:id="rId3"/>
    <p:sldId id="334" r:id="rId4"/>
    <p:sldId id="324" r:id="rId5"/>
    <p:sldId id="328" r:id="rId6"/>
    <p:sldId id="326" r:id="rId7"/>
    <p:sldId id="329" r:id="rId8"/>
    <p:sldId id="332" r:id="rId9"/>
    <p:sldId id="331" r:id="rId10"/>
    <p:sldId id="33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72"/>
  </p:normalViewPr>
  <p:slideViewPr>
    <p:cSldViewPr snapToGrid="0" snapToObjects="1">
      <p:cViewPr varScale="1">
        <p:scale>
          <a:sx n="64" d="100"/>
          <a:sy n="64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629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B91B415-E036-E74C-8B07-82BBED3122B1}"/>
              </a:ext>
            </a:extLst>
          </p:cNvPr>
          <p:cNvSpPr/>
          <p:nvPr userDrawn="1"/>
        </p:nvSpPr>
        <p:spPr>
          <a:xfrm>
            <a:off x="0" y="0"/>
            <a:ext cx="4165600" cy="6858000"/>
          </a:xfrm>
          <a:prstGeom prst="rect">
            <a:avLst/>
          </a:prstGeom>
          <a:solidFill>
            <a:srgbClr val="1941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21C7EE-653E-EF45-8202-86D7B89CD111}"/>
              </a:ext>
            </a:extLst>
          </p:cNvPr>
          <p:cNvSpPr/>
          <p:nvPr userDrawn="1"/>
        </p:nvSpPr>
        <p:spPr>
          <a:xfrm>
            <a:off x="1" y="0"/>
            <a:ext cx="578224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E59B7EE-04F2-5A4C-8122-0C7079FFA7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3363"/>
            <a:ext cx="4889500" cy="4377797"/>
          </a:xfrm>
          <a:custGeom>
            <a:avLst/>
            <a:gdLst>
              <a:gd name="connsiteX0" fmla="*/ 1625600 w 4889500"/>
              <a:gd name="connsiteY0" fmla="*/ 0 h 4377797"/>
              <a:gd name="connsiteX1" fmla="*/ 4889500 w 4889500"/>
              <a:gd name="connsiteY1" fmla="*/ 0 h 4377797"/>
              <a:gd name="connsiteX2" fmla="*/ 4889500 w 4889500"/>
              <a:gd name="connsiteY2" fmla="*/ 4377797 h 4377797"/>
              <a:gd name="connsiteX3" fmla="*/ 1625600 w 4889500"/>
              <a:gd name="connsiteY3" fmla="*/ 4377797 h 4377797"/>
              <a:gd name="connsiteX4" fmla="*/ 0 w 4889500"/>
              <a:gd name="connsiteY4" fmla="*/ 0 h 4377797"/>
              <a:gd name="connsiteX5" fmla="*/ 1511300 w 4889500"/>
              <a:gd name="connsiteY5" fmla="*/ 0 h 4377797"/>
              <a:gd name="connsiteX6" fmla="*/ 1511300 w 4889500"/>
              <a:gd name="connsiteY6" fmla="*/ 4377797 h 4377797"/>
              <a:gd name="connsiteX7" fmla="*/ 0 w 4889500"/>
              <a:gd name="connsiteY7" fmla="*/ 4377797 h 4377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89500" h="4377797">
                <a:moveTo>
                  <a:pt x="1625600" y="0"/>
                </a:moveTo>
                <a:lnTo>
                  <a:pt x="4889500" y="0"/>
                </a:lnTo>
                <a:lnTo>
                  <a:pt x="4889500" y="4377797"/>
                </a:lnTo>
                <a:lnTo>
                  <a:pt x="1625600" y="4377797"/>
                </a:lnTo>
                <a:close/>
                <a:moveTo>
                  <a:pt x="0" y="0"/>
                </a:moveTo>
                <a:lnTo>
                  <a:pt x="1511300" y="0"/>
                </a:lnTo>
                <a:lnTo>
                  <a:pt x="1511300" y="4377797"/>
                </a:lnTo>
                <a:lnTo>
                  <a:pt x="0" y="4377797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2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10194F8-7892-3B4E-953D-25FC9223B989}"/>
              </a:ext>
            </a:extLst>
          </p:cNvPr>
          <p:cNvSpPr/>
          <p:nvPr userDrawn="1"/>
        </p:nvSpPr>
        <p:spPr>
          <a:xfrm>
            <a:off x="0" y="2397209"/>
            <a:ext cx="12192000" cy="2187594"/>
          </a:xfrm>
          <a:prstGeom prst="rect">
            <a:avLst/>
          </a:prstGeom>
          <a:solidFill>
            <a:srgbClr val="1941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A7555A0-C2C3-D94B-84EF-BC4AADA041B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44603" y="2889578"/>
            <a:ext cx="2187594" cy="2187594"/>
          </a:xfrm>
          <a:custGeom>
            <a:avLst/>
            <a:gdLst>
              <a:gd name="connsiteX0" fmla="*/ 0 w 2187594"/>
              <a:gd name="connsiteY0" fmla="*/ 0 h 2187594"/>
              <a:gd name="connsiteX1" fmla="*/ 2187594 w 2187594"/>
              <a:gd name="connsiteY1" fmla="*/ 0 h 2187594"/>
              <a:gd name="connsiteX2" fmla="*/ 2187594 w 2187594"/>
              <a:gd name="connsiteY2" fmla="*/ 2187594 h 2187594"/>
              <a:gd name="connsiteX3" fmla="*/ 0 w 2187594"/>
              <a:gd name="connsiteY3" fmla="*/ 2187594 h 218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7594" h="2187594">
                <a:moveTo>
                  <a:pt x="0" y="0"/>
                </a:moveTo>
                <a:lnTo>
                  <a:pt x="2187594" y="0"/>
                </a:lnTo>
                <a:lnTo>
                  <a:pt x="2187594" y="2187594"/>
                </a:lnTo>
                <a:lnTo>
                  <a:pt x="0" y="2187594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47CAEE4-098F-A64D-90C1-8723EFC9457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002203" y="2889578"/>
            <a:ext cx="2187594" cy="2187594"/>
          </a:xfrm>
          <a:custGeom>
            <a:avLst/>
            <a:gdLst>
              <a:gd name="connsiteX0" fmla="*/ 0 w 2187594"/>
              <a:gd name="connsiteY0" fmla="*/ 0 h 2187594"/>
              <a:gd name="connsiteX1" fmla="*/ 2187594 w 2187594"/>
              <a:gd name="connsiteY1" fmla="*/ 0 h 2187594"/>
              <a:gd name="connsiteX2" fmla="*/ 2187594 w 2187594"/>
              <a:gd name="connsiteY2" fmla="*/ 2187594 h 2187594"/>
              <a:gd name="connsiteX3" fmla="*/ 0 w 2187594"/>
              <a:gd name="connsiteY3" fmla="*/ 2187594 h 218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7594" h="2187594">
                <a:moveTo>
                  <a:pt x="0" y="0"/>
                </a:moveTo>
                <a:lnTo>
                  <a:pt x="2187594" y="0"/>
                </a:lnTo>
                <a:lnTo>
                  <a:pt x="2187594" y="2187594"/>
                </a:lnTo>
                <a:lnTo>
                  <a:pt x="0" y="2187594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C26D7E2-2D84-E74B-A570-2CDB1B172B4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59803" y="2889578"/>
            <a:ext cx="2187594" cy="2187594"/>
          </a:xfrm>
          <a:custGeom>
            <a:avLst/>
            <a:gdLst>
              <a:gd name="connsiteX0" fmla="*/ 0 w 2187594"/>
              <a:gd name="connsiteY0" fmla="*/ 0 h 2187594"/>
              <a:gd name="connsiteX1" fmla="*/ 2187594 w 2187594"/>
              <a:gd name="connsiteY1" fmla="*/ 0 h 2187594"/>
              <a:gd name="connsiteX2" fmla="*/ 2187594 w 2187594"/>
              <a:gd name="connsiteY2" fmla="*/ 2187594 h 2187594"/>
              <a:gd name="connsiteX3" fmla="*/ 0 w 2187594"/>
              <a:gd name="connsiteY3" fmla="*/ 2187594 h 218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7594" h="2187594">
                <a:moveTo>
                  <a:pt x="0" y="0"/>
                </a:moveTo>
                <a:lnTo>
                  <a:pt x="2187594" y="0"/>
                </a:lnTo>
                <a:lnTo>
                  <a:pt x="2187594" y="2187594"/>
                </a:lnTo>
                <a:lnTo>
                  <a:pt x="0" y="2187594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1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E41B73F-7486-E545-8EA3-D3EC03C2E877}"/>
              </a:ext>
            </a:extLst>
          </p:cNvPr>
          <p:cNvSpPr/>
          <p:nvPr userDrawn="1"/>
        </p:nvSpPr>
        <p:spPr>
          <a:xfrm>
            <a:off x="5995686" y="699303"/>
            <a:ext cx="4363656" cy="6158697"/>
          </a:xfrm>
          <a:prstGeom prst="rect">
            <a:avLst/>
          </a:prstGeom>
          <a:solidFill>
            <a:srgbClr val="1941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DCC1212-C2C2-D240-BA75-735B168D3E3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49568" y="0"/>
            <a:ext cx="4535682" cy="5583935"/>
          </a:xfrm>
          <a:custGeom>
            <a:avLst/>
            <a:gdLst>
              <a:gd name="connsiteX0" fmla="*/ 0 w 4535682"/>
              <a:gd name="connsiteY0" fmla="*/ 0 h 5583935"/>
              <a:gd name="connsiteX1" fmla="*/ 4535682 w 4535682"/>
              <a:gd name="connsiteY1" fmla="*/ 0 h 5583935"/>
              <a:gd name="connsiteX2" fmla="*/ 4535682 w 4535682"/>
              <a:gd name="connsiteY2" fmla="*/ 5583935 h 5583935"/>
              <a:gd name="connsiteX3" fmla="*/ 0 w 4535682"/>
              <a:gd name="connsiteY3" fmla="*/ 5583935 h 5583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35682" h="5583935">
                <a:moveTo>
                  <a:pt x="0" y="0"/>
                </a:moveTo>
                <a:lnTo>
                  <a:pt x="4535682" y="0"/>
                </a:lnTo>
                <a:lnTo>
                  <a:pt x="4535682" y="5583935"/>
                </a:lnTo>
                <a:lnTo>
                  <a:pt x="0" y="5583935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82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CF0FBAE-E3A5-8A44-BA6F-E3A187970F06}"/>
              </a:ext>
            </a:extLst>
          </p:cNvPr>
          <p:cNvSpPr/>
          <p:nvPr userDrawn="1"/>
        </p:nvSpPr>
        <p:spPr>
          <a:xfrm>
            <a:off x="0" y="4169948"/>
            <a:ext cx="12192000" cy="26880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2CF8954-FEA2-8347-9506-C4E68B40405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218688" y="2920126"/>
            <a:ext cx="2670048" cy="2688052"/>
          </a:xfrm>
          <a:custGeom>
            <a:avLst/>
            <a:gdLst>
              <a:gd name="connsiteX0" fmla="*/ 0 w 2670048"/>
              <a:gd name="connsiteY0" fmla="*/ 0 h 2688052"/>
              <a:gd name="connsiteX1" fmla="*/ 2670048 w 2670048"/>
              <a:gd name="connsiteY1" fmla="*/ 0 h 2688052"/>
              <a:gd name="connsiteX2" fmla="*/ 2670048 w 2670048"/>
              <a:gd name="connsiteY2" fmla="*/ 2688052 h 2688052"/>
              <a:gd name="connsiteX3" fmla="*/ 0 w 2670048"/>
              <a:gd name="connsiteY3" fmla="*/ 2688052 h 2688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0048" h="2688052">
                <a:moveTo>
                  <a:pt x="0" y="0"/>
                </a:moveTo>
                <a:lnTo>
                  <a:pt x="2670048" y="0"/>
                </a:lnTo>
                <a:lnTo>
                  <a:pt x="2670048" y="2688052"/>
                </a:lnTo>
                <a:lnTo>
                  <a:pt x="0" y="2688052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AD80898-2BB2-284F-8D58-DF9683634D3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521952" y="2920126"/>
            <a:ext cx="2670048" cy="2688052"/>
          </a:xfrm>
          <a:custGeom>
            <a:avLst/>
            <a:gdLst>
              <a:gd name="connsiteX0" fmla="*/ 0 w 2670048"/>
              <a:gd name="connsiteY0" fmla="*/ 0 h 2688052"/>
              <a:gd name="connsiteX1" fmla="*/ 2670048 w 2670048"/>
              <a:gd name="connsiteY1" fmla="*/ 0 h 2688052"/>
              <a:gd name="connsiteX2" fmla="*/ 2670048 w 2670048"/>
              <a:gd name="connsiteY2" fmla="*/ 2688052 h 2688052"/>
              <a:gd name="connsiteX3" fmla="*/ 0 w 2670048"/>
              <a:gd name="connsiteY3" fmla="*/ 2688052 h 2688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0048" h="2688052">
                <a:moveTo>
                  <a:pt x="0" y="0"/>
                </a:moveTo>
                <a:lnTo>
                  <a:pt x="2670048" y="0"/>
                </a:lnTo>
                <a:lnTo>
                  <a:pt x="2670048" y="2688052"/>
                </a:lnTo>
                <a:lnTo>
                  <a:pt x="0" y="2688052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30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DFA17BA-50FA-0144-BCDD-D281ACD279BC}"/>
              </a:ext>
            </a:extLst>
          </p:cNvPr>
          <p:cNvSpPr/>
          <p:nvPr userDrawn="1"/>
        </p:nvSpPr>
        <p:spPr>
          <a:xfrm>
            <a:off x="0" y="3102015"/>
            <a:ext cx="12192000" cy="37559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7245F54B-D84E-8A43-B273-D17B850D0D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6899" y="2277100"/>
            <a:ext cx="2179675" cy="2179675"/>
          </a:xfrm>
          <a:custGeom>
            <a:avLst/>
            <a:gdLst>
              <a:gd name="connsiteX0" fmla="*/ 0 w 2179675"/>
              <a:gd name="connsiteY0" fmla="*/ 0 h 2179675"/>
              <a:gd name="connsiteX1" fmla="*/ 2179675 w 2179675"/>
              <a:gd name="connsiteY1" fmla="*/ 0 h 2179675"/>
              <a:gd name="connsiteX2" fmla="*/ 2179675 w 2179675"/>
              <a:gd name="connsiteY2" fmla="*/ 2179675 h 2179675"/>
              <a:gd name="connsiteX3" fmla="*/ 0 w 2179675"/>
              <a:gd name="connsiteY3" fmla="*/ 2179675 h 217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9675" h="2179675">
                <a:moveTo>
                  <a:pt x="0" y="0"/>
                </a:moveTo>
                <a:lnTo>
                  <a:pt x="2179675" y="0"/>
                </a:lnTo>
                <a:lnTo>
                  <a:pt x="2179675" y="2179675"/>
                </a:lnTo>
                <a:lnTo>
                  <a:pt x="0" y="2179675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68ED9B84-B6B8-0449-8EE1-EA19FA1490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181211" y="2277100"/>
            <a:ext cx="2179675" cy="2179675"/>
          </a:xfrm>
          <a:custGeom>
            <a:avLst/>
            <a:gdLst>
              <a:gd name="connsiteX0" fmla="*/ 0 w 2179675"/>
              <a:gd name="connsiteY0" fmla="*/ 0 h 2179675"/>
              <a:gd name="connsiteX1" fmla="*/ 2179675 w 2179675"/>
              <a:gd name="connsiteY1" fmla="*/ 0 h 2179675"/>
              <a:gd name="connsiteX2" fmla="*/ 2179675 w 2179675"/>
              <a:gd name="connsiteY2" fmla="*/ 2179675 h 2179675"/>
              <a:gd name="connsiteX3" fmla="*/ 0 w 2179675"/>
              <a:gd name="connsiteY3" fmla="*/ 2179675 h 217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9675" h="2179675">
                <a:moveTo>
                  <a:pt x="0" y="0"/>
                </a:moveTo>
                <a:lnTo>
                  <a:pt x="2179675" y="0"/>
                </a:lnTo>
                <a:lnTo>
                  <a:pt x="2179675" y="2179675"/>
                </a:lnTo>
                <a:lnTo>
                  <a:pt x="0" y="2179675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5D6BE75-B099-A84A-B172-C97DB52FB99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1116" y="2277100"/>
            <a:ext cx="2179675" cy="2179675"/>
          </a:xfrm>
          <a:custGeom>
            <a:avLst/>
            <a:gdLst>
              <a:gd name="connsiteX0" fmla="*/ 0 w 2179675"/>
              <a:gd name="connsiteY0" fmla="*/ 0 h 2179675"/>
              <a:gd name="connsiteX1" fmla="*/ 2179675 w 2179675"/>
              <a:gd name="connsiteY1" fmla="*/ 0 h 2179675"/>
              <a:gd name="connsiteX2" fmla="*/ 2179675 w 2179675"/>
              <a:gd name="connsiteY2" fmla="*/ 2179675 h 2179675"/>
              <a:gd name="connsiteX3" fmla="*/ 0 w 2179675"/>
              <a:gd name="connsiteY3" fmla="*/ 2179675 h 217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9675" h="2179675">
                <a:moveTo>
                  <a:pt x="0" y="0"/>
                </a:moveTo>
                <a:lnTo>
                  <a:pt x="2179675" y="0"/>
                </a:lnTo>
                <a:lnTo>
                  <a:pt x="2179675" y="2179675"/>
                </a:lnTo>
                <a:lnTo>
                  <a:pt x="0" y="2179675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08F3EAC6-F381-B548-9320-553374F9D9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14483" y="2277100"/>
            <a:ext cx="2179675" cy="2179675"/>
          </a:xfrm>
          <a:custGeom>
            <a:avLst/>
            <a:gdLst>
              <a:gd name="connsiteX0" fmla="*/ 0 w 2179675"/>
              <a:gd name="connsiteY0" fmla="*/ 0 h 2179675"/>
              <a:gd name="connsiteX1" fmla="*/ 2179675 w 2179675"/>
              <a:gd name="connsiteY1" fmla="*/ 0 h 2179675"/>
              <a:gd name="connsiteX2" fmla="*/ 2179675 w 2179675"/>
              <a:gd name="connsiteY2" fmla="*/ 2179675 h 2179675"/>
              <a:gd name="connsiteX3" fmla="*/ 0 w 2179675"/>
              <a:gd name="connsiteY3" fmla="*/ 2179675 h 217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9675" h="2179675">
                <a:moveTo>
                  <a:pt x="0" y="0"/>
                </a:moveTo>
                <a:lnTo>
                  <a:pt x="2179675" y="0"/>
                </a:lnTo>
                <a:lnTo>
                  <a:pt x="2179675" y="2179675"/>
                </a:lnTo>
                <a:lnTo>
                  <a:pt x="0" y="2179675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44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43BC866-2301-7146-BFE9-28100B06FBE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0"/>
            <a:ext cx="3617931" cy="6858000"/>
          </a:xfrm>
          <a:custGeom>
            <a:avLst/>
            <a:gdLst>
              <a:gd name="connsiteX0" fmla="*/ 0 w 3617931"/>
              <a:gd name="connsiteY0" fmla="*/ 0 h 6858000"/>
              <a:gd name="connsiteX1" fmla="*/ 3617931 w 3617931"/>
              <a:gd name="connsiteY1" fmla="*/ 0 h 6858000"/>
              <a:gd name="connsiteX2" fmla="*/ 3617931 w 3617931"/>
              <a:gd name="connsiteY2" fmla="*/ 6858000 h 6858000"/>
              <a:gd name="connsiteX3" fmla="*/ 0 w 361793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7931" h="6858000">
                <a:moveTo>
                  <a:pt x="0" y="0"/>
                </a:moveTo>
                <a:lnTo>
                  <a:pt x="3617931" y="0"/>
                </a:lnTo>
                <a:lnTo>
                  <a:pt x="3617931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DB063D5-8174-8044-8A0E-CE34F23080E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574072" y="0"/>
            <a:ext cx="3617931" cy="6858000"/>
          </a:xfrm>
          <a:custGeom>
            <a:avLst/>
            <a:gdLst>
              <a:gd name="connsiteX0" fmla="*/ 0 w 3617931"/>
              <a:gd name="connsiteY0" fmla="*/ 0 h 6858000"/>
              <a:gd name="connsiteX1" fmla="*/ 3617931 w 3617931"/>
              <a:gd name="connsiteY1" fmla="*/ 0 h 6858000"/>
              <a:gd name="connsiteX2" fmla="*/ 3617931 w 3617931"/>
              <a:gd name="connsiteY2" fmla="*/ 6858000 h 6858000"/>
              <a:gd name="connsiteX3" fmla="*/ 0 w 361793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7931" h="6858000">
                <a:moveTo>
                  <a:pt x="0" y="0"/>
                </a:moveTo>
                <a:lnTo>
                  <a:pt x="3617931" y="0"/>
                </a:lnTo>
                <a:lnTo>
                  <a:pt x="3617931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63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3E407E6-E6E5-AF45-A05A-C0FC4E9D4A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7920" y="3755104"/>
            <a:ext cx="2926080" cy="3121152"/>
          </a:xfrm>
          <a:custGeom>
            <a:avLst/>
            <a:gdLst>
              <a:gd name="connsiteX0" fmla="*/ 0 w 2926080"/>
              <a:gd name="connsiteY0" fmla="*/ 0 h 3121152"/>
              <a:gd name="connsiteX1" fmla="*/ 2926080 w 2926080"/>
              <a:gd name="connsiteY1" fmla="*/ 0 h 3121152"/>
              <a:gd name="connsiteX2" fmla="*/ 2926080 w 2926080"/>
              <a:gd name="connsiteY2" fmla="*/ 3121152 h 3121152"/>
              <a:gd name="connsiteX3" fmla="*/ 0 w 2926080"/>
              <a:gd name="connsiteY3" fmla="*/ 3121152 h 312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6080" h="3121152">
                <a:moveTo>
                  <a:pt x="0" y="0"/>
                </a:moveTo>
                <a:lnTo>
                  <a:pt x="2926080" y="0"/>
                </a:lnTo>
                <a:lnTo>
                  <a:pt x="2926080" y="3121152"/>
                </a:lnTo>
                <a:lnTo>
                  <a:pt x="0" y="3121152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2F365C-579E-9149-A26E-139C99C8F14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7921" y="0"/>
            <a:ext cx="5974080" cy="3633216"/>
          </a:xfrm>
          <a:custGeom>
            <a:avLst/>
            <a:gdLst>
              <a:gd name="connsiteX0" fmla="*/ 0 w 5974080"/>
              <a:gd name="connsiteY0" fmla="*/ 0 h 3633216"/>
              <a:gd name="connsiteX1" fmla="*/ 5974080 w 5974080"/>
              <a:gd name="connsiteY1" fmla="*/ 0 h 3633216"/>
              <a:gd name="connsiteX2" fmla="*/ 5974080 w 5974080"/>
              <a:gd name="connsiteY2" fmla="*/ 3633216 h 3633216"/>
              <a:gd name="connsiteX3" fmla="*/ 0 w 5974080"/>
              <a:gd name="connsiteY3" fmla="*/ 3633216 h 3633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74080" h="3633216">
                <a:moveTo>
                  <a:pt x="0" y="0"/>
                </a:moveTo>
                <a:lnTo>
                  <a:pt x="5974080" y="0"/>
                </a:lnTo>
                <a:lnTo>
                  <a:pt x="5974080" y="3633216"/>
                </a:lnTo>
                <a:lnTo>
                  <a:pt x="0" y="3633216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0EB7783-D36D-744D-9E44-69B076F7D17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265920" y="3755104"/>
            <a:ext cx="2926080" cy="3121152"/>
          </a:xfrm>
          <a:custGeom>
            <a:avLst/>
            <a:gdLst>
              <a:gd name="connsiteX0" fmla="*/ 0 w 2926080"/>
              <a:gd name="connsiteY0" fmla="*/ 0 h 3121152"/>
              <a:gd name="connsiteX1" fmla="*/ 2926080 w 2926080"/>
              <a:gd name="connsiteY1" fmla="*/ 0 h 3121152"/>
              <a:gd name="connsiteX2" fmla="*/ 2926080 w 2926080"/>
              <a:gd name="connsiteY2" fmla="*/ 3121152 h 3121152"/>
              <a:gd name="connsiteX3" fmla="*/ 0 w 2926080"/>
              <a:gd name="connsiteY3" fmla="*/ 3121152 h 312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6080" h="3121152">
                <a:moveTo>
                  <a:pt x="0" y="0"/>
                </a:moveTo>
                <a:lnTo>
                  <a:pt x="2926080" y="0"/>
                </a:lnTo>
                <a:lnTo>
                  <a:pt x="2926080" y="3121152"/>
                </a:lnTo>
                <a:lnTo>
                  <a:pt x="0" y="3121152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16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EDF84E8-C633-584D-90F0-10213A6617BD}"/>
              </a:ext>
            </a:extLst>
          </p:cNvPr>
          <p:cNvSpPr/>
          <p:nvPr userDrawn="1"/>
        </p:nvSpPr>
        <p:spPr>
          <a:xfrm>
            <a:off x="1640051" y="-1697"/>
            <a:ext cx="4028012" cy="68596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8DB9677-C72E-8042-A09D-BC4711A443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80556" y="4620769"/>
            <a:ext cx="3560064" cy="2237231"/>
          </a:xfrm>
          <a:custGeom>
            <a:avLst/>
            <a:gdLst>
              <a:gd name="connsiteX0" fmla="*/ 0 w 3560064"/>
              <a:gd name="connsiteY0" fmla="*/ 0 h 2237231"/>
              <a:gd name="connsiteX1" fmla="*/ 3560064 w 3560064"/>
              <a:gd name="connsiteY1" fmla="*/ 0 h 2237231"/>
              <a:gd name="connsiteX2" fmla="*/ 3560064 w 3560064"/>
              <a:gd name="connsiteY2" fmla="*/ 2237231 h 2237231"/>
              <a:gd name="connsiteX3" fmla="*/ 0 w 3560064"/>
              <a:gd name="connsiteY3" fmla="*/ 2237231 h 2237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60064" h="2237231">
                <a:moveTo>
                  <a:pt x="0" y="0"/>
                </a:moveTo>
                <a:lnTo>
                  <a:pt x="3560064" y="0"/>
                </a:lnTo>
                <a:lnTo>
                  <a:pt x="3560064" y="2237231"/>
                </a:lnTo>
                <a:lnTo>
                  <a:pt x="0" y="2237231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9321E72-A345-6044-93C7-31300F6B499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9744" y="0"/>
            <a:ext cx="3560064" cy="4413504"/>
          </a:xfrm>
          <a:custGeom>
            <a:avLst/>
            <a:gdLst>
              <a:gd name="connsiteX0" fmla="*/ 0 w 3560064"/>
              <a:gd name="connsiteY0" fmla="*/ 0 h 4413504"/>
              <a:gd name="connsiteX1" fmla="*/ 3560064 w 3560064"/>
              <a:gd name="connsiteY1" fmla="*/ 0 h 4413504"/>
              <a:gd name="connsiteX2" fmla="*/ 3560064 w 3560064"/>
              <a:gd name="connsiteY2" fmla="*/ 4413504 h 4413504"/>
              <a:gd name="connsiteX3" fmla="*/ 0 w 3560064"/>
              <a:gd name="connsiteY3" fmla="*/ 4413504 h 4413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60064" h="4413504">
                <a:moveTo>
                  <a:pt x="0" y="0"/>
                </a:moveTo>
                <a:lnTo>
                  <a:pt x="3560064" y="0"/>
                </a:lnTo>
                <a:lnTo>
                  <a:pt x="3560064" y="4413504"/>
                </a:lnTo>
                <a:lnTo>
                  <a:pt x="0" y="4413504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268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A2FB8E-CABE-6C47-A55B-69CA669EA62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437344" y="0"/>
            <a:ext cx="4754654" cy="6857999"/>
          </a:xfrm>
          <a:custGeom>
            <a:avLst/>
            <a:gdLst>
              <a:gd name="connsiteX0" fmla="*/ 3169769 w 4754654"/>
              <a:gd name="connsiteY0" fmla="*/ 3688230 h 6857999"/>
              <a:gd name="connsiteX1" fmla="*/ 4754654 w 4754654"/>
              <a:gd name="connsiteY1" fmla="*/ 3688230 h 6857999"/>
              <a:gd name="connsiteX2" fmla="*/ 4754654 w 4754654"/>
              <a:gd name="connsiteY2" fmla="*/ 6857999 h 6857999"/>
              <a:gd name="connsiteX3" fmla="*/ 1584885 w 4754654"/>
              <a:gd name="connsiteY3" fmla="*/ 6857999 h 6857999"/>
              <a:gd name="connsiteX4" fmla="*/ 1584885 w 4754654"/>
              <a:gd name="connsiteY4" fmla="*/ 5273115 h 6857999"/>
              <a:gd name="connsiteX5" fmla="*/ 0 w 4754654"/>
              <a:gd name="connsiteY5" fmla="*/ 1938527 h 6857999"/>
              <a:gd name="connsiteX6" fmla="*/ 3169769 w 4754654"/>
              <a:gd name="connsiteY6" fmla="*/ 1938527 h 6857999"/>
              <a:gd name="connsiteX7" fmla="*/ 3169769 w 4754654"/>
              <a:gd name="connsiteY7" fmla="*/ 3523411 h 6857999"/>
              <a:gd name="connsiteX8" fmla="*/ 1584885 w 4754654"/>
              <a:gd name="connsiteY8" fmla="*/ 5108296 h 6857999"/>
              <a:gd name="connsiteX9" fmla="*/ 0 w 4754654"/>
              <a:gd name="connsiteY9" fmla="*/ 5108296 h 6857999"/>
              <a:gd name="connsiteX10" fmla="*/ 0 w 4754654"/>
              <a:gd name="connsiteY10" fmla="*/ 0 h 6857999"/>
              <a:gd name="connsiteX11" fmla="*/ 3169769 w 4754654"/>
              <a:gd name="connsiteY11" fmla="*/ 0 h 6857999"/>
              <a:gd name="connsiteX12" fmla="*/ 3169769 w 4754654"/>
              <a:gd name="connsiteY12" fmla="*/ 1840992 h 6857999"/>
              <a:gd name="connsiteX13" fmla="*/ 0 w 4754654"/>
              <a:gd name="connsiteY13" fmla="*/ 1840992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54654" h="6857999">
                <a:moveTo>
                  <a:pt x="3169769" y="3688230"/>
                </a:moveTo>
                <a:lnTo>
                  <a:pt x="4754654" y="3688230"/>
                </a:lnTo>
                <a:lnTo>
                  <a:pt x="4754654" y="6857999"/>
                </a:lnTo>
                <a:lnTo>
                  <a:pt x="1584885" y="6857999"/>
                </a:lnTo>
                <a:lnTo>
                  <a:pt x="1584885" y="5273115"/>
                </a:lnTo>
                <a:close/>
                <a:moveTo>
                  <a:pt x="0" y="1938527"/>
                </a:moveTo>
                <a:lnTo>
                  <a:pt x="3169769" y="1938527"/>
                </a:lnTo>
                <a:lnTo>
                  <a:pt x="3169769" y="3523411"/>
                </a:lnTo>
                <a:lnTo>
                  <a:pt x="1584885" y="5108296"/>
                </a:lnTo>
                <a:lnTo>
                  <a:pt x="0" y="5108296"/>
                </a:lnTo>
                <a:close/>
                <a:moveTo>
                  <a:pt x="0" y="0"/>
                </a:moveTo>
                <a:lnTo>
                  <a:pt x="3169769" y="0"/>
                </a:lnTo>
                <a:lnTo>
                  <a:pt x="3169769" y="1840992"/>
                </a:lnTo>
                <a:lnTo>
                  <a:pt x="0" y="1840992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90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56C9A57-6CC4-8745-9D87-008D01367F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14800" y="1447800"/>
            <a:ext cx="3962400" cy="3962400"/>
          </a:xfrm>
          <a:custGeom>
            <a:avLst/>
            <a:gdLst>
              <a:gd name="connsiteX0" fmla="*/ 0 w 3962400"/>
              <a:gd name="connsiteY0" fmla="*/ 0 h 3962400"/>
              <a:gd name="connsiteX1" fmla="*/ 3962400 w 3962400"/>
              <a:gd name="connsiteY1" fmla="*/ 0 h 3962400"/>
              <a:gd name="connsiteX2" fmla="*/ 3962400 w 3962400"/>
              <a:gd name="connsiteY2" fmla="*/ 3962400 h 3962400"/>
              <a:gd name="connsiteX3" fmla="*/ 0 w 3962400"/>
              <a:gd name="connsiteY3" fmla="*/ 3962400 h 396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62400" h="3962400">
                <a:moveTo>
                  <a:pt x="0" y="0"/>
                </a:moveTo>
                <a:lnTo>
                  <a:pt x="3962400" y="0"/>
                </a:lnTo>
                <a:lnTo>
                  <a:pt x="3962400" y="3962400"/>
                </a:lnTo>
                <a:lnTo>
                  <a:pt x="0" y="39624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1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47DBC7-4AB7-CC47-993F-A7B460DBE97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464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0C6E7F-2FE0-284A-8419-12F4B83E5DD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226300" y="825850"/>
            <a:ext cx="4965700" cy="5206301"/>
          </a:xfrm>
          <a:custGeom>
            <a:avLst/>
            <a:gdLst>
              <a:gd name="connsiteX0" fmla="*/ 0 w 4965700"/>
              <a:gd name="connsiteY0" fmla="*/ 0 h 5206301"/>
              <a:gd name="connsiteX1" fmla="*/ 4965700 w 4965700"/>
              <a:gd name="connsiteY1" fmla="*/ 0 h 5206301"/>
              <a:gd name="connsiteX2" fmla="*/ 4965700 w 4965700"/>
              <a:gd name="connsiteY2" fmla="*/ 5206301 h 5206301"/>
              <a:gd name="connsiteX3" fmla="*/ 0 w 4965700"/>
              <a:gd name="connsiteY3" fmla="*/ 5206301 h 5206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65700" h="5206301">
                <a:moveTo>
                  <a:pt x="0" y="0"/>
                </a:moveTo>
                <a:lnTo>
                  <a:pt x="4965700" y="0"/>
                </a:lnTo>
                <a:lnTo>
                  <a:pt x="4965700" y="5206301"/>
                </a:lnTo>
                <a:lnTo>
                  <a:pt x="0" y="5206301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98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44CF6D1-0AB2-D643-8B1E-6772D0897B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77899" y="0"/>
            <a:ext cx="4749793" cy="6858000"/>
          </a:xfrm>
          <a:custGeom>
            <a:avLst/>
            <a:gdLst>
              <a:gd name="connsiteX0" fmla="*/ 0 w 4749793"/>
              <a:gd name="connsiteY0" fmla="*/ 4381500 h 6858000"/>
              <a:gd name="connsiteX1" fmla="*/ 4749793 w 4749793"/>
              <a:gd name="connsiteY1" fmla="*/ 4381500 h 6858000"/>
              <a:gd name="connsiteX2" fmla="*/ 4749793 w 4749793"/>
              <a:gd name="connsiteY2" fmla="*/ 6858000 h 6858000"/>
              <a:gd name="connsiteX3" fmla="*/ 0 w 4749793"/>
              <a:gd name="connsiteY3" fmla="*/ 6858000 h 6858000"/>
              <a:gd name="connsiteX4" fmla="*/ 0 w 4749793"/>
              <a:gd name="connsiteY4" fmla="*/ 0 h 6858000"/>
              <a:gd name="connsiteX5" fmla="*/ 4749793 w 4749793"/>
              <a:gd name="connsiteY5" fmla="*/ 0 h 6858000"/>
              <a:gd name="connsiteX6" fmla="*/ 4749793 w 4749793"/>
              <a:gd name="connsiteY6" fmla="*/ 4254500 h 6858000"/>
              <a:gd name="connsiteX7" fmla="*/ 0 w 4749793"/>
              <a:gd name="connsiteY7" fmla="*/ 42545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49793" h="6858000">
                <a:moveTo>
                  <a:pt x="0" y="4381500"/>
                </a:moveTo>
                <a:lnTo>
                  <a:pt x="4749793" y="4381500"/>
                </a:lnTo>
                <a:lnTo>
                  <a:pt x="4749793" y="6858000"/>
                </a:lnTo>
                <a:lnTo>
                  <a:pt x="0" y="6858000"/>
                </a:lnTo>
                <a:close/>
                <a:moveTo>
                  <a:pt x="0" y="0"/>
                </a:moveTo>
                <a:lnTo>
                  <a:pt x="4749793" y="0"/>
                </a:lnTo>
                <a:lnTo>
                  <a:pt x="4749793" y="4254500"/>
                </a:lnTo>
                <a:lnTo>
                  <a:pt x="0" y="42545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7F7ED9D-C03A-E543-A7D6-357F2AA318D3}"/>
              </a:ext>
            </a:extLst>
          </p:cNvPr>
          <p:cNvCxnSpPr>
            <a:cxnSpLocks/>
          </p:cNvCxnSpPr>
          <p:nvPr userDrawn="1"/>
        </p:nvCxnSpPr>
        <p:spPr>
          <a:xfrm>
            <a:off x="513732" y="291971"/>
            <a:ext cx="0" cy="1463677"/>
          </a:xfrm>
          <a:prstGeom prst="line">
            <a:avLst/>
          </a:prstGeom>
          <a:ln w="28575">
            <a:solidFill>
              <a:srgbClr val="1941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27327AD-116B-114C-900A-92A17AD5D517}"/>
              </a:ext>
            </a:extLst>
          </p:cNvPr>
          <p:cNvSpPr txBox="1"/>
          <p:nvPr userDrawn="1"/>
        </p:nvSpPr>
        <p:spPr>
          <a:xfrm>
            <a:off x="313677" y="1875021"/>
            <a:ext cx="400110" cy="151740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400" b="1">
                <a:solidFill>
                  <a:srgbClr val="19416A"/>
                </a:solidFill>
                <a:latin typeface="Nunito Sans" pitchFamily="2" charset="77"/>
              </a:rPr>
              <a:t>CORPORATE.CO</a:t>
            </a:r>
          </a:p>
        </p:txBody>
      </p:sp>
    </p:spTree>
    <p:extLst>
      <p:ext uri="{BB962C8B-B14F-4D97-AF65-F5344CB8AC3E}">
        <p14:creationId xmlns:p14="http://schemas.microsoft.com/office/powerpoint/2010/main" val="5306959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4567D79-2509-B142-BDC5-4D9292879D5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8950" y="463406"/>
            <a:ext cx="2692400" cy="5118100"/>
          </a:xfrm>
          <a:custGeom>
            <a:avLst/>
            <a:gdLst>
              <a:gd name="connsiteX0" fmla="*/ 0 w 2692400"/>
              <a:gd name="connsiteY0" fmla="*/ 0 h 5118100"/>
              <a:gd name="connsiteX1" fmla="*/ 2692400 w 2692400"/>
              <a:gd name="connsiteY1" fmla="*/ 0 h 5118100"/>
              <a:gd name="connsiteX2" fmla="*/ 2692400 w 2692400"/>
              <a:gd name="connsiteY2" fmla="*/ 5118100 h 5118100"/>
              <a:gd name="connsiteX3" fmla="*/ 0 w 2692400"/>
              <a:gd name="connsiteY3" fmla="*/ 5118100 h 511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400" h="5118100">
                <a:moveTo>
                  <a:pt x="0" y="0"/>
                </a:moveTo>
                <a:lnTo>
                  <a:pt x="2692400" y="0"/>
                </a:lnTo>
                <a:lnTo>
                  <a:pt x="2692400" y="5118100"/>
                </a:lnTo>
                <a:lnTo>
                  <a:pt x="0" y="51181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CA2678D-D403-5349-80AE-0C6E4BB3D6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29517" y="463406"/>
            <a:ext cx="2692400" cy="5118100"/>
          </a:xfrm>
          <a:custGeom>
            <a:avLst/>
            <a:gdLst>
              <a:gd name="connsiteX0" fmla="*/ 0 w 2692400"/>
              <a:gd name="connsiteY0" fmla="*/ 0 h 5118100"/>
              <a:gd name="connsiteX1" fmla="*/ 2692400 w 2692400"/>
              <a:gd name="connsiteY1" fmla="*/ 0 h 5118100"/>
              <a:gd name="connsiteX2" fmla="*/ 2692400 w 2692400"/>
              <a:gd name="connsiteY2" fmla="*/ 5118100 h 5118100"/>
              <a:gd name="connsiteX3" fmla="*/ 0 w 2692400"/>
              <a:gd name="connsiteY3" fmla="*/ 5118100 h 511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400" h="5118100">
                <a:moveTo>
                  <a:pt x="0" y="0"/>
                </a:moveTo>
                <a:lnTo>
                  <a:pt x="2692400" y="0"/>
                </a:lnTo>
                <a:lnTo>
                  <a:pt x="2692400" y="5118100"/>
                </a:lnTo>
                <a:lnTo>
                  <a:pt x="0" y="51181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6D6F01BC-7CD9-6541-8130-7659F2351E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0084" y="463406"/>
            <a:ext cx="2692400" cy="5118100"/>
          </a:xfrm>
          <a:custGeom>
            <a:avLst/>
            <a:gdLst>
              <a:gd name="connsiteX0" fmla="*/ 0 w 2692400"/>
              <a:gd name="connsiteY0" fmla="*/ 0 h 5118100"/>
              <a:gd name="connsiteX1" fmla="*/ 2692400 w 2692400"/>
              <a:gd name="connsiteY1" fmla="*/ 0 h 5118100"/>
              <a:gd name="connsiteX2" fmla="*/ 2692400 w 2692400"/>
              <a:gd name="connsiteY2" fmla="*/ 5118100 h 5118100"/>
              <a:gd name="connsiteX3" fmla="*/ 0 w 2692400"/>
              <a:gd name="connsiteY3" fmla="*/ 5118100 h 511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400" h="5118100">
                <a:moveTo>
                  <a:pt x="0" y="0"/>
                </a:moveTo>
                <a:lnTo>
                  <a:pt x="2692400" y="0"/>
                </a:lnTo>
                <a:lnTo>
                  <a:pt x="2692400" y="5118100"/>
                </a:lnTo>
                <a:lnTo>
                  <a:pt x="0" y="51181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2B4169BE-9B3C-284B-94A6-096E9929F55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10650" y="463406"/>
            <a:ext cx="2692400" cy="5118100"/>
          </a:xfrm>
          <a:custGeom>
            <a:avLst/>
            <a:gdLst>
              <a:gd name="connsiteX0" fmla="*/ 0 w 2692400"/>
              <a:gd name="connsiteY0" fmla="*/ 0 h 5118100"/>
              <a:gd name="connsiteX1" fmla="*/ 2692400 w 2692400"/>
              <a:gd name="connsiteY1" fmla="*/ 0 h 5118100"/>
              <a:gd name="connsiteX2" fmla="*/ 2692400 w 2692400"/>
              <a:gd name="connsiteY2" fmla="*/ 5118100 h 5118100"/>
              <a:gd name="connsiteX3" fmla="*/ 0 w 2692400"/>
              <a:gd name="connsiteY3" fmla="*/ 5118100 h 511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400" h="5118100">
                <a:moveTo>
                  <a:pt x="0" y="0"/>
                </a:moveTo>
                <a:lnTo>
                  <a:pt x="2692400" y="0"/>
                </a:lnTo>
                <a:lnTo>
                  <a:pt x="2692400" y="5118100"/>
                </a:lnTo>
                <a:lnTo>
                  <a:pt x="0" y="51181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640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12DC9172-CF3B-AF4E-A788-90CBF5DA17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68650" y="3889447"/>
            <a:ext cx="8686800" cy="2476500"/>
          </a:xfrm>
          <a:custGeom>
            <a:avLst/>
            <a:gdLst>
              <a:gd name="connsiteX0" fmla="*/ 0 w 8686800"/>
              <a:gd name="connsiteY0" fmla="*/ 0 h 2476500"/>
              <a:gd name="connsiteX1" fmla="*/ 8686800 w 8686800"/>
              <a:gd name="connsiteY1" fmla="*/ 0 h 2476500"/>
              <a:gd name="connsiteX2" fmla="*/ 8686800 w 8686800"/>
              <a:gd name="connsiteY2" fmla="*/ 2476500 h 2476500"/>
              <a:gd name="connsiteX3" fmla="*/ 0 w 8686800"/>
              <a:gd name="connsiteY3" fmla="*/ 2476500 h 247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6800" h="2476500">
                <a:moveTo>
                  <a:pt x="0" y="0"/>
                </a:moveTo>
                <a:lnTo>
                  <a:pt x="8686800" y="0"/>
                </a:lnTo>
                <a:lnTo>
                  <a:pt x="8686800" y="2476500"/>
                </a:lnTo>
                <a:lnTo>
                  <a:pt x="0" y="24765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71326911-21D1-D547-9E7F-54ED7A97E4D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68650" y="492053"/>
            <a:ext cx="4273550" cy="3270394"/>
          </a:xfrm>
          <a:custGeom>
            <a:avLst/>
            <a:gdLst>
              <a:gd name="connsiteX0" fmla="*/ 0 w 4273550"/>
              <a:gd name="connsiteY0" fmla="*/ 0 h 3270394"/>
              <a:gd name="connsiteX1" fmla="*/ 4273550 w 4273550"/>
              <a:gd name="connsiteY1" fmla="*/ 0 h 3270394"/>
              <a:gd name="connsiteX2" fmla="*/ 4273550 w 4273550"/>
              <a:gd name="connsiteY2" fmla="*/ 3270394 h 3270394"/>
              <a:gd name="connsiteX3" fmla="*/ 0 w 4273550"/>
              <a:gd name="connsiteY3" fmla="*/ 3270394 h 327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73550" h="3270394">
                <a:moveTo>
                  <a:pt x="0" y="0"/>
                </a:moveTo>
                <a:lnTo>
                  <a:pt x="4273550" y="0"/>
                </a:lnTo>
                <a:lnTo>
                  <a:pt x="4273550" y="3270394"/>
                </a:lnTo>
                <a:lnTo>
                  <a:pt x="0" y="3270394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8E3A5218-8737-FB41-8D43-A8B9314E7F0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1900" y="492053"/>
            <a:ext cx="4273550" cy="3270394"/>
          </a:xfrm>
          <a:custGeom>
            <a:avLst/>
            <a:gdLst>
              <a:gd name="connsiteX0" fmla="*/ 0 w 4273550"/>
              <a:gd name="connsiteY0" fmla="*/ 0 h 3270394"/>
              <a:gd name="connsiteX1" fmla="*/ 4273550 w 4273550"/>
              <a:gd name="connsiteY1" fmla="*/ 0 h 3270394"/>
              <a:gd name="connsiteX2" fmla="*/ 4273550 w 4273550"/>
              <a:gd name="connsiteY2" fmla="*/ 3270394 h 3270394"/>
              <a:gd name="connsiteX3" fmla="*/ 0 w 4273550"/>
              <a:gd name="connsiteY3" fmla="*/ 3270394 h 327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73550" h="3270394">
                <a:moveTo>
                  <a:pt x="0" y="0"/>
                </a:moveTo>
                <a:lnTo>
                  <a:pt x="4273550" y="0"/>
                </a:lnTo>
                <a:lnTo>
                  <a:pt x="4273550" y="3270394"/>
                </a:lnTo>
                <a:lnTo>
                  <a:pt x="0" y="3270394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D2DDA22F-6C6A-6F46-9785-37E376D740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36550" y="492053"/>
            <a:ext cx="2692400" cy="5873894"/>
          </a:xfrm>
          <a:custGeom>
            <a:avLst/>
            <a:gdLst>
              <a:gd name="connsiteX0" fmla="*/ 0 w 2692400"/>
              <a:gd name="connsiteY0" fmla="*/ 0 h 5873894"/>
              <a:gd name="connsiteX1" fmla="*/ 2692400 w 2692400"/>
              <a:gd name="connsiteY1" fmla="*/ 0 h 5873894"/>
              <a:gd name="connsiteX2" fmla="*/ 2692400 w 2692400"/>
              <a:gd name="connsiteY2" fmla="*/ 5873894 h 5873894"/>
              <a:gd name="connsiteX3" fmla="*/ 0 w 2692400"/>
              <a:gd name="connsiteY3" fmla="*/ 5873894 h 58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400" h="5873894">
                <a:moveTo>
                  <a:pt x="0" y="0"/>
                </a:moveTo>
                <a:lnTo>
                  <a:pt x="2692400" y="0"/>
                </a:lnTo>
                <a:lnTo>
                  <a:pt x="2692400" y="5873894"/>
                </a:lnTo>
                <a:lnTo>
                  <a:pt x="0" y="5873894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733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85DC43-C361-9540-A522-301F3ECFC9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4775"/>
            <a:ext cx="5842000" cy="6872777"/>
          </a:xfrm>
          <a:custGeom>
            <a:avLst/>
            <a:gdLst>
              <a:gd name="connsiteX0" fmla="*/ 0 w 5842000"/>
              <a:gd name="connsiteY0" fmla="*/ 0 h 6872777"/>
              <a:gd name="connsiteX1" fmla="*/ 4170821 w 5842000"/>
              <a:gd name="connsiteY1" fmla="*/ 0 h 6872777"/>
              <a:gd name="connsiteX2" fmla="*/ 5842000 w 5842000"/>
              <a:gd name="connsiteY2" fmla="*/ 6872777 h 6872777"/>
              <a:gd name="connsiteX3" fmla="*/ 0 w 5842000"/>
              <a:gd name="connsiteY3" fmla="*/ 6872777 h 687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42000" h="6872777">
                <a:moveTo>
                  <a:pt x="0" y="0"/>
                </a:moveTo>
                <a:lnTo>
                  <a:pt x="4170821" y="0"/>
                </a:lnTo>
                <a:lnTo>
                  <a:pt x="5842000" y="6872777"/>
                </a:lnTo>
                <a:lnTo>
                  <a:pt x="0" y="6872777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570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981EEB7-1166-8346-BAFE-5BD38E53AA7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009380" y="0"/>
            <a:ext cx="5182621" cy="6858000"/>
          </a:xfrm>
          <a:custGeom>
            <a:avLst/>
            <a:gdLst>
              <a:gd name="connsiteX0" fmla="*/ 3607821 w 5182621"/>
              <a:gd name="connsiteY0" fmla="*/ 4533900 h 6858000"/>
              <a:gd name="connsiteX1" fmla="*/ 5182621 w 5182621"/>
              <a:gd name="connsiteY1" fmla="*/ 4533900 h 6858000"/>
              <a:gd name="connsiteX2" fmla="*/ 5182621 w 5182621"/>
              <a:gd name="connsiteY2" fmla="*/ 6858000 h 6858000"/>
              <a:gd name="connsiteX3" fmla="*/ 3607821 w 5182621"/>
              <a:gd name="connsiteY3" fmla="*/ 6858000 h 6858000"/>
              <a:gd name="connsiteX4" fmla="*/ 3607821 w 5182621"/>
              <a:gd name="connsiteY4" fmla="*/ 0 h 6858000"/>
              <a:gd name="connsiteX5" fmla="*/ 5182621 w 5182621"/>
              <a:gd name="connsiteY5" fmla="*/ 0 h 6858000"/>
              <a:gd name="connsiteX6" fmla="*/ 5182621 w 5182621"/>
              <a:gd name="connsiteY6" fmla="*/ 4412288 h 6858000"/>
              <a:gd name="connsiteX7" fmla="*/ 3607821 w 5182621"/>
              <a:gd name="connsiteY7" fmla="*/ 4412288 h 6858000"/>
              <a:gd name="connsiteX8" fmla="*/ 0 w 5182621"/>
              <a:gd name="connsiteY8" fmla="*/ 0 h 6858000"/>
              <a:gd name="connsiteX9" fmla="*/ 3491661 w 5182621"/>
              <a:gd name="connsiteY9" fmla="*/ 0 h 6858000"/>
              <a:gd name="connsiteX10" fmla="*/ 3491661 w 5182621"/>
              <a:gd name="connsiteY10" fmla="*/ 6858000 h 6858000"/>
              <a:gd name="connsiteX11" fmla="*/ 0 w 518262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182621" h="6858000">
                <a:moveTo>
                  <a:pt x="3607821" y="4533900"/>
                </a:moveTo>
                <a:lnTo>
                  <a:pt x="5182621" y="4533900"/>
                </a:lnTo>
                <a:lnTo>
                  <a:pt x="5182621" y="6858000"/>
                </a:lnTo>
                <a:lnTo>
                  <a:pt x="3607821" y="6858000"/>
                </a:lnTo>
                <a:close/>
                <a:moveTo>
                  <a:pt x="3607821" y="0"/>
                </a:moveTo>
                <a:lnTo>
                  <a:pt x="5182621" y="0"/>
                </a:lnTo>
                <a:lnTo>
                  <a:pt x="5182621" y="4412288"/>
                </a:lnTo>
                <a:lnTo>
                  <a:pt x="3607821" y="4412288"/>
                </a:lnTo>
                <a:close/>
                <a:moveTo>
                  <a:pt x="0" y="0"/>
                </a:moveTo>
                <a:lnTo>
                  <a:pt x="3491661" y="0"/>
                </a:lnTo>
                <a:lnTo>
                  <a:pt x="3491661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112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AD6569E-16B3-0846-B376-7F67CE448C2E}"/>
              </a:ext>
            </a:extLst>
          </p:cNvPr>
          <p:cNvSpPr/>
          <p:nvPr userDrawn="1"/>
        </p:nvSpPr>
        <p:spPr>
          <a:xfrm>
            <a:off x="8017726" y="0"/>
            <a:ext cx="4174273" cy="6858000"/>
          </a:xfrm>
          <a:prstGeom prst="rect">
            <a:avLst/>
          </a:prstGeom>
          <a:solidFill>
            <a:srgbClr val="1941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FE3394-3C59-054F-ADA2-E41C352BD8C3}"/>
              </a:ext>
            </a:extLst>
          </p:cNvPr>
          <p:cNvSpPr/>
          <p:nvPr userDrawn="1"/>
        </p:nvSpPr>
        <p:spPr>
          <a:xfrm>
            <a:off x="7530354" y="904813"/>
            <a:ext cx="1976718" cy="477370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1C928F8-CC4A-F34A-BC81-ACC1CD7DB3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54700" y="1783560"/>
            <a:ext cx="4762500" cy="3017040"/>
          </a:xfrm>
          <a:custGeom>
            <a:avLst/>
            <a:gdLst>
              <a:gd name="connsiteX0" fmla="*/ 0 w 4762500"/>
              <a:gd name="connsiteY0" fmla="*/ 0 h 3017040"/>
              <a:gd name="connsiteX1" fmla="*/ 4762500 w 4762500"/>
              <a:gd name="connsiteY1" fmla="*/ 0 h 3017040"/>
              <a:gd name="connsiteX2" fmla="*/ 4762500 w 4762500"/>
              <a:gd name="connsiteY2" fmla="*/ 3017040 h 3017040"/>
              <a:gd name="connsiteX3" fmla="*/ 0 w 4762500"/>
              <a:gd name="connsiteY3" fmla="*/ 3017040 h 3017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2500" h="3017040">
                <a:moveTo>
                  <a:pt x="0" y="0"/>
                </a:moveTo>
                <a:lnTo>
                  <a:pt x="4762500" y="0"/>
                </a:lnTo>
                <a:lnTo>
                  <a:pt x="4762500" y="3017040"/>
                </a:lnTo>
                <a:lnTo>
                  <a:pt x="0" y="301704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300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D84DE-04EA-C940-AEC6-6544864CE67B}"/>
              </a:ext>
            </a:extLst>
          </p:cNvPr>
          <p:cNvSpPr/>
          <p:nvPr userDrawn="1"/>
        </p:nvSpPr>
        <p:spPr>
          <a:xfrm>
            <a:off x="0" y="0"/>
            <a:ext cx="3958683" cy="6858000"/>
          </a:xfrm>
          <a:prstGeom prst="rect">
            <a:avLst/>
          </a:prstGeom>
          <a:solidFill>
            <a:srgbClr val="1941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799AAE-7F59-054C-8AFC-E979BCB7AD9C}"/>
              </a:ext>
            </a:extLst>
          </p:cNvPr>
          <p:cNvSpPr/>
          <p:nvPr userDrawn="1"/>
        </p:nvSpPr>
        <p:spPr>
          <a:xfrm>
            <a:off x="0" y="6145306"/>
            <a:ext cx="1976718" cy="71269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72A975-6145-5249-B345-D8462267117A}"/>
              </a:ext>
            </a:extLst>
          </p:cNvPr>
          <p:cNvSpPr/>
          <p:nvPr userDrawn="1"/>
        </p:nvSpPr>
        <p:spPr>
          <a:xfrm>
            <a:off x="3281083" y="0"/>
            <a:ext cx="1304365" cy="10795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9E1BAF8-651F-1D48-A25F-55F8D8DC8F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60500" y="1079500"/>
            <a:ext cx="3873500" cy="5778500"/>
          </a:xfrm>
          <a:custGeom>
            <a:avLst/>
            <a:gdLst>
              <a:gd name="connsiteX0" fmla="*/ 290009 w 3873500"/>
              <a:gd name="connsiteY0" fmla="*/ 0 h 5778500"/>
              <a:gd name="connsiteX1" fmla="*/ 3583491 w 3873500"/>
              <a:gd name="connsiteY1" fmla="*/ 0 h 5778500"/>
              <a:gd name="connsiteX2" fmla="*/ 3873500 w 3873500"/>
              <a:gd name="connsiteY2" fmla="*/ 290009 h 5778500"/>
              <a:gd name="connsiteX3" fmla="*/ 3873500 w 3873500"/>
              <a:gd name="connsiteY3" fmla="*/ 5778500 h 5778500"/>
              <a:gd name="connsiteX4" fmla="*/ 0 w 3873500"/>
              <a:gd name="connsiteY4" fmla="*/ 5778500 h 5778500"/>
              <a:gd name="connsiteX5" fmla="*/ 0 w 3873500"/>
              <a:gd name="connsiteY5" fmla="*/ 290009 h 5778500"/>
              <a:gd name="connsiteX6" fmla="*/ 290009 w 3873500"/>
              <a:gd name="connsiteY6" fmla="*/ 0 h 577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3500" h="5778500">
                <a:moveTo>
                  <a:pt x="290009" y="0"/>
                </a:moveTo>
                <a:lnTo>
                  <a:pt x="3583491" y="0"/>
                </a:lnTo>
                <a:cubicBezTo>
                  <a:pt x="3743659" y="0"/>
                  <a:pt x="3873500" y="129841"/>
                  <a:pt x="3873500" y="290009"/>
                </a:cubicBezTo>
                <a:lnTo>
                  <a:pt x="3873500" y="5778500"/>
                </a:lnTo>
                <a:lnTo>
                  <a:pt x="0" y="5778500"/>
                </a:lnTo>
                <a:lnTo>
                  <a:pt x="0" y="290009"/>
                </a:lnTo>
                <a:cubicBezTo>
                  <a:pt x="0" y="129841"/>
                  <a:pt x="129841" y="0"/>
                  <a:pt x="290009" y="0"/>
                </a:cubicBez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920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F9965CB-4481-0D4A-8040-3B2EB6EA983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97600" y="0"/>
            <a:ext cx="5994400" cy="6858000"/>
          </a:xfrm>
          <a:custGeom>
            <a:avLst/>
            <a:gdLst>
              <a:gd name="connsiteX0" fmla="*/ 5994400 w 5994400"/>
              <a:gd name="connsiteY0" fmla="*/ 0 h 6858000"/>
              <a:gd name="connsiteX1" fmla="*/ 5994400 w 5994400"/>
              <a:gd name="connsiteY1" fmla="*/ 6858000 h 6858000"/>
              <a:gd name="connsiteX2" fmla="*/ 0 w 5994400"/>
              <a:gd name="connsiteY2" fmla="*/ 6858000 h 6858000"/>
              <a:gd name="connsiteX3" fmla="*/ 1549400 w 5994400"/>
              <a:gd name="connsiteY3" fmla="*/ 127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94400" h="6858000">
                <a:moveTo>
                  <a:pt x="5994400" y="0"/>
                </a:moveTo>
                <a:lnTo>
                  <a:pt x="5994400" y="6858000"/>
                </a:lnTo>
                <a:lnTo>
                  <a:pt x="0" y="6858000"/>
                </a:lnTo>
                <a:lnTo>
                  <a:pt x="1549400" y="127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777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2A8A93A-25C0-9B4E-878E-3CD2042FFF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27900" y="0"/>
            <a:ext cx="4864100" cy="6858000"/>
          </a:xfrm>
          <a:custGeom>
            <a:avLst/>
            <a:gdLst>
              <a:gd name="connsiteX0" fmla="*/ 0 w 4864100"/>
              <a:gd name="connsiteY0" fmla="*/ 3537020 h 6858000"/>
              <a:gd name="connsiteX1" fmla="*/ 4864100 w 4864100"/>
              <a:gd name="connsiteY1" fmla="*/ 3537020 h 6858000"/>
              <a:gd name="connsiteX2" fmla="*/ 4864100 w 4864100"/>
              <a:gd name="connsiteY2" fmla="*/ 6858000 h 6858000"/>
              <a:gd name="connsiteX3" fmla="*/ 0 w 4864100"/>
              <a:gd name="connsiteY3" fmla="*/ 6858000 h 6858000"/>
              <a:gd name="connsiteX4" fmla="*/ 0 w 4864100"/>
              <a:gd name="connsiteY4" fmla="*/ 0 h 6858000"/>
              <a:gd name="connsiteX5" fmla="*/ 4864100 w 4864100"/>
              <a:gd name="connsiteY5" fmla="*/ 0 h 6858000"/>
              <a:gd name="connsiteX6" fmla="*/ 4864100 w 4864100"/>
              <a:gd name="connsiteY6" fmla="*/ 3429000 h 6858000"/>
              <a:gd name="connsiteX7" fmla="*/ 0 w 4864100"/>
              <a:gd name="connsiteY7" fmla="*/ 3429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64100" h="6858000">
                <a:moveTo>
                  <a:pt x="0" y="3537020"/>
                </a:moveTo>
                <a:lnTo>
                  <a:pt x="4864100" y="3537020"/>
                </a:lnTo>
                <a:lnTo>
                  <a:pt x="4864100" y="6858000"/>
                </a:lnTo>
                <a:lnTo>
                  <a:pt x="0" y="6858000"/>
                </a:lnTo>
                <a:close/>
                <a:moveTo>
                  <a:pt x="0" y="0"/>
                </a:moveTo>
                <a:lnTo>
                  <a:pt x="4864100" y="0"/>
                </a:lnTo>
                <a:lnTo>
                  <a:pt x="4864100" y="3429000"/>
                </a:lnTo>
                <a:lnTo>
                  <a:pt x="0" y="34290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1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53FBABC-38CC-E044-95AF-746817E4C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0562" y="0"/>
            <a:ext cx="4635500" cy="5422900"/>
          </a:xfrm>
          <a:custGeom>
            <a:avLst/>
            <a:gdLst>
              <a:gd name="connsiteX0" fmla="*/ 0 w 4635500"/>
              <a:gd name="connsiteY0" fmla="*/ 0 h 5422900"/>
              <a:gd name="connsiteX1" fmla="*/ 4635500 w 4635500"/>
              <a:gd name="connsiteY1" fmla="*/ 0 h 5422900"/>
              <a:gd name="connsiteX2" fmla="*/ 4635500 w 4635500"/>
              <a:gd name="connsiteY2" fmla="*/ 5422900 h 5422900"/>
              <a:gd name="connsiteX3" fmla="*/ 0 w 4635500"/>
              <a:gd name="connsiteY3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5500" h="5422900">
                <a:moveTo>
                  <a:pt x="0" y="0"/>
                </a:moveTo>
                <a:lnTo>
                  <a:pt x="4635500" y="0"/>
                </a:lnTo>
                <a:lnTo>
                  <a:pt x="4635500" y="5422900"/>
                </a:lnTo>
                <a:lnTo>
                  <a:pt x="0" y="54229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773E23B-2A0A-C045-B9DE-537092DC34E2}"/>
              </a:ext>
            </a:extLst>
          </p:cNvPr>
          <p:cNvCxnSpPr>
            <a:cxnSpLocks/>
          </p:cNvCxnSpPr>
          <p:nvPr userDrawn="1"/>
        </p:nvCxnSpPr>
        <p:spPr>
          <a:xfrm>
            <a:off x="513732" y="291971"/>
            <a:ext cx="0" cy="1463677"/>
          </a:xfrm>
          <a:prstGeom prst="line">
            <a:avLst/>
          </a:prstGeom>
          <a:ln w="28575">
            <a:solidFill>
              <a:srgbClr val="1941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F14A5FE-2C76-8D42-96D9-E40E51354D6C}"/>
              </a:ext>
            </a:extLst>
          </p:cNvPr>
          <p:cNvSpPr txBox="1"/>
          <p:nvPr userDrawn="1"/>
        </p:nvSpPr>
        <p:spPr>
          <a:xfrm>
            <a:off x="313677" y="1875021"/>
            <a:ext cx="400110" cy="151740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400" b="1">
                <a:solidFill>
                  <a:srgbClr val="19416A"/>
                </a:solidFill>
                <a:latin typeface="Nunito Sans" pitchFamily="2" charset="77"/>
              </a:rPr>
              <a:t>CORPORATE.CO</a:t>
            </a:r>
          </a:p>
        </p:txBody>
      </p:sp>
    </p:spTree>
    <p:extLst>
      <p:ext uri="{BB962C8B-B14F-4D97-AF65-F5344CB8AC3E}">
        <p14:creationId xmlns:p14="http://schemas.microsoft.com/office/powerpoint/2010/main" val="69016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8F30419-21EF-4D46-A889-6ADF8F3C9E33}"/>
              </a:ext>
            </a:extLst>
          </p:cNvPr>
          <p:cNvSpPr/>
          <p:nvPr userDrawn="1"/>
        </p:nvSpPr>
        <p:spPr>
          <a:xfrm>
            <a:off x="5943600" y="768350"/>
            <a:ext cx="5321300" cy="4546600"/>
          </a:xfrm>
          <a:prstGeom prst="rect">
            <a:avLst/>
          </a:prstGeom>
          <a:solidFill>
            <a:srgbClr val="1941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846145D-ADE6-2F47-A5B1-4D333B1E01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91250" y="999524"/>
            <a:ext cx="4826000" cy="5090126"/>
          </a:xfrm>
          <a:custGeom>
            <a:avLst/>
            <a:gdLst>
              <a:gd name="connsiteX0" fmla="*/ 0 w 4826000"/>
              <a:gd name="connsiteY0" fmla="*/ 0 h 5090126"/>
              <a:gd name="connsiteX1" fmla="*/ 4826000 w 4826000"/>
              <a:gd name="connsiteY1" fmla="*/ 0 h 5090126"/>
              <a:gd name="connsiteX2" fmla="*/ 4826000 w 4826000"/>
              <a:gd name="connsiteY2" fmla="*/ 5090126 h 5090126"/>
              <a:gd name="connsiteX3" fmla="*/ 0 w 4826000"/>
              <a:gd name="connsiteY3" fmla="*/ 5090126 h 5090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6000" h="5090126">
                <a:moveTo>
                  <a:pt x="0" y="0"/>
                </a:moveTo>
                <a:lnTo>
                  <a:pt x="4826000" y="0"/>
                </a:lnTo>
                <a:lnTo>
                  <a:pt x="4826000" y="5090126"/>
                </a:lnTo>
                <a:lnTo>
                  <a:pt x="0" y="5090126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2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11A376-35E4-854C-9359-12B8AFE923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90600" y="0"/>
            <a:ext cx="4749846" cy="6858000"/>
          </a:xfrm>
          <a:custGeom>
            <a:avLst/>
            <a:gdLst>
              <a:gd name="connsiteX0" fmla="*/ 0 w 4749846"/>
              <a:gd name="connsiteY0" fmla="*/ 0 h 6858000"/>
              <a:gd name="connsiteX1" fmla="*/ 4749846 w 4749846"/>
              <a:gd name="connsiteY1" fmla="*/ 0 h 6858000"/>
              <a:gd name="connsiteX2" fmla="*/ 4749846 w 4749846"/>
              <a:gd name="connsiteY2" fmla="*/ 6858000 h 6858000"/>
              <a:gd name="connsiteX3" fmla="*/ 0 w 474984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9846" h="6858000">
                <a:moveTo>
                  <a:pt x="0" y="0"/>
                </a:moveTo>
                <a:lnTo>
                  <a:pt x="4749846" y="0"/>
                </a:lnTo>
                <a:lnTo>
                  <a:pt x="4749846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18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1C65CB4-0F1D-FC4C-845B-D787399E2A7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" y="952500"/>
            <a:ext cx="10820400" cy="4953000"/>
          </a:xfrm>
          <a:custGeom>
            <a:avLst/>
            <a:gdLst>
              <a:gd name="connsiteX0" fmla="*/ 0 w 10820400"/>
              <a:gd name="connsiteY0" fmla="*/ 0 h 4953000"/>
              <a:gd name="connsiteX1" fmla="*/ 10820400 w 10820400"/>
              <a:gd name="connsiteY1" fmla="*/ 0 h 4953000"/>
              <a:gd name="connsiteX2" fmla="*/ 10820400 w 10820400"/>
              <a:gd name="connsiteY2" fmla="*/ 4953000 h 4953000"/>
              <a:gd name="connsiteX3" fmla="*/ 0 w 10820400"/>
              <a:gd name="connsiteY3" fmla="*/ 4953000 h 495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20400" h="4953000">
                <a:moveTo>
                  <a:pt x="0" y="0"/>
                </a:moveTo>
                <a:lnTo>
                  <a:pt x="10820400" y="0"/>
                </a:lnTo>
                <a:lnTo>
                  <a:pt x="10820400" y="4953000"/>
                </a:lnTo>
                <a:lnTo>
                  <a:pt x="0" y="49530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28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90DAA19-E1B6-F94A-ABFD-AF715D839121}"/>
              </a:ext>
            </a:extLst>
          </p:cNvPr>
          <p:cNvSpPr/>
          <p:nvPr userDrawn="1"/>
        </p:nvSpPr>
        <p:spPr>
          <a:xfrm>
            <a:off x="8699500" y="-1"/>
            <a:ext cx="3492500" cy="4680643"/>
          </a:xfrm>
          <a:prstGeom prst="rect">
            <a:avLst/>
          </a:prstGeom>
          <a:solidFill>
            <a:srgbClr val="1941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3A5F902-BD8B-D246-BF7D-409627E63B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27259" y="722707"/>
            <a:ext cx="4208765" cy="5412586"/>
          </a:xfrm>
          <a:custGeom>
            <a:avLst/>
            <a:gdLst>
              <a:gd name="connsiteX0" fmla="*/ 0 w 4208765"/>
              <a:gd name="connsiteY0" fmla="*/ 0 h 5412586"/>
              <a:gd name="connsiteX1" fmla="*/ 4208765 w 4208765"/>
              <a:gd name="connsiteY1" fmla="*/ 0 h 5412586"/>
              <a:gd name="connsiteX2" fmla="*/ 4208765 w 4208765"/>
              <a:gd name="connsiteY2" fmla="*/ 5412586 h 5412586"/>
              <a:gd name="connsiteX3" fmla="*/ 0 w 4208765"/>
              <a:gd name="connsiteY3" fmla="*/ 5412586 h 541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765" h="5412586">
                <a:moveTo>
                  <a:pt x="0" y="0"/>
                </a:moveTo>
                <a:lnTo>
                  <a:pt x="4208765" y="0"/>
                </a:lnTo>
                <a:lnTo>
                  <a:pt x="4208765" y="5412586"/>
                </a:lnTo>
                <a:lnTo>
                  <a:pt x="0" y="5412586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1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3A2CCEA-3018-5440-98C6-099D5812A8BF}"/>
              </a:ext>
            </a:extLst>
          </p:cNvPr>
          <p:cNvSpPr/>
          <p:nvPr userDrawn="1"/>
        </p:nvSpPr>
        <p:spPr>
          <a:xfrm>
            <a:off x="2719746" y="0"/>
            <a:ext cx="3086100" cy="6858000"/>
          </a:xfrm>
          <a:prstGeom prst="rect">
            <a:avLst/>
          </a:prstGeom>
          <a:solidFill>
            <a:srgbClr val="1941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EA80E04-8E28-2D44-BAE8-5788E8BB4B5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9544" y="431800"/>
            <a:ext cx="4279900" cy="5994400"/>
          </a:xfrm>
          <a:custGeom>
            <a:avLst/>
            <a:gdLst>
              <a:gd name="connsiteX0" fmla="*/ 0 w 4279900"/>
              <a:gd name="connsiteY0" fmla="*/ 0 h 5994400"/>
              <a:gd name="connsiteX1" fmla="*/ 4279900 w 4279900"/>
              <a:gd name="connsiteY1" fmla="*/ 0 h 5994400"/>
              <a:gd name="connsiteX2" fmla="*/ 4279900 w 4279900"/>
              <a:gd name="connsiteY2" fmla="*/ 5994400 h 5994400"/>
              <a:gd name="connsiteX3" fmla="*/ 0 w 4279900"/>
              <a:gd name="connsiteY3" fmla="*/ 5994400 h 599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79900" h="5994400">
                <a:moveTo>
                  <a:pt x="0" y="0"/>
                </a:moveTo>
                <a:lnTo>
                  <a:pt x="4279900" y="0"/>
                </a:lnTo>
                <a:lnTo>
                  <a:pt x="4279900" y="5994400"/>
                </a:lnTo>
                <a:lnTo>
                  <a:pt x="0" y="59944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0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9446DAC-26CC-084A-AE9C-F092B746544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61200" y="1"/>
            <a:ext cx="4432297" cy="6858001"/>
          </a:xfrm>
          <a:custGeom>
            <a:avLst/>
            <a:gdLst>
              <a:gd name="connsiteX0" fmla="*/ 0 w 4432297"/>
              <a:gd name="connsiteY0" fmla="*/ 3086100 h 6858001"/>
              <a:gd name="connsiteX1" fmla="*/ 4432297 w 4432297"/>
              <a:gd name="connsiteY1" fmla="*/ 3086100 h 6858001"/>
              <a:gd name="connsiteX2" fmla="*/ 4432297 w 4432297"/>
              <a:gd name="connsiteY2" fmla="*/ 6858001 h 6858001"/>
              <a:gd name="connsiteX3" fmla="*/ 0 w 4432297"/>
              <a:gd name="connsiteY3" fmla="*/ 6858001 h 6858001"/>
              <a:gd name="connsiteX4" fmla="*/ 0 w 4432297"/>
              <a:gd name="connsiteY4" fmla="*/ 0 h 6858001"/>
              <a:gd name="connsiteX5" fmla="*/ 4432297 w 4432297"/>
              <a:gd name="connsiteY5" fmla="*/ 0 h 6858001"/>
              <a:gd name="connsiteX6" fmla="*/ 4432297 w 4432297"/>
              <a:gd name="connsiteY6" fmla="*/ 2959100 h 6858001"/>
              <a:gd name="connsiteX7" fmla="*/ 0 w 4432297"/>
              <a:gd name="connsiteY7" fmla="*/ 29591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32297" h="6858001">
                <a:moveTo>
                  <a:pt x="0" y="3086100"/>
                </a:moveTo>
                <a:lnTo>
                  <a:pt x="4432297" y="3086100"/>
                </a:lnTo>
                <a:lnTo>
                  <a:pt x="4432297" y="6858001"/>
                </a:lnTo>
                <a:lnTo>
                  <a:pt x="0" y="6858001"/>
                </a:lnTo>
                <a:close/>
                <a:moveTo>
                  <a:pt x="0" y="0"/>
                </a:moveTo>
                <a:lnTo>
                  <a:pt x="4432297" y="0"/>
                </a:lnTo>
                <a:lnTo>
                  <a:pt x="4432297" y="2959100"/>
                </a:lnTo>
                <a:lnTo>
                  <a:pt x="0" y="2959100"/>
                </a:lnTo>
                <a:close/>
              </a:path>
            </a:pathLst>
          </a:custGeom>
          <a:pattFill prst="pct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027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E82D0EC-5F0D-A245-BB4A-E54EEF597772}"/>
              </a:ext>
            </a:extLst>
          </p:cNvPr>
          <p:cNvGrpSpPr/>
          <p:nvPr/>
        </p:nvGrpSpPr>
        <p:grpSpPr>
          <a:xfrm>
            <a:off x="220819" y="1356904"/>
            <a:ext cx="12294700" cy="3179541"/>
            <a:chOff x="-579482" y="2087764"/>
            <a:chExt cx="12294700" cy="317954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C0DE9A-C0A0-FF4B-A01D-3C049216B42C}"/>
                </a:ext>
              </a:extLst>
            </p:cNvPr>
            <p:cNvSpPr txBox="1"/>
            <p:nvPr/>
          </p:nvSpPr>
          <p:spPr>
            <a:xfrm>
              <a:off x="-579482" y="2087764"/>
              <a:ext cx="122947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latin typeface="Montserrat ExtraBold" pitchFamily="2" charset="77"/>
                </a:rPr>
                <a:t>O </a:t>
              </a:r>
              <a:r>
                <a:rPr lang="en-US" sz="4000" b="1" i="1" dirty="0">
                  <a:latin typeface="Montserrat ExtraBold" pitchFamily="2" charset="77"/>
                </a:rPr>
                <a:t>Split Payment </a:t>
              </a:r>
              <a:r>
                <a:rPr lang="en-US" sz="4000" b="1" dirty="0">
                  <a:latin typeface="Montserrat ExtraBold" pitchFamily="2" charset="77"/>
                </a:rPr>
                <a:t>no PLP 68/2024:</a:t>
              </a:r>
            </a:p>
            <a:p>
              <a:pPr algn="ctr"/>
              <a:r>
                <a:rPr lang="en-US" sz="4000" b="1" dirty="0">
                  <a:latin typeface="Montserrat ExtraBold" pitchFamily="2" charset="77"/>
                </a:rPr>
                <a:t>algumas propostas de aperfeiçoamento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8CEA738-80C9-9749-AD31-46008D0D85C2}"/>
                </a:ext>
              </a:extLst>
            </p:cNvPr>
            <p:cNvSpPr txBox="1"/>
            <p:nvPr/>
          </p:nvSpPr>
          <p:spPr>
            <a:xfrm>
              <a:off x="4273648" y="4867195"/>
              <a:ext cx="22381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ID" sz="2000" b="1" u="sng" dirty="0">
                  <a:latin typeface="Nunito Sans SemiBold" pitchFamily="2" charset="77"/>
                </a:rPr>
                <a:t>Robson Maia Lins</a:t>
              </a:r>
              <a:endParaRPr lang="en-ID" sz="2000" b="1" u="sng" dirty="0">
                <a:effectLst/>
                <a:latin typeface="Nunito Sans SemiBold" pitchFamily="2" charset="77"/>
              </a:endParaRP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743096" y="1109401"/>
            <a:ext cx="0" cy="439169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4">
            <a:extLst>
              <a:ext uri="{FF2B5EF4-FFF2-40B4-BE49-F238E27FC236}">
                <a16:creationId xmlns:a16="http://schemas.microsoft.com/office/drawing/2014/main" id="{0640FC9F-0E15-C401-ABC6-4C7E3621C746}"/>
              </a:ext>
            </a:extLst>
          </p:cNvPr>
          <p:cNvSpPr txBox="1"/>
          <p:nvPr/>
        </p:nvSpPr>
        <p:spPr>
          <a:xfrm>
            <a:off x="2350088" y="4846927"/>
            <a:ext cx="803617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D" sz="1600" b="1" dirty="0">
                <a:latin typeface="Nunito Sans SemiBold" pitchFamily="2" charset="77"/>
              </a:rPr>
              <a:t>Doutor em Direito Tributário</a:t>
            </a:r>
          </a:p>
          <a:p>
            <a:pPr algn="ctr"/>
            <a:r>
              <a:rPr lang="en-ID" sz="1600" b="1" dirty="0" err="1">
                <a:effectLst/>
                <a:latin typeface="Nunito Sans SemiBold" pitchFamily="2" charset="77"/>
              </a:rPr>
              <a:t>Coordenador-Geral</a:t>
            </a:r>
            <a:r>
              <a:rPr lang="en-ID" sz="1600" b="1" dirty="0">
                <a:effectLst/>
                <a:latin typeface="Nunito Sans SemiBold" pitchFamily="2" charset="77"/>
              </a:rPr>
              <a:t> dos Programas de Mestrado e Doutorado em Direito da PUC/SP</a:t>
            </a:r>
          </a:p>
          <a:p>
            <a:pPr algn="ctr"/>
            <a:r>
              <a:rPr lang="en-ID" sz="1600" b="1" dirty="0">
                <a:latin typeface="Nunito Sans SemiBold" pitchFamily="2" charset="77"/>
              </a:rPr>
              <a:t>Vice-Presidente do IBET</a:t>
            </a:r>
          </a:p>
          <a:p>
            <a:pPr algn="ctr"/>
            <a:r>
              <a:rPr lang="en-ID" sz="1600" b="1" dirty="0">
                <a:latin typeface="Nunito Sans SemiBold" pitchFamily="2" charset="77"/>
              </a:rPr>
              <a:t>Sócio do Barros Carvalho Advogados Associados</a:t>
            </a:r>
            <a:endParaRPr lang="en-ID" sz="1600" b="1" dirty="0">
              <a:effectLst/>
              <a:latin typeface="Nunito Sans SemiBold" pitchFamily="2" charset="77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3" name="TextBox 17">
            <a:extLst>
              <a:ext uri="{FF2B5EF4-FFF2-40B4-BE49-F238E27FC236}">
                <a16:creationId xmlns:a16="http://schemas.microsoft.com/office/drawing/2014/main" id="{B5CBB2CF-E362-C44B-8D5B-7CB1F3FACE28}"/>
              </a:ext>
            </a:extLst>
          </p:cNvPr>
          <p:cNvSpPr txBox="1"/>
          <p:nvPr/>
        </p:nvSpPr>
        <p:spPr>
          <a:xfrm>
            <a:off x="559377" y="278631"/>
            <a:ext cx="11099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b="1" dirty="0">
                <a:solidFill>
                  <a:srgbClr val="FFC000"/>
                </a:solidFill>
                <a:latin typeface="Nunito Sans SemiBold" pitchFamily="2" charset="77"/>
              </a:rPr>
              <a:t>Comissão de Assuntos Econômicos do Senado Federal - Regulamentação da Reforma Tributária pelo PLP nº 68/2024</a:t>
            </a:r>
            <a:endParaRPr lang="en-ID" sz="4800" b="1" dirty="0">
              <a:solidFill>
                <a:srgbClr val="FFC000"/>
              </a:solidFill>
              <a:effectLst/>
              <a:latin typeface="Nunito Sans SemiBold" pitchFamily="2" charset="77"/>
            </a:endParaRPr>
          </a:p>
        </p:txBody>
      </p:sp>
      <p:sp>
        <p:nvSpPr>
          <p:cNvPr id="7" name="TextBox 17">
            <a:extLst>
              <a:ext uri="{FF2B5EF4-FFF2-40B4-BE49-F238E27FC236}">
                <a16:creationId xmlns:a16="http://schemas.microsoft.com/office/drawing/2014/main" id="{2225C807-D992-21F9-04B0-D40AF84D1672}"/>
              </a:ext>
            </a:extLst>
          </p:cNvPr>
          <p:cNvSpPr txBox="1"/>
          <p:nvPr/>
        </p:nvSpPr>
        <p:spPr>
          <a:xfrm>
            <a:off x="559377" y="6133999"/>
            <a:ext cx="4216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b="1" dirty="0">
                <a:solidFill>
                  <a:srgbClr val="FFC000"/>
                </a:solidFill>
                <a:latin typeface="Nunito Sans SemiBold" pitchFamily="2" charset="77"/>
              </a:rPr>
              <a:t>Audiência Pública Interativa – 21.08.2024</a:t>
            </a:r>
            <a:endParaRPr lang="en-ID" sz="4800" b="1" dirty="0">
              <a:solidFill>
                <a:srgbClr val="FFC000"/>
              </a:solidFill>
              <a:effectLst/>
              <a:latin typeface="Nunito Sans SemiBold" pitchFamily="2" charset="77"/>
            </a:endParaRPr>
          </a:p>
        </p:txBody>
      </p: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84801842-45BE-4F03-5D85-2D383B6E695B}"/>
              </a:ext>
            </a:extLst>
          </p:cNvPr>
          <p:cNvCxnSpPr>
            <a:cxnSpLocks/>
          </p:cNvCxnSpPr>
          <p:nvPr/>
        </p:nvCxnSpPr>
        <p:spPr>
          <a:xfrm>
            <a:off x="743096" y="628908"/>
            <a:ext cx="10597452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2">
            <a:extLst>
              <a:ext uri="{FF2B5EF4-FFF2-40B4-BE49-F238E27FC236}">
                <a16:creationId xmlns:a16="http://schemas.microsoft.com/office/drawing/2014/main" id="{595ED634-A537-36A1-07DC-62AD0A2D2D8A}"/>
              </a:ext>
            </a:extLst>
          </p:cNvPr>
          <p:cNvCxnSpPr>
            <a:cxnSpLocks/>
          </p:cNvCxnSpPr>
          <p:nvPr/>
        </p:nvCxnSpPr>
        <p:spPr>
          <a:xfrm>
            <a:off x="743096" y="6495999"/>
            <a:ext cx="3848782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061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E82D0EC-5F0D-A245-BB4A-E54EEF597772}"/>
              </a:ext>
            </a:extLst>
          </p:cNvPr>
          <p:cNvGrpSpPr/>
          <p:nvPr/>
        </p:nvGrpSpPr>
        <p:grpSpPr>
          <a:xfrm>
            <a:off x="220819" y="1356904"/>
            <a:ext cx="12294700" cy="2072096"/>
            <a:chOff x="-579482" y="2087764"/>
            <a:chExt cx="12294700" cy="207209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C0DE9A-C0A0-FF4B-A01D-3C049216B42C}"/>
                </a:ext>
              </a:extLst>
            </p:cNvPr>
            <p:cNvSpPr txBox="1"/>
            <p:nvPr/>
          </p:nvSpPr>
          <p:spPr>
            <a:xfrm>
              <a:off x="-579482" y="2087764"/>
              <a:ext cx="122947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latin typeface="Montserrat ExtraBold" pitchFamily="2" charset="77"/>
                </a:rPr>
                <a:t>Muito obrigado!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8CEA738-80C9-9749-AD31-46008D0D85C2}"/>
                </a:ext>
              </a:extLst>
            </p:cNvPr>
            <p:cNvSpPr txBox="1"/>
            <p:nvPr/>
          </p:nvSpPr>
          <p:spPr>
            <a:xfrm>
              <a:off x="4448811" y="3759750"/>
              <a:ext cx="22381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ID" sz="2000" b="1" u="sng" dirty="0">
                  <a:latin typeface="Nunito Sans SemiBold" pitchFamily="2" charset="77"/>
                </a:rPr>
                <a:t>Robson Maia Lins</a:t>
              </a:r>
              <a:endParaRPr lang="en-ID" sz="2000" b="1" u="sng" dirty="0">
                <a:effectLst/>
                <a:latin typeface="Nunito Sans SemiBold" pitchFamily="2" charset="77"/>
              </a:endParaRP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743096" y="1109401"/>
            <a:ext cx="0" cy="439169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11" name="TextBox 17">
            <a:extLst>
              <a:ext uri="{FF2B5EF4-FFF2-40B4-BE49-F238E27FC236}">
                <a16:creationId xmlns:a16="http://schemas.microsoft.com/office/drawing/2014/main" id="{1834E150-8CA4-8470-2CFD-6ABFA433C31F}"/>
              </a:ext>
            </a:extLst>
          </p:cNvPr>
          <p:cNvSpPr txBox="1"/>
          <p:nvPr/>
        </p:nvSpPr>
        <p:spPr>
          <a:xfrm>
            <a:off x="559377" y="278631"/>
            <a:ext cx="11099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b="1" dirty="0">
                <a:solidFill>
                  <a:srgbClr val="FFC000"/>
                </a:solidFill>
                <a:latin typeface="Nunito Sans SemiBold" pitchFamily="2" charset="77"/>
              </a:rPr>
              <a:t>Comissão de Assuntos Econômicos do Senado Federal - Regulamentação da Reforma Tributária pelo PLP nº 68/2024</a:t>
            </a:r>
            <a:endParaRPr lang="en-ID" sz="4800" b="1" dirty="0">
              <a:solidFill>
                <a:srgbClr val="FFC000"/>
              </a:solidFill>
              <a:effectLst/>
              <a:latin typeface="Nunito Sans SemiBold" pitchFamily="2" charset="77"/>
            </a:endParaRPr>
          </a:p>
        </p:txBody>
      </p:sp>
      <p:sp>
        <p:nvSpPr>
          <p:cNvPr id="12" name="TextBox 17">
            <a:extLst>
              <a:ext uri="{FF2B5EF4-FFF2-40B4-BE49-F238E27FC236}">
                <a16:creationId xmlns:a16="http://schemas.microsoft.com/office/drawing/2014/main" id="{D8202B0C-B255-01AD-C806-3176B4300561}"/>
              </a:ext>
            </a:extLst>
          </p:cNvPr>
          <p:cNvSpPr txBox="1"/>
          <p:nvPr/>
        </p:nvSpPr>
        <p:spPr>
          <a:xfrm>
            <a:off x="559377" y="6133999"/>
            <a:ext cx="4216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b="1" dirty="0">
                <a:solidFill>
                  <a:srgbClr val="FFC000"/>
                </a:solidFill>
                <a:latin typeface="Nunito Sans SemiBold" pitchFamily="2" charset="77"/>
              </a:rPr>
              <a:t>Audiência Pública Interativa – 21.08.2024</a:t>
            </a:r>
            <a:endParaRPr lang="en-ID" sz="4800" b="1" dirty="0">
              <a:solidFill>
                <a:srgbClr val="FFC000"/>
              </a:solidFill>
              <a:effectLst/>
              <a:latin typeface="Nunito Sans SemiBold" pitchFamily="2" charset="77"/>
            </a:endParaRPr>
          </a:p>
        </p:txBody>
      </p:sp>
      <p:cxnSp>
        <p:nvCxnSpPr>
          <p:cNvPr id="14" name="Straight Connector 12">
            <a:extLst>
              <a:ext uri="{FF2B5EF4-FFF2-40B4-BE49-F238E27FC236}">
                <a16:creationId xmlns:a16="http://schemas.microsoft.com/office/drawing/2014/main" id="{FC8BDE01-6868-47B5-9E15-6D91A98A156D}"/>
              </a:ext>
            </a:extLst>
          </p:cNvPr>
          <p:cNvCxnSpPr>
            <a:cxnSpLocks/>
          </p:cNvCxnSpPr>
          <p:nvPr/>
        </p:nvCxnSpPr>
        <p:spPr>
          <a:xfrm>
            <a:off x="743096" y="628908"/>
            <a:ext cx="10597452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2">
            <a:extLst>
              <a:ext uri="{FF2B5EF4-FFF2-40B4-BE49-F238E27FC236}">
                <a16:creationId xmlns:a16="http://schemas.microsoft.com/office/drawing/2014/main" id="{5641A48A-D5E8-FDDB-1DE0-50C4DF192F15}"/>
              </a:ext>
            </a:extLst>
          </p:cNvPr>
          <p:cNvCxnSpPr>
            <a:cxnSpLocks/>
          </p:cNvCxnSpPr>
          <p:nvPr/>
        </p:nvCxnSpPr>
        <p:spPr>
          <a:xfrm>
            <a:off x="743096" y="6495999"/>
            <a:ext cx="3848782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4">
            <a:extLst>
              <a:ext uri="{FF2B5EF4-FFF2-40B4-BE49-F238E27FC236}">
                <a16:creationId xmlns:a16="http://schemas.microsoft.com/office/drawing/2014/main" id="{1FD2F399-9683-0FB0-9C64-97ABBC2B9515}"/>
              </a:ext>
            </a:extLst>
          </p:cNvPr>
          <p:cNvSpPr txBox="1"/>
          <p:nvPr/>
        </p:nvSpPr>
        <p:spPr>
          <a:xfrm>
            <a:off x="2350088" y="3620900"/>
            <a:ext cx="803617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D" sz="1600" b="1" dirty="0">
                <a:latin typeface="Nunito Sans SemiBold" pitchFamily="2" charset="77"/>
              </a:rPr>
              <a:t>Doutor em Direito Tributário</a:t>
            </a:r>
          </a:p>
          <a:p>
            <a:pPr algn="ctr"/>
            <a:r>
              <a:rPr lang="en-ID" sz="1600" b="1" dirty="0">
                <a:effectLst/>
                <a:latin typeface="Nunito Sans SemiBold" pitchFamily="2" charset="77"/>
              </a:rPr>
              <a:t>Coordenador Geral dos Programas de Mestrado e Doutorado em Direito da PUC/SP</a:t>
            </a:r>
          </a:p>
          <a:p>
            <a:pPr algn="ctr"/>
            <a:r>
              <a:rPr lang="en-ID" sz="1600" b="1" dirty="0">
                <a:latin typeface="Nunito Sans SemiBold" pitchFamily="2" charset="77"/>
              </a:rPr>
              <a:t>Vice-Presidente do IBET</a:t>
            </a:r>
          </a:p>
          <a:p>
            <a:pPr algn="ctr"/>
            <a:r>
              <a:rPr lang="en-ID" sz="1600" b="1" dirty="0">
                <a:latin typeface="Nunito Sans SemiBold" pitchFamily="2" charset="77"/>
              </a:rPr>
              <a:t>Sócio do Barros Carvalho Advogados Associados</a:t>
            </a:r>
            <a:endParaRPr lang="en-ID" sz="1600" b="1" dirty="0">
              <a:effectLst/>
              <a:latin typeface="Nunito Sa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01841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C0DE9A-C0A0-FF4B-A01D-3C049216B42C}"/>
              </a:ext>
            </a:extLst>
          </p:cNvPr>
          <p:cNvSpPr txBox="1"/>
          <p:nvPr/>
        </p:nvSpPr>
        <p:spPr>
          <a:xfrm>
            <a:off x="4269303" y="213328"/>
            <a:ext cx="437491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u="sng" dirty="0">
                <a:latin typeface="Montserrat ExtraBold" pitchFamily="2" charset="77"/>
              </a:rPr>
              <a:t>Art. 51 do PLP nº 68/2024</a:t>
            </a:r>
            <a:r>
              <a:rPr lang="en-US" sz="2400" b="1" dirty="0">
                <a:latin typeface="Montserrat ExtraBold" pitchFamily="2" charset="77"/>
              </a:rPr>
              <a:t>:</a:t>
            </a:r>
            <a:endParaRPr lang="en-US" sz="2400" dirty="0">
              <a:latin typeface="Montserrat ExtraBold" pitchFamily="2" charset="77"/>
            </a:endParaRPr>
          </a:p>
          <a:p>
            <a:pPr marL="457200" indent="-457200" algn="just">
              <a:buAutoNum type="arabicParenR"/>
            </a:pPr>
            <a:endParaRPr lang="en-US" sz="1500" b="1" dirty="0">
              <a:latin typeface="Montserrat ExtraBold" pitchFamily="2" charset="77"/>
            </a:endParaRPr>
          </a:p>
          <a:p>
            <a:pPr algn="just"/>
            <a:endParaRPr lang="en-US" sz="2000" b="1" dirty="0">
              <a:latin typeface="Montserrat ExtraBold" pitchFamily="2" charset="77"/>
            </a:endParaRPr>
          </a:p>
          <a:p>
            <a:pPr marL="457200" indent="-457200" algn="ctr">
              <a:buAutoNum type="arabicParenR"/>
            </a:pPr>
            <a:endParaRPr lang="en-US" sz="2500" b="1" dirty="0">
              <a:latin typeface="Montserrat ExtraBold" pitchFamily="2" charset="77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6096000" y="913519"/>
            <a:ext cx="0" cy="541891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FC6369A4-F57C-92E0-5F72-A0D7B03943E9}"/>
              </a:ext>
            </a:extLst>
          </p:cNvPr>
          <p:cNvSpPr txBox="1"/>
          <p:nvPr/>
        </p:nvSpPr>
        <p:spPr>
          <a:xfrm>
            <a:off x="189167" y="1703960"/>
            <a:ext cx="5628068" cy="4445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REDAÇÃO ATUAL</a:t>
            </a:r>
            <a:endParaRPr lang="pt-BR" sz="18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51. Os arranjos de pagamento baseados em instrumentos de pagamento eletrônicos </a:t>
            </a:r>
            <a:r>
              <a:rPr lang="pt-BR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deverão prever a vinculação entre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– os documentos fiscais eletrônicos relativos a operações com bens ou com serviços; 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 – a transação de pagamento das respectivas operações.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 1º Atos conjuntos do </a:t>
            </a:r>
            <a:r>
              <a:rPr lang="pt-BR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Comitê Gestor do IBS 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 da </a:t>
            </a:r>
            <a:r>
              <a:rPr lang="pt-BR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RFB 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disciplinarão o disposto nesta Subseção.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 2º O disposto neste artigo aplica-se a todos os arranjos de pagamento de que trata o </a:t>
            </a:r>
            <a:r>
              <a:rPr lang="pt-BR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caput 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deste artigo, </a:t>
            </a:r>
            <a:r>
              <a:rPr lang="pt-BR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inclusive àqueles que não estão sujeitos à regulação pelo Banco Central do Brasil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BC19EE03-376A-778D-FD30-7ACDEFA713CB}"/>
              </a:ext>
            </a:extLst>
          </p:cNvPr>
          <p:cNvSpPr txBox="1"/>
          <p:nvPr/>
        </p:nvSpPr>
        <p:spPr>
          <a:xfrm>
            <a:off x="6215956" y="913519"/>
            <a:ext cx="5976044" cy="6048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PREOCUPAÇÕES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Custos de desenvolvimento e manutenção;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Comunicação harmônica entre sistemas;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Geração fidedigna e transmissão eficiente de informações;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Prazos para implementação, a depender do instrumento de pagamento eletrônico (art. 55 do PLP nº 68/2024);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Margem para fraudes;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Proteção de dados; e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Simplificação contábil.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sz="16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SUGESTÃO</a:t>
            </a:r>
            <a:endParaRPr lang="pt-BR" sz="16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Criar um Comitê Técnico, composto democraticamente por entidades como ABECS, ABES, ABIPAG, BACEN, CFC, FEBRABAN, FIPECAFI, IBRACON e FIPECAFI, para formularem</a:t>
            </a:r>
            <a:r>
              <a:rPr lang="pt-BR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proposições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realizarem</a:t>
            </a:r>
            <a:r>
              <a:rPr lang="pt-BR" sz="16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estudos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ofertarem </a:t>
            </a:r>
            <a:r>
              <a:rPr lang="pt-BR" sz="16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opiniões técnicas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prévias à edição do Ato Conjunto do CG-IBS e da RFB.</a:t>
            </a:r>
            <a:endParaRPr lang="pt-BR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sz="16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12">
            <a:extLst>
              <a:ext uri="{FF2B5EF4-FFF2-40B4-BE49-F238E27FC236}">
                <a16:creationId xmlns:a16="http://schemas.microsoft.com/office/drawing/2014/main" id="{2E6FA4F6-74F0-0A27-35D8-3B1728B64E73}"/>
              </a:ext>
            </a:extLst>
          </p:cNvPr>
          <p:cNvCxnSpPr>
            <a:cxnSpLocks/>
          </p:cNvCxnSpPr>
          <p:nvPr/>
        </p:nvCxnSpPr>
        <p:spPr>
          <a:xfrm>
            <a:off x="6538402" y="4236409"/>
            <a:ext cx="5331151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760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C0DE9A-C0A0-FF4B-A01D-3C049216B42C}"/>
              </a:ext>
            </a:extLst>
          </p:cNvPr>
          <p:cNvSpPr txBox="1"/>
          <p:nvPr/>
        </p:nvSpPr>
        <p:spPr>
          <a:xfrm>
            <a:off x="4269306" y="213328"/>
            <a:ext cx="437491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u="sng" dirty="0">
                <a:latin typeface="Montserrat ExtraBold" pitchFamily="2" charset="77"/>
              </a:rPr>
              <a:t>Art. 51 do PLP nº 68/2024</a:t>
            </a:r>
            <a:r>
              <a:rPr lang="en-US" sz="2400" b="1" dirty="0">
                <a:latin typeface="Montserrat ExtraBold" pitchFamily="2" charset="77"/>
              </a:rPr>
              <a:t>:</a:t>
            </a:r>
            <a:endParaRPr lang="en-US" sz="2400" dirty="0">
              <a:latin typeface="Montserrat ExtraBold" pitchFamily="2" charset="77"/>
            </a:endParaRPr>
          </a:p>
          <a:p>
            <a:pPr marL="457200" indent="-457200" algn="just">
              <a:buAutoNum type="arabicParenR"/>
            </a:pPr>
            <a:endParaRPr lang="en-US" sz="1500" b="1" dirty="0">
              <a:latin typeface="Montserrat ExtraBold" pitchFamily="2" charset="77"/>
            </a:endParaRPr>
          </a:p>
          <a:p>
            <a:pPr algn="just"/>
            <a:endParaRPr lang="en-US" sz="2000" b="1" dirty="0">
              <a:latin typeface="Montserrat ExtraBold" pitchFamily="2" charset="77"/>
            </a:endParaRPr>
          </a:p>
          <a:p>
            <a:pPr marL="457200" indent="-457200" algn="ctr">
              <a:buAutoNum type="arabicParenR"/>
            </a:pPr>
            <a:endParaRPr lang="en-US" sz="2500" b="1" dirty="0">
              <a:latin typeface="Montserrat ExtraBold" pitchFamily="2" charset="77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6096000" y="913519"/>
            <a:ext cx="0" cy="541891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FC6369A4-F57C-92E0-5F72-A0D7B03943E9}"/>
              </a:ext>
            </a:extLst>
          </p:cNvPr>
          <p:cNvSpPr txBox="1"/>
          <p:nvPr/>
        </p:nvSpPr>
        <p:spPr>
          <a:xfrm>
            <a:off x="189167" y="1391932"/>
            <a:ext cx="5628068" cy="4742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REDAÇÃO ATUAL</a:t>
            </a:r>
            <a:endParaRPr lang="pt-BR" sz="18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51. Os arranjos de pagamento baseados em instrumentos de pagamento eletrônicos deverão prever a </a:t>
            </a:r>
            <a:r>
              <a:rPr lang="pt-BR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vinculação entre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– os documentos fiscais eletrônicos relativos a operações com bens ou com serviços; </a:t>
            </a: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 – a transação de pagamento das respectivas operações</a:t>
            </a: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 1º Atos conjuntos do Comitê Gestor do IBS e da RFB </a:t>
            </a:r>
            <a:r>
              <a:rPr lang="pt-BR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disciplinarão o disposto nesta Subseção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 2º O disposto neste artigo aplica-se a todos os arranjos de pagamento de que trata o </a:t>
            </a:r>
            <a:r>
              <a:rPr lang="pt-BR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caput </a:t>
            </a: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deste artigo, inclusive àqueles que não estão sujeitos à regulação pelo Banco Central do Brasil.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12">
            <a:extLst>
              <a:ext uri="{FF2B5EF4-FFF2-40B4-BE49-F238E27FC236}">
                <a16:creationId xmlns:a16="http://schemas.microsoft.com/office/drawing/2014/main" id="{2E6FA4F6-74F0-0A27-35D8-3B1728B64E73}"/>
              </a:ext>
            </a:extLst>
          </p:cNvPr>
          <p:cNvCxnSpPr>
            <a:cxnSpLocks/>
          </p:cNvCxnSpPr>
          <p:nvPr/>
        </p:nvCxnSpPr>
        <p:spPr>
          <a:xfrm>
            <a:off x="6538402" y="3431339"/>
            <a:ext cx="5331151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4">
            <a:extLst>
              <a:ext uri="{FF2B5EF4-FFF2-40B4-BE49-F238E27FC236}">
                <a16:creationId xmlns:a16="http://schemas.microsoft.com/office/drawing/2014/main" id="{74801185-0EFF-2C7C-0631-D04AA0FDE0E0}"/>
              </a:ext>
            </a:extLst>
          </p:cNvPr>
          <p:cNvSpPr txBox="1"/>
          <p:nvPr/>
        </p:nvSpPr>
        <p:spPr>
          <a:xfrm>
            <a:off x="6096000" y="1106792"/>
            <a:ext cx="5976044" cy="5247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PREOCUPAÇÕES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b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Demora no cômputo dos créditos da não-cumulatividade;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Ausência de emissão do documento fiscal; ou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Pagamento anterior à emissão do documento fiscal.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b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SUGESTÃO</a:t>
            </a:r>
            <a:endParaRPr lang="pt-BR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Criação de um mecanismo digital específico, com identificação especial para situações deste jaez, </a:t>
            </a: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possibilitando a formalização imediata do creditamento pelo adquirente contribuinte, independente da emissão do documento fiscal.</a:t>
            </a:r>
            <a:endParaRPr lang="pt-BR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188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C0DE9A-C0A0-FF4B-A01D-3C049216B42C}"/>
              </a:ext>
            </a:extLst>
          </p:cNvPr>
          <p:cNvSpPr txBox="1"/>
          <p:nvPr/>
        </p:nvSpPr>
        <p:spPr>
          <a:xfrm>
            <a:off x="3791651" y="409208"/>
            <a:ext cx="530465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u="sng" dirty="0">
                <a:latin typeface="Montserrat ExtraBold" pitchFamily="2" charset="77"/>
              </a:rPr>
              <a:t>Art. 52, §2º, do PLP nº 68/2024</a:t>
            </a:r>
            <a:r>
              <a:rPr lang="en-US" sz="2400" b="1" dirty="0">
                <a:latin typeface="Montserrat ExtraBold" pitchFamily="2" charset="77"/>
              </a:rPr>
              <a:t>:</a:t>
            </a:r>
            <a:endParaRPr lang="en-US" sz="2400" dirty="0">
              <a:latin typeface="Montserrat ExtraBold" pitchFamily="2" charset="77"/>
            </a:endParaRPr>
          </a:p>
          <a:p>
            <a:pPr marL="457200" indent="-457200" algn="just">
              <a:buAutoNum type="arabicParenR"/>
            </a:pPr>
            <a:endParaRPr lang="en-US" sz="1500" b="1" dirty="0">
              <a:latin typeface="Montserrat ExtraBold" pitchFamily="2" charset="77"/>
            </a:endParaRPr>
          </a:p>
          <a:p>
            <a:pPr algn="just"/>
            <a:endParaRPr lang="en-US" sz="2000" b="1" dirty="0">
              <a:latin typeface="Montserrat ExtraBold" pitchFamily="2" charset="77"/>
            </a:endParaRPr>
          </a:p>
          <a:p>
            <a:pPr marL="457200" indent="-457200" algn="ctr">
              <a:buAutoNum type="arabicParenR"/>
            </a:pPr>
            <a:endParaRPr lang="en-US" sz="2500" b="1" dirty="0">
              <a:latin typeface="Montserrat ExtraBold" pitchFamily="2" charset="77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6096000" y="1022610"/>
            <a:ext cx="0" cy="562601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FC6369A4-F57C-92E0-5F72-A0D7B03943E9}"/>
              </a:ext>
            </a:extLst>
          </p:cNvPr>
          <p:cNvSpPr txBox="1"/>
          <p:nvPr/>
        </p:nvSpPr>
        <p:spPr>
          <a:xfrm>
            <a:off x="89452" y="1022610"/>
            <a:ext cx="5886592" cy="5639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REDAÇÃO ATUAL</a:t>
            </a:r>
            <a:endParaRPr lang="pt-BR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52. Os prestadores de serviços de pagamento eletrônico que participam da liquidação da transação de pagamento deverão segregar e recolher ao Comitê Gestor do IBS e à RFB, no momento da liquidação financeira da transação, os valores do IBS e da CBS (</a:t>
            </a:r>
            <a:r>
              <a:rPr lang="pt-BR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split payment</a:t>
            </a:r>
            <a:r>
              <a:rPr lang="pt-BR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), de acordo com o disposto nesta Subseção.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§1º o fornecedor é obrigado a incluir no documento fiscal eletrônico informações que permitam: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– a vinculação das operações com a transação de pagamento; 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 – a identificação dos valores dos débitos do IBS e da CBS incidentes sobre as operações.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§2º O fornecedor, ou outra pessoa que receber o pagamento pela operação, </a:t>
            </a: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deverá transmitir as informações previstas no §1º deste artigo ao prestador de serviço de pagamento</a:t>
            </a: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BC19EE03-376A-778D-FD30-7ACDEFA713CB}"/>
              </a:ext>
            </a:extLst>
          </p:cNvPr>
          <p:cNvSpPr txBox="1"/>
          <p:nvPr/>
        </p:nvSpPr>
        <p:spPr>
          <a:xfrm>
            <a:off x="6136069" y="1153172"/>
            <a:ext cx="5976044" cy="6136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PREOCUPAÇÕES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Prejuízos ao adquirente pela mora do sujeito passivo no fornecimento de informações; e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Erros na apresentação de informações pelo terceiro recebedor do pagamento.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SUGESTÕES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sz="18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Facultar ao adquirente a possibilidade de suprir a omissão no fornecimento de informações, após o transcurso </a:t>
            </a:r>
            <a:r>
              <a:rPr lang="pt-BR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albis </a:t>
            </a: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 prazo razoável; 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Conceber um canal acessível, simples e célere para que o adquirente solicite a correção de erros ou inexatidões materiais nas informações originalmente transmitidas.</a:t>
            </a:r>
            <a:endParaRPr lang="pt-BR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12">
            <a:extLst>
              <a:ext uri="{FF2B5EF4-FFF2-40B4-BE49-F238E27FC236}">
                <a16:creationId xmlns:a16="http://schemas.microsoft.com/office/drawing/2014/main" id="{4C6E4DEE-9D65-3AF7-0C70-88FA212DB67E}"/>
              </a:ext>
            </a:extLst>
          </p:cNvPr>
          <p:cNvCxnSpPr>
            <a:cxnSpLocks/>
          </p:cNvCxnSpPr>
          <p:nvPr/>
        </p:nvCxnSpPr>
        <p:spPr>
          <a:xfrm>
            <a:off x="6230754" y="3555717"/>
            <a:ext cx="5741904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46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C0DE9A-C0A0-FF4B-A01D-3C049216B42C}"/>
              </a:ext>
            </a:extLst>
          </p:cNvPr>
          <p:cNvSpPr txBox="1"/>
          <p:nvPr/>
        </p:nvSpPr>
        <p:spPr>
          <a:xfrm>
            <a:off x="2808210" y="409208"/>
            <a:ext cx="727154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u="sng" dirty="0">
                <a:latin typeface="Montserrat ExtraBold" pitchFamily="2" charset="77"/>
              </a:rPr>
              <a:t>Art. 53, §2º, </a:t>
            </a:r>
            <a:r>
              <a:rPr lang="en-US" sz="2400" b="1" u="sng" dirty="0" err="1">
                <a:latin typeface="Montserrat ExtraBold" pitchFamily="2" charset="77"/>
              </a:rPr>
              <a:t>incisos</a:t>
            </a:r>
            <a:r>
              <a:rPr lang="en-US" sz="2400" b="1" u="sng" dirty="0">
                <a:latin typeface="Montserrat ExtraBold" pitchFamily="2" charset="77"/>
              </a:rPr>
              <a:t> I e II, do PLP nº 68/2024</a:t>
            </a:r>
            <a:r>
              <a:rPr lang="en-US" sz="2400" b="1" dirty="0">
                <a:latin typeface="Montserrat ExtraBold" pitchFamily="2" charset="77"/>
              </a:rPr>
              <a:t>:</a:t>
            </a:r>
            <a:endParaRPr lang="en-US" sz="2400" dirty="0">
              <a:latin typeface="Montserrat ExtraBold" pitchFamily="2" charset="77"/>
            </a:endParaRPr>
          </a:p>
          <a:p>
            <a:pPr marL="457200" indent="-457200" algn="just">
              <a:buAutoNum type="arabicParenR"/>
            </a:pPr>
            <a:endParaRPr lang="en-US" sz="1500" b="1" dirty="0">
              <a:latin typeface="Montserrat ExtraBold" pitchFamily="2" charset="77"/>
            </a:endParaRPr>
          </a:p>
          <a:p>
            <a:pPr algn="just"/>
            <a:endParaRPr lang="en-US" sz="2000" b="1" dirty="0">
              <a:latin typeface="Montserrat ExtraBold" pitchFamily="2" charset="77"/>
            </a:endParaRPr>
          </a:p>
          <a:p>
            <a:pPr marL="457200" indent="-457200" algn="ctr">
              <a:buAutoNum type="arabicParenR"/>
            </a:pPr>
            <a:endParaRPr lang="en-US" sz="2500" b="1" dirty="0">
              <a:latin typeface="Montserrat ExtraBold" pitchFamily="2" charset="77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6096000" y="1384466"/>
            <a:ext cx="0" cy="439169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FC6369A4-F57C-92E0-5F72-A0D7B03943E9}"/>
              </a:ext>
            </a:extLst>
          </p:cNvPr>
          <p:cNvSpPr txBox="1"/>
          <p:nvPr/>
        </p:nvSpPr>
        <p:spPr>
          <a:xfrm>
            <a:off x="52166" y="992539"/>
            <a:ext cx="5976041" cy="5702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REDAÇÃO ATUAL</a:t>
            </a:r>
            <a:endParaRPr lang="pt-BR" sz="16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53. O contribuinte poderá optar por </a:t>
            </a:r>
            <a:r>
              <a:rPr lang="pt-BR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procedimento simplificado 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 </a:t>
            </a:r>
            <a:r>
              <a:rPr lang="pt-BR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split payment 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para todas as operações cujo </a:t>
            </a:r>
            <a:r>
              <a:rPr lang="pt-BR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adquirente não seja contribuinte do IBS e da CBS no regime regular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de acordo com o disposto neste artigo.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 1º No procedimento simplificado de que trata o </a:t>
            </a:r>
            <a:r>
              <a:rPr lang="pt-BR" sz="16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caput 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deste artigo, os valores do IBS e da CBS a ser segregados e recolhidos pelo prestador de serviço de pagamento serão calculados com base em percentual preestabelecido do valor das transações de pagamento.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§2º O percentual de que trata o §1º deste artigo: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– será estabelecido pelo </a:t>
            </a: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Comitê Gestor do IBS, para o IBS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e pela </a:t>
            </a: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RFB, para a CBS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vedada a aplicação de procedimento simplificado para apenas um desses tributos;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 – poderá ser diferenciado por setor econômico ou por </a:t>
            </a:r>
            <a:r>
              <a:rPr lang="pt-BR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contribuinte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 partir de cálculos baseados em metodologia uniforme previamente divulgada, incluindo dados da alíquota média incidente sobre as operações e do histórico de utilização de créditos; e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III – não guardará relação com o valor dos débitos do IBS e da CBS efetivamente incidentes sobre a operação.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BC19EE03-376A-778D-FD30-7ACDEFA713CB}"/>
              </a:ext>
            </a:extLst>
          </p:cNvPr>
          <p:cNvSpPr txBox="1"/>
          <p:nvPr/>
        </p:nvSpPr>
        <p:spPr>
          <a:xfrm>
            <a:off x="6095584" y="1134949"/>
            <a:ext cx="5976044" cy="5945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PREOCUPAÇÕES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Desproporcionalidade da simplificação entre IBS e CBS;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Equilíbrio concorrencial em um mesmo setor econômico;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Prejuízos à não-cumulatividade do adquirente contribuinte não enquadrado no regime regular.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sz="16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SUGESTÕES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Sujeitar o estabelecimento dos percentuais pré-estabelecidos à ato conjunto do CG-IBS e da RFB;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Submeter o IBS e a CBS à percentuais preestabelecidos reciprocamente proporcionais;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Vedar a diferenciação por sujeito passivo ou garantir direito subjetivo à extensão para demais contribuintes em similar condição;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Garantir ao adquirente não contribuinte pelo regime regular a opção pela apropriação de créditos segundo percentuais ordinariamente estabelecidos.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16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12">
            <a:extLst>
              <a:ext uri="{FF2B5EF4-FFF2-40B4-BE49-F238E27FC236}">
                <a16:creationId xmlns:a16="http://schemas.microsoft.com/office/drawing/2014/main" id="{14985498-57A1-F678-1014-6231AA7DAEDB}"/>
              </a:ext>
            </a:extLst>
          </p:cNvPr>
          <p:cNvCxnSpPr>
            <a:cxnSpLocks/>
          </p:cNvCxnSpPr>
          <p:nvPr/>
        </p:nvCxnSpPr>
        <p:spPr>
          <a:xfrm>
            <a:off x="6230754" y="3001618"/>
            <a:ext cx="5741904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3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C0DE9A-C0A0-FF4B-A01D-3C049216B42C}"/>
              </a:ext>
            </a:extLst>
          </p:cNvPr>
          <p:cNvSpPr txBox="1"/>
          <p:nvPr/>
        </p:nvSpPr>
        <p:spPr>
          <a:xfrm>
            <a:off x="3447807" y="409208"/>
            <a:ext cx="59923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u="sng" dirty="0">
                <a:latin typeface="Montserrat ExtraBold" pitchFamily="2" charset="77"/>
              </a:rPr>
              <a:t>Art. 54, </a:t>
            </a:r>
            <a:r>
              <a:rPr lang="en-US" sz="2400" b="1" u="sng" dirty="0" err="1">
                <a:latin typeface="Montserrat ExtraBold" pitchFamily="2" charset="77"/>
              </a:rPr>
              <a:t>inciso</a:t>
            </a:r>
            <a:r>
              <a:rPr lang="en-US" sz="2400" b="1" u="sng" dirty="0">
                <a:latin typeface="Montserrat ExtraBold" pitchFamily="2" charset="77"/>
              </a:rPr>
              <a:t> II, do PLP nº 68/2024</a:t>
            </a:r>
            <a:r>
              <a:rPr lang="en-US" sz="2400" b="1" dirty="0">
                <a:latin typeface="Montserrat ExtraBold" pitchFamily="2" charset="77"/>
              </a:rPr>
              <a:t>:</a:t>
            </a:r>
            <a:endParaRPr lang="en-US" sz="2400" dirty="0">
              <a:latin typeface="Montserrat ExtraBold" pitchFamily="2" charset="77"/>
            </a:endParaRPr>
          </a:p>
          <a:p>
            <a:pPr marL="457200" indent="-457200" algn="just">
              <a:buAutoNum type="arabicParenR"/>
            </a:pPr>
            <a:endParaRPr lang="en-US" sz="1500" b="1" dirty="0">
              <a:latin typeface="Montserrat ExtraBold" pitchFamily="2" charset="77"/>
            </a:endParaRPr>
          </a:p>
          <a:p>
            <a:pPr algn="just"/>
            <a:endParaRPr lang="en-US" sz="2000" b="1" dirty="0">
              <a:latin typeface="Montserrat ExtraBold" pitchFamily="2" charset="77"/>
            </a:endParaRPr>
          </a:p>
          <a:p>
            <a:pPr marL="457200" indent="-457200" algn="ctr">
              <a:buAutoNum type="arabicParenR"/>
            </a:pPr>
            <a:endParaRPr lang="en-US" sz="2500" b="1" dirty="0">
              <a:latin typeface="Montserrat ExtraBold" pitchFamily="2" charset="77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6096000" y="1384466"/>
            <a:ext cx="0" cy="439169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FC6369A4-F57C-92E0-5F72-A0D7B03943E9}"/>
              </a:ext>
            </a:extLst>
          </p:cNvPr>
          <p:cNvSpPr txBox="1"/>
          <p:nvPr/>
        </p:nvSpPr>
        <p:spPr>
          <a:xfrm>
            <a:off x="248590" y="1022261"/>
            <a:ext cx="5628068" cy="5856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REDAÇÃO ATUAL</a:t>
            </a:r>
            <a:endParaRPr lang="pt-BR" sz="16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54. Deverão ser observadas ainda as seguintes regras para o </a:t>
            </a:r>
            <a:r>
              <a:rPr lang="pt-BR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split payment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– a segregação e o recolhimento do IBS e da CBS ocorrerão na data da liquidação financeira da transação de pagamento, observados os fluxos de pagamento estabelecidos entre os participantes do arranjo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 – nas operações com bens ou com serviços com pagamento parcelado </a:t>
            </a: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pelo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fornecedor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 segregação e o recolhimento do IBS e da CBS deverão ser efetuados, </a:t>
            </a: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 forma proporcional, na liquidação financeira de todas as parcelas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III – a liquidação antecipada de recebíveis não altera a obrigação do prestador de serviço de pagamento de segregação e de recolhimento do IBS e da CBS na forma dos incisos I e II deste </a:t>
            </a:r>
            <a:r>
              <a:rPr lang="pt-BR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caput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IV – o disposto nesta Subseção não afasta a responsabilidade do sujeito passivo do IBS e da CBS pelo pagamento desses tributos, observados o momento da ocorrência do fato gerador e o prazo de vencimento dos tributos, nos termos dos arts. 10 e 45 a 50 desta Lei Complementar;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BC19EE03-376A-778D-FD30-7ACDEFA713CB}"/>
              </a:ext>
            </a:extLst>
          </p:cNvPr>
          <p:cNvSpPr txBox="1"/>
          <p:nvPr/>
        </p:nvSpPr>
        <p:spPr>
          <a:xfrm>
            <a:off x="6215956" y="1384466"/>
            <a:ext cx="5976044" cy="4654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PREOCUPAÇÕES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b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Fluxo de caixa do revendedor;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Cumulatividade “temporal”; e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Oneração do consumo ao longo da cadeia.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SUGESTÃO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sz="18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Permitir o creditamento integral e imediato para o adquirente contribuinte (revendedor).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12">
            <a:extLst>
              <a:ext uri="{FF2B5EF4-FFF2-40B4-BE49-F238E27FC236}">
                <a16:creationId xmlns:a16="http://schemas.microsoft.com/office/drawing/2014/main" id="{57F58F37-74D7-645C-2F57-F215B305D3F5}"/>
              </a:ext>
            </a:extLst>
          </p:cNvPr>
          <p:cNvCxnSpPr>
            <a:cxnSpLocks/>
          </p:cNvCxnSpPr>
          <p:nvPr/>
        </p:nvCxnSpPr>
        <p:spPr>
          <a:xfrm>
            <a:off x="6230754" y="3339100"/>
            <a:ext cx="5741904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026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C0DE9A-C0A0-FF4B-A01D-3C049216B42C}"/>
              </a:ext>
            </a:extLst>
          </p:cNvPr>
          <p:cNvSpPr txBox="1"/>
          <p:nvPr/>
        </p:nvSpPr>
        <p:spPr>
          <a:xfrm>
            <a:off x="3852564" y="409208"/>
            <a:ext cx="518282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u="sng" dirty="0">
                <a:latin typeface="Montserrat ExtraBold" pitchFamily="2" charset="77"/>
              </a:rPr>
              <a:t>Art. 55, §2º, do PLP nº 68/2024</a:t>
            </a:r>
            <a:r>
              <a:rPr lang="en-US" sz="2400" b="1" dirty="0">
                <a:latin typeface="Montserrat ExtraBold" pitchFamily="2" charset="77"/>
              </a:rPr>
              <a:t>:</a:t>
            </a:r>
            <a:endParaRPr lang="en-US" sz="2400" dirty="0">
              <a:latin typeface="Montserrat ExtraBold" pitchFamily="2" charset="77"/>
            </a:endParaRPr>
          </a:p>
          <a:p>
            <a:pPr marL="457200" indent="-457200" algn="just">
              <a:buAutoNum type="arabicParenR"/>
            </a:pPr>
            <a:endParaRPr lang="en-US" sz="1500" b="1" dirty="0">
              <a:latin typeface="Montserrat ExtraBold" pitchFamily="2" charset="77"/>
            </a:endParaRPr>
          </a:p>
          <a:p>
            <a:pPr algn="just"/>
            <a:endParaRPr lang="en-US" sz="2000" b="1" dirty="0">
              <a:latin typeface="Montserrat ExtraBold" pitchFamily="2" charset="77"/>
            </a:endParaRPr>
          </a:p>
          <a:p>
            <a:pPr marL="457200" indent="-457200" algn="ctr">
              <a:buAutoNum type="arabicParenR"/>
            </a:pPr>
            <a:endParaRPr lang="en-US" sz="2500" b="1" dirty="0">
              <a:latin typeface="Montserrat ExtraBold" pitchFamily="2" charset="77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6096000" y="1384466"/>
            <a:ext cx="0" cy="439169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FC6369A4-F57C-92E0-5F72-A0D7B03943E9}"/>
              </a:ext>
            </a:extLst>
          </p:cNvPr>
          <p:cNvSpPr txBox="1"/>
          <p:nvPr/>
        </p:nvSpPr>
        <p:spPr>
          <a:xfrm>
            <a:off x="59981" y="1507668"/>
            <a:ext cx="5976041" cy="4734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REDAÇÃO ORIGINAL</a:t>
            </a:r>
            <a:endParaRPr lang="pt-BR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51. O Poder Executivo da União e o Comitê Gestor do IBS deverão aprovar orçamento para desenvolvimento, operação e manutenção do sistema de </a:t>
            </a:r>
            <a:r>
              <a:rPr lang="pt-BR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split payment</a:t>
            </a:r>
            <a:r>
              <a:rPr lang="pt-BR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§1º A implementação do sistema do </a:t>
            </a:r>
            <a:r>
              <a:rPr lang="pt-BR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split payment </a:t>
            </a: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deverá ser realizada, no que for possível, de forma simultânea para os diferentes instrumentos de pagamento eletrônico.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§2º Ato conjunto do Comitê Gestor do IBS e da RFB: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– estabelecerá a implementação gradual do regime de segregação e de recolhimento do IBS e da CBS de que trata este artigo; 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 – poderá prever hipóteses em que a adoção do regime de segregação e de recolhimento do IBS e da CBS de que trata este artigo será </a:t>
            </a: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facultativo</a:t>
            </a: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pt-BR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BC19EE03-376A-778D-FD30-7ACDEFA713CB}"/>
              </a:ext>
            </a:extLst>
          </p:cNvPr>
          <p:cNvSpPr txBox="1"/>
          <p:nvPr/>
        </p:nvSpPr>
        <p:spPr>
          <a:xfrm>
            <a:off x="6155979" y="1016718"/>
            <a:ext cx="5976044" cy="6432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PREOCUPAÇÕES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Ausência de estudo prévio acerca do impacto do </a:t>
            </a:r>
            <a:r>
              <a:rPr lang="pt-BR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split payment </a:t>
            </a: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por setor econômico, em razão de suas repercussões no fluxo de caixa do sujeito passivo;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Erros na implementação que ocasionem “retenções” excessivas; e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Inconsistências de </a:t>
            </a:r>
            <a:r>
              <a:rPr lang="pt-BR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software </a:t>
            </a: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que repercutam negativamente no cômputo dos créditos.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SUGESTÕES</a:t>
            </a:r>
            <a:endParaRPr lang="pt-BR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Instituir fase preliminar de teste em setores econômicos marcados por maiores níveis de sonegação tributária ou fraude fiscal; 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Vincular expressamente a implementação gradual ao emprego de percentuais módicos, inicialmente diminutos.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12">
            <a:extLst>
              <a:ext uri="{FF2B5EF4-FFF2-40B4-BE49-F238E27FC236}">
                <a16:creationId xmlns:a16="http://schemas.microsoft.com/office/drawing/2014/main" id="{3651633F-32D7-8447-62E8-8370AA5CEE5B}"/>
              </a:ext>
            </a:extLst>
          </p:cNvPr>
          <p:cNvCxnSpPr>
            <a:cxnSpLocks/>
          </p:cNvCxnSpPr>
          <p:nvPr/>
        </p:nvCxnSpPr>
        <p:spPr>
          <a:xfrm>
            <a:off x="6285702" y="3874887"/>
            <a:ext cx="5741904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480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C0DE9A-C0A0-FF4B-A01D-3C049216B42C}"/>
              </a:ext>
            </a:extLst>
          </p:cNvPr>
          <p:cNvSpPr txBox="1"/>
          <p:nvPr/>
        </p:nvSpPr>
        <p:spPr>
          <a:xfrm>
            <a:off x="4414207" y="132598"/>
            <a:ext cx="445025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u="sng" dirty="0">
                <a:latin typeface="Montserrat ExtraBold" pitchFamily="2" charset="77"/>
              </a:rPr>
              <a:t>Art. 56 do PLP nº 68/2024</a:t>
            </a:r>
            <a:r>
              <a:rPr lang="en-US" sz="2400" b="1" dirty="0">
                <a:latin typeface="Montserrat ExtraBold" pitchFamily="2" charset="77"/>
              </a:rPr>
              <a:t>:</a:t>
            </a:r>
            <a:endParaRPr lang="en-US" sz="2400" dirty="0">
              <a:latin typeface="Montserrat ExtraBold" pitchFamily="2" charset="77"/>
            </a:endParaRPr>
          </a:p>
          <a:p>
            <a:pPr marL="457200" indent="-457200" algn="just">
              <a:buAutoNum type="arabicParenR"/>
            </a:pPr>
            <a:endParaRPr lang="en-US" sz="1500" b="1" dirty="0">
              <a:latin typeface="Montserrat ExtraBold" pitchFamily="2" charset="77"/>
            </a:endParaRPr>
          </a:p>
          <a:p>
            <a:pPr algn="just"/>
            <a:endParaRPr lang="en-US" sz="2000" b="1" dirty="0">
              <a:latin typeface="Montserrat ExtraBold" pitchFamily="2" charset="77"/>
            </a:endParaRPr>
          </a:p>
          <a:p>
            <a:pPr marL="457200" indent="-457200" algn="ctr">
              <a:buAutoNum type="arabicParenR"/>
            </a:pPr>
            <a:endParaRPr lang="en-US" sz="2500" b="1" dirty="0">
              <a:latin typeface="Montserrat ExtraBold" pitchFamily="2" charset="77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6761922" y="1384466"/>
            <a:ext cx="0" cy="439169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FC6369A4-F57C-92E0-5F72-A0D7B03943E9}"/>
              </a:ext>
            </a:extLst>
          </p:cNvPr>
          <p:cNvSpPr txBox="1"/>
          <p:nvPr/>
        </p:nvSpPr>
        <p:spPr>
          <a:xfrm>
            <a:off x="59980" y="1022660"/>
            <a:ext cx="6579355" cy="5798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REDAÇÃO ATUAL</a:t>
            </a:r>
            <a:endParaRPr lang="pt-BR" sz="16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56. O adquirente de bens ou de serviços que seja contribuinte do IBS e da CBS pelo regime regular </a:t>
            </a:r>
            <a:r>
              <a:rPr lang="pt-BR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poderá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pagar o IBS e a CBS incidentes sobre a operação </a:t>
            </a:r>
            <a:r>
              <a:rPr lang="pt-BR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caso o pagamento ao fornecedor seja efetuado mediante a utilização de instrumento de pagamento que não permita a segregação e o recolhimento 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nos termos dos arts. 52 e 53 desta Lei Complementar.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§1º A opção de que trata o </a:t>
            </a:r>
            <a:r>
              <a:rPr lang="pt-BR" sz="16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caput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deste artigo será exercida exclusivamente mediante o recolhimento, pelo adquirente, do IBS e da CBS incidentes sobre a operação.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§2º Na hipótese de que trata o </a:t>
            </a:r>
            <a:r>
              <a:rPr lang="pt-BR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caput </a:t>
            </a: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deste artigo, o adquirente será </a:t>
            </a:r>
            <a:r>
              <a:rPr lang="pt-BR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solidariamente responsável pelo </a:t>
            </a: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valor do IBS e da CBS incidentes sobre a operação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3º o valor recolhido na forma deste artigo: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– será utilizado exclusivamente para pagamento do valor ainda não pago do IBS e da CBS cobrados nas respectivas operaç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ões; 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 – quando excedente ao valor utilizado nos termos do inciso I deste parágrafo, será transferido ao contribuinte em até 3 (três) dias úteis.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§4º O Comitê Gestor do IBS e a RFB estabelecerão </a:t>
            </a: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mecanismos para acompanhamento, pelo fornecedor, do recolhimento pelo adquirente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pt-BR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BC19EE03-376A-778D-FD30-7ACDEFA713CB}"/>
              </a:ext>
            </a:extLst>
          </p:cNvPr>
          <p:cNvSpPr txBox="1"/>
          <p:nvPr/>
        </p:nvSpPr>
        <p:spPr>
          <a:xfrm>
            <a:off x="6884510" y="1904028"/>
            <a:ext cx="5131897" cy="4642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NECESSIDADES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16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Portal, sistema, programa ou canal unificado, que permita, de forma simples, célere e econômica, a operacionalização desses pagamentos pelo adquirente de bens ou serviços;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Regras que permitam o adquirente assim proceder sem maiores resistências ou represálias por parte do fornecedor de bens ou serviços;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Elucidação da hipótese de responsabilidade tributária: opção pelo pagamento do IBS e da CBS </a:t>
            </a:r>
            <a:r>
              <a:rPr lang="pt-BR" sz="16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versus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mera realização de pagamento mediante instrumento que não permita o </a:t>
            </a:r>
            <a:r>
              <a:rPr lang="pt-BR" sz="16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split payment</a:t>
            </a:r>
            <a:r>
              <a:rPr lang="pt-BR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16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537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C0DE9A-C0A0-FF4B-A01D-3C049216B42C}"/>
              </a:ext>
            </a:extLst>
          </p:cNvPr>
          <p:cNvSpPr txBox="1"/>
          <p:nvPr/>
        </p:nvSpPr>
        <p:spPr>
          <a:xfrm>
            <a:off x="2940461" y="409208"/>
            <a:ext cx="70070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u="sng" dirty="0">
                <a:latin typeface="Montserrat ExtraBold" pitchFamily="2" charset="77"/>
              </a:rPr>
              <a:t>ALGUMAS OMISSÕES DO  PLP nº 68/2024</a:t>
            </a:r>
            <a:r>
              <a:rPr lang="en-US" sz="2400" b="1" dirty="0">
                <a:latin typeface="Montserrat ExtraBold" pitchFamily="2" charset="77"/>
              </a:rPr>
              <a:t>:</a:t>
            </a:r>
            <a:endParaRPr lang="en-US" sz="2400" dirty="0">
              <a:latin typeface="Montserrat ExtraBold" pitchFamily="2" charset="77"/>
            </a:endParaRPr>
          </a:p>
          <a:p>
            <a:pPr marL="457200" indent="-457200" algn="just">
              <a:buAutoNum type="arabicParenR"/>
            </a:pPr>
            <a:endParaRPr lang="en-US" sz="1500" b="1" dirty="0">
              <a:latin typeface="Montserrat ExtraBold" pitchFamily="2" charset="77"/>
            </a:endParaRPr>
          </a:p>
          <a:p>
            <a:pPr algn="just"/>
            <a:endParaRPr lang="en-US" sz="2000" b="1" dirty="0">
              <a:latin typeface="Montserrat ExtraBold" pitchFamily="2" charset="77"/>
            </a:endParaRPr>
          </a:p>
          <a:p>
            <a:pPr marL="457200" indent="-457200" algn="ctr">
              <a:buAutoNum type="arabicParenR"/>
            </a:pPr>
            <a:endParaRPr lang="en-US" sz="2500" b="1" dirty="0">
              <a:latin typeface="Montserrat ExtraBold" pitchFamily="2" charset="77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2B4945-1807-BE47-B5DD-5F34CBAE3C50}"/>
              </a:ext>
            </a:extLst>
          </p:cNvPr>
          <p:cNvCxnSpPr>
            <a:cxnSpLocks/>
          </p:cNvCxnSpPr>
          <p:nvPr/>
        </p:nvCxnSpPr>
        <p:spPr>
          <a:xfrm>
            <a:off x="977348" y="1454040"/>
            <a:ext cx="0" cy="439169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id="{C9336EF0-CD54-78C7-3236-885AEFEF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577" y="6133999"/>
            <a:ext cx="1600423" cy="724001"/>
          </a:xfrm>
          <a:prstGeom prst="rect">
            <a:avLst/>
          </a:prstGeom>
        </p:spPr>
      </p:pic>
      <p:sp>
        <p:nvSpPr>
          <p:cNvPr id="9" name="TextBox 4">
            <a:extLst>
              <a:ext uri="{FF2B5EF4-FFF2-40B4-BE49-F238E27FC236}">
                <a16:creationId xmlns:a16="http://schemas.microsoft.com/office/drawing/2014/main" id="{BC19EE03-376A-778D-FD30-7ACDEFA713CB}"/>
              </a:ext>
            </a:extLst>
          </p:cNvPr>
          <p:cNvSpPr txBox="1"/>
          <p:nvPr/>
        </p:nvSpPr>
        <p:spPr>
          <a:xfrm>
            <a:off x="2650546" y="1661704"/>
            <a:ext cx="7099737" cy="418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Regramento especial para operações que envolvam contribuinte (fornecedor ou adquirente) que: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endParaRPr lang="pt-BR" sz="20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pt-BR" sz="20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obteve decisão judicial provisória favorável;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pt-BR" sz="20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realize depósitos judiciais;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pt-BR" sz="20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pretenda realizar depósitos judiciais;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pt-BR" sz="20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logrou repetição do indébito; ou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pt-BR" sz="20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obteve em juízo o direito à compensação.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0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966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2512</TotalTime>
  <Words>1839</Words>
  <Application>Microsoft Office PowerPoint</Application>
  <PresentationFormat>Widescreen</PresentationFormat>
  <Paragraphs>148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Aptos</vt:lpstr>
      <vt:lpstr>Arial</vt:lpstr>
      <vt:lpstr>Montserrat ExtraBold</vt:lpstr>
      <vt:lpstr>Nunito Sans</vt:lpstr>
      <vt:lpstr>Nunito Sans SemiBold</vt:lpstr>
      <vt:lpstr>Times New Roman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mustofa amar zakaria</dc:creator>
  <cp:lastModifiedBy>Pablo Gurgel Fernandes</cp:lastModifiedBy>
  <cp:revision>294</cp:revision>
  <dcterms:created xsi:type="dcterms:W3CDTF">2020-11-10T22:08:11Z</dcterms:created>
  <dcterms:modified xsi:type="dcterms:W3CDTF">2024-08-20T23:23:06Z</dcterms:modified>
</cp:coreProperties>
</file>