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3" r:id="rId4"/>
  </p:sldMasterIdLst>
  <p:notesMasterIdLst>
    <p:notesMasterId r:id="rId13"/>
  </p:notesMasterIdLst>
  <p:sldIdLst>
    <p:sldId id="10010" r:id="rId5"/>
    <p:sldId id="10599" r:id="rId6"/>
    <p:sldId id="10683" r:id="rId7"/>
    <p:sldId id="10684" r:id="rId8"/>
    <p:sldId id="10685" r:id="rId9"/>
    <p:sldId id="10686" r:id="rId10"/>
    <p:sldId id="10688" r:id="rId11"/>
    <p:sldId id="10689" r:id="rId12"/>
  </p:sldIdLst>
  <p:sldSz cx="12192000" cy="6858000"/>
  <p:notesSz cx="6858000" cy="9144000"/>
  <p:embeddedFontLst>
    <p:embeddedFont>
      <p:font typeface="Lato" panose="020F0502020204030203" pitchFamily="34" charset="0"/>
      <p:regular r:id="rId14"/>
      <p:bold r:id="rId15"/>
      <p:italic r:id="rId16"/>
      <p:boldItalic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61" userDrawn="1">
          <p15:clr>
            <a:srgbClr val="A4A3A4"/>
          </p15:clr>
        </p15:guide>
        <p15:guide id="2" pos="3704" userDrawn="1">
          <p15:clr>
            <a:srgbClr val="A4A3A4"/>
          </p15:clr>
        </p15:guide>
        <p15:guide id="3" orient="horz" pos="4020" userDrawn="1">
          <p15:clr>
            <a:srgbClr val="A4A3A4"/>
          </p15:clr>
        </p15:guide>
        <p15:guide id="4" userDrawn="1">
          <p15:clr>
            <a:srgbClr val="A4A3A4"/>
          </p15:clr>
        </p15:guide>
        <p15:guide id="5" orient="horz" pos="2387" userDrawn="1">
          <p15:clr>
            <a:srgbClr val="A4A3A4"/>
          </p15:clr>
        </p15:guide>
        <p15:guide id="6" orient="horz" pos="311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8E06AC-1E67-6848-015B-711D8B2615EC}" name="Rodrigo Gatti Pinheiro" initials="RGP" userId="S::rpinheiro@wevets.com.br::ebd8f8ff-412c-49b9-8d9a-dadd541422ab" providerId="AD"/>
  <p188:author id="{6C0DE1DF-0111-DCA8-C95B-1C8D4C27F981}" name="Liam Dunphy" initials="LD" userId="S::ldunphy@treecorpinvest.com::274d7a67-ee3e-4e5e-9a46-f7f53f0c62d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 Casanov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22439"/>
    <a:srgbClr val="F2F2F2"/>
    <a:srgbClr val="52BDF8"/>
    <a:srgbClr val="4472C4"/>
    <a:srgbClr val="A8DEFB"/>
    <a:srgbClr val="FFFFFF"/>
    <a:srgbClr val="364456"/>
    <a:srgbClr val="0881C2"/>
    <a:srgbClr val="DFE9F5"/>
    <a:srgbClr val="41C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B56A09-5115-427F-A322-CDBC0E3DC691}" v="140" dt="2024-09-11T16:58:17.943"/>
  </p1510:revLst>
</p1510:revInfo>
</file>

<file path=ppt/tableStyles.xml><?xml version="1.0" encoding="utf-8"?>
<a:tblStyleLst xmlns:a="http://schemas.openxmlformats.org/drawingml/2006/main" def="{A1EECA26-630C-4FC6-AA19-88CF51796DAE}">
  <a:tblStyle styleId="{A1EECA26-630C-4FC6-AA19-88CF51796DAE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tcBdr/>
        <a:fill>
          <a:solidFill>
            <a:srgbClr val="CDD1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1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3A5C8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3A5C8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3A5C8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3A5C8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 snapToGrid="0">
      <p:cViewPr varScale="1">
        <p:scale>
          <a:sx n="57" d="100"/>
          <a:sy n="57" d="100"/>
        </p:scale>
        <p:origin x="964" y="28"/>
      </p:cViewPr>
      <p:guideLst>
        <p:guide orient="horz" pos="1661"/>
        <p:guide pos="3704"/>
        <p:guide orient="horz" pos="4020"/>
        <p:guide/>
        <p:guide orient="horz" pos="2387"/>
        <p:guide orient="horz" pos="31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vetgroup1-my.sharepoint.com/personal/mhirasawa_wevets_com_br/Documents/Documentos/Outros/Reforma%20Tribut&#225;ria/2024.05.22__Hovet_Publicos__v5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9F-42AB-81C2-976C77F7BF9C}"/>
              </c:ext>
            </c:extLst>
          </c:dPt>
          <c:dPt>
            <c:idx val="1"/>
            <c:bubble3D val="0"/>
            <c:spPr>
              <a:solidFill>
                <a:srgbClr val="F2F2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9F-42AB-81C2-976C77F7BF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9F-42AB-81C2-976C77F7BF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9F-42AB-81C2-976C77F7BF9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0.52</c:v>
                </c:pt>
                <c:pt idx="1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49F-42AB-81C2-976C77F7B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EE-4DB8-BA1F-5082E7C09322}"/>
              </c:ext>
            </c:extLst>
          </c:dPt>
          <c:dPt>
            <c:idx val="1"/>
            <c:bubble3D val="0"/>
            <c:spPr>
              <a:solidFill>
                <a:srgbClr val="F2F2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EE-4DB8-BA1F-5082E7C093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EE-4DB8-BA1F-5082E7C0932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1EE-4DB8-BA1F-5082E7C0932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1EE-4DB8-BA1F-5082E7C09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9D-4D58-BB39-A9AFA69BE22D}"/>
              </c:ext>
            </c:extLst>
          </c:dPt>
          <c:dPt>
            <c:idx val="1"/>
            <c:bubble3D val="0"/>
            <c:spPr>
              <a:solidFill>
                <a:srgbClr val="F2F2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9D-4D58-BB39-A9AFA69BE22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29D-4D58-BB39-A9AFA69BE22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29D-4D58-BB39-A9AFA69BE22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0.88700000000000001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29D-4D58-BB39-A9AFA69BE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E7-4358-819C-590B8882DE0F}"/>
              </c:ext>
            </c:extLst>
          </c:dPt>
          <c:dPt>
            <c:idx val="1"/>
            <c:bubble3D val="0"/>
            <c:spPr>
              <a:solidFill>
                <a:srgbClr val="F2F2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E7-4358-819C-590B8882DE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FE7-4358-819C-590B8882DE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FE7-4358-819C-590B8882DE0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FE7-4358-819C-590B8882D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07-4707-A353-0CAA744D36A7}"/>
              </c:ext>
            </c:extLst>
          </c:dPt>
          <c:dPt>
            <c:idx val="1"/>
            <c:bubble3D val="0"/>
            <c:spPr>
              <a:solidFill>
                <a:srgbClr val="F2F2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07-4707-A353-0CAA744D36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07-4707-A353-0CAA744D36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07-4707-A353-0CAA744D36A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907-4707-A353-0CAA744D3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097677140211459E-2"/>
          <c:y val="3.0027299694589907E-2"/>
          <c:w val="0.87096039246596135"/>
          <c:h val="0.8262221078734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Arrecadação | Com enquadramento de Saúde Veterinária como Saúde: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Sheet1!$A$2:$A$20</c:f>
              <c:numCache>
                <c:formatCode>General</c:formatCode>
                <c:ptCount val="1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  <c:pt idx="18">
                  <c:v>2031</c:v>
                </c:pt>
              </c:numCache>
            </c:numRef>
          </c:cat>
          <c:val>
            <c:numRef>
              <c:f>Sheet1!$B$2:$B$20</c:f>
              <c:numCache>
                <c:formatCode>#,##0</c:formatCode>
                <c:ptCount val="19"/>
                <c:pt idx="0">
                  <c:v>54.037360557951871</c:v>
                </c:pt>
                <c:pt idx="1">
                  <c:v>70.611539634544243</c:v>
                </c:pt>
                <c:pt idx="2">
                  <c:v>60.970071315214319</c:v>
                </c:pt>
                <c:pt idx="3">
                  <c:v>56.910440097219436</c:v>
                </c:pt>
                <c:pt idx="4">
                  <c:v>59.355180812410516</c:v>
                </c:pt>
                <c:pt idx="5">
                  <c:v>61.357941546852217</c:v>
                </c:pt>
                <c:pt idx="6">
                  <c:v>71.744919229525252</c:v>
                </c:pt>
                <c:pt idx="7">
                  <c:v>79.251657288987047</c:v>
                </c:pt>
                <c:pt idx="8">
                  <c:v>188.86193600139032</c:v>
                </c:pt>
                <c:pt idx="9">
                  <c:v>311.22224000091745</c:v>
                </c:pt>
                <c:pt idx="10">
                  <c:v>369.60084315809871</c:v>
                </c:pt>
                <c:pt idx="11">
                  <c:v>709.6336188635496</c:v>
                </c:pt>
                <c:pt idx="12">
                  <c:v>1170.8954711248566</c:v>
                </c:pt>
                <c:pt idx="13">
                  <c:v>1788.2767195361448</c:v>
                </c:pt>
                <c:pt idx="14">
                  <c:v>2605.7746484669537</c:v>
                </c:pt>
                <c:pt idx="15">
                  <c:v>2836.6848</c:v>
                </c:pt>
                <c:pt idx="16">
                  <c:v>3404.0217600000001</c:v>
                </c:pt>
                <c:pt idx="17">
                  <c:v>4084.8261119999988</c:v>
                </c:pt>
                <c:pt idx="18">
                  <c:v>4901.791334399999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B1-4F9A-B744-9C7BD0D739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Arrecadação | Sem o enquadramento de Saúde Veterinária como Saúde: (R$mi)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1.4062499134934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B1-4F9A-B744-9C7BD0D739CB}"/>
                </c:ext>
              </c:extLst>
            </c:dLbl>
            <c:dLbl>
              <c:idx val="10"/>
              <c:layout>
                <c:manualLayout>
                  <c:x val="0"/>
                  <c:y val="2.1093748702402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B1-4F9A-B744-9C7BD0D739CB}"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Sheet1!$A$2:$A$20</c:f>
              <c:numCache>
                <c:formatCode>General</c:formatCode>
                <c:ptCount val="1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  <c:pt idx="18">
                  <c:v>2031</c:v>
                </c:pt>
              </c:numCache>
            </c:numRef>
          </c:cat>
          <c:val>
            <c:numRef>
              <c:f>Sheet1!$C$2:$C$20</c:f>
              <c:numCache>
                <c:formatCode>General</c:formatCode>
                <c:ptCount val="19"/>
                <c:pt idx="10" formatCode="#,##0">
                  <c:v>369.60084315809871</c:v>
                </c:pt>
                <c:pt idx="11" formatCode="#,##0">
                  <c:v>461.26185226130718</c:v>
                </c:pt>
                <c:pt idx="12" formatCode="#,##0">
                  <c:v>574.80323127947509</c:v>
                </c:pt>
                <c:pt idx="13" formatCode="#,##0">
                  <c:v>715.31068781445799</c:v>
                </c:pt>
                <c:pt idx="14" formatCode="#,##0">
                  <c:v>889.02899771225486</c:v>
                </c:pt>
                <c:pt idx="15" formatCode="#,##0">
                  <c:v>2674.944</c:v>
                </c:pt>
                <c:pt idx="16" formatCode="#,##0">
                  <c:v>2875.5648000000001</c:v>
                </c:pt>
                <c:pt idx="17" formatCode="#,##0">
                  <c:v>3091.23216</c:v>
                </c:pt>
                <c:pt idx="18" formatCode="#,##0">
                  <c:v>3323.074572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B1-4F9A-B744-9C7BD0D73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4778224"/>
        <c:axId val="1304791664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% Formalização do Setor</c:v>
                </c:pt>
              </c:strCache>
            </c:strRef>
          </c:tx>
          <c:spPr>
            <a:ln w="28575" cap="rnd">
              <a:solidFill>
                <a:srgbClr val="00CC99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Sheet1!$A$2:$A$20</c:f>
              <c:numCache>
                <c:formatCode>General</c:formatCode>
                <c:ptCount val="1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  <c:pt idx="18">
                  <c:v>2031</c:v>
                </c:pt>
              </c:numCache>
            </c:numRef>
          </c:cat>
          <c:val>
            <c:numRef>
              <c:f>Sheet1!$D$2:$D$20</c:f>
              <c:numCache>
                <c:formatCode>0%</c:formatCode>
                <c:ptCount val="19"/>
                <c:pt idx="0">
                  <c:v>9.0701030594873736E-2</c:v>
                </c:pt>
                <c:pt idx="1">
                  <c:v>0.1185205818828891</c:v>
                </c:pt>
                <c:pt idx="2">
                  <c:v>9.5279739960179896E-2</c:v>
                </c:pt>
                <c:pt idx="3">
                  <c:v>8.3197850947076948E-2</c:v>
                </c:pt>
                <c:pt idx="4">
                  <c:v>8.151293868671787E-2</c:v>
                </c:pt>
                <c:pt idx="5">
                  <c:v>8.1785012123450906E-2</c:v>
                </c:pt>
                <c:pt idx="6">
                  <c:v>9.0317208967190116E-2</c:v>
                </c:pt>
                <c:pt idx="7">
                  <c:v>8.7600453442629497E-2</c:v>
                </c:pt>
                <c:pt idx="8">
                  <c:v>0.16459739278319602</c:v>
                </c:pt>
                <c:pt idx="9">
                  <c:v>0.23507217838359973</c:v>
                </c:pt>
                <c:pt idx="10">
                  <c:v>0.25</c:v>
                </c:pt>
                <c:pt idx="11">
                  <c:v>0.4</c:v>
                </c:pt>
                <c:pt idx="12">
                  <c:v>0.55000000000000004</c:v>
                </c:pt>
                <c:pt idx="13">
                  <c:v>0.70000000000000007</c:v>
                </c:pt>
                <c:pt idx="14">
                  <c:v>0.85000000000000009</c:v>
                </c:pt>
                <c:pt idx="15">
                  <c:v>0.95</c:v>
                </c:pt>
                <c:pt idx="16">
                  <c:v>0.95</c:v>
                </c:pt>
                <c:pt idx="17">
                  <c:v>0.95</c:v>
                </c:pt>
                <c:pt idx="18">
                  <c:v>0.95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93B1-4F9A-B744-9C7BD0D73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4782064"/>
        <c:axId val="1304778704"/>
      </c:lineChart>
      <c:catAx>
        <c:axId val="130477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4791664"/>
        <c:crosses val="autoZero"/>
        <c:auto val="1"/>
        <c:lblAlgn val="ctr"/>
        <c:lblOffset val="100"/>
        <c:noMultiLvlLbl val="0"/>
      </c:catAx>
      <c:valAx>
        <c:axId val="1304791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4778224"/>
        <c:crosses val="autoZero"/>
        <c:crossBetween val="between"/>
      </c:valAx>
      <c:valAx>
        <c:axId val="1304778704"/>
        <c:scaling>
          <c:orientation val="minMax"/>
          <c:max val="1"/>
          <c:min val="-1"/>
        </c:scaling>
        <c:delete val="0"/>
        <c:axPos val="r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4782064"/>
        <c:crosses val="max"/>
        <c:crossBetween val="between"/>
      </c:valAx>
      <c:catAx>
        <c:axId val="1304782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04778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321936820909094E-2"/>
          <c:y val="0.91701825689913208"/>
          <c:w val="0.96054354922073526"/>
          <c:h val="6.66032159947279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709801887279202E-2"/>
          <c:y val="0.20373438254987233"/>
          <c:w val="0.96458039622544156"/>
          <c:h val="0.626157861266667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'[2024.05.22__Hovet_Publicos__v5.xlsx]Outputs'!$I$13:$Q$13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'[2024.05.22__Hovet_Publicos__v5.xlsx]Outputs'!$I$17:$Q$17</c:f>
              <c:numCache>
                <c:formatCode>General</c:formatCode>
                <c:ptCount val="9"/>
                <c:pt idx="0">
                  <c:v>78</c:v>
                </c:pt>
                <c:pt idx="1">
                  <c:v>80</c:v>
                </c:pt>
                <c:pt idx="2">
                  <c:v>82</c:v>
                </c:pt>
                <c:pt idx="3">
                  <c:v>87</c:v>
                </c:pt>
                <c:pt idx="4">
                  <c:v>102</c:v>
                </c:pt>
                <c:pt idx="5">
                  <c:v>105</c:v>
                </c:pt>
                <c:pt idx="6">
                  <c:v>111</c:v>
                </c:pt>
                <c:pt idx="7">
                  <c:v>114</c:v>
                </c:pt>
                <c:pt idx="8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F6-448D-A0B4-931DDFBFEA1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63286672"/>
        <c:axId val="1357174927"/>
      </c:barChart>
      <c:catAx>
        <c:axId val="186328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7174927"/>
        <c:crosses val="autoZero"/>
        <c:auto val="1"/>
        <c:lblAlgn val="ctr"/>
        <c:lblOffset val="100"/>
        <c:noMultiLvlLbl val="0"/>
      </c:catAx>
      <c:valAx>
        <c:axId val="13571749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63286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E1568D-5C6F-D461-AE74-C7A861544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776AB-35C7-4427-A033-ED56C902FF4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3590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fault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473;p70">
            <a:extLst>
              <a:ext uri="{FF2B5EF4-FFF2-40B4-BE49-F238E27FC236}">
                <a16:creationId xmlns:a16="http://schemas.microsoft.com/office/drawing/2014/main" id="{891A0521-14F7-5477-32CC-87A6DAD0CC17}"/>
              </a:ext>
            </a:extLst>
          </p:cNvPr>
          <p:cNvGrpSpPr/>
          <p:nvPr userDrawn="1"/>
        </p:nvGrpSpPr>
        <p:grpSpPr>
          <a:xfrm flipV="1">
            <a:off x="9691944" y="5557026"/>
            <a:ext cx="2500058" cy="1300974"/>
            <a:chOff x="8761445" y="138540"/>
            <a:chExt cx="3050712" cy="1579418"/>
          </a:xfrm>
        </p:grpSpPr>
        <p:pic>
          <p:nvPicPr>
            <p:cNvPr id="19" name="Google Shape;474;p70">
              <a:extLst>
                <a:ext uri="{FF2B5EF4-FFF2-40B4-BE49-F238E27FC236}">
                  <a16:creationId xmlns:a16="http://schemas.microsoft.com/office/drawing/2014/main" id="{93B4A322-58F7-F42F-6643-52D2F31C18C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t="6543" r="10905" b="4305"/>
            <a:stretch/>
          </p:blipFill>
          <p:spPr>
            <a:xfrm>
              <a:off x="8850380" y="138540"/>
              <a:ext cx="2961777" cy="15794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475;p70">
              <a:extLst>
                <a:ext uri="{FF2B5EF4-FFF2-40B4-BE49-F238E27FC236}">
                  <a16:creationId xmlns:a16="http://schemas.microsoft.com/office/drawing/2014/main" id="{93CC0C25-AA4A-EE9B-22BD-10B664B28FF8}"/>
                </a:ext>
              </a:extLst>
            </p:cNvPr>
            <p:cNvSpPr/>
            <p:nvPr userDrawn="1"/>
          </p:nvSpPr>
          <p:spPr>
            <a:xfrm>
              <a:off x="8761445" y="689341"/>
              <a:ext cx="2304600" cy="775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45700" tIns="22875" rIns="45700" bIns="228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2400"/>
                <a:buFont typeface="Lato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7" name="Google Shape;473;p70">
            <a:extLst>
              <a:ext uri="{FF2B5EF4-FFF2-40B4-BE49-F238E27FC236}">
                <a16:creationId xmlns:a16="http://schemas.microsoft.com/office/drawing/2014/main" id="{2E7F050F-02C9-78EA-3453-F9B2ED0C9853}"/>
              </a:ext>
            </a:extLst>
          </p:cNvPr>
          <p:cNvGrpSpPr/>
          <p:nvPr userDrawn="1"/>
        </p:nvGrpSpPr>
        <p:grpSpPr>
          <a:xfrm rot="5400000" flipV="1">
            <a:off x="-656706" y="4821378"/>
            <a:ext cx="2693324" cy="1379913"/>
            <a:chOff x="8761444" y="138539"/>
            <a:chExt cx="3050707" cy="1579419"/>
          </a:xfrm>
        </p:grpSpPr>
        <p:pic>
          <p:nvPicPr>
            <p:cNvPr id="28" name="Google Shape;474;p70">
              <a:extLst>
                <a:ext uri="{FF2B5EF4-FFF2-40B4-BE49-F238E27FC236}">
                  <a16:creationId xmlns:a16="http://schemas.microsoft.com/office/drawing/2014/main" id="{9D190B6C-5040-A63A-A4B3-C4A7160C57F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t="6543" r="10905" b="4305"/>
            <a:stretch/>
          </p:blipFill>
          <p:spPr>
            <a:xfrm>
              <a:off x="8850376" y="138539"/>
              <a:ext cx="2961775" cy="1579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Google Shape;475;p70">
              <a:extLst>
                <a:ext uri="{FF2B5EF4-FFF2-40B4-BE49-F238E27FC236}">
                  <a16:creationId xmlns:a16="http://schemas.microsoft.com/office/drawing/2014/main" id="{48E827EA-632B-7639-8D40-1C15DD910BCA}"/>
                </a:ext>
              </a:extLst>
            </p:cNvPr>
            <p:cNvSpPr/>
            <p:nvPr userDrawn="1"/>
          </p:nvSpPr>
          <p:spPr>
            <a:xfrm>
              <a:off x="8761444" y="689341"/>
              <a:ext cx="2304600" cy="775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45700" tIns="22875" rIns="45700" bIns="228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2400"/>
                <a:buFont typeface="Lato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3" name="Espaço Reservado para Texto 69">
            <a:extLst>
              <a:ext uri="{FF2B5EF4-FFF2-40B4-BE49-F238E27FC236}">
                <a16:creationId xmlns:a16="http://schemas.microsoft.com/office/drawing/2014/main" id="{0C347A59-9242-4337-9FB8-8530F79F3A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2890" y="448602"/>
            <a:ext cx="11376000" cy="72000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0544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[ DESCRIPTION ]</a:t>
            </a:r>
          </a:p>
        </p:txBody>
      </p:sp>
      <p:sp>
        <p:nvSpPr>
          <p:cNvPr id="24" name="Espaço Reservado para Texto 69">
            <a:extLst>
              <a:ext uri="{FF2B5EF4-FFF2-40B4-BE49-F238E27FC236}">
                <a16:creationId xmlns:a16="http://schemas.microsoft.com/office/drawing/2014/main" id="{220CF521-F3A6-43DE-B8BA-8431D230ECA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2890" y="19926"/>
            <a:ext cx="9864000" cy="489829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05446E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noProof="0"/>
              <a:t>[ TITLE ] </a:t>
            </a:r>
          </a:p>
        </p:txBody>
      </p:sp>
      <p:sp>
        <p:nvSpPr>
          <p:cNvPr id="40" name="Line 8">
            <a:extLst>
              <a:ext uri="{FF2B5EF4-FFF2-40B4-BE49-F238E27FC236}">
                <a16:creationId xmlns:a16="http://schemas.microsoft.com/office/drawing/2014/main" id="{A2967062-BE7F-4F65-B30A-1162D7C0410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471540" y="6461593"/>
            <a:ext cx="0" cy="279943"/>
          </a:xfrm>
          <a:prstGeom prst="line">
            <a:avLst/>
          </a:prstGeom>
          <a:noFill/>
          <a:ln w="6350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2">
              <a:solidFill>
                <a:srgbClr val="05446E"/>
              </a:solidFill>
            </a:endParaRPr>
          </a:p>
        </p:txBody>
      </p:sp>
      <p:sp>
        <p:nvSpPr>
          <p:cNvPr id="49" name="Espaço Reservado para Texto 58">
            <a:extLst>
              <a:ext uri="{FF2B5EF4-FFF2-40B4-BE49-F238E27FC236}">
                <a16:creationId xmlns:a16="http://schemas.microsoft.com/office/drawing/2014/main" id="{ACB00A6D-5059-4F24-B416-5F698E6033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6655" y="6410615"/>
            <a:ext cx="4383688" cy="381896"/>
          </a:xfrm>
        </p:spPr>
        <p:txBody>
          <a:bodyPr anchor="ctr">
            <a:noAutofit/>
          </a:bodyPr>
          <a:lstStyle>
            <a:lvl1pPr marL="0" indent="0">
              <a:buNone/>
              <a:defRPr sz="700">
                <a:solidFill>
                  <a:srgbClr val="05446E"/>
                </a:solidFill>
              </a:defRPr>
            </a:lvl1pPr>
          </a:lstStyle>
          <a:p>
            <a:pPr lvl="0"/>
            <a:r>
              <a:rPr lang="en-US" noProof="0"/>
              <a:t>Source:</a:t>
            </a:r>
          </a:p>
        </p:txBody>
      </p:sp>
      <p:sp>
        <p:nvSpPr>
          <p:cNvPr id="50" name="Espaço Reservado para Número de Slide 5">
            <a:extLst>
              <a:ext uri="{FF2B5EF4-FFF2-40B4-BE49-F238E27FC236}">
                <a16:creationId xmlns:a16="http://schemas.microsoft.com/office/drawing/2014/main" id="{D50B9EB3-A8D3-469E-BFFC-946BB4D9C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529" y="6503577"/>
            <a:ext cx="360000" cy="195973"/>
          </a:xfrm>
        </p:spPr>
        <p:txBody>
          <a:bodyPr/>
          <a:lstStyle>
            <a:lvl1pPr algn="ctr">
              <a:defRPr sz="900">
                <a:solidFill>
                  <a:srgbClr val="05446E"/>
                </a:solidFill>
              </a:defRPr>
            </a:lvl1pPr>
          </a:lstStyle>
          <a:p>
            <a:fld id="{494CC380-18F0-467A-AC8A-571398F19A83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16B079-334B-4A0F-8172-65713474F80E}"/>
              </a:ext>
            </a:extLst>
          </p:cNvPr>
          <p:cNvSpPr/>
          <p:nvPr userDrawn="1"/>
        </p:nvSpPr>
        <p:spPr>
          <a:xfrm>
            <a:off x="0" y="6785166"/>
            <a:ext cx="12191996" cy="72834"/>
          </a:xfrm>
          <a:prstGeom prst="rect">
            <a:avLst/>
          </a:prstGeom>
          <a:solidFill>
            <a:srgbClr val="054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5446E"/>
              </a:solidFill>
            </a:endParaRPr>
          </a:p>
        </p:txBody>
      </p:sp>
      <p:pic>
        <p:nvPicPr>
          <p:cNvPr id="26" name="Google Shape;1725;p46">
            <a:extLst>
              <a:ext uri="{FF2B5EF4-FFF2-40B4-BE49-F238E27FC236}">
                <a16:creationId xmlns:a16="http://schemas.microsoft.com/office/drawing/2014/main" id="{64EBEDB1-EDBF-91E5-76E5-83E4802D4A36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51612" y="236573"/>
            <a:ext cx="456235" cy="4519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48F4C4-1C06-3274-4707-69024C7BD2B0}"/>
              </a:ext>
            </a:extLst>
          </p:cNvPr>
          <p:cNvSpPr/>
          <p:nvPr/>
        </p:nvSpPr>
        <p:spPr>
          <a:xfrm rot="5400000">
            <a:off x="12354035" y="696492"/>
            <a:ext cx="720000" cy="720000"/>
          </a:xfrm>
          <a:prstGeom prst="rect">
            <a:avLst/>
          </a:prstGeom>
          <a:solidFill>
            <a:srgbClr val="3644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028A5F-5F22-6181-5BCD-08D57F8880EE}"/>
              </a:ext>
            </a:extLst>
          </p:cNvPr>
          <p:cNvSpPr/>
          <p:nvPr/>
        </p:nvSpPr>
        <p:spPr>
          <a:xfrm rot="5400000">
            <a:off x="12354034" y="1522256"/>
            <a:ext cx="720000" cy="720000"/>
          </a:xfrm>
          <a:prstGeom prst="rect">
            <a:avLst/>
          </a:prstGeom>
          <a:solidFill>
            <a:srgbClr val="088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7FB872-3038-A295-E798-CE82B9A6FB30}"/>
              </a:ext>
            </a:extLst>
          </p:cNvPr>
          <p:cNvSpPr/>
          <p:nvPr/>
        </p:nvSpPr>
        <p:spPr>
          <a:xfrm rot="5400000">
            <a:off x="12354034" y="2348020"/>
            <a:ext cx="720000" cy="720000"/>
          </a:xfrm>
          <a:prstGeom prst="rect">
            <a:avLst/>
          </a:prstGeom>
          <a:solidFill>
            <a:srgbClr val="52BD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21EF71-0C99-2A06-8C06-E153FF609CB9}"/>
              </a:ext>
            </a:extLst>
          </p:cNvPr>
          <p:cNvSpPr/>
          <p:nvPr/>
        </p:nvSpPr>
        <p:spPr>
          <a:xfrm rot="5400000">
            <a:off x="12354034" y="3999548"/>
            <a:ext cx="720000" cy="720000"/>
          </a:xfrm>
          <a:prstGeom prst="rect">
            <a:avLst/>
          </a:prstGeom>
          <a:solidFill>
            <a:srgbClr val="8891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4EF532-FB76-9816-B996-79A35C716325}"/>
              </a:ext>
            </a:extLst>
          </p:cNvPr>
          <p:cNvSpPr/>
          <p:nvPr/>
        </p:nvSpPr>
        <p:spPr>
          <a:xfrm rot="5400000">
            <a:off x="12354034" y="4825312"/>
            <a:ext cx="720000" cy="720000"/>
          </a:xfrm>
          <a:prstGeom prst="rect">
            <a:avLst/>
          </a:prstGeom>
          <a:solidFill>
            <a:srgbClr val="8497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94A398-AE48-4365-5563-C58945DE0BA3}"/>
              </a:ext>
            </a:extLst>
          </p:cNvPr>
          <p:cNvSpPr/>
          <p:nvPr/>
        </p:nvSpPr>
        <p:spPr>
          <a:xfrm rot="5400000">
            <a:off x="12354034" y="5651076"/>
            <a:ext cx="720000" cy="720000"/>
          </a:xfrm>
          <a:prstGeom prst="rect">
            <a:avLst/>
          </a:prstGeom>
          <a:solidFill>
            <a:srgbClr val="ADB9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22B98D-B52A-386D-7E6D-C5F78FF5550A}"/>
              </a:ext>
            </a:extLst>
          </p:cNvPr>
          <p:cNvSpPr/>
          <p:nvPr/>
        </p:nvSpPr>
        <p:spPr>
          <a:xfrm rot="5400000">
            <a:off x="12354034" y="6476843"/>
            <a:ext cx="720000" cy="720000"/>
          </a:xfrm>
          <a:prstGeom prst="rect">
            <a:avLst/>
          </a:prstGeom>
          <a:solidFill>
            <a:srgbClr val="DFE9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BBEF6D-A9A2-D2C7-9CA2-BFD19299ADBC}"/>
              </a:ext>
            </a:extLst>
          </p:cNvPr>
          <p:cNvSpPr/>
          <p:nvPr/>
        </p:nvSpPr>
        <p:spPr>
          <a:xfrm rot="5400000">
            <a:off x="12354034" y="3173784"/>
            <a:ext cx="720000" cy="720000"/>
          </a:xfrm>
          <a:prstGeom prst="rect">
            <a:avLst/>
          </a:prstGeom>
          <a:solidFill>
            <a:srgbClr val="A8DE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378A20-D7FD-F902-E0E5-F8D115171013}"/>
              </a:ext>
            </a:extLst>
          </p:cNvPr>
          <p:cNvSpPr/>
          <p:nvPr userDrawn="1"/>
        </p:nvSpPr>
        <p:spPr>
          <a:xfrm>
            <a:off x="12354035" y="-129272"/>
            <a:ext cx="720000" cy="720000"/>
          </a:xfrm>
          <a:prstGeom prst="rect">
            <a:avLst/>
          </a:prstGeom>
          <a:solidFill>
            <a:srgbClr val="122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Picture 2" descr="Bordado do símbolo da profissão - Medicina Veterinária">
            <a:extLst>
              <a:ext uri="{FF2B5EF4-FFF2-40B4-BE49-F238E27FC236}">
                <a16:creationId xmlns:a16="http://schemas.microsoft.com/office/drawing/2014/main" id="{9854E85B-7CF6-D0F7-4B7E-B68A33C8BA0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4" t="24927" r="18116" b="24348"/>
          <a:stretch/>
        </p:blipFill>
        <p:spPr bwMode="auto">
          <a:xfrm>
            <a:off x="11353800" y="136525"/>
            <a:ext cx="592692" cy="75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930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  <p15:guide id="2" pos="325">
          <p15:clr>
            <a:srgbClr val="FBAE40"/>
          </p15:clr>
        </p15:guide>
        <p15:guide id="3" orient="horz" pos="4020">
          <p15:clr>
            <a:srgbClr val="FBAE40"/>
          </p15:clr>
        </p15:guide>
        <p15:guide id="4" pos="7469">
          <p15:clr>
            <a:srgbClr val="FBAE40"/>
          </p15:clr>
        </p15:guide>
        <p15:guide id="5" pos="3908">
          <p15:clr>
            <a:srgbClr val="FBAE40"/>
          </p15:clr>
        </p15:guide>
        <p15:guide id="6" pos="388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82838A3F-551F-D4A1-3A6B-93C35DF7B115}"/>
              </a:ext>
            </a:extLst>
          </p:cNvPr>
          <p:cNvSpPr/>
          <p:nvPr userDrawn="1"/>
        </p:nvSpPr>
        <p:spPr>
          <a:xfrm>
            <a:off x="1908259" y="23222"/>
            <a:ext cx="10387914" cy="6858001"/>
          </a:xfrm>
          <a:custGeom>
            <a:avLst/>
            <a:gdLst>
              <a:gd name="connsiteX0" fmla="*/ 0 w 10387914"/>
              <a:gd name="connsiteY0" fmla="*/ 0 h 6858000"/>
              <a:gd name="connsiteX1" fmla="*/ 10387914 w 10387914"/>
              <a:gd name="connsiteY1" fmla="*/ 0 h 6858000"/>
              <a:gd name="connsiteX2" fmla="*/ 10387914 w 10387914"/>
              <a:gd name="connsiteY2" fmla="*/ 6858000 h 6858000"/>
              <a:gd name="connsiteX3" fmla="*/ 0 w 10387914"/>
              <a:gd name="connsiteY3" fmla="*/ 6858000 h 6858000"/>
              <a:gd name="connsiteX4" fmla="*/ 0 w 10387914"/>
              <a:gd name="connsiteY4" fmla="*/ 0 h 6858000"/>
              <a:gd name="connsiteX0" fmla="*/ 0 w 10387914"/>
              <a:gd name="connsiteY0" fmla="*/ 0 h 6858000"/>
              <a:gd name="connsiteX1" fmla="*/ 10387914 w 10387914"/>
              <a:gd name="connsiteY1" fmla="*/ 0 h 6858000"/>
              <a:gd name="connsiteX2" fmla="*/ 10387914 w 10387914"/>
              <a:gd name="connsiteY2" fmla="*/ 6858000 h 6858000"/>
              <a:gd name="connsiteX3" fmla="*/ 0 w 10387914"/>
              <a:gd name="connsiteY3" fmla="*/ 6858000 h 6858000"/>
              <a:gd name="connsiteX4" fmla="*/ 0 w 10387914"/>
              <a:gd name="connsiteY4" fmla="*/ 0 h 6858000"/>
              <a:gd name="connsiteX0" fmla="*/ 0 w 10387914"/>
              <a:gd name="connsiteY0" fmla="*/ 0 h 6858000"/>
              <a:gd name="connsiteX1" fmla="*/ 10387914 w 10387914"/>
              <a:gd name="connsiteY1" fmla="*/ 0 h 6858000"/>
              <a:gd name="connsiteX2" fmla="*/ 10387914 w 10387914"/>
              <a:gd name="connsiteY2" fmla="*/ 6858000 h 6858000"/>
              <a:gd name="connsiteX3" fmla="*/ 0 w 10387914"/>
              <a:gd name="connsiteY3" fmla="*/ 6858000 h 6858000"/>
              <a:gd name="connsiteX4" fmla="*/ 0 w 10387914"/>
              <a:gd name="connsiteY4" fmla="*/ 0 h 6858000"/>
              <a:gd name="connsiteX0" fmla="*/ 0 w 10387914"/>
              <a:gd name="connsiteY0" fmla="*/ 0 h 6870357"/>
              <a:gd name="connsiteX1" fmla="*/ 10387914 w 10387914"/>
              <a:gd name="connsiteY1" fmla="*/ 0 h 6870357"/>
              <a:gd name="connsiteX2" fmla="*/ 10387914 w 10387914"/>
              <a:gd name="connsiteY2" fmla="*/ 6858000 h 6870357"/>
              <a:gd name="connsiteX3" fmla="*/ 4312508 w 10387914"/>
              <a:gd name="connsiteY3" fmla="*/ 6870357 h 6870357"/>
              <a:gd name="connsiteX4" fmla="*/ 0 w 10387914"/>
              <a:gd name="connsiteY4" fmla="*/ 0 h 6870357"/>
              <a:gd name="connsiteX0" fmla="*/ 0 w 10387914"/>
              <a:gd name="connsiteY0" fmla="*/ 0 h 6870357"/>
              <a:gd name="connsiteX1" fmla="*/ 10387914 w 10387914"/>
              <a:gd name="connsiteY1" fmla="*/ 0 h 6870357"/>
              <a:gd name="connsiteX2" fmla="*/ 10387914 w 10387914"/>
              <a:gd name="connsiteY2" fmla="*/ 6858000 h 6870357"/>
              <a:gd name="connsiteX3" fmla="*/ 5115697 w 10387914"/>
              <a:gd name="connsiteY3" fmla="*/ 6870357 h 6870357"/>
              <a:gd name="connsiteX4" fmla="*/ 0 w 10387914"/>
              <a:gd name="connsiteY4" fmla="*/ 0 h 6870357"/>
              <a:gd name="connsiteX0" fmla="*/ 0 w 10387914"/>
              <a:gd name="connsiteY0" fmla="*/ 0 h 6895071"/>
              <a:gd name="connsiteX1" fmla="*/ 10387914 w 10387914"/>
              <a:gd name="connsiteY1" fmla="*/ 0 h 6895071"/>
              <a:gd name="connsiteX2" fmla="*/ 10387914 w 10387914"/>
              <a:gd name="connsiteY2" fmla="*/ 6858000 h 6895071"/>
              <a:gd name="connsiteX3" fmla="*/ 5696465 w 10387914"/>
              <a:gd name="connsiteY3" fmla="*/ 6895071 h 6895071"/>
              <a:gd name="connsiteX4" fmla="*/ 0 w 10387914"/>
              <a:gd name="connsiteY4" fmla="*/ 0 h 6895071"/>
              <a:gd name="connsiteX0" fmla="*/ 0 w 10387914"/>
              <a:gd name="connsiteY0" fmla="*/ 0 h 6895071"/>
              <a:gd name="connsiteX1" fmla="*/ 10387914 w 10387914"/>
              <a:gd name="connsiteY1" fmla="*/ 0 h 6895071"/>
              <a:gd name="connsiteX2" fmla="*/ 10387914 w 10387914"/>
              <a:gd name="connsiteY2" fmla="*/ 6858000 h 6895071"/>
              <a:gd name="connsiteX3" fmla="*/ 5424616 w 10387914"/>
              <a:gd name="connsiteY3" fmla="*/ 6895071 h 6895071"/>
              <a:gd name="connsiteX4" fmla="*/ 0 w 10387914"/>
              <a:gd name="connsiteY4" fmla="*/ 0 h 6895071"/>
              <a:gd name="connsiteX0" fmla="*/ 0 w 10387914"/>
              <a:gd name="connsiteY0" fmla="*/ 0 h 6895071"/>
              <a:gd name="connsiteX1" fmla="*/ 10387914 w 10387914"/>
              <a:gd name="connsiteY1" fmla="*/ 0 h 6895071"/>
              <a:gd name="connsiteX2" fmla="*/ 10387914 w 10387914"/>
              <a:gd name="connsiteY2" fmla="*/ 6858000 h 6895071"/>
              <a:gd name="connsiteX3" fmla="*/ 5424616 w 10387914"/>
              <a:gd name="connsiteY3" fmla="*/ 6895071 h 6895071"/>
              <a:gd name="connsiteX4" fmla="*/ 0 w 10387914"/>
              <a:gd name="connsiteY4" fmla="*/ 0 h 6895071"/>
              <a:gd name="connsiteX0" fmla="*/ 0 w 10387914"/>
              <a:gd name="connsiteY0" fmla="*/ 0 h 6895071"/>
              <a:gd name="connsiteX1" fmla="*/ 10387914 w 10387914"/>
              <a:gd name="connsiteY1" fmla="*/ 0 h 6895071"/>
              <a:gd name="connsiteX2" fmla="*/ 10387914 w 10387914"/>
              <a:gd name="connsiteY2" fmla="*/ 6858000 h 6895071"/>
              <a:gd name="connsiteX3" fmla="*/ 5424616 w 10387914"/>
              <a:gd name="connsiteY3" fmla="*/ 6895071 h 6895071"/>
              <a:gd name="connsiteX4" fmla="*/ 0 w 10387914"/>
              <a:gd name="connsiteY4" fmla="*/ 0 h 6895071"/>
              <a:gd name="connsiteX0" fmla="*/ 0 w 10387914"/>
              <a:gd name="connsiteY0" fmla="*/ 0 h 6858000"/>
              <a:gd name="connsiteX1" fmla="*/ 10387914 w 10387914"/>
              <a:gd name="connsiteY1" fmla="*/ 0 h 6858000"/>
              <a:gd name="connsiteX2" fmla="*/ 10387914 w 10387914"/>
              <a:gd name="connsiteY2" fmla="*/ 6858000 h 6858000"/>
              <a:gd name="connsiteX3" fmla="*/ 5412259 w 10387914"/>
              <a:gd name="connsiteY3" fmla="*/ 6845644 h 6858000"/>
              <a:gd name="connsiteX4" fmla="*/ 0 w 10387914"/>
              <a:gd name="connsiteY4" fmla="*/ 0 h 6858000"/>
              <a:gd name="connsiteX0" fmla="*/ 0 w 10387914"/>
              <a:gd name="connsiteY0" fmla="*/ 0 h 6858000"/>
              <a:gd name="connsiteX1" fmla="*/ 10387914 w 10387914"/>
              <a:gd name="connsiteY1" fmla="*/ 0 h 6858000"/>
              <a:gd name="connsiteX2" fmla="*/ 10387914 w 10387914"/>
              <a:gd name="connsiteY2" fmla="*/ 6858000 h 6858000"/>
              <a:gd name="connsiteX3" fmla="*/ 5412259 w 10387914"/>
              <a:gd name="connsiteY3" fmla="*/ 6845644 h 6858000"/>
              <a:gd name="connsiteX4" fmla="*/ 0 w 10387914"/>
              <a:gd name="connsiteY4" fmla="*/ 0 h 6858000"/>
              <a:gd name="connsiteX0" fmla="*/ 0 w 10387914"/>
              <a:gd name="connsiteY0" fmla="*/ 0 h 6858000"/>
              <a:gd name="connsiteX1" fmla="*/ 10387914 w 10387914"/>
              <a:gd name="connsiteY1" fmla="*/ 0 h 6858000"/>
              <a:gd name="connsiteX2" fmla="*/ 10387914 w 10387914"/>
              <a:gd name="connsiteY2" fmla="*/ 6858000 h 6858000"/>
              <a:gd name="connsiteX3" fmla="*/ 5412259 w 10387914"/>
              <a:gd name="connsiteY3" fmla="*/ 6845644 h 6858000"/>
              <a:gd name="connsiteX4" fmla="*/ 0 w 10387914"/>
              <a:gd name="connsiteY4" fmla="*/ 0 h 6858000"/>
              <a:gd name="connsiteX0" fmla="*/ 0 w 10387914"/>
              <a:gd name="connsiteY0" fmla="*/ 0 h 6919785"/>
              <a:gd name="connsiteX1" fmla="*/ 10387914 w 10387914"/>
              <a:gd name="connsiteY1" fmla="*/ 0 h 6919785"/>
              <a:gd name="connsiteX2" fmla="*/ 10387914 w 10387914"/>
              <a:gd name="connsiteY2" fmla="*/ 6858000 h 6919785"/>
              <a:gd name="connsiteX3" fmla="*/ 5412259 w 10387914"/>
              <a:gd name="connsiteY3" fmla="*/ 6919785 h 6919785"/>
              <a:gd name="connsiteX4" fmla="*/ 0 w 10387914"/>
              <a:gd name="connsiteY4" fmla="*/ 0 h 6919785"/>
              <a:gd name="connsiteX0" fmla="*/ 0 w 10387914"/>
              <a:gd name="connsiteY0" fmla="*/ 0 h 6919785"/>
              <a:gd name="connsiteX1" fmla="*/ 10387914 w 10387914"/>
              <a:gd name="connsiteY1" fmla="*/ 0 h 6919785"/>
              <a:gd name="connsiteX2" fmla="*/ 10387914 w 10387914"/>
              <a:gd name="connsiteY2" fmla="*/ 6858000 h 6919785"/>
              <a:gd name="connsiteX3" fmla="*/ 5412259 w 10387914"/>
              <a:gd name="connsiteY3" fmla="*/ 6919785 h 6919785"/>
              <a:gd name="connsiteX4" fmla="*/ 0 w 10387914"/>
              <a:gd name="connsiteY4" fmla="*/ 0 h 6919785"/>
              <a:gd name="connsiteX0" fmla="*/ 0 w 10387914"/>
              <a:gd name="connsiteY0" fmla="*/ 0 h 6919785"/>
              <a:gd name="connsiteX1" fmla="*/ 10387914 w 10387914"/>
              <a:gd name="connsiteY1" fmla="*/ 0 h 6919785"/>
              <a:gd name="connsiteX2" fmla="*/ 10387914 w 10387914"/>
              <a:gd name="connsiteY2" fmla="*/ 6858000 h 6919785"/>
              <a:gd name="connsiteX3" fmla="*/ 5412259 w 10387914"/>
              <a:gd name="connsiteY3" fmla="*/ 6919785 h 6919785"/>
              <a:gd name="connsiteX4" fmla="*/ 0 w 10387914"/>
              <a:gd name="connsiteY4" fmla="*/ 0 h 6919785"/>
              <a:gd name="connsiteX0" fmla="*/ 0 w 10387914"/>
              <a:gd name="connsiteY0" fmla="*/ 0 h 6882714"/>
              <a:gd name="connsiteX1" fmla="*/ 10387914 w 10387914"/>
              <a:gd name="connsiteY1" fmla="*/ 0 h 6882714"/>
              <a:gd name="connsiteX2" fmla="*/ 10387914 w 10387914"/>
              <a:gd name="connsiteY2" fmla="*/ 6858000 h 6882714"/>
              <a:gd name="connsiteX3" fmla="*/ 5424615 w 10387914"/>
              <a:gd name="connsiteY3" fmla="*/ 6882714 h 6882714"/>
              <a:gd name="connsiteX4" fmla="*/ 0 w 10387914"/>
              <a:gd name="connsiteY4" fmla="*/ 0 h 6882714"/>
              <a:gd name="connsiteX0" fmla="*/ 0 w 10387914"/>
              <a:gd name="connsiteY0" fmla="*/ 0 h 6882714"/>
              <a:gd name="connsiteX1" fmla="*/ 10387914 w 10387914"/>
              <a:gd name="connsiteY1" fmla="*/ 0 h 6882714"/>
              <a:gd name="connsiteX2" fmla="*/ 10387914 w 10387914"/>
              <a:gd name="connsiteY2" fmla="*/ 6858000 h 6882714"/>
              <a:gd name="connsiteX3" fmla="*/ 5424615 w 10387914"/>
              <a:gd name="connsiteY3" fmla="*/ 6882714 h 6882714"/>
              <a:gd name="connsiteX4" fmla="*/ 0 w 10387914"/>
              <a:gd name="connsiteY4" fmla="*/ 0 h 6882714"/>
              <a:gd name="connsiteX0" fmla="*/ 0 w 10387914"/>
              <a:gd name="connsiteY0" fmla="*/ 0 h 6858001"/>
              <a:gd name="connsiteX1" fmla="*/ 10387914 w 10387914"/>
              <a:gd name="connsiteY1" fmla="*/ 0 h 6858001"/>
              <a:gd name="connsiteX2" fmla="*/ 10387914 w 10387914"/>
              <a:gd name="connsiteY2" fmla="*/ 6858000 h 6858001"/>
              <a:gd name="connsiteX3" fmla="*/ 3731739 w 10387914"/>
              <a:gd name="connsiteY3" fmla="*/ 6858001 h 6858001"/>
              <a:gd name="connsiteX4" fmla="*/ 0 w 10387914"/>
              <a:gd name="connsiteY4" fmla="*/ 0 h 6858001"/>
              <a:gd name="connsiteX0" fmla="*/ 0 w 10387914"/>
              <a:gd name="connsiteY0" fmla="*/ 0 h 6858001"/>
              <a:gd name="connsiteX1" fmla="*/ 10387914 w 10387914"/>
              <a:gd name="connsiteY1" fmla="*/ 0 h 6858001"/>
              <a:gd name="connsiteX2" fmla="*/ 10387914 w 10387914"/>
              <a:gd name="connsiteY2" fmla="*/ 6858000 h 6858001"/>
              <a:gd name="connsiteX3" fmla="*/ 3731739 w 10387914"/>
              <a:gd name="connsiteY3" fmla="*/ 6858001 h 6858001"/>
              <a:gd name="connsiteX4" fmla="*/ 0 w 10387914"/>
              <a:gd name="connsiteY4" fmla="*/ 0 h 6858001"/>
              <a:gd name="connsiteX0" fmla="*/ 0 w 10387914"/>
              <a:gd name="connsiteY0" fmla="*/ 0 h 6858001"/>
              <a:gd name="connsiteX1" fmla="*/ 10387914 w 10387914"/>
              <a:gd name="connsiteY1" fmla="*/ 0 h 6858001"/>
              <a:gd name="connsiteX2" fmla="*/ 10387914 w 10387914"/>
              <a:gd name="connsiteY2" fmla="*/ 6858000 h 6858001"/>
              <a:gd name="connsiteX3" fmla="*/ 3731739 w 10387914"/>
              <a:gd name="connsiteY3" fmla="*/ 6858001 h 6858001"/>
              <a:gd name="connsiteX4" fmla="*/ 0 w 10387914"/>
              <a:gd name="connsiteY4" fmla="*/ 0 h 6858001"/>
              <a:gd name="connsiteX0" fmla="*/ 0 w 10387914"/>
              <a:gd name="connsiteY0" fmla="*/ 0 h 6858001"/>
              <a:gd name="connsiteX1" fmla="*/ 10387914 w 10387914"/>
              <a:gd name="connsiteY1" fmla="*/ 0 h 6858001"/>
              <a:gd name="connsiteX2" fmla="*/ 10387914 w 10387914"/>
              <a:gd name="connsiteY2" fmla="*/ 6858000 h 6858001"/>
              <a:gd name="connsiteX3" fmla="*/ 3731739 w 10387914"/>
              <a:gd name="connsiteY3" fmla="*/ 6858001 h 6858001"/>
              <a:gd name="connsiteX4" fmla="*/ 0 w 10387914"/>
              <a:gd name="connsiteY4" fmla="*/ 0 h 6858001"/>
              <a:gd name="connsiteX0" fmla="*/ 0 w 10387914"/>
              <a:gd name="connsiteY0" fmla="*/ 0 h 6858001"/>
              <a:gd name="connsiteX1" fmla="*/ 10387914 w 10387914"/>
              <a:gd name="connsiteY1" fmla="*/ 0 h 6858001"/>
              <a:gd name="connsiteX2" fmla="*/ 10387914 w 10387914"/>
              <a:gd name="connsiteY2" fmla="*/ 6858000 h 6858001"/>
              <a:gd name="connsiteX3" fmla="*/ 3731739 w 10387914"/>
              <a:gd name="connsiteY3" fmla="*/ 6858001 h 6858001"/>
              <a:gd name="connsiteX4" fmla="*/ 0 w 10387914"/>
              <a:gd name="connsiteY4" fmla="*/ 0 h 6858001"/>
              <a:gd name="connsiteX0" fmla="*/ 0 w 10387914"/>
              <a:gd name="connsiteY0" fmla="*/ 0 h 6858001"/>
              <a:gd name="connsiteX1" fmla="*/ 10387914 w 10387914"/>
              <a:gd name="connsiteY1" fmla="*/ 0 h 6858001"/>
              <a:gd name="connsiteX2" fmla="*/ 10387914 w 10387914"/>
              <a:gd name="connsiteY2" fmla="*/ 6858000 h 6858001"/>
              <a:gd name="connsiteX3" fmla="*/ 3731739 w 10387914"/>
              <a:gd name="connsiteY3" fmla="*/ 6858001 h 6858001"/>
              <a:gd name="connsiteX4" fmla="*/ 0 w 10387914"/>
              <a:gd name="connsiteY4" fmla="*/ 0 h 6858001"/>
              <a:gd name="connsiteX0" fmla="*/ 0 w 10387914"/>
              <a:gd name="connsiteY0" fmla="*/ 0 h 6858001"/>
              <a:gd name="connsiteX1" fmla="*/ 10387914 w 10387914"/>
              <a:gd name="connsiteY1" fmla="*/ 0 h 6858001"/>
              <a:gd name="connsiteX2" fmla="*/ 10387914 w 10387914"/>
              <a:gd name="connsiteY2" fmla="*/ 6858000 h 6858001"/>
              <a:gd name="connsiteX3" fmla="*/ 3731739 w 10387914"/>
              <a:gd name="connsiteY3" fmla="*/ 6858001 h 6858001"/>
              <a:gd name="connsiteX4" fmla="*/ 0 w 10387914"/>
              <a:gd name="connsiteY4" fmla="*/ 0 h 6858001"/>
              <a:gd name="connsiteX0" fmla="*/ 0 w 10387914"/>
              <a:gd name="connsiteY0" fmla="*/ 0 h 6858001"/>
              <a:gd name="connsiteX1" fmla="*/ 10387914 w 10387914"/>
              <a:gd name="connsiteY1" fmla="*/ 0 h 6858001"/>
              <a:gd name="connsiteX2" fmla="*/ 10387914 w 10387914"/>
              <a:gd name="connsiteY2" fmla="*/ 6858000 h 6858001"/>
              <a:gd name="connsiteX3" fmla="*/ 3731739 w 10387914"/>
              <a:gd name="connsiteY3" fmla="*/ 6858001 h 6858001"/>
              <a:gd name="connsiteX4" fmla="*/ 0 w 10387914"/>
              <a:gd name="connsiteY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7914" h="6858001">
                <a:moveTo>
                  <a:pt x="0" y="0"/>
                </a:moveTo>
                <a:lnTo>
                  <a:pt x="10387914" y="0"/>
                </a:lnTo>
                <a:lnTo>
                  <a:pt x="10387914" y="6858000"/>
                </a:lnTo>
                <a:lnTo>
                  <a:pt x="3731739" y="6858001"/>
                </a:lnTo>
                <a:cubicBezTo>
                  <a:pt x="6783857" y="247138"/>
                  <a:pt x="1594021" y="1322174"/>
                  <a:pt x="0" y="0"/>
                </a:cubicBezTo>
                <a:close/>
              </a:path>
            </a:pathLst>
          </a:custGeom>
          <a:solidFill>
            <a:srgbClr val="122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26F691-7F84-7131-B2DD-3BB07B4287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2771" y="1988999"/>
            <a:ext cx="5040000" cy="288000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[ TITLE ]</a:t>
            </a:r>
          </a:p>
        </p:txBody>
      </p:sp>
      <p:pic>
        <p:nvPicPr>
          <p:cNvPr id="1026" name="Picture 2" descr="Bordado do símbolo da profissão - Medicina Veterinária">
            <a:extLst>
              <a:ext uri="{FF2B5EF4-FFF2-40B4-BE49-F238E27FC236}">
                <a16:creationId xmlns:a16="http://schemas.microsoft.com/office/drawing/2014/main" id="{766D7A5C-2F43-22D1-161F-956DD0981AD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4" t="24927" r="18116" b="24348"/>
          <a:stretch/>
        </p:blipFill>
        <p:spPr bwMode="auto">
          <a:xfrm>
            <a:off x="1780799" y="2134363"/>
            <a:ext cx="2473078" cy="313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72D9AA-8078-9349-3197-34ABBF567B8D}"/>
              </a:ext>
            </a:extLst>
          </p:cNvPr>
          <p:cNvSpPr txBox="1"/>
          <p:nvPr userDrawn="1"/>
        </p:nvSpPr>
        <p:spPr>
          <a:xfrm>
            <a:off x="1684123" y="1587488"/>
            <a:ext cx="2885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>
                <a:solidFill>
                  <a:schemeClr val="accent6">
                    <a:lumMod val="50000"/>
                  </a:schemeClr>
                </a:solidFill>
              </a:rPr>
              <a:t>Juntos pela</a:t>
            </a:r>
            <a:endParaRPr lang="en-US" sz="36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CD40F8-FFEE-F4E0-1205-41B204500BE5}"/>
              </a:ext>
            </a:extLst>
          </p:cNvPr>
          <p:cNvSpPr txBox="1"/>
          <p:nvPr userDrawn="1"/>
        </p:nvSpPr>
        <p:spPr>
          <a:xfrm>
            <a:off x="-3448944" y="5020876"/>
            <a:ext cx="2672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/>
              <a:t>WIP:</a:t>
            </a:r>
            <a:r>
              <a:rPr lang="pt-BR" sz="2000"/>
              <a:t> WeVets, Cobasi, ABHV, ANMV, Veros, CFMV, etc.</a:t>
            </a:r>
            <a:endParaRPr lang="en-US" sz="2000"/>
          </a:p>
        </p:txBody>
      </p:sp>
      <p:pic>
        <p:nvPicPr>
          <p:cNvPr id="1028" name="Picture 4" descr="logo_abhv | Vet Ypiranga">
            <a:extLst>
              <a:ext uri="{FF2B5EF4-FFF2-40B4-BE49-F238E27FC236}">
                <a16:creationId xmlns:a16="http://schemas.microsoft.com/office/drawing/2014/main" id="{7E0B452B-B294-D83B-9654-DFBA54E32C8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 b="25066"/>
          <a:stretch/>
        </p:blipFill>
        <p:spPr bwMode="auto">
          <a:xfrm>
            <a:off x="194271" y="6206896"/>
            <a:ext cx="1209591" cy="52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783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E1568D-5C6F-D461-AE74-C7A861544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776AB-35C7-4427-A033-ED56C902FF4A}" type="slidenum">
              <a:rPr lang="pt-BR" smtClean="0"/>
              <a:t>‹#›</a:t>
            </a:fld>
            <a:endParaRPr lang="pt-BR"/>
          </a:p>
        </p:txBody>
      </p:sp>
      <p:pic>
        <p:nvPicPr>
          <p:cNvPr id="2" name="Picture 2" descr="Bordado do símbolo da profissão - Medicina Veterinária">
            <a:extLst>
              <a:ext uri="{FF2B5EF4-FFF2-40B4-BE49-F238E27FC236}">
                <a16:creationId xmlns:a16="http://schemas.microsoft.com/office/drawing/2014/main" id="{AF6501C1-0610-0E21-8338-090CD7FD280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4" t="24927" r="18116" b="24348"/>
          <a:stretch/>
        </p:blipFill>
        <p:spPr bwMode="auto">
          <a:xfrm>
            <a:off x="11353800" y="136525"/>
            <a:ext cx="592692" cy="75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27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0"/>
          <p:cNvSpPr/>
          <p:nvPr userDrawn="1"/>
        </p:nvSpPr>
        <p:spPr>
          <a:xfrm>
            <a:off x="9027625" y="417453"/>
            <a:ext cx="2391055" cy="5877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00" tIns="22875" rIns="45700" bIns="22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Lato"/>
              <a:buNone/>
            </a:pPr>
            <a:endParaRPr lang="en-US" sz="2400" b="0" i="0" u="none" strike="noStrike" cap="none" noProof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FB5781-CDDD-64E4-4CF0-20B3C74DC5C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776AB-35C7-4427-A033-ED56C902FF4A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DDA4EB-C5BF-0D00-3798-55C43323EAEC}"/>
              </a:ext>
            </a:extLst>
          </p:cNvPr>
          <p:cNvSpPr/>
          <p:nvPr userDrawn="1"/>
        </p:nvSpPr>
        <p:spPr>
          <a:xfrm>
            <a:off x="12661900" y="3031763"/>
            <a:ext cx="2882900" cy="1197027"/>
          </a:xfrm>
          <a:prstGeom prst="rect">
            <a:avLst/>
          </a:prstGeom>
          <a:solidFill>
            <a:srgbClr val="088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13866F-4397-609A-23AF-9E2A427F7FD0}"/>
              </a:ext>
            </a:extLst>
          </p:cNvPr>
          <p:cNvSpPr/>
          <p:nvPr userDrawn="1"/>
        </p:nvSpPr>
        <p:spPr>
          <a:xfrm>
            <a:off x="12661900" y="4392816"/>
            <a:ext cx="2882900" cy="1197027"/>
          </a:xfrm>
          <a:prstGeom prst="rect">
            <a:avLst/>
          </a:prstGeom>
          <a:solidFill>
            <a:srgbClr val="52BD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E30011-E740-467D-8CD2-F912CDB58683}"/>
              </a:ext>
            </a:extLst>
          </p:cNvPr>
          <p:cNvSpPr/>
          <p:nvPr userDrawn="1"/>
        </p:nvSpPr>
        <p:spPr>
          <a:xfrm>
            <a:off x="12661900" y="309657"/>
            <a:ext cx="2882900" cy="1197027"/>
          </a:xfrm>
          <a:prstGeom prst="rect">
            <a:avLst/>
          </a:prstGeom>
          <a:solidFill>
            <a:srgbClr val="122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4357F7-FA70-C810-8400-379F227EDE67}"/>
              </a:ext>
            </a:extLst>
          </p:cNvPr>
          <p:cNvSpPr/>
          <p:nvPr userDrawn="1"/>
        </p:nvSpPr>
        <p:spPr>
          <a:xfrm>
            <a:off x="12661900" y="1670710"/>
            <a:ext cx="2882900" cy="1197027"/>
          </a:xfrm>
          <a:prstGeom prst="rect">
            <a:avLst/>
          </a:prstGeom>
          <a:solidFill>
            <a:srgbClr val="3644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A7F3874-BDEC-06B3-4C1F-A88B5C8CCAB5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27010" y="6356350"/>
            <a:ext cx="4113690" cy="365782"/>
          </a:xfrm>
          <a:prstGeom prst="rect">
            <a:avLst/>
          </a:prstGeom>
        </p:spPr>
        <p:txBody>
          <a:bodyPr anchor="b"/>
          <a:lstStyle>
            <a:lvl1pPr algn="ctr">
              <a:defRPr sz="900">
                <a:latin typeface="Montserrat" panose="00000500000000000000" pitchFamily="2" charset="0"/>
              </a:defRPr>
            </a:lvl1pPr>
          </a:lstStyle>
          <a:p>
            <a:r>
              <a:rPr lang="en-US" noProof="0"/>
              <a:t>Private and confidential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04E59BD-27CD-FA56-DD03-9BBD98DEDA53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057047" y="6356350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sz="900">
                <a:latin typeface="Montserrat" panose="00000500000000000000" pitchFamily="2" charset="0"/>
              </a:defRPr>
            </a:lvl1pPr>
          </a:lstStyle>
          <a:p>
            <a:r>
              <a:rPr lang="en-US" noProof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5736059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6" r:id="rId1"/>
    <p:sldLayoutId id="2147483835" r:id="rId2"/>
    <p:sldLayoutId id="2147483836" r:id="rId3"/>
    <p:sldLayoutId id="2147483839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chart" Target="../charts/chart5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FDD8DD-4B9A-6C0C-F12F-CD5F85A13A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/>
              <a:t>Impactos da Reforma Tributária na Saúde Veterinária</a:t>
            </a:r>
            <a:endParaRPr lang="pt-BR" sz="2000" b="0" i="1"/>
          </a:p>
        </p:txBody>
      </p:sp>
    </p:spTree>
    <p:extLst>
      <p:ext uri="{BB962C8B-B14F-4D97-AF65-F5344CB8AC3E}">
        <p14:creationId xmlns:p14="http://schemas.microsoft.com/office/powerpoint/2010/main" val="2968426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B0AD79-CF98-4266-5312-1A5B1DF66DD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pt-BR" dirty="0"/>
              <a:t>Prevenção integrada. A saúde do meio ambiente, humana e animal estão interconectadas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95758-739A-AA1D-E43F-E8F771F7950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92890" y="18840"/>
            <a:ext cx="9864000" cy="489829"/>
          </a:xfrm>
        </p:spPr>
        <p:txBody>
          <a:bodyPr/>
          <a:lstStyle/>
          <a:p>
            <a:r>
              <a:rPr lang="pt-BR" dirty="0"/>
              <a:t>Saúde Única (Saúde Humana, Animal e Ambiental)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15627C-1ADE-F668-F56E-AA816D41221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6655" y="7124461"/>
            <a:ext cx="4383688" cy="38189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841D5-FEA3-29A4-3847-63595D6E2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C380-18F0-467A-AC8A-571398F19A83}" type="slidenum">
              <a:rPr lang="pt-BR" smtClean="0"/>
              <a:pPr/>
              <a:t>2</a:t>
            </a:fld>
            <a:endParaRPr lang="pt-BR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34E2EB8-ADE3-14F0-0E0F-45AA12AE88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199"/>
          <a:stretch/>
        </p:blipFill>
        <p:spPr>
          <a:xfrm>
            <a:off x="2186239" y="1927925"/>
            <a:ext cx="1365216" cy="735173"/>
          </a:xfrm>
          <a:prstGeom prst="rect">
            <a:avLst/>
          </a:prstGeom>
        </p:spPr>
      </p:pic>
      <p:pic>
        <p:nvPicPr>
          <p:cNvPr id="1026" name="Picture 2" descr="Wet markets' launched the coronavirus. Here's what you need to know.">
            <a:extLst>
              <a:ext uri="{FF2B5EF4-FFF2-40B4-BE49-F238E27FC236}">
                <a16:creationId xmlns:a16="http://schemas.microsoft.com/office/drawing/2014/main" id="{A1E6BE48-E6AA-F7E1-717A-666A79FFD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312" y="4797119"/>
            <a:ext cx="2417299" cy="161227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nistério da Saúde Logo PNG Vector (CDR) Free Download">
            <a:extLst>
              <a:ext uri="{FF2B5EF4-FFF2-40B4-BE49-F238E27FC236}">
                <a16:creationId xmlns:a16="http://schemas.microsoft.com/office/drawing/2014/main" id="{95F295CD-9E5B-58B4-CF82-19A41B44C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3" y="1921347"/>
            <a:ext cx="1335897" cy="48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3369BC0-CDB2-7B74-E914-CC981DFCE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0" y="2055498"/>
            <a:ext cx="6811787" cy="37790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5E468FD-CD6F-A78F-CF29-AF1197F5FE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9671" y="949809"/>
            <a:ext cx="2815510" cy="1511586"/>
          </a:xfrm>
          <a:prstGeom prst="ellipse">
            <a:avLst/>
          </a:prstGeom>
        </p:spPr>
      </p:pic>
      <p:pic>
        <p:nvPicPr>
          <p:cNvPr id="1030" name="Picture 6" descr="Foto dois filhotes de onças-pintadas encontrados em Caiamam, no Pantanal">
            <a:extLst>
              <a:ext uri="{FF2B5EF4-FFF2-40B4-BE49-F238E27FC236}">
                <a16:creationId xmlns:a16="http://schemas.microsoft.com/office/drawing/2014/main" id="{BD5B1C66-EF80-0EE9-B13B-F9C8DEDF7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148" y="1617287"/>
            <a:ext cx="2965619" cy="166816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C9A2E2-7866-DA75-03FF-CACB838D3A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2377" y="3010732"/>
            <a:ext cx="2354567" cy="1612280"/>
          </a:xfrm>
          <a:prstGeom prst="ellipse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CBC1F60-5D7F-4DEE-9127-3498D198A9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0910" y="3429000"/>
            <a:ext cx="2965619" cy="1612281"/>
          </a:xfrm>
          <a:prstGeom prst="ellipse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C36129A-3F64-5DD4-974C-8B72C5D3596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b="88464"/>
          <a:stretch/>
        </p:blipFill>
        <p:spPr>
          <a:xfrm>
            <a:off x="322679" y="863000"/>
            <a:ext cx="6629928" cy="433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4BA8ED-9510-78AF-0B50-EDF3FC6B79EB}"/>
              </a:ext>
            </a:extLst>
          </p:cNvPr>
          <p:cNvSpPr txBox="1"/>
          <p:nvPr/>
        </p:nvSpPr>
        <p:spPr>
          <a:xfrm>
            <a:off x="3983733" y="3167390"/>
            <a:ext cx="1568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Doenças Zoonóticas!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AE3E6D-F17C-7813-AFCC-F776DC5FE622}"/>
              </a:ext>
            </a:extLst>
          </p:cNvPr>
          <p:cNvCxnSpPr>
            <a:endCxn id="6" idx="1"/>
          </p:cNvCxnSpPr>
          <p:nvPr/>
        </p:nvCxnSpPr>
        <p:spPr>
          <a:xfrm flipV="1">
            <a:off x="3551455" y="3429000"/>
            <a:ext cx="432278" cy="3878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694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95758-739A-AA1D-E43F-E8F771F7950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92890" y="18840"/>
            <a:ext cx="9864000" cy="489829"/>
          </a:xfrm>
        </p:spPr>
        <p:txBody>
          <a:bodyPr/>
          <a:lstStyle/>
          <a:p>
            <a:r>
              <a:rPr lang="pt-BR" dirty="0"/>
              <a:t>O Pleito: Saúde Veterinária é Saúde!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15627C-1ADE-F668-F56E-AA816D41221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6655" y="7124461"/>
            <a:ext cx="4383688" cy="38189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841D5-FEA3-29A4-3847-63595D6E2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C380-18F0-467A-AC8A-571398F19A83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00D177-7820-6139-3FFF-304816B23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072" y="2007444"/>
            <a:ext cx="6999457" cy="4248992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E98215E-605C-F079-C0D4-A1ECCFD4503D}"/>
              </a:ext>
            </a:extLst>
          </p:cNvPr>
          <p:cNvSpPr txBox="1">
            <a:spLocks/>
          </p:cNvSpPr>
          <p:nvPr/>
        </p:nvSpPr>
        <p:spPr>
          <a:xfrm>
            <a:off x="4804038" y="1649177"/>
            <a:ext cx="3724682" cy="489829"/>
          </a:xfr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05446E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200" dirty="0"/>
              <a:t>Licença, Alvarás e Orientações Regulatórias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DA94C3-6E93-42A2-AE6E-EF40913D9806}"/>
              </a:ext>
            </a:extLst>
          </p:cNvPr>
          <p:cNvSpPr txBox="1">
            <a:spLocks/>
          </p:cNvSpPr>
          <p:nvPr/>
        </p:nvSpPr>
        <p:spPr>
          <a:xfrm>
            <a:off x="372438" y="1649178"/>
            <a:ext cx="4027657" cy="489829"/>
          </a:xfr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05446E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200" dirty="0"/>
              <a:t>Comparações Hospital Veterinário e Humanos: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C1FCB6C-DC08-D1DB-D541-B405AA5EC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78" y="2079861"/>
            <a:ext cx="4424571" cy="402393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D8075CE-91C3-DFEE-9FE9-17FEAA08A051}"/>
              </a:ext>
            </a:extLst>
          </p:cNvPr>
          <p:cNvSpPr/>
          <p:nvPr/>
        </p:nvSpPr>
        <p:spPr>
          <a:xfrm>
            <a:off x="1056774" y="695054"/>
            <a:ext cx="1741714" cy="66402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Materiais Radioativos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D148A71-2CA9-33EC-FF9B-109DCC8B2BAD}"/>
              </a:ext>
            </a:extLst>
          </p:cNvPr>
          <p:cNvSpPr/>
          <p:nvPr/>
        </p:nvSpPr>
        <p:spPr>
          <a:xfrm>
            <a:off x="3102263" y="695054"/>
            <a:ext cx="2048905" cy="66402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Amostras biológicas e agentes patógenos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DC234D9-8987-A1F2-FF21-FD2252320F8B}"/>
              </a:ext>
            </a:extLst>
          </p:cNvPr>
          <p:cNvSpPr/>
          <p:nvPr/>
        </p:nvSpPr>
        <p:spPr>
          <a:xfrm>
            <a:off x="5454943" y="695054"/>
            <a:ext cx="1741714" cy="66402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Drogas Controladas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9FD33F-4F99-8FC1-6CE8-408A89F27391}"/>
              </a:ext>
            </a:extLst>
          </p:cNvPr>
          <p:cNvSpPr/>
          <p:nvPr/>
        </p:nvSpPr>
        <p:spPr>
          <a:xfrm>
            <a:off x="7500432" y="695054"/>
            <a:ext cx="3156458" cy="66402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Fiscalização pelas secretárias de Saúde e Conselhos de Classe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126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8857CF-D594-1E95-8FD5-66814F887E83}"/>
              </a:ext>
            </a:extLst>
          </p:cNvPr>
          <p:cNvSpPr/>
          <p:nvPr/>
        </p:nvSpPr>
        <p:spPr>
          <a:xfrm>
            <a:off x="1435719" y="3390905"/>
            <a:ext cx="545834" cy="1812983"/>
          </a:xfrm>
          <a:prstGeom prst="rect">
            <a:avLst/>
          </a:prstGeom>
          <a:solidFill>
            <a:srgbClr val="FFDDDD"/>
          </a:solidFill>
          <a:ln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0E6447-4F04-8562-D20E-E9917958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19" y="1701517"/>
            <a:ext cx="8000948" cy="480206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95758-739A-AA1D-E43F-E8F771F7950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92890" y="18840"/>
            <a:ext cx="9864000" cy="489829"/>
          </a:xfrm>
        </p:spPr>
        <p:txBody>
          <a:bodyPr/>
          <a:lstStyle/>
          <a:p>
            <a:r>
              <a:rPr lang="pt-BR" dirty="0"/>
              <a:t>A realidade do </a:t>
            </a:r>
            <a:r>
              <a:rPr lang="pt-BR"/>
              <a:t>Médico Veterinário</a:t>
            </a:r>
            <a:endParaRPr lang="pt-B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15627C-1ADE-F668-F56E-AA816D41221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6655" y="7124461"/>
            <a:ext cx="4383688" cy="38189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841D5-FEA3-29A4-3847-63595D6E2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C380-18F0-467A-AC8A-571398F19A83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DEEFD2-D8ED-7107-C251-3DDD0E810AEB}"/>
              </a:ext>
            </a:extLst>
          </p:cNvPr>
          <p:cNvSpPr txBox="1"/>
          <p:nvPr/>
        </p:nvSpPr>
        <p:spPr>
          <a:xfrm>
            <a:off x="939426" y="1297531"/>
            <a:ext cx="28216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i="1"/>
              <a:t>Renda mensal média na área de veterinária</a:t>
            </a:r>
            <a:r>
              <a:rPr lang="pt-BR" sz="1000" i="1" baseline="30000"/>
              <a:t>(2)</a:t>
            </a:r>
            <a:endParaRPr lang="en-US" sz="1000" i="1" baseline="30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5AB48-C126-2C99-6BE2-ADF11110BEA5}"/>
              </a:ext>
            </a:extLst>
          </p:cNvPr>
          <p:cNvSpPr txBox="1"/>
          <p:nvPr/>
        </p:nvSpPr>
        <p:spPr>
          <a:xfrm>
            <a:off x="939425" y="602636"/>
            <a:ext cx="73443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~50%</a:t>
            </a:r>
            <a:r>
              <a:rPr lang="pt-BR" sz="1200" b="1" dirty="0">
                <a:solidFill>
                  <a:srgbClr val="C00000"/>
                </a:solidFill>
              </a:rPr>
              <a:t> </a:t>
            </a:r>
            <a:r>
              <a:rPr lang="pt-BR" sz="1200" b="1" dirty="0"/>
              <a:t>dos médicos-veterinários tem renda mensal inferior a R$5mil, e a média nacional de </a:t>
            </a:r>
            <a:r>
              <a:rPr lang="pt-BR" sz="1800" b="1" dirty="0"/>
              <a:t>R$ 4mil. </a:t>
            </a:r>
            <a:r>
              <a:rPr lang="pt-BR" sz="1800" b="1" u="sng" dirty="0">
                <a:solidFill>
                  <a:srgbClr val="C00000"/>
                </a:solidFill>
              </a:rPr>
              <a:t>Com R$/h inferior a motoristas de aplicativo</a:t>
            </a:r>
            <a:endParaRPr lang="pt-BR" sz="1200" b="1" i="1" u="sng" baseline="30000" dirty="0">
              <a:solidFill>
                <a:srgbClr val="C00000"/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B30CE03-F477-72B1-ABF7-4859A070EB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7736372"/>
              </p:ext>
            </p:extLst>
          </p:nvPr>
        </p:nvGraphicFramePr>
        <p:xfrm>
          <a:off x="8517322" y="3675122"/>
          <a:ext cx="1159856" cy="1225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3197B49-1AAB-88A8-7FDA-B0CBAED10B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5118583"/>
              </p:ext>
            </p:extLst>
          </p:nvPr>
        </p:nvGraphicFramePr>
        <p:xfrm>
          <a:off x="8491500" y="1266063"/>
          <a:ext cx="1159856" cy="1225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EEF8086-155D-1621-9441-694EEB01FFA2}"/>
              </a:ext>
            </a:extLst>
          </p:cNvPr>
          <p:cNvSpPr txBox="1"/>
          <p:nvPr/>
        </p:nvSpPr>
        <p:spPr>
          <a:xfrm>
            <a:off x="8812705" y="40907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>
                <a:solidFill>
                  <a:srgbClr val="C00000"/>
                </a:solidFill>
              </a:rPr>
              <a:t>52%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C81BE9-9385-7601-697B-BBC827A92180}"/>
              </a:ext>
            </a:extLst>
          </p:cNvPr>
          <p:cNvSpPr txBox="1"/>
          <p:nvPr/>
        </p:nvSpPr>
        <p:spPr>
          <a:xfrm>
            <a:off x="8773362" y="168713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>
                <a:solidFill>
                  <a:srgbClr val="C00000"/>
                </a:solidFill>
              </a:rPr>
              <a:t>60%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AFC558-80C2-37ED-3D1A-409274A113C8}"/>
              </a:ext>
            </a:extLst>
          </p:cNvPr>
          <p:cNvSpPr txBox="1"/>
          <p:nvPr/>
        </p:nvSpPr>
        <p:spPr>
          <a:xfrm>
            <a:off x="9489403" y="1597664"/>
            <a:ext cx="1132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/>
              <a:t>Já pensou em abandonar a profissão</a:t>
            </a:r>
            <a:endParaRPr lang="en-US" sz="1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4E48D8-F8B1-3A59-8ED1-06B23066A2F5}"/>
              </a:ext>
            </a:extLst>
          </p:cNvPr>
          <p:cNvSpPr txBox="1"/>
          <p:nvPr/>
        </p:nvSpPr>
        <p:spPr>
          <a:xfrm>
            <a:off x="9525889" y="3863625"/>
            <a:ext cx="16498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/>
              <a:t>Já se considerou ou ainda se considera subempregado</a:t>
            </a:r>
            <a:endParaRPr lang="en-US" sz="10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0251BD-4F8A-2F9F-8BAA-1F6DD0D2BDA3}"/>
              </a:ext>
            </a:extLst>
          </p:cNvPr>
          <p:cNvSpPr/>
          <p:nvPr/>
        </p:nvSpPr>
        <p:spPr>
          <a:xfrm>
            <a:off x="8430970" y="1389882"/>
            <a:ext cx="2821607" cy="35996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3358D493-F5C8-854B-E0A0-AB655410A5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294203"/>
              </p:ext>
            </p:extLst>
          </p:nvPr>
        </p:nvGraphicFramePr>
        <p:xfrm>
          <a:off x="8492578" y="2491805"/>
          <a:ext cx="1159856" cy="1225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92CF8F29-0B0C-DF65-68DC-6AAEC844A06A}"/>
              </a:ext>
            </a:extLst>
          </p:cNvPr>
          <p:cNvSpPr txBox="1"/>
          <p:nvPr/>
        </p:nvSpPr>
        <p:spPr>
          <a:xfrm>
            <a:off x="8785291" y="291488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>
                <a:solidFill>
                  <a:srgbClr val="C00000"/>
                </a:solidFill>
              </a:rPr>
              <a:t>89%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3D9E08-F125-D316-C77F-8C16F170EA22}"/>
              </a:ext>
            </a:extLst>
          </p:cNvPr>
          <p:cNvSpPr txBox="1"/>
          <p:nvPr/>
        </p:nvSpPr>
        <p:spPr>
          <a:xfrm>
            <a:off x="9501332" y="2825408"/>
            <a:ext cx="1898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/>
              <a:t>Se sentem completamente esquecidos pelo poder público</a:t>
            </a:r>
            <a:endParaRPr lang="en-US" sz="1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5836C-257B-C6CB-BEC4-8557FB6FA527}"/>
              </a:ext>
            </a:extLst>
          </p:cNvPr>
          <p:cNvSpPr txBox="1"/>
          <p:nvPr/>
        </p:nvSpPr>
        <p:spPr>
          <a:xfrm>
            <a:off x="1382485" y="6270171"/>
            <a:ext cx="4833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Censo Demográfico Médico-Veterinário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AA9D8D-0FBB-C103-0EB3-ADF881BDB17A}"/>
              </a:ext>
            </a:extLst>
          </p:cNvPr>
          <p:cNvSpPr/>
          <p:nvPr/>
        </p:nvSpPr>
        <p:spPr>
          <a:xfrm>
            <a:off x="1170229" y="5406965"/>
            <a:ext cx="1741714" cy="66402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Isonomia legal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6D07CF-A75E-21B0-30C3-952E648E2F98}"/>
              </a:ext>
            </a:extLst>
          </p:cNvPr>
          <p:cNvSpPr/>
          <p:nvPr/>
        </p:nvSpPr>
        <p:spPr>
          <a:xfrm>
            <a:off x="3215718" y="5406965"/>
            <a:ext cx="2048905" cy="66402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Segurança Jurídica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F651D2-EEC6-A4E2-24E9-1562B24E65FB}"/>
              </a:ext>
            </a:extLst>
          </p:cNvPr>
          <p:cNvSpPr/>
          <p:nvPr/>
        </p:nvSpPr>
        <p:spPr>
          <a:xfrm>
            <a:off x="5568398" y="5406965"/>
            <a:ext cx="1741714" cy="66402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Investimentos</a:t>
            </a:r>
          </a:p>
          <a:p>
            <a:pPr algn="ctr"/>
            <a:r>
              <a:rPr lang="pt-BR" dirty="0"/>
              <a:t>(+ Produtividade)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9D94E9-EFDA-48BB-94B4-1DE2A17E190D}"/>
              </a:ext>
            </a:extLst>
          </p:cNvPr>
          <p:cNvSpPr/>
          <p:nvPr/>
        </p:nvSpPr>
        <p:spPr>
          <a:xfrm>
            <a:off x="7838186" y="5440286"/>
            <a:ext cx="3156458" cy="66402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Aumento da Remuneração Médica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7AADCC-4FDE-F1E5-61F8-AFE9562E4F99}"/>
              </a:ext>
            </a:extLst>
          </p:cNvPr>
          <p:cNvSpPr txBox="1"/>
          <p:nvPr/>
        </p:nvSpPr>
        <p:spPr>
          <a:xfrm>
            <a:off x="2911943" y="5516011"/>
            <a:ext cx="663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122439"/>
                </a:solidFill>
              </a:rPr>
              <a:t>+</a:t>
            </a:r>
            <a:endParaRPr lang="en-US" sz="2000" b="1" dirty="0">
              <a:solidFill>
                <a:srgbClr val="122439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1435D4-C1FC-E1C3-3D7F-4495523E67F1}"/>
              </a:ext>
            </a:extLst>
          </p:cNvPr>
          <p:cNvSpPr txBox="1"/>
          <p:nvPr/>
        </p:nvSpPr>
        <p:spPr>
          <a:xfrm>
            <a:off x="5226363" y="5571010"/>
            <a:ext cx="511366" cy="402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122439"/>
                </a:solidFill>
              </a:rPr>
              <a:t>=</a:t>
            </a:r>
            <a:endParaRPr lang="en-US" sz="2000" b="1" dirty="0">
              <a:solidFill>
                <a:srgbClr val="122439"/>
              </a:solidFill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A2C6F68E-3231-7962-C6B3-A3440396B650}"/>
              </a:ext>
            </a:extLst>
          </p:cNvPr>
          <p:cNvSpPr/>
          <p:nvPr/>
        </p:nvSpPr>
        <p:spPr>
          <a:xfrm>
            <a:off x="7423865" y="5648029"/>
            <a:ext cx="300567" cy="181900"/>
          </a:xfrm>
          <a:prstGeom prst="rightArrow">
            <a:avLst/>
          </a:prstGeom>
          <a:solidFill>
            <a:srgbClr val="122439"/>
          </a:solidFill>
          <a:ln>
            <a:solidFill>
              <a:srgbClr val="12243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34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95758-739A-AA1D-E43F-E8F771F7950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92890" y="18840"/>
            <a:ext cx="9864000" cy="489829"/>
          </a:xfrm>
        </p:spPr>
        <p:txBody>
          <a:bodyPr/>
          <a:lstStyle/>
          <a:p>
            <a:r>
              <a:rPr lang="pt-BR" dirty="0"/>
              <a:t>Impacto na População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15627C-1ADE-F668-F56E-AA816D41221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6655" y="7124461"/>
            <a:ext cx="4383688" cy="38189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841D5-FEA3-29A4-3847-63595D6E2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C380-18F0-467A-AC8A-571398F19A83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5836C-257B-C6CB-BEC4-8557FB6FA527}"/>
              </a:ext>
            </a:extLst>
          </p:cNvPr>
          <p:cNvSpPr txBox="1"/>
          <p:nvPr/>
        </p:nvSpPr>
        <p:spPr>
          <a:xfrm>
            <a:off x="311870" y="6293786"/>
            <a:ext cx="4833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IPEA, SIDAN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8EB2F7E-84E6-F378-1A78-8BF29AB06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32" y="1260861"/>
            <a:ext cx="5303110" cy="3215674"/>
          </a:xfrm>
          <a:prstGeom prst="rect">
            <a:avLst/>
          </a:prstGeom>
        </p:spPr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0534E70-8978-3E62-15F5-8A1930704267}"/>
              </a:ext>
            </a:extLst>
          </p:cNvPr>
          <p:cNvSpPr txBox="1">
            <a:spLocks/>
          </p:cNvSpPr>
          <p:nvPr/>
        </p:nvSpPr>
        <p:spPr>
          <a:xfrm>
            <a:off x="536655" y="6410615"/>
            <a:ext cx="4383688" cy="381896"/>
          </a:xfrm>
        </p:spPr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00" b="0" i="0" u="none" strike="noStrike" cap="none">
                <a:solidFill>
                  <a:srgbClr val="05446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/>
              <a:t>Fontes: SIDAN; Atendimento Humanizado no Mercado Pet e Satisfação do Consumidor</a:t>
            </a:r>
            <a:endParaRPr lang="en-US" dirty="0"/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D5EA2A7A-C0C9-2307-97CF-94C7B280F8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010545"/>
              </p:ext>
            </p:extLst>
          </p:nvPr>
        </p:nvGraphicFramePr>
        <p:xfrm>
          <a:off x="6471357" y="536196"/>
          <a:ext cx="1159856" cy="1225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E54F8289-DA52-7D57-6228-3BBC652FE029}"/>
              </a:ext>
            </a:extLst>
          </p:cNvPr>
          <p:cNvSpPr txBox="1"/>
          <p:nvPr/>
        </p:nvSpPr>
        <p:spPr>
          <a:xfrm>
            <a:off x="6753219" y="95727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>
                <a:solidFill>
                  <a:srgbClr val="C00000"/>
                </a:solidFill>
              </a:rPr>
              <a:t>53%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9BF9CD-ACD4-CBCF-B3B1-52E65E5EBD0C}"/>
              </a:ext>
            </a:extLst>
          </p:cNvPr>
          <p:cNvSpPr txBox="1"/>
          <p:nvPr/>
        </p:nvSpPr>
        <p:spPr>
          <a:xfrm>
            <a:off x="7536637" y="1018826"/>
            <a:ext cx="2301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/>
              <a:t>Dos Domicílios tem pet</a:t>
            </a:r>
            <a:endParaRPr lang="en-US" sz="1000" b="1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F3FA978-06CF-C734-2262-6A8AAF43B7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311"/>
          <a:stretch/>
        </p:blipFill>
        <p:spPr>
          <a:xfrm>
            <a:off x="6880771" y="1686122"/>
            <a:ext cx="2605414" cy="1802755"/>
          </a:xfrm>
          <a:prstGeom prst="rect">
            <a:avLst/>
          </a:prstGeom>
        </p:spPr>
      </p:pic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B4BA0038-373F-61EA-BF62-43A0F9BC6C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8082202"/>
              </p:ext>
            </p:extLst>
          </p:nvPr>
        </p:nvGraphicFramePr>
        <p:xfrm>
          <a:off x="6546644" y="3549925"/>
          <a:ext cx="1159856" cy="1225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FA485BDF-0BF1-12E7-160C-7F0F50D54BC8}"/>
              </a:ext>
            </a:extLst>
          </p:cNvPr>
          <p:cNvSpPr txBox="1"/>
          <p:nvPr/>
        </p:nvSpPr>
        <p:spPr>
          <a:xfrm>
            <a:off x="6828506" y="39710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>
                <a:solidFill>
                  <a:srgbClr val="C00000"/>
                </a:solidFill>
              </a:rPr>
              <a:t>83%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C3C63C-26F2-65C1-519F-3F8C4766026D}"/>
              </a:ext>
            </a:extLst>
          </p:cNvPr>
          <p:cNvSpPr txBox="1"/>
          <p:nvPr/>
        </p:nvSpPr>
        <p:spPr>
          <a:xfrm>
            <a:off x="7631213" y="3848396"/>
            <a:ext cx="3333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/>
              <a:t>Dos tutores consideram seus pets como filho ou membro da família. Somente 17% enxergam seus pets como “animais de companhia”</a:t>
            </a:r>
            <a:endParaRPr lang="en-US" sz="1000" b="1" dirty="0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930B4001-9696-AF12-298B-6BA5A893A360}"/>
              </a:ext>
            </a:extLst>
          </p:cNvPr>
          <p:cNvSpPr/>
          <p:nvPr/>
        </p:nvSpPr>
        <p:spPr>
          <a:xfrm rot="5400000">
            <a:off x="8075293" y="4654179"/>
            <a:ext cx="553998" cy="4551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11BCD9ED-CBA0-123E-B485-C4688F1AE8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6644" y="5175129"/>
            <a:ext cx="3807691" cy="1219844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4F2C0F4-A704-E8A7-9517-D7594E26F058}"/>
              </a:ext>
            </a:extLst>
          </p:cNvPr>
          <p:cNvSpPr txBox="1"/>
          <p:nvPr/>
        </p:nvSpPr>
        <p:spPr>
          <a:xfrm>
            <a:off x="8579886" y="4668353"/>
            <a:ext cx="12582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002060"/>
                </a:solidFill>
              </a:rPr>
              <a:t>Pressão Pública</a:t>
            </a:r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F512D29-9D8C-D58C-D9E5-D804BA64E73C}"/>
              </a:ext>
            </a:extLst>
          </p:cNvPr>
          <p:cNvSpPr txBox="1"/>
          <p:nvPr/>
        </p:nvSpPr>
        <p:spPr>
          <a:xfrm>
            <a:off x="10497557" y="5310610"/>
            <a:ext cx="15039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b="1" dirty="0">
                <a:solidFill>
                  <a:srgbClr val="002060"/>
                </a:solidFill>
              </a:rPr>
              <a:t>Poder público mais gasta do que arrecada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000" b="1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9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95758-739A-AA1D-E43F-E8F771F7950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1439" y="241205"/>
            <a:ext cx="9864000" cy="489829"/>
          </a:xfrm>
        </p:spPr>
        <p:txBody>
          <a:bodyPr/>
          <a:lstStyle/>
          <a:p>
            <a:r>
              <a:rPr lang="pt-BR" dirty="0"/>
              <a:t>Impacto Fiscal | Impacto para a União | </a:t>
            </a:r>
            <a:r>
              <a:rPr lang="pt-BR" dirty="0">
                <a:solidFill>
                  <a:srgbClr val="C00000"/>
                </a:solidFill>
                <a:highlight>
                  <a:srgbClr val="FFFF00"/>
                </a:highlight>
              </a:rPr>
              <a:t>O Impacto é Zero!!!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15627C-1ADE-F668-F56E-AA816D41221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6655" y="7124461"/>
            <a:ext cx="4383688" cy="38189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841D5-FEA3-29A4-3847-63595D6E2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C380-18F0-467A-AC8A-571398F19A83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5836C-257B-C6CB-BEC4-8557FB6FA527}"/>
              </a:ext>
            </a:extLst>
          </p:cNvPr>
          <p:cNvSpPr txBox="1"/>
          <p:nvPr/>
        </p:nvSpPr>
        <p:spPr>
          <a:xfrm>
            <a:off x="99032" y="6449154"/>
            <a:ext cx="4833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Receita Federal</a:t>
            </a:r>
            <a:endParaRPr lang="en-US" sz="1200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21E7B98-A40C-2BAD-A7CA-E91ACE0C95E5}"/>
              </a:ext>
            </a:extLst>
          </p:cNvPr>
          <p:cNvSpPr/>
          <p:nvPr/>
        </p:nvSpPr>
        <p:spPr>
          <a:xfrm>
            <a:off x="6786642" y="1109143"/>
            <a:ext cx="685800" cy="4870450"/>
          </a:xfrm>
          <a:custGeom>
            <a:avLst/>
            <a:gdLst>
              <a:gd name="connsiteX0" fmla="*/ 0 w 685800"/>
              <a:gd name="connsiteY0" fmla="*/ 419100 h 5080000"/>
              <a:gd name="connsiteX1" fmla="*/ 685800 w 685800"/>
              <a:gd name="connsiteY1" fmla="*/ 0 h 5080000"/>
              <a:gd name="connsiteX2" fmla="*/ 685800 w 685800"/>
              <a:gd name="connsiteY2" fmla="*/ 5080000 h 5080000"/>
              <a:gd name="connsiteX3" fmla="*/ 38100 w 685800"/>
              <a:gd name="connsiteY3" fmla="*/ 4826000 h 5080000"/>
              <a:gd name="connsiteX4" fmla="*/ 0 w 685800"/>
              <a:gd name="connsiteY4" fmla="*/ 419100 h 5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" h="5080000">
                <a:moveTo>
                  <a:pt x="0" y="419100"/>
                </a:moveTo>
                <a:lnTo>
                  <a:pt x="685800" y="0"/>
                </a:lnTo>
                <a:lnTo>
                  <a:pt x="685800" y="5080000"/>
                </a:lnTo>
                <a:lnTo>
                  <a:pt x="38100" y="48260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EC7C76-4652-56B2-7963-FEF7F0CE2236}"/>
              </a:ext>
            </a:extLst>
          </p:cNvPr>
          <p:cNvSpPr/>
          <p:nvPr/>
        </p:nvSpPr>
        <p:spPr>
          <a:xfrm>
            <a:off x="7459742" y="1109143"/>
            <a:ext cx="4186156" cy="48675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Table 14">
            <a:extLst>
              <a:ext uri="{FF2B5EF4-FFF2-40B4-BE49-F238E27FC236}">
                <a16:creationId xmlns:a16="http://schemas.microsoft.com/office/drawing/2014/main" id="{2B2A6E31-EF2F-AB3A-43E7-115BEF4D59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272574"/>
              </p:ext>
            </p:extLst>
          </p:nvPr>
        </p:nvGraphicFramePr>
        <p:xfrm>
          <a:off x="7746812" y="1603580"/>
          <a:ext cx="3720000" cy="1800000"/>
        </p:xfrm>
        <a:graphic>
          <a:graphicData uri="http://schemas.openxmlformats.org/drawingml/2006/table">
            <a:tbl>
              <a:tblPr firstRow="1" bandRow="1">
                <a:tableStyleId>{A1EECA26-630C-4FC6-AA19-88CF51796DAE}</a:tableStyleId>
              </a:tblPr>
              <a:tblGrid>
                <a:gridCol w="1240000">
                  <a:extLst>
                    <a:ext uri="{9D8B030D-6E8A-4147-A177-3AD203B41FA5}">
                      <a16:colId xmlns:a16="http://schemas.microsoft.com/office/drawing/2014/main" val="1385499083"/>
                    </a:ext>
                  </a:extLst>
                </a:gridCol>
                <a:gridCol w="1240000">
                  <a:extLst>
                    <a:ext uri="{9D8B030D-6E8A-4147-A177-3AD203B41FA5}">
                      <a16:colId xmlns:a16="http://schemas.microsoft.com/office/drawing/2014/main" val="2993747879"/>
                    </a:ext>
                  </a:extLst>
                </a:gridCol>
                <a:gridCol w="1240000">
                  <a:extLst>
                    <a:ext uri="{9D8B030D-6E8A-4147-A177-3AD203B41FA5}">
                      <a16:colId xmlns:a16="http://schemas.microsoft.com/office/drawing/2014/main" val="283361473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n-US" sz="1000" noProof="0" err="1">
                          <a:solidFill>
                            <a:srgbClr val="122439"/>
                          </a:solidFill>
                          <a:latin typeface="+mn-lt"/>
                        </a:rPr>
                        <a:t>Estalecimentos</a:t>
                      </a:r>
                      <a:endParaRPr lang="en-US" sz="1000" noProof="0">
                        <a:solidFill>
                          <a:srgbClr val="122439"/>
                        </a:solidFill>
                        <a:latin typeface="+mn-lt"/>
                      </a:endParaRPr>
                    </a:p>
                  </a:txBody>
                  <a:tcPr marL="144000" marR="35254" marT="50292" marB="50292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1224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noProof="0">
                          <a:solidFill>
                            <a:srgbClr val="122439"/>
                          </a:solidFill>
                          <a:latin typeface="+mn-lt"/>
                        </a:rPr>
                        <a:t>2017</a:t>
                      </a:r>
                      <a:endParaRPr lang="en-US" sz="1000" noProof="0">
                        <a:solidFill>
                          <a:srgbClr val="122439"/>
                        </a:solidFill>
                        <a:latin typeface="+mn-lt"/>
                      </a:endParaRPr>
                    </a:p>
                  </a:txBody>
                  <a:tcPr marL="35254" marR="35254" marT="50292" marB="50292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1224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>
                          <a:solidFill>
                            <a:srgbClr val="122439"/>
                          </a:solidFill>
                          <a:latin typeface="+mn-lt"/>
                        </a:rPr>
                        <a:t>2022</a:t>
                      </a:r>
                    </a:p>
                  </a:txBody>
                  <a:tcPr marL="35254" marR="35254" marT="50292" marB="50292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1224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20168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n-US" sz="1000" noProof="0" err="1">
                          <a:solidFill>
                            <a:schemeClr val="tx1"/>
                          </a:solidFill>
                          <a:latin typeface="+mn-lt"/>
                        </a:rPr>
                        <a:t>Hospitais</a:t>
                      </a:r>
                      <a:endParaRPr lang="en-US" sz="1000" noProof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35254" marT="50292" marB="50292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224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noProof="0">
                          <a:solidFill>
                            <a:schemeClr val="tx1"/>
                          </a:solidFill>
                          <a:latin typeface="+mn-lt"/>
                        </a:rPr>
                        <a:t>549</a:t>
                      </a:r>
                      <a:endParaRPr lang="en-US" sz="1000" noProof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254" marR="35254" marT="50292" marB="50292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224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noProof="0">
                          <a:solidFill>
                            <a:schemeClr val="tx1"/>
                          </a:solidFill>
                          <a:latin typeface="+mn-lt"/>
                        </a:rPr>
                        <a:t>1,252</a:t>
                      </a:r>
                      <a:endParaRPr lang="en-US" sz="1000" noProof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254" marR="35254" marT="50292" marB="50292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224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7880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n-US" sz="1000" noProof="0" err="1">
                          <a:solidFill>
                            <a:schemeClr val="tx1"/>
                          </a:solidFill>
                          <a:latin typeface="+mn-lt"/>
                        </a:rPr>
                        <a:t>Clínicas</a:t>
                      </a:r>
                      <a:endParaRPr lang="en-US" sz="1000" noProof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35254" marT="50292" marB="50292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noProof="0">
                          <a:solidFill>
                            <a:schemeClr val="tx1"/>
                          </a:solidFill>
                          <a:latin typeface="+mn-lt"/>
                        </a:rPr>
                        <a:t>19,611</a:t>
                      </a:r>
                    </a:p>
                  </a:txBody>
                  <a:tcPr marL="35254" marR="35254" marT="50292" marB="50292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noProof="0">
                          <a:solidFill>
                            <a:schemeClr val="tx1"/>
                          </a:solidFill>
                          <a:latin typeface="+mn-lt"/>
                        </a:rPr>
                        <a:t>34,831</a:t>
                      </a:r>
                    </a:p>
                  </a:txBody>
                  <a:tcPr marL="35254" marR="35254" marT="50292" marB="50292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8622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n-US" sz="1000" noProof="0" err="1">
                          <a:solidFill>
                            <a:schemeClr val="tx1"/>
                          </a:solidFill>
                          <a:latin typeface="+mn-lt"/>
                        </a:rPr>
                        <a:t>Consultórios</a:t>
                      </a:r>
                      <a:endParaRPr lang="en-US" sz="1000" noProof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35254" marT="50292" marB="50292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noProof="0">
                          <a:solidFill>
                            <a:schemeClr val="tx1"/>
                          </a:solidFill>
                          <a:latin typeface="+mn-lt"/>
                        </a:rPr>
                        <a:t>18,068</a:t>
                      </a:r>
                      <a:endParaRPr lang="en-US" sz="1000" noProof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254" marR="35254" marT="50292" marB="50292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noProof="0">
                          <a:solidFill>
                            <a:schemeClr val="tx1"/>
                          </a:solidFill>
                          <a:latin typeface="+mn-lt"/>
                        </a:rPr>
                        <a:t>11,469</a:t>
                      </a:r>
                      <a:endParaRPr lang="en-US" sz="1000" noProof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254" marR="35254" marT="50292" marB="50292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31089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n-US" sz="1000" noProof="0" err="1">
                          <a:solidFill>
                            <a:schemeClr val="tx1"/>
                          </a:solidFill>
                          <a:latin typeface="+mn-lt"/>
                        </a:rPr>
                        <a:t>Ambulatórios</a:t>
                      </a:r>
                      <a:endParaRPr lang="en-US" sz="1000" noProof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35254" marT="50292" marB="50292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noProof="0">
                          <a:solidFill>
                            <a:schemeClr val="tx1"/>
                          </a:solidFill>
                          <a:latin typeface="+mn-lt"/>
                        </a:rPr>
                        <a:t>152</a:t>
                      </a:r>
                      <a:endParaRPr lang="en-US" sz="1000" noProof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254" marR="35254" marT="50292" marB="50292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noProof="0">
                          <a:solidFill>
                            <a:schemeClr val="tx1"/>
                          </a:solidFill>
                          <a:latin typeface="+mn-lt"/>
                        </a:rPr>
                        <a:t>175</a:t>
                      </a:r>
                      <a:endParaRPr lang="en-US" sz="1000" noProof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254" marR="35254" marT="50292" marB="50292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484897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BE6F2C-601C-08D9-7023-CC0EAAE5F0BD}"/>
              </a:ext>
            </a:extLst>
          </p:cNvPr>
          <p:cNvCxnSpPr>
            <a:cxnSpLocks/>
          </p:cNvCxnSpPr>
          <p:nvPr/>
        </p:nvCxnSpPr>
        <p:spPr>
          <a:xfrm>
            <a:off x="9966742" y="2238166"/>
            <a:ext cx="540000" cy="0"/>
          </a:xfrm>
          <a:prstGeom prst="straightConnector1">
            <a:avLst/>
          </a:prstGeom>
          <a:ln w="19050" cap="flat" cmpd="sng" algn="ctr">
            <a:solidFill>
              <a:srgbClr val="00CC99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81DCCCF-42C6-886F-EDF7-24021E24B59B}"/>
              </a:ext>
            </a:extLst>
          </p:cNvPr>
          <p:cNvSpPr/>
          <p:nvPr/>
        </p:nvSpPr>
        <p:spPr>
          <a:xfrm>
            <a:off x="9939742" y="2017343"/>
            <a:ext cx="594000" cy="178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rgbClr val="00B050"/>
                </a:solidFill>
              </a:rPr>
              <a:t>+128%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AF802B-EF2C-8692-6F3A-5850BB6F605A}"/>
              </a:ext>
            </a:extLst>
          </p:cNvPr>
          <p:cNvCxnSpPr>
            <a:cxnSpLocks/>
          </p:cNvCxnSpPr>
          <p:nvPr/>
        </p:nvCxnSpPr>
        <p:spPr>
          <a:xfrm>
            <a:off x="9966742" y="2597506"/>
            <a:ext cx="540000" cy="0"/>
          </a:xfrm>
          <a:prstGeom prst="straightConnector1">
            <a:avLst/>
          </a:prstGeom>
          <a:ln w="19050" cap="flat" cmpd="sng" algn="ctr">
            <a:solidFill>
              <a:srgbClr val="00CC99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C58F40E-E941-AA7C-9254-4410A5AC80A7}"/>
              </a:ext>
            </a:extLst>
          </p:cNvPr>
          <p:cNvSpPr/>
          <p:nvPr/>
        </p:nvSpPr>
        <p:spPr>
          <a:xfrm>
            <a:off x="9939742" y="2376683"/>
            <a:ext cx="594000" cy="178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rgbClr val="00B050"/>
                </a:solidFill>
              </a:rPr>
              <a:t>+78%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2784EE-6F68-5349-3A11-2A4EE994952F}"/>
              </a:ext>
            </a:extLst>
          </p:cNvPr>
          <p:cNvCxnSpPr>
            <a:cxnSpLocks/>
          </p:cNvCxnSpPr>
          <p:nvPr/>
        </p:nvCxnSpPr>
        <p:spPr>
          <a:xfrm>
            <a:off x="9966742" y="2946288"/>
            <a:ext cx="540000" cy="0"/>
          </a:xfrm>
          <a:prstGeom prst="straightConnector1">
            <a:avLst/>
          </a:prstGeom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E116DC0-C957-899E-199A-4A21EA0A8221}"/>
              </a:ext>
            </a:extLst>
          </p:cNvPr>
          <p:cNvSpPr/>
          <p:nvPr/>
        </p:nvSpPr>
        <p:spPr>
          <a:xfrm>
            <a:off x="9939742" y="2725465"/>
            <a:ext cx="594000" cy="178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rgbClr val="C00000"/>
                </a:solidFill>
              </a:rPr>
              <a:t>-37%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72F69C9-B4E5-ACB9-F39E-51331CBEF40A}"/>
              </a:ext>
            </a:extLst>
          </p:cNvPr>
          <p:cNvCxnSpPr>
            <a:cxnSpLocks/>
          </p:cNvCxnSpPr>
          <p:nvPr/>
        </p:nvCxnSpPr>
        <p:spPr>
          <a:xfrm>
            <a:off x="9966742" y="3307832"/>
            <a:ext cx="540000" cy="0"/>
          </a:xfrm>
          <a:prstGeom prst="straightConnector1">
            <a:avLst/>
          </a:prstGeom>
          <a:ln w="19050" cap="flat" cmpd="sng" algn="ctr">
            <a:solidFill>
              <a:srgbClr val="00CC99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6AA7E2E-E7FF-5C02-EECF-9CD4BD1FDDD8}"/>
              </a:ext>
            </a:extLst>
          </p:cNvPr>
          <p:cNvSpPr/>
          <p:nvPr/>
        </p:nvSpPr>
        <p:spPr>
          <a:xfrm>
            <a:off x="9939742" y="3087009"/>
            <a:ext cx="594000" cy="178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rgbClr val="00B050"/>
                </a:solidFill>
              </a:rPr>
              <a:t>+15%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BD87D4-2D20-59F0-A73E-73AC96834CCD}"/>
              </a:ext>
            </a:extLst>
          </p:cNvPr>
          <p:cNvSpPr/>
          <p:nvPr/>
        </p:nvSpPr>
        <p:spPr>
          <a:xfrm>
            <a:off x="9279710" y="1553444"/>
            <a:ext cx="685800" cy="1836000"/>
          </a:xfrm>
          <a:prstGeom prst="rect">
            <a:avLst/>
          </a:prstGeom>
          <a:noFill/>
          <a:ln>
            <a:solidFill>
              <a:srgbClr val="52BDF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4BA0C0-E331-250F-F5ED-62DB8BFB48E9}"/>
              </a:ext>
            </a:extLst>
          </p:cNvPr>
          <p:cNvSpPr txBox="1"/>
          <p:nvPr/>
        </p:nvSpPr>
        <p:spPr>
          <a:xfrm>
            <a:off x="8111910" y="3478709"/>
            <a:ext cx="335490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800" b="1" dirty="0">
                <a:solidFill>
                  <a:srgbClr val="FF0000"/>
                </a:solidFill>
              </a:rPr>
              <a:t>Diminuição do volume de empresas informais</a:t>
            </a:r>
          </a:p>
          <a:p>
            <a:r>
              <a:rPr lang="pt-BR" sz="800" b="1" dirty="0">
                <a:solidFill>
                  <a:srgbClr val="006600"/>
                </a:solidFill>
              </a:rPr>
              <a:t>Aumento de empresas maiores e formalizadas, maior investimento e produtividade</a:t>
            </a:r>
            <a:endParaRPr lang="en-US" sz="800" b="1" dirty="0">
              <a:solidFill>
                <a:srgbClr val="0066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490FDD-62A7-123A-A4EA-DA191E122566}"/>
              </a:ext>
            </a:extLst>
          </p:cNvPr>
          <p:cNvSpPr txBox="1"/>
          <p:nvPr/>
        </p:nvSpPr>
        <p:spPr>
          <a:xfrm>
            <a:off x="7651953" y="1155962"/>
            <a:ext cx="419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/>
              <a:t>Número de Estabelecimentos Médico-Veterinários</a:t>
            </a:r>
            <a:r>
              <a:rPr lang="pt-BR" sz="1200" b="1" baseline="30000"/>
              <a:t>(1)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55F3CD-A3E4-D8FF-BFBC-4F6690416627}"/>
              </a:ext>
            </a:extLst>
          </p:cNvPr>
          <p:cNvSpPr/>
          <p:nvPr/>
        </p:nvSpPr>
        <p:spPr>
          <a:xfrm>
            <a:off x="10505179" y="1553444"/>
            <a:ext cx="685800" cy="1836000"/>
          </a:xfrm>
          <a:prstGeom prst="rect">
            <a:avLst/>
          </a:prstGeom>
          <a:noFill/>
          <a:ln>
            <a:solidFill>
              <a:srgbClr val="52BDF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F0F3EF62-ECE2-05A2-97FE-329CA3EED44F}"/>
              </a:ext>
            </a:extLst>
          </p:cNvPr>
          <p:cNvCxnSpPr>
            <a:cxnSpLocks/>
            <a:endCxn id="19" idx="1"/>
          </p:cNvCxnSpPr>
          <p:nvPr/>
        </p:nvCxnSpPr>
        <p:spPr>
          <a:xfrm rot="16200000" flipH="1">
            <a:off x="7210270" y="2851636"/>
            <a:ext cx="1359573" cy="443708"/>
          </a:xfrm>
          <a:prstGeom prst="bentConnector2">
            <a:avLst/>
          </a:prstGeom>
          <a:ln>
            <a:solidFill>
              <a:srgbClr val="00CC99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8C13C26F-DB9D-65BA-4367-8B33737CA009}"/>
              </a:ext>
            </a:extLst>
          </p:cNvPr>
          <p:cNvCxnSpPr>
            <a:cxnSpLocks/>
          </p:cNvCxnSpPr>
          <p:nvPr/>
        </p:nvCxnSpPr>
        <p:spPr>
          <a:xfrm rot="16200000" flipH="1">
            <a:off x="7581042" y="3027041"/>
            <a:ext cx="712009" cy="375128"/>
          </a:xfrm>
          <a:prstGeom prst="bentConnector2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B9E51A9-5883-8A50-BEB2-159AE07490B2}"/>
              </a:ext>
            </a:extLst>
          </p:cNvPr>
          <p:cNvSpPr txBox="1"/>
          <p:nvPr/>
        </p:nvSpPr>
        <p:spPr>
          <a:xfrm>
            <a:off x="314053" y="795270"/>
            <a:ext cx="6293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Estimativa de Arrecadação de Tributos Assumindo Enquadramento de Atividades Médico-Veterinárias como Atividade de Saúde</a:t>
            </a:r>
            <a:endParaRPr lang="pt-BR" sz="1200" b="1" baseline="30000" dirty="0"/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2D3F3752-FD24-FE89-7819-DB72B91A75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0539203"/>
              </p:ext>
            </p:extLst>
          </p:nvPr>
        </p:nvGraphicFramePr>
        <p:xfrm>
          <a:off x="417060" y="1388986"/>
          <a:ext cx="6618867" cy="4428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E91CF3C-7286-D9C4-9965-EC6B4B54C27B}"/>
              </a:ext>
            </a:extLst>
          </p:cNvPr>
          <p:cNvCxnSpPr>
            <a:cxnSpLocks/>
          </p:cNvCxnSpPr>
          <p:nvPr/>
        </p:nvCxnSpPr>
        <p:spPr>
          <a:xfrm>
            <a:off x="5387468" y="1207279"/>
            <a:ext cx="0" cy="3788105"/>
          </a:xfrm>
          <a:prstGeom prst="line">
            <a:avLst/>
          </a:prstGeom>
          <a:ln w="127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D1C0EEB-903A-5F79-4F83-07B261905772}"/>
              </a:ext>
            </a:extLst>
          </p:cNvPr>
          <p:cNvSpPr txBox="1"/>
          <p:nvPr/>
        </p:nvSpPr>
        <p:spPr>
          <a:xfrm>
            <a:off x="5370095" y="1724264"/>
            <a:ext cx="1400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>
                <a:solidFill>
                  <a:srgbClr val="C00000"/>
                </a:solidFill>
              </a:rPr>
              <a:t>Entrada operacional do Split de Pagamento</a:t>
            </a:r>
            <a:endParaRPr lang="en-US" sz="800" b="1">
              <a:solidFill>
                <a:srgbClr val="C00000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8C0DBE8-074E-31C9-D2D1-B33C1A63FA5E}"/>
              </a:ext>
            </a:extLst>
          </p:cNvPr>
          <p:cNvCxnSpPr/>
          <p:nvPr/>
        </p:nvCxnSpPr>
        <p:spPr>
          <a:xfrm>
            <a:off x="5387468" y="2069587"/>
            <a:ext cx="487680" cy="0"/>
          </a:xfrm>
          <a:prstGeom prst="straightConnector1">
            <a:avLst/>
          </a:prstGeom>
          <a:ln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C13D13D-614A-29B3-EC23-3F91C3865628}"/>
              </a:ext>
            </a:extLst>
          </p:cNvPr>
          <p:cNvCxnSpPr>
            <a:cxnSpLocks/>
          </p:cNvCxnSpPr>
          <p:nvPr/>
        </p:nvCxnSpPr>
        <p:spPr>
          <a:xfrm>
            <a:off x="2676165" y="4355677"/>
            <a:ext cx="315876" cy="39206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F224A85-DBF2-B142-0038-9EB935419E01}"/>
              </a:ext>
            </a:extLst>
          </p:cNvPr>
          <p:cNvSpPr txBox="1"/>
          <p:nvPr/>
        </p:nvSpPr>
        <p:spPr>
          <a:xfrm>
            <a:off x="1774920" y="4110344"/>
            <a:ext cx="883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 b="1" dirty="0">
                <a:solidFill>
                  <a:srgbClr val="C00000"/>
                </a:solidFill>
              </a:rPr>
              <a:t>Início dos investimentos no setor</a:t>
            </a:r>
          </a:p>
          <a:p>
            <a:pPr algn="r"/>
            <a:r>
              <a:rPr lang="pt-BR" sz="800" b="1" dirty="0">
                <a:solidFill>
                  <a:srgbClr val="C00000"/>
                </a:solidFill>
              </a:rPr>
              <a:t>(Reforma Trabalhista)</a:t>
            </a:r>
            <a:endParaRPr lang="en-US" sz="800" b="1" dirty="0">
              <a:solidFill>
                <a:srgbClr val="C00000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8AEEBA5-6989-6C30-5C30-B54A7BF07007}"/>
              </a:ext>
            </a:extLst>
          </p:cNvPr>
          <p:cNvCxnSpPr>
            <a:cxnSpLocks/>
          </p:cNvCxnSpPr>
          <p:nvPr/>
        </p:nvCxnSpPr>
        <p:spPr>
          <a:xfrm flipV="1">
            <a:off x="3916808" y="2996280"/>
            <a:ext cx="0" cy="2169459"/>
          </a:xfrm>
          <a:prstGeom prst="line">
            <a:avLst/>
          </a:prstGeom>
          <a:ln w="127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8C99612-CFA3-C8E0-3377-6CA5B6BA25C3}"/>
              </a:ext>
            </a:extLst>
          </p:cNvPr>
          <p:cNvCxnSpPr/>
          <p:nvPr/>
        </p:nvCxnSpPr>
        <p:spPr>
          <a:xfrm>
            <a:off x="3916808" y="2996280"/>
            <a:ext cx="1714500" cy="0"/>
          </a:xfrm>
          <a:prstGeom prst="straightConnector1">
            <a:avLst/>
          </a:prstGeom>
          <a:ln w="127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F6CE36C-78B6-A3B5-19FF-B8D08AF93873}"/>
              </a:ext>
            </a:extLst>
          </p:cNvPr>
          <p:cNvSpPr txBox="1"/>
          <p:nvPr/>
        </p:nvSpPr>
        <p:spPr>
          <a:xfrm>
            <a:off x="2682680" y="3400559"/>
            <a:ext cx="122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 b="1" dirty="0">
                <a:solidFill>
                  <a:srgbClr val="C00000"/>
                </a:solidFill>
              </a:rPr>
              <a:t>Continuidade de investimentos e formalização tem o potencial de aumentar a arrecadação em 10x</a:t>
            </a:r>
            <a:endParaRPr lang="en-US" sz="800" b="1" dirty="0">
              <a:solidFill>
                <a:srgbClr val="C00000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975DFFB-159C-5937-B44A-59FC35B2A683}"/>
              </a:ext>
            </a:extLst>
          </p:cNvPr>
          <p:cNvCxnSpPr/>
          <p:nvPr/>
        </p:nvCxnSpPr>
        <p:spPr>
          <a:xfrm flipV="1">
            <a:off x="3916808" y="1746264"/>
            <a:ext cx="1015481" cy="1046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E83785D-F506-D57F-05EF-4504CFC4153F}"/>
              </a:ext>
            </a:extLst>
          </p:cNvPr>
          <p:cNvSpPr txBox="1"/>
          <p:nvPr/>
        </p:nvSpPr>
        <p:spPr>
          <a:xfrm>
            <a:off x="2695619" y="1606199"/>
            <a:ext cx="1716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 b="1">
                <a:solidFill>
                  <a:srgbClr val="0000FF"/>
                </a:solidFill>
              </a:rPr>
              <a:t>Manutenção da tendência de investimento e formalização é necessário para uma transição suave até a entrada do split de pagamento</a:t>
            </a:r>
            <a:endParaRPr lang="en-US" sz="800" b="1">
              <a:solidFill>
                <a:srgbClr val="0000FF"/>
              </a:solidFill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EFF30C03-042E-79BC-841D-F08E311A90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0199"/>
          <a:stretch/>
        </p:blipFill>
        <p:spPr>
          <a:xfrm>
            <a:off x="8338785" y="3860814"/>
            <a:ext cx="2332725" cy="1813203"/>
          </a:xfrm>
          <a:prstGeom prst="rect">
            <a:avLst/>
          </a:prstGeom>
        </p:spPr>
      </p:pic>
      <p:pic>
        <p:nvPicPr>
          <p:cNvPr id="49" name="Picture 2" descr="Download Red Pen Circle Png | PNG &amp; GIF BASE">
            <a:extLst>
              <a:ext uri="{FF2B5EF4-FFF2-40B4-BE49-F238E27FC236}">
                <a16:creationId xmlns:a16="http://schemas.microsoft.com/office/drawing/2014/main" id="{B9F97A5B-776B-7EED-F50B-96AF94854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375" y="4661397"/>
            <a:ext cx="792965" cy="35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Download Red Pen Circle Png | PNG &amp; GIF BASE">
            <a:extLst>
              <a:ext uri="{FF2B5EF4-FFF2-40B4-BE49-F238E27FC236}">
                <a16:creationId xmlns:a16="http://schemas.microsoft.com/office/drawing/2014/main" id="{374F678F-E16B-6A54-2CF8-70C6D189E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375" y="5295085"/>
            <a:ext cx="792965" cy="35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C2B85CE-32B6-8781-B195-058A335539DC}"/>
              </a:ext>
            </a:extLst>
          </p:cNvPr>
          <p:cNvSpPr txBox="1"/>
          <p:nvPr/>
        </p:nvSpPr>
        <p:spPr>
          <a:xfrm>
            <a:off x="8424963" y="4065959"/>
            <a:ext cx="2211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u="sng"/>
              <a:t>Balanço de Arrecadação</a:t>
            </a:r>
            <a:endParaRPr lang="pt-BR" sz="1200" b="1" u="sng" baseline="3000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D5303158-14C1-0AD6-C955-A2C32129378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220" r="10653"/>
          <a:stretch/>
        </p:blipFill>
        <p:spPr>
          <a:xfrm>
            <a:off x="3880008" y="5949723"/>
            <a:ext cx="3626861" cy="49015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4213B20-6D46-1B00-8D6F-E991070C512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1928" r="29950" b="34091"/>
          <a:stretch/>
        </p:blipFill>
        <p:spPr>
          <a:xfrm>
            <a:off x="866072" y="5854590"/>
            <a:ext cx="3128122" cy="55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47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95758-739A-AA1D-E43F-E8F771F7950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1439" y="241205"/>
            <a:ext cx="9864000" cy="489829"/>
          </a:xfrm>
        </p:spPr>
        <p:txBody>
          <a:bodyPr/>
          <a:lstStyle/>
          <a:p>
            <a:r>
              <a:rPr lang="pt-BR" dirty="0"/>
              <a:t>Impacto Fiscal para as Empresas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15627C-1ADE-F668-F56E-AA816D41221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6655" y="7124461"/>
            <a:ext cx="4383688" cy="38189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841D5-FEA3-29A4-3847-63595D6E2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C380-18F0-467A-AC8A-571398F19A83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5836C-257B-C6CB-BEC4-8557FB6FA527}"/>
              </a:ext>
            </a:extLst>
          </p:cNvPr>
          <p:cNvSpPr txBox="1"/>
          <p:nvPr/>
        </p:nvSpPr>
        <p:spPr>
          <a:xfrm>
            <a:off x="99032" y="6449154"/>
            <a:ext cx="4833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Receita Federal</a:t>
            </a:r>
            <a:endParaRPr lang="en-US" sz="1200" dirty="0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26FECB23-A9E0-1F91-340D-C25425E75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289" y="1223427"/>
            <a:ext cx="6919726" cy="3958173"/>
          </a:xfrm>
          <a:prstGeom prst="rect">
            <a:avLst/>
          </a:prstGeom>
        </p:spPr>
      </p:pic>
      <p:graphicFrame>
        <p:nvGraphicFramePr>
          <p:cNvPr id="99" name="Chart 98">
            <a:extLst>
              <a:ext uri="{FF2B5EF4-FFF2-40B4-BE49-F238E27FC236}">
                <a16:creationId xmlns:a16="http://schemas.microsoft.com/office/drawing/2014/main" id="{4A16911A-9591-E980-9ABE-3345E3AA96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137392"/>
              </p:ext>
            </p:extLst>
          </p:nvPr>
        </p:nvGraphicFramePr>
        <p:xfrm>
          <a:off x="178886" y="1989297"/>
          <a:ext cx="4695480" cy="1361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0" name="TextBox 99">
            <a:extLst>
              <a:ext uri="{FF2B5EF4-FFF2-40B4-BE49-F238E27FC236}">
                <a16:creationId xmlns:a16="http://schemas.microsoft.com/office/drawing/2014/main" id="{7096C2CB-3A20-C986-DCC7-33E27C43F693}"/>
              </a:ext>
            </a:extLst>
          </p:cNvPr>
          <p:cNvSpPr txBox="1"/>
          <p:nvPr/>
        </p:nvSpPr>
        <p:spPr>
          <a:xfrm>
            <a:off x="99032" y="1129342"/>
            <a:ext cx="3051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/>
              <a:t>Hospitais Públicos Veterinários no Brasil</a:t>
            </a:r>
            <a:r>
              <a:rPr lang="pt-BR" b="1" u="sng" baseline="30000" dirty="0"/>
              <a:t>(1)</a:t>
            </a:r>
            <a:endParaRPr lang="en-US" b="1" u="sng" baseline="300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4759E3F-B33E-C4E3-3077-05D15FC64A5A}"/>
              </a:ext>
            </a:extLst>
          </p:cNvPr>
          <p:cNvSpPr txBox="1"/>
          <p:nvPr/>
        </p:nvSpPr>
        <p:spPr>
          <a:xfrm>
            <a:off x="419838" y="3487773"/>
            <a:ext cx="4117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  <a:highlight>
                  <a:srgbClr val="FFFF00"/>
                </a:highlight>
              </a:rPr>
              <a:t>“O Poder público já gasta mais do que arrecada com serviços veterinários!”</a:t>
            </a:r>
            <a:endParaRPr lang="en-US" b="1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1A285BC-9F26-D778-E7E0-3DBAE99BC234}"/>
              </a:ext>
            </a:extLst>
          </p:cNvPr>
          <p:cNvSpPr txBox="1"/>
          <p:nvPr/>
        </p:nvSpPr>
        <p:spPr>
          <a:xfrm>
            <a:off x="536655" y="4193694"/>
            <a:ext cx="4117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  <a:highlight>
                  <a:srgbClr val="FFFF00"/>
                </a:highlight>
              </a:rPr>
              <a:t>A grande maioria dos fornecedores são de medicamentos e insumos humanos, beneficiados pela alíquota reduzida reduzindo os créditos</a:t>
            </a:r>
            <a:endParaRPr lang="en-US" b="1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8A37E89D-D648-F56D-8BDE-A0B28DBF8EB5}"/>
              </a:ext>
            </a:extLst>
          </p:cNvPr>
          <p:cNvCxnSpPr>
            <a:cxnSpLocks/>
          </p:cNvCxnSpPr>
          <p:nvPr/>
        </p:nvCxnSpPr>
        <p:spPr>
          <a:xfrm flipV="1">
            <a:off x="339985" y="2061516"/>
            <a:ext cx="4197568" cy="251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A9A3B20D-D6D9-BDF9-89C5-C161DAF12415}"/>
              </a:ext>
            </a:extLst>
          </p:cNvPr>
          <p:cNvSpPr txBox="1"/>
          <p:nvPr/>
        </p:nvSpPr>
        <p:spPr>
          <a:xfrm rot="21383205">
            <a:off x="1755589" y="1905257"/>
            <a:ext cx="1679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4472C4"/>
                </a:solidFill>
              </a:rPr>
              <a:t>58% de crescimento</a:t>
            </a:r>
            <a:endParaRPr lang="en-US" sz="1200" b="1" dirty="0">
              <a:solidFill>
                <a:srgbClr val="4472C4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614D7FD-E22D-9962-95EE-88B07640D95F}"/>
              </a:ext>
            </a:extLst>
          </p:cNvPr>
          <p:cNvSpPr txBox="1"/>
          <p:nvPr/>
        </p:nvSpPr>
        <p:spPr>
          <a:xfrm>
            <a:off x="419838" y="5190169"/>
            <a:ext cx="4438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Setor trabalhou para formular </a:t>
            </a:r>
            <a:r>
              <a:rPr lang="pt-BR" b="1" dirty="0">
                <a:solidFill>
                  <a:srgbClr val="C00000"/>
                </a:solidFill>
              </a:rPr>
              <a:t>estudos completos </a:t>
            </a:r>
            <a:r>
              <a:rPr lang="pt-BR" b="1" dirty="0">
                <a:solidFill>
                  <a:srgbClr val="002060"/>
                </a:solidFill>
              </a:rPr>
              <a:t>de Impacto a todos os entes e, principalmente, impacto fiscal e que foram entregues para a SERT/MF etc.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46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15627C-1ADE-F668-F56E-AA816D41221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6655" y="7124461"/>
            <a:ext cx="4383688" cy="38189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841D5-FEA3-29A4-3847-63595D6E2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C380-18F0-467A-AC8A-571398F19A83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5836C-257B-C6CB-BEC4-8557FB6FA527}"/>
              </a:ext>
            </a:extLst>
          </p:cNvPr>
          <p:cNvSpPr txBox="1"/>
          <p:nvPr/>
        </p:nvSpPr>
        <p:spPr>
          <a:xfrm>
            <a:off x="99032" y="6449154"/>
            <a:ext cx="4833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Receita Federal</a:t>
            </a:r>
            <a:endParaRPr lang="en-US" sz="1200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0E76E220-965B-EABC-9A2B-3548BF97F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56" y="261455"/>
            <a:ext cx="10772816" cy="610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16142"/>
      </p:ext>
    </p:extLst>
  </p:cSld>
  <p:clrMapOvr>
    <a:masterClrMapping/>
  </p:clrMapOvr>
</p:sld>
</file>

<file path=ppt/theme/theme1.xml><?xml version="1.0" encoding="utf-8"?>
<a:theme xmlns:a="http://schemas.openxmlformats.org/drawingml/2006/main" name="14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8d4728-7e27-4ede-a6fa-3ac6149903f7" xsi:nil="true"/>
    <lcf76f155ced4ddcb4097134ff3c332f xmlns="c59cb79c-34c7-4fee-b5db-1ef40a32eb1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64E2B61449FC41890B3C6BBB920C87" ma:contentTypeVersion="17" ma:contentTypeDescription="Create a new document." ma:contentTypeScope="" ma:versionID="2f176d88611dd794bab0538e6667303f">
  <xsd:schema xmlns:xsd="http://www.w3.org/2001/XMLSchema" xmlns:xs="http://www.w3.org/2001/XMLSchema" xmlns:p="http://schemas.microsoft.com/office/2006/metadata/properties" xmlns:ns2="c78d4728-7e27-4ede-a6fa-3ac6149903f7" xmlns:ns3="c59cb79c-34c7-4fee-b5db-1ef40a32eb17" targetNamespace="http://schemas.microsoft.com/office/2006/metadata/properties" ma:root="true" ma:fieldsID="b2cb32d7d192c4946461624fb497a21b" ns2:_="" ns3:_="">
    <xsd:import namespace="c78d4728-7e27-4ede-a6fa-3ac6149903f7"/>
    <xsd:import namespace="c59cb79c-34c7-4fee-b5db-1ef40a32eb1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8d4728-7e27-4ede-a6fa-3ac6149903f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bbf98dc-975b-41e4-bad2-3ce5892a00e8}" ma:internalName="TaxCatchAll" ma:showField="CatchAllData" ma:web="c78d4728-7e27-4ede-a6fa-3ac6149903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9cb79c-34c7-4fee-b5db-1ef40a32eb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a3dcd23-ffbc-412c-ad9b-7877ad96aa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399A63-2100-40B7-9134-9BBE0EA874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D8C80C-02E2-44CE-A665-37F87E112C06}">
  <ds:schemaRefs>
    <ds:schemaRef ds:uri="c59cb79c-34c7-4fee-b5db-1ef40a32eb17"/>
    <ds:schemaRef ds:uri="c78d4728-7e27-4ede-a6fa-3ac6149903f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7242E41-7612-49E3-B732-E5EE8512C8CA}">
  <ds:schemaRefs>
    <ds:schemaRef ds:uri="c59cb79c-34c7-4fee-b5db-1ef40a32eb17"/>
    <ds:schemaRef ds:uri="c78d4728-7e27-4ede-a6fa-3ac6149903f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456</Words>
  <Application>Microsoft Office PowerPoint</Application>
  <PresentationFormat>Widescreen</PresentationFormat>
  <Paragraphs>84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Lato</vt:lpstr>
      <vt:lpstr>Montserrat</vt:lpstr>
      <vt:lpstr>14_Custom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Revenue Streams</dc:title>
  <dc:creator>lrojo;ldunphy@treecorpinvest.com</dc:creator>
  <cp:lastModifiedBy>Rodrigo Gatti Pinheiro</cp:lastModifiedBy>
  <cp:revision>3</cp:revision>
  <dcterms:modified xsi:type="dcterms:W3CDTF">2024-09-11T17:06:09Z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0x010100CB64E2B61449FC41890B3C6BBB920C87</vt:lpwstr>
  </property>
</Properties>
</file>