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955" r:id="rId4"/>
    <p:sldId id="894" r:id="rId5"/>
    <p:sldId id="939" r:id="rId6"/>
    <p:sldId id="867" r:id="rId7"/>
    <p:sldId id="940" r:id="rId8"/>
    <p:sldId id="968" r:id="rId9"/>
    <p:sldId id="956" r:id="rId10"/>
    <p:sldId id="26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B082D6-34AF-685D-9F56-4096BDEF355C}" name="Caroline Nascimento Pereira" initials="CN" userId="S::cpereira@cgee.org.br::bfef83f3-01ce-4bb8-9781-a2f06637aa9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35D420"/>
    <a:srgbClr val="FFDA03"/>
    <a:srgbClr val="5B9BD5"/>
    <a:srgbClr val="FFFFFF"/>
    <a:srgbClr val="3253A0"/>
    <a:srgbClr val="2408CA"/>
    <a:srgbClr val="FFDA00"/>
    <a:srgbClr val="B9B9B9"/>
    <a:srgbClr val="2F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4728"/>
  </p:normalViewPr>
  <p:slideViewPr>
    <p:cSldViewPr snapToGrid="0">
      <p:cViewPr varScale="1">
        <p:scale>
          <a:sx n="82" d="100"/>
          <a:sy n="82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3662069246406"/>
          <c:y val="8.5937371682002231E-2"/>
          <c:w val="0.54902953125459508"/>
          <c:h val="0.82343775692435062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ln>
              <a:noFill/>
            </a:ln>
            <a:effectLst>
              <a:softEdge rad="12700"/>
            </a:effectLst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69EB-423F-BB59-0EE357A908D4}"/>
              </c:ext>
            </c:extLst>
          </c:dPt>
          <c:dPt>
            <c:idx val="1"/>
            <c:bubble3D val="0"/>
            <c:spPr>
              <a:solidFill>
                <a:srgbClr val="FFDA00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69EB-423F-BB59-0EE357A908D4}"/>
              </c:ext>
            </c:extLst>
          </c:dPt>
          <c:dPt>
            <c:idx val="2"/>
            <c:bubble3D val="0"/>
            <c:spPr>
              <a:solidFill>
                <a:srgbClr val="00D000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69EB-423F-BB59-0EE357A908D4}"/>
              </c:ext>
            </c:extLst>
          </c:dPt>
          <c:dPt>
            <c:idx val="3"/>
            <c:bubble3D val="0"/>
            <c:spPr>
              <a:solidFill>
                <a:srgbClr val="183EFF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69EB-423F-BB59-0EE357A908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9-69EB-423F-BB59-0EE357A908D4}"/>
              </c:ext>
            </c:extLst>
          </c:dPt>
          <c:dLbls>
            <c:dLbl>
              <c:idx val="0"/>
              <c:layout>
                <c:manualLayout>
                  <c:x val="0.2099358566172865"/>
                  <c:y val="9.3749994232898981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dirty="0">
                        <a:solidFill>
                          <a:srgbClr val="40404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Em </a:t>
                    </a:r>
                    <a:r>
                      <a:rPr lang="en-US" sz="2000" b="0" dirty="0" err="1">
                        <a:solidFill>
                          <a:srgbClr val="40404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preparação</a:t>
                    </a:r>
                    <a:r>
                      <a:rPr lang="en-US" sz="1400" b="1" baseline="0" dirty="0">
                        <a:latin typeface="Antonio" panose="02000803000000000000"/>
                      </a:rPr>
                      <a:t>
</a:t>
                    </a:r>
                    <a:fld id="{15422E5D-4076-49B4-A76D-4ED6A7B3CEDC}" type="PERCENTAGE">
                      <a:rPr lang="en-US" sz="3200" b="1" baseline="0" smtClean="0">
                        <a:solidFill>
                          <a:srgbClr val="404040"/>
                        </a:solidFill>
                        <a:latin typeface="Montserrat Bold" panose="00000800000000000000" pitchFamily="2" charset="0"/>
                      </a:rPr>
                      <a:pPr/>
                      <a:t>[PORCENTAGEM]</a:t>
                    </a:fld>
                    <a:endParaRPr lang="en-US" sz="1400" b="1" baseline="0" dirty="0">
                      <a:latin typeface="Antonio" panose="0200080300000000000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EB-423F-BB59-0EE357A908D4}"/>
                </c:ext>
              </c:extLst>
            </c:dLbl>
            <c:dLbl>
              <c:idx val="1"/>
              <c:layout>
                <c:manualLayout>
                  <c:x val="-0.18402773291674404"/>
                  <c:y val="0.184618283426532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E1A4FA-92AE-4DC4-B520-F2B4CE2953C2}" type="CATEGORYNAME">
                      <a:rPr lang="en-US" sz="2000" b="0">
                        <a:solidFill>
                          <a:srgbClr val="40404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pPr>
                        <a:defRPr sz="2000">
                          <a:solidFill>
                            <a:srgbClr val="FFFFFF"/>
                          </a:solidFill>
                        </a:defRPr>
                      </a:pPr>
                      <a:t>[NOME DA CATEGORIA]</a:t>
                    </a:fld>
                    <a:r>
                      <a:rPr lang="en-US" sz="2000" baseline="0" dirty="0"/>
                      <a:t>
</a:t>
                    </a:r>
                    <a:fld id="{73102102-AF59-46D7-9087-929E25966D2B}" type="PERCENTAGE">
                      <a:rPr lang="en-US" sz="2000" b="1" baseline="0">
                        <a:solidFill>
                          <a:srgbClr val="404040"/>
                        </a:solidFill>
                        <a:latin typeface="Montserrat Bold" panose="00000800000000000000" pitchFamily="2" charset="0"/>
                      </a:rPr>
                      <a:pPr>
                        <a:defRPr sz="2000">
                          <a:solidFill>
                            <a:srgbClr val="FFFFFF"/>
                          </a:solidFill>
                        </a:defRPr>
                      </a:pPr>
                      <a:t>[PORCENTAGEM]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EB-423F-BB59-0EE357A908D4}"/>
                </c:ext>
              </c:extLst>
            </c:dLbl>
            <c:dLbl>
              <c:idx val="2"/>
              <c:layout>
                <c:manualLayout>
                  <c:x val="2.385852304474902E-2"/>
                  <c:y val="0.10839843083178945"/>
                </c:manualLayout>
              </c:layout>
              <c:tx>
                <c:rich>
                  <a:bodyPr/>
                  <a:lstStyle/>
                  <a:p>
                    <a:fld id="{429177B4-4A8F-4256-984B-E44769EB2845}" type="CATEGORYNAME">
                      <a:rPr lang="en-US" sz="1800" b="0" smtClean="0">
                        <a:solidFill>
                          <a:srgbClr val="40404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pPr/>
                      <a:t>[NOME DA CATEGORIA]</a:t>
                    </a:fld>
                    <a:r>
                      <a:rPr lang="en-US" sz="1400" b="1" baseline="0" dirty="0">
                        <a:solidFill>
                          <a:srgbClr val="404040"/>
                        </a:solidFill>
                        <a:latin typeface="Antonio" panose="02000803000000000000"/>
                      </a:rPr>
                      <a:t>
</a:t>
                    </a:r>
                    <a:fld id="{79C4411C-A3D1-4CEC-8AE2-D3BD7AC2E0F2}" type="PERCENTAGE">
                      <a:rPr lang="en-US" sz="2800" b="1" baseline="0">
                        <a:solidFill>
                          <a:srgbClr val="404040"/>
                        </a:solidFill>
                        <a:latin typeface="Montserrat Bold" panose="00000800000000000000" pitchFamily="2" charset="0"/>
                      </a:rPr>
                      <a:pPr/>
                      <a:t>[PORCENTAGEM]</a:t>
                    </a:fld>
                    <a:endParaRPr lang="en-US" sz="1400" b="1" baseline="0" dirty="0">
                      <a:solidFill>
                        <a:srgbClr val="404040"/>
                      </a:solidFill>
                      <a:latin typeface="Antonio" panose="0200080300000000000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EB-423F-BB59-0EE357A908D4}"/>
                </c:ext>
              </c:extLst>
            </c:dLbl>
            <c:dLbl>
              <c:idx val="3"/>
              <c:layout>
                <c:manualLayout>
                  <c:x val="0.27737961687713308"/>
                  <c:y val="-0.185546925101690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2000" b="1" i="0" u="none" strike="noStrike" kern="1200" baseline="0">
                        <a:solidFill>
                          <a:schemeClr val="bg1"/>
                        </a:solidFill>
                        <a:latin typeface="Montserrat Bold" panose="00000800000000000000" pitchFamily="2" charset="0"/>
                        <a:ea typeface="+mn-ea"/>
                        <a:cs typeface="+mn-cs"/>
                      </a:defRPr>
                    </a:pPr>
                    <a:fld id="{8B775967-EF00-485B-A7C6-1716EA7D38DD}" type="CATEGORYNAME">
                      <a:rPr lang="en-US" sz="2000" b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pPr>
                        <a:defRPr lang="en-US" sz="2000" b="1">
                          <a:solidFill>
                            <a:schemeClr val="bg1"/>
                          </a:solidFill>
                          <a:latin typeface="Montserrat Bold" panose="00000800000000000000" pitchFamily="2" charset="0"/>
                        </a:defRPr>
                      </a:pPr>
                      <a:t>[NOME DA CATEGORIA]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62A316B-8464-4E19-AE8B-66B46CE08910}" type="PERCENTAG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lang="en-US" sz="2000" b="1">
                          <a:solidFill>
                            <a:schemeClr val="bg1"/>
                          </a:solidFill>
                          <a:latin typeface="Montserrat Bold" panose="00000800000000000000" pitchFamily="2" charset="0"/>
                        </a:defRPr>
                      </a:pPr>
                      <a:t>[PORCENTAGEM]</a:t>
                    </a:fld>
                    <a:endParaRPr lang="en-US" sz="20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Montserrat Bold" panose="00000800000000000000" pitchFamily="2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28637204441664"/>
                      <c:h val="0.269531233419584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EB-423F-BB59-0EE357A90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4"/>
                <c:pt idx="0">
                  <c:v>Em preparação</c:v>
                </c:pt>
                <c:pt idx="1">
                  <c:v>Com entregas</c:v>
                </c:pt>
                <c:pt idx="2">
                  <c:v>Concluídas</c:v>
                </c:pt>
                <c:pt idx="3">
                  <c:v>Em acompanhamento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1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EB-423F-BB59-0EE357A908D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635000"/>
    </a:effectLst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53662069246406"/>
          <c:y val="8.5937371682002231E-2"/>
          <c:w val="0.54902953125459508"/>
          <c:h val="0.82343775692435062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ln>
              <a:noFill/>
            </a:ln>
            <a:effectLst>
              <a:softEdge rad="12700"/>
            </a:effectLst>
          </c:spPr>
          <c:dPt>
            <c:idx val="0"/>
            <c:bubble3D val="0"/>
            <c:spPr>
              <a:solidFill>
                <a:srgbClr val="FF0000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1-69EB-423F-BB59-0EE357A908D4}"/>
              </c:ext>
            </c:extLst>
          </c:dPt>
          <c:dPt>
            <c:idx val="1"/>
            <c:bubble3D val="0"/>
            <c:spPr>
              <a:solidFill>
                <a:srgbClr val="FFCD00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3-69EB-423F-BB59-0EE357A908D4}"/>
              </c:ext>
            </c:extLst>
          </c:dPt>
          <c:dPt>
            <c:idx val="2"/>
            <c:bubble3D val="0"/>
            <c:spPr>
              <a:solidFill>
                <a:srgbClr val="00D000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5-69EB-423F-BB59-0EE357A908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7-69EB-423F-BB59-0EE357A908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softEdge rad="12700"/>
              </a:effectLst>
            </c:spPr>
            <c:extLst>
              <c:ext xmlns:c16="http://schemas.microsoft.com/office/drawing/2014/chart" uri="{C3380CC4-5D6E-409C-BE32-E72D297353CC}">
                <c16:uniqueId val="{00000009-69EB-423F-BB59-0EE357A908D4}"/>
              </c:ext>
            </c:extLst>
          </c:dPt>
          <c:dLbls>
            <c:dLbl>
              <c:idx val="0"/>
              <c:layout>
                <c:manualLayout>
                  <c:x val="-0.16823804357576264"/>
                  <c:y val="0.18823208733808519"/>
                </c:manualLayout>
              </c:layout>
              <c:tx>
                <c:rich>
                  <a:bodyPr/>
                  <a:lstStyle/>
                  <a:p>
                    <a:r>
                      <a:rPr lang="en-US" sz="2000" b="0" baseline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Em </a:t>
                    </a:r>
                    <a:r>
                      <a:rPr lang="en-US" sz="2000" b="0" baseline="0" dirty="0" err="1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preparação</a:t>
                    </a:r>
                    <a:r>
                      <a:rPr lang="en-US" sz="1400" b="1" baseline="0" dirty="0">
                        <a:latin typeface="Antonio" panose="02000803000000000000"/>
                      </a:rPr>
                      <a:t>
</a:t>
                    </a:r>
                    <a:fld id="{15422E5D-4076-49B4-A76D-4ED6A7B3CEDC}" type="PERCENTAGE">
                      <a:rPr lang="en-US" sz="3200" b="1" baseline="0">
                        <a:latin typeface="Montserrat Bold" panose="00000800000000000000" pitchFamily="2" charset="0"/>
                      </a:rPr>
                      <a:pPr/>
                      <a:t>[PORCENTAGEM]</a:t>
                    </a:fld>
                    <a:endParaRPr lang="en-US" sz="1400" b="1" baseline="0" dirty="0">
                      <a:latin typeface="Antonio" panose="0200080300000000000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EB-423F-BB59-0EE357A908D4}"/>
                </c:ext>
              </c:extLst>
            </c:dLbl>
            <c:dLbl>
              <c:idx val="1"/>
              <c:layout>
                <c:manualLayout>
                  <c:x val="-0.18402773291674404"/>
                  <c:y val="-0.17186994513595319"/>
                </c:manualLayout>
              </c:layout>
              <c:tx>
                <c:rich>
                  <a:bodyPr/>
                  <a:lstStyle/>
                  <a:p>
                    <a:fld id="{DEE1A4FA-92AE-4DC4-B520-F2B4CE2953C2}" type="CATEGORYNAME">
                      <a:rPr lang="en-US" sz="2000" b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pPr/>
                      <a:t>[NOME DA CATEGORIA]</a:t>
                    </a:fld>
                    <a:r>
                      <a:rPr lang="en-US" sz="2000" baseline="0" dirty="0"/>
                      <a:t>
</a:t>
                    </a:r>
                    <a:fld id="{73102102-AF59-46D7-9087-929E25966D2B}" type="PERCENTAGE">
                      <a:rPr lang="en-US" sz="3200" b="1" baseline="0">
                        <a:latin typeface="Montserrat Bold" panose="00000800000000000000" pitchFamily="2" charset="0"/>
                      </a:rPr>
                      <a:pPr/>
                      <a:t>[PORCENTAGEM]</a:t>
                    </a:fld>
                    <a:endParaRPr lang="en-US" sz="20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EB-423F-BB59-0EE357A908D4}"/>
                </c:ext>
              </c:extLst>
            </c:dLbl>
            <c:dLbl>
              <c:idx val="2"/>
              <c:layout>
                <c:manualLayout>
                  <c:x val="0.16313046876509255"/>
                  <c:y val="-0.10998184608871518"/>
                </c:manualLayout>
              </c:layout>
              <c:tx>
                <c:rich>
                  <a:bodyPr/>
                  <a:lstStyle/>
                  <a:p>
                    <a:fld id="{429177B4-4A8F-4256-984B-E44769EB2845}" type="CATEGORYNAME">
                      <a:rPr lang="en-US" sz="2000" b="0" smtClean="0">
                        <a:solidFill>
                          <a:srgbClr val="FFFFF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pPr/>
                      <a:t>[NOME DA CATEGORIA]</a:t>
                    </a:fld>
                    <a:r>
                      <a:rPr lang="en-US" sz="1400" b="1" baseline="0" dirty="0">
                        <a:solidFill>
                          <a:srgbClr val="FFFFFF"/>
                        </a:solidFill>
                        <a:latin typeface="Antonio" panose="02000803000000000000"/>
                      </a:rPr>
                      <a:t>
</a:t>
                    </a:r>
                    <a:fld id="{79C4411C-A3D1-4CEC-8AE2-D3BD7AC2E0F2}" type="PERCENTAGE">
                      <a:rPr lang="en-US" sz="3200" b="1" baseline="0" smtClean="0">
                        <a:solidFill>
                          <a:srgbClr val="FFFFFF"/>
                        </a:solidFill>
                        <a:latin typeface="Montserrat Bold" panose="00000800000000000000" pitchFamily="2" charset="0"/>
                      </a:rPr>
                      <a:pPr/>
                      <a:t>[PORCENTAGEM]</a:t>
                    </a:fld>
                    <a:endParaRPr lang="en-US" sz="1400" b="1" baseline="0" dirty="0">
                      <a:solidFill>
                        <a:srgbClr val="FFFFFF"/>
                      </a:solidFill>
                      <a:latin typeface="Antonio" panose="0200080300000000000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EB-423F-BB59-0EE357A90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3"/>
                <c:pt idx="0">
                  <c:v>Em preparação</c:v>
                </c:pt>
                <c:pt idx="1">
                  <c:v>Iniciadas</c:v>
                </c:pt>
                <c:pt idx="2">
                  <c:v>Com entregas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EB-423F-BB59-0EE357A908D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635000"/>
    </a:effectLst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90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00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7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FFDA00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pc="-140" dirty="0">
                <a:solidFill>
                  <a:srgbClr val="4E4E4E"/>
                </a:solidFill>
              </a:rPr>
              <a:t>Plano</a:t>
            </a:r>
            <a:r>
              <a:rPr spc="-180" dirty="0">
                <a:solidFill>
                  <a:srgbClr val="4E4E4E"/>
                </a:solidFill>
              </a:rPr>
              <a:t> </a:t>
            </a:r>
            <a:r>
              <a:rPr spc="-145" dirty="0"/>
              <a:t>IA</a:t>
            </a:r>
            <a:r>
              <a:rPr spc="-180" dirty="0"/>
              <a:t> </a:t>
            </a:r>
            <a:r>
              <a:rPr spc="-130" dirty="0"/>
              <a:t>para</a:t>
            </a:r>
            <a:r>
              <a:rPr spc="-180" dirty="0"/>
              <a:t> </a:t>
            </a:r>
            <a:r>
              <a:rPr spc="-150" dirty="0"/>
              <a:t>o</a:t>
            </a:r>
            <a:r>
              <a:rPr spc="-175" dirty="0"/>
              <a:t> </a:t>
            </a:r>
            <a:r>
              <a:rPr spc="-200" dirty="0"/>
              <a:t>Bem</a:t>
            </a:r>
            <a:r>
              <a:rPr spc="-185" dirty="0"/>
              <a:t> </a:t>
            </a:r>
            <a:r>
              <a:rPr spc="-175" dirty="0"/>
              <a:t>de </a:t>
            </a:r>
            <a:r>
              <a:rPr spc="-155" dirty="0"/>
              <a:t>Todos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60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5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5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2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71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5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85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36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7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C5BA-D6A9-431C-BED4-37572F6D327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118F-300E-4167-A240-A5AA28B3FC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8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tad@mcti.gov.b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E5E8C45-EF0E-0D02-A16F-A8ADF897FC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015" cy="7604287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5A260B20-9CF7-AD83-DB91-B012622B5F8C}"/>
              </a:ext>
            </a:extLst>
          </p:cNvPr>
          <p:cNvGrpSpPr/>
          <p:nvPr/>
        </p:nvGrpSpPr>
        <p:grpSpPr>
          <a:xfrm>
            <a:off x="-1985" y="1100310"/>
            <a:ext cx="12192000" cy="4657380"/>
            <a:chOff x="-1985" y="638978"/>
            <a:chExt cx="12192000" cy="465738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297F5FA-C37D-4AA9-5594-8C1962A439E6}"/>
                </a:ext>
              </a:extLst>
            </p:cNvPr>
            <p:cNvSpPr/>
            <p:nvPr/>
          </p:nvSpPr>
          <p:spPr>
            <a:xfrm>
              <a:off x="-1985" y="638978"/>
              <a:ext cx="12192000" cy="46573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51A029A9-147A-836B-C50E-D5FB6F2F1A4C}"/>
                </a:ext>
              </a:extLst>
            </p:cNvPr>
            <p:cNvGrpSpPr/>
            <p:nvPr/>
          </p:nvGrpSpPr>
          <p:grpSpPr>
            <a:xfrm>
              <a:off x="1233501" y="756892"/>
              <a:ext cx="9345248" cy="4421553"/>
              <a:chOff x="1233501" y="756892"/>
              <a:chExt cx="9345248" cy="4421553"/>
            </a:xfrm>
          </p:grpSpPr>
          <p:sp>
            <p:nvSpPr>
              <p:cNvPr id="8" name="Título 1">
                <a:extLst>
                  <a:ext uri="{FF2B5EF4-FFF2-40B4-BE49-F238E27FC236}">
                    <a16:creationId xmlns:a16="http://schemas.microsoft.com/office/drawing/2014/main" id="{EB451739-626D-F3E3-F1A4-14625FE605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501" y="1318827"/>
                <a:ext cx="9345248" cy="312106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3200" b="1" noProof="0" dirty="0">
                    <a:solidFill>
                      <a:srgbClr val="2F53A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Plano Brasileiro de Inteligência Artificial</a:t>
                </a:r>
              </a:p>
              <a:p>
                <a:pPr algn="ctr"/>
                <a:r>
                  <a:rPr lang="pt-BR" sz="3200" i="1" noProof="0" dirty="0">
                    <a:solidFill>
                      <a:srgbClr val="2F53A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IA para o Bem de Todos</a:t>
                </a:r>
              </a:p>
              <a:p>
                <a:pPr algn="ctr"/>
                <a:endParaRPr lang="pt-BR" sz="3200" i="1" dirty="0">
                  <a:solidFill>
                    <a:srgbClr val="2F53A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pt-BR" sz="3200" i="1" noProof="0" dirty="0">
                  <a:solidFill>
                    <a:srgbClr val="2F53A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pt-BR" sz="2000" dirty="0">
                  <a:solidFill>
                    <a:srgbClr val="2F53A1"/>
                  </a:solidFill>
                  <a:latin typeface="Arial"/>
                  <a:ea typeface="Calibri Light"/>
                  <a:cs typeface="Arial"/>
                </a:endParaRPr>
              </a:p>
              <a:p>
                <a:pPr algn="ctr"/>
                <a:r>
                  <a:rPr lang="pt-BR" sz="2000" b="1" dirty="0">
                    <a:solidFill>
                      <a:srgbClr val="2F53A1"/>
                    </a:solidFill>
                    <a:latin typeface="Arial"/>
                    <a:ea typeface="Calibri Light"/>
                    <a:cs typeface="Arial"/>
                  </a:rPr>
                  <a:t>Hugo Valadares</a:t>
                </a:r>
              </a:p>
              <a:p>
                <a:pPr algn="ctr">
                  <a:lnSpc>
                    <a:spcPts val="2700"/>
                  </a:lnSpc>
                </a:pPr>
                <a:r>
                  <a:rPr lang="pt-BR" sz="2000" dirty="0">
                    <a:solidFill>
                      <a:srgbClr val="2F53A1"/>
                    </a:solidFill>
                    <a:latin typeface="Arial"/>
                    <a:ea typeface="Calibri Light"/>
                    <a:cs typeface="Arial"/>
                  </a:rPr>
                  <a:t>Diretor do Departamento de Ciência, Tecnologia e Inovação Digital</a:t>
                </a:r>
              </a:p>
              <a:p>
                <a:pPr algn="ctr"/>
                <a:endParaRPr lang="pt-BR" sz="2000" dirty="0">
                  <a:solidFill>
                    <a:srgbClr val="2F53A1"/>
                  </a:solidFill>
                  <a:latin typeface="Arial"/>
                  <a:ea typeface="Calibri Light"/>
                  <a:cs typeface="Arial"/>
                </a:endParaRPr>
              </a:p>
              <a:p>
                <a:pPr algn="ctr"/>
                <a:endParaRPr lang="pt-BR" sz="2000" dirty="0">
                  <a:solidFill>
                    <a:srgbClr val="2F53A1"/>
                  </a:solidFill>
                  <a:latin typeface="Arial"/>
                  <a:ea typeface="Calibri Light"/>
                  <a:cs typeface="Arial"/>
                </a:endParaRPr>
              </a:p>
            </p:txBody>
          </p:sp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2DABB22C-837D-CCF8-0655-A64EEF298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324132" y="756892"/>
                <a:ext cx="1539766" cy="495612"/>
              </a:xfrm>
              <a:prstGeom prst="rect">
                <a:avLst/>
              </a:prstGeom>
            </p:spPr>
          </p:pic>
          <p:pic>
            <p:nvPicPr>
              <p:cNvPr id="14" name="Gráfico 13">
                <a:extLst>
                  <a:ext uri="{FF2B5EF4-FFF2-40B4-BE49-F238E27FC236}">
                    <a16:creationId xmlns:a16="http://schemas.microsoft.com/office/drawing/2014/main" id="{84D08A32-127A-5ECF-7CE1-7C7FA1006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36343" y="4439891"/>
                <a:ext cx="2915344" cy="7385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828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22191"/>
            <a:ext cx="12192000" cy="3035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36032" y="1267829"/>
            <a:ext cx="24386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 err="1">
                <a:solidFill>
                  <a:srgbClr val="FF0000"/>
                </a:solidFill>
              </a:rPr>
              <a:t>Obrigad</a:t>
            </a:r>
            <a:r>
              <a:rPr lang="pt-BR" b="1" spc="-10" dirty="0">
                <a:solidFill>
                  <a:srgbClr val="FF0000"/>
                </a:solidFill>
              </a:rPr>
              <a:t>o</a:t>
            </a:r>
            <a:r>
              <a:rPr b="1" spc="-10" dirty="0">
                <a:solidFill>
                  <a:srgbClr val="FF0000"/>
                </a:solidFill>
              </a:rPr>
              <a:t>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571" y="2149018"/>
            <a:ext cx="11865429" cy="470898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ts val="2700"/>
              </a:lnSpc>
              <a:buNone/>
            </a:pPr>
            <a:r>
              <a:rPr lang="pt-BR" sz="2800" b="1" i="0" dirty="0">
                <a:solidFill>
                  <a:srgbClr val="001D35"/>
                </a:solidFill>
                <a:effectLst/>
                <a:latin typeface="Google Sans"/>
              </a:rPr>
              <a:t>Hugo Valadares</a:t>
            </a:r>
          </a:p>
          <a:p>
            <a:pPr algn="ctr">
              <a:lnSpc>
                <a:spcPts val="2700"/>
              </a:lnSpc>
              <a:buNone/>
            </a:pPr>
            <a:r>
              <a:rPr lang="pt-BR" sz="2800" b="1" dirty="0">
                <a:solidFill>
                  <a:srgbClr val="001D35"/>
                </a:solidFill>
                <a:latin typeface="Google Sans"/>
              </a:rPr>
              <a:t>Diretor do Departamento de Ciência, Tecnologia e Inovação Digital</a:t>
            </a:r>
            <a:endParaRPr lang="pt-BR" sz="2800" b="1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ctr">
              <a:buNone/>
            </a:pPr>
            <a:br>
              <a:rPr lang="pt-BR" sz="28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Secret</a:t>
            </a:r>
            <a:r>
              <a:rPr lang="pt-BR" sz="2800" dirty="0">
                <a:solidFill>
                  <a:srgbClr val="666666"/>
                </a:solidFill>
                <a:latin typeface="Arial MT"/>
                <a:cs typeface="Arial MT"/>
              </a:rPr>
              <a:t>aria</a:t>
            </a:r>
            <a:r>
              <a:rPr sz="2800" spc="-25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de</a:t>
            </a:r>
            <a:r>
              <a:rPr sz="2800" spc="-35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spc="-10" dirty="0" err="1">
                <a:solidFill>
                  <a:srgbClr val="666666"/>
                </a:solidFill>
                <a:latin typeface="Arial MT"/>
                <a:cs typeface="Arial MT"/>
              </a:rPr>
              <a:t>Ciência</a:t>
            </a:r>
            <a:r>
              <a:rPr lang="pt-BR" sz="2800" spc="-10" dirty="0">
                <a:solidFill>
                  <a:srgbClr val="666666"/>
                </a:solidFill>
                <a:latin typeface="Arial MT"/>
                <a:cs typeface="Arial MT"/>
              </a:rPr>
              <a:t>,</a:t>
            </a:r>
            <a:r>
              <a:rPr sz="2800" spc="-35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dirty="0" err="1">
                <a:solidFill>
                  <a:srgbClr val="666666"/>
                </a:solidFill>
                <a:latin typeface="Arial MT"/>
                <a:cs typeface="Arial MT"/>
              </a:rPr>
              <a:t>Tecnologia</a:t>
            </a:r>
            <a:r>
              <a:rPr lang="pt-BR" sz="2800" dirty="0">
                <a:solidFill>
                  <a:srgbClr val="666666"/>
                </a:solidFill>
                <a:latin typeface="Arial MT"/>
                <a:cs typeface="Arial MT"/>
              </a:rPr>
              <a:t> e Inovação </a:t>
            </a: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para</a:t>
            </a:r>
            <a:r>
              <a:rPr sz="2800" spc="-35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Transformação</a:t>
            </a:r>
            <a:r>
              <a:rPr sz="2800" spc="-30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Digital </a:t>
            </a:r>
            <a:r>
              <a:rPr lang="pt-BR" sz="2800" dirty="0">
                <a:solidFill>
                  <a:srgbClr val="666666"/>
                </a:solidFill>
                <a:latin typeface="Arial MT"/>
                <a:cs typeface="Arial MT"/>
              </a:rPr>
              <a:t>(</a:t>
            </a:r>
            <a:r>
              <a:rPr sz="2800" spc="-10" dirty="0">
                <a:solidFill>
                  <a:srgbClr val="666666"/>
                </a:solidFill>
                <a:latin typeface="Arial MT"/>
                <a:cs typeface="Arial MT"/>
              </a:rPr>
              <a:t>SETAD</a:t>
            </a:r>
            <a:r>
              <a:rPr lang="pt-BR" sz="2800" spc="-10" dirty="0">
                <a:solidFill>
                  <a:srgbClr val="666666"/>
                </a:solidFill>
                <a:latin typeface="Arial MT"/>
                <a:cs typeface="Arial MT"/>
              </a:rPr>
              <a:t>)</a:t>
            </a:r>
          </a:p>
          <a:p>
            <a:pPr algn="ctr">
              <a:buNone/>
            </a:pPr>
            <a:endParaRPr lang="pt-BR" sz="2800" spc="-10" dirty="0">
              <a:solidFill>
                <a:srgbClr val="666666"/>
              </a:solidFill>
              <a:latin typeface="Arial MT"/>
              <a:cs typeface="Arial MT"/>
            </a:endParaRPr>
          </a:p>
          <a:p>
            <a:pPr algn="ctr">
              <a:buNone/>
            </a:pP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MINISTÉRIO</a:t>
            </a:r>
            <a:r>
              <a:rPr sz="2800" spc="-30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DA</a:t>
            </a:r>
            <a:r>
              <a:rPr sz="2800" spc="-10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CIÊNCIA,</a:t>
            </a:r>
            <a:r>
              <a:rPr sz="2800" spc="-15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TECNOLOGIA</a:t>
            </a:r>
            <a:r>
              <a:rPr sz="2800" spc="-25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66666"/>
                </a:solidFill>
                <a:latin typeface="Arial MT"/>
                <a:cs typeface="Arial MT"/>
              </a:rPr>
              <a:t>E</a:t>
            </a:r>
            <a:r>
              <a:rPr sz="2800" spc="-10" dirty="0">
                <a:solidFill>
                  <a:srgbClr val="666666"/>
                </a:solidFill>
                <a:latin typeface="Arial MT"/>
                <a:cs typeface="Arial MT"/>
              </a:rPr>
              <a:t> INOVAÇÃO</a:t>
            </a:r>
            <a:endParaRPr lang="pt-BR" sz="2800" spc="-10" dirty="0">
              <a:solidFill>
                <a:srgbClr val="666666"/>
              </a:solidFill>
              <a:latin typeface="Arial MT"/>
              <a:cs typeface="Arial MT"/>
            </a:endParaRPr>
          </a:p>
          <a:p>
            <a:pPr algn="ctr">
              <a:buNone/>
            </a:pPr>
            <a:endParaRPr lang="pt-BR" sz="2800" spc="-10" dirty="0">
              <a:solidFill>
                <a:srgbClr val="666666"/>
              </a:solidFill>
              <a:latin typeface="Arial MT"/>
              <a:cs typeface="Arial MT"/>
            </a:endParaRPr>
          </a:p>
          <a:p>
            <a:pPr algn="ctr">
              <a:buNone/>
            </a:pPr>
            <a:r>
              <a:rPr lang="pt-BR" sz="2800" spc="-10" dirty="0">
                <a:solidFill>
                  <a:srgbClr val="666666"/>
                </a:solidFill>
                <a:latin typeface="Arial MT"/>
                <a:cs typeface="Arial MT"/>
                <a:hlinkClick r:id="rId3"/>
              </a:rPr>
              <a:t>decti@mcti.gov.br</a:t>
            </a:r>
            <a:r>
              <a:rPr lang="pt-BR" sz="2800" spc="-10" dirty="0">
                <a:solidFill>
                  <a:srgbClr val="666666"/>
                </a:solidFill>
                <a:latin typeface="Arial MT"/>
                <a:cs typeface="Arial MT"/>
              </a:rPr>
              <a:t> </a:t>
            </a:r>
          </a:p>
          <a:p>
            <a:pPr algn="ctr">
              <a:buNone/>
            </a:pPr>
            <a:r>
              <a:rPr lang="pt-BR" sz="2800" spc="-10" dirty="0">
                <a:solidFill>
                  <a:srgbClr val="666666"/>
                </a:solidFill>
                <a:latin typeface="Arial MT"/>
                <a:cs typeface="Arial MT"/>
              </a:rPr>
              <a:t>@hugovaladares1</a:t>
            </a:r>
            <a:endParaRPr sz="28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endParaRPr sz="1800" dirty="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94615"/>
            <a:chOff x="0" y="0"/>
            <a:chExt cx="12192000" cy="94615"/>
          </a:xfrm>
        </p:grpSpPr>
        <p:sp>
          <p:nvSpPr>
            <p:cNvPr id="6" name="object 6"/>
            <p:cNvSpPr/>
            <p:nvPr/>
          </p:nvSpPr>
          <p:spPr>
            <a:xfrm>
              <a:off x="9046464" y="0"/>
              <a:ext cx="3145790" cy="94615"/>
            </a:xfrm>
            <a:custGeom>
              <a:avLst/>
              <a:gdLst/>
              <a:ahLst/>
              <a:cxnLst/>
              <a:rect l="l" t="t" r="r" b="b"/>
              <a:pathLst>
                <a:path w="3145790" h="94615">
                  <a:moveTo>
                    <a:pt x="3145535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3145535" y="94487"/>
                  </a:lnTo>
                  <a:lnTo>
                    <a:pt x="31455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02452" y="0"/>
              <a:ext cx="3144520" cy="94615"/>
            </a:xfrm>
            <a:custGeom>
              <a:avLst/>
              <a:gdLst/>
              <a:ahLst/>
              <a:cxnLst/>
              <a:rect l="l" t="t" r="r" b="b"/>
              <a:pathLst>
                <a:path w="3144520" h="94615">
                  <a:moveTo>
                    <a:pt x="3144011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3144011" y="94488"/>
                  </a:lnTo>
                  <a:lnTo>
                    <a:pt x="3144011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6916" y="0"/>
              <a:ext cx="3145790" cy="94615"/>
            </a:xfrm>
            <a:custGeom>
              <a:avLst/>
              <a:gdLst/>
              <a:ahLst/>
              <a:cxnLst/>
              <a:rect l="l" t="t" r="r" b="b"/>
              <a:pathLst>
                <a:path w="3145790" h="94615">
                  <a:moveTo>
                    <a:pt x="3145535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3145535" y="94488"/>
                  </a:lnTo>
                  <a:lnTo>
                    <a:pt x="3145535" y="0"/>
                  </a:lnTo>
                  <a:close/>
                </a:path>
              </a:pathLst>
            </a:custGeom>
            <a:solidFill>
              <a:srgbClr val="387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2757170" cy="94615"/>
            </a:xfrm>
            <a:custGeom>
              <a:avLst/>
              <a:gdLst/>
              <a:ahLst/>
              <a:cxnLst/>
              <a:rect l="l" t="t" r="r" b="b"/>
              <a:pathLst>
                <a:path w="2757170" h="94615">
                  <a:moveTo>
                    <a:pt x="0" y="94488"/>
                  </a:moveTo>
                  <a:lnTo>
                    <a:pt x="2756916" y="94488"/>
                  </a:lnTo>
                  <a:lnTo>
                    <a:pt x="2756916" y="0"/>
                  </a:lnTo>
                  <a:lnTo>
                    <a:pt x="0" y="0"/>
                  </a:lnTo>
                  <a:lnTo>
                    <a:pt x="0" y="94488"/>
                  </a:lnTo>
                  <a:close/>
                </a:path>
              </a:pathLst>
            </a:custGeom>
            <a:solidFill>
              <a:srgbClr val="498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3033" t="17193"/>
          <a:stretch/>
        </p:blipFill>
        <p:spPr>
          <a:xfrm>
            <a:off x="2287653" y="130558"/>
            <a:ext cx="7374460" cy="1003964"/>
          </a:xfrm>
          <a:prstGeom prst="rect">
            <a:avLst/>
          </a:prstGeom>
        </p:spPr>
      </p:pic>
      <p:pic>
        <p:nvPicPr>
          <p:cNvPr id="11" name="Picture 4" descr="logotipo do instagram png, ícone do instagram transparente 18930415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19656" r="18805" b="19936"/>
          <a:stretch/>
        </p:blipFill>
        <p:spPr bwMode="auto">
          <a:xfrm>
            <a:off x="4367662" y="6086029"/>
            <a:ext cx="304800" cy="2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010" y="5637575"/>
            <a:ext cx="266451" cy="2750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0994" y="0"/>
            <a:ext cx="11671005" cy="6858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485" y="1617424"/>
            <a:ext cx="5043514" cy="524057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59821" y="6210805"/>
            <a:ext cx="3575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onio" panose="02000803000000000000" pitchFamily="2" charset="0"/>
                <a:ea typeface="+mn-ea"/>
                <a:cs typeface="Arial" panose="020B0604020202020204" pitchFamily="34" charset="0"/>
              </a:rPr>
              <a:t>Plano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5AC7CA"/>
                </a:solidFill>
                <a:effectLst/>
                <a:uLnTx/>
                <a:uFillTx/>
                <a:latin typeface="Antonio" panose="02000803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Antonio" panose="02000803000000000000" pitchFamily="2" charset="0"/>
                <a:ea typeface="+mn-ea"/>
                <a:cs typeface="Arial" panose="020B0604020202020204" pitchFamily="34" charset="0"/>
              </a:rPr>
              <a:t>IA para o Bem de Todos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054F99-AA97-3538-90DC-E3EE24C12268}"/>
              </a:ext>
            </a:extLst>
          </p:cNvPr>
          <p:cNvSpPr txBox="1"/>
          <p:nvPr/>
        </p:nvSpPr>
        <p:spPr>
          <a:xfrm>
            <a:off x="859816" y="308641"/>
            <a:ext cx="7414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20" normalizeH="0" baseline="0" noProof="0" dirty="0">
                <a:ln>
                  <a:noFill/>
                </a:ln>
                <a:solidFill>
                  <a:srgbClr val="183EFF"/>
                </a:solidFill>
                <a:effectLst/>
                <a:uLnTx/>
                <a:uFillTx/>
                <a:latin typeface="Antonio" panose="02000803000000000000" pitchFamily="2" charset="0"/>
                <a:ea typeface="Calibri" panose="020F0502020204030204" pitchFamily="34" charset="0"/>
                <a:cs typeface="Segoe UI Light" panose="020B0502040204020203" pitchFamily="34" charset="0"/>
              </a:rPr>
              <a:t>Processo de elaboração do Plano de IA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995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59818" y="1086649"/>
            <a:ext cx="1081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FFDA00"/>
              </a:buClr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O PBIA foi desenvolvido por meio de um processo altamente participativo e inclusivo, refletindo a diversidade e as necessidades da sociedade brasileira. Fazendo parte do processo: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859817" y="1979056"/>
            <a:ext cx="10665875" cy="348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SzTx/>
              <a:buFont typeface="Segoe UI Semilight" panose="020B0402040204020203" pitchFamily="34" charset="0"/>
              <a:buChar char="›"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Reuniões de trabalho do Conselho Nacional de Ciência, Tecnologia e Inovação (CCT)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SzTx/>
              <a:buFont typeface="Segoe UI Semilight" panose="020B0402040204020203" pitchFamily="34" charset="0"/>
              <a:buChar char="›"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6 oficinas realizadas com membros do CCT, especialistas, instituições de TI do governo, setor privado, sociedade civil, governo federal, e órgãos de regulação e controle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SzTx/>
              <a:buFont typeface="Segoe UI Semilight" panose="020B0402040204020203" pitchFamily="34" charset="0"/>
              <a:buChar char="›"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300 participantes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SzTx/>
              <a:buFont typeface="Segoe UI Semilight" panose="020B0402040204020203" pitchFamily="34" charset="0"/>
              <a:buChar char="›"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117 instituições públicas, privadas e da sociedade civil representadas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SzTx/>
              <a:buFont typeface="Segoe UI Semilight" panose="020B0402040204020203" pitchFamily="34" charset="0"/>
              <a:buChar char="›"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6 documentos-síntese das oficinas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SzTx/>
              <a:buFont typeface="Segoe UI Semilight" panose="020B0402040204020203" pitchFamily="34" charset="0"/>
              <a:buChar char="›"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22 documentos recebidos do CCT com 289 propostas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SzTx/>
              <a:buFont typeface="Segoe UI Semilight" panose="020B0402040204020203" pitchFamily="34" charset="0"/>
              <a:buChar char="›"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Mais de 30 reuniões bilaterais com instituições públicas e privadas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SzTx/>
              <a:buFont typeface="Segoe UI Semilight" panose="020B0402040204020203" pitchFamily="34" charset="0"/>
              <a:buChar char="›"/>
              <a:tabLst/>
              <a:defRPr/>
            </a:pPr>
            <a:r>
              <a:rPr kumimoji="0" lang="pt-BR" b="0" i="0" u="none" strike="noStrike" kern="1200" cap="none" spc="2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Material consolidado por GT com representantes de ministérios, indústria e academia.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717619" y="0"/>
            <a:ext cx="1474380" cy="14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6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ixaDeTexto 32">
            <a:extLst>
              <a:ext uri="{FF2B5EF4-FFF2-40B4-BE49-F238E27FC236}">
                <a16:creationId xmlns:a16="http://schemas.microsoft.com/office/drawing/2014/main" id="{77FCD684-AD8A-3C96-DC91-24A34AD548A6}"/>
              </a:ext>
            </a:extLst>
          </p:cNvPr>
          <p:cNvSpPr txBox="1"/>
          <p:nvPr/>
        </p:nvSpPr>
        <p:spPr>
          <a:xfrm>
            <a:off x="5483112" y="0"/>
            <a:ext cx="5983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 Brasileiro de Inteligência Artificial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C8FE1993-7B52-2867-AC23-657708320F4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995" y="0"/>
            <a:ext cx="4814485" cy="6857999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0D2F5BCF-6FAF-3F07-7656-3F98F182E793}"/>
              </a:ext>
            </a:extLst>
          </p:cNvPr>
          <p:cNvSpPr txBox="1"/>
          <p:nvPr/>
        </p:nvSpPr>
        <p:spPr>
          <a:xfrm>
            <a:off x="5403213" y="1207988"/>
            <a:ext cx="6537253" cy="3210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353165" marR="20320" indent="-285750" algn="just">
              <a:spcBef>
                <a:spcPts val="5"/>
              </a:spcBef>
              <a:buSzPct val="112500"/>
              <a:buFont typeface="Arial" panose="020B0604020202020204" pitchFamily="34" charset="0"/>
              <a:buChar char="•"/>
              <a:tabLst>
                <a:tab pos="297815" algn="l"/>
                <a:tab pos="311785" algn="l"/>
              </a:tabLst>
            </a:pP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Formar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,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capacitar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e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requalificar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pessoas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em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grande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escala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;</a:t>
            </a:r>
          </a:p>
          <a:p>
            <a:pPr marL="354965" marR="5080" indent="-230400">
              <a:spcBef>
                <a:spcPts val="1125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Equipar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o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Brasil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com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infraestrutura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com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alta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capacidade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de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processamento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;</a:t>
            </a:r>
          </a:p>
          <a:p>
            <a:pPr marL="354965" marR="274320" indent="-230400"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Promover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ações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de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desenvolvimento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tecnológico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e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ações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de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cooperação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internacional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em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IA;</a:t>
            </a:r>
          </a:p>
          <a:p>
            <a:pPr marL="354965" marR="170180" indent="-230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Desenvolver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modelos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de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linguagem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em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português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com dados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nacionais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que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abarcam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a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diversidade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 cultural, social e </a:t>
            </a:r>
            <a:r>
              <a:rPr sz="2000" spc="-40" dirty="0" err="1">
                <a:solidFill>
                  <a:srgbClr val="4E4E4E"/>
                </a:solidFill>
                <a:latin typeface="Arial MT"/>
                <a:cs typeface="Arial MT"/>
              </a:rPr>
              <a:t>linguística</a:t>
            </a:r>
            <a:r>
              <a:rPr sz="2000" spc="-40" dirty="0">
                <a:solidFill>
                  <a:srgbClr val="4E4E4E"/>
                </a:solidFill>
                <a:latin typeface="Arial MT"/>
                <a:cs typeface="Arial MT"/>
              </a:rPr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995" cy="6858000"/>
          </a:xfrm>
          <a:prstGeom prst="rect">
            <a:avLst/>
          </a:prstGeom>
        </p:spPr>
      </p:pic>
      <p:pic>
        <p:nvPicPr>
          <p:cNvPr id="1028" name="Picture 4" descr="Inteligência Artificial (IA): o que é, como funciona e para que serve essa  tecnologia • Tecnoblo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28675" r="-139" b="11806"/>
          <a:stretch/>
        </p:blipFill>
        <p:spPr bwMode="auto">
          <a:xfrm>
            <a:off x="5335480" y="4495800"/>
            <a:ext cx="6856520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1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B6718-C709-1DAC-EF47-5DF18F834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C5B1D3-A08D-0BBA-82AF-49EBD1D34D7F}"/>
              </a:ext>
            </a:extLst>
          </p:cNvPr>
          <p:cNvSpPr/>
          <p:nvPr/>
        </p:nvSpPr>
        <p:spPr>
          <a:xfrm>
            <a:off x="520994" y="0"/>
            <a:ext cx="11671005" cy="685800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8" name="Retângulo Arredondado 13">
            <a:extLst>
              <a:ext uri="{FF2B5EF4-FFF2-40B4-BE49-F238E27FC236}">
                <a16:creationId xmlns:a16="http://schemas.microsoft.com/office/drawing/2014/main" id="{AB829465-ED9B-9059-62F7-79A0D8C4978D}"/>
              </a:ext>
            </a:extLst>
          </p:cNvPr>
          <p:cNvSpPr/>
          <p:nvPr/>
        </p:nvSpPr>
        <p:spPr>
          <a:xfrm>
            <a:off x="6377145" y="2516651"/>
            <a:ext cx="5188989" cy="3662180"/>
          </a:xfrm>
          <a:prstGeom prst="roundRect">
            <a:avLst/>
          </a:prstGeom>
          <a:solidFill>
            <a:srgbClr val="FFC000"/>
          </a:solidFill>
          <a:ln w="12700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0E3B8A-81FE-6A19-5F6A-394FA8F7F1A9}"/>
              </a:ext>
            </a:extLst>
          </p:cNvPr>
          <p:cNvSpPr/>
          <p:nvPr/>
        </p:nvSpPr>
        <p:spPr>
          <a:xfrm>
            <a:off x="859822" y="6210805"/>
            <a:ext cx="3575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600" noProof="0" dirty="0">
                <a:solidFill>
                  <a:schemeClr val="bg1"/>
                </a:solidFill>
                <a:latin typeface="Antonio" panose="02000803000000000000" pitchFamily="2" charset="0"/>
                <a:cs typeface="Arial" panose="020B0604020202020204" pitchFamily="34" charset="0"/>
              </a:rPr>
              <a:t>Plano</a:t>
            </a:r>
            <a:r>
              <a:rPr lang="pt-BR" sz="1600" noProof="0" dirty="0">
                <a:solidFill>
                  <a:srgbClr val="5AC7CA"/>
                </a:solidFill>
                <a:latin typeface="Antonio" panose="02000803000000000000" pitchFamily="2" charset="0"/>
                <a:cs typeface="Arial" panose="020B0604020202020204" pitchFamily="34" charset="0"/>
              </a:rPr>
              <a:t> </a:t>
            </a:r>
            <a:r>
              <a:rPr lang="pt-BR" sz="1600" noProof="0" dirty="0">
                <a:solidFill>
                  <a:srgbClr val="FFDA00"/>
                </a:solidFill>
                <a:latin typeface="Antonio" panose="02000803000000000000" pitchFamily="2" charset="0"/>
                <a:cs typeface="Arial" panose="020B0604020202020204" pitchFamily="34" charset="0"/>
              </a:rPr>
              <a:t>IA para o Bem de Todos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11883B-132D-06E9-574E-1AADD720D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995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E91CED1-F6CF-1F41-1738-20212F9B5A14}"/>
              </a:ext>
            </a:extLst>
          </p:cNvPr>
          <p:cNvSpPr txBox="1"/>
          <p:nvPr/>
        </p:nvSpPr>
        <p:spPr>
          <a:xfrm>
            <a:off x="950191" y="647196"/>
            <a:ext cx="5062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200" b="1" spc="20" noProof="0" dirty="0">
                <a:solidFill>
                  <a:srgbClr val="FFC000"/>
                </a:solidFill>
                <a:latin typeface="Antonio" panose="02000803000000000000" pitchFamily="2" charset="0"/>
                <a:ea typeface="Calibri" panose="020F0502020204030204" pitchFamily="34" charset="0"/>
                <a:cs typeface="Segoe UI Light" panose="020B0502040204020203" pitchFamily="34" charset="0"/>
              </a:rPr>
              <a:t>Ações estruturantes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495E8A-A917-23D9-3269-D697A8520720}"/>
              </a:ext>
            </a:extLst>
          </p:cNvPr>
          <p:cNvSpPr txBox="1"/>
          <p:nvPr/>
        </p:nvSpPr>
        <p:spPr>
          <a:xfrm>
            <a:off x="950191" y="1326884"/>
            <a:ext cx="52379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spcAft>
                <a:spcPts val="700"/>
              </a:spcAft>
              <a:buClr>
                <a:srgbClr val="FFDA00"/>
              </a:buClr>
              <a:defRPr/>
            </a:pPr>
            <a:r>
              <a:rPr lang="pt-BR" sz="1800" spc="20" noProof="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Ações que visam garantir a soberania tecnológica, a competitividade da economia e uso responsável da IA no Brasil e no mundo.</a:t>
            </a:r>
          </a:p>
        </p:txBody>
      </p:sp>
      <p:sp>
        <p:nvSpPr>
          <p:cNvPr id="19" name="Retângulo Arredondado 13">
            <a:extLst>
              <a:ext uri="{FF2B5EF4-FFF2-40B4-BE49-F238E27FC236}">
                <a16:creationId xmlns:a16="http://schemas.microsoft.com/office/drawing/2014/main" id="{4AC1D21C-1E96-7C0A-3C04-4355C01276B6}"/>
              </a:ext>
            </a:extLst>
          </p:cNvPr>
          <p:cNvSpPr/>
          <p:nvPr/>
        </p:nvSpPr>
        <p:spPr>
          <a:xfrm>
            <a:off x="950194" y="2548625"/>
            <a:ext cx="5036819" cy="3662179"/>
          </a:xfrm>
          <a:prstGeom prst="roundRect">
            <a:avLst/>
          </a:prstGeom>
          <a:solidFill>
            <a:srgbClr val="FFC000"/>
          </a:solidFill>
          <a:ln w="12700"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2C0720F-2EFB-4D48-A507-E95B14FB2890}"/>
              </a:ext>
            </a:extLst>
          </p:cNvPr>
          <p:cNvSpPr/>
          <p:nvPr/>
        </p:nvSpPr>
        <p:spPr>
          <a:xfrm>
            <a:off x="1431316" y="2856040"/>
            <a:ext cx="4275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spcAft>
                <a:spcPts val="700"/>
              </a:spcAft>
              <a:buClr>
                <a:srgbClr val="FFDA00"/>
              </a:buClr>
              <a:defRPr/>
            </a:pPr>
            <a:r>
              <a:rPr lang="pt-BR" sz="2000" b="1" spc="20" noProof="0" dirty="0">
                <a:solidFill>
                  <a:srgbClr val="183EFF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São 54 ações nas seguintes áreas: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8A030D4-066C-3921-FBC5-60AC8C600001}"/>
              </a:ext>
            </a:extLst>
          </p:cNvPr>
          <p:cNvSpPr txBox="1"/>
          <p:nvPr/>
        </p:nvSpPr>
        <p:spPr>
          <a:xfrm>
            <a:off x="1067178" y="3364736"/>
            <a:ext cx="479136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1000"/>
              <a:buFont typeface="Wingdings" panose="05000000000000000000" pitchFamily="2" charset="2"/>
              <a:buChar char=""/>
              <a:tabLst>
                <a:tab pos="312420" algn="l"/>
              </a:tabLst>
            </a:pPr>
            <a:r>
              <a:rPr lang="pt-BR" sz="1700" spc="20" noProof="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Eixo 1: Infraestrutura e desenvolvimento de IA.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1000"/>
              <a:buFont typeface="Wingdings" panose="05000000000000000000" pitchFamily="2" charset="2"/>
              <a:buChar char=""/>
              <a:tabLst>
                <a:tab pos="297180" algn="l"/>
              </a:tabLst>
            </a:pPr>
            <a:r>
              <a:rPr lang="pt-BR" sz="1700" spc="20" noProof="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Eixo 2: Difusão, formação e capacitação.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1000"/>
              <a:buFont typeface="Wingdings" panose="05000000000000000000" pitchFamily="2" charset="2"/>
              <a:buChar char=""/>
              <a:tabLst>
                <a:tab pos="297180" algn="l"/>
              </a:tabLst>
            </a:pPr>
            <a:r>
              <a:rPr lang="pt-BR" sz="1700" spc="20" noProof="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Eixo 3: IA para melhoria do serviços públicos.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1000"/>
              <a:buFont typeface="Wingdings" panose="05000000000000000000" pitchFamily="2" charset="2"/>
              <a:buChar char=""/>
              <a:tabLst>
                <a:tab pos="297180" algn="l"/>
              </a:tabLst>
            </a:pPr>
            <a:r>
              <a:rPr lang="pt-BR" sz="1700" spc="20" noProof="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Eixo 4: IA para inovação empresarial.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1000"/>
              <a:buFont typeface="Wingdings" panose="05000000000000000000" pitchFamily="2" charset="2"/>
              <a:buChar char=""/>
              <a:tabLst>
                <a:tab pos="297180" algn="l"/>
              </a:tabLst>
            </a:pPr>
            <a:r>
              <a:rPr lang="pt-BR" sz="1700" spc="20" noProof="0" dirty="0"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Eixo 5: Apoio ao processo regulatório e de governança de IA.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5FA0E02-D5A1-0D27-6E23-FD6CCC506186}"/>
              </a:ext>
            </a:extLst>
          </p:cNvPr>
          <p:cNvSpPr/>
          <p:nvPr/>
        </p:nvSpPr>
        <p:spPr>
          <a:xfrm>
            <a:off x="6692311" y="3364736"/>
            <a:ext cx="2389257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Font typeface="Wingdings" panose="05000000000000000000" pitchFamily="2" charset="2"/>
              <a:buChar char="ä"/>
              <a:defRPr/>
            </a:pPr>
            <a:r>
              <a:rPr lang="pt-BR" sz="1700" spc="20" noProof="0" dirty="0">
                <a:solidFill>
                  <a:srgbClr val="4E4E4E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Saúde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Font typeface="Wingdings" panose="05000000000000000000" pitchFamily="2" charset="2"/>
              <a:buChar char="ä"/>
              <a:defRPr/>
            </a:pPr>
            <a:r>
              <a:rPr lang="pt-BR" sz="1700" spc="20" noProof="0" dirty="0">
                <a:solidFill>
                  <a:srgbClr val="4E4E4E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Agricultura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Font typeface="Wingdings" panose="05000000000000000000" pitchFamily="2" charset="2"/>
              <a:buChar char="ä"/>
              <a:defRPr/>
            </a:pPr>
            <a:r>
              <a:rPr lang="pt-BR" sz="1700" spc="20" noProof="0" dirty="0">
                <a:solidFill>
                  <a:srgbClr val="4E4E4E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Meio Ambiente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Font typeface="Wingdings" panose="05000000000000000000" pitchFamily="2" charset="2"/>
              <a:buChar char="ä"/>
              <a:defRPr/>
            </a:pPr>
            <a:r>
              <a:rPr lang="pt-BR" sz="1700" spc="20" noProof="0" dirty="0">
                <a:solidFill>
                  <a:srgbClr val="4E4E4E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Indústria, Comércio e Serviços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Font typeface="Wingdings" panose="05000000000000000000" pitchFamily="2" charset="2"/>
              <a:buChar char="ä"/>
              <a:defRPr/>
            </a:pPr>
            <a:r>
              <a:rPr lang="pt-BR" sz="1700" spc="20" noProof="0" dirty="0">
                <a:solidFill>
                  <a:srgbClr val="4E4E4E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Educação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F843788-150A-74D3-81A6-ABD8F9E60B11}"/>
              </a:ext>
            </a:extLst>
          </p:cNvPr>
          <p:cNvSpPr/>
          <p:nvPr/>
        </p:nvSpPr>
        <p:spPr>
          <a:xfrm>
            <a:off x="8908403" y="3369098"/>
            <a:ext cx="2389257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Font typeface="Wingdings" panose="05000000000000000000" pitchFamily="2" charset="2"/>
              <a:buChar char="ä"/>
              <a:defRPr/>
            </a:pPr>
            <a:r>
              <a:rPr lang="pt-BR" sz="1700" spc="20" noProof="0" dirty="0">
                <a:solidFill>
                  <a:srgbClr val="4E4E4E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Desenvolvimento Social</a:t>
            </a:r>
          </a:p>
          <a:p>
            <a:pPr marL="285750" lvl="0" indent="-285750">
              <a:spcBef>
                <a:spcPts val="500"/>
              </a:spcBef>
              <a:spcAft>
                <a:spcPts val="500"/>
              </a:spcAft>
              <a:buClr>
                <a:srgbClr val="4E4E4E"/>
              </a:buClr>
              <a:buFont typeface="Wingdings" panose="05000000000000000000" pitchFamily="2" charset="2"/>
              <a:buChar char="ä"/>
              <a:defRPr/>
            </a:pPr>
            <a:r>
              <a:rPr lang="pt-BR" sz="1700" spc="20" noProof="0" dirty="0">
                <a:solidFill>
                  <a:srgbClr val="4E4E4E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Gestão do Serviço Público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3A42A00-A970-ED37-7001-7B6075F2D46C}"/>
              </a:ext>
            </a:extLst>
          </p:cNvPr>
          <p:cNvSpPr txBox="1"/>
          <p:nvPr/>
        </p:nvSpPr>
        <p:spPr>
          <a:xfrm>
            <a:off x="6377145" y="653856"/>
            <a:ext cx="5062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200" b="1" spc="20" noProof="0" dirty="0">
                <a:solidFill>
                  <a:srgbClr val="FFC000"/>
                </a:solidFill>
                <a:latin typeface="Antonio" panose="02000803000000000000" pitchFamily="2" charset="0"/>
                <a:ea typeface="Calibri" panose="020F0502020204030204" pitchFamily="34" charset="0"/>
                <a:cs typeface="Segoe UI Light" panose="020B0502040204020203" pitchFamily="34" charset="0"/>
              </a:rPr>
              <a:t>Ações de impacto imediato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DC69AF5-F8B3-CE9D-BD02-BA396DCA4CF7}"/>
              </a:ext>
            </a:extLst>
          </p:cNvPr>
          <p:cNvSpPr/>
          <p:nvPr/>
        </p:nvSpPr>
        <p:spPr>
          <a:xfrm>
            <a:off x="6377144" y="1321300"/>
            <a:ext cx="4920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spcAft>
                <a:spcPts val="700"/>
              </a:spcAft>
              <a:buClr>
                <a:srgbClr val="FFDA00"/>
              </a:buClr>
              <a:defRPr/>
            </a:pPr>
            <a:r>
              <a:rPr lang="pt-BR" spc="20" noProof="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Iniciativas em curso prazo para resolver problemas específicos em áreas prioritárias para a população.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64C7B1D-277C-670D-D3D2-184ACCFE0441}"/>
              </a:ext>
            </a:extLst>
          </p:cNvPr>
          <p:cNvSpPr/>
          <p:nvPr/>
        </p:nvSpPr>
        <p:spPr>
          <a:xfrm>
            <a:off x="6966099" y="2856040"/>
            <a:ext cx="4275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spcAft>
                <a:spcPts val="700"/>
              </a:spcAft>
              <a:buClr>
                <a:srgbClr val="FFDA00"/>
              </a:buClr>
              <a:defRPr/>
            </a:pPr>
            <a:r>
              <a:rPr lang="pt-BR" sz="2000" b="1" spc="20" noProof="0" dirty="0">
                <a:solidFill>
                  <a:srgbClr val="183EFF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São 31 ações nas seguintes áreas:</a:t>
            </a:r>
          </a:p>
        </p:txBody>
      </p:sp>
    </p:spTree>
    <p:extLst>
      <p:ext uri="{BB962C8B-B14F-4D97-AF65-F5344CB8AC3E}">
        <p14:creationId xmlns:p14="http://schemas.microsoft.com/office/powerpoint/2010/main" val="380427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994" y="0"/>
            <a:ext cx="11671299" cy="6858000"/>
            <a:chOff x="520994" y="0"/>
            <a:chExt cx="11671300" cy="6858000"/>
          </a:xfrm>
        </p:grpSpPr>
        <p:sp>
          <p:nvSpPr>
            <p:cNvPr id="3" name="object 3"/>
            <p:cNvSpPr/>
            <p:nvPr/>
          </p:nvSpPr>
          <p:spPr>
            <a:xfrm>
              <a:off x="520994" y="0"/>
              <a:ext cx="7368540" cy="6858000"/>
            </a:xfrm>
            <a:custGeom>
              <a:avLst/>
              <a:gdLst/>
              <a:ahLst/>
              <a:cxnLst/>
              <a:rect l="l" t="t" r="r" b="b"/>
              <a:pathLst>
                <a:path w="7368540" h="6858000">
                  <a:moveTo>
                    <a:pt x="0" y="6857999"/>
                  </a:moveTo>
                  <a:lnTo>
                    <a:pt x="7368364" y="6857999"/>
                  </a:lnTo>
                  <a:lnTo>
                    <a:pt x="7368364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89358" y="0"/>
              <a:ext cx="4302760" cy="6858000"/>
            </a:xfrm>
            <a:custGeom>
              <a:avLst/>
              <a:gdLst/>
              <a:ahLst/>
              <a:cxnLst/>
              <a:rect l="l" t="t" r="r" b="b"/>
              <a:pathLst>
                <a:path w="4302759" h="6858000">
                  <a:moveTo>
                    <a:pt x="430263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4302639" y="6857999"/>
                  </a:lnTo>
                  <a:lnTo>
                    <a:pt x="4302639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1132" y="3391784"/>
              <a:ext cx="4440864" cy="34662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38562" y="773241"/>
            <a:ext cx="2874010" cy="524246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0" b="1" spc="-440" dirty="0">
                <a:solidFill>
                  <a:srgbClr val="FFDA00"/>
                </a:solidFill>
                <a:latin typeface="Trebuchet MS"/>
                <a:cs typeface="Trebuchet MS"/>
              </a:rPr>
              <a:t>A</a:t>
            </a:r>
            <a:r>
              <a:rPr sz="3000" b="1" spc="-254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190" dirty="0">
                <a:solidFill>
                  <a:srgbClr val="FFDA00"/>
                </a:solidFill>
                <a:latin typeface="Trebuchet MS"/>
                <a:cs typeface="Trebuchet MS"/>
              </a:rPr>
              <a:t>I</a:t>
            </a:r>
            <a:r>
              <a:rPr lang="pt-BR" sz="3000" b="1" spc="-190" dirty="0" err="1">
                <a:solidFill>
                  <a:srgbClr val="FFDA00"/>
                </a:solidFill>
                <a:latin typeface="Trebuchet MS"/>
                <a:cs typeface="Trebuchet MS"/>
              </a:rPr>
              <a:t>nteligência</a:t>
            </a:r>
            <a:r>
              <a:rPr lang="pt-BR" sz="3000" b="1" spc="-190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190" dirty="0">
                <a:solidFill>
                  <a:srgbClr val="FFDA00"/>
                </a:solidFill>
                <a:latin typeface="Trebuchet MS"/>
                <a:cs typeface="Trebuchet MS"/>
              </a:rPr>
              <a:t>A</a:t>
            </a:r>
            <a:r>
              <a:rPr lang="pt-BR" sz="3000" b="1" spc="-190" dirty="0" err="1">
                <a:solidFill>
                  <a:srgbClr val="FFDA00"/>
                </a:solidFill>
                <a:latin typeface="Trebuchet MS"/>
                <a:cs typeface="Trebuchet MS"/>
              </a:rPr>
              <a:t>rtificial</a:t>
            </a:r>
            <a:r>
              <a:rPr sz="3000" b="1" spc="-254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280" dirty="0">
                <a:solidFill>
                  <a:srgbClr val="FFDA00"/>
                </a:solidFill>
                <a:latin typeface="Trebuchet MS"/>
                <a:cs typeface="Trebuchet MS"/>
              </a:rPr>
              <a:t>é</a:t>
            </a:r>
            <a:r>
              <a:rPr sz="3000" b="1" spc="-245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25" dirty="0">
                <a:solidFill>
                  <a:srgbClr val="FFDA00"/>
                </a:solidFill>
                <a:latin typeface="Trebuchet MS"/>
                <a:cs typeface="Trebuchet MS"/>
              </a:rPr>
              <a:t>uma</a:t>
            </a:r>
            <a:endParaRPr sz="3000" dirty="0">
              <a:latin typeface="Trebuchet MS"/>
              <a:cs typeface="Trebuchet MS"/>
            </a:endParaRPr>
          </a:p>
          <a:p>
            <a:pPr marL="12700" marR="5080">
              <a:lnSpc>
                <a:spcPct val="102699"/>
              </a:lnSpc>
              <a:spcBef>
                <a:spcPts val="114"/>
              </a:spcBef>
            </a:pPr>
            <a:r>
              <a:rPr lang="pt-BR" sz="3000" b="1" spc="-165" dirty="0">
                <a:solidFill>
                  <a:srgbClr val="FFDA00"/>
                </a:solidFill>
                <a:latin typeface="Trebuchet MS"/>
                <a:cs typeface="Trebuchet MS"/>
              </a:rPr>
              <a:t>área de investigação com ferramentas</a:t>
            </a:r>
            <a:r>
              <a:rPr sz="3000" b="1" spc="-165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130" dirty="0" err="1">
                <a:solidFill>
                  <a:srgbClr val="FFDA00"/>
                </a:solidFill>
                <a:latin typeface="Trebuchet MS"/>
                <a:cs typeface="Trebuchet MS"/>
              </a:rPr>
              <a:t>capaz</a:t>
            </a:r>
            <a:r>
              <a:rPr lang="pt-BR" sz="3000" b="1" spc="-130" dirty="0">
                <a:solidFill>
                  <a:srgbClr val="FFDA00"/>
                </a:solidFill>
                <a:latin typeface="Trebuchet MS"/>
                <a:cs typeface="Trebuchet MS"/>
              </a:rPr>
              <a:t>es</a:t>
            </a:r>
            <a:r>
              <a:rPr sz="3000" b="1" spc="-130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225" dirty="0">
                <a:solidFill>
                  <a:srgbClr val="FFDA00"/>
                </a:solidFill>
                <a:latin typeface="Trebuchet MS"/>
                <a:cs typeface="Trebuchet MS"/>
              </a:rPr>
              <a:t>de</a:t>
            </a:r>
            <a:r>
              <a:rPr sz="3000" b="1" spc="-204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110" dirty="0">
                <a:solidFill>
                  <a:srgbClr val="FFDA00"/>
                </a:solidFill>
                <a:latin typeface="Trebuchet MS"/>
                <a:cs typeface="Trebuchet MS"/>
              </a:rPr>
              <a:t>alavancar</a:t>
            </a:r>
            <a:r>
              <a:rPr sz="3000" b="1" spc="-210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50" dirty="0">
                <a:solidFill>
                  <a:srgbClr val="FFDA00"/>
                </a:solidFill>
                <a:latin typeface="Trebuchet MS"/>
                <a:cs typeface="Trebuchet MS"/>
              </a:rPr>
              <a:t>o</a:t>
            </a:r>
            <a:endParaRPr sz="3000" dirty="0">
              <a:latin typeface="Trebuchet MS"/>
              <a:cs typeface="Trebuchet MS"/>
            </a:endParaRPr>
          </a:p>
          <a:p>
            <a:pPr marL="12700" marR="92710">
              <a:lnSpc>
                <a:spcPts val="3700"/>
              </a:lnSpc>
              <a:spcBef>
                <a:spcPts val="140"/>
              </a:spcBef>
            </a:pPr>
            <a:r>
              <a:rPr sz="3000" b="1" spc="-155" dirty="0">
                <a:solidFill>
                  <a:srgbClr val="FFDA00"/>
                </a:solidFill>
                <a:latin typeface="Trebuchet MS"/>
                <a:cs typeface="Trebuchet MS"/>
              </a:rPr>
              <a:t>desenvolvimento </a:t>
            </a:r>
            <a:r>
              <a:rPr sz="3000" b="1" spc="-45" dirty="0">
                <a:solidFill>
                  <a:srgbClr val="FFDA00"/>
                </a:solidFill>
                <a:latin typeface="Trebuchet MS"/>
                <a:cs typeface="Trebuchet MS"/>
              </a:rPr>
              <a:t>social</a:t>
            </a:r>
            <a:r>
              <a:rPr sz="3000" b="1" spc="-220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330" dirty="0">
                <a:solidFill>
                  <a:srgbClr val="FFDA00"/>
                </a:solidFill>
                <a:latin typeface="Trebuchet MS"/>
                <a:cs typeface="Trebuchet MS"/>
              </a:rPr>
              <a:t>e</a:t>
            </a:r>
            <a:endParaRPr sz="3000" dirty="0">
              <a:latin typeface="Trebuchet MS"/>
              <a:cs typeface="Trebuchet MS"/>
            </a:endParaRPr>
          </a:p>
          <a:p>
            <a:pPr marL="12700">
              <a:lnSpc>
                <a:spcPts val="3550"/>
              </a:lnSpc>
            </a:pPr>
            <a:r>
              <a:rPr sz="3000" b="1" spc="-150" dirty="0">
                <a:solidFill>
                  <a:srgbClr val="FFDA00"/>
                </a:solidFill>
                <a:latin typeface="Trebuchet MS"/>
                <a:cs typeface="Trebuchet MS"/>
              </a:rPr>
              <a:t>econômico</a:t>
            </a:r>
            <a:r>
              <a:rPr sz="3000" b="1" spc="-185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3000" b="1" spc="-25" dirty="0">
                <a:solidFill>
                  <a:srgbClr val="FFDA00"/>
                </a:solidFill>
                <a:latin typeface="Trebuchet MS"/>
                <a:cs typeface="Trebuchet MS"/>
              </a:rPr>
              <a:t>do</a:t>
            </a:r>
            <a:endParaRPr sz="3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000" b="1" spc="-10" dirty="0">
                <a:solidFill>
                  <a:srgbClr val="FFDA00"/>
                </a:solidFill>
                <a:latin typeface="Trebuchet MS"/>
                <a:cs typeface="Trebuchet MS"/>
              </a:rPr>
              <a:t>Brasil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0847" y="1371091"/>
            <a:ext cx="2941320" cy="456692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21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População</a:t>
            </a:r>
            <a:r>
              <a:rPr sz="1800" spc="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jovem</a:t>
            </a:r>
            <a:r>
              <a:rPr sz="1800" spc="5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1800" spc="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ágil</a:t>
            </a:r>
            <a:r>
              <a:rPr sz="1800" spc="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 Light"/>
                <a:cs typeface="Segoe UI Light"/>
              </a:rPr>
              <a:t>na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adoção</a:t>
            </a:r>
            <a:r>
              <a:rPr sz="1800" spc="5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de</a:t>
            </a:r>
            <a:r>
              <a:rPr sz="1800" spc="5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tecnologias</a:t>
            </a:r>
            <a:endParaRPr sz="1800">
              <a:latin typeface="Segoe UI Light"/>
              <a:cs typeface="Segoe UI Light"/>
            </a:endParaRPr>
          </a:p>
          <a:p>
            <a:pPr marL="355600" marR="191770" indent="-342900">
              <a:lnSpc>
                <a:spcPts val="2090"/>
              </a:lnSpc>
              <a:spcBef>
                <a:spcPts val="151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Diversidade</a:t>
            </a:r>
            <a:r>
              <a:rPr sz="1800" spc="9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de</a:t>
            </a:r>
            <a:r>
              <a:rPr sz="1800" spc="9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bases</a:t>
            </a:r>
            <a:r>
              <a:rPr sz="1800" spc="9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 Light"/>
                <a:cs typeface="Segoe UI Light"/>
              </a:rPr>
              <a:t>de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dados</a:t>
            </a:r>
            <a:r>
              <a:rPr sz="1800" spc="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nacionais</a:t>
            </a:r>
            <a:endParaRPr sz="18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Matriz</a:t>
            </a:r>
            <a:r>
              <a:rPr sz="1800" spc="114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energética</a:t>
            </a:r>
            <a:r>
              <a:rPr sz="1800" spc="114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Segoe UI Light"/>
                <a:cs typeface="Segoe UI Light"/>
              </a:rPr>
              <a:t>limpa</a:t>
            </a:r>
            <a:endParaRPr sz="1800">
              <a:latin typeface="Segoe UI Light"/>
              <a:cs typeface="Segoe UI Light"/>
            </a:endParaRPr>
          </a:p>
          <a:p>
            <a:pPr marL="355600" marR="182245" indent="-342900">
              <a:lnSpc>
                <a:spcPct val="100000"/>
              </a:lnSpc>
              <a:spcBef>
                <a:spcPts val="144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Capacidade</a:t>
            </a:r>
            <a:r>
              <a:rPr sz="1800" spc="1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instalada</a:t>
            </a:r>
            <a:r>
              <a:rPr sz="1800" spc="14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 Light"/>
                <a:cs typeface="Segoe UI Light"/>
              </a:rPr>
              <a:t>de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pesquisa</a:t>
            </a:r>
            <a:r>
              <a:rPr sz="1800" spc="10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Segoe UI Light"/>
                <a:cs typeface="Segoe UI Light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desenvolvimento</a:t>
            </a:r>
            <a:endParaRPr sz="1800">
              <a:latin typeface="Segoe UI Light"/>
              <a:cs typeface="Segoe UI Light"/>
            </a:endParaRPr>
          </a:p>
          <a:p>
            <a:pPr marL="355600" marR="304800" indent="-342900">
              <a:lnSpc>
                <a:spcPct val="100000"/>
              </a:lnSpc>
              <a:spcBef>
                <a:spcPts val="132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Múltiplas</a:t>
            </a:r>
            <a:r>
              <a:rPr sz="1800" spc="17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iniciativas</a:t>
            </a:r>
            <a:r>
              <a:rPr sz="1800" spc="17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 Light"/>
                <a:cs typeface="Segoe UI Light"/>
              </a:rPr>
              <a:t>de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aplicação</a:t>
            </a:r>
            <a:r>
              <a:rPr sz="1800" spc="12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Segoe UI Light"/>
                <a:cs typeface="Segoe UI Light"/>
              </a:rPr>
              <a:t>e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desenvolvimento</a:t>
            </a:r>
            <a:r>
              <a:rPr sz="1800" spc="21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 Light"/>
                <a:cs typeface="Segoe UI Light"/>
              </a:rPr>
              <a:t>de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ferramentas</a:t>
            </a:r>
            <a:r>
              <a:rPr sz="180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de</a:t>
            </a:r>
            <a:r>
              <a:rPr sz="1800" spc="8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IA</a:t>
            </a:r>
            <a:r>
              <a:rPr sz="180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 Light"/>
                <a:cs typeface="Segoe UI Light"/>
              </a:rPr>
              <a:t>por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empresas</a:t>
            </a:r>
            <a:r>
              <a:rPr sz="1800" spc="6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de</a:t>
            </a:r>
            <a:r>
              <a:rPr sz="1800" spc="7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diferentes portes</a:t>
            </a:r>
            <a:endParaRPr sz="1800">
              <a:latin typeface="Segoe UI Light"/>
              <a:cs typeface="Segoe U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4762" y="679195"/>
            <a:ext cx="1179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DA00"/>
                </a:solidFill>
                <a:latin typeface="Segoe UI Light"/>
                <a:cs typeface="Segoe UI Light"/>
              </a:rPr>
              <a:t>Desafios:</a:t>
            </a:r>
            <a:endParaRPr sz="2400">
              <a:latin typeface="Segoe UI Light"/>
              <a:cs typeface="Segoe U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4762" y="1371091"/>
            <a:ext cx="2708275" cy="412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350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Ampliar</a:t>
            </a:r>
            <a:r>
              <a:rPr sz="1800" spc="10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investimentos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em</a:t>
            </a:r>
            <a:r>
              <a:rPr sz="1800" spc="13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infraestrutura,</a:t>
            </a:r>
            <a:r>
              <a:rPr sz="1800" spc="14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 Light"/>
                <a:cs typeface="Segoe UI Light"/>
              </a:rPr>
              <a:t>P&amp;D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1800" spc="2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inovação</a:t>
            </a:r>
            <a:endParaRPr sz="1800">
              <a:latin typeface="Segoe UI Light"/>
              <a:cs typeface="Segoe UI Light"/>
            </a:endParaRPr>
          </a:p>
          <a:p>
            <a:pPr marL="355600" marR="193675" indent="-342900">
              <a:lnSpc>
                <a:spcPct val="102200"/>
              </a:lnSpc>
              <a:spcBef>
                <a:spcPts val="127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Assegurar</a:t>
            </a:r>
            <a:r>
              <a:rPr sz="1800" spc="1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Segoe UI Light"/>
                <a:cs typeface="Segoe UI Light"/>
              </a:rPr>
              <a:t>a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interoperabilidade</a:t>
            </a:r>
            <a:r>
              <a:rPr sz="1800" spc="11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1800" spc="114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Segoe UI Light"/>
                <a:cs typeface="Segoe UI Light"/>
              </a:rPr>
              <a:t>a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robustez</a:t>
            </a:r>
            <a:r>
              <a:rPr sz="1800" spc="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de</a:t>
            </a:r>
            <a:r>
              <a:rPr sz="1800" spc="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Segoe UI Light"/>
                <a:cs typeface="Segoe UI Light"/>
              </a:rPr>
              <a:t>dados</a:t>
            </a:r>
            <a:endParaRPr sz="1800">
              <a:latin typeface="Segoe UI Light"/>
              <a:cs typeface="Segoe UI Light"/>
            </a:endParaRPr>
          </a:p>
          <a:p>
            <a:pPr marL="355600" marR="5080" indent="-342900">
              <a:lnSpc>
                <a:spcPct val="101099"/>
              </a:lnSpc>
              <a:spcBef>
                <a:spcPts val="132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Fortalecer</a:t>
            </a:r>
            <a:r>
              <a:rPr sz="1800" spc="12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a</a:t>
            </a:r>
            <a:r>
              <a:rPr sz="1800" spc="12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formação</a:t>
            </a:r>
            <a:r>
              <a:rPr sz="1800" spc="12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Segoe UI Light"/>
                <a:cs typeface="Segoe UI Light"/>
              </a:rPr>
              <a:t>e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retenção</a:t>
            </a:r>
            <a:r>
              <a:rPr sz="1800" spc="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de</a:t>
            </a:r>
            <a:r>
              <a:rPr sz="1800" spc="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talentos</a:t>
            </a:r>
            <a:endParaRPr sz="1800">
              <a:latin typeface="Segoe UI Light"/>
              <a:cs typeface="Segoe UI Light"/>
            </a:endParaRPr>
          </a:p>
          <a:p>
            <a:pPr marL="355600" marR="264795" indent="-342900">
              <a:lnSpc>
                <a:spcPct val="100800"/>
              </a:lnSpc>
              <a:spcBef>
                <a:spcPts val="133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FDA00"/>
                </a:solidFill>
                <a:latin typeface="Segoe UI Light"/>
                <a:cs typeface="Segoe UI Light"/>
              </a:rPr>
              <a:t>›</a:t>
            </a:r>
            <a:r>
              <a:rPr sz="1800" dirty="0">
                <a:solidFill>
                  <a:srgbClr val="FFDA00"/>
                </a:solidFill>
                <a:latin typeface="Segoe UI Light"/>
                <a:cs typeface="Segoe UI Light"/>
              </a:rPr>
              <a:t>	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Apoiar</a:t>
            </a:r>
            <a:r>
              <a:rPr sz="1800" spc="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o</a:t>
            </a:r>
            <a:r>
              <a:rPr sz="1800" spc="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processo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regulatório</a:t>
            </a:r>
            <a:r>
              <a:rPr sz="1800" spc="8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1800" spc="8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Segoe UI Light"/>
                <a:cs typeface="Segoe UI Light"/>
              </a:rPr>
              <a:t>de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governança</a:t>
            </a:r>
            <a:r>
              <a:rPr sz="1800" spc="1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Segoe UI Light"/>
                <a:cs typeface="Segoe UI Light"/>
              </a:rPr>
              <a:t>para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garantir</a:t>
            </a:r>
            <a:r>
              <a:rPr sz="1800" spc="114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direitos</a:t>
            </a:r>
            <a:r>
              <a:rPr sz="1800" spc="10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Segoe UI Light"/>
                <a:cs typeface="Segoe UI Light"/>
              </a:rPr>
              <a:t>e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promover</a:t>
            </a:r>
            <a:r>
              <a:rPr sz="1800" spc="6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 Light"/>
                <a:cs typeface="Segoe UI Light"/>
              </a:rPr>
              <a:t>a</a:t>
            </a:r>
            <a:r>
              <a:rPr sz="1800" spc="5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 Light"/>
                <a:cs typeface="Segoe UI Light"/>
              </a:rPr>
              <a:t>inovação</a:t>
            </a:r>
            <a:endParaRPr sz="18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00847" y="679195"/>
            <a:ext cx="2060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FFFF00"/>
                </a:solidFill>
                <a:latin typeface="Segoe UI Light"/>
                <a:cs typeface="Segoe UI Light"/>
              </a:rPr>
              <a:t>Oportunidades:</a:t>
            </a:r>
            <a:endParaRPr sz="2400" dirty="0">
              <a:solidFill>
                <a:srgbClr val="FFFF00"/>
              </a:solidFill>
              <a:latin typeface="Segoe UI Light"/>
              <a:cs typeface="Segoe UI Ligh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5DFE93D-7F22-3E6D-FCF7-E8BFA7E84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3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0994" y="0"/>
            <a:ext cx="11671005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t="22636" r="49487" b="26201"/>
          <a:stretch/>
        </p:blipFill>
        <p:spPr>
          <a:xfrm rot="16200000">
            <a:off x="9131623" y="23009"/>
            <a:ext cx="3083387" cy="303736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054F99-AA97-3538-90DC-E3EE24C12268}"/>
              </a:ext>
            </a:extLst>
          </p:cNvPr>
          <p:cNvSpPr txBox="1"/>
          <p:nvPr/>
        </p:nvSpPr>
        <p:spPr>
          <a:xfrm>
            <a:off x="859820" y="763415"/>
            <a:ext cx="5041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20" normalizeH="0" baseline="0" noProof="0" dirty="0">
                <a:ln>
                  <a:noFill/>
                </a:ln>
                <a:solidFill>
                  <a:srgbClr val="FFDA00"/>
                </a:solidFill>
                <a:effectLst/>
                <a:uLnTx/>
                <a:uFillTx/>
                <a:latin typeface="Antonio" panose="02000803000000000000" pitchFamily="2" charset="0"/>
                <a:ea typeface="Calibri" panose="020F0502020204030204" pitchFamily="34" charset="0"/>
                <a:cs typeface="Segoe UI Light" panose="020B0502040204020203" pitchFamily="34" charset="0"/>
              </a:rPr>
              <a:t>Investimentos previstos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859821" y="6210805"/>
            <a:ext cx="3575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tonio" panose="02000803000000000000" pitchFamily="2" charset="0"/>
                <a:ea typeface="+mn-ea"/>
                <a:cs typeface="Arial" panose="020B0604020202020204" pitchFamily="34" charset="0"/>
              </a:rPr>
              <a:t>Plano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5AC7CA"/>
                </a:solidFill>
                <a:effectLst/>
                <a:uLnTx/>
                <a:uFillTx/>
                <a:latin typeface="Antonio" panose="02000803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DA00"/>
                </a:solidFill>
                <a:effectLst/>
                <a:uLnTx/>
                <a:uFillTx/>
                <a:latin typeface="Antonio" panose="02000803000000000000" pitchFamily="2" charset="0"/>
                <a:ea typeface="+mn-ea"/>
                <a:cs typeface="Arial" panose="020B0604020202020204" pitchFamily="34" charset="0"/>
              </a:rPr>
              <a:t>IA para o Bem de Todos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r="91358"/>
          <a:stretch/>
        </p:blipFill>
        <p:spPr>
          <a:xfrm>
            <a:off x="0" y="0"/>
            <a:ext cx="520995" cy="685800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92120"/>
              </p:ext>
            </p:extLst>
          </p:nvPr>
        </p:nvGraphicFramePr>
        <p:xfrm>
          <a:off x="983961" y="1569357"/>
          <a:ext cx="9072479" cy="4083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9192">
                  <a:extLst>
                    <a:ext uri="{9D8B030D-6E8A-4147-A177-3AD203B41FA5}">
                      <a16:colId xmlns:a16="http://schemas.microsoft.com/office/drawing/2014/main" val="1372042204"/>
                    </a:ext>
                  </a:extLst>
                </a:gridCol>
                <a:gridCol w="2983287">
                  <a:extLst>
                    <a:ext uri="{9D8B030D-6E8A-4147-A177-3AD203B41FA5}">
                      <a16:colId xmlns:a16="http://schemas.microsoft.com/office/drawing/2014/main" val="3069740414"/>
                    </a:ext>
                  </a:extLst>
                </a:gridCol>
              </a:tblGrid>
              <a:tr h="4272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 Descrição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7046" marR="7046" marT="7046" marB="0" anchor="ctr"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2025-29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7046" marR="7046" marT="7046" marB="0" anchor="ctr">
                    <a:solidFill>
                      <a:srgbClr val="18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97111"/>
                  </a:ext>
                </a:extLst>
              </a:tr>
              <a:tr h="50599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Ações de Impacto Imediato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</a:t>
                      </a:r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$ 435,04 milhões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50444"/>
                  </a:ext>
                </a:extLst>
              </a:tr>
              <a:tr h="50599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0" dirty="0">
                          <a:solidFill>
                            <a:srgbClr val="00091A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Eixo 1 - Infraestrutura e Desenvolvimento de IA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solidFill>
                            <a:srgbClr val="00091A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R$ 5,79 bilhões</a:t>
                      </a:r>
                      <a:endParaRPr lang="pt-BR" sz="2000" b="0" i="0" u="none" strike="noStrike" dirty="0">
                        <a:solidFill>
                          <a:srgbClr val="00091A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7046" marR="7046" marT="704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07540"/>
                  </a:ext>
                </a:extLst>
              </a:tr>
              <a:tr h="57079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t-BR" sz="18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Eixo 2 - Difusão, Formação e Capacitação em IA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R$ 1,15 bilhões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15574"/>
                  </a:ext>
                </a:extLst>
              </a:tr>
              <a:tr h="505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u="none" strike="noStrike" dirty="0">
                          <a:solidFill>
                            <a:srgbClr val="00091A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Eixo 3 - IA para Melhoria dos Serviços Públicos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u="none" strike="noStrike" dirty="0">
                          <a:solidFill>
                            <a:srgbClr val="00091A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R$ 1,96 bilhão</a:t>
                      </a:r>
                      <a:endParaRPr lang="pt-BR" sz="2000" b="0" i="0" u="none" strike="noStrike" dirty="0">
                        <a:solidFill>
                          <a:srgbClr val="00091A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7046" marR="7046" marT="704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059962"/>
                  </a:ext>
                </a:extLst>
              </a:tr>
              <a:tr h="505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Eixo 4 - IA para Inovação Empresarial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R$ 13,79 bilhão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74730"/>
                  </a:ext>
                </a:extLst>
              </a:tr>
              <a:tr h="505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91A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Eixo 5 - Apoio ao Processo Regulatório e de Governança da IA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91A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R$ 103,25 milhões</a:t>
                      </a:r>
                    </a:p>
                  </a:txBody>
                  <a:tcPr marL="7046" marR="7046" marT="7046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036467"/>
                  </a:ext>
                </a:extLst>
              </a:tr>
              <a:tr h="5059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4E4E4E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Total</a:t>
                      </a:r>
                    </a:p>
                  </a:txBody>
                  <a:tcPr marL="7046" marR="7046" marT="7046" marB="0" anchor="ctr">
                    <a:solidFill>
                      <a:srgbClr val="FF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 err="1">
                          <a:solidFill>
                            <a:srgbClr val="4E4E4E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</a:t>
                      </a:r>
                      <a:r>
                        <a:rPr lang="pt-BR" sz="2800" b="1" i="0" u="none" strike="noStrike" dirty="0">
                          <a:solidFill>
                            <a:srgbClr val="4E4E4E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$ 23,23 bilhões</a:t>
                      </a:r>
                    </a:p>
                  </a:txBody>
                  <a:tcPr marL="7046" marR="7046" marT="7046" marB="0" anchor="ctr">
                    <a:solidFill>
                      <a:srgbClr val="FF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27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1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561" y="6230620"/>
            <a:ext cx="2279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40" dirty="0">
                <a:solidFill>
                  <a:srgbClr val="4E4E4E"/>
                </a:solidFill>
                <a:latin typeface="Trebuchet MS"/>
                <a:cs typeface="Trebuchet MS"/>
              </a:rPr>
              <a:t>Plano</a:t>
            </a:r>
            <a:r>
              <a:rPr sz="1600" b="1" spc="-180" dirty="0">
                <a:solidFill>
                  <a:srgbClr val="4E4E4E"/>
                </a:solidFill>
                <a:latin typeface="Trebuchet MS"/>
                <a:cs typeface="Trebuchet MS"/>
              </a:rPr>
              <a:t> </a:t>
            </a:r>
            <a:r>
              <a:rPr sz="1600" b="1" spc="-145" dirty="0">
                <a:solidFill>
                  <a:srgbClr val="FFDA00"/>
                </a:solidFill>
                <a:latin typeface="Trebuchet MS"/>
                <a:cs typeface="Trebuchet MS"/>
              </a:rPr>
              <a:t>IA</a:t>
            </a:r>
            <a:r>
              <a:rPr sz="1600" b="1" spc="-180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1600" b="1" spc="-130" dirty="0">
                <a:solidFill>
                  <a:srgbClr val="FFDA00"/>
                </a:solidFill>
                <a:latin typeface="Trebuchet MS"/>
                <a:cs typeface="Trebuchet MS"/>
              </a:rPr>
              <a:t>para</a:t>
            </a:r>
            <a:r>
              <a:rPr sz="1600" b="1" spc="-180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1600" b="1" spc="-150" dirty="0">
                <a:solidFill>
                  <a:srgbClr val="FFDA00"/>
                </a:solidFill>
                <a:latin typeface="Trebuchet MS"/>
                <a:cs typeface="Trebuchet MS"/>
              </a:rPr>
              <a:t>o</a:t>
            </a:r>
            <a:r>
              <a:rPr sz="1600" b="1" spc="-175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1600" b="1" spc="-200" dirty="0">
                <a:solidFill>
                  <a:srgbClr val="FFDA00"/>
                </a:solidFill>
                <a:latin typeface="Trebuchet MS"/>
                <a:cs typeface="Trebuchet MS"/>
              </a:rPr>
              <a:t>Bem</a:t>
            </a:r>
            <a:r>
              <a:rPr sz="1600" b="1" spc="-185" dirty="0">
                <a:solidFill>
                  <a:srgbClr val="FFDA00"/>
                </a:solidFill>
                <a:latin typeface="Trebuchet MS"/>
                <a:cs typeface="Trebuchet MS"/>
              </a:rPr>
              <a:t> </a:t>
            </a:r>
            <a:r>
              <a:rPr sz="1600" b="1" spc="-175" dirty="0">
                <a:solidFill>
                  <a:srgbClr val="FFDA00"/>
                </a:solidFill>
                <a:latin typeface="Trebuchet MS"/>
                <a:cs typeface="Trebuchet MS"/>
              </a:rPr>
              <a:t>de </a:t>
            </a:r>
            <a:r>
              <a:rPr sz="1600" b="1" spc="-155" dirty="0">
                <a:solidFill>
                  <a:srgbClr val="FFDA00"/>
                </a:solidFill>
                <a:latin typeface="Trebuchet MS"/>
                <a:cs typeface="Trebuchet MS"/>
              </a:rPr>
              <a:t>Todos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8561" y="529018"/>
            <a:ext cx="2874010" cy="1638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b="1" spc="-200" dirty="0">
                <a:solidFill>
                  <a:srgbClr val="183EFF"/>
                </a:solidFill>
                <a:latin typeface="Trebuchet MS"/>
                <a:cs typeface="Trebuchet MS"/>
              </a:rPr>
              <a:t>Fontes</a:t>
            </a:r>
            <a:r>
              <a:rPr sz="3100" b="1" spc="-220" dirty="0">
                <a:solidFill>
                  <a:srgbClr val="183EFF"/>
                </a:solidFill>
                <a:latin typeface="Trebuchet MS"/>
                <a:cs typeface="Trebuchet MS"/>
              </a:rPr>
              <a:t> </a:t>
            </a:r>
            <a:r>
              <a:rPr sz="3100" b="1" spc="-25" dirty="0">
                <a:solidFill>
                  <a:srgbClr val="183EFF"/>
                </a:solidFill>
                <a:latin typeface="Trebuchet MS"/>
                <a:cs typeface="Trebuchet MS"/>
              </a:rPr>
              <a:t>dos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3100" b="1" spc="-50" dirty="0">
                <a:solidFill>
                  <a:srgbClr val="183EFF"/>
                </a:solidFill>
                <a:latin typeface="Trebuchet MS"/>
                <a:cs typeface="Trebuchet MS"/>
              </a:rPr>
              <a:t>investimentos</a:t>
            </a:r>
            <a:endParaRPr sz="3100">
              <a:latin typeface="Trebuchet MS"/>
              <a:cs typeface="Trebuchet MS"/>
            </a:endParaRPr>
          </a:p>
          <a:p>
            <a:pPr marL="25400">
              <a:lnSpc>
                <a:spcPts val="1970"/>
              </a:lnSpc>
              <a:spcBef>
                <a:spcPts val="935"/>
              </a:spcBef>
            </a:pPr>
            <a:r>
              <a:rPr sz="1650" spc="10" dirty="0">
                <a:solidFill>
                  <a:srgbClr val="595959"/>
                </a:solidFill>
                <a:latin typeface="Segoe UI Light"/>
                <a:cs typeface="Segoe UI Light"/>
              </a:rPr>
              <a:t>Investimentos</a:t>
            </a:r>
            <a:r>
              <a:rPr sz="1650" spc="375" dirty="0">
                <a:solidFill>
                  <a:srgbClr val="595959"/>
                </a:solidFill>
                <a:latin typeface="Segoe UI Light"/>
                <a:cs typeface="Segoe UI Light"/>
              </a:rPr>
              <a:t> </a:t>
            </a:r>
            <a:r>
              <a:rPr sz="1650" spc="10" dirty="0">
                <a:solidFill>
                  <a:srgbClr val="595959"/>
                </a:solidFill>
                <a:latin typeface="Segoe UI Light"/>
                <a:cs typeface="Segoe UI Light"/>
              </a:rPr>
              <a:t>PBIA</a:t>
            </a:r>
            <a:r>
              <a:rPr sz="1650" spc="365" dirty="0">
                <a:solidFill>
                  <a:srgbClr val="595959"/>
                </a:solidFill>
                <a:latin typeface="Segoe UI Light"/>
                <a:cs typeface="Segoe UI Light"/>
              </a:rPr>
              <a:t> </a:t>
            </a:r>
            <a:r>
              <a:rPr sz="1650" spc="10" dirty="0">
                <a:solidFill>
                  <a:srgbClr val="595959"/>
                </a:solidFill>
                <a:latin typeface="Segoe UI Light"/>
                <a:cs typeface="Segoe UI Light"/>
              </a:rPr>
              <a:t>2024-</a:t>
            </a:r>
            <a:r>
              <a:rPr sz="1650" spc="-20" dirty="0">
                <a:solidFill>
                  <a:srgbClr val="595959"/>
                </a:solidFill>
                <a:latin typeface="Segoe UI Light"/>
                <a:cs typeface="Segoe UI Light"/>
              </a:rPr>
              <a:t>2028</a:t>
            </a:r>
            <a:endParaRPr sz="1650">
              <a:latin typeface="Segoe UI Light"/>
              <a:cs typeface="Segoe UI Light"/>
            </a:endParaRPr>
          </a:p>
          <a:p>
            <a:pPr marL="25400">
              <a:lnSpc>
                <a:spcPts val="2150"/>
              </a:lnSpc>
            </a:pPr>
            <a:r>
              <a:rPr sz="1800" i="1" spc="-100" dirty="0">
                <a:solidFill>
                  <a:srgbClr val="595959"/>
                </a:solidFill>
                <a:latin typeface="Segoe UI Light"/>
                <a:cs typeface="Segoe UI Light"/>
              </a:rPr>
              <a:t>Total:</a:t>
            </a:r>
            <a:r>
              <a:rPr sz="1800" i="1" spc="-35" dirty="0">
                <a:solidFill>
                  <a:srgbClr val="595959"/>
                </a:solidFill>
                <a:latin typeface="Segoe UI Light"/>
                <a:cs typeface="Segoe UI Light"/>
              </a:rPr>
              <a:t> </a:t>
            </a:r>
            <a:r>
              <a:rPr sz="1800" i="1" spc="-55" dirty="0">
                <a:solidFill>
                  <a:srgbClr val="595959"/>
                </a:solidFill>
                <a:latin typeface="Segoe UI Light"/>
                <a:cs typeface="Segoe UI Light"/>
              </a:rPr>
              <a:t>R$</a:t>
            </a:r>
            <a:r>
              <a:rPr sz="1800" i="1" spc="-65" dirty="0">
                <a:solidFill>
                  <a:srgbClr val="595959"/>
                </a:solidFill>
                <a:latin typeface="Segoe UI Light"/>
                <a:cs typeface="Segoe UI Light"/>
              </a:rPr>
              <a:t> </a:t>
            </a:r>
            <a:r>
              <a:rPr sz="1800" i="1" spc="-35" dirty="0">
                <a:solidFill>
                  <a:srgbClr val="595959"/>
                </a:solidFill>
                <a:latin typeface="Segoe UI Light"/>
                <a:cs typeface="Segoe UI Light"/>
              </a:rPr>
              <a:t>23,03</a:t>
            </a:r>
            <a:r>
              <a:rPr sz="1800" i="1" spc="-55" dirty="0">
                <a:solidFill>
                  <a:srgbClr val="595959"/>
                </a:solidFill>
                <a:latin typeface="Segoe UI Light"/>
                <a:cs typeface="Segoe UI Light"/>
              </a:rPr>
              <a:t> </a:t>
            </a:r>
            <a:r>
              <a:rPr sz="1800" i="1" spc="-10" dirty="0">
                <a:solidFill>
                  <a:srgbClr val="595959"/>
                </a:solidFill>
                <a:latin typeface="Segoe UI Light"/>
                <a:cs typeface="Segoe UI Light"/>
              </a:rPr>
              <a:t>bilhões</a:t>
            </a:r>
            <a:endParaRPr sz="1800">
              <a:latin typeface="Segoe UI Light"/>
              <a:cs typeface="Segoe U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1964" y="-1"/>
            <a:ext cx="1250033" cy="122790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359456" y="837521"/>
            <a:ext cx="4991735" cy="5082540"/>
            <a:chOff x="5359456" y="837521"/>
            <a:chExt cx="4991735" cy="5082540"/>
          </a:xfrm>
        </p:grpSpPr>
        <p:sp>
          <p:nvSpPr>
            <p:cNvPr id="7" name="object 7"/>
            <p:cNvSpPr/>
            <p:nvPr/>
          </p:nvSpPr>
          <p:spPr>
            <a:xfrm>
              <a:off x="7056292" y="938222"/>
              <a:ext cx="3295015" cy="4981575"/>
            </a:xfrm>
            <a:custGeom>
              <a:avLst/>
              <a:gdLst/>
              <a:ahLst/>
              <a:cxnLst/>
              <a:rect l="l" t="t" r="r" b="b"/>
              <a:pathLst>
                <a:path w="3295015" h="4981575">
                  <a:moveTo>
                    <a:pt x="803903" y="0"/>
                  </a:moveTo>
                  <a:lnTo>
                    <a:pt x="803903" y="2490776"/>
                  </a:lnTo>
                  <a:lnTo>
                    <a:pt x="0" y="4848254"/>
                  </a:lnTo>
                  <a:lnTo>
                    <a:pt x="48678" y="4864296"/>
                  </a:lnTo>
                  <a:lnTo>
                    <a:pt x="97639" y="4879323"/>
                  </a:lnTo>
                  <a:lnTo>
                    <a:pt x="146868" y="4893331"/>
                  </a:lnTo>
                  <a:lnTo>
                    <a:pt x="196348" y="4906317"/>
                  </a:lnTo>
                  <a:lnTo>
                    <a:pt x="246064" y="4918281"/>
                  </a:lnTo>
                  <a:lnTo>
                    <a:pt x="295999" y="4929218"/>
                  </a:lnTo>
                  <a:lnTo>
                    <a:pt x="346138" y="4939125"/>
                  </a:lnTo>
                  <a:lnTo>
                    <a:pt x="396463" y="4948001"/>
                  </a:lnTo>
                  <a:lnTo>
                    <a:pt x="446961" y="4955843"/>
                  </a:lnTo>
                  <a:lnTo>
                    <a:pt x="497614" y="4962648"/>
                  </a:lnTo>
                  <a:lnTo>
                    <a:pt x="548406" y="4968413"/>
                  </a:lnTo>
                  <a:lnTo>
                    <a:pt x="599322" y="4973136"/>
                  </a:lnTo>
                  <a:lnTo>
                    <a:pt x="650346" y="4976814"/>
                  </a:lnTo>
                  <a:lnTo>
                    <a:pt x="701461" y="4979444"/>
                  </a:lnTo>
                  <a:lnTo>
                    <a:pt x="752652" y="4981025"/>
                  </a:lnTo>
                  <a:lnTo>
                    <a:pt x="803903" y="4981552"/>
                  </a:lnTo>
                  <a:lnTo>
                    <a:pt x="852345" y="4981090"/>
                  </a:lnTo>
                  <a:lnTo>
                    <a:pt x="900562" y="4979711"/>
                  </a:lnTo>
                  <a:lnTo>
                    <a:pt x="948546" y="4977422"/>
                  </a:lnTo>
                  <a:lnTo>
                    <a:pt x="996289" y="4974232"/>
                  </a:lnTo>
                  <a:lnTo>
                    <a:pt x="1043782" y="4970150"/>
                  </a:lnTo>
                  <a:lnTo>
                    <a:pt x="1091017" y="4965183"/>
                  </a:lnTo>
                  <a:lnTo>
                    <a:pt x="1137985" y="4959340"/>
                  </a:lnTo>
                  <a:lnTo>
                    <a:pt x="1184679" y="4952630"/>
                  </a:lnTo>
                  <a:lnTo>
                    <a:pt x="1231090" y="4945060"/>
                  </a:lnTo>
                  <a:lnTo>
                    <a:pt x="1277209" y="4936639"/>
                  </a:lnTo>
                  <a:lnTo>
                    <a:pt x="1323028" y="4927376"/>
                  </a:lnTo>
                  <a:lnTo>
                    <a:pt x="1368539" y="4917279"/>
                  </a:lnTo>
                  <a:lnTo>
                    <a:pt x="1413734" y="4906356"/>
                  </a:lnTo>
                  <a:lnTo>
                    <a:pt x="1458604" y="4894615"/>
                  </a:lnTo>
                  <a:lnTo>
                    <a:pt x="1503141" y="4882065"/>
                  </a:lnTo>
                  <a:lnTo>
                    <a:pt x="1547336" y="4868714"/>
                  </a:lnTo>
                  <a:lnTo>
                    <a:pt x="1591181" y="4854571"/>
                  </a:lnTo>
                  <a:lnTo>
                    <a:pt x="1634668" y="4839643"/>
                  </a:lnTo>
                  <a:lnTo>
                    <a:pt x="1677789" y="4823940"/>
                  </a:lnTo>
                  <a:lnTo>
                    <a:pt x="1720534" y="4807469"/>
                  </a:lnTo>
                  <a:lnTo>
                    <a:pt x="1762896" y="4790239"/>
                  </a:lnTo>
                  <a:lnTo>
                    <a:pt x="1804867" y="4772259"/>
                  </a:lnTo>
                  <a:lnTo>
                    <a:pt x="1846437" y="4753536"/>
                  </a:lnTo>
                  <a:lnTo>
                    <a:pt x="1887599" y="4734079"/>
                  </a:lnTo>
                  <a:lnTo>
                    <a:pt x="1928345" y="4713897"/>
                  </a:lnTo>
                  <a:lnTo>
                    <a:pt x="1968665" y="4692997"/>
                  </a:lnTo>
                  <a:lnTo>
                    <a:pt x="2008552" y="4671388"/>
                  </a:lnTo>
                  <a:lnTo>
                    <a:pt x="2047997" y="4649079"/>
                  </a:lnTo>
                  <a:lnTo>
                    <a:pt x="2086992" y="4626077"/>
                  </a:lnTo>
                  <a:lnTo>
                    <a:pt x="2125529" y="4602391"/>
                  </a:lnTo>
                  <a:lnTo>
                    <a:pt x="2163598" y="4578030"/>
                  </a:lnTo>
                  <a:lnTo>
                    <a:pt x="2201193" y="4553002"/>
                  </a:lnTo>
                  <a:lnTo>
                    <a:pt x="2238304" y="4527315"/>
                  </a:lnTo>
                  <a:lnTo>
                    <a:pt x="2274923" y="4500977"/>
                  </a:lnTo>
                  <a:lnTo>
                    <a:pt x="2311042" y="4473997"/>
                  </a:lnTo>
                  <a:lnTo>
                    <a:pt x="2346653" y="4446383"/>
                  </a:lnTo>
                  <a:lnTo>
                    <a:pt x="2381746" y="4418144"/>
                  </a:lnTo>
                  <a:lnTo>
                    <a:pt x="2416315" y="4389287"/>
                  </a:lnTo>
                  <a:lnTo>
                    <a:pt x="2450349" y="4359822"/>
                  </a:lnTo>
                  <a:lnTo>
                    <a:pt x="2483842" y="4329757"/>
                  </a:lnTo>
                  <a:lnTo>
                    <a:pt x="2516785" y="4299099"/>
                  </a:lnTo>
                  <a:lnTo>
                    <a:pt x="2549168" y="4267858"/>
                  </a:lnTo>
                  <a:lnTo>
                    <a:pt x="2580985" y="4236041"/>
                  </a:lnTo>
                  <a:lnTo>
                    <a:pt x="2612226" y="4203657"/>
                  </a:lnTo>
                  <a:lnTo>
                    <a:pt x="2642884" y="4170715"/>
                  </a:lnTo>
                  <a:lnTo>
                    <a:pt x="2672950" y="4137222"/>
                  </a:lnTo>
                  <a:lnTo>
                    <a:pt x="2702415" y="4103187"/>
                  </a:lnTo>
                  <a:lnTo>
                    <a:pt x="2731271" y="4068619"/>
                  </a:lnTo>
                  <a:lnTo>
                    <a:pt x="2759510" y="4033525"/>
                  </a:lnTo>
                  <a:lnTo>
                    <a:pt x="2787124" y="3997915"/>
                  </a:lnTo>
                  <a:lnTo>
                    <a:pt x="2814104" y="3961796"/>
                  </a:lnTo>
                  <a:lnTo>
                    <a:pt x="2840442" y="3925177"/>
                  </a:lnTo>
                  <a:lnTo>
                    <a:pt x="2866129" y="3888066"/>
                  </a:lnTo>
                  <a:lnTo>
                    <a:pt x="2891158" y="3850471"/>
                  </a:lnTo>
                  <a:lnTo>
                    <a:pt x="2915519" y="3812401"/>
                  </a:lnTo>
                  <a:lnTo>
                    <a:pt x="2939204" y="3773865"/>
                  </a:lnTo>
                  <a:lnTo>
                    <a:pt x="2962206" y="3734870"/>
                  </a:lnTo>
                  <a:lnTo>
                    <a:pt x="2984516" y="3695424"/>
                  </a:lnTo>
                  <a:lnTo>
                    <a:pt x="3006124" y="3655537"/>
                  </a:lnTo>
                  <a:lnTo>
                    <a:pt x="3027024" y="3615217"/>
                  </a:lnTo>
                  <a:lnTo>
                    <a:pt x="3047207" y="3574472"/>
                  </a:lnTo>
                  <a:lnTo>
                    <a:pt x="3066664" y="3533310"/>
                  </a:lnTo>
                  <a:lnTo>
                    <a:pt x="3085386" y="3491739"/>
                  </a:lnTo>
                  <a:lnTo>
                    <a:pt x="3103367" y="3449769"/>
                  </a:lnTo>
                  <a:lnTo>
                    <a:pt x="3120597" y="3407407"/>
                  </a:lnTo>
                  <a:lnTo>
                    <a:pt x="3137067" y="3364661"/>
                  </a:lnTo>
                  <a:lnTo>
                    <a:pt x="3152770" y="3321541"/>
                  </a:lnTo>
                  <a:lnTo>
                    <a:pt x="3167698" y="3278054"/>
                  </a:lnTo>
                  <a:lnTo>
                    <a:pt x="3181841" y="3234208"/>
                  </a:lnTo>
                  <a:lnTo>
                    <a:pt x="3195192" y="3190013"/>
                  </a:lnTo>
                  <a:lnTo>
                    <a:pt x="3207742" y="3145477"/>
                  </a:lnTo>
                  <a:lnTo>
                    <a:pt x="3219483" y="3100607"/>
                  </a:lnTo>
                  <a:lnTo>
                    <a:pt x="3230406" y="3055412"/>
                  </a:lnTo>
                  <a:lnTo>
                    <a:pt x="3240504" y="3009901"/>
                  </a:lnTo>
                  <a:lnTo>
                    <a:pt x="3249767" y="2964081"/>
                  </a:lnTo>
                  <a:lnTo>
                    <a:pt x="3258187" y="2917962"/>
                  </a:lnTo>
                  <a:lnTo>
                    <a:pt x="3265757" y="2871551"/>
                  </a:lnTo>
                  <a:lnTo>
                    <a:pt x="3272468" y="2824858"/>
                  </a:lnTo>
                  <a:lnTo>
                    <a:pt x="3278310" y="2777889"/>
                  </a:lnTo>
                  <a:lnTo>
                    <a:pt x="3283277" y="2730654"/>
                  </a:lnTo>
                  <a:lnTo>
                    <a:pt x="3287360" y="2683161"/>
                  </a:lnTo>
                  <a:lnTo>
                    <a:pt x="3290549" y="2635418"/>
                  </a:lnTo>
                  <a:lnTo>
                    <a:pt x="3292838" y="2587434"/>
                  </a:lnTo>
                  <a:lnTo>
                    <a:pt x="3294218" y="2539217"/>
                  </a:lnTo>
                  <a:lnTo>
                    <a:pt x="3294679" y="2490776"/>
                  </a:lnTo>
                  <a:lnTo>
                    <a:pt x="3294218" y="2442334"/>
                  </a:lnTo>
                  <a:lnTo>
                    <a:pt x="3292838" y="2394117"/>
                  </a:lnTo>
                  <a:lnTo>
                    <a:pt x="3290549" y="2346133"/>
                  </a:lnTo>
                  <a:lnTo>
                    <a:pt x="3287360" y="2298390"/>
                  </a:lnTo>
                  <a:lnTo>
                    <a:pt x="3283277" y="2250897"/>
                  </a:lnTo>
                  <a:lnTo>
                    <a:pt x="3278310" y="2203662"/>
                  </a:lnTo>
                  <a:lnTo>
                    <a:pt x="3272468" y="2156694"/>
                  </a:lnTo>
                  <a:lnTo>
                    <a:pt x="3265757" y="2110000"/>
                  </a:lnTo>
                  <a:lnTo>
                    <a:pt x="3258187" y="2063589"/>
                  </a:lnTo>
                  <a:lnTo>
                    <a:pt x="3249767" y="2017470"/>
                  </a:lnTo>
                  <a:lnTo>
                    <a:pt x="3240504" y="1971651"/>
                  </a:lnTo>
                  <a:lnTo>
                    <a:pt x="3230406" y="1926140"/>
                  </a:lnTo>
                  <a:lnTo>
                    <a:pt x="3219483" y="1880945"/>
                  </a:lnTo>
                  <a:lnTo>
                    <a:pt x="3207742" y="1836075"/>
                  </a:lnTo>
                  <a:lnTo>
                    <a:pt x="3195192" y="1791538"/>
                  </a:lnTo>
                  <a:lnTo>
                    <a:pt x="3181841" y="1747343"/>
                  </a:lnTo>
                  <a:lnTo>
                    <a:pt x="3167698" y="1703498"/>
                  </a:lnTo>
                  <a:lnTo>
                    <a:pt x="3152770" y="1660011"/>
                  </a:lnTo>
                  <a:lnTo>
                    <a:pt x="3137067" y="1616891"/>
                  </a:lnTo>
                  <a:lnTo>
                    <a:pt x="3120597" y="1574145"/>
                  </a:lnTo>
                  <a:lnTo>
                    <a:pt x="3103367" y="1531783"/>
                  </a:lnTo>
                  <a:lnTo>
                    <a:pt x="3085386" y="1489813"/>
                  </a:lnTo>
                  <a:lnTo>
                    <a:pt x="3066664" y="1448242"/>
                  </a:lnTo>
                  <a:lnTo>
                    <a:pt x="3047207" y="1407080"/>
                  </a:lnTo>
                  <a:lnTo>
                    <a:pt x="3027024" y="1366335"/>
                  </a:lnTo>
                  <a:lnTo>
                    <a:pt x="3006124" y="1326014"/>
                  </a:lnTo>
                  <a:lnTo>
                    <a:pt x="2984516" y="1286127"/>
                  </a:lnTo>
                  <a:lnTo>
                    <a:pt x="2962206" y="1246682"/>
                  </a:lnTo>
                  <a:lnTo>
                    <a:pt x="2939204" y="1207687"/>
                  </a:lnTo>
                  <a:lnTo>
                    <a:pt x="2915519" y="1169151"/>
                  </a:lnTo>
                  <a:lnTo>
                    <a:pt x="2891158" y="1131081"/>
                  </a:lnTo>
                  <a:lnTo>
                    <a:pt x="2866129" y="1093486"/>
                  </a:lnTo>
                  <a:lnTo>
                    <a:pt x="2840442" y="1056375"/>
                  </a:lnTo>
                  <a:lnTo>
                    <a:pt x="2814104" y="1019756"/>
                  </a:lnTo>
                  <a:lnTo>
                    <a:pt x="2787124" y="983637"/>
                  </a:lnTo>
                  <a:lnTo>
                    <a:pt x="2759510" y="948026"/>
                  </a:lnTo>
                  <a:lnTo>
                    <a:pt x="2731271" y="912933"/>
                  </a:lnTo>
                  <a:lnTo>
                    <a:pt x="2702415" y="878364"/>
                  </a:lnTo>
                  <a:lnTo>
                    <a:pt x="2672950" y="844330"/>
                  </a:lnTo>
                  <a:lnTo>
                    <a:pt x="2642884" y="810837"/>
                  </a:lnTo>
                  <a:lnTo>
                    <a:pt x="2612226" y="777895"/>
                  </a:lnTo>
                  <a:lnTo>
                    <a:pt x="2580985" y="745511"/>
                  </a:lnTo>
                  <a:lnTo>
                    <a:pt x="2549168" y="713694"/>
                  </a:lnTo>
                  <a:lnTo>
                    <a:pt x="2516785" y="682453"/>
                  </a:lnTo>
                  <a:lnTo>
                    <a:pt x="2483842" y="651795"/>
                  </a:lnTo>
                  <a:lnTo>
                    <a:pt x="2450349" y="621730"/>
                  </a:lnTo>
                  <a:lnTo>
                    <a:pt x="2416315" y="592264"/>
                  </a:lnTo>
                  <a:lnTo>
                    <a:pt x="2381746" y="563408"/>
                  </a:lnTo>
                  <a:lnTo>
                    <a:pt x="2346653" y="535169"/>
                  </a:lnTo>
                  <a:lnTo>
                    <a:pt x="2311042" y="507555"/>
                  </a:lnTo>
                  <a:lnTo>
                    <a:pt x="2274923" y="480575"/>
                  </a:lnTo>
                  <a:lnTo>
                    <a:pt x="2238304" y="454237"/>
                  </a:lnTo>
                  <a:lnTo>
                    <a:pt x="2201193" y="428550"/>
                  </a:lnTo>
                  <a:lnTo>
                    <a:pt x="2163598" y="403521"/>
                  </a:lnTo>
                  <a:lnTo>
                    <a:pt x="2125529" y="379160"/>
                  </a:lnTo>
                  <a:lnTo>
                    <a:pt x="2086992" y="355475"/>
                  </a:lnTo>
                  <a:lnTo>
                    <a:pt x="2047997" y="332473"/>
                  </a:lnTo>
                  <a:lnTo>
                    <a:pt x="2008552" y="310163"/>
                  </a:lnTo>
                  <a:lnTo>
                    <a:pt x="1968665" y="288555"/>
                  </a:lnTo>
                  <a:lnTo>
                    <a:pt x="1928345" y="267655"/>
                  </a:lnTo>
                  <a:lnTo>
                    <a:pt x="1887599" y="247472"/>
                  </a:lnTo>
                  <a:lnTo>
                    <a:pt x="1846437" y="228015"/>
                  </a:lnTo>
                  <a:lnTo>
                    <a:pt x="1804867" y="209293"/>
                  </a:lnTo>
                  <a:lnTo>
                    <a:pt x="1762896" y="191312"/>
                  </a:lnTo>
                  <a:lnTo>
                    <a:pt x="1720534" y="174082"/>
                  </a:lnTo>
                  <a:lnTo>
                    <a:pt x="1677789" y="157612"/>
                  </a:lnTo>
                  <a:lnTo>
                    <a:pt x="1634668" y="141908"/>
                  </a:lnTo>
                  <a:lnTo>
                    <a:pt x="1591181" y="126981"/>
                  </a:lnTo>
                  <a:lnTo>
                    <a:pt x="1547336" y="112838"/>
                  </a:lnTo>
                  <a:lnTo>
                    <a:pt x="1503141" y="99487"/>
                  </a:lnTo>
                  <a:lnTo>
                    <a:pt x="1458604" y="86937"/>
                  </a:lnTo>
                  <a:lnTo>
                    <a:pt x="1413734" y="75196"/>
                  </a:lnTo>
                  <a:lnTo>
                    <a:pt x="1368539" y="64273"/>
                  </a:lnTo>
                  <a:lnTo>
                    <a:pt x="1323028" y="54175"/>
                  </a:lnTo>
                  <a:lnTo>
                    <a:pt x="1277209" y="44912"/>
                  </a:lnTo>
                  <a:lnTo>
                    <a:pt x="1231090" y="36491"/>
                  </a:lnTo>
                  <a:lnTo>
                    <a:pt x="1184679" y="28922"/>
                  </a:lnTo>
                  <a:lnTo>
                    <a:pt x="1137985" y="22211"/>
                  </a:lnTo>
                  <a:lnTo>
                    <a:pt x="1091017" y="16368"/>
                  </a:lnTo>
                  <a:lnTo>
                    <a:pt x="1043782" y="11402"/>
                  </a:lnTo>
                  <a:lnTo>
                    <a:pt x="996289" y="7319"/>
                  </a:lnTo>
                  <a:lnTo>
                    <a:pt x="948546" y="4129"/>
                  </a:lnTo>
                  <a:lnTo>
                    <a:pt x="900562" y="1841"/>
                  </a:lnTo>
                  <a:lnTo>
                    <a:pt x="852345" y="461"/>
                  </a:lnTo>
                  <a:lnTo>
                    <a:pt x="803903" y="0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9381" y="3428998"/>
              <a:ext cx="2240915" cy="2357755"/>
            </a:xfrm>
            <a:custGeom>
              <a:avLst/>
              <a:gdLst/>
              <a:ahLst/>
              <a:cxnLst/>
              <a:rect l="l" t="t" r="r" b="b"/>
              <a:pathLst>
                <a:path w="2240915" h="2357754">
                  <a:moveTo>
                    <a:pt x="2240814" y="0"/>
                  </a:moveTo>
                  <a:lnTo>
                    <a:pt x="0" y="1087528"/>
                  </a:lnTo>
                  <a:lnTo>
                    <a:pt x="22195" y="1132122"/>
                  </a:lnTo>
                  <a:lnTo>
                    <a:pt x="45231" y="1176178"/>
                  </a:lnTo>
                  <a:lnTo>
                    <a:pt x="69097" y="1219686"/>
                  </a:lnTo>
                  <a:lnTo>
                    <a:pt x="93782" y="1262637"/>
                  </a:lnTo>
                  <a:lnTo>
                    <a:pt x="119276" y="1305022"/>
                  </a:lnTo>
                  <a:lnTo>
                    <a:pt x="145567" y="1346831"/>
                  </a:lnTo>
                  <a:lnTo>
                    <a:pt x="172645" y="1388054"/>
                  </a:lnTo>
                  <a:lnTo>
                    <a:pt x="200498" y="1428683"/>
                  </a:lnTo>
                  <a:lnTo>
                    <a:pt x="229117" y="1468706"/>
                  </a:lnTo>
                  <a:lnTo>
                    <a:pt x="258491" y="1508116"/>
                  </a:lnTo>
                  <a:lnTo>
                    <a:pt x="288607" y="1546901"/>
                  </a:lnTo>
                  <a:lnTo>
                    <a:pt x="319457" y="1585054"/>
                  </a:lnTo>
                  <a:lnTo>
                    <a:pt x="351029" y="1622564"/>
                  </a:lnTo>
                  <a:lnTo>
                    <a:pt x="383311" y="1659421"/>
                  </a:lnTo>
                  <a:lnTo>
                    <a:pt x="416294" y="1695616"/>
                  </a:lnTo>
                  <a:lnTo>
                    <a:pt x="449967" y="1731140"/>
                  </a:lnTo>
                  <a:lnTo>
                    <a:pt x="484318" y="1765984"/>
                  </a:lnTo>
                  <a:lnTo>
                    <a:pt x="519338" y="1800136"/>
                  </a:lnTo>
                  <a:lnTo>
                    <a:pt x="555014" y="1833589"/>
                  </a:lnTo>
                  <a:lnTo>
                    <a:pt x="591337" y="1866331"/>
                  </a:lnTo>
                  <a:lnTo>
                    <a:pt x="628296" y="1898355"/>
                  </a:lnTo>
                  <a:lnTo>
                    <a:pt x="665879" y="1929650"/>
                  </a:lnTo>
                  <a:lnTo>
                    <a:pt x="704077" y="1960207"/>
                  </a:lnTo>
                  <a:lnTo>
                    <a:pt x="742877" y="1990016"/>
                  </a:lnTo>
                  <a:lnTo>
                    <a:pt x="782270" y="2019068"/>
                  </a:lnTo>
                  <a:lnTo>
                    <a:pt x="822244" y="2047353"/>
                  </a:lnTo>
                  <a:lnTo>
                    <a:pt x="862790" y="2074861"/>
                  </a:lnTo>
                  <a:lnTo>
                    <a:pt x="903895" y="2101584"/>
                  </a:lnTo>
                  <a:lnTo>
                    <a:pt x="945550" y="2127511"/>
                  </a:lnTo>
                  <a:lnTo>
                    <a:pt x="987742" y="2152633"/>
                  </a:lnTo>
                  <a:lnTo>
                    <a:pt x="1030463" y="2176940"/>
                  </a:lnTo>
                  <a:lnTo>
                    <a:pt x="1073700" y="2200423"/>
                  </a:lnTo>
                  <a:lnTo>
                    <a:pt x="1117444" y="2223073"/>
                  </a:lnTo>
                  <a:lnTo>
                    <a:pt x="1161682" y="2244880"/>
                  </a:lnTo>
                  <a:lnTo>
                    <a:pt x="1206405" y="2265833"/>
                  </a:lnTo>
                  <a:lnTo>
                    <a:pt x="1251602" y="2285925"/>
                  </a:lnTo>
                  <a:lnTo>
                    <a:pt x="1297261" y="2305144"/>
                  </a:lnTo>
                  <a:lnTo>
                    <a:pt x="1343372" y="2323483"/>
                  </a:lnTo>
                  <a:lnTo>
                    <a:pt x="1389925" y="2340930"/>
                  </a:lnTo>
                  <a:lnTo>
                    <a:pt x="1436908" y="2357477"/>
                  </a:lnTo>
                  <a:lnTo>
                    <a:pt x="22408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19382" y="3428998"/>
              <a:ext cx="2240915" cy="2357755"/>
            </a:xfrm>
            <a:custGeom>
              <a:avLst/>
              <a:gdLst/>
              <a:ahLst/>
              <a:cxnLst/>
              <a:rect l="l" t="t" r="r" b="b"/>
              <a:pathLst>
                <a:path w="2240915" h="2357754">
                  <a:moveTo>
                    <a:pt x="1436908" y="2357477"/>
                  </a:moveTo>
                  <a:lnTo>
                    <a:pt x="1389925" y="2340930"/>
                  </a:lnTo>
                  <a:lnTo>
                    <a:pt x="1343372" y="2323482"/>
                  </a:lnTo>
                  <a:lnTo>
                    <a:pt x="1297261" y="2305144"/>
                  </a:lnTo>
                  <a:lnTo>
                    <a:pt x="1251602" y="2285924"/>
                  </a:lnTo>
                  <a:lnTo>
                    <a:pt x="1206405" y="2265833"/>
                  </a:lnTo>
                  <a:lnTo>
                    <a:pt x="1161682" y="2244879"/>
                  </a:lnTo>
                  <a:lnTo>
                    <a:pt x="1117444" y="2223073"/>
                  </a:lnTo>
                  <a:lnTo>
                    <a:pt x="1073700" y="2200423"/>
                  </a:lnTo>
                  <a:lnTo>
                    <a:pt x="1030463" y="2176940"/>
                  </a:lnTo>
                  <a:lnTo>
                    <a:pt x="987742" y="2152632"/>
                  </a:lnTo>
                  <a:lnTo>
                    <a:pt x="945550" y="2127510"/>
                  </a:lnTo>
                  <a:lnTo>
                    <a:pt x="903895" y="2101583"/>
                  </a:lnTo>
                  <a:lnTo>
                    <a:pt x="862790" y="2074861"/>
                  </a:lnTo>
                  <a:lnTo>
                    <a:pt x="822245" y="2047352"/>
                  </a:lnTo>
                  <a:lnTo>
                    <a:pt x="782270" y="2019067"/>
                  </a:lnTo>
                  <a:lnTo>
                    <a:pt x="742877" y="1990015"/>
                  </a:lnTo>
                  <a:lnTo>
                    <a:pt x="704077" y="1960206"/>
                  </a:lnTo>
                  <a:lnTo>
                    <a:pt x="665879" y="1929650"/>
                  </a:lnTo>
                  <a:lnTo>
                    <a:pt x="628296" y="1898355"/>
                  </a:lnTo>
                  <a:lnTo>
                    <a:pt x="591338" y="1866331"/>
                  </a:lnTo>
                  <a:lnTo>
                    <a:pt x="555015" y="1833588"/>
                  </a:lnTo>
                  <a:lnTo>
                    <a:pt x="519338" y="1800135"/>
                  </a:lnTo>
                  <a:lnTo>
                    <a:pt x="484319" y="1765983"/>
                  </a:lnTo>
                  <a:lnTo>
                    <a:pt x="449967" y="1731140"/>
                  </a:lnTo>
                  <a:lnTo>
                    <a:pt x="416295" y="1695616"/>
                  </a:lnTo>
                  <a:lnTo>
                    <a:pt x="383311" y="1659420"/>
                  </a:lnTo>
                  <a:lnTo>
                    <a:pt x="351029" y="1622563"/>
                  </a:lnTo>
                  <a:lnTo>
                    <a:pt x="319457" y="1585053"/>
                  </a:lnTo>
                  <a:lnTo>
                    <a:pt x="288608" y="1546901"/>
                  </a:lnTo>
                  <a:lnTo>
                    <a:pt x="258491" y="1508115"/>
                  </a:lnTo>
                  <a:lnTo>
                    <a:pt x="229117" y="1468706"/>
                  </a:lnTo>
                  <a:lnTo>
                    <a:pt x="200498" y="1428682"/>
                  </a:lnTo>
                  <a:lnTo>
                    <a:pt x="172645" y="1388054"/>
                  </a:lnTo>
                  <a:lnTo>
                    <a:pt x="145567" y="1346831"/>
                  </a:lnTo>
                  <a:lnTo>
                    <a:pt x="119276" y="1305022"/>
                  </a:lnTo>
                  <a:lnTo>
                    <a:pt x="93782" y="1262637"/>
                  </a:lnTo>
                  <a:lnTo>
                    <a:pt x="69097" y="1219686"/>
                  </a:lnTo>
                  <a:lnTo>
                    <a:pt x="45231" y="1176178"/>
                  </a:lnTo>
                  <a:lnTo>
                    <a:pt x="22195" y="1132122"/>
                  </a:lnTo>
                  <a:lnTo>
                    <a:pt x="0" y="1087529"/>
                  </a:lnTo>
                  <a:lnTo>
                    <a:pt x="2240815" y="0"/>
                  </a:lnTo>
                  <a:lnTo>
                    <a:pt x="1436908" y="235747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8980" y="1245760"/>
              <a:ext cx="2491740" cy="3270885"/>
            </a:xfrm>
            <a:custGeom>
              <a:avLst/>
              <a:gdLst/>
              <a:ahLst/>
              <a:cxnLst/>
              <a:rect l="l" t="t" r="r" b="b"/>
              <a:pathLst>
                <a:path w="2491740" h="3270885">
                  <a:moveTo>
                    <a:pt x="1292287" y="0"/>
                  </a:moveTo>
                  <a:lnTo>
                    <a:pt x="1250051" y="23721"/>
                  </a:lnTo>
                  <a:lnTo>
                    <a:pt x="1208448" y="48145"/>
                  </a:lnTo>
                  <a:lnTo>
                    <a:pt x="1167481" y="73260"/>
                  </a:lnTo>
                  <a:lnTo>
                    <a:pt x="1127153" y="99054"/>
                  </a:lnTo>
                  <a:lnTo>
                    <a:pt x="1087470" y="125517"/>
                  </a:lnTo>
                  <a:lnTo>
                    <a:pt x="1048433" y="152636"/>
                  </a:lnTo>
                  <a:lnTo>
                    <a:pt x="1010047" y="180400"/>
                  </a:lnTo>
                  <a:lnTo>
                    <a:pt x="972316" y="208799"/>
                  </a:lnTo>
                  <a:lnTo>
                    <a:pt x="935242" y="237820"/>
                  </a:lnTo>
                  <a:lnTo>
                    <a:pt x="898830" y="267452"/>
                  </a:lnTo>
                  <a:lnTo>
                    <a:pt x="863083" y="297685"/>
                  </a:lnTo>
                  <a:lnTo>
                    <a:pt x="828005" y="328505"/>
                  </a:lnTo>
                  <a:lnTo>
                    <a:pt x="793599" y="359903"/>
                  </a:lnTo>
                  <a:lnTo>
                    <a:pt x="759869" y="391867"/>
                  </a:lnTo>
                  <a:lnTo>
                    <a:pt x="726820" y="424385"/>
                  </a:lnTo>
                  <a:lnTo>
                    <a:pt x="694453" y="457447"/>
                  </a:lnTo>
                  <a:lnTo>
                    <a:pt x="662773" y="491040"/>
                  </a:lnTo>
                  <a:lnTo>
                    <a:pt x="631784" y="525153"/>
                  </a:lnTo>
                  <a:lnTo>
                    <a:pt x="601489" y="559776"/>
                  </a:lnTo>
                  <a:lnTo>
                    <a:pt x="571891" y="594896"/>
                  </a:lnTo>
                  <a:lnTo>
                    <a:pt x="542995" y="630502"/>
                  </a:lnTo>
                  <a:lnTo>
                    <a:pt x="514805" y="666583"/>
                  </a:lnTo>
                  <a:lnTo>
                    <a:pt x="487322" y="703128"/>
                  </a:lnTo>
                  <a:lnTo>
                    <a:pt x="460552" y="740125"/>
                  </a:lnTo>
                  <a:lnTo>
                    <a:pt x="434498" y="777563"/>
                  </a:lnTo>
                  <a:lnTo>
                    <a:pt x="409163" y="815430"/>
                  </a:lnTo>
                  <a:lnTo>
                    <a:pt x="384552" y="853715"/>
                  </a:lnTo>
                  <a:lnTo>
                    <a:pt x="360667" y="892407"/>
                  </a:lnTo>
                  <a:lnTo>
                    <a:pt x="337512" y="931495"/>
                  </a:lnTo>
                  <a:lnTo>
                    <a:pt x="315091" y="970966"/>
                  </a:lnTo>
                  <a:lnTo>
                    <a:pt x="293408" y="1010810"/>
                  </a:lnTo>
                  <a:lnTo>
                    <a:pt x="272467" y="1051016"/>
                  </a:lnTo>
                  <a:lnTo>
                    <a:pt x="252270" y="1091571"/>
                  </a:lnTo>
                  <a:lnTo>
                    <a:pt x="232821" y="1132465"/>
                  </a:lnTo>
                  <a:lnTo>
                    <a:pt x="214125" y="1173686"/>
                  </a:lnTo>
                  <a:lnTo>
                    <a:pt x="196184" y="1215222"/>
                  </a:lnTo>
                  <a:lnTo>
                    <a:pt x="179002" y="1257064"/>
                  </a:lnTo>
                  <a:lnTo>
                    <a:pt x="162584" y="1299198"/>
                  </a:lnTo>
                  <a:lnTo>
                    <a:pt x="146932" y="1341614"/>
                  </a:lnTo>
                  <a:lnTo>
                    <a:pt x="132050" y="1384300"/>
                  </a:lnTo>
                  <a:lnTo>
                    <a:pt x="117942" y="1427246"/>
                  </a:lnTo>
                  <a:lnTo>
                    <a:pt x="104611" y="1470439"/>
                  </a:lnTo>
                  <a:lnTo>
                    <a:pt x="92061" y="1513868"/>
                  </a:lnTo>
                  <a:lnTo>
                    <a:pt x="80296" y="1557522"/>
                  </a:lnTo>
                  <a:lnTo>
                    <a:pt x="69319" y="1601390"/>
                  </a:lnTo>
                  <a:lnTo>
                    <a:pt x="59134" y="1645460"/>
                  </a:lnTo>
                  <a:lnTo>
                    <a:pt x="49745" y="1689721"/>
                  </a:lnTo>
                  <a:lnTo>
                    <a:pt x="41155" y="1734161"/>
                  </a:lnTo>
                  <a:lnTo>
                    <a:pt x="33367" y="1778769"/>
                  </a:lnTo>
                  <a:lnTo>
                    <a:pt x="26386" y="1823534"/>
                  </a:lnTo>
                  <a:lnTo>
                    <a:pt x="20215" y="1868445"/>
                  </a:lnTo>
                  <a:lnTo>
                    <a:pt x="14857" y="1913489"/>
                  </a:lnTo>
                  <a:lnTo>
                    <a:pt x="10317" y="1958656"/>
                  </a:lnTo>
                  <a:lnTo>
                    <a:pt x="6597" y="2003934"/>
                  </a:lnTo>
                  <a:lnTo>
                    <a:pt x="3702" y="2049313"/>
                  </a:lnTo>
                  <a:lnTo>
                    <a:pt x="1635" y="2094779"/>
                  </a:lnTo>
                  <a:lnTo>
                    <a:pt x="400" y="2140323"/>
                  </a:lnTo>
                  <a:lnTo>
                    <a:pt x="0" y="2185933"/>
                  </a:lnTo>
                  <a:lnTo>
                    <a:pt x="438" y="2231597"/>
                  </a:lnTo>
                  <a:lnTo>
                    <a:pt x="1720" y="2277305"/>
                  </a:lnTo>
                  <a:lnTo>
                    <a:pt x="3848" y="2323044"/>
                  </a:lnTo>
                  <a:lnTo>
                    <a:pt x="6825" y="2368803"/>
                  </a:lnTo>
                  <a:lnTo>
                    <a:pt x="10656" y="2414571"/>
                  </a:lnTo>
                  <a:lnTo>
                    <a:pt x="15344" y="2460337"/>
                  </a:lnTo>
                  <a:lnTo>
                    <a:pt x="20892" y="2506090"/>
                  </a:lnTo>
                  <a:lnTo>
                    <a:pt x="27305" y="2551817"/>
                  </a:lnTo>
                  <a:lnTo>
                    <a:pt x="34586" y="2597508"/>
                  </a:lnTo>
                  <a:lnTo>
                    <a:pt x="42738" y="2643151"/>
                  </a:lnTo>
                  <a:lnTo>
                    <a:pt x="51765" y="2688734"/>
                  </a:lnTo>
                  <a:lnTo>
                    <a:pt x="61672" y="2734248"/>
                  </a:lnTo>
                  <a:lnTo>
                    <a:pt x="72460" y="2779679"/>
                  </a:lnTo>
                  <a:lnTo>
                    <a:pt x="84134" y="2825017"/>
                  </a:lnTo>
                  <a:lnTo>
                    <a:pt x="96699" y="2870250"/>
                  </a:lnTo>
                  <a:lnTo>
                    <a:pt x="110156" y="2915368"/>
                  </a:lnTo>
                  <a:lnTo>
                    <a:pt x="124510" y="2960358"/>
                  </a:lnTo>
                  <a:lnTo>
                    <a:pt x="139765" y="3005209"/>
                  </a:lnTo>
                  <a:lnTo>
                    <a:pt x="155924" y="3049911"/>
                  </a:lnTo>
                  <a:lnTo>
                    <a:pt x="172990" y="3094450"/>
                  </a:lnTo>
                  <a:lnTo>
                    <a:pt x="190968" y="3138817"/>
                  </a:lnTo>
                  <a:lnTo>
                    <a:pt x="209861" y="3183000"/>
                  </a:lnTo>
                  <a:lnTo>
                    <a:pt x="229672" y="3226987"/>
                  </a:lnTo>
                  <a:lnTo>
                    <a:pt x="250405" y="3270768"/>
                  </a:lnTo>
                  <a:lnTo>
                    <a:pt x="2491215" y="2183237"/>
                  </a:lnTo>
                  <a:lnTo>
                    <a:pt x="1292287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8981" y="1245760"/>
              <a:ext cx="2491740" cy="3270885"/>
            </a:xfrm>
            <a:custGeom>
              <a:avLst/>
              <a:gdLst/>
              <a:ahLst/>
              <a:cxnLst/>
              <a:rect l="l" t="t" r="r" b="b"/>
              <a:pathLst>
                <a:path w="2491740" h="3270885">
                  <a:moveTo>
                    <a:pt x="250405" y="3270768"/>
                  </a:moveTo>
                  <a:lnTo>
                    <a:pt x="229672" y="3226988"/>
                  </a:lnTo>
                  <a:lnTo>
                    <a:pt x="209860" y="3183000"/>
                  </a:lnTo>
                  <a:lnTo>
                    <a:pt x="190968" y="3138818"/>
                  </a:lnTo>
                  <a:lnTo>
                    <a:pt x="172990" y="3094451"/>
                  </a:lnTo>
                  <a:lnTo>
                    <a:pt x="155923" y="3049911"/>
                  </a:lnTo>
                  <a:lnTo>
                    <a:pt x="139765" y="3005210"/>
                  </a:lnTo>
                  <a:lnTo>
                    <a:pt x="124510" y="2960358"/>
                  </a:lnTo>
                  <a:lnTo>
                    <a:pt x="110156" y="2915368"/>
                  </a:lnTo>
                  <a:lnTo>
                    <a:pt x="96698" y="2870251"/>
                  </a:lnTo>
                  <a:lnTo>
                    <a:pt x="84134" y="2825017"/>
                  </a:lnTo>
                  <a:lnTo>
                    <a:pt x="72460" y="2779679"/>
                  </a:lnTo>
                  <a:lnTo>
                    <a:pt x="61671" y="2734248"/>
                  </a:lnTo>
                  <a:lnTo>
                    <a:pt x="51765" y="2688735"/>
                  </a:lnTo>
                  <a:lnTo>
                    <a:pt x="42738" y="2643151"/>
                  </a:lnTo>
                  <a:lnTo>
                    <a:pt x="34586" y="2597508"/>
                  </a:lnTo>
                  <a:lnTo>
                    <a:pt x="27305" y="2551817"/>
                  </a:lnTo>
                  <a:lnTo>
                    <a:pt x="20892" y="2506090"/>
                  </a:lnTo>
                  <a:lnTo>
                    <a:pt x="15344" y="2460338"/>
                  </a:lnTo>
                  <a:lnTo>
                    <a:pt x="10656" y="2414572"/>
                  </a:lnTo>
                  <a:lnTo>
                    <a:pt x="6825" y="2368804"/>
                  </a:lnTo>
                  <a:lnTo>
                    <a:pt x="3848" y="2323044"/>
                  </a:lnTo>
                  <a:lnTo>
                    <a:pt x="1720" y="2277305"/>
                  </a:lnTo>
                  <a:lnTo>
                    <a:pt x="438" y="2231598"/>
                  </a:lnTo>
                  <a:lnTo>
                    <a:pt x="0" y="2185934"/>
                  </a:lnTo>
                  <a:lnTo>
                    <a:pt x="400" y="2140324"/>
                  </a:lnTo>
                  <a:lnTo>
                    <a:pt x="1635" y="2094780"/>
                  </a:lnTo>
                  <a:lnTo>
                    <a:pt x="3702" y="2049313"/>
                  </a:lnTo>
                  <a:lnTo>
                    <a:pt x="6597" y="2003935"/>
                  </a:lnTo>
                  <a:lnTo>
                    <a:pt x="10317" y="1958657"/>
                  </a:lnTo>
                  <a:lnTo>
                    <a:pt x="14857" y="1913490"/>
                  </a:lnTo>
                  <a:lnTo>
                    <a:pt x="20215" y="1868445"/>
                  </a:lnTo>
                  <a:lnTo>
                    <a:pt x="26386" y="1823535"/>
                  </a:lnTo>
                  <a:lnTo>
                    <a:pt x="33367" y="1778770"/>
                  </a:lnTo>
                  <a:lnTo>
                    <a:pt x="41155" y="1734161"/>
                  </a:lnTo>
                  <a:lnTo>
                    <a:pt x="49745" y="1689721"/>
                  </a:lnTo>
                  <a:lnTo>
                    <a:pt x="59134" y="1645460"/>
                  </a:lnTo>
                  <a:lnTo>
                    <a:pt x="69319" y="1601391"/>
                  </a:lnTo>
                  <a:lnTo>
                    <a:pt x="80296" y="1557523"/>
                  </a:lnTo>
                  <a:lnTo>
                    <a:pt x="92061" y="1513869"/>
                  </a:lnTo>
                  <a:lnTo>
                    <a:pt x="104611" y="1470439"/>
                  </a:lnTo>
                  <a:lnTo>
                    <a:pt x="117942" y="1427246"/>
                  </a:lnTo>
                  <a:lnTo>
                    <a:pt x="132050" y="1384301"/>
                  </a:lnTo>
                  <a:lnTo>
                    <a:pt x="146932" y="1341614"/>
                  </a:lnTo>
                  <a:lnTo>
                    <a:pt x="162584" y="1299198"/>
                  </a:lnTo>
                  <a:lnTo>
                    <a:pt x="179002" y="1257064"/>
                  </a:lnTo>
                  <a:lnTo>
                    <a:pt x="196184" y="1215223"/>
                  </a:lnTo>
                  <a:lnTo>
                    <a:pt x="214124" y="1173686"/>
                  </a:lnTo>
                  <a:lnTo>
                    <a:pt x="232821" y="1132465"/>
                  </a:lnTo>
                  <a:lnTo>
                    <a:pt x="252270" y="1091571"/>
                  </a:lnTo>
                  <a:lnTo>
                    <a:pt x="272467" y="1051016"/>
                  </a:lnTo>
                  <a:lnTo>
                    <a:pt x="293408" y="1010811"/>
                  </a:lnTo>
                  <a:lnTo>
                    <a:pt x="315091" y="970967"/>
                  </a:lnTo>
                  <a:lnTo>
                    <a:pt x="337512" y="931495"/>
                  </a:lnTo>
                  <a:lnTo>
                    <a:pt x="360667" y="892408"/>
                  </a:lnTo>
                  <a:lnTo>
                    <a:pt x="384551" y="853716"/>
                  </a:lnTo>
                  <a:lnTo>
                    <a:pt x="409163" y="815431"/>
                  </a:lnTo>
                  <a:lnTo>
                    <a:pt x="434498" y="777563"/>
                  </a:lnTo>
                  <a:lnTo>
                    <a:pt x="460552" y="740126"/>
                  </a:lnTo>
                  <a:lnTo>
                    <a:pt x="487322" y="703129"/>
                  </a:lnTo>
                  <a:lnTo>
                    <a:pt x="514804" y="666584"/>
                  </a:lnTo>
                  <a:lnTo>
                    <a:pt x="542995" y="630502"/>
                  </a:lnTo>
                  <a:lnTo>
                    <a:pt x="571891" y="594896"/>
                  </a:lnTo>
                  <a:lnTo>
                    <a:pt x="601489" y="559776"/>
                  </a:lnTo>
                  <a:lnTo>
                    <a:pt x="631784" y="525154"/>
                  </a:lnTo>
                  <a:lnTo>
                    <a:pt x="662773" y="491040"/>
                  </a:lnTo>
                  <a:lnTo>
                    <a:pt x="694453" y="457447"/>
                  </a:lnTo>
                  <a:lnTo>
                    <a:pt x="726819" y="424386"/>
                  </a:lnTo>
                  <a:lnTo>
                    <a:pt x="759869" y="391867"/>
                  </a:lnTo>
                  <a:lnTo>
                    <a:pt x="793599" y="359904"/>
                  </a:lnTo>
                  <a:lnTo>
                    <a:pt x="828005" y="328506"/>
                  </a:lnTo>
                  <a:lnTo>
                    <a:pt x="863083" y="297685"/>
                  </a:lnTo>
                  <a:lnTo>
                    <a:pt x="898830" y="267453"/>
                  </a:lnTo>
                  <a:lnTo>
                    <a:pt x="935242" y="237820"/>
                  </a:lnTo>
                  <a:lnTo>
                    <a:pt x="972315" y="208799"/>
                  </a:lnTo>
                  <a:lnTo>
                    <a:pt x="1010047" y="180401"/>
                  </a:lnTo>
                  <a:lnTo>
                    <a:pt x="1048433" y="152636"/>
                  </a:lnTo>
                  <a:lnTo>
                    <a:pt x="1087469" y="125517"/>
                  </a:lnTo>
                  <a:lnTo>
                    <a:pt x="1127153" y="99055"/>
                  </a:lnTo>
                  <a:lnTo>
                    <a:pt x="1167480" y="73260"/>
                  </a:lnTo>
                  <a:lnTo>
                    <a:pt x="1208447" y="48145"/>
                  </a:lnTo>
                  <a:lnTo>
                    <a:pt x="1250051" y="23721"/>
                  </a:lnTo>
                  <a:lnTo>
                    <a:pt x="1292287" y="0"/>
                  </a:lnTo>
                  <a:lnTo>
                    <a:pt x="2491216" y="2183238"/>
                  </a:lnTo>
                  <a:lnTo>
                    <a:pt x="250405" y="327076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61263" y="994863"/>
              <a:ext cx="1199515" cy="2434590"/>
            </a:xfrm>
            <a:custGeom>
              <a:avLst/>
              <a:gdLst/>
              <a:ahLst/>
              <a:cxnLst/>
              <a:rect l="l" t="t" r="r" b="b"/>
              <a:pathLst>
                <a:path w="1199515" h="2434590">
                  <a:moveTo>
                    <a:pt x="670777" y="0"/>
                  </a:moveTo>
                  <a:lnTo>
                    <a:pt x="620658" y="11417"/>
                  </a:lnTo>
                  <a:lnTo>
                    <a:pt x="570818" y="23858"/>
                  </a:lnTo>
                  <a:lnTo>
                    <a:pt x="521271" y="37316"/>
                  </a:lnTo>
                  <a:lnTo>
                    <a:pt x="472033" y="51787"/>
                  </a:lnTo>
                  <a:lnTo>
                    <a:pt x="423119" y="67264"/>
                  </a:lnTo>
                  <a:lnTo>
                    <a:pt x="374544" y="83742"/>
                  </a:lnTo>
                  <a:lnTo>
                    <a:pt x="326324" y="101215"/>
                  </a:lnTo>
                  <a:lnTo>
                    <a:pt x="278473" y="119677"/>
                  </a:lnTo>
                  <a:lnTo>
                    <a:pt x="231008" y="139122"/>
                  </a:lnTo>
                  <a:lnTo>
                    <a:pt x="183944" y="159545"/>
                  </a:lnTo>
                  <a:lnTo>
                    <a:pt x="137296" y="180939"/>
                  </a:lnTo>
                  <a:lnTo>
                    <a:pt x="91079" y="203300"/>
                  </a:lnTo>
                  <a:lnTo>
                    <a:pt x="45308" y="226622"/>
                  </a:lnTo>
                  <a:lnTo>
                    <a:pt x="0" y="250898"/>
                  </a:lnTo>
                  <a:lnTo>
                    <a:pt x="1198933" y="2434135"/>
                  </a:lnTo>
                  <a:lnTo>
                    <a:pt x="67077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1263" y="994863"/>
              <a:ext cx="1199515" cy="2434590"/>
            </a:xfrm>
            <a:custGeom>
              <a:avLst/>
              <a:gdLst/>
              <a:ahLst/>
              <a:cxnLst/>
              <a:rect l="l" t="t" r="r" b="b"/>
              <a:pathLst>
                <a:path w="1199515" h="2434590">
                  <a:moveTo>
                    <a:pt x="0" y="250897"/>
                  </a:moveTo>
                  <a:lnTo>
                    <a:pt x="45308" y="226621"/>
                  </a:lnTo>
                  <a:lnTo>
                    <a:pt x="91079" y="203300"/>
                  </a:lnTo>
                  <a:lnTo>
                    <a:pt x="137296" y="180939"/>
                  </a:lnTo>
                  <a:lnTo>
                    <a:pt x="183944" y="159544"/>
                  </a:lnTo>
                  <a:lnTo>
                    <a:pt x="231008" y="139121"/>
                  </a:lnTo>
                  <a:lnTo>
                    <a:pt x="278473" y="119676"/>
                  </a:lnTo>
                  <a:lnTo>
                    <a:pt x="326324" y="101214"/>
                  </a:lnTo>
                  <a:lnTo>
                    <a:pt x="374544" y="83742"/>
                  </a:lnTo>
                  <a:lnTo>
                    <a:pt x="423119" y="67264"/>
                  </a:lnTo>
                  <a:lnTo>
                    <a:pt x="472033" y="51787"/>
                  </a:lnTo>
                  <a:lnTo>
                    <a:pt x="521271" y="37316"/>
                  </a:lnTo>
                  <a:lnTo>
                    <a:pt x="570818" y="23858"/>
                  </a:lnTo>
                  <a:lnTo>
                    <a:pt x="620659" y="11417"/>
                  </a:lnTo>
                  <a:lnTo>
                    <a:pt x="670778" y="0"/>
                  </a:lnTo>
                  <a:lnTo>
                    <a:pt x="1198934" y="2434135"/>
                  </a:lnTo>
                  <a:lnTo>
                    <a:pt x="0" y="25089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2040" y="950014"/>
              <a:ext cx="528320" cy="2479040"/>
            </a:xfrm>
            <a:custGeom>
              <a:avLst/>
              <a:gdLst/>
              <a:ahLst/>
              <a:cxnLst/>
              <a:rect l="l" t="t" r="r" b="b"/>
              <a:pathLst>
                <a:path w="528320" h="2479040">
                  <a:moveTo>
                    <a:pt x="286096" y="0"/>
                  </a:moveTo>
                  <a:lnTo>
                    <a:pt x="238074" y="5159"/>
                  </a:lnTo>
                  <a:lnTo>
                    <a:pt x="190169" y="11248"/>
                  </a:lnTo>
                  <a:lnTo>
                    <a:pt x="142396" y="18263"/>
                  </a:lnTo>
                  <a:lnTo>
                    <a:pt x="94768" y="26203"/>
                  </a:lnTo>
                  <a:lnTo>
                    <a:pt x="47298" y="35066"/>
                  </a:lnTo>
                  <a:lnTo>
                    <a:pt x="0" y="44850"/>
                  </a:lnTo>
                  <a:lnTo>
                    <a:pt x="528156" y="2478984"/>
                  </a:lnTo>
                  <a:lnTo>
                    <a:pt x="286096" y="0"/>
                  </a:lnTo>
                  <a:close/>
                </a:path>
              </a:pathLst>
            </a:custGeom>
            <a:solidFill>
              <a:srgbClr val="FFD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2040" y="950014"/>
              <a:ext cx="528320" cy="2479040"/>
            </a:xfrm>
            <a:custGeom>
              <a:avLst/>
              <a:gdLst/>
              <a:ahLst/>
              <a:cxnLst/>
              <a:rect l="l" t="t" r="r" b="b"/>
              <a:pathLst>
                <a:path w="528320" h="2479040">
                  <a:moveTo>
                    <a:pt x="0" y="44850"/>
                  </a:moveTo>
                  <a:lnTo>
                    <a:pt x="47297" y="35066"/>
                  </a:lnTo>
                  <a:lnTo>
                    <a:pt x="94767" y="26203"/>
                  </a:lnTo>
                  <a:lnTo>
                    <a:pt x="142396" y="18263"/>
                  </a:lnTo>
                  <a:lnTo>
                    <a:pt x="190169" y="11248"/>
                  </a:lnTo>
                  <a:lnTo>
                    <a:pt x="238074" y="5159"/>
                  </a:lnTo>
                  <a:lnTo>
                    <a:pt x="286097" y="0"/>
                  </a:lnTo>
                  <a:lnTo>
                    <a:pt x="528157" y="2478984"/>
                  </a:lnTo>
                  <a:lnTo>
                    <a:pt x="0" y="448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8141" y="938222"/>
              <a:ext cx="242570" cy="2491105"/>
            </a:xfrm>
            <a:custGeom>
              <a:avLst/>
              <a:gdLst/>
              <a:ahLst/>
              <a:cxnLst/>
              <a:rect l="l" t="t" r="r" b="b"/>
              <a:pathLst>
                <a:path w="242570" h="2491104">
                  <a:moveTo>
                    <a:pt x="242056" y="0"/>
                  </a:moveTo>
                  <a:lnTo>
                    <a:pt x="193567" y="472"/>
                  </a:lnTo>
                  <a:lnTo>
                    <a:pt x="145103" y="1887"/>
                  </a:lnTo>
                  <a:lnTo>
                    <a:pt x="96678" y="4246"/>
                  </a:lnTo>
                  <a:lnTo>
                    <a:pt x="48305" y="7547"/>
                  </a:lnTo>
                  <a:lnTo>
                    <a:pt x="0" y="11789"/>
                  </a:lnTo>
                  <a:lnTo>
                    <a:pt x="242054" y="2490776"/>
                  </a:lnTo>
                  <a:lnTo>
                    <a:pt x="242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8142" y="938222"/>
              <a:ext cx="242570" cy="2491105"/>
            </a:xfrm>
            <a:custGeom>
              <a:avLst/>
              <a:gdLst/>
              <a:ahLst/>
              <a:cxnLst/>
              <a:rect l="l" t="t" r="r" b="b"/>
              <a:pathLst>
                <a:path w="242570" h="2491104">
                  <a:moveTo>
                    <a:pt x="0" y="11789"/>
                  </a:moveTo>
                  <a:lnTo>
                    <a:pt x="48305" y="7547"/>
                  </a:lnTo>
                  <a:lnTo>
                    <a:pt x="96678" y="4246"/>
                  </a:lnTo>
                  <a:lnTo>
                    <a:pt x="145103" y="1887"/>
                  </a:lnTo>
                  <a:lnTo>
                    <a:pt x="193567" y="472"/>
                  </a:lnTo>
                  <a:lnTo>
                    <a:pt x="242057" y="0"/>
                  </a:lnTo>
                  <a:lnTo>
                    <a:pt x="242055" y="2490776"/>
                  </a:lnTo>
                  <a:lnTo>
                    <a:pt x="0" y="117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55698" y="842919"/>
              <a:ext cx="532130" cy="253365"/>
            </a:xfrm>
            <a:custGeom>
              <a:avLst/>
              <a:gdLst/>
              <a:ahLst/>
              <a:cxnLst/>
              <a:rect l="l" t="t" r="r" b="b"/>
              <a:pathLst>
                <a:path w="532129" h="253365">
                  <a:moveTo>
                    <a:pt x="531891" y="253158"/>
                  </a:moveTo>
                  <a:lnTo>
                    <a:pt x="5787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74438" y="879941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35"/>
                  </a:moveTo>
                  <a:lnTo>
                    <a:pt x="0" y="55795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39023" y="842284"/>
              <a:ext cx="433705" cy="99060"/>
            </a:xfrm>
            <a:custGeom>
              <a:avLst/>
              <a:gdLst/>
              <a:ahLst/>
              <a:cxnLst/>
              <a:rect l="l" t="t" r="r" b="b"/>
              <a:pathLst>
                <a:path w="433704" h="99059">
                  <a:moveTo>
                    <a:pt x="0" y="98887"/>
                  </a:moveTo>
                  <a:lnTo>
                    <a:pt x="374752" y="0"/>
                  </a:lnTo>
                  <a:lnTo>
                    <a:pt x="43308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75637" y="5362955"/>
            <a:ext cx="590740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89120" algn="ctr">
              <a:lnSpc>
                <a:spcPts val="1645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LOA</a:t>
            </a:r>
            <a:r>
              <a:rPr sz="14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(sem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 FNDCT</a:t>
            </a:r>
            <a:endParaRPr sz="1400">
              <a:latin typeface="Arial"/>
              <a:cs typeface="Arial"/>
            </a:endParaRPr>
          </a:p>
          <a:p>
            <a:pPr marL="122555" marR="4501515" indent="-10795" algn="ctr">
              <a:lnSpc>
                <a:spcPct val="95000"/>
              </a:lnSpc>
              <a:spcBef>
                <a:spcPts val="45"/>
              </a:spcBef>
            </a:pP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não-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reembolsável)*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2,90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bilhões</a:t>
            </a:r>
            <a:endParaRPr sz="1400">
              <a:latin typeface="Arial MT"/>
              <a:cs typeface="Arial MT"/>
            </a:endParaRPr>
          </a:p>
          <a:p>
            <a:pPr marR="8890" algn="r">
              <a:lnSpc>
                <a:spcPts val="1910"/>
              </a:lnSpc>
              <a:spcBef>
                <a:spcPts val="740"/>
              </a:spcBef>
            </a:pPr>
            <a:r>
              <a:rPr sz="1600" spc="-25" dirty="0">
                <a:latin typeface="Segoe UI Light"/>
                <a:cs typeface="Segoe UI Light"/>
              </a:rPr>
              <a:t>*Valor</a:t>
            </a:r>
            <a:r>
              <a:rPr sz="1600" spc="-50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global</a:t>
            </a:r>
            <a:r>
              <a:rPr sz="1600" spc="-50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projetado,</a:t>
            </a:r>
            <a:r>
              <a:rPr sz="1600" spc="-55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pendente</a:t>
            </a:r>
            <a:r>
              <a:rPr sz="1600" spc="-45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de</a:t>
            </a:r>
            <a:r>
              <a:rPr sz="1600" spc="-45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confirmação</a:t>
            </a:r>
            <a:r>
              <a:rPr sz="1600" spc="-45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na</a:t>
            </a:r>
            <a:r>
              <a:rPr sz="1600" spc="-45" dirty="0">
                <a:latin typeface="Segoe UI Light"/>
                <a:cs typeface="Segoe UI Light"/>
              </a:rPr>
              <a:t> </a:t>
            </a:r>
            <a:r>
              <a:rPr sz="1600" spc="-10" dirty="0">
                <a:latin typeface="Segoe UI Light"/>
                <a:cs typeface="Segoe UI Light"/>
              </a:rPr>
              <a:t>programação</a:t>
            </a:r>
            <a:endParaRPr sz="1600">
              <a:latin typeface="Segoe UI Light"/>
              <a:cs typeface="Segoe UI Light"/>
            </a:endParaRPr>
          </a:p>
          <a:p>
            <a:pPr marR="5080" algn="r">
              <a:lnSpc>
                <a:spcPts val="1910"/>
              </a:lnSpc>
            </a:pPr>
            <a:r>
              <a:rPr sz="1600" dirty="0">
                <a:latin typeface="Segoe UI Light"/>
                <a:cs typeface="Segoe UI Light"/>
              </a:rPr>
              <a:t>orçamentária</a:t>
            </a:r>
            <a:r>
              <a:rPr sz="1600" spc="-40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e</a:t>
            </a:r>
            <a:r>
              <a:rPr sz="1600" spc="-35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financeira</a:t>
            </a:r>
            <a:r>
              <a:rPr sz="1600" spc="-35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de</a:t>
            </a:r>
            <a:r>
              <a:rPr sz="1600" spc="-35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cada</a:t>
            </a:r>
            <a:r>
              <a:rPr sz="1600" spc="-35" dirty="0">
                <a:latin typeface="Segoe UI Light"/>
                <a:cs typeface="Segoe UI Light"/>
              </a:rPr>
              <a:t> </a:t>
            </a:r>
            <a:r>
              <a:rPr sz="1600" spc="-20" dirty="0">
                <a:latin typeface="Segoe UI Light"/>
                <a:cs typeface="Segoe UI Light"/>
              </a:rPr>
              <a:t>ano.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82788" y="3488435"/>
            <a:ext cx="1463675" cy="8483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735" marR="31750" algn="ctr">
              <a:lnSpc>
                <a:spcPts val="1610"/>
              </a:lnSpc>
              <a:spcBef>
                <a:spcPts val="210"/>
              </a:spcBef>
            </a:pP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Crédito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(FNDCT/FINEP</a:t>
            </a:r>
            <a:r>
              <a:rPr sz="14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BNDES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+</a:t>
            </a:r>
            <a:r>
              <a:rPr sz="14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outros)</a:t>
            </a:r>
            <a:endParaRPr sz="1400">
              <a:latin typeface="Arial"/>
              <a:cs typeface="Arial"/>
            </a:endParaRPr>
          </a:p>
          <a:p>
            <a:pPr marL="48895" algn="ctr">
              <a:lnSpc>
                <a:spcPts val="1630"/>
              </a:lnSpc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R$</a:t>
            </a:r>
            <a:r>
              <a:rPr sz="1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12,72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bilhões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6495" y="2208276"/>
            <a:ext cx="1261745" cy="6445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79375">
              <a:lnSpc>
                <a:spcPct val="95000"/>
              </a:lnSpc>
              <a:spcBef>
                <a:spcPts val="18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FNDCT</a:t>
            </a:r>
            <a:r>
              <a:rPr sz="1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não-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reembolsável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5,57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bilhões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6153" y="443483"/>
            <a:ext cx="1433195" cy="8483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indent="635" algn="ctr">
              <a:lnSpc>
                <a:spcPct val="95200"/>
              </a:lnSpc>
              <a:spcBef>
                <a:spcPts val="18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Setor</a:t>
            </a: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privado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(investimentos</a:t>
            </a:r>
            <a:r>
              <a:rPr sz="14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Arial"/>
                <a:cs typeface="Arial"/>
              </a:rPr>
              <a:t>+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contrapartidas)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1,06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bilhões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13380" y="443483"/>
            <a:ext cx="117221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275" algn="ctr">
              <a:lnSpc>
                <a:spcPts val="1645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Estatais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0,43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bilhão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27855" y="443483"/>
            <a:ext cx="117221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ts val="1645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Outros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R$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0,36</a:t>
            </a:r>
            <a:r>
              <a:rPr sz="1400" spc="-10" dirty="0">
                <a:solidFill>
                  <a:srgbClr val="404040"/>
                </a:solidFill>
                <a:latin typeface="Arial MT"/>
                <a:cs typeface="Arial MT"/>
              </a:rPr>
              <a:t> bilhão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CA9926-7784-5237-5455-32940E135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26"/>
            <a:ext cx="520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7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E49C7-1E76-CF99-CC69-A4D4B0FC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586A69A-11B0-FC1E-0632-B83FF245552C}"/>
              </a:ext>
            </a:extLst>
          </p:cNvPr>
          <p:cNvSpPr/>
          <p:nvPr/>
        </p:nvSpPr>
        <p:spPr>
          <a:xfrm>
            <a:off x="5731132" y="5394967"/>
            <a:ext cx="6460868" cy="1463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EB9A907-166C-EB0B-6567-96676ABA978F}"/>
              </a:ext>
            </a:extLst>
          </p:cNvPr>
          <p:cNvSpPr txBox="1"/>
          <p:nvPr/>
        </p:nvSpPr>
        <p:spPr>
          <a:xfrm>
            <a:off x="629653" y="677241"/>
            <a:ext cx="6800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4000" b="1" spc="20" dirty="0">
                <a:solidFill>
                  <a:prstClr val="black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Ações de impacto imediato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87F1EA3-D590-8FB4-C45C-242F61262BF2}"/>
              </a:ext>
            </a:extLst>
          </p:cNvPr>
          <p:cNvGrpSpPr/>
          <p:nvPr/>
        </p:nvGrpSpPr>
        <p:grpSpPr>
          <a:xfrm>
            <a:off x="1651736" y="2613275"/>
            <a:ext cx="2570581" cy="2089923"/>
            <a:chOff x="2590147" y="2812597"/>
            <a:chExt cx="2254472" cy="2089923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AB28F50-AF88-1593-9099-C9450A204009}"/>
                </a:ext>
              </a:extLst>
            </p:cNvPr>
            <p:cNvSpPr txBox="1"/>
            <p:nvPr/>
          </p:nvSpPr>
          <p:spPr>
            <a:xfrm>
              <a:off x="2590147" y="2812597"/>
              <a:ext cx="2115425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10000" b="1" spc="20" dirty="0">
                  <a:solidFill>
                    <a:srgbClr val="1031FF"/>
                  </a:solidFill>
                  <a:latin typeface="Montserrat Bold"/>
                  <a:ea typeface="Calibri" panose="020F0502020204030204" pitchFamily="34" charset="0"/>
                  <a:cs typeface="Segoe UI" panose="020B0502040204020203" pitchFamily="34" charset="0"/>
                </a:rPr>
                <a:t>42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4BD3098-0ED4-00A7-D777-D07E4D0B557F}"/>
                </a:ext>
              </a:extLst>
            </p:cNvPr>
            <p:cNvSpPr txBox="1"/>
            <p:nvPr/>
          </p:nvSpPr>
          <p:spPr>
            <a:xfrm>
              <a:off x="3213402" y="4071523"/>
              <a:ext cx="163121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4800" b="1" spc="20" dirty="0">
                  <a:solidFill>
                    <a:srgbClr val="1031FF"/>
                  </a:solidFill>
                  <a:latin typeface="Antonio" panose="02000803000000000000" pitchFamily="2" charset="0"/>
                  <a:ea typeface="Calibri" panose="020F0502020204030204" pitchFamily="34" charset="0"/>
                  <a:cs typeface="Segoe UI Light" panose="020B0502040204020203" pitchFamily="34" charset="0"/>
                </a:rPr>
                <a:t>ações</a:t>
              </a: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550A1EF-67FD-E250-7AB8-379A236B1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006360"/>
              </p:ext>
            </p:extLst>
          </p:nvPr>
        </p:nvGraphicFramePr>
        <p:xfrm>
          <a:off x="4222318" y="1862414"/>
          <a:ext cx="812694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A523EA03-4F72-9457-7E51-F51C1B885333}"/>
              </a:ext>
            </a:extLst>
          </p:cNvPr>
          <p:cNvSpPr txBox="1"/>
          <p:nvPr/>
        </p:nvSpPr>
        <p:spPr>
          <a:xfrm>
            <a:off x="1388405" y="4894362"/>
            <a:ext cx="3174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spc="20" dirty="0">
                <a:solidFill>
                  <a:schemeClr val="tx1"/>
                </a:solidFill>
                <a:latin typeface="Antonio" panose="02000803000000000000" pitchFamily="2" charset="0"/>
                <a:ea typeface="Calibri" panose="020F0502020204030204" pitchFamily="34" charset="0"/>
                <a:cs typeface="Segoe UI Light" panose="020B0502040204020203" pitchFamily="34" charset="0"/>
              </a:rPr>
              <a:t>*Incluindo as 31 ações do PBIA e novas ações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F1BFED5-8DDA-BB32-A65D-992119DF4C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995" cy="6858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3033" t="17193"/>
          <a:stretch/>
        </p:blipFill>
        <p:spPr>
          <a:xfrm>
            <a:off x="8153317" y="0"/>
            <a:ext cx="4038683" cy="5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1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5552F-9533-9F16-8A15-6AFC6F6A9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B5648CC8-75F0-4123-0433-A8AF5915FF37}"/>
              </a:ext>
            </a:extLst>
          </p:cNvPr>
          <p:cNvSpPr/>
          <p:nvPr/>
        </p:nvSpPr>
        <p:spPr>
          <a:xfrm>
            <a:off x="5731132" y="5394967"/>
            <a:ext cx="6460868" cy="1463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9994C1-D921-1C72-EF8A-F6F3FDEF44BC}"/>
              </a:ext>
            </a:extLst>
          </p:cNvPr>
          <p:cNvSpPr txBox="1"/>
          <p:nvPr/>
        </p:nvSpPr>
        <p:spPr>
          <a:xfrm>
            <a:off x="788697" y="1030641"/>
            <a:ext cx="6800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4800" b="1" spc="20" dirty="0">
                <a:solidFill>
                  <a:srgbClr val="183EFF"/>
                </a:solidFill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Ações estruturantes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EE737F-4206-5536-6C21-47D34BD9B037}"/>
              </a:ext>
            </a:extLst>
          </p:cNvPr>
          <p:cNvSpPr txBox="1"/>
          <p:nvPr/>
        </p:nvSpPr>
        <p:spPr>
          <a:xfrm rot="16200000">
            <a:off x="-801996" y="4241536"/>
            <a:ext cx="38627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0000" b="1" spc="20" dirty="0">
                <a:solidFill>
                  <a:srgbClr val="FFCD00"/>
                </a:solidFill>
                <a:latin typeface="Antonio" panose="02000803000000000000" pitchFamily="2" charset="0"/>
                <a:ea typeface="Calibri" panose="020F0502020204030204" pitchFamily="34" charset="0"/>
                <a:cs typeface="Segoe UI Light" panose="020B0502040204020203" pitchFamily="34" charset="0"/>
              </a:rPr>
              <a:t>PBIA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4E869B-C9E4-7A60-5CBC-0CE9E9E77B19}"/>
              </a:ext>
            </a:extLst>
          </p:cNvPr>
          <p:cNvSpPr txBox="1"/>
          <p:nvPr/>
        </p:nvSpPr>
        <p:spPr>
          <a:xfrm>
            <a:off x="2871091" y="2698085"/>
            <a:ext cx="3224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 spc="20" dirty="0">
                <a:solidFill>
                  <a:schemeClr val="tx1"/>
                </a:solidFill>
                <a:latin typeface="Antonio" panose="02000803000000000000" pitchFamily="2" charset="0"/>
                <a:ea typeface="Calibri" panose="020F0502020204030204" pitchFamily="34" charset="0"/>
                <a:cs typeface="Segoe UI Light" panose="020B0502040204020203" pitchFamily="34" charset="0"/>
              </a:rPr>
              <a:t>TOTAL PBIA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63EF071-E7F7-D24C-B509-D49F29596200}"/>
              </a:ext>
            </a:extLst>
          </p:cNvPr>
          <p:cNvGrpSpPr/>
          <p:nvPr/>
        </p:nvGrpSpPr>
        <p:grpSpPr>
          <a:xfrm>
            <a:off x="2871091" y="3701963"/>
            <a:ext cx="2462890" cy="2108503"/>
            <a:chOff x="2852930" y="2794017"/>
            <a:chExt cx="2202704" cy="2108503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E923BE6-0F44-6E99-9BF0-6C61A9C04B93}"/>
                </a:ext>
              </a:extLst>
            </p:cNvPr>
            <p:cNvSpPr txBox="1"/>
            <p:nvPr/>
          </p:nvSpPr>
          <p:spPr>
            <a:xfrm>
              <a:off x="2852930" y="2794017"/>
              <a:ext cx="2115425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10000" b="1" spc="20" dirty="0">
                  <a:solidFill>
                    <a:srgbClr val="1031FF"/>
                  </a:solidFill>
                  <a:latin typeface="Montserrat Bold"/>
                  <a:ea typeface="Calibri" panose="020F0502020204030204" pitchFamily="34" charset="0"/>
                  <a:cs typeface="Segoe UI" panose="020B0502040204020203" pitchFamily="34" charset="0"/>
                </a:rPr>
                <a:t>54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457CC27-58A4-4824-2F68-7A7726BDEE8A}"/>
                </a:ext>
              </a:extLst>
            </p:cNvPr>
            <p:cNvSpPr txBox="1"/>
            <p:nvPr/>
          </p:nvSpPr>
          <p:spPr>
            <a:xfrm>
              <a:off x="3424417" y="4071523"/>
              <a:ext cx="163121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4800" b="1" spc="20" dirty="0">
                  <a:solidFill>
                    <a:srgbClr val="1031FF"/>
                  </a:solidFill>
                  <a:latin typeface="Antonio" panose="02000803000000000000" pitchFamily="2" charset="0"/>
                  <a:ea typeface="Calibri" panose="020F0502020204030204" pitchFamily="34" charset="0"/>
                  <a:cs typeface="Segoe UI Light" panose="020B0502040204020203" pitchFamily="34" charset="0"/>
                </a:rPr>
                <a:t>ações</a:t>
              </a:r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D7FF06A-8071-AC20-566B-F1444EEA0ED0}"/>
              </a:ext>
            </a:extLst>
          </p:cNvPr>
          <p:cNvGraphicFramePr/>
          <p:nvPr/>
        </p:nvGraphicFramePr>
        <p:xfrm>
          <a:off x="5818189" y="1508272"/>
          <a:ext cx="812694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1B3B5DF1-51BE-2DDE-DAF6-782A8BD932CF}"/>
              </a:ext>
            </a:extLst>
          </p:cNvPr>
          <p:cNvSpPr txBox="1"/>
          <p:nvPr/>
        </p:nvSpPr>
        <p:spPr>
          <a:xfrm>
            <a:off x="8379541" y="4209794"/>
            <a:ext cx="74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Calibri (corpo)"/>
              </a:rPr>
              <a:t>(30)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FC8452-C5ED-02A2-E243-4BAE00F11AD7}"/>
              </a:ext>
            </a:extLst>
          </p:cNvPr>
          <p:cNvSpPr txBox="1"/>
          <p:nvPr/>
        </p:nvSpPr>
        <p:spPr>
          <a:xfrm>
            <a:off x="10362300" y="3414296"/>
            <a:ext cx="69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Calibri (corpo)"/>
              </a:rPr>
              <a:t>(12)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F0466D-613C-1885-00E8-4BE1C3FBC8FD}"/>
              </a:ext>
            </a:extLst>
          </p:cNvPr>
          <p:cNvSpPr txBox="1"/>
          <p:nvPr/>
        </p:nvSpPr>
        <p:spPr>
          <a:xfrm>
            <a:off x="10653313" y="4749367"/>
            <a:ext cx="63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Calibri (corpo)"/>
              </a:rPr>
              <a:t>(12)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F1BFED5-8DDA-BB32-A65D-992119DF4C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0995" cy="6858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3033" t="17193"/>
          <a:stretch/>
        </p:blipFill>
        <p:spPr>
          <a:xfrm>
            <a:off x="8153317" y="0"/>
            <a:ext cx="4038683" cy="5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072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26653</TotalTime>
  <Words>750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5" baseType="lpstr">
      <vt:lpstr>Antonio</vt:lpstr>
      <vt:lpstr>Arial</vt:lpstr>
      <vt:lpstr>Arial MT</vt:lpstr>
      <vt:lpstr>Calibri</vt:lpstr>
      <vt:lpstr>Calibri (corpo)</vt:lpstr>
      <vt:lpstr>Calibri Light</vt:lpstr>
      <vt:lpstr>Dubai</vt:lpstr>
      <vt:lpstr>Google Sans</vt:lpstr>
      <vt:lpstr>Montserrat Bold</vt:lpstr>
      <vt:lpstr>Segoe UI Light</vt:lpstr>
      <vt:lpstr>Segoe UI Semibold</vt:lpstr>
      <vt:lpstr>Segoe UI Semilight</vt:lpstr>
      <vt:lpstr>Trebuchet MS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Oportunidades: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 e Publicidade - CGEE</dc:creator>
  <cp:lastModifiedBy>Felipe Luiz da Silva</cp:lastModifiedBy>
  <cp:revision>46</cp:revision>
  <dcterms:created xsi:type="dcterms:W3CDTF">2024-05-28T17:52:12Z</dcterms:created>
  <dcterms:modified xsi:type="dcterms:W3CDTF">2025-10-07T21:56:02Z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2025-03-21T21:29:48Z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bea6516b-68f0-4b48-8d01-bd769a13f065</vt:lpwstr>
  </property>
  <property fmtid="{D5CDD505-2E9C-101B-9397-08002B2CF9AE}" pid="7" name="MSIP_Label_defa4170-0d19-0005-0004-bc88714345d2_ActionId">
    <vt:lpwstr>0968118d-8203-4092-95ad-9440f3b7507d</vt:lpwstr>
  </property>
  <property fmtid="{D5CDD505-2E9C-101B-9397-08002B2CF9AE}" pid="8" name="MSIP_Label_defa4170-0d19-0005-0004-bc88714345d2_ContentBits">
    <vt:lpwstr>0</vt:lpwstr>
  </property>
</Properties>
</file>