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comments/comment7.xml" ContentType="application/vnd.openxmlformats-officedocument.presentationml.comment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comments/comment5.xml" ContentType="application/vnd.openxmlformats-officedocument.presentationml.comments+xml"/>
  <Override PartName="/ppt/comments/comment6.xml" ContentType="application/vnd.openxmlformats-officedocument.presentationml.comment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  <p:sldId id="265" r:id="rId11"/>
    <p:sldId id="266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a Ribeiro" initials="JR" lastIdx="17" clrIdx="0">
    <p:extLst>
      <p:ext uri="{19B8F6BF-5375-455C-9EA6-DF929625EA0E}">
        <p15:presenceInfo xmlns:p15="http://schemas.microsoft.com/office/powerpoint/2012/main" xmlns="" userId="S-1-5-21-889838981-920820592-1903951286-2673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-48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5-30T19:08:47.270" idx="1">
    <p:pos x="10" y="10"/>
    <p:text>Em termos percentuais, Norte, Centro-Oeste e Sul, apresentaram maiores taxas 
Nordeste e Sudeste merecem atenção por seus números absolutos. São 1,7 milhão dos meninos e meninas excluídos</p:text>
    <p:extLst>
      <p:ext uri="{C676402C-5697-4E1C-873F-D02D1690AC5C}">
        <p15:threadingInfo xmlns:p15="http://schemas.microsoft.com/office/powerpoint/2012/main" xmlns="" timeZoneBias="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5-30T19:11:39.859" idx="2">
    <p:pos x="276" y="705"/>
    <p:text>Zona rural
Maiores percentuais de exclusão
Diversos fatores impedem o acesso e a permanência escolar, como falta de vagas em escolas próximas ou problemas no transporte escolar</p:text>
    <p:extLst>
      <p:ext uri="{C676402C-5697-4E1C-873F-D02D1690AC5C}">
        <p15:threadingInfo xmlns:p15="http://schemas.microsoft.com/office/powerpoint/2012/main" xmlns="" timeZoneBias="180"/>
      </p:ext>
    </p:extLst>
  </p:cm>
  <p:cm authorId="1" dt="2017-05-30T19:11:47.567" idx="3">
    <p:pos x="3615" y="705"/>
    <p:text>Zona urbana
Embora a exclusão escolar seja percentualmente menor, concentra a maior parcela da população
Muitas dessas crianças e adolescentes vivem nas periferias dos centros urbanos, convivendo com as desigualdades dentro das próprias cidades</p:text>
    <p:extLst>
      <p:ext uri="{C676402C-5697-4E1C-873F-D02D1690AC5C}">
        <p15:threadingInfo xmlns:p15="http://schemas.microsoft.com/office/powerpoint/2012/main" xmlns="" timeZoneBias="18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5-30T19:17:20.723" idx="4">
    <p:pos x="337" y="2696"/>
    <p:text>Esses meninos e meninas – oriundos de populações vulneráveis – não estão apenas fora da escola. Estão excluídos de todo um sistema de garantia de direitos: menos acesso a direitos básicos, como registro civil, atendimento de saúde e vacinação. Estão mais expostos a formas extremas de violência, exploração e abuso sexual</p:text>
    <p:extLst>
      <p:ext uri="{C676402C-5697-4E1C-873F-D02D1690AC5C}">
        <p15:threadingInfo xmlns:p15="http://schemas.microsoft.com/office/powerpoint/2012/main" xmlns="" timeZoneBias="180"/>
      </p:ext>
    </p:extLst>
  </p:cm>
  <p:cm authorId="1" dt="2017-05-30T19:17:26.427" idx="5">
    <p:pos x="784" y="3235"/>
    <p:text>E, muitas vezes, se tornam invisíveis às políticas públicas porque simplesmente não conseguem acessá-las</p:text>
    <p:extLst>
      <p:ext uri="{C676402C-5697-4E1C-873F-D02D1690AC5C}">
        <p15:threadingInfo xmlns:p15="http://schemas.microsoft.com/office/powerpoint/2012/main" xmlns="" timeZoneBias="18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5-30T19:21:09.112" idx="6">
    <p:pos x="582" y="711"/>
    <p:text>Em 2015, 15,7% das crianças de 4 e 5 anos ainda estavam fora da escola</p:text>
    <p:extLst>
      <p:ext uri="{C676402C-5697-4E1C-873F-D02D1690AC5C}">
        <p15:threadingInfo xmlns:p15="http://schemas.microsoft.com/office/powerpoint/2012/main" xmlns="" timeZoneBias="180"/>
      </p:ext>
    </p:extLst>
  </p:cm>
  <p:cm authorId="1" dt="2017-05-30T19:21:16.019" idx="7">
    <p:pos x="564" y="711"/>
    <p:text>Questões estruturais contribuem para a exclusão escolar, como falta de vagas em escolas próximas aos locais em que cada família vive</p:text>
    <p:extLst>
      <p:ext uri="{C676402C-5697-4E1C-873F-D02D1690AC5C}">
        <p15:threadingInfo xmlns:p15="http://schemas.microsoft.com/office/powerpoint/2012/main" xmlns="" timeZoneBias="180"/>
      </p:ext>
    </p:extLst>
  </p:cm>
  <p:cm authorId="1" dt="2017-05-30T19:21:22.682" idx="8">
    <p:pos x="509" y="711"/>
    <p:text>Atendimento pré-escolar na zona rural ainda é um grande desafio. 
De cada dez crianças, duas estão fora da escola
Norte, Centro-Oeste e Sul apresentam maior desafio. Cerca de quatro em cada dez crianças do campo não frequentam a pré-escola</p:text>
    <p:extLst>
      <p:ext uri="{C676402C-5697-4E1C-873F-D02D1690AC5C}">
        <p15:threadingInfo xmlns:p15="http://schemas.microsoft.com/office/powerpoint/2012/main" xmlns="" timeZoneBias="18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5-30T19:23:14.873" idx="9">
    <p:pos x="502" y="803"/>
    <p:text>Maiores avanços - 98,6% dos meninos e meninas nessa idade na escola</p:text>
    <p:extLst>
      <p:ext uri="{C676402C-5697-4E1C-873F-D02D1690AC5C}">
        <p15:threadingInfo xmlns:p15="http://schemas.microsoft.com/office/powerpoint/2012/main" xmlns="" timeZoneBias="180"/>
      </p:ext>
    </p:extLst>
  </p:cm>
  <p:cm authorId="1" dt="2017-05-30T19:23:21.555" idx="10">
    <p:pos x="527" y="803"/>
    <p:text>1,4% restante merece olhar atento: são 387.512 crianças e adolescentes</p:text>
    <p:extLst>
      <p:ext uri="{C676402C-5697-4E1C-873F-D02D1690AC5C}">
        <p15:threadingInfo xmlns:p15="http://schemas.microsoft.com/office/powerpoint/2012/main" xmlns="" timeZoneBias="180"/>
      </p:ext>
    </p:extLst>
  </p:cm>
  <p:cm authorId="1" dt="2017-05-30T19:23:27.609" idx="11">
    <p:pos x="663" y="939"/>
    <p:text>Região Nordeste chama maior atenção: 148.539 (38%) vivem lá</p:text>
    <p:extLst>
      <p:ext uri="{C676402C-5697-4E1C-873F-D02D1690AC5C}">
        <p15:threadingInfo xmlns:p15="http://schemas.microsoft.com/office/powerpoint/2012/main" xmlns="" timeZoneBias="180"/>
      </p:ext>
    </p:extLst>
  </p:cm>
  <p:cm authorId="1" dt="2017-05-30T19:23:33.467" idx="12">
    <p:pos x="423" y="803"/>
    <p:text>Região Norte também chama atenção – embora número absoluto menor, tem o maior percentual de exclusão: 2,5% dos meninos e meninas de 6 a 14 anos</p:text>
    <p:extLst>
      <p:ext uri="{C676402C-5697-4E1C-873F-D02D1690AC5C}">
        <p15:threadingInfo xmlns:p15="http://schemas.microsoft.com/office/powerpoint/2012/main" xmlns="" timeZoneBias="18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5-30T19:31:59.903" idx="13">
    <p:pos x="404" y="778"/>
    <p:text>1.59 milhão (57%) dos adolescentes fora da escola têm entre 15 e 17 anos. 
Este número tem se mantido desde 2008</p:text>
    <p:extLst>
      <p:ext uri="{C676402C-5697-4E1C-873F-D02D1690AC5C}">
        <p15:threadingInfo xmlns:p15="http://schemas.microsoft.com/office/powerpoint/2012/main" xmlns="" timeZoneBias="180"/>
      </p:ext>
    </p:extLst>
  </p:cm>
  <p:cm authorId="1" dt="2017-05-30T19:32:24.098" idx="14">
    <p:pos x="540" y="914"/>
    <p:text>Distorção idade-série
19% no ensino fundamental
27% no ensino médio, ou seja: que quase três em cada dez alunos dessa etapa de ensino apresentam dois ou mais anos de atraso escolar</p:text>
    <p:extLst>
      <p:ext uri="{C676402C-5697-4E1C-873F-D02D1690AC5C}">
        <p15:threadingInfo xmlns:p15="http://schemas.microsoft.com/office/powerpoint/2012/main" xmlns="" timeZoneBias="180"/>
      </p:ext>
    </p:extLst>
  </p:cm>
  <p:cm authorId="1" dt="2017-05-30T19:32:29.630" idx="15">
    <p:pos x="362" y="778"/>
    <p:text>Essa faixa etária requer grande atenção: transição para a idade adulta e muitos desses adolescentes, sem a educação a que têm direito, ingressam no mundo do trabalho em condições precárias.</p:text>
    <p:extLst>
      <p:ext uri="{C676402C-5697-4E1C-873F-D02D1690AC5C}">
        <p15:threadingInfo xmlns:p15="http://schemas.microsoft.com/office/powerpoint/2012/main" xmlns="" timeZoneBias="180"/>
      </p:ext>
    </p:extLs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5-30T19:35:56.637" idx="16">
    <p:pos x="502" y="821"/>
    <p:text>Fatores de exclusão escolar são diversos e ultrapassam os muros da escola</p:text>
    <p:extLst>
      <p:ext uri="{C676402C-5697-4E1C-873F-D02D1690AC5C}">
        <p15:threadingInfo xmlns:p15="http://schemas.microsoft.com/office/powerpoint/2012/main" xmlns="" timeZoneBias="180"/>
      </p:ext>
    </p:extLst>
  </p:cm>
  <p:cm authorId="1" dt="2017-05-30T19:36:02.534" idx="17">
    <p:pos x="760" y="821"/>
    <p:text>Barreiras podem ser socioculturais e econômicas, podem estar vinculadas à oferta educacional e podem ter como pano de fundo questões políticas, financeiras e técnicas</p:text>
    <p:extLst>
      <p:ext uri="{C676402C-5697-4E1C-873F-D02D1690AC5C}">
        <p15:threadingInfo xmlns:p15="http://schemas.microsoft.com/office/powerpoint/2012/main" xmlns="" timeZoneBias="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-126366"/>
            <a:ext cx="12616104" cy="6984366"/>
          </a:xfrm>
          <a:prstGeom prst="rect">
            <a:avLst/>
          </a:prstGeom>
        </p:spPr>
      </p:pic>
      <p:sp>
        <p:nvSpPr>
          <p:cNvPr id="16" name="Título 1"/>
          <p:cNvSpPr>
            <a:spLocks noGrp="1"/>
          </p:cNvSpPr>
          <p:nvPr>
            <p:ph type="ctrTitle"/>
          </p:nvPr>
        </p:nvSpPr>
        <p:spPr>
          <a:xfrm>
            <a:off x="537971" y="115887"/>
            <a:ext cx="8001000" cy="3486151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17" name="Subtítulo 2"/>
          <p:cNvSpPr>
            <a:spLocks noGrp="1"/>
          </p:cNvSpPr>
          <p:nvPr>
            <p:ph type="subTitle" idx="1"/>
          </p:nvPr>
        </p:nvSpPr>
        <p:spPr>
          <a:xfrm>
            <a:off x="537971" y="3803650"/>
            <a:ext cx="8001000" cy="254635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sp>
        <p:nvSpPr>
          <p:cNvPr id="18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537971" y="6362700"/>
            <a:ext cx="261234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62B1EC-2CE4-48DB-9397-77D08203B7D2}" type="datetimeFigureOut">
              <a:rPr lang="pt-BR" smtClean="0"/>
              <a:pPr/>
              <a:t>13/06/2017</a:t>
            </a:fld>
            <a:endParaRPr lang="pt-BR" dirty="0"/>
          </a:p>
        </p:txBody>
      </p:sp>
      <p:sp>
        <p:nvSpPr>
          <p:cNvPr id="19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268471" y="6362700"/>
            <a:ext cx="2489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20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5337858" y="6362700"/>
            <a:ext cx="240914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6CBAA0F-7236-4A9F-B89D-F2582063AFD3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21" name="Imagem 20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218710" y="1070976"/>
            <a:ext cx="2877897" cy="998455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584940" y="3803650"/>
            <a:ext cx="2145436" cy="217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00224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2B1EC-2CE4-48DB-9397-77D08203B7D2}" type="datetimeFigureOut">
              <a:rPr lang="pt-BR" smtClean="0"/>
              <a:pPr/>
              <a:t>13/06/2017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BAA0F-7236-4A9F-B89D-F2582063AFD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36661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2B1EC-2CE4-48DB-9397-77D08203B7D2}" type="datetimeFigureOut">
              <a:rPr lang="pt-BR" smtClean="0"/>
              <a:pPr/>
              <a:t>13/06/2017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BAA0F-7236-4A9F-B89D-F2582063AFD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1922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2100" y="177801"/>
            <a:ext cx="11671300" cy="1512888"/>
          </a:xfrm>
        </p:spPr>
        <p:txBody>
          <a:bodyPr/>
          <a:lstStyle>
            <a:lvl1pPr algn="ctr"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92100" y="1825625"/>
            <a:ext cx="11671300" cy="3811587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         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5637212"/>
            <a:ext cx="12203400" cy="1244600"/>
          </a:xfrm>
          <a:prstGeom prst="rect">
            <a:avLst/>
          </a:prstGeom>
        </p:spPr>
      </p:pic>
      <p:sp>
        <p:nvSpPr>
          <p:cNvPr id="8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2570480" y="6310312"/>
            <a:ext cx="16637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62B1EC-2CE4-48DB-9397-77D08203B7D2}" type="datetimeFigureOut">
              <a:rPr lang="pt-BR" smtClean="0"/>
              <a:pPr/>
              <a:t>13/06/2017</a:t>
            </a:fld>
            <a:endParaRPr lang="pt-BR" dirty="0"/>
          </a:p>
        </p:txBody>
      </p:sp>
      <p:sp>
        <p:nvSpPr>
          <p:cNvPr id="9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337050" y="6310312"/>
            <a:ext cx="3048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10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7487920" y="6310312"/>
            <a:ext cx="1778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6CBAA0F-7236-4A9F-B89D-F2582063AFD3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12" name="Imagem 11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0191822" y="6105536"/>
            <a:ext cx="1854055" cy="643243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33387" y="5924628"/>
            <a:ext cx="898183" cy="91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85246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2B1EC-2CE4-48DB-9397-77D08203B7D2}" type="datetimeFigureOut">
              <a:rPr lang="pt-BR" smtClean="0"/>
              <a:pPr/>
              <a:t>13/06/2017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BAA0F-7236-4A9F-B89D-F2582063AFD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50422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2B1EC-2CE4-48DB-9397-77D08203B7D2}" type="datetimeFigureOut">
              <a:rPr lang="pt-BR" smtClean="0"/>
              <a:pPr/>
              <a:t>13/06/2017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BAA0F-7236-4A9F-B89D-F2582063AFD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43300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2B1EC-2CE4-48DB-9397-77D08203B7D2}" type="datetimeFigureOut">
              <a:rPr lang="pt-BR" smtClean="0"/>
              <a:pPr/>
              <a:t>13/06/2017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BAA0F-7236-4A9F-B89D-F2582063AFD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48544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2B1EC-2CE4-48DB-9397-77D08203B7D2}" type="datetimeFigureOut">
              <a:rPr lang="pt-BR" smtClean="0"/>
              <a:pPr/>
              <a:t>13/06/2017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BAA0F-7236-4A9F-B89D-F2582063AFD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78046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2B1EC-2CE4-48DB-9397-77D08203B7D2}" type="datetimeFigureOut">
              <a:rPr lang="pt-BR" smtClean="0"/>
              <a:pPr/>
              <a:t>13/06/2017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BAA0F-7236-4A9F-B89D-F2582063AFD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85343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2B1EC-2CE4-48DB-9397-77D08203B7D2}" type="datetimeFigureOut">
              <a:rPr lang="pt-BR" smtClean="0"/>
              <a:pPr/>
              <a:t>13/06/2017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BAA0F-7236-4A9F-B89D-F2582063AFD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70120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2B1EC-2CE4-48DB-9397-77D08203B7D2}" type="datetimeFigureOut">
              <a:rPr lang="pt-BR" smtClean="0"/>
              <a:pPr/>
              <a:t>13/06/2017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BAA0F-7236-4A9F-B89D-F2582063AFD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52299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2B1EC-2CE4-48DB-9397-77D08203B7D2}" type="datetimeFigureOut">
              <a:rPr lang="pt-BR" smtClean="0"/>
              <a:pPr/>
              <a:t>13/06/2017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BAA0F-7236-4A9F-B89D-F2582063AFD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04049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4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7498" y="207033"/>
            <a:ext cx="7302665" cy="1130061"/>
          </a:xfrm>
        </p:spPr>
        <p:txBody>
          <a:bodyPr>
            <a:noAutofit/>
          </a:bodyPr>
          <a:lstStyle/>
          <a:p>
            <a:r>
              <a:rPr lang="pt-BR" sz="4800" b="1" dirty="0" smtClean="0"/>
              <a:t>Análise de dados sobre crianças e adolescentes fora da escola</a:t>
            </a:r>
            <a:endParaRPr lang="pt-BR" sz="4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4982" y="2780429"/>
            <a:ext cx="5651437" cy="376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57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100" y="91537"/>
            <a:ext cx="11671300" cy="1012644"/>
          </a:xfrm>
        </p:spPr>
        <p:txBody>
          <a:bodyPr/>
          <a:lstStyle/>
          <a:p>
            <a:r>
              <a:rPr lang="en-US" dirty="0" err="1" smtClean="0">
                <a:solidFill>
                  <a:srgbClr val="00B0F0"/>
                </a:solidFill>
              </a:rPr>
              <a:t>Busca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Ativa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smtClean="0">
                <a:solidFill>
                  <a:srgbClr val="00B0F0"/>
                </a:solidFill>
              </a:rPr>
              <a:t>Escolar: </a:t>
            </a:r>
            <a:r>
              <a:rPr lang="en-US" dirty="0" err="1" smtClean="0">
                <a:solidFill>
                  <a:srgbClr val="00B0F0"/>
                </a:solidFill>
              </a:rPr>
              <a:t>muito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além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smtClean="0">
                <a:solidFill>
                  <a:srgbClr val="00B0F0"/>
                </a:solidFill>
              </a:rPr>
              <a:t>da </a:t>
            </a:r>
            <a:r>
              <a:rPr lang="en-US" dirty="0" err="1" smtClean="0">
                <a:solidFill>
                  <a:srgbClr val="00B0F0"/>
                </a:solidFill>
              </a:rPr>
              <a:t>escola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100" y="1001949"/>
            <a:ext cx="11671300" cy="46352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F0"/>
                </a:solidFill>
              </a:rPr>
              <a:t>• </a:t>
            </a:r>
            <a:r>
              <a:rPr lang="en-US" b="1" dirty="0" err="1">
                <a:solidFill>
                  <a:srgbClr val="00B0F0"/>
                </a:solidFill>
              </a:rPr>
              <a:t>Articulação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intersertorial</a:t>
            </a:r>
            <a:endParaRPr lang="en-US" b="1" dirty="0">
              <a:solidFill>
                <a:srgbClr val="00B0F0"/>
              </a:solidFill>
            </a:endParaRPr>
          </a:p>
          <a:p>
            <a:pPr lvl="1"/>
            <a:r>
              <a:rPr lang="pt-BR" dirty="0"/>
              <a:t>Garantir o trabalho articulado entre as áreas de Educação, Saúde, Assistência Social</a:t>
            </a:r>
            <a:r>
              <a:rPr lang="pt-BR" dirty="0" smtClean="0"/>
              <a:t>, entre </a:t>
            </a:r>
            <a:r>
              <a:rPr lang="pt-BR" dirty="0"/>
              <a:t>outras, para encontrar cada criança ou adolescente fora da escola e tomar </a:t>
            </a:r>
            <a:r>
              <a:rPr lang="pt-BR" dirty="0" smtClean="0"/>
              <a:t>as medidas </a:t>
            </a:r>
            <a:r>
              <a:rPr lang="pt-BR" dirty="0"/>
              <a:t>necessárias para a (re)matrícula e a permanência na </a:t>
            </a:r>
            <a:r>
              <a:rPr lang="pt-BR" dirty="0" smtClean="0"/>
              <a:t>escola</a:t>
            </a:r>
            <a:endParaRPr lang="pt-BR" dirty="0"/>
          </a:p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• </a:t>
            </a:r>
            <a:r>
              <a:rPr lang="en-US" b="1" dirty="0" err="1">
                <a:solidFill>
                  <a:srgbClr val="00B0F0"/>
                </a:solidFill>
              </a:rPr>
              <a:t>Engajamento</a:t>
            </a:r>
            <a:r>
              <a:rPr lang="en-US" b="1" dirty="0">
                <a:solidFill>
                  <a:srgbClr val="00B0F0"/>
                </a:solidFill>
              </a:rPr>
              <a:t> da </a:t>
            </a:r>
            <a:r>
              <a:rPr lang="en-US" b="1" dirty="0" err="1">
                <a:solidFill>
                  <a:srgbClr val="00B0F0"/>
                </a:solidFill>
              </a:rPr>
              <a:t>população</a:t>
            </a:r>
            <a:endParaRPr lang="en-US" b="1" dirty="0">
              <a:solidFill>
                <a:srgbClr val="00B0F0"/>
              </a:solidFill>
            </a:endParaRPr>
          </a:p>
          <a:p>
            <a:pPr lvl="1"/>
            <a:r>
              <a:rPr lang="pt-BR" dirty="0"/>
              <a:t>Envolver a população como um todo nesse </a:t>
            </a:r>
            <a:r>
              <a:rPr lang="pt-BR" dirty="0" smtClean="0"/>
              <a:t>compromisso</a:t>
            </a:r>
          </a:p>
          <a:p>
            <a:pPr lvl="1"/>
            <a:r>
              <a:rPr lang="pt-BR" dirty="0" smtClean="0"/>
              <a:t>Organizar </a:t>
            </a:r>
            <a:r>
              <a:rPr lang="pt-BR" dirty="0"/>
              <a:t>ações de comunicação comunitária, focadas </a:t>
            </a:r>
            <a:r>
              <a:rPr lang="pt-BR" dirty="0" smtClean="0"/>
              <a:t>em esforço </a:t>
            </a:r>
            <a:r>
              <a:rPr lang="pt-BR" dirty="0"/>
              <a:t>conjunto para a identificação de meninos e meninas fora da escola, </a:t>
            </a:r>
            <a:r>
              <a:rPr lang="pt-BR" dirty="0" smtClean="0"/>
              <a:t>envolvendo também </a:t>
            </a:r>
            <a:r>
              <a:rPr lang="pt-BR" dirty="0"/>
              <a:t>a sociedade civil organizada, os movimentos sociais e religiosos, </a:t>
            </a:r>
            <a:r>
              <a:rPr lang="pt-BR" dirty="0" smtClean="0"/>
              <a:t>etc</a:t>
            </a:r>
            <a:endParaRPr lang="pt-BR" dirty="0"/>
          </a:p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• </a:t>
            </a:r>
            <a:r>
              <a:rPr lang="en-US" b="1" dirty="0" err="1">
                <a:solidFill>
                  <a:srgbClr val="00B0F0"/>
                </a:solidFill>
              </a:rPr>
              <a:t>Diálogo</a:t>
            </a:r>
            <a:r>
              <a:rPr lang="en-US" b="1" dirty="0">
                <a:solidFill>
                  <a:srgbClr val="00B0F0"/>
                </a:solidFill>
              </a:rPr>
              <a:t> com as </a:t>
            </a:r>
            <a:r>
              <a:rPr lang="en-US" b="1" dirty="0" err="1">
                <a:solidFill>
                  <a:srgbClr val="00B0F0"/>
                </a:solidFill>
              </a:rPr>
              <a:t>famílias</a:t>
            </a:r>
            <a:endParaRPr lang="en-US" b="1" dirty="0">
              <a:solidFill>
                <a:srgbClr val="00B0F0"/>
              </a:solidFill>
            </a:endParaRPr>
          </a:p>
          <a:p>
            <a:pPr lvl="1"/>
            <a:r>
              <a:rPr lang="pt-BR" dirty="0"/>
              <a:t>Desenvolver estratégias de abordagem acolhedoras para o contato com as famílias</a:t>
            </a:r>
            <a:r>
              <a:rPr lang="pt-BR" dirty="0" smtClean="0"/>
              <a:t>, mostrando </a:t>
            </a:r>
            <a:r>
              <a:rPr lang="pt-BR" dirty="0"/>
              <a:t>que o município é um aliado delas na garantia dos direitos das crianças </a:t>
            </a:r>
            <a:r>
              <a:rPr lang="pt-BR" dirty="0" smtClean="0"/>
              <a:t>e dos adolescentes</a:t>
            </a:r>
          </a:p>
          <a:p>
            <a:pPr lvl="1"/>
            <a:r>
              <a:rPr lang="pt-BR" dirty="0" smtClean="0"/>
              <a:t>Identificar as </a:t>
            </a:r>
            <a:r>
              <a:rPr lang="pt-BR" dirty="0"/>
              <a:t>causas que </a:t>
            </a:r>
            <a:r>
              <a:rPr lang="pt-BR" dirty="0" smtClean="0"/>
              <a:t>contribuem para que essas crianças </a:t>
            </a:r>
            <a:r>
              <a:rPr lang="pt-BR" dirty="0"/>
              <a:t>e adolescentes estejam fora da escola: uma abordagem adequada e </a:t>
            </a:r>
            <a:r>
              <a:rPr lang="pt-BR" dirty="0" smtClean="0"/>
              <a:t>protegida da </a:t>
            </a:r>
            <a:r>
              <a:rPr lang="pt-BR" dirty="0"/>
              <a:t>família é fundamental para </a:t>
            </a:r>
            <a:r>
              <a:rPr lang="pt-BR" dirty="0" smtClean="0"/>
              <a:t>isso</a:t>
            </a:r>
            <a:endParaRPr lang="pt-BR" dirty="0"/>
          </a:p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• </a:t>
            </a:r>
            <a:r>
              <a:rPr lang="en-US" b="1" dirty="0" err="1">
                <a:solidFill>
                  <a:srgbClr val="00B0F0"/>
                </a:solidFill>
              </a:rPr>
              <a:t>Envolvimento</a:t>
            </a:r>
            <a:r>
              <a:rPr lang="en-US" b="1" dirty="0">
                <a:solidFill>
                  <a:srgbClr val="00B0F0"/>
                </a:solidFill>
              </a:rPr>
              <a:t> das escolas</a:t>
            </a:r>
          </a:p>
          <a:p>
            <a:pPr lvl="1"/>
            <a:r>
              <a:rPr lang="pt-BR" dirty="0"/>
              <a:t>Mostrar o papel da escola no enfrentamento da exclusão escolar, desde fazer </a:t>
            </a:r>
            <a:r>
              <a:rPr lang="pt-BR" dirty="0" smtClean="0"/>
              <a:t>alertas rápidos </a:t>
            </a:r>
            <a:r>
              <a:rPr lang="pt-BR" dirty="0"/>
              <a:t>sobre crianças e adolescentes que começam a faltar às aulas, até o </a:t>
            </a:r>
            <a:r>
              <a:rPr lang="pt-BR" dirty="0" smtClean="0"/>
              <a:t>investimento em </a:t>
            </a:r>
            <a:r>
              <a:rPr lang="pt-BR" dirty="0"/>
              <a:t>um trabalho preventivo – e de longo prazo – para evitar o fracasso </a:t>
            </a:r>
            <a:r>
              <a:rPr lang="pt-BR" dirty="0" smtClean="0"/>
              <a:t>escolar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6923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3102" y="2467897"/>
            <a:ext cx="11443763" cy="174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96825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638" y="177801"/>
            <a:ext cx="11885762" cy="1004018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00B0F0"/>
                </a:solidFill>
                <a:latin typeface="Univers"/>
              </a:rPr>
              <a:t>O desafio </a:t>
            </a:r>
            <a:r>
              <a:rPr lang="pt-BR" dirty="0">
                <a:solidFill>
                  <a:srgbClr val="00B0F0"/>
                </a:solidFill>
                <a:latin typeface="Univers"/>
              </a:rPr>
              <a:t>da universalização da educação básica ainda não </a:t>
            </a:r>
            <a:r>
              <a:rPr lang="en-US" dirty="0" err="1">
                <a:solidFill>
                  <a:srgbClr val="00B0F0"/>
                </a:solidFill>
                <a:latin typeface="Univers"/>
              </a:rPr>
              <a:t>está</a:t>
            </a:r>
            <a:r>
              <a:rPr lang="en-US" dirty="0">
                <a:solidFill>
                  <a:srgbClr val="00B0F0"/>
                </a:solidFill>
                <a:latin typeface="Univers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Univers"/>
              </a:rPr>
              <a:t>superado</a:t>
            </a:r>
            <a:endParaRPr lang="en-US" dirty="0">
              <a:solidFill>
                <a:srgbClr val="00B0F0"/>
              </a:solidFill>
              <a:latin typeface="Univer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24537" y="2063455"/>
            <a:ext cx="523094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Univers"/>
              </a:rPr>
              <a:t>2005 - 11</a:t>
            </a:r>
            <a:r>
              <a:rPr lang="en-US" sz="2400" dirty="0">
                <a:latin typeface="Univers"/>
              </a:rPr>
              <a:t>% </a:t>
            </a:r>
            <a:r>
              <a:rPr lang="en-US" sz="2400" dirty="0" smtClean="0">
                <a:latin typeface="Univers"/>
              </a:rPr>
              <a:t>da </a:t>
            </a:r>
            <a:r>
              <a:rPr lang="pt-BR" sz="2400" dirty="0" smtClean="0">
                <a:latin typeface="Univers"/>
              </a:rPr>
              <a:t>população </a:t>
            </a:r>
            <a:r>
              <a:rPr lang="pt-BR" sz="2400" dirty="0">
                <a:latin typeface="Univers"/>
              </a:rPr>
              <a:t>dessa faixa etária estava longe das salas de </a:t>
            </a:r>
            <a:r>
              <a:rPr lang="pt-BR" sz="2400" dirty="0" smtClean="0">
                <a:latin typeface="Univers"/>
              </a:rPr>
              <a:t>aula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Univers"/>
              </a:rPr>
              <a:t>2015 – 6,5%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Univers"/>
              </a:rPr>
              <a:t>53</a:t>
            </a:r>
            <a:r>
              <a:rPr lang="en-US" sz="2400" dirty="0">
                <a:latin typeface="Univers"/>
              </a:rPr>
              <a:t>% </a:t>
            </a:r>
            <a:r>
              <a:rPr lang="pt-BR" sz="2400" dirty="0">
                <a:latin typeface="Univers"/>
              </a:rPr>
              <a:t>vivem em domicílios com renda per capita de até ½ salário mínimo</a:t>
            </a:r>
            <a:endParaRPr lang="en-US" sz="2400" dirty="0">
              <a:latin typeface="Univer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111" y="1692613"/>
            <a:ext cx="6160154" cy="341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215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100" y="177801"/>
            <a:ext cx="11671300" cy="1058812"/>
          </a:xfrm>
        </p:spPr>
        <p:txBody>
          <a:bodyPr>
            <a:normAutofit/>
          </a:bodyPr>
          <a:lstStyle/>
          <a:p>
            <a:r>
              <a:rPr lang="pt-BR" sz="5400" dirty="0" smtClean="0">
                <a:solidFill>
                  <a:srgbClr val="00B0F0"/>
                </a:solidFill>
              </a:rPr>
              <a:t>As desigualdades regionais </a:t>
            </a:r>
            <a:endParaRPr lang="en-US" sz="5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1959" y="1551504"/>
            <a:ext cx="3988016" cy="39902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93843" y="2494957"/>
            <a:ext cx="6770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Univers-Bold"/>
              </a:rPr>
              <a:t>8,8</a:t>
            </a:r>
            <a:r>
              <a:rPr lang="en-US" sz="1600" b="1" dirty="0"/>
              <a:t>%</a:t>
            </a:r>
            <a:endParaRPr lang="en-US" sz="1600" dirty="0"/>
          </a:p>
        </p:txBody>
      </p:sp>
      <p:sp>
        <p:nvSpPr>
          <p:cNvPr id="6" name="Rectangle 5"/>
          <p:cNvSpPr/>
          <p:nvPr/>
        </p:nvSpPr>
        <p:spPr>
          <a:xfrm>
            <a:off x="3416098" y="3012132"/>
            <a:ext cx="6527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atin typeface="Univers-Bold"/>
              </a:rPr>
              <a:t>6,5%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2215661" y="3546629"/>
            <a:ext cx="6527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atin typeface="Univers-Bold"/>
              </a:rPr>
              <a:t>7,7%</a:t>
            </a:r>
            <a:endParaRPr lang="en-US" sz="1600" dirty="0"/>
          </a:p>
        </p:txBody>
      </p:sp>
      <p:sp>
        <p:nvSpPr>
          <p:cNvPr id="8" name="Rectangle 7"/>
          <p:cNvSpPr/>
          <p:nvPr/>
        </p:nvSpPr>
        <p:spPr>
          <a:xfrm>
            <a:off x="3227378" y="4018688"/>
            <a:ext cx="6527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atin typeface="Univers-Bold"/>
              </a:rPr>
              <a:t>5,3%</a:t>
            </a:r>
            <a:endParaRPr lang="en-US" sz="1600" dirty="0"/>
          </a:p>
        </p:txBody>
      </p:sp>
      <p:sp>
        <p:nvSpPr>
          <p:cNvPr id="9" name="Rectangle 8"/>
          <p:cNvSpPr/>
          <p:nvPr/>
        </p:nvSpPr>
        <p:spPr>
          <a:xfrm>
            <a:off x="2358753" y="4740956"/>
            <a:ext cx="7473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Univers-Bold"/>
              </a:rPr>
              <a:t>7,3%</a:t>
            </a:r>
            <a:endParaRPr lang="en-US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4718" y="2234955"/>
            <a:ext cx="5545716" cy="240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568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956" y="65825"/>
            <a:ext cx="11671300" cy="1017953"/>
          </a:xfrm>
        </p:spPr>
        <p:txBody>
          <a:bodyPr>
            <a:normAutofit/>
          </a:bodyPr>
          <a:lstStyle/>
          <a:p>
            <a:r>
              <a:rPr lang="pt-BR" sz="6600" dirty="0" smtClean="0">
                <a:solidFill>
                  <a:srgbClr val="00B0F0"/>
                </a:solidFill>
              </a:rPr>
              <a:t>O campo e a cidade </a:t>
            </a:r>
            <a:endParaRPr lang="en-US" sz="6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5021" y="2167289"/>
            <a:ext cx="9821170" cy="219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0820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100" y="177801"/>
            <a:ext cx="11671300" cy="872786"/>
          </a:xfrm>
        </p:spPr>
        <p:txBody>
          <a:bodyPr>
            <a:normAutofit/>
          </a:bodyPr>
          <a:lstStyle/>
          <a:p>
            <a:r>
              <a:rPr lang="pt-BR" sz="5400" dirty="0" smtClean="0">
                <a:solidFill>
                  <a:srgbClr val="00B0F0"/>
                </a:solidFill>
              </a:rPr>
              <a:t>A renda como fator de exclusão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528" y="1671711"/>
            <a:ext cx="5433787" cy="3811587"/>
          </a:xfrm>
        </p:spPr>
        <p:txBody>
          <a:bodyPr>
            <a:normAutofit/>
          </a:bodyPr>
          <a:lstStyle/>
          <a:p>
            <a:r>
              <a:rPr lang="pt-BR" sz="2400" dirty="0" smtClean="0"/>
              <a:t>As </a:t>
            </a:r>
            <a:r>
              <a:rPr lang="pt-BR" sz="2400" dirty="0"/>
              <a:t>camadas mais pobres da </a:t>
            </a:r>
            <a:r>
              <a:rPr lang="pt-BR" sz="2400" dirty="0" smtClean="0"/>
              <a:t>população são as mais afetadas</a:t>
            </a:r>
          </a:p>
          <a:p>
            <a:r>
              <a:rPr lang="pt-BR" sz="2400" dirty="0" smtClean="0"/>
              <a:t>Em </a:t>
            </a:r>
            <a:r>
              <a:rPr lang="pt-BR" sz="2400" dirty="0"/>
              <a:t>2005, 62% das crianças e </a:t>
            </a:r>
            <a:r>
              <a:rPr lang="pt-BR" sz="2400" dirty="0" smtClean="0"/>
              <a:t>adolescentes fora da </a:t>
            </a:r>
            <a:r>
              <a:rPr lang="pt-BR" sz="2400" dirty="0"/>
              <a:t>escola </a:t>
            </a:r>
            <a:r>
              <a:rPr lang="pt-BR" sz="2400" dirty="0" smtClean="0"/>
              <a:t>viviam </a:t>
            </a:r>
            <a:r>
              <a:rPr lang="pt-BR" sz="2400" dirty="0"/>
              <a:t>em famílias com renda domiciliar per capita de até ½ </a:t>
            </a:r>
            <a:r>
              <a:rPr lang="pt-BR" sz="2400" dirty="0" smtClean="0"/>
              <a:t>salário mínimo</a:t>
            </a:r>
          </a:p>
          <a:p>
            <a:r>
              <a:rPr lang="pt-BR" sz="2400" dirty="0" smtClean="0"/>
              <a:t>Em 2015, 53% deles estão em </a:t>
            </a:r>
            <a:r>
              <a:rPr lang="pt-BR" sz="2400" dirty="0"/>
              <a:t>domicílios com menos de ½ salário mínimo per </a:t>
            </a:r>
            <a:r>
              <a:rPr lang="pt-BR" sz="2400" dirty="0" smtClean="0"/>
              <a:t>capita</a:t>
            </a:r>
            <a:endParaRPr lang="pt-BR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99574" y="1565280"/>
            <a:ext cx="6463826" cy="391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915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100" y="177801"/>
            <a:ext cx="11671300" cy="833314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00B0F0"/>
                </a:solidFill>
              </a:rPr>
              <a:t>A </a:t>
            </a:r>
            <a:r>
              <a:rPr lang="en-US" sz="5400" dirty="0" err="1" smtClean="0">
                <a:solidFill>
                  <a:srgbClr val="00B0F0"/>
                </a:solidFill>
              </a:rPr>
              <a:t>exclusão</a:t>
            </a:r>
            <a:r>
              <a:rPr lang="en-US" sz="5400" dirty="0" smtClean="0">
                <a:solidFill>
                  <a:srgbClr val="00B0F0"/>
                </a:solidFill>
              </a:rPr>
              <a:t> </a:t>
            </a:r>
            <a:r>
              <a:rPr lang="en-US" sz="5400" dirty="0" err="1" smtClean="0">
                <a:solidFill>
                  <a:srgbClr val="00B0F0"/>
                </a:solidFill>
              </a:rPr>
              <a:t>na</a:t>
            </a:r>
            <a:r>
              <a:rPr lang="en-US" sz="5400" dirty="0" smtClean="0">
                <a:solidFill>
                  <a:srgbClr val="00B0F0"/>
                </a:solidFill>
              </a:rPr>
              <a:t> </a:t>
            </a:r>
            <a:r>
              <a:rPr lang="en-US" sz="5400" dirty="0" err="1" smtClean="0">
                <a:solidFill>
                  <a:srgbClr val="00B0F0"/>
                </a:solidFill>
              </a:rPr>
              <a:t>pré-escola</a:t>
            </a:r>
            <a:r>
              <a:rPr lang="en-US" sz="5400" dirty="0" smtClean="0">
                <a:solidFill>
                  <a:srgbClr val="00B0F0"/>
                </a:solidFill>
              </a:rPr>
              <a:t> </a:t>
            </a:r>
            <a:endParaRPr lang="en-US" sz="5400" dirty="0">
              <a:solidFill>
                <a:srgbClr val="00B0F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39686" y="1202148"/>
            <a:ext cx="4238608" cy="424098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265138" y="2748425"/>
            <a:ext cx="763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atin typeface="Univers-Bold"/>
              </a:rPr>
              <a:t>11,1</a:t>
            </a:r>
            <a:r>
              <a:rPr lang="en-US" b="1" dirty="0"/>
              <a:t>%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8469991" y="2203943"/>
            <a:ext cx="7889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atin typeface="Univers-Bold"/>
              </a:rPr>
              <a:t>28,7</a:t>
            </a:r>
            <a:r>
              <a:rPr lang="en-US" b="1" dirty="0">
                <a:latin typeface="Univers-Bold"/>
              </a:rPr>
              <a:t>%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890990" y="3258264"/>
            <a:ext cx="7889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atin typeface="Univers-Bold"/>
              </a:rPr>
              <a:t>25,3</a:t>
            </a:r>
            <a:r>
              <a:rPr lang="en-US" b="1" dirty="0">
                <a:latin typeface="Univers-Bold"/>
              </a:rPr>
              <a:t>%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995486" y="3765319"/>
            <a:ext cx="7776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atin typeface="Univers-Bold"/>
              </a:rPr>
              <a:t>11,5</a:t>
            </a:r>
            <a:r>
              <a:rPr lang="en-US" b="1" dirty="0">
                <a:latin typeface="Univers-Bold"/>
              </a:rPr>
              <a:t>%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084087" y="4681917"/>
            <a:ext cx="7665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atin typeface="Univers-Bold"/>
              </a:rPr>
              <a:t>21,2%</a:t>
            </a:r>
            <a:endParaRPr lang="en-US" sz="16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9531" y="1410511"/>
            <a:ext cx="5809074" cy="232552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9531" y="3920705"/>
            <a:ext cx="5853295" cy="152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388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84826" y="-88078"/>
            <a:ext cx="12155385" cy="1329202"/>
          </a:xfrm>
        </p:spPr>
        <p:txBody>
          <a:bodyPr/>
          <a:lstStyle/>
          <a:p>
            <a:r>
              <a:rPr lang="en-US" dirty="0" err="1" smtClean="0">
                <a:solidFill>
                  <a:srgbClr val="00B0F0"/>
                </a:solidFill>
              </a:rPr>
              <a:t>Os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desafios</a:t>
            </a:r>
            <a:r>
              <a:rPr lang="en-US" dirty="0" smtClean="0">
                <a:solidFill>
                  <a:srgbClr val="00B0F0"/>
                </a:solidFill>
              </a:rPr>
              <a:t> das </a:t>
            </a:r>
            <a:r>
              <a:rPr lang="en-US" dirty="0" err="1" smtClean="0">
                <a:solidFill>
                  <a:srgbClr val="00B0F0"/>
                </a:solidFill>
              </a:rPr>
              <a:t>crianças</a:t>
            </a:r>
            <a:r>
              <a:rPr lang="en-US" dirty="0" smtClean="0">
                <a:solidFill>
                  <a:srgbClr val="00B0F0"/>
                </a:solidFill>
              </a:rPr>
              <a:t> e </a:t>
            </a:r>
            <a:br>
              <a:rPr lang="en-US" dirty="0" smtClean="0">
                <a:solidFill>
                  <a:srgbClr val="00B0F0"/>
                </a:solidFill>
              </a:rPr>
            </a:br>
            <a:r>
              <a:rPr lang="en-US" dirty="0" err="1" smtClean="0">
                <a:solidFill>
                  <a:srgbClr val="00B0F0"/>
                </a:solidFill>
              </a:rPr>
              <a:t>adolescentes</a:t>
            </a:r>
            <a:r>
              <a:rPr lang="en-US" dirty="0" smtClean="0">
                <a:solidFill>
                  <a:srgbClr val="00B0F0"/>
                </a:solidFill>
              </a:rPr>
              <a:t> de 6 a 14 </a:t>
            </a:r>
            <a:r>
              <a:rPr lang="en-US" dirty="0" err="1" smtClean="0">
                <a:solidFill>
                  <a:srgbClr val="00B0F0"/>
                </a:solidFill>
              </a:rPr>
              <a:t>anos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9182" y="1233345"/>
            <a:ext cx="6517159" cy="4231106"/>
          </a:xfrm>
        </p:spPr>
        <p:txBody>
          <a:bodyPr>
            <a:normAutofit/>
          </a:bodyPr>
          <a:lstStyle/>
          <a:p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90337" y="1530053"/>
            <a:ext cx="4203966" cy="42063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881869" y="2368846"/>
            <a:ext cx="710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Univers-Bold"/>
              </a:rPr>
              <a:t>2,5%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315753" y="3448547"/>
            <a:ext cx="710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Univers-Bold"/>
              </a:rPr>
              <a:t>1,5%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0725460" y="2901431"/>
            <a:ext cx="710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Univers-Bold"/>
              </a:rPr>
              <a:t>1,7%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0370234" y="4014310"/>
            <a:ext cx="710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Univers-Bold"/>
              </a:rPr>
              <a:t>0,8%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496883" y="4880677"/>
            <a:ext cx="710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Univers-Bold"/>
              </a:rPr>
              <a:t>1,3%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932" y="1970208"/>
            <a:ext cx="6591636" cy="260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5512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100" y="-66987"/>
            <a:ext cx="11671300" cy="1017953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00B0F0"/>
                </a:solidFill>
              </a:rPr>
              <a:t>Os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desafios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smtClean="0">
                <a:solidFill>
                  <a:srgbClr val="00B0F0"/>
                </a:solidFill>
              </a:rPr>
              <a:t>dos </a:t>
            </a:r>
            <a:r>
              <a:rPr lang="en-US" dirty="0" err="1" smtClean="0">
                <a:solidFill>
                  <a:srgbClr val="00B0F0"/>
                </a:solidFill>
              </a:rPr>
              <a:t>adolescentes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>
                <a:solidFill>
                  <a:srgbClr val="00B0F0"/>
                </a:solidFill>
              </a:rPr>
              <a:t>de </a:t>
            </a:r>
            <a:r>
              <a:rPr lang="en-US" dirty="0" smtClean="0">
                <a:solidFill>
                  <a:srgbClr val="00B0F0"/>
                </a:solidFill>
              </a:rPr>
              <a:t>15 a 17 </a:t>
            </a:r>
            <a:r>
              <a:rPr lang="en-US" dirty="0" err="1">
                <a:solidFill>
                  <a:srgbClr val="00B0F0"/>
                </a:solidFill>
              </a:rPr>
              <a:t>anos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16972" y="1372791"/>
            <a:ext cx="4346428" cy="434886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023629" y="2278461"/>
            <a:ext cx="7665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atin typeface="Univers-Bold"/>
              </a:rPr>
              <a:t>15,2%</a:t>
            </a:r>
            <a:endParaRPr lang="en-US" sz="1600" dirty="0"/>
          </a:p>
        </p:txBody>
      </p:sp>
      <p:sp>
        <p:nvSpPr>
          <p:cNvPr id="6" name="Rectangle 5"/>
          <p:cNvSpPr/>
          <p:nvPr/>
        </p:nvSpPr>
        <p:spPr>
          <a:xfrm>
            <a:off x="9406907" y="3547222"/>
            <a:ext cx="7665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atin typeface="Univers-Bold"/>
              </a:rPr>
              <a:t>15,6%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9650863" y="4898451"/>
            <a:ext cx="7665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atin typeface="Univers-Bold"/>
              </a:rPr>
              <a:t>15,4%</a:t>
            </a:r>
            <a:endParaRPr lang="en-US" sz="1600" dirty="0"/>
          </a:p>
        </p:txBody>
      </p:sp>
      <p:sp>
        <p:nvSpPr>
          <p:cNvPr id="8" name="Rectangle 7"/>
          <p:cNvSpPr/>
          <p:nvPr/>
        </p:nvSpPr>
        <p:spPr>
          <a:xfrm>
            <a:off x="10530718" y="4027781"/>
            <a:ext cx="7665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atin typeface="Univers-Bold"/>
              </a:rPr>
              <a:t>13,1%</a:t>
            </a:r>
            <a:endParaRPr lang="en-US" sz="1600" dirty="0"/>
          </a:p>
        </p:txBody>
      </p:sp>
      <p:sp>
        <p:nvSpPr>
          <p:cNvPr id="9" name="Rectangle 8"/>
          <p:cNvSpPr/>
          <p:nvPr/>
        </p:nvSpPr>
        <p:spPr>
          <a:xfrm>
            <a:off x="10878504" y="2870115"/>
            <a:ext cx="7665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atin typeface="Univers-Bold"/>
              </a:rPr>
              <a:t>16,9%</a:t>
            </a:r>
            <a:endParaRPr lang="en-US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0731" y="2013627"/>
            <a:ext cx="6767902" cy="2670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8042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100" y="177801"/>
            <a:ext cx="11671300" cy="912445"/>
          </a:xfrm>
        </p:spPr>
        <p:txBody>
          <a:bodyPr>
            <a:noAutofit/>
          </a:bodyPr>
          <a:lstStyle/>
          <a:p>
            <a:r>
              <a:rPr lang="en-US" sz="6000" dirty="0" err="1" smtClean="0">
                <a:solidFill>
                  <a:srgbClr val="00B0F0"/>
                </a:solidFill>
              </a:rPr>
              <a:t>Exclusão</a:t>
            </a:r>
            <a:r>
              <a:rPr lang="en-US" sz="6000" dirty="0" smtClean="0">
                <a:solidFill>
                  <a:srgbClr val="00B0F0"/>
                </a:solidFill>
              </a:rPr>
              <a:t> escolar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100" y="1225685"/>
            <a:ext cx="11671300" cy="4670319"/>
          </a:xfrm>
        </p:spPr>
        <p:txBody>
          <a:bodyPr>
            <a:normAutofit/>
          </a:bodyPr>
          <a:lstStyle/>
          <a:p>
            <a:pPr marL="685800" lvl="2">
              <a:spcBef>
                <a:spcPts val="1000"/>
              </a:spcBef>
            </a:pPr>
            <a:r>
              <a:rPr lang="pt-BR" sz="2400" b="1" dirty="0" smtClean="0">
                <a:solidFill>
                  <a:srgbClr val="00B0F0"/>
                </a:solidFill>
              </a:rPr>
              <a:t>Barreiras socioculturais: </a:t>
            </a:r>
            <a:r>
              <a:rPr lang="pt-BR" sz="2400" dirty="0"/>
              <a:t>discriminação racial, preconceito, bullying, homofobia e transfobia, exposição dos meninos e meninas à violência e a gravidez na adolescência, entre outras </a:t>
            </a:r>
            <a:r>
              <a:rPr lang="pt-BR" sz="2400" dirty="0" smtClean="0"/>
              <a:t>questões </a:t>
            </a:r>
            <a:endParaRPr lang="pt-BR" sz="2400" dirty="0"/>
          </a:p>
          <a:p>
            <a:pPr marL="685800" lvl="2">
              <a:spcBef>
                <a:spcPts val="1000"/>
              </a:spcBef>
            </a:pPr>
            <a:r>
              <a:rPr lang="pt-BR" sz="2400" b="1" dirty="0">
                <a:solidFill>
                  <a:srgbClr val="00B0F0"/>
                </a:solidFill>
              </a:rPr>
              <a:t>Barreiras </a:t>
            </a:r>
            <a:r>
              <a:rPr lang="pt-BR" sz="2400" b="1" dirty="0" smtClean="0">
                <a:solidFill>
                  <a:srgbClr val="00B0F0"/>
                </a:solidFill>
              </a:rPr>
              <a:t>econômicas: </a:t>
            </a:r>
            <a:r>
              <a:rPr lang="pt-BR" sz="2400" dirty="0" smtClean="0"/>
              <a:t>pobreza</a:t>
            </a:r>
            <a:r>
              <a:rPr lang="pt-BR" sz="2400" dirty="0"/>
              <a:t>, </a:t>
            </a:r>
            <a:r>
              <a:rPr lang="pt-BR" sz="2400" dirty="0" smtClean="0"/>
              <a:t>trabalho infantil, abuso </a:t>
            </a:r>
            <a:r>
              <a:rPr lang="pt-BR" sz="2400" dirty="0"/>
              <a:t>e </a:t>
            </a:r>
            <a:r>
              <a:rPr lang="pt-BR" sz="2400" dirty="0" smtClean="0"/>
              <a:t>exploração sexual  </a:t>
            </a:r>
            <a:r>
              <a:rPr lang="pt-BR" sz="2400" dirty="0"/>
              <a:t>e outras privações de </a:t>
            </a:r>
            <a:r>
              <a:rPr lang="pt-BR" sz="2400" dirty="0" smtClean="0"/>
              <a:t>direitos</a:t>
            </a:r>
            <a:endParaRPr lang="pt-BR" sz="2400" dirty="0"/>
          </a:p>
          <a:p>
            <a:pPr marL="685800" lvl="2">
              <a:spcBef>
                <a:spcPts val="1000"/>
              </a:spcBef>
            </a:pPr>
            <a:r>
              <a:rPr lang="pt-BR" sz="2400" b="1" dirty="0">
                <a:solidFill>
                  <a:srgbClr val="00B0F0"/>
                </a:solidFill>
              </a:rPr>
              <a:t>Barreiras relacionadas à oferta educacional: </a:t>
            </a:r>
            <a:r>
              <a:rPr lang="pt-BR" sz="2400" dirty="0" smtClean="0"/>
              <a:t>conteúdos </a:t>
            </a:r>
            <a:r>
              <a:rPr lang="pt-BR" sz="2400" dirty="0"/>
              <a:t>distantes da realidade dos alunos, não valorização dos profissionais de educação, número insuficiente de escolas, falta de acessibilidade para alunos com deficiência, condições precárias de infraestrutura e de transporte escolar</a:t>
            </a:r>
          </a:p>
          <a:p>
            <a:pPr marL="685800" lvl="2">
              <a:spcBef>
                <a:spcPts val="1000"/>
              </a:spcBef>
            </a:pPr>
            <a:r>
              <a:rPr lang="pt-BR" sz="2400" b="1" dirty="0">
                <a:solidFill>
                  <a:srgbClr val="00B0F0"/>
                </a:solidFill>
              </a:rPr>
              <a:t>Barreiras políticas, financeiras e </a:t>
            </a:r>
            <a:r>
              <a:rPr lang="pt-BR" sz="2400" b="1" dirty="0" smtClean="0">
                <a:solidFill>
                  <a:srgbClr val="00B0F0"/>
                </a:solidFill>
              </a:rPr>
              <a:t>técnicas: </a:t>
            </a:r>
            <a:r>
              <a:rPr lang="pt-BR" sz="2400" dirty="0" smtClean="0"/>
              <a:t>financiamento da educação </a:t>
            </a:r>
            <a:r>
              <a:rPr lang="pt-BR" sz="2400" dirty="0"/>
              <a:t>pública </a:t>
            </a:r>
            <a:r>
              <a:rPr lang="pt-BR" sz="2400" dirty="0" smtClean="0"/>
              <a:t>brasileira, fortalecimento de políticas específicas voltadas aos mais excluídos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34250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7455</TotalTime>
  <Words>497</Words>
  <Application>Microsoft Office PowerPoint</Application>
  <PresentationFormat>Personalizar</PresentationFormat>
  <Paragraphs>50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Tema do Office</vt:lpstr>
      <vt:lpstr>Slide 1</vt:lpstr>
      <vt:lpstr>O desafio da universalização da educação básica ainda não está superado</vt:lpstr>
      <vt:lpstr>As desigualdades regionais </vt:lpstr>
      <vt:lpstr>O campo e a cidade </vt:lpstr>
      <vt:lpstr>A renda como fator de exclusão</vt:lpstr>
      <vt:lpstr>A exclusão na pré-escola </vt:lpstr>
      <vt:lpstr>Os desafios das crianças e  adolescentes de 6 a 14 anos</vt:lpstr>
      <vt:lpstr>Os desafios dos adolescentes de 15 a 17 anos</vt:lpstr>
      <vt:lpstr>Exclusão escolar</vt:lpstr>
      <vt:lpstr>Busca Ativa Escolar: muito além da escola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Lucas Silva</dc:creator>
  <cp:lastModifiedBy>ivancf</cp:lastModifiedBy>
  <cp:revision>42</cp:revision>
  <dcterms:created xsi:type="dcterms:W3CDTF">2017-05-22T21:36:12Z</dcterms:created>
  <dcterms:modified xsi:type="dcterms:W3CDTF">2017-06-13T13:09:45Z</dcterms:modified>
</cp:coreProperties>
</file>