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omments/comment7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Ribeiro" initials="JR" lastIdx="17" clrIdx="0">
    <p:extLst>
      <p:ext uri="{19B8F6BF-5375-455C-9EA6-DF929625EA0E}">
        <p15:presenceInfo xmlns:p15="http://schemas.microsoft.com/office/powerpoint/2012/main" xmlns="" userId="S-1-5-21-889838981-920820592-1903951286-26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08:47.270" idx="1">
    <p:pos x="10" y="10"/>
    <p:text>Em termos percentuais, Norte, Centro-Oeste e Sul, apresentaram maiores taxas 
Nordeste e Sudeste merecem atenção por seus números absolutos. São 1,7 milhão dos meninos e meninas excluídos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11:39.859" idx="2">
    <p:pos x="276" y="705"/>
    <p:text>Zona rural
Maiores percentuais de exclusão
Diversos fatores impedem o acesso e a permanência escolar, como falta de vagas em escolas próximas ou problemas no transporte escolar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11:47.567" idx="3">
    <p:pos x="3615" y="705"/>
    <p:text>Zona urbana
Embora a exclusão escolar seja percentualmente menor, concentra a maior parcela da população
Muitas dessas crianças e adolescentes vivem nas periferias dos centros urbanos, convivendo com as desigualdades dentro das próprias cidades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17:20.723" idx="4">
    <p:pos x="337" y="2696"/>
    <p:text>Esses meninos e meninas – oriundos de populações vulneráveis – não estão apenas fora da escola. Estão excluídos de todo um sistema de garantia de direitos: menos acesso a direitos básicos, como registro civil, atendimento de saúde e vacinação. Estão mais expostos a formas extremas de violência, exploração e abuso sexual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17:26.427" idx="5">
    <p:pos x="784" y="3235"/>
    <p:text>E, muitas vezes, se tornam invisíveis às políticas públicas porque simplesmente não conseguem acessá-las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21:09.112" idx="6">
    <p:pos x="582" y="711"/>
    <p:text>Em 2015, 15,7% das crianças de 4 e 5 anos ainda estavam fora da escola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21:16.019" idx="7">
    <p:pos x="564" y="711"/>
    <p:text>Questões estruturais contribuem para a exclusão escolar, como falta de vagas em escolas próximas aos locais em que cada família vive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21:22.682" idx="8">
    <p:pos x="509" y="711"/>
    <p:text>Atendimento pré-escolar na zona rural ainda é um grande desafio. 
De cada dez crianças, duas estão fora da escola
Norte, Centro-Oeste e Sul apresentam maior desafio. Cerca de quatro em cada dez crianças do campo não frequentam a pré-escola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23:14.873" idx="9">
    <p:pos x="502" y="803"/>
    <p:text>Maiores avanços - 98,6% dos meninos e meninas nessa idade na escola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23:21.555" idx="10">
    <p:pos x="527" y="803"/>
    <p:text>1,4% restante merece olhar atento: são 387.512 crianças e adolescentes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23:27.609" idx="11">
    <p:pos x="663" y="939"/>
    <p:text>Região Nordeste chama maior atenção: 148.539 (38%) vivem lá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23:33.467" idx="12">
    <p:pos x="423" y="803"/>
    <p:text>Região Norte também chama atenção – embora número absoluto menor, tem o maior percentual de exclusão: 2,5% dos meninos e meninas de 6 a 14 anos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31:59.903" idx="13">
    <p:pos x="404" y="778"/>
    <p:text>1.59 milhão (57%) dos adolescentes fora da escola têm entre 15 e 17 anos. 
Este número tem se mantido desde 2008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32:24.098" idx="14">
    <p:pos x="540" y="914"/>
    <p:text>Distorção idade-série
19% no ensino fundamental
27% no ensino médio, ou seja: que quase três em cada dez alunos dessa etapa de ensino apresentam dois ou mais anos de atraso escolar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32:29.630" idx="15">
    <p:pos x="362" y="778"/>
    <p:text>Essa faixa etária requer grande atenção: transição para a idade adulta e muitos desses adolescentes, sem a educação a que têm direito, ingressam no mundo do trabalho em condições precárias.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19:35:56.637" idx="16">
    <p:pos x="502" y="821"/>
    <p:text>Fatores de exclusão escolar são diversos e ultrapassam os muros da escola</p:text>
    <p:extLst>
      <p:ext uri="{C676402C-5697-4E1C-873F-D02D1690AC5C}">
        <p15:threadingInfo xmlns:p15="http://schemas.microsoft.com/office/powerpoint/2012/main" xmlns="" timeZoneBias="180"/>
      </p:ext>
    </p:extLst>
  </p:cm>
  <p:cm authorId="1" dt="2017-05-30T19:36:02.534" idx="17">
    <p:pos x="760" y="821"/>
    <p:text>Barreiras podem ser socioculturais e econômicas, podem estar vinculadas à oferta educacional e podem ter como pano de fundo questões políticas, financeiras e técnicas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26366"/>
            <a:ext cx="12616104" cy="6984366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37971" y="115887"/>
            <a:ext cx="8001000" cy="348615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37971" y="3803650"/>
            <a:ext cx="8001000" cy="25463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7971" y="6362700"/>
            <a:ext cx="261234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/>
              <a:pPr/>
              <a:t>13/06/2017</a:t>
            </a:fld>
            <a:endParaRPr lang="pt-BR" dirty="0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68471" y="6362700"/>
            <a:ext cx="248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337858" y="6362700"/>
            <a:ext cx="240914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18710" y="1070976"/>
            <a:ext cx="2877897" cy="99845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84940" y="3803650"/>
            <a:ext cx="2145436" cy="21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22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66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92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177801"/>
            <a:ext cx="11671300" cy="1512888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100" y="1825625"/>
            <a:ext cx="11671300" cy="38115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37212"/>
            <a:ext cx="12203400" cy="1244600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70480" y="6310312"/>
            <a:ext cx="1663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/>
              <a:pPr/>
              <a:t>13/06/2017</a:t>
            </a:fld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37050" y="6310312"/>
            <a:ext cx="304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487920" y="6310312"/>
            <a:ext cx="177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191822" y="6105536"/>
            <a:ext cx="1854055" cy="64324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3387" y="5924628"/>
            <a:ext cx="898183" cy="9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52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042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330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854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804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53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012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229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40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498" y="207033"/>
            <a:ext cx="7302665" cy="1130061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Análise de dados sobre crianças e adolescentes fora da escola</a:t>
            </a:r>
            <a:endParaRPr lang="pt-BR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82" y="2780429"/>
            <a:ext cx="5651437" cy="37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1537"/>
            <a:ext cx="11671300" cy="1012644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Busca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Ativa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Escolar: </a:t>
            </a:r>
            <a:r>
              <a:rPr lang="en-US" dirty="0" err="1" smtClean="0">
                <a:solidFill>
                  <a:srgbClr val="00B0F0"/>
                </a:solidFill>
              </a:rPr>
              <a:t>muito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além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da </a:t>
            </a:r>
            <a:r>
              <a:rPr lang="en-US" dirty="0" err="1" smtClean="0">
                <a:solidFill>
                  <a:srgbClr val="00B0F0"/>
                </a:solidFill>
              </a:rPr>
              <a:t>escola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01949"/>
            <a:ext cx="11671300" cy="46352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• </a:t>
            </a:r>
            <a:r>
              <a:rPr lang="en-US" b="1" dirty="0" err="1">
                <a:solidFill>
                  <a:srgbClr val="00B0F0"/>
                </a:solidFill>
              </a:rPr>
              <a:t>Articulação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intersertorial</a:t>
            </a:r>
            <a:endParaRPr lang="en-US" b="1" dirty="0">
              <a:solidFill>
                <a:srgbClr val="00B0F0"/>
              </a:solidFill>
            </a:endParaRPr>
          </a:p>
          <a:p>
            <a:pPr lvl="1"/>
            <a:r>
              <a:rPr lang="pt-BR" dirty="0"/>
              <a:t>Garantir o trabalho articulado entre as áreas de Educação, Saúde, Assistência Social</a:t>
            </a:r>
            <a:r>
              <a:rPr lang="pt-BR" dirty="0" smtClean="0"/>
              <a:t>, entre </a:t>
            </a:r>
            <a:r>
              <a:rPr lang="pt-BR" dirty="0"/>
              <a:t>outras, para encontrar cada criança ou adolescente fora da escola e tomar </a:t>
            </a:r>
            <a:r>
              <a:rPr lang="pt-BR" dirty="0" smtClean="0"/>
              <a:t>as medidas </a:t>
            </a:r>
            <a:r>
              <a:rPr lang="pt-BR" dirty="0"/>
              <a:t>necessárias para a (re)matrícula e a permanência na </a:t>
            </a:r>
            <a:r>
              <a:rPr lang="pt-BR" dirty="0" smtClean="0"/>
              <a:t>escola</a:t>
            </a:r>
            <a:endParaRPr lang="pt-BR" dirty="0"/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• </a:t>
            </a:r>
            <a:r>
              <a:rPr lang="en-US" b="1" dirty="0" err="1">
                <a:solidFill>
                  <a:srgbClr val="00B0F0"/>
                </a:solidFill>
              </a:rPr>
              <a:t>Engajamento</a:t>
            </a:r>
            <a:r>
              <a:rPr lang="en-US" b="1" dirty="0">
                <a:solidFill>
                  <a:srgbClr val="00B0F0"/>
                </a:solidFill>
              </a:rPr>
              <a:t> da </a:t>
            </a:r>
            <a:r>
              <a:rPr lang="en-US" b="1" dirty="0" err="1">
                <a:solidFill>
                  <a:srgbClr val="00B0F0"/>
                </a:solidFill>
              </a:rPr>
              <a:t>população</a:t>
            </a:r>
            <a:endParaRPr lang="en-US" b="1" dirty="0">
              <a:solidFill>
                <a:srgbClr val="00B0F0"/>
              </a:solidFill>
            </a:endParaRPr>
          </a:p>
          <a:p>
            <a:pPr lvl="1"/>
            <a:r>
              <a:rPr lang="pt-BR" dirty="0"/>
              <a:t>Envolver a população como um todo nesse </a:t>
            </a:r>
            <a:r>
              <a:rPr lang="pt-BR" dirty="0" smtClean="0"/>
              <a:t>compromisso</a:t>
            </a:r>
          </a:p>
          <a:p>
            <a:pPr lvl="1"/>
            <a:r>
              <a:rPr lang="pt-BR" dirty="0" smtClean="0"/>
              <a:t>Organizar </a:t>
            </a:r>
            <a:r>
              <a:rPr lang="pt-BR" dirty="0"/>
              <a:t>ações de comunicação comunitária, focadas </a:t>
            </a:r>
            <a:r>
              <a:rPr lang="pt-BR" dirty="0" smtClean="0"/>
              <a:t>em esforço </a:t>
            </a:r>
            <a:r>
              <a:rPr lang="pt-BR" dirty="0"/>
              <a:t>conjunto para a identificação de meninos e meninas fora da escola, </a:t>
            </a:r>
            <a:r>
              <a:rPr lang="pt-BR" dirty="0" smtClean="0"/>
              <a:t>envolvendo também </a:t>
            </a:r>
            <a:r>
              <a:rPr lang="pt-BR" dirty="0"/>
              <a:t>a sociedade civil organizada, os movimentos sociais e religiosos, </a:t>
            </a:r>
            <a:r>
              <a:rPr lang="pt-BR" dirty="0" smtClean="0"/>
              <a:t>etc</a:t>
            </a:r>
            <a:endParaRPr lang="pt-BR" dirty="0"/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• </a:t>
            </a:r>
            <a:r>
              <a:rPr lang="en-US" b="1" dirty="0" err="1">
                <a:solidFill>
                  <a:srgbClr val="00B0F0"/>
                </a:solidFill>
              </a:rPr>
              <a:t>Diálogo</a:t>
            </a:r>
            <a:r>
              <a:rPr lang="en-US" b="1" dirty="0">
                <a:solidFill>
                  <a:srgbClr val="00B0F0"/>
                </a:solidFill>
              </a:rPr>
              <a:t> com as </a:t>
            </a:r>
            <a:r>
              <a:rPr lang="en-US" b="1" dirty="0" err="1">
                <a:solidFill>
                  <a:srgbClr val="00B0F0"/>
                </a:solidFill>
              </a:rPr>
              <a:t>famílias</a:t>
            </a:r>
            <a:endParaRPr lang="en-US" b="1" dirty="0">
              <a:solidFill>
                <a:srgbClr val="00B0F0"/>
              </a:solidFill>
            </a:endParaRPr>
          </a:p>
          <a:p>
            <a:pPr lvl="1"/>
            <a:r>
              <a:rPr lang="pt-BR" dirty="0"/>
              <a:t>Desenvolver estratégias de abordagem acolhedoras para o contato com as famílias</a:t>
            </a:r>
            <a:r>
              <a:rPr lang="pt-BR" dirty="0" smtClean="0"/>
              <a:t>, mostrando </a:t>
            </a:r>
            <a:r>
              <a:rPr lang="pt-BR" dirty="0"/>
              <a:t>que o município é um aliado delas na garantia dos direitos das crianças </a:t>
            </a:r>
            <a:r>
              <a:rPr lang="pt-BR" dirty="0" smtClean="0"/>
              <a:t>e dos adolescentes</a:t>
            </a:r>
          </a:p>
          <a:p>
            <a:pPr lvl="1"/>
            <a:r>
              <a:rPr lang="pt-BR" dirty="0" smtClean="0"/>
              <a:t>Identificar as </a:t>
            </a:r>
            <a:r>
              <a:rPr lang="pt-BR" dirty="0"/>
              <a:t>causas que </a:t>
            </a:r>
            <a:r>
              <a:rPr lang="pt-BR" dirty="0" smtClean="0"/>
              <a:t>contribuem para que essas crianças </a:t>
            </a:r>
            <a:r>
              <a:rPr lang="pt-BR" dirty="0"/>
              <a:t>e adolescentes estejam fora da escola: uma abordagem adequada e </a:t>
            </a:r>
            <a:r>
              <a:rPr lang="pt-BR" dirty="0" smtClean="0"/>
              <a:t>protegida da </a:t>
            </a:r>
            <a:r>
              <a:rPr lang="pt-BR" dirty="0"/>
              <a:t>família é fundamental para </a:t>
            </a:r>
            <a:r>
              <a:rPr lang="pt-BR" dirty="0" smtClean="0"/>
              <a:t>isso</a:t>
            </a:r>
            <a:endParaRPr lang="pt-BR" dirty="0"/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• </a:t>
            </a:r>
            <a:r>
              <a:rPr lang="en-US" b="1" dirty="0" err="1">
                <a:solidFill>
                  <a:srgbClr val="00B0F0"/>
                </a:solidFill>
              </a:rPr>
              <a:t>Envolvimento</a:t>
            </a:r>
            <a:r>
              <a:rPr lang="en-US" b="1" dirty="0">
                <a:solidFill>
                  <a:srgbClr val="00B0F0"/>
                </a:solidFill>
              </a:rPr>
              <a:t> das escolas</a:t>
            </a:r>
          </a:p>
          <a:p>
            <a:pPr lvl="1"/>
            <a:r>
              <a:rPr lang="pt-BR" dirty="0"/>
              <a:t>Mostrar o papel da escola no enfrentamento da exclusão escolar, desde fazer </a:t>
            </a:r>
            <a:r>
              <a:rPr lang="pt-BR" dirty="0" smtClean="0"/>
              <a:t>alertas rápidos </a:t>
            </a:r>
            <a:r>
              <a:rPr lang="pt-BR" dirty="0"/>
              <a:t>sobre crianças e adolescentes que começam a faltar às aulas, até o </a:t>
            </a:r>
            <a:r>
              <a:rPr lang="pt-BR" dirty="0" smtClean="0"/>
              <a:t>investimento em </a:t>
            </a:r>
            <a:r>
              <a:rPr lang="pt-BR" dirty="0"/>
              <a:t>um trabalho preventivo – e de longo prazo – para evitar o fracasso </a:t>
            </a:r>
            <a:r>
              <a:rPr lang="pt-BR" dirty="0" smtClean="0"/>
              <a:t>escolar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02" y="2467897"/>
            <a:ext cx="11443763" cy="17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82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38" y="177801"/>
            <a:ext cx="11885762" cy="10040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Univers"/>
              </a:rPr>
              <a:t>O desafio </a:t>
            </a:r>
            <a:r>
              <a:rPr lang="pt-BR" dirty="0">
                <a:solidFill>
                  <a:srgbClr val="00B0F0"/>
                </a:solidFill>
                <a:latin typeface="Univers"/>
              </a:rPr>
              <a:t>da universalização da educação básica ainda não </a:t>
            </a:r>
            <a:r>
              <a:rPr lang="en-US" dirty="0" err="1">
                <a:solidFill>
                  <a:srgbClr val="00B0F0"/>
                </a:solidFill>
                <a:latin typeface="Univers"/>
              </a:rPr>
              <a:t>está</a:t>
            </a:r>
            <a:r>
              <a:rPr lang="en-US" dirty="0">
                <a:solidFill>
                  <a:srgbClr val="00B0F0"/>
                </a:solidFill>
                <a:latin typeface="Univers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/>
              </a:rPr>
              <a:t>superado</a:t>
            </a:r>
            <a:endParaRPr lang="en-US" dirty="0">
              <a:solidFill>
                <a:srgbClr val="00B0F0"/>
              </a:solidFill>
              <a:latin typeface="Univer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4537" y="2063455"/>
            <a:ext cx="5230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Univers"/>
              </a:rPr>
              <a:t>2005 - 11</a:t>
            </a:r>
            <a:r>
              <a:rPr lang="en-US" sz="2400" dirty="0">
                <a:latin typeface="Univers"/>
              </a:rPr>
              <a:t>% </a:t>
            </a:r>
            <a:r>
              <a:rPr lang="en-US" sz="2400" dirty="0" smtClean="0">
                <a:latin typeface="Univers"/>
              </a:rPr>
              <a:t>da </a:t>
            </a:r>
            <a:r>
              <a:rPr lang="pt-BR" sz="2400" dirty="0" smtClean="0">
                <a:latin typeface="Univers"/>
              </a:rPr>
              <a:t>população </a:t>
            </a:r>
            <a:r>
              <a:rPr lang="pt-BR" sz="2400" dirty="0">
                <a:latin typeface="Univers"/>
              </a:rPr>
              <a:t>dessa faixa etária estava longe das salas de </a:t>
            </a:r>
            <a:r>
              <a:rPr lang="pt-BR" sz="2400" dirty="0" smtClean="0">
                <a:latin typeface="Univers"/>
              </a:rPr>
              <a:t>aula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Univers"/>
              </a:rPr>
              <a:t>2015 – 6,5%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Univers"/>
              </a:rPr>
              <a:t>53</a:t>
            </a:r>
            <a:r>
              <a:rPr lang="en-US" sz="2400" dirty="0">
                <a:latin typeface="Univers"/>
              </a:rPr>
              <a:t>% </a:t>
            </a:r>
            <a:r>
              <a:rPr lang="pt-BR" sz="2400" dirty="0">
                <a:latin typeface="Univers"/>
              </a:rPr>
              <a:t>vivem em domicílios com renda per capita de até ½ salário mínimo</a:t>
            </a:r>
            <a:endParaRPr lang="en-US" sz="2400" dirty="0">
              <a:latin typeface="Univer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11" y="1692613"/>
            <a:ext cx="6160154" cy="34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1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77801"/>
            <a:ext cx="11671300" cy="1058812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00B0F0"/>
                </a:solidFill>
              </a:rPr>
              <a:t>As desigualdades regionais 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959" y="1551504"/>
            <a:ext cx="3988016" cy="399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843" y="2494957"/>
            <a:ext cx="67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Univers-Bold"/>
              </a:rPr>
              <a:t>8,8</a:t>
            </a:r>
            <a:r>
              <a:rPr lang="en-US" sz="1600" b="1" dirty="0"/>
              <a:t>%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416098" y="3012132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6,5%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215661" y="3546629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7,7%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227378" y="4018688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5,3%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358753" y="4740956"/>
            <a:ext cx="747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Univers-Bold"/>
              </a:rPr>
              <a:t>7,3%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718" y="2234955"/>
            <a:ext cx="5545716" cy="24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56" y="65825"/>
            <a:ext cx="11671300" cy="1017953"/>
          </a:xfrm>
        </p:spPr>
        <p:txBody>
          <a:bodyPr>
            <a:normAutofit/>
          </a:bodyPr>
          <a:lstStyle/>
          <a:p>
            <a:r>
              <a:rPr lang="pt-BR" sz="6600" dirty="0" smtClean="0">
                <a:solidFill>
                  <a:srgbClr val="00B0F0"/>
                </a:solidFill>
              </a:rPr>
              <a:t>O campo e a cidade 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021" y="2167289"/>
            <a:ext cx="9821170" cy="21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2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77801"/>
            <a:ext cx="11671300" cy="872786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00B0F0"/>
                </a:solidFill>
              </a:rPr>
              <a:t>A renda como fator de exclusão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8" y="1671711"/>
            <a:ext cx="5433787" cy="381158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As </a:t>
            </a:r>
            <a:r>
              <a:rPr lang="pt-BR" sz="2400" dirty="0"/>
              <a:t>camadas mais pobres da </a:t>
            </a:r>
            <a:r>
              <a:rPr lang="pt-BR" sz="2400" dirty="0" smtClean="0"/>
              <a:t>população são as mais afetadas</a:t>
            </a:r>
          </a:p>
          <a:p>
            <a:r>
              <a:rPr lang="pt-BR" sz="2400" dirty="0" smtClean="0"/>
              <a:t>Em </a:t>
            </a:r>
            <a:r>
              <a:rPr lang="pt-BR" sz="2400" dirty="0"/>
              <a:t>2005, 62% das crianças e </a:t>
            </a:r>
            <a:r>
              <a:rPr lang="pt-BR" sz="2400" dirty="0" smtClean="0"/>
              <a:t>adolescentes fora da </a:t>
            </a:r>
            <a:r>
              <a:rPr lang="pt-BR" sz="2400" dirty="0"/>
              <a:t>escola </a:t>
            </a:r>
            <a:r>
              <a:rPr lang="pt-BR" sz="2400" dirty="0" smtClean="0"/>
              <a:t>viviam </a:t>
            </a:r>
            <a:r>
              <a:rPr lang="pt-BR" sz="2400" dirty="0"/>
              <a:t>em famílias com renda domiciliar per capita de até ½ </a:t>
            </a:r>
            <a:r>
              <a:rPr lang="pt-BR" sz="2400" dirty="0" smtClean="0"/>
              <a:t>salário mínimo</a:t>
            </a:r>
          </a:p>
          <a:p>
            <a:r>
              <a:rPr lang="pt-BR" sz="2400" dirty="0" smtClean="0"/>
              <a:t>Em 2015, 53% deles estão em </a:t>
            </a:r>
            <a:r>
              <a:rPr lang="pt-BR" sz="2400" dirty="0"/>
              <a:t>domicílios com menos de ½ salário mínimo per </a:t>
            </a:r>
            <a:r>
              <a:rPr lang="pt-BR" sz="2400" dirty="0" smtClean="0"/>
              <a:t>capita</a:t>
            </a:r>
            <a:endParaRPr lang="pt-B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9574" y="1565280"/>
            <a:ext cx="6463826" cy="39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77801"/>
            <a:ext cx="11671300" cy="83331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A </a:t>
            </a:r>
            <a:r>
              <a:rPr lang="en-US" sz="5400" dirty="0" err="1" smtClean="0">
                <a:solidFill>
                  <a:srgbClr val="00B0F0"/>
                </a:solidFill>
              </a:rPr>
              <a:t>exclusão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na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pré-escola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686" y="1202148"/>
            <a:ext cx="4238608" cy="4240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65138" y="2748425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11,1</a:t>
            </a:r>
            <a:r>
              <a:rPr lang="en-US" b="1" dirty="0"/>
              <a:t>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9991" y="2203943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28,7</a:t>
            </a:r>
            <a:r>
              <a:rPr lang="en-US" b="1" dirty="0">
                <a:latin typeface="Univers-Bold"/>
              </a:rPr>
              <a:t>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90990" y="325826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25,3</a:t>
            </a:r>
            <a:r>
              <a:rPr lang="en-US" b="1" dirty="0">
                <a:latin typeface="Univers-Bold"/>
              </a:rPr>
              <a:t>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95486" y="3765319"/>
            <a:ext cx="777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11,5</a:t>
            </a:r>
            <a:r>
              <a:rPr lang="en-US" b="1" dirty="0">
                <a:latin typeface="Univers-Bold"/>
              </a:rPr>
              <a:t>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84087" y="4681917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21,2%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531" y="1410511"/>
            <a:ext cx="5809074" cy="2325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531" y="3920705"/>
            <a:ext cx="5853295" cy="15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8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826" y="-88078"/>
            <a:ext cx="12155385" cy="1329202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Os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desafios</a:t>
            </a:r>
            <a:r>
              <a:rPr lang="en-US" dirty="0" smtClean="0">
                <a:solidFill>
                  <a:srgbClr val="00B0F0"/>
                </a:solidFill>
              </a:rPr>
              <a:t> das </a:t>
            </a:r>
            <a:r>
              <a:rPr lang="en-US" dirty="0" err="1" smtClean="0">
                <a:solidFill>
                  <a:srgbClr val="00B0F0"/>
                </a:solidFill>
              </a:rPr>
              <a:t>crianças</a:t>
            </a:r>
            <a:r>
              <a:rPr lang="en-US" dirty="0" smtClean="0">
                <a:solidFill>
                  <a:srgbClr val="00B0F0"/>
                </a:solidFill>
              </a:rPr>
              <a:t> e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err="1" smtClean="0">
                <a:solidFill>
                  <a:srgbClr val="00B0F0"/>
                </a:solidFill>
              </a:rPr>
              <a:t>adolescentes</a:t>
            </a:r>
            <a:r>
              <a:rPr lang="en-US" dirty="0" smtClean="0">
                <a:solidFill>
                  <a:srgbClr val="00B0F0"/>
                </a:solidFill>
              </a:rPr>
              <a:t> de 6 a 14 </a:t>
            </a:r>
            <a:r>
              <a:rPr lang="en-US" dirty="0" err="1" smtClean="0">
                <a:solidFill>
                  <a:srgbClr val="00B0F0"/>
                </a:solidFill>
              </a:rPr>
              <a:t>anos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82" y="1233345"/>
            <a:ext cx="6517159" cy="4231106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0337" y="1530053"/>
            <a:ext cx="4203966" cy="4206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81869" y="236884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Univers-Bold"/>
              </a:rPr>
              <a:t>2,5%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15753" y="344854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Univers-Bold"/>
              </a:rPr>
              <a:t>1,5%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25460" y="290143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Univers-Bold"/>
              </a:rPr>
              <a:t>1,7%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70234" y="401431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Univers-Bold"/>
              </a:rPr>
              <a:t>0,8%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96883" y="488067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Univers-Bold"/>
              </a:rPr>
              <a:t>1,3%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932" y="1970208"/>
            <a:ext cx="6591636" cy="26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1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-66987"/>
            <a:ext cx="11671300" cy="101795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Os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desafios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dos </a:t>
            </a:r>
            <a:r>
              <a:rPr lang="en-US" dirty="0" err="1" smtClean="0">
                <a:solidFill>
                  <a:srgbClr val="00B0F0"/>
                </a:solidFill>
              </a:rPr>
              <a:t>adolescentes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de </a:t>
            </a:r>
            <a:r>
              <a:rPr lang="en-US" dirty="0" smtClean="0">
                <a:solidFill>
                  <a:srgbClr val="00B0F0"/>
                </a:solidFill>
              </a:rPr>
              <a:t>15 a 17 </a:t>
            </a:r>
            <a:r>
              <a:rPr lang="en-US" dirty="0" err="1">
                <a:solidFill>
                  <a:srgbClr val="00B0F0"/>
                </a:solidFill>
              </a:rPr>
              <a:t>anos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6972" y="1372791"/>
            <a:ext cx="4346428" cy="4348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23629" y="2278461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15,2%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406907" y="3547222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15,6%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650863" y="4898451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15,4%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530718" y="4027781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13,1%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0878504" y="2870115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Univers-Bold"/>
              </a:rPr>
              <a:t>16,9%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31" y="2013627"/>
            <a:ext cx="6767902" cy="26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4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77801"/>
            <a:ext cx="11671300" cy="912445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Exclusão</a:t>
            </a:r>
            <a:r>
              <a:rPr lang="en-US" sz="6000" dirty="0" smtClean="0">
                <a:solidFill>
                  <a:srgbClr val="00B0F0"/>
                </a:solidFill>
              </a:rPr>
              <a:t> escolar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25685"/>
            <a:ext cx="11671300" cy="4670319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pt-BR" sz="2400" b="1" dirty="0" smtClean="0">
                <a:solidFill>
                  <a:srgbClr val="00B0F0"/>
                </a:solidFill>
              </a:rPr>
              <a:t>Barreiras socioculturais: </a:t>
            </a:r>
            <a:r>
              <a:rPr lang="pt-BR" sz="2400" dirty="0"/>
              <a:t>discriminação racial, preconceito, bullying, homofobia e transfobia, exposição dos meninos e meninas à violência e a gravidez na adolescência, entre outras </a:t>
            </a:r>
            <a:r>
              <a:rPr lang="pt-BR" sz="2400" dirty="0" smtClean="0"/>
              <a:t>questões </a:t>
            </a:r>
            <a:endParaRPr lang="pt-BR" sz="2400" dirty="0"/>
          </a:p>
          <a:p>
            <a:pPr marL="685800" lvl="2">
              <a:spcBef>
                <a:spcPts val="1000"/>
              </a:spcBef>
            </a:pPr>
            <a:r>
              <a:rPr lang="pt-BR" sz="2400" b="1" dirty="0">
                <a:solidFill>
                  <a:srgbClr val="00B0F0"/>
                </a:solidFill>
              </a:rPr>
              <a:t>Barreiras </a:t>
            </a:r>
            <a:r>
              <a:rPr lang="pt-BR" sz="2400" b="1" dirty="0" smtClean="0">
                <a:solidFill>
                  <a:srgbClr val="00B0F0"/>
                </a:solidFill>
              </a:rPr>
              <a:t>econômicas: </a:t>
            </a:r>
            <a:r>
              <a:rPr lang="pt-BR" sz="2400" dirty="0" smtClean="0"/>
              <a:t>pobreza</a:t>
            </a:r>
            <a:r>
              <a:rPr lang="pt-BR" sz="2400" dirty="0"/>
              <a:t>, </a:t>
            </a:r>
            <a:r>
              <a:rPr lang="pt-BR" sz="2400" dirty="0" smtClean="0"/>
              <a:t>trabalho infantil, abuso </a:t>
            </a:r>
            <a:r>
              <a:rPr lang="pt-BR" sz="2400" dirty="0"/>
              <a:t>e </a:t>
            </a:r>
            <a:r>
              <a:rPr lang="pt-BR" sz="2400" dirty="0" smtClean="0"/>
              <a:t>exploração sexual  </a:t>
            </a:r>
            <a:r>
              <a:rPr lang="pt-BR" sz="2400" dirty="0"/>
              <a:t>e outras privações de </a:t>
            </a:r>
            <a:r>
              <a:rPr lang="pt-BR" sz="2400" dirty="0" smtClean="0"/>
              <a:t>direitos</a:t>
            </a:r>
            <a:endParaRPr lang="pt-BR" sz="2400" dirty="0"/>
          </a:p>
          <a:p>
            <a:pPr marL="685800" lvl="2">
              <a:spcBef>
                <a:spcPts val="1000"/>
              </a:spcBef>
            </a:pPr>
            <a:r>
              <a:rPr lang="pt-BR" sz="2400" b="1" dirty="0">
                <a:solidFill>
                  <a:srgbClr val="00B0F0"/>
                </a:solidFill>
              </a:rPr>
              <a:t>Barreiras relacionadas à oferta educacional: </a:t>
            </a:r>
            <a:r>
              <a:rPr lang="pt-BR" sz="2400" dirty="0" smtClean="0"/>
              <a:t>conteúdos </a:t>
            </a:r>
            <a:r>
              <a:rPr lang="pt-BR" sz="2400" dirty="0"/>
              <a:t>distantes da realidade dos alunos, não valorização dos profissionais de educação, número insuficiente de escolas, falta de acessibilidade para alunos com deficiência, condições precárias de infraestrutura e de transporte escolar</a:t>
            </a:r>
          </a:p>
          <a:p>
            <a:pPr marL="685800" lvl="2">
              <a:spcBef>
                <a:spcPts val="1000"/>
              </a:spcBef>
            </a:pPr>
            <a:r>
              <a:rPr lang="pt-BR" sz="2400" b="1" dirty="0">
                <a:solidFill>
                  <a:srgbClr val="00B0F0"/>
                </a:solidFill>
              </a:rPr>
              <a:t>Barreiras políticas, financeiras e </a:t>
            </a:r>
            <a:r>
              <a:rPr lang="pt-BR" sz="2400" b="1" dirty="0" smtClean="0">
                <a:solidFill>
                  <a:srgbClr val="00B0F0"/>
                </a:solidFill>
              </a:rPr>
              <a:t>técnicas: </a:t>
            </a:r>
            <a:r>
              <a:rPr lang="pt-BR" sz="2400" dirty="0" smtClean="0"/>
              <a:t>financiamento da educação </a:t>
            </a:r>
            <a:r>
              <a:rPr lang="pt-BR" sz="2400" dirty="0"/>
              <a:t>pública </a:t>
            </a:r>
            <a:r>
              <a:rPr lang="pt-BR" sz="2400" dirty="0" smtClean="0"/>
              <a:t>brasileira, fortalecimento de políticas específicas voltadas aos mais excluídos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425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7455</TotalTime>
  <Words>497</Words>
  <Application>Microsoft Office PowerPoint</Application>
  <PresentationFormat>Personalizar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O desafio da universalização da educação básica ainda não está superado</vt:lpstr>
      <vt:lpstr>As desigualdades regionais </vt:lpstr>
      <vt:lpstr>O campo e a cidade </vt:lpstr>
      <vt:lpstr>A renda como fator de exclusão</vt:lpstr>
      <vt:lpstr>A exclusão na pré-escola </vt:lpstr>
      <vt:lpstr>Os desafios das crianças e  adolescentes de 6 a 14 anos</vt:lpstr>
      <vt:lpstr>Os desafios dos adolescentes de 15 a 17 anos</vt:lpstr>
      <vt:lpstr>Exclusão escolar</vt:lpstr>
      <vt:lpstr>Busca Ativa Escolar: muito além da escola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Silva</dc:creator>
  <cp:lastModifiedBy>ivancf</cp:lastModifiedBy>
  <cp:revision>42</cp:revision>
  <dcterms:created xsi:type="dcterms:W3CDTF">2017-05-22T21:36:12Z</dcterms:created>
  <dcterms:modified xsi:type="dcterms:W3CDTF">2017-06-13T13:09:45Z</dcterms:modified>
</cp:coreProperties>
</file>