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20"/>
  </p:notesMasterIdLst>
  <p:sldIdLst>
    <p:sldId id="256" r:id="rId3"/>
    <p:sldId id="257" r:id="rId4"/>
    <p:sldId id="258" r:id="rId5"/>
    <p:sldId id="259" r:id="rId6"/>
    <p:sldId id="260" r:id="rId7"/>
    <p:sldId id="261" r:id="rId8"/>
    <p:sldId id="264" r:id="rId9"/>
    <p:sldId id="265" r:id="rId10"/>
    <p:sldId id="283" r:id="rId11"/>
    <p:sldId id="284" r:id="rId12"/>
    <p:sldId id="285" r:id="rId13"/>
    <p:sldId id="266" r:id="rId14"/>
    <p:sldId id="267" r:id="rId15"/>
    <p:sldId id="270" r:id="rId16"/>
    <p:sldId id="271" r:id="rId17"/>
    <p:sldId id="272" r:id="rId18"/>
    <p:sldId id="273" r:id="rId19"/>
  </p:sldIdLst>
  <p:sldSz cx="12192000" cy="6858000"/>
  <p:notesSz cx="6819900" cy="9918700"/>
  <p:embeddedFontLst>
    <p:embeddedFont>
      <p:font typeface="Calibri" panose="020F0502020204030204" pitchFamily="34" charset="0"/>
      <p:regular r:id="rId21"/>
      <p:bold r:id="rId22"/>
      <p:italic r:id="rId23"/>
      <p:boldItalic r:id="rId24"/>
    </p:embeddedFont>
    <p:embeddedFont>
      <p:font typeface="Helvetica Neue Light"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02">
          <p15:clr>
            <a:srgbClr val="A4A3A4"/>
          </p15:clr>
        </p15:guide>
        <p15:guide id="2" pos="391">
          <p15:clr>
            <a:srgbClr val="A4A3A4"/>
          </p15:clr>
        </p15:guide>
        <p15:guide id="3" pos="393">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LWMpZ7F5Sh97umeSPVNWMstgU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E7CC3D-0DEB-4737-96CD-0C93B7E936FE}">
  <a:tblStyle styleId="{16E7CC3D-0DEB-4737-96CD-0C93B7E936F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6" y="90"/>
      </p:cViewPr>
      <p:guideLst>
        <p:guide orient="horz" pos="4102"/>
        <p:guide pos="391"/>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56033" cy="49593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62275" y="1"/>
            <a:ext cx="2956033" cy="49593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1672" y="4712181"/>
            <a:ext cx="5456557" cy="44618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1171"/>
            <a:ext cx="2956033" cy="49593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62275" y="9421171"/>
            <a:ext cx="2956033" cy="49593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18306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notes"/>
          <p:cNvSpPr txBox="1">
            <a:spLocks noGrp="1"/>
          </p:cNvSpPr>
          <p:nvPr>
            <p:ph type="body" idx="1"/>
          </p:nvPr>
        </p:nvSpPr>
        <p:spPr>
          <a:xfrm>
            <a:off x="681672" y="4712181"/>
            <a:ext cx="5456557" cy="44618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64" name="Google Shape;164;p1: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4988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6:notes"/>
          <p:cNvSpPr txBox="1">
            <a:spLocks noGrp="1"/>
          </p:cNvSpPr>
          <p:nvPr>
            <p:ph type="body" idx="1"/>
          </p:nvPr>
        </p:nvSpPr>
        <p:spPr>
          <a:xfrm>
            <a:off x="681671" y="4712181"/>
            <a:ext cx="5456482" cy="44617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6:notes"/>
          <p:cNvSpPr txBox="1">
            <a:spLocks noGrp="1"/>
          </p:cNvSpPr>
          <p:nvPr>
            <p:ph type="sldNum" idx="12"/>
          </p:nvPr>
        </p:nvSpPr>
        <p:spPr>
          <a:xfrm>
            <a:off x="3862275" y="9421170"/>
            <a:ext cx="2955933" cy="49602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pt-BR"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4798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011c52cf4f_0_471:notes"/>
          <p:cNvSpPr txBox="1">
            <a:spLocks noGrp="1"/>
          </p:cNvSpPr>
          <p:nvPr>
            <p:ph type="body" idx="1"/>
          </p:nvPr>
        </p:nvSpPr>
        <p:spPr>
          <a:xfrm>
            <a:off x="681672" y="4712181"/>
            <a:ext cx="5456700" cy="446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0" name="Google Shape;260;g1011c52cf4f_0_471: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96639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011c52cf4f_0_427:notes"/>
          <p:cNvSpPr txBox="1">
            <a:spLocks noGrp="1"/>
          </p:cNvSpPr>
          <p:nvPr>
            <p:ph type="body" idx="1"/>
          </p:nvPr>
        </p:nvSpPr>
        <p:spPr>
          <a:xfrm>
            <a:off x="681672" y="4712181"/>
            <a:ext cx="5456700" cy="446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9" name="Google Shape;229;g1011c52cf4f_0_427: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6051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011c52cf4f_0_438: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6" name="Google Shape;236;g1011c52cf4f_0_438:notes"/>
          <p:cNvSpPr txBox="1">
            <a:spLocks noGrp="1"/>
          </p:cNvSpPr>
          <p:nvPr>
            <p:ph type="body" idx="1"/>
          </p:nvPr>
        </p:nvSpPr>
        <p:spPr>
          <a:xfrm>
            <a:off x="681671" y="4712181"/>
            <a:ext cx="5456400" cy="446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1011c52cf4f_0_438:notes"/>
          <p:cNvSpPr txBox="1">
            <a:spLocks noGrp="1"/>
          </p:cNvSpPr>
          <p:nvPr>
            <p:ph type="sldNum" idx="12"/>
          </p:nvPr>
        </p:nvSpPr>
        <p:spPr>
          <a:xfrm>
            <a:off x="3862275" y="9421170"/>
            <a:ext cx="2955900" cy="495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pt-BR"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9933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011c52cf4f_0_452:notes"/>
          <p:cNvSpPr txBox="1">
            <a:spLocks noGrp="1"/>
          </p:cNvSpPr>
          <p:nvPr>
            <p:ph type="body" idx="1"/>
          </p:nvPr>
        </p:nvSpPr>
        <p:spPr>
          <a:xfrm>
            <a:off x="681672" y="4712181"/>
            <a:ext cx="5456700" cy="446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54" name="Google Shape;254;g1011c52cf4f_0_452: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281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011c52cf4f_0_471:notes"/>
          <p:cNvSpPr txBox="1">
            <a:spLocks noGrp="1"/>
          </p:cNvSpPr>
          <p:nvPr>
            <p:ph type="body" idx="1"/>
          </p:nvPr>
        </p:nvSpPr>
        <p:spPr>
          <a:xfrm>
            <a:off x="681672" y="4712181"/>
            <a:ext cx="5456700" cy="446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0" name="Google Shape;260;g1011c52cf4f_0_471: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42484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011c52cf4f_0_465:notes"/>
          <p:cNvSpPr txBox="1">
            <a:spLocks noGrp="1"/>
          </p:cNvSpPr>
          <p:nvPr>
            <p:ph type="body" idx="1"/>
          </p:nvPr>
        </p:nvSpPr>
        <p:spPr>
          <a:xfrm>
            <a:off x="681672" y="4712181"/>
            <a:ext cx="5456700" cy="446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66" name="Google Shape;266;g1011c52cf4f_0_465: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9064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txBox="1">
            <a:spLocks noGrp="1"/>
          </p:cNvSpPr>
          <p:nvPr>
            <p:ph type="body" idx="1"/>
          </p:nvPr>
        </p:nvSpPr>
        <p:spPr>
          <a:xfrm>
            <a:off x="679450" y="4691063"/>
            <a:ext cx="5438775" cy="4441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2" name="Google Shape;272;p11:notes"/>
          <p:cNvSpPr>
            <a:spLocks noGrp="1" noRot="1" noChangeAspect="1"/>
          </p:cNvSpPr>
          <p:nvPr>
            <p:ph type="sldImg" idx="2"/>
          </p:nvPr>
        </p:nvSpPr>
        <p:spPr>
          <a:xfrm>
            <a:off x="107950"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26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9" name="Google Shape;169;p2:notes"/>
          <p:cNvSpPr txBox="1">
            <a:spLocks noGrp="1"/>
          </p:cNvSpPr>
          <p:nvPr>
            <p:ph type="body" idx="1"/>
          </p:nvPr>
        </p:nvSpPr>
        <p:spPr>
          <a:xfrm>
            <a:off x="681671" y="4712181"/>
            <a:ext cx="5456482" cy="44617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2:notes"/>
          <p:cNvSpPr txBox="1">
            <a:spLocks noGrp="1"/>
          </p:cNvSpPr>
          <p:nvPr>
            <p:ph type="sldNum" idx="12"/>
          </p:nvPr>
        </p:nvSpPr>
        <p:spPr>
          <a:xfrm>
            <a:off x="3862275" y="9421170"/>
            <a:ext cx="2955933" cy="49602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pt-BR"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9700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txBox="1">
            <a:spLocks noGrp="1"/>
          </p:cNvSpPr>
          <p:nvPr>
            <p:ph type="body" idx="1"/>
          </p:nvPr>
        </p:nvSpPr>
        <p:spPr>
          <a:xfrm>
            <a:off x="681672" y="4712181"/>
            <a:ext cx="5456557" cy="44618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6" name="Google Shape;176;p3: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0790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1672" y="4712181"/>
            <a:ext cx="5456557" cy="44618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4: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387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1672" y="4712181"/>
            <a:ext cx="5456557" cy="44618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7" name="Google Shape;187;p5: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740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3" name="Google Shape;193;p6:notes"/>
          <p:cNvSpPr txBox="1">
            <a:spLocks noGrp="1"/>
          </p:cNvSpPr>
          <p:nvPr>
            <p:ph type="body" idx="1"/>
          </p:nvPr>
        </p:nvSpPr>
        <p:spPr>
          <a:xfrm>
            <a:off x="681671" y="4712181"/>
            <a:ext cx="5456482" cy="44617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6:notes"/>
          <p:cNvSpPr txBox="1">
            <a:spLocks noGrp="1"/>
          </p:cNvSpPr>
          <p:nvPr>
            <p:ph type="sldNum" idx="12"/>
          </p:nvPr>
        </p:nvSpPr>
        <p:spPr>
          <a:xfrm>
            <a:off x="3862275" y="9421170"/>
            <a:ext cx="2955933" cy="49602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pt-BR"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299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11c52cf4f_0_19: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7" name="Google Shape;217;g1011c52cf4f_0_19:notes"/>
          <p:cNvSpPr txBox="1">
            <a:spLocks noGrp="1"/>
          </p:cNvSpPr>
          <p:nvPr>
            <p:ph type="body" idx="1"/>
          </p:nvPr>
        </p:nvSpPr>
        <p:spPr>
          <a:xfrm>
            <a:off x="681671" y="4712181"/>
            <a:ext cx="5456400" cy="446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1011c52cf4f_0_19:notes"/>
          <p:cNvSpPr txBox="1">
            <a:spLocks noGrp="1"/>
          </p:cNvSpPr>
          <p:nvPr>
            <p:ph type="sldNum" idx="12"/>
          </p:nvPr>
        </p:nvSpPr>
        <p:spPr>
          <a:xfrm>
            <a:off x="3862275" y="9421170"/>
            <a:ext cx="2955900" cy="495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pt-BR"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306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011c52cf4f_0_412:notes"/>
          <p:cNvSpPr txBox="1">
            <a:spLocks noGrp="1"/>
          </p:cNvSpPr>
          <p:nvPr>
            <p:ph type="body" idx="1"/>
          </p:nvPr>
        </p:nvSpPr>
        <p:spPr>
          <a:xfrm>
            <a:off x="681672" y="4712181"/>
            <a:ext cx="5456700" cy="4461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3" name="Google Shape;223;g1011c52cf4f_0_412: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2860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txBox="1">
            <a:spLocks noGrp="1"/>
          </p:cNvSpPr>
          <p:nvPr>
            <p:ph type="body" idx="1"/>
          </p:nvPr>
        </p:nvSpPr>
        <p:spPr>
          <a:xfrm>
            <a:off x="681672" y="4712181"/>
            <a:ext cx="5456557" cy="446182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10:notes"/>
          <p:cNvSpPr>
            <a:spLocks noGrp="1" noRot="1" noChangeAspect="1"/>
          </p:cNvSpPr>
          <p:nvPr>
            <p:ph type="sldImg" idx="2"/>
          </p:nvPr>
        </p:nvSpPr>
        <p:spPr>
          <a:xfrm>
            <a:off x="101600" y="742950"/>
            <a:ext cx="6616700" cy="3721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0153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omente título" type="tx">
  <p:cSld name="TITLE_AND_BODY">
    <p:spTree>
      <p:nvGrpSpPr>
        <p:cNvPr id="1" name="Shape 84"/>
        <p:cNvGrpSpPr/>
        <p:nvPr/>
      </p:nvGrpSpPr>
      <p:grpSpPr>
        <a:xfrm>
          <a:off x="0" y="0"/>
          <a:ext cx="0" cy="0"/>
          <a:chOff x="0" y="0"/>
          <a:chExt cx="0" cy="0"/>
        </a:xfrm>
      </p:grpSpPr>
      <p:sp>
        <p:nvSpPr>
          <p:cNvPr id="85" name="Google Shape;85;g1011c52cf4f_0_337"/>
          <p:cNvSpPr txBox="1">
            <a:spLocks noGrp="1"/>
          </p:cNvSpPr>
          <p:nvPr>
            <p:ph type="title"/>
          </p:nvPr>
        </p:nvSpPr>
        <p:spPr>
          <a:xfrm>
            <a:off x="609600" y="274638"/>
            <a:ext cx="10972800" cy="1143000"/>
          </a:xfrm>
          <a:prstGeom prst="rect">
            <a:avLst/>
          </a:prstGeom>
          <a:noFill/>
          <a:ln>
            <a:noFill/>
          </a:ln>
        </p:spPr>
        <p:txBody>
          <a:bodyPr spcFirstLastPara="1" wrap="square" lIns="45700" tIns="45700" rIns="45700" bIns="457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86" name="Google Shape;86;g1011c52cf4f_0_337"/>
          <p:cNvSpPr txBox="1">
            <a:spLocks noGrp="1"/>
          </p:cNvSpPr>
          <p:nvPr>
            <p:ph type="sldNum" idx="12"/>
          </p:nvPr>
        </p:nvSpPr>
        <p:spPr>
          <a:xfrm>
            <a:off x="11237571" y="6414761"/>
            <a:ext cx="344700" cy="27690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99"/>
        <p:cNvGrpSpPr/>
        <p:nvPr/>
      </p:nvGrpSpPr>
      <p:grpSpPr>
        <a:xfrm>
          <a:off x="0" y="0"/>
          <a:ext cx="0" cy="0"/>
          <a:chOff x="0" y="0"/>
          <a:chExt cx="0" cy="0"/>
        </a:xfrm>
      </p:grpSpPr>
      <p:sp>
        <p:nvSpPr>
          <p:cNvPr id="100" name="Google Shape;100;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2" name="Google Shape;10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105"/>
        <p:cNvGrpSpPr/>
        <p:nvPr/>
      </p:nvGrpSpPr>
      <p:grpSpPr>
        <a:xfrm>
          <a:off x="0" y="0"/>
          <a:ext cx="0" cy="0"/>
          <a:chOff x="0" y="0"/>
          <a:chExt cx="0" cy="0"/>
        </a:xfrm>
      </p:grpSpPr>
      <p:sp>
        <p:nvSpPr>
          <p:cNvPr id="106" name="Google Shape;106;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8" name="Google Shape;10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32"/>
        <p:cNvGrpSpPr/>
        <p:nvPr/>
      </p:nvGrpSpPr>
      <p:grpSpPr>
        <a:xfrm>
          <a:off x="0" y="0"/>
          <a:ext cx="0" cy="0"/>
          <a:chOff x="0" y="0"/>
          <a:chExt cx="0" cy="0"/>
        </a:xfrm>
      </p:grpSpPr>
      <p:sp>
        <p:nvSpPr>
          <p:cNvPr id="133" name="Google Shape;13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1"/>
        <p:cNvGrpSpPr/>
        <p:nvPr/>
      </p:nvGrpSpPr>
      <p:grpSpPr>
        <a:xfrm>
          <a:off x="0" y="0"/>
          <a:ext cx="0" cy="0"/>
          <a:chOff x="0" y="0"/>
          <a:chExt cx="0" cy="0"/>
        </a:xfrm>
      </p:grpSpPr>
      <p:sp>
        <p:nvSpPr>
          <p:cNvPr id="22" name="Google Shape;2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136"/>
        <p:cNvGrpSpPr/>
        <p:nvPr/>
      </p:nvGrpSpPr>
      <p:grpSpPr>
        <a:xfrm>
          <a:off x="0" y="0"/>
          <a:ext cx="0" cy="0"/>
          <a:chOff x="0" y="0"/>
          <a:chExt cx="0" cy="0"/>
        </a:xfrm>
      </p:grpSpPr>
      <p:sp>
        <p:nvSpPr>
          <p:cNvPr id="137" name="Google Shape;137;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9" name="Google Shape;139;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0" name="Google Shape;14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3"/>
          <p:cNvSpPr>
            <a:spLocks noGrp="1"/>
          </p:cNvSpPr>
          <p:nvPr>
            <p:ph type="pic" idx="2"/>
          </p:nvPr>
        </p:nvSpPr>
        <p:spPr>
          <a:xfrm>
            <a:off x="5183188" y="987425"/>
            <a:ext cx="6172200" cy="4873625"/>
          </a:xfrm>
          <a:prstGeom prst="rect">
            <a:avLst/>
          </a:prstGeom>
          <a:noFill/>
          <a:ln>
            <a:noFill/>
          </a:ln>
        </p:spPr>
      </p:sp>
      <p:sp>
        <p:nvSpPr>
          <p:cNvPr id="146" name="Google Shape;146;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56"/>
        <p:cNvGrpSpPr/>
        <p:nvPr/>
      </p:nvGrpSpPr>
      <p:grpSpPr>
        <a:xfrm>
          <a:off x="0" y="0"/>
          <a:ext cx="0" cy="0"/>
          <a:chOff x="0" y="0"/>
          <a:chExt cx="0" cy="0"/>
        </a:xfrm>
      </p:grpSpPr>
      <p:sp>
        <p:nvSpPr>
          <p:cNvPr id="157" name="Google Shape;157;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Google Shape;9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Google Shape;9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sp>
        <p:nvSpPr>
          <p:cNvPr id="166" name="Google Shape;166;p1"/>
          <p:cNvSpPr/>
          <p:nvPr/>
        </p:nvSpPr>
        <p:spPr>
          <a:xfrm>
            <a:off x="1016001" y="1134813"/>
            <a:ext cx="11176000" cy="3748926"/>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4400"/>
              <a:buFont typeface="Arial"/>
              <a:buNone/>
            </a:pPr>
            <a:r>
              <a:rPr lang="pt-BR" sz="4400" b="1" i="0" u="none" strike="noStrike" cap="none">
                <a:solidFill>
                  <a:srgbClr val="065FA5"/>
                </a:solidFill>
                <a:latin typeface="Calibri"/>
                <a:ea typeface="Calibri"/>
                <a:cs typeface="Calibri"/>
                <a:sym typeface="Calibri"/>
              </a:rPr>
              <a:t>Perspectivas de Concretização do Direito Social à Saúde no contexto da Reforma Tributária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a:solidFill>
                <a:srgbClr val="065FA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r>
              <a:rPr lang="pt-BR" sz="4000" b="1" i="0" u="none" strike="noStrike" cap="none">
                <a:solidFill>
                  <a:srgbClr val="065FA5"/>
                </a:solidFill>
                <a:latin typeface="Calibri"/>
                <a:ea typeface="Calibri"/>
                <a:cs typeface="Calibri"/>
                <a:sym typeface="Calibri"/>
              </a:rPr>
              <a:t>Comissão de Assuntos Sociais - CAS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065FA5"/>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pt-BR" sz="2800" b="0" i="0" u="none" strike="noStrike" cap="none">
                <a:solidFill>
                  <a:srgbClr val="065FA5"/>
                </a:solidFill>
                <a:latin typeface="Calibri"/>
                <a:ea typeface="Calibri"/>
                <a:cs typeface="Calibri"/>
                <a:sym typeface="Calibri"/>
              </a:rPr>
              <a:t>Anahp - Associação Nacional de Hospitais Privados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400"/>
              <a:buFont typeface="Arial"/>
              <a:buNone/>
            </a:pPr>
            <a:endParaRPr sz="4400" b="1" i="0" u="none" strike="noStrike" cap="none">
              <a:solidFill>
                <a:srgbClr val="065FA5"/>
              </a:solidFill>
              <a:latin typeface="Calibri"/>
              <a:ea typeface="Calibri"/>
              <a:cs typeface="Calibri"/>
              <a:sym typeface="Calibri"/>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p:nvPr/>
        </p:nvSpPr>
        <p:spPr>
          <a:xfrm>
            <a:off x="947093" y="6452161"/>
            <a:ext cx="7717200" cy="468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pt-BR" sz="1000" b="0" i="0" u="none" strike="noStrike" cap="none">
                <a:solidFill>
                  <a:srgbClr val="7F7F7F"/>
                </a:solidFill>
                <a:latin typeface="Calibri"/>
                <a:ea typeface="Calibri"/>
                <a:cs typeface="Calibri"/>
                <a:sym typeface="Calibri"/>
              </a:rPr>
              <a:t>Fonte: Observatório Anahp 2021</a:t>
            </a:r>
            <a:endParaRPr sz="1000" b="0" i="0" u="none" strike="noStrike" cap="none">
              <a:solidFill>
                <a:srgbClr val="7F7F7F"/>
              </a:solidFill>
              <a:latin typeface="Calibri"/>
              <a:ea typeface="Calibri"/>
              <a:cs typeface="Calibri"/>
              <a:sym typeface="Calibri"/>
            </a:endParaRPr>
          </a:p>
        </p:txBody>
      </p:sp>
      <p:sp>
        <p:nvSpPr>
          <p:cNvPr id="201" name="Google Shape;201;p6"/>
          <p:cNvSpPr txBox="1"/>
          <p:nvPr/>
        </p:nvSpPr>
        <p:spPr>
          <a:xfrm>
            <a:off x="543953" y="91358"/>
            <a:ext cx="9906000" cy="955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pt-BR" sz="2800" b="1" i="0" u="none" strike="noStrike" cap="none" dirty="0">
                <a:solidFill>
                  <a:srgbClr val="2F5496"/>
                </a:solidFill>
                <a:latin typeface="Calibri"/>
                <a:ea typeface="Calibri"/>
                <a:cs typeface="Calibri"/>
                <a:sym typeface="Calibri"/>
              </a:rPr>
              <a:t>ENTRE OS HOSPITAIS ANAHP</a:t>
            </a:r>
            <a:endParaRPr dirty="0"/>
          </a:p>
        </p:txBody>
      </p:sp>
      <p:pic>
        <p:nvPicPr>
          <p:cNvPr id="3" name="Imagem 2" descr="Tabela&#10;&#10;Descrição gerada automaticamente">
            <a:extLst>
              <a:ext uri="{FF2B5EF4-FFF2-40B4-BE49-F238E27FC236}">
                <a16:creationId xmlns:a16="http://schemas.microsoft.com/office/drawing/2014/main" xmlns="" id="{9113D818-ED49-4DB0-8E02-400D4F66B7FF}"/>
              </a:ext>
            </a:extLst>
          </p:cNvPr>
          <p:cNvPicPr>
            <a:picLocks noChangeAspect="1"/>
          </p:cNvPicPr>
          <p:nvPr/>
        </p:nvPicPr>
        <p:blipFill rotWithShape="1">
          <a:blip r:embed="rId3"/>
          <a:srcRect l="9514"/>
          <a:stretch/>
        </p:blipFill>
        <p:spPr>
          <a:xfrm>
            <a:off x="236306" y="1369847"/>
            <a:ext cx="7408802" cy="4587183"/>
          </a:xfrm>
          <a:prstGeom prst="rect">
            <a:avLst/>
          </a:prstGeom>
        </p:spPr>
      </p:pic>
      <p:sp>
        <p:nvSpPr>
          <p:cNvPr id="4" name="CaixaDeTexto 3">
            <a:extLst>
              <a:ext uri="{FF2B5EF4-FFF2-40B4-BE49-F238E27FC236}">
                <a16:creationId xmlns:a16="http://schemas.microsoft.com/office/drawing/2014/main" xmlns="" id="{F58380E2-18C1-4714-8B15-811E1193885D}"/>
              </a:ext>
            </a:extLst>
          </p:cNvPr>
          <p:cNvSpPr txBox="1"/>
          <p:nvPr/>
        </p:nvSpPr>
        <p:spPr>
          <a:xfrm>
            <a:off x="2473459" y="2157572"/>
            <a:ext cx="4664467" cy="482885"/>
          </a:xfrm>
          <a:prstGeom prst="rect">
            <a:avLst/>
          </a:prstGeom>
          <a:noFill/>
          <a:ln w="19050">
            <a:solidFill>
              <a:srgbClr val="FF0000"/>
            </a:solidFill>
          </a:ln>
        </p:spPr>
        <p:txBody>
          <a:bodyPr wrap="square" rtlCol="0">
            <a:spAutoFit/>
          </a:bodyPr>
          <a:lstStyle/>
          <a:p>
            <a:endParaRPr lang="pt-BR" dirty="0"/>
          </a:p>
        </p:txBody>
      </p:sp>
      <p:pic>
        <p:nvPicPr>
          <p:cNvPr id="6" name="Imagem 5" descr="Interface gráfica do usuário, Texto, Aplicativo&#10;&#10;Descrição gerada automaticamente">
            <a:extLst>
              <a:ext uri="{FF2B5EF4-FFF2-40B4-BE49-F238E27FC236}">
                <a16:creationId xmlns:a16="http://schemas.microsoft.com/office/drawing/2014/main" xmlns="" id="{D9792132-16FD-4558-A549-4CC6555034A5}"/>
              </a:ext>
            </a:extLst>
          </p:cNvPr>
          <p:cNvPicPr>
            <a:picLocks noChangeAspect="1"/>
          </p:cNvPicPr>
          <p:nvPr/>
        </p:nvPicPr>
        <p:blipFill>
          <a:blip r:embed="rId4"/>
          <a:stretch>
            <a:fillRect/>
          </a:stretch>
        </p:blipFill>
        <p:spPr>
          <a:xfrm>
            <a:off x="8139186" y="1185005"/>
            <a:ext cx="3486150" cy="4772025"/>
          </a:xfrm>
          <a:prstGeom prst="rect">
            <a:avLst/>
          </a:prstGeom>
        </p:spPr>
      </p:pic>
    </p:spTree>
    <p:extLst>
      <p:ext uri="{BB962C8B-B14F-4D97-AF65-F5344CB8AC3E}">
        <p14:creationId xmlns:p14="http://schemas.microsoft.com/office/powerpoint/2010/main" val="304704823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011c52cf4f_0_471"/>
          <p:cNvSpPr txBox="1"/>
          <p:nvPr/>
        </p:nvSpPr>
        <p:spPr>
          <a:xfrm>
            <a:off x="623900" y="401543"/>
            <a:ext cx="10065600" cy="4617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A23B"/>
              </a:buClr>
              <a:buSzPts val="2000"/>
              <a:buFont typeface="Calibri"/>
              <a:buNone/>
            </a:pPr>
            <a:r>
              <a:rPr lang="pt-BR" sz="2400" b="1" i="0" u="none" strike="noStrike" cap="none" dirty="0">
                <a:solidFill>
                  <a:srgbClr val="0070C0"/>
                </a:solidFill>
                <a:latin typeface="Arial"/>
                <a:ea typeface="Arial"/>
                <a:cs typeface="Arial"/>
                <a:sym typeface="Arial"/>
              </a:rPr>
              <a:t>Reforma Tributária</a:t>
            </a:r>
            <a:endParaRPr sz="1800" b="0" i="0" u="none" strike="noStrike" cap="none" dirty="0">
              <a:solidFill>
                <a:srgbClr val="0070C0"/>
              </a:solidFill>
              <a:latin typeface="Arial"/>
              <a:ea typeface="Arial"/>
              <a:cs typeface="Arial"/>
              <a:sym typeface="Arial"/>
            </a:endParaRPr>
          </a:p>
        </p:txBody>
      </p:sp>
      <p:sp>
        <p:nvSpPr>
          <p:cNvPr id="263" name="Google Shape;263;g1011c52cf4f_0_471"/>
          <p:cNvSpPr txBox="1"/>
          <p:nvPr/>
        </p:nvSpPr>
        <p:spPr>
          <a:xfrm>
            <a:off x="684740" y="1428759"/>
            <a:ext cx="10822500" cy="5974672"/>
          </a:xfrm>
          <a:prstGeom prst="rect">
            <a:avLst/>
          </a:prstGeom>
          <a:noFill/>
          <a:ln>
            <a:noFill/>
          </a:ln>
        </p:spPr>
        <p:txBody>
          <a:bodyPr spcFirstLastPara="1" wrap="square" lIns="45700" tIns="45700" rIns="45700" bIns="45700" anchor="t" anchorCtr="0">
            <a:spAutoFit/>
          </a:bodyPr>
          <a:lstStyle/>
          <a:p>
            <a:pPr marL="0" marR="7620" lvl="0" indent="0" algn="just" rtl="0">
              <a:lnSpc>
                <a:spcPct val="115000"/>
              </a:lnSpc>
              <a:spcBef>
                <a:spcPts val="0"/>
              </a:spcBef>
              <a:spcAft>
                <a:spcPts val="0"/>
              </a:spcAft>
              <a:buClr>
                <a:srgbClr val="1F497D"/>
              </a:buClr>
              <a:buSzPts val="1600"/>
              <a:buFont typeface="Calibri"/>
              <a:buNone/>
            </a:pPr>
            <a:r>
              <a:rPr lang="pt-BR" sz="1800" b="1" i="0" u="none" strike="noStrike" cap="none" dirty="0">
                <a:solidFill>
                  <a:srgbClr val="1F497D"/>
                </a:solidFill>
                <a:latin typeface="Arial"/>
                <a:ea typeface="Arial"/>
                <a:cs typeface="Arial"/>
                <a:sym typeface="Arial"/>
              </a:rPr>
              <a:t>Características do Setor Hospitalar:</a:t>
            </a:r>
            <a:endParaRPr sz="1800" b="1" i="0" u="none" strike="noStrike" cap="none" dirty="0">
              <a:solidFill>
                <a:srgbClr val="1F497D"/>
              </a:solidFill>
              <a:latin typeface="Arial"/>
              <a:ea typeface="Arial"/>
              <a:cs typeface="Arial"/>
              <a:sym typeface="Arial"/>
            </a:endParaRPr>
          </a:p>
          <a:p>
            <a:pPr indent="457200" algn="just">
              <a:spcBef>
                <a:spcPts val="600"/>
              </a:spcBef>
              <a:spcAft>
                <a:spcPts val="600"/>
              </a:spcAft>
            </a:pPr>
            <a:endParaRPr lang="pt-BR" sz="1800" b="1" dirty="0">
              <a:solidFill>
                <a:srgbClr val="002060"/>
              </a:solidFill>
              <a:ea typeface="MS Mincho" panose="02020609040205080304" pitchFamily="49" charset="-128"/>
            </a:endParaRPr>
          </a:p>
          <a:p>
            <a:pPr marL="285750" indent="-285750" algn="just">
              <a:spcBef>
                <a:spcPts val="600"/>
              </a:spcBef>
              <a:spcAft>
                <a:spcPts val="600"/>
              </a:spcAft>
              <a:buFont typeface="Arial" panose="020B0604020202020204" pitchFamily="34" charset="0"/>
              <a:buChar char="•"/>
            </a:pPr>
            <a:r>
              <a:rPr lang="pt-BR" sz="1700"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De acordo com estimativas elaboradas pela Anahp com base em dados da Organização para a Cooperação e Desenvolvimento Econômico (OCDE), da Secretaria do Tesouro Nacional (STN) e da Agência Nacional de Saúde Suplementar (ANS), as despesas com saúde movimentaram recursos equivalentes a 9,30% do PIB brasileiro em 2020, ou R$ 692,88 bilhões (em valores correntes). Desse total, R$ 304,41 bilhões foram recursos públicos (43,93% do total) e R$ 388,47 bilhões, recursos privados (56,07% do total); </a:t>
            </a:r>
          </a:p>
          <a:p>
            <a:pPr marL="285750" indent="-285750" algn="just">
              <a:spcBef>
                <a:spcPts val="600"/>
              </a:spcBef>
              <a:spcAft>
                <a:spcPts val="600"/>
              </a:spcAft>
              <a:buFont typeface="Arial" panose="020B0604020202020204" pitchFamily="34" charset="0"/>
              <a:buChar char="•"/>
            </a:pPr>
            <a:r>
              <a:rPr lang="pt-BR" sz="1700"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Considerando ainda o ano de 2020, o mercado de trabalho no setor de saúde gerou um volume considerável de vagas com carteira assinada. Foram 111 mil empregos formais gerados na saúde, sendo 78,7 mil vagas geradas pelas atividades de atendimento hospitalar, o que representou 70,9% das vagas criadas no setor de saúde como um todo. Até setembro de 2021, o saldo acumulado de admissões e desligamentos no setor de saúde foi de 176,4 mil vagas, sendo 67,9 mil nas atividades de atendimento hospitalar, correspondente a 38,5% do saldo de empregos no setor de saúde;</a:t>
            </a:r>
          </a:p>
          <a:p>
            <a:pPr marL="285750" indent="-285750" algn="just">
              <a:spcBef>
                <a:spcPts val="600"/>
              </a:spcBef>
              <a:spcAft>
                <a:spcPts val="600"/>
              </a:spcAft>
              <a:buFont typeface="Arial" panose="020B0604020202020204" pitchFamily="34" charset="0"/>
              <a:buChar char="•"/>
            </a:pPr>
            <a:r>
              <a:rPr lang="pt-BR" sz="1800"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rPr>
              <a:t>Segundo estimativas da Anahp, os encargos sobre a folha de pagamento representam atualmente 7,30% da receita bruta dos hospitais privados com fins lucrativos.</a:t>
            </a:r>
          </a:p>
          <a:p>
            <a:pPr marL="285750" indent="-285750" algn="just">
              <a:spcBef>
                <a:spcPts val="600"/>
              </a:spcBef>
              <a:spcAft>
                <a:spcPts val="600"/>
              </a:spcAft>
              <a:buFont typeface="Arial" panose="020B0604020202020204" pitchFamily="34" charset="0"/>
              <a:buChar char="•"/>
            </a:pPr>
            <a:endParaRPr lang="pt-BR" sz="1700"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endParaRPr>
          </a:p>
          <a:p>
            <a:pPr marL="285750" indent="-285750" algn="just">
              <a:spcBef>
                <a:spcPts val="600"/>
              </a:spcBef>
              <a:spcAft>
                <a:spcPts val="600"/>
              </a:spcAft>
              <a:buFont typeface="Arial" panose="020B0604020202020204" pitchFamily="34" charset="0"/>
              <a:buChar char="•"/>
            </a:pPr>
            <a:endParaRPr lang="pt-BR" sz="1800" dirty="0">
              <a:solidFill>
                <a:schemeClr val="accent1">
                  <a:lumMod val="75000"/>
                </a:schemeClr>
              </a:solidFill>
              <a:effectLst/>
              <a:latin typeface="Arial" panose="020B0604020202020204" pitchFamily="34" charset="0"/>
              <a:ea typeface="MS Mincho" panose="02020609040205080304" pitchFamily="49" charset="-128"/>
              <a:cs typeface="Times New Roman" panose="02020603050405020304" pitchFamily="18" charset="0"/>
            </a:endParaRPr>
          </a:p>
          <a:p>
            <a:pPr marL="457200" marR="0" lvl="0" indent="0" algn="just" rtl="0">
              <a:lnSpc>
                <a:spcPct val="115000"/>
              </a:lnSpc>
              <a:spcBef>
                <a:spcPts val="0"/>
              </a:spcBef>
              <a:spcAft>
                <a:spcPts val="0"/>
              </a:spcAft>
              <a:buClr>
                <a:srgbClr val="000000"/>
              </a:buClr>
              <a:buSzPts val="1700"/>
              <a:buFont typeface="Arial"/>
              <a:buNone/>
            </a:pPr>
            <a:endParaRPr lang="pt-BR" sz="1700" b="0" i="0" u="none" strike="noStrike" cap="none" dirty="0">
              <a:solidFill>
                <a:srgbClr val="002060"/>
              </a:solidFill>
              <a:latin typeface="Arial"/>
              <a:ea typeface="Arial"/>
              <a:cs typeface="Arial"/>
              <a:sym typeface="Arial"/>
            </a:endParaRPr>
          </a:p>
        </p:txBody>
      </p:sp>
    </p:spTree>
    <p:extLst>
      <p:ext uri="{BB962C8B-B14F-4D97-AF65-F5344CB8AC3E}">
        <p14:creationId xmlns:p14="http://schemas.microsoft.com/office/powerpoint/2010/main" val="2764095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sp>
        <p:nvSpPr>
          <p:cNvPr id="231" name="Google Shape;231;g1011c52cf4f_0_427"/>
          <p:cNvSpPr/>
          <p:nvPr/>
        </p:nvSpPr>
        <p:spPr>
          <a:xfrm>
            <a:off x="652428" y="473274"/>
            <a:ext cx="10944000" cy="2886000"/>
          </a:xfrm>
          <a:prstGeom prst="rect">
            <a:avLst/>
          </a:prstGeom>
          <a:noFill/>
          <a:ln>
            <a:noFill/>
          </a:ln>
        </p:spPr>
        <p:txBody>
          <a:bodyPr spcFirstLastPara="1" wrap="square" lIns="91425" tIns="45700" rIns="91425" bIns="45700" anchor="t" anchorCtr="0">
            <a:noAutofit/>
          </a:bodyPr>
          <a:lstStyle/>
          <a:p>
            <a:pPr marL="0" marR="7620" lvl="0" indent="0" algn="just" rtl="0">
              <a:lnSpc>
                <a:spcPct val="115000"/>
              </a:lnSpc>
              <a:spcBef>
                <a:spcPts val="0"/>
              </a:spcBef>
              <a:spcAft>
                <a:spcPts val="0"/>
              </a:spcAft>
              <a:buClr>
                <a:schemeClr val="dk2"/>
              </a:buClr>
              <a:buSzPts val="1800"/>
              <a:buFont typeface="Calibri"/>
              <a:buNone/>
            </a:pPr>
            <a:r>
              <a:rPr lang="pt-BR" sz="2400" b="1" i="0" u="none" strike="noStrike" cap="none">
                <a:solidFill>
                  <a:srgbClr val="0070C0"/>
                </a:solidFill>
                <a:latin typeface="Arial"/>
                <a:ea typeface="Arial"/>
                <a:cs typeface="Arial"/>
                <a:sym typeface="Arial"/>
              </a:rPr>
              <a:t>Tributação do Setor de Saúde no Brasil e no Mundo</a:t>
            </a:r>
            <a:endParaRPr sz="2400" b="1" i="0" u="none" strike="noStrike" cap="none">
              <a:solidFill>
                <a:srgbClr val="0070C0"/>
              </a:solidFill>
              <a:latin typeface="Arial"/>
              <a:ea typeface="Arial"/>
              <a:cs typeface="Arial"/>
              <a:sym typeface="Arial"/>
            </a:endParaRPr>
          </a:p>
          <a:p>
            <a:pPr marL="0" marR="7620" lvl="0" indent="0" algn="just" rtl="0">
              <a:lnSpc>
                <a:spcPct val="115000"/>
              </a:lnSpc>
              <a:spcBef>
                <a:spcPts val="0"/>
              </a:spcBef>
              <a:spcAft>
                <a:spcPts val="0"/>
              </a:spcAft>
              <a:buClr>
                <a:schemeClr val="dk2"/>
              </a:buClr>
              <a:buSzPts val="1800"/>
              <a:buFont typeface="Calibri"/>
              <a:buNone/>
            </a:pPr>
            <a:r>
              <a:rPr lang="pt-BR" sz="1700" b="1" i="0" u="none" strike="noStrike" cap="none">
                <a:solidFill>
                  <a:srgbClr val="002060"/>
                </a:solidFill>
                <a:latin typeface="Calibri"/>
                <a:ea typeface="Calibri"/>
                <a:cs typeface="Calibri"/>
                <a:sym typeface="Calibri"/>
              </a:rPr>
              <a:t>O setor é tratado com tributação diferenciada pelos países que compõem a OCDE.</a:t>
            </a:r>
            <a:endParaRPr sz="1700" b="1" i="0" u="none" strike="noStrike" cap="none">
              <a:solidFill>
                <a:srgbClr val="002060"/>
              </a:solidFill>
              <a:latin typeface="Calibri"/>
              <a:ea typeface="Calibri"/>
              <a:cs typeface="Calibri"/>
              <a:sym typeface="Calibri"/>
            </a:endParaRPr>
          </a:p>
          <a:p>
            <a:pPr marL="185737" marR="7620" lvl="0" indent="0" algn="just" rtl="0">
              <a:lnSpc>
                <a:spcPct val="110000"/>
              </a:lnSpc>
              <a:spcBef>
                <a:spcPts val="0"/>
              </a:spcBef>
              <a:spcAft>
                <a:spcPts val="0"/>
              </a:spcAft>
              <a:buClr>
                <a:schemeClr val="dk2"/>
              </a:buClr>
              <a:buSzPts val="1800"/>
              <a:buFont typeface="Calibri"/>
              <a:buNone/>
            </a:pPr>
            <a:endParaRPr sz="1800" b="1" i="0" u="none" strike="noStrike" cap="none">
              <a:solidFill>
                <a:schemeClr val="dk2"/>
              </a:solidFill>
              <a:latin typeface="Calibri"/>
              <a:ea typeface="Calibri"/>
              <a:cs typeface="Calibri"/>
              <a:sym typeface="Calibri"/>
            </a:endParaRPr>
          </a:p>
          <a:p>
            <a:pPr marL="0" marR="7620" lvl="0" indent="0" algn="just" rtl="0">
              <a:lnSpc>
                <a:spcPct val="110000"/>
              </a:lnSpc>
              <a:spcBef>
                <a:spcPts val="100"/>
              </a:spcBef>
              <a:spcAft>
                <a:spcPts val="0"/>
              </a:spcAft>
              <a:buClr>
                <a:srgbClr val="000000"/>
              </a:buClr>
              <a:buSzPts val="1800"/>
              <a:buFont typeface="Arial"/>
              <a:buNone/>
            </a:pPr>
            <a:endParaRPr sz="1800" b="0" i="0" u="none" strike="noStrike" cap="none">
              <a:solidFill>
                <a:srgbClr val="1F497D"/>
              </a:solidFill>
              <a:latin typeface="Calibri"/>
              <a:ea typeface="Calibri"/>
              <a:cs typeface="Calibri"/>
              <a:sym typeface="Calibri"/>
            </a:endParaRPr>
          </a:p>
        </p:txBody>
      </p:sp>
      <p:sp>
        <p:nvSpPr>
          <p:cNvPr id="232" name="Google Shape;232;g1011c52cf4f_0_427"/>
          <p:cNvSpPr/>
          <p:nvPr/>
        </p:nvSpPr>
        <p:spPr>
          <a:xfrm>
            <a:off x="665599" y="6035040"/>
            <a:ext cx="5692997" cy="25031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300"/>
              <a:buFont typeface="Arial"/>
              <a:buNone/>
            </a:pPr>
            <a:r>
              <a:rPr lang="pt-BR" sz="1300" b="0" i="0" u="none" strike="noStrike" cap="none">
                <a:solidFill>
                  <a:srgbClr val="1F497D"/>
                </a:solidFill>
                <a:latin typeface="Calibri"/>
                <a:ea typeface="Calibri"/>
                <a:cs typeface="Calibri"/>
                <a:sym typeface="Calibri"/>
              </a:rPr>
              <a:t>Fonte: </a:t>
            </a:r>
            <a:r>
              <a:rPr lang="pt-BR" sz="1300" b="0" i="1" u="none" strike="noStrike" cap="none">
                <a:solidFill>
                  <a:srgbClr val="1F497D"/>
                </a:solidFill>
                <a:latin typeface="Calibri"/>
                <a:ea typeface="Calibri"/>
                <a:cs typeface="Calibri"/>
                <a:sym typeface="Calibri"/>
              </a:rPr>
              <a:t>Worldwide VAT, GST and Sales Tax Guide 2018, </a:t>
            </a:r>
            <a:r>
              <a:rPr lang="pt-BR" sz="1300" b="0" i="0" u="none" strike="noStrike" cap="none">
                <a:solidFill>
                  <a:srgbClr val="1F497D"/>
                </a:solidFill>
                <a:latin typeface="Calibri"/>
                <a:ea typeface="Calibri"/>
                <a:cs typeface="Calibri"/>
                <a:sym typeface="Calibri"/>
              </a:rPr>
              <a:t>Ernest Young GM Limited.  </a:t>
            </a:r>
            <a:endParaRPr sz="1600" b="1" i="0" u="none" strike="noStrike" cap="none">
              <a:solidFill>
                <a:srgbClr val="1F497D"/>
              </a:solidFill>
              <a:latin typeface="Calibri"/>
              <a:ea typeface="Calibri"/>
              <a:cs typeface="Calibri"/>
              <a:sym typeface="Calibri"/>
            </a:endParaRPr>
          </a:p>
        </p:txBody>
      </p:sp>
      <p:graphicFrame>
        <p:nvGraphicFramePr>
          <p:cNvPr id="233" name="Google Shape;233;g1011c52cf4f_0_427"/>
          <p:cNvGraphicFramePr/>
          <p:nvPr/>
        </p:nvGraphicFramePr>
        <p:xfrm>
          <a:off x="757788" y="1492475"/>
          <a:ext cx="10676425" cy="4330250"/>
        </p:xfrm>
        <a:graphic>
          <a:graphicData uri="http://schemas.openxmlformats.org/drawingml/2006/table">
            <a:tbl>
              <a:tblPr>
                <a:noFill/>
                <a:tableStyleId>{16E7CC3D-0DEB-4737-96CD-0C93B7E936FE}</a:tableStyleId>
              </a:tblPr>
              <a:tblGrid>
                <a:gridCol w="1716475">
                  <a:extLst>
                    <a:ext uri="{9D8B030D-6E8A-4147-A177-3AD203B41FA5}">
                      <a16:colId xmlns:a16="http://schemas.microsoft.com/office/drawing/2014/main" xmlns="" val="20000"/>
                    </a:ext>
                  </a:extLst>
                </a:gridCol>
                <a:gridCol w="4531500">
                  <a:extLst>
                    <a:ext uri="{9D8B030D-6E8A-4147-A177-3AD203B41FA5}">
                      <a16:colId xmlns:a16="http://schemas.microsoft.com/office/drawing/2014/main" xmlns="" val="20001"/>
                    </a:ext>
                  </a:extLst>
                </a:gridCol>
                <a:gridCol w="2145600">
                  <a:extLst>
                    <a:ext uri="{9D8B030D-6E8A-4147-A177-3AD203B41FA5}">
                      <a16:colId xmlns:a16="http://schemas.microsoft.com/office/drawing/2014/main" xmlns="" val="20002"/>
                    </a:ext>
                  </a:extLst>
                </a:gridCol>
                <a:gridCol w="2282850">
                  <a:extLst>
                    <a:ext uri="{9D8B030D-6E8A-4147-A177-3AD203B41FA5}">
                      <a16:colId xmlns:a16="http://schemas.microsoft.com/office/drawing/2014/main" xmlns="" val="20003"/>
                    </a:ext>
                  </a:extLst>
                </a:gridCol>
              </a:tblGrid>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b="1" u="none" strike="noStrike" cap="none">
                          <a:solidFill>
                            <a:schemeClr val="lt1"/>
                          </a:solidFill>
                        </a:rPr>
                        <a:t>País</a:t>
                      </a:r>
                      <a:endParaRPr sz="1000" b="1" u="none" strike="noStrike" cap="none">
                        <a:solidFill>
                          <a:schemeClr val="lt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F549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0: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b="1" u="none" strike="noStrike" cap="none">
                          <a:solidFill>
                            <a:schemeClr val="lt1"/>
                          </a:solidFill>
                        </a:rPr>
                        <a:t>Descrição do serviço</a:t>
                      </a:r>
                      <a:endParaRPr sz="1000" b="1" u="none" strike="noStrike" cap="none">
                        <a:solidFill>
                          <a:schemeClr val="lt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F549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0: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b="1" u="none" strike="noStrike" cap="none">
                          <a:solidFill>
                            <a:schemeClr val="lt1"/>
                          </a:solidFill>
                        </a:rPr>
                        <a:t>Alíquota Geral</a:t>
                      </a:r>
                      <a:endParaRPr sz="1000" b="1" u="none" strike="noStrike" cap="none">
                        <a:solidFill>
                          <a:schemeClr val="lt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F549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0: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b="1" u="none" strike="noStrike" cap="none">
                          <a:solidFill>
                            <a:schemeClr val="lt1"/>
                          </a:solidFill>
                        </a:rPr>
                        <a:t>Alíquota Aplicada</a:t>
                      </a:r>
                      <a:endParaRPr sz="1000" b="1" u="none" strike="noStrike" cap="none">
                        <a:solidFill>
                          <a:schemeClr val="lt1"/>
                        </a:solidFill>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F549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0:3"/>
                      </a:ext>
                    </a:extLst>
                  </a:tcPr>
                </a:tc>
                <a:extLst>
                  <a:ext uri="{0D108BD9-81ED-4DB2-BD59-A6C34878D82A}">
                    <a16:rowId xmlns:a16="http://schemas.microsoft.com/office/drawing/2014/main" xmlns="" val="10000"/>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Hungria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Human medical care</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27%</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3"/>
                      </a:ext>
                    </a:extLst>
                  </a:tcPr>
                </a:tc>
                <a:extLst>
                  <a:ext uri="{0D108BD9-81ED-4DB2-BD59-A6C34878D82A}">
                    <a16:rowId xmlns:a16="http://schemas.microsoft.com/office/drawing/2014/main" xmlns="" val="10001"/>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Croácia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2: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Hospital services and health care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2: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25%</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2: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2:3"/>
                      </a:ext>
                    </a:extLst>
                  </a:tcPr>
                </a:tc>
                <a:extLst>
                  <a:ext uri="{0D108BD9-81ED-4DB2-BD59-A6C34878D82A}">
                    <a16:rowId xmlns:a16="http://schemas.microsoft.com/office/drawing/2014/main" xmlns="" val="10002"/>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Dinamarca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3: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Medical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3: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25%</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3: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3:3"/>
                      </a:ext>
                    </a:extLst>
                  </a:tcPr>
                </a:tc>
                <a:extLst>
                  <a:ext uri="{0D108BD9-81ED-4DB2-BD59-A6C34878D82A}">
                    <a16:rowId xmlns:a16="http://schemas.microsoft.com/office/drawing/2014/main" xmlns="" val="10003"/>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Noruega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4: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Medical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4: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25%</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4: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4:3"/>
                      </a:ext>
                    </a:extLst>
                  </a:tcPr>
                </a:tc>
                <a:extLst>
                  <a:ext uri="{0D108BD9-81ED-4DB2-BD59-A6C34878D82A}">
                    <a16:rowId xmlns:a16="http://schemas.microsoft.com/office/drawing/2014/main" xmlns="" val="10004"/>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Suécia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5: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Medical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5: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25%</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5: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5:3"/>
                      </a:ext>
                    </a:extLst>
                  </a:tcPr>
                </a:tc>
                <a:extLst>
                  <a:ext uri="{0D108BD9-81ED-4DB2-BD59-A6C34878D82A}">
                    <a16:rowId xmlns:a16="http://schemas.microsoft.com/office/drawing/2014/main" xmlns="" val="10005"/>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Finlândia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6: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Health and welfare</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6: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24%</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6: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6:3"/>
                      </a:ext>
                    </a:extLst>
                  </a:tcPr>
                </a:tc>
                <a:extLst>
                  <a:ext uri="{0D108BD9-81ED-4DB2-BD59-A6C34878D82A}">
                    <a16:rowId xmlns:a16="http://schemas.microsoft.com/office/drawing/2014/main" xmlns="" val="10006"/>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Grécia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7: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Health care</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7: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24%</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7: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7:3"/>
                      </a:ext>
                    </a:extLst>
                  </a:tcPr>
                </a:tc>
                <a:extLst>
                  <a:ext uri="{0D108BD9-81ED-4DB2-BD59-A6C34878D82A}">
                    <a16:rowId xmlns:a16="http://schemas.microsoft.com/office/drawing/2014/main" xmlns="" val="10007"/>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Islândia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8: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Medical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8: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24%</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8: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8:3"/>
                      </a:ext>
                    </a:extLst>
                  </a:tcPr>
                </a:tc>
                <a:extLst>
                  <a:ext uri="{0D108BD9-81ED-4DB2-BD59-A6C34878D82A}">
                    <a16:rowId xmlns:a16="http://schemas.microsoft.com/office/drawing/2014/main" xmlns="" val="10008"/>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Polônia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9: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Health care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9: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23%</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9: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9:3"/>
                      </a:ext>
                    </a:extLst>
                  </a:tcPr>
                </a:tc>
                <a:extLst>
                  <a:ext uri="{0D108BD9-81ED-4DB2-BD59-A6C34878D82A}">
                    <a16:rowId xmlns:a16="http://schemas.microsoft.com/office/drawing/2014/main" xmlns="" val="10009"/>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Portugal</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0: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Medical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0: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23%</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0: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0:3"/>
                      </a:ext>
                    </a:extLst>
                  </a:tcPr>
                </a:tc>
                <a:extLst>
                  <a:ext uri="{0D108BD9-81ED-4DB2-BD59-A6C34878D82A}">
                    <a16:rowId xmlns:a16="http://schemas.microsoft.com/office/drawing/2014/main" xmlns="" val="10010"/>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Eslovênia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1: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Health care and medical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1: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22%</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1: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1:3"/>
                      </a:ext>
                    </a:extLst>
                  </a:tcPr>
                </a:tc>
                <a:extLst>
                  <a:ext uri="{0D108BD9-81ED-4DB2-BD59-A6C34878D82A}">
                    <a16:rowId xmlns:a16="http://schemas.microsoft.com/office/drawing/2014/main" xmlns="" val="10011"/>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Itália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2: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Medical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2: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22%</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2: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2:3"/>
                      </a:ext>
                    </a:extLst>
                  </a:tcPr>
                </a:tc>
                <a:extLst>
                  <a:ext uri="{0D108BD9-81ED-4DB2-BD59-A6C34878D82A}">
                    <a16:rowId xmlns:a16="http://schemas.microsoft.com/office/drawing/2014/main" xmlns="" val="10012"/>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Uruguai</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3: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Health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3: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22%</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3: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10%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3:3"/>
                      </a:ext>
                    </a:extLst>
                  </a:tcPr>
                </a:tc>
                <a:extLst>
                  <a:ext uri="{0D108BD9-81ED-4DB2-BD59-A6C34878D82A}">
                    <a16:rowId xmlns:a16="http://schemas.microsoft.com/office/drawing/2014/main" xmlns="" val="10013"/>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Bélgica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4: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Services of doctors and dentists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4: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21%</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4: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4:3"/>
                      </a:ext>
                    </a:extLst>
                  </a:tcPr>
                </a:tc>
                <a:extLst>
                  <a:ext uri="{0D108BD9-81ED-4DB2-BD59-A6C34878D82A}">
                    <a16:rowId xmlns:a16="http://schemas.microsoft.com/office/drawing/2014/main" xmlns="" val="10014"/>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Espanha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5: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Medical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5: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21%</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5: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5:3"/>
                      </a:ext>
                    </a:extLst>
                  </a:tcPr>
                </a:tc>
                <a:extLst>
                  <a:ext uri="{0D108BD9-81ED-4DB2-BD59-A6C34878D82A}">
                    <a16:rowId xmlns:a16="http://schemas.microsoft.com/office/drawing/2014/main" xmlns="" val="10015"/>
                  </a:ext>
                </a:extLst>
              </a:tr>
              <a:tr h="2379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Holanda</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6:0"/>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Medical services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6:1"/>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21%</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6:2"/>
                      </a:ext>
                    </a:extLst>
                  </a:tcPr>
                </a:tc>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0</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6:3"/>
                      </a:ext>
                    </a:extLst>
                  </a:tcPr>
                </a:tc>
                <a:extLst>
                  <a:ext uri="{0D108BD9-81ED-4DB2-BD59-A6C34878D82A}">
                    <a16:rowId xmlns:a16="http://schemas.microsoft.com/office/drawing/2014/main" xmlns="" val="10016"/>
                  </a:ext>
                </a:extLst>
              </a:tr>
              <a:tr h="285525">
                <a:tc>
                  <a:txBody>
                    <a:bodyPr/>
                    <a:lstStyle/>
                    <a:p>
                      <a:pPr marL="0" marR="0" lvl="0" indent="0" algn="ctr" rtl="0">
                        <a:lnSpc>
                          <a:spcPct val="115000"/>
                        </a:lnSpc>
                        <a:spcBef>
                          <a:spcPts val="0"/>
                        </a:spcBef>
                        <a:spcAft>
                          <a:spcPts val="0"/>
                        </a:spcAft>
                        <a:buClr>
                          <a:srgbClr val="000000"/>
                        </a:buClr>
                        <a:buSzPts val="1000"/>
                        <a:buFont typeface="Arial"/>
                        <a:buNone/>
                      </a:pPr>
                      <a:r>
                        <a:rPr lang="pt-BR" sz="1000" u="none" strike="noStrike" cap="none"/>
                        <a:t>Brasil*</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7:0"/>
                      </a:ext>
                    </a:extLst>
                  </a:tcP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7:1"/>
                      </a:ext>
                    </a:extLst>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000" u="none" strike="noStrike" cap="none"/>
                        <a:t>35%</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7:2"/>
                      </a:ext>
                    </a:extLst>
                  </a:tcPr>
                </a:tc>
                <a:tc>
                  <a:txBody>
                    <a:bodyPr/>
                    <a:lstStyle/>
                    <a:p>
                      <a:pPr marL="0" marR="0" lvl="0" indent="0" algn="ctr" rtl="0">
                        <a:lnSpc>
                          <a:spcPct val="100000"/>
                        </a:lnSpc>
                        <a:spcBef>
                          <a:spcPts val="0"/>
                        </a:spcBef>
                        <a:spcAft>
                          <a:spcPts val="0"/>
                        </a:spcAft>
                        <a:buClr>
                          <a:srgbClr val="000000"/>
                        </a:buClr>
                        <a:buSzPts val="1000"/>
                        <a:buFont typeface="Arial"/>
                        <a:buNone/>
                      </a:pPr>
                      <a:r>
                        <a:rPr lang="pt-BR" sz="1000" u="none" strike="noStrike" cap="none"/>
                        <a:t>ISS + PIS/COFINS + ICMS</a:t>
                      </a:r>
                      <a:endParaRPr sz="1000" u="none" strike="noStrike" cap="none"/>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ellId="233:17:3"/>
                      </a:ext>
                    </a:extLst>
                  </a:tcPr>
                </a:tc>
                <a:extLst>
                  <a:ext uri="{0D108BD9-81ED-4DB2-BD59-A6C34878D82A}">
                    <a16:rowId xmlns:a16="http://schemas.microsoft.com/office/drawing/2014/main" xmlns="" val="1001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g1011c52cf4f_0_438"/>
          <p:cNvSpPr txBox="1"/>
          <p:nvPr/>
        </p:nvSpPr>
        <p:spPr>
          <a:xfrm>
            <a:off x="4293150" y="2951250"/>
            <a:ext cx="3605700" cy="955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2F549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pt-BR" sz="2800" b="1" i="0" u="none" strike="noStrike" cap="none">
                <a:solidFill>
                  <a:srgbClr val="2F5496"/>
                </a:solidFill>
                <a:latin typeface="Calibri"/>
                <a:ea typeface="Calibri"/>
                <a:cs typeface="Calibri"/>
                <a:sym typeface="Calibri"/>
              </a:rPr>
              <a:t>REFORMA TRIBUTÁRIA</a:t>
            </a:r>
            <a:endParaRPr sz="1400" b="0" i="0" u="none" strike="noStrike" cap="none">
              <a:solidFill>
                <a:srgbClr val="2F549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rgbClr val="2F5496"/>
              </a:solidFill>
              <a:latin typeface="Calibri"/>
              <a:ea typeface="Calibri"/>
              <a:cs typeface="Calibri"/>
              <a:sym typeface="Calibri"/>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sp>
        <p:nvSpPr>
          <p:cNvPr id="256" name="Google Shape;256;g1011c52cf4f_0_452"/>
          <p:cNvSpPr txBox="1"/>
          <p:nvPr/>
        </p:nvSpPr>
        <p:spPr>
          <a:xfrm>
            <a:off x="623900" y="401543"/>
            <a:ext cx="10065600" cy="446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A23B"/>
              </a:buClr>
              <a:buSzPts val="2000"/>
              <a:buFont typeface="Calibri"/>
              <a:buNone/>
            </a:pPr>
            <a:r>
              <a:rPr lang="pt-BR" sz="2300" b="1" i="0" u="none" strike="noStrike" cap="none">
                <a:solidFill>
                  <a:srgbClr val="0070C0"/>
                </a:solidFill>
                <a:latin typeface="Arial"/>
                <a:ea typeface="Arial"/>
                <a:cs typeface="Arial"/>
                <a:sym typeface="Arial"/>
              </a:rPr>
              <a:t>Reforma Tributária – PEC nº 110/19 e PL n° 3.887/20</a:t>
            </a:r>
            <a:endParaRPr sz="1800" b="0" i="0" u="none" strike="noStrike" cap="none">
              <a:solidFill>
                <a:srgbClr val="0070C0"/>
              </a:solidFill>
              <a:latin typeface="Arial"/>
              <a:ea typeface="Arial"/>
              <a:cs typeface="Arial"/>
              <a:sym typeface="Arial"/>
            </a:endParaRPr>
          </a:p>
        </p:txBody>
      </p:sp>
      <p:sp>
        <p:nvSpPr>
          <p:cNvPr id="257" name="Google Shape;257;g1011c52cf4f_0_452"/>
          <p:cNvSpPr/>
          <p:nvPr/>
        </p:nvSpPr>
        <p:spPr>
          <a:xfrm>
            <a:off x="624000" y="1678050"/>
            <a:ext cx="10944000" cy="3501900"/>
          </a:xfrm>
          <a:prstGeom prst="rect">
            <a:avLst/>
          </a:prstGeom>
          <a:noFill/>
          <a:ln>
            <a:noFill/>
          </a:ln>
        </p:spPr>
        <p:txBody>
          <a:bodyPr spcFirstLastPara="1" wrap="square" lIns="91425" tIns="45700" rIns="91425" bIns="45700" anchor="t" anchorCtr="0">
            <a:noAutofit/>
          </a:bodyPr>
          <a:lstStyle/>
          <a:p>
            <a:pPr marL="0" marR="7620" lvl="0" indent="0" algn="just" rtl="0">
              <a:lnSpc>
                <a:spcPct val="110000"/>
              </a:lnSpc>
              <a:spcBef>
                <a:spcPts val="0"/>
              </a:spcBef>
              <a:spcAft>
                <a:spcPts val="0"/>
              </a:spcAft>
              <a:buClr>
                <a:srgbClr val="000000"/>
              </a:buClr>
              <a:buSzPts val="1800"/>
              <a:buFont typeface="Arial"/>
              <a:buNone/>
            </a:pPr>
            <a:r>
              <a:rPr lang="pt-BR" sz="1800" b="1" i="0" u="none" strike="noStrike" cap="none" dirty="0">
                <a:solidFill>
                  <a:srgbClr val="1F497D"/>
                </a:solidFill>
                <a:latin typeface="Arial"/>
                <a:ea typeface="Arial"/>
                <a:cs typeface="Arial"/>
                <a:sym typeface="Arial"/>
              </a:rPr>
              <a:t>Impactos para o Setor Hospitalar Privado:</a:t>
            </a:r>
            <a:endParaRPr sz="1800" b="1" i="0" u="none" strike="noStrike" cap="none" dirty="0">
              <a:solidFill>
                <a:srgbClr val="1F497D"/>
              </a:solidFill>
              <a:latin typeface="Arial"/>
              <a:ea typeface="Arial"/>
              <a:cs typeface="Arial"/>
              <a:sym typeface="Arial"/>
            </a:endParaRPr>
          </a:p>
          <a:p>
            <a:pPr marL="0" marR="7620" lvl="0" indent="0" algn="just" rtl="0">
              <a:lnSpc>
                <a:spcPct val="110000"/>
              </a:lnSpc>
              <a:spcBef>
                <a:spcPts val="100"/>
              </a:spcBef>
              <a:spcAft>
                <a:spcPts val="0"/>
              </a:spcAft>
              <a:buClr>
                <a:schemeClr val="dk1"/>
              </a:buClr>
              <a:buSzPts val="1800"/>
              <a:buFont typeface="Calibri"/>
              <a:buNone/>
            </a:pPr>
            <a:endParaRPr sz="1800" b="1" i="0" u="none" strike="noStrike" cap="none" dirty="0">
              <a:solidFill>
                <a:srgbClr val="2F5496"/>
              </a:solidFill>
              <a:latin typeface="Arial"/>
              <a:ea typeface="Arial"/>
              <a:cs typeface="Arial"/>
              <a:sym typeface="Arial"/>
            </a:endParaRPr>
          </a:p>
          <a:p>
            <a:pPr marL="468312" marR="0" lvl="0" indent="-285750" algn="just" rtl="0">
              <a:lnSpc>
                <a:spcPct val="100000"/>
              </a:lnSpc>
              <a:spcBef>
                <a:spcPts val="0"/>
              </a:spcBef>
              <a:spcAft>
                <a:spcPts val="0"/>
              </a:spcAft>
              <a:buClr>
                <a:srgbClr val="002060"/>
              </a:buClr>
              <a:buSzPts val="1800"/>
              <a:buFont typeface="Arial"/>
              <a:buChar char="▪"/>
            </a:pPr>
            <a:r>
              <a:rPr lang="pt-BR" sz="1800" b="0" i="0" u="none" strike="noStrike" cap="none" dirty="0">
                <a:solidFill>
                  <a:srgbClr val="002060"/>
                </a:solidFill>
                <a:latin typeface="Arial"/>
                <a:ea typeface="Arial"/>
                <a:cs typeface="Arial"/>
                <a:sym typeface="Arial"/>
              </a:rPr>
              <a:t>Aumento expressivo nominal da alíquota incidente – de 3,65% PIS/COFINS 3,65% para =&gt; 12% CBS;</a:t>
            </a:r>
            <a:endParaRPr sz="1800" b="0" i="0" u="none" strike="noStrike" cap="none" dirty="0">
              <a:solidFill>
                <a:srgbClr val="002060"/>
              </a:solidFill>
              <a:latin typeface="Arial"/>
              <a:ea typeface="Arial"/>
              <a:cs typeface="Arial"/>
              <a:sym typeface="Arial"/>
            </a:endParaRPr>
          </a:p>
          <a:p>
            <a:pPr marL="468312" marR="0" lvl="0" indent="-171450" algn="just" rtl="0">
              <a:lnSpc>
                <a:spcPct val="100000"/>
              </a:lnSpc>
              <a:spcBef>
                <a:spcPts val="0"/>
              </a:spcBef>
              <a:spcAft>
                <a:spcPts val="0"/>
              </a:spcAft>
              <a:buClr>
                <a:schemeClr val="dk1"/>
              </a:buClr>
              <a:buSzPts val="1800"/>
              <a:buFont typeface="Noto Sans Symbols"/>
              <a:buNone/>
            </a:pPr>
            <a:endParaRPr sz="1800" b="0" i="0" u="none" strike="noStrike" cap="none" dirty="0">
              <a:solidFill>
                <a:srgbClr val="002060"/>
              </a:solidFill>
              <a:latin typeface="Arial"/>
              <a:ea typeface="Arial"/>
              <a:cs typeface="Arial"/>
              <a:sym typeface="Arial"/>
            </a:endParaRPr>
          </a:p>
          <a:p>
            <a:pPr marL="468312" marR="0" lvl="0" indent="-285750" algn="just" rtl="0">
              <a:lnSpc>
                <a:spcPct val="100000"/>
              </a:lnSpc>
              <a:spcBef>
                <a:spcPts val="0"/>
              </a:spcBef>
              <a:spcAft>
                <a:spcPts val="0"/>
              </a:spcAft>
              <a:buClr>
                <a:srgbClr val="002060"/>
              </a:buClr>
              <a:buSzPts val="1800"/>
              <a:buFont typeface="Arial"/>
              <a:buChar char="▪"/>
            </a:pPr>
            <a:r>
              <a:rPr lang="pt-BR" sz="1800" b="0" i="0" u="none" strike="noStrike" cap="none" dirty="0">
                <a:solidFill>
                  <a:srgbClr val="002060"/>
                </a:solidFill>
                <a:latin typeface="Arial"/>
                <a:ea typeface="Arial"/>
                <a:cs typeface="Arial"/>
                <a:sym typeface="Arial"/>
              </a:rPr>
              <a:t>Base de créditos reduzida no regime não-cumulativo;</a:t>
            </a:r>
            <a:endParaRPr sz="1800" b="0" i="0" u="none" strike="noStrike" cap="none" dirty="0">
              <a:solidFill>
                <a:srgbClr val="002060"/>
              </a:solidFill>
              <a:latin typeface="Arial"/>
              <a:ea typeface="Arial"/>
              <a:cs typeface="Arial"/>
              <a:sym typeface="Arial"/>
            </a:endParaRPr>
          </a:p>
          <a:p>
            <a:pPr marL="468312" marR="0" lvl="0" indent="-171450" algn="just" rtl="0">
              <a:lnSpc>
                <a:spcPct val="100000"/>
              </a:lnSpc>
              <a:spcBef>
                <a:spcPts val="0"/>
              </a:spcBef>
              <a:spcAft>
                <a:spcPts val="0"/>
              </a:spcAft>
              <a:buClr>
                <a:schemeClr val="dk1"/>
              </a:buClr>
              <a:buSzPts val="1800"/>
              <a:buFont typeface="Noto Sans Symbols"/>
              <a:buNone/>
            </a:pPr>
            <a:endParaRPr sz="1800" b="0" i="0" u="none" strike="noStrike" cap="none" dirty="0">
              <a:solidFill>
                <a:srgbClr val="00206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800"/>
              <a:buFont typeface="Arial"/>
              <a:buNone/>
            </a:pPr>
            <a:r>
              <a:rPr lang="pt-BR" sz="1800" b="0" i="0" u="none" strike="noStrike" cap="none" dirty="0">
                <a:solidFill>
                  <a:srgbClr val="002060"/>
                </a:solidFill>
                <a:latin typeface="Arial"/>
                <a:ea typeface="Arial"/>
                <a:cs typeface="Arial"/>
                <a:sym typeface="Arial"/>
              </a:rPr>
              <a:t>A principal despesa dos hospitais (quase 38%) é com pessoal (direto), o que, no regime não-cumulativo proposto, não geraria crédito.</a:t>
            </a:r>
            <a:endParaRPr sz="1800" b="0" i="0" u="none" strike="noStrike" cap="none" dirty="0">
              <a:solidFill>
                <a:srgbClr val="00206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800"/>
              <a:buFont typeface="Arial"/>
              <a:buNone/>
            </a:pPr>
            <a:endParaRPr sz="1800" b="0" i="0" u="none" strike="noStrike" cap="none" dirty="0">
              <a:solidFill>
                <a:srgbClr val="002060"/>
              </a:solidFill>
              <a:latin typeface="Arial"/>
              <a:ea typeface="Arial"/>
              <a:cs typeface="Arial"/>
              <a:sym typeface="Arial"/>
            </a:endParaRPr>
          </a:p>
          <a:p>
            <a:pPr marL="468312" marR="0" lvl="0" indent="-285750" algn="just" rtl="0">
              <a:lnSpc>
                <a:spcPct val="100000"/>
              </a:lnSpc>
              <a:spcBef>
                <a:spcPts val="0"/>
              </a:spcBef>
              <a:spcAft>
                <a:spcPts val="0"/>
              </a:spcAft>
              <a:buClr>
                <a:srgbClr val="002060"/>
              </a:buClr>
              <a:buSzPts val="1800"/>
              <a:buFont typeface="Arial"/>
              <a:buChar char="▪"/>
            </a:pPr>
            <a:r>
              <a:rPr lang="pt-BR" sz="1800" b="0" i="0" u="none" strike="noStrike" cap="none" dirty="0">
                <a:solidFill>
                  <a:srgbClr val="002060"/>
                </a:solidFill>
                <a:latin typeface="Arial"/>
                <a:ea typeface="Arial"/>
                <a:cs typeface="Arial"/>
                <a:sym typeface="Arial"/>
              </a:rPr>
              <a:t>Face às peculiaridades do setor, a alta empregabilidade, e sua relevância, por se tratar de direito fundamental assegurado no art. 196 da CF, sugerem tratamento diferenciado no âmbito da PEC. </a:t>
            </a:r>
            <a:endParaRPr sz="1800" b="0" i="0" u="none" strike="noStrike" cap="none" dirty="0">
              <a:solidFill>
                <a:srgbClr val="00206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1"/>
        <p:cNvGrpSpPr/>
        <p:nvPr/>
      </p:nvGrpSpPr>
      <p:grpSpPr>
        <a:xfrm>
          <a:off x="0" y="0"/>
          <a:ext cx="0" cy="0"/>
          <a:chOff x="0" y="0"/>
          <a:chExt cx="0" cy="0"/>
        </a:xfrm>
      </p:grpSpPr>
      <p:sp>
        <p:nvSpPr>
          <p:cNvPr id="262" name="Google Shape;262;g1011c52cf4f_0_471"/>
          <p:cNvSpPr txBox="1"/>
          <p:nvPr/>
        </p:nvSpPr>
        <p:spPr>
          <a:xfrm>
            <a:off x="623900" y="401543"/>
            <a:ext cx="10065600" cy="4617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A23B"/>
              </a:buClr>
              <a:buSzPts val="2000"/>
              <a:buFont typeface="Calibri"/>
              <a:buNone/>
            </a:pPr>
            <a:r>
              <a:rPr lang="pt-BR" sz="2400" b="1" i="0" u="none" strike="noStrike" cap="none">
                <a:solidFill>
                  <a:srgbClr val="0070C0"/>
                </a:solidFill>
                <a:latin typeface="Arial"/>
                <a:ea typeface="Arial"/>
                <a:cs typeface="Arial"/>
                <a:sym typeface="Arial"/>
              </a:rPr>
              <a:t>Reforma Tributária – PL nº 2337/2021 (Sen. Angelo Coronel)</a:t>
            </a:r>
            <a:endParaRPr sz="1800" b="0" i="0" u="none" strike="noStrike" cap="none">
              <a:solidFill>
                <a:srgbClr val="0070C0"/>
              </a:solidFill>
              <a:latin typeface="Arial"/>
              <a:ea typeface="Arial"/>
              <a:cs typeface="Arial"/>
              <a:sym typeface="Arial"/>
            </a:endParaRPr>
          </a:p>
        </p:txBody>
      </p:sp>
      <p:sp>
        <p:nvSpPr>
          <p:cNvPr id="263" name="Google Shape;263;g1011c52cf4f_0_471"/>
          <p:cNvSpPr txBox="1"/>
          <p:nvPr/>
        </p:nvSpPr>
        <p:spPr>
          <a:xfrm>
            <a:off x="684740" y="1428759"/>
            <a:ext cx="10822500" cy="4000500"/>
          </a:xfrm>
          <a:prstGeom prst="rect">
            <a:avLst/>
          </a:prstGeom>
          <a:noFill/>
          <a:ln>
            <a:noFill/>
          </a:ln>
        </p:spPr>
        <p:txBody>
          <a:bodyPr spcFirstLastPara="1" wrap="square" lIns="45700" tIns="45700" rIns="45700" bIns="45700" anchor="t" anchorCtr="0">
            <a:spAutoFit/>
          </a:bodyPr>
          <a:lstStyle/>
          <a:p>
            <a:pPr marL="0" marR="7620" lvl="0" indent="0" algn="just" rtl="0">
              <a:lnSpc>
                <a:spcPct val="115000"/>
              </a:lnSpc>
              <a:spcBef>
                <a:spcPts val="0"/>
              </a:spcBef>
              <a:spcAft>
                <a:spcPts val="0"/>
              </a:spcAft>
              <a:buClr>
                <a:srgbClr val="1F497D"/>
              </a:buClr>
              <a:buSzPts val="1600"/>
              <a:buFont typeface="Calibri"/>
              <a:buNone/>
            </a:pPr>
            <a:r>
              <a:rPr lang="pt-BR" sz="1800" b="1" i="0" u="none" strike="noStrike" cap="none" dirty="0">
                <a:solidFill>
                  <a:srgbClr val="1F497D"/>
                </a:solidFill>
                <a:latin typeface="Arial"/>
                <a:ea typeface="Arial"/>
                <a:cs typeface="Arial"/>
                <a:sym typeface="Arial"/>
              </a:rPr>
              <a:t>Principais impactos para o setor de saúde:  </a:t>
            </a:r>
            <a:endParaRPr sz="1800" b="1" i="0" u="none" strike="noStrike" cap="none" dirty="0">
              <a:solidFill>
                <a:srgbClr val="1F497D"/>
              </a:solidFill>
              <a:latin typeface="Arial"/>
              <a:ea typeface="Arial"/>
              <a:cs typeface="Arial"/>
              <a:sym typeface="Arial"/>
            </a:endParaRPr>
          </a:p>
          <a:p>
            <a:pPr marL="0" marR="7620" lvl="0" indent="0" algn="just" rtl="0">
              <a:lnSpc>
                <a:spcPct val="115000"/>
              </a:lnSpc>
              <a:spcBef>
                <a:spcPts val="0"/>
              </a:spcBef>
              <a:spcAft>
                <a:spcPts val="0"/>
              </a:spcAft>
              <a:buClr>
                <a:srgbClr val="1F497D"/>
              </a:buClr>
              <a:buSzPts val="1600"/>
              <a:buFont typeface="Calibri"/>
              <a:buNone/>
            </a:pPr>
            <a:endParaRPr sz="1800" b="1" i="0" u="none" strike="noStrike" cap="none" dirty="0">
              <a:solidFill>
                <a:srgbClr val="002060"/>
              </a:solidFill>
              <a:latin typeface="Arial"/>
              <a:ea typeface="Arial"/>
              <a:cs typeface="Arial"/>
              <a:sym typeface="Arial"/>
            </a:endParaRPr>
          </a:p>
          <a:p>
            <a:pPr marL="468312" marR="0" lvl="0" indent="-292100" algn="just" rtl="0">
              <a:lnSpc>
                <a:spcPct val="115000"/>
              </a:lnSpc>
              <a:spcBef>
                <a:spcPts val="0"/>
              </a:spcBef>
              <a:spcAft>
                <a:spcPts val="0"/>
              </a:spcAft>
              <a:buClr>
                <a:srgbClr val="002060"/>
              </a:buClr>
              <a:buSzPts val="1700"/>
              <a:buFont typeface="Arial"/>
              <a:buChar char="▪"/>
            </a:pPr>
            <a:r>
              <a:rPr lang="pt-BR" sz="1700" b="0" i="0" u="none" strike="noStrike" cap="none" dirty="0">
                <a:solidFill>
                  <a:srgbClr val="002060"/>
                </a:solidFill>
                <a:latin typeface="Arial"/>
                <a:ea typeface="Arial"/>
                <a:cs typeface="Arial"/>
                <a:sym typeface="Arial"/>
              </a:rPr>
              <a:t>O setor está sendo diretamente prejudicado pela retirada de benefícios fiscais concedidos há mais de 10 (dez) anos, que garantem isenção ou alíquota zero das contribuições ao PIS e à COFINS para alguns medicamentos, e crédito presumido, no âmbito da não-cumulatividade dessas contribuições sociais, para medicamentos e produtos farmacêuticos industrializados;</a:t>
            </a:r>
            <a:endParaRPr sz="1700" b="0" i="0" u="none" strike="noStrike" cap="none" dirty="0">
              <a:solidFill>
                <a:srgbClr val="002060"/>
              </a:solidFill>
              <a:latin typeface="Arial"/>
              <a:ea typeface="Arial"/>
              <a:cs typeface="Arial"/>
              <a:sym typeface="Arial"/>
            </a:endParaRPr>
          </a:p>
          <a:p>
            <a:pPr marL="457200" marR="0" lvl="0" indent="0" algn="just" rtl="0">
              <a:lnSpc>
                <a:spcPct val="115000"/>
              </a:lnSpc>
              <a:spcBef>
                <a:spcPts val="0"/>
              </a:spcBef>
              <a:spcAft>
                <a:spcPts val="0"/>
              </a:spcAft>
              <a:buClr>
                <a:srgbClr val="000000"/>
              </a:buClr>
              <a:buSzPts val="1700"/>
              <a:buFont typeface="Arial"/>
              <a:buNone/>
            </a:pPr>
            <a:endParaRPr sz="1700" b="0" i="0" u="none" strike="noStrike" cap="none" dirty="0">
              <a:solidFill>
                <a:srgbClr val="002060"/>
              </a:solidFill>
              <a:latin typeface="Arial"/>
              <a:ea typeface="Arial"/>
              <a:cs typeface="Arial"/>
              <a:sym typeface="Arial"/>
            </a:endParaRPr>
          </a:p>
          <a:p>
            <a:pPr marL="468312" marR="0" lvl="0" indent="-292100" algn="just" rtl="0">
              <a:lnSpc>
                <a:spcPct val="115000"/>
              </a:lnSpc>
              <a:spcBef>
                <a:spcPts val="0"/>
              </a:spcBef>
              <a:spcAft>
                <a:spcPts val="0"/>
              </a:spcAft>
              <a:buClr>
                <a:srgbClr val="002060"/>
              </a:buClr>
              <a:buSzPts val="1700"/>
              <a:buFont typeface="Arial"/>
              <a:buChar char="▪"/>
            </a:pPr>
            <a:r>
              <a:rPr lang="pt-BR" sz="1700" b="0" i="0" u="none" strike="noStrike" cap="none" dirty="0">
                <a:solidFill>
                  <a:srgbClr val="002060"/>
                </a:solidFill>
                <a:latin typeface="Arial"/>
                <a:ea typeface="Arial"/>
                <a:cs typeface="Arial"/>
                <a:sym typeface="Arial"/>
              </a:rPr>
              <a:t>Os dispositivos atingem o setor como um todo, na medida em que haverá impacto para os custos dos hospitais com o aumento do preço desse medicamentos e produtos farmacêuticos;</a:t>
            </a:r>
            <a:endParaRPr sz="1700" b="0" i="0" u="none" strike="noStrike" cap="none" dirty="0">
              <a:solidFill>
                <a:srgbClr val="002060"/>
              </a:solidFill>
              <a:latin typeface="Arial"/>
              <a:ea typeface="Arial"/>
              <a:cs typeface="Arial"/>
              <a:sym typeface="Arial"/>
            </a:endParaRPr>
          </a:p>
          <a:p>
            <a:pPr marL="457200" marR="0" lvl="0" indent="0" algn="just" rtl="0">
              <a:lnSpc>
                <a:spcPct val="115000"/>
              </a:lnSpc>
              <a:spcBef>
                <a:spcPts val="0"/>
              </a:spcBef>
              <a:spcAft>
                <a:spcPts val="0"/>
              </a:spcAft>
              <a:buClr>
                <a:srgbClr val="000000"/>
              </a:buClr>
              <a:buSzPts val="1700"/>
              <a:buFont typeface="Arial"/>
              <a:buNone/>
            </a:pPr>
            <a:endParaRPr sz="1700" b="0" i="0" u="none" strike="noStrike" cap="none" dirty="0">
              <a:solidFill>
                <a:srgbClr val="002060"/>
              </a:solidFill>
              <a:latin typeface="Arial"/>
              <a:ea typeface="Arial"/>
              <a:cs typeface="Arial"/>
              <a:sym typeface="Arial"/>
            </a:endParaRPr>
          </a:p>
          <a:p>
            <a:pPr marL="468312" marR="0" lvl="0" indent="-292100" algn="just" rtl="0">
              <a:lnSpc>
                <a:spcPct val="115000"/>
              </a:lnSpc>
              <a:spcBef>
                <a:spcPts val="0"/>
              </a:spcBef>
              <a:spcAft>
                <a:spcPts val="0"/>
              </a:spcAft>
              <a:buClr>
                <a:srgbClr val="002060"/>
              </a:buClr>
              <a:buSzPts val="1700"/>
              <a:buFont typeface="Arial"/>
              <a:buChar char="▪"/>
            </a:pPr>
            <a:r>
              <a:rPr lang="pt-BR" sz="1700" b="0" i="0" u="none" strike="noStrike" cap="none" dirty="0">
                <a:solidFill>
                  <a:srgbClr val="002060"/>
                </a:solidFill>
                <a:latin typeface="Arial"/>
                <a:ea typeface="Arial"/>
                <a:cs typeface="Arial"/>
                <a:sym typeface="Arial"/>
              </a:rPr>
              <a:t>As emendas 20 e 21, dos Senadores Paulo Paim e </a:t>
            </a:r>
            <a:r>
              <a:rPr lang="pt-BR" sz="1700" b="0" i="0" u="none" strike="noStrike" cap="none" dirty="0" err="1">
                <a:solidFill>
                  <a:srgbClr val="002060"/>
                </a:solidFill>
                <a:latin typeface="Arial"/>
                <a:ea typeface="Arial"/>
                <a:cs typeface="Arial"/>
                <a:sym typeface="Arial"/>
              </a:rPr>
              <a:t>Luis</a:t>
            </a:r>
            <a:r>
              <a:rPr lang="pt-BR" sz="1700" b="0" i="0" u="none" strike="noStrike" cap="none" dirty="0">
                <a:solidFill>
                  <a:srgbClr val="002060"/>
                </a:solidFill>
                <a:latin typeface="Arial"/>
                <a:ea typeface="Arial"/>
                <a:cs typeface="Arial"/>
                <a:sym typeface="Arial"/>
              </a:rPr>
              <a:t> Carlos </a:t>
            </a:r>
            <a:r>
              <a:rPr lang="pt-BR" sz="1700" b="0" i="0" u="none" strike="noStrike" cap="none" dirty="0" err="1">
                <a:solidFill>
                  <a:srgbClr val="002060"/>
                </a:solidFill>
                <a:latin typeface="Arial"/>
                <a:ea typeface="Arial"/>
                <a:cs typeface="Arial"/>
                <a:sym typeface="Arial"/>
              </a:rPr>
              <a:t>Heinze</a:t>
            </a:r>
            <a:r>
              <a:rPr lang="pt-BR" sz="1700" b="0" i="0" u="none" strike="noStrike" cap="none" dirty="0">
                <a:solidFill>
                  <a:srgbClr val="002060"/>
                </a:solidFill>
                <a:latin typeface="Arial"/>
                <a:ea typeface="Arial"/>
                <a:cs typeface="Arial"/>
                <a:sym typeface="Arial"/>
              </a:rPr>
              <a:t>, são muito relevantes para o setor, porque afastam os dispositivos alterados pelo PL n° 2337/2021, que retiram os benefícios fiscais acima mencionados.</a:t>
            </a:r>
            <a:endParaRPr sz="1700" b="0" i="0" u="none" strike="noStrike" cap="none" dirty="0">
              <a:solidFill>
                <a:srgbClr val="00206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g1011c52cf4f_0_465"/>
          <p:cNvSpPr txBox="1"/>
          <p:nvPr/>
        </p:nvSpPr>
        <p:spPr>
          <a:xfrm>
            <a:off x="623900" y="401543"/>
            <a:ext cx="10065600" cy="4617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26A23B"/>
              </a:buClr>
              <a:buSzPts val="2000"/>
              <a:buFont typeface="Calibri"/>
              <a:buNone/>
            </a:pPr>
            <a:r>
              <a:rPr lang="pt-BR" sz="2400" b="1" i="0" u="none" strike="noStrike" cap="none">
                <a:solidFill>
                  <a:srgbClr val="0070C0"/>
                </a:solidFill>
                <a:latin typeface="Arial"/>
                <a:ea typeface="Arial"/>
                <a:cs typeface="Arial"/>
                <a:sym typeface="Arial"/>
              </a:rPr>
              <a:t>Reforma Tributária  - Críticas </a:t>
            </a:r>
            <a:endParaRPr sz="2400" b="0" i="0" u="none" strike="noStrike" cap="none">
              <a:solidFill>
                <a:srgbClr val="0070C0"/>
              </a:solidFill>
              <a:latin typeface="Arial"/>
              <a:ea typeface="Arial"/>
              <a:cs typeface="Arial"/>
              <a:sym typeface="Arial"/>
            </a:endParaRPr>
          </a:p>
        </p:txBody>
      </p:sp>
      <p:sp>
        <p:nvSpPr>
          <p:cNvPr id="269" name="Google Shape;269;g1011c52cf4f_0_465"/>
          <p:cNvSpPr txBox="1"/>
          <p:nvPr/>
        </p:nvSpPr>
        <p:spPr>
          <a:xfrm>
            <a:off x="684740" y="1818009"/>
            <a:ext cx="10822500" cy="4459642"/>
          </a:xfrm>
          <a:prstGeom prst="rect">
            <a:avLst/>
          </a:prstGeom>
          <a:noFill/>
          <a:ln>
            <a:noFill/>
          </a:ln>
        </p:spPr>
        <p:txBody>
          <a:bodyPr spcFirstLastPara="1" wrap="square" lIns="45700" tIns="45700" rIns="45700" bIns="45700" anchor="t" anchorCtr="0">
            <a:spAutoFit/>
          </a:bodyPr>
          <a:lstStyle/>
          <a:p>
            <a:pPr marL="0" marR="7620" lvl="0" indent="0" algn="just" rtl="0">
              <a:lnSpc>
                <a:spcPct val="110000"/>
              </a:lnSpc>
              <a:spcBef>
                <a:spcPts val="0"/>
              </a:spcBef>
              <a:spcAft>
                <a:spcPts val="0"/>
              </a:spcAft>
              <a:buClr>
                <a:srgbClr val="1F497D"/>
              </a:buClr>
              <a:buSzPts val="1600"/>
              <a:buFont typeface="Calibri"/>
              <a:buNone/>
            </a:pPr>
            <a:r>
              <a:rPr lang="pt-BR" sz="1800" b="1" i="0" u="none" strike="noStrike" cap="none" dirty="0">
                <a:solidFill>
                  <a:srgbClr val="1F497D"/>
                </a:solidFill>
                <a:latin typeface="Arial"/>
                <a:ea typeface="Arial"/>
                <a:cs typeface="Arial"/>
                <a:sym typeface="Arial"/>
              </a:rPr>
              <a:t>Críticas às atuais propostas de Reforma Tributária</a:t>
            </a:r>
            <a:endParaRPr sz="1800" b="0" i="0" u="none" strike="noStrike" cap="none" dirty="0">
              <a:solidFill>
                <a:srgbClr val="1F497D"/>
              </a:solidFill>
              <a:latin typeface="Arial"/>
              <a:ea typeface="Arial"/>
              <a:cs typeface="Arial"/>
              <a:sym typeface="Arial"/>
            </a:endParaRPr>
          </a:p>
          <a:p>
            <a:pPr marL="468312" marR="0" lvl="0" indent="-292100" algn="just" rtl="0">
              <a:lnSpc>
                <a:spcPct val="150000"/>
              </a:lnSpc>
              <a:spcBef>
                <a:spcPts val="1800"/>
              </a:spcBef>
              <a:spcAft>
                <a:spcPts val="0"/>
              </a:spcAft>
              <a:buClr>
                <a:srgbClr val="002060"/>
              </a:buClr>
              <a:buSzPts val="1700"/>
              <a:buFont typeface="Arial"/>
              <a:buChar char="▪"/>
            </a:pPr>
            <a:r>
              <a:rPr lang="pt-BR" sz="1700" b="0" i="0" u="none" strike="noStrike" cap="none" dirty="0">
                <a:solidFill>
                  <a:srgbClr val="002060"/>
                </a:solidFill>
                <a:latin typeface="Arial"/>
                <a:ea typeface="Arial"/>
                <a:cs typeface="Arial"/>
                <a:sym typeface="Arial"/>
              </a:rPr>
              <a:t>Ausência de neutralidade tributária especialmente para o setor de saúde;</a:t>
            </a:r>
          </a:p>
          <a:p>
            <a:pPr marL="468312" lvl="0" indent="-292100" algn="just">
              <a:lnSpc>
                <a:spcPct val="150000"/>
              </a:lnSpc>
              <a:spcBef>
                <a:spcPts val="1800"/>
              </a:spcBef>
              <a:buClr>
                <a:srgbClr val="002060"/>
              </a:buClr>
              <a:buSzPts val="1700"/>
              <a:buFont typeface="Arial"/>
              <a:buChar char="▪"/>
            </a:pPr>
            <a:r>
              <a:rPr lang="pt-BR" sz="1700" dirty="0">
                <a:solidFill>
                  <a:srgbClr val="002060"/>
                </a:solidFill>
              </a:rPr>
              <a:t>Reconhecimento da essencialidade do setor de saúde conforme previsto na Constituição Federal como direito fundamental para população brasileira;</a:t>
            </a:r>
            <a:endParaRPr sz="1700" b="0" i="0" u="none" strike="noStrike" cap="none" dirty="0">
              <a:solidFill>
                <a:srgbClr val="002060"/>
              </a:solidFill>
              <a:latin typeface="Arial"/>
              <a:ea typeface="Arial"/>
              <a:cs typeface="Arial"/>
              <a:sym typeface="Arial"/>
            </a:endParaRPr>
          </a:p>
          <a:p>
            <a:pPr marL="468312" marR="0" lvl="0" indent="-292100" algn="just" rtl="0">
              <a:lnSpc>
                <a:spcPct val="150000"/>
              </a:lnSpc>
              <a:spcBef>
                <a:spcPts val="1800"/>
              </a:spcBef>
              <a:spcAft>
                <a:spcPts val="0"/>
              </a:spcAft>
              <a:buClr>
                <a:srgbClr val="002060"/>
              </a:buClr>
              <a:buSzPts val="1700"/>
              <a:buFont typeface="Arial"/>
              <a:buChar char="▪"/>
            </a:pPr>
            <a:r>
              <a:rPr lang="pt-BR" sz="1700" b="0" i="0" u="none" strike="noStrike" cap="none" dirty="0">
                <a:solidFill>
                  <a:srgbClr val="002060"/>
                </a:solidFill>
                <a:latin typeface="Arial"/>
                <a:ea typeface="Arial"/>
                <a:cs typeface="Arial"/>
                <a:sym typeface="Arial"/>
              </a:rPr>
              <a:t>Necessidade de previsão de tratamento diferenciado para o setor no âmbito constitucional, conforme previsto no primeiro substitutivo apresentado pelo Senador Roberto Rocha e o previsto pelo Deputado Aguinaldo Ribeiro no relatório da PEC n° 45/2019;</a:t>
            </a:r>
            <a:endParaRPr sz="1700" b="0" i="0" u="none" strike="noStrike" cap="none" dirty="0">
              <a:solidFill>
                <a:srgbClr val="002060"/>
              </a:solidFill>
              <a:latin typeface="Arial"/>
              <a:ea typeface="Arial"/>
              <a:cs typeface="Arial"/>
              <a:sym typeface="Arial"/>
            </a:endParaRPr>
          </a:p>
          <a:p>
            <a:pPr marL="468312" marR="0" lvl="0" indent="-292100" algn="just" rtl="0">
              <a:lnSpc>
                <a:spcPct val="150000"/>
              </a:lnSpc>
              <a:spcBef>
                <a:spcPts val="1800"/>
              </a:spcBef>
              <a:spcAft>
                <a:spcPts val="0"/>
              </a:spcAft>
              <a:buClr>
                <a:srgbClr val="002060"/>
              </a:buClr>
              <a:buSzPts val="1700"/>
              <a:buFont typeface="Arial"/>
              <a:buChar char="▪"/>
            </a:pPr>
            <a:r>
              <a:rPr lang="pt-BR" sz="1700" b="0" i="0" u="none" strike="noStrike" cap="none" dirty="0">
                <a:solidFill>
                  <a:srgbClr val="002060"/>
                </a:solidFill>
                <a:latin typeface="Arial"/>
                <a:ea typeface="Arial"/>
                <a:cs typeface="Arial"/>
                <a:sym typeface="Arial"/>
              </a:rPr>
              <a:t>Ausência de previsão da carga tributária incidente sobre a folha de pagamento: eliminação/redução da tributação incidente sobre a folha de pagamento.</a:t>
            </a:r>
            <a:endParaRPr sz="1700" b="0" i="0" u="none" strike="noStrike" cap="none" dirty="0">
              <a:solidFill>
                <a:srgbClr val="00206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3"/>
        <p:cNvGrpSpPr/>
        <p:nvPr/>
      </p:nvGrpSpPr>
      <p:grpSpPr>
        <a:xfrm>
          <a:off x="0" y="0"/>
          <a:ext cx="0" cy="0"/>
          <a:chOff x="0" y="0"/>
          <a:chExt cx="0" cy="0"/>
        </a:xfrm>
      </p:grpSpPr>
      <p:sp>
        <p:nvSpPr>
          <p:cNvPr id="274" name="Google Shape;274;p11"/>
          <p:cNvSpPr txBox="1"/>
          <p:nvPr/>
        </p:nvSpPr>
        <p:spPr>
          <a:xfrm>
            <a:off x="558234" y="29909"/>
            <a:ext cx="9906000"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a:solidFill>
                  <a:srgbClr val="1E4E79"/>
                </a:solidFill>
                <a:latin typeface="Helvetica Neue Light"/>
                <a:ea typeface="Helvetica Neue Light"/>
                <a:cs typeface="Helvetica Neue Light"/>
                <a:sym typeface="Helvetica Neue Light"/>
              </a:rPr>
              <a:t>OBRIGADO!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1E4E79"/>
              </a:solidFill>
              <a:latin typeface="Helvetica Neue Light"/>
              <a:ea typeface="Helvetica Neue Light"/>
              <a:cs typeface="Helvetica Neue Light"/>
              <a:sym typeface="Helvetica Neue Light"/>
            </a:endParaRPr>
          </a:p>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a:solidFill>
                  <a:srgbClr val="1E4E79"/>
                </a:solidFill>
                <a:latin typeface="Helvetica Neue Light"/>
                <a:ea typeface="Helvetica Neue Light"/>
                <a:cs typeface="Helvetica Neue Light"/>
                <a:sym typeface="Helvetica Neue Light"/>
              </a:rPr>
              <a:t>Marco Aurélio Ferreira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a:solidFill>
                  <a:srgbClr val="1E4E79"/>
                </a:solidFill>
                <a:latin typeface="Helvetica Neue Light"/>
                <a:ea typeface="Helvetica Neue Light"/>
                <a:cs typeface="Helvetica Neue Light"/>
                <a:sym typeface="Helvetica Neue Light"/>
              </a:rPr>
              <a:t>Diretor de Relações Governamentais da Anahp</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pt-BR" sz="2000" b="0" i="0" u="none" strike="noStrike" cap="none">
                <a:solidFill>
                  <a:srgbClr val="1E4E79"/>
                </a:solidFill>
                <a:latin typeface="Helvetica Neue Light"/>
                <a:ea typeface="Helvetica Neue Light"/>
                <a:cs typeface="Helvetica Neue Light"/>
                <a:sym typeface="Helvetica Neue Light"/>
              </a:rPr>
              <a:t>marco.ferreira@anahp.com.br</a:t>
            </a:r>
            <a:endParaRPr sz="2000" b="0" i="0" u="none" strike="noStrike" cap="none">
              <a:solidFill>
                <a:srgbClr val="1E4E79"/>
              </a:solidFill>
              <a:latin typeface="Helvetica Neue Light"/>
              <a:ea typeface="Helvetica Neue Light"/>
              <a:cs typeface="Helvetica Neue Light"/>
              <a:sym typeface="Helvetica Neue Light"/>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p2"/>
          <p:cNvSpPr/>
          <p:nvPr/>
        </p:nvSpPr>
        <p:spPr>
          <a:xfrm>
            <a:off x="590050" y="1936100"/>
            <a:ext cx="10775100" cy="3084000"/>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Clr>
                <a:srgbClr val="000000"/>
              </a:buClr>
              <a:buSzPts val="2000"/>
              <a:buFont typeface="Arial"/>
              <a:buNone/>
            </a:pPr>
            <a:r>
              <a:rPr lang="pt-BR" sz="2000" b="0" i="0" u="none" strike="noStrike" cap="none" dirty="0">
                <a:solidFill>
                  <a:srgbClr val="2F5496"/>
                </a:solidFill>
                <a:latin typeface="Calibri"/>
                <a:ea typeface="Calibri"/>
                <a:cs typeface="Calibri"/>
                <a:sym typeface="Calibri"/>
              </a:rPr>
              <a:t>A Associação Nacional de Hospitais Privados - Anahp é uma entidade representativa dos principais hospitais privados de excelência do país. Criada em 11 de maio de 2001, surgiu para defender os interesses e necessidades do setor e expandir as melhorias alcançadas pelas instituições privadas para além das fronteiras da Saúde Suplementar, favorecendo a todos os brasileiros.</a:t>
            </a:r>
            <a:endParaRPr sz="1400" b="0" i="0" u="none" strike="noStrike" cap="none" dirty="0">
              <a:solidFill>
                <a:srgbClr val="000000"/>
              </a:solidFill>
              <a:latin typeface="Arial"/>
              <a:ea typeface="Arial"/>
              <a:cs typeface="Arial"/>
              <a:sym typeface="Arial"/>
            </a:endParaRPr>
          </a:p>
        </p:txBody>
      </p:sp>
      <p:sp>
        <p:nvSpPr>
          <p:cNvPr id="173" name="Google Shape;173;p2"/>
          <p:cNvSpPr txBox="1"/>
          <p:nvPr/>
        </p:nvSpPr>
        <p:spPr>
          <a:xfrm>
            <a:off x="590050" y="206338"/>
            <a:ext cx="9906000" cy="955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pt-BR" sz="2800" b="1" i="0" u="none" strike="noStrike" cap="none">
                <a:solidFill>
                  <a:srgbClr val="2F5496"/>
                </a:solidFill>
                <a:latin typeface="Calibri"/>
                <a:ea typeface="Calibri"/>
                <a:cs typeface="Calibri"/>
                <a:sym typeface="Calibri"/>
              </a:rPr>
              <a:t>ANAHP</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77"/>
        <p:cNvGrpSpPr/>
        <p:nvPr/>
      </p:nvGrpSpPr>
      <p:grpSpPr>
        <a:xfrm>
          <a:off x="0" y="0"/>
          <a:ext cx="0" cy="0"/>
          <a:chOff x="0" y="0"/>
          <a:chExt cx="0" cy="0"/>
        </a:xfrm>
      </p:grpSpPr>
      <p:pic>
        <p:nvPicPr>
          <p:cNvPr id="178" name="Google Shape;178;p3"/>
          <p:cNvPicPr preferRelativeResize="0"/>
          <p:nvPr/>
        </p:nvPicPr>
        <p:blipFill rotWithShape="1">
          <a:blip r:embed="rId4">
            <a:alphaModFix/>
          </a:blip>
          <a:srcRect/>
          <a:stretch/>
        </p:blipFill>
        <p:spPr>
          <a:xfrm>
            <a:off x="902883" y="262277"/>
            <a:ext cx="10981535"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2"/>
        <p:cNvGrpSpPr/>
        <p:nvPr/>
      </p:nvGrpSpPr>
      <p:grpSpPr>
        <a:xfrm>
          <a:off x="0" y="0"/>
          <a:ext cx="0" cy="0"/>
          <a:chOff x="0" y="0"/>
          <a:chExt cx="0" cy="0"/>
        </a:xfrm>
      </p:grpSpPr>
      <p:pic>
        <p:nvPicPr>
          <p:cNvPr id="183" name="Google Shape;183;p4"/>
          <p:cNvPicPr preferRelativeResize="0"/>
          <p:nvPr/>
        </p:nvPicPr>
        <p:blipFill rotWithShape="1">
          <a:blip r:embed="rId4">
            <a:alphaModFix/>
          </a:blip>
          <a:srcRect/>
          <a:stretch/>
        </p:blipFill>
        <p:spPr>
          <a:xfrm>
            <a:off x="47293" y="1463171"/>
            <a:ext cx="12097406" cy="3931657"/>
          </a:xfrm>
          <a:prstGeom prst="rect">
            <a:avLst/>
          </a:prstGeom>
          <a:noFill/>
          <a:ln>
            <a:noFill/>
          </a:ln>
        </p:spPr>
      </p:pic>
      <p:pic>
        <p:nvPicPr>
          <p:cNvPr id="184" name="Google Shape;184;p4"/>
          <p:cNvPicPr preferRelativeResize="0"/>
          <p:nvPr/>
        </p:nvPicPr>
        <p:blipFill rotWithShape="1">
          <a:blip r:embed="rId5">
            <a:alphaModFix/>
          </a:blip>
          <a:srcRect/>
          <a:stretch/>
        </p:blipFill>
        <p:spPr>
          <a:xfrm>
            <a:off x="369998" y="384701"/>
            <a:ext cx="11452004" cy="45456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8"/>
        <p:cNvGrpSpPr/>
        <p:nvPr/>
      </p:nvGrpSpPr>
      <p:grpSpPr>
        <a:xfrm>
          <a:off x="0" y="0"/>
          <a:ext cx="0" cy="0"/>
          <a:chOff x="0" y="0"/>
          <a:chExt cx="0" cy="0"/>
        </a:xfrm>
      </p:grpSpPr>
      <p:pic>
        <p:nvPicPr>
          <p:cNvPr id="189" name="Google Shape;189;p5"/>
          <p:cNvPicPr preferRelativeResize="0"/>
          <p:nvPr/>
        </p:nvPicPr>
        <p:blipFill rotWithShape="1">
          <a:blip r:embed="rId4">
            <a:alphaModFix/>
          </a:blip>
          <a:srcRect/>
          <a:stretch/>
        </p:blipFill>
        <p:spPr>
          <a:xfrm>
            <a:off x="3784663" y="1447136"/>
            <a:ext cx="4622671" cy="4232669"/>
          </a:xfrm>
          <a:prstGeom prst="rect">
            <a:avLst/>
          </a:prstGeom>
          <a:noFill/>
          <a:ln>
            <a:noFill/>
          </a:ln>
        </p:spPr>
      </p:pic>
      <p:pic>
        <p:nvPicPr>
          <p:cNvPr id="190" name="Google Shape;190;p5"/>
          <p:cNvPicPr preferRelativeResize="0"/>
          <p:nvPr/>
        </p:nvPicPr>
        <p:blipFill rotWithShape="1">
          <a:blip r:embed="rId5">
            <a:alphaModFix/>
          </a:blip>
          <a:srcRect/>
          <a:stretch/>
        </p:blipFill>
        <p:spPr>
          <a:xfrm>
            <a:off x="1934135" y="394379"/>
            <a:ext cx="8323729" cy="4441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6"/>
          <p:cNvSpPr txBox="1"/>
          <p:nvPr/>
        </p:nvSpPr>
        <p:spPr>
          <a:xfrm>
            <a:off x="947093" y="6452161"/>
            <a:ext cx="7717200" cy="468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Clr>
                <a:srgbClr val="000000"/>
              </a:buClr>
              <a:buSzPts val="1000"/>
              <a:buFont typeface="Arial"/>
              <a:buNone/>
            </a:pPr>
            <a:r>
              <a:rPr lang="pt-BR" sz="1000" b="0" i="0" u="none" strike="noStrike" cap="none">
                <a:solidFill>
                  <a:srgbClr val="7F7F7F"/>
                </a:solidFill>
                <a:latin typeface="Calibri"/>
                <a:ea typeface="Calibri"/>
                <a:cs typeface="Calibri"/>
                <a:sym typeface="Calibri"/>
              </a:rPr>
              <a:t>Fonte: Observatório Anahp 2021</a:t>
            </a:r>
            <a:endParaRPr sz="1000" b="0" i="0" u="none" strike="noStrike" cap="none">
              <a:solidFill>
                <a:srgbClr val="7F7F7F"/>
              </a:solidFill>
              <a:latin typeface="Calibri"/>
              <a:ea typeface="Calibri"/>
              <a:cs typeface="Calibri"/>
              <a:sym typeface="Calibri"/>
            </a:endParaRPr>
          </a:p>
        </p:txBody>
      </p:sp>
      <p:sp>
        <p:nvSpPr>
          <p:cNvPr id="197" name="Google Shape;197;p6"/>
          <p:cNvSpPr/>
          <p:nvPr/>
        </p:nvSpPr>
        <p:spPr>
          <a:xfrm>
            <a:off x="8083912" y="1372202"/>
            <a:ext cx="3483979" cy="4479958"/>
          </a:xfrm>
          <a:prstGeom prst="roundRect">
            <a:avLst>
              <a:gd name="adj" fmla="val 7576"/>
            </a:avLst>
          </a:prstGeom>
          <a:solidFill>
            <a:srgbClr val="002060">
              <a:alpha val="80000"/>
            </a:srgbClr>
          </a:solidFill>
          <a:ln>
            <a:noFill/>
          </a:ln>
          <a:effectLst>
            <a:outerShdw blurRad="330200" dist="266700" dir="2700000" sx="98000" sy="98000" algn="ctr" rotWithShape="0">
              <a:srgbClr val="000000">
                <a:alpha val="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6"/>
          <p:cNvSpPr/>
          <p:nvPr/>
        </p:nvSpPr>
        <p:spPr>
          <a:xfrm>
            <a:off x="8241312" y="1700146"/>
            <a:ext cx="3169177" cy="378565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pt-BR" sz="3000" b="0" i="0" u="none" strike="noStrike" cap="none">
                <a:solidFill>
                  <a:srgbClr val="EDEDED"/>
                </a:solidFill>
                <a:latin typeface="Calibri"/>
                <a:ea typeface="Calibri"/>
                <a:cs typeface="Calibri"/>
                <a:sym typeface="Calibri"/>
              </a:rPr>
              <a:t>Os hospitais Anahp respondem por </a:t>
            </a:r>
            <a:r>
              <a:rPr lang="pt-BR" sz="3000" b="1" i="0" u="none" strike="noStrike" cap="none">
                <a:solidFill>
                  <a:srgbClr val="EDEDED"/>
                </a:solidFill>
                <a:latin typeface="Calibri"/>
                <a:ea typeface="Calibri"/>
                <a:cs typeface="Calibri"/>
                <a:sym typeface="Calibri"/>
              </a:rPr>
              <a:t>24,38%</a:t>
            </a:r>
            <a:r>
              <a:rPr lang="pt-BR" sz="3000" b="0" i="0" u="none" strike="noStrike" cap="none">
                <a:solidFill>
                  <a:srgbClr val="EDEDED"/>
                </a:solidFill>
                <a:latin typeface="Calibri"/>
                <a:ea typeface="Calibri"/>
                <a:cs typeface="Calibri"/>
                <a:sym typeface="Calibri"/>
              </a:rPr>
              <a:t> das acreditações nacionais e por </a:t>
            </a:r>
            <a:r>
              <a:rPr lang="pt-BR" sz="3000" b="1" i="0" u="none" strike="noStrike" cap="none">
                <a:solidFill>
                  <a:srgbClr val="EDEDED"/>
                </a:solidFill>
                <a:latin typeface="Calibri"/>
                <a:ea typeface="Calibri"/>
                <a:cs typeface="Calibri"/>
                <a:sym typeface="Calibri"/>
              </a:rPr>
              <a:t>81,61%</a:t>
            </a:r>
            <a:r>
              <a:rPr lang="pt-BR" sz="3000" b="0" i="0" u="none" strike="noStrike" cap="none">
                <a:solidFill>
                  <a:srgbClr val="EDEDED"/>
                </a:solidFill>
                <a:latin typeface="Calibri"/>
                <a:ea typeface="Calibri"/>
                <a:cs typeface="Calibri"/>
                <a:sym typeface="Calibri"/>
              </a:rPr>
              <a:t> das acreditações internacionais.</a:t>
            </a:r>
            <a:endParaRPr sz="1400" b="0" i="0" u="none" strike="noStrike" cap="none">
              <a:solidFill>
                <a:srgbClr val="000000"/>
              </a:solidFill>
              <a:latin typeface="Arial"/>
              <a:ea typeface="Arial"/>
              <a:cs typeface="Arial"/>
              <a:sym typeface="Arial"/>
            </a:endParaRPr>
          </a:p>
        </p:txBody>
      </p:sp>
      <p:pic>
        <p:nvPicPr>
          <p:cNvPr id="199" name="Google Shape;199;p6" descr="Linha do tempo&#10;&#10;Descrição gerada automaticamente"/>
          <p:cNvPicPr preferRelativeResize="0"/>
          <p:nvPr/>
        </p:nvPicPr>
        <p:blipFill rotWithShape="1">
          <a:blip r:embed="rId4">
            <a:alphaModFix/>
          </a:blip>
          <a:srcRect/>
          <a:stretch/>
        </p:blipFill>
        <p:spPr>
          <a:xfrm>
            <a:off x="4230770" y="1232539"/>
            <a:ext cx="3483979" cy="5266750"/>
          </a:xfrm>
          <a:prstGeom prst="rect">
            <a:avLst/>
          </a:prstGeom>
          <a:noFill/>
          <a:ln>
            <a:noFill/>
          </a:ln>
        </p:spPr>
      </p:pic>
      <p:pic>
        <p:nvPicPr>
          <p:cNvPr id="200" name="Google Shape;200;p6" descr="Linha do tempo&#10;&#10;Descrição gerada automaticamente"/>
          <p:cNvPicPr preferRelativeResize="0"/>
          <p:nvPr/>
        </p:nvPicPr>
        <p:blipFill rotWithShape="1">
          <a:blip r:embed="rId5">
            <a:alphaModFix/>
          </a:blip>
          <a:srcRect/>
          <a:stretch/>
        </p:blipFill>
        <p:spPr>
          <a:xfrm>
            <a:off x="543946" y="1197464"/>
            <a:ext cx="3390470" cy="5104065"/>
          </a:xfrm>
          <a:prstGeom prst="rect">
            <a:avLst/>
          </a:prstGeom>
          <a:noFill/>
          <a:ln>
            <a:noFill/>
          </a:ln>
        </p:spPr>
      </p:pic>
      <p:sp>
        <p:nvSpPr>
          <p:cNvPr id="201" name="Google Shape;201;p6"/>
          <p:cNvSpPr txBox="1"/>
          <p:nvPr/>
        </p:nvSpPr>
        <p:spPr>
          <a:xfrm>
            <a:off x="543953" y="91358"/>
            <a:ext cx="9906000" cy="955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pt-BR" sz="2800" b="1" i="0" u="none" strike="noStrike" cap="none" dirty="0">
                <a:solidFill>
                  <a:srgbClr val="2F5496"/>
                </a:solidFill>
                <a:latin typeface="Calibri"/>
                <a:ea typeface="Calibri"/>
                <a:cs typeface="Calibri"/>
                <a:sym typeface="Calibri"/>
              </a:rPr>
              <a:t>REPRESENTATIVIDADE ANAHP</a:t>
            </a:r>
            <a:endParaRPr sz="1400" b="0" i="0" u="none" strike="noStrike" cap="none" dirty="0">
              <a:solidFill>
                <a:srgbClr val="000000"/>
              </a:solidFill>
              <a:latin typeface="Arial"/>
              <a:ea typeface="Arial"/>
              <a:cs typeface="Arial"/>
              <a:sym typeface="A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9"/>
        <p:cNvGrpSpPr/>
        <p:nvPr/>
      </p:nvGrpSpPr>
      <p:grpSpPr>
        <a:xfrm>
          <a:off x="0" y="0"/>
          <a:ext cx="0" cy="0"/>
          <a:chOff x="0" y="0"/>
          <a:chExt cx="0" cy="0"/>
        </a:xfrm>
      </p:grpSpPr>
      <p:sp>
        <p:nvSpPr>
          <p:cNvPr id="220" name="Google Shape;220;g1011c52cf4f_0_19"/>
          <p:cNvSpPr txBox="1"/>
          <p:nvPr/>
        </p:nvSpPr>
        <p:spPr>
          <a:xfrm>
            <a:off x="2145900" y="2951250"/>
            <a:ext cx="7900200" cy="955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pt-BR" sz="2800" b="1" i="0" u="none" strike="noStrike" cap="none">
                <a:solidFill>
                  <a:srgbClr val="2F5496"/>
                </a:solidFill>
                <a:latin typeface="Calibri"/>
                <a:ea typeface="Calibri"/>
                <a:cs typeface="Calibri"/>
                <a:sym typeface="Calibri"/>
              </a:rPr>
              <a:t>CARACTERÍSTICAS DA TRIBUTAÇÃO PARA O SETOR HOSPITALAR, NO BRASIL</a:t>
            </a:r>
            <a:endParaRPr sz="2800" b="0" i="0" u="none" strike="noStrike" cap="none">
              <a:solidFill>
                <a:srgbClr val="2F5496"/>
              </a:solidFill>
              <a:latin typeface="Calibri"/>
              <a:ea typeface="Calibri"/>
              <a:cs typeface="Calibri"/>
              <a:sym typeface="Calibri"/>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5" name="Google Shape;225;g1011c52cf4f_0_412"/>
          <p:cNvSpPr txBox="1"/>
          <p:nvPr/>
        </p:nvSpPr>
        <p:spPr>
          <a:xfrm>
            <a:off x="316878" y="118233"/>
            <a:ext cx="11310300" cy="955500"/>
          </a:xfrm>
          <a:prstGeom prst="rect">
            <a:avLst/>
          </a:prstGeom>
          <a:noFill/>
          <a:ln>
            <a:noFill/>
          </a:ln>
        </p:spPr>
        <p:txBody>
          <a:bodyPr spcFirstLastPara="1" wrap="square" lIns="91425" tIns="45700" rIns="91425" bIns="45700" anchor="ctr" anchorCtr="0">
            <a:noAutofit/>
          </a:bodyPr>
          <a:lstStyle/>
          <a:p>
            <a:pPr marL="0" marR="7620" lvl="0" indent="0" algn="ctr" rtl="0">
              <a:lnSpc>
                <a:spcPct val="110000"/>
              </a:lnSpc>
              <a:spcBef>
                <a:spcPts val="0"/>
              </a:spcBef>
              <a:spcAft>
                <a:spcPts val="0"/>
              </a:spcAft>
              <a:buClr>
                <a:schemeClr val="dk2"/>
              </a:buClr>
              <a:buSzPts val="1800"/>
              <a:buFont typeface="Calibri"/>
              <a:buNone/>
            </a:pPr>
            <a:r>
              <a:rPr lang="pt-BR" sz="2200" b="1" i="0" u="none" strike="noStrike" cap="none">
                <a:solidFill>
                  <a:srgbClr val="0070C0"/>
                </a:solidFill>
                <a:latin typeface="Arial"/>
                <a:ea typeface="Arial"/>
                <a:cs typeface="Arial"/>
                <a:sym typeface="Arial"/>
              </a:rPr>
              <a:t>Tributação do Setor Hospitalar Privado no Brasil (hospitais com fins lucrativos</a:t>
            </a:r>
            <a:r>
              <a:rPr lang="pt-BR" sz="1800" b="1" i="0" u="none" strike="noStrike" cap="none">
                <a:solidFill>
                  <a:srgbClr val="0070C0"/>
                </a:solidFill>
                <a:latin typeface="Arial"/>
                <a:ea typeface="Arial"/>
                <a:cs typeface="Arial"/>
                <a:sym typeface="Arial"/>
              </a:rPr>
              <a:t>)</a:t>
            </a:r>
            <a:r>
              <a:rPr lang="pt-BR" sz="1900" b="1" i="0" u="none" strike="noStrike" cap="none">
                <a:solidFill>
                  <a:srgbClr val="0070C0"/>
                </a:solidFill>
                <a:latin typeface="Arial"/>
                <a:ea typeface="Arial"/>
                <a:cs typeface="Arial"/>
                <a:sym typeface="Arial"/>
              </a:rPr>
              <a:t> </a:t>
            </a:r>
            <a:endParaRPr sz="2900" b="1" i="0" u="none" strike="noStrike" cap="none">
              <a:solidFill>
                <a:srgbClr val="0070C0"/>
              </a:solidFill>
              <a:latin typeface="Arial"/>
              <a:ea typeface="Arial"/>
              <a:cs typeface="Arial"/>
              <a:sym typeface="Arial"/>
            </a:endParaRPr>
          </a:p>
        </p:txBody>
      </p:sp>
      <p:sp>
        <p:nvSpPr>
          <p:cNvPr id="226" name="Google Shape;226;g1011c52cf4f_0_412"/>
          <p:cNvSpPr/>
          <p:nvPr/>
        </p:nvSpPr>
        <p:spPr>
          <a:xfrm>
            <a:off x="500025" y="1498950"/>
            <a:ext cx="10944000" cy="4268804"/>
          </a:xfrm>
          <a:prstGeom prst="rect">
            <a:avLst/>
          </a:prstGeom>
          <a:noFill/>
          <a:ln>
            <a:noFill/>
          </a:ln>
        </p:spPr>
        <p:txBody>
          <a:bodyPr spcFirstLastPara="1" wrap="square" lIns="91425" tIns="45700" rIns="91425" bIns="45700" anchor="t" anchorCtr="0">
            <a:noAutofit/>
          </a:bodyPr>
          <a:lstStyle/>
          <a:p>
            <a:pPr marL="528637" marR="7620" lvl="0" indent="-462937" algn="just" rtl="0">
              <a:lnSpc>
                <a:spcPct val="110000"/>
              </a:lnSpc>
              <a:spcBef>
                <a:spcPts val="100"/>
              </a:spcBef>
              <a:spcAft>
                <a:spcPts val="0"/>
              </a:spcAft>
              <a:buClr>
                <a:srgbClr val="002060"/>
              </a:buClr>
              <a:buSzPts val="1800"/>
              <a:buFont typeface="Arial"/>
              <a:buChar char="▪"/>
            </a:pPr>
            <a:r>
              <a:rPr lang="pt-BR" sz="1800" b="0" i="0" u="none" strike="noStrike" cap="none" dirty="0">
                <a:solidFill>
                  <a:srgbClr val="002060"/>
                </a:solidFill>
                <a:latin typeface="Arial"/>
                <a:ea typeface="Arial"/>
                <a:cs typeface="Arial"/>
                <a:sym typeface="Arial"/>
              </a:rPr>
              <a:t>Sobre a prestação de serviços:  incidência dos tributos ISS, PIS e COFINS totalizam cerca de 6% a 8,65% (2% a 5% - ISS; 3% - COFINS; 0,65% - PIS).</a:t>
            </a:r>
            <a:endParaRPr sz="1800" b="0" i="0" u="none" strike="noStrike" cap="none" dirty="0">
              <a:solidFill>
                <a:srgbClr val="002060"/>
              </a:solidFill>
              <a:latin typeface="Arial"/>
              <a:ea typeface="Arial"/>
              <a:cs typeface="Arial"/>
              <a:sym typeface="Arial"/>
            </a:endParaRPr>
          </a:p>
          <a:p>
            <a:pPr marL="457200" marR="7620" lvl="0" indent="-277200" algn="just" rtl="0">
              <a:lnSpc>
                <a:spcPct val="110000"/>
              </a:lnSpc>
              <a:spcBef>
                <a:spcPts val="100"/>
              </a:spcBef>
              <a:spcAft>
                <a:spcPts val="0"/>
              </a:spcAft>
              <a:buClr>
                <a:srgbClr val="000000"/>
              </a:buClr>
              <a:buSzPts val="1800"/>
              <a:buFont typeface="Arial"/>
              <a:buNone/>
            </a:pPr>
            <a:endParaRPr sz="1800" b="0" i="0" u="none" strike="noStrike" cap="none" dirty="0">
              <a:solidFill>
                <a:srgbClr val="002060"/>
              </a:solidFill>
              <a:latin typeface="Arial"/>
              <a:ea typeface="Arial"/>
              <a:cs typeface="Arial"/>
              <a:sym typeface="Arial"/>
            </a:endParaRPr>
          </a:p>
          <a:p>
            <a:pPr marL="528637" marR="7620" lvl="0" indent="-462937" algn="just" rtl="0">
              <a:lnSpc>
                <a:spcPct val="110000"/>
              </a:lnSpc>
              <a:spcBef>
                <a:spcPts val="100"/>
              </a:spcBef>
              <a:spcAft>
                <a:spcPts val="0"/>
              </a:spcAft>
              <a:buClr>
                <a:srgbClr val="002060"/>
              </a:buClr>
              <a:buSzPts val="1800"/>
              <a:buFont typeface="Arial"/>
              <a:buChar char="▪"/>
            </a:pPr>
            <a:r>
              <a:rPr lang="pt-BR" sz="1800" b="0" i="0" u="none" strike="noStrike" cap="none" dirty="0">
                <a:solidFill>
                  <a:srgbClr val="002060"/>
                </a:solidFill>
                <a:latin typeface="Arial"/>
                <a:ea typeface="Arial"/>
                <a:cs typeface="Arial"/>
                <a:sym typeface="Arial"/>
              </a:rPr>
              <a:t>As contribuições ao PIS e à COFINS são apuradas segundo o regime cumulativo.</a:t>
            </a:r>
            <a:endParaRPr sz="1800" b="0" i="0" u="none" strike="noStrike" cap="none" dirty="0">
              <a:solidFill>
                <a:srgbClr val="002060"/>
              </a:solidFill>
              <a:latin typeface="Arial"/>
              <a:ea typeface="Arial"/>
              <a:cs typeface="Arial"/>
              <a:sym typeface="Arial"/>
            </a:endParaRPr>
          </a:p>
          <a:p>
            <a:pPr marL="457200" marR="7620" lvl="0" indent="-277200" algn="just" rtl="0">
              <a:lnSpc>
                <a:spcPct val="110000"/>
              </a:lnSpc>
              <a:spcBef>
                <a:spcPts val="100"/>
              </a:spcBef>
              <a:spcAft>
                <a:spcPts val="0"/>
              </a:spcAft>
              <a:buClr>
                <a:srgbClr val="000000"/>
              </a:buClr>
              <a:buSzPts val="1800"/>
              <a:buFont typeface="Arial"/>
              <a:buNone/>
            </a:pPr>
            <a:endParaRPr sz="1800" b="0" i="0" u="none" strike="noStrike" cap="none" dirty="0">
              <a:solidFill>
                <a:srgbClr val="002060"/>
              </a:solidFill>
              <a:latin typeface="Arial"/>
              <a:ea typeface="Arial"/>
              <a:cs typeface="Arial"/>
              <a:sym typeface="Arial"/>
            </a:endParaRPr>
          </a:p>
          <a:p>
            <a:pPr marL="457200" marR="7620" lvl="0" indent="-391500" algn="just" rtl="0">
              <a:lnSpc>
                <a:spcPct val="110000"/>
              </a:lnSpc>
              <a:spcBef>
                <a:spcPts val="100"/>
              </a:spcBef>
              <a:spcAft>
                <a:spcPts val="0"/>
              </a:spcAft>
              <a:buClr>
                <a:srgbClr val="002060"/>
              </a:buClr>
              <a:buSzPts val="1800"/>
              <a:buFont typeface="Arial"/>
              <a:buChar char="▪"/>
            </a:pPr>
            <a:r>
              <a:rPr lang="pt-BR" sz="1800" b="0" i="0" u="none" strike="noStrike" cap="none" dirty="0">
                <a:solidFill>
                  <a:srgbClr val="002060"/>
                </a:solidFill>
                <a:latin typeface="Arial"/>
                <a:ea typeface="Arial"/>
                <a:cs typeface="Arial"/>
                <a:sym typeface="Arial"/>
              </a:rPr>
              <a:t>Os encargos sobre a folha representam 7,3% da receita bruta dos hospitais privados com fins lucrativos.</a:t>
            </a:r>
            <a:endParaRPr sz="1800" b="0" i="0" u="none" strike="noStrike" cap="none" dirty="0">
              <a:solidFill>
                <a:srgbClr val="002060"/>
              </a:solidFill>
              <a:latin typeface="Arial"/>
              <a:ea typeface="Arial"/>
              <a:cs typeface="Arial"/>
              <a:sym typeface="Arial"/>
            </a:endParaRPr>
          </a:p>
          <a:p>
            <a:pPr marL="457200" marR="7620" lvl="0" indent="-277200" algn="just" rtl="0">
              <a:lnSpc>
                <a:spcPct val="110000"/>
              </a:lnSpc>
              <a:spcBef>
                <a:spcPts val="100"/>
              </a:spcBef>
              <a:spcAft>
                <a:spcPts val="0"/>
              </a:spcAft>
              <a:buClr>
                <a:srgbClr val="000000"/>
              </a:buClr>
              <a:buSzPts val="1800"/>
              <a:buFont typeface="Arial"/>
              <a:buNone/>
            </a:pPr>
            <a:endParaRPr sz="1800" b="0" i="0" u="none" strike="noStrike" cap="none" dirty="0">
              <a:solidFill>
                <a:srgbClr val="002060"/>
              </a:solidFill>
              <a:latin typeface="Arial"/>
              <a:ea typeface="Arial"/>
              <a:cs typeface="Arial"/>
              <a:sym typeface="Arial"/>
            </a:endParaRPr>
          </a:p>
          <a:p>
            <a:pPr marL="457200" marR="7620" lvl="0" indent="-342900" algn="just" rtl="0">
              <a:lnSpc>
                <a:spcPct val="110000"/>
              </a:lnSpc>
              <a:spcBef>
                <a:spcPts val="100"/>
              </a:spcBef>
              <a:spcAft>
                <a:spcPts val="0"/>
              </a:spcAft>
              <a:buClr>
                <a:srgbClr val="002060"/>
              </a:buClr>
              <a:buSzPts val="1800"/>
              <a:buFont typeface="Arial"/>
              <a:buChar char="▪"/>
            </a:pPr>
            <a:r>
              <a:rPr lang="pt-BR" sz="1800" b="0" i="0" u="none" strike="noStrike" cap="none" dirty="0">
                <a:solidFill>
                  <a:srgbClr val="002060"/>
                </a:solidFill>
                <a:latin typeface="Arial"/>
                <a:ea typeface="Arial"/>
                <a:cs typeface="Arial"/>
                <a:sym typeface="Arial"/>
              </a:rPr>
              <a:t>Cerca de 38% de sua receita é abarcada por custos e despesas com pessoal (direto) e outros 14% com despesas de pessoal indireto.</a:t>
            </a:r>
            <a:endParaRPr sz="1800" b="0" i="0" u="none" strike="noStrike" cap="none" dirty="0">
              <a:solidFill>
                <a:srgbClr val="002060"/>
              </a:solidFill>
              <a:latin typeface="Arial"/>
              <a:ea typeface="Arial"/>
              <a:cs typeface="Arial"/>
              <a:sym typeface="Arial"/>
            </a:endParaRPr>
          </a:p>
          <a:p>
            <a:pPr marL="914400" marR="7620" lvl="0" indent="-734400" algn="just" rtl="0">
              <a:lnSpc>
                <a:spcPct val="110000"/>
              </a:lnSpc>
              <a:spcBef>
                <a:spcPts val="100"/>
              </a:spcBef>
              <a:spcAft>
                <a:spcPts val="0"/>
              </a:spcAft>
              <a:buClr>
                <a:srgbClr val="000000"/>
              </a:buClr>
              <a:buSzPts val="1800"/>
              <a:buFont typeface="Arial"/>
              <a:buNone/>
            </a:pPr>
            <a:endParaRPr sz="1800" b="0" i="0" u="none" strike="noStrike" cap="none" dirty="0">
              <a:solidFill>
                <a:srgbClr val="002060"/>
              </a:solidFill>
              <a:latin typeface="Arial"/>
              <a:ea typeface="Arial"/>
              <a:cs typeface="Arial"/>
              <a:sym typeface="Arial"/>
            </a:endParaRPr>
          </a:p>
          <a:p>
            <a:pPr marL="457200" marR="7620" lvl="0" indent="-391500" algn="just" rtl="0">
              <a:lnSpc>
                <a:spcPct val="110000"/>
              </a:lnSpc>
              <a:spcBef>
                <a:spcPts val="100"/>
              </a:spcBef>
              <a:spcAft>
                <a:spcPts val="0"/>
              </a:spcAft>
              <a:buClr>
                <a:srgbClr val="002060"/>
              </a:buClr>
              <a:buSzPts val="1800"/>
              <a:buFont typeface="Arial"/>
              <a:buChar char="▪"/>
            </a:pPr>
            <a:r>
              <a:rPr lang="pt-BR" sz="1800" b="0" i="0" u="none" strike="noStrike" cap="none" dirty="0">
                <a:solidFill>
                  <a:srgbClr val="002060"/>
                </a:solidFill>
                <a:latin typeface="Arial"/>
                <a:ea typeface="Arial"/>
                <a:cs typeface="Arial"/>
                <a:sym typeface="Arial"/>
              </a:rPr>
              <a:t>Os tributos incidentes sobre medicamentos e produtos de laboratórios (ICMS, PIS e COFINS) geram repercussão indireta nos custos do setor hospitalar.</a:t>
            </a:r>
            <a:endParaRPr sz="1800" b="0" i="0" u="none" strike="noStrike" cap="none" dirty="0">
              <a:solidFill>
                <a:srgbClr val="00206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5" name="Google Shape;235;p10"/>
          <p:cNvSpPr txBox="1"/>
          <p:nvPr/>
        </p:nvSpPr>
        <p:spPr>
          <a:xfrm>
            <a:off x="239152" y="91358"/>
            <a:ext cx="11296355" cy="955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pt-BR" sz="2800" b="1" i="0" u="none" strike="noStrike" cap="none" dirty="0">
                <a:solidFill>
                  <a:srgbClr val="2F5496"/>
                </a:solidFill>
                <a:latin typeface="Calibri"/>
                <a:ea typeface="Calibri"/>
                <a:cs typeface="Calibri"/>
                <a:sym typeface="Calibri"/>
              </a:rPr>
              <a:t>O SETOR SAÚDE É UM DOS PRINCIPAIS GERADORES DE EMPREGO NO PAÍS, MANTENDO RITMO DE CRESCIMENTO EM 2021</a:t>
            </a:r>
            <a:endParaRPr dirty="0"/>
          </a:p>
        </p:txBody>
      </p:sp>
      <p:sp>
        <p:nvSpPr>
          <p:cNvPr id="3" name="CaixaDeTexto 2">
            <a:extLst>
              <a:ext uri="{FF2B5EF4-FFF2-40B4-BE49-F238E27FC236}">
                <a16:creationId xmlns:a16="http://schemas.microsoft.com/office/drawing/2014/main" xmlns="" id="{4E35DF13-E68D-4412-9DE7-3CC54783855C}"/>
              </a:ext>
            </a:extLst>
          </p:cNvPr>
          <p:cNvSpPr txBox="1"/>
          <p:nvPr/>
        </p:nvSpPr>
        <p:spPr>
          <a:xfrm>
            <a:off x="4586067" y="6575807"/>
            <a:ext cx="6949440" cy="276999"/>
          </a:xfrm>
          <a:prstGeom prst="rect">
            <a:avLst/>
          </a:prstGeom>
          <a:noFill/>
        </p:spPr>
        <p:txBody>
          <a:bodyPr wrap="square" rtlCol="0">
            <a:spAutoFit/>
          </a:bodyPr>
          <a:lstStyle/>
          <a:p>
            <a:r>
              <a:rPr lang="pt-BR" sz="1200" dirty="0"/>
              <a:t>Fonte: Caged e Novo Caged – Ministério do Trabalho (consulta em 03/11/2021)</a:t>
            </a:r>
          </a:p>
        </p:txBody>
      </p:sp>
      <p:pic>
        <p:nvPicPr>
          <p:cNvPr id="6" name="Imagem 5">
            <a:extLst>
              <a:ext uri="{FF2B5EF4-FFF2-40B4-BE49-F238E27FC236}">
                <a16:creationId xmlns:a16="http://schemas.microsoft.com/office/drawing/2014/main" xmlns="" id="{D22F1309-2FF6-4F3D-A209-02F0CBE86DE4}"/>
              </a:ext>
            </a:extLst>
          </p:cNvPr>
          <p:cNvPicPr>
            <a:picLocks noChangeAspect="1"/>
          </p:cNvPicPr>
          <p:nvPr/>
        </p:nvPicPr>
        <p:blipFill>
          <a:blip r:embed="rId3"/>
          <a:stretch>
            <a:fillRect/>
          </a:stretch>
        </p:blipFill>
        <p:spPr>
          <a:xfrm>
            <a:off x="1466124" y="1219801"/>
            <a:ext cx="9259751" cy="5341258"/>
          </a:xfrm>
          <a:prstGeom prst="rect">
            <a:avLst/>
          </a:prstGeom>
        </p:spPr>
      </p:pic>
    </p:spTree>
    <p:extLst>
      <p:ext uri="{BB962C8B-B14F-4D97-AF65-F5344CB8AC3E}">
        <p14:creationId xmlns:p14="http://schemas.microsoft.com/office/powerpoint/2010/main" val="1365019489"/>
      </p:ext>
    </p:extLst>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1084</Words>
  <Application>Microsoft Office PowerPoint</Application>
  <PresentationFormat>Widescreen</PresentationFormat>
  <Paragraphs>142</Paragraphs>
  <Slides>17</Slides>
  <Notes>17</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17</vt:i4>
      </vt:variant>
    </vt:vector>
  </HeadingPairs>
  <TitlesOfParts>
    <vt:vector size="25" baseType="lpstr">
      <vt:lpstr>Calibri</vt:lpstr>
      <vt:lpstr>Times New Roman</vt:lpstr>
      <vt:lpstr>MS Mincho</vt:lpstr>
      <vt:lpstr>Noto Sans Symbols</vt:lpstr>
      <vt:lpstr>Arial</vt:lpstr>
      <vt:lpstr>Helvetica Neue Light</vt:lpstr>
      <vt:lpstr>Tema do Office</vt: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Keila Amaral</dc:creator>
  <cp:lastModifiedBy>Ivan Cerqueira Filho</cp:lastModifiedBy>
  <cp:revision>7</cp:revision>
  <dcterms:modified xsi:type="dcterms:W3CDTF">2021-11-17T12:28:53Z</dcterms:modified>
</cp:coreProperties>
</file>