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287" r:id="rId4"/>
    <p:sldId id="277" r:id="rId5"/>
    <p:sldId id="293" r:id="rId6"/>
    <p:sldId id="294" r:id="rId7"/>
    <p:sldId id="296" r:id="rId8"/>
    <p:sldId id="305" r:id="rId9"/>
    <p:sldId id="299" r:id="rId10"/>
    <p:sldId id="301" r:id="rId11"/>
    <p:sldId id="302" r:id="rId12"/>
    <p:sldId id="288" r:id="rId13"/>
    <p:sldId id="283" r:id="rId14"/>
    <p:sldId id="284" r:id="rId15"/>
    <p:sldId id="306" r:id="rId16"/>
    <p:sldId id="285" r:id="rId17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3D79-E966-49C2-B596-F0A92D262694}" type="datetimeFigureOut">
              <a:rPr lang="pt-BR" smtClean="0"/>
              <a:t>09/08/2017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F3B8-B0DB-400C-A0B7-6A89A36815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372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3D79-E966-49C2-B596-F0A92D262694}" type="datetimeFigureOut">
              <a:rPr lang="pt-BR" smtClean="0"/>
              <a:t>09/08/2017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F3B8-B0DB-400C-A0B7-6A89A36815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0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3D79-E966-49C2-B596-F0A92D262694}" type="datetimeFigureOut">
              <a:rPr lang="pt-BR" smtClean="0"/>
              <a:t>09/08/2017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F3B8-B0DB-400C-A0B7-6A89A36815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6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3D79-E966-49C2-B596-F0A92D262694}" type="datetimeFigureOut">
              <a:rPr lang="pt-BR" smtClean="0"/>
              <a:t>09/08/2017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F3B8-B0DB-400C-A0B7-6A89A36815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196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3D79-E966-49C2-B596-F0A92D262694}" type="datetimeFigureOut">
              <a:rPr lang="pt-BR" smtClean="0"/>
              <a:t>09/08/2017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F3B8-B0DB-400C-A0B7-6A89A36815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244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3D79-E966-49C2-B596-F0A92D262694}" type="datetimeFigureOut">
              <a:rPr lang="pt-BR" smtClean="0"/>
              <a:t>09/08/2017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F3B8-B0DB-400C-A0B7-6A89A36815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55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3D79-E966-49C2-B596-F0A92D262694}" type="datetimeFigureOut">
              <a:rPr lang="pt-BR" smtClean="0"/>
              <a:t>09/08/2017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F3B8-B0DB-400C-A0B7-6A89A36815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442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3D79-E966-49C2-B596-F0A92D262694}" type="datetimeFigureOut">
              <a:rPr lang="pt-BR" smtClean="0"/>
              <a:t>09/08/2017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F3B8-B0DB-400C-A0B7-6A89A36815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6788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3D79-E966-49C2-B596-F0A92D262694}" type="datetimeFigureOut">
              <a:rPr lang="pt-BR" smtClean="0"/>
              <a:t>09/08/2017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F3B8-B0DB-400C-A0B7-6A89A36815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06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3D79-E966-49C2-B596-F0A92D262694}" type="datetimeFigureOut">
              <a:rPr lang="pt-BR" smtClean="0"/>
              <a:t>09/08/2017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F3B8-B0DB-400C-A0B7-6A89A36815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11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3D79-E966-49C2-B596-F0A92D262694}" type="datetimeFigureOut">
              <a:rPr lang="pt-BR" smtClean="0"/>
              <a:t>09/08/2017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F3B8-B0DB-400C-A0B7-6A89A36815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97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C3D79-E966-49C2-B596-F0A92D262694}" type="datetimeFigureOut">
              <a:rPr lang="pt-BR" smtClean="0"/>
              <a:t>09/08/2017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EF3B8-B0DB-400C-A0B7-6A89A36815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66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profile/Jose_Eustaquio_Vieira_Filho/publication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ipea.gov.br/portal/index.php?option=com_content&amp;view=article&amp;id=29768&amp;Itemid=42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pt-BR" dirty="0" smtClean="0"/>
              <a:t>Agricultura no Brasil: desafios da avaliação de políticas públicas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9552" y="2612504"/>
            <a:ext cx="6400800" cy="1752600"/>
          </a:xfrm>
        </p:spPr>
        <p:txBody>
          <a:bodyPr>
            <a:normAutofit/>
          </a:bodyPr>
          <a:lstStyle/>
          <a:p>
            <a:r>
              <a:rPr lang="pt-BR" sz="2400" b="1" i="1" dirty="0" smtClean="0">
                <a:solidFill>
                  <a:schemeClr val="tx1"/>
                </a:solidFill>
              </a:rPr>
              <a:t>José Eustáquio Ribeiro Vieira Filho</a:t>
            </a:r>
          </a:p>
          <a:p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Pesquisador do IPEA e Professor do Programa de Pós-graduação em Agronegócio da UnB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971600" y="4221088"/>
            <a:ext cx="7128792" cy="1896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5100" dirty="0" smtClean="0">
                <a:solidFill>
                  <a:schemeClr val="tx2"/>
                </a:solidFill>
              </a:rPr>
              <a:t>Audiência Pública da Comissão de Agricultura e Reforma Agrária</a:t>
            </a:r>
          </a:p>
          <a:p>
            <a:endParaRPr lang="pt-BR" sz="5100" dirty="0" smtClean="0">
              <a:solidFill>
                <a:schemeClr val="tx2"/>
              </a:solidFill>
            </a:endParaRPr>
          </a:p>
          <a:p>
            <a:r>
              <a:rPr lang="pt-BR" sz="5100" b="1" i="1" dirty="0" smtClean="0">
                <a:solidFill>
                  <a:schemeClr val="tx2"/>
                </a:solidFill>
              </a:rPr>
              <a:t>Senado Federal</a:t>
            </a:r>
          </a:p>
          <a:p>
            <a:endParaRPr lang="pt-BR" sz="5100" dirty="0" smtClean="0">
              <a:solidFill>
                <a:schemeClr val="tx2"/>
              </a:solidFill>
            </a:endParaRPr>
          </a:p>
          <a:p>
            <a:r>
              <a:rPr lang="pt-BR" sz="5100" dirty="0" smtClean="0">
                <a:solidFill>
                  <a:schemeClr val="tx2"/>
                </a:solidFill>
              </a:rPr>
              <a:t>Brasília</a:t>
            </a:r>
          </a:p>
          <a:p>
            <a:r>
              <a:rPr lang="pt-BR" sz="5100" dirty="0" smtClean="0">
                <a:solidFill>
                  <a:schemeClr val="tx2"/>
                </a:solidFill>
              </a:rPr>
              <a:t>09/08/2017</a:t>
            </a:r>
            <a:endParaRPr lang="pt-BR" sz="5100" dirty="0" smtClean="0">
              <a:solidFill>
                <a:schemeClr val="tx2"/>
              </a:solidFill>
            </a:endParaRPr>
          </a:p>
          <a:p>
            <a:endParaRPr lang="pt-B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79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Sustentabilidade ambiental e emissões</a:t>
            </a:r>
            <a:endParaRPr lang="pt-B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1998" y="1916832"/>
            <a:ext cx="1245488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5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7974" y="692696"/>
            <a:ext cx="1137047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02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2089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Taxa de urbanização e extrema </a:t>
            </a:r>
            <a:r>
              <a:rPr lang="pt-BR" sz="3200" b="1" dirty="0"/>
              <a:t>pobreza</a:t>
            </a:r>
          </a:p>
        </p:txBody>
      </p:sp>
      <p:pic>
        <p:nvPicPr>
          <p:cNvPr id="4" name="Imagem 3" descr="D:\Ipea\Figura 3-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79105"/>
            <a:ext cx="7488831" cy="47981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683568" y="5949280"/>
            <a:ext cx="7776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VIEIRA FILHO, J. E. R. &amp; FISHLOW, 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(2017).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536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8545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Grau de escolaridade</a:t>
            </a:r>
            <a:endParaRPr lang="pt-BR" sz="3200" b="1" dirty="0"/>
          </a:p>
        </p:txBody>
      </p:sp>
      <p:pic>
        <p:nvPicPr>
          <p:cNvPr id="4" name="Imagem 3" descr="C:\Users\r1702943\Documents\Book - Albert Fishlow\Livro\Cap 3\Fig Cap 3\Figura 3-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488831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683567" y="5897218"/>
            <a:ext cx="7776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VIEIRA FILHO, J. E. R. &amp; FISHLOW, 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(2017).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548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Assistência técnica</a:t>
            </a:r>
            <a:endParaRPr lang="pt-BR" sz="3200" b="1" dirty="0"/>
          </a:p>
        </p:txBody>
      </p:sp>
      <p:pic>
        <p:nvPicPr>
          <p:cNvPr id="4" name="Imagem 3" descr="C:\Users\r1702943\Documents\Book - Albert Fishlow\Livro\Cap 3\Fig Cap 3\Figura 3-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7"/>
            <a:ext cx="7056783" cy="46805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755576" y="5787903"/>
            <a:ext cx="7776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VIEIRA FILHO, J. E. R. &amp; FISHLOW, 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(2017).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662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Repensar o AGRO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/>
              <a:t>Políticas públicas que perpetuam a pobreza e não ampliam a riqueza (Pronaf, PAA, Previdência, Reforma Agrária, etc.);</a:t>
            </a:r>
          </a:p>
          <a:p>
            <a:pPr algn="just"/>
            <a:r>
              <a:rPr lang="pt-BR" dirty="0" smtClean="0"/>
              <a:t>É fundamental implantar de forma homogênea o Cadastro Ambiental Rural no Brasil como um todo;</a:t>
            </a:r>
          </a:p>
          <a:p>
            <a:pPr algn="just"/>
            <a:r>
              <a:rPr lang="pt-BR" dirty="0" smtClean="0"/>
              <a:t>Avançar na garantia dos direitos de propriedade, inclusive em regiões como Norte e Nordeste;</a:t>
            </a:r>
          </a:p>
          <a:p>
            <a:pPr algn="just"/>
            <a:r>
              <a:rPr lang="pt-BR" dirty="0" smtClean="0"/>
              <a:t>A questão hídrica no Nordeste é ponto fundamental para mitigar a pobreza no campo;</a:t>
            </a:r>
          </a:p>
          <a:p>
            <a:pPr algn="just"/>
            <a:r>
              <a:rPr lang="pt-BR" dirty="0" smtClean="0"/>
              <a:t>Definir estratégias de melhoria educacional no meio rural, de forma a alterar o eixo de desenvolvimento do meio urbano para as zonas rurais (e não o contrário como se observa); e</a:t>
            </a:r>
          </a:p>
          <a:p>
            <a:pPr algn="just"/>
            <a:r>
              <a:rPr lang="pt-BR" dirty="0" smtClean="0"/>
              <a:t>Ter compromisso institucional com a elaboração periódica do Censo Agropecuário pelo IBGE, mas complementado por pesquisas amostrais entre um censo e outro. Dados atualizados são importantes para planejar estratégias e políticas públicas mais efetivas.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5664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Obrigado pela atenção!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683568" y="1340768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/>
              <a:t>José Eustáquio Ribeiro Vieira Filho</a:t>
            </a:r>
          </a:p>
          <a:p>
            <a:pPr algn="ctr"/>
            <a:endParaRPr lang="pt-BR" sz="2800" b="1" i="1" dirty="0"/>
          </a:p>
          <a:p>
            <a:pPr algn="ctr"/>
            <a:r>
              <a:rPr lang="pt-BR" dirty="0"/>
              <a:t>Instituto de Pesquisa Econômica Aplicada (IPEA</a:t>
            </a:r>
            <a:r>
              <a:rPr lang="pt-BR" dirty="0" smtClean="0"/>
              <a:t>)</a:t>
            </a:r>
          </a:p>
          <a:p>
            <a:pPr algn="ctr"/>
            <a:r>
              <a:rPr lang="pt-BR" dirty="0" smtClean="0"/>
              <a:t>Universidade de Brasília (Propaga-UnB)</a:t>
            </a:r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dirty="0"/>
              <a:t>jose.vieira@ipea.gov.br</a:t>
            </a:r>
          </a:p>
          <a:p>
            <a:pPr algn="ctr"/>
            <a:endParaRPr lang="pt-BR" dirty="0"/>
          </a:p>
          <a:p>
            <a:pPr algn="ctr"/>
            <a:r>
              <a:rPr lang="pt-BR" sz="1400" dirty="0" err="1"/>
              <a:t>Research</a:t>
            </a:r>
            <a:r>
              <a:rPr lang="pt-BR" sz="1400" dirty="0"/>
              <a:t> Gate:</a:t>
            </a:r>
          </a:p>
          <a:p>
            <a:pPr algn="ctr"/>
            <a:r>
              <a:rPr lang="pt-BR" sz="1400" dirty="0">
                <a:hlinkClick r:id="rId2"/>
              </a:rPr>
              <a:t>https://</a:t>
            </a:r>
            <a:r>
              <a:rPr lang="pt-BR" sz="1400" dirty="0" smtClean="0">
                <a:hlinkClick r:id="rId2"/>
              </a:rPr>
              <a:t>www.researchgate.net/profile/Jose_Eustaquio_Vieira_Filho/publications</a:t>
            </a:r>
            <a:endParaRPr lang="pt-BR" sz="1400" dirty="0" smtClean="0"/>
          </a:p>
          <a:p>
            <a:pPr algn="ctr"/>
            <a:endParaRPr lang="pt-BR" dirty="0"/>
          </a:p>
          <a:p>
            <a:pPr algn="ctr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Referências:</a:t>
            </a:r>
          </a:p>
          <a:p>
            <a:pPr algn="ctr"/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VIEIRA FILHO, J.E.R.; GASQUES, J.G. (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Orgs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Agricultura, transformação produtiva e sustentabilidade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Brasília: IPEA, 2016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VIEIRA FILHO, J. E. R. &amp; FISHLOW, A. </a:t>
            </a:r>
            <a:r>
              <a:rPr lang="pt-B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Agricultura e indústria no Brasil: inovação e competitividade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Brasília: IPEA, 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2017.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0758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628800"/>
            <a:ext cx="3816424" cy="3816424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/>
              <a:t>Agricultura e indústria no Brasil</a:t>
            </a: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>inovação e competitividade</a:t>
            </a:r>
            <a:br>
              <a:rPr lang="pt-BR" sz="4000" dirty="0" smtClean="0"/>
            </a:b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2700" i="1" dirty="0" smtClean="0"/>
              <a:t>José Eustáquio R. Vieira Filho &amp; Albert Fishlow</a:t>
            </a:r>
            <a:br>
              <a:rPr lang="pt-BR" sz="2700" i="1" dirty="0" smtClean="0"/>
            </a:br>
            <a:r>
              <a:rPr lang="pt-BR" sz="2700" i="1" dirty="0"/>
              <a:t/>
            </a:r>
            <a:br>
              <a:rPr lang="pt-BR" sz="2700" i="1" dirty="0"/>
            </a:br>
            <a:r>
              <a:rPr lang="pt-BR" sz="2000" dirty="0" smtClean="0"/>
              <a:t>Disponível no site </a:t>
            </a:r>
            <a:r>
              <a:rPr lang="pt-BR" sz="2000" dirty="0"/>
              <a:t>do IPEA:</a:t>
            </a:r>
            <a:br>
              <a:rPr lang="pt-BR" sz="2000" dirty="0"/>
            </a:br>
            <a:r>
              <a:rPr lang="pt-BR" sz="2000" dirty="0">
                <a:hlinkClick r:id="rId2"/>
              </a:rPr>
              <a:t>http://</a:t>
            </a:r>
            <a:r>
              <a:rPr lang="pt-BR" sz="2000" dirty="0" smtClean="0">
                <a:hlinkClick r:id="rId2"/>
              </a:rPr>
              <a:t>www.ipea.gov.br/portal/index.php?option=com_content&amp;view=article&amp;id=29768&amp;Itemid=424</a:t>
            </a: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/>
          </a:p>
        </p:txBody>
      </p:sp>
      <p:pic>
        <p:nvPicPr>
          <p:cNvPr id="1026" name="Picture 2" descr="C:\Users\r1702943\Documents\Fotos\Lançamento FGV-SP\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48680"/>
            <a:ext cx="4334247" cy="577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01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Passado e Presente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56584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t-BR" dirty="0" smtClean="0"/>
              <a:t>Na década de 1960, o problema era aumentar a produção. O Brasil era importador líquido de alimentos. Após 50 anos, </a:t>
            </a:r>
            <a:r>
              <a:rPr lang="pt-BR" b="1" cap="all" dirty="0" smtClean="0">
                <a:solidFill>
                  <a:srgbClr val="0070C0"/>
                </a:solidFill>
              </a:rPr>
              <a:t>inovações institucionais induzidas</a:t>
            </a:r>
            <a:r>
              <a:rPr lang="pt-BR" cap="all" dirty="0" smtClean="0"/>
              <a:t> </a:t>
            </a:r>
            <a:r>
              <a:rPr lang="pt-BR" dirty="0" smtClean="0"/>
              <a:t>transformaram o setor agropecuário. Atualmente, o Brasil é exportador de alimentos, fibras e energia.</a:t>
            </a:r>
          </a:p>
          <a:p>
            <a:pPr algn="just">
              <a:lnSpc>
                <a:spcPct val="120000"/>
              </a:lnSpc>
            </a:pPr>
            <a:r>
              <a:rPr lang="pt-BR" dirty="0" smtClean="0"/>
              <a:t>Na presente década, a produção cresceu. Porém, há uma enorme desigualdade produtiva. Como pensar o desenvolvimento </a:t>
            </a:r>
            <a:r>
              <a:rPr lang="pt-BR" dirty="0" smtClean="0"/>
              <a:t>da </a:t>
            </a:r>
            <a:r>
              <a:rPr lang="pt-BR" dirty="0" smtClean="0"/>
              <a:t>dinâmica produtiva? </a:t>
            </a:r>
            <a:r>
              <a:rPr lang="pt-BR" b="1" cap="all" dirty="0" smtClean="0">
                <a:solidFill>
                  <a:srgbClr val="FF0000"/>
                </a:solidFill>
              </a:rPr>
              <a:t>84% dos estabelecimentos</a:t>
            </a:r>
            <a:r>
              <a:rPr lang="pt-BR" dirty="0" smtClean="0"/>
              <a:t> são classificados como de baixa renda e </a:t>
            </a:r>
            <a:r>
              <a:rPr lang="pt-BR" b="1" cap="all" dirty="0" smtClean="0">
                <a:solidFill>
                  <a:srgbClr val="FF0000"/>
                </a:solidFill>
              </a:rPr>
              <a:t>extrema pobreza</a:t>
            </a:r>
            <a:r>
              <a:rPr lang="pt-BR" dirty="0" smtClean="0"/>
              <a:t>. No Nordeste, 90% dos estabelecimentos são classificados de extrema pobreza</a:t>
            </a:r>
            <a:r>
              <a:rPr lang="pt-BR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pt-BR" dirty="0" smtClean="0"/>
              <a:t>A </a:t>
            </a:r>
            <a:r>
              <a:rPr lang="pt-BR" b="1" cap="all" dirty="0" smtClean="0">
                <a:solidFill>
                  <a:srgbClr val="00B050"/>
                </a:solidFill>
              </a:rPr>
              <a:t>sustentabilidade</a:t>
            </a:r>
            <a:r>
              <a:rPr lang="pt-BR" dirty="0" smtClean="0"/>
              <a:t> é requisito na expansão dos mercados. Como promover políticas públicas que possam contribuir com a agregação de valor no produto final? A produção integrada e os direitos de propriedades são vetores essenciais para uma grande transformação.</a:t>
            </a:r>
            <a:endParaRPr lang="pt-BR" dirty="0" smtClean="0"/>
          </a:p>
          <a:p>
            <a:pPr algn="just">
              <a:lnSpc>
                <a:spcPct val="120000"/>
              </a:lnSpc>
            </a:pPr>
            <a:r>
              <a:rPr lang="pt-BR" dirty="0" smtClean="0"/>
              <a:t>É fundamental ter </a:t>
            </a:r>
            <a:r>
              <a:rPr lang="pt-BR" b="1" cap="all" dirty="0" smtClean="0">
                <a:solidFill>
                  <a:srgbClr val="7030A0"/>
                </a:solidFill>
              </a:rPr>
              <a:t>Planejamento de avaliação de políticas públicas</a:t>
            </a:r>
            <a:r>
              <a:rPr lang="pt-BR" dirty="0" smtClean="0"/>
              <a:t>, q</a:t>
            </a:r>
            <a:r>
              <a:rPr lang="pt-BR" dirty="0" smtClean="0"/>
              <a:t>ue possa repensar e redefinir estratégias de i</a:t>
            </a:r>
            <a:r>
              <a:rPr lang="pt-BR" dirty="0" smtClean="0"/>
              <a:t>ntegração regional, de aumento de capacidade de absorção tecnológica, bem como de inversão de valores. Muitas políticas estão voltadas </a:t>
            </a:r>
            <a:r>
              <a:rPr lang="pt-BR" b="1" u="sng" dirty="0" smtClean="0"/>
              <a:t>para perpetuar a pobreza e não para ampliar a riqueza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066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204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/>
              <a:t>Expansão da fronteira </a:t>
            </a:r>
            <a:r>
              <a:rPr lang="pt-BR" sz="3200" b="1" dirty="0" smtClean="0"/>
              <a:t>agropecuária </a:t>
            </a:r>
            <a:r>
              <a:rPr lang="pt-BR" sz="3200" b="1" dirty="0"/>
              <a:t>no </a:t>
            </a:r>
            <a:r>
              <a:rPr lang="pt-BR" sz="3200" b="1" dirty="0" smtClean="0"/>
              <a:t>Brasil</a:t>
            </a:r>
            <a:endParaRPr lang="pt-BR" sz="3200" b="1" dirty="0"/>
          </a:p>
        </p:txBody>
      </p:sp>
      <p:pic>
        <p:nvPicPr>
          <p:cNvPr id="4" name="Imagem 3" descr="D:\Pedro figuras\Capitulo 3\Figura 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632848" cy="50597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683568" y="6040452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VIEIRA FILHO, J. E. R. &amp; FISHLOW, A. </a:t>
            </a:r>
            <a:r>
              <a:rPr lang="pt-B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Agricultura e indústria no Brasil: inovação e competitividade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Brasília: IPEA, 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2017.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3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19"/>
            <a:ext cx="7600559" cy="501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r1702943\Documents\Projeto IPEA\Banco Mundial\Mapas\Mapa de Efetivo Bovino dos Municípios  ano 1990 v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700" y="-352425"/>
            <a:ext cx="10694988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2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C:\Users\r1702943\Documents\Projeto IPEA\Banco Mundial\Mapas\Mapa de Efetivo Bovino dos Municípios  ano 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700" y="-352425"/>
            <a:ext cx="10694988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59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Taxas anuais de desmatamento</a:t>
            </a:r>
            <a:endParaRPr lang="pt-BR" dirty="0"/>
          </a:p>
        </p:txBody>
      </p:sp>
      <p:pic>
        <p:nvPicPr>
          <p:cNvPr id="4" name="Imagem 3" descr="C:\Users\r1702943\AppData\Local\Microsoft\Windows\INetCache\Content.Word\gráfic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064896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282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607634"/>
            <a:ext cx="9828584" cy="510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Tecnologia e o efeito poupa-terra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1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530</Words>
  <Application>Microsoft Office PowerPoint</Application>
  <PresentationFormat>Apresentação na tela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Agricultura no Brasil: desafios da avaliação de políticas públicas</vt:lpstr>
      <vt:lpstr>Agricultura e indústria no Brasil inovação e competitividade  José Eustáquio R. Vieira Filho &amp; Albert Fishlow  Disponível no site do IPEA: http://www.ipea.gov.br/portal/index.php?option=com_content&amp;view=article&amp;id=29768&amp;Itemid=424 </vt:lpstr>
      <vt:lpstr>Passado e Presente</vt:lpstr>
      <vt:lpstr>Expansão da fronteira agropecuária no Brasil</vt:lpstr>
      <vt:lpstr>Apresentação do PowerPoint</vt:lpstr>
      <vt:lpstr>Apresentação do PowerPoint</vt:lpstr>
      <vt:lpstr>Apresentação do PowerPoint</vt:lpstr>
      <vt:lpstr>Taxas anuais de desmatamento</vt:lpstr>
      <vt:lpstr>Tecnologia e o efeito poupa-terra</vt:lpstr>
      <vt:lpstr>Sustentabilidade ambiental e emissões</vt:lpstr>
      <vt:lpstr>Apresentação do PowerPoint</vt:lpstr>
      <vt:lpstr>Taxa de urbanização e extrema pobreza</vt:lpstr>
      <vt:lpstr>Grau de escolaridade</vt:lpstr>
      <vt:lpstr>Assistência técnica</vt:lpstr>
      <vt:lpstr>Repensar o AGRO</vt:lpstr>
      <vt:lpstr>Obrigado pela atenção!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Revolução agrícola tropical: agricultura versus indústria</dc:title>
  <dc:creator>Jose Eustáquio Ribeiro Vieira Filho</dc:creator>
  <cp:lastModifiedBy>Jose Eustáquio Ribeiro Vieira Filho</cp:lastModifiedBy>
  <cp:revision>28</cp:revision>
  <cp:lastPrinted>2016-10-19T15:18:39Z</cp:lastPrinted>
  <dcterms:created xsi:type="dcterms:W3CDTF">2016-10-06T14:40:34Z</dcterms:created>
  <dcterms:modified xsi:type="dcterms:W3CDTF">2017-08-09T15:09:13Z</dcterms:modified>
</cp:coreProperties>
</file>