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479843" r:id="rId2"/>
    <p:sldId id="2147377846" r:id="rId3"/>
    <p:sldId id="2147377839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2D62C-C0F0-4D6D-A40B-0F8C2C84DAD6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43984-B86E-4DA9-A39A-1455A23A2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93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30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60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Questionário privacidade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8A9C0-8628-4C6F-B9CC-BBDE8DD349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80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95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497BB-5BC3-2663-BB90-57BD9C95F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2D3E5A-B8B7-8754-0044-43EC387B5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C614F0-1E6D-416E-2AE1-88DAC85B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46AB9D-079A-8DE7-D957-8F1ECBAA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989FF1-E8F1-E483-9DDE-4B3DEE5B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96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48BD3-3987-3599-1A13-B97556E5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EEA61C-BD5F-7F9A-4843-6A7C53E66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596314-E79C-FC61-B7DC-D6312C8E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079B0E-5278-0B42-669A-61EEE985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F8B39A-2D54-9A0E-F3C4-79F86D1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60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E36D73-3FF6-4374-B2E0-CC2D5C20C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38084F-21C6-8A87-968B-A5B207FA9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B7839D-3568-83FD-4831-F8EF5FE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F90039-D77B-7535-C516-621AB770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E9BAC7-7451-CAAA-1BB1-81077DD3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5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branco" type="tx">
  <p:cSld name="fundo branco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dt" idx="10"/>
          </p:nvPr>
        </p:nvSpPr>
        <p:spPr>
          <a:xfrm>
            <a:off x="342832" y="6197322"/>
            <a:ext cx="2743200" cy="41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ftr" idx="11"/>
          </p:nvPr>
        </p:nvSpPr>
        <p:spPr>
          <a:xfrm>
            <a:off x="4038600" y="6197322"/>
            <a:ext cx="4114800" cy="41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9076358" y="6197322"/>
            <a:ext cx="2743200" cy="41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7">
          <p15:clr>
            <a:srgbClr val="FBAE40"/>
          </p15:clr>
        </p15:guide>
        <p15:guide id="2" pos="2727">
          <p15:clr>
            <a:srgbClr val="FBAE40"/>
          </p15:clr>
        </p15:guide>
        <p15:guide id="3" pos="1511">
          <p15:clr>
            <a:srgbClr val="FBAE40"/>
          </p15:clr>
        </p15:guide>
        <p15:guide id="4" pos="491">
          <p15:clr>
            <a:srgbClr val="FBAE40"/>
          </p15:clr>
        </p15:guide>
        <p15:guide id="5" pos="1693">
          <p15:clr>
            <a:srgbClr val="FBAE40"/>
          </p15:clr>
        </p15:guide>
        <p15:guide id="6" pos="2940">
          <p15:clr>
            <a:srgbClr val="FBAE40"/>
          </p15:clr>
        </p15:guide>
        <p15:guide id="7" pos="3938">
          <p15:clr>
            <a:srgbClr val="FBAE40"/>
          </p15:clr>
        </p15:guide>
        <p15:guide id="8" pos="4142">
          <p15:clr>
            <a:srgbClr val="FBAE40"/>
          </p15:clr>
        </p15:guide>
        <p15:guide id="9" pos="5163">
          <p15:clr>
            <a:srgbClr val="FBAE40"/>
          </p15:clr>
        </p15:guide>
        <p15:guide id="10" pos="5344">
          <p15:clr>
            <a:srgbClr val="FBAE40"/>
          </p15:clr>
        </p15:guide>
        <p15:guide id="11" pos="6365">
          <p15:clr>
            <a:srgbClr val="FBAE40"/>
          </p15:clr>
        </p15:guide>
        <p15:guide id="12" pos="6569">
          <p15:clr>
            <a:srgbClr val="FBAE40"/>
          </p15:clr>
        </p15:guide>
        <p15:guide id="13" pos="7589">
          <p15:clr>
            <a:srgbClr val="FBAE40"/>
          </p15:clr>
        </p15:guide>
        <p15:guide id="14" pos="7771">
          <p15:clr>
            <a:srgbClr val="FBAE40"/>
          </p15:clr>
        </p15:guide>
        <p15:guide id="15" pos="8791">
          <p15:clr>
            <a:srgbClr val="FBAE40"/>
          </p15:clr>
        </p15:guide>
        <p15:guide id="16" pos="8950">
          <p15:clr>
            <a:srgbClr val="FBAE40"/>
          </p15:clr>
        </p15:guide>
        <p15:guide id="17" pos="9993">
          <p15:clr>
            <a:srgbClr val="FBAE40"/>
          </p15:clr>
        </p15:guide>
        <p15:guide id="18" pos="10175">
          <p15:clr>
            <a:srgbClr val="FBAE40"/>
          </p15:clr>
        </p15:guide>
        <p15:guide id="19" pos="11195">
          <p15:clr>
            <a:srgbClr val="FBAE40"/>
          </p15:clr>
        </p15:guide>
        <p15:guide id="20" pos="11399">
          <p15:clr>
            <a:srgbClr val="FBAE40"/>
          </p15:clr>
        </p15:guide>
        <p15:guide id="21" pos="12420">
          <p15:clr>
            <a:srgbClr val="FBAE40"/>
          </p15:clr>
        </p15:guide>
        <p15:guide id="22" pos="12601">
          <p15:clr>
            <a:srgbClr val="FBAE40"/>
          </p15:clr>
        </p15:guide>
        <p15:guide id="23" pos="13622">
          <p15:clr>
            <a:srgbClr val="FBAE40"/>
          </p15:clr>
        </p15:guide>
        <p15:guide id="24" pos="13804">
          <p15:clr>
            <a:srgbClr val="FBAE40"/>
          </p15:clr>
        </p15:guide>
        <p15:guide id="25" pos="14824">
          <p15:clr>
            <a:srgbClr val="FBAE40"/>
          </p15:clr>
        </p15:guide>
        <p15:guide id="26" orient="horz" pos="1621">
          <p15:clr>
            <a:srgbClr val="FBAE40"/>
          </p15:clr>
        </p15:guide>
        <p15:guide id="27" orient="horz" pos="1780">
          <p15:clr>
            <a:srgbClr val="FBAE40"/>
          </p15:clr>
        </p15:guide>
        <p15:guide id="28" orient="horz" pos="2891">
          <p15:clr>
            <a:srgbClr val="FBAE40"/>
          </p15:clr>
        </p15:guide>
        <p15:guide id="29" orient="horz" pos="3073">
          <p15:clr>
            <a:srgbClr val="FBAE40"/>
          </p15:clr>
        </p15:guide>
        <p15:guide id="30" orient="horz" pos="4207">
          <p15:clr>
            <a:srgbClr val="FBAE40"/>
          </p15:clr>
        </p15:guide>
        <p15:guide id="31" orient="horz" pos="4365">
          <p15:clr>
            <a:srgbClr val="FBAE40"/>
          </p15:clr>
        </p15:guide>
        <p15:guide id="32" orient="horz" pos="5522">
          <p15:clr>
            <a:srgbClr val="FBAE40"/>
          </p15:clr>
        </p15:guide>
        <p15:guide id="33" orient="horz" pos="5681">
          <p15:clr>
            <a:srgbClr val="FBAE40"/>
          </p15:clr>
        </p15:guide>
        <p15:guide id="34" orient="horz" pos="6815">
          <p15:clr>
            <a:srgbClr val="FBAE40"/>
          </p15:clr>
        </p15:guide>
        <p15:guide id="35" orient="horz" pos="6974">
          <p15:clr>
            <a:srgbClr val="FBAE40"/>
          </p15:clr>
        </p15:guide>
        <p15:guide id="36" orient="horz" pos="81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2BF1E3D-3846-41F3-82C7-167E1431B2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7161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2BF1E3D-3846-41F3-82C7-167E1431B2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8E32FD0-7C47-4348-8E30-9D0867335B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pt-BR" sz="1400" kern="0" err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AEA1C-20A7-4B4D-92CD-C8F6947EC4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06103" y="5791201"/>
            <a:ext cx="3128697" cy="546100"/>
          </a:xfrm>
          <a:prstGeom prst="rect">
            <a:avLst/>
          </a:prstGeom>
        </p:spPr>
      </p:pic>
      <p:pic>
        <p:nvPicPr>
          <p:cNvPr id="12" name="Google Shape;107;p6">
            <a:extLst>
              <a:ext uri="{FF2B5EF4-FFF2-40B4-BE49-F238E27FC236}">
                <a16:creationId xmlns:a16="http://schemas.microsoft.com/office/drawing/2014/main" id="{B175044A-98F7-449E-ACE2-B7CA8BE8C5C1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42935" b="65480"/>
          <a:stretch/>
        </p:blipFill>
        <p:spPr>
          <a:xfrm>
            <a:off x="0" y="4393027"/>
            <a:ext cx="3650370" cy="246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">
            <a:extLst>
              <a:ext uri="{FF2B5EF4-FFF2-40B4-BE49-F238E27FC236}">
                <a16:creationId xmlns:a16="http://schemas.microsoft.com/office/drawing/2014/main" id="{75074861-0C32-4DAC-A35B-D5251CE997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3429000"/>
            <a:ext cx="3822699" cy="731290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59823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C9E4032B-FA5F-4D1C-B455-832299B361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9615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C9E4032B-FA5F-4D1C-B455-832299B36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oogle Shape;79;p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FEED632-C058-4486-B535-8FAB4C389567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30609" t="113" r="6773"/>
          <a:stretch/>
        </p:blipFill>
        <p:spPr>
          <a:xfrm>
            <a:off x="-11724" y="0"/>
            <a:ext cx="7655885" cy="686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B111D1-9E05-42A5-BD1E-397C4F6817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575" y="6092726"/>
            <a:ext cx="3425570" cy="3340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926C25-ED7D-41A4-9E42-AEED060CC09D}"/>
              </a:ext>
            </a:extLst>
          </p:cNvPr>
          <p:cNvCxnSpPr>
            <a:cxnSpLocks/>
          </p:cNvCxnSpPr>
          <p:nvPr userDrawn="1"/>
        </p:nvCxnSpPr>
        <p:spPr>
          <a:xfrm>
            <a:off x="6423948" y="4458241"/>
            <a:ext cx="900000" cy="0"/>
          </a:xfrm>
          <a:prstGeom prst="line">
            <a:avLst/>
          </a:prstGeom>
          <a:ln w="28575">
            <a:solidFill>
              <a:srgbClr val="4AC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435411" y="3429000"/>
            <a:ext cx="5299390" cy="433324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435410" y="3989467"/>
            <a:ext cx="5299390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Presenter"/>
          <p:cNvSpPr>
            <a:spLocks noGrp="1"/>
          </p:cNvSpPr>
          <p:nvPr>
            <p:ph type="body" sz="quarter" idx="13" hasCustomPrompt="1"/>
          </p:nvPr>
        </p:nvSpPr>
        <p:spPr>
          <a:xfrm>
            <a:off x="6435410" y="4569250"/>
            <a:ext cx="4730336" cy="184666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1584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BFCE0-FA45-BADD-1C6B-C7F715CB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1A1C1-F917-AEFA-751C-0978DCE9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97D9E9-2A1A-5980-47AB-D6E66960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5D47EF-25BB-4FE0-D6DD-D33B84A5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C7476E-9749-4DCE-ADEC-B434DC21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96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5B6DA-A3A0-9509-F025-C11D677A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605192-45C1-D948-E3E7-E3DF06C0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38FC50-BE5B-43BD-42E0-0BE189C7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E544EF-6784-D1F4-C278-1E6298DF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3D6FC3-0305-6B82-E810-7870B7F6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79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C1CA8-AE0C-BEDE-2678-6C4DEB99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2E4EDB-261E-FFFB-B617-7B33ACB9A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5F426C-04C8-7B7F-BB68-7F520F5E0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AC6DEF-E95A-F822-7D59-7ABB7524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2B50BE-E5CA-EB15-25F3-FA7D57D4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117BF6-8407-D6DD-FDC8-D000629C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8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3821A-A691-6B64-6A46-8435345A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AC69E5-0F5B-5875-8DCA-D8B1FBFBB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6AA826-E69F-694B-8F57-7C22F1DD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7565BA-88DA-6147-D7E7-155D3C618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7A97A6-79A2-6BD3-1059-1B35F7020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B11CBC-49B8-9668-A171-3FAFE0CD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25B480-5F9D-8550-476B-D0722148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AB1ECE-9EF8-F542-D17F-1DC93240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25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A25B8-D8F2-E7A4-29EA-528DD1A5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50603F-D545-01C0-EA54-7446B526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3DE65A-141D-A37F-D816-4BA28811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0B17DC-2F3B-E035-AB0D-9D32C20F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21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F34FF2-855D-5DED-25CA-892F2E71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4F8949-8F03-2C4F-52F5-76E4B593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7F31EB-3F97-C6EE-EF09-3C2A3551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33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5AC10-D779-7203-1D49-DCCDE067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3C3ECE-100C-97B0-5A65-CD542B9D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17E510-49E5-254F-AE8B-E3F75530F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FB7F19-2506-25B5-D730-EAEDAC20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755D03-8DCD-EDB5-E340-701D388C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D253F5-2939-A1F8-3642-EDEE4A6C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91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A0FC3-2CED-332E-19FE-8D17F595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8E341F-60F7-13B9-4210-7196234EC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B9BF52-D377-7E3C-87A4-3175DD0E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59D876-00A1-C1DD-7BD7-38BB5132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60A30A-DBB1-9094-1812-B02607DE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1D6B48-EF89-37BA-24CB-30BE3555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7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D4051A-128D-8DE6-BCEC-827B5CE8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0942ED-FF30-18BF-E2CC-222A559E7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0A408A-E642-EDDA-D76B-8100B9ED3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49BDE-DEBA-4886-866B-6990A564B391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A841B2-C4CC-47CC-B7B2-3977D6CA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2F6BC1-CB12-821A-F01E-59632EDBF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BF7B8-21BA-4DF4-B678-D80689B0B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7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F895BD7-2C06-4B39-9B7F-90548E4736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F895BD7-2C06-4B39-9B7F-90548E4736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EC75C-2C8F-4377-9D60-9B5813063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1300" y="3529931"/>
            <a:ext cx="5756589" cy="866648"/>
          </a:xfrm>
        </p:spPr>
        <p:txBody>
          <a:bodyPr/>
          <a:lstStyle/>
          <a:p>
            <a:r>
              <a:rPr lang="pt-BR" dirty="0">
                <a:solidFill>
                  <a:schemeClr val="accent3"/>
                </a:solidFill>
              </a:rPr>
              <a:t>Inovação, Tecnologia e Cyber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89D78F-04C4-40BB-8CCF-D6FA6CE94A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1300" y="4586691"/>
            <a:ext cx="4730336" cy="167225"/>
          </a:xfrm>
        </p:spPr>
        <p:txBody>
          <a:bodyPr/>
          <a:lstStyle/>
          <a:p>
            <a:r>
              <a:rPr lang="pt-BR" dirty="0"/>
              <a:t>Julho </a:t>
            </a:r>
            <a:r>
              <a:rPr lang="pt-BR" sz="1200" dirty="0"/>
              <a:t>de 2024</a:t>
            </a:r>
          </a:p>
        </p:txBody>
      </p:sp>
    </p:spTree>
    <p:extLst>
      <p:ext uri="{BB962C8B-B14F-4D97-AF65-F5344CB8AC3E}">
        <p14:creationId xmlns:p14="http://schemas.microsoft.com/office/powerpoint/2010/main" val="109210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B2D49D22-17B4-02DF-6C0D-24AECD61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433711" y="0"/>
            <a:ext cx="9769928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3FD5C6-9E71-DE19-C58F-7E43FBFCC2F9}"/>
              </a:ext>
            </a:extLst>
          </p:cNvPr>
          <p:cNvSpPr/>
          <p:nvPr/>
        </p:nvSpPr>
        <p:spPr>
          <a:xfrm>
            <a:off x="1" y="0"/>
            <a:ext cx="459485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3A362-3F2A-5D47-87A7-AB0CA1546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669" y="393391"/>
            <a:ext cx="826078" cy="11331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04F453D-10E0-CD21-2DD0-91931612DA14}"/>
              </a:ext>
            </a:extLst>
          </p:cNvPr>
          <p:cNvSpPr txBox="1"/>
          <p:nvPr/>
        </p:nvSpPr>
        <p:spPr>
          <a:xfrm>
            <a:off x="157339" y="2976247"/>
            <a:ext cx="4121297" cy="226215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pt-BR" sz="1600" b="1" dirty="0" err="1"/>
              <a:t>Drex</a:t>
            </a:r>
            <a:r>
              <a:rPr lang="pt-BR" sz="1600" dirty="0"/>
              <a:t>, nome dado a nova plataforma que está sendo desenvolvida pelo Banco Central que visa promover ainda mais eficiência dos mercados financeiros. Na prática é um ecossistema de registro distribuído, ou seja, desenvolvido utilizando tecnologia blockchain, no qual intermediários financeiros regulados pelo BC, converterão saldos de depósitos à vista em moeda digital.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91599C0-27E4-E8EA-ECB9-873F22C2DAB7}"/>
              </a:ext>
            </a:extLst>
          </p:cNvPr>
          <p:cNvSpPr txBox="1"/>
          <p:nvPr/>
        </p:nvSpPr>
        <p:spPr>
          <a:xfrm>
            <a:off x="6096000" y="2022207"/>
            <a:ext cx="5988063" cy="239148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pt-BR" sz="1800" dirty="0"/>
              <a:t>Tem o </a:t>
            </a:r>
            <a:r>
              <a:rPr lang="pt-BR" sz="1800" b="1" dirty="0"/>
              <a:t>mesmo valor </a:t>
            </a:r>
            <a:r>
              <a:rPr lang="pt-BR" sz="1800" dirty="0"/>
              <a:t>e a </a:t>
            </a:r>
            <a:r>
              <a:rPr lang="pt-BR" sz="1800" b="1" dirty="0"/>
              <a:t>mesma aceitação </a:t>
            </a:r>
            <a:r>
              <a:rPr lang="pt-BR" sz="1800" dirty="0"/>
              <a:t>do real tradicional</a:t>
            </a: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pt-BR" sz="1800" b="1" dirty="0"/>
              <a:t>Regulado pelo Banco Central </a:t>
            </a:r>
            <a:r>
              <a:rPr lang="pt-BR" sz="1800" dirty="0"/>
              <a:t>e </a:t>
            </a:r>
            <a:r>
              <a:rPr lang="pt-BR" sz="1800" b="1" dirty="0"/>
              <a:t>emitido</a:t>
            </a:r>
            <a:r>
              <a:rPr lang="pt-BR" sz="1800" dirty="0"/>
              <a:t> somente em sua </a:t>
            </a:r>
            <a:r>
              <a:rPr lang="pt-BR" sz="1800" b="1" dirty="0"/>
              <a:t>plataforma</a:t>
            </a: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pt-BR" sz="1800" dirty="0"/>
              <a:t>Tem as </a:t>
            </a:r>
            <a:r>
              <a:rPr lang="pt-BR" sz="1800" b="1" dirty="0"/>
              <a:t>mesmas garantias e segurança</a:t>
            </a:r>
            <a:r>
              <a:rPr lang="pt-BR" sz="1800" dirty="0"/>
              <a:t> do real tradicional</a:t>
            </a:r>
            <a:endParaRPr lang="pt-BR" dirty="0"/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E601B82A-0826-DE08-4662-93398D5565CF}"/>
              </a:ext>
            </a:extLst>
          </p:cNvPr>
          <p:cNvGrpSpPr/>
          <p:nvPr/>
        </p:nvGrpSpPr>
        <p:grpSpPr>
          <a:xfrm>
            <a:off x="5287772" y="1192568"/>
            <a:ext cx="623175" cy="267286"/>
            <a:chOff x="4891358" y="1252025"/>
            <a:chExt cx="623175" cy="267286"/>
          </a:xfrm>
        </p:grpSpPr>
        <p:sp>
          <p:nvSpPr>
            <p:cNvPr id="33" name="Triângulo isósceles 32">
              <a:extLst>
                <a:ext uri="{FF2B5EF4-FFF2-40B4-BE49-F238E27FC236}">
                  <a16:creationId xmlns:a16="http://schemas.microsoft.com/office/drawing/2014/main" id="{24ABBDA3-D45D-A746-76F4-D8F0679672DB}"/>
                </a:ext>
              </a:extLst>
            </p:cNvPr>
            <p:cNvSpPr/>
            <p:nvPr/>
          </p:nvSpPr>
          <p:spPr>
            <a:xfrm rot="5400000">
              <a:off x="5240214" y="1244992"/>
              <a:ext cx="267286" cy="281352"/>
            </a:xfrm>
            <a:prstGeom prst="triangle">
              <a:avLst/>
            </a:prstGeom>
            <a:solidFill>
              <a:srgbClr val="B3C519"/>
            </a:solidFill>
            <a:ln>
              <a:solidFill>
                <a:srgbClr val="B3C51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Triângulo isósceles 42">
              <a:extLst>
                <a:ext uri="{FF2B5EF4-FFF2-40B4-BE49-F238E27FC236}">
                  <a16:creationId xmlns:a16="http://schemas.microsoft.com/office/drawing/2014/main" id="{356CAC1E-64BA-D0F1-6A84-671EC44CA6FC}"/>
                </a:ext>
              </a:extLst>
            </p:cNvPr>
            <p:cNvSpPr/>
            <p:nvPr/>
          </p:nvSpPr>
          <p:spPr>
            <a:xfrm rot="5400000">
              <a:off x="4898391" y="1244992"/>
              <a:ext cx="267286" cy="281352"/>
            </a:xfrm>
            <a:prstGeom prst="triangle">
              <a:avLst/>
            </a:prstGeom>
            <a:solidFill>
              <a:srgbClr val="204958"/>
            </a:solidFill>
            <a:ln>
              <a:solidFill>
                <a:srgbClr val="20495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A20C5275-AABC-88E1-2DD1-3A3BFBF4DA04}"/>
              </a:ext>
            </a:extLst>
          </p:cNvPr>
          <p:cNvGrpSpPr/>
          <p:nvPr/>
        </p:nvGrpSpPr>
        <p:grpSpPr>
          <a:xfrm>
            <a:off x="5288461" y="2141571"/>
            <a:ext cx="623175" cy="267286"/>
            <a:chOff x="4891358" y="1252025"/>
            <a:chExt cx="623175" cy="267286"/>
          </a:xfrm>
        </p:grpSpPr>
        <p:sp>
          <p:nvSpPr>
            <p:cNvPr id="46" name="Triângulo isósceles 45">
              <a:extLst>
                <a:ext uri="{FF2B5EF4-FFF2-40B4-BE49-F238E27FC236}">
                  <a16:creationId xmlns:a16="http://schemas.microsoft.com/office/drawing/2014/main" id="{70DFDA0A-70E2-958F-B201-570E5E91FA6C}"/>
                </a:ext>
              </a:extLst>
            </p:cNvPr>
            <p:cNvSpPr/>
            <p:nvPr/>
          </p:nvSpPr>
          <p:spPr>
            <a:xfrm rot="5400000">
              <a:off x="5240214" y="1244992"/>
              <a:ext cx="267286" cy="281352"/>
            </a:xfrm>
            <a:prstGeom prst="triangle">
              <a:avLst/>
            </a:prstGeom>
            <a:solidFill>
              <a:srgbClr val="B3C519"/>
            </a:solidFill>
            <a:ln>
              <a:solidFill>
                <a:srgbClr val="B3C51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7" name="Triângulo isósceles 46">
              <a:extLst>
                <a:ext uri="{FF2B5EF4-FFF2-40B4-BE49-F238E27FC236}">
                  <a16:creationId xmlns:a16="http://schemas.microsoft.com/office/drawing/2014/main" id="{9A7DAC8D-F684-6C97-205A-61342AB98044}"/>
                </a:ext>
              </a:extLst>
            </p:cNvPr>
            <p:cNvSpPr/>
            <p:nvPr/>
          </p:nvSpPr>
          <p:spPr>
            <a:xfrm rot="5400000">
              <a:off x="4898391" y="1244992"/>
              <a:ext cx="267286" cy="281352"/>
            </a:xfrm>
            <a:prstGeom prst="triangle">
              <a:avLst/>
            </a:prstGeom>
            <a:solidFill>
              <a:srgbClr val="204958"/>
            </a:solidFill>
            <a:ln>
              <a:solidFill>
                <a:srgbClr val="20495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33B0ABEA-A1DB-5F58-F653-80C190399BF5}"/>
              </a:ext>
            </a:extLst>
          </p:cNvPr>
          <p:cNvGrpSpPr/>
          <p:nvPr/>
        </p:nvGrpSpPr>
        <p:grpSpPr>
          <a:xfrm>
            <a:off x="5285286" y="3138425"/>
            <a:ext cx="623175" cy="267286"/>
            <a:chOff x="4891358" y="1252025"/>
            <a:chExt cx="623175" cy="267286"/>
          </a:xfrm>
        </p:grpSpPr>
        <p:sp>
          <p:nvSpPr>
            <p:cNvPr id="49" name="Triângulo isósceles 48">
              <a:extLst>
                <a:ext uri="{FF2B5EF4-FFF2-40B4-BE49-F238E27FC236}">
                  <a16:creationId xmlns:a16="http://schemas.microsoft.com/office/drawing/2014/main" id="{6CE47E1C-30CC-24AF-BDCD-C87A81F0C8B7}"/>
                </a:ext>
              </a:extLst>
            </p:cNvPr>
            <p:cNvSpPr/>
            <p:nvPr/>
          </p:nvSpPr>
          <p:spPr>
            <a:xfrm rot="5400000">
              <a:off x="5240214" y="1244992"/>
              <a:ext cx="267286" cy="281352"/>
            </a:xfrm>
            <a:prstGeom prst="triangle">
              <a:avLst/>
            </a:prstGeom>
            <a:solidFill>
              <a:srgbClr val="B3C519"/>
            </a:solidFill>
            <a:ln>
              <a:solidFill>
                <a:srgbClr val="B3C51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Triângulo isósceles 49">
              <a:extLst>
                <a:ext uri="{FF2B5EF4-FFF2-40B4-BE49-F238E27FC236}">
                  <a16:creationId xmlns:a16="http://schemas.microsoft.com/office/drawing/2014/main" id="{8F4BAF23-8780-3207-8EE8-159A7564E307}"/>
                </a:ext>
              </a:extLst>
            </p:cNvPr>
            <p:cNvSpPr/>
            <p:nvPr/>
          </p:nvSpPr>
          <p:spPr>
            <a:xfrm rot="5400000">
              <a:off x="4898391" y="1244992"/>
              <a:ext cx="267286" cy="281352"/>
            </a:xfrm>
            <a:prstGeom prst="triangle">
              <a:avLst/>
            </a:prstGeom>
            <a:solidFill>
              <a:srgbClr val="204958"/>
            </a:solidFill>
            <a:ln>
              <a:solidFill>
                <a:srgbClr val="20495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A8E3255A-F0F3-ED83-EDFF-4E5EB1AE587B}"/>
              </a:ext>
            </a:extLst>
          </p:cNvPr>
          <p:cNvGrpSpPr/>
          <p:nvPr/>
        </p:nvGrpSpPr>
        <p:grpSpPr>
          <a:xfrm>
            <a:off x="5283942" y="4123287"/>
            <a:ext cx="623175" cy="267286"/>
            <a:chOff x="4891358" y="1252025"/>
            <a:chExt cx="623175" cy="267286"/>
          </a:xfrm>
        </p:grpSpPr>
        <p:sp>
          <p:nvSpPr>
            <p:cNvPr id="52" name="Triângulo isósceles 51">
              <a:extLst>
                <a:ext uri="{FF2B5EF4-FFF2-40B4-BE49-F238E27FC236}">
                  <a16:creationId xmlns:a16="http://schemas.microsoft.com/office/drawing/2014/main" id="{2E16D0D4-72F3-A6C6-C626-77B828AAD919}"/>
                </a:ext>
              </a:extLst>
            </p:cNvPr>
            <p:cNvSpPr/>
            <p:nvPr/>
          </p:nvSpPr>
          <p:spPr>
            <a:xfrm rot="5400000">
              <a:off x="5240214" y="1244992"/>
              <a:ext cx="267286" cy="281352"/>
            </a:xfrm>
            <a:prstGeom prst="triangle">
              <a:avLst/>
            </a:prstGeom>
            <a:solidFill>
              <a:srgbClr val="B3C519"/>
            </a:solidFill>
            <a:ln>
              <a:solidFill>
                <a:srgbClr val="B3C51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3" name="Triângulo isósceles 52">
              <a:extLst>
                <a:ext uri="{FF2B5EF4-FFF2-40B4-BE49-F238E27FC236}">
                  <a16:creationId xmlns:a16="http://schemas.microsoft.com/office/drawing/2014/main" id="{C3369B06-610A-2BE8-3B9B-99BCF8B28C84}"/>
                </a:ext>
              </a:extLst>
            </p:cNvPr>
            <p:cNvSpPr/>
            <p:nvPr/>
          </p:nvSpPr>
          <p:spPr>
            <a:xfrm rot="5400000">
              <a:off x="4898391" y="1244992"/>
              <a:ext cx="267286" cy="281352"/>
            </a:xfrm>
            <a:prstGeom prst="triangle">
              <a:avLst/>
            </a:prstGeom>
            <a:solidFill>
              <a:srgbClr val="204958"/>
            </a:solidFill>
            <a:ln>
              <a:solidFill>
                <a:srgbClr val="20495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C7143B94-6FCE-C521-E3C2-0C7250089736}"/>
              </a:ext>
            </a:extLst>
          </p:cNvPr>
          <p:cNvGrpSpPr/>
          <p:nvPr/>
        </p:nvGrpSpPr>
        <p:grpSpPr>
          <a:xfrm>
            <a:off x="5286471" y="5098143"/>
            <a:ext cx="623175" cy="267286"/>
            <a:chOff x="4891358" y="1252025"/>
            <a:chExt cx="623175" cy="267286"/>
          </a:xfrm>
        </p:grpSpPr>
        <p:sp>
          <p:nvSpPr>
            <p:cNvPr id="55" name="Triângulo isósceles 54">
              <a:extLst>
                <a:ext uri="{FF2B5EF4-FFF2-40B4-BE49-F238E27FC236}">
                  <a16:creationId xmlns:a16="http://schemas.microsoft.com/office/drawing/2014/main" id="{D3843D42-9CC2-9EE7-7D9B-D773BFFF9A76}"/>
                </a:ext>
              </a:extLst>
            </p:cNvPr>
            <p:cNvSpPr/>
            <p:nvPr/>
          </p:nvSpPr>
          <p:spPr>
            <a:xfrm rot="5400000">
              <a:off x="5240214" y="1244992"/>
              <a:ext cx="267286" cy="281352"/>
            </a:xfrm>
            <a:prstGeom prst="triangle">
              <a:avLst/>
            </a:prstGeom>
            <a:solidFill>
              <a:srgbClr val="B3C519"/>
            </a:solidFill>
            <a:ln>
              <a:solidFill>
                <a:srgbClr val="B3C51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6" name="Triângulo isósceles 55">
              <a:extLst>
                <a:ext uri="{FF2B5EF4-FFF2-40B4-BE49-F238E27FC236}">
                  <a16:creationId xmlns:a16="http://schemas.microsoft.com/office/drawing/2014/main" id="{2DFBE452-9E89-6538-C9A0-EB36BA420DA2}"/>
                </a:ext>
              </a:extLst>
            </p:cNvPr>
            <p:cNvSpPr/>
            <p:nvPr/>
          </p:nvSpPr>
          <p:spPr>
            <a:xfrm rot="5400000">
              <a:off x="4898391" y="1244992"/>
              <a:ext cx="267286" cy="281352"/>
            </a:xfrm>
            <a:prstGeom prst="triangle">
              <a:avLst/>
            </a:prstGeom>
            <a:solidFill>
              <a:srgbClr val="204958"/>
            </a:solidFill>
            <a:ln>
              <a:solidFill>
                <a:srgbClr val="20495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06A59-751D-788E-1097-1830AEDE57DF}"/>
              </a:ext>
            </a:extLst>
          </p:cNvPr>
          <p:cNvSpPr txBox="1"/>
          <p:nvPr/>
        </p:nvSpPr>
        <p:spPr>
          <a:xfrm>
            <a:off x="209628" y="1331639"/>
            <a:ext cx="4016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O que é CBDC?</a:t>
            </a:r>
            <a:br>
              <a:rPr lang="pt-BR" sz="1600" dirty="0"/>
            </a:br>
            <a:r>
              <a:rPr lang="pt-BR" sz="1600" dirty="0" err="1"/>
              <a:t>CBDCs</a:t>
            </a:r>
            <a:r>
              <a:rPr lang="pt-BR" sz="1600" dirty="0"/>
              <a:t> são moedas digitais emitidas pelos Bancos Centrais, cujo valor está atrelado à moeda oficial do país emissor.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F1262E-D1CA-A12D-DB27-33D7A340C9FA}"/>
              </a:ext>
            </a:extLst>
          </p:cNvPr>
          <p:cNvSpPr txBox="1"/>
          <p:nvPr/>
        </p:nvSpPr>
        <p:spPr>
          <a:xfrm>
            <a:off x="6016631" y="1051680"/>
            <a:ext cx="6146800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pt-BR" sz="1800" b="1" dirty="0"/>
              <a:t>É o real</a:t>
            </a:r>
            <a:r>
              <a:rPr lang="pt-BR" sz="1800" dirty="0"/>
              <a:t>, a moeda brasileira oficial, mas </a:t>
            </a:r>
            <a:r>
              <a:rPr lang="pt-BR" sz="1800" b="1" dirty="0"/>
              <a:t>em formato digital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D92516F-6B16-96D3-B127-01C4C880F8E5}"/>
              </a:ext>
            </a:extLst>
          </p:cNvPr>
          <p:cNvSpPr txBox="1"/>
          <p:nvPr/>
        </p:nvSpPr>
        <p:spPr>
          <a:xfrm>
            <a:off x="6014992" y="4796713"/>
            <a:ext cx="6146800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pt-BR" sz="1800" b="1" dirty="0"/>
              <a:t>Depende de um banco </a:t>
            </a:r>
            <a:r>
              <a:rPr lang="pt-BR" sz="1800" dirty="0"/>
              <a:t>ou de </a:t>
            </a:r>
            <a:r>
              <a:rPr lang="pt-BR" sz="1800" b="1" dirty="0"/>
              <a:t>outra instituição </a:t>
            </a:r>
            <a:r>
              <a:rPr lang="pt-BR" sz="1800" dirty="0"/>
              <a:t>para seu uso pelo cidadão</a:t>
            </a:r>
          </a:p>
        </p:txBody>
      </p:sp>
    </p:spTree>
    <p:extLst>
      <p:ext uri="{BB962C8B-B14F-4D97-AF65-F5344CB8AC3E}">
        <p14:creationId xmlns:p14="http://schemas.microsoft.com/office/powerpoint/2010/main" val="201194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2">
            <a:extLst>
              <a:ext uri="{FF2B5EF4-FFF2-40B4-BE49-F238E27FC236}">
                <a16:creationId xmlns:a16="http://schemas.microsoft.com/office/drawing/2014/main" id="{2B7F6E3D-F814-F0F4-16BC-D0354E37A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" b="1"/>
          <a:stretch/>
        </p:blipFill>
        <p:spPr bwMode="auto">
          <a:xfrm>
            <a:off x="1434192" y="4198907"/>
            <a:ext cx="9669237" cy="26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ADF3BEE-7457-21BD-1A14-BB1294E5B081}"/>
              </a:ext>
            </a:extLst>
          </p:cNvPr>
          <p:cNvSpPr/>
          <p:nvPr/>
        </p:nvSpPr>
        <p:spPr>
          <a:xfrm>
            <a:off x="0" y="2"/>
            <a:ext cx="12192000" cy="35673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66;p20">
            <a:extLst>
              <a:ext uri="{FF2B5EF4-FFF2-40B4-BE49-F238E27FC236}">
                <a16:creationId xmlns:a16="http://schemas.microsoft.com/office/drawing/2014/main" id="{E2E57EE8-8DA8-ECE4-6600-BA96237B7ACC}"/>
              </a:ext>
            </a:extLst>
          </p:cNvPr>
          <p:cNvSpPr txBox="1"/>
          <p:nvPr/>
        </p:nvSpPr>
        <p:spPr>
          <a:xfrm>
            <a:off x="0" y="15156"/>
            <a:ext cx="6217920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C1E0"/>
              </a:buClr>
              <a:buSzPts val="8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AC1E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Status ACT Real Digital –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AC1E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Febraban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AC1E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D3DFF90-E341-CFF8-4543-D40C7D146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473" y="393391"/>
            <a:ext cx="826078" cy="1133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CDB52F-B947-9A6B-DABC-666CA3BFC4D5}"/>
              </a:ext>
            </a:extLst>
          </p:cNvPr>
          <p:cNvSpPr txBox="1"/>
          <p:nvPr/>
        </p:nvSpPr>
        <p:spPr>
          <a:xfrm>
            <a:off x="1845670" y="734906"/>
            <a:ext cx="10041530" cy="26468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Governança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Calibri Light" panose="020F0302020204030204" pitchFamily="34" charset="0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Time integrado ao BC, sendo 1 arquiteto, 1 segurança, 2 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infras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, 3 desenvolvedores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Reuniões semanais para acompanhamento interno Febraban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Reuniões mensais com o BC para alinhamento de status das atividades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Reuniões mensais com o Grupo de Trabalho CBDC, formado por executivos indicados pela 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Direx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Calibri Light" panose="020F0302020204030204" pitchFamily="34" charset="0"/>
              <a:sym typeface="Arial"/>
            </a:endParaRPr>
          </a:p>
          <a:p>
            <a:pPr marL="1200150" lvl="2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BR" sz="1400" kern="0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  <a:sym typeface="Arial"/>
              </a:rPr>
              <a:t>Criação de 4 </a:t>
            </a:r>
            <a:r>
              <a:rPr lang="pt-BR" sz="1400" kern="0" dirty="0" err="1">
                <a:solidFill>
                  <a:srgbClr val="000000"/>
                </a:solidFill>
                <a:latin typeface="+mn-lt"/>
                <a:cs typeface="Calibri Light" panose="020F0302020204030204" pitchFamily="34" charset="0"/>
                <a:sym typeface="Arial"/>
              </a:rPr>
              <a:t>squads</a:t>
            </a:r>
            <a:r>
              <a:rPr lang="pt-BR" sz="1400" kern="0">
                <a:solidFill>
                  <a:srgbClr val="000000"/>
                </a:solidFill>
                <a:latin typeface="+mn-lt"/>
                <a:cs typeface="Calibri Light" panose="020F0302020204030204" pitchFamily="34" charset="0"/>
                <a:sym typeface="Arial"/>
              </a:rPr>
              <a:t> – </a:t>
            </a:r>
            <a:r>
              <a:rPr lang="pt-BR" sz="1400" b="1" kern="0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  <a:sym typeface="Arial"/>
              </a:rPr>
              <a:t>Técnica, Regulatória, Segurança e Negócio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Calibri Light" panose="020F03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  <a:sym typeface="Arial"/>
              </a:rPr>
              <a:t>Infraestrutura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 Light"/>
                <a:cs typeface="Calibri Light" panose="020F0302020204030204" pitchFamily="34" charset="0"/>
                <a:sym typeface="Arial"/>
              </a:rPr>
              <a:t>Hyperledger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 Light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 Light"/>
                <a:cs typeface="Calibri Light" panose="020F0302020204030204" pitchFamily="34" charset="0"/>
                <a:sym typeface="Arial"/>
              </a:rPr>
              <a:t>Besu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 Light"/>
                <a:cs typeface="Calibri Light" panose="020F0302020204030204" pitchFamily="34" charset="0"/>
                <a:sym typeface="Arial"/>
              </a:rPr>
              <a:t>: testes principais de Privacidade, Escalabilidade e Interoperabilidade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latin typeface="+mn-lt"/>
                <a:ea typeface="Calibri Light"/>
                <a:cs typeface="Calibri Light" panose="020F0302020204030204" pitchFamily="34" charset="0"/>
              </a:rPr>
              <a:t>Empresa de suporte especializada</a:t>
            </a:r>
            <a:r>
              <a:rPr lang="pt-BR" sz="1400" dirty="0">
                <a:ea typeface="Calibri Light"/>
                <a:cs typeface="Calibri Light" panose="020F0302020204030204" pitchFamily="34" charset="0"/>
              </a:rPr>
              <a:t>.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 Light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18D97B1-906C-FB1C-E7EE-E5EB51880DD6}"/>
              </a:ext>
            </a:extLst>
          </p:cNvPr>
          <p:cNvCxnSpPr>
            <a:cxnSpLocks/>
          </p:cNvCxnSpPr>
          <p:nvPr/>
        </p:nvCxnSpPr>
        <p:spPr>
          <a:xfrm>
            <a:off x="1639931" y="646996"/>
            <a:ext cx="0" cy="2877802"/>
          </a:xfrm>
          <a:prstGeom prst="line">
            <a:avLst/>
          </a:prstGeom>
          <a:ln>
            <a:solidFill>
              <a:srgbClr val="4AC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 descr="Hierarquia estrutura de tópicos">
            <a:extLst>
              <a:ext uri="{FF2B5EF4-FFF2-40B4-BE49-F238E27FC236}">
                <a16:creationId xmlns:a16="http://schemas.microsoft.com/office/drawing/2014/main" id="{81B90F8D-9BFA-EBCE-8BCB-379E7EC52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47" y="730997"/>
            <a:ext cx="687457" cy="687457"/>
          </a:xfrm>
          <a:prstGeom prst="rect">
            <a:avLst/>
          </a:prstGeom>
        </p:spPr>
      </p:pic>
      <p:pic>
        <p:nvPicPr>
          <p:cNvPr id="10" name="Gráfico 9" descr="Computação em Nuvem estrutura de tópicos">
            <a:extLst>
              <a:ext uri="{FF2B5EF4-FFF2-40B4-BE49-F238E27FC236}">
                <a16:creationId xmlns:a16="http://schemas.microsoft.com/office/drawing/2014/main" id="{7A5A3860-95C4-81A2-D6BA-9CED7D74D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339" y="2492026"/>
            <a:ext cx="687457" cy="68745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AA7E51-54D4-2071-8B4C-2BF656B54F52}"/>
              </a:ext>
            </a:extLst>
          </p:cNvPr>
          <p:cNvSpPr txBox="1"/>
          <p:nvPr/>
        </p:nvSpPr>
        <p:spPr>
          <a:xfrm>
            <a:off x="2590800" y="3847282"/>
            <a:ext cx="70104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Fóruns internos Febraban</a:t>
            </a:r>
          </a:p>
        </p:txBody>
      </p:sp>
    </p:spTree>
    <p:extLst>
      <p:ext uri="{BB962C8B-B14F-4D97-AF65-F5344CB8AC3E}">
        <p14:creationId xmlns:p14="http://schemas.microsoft.com/office/powerpoint/2010/main" val="412205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56CBF0-7789-4F34-A91E-109756041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900997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53E7B5EF59694C8E925221DA4D7A50" ma:contentTypeVersion="11" ma:contentTypeDescription="Crie um novo documento." ma:contentTypeScope="" ma:versionID="ace6e9961b1a056f31c84a6c7ea319d7">
  <xsd:schema xmlns:xsd="http://www.w3.org/2001/XMLSchema" xmlns:xs="http://www.w3.org/2001/XMLSchema" xmlns:p="http://schemas.microsoft.com/office/2006/metadata/properties" xmlns:ns2="a407f9db-1a18-41af-89b5-45f7715172d5" xmlns:ns3="febd3bad-6f6e-44d9-97c3-000655112a79" targetNamespace="http://schemas.microsoft.com/office/2006/metadata/properties" ma:root="true" ma:fieldsID="bc1c06d769adc63f83f460f8c332c05d" ns2:_="" ns3:_="">
    <xsd:import namespace="a407f9db-1a18-41af-89b5-45f7715172d5"/>
    <xsd:import namespace="febd3bad-6f6e-44d9-97c3-000655112a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7f9db-1a18-41af-89b5-45f7715172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d2bda3a4-2e47-4d17-9188-24fd44e02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d3bad-6f6e-44d9-97c3-000655112a7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f39f369-7bf9-47e1-b377-9a75c9b51954}" ma:internalName="TaxCatchAll" ma:showField="CatchAllData" ma:web="febd3bad-6f6e-44d9-97c3-000655112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E19EAF-7B14-4F38-897C-B5EF344E9A42}"/>
</file>

<file path=customXml/itemProps2.xml><?xml version="1.0" encoding="utf-8"?>
<ds:datastoreItem xmlns:ds="http://schemas.openxmlformats.org/officeDocument/2006/customXml" ds:itemID="{E1AE104A-7A16-41DE-9B12-53917302C882}"/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245</Words>
  <Application>Microsoft Office PowerPoint</Application>
  <PresentationFormat>Widescreen</PresentationFormat>
  <Paragraphs>25</Paragraphs>
  <Slides>4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Tema do Office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Silva Jardim</dc:creator>
  <cp:lastModifiedBy>Andre Silva Jardim</cp:lastModifiedBy>
  <cp:revision>5</cp:revision>
  <dcterms:created xsi:type="dcterms:W3CDTF">2024-07-05T17:18:26Z</dcterms:created>
  <dcterms:modified xsi:type="dcterms:W3CDTF">2024-07-08T19:30:00Z</dcterms:modified>
</cp:coreProperties>
</file>