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1" r:id="rId5"/>
  </p:sldMasterIdLst>
  <p:notesMasterIdLst>
    <p:notesMasterId r:id="rId21"/>
  </p:notesMasterIdLst>
  <p:handoutMasterIdLst>
    <p:handoutMasterId r:id="rId22"/>
  </p:handoutMasterIdLst>
  <p:sldIdLst>
    <p:sldId id="320" r:id="rId6"/>
    <p:sldId id="420" r:id="rId7"/>
    <p:sldId id="428" r:id="rId8"/>
    <p:sldId id="429" r:id="rId9"/>
    <p:sldId id="468" r:id="rId10"/>
    <p:sldId id="469" r:id="rId11"/>
    <p:sldId id="471" r:id="rId12"/>
    <p:sldId id="475" r:id="rId13"/>
    <p:sldId id="476" r:id="rId14"/>
    <p:sldId id="464" r:id="rId15"/>
    <p:sldId id="466" r:id="rId16"/>
    <p:sldId id="472" r:id="rId17"/>
    <p:sldId id="460" r:id="rId18"/>
    <p:sldId id="467" r:id="rId19"/>
    <p:sldId id="385" r:id="rId20"/>
  </p:sldIdLst>
  <p:sldSz cx="9144000" cy="5143500" type="screen16x9"/>
  <p:notesSz cx="9866313" cy="6735763"/>
  <p:embeddedFontLst>
    <p:embeddedFont>
      <p:font typeface="Arial Black" panose="020B0A04020102020204" pitchFamily="34" charset="0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17375E"/>
    <a:srgbClr val="E2E2E2"/>
    <a:srgbClr val="FF9934"/>
    <a:srgbClr val="FFFFFF"/>
    <a:srgbClr val="4F81BD"/>
    <a:srgbClr val="EAEAEA"/>
    <a:srgbClr val="FAD94C"/>
    <a:srgbClr val="E8E8E8"/>
    <a:srgbClr val="E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62" autoAdjust="0"/>
    <p:restoredTop sz="94660"/>
  </p:normalViewPr>
  <p:slideViewPr>
    <p:cSldViewPr>
      <p:cViewPr varScale="1">
        <p:scale>
          <a:sx n="112" d="100"/>
          <a:sy n="112" d="100"/>
        </p:scale>
        <p:origin x="912" y="102"/>
      </p:cViewPr>
      <p:guideLst>
        <p:guide orient="horz" pos="948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1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588629" y="0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409B4CA-FB32-40E5-88A6-76A0E7D4BA94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6397806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588629" y="6397806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2CC7FF1-48BC-4EAD-BC53-F58DE178EC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509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402" cy="33795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588629" y="1"/>
            <a:ext cx="4275402" cy="33795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042D767-CFAC-46D7-A45F-035AD716B5ED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11475" y="841375"/>
            <a:ext cx="4043363" cy="2274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8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397806"/>
            <a:ext cx="4275402" cy="33795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588629" y="6397806"/>
            <a:ext cx="4275402" cy="33795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13E94F7-EAC2-423D-A8CC-DEB8E1C199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80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519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985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3252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6295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1874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9530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213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460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3844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175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712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412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635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315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77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08977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29612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46441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31954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0" y="1457325"/>
            <a:ext cx="8039100" cy="3019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313143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96484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6103" y="1457326"/>
            <a:ext cx="3943351" cy="3019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1" y="1457326"/>
            <a:ext cx="3943351" cy="3019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55704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12068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20518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47668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04790"/>
            <a:ext cx="5111751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362160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>
                <a:sym typeface="Helvetica Neue Light" charset="0"/>
              </a:rPr>
              <a:t>Click icon to add picture</a:t>
            </a:r>
            <a:endParaRPr lang="pt-BR" noProof="0">
              <a:sym typeface="Helvetica Neue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01291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100" y="1457325"/>
            <a:ext cx="8039100" cy="30194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10489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5428" y="133350"/>
            <a:ext cx="2009775" cy="4343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102" y="133350"/>
            <a:ext cx="5876925" cy="4343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83989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B7C15-E458-468C-B8CE-878E4EAF366B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fund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96853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j-ea"/>
          <a:cs typeface="ヒラギノ角ゴ ProN W3" charset="0"/>
          <a:sym typeface="Helvetica Neue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3302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1pPr>
      <a:lvl2pPr marL="6477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2pPr>
      <a:lvl3pPr marL="10033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3pPr>
      <a:lvl4pPr marL="13589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4pPr>
      <a:lvl5pPr marL="17145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5pPr>
      <a:lvl6pPr marL="21717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26289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30861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35433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ov.br/receitafederal/pt-br/assuntos/orientacao-tributaria/julgamento-administrativo/dados-estatisticos/arquivos-e-imagens/cocaj_dashboard.pdf" TargetMode="External"/><Relationship Id="rId4" Type="http://schemas.openxmlformats.org/officeDocument/2006/relationships/hyperlink" Target="https://www.cnj.jus.br/wp-content/uploads/2024/02/justica-em-numeros-2023-16022024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090618"/>
            <a:ext cx="3036631" cy="2962264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527DABF-A84F-E6A1-DA0B-B1BCF93A56E6}"/>
              </a:ext>
            </a:extLst>
          </p:cNvPr>
          <p:cNvSpPr txBox="1"/>
          <p:nvPr/>
        </p:nvSpPr>
        <p:spPr>
          <a:xfrm>
            <a:off x="3135571" y="285750"/>
            <a:ext cx="60084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32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Eficácia dos mecanismos constitucionais e legais asseguradores do não aumento do carga tributária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7754209-1D60-96A9-ECB5-C830690BCDB7}"/>
              </a:ext>
            </a:extLst>
          </p:cNvPr>
          <p:cNvSpPr txBox="1"/>
          <p:nvPr/>
        </p:nvSpPr>
        <p:spPr>
          <a:xfrm>
            <a:off x="3886199" y="2896731"/>
            <a:ext cx="5013241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Mauro José Silva</a:t>
            </a:r>
            <a:endParaRPr lang="en-US" sz="2000" dirty="0">
              <a:solidFill>
                <a:schemeClr val="tx2">
                  <a:lumMod val="75000"/>
                </a:schemeClr>
              </a:solidFill>
              <a:ea typeface="+mn-lt"/>
              <a:cs typeface="+mn-lt"/>
            </a:endParaRPr>
          </a:p>
          <a:p>
            <a:pPr algn="r">
              <a:lnSpc>
                <a:spcPct val="150000"/>
              </a:lnSpc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Presidente da Unafisco Nacional</a:t>
            </a:r>
            <a:endParaRPr lang="en-US" sz="2000" dirty="0">
              <a:solidFill>
                <a:schemeClr val="tx2">
                  <a:lumMod val="75000"/>
                </a:schemeClr>
              </a:solidFill>
              <a:ea typeface="+mn-lt"/>
              <a:cs typeface="+mn-lt"/>
            </a:endParaRPr>
          </a:p>
          <a:p>
            <a:pPr algn="r">
              <a:lnSpc>
                <a:spcPct val="150000"/>
              </a:lnSpc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Auditor-Fiscal da Receita Federal do Brasil</a:t>
            </a:r>
            <a:endParaRPr lang="en-US" sz="2000" dirty="0">
              <a:solidFill>
                <a:schemeClr val="tx2">
                  <a:lumMod val="75000"/>
                </a:schemeClr>
              </a:solidFill>
              <a:ea typeface="+mn-lt"/>
              <a:cs typeface="+mn-lt"/>
            </a:endParaRPr>
          </a:p>
          <a:p>
            <a:pPr algn="r">
              <a:lnSpc>
                <a:spcPct val="150000"/>
              </a:lnSpc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Doutor em Direito pela USP</a:t>
            </a:r>
            <a:endParaRPr lang="en-US" sz="2000" dirty="0">
              <a:solidFill>
                <a:schemeClr val="tx2">
                  <a:lumMod val="75000"/>
                </a:schemeClr>
              </a:solidFill>
              <a:ea typeface="+mn-lt"/>
              <a:cs typeface="+mn-lt"/>
            </a:endParaRPr>
          </a:p>
          <a:p>
            <a:pPr algn="ctr"/>
            <a:endParaRPr lang="pt-BR" sz="2000" b="1" dirty="0">
              <a:solidFill>
                <a:srgbClr val="004C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3A0A587-DF73-508D-071F-F939A97D0BC1}"/>
              </a:ext>
            </a:extLst>
          </p:cNvPr>
          <p:cNvSpPr txBox="1"/>
          <p:nvPr/>
        </p:nvSpPr>
        <p:spPr>
          <a:xfrm>
            <a:off x="283535" y="788561"/>
            <a:ext cx="8713381" cy="3863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Estoque de crédito tributário e de dívida ativa em 2022: </a:t>
            </a:r>
            <a:r>
              <a:rPr lang="pt-B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R$ 4,7 trilhões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(valor bruto)</a:t>
            </a:r>
          </a:p>
          <a:p>
            <a:pPr marL="285743" indent="-285743" algn="just"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Composto por: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	a) crédito a receber de competência da RFB: R$ 329,5 bilhões;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	b) crédito inscrito em dívida ativa pela PGFN: R$ 945,1 bilhões;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	c) créditos administrados pela RFB, não reconhecidos contabilmente em razão da exigibilidade suspensa: R$ 1,7 trilhão;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	d) créditos inscritos em dívida ativa administrados pela PGFN não reconhecidos contabilmente por serem considerados de difícil recuperação: R$ 1,7 trilhão.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B6BE2BB-9C40-FE08-467B-4B2D752A5B96}"/>
              </a:ext>
            </a:extLst>
          </p:cNvPr>
          <p:cNvSpPr txBox="1"/>
          <p:nvPr/>
        </p:nvSpPr>
        <p:spPr>
          <a:xfrm>
            <a:off x="0" y="1716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Contencioso tributário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798C733-9364-5C0F-671F-22C8098B554A}"/>
              </a:ext>
            </a:extLst>
          </p:cNvPr>
          <p:cNvSpPr txBox="1"/>
          <p:nvPr/>
        </p:nvSpPr>
        <p:spPr>
          <a:xfrm>
            <a:off x="1602579" y="385350"/>
            <a:ext cx="562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 68/24</a:t>
            </a:r>
          </a:p>
        </p:txBody>
      </p:sp>
    </p:spTree>
    <p:extLst>
      <p:ext uri="{BB962C8B-B14F-4D97-AF65-F5344CB8AC3E}">
        <p14:creationId xmlns:p14="http://schemas.microsoft.com/office/powerpoint/2010/main" val="415636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C6B6AE4-C87D-6D60-D4EC-1ABA5ADAED03}"/>
              </a:ext>
            </a:extLst>
          </p:cNvPr>
          <p:cNvSpPr txBox="1"/>
          <p:nvPr/>
        </p:nvSpPr>
        <p:spPr>
          <a:xfrm>
            <a:off x="-2754" y="79158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Transação na administração tributária: celeridade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A0A587-DF73-508D-071F-F939A97D0BC1}"/>
              </a:ext>
            </a:extLst>
          </p:cNvPr>
          <p:cNvSpPr txBox="1"/>
          <p:nvPr/>
        </p:nvSpPr>
        <p:spPr>
          <a:xfrm>
            <a:off x="283535" y="788561"/>
            <a:ext cx="8713381" cy="4586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Os processos de Execução Fiscal representam 34% do total de casos pendentes e 64% das execuções pendentes no Poder Judiciário, com taxa de congestionamento de 88%.</a:t>
            </a:r>
          </a:p>
          <a:p>
            <a:pPr marL="0" indent="0" algn="just">
              <a:buNone/>
            </a:pPr>
            <a:endParaRPr lang="pt-BR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700" b="1" dirty="0">
                <a:latin typeface="Arial" panose="020B0604020202020204" pitchFamily="34" charset="0"/>
                <a:cs typeface="Arial" panose="020B0604020202020204" pitchFamily="34" charset="0"/>
              </a:rPr>
              <a:t>Em outras palavras, em cada 100 processos tramitados em 2022, apenas 12 foram baixados.</a:t>
            </a:r>
          </a:p>
          <a:p>
            <a:pPr marL="0" indent="0" algn="just">
              <a:buNone/>
            </a:pPr>
            <a:endParaRPr lang="pt-B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Prazo legal: 360 dias (Lei n.º 11.457/07), art. 24.</a:t>
            </a:r>
          </a:p>
          <a:p>
            <a:pPr marL="0" indent="0" algn="just"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Prazo recomendado internacionalmente: 90 dias</a:t>
            </a:r>
          </a:p>
          <a:p>
            <a:pPr marL="0" indent="0" algn="just">
              <a:buNone/>
            </a:pPr>
            <a:endParaRPr lang="pt-B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Tempo médio do contencioso tributário:</a:t>
            </a:r>
          </a:p>
          <a:p>
            <a:pPr marL="457188" lvl="1" indent="0" algn="just"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DRJ: 2 anos e 7 dias</a:t>
            </a:r>
          </a:p>
          <a:p>
            <a:pPr marL="457188" lvl="1" indent="0" algn="just"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Carf: 3 anos e 6 meses</a:t>
            </a:r>
          </a:p>
          <a:p>
            <a:pPr marL="457188" lvl="1" indent="0" algn="just"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Execução fiscal: 7 anos e 7 meses</a:t>
            </a:r>
          </a:p>
          <a:p>
            <a:pPr marL="457188" lvl="1" indent="0" algn="just">
              <a:buNone/>
            </a:pPr>
            <a:endParaRPr lang="pt-B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8" lvl="1" indent="0" algn="just"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Tempo médio total: </a:t>
            </a:r>
            <a:r>
              <a:rPr lang="pt-BR" sz="1700" b="1" dirty="0">
                <a:latin typeface="Arial" panose="020B0604020202020204" pitchFamily="34" charset="0"/>
                <a:cs typeface="Arial" panose="020B0604020202020204" pitchFamily="34" charset="0"/>
              </a:rPr>
              <a:t>13 anos e 8 meses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47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C6B6AE4-C87D-6D60-D4EC-1ABA5ADAED03}"/>
              </a:ext>
            </a:extLst>
          </p:cNvPr>
          <p:cNvSpPr txBox="1"/>
          <p:nvPr/>
        </p:nvSpPr>
        <p:spPr>
          <a:xfrm>
            <a:off x="-2754" y="79158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Interesse do contribuinte na transação na RFB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A0A587-DF73-508D-071F-F939A97D0BC1}"/>
              </a:ext>
            </a:extLst>
          </p:cNvPr>
          <p:cNvSpPr txBox="1"/>
          <p:nvPr/>
        </p:nvSpPr>
        <p:spPr>
          <a:xfrm>
            <a:off x="283535" y="788561"/>
            <a:ext cx="8713381" cy="398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 A inscrição em DAU onera a dívida em 10% ou 20%, ou seja, no âmbito administrativo a dívida é menor (o contribuinte paga menos);</a:t>
            </a:r>
          </a:p>
          <a:p>
            <a:pPr algn="just">
              <a:lnSpc>
                <a:spcPct val="150000"/>
              </a:lnSpc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 contribuinte se regulariza mais rapidamente, pois não aguarda os trâmites de inscrição, o que permite a emissão de CND;</a:t>
            </a:r>
          </a:p>
          <a:p>
            <a:pPr algn="just">
              <a:lnSpc>
                <a:spcPct val="150000"/>
              </a:lnSpc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 contribuinte não precisa recorrer a mandado de segurança para inscrever em DAU, como vem ocorrendo atualmente.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02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C6B6AE4-C87D-6D60-D4EC-1ABA5ADAED03}"/>
              </a:ext>
            </a:extLst>
          </p:cNvPr>
          <p:cNvSpPr txBox="1"/>
          <p:nvPr/>
        </p:nvSpPr>
        <p:spPr>
          <a:xfrm>
            <a:off x="-147084" y="295695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Transação na Receita Federal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A0A587-DF73-508D-071F-F939A97D0BC1}"/>
              </a:ext>
            </a:extLst>
          </p:cNvPr>
          <p:cNvSpPr txBox="1"/>
          <p:nvPr/>
        </p:nvSpPr>
        <p:spPr>
          <a:xfrm>
            <a:off x="283535" y="788561"/>
            <a:ext cx="8713381" cy="431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Receita Federal já é responsável pelo transação em hipóteses em que já há contencioso, quando há litígio, mediante impugnação DRJ ou recurso no Carf, nas modalidades de proposta individual, grandes teses e adesão.</a:t>
            </a:r>
          </a:p>
          <a:p>
            <a:pPr algn="just"/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Transação tributária na Receita Federal como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fator redutor do tempo decorrido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para entrada de recursos nos cofres públicos;</a:t>
            </a:r>
          </a:p>
          <a:p>
            <a:pPr algn="just">
              <a:lnSpc>
                <a:spcPct val="150000"/>
              </a:lnSpc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31" lvl="1" indent="-28574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Benéfico para o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contribuinte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menor valor e maior celeridade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31" lvl="1" indent="-28574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31" lvl="1" indent="-28574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Benéfico para o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Estado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arrecadação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de créditos pendentes, liberação de espaço no Arcabouço Fiscal  para investimento em políticas públicas.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76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C6B6AE4-C87D-6D60-D4EC-1ABA5ADAED03}"/>
              </a:ext>
            </a:extLst>
          </p:cNvPr>
          <p:cNvSpPr txBox="1"/>
          <p:nvPr/>
        </p:nvSpPr>
        <p:spPr>
          <a:xfrm>
            <a:off x="-147084" y="295695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Referências Bibliográficas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A0A587-DF73-508D-071F-F939A97D0BC1}"/>
              </a:ext>
            </a:extLst>
          </p:cNvPr>
          <p:cNvSpPr txBox="1"/>
          <p:nvPr/>
        </p:nvSpPr>
        <p:spPr>
          <a:xfrm>
            <a:off x="283535" y="788561"/>
            <a:ext cx="8713381" cy="402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BRASIL. Conselho Nacional de Justiça. </a:t>
            </a:r>
            <a:r>
              <a:rPr lang="pt-BR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Justiça em Números 2023.</a:t>
            </a:r>
            <a:r>
              <a:rPr lang="pt-BR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Brasília: CNJ, 2023. 326 p.: il. ISBN 978-65-5972-116-0. Disponível em: </a:t>
            </a:r>
            <a:r>
              <a:rPr lang="pt-BR" sz="1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https://www.cnj.jus.br/</a:t>
            </a:r>
            <a:r>
              <a:rPr lang="pt-BR" sz="1200" u="sng" dirty="0" err="1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wp-content</a:t>
            </a:r>
            <a:r>
              <a:rPr lang="pt-BR" sz="1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/uploads/2024/02/justica-em-numeros-2023-16022024.pdf</a:t>
            </a:r>
            <a:r>
              <a:rPr lang="pt-BR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Acesso em: 8 ago. 2024.</a:t>
            </a:r>
          </a:p>
          <a:p>
            <a:pPr marL="0" indent="0" algn="just">
              <a:buNone/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BRASIL. Receita Federal do Brasil.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Indicadores do Contencioso de 1ª instância Delegacias de Julgamento (DRJ)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2024. Disponível em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https://www.gov.br/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receitafederal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pt-br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/assuntos/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orientacao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-tributaria/julgamento-administrativo/dados-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estatisticos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/arquivos-e-imagens/cocaj_dashboard.pdf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Acesso em 08 ago. 2024.</a:t>
            </a:r>
          </a:p>
          <a:p>
            <a:pPr marL="0" indent="0" algn="just">
              <a:buNone/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NOGUEIRA, Eduardo. Impactos e riscos fiscais para a União dos novos fundos criados pela PEC 45/2019. Instituição Fiscal Independente (IFI). Nota Técnica nº 53, 7 de dez. 2023. Disponível em: https://www2.senado.leg.br/</a:t>
            </a:r>
            <a:r>
              <a:rPr lang="pt-BR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bdsf</a:t>
            </a:r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pt-BR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bitstream</a:t>
            </a:r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pt-BR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handle</a:t>
            </a:r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/id/644753/NT53_DEZ2023.pdf. Acesso em 11 jul. 2024.</a:t>
            </a:r>
            <a:endParaRPr lang="pt-B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SHINOHARA, Gabriel. Carf: foco para reduzir o prazo de julgamento será nas ordinárias, diz presidente.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JOTA</a:t>
            </a:r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17 nov. 2023, 19h00. Disponível em: https://portal.jota.info/artigos/carf-foco-para-reduzir-o-prazo-de-julgamento-sera-nas-ordinarias-diz-presidente-17112023. Acesso em 08 ago. 2024.</a:t>
            </a:r>
            <a:endParaRPr lang="pt-B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MARTINS, Ives Gandra de Silva; SICA, Ana Regina Campos de. Reforma tributária do consumo no Brasil. In: VERGUEIRO, Camila Campos; BRITTO, Lucas Galvão (Org.). A reforma do sistema tributário nacional sob a perspectiva do construtivismo lógico-semântico: o texto da emenda constitucional 132/2023. São Paulo: Noeses, 2024.</a:t>
            </a:r>
          </a:p>
          <a:p>
            <a:pPr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45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663" y="1695450"/>
            <a:ext cx="44266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1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7FD0FF0-2B3E-2FAD-4190-0053388B9C75}"/>
              </a:ext>
            </a:extLst>
          </p:cNvPr>
          <p:cNvSpPr txBox="1"/>
          <p:nvPr/>
        </p:nvSpPr>
        <p:spPr>
          <a:xfrm>
            <a:off x="457200" y="14276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Objetivos pretendidos com a regulamentação pelo PLP 68/24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32B37DC-30B1-95D5-5AF5-9BA17956F782}"/>
              </a:ext>
            </a:extLst>
          </p:cNvPr>
          <p:cNvSpPr txBox="1"/>
          <p:nvPr/>
        </p:nvSpPr>
        <p:spPr>
          <a:xfrm>
            <a:off x="457200" y="901333"/>
            <a:ext cx="822960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Redução dos custos de conformidade para o contribuinte;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Queda da litigiosidade administrativa e judicial;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Conferir tratamento adequado à economia digital;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Alcançar outras manifestações de capacidade contributiva;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Mitigação da regressividade;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Reduzir privilégios setoriais;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Promover a neutralidade;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Aumentar a eficiência, transparência e cooperação;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Ampliação da extrafiscalidade ambiental.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32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7FD0FF0-2B3E-2FAD-4190-0053388B9C75}"/>
              </a:ext>
            </a:extLst>
          </p:cNvPr>
          <p:cNvSpPr txBox="1"/>
          <p:nvPr/>
        </p:nvSpPr>
        <p:spPr>
          <a:xfrm>
            <a:off x="0" y="1716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Estimativa da alíquota de referência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526A178-A4E9-1A8A-1C30-931ABF122AD6}"/>
              </a:ext>
            </a:extLst>
          </p:cNvPr>
          <p:cNvSpPr txBox="1"/>
          <p:nvPr/>
        </p:nvSpPr>
        <p:spPr>
          <a:xfrm>
            <a:off x="1602579" y="385350"/>
            <a:ext cx="562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 68/24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32B37DC-30B1-95D5-5AF5-9BA17956F782}"/>
              </a:ext>
            </a:extLst>
          </p:cNvPr>
          <p:cNvSpPr txBox="1"/>
          <p:nvPr/>
        </p:nvSpPr>
        <p:spPr>
          <a:xfrm>
            <a:off x="533400" y="971550"/>
            <a:ext cx="8229600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Federal: 8,8%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Estadual: 15,7%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Municipal: 2%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Total: 26,5%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Qual é o custo da Reforma para as famílias de classe média?</a:t>
            </a:r>
          </a:p>
          <a:p>
            <a:pPr algn="just">
              <a:lnSpc>
                <a:spcPct val="150000"/>
              </a:lnSpc>
            </a:pP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Falta de Correção da tabela de IRPF – 200 bi/ano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Índice de reajuste na faixa de isenção: 148,68%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Índice de reajuste nas demais faixas: 166,01%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86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7FD0FF0-2B3E-2FAD-4190-0053388B9C75}"/>
              </a:ext>
            </a:extLst>
          </p:cNvPr>
          <p:cNvSpPr txBox="1"/>
          <p:nvPr/>
        </p:nvSpPr>
        <p:spPr>
          <a:xfrm>
            <a:off x="0" y="1716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Desafios a serem superados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526A178-A4E9-1A8A-1C30-931ABF122AD6}"/>
              </a:ext>
            </a:extLst>
          </p:cNvPr>
          <p:cNvSpPr txBox="1"/>
          <p:nvPr/>
        </p:nvSpPr>
        <p:spPr>
          <a:xfrm>
            <a:off x="1602579" y="385350"/>
            <a:ext cx="562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 68/24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32B37DC-30B1-95D5-5AF5-9BA17956F782}"/>
              </a:ext>
            </a:extLst>
          </p:cNvPr>
          <p:cNvSpPr txBox="1"/>
          <p:nvPr/>
        </p:nvSpPr>
        <p:spPr>
          <a:xfrm>
            <a:off x="457200" y="895350"/>
            <a:ext cx="8229600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Aumento da carga tributária para a classe média;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Custo dos fundos e dos benefícios fiscais;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Fundo de compensação de benefícios fiscais: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R$ 160 bilhões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Fundo nacional de desenvolvimento regional: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R$ 630 bilhões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Fundo de sustentabilidade e diversificação econômica do estado do Amazonas e Fundo de desenvolvimento sustentável dos estados da Amazônia Ocidental e do Amapá: aguardando tramitação.</a:t>
            </a:r>
          </a:p>
        </p:txBody>
      </p:sp>
    </p:spTree>
    <p:extLst>
      <p:ext uri="{BB962C8B-B14F-4D97-AF65-F5344CB8AC3E}">
        <p14:creationId xmlns:p14="http://schemas.microsoft.com/office/powerpoint/2010/main" val="313888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7FD0FF0-2B3E-2FAD-4190-0053388B9C75}"/>
              </a:ext>
            </a:extLst>
          </p:cNvPr>
          <p:cNvSpPr txBox="1"/>
          <p:nvPr/>
        </p:nvSpPr>
        <p:spPr>
          <a:xfrm>
            <a:off x="0" y="1716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Concessão de benefícios fiscais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526A178-A4E9-1A8A-1C30-931ABF122AD6}"/>
              </a:ext>
            </a:extLst>
          </p:cNvPr>
          <p:cNvSpPr txBox="1"/>
          <p:nvPr/>
        </p:nvSpPr>
        <p:spPr>
          <a:xfrm>
            <a:off x="1602579" y="385350"/>
            <a:ext cx="562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 68/24</a:t>
            </a:r>
          </a:p>
        </p:txBody>
      </p:sp>
      <p:pic>
        <p:nvPicPr>
          <p:cNvPr id="6" name="Imagem 5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6A97FF0A-67C9-0A68-CB74-143692ED46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885169"/>
            <a:ext cx="7962900" cy="3872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988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7FD0FF0-2B3E-2FAD-4190-0053388B9C75}"/>
              </a:ext>
            </a:extLst>
          </p:cNvPr>
          <p:cNvSpPr txBox="1"/>
          <p:nvPr/>
        </p:nvSpPr>
        <p:spPr>
          <a:xfrm>
            <a:off x="457200" y="14276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Gargalos do sistema tributário atual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32B37DC-30B1-95D5-5AF5-9BA17956F782}"/>
              </a:ext>
            </a:extLst>
          </p:cNvPr>
          <p:cNvSpPr txBox="1"/>
          <p:nvPr/>
        </p:nvSpPr>
        <p:spPr>
          <a:xfrm>
            <a:off x="457200" y="901333"/>
            <a:ext cx="822960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Eliminação do estoque de processos administrativos e judiciais;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Desjudicialização;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Desincentivo ao litígio;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Soluções consensuais.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39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32B37DC-30B1-95D5-5AF5-9BA17956F782}"/>
              </a:ext>
            </a:extLst>
          </p:cNvPr>
          <p:cNvSpPr txBox="1"/>
          <p:nvPr/>
        </p:nvSpPr>
        <p:spPr>
          <a:xfrm>
            <a:off x="457200" y="901333"/>
            <a:ext cx="8229600" cy="433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Receita Federal já é responsável pelo transação em hipóteses em que já há contencioso, quando há litígio, mediante impugnação DRJ ou recurso no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Carf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nas modalidades de proposta individual, grandes teses e adesão.</a:t>
            </a:r>
          </a:p>
          <a:p>
            <a:pPr algn="just"/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No entanto, o modelo atual incentiva o litígio.</a:t>
            </a:r>
          </a:p>
          <a:p>
            <a:pPr algn="just"/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Poderia ser ampliado para débitos em cobrança administrativa (exemplificativo):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Débitos confessados;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Débitos lançados e não impugnados;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Parcelamentos rescindidos;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Declarados com suspensão e posterior decisão desfavorável;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Compensação não homologada.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Dessa forma, privilegia-se o bom contribuinte.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869BE5-2A19-4804-C4D9-DF3B2263AEEF}"/>
              </a:ext>
            </a:extLst>
          </p:cNvPr>
          <p:cNvSpPr txBox="1"/>
          <p:nvPr/>
        </p:nvSpPr>
        <p:spPr>
          <a:xfrm>
            <a:off x="17443" y="101272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Administração tributária e transação</a:t>
            </a:r>
          </a:p>
        </p:txBody>
      </p:sp>
    </p:spTree>
    <p:extLst>
      <p:ext uri="{BB962C8B-B14F-4D97-AF65-F5344CB8AC3E}">
        <p14:creationId xmlns:p14="http://schemas.microsoft.com/office/powerpoint/2010/main" val="342369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7FD0FF0-2B3E-2FAD-4190-0053388B9C75}"/>
              </a:ext>
            </a:extLst>
          </p:cNvPr>
          <p:cNvSpPr txBox="1"/>
          <p:nvPr/>
        </p:nvSpPr>
        <p:spPr>
          <a:xfrm>
            <a:off x="17443" y="101272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Administração tributária e transação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32B37DC-30B1-95D5-5AF5-9BA17956F782}"/>
              </a:ext>
            </a:extLst>
          </p:cNvPr>
          <p:cNvSpPr txBox="1"/>
          <p:nvPr/>
        </p:nvSpPr>
        <p:spPr>
          <a:xfrm>
            <a:off x="457200" y="698869"/>
            <a:ext cx="8229600" cy="4488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EMENDA MODIFICATIVA DE PLENÁRIO Nº </a:t>
            </a:r>
            <a:r>
              <a:rPr lang="pt-BR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1º</a:t>
            </a:r>
            <a:r>
              <a:rPr lang="pt-BR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Acrescente-se ao art. 194 do PLP nº 108/2024 a seguinte alteração no art. 171 da Lei nº 5.172, de 25 de outubro de 1966 – Código Tributário Nacional:</a:t>
            </a: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endParaRPr lang="pt-BR" sz="1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Art. 171. A lei pode facultar, nas condições que estabeleça, aos sujeitos ativo e passivo da obrigação tributária celebrar transação que, mediante concessões mútuas, importe em prevenção e encerramento de litígio, com a consequente extinção do crédito tributário.</a:t>
            </a: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§ 1º A transação tributária será analisada e concluída:</a:t>
            </a: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– pela administração tributária do ente federativo, desde a atividade prevista no art. 142 da Lei 5.172/66 ou confissão do débito até o final do período em que o crédito tributário estiver em cobrança administrativa;</a:t>
            </a: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– pelo órgão que representa o ente federativo judicialmente, decorrido o período previsto no inciso I.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8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7FD0FF0-2B3E-2FAD-4190-0053388B9C75}"/>
              </a:ext>
            </a:extLst>
          </p:cNvPr>
          <p:cNvSpPr txBox="1"/>
          <p:nvPr/>
        </p:nvSpPr>
        <p:spPr>
          <a:xfrm>
            <a:off x="17443" y="101272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9BDB"/>
                </a:solidFill>
                <a:latin typeface="Arial Black" panose="020B0A04020102020204" pitchFamily="34" charset="0"/>
              </a:rPr>
              <a:t>Administração tributária e transação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32B37DC-30B1-95D5-5AF5-9BA17956F782}"/>
              </a:ext>
            </a:extLst>
          </p:cNvPr>
          <p:cNvSpPr txBox="1"/>
          <p:nvPr/>
        </p:nvSpPr>
        <p:spPr>
          <a:xfrm>
            <a:off x="457200" y="698869"/>
            <a:ext cx="8229600" cy="4397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EMENDA MODIFICATIVA DE PLENÁRIO Nº </a:t>
            </a:r>
            <a:r>
              <a:rPr lang="pt-BR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2º A transação de responsabilidade da administração tributária do ente federativo será proposta por autoridade tributária distinta da que efetuou o lançamento, em obediência aos princípios da administração pública expressos no art. 37 da Constituição Federal, dispensando-se a prévia participação do órgão que representa o ente federativo judicialmente.</a:t>
            </a: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§ 3º A transação tributária poderá ser feita:</a:t>
            </a: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- durante o contencioso tributário;</a:t>
            </a: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– na fase de cobrança administrativa, sendo que esta se realiza </a:t>
            </a:r>
            <a:r>
              <a:rPr lang="pt-BR" sz="16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até </a:t>
            </a:r>
            <a:r>
              <a:rPr lang="pt-BR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doze meses da constituição definitiva do crédito tributário.”</a:t>
            </a:r>
          </a:p>
          <a:p>
            <a:pPr marL="1260475"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08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4A4A4A"/>
      </a:accent1>
      <a:accent2>
        <a:srgbClr val="333399"/>
      </a:accent2>
      <a:accent3>
        <a:srgbClr val="AAAAAA"/>
      </a:accent3>
      <a:accent4>
        <a:srgbClr val="DADADA"/>
      </a:accent4>
      <a:accent5>
        <a:srgbClr val="B1B1B1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7B3DF84E7568F4083F56AC32E9B18A5" ma:contentTypeVersion="17" ma:contentTypeDescription="Crie um novo documento." ma:contentTypeScope="" ma:versionID="5e59e2ee60eacf48d87c9a33bbdb2c29">
  <xsd:schema xmlns:xsd="http://www.w3.org/2001/XMLSchema" xmlns:xs="http://www.w3.org/2001/XMLSchema" xmlns:p="http://schemas.microsoft.com/office/2006/metadata/properties" xmlns:ns2="40662102-f262-448d-ac60-8c38da07b267" xmlns:ns3="29fda102-1bfd-49f3-9c9d-1689de28af5a" targetNamespace="http://schemas.microsoft.com/office/2006/metadata/properties" ma:root="true" ma:fieldsID="52f5ee495c616f3d6a7da1508a662a2c" ns2:_="" ns3:_="">
    <xsd:import namespace="40662102-f262-448d-ac60-8c38da07b267"/>
    <xsd:import namespace="29fda102-1bfd-49f3-9c9d-1689de28af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662102-f262-448d-ac60-8c38da07b2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c508428b-fc3e-4173-b341-1a551b985f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fda102-1bfd-49f3-9c9d-1689de28af5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0bd67ba-96c8-4084-b3f6-20128e7a90c4}" ma:internalName="TaxCatchAll" ma:showField="CatchAllData" ma:web="29fda102-1bfd-49f3-9c9d-1689de28af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662102-f262-448d-ac60-8c38da07b267">
      <Terms xmlns="http://schemas.microsoft.com/office/infopath/2007/PartnerControls"/>
    </lcf76f155ced4ddcb4097134ff3c332f>
    <TaxCatchAll xmlns="29fda102-1bfd-49f3-9c9d-1689de28af5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D224AE-D529-4E8A-861B-02BCBCF4DB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662102-f262-448d-ac60-8c38da07b267"/>
    <ds:schemaRef ds:uri="29fda102-1bfd-49f3-9c9d-1689de28af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AAD650-A3BE-415B-A9D3-C460653620D7}">
  <ds:schemaRefs>
    <ds:schemaRef ds:uri="http://schemas.microsoft.com/office/2006/metadata/properties"/>
    <ds:schemaRef ds:uri="http://schemas.microsoft.com/office/infopath/2007/PartnerControls"/>
    <ds:schemaRef ds:uri="40662102-f262-448d-ac60-8c38da07b267"/>
    <ds:schemaRef ds:uri="29fda102-1bfd-49f3-9c9d-1689de28af5a"/>
  </ds:schemaRefs>
</ds:datastoreItem>
</file>

<file path=customXml/itemProps3.xml><?xml version="1.0" encoding="utf-8"?>
<ds:datastoreItem xmlns:ds="http://schemas.openxmlformats.org/officeDocument/2006/customXml" ds:itemID="{23A6A02E-6800-432F-A2AD-AD659405B7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10734</TotalTime>
  <Words>1335</Words>
  <Application>Microsoft Office PowerPoint</Application>
  <PresentationFormat>Apresentação na tela (16:9)</PresentationFormat>
  <Paragraphs>143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Arial Black</vt:lpstr>
      <vt:lpstr>Helvetica Neue Light</vt:lpstr>
      <vt:lpstr>Office Theme</vt:lpstr>
      <vt:lpstr>1_Title &amp; Bullets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Gary Steven</dc:creator>
  <cp:lastModifiedBy>Juliana Soares Amorim</cp:lastModifiedBy>
  <cp:revision>1269</cp:revision>
  <cp:lastPrinted>2018-01-31T18:10:18Z</cp:lastPrinted>
  <dcterms:created xsi:type="dcterms:W3CDTF">2014-09-17T03:37:49Z</dcterms:created>
  <dcterms:modified xsi:type="dcterms:W3CDTF">2024-08-13T12:44:05Z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0x010100F7B3DF84E7568F4083F56AC32E9B18A5</vt:lpwstr>
  </property>
  <property fmtid="{D5CDD505-2E9C-101B-9397-08002B2CF9AE}" pid="3" name="Order">
    <vt:r8>10200</vt:r8>
  </property>
</Properties>
</file>