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1" r:id="rId25"/>
    <p:sldId id="282" r:id="rId2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elo.alves\Documents\SDH\Judith\gr&#225;ficos%20atualizados\Dados%20Quantitativos\gr&#225;ficos%20carol\Gr&#225;fico%201%20-%20%20varia&#231;&#227;o%20na%20interna&#231;&#227;o%20-%20percentual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elo.alves\Documents\SDH\Judith\gr&#225;ficos%20atualizados\Dados%20Quantitativos\gr&#225;ficos%20carol\Gr&#225;fico%202%20e%20Tabela%201%20-%20COMPARATIVO%202008-2013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maciel\sdh\SNPDCA\DPT\CGSINASE\SINASE\LEVANTAMENTO%20ANUAL\2013\Consolida&#231;&#227;o%20dos%20dados\Dados%20Quantitativos\gr&#225;ficos%20carol\Gr&#225;ficos%20e%20tabelas%20-%20atendimento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maciel\sdh\SNPDCA\DPT\CGSINASE\SINASE\LEVANTAMENTO%20ANUAL\2013\Consolida&#231;&#227;o%20dos%20dados\Dados%20Quantitativos\gr&#225;ficos%20carol\Gr&#225;fico%207%20-%20Faixa%20et&#225;ria_restri&#231;&#227;o%20e%20priva&#231;&#227;o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elo.alves\Documents\SDH\Judith\Dados%20atualizados\Dados%20Quantitativos\Gr&#225;fico%202%20e%20Tabela%201%20-%20COMPARATIVO%202008-2013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elo.alves\Documents\SDH\Judith\Dados%20atualizados\Dados%20Quantitativos\Gr&#225;fico%2010%20e%2011%20e%20tabela%204%20-%20unidades%20de%20atendimento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1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elo.alves\Documents\SDH\Judith\Dados%20atualizados\Gr&#225;fico%205%20e%20Tabela%202%20e%203%20-%20Atos%20Infracionais%20-%20%2016-04-15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elo.alves\Documents\SDH\Judith\Dados%20atualizados\Gr&#225;fico%205%20e%20Tabela%202%20e%203%20-%20Atos%20Infracionais%20-%20%2016-04-15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elo.alves\Documents\SDH\Judith\Dados%20atualizados\Dados%20Quantitativos\Gr&#225;fico%206%20Adolescentes%20por%20sexo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elo.alves\Documents\SDH\Judith\Dados%20atualizados\Dados%20Quantitativos\Gr&#225;fico%207%20-%20Faixa%20et&#225;ria_restri&#231;&#227;o%20e%20priva&#231;&#227;o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\\maciel\sdh\SNPDCA\DPT\CGSINASE\SINASE\LEVANTAMENTO%20ANUAL\2013\Consolida&#231;&#227;o%20dos%20dados\Dados%20Quantitativos\gr&#225;ficos%20carol\Gr&#225;fico%20e%20tabela%20-%20Ra&#231;a_cor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udith.consultora\AppData\Local\Microsoft\Windows\Temporary%20Internet%20Files\Content.Outlook\0HA67RTT\Gr&#225;fico%20e%20tabela%20-%20Ra&#231;a_cor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\\maciel\sdh\SNPDCA\DPT\CGSINASE\SINASE\LEVANTAMENTO%20ANUAL\2013\Consolida&#231;&#227;o%20dos%20dados\Dados%20Quantitativos\gr&#225;ficos%20carol\Gr&#225;ficos%208%20e%209%20-%20&#243;bitos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\\maciel\sdh\SNPDCA\DPT\CGSINASE\SINASE\LEVANTAMENTO%20ANUAL\2013\Base%20de%20dados%20-%20Oficial\Graficos%20formulados\Gr&#225;ficos%208%20e%209%20-%20&#243;bitos.xlsx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\\maciel\sdh\SNPDCA\DPT\CGSINASE\SINASE\LEVANTAMENTO%20ANUAL\2013\Consolida&#231;&#227;o%20dos%20dados\Dados%20Quantitativos\gr&#225;ficos%20carol\Gr&#225;ficos%208%20e%209%20-%20&#243;bitos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\\maciel\sdh\SNPDCA\DPT\CGSINASE\SINASE\LEVANTAMENTO%20ANUAL\2013\Consolida&#231;&#227;o%20dos%20dados\Dados%20Quantitativos\gr&#225;ficos%20carol\Gr&#225;ficos%208%20e%209%20-%20&#243;bitos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file:///\\maciel\sdh\SNPDCA\DPT\CGSINASE\SINASE\LEVANTAMENTO%20ANUAL\2013\Consolida&#231;&#227;o%20dos%20dados\Dados%20Quantitativos\gr&#225;ficos%20carol\Gr&#225;fico%2010%20e%2011%20e%20tabela%204%20-%20unidades%20de%20atendimento.xlsx" TargetMode="Externa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elo.alves\Documents\SDH\Judith\Dados%20atualizados\Dados%20Quantitativos\Gr&#225;fico%2010%20e%2011%20e%20tabela%204%20-%20unidades%20de%20atendimento.xlsx" TargetMode="Externa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file:///\\maciel\sdh\SNPDCA\DPT\CGSINASE\SINASE\LEVANTAMENTO%20ANUAL\2013\Consolida&#231;&#227;o%20dos%20dados\Dados%20Quantitativos\gr&#225;ficos%20carol\Gr&#225;fico%2010%20e%2011%20e%20tabela%204%20-%20unidades%20de%20atendimento.xlsx" TargetMode="External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oleObject" Target="file:///\\maciel\sdh\SNPDCA\DPT\CGSINASE\SINASE\LEVANTAMENTO%20ANUAL\2013\Consolida&#231;&#227;o%20dos%20dados\Dados%20Quantitativos\gr&#225;ficos%20carol\Gr&#225;ficos%20e%20tabelas%20-%20Profissionais.xlsx" TargetMode="Externa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oleObject" Target="file:///\\maciel\sdh\SNPDCA\DPT\CGSINASE\SINASE\LEVANTAMENTO%20ANUAL\2013\Consolida&#231;&#227;o%20dos%20dados\Dados%20Quantitativos\gr&#225;ficos%20carol\Gr&#225;ficos%20e%20tabelas%20-%20Profissionais.xlsx" TargetMode="External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elo.alves\Documents\SDH\Judith\INEP_2010_2014_MGA(Sem%20Provis&#243;ria%20e%20Semi-liberdade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Plan1!$A$4</c:f>
              <c:strCache>
                <c:ptCount val="1"/>
                <c:pt idx="0">
                  <c:v>Crescimento</c:v>
                </c:pt>
              </c:strCache>
            </c:strRef>
          </c:tx>
          <c:marker>
            <c:symbol val="none"/>
          </c:marker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Plan1!$B$3:$F$3</c:f>
              <c:strCache>
                <c:ptCount val="5"/>
                <c:pt idx="0">
                  <c:v>2008 - 2009</c:v>
                </c:pt>
                <c:pt idx="1">
                  <c:v>2009 - 2010</c:v>
                </c:pt>
                <c:pt idx="2">
                  <c:v>2010 - 2011</c:v>
                </c:pt>
                <c:pt idx="3">
                  <c:v>2011 - 2012</c:v>
                </c:pt>
                <c:pt idx="4">
                  <c:v>2012 - 2013</c:v>
                </c:pt>
              </c:strCache>
            </c:strRef>
          </c:cat>
          <c:val>
            <c:numRef>
              <c:f>Plan1!$B$4:$F$4</c:f>
              <c:numCache>
                <c:formatCode>0.0%</c:formatCode>
                <c:ptCount val="5"/>
                <c:pt idx="0">
                  <c:v>4.0000000000000001E-3</c:v>
                </c:pt>
                <c:pt idx="1">
                  <c:v>4.4999999999999998E-2</c:v>
                </c:pt>
                <c:pt idx="2">
                  <c:v>0.105</c:v>
                </c:pt>
                <c:pt idx="3">
                  <c:v>4.7E-2</c:v>
                </c:pt>
                <c:pt idx="4" formatCode="0%">
                  <c:v>0.11657851382987948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4050048"/>
        <c:axId val="34051584"/>
      </c:lineChart>
      <c:catAx>
        <c:axId val="34050048"/>
        <c:scaling>
          <c:orientation val="minMax"/>
        </c:scaling>
        <c:delete val="0"/>
        <c:axPos val="b"/>
        <c:majorTickMark val="out"/>
        <c:minorTickMark val="none"/>
        <c:tickLblPos val="nextTo"/>
        <c:crossAx val="34051584"/>
        <c:crosses val="autoZero"/>
        <c:auto val="1"/>
        <c:lblAlgn val="ctr"/>
        <c:lblOffset val="100"/>
        <c:noMultiLvlLbl val="0"/>
      </c:catAx>
      <c:valAx>
        <c:axId val="34051584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crossAx val="3405004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'GRÁFICO 2'!$B$3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7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'GRÁFICO 2'!$A$4:$A$7</c:f>
              <c:strCache>
                <c:ptCount val="4"/>
                <c:pt idx="0">
                  <c:v>INTERNAÇÃO</c:v>
                </c:pt>
                <c:pt idx="1">
                  <c:v>INTERNAÇÃO PROVISÓRIA</c:v>
                </c:pt>
                <c:pt idx="2">
                  <c:v>SEMILIBERDADE</c:v>
                </c:pt>
                <c:pt idx="3">
                  <c:v>TOTAL</c:v>
                </c:pt>
              </c:strCache>
            </c:strRef>
          </c:cat>
          <c:val>
            <c:numRef>
              <c:f>'GRÁFICO 2'!$B$4:$B$7</c:f>
              <c:numCache>
                <c:formatCode>General</c:formatCode>
                <c:ptCount val="4"/>
                <c:pt idx="0">
                  <c:v>12041</c:v>
                </c:pt>
                <c:pt idx="1">
                  <c:v>3934</c:v>
                </c:pt>
                <c:pt idx="2">
                  <c:v>1728</c:v>
                </c:pt>
                <c:pt idx="3">
                  <c:v>17703</c:v>
                </c:pt>
              </c:numCache>
            </c:numRef>
          </c:val>
        </c:ser>
        <c:ser>
          <c:idx val="1"/>
          <c:order val="1"/>
          <c:tx>
            <c:strRef>
              <c:f>'GRÁFICO 2'!$C$3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8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'GRÁFICO 2'!$A$4:$A$7</c:f>
              <c:strCache>
                <c:ptCount val="4"/>
                <c:pt idx="0">
                  <c:v>INTERNAÇÃO</c:v>
                </c:pt>
                <c:pt idx="1">
                  <c:v>INTERNAÇÃO PROVISÓRIA</c:v>
                </c:pt>
                <c:pt idx="2">
                  <c:v>SEMILIBERDADE</c:v>
                </c:pt>
                <c:pt idx="3">
                  <c:v>TOTAL</c:v>
                </c:pt>
              </c:strCache>
            </c:strRef>
          </c:cat>
          <c:val>
            <c:numRef>
              <c:f>'GRÁFICO 2'!$C$4:$C$7</c:f>
              <c:numCache>
                <c:formatCode>General</c:formatCode>
                <c:ptCount val="4"/>
                <c:pt idx="0">
                  <c:v>13362</c:v>
                </c:pt>
                <c:pt idx="1">
                  <c:v>4315</c:v>
                </c:pt>
                <c:pt idx="2">
                  <c:v>1918</c:v>
                </c:pt>
                <c:pt idx="3">
                  <c:v>19595</c:v>
                </c:pt>
              </c:numCache>
            </c:numRef>
          </c:val>
        </c:ser>
        <c:ser>
          <c:idx val="2"/>
          <c:order val="2"/>
          <c:tx>
            <c:strRef>
              <c:f>'GRÁFICO 2'!$D$3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7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'GRÁFICO 2'!$A$4:$A$7</c:f>
              <c:strCache>
                <c:ptCount val="4"/>
                <c:pt idx="0">
                  <c:v>INTERNAÇÃO</c:v>
                </c:pt>
                <c:pt idx="1">
                  <c:v>INTERNAÇÃO PROVISÓRIA</c:v>
                </c:pt>
                <c:pt idx="2">
                  <c:v>SEMILIBERDADE</c:v>
                </c:pt>
                <c:pt idx="3">
                  <c:v>TOTAL</c:v>
                </c:pt>
              </c:strCache>
            </c:strRef>
          </c:cat>
          <c:val>
            <c:numRef>
              <c:f>'GRÁFICO 2'!$D$4:$D$7</c:f>
              <c:numCache>
                <c:formatCode>General</c:formatCode>
                <c:ptCount val="4"/>
                <c:pt idx="0">
                  <c:v>13674</c:v>
                </c:pt>
                <c:pt idx="1">
                  <c:v>4998</c:v>
                </c:pt>
                <c:pt idx="2">
                  <c:v>1860</c:v>
                </c:pt>
                <c:pt idx="3">
                  <c:v>20532</c:v>
                </c:pt>
              </c:numCache>
            </c:numRef>
          </c:val>
        </c:ser>
        <c:ser>
          <c:idx val="3"/>
          <c:order val="3"/>
          <c:tx>
            <c:strRef>
              <c:f>'GRÁFICO 2'!$E$3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7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'GRÁFICO 2'!$A$4:$A$7</c:f>
              <c:strCache>
                <c:ptCount val="4"/>
                <c:pt idx="0">
                  <c:v>INTERNAÇÃO</c:v>
                </c:pt>
                <c:pt idx="1">
                  <c:v>INTERNAÇÃO PROVISÓRIA</c:v>
                </c:pt>
                <c:pt idx="2">
                  <c:v>SEMILIBERDADE</c:v>
                </c:pt>
                <c:pt idx="3">
                  <c:v>TOTAL</c:v>
                </c:pt>
              </c:strCache>
            </c:strRef>
          </c:cat>
          <c:val>
            <c:numRef>
              <c:f>'GRÁFICO 2'!$E$4:$E$7</c:f>
              <c:numCache>
                <c:formatCode>General</c:formatCode>
                <c:ptCount val="4"/>
                <c:pt idx="0">
                  <c:v>15221</c:v>
                </c:pt>
                <c:pt idx="1">
                  <c:v>5573</c:v>
                </c:pt>
                <c:pt idx="2">
                  <c:v>2272</c:v>
                </c:pt>
                <c:pt idx="3">
                  <c:v>23066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3433088"/>
        <c:axId val="33434624"/>
      </c:barChart>
      <c:catAx>
        <c:axId val="33433088"/>
        <c:scaling>
          <c:orientation val="minMax"/>
        </c:scaling>
        <c:delete val="0"/>
        <c:axPos val="b"/>
        <c:majorTickMark val="none"/>
        <c:minorTickMark val="none"/>
        <c:tickLblPos val="nextTo"/>
        <c:crossAx val="33434624"/>
        <c:crosses val="autoZero"/>
        <c:auto val="1"/>
        <c:lblAlgn val="ctr"/>
        <c:lblOffset val="100"/>
        <c:noMultiLvlLbl val="0"/>
      </c:catAx>
      <c:valAx>
        <c:axId val="33434624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extTo"/>
        <c:crossAx val="3343308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spPr>
    <a:effectLst>
      <a:outerShdw blurRad="50800" dist="38100" dir="2400000" algn="tl" rotWithShape="0">
        <a:prstClr val="black">
          <a:alpha val="40000"/>
        </a:prstClr>
      </a:outerShdw>
    </a:effectLst>
    <a:scene3d>
      <a:camera prst="orthographicFront"/>
      <a:lightRig rig="threePt" dir="t"/>
    </a:scene3d>
    <a:sp3d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'Atendim por Estado - Brasil'!$B$2:$E$2</c:f>
              <c:strCache>
                <c:ptCount val="4"/>
                <c:pt idx="0">
                  <c:v>Internação Provisória</c:v>
                </c:pt>
                <c:pt idx="1">
                  <c:v>Semiliberdade</c:v>
                </c:pt>
                <c:pt idx="2">
                  <c:v>Internação</c:v>
                </c:pt>
                <c:pt idx="3">
                  <c:v>Outros</c:v>
                </c:pt>
              </c:strCache>
            </c:strRef>
          </c:cat>
          <c:val>
            <c:numRef>
              <c:f>'Atendim por Estado - Brasil'!$B$32:$E$32</c:f>
              <c:numCache>
                <c:formatCode>General</c:formatCode>
                <c:ptCount val="4"/>
                <c:pt idx="0">
                  <c:v>5573</c:v>
                </c:pt>
                <c:pt idx="1">
                  <c:v>2272</c:v>
                </c:pt>
                <c:pt idx="2">
                  <c:v>15221</c:v>
                </c:pt>
                <c:pt idx="3">
                  <c:v>659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  <c:sp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c:spPr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cat>
            <c:strRef>
              <c:f>'quant. no sistema'!$A$1:$A$27</c:f>
              <c:strCache>
                <c:ptCount val="27"/>
                <c:pt idx="0">
                  <c:v>SP</c:v>
                </c:pt>
                <c:pt idx="1">
                  <c:v>PE</c:v>
                </c:pt>
                <c:pt idx="2">
                  <c:v>MG</c:v>
                </c:pt>
                <c:pt idx="3">
                  <c:v>RJ</c:v>
                </c:pt>
                <c:pt idx="4">
                  <c:v>CE</c:v>
                </c:pt>
                <c:pt idx="5">
                  <c:v>PR</c:v>
                </c:pt>
                <c:pt idx="6">
                  <c:v>RS</c:v>
                </c:pt>
                <c:pt idx="7">
                  <c:v>ES</c:v>
                </c:pt>
                <c:pt idx="8">
                  <c:v>DF</c:v>
                </c:pt>
                <c:pt idx="9">
                  <c:v>BA</c:v>
                </c:pt>
                <c:pt idx="10">
                  <c:v>PB</c:v>
                </c:pt>
                <c:pt idx="11">
                  <c:v>AC</c:v>
                </c:pt>
                <c:pt idx="12">
                  <c:v>PA</c:v>
                </c:pt>
                <c:pt idx="13">
                  <c:v>GO</c:v>
                </c:pt>
                <c:pt idx="14">
                  <c:v>SC</c:v>
                </c:pt>
                <c:pt idx="15">
                  <c:v>RO</c:v>
                </c:pt>
                <c:pt idx="16">
                  <c:v>MS</c:v>
                </c:pt>
                <c:pt idx="17">
                  <c:v>AL</c:v>
                </c:pt>
                <c:pt idx="18">
                  <c:v>RR</c:v>
                </c:pt>
                <c:pt idx="19">
                  <c:v>PI</c:v>
                </c:pt>
                <c:pt idx="20">
                  <c:v>MT</c:v>
                </c:pt>
                <c:pt idx="21">
                  <c:v>AM</c:v>
                </c:pt>
                <c:pt idx="22">
                  <c:v>TO</c:v>
                </c:pt>
                <c:pt idx="23">
                  <c:v>SE</c:v>
                </c:pt>
                <c:pt idx="24">
                  <c:v>MA</c:v>
                </c:pt>
                <c:pt idx="25">
                  <c:v>RN</c:v>
                </c:pt>
                <c:pt idx="26">
                  <c:v>AP</c:v>
                </c:pt>
              </c:strCache>
            </c:strRef>
          </c:cat>
          <c:val>
            <c:numRef>
              <c:f>'quant. no sistema'!$B$1:$B$27</c:f>
              <c:numCache>
                <c:formatCode>General</c:formatCode>
                <c:ptCount val="27"/>
                <c:pt idx="0">
                  <c:v>9614</c:v>
                </c:pt>
                <c:pt idx="1">
                  <c:v>1708</c:v>
                </c:pt>
                <c:pt idx="2">
                  <c:v>1592</c:v>
                </c:pt>
                <c:pt idx="3">
                  <c:v>1293</c:v>
                </c:pt>
                <c:pt idx="4">
                  <c:v>1131</c:v>
                </c:pt>
                <c:pt idx="5">
                  <c:v>1015</c:v>
                </c:pt>
                <c:pt idx="6">
                  <c:v>991</c:v>
                </c:pt>
                <c:pt idx="7">
                  <c:v>917</c:v>
                </c:pt>
                <c:pt idx="8">
                  <c:v>842</c:v>
                </c:pt>
                <c:pt idx="9">
                  <c:v>644</c:v>
                </c:pt>
                <c:pt idx="10">
                  <c:v>562</c:v>
                </c:pt>
                <c:pt idx="11">
                  <c:v>407</c:v>
                </c:pt>
                <c:pt idx="12">
                  <c:v>377</c:v>
                </c:pt>
                <c:pt idx="13">
                  <c:v>368</c:v>
                </c:pt>
                <c:pt idx="14">
                  <c:v>363</c:v>
                </c:pt>
                <c:pt idx="15">
                  <c:v>237</c:v>
                </c:pt>
                <c:pt idx="16">
                  <c:v>227</c:v>
                </c:pt>
                <c:pt idx="17">
                  <c:v>215</c:v>
                </c:pt>
                <c:pt idx="18">
                  <c:v>171</c:v>
                </c:pt>
                <c:pt idx="19">
                  <c:v>165</c:v>
                </c:pt>
                <c:pt idx="20">
                  <c:v>156</c:v>
                </c:pt>
                <c:pt idx="21">
                  <c:v>139</c:v>
                </c:pt>
                <c:pt idx="22">
                  <c:v>137</c:v>
                </c:pt>
                <c:pt idx="23">
                  <c:v>131</c:v>
                </c:pt>
                <c:pt idx="24">
                  <c:v>125</c:v>
                </c:pt>
                <c:pt idx="25">
                  <c:v>100</c:v>
                </c:pt>
                <c:pt idx="26">
                  <c:v>98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34622848"/>
        <c:axId val="34628736"/>
        <c:axId val="0"/>
      </c:bar3DChart>
      <c:catAx>
        <c:axId val="34622848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pt-BR"/>
          </a:p>
        </c:txPr>
        <c:crossAx val="34628736"/>
        <c:crosses val="autoZero"/>
        <c:auto val="1"/>
        <c:lblAlgn val="ctr"/>
        <c:lblOffset val="100"/>
        <c:noMultiLvlLbl val="0"/>
      </c:catAx>
      <c:valAx>
        <c:axId val="3462873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46228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50"/>
      </a:pPr>
      <a:endParaRPr lang="pt-B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'TABELA 1'!$B$38</c:f>
              <c:strCache>
                <c:ptCount val="1"/>
                <c:pt idx="0">
                  <c:v>INTERNAÇÃO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'TABELA 1'!$C$37:$H$37</c:f>
              <c:numCache>
                <c:formatCode>General</c:formatCode>
                <c:ptCount val="6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</c:numCache>
            </c:numRef>
          </c:cat>
          <c:val>
            <c:numRef>
              <c:f>'TABELA 1'!$C$38:$H$38</c:f>
              <c:numCache>
                <c:formatCode>General</c:formatCode>
                <c:ptCount val="6"/>
                <c:pt idx="0">
                  <c:v>11734</c:v>
                </c:pt>
                <c:pt idx="1">
                  <c:v>11901</c:v>
                </c:pt>
                <c:pt idx="2">
                  <c:v>12041</c:v>
                </c:pt>
                <c:pt idx="3">
                  <c:v>13362</c:v>
                </c:pt>
                <c:pt idx="4">
                  <c:v>13674</c:v>
                </c:pt>
                <c:pt idx="5">
                  <c:v>15221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'TABELA 1'!$B$39</c:f>
              <c:strCache>
                <c:ptCount val="1"/>
                <c:pt idx="0">
                  <c:v>PROVISÓRIA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'TABELA 1'!$C$37:$H$37</c:f>
              <c:numCache>
                <c:formatCode>General</c:formatCode>
                <c:ptCount val="6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</c:numCache>
            </c:numRef>
          </c:cat>
          <c:val>
            <c:numRef>
              <c:f>'TABELA 1'!$C$39:$H$39</c:f>
              <c:numCache>
                <c:formatCode>General</c:formatCode>
                <c:ptCount val="6"/>
                <c:pt idx="0">
                  <c:v>3715</c:v>
                </c:pt>
                <c:pt idx="1">
                  <c:v>3471</c:v>
                </c:pt>
                <c:pt idx="2">
                  <c:v>3934</c:v>
                </c:pt>
                <c:pt idx="3">
                  <c:v>4315</c:v>
                </c:pt>
                <c:pt idx="4">
                  <c:v>4998</c:v>
                </c:pt>
                <c:pt idx="5">
                  <c:v>5573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'TABELA 1'!$B$40</c:f>
              <c:strCache>
                <c:ptCount val="1"/>
                <c:pt idx="0">
                  <c:v>SEMILIBERDADE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'TABELA 1'!$C$37:$H$37</c:f>
              <c:numCache>
                <c:formatCode>General</c:formatCode>
                <c:ptCount val="6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</c:numCache>
            </c:numRef>
          </c:cat>
          <c:val>
            <c:numRef>
              <c:f>'TABELA 1'!$C$40:$H$40</c:f>
              <c:numCache>
                <c:formatCode>General</c:formatCode>
                <c:ptCount val="6"/>
                <c:pt idx="0">
                  <c:v>1419</c:v>
                </c:pt>
                <c:pt idx="1">
                  <c:v>1568</c:v>
                </c:pt>
                <c:pt idx="2">
                  <c:v>1728</c:v>
                </c:pt>
                <c:pt idx="3">
                  <c:v>1918</c:v>
                </c:pt>
                <c:pt idx="4">
                  <c:v>1860</c:v>
                </c:pt>
                <c:pt idx="5">
                  <c:v>2272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4283520"/>
        <c:axId val="34285056"/>
      </c:lineChart>
      <c:catAx>
        <c:axId val="342835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4285056"/>
        <c:crosses val="autoZero"/>
        <c:auto val="1"/>
        <c:lblAlgn val="ctr"/>
        <c:lblOffset val="100"/>
        <c:noMultiLvlLbl val="0"/>
      </c:catAx>
      <c:valAx>
        <c:axId val="342850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4283520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'Unid. por estado'!$C$1</c:f>
              <c:strCache>
                <c:ptCount val="1"/>
                <c:pt idx="0">
                  <c:v>Adolescentes/1000 hab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sz="8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'Unid. por estado'!$A$2:$A$28</c:f>
              <c:strCache>
                <c:ptCount val="27"/>
                <c:pt idx="0">
                  <c:v>AC</c:v>
                </c:pt>
                <c:pt idx="1">
                  <c:v>RR</c:v>
                </c:pt>
                <c:pt idx="2">
                  <c:v>DF</c:v>
                </c:pt>
                <c:pt idx="3">
                  <c:v>ES</c:v>
                </c:pt>
                <c:pt idx="4">
                  <c:v>SP</c:v>
                </c:pt>
                <c:pt idx="5">
                  <c:v>PE</c:v>
                </c:pt>
                <c:pt idx="6">
                  <c:v>PB</c:v>
                </c:pt>
                <c:pt idx="7">
                  <c:v>RO</c:v>
                </c:pt>
                <c:pt idx="8">
                  <c:v>CE</c:v>
                </c:pt>
                <c:pt idx="9">
                  <c:v>AP</c:v>
                </c:pt>
                <c:pt idx="10">
                  <c:v>RS</c:v>
                </c:pt>
                <c:pt idx="11">
                  <c:v>MS</c:v>
                </c:pt>
                <c:pt idx="12">
                  <c:v>TO</c:v>
                </c:pt>
                <c:pt idx="13">
                  <c:v>MG</c:v>
                </c:pt>
                <c:pt idx="14">
                  <c:v>RJ</c:v>
                </c:pt>
                <c:pt idx="15">
                  <c:v>AL</c:v>
                </c:pt>
                <c:pt idx="16">
                  <c:v>SE</c:v>
                </c:pt>
                <c:pt idx="17">
                  <c:v>PR</c:v>
                </c:pt>
                <c:pt idx="18">
                  <c:v>SC</c:v>
                </c:pt>
                <c:pt idx="19">
                  <c:v>PA</c:v>
                </c:pt>
                <c:pt idx="20">
                  <c:v>GO</c:v>
                </c:pt>
                <c:pt idx="21">
                  <c:v>MT</c:v>
                </c:pt>
                <c:pt idx="22">
                  <c:v>BA</c:v>
                </c:pt>
                <c:pt idx="23">
                  <c:v>PI</c:v>
                </c:pt>
                <c:pt idx="24">
                  <c:v>AM</c:v>
                </c:pt>
                <c:pt idx="25">
                  <c:v>RN</c:v>
                </c:pt>
                <c:pt idx="26">
                  <c:v>MA</c:v>
                </c:pt>
              </c:strCache>
            </c:strRef>
          </c:cat>
          <c:val>
            <c:numRef>
              <c:f>'Unid. por estado'!$C$2:$C$28</c:f>
              <c:numCache>
                <c:formatCode>_-* #,##0.0_-;\-* #,##0.0_-;_-* "-"??_-;_-@_-</c:formatCode>
                <c:ptCount val="27"/>
                <c:pt idx="0">
                  <c:v>4</c:v>
                </c:pt>
                <c:pt idx="1">
                  <c:v>2.7</c:v>
                </c:pt>
                <c:pt idx="2">
                  <c:v>2.2999999999999998</c:v>
                </c:pt>
                <c:pt idx="3">
                  <c:v>1.8</c:v>
                </c:pt>
                <c:pt idx="4">
                  <c:v>1.6</c:v>
                </c:pt>
                <c:pt idx="5">
                  <c:v>1.4</c:v>
                </c:pt>
                <c:pt idx="6">
                  <c:v>1.1000000000000001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0.7</c:v>
                </c:pt>
                <c:pt idx="11">
                  <c:v>0.7</c:v>
                </c:pt>
                <c:pt idx="12">
                  <c:v>0.7</c:v>
                </c:pt>
                <c:pt idx="13">
                  <c:v>0.6</c:v>
                </c:pt>
                <c:pt idx="14">
                  <c:v>0.6</c:v>
                </c:pt>
                <c:pt idx="15">
                  <c:v>0.5</c:v>
                </c:pt>
                <c:pt idx="16">
                  <c:v>0.5</c:v>
                </c:pt>
                <c:pt idx="17">
                  <c:v>0.4</c:v>
                </c:pt>
                <c:pt idx="18">
                  <c:v>0.4</c:v>
                </c:pt>
                <c:pt idx="19">
                  <c:v>0.4</c:v>
                </c:pt>
                <c:pt idx="20">
                  <c:v>0.4</c:v>
                </c:pt>
                <c:pt idx="21">
                  <c:v>0.4</c:v>
                </c:pt>
                <c:pt idx="22">
                  <c:v>0.3</c:v>
                </c:pt>
                <c:pt idx="23">
                  <c:v>0.3</c:v>
                </c:pt>
                <c:pt idx="24">
                  <c:v>0.3</c:v>
                </c:pt>
                <c:pt idx="25">
                  <c:v>0.2</c:v>
                </c:pt>
                <c:pt idx="26">
                  <c:v>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933760"/>
        <c:axId val="34932224"/>
      </c:barChart>
      <c:lineChart>
        <c:grouping val="standard"/>
        <c:varyColors val="0"/>
        <c:ser>
          <c:idx val="0"/>
          <c:order val="0"/>
          <c:tx>
            <c:strRef>
              <c:f>'Unid. por estado'!$B$1</c:f>
              <c:strCache>
                <c:ptCount val="1"/>
                <c:pt idx="0">
                  <c:v>n° Unidades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</c:spPr>
          </c:marker>
          <c:dLbls>
            <c:txPr>
              <a:bodyPr/>
              <a:lstStyle/>
              <a:p>
                <a:pPr>
                  <a:defRPr sz="9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'Unid. por estado'!$A$2:$A$28</c:f>
              <c:strCache>
                <c:ptCount val="27"/>
                <c:pt idx="0">
                  <c:v>AC</c:v>
                </c:pt>
                <c:pt idx="1">
                  <c:v>RR</c:v>
                </c:pt>
                <c:pt idx="2">
                  <c:v>DF</c:v>
                </c:pt>
                <c:pt idx="3">
                  <c:v>ES</c:v>
                </c:pt>
                <c:pt idx="4">
                  <c:v>SP</c:v>
                </c:pt>
                <c:pt idx="5">
                  <c:v>PE</c:v>
                </c:pt>
                <c:pt idx="6">
                  <c:v>PB</c:v>
                </c:pt>
                <c:pt idx="7">
                  <c:v>RO</c:v>
                </c:pt>
                <c:pt idx="8">
                  <c:v>CE</c:v>
                </c:pt>
                <c:pt idx="9">
                  <c:v>AP</c:v>
                </c:pt>
                <c:pt idx="10">
                  <c:v>RS</c:v>
                </c:pt>
                <c:pt idx="11">
                  <c:v>MS</c:v>
                </c:pt>
                <c:pt idx="12">
                  <c:v>TO</c:v>
                </c:pt>
                <c:pt idx="13">
                  <c:v>MG</c:v>
                </c:pt>
                <c:pt idx="14">
                  <c:v>RJ</c:v>
                </c:pt>
                <c:pt idx="15">
                  <c:v>AL</c:v>
                </c:pt>
                <c:pt idx="16">
                  <c:v>SE</c:v>
                </c:pt>
                <c:pt idx="17">
                  <c:v>PR</c:v>
                </c:pt>
                <c:pt idx="18">
                  <c:v>SC</c:v>
                </c:pt>
                <c:pt idx="19">
                  <c:v>PA</c:v>
                </c:pt>
                <c:pt idx="20">
                  <c:v>GO</c:v>
                </c:pt>
                <c:pt idx="21">
                  <c:v>MT</c:v>
                </c:pt>
                <c:pt idx="22">
                  <c:v>BA</c:v>
                </c:pt>
                <c:pt idx="23">
                  <c:v>PI</c:v>
                </c:pt>
                <c:pt idx="24">
                  <c:v>AM</c:v>
                </c:pt>
                <c:pt idx="25">
                  <c:v>RN</c:v>
                </c:pt>
                <c:pt idx="26">
                  <c:v>MA</c:v>
                </c:pt>
              </c:strCache>
            </c:strRef>
          </c:cat>
          <c:val>
            <c:numRef>
              <c:f>'Unid. por estado'!$B$2:$B$28</c:f>
              <c:numCache>
                <c:formatCode>General</c:formatCode>
                <c:ptCount val="27"/>
                <c:pt idx="0">
                  <c:v>7</c:v>
                </c:pt>
                <c:pt idx="1">
                  <c:v>1</c:v>
                </c:pt>
                <c:pt idx="2">
                  <c:v>10</c:v>
                </c:pt>
                <c:pt idx="3">
                  <c:v>13</c:v>
                </c:pt>
                <c:pt idx="4">
                  <c:v>150</c:v>
                </c:pt>
                <c:pt idx="5">
                  <c:v>21</c:v>
                </c:pt>
                <c:pt idx="6">
                  <c:v>8</c:v>
                </c:pt>
                <c:pt idx="7">
                  <c:v>16</c:v>
                </c:pt>
                <c:pt idx="8">
                  <c:v>13</c:v>
                </c:pt>
                <c:pt idx="9">
                  <c:v>4</c:v>
                </c:pt>
                <c:pt idx="10">
                  <c:v>23</c:v>
                </c:pt>
                <c:pt idx="11">
                  <c:v>10</c:v>
                </c:pt>
                <c:pt idx="12">
                  <c:v>7</c:v>
                </c:pt>
                <c:pt idx="13">
                  <c:v>32</c:v>
                </c:pt>
                <c:pt idx="14">
                  <c:v>24</c:v>
                </c:pt>
                <c:pt idx="15">
                  <c:v>8</c:v>
                </c:pt>
                <c:pt idx="16">
                  <c:v>4</c:v>
                </c:pt>
                <c:pt idx="17">
                  <c:v>25</c:v>
                </c:pt>
                <c:pt idx="18">
                  <c:v>23</c:v>
                </c:pt>
                <c:pt idx="19">
                  <c:v>15</c:v>
                </c:pt>
                <c:pt idx="20">
                  <c:v>10</c:v>
                </c:pt>
                <c:pt idx="21">
                  <c:v>6</c:v>
                </c:pt>
                <c:pt idx="22">
                  <c:v>10</c:v>
                </c:pt>
                <c:pt idx="23">
                  <c:v>7</c:v>
                </c:pt>
                <c:pt idx="24">
                  <c:v>5</c:v>
                </c:pt>
                <c:pt idx="25">
                  <c:v>7</c:v>
                </c:pt>
                <c:pt idx="26">
                  <c:v>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4330880"/>
        <c:axId val="34930688"/>
      </c:lineChart>
      <c:catAx>
        <c:axId val="34330880"/>
        <c:scaling>
          <c:orientation val="minMax"/>
        </c:scaling>
        <c:delete val="0"/>
        <c:axPos val="b"/>
        <c:majorTickMark val="out"/>
        <c:minorTickMark val="none"/>
        <c:tickLblPos val="nextTo"/>
        <c:crossAx val="34930688"/>
        <c:crosses val="autoZero"/>
        <c:auto val="1"/>
        <c:lblAlgn val="ctr"/>
        <c:lblOffset val="100"/>
        <c:noMultiLvlLbl val="0"/>
      </c:catAx>
      <c:valAx>
        <c:axId val="349306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4330880"/>
        <c:crosses val="autoZero"/>
        <c:crossBetween val="between"/>
      </c:valAx>
      <c:valAx>
        <c:axId val="34932224"/>
        <c:scaling>
          <c:orientation val="minMax"/>
        </c:scaling>
        <c:delete val="0"/>
        <c:axPos val="r"/>
        <c:numFmt formatCode="_-* #,##0.0_-;\-* #,##0.0_-;_-* &quot;-&quot;??_-;_-@_-" sourceLinked="1"/>
        <c:majorTickMark val="out"/>
        <c:minorTickMark val="none"/>
        <c:tickLblPos val="nextTo"/>
        <c:crossAx val="34933760"/>
        <c:crosses val="max"/>
        <c:crossBetween val="between"/>
      </c:valAx>
      <c:catAx>
        <c:axId val="34933760"/>
        <c:scaling>
          <c:orientation val="minMax"/>
        </c:scaling>
        <c:delete val="1"/>
        <c:axPos val="b"/>
        <c:majorTickMark val="out"/>
        <c:minorTickMark val="none"/>
        <c:tickLblPos val="nextTo"/>
        <c:crossAx val="34932224"/>
        <c:crosses val="autoZero"/>
        <c:auto val="1"/>
        <c:lblAlgn val="ctr"/>
        <c:lblOffset val="100"/>
        <c:noMultiLvlLbl val="0"/>
      </c:cat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Gráficos!$A$1:$A$27</c:f>
              <c:strCache>
                <c:ptCount val="27"/>
                <c:pt idx="0">
                  <c:v>SP</c:v>
                </c:pt>
                <c:pt idx="1">
                  <c:v>SC</c:v>
                </c:pt>
                <c:pt idx="2">
                  <c:v>MG</c:v>
                </c:pt>
                <c:pt idx="3">
                  <c:v>PR</c:v>
                </c:pt>
                <c:pt idx="4">
                  <c:v>RJ</c:v>
                </c:pt>
                <c:pt idx="5">
                  <c:v>RO</c:v>
                </c:pt>
                <c:pt idx="6">
                  <c:v>RS</c:v>
                </c:pt>
                <c:pt idx="7">
                  <c:v>PE</c:v>
                </c:pt>
                <c:pt idx="8">
                  <c:v>ES</c:v>
                </c:pt>
                <c:pt idx="9">
                  <c:v>GO</c:v>
                </c:pt>
                <c:pt idx="10">
                  <c:v>BA</c:v>
                </c:pt>
                <c:pt idx="11">
                  <c:v>CE</c:v>
                </c:pt>
                <c:pt idx="12">
                  <c:v>MS</c:v>
                </c:pt>
                <c:pt idx="13">
                  <c:v>PA</c:v>
                </c:pt>
                <c:pt idx="14">
                  <c:v>AC</c:v>
                </c:pt>
                <c:pt idx="15">
                  <c:v>MT</c:v>
                </c:pt>
                <c:pt idx="16">
                  <c:v>RN</c:v>
                </c:pt>
                <c:pt idx="17">
                  <c:v>TO</c:v>
                </c:pt>
                <c:pt idx="18">
                  <c:v>PB</c:v>
                </c:pt>
                <c:pt idx="19">
                  <c:v>AL</c:v>
                </c:pt>
                <c:pt idx="20">
                  <c:v>MA</c:v>
                </c:pt>
                <c:pt idx="21">
                  <c:v>PI</c:v>
                </c:pt>
                <c:pt idx="22">
                  <c:v>AM</c:v>
                </c:pt>
                <c:pt idx="23">
                  <c:v>AP</c:v>
                </c:pt>
                <c:pt idx="24">
                  <c:v>DF</c:v>
                </c:pt>
                <c:pt idx="25">
                  <c:v>RR</c:v>
                </c:pt>
                <c:pt idx="26">
                  <c:v>SE</c:v>
                </c:pt>
              </c:strCache>
            </c:strRef>
          </c:cat>
          <c:val>
            <c:numRef>
              <c:f>Gráficos!$B$1:$B$27</c:f>
              <c:numCache>
                <c:formatCode>General</c:formatCode>
                <c:ptCount val="27"/>
                <c:pt idx="0">
                  <c:v>53</c:v>
                </c:pt>
                <c:pt idx="1">
                  <c:v>17</c:v>
                </c:pt>
                <c:pt idx="2">
                  <c:v>15</c:v>
                </c:pt>
                <c:pt idx="3">
                  <c:v>15</c:v>
                </c:pt>
                <c:pt idx="4">
                  <c:v>14</c:v>
                </c:pt>
                <c:pt idx="5">
                  <c:v>13</c:v>
                </c:pt>
                <c:pt idx="6">
                  <c:v>10</c:v>
                </c:pt>
                <c:pt idx="7">
                  <c:v>9</c:v>
                </c:pt>
                <c:pt idx="8">
                  <c:v>6</c:v>
                </c:pt>
                <c:pt idx="9">
                  <c:v>6</c:v>
                </c:pt>
                <c:pt idx="10">
                  <c:v>5</c:v>
                </c:pt>
                <c:pt idx="11">
                  <c:v>5</c:v>
                </c:pt>
                <c:pt idx="12">
                  <c:v>5</c:v>
                </c:pt>
                <c:pt idx="13">
                  <c:v>5</c:v>
                </c:pt>
                <c:pt idx="14">
                  <c:v>4</c:v>
                </c:pt>
                <c:pt idx="15">
                  <c:v>4</c:v>
                </c:pt>
                <c:pt idx="16">
                  <c:v>4</c:v>
                </c:pt>
                <c:pt idx="17">
                  <c:v>4</c:v>
                </c:pt>
                <c:pt idx="18">
                  <c:v>3</c:v>
                </c:pt>
                <c:pt idx="19">
                  <c:v>2</c:v>
                </c:pt>
                <c:pt idx="20">
                  <c:v>2</c:v>
                </c:pt>
                <c:pt idx="21">
                  <c:v>2</c:v>
                </c:pt>
                <c:pt idx="22">
                  <c:v>1</c:v>
                </c:pt>
                <c:pt idx="23">
                  <c:v>1</c:v>
                </c:pt>
                <c:pt idx="24">
                  <c:v>1</c:v>
                </c:pt>
                <c:pt idx="25">
                  <c:v>1</c:v>
                </c:pt>
                <c:pt idx="26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975744"/>
        <c:axId val="34977280"/>
      </c:barChart>
      <c:catAx>
        <c:axId val="34975744"/>
        <c:scaling>
          <c:orientation val="minMax"/>
        </c:scaling>
        <c:delete val="0"/>
        <c:axPos val="b"/>
        <c:majorTickMark val="none"/>
        <c:minorTickMark val="none"/>
        <c:tickLblPos val="nextTo"/>
        <c:crossAx val="34977280"/>
        <c:crosses val="autoZero"/>
        <c:auto val="1"/>
        <c:lblAlgn val="ctr"/>
        <c:lblOffset val="100"/>
        <c:noMultiLvlLbl val="0"/>
      </c:catAx>
      <c:valAx>
        <c:axId val="34977280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3497574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389611999402257"/>
          <c:y val="0.15308907580004397"/>
          <c:w val="0.51808363539579694"/>
          <c:h val="0.72358897735693739"/>
        </c:manualLayout>
      </c:layout>
      <c:pieChart>
        <c:varyColors val="1"/>
        <c:ser>
          <c:idx val="0"/>
          <c:order val="0"/>
          <c:explosion val="25"/>
          <c:dPt>
            <c:idx val="0"/>
            <c:bubble3D val="0"/>
            <c:explosion val="28"/>
          </c:dPt>
          <c:dPt>
            <c:idx val="1"/>
            <c:bubble3D val="0"/>
            <c:explosion val="24"/>
          </c:dPt>
          <c:dLbls>
            <c:dLbl>
              <c:idx val="4"/>
              <c:layout>
                <c:manualLayout>
                  <c:x val="-1.409658257913007E-2"/>
                  <c:y val="4.8350934806135018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</c:dLbl>
            <c:dLbl>
              <c:idx val="5"/>
              <c:layout>
                <c:manualLayout>
                  <c:x val="-6.5639078646578348E-3"/>
                  <c:y val="3.994178452811882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</c:dLbl>
            <c:dLbl>
              <c:idx val="6"/>
              <c:layout>
                <c:manualLayout>
                  <c:x val="-4.1299853047138839E-2"/>
                  <c:y val="1.631457709932077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</c:dLbl>
            <c:dLbl>
              <c:idx val="7"/>
              <c:layout>
                <c:manualLayout>
                  <c:x val="-2.8307420825367947E-2"/>
                  <c:y val="-2.0410493711982683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</c:dLbl>
            <c:dLbl>
              <c:idx val="8"/>
              <c:layout>
                <c:manualLayout>
                  <c:x val="-4.6376393103663399E-2"/>
                  <c:y val="3.3845082160938414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</c:dLbl>
            <c:dLbl>
              <c:idx val="9"/>
              <c:layout>
                <c:manualLayout>
                  <c:x val="2.1303423659478897E-2"/>
                  <c:y val="-5.4174969834931759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delete val="1"/>
            </c:dLbl>
            <c:dLbl>
              <c:idx val="13"/>
              <c:delete val="1"/>
            </c:dLbl>
            <c:dLbl>
              <c:idx val="14"/>
              <c:delete val="1"/>
            </c:dLbl>
            <c:dLbl>
              <c:idx val="15"/>
              <c:delete val="1"/>
            </c:dLbl>
            <c:dLbl>
              <c:idx val="16"/>
              <c:delete val="1"/>
            </c:dLbl>
            <c:dLbl>
              <c:idx val="17"/>
              <c:delete val="1"/>
            </c:dLbl>
            <c:dLbl>
              <c:idx val="18"/>
              <c:delete val="1"/>
            </c:dLbl>
            <c:dLbl>
              <c:idx val="19"/>
              <c:delete val="1"/>
            </c:dLbl>
            <c:dLbl>
              <c:idx val="20"/>
              <c:layout>
                <c:manualLayout>
                  <c:x val="0.15332498315360282"/>
                  <c:y val="4.428516241390533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</c:dLbl>
            <c:txPr>
              <a:bodyPr/>
              <a:lstStyle/>
              <a:p>
                <a:pPr>
                  <a:defRPr sz="1200"/>
                </a:pPr>
                <a:endParaRPr lang="pt-B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1"/>
          </c:dLbls>
          <c:cat>
            <c:strRef>
              <c:f>'Atos Infracionais - total'!$C$1:$W$1</c:f>
              <c:strCache>
                <c:ptCount val="21"/>
                <c:pt idx="0">
                  <c:v>Roubo </c:v>
                </c:pt>
                <c:pt idx="1">
                  <c:v>Tráfico </c:v>
                </c:pt>
                <c:pt idx="2">
                  <c:v>Homicídio</c:v>
                </c:pt>
                <c:pt idx="3">
                  <c:v>Furto</c:v>
                </c:pt>
                <c:pt idx="4">
                  <c:v>Tentativa de Homicídio</c:v>
                </c:pt>
                <c:pt idx="5">
                  <c:v>Porte de arma de fogo</c:v>
                </c:pt>
                <c:pt idx="6">
                  <c:v>Latrocínio</c:v>
                </c:pt>
                <c:pt idx="7">
                  <c:v>Tentativa de Roubo</c:v>
                </c:pt>
                <c:pt idx="8">
                  <c:v>Estupro</c:v>
                </c:pt>
                <c:pt idx="9">
                  <c:v>Lesão Corporal</c:v>
                </c:pt>
                <c:pt idx="10">
                  <c:v>Busca e apreensão</c:v>
                </c:pt>
                <c:pt idx="11">
                  <c:v>Ameaça de morte </c:v>
                </c:pt>
                <c:pt idx="12">
                  <c:v>Tentativa de Latrocínio</c:v>
                </c:pt>
                <c:pt idx="13">
                  <c:v>Receptação </c:v>
                </c:pt>
                <c:pt idx="14">
                  <c:v>Formação de Quadrilha </c:v>
                </c:pt>
                <c:pt idx="15">
                  <c:v>Dano </c:v>
                </c:pt>
                <c:pt idx="16">
                  <c:v>Atentado violento ao pudor </c:v>
                </c:pt>
                <c:pt idx="17">
                  <c:v>Porte de arma branca </c:v>
                </c:pt>
                <c:pt idx="18">
                  <c:v>Sequestro e cárcere privado </c:v>
                </c:pt>
                <c:pt idx="19">
                  <c:v>Estelionato </c:v>
                </c:pt>
                <c:pt idx="20">
                  <c:v>Outros/ sem informação</c:v>
                </c:pt>
              </c:strCache>
            </c:strRef>
          </c:cat>
          <c:val>
            <c:numRef>
              <c:f>'Atos Infracionais - total'!$C$30:$W$30</c:f>
              <c:numCache>
                <c:formatCode>0.00%</c:formatCode>
                <c:ptCount val="21"/>
                <c:pt idx="0">
                  <c:v>0.42031530966419939</c:v>
                </c:pt>
                <c:pt idx="1">
                  <c:v>0.24810772383222515</c:v>
                </c:pt>
                <c:pt idx="2">
                  <c:v>9.225107682013968E-2</c:v>
                </c:pt>
                <c:pt idx="3">
                  <c:v>3.579642872077949E-2</c:v>
                </c:pt>
                <c:pt idx="4">
                  <c:v>3.1238238614979302E-2</c:v>
                </c:pt>
                <c:pt idx="5">
                  <c:v>2.3920043490988165E-2</c:v>
                </c:pt>
                <c:pt idx="6">
                  <c:v>2.0281855057918286E-2</c:v>
                </c:pt>
                <c:pt idx="7">
                  <c:v>1.7605486555430101E-2</c:v>
                </c:pt>
                <c:pt idx="8">
                  <c:v>1.2043658261196839E-2</c:v>
                </c:pt>
                <c:pt idx="9">
                  <c:v>9.9109271107765649E-3</c:v>
                </c:pt>
                <c:pt idx="10">
                  <c:v>9.743654079371054E-3</c:v>
                </c:pt>
                <c:pt idx="11">
                  <c:v>6.4400117091121985E-3</c:v>
                </c:pt>
                <c:pt idx="12">
                  <c:v>5.2272822314222388E-3</c:v>
                </c:pt>
                <c:pt idx="13">
                  <c:v>5.2272822314222388E-3</c:v>
                </c:pt>
                <c:pt idx="14">
                  <c:v>4.3909170743946808E-3</c:v>
                </c:pt>
                <c:pt idx="15">
                  <c:v>2.3836406975285408E-3</c:v>
                </c:pt>
                <c:pt idx="16">
                  <c:v>1.5054572826496049E-3</c:v>
                </c:pt>
                <c:pt idx="17">
                  <c:v>1.5054572826496049E-3</c:v>
                </c:pt>
                <c:pt idx="18">
                  <c:v>1.0454564462844477E-3</c:v>
                </c:pt>
                <c:pt idx="19">
                  <c:v>1.2545477355413375E-4</c:v>
                </c:pt>
                <c:pt idx="20">
                  <c:v>5.0934638062978294E-2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>
        <c:manualLayout>
          <c:xMode val="edge"/>
          <c:yMode val="edge"/>
          <c:x val="6.6147460328176049E-3"/>
          <c:y val="0.93746537988419876"/>
          <c:w val="0.99230664916885392"/>
          <c:h val="4.9336929711621971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'Atos Infracionais - total'!$C$84</c:f>
              <c:strCache>
                <c:ptCount val="1"/>
                <c:pt idx="0">
                  <c:v>Homicídio
(%)</c:v>
                </c:pt>
              </c:strCache>
            </c:strRef>
          </c:tx>
          <c:dLbls>
            <c:txPr>
              <a:bodyPr/>
              <a:lstStyle/>
              <a:p>
                <a:pPr>
                  <a:defRPr sz="9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'Atos Infracionais - total'!$B$85:$B$88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'Atos Infracionais - total'!$C$85:$C$88</c:f>
              <c:numCache>
                <c:formatCode>General</c:formatCode>
                <c:ptCount val="4"/>
                <c:pt idx="0">
                  <c:v>14.9</c:v>
                </c:pt>
                <c:pt idx="1">
                  <c:v>8.4</c:v>
                </c:pt>
                <c:pt idx="2">
                  <c:v>9</c:v>
                </c:pt>
                <c:pt idx="3">
                  <c:v>9.1999999999999993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'Atos Infracionais - total'!$D$84</c:f>
              <c:strCache>
                <c:ptCount val="1"/>
                <c:pt idx="0">
                  <c:v>Latrocínio
(%)</c:v>
                </c:pt>
              </c:strCache>
            </c:strRef>
          </c:tx>
          <c:dLbls>
            <c:txPr>
              <a:bodyPr/>
              <a:lstStyle/>
              <a:p>
                <a:pPr>
                  <a:defRPr sz="9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'Atos Infracionais - total'!$B$85:$B$88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'Atos Infracionais - total'!$D$85:$D$88</c:f>
              <c:numCache>
                <c:formatCode>General</c:formatCode>
                <c:ptCount val="4"/>
                <c:pt idx="0">
                  <c:v>5.5</c:v>
                </c:pt>
                <c:pt idx="1">
                  <c:v>1.9</c:v>
                </c:pt>
                <c:pt idx="2">
                  <c:v>2.1</c:v>
                </c:pt>
                <c:pt idx="3">
                  <c:v>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'Atos Infracionais - total'!$E$84</c:f>
              <c:strCache>
                <c:ptCount val="1"/>
                <c:pt idx="0">
                  <c:v>Estupro
(%)</c:v>
                </c:pt>
              </c:strCache>
            </c:strRef>
          </c:tx>
          <c:dLbls>
            <c:dLbl>
              <c:idx val="1"/>
              <c:layout>
                <c:manualLayout>
                  <c:x val="-6.5681444991789817E-3"/>
                  <c:y val="6.50406504065040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'Atos Infracionais - total'!$B$85:$B$88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'Atos Infracionais - total'!$E$85:$E$88</c:f>
              <c:numCache>
                <c:formatCode>General</c:formatCode>
                <c:ptCount val="4"/>
                <c:pt idx="0">
                  <c:v>3.3</c:v>
                </c:pt>
                <c:pt idx="1">
                  <c:v>1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'Atos Infracionais - total'!$F$84</c:f>
              <c:strCache>
                <c:ptCount val="1"/>
                <c:pt idx="0">
                  <c:v>Lesão Corporal
(%)</c:v>
                </c:pt>
              </c:strCache>
            </c:strRef>
          </c:tx>
          <c:dLbls>
            <c:dLbl>
              <c:idx val="1"/>
              <c:layout>
                <c:manualLayout>
                  <c:x val="1.53256704980842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"/>
                  <c:y val="1.30081300813008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'Atos Infracionais - total'!$B$85:$B$88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'Atos Infracionais - total'!$F$85:$F$88</c:f>
              <c:numCache>
                <c:formatCode>General</c:formatCode>
                <c:ptCount val="4"/>
                <c:pt idx="0">
                  <c:v>2.2000000000000002</c:v>
                </c:pt>
                <c:pt idx="1">
                  <c:v>1.3</c:v>
                </c:pt>
                <c:pt idx="2">
                  <c:v>0.8</c:v>
                </c:pt>
                <c:pt idx="3">
                  <c:v>0.9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270464"/>
        <c:axId val="36272000"/>
      </c:lineChart>
      <c:catAx>
        <c:axId val="362704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6272000"/>
        <c:crosses val="autoZero"/>
        <c:auto val="1"/>
        <c:lblAlgn val="ctr"/>
        <c:lblOffset val="100"/>
        <c:noMultiLvlLbl val="0"/>
      </c:catAx>
      <c:valAx>
        <c:axId val="36272000"/>
        <c:scaling>
          <c:orientation val="minMax"/>
        </c:scaling>
        <c:delete val="0"/>
        <c:axPos val="l"/>
        <c:majorGridlines/>
        <c:title>
          <c:tx>
            <c:rich>
              <a:bodyPr rot="0" vert="wordArtVert"/>
              <a:lstStyle/>
              <a:p>
                <a:pPr>
                  <a:defRPr/>
                </a:pPr>
                <a:r>
                  <a:rPr lang="pt-BR"/>
                  <a:t>Percentual do</a:t>
                </a:r>
                <a:r>
                  <a:rPr lang="pt-BR" baseline="0"/>
                  <a:t> total </a:t>
                </a:r>
                <a:endParaRPr lang="pt-BR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3627046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dLbl>
              <c:idx val="1"/>
              <c:layout>
                <c:manualLayout>
                  <c:x val="2.1502893380071216E-2"/>
                  <c:y val="-2.7726132571378716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.11264301341460455"/>
                  <c:y val="-0.3640284715103133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pt-B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'Adolescente por gênero'!$F$4:$F$6</c:f>
              <c:strCache>
                <c:ptCount val="3"/>
                <c:pt idx="0">
                  <c:v>Sexo</c:v>
                </c:pt>
                <c:pt idx="1">
                  <c:v>Feminino </c:v>
                </c:pt>
                <c:pt idx="2">
                  <c:v>Masculino </c:v>
                </c:pt>
              </c:strCache>
            </c:strRef>
          </c:cat>
          <c:val>
            <c:numRef>
              <c:f>'Adolescente por gênero'!$G$4:$G$6</c:f>
              <c:numCache>
                <c:formatCode>General</c:formatCode>
                <c:ptCount val="3"/>
                <c:pt idx="1">
                  <c:v>985</c:v>
                </c:pt>
                <c:pt idx="2">
                  <c:v>22081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6.5838288546303969E-2"/>
                  <c:y val="-2.9778436697898546E-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5298011250285218"/>
                  <c:y val="-1.177766510104954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pt-BR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'faixa etária'!$Q$59:$Q$63</c:f>
              <c:strCache>
                <c:ptCount val="5"/>
                <c:pt idx="0">
                  <c:v>12 e 13</c:v>
                </c:pt>
                <c:pt idx="1">
                  <c:v>14 e 15</c:v>
                </c:pt>
                <c:pt idx="2">
                  <c:v>16 e 17</c:v>
                </c:pt>
                <c:pt idx="3">
                  <c:v>18 a 21 </c:v>
                </c:pt>
                <c:pt idx="4">
                  <c:v>Não Especificado</c:v>
                </c:pt>
              </c:strCache>
            </c:strRef>
          </c:cat>
          <c:val>
            <c:numRef>
              <c:f>'faixa etária'!$R$59:$R$63</c:f>
              <c:numCache>
                <c:formatCode>General</c:formatCode>
                <c:ptCount val="5"/>
                <c:pt idx="0">
                  <c:v>459</c:v>
                </c:pt>
                <c:pt idx="1">
                  <c:v>4296</c:v>
                </c:pt>
                <c:pt idx="2">
                  <c:v>13165</c:v>
                </c:pt>
                <c:pt idx="3">
                  <c:v>5096</c:v>
                </c:pt>
                <c:pt idx="4">
                  <c:v>50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numFmt formatCode="0.00%" sourceLinked="0"/>
            <c:txPr>
              <a:bodyPr/>
              <a:lstStyle/>
              <a:p>
                <a:pPr>
                  <a:defRPr sz="1200"/>
                </a:pPr>
                <a:endParaRPr lang="pt-B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'Atendimento - Raça_cor'!$B$2:$F$2</c:f>
              <c:strCache>
                <c:ptCount val="5"/>
                <c:pt idx="0">
                  <c:v>Branca</c:v>
                </c:pt>
                <c:pt idx="1">
                  <c:v>Preta/Parda</c:v>
                </c:pt>
                <c:pt idx="2">
                  <c:v>Amarela</c:v>
                </c:pt>
                <c:pt idx="3">
                  <c:v>Indígena</c:v>
                </c:pt>
                <c:pt idx="4">
                  <c:v>Sem informação</c:v>
                </c:pt>
              </c:strCache>
            </c:strRef>
          </c:cat>
          <c:val>
            <c:numRef>
              <c:f>'Atendimento - Raça_cor'!$B$30:$F$30</c:f>
              <c:numCache>
                <c:formatCode>General</c:formatCode>
                <c:ptCount val="5"/>
                <c:pt idx="0">
                  <c:v>5832</c:v>
                </c:pt>
                <c:pt idx="1">
                  <c:v>13620</c:v>
                </c:pt>
                <c:pt idx="2">
                  <c:v>165</c:v>
                </c:pt>
                <c:pt idx="3">
                  <c:v>39</c:v>
                </c:pt>
                <c:pt idx="4">
                  <c:v>4069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'Atendimento - Raça_cor'!$B$42</c:f>
              <c:strCache>
                <c:ptCount val="1"/>
                <c:pt idx="0">
                  <c:v>Branca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900"/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'Atendimento - Raça_cor'!$A$43:$A$48</c:f>
              <c:strCache>
                <c:ptCount val="6"/>
                <c:pt idx="0">
                  <c:v>CENTRO-OESTE</c:v>
                </c:pt>
                <c:pt idx="1">
                  <c:v>NORDESTE</c:v>
                </c:pt>
                <c:pt idx="2">
                  <c:v>NORTE</c:v>
                </c:pt>
                <c:pt idx="3">
                  <c:v>SUDESTE</c:v>
                </c:pt>
                <c:pt idx="4">
                  <c:v>SUL</c:v>
                </c:pt>
                <c:pt idx="5">
                  <c:v>BRASIL</c:v>
                </c:pt>
              </c:strCache>
            </c:strRef>
          </c:cat>
          <c:val>
            <c:numRef>
              <c:f>'Atendimento - Raça_cor'!$B$43:$B$48</c:f>
              <c:numCache>
                <c:formatCode>0.0%</c:formatCode>
                <c:ptCount val="6"/>
                <c:pt idx="0">
                  <c:v>0.22222222222222221</c:v>
                </c:pt>
                <c:pt idx="1">
                  <c:v>0.14724952938715749</c:v>
                </c:pt>
                <c:pt idx="2">
                  <c:v>0.10791826309067688</c:v>
                </c:pt>
                <c:pt idx="3">
                  <c:v>0.25805008944543828</c:v>
                </c:pt>
                <c:pt idx="4">
                  <c:v>0.48248205994090332</c:v>
                </c:pt>
                <c:pt idx="5">
                  <c:v>0.24581664910432033</c:v>
                </c:pt>
              </c:numCache>
            </c:numRef>
          </c:val>
        </c:ser>
        <c:ser>
          <c:idx val="1"/>
          <c:order val="1"/>
          <c:tx>
            <c:strRef>
              <c:f>'Atendimento - Raça_cor'!$C$42</c:f>
              <c:strCache>
                <c:ptCount val="1"/>
                <c:pt idx="0">
                  <c:v>Preta/Parda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txPr>
              <a:bodyPr/>
              <a:lstStyle/>
              <a:p>
                <a:pPr>
                  <a:defRPr sz="900"/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'Atendimento - Raça_cor'!$A$43:$A$48</c:f>
              <c:strCache>
                <c:ptCount val="6"/>
                <c:pt idx="0">
                  <c:v>CENTRO-OESTE</c:v>
                </c:pt>
                <c:pt idx="1">
                  <c:v>NORDESTE</c:v>
                </c:pt>
                <c:pt idx="2">
                  <c:v>NORTE</c:v>
                </c:pt>
                <c:pt idx="3">
                  <c:v>SUDESTE</c:v>
                </c:pt>
                <c:pt idx="4">
                  <c:v>SUL</c:v>
                </c:pt>
                <c:pt idx="5">
                  <c:v>BRASIL</c:v>
                </c:pt>
              </c:strCache>
            </c:strRef>
          </c:cat>
          <c:val>
            <c:numRef>
              <c:f>'Atendimento - Raça_cor'!$C$43:$C$48</c:f>
              <c:numCache>
                <c:formatCode>0.0%</c:formatCode>
                <c:ptCount val="6"/>
                <c:pt idx="0">
                  <c:v>0.59259259259259256</c:v>
                </c:pt>
                <c:pt idx="1">
                  <c:v>0.44091194310813636</c:v>
                </c:pt>
                <c:pt idx="2">
                  <c:v>0.62643678160919536</c:v>
                </c:pt>
                <c:pt idx="3">
                  <c:v>0.63506261180679791</c:v>
                </c:pt>
                <c:pt idx="4">
                  <c:v>0.45040101308569014</c:v>
                </c:pt>
                <c:pt idx="5">
                  <c:v>0.5740779768177029</c:v>
                </c:pt>
              </c:numCache>
            </c:numRef>
          </c:val>
        </c:ser>
        <c:ser>
          <c:idx val="2"/>
          <c:order val="2"/>
          <c:tx>
            <c:strRef>
              <c:f>'Atendimento - Raça_cor'!$D$42</c:f>
              <c:strCache>
                <c:ptCount val="1"/>
                <c:pt idx="0">
                  <c:v>Amarela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dLbl>
              <c:idx val="4"/>
              <c:layout>
                <c:manualLayout>
                  <c:x val="8.6222793874421115E-17"/>
                  <c:y val="1.0335917312661499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'Atendimento - Raça_cor'!$A$43:$A$48</c:f>
              <c:strCache>
                <c:ptCount val="6"/>
                <c:pt idx="0">
                  <c:v>CENTRO-OESTE</c:v>
                </c:pt>
                <c:pt idx="1">
                  <c:v>NORDESTE</c:v>
                </c:pt>
                <c:pt idx="2">
                  <c:v>NORTE</c:v>
                </c:pt>
                <c:pt idx="3">
                  <c:v>SUDESTE</c:v>
                </c:pt>
                <c:pt idx="4">
                  <c:v>SUL</c:v>
                </c:pt>
                <c:pt idx="5">
                  <c:v>BRASIL</c:v>
                </c:pt>
              </c:strCache>
            </c:strRef>
          </c:cat>
          <c:val>
            <c:numRef>
              <c:f>'Atendimento - Raça_cor'!$D$43:$D$48</c:f>
              <c:numCache>
                <c:formatCode>0.0%</c:formatCode>
                <c:ptCount val="6"/>
                <c:pt idx="0">
                  <c:v>1.3810420590081607E-2</c:v>
                </c:pt>
                <c:pt idx="1">
                  <c:v>3.3465802133444888E-3</c:v>
                </c:pt>
                <c:pt idx="2">
                  <c:v>4.0868454661558112E-2</c:v>
                </c:pt>
                <c:pt idx="3">
                  <c:v>4.0995825879546807E-3</c:v>
                </c:pt>
                <c:pt idx="4">
                  <c:v>3.3769523005487546E-3</c:v>
                </c:pt>
                <c:pt idx="5">
                  <c:v>6.9546891464699681E-3</c:v>
                </c:pt>
              </c:numCache>
            </c:numRef>
          </c:val>
        </c:ser>
        <c:ser>
          <c:idx val="3"/>
          <c:order val="3"/>
          <c:tx>
            <c:strRef>
              <c:f>'Atendimento - Raça_cor'!$E$42</c:f>
              <c:strCache>
                <c:ptCount val="1"/>
                <c:pt idx="0">
                  <c:v>Indígena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156552330694811E-2"/>
                  <c:y val="-5.1529785433219429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5083553210202288E-2"/>
                  <c:y val="-7.7294678149829139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1565523306948047E-2"/>
                  <c:y val="5.1529785433219429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5.9806508355321017E-2"/>
                  <c:y val="1.1808772745829011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5.9806508355321017E-2"/>
                  <c:y val="-2.5764892716609714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6.3324538258575203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accent4">
                  <a:lumMod val="60000"/>
                  <a:lumOff val="40000"/>
                </a:schemeClr>
              </a:solidFill>
            </c:spPr>
            <c:txPr>
              <a:bodyPr/>
              <a:lstStyle/>
              <a:p>
                <a:pPr>
                  <a:defRPr sz="900"/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'Atendimento - Raça_cor'!$A$43:$A$48</c:f>
              <c:strCache>
                <c:ptCount val="6"/>
                <c:pt idx="0">
                  <c:v>CENTRO-OESTE</c:v>
                </c:pt>
                <c:pt idx="1">
                  <c:v>NORDESTE</c:v>
                </c:pt>
                <c:pt idx="2">
                  <c:v>NORTE</c:v>
                </c:pt>
                <c:pt idx="3">
                  <c:v>SUDESTE</c:v>
                </c:pt>
                <c:pt idx="4">
                  <c:v>SUL</c:v>
                </c:pt>
                <c:pt idx="5">
                  <c:v>BRASIL</c:v>
                </c:pt>
              </c:strCache>
            </c:strRef>
          </c:cat>
          <c:val>
            <c:numRef>
              <c:f>'Atendimento - Raça_cor'!$E$43:$E$48</c:f>
              <c:numCache>
                <c:formatCode>0.0%</c:formatCode>
                <c:ptCount val="6"/>
                <c:pt idx="0">
                  <c:v>6.2774639045825491E-4</c:v>
                </c:pt>
                <c:pt idx="1">
                  <c:v>6.274837900020916E-4</c:v>
                </c:pt>
                <c:pt idx="2">
                  <c:v>1.277139208173691E-3</c:v>
                </c:pt>
                <c:pt idx="3">
                  <c:v>1.7889087656529517E-3</c:v>
                </c:pt>
                <c:pt idx="4">
                  <c:v>3.799071338117349E-3</c:v>
                </c:pt>
                <c:pt idx="5">
                  <c:v>1.6438356164383563E-3</c:v>
                </c:pt>
              </c:numCache>
            </c:numRef>
          </c:val>
        </c:ser>
        <c:ser>
          <c:idx val="4"/>
          <c:order val="4"/>
          <c:tx>
            <c:strRef>
              <c:f>'Atendimento - Raça_cor'!$F$42</c:f>
              <c:strCache>
                <c:ptCount val="1"/>
                <c:pt idx="0">
                  <c:v>Sem informação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dLbl>
              <c:idx val="4"/>
              <c:layout>
                <c:manualLayout>
                  <c:x val="-2.3515579071133764E-3"/>
                  <c:y val="-1.0335917312661499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'Atendimento - Raça_cor'!$A$43:$A$48</c:f>
              <c:strCache>
                <c:ptCount val="6"/>
                <c:pt idx="0">
                  <c:v>CENTRO-OESTE</c:v>
                </c:pt>
                <c:pt idx="1">
                  <c:v>NORDESTE</c:v>
                </c:pt>
                <c:pt idx="2">
                  <c:v>NORTE</c:v>
                </c:pt>
                <c:pt idx="3">
                  <c:v>SUDESTE</c:v>
                </c:pt>
                <c:pt idx="4">
                  <c:v>SUL</c:v>
                </c:pt>
                <c:pt idx="5">
                  <c:v>BRASIL</c:v>
                </c:pt>
              </c:strCache>
            </c:strRef>
          </c:cat>
          <c:val>
            <c:numRef>
              <c:f>'Atendimento - Raça_cor'!$F$43:$F$48</c:f>
              <c:numCache>
                <c:formatCode>0.0%</c:formatCode>
                <c:ptCount val="6"/>
                <c:pt idx="0">
                  <c:v>0.17074701820464533</c:v>
                </c:pt>
                <c:pt idx="1">
                  <c:v>0.40786446350135958</c:v>
                </c:pt>
                <c:pt idx="2">
                  <c:v>0.22349936143039592</c:v>
                </c:pt>
                <c:pt idx="3">
                  <c:v>0.10099880739415623</c:v>
                </c:pt>
                <c:pt idx="4">
                  <c:v>5.9940903334740399E-2</c:v>
                </c:pt>
                <c:pt idx="5">
                  <c:v>0.17150684931506849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6684544"/>
        <c:axId val="36686080"/>
      </c:barChart>
      <c:catAx>
        <c:axId val="36684544"/>
        <c:scaling>
          <c:orientation val="minMax"/>
        </c:scaling>
        <c:delete val="0"/>
        <c:axPos val="b"/>
        <c:majorTickMark val="out"/>
        <c:minorTickMark val="none"/>
        <c:tickLblPos val="nextTo"/>
        <c:crossAx val="36686080"/>
        <c:crosses val="autoZero"/>
        <c:auto val="1"/>
        <c:lblAlgn val="ctr"/>
        <c:lblOffset val="100"/>
        <c:noMultiLvlLbl val="0"/>
      </c:catAx>
      <c:valAx>
        <c:axId val="36686080"/>
        <c:scaling>
          <c:orientation val="minMax"/>
        </c:scaling>
        <c:delete val="1"/>
        <c:axPos val="l"/>
        <c:majorGridlines/>
        <c:numFmt formatCode="0%" sourceLinked="1"/>
        <c:majorTickMark val="out"/>
        <c:minorTickMark val="none"/>
        <c:tickLblPos val="nextTo"/>
        <c:crossAx val="3668454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3020624730488907E-2"/>
          <c:y val="0.10209661967200104"/>
          <c:w val="0.81856821571793714"/>
          <c:h val="0.79580676065599787"/>
        </c:manualLayout>
      </c:layout>
      <c:pie3D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200"/>
                </a:pPr>
                <a:endParaRPr lang="pt-B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Plan1!$B$5:$G$5</c:f>
              <c:strCache>
                <c:ptCount val="6"/>
                <c:pt idx="0">
                  <c:v>Conflito Generalizado</c:v>
                </c:pt>
                <c:pt idx="1">
                  <c:v>Conflito Interpessoal</c:v>
                </c:pt>
                <c:pt idx="2">
                  <c:v>Morte Natural: Doença Crônica </c:v>
                </c:pt>
                <c:pt idx="3">
                  <c:v>Morte Natural: Súbita</c:v>
                </c:pt>
                <c:pt idx="4">
                  <c:v>Suicídio</c:v>
                </c:pt>
                <c:pt idx="5">
                  <c:v>Outros (Informe quais)</c:v>
                </c:pt>
              </c:strCache>
            </c:strRef>
          </c:cat>
          <c:val>
            <c:numRef>
              <c:f>Plan1!$B$33:$G$33</c:f>
              <c:numCache>
                <c:formatCode>General</c:formatCode>
                <c:ptCount val="6"/>
                <c:pt idx="0">
                  <c:v>5</c:v>
                </c:pt>
                <c:pt idx="1">
                  <c:v>17</c:v>
                </c:pt>
                <c:pt idx="2">
                  <c:v>1</c:v>
                </c:pt>
                <c:pt idx="3">
                  <c:v>1</c:v>
                </c:pt>
                <c:pt idx="4">
                  <c:v>4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'Plan1 (2)'!$S$17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'Plan1 (2)'!$T$16:$X$16</c:f>
              <c:strCache>
                <c:ptCount val="5"/>
                <c:pt idx="0">
                  <c:v>Conflito Interpessoal</c:v>
                </c:pt>
                <c:pt idx="1">
                  <c:v>Conflito Generalizado</c:v>
                </c:pt>
                <c:pt idx="2">
                  <c:v>Suicídio</c:v>
                </c:pt>
                <c:pt idx="3">
                  <c:v>Morte Natural: Súbita</c:v>
                </c:pt>
                <c:pt idx="4">
                  <c:v>Outros </c:v>
                </c:pt>
              </c:strCache>
            </c:strRef>
          </c:cat>
          <c:val>
            <c:numRef>
              <c:f>'Plan1 (2)'!$T$17:$X$17</c:f>
              <c:numCache>
                <c:formatCode>0%</c:formatCode>
                <c:ptCount val="5"/>
                <c:pt idx="0">
                  <c:v>0.37</c:v>
                </c:pt>
                <c:pt idx="1">
                  <c:v>0.3</c:v>
                </c:pt>
                <c:pt idx="2">
                  <c:v>0.17</c:v>
                </c:pt>
                <c:pt idx="3">
                  <c:v>7.0000000000000007E-2</c:v>
                </c:pt>
                <c:pt idx="4">
                  <c:v>0.09</c:v>
                </c:pt>
              </c:numCache>
            </c:numRef>
          </c:val>
        </c:ser>
        <c:ser>
          <c:idx val="1"/>
          <c:order val="1"/>
          <c:tx>
            <c:strRef>
              <c:f>'Plan1 (2)'!$S$18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'Plan1 (2)'!$T$16:$X$16</c:f>
              <c:strCache>
                <c:ptCount val="5"/>
                <c:pt idx="0">
                  <c:v>Conflito Interpessoal</c:v>
                </c:pt>
                <c:pt idx="1">
                  <c:v>Conflito Generalizado</c:v>
                </c:pt>
                <c:pt idx="2">
                  <c:v>Suicídio</c:v>
                </c:pt>
                <c:pt idx="3">
                  <c:v>Morte Natural: Súbita</c:v>
                </c:pt>
                <c:pt idx="4">
                  <c:v>Outros </c:v>
                </c:pt>
              </c:strCache>
            </c:strRef>
          </c:cat>
          <c:val>
            <c:numRef>
              <c:f>'Plan1 (2)'!$T$18:$X$18</c:f>
              <c:numCache>
                <c:formatCode>0%</c:formatCode>
                <c:ptCount val="5"/>
                <c:pt idx="0">
                  <c:v>0.58620689655172409</c:v>
                </c:pt>
                <c:pt idx="1">
                  <c:v>0.17241379310344829</c:v>
                </c:pt>
                <c:pt idx="2">
                  <c:v>0.13793103448275862</c:v>
                </c:pt>
                <c:pt idx="3">
                  <c:v>3.4482758620689655E-2</c:v>
                </c:pt>
                <c:pt idx="4">
                  <c:v>6.8965517241379309E-2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6760576"/>
        <c:axId val="66065152"/>
      </c:barChart>
      <c:catAx>
        <c:axId val="36760576"/>
        <c:scaling>
          <c:orientation val="minMax"/>
        </c:scaling>
        <c:delete val="0"/>
        <c:axPos val="b"/>
        <c:majorTickMark val="out"/>
        <c:minorTickMark val="none"/>
        <c:tickLblPos val="nextTo"/>
        <c:crossAx val="66065152"/>
        <c:crosses val="autoZero"/>
        <c:auto val="1"/>
        <c:lblAlgn val="ctr"/>
        <c:lblOffset val="100"/>
        <c:noMultiLvlLbl val="0"/>
      </c:catAx>
      <c:valAx>
        <c:axId val="66065152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367605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Plan1!$A$6:$A$32</c:f>
              <c:strCache>
                <c:ptCount val="27"/>
                <c:pt idx="0">
                  <c:v>Acre</c:v>
                </c:pt>
                <c:pt idx="1">
                  <c:v>Alagoas</c:v>
                </c:pt>
                <c:pt idx="2">
                  <c:v>Amapá</c:v>
                </c:pt>
                <c:pt idx="3">
                  <c:v>Amazonas</c:v>
                </c:pt>
                <c:pt idx="4">
                  <c:v>Bahia</c:v>
                </c:pt>
                <c:pt idx="5">
                  <c:v>Ceará</c:v>
                </c:pt>
                <c:pt idx="6">
                  <c:v>Distrito Federal</c:v>
                </c:pt>
                <c:pt idx="7">
                  <c:v>Espírito Santo</c:v>
                </c:pt>
                <c:pt idx="8">
                  <c:v>Goiás</c:v>
                </c:pt>
                <c:pt idx="9">
                  <c:v>Maranhão</c:v>
                </c:pt>
                <c:pt idx="10">
                  <c:v>Mato Grosso</c:v>
                </c:pt>
                <c:pt idx="11">
                  <c:v>Mato Grosso do Sul</c:v>
                </c:pt>
                <c:pt idx="12">
                  <c:v>Minas Gerais</c:v>
                </c:pt>
                <c:pt idx="13">
                  <c:v>Pará</c:v>
                </c:pt>
                <c:pt idx="14">
                  <c:v>Paraíba</c:v>
                </c:pt>
                <c:pt idx="15">
                  <c:v>Paraná</c:v>
                </c:pt>
                <c:pt idx="16">
                  <c:v>Pernambuco</c:v>
                </c:pt>
                <c:pt idx="17">
                  <c:v>Piauí</c:v>
                </c:pt>
                <c:pt idx="18">
                  <c:v>Rio de Janeiro</c:v>
                </c:pt>
                <c:pt idx="19">
                  <c:v>Rio Grande do Norte</c:v>
                </c:pt>
                <c:pt idx="20">
                  <c:v>Rio Grande do Sul</c:v>
                </c:pt>
                <c:pt idx="21">
                  <c:v>Rondônia</c:v>
                </c:pt>
                <c:pt idx="22">
                  <c:v>Roraima</c:v>
                </c:pt>
                <c:pt idx="23">
                  <c:v>Santa Catarina</c:v>
                </c:pt>
                <c:pt idx="24">
                  <c:v>São Paulo</c:v>
                </c:pt>
                <c:pt idx="25">
                  <c:v>Sergipe</c:v>
                </c:pt>
                <c:pt idx="26">
                  <c:v>Tocantins</c:v>
                </c:pt>
              </c:strCache>
            </c:strRef>
          </c:cat>
          <c:val>
            <c:numRef>
              <c:f>Plan1!$H$6:$H$32</c:f>
              <c:numCache>
                <c:formatCode>General</c:formatCode>
                <c:ptCount val="27"/>
                <c:pt idx="0">
                  <c:v>0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1</c:v>
                </c:pt>
                <c:pt idx="7">
                  <c:v>0</c:v>
                </c:pt>
                <c:pt idx="8">
                  <c:v>2</c:v>
                </c:pt>
                <c:pt idx="9">
                  <c:v>0</c:v>
                </c:pt>
                <c:pt idx="10">
                  <c:v>0</c:v>
                </c:pt>
                <c:pt idx="11">
                  <c:v>1</c:v>
                </c:pt>
                <c:pt idx="12">
                  <c:v>4</c:v>
                </c:pt>
                <c:pt idx="13">
                  <c:v>1</c:v>
                </c:pt>
                <c:pt idx="14">
                  <c:v>3</c:v>
                </c:pt>
                <c:pt idx="15">
                  <c:v>1</c:v>
                </c:pt>
                <c:pt idx="16">
                  <c:v>4</c:v>
                </c:pt>
                <c:pt idx="17">
                  <c:v>0</c:v>
                </c:pt>
                <c:pt idx="18">
                  <c:v>1</c:v>
                </c:pt>
                <c:pt idx="19">
                  <c:v>1</c:v>
                </c:pt>
                <c:pt idx="20">
                  <c:v>2</c:v>
                </c:pt>
                <c:pt idx="21">
                  <c:v>2</c:v>
                </c:pt>
                <c:pt idx="22">
                  <c:v>0</c:v>
                </c:pt>
                <c:pt idx="23">
                  <c:v>2</c:v>
                </c:pt>
                <c:pt idx="24">
                  <c:v>2</c:v>
                </c:pt>
                <c:pt idx="25">
                  <c:v>0</c:v>
                </c:pt>
                <c:pt idx="2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6086784"/>
        <c:axId val="66088320"/>
      </c:barChart>
      <c:catAx>
        <c:axId val="66086784"/>
        <c:scaling>
          <c:orientation val="minMax"/>
        </c:scaling>
        <c:delete val="0"/>
        <c:axPos val="b"/>
        <c:majorTickMark val="none"/>
        <c:minorTickMark val="none"/>
        <c:tickLblPos val="nextTo"/>
        <c:crossAx val="66088320"/>
        <c:crosses val="autoZero"/>
        <c:auto val="1"/>
        <c:lblAlgn val="ctr"/>
        <c:lblOffset val="100"/>
        <c:noMultiLvlLbl val="0"/>
      </c:catAx>
      <c:valAx>
        <c:axId val="66088320"/>
        <c:scaling>
          <c:orientation val="minMax"/>
          <c:max val="4"/>
          <c:min val="0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66086784"/>
        <c:crosses val="autoZero"/>
        <c:crossBetween val="between"/>
        <c:majorUnit val="1"/>
        <c:minorUnit val="0.1"/>
      </c:valAx>
    </c:plotArea>
    <c:plotVisOnly val="1"/>
    <c:dispBlanksAs val="gap"/>
    <c:showDLblsOverMax val="0"/>
  </c:chart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200"/>
                </a:pPr>
                <a:endParaRPr lang="pt-B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Plan1!$A$37:$A$41</c:f>
              <c:strCache>
                <c:ptCount val="5"/>
                <c:pt idx="0">
                  <c:v>CENTRO-OESTE</c:v>
                </c:pt>
                <c:pt idx="1">
                  <c:v>NORDESTE</c:v>
                </c:pt>
                <c:pt idx="2">
                  <c:v>NORTE</c:v>
                </c:pt>
                <c:pt idx="3">
                  <c:v>SUDESTE</c:v>
                </c:pt>
                <c:pt idx="4">
                  <c:v>SUL</c:v>
                </c:pt>
              </c:strCache>
            </c:strRef>
          </c:cat>
          <c:val>
            <c:numRef>
              <c:f>Plan1!$H$37:$H$41</c:f>
              <c:numCache>
                <c:formatCode>0</c:formatCode>
                <c:ptCount val="5"/>
                <c:pt idx="0">
                  <c:v>4</c:v>
                </c:pt>
                <c:pt idx="1">
                  <c:v>9</c:v>
                </c:pt>
                <c:pt idx="2">
                  <c:v>4</c:v>
                </c:pt>
                <c:pt idx="3">
                  <c:v>7</c:v>
                </c:pt>
                <c:pt idx="4">
                  <c:v>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400"/>
                </a:pPr>
                <a:endParaRPr lang="pt-B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'Perfil - Unidade'!$A$34:$A$38</c:f>
              <c:strCache>
                <c:ptCount val="5"/>
                <c:pt idx="0">
                  <c:v>CENTRO-OESTE</c:v>
                </c:pt>
                <c:pt idx="1">
                  <c:v>NORDESTE</c:v>
                </c:pt>
                <c:pt idx="2">
                  <c:v>NORTE</c:v>
                </c:pt>
                <c:pt idx="3">
                  <c:v>SUDESTE</c:v>
                </c:pt>
                <c:pt idx="4">
                  <c:v>SUL</c:v>
                </c:pt>
              </c:strCache>
            </c:strRef>
          </c:cat>
          <c:val>
            <c:numRef>
              <c:f>'Perfil - Unidade'!$E$34:$E$38</c:f>
              <c:numCache>
                <c:formatCode>General</c:formatCode>
                <c:ptCount val="5"/>
                <c:pt idx="0">
                  <c:v>36</c:v>
                </c:pt>
                <c:pt idx="1">
                  <c:v>85</c:v>
                </c:pt>
                <c:pt idx="2">
                  <c:v>55</c:v>
                </c:pt>
                <c:pt idx="3">
                  <c:v>219</c:v>
                </c:pt>
                <c:pt idx="4">
                  <c:v>71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1200"/>
                </a:pPr>
                <a:endParaRPr lang="pt-B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</c:dLbls>
          <c:cat>
            <c:strRef>
              <c:f>'Perfil - Unidade'!$A$34:$A$38</c:f>
              <c:strCache>
                <c:ptCount val="5"/>
                <c:pt idx="0">
                  <c:v>CENTRO-OESTE</c:v>
                </c:pt>
                <c:pt idx="1">
                  <c:v>NORDESTE</c:v>
                </c:pt>
                <c:pt idx="2">
                  <c:v>NORTE</c:v>
                </c:pt>
                <c:pt idx="3">
                  <c:v>SUDESTE</c:v>
                </c:pt>
                <c:pt idx="4">
                  <c:v>SUL</c:v>
                </c:pt>
              </c:strCache>
            </c:strRef>
          </c:cat>
          <c:val>
            <c:numRef>
              <c:f>'Perfil - Unidade'!$E$34:$E$38</c:f>
              <c:numCache>
                <c:formatCode>General</c:formatCode>
                <c:ptCount val="5"/>
                <c:pt idx="0">
                  <c:v>36</c:v>
                </c:pt>
                <c:pt idx="1">
                  <c:v>85</c:v>
                </c:pt>
                <c:pt idx="2">
                  <c:v>55</c:v>
                </c:pt>
                <c:pt idx="3">
                  <c:v>219</c:v>
                </c:pt>
                <c:pt idx="4">
                  <c:v>71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040307770424908E-2"/>
          <c:y val="0.15235072406268599"/>
          <c:w val="0.89939903801649224"/>
          <c:h val="0.47077240344956878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txPr>
              <a:bodyPr/>
              <a:lstStyle/>
              <a:p>
                <a:pPr>
                  <a:defRPr sz="9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'Unid. por estado'!$A$2:$A$28</c:f>
              <c:strCache>
                <c:ptCount val="27"/>
                <c:pt idx="0">
                  <c:v>São Paulo</c:v>
                </c:pt>
                <c:pt idx="1">
                  <c:v>Minas Gerais</c:v>
                </c:pt>
                <c:pt idx="2">
                  <c:v>Paraná</c:v>
                </c:pt>
                <c:pt idx="3">
                  <c:v>Rio de Janeiro</c:v>
                </c:pt>
                <c:pt idx="4">
                  <c:v>Rio Grande do Sul</c:v>
                </c:pt>
                <c:pt idx="5">
                  <c:v>Santa Catarina</c:v>
                </c:pt>
                <c:pt idx="6">
                  <c:v>Pernambuco</c:v>
                </c:pt>
                <c:pt idx="7">
                  <c:v>Rondônia</c:v>
                </c:pt>
                <c:pt idx="8">
                  <c:v>Pará</c:v>
                </c:pt>
                <c:pt idx="9">
                  <c:v>Ceará</c:v>
                </c:pt>
                <c:pt idx="10">
                  <c:v>Espírito Santo</c:v>
                </c:pt>
                <c:pt idx="11">
                  <c:v>Bahia</c:v>
                </c:pt>
                <c:pt idx="12">
                  <c:v>Distrito Federal</c:v>
                </c:pt>
                <c:pt idx="13">
                  <c:v>Goiás</c:v>
                </c:pt>
                <c:pt idx="14">
                  <c:v>Mato Grosso do Sul</c:v>
                </c:pt>
                <c:pt idx="15">
                  <c:v>Alagoas</c:v>
                </c:pt>
                <c:pt idx="16">
                  <c:v>Paraíba</c:v>
                </c:pt>
                <c:pt idx="17">
                  <c:v>Acre</c:v>
                </c:pt>
                <c:pt idx="18">
                  <c:v>Maranhão</c:v>
                </c:pt>
                <c:pt idx="19">
                  <c:v>Piauí</c:v>
                </c:pt>
                <c:pt idx="20">
                  <c:v>Rio Grande do Norte</c:v>
                </c:pt>
                <c:pt idx="21">
                  <c:v>Tocantins</c:v>
                </c:pt>
                <c:pt idx="22">
                  <c:v>Mato Grosso</c:v>
                </c:pt>
                <c:pt idx="23">
                  <c:v>Amazonas</c:v>
                </c:pt>
                <c:pt idx="24">
                  <c:v>Amapá</c:v>
                </c:pt>
                <c:pt idx="25">
                  <c:v>Sergipe</c:v>
                </c:pt>
                <c:pt idx="26">
                  <c:v>Roraima</c:v>
                </c:pt>
              </c:strCache>
            </c:strRef>
          </c:cat>
          <c:val>
            <c:numRef>
              <c:f>'Unid. por estado'!$B$2:$B$28</c:f>
              <c:numCache>
                <c:formatCode>General</c:formatCode>
                <c:ptCount val="27"/>
                <c:pt idx="0">
                  <c:v>150</c:v>
                </c:pt>
                <c:pt idx="1">
                  <c:v>32</c:v>
                </c:pt>
                <c:pt idx="2">
                  <c:v>25</c:v>
                </c:pt>
                <c:pt idx="3">
                  <c:v>24</c:v>
                </c:pt>
                <c:pt idx="4">
                  <c:v>23</c:v>
                </c:pt>
                <c:pt idx="5">
                  <c:v>23</c:v>
                </c:pt>
                <c:pt idx="6">
                  <c:v>21</c:v>
                </c:pt>
                <c:pt idx="7">
                  <c:v>16</c:v>
                </c:pt>
                <c:pt idx="8">
                  <c:v>15</c:v>
                </c:pt>
                <c:pt idx="9">
                  <c:v>13</c:v>
                </c:pt>
                <c:pt idx="10">
                  <c:v>13</c:v>
                </c:pt>
                <c:pt idx="11">
                  <c:v>10</c:v>
                </c:pt>
                <c:pt idx="12">
                  <c:v>10</c:v>
                </c:pt>
                <c:pt idx="13">
                  <c:v>10</c:v>
                </c:pt>
                <c:pt idx="14">
                  <c:v>10</c:v>
                </c:pt>
                <c:pt idx="15">
                  <c:v>8</c:v>
                </c:pt>
                <c:pt idx="16">
                  <c:v>8</c:v>
                </c:pt>
                <c:pt idx="17">
                  <c:v>7</c:v>
                </c:pt>
                <c:pt idx="18">
                  <c:v>7</c:v>
                </c:pt>
                <c:pt idx="19">
                  <c:v>7</c:v>
                </c:pt>
                <c:pt idx="20">
                  <c:v>7</c:v>
                </c:pt>
                <c:pt idx="21">
                  <c:v>7</c:v>
                </c:pt>
                <c:pt idx="22">
                  <c:v>6</c:v>
                </c:pt>
                <c:pt idx="23">
                  <c:v>5</c:v>
                </c:pt>
                <c:pt idx="24">
                  <c:v>4</c:v>
                </c:pt>
                <c:pt idx="25">
                  <c:v>4</c:v>
                </c:pt>
                <c:pt idx="26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1301888"/>
        <c:axId val="81303424"/>
      </c:barChart>
      <c:catAx>
        <c:axId val="81301888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900"/>
            </a:pPr>
            <a:endParaRPr lang="pt-BR"/>
          </a:p>
        </c:txPr>
        <c:crossAx val="81303424"/>
        <c:crosses val="autoZero"/>
        <c:auto val="1"/>
        <c:lblAlgn val="ctr"/>
        <c:lblOffset val="100"/>
        <c:noMultiLvlLbl val="0"/>
      </c:catAx>
      <c:valAx>
        <c:axId val="8130342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8130188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Masculino; 19.936; 62,64%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Feminino; 11.890; 37,36%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numFmt formatCode="#,##0" sourceLinked="0"/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'Gráf. Profissionais por sexo'!$B$56:$B$57</c:f>
              <c:strCache>
                <c:ptCount val="2"/>
                <c:pt idx="0">
                  <c:v>Masculino</c:v>
                </c:pt>
                <c:pt idx="1">
                  <c:v>Feminino</c:v>
                </c:pt>
              </c:strCache>
            </c:strRef>
          </c:cat>
          <c:val>
            <c:numRef>
              <c:f>'Gráf. Profissionais por sexo'!$AM$56:$AM$57</c:f>
              <c:numCache>
                <c:formatCode>0</c:formatCode>
                <c:ptCount val="2"/>
                <c:pt idx="0">
                  <c:v>19936</c:v>
                </c:pt>
                <c:pt idx="1">
                  <c:v>11890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0"/>
      <c:rotY val="20"/>
      <c:depthPercent val="13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Lbls>
            <c:numFmt formatCode="#,##0" sourceLinked="0"/>
            <c:txPr>
              <a:bodyPr/>
              <a:lstStyle/>
              <a:p>
                <a:pPr>
                  <a:defRPr sz="800"/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'Gráf. Categoria dos prof'!$A$1:$A$15</c:f>
              <c:strCache>
                <c:ptCount val="15"/>
                <c:pt idx="0">
                  <c:v>Socioeducador/a</c:v>
                </c:pt>
                <c:pt idx="1">
                  <c:v>Socioeducador/a - específico para segurança interna e externa</c:v>
                </c:pt>
                <c:pt idx="2">
                  <c:v>Equipe de apoio (limpeza/cozinha/ serviços gerais)</c:v>
                </c:pt>
                <c:pt idx="3">
                  <c:v>Outros</c:v>
                </c:pt>
                <c:pt idx="4">
                  <c:v>Coordenador/a</c:v>
                </c:pt>
                <c:pt idx="5">
                  <c:v>Assistente Social</c:v>
                </c:pt>
                <c:pt idx="6">
                  <c:v>Psicólogo/a</c:v>
                </c:pt>
                <c:pt idx="7">
                  <c:v>Pedagogo/a</c:v>
                </c:pt>
                <c:pt idx="8">
                  <c:v>Coordenador/a Adjunto/a</c:v>
                </c:pt>
                <c:pt idx="9">
                  <c:v>Técnico/a de Enfermagem</c:v>
                </c:pt>
                <c:pt idx="10">
                  <c:v>Orientador/a</c:v>
                </c:pt>
                <c:pt idx="11">
                  <c:v>Advogado/a</c:v>
                </c:pt>
                <c:pt idx="12">
                  <c:v>Enfermeiro/a</c:v>
                </c:pt>
                <c:pt idx="13">
                  <c:v>Médico/a</c:v>
                </c:pt>
                <c:pt idx="14">
                  <c:v>Diretor/a escola</c:v>
                </c:pt>
              </c:strCache>
            </c:strRef>
          </c:cat>
          <c:val>
            <c:numRef>
              <c:f>'Gráf. Categoria dos prof'!$B$1:$B$15</c:f>
              <c:numCache>
                <c:formatCode>0</c:formatCode>
                <c:ptCount val="15"/>
                <c:pt idx="0">
                  <c:v>15955</c:v>
                </c:pt>
                <c:pt idx="1">
                  <c:v>5016</c:v>
                </c:pt>
                <c:pt idx="2">
                  <c:v>3094</c:v>
                </c:pt>
                <c:pt idx="3">
                  <c:v>1790</c:v>
                </c:pt>
                <c:pt idx="4">
                  <c:v>1277</c:v>
                </c:pt>
                <c:pt idx="5">
                  <c:v>1197</c:v>
                </c:pt>
                <c:pt idx="6">
                  <c:v>1103</c:v>
                </c:pt>
                <c:pt idx="7">
                  <c:v>715</c:v>
                </c:pt>
                <c:pt idx="8">
                  <c:v>466</c:v>
                </c:pt>
                <c:pt idx="9">
                  <c:v>426</c:v>
                </c:pt>
                <c:pt idx="10">
                  <c:v>332</c:v>
                </c:pt>
                <c:pt idx="11">
                  <c:v>202</c:v>
                </c:pt>
                <c:pt idx="12">
                  <c:v>114</c:v>
                </c:pt>
                <c:pt idx="13">
                  <c:v>92</c:v>
                </c:pt>
                <c:pt idx="14">
                  <c:v>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80705792"/>
        <c:axId val="80711680"/>
        <c:axId val="0"/>
      </c:bar3DChart>
      <c:catAx>
        <c:axId val="80705792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 rot="2820000"/>
          <a:lstStyle/>
          <a:p>
            <a:pPr>
              <a:defRPr/>
            </a:pPr>
            <a:endParaRPr lang="pt-BR"/>
          </a:p>
        </c:txPr>
        <c:crossAx val="80711680"/>
        <c:crosses val="autoZero"/>
        <c:auto val="1"/>
        <c:lblAlgn val="ctr"/>
        <c:lblOffset val="100"/>
        <c:noMultiLvlLbl val="0"/>
      </c:catAx>
      <c:valAx>
        <c:axId val="80711680"/>
        <c:scaling>
          <c:orientation val="minMax"/>
        </c:scaling>
        <c:delete val="0"/>
        <c:axPos val="l"/>
        <c:majorGridlines/>
        <c:numFmt formatCode="0" sourceLinked="1"/>
        <c:majorTickMark val="none"/>
        <c:minorTickMark val="none"/>
        <c:tickLblPos val="nextTo"/>
        <c:crossAx val="8070579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'Série 2010-14'!$H$5</c:f>
              <c:strCache>
                <c:ptCount val="1"/>
                <c:pt idx="0">
                  <c:v>Total</c:v>
                </c:pt>
              </c:strCache>
            </c:strRef>
          </c:tx>
          <c:invertIfNegative val="0"/>
          <c:cat>
            <c:numRef>
              <c:f>'Série 2010-14'!$I$4:$L$4</c:f>
              <c:numCache>
                <c:formatCode>General</c:formatCode>
                <c:ptCount val="4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</c:numCache>
            </c:numRef>
          </c:cat>
          <c:val>
            <c:numRef>
              <c:f>'Série 2010-14'!$I$5:$L$5</c:f>
              <c:numCache>
                <c:formatCode>#,##0</c:formatCode>
                <c:ptCount val="4"/>
                <c:pt idx="0">
                  <c:v>9312</c:v>
                </c:pt>
                <c:pt idx="1">
                  <c:v>9331</c:v>
                </c:pt>
                <c:pt idx="2">
                  <c:v>12363</c:v>
                </c:pt>
                <c:pt idx="3">
                  <c:v>12219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80818944"/>
        <c:axId val="80820480"/>
      </c:barChart>
      <c:catAx>
        <c:axId val="808189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0820480"/>
        <c:crosses val="autoZero"/>
        <c:auto val="1"/>
        <c:lblAlgn val="ctr"/>
        <c:lblOffset val="100"/>
        <c:noMultiLvlLbl val="0"/>
      </c:catAx>
      <c:valAx>
        <c:axId val="80820480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8081894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C1FE-CB4E-4C02-BDE0-1A4E2D340B3C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BE2A7-3305-4566-A407-406F3B7D89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8925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C1FE-CB4E-4C02-BDE0-1A4E2D340B3C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BE2A7-3305-4566-A407-406F3B7D89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7497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C1FE-CB4E-4C02-BDE0-1A4E2D340B3C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BE2A7-3305-4566-A407-406F3B7D89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6305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C1FE-CB4E-4C02-BDE0-1A4E2D340B3C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BE2A7-3305-4566-A407-406F3B7D89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7361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C1FE-CB4E-4C02-BDE0-1A4E2D340B3C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BE2A7-3305-4566-A407-406F3B7D89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0652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C1FE-CB4E-4C02-BDE0-1A4E2D340B3C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BE2A7-3305-4566-A407-406F3B7D89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2890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C1FE-CB4E-4C02-BDE0-1A4E2D340B3C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BE2A7-3305-4566-A407-406F3B7D89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3646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C1FE-CB4E-4C02-BDE0-1A4E2D340B3C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BE2A7-3305-4566-A407-406F3B7D89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0198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C1FE-CB4E-4C02-BDE0-1A4E2D340B3C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BE2A7-3305-4566-A407-406F3B7D89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0994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C1FE-CB4E-4C02-BDE0-1A4E2D340B3C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BE2A7-3305-4566-A407-406F3B7D89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8997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1C1FE-CB4E-4C02-BDE0-1A4E2D340B3C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BE2A7-3305-4566-A407-406F3B7D89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2654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1C1FE-CB4E-4C02-BDE0-1A4E2D340B3C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BE2A7-3305-4566-A407-406F3B7D893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4116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LEVANTAMENTO ANUAL SINASE 2013</a:t>
            </a:r>
            <a:br>
              <a:rPr lang="pt-BR" dirty="0" smtClean="0"/>
            </a:br>
            <a:endParaRPr lang="pt-BR" dirty="0"/>
          </a:p>
        </p:txBody>
      </p:sp>
      <p:pic>
        <p:nvPicPr>
          <p:cNvPr id="4" name="officeArt object" descr="C:\Users\cecilia.froemming\Pictures\sinase.png"/>
          <p:cNvPicPr>
            <a:picLocks noGrp="1"/>
          </p:cNvPicPr>
          <p:nvPr>
            <p:ph idx="1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1979712" y="3356992"/>
            <a:ext cx="5182324" cy="895475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</p:spTree>
    <p:extLst>
      <p:ext uri="{BB962C8B-B14F-4D97-AF65-F5344CB8AC3E}">
        <p14:creationId xmlns:p14="http://schemas.microsoft.com/office/powerpoint/2010/main" val="905761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400" b="1" dirty="0" smtClean="0"/>
              <a:t>Gráfico 1 - Variação da Restrição e Privação de Liberdade</a:t>
            </a:r>
            <a:br>
              <a:rPr lang="pt-BR" sz="2400" b="1" dirty="0" smtClean="0"/>
            </a:br>
            <a:r>
              <a:rPr lang="pt-BR" sz="2400" b="1" dirty="0" smtClean="0"/>
              <a:t>Total Brasil (2008-2013)</a:t>
            </a:r>
            <a:br>
              <a:rPr lang="pt-BR" sz="2400" b="1" dirty="0" smtClean="0"/>
            </a:br>
            <a:endParaRPr lang="pt-BR" sz="2400" b="1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20571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2700" b="1" dirty="0"/>
              <a:t>Gráfico 2 – Adolescentes e Jovens em Restrição e Privação de Liberdade Total Brasil (2010-2013)</a:t>
            </a:r>
            <a:endParaRPr lang="pt-BR" sz="2700" b="1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459129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8476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PT" sz="2400" b="1" dirty="0"/>
              <a:t>Gráfico 3 – Porcentagem de Internação, Internação Provisória e Semiliberdade – Total Brasil (2013)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Gráfico 3"/>
          <p:cNvGraphicFramePr/>
          <p:nvPr>
            <p:extLst>
              <p:ext uri="{D42A27DB-BD31-4B8C-83A1-F6EECF244321}">
                <p14:modId xmlns:p14="http://schemas.microsoft.com/office/powerpoint/2010/main" val="860932643"/>
              </p:ext>
            </p:extLst>
          </p:nvPr>
        </p:nvGraphicFramePr>
        <p:xfrm>
          <a:off x="755576" y="1196752"/>
          <a:ext cx="7488832" cy="5184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09244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PT" sz="2400" b="1" dirty="0"/>
              <a:t>Gráfico 4 – Adolescentes e Jovens em Restrição e Privação de Liberdade por UF (2013)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Gráfico 3"/>
          <p:cNvGraphicFramePr/>
          <p:nvPr>
            <p:extLst>
              <p:ext uri="{D42A27DB-BD31-4B8C-83A1-F6EECF244321}">
                <p14:modId xmlns:p14="http://schemas.microsoft.com/office/powerpoint/2010/main" val="4061442364"/>
              </p:ext>
            </p:extLst>
          </p:nvPr>
        </p:nvGraphicFramePr>
        <p:xfrm>
          <a:off x="467544" y="1412776"/>
          <a:ext cx="8208912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93949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400" b="1" dirty="0"/>
              <a:t>Gráfico 5 – Adolescentes e Jovens em Internação, Internação Provisória e Semiliberdade (2008-2013)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349086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2700" b="1" dirty="0"/>
              <a:t>Gráfico 6 - Proporção de Adolescentes em Restrição/Privação de Liberdade e Número de Municípios com Unidades de Restrição/Privação de Liberdade por Estado (2013)</a:t>
            </a:r>
            <a:r>
              <a:rPr lang="pt-BR" sz="2700" dirty="0"/>
              <a:t/>
            </a:r>
            <a:br>
              <a:rPr lang="pt-BR" sz="2700" dirty="0"/>
            </a:br>
            <a:endParaRPr lang="pt-BR" sz="27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0557650"/>
              </p:ext>
            </p:extLst>
          </p:nvPr>
        </p:nvGraphicFramePr>
        <p:xfrm>
          <a:off x="457200" y="1600200"/>
          <a:ext cx="8363272" cy="4781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459676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2700" b="1" dirty="0"/>
              <a:t>Gráfico 7 – Proporção de Adolescentes em Privação de Liberdade por UF – População entre 12 e 18 anos a cada 1000 Adolescentes (2013)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pic>
        <p:nvPicPr>
          <p:cNvPr id="4" name="Espaço Reservado para Conteúdo 3"/>
          <p:cNvPicPr>
            <a:picLocks noGrp="1"/>
          </p:cNvPicPr>
          <p:nvPr>
            <p:ph idx="1"/>
          </p:nvPr>
        </p:nvPicPr>
        <p:blipFill rotWithShape="1">
          <a:blip r:embed="rId2"/>
          <a:srcRect l="34013" t="26013" r="17152" b="13176"/>
          <a:stretch/>
        </p:blipFill>
        <p:spPr bwMode="auto">
          <a:xfrm>
            <a:off x="251520" y="1268760"/>
            <a:ext cx="8712968" cy="53285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670498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400" b="1" dirty="0"/>
              <a:t>Gráfico 8 – Número de Municípios com Unidades Socioeducativas por Estados (2013)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24980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400" b="1" dirty="0"/>
              <a:t>Gráfico 9 -  Atos Infracionais – Total Brasil  (2013)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4201997"/>
              </p:ext>
            </p:extLst>
          </p:nvPr>
        </p:nvGraphicFramePr>
        <p:xfrm>
          <a:off x="-468560" y="980728"/>
          <a:ext cx="9721080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539356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PT" sz="2400" b="1" dirty="0"/>
              <a:t>Gráfico 10 – Porcentagem de Atos infracionais contra a Pessoa</a:t>
            </a:r>
            <a:r>
              <a:rPr lang="pt-BR" sz="2400" dirty="0"/>
              <a:t/>
            </a:r>
            <a:br>
              <a:rPr lang="pt-BR" sz="2400" dirty="0"/>
            </a:br>
            <a:r>
              <a:rPr lang="pt-PT" sz="2400" b="1" dirty="0"/>
              <a:t>Total Brasil (2010-2013)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472812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400" b="1" dirty="0"/>
              <a:t>Gráfico 11 – Adolescentes e Jovens por Sexo – Total Brasil (2013)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768774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100714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400" b="1" dirty="0"/>
              <a:t>Gráfico 12 – Adolescentes e Jovens por Faixa Etária em Restrição e Privação de Liberdade – Total Brasil  (2013)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06371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765996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400" b="1" dirty="0"/>
              <a:t>Gráfico 13 – Porcentagem de Adolescentes e Jovens por Raça/cor em Restrição e Privação de Liberdade – Total Brasil (2013)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887864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232122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400" b="1" dirty="0"/>
              <a:t>Gráfico 14 – Adolescentes e Jovens por Cor/Raça e Região (2013)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476513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400" b="1" dirty="0"/>
              <a:t>Gráfico 15 – Causas de Óbito de Adolescentes e Jovens em Unidades de Internação – Total Brasil  (2013)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891571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389137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PT" sz="2400" b="1" dirty="0"/>
              <a:t>Gráfico 16 – Causas de Óbito de Adolescentes e Jovens em Unidades de Internação - Total Brasil (Comparativo 2012-2013)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43456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2400" b="1" dirty="0"/>
              <a:t>Gráfico 17 – Óbitos em Unidades de Internação por UF (2013)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579750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2700" b="1" dirty="0"/>
              <a:t>Gráfico 18 – Porcentagem de Óbitos em Unidades de Internação </a:t>
            </a:r>
            <a:r>
              <a:rPr lang="pt-BR" sz="2700" b="1" dirty="0" smtClean="0"/>
              <a:t>por </a:t>
            </a:r>
            <a:r>
              <a:rPr lang="pt-BR" sz="2700" b="1" dirty="0"/>
              <a:t>Região (2013)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966261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664746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400" b="1" dirty="0"/>
              <a:t>Gráfico 19 – Porcentagem de Unidades de Atendimento em Restrição e Privação de Liberdade por Região (2013)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226331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501257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400" b="1" dirty="0"/>
              <a:t>Gráfico 20 - Quantidade de Unidades de Restrição e Privação de Liberdade por Região (2013)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219868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129921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400" b="1" dirty="0"/>
              <a:t>Gráfico 21 - Quantidade de Unidades de Restrição e Privação de Liberdade por UF (2013)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770045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400" b="1" dirty="0"/>
              <a:t>Gráfico 22 – Recursos Humanos por Sexo – Total Brasil (2013)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854071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400" b="1" dirty="0"/>
              <a:t>Gráfico 23 – Profissionais por Categoria – Total Brasil (2013)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304059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400" b="1" dirty="0"/>
              <a:t>Gráfico 24 - Número de Matrículas de Adolescentes e Jovens Privados de Liberdade na Educação Básica – Total Brasil (2010-2013)</a:t>
            </a:r>
            <a:r>
              <a:rPr lang="pt-BR" sz="2400" dirty="0"/>
              <a:t/>
            </a:r>
            <a:br>
              <a:rPr lang="pt-BR" sz="2400" dirty="0"/>
            </a:br>
            <a:endParaRPr lang="pt-BR" sz="2400" dirty="0"/>
          </a:p>
        </p:txBody>
      </p:sp>
      <p:graphicFrame>
        <p:nvGraphicFramePr>
          <p:cNvPr id="4" name="Gráfico 3"/>
          <p:cNvGraphicFramePr/>
          <p:nvPr/>
        </p:nvGraphicFramePr>
        <p:xfrm>
          <a:off x="1873885" y="1819275"/>
          <a:ext cx="5396230" cy="3219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5310145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496</Words>
  <Application>Microsoft Office PowerPoint</Application>
  <PresentationFormat>Apresentação na tela (4:3)</PresentationFormat>
  <Paragraphs>50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6" baseType="lpstr">
      <vt:lpstr>Tema do Office</vt:lpstr>
      <vt:lpstr> LEVANTAMENTO ANUAL SINASE 2013 </vt:lpstr>
      <vt:lpstr>Gráfico 1 - Variação da Restrição e Privação de Liberdade Total Brasil (2008-2013) </vt:lpstr>
      <vt:lpstr>Gráfico 2 – Adolescentes e Jovens em Restrição e Privação de Liberdade Total Brasil (2010-2013)</vt:lpstr>
      <vt:lpstr>Gráfico 3 – Porcentagem de Internação, Internação Provisória e Semiliberdade – Total Brasil (2013) </vt:lpstr>
      <vt:lpstr>Gráfico 4 – Adolescentes e Jovens em Restrição e Privação de Liberdade por UF (2013) </vt:lpstr>
      <vt:lpstr>Gráfico 5 – Adolescentes e Jovens em Internação, Internação Provisória e Semiliberdade (2008-2013) </vt:lpstr>
      <vt:lpstr>Gráfico 6 - Proporção de Adolescentes em Restrição/Privação de Liberdade e Número de Municípios com Unidades de Restrição/Privação de Liberdade por Estado (2013) </vt:lpstr>
      <vt:lpstr>Gráfico 7 – Proporção de Adolescentes em Privação de Liberdade por UF – População entre 12 e 18 anos a cada 1000 Adolescentes (2013) </vt:lpstr>
      <vt:lpstr>Gráfico 8 – Número de Municípios com Unidades Socioeducativas por Estados (2013) </vt:lpstr>
      <vt:lpstr>Gráfico 9 -  Atos Infracionais – Total Brasil  (2013) </vt:lpstr>
      <vt:lpstr>Gráfico 10 – Porcentagem de Atos infracionais contra a Pessoa Total Brasil (2010-2013) </vt:lpstr>
      <vt:lpstr>Gráfico 11 – Adolescentes e Jovens por Sexo – Total Brasil (2013) </vt:lpstr>
      <vt:lpstr>Gráfico 12 – Adolescentes e Jovens por Faixa Etária em Restrição e Privação de Liberdade – Total Brasil  (2013) </vt:lpstr>
      <vt:lpstr>Gráfico 13 – Porcentagem de Adolescentes e Jovens por Raça/cor em Restrição e Privação de Liberdade – Total Brasil (2013) </vt:lpstr>
      <vt:lpstr>Gráfico 14 – Adolescentes e Jovens por Cor/Raça e Região (2013) </vt:lpstr>
      <vt:lpstr>Gráfico 15 – Causas de Óbito de Adolescentes e Jovens em Unidades de Internação – Total Brasil  (2013) </vt:lpstr>
      <vt:lpstr>Gráfico 16 – Causas de Óbito de Adolescentes e Jovens em Unidades de Internação - Total Brasil (Comparativo 2012-2013) </vt:lpstr>
      <vt:lpstr>Gráfico 17 – Óbitos em Unidades de Internação por UF (2013) </vt:lpstr>
      <vt:lpstr>Gráfico 18 – Porcentagem de Óbitos em Unidades de Internação por Região (2013) </vt:lpstr>
      <vt:lpstr>Gráfico 19 – Porcentagem de Unidades de Atendimento em Restrição e Privação de Liberdade por Região (2013) </vt:lpstr>
      <vt:lpstr>Gráfico 20 - Quantidade de Unidades de Restrição e Privação de Liberdade por Região (2013) </vt:lpstr>
      <vt:lpstr>Gráfico 21 - Quantidade de Unidades de Restrição e Privação de Liberdade por UF (2013) </vt:lpstr>
      <vt:lpstr>Gráfico 22 – Recursos Humanos por Sexo – Total Brasil (2013) </vt:lpstr>
      <vt:lpstr>Gráfico 23 – Profissionais por Categoria – Total Brasil (2013) </vt:lpstr>
      <vt:lpstr>Gráfico 24 - Número de Matrículas de Adolescentes e Jovens Privados de Liberdade na Educação Básica – Total Brasil (2010-2013)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LEVANTAMENTO ANUAL SINASE 2013</dc:title>
  <dc:creator>Guilherme Souza Bonfim</dc:creator>
  <cp:lastModifiedBy>Guilherme Souza Bonfim</cp:lastModifiedBy>
  <cp:revision>4</cp:revision>
  <dcterms:created xsi:type="dcterms:W3CDTF">2015-06-12T17:57:25Z</dcterms:created>
  <dcterms:modified xsi:type="dcterms:W3CDTF">2015-06-12T18:45:00Z</dcterms:modified>
</cp:coreProperties>
</file>